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43"/>
  </p:notesMasterIdLst>
  <p:handoutMasterIdLst>
    <p:handoutMasterId r:id="rId44"/>
  </p:handoutMasterIdLst>
  <p:sldIdLst>
    <p:sldId id="562" r:id="rId2"/>
    <p:sldId id="650" r:id="rId3"/>
    <p:sldId id="655" r:id="rId4"/>
    <p:sldId id="583" r:id="rId5"/>
    <p:sldId id="621" r:id="rId6"/>
    <p:sldId id="622" r:id="rId7"/>
    <p:sldId id="623" r:id="rId8"/>
    <p:sldId id="624" r:id="rId9"/>
    <p:sldId id="625" r:id="rId10"/>
    <p:sldId id="626" r:id="rId11"/>
    <p:sldId id="627" r:id="rId12"/>
    <p:sldId id="628" r:id="rId13"/>
    <p:sldId id="629" r:id="rId14"/>
    <p:sldId id="630" r:id="rId15"/>
    <p:sldId id="631" r:id="rId16"/>
    <p:sldId id="632" r:id="rId17"/>
    <p:sldId id="592" r:id="rId18"/>
    <p:sldId id="593" r:id="rId19"/>
    <p:sldId id="594" r:id="rId20"/>
    <p:sldId id="595" r:id="rId21"/>
    <p:sldId id="596" r:id="rId22"/>
    <p:sldId id="597" r:id="rId23"/>
    <p:sldId id="598" r:id="rId24"/>
    <p:sldId id="599" r:id="rId25"/>
    <p:sldId id="634" r:id="rId26"/>
    <p:sldId id="600" r:id="rId27"/>
    <p:sldId id="602" r:id="rId28"/>
    <p:sldId id="603" r:id="rId29"/>
    <p:sldId id="633" r:id="rId30"/>
    <p:sldId id="635" r:id="rId31"/>
    <p:sldId id="641" r:id="rId32"/>
    <p:sldId id="642" r:id="rId33"/>
    <p:sldId id="644" r:id="rId34"/>
    <p:sldId id="608" r:id="rId35"/>
    <p:sldId id="651" r:id="rId36"/>
    <p:sldId id="645" r:id="rId37"/>
    <p:sldId id="654" r:id="rId38"/>
    <p:sldId id="647" r:id="rId39"/>
    <p:sldId id="648" r:id="rId40"/>
    <p:sldId id="649" r:id="rId41"/>
    <p:sldId id="609" r:id="rId42"/>
  </p:sldIdLst>
  <p:sldSz cx="9144000" cy="6858000" type="overhead"/>
  <p:notesSz cx="6797675" cy="9926638"/>
  <p:defaultTextStyle>
    <a:defPPr>
      <a:defRPr lang="en-GB"/>
    </a:defPPr>
    <a:lvl1pPr algn="r" rtl="0" fontAlgn="base">
      <a:spcBef>
        <a:spcPct val="0"/>
      </a:spcBef>
      <a:spcAft>
        <a:spcPct val="0"/>
      </a:spcAft>
      <a:defRPr sz="2000" kern="1200">
        <a:solidFill>
          <a:schemeClr val="tx1"/>
        </a:solidFill>
        <a:latin typeface="Times New Roman" pitchFamily="18" charset="0"/>
        <a:ea typeface="ＭＳ Ｐゴシック" pitchFamily="20" charset="-128"/>
        <a:cs typeface="+mn-cs"/>
      </a:defRPr>
    </a:lvl1pPr>
    <a:lvl2pPr marL="457200" algn="r" rtl="0" fontAlgn="base">
      <a:spcBef>
        <a:spcPct val="0"/>
      </a:spcBef>
      <a:spcAft>
        <a:spcPct val="0"/>
      </a:spcAft>
      <a:defRPr sz="2000" kern="1200">
        <a:solidFill>
          <a:schemeClr val="tx1"/>
        </a:solidFill>
        <a:latin typeface="Times New Roman" pitchFamily="18" charset="0"/>
        <a:ea typeface="ＭＳ Ｐゴシック" pitchFamily="20" charset="-128"/>
        <a:cs typeface="+mn-cs"/>
      </a:defRPr>
    </a:lvl2pPr>
    <a:lvl3pPr marL="914400" algn="r" rtl="0" fontAlgn="base">
      <a:spcBef>
        <a:spcPct val="0"/>
      </a:spcBef>
      <a:spcAft>
        <a:spcPct val="0"/>
      </a:spcAft>
      <a:defRPr sz="2000" kern="1200">
        <a:solidFill>
          <a:schemeClr val="tx1"/>
        </a:solidFill>
        <a:latin typeface="Times New Roman" pitchFamily="18" charset="0"/>
        <a:ea typeface="ＭＳ Ｐゴシック" pitchFamily="20" charset="-128"/>
        <a:cs typeface="+mn-cs"/>
      </a:defRPr>
    </a:lvl3pPr>
    <a:lvl4pPr marL="1371600" algn="r" rtl="0" fontAlgn="base">
      <a:spcBef>
        <a:spcPct val="0"/>
      </a:spcBef>
      <a:spcAft>
        <a:spcPct val="0"/>
      </a:spcAft>
      <a:defRPr sz="2000" kern="1200">
        <a:solidFill>
          <a:schemeClr val="tx1"/>
        </a:solidFill>
        <a:latin typeface="Times New Roman" pitchFamily="18" charset="0"/>
        <a:ea typeface="ＭＳ Ｐゴシック" pitchFamily="20" charset="-128"/>
        <a:cs typeface="+mn-cs"/>
      </a:defRPr>
    </a:lvl4pPr>
    <a:lvl5pPr marL="1828800" algn="r" rtl="0" fontAlgn="base">
      <a:spcBef>
        <a:spcPct val="0"/>
      </a:spcBef>
      <a:spcAft>
        <a:spcPct val="0"/>
      </a:spcAft>
      <a:defRPr sz="2000" kern="1200">
        <a:solidFill>
          <a:schemeClr val="tx1"/>
        </a:solidFill>
        <a:latin typeface="Times New Roman" pitchFamily="18" charset="0"/>
        <a:ea typeface="ＭＳ Ｐゴシック" pitchFamily="20" charset="-128"/>
        <a:cs typeface="+mn-cs"/>
      </a:defRPr>
    </a:lvl5pPr>
    <a:lvl6pPr marL="2286000" algn="l" defTabSz="914400" rtl="0" eaLnBrk="1" latinLnBrk="0" hangingPunct="1">
      <a:defRPr sz="2000" kern="1200">
        <a:solidFill>
          <a:schemeClr val="tx1"/>
        </a:solidFill>
        <a:latin typeface="Times New Roman" pitchFamily="18" charset="0"/>
        <a:ea typeface="ＭＳ Ｐゴシック" pitchFamily="20" charset="-128"/>
        <a:cs typeface="+mn-cs"/>
      </a:defRPr>
    </a:lvl6pPr>
    <a:lvl7pPr marL="2743200" algn="l" defTabSz="914400" rtl="0" eaLnBrk="1" latinLnBrk="0" hangingPunct="1">
      <a:defRPr sz="2000" kern="1200">
        <a:solidFill>
          <a:schemeClr val="tx1"/>
        </a:solidFill>
        <a:latin typeface="Times New Roman" pitchFamily="18" charset="0"/>
        <a:ea typeface="ＭＳ Ｐゴシック" pitchFamily="20" charset="-128"/>
        <a:cs typeface="+mn-cs"/>
      </a:defRPr>
    </a:lvl7pPr>
    <a:lvl8pPr marL="3200400" algn="l" defTabSz="914400" rtl="0" eaLnBrk="1" latinLnBrk="0" hangingPunct="1">
      <a:defRPr sz="2000" kern="1200">
        <a:solidFill>
          <a:schemeClr val="tx1"/>
        </a:solidFill>
        <a:latin typeface="Times New Roman" pitchFamily="18" charset="0"/>
        <a:ea typeface="ＭＳ Ｐゴシック" pitchFamily="20" charset="-128"/>
        <a:cs typeface="+mn-cs"/>
      </a:defRPr>
    </a:lvl8pPr>
    <a:lvl9pPr marL="3657600" algn="l" defTabSz="914400" rtl="0" eaLnBrk="1" latinLnBrk="0" hangingPunct="1">
      <a:defRPr sz="2000" kern="1200">
        <a:solidFill>
          <a:schemeClr val="tx1"/>
        </a:solidFill>
        <a:latin typeface="Times New Roman" pitchFamily="18" charset="0"/>
        <a:ea typeface="ＭＳ Ｐゴシック" pitchFamily="20" charset="-128"/>
        <a:cs typeface="+mn-cs"/>
      </a:defRPr>
    </a:lvl9pPr>
  </p:defaultTextStyle>
  <p:extLst>
    <p:ext uri="{EFAFB233-063F-42B5-8137-9DF3F51BA10A}">
      <p15:sldGuideLst xmlns:p15="http://schemas.microsoft.com/office/powerpoint/2012/main">
        <p15:guide id="1" orient="horz" pos="1536">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8C2"/>
    <a:srgbClr val="84441C"/>
    <a:srgbClr val="337F31"/>
    <a:srgbClr val="225521"/>
    <a:srgbClr val="368834"/>
    <a:srgbClr val="650112"/>
    <a:srgbClr val="6C0F7B"/>
    <a:srgbClr val="15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1" autoAdjust="0"/>
    <p:restoredTop sz="94662" autoAdjust="0"/>
  </p:normalViewPr>
  <p:slideViewPr>
    <p:cSldViewPr>
      <p:cViewPr varScale="1">
        <p:scale>
          <a:sx n="73" d="100"/>
          <a:sy n="73" d="100"/>
        </p:scale>
        <p:origin x="1530" y="66"/>
      </p:cViewPr>
      <p:guideLst>
        <p:guide orient="horz" pos="1536"/>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70" y="-7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3B6EE9E1-759B-4898-BC44-FDD9ACA614B5}" type="datetimeFigureOut">
              <a:rPr lang="en-GB" smtClean="0"/>
              <a:pPr/>
              <a:t>15/11/2023</a:t>
            </a:fld>
            <a:endParaRPr lang="en-GB"/>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76FDB2B5-5E44-48F2-A76D-D7AED4F266F3}" type="slidenum">
              <a:rPr lang="en-GB" smtClean="0"/>
              <a:pPr/>
              <a:t>‹#›</a:t>
            </a:fld>
            <a:endParaRPr lang="en-GB"/>
          </a:p>
        </p:txBody>
      </p:sp>
    </p:spTree>
    <p:extLst>
      <p:ext uri="{BB962C8B-B14F-4D97-AF65-F5344CB8AC3E}">
        <p14:creationId xmlns:p14="http://schemas.microsoft.com/office/powerpoint/2010/main" val="1897094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l">
              <a:defRPr sz="1200"/>
            </a:lvl1pPr>
          </a:lstStyle>
          <a:p>
            <a:pPr>
              <a:defRPr/>
            </a:pPr>
            <a:endParaRPr lang="en-US"/>
          </a:p>
        </p:txBody>
      </p:sp>
      <p:sp>
        <p:nvSpPr>
          <p:cNvPr id="27651" name="Rectangle 3"/>
          <p:cNvSpPr>
            <a:spLocks noGrp="1" noChangeArrowheads="1"/>
          </p:cNvSpPr>
          <p:nvPr>
            <p:ph type="dt" idx="1"/>
          </p:nvPr>
        </p:nvSpPr>
        <p:spPr bwMode="auto">
          <a:xfrm>
            <a:off x="3852016" y="0"/>
            <a:ext cx="2945659" cy="496332"/>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906357" y="4715153"/>
            <a:ext cx="4984962" cy="4466987"/>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6"/>
          <p:cNvSpPr>
            <a:spLocks noGrp="1" noChangeArrowheads="1"/>
          </p:cNvSpPr>
          <p:nvPr>
            <p:ph type="ftr" sz="quarter" idx="4"/>
          </p:nvPr>
        </p:nvSpPr>
        <p:spPr bwMode="auto">
          <a:xfrm>
            <a:off x="0" y="9430306"/>
            <a:ext cx="2945659" cy="496332"/>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a:lvl1pPr>
          </a:lstStyle>
          <a:p>
            <a:pPr>
              <a:defRPr/>
            </a:pPr>
            <a:endParaRPr lang="en-US"/>
          </a:p>
        </p:txBody>
      </p:sp>
      <p:sp>
        <p:nvSpPr>
          <p:cNvPr id="27655" name="Rectangle 7"/>
          <p:cNvSpPr>
            <a:spLocks noGrp="1" noChangeArrowheads="1"/>
          </p:cNvSpPr>
          <p:nvPr>
            <p:ph type="sldNum" sz="quarter" idx="5"/>
          </p:nvPr>
        </p:nvSpPr>
        <p:spPr bwMode="auto">
          <a:xfrm>
            <a:off x="3852016" y="9430306"/>
            <a:ext cx="2945659" cy="496332"/>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vl1pPr>
          </a:lstStyle>
          <a:p>
            <a:pPr>
              <a:defRPr/>
            </a:pPr>
            <a:fld id="{0C23397E-B8C8-410C-8B6A-03A77208F57A}" type="slidenum">
              <a:rPr lang="en-US"/>
              <a:pPr>
                <a:defRPr/>
              </a:pPr>
              <a:t>‹#›</a:t>
            </a:fld>
            <a:endParaRPr lang="en-US"/>
          </a:p>
        </p:txBody>
      </p:sp>
    </p:spTree>
    <p:extLst>
      <p:ext uri="{BB962C8B-B14F-4D97-AF65-F5344CB8AC3E}">
        <p14:creationId xmlns:p14="http://schemas.microsoft.com/office/powerpoint/2010/main" val="1640551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4</a:t>
            </a:fld>
            <a:endParaRPr lang="en-US" smtClean="0"/>
          </a:p>
        </p:txBody>
      </p:sp>
    </p:spTree>
    <p:extLst>
      <p:ext uri="{BB962C8B-B14F-4D97-AF65-F5344CB8AC3E}">
        <p14:creationId xmlns:p14="http://schemas.microsoft.com/office/powerpoint/2010/main" val="3225070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13</a:t>
            </a:fld>
            <a:endParaRPr lang="en-US" smtClean="0"/>
          </a:p>
        </p:txBody>
      </p:sp>
    </p:spTree>
    <p:extLst>
      <p:ext uri="{BB962C8B-B14F-4D97-AF65-F5344CB8AC3E}">
        <p14:creationId xmlns:p14="http://schemas.microsoft.com/office/powerpoint/2010/main" val="3326768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14</a:t>
            </a:fld>
            <a:endParaRPr lang="en-US" smtClean="0"/>
          </a:p>
        </p:txBody>
      </p:sp>
    </p:spTree>
    <p:extLst>
      <p:ext uri="{BB962C8B-B14F-4D97-AF65-F5344CB8AC3E}">
        <p14:creationId xmlns:p14="http://schemas.microsoft.com/office/powerpoint/2010/main" val="899307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15</a:t>
            </a:fld>
            <a:endParaRPr lang="en-US" smtClean="0"/>
          </a:p>
        </p:txBody>
      </p:sp>
    </p:spTree>
    <p:extLst>
      <p:ext uri="{BB962C8B-B14F-4D97-AF65-F5344CB8AC3E}">
        <p14:creationId xmlns:p14="http://schemas.microsoft.com/office/powerpoint/2010/main" val="1679031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16</a:t>
            </a:fld>
            <a:endParaRPr lang="en-US" smtClean="0"/>
          </a:p>
        </p:txBody>
      </p:sp>
    </p:spTree>
    <p:extLst>
      <p:ext uri="{BB962C8B-B14F-4D97-AF65-F5344CB8AC3E}">
        <p14:creationId xmlns:p14="http://schemas.microsoft.com/office/powerpoint/2010/main" val="1117476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5604" name="Slide Number Placeholder 3"/>
          <p:cNvSpPr>
            <a:spLocks noGrp="1"/>
          </p:cNvSpPr>
          <p:nvPr>
            <p:ph type="sldNum" sz="quarter" idx="5"/>
          </p:nvPr>
        </p:nvSpPr>
        <p:spPr>
          <a:noFill/>
        </p:spPr>
        <p:txBody>
          <a:bodyPr/>
          <a:lstStyle/>
          <a:p>
            <a:fld id="{9F2C0353-7AED-4638-B6F6-9C23F743C13F}" type="slidenum">
              <a:rPr lang="en-US" smtClean="0"/>
              <a:pPr/>
              <a:t>17</a:t>
            </a:fld>
            <a:endParaRPr lang="en-US" smtClean="0"/>
          </a:p>
        </p:txBody>
      </p:sp>
    </p:spTree>
    <p:extLst>
      <p:ext uri="{BB962C8B-B14F-4D97-AF65-F5344CB8AC3E}">
        <p14:creationId xmlns:p14="http://schemas.microsoft.com/office/powerpoint/2010/main" val="297202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5604" name="Slide Number Placeholder 3"/>
          <p:cNvSpPr>
            <a:spLocks noGrp="1"/>
          </p:cNvSpPr>
          <p:nvPr>
            <p:ph type="sldNum" sz="quarter" idx="5"/>
          </p:nvPr>
        </p:nvSpPr>
        <p:spPr>
          <a:noFill/>
        </p:spPr>
        <p:txBody>
          <a:bodyPr/>
          <a:lstStyle/>
          <a:p>
            <a:fld id="{9F2C0353-7AED-4638-B6F6-9C23F743C13F}" type="slidenum">
              <a:rPr lang="en-US" smtClean="0"/>
              <a:pPr/>
              <a:t>18</a:t>
            </a:fld>
            <a:endParaRPr lang="en-US" smtClean="0"/>
          </a:p>
        </p:txBody>
      </p:sp>
    </p:spTree>
    <p:extLst>
      <p:ext uri="{BB962C8B-B14F-4D97-AF65-F5344CB8AC3E}">
        <p14:creationId xmlns:p14="http://schemas.microsoft.com/office/powerpoint/2010/main" val="1603445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5604" name="Slide Number Placeholder 3"/>
          <p:cNvSpPr>
            <a:spLocks noGrp="1"/>
          </p:cNvSpPr>
          <p:nvPr>
            <p:ph type="sldNum" sz="quarter" idx="5"/>
          </p:nvPr>
        </p:nvSpPr>
        <p:spPr>
          <a:noFill/>
        </p:spPr>
        <p:txBody>
          <a:bodyPr/>
          <a:lstStyle/>
          <a:p>
            <a:fld id="{9F2C0353-7AED-4638-B6F6-9C23F743C13F}" type="slidenum">
              <a:rPr lang="en-US" smtClean="0"/>
              <a:pPr/>
              <a:t>19</a:t>
            </a:fld>
            <a:endParaRPr lang="en-US" smtClean="0"/>
          </a:p>
        </p:txBody>
      </p:sp>
    </p:spTree>
    <p:extLst>
      <p:ext uri="{BB962C8B-B14F-4D97-AF65-F5344CB8AC3E}">
        <p14:creationId xmlns:p14="http://schemas.microsoft.com/office/powerpoint/2010/main" val="4015449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5604" name="Slide Number Placeholder 3"/>
          <p:cNvSpPr>
            <a:spLocks noGrp="1"/>
          </p:cNvSpPr>
          <p:nvPr>
            <p:ph type="sldNum" sz="quarter" idx="5"/>
          </p:nvPr>
        </p:nvSpPr>
        <p:spPr>
          <a:noFill/>
        </p:spPr>
        <p:txBody>
          <a:bodyPr/>
          <a:lstStyle/>
          <a:p>
            <a:fld id="{9F2C0353-7AED-4638-B6F6-9C23F743C13F}" type="slidenum">
              <a:rPr lang="en-US" smtClean="0"/>
              <a:pPr/>
              <a:t>20</a:t>
            </a:fld>
            <a:endParaRPr lang="en-US" smtClean="0"/>
          </a:p>
        </p:txBody>
      </p:sp>
    </p:spTree>
    <p:extLst>
      <p:ext uri="{BB962C8B-B14F-4D97-AF65-F5344CB8AC3E}">
        <p14:creationId xmlns:p14="http://schemas.microsoft.com/office/powerpoint/2010/main" val="2592360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5604" name="Slide Number Placeholder 3"/>
          <p:cNvSpPr>
            <a:spLocks noGrp="1"/>
          </p:cNvSpPr>
          <p:nvPr>
            <p:ph type="sldNum" sz="quarter" idx="5"/>
          </p:nvPr>
        </p:nvSpPr>
        <p:spPr>
          <a:noFill/>
        </p:spPr>
        <p:txBody>
          <a:bodyPr/>
          <a:lstStyle/>
          <a:p>
            <a:fld id="{9F2C0353-7AED-4638-B6F6-9C23F743C13F}" type="slidenum">
              <a:rPr lang="en-US" smtClean="0"/>
              <a:pPr/>
              <a:t>21</a:t>
            </a:fld>
            <a:endParaRPr lang="en-US" smtClean="0"/>
          </a:p>
        </p:txBody>
      </p:sp>
    </p:spTree>
    <p:extLst>
      <p:ext uri="{BB962C8B-B14F-4D97-AF65-F5344CB8AC3E}">
        <p14:creationId xmlns:p14="http://schemas.microsoft.com/office/powerpoint/2010/main" val="3035299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5604" name="Slide Number Placeholder 3"/>
          <p:cNvSpPr>
            <a:spLocks noGrp="1"/>
          </p:cNvSpPr>
          <p:nvPr>
            <p:ph type="sldNum" sz="quarter" idx="5"/>
          </p:nvPr>
        </p:nvSpPr>
        <p:spPr>
          <a:noFill/>
        </p:spPr>
        <p:txBody>
          <a:bodyPr/>
          <a:lstStyle/>
          <a:p>
            <a:fld id="{9F2C0353-7AED-4638-B6F6-9C23F743C13F}" type="slidenum">
              <a:rPr lang="en-US" smtClean="0"/>
              <a:pPr/>
              <a:t>22</a:t>
            </a:fld>
            <a:endParaRPr lang="en-US" smtClean="0"/>
          </a:p>
        </p:txBody>
      </p:sp>
    </p:spTree>
    <p:extLst>
      <p:ext uri="{BB962C8B-B14F-4D97-AF65-F5344CB8AC3E}">
        <p14:creationId xmlns:p14="http://schemas.microsoft.com/office/powerpoint/2010/main" val="1561382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5</a:t>
            </a:fld>
            <a:endParaRPr lang="en-US" smtClean="0"/>
          </a:p>
        </p:txBody>
      </p:sp>
    </p:spTree>
    <p:extLst>
      <p:ext uri="{BB962C8B-B14F-4D97-AF65-F5344CB8AC3E}">
        <p14:creationId xmlns:p14="http://schemas.microsoft.com/office/powerpoint/2010/main" val="551002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5604" name="Slide Number Placeholder 3"/>
          <p:cNvSpPr>
            <a:spLocks noGrp="1"/>
          </p:cNvSpPr>
          <p:nvPr>
            <p:ph type="sldNum" sz="quarter" idx="5"/>
          </p:nvPr>
        </p:nvSpPr>
        <p:spPr>
          <a:noFill/>
        </p:spPr>
        <p:txBody>
          <a:bodyPr/>
          <a:lstStyle/>
          <a:p>
            <a:fld id="{9F2C0353-7AED-4638-B6F6-9C23F743C13F}" type="slidenum">
              <a:rPr lang="en-US" smtClean="0"/>
              <a:pPr/>
              <a:t>23</a:t>
            </a:fld>
            <a:endParaRPr lang="en-US" smtClean="0"/>
          </a:p>
        </p:txBody>
      </p:sp>
    </p:spTree>
    <p:extLst>
      <p:ext uri="{BB962C8B-B14F-4D97-AF65-F5344CB8AC3E}">
        <p14:creationId xmlns:p14="http://schemas.microsoft.com/office/powerpoint/2010/main" val="4000916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5604" name="Slide Number Placeholder 3"/>
          <p:cNvSpPr>
            <a:spLocks noGrp="1"/>
          </p:cNvSpPr>
          <p:nvPr>
            <p:ph type="sldNum" sz="quarter" idx="5"/>
          </p:nvPr>
        </p:nvSpPr>
        <p:spPr>
          <a:noFill/>
        </p:spPr>
        <p:txBody>
          <a:bodyPr/>
          <a:lstStyle/>
          <a:p>
            <a:fld id="{9F2C0353-7AED-4638-B6F6-9C23F743C13F}" type="slidenum">
              <a:rPr lang="en-US" smtClean="0"/>
              <a:pPr/>
              <a:t>24</a:t>
            </a:fld>
            <a:endParaRPr lang="en-US" smtClean="0"/>
          </a:p>
        </p:txBody>
      </p:sp>
    </p:spTree>
    <p:extLst>
      <p:ext uri="{BB962C8B-B14F-4D97-AF65-F5344CB8AC3E}">
        <p14:creationId xmlns:p14="http://schemas.microsoft.com/office/powerpoint/2010/main" val="1340889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25</a:t>
            </a:fld>
            <a:endParaRPr lang="en-US" smtClean="0"/>
          </a:p>
        </p:txBody>
      </p:sp>
    </p:spTree>
    <p:extLst>
      <p:ext uri="{BB962C8B-B14F-4D97-AF65-F5344CB8AC3E}">
        <p14:creationId xmlns:p14="http://schemas.microsoft.com/office/powerpoint/2010/main" val="3657611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5604" name="Slide Number Placeholder 3"/>
          <p:cNvSpPr>
            <a:spLocks noGrp="1"/>
          </p:cNvSpPr>
          <p:nvPr>
            <p:ph type="sldNum" sz="quarter" idx="5"/>
          </p:nvPr>
        </p:nvSpPr>
        <p:spPr>
          <a:noFill/>
        </p:spPr>
        <p:txBody>
          <a:bodyPr/>
          <a:lstStyle/>
          <a:p>
            <a:fld id="{9F2C0353-7AED-4638-B6F6-9C23F743C13F}" type="slidenum">
              <a:rPr lang="en-US" smtClean="0"/>
              <a:pPr/>
              <a:t>26</a:t>
            </a:fld>
            <a:endParaRPr lang="en-US" smtClean="0"/>
          </a:p>
        </p:txBody>
      </p:sp>
    </p:spTree>
    <p:extLst>
      <p:ext uri="{BB962C8B-B14F-4D97-AF65-F5344CB8AC3E}">
        <p14:creationId xmlns:p14="http://schemas.microsoft.com/office/powerpoint/2010/main" val="2562003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5604" name="Slide Number Placeholder 3"/>
          <p:cNvSpPr>
            <a:spLocks noGrp="1"/>
          </p:cNvSpPr>
          <p:nvPr>
            <p:ph type="sldNum" sz="quarter" idx="5"/>
          </p:nvPr>
        </p:nvSpPr>
        <p:spPr>
          <a:noFill/>
        </p:spPr>
        <p:txBody>
          <a:bodyPr/>
          <a:lstStyle/>
          <a:p>
            <a:fld id="{9F2C0353-7AED-4638-B6F6-9C23F743C13F}" type="slidenum">
              <a:rPr lang="en-US" smtClean="0"/>
              <a:pPr/>
              <a:t>27</a:t>
            </a:fld>
            <a:endParaRPr lang="en-US" smtClean="0"/>
          </a:p>
        </p:txBody>
      </p:sp>
    </p:spTree>
    <p:extLst>
      <p:ext uri="{BB962C8B-B14F-4D97-AF65-F5344CB8AC3E}">
        <p14:creationId xmlns:p14="http://schemas.microsoft.com/office/powerpoint/2010/main" val="3989825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5604" name="Slide Number Placeholder 3"/>
          <p:cNvSpPr>
            <a:spLocks noGrp="1"/>
          </p:cNvSpPr>
          <p:nvPr>
            <p:ph type="sldNum" sz="quarter" idx="5"/>
          </p:nvPr>
        </p:nvSpPr>
        <p:spPr>
          <a:noFill/>
        </p:spPr>
        <p:txBody>
          <a:bodyPr/>
          <a:lstStyle/>
          <a:p>
            <a:fld id="{9F2C0353-7AED-4638-B6F6-9C23F743C13F}" type="slidenum">
              <a:rPr lang="en-US" smtClean="0"/>
              <a:pPr/>
              <a:t>28</a:t>
            </a:fld>
            <a:endParaRPr lang="en-US" smtClean="0"/>
          </a:p>
        </p:txBody>
      </p:sp>
    </p:spTree>
    <p:extLst>
      <p:ext uri="{BB962C8B-B14F-4D97-AF65-F5344CB8AC3E}">
        <p14:creationId xmlns:p14="http://schemas.microsoft.com/office/powerpoint/2010/main" val="3412012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29</a:t>
            </a:fld>
            <a:endParaRPr lang="en-US" smtClean="0"/>
          </a:p>
        </p:txBody>
      </p:sp>
    </p:spTree>
    <p:extLst>
      <p:ext uri="{BB962C8B-B14F-4D97-AF65-F5344CB8AC3E}">
        <p14:creationId xmlns:p14="http://schemas.microsoft.com/office/powerpoint/2010/main" val="127908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30</a:t>
            </a:fld>
            <a:endParaRPr lang="en-US" smtClean="0"/>
          </a:p>
        </p:txBody>
      </p:sp>
    </p:spTree>
    <p:extLst>
      <p:ext uri="{BB962C8B-B14F-4D97-AF65-F5344CB8AC3E}">
        <p14:creationId xmlns:p14="http://schemas.microsoft.com/office/powerpoint/2010/main" val="1899148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31</a:t>
            </a:fld>
            <a:endParaRPr lang="en-US" smtClean="0"/>
          </a:p>
        </p:txBody>
      </p:sp>
    </p:spTree>
    <p:extLst>
      <p:ext uri="{BB962C8B-B14F-4D97-AF65-F5344CB8AC3E}">
        <p14:creationId xmlns:p14="http://schemas.microsoft.com/office/powerpoint/2010/main" val="613287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32</a:t>
            </a:fld>
            <a:endParaRPr lang="en-US" smtClean="0"/>
          </a:p>
        </p:txBody>
      </p:sp>
    </p:spTree>
    <p:extLst>
      <p:ext uri="{BB962C8B-B14F-4D97-AF65-F5344CB8AC3E}">
        <p14:creationId xmlns:p14="http://schemas.microsoft.com/office/powerpoint/2010/main" val="1325656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6</a:t>
            </a:fld>
            <a:endParaRPr lang="en-US" smtClean="0"/>
          </a:p>
        </p:txBody>
      </p:sp>
    </p:spTree>
    <p:extLst>
      <p:ext uri="{BB962C8B-B14F-4D97-AF65-F5344CB8AC3E}">
        <p14:creationId xmlns:p14="http://schemas.microsoft.com/office/powerpoint/2010/main" val="12006973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33</a:t>
            </a:fld>
            <a:endParaRPr lang="en-US" smtClean="0"/>
          </a:p>
        </p:txBody>
      </p:sp>
    </p:spTree>
    <p:extLst>
      <p:ext uri="{BB962C8B-B14F-4D97-AF65-F5344CB8AC3E}">
        <p14:creationId xmlns:p14="http://schemas.microsoft.com/office/powerpoint/2010/main" val="163916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34</a:t>
            </a:fld>
            <a:endParaRPr lang="en-US" smtClean="0"/>
          </a:p>
        </p:txBody>
      </p:sp>
    </p:spTree>
    <p:extLst>
      <p:ext uri="{BB962C8B-B14F-4D97-AF65-F5344CB8AC3E}">
        <p14:creationId xmlns:p14="http://schemas.microsoft.com/office/powerpoint/2010/main" val="62823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35</a:t>
            </a:fld>
            <a:endParaRPr lang="en-US" smtClean="0"/>
          </a:p>
        </p:txBody>
      </p:sp>
    </p:spTree>
    <p:extLst>
      <p:ext uri="{BB962C8B-B14F-4D97-AF65-F5344CB8AC3E}">
        <p14:creationId xmlns:p14="http://schemas.microsoft.com/office/powerpoint/2010/main" val="367340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36</a:t>
            </a:fld>
            <a:endParaRPr lang="en-US" smtClean="0"/>
          </a:p>
        </p:txBody>
      </p:sp>
    </p:spTree>
    <p:extLst>
      <p:ext uri="{BB962C8B-B14F-4D97-AF65-F5344CB8AC3E}">
        <p14:creationId xmlns:p14="http://schemas.microsoft.com/office/powerpoint/2010/main" val="2206778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dirty="0"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37</a:t>
            </a:fld>
            <a:endParaRPr lang="en-US" smtClean="0"/>
          </a:p>
        </p:txBody>
      </p:sp>
    </p:spTree>
    <p:extLst>
      <p:ext uri="{BB962C8B-B14F-4D97-AF65-F5344CB8AC3E}">
        <p14:creationId xmlns:p14="http://schemas.microsoft.com/office/powerpoint/2010/main" val="2552598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dirty="0"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38</a:t>
            </a:fld>
            <a:endParaRPr lang="en-US" smtClean="0"/>
          </a:p>
        </p:txBody>
      </p:sp>
    </p:spTree>
    <p:extLst>
      <p:ext uri="{BB962C8B-B14F-4D97-AF65-F5344CB8AC3E}">
        <p14:creationId xmlns:p14="http://schemas.microsoft.com/office/powerpoint/2010/main" val="1181508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5604" name="Slide Number Placeholder 3"/>
          <p:cNvSpPr>
            <a:spLocks noGrp="1"/>
          </p:cNvSpPr>
          <p:nvPr>
            <p:ph type="sldNum" sz="quarter" idx="5"/>
          </p:nvPr>
        </p:nvSpPr>
        <p:spPr>
          <a:noFill/>
        </p:spPr>
        <p:txBody>
          <a:bodyPr/>
          <a:lstStyle/>
          <a:p>
            <a:fld id="{9F2C0353-7AED-4638-B6F6-9C23F743C13F}" type="slidenum">
              <a:rPr lang="en-US" smtClean="0">
                <a:solidFill>
                  <a:srgbClr val="000000"/>
                </a:solidFill>
              </a:rPr>
              <a:pPr/>
              <a:t>39</a:t>
            </a:fld>
            <a:endParaRPr lang="en-US" smtClean="0">
              <a:solidFill>
                <a:srgbClr val="000000"/>
              </a:solidFill>
            </a:endParaRPr>
          </a:p>
        </p:txBody>
      </p:sp>
    </p:spTree>
    <p:extLst>
      <p:ext uri="{BB962C8B-B14F-4D97-AF65-F5344CB8AC3E}">
        <p14:creationId xmlns:p14="http://schemas.microsoft.com/office/powerpoint/2010/main" val="231366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5604" name="Slide Number Placeholder 3"/>
          <p:cNvSpPr>
            <a:spLocks noGrp="1"/>
          </p:cNvSpPr>
          <p:nvPr>
            <p:ph type="sldNum" sz="quarter" idx="5"/>
          </p:nvPr>
        </p:nvSpPr>
        <p:spPr>
          <a:noFill/>
        </p:spPr>
        <p:txBody>
          <a:bodyPr/>
          <a:lstStyle/>
          <a:p>
            <a:fld id="{9F2C0353-7AED-4638-B6F6-9C23F743C13F}" type="slidenum">
              <a:rPr lang="en-US" smtClean="0">
                <a:solidFill>
                  <a:srgbClr val="000000"/>
                </a:solidFill>
              </a:rPr>
              <a:pPr/>
              <a:t>40</a:t>
            </a:fld>
            <a:endParaRPr lang="en-US" smtClean="0">
              <a:solidFill>
                <a:srgbClr val="000000"/>
              </a:solidFill>
            </a:endParaRPr>
          </a:p>
        </p:txBody>
      </p:sp>
    </p:spTree>
    <p:extLst>
      <p:ext uri="{BB962C8B-B14F-4D97-AF65-F5344CB8AC3E}">
        <p14:creationId xmlns:p14="http://schemas.microsoft.com/office/powerpoint/2010/main" val="5187908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17142D7-23E1-45EC-8A36-8CA9E4A4F5F4}" type="slidenum">
              <a:rPr lang="en-US" smtClean="0">
                <a:latin typeface="Times New Roman" pitchFamily="18" charset="0"/>
                <a:ea typeface="ＭＳ Ｐゴシック" pitchFamily="-111" charset="-128"/>
              </a:rPr>
              <a:pPr/>
              <a:t>41</a:t>
            </a:fld>
            <a:endParaRPr lang="en-US" smtClean="0">
              <a:latin typeface="Times New Roman" pitchFamily="18" charset="0"/>
              <a:ea typeface="ＭＳ Ｐゴシック" pitchFamily="-111" charset="-128"/>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1355009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7</a:t>
            </a:fld>
            <a:endParaRPr lang="en-US" smtClean="0"/>
          </a:p>
        </p:txBody>
      </p:sp>
    </p:spTree>
    <p:extLst>
      <p:ext uri="{BB962C8B-B14F-4D97-AF65-F5344CB8AC3E}">
        <p14:creationId xmlns:p14="http://schemas.microsoft.com/office/powerpoint/2010/main" val="2192752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8</a:t>
            </a:fld>
            <a:endParaRPr lang="en-US" smtClean="0"/>
          </a:p>
        </p:txBody>
      </p:sp>
    </p:spTree>
    <p:extLst>
      <p:ext uri="{BB962C8B-B14F-4D97-AF65-F5344CB8AC3E}">
        <p14:creationId xmlns:p14="http://schemas.microsoft.com/office/powerpoint/2010/main" val="2071463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9</a:t>
            </a:fld>
            <a:endParaRPr lang="en-US" smtClean="0"/>
          </a:p>
        </p:txBody>
      </p:sp>
    </p:spTree>
    <p:extLst>
      <p:ext uri="{BB962C8B-B14F-4D97-AF65-F5344CB8AC3E}">
        <p14:creationId xmlns:p14="http://schemas.microsoft.com/office/powerpoint/2010/main" val="221727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10</a:t>
            </a:fld>
            <a:endParaRPr lang="en-US" smtClean="0"/>
          </a:p>
        </p:txBody>
      </p:sp>
    </p:spTree>
    <p:extLst>
      <p:ext uri="{BB962C8B-B14F-4D97-AF65-F5344CB8AC3E}">
        <p14:creationId xmlns:p14="http://schemas.microsoft.com/office/powerpoint/2010/main" val="904611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11</a:t>
            </a:fld>
            <a:endParaRPr lang="en-US" smtClean="0"/>
          </a:p>
        </p:txBody>
      </p:sp>
    </p:spTree>
    <p:extLst>
      <p:ext uri="{BB962C8B-B14F-4D97-AF65-F5344CB8AC3E}">
        <p14:creationId xmlns:p14="http://schemas.microsoft.com/office/powerpoint/2010/main" val="4248178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Times New Roman" pitchFamily="18" charset="0"/>
              <a:ea typeface="ＭＳ Ｐゴシック" pitchFamily="20" charset="-128"/>
            </a:endParaRPr>
          </a:p>
        </p:txBody>
      </p:sp>
      <p:sp>
        <p:nvSpPr>
          <p:cNvPr id="24580" name="Slide Number Placeholder 3"/>
          <p:cNvSpPr>
            <a:spLocks noGrp="1"/>
          </p:cNvSpPr>
          <p:nvPr>
            <p:ph type="sldNum" sz="quarter" idx="5"/>
          </p:nvPr>
        </p:nvSpPr>
        <p:spPr>
          <a:noFill/>
        </p:spPr>
        <p:txBody>
          <a:bodyPr/>
          <a:lstStyle/>
          <a:p>
            <a:fld id="{C68042BD-198F-47E2-86AF-D81FF5C0E8FA}" type="slidenum">
              <a:rPr lang="en-US" smtClean="0"/>
              <a:pPr/>
              <a:t>12</a:t>
            </a:fld>
            <a:endParaRPr lang="en-US" smtClean="0"/>
          </a:p>
        </p:txBody>
      </p:sp>
    </p:spTree>
    <p:extLst>
      <p:ext uri="{BB962C8B-B14F-4D97-AF65-F5344CB8AC3E}">
        <p14:creationId xmlns:p14="http://schemas.microsoft.com/office/powerpoint/2010/main" val="13055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46F48DB-D4D0-426B-9F1C-F4BD619E4432}"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EB2734-B1A3-4D4B-B89F-C0A36E9C1375}"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3641915-03DE-4312-8686-EC078FC8C472}"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71CFBD-87C1-4216-9D42-AE7C3ECAA8D4}"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F94748-508A-4FE8-903C-C94799B9CA7C}"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AEC2520-2204-4200-B2EA-A6172377560B}"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7DB7F54-7EC3-4EFF-B06C-2A519942D1FF}"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06FE7B1-29D2-4D6A-917D-4143D9E453DF}"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CAD424F-5065-43F6-BC03-9E36E7D696C1}"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5FF17AB-418E-490C-9473-41AC747EED70}"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2BA387F-7E00-487A-BD26-4D0C40F276D2}"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E593CB0D-8CA6-4022-A461-4BFA0B4A8146}"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a:solidFill>
            <a:schemeClr val="tx2"/>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400">
          <a:solidFill>
            <a:schemeClr val="tx2"/>
          </a:solidFill>
          <a:latin typeface="Times New Roman" pitchFamily="-65" charset="0"/>
          <a:ea typeface="ＭＳ Ｐゴシック" pitchFamily="-65" charset="-128"/>
          <a:cs typeface="ＭＳ Ｐゴシック" pitchFamily="-65" charset="-128"/>
        </a:defRPr>
      </a:lvl2pPr>
      <a:lvl3pPr algn="ctr" rtl="0" eaLnBrk="0" fontAlgn="base" hangingPunct="0">
        <a:spcBef>
          <a:spcPct val="0"/>
        </a:spcBef>
        <a:spcAft>
          <a:spcPct val="0"/>
        </a:spcAft>
        <a:defRPr sz="4400">
          <a:solidFill>
            <a:schemeClr val="tx2"/>
          </a:solidFill>
          <a:latin typeface="Times New Roman" pitchFamily="-65" charset="0"/>
          <a:ea typeface="ＭＳ Ｐゴシック" pitchFamily="-65" charset="-128"/>
          <a:cs typeface="ＭＳ Ｐゴシック" pitchFamily="-65" charset="-128"/>
        </a:defRPr>
      </a:lvl3pPr>
      <a:lvl4pPr algn="ctr" rtl="0" eaLnBrk="0" fontAlgn="base" hangingPunct="0">
        <a:spcBef>
          <a:spcPct val="0"/>
        </a:spcBef>
        <a:spcAft>
          <a:spcPct val="0"/>
        </a:spcAft>
        <a:defRPr sz="4400">
          <a:solidFill>
            <a:schemeClr val="tx2"/>
          </a:solidFill>
          <a:latin typeface="Times New Roman" pitchFamily="-65" charset="0"/>
          <a:ea typeface="ＭＳ Ｐゴシック" pitchFamily="-65" charset="-128"/>
          <a:cs typeface="ＭＳ Ｐゴシック" pitchFamily="-65" charset="-128"/>
        </a:defRPr>
      </a:lvl4pPr>
      <a:lvl5pPr algn="ctr" rtl="0" eaLnBrk="0" fontAlgn="base" hangingPunct="0">
        <a:spcBef>
          <a:spcPct val="0"/>
        </a:spcBef>
        <a:spcAft>
          <a:spcPct val="0"/>
        </a:spcAft>
        <a:defRPr sz="4400">
          <a:solidFill>
            <a:schemeClr val="tx2"/>
          </a:solidFill>
          <a:latin typeface="Times New Roman" pitchFamily="-65" charset="0"/>
          <a:ea typeface="ＭＳ Ｐゴシック" pitchFamily="-65" charset="-128"/>
          <a:cs typeface="ＭＳ Ｐゴシック" pitchFamily="-65" charset="-128"/>
        </a:defRPr>
      </a:lvl5pPr>
      <a:lvl6pPr marL="457200" algn="ctr" rtl="0" fontAlgn="base">
        <a:spcBef>
          <a:spcPct val="0"/>
        </a:spcBef>
        <a:spcAft>
          <a:spcPct val="0"/>
        </a:spcAft>
        <a:defRPr sz="4400">
          <a:solidFill>
            <a:schemeClr val="tx2"/>
          </a:solidFill>
          <a:latin typeface="Times New Roman" pitchFamily="-65" charset="0"/>
        </a:defRPr>
      </a:lvl6pPr>
      <a:lvl7pPr marL="914400" algn="ctr" rtl="0" fontAlgn="base">
        <a:spcBef>
          <a:spcPct val="0"/>
        </a:spcBef>
        <a:spcAft>
          <a:spcPct val="0"/>
        </a:spcAft>
        <a:defRPr sz="4400">
          <a:solidFill>
            <a:schemeClr val="tx2"/>
          </a:solidFill>
          <a:latin typeface="Times New Roman" pitchFamily="-65" charset="0"/>
        </a:defRPr>
      </a:lvl7pPr>
      <a:lvl8pPr marL="1371600" algn="ctr" rtl="0" fontAlgn="base">
        <a:spcBef>
          <a:spcPct val="0"/>
        </a:spcBef>
        <a:spcAft>
          <a:spcPct val="0"/>
        </a:spcAft>
        <a:defRPr sz="4400">
          <a:solidFill>
            <a:schemeClr val="tx2"/>
          </a:solidFill>
          <a:latin typeface="Times New Roman" pitchFamily="-65" charset="0"/>
        </a:defRPr>
      </a:lvl8pPr>
      <a:lvl9pPr marL="1828800" algn="ctr" rtl="0" fontAlgn="base">
        <a:spcBef>
          <a:spcPct val="0"/>
        </a:spcBef>
        <a:spcAft>
          <a:spcPct val="0"/>
        </a:spcAft>
        <a:defRPr sz="4400">
          <a:solidFill>
            <a:schemeClr val="tx2"/>
          </a:solidFill>
          <a:latin typeface="Times New Roman"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6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6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6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uk.mathworks.com/academia/tah-portal/university-of-leeds-40586183.html" TargetMode="External"/><Relationship Id="rId2" Type="http://schemas.openxmlformats.org/officeDocument/2006/relationships/hyperlink" Target="https://www.mathworks.com/academia/tah-portal/university-of-leeds-40586183.html" TargetMode="External"/><Relationship Id="rId1" Type="http://schemas.openxmlformats.org/officeDocument/2006/relationships/slideLayout" Target="../slideLayouts/slideLayout7.xml"/><Relationship Id="rId5" Type="http://schemas.openxmlformats.org/officeDocument/2006/relationships/hyperlink" Target="https://uk.mathworks.com/learn/tutorials/matlab-onramp.html?s_tid=tah_po_mlonramp)" TargetMode="External"/><Relationship Id="rId4" Type="http://schemas.openxmlformats.org/officeDocument/2006/relationships/hyperlink" Target="https://uk.mathworks.com/products/matlab-online.html"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noFill/>
        </p:spPr>
        <p:txBody>
          <a:bodyPr/>
          <a:lstStyle/>
          <a:p>
            <a:fld id="{CA2E2619-8081-4C19-A6C3-2275FABDBC25}" type="slidenum">
              <a:rPr lang="en-GB" smtClean="0"/>
              <a:pPr/>
              <a:t>1</a:t>
            </a:fld>
            <a:endParaRPr lang="en-GB" smtClean="0"/>
          </a:p>
        </p:txBody>
      </p:sp>
      <p:sp>
        <p:nvSpPr>
          <p:cNvPr id="4099"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4100"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4101"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4102"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4103" name="Text Box 6"/>
          <p:cNvSpPr txBox="1">
            <a:spLocks noChangeArrowheads="1"/>
          </p:cNvSpPr>
          <p:nvPr/>
        </p:nvSpPr>
        <p:spPr bwMode="auto">
          <a:xfrm>
            <a:off x="2349500" y="4678363"/>
            <a:ext cx="4291013" cy="579437"/>
          </a:xfrm>
          <a:prstGeom prst="rect">
            <a:avLst/>
          </a:prstGeom>
          <a:noFill/>
          <a:ln w="12700">
            <a:noFill/>
            <a:miter lim="800000"/>
            <a:headEnd/>
            <a:tailEnd/>
          </a:ln>
        </p:spPr>
        <p:txBody>
          <a:bodyPr>
            <a:spAutoFit/>
          </a:bodyPr>
          <a:lstStyle/>
          <a:p>
            <a:pPr algn="l" eaLnBrk="0" hangingPunct="0">
              <a:spcBef>
                <a:spcPct val="50000"/>
              </a:spcBef>
            </a:pPr>
            <a:endParaRPr lang="en-US" sz="3200"/>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4105" name="Rectangle 8"/>
          <p:cNvSpPr>
            <a:spLocks noChangeArrowheads="1"/>
          </p:cNvSpPr>
          <p:nvPr/>
        </p:nvSpPr>
        <p:spPr bwMode="auto">
          <a:xfrm>
            <a:off x="228600" y="1889125"/>
            <a:ext cx="8686800" cy="2246769"/>
          </a:xfrm>
          <a:prstGeom prst="rect">
            <a:avLst/>
          </a:prstGeom>
          <a:noFill/>
          <a:ln w="9525">
            <a:noFill/>
            <a:miter lim="800000"/>
            <a:headEnd/>
            <a:tailEnd/>
          </a:ln>
        </p:spPr>
        <p:txBody>
          <a:bodyPr>
            <a:spAutoFit/>
          </a:bodyPr>
          <a:lstStyle/>
          <a:p>
            <a:pPr algn="ctr"/>
            <a:r>
              <a:rPr lang="en-GB" sz="2400" b="1" dirty="0" smtClean="0">
                <a:latin typeface="Arial" charset="0"/>
              </a:rPr>
              <a:t>ELEC5681M</a:t>
            </a:r>
          </a:p>
          <a:p>
            <a:pPr algn="ctr"/>
            <a:endParaRPr lang="en-US" sz="2400" b="1" dirty="0">
              <a:latin typeface="Arial" charset="0"/>
            </a:endParaRPr>
          </a:p>
          <a:p>
            <a:pPr algn="ctr"/>
            <a:endParaRPr lang="en-US" sz="2400" b="1" dirty="0">
              <a:latin typeface="Arial" charset="0"/>
            </a:endParaRPr>
          </a:p>
          <a:p>
            <a:pPr algn="ctr"/>
            <a:r>
              <a:rPr lang="en-US" sz="2400" b="1" dirty="0" smtClean="0">
                <a:solidFill>
                  <a:schemeClr val="accent2"/>
                </a:solidFill>
                <a:latin typeface="Arial" charset="0"/>
              </a:rPr>
              <a:t>Introduction to MATLAB</a:t>
            </a:r>
          </a:p>
          <a:p>
            <a:pPr algn="ctr"/>
            <a:endParaRPr lang="en-US" sz="2400" b="1" dirty="0">
              <a:latin typeface="Arial" charset="0"/>
            </a:endParaRPr>
          </a:p>
          <a:p>
            <a:pPr algn="ctr"/>
            <a:r>
              <a:rPr lang="en-US" b="1" dirty="0" smtClean="0">
                <a:solidFill>
                  <a:srgbClr val="650112"/>
                </a:solidFill>
                <a:latin typeface="Arial" charset="0"/>
              </a:rPr>
              <a:t>(Dr  Dragan </a:t>
            </a:r>
            <a:r>
              <a:rPr lang="en-US" b="1" dirty="0" err="1">
                <a:solidFill>
                  <a:srgbClr val="650112"/>
                </a:solidFill>
                <a:latin typeface="Arial" charset="0"/>
              </a:rPr>
              <a:t>Indjin</a:t>
            </a:r>
            <a:r>
              <a:rPr lang="en-US" b="1" dirty="0" smtClean="0">
                <a:solidFill>
                  <a:srgbClr val="650112"/>
                </a:solidFill>
                <a:latin typeface="Arial" charset="0"/>
              </a:rPr>
              <a:t>; </a:t>
            </a:r>
            <a:r>
              <a:rPr lang="en-US" b="1" dirty="0" err="1" smtClean="0">
                <a:solidFill>
                  <a:srgbClr val="3333CC"/>
                </a:solidFill>
                <a:latin typeface="Arial" charset="0"/>
              </a:rPr>
              <a:t>d.indjin@leeds.ac.uk</a:t>
            </a:r>
            <a:r>
              <a:rPr lang="en-US" b="1" dirty="0" smtClean="0">
                <a:solidFill>
                  <a:srgbClr val="650112"/>
                </a:solidFill>
                <a:latin typeface="Arial" charset="0"/>
              </a:rPr>
              <a:t>)</a:t>
            </a:r>
            <a:endParaRPr lang="en-US" b="1" dirty="0">
              <a:solidFill>
                <a:srgbClr val="650112"/>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9144000" cy="685800"/>
          </a:xfrm>
        </p:spPr>
        <p:txBody>
          <a:bodyPr/>
          <a:lstStyle/>
          <a:p>
            <a:pPr>
              <a:spcBef>
                <a:spcPct val="50000"/>
              </a:spcBef>
              <a:spcAft>
                <a:spcPct val="20000"/>
              </a:spcAft>
            </a:pPr>
            <a:r>
              <a:rPr lang="en-US" altLang="zh-CN" sz="2800" dirty="0"/>
              <a:t>MATLAB’s GUI</a:t>
            </a:r>
            <a:endParaRPr lang="en-GB" sz="2800" b="1" dirty="0" smtClean="0">
              <a:latin typeface="Arial" charset="0"/>
            </a:endParaRPr>
          </a:p>
        </p:txBody>
      </p:sp>
      <p:sp>
        <p:nvSpPr>
          <p:cNvPr id="6147" name="Slide Number Placeholder 3"/>
          <p:cNvSpPr>
            <a:spLocks noGrp="1"/>
          </p:cNvSpPr>
          <p:nvPr>
            <p:ph type="sldNum" sz="quarter" idx="12"/>
          </p:nvPr>
        </p:nvSpPr>
        <p:spPr>
          <a:noFill/>
        </p:spPr>
        <p:txBody>
          <a:bodyPr/>
          <a:lstStyle/>
          <a:p>
            <a:fld id="{AF5722D0-00D7-4062-B6D1-42F5D560BF0B}" type="slidenum">
              <a:rPr lang="en-GB" smtClean="0"/>
              <a:pPr/>
              <a:t>10</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6149"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6150"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6151"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6153"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pic>
        <p:nvPicPr>
          <p:cNvPr id="12" name="内容占位符 4"/>
          <p:cNvPicPr>
            <a:picLocks noChangeAspect="1"/>
          </p:cNvPicPr>
          <p:nvPr/>
        </p:nvPicPr>
        <p:blipFill>
          <a:blip r:embed="rId3"/>
          <a:stretch>
            <a:fillRect/>
          </a:stretch>
        </p:blipFill>
        <p:spPr>
          <a:xfrm>
            <a:off x="539552" y="1233696"/>
            <a:ext cx="8163234" cy="5030579"/>
          </a:xfrm>
          <a:prstGeom prst="rect">
            <a:avLst/>
          </a:prstGeom>
        </p:spPr>
      </p:pic>
      <p:sp>
        <p:nvSpPr>
          <p:cNvPr id="13" name="圆角矩形 2"/>
          <p:cNvSpPr/>
          <p:nvPr/>
        </p:nvSpPr>
        <p:spPr>
          <a:xfrm>
            <a:off x="6914366" y="2427348"/>
            <a:ext cx="1835920" cy="1849298"/>
          </a:xfrm>
          <a:prstGeom prst="roundRect">
            <a:avLst>
              <a:gd name="adj" fmla="val 7278"/>
            </a:avLst>
          </a:prstGeom>
          <a:solidFill>
            <a:srgbClr val="FF0000">
              <a:alpha val="10000"/>
            </a:srgbClr>
          </a:solid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标注 3"/>
          <p:cNvSpPr/>
          <p:nvPr/>
        </p:nvSpPr>
        <p:spPr>
          <a:xfrm>
            <a:off x="6045751" y="1237806"/>
            <a:ext cx="1977791" cy="688697"/>
          </a:xfrm>
          <a:prstGeom prst="wedgeRectCallout">
            <a:avLst>
              <a:gd name="adj1" fmla="val -773"/>
              <a:gd name="adj2" fmla="val 97221"/>
            </a:avLst>
          </a:prstGeom>
          <a:solidFill>
            <a:schemeClr val="accent1">
              <a:lumMod val="75000"/>
            </a:schemeClr>
          </a:solidFill>
          <a:effectLst>
            <a:outerShdw blurRad="139700" dist="1143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Workspace</a:t>
            </a:r>
            <a:endParaRPr lang="zh-CN" altLang="en-US" sz="2400" b="1"/>
          </a:p>
        </p:txBody>
      </p:sp>
      <p:sp>
        <p:nvSpPr>
          <p:cNvPr id="15" name="矩形 4"/>
          <p:cNvSpPr/>
          <p:nvPr/>
        </p:nvSpPr>
        <p:spPr>
          <a:xfrm>
            <a:off x="5229657" y="4703053"/>
            <a:ext cx="3332948" cy="948660"/>
          </a:xfrm>
          <a:prstGeom prst="rect">
            <a:avLst/>
          </a:prstGeom>
          <a:solidFill>
            <a:schemeClr val="accent1">
              <a:lumMod val="50000"/>
              <a:alpha val="9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t>Explore data that you create or import from files..</a:t>
            </a:r>
            <a:endParaRPr lang="zh-CN" altLang="en-US" sz="2000"/>
          </a:p>
        </p:txBody>
      </p:sp>
    </p:spTree>
    <p:extLst>
      <p:ext uri="{BB962C8B-B14F-4D97-AF65-F5344CB8AC3E}">
        <p14:creationId xmlns:p14="http://schemas.microsoft.com/office/powerpoint/2010/main" val="3463308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9144000" cy="685800"/>
          </a:xfrm>
        </p:spPr>
        <p:txBody>
          <a:bodyPr/>
          <a:lstStyle/>
          <a:p>
            <a:pPr>
              <a:spcBef>
                <a:spcPct val="50000"/>
              </a:spcBef>
              <a:spcAft>
                <a:spcPct val="20000"/>
              </a:spcAft>
            </a:pPr>
            <a:r>
              <a:rPr lang="en-US" altLang="zh-CN" sz="2800" dirty="0"/>
              <a:t>MATLAB’s GUI</a:t>
            </a:r>
            <a:endParaRPr lang="en-GB" sz="2800" b="1" dirty="0" smtClean="0">
              <a:latin typeface="Arial" charset="0"/>
            </a:endParaRPr>
          </a:p>
        </p:txBody>
      </p:sp>
      <p:sp>
        <p:nvSpPr>
          <p:cNvPr id="6147" name="Slide Number Placeholder 3"/>
          <p:cNvSpPr>
            <a:spLocks noGrp="1"/>
          </p:cNvSpPr>
          <p:nvPr>
            <p:ph type="sldNum" sz="quarter" idx="12"/>
          </p:nvPr>
        </p:nvSpPr>
        <p:spPr>
          <a:noFill/>
        </p:spPr>
        <p:txBody>
          <a:bodyPr/>
          <a:lstStyle/>
          <a:p>
            <a:fld id="{AF5722D0-00D7-4062-B6D1-42F5D560BF0B}" type="slidenum">
              <a:rPr lang="en-GB" smtClean="0"/>
              <a:pPr/>
              <a:t>11</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6151"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pic>
        <p:nvPicPr>
          <p:cNvPr id="16" name="内容占位符 4"/>
          <p:cNvPicPr>
            <a:picLocks noChangeAspect="1"/>
          </p:cNvPicPr>
          <p:nvPr/>
        </p:nvPicPr>
        <p:blipFill>
          <a:blip r:embed="rId3"/>
          <a:stretch>
            <a:fillRect/>
          </a:stretch>
        </p:blipFill>
        <p:spPr>
          <a:xfrm>
            <a:off x="539552" y="1143001"/>
            <a:ext cx="8133572" cy="5012300"/>
          </a:xfrm>
          <a:prstGeom prst="rect">
            <a:avLst/>
          </a:prstGeom>
        </p:spPr>
      </p:pic>
      <p:sp>
        <p:nvSpPr>
          <p:cNvPr id="17" name="圆角矩形 2"/>
          <p:cNvSpPr/>
          <p:nvPr/>
        </p:nvSpPr>
        <p:spPr>
          <a:xfrm>
            <a:off x="6875072" y="4295419"/>
            <a:ext cx="1852319" cy="1732688"/>
          </a:xfrm>
          <a:prstGeom prst="roundRect">
            <a:avLst>
              <a:gd name="adj" fmla="val 7278"/>
            </a:avLst>
          </a:prstGeom>
          <a:solidFill>
            <a:srgbClr val="FF0000">
              <a:alpha val="10000"/>
            </a:srgbClr>
          </a:solid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标注 3"/>
          <p:cNvSpPr/>
          <p:nvPr/>
        </p:nvSpPr>
        <p:spPr>
          <a:xfrm>
            <a:off x="6150707" y="2657968"/>
            <a:ext cx="1795673" cy="867332"/>
          </a:xfrm>
          <a:prstGeom prst="wedgeRectCallout">
            <a:avLst>
              <a:gd name="adj1" fmla="val -4568"/>
              <a:gd name="adj2" fmla="val 106679"/>
            </a:avLst>
          </a:prstGeom>
          <a:solidFill>
            <a:schemeClr val="accent1">
              <a:lumMod val="75000"/>
            </a:schemeClr>
          </a:solidFill>
          <a:effectLst>
            <a:outerShdw blurRad="139700" dist="1143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Command History</a:t>
            </a:r>
            <a:endParaRPr lang="zh-CN" altLang="en-US" sz="2400" b="1"/>
          </a:p>
        </p:txBody>
      </p:sp>
      <p:sp>
        <p:nvSpPr>
          <p:cNvPr id="20" name="矩形 4"/>
          <p:cNvSpPr/>
          <p:nvPr/>
        </p:nvSpPr>
        <p:spPr>
          <a:xfrm>
            <a:off x="2624859" y="4823391"/>
            <a:ext cx="3806751" cy="921502"/>
          </a:xfrm>
          <a:prstGeom prst="rect">
            <a:avLst/>
          </a:prstGeom>
          <a:solidFill>
            <a:schemeClr val="accent1">
              <a:lumMod val="50000"/>
              <a:alpha val="9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t>View or rerun commands that you entered at the command line.</a:t>
            </a:r>
            <a:endParaRPr lang="zh-CN" altLang="en-US" sz="2000"/>
          </a:p>
        </p:txBody>
      </p:sp>
    </p:spTree>
    <p:extLst>
      <p:ext uri="{BB962C8B-B14F-4D97-AF65-F5344CB8AC3E}">
        <p14:creationId xmlns:p14="http://schemas.microsoft.com/office/powerpoint/2010/main" val="2614479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9144000" cy="685800"/>
          </a:xfrm>
        </p:spPr>
        <p:txBody>
          <a:bodyPr/>
          <a:lstStyle/>
          <a:p>
            <a:pPr>
              <a:spcBef>
                <a:spcPct val="50000"/>
              </a:spcBef>
              <a:spcAft>
                <a:spcPct val="20000"/>
              </a:spcAft>
            </a:pPr>
            <a:r>
              <a:rPr lang="en-US" altLang="zh-CN" sz="2800" dirty="0">
                <a:latin typeface="Arial" panose="020B0604020202020204" pitchFamily="34" charset="0"/>
                <a:cs typeface="Arial" panose="020B0604020202020204" pitchFamily="34" charset="0"/>
              </a:rPr>
              <a:t>Variables</a:t>
            </a:r>
            <a:endParaRPr lang="en-GB" sz="2800" b="1" dirty="0" smtClean="0">
              <a:latin typeface="Arial" panose="020B0604020202020204" pitchFamily="34" charset="0"/>
              <a:cs typeface="Arial" panose="020B0604020202020204" pitchFamily="34" charset="0"/>
            </a:endParaRPr>
          </a:p>
        </p:txBody>
      </p:sp>
      <p:sp>
        <p:nvSpPr>
          <p:cNvPr id="6147" name="Slide Number Placeholder 3"/>
          <p:cNvSpPr>
            <a:spLocks noGrp="1"/>
          </p:cNvSpPr>
          <p:nvPr>
            <p:ph type="sldNum" sz="quarter" idx="12"/>
          </p:nvPr>
        </p:nvSpPr>
        <p:spPr>
          <a:noFill/>
        </p:spPr>
        <p:txBody>
          <a:bodyPr/>
          <a:lstStyle/>
          <a:p>
            <a:fld id="{AF5722D0-00D7-4062-B6D1-42F5D560BF0B}" type="slidenum">
              <a:rPr lang="en-GB" smtClean="0"/>
              <a:pPr/>
              <a:t>12</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6151"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10" name="内容占位符 2"/>
          <p:cNvSpPr txBox="1">
            <a:spLocks/>
          </p:cNvSpPr>
          <p:nvPr/>
        </p:nvSpPr>
        <p:spPr>
          <a:xfrm>
            <a:off x="694204" y="1349609"/>
            <a:ext cx="7772400" cy="4114800"/>
          </a:xfrm>
          <a:prstGeom prst="rect">
            <a:avLst/>
          </a:prstGeom>
        </p:spPr>
        <p:txBody>
          <a:bodyPr>
            <a:norm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6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6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6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65" charset="-128"/>
              </a:defRPr>
            </a:lvl9pPr>
          </a:lstStyle>
          <a:p>
            <a:r>
              <a:rPr lang="en-US" altLang="zh-CN" sz="2400" kern="0" dirty="0" smtClean="0">
                <a:latin typeface="Arial" panose="020B0604020202020204" pitchFamily="34" charset="0"/>
                <a:cs typeface="Arial" panose="020B0604020202020204" pitchFamily="34" charset="0"/>
              </a:rPr>
              <a:t>As you work in MATLAB, you issue commands that create variables and call functions. For example, create a variable named </a:t>
            </a:r>
            <a:r>
              <a:rPr lang="en-US" altLang="zh-CN" sz="2400" b="1" kern="0" dirty="0" smtClean="0">
                <a:latin typeface="Arial" panose="020B0604020202020204" pitchFamily="34" charset="0"/>
                <a:cs typeface="Arial" panose="020B0604020202020204" pitchFamily="34" charset="0"/>
              </a:rPr>
              <a:t>a</a:t>
            </a:r>
            <a:r>
              <a:rPr lang="en-US" altLang="zh-CN" sz="2400" kern="0" dirty="0" smtClean="0">
                <a:latin typeface="Arial" panose="020B0604020202020204" pitchFamily="34" charset="0"/>
                <a:cs typeface="Arial" panose="020B0604020202020204" pitchFamily="34" charset="0"/>
              </a:rPr>
              <a:t> by typing this statement at the command line</a:t>
            </a:r>
          </a:p>
          <a:p>
            <a:pPr marL="0" indent="0">
              <a:buFontTx/>
              <a:buNone/>
            </a:pPr>
            <a:endParaRPr lang="en-US" altLang="zh-CN" sz="2400" kern="0" dirty="0" smtClean="0"/>
          </a:p>
          <a:p>
            <a:pPr marL="0" indent="0">
              <a:buFontTx/>
              <a:buNone/>
            </a:pPr>
            <a:endParaRPr lang="en-US" altLang="zh-CN" sz="2400" kern="0" dirty="0" smtClean="0"/>
          </a:p>
          <a:p>
            <a:pPr marL="0" indent="0">
              <a:buFontTx/>
              <a:buNone/>
            </a:pPr>
            <a:endParaRPr lang="en-US" altLang="zh-CN" sz="2400" kern="0" dirty="0" smtClean="0"/>
          </a:p>
          <a:p>
            <a:endParaRPr lang="en-US" altLang="zh-CN" sz="2400" kern="0" dirty="0" smtClean="0"/>
          </a:p>
          <a:p>
            <a:r>
              <a:rPr lang="en-US" altLang="zh-CN" sz="2400" kern="0" dirty="0" smtClean="0">
                <a:latin typeface="Arial" panose="020B0604020202020204" pitchFamily="34" charset="0"/>
                <a:cs typeface="Arial" panose="020B0604020202020204" pitchFamily="34" charset="0"/>
              </a:rPr>
              <a:t>MATLAB adds variable </a:t>
            </a:r>
            <a:r>
              <a:rPr lang="en-US" altLang="zh-CN" sz="2400" b="1" kern="0" dirty="0" smtClean="0">
                <a:latin typeface="Arial" panose="020B0604020202020204" pitchFamily="34" charset="0"/>
                <a:cs typeface="Arial" panose="020B0604020202020204" pitchFamily="34" charset="0"/>
              </a:rPr>
              <a:t>a</a:t>
            </a:r>
            <a:r>
              <a:rPr lang="en-US" altLang="zh-CN" sz="2400" kern="0" dirty="0" smtClean="0">
                <a:latin typeface="Arial" panose="020B0604020202020204" pitchFamily="34" charset="0"/>
                <a:cs typeface="Arial" panose="020B0604020202020204" pitchFamily="34" charset="0"/>
              </a:rPr>
              <a:t> to the workspace and displays the result in the Command Window.</a:t>
            </a:r>
            <a:endParaRPr lang="zh-CN" altLang="en-US" sz="2400" kern="0" dirty="0">
              <a:latin typeface="Arial" panose="020B0604020202020204" pitchFamily="34" charset="0"/>
              <a:cs typeface="Arial" panose="020B0604020202020204" pitchFamily="34" charset="0"/>
            </a:endParaRPr>
          </a:p>
        </p:txBody>
      </p:sp>
      <p:graphicFrame>
        <p:nvGraphicFramePr>
          <p:cNvPr id="11" name="表格 7"/>
          <p:cNvGraphicFramePr>
            <a:graphicFrameLocks noGrp="1"/>
          </p:cNvGraphicFramePr>
          <p:nvPr>
            <p:extLst>
              <p:ext uri="{D42A27DB-BD31-4B8C-83A1-F6EECF244321}">
                <p14:modId xmlns:p14="http://schemas.microsoft.com/office/powerpoint/2010/main" val="227523637"/>
              </p:ext>
            </p:extLst>
          </p:nvPr>
        </p:nvGraphicFramePr>
        <p:xfrm>
          <a:off x="881248" y="3083100"/>
          <a:ext cx="7457703" cy="1310640"/>
        </p:xfrm>
        <a:graphic>
          <a:graphicData uri="http://schemas.openxmlformats.org/drawingml/2006/table">
            <a:tbl>
              <a:tblPr firstRow="1" bandRow="1">
                <a:tableStyleId>{5940675A-B579-460E-94D1-54222C63F5DA}</a:tableStyleId>
              </a:tblPr>
              <a:tblGrid>
                <a:gridCol w="7457703">
                  <a:extLst>
                    <a:ext uri="{9D8B030D-6E8A-4147-A177-3AD203B41FA5}">
                      <a16:colId xmlns:a16="http://schemas.microsoft.com/office/drawing/2014/main" val="2188993693"/>
                    </a:ext>
                  </a:extLst>
                </a:gridCol>
              </a:tblGrid>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2000" dirty="0" smtClean="0">
                          <a:latin typeface="Courier New" panose="02070309020205020404" pitchFamily="49" charset="0"/>
                          <a:cs typeface="Courier New" panose="02070309020205020404" pitchFamily="49" charset="0"/>
                        </a:rPr>
                        <a:t>&gt;&gt; a = 1</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Courier New" panose="02070309020205020404" pitchFamily="49" charset="0"/>
                          <a:cs typeface="Courier New" panose="02070309020205020404" pitchFamily="49" charset="0"/>
                        </a:rPr>
                        <a:t>a = </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Courier New" panose="02070309020205020404" pitchFamily="49" charset="0"/>
                          <a:cs typeface="Courier New" panose="02070309020205020404" pitchFamily="49" charset="0"/>
                        </a:rPr>
                        <a:t>    1</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Courier New" panose="02070309020205020404" pitchFamily="49" charset="0"/>
                          <a:cs typeface="Courier New" panose="02070309020205020404" pitchFamily="49" charset="0"/>
                        </a:rPr>
                        <a:t>&gt;&gt;</a:t>
                      </a:r>
                    </a:p>
                  </a:txBody>
                  <a:tcPr/>
                </a:tc>
                <a:extLst>
                  <a:ext uri="{0D108BD9-81ED-4DB2-BD59-A6C34878D82A}">
                    <a16:rowId xmlns:a16="http://schemas.microsoft.com/office/drawing/2014/main" val="3750011311"/>
                  </a:ext>
                </a:extLst>
              </a:tr>
            </a:tbl>
          </a:graphicData>
        </a:graphic>
      </p:graphicFrame>
      <p:pic>
        <p:nvPicPr>
          <p:cNvPr id="12" name="图片 8"/>
          <p:cNvPicPr>
            <a:picLocks noChangeAspect="1"/>
          </p:cNvPicPr>
          <p:nvPr/>
        </p:nvPicPr>
        <p:blipFill>
          <a:blip r:embed="rId3"/>
          <a:stretch>
            <a:fillRect/>
          </a:stretch>
        </p:blipFill>
        <p:spPr>
          <a:xfrm>
            <a:off x="5808436" y="2887511"/>
            <a:ext cx="3030764" cy="1701817"/>
          </a:xfrm>
          <a:prstGeom prst="rect">
            <a:avLst/>
          </a:prstGeom>
        </p:spPr>
      </p:pic>
    </p:spTree>
    <p:extLst>
      <p:ext uri="{BB962C8B-B14F-4D97-AF65-F5344CB8AC3E}">
        <p14:creationId xmlns:p14="http://schemas.microsoft.com/office/powerpoint/2010/main" val="1790307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9144000" cy="685800"/>
          </a:xfrm>
        </p:spPr>
        <p:txBody>
          <a:bodyPr/>
          <a:lstStyle/>
          <a:p>
            <a:pPr>
              <a:spcBef>
                <a:spcPct val="50000"/>
              </a:spcBef>
              <a:spcAft>
                <a:spcPct val="20000"/>
              </a:spcAft>
            </a:pPr>
            <a:r>
              <a:rPr lang="en-US" altLang="zh-CN" sz="2800" dirty="0"/>
              <a:t>Variables</a:t>
            </a:r>
            <a:endParaRPr lang="en-GB" sz="2800" b="1" dirty="0" smtClean="0">
              <a:latin typeface="Arial" charset="0"/>
            </a:endParaRPr>
          </a:p>
        </p:txBody>
      </p:sp>
      <p:sp>
        <p:nvSpPr>
          <p:cNvPr id="6147" name="Slide Number Placeholder 3"/>
          <p:cNvSpPr>
            <a:spLocks noGrp="1"/>
          </p:cNvSpPr>
          <p:nvPr>
            <p:ph type="sldNum" sz="quarter" idx="12"/>
          </p:nvPr>
        </p:nvSpPr>
        <p:spPr>
          <a:noFill/>
        </p:spPr>
        <p:txBody>
          <a:bodyPr/>
          <a:lstStyle/>
          <a:p>
            <a:fld id="{AF5722D0-00D7-4062-B6D1-42F5D560BF0B}" type="slidenum">
              <a:rPr lang="en-GB" smtClean="0"/>
              <a:pPr/>
              <a:t>13</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10"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11" name="内容占位符 2"/>
          <p:cNvSpPr txBox="1">
            <a:spLocks/>
          </p:cNvSpPr>
          <p:nvPr/>
        </p:nvSpPr>
        <p:spPr>
          <a:xfrm>
            <a:off x="439615" y="1053462"/>
            <a:ext cx="3850986" cy="5096308"/>
          </a:xfrm>
          <a:prstGeom prst="rect">
            <a:avLst/>
          </a:prstGeom>
        </p:spPr>
        <p:txBody>
          <a:bodyPr>
            <a:no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6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6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6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65" charset="-128"/>
              </a:defRPr>
            </a:lvl9pPr>
          </a:lstStyle>
          <a:p>
            <a:r>
              <a:rPr lang="en-US" altLang="zh-CN" sz="2400" kern="0" dirty="0" smtClean="0">
                <a:latin typeface="Arial" panose="020B0604020202020204" pitchFamily="34" charset="0"/>
                <a:cs typeface="Arial" panose="020B0604020202020204" pitchFamily="34" charset="0"/>
              </a:rPr>
              <a:t>Create a few more variables</a:t>
            </a:r>
            <a:r>
              <a:rPr lang="en-US" altLang="zh-CN" sz="2400" kern="0" dirty="0" smtClean="0"/>
              <a:t>.</a:t>
            </a:r>
          </a:p>
          <a:p>
            <a:pPr marL="0" indent="0">
              <a:buFontTx/>
              <a:buNone/>
            </a:pPr>
            <a:endParaRPr lang="en-US" altLang="zh-CN" sz="2400" kern="0" dirty="0" smtClean="0"/>
          </a:p>
          <a:p>
            <a:endParaRPr lang="en-US" altLang="zh-CN" sz="2400" kern="0" dirty="0" smtClean="0"/>
          </a:p>
          <a:p>
            <a:endParaRPr lang="en-US" altLang="zh-CN" sz="2400" kern="0" dirty="0" smtClean="0"/>
          </a:p>
          <a:p>
            <a:endParaRPr lang="en-US" altLang="zh-CN" sz="2400" kern="0" dirty="0" smtClean="0"/>
          </a:p>
          <a:p>
            <a:endParaRPr lang="en-US" altLang="zh-CN" sz="2400" kern="0" dirty="0" smtClean="0"/>
          </a:p>
          <a:p>
            <a:endParaRPr lang="en-US" altLang="zh-CN" sz="2400" kern="0" dirty="0" smtClean="0"/>
          </a:p>
          <a:p>
            <a:endParaRPr lang="en-US" altLang="zh-CN" sz="2400" kern="0" dirty="0" smtClean="0"/>
          </a:p>
          <a:p>
            <a:endParaRPr lang="zh-CN" altLang="en-US" sz="2400" kern="0" dirty="0"/>
          </a:p>
        </p:txBody>
      </p:sp>
      <p:sp>
        <p:nvSpPr>
          <p:cNvPr id="12" name="内容占位符 4"/>
          <p:cNvSpPr txBox="1">
            <a:spLocks/>
          </p:cNvSpPr>
          <p:nvPr/>
        </p:nvSpPr>
        <p:spPr>
          <a:xfrm>
            <a:off x="4951502" y="1066800"/>
            <a:ext cx="3850986" cy="509630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6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6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6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65" charset="-128"/>
              </a:defRPr>
            </a:lvl9pPr>
          </a:lstStyle>
          <a:p>
            <a:r>
              <a:rPr lang="en-US" altLang="zh-CN" sz="2400" kern="0" dirty="0" smtClean="0">
                <a:latin typeface="Arial" panose="020B0604020202020204" pitchFamily="34" charset="0"/>
                <a:cs typeface="Arial" panose="020B0604020202020204" pitchFamily="34" charset="0"/>
              </a:rPr>
              <a:t>When you do not specify an output variable, MATLAB uses the variable </a:t>
            </a:r>
            <a:r>
              <a:rPr lang="en-US" altLang="zh-CN" sz="2400" b="1" kern="0" dirty="0" err="1" smtClean="0">
                <a:latin typeface="Arial" panose="020B0604020202020204" pitchFamily="34" charset="0"/>
                <a:cs typeface="Arial" panose="020B0604020202020204" pitchFamily="34" charset="0"/>
              </a:rPr>
              <a:t>ans</a:t>
            </a:r>
            <a:r>
              <a:rPr lang="en-US" altLang="zh-CN" sz="2400" kern="0" dirty="0" smtClean="0">
                <a:latin typeface="Arial" panose="020B0604020202020204" pitchFamily="34" charset="0"/>
                <a:cs typeface="Arial" panose="020B0604020202020204" pitchFamily="34" charset="0"/>
              </a:rPr>
              <a:t>, short for answer, to store the results of your calculation</a:t>
            </a:r>
          </a:p>
        </p:txBody>
      </p:sp>
      <p:graphicFrame>
        <p:nvGraphicFramePr>
          <p:cNvPr id="13" name="表格 3"/>
          <p:cNvGraphicFramePr>
            <a:graphicFrameLocks noGrp="1"/>
          </p:cNvGraphicFramePr>
          <p:nvPr>
            <p:extLst>
              <p:ext uri="{D42A27DB-BD31-4B8C-83A1-F6EECF244321}">
                <p14:modId xmlns:p14="http://schemas.microsoft.com/office/powerpoint/2010/main" val="2424405750"/>
              </p:ext>
            </p:extLst>
          </p:nvPr>
        </p:nvGraphicFramePr>
        <p:xfrm>
          <a:off x="729324" y="1844824"/>
          <a:ext cx="3537527" cy="2834640"/>
        </p:xfrm>
        <a:graphic>
          <a:graphicData uri="http://schemas.openxmlformats.org/drawingml/2006/table">
            <a:tbl>
              <a:tblPr firstRow="1" bandRow="1">
                <a:tableStyleId>{5940675A-B579-460E-94D1-54222C63F5DA}</a:tableStyleId>
              </a:tblPr>
              <a:tblGrid>
                <a:gridCol w="3537527">
                  <a:extLst>
                    <a:ext uri="{9D8B030D-6E8A-4147-A177-3AD203B41FA5}">
                      <a16:colId xmlns:a16="http://schemas.microsoft.com/office/drawing/2014/main" val="799637271"/>
                    </a:ext>
                  </a:extLst>
                </a:gridCol>
              </a:tblGrid>
              <a:tr h="370840">
                <a:tc>
                  <a:txBody>
                    <a:bodyPr/>
                    <a:lstStyle/>
                    <a:p>
                      <a:r>
                        <a:rPr lang="en-US" altLang="zh-CN" sz="2000" smtClean="0">
                          <a:latin typeface="Courier New" panose="02070309020205020404" pitchFamily="49" charset="0"/>
                          <a:cs typeface="Courier New" panose="02070309020205020404" pitchFamily="49" charset="0"/>
                        </a:rPr>
                        <a:t>&gt;&gt; b = 2</a:t>
                      </a:r>
                    </a:p>
                    <a:p>
                      <a:r>
                        <a:rPr lang="en-US" altLang="zh-CN" sz="2000" smtClean="0">
                          <a:latin typeface="Courier New" panose="02070309020205020404" pitchFamily="49" charset="0"/>
                          <a:cs typeface="Courier New" panose="02070309020205020404" pitchFamily="49" charset="0"/>
                        </a:rPr>
                        <a:t>b = </a:t>
                      </a:r>
                    </a:p>
                    <a:p>
                      <a:r>
                        <a:rPr lang="en-US" altLang="zh-CN" sz="2000" smtClean="0">
                          <a:latin typeface="Courier New" panose="02070309020205020404" pitchFamily="49" charset="0"/>
                          <a:cs typeface="Courier New" panose="02070309020205020404" pitchFamily="49" charset="0"/>
                        </a:rPr>
                        <a:t>    2</a:t>
                      </a:r>
                    </a:p>
                    <a:p>
                      <a:r>
                        <a:rPr lang="en-US" altLang="zh-CN" sz="2000" smtClean="0">
                          <a:latin typeface="Courier New" panose="02070309020205020404" pitchFamily="49" charset="0"/>
                          <a:cs typeface="Courier New" panose="02070309020205020404" pitchFamily="49" charset="0"/>
                        </a:rPr>
                        <a:t>&gt;&gt; c = a + b</a:t>
                      </a:r>
                    </a:p>
                    <a:p>
                      <a:r>
                        <a:rPr lang="en-US" altLang="zh-CN" sz="2000" smtClean="0">
                          <a:latin typeface="Courier New" panose="02070309020205020404" pitchFamily="49" charset="0"/>
                          <a:cs typeface="Courier New" panose="02070309020205020404" pitchFamily="49" charset="0"/>
                        </a:rPr>
                        <a:t>c = </a:t>
                      </a:r>
                    </a:p>
                    <a:p>
                      <a:r>
                        <a:rPr lang="en-US" altLang="zh-CN" sz="2000" smtClean="0">
                          <a:latin typeface="Courier New" panose="02070309020205020404" pitchFamily="49" charset="0"/>
                          <a:cs typeface="Courier New" panose="02070309020205020404" pitchFamily="49" charset="0"/>
                        </a:rPr>
                        <a:t>    3</a:t>
                      </a:r>
                    </a:p>
                    <a:p>
                      <a:r>
                        <a:rPr lang="en-US" altLang="zh-CN" sz="2000" smtClean="0">
                          <a:latin typeface="Courier New" panose="02070309020205020404" pitchFamily="49" charset="0"/>
                          <a:cs typeface="Courier New" panose="02070309020205020404" pitchFamily="49" charset="0"/>
                        </a:rPr>
                        <a:t>&gt;&gt; d = cos(a)</a:t>
                      </a:r>
                    </a:p>
                    <a:p>
                      <a:r>
                        <a:rPr lang="en-US" altLang="zh-CN" sz="2000" smtClean="0">
                          <a:latin typeface="Courier New" panose="02070309020205020404" pitchFamily="49" charset="0"/>
                          <a:cs typeface="Courier New" panose="02070309020205020404" pitchFamily="49" charset="0"/>
                        </a:rPr>
                        <a:t>d = </a:t>
                      </a:r>
                    </a:p>
                    <a:p>
                      <a:r>
                        <a:rPr lang="en-US" altLang="zh-CN" sz="2000" smtClean="0">
                          <a:latin typeface="Courier New" panose="02070309020205020404" pitchFamily="49" charset="0"/>
                          <a:cs typeface="Courier New" panose="02070309020205020404" pitchFamily="49" charset="0"/>
                        </a:rPr>
                        <a:t>    0.5403</a:t>
                      </a:r>
                    </a:p>
                  </a:txBody>
                  <a:tcPr/>
                </a:tc>
                <a:extLst>
                  <a:ext uri="{0D108BD9-81ED-4DB2-BD59-A6C34878D82A}">
                    <a16:rowId xmlns:a16="http://schemas.microsoft.com/office/drawing/2014/main" val="2579009584"/>
                  </a:ext>
                </a:extLst>
              </a:tr>
            </a:tbl>
          </a:graphicData>
        </a:graphic>
      </p:graphicFrame>
      <p:graphicFrame>
        <p:nvGraphicFramePr>
          <p:cNvPr id="14" name="表格 5"/>
          <p:cNvGraphicFramePr>
            <a:graphicFrameLocks noGrp="1"/>
          </p:cNvGraphicFramePr>
          <p:nvPr>
            <p:extLst>
              <p:ext uri="{D42A27DB-BD31-4B8C-83A1-F6EECF244321}">
                <p14:modId xmlns:p14="http://schemas.microsoft.com/office/powerpoint/2010/main" val="913432124"/>
              </p:ext>
            </p:extLst>
          </p:nvPr>
        </p:nvGraphicFramePr>
        <p:xfrm>
          <a:off x="4932040" y="3791312"/>
          <a:ext cx="3537527" cy="1005840"/>
        </p:xfrm>
        <a:graphic>
          <a:graphicData uri="http://schemas.openxmlformats.org/drawingml/2006/table">
            <a:tbl>
              <a:tblPr firstRow="1" bandRow="1">
                <a:tableStyleId>{5940675A-B579-460E-94D1-54222C63F5DA}</a:tableStyleId>
              </a:tblPr>
              <a:tblGrid>
                <a:gridCol w="3537527">
                  <a:extLst>
                    <a:ext uri="{9D8B030D-6E8A-4147-A177-3AD203B41FA5}">
                      <a16:colId xmlns:a16="http://schemas.microsoft.com/office/drawing/2014/main" val="799637271"/>
                    </a:ext>
                  </a:extLst>
                </a:gridCol>
              </a:tblGrid>
              <a:tr h="370840">
                <a:tc>
                  <a:txBody>
                    <a:bodyPr/>
                    <a:lstStyle/>
                    <a:p>
                      <a:r>
                        <a:rPr lang="en-US" altLang="zh-CN" sz="2000" dirty="0" smtClean="0">
                          <a:latin typeface="Courier New" panose="02070309020205020404" pitchFamily="49" charset="0"/>
                          <a:cs typeface="Courier New" panose="02070309020205020404" pitchFamily="49" charset="0"/>
                        </a:rPr>
                        <a:t>&gt;&gt;</a:t>
                      </a:r>
                      <a:r>
                        <a:rPr lang="en-US" altLang="zh-CN" sz="2000" baseline="0" dirty="0" smtClean="0">
                          <a:latin typeface="Courier New" panose="02070309020205020404" pitchFamily="49" charset="0"/>
                          <a:cs typeface="Courier New" panose="02070309020205020404" pitchFamily="49" charset="0"/>
                        </a:rPr>
                        <a:t> </a:t>
                      </a:r>
                      <a:r>
                        <a:rPr lang="en-US" altLang="zh-CN" sz="2000" dirty="0" smtClean="0">
                          <a:latin typeface="Courier New" panose="02070309020205020404" pitchFamily="49" charset="0"/>
                          <a:cs typeface="Courier New" panose="02070309020205020404" pitchFamily="49" charset="0"/>
                        </a:rPr>
                        <a:t>sin(a)</a:t>
                      </a:r>
                    </a:p>
                    <a:p>
                      <a:r>
                        <a:rPr lang="en-US" altLang="zh-CN" sz="2000" dirty="0" err="1" smtClean="0">
                          <a:latin typeface="Courier New" panose="02070309020205020404" pitchFamily="49" charset="0"/>
                          <a:cs typeface="Courier New" panose="02070309020205020404" pitchFamily="49" charset="0"/>
                        </a:rPr>
                        <a:t>ans</a:t>
                      </a:r>
                      <a:r>
                        <a:rPr lang="en-US" altLang="zh-CN" sz="2000" dirty="0" smtClean="0">
                          <a:latin typeface="Courier New" panose="02070309020205020404" pitchFamily="49" charset="0"/>
                          <a:cs typeface="Courier New" panose="02070309020205020404" pitchFamily="49" charset="0"/>
                        </a:rPr>
                        <a:t> =</a:t>
                      </a:r>
                    </a:p>
                    <a:p>
                      <a:r>
                        <a:rPr lang="en-US" altLang="zh-CN" sz="2000" dirty="0" smtClean="0">
                          <a:latin typeface="Courier New" panose="02070309020205020404" pitchFamily="49" charset="0"/>
                          <a:cs typeface="Courier New" panose="02070309020205020404" pitchFamily="49" charset="0"/>
                        </a:rPr>
                        <a:t>    0.8415</a:t>
                      </a:r>
                      <a:endParaRPr lang="zh-CN" altLang="en-US" sz="2000" dirty="0" smtClean="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579009584"/>
                  </a:ext>
                </a:extLst>
              </a:tr>
            </a:tbl>
          </a:graphicData>
        </a:graphic>
      </p:graphicFrame>
      <p:sp>
        <p:nvSpPr>
          <p:cNvPr id="15" name="文本框 6"/>
          <p:cNvSpPr txBox="1"/>
          <p:nvPr/>
        </p:nvSpPr>
        <p:spPr>
          <a:xfrm>
            <a:off x="464459" y="4783225"/>
            <a:ext cx="8069945" cy="1015663"/>
          </a:xfrm>
          <a:prstGeom prst="rect">
            <a:avLst/>
          </a:prstGeom>
          <a:noFill/>
        </p:spPr>
        <p:txBody>
          <a:bodyPr wrap="square" rtlCol="0">
            <a:spAutoFit/>
          </a:bodyPr>
          <a:lstStyle/>
          <a:p>
            <a:pPr marL="342900" indent="-342900" algn="l">
              <a:buFont typeface="Arial" panose="020B0604020202020204" pitchFamily="34" charset="0"/>
              <a:buChar char="•"/>
            </a:pPr>
            <a:r>
              <a:rPr lang="en-US" altLang="zh-CN" dirty="0">
                <a:latin typeface="Arial" panose="020B0604020202020204" pitchFamily="34" charset="0"/>
                <a:cs typeface="Arial" panose="020B0604020202020204" pitchFamily="34" charset="0"/>
              </a:rPr>
              <a:t>If you end a statement with a semicolon, MATLAB </a:t>
            </a:r>
            <a:r>
              <a:rPr lang="en-US" altLang="zh-CN" dirty="0" smtClean="0">
                <a:latin typeface="Arial" panose="020B0604020202020204" pitchFamily="34" charset="0"/>
                <a:cs typeface="Arial" panose="020B0604020202020204" pitchFamily="34" charset="0"/>
              </a:rPr>
              <a:t>performs the </a:t>
            </a:r>
            <a:r>
              <a:rPr lang="en-US" altLang="zh-CN" dirty="0">
                <a:latin typeface="Arial" panose="020B0604020202020204" pitchFamily="34" charset="0"/>
                <a:cs typeface="Arial" panose="020B0604020202020204" pitchFamily="34" charset="0"/>
              </a:rPr>
              <a:t>computation, but suppresses the display of output in the </a:t>
            </a:r>
            <a:r>
              <a:rPr lang="en-US" altLang="zh-CN" dirty="0" smtClean="0">
                <a:latin typeface="Arial" panose="020B0604020202020204" pitchFamily="34" charset="0"/>
                <a:cs typeface="Arial" panose="020B0604020202020204" pitchFamily="34" charset="0"/>
              </a:rPr>
              <a:t>Command Window</a:t>
            </a:r>
            <a:r>
              <a:rPr lang="en-US" altLang="zh-CN" dirty="0" smtClean="0"/>
              <a:t>.</a:t>
            </a:r>
            <a:endParaRPr lang="zh-CN" altLang="en-US" dirty="0"/>
          </a:p>
        </p:txBody>
      </p:sp>
      <p:graphicFrame>
        <p:nvGraphicFramePr>
          <p:cNvPr id="18" name="表格 7"/>
          <p:cNvGraphicFramePr>
            <a:graphicFrameLocks noGrp="1"/>
          </p:cNvGraphicFramePr>
          <p:nvPr>
            <p:extLst>
              <p:ext uri="{D42A27DB-BD31-4B8C-83A1-F6EECF244321}">
                <p14:modId xmlns:p14="http://schemas.microsoft.com/office/powerpoint/2010/main" val="3296466812"/>
              </p:ext>
            </p:extLst>
          </p:nvPr>
        </p:nvGraphicFramePr>
        <p:xfrm>
          <a:off x="3204587" y="5671377"/>
          <a:ext cx="3672408" cy="701040"/>
        </p:xfrm>
        <a:graphic>
          <a:graphicData uri="http://schemas.openxmlformats.org/drawingml/2006/table">
            <a:tbl>
              <a:tblPr firstRow="1" bandRow="1">
                <a:tableStyleId>{5940675A-B579-460E-94D1-54222C63F5DA}</a:tableStyleId>
              </a:tblPr>
              <a:tblGrid>
                <a:gridCol w="3672408">
                  <a:extLst>
                    <a:ext uri="{9D8B030D-6E8A-4147-A177-3AD203B41FA5}">
                      <a16:colId xmlns:a16="http://schemas.microsoft.com/office/drawing/2014/main" val="799637271"/>
                    </a:ext>
                  </a:extLst>
                </a:gridCol>
              </a:tblGrid>
              <a:tr h="620945">
                <a:tc>
                  <a:txBody>
                    <a:bodyPr/>
                    <a:lstStyle/>
                    <a:p>
                      <a:r>
                        <a:rPr lang="en-US" altLang="zh-CN" sz="2000" dirty="0" smtClean="0">
                          <a:latin typeface="Courier New" panose="02070309020205020404" pitchFamily="49" charset="0"/>
                          <a:cs typeface="Courier New" panose="02070309020205020404" pitchFamily="49" charset="0"/>
                        </a:rPr>
                        <a:t>&gt;&gt;</a:t>
                      </a:r>
                      <a:r>
                        <a:rPr lang="en-US" altLang="zh-CN" sz="2000" baseline="0" dirty="0" smtClean="0">
                          <a:latin typeface="Courier New" panose="02070309020205020404" pitchFamily="49" charset="0"/>
                          <a:cs typeface="Courier New" panose="02070309020205020404" pitchFamily="49" charset="0"/>
                        </a:rPr>
                        <a:t> </a:t>
                      </a:r>
                      <a:r>
                        <a:rPr lang="en-US" altLang="zh-CN" sz="2000" dirty="0" smtClean="0">
                          <a:latin typeface="Courier New" panose="02070309020205020404" pitchFamily="49" charset="0"/>
                          <a:cs typeface="Courier New" panose="02070309020205020404" pitchFamily="49" charset="0"/>
                        </a:rPr>
                        <a:t>e = a*b;</a:t>
                      </a:r>
                    </a:p>
                    <a:p>
                      <a:r>
                        <a:rPr lang="en-US" altLang="zh-CN" sz="2000" dirty="0" smtClean="0">
                          <a:latin typeface="Courier New" panose="02070309020205020404" pitchFamily="49" charset="0"/>
                          <a:cs typeface="Courier New" panose="02070309020205020404" pitchFamily="49" charset="0"/>
                        </a:rPr>
                        <a:t>&gt;&gt;</a:t>
                      </a:r>
                      <a:endParaRPr lang="zh-CN" altLang="en-US" sz="2000" dirty="0" smtClean="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579009584"/>
                  </a:ext>
                </a:extLst>
              </a:tr>
            </a:tbl>
          </a:graphicData>
        </a:graphic>
      </p:graphicFrame>
    </p:spTree>
    <p:extLst>
      <p:ext uri="{BB962C8B-B14F-4D97-AF65-F5344CB8AC3E}">
        <p14:creationId xmlns:p14="http://schemas.microsoft.com/office/powerpoint/2010/main" val="884721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9144000" cy="685800"/>
          </a:xfrm>
        </p:spPr>
        <p:txBody>
          <a:bodyPr/>
          <a:lstStyle/>
          <a:p>
            <a:pPr>
              <a:spcBef>
                <a:spcPct val="50000"/>
              </a:spcBef>
              <a:spcAft>
                <a:spcPct val="20000"/>
              </a:spcAft>
            </a:pPr>
            <a:r>
              <a:rPr lang="en-US" altLang="zh-CN" sz="2800" dirty="0"/>
              <a:t>Built-in Commands and Functions</a:t>
            </a:r>
            <a:endParaRPr lang="en-GB" sz="2800" b="1" dirty="0" smtClean="0">
              <a:latin typeface="Arial" charset="0"/>
            </a:endParaRPr>
          </a:p>
        </p:txBody>
      </p:sp>
      <p:sp>
        <p:nvSpPr>
          <p:cNvPr id="6147" name="Slide Number Placeholder 3"/>
          <p:cNvSpPr>
            <a:spLocks noGrp="1"/>
          </p:cNvSpPr>
          <p:nvPr>
            <p:ph type="sldNum" sz="quarter" idx="12"/>
          </p:nvPr>
        </p:nvSpPr>
        <p:spPr>
          <a:noFill/>
        </p:spPr>
        <p:txBody>
          <a:bodyPr/>
          <a:lstStyle/>
          <a:p>
            <a:fld id="{AF5722D0-00D7-4062-B6D1-42F5D560BF0B}" type="slidenum">
              <a:rPr lang="en-GB" smtClean="0"/>
              <a:pPr/>
              <a:t>14</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10"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11" name="内容占位符 4"/>
          <p:cNvSpPr txBox="1">
            <a:spLocks/>
          </p:cNvSpPr>
          <p:nvPr/>
        </p:nvSpPr>
        <p:spPr>
          <a:xfrm>
            <a:off x="628650" y="1009404"/>
            <a:ext cx="7886700" cy="5167560"/>
          </a:xfrm>
          <a:prstGeom prst="rect">
            <a:avLst/>
          </a:prstGeom>
        </p:spPr>
        <p:txBody>
          <a:bodyPr>
            <a:norm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6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6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6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65" charset="-128"/>
              </a:defRPr>
            </a:lvl9pPr>
          </a:lstStyle>
          <a:p>
            <a:r>
              <a:rPr lang="en-US" altLang="zh-CN" sz="2400" kern="0" dirty="0" smtClean="0"/>
              <a:t>Useful commands</a:t>
            </a:r>
          </a:p>
          <a:p>
            <a:endParaRPr lang="en-US" altLang="zh-CN" sz="2400" kern="0" dirty="0" smtClean="0"/>
          </a:p>
          <a:p>
            <a:endParaRPr lang="en-US" altLang="zh-CN" sz="2400" kern="0" dirty="0" smtClean="0"/>
          </a:p>
          <a:p>
            <a:pPr marL="0" indent="0">
              <a:buFontTx/>
              <a:buNone/>
            </a:pPr>
            <a:endParaRPr lang="en-US" altLang="zh-CN" sz="2400" kern="0" dirty="0" smtClean="0"/>
          </a:p>
          <a:p>
            <a:r>
              <a:rPr lang="en-US" altLang="zh-CN" sz="2400" kern="0" dirty="0" smtClean="0"/>
              <a:t>Built-in operators and function</a:t>
            </a:r>
            <a:endParaRPr lang="zh-CN" altLang="en-US" sz="2400" kern="0" dirty="0"/>
          </a:p>
        </p:txBody>
      </p:sp>
      <p:pic>
        <p:nvPicPr>
          <p:cNvPr id="12" name="图片 5"/>
          <p:cNvPicPr>
            <a:picLocks noChangeAspect="1"/>
          </p:cNvPicPr>
          <p:nvPr/>
        </p:nvPicPr>
        <p:blipFill>
          <a:blip r:embed="rId3"/>
          <a:stretch>
            <a:fillRect/>
          </a:stretch>
        </p:blipFill>
        <p:spPr>
          <a:xfrm>
            <a:off x="2616135" y="1361860"/>
            <a:ext cx="3911730" cy="1448789"/>
          </a:xfrm>
          <a:prstGeom prst="rect">
            <a:avLst/>
          </a:prstGeom>
        </p:spPr>
      </p:pic>
      <p:pic>
        <p:nvPicPr>
          <p:cNvPr id="13" name="图片 6"/>
          <p:cNvPicPr>
            <a:picLocks noChangeAspect="1"/>
          </p:cNvPicPr>
          <p:nvPr/>
        </p:nvPicPr>
        <p:blipFill>
          <a:blip r:embed="rId4"/>
          <a:stretch>
            <a:fillRect/>
          </a:stretch>
        </p:blipFill>
        <p:spPr>
          <a:xfrm>
            <a:off x="2555776" y="3140968"/>
            <a:ext cx="4348903" cy="3164377"/>
          </a:xfrm>
          <a:prstGeom prst="rect">
            <a:avLst/>
          </a:prstGeom>
        </p:spPr>
      </p:pic>
    </p:spTree>
    <p:extLst>
      <p:ext uri="{BB962C8B-B14F-4D97-AF65-F5344CB8AC3E}">
        <p14:creationId xmlns:p14="http://schemas.microsoft.com/office/powerpoint/2010/main" val="3726191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9144000" cy="685800"/>
          </a:xfrm>
        </p:spPr>
        <p:txBody>
          <a:bodyPr/>
          <a:lstStyle/>
          <a:p>
            <a:pPr>
              <a:spcBef>
                <a:spcPct val="50000"/>
              </a:spcBef>
              <a:spcAft>
                <a:spcPct val="20000"/>
              </a:spcAft>
            </a:pPr>
            <a:r>
              <a:rPr lang="en-US" altLang="zh-CN" sz="2800" dirty="0"/>
              <a:t>MATLAB’s </a:t>
            </a:r>
            <a:r>
              <a:rPr lang="en-US" altLang="zh-CN" sz="2800" dirty="0" smtClean="0"/>
              <a:t>help page</a:t>
            </a:r>
            <a:endParaRPr lang="en-GB" sz="2800" b="1" dirty="0" smtClean="0">
              <a:latin typeface="Arial" charset="0"/>
            </a:endParaRPr>
          </a:p>
        </p:txBody>
      </p:sp>
      <p:sp>
        <p:nvSpPr>
          <p:cNvPr id="6147" name="Slide Number Placeholder 3"/>
          <p:cNvSpPr>
            <a:spLocks noGrp="1"/>
          </p:cNvSpPr>
          <p:nvPr>
            <p:ph type="sldNum" sz="quarter" idx="12"/>
          </p:nvPr>
        </p:nvSpPr>
        <p:spPr>
          <a:noFill/>
        </p:spPr>
        <p:txBody>
          <a:bodyPr/>
          <a:lstStyle/>
          <a:p>
            <a:fld id="{AF5722D0-00D7-4062-B6D1-42F5D560BF0B}" type="slidenum">
              <a:rPr lang="en-GB" smtClean="0"/>
              <a:pPr/>
              <a:t>15</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10"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pic>
        <p:nvPicPr>
          <p:cNvPr id="11" name="内容占位符 3"/>
          <p:cNvPicPr>
            <a:picLocks noChangeAspect="1"/>
          </p:cNvPicPr>
          <p:nvPr/>
        </p:nvPicPr>
        <p:blipFill>
          <a:blip r:embed="rId3"/>
          <a:stretch>
            <a:fillRect/>
          </a:stretch>
        </p:blipFill>
        <p:spPr>
          <a:xfrm>
            <a:off x="984915" y="1096035"/>
            <a:ext cx="7256566" cy="5537294"/>
          </a:xfrm>
          <a:prstGeom prst="rect">
            <a:avLst/>
          </a:prstGeom>
        </p:spPr>
      </p:pic>
    </p:spTree>
    <p:extLst>
      <p:ext uri="{BB962C8B-B14F-4D97-AF65-F5344CB8AC3E}">
        <p14:creationId xmlns:p14="http://schemas.microsoft.com/office/powerpoint/2010/main" val="323953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2"/>
          </p:nvPr>
        </p:nvSpPr>
        <p:spPr>
          <a:noFill/>
        </p:spPr>
        <p:txBody>
          <a:bodyPr/>
          <a:lstStyle/>
          <a:p>
            <a:fld id="{AF5722D0-00D7-4062-B6D1-42F5D560BF0B}" type="slidenum">
              <a:rPr lang="en-GB" smtClean="0"/>
              <a:pPr/>
              <a:t>16</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10"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2" name="Title 1"/>
          <p:cNvSpPr>
            <a:spLocks noGrp="1"/>
          </p:cNvSpPr>
          <p:nvPr>
            <p:ph type="title"/>
          </p:nvPr>
        </p:nvSpPr>
        <p:spPr>
          <a:xfrm>
            <a:off x="723900" y="2780928"/>
            <a:ext cx="7772400" cy="1143000"/>
          </a:xfrm>
        </p:spPr>
        <p:txBody>
          <a:bodyPr/>
          <a:lstStyle/>
          <a:p>
            <a:r>
              <a:rPr lang="en-GB" b="1" dirty="0">
                <a:latin typeface="Arial" charset="0"/>
              </a:rPr>
              <a:t>Basic MATLAB logical syntaxes </a:t>
            </a:r>
            <a:br>
              <a:rPr lang="en-GB" b="1" dirty="0">
                <a:latin typeface="Arial" charset="0"/>
              </a:rPr>
            </a:br>
            <a:endParaRPr lang="en-GB" dirty="0"/>
          </a:p>
        </p:txBody>
      </p:sp>
    </p:spTree>
    <p:extLst>
      <p:ext uri="{BB962C8B-B14F-4D97-AF65-F5344CB8AC3E}">
        <p14:creationId xmlns:p14="http://schemas.microsoft.com/office/powerpoint/2010/main" val="3853930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8915400" cy="685800"/>
          </a:xfrm>
        </p:spPr>
        <p:txBody>
          <a:bodyPr/>
          <a:lstStyle/>
          <a:p>
            <a:pPr eaLnBrk="1" hangingPunct="1">
              <a:defRPr/>
            </a:pPr>
            <a:r>
              <a:rPr lang="en-GB" sz="2800" b="1" i="1" dirty="0">
                <a:latin typeface="Arial"/>
                <a:cs typeface="Arial"/>
              </a:rPr>
              <a:t>for </a:t>
            </a:r>
            <a:r>
              <a:rPr lang="en-GB" sz="2800" b="1" dirty="0">
                <a:latin typeface="Arial"/>
                <a:cs typeface="Arial"/>
              </a:rPr>
              <a:t>loop </a:t>
            </a:r>
            <a:r>
              <a:rPr lang="en-GB" sz="2800" dirty="0" smtClean="0">
                <a:solidFill>
                  <a:schemeClr val="tx1"/>
                </a:solidFill>
                <a:latin typeface="Arial"/>
                <a:cs typeface="Arial"/>
              </a:rPr>
              <a:t> </a:t>
            </a:r>
            <a:endParaRPr lang="en-US" sz="2800" dirty="0" smtClean="0">
              <a:solidFill>
                <a:srgbClr val="430086"/>
              </a:solidFill>
              <a:effectLst>
                <a:outerShdw blurRad="38100" dist="38100" dir="2700000" algn="tl">
                  <a:srgbClr val="C0C0C0"/>
                </a:outerShdw>
              </a:effectLst>
              <a:latin typeface="Arial" charset="0"/>
              <a:ea typeface="ＭＳ Ｐゴシック" pitchFamily="20" charset="-128"/>
            </a:endParaRPr>
          </a:p>
        </p:txBody>
      </p:sp>
      <p:sp>
        <p:nvSpPr>
          <p:cNvPr id="7171" name="Slide Number Placeholder 3"/>
          <p:cNvSpPr>
            <a:spLocks noGrp="1"/>
          </p:cNvSpPr>
          <p:nvPr>
            <p:ph type="sldNum" sz="quarter" idx="12"/>
          </p:nvPr>
        </p:nvSpPr>
        <p:spPr>
          <a:noFill/>
        </p:spPr>
        <p:txBody>
          <a:bodyPr/>
          <a:lstStyle/>
          <a:p>
            <a:fld id="{6519530A-1E29-4922-A83F-A56D750A03B7}" type="slidenum">
              <a:rPr lang="en-GB" smtClean="0"/>
              <a:pPr/>
              <a:t>17</a:t>
            </a:fld>
            <a:endParaRPr lang="en-GB" smtClean="0"/>
          </a:p>
        </p:txBody>
      </p:sp>
      <p:sp>
        <p:nvSpPr>
          <p:cNvPr id="7172"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7173"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7174"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7175"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7176" name="Text Box 6"/>
          <p:cNvSpPr txBox="1">
            <a:spLocks noChangeArrowheads="1"/>
          </p:cNvSpPr>
          <p:nvPr/>
        </p:nvSpPr>
        <p:spPr bwMode="auto">
          <a:xfrm>
            <a:off x="2349500" y="4678363"/>
            <a:ext cx="4291013" cy="579437"/>
          </a:xfrm>
          <a:prstGeom prst="rect">
            <a:avLst/>
          </a:prstGeom>
          <a:noFill/>
          <a:ln w="12700">
            <a:noFill/>
            <a:miter lim="800000"/>
            <a:headEnd/>
            <a:tailEnd/>
          </a:ln>
        </p:spPr>
        <p:txBody>
          <a:bodyPr>
            <a:spAutoFit/>
          </a:bodyPr>
          <a:lstStyle/>
          <a:p>
            <a:pPr algn="l" eaLnBrk="0" hangingPunct="0">
              <a:spcBef>
                <a:spcPct val="50000"/>
              </a:spcBef>
            </a:pPr>
            <a:endParaRPr lang="en-US" sz="3200"/>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7178"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2" name="Rectangle 1"/>
          <p:cNvSpPr/>
          <p:nvPr/>
        </p:nvSpPr>
        <p:spPr>
          <a:xfrm>
            <a:off x="899592" y="1124744"/>
            <a:ext cx="7560840" cy="3416320"/>
          </a:xfrm>
          <a:prstGeom prst="rect">
            <a:avLst/>
          </a:prstGeom>
        </p:spPr>
        <p:txBody>
          <a:bodyPr wrap="square">
            <a:spAutoFit/>
          </a:bodyPr>
          <a:lstStyle/>
          <a:p>
            <a:pPr algn="l"/>
            <a:r>
              <a:rPr lang="en-US" sz="2400" dirty="0" smtClean="0">
                <a:latin typeface="Arial"/>
                <a:cs typeface="Arial"/>
              </a:rPr>
              <a:t>•The </a:t>
            </a:r>
            <a:r>
              <a:rPr lang="en-US" sz="2400" b="1" i="1" dirty="0">
                <a:latin typeface="Arial"/>
                <a:cs typeface="Arial"/>
              </a:rPr>
              <a:t>for</a:t>
            </a:r>
            <a:r>
              <a:rPr lang="en-US" sz="2400" dirty="0">
                <a:latin typeface="Arial"/>
                <a:cs typeface="Arial"/>
              </a:rPr>
              <a:t> loop provides the means to carry out series of statements with just a few lines of </a:t>
            </a:r>
            <a:r>
              <a:rPr lang="en-US" sz="2400" dirty="0" smtClean="0">
                <a:latin typeface="Arial"/>
                <a:cs typeface="Arial"/>
              </a:rPr>
              <a:t>codes.</a:t>
            </a:r>
            <a:endParaRPr lang="en-US" sz="2400" b="1" dirty="0" smtClean="0">
              <a:latin typeface="Arial"/>
              <a:cs typeface="Arial"/>
            </a:endParaRPr>
          </a:p>
          <a:p>
            <a:pPr algn="l"/>
            <a:r>
              <a:rPr lang="en-US" sz="2400" b="1" dirty="0" smtClean="0">
                <a:latin typeface="Arial"/>
                <a:cs typeface="Arial"/>
              </a:rPr>
              <a:t>An example of syntax:</a:t>
            </a:r>
          </a:p>
          <a:p>
            <a:pPr algn="l"/>
            <a:r>
              <a:rPr lang="en-US" sz="2400" b="1" dirty="0" smtClean="0">
                <a:solidFill>
                  <a:schemeClr val="accent6"/>
                </a:solidFill>
                <a:latin typeface="Courier New"/>
                <a:cs typeface="Courier New"/>
              </a:rPr>
              <a:t>x=1;</a:t>
            </a:r>
          </a:p>
          <a:p>
            <a:pPr algn="l"/>
            <a:r>
              <a:rPr lang="en-US" sz="2400" b="1" dirty="0" smtClean="0">
                <a:solidFill>
                  <a:schemeClr val="accent6"/>
                </a:solidFill>
                <a:latin typeface="Courier New"/>
                <a:cs typeface="Courier New"/>
              </a:rPr>
              <a:t>s=0;</a:t>
            </a:r>
          </a:p>
          <a:p>
            <a:pPr algn="l"/>
            <a:r>
              <a:rPr lang="en-US" sz="2400" b="1" dirty="0" smtClean="0">
                <a:solidFill>
                  <a:schemeClr val="accent6"/>
                </a:solidFill>
                <a:latin typeface="Courier New"/>
                <a:cs typeface="Courier New"/>
              </a:rPr>
              <a:t>for m=1:20</a:t>
            </a:r>
          </a:p>
          <a:p>
            <a:pPr algn="l"/>
            <a:r>
              <a:rPr lang="en-US" sz="2400" b="1" dirty="0" smtClean="0">
                <a:solidFill>
                  <a:schemeClr val="accent6"/>
                </a:solidFill>
                <a:latin typeface="Courier New"/>
                <a:cs typeface="Courier New"/>
              </a:rPr>
              <a:t>	x=x*m;</a:t>
            </a:r>
          </a:p>
          <a:p>
            <a:pPr algn="l"/>
            <a:r>
              <a:rPr lang="en-US" sz="2400" b="1" dirty="0" smtClean="0">
                <a:solidFill>
                  <a:schemeClr val="accent6"/>
                </a:solidFill>
                <a:latin typeface="Courier New"/>
                <a:cs typeface="Courier New"/>
              </a:rPr>
              <a:t>	s=</a:t>
            </a:r>
            <a:r>
              <a:rPr lang="en-US" sz="2400" b="1" dirty="0" err="1" smtClean="0">
                <a:solidFill>
                  <a:schemeClr val="accent6"/>
                </a:solidFill>
                <a:latin typeface="Courier New"/>
                <a:cs typeface="Courier New"/>
              </a:rPr>
              <a:t>s+m</a:t>
            </a:r>
            <a:r>
              <a:rPr lang="en-US" sz="2400" b="1" dirty="0" smtClean="0">
                <a:solidFill>
                  <a:schemeClr val="accent6"/>
                </a:solidFill>
                <a:latin typeface="Courier New"/>
                <a:cs typeface="Courier New"/>
              </a:rPr>
              <a:t>;			</a:t>
            </a:r>
          </a:p>
          <a:p>
            <a:pPr algn="l"/>
            <a:r>
              <a:rPr lang="en-US" sz="2400" b="1" dirty="0" smtClean="0">
                <a:solidFill>
                  <a:schemeClr val="accent6"/>
                </a:solidFill>
                <a:latin typeface="Courier New"/>
                <a:cs typeface="Courier New"/>
              </a:rPr>
              <a:t>end</a:t>
            </a:r>
            <a:endParaRPr lang="en-US" sz="2400" b="1" dirty="0">
              <a:solidFill>
                <a:schemeClr val="accent6"/>
              </a:solidFill>
              <a:latin typeface="Courier New"/>
              <a:cs typeface="Courier New"/>
            </a:endParaRPr>
          </a:p>
        </p:txBody>
      </p:sp>
      <p:sp>
        <p:nvSpPr>
          <p:cNvPr id="3" name="Rectangle 2"/>
          <p:cNvSpPr/>
          <p:nvPr/>
        </p:nvSpPr>
        <p:spPr>
          <a:xfrm>
            <a:off x="539552" y="4653136"/>
            <a:ext cx="7920880" cy="1631216"/>
          </a:xfrm>
          <a:prstGeom prst="rect">
            <a:avLst/>
          </a:prstGeom>
        </p:spPr>
        <p:txBody>
          <a:bodyPr wrap="square">
            <a:spAutoFit/>
          </a:bodyPr>
          <a:lstStyle/>
          <a:p>
            <a:pPr algn="l"/>
            <a:r>
              <a:rPr lang="en-US" dirty="0">
                <a:latin typeface="Arial"/>
                <a:cs typeface="Arial"/>
              </a:rPr>
              <a:t>The computer sets the index </a:t>
            </a:r>
            <a:r>
              <a:rPr lang="en-US" i="1" dirty="0">
                <a:latin typeface="Arial"/>
                <a:cs typeface="Arial"/>
              </a:rPr>
              <a:t>m</a:t>
            </a:r>
            <a:r>
              <a:rPr lang="en-US" dirty="0">
                <a:latin typeface="Arial"/>
                <a:cs typeface="Arial"/>
              </a:rPr>
              <a:t> to 1, carries out the statements between the </a:t>
            </a:r>
            <a:r>
              <a:rPr lang="en-US" i="1" dirty="0">
                <a:latin typeface="Arial"/>
                <a:cs typeface="Arial"/>
              </a:rPr>
              <a:t>for</a:t>
            </a:r>
            <a:r>
              <a:rPr lang="en-US" dirty="0">
                <a:latin typeface="Arial"/>
                <a:cs typeface="Arial"/>
              </a:rPr>
              <a:t> and </a:t>
            </a:r>
            <a:r>
              <a:rPr lang="en-US" i="1" dirty="0">
                <a:latin typeface="Arial"/>
                <a:cs typeface="Arial"/>
              </a:rPr>
              <a:t>end</a:t>
            </a:r>
            <a:r>
              <a:rPr lang="en-US" dirty="0">
                <a:latin typeface="Arial"/>
                <a:cs typeface="Arial"/>
              </a:rPr>
              <a:t> statements, then returns to the top of the loop, changes </a:t>
            </a:r>
            <a:r>
              <a:rPr lang="en-US" i="1" dirty="0">
                <a:latin typeface="Arial"/>
                <a:cs typeface="Arial"/>
              </a:rPr>
              <a:t>m</a:t>
            </a:r>
            <a:r>
              <a:rPr lang="en-US" dirty="0">
                <a:latin typeface="Arial"/>
                <a:cs typeface="Arial"/>
              </a:rPr>
              <a:t> to 2,  and repeats the process. This continues until </a:t>
            </a:r>
            <a:r>
              <a:rPr lang="en-US" i="1" dirty="0">
                <a:latin typeface="Arial"/>
                <a:cs typeface="Arial"/>
              </a:rPr>
              <a:t>m</a:t>
            </a:r>
            <a:r>
              <a:rPr lang="en-US" dirty="0">
                <a:latin typeface="Arial"/>
                <a:cs typeface="Arial"/>
              </a:rPr>
              <a:t> </a:t>
            </a:r>
            <a:r>
              <a:rPr lang="en-US" dirty="0" smtClean="0">
                <a:latin typeface="Arial"/>
                <a:cs typeface="Arial"/>
              </a:rPr>
              <a:t>is </a:t>
            </a:r>
            <a:r>
              <a:rPr lang="en-US" dirty="0">
                <a:latin typeface="Arial"/>
                <a:cs typeface="Arial"/>
              </a:rPr>
              <a:t>set to 21, in which case the computers leaves the loop</a:t>
            </a:r>
            <a:r>
              <a:rPr lang="en-US" dirty="0" smtClean="0">
                <a:latin typeface="Arial"/>
                <a:cs typeface="Arial"/>
              </a:rPr>
              <a:t>. </a:t>
            </a:r>
          </a:p>
          <a:p>
            <a:pPr algn="l"/>
            <a:r>
              <a:rPr lang="en-US" dirty="0" smtClean="0">
                <a:latin typeface="Arial"/>
                <a:cs typeface="Arial"/>
              </a:rPr>
              <a:t>What about </a:t>
            </a:r>
            <a:r>
              <a:rPr lang="en-US" b="1" i="1" dirty="0" smtClean="0">
                <a:latin typeface="Arial"/>
                <a:cs typeface="Arial"/>
              </a:rPr>
              <a:t>x</a:t>
            </a:r>
            <a:r>
              <a:rPr lang="en-US" dirty="0" smtClean="0">
                <a:latin typeface="Arial"/>
                <a:cs typeface="Arial"/>
              </a:rPr>
              <a:t> and </a:t>
            </a:r>
            <a:r>
              <a:rPr lang="en-US" b="1" i="1" dirty="0" smtClean="0">
                <a:latin typeface="Arial"/>
                <a:cs typeface="Arial"/>
              </a:rPr>
              <a:t>s</a:t>
            </a:r>
            <a:r>
              <a:rPr lang="en-US" dirty="0" smtClean="0">
                <a:latin typeface="Arial"/>
                <a:cs typeface="Arial"/>
              </a:rPr>
              <a:t> in this example?</a:t>
            </a:r>
            <a:endParaRPr lang="en-US" dirty="0">
              <a:latin typeface="Arial"/>
              <a:cs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8915400" cy="685800"/>
          </a:xfrm>
        </p:spPr>
        <p:txBody>
          <a:bodyPr/>
          <a:lstStyle/>
          <a:p>
            <a:pPr eaLnBrk="1" hangingPunct="1">
              <a:defRPr/>
            </a:pPr>
            <a:r>
              <a:rPr lang="en-GB" sz="2800" b="1" i="1" dirty="0">
                <a:latin typeface="Arial"/>
                <a:cs typeface="Arial"/>
              </a:rPr>
              <a:t>for </a:t>
            </a:r>
            <a:r>
              <a:rPr lang="en-GB" sz="2800" b="1" dirty="0">
                <a:latin typeface="Arial"/>
                <a:cs typeface="Arial"/>
              </a:rPr>
              <a:t>loop 2</a:t>
            </a:r>
            <a:r>
              <a:rPr lang="en-GB" sz="2800" dirty="0">
                <a:solidFill>
                  <a:schemeClr val="tx1"/>
                </a:solidFill>
                <a:latin typeface="Arial"/>
                <a:cs typeface="Arial"/>
              </a:rPr>
              <a:t> </a:t>
            </a:r>
            <a:endParaRPr lang="en-US" sz="2800" dirty="0" smtClean="0">
              <a:solidFill>
                <a:srgbClr val="430086"/>
              </a:solidFill>
              <a:effectLst>
                <a:outerShdw blurRad="38100" dist="38100" dir="2700000" algn="tl">
                  <a:srgbClr val="C0C0C0"/>
                </a:outerShdw>
              </a:effectLst>
              <a:latin typeface="Arial" charset="0"/>
              <a:ea typeface="ＭＳ Ｐゴシック" pitchFamily="20" charset="-128"/>
            </a:endParaRPr>
          </a:p>
        </p:txBody>
      </p:sp>
      <p:sp>
        <p:nvSpPr>
          <p:cNvPr id="7171" name="Slide Number Placeholder 3"/>
          <p:cNvSpPr>
            <a:spLocks noGrp="1"/>
          </p:cNvSpPr>
          <p:nvPr>
            <p:ph type="sldNum" sz="quarter" idx="12"/>
          </p:nvPr>
        </p:nvSpPr>
        <p:spPr>
          <a:noFill/>
        </p:spPr>
        <p:txBody>
          <a:bodyPr/>
          <a:lstStyle/>
          <a:p>
            <a:fld id="{6519530A-1E29-4922-A83F-A56D750A03B7}" type="slidenum">
              <a:rPr lang="en-GB" smtClean="0"/>
              <a:pPr/>
              <a:t>18</a:t>
            </a:fld>
            <a:endParaRPr lang="en-GB" smtClean="0"/>
          </a:p>
        </p:txBody>
      </p:sp>
      <p:sp>
        <p:nvSpPr>
          <p:cNvPr id="7173"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7174"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7175"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7176" name="Text Box 6"/>
          <p:cNvSpPr txBox="1">
            <a:spLocks noChangeArrowheads="1"/>
          </p:cNvSpPr>
          <p:nvPr/>
        </p:nvSpPr>
        <p:spPr bwMode="auto">
          <a:xfrm>
            <a:off x="2349500" y="4678363"/>
            <a:ext cx="4291013" cy="579437"/>
          </a:xfrm>
          <a:prstGeom prst="rect">
            <a:avLst/>
          </a:prstGeom>
          <a:noFill/>
          <a:ln w="12700">
            <a:noFill/>
            <a:miter lim="800000"/>
            <a:headEnd/>
            <a:tailEnd/>
          </a:ln>
        </p:spPr>
        <p:txBody>
          <a:bodyPr>
            <a:spAutoFit/>
          </a:bodyPr>
          <a:lstStyle/>
          <a:p>
            <a:pPr algn="l" eaLnBrk="0" hangingPunct="0">
              <a:spcBef>
                <a:spcPct val="50000"/>
              </a:spcBef>
            </a:pPr>
            <a:endParaRPr lang="en-US" sz="3200"/>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7178"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3" name="Rectangle 2"/>
          <p:cNvSpPr/>
          <p:nvPr/>
        </p:nvSpPr>
        <p:spPr>
          <a:xfrm>
            <a:off x="467544" y="1124745"/>
            <a:ext cx="8280920" cy="5139868"/>
          </a:xfrm>
          <a:prstGeom prst="rect">
            <a:avLst/>
          </a:prstGeom>
        </p:spPr>
        <p:txBody>
          <a:bodyPr wrap="square">
            <a:spAutoFit/>
          </a:bodyPr>
          <a:lstStyle/>
          <a:p>
            <a:pPr algn="just"/>
            <a:r>
              <a:rPr lang="en-US" sz="2400" dirty="0">
                <a:latin typeface="Arial"/>
                <a:cs typeface="Arial"/>
              </a:rPr>
              <a:t>The computer sets the index </a:t>
            </a:r>
            <a:r>
              <a:rPr lang="en-US" sz="2400" b="1" i="1" dirty="0">
                <a:latin typeface="Arial"/>
                <a:cs typeface="Arial"/>
              </a:rPr>
              <a:t>m</a:t>
            </a:r>
            <a:r>
              <a:rPr lang="en-US" sz="2400" dirty="0">
                <a:latin typeface="Arial"/>
                <a:cs typeface="Arial"/>
              </a:rPr>
              <a:t> to 1, carries out </a:t>
            </a:r>
            <a:r>
              <a:rPr lang="en-US" sz="2400" dirty="0" smtClean="0">
                <a:latin typeface="Arial"/>
                <a:cs typeface="Arial"/>
              </a:rPr>
              <a:t>the statements </a:t>
            </a:r>
            <a:r>
              <a:rPr lang="en-US" sz="2400" dirty="0">
                <a:latin typeface="Arial"/>
                <a:cs typeface="Arial"/>
              </a:rPr>
              <a:t>between the for and end statements, then returns to the top of the loop, changes </a:t>
            </a:r>
            <a:r>
              <a:rPr lang="en-US" sz="2400" b="1" i="1" dirty="0">
                <a:latin typeface="Arial"/>
                <a:cs typeface="Arial"/>
              </a:rPr>
              <a:t>m</a:t>
            </a:r>
            <a:r>
              <a:rPr lang="en-US" sz="2400" dirty="0">
                <a:latin typeface="Arial"/>
                <a:cs typeface="Arial"/>
              </a:rPr>
              <a:t> to 2,  and repeats the process. This continues until </a:t>
            </a:r>
            <a:r>
              <a:rPr lang="en-US" sz="2400" b="1" i="1" dirty="0">
                <a:latin typeface="Arial"/>
                <a:cs typeface="Arial"/>
              </a:rPr>
              <a:t>m</a:t>
            </a:r>
            <a:r>
              <a:rPr lang="en-US" sz="2400" dirty="0">
                <a:latin typeface="Arial"/>
                <a:cs typeface="Arial"/>
              </a:rPr>
              <a:t> </a:t>
            </a:r>
            <a:r>
              <a:rPr lang="en-US" sz="2400" dirty="0" smtClean="0">
                <a:latin typeface="Arial"/>
                <a:cs typeface="Arial"/>
              </a:rPr>
              <a:t>is </a:t>
            </a:r>
            <a:r>
              <a:rPr lang="en-US" sz="2400" dirty="0">
                <a:latin typeface="Arial"/>
                <a:cs typeface="Arial"/>
              </a:rPr>
              <a:t>set to 21, in which case the computers leaves the loop</a:t>
            </a:r>
            <a:r>
              <a:rPr lang="en-US" sz="2400" dirty="0" smtClean="0">
                <a:latin typeface="Arial"/>
                <a:cs typeface="Arial"/>
              </a:rPr>
              <a:t>. </a:t>
            </a:r>
          </a:p>
          <a:p>
            <a:pPr algn="l"/>
            <a:r>
              <a:rPr lang="en-US" sz="2400" dirty="0" smtClean="0">
                <a:latin typeface="Arial"/>
                <a:cs typeface="Arial"/>
              </a:rPr>
              <a:t>What about </a:t>
            </a:r>
            <a:r>
              <a:rPr lang="en-US" sz="2400" b="1" i="1" dirty="0" smtClean="0">
                <a:latin typeface="Arial"/>
                <a:cs typeface="Arial"/>
              </a:rPr>
              <a:t>x</a:t>
            </a:r>
            <a:r>
              <a:rPr lang="en-US" sz="2400" dirty="0" smtClean="0">
                <a:latin typeface="Arial"/>
                <a:cs typeface="Arial"/>
              </a:rPr>
              <a:t> and </a:t>
            </a:r>
            <a:r>
              <a:rPr lang="en-US" sz="2400" b="1" i="1" dirty="0" smtClean="0">
                <a:latin typeface="Arial"/>
                <a:cs typeface="Arial"/>
              </a:rPr>
              <a:t>s</a:t>
            </a:r>
            <a:r>
              <a:rPr lang="en-US" sz="2400" dirty="0" smtClean="0">
                <a:latin typeface="Arial"/>
                <a:cs typeface="Arial"/>
              </a:rPr>
              <a:t> in this example?</a:t>
            </a:r>
          </a:p>
          <a:p>
            <a:pPr algn="l"/>
            <a:endParaRPr lang="en-US" sz="2400" dirty="0" smtClean="0">
              <a:latin typeface="Arial"/>
              <a:cs typeface="Arial"/>
            </a:endParaRPr>
          </a:p>
          <a:p>
            <a:pPr algn="l"/>
            <a:r>
              <a:rPr lang="en-US" sz="2400" dirty="0" smtClean="0">
                <a:latin typeface="Arial"/>
                <a:cs typeface="Arial"/>
              </a:rPr>
              <a:t>1</a:t>
            </a:r>
            <a:r>
              <a:rPr lang="en-US" sz="2400" baseline="30000" dirty="0" smtClean="0">
                <a:latin typeface="Arial"/>
                <a:cs typeface="Arial"/>
              </a:rPr>
              <a:t>st</a:t>
            </a:r>
            <a:r>
              <a:rPr lang="en-US" sz="2400" dirty="0" smtClean="0">
                <a:latin typeface="Arial"/>
                <a:cs typeface="Arial"/>
              </a:rPr>
              <a:t> cycle:		2</a:t>
            </a:r>
            <a:r>
              <a:rPr lang="en-US" sz="2400" baseline="30000" dirty="0" smtClean="0">
                <a:latin typeface="Arial"/>
                <a:cs typeface="Arial"/>
              </a:rPr>
              <a:t>nd</a:t>
            </a:r>
            <a:r>
              <a:rPr lang="en-US" sz="2400" dirty="0" smtClean="0">
                <a:latin typeface="Arial"/>
                <a:cs typeface="Arial"/>
              </a:rPr>
              <a:t> cycle:		20</a:t>
            </a:r>
            <a:r>
              <a:rPr lang="en-US" sz="2400" baseline="30000" dirty="0" smtClean="0">
                <a:latin typeface="Arial"/>
                <a:cs typeface="Arial"/>
              </a:rPr>
              <a:t>th</a:t>
            </a:r>
            <a:r>
              <a:rPr lang="en-US" sz="2400" dirty="0" smtClean="0">
                <a:latin typeface="Arial"/>
                <a:cs typeface="Arial"/>
              </a:rPr>
              <a:t> </a:t>
            </a:r>
            <a:r>
              <a:rPr lang="en-US" sz="2400" dirty="0">
                <a:latin typeface="Arial"/>
                <a:cs typeface="Arial"/>
              </a:rPr>
              <a:t>cycle</a:t>
            </a:r>
            <a:r>
              <a:rPr lang="en-US" sz="2400" dirty="0" smtClean="0">
                <a:latin typeface="Arial"/>
                <a:cs typeface="Arial"/>
              </a:rPr>
              <a:t>:</a:t>
            </a:r>
          </a:p>
          <a:p>
            <a:pPr algn="l"/>
            <a:r>
              <a:rPr lang="en-US" sz="2400" i="1" dirty="0" smtClean="0">
                <a:solidFill>
                  <a:schemeClr val="accent6"/>
                </a:solidFill>
                <a:latin typeface="Arial"/>
                <a:cs typeface="Arial"/>
              </a:rPr>
              <a:t>x=1; s=0		m=2			</a:t>
            </a:r>
            <a:r>
              <a:rPr lang="en-US" sz="2400" i="1" dirty="0">
                <a:solidFill>
                  <a:schemeClr val="accent6"/>
                </a:solidFill>
                <a:latin typeface="Arial"/>
                <a:cs typeface="Arial"/>
              </a:rPr>
              <a:t>m=2</a:t>
            </a:r>
            <a:endParaRPr lang="en-US" sz="2400" i="1" dirty="0" smtClean="0">
              <a:solidFill>
                <a:schemeClr val="accent6"/>
              </a:solidFill>
              <a:latin typeface="Arial"/>
              <a:cs typeface="Arial"/>
            </a:endParaRPr>
          </a:p>
          <a:p>
            <a:pPr algn="l"/>
            <a:r>
              <a:rPr lang="en-US" sz="2400" i="1" dirty="0" smtClean="0">
                <a:solidFill>
                  <a:schemeClr val="accent6"/>
                </a:solidFill>
                <a:latin typeface="Arial"/>
                <a:cs typeface="Arial"/>
              </a:rPr>
              <a:t>m=1			</a:t>
            </a:r>
            <a:r>
              <a:rPr lang="en-US" sz="2400" i="1" dirty="0">
                <a:solidFill>
                  <a:schemeClr val="accent6"/>
                </a:solidFill>
                <a:latin typeface="Arial"/>
                <a:cs typeface="Arial"/>
              </a:rPr>
              <a:t>x=1</a:t>
            </a:r>
            <a:r>
              <a:rPr lang="en-US" sz="2400" i="1" dirty="0" smtClean="0">
                <a:solidFill>
                  <a:schemeClr val="accent6"/>
                </a:solidFill>
                <a:latin typeface="Arial"/>
                <a:cs typeface="Arial"/>
              </a:rPr>
              <a:t>*2=2		</a:t>
            </a:r>
            <a:r>
              <a:rPr lang="en-US" sz="2400" i="1" dirty="0">
                <a:solidFill>
                  <a:schemeClr val="accent6"/>
                </a:solidFill>
                <a:latin typeface="Arial"/>
                <a:cs typeface="Arial"/>
              </a:rPr>
              <a:t>x=1*</a:t>
            </a:r>
            <a:r>
              <a:rPr lang="en-US" sz="2400" i="1" dirty="0" smtClean="0">
                <a:solidFill>
                  <a:schemeClr val="accent6"/>
                </a:solidFill>
                <a:latin typeface="Arial"/>
                <a:cs typeface="Arial"/>
              </a:rPr>
              <a:t>2*…*20</a:t>
            </a:r>
            <a:endParaRPr lang="en-US" sz="2400" i="1" dirty="0">
              <a:solidFill>
                <a:schemeClr val="accent6"/>
              </a:solidFill>
              <a:latin typeface="Arial"/>
              <a:cs typeface="Arial"/>
            </a:endParaRPr>
          </a:p>
          <a:p>
            <a:pPr algn="l"/>
            <a:r>
              <a:rPr lang="en-US" sz="2400" i="1" dirty="0" smtClean="0">
                <a:solidFill>
                  <a:schemeClr val="accent6"/>
                </a:solidFill>
                <a:latin typeface="Arial"/>
                <a:cs typeface="Arial"/>
              </a:rPr>
              <a:t>x=1*1=1		s=</a:t>
            </a:r>
            <a:r>
              <a:rPr lang="en-US" sz="2400" i="1" dirty="0">
                <a:solidFill>
                  <a:schemeClr val="accent6"/>
                </a:solidFill>
                <a:latin typeface="Arial"/>
                <a:cs typeface="Arial"/>
              </a:rPr>
              <a:t>0+</a:t>
            </a:r>
            <a:r>
              <a:rPr lang="en-US" sz="2400" i="1" dirty="0" smtClean="0">
                <a:solidFill>
                  <a:schemeClr val="accent6"/>
                </a:solidFill>
                <a:latin typeface="Arial"/>
                <a:cs typeface="Arial"/>
              </a:rPr>
              <a:t>1+2=3		</a:t>
            </a:r>
            <a:r>
              <a:rPr lang="en-US" sz="2400" i="1" dirty="0">
                <a:solidFill>
                  <a:schemeClr val="accent6"/>
                </a:solidFill>
                <a:latin typeface="Arial"/>
                <a:cs typeface="Arial"/>
              </a:rPr>
              <a:t>s=0+1+</a:t>
            </a:r>
            <a:r>
              <a:rPr lang="en-US" sz="2400" i="1" dirty="0" smtClean="0">
                <a:solidFill>
                  <a:schemeClr val="accent6"/>
                </a:solidFill>
                <a:latin typeface="Arial"/>
                <a:cs typeface="Arial"/>
              </a:rPr>
              <a:t>2+…+20</a:t>
            </a:r>
          </a:p>
          <a:p>
            <a:pPr algn="l"/>
            <a:r>
              <a:rPr lang="en-US" sz="2400" i="1" dirty="0" smtClean="0">
                <a:solidFill>
                  <a:schemeClr val="accent6"/>
                </a:solidFill>
                <a:latin typeface="Arial"/>
                <a:cs typeface="Arial"/>
              </a:rPr>
              <a:t>s=s+1=0+1=1</a:t>
            </a:r>
          </a:p>
          <a:p>
            <a:pPr algn="l"/>
            <a:r>
              <a:rPr lang="en-US" dirty="0" smtClean="0">
                <a:latin typeface="Arial"/>
                <a:cs typeface="Arial"/>
              </a:rPr>
              <a:t>Therefore, final </a:t>
            </a:r>
            <a:r>
              <a:rPr lang="en-US" b="1" i="1" dirty="0" smtClean="0">
                <a:latin typeface="Arial"/>
                <a:cs typeface="Arial"/>
              </a:rPr>
              <a:t>s</a:t>
            </a:r>
            <a:r>
              <a:rPr lang="en-US" dirty="0" smtClean="0">
                <a:latin typeface="Arial"/>
                <a:cs typeface="Arial"/>
              </a:rPr>
              <a:t> will be the sum of the first 20 integer number and  final </a:t>
            </a:r>
            <a:r>
              <a:rPr lang="en-US" b="1" i="1" dirty="0" smtClean="0">
                <a:latin typeface="Arial"/>
                <a:cs typeface="Arial"/>
              </a:rPr>
              <a:t>x</a:t>
            </a:r>
            <a:r>
              <a:rPr lang="en-US" dirty="0" smtClean="0">
                <a:latin typeface="Arial"/>
                <a:cs typeface="Arial"/>
              </a:rPr>
              <a:t> will be the product of the first 20 integer numbers – factorial</a:t>
            </a:r>
            <a:r>
              <a:rPr lang="en-US" dirty="0">
                <a:latin typeface="Arial"/>
                <a:cs typeface="Arial"/>
              </a:rPr>
              <a:t>.</a:t>
            </a:r>
            <a:r>
              <a:rPr lang="en-US" dirty="0" smtClean="0">
                <a:latin typeface="Arial"/>
                <a:cs typeface="Arial"/>
              </a:rPr>
              <a:t>  </a:t>
            </a:r>
          </a:p>
        </p:txBody>
      </p:sp>
    </p:spTree>
    <p:extLst>
      <p:ext uri="{BB962C8B-B14F-4D97-AF65-F5344CB8AC3E}">
        <p14:creationId xmlns:p14="http://schemas.microsoft.com/office/powerpoint/2010/main" val="370307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8915400" cy="685800"/>
          </a:xfrm>
        </p:spPr>
        <p:txBody>
          <a:bodyPr/>
          <a:lstStyle/>
          <a:p>
            <a:pPr eaLnBrk="1" hangingPunct="1">
              <a:defRPr/>
            </a:pPr>
            <a:r>
              <a:rPr lang="en-GB" sz="2800" b="1" dirty="0">
                <a:latin typeface="Arial"/>
                <a:cs typeface="Arial"/>
              </a:rPr>
              <a:t>The</a:t>
            </a:r>
            <a:r>
              <a:rPr lang="en-GB" sz="2800" b="1" i="1" dirty="0">
                <a:latin typeface="Arial"/>
                <a:cs typeface="Arial"/>
              </a:rPr>
              <a:t> while </a:t>
            </a:r>
            <a:r>
              <a:rPr lang="en-GB" sz="2800" b="1" dirty="0">
                <a:latin typeface="Arial"/>
                <a:cs typeface="Arial"/>
              </a:rPr>
              <a:t>loop</a:t>
            </a:r>
            <a:endParaRPr lang="en-US" sz="2800" dirty="0" smtClean="0">
              <a:solidFill>
                <a:srgbClr val="430086"/>
              </a:solidFill>
              <a:effectLst>
                <a:outerShdw blurRad="38100" dist="38100" dir="2700000" algn="tl">
                  <a:srgbClr val="C0C0C0"/>
                </a:outerShdw>
              </a:effectLst>
              <a:latin typeface="Arial" charset="0"/>
              <a:ea typeface="ＭＳ Ｐゴシック" pitchFamily="20" charset="-128"/>
            </a:endParaRPr>
          </a:p>
        </p:txBody>
      </p:sp>
      <p:sp>
        <p:nvSpPr>
          <p:cNvPr id="7171" name="Slide Number Placeholder 3"/>
          <p:cNvSpPr>
            <a:spLocks noGrp="1"/>
          </p:cNvSpPr>
          <p:nvPr>
            <p:ph type="sldNum" sz="quarter" idx="12"/>
          </p:nvPr>
        </p:nvSpPr>
        <p:spPr>
          <a:noFill/>
        </p:spPr>
        <p:txBody>
          <a:bodyPr/>
          <a:lstStyle/>
          <a:p>
            <a:fld id="{6519530A-1E29-4922-A83F-A56D750A03B7}" type="slidenum">
              <a:rPr lang="en-GB" smtClean="0"/>
              <a:pPr/>
              <a:t>19</a:t>
            </a:fld>
            <a:endParaRPr lang="en-GB" smtClean="0"/>
          </a:p>
        </p:txBody>
      </p:sp>
      <p:sp>
        <p:nvSpPr>
          <p:cNvPr id="7173"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7174"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7175" name="Line 5"/>
          <p:cNvSpPr>
            <a:spLocks noChangeShapeType="1"/>
          </p:cNvSpPr>
          <p:nvPr/>
        </p:nvSpPr>
        <p:spPr bwMode="auto">
          <a:xfrm>
            <a:off x="323528" y="836712"/>
            <a:ext cx="8534400" cy="0"/>
          </a:xfrm>
          <a:prstGeom prst="line">
            <a:avLst/>
          </a:prstGeom>
          <a:noFill/>
          <a:ln w="76200" cmpd="thickThin">
            <a:solidFill>
              <a:srgbClr val="4A2610"/>
            </a:solidFill>
            <a:round/>
            <a:headEnd/>
            <a:tailEnd/>
          </a:ln>
        </p:spPr>
        <p:txBody>
          <a:bodyPr/>
          <a:lstStyle/>
          <a:p>
            <a:endParaRPr lang="en-GB"/>
          </a:p>
        </p:txBody>
      </p:sp>
      <p:sp>
        <p:nvSpPr>
          <p:cNvPr id="7176" name="Text Box 6"/>
          <p:cNvSpPr txBox="1">
            <a:spLocks noChangeArrowheads="1"/>
          </p:cNvSpPr>
          <p:nvPr/>
        </p:nvSpPr>
        <p:spPr bwMode="auto">
          <a:xfrm>
            <a:off x="2349500" y="4678363"/>
            <a:ext cx="4291013" cy="579437"/>
          </a:xfrm>
          <a:prstGeom prst="rect">
            <a:avLst/>
          </a:prstGeom>
          <a:noFill/>
          <a:ln w="12700">
            <a:noFill/>
            <a:miter lim="800000"/>
            <a:headEnd/>
            <a:tailEnd/>
          </a:ln>
        </p:spPr>
        <p:txBody>
          <a:bodyPr>
            <a:spAutoFit/>
          </a:bodyPr>
          <a:lstStyle/>
          <a:p>
            <a:pPr algn="l" eaLnBrk="0" hangingPunct="0">
              <a:spcBef>
                <a:spcPct val="50000"/>
              </a:spcBef>
            </a:pPr>
            <a:endParaRPr lang="en-US" sz="3200"/>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7178"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3" name="Rectangle 2"/>
          <p:cNvSpPr/>
          <p:nvPr/>
        </p:nvSpPr>
        <p:spPr>
          <a:xfrm>
            <a:off x="467544" y="980728"/>
            <a:ext cx="8280920" cy="5509200"/>
          </a:xfrm>
          <a:prstGeom prst="rect">
            <a:avLst/>
          </a:prstGeom>
        </p:spPr>
        <p:txBody>
          <a:bodyPr wrap="square">
            <a:spAutoFit/>
          </a:bodyPr>
          <a:lstStyle/>
          <a:p>
            <a:pPr algn="l"/>
            <a:r>
              <a:rPr lang="en-US" sz="2400" dirty="0">
                <a:latin typeface="Arial"/>
                <a:cs typeface="Arial"/>
              </a:rPr>
              <a:t>In the </a:t>
            </a:r>
            <a:r>
              <a:rPr lang="en-US" sz="2400" i="1" dirty="0">
                <a:latin typeface="Arial"/>
                <a:cs typeface="Arial"/>
              </a:rPr>
              <a:t>while</a:t>
            </a:r>
            <a:r>
              <a:rPr lang="en-US" sz="2400" dirty="0">
                <a:latin typeface="Arial"/>
                <a:cs typeface="Arial"/>
              </a:rPr>
              <a:t> loop, the computer will carry out the statements between </a:t>
            </a:r>
            <a:r>
              <a:rPr lang="en-US" sz="2400" i="1" dirty="0">
                <a:latin typeface="Arial"/>
                <a:cs typeface="Arial"/>
              </a:rPr>
              <a:t>while </a:t>
            </a:r>
            <a:r>
              <a:rPr lang="en-US" sz="2400" dirty="0">
                <a:latin typeface="Arial"/>
                <a:cs typeface="Arial"/>
              </a:rPr>
              <a:t>and </a:t>
            </a:r>
            <a:r>
              <a:rPr lang="en-US" sz="2400" i="1" dirty="0">
                <a:latin typeface="Arial"/>
                <a:cs typeface="Arial"/>
              </a:rPr>
              <a:t>end</a:t>
            </a:r>
            <a:r>
              <a:rPr lang="en-US" sz="2400" dirty="0">
                <a:latin typeface="Arial"/>
                <a:cs typeface="Arial"/>
              </a:rPr>
              <a:t> statements as long as the condition in the while statement is satisfied</a:t>
            </a:r>
            <a:r>
              <a:rPr lang="en-US" sz="2400" dirty="0" smtClean="0">
                <a:latin typeface="Arial"/>
                <a:cs typeface="Arial"/>
              </a:rPr>
              <a:t>.</a:t>
            </a:r>
            <a:endParaRPr lang="en-US" sz="2400" i="1" dirty="0" smtClean="0">
              <a:latin typeface="Arial"/>
              <a:cs typeface="Arial"/>
            </a:endParaRPr>
          </a:p>
          <a:p>
            <a:pPr algn="l"/>
            <a:r>
              <a:rPr lang="en-US" sz="2400" b="1" dirty="0">
                <a:solidFill>
                  <a:srgbClr val="000000"/>
                </a:solidFill>
                <a:latin typeface="Courier New"/>
                <a:cs typeface="Courier New"/>
              </a:rPr>
              <a:t>m</a:t>
            </a:r>
            <a:r>
              <a:rPr lang="en-GB" sz="2400" b="1" dirty="0" smtClean="0">
                <a:solidFill>
                  <a:srgbClr val="000000"/>
                </a:solidFill>
                <a:latin typeface="Courier New"/>
                <a:cs typeface="Courier New"/>
              </a:rPr>
              <a:t>=</a:t>
            </a:r>
            <a:r>
              <a:rPr lang="en-GB" sz="2400" b="1" dirty="0">
                <a:solidFill>
                  <a:srgbClr val="000000"/>
                </a:solidFill>
                <a:latin typeface="Courier New"/>
                <a:cs typeface="Courier New"/>
              </a:rPr>
              <a:t>1</a:t>
            </a:r>
            <a:r>
              <a:rPr lang="en-GB" sz="2400" b="1" dirty="0" smtClean="0">
                <a:solidFill>
                  <a:srgbClr val="000000"/>
                </a:solidFill>
                <a:latin typeface="Courier New"/>
                <a:cs typeface="Courier New"/>
              </a:rPr>
              <a:t>;</a:t>
            </a:r>
          </a:p>
          <a:p>
            <a:pPr algn="l"/>
            <a:r>
              <a:rPr lang="en-US" sz="2400" b="1" dirty="0">
                <a:solidFill>
                  <a:srgbClr val="000000"/>
                </a:solidFill>
                <a:latin typeface="Courier New"/>
                <a:cs typeface="Courier New"/>
              </a:rPr>
              <a:t>x=1;</a:t>
            </a:r>
          </a:p>
          <a:p>
            <a:pPr algn="l"/>
            <a:r>
              <a:rPr lang="en-US" sz="2400" b="1" dirty="0">
                <a:solidFill>
                  <a:srgbClr val="000000"/>
                </a:solidFill>
                <a:latin typeface="Courier New"/>
                <a:cs typeface="Courier New"/>
              </a:rPr>
              <a:t>s=0</a:t>
            </a:r>
            <a:r>
              <a:rPr lang="en-US" sz="2400" b="1" dirty="0" smtClean="0">
                <a:solidFill>
                  <a:srgbClr val="000000"/>
                </a:solidFill>
                <a:latin typeface="Courier New"/>
                <a:cs typeface="Courier New"/>
              </a:rPr>
              <a:t>;</a:t>
            </a:r>
            <a:endParaRPr lang="en-GB" sz="2400" b="1" dirty="0">
              <a:solidFill>
                <a:srgbClr val="000000"/>
              </a:solidFill>
              <a:latin typeface="Courier New"/>
              <a:cs typeface="Courier New"/>
            </a:endParaRPr>
          </a:p>
          <a:p>
            <a:pPr algn="l"/>
            <a:r>
              <a:rPr lang="en-GB" sz="2400" b="1" dirty="0">
                <a:solidFill>
                  <a:schemeClr val="accent6"/>
                </a:solidFill>
                <a:latin typeface="Courier New"/>
                <a:cs typeface="Courier New"/>
              </a:rPr>
              <a:t>w</a:t>
            </a:r>
            <a:r>
              <a:rPr lang="en-GB" sz="2400" b="1" dirty="0" smtClean="0">
                <a:solidFill>
                  <a:schemeClr val="accent6"/>
                </a:solidFill>
                <a:latin typeface="Courier New"/>
                <a:cs typeface="Courier New"/>
              </a:rPr>
              <a:t>hile m&lt;21</a:t>
            </a:r>
            <a:endParaRPr lang="en-GB" sz="2400" b="1" dirty="0">
              <a:solidFill>
                <a:schemeClr val="accent6"/>
              </a:solidFill>
              <a:latin typeface="Courier New"/>
              <a:cs typeface="Courier New"/>
            </a:endParaRPr>
          </a:p>
          <a:p>
            <a:pPr algn="l"/>
            <a:r>
              <a:rPr lang="en-GB" sz="2400" b="1" dirty="0">
                <a:solidFill>
                  <a:schemeClr val="accent6"/>
                </a:solidFill>
                <a:latin typeface="Courier New"/>
                <a:cs typeface="Courier New"/>
              </a:rPr>
              <a:t>	</a:t>
            </a:r>
            <a:r>
              <a:rPr lang="en-US" sz="2400" b="1" dirty="0">
                <a:solidFill>
                  <a:srgbClr val="000000"/>
                </a:solidFill>
                <a:latin typeface="Courier New"/>
                <a:cs typeface="Courier New"/>
              </a:rPr>
              <a:t>x=x*m;</a:t>
            </a:r>
          </a:p>
          <a:p>
            <a:pPr algn="l"/>
            <a:r>
              <a:rPr lang="en-US" sz="2400" b="1" dirty="0">
                <a:solidFill>
                  <a:srgbClr val="000000"/>
                </a:solidFill>
                <a:latin typeface="Courier New"/>
                <a:cs typeface="Courier New"/>
              </a:rPr>
              <a:t>	s=</a:t>
            </a:r>
            <a:r>
              <a:rPr lang="en-US" sz="2400" b="1" dirty="0" err="1">
                <a:solidFill>
                  <a:srgbClr val="000000"/>
                </a:solidFill>
                <a:latin typeface="Courier New"/>
                <a:cs typeface="Courier New"/>
              </a:rPr>
              <a:t>s+m</a:t>
            </a:r>
            <a:r>
              <a:rPr lang="en-US" sz="2400" b="1" dirty="0" smtClean="0">
                <a:solidFill>
                  <a:srgbClr val="000000"/>
                </a:solidFill>
                <a:latin typeface="Courier New"/>
                <a:cs typeface="Courier New"/>
              </a:rPr>
              <a:t>;</a:t>
            </a:r>
          </a:p>
          <a:p>
            <a:pPr algn="l"/>
            <a:r>
              <a:rPr lang="en-US" sz="2400" b="1" dirty="0">
                <a:solidFill>
                  <a:srgbClr val="000000"/>
                </a:solidFill>
                <a:latin typeface="Courier New"/>
                <a:cs typeface="Courier New"/>
              </a:rPr>
              <a:t>	</a:t>
            </a:r>
            <a:r>
              <a:rPr lang="en-US" sz="2400" b="1" dirty="0" smtClean="0">
                <a:solidFill>
                  <a:srgbClr val="000000"/>
                </a:solidFill>
                <a:latin typeface="Courier New"/>
                <a:cs typeface="Courier New"/>
              </a:rPr>
              <a:t>m=m+1;</a:t>
            </a:r>
          </a:p>
          <a:p>
            <a:pPr algn="l"/>
            <a:r>
              <a:rPr lang="en-GB" sz="2400" b="1" dirty="0" smtClean="0">
                <a:solidFill>
                  <a:schemeClr val="accent6"/>
                </a:solidFill>
                <a:latin typeface="Courier New"/>
                <a:cs typeface="Courier New"/>
              </a:rPr>
              <a:t>end</a:t>
            </a:r>
            <a:endParaRPr lang="en-GB" sz="2400" b="1" dirty="0">
              <a:solidFill>
                <a:schemeClr val="accent6"/>
              </a:solidFill>
              <a:latin typeface="Courier New"/>
              <a:cs typeface="Courier New"/>
            </a:endParaRPr>
          </a:p>
          <a:p>
            <a:pPr algn="l"/>
            <a:r>
              <a:rPr lang="en-US" sz="2400" b="1" dirty="0" err="1" smtClean="0">
                <a:solidFill>
                  <a:srgbClr val="000000"/>
                </a:solidFill>
                <a:latin typeface="Courier New"/>
                <a:cs typeface="Courier New"/>
              </a:rPr>
              <a:t>disp</a:t>
            </a:r>
            <a:r>
              <a:rPr lang="en-US" sz="2400" b="1" dirty="0" smtClean="0">
                <a:solidFill>
                  <a:srgbClr val="000000"/>
                </a:solidFill>
                <a:latin typeface="Courier New"/>
                <a:cs typeface="Courier New"/>
              </a:rPr>
              <a:t>(s); </a:t>
            </a:r>
          </a:p>
          <a:p>
            <a:pPr algn="l"/>
            <a:r>
              <a:rPr lang="en-US" sz="2400" b="1" dirty="0" err="1" smtClean="0">
                <a:solidFill>
                  <a:srgbClr val="000000"/>
                </a:solidFill>
                <a:latin typeface="Courier New"/>
                <a:cs typeface="Courier New"/>
              </a:rPr>
              <a:t>disp</a:t>
            </a:r>
            <a:r>
              <a:rPr lang="en-US" sz="2400" b="1" dirty="0" smtClean="0">
                <a:solidFill>
                  <a:srgbClr val="000000"/>
                </a:solidFill>
                <a:latin typeface="Courier New"/>
                <a:cs typeface="Courier New"/>
              </a:rPr>
              <a:t>(x);</a:t>
            </a:r>
          </a:p>
          <a:p>
            <a:pPr algn="l"/>
            <a:r>
              <a:rPr lang="en-US" dirty="0">
                <a:latin typeface="Arial"/>
                <a:cs typeface="Arial"/>
              </a:rPr>
              <a:t>A</a:t>
            </a:r>
            <a:r>
              <a:rPr lang="en-US" dirty="0" smtClean="0">
                <a:latin typeface="Arial"/>
                <a:cs typeface="Arial"/>
              </a:rPr>
              <a:t>gain, final </a:t>
            </a:r>
            <a:r>
              <a:rPr lang="en-US" b="1" i="1" dirty="0" smtClean="0">
                <a:latin typeface="Arial"/>
                <a:cs typeface="Arial"/>
              </a:rPr>
              <a:t>s</a:t>
            </a:r>
            <a:r>
              <a:rPr lang="en-US" dirty="0" smtClean="0">
                <a:latin typeface="Arial"/>
                <a:cs typeface="Arial"/>
              </a:rPr>
              <a:t> will be the sum of the first 20 integer number and  final </a:t>
            </a:r>
            <a:r>
              <a:rPr lang="en-US" b="1" i="1" dirty="0" smtClean="0">
                <a:latin typeface="Arial"/>
                <a:cs typeface="Arial"/>
              </a:rPr>
              <a:t>x</a:t>
            </a:r>
            <a:r>
              <a:rPr lang="en-US" dirty="0" smtClean="0">
                <a:latin typeface="Arial"/>
                <a:cs typeface="Arial"/>
              </a:rPr>
              <a:t> will be the product of the first 20 integer numbers (factorial). </a:t>
            </a:r>
          </a:p>
        </p:txBody>
      </p:sp>
    </p:spTree>
    <p:extLst>
      <p:ext uri="{BB962C8B-B14F-4D97-AF65-F5344CB8AC3E}">
        <p14:creationId xmlns:p14="http://schemas.microsoft.com/office/powerpoint/2010/main" val="466162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noFill/>
        </p:spPr>
        <p:txBody>
          <a:bodyPr/>
          <a:lstStyle/>
          <a:p>
            <a:fld id="{CA2E2619-8081-4C19-A6C3-2275FABDBC25}" type="slidenum">
              <a:rPr lang="en-GB" smtClean="0"/>
              <a:pPr/>
              <a:t>2</a:t>
            </a:fld>
            <a:endParaRPr lang="en-GB" smtClean="0"/>
          </a:p>
        </p:txBody>
      </p:sp>
      <p:sp>
        <p:nvSpPr>
          <p:cNvPr id="4099" name="Line 2"/>
          <p:cNvSpPr>
            <a:spLocks noChangeShapeType="1"/>
          </p:cNvSpPr>
          <p:nvPr/>
        </p:nvSpPr>
        <p:spPr bwMode="auto">
          <a:xfrm>
            <a:off x="1600200" y="6741368"/>
            <a:ext cx="6019800" cy="0"/>
          </a:xfrm>
          <a:prstGeom prst="line">
            <a:avLst/>
          </a:prstGeom>
          <a:noFill/>
          <a:ln w="38100" cmpd="thinThick">
            <a:solidFill>
              <a:srgbClr val="4A2610"/>
            </a:solidFill>
            <a:round/>
            <a:headEnd/>
            <a:tailEnd/>
          </a:ln>
        </p:spPr>
        <p:txBody>
          <a:bodyPr/>
          <a:lstStyle/>
          <a:p>
            <a:endParaRPr lang="en-GB"/>
          </a:p>
        </p:txBody>
      </p:sp>
      <p:sp>
        <p:nvSpPr>
          <p:cNvPr id="4100"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4101"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4102" name="Line 5"/>
          <p:cNvSpPr>
            <a:spLocks noChangeShapeType="1"/>
          </p:cNvSpPr>
          <p:nvPr/>
        </p:nvSpPr>
        <p:spPr bwMode="auto">
          <a:xfrm>
            <a:off x="323528" y="188640"/>
            <a:ext cx="8534400" cy="0"/>
          </a:xfrm>
          <a:prstGeom prst="line">
            <a:avLst/>
          </a:prstGeom>
          <a:noFill/>
          <a:ln w="76200" cmpd="thickThin">
            <a:solidFill>
              <a:srgbClr val="4A2610"/>
            </a:solidFill>
            <a:round/>
            <a:headEnd/>
            <a:tailEnd/>
          </a:ln>
        </p:spPr>
        <p:txBody>
          <a:bodyPr/>
          <a:lstStyle/>
          <a:p>
            <a:endParaRPr lang="en-GB"/>
          </a:p>
        </p:txBody>
      </p:sp>
      <p:sp>
        <p:nvSpPr>
          <p:cNvPr id="4103" name="Text Box 6"/>
          <p:cNvSpPr txBox="1">
            <a:spLocks noChangeArrowheads="1"/>
          </p:cNvSpPr>
          <p:nvPr/>
        </p:nvSpPr>
        <p:spPr bwMode="auto">
          <a:xfrm>
            <a:off x="2349500" y="4678363"/>
            <a:ext cx="4291013" cy="579437"/>
          </a:xfrm>
          <a:prstGeom prst="rect">
            <a:avLst/>
          </a:prstGeom>
          <a:noFill/>
          <a:ln w="12700">
            <a:noFill/>
            <a:miter lim="800000"/>
            <a:headEnd/>
            <a:tailEnd/>
          </a:ln>
        </p:spPr>
        <p:txBody>
          <a:bodyPr>
            <a:spAutoFit/>
          </a:bodyPr>
          <a:lstStyle/>
          <a:p>
            <a:pPr algn="l" eaLnBrk="0" hangingPunct="0">
              <a:spcBef>
                <a:spcPct val="50000"/>
              </a:spcBef>
            </a:pPr>
            <a:endParaRPr lang="en-US" sz="3200"/>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4105" name="Rectangle 8"/>
          <p:cNvSpPr>
            <a:spLocks noChangeArrowheads="1"/>
          </p:cNvSpPr>
          <p:nvPr/>
        </p:nvSpPr>
        <p:spPr bwMode="auto">
          <a:xfrm>
            <a:off x="247328" y="-99392"/>
            <a:ext cx="8686800" cy="6186309"/>
          </a:xfrm>
          <a:prstGeom prst="rect">
            <a:avLst/>
          </a:prstGeom>
          <a:noFill/>
          <a:ln w="9525">
            <a:noFill/>
            <a:miter lim="800000"/>
            <a:headEnd/>
            <a:tailEnd/>
          </a:ln>
        </p:spPr>
        <p:txBody>
          <a:bodyPr>
            <a:spAutoFit/>
          </a:bodyPr>
          <a:lstStyle/>
          <a:p>
            <a:pPr algn="ctr"/>
            <a:endParaRPr lang="en-GB" sz="2400" b="1" dirty="0" smtClean="0">
              <a:latin typeface="Arial" charset="0"/>
            </a:endParaRPr>
          </a:p>
          <a:p>
            <a:pPr algn="ctr"/>
            <a:r>
              <a:rPr lang="en-GB" sz="2400" b="1" dirty="0" smtClean="0">
                <a:latin typeface="Arial" charset="0"/>
              </a:rPr>
              <a:t>ELEC5681M MATLAB part (Unit 2)</a:t>
            </a:r>
          </a:p>
          <a:p>
            <a:pPr marL="342900" indent="-342900" algn="l">
              <a:spcBef>
                <a:spcPts val="0"/>
              </a:spcBef>
              <a:spcAft>
                <a:spcPts val="0"/>
              </a:spcAft>
              <a:buFont typeface="Arial" panose="020B0604020202020204" pitchFamily="34" charset="0"/>
              <a:buChar char="•"/>
            </a:pPr>
            <a:r>
              <a:rPr lang="en-GB" sz="2400" b="1" dirty="0" smtClean="0">
                <a:solidFill>
                  <a:schemeClr val="accent2"/>
                </a:solidFill>
                <a:latin typeface="Arial" charset="0"/>
              </a:rPr>
              <a:t>Introduction Lecture (in week </a:t>
            </a:r>
            <a:r>
              <a:rPr lang="en-GB" sz="2400" b="1" dirty="0">
                <a:solidFill>
                  <a:schemeClr val="accent2"/>
                </a:solidFill>
                <a:latin typeface="Arial" charset="0"/>
              </a:rPr>
              <a:t>7</a:t>
            </a:r>
            <a:r>
              <a:rPr lang="en-GB" sz="2400" b="1" dirty="0" smtClean="0">
                <a:solidFill>
                  <a:schemeClr val="accent2"/>
                </a:solidFill>
                <a:latin typeface="Arial" charset="0"/>
              </a:rPr>
              <a:t>) and 4 Lab sessions (one each week in weeks 8-11)</a:t>
            </a:r>
          </a:p>
          <a:p>
            <a:pPr marL="342900" indent="-342900" algn="l">
              <a:spcBef>
                <a:spcPts val="0"/>
              </a:spcBef>
              <a:spcAft>
                <a:spcPts val="0"/>
              </a:spcAft>
              <a:buFont typeface="Arial" panose="020B0604020202020204" pitchFamily="34" charset="0"/>
              <a:buChar char="•"/>
            </a:pPr>
            <a:r>
              <a:rPr lang="en-US" sz="2400" b="1" dirty="0" smtClean="0">
                <a:solidFill>
                  <a:schemeClr val="accent2"/>
                </a:solidFill>
                <a:latin typeface="Arial" charset="0"/>
              </a:rPr>
              <a:t>End of Unit 2 Online Test:</a:t>
            </a:r>
            <a:r>
              <a:rPr lang="en-US" sz="2400" b="1" dirty="0" smtClean="0">
                <a:solidFill>
                  <a:srgbClr val="FF0000"/>
                </a:solidFill>
                <a:latin typeface="Arial" charset="0"/>
              </a:rPr>
              <a:t> </a:t>
            </a:r>
            <a:r>
              <a:rPr lang="en-US" sz="2400" b="1" dirty="0" smtClean="0">
                <a:solidFill>
                  <a:srgbClr val="FF0000"/>
                </a:solidFill>
                <a:latin typeface="Arial" charset="0"/>
              </a:rPr>
              <a:t>Thursday</a:t>
            </a:r>
            <a:r>
              <a:rPr lang="en-US" sz="2400" b="1" dirty="0" smtClean="0">
                <a:solidFill>
                  <a:srgbClr val="FF0000"/>
                </a:solidFill>
                <a:latin typeface="Arial" charset="0"/>
              </a:rPr>
              <a:t> 14 </a:t>
            </a:r>
            <a:r>
              <a:rPr lang="en-US" sz="2400" b="1" dirty="0" smtClean="0">
                <a:solidFill>
                  <a:srgbClr val="FF0000"/>
                </a:solidFill>
                <a:latin typeface="Arial" charset="0"/>
              </a:rPr>
              <a:t>December (Week 11) at </a:t>
            </a:r>
            <a:r>
              <a:rPr lang="en-US" sz="2400" b="1" dirty="0" smtClean="0">
                <a:solidFill>
                  <a:srgbClr val="FF0000"/>
                </a:solidFill>
                <a:latin typeface="Arial" charset="0"/>
              </a:rPr>
              <a:t>11:00</a:t>
            </a:r>
            <a:endParaRPr lang="en-US" sz="2400" b="1" dirty="0" smtClean="0">
              <a:solidFill>
                <a:srgbClr val="FF0000"/>
              </a:solidFill>
              <a:latin typeface="Arial" charset="0"/>
            </a:endParaRPr>
          </a:p>
          <a:p>
            <a:pPr marL="342900" indent="-342900" algn="just">
              <a:spcBef>
                <a:spcPts val="0"/>
              </a:spcBef>
              <a:spcAft>
                <a:spcPts val="0"/>
              </a:spcAft>
              <a:buFont typeface="Arial" panose="020B0604020202020204" pitchFamily="34" charset="0"/>
              <a:buChar char="•"/>
            </a:pPr>
            <a:r>
              <a:rPr lang="en-US" sz="2400" b="1" dirty="0" smtClean="0">
                <a:solidFill>
                  <a:schemeClr val="accent2"/>
                </a:solidFill>
                <a:latin typeface="Arial" charset="0"/>
              </a:rPr>
              <a:t>Unit 2</a:t>
            </a:r>
            <a:r>
              <a:rPr lang="en-US" sz="2400" b="1" dirty="0">
                <a:solidFill>
                  <a:schemeClr val="accent2"/>
                </a:solidFill>
                <a:latin typeface="Arial" charset="0"/>
              </a:rPr>
              <a:t> </a:t>
            </a:r>
            <a:r>
              <a:rPr lang="en-US" sz="2400" b="1" dirty="0" smtClean="0">
                <a:solidFill>
                  <a:schemeClr val="accent2"/>
                </a:solidFill>
                <a:latin typeface="Arial" charset="0"/>
              </a:rPr>
              <a:t>Mobius test contributes 30%</a:t>
            </a:r>
          </a:p>
          <a:p>
            <a:pPr marL="342900" indent="-342900" algn="just">
              <a:spcBef>
                <a:spcPts val="0"/>
              </a:spcBef>
              <a:spcAft>
                <a:spcPts val="0"/>
              </a:spcAft>
              <a:buFont typeface="Arial" panose="020B0604020202020204" pitchFamily="34" charset="0"/>
              <a:buChar char="•"/>
            </a:pPr>
            <a:endParaRPr lang="en-US" sz="2400" b="1" dirty="0">
              <a:solidFill>
                <a:schemeClr val="accent2"/>
              </a:solidFill>
              <a:latin typeface="Arial" charset="0"/>
            </a:endParaRPr>
          </a:p>
          <a:p>
            <a:pPr marL="342900" indent="-342900" algn="just">
              <a:spcBef>
                <a:spcPts val="0"/>
              </a:spcBef>
              <a:spcAft>
                <a:spcPts val="0"/>
              </a:spcAft>
              <a:buFont typeface="Arial" panose="020B0604020202020204" pitchFamily="34" charset="0"/>
              <a:buChar char="•"/>
            </a:pPr>
            <a:r>
              <a:rPr lang="en-US" b="1" dirty="0" smtClean="0">
                <a:solidFill>
                  <a:schemeClr val="accent2"/>
                </a:solidFill>
                <a:latin typeface="Arial" charset="0"/>
              </a:rPr>
              <a:t>All </a:t>
            </a:r>
            <a:r>
              <a:rPr lang="en-US" b="1" dirty="0">
                <a:solidFill>
                  <a:schemeClr val="accent2"/>
                </a:solidFill>
                <a:latin typeface="Arial" charset="0"/>
              </a:rPr>
              <a:t>on-line </a:t>
            </a:r>
            <a:r>
              <a:rPr lang="en-US" b="1" dirty="0" smtClean="0">
                <a:solidFill>
                  <a:schemeClr val="accent2"/>
                </a:solidFill>
                <a:latin typeface="Arial" charset="0"/>
              </a:rPr>
              <a:t>tests </a:t>
            </a:r>
            <a:r>
              <a:rPr lang="en-US" b="1" dirty="0">
                <a:solidFill>
                  <a:schemeClr val="accent2"/>
                </a:solidFill>
                <a:latin typeface="Arial" charset="0"/>
              </a:rPr>
              <a:t>are prepared using Mobius. For best performance we recommend the use of Chrome, as a browser, in normal mode (i.e. no "incognito" or other non-standard browsing mode settings). You may also be required to allow cookies in order to be able to open the assignment.   </a:t>
            </a:r>
          </a:p>
          <a:p>
            <a:pPr marL="342900" indent="-342900" algn="just">
              <a:spcBef>
                <a:spcPts val="0"/>
              </a:spcBef>
              <a:spcAft>
                <a:spcPts val="0"/>
              </a:spcAft>
              <a:buFont typeface="Arial" panose="020B0604020202020204" pitchFamily="34" charset="0"/>
              <a:buChar char="•"/>
            </a:pPr>
            <a:r>
              <a:rPr lang="en-US" b="1" dirty="0" smtClean="0">
                <a:solidFill>
                  <a:schemeClr val="accent2"/>
                </a:solidFill>
                <a:latin typeface="Arial"/>
                <a:cs typeface="Arial"/>
              </a:rPr>
              <a:t>When </a:t>
            </a:r>
            <a:r>
              <a:rPr lang="en-US" b="1" dirty="0">
                <a:solidFill>
                  <a:schemeClr val="accent2"/>
                </a:solidFill>
                <a:latin typeface="Arial"/>
                <a:cs typeface="Arial"/>
              </a:rPr>
              <a:t>submitting, please be careful: you only have a single attempt to submit the </a:t>
            </a:r>
            <a:r>
              <a:rPr lang="en-US" b="1" dirty="0" smtClean="0">
                <a:solidFill>
                  <a:schemeClr val="accent2"/>
                </a:solidFill>
                <a:latin typeface="Arial"/>
                <a:cs typeface="Arial"/>
              </a:rPr>
              <a:t>test's </a:t>
            </a:r>
            <a:r>
              <a:rPr lang="en-US" b="1" dirty="0">
                <a:solidFill>
                  <a:schemeClr val="accent2"/>
                </a:solidFill>
                <a:latin typeface="Arial"/>
                <a:cs typeface="Arial"/>
              </a:rPr>
              <a:t>final solutions, therefore do NOT press the "SUBMIT" button until you are absolutely sure that </a:t>
            </a:r>
            <a:r>
              <a:rPr lang="en-US" b="1" u="sng" dirty="0">
                <a:solidFill>
                  <a:schemeClr val="accent2"/>
                </a:solidFill>
                <a:latin typeface="Arial"/>
                <a:cs typeface="Arial"/>
              </a:rPr>
              <a:t>all questions</a:t>
            </a:r>
            <a:r>
              <a:rPr lang="en-US" b="1" dirty="0">
                <a:solidFill>
                  <a:schemeClr val="accent2"/>
                </a:solidFill>
                <a:latin typeface="Arial"/>
                <a:cs typeface="Arial"/>
              </a:rPr>
              <a:t> have been answered</a:t>
            </a:r>
          </a:p>
          <a:p>
            <a:pPr algn="ctr"/>
            <a:endParaRPr lang="en-US" sz="2400" b="1" dirty="0">
              <a:latin typeface="Arial" charset="0"/>
            </a:endParaRPr>
          </a:p>
        </p:txBody>
      </p:sp>
    </p:spTree>
    <p:extLst>
      <p:ext uri="{BB962C8B-B14F-4D97-AF65-F5344CB8AC3E}">
        <p14:creationId xmlns:p14="http://schemas.microsoft.com/office/powerpoint/2010/main" val="2344848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8915400" cy="685800"/>
          </a:xfrm>
        </p:spPr>
        <p:txBody>
          <a:bodyPr/>
          <a:lstStyle/>
          <a:p>
            <a:pPr eaLnBrk="1" hangingPunct="1">
              <a:defRPr/>
            </a:pPr>
            <a:r>
              <a:rPr lang="en-GB" sz="2800" b="1" i="1" dirty="0">
                <a:latin typeface="Arial"/>
                <a:cs typeface="Arial"/>
              </a:rPr>
              <a:t>i</a:t>
            </a:r>
            <a:r>
              <a:rPr lang="en-GB" sz="2800" b="1" i="1" dirty="0" smtClean="0">
                <a:latin typeface="Arial"/>
                <a:cs typeface="Arial"/>
              </a:rPr>
              <a:t>f</a:t>
            </a:r>
            <a:r>
              <a:rPr lang="en-GB" sz="2800" b="1" dirty="0" smtClean="0">
                <a:latin typeface="Arial"/>
                <a:cs typeface="Arial"/>
              </a:rPr>
              <a:t> statement</a:t>
            </a:r>
            <a:endParaRPr lang="en-US" sz="2800" dirty="0" smtClean="0">
              <a:solidFill>
                <a:srgbClr val="430086"/>
              </a:solidFill>
              <a:effectLst>
                <a:outerShdw blurRad="38100" dist="38100" dir="2700000" algn="tl">
                  <a:srgbClr val="C0C0C0"/>
                </a:outerShdw>
              </a:effectLst>
              <a:latin typeface="Arial" charset="0"/>
              <a:ea typeface="ＭＳ Ｐゴシック" pitchFamily="20" charset="-128"/>
            </a:endParaRPr>
          </a:p>
        </p:txBody>
      </p:sp>
      <p:sp>
        <p:nvSpPr>
          <p:cNvPr id="7171" name="Slide Number Placeholder 3"/>
          <p:cNvSpPr>
            <a:spLocks noGrp="1"/>
          </p:cNvSpPr>
          <p:nvPr>
            <p:ph type="sldNum" sz="quarter" idx="12"/>
          </p:nvPr>
        </p:nvSpPr>
        <p:spPr>
          <a:noFill/>
        </p:spPr>
        <p:txBody>
          <a:bodyPr/>
          <a:lstStyle/>
          <a:p>
            <a:fld id="{6519530A-1E29-4922-A83F-A56D750A03B7}" type="slidenum">
              <a:rPr lang="en-GB" smtClean="0"/>
              <a:pPr/>
              <a:t>20</a:t>
            </a:fld>
            <a:endParaRPr lang="en-GB" smtClean="0"/>
          </a:p>
        </p:txBody>
      </p:sp>
      <p:sp>
        <p:nvSpPr>
          <p:cNvPr id="7173"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7174"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7175"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7176" name="Text Box 6"/>
          <p:cNvSpPr txBox="1">
            <a:spLocks noChangeArrowheads="1"/>
          </p:cNvSpPr>
          <p:nvPr/>
        </p:nvSpPr>
        <p:spPr bwMode="auto">
          <a:xfrm>
            <a:off x="2349500" y="4678363"/>
            <a:ext cx="4291013" cy="579437"/>
          </a:xfrm>
          <a:prstGeom prst="rect">
            <a:avLst/>
          </a:prstGeom>
          <a:noFill/>
          <a:ln w="12700">
            <a:noFill/>
            <a:miter lim="800000"/>
            <a:headEnd/>
            <a:tailEnd/>
          </a:ln>
        </p:spPr>
        <p:txBody>
          <a:bodyPr>
            <a:spAutoFit/>
          </a:bodyPr>
          <a:lstStyle/>
          <a:p>
            <a:pPr algn="l" eaLnBrk="0" hangingPunct="0">
              <a:spcBef>
                <a:spcPct val="50000"/>
              </a:spcBef>
            </a:pPr>
            <a:endParaRPr lang="en-US" sz="3200"/>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7178"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3" name="Rectangle 2"/>
          <p:cNvSpPr/>
          <p:nvPr/>
        </p:nvSpPr>
        <p:spPr>
          <a:xfrm>
            <a:off x="467544" y="1124745"/>
            <a:ext cx="8280920" cy="5509201"/>
          </a:xfrm>
          <a:prstGeom prst="rect">
            <a:avLst/>
          </a:prstGeom>
        </p:spPr>
        <p:txBody>
          <a:bodyPr wrap="square">
            <a:spAutoFit/>
          </a:bodyPr>
          <a:lstStyle/>
          <a:p>
            <a:pPr algn="l"/>
            <a:r>
              <a:rPr lang="en-US" dirty="0">
                <a:latin typeface="Arial"/>
                <a:cs typeface="Arial"/>
              </a:rPr>
              <a:t>If the logical expression is true, the upper set of statements is executed. If the logical expression is false, the bottom set of statements </a:t>
            </a:r>
            <a:r>
              <a:rPr lang="en-US" dirty="0" smtClean="0">
                <a:latin typeface="Arial"/>
                <a:cs typeface="Arial"/>
              </a:rPr>
              <a:t>(after </a:t>
            </a:r>
            <a:r>
              <a:rPr lang="en-US" i="1" dirty="0" smtClean="0">
                <a:latin typeface="Arial"/>
                <a:cs typeface="Arial"/>
              </a:rPr>
              <a:t>else</a:t>
            </a:r>
            <a:r>
              <a:rPr lang="en-US" dirty="0" smtClean="0">
                <a:latin typeface="Arial"/>
                <a:cs typeface="Arial"/>
              </a:rPr>
              <a:t>) is </a:t>
            </a:r>
            <a:r>
              <a:rPr lang="en-US" dirty="0">
                <a:latin typeface="Arial"/>
                <a:cs typeface="Arial"/>
              </a:rPr>
              <a:t>executed. </a:t>
            </a:r>
            <a:r>
              <a:rPr lang="en-US" b="1" dirty="0" smtClean="0">
                <a:latin typeface="Arial"/>
                <a:cs typeface="Arial"/>
              </a:rPr>
              <a:t>Example:</a:t>
            </a:r>
          </a:p>
          <a:p>
            <a:pPr algn="l"/>
            <a:r>
              <a:rPr lang="en-US" sz="1800" b="1" dirty="0">
                <a:latin typeface="Courier New"/>
                <a:cs typeface="Courier New"/>
              </a:rPr>
              <a:t>x=1;</a:t>
            </a:r>
          </a:p>
          <a:p>
            <a:pPr algn="l"/>
            <a:r>
              <a:rPr lang="en-US" sz="1800" b="1" dirty="0">
                <a:latin typeface="Courier New"/>
                <a:cs typeface="Courier New"/>
              </a:rPr>
              <a:t>s=0</a:t>
            </a:r>
            <a:r>
              <a:rPr lang="en-US" sz="1800" b="1" dirty="0" smtClean="0">
                <a:latin typeface="Courier New"/>
                <a:cs typeface="Courier New"/>
              </a:rPr>
              <a:t>;</a:t>
            </a:r>
          </a:p>
          <a:p>
            <a:pPr algn="l"/>
            <a:r>
              <a:rPr lang="en-US" sz="1800" b="1" dirty="0" smtClean="0">
                <a:latin typeface="Courier New"/>
                <a:cs typeface="Courier New"/>
              </a:rPr>
              <a:t>m=1;</a:t>
            </a:r>
          </a:p>
          <a:p>
            <a:pPr algn="l"/>
            <a:r>
              <a:rPr lang="en-US" sz="1800" b="1" dirty="0" smtClean="0">
                <a:solidFill>
                  <a:schemeClr val="accent6"/>
                </a:solidFill>
                <a:latin typeface="Courier New"/>
                <a:cs typeface="Courier New"/>
              </a:rPr>
              <a:t>for </a:t>
            </a:r>
            <a:r>
              <a:rPr lang="en-US" sz="1800" b="1" dirty="0" smtClean="0">
                <a:solidFill>
                  <a:srgbClr val="000000"/>
                </a:solidFill>
                <a:latin typeface="Courier New"/>
                <a:cs typeface="Courier New"/>
              </a:rPr>
              <a:t>j=1:100</a:t>
            </a:r>
          </a:p>
          <a:p>
            <a:pPr algn="l"/>
            <a:r>
              <a:rPr lang="en-US" sz="1800" b="1" dirty="0" smtClean="0">
                <a:solidFill>
                  <a:schemeClr val="accent6"/>
                </a:solidFill>
                <a:latin typeface="Courier New"/>
                <a:cs typeface="Courier New"/>
              </a:rPr>
              <a:t>  if </a:t>
            </a:r>
            <a:r>
              <a:rPr lang="en-US" sz="1800" b="1" dirty="0" smtClean="0">
                <a:solidFill>
                  <a:srgbClr val="000000"/>
                </a:solidFill>
                <a:latin typeface="Courier New"/>
                <a:cs typeface="Courier New"/>
              </a:rPr>
              <a:t>(m==21)</a:t>
            </a:r>
            <a:endParaRPr lang="en-US" sz="1800" b="1" dirty="0">
              <a:solidFill>
                <a:srgbClr val="000000"/>
              </a:solidFill>
              <a:latin typeface="Courier New"/>
              <a:cs typeface="Courier New"/>
            </a:endParaRPr>
          </a:p>
          <a:p>
            <a:pPr algn="l"/>
            <a:r>
              <a:rPr lang="en-US" sz="1800" b="1" dirty="0" smtClean="0">
                <a:solidFill>
                  <a:schemeClr val="accent6"/>
                </a:solidFill>
                <a:latin typeface="Courier New"/>
                <a:cs typeface="Courier New"/>
              </a:rPr>
              <a:t>	</a:t>
            </a:r>
            <a:r>
              <a:rPr lang="en-US" sz="1800" b="1" dirty="0" err="1" smtClean="0">
                <a:solidFill>
                  <a:srgbClr val="000000"/>
                </a:solidFill>
                <a:latin typeface="Courier New"/>
                <a:cs typeface="Courier New"/>
              </a:rPr>
              <a:t>disp</a:t>
            </a:r>
            <a:r>
              <a:rPr lang="en-US" sz="1800" b="1" dirty="0" smtClean="0">
                <a:solidFill>
                  <a:srgbClr val="000000"/>
                </a:solidFill>
                <a:latin typeface="Courier New"/>
                <a:cs typeface="Courier New"/>
              </a:rPr>
              <a:t>(s)</a:t>
            </a:r>
            <a:r>
              <a:rPr lang="en-US" sz="1800" b="1" dirty="0">
                <a:solidFill>
                  <a:srgbClr val="000000"/>
                </a:solidFill>
                <a:latin typeface="Courier New"/>
                <a:cs typeface="Courier New"/>
              </a:rPr>
              <a:t>; </a:t>
            </a:r>
            <a:endParaRPr lang="en-US" sz="1800" b="1" dirty="0" smtClean="0">
              <a:solidFill>
                <a:srgbClr val="000000"/>
              </a:solidFill>
              <a:latin typeface="Courier New"/>
              <a:cs typeface="Courier New"/>
            </a:endParaRPr>
          </a:p>
          <a:p>
            <a:pPr algn="l"/>
            <a:r>
              <a:rPr lang="en-US" sz="1800" b="1" dirty="0">
                <a:solidFill>
                  <a:srgbClr val="000000"/>
                </a:solidFill>
                <a:latin typeface="Courier New"/>
                <a:cs typeface="Courier New"/>
              </a:rPr>
              <a:t>	</a:t>
            </a:r>
            <a:r>
              <a:rPr lang="en-US" sz="1800" b="1" dirty="0" err="1" smtClean="0">
                <a:solidFill>
                  <a:srgbClr val="000000"/>
                </a:solidFill>
                <a:latin typeface="Courier New"/>
                <a:cs typeface="Courier New"/>
              </a:rPr>
              <a:t>disp</a:t>
            </a:r>
            <a:r>
              <a:rPr lang="en-US" sz="1800" b="1" dirty="0" smtClean="0">
                <a:solidFill>
                  <a:srgbClr val="000000"/>
                </a:solidFill>
                <a:latin typeface="Courier New"/>
                <a:cs typeface="Courier New"/>
              </a:rPr>
              <a:t>(x)</a:t>
            </a:r>
            <a:r>
              <a:rPr lang="en-US" sz="1800" b="1" dirty="0" smtClean="0">
                <a:solidFill>
                  <a:schemeClr val="accent6"/>
                </a:solidFill>
                <a:latin typeface="Courier New"/>
                <a:cs typeface="Courier New"/>
              </a:rPr>
              <a:t>; </a:t>
            </a:r>
          </a:p>
          <a:p>
            <a:pPr algn="l"/>
            <a:r>
              <a:rPr lang="en-US" sz="1800" b="1" dirty="0">
                <a:solidFill>
                  <a:schemeClr val="accent6"/>
                </a:solidFill>
                <a:latin typeface="Courier New"/>
                <a:cs typeface="Courier New"/>
              </a:rPr>
              <a:t>	</a:t>
            </a:r>
            <a:r>
              <a:rPr lang="en-US" sz="1800" b="1" dirty="0" smtClean="0">
                <a:solidFill>
                  <a:schemeClr val="accent6"/>
                </a:solidFill>
                <a:latin typeface="Courier New"/>
                <a:cs typeface="Courier New"/>
              </a:rPr>
              <a:t>break</a:t>
            </a:r>
            <a:r>
              <a:rPr lang="en-US" sz="1800" b="1" dirty="0">
                <a:solidFill>
                  <a:schemeClr val="accent6"/>
                </a:solidFill>
                <a:latin typeface="Courier New"/>
                <a:cs typeface="Courier New"/>
              </a:rPr>
              <a:t>	</a:t>
            </a:r>
          </a:p>
          <a:p>
            <a:pPr algn="l"/>
            <a:r>
              <a:rPr lang="en-US" sz="1800" b="1" dirty="0" smtClean="0">
                <a:solidFill>
                  <a:schemeClr val="accent6"/>
                </a:solidFill>
                <a:latin typeface="Courier New"/>
                <a:cs typeface="Courier New"/>
              </a:rPr>
              <a:t>  else</a:t>
            </a:r>
            <a:endParaRPr lang="en-US" sz="1800" b="1" dirty="0">
              <a:solidFill>
                <a:schemeClr val="accent6"/>
              </a:solidFill>
              <a:latin typeface="Courier New"/>
              <a:cs typeface="Courier New"/>
            </a:endParaRPr>
          </a:p>
          <a:p>
            <a:pPr algn="l"/>
            <a:r>
              <a:rPr lang="en-US" sz="1800" b="1" dirty="0">
                <a:solidFill>
                  <a:schemeClr val="accent6"/>
                </a:solidFill>
                <a:latin typeface="Courier New"/>
                <a:cs typeface="Courier New"/>
              </a:rPr>
              <a:t>	</a:t>
            </a:r>
            <a:r>
              <a:rPr lang="en-US" sz="1800" b="1" dirty="0">
                <a:solidFill>
                  <a:srgbClr val="000000"/>
                </a:solidFill>
                <a:latin typeface="Courier New"/>
                <a:cs typeface="Courier New"/>
              </a:rPr>
              <a:t>x=x*m;</a:t>
            </a:r>
          </a:p>
          <a:p>
            <a:pPr algn="l"/>
            <a:r>
              <a:rPr lang="en-US" sz="1800" b="1" dirty="0">
                <a:solidFill>
                  <a:srgbClr val="000000"/>
                </a:solidFill>
                <a:latin typeface="Courier New"/>
                <a:cs typeface="Courier New"/>
              </a:rPr>
              <a:t>	s=</a:t>
            </a:r>
            <a:r>
              <a:rPr lang="en-US" sz="1800" b="1" dirty="0" err="1">
                <a:solidFill>
                  <a:srgbClr val="000000"/>
                </a:solidFill>
                <a:latin typeface="Courier New"/>
                <a:cs typeface="Courier New"/>
              </a:rPr>
              <a:t>s+m</a:t>
            </a:r>
            <a:r>
              <a:rPr lang="en-US" sz="1800" b="1" dirty="0">
                <a:solidFill>
                  <a:srgbClr val="000000"/>
                </a:solidFill>
                <a:latin typeface="Courier New"/>
                <a:cs typeface="Courier New"/>
              </a:rPr>
              <a:t>;</a:t>
            </a:r>
          </a:p>
          <a:p>
            <a:pPr algn="l"/>
            <a:r>
              <a:rPr lang="en-US" sz="1800" b="1" dirty="0">
                <a:solidFill>
                  <a:srgbClr val="000000"/>
                </a:solidFill>
                <a:latin typeface="Courier New"/>
                <a:cs typeface="Courier New"/>
              </a:rPr>
              <a:t>	m=m+1;</a:t>
            </a:r>
          </a:p>
          <a:p>
            <a:pPr algn="l"/>
            <a:r>
              <a:rPr lang="en-US" sz="1800" b="1" dirty="0" smtClean="0">
                <a:solidFill>
                  <a:schemeClr val="accent6"/>
                </a:solidFill>
                <a:latin typeface="Courier New"/>
                <a:cs typeface="Courier New"/>
              </a:rPr>
              <a:t>  end</a:t>
            </a:r>
            <a:r>
              <a:rPr lang="en-US" sz="1800" b="1" dirty="0">
                <a:solidFill>
                  <a:schemeClr val="accent6"/>
                </a:solidFill>
                <a:latin typeface="Courier New"/>
                <a:cs typeface="Courier New"/>
              </a:rPr>
              <a:t> </a:t>
            </a:r>
            <a:endParaRPr lang="en-US" sz="1800" b="1" dirty="0" smtClean="0">
              <a:solidFill>
                <a:schemeClr val="accent6"/>
              </a:solidFill>
              <a:latin typeface="Courier New"/>
              <a:cs typeface="Courier New"/>
            </a:endParaRPr>
          </a:p>
          <a:p>
            <a:pPr algn="l"/>
            <a:r>
              <a:rPr lang="en-US" sz="1800" b="1" dirty="0" smtClean="0">
                <a:solidFill>
                  <a:schemeClr val="accent6"/>
                </a:solidFill>
                <a:latin typeface="Courier New"/>
                <a:cs typeface="Courier New"/>
              </a:rPr>
              <a:t>end</a:t>
            </a:r>
          </a:p>
          <a:p>
            <a:pPr algn="l"/>
            <a:r>
              <a:rPr lang="en-US" dirty="0" smtClean="0">
                <a:latin typeface="Arial"/>
                <a:cs typeface="Arial"/>
              </a:rPr>
              <a:t>And again, final </a:t>
            </a:r>
            <a:r>
              <a:rPr lang="en-US" b="1" i="1" dirty="0" smtClean="0">
                <a:latin typeface="Arial"/>
                <a:cs typeface="Arial"/>
              </a:rPr>
              <a:t>s</a:t>
            </a:r>
            <a:r>
              <a:rPr lang="en-US" dirty="0" smtClean="0">
                <a:latin typeface="Arial"/>
                <a:cs typeface="Arial"/>
              </a:rPr>
              <a:t> would be the sum of the first 20 integer number and  final </a:t>
            </a:r>
            <a:r>
              <a:rPr lang="en-US" b="1" i="1" dirty="0" smtClean="0">
                <a:latin typeface="Arial"/>
                <a:cs typeface="Arial"/>
              </a:rPr>
              <a:t>x</a:t>
            </a:r>
            <a:r>
              <a:rPr lang="en-US" dirty="0" smtClean="0">
                <a:latin typeface="Arial"/>
                <a:cs typeface="Arial"/>
              </a:rPr>
              <a:t> would be the product of the first 20 integer numbers (factorial). </a:t>
            </a:r>
          </a:p>
        </p:txBody>
      </p:sp>
    </p:spTree>
    <p:extLst>
      <p:ext uri="{BB962C8B-B14F-4D97-AF65-F5344CB8AC3E}">
        <p14:creationId xmlns:p14="http://schemas.microsoft.com/office/powerpoint/2010/main" val="3690936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8915400" cy="685800"/>
          </a:xfrm>
        </p:spPr>
        <p:txBody>
          <a:bodyPr/>
          <a:lstStyle/>
          <a:p>
            <a:pPr eaLnBrk="1" hangingPunct="1">
              <a:defRPr/>
            </a:pPr>
            <a:r>
              <a:rPr lang="en-GB" sz="2800" b="1" i="1" dirty="0">
                <a:latin typeface="Arial"/>
                <a:cs typeface="Arial"/>
              </a:rPr>
              <a:t>i</a:t>
            </a:r>
            <a:r>
              <a:rPr lang="en-GB" sz="2800" b="1" i="1" dirty="0" smtClean="0">
                <a:latin typeface="Arial"/>
                <a:cs typeface="Arial"/>
              </a:rPr>
              <a:t>f</a:t>
            </a:r>
            <a:r>
              <a:rPr lang="en-GB" sz="2800" b="1" dirty="0" smtClean="0">
                <a:latin typeface="Arial"/>
                <a:cs typeface="Arial"/>
              </a:rPr>
              <a:t> –</a:t>
            </a:r>
            <a:r>
              <a:rPr lang="en-GB" sz="2800" b="1" i="1" dirty="0" err="1" smtClean="0">
                <a:latin typeface="Arial"/>
                <a:cs typeface="Arial"/>
              </a:rPr>
              <a:t>elseif</a:t>
            </a:r>
            <a:r>
              <a:rPr lang="en-GB" sz="2800" b="1" i="1" dirty="0" smtClean="0">
                <a:latin typeface="Arial"/>
                <a:cs typeface="Arial"/>
              </a:rPr>
              <a:t> </a:t>
            </a:r>
            <a:r>
              <a:rPr lang="en-GB" sz="2800" b="1" dirty="0" smtClean="0">
                <a:latin typeface="Arial"/>
                <a:cs typeface="Arial"/>
              </a:rPr>
              <a:t>ladder</a:t>
            </a:r>
            <a:endParaRPr lang="en-US" sz="2800" dirty="0" smtClean="0">
              <a:solidFill>
                <a:srgbClr val="430086"/>
              </a:solidFill>
              <a:effectLst>
                <a:outerShdw blurRad="38100" dist="38100" dir="2700000" algn="tl">
                  <a:srgbClr val="C0C0C0"/>
                </a:outerShdw>
              </a:effectLst>
              <a:latin typeface="Arial" charset="0"/>
              <a:ea typeface="ＭＳ Ｐゴシック" pitchFamily="20" charset="-128"/>
            </a:endParaRPr>
          </a:p>
        </p:txBody>
      </p:sp>
      <p:sp>
        <p:nvSpPr>
          <p:cNvPr id="7171" name="Slide Number Placeholder 3"/>
          <p:cNvSpPr>
            <a:spLocks noGrp="1"/>
          </p:cNvSpPr>
          <p:nvPr>
            <p:ph type="sldNum" sz="quarter" idx="12"/>
          </p:nvPr>
        </p:nvSpPr>
        <p:spPr>
          <a:noFill/>
        </p:spPr>
        <p:txBody>
          <a:bodyPr/>
          <a:lstStyle/>
          <a:p>
            <a:fld id="{6519530A-1E29-4922-A83F-A56D750A03B7}" type="slidenum">
              <a:rPr lang="en-GB" smtClean="0"/>
              <a:pPr/>
              <a:t>21</a:t>
            </a:fld>
            <a:endParaRPr lang="en-GB" smtClean="0"/>
          </a:p>
        </p:txBody>
      </p:sp>
      <p:sp>
        <p:nvSpPr>
          <p:cNvPr id="7173"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7174"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7175"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7176" name="Text Box 6"/>
          <p:cNvSpPr txBox="1">
            <a:spLocks noChangeArrowheads="1"/>
          </p:cNvSpPr>
          <p:nvPr/>
        </p:nvSpPr>
        <p:spPr bwMode="auto">
          <a:xfrm>
            <a:off x="2349500" y="4678363"/>
            <a:ext cx="4291013" cy="579437"/>
          </a:xfrm>
          <a:prstGeom prst="rect">
            <a:avLst/>
          </a:prstGeom>
          <a:noFill/>
          <a:ln w="12700">
            <a:noFill/>
            <a:miter lim="800000"/>
            <a:headEnd/>
            <a:tailEnd/>
          </a:ln>
        </p:spPr>
        <p:txBody>
          <a:bodyPr>
            <a:spAutoFit/>
          </a:bodyPr>
          <a:lstStyle/>
          <a:p>
            <a:pPr algn="l" eaLnBrk="0" hangingPunct="0">
              <a:spcBef>
                <a:spcPct val="50000"/>
              </a:spcBef>
            </a:pPr>
            <a:endParaRPr lang="en-US" sz="3200"/>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7178"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3" name="Rectangle 2"/>
          <p:cNvSpPr/>
          <p:nvPr/>
        </p:nvSpPr>
        <p:spPr>
          <a:xfrm>
            <a:off x="467544" y="1124745"/>
            <a:ext cx="8280920" cy="5262979"/>
          </a:xfrm>
          <a:prstGeom prst="rect">
            <a:avLst/>
          </a:prstGeom>
        </p:spPr>
        <p:txBody>
          <a:bodyPr wrap="square">
            <a:spAutoFit/>
          </a:bodyPr>
          <a:lstStyle/>
          <a:p>
            <a:pPr algn="l"/>
            <a:r>
              <a:rPr lang="en-US" sz="2400" b="1" dirty="0" smtClean="0">
                <a:latin typeface="Arial"/>
                <a:cs typeface="Arial"/>
              </a:rPr>
              <a:t>Syntax:</a:t>
            </a:r>
          </a:p>
          <a:p>
            <a:pPr algn="l"/>
            <a:r>
              <a:rPr lang="en-US" sz="2400" b="1" dirty="0" smtClean="0">
                <a:solidFill>
                  <a:schemeClr val="accent2"/>
                </a:solidFill>
                <a:latin typeface="Courier New"/>
                <a:cs typeface="Courier New"/>
              </a:rPr>
              <a:t>if</a:t>
            </a:r>
            <a:r>
              <a:rPr lang="en-US" sz="2400" b="1" dirty="0" smtClean="0">
                <a:solidFill>
                  <a:srgbClr val="000000"/>
                </a:solidFill>
                <a:latin typeface="Courier New"/>
                <a:cs typeface="Courier New"/>
              </a:rPr>
              <a:t> (logical expression 1)</a:t>
            </a:r>
            <a:endParaRPr lang="en-US" sz="2400" b="1" dirty="0">
              <a:solidFill>
                <a:srgbClr val="000000"/>
              </a:solidFill>
              <a:latin typeface="Courier New"/>
              <a:cs typeface="Courier New"/>
            </a:endParaRPr>
          </a:p>
          <a:p>
            <a:pPr algn="l"/>
            <a:r>
              <a:rPr lang="en-US" sz="2400" b="1" dirty="0" smtClean="0">
                <a:solidFill>
                  <a:srgbClr val="000000"/>
                </a:solidFill>
                <a:latin typeface="Courier New"/>
                <a:cs typeface="Courier New"/>
              </a:rPr>
              <a:t>	statements;</a:t>
            </a:r>
            <a:r>
              <a:rPr lang="en-US" sz="2400" b="1" dirty="0">
                <a:solidFill>
                  <a:srgbClr val="000000"/>
                </a:solidFill>
                <a:latin typeface="Courier New"/>
                <a:cs typeface="Courier New"/>
              </a:rPr>
              <a:t>	</a:t>
            </a:r>
          </a:p>
          <a:p>
            <a:pPr algn="l"/>
            <a:r>
              <a:rPr lang="en-US" sz="2400" b="1" dirty="0" err="1">
                <a:solidFill>
                  <a:srgbClr val="3333CC"/>
                </a:solidFill>
                <a:latin typeface="Courier New"/>
                <a:cs typeface="Courier New"/>
              </a:rPr>
              <a:t>e</a:t>
            </a:r>
            <a:r>
              <a:rPr lang="en-US" sz="2400" b="1" dirty="0" err="1" smtClean="0">
                <a:solidFill>
                  <a:srgbClr val="3333CC"/>
                </a:solidFill>
                <a:latin typeface="Courier New"/>
                <a:cs typeface="Courier New"/>
              </a:rPr>
              <a:t>lseif</a:t>
            </a:r>
            <a:r>
              <a:rPr lang="en-US" sz="2400" b="1" dirty="0" smtClean="0">
                <a:solidFill>
                  <a:srgbClr val="000000"/>
                </a:solidFill>
                <a:latin typeface="Courier New"/>
                <a:cs typeface="Courier New"/>
              </a:rPr>
              <a:t> (logical expression 2)</a:t>
            </a:r>
          </a:p>
          <a:p>
            <a:pPr algn="l"/>
            <a:r>
              <a:rPr lang="en-US" sz="2400" b="1" dirty="0">
                <a:solidFill>
                  <a:srgbClr val="000000"/>
                </a:solidFill>
                <a:latin typeface="Courier New"/>
                <a:cs typeface="Courier New"/>
              </a:rPr>
              <a:t>	</a:t>
            </a:r>
            <a:r>
              <a:rPr lang="en-US" sz="2400" b="1" dirty="0" smtClean="0">
                <a:solidFill>
                  <a:srgbClr val="000000"/>
                </a:solidFill>
                <a:latin typeface="Courier New"/>
                <a:cs typeface="Courier New"/>
              </a:rPr>
              <a:t>statements;</a:t>
            </a:r>
          </a:p>
          <a:p>
            <a:pPr algn="l"/>
            <a:r>
              <a:rPr lang="en-US" sz="2400" b="1" dirty="0" smtClean="0">
                <a:solidFill>
                  <a:srgbClr val="000000"/>
                </a:solidFill>
                <a:latin typeface="Courier New"/>
                <a:cs typeface="Courier New"/>
              </a:rPr>
              <a:t>.</a:t>
            </a:r>
          </a:p>
          <a:p>
            <a:pPr algn="l"/>
            <a:r>
              <a:rPr lang="en-US" sz="2400" b="1" dirty="0" smtClean="0">
                <a:solidFill>
                  <a:srgbClr val="000000"/>
                </a:solidFill>
                <a:latin typeface="Courier New"/>
                <a:cs typeface="Courier New"/>
              </a:rPr>
              <a:t>.</a:t>
            </a:r>
          </a:p>
          <a:p>
            <a:pPr algn="l"/>
            <a:r>
              <a:rPr lang="en-US" sz="2400" b="1" dirty="0">
                <a:solidFill>
                  <a:srgbClr val="000000"/>
                </a:solidFill>
                <a:latin typeface="Courier New"/>
                <a:cs typeface="Courier New"/>
              </a:rPr>
              <a:t>.</a:t>
            </a:r>
          </a:p>
          <a:p>
            <a:pPr algn="l"/>
            <a:r>
              <a:rPr lang="en-US" sz="2400" b="1" dirty="0" smtClean="0">
                <a:solidFill>
                  <a:srgbClr val="3333CC"/>
                </a:solidFill>
                <a:latin typeface="Courier New"/>
                <a:cs typeface="Courier New"/>
              </a:rPr>
              <a:t>else</a:t>
            </a:r>
            <a:endParaRPr lang="en-US" sz="2400" b="1" dirty="0">
              <a:solidFill>
                <a:srgbClr val="3333CC"/>
              </a:solidFill>
              <a:latin typeface="Courier New"/>
              <a:cs typeface="Courier New"/>
            </a:endParaRPr>
          </a:p>
          <a:p>
            <a:pPr algn="l"/>
            <a:r>
              <a:rPr lang="en-US" sz="2400" b="1" dirty="0" smtClean="0">
                <a:solidFill>
                  <a:srgbClr val="000000"/>
                </a:solidFill>
                <a:latin typeface="Courier New"/>
                <a:cs typeface="Courier New"/>
              </a:rPr>
              <a:t>	statements;</a:t>
            </a:r>
            <a:endParaRPr lang="en-US" sz="2400" b="1" dirty="0">
              <a:solidFill>
                <a:srgbClr val="000000"/>
              </a:solidFill>
              <a:latin typeface="Courier New"/>
              <a:cs typeface="Courier New"/>
            </a:endParaRPr>
          </a:p>
          <a:p>
            <a:pPr algn="l"/>
            <a:r>
              <a:rPr lang="en-US" sz="2400" b="1" dirty="0" smtClean="0">
                <a:solidFill>
                  <a:srgbClr val="3333CC"/>
                </a:solidFill>
                <a:latin typeface="Courier New"/>
                <a:cs typeface="Courier New"/>
              </a:rPr>
              <a:t>end</a:t>
            </a:r>
          </a:p>
          <a:p>
            <a:pPr algn="l"/>
            <a:endParaRPr lang="en-US" sz="2400" i="1" dirty="0">
              <a:solidFill>
                <a:schemeClr val="accent6"/>
              </a:solidFill>
              <a:latin typeface="Arial"/>
              <a:cs typeface="Arial"/>
            </a:endParaRPr>
          </a:p>
          <a:p>
            <a:pPr algn="l"/>
            <a:endParaRPr lang="en-US" sz="2400" i="1" dirty="0" smtClean="0">
              <a:solidFill>
                <a:schemeClr val="accent6"/>
              </a:solidFill>
              <a:latin typeface="Arial"/>
              <a:cs typeface="Arial"/>
            </a:endParaRPr>
          </a:p>
          <a:p>
            <a:pPr algn="l"/>
            <a:r>
              <a:rPr lang="en-US" sz="2400" dirty="0" smtClean="0">
                <a:latin typeface="Arial"/>
                <a:cs typeface="Arial"/>
              </a:rPr>
              <a:t>The </a:t>
            </a:r>
            <a:r>
              <a:rPr lang="en-US" sz="2400" i="1" dirty="0" smtClean="0">
                <a:latin typeface="Arial"/>
                <a:cs typeface="Arial"/>
              </a:rPr>
              <a:t>if-else </a:t>
            </a:r>
            <a:r>
              <a:rPr lang="en-US" sz="2400" dirty="0" smtClean="0">
                <a:latin typeface="Arial"/>
                <a:cs typeface="Arial"/>
              </a:rPr>
              <a:t>ladder works from top down.   </a:t>
            </a:r>
          </a:p>
        </p:txBody>
      </p:sp>
    </p:spTree>
    <p:extLst>
      <p:ext uri="{BB962C8B-B14F-4D97-AF65-F5344CB8AC3E}">
        <p14:creationId xmlns:p14="http://schemas.microsoft.com/office/powerpoint/2010/main" val="3189130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8915400" cy="685800"/>
          </a:xfrm>
        </p:spPr>
        <p:txBody>
          <a:bodyPr/>
          <a:lstStyle/>
          <a:p>
            <a:pPr eaLnBrk="1" hangingPunct="1">
              <a:defRPr/>
            </a:pPr>
            <a:r>
              <a:rPr lang="en-GB" sz="2800" b="1" i="1" dirty="0">
                <a:latin typeface="Arial"/>
                <a:cs typeface="Arial"/>
              </a:rPr>
              <a:t>i</a:t>
            </a:r>
            <a:r>
              <a:rPr lang="en-GB" sz="2800" b="1" i="1" dirty="0" smtClean="0">
                <a:latin typeface="Arial"/>
                <a:cs typeface="Arial"/>
              </a:rPr>
              <a:t>f</a:t>
            </a:r>
            <a:r>
              <a:rPr lang="en-GB" sz="2800" b="1" dirty="0" smtClean="0">
                <a:latin typeface="Arial"/>
                <a:cs typeface="Arial"/>
              </a:rPr>
              <a:t> –</a:t>
            </a:r>
            <a:r>
              <a:rPr lang="en-GB" sz="2800" b="1" i="1" dirty="0" err="1" smtClean="0">
                <a:latin typeface="Arial"/>
                <a:cs typeface="Arial"/>
              </a:rPr>
              <a:t>elseif</a:t>
            </a:r>
            <a:r>
              <a:rPr lang="en-GB" sz="2800" b="1" i="1" dirty="0" smtClean="0">
                <a:latin typeface="Arial"/>
                <a:cs typeface="Arial"/>
              </a:rPr>
              <a:t> </a:t>
            </a:r>
            <a:r>
              <a:rPr lang="en-GB" sz="2800" b="1" dirty="0" smtClean="0">
                <a:latin typeface="Arial"/>
                <a:cs typeface="Arial"/>
              </a:rPr>
              <a:t>ladder 2</a:t>
            </a:r>
            <a:endParaRPr lang="en-US" sz="2800" dirty="0" smtClean="0">
              <a:solidFill>
                <a:srgbClr val="430086"/>
              </a:solidFill>
              <a:effectLst>
                <a:outerShdw blurRad="38100" dist="38100" dir="2700000" algn="tl">
                  <a:srgbClr val="C0C0C0"/>
                </a:outerShdw>
              </a:effectLst>
              <a:latin typeface="Arial" charset="0"/>
              <a:ea typeface="ＭＳ Ｐゴシック" pitchFamily="20" charset="-128"/>
            </a:endParaRPr>
          </a:p>
        </p:txBody>
      </p:sp>
      <p:sp>
        <p:nvSpPr>
          <p:cNvPr id="7171" name="Slide Number Placeholder 3"/>
          <p:cNvSpPr>
            <a:spLocks noGrp="1"/>
          </p:cNvSpPr>
          <p:nvPr>
            <p:ph type="sldNum" sz="quarter" idx="12"/>
          </p:nvPr>
        </p:nvSpPr>
        <p:spPr>
          <a:noFill/>
        </p:spPr>
        <p:txBody>
          <a:bodyPr/>
          <a:lstStyle/>
          <a:p>
            <a:fld id="{6519530A-1E29-4922-A83F-A56D750A03B7}" type="slidenum">
              <a:rPr lang="en-GB" smtClean="0"/>
              <a:pPr/>
              <a:t>22</a:t>
            </a:fld>
            <a:endParaRPr lang="en-GB" smtClean="0"/>
          </a:p>
        </p:txBody>
      </p:sp>
      <p:sp>
        <p:nvSpPr>
          <p:cNvPr id="7173"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7174"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7175"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7176" name="Text Box 6"/>
          <p:cNvSpPr txBox="1">
            <a:spLocks noChangeArrowheads="1"/>
          </p:cNvSpPr>
          <p:nvPr/>
        </p:nvSpPr>
        <p:spPr bwMode="auto">
          <a:xfrm>
            <a:off x="2349500" y="4678363"/>
            <a:ext cx="4291013" cy="579437"/>
          </a:xfrm>
          <a:prstGeom prst="rect">
            <a:avLst/>
          </a:prstGeom>
          <a:noFill/>
          <a:ln w="12700">
            <a:noFill/>
            <a:miter lim="800000"/>
            <a:headEnd/>
            <a:tailEnd/>
          </a:ln>
        </p:spPr>
        <p:txBody>
          <a:bodyPr>
            <a:spAutoFit/>
          </a:bodyPr>
          <a:lstStyle/>
          <a:p>
            <a:pPr algn="l" eaLnBrk="0" hangingPunct="0">
              <a:spcBef>
                <a:spcPct val="50000"/>
              </a:spcBef>
            </a:pPr>
            <a:endParaRPr lang="en-US" sz="3200"/>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7178"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3" name="Rectangle 2"/>
          <p:cNvSpPr/>
          <p:nvPr/>
        </p:nvSpPr>
        <p:spPr>
          <a:xfrm>
            <a:off x="467544" y="980728"/>
            <a:ext cx="8280920" cy="6001642"/>
          </a:xfrm>
          <a:prstGeom prst="rect">
            <a:avLst/>
          </a:prstGeom>
        </p:spPr>
        <p:txBody>
          <a:bodyPr wrap="square">
            <a:spAutoFit/>
          </a:bodyPr>
          <a:lstStyle/>
          <a:p>
            <a:pPr algn="l"/>
            <a:r>
              <a:rPr lang="en-US" sz="2400" dirty="0">
                <a:latin typeface="Arial"/>
                <a:cs typeface="Arial"/>
              </a:rPr>
              <a:t>The </a:t>
            </a:r>
            <a:r>
              <a:rPr lang="en-US" sz="2400" b="1" i="1" dirty="0">
                <a:latin typeface="Arial"/>
                <a:cs typeface="Arial"/>
              </a:rPr>
              <a:t>if-</a:t>
            </a:r>
            <a:r>
              <a:rPr lang="en-US" sz="2400" b="1" i="1" dirty="0" err="1" smtClean="0">
                <a:latin typeface="Arial"/>
                <a:cs typeface="Arial"/>
              </a:rPr>
              <a:t>elseif</a:t>
            </a:r>
            <a:r>
              <a:rPr lang="en-US" sz="2400" b="1" i="1" dirty="0" smtClean="0">
                <a:latin typeface="Arial"/>
                <a:cs typeface="Arial"/>
              </a:rPr>
              <a:t> </a:t>
            </a:r>
            <a:r>
              <a:rPr lang="en-US" sz="2400" dirty="0">
                <a:latin typeface="Arial"/>
                <a:cs typeface="Arial"/>
              </a:rPr>
              <a:t>ladder works from top down: </a:t>
            </a:r>
          </a:p>
          <a:p>
            <a:pPr marL="342900" indent="-342900" algn="l">
              <a:buFontTx/>
              <a:buChar char="-"/>
            </a:pPr>
            <a:r>
              <a:rPr lang="en-US" sz="2400" dirty="0" smtClean="0">
                <a:latin typeface="Arial"/>
                <a:cs typeface="Arial"/>
              </a:rPr>
              <a:t>If </a:t>
            </a:r>
            <a:r>
              <a:rPr lang="en-US" sz="2400" dirty="0">
                <a:latin typeface="Arial"/>
                <a:cs typeface="Arial"/>
              </a:rPr>
              <a:t>the top logical expression is true, the statements related to that logical expression are executed and the program leave the ladder  </a:t>
            </a:r>
            <a:endParaRPr lang="en-US" sz="2400" dirty="0" smtClean="0">
              <a:latin typeface="Arial"/>
              <a:cs typeface="Arial"/>
            </a:endParaRPr>
          </a:p>
          <a:p>
            <a:pPr marL="342900" indent="-342900" algn="l">
              <a:buFontTx/>
              <a:buChar char="-"/>
            </a:pPr>
            <a:r>
              <a:rPr lang="en-US" sz="2400" dirty="0" smtClean="0">
                <a:latin typeface="Arial"/>
                <a:cs typeface="Arial"/>
              </a:rPr>
              <a:t>If the top logical expression is not true, the program moves to the next logical expression.</a:t>
            </a:r>
          </a:p>
          <a:p>
            <a:pPr marL="342900" indent="-342900" algn="l">
              <a:buFontTx/>
              <a:buChar char="-"/>
            </a:pPr>
            <a:r>
              <a:rPr lang="en-US" sz="2400" dirty="0" smtClean="0">
                <a:latin typeface="Arial"/>
                <a:cs typeface="Arial"/>
              </a:rPr>
              <a:t>If that logical expression is true, the program will execute the group of the statements associated with that logical expression and leave the ladder.</a:t>
            </a:r>
          </a:p>
          <a:p>
            <a:pPr marL="342900" indent="-342900" algn="l">
              <a:buFontTx/>
              <a:buChar char="-"/>
            </a:pPr>
            <a:r>
              <a:rPr lang="en-US" sz="2400" dirty="0" smtClean="0">
                <a:latin typeface="Arial"/>
                <a:cs typeface="Arial"/>
              </a:rPr>
              <a:t>If that logical expression is not true, the program moves to the next logical expression and continues the process</a:t>
            </a:r>
          </a:p>
          <a:p>
            <a:pPr marL="342900" indent="-342900" algn="l">
              <a:buFontTx/>
              <a:buChar char="-"/>
            </a:pPr>
            <a:r>
              <a:rPr lang="en-US" sz="2400" dirty="0" smtClean="0">
                <a:latin typeface="Arial"/>
                <a:cs typeface="Arial"/>
              </a:rPr>
              <a:t>If none of logical expressions are true the program will execute the statements associated with the </a:t>
            </a:r>
            <a:r>
              <a:rPr lang="en-US" sz="2400" b="1" i="1" dirty="0" smtClean="0">
                <a:latin typeface="Arial"/>
                <a:cs typeface="Arial"/>
              </a:rPr>
              <a:t>else </a:t>
            </a:r>
            <a:r>
              <a:rPr lang="en-US" sz="2400" dirty="0" smtClean="0">
                <a:latin typeface="Arial"/>
                <a:cs typeface="Arial"/>
              </a:rPr>
              <a:t>statement. If </a:t>
            </a:r>
            <a:r>
              <a:rPr lang="en-US" sz="2400" b="1" i="1" dirty="0" smtClean="0">
                <a:latin typeface="Arial"/>
                <a:cs typeface="Arial"/>
              </a:rPr>
              <a:t>else</a:t>
            </a:r>
            <a:r>
              <a:rPr lang="en-US" sz="2400" dirty="0" smtClean="0">
                <a:latin typeface="Arial"/>
                <a:cs typeface="Arial"/>
              </a:rPr>
              <a:t> statement is not present and no upper logical expressions are true, no statements within ladder will be executed.    </a:t>
            </a:r>
            <a:endParaRPr lang="en-US" sz="2400" dirty="0">
              <a:latin typeface="Arial"/>
              <a:cs typeface="Arial"/>
            </a:endParaRPr>
          </a:p>
        </p:txBody>
      </p:sp>
    </p:spTree>
    <p:extLst>
      <p:ext uri="{BB962C8B-B14F-4D97-AF65-F5344CB8AC3E}">
        <p14:creationId xmlns:p14="http://schemas.microsoft.com/office/powerpoint/2010/main" val="874435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8915400" cy="685800"/>
          </a:xfrm>
        </p:spPr>
        <p:txBody>
          <a:bodyPr/>
          <a:lstStyle/>
          <a:p>
            <a:pPr eaLnBrk="1" hangingPunct="1">
              <a:defRPr/>
            </a:pPr>
            <a:r>
              <a:rPr lang="en-GB" sz="2800" b="1" dirty="0" smtClean="0">
                <a:latin typeface="Arial"/>
                <a:cs typeface="Arial"/>
              </a:rPr>
              <a:t>Logical expressions</a:t>
            </a:r>
            <a:endParaRPr lang="en-US" sz="2800" dirty="0" smtClean="0">
              <a:solidFill>
                <a:srgbClr val="430086"/>
              </a:solidFill>
              <a:effectLst>
                <a:outerShdw blurRad="38100" dist="38100" dir="2700000" algn="tl">
                  <a:srgbClr val="C0C0C0"/>
                </a:outerShdw>
              </a:effectLst>
              <a:latin typeface="Arial" charset="0"/>
              <a:ea typeface="ＭＳ Ｐゴシック" pitchFamily="20" charset="-128"/>
            </a:endParaRPr>
          </a:p>
        </p:txBody>
      </p:sp>
      <p:sp>
        <p:nvSpPr>
          <p:cNvPr id="7171" name="Slide Number Placeholder 3"/>
          <p:cNvSpPr>
            <a:spLocks noGrp="1"/>
          </p:cNvSpPr>
          <p:nvPr>
            <p:ph type="sldNum" sz="quarter" idx="12"/>
          </p:nvPr>
        </p:nvSpPr>
        <p:spPr>
          <a:noFill/>
        </p:spPr>
        <p:txBody>
          <a:bodyPr/>
          <a:lstStyle/>
          <a:p>
            <a:fld id="{6519530A-1E29-4922-A83F-A56D750A03B7}" type="slidenum">
              <a:rPr lang="en-GB" smtClean="0"/>
              <a:pPr/>
              <a:t>23</a:t>
            </a:fld>
            <a:endParaRPr lang="en-GB" smtClean="0"/>
          </a:p>
        </p:txBody>
      </p:sp>
      <p:sp>
        <p:nvSpPr>
          <p:cNvPr id="7173"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7174"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7175"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7176" name="Text Box 6"/>
          <p:cNvSpPr txBox="1">
            <a:spLocks noChangeArrowheads="1"/>
          </p:cNvSpPr>
          <p:nvPr/>
        </p:nvSpPr>
        <p:spPr bwMode="auto">
          <a:xfrm>
            <a:off x="2349500" y="4678363"/>
            <a:ext cx="4291013" cy="579437"/>
          </a:xfrm>
          <a:prstGeom prst="rect">
            <a:avLst/>
          </a:prstGeom>
          <a:noFill/>
          <a:ln w="12700">
            <a:noFill/>
            <a:miter lim="800000"/>
            <a:headEnd/>
            <a:tailEnd/>
          </a:ln>
        </p:spPr>
        <p:txBody>
          <a:bodyPr>
            <a:spAutoFit/>
          </a:bodyPr>
          <a:lstStyle/>
          <a:p>
            <a:pPr algn="l" eaLnBrk="0" hangingPunct="0">
              <a:spcBef>
                <a:spcPct val="50000"/>
              </a:spcBef>
            </a:pPr>
            <a:endParaRPr lang="en-US" sz="3200"/>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7178"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3" name="Rectangle 2"/>
          <p:cNvSpPr/>
          <p:nvPr/>
        </p:nvSpPr>
        <p:spPr>
          <a:xfrm>
            <a:off x="395536" y="917913"/>
            <a:ext cx="8280920" cy="4893647"/>
          </a:xfrm>
          <a:prstGeom prst="rect">
            <a:avLst/>
          </a:prstGeom>
        </p:spPr>
        <p:txBody>
          <a:bodyPr wrap="square">
            <a:spAutoFit/>
          </a:bodyPr>
          <a:lstStyle/>
          <a:p>
            <a:pPr algn="l"/>
            <a:endParaRPr lang="en-US" sz="2400" dirty="0" smtClean="0">
              <a:latin typeface="Arial"/>
              <a:cs typeface="Arial"/>
            </a:endParaRPr>
          </a:p>
          <a:p>
            <a:pPr algn="l"/>
            <a:r>
              <a:rPr lang="en-US" sz="2400" dirty="0" smtClean="0">
                <a:latin typeface="Arial"/>
                <a:cs typeface="Arial"/>
              </a:rPr>
              <a:t>The logical expressions are of the form (examples):</a:t>
            </a:r>
          </a:p>
          <a:p>
            <a:pPr algn="l"/>
            <a:endParaRPr lang="en-US" sz="2400" b="1" dirty="0" smtClean="0">
              <a:latin typeface="Arial"/>
              <a:cs typeface="Arial"/>
            </a:endParaRPr>
          </a:p>
          <a:p>
            <a:pPr algn="l"/>
            <a:r>
              <a:rPr lang="en-US" sz="2400" b="1" dirty="0">
                <a:latin typeface="Courier New"/>
                <a:cs typeface="Courier New"/>
              </a:rPr>
              <a:t>a==b;    a&lt;=b;</a:t>
            </a:r>
          </a:p>
          <a:p>
            <a:pPr algn="l"/>
            <a:r>
              <a:rPr lang="en-US" sz="2400" b="1" dirty="0">
                <a:latin typeface="Courier New"/>
                <a:cs typeface="Courier New"/>
              </a:rPr>
              <a:t>a&lt;b;     </a:t>
            </a:r>
            <a:r>
              <a:rPr lang="en-US" sz="2400" b="1" dirty="0" smtClean="0">
                <a:latin typeface="Courier New"/>
                <a:cs typeface="Courier New"/>
              </a:rPr>
              <a:t>a</a:t>
            </a:r>
            <a:r>
              <a:rPr lang="en-US" sz="2400" b="1" dirty="0">
                <a:latin typeface="Courier New"/>
                <a:cs typeface="Courier New"/>
              </a:rPr>
              <a:t>&gt;=b;</a:t>
            </a:r>
          </a:p>
          <a:p>
            <a:pPr algn="l"/>
            <a:r>
              <a:rPr lang="en-US" sz="2400" b="1" dirty="0">
                <a:latin typeface="Courier New"/>
                <a:cs typeface="Courier New"/>
              </a:rPr>
              <a:t>a&gt;b;     </a:t>
            </a:r>
            <a:r>
              <a:rPr lang="en-US" sz="2400" b="1" dirty="0" smtClean="0">
                <a:latin typeface="Courier New"/>
                <a:cs typeface="Courier New"/>
              </a:rPr>
              <a:t>a</a:t>
            </a:r>
            <a:r>
              <a:rPr lang="en-US" sz="2400" b="1" dirty="0">
                <a:latin typeface="Courier New"/>
                <a:cs typeface="Courier New"/>
              </a:rPr>
              <a:t>~=b;</a:t>
            </a:r>
          </a:p>
          <a:p>
            <a:pPr algn="l"/>
            <a:endParaRPr lang="en-US" sz="2400" i="1" dirty="0" smtClean="0">
              <a:solidFill>
                <a:schemeClr val="accent6"/>
              </a:solidFill>
              <a:latin typeface="Arial"/>
              <a:cs typeface="Arial"/>
            </a:endParaRPr>
          </a:p>
          <a:p>
            <a:pPr algn="l"/>
            <a:r>
              <a:rPr lang="en-US" sz="2400" dirty="0" smtClean="0">
                <a:solidFill>
                  <a:schemeClr val="accent4"/>
                </a:solidFill>
                <a:latin typeface="Arial"/>
                <a:cs typeface="Arial"/>
              </a:rPr>
              <a:t>Compound logical expressions (examples):</a:t>
            </a:r>
          </a:p>
          <a:p>
            <a:pPr algn="l"/>
            <a:endParaRPr lang="en-US" sz="2400" i="1" dirty="0" smtClean="0">
              <a:solidFill>
                <a:schemeClr val="accent6"/>
              </a:solidFill>
              <a:latin typeface="Arial"/>
              <a:cs typeface="Arial"/>
            </a:endParaRPr>
          </a:p>
          <a:p>
            <a:pPr algn="l"/>
            <a:r>
              <a:rPr lang="en-US" sz="2400" b="1" dirty="0" smtClean="0">
                <a:solidFill>
                  <a:srgbClr val="000000"/>
                </a:solidFill>
                <a:latin typeface="Courier New"/>
                <a:cs typeface="Courier New"/>
              </a:rPr>
              <a:t>a&gt;b &amp;&amp; a~=c</a:t>
            </a:r>
            <a:r>
              <a:rPr lang="en-US" sz="2400" dirty="0" smtClean="0">
                <a:solidFill>
                  <a:schemeClr val="accent6"/>
                </a:solidFill>
                <a:latin typeface="Arial"/>
                <a:cs typeface="Arial"/>
              </a:rPr>
              <a:t>;</a:t>
            </a:r>
            <a:r>
              <a:rPr lang="en-US" sz="2400" i="1" dirty="0" smtClean="0">
                <a:solidFill>
                  <a:schemeClr val="accent6"/>
                </a:solidFill>
                <a:latin typeface="Arial"/>
                <a:cs typeface="Arial"/>
              </a:rPr>
              <a:t>        (and)</a:t>
            </a:r>
          </a:p>
          <a:p>
            <a:pPr algn="l"/>
            <a:r>
              <a:rPr lang="en-US" sz="2400" b="1" dirty="0">
                <a:solidFill>
                  <a:srgbClr val="000000"/>
                </a:solidFill>
                <a:latin typeface="Courier New"/>
                <a:cs typeface="Courier New"/>
              </a:rPr>
              <a:t>a&gt;b </a:t>
            </a:r>
            <a:r>
              <a:rPr lang="en-US" sz="2400" b="1" dirty="0" smtClean="0">
                <a:solidFill>
                  <a:srgbClr val="000000"/>
                </a:solidFill>
                <a:latin typeface="Courier New"/>
                <a:cs typeface="Courier New"/>
              </a:rPr>
              <a:t>|| a</a:t>
            </a:r>
            <a:r>
              <a:rPr lang="en-US" sz="2400" b="1" dirty="0">
                <a:solidFill>
                  <a:srgbClr val="000000"/>
                </a:solidFill>
                <a:latin typeface="Courier New"/>
                <a:cs typeface="Courier New"/>
              </a:rPr>
              <a:t>&lt;</a:t>
            </a:r>
            <a:r>
              <a:rPr lang="en-US" sz="2400" b="1" dirty="0" smtClean="0">
                <a:solidFill>
                  <a:srgbClr val="000000"/>
                </a:solidFill>
                <a:latin typeface="Courier New"/>
                <a:cs typeface="Courier New"/>
              </a:rPr>
              <a:t>c;    </a:t>
            </a:r>
            <a:r>
              <a:rPr lang="en-US" sz="2400" i="1" dirty="0" smtClean="0">
                <a:solidFill>
                  <a:schemeClr val="accent6"/>
                </a:solidFill>
                <a:latin typeface="Arial"/>
                <a:cs typeface="Arial"/>
              </a:rPr>
              <a:t>(or)</a:t>
            </a:r>
            <a:endParaRPr lang="en-US" sz="2400" i="1" dirty="0">
              <a:solidFill>
                <a:schemeClr val="accent6"/>
              </a:solidFill>
              <a:latin typeface="Arial"/>
              <a:cs typeface="Arial"/>
            </a:endParaRPr>
          </a:p>
          <a:p>
            <a:pPr algn="l"/>
            <a:endParaRPr lang="en-US" sz="2400" i="1" dirty="0">
              <a:solidFill>
                <a:schemeClr val="accent6"/>
              </a:solidFill>
              <a:latin typeface="Arial"/>
              <a:cs typeface="Arial"/>
            </a:endParaRPr>
          </a:p>
          <a:p>
            <a:pPr algn="l"/>
            <a:endParaRPr lang="en-US" sz="2400" i="1" dirty="0">
              <a:solidFill>
                <a:schemeClr val="accent6"/>
              </a:solidFill>
              <a:latin typeface="Arial"/>
              <a:cs typeface="Arial"/>
            </a:endParaRPr>
          </a:p>
        </p:txBody>
      </p:sp>
    </p:spTree>
    <p:extLst>
      <p:ext uri="{BB962C8B-B14F-4D97-AF65-F5344CB8AC3E}">
        <p14:creationId xmlns:p14="http://schemas.microsoft.com/office/powerpoint/2010/main" val="3085278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8915400" cy="685800"/>
          </a:xfrm>
        </p:spPr>
        <p:txBody>
          <a:bodyPr/>
          <a:lstStyle/>
          <a:p>
            <a:pPr eaLnBrk="1" hangingPunct="1">
              <a:defRPr/>
            </a:pPr>
            <a:r>
              <a:rPr lang="en-GB" sz="2800" b="1" dirty="0" smtClean="0">
                <a:latin typeface="Arial"/>
                <a:cs typeface="Arial"/>
              </a:rPr>
              <a:t>The</a:t>
            </a:r>
            <a:r>
              <a:rPr lang="en-GB" sz="2800" b="1" i="1" dirty="0" smtClean="0">
                <a:latin typeface="Arial"/>
                <a:cs typeface="Arial"/>
              </a:rPr>
              <a:t> break </a:t>
            </a:r>
            <a:r>
              <a:rPr lang="en-GB" sz="2800" b="1" dirty="0" smtClean="0">
                <a:latin typeface="Arial"/>
                <a:cs typeface="Arial"/>
              </a:rPr>
              <a:t>command</a:t>
            </a:r>
            <a:endParaRPr lang="en-US" sz="2800" dirty="0" smtClean="0">
              <a:solidFill>
                <a:srgbClr val="430086"/>
              </a:solidFill>
              <a:effectLst>
                <a:outerShdw blurRad="38100" dist="38100" dir="2700000" algn="tl">
                  <a:srgbClr val="C0C0C0"/>
                </a:outerShdw>
              </a:effectLst>
              <a:latin typeface="Arial" charset="0"/>
              <a:ea typeface="ＭＳ Ｐゴシック" pitchFamily="20" charset="-128"/>
            </a:endParaRPr>
          </a:p>
        </p:txBody>
      </p:sp>
      <p:sp>
        <p:nvSpPr>
          <p:cNvPr id="7171" name="Slide Number Placeholder 3"/>
          <p:cNvSpPr>
            <a:spLocks noGrp="1"/>
          </p:cNvSpPr>
          <p:nvPr>
            <p:ph type="sldNum" sz="quarter" idx="12"/>
          </p:nvPr>
        </p:nvSpPr>
        <p:spPr>
          <a:noFill/>
        </p:spPr>
        <p:txBody>
          <a:bodyPr/>
          <a:lstStyle/>
          <a:p>
            <a:fld id="{6519530A-1E29-4922-A83F-A56D750A03B7}" type="slidenum">
              <a:rPr lang="en-GB" smtClean="0"/>
              <a:pPr/>
              <a:t>24</a:t>
            </a:fld>
            <a:endParaRPr lang="en-GB" smtClean="0"/>
          </a:p>
        </p:txBody>
      </p:sp>
      <p:sp>
        <p:nvSpPr>
          <p:cNvPr id="7173"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7174"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7175"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7176" name="Text Box 6"/>
          <p:cNvSpPr txBox="1">
            <a:spLocks noChangeArrowheads="1"/>
          </p:cNvSpPr>
          <p:nvPr/>
        </p:nvSpPr>
        <p:spPr bwMode="auto">
          <a:xfrm>
            <a:off x="2349500" y="4678363"/>
            <a:ext cx="4291013" cy="579437"/>
          </a:xfrm>
          <a:prstGeom prst="rect">
            <a:avLst/>
          </a:prstGeom>
          <a:noFill/>
          <a:ln w="12700">
            <a:noFill/>
            <a:miter lim="800000"/>
            <a:headEnd/>
            <a:tailEnd/>
          </a:ln>
        </p:spPr>
        <p:txBody>
          <a:bodyPr>
            <a:spAutoFit/>
          </a:bodyPr>
          <a:lstStyle/>
          <a:p>
            <a:pPr algn="l" eaLnBrk="0" hangingPunct="0">
              <a:spcBef>
                <a:spcPct val="50000"/>
              </a:spcBef>
            </a:pPr>
            <a:endParaRPr lang="en-US" sz="3200"/>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7178"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3" name="Rectangle 2"/>
          <p:cNvSpPr/>
          <p:nvPr/>
        </p:nvSpPr>
        <p:spPr>
          <a:xfrm>
            <a:off x="395536" y="917913"/>
            <a:ext cx="8280920" cy="5447645"/>
          </a:xfrm>
          <a:prstGeom prst="rect">
            <a:avLst/>
          </a:prstGeom>
        </p:spPr>
        <p:txBody>
          <a:bodyPr wrap="square">
            <a:spAutoFit/>
          </a:bodyPr>
          <a:lstStyle/>
          <a:p>
            <a:pPr algn="l"/>
            <a:r>
              <a:rPr lang="en-US" sz="2400" b="1" i="1" dirty="0" smtClean="0">
                <a:latin typeface="Arial"/>
                <a:cs typeface="Arial"/>
              </a:rPr>
              <a:t>break </a:t>
            </a:r>
            <a:r>
              <a:rPr lang="en-US" sz="2400" dirty="0" smtClean="0">
                <a:latin typeface="Arial"/>
                <a:cs typeface="Arial"/>
              </a:rPr>
              <a:t>command may be used with an</a:t>
            </a:r>
            <a:r>
              <a:rPr lang="en-US" sz="2400" b="1" i="1" dirty="0" smtClean="0">
                <a:latin typeface="Arial"/>
                <a:cs typeface="Arial"/>
              </a:rPr>
              <a:t> if </a:t>
            </a:r>
            <a:r>
              <a:rPr lang="en-US" sz="2400" dirty="0" smtClean="0">
                <a:latin typeface="Arial"/>
                <a:cs typeface="Arial"/>
              </a:rPr>
              <a:t>statement to end a loop. </a:t>
            </a:r>
            <a:r>
              <a:rPr lang="en-US" sz="2400" b="1" dirty="0" smtClean="0">
                <a:latin typeface="Arial"/>
                <a:cs typeface="Arial"/>
              </a:rPr>
              <a:t>Example:</a:t>
            </a:r>
          </a:p>
          <a:p>
            <a:pPr algn="l"/>
            <a:r>
              <a:rPr lang="en-US" b="1" dirty="0">
                <a:solidFill>
                  <a:srgbClr val="000000"/>
                </a:solidFill>
                <a:latin typeface="Courier New"/>
                <a:cs typeface="Courier New"/>
              </a:rPr>
              <a:t>x=1;</a:t>
            </a:r>
          </a:p>
          <a:p>
            <a:pPr algn="l"/>
            <a:r>
              <a:rPr lang="en-US" b="1" dirty="0">
                <a:solidFill>
                  <a:srgbClr val="000000"/>
                </a:solidFill>
                <a:latin typeface="Courier New"/>
                <a:cs typeface="Courier New"/>
              </a:rPr>
              <a:t>s=0</a:t>
            </a:r>
            <a:r>
              <a:rPr lang="en-US" b="1" dirty="0" smtClean="0">
                <a:solidFill>
                  <a:srgbClr val="000000"/>
                </a:solidFill>
                <a:latin typeface="Courier New"/>
                <a:cs typeface="Courier New"/>
              </a:rPr>
              <a:t>;</a:t>
            </a:r>
          </a:p>
          <a:p>
            <a:pPr algn="l"/>
            <a:r>
              <a:rPr lang="en-US" b="1" dirty="0" smtClean="0">
                <a:solidFill>
                  <a:schemeClr val="accent6"/>
                </a:solidFill>
                <a:latin typeface="Courier New"/>
                <a:cs typeface="Courier New"/>
              </a:rPr>
              <a:t>for </a:t>
            </a:r>
            <a:r>
              <a:rPr lang="en-US" b="1" dirty="0" smtClean="0">
                <a:solidFill>
                  <a:srgbClr val="000000"/>
                </a:solidFill>
                <a:latin typeface="Courier New"/>
                <a:cs typeface="Courier New"/>
              </a:rPr>
              <a:t>m=1:100</a:t>
            </a:r>
          </a:p>
          <a:p>
            <a:pPr algn="l"/>
            <a:r>
              <a:rPr lang="en-US" b="1" dirty="0" smtClean="0">
                <a:solidFill>
                  <a:srgbClr val="000000"/>
                </a:solidFill>
                <a:latin typeface="Courier New"/>
                <a:cs typeface="Courier New"/>
              </a:rPr>
              <a:t>	x</a:t>
            </a:r>
            <a:r>
              <a:rPr lang="en-US" b="1" dirty="0">
                <a:solidFill>
                  <a:srgbClr val="000000"/>
                </a:solidFill>
                <a:latin typeface="Courier New"/>
                <a:cs typeface="Courier New"/>
              </a:rPr>
              <a:t>=x*m;</a:t>
            </a:r>
          </a:p>
          <a:p>
            <a:pPr algn="l"/>
            <a:r>
              <a:rPr lang="en-US" b="1" dirty="0">
                <a:solidFill>
                  <a:srgbClr val="000000"/>
                </a:solidFill>
                <a:latin typeface="Courier New"/>
                <a:cs typeface="Courier New"/>
              </a:rPr>
              <a:t>	s=</a:t>
            </a:r>
            <a:r>
              <a:rPr lang="en-US" b="1" dirty="0" err="1">
                <a:solidFill>
                  <a:srgbClr val="000000"/>
                </a:solidFill>
                <a:latin typeface="Courier New"/>
                <a:cs typeface="Courier New"/>
              </a:rPr>
              <a:t>s+m</a:t>
            </a:r>
            <a:r>
              <a:rPr lang="en-US" b="1" dirty="0">
                <a:solidFill>
                  <a:srgbClr val="000000"/>
                </a:solidFill>
                <a:latin typeface="Courier New"/>
                <a:cs typeface="Courier New"/>
              </a:rPr>
              <a:t>;</a:t>
            </a:r>
          </a:p>
          <a:p>
            <a:pPr algn="l"/>
            <a:r>
              <a:rPr lang="en-US" b="1" dirty="0">
                <a:latin typeface="Courier New"/>
                <a:cs typeface="Courier New"/>
              </a:rPr>
              <a:t>	</a:t>
            </a:r>
            <a:r>
              <a:rPr lang="en-US" b="1" dirty="0" smtClean="0">
                <a:solidFill>
                  <a:schemeClr val="accent6"/>
                </a:solidFill>
                <a:latin typeface="Courier New"/>
                <a:cs typeface="Courier New"/>
              </a:rPr>
              <a:t>if </a:t>
            </a:r>
            <a:r>
              <a:rPr lang="en-US" b="1" dirty="0" smtClean="0">
                <a:solidFill>
                  <a:srgbClr val="000000"/>
                </a:solidFill>
                <a:latin typeface="Courier New"/>
                <a:cs typeface="Courier New"/>
              </a:rPr>
              <a:t>(m&gt;19)</a:t>
            </a:r>
          </a:p>
          <a:p>
            <a:pPr algn="l"/>
            <a:r>
              <a:rPr lang="en-US" b="1" dirty="0" smtClean="0">
                <a:solidFill>
                  <a:srgbClr val="000000"/>
                </a:solidFill>
                <a:latin typeface="Courier New"/>
                <a:cs typeface="Courier New"/>
              </a:rPr>
              <a:t>		</a:t>
            </a:r>
            <a:r>
              <a:rPr lang="en-US" b="1" dirty="0" err="1" smtClean="0">
                <a:solidFill>
                  <a:srgbClr val="000000"/>
                </a:solidFill>
                <a:latin typeface="Courier New"/>
                <a:cs typeface="Courier New"/>
              </a:rPr>
              <a:t>disp</a:t>
            </a:r>
            <a:r>
              <a:rPr lang="en-US" b="1" dirty="0" smtClean="0">
                <a:solidFill>
                  <a:srgbClr val="000000"/>
                </a:solidFill>
                <a:latin typeface="Courier New"/>
                <a:cs typeface="Courier New"/>
              </a:rPr>
              <a:t>(s); </a:t>
            </a:r>
          </a:p>
          <a:p>
            <a:pPr algn="l"/>
            <a:r>
              <a:rPr lang="en-US" b="1" dirty="0">
                <a:solidFill>
                  <a:srgbClr val="000000"/>
                </a:solidFill>
                <a:latin typeface="Courier New"/>
                <a:cs typeface="Courier New"/>
              </a:rPr>
              <a:t>	</a:t>
            </a:r>
            <a:r>
              <a:rPr lang="en-US" b="1" dirty="0" smtClean="0">
                <a:solidFill>
                  <a:srgbClr val="000000"/>
                </a:solidFill>
                <a:latin typeface="Courier New"/>
                <a:cs typeface="Courier New"/>
              </a:rPr>
              <a:t>	</a:t>
            </a:r>
            <a:r>
              <a:rPr lang="en-US" b="1" dirty="0" err="1" smtClean="0">
                <a:solidFill>
                  <a:srgbClr val="000000"/>
                </a:solidFill>
                <a:latin typeface="Courier New"/>
                <a:cs typeface="Courier New"/>
              </a:rPr>
              <a:t>disp</a:t>
            </a:r>
            <a:r>
              <a:rPr lang="en-US" b="1" dirty="0" smtClean="0">
                <a:solidFill>
                  <a:srgbClr val="000000"/>
                </a:solidFill>
                <a:latin typeface="Courier New"/>
                <a:cs typeface="Courier New"/>
              </a:rPr>
              <a:t>(x);</a:t>
            </a:r>
          </a:p>
          <a:p>
            <a:pPr algn="l"/>
            <a:r>
              <a:rPr lang="en-US" b="1" dirty="0">
                <a:solidFill>
                  <a:schemeClr val="accent6"/>
                </a:solidFill>
                <a:latin typeface="Courier New"/>
                <a:cs typeface="Courier New"/>
              </a:rPr>
              <a:t>	</a:t>
            </a:r>
            <a:r>
              <a:rPr lang="en-US" b="1" dirty="0" smtClean="0">
                <a:solidFill>
                  <a:schemeClr val="accent6"/>
                </a:solidFill>
                <a:latin typeface="Courier New"/>
                <a:cs typeface="Courier New"/>
              </a:rPr>
              <a:t>	break</a:t>
            </a:r>
            <a:r>
              <a:rPr lang="en-US" b="1" dirty="0">
                <a:solidFill>
                  <a:schemeClr val="accent6"/>
                </a:solidFill>
                <a:latin typeface="Courier New"/>
                <a:cs typeface="Courier New"/>
              </a:rPr>
              <a:t>	</a:t>
            </a:r>
            <a:endParaRPr lang="en-US" b="1" dirty="0" smtClean="0">
              <a:solidFill>
                <a:schemeClr val="accent6"/>
              </a:solidFill>
              <a:latin typeface="Courier New"/>
              <a:cs typeface="Courier New"/>
            </a:endParaRPr>
          </a:p>
          <a:p>
            <a:pPr algn="l"/>
            <a:r>
              <a:rPr lang="en-US" b="1" dirty="0">
                <a:solidFill>
                  <a:schemeClr val="accent6"/>
                </a:solidFill>
                <a:latin typeface="Courier New"/>
                <a:cs typeface="Courier New"/>
              </a:rPr>
              <a:t>	</a:t>
            </a:r>
            <a:r>
              <a:rPr lang="en-US" b="1" dirty="0" smtClean="0">
                <a:solidFill>
                  <a:schemeClr val="accent6"/>
                </a:solidFill>
                <a:latin typeface="Courier New"/>
                <a:cs typeface="Courier New"/>
              </a:rPr>
              <a:t>else</a:t>
            </a:r>
          </a:p>
          <a:p>
            <a:pPr algn="l"/>
            <a:r>
              <a:rPr lang="en-US" b="1" dirty="0">
                <a:solidFill>
                  <a:schemeClr val="accent6"/>
                </a:solidFill>
                <a:latin typeface="Courier New"/>
                <a:cs typeface="Courier New"/>
              </a:rPr>
              <a:t>	</a:t>
            </a:r>
            <a:r>
              <a:rPr lang="en-US" b="1" dirty="0" smtClean="0">
                <a:solidFill>
                  <a:schemeClr val="accent6"/>
                </a:solidFill>
                <a:latin typeface="Courier New"/>
                <a:cs typeface="Courier New"/>
              </a:rPr>
              <a:t>	</a:t>
            </a:r>
            <a:r>
              <a:rPr lang="en-GB" b="1" dirty="0" smtClean="0">
                <a:solidFill>
                  <a:srgbClr val="000000"/>
                </a:solidFill>
                <a:latin typeface="Courier New"/>
                <a:cs typeface="Courier New"/>
              </a:rPr>
              <a:t>display('program is still doing loop');</a:t>
            </a:r>
            <a:endParaRPr lang="en-US" b="1" dirty="0" smtClean="0">
              <a:solidFill>
                <a:srgbClr val="000000"/>
              </a:solidFill>
              <a:latin typeface="Courier New"/>
              <a:cs typeface="Courier New"/>
            </a:endParaRPr>
          </a:p>
          <a:p>
            <a:pPr algn="l"/>
            <a:r>
              <a:rPr lang="en-US" b="1" dirty="0" smtClean="0">
                <a:solidFill>
                  <a:schemeClr val="accent6"/>
                </a:solidFill>
                <a:latin typeface="Courier New"/>
                <a:cs typeface="Courier New"/>
              </a:rPr>
              <a:t>		</a:t>
            </a:r>
            <a:r>
              <a:rPr lang="en-US" b="1" dirty="0" err="1" smtClean="0">
                <a:solidFill>
                  <a:srgbClr val="000000"/>
                </a:solidFill>
                <a:latin typeface="Courier New"/>
                <a:cs typeface="Courier New"/>
              </a:rPr>
              <a:t>disp</a:t>
            </a:r>
            <a:r>
              <a:rPr lang="en-US" b="1" dirty="0" smtClean="0">
                <a:solidFill>
                  <a:srgbClr val="000000"/>
                </a:solidFill>
                <a:latin typeface="Courier New"/>
                <a:cs typeface="Courier New"/>
              </a:rPr>
              <a:t>(m)</a:t>
            </a:r>
            <a:r>
              <a:rPr lang="en-US" b="1" dirty="0" smtClean="0">
                <a:solidFill>
                  <a:schemeClr val="accent6"/>
                </a:solidFill>
                <a:latin typeface="Courier New"/>
                <a:cs typeface="Courier New"/>
              </a:rPr>
              <a:t>;</a:t>
            </a:r>
            <a:endParaRPr lang="en-US" b="1" dirty="0">
              <a:solidFill>
                <a:schemeClr val="accent6"/>
              </a:solidFill>
              <a:latin typeface="Courier New"/>
              <a:cs typeface="Courier New"/>
            </a:endParaRPr>
          </a:p>
          <a:p>
            <a:pPr algn="l"/>
            <a:r>
              <a:rPr lang="en-US" b="1" dirty="0">
                <a:solidFill>
                  <a:schemeClr val="accent6"/>
                </a:solidFill>
                <a:latin typeface="Courier New"/>
                <a:cs typeface="Courier New"/>
              </a:rPr>
              <a:t>	</a:t>
            </a:r>
            <a:r>
              <a:rPr lang="en-US" b="1" dirty="0" smtClean="0">
                <a:solidFill>
                  <a:schemeClr val="accent6"/>
                </a:solidFill>
                <a:latin typeface="Courier New"/>
                <a:cs typeface="Courier New"/>
              </a:rPr>
              <a:t>end</a:t>
            </a:r>
            <a:endParaRPr lang="en-US" b="1" dirty="0">
              <a:solidFill>
                <a:schemeClr val="accent6"/>
              </a:solidFill>
              <a:latin typeface="Courier New"/>
              <a:cs typeface="Courier New"/>
            </a:endParaRPr>
          </a:p>
          <a:p>
            <a:pPr algn="l"/>
            <a:r>
              <a:rPr lang="en-US" b="1" dirty="0">
                <a:solidFill>
                  <a:schemeClr val="accent6"/>
                </a:solidFill>
                <a:latin typeface="Courier New"/>
                <a:cs typeface="Courier New"/>
              </a:rPr>
              <a:t>e</a:t>
            </a:r>
            <a:r>
              <a:rPr lang="en-US" b="1" dirty="0" smtClean="0">
                <a:solidFill>
                  <a:schemeClr val="accent6"/>
                </a:solidFill>
                <a:latin typeface="Courier New"/>
                <a:cs typeface="Courier New"/>
              </a:rPr>
              <a:t>nd</a:t>
            </a:r>
            <a:endParaRPr lang="en-US" b="1" dirty="0">
              <a:solidFill>
                <a:schemeClr val="accent6"/>
              </a:solidFill>
              <a:latin typeface="Courier New"/>
              <a:cs typeface="Courier New"/>
            </a:endParaRPr>
          </a:p>
          <a:p>
            <a:pPr algn="l"/>
            <a:r>
              <a:rPr lang="en-US" dirty="0" smtClean="0">
                <a:latin typeface="Arial"/>
                <a:cs typeface="Arial"/>
              </a:rPr>
              <a:t>And again, same as before for the final </a:t>
            </a:r>
            <a:r>
              <a:rPr lang="en-US" b="1" i="1" dirty="0" smtClean="0">
                <a:latin typeface="Arial"/>
                <a:cs typeface="Arial"/>
              </a:rPr>
              <a:t>s</a:t>
            </a:r>
            <a:r>
              <a:rPr lang="en-US" dirty="0" smtClean="0">
                <a:latin typeface="Arial"/>
                <a:cs typeface="Arial"/>
              </a:rPr>
              <a:t> and final </a:t>
            </a:r>
            <a:r>
              <a:rPr lang="en-US" b="1" i="1" dirty="0" smtClean="0">
                <a:latin typeface="Arial"/>
                <a:cs typeface="Arial"/>
              </a:rPr>
              <a:t>x</a:t>
            </a:r>
            <a:r>
              <a:rPr lang="en-US" dirty="0" smtClean="0">
                <a:latin typeface="Arial"/>
                <a:cs typeface="Arial"/>
              </a:rPr>
              <a:t> .</a:t>
            </a:r>
          </a:p>
        </p:txBody>
      </p:sp>
    </p:spTree>
    <p:extLst>
      <p:ext uri="{BB962C8B-B14F-4D97-AF65-F5344CB8AC3E}">
        <p14:creationId xmlns:p14="http://schemas.microsoft.com/office/powerpoint/2010/main" val="6500000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2"/>
          </p:nvPr>
        </p:nvSpPr>
        <p:spPr>
          <a:noFill/>
        </p:spPr>
        <p:txBody>
          <a:bodyPr/>
          <a:lstStyle/>
          <a:p>
            <a:fld id="{AF5722D0-00D7-4062-B6D1-42F5D560BF0B}" type="slidenum">
              <a:rPr lang="en-GB" smtClean="0"/>
              <a:pPr/>
              <a:t>25</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10"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2" name="Title 1"/>
          <p:cNvSpPr>
            <a:spLocks noGrp="1"/>
          </p:cNvSpPr>
          <p:nvPr>
            <p:ph type="title"/>
          </p:nvPr>
        </p:nvSpPr>
        <p:spPr>
          <a:xfrm>
            <a:off x="723900" y="2780928"/>
            <a:ext cx="7772400" cy="1143000"/>
          </a:xfrm>
        </p:spPr>
        <p:txBody>
          <a:bodyPr/>
          <a:lstStyle/>
          <a:p>
            <a:r>
              <a:rPr lang="en-GB" b="1" dirty="0" smtClean="0">
                <a:latin typeface="Arial" charset="0"/>
              </a:rPr>
              <a:t>Arrays and Matrices</a:t>
            </a:r>
            <a:r>
              <a:rPr lang="en-GB" b="1" dirty="0">
                <a:latin typeface="Arial" charset="0"/>
              </a:rPr>
              <a:t/>
            </a:r>
            <a:br>
              <a:rPr lang="en-GB" b="1" dirty="0">
                <a:latin typeface="Arial" charset="0"/>
              </a:rPr>
            </a:br>
            <a:endParaRPr lang="en-GB" dirty="0"/>
          </a:p>
        </p:txBody>
      </p:sp>
    </p:spTree>
    <p:extLst>
      <p:ext uri="{BB962C8B-B14F-4D97-AF65-F5344CB8AC3E}">
        <p14:creationId xmlns:p14="http://schemas.microsoft.com/office/powerpoint/2010/main" val="3017113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3493" y="0"/>
            <a:ext cx="8915400" cy="685800"/>
          </a:xfrm>
        </p:spPr>
        <p:txBody>
          <a:bodyPr/>
          <a:lstStyle/>
          <a:p>
            <a:pPr eaLnBrk="1" hangingPunct="1">
              <a:defRPr/>
            </a:pPr>
            <a:r>
              <a:rPr lang="en-GB" sz="2800" b="1" dirty="0">
                <a:latin typeface="Arial"/>
                <a:cs typeface="Arial"/>
              </a:rPr>
              <a:t>Arrays in MATLAB </a:t>
            </a:r>
            <a:endParaRPr lang="en-US" sz="2800" dirty="0" smtClean="0">
              <a:solidFill>
                <a:srgbClr val="430086"/>
              </a:solidFill>
              <a:effectLst>
                <a:outerShdw blurRad="38100" dist="38100" dir="2700000" algn="tl">
                  <a:srgbClr val="C0C0C0"/>
                </a:outerShdw>
              </a:effectLst>
              <a:latin typeface="Arial" charset="0"/>
              <a:ea typeface="ＭＳ Ｐゴシック" pitchFamily="20" charset="-128"/>
            </a:endParaRPr>
          </a:p>
        </p:txBody>
      </p:sp>
      <p:sp>
        <p:nvSpPr>
          <p:cNvPr id="7171" name="Slide Number Placeholder 3"/>
          <p:cNvSpPr>
            <a:spLocks noGrp="1"/>
          </p:cNvSpPr>
          <p:nvPr>
            <p:ph type="sldNum" sz="quarter" idx="12"/>
          </p:nvPr>
        </p:nvSpPr>
        <p:spPr>
          <a:noFill/>
        </p:spPr>
        <p:txBody>
          <a:bodyPr/>
          <a:lstStyle/>
          <a:p>
            <a:fld id="{6519530A-1E29-4922-A83F-A56D750A03B7}" type="slidenum">
              <a:rPr lang="en-GB" smtClean="0"/>
              <a:pPr/>
              <a:t>26</a:t>
            </a:fld>
            <a:endParaRPr lang="en-GB" smtClean="0"/>
          </a:p>
        </p:txBody>
      </p:sp>
      <p:sp>
        <p:nvSpPr>
          <p:cNvPr id="7173"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7174"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7175" name="Line 5"/>
          <p:cNvSpPr>
            <a:spLocks noChangeShapeType="1"/>
          </p:cNvSpPr>
          <p:nvPr/>
        </p:nvSpPr>
        <p:spPr bwMode="auto">
          <a:xfrm>
            <a:off x="107504" y="548680"/>
            <a:ext cx="8534400" cy="0"/>
          </a:xfrm>
          <a:prstGeom prst="line">
            <a:avLst/>
          </a:prstGeom>
          <a:noFill/>
          <a:ln w="76200" cmpd="thickThin">
            <a:solidFill>
              <a:srgbClr val="4A2610"/>
            </a:solidFill>
            <a:round/>
            <a:headEnd/>
            <a:tailEnd/>
          </a:ln>
        </p:spPr>
        <p:txBody>
          <a:bodyPr/>
          <a:lstStyle/>
          <a:p>
            <a:endParaRPr lang="en-GB"/>
          </a:p>
        </p:txBody>
      </p:sp>
      <p:sp>
        <p:nvSpPr>
          <p:cNvPr id="7176" name="Text Box 6"/>
          <p:cNvSpPr txBox="1">
            <a:spLocks noChangeArrowheads="1"/>
          </p:cNvSpPr>
          <p:nvPr/>
        </p:nvSpPr>
        <p:spPr bwMode="auto">
          <a:xfrm>
            <a:off x="2349500" y="4678363"/>
            <a:ext cx="4291013" cy="579437"/>
          </a:xfrm>
          <a:prstGeom prst="rect">
            <a:avLst/>
          </a:prstGeom>
          <a:noFill/>
          <a:ln w="12700">
            <a:noFill/>
            <a:miter lim="800000"/>
            <a:headEnd/>
            <a:tailEnd/>
          </a:ln>
        </p:spPr>
        <p:txBody>
          <a:bodyPr>
            <a:spAutoFit/>
          </a:bodyPr>
          <a:lstStyle/>
          <a:p>
            <a:pPr algn="l" eaLnBrk="0" hangingPunct="0">
              <a:spcBef>
                <a:spcPct val="50000"/>
              </a:spcBef>
            </a:pPr>
            <a:endParaRPr lang="en-US" sz="3200"/>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7178"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3" name="Rectangle 2"/>
          <p:cNvSpPr/>
          <p:nvPr/>
        </p:nvSpPr>
        <p:spPr>
          <a:xfrm>
            <a:off x="0" y="620688"/>
            <a:ext cx="9396536" cy="6801861"/>
          </a:xfrm>
          <a:prstGeom prst="rect">
            <a:avLst/>
          </a:prstGeom>
        </p:spPr>
        <p:txBody>
          <a:bodyPr wrap="square">
            <a:spAutoFit/>
          </a:bodyPr>
          <a:lstStyle/>
          <a:p>
            <a:pPr algn="l"/>
            <a:r>
              <a:rPr lang="en-US" sz="2400" dirty="0">
                <a:latin typeface="Arial"/>
                <a:cs typeface="Arial"/>
              </a:rPr>
              <a:t>The power of MATLAB really becomes apparent when we begin to use arrays</a:t>
            </a:r>
            <a:r>
              <a:rPr lang="en-US" sz="2400" dirty="0" smtClean="0">
                <a:latin typeface="Arial"/>
                <a:cs typeface="Arial"/>
              </a:rPr>
              <a:t>.</a:t>
            </a:r>
          </a:p>
          <a:p>
            <a:pPr algn="l"/>
            <a:r>
              <a:rPr lang="da-DK" b="1" dirty="0">
                <a:solidFill>
                  <a:srgbClr val="000000"/>
                </a:solidFill>
                <a:latin typeface="Courier New"/>
                <a:cs typeface="Courier New"/>
              </a:rPr>
              <a:t>&gt;&gt; a = [1 2 3 4 5 6 7 8 9 10]</a:t>
            </a:r>
          </a:p>
          <a:p>
            <a:pPr algn="l"/>
            <a:r>
              <a:rPr lang="da-DK" b="1" dirty="0">
                <a:solidFill>
                  <a:srgbClr val="000000"/>
                </a:solidFill>
                <a:latin typeface="Courier New"/>
                <a:cs typeface="Courier New"/>
              </a:rPr>
              <a:t>a =</a:t>
            </a:r>
          </a:p>
          <a:p>
            <a:pPr algn="l"/>
            <a:r>
              <a:rPr lang="da-DK" b="1" dirty="0">
                <a:solidFill>
                  <a:srgbClr val="000000"/>
                </a:solidFill>
                <a:latin typeface="Courier New"/>
                <a:cs typeface="Courier New"/>
              </a:rPr>
              <a:t>    </a:t>
            </a:r>
            <a:r>
              <a:rPr lang="da-DK" b="1" dirty="0" smtClean="0">
                <a:solidFill>
                  <a:srgbClr val="000000"/>
                </a:solidFill>
                <a:latin typeface="Courier New"/>
                <a:cs typeface="Courier New"/>
              </a:rPr>
              <a:t>1     </a:t>
            </a:r>
            <a:r>
              <a:rPr lang="da-DK" b="1" dirty="0">
                <a:solidFill>
                  <a:srgbClr val="000000"/>
                </a:solidFill>
                <a:latin typeface="Courier New"/>
                <a:cs typeface="Courier New"/>
              </a:rPr>
              <a:t>2     3     4     5     6     7     8     9    </a:t>
            </a:r>
            <a:r>
              <a:rPr lang="da-DK" b="1" dirty="0" smtClean="0">
                <a:solidFill>
                  <a:srgbClr val="000000"/>
                </a:solidFill>
                <a:latin typeface="Courier New"/>
                <a:cs typeface="Courier New"/>
              </a:rPr>
              <a:t>10</a:t>
            </a:r>
          </a:p>
          <a:p>
            <a:pPr algn="l"/>
            <a:r>
              <a:rPr lang="en-GB" sz="2400" dirty="0" smtClean="0">
                <a:latin typeface="Arial"/>
                <a:cs typeface="Arial"/>
              </a:rPr>
              <a:t>Suppose </a:t>
            </a:r>
            <a:r>
              <a:rPr lang="en-GB" sz="2400" dirty="0">
                <a:latin typeface="Arial"/>
                <a:cs typeface="Arial"/>
              </a:rPr>
              <a:t>we want to make an array of numbers </a:t>
            </a:r>
            <a:endParaRPr lang="en-GB" sz="2400" dirty="0" smtClean="0">
              <a:latin typeface="Arial"/>
              <a:cs typeface="Arial"/>
            </a:endParaRPr>
          </a:p>
          <a:p>
            <a:pPr algn="l"/>
            <a:r>
              <a:rPr lang="en-GB" b="1" dirty="0" smtClean="0">
                <a:solidFill>
                  <a:srgbClr val="000000"/>
                </a:solidFill>
                <a:latin typeface="Courier New"/>
                <a:cs typeface="Courier New"/>
              </a:rPr>
              <a:t>&gt;</a:t>
            </a:r>
            <a:r>
              <a:rPr lang="en-GB" b="1" dirty="0">
                <a:solidFill>
                  <a:srgbClr val="000000"/>
                </a:solidFill>
                <a:latin typeface="Courier New"/>
                <a:cs typeface="Courier New"/>
              </a:rPr>
              <a:t>&gt; a = [24 18 37 11 15 30</a:t>
            </a:r>
            <a:r>
              <a:rPr lang="en-GB" b="1" dirty="0" smtClean="0">
                <a:solidFill>
                  <a:srgbClr val="000000"/>
                </a:solidFill>
                <a:latin typeface="Courier New"/>
                <a:cs typeface="Courier New"/>
              </a:rPr>
              <a:t>]</a:t>
            </a:r>
          </a:p>
          <a:p>
            <a:pPr algn="l"/>
            <a:r>
              <a:rPr lang="en-GB" b="1" dirty="0" smtClean="0">
                <a:solidFill>
                  <a:srgbClr val="000000"/>
                </a:solidFill>
                <a:latin typeface="Courier New"/>
                <a:cs typeface="Courier New"/>
              </a:rPr>
              <a:t>a =     </a:t>
            </a:r>
            <a:r>
              <a:rPr lang="en-GB" b="1" dirty="0">
                <a:solidFill>
                  <a:srgbClr val="000000"/>
                </a:solidFill>
                <a:latin typeface="Courier New"/>
                <a:cs typeface="Courier New"/>
              </a:rPr>
              <a:t>24    18    37    11    15     30    </a:t>
            </a:r>
            <a:endParaRPr lang="en-GB" b="1" dirty="0" smtClean="0">
              <a:solidFill>
                <a:srgbClr val="000000"/>
              </a:solidFill>
              <a:latin typeface="Courier New"/>
              <a:cs typeface="Courier New"/>
            </a:endParaRPr>
          </a:p>
          <a:p>
            <a:pPr algn="l"/>
            <a:r>
              <a:rPr lang="en-GB" sz="2400" dirty="0" smtClean="0">
                <a:latin typeface="Arial"/>
                <a:cs typeface="Arial"/>
              </a:rPr>
              <a:t>A </a:t>
            </a:r>
            <a:r>
              <a:rPr lang="en-GB" sz="2400" dirty="0">
                <a:latin typeface="Arial"/>
                <a:cs typeface="Arial"/>
              </a:rPr>
              <a:t>specific element of array </a:t>
            </a:r>
            <a:r>
              <a:rPr lang="en-GB" sz="2400" i="1" dirty="0">
                <a:latin typeface="Arial"/>
                <a:cs typeface="Arial"/>
              </a:rPr>
              <a:t>a</a:t>
            </a:r>
            <a:r>
              <a:rPr lang="en-GB" sz="2400" dirty="0">
                <a:latin typeface="Arial"/>
                <a:cs typeface="Arial"/>
              </a:rPr>
              <a:t> can be selected by writing </a:t>
            </a:r>
            <a:endParaRPr lang="en-GB" sz="2400" dirty="0" smtClean="0">
              <a:latin typeface="Arial"/>
              <a:cs typeface="Arial"/>
            </a:endParaRPr>
          </a:p>
          <a:p>
            <a:pPr algn="l"/>
            <a:r>
              <a:rPr lang="en-GB" sz="2400" b="1" dirty="0" smtClean="0">
                <a:solidFill>
                  <a:srgbClr val="000000"/>
                </a:solidFill>
                <a:latin typeface="Courier New"/>
                <a:cs typeface="Courier New"/>
              </a:rPr>
              <a:t>&gt;</a:t>
            </a:r>
            <a:r>
              <a:rPr lang="en-GB" sz="2400" b="1" dirty="0">
                <a:solidFill>
                  <a:srgbClr val="000000"/>
                </a:solidFill>
                <a:latin typeface="Courier New"/>
                <a:cs typeface="Courier New"/>
              </a:rPr>
              <a:t>&gt; </a:t>
            </a:r>
            <a:r>
              <a:rPr lang="en-GB" sz="2400" b="1" dirty="0" smtClean="0">
                <a:solidFill>
                  <a:srgbClr val="000000"/>
                </a:solidFill>
                <a:latin typeface="Courier New"/>
                <a:cs typeface="Courier New"/>
              </a:rPr>
              <a:t>a(5)</a:t>
            </a:r>
          </a:p>
          <a:p>
            <a:pPr algn="l"/>
            <a:r>
              <a:rPr lang="en-GB" sz="2400" b="1" dirty="0" err="1" smtClean="0">
                <a:solidFill>
                  <a:srgbClr val="000000"/>
                </a:solidFill>
                <a:latin typeface="Courier New"/>
                <a:cs typeface="Courier New"/>
              </a:rPr>
              <a:t>ans</a:t>
            </a:r>
            <a:r>
              <a:rPr lang="en-GB" sz="2400" b="1" dirty="0" smtClean="0">
                <a:solidFill>
                  <a:srgbClr val="000000"/>
                </a:solidFill>
                <a:latin typeface="Courier New"/>
                <a:cs typeface="Courier New"/>
              </a:rPr>
              <a:t> </a:t>
            </a:r>
            <a:r>
              <a:rPr lang="en-GB" sz="2400" b="1" dirty="0">
                <a:solidFill>
                  <a:srgbClr val="000000"/>
                </a:solidFill>
                <a:latin typeface="Courier New"/>
                <a:cs typeface="Courier New"/>
              </a:rPr>
              <a:t>= </a:t>
            </a:r>
            <a:r>
              <a:rPr lang="en-GB" sz="2400" b="1" dirty="0" smtClean="0">
                <a:solidFill>
                  <a:srgbClr val="000000"/>
                </a:solidFill>
                <a:latin typeface="Courier New"/>
                <a:cs typeface="Courier New"/>
              </a:rPr>
              <a:t>15</a:t>
            </a:r>
          </a:p>
          <a:p>
            <a:pPr algn="l"/>
            <a:r>
              <a:rPr lang="en-GB" sz="2400" dirty="0" smtClean="0">
                <a:solidFill>
                  <a:srgbClr val="000000"/>
                </a:solidFill>
                <a:latin typeface="Arial"/>
                <a:cs typeface="Arial"/>
              </a:rPr>
              <a:t>Or for two-dimensional array (matrix)</a:t>
            </a:r>
          </a:p>
          <a:p>
            <a:pPr algn="l"/>
            <a:r>
              <a:rPr lang="en-GB" sz="2400" b="1" dirty="0" smtClean="0">
                <a:solidFill>
                  <a:srgbClr val="000000"/>
                </a:solidFill>
                <a:latin typeface="Courier New"/>
                <a:cs typeface="Courier New"/>
              </a:rPr>
              <a:t>&gt;&gt;b=[1 3; 6 5];</a:t>
            </a:r>
          </a:p>
          <a:p>
            <a:pPr algn="l"/>
            <a:r>
              <a:rPr lang="en-GB" sz="2400" b="1" dirty="0" smtClean="0">
                <a:solidFill>
                  <a:srgbClr val="000000"/>
                </a:solidFill>
                <a:latin typeface="Courier New"/>
                <a:cs typeface="Courier New"/>
              </a:rPr>
              <a:t>b=[1 3</a:t>
            </a:r>
          </a:p>
          <a:p>
            <a:pPr algn="l"/>
            <a:r>
              <a:rPr lang="en-GB" sz="2400" b="1" dirty="0" smtClean="0">
                <a:solidFill>
                  <a:srgbClr val="000000"/>
                </a:solidFill>
                <a:latin typeface="Courier New"/>
                <a:cs typeface="Courier New"/>
              </a:rPr>
              <a:t>  </a:t>
            </a:r>
            <a:r>
              <a:rPr lang="en-GB" sz="2400" b="1" dirty="0">
                <a:solidFill>
                  <a:srgbClr val="000000"/>
                </a:solidFill>
                <a:latin typeface="Courier New"/>
                <a:cs typeface="Courier New"/>
              </a:rPr>
              <a:t> </a:t>
            </a:r>
            <a:r>
              <a:rPr lang="en-GB" sz="2400" b="1" dirty="0" smtClean="0">
                <a:solidFill>
                  <a:srgbClr val="000000"/>
                </a:solidFill>
                <a:latin typeface="Courier New"/>
                <a:cs typeface="Courier New"/>
              </a:rPr>
              <a:t>6 5] </a:t>
            </a:r>
          </a:p>
          <a:p>
            <a:pPr algn="l"/>
            <a:r>
              <a:rPr lang="en-GB" sz="2400" b="1" dirty="0" smtClean="0">
                <a:solidFill>
                  <a:srgbClr val="000000"/>
                </a:solidFill>
                <a:latin typeface="Courier New"/>
                <a:cs typeface="Courier New"/>
              </a:rPr>
              <a:t>&gt;&gt;b(2,2) ; </a:t>
            </a:r>
          </a:p>
          <a:p>
            <a:pPr algn="l"/>
            <a:r>
              <a:rPr lang="en-GB" sz="2400" b="1" dirty="0" err="1" smtClean="0">
                <a:solidFill>
                  <a:srgbClr val="000000"/>
                </a:solidFill>
                <a:latin typeface="Courier New"/>
                <a:cs typeface="Courier New"/>
              </a:rPr>
              <a:t>ans</a:t>
            </a:r>
            <a:r>
              <a:rPr lang="en-GB" sz="2400" b="1" dirty="0" smtClean="0">
                <a:solidFill>
                  <a:srgbClr val="000000"/>
                </a:solidFill>
                <a:latin typeface="Courier New"/>
                <a:cs typeface="Courier New"/>
              </a:rPr>
              <a:t> =5</a:t>
            </a:r>
          </a:p>
          <a:p>
            <a:pPr algn="l"/>
            <a:endParaRPr lang="en-GB" sz="2400" dirty="0">
              <a:solidFill>
                <a:schemeClr val="accent6"/>
              </a:solidFill>
              <a:latin typeface="Arial"/>
              <a:cs typeface="Arial"/>
            </a:endParaRPr>
          </a:p>
          <a:p>
            <a:pPr algn="l"/>
            <a:endParaRPr lang="en-GB" sz="2400" dirty="0">
              <a:solidFill>
                <a:schemeClr val="accent6"/>
              </a:solidFill>
              <a:latin typeface="Arial"/>
              <a:cs typeface="Arial"/>
            </a:endParaRPr>
          </a:p>
        </p:txBody>
      </p:sp>
    </p:spTree>
    <p:extLst>
      <p:ext uri="{BB962C8B-B14F-4D97-AF65-F5344CB8AC3E}">
        <p14:creationId xmlns:p14="http://schemas.microsoft.com/office/powerpoint/2010/main" val="34127585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7241"/>
            <a:ext cx="8915400" cy="685800"/>
          </a:xfrm>
        </p:spPr>
        <p:txBody>
          <a:bodyPr/>
          <a:lstStyle/>
          <a:p>
            <a:pPr eaLnBrk="1" hangingPunct="1">
              <a:defRPr/>
            </a:pPr>
            <a:r>
              <a:rPr lang="en-GB" sz="2800" b="1" dirty="0">
                <a:latin typeface="Arial"/>
                <a:cs typeface="Arial"/>
              </a:rPr>
              <a:t>Arrays in MATLAB </a:t>
            </a:r>
            <a:endParaRPr lang="en-US" sz="2800" dirty="0" smtClean="0">
              <a:solidFill>
                <a:srgbClr val="430086"/>
              </a:solidFill>
              <a:effectLst>
                <a:outerShdw blurRad="38100" dist="38100" dir="2700000" algn="tl">
                  <a:srgbClr val="C0C0C0"/>
                </a:outerShdw>
              </a:effectLst>
              <a:latin typeface="Arial" charset="0"/>
              <a:ea typeface="ＭＳ Ｐゴシック" pitchFamily="20" charset="-128"/>
            </a:endParaRPr>
          </a:p>
        </p:txBody>
      </p:sp>
      <p:sp>
        <p:nvSpPr>
          <p:cNvPr id="7171" name="Slide Number Placeholder 3"/>
          <p:cNvSpPr>
            <a:spLocks noGrp="1"/>
          </p:cNvSpPr>
          <p:nvPr>
            <p:ph type="sldNum" sz="quarter" idx="12"/>
          </p:nvPr>
        </p:nvSpPr>
        <p:spPr>
          <a:noFill/>
        </p:spPr>
        <p:txBody>
          <a:bodyPr/>
          <a:lstStyle/>
          <a:p>
            <a:fld id="{6519530A-1E29-4922-A83F-A56D750A03B7}" type="slidenum">
              <a:rPr lang="en-GB" smtClean="0"/>
              <a:pPr/>
              <a:t>27</a:t>
            </a:fld>
            <a:endParaRPr lang="en-GB" smtClean="0"/>
          </a:p>
        </p:txBody>
      </p:sp>
      <p:sp>
        <p:nvSpPr>
          <p:cNvPr id="7173"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7174"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7175" name="Line 5"/>
          <p:cNvSpPr>
            <a:spLocks noChangeShapeType="1"/>
          </p:cNvSpPr>
          <p:nvPr/>
        </p:nvSpPr>
        <p:spPr bwMode="auto">
          <a:xfrm>
            <a:off x="323528" y="620688"/>
            <a:ext cx="8534400" cy="0"/>
          </a:xfrm>
          <a:prstGeom prst="line">
            <a:avLst/>
          </a:prstGeom>
          <a:noFill/>
          <a:ln w="76200" cmpd="thickThin">
            <a:solidFill>
              <a:srgbClr val="4A2610"/>
            </a:solidFill>
            <a:round/>
            <a:headEnd/>
            <a:tailEnd/>
          </a:ln>
        </p:spPr>
        <p:txBody>
          <a:bodyPr/>
          <a:lstStyle/>
          <a:p>
            <a:endParaRPr lang="en-GB"/>
          </a:p>
        </p:txBody>
      </p:sp>
      <p:sp>
        <p:nvSpPr>
          <p:cNvPr id="7176" name="Text Box 6"/>
          <p:cNvSpPr txBox="1">
            <a:spLocks noChangeArrowheads="1"/>
          </p:cNvSpPr>
          <p:nvPr/>
        </p:nvSpPr>
        <p:spPr bwMode="auto">
          <a:xfrm>
            <a:off x="2349500" y="4678363"/>
            <a:ext cx="4291013" cy="579437"/>
          </a:xfrm>
          <a:prstGeom prst="rect">
            <a:avLst/>
          </a:prstGeom>
          <a:noFill/>
          <a:ln w="12700">
            <a:noFill/>
            <a:miter lim="800000"/>
            <a:headEnd/>
            <a:tailEnd/>
          </a:ln>
        </p:spPr>
        <p:txBody>
          <a:bodyPr>
            <a:spAutoFit/>
          </a:bodyPr>
          <a:lstStyle/>
          <a:p>
            <a:pPr algn="l" eaLnBrk="0" hangingPunct="0">
              <a:spcBef>
                <a:spcPct val="50000"/>
              </a:spcBef>
            </a:pPr>
            <a:endParaRPr lang="en-US" sz="3200"/>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7178"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3" name="Rectangle 2"/>
          <p:cNvSpPr/>
          <p:nvPr/>
        </p:nvSpPr>
        <p:spPr>
          <a:xfrm>
            <a:off x="395536" y="620688"/>
            <a:ext cx="8280920" cy="6370974"/>
          </a:xfrm>
          <a:prstGeom prst="rect">
            <a:avLst/>
          </a:prstGeom>
        </p:spPr>
        <p:txBody>
          <a:bodyPr wrap="square">
            <a:spAutoFit/>
          </a:bodyPr>
          <a:lstStyle/>
          <a:p>
            <a:pPr algn="l"/>
            <a:r>
              <a:rPr lang="en-US" sz="2400" dirty="0" smtClean="0">
                <a:latin typeface="Arial"/>
                <a:cs typeface="Arial"/>
              </a:rPr>
              <a:t>Colon Operator may be used to create a new matrix from an existing matrix:</a:t>
            </a:r>
          </a:p>
          <a:p>
            <a:pPr algn="l"/>
            <a:r>
              <a:rPr lang="da-DK" sz="2400" b="1" dirty="0">
                <a:solidFill>
                  <a:srgbClr val="000000"/>
                </a:solidFill>
                <a:latin typeface="Courier New"/>
                <a:cs typeface="Courier New"/>
              </a:rPr>
              <a:t>&gt;&gt; a = [1 2 3; 4 5 6 ; 7 8 9</a:t>
            </a:r>
            <a:r>
              <a:rPr lang="da-DK" sz="2400" b="1" dirty="0" smtClean="0">
                <a:solidFill>
                  <a:srgbClr val="000000"/>
                </a:solidFill>
                <a:latin typeface="Courier New"/>
                <a:cs typeface="Courier New"/>
              </a:rPr>
              <a:t>]</a:t>
            </a:r>
            <a:endParaRPr lang="da-DK" sz="2400" b="1" dirty="0">
              <a:solidFill>
                <a:srgbClr val="000000"/>
              </a:solidFill>
              <a:latin typeface="Courier New"/>
              <a:cs typeface="Courier New"/>
            </a:endParaRPr>
          </a:p>
          <a:p>
            <a:pPr algn="l"/>
            <a:r>
              <a:rPr lang="da-DK" sz="2400" b="1" dirty="0">
                <a:solidFill>
                  <a:srgbClr val="000000"/>
                </a:solidFill>
                <a:latin typeface="Courier New"/>
                <a:cs typeface="Courier New"/>
              </a:rPr>
              <a:t>a </a:t>
            </a:r>
            <a:r>
              <a:rPr lang="da-DK" sz="2400" b="1" dirty="0" smtClean="0">
                <a:solidFill>
                  <a:srgbClr val="000000"/>
                </a:solidFill>
                <a:latin typeface="Courier New"/>
                <a:cs typeface="Courier New"/>
              </a:rPr>
              <a:t>=</a:t>
            </a:r>
            <a:endParaRPr lang="da-DK" sz="2400" b="1" dirty="0">
              <a:solidFill>
                <a:srgbClr val="000000"/>
              </a:solidFill>
              <a:latin typeface="Courier New"/>
              <a:cs typeface="Courier New"/>
            </a:endParaRPr>
          </a:p>
          <a:p>
            <a:pPr algn="l"/>
            <a:r>
              <a:rPr lang="da-DK" sz="2400" b="1" dirty="0">
                <a:solidFill>
                  <a:srgbClr val="000000"/>
                </a:solidFill>
                <a:latin typeface="Courier New"/>
                <a:cs typeface="Courier New"/>
              </a:rPr>
              <a:t>     1     2     3</a:t>
            </a:r>
          </a:p>
          <a:p>
            <a:pPr algn="l"/>
            <a:r>
              <a:rPr lang="da-DK" sz="2400" b="1" dirty="0">
                <a:solidFill>
                  <a:srgbClr val="000000"/>
                </a:solidFill>
                <a:latin typeface="Courier New"/>
                <a:cs typeface="Courier New"/>
              </a:rPr>
              <a:t>     4     5     6</a:t>
            </a:r>
          </a:p>
          <a:p>
            <a:pPr algn="l"/>
            <a:r>
              <a:rPr lang="da-DK" sz="2400" b="1" dirty="0">
                <a:solidFill>
                  <a:srgbClr val="000000"/>
                </a:solidFill>
                <a:latin typeface="Courier New"/>
                <a:cs typeface="Courier New"/>
              </a:rPr>
              <a:t>     7     8     </a:t>
            </a:r>
            <a:r>
              <a:rPr lang="da-DK" sz="2400" b="1" dirty="0" smtClean="0">
                <a:solidFill>
                  <a:srgbClr val="000000"/>
                </a:solidFill>
                <a:latin typeface="Courier New"/>
                <a:cs typeface="Courier New"/>
              </a:rPr>
              <a:t>9</a:t>
            </a:r>
          </a:p>
          <a:p>
            <a:pPr algn="l"/>
            <a:r>
              <a:rPr lang="fr-FR" sz="2400" b="1" dirty="0">
                <a:solidFill>
                  <a:srgbClr val="000000"/>
                </a:solidFill>
                <a:latin typeface="Courier New"/>
                <a:cs typeface="Courier New"/>
              </a:rPr>
              <a:t>&gt;&gt; x=a(:,1</a:t>
            </a:r>
            <a:r>
              <a:rPr lang="fr-FR" sz="2400" b="1" dirty="0" smtClean="0">
                <a:solidFill>
                  <a:srgbClr val="000000"/>
                </a:solidFill>
                <a:latin typeface="Courier New"/>
                <a:cs typeface="Courier New"/>
              </a:rPr>
              <a:t>)</a:t>
            </a:r>
          </a:p>
          <a:p>
            <a:pPr algn="l"/>
            <a:r>
              <a:rPr lang="fr-FR" sz="2400" b="1" dirty="0">
                <a:solidFill>
                  <a:srgbClr val="000000"/>
                </a:solidFill>
                <a:latin typeface="Courier New"/>
                <a:cs typeface="Courier New"/>
              </a:rPr>
              <a:t>x =				</a:t>
            </a:r>
            <a:r>
              <a:rPr lang="fr-FR" sz="2400" b="1" dirty="0" smtClean="0">
                <a:solidFill>
                  <a:srgbClr val="000000"/>
                </a:solidFill>
                <a:latin typeface="Courier New"/>
                <a:cs typeface="Courier New"/>
              </a:rPr>
              <a:t> </a:t>
            </a:r>
            <a:endParaRPr lang="fr-FR" sz="2400" b="1" dirty="0">
              <a:solidFill>
                <a:srgbClr val="000000"/>
              </a:solidFill>
              <a:latin typeface="Courier New"/>
              <a:cs typeface="Courier New"/>
            </a:endParaRPr>
          </a:p>
          <a:p>
            <a:pPr algn="l"/>
            <a:r>
              <a:rPr lang="fr-FR" sz="2400" b="1" dirty="0">
                <a:solidFill>
                  <a:srgbClr val="000000"/>
                </a:solidFill>
                <a:latin typeface="Courier New"/>
                <a:cs typeface="Courier New"/>
              </a:rPr>
              <a:t>     1			 </a:t>
            </a:r>
            <a:r>
              <a:rPr lang="fr-FR" sz="2400" b="1" dirty="0" smtClean="0">
                <a:solidFill>
                  <a:srgbClr val="000000"/>
                </a:solidFill>
                <a:latin typeface="Courier New"/>
                <a:cs typeface="Courier New"/>
              </a:rPr>
              <a:t>      </a:t>
            </a:r>
          </a:p>
          <a:p>
            <a:pPr algn="l"/>
            <a:r>
              <a:rPr lang="fr-FR" sz="2400" b="1" dirty="0" smtClean="0">
                <a:solidFill>
                  <a:srgbClr val="000000"/>
                </a:solidFill>
                <a:latin typeface="Courier New"/>
                <a:cs typeface="Courier New"/>
              </a:rPr>
              <a:t>     4</a:t>
            </a:r>
          </a:p>
          <a:p>
            <a:pPr algn="l"/>
            <a:r>
              <a:rPr lang="fr-FR" sz="2400" b="1" dirty="0" smtClean="0">
                <a:solidFill>
                  <a:srgbClr val="000000"/>
                </a:solidFill>
                <a:latin typeface="Courier New"/>
                <a:cs typeface="Courier New"/>
              </a:rPr>
              <a:t>     7</a:t>
            </a:r>
          </a:p>
          <a:p>
            <a:pPr algn="l"/>
            <a:r>
              <a:rPr lang="fr-FR" sz="2400" b="1" dirty="0" smtClean="0">
                <a:solidFill>
                  <a:srgbClr val="000000"/>
                </a:solidFill>
                <a:latin typeface="Courier New"/>
                <a:cs typeface="Courier New"/>
              </a:rPr>
              <a:t>&gt;&gt; y=a(2,:)</a:t>
            </a:r>
          </a:p>
          <a:p>
            <a:pPr algn="l"/>
            <a:r>
              <a:rPr lang="fr-FR" sz="2400" b="1" dirty="0">
                <a:solidFill>
                  <a:srgbClr val="000000"/>
                </a:solidFill>
                <a:latin typeface="Courier New"/>
                <a:cs typeface="Courier New"/>
              </a:rPr>
              <a:t>y</a:t>
            </a:r>
            <a:r>
              <a:rPr lang="fr-FR" sz="2400" b="1" dirty="0" smtClean="0">
                <a:solidFill>
                  <a:srgbClr val="000000"/>
                </a:solidFill>
                <a:latin typeface="Courier New"/>
                <a:cs typeface="Courier New"/>
              </a:rPr>
              <a:t> = </a:t>
            </a:r>
          </a:p>
          <a:p>
            <a:pPr algn="l"/>
            <a:r>
              <a:rPr lang="fr-FR" sz="2400" b="1" dirty="0">
                <a:solidFill>
                  <a:srgbClr val="000000"/>
                </a:solidFill>
                <a:latin typeface="Courier New"/>
                <a:cs typeface="Courier New"/>
              </a:rPr>
              <a:t> </a:t>
            </a:r>
            <a:r>
              <a:rPr lang="fr-FR" sz="2400" b="1" dirty="0" smtClean="0">
                <a:solidFill>
                  <a:srgbClr val="000000"/>
                </a:solidFill>
                <a:latin typeface="Courier New"/>
                <a:cs typeface="Courier New"/>
              </a:rPr>
              <a:t>   4 5 6</a:t>
            </a:r>
            <a:endParaRPr lang="fr-FR" sz="2400" b="1" dirty="0">
              <a:solidFill>
                <a:srgbClr val="000000"/>
              </a:solidFill>
              <a:latin typeface="Courier New"/>
              <a:cs typeface="Courier New"/>
            </a:endParaRPr>
          </a:p>
          <a:p>
            <a:pPr algn="l"/>
            <a:r>
              <a:rPr lang="en-GB" sz="2400" dirty="0" smtClean="0">
                <a:latin typeface="Arial"/>
                <a:cs typeface="Arial"/>
              </a:rPr>
              <a:t>The semicolon in the expression (:,1) implies all the rows, and 1 implies column 1</a:t>
            </a:r>
          </a:p>
        </p:txBody>
      </p:sp>
    </p:spTree>
    <p:extLst>
      <p:ext uri="{BB962C8B-B14F-4D97-AF65-F5344CB8AC3E}">
        <p14:creationId xmlns:p14="http://schemas.microsoft.com/office/powerpoint/2010/main" val="16297388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8915400" cy="685800"/>
          </a:xfrm>
        </p:spPr>
        <p:txBody>
          <a:bodyPr/>
          <a:lstStyle/>
          <a:p>
            <a:pPr eaLnBrk="1" hangingPunct="1">
              <a:defRPr/>
            </a:pPr>
            <a:r>
              <a:rPr lang="en-GB" sz="2800" b="1" i="1" dirty="0" smtClean="0">
                <a:latin typeface="Arial"/>
                <a:cs typeface="Arial"/>
              </a:rPr>
              <a:t>Arrays</a:t>
            </a:r>
            <a:r>
              <a:rPr lang="en-GB" sz="2800" b="1" dirty="0" smtClean="0">
                <a:latin typeface="Arial"/>
                <a:cs typeface="Arial"/>
              </a:rPr>
              <a:t> </a:t>
            </a:r>
            <a:r>
              <a:rPr lang="en-GB" sz="2800" b="1" dirty="0">
                <a:latin typeface="Arial"/>
                <a:cs typeface="Arial"/>
              </a:rPr>
              <a:t>2</a:t>
            </a:r>
            <a:r>
              <a:rPr lang="en-GB" sz="2800" dirty="0">
                <a:solidFill>
                  <a:schemeClr val="tx1"/>
                </a:solidFill>
                <a:latin typeface="Arial"/>
                <a:cs typeface="Arial"/>
              </a:rPr>
              <a:t> </a:t>
            </a:r>
            <a:endParaRPr lang="en-US" sz="2800" dirty="0" smtClean="0">
              <a:solidFill>
                <a:srgbClr val="430086"/>
              </a:solidFill>
              <a:effectLst>
                <a:outerShdw blurRad="38100" dist="38100" dir="2700000" algn="tl">
                  <a:srgbClr val="C0C0C0"/>
                </a:outerShdw>
              </a:effectLst>
              <a:latin typeface="Arial" charset="0"/>
              <a:ea typeface="ＭＳ Ｐゴシック" pitchFamily="20" charset="-128"/>
            </a:endParaRPr>
          </a:p>
        </p:txBody>
      </p:sp>
      <p:sp>
        <p:nvSpPr>
          <p:cNvPr id="7171" name="Slide Number Placeholder 3"/>
          <p:cNvSpPr>
            <a:spLocks noGrp="1"/>
          </p:cNvSpPr>
          <p:nvPr>
            <p:ph type="sldNum" sz="quarter" idx="12"/>
          </p:nvPr>
        </p:nvSpPr>
        <p:spPr>
          <a:noFill/>
        </p:spPr>
        <p:txBody>
          <a:bodyPr/>
          <a:lstStyle/>
          <a:p>
            <a:fld id="{6519530A-1E29-4922-A83F-A56D750A03B7}" type="slidenum">
              <a:rPr lang="en-GB" smtClean="0"/>
              <a:pPr/>
              <a:t>28</a:t>
            </a:fld>
            <a:endParaRPr lang="en-GB" smtClean="0"/>
          </a:p>
        </p:txBody>
      </p:sp>
      <p:sp>
        <p:nvSpPr>
          <p:cNvPr id="7172"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7173"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7174"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7175"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7176" name="Text Box 6"/>
          <p:cNvSpPr txBox="1">
            <a:spLocks noChangeArrowheads="1"/>
          </p:cNvSpPr>
          <p:nvPr/>
        </p:nvSpPr>
        <p:spPr bwMode="auto">
          <a:xfrm>
            <a:off x="2349500" y="4678363"/>
            <a:ext cx="4291013" cy="579437"/>
          </a:xfrm>
          <a:prstGeom prst="rect">
            <a:avLst/>
          </a:prstGeom>
          <a:noFill/>
          <a:ln w="12700">
            <a:noFill/>
            <a:miter lim="800000"/>
            <a:headEnd/>
            <a:tailEnd/>
          </a:ln>
        </p:spPr>
        <p:txBody>
          <a:bodyPr>
            <a:spAutoFit/>
          </a:bodyPr>
          <a:lstStyle/>
          <a:p>
            <a:pPr algn="l" eaLnBrk="0" hangingPunct="0">
              <a:spcBef>
                <a:spcPct val="50000"/>
              </a:spcBef>
            </a:pPr>
            <a:endParaRPr lang="en-US" sz="3200"/>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7178"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2" name="Rectangle 1"/>
          <p:cNvSpPr/>
          <p:nvPr/>
        </p:nvSpPr>
        <p:spPr>
          <a:xfrm>
            <a:off x="899592" y="1124744"/>
            <a:ext cx="7560840" cy="3416320"/>
          </a:xfrm>
          <a:prstGeom prst="rect">
            <a:avLst/>
          </a:prstGeom>
        </p:spPr>
        <p:txBody>
          <a:bodyPr wrap="square">
            <a:spAutoFit/>
          </a:bodyPr>
          <a:lstStyle/>
          <a:p>
            <a:pPr algn="l"/>
            <a:r>
              <a:rPr lang="en-US" sz="2400" dirty="0" smtClean="0">
                <a:latin typeface="Arial"/>
                <a:cs typeface="Arial"/>
              </a:rPr>
              <a:t>The </a:t>
            </a:r>
            <a:r>
              <a:rPr lang="en-US" sz="2400" b="1" i="1" dirty="0">
                <a:latin typeface="Arial"/>
                <a:cs typeface="Arial"/>
              </a:rPr>
              <a:t>for</a:t>
            </a:r>
            <a:r>
              <a:rPr lang="en-US" sz="2400" dirty="0">
                <a:latin typeface="Arial"/>
                <a:cs typeface="Arial"/>
              </a:rPr>
              <a:t> loop </a:t>
            </a:r>
            <a:r>
              <a:rPr lang="en-US" sz="2400" dirty="0" smtClean="0">
                <a:latin typeface="Arial"/>
                <a:cs typeface="Arial"/>
              </a:rPr>
              <a:t>can be also used to manipulate with specific array’s elements </a:t>
            </a:r>
          </a:p>
          <a:p>
            <a:pPr algn="l"/>
            <a:r>
              <a:rPr lang="en-US" sz="2400" b="1" dirty="0" smtClean="0">
                <a:latin typeface="Arial"/>
                <a:cs typeface="Arial"/>
              </a:rPr>
              <a:t>An example :</a:t>
            </a:r>
          </a:p>
          <a:p>
            <a:pPr algn="l"/>
            <a:r>
              <a:rPr lang="en-US" sz="2400" b="1" dirty="0" smtClean="0">
                <a:solidFill>
                  <a:srgbClr val="000000"/>
                </a:solidFill>
                <a:latin typeface="Courier New"/>
                <a:cs typeface="Courier New"/>
              </a:rPr>
              <a:t>a= [3 5 7 9 11];</a:t>
            </a:r>
          </a:p>
          <a:p>
            <a:pPr algn="l"/>
            <a:r>
              <a:rPr lang="en-US" sz="2400" b="1" dirty="0" smtClean="0">
                <a:solidFill>
                  <a:srgbClr val="000000"/>
                </a:solidFill>
                <a:latin typeface="Courier New"/>
                <a:cs typeface="Courier New"/>
              </a:rPr>
              <a:t>s=0;</a:t>
            </a:r>
          </a:p>
          <a:p>
            <a:pPr algn="l"/>
            <a:r>
              <a:rPr lang="en-US" sz="2400" b="1" dirty="0">
                <a:solidFill>
                  <a:schemeClr val="accent2"/>
                </a:solidFill>
                <a:latin typeface="Courier New"/>
                <a:cs typeface="Courier New"/>
              </a:rPr>
              <a:t>f</a:t>
            </a:r>
            <a:r>
              <a:rPr lang="en-US" sz="2400" b="1" dirty="0" smtClean="0">
                <a:solidFill>
                  <a:schemeClr val="accent2"/>
                </a:solidFill>
                <a:latin typeface="Courier New"/>
                <a:cs typeface="Courier New"/>
              </a:rPr>
              <a:t>or</a:t>
            </a:r>
            <a:r>
              <a:rPr lang="en-US" sz="2400" b="1" dirty="0" smtClean="0">
                <a:solidFill>
                  <a:srgbClr val="000000"/>
                </a:solidFill>
                <a:latin typeface="Courier New"/>
                <a:cs typeface="Courier New"/>
              </a:rPr>
              <a:t> </a:t>
            </a:r>
            <a:r>
              <a:rPr lang="en-US" sz="2400" b="1" dirty="0" err="1" smtClean="0">
                <a:solidFill>
                  <a:srgbClr val="000000"/>
                </a:solidFill>
                <a:latin typeface="Courier New"/>
                <a:cs typeface="Courier New"/>
              </a:rPr>
              <a:t>i</a:t>
            </a:r>
            <a:r>
              <a:rPr lang="en-US" sz="2400" b="1" dirty="0" smtClean="0">
                <a:solidFill>
                  <a:srgbClr val="000000"/>
                </a:solidFill>
                <a:latin typeface="Courier New"/>
                <a:cs typeface="Courier New"/>
              </a:rPr>
              <a:t>=1:length(a)</a:t>
            </a:r>
          </a:p>
          <a:p>
            <a:pPr algn="l"/>
            <a:r>
              <a:rPr lang="en-US" sz="2400" b="1" dirty="0" smtClean="0">
                <a:solidFill>
                  <a:srgbClr val="000000"/>
                </a:solidFill>
                <a:latin typeface="Courier New"/>
                <a:cs typeface="Courier New"/>
              </a:rPr>
              <a:t>	s=</a:t>
            </a:r>
            <a:r>
              <a:rPr lang="en-US" sz="2400" b="1" dirty="0" err="1" smtClean="0">
                <a:solidFill>
                  <a:srgbClr val="000000"/>
                </a:solidFill>
                <a:latin typeface="Courier New"/>
                <a:cs typeface="Courier New"/>
              </a:rPr>
              <a:t>s+a</a:t>
            </a:r>
            <a:r>
              <a:rPr lang="en-US" sz="2400" b="1" dirty="0" smtClean="0">
                <a:solidFill>
                  <a:srgbClr val="000000"/>
                </a:solidFill>
                <a:latin typeface="Courier New"/>
                <a:cs typeface="Courier New"/>
              </a:rPr>
              <a:t>(</a:t>
            </a:r>
            <a:r>
              <a:rPr lang="en-US" sz="2400" b="1" dirty="0" err="1" smtClean="0">
                <a:solidFill>
                  <a:srgbClr val="000000"/>
                </a:solidFill>
                <a:latin typeface="Courier New"/>
                <a:cs typeface="Courier New"/>
              </a:rPr>
              <a:t>i</a:t>
            </a:r>
            <a:r>
              <a:rPr lang="en-US" sz="2400" b="1" dirty="0" smtClean="0">
                <a:solidFill>
                  <a:srgbClr val="000000"/>
                </a:solidFill>
                <a:latin typeface="Courier New"/>
                <a:cs typeface="Courier New"/>
              </a:rPr>
              <a:t>);			</a:t>
            </a:r>
          </a:p>
          <a:p>
            <a:pPr algn="l"/>
            <a:r>
              <a:rPr lang="en-US" sz="2400" b="1" dirty="0" smtClean="0">
                <a:solidFill>
                  <a:srgbClr val="3333CC"/>
                </a:solidFill>
                <a:latin typeface="Courier New"/>
                <a:cs typeface="Courier New"/>
              </a:rPr>
              <a:t>end</a:t>
            </a:r>
          </a:p>
          <a:p>
            <a:pPr algn="l"/>
            <a:r>
              <a:rPr lang="en-US" sz="2400" b="1" dirty="0" err="1">
                <a:solidFill>
                  <a:srgbClr val="000000"/>
                </a:solidFill>
                <a:latin typeface="Courier New"/>
                <a:cs typeface="Courier New"/>
              </a:rPr>
              <a:t>d</a:t>
            </a:r>
            <a:r>
              <a:rPr lang="en-US" sz="2400" b="1" dirty="0" err="1" smtClean="0">
                <a:solidFill>
                  <a:srgbClr val="000000"/>
                </a:solidFill>
                <a:latin typeface="Courier New"/>
                <a:cs typeface="Courier New"/>
              </a:rPr>
              <a:t>isp</a:t>
            </a:r>
            <a:r>
              <a:rPr lang="en-US" sz="2400" b="1" dirty="0" smtClean="0">
                <a:solidFill>
                  <a:srgbClr val="000000"/>
                </a:solidFill>
                <a:latin typeface="Courier New"/>
                <a:cs typeface="Courier New"/>
              </a:rPr>
              <a:t>(s)</a:t>
            </a:r>
          </a:p>
        </p:txBody>
      </p:sp>
      <p:sp>
        <p:nvSpPr>
          <p:cNvPr id="3" name="Rectangle 2"/>
          <p:cNvSpPr/>
          <p:nvPr/>
        </p:nvSpPr>
        <p:spPr>
          <a:xfrm>
            <a:off x="539552" y="4653136"/>
            <a:ext cx="7920880" cy="1323439"/>
          </a:xfrm>
          <a:prstGeom prst="rect">
            <a:avLst/>
          </a:prstGeom>
        </p:spPr>
        <p:txBody>
          <a:bodyPr wrap="square">
            <a:spAutoFit/>
          </a:bodyPr>
          <a:lstStyle/>
          <a:p>
            <a:pPr algn="l"/>
            <a:r>
              <a:rPr lang="en-US" dirty="0">
                <a:latin typeface="Arial"/>
                <a:cs typeface="Arial"/>
              </a:rPr>
              <a:t>The computer </a:t>
            </a:r>
            <a:r>
              <a:rPr lang="en-US" dirty="0" smtClean="0">
                <a:latin typeface="Arial"/>
                <a:cs typeface="Arial"/>
              </a:rPr>
              <a:t>define array </a:t>
            </a:r>
            <a:r>
              <a:rPr lang="en-US" b="1" i="1" dirty="0" smtClean="0">
                <a:latin typeface="Arial"/>
                <a:cs typeface="Arial"/>
              </a:rPr>
              <a:t>a</a:t>
            </a:r>
            <a:r>
              <a:rPr lang="en-US" dirty="0">
                <a:latin typeface="Arial"/>
                <a:cs typeface="Arial"/>
              </a:rPr>
              <a:t> </a:t>
            </a:r>
            <a:r>
              <a:rPr lang="en-US" dirty="0" smtClean="0">
                <a:latin typeface="Arial"/>
                <a:cs typeface="Arial"/>
              </a:rPr>
              <a:t>and sets initial value of </a:t>
            </a:r>
            <a:r>
              <a:rPr lang="en-US" b="1" i="1" dirty="0" smtClean="0">
                <a:latin typeface="Arial"/>
                <a:cs typeface="Arial"/>
              </a:rPr>
              <a:t>s=0, </a:t>
            </a:r>
            <a:r>
              <a:rPr lang="en-US" dirty="0" smtClean="0">
                <a:latin typeface="Arial"/>
                <a:cs typeface="Arial"/>
              </a:rPr>
              <a:t>sets </a:t>
            </a:r>
            <a:r>
              <a:rPr lang="en-US" dirty="0">
                <a:latin typeface="Arial"/>
                <a:cs typeface="Arial"/>
              </a:rPr>
              <a:t>the index </a:t>
            </a:r>
            <a:r>
              <a:rPr lang="en-US" i="1" dirty="0" err="1" smtClean="0">
                <a:latin typeface="Arial"/>
                <a:cs typeface="Arial"/>
              </a:rPr>
              <a:t>i</a:t>
            </a:r>
            <a:r>
              <a:rPr lang="en-US" dirty="0" smtClean="0">
                <a:latin typeface="Arial"/>
                <a:cs typeface="Arial"/>
              </a:rPr>
              <a:t> to vary from 1 to the </a:t>
            </a:r>
            <a:r>
              <a:rPr lang="en-US" dirty="0" smtClean="0">
                <a:solidFill>
                  <a:srgbClr val="3333CC"/>
                </a:solidFill>
                <a:latin typeface="Arial"/>
                <a:cs typeface="Arial"/>
              </a:rPr>
              <a:t>length</a:t>
            </a:r>
            <a:r>
              <a:rPr lang="en-US" dirty="0" smtClean="0">
                <a:latin typeface="Arial"/>
                <a:cs typeface="Arial"/>
              </a:rPr>
              <a:t> of </a:t>
            </a:r>
            <a:r>
              <a:rPr lang="en-US" b="1" i="1" dirty="0" smtClean="0">
                <a:latin typeface="Arial"/>
                <a:cs typeface="Arial"/>
              </a:rPr>
              <a:t>a</a:t>
            </a:r>
            <a:r>
              <a:rPr lang="en-US" dirty="0" smtClean="0">
                <a:latin typeface="Arial"/>
                <a:cs typeface="Arial"/>
              </a:rPr>
              <a:t> (5 for this particular case), </a:t>
            </a:r>
            <a:r>
              <a:rPr lang="en-US" dirty="0">
                <a:latin typeface="Arial"/>
                <a:cs typeface="Arial"/>
              </a:rPr>
              <a:t>carries out the statements </a:t>
            </a:r>
            <a:r>
              <a:rPr lang="en-US" i="1" dirty="0">
                <a:latin typeface="Arial"/>
                <a:cs typeface="Arial"/>
              </a:rPr>
              <a:t>s=</a:t>
            </a:r>
            <a:r>
              <a:rPr lang="en-US" i="1" dirty="0" err="1">
                <a:latin typeface="Arial"/>
                <a:cs typeface="Arial"/>
              </a:rPr>
              <a:t>s+a</a:t>
            </a:r>
            <a:r>
              <a:rPr lang="en-US" i="1" dirty="0">
                <a:latin typeface="Arial"/>
                <a:cs typeface="Arial"/>
              </a:rPr>
              <a:t>(</a:t>
            </a:r>
            <a:r>
              <a:rPr lang="en-US" i="1" dirty="0" err="1">
                <a:latin typeface="Arial"/>
                <a:cs typeface="Arial"/>
              </a:rPr>
              <a:t>i</a:t>
            </a:r>
            <a:r>
              <a:rPr lang="en-US" i="1" dirty="0">
                <a:latin typeface="Arial"/>
                <a:cs typeface="Arial"/>
              </a:rPr>
              <a:t>)</a:t>
            </a:r>
            <a:r>
              <a:rPr lang="en-US" dirty="0">
                <a:latin typeface="Arial"/>
                <a:cs typeface="Arial"/>
              </a:rPr>
              <a:t> </a:t>
            </a:r>
            <a:r>
              <a:rPr lang="en-US" dirty="0" smtClean="0">
                <a:latin typeface="Arial"/>
                <a:cs typeface="Arial"/>
              </a:rPr>
              <a:t>until </a:t>
            </a:r>
            <a:r>
              <a:rPr lang="en-US" i="1" dirty="0" err="1" smtClean="0">
                <a:latin typeface="Arial"/>
                <a:cs typeface="Arial"/>
              </a:rPr>
              <a:t>i</a:t>
            </a:r>
            <a:r>
              <a:rPr lang="en-US" i="1" dirty="0" smtClean="0">
                <a:latin typeface="Arial"/>
                <a:cs typeface="Arial"/>
              </a:rPr>
              <a:t>=5</a:t>
            </a:r>
            <a:r>
              <a:rPr lang="en-US" dirty="0" smtClean="0">
                <a:latin typeface="Arial"/>
                <a:cs typeface="Arial"/>
              </a:rPr>
              <a:t>. As result, </a:t>
            </a:r>
            <a:r>
              <a:rPr lang="en-US" b="1" i="1" dirty="0" smtClean="0">
                <a:latin typeface="Arial"/>
                <a:cs typeface="Arial"/>
              </a:rPr>
              <a:t>s</a:t>
            </a:r>
            <a:r>
              <a:rPr lang="en-US" dirty="0" smtClean="0">
                <a:latin typeface="Arial"/>
                <a:cs typeface="Arial"/>
              </a:rPr>
              <a:t> will be equal to sum of all elements of array </a:t>
            </a:r>
            <a:r>
              <a:rPr lang="en-US" b="1" i="1" dirty="0">
                <a:latin typeface="Arial"/>
                <a:cs typeface="Arial"/>
              </a:rPr>
              <a:t>a</a:t>
            </a:r>
            <a:r>
              <a:rPr lang="en-US" dirty="0">
                <a:latin typeface="Arial"/>
                <a:cs typeface="Arial"/>
              </a:rPr>
              <a:t>. </a:t>
            </a:r>
          </a:p>
        </p:txBody>
      </p:sp>
    </p:spTree>
    <p:extLst>
      <p:ext uri="{BB962C8B-B14F-4D97-AF65-F5344CB8AC3E}">
        <p14:creationId xmlns:p14="http://schemas.microsoft.com/office/powerpoint/2010/main" val="2930431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2"/>
          </p:nvPr>
        </p:nvSpPr>
        <p:spPr>
          <a:noFill/>
        </p:spPr>
        <p:txBody>
          <a:bodyPr/>
          <a:lstStyle/>
          <a:p>
            <a:fld id="{AF5722D0-00D7-4062-B6D1-42F5D560BF0B}" type="slidenum">
              <a:rPr lang="en-GB" smtClean="0"/>
              <a:pPr/>
              <a:t>29</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10"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2" name="Title 1"/>
          <p:cNvSpPr>
            <a:spLocks noGrp="1"/>
          </p:cNvSpPr>
          <p:nvPr>
            <p:ph type="title"/>
          </p:nvPr>
        </p:nvSpPr>
        <p:spPr>
          <a:xfrm>
            <a:off x="723900" y="2780928"/>
            <a:ext cx="7772400" cy="1143000"/>
          </a:xfrm>
        </p:spPr>
        <p:txBody>
          <a:bodyPr/>
          <a:lstStyle/>
          <a:p>
            <a:r>
              <a:rPr lang="en-GB" b="1" dirty="0" smtClean="0">
                <a:latin typeface="Arial" charset="0"/>
              </a:rPr>
              <a:t>Flow charts</a:t>
            </a:r>
            <a:r>
              <a:rPr lang="en-GB" b="1" dirty="0">
                <a:latin typeface="Arial" charset="0"/>
              </a:rPr>
              <a:t/>
            </a:r>
            <a:br>
              <a:rPr lang="en-GB" b="1" dirty="0">
                <a:latin typeface="Arial" charset="0"/>
              </a:rPr>
            </a:br>
            <a:endParaRPr lang="en-GB" dirty="0"/>
          </a:p>
        </p:txBody>
      </p:sp>
    </p:spTree>
    <p:extLst>
      <p:ext uri="{BB962C8B-B14F-4D97-AF65-F5344CB8AC3E}">
        <p14:creationId xmlns:p14="http://schemas.microsoft.com/office/powerpoint/2010/main" val="3532152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924391"/>
            <a:ext cx="8424936" cy="5816977"/>
          </a:xfrm>
          <a:prstGeom prst="rect">
            <a:avLst/>
          </a:prstGeom>
        </p:spPr>
        <p:txBody>
          <a:bodyPr wrap="square">
            <a:spAutoFit/>
          </a:bodyPr>
          <a:lstStyle/>
          <a:p>
            <a:pPr marL="342900" marR="0" lvl="0" indent="-342900" algn="l">
              <a:spcBef>
                <a:spcPts val="0"/>
              </a:spcBef>
              <a:spcAft>
                <a:spcPts val="0"/>
              </a:spcAft>
              <a:buFont typeface="+mj-lt"/>
              <a:buAutoNum type="arabicPeriod"/>
            </a:pPr>
            <a:r>
              <a:rPr lang="en-US" i="1" dirty="0">
                <a:solidFill>
                  <a:srgbClr val="000000"/>
                </a:solidFill>
                <a:latin typeface="Arial" charset="0"/>
                <a:ea typeface="Arial" charset="0"/>
              </a:rPr>
              <a:t>Go to </a:t>
            </a:r>
            <a:r>
              <a:rPr lang="en-US" u="sng" dirty="0">
                <a:solidFill>
                  <a:schemeClr val="accent6"/>
                </a:solidFill>
                <a:latin typeface="Arial" charset="0"/>
                <a:ea typeface="Arial" charset="0"/>
                <a:hlinkClick r:id="rId2"/>
              </a:rPr>
              <a:t>University of Leeds’ MATLAB Portal</a:t>
            </a:r>
            <a:r>
              <a:rPr lang="en-US" u="sng" dirty="0">
                <a:solidFill>
                  <a:schemeClr val="accent6"/>
                </a:solidFill>
                <a:latin typeface="Arial" charset="0"/>
                <a:ea typeface="Arial" charset="0"/>
              </a:rPr>
              <a:t> </a:t>
            </a:r>
            <a:r>
              <a:rPr lang="en-US" i="1" dirty="0">
                <a:solidFill>
                  <a:schemeClr val="accent6"/>
                </a:solidFill>
                <a:latin typeface="Arial" charset="0"/>
                <a:ea typeface="Arial" charset="0"/>
              </a:rPr>
              <a:t> </a:t>
            </a:r>
            <a:r>
              <a:rPr lang="en-US" i="1" dirty="0" smtClean="0">
                <a:solidFill>
                  <a:schemeClr val="accent6"/>
                </a:solidFill>
                <a:latin typeface="Arial" charset="0"/>
                <a:ea typeface="Arial" charset="0"/>
              </a:rPr>
              <a:t>( </a:t>
            </a:r>
            <a:r>
              <a:rPr lang="en-US" u="sng" dirty="0">
                <a:solidFill>
                  <a:schemeClr val="accent6"/>
                </a:solidFill>
                <a:latin typeface="Arial" charset="0"/>
                <a:ea typeface="Arial" charset="0"/>
                <a:hlinkClick r:id="rId3"/>
              </a:rPr>
              <a:t>https://uk.mathworks.com/academia/tah-portal/university-of-leeds-40586183.html</a:t>
            </a:r>
            <a:r>
              <a:rPr lang="en-US" i="1" dirty="0">
                <a:solidFill>
                  <a:schemeClr val="accent6"/>
                </a:solidFill>
                <a:latin typeface="Arial" charset="0"/>
                <a:ea typeface="Arial" charset="0"/>
              </a:rPr>
              <a:t> </a:t>
            </a:r>
            <a:r>
              <a:rPr lang="en-US" i="1" dirty="0">
                <a:solidFill>
                  <a:srgbClr val="000000"/>
                </a:solidFill>
                <a:latin typeface="Arial" charset="0"/>
                <a:ea typeface="Arial" charset="0"/>
              </a:rPr>
              <a:t>) to download the software. </a:t>
            </a:r>
            <a:endParaRPr lang="en-GB" sz="2400" dirty="0">
              <a:latin typeface="Times New Roman" charset="0"/>
              <a:ea typeface="Times New Roman" charset="0"/>
            </a:endParaRPr>
          </a:p>
          <a:p>
            <a:pPr marL="342900" marR="0" lvl="0" indent="-342900" algn="l">
              <a:spcBef>
                <a:spcPts val="0"/>
              </a:spcBef>
              <a:spcAft>
                <a:spcPts val="0"/>
              </a:spcAft>
              <a:buFont typeface="+mj-lt"/>
              <a:buAutoNum type="arabicPeriod"/>
            </a:pPr>
            <a:r>
              <a:rPr lang="en-US" i="1" dirty="0">
                <a:solidFill>
                  <a:srgbClr val="000000"/>
                </a:solidFill>
                <a:latin typeface="Arial" charset="0"/>
                <a:ea typeface="Arial" charset="0"/>
              </a:rPr>
              <a:t>Click “Get Started Now” in the Download MATLAB box.  </a:t>
            </a:r>
            <a:endParaRPr lang="en-GB" sz="2400" dirty="0">
              <a:latin typeface="Times New Roman" charset="0"/>
              <a:ea typeface="Times New Roman" charset="0"/>
            </a:endParaRPr>
          </a:p>
          <a:p>
            <a:pPr marL="342900" marR="0" lvl="0" indent="-342900" algn="l">
              <a:spcBef>
                <a:spcPts val="0"/>
              </a:spcBef>
              <a:spcAft>
                <a:spcPts val="0"/>
              </a:spcAft>
              <a:buFont typeface="+mj-lt"/>
              <a:buAutoNum type="arabicPeriod"/>
            </a:pPr>
            <a:r>
              <a:rPr lang="en-US" i="1" dirty="0">
                <a:solidFill>
                  <a:srgbClr val="000000"/>
                </a:solidFill>
                <a:latin typeface="Arial" charset="0"/>
                <a:ea typeface="Arial" charset="0"/>
              </a:rPr>
              <a:t>You will be asked to create a </a:t>
            </a:r>
            <a:r>
              <a:rPr lang="en-US" i="1" dirty="0" err="1">
                <a:solidFill>
                  <a:srgbClr val="000000"/>
                </a:solidFill>
                <a:latin typeface="Arial" charset="0"/>
                <a:ea typeface="Arial" charset="0"/>
              </a:rPr>
              <a:t>MathWorks</a:t>
            </a:r>
            <a:r>
              <a:rPr lang="en-US" i="1" dirty="0">
                <a:solidFill>
                  <a:srgbClr val="000000"/>
                </a:solidFill>
                <a:latin typeface="Arial" charset="0"/>
                <a:ea typeface="Arial" charset="0"/>
              </a:rPr>
              <a:t> Account.  Once you do that, you will be associated to our MATLAB license and will be able to:</a:t>
            </a:r>
            <a:endParaRPr lang="en-GB" sz="2400" dirty="0">
              <a:latin typeface="Times New Roman" charset="0"/>
              <a:ea typeface="Times New Roman" charset="0"/>
            </a:endParaRPr>
          </a:p>
          <a:p>
            <a:pPr marL="342900" marR="0" lvl="0" indent="-342900" algn="l">
              <a:spcBef>
                <a:spcPts val="0"/>
              </a:spcBef>
              <a:spcAft>
                <a:spcPts val="0"/>
              </a:spcAft>
              <a:buFont typeface="Wingdings" charset="2"/>
              <a:buChar char="Ø"/>
            </a:pPr>
            <a:r>
              <a:rPr lang="en-US" i="1" dirty="0" smtClean="0">
                <a:solidFill>
                  <a:srgbClr val="000000"/>
                </a:solidFill>
                <a:latin typeface="Arial" charset="0"/>
                <a:ea typeface="Arial" charset="0"/>
              </a:rPr>
              <a:t>Download and activate software on your personal computer</a:t>
            </a:r>
            <a:endParaRPr lang="en-GB" sz="2400" dirty="0">
              <a:latin typeface="Times New Roman" charset="0"/>
              <a:ea typeface="Times New Roman" charset="0"/>
            </a:endParaRPr>
          </a:p>
          <a:p>
            <a:pPr marL="342900" marR="0" lvl="0" indent="-342900" algn="l">
              <a:spcBef>
                <a:spcPts val="0"/>
              </a:spcBef>
              <a:spcAft>
                <a:spcPts val="0"/>
              </a:spcAft>
              <a:buFont typeface="Wingdings" charset="2"/>
              <a:buChar char="Ø"/>
            </a:pPr>
            <a:r>
              <a:rPr lang="en-US" i="1" dirty="0">
                <a:solidFill>
                  <a:srgbClr val="000000"/>
                </a:solidFill>
                <a:latin typeface="Arial" charset="0"/>
                <a:ea typeface="Arial" charset="0"/>
              </a:rPr>
              <a:t>Start using MATLAB Online from a web browser (on the link: </a:t>
            </a:r>
            <a:r>
              <a:rPr lang="en-US" u="sng" dirty="0">
                <a:solidFill>
                  <a:srgbClr val="0000FF"/>
                </a:solidFill>
                <a:latin typeface="Arial" charset="0"/>
                <a:ea typeface="Arial" charset="0"/>
                <a:hlinkClick r:id="rId4"/>
              </a:rPr>
              <a:t>https://uk.mathworks.com/products/matlab-online.html</a:t>
            </a:r>
            <a:r>
              <a:rPr lang="en-US" i="1" dirty="0">
                <a:solidFill>
                  <a:srgbClr val="000000"/>
                </a:solidFill>
                <a:latin typeface="Arial" charset="0"/>
                <a:ea typeface="Arial" charset="0"/>
              </a:rPr>
              <a:t>)</a:t>
            </a:r>
            <a:endParaRPr lang="en-GB" sz="2400" dirty="0">
              <a:latin typeface="Times New Roman" charset="0"/>
              <a:ea typeface="Times New Roman" charset="0"/>
            </a:endParaRPr>
          </a:p>
          <a:p>
            <a:pPr marL="685800" marR="0" algn="l">
              <a:spcBef>
                <a:spcPts val="0"/>
              </a:spcBef>
              <a:spcAft>
                <a:spcPts val="0"/>
              </a:spcAft>
            </a:pPr>
            <a:r>
              <a:rPr lang="en-US" dirty="0">
                <a:solidFill>
                  <a:srgbClr val="000000"/>
                </a:solidFill>
                <a:latin typeface="Arial" charset="0"/>
                <a:ea typeface="Arial" charset="0"/>
              </a:rPr>
              <a:t> </a:t>
            </a:r>
            <a:endParaRPr lang="en-GB" sz="2400" dirty="0">
              <a:latin typeface="Times New Roman" charset="0"/>
              <a:ea typeface="Times New Roman" charset="0"/>
            </a:endParaRPr>
          </a:p>
          <a:p>
            <a:pPr marL="0" marR="0" algn="l">
              <a:spcBef>
                <a:spcPts val="0"/>
              </a:spcBef>
              <a:spcAft>
                <a:spcPts val="0"/>
              </a:spcAft>
            </a:pPr>
            <a:r>
              <a:rPr lang="en-US" i="1" dirty="0">
                <a:solidFill>
                  <a:srgbClr val="000000"/>
                </a:solidFill>
                <a:latin typeface="Arial" charset="0"/>
                <a:ea typeface="Arial" charset="0"/>
              </a:rPr>
              <a:t>We strongly suggest you complete the 2 hours MATLAB Onramp tutorial that can be found on our </a:t>
            </a:r>
            <a:r>
              <a:rPr lang="en-US" u="sng" dirty="0">
                <a:solidFill>
                  <a:srgbClr val="0000FF"/>
                </a:solidFill>
                <a:latin typeface="Arial" charset="0"/>
                <a:ea typeface="Arial" charset="0"/>
                <a:hlinkClick r:id="rId2"/>
              </a:rPr>
              <a:t>MATLAB Portal</a:t>
            </a:r>
            <a:r>
              <a:rPr lang="en-US" i="1" dirty="0">
                <a:solidFill>
                  <a:srgbClr val="000000"/>
                </a:solidFill>
                <a:latin typeface="Arial" charset="0"/>
                <a:ea typeface="Arial" charset="0"/>
              </a:rPr>
              <a:t>  </a:t>
            </a:r>
            <a:r>
              <a:rPr lang="en-US" i="1" dirty="0" smtClean="0">
                <a:solidFill>
                  <a:srgbClr val="000000"/>
                </a:solidFill>
                <a:latin typeface="Arial" charset="0"/>
                <a:ea typeface="Arial" charset="0"/>
              </a:rPr>
              <a:t>(</a:t>
            </a:r>
            <a:r>
              <a:rPr lang="en-US" u="sng" dirty="0" smtClean="0">
                <a:solidFill>
                  <a:srgbClr val="0000FF"/>
                </a:solidFill>
                <a:latin typeface="Arial" charset="0"/>
                <a:ea typeface="Arial" charset="0"/>
                <a:hlinkClick r:id="rId5"/>
              </a:rPr>
              <a:t>https</a:t>
            </a:r>
            <a:r>
              <a:rPr lang="en-US" u="sng" dirty="0">
                <a:solidFill>
                  <a:srgbClr val="0000FF"/>
                </a:solidFill>
                <a:latin typeface="Arial" charset="0"/>
                <a:ea typeface="Arial" charset="0"/>
                <a:hlinkClick r:id="rId5"/>
              </a:rPr>
              <a:t>://uk.mathworks.com/learn/tutorials/matlab-onramp.html?s_tid=tah_po_mlonramp</a:t>
            </a:r>
            <a:r>
              <a:rPr lang="en-US" i="1" dirty="0" smtClean="0">
                <a:solidFill>
                  <a:srgbClr val="000000"/>
                </a:solidFill>
                <a:latin typeface="Arial" charset="0"/>
                <a:ea typeface="Arial" charset="0"/>
                <a:hlinkClick r:id="rId5"/>
              </a:rPr>
              <a:t>)</a:t>
            </a:r>
            <a:r>
              <a:rPr lang="en-US" i="1" dirty="0" smtClean="0">
                <a:solidFill>
                  <a:srgbClr val="000000"/>
                </a:solidFill>
                <a:latin typeface="Arial" charset="0"/>
                <a:ea typeface="Arial" charset="0"/>
              </a:rPr>
              <a:t>.</a:t>
            </a:r>
          </a:p>
          <a:p>
            <a:pPr marL="0" marR="0" algn="l">
              <a:spcBef>
                <a:spcPts val="0"/>
              </a:spcBef>
              <a:spcAft>
                <a:spcPts val="0"/>
              </a:spcAft>
            </a:pPr>
            <a:endParaRPr lang="en-US" sz="2400" i="1" dirty="0">
              <a:solidFill>
                <a:srgbClr val="000000"/>
              </a:solidFill>
              <a:effectLst/>
              <a:latin typeface="Arial" charset="0"/>
              <a:ea typeface="Arial" charset="0"/>
            </a:endParaRPr>
          </a:p>
          <a:p>
            <a:pPr algn="l">
              <a:spcBef>
                <a:spcPts val="0"/>
              </a:spcBef>
              <a:spcAft>
                <a:spcPts val="0"/>
              </a:spcAft>
            </a:pPr>
            <a:r>
              <a:rPr lang="en-US" sz="2400" dirty="0">
                <a:latin typeface="Arial" charset="0"/>
                <a:ea typeface="Arial" charset="0"/>
                <a:cs typeface="Arial" charset="0"/>
              </a:rPr>
              <a:t>I</a:t>
            </a:r>
            <a:r>
              <a:rPr lang="en-US" dirty="0">
                <a:latin typeface="Arial" charset="0"/>
                <a:ea typeface="Arial" charset="0"/>
                <a:cs typeface="Arial" charset="0"/>
              </a:rPr>
              <a:t>f you have trouble installing MATLAB, go to the </a:t>
            </a:r>
            <a:r>
              <a:rPr lang="en-US" u="sng" dirty="0">
                <a:latin typeface="Arial" charset="0"/>
                <a:ea typeface="Arial" charset="0"/>
                <a:cs typeface="Arial" charset="0"/>
                <a:hlinkClick r:id="rId2"/>
              </a:rPr>
              <a:t>MATLAB Portal</a:t>
            </a:r>
            <a:r>
              <a:rPr lang="en-US" dirty="0">
                <a:latin typeface="Arial" charset="0"/>
                <a:ea typeface="Arial" charset="0"/>
                <a:cs typeface="Arial" charset="0"/>
              </a:rPr>
              <a:t> and click “Customer Support” to get help.  </a:t>
            </a:r>
            <a:endParaRPr lang="en-GB" dirty="0">
              <a:latin typeface="Arial" charset="0"/>
              <a:ea typeface="Arial" charset="0"/>
              <a:cs typeface="Arial" charset="0"/>
            </a:endParaRPr>
          </a:p>
          <a:p>
            <a:pPr marL="0" marR="0" algn="l">
              <a:spcBef>
                <a:spcPts val="0"/>
              </a:spcBef>
              <a:spcAft>
                <a:spcPts val="0"/>
              </a:spcAft>
            </a:pPr>
            <a:endParaRPr lang="en-GB" sz="2400" dirty="0">
              <a:effectLst/>
              <a:latin typeface="Times New Roman" charset="0"/>
              <a:ea typeface="Times New Roman" charset="0"/>
            </a:endParaRPr>
          </a:p>
        </p:txBody>
      </p:sp>
      <p:sp>
        <p:nvSpPr>
          <p:cNvPr id="3" name="Line 5"/>
          <p:cNvSpPr>
            <a:spLocks noChangeShapeType="1"/>
          </p:cNvSpPr>
          <p:nvPr/>
        </p:nvSpPr>
        <p:spPr bwMode="auto">
          <a:xfrm>
            <a:off x="304800" y="764704"/>
            <a:ext cx="8534400" cy="0"/>
          </a:xfrm>
          <a:prstGeom prst="line">
            <a:avLst/>
          </a:prstGeom>
          <a:noFill/>
          <a:ln w="76200" cmpd="thickThin">
            <a:solidFill>
              <a:srgbClr val="4A2610"/>
            </a:solidFill>
            <a:round/>
            <a:headEnd/>
            <a:tailEnd/>
          </a:ln>
        </p:spPr>
        <p:txBody>
          <a:bodyPr/>
          <a:lstStyle/>
          <a:p>
            <a:endParaRPr lang="en-GB"/>
          </a:p>
        </p:txBody>
      </p:sp>
      <p:sp>
        <p:nvSpPr>
          <p:cNvPr id="4" name="Line 2"/>
          <p:cNvSpPr>
            <a:spLocks noChangeShapeType="1"/>
          </p:cNvSpPr>
          <p:nvPr/>
        </p:nvSpPr>
        <p:spPr bwMode="auto">
          <a:xfrm>
            <a:off x="1598104" y="6453336"/>
            <a:ext cx="6019800" cy="0"/>
          </a:xfrm>
          <a:prstGeom prst="line">
            <a:avLst/>
          </a:prstGeom>
          <a:noFill/>
          <a:ln w="38100" cmpd="thinThick">
            <a:solidFill>
              <a:srgbClr val="4A2610"/>
            </a:solidFill>
            <a:round/>
            <a:headEnd/>
            <a:tailEnd/>
          </a:ln>
        </p:spPr>
        <p:txBody>
          <a:bodyPr/>
          <a:lstStyle/>
          <a:p>
            <a:endParaRPr lang="en-GB"/>
          </a:p>
        </p:txBody>
      </p:sp>
      <p:sp>
        <p:nvSpPr>
          <p:cNvPr id="5" name="Rectangle 4"/>
          <p:cNvSpPr/>
          <p:nvPr/>
        </p:nvSpPr>
        <p:spPr>
          <a:xfrm>
            <a:off x="703892" y="188640"/>
            <a:ext cx="7468507" cy="892552"/>
          </a:xfrm>
          <a:prstGeom prst="rect">
            <a:avLst/>
          </a:prstGeom>
        </p:spPr>
        <p:txBody>
          <a:bodyPr wrap="square">
            <a:spAutoFit/>
          </a:bodyPr>
          <a:lstStyle/>
          <a:p>
            <a:pPr algn="ctr"/>
            <a:r>
              <a:rPr lang="en-GB" sz="2800" b="1" dirty="0" smtClean="0">
                <a:latin typeface="Arial" charset="0"/>
              </a:rPr>
              <a:t>Installing MATLAB on a personal machine</a:t>
            </a:r>
            <a:r>
              <a:rPr lang="en-GB" sz="2400" b="1" dirty="0">
                <a:latin typeface="Arial" charset="0"/>
              </a:rPr>
              <a:t/>
            </a:r>
            <a:br>
              <a:rPr lang="en-GB" sz="2400" b="1" dirty="0">
                <a:latin typeface="Arial" charset="0"/>
              </a:rPr>
            </a:br>
            <a:endParaRPr lang="en-US" sz="2400" dirty="0"/>
          </a:p>
        </p:txBody>
      </p:sp>
    </p:spTree>
    <p:extLst>
      <p:ext uri="{BB962C8B-B14F-4D97-AF65-F5344CB8AC3E}">
        <p14:creationId xmlns:p14="http://schemas.microsoft.com/office/powerpoint/2010/main" val="1142952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2"/>
          </p:nvPr>
        </p:nvSpPr>
        <p:spPr>
          <a:noFill/>
        </p:spPr>
        <p:txBody>
          <a:bodyPr/>
          <a:lstStyle/>
          <a:p>
            <a:fld id="{AF5722D0-00D7-4062-B6D1-42F5D560BF0B}" type="slidenum">
              <a:rPr lang="en-GB" smtClean="0"/>
              <a:pPr/>
              <a:t>30</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10"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2" name="Title 1"/>
          <p:cNvSpPr>
            <a:spLocks noGrp="1"/>
          </p:cNvSpPr>
          <p:nvPr>
            <p:ph type="title"/>
          </p:nvPr>
        </p:nvSpPr>
        <p:spPr>
          <a:xfrm>
            <a:off x="611560" y="260648"/>
            <a:ext cx="7772400" cy="1143000"/>
          </a:xfrm>
        </p:spPr>
        <p:txBody>
          <a:bodyPr/>
          <a:lstStyle/>
          <a:p>
            <a:r>
              <a:rPr lang="en-GB" sz="3600" b="1" dirty="0" smtClean="0">
                <a:latin typeface="Arial" charset="0"/>
              </a:rPr>
              <a:t>Algorithms and flow charts</a:t>
            </a:r>
            <a:r>
              <a:rPr lang="en-GB" sz="3600" b="1" dirty="0">
                <a:latin typeface="Arial" charset="0"/>
              </a:rPr>
              <a:t/>
            </a:r>
            <a:br>
              <a:rPr lang="en-GB" sz="3600" b="1" dirty="0">
                <a:latin typeface="Arial" charset="0"/>
              </a:rPr>
            </a:br>
            <a:endParaRPr lang="en-GB" sz="3600" dirty="0"/>
          </a:p>
        </p:txBody>
      </p:sp>
      <p:sp>
        <p:nvSpPr>
          <p:cNvPr id="6" name="Rectangle 5"/>
          <p:cNvSpPr/>
          <p:nvPr/>
        </p:nvSpPr>
        <p:spPr>
          <a:xfrm>
            <a:off x="805176" y="3514353"/>
            <a:ext cx="5760640" cy="400110"/>
          </a:xfrm>
          <a:prstGeom prst="rect">
            <a:avLst/>
          </a:prstGeom>
        </p:spPr>
        <p:txBody>
          <a:bodyPr wrap="square">
            <a:spAutoFit/>
          </a:bodyPr>
          <a:lstStyle/>
          <a:p>
            <a:pPr algn="l"/>
            <a:endParaRPr lang="en-GB" i="1" dirty="0" smtClean="0">
              <a:solidFill>
                <a:schemeClr val="accent6"/>
              </a:solidFill>
              <a:latin typeface="Arial"/>
              <a:cs typeface="Arial"/>
            </a:endParaRPr>
          </a:p>
        </p:txBody>
      </p:sp>
      <p:sp>
        <p:nvSpPr>
          <p:cNvPr id="3" name="TextBox 2"/>
          <p:cNvSpPr txBox="1"/>
          <p:nvPr/>
        </p:nvSpPr>
        <p:spPr>
          <a:xfrm>
            <a:off x="611560" y="1175072"/>
            <a:ext cx="7767275" cy="5324535"/>
          </a:xfrm>
          <a:prstGeom prst="rect">
            <a:avLst/>
          </a:prstGeom>
          <a:noFill/>
        </p:spPr>
        <p:txBody>
          <a:bodyPr wrap="square" rtlCol="0">
            <a:spAutoFit/>
          </a:bodyPr>
          <a:lstStyle/>
          <a:p>
            <a:pPr marL="342900" indent="-342900" algn="just">
              <a:buFont typeface="Arial" panose="020B0604020202020204" pitchFamily="34" charset="0"/>
              <a:buChar char="•"/>
            </a:pPr>
            <a:r>
              <a:rPr lang="en-GB" dirty="0">
                <a:latin typeface="Arial" panose="020B0604020202020204" pitchFamily="34" charset="0"/>
                <a:cs typeface="Arial" panose="020B0604020202020204" pitchFamily="34" charset="0"/>
              </a:rPr>
              <a:t>You can write a variety of codes, once you know the basic instructions as </a:t>
            </a:r>
            <a:r>
              <a:rPr lang="en-GB" i="1" dirty="0">
                <a:solidFill>
                  <a:srgbClr val="3333CC"/>
                </a:solidFill>
                <a:latin typeface="Arial" panose="020B0604020202020204" pitchFamily="34" charset="0"/>
                <a:cs typeface="Arial" panose="020B0604020202020204" pitchFamily="34" charset="0"/>
              </a:rPr>
              <a:t>if</a:t>
            </a:r>
            <a:r>
              <a:rPr lang="en-GB" i="1" dirty="0">
                <a:latin typeface="Arial" panose="020B0604020202020204" pitchFamily="34" charset="0"/>
                <a:cs typeface="Arial" panose="020B0604020202020204" pitchFamily="34" charset="0"/>
              </a:rPr>
              <a:t>, </a:t>
            </a:r>
            <a:r>
              <a:rPr lang="en-GB" i="1" dirty="0">
                <a:solidFill>
                  <a:srgbClr val="3333CC"/>
                </a:solidFill>
                <a:latin typeface="Arial" panose="020B0604020202020204" pitchFamily="34" charset="0"/>
                <a:cs typeface="Arial" panose="020B0604020202020204" pitchFamily="34" charset="0"/>
              </a:rPr>
              <a:t>for</a:t>
            </a:r>
            <a:r>
              <a:rPr lang="en-GB" i="1"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and </a:t>
            </a:r>
            <a:r>
              <a:rPr lang="en-GB" i="1" dirty="0">
                <a:solidFill>
                  <a:srgbClr val="3333CC"/>
                </a:solidFill>
                <a:latin typeface="Arial" panose="020B0604020202020204" pitchFamily="34" charset="0"/>
                <a:cs typeface="Arial" panose="020B0604020202020204" pitchFamily="34" charset="0"/>
              </a:rPr>
              <a:t>while</a:t>
            </a:r>
            <a:r>
              <a:rPr lang="en-GB" i="1" dirty="0">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 </a:t>
            </a:r>
            <a:endParaRPr lang="en-GB"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GB"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dirty="0" smtClean="0">
                <a:latin typeface="Arial" panose="020B0604020202020204" pitchFamily="34" charset="0"/>
                <a:cs typeface="Arial" panose="020B0604020202020204" pitchFamily="34" charset="0"/>
              </a:rPr>
              <a:t>If </a:t>
            </a:r>
            <a:r>
              <a:rPr lang="en-GB" dirty="0">
                <a:latin typeface="Arial" panose="020B0604020202020204" pitchFamily="34" charset="0"/>
                <a:cs typeface="Arial" panose="020B0604020202020204" pitchFamily="34" charset="0"/>
              </a:rPr>
              <a:t>you learn how to code well, the language you are using is irrelevant. </a:t>
            </a:r>
            <a:endParaRPr lang="en-GB"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GB"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dirty="0" smtClean="0">
                <a:latin typeface="Arial" panose="020B0604020202020204" pitchFamily="34" charset="0"/>
                <a:cs typeface="Arial" panose="020B0604020202020204" pitchFamily="34" charset="0"/>
              </a:rPr>
              <a:t>In </a:t>
            </a:r>
            <a:r>
              <a:rPr lang="en-GB" dirty="0">
                <a:latin typeface="Arial" panose="020B0604020202020204" pitchFamily="34" charset="0"/>
                <a:cs typeface="Arial" panose="020B0604020202020204" pitchFamily="34" charset="0"/>
              </a:rPr>
              <a:t>many cases you will be given a specific description about your input, and what the output needs to be, and it will be up to you to design the solution. </a:t>
            </a:r>
            <a:endParaRPr lang="en-GB"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dirty="0" smtClean="0">
                <a:latin typeface="Arial" panose="020B0604020202020204" pitchFamily="34" charset="0"/>
                <a:cs typeface="Arial" panose="020B0604020202020204" pitchFamily="34" charset="0"/>
              </a:rPr>
              <a:t>The </a:t>
            </a:r>
            <a:r>
              <a:rPr lang="en-GB" dirty="0">
                <a:latin typeface="Arial" panose="020B0604020202020204" pitchFamily="34" charset="0"/>
                <a:cs typeface="Arial" panose="020B0604020202020204" pitchFamily="34" charset="0"/>
              </a:rPr>
              <a:t>unambiguous </a:t>
            </a:r>
            <a:r>
              <a:rPr lang="en-GB" dirty="0" smtClean="0">
                <a:latin typeface="Arial" panose="020B0604020202020204" pitchFamily="34" charset="0"/>
                <a:cs typeface="Arial" panose="020B0604020202020204" pitchFamily="34" charset="0"/>
              </a:rPr>
              <a:t>specification of the solution is called algorithm, however even if you know the algorithm, there can be many different ways to implement it. </a:t>
            </a:r>
          </a:p>
          <a:p>
            <a:pPr marL="342900" indent="-342900" algn="just">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dirty="0" smtClean="0">
                <a:latin typeface="Arial" panose="020B0604020202020204" pitchFamily="34" charset="0"/>
                <a:cs typeface="Arial" panose="020B0604020202020204" pitchFamily="34" charset="0"/>
              </a:rPr>
              <a:t>Your code </a:t>
            </a:r>
            <a:r>
              <a:rPr lang="en-GB" dirty="0">
                <a:latin typeface="Arial" panose="020B0604020202020204" pitchFamily="34" charset="0"/>
                <a:cs typeface="Arial" panose="020B0604020202020204" pitchFamily="34" charset="0"/>
              </a:rPr>
              <a:t>needs to be written so that other people can understand it too, this is why flow-charts are really useful and they can give the idea </a:t>
            </a:r>
            <a:r>
              <a:rPr lang="en-GB" dirty="0" smtClean="0">
                <a:latin typeface="Arial" panose="020B0604020202020204" pitchFamily="34" charset="0"/>
                <a:cs typeface="Arial" panose="020B0604020202020204" pitchFamily="34" charset="0"/>
              </a:rPr>
              <a:t>how you implemented the algorithm.</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6029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2"/>
          </p:nvPr>
        </p:nvSpPr>
        <p:spPr>
          <a:noFill/>
        </p:spPr>
        <p:txBody>
          <a:bodyPr/>
          <a:lstStyle/>
          <a:p>
            <a:fld id="{AF5722D0-00D7-4062-B6D1-42F5D560BF0B}" type="slidenum">
              <a:rPr lang="en-GB" smtClean="0"/>
              <a:pPr/>
              <a:t>31</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10"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2" name="Title 1"/>
          <p:cNvSpPr>
            <a:spLocks noGrp="1"/>
          </p:cNvSpPr>
          <p:nvPr>
            <p:ph type="title"/>
          </p:nvPr>
        </p:nvSpPr>
        <p:spPr>
          <a:xfrm>
            <a:off x="611560" y="260648"/>
            <a:ext cx="7772400" cy="1143000"/>
          </a:xfrm>
        </p:spPr>
        <p:txBody>
          <a:bodyPr/>
          <a:lstStyle/>
          <a:p>
            <a:r>
              <a:rPr lang="en-GB" sz="3600" b="1" dirty="0" smtClean="0">
                <a:latin typeface="Arial" charset="0"/>
              </a:rPr>
              <a:t>Flow charts</a:t>
            </a:r>
            <a:r>
              <a:rPr lang="en-GB" sz="3600" b="1" dirty="0">
                <a:latin typeface="Arial" charset="0"/>
              </a:rPr>
              <a:t/>
            </a:r>
            <a:br>
              <a:rPr lang="en-GB" sz="3600" b="1" dirty="0">
                <a:latin typeface="Arial" charset="0"/>
              </a:rPr>
            </a:br>
            <a:endParaRPr lang="en-GB" sz="3600" dirty="0"/>
          </a:p>
        </p:txBody>
      </p:sp>
      <p:sp>
        <p:nvSpPr>
          <p:cNvPr id="6" name="Rectangle 5"/>
          <p:cNvSpPr/>
          <p:nvPr/>
        </p:nvSpPr>
        <p:spPr>
          <a:xfrm>
            <a:off x="805176" y="3514353"/>
            <a:ext cx="5760640" cy="400110"/>
          </a:xfrm>
          <a:prstGeom prst="rect">
            <a:avLst/>
          </a:prstGeom>
        </p:spPr>
        <p:txBody>
          <a:bodyPr wrap="square">
            <a:spAutoFit/>
          </a:bodyPr>
          <a:lstStyle/>
          <a:p>
            <a:pPr algn="l"/>
            <a:endParaRPr lang="en-GB" i="1" dirty="0" smtClean="0">
              <a:solidFill>
                <a:schemeClr val="accent6"/>
              </a:solidFill>
              <a:latin typeface="Arial"/>
              <a:cs typeface="Arial"/>
            </a:endParaRPr>
          </a:p>
        </p:txBody>
      </p:sp>
      <p:sp>
        <p:nvSpPr>
          <p:cNvPr id="3" name="TextBox 2"/>
          <p:cNvSpPr txBox="1"/>
          <p:nvPr/>
        </p:nvSpPr>
        <p:spPr>
          <a:xfrm>
            <a:off x="611560" y="1315909"/>
            <a:ext cx="7767275" cy="3662541"/>
          </a:xfrm>
          <a:prstGeom prst="rect">
            <a:avLst/>
          </a:prstGeom>
          <a:noFill/>
        </p:spPr>
        <p:txBody>
          <a:bodyPr wrap="square" rtlCol="0">
            <a:spAutoFit/>
          </a:bodyPr>
          <a:lstStyle/>
          <a:p>
            <a:pPr marL="342900" indent="-342900" algn="just">
              <a:buFont typeface="Arial" panose="020B0604020202020204" pitchFamily="34" charset="0"/>
              <a:buChar char="•"/>
            </a:pPr>
            <a:r>
              <a:rPr lang="en-GB" sz="2400" dirty="0" smtClean="0">
                <a:latin typeface="Arial" panose="020B0604020202020204" pitchFamily="34" charset="0"/>
                <a:cs typeface="Arial" panose="020B0604020202020204" pitchFamily="34" charset="0"/>
              </a:rPr>
              <a:t>Flow chart directly describes the commands you are planning to use in your code.</a:t>
            </a:r>
          </a:p>
          <a:p>
            <a:pPr marL="342900" indent="-342900" algn="just">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sz="2400" dirty="0" smtClean="0">
                <a:latin typeface="Arial" panose="020B0604020202020204" pitchFamily="34" charset="0"/>
                <a:cs typeface="Arial" panose="020B0604020202020204" pitchFamily="34" charset="0"/>
              </a:rPr>
              <a:t>Every command has it is own symbol and anyone can understand your code by simply looking at the flow chart!</a:t>
            </a:r>
          </a:p>
          <a:p>
            <a:pPr marL="342900" indent="-342900" algn="just">
              <a:buFont typeface="Arial" panose="020B0604020202020204" pitchFamily="34" charset="0"/>
              <a:buChar char="•"/>
            </a:pPr>
            <a:endParaRPr lang="en-GB" sz="24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sz="2400" dirty="0" smtClean="0">
                <a:latin typeface="Arial" panose="020B0604020202020204" pitchFamily="34" charset="0"/>
                <a:cs typeface="Arial" panose="020B0604020202020204" pitchFamily="34" charset="0"/>
              </a:rPr>
              <a:t>Always draft a flow chart before coding!</a:t>
            </a:r>
          </a:p>
          <a:p>
            <a:pPr marL="342900" indent="-342900" algn="just">
              <a:buFont typeface="Arial" panose="020B0604020202020204" pitchFamily="34" charset="0"/>
              <a:buChar char="•"/>
            </a:pPr>
            <a:endParaRPr lang="en-GB" dirty="0"/>
          </a:p>
          <a:p>
            <a:pPr algn="just"/>
            <a:endParaRPr lang="en-GB" dirty="0"/>
          </a:p>
        </p:txBody>
      </p:sp>
    </p:spTree>
    <p:extLst>
      <p:ext uri="{BB962C8B-B14F-4D97-AF65-F5344CB8AC3E}">
        <p14:creationId xmlns:p14="http://schemas.microsoft.com/office/powerpoint/2010/main" val="20082773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2"/>
          </p:nvPr>
        </p:nvSpPr>
        <p:spPr>
          <a:noFill/>
        </p:spPr>
        <p:txBody>
          <a:bodyPr/>
          <a:lstStyle/>
          <a:p>
            <a:fld id="{AF5722D0-00D7-4062-B6D1-42F5D560BF0B}" type="slidenum">
              <a:rPr lang="en-GB" smtClean="0"/>
              <a:pPr/>
              <a:t>32</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10"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2" name="Title 1"/>
          <p:cNvSpPr>
            <a:spLocks noGrp="1"/>
          </p:cNvSpPr>
          <p:nvPr>
            <p:ph type="title"/>
          </p:nvPr>
        </p:nvSpPr>
        <p:spPr>
          <a:xfrm>
            <a:off x="611560" y="260648"/>
            <a:ext cx="7772400" cy="1143000"/>
          </a:xfrm>
        </p:spPr>
        <p:txBody>
          <a:bodyPr/>
          <a:lstStyle/>
          <a:p>
            <a:r>
              <a:rPr lang="en-GB" sz="3600" b="1" dirty="0" smtClean="0">
                <a:latin typeface="Arial" charset="0"/>
              </a:rPr>
              <a:t>Flow charts</a:t>
            </a:r>
            <a:r>
              <a:rPr lang="en-GB" sz="3600" b="1" dirty="0">
                <a:latin typeface="Arial" charset="0"/>
              </a:rPr>
              <a:t/>
            </a:r>
            <a:br>
              <a:rPr lang="en-GB" sz="3600" b="1" dirty="0">
                <a:latin typeface="Arial" charset="0"/>
              </a:rPr>
            </a:br>
            <a:endParaRPr lang="en-GB" sz="3600" dirty="0"/>
          </a:p>
        </p:txBody>
      </p:sp>
      <p:sp>
        <p:nvSpPr>
          <p:cNvPr id="6" name="Rectangle 5"/>
          <p:cNvSpPr/>
          <p:nvPr/>
        </p:nvSpPr>
        <p:spPr>
          <a:xfrm>
            <a:off x="805176" y="3514353"/>
            <a:ext cx="5760640" cy="400110"/>
          </a:xfrm>
          <a:prstGeom prst="rect">
            <a:avLst/>
          </a:prstGeom>
        </p:spPr>
        <p:txBody>
          <a:bodyPr wrap="square">
            <a:spAutoFit/>
          </a:bodyPr>
          <a:lstStyle/>
          <a:p>
            <a:pPr algn="l"/>
            <a:endParaRPr lang="en-GB" i="1" dirty="0" smtClean="0">
              <a:solidFill>
                <a:schemeClr val="accent6"/>
              </a:solidFill>
              <a:latin typeface="Arial"/>
              <a:cs typeface="Arial"/>
            </a:endParaRPr>
          </a:p>
        </p:txBody>
      </p:sp>
      <p:sp>
        <p:nvSpPr>
          <p:cNvPr id="9" name="Shape 84"/>
          <p:cNvSpPr/>
          <p:nvPr/>
        </p:nvSpPr>
        <p:spPr>
          <a:xfrm>
            <a:off x="2392236" y="3688321"/>
            <a:ext cx="1252200" cy="46160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lgn="l">
              <a:spcBef>
                <a:spcPts val="4200"/>
              </a:spcBef>
            </a:lvl1pPr>
          </a:lstStyle>
          <a:p>
            <a:pPr lvl="0">
              <a:defRPr sz="1800"/>
            </a:pPr>
            <a:r>
              <a:rPr sz="2531" dirty="0" smtClean="0">
                <a:latin typeface="Arial" panose="020B0604020202020204" pitchFamily="34" charset="0"/>
                <a:cs typeface="Arial" panose="020B0604020202020204" pitchFamily="34" charset="0"/>
              </a:rPr>
              <a:t>Process</a:t>
            </a:r>
            <a:endParaRPr lang="en-GB" sz="2531" dirty="0" smtClean="0">
              <a:latin typeface="Arial" panose="020B0604020202020204" pitchFamily="34" charset="0"/>
              <a:cs typeface="Arial" panose="020B0604020202020204" pitchFamily="34" charset="0"/>
            </a:endParaRPr>
          </a:p>
        </p:txBody>
      </p:sp>
      <p:sp>
        <p:nvSpPr>
          <p:cNvPr id="11" name="Shape 85"/>
          <p:cNvSpPr/>
          <p:nvPr/>
        </p:nvSpPr>
        <p:spPr>
          <a:xfrm>
            <a:off x="2399072" y="4776688"/>
            <a:ext cx="2586076" cy="1240532"/>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lgn="l">
              <a:spcBef>
                <a:spcPts val="4200"/>
              </a:spcBef>
            </a:lvl1pPr>
          </a:lstStyle>
          <a:p>
            <a:pPr lvl="0">
              <a:defRPr sz="1800"/>
            </a:pPr>
            <a:r>
              <a:rPr sz="2531" dirty="0" smtClean="0">
                <a:latin typeface="Arial" panose="020B0604020202020204" pitchFamily="34" charset="0"/>
                <a:cs typeface="Arial" panose="020B0604020202020204" pitchFamily="34" charset="0"/>
              </a:rPr>
              <a:t>Sub-process</a:t>
            </a:r>
            <a:r>
              <a:rPr lang="en-GB" sz="2531" dirty="0" smtClean="0">
                <a:latin typeface="Arial" panose="020B0604020202020204" pitchFamily="34" charset="0"/>
                <a:cs typeface="Arial" panose="020B0604020202020204" pitchFamily="34" charset="0"/>
              </a:rPr>
              <a:t> (calling a function</a:t>
            </a:r>
            <a:r>
              <a:rPr lang="en-GB" sz="2531" dirty="0" smtClean="0"/>
              <a:t>)</a:t>
            </a:r>
            <a:endParaRPr sz="2531" dirty="0"/>
          </a:p>
        </p:txBody>
      </p:sp>
      <p:sp>
        <p:nvSpPr>
          <p:cNvPr id="13" name="Shape 87"/>
          <p:cNvSpPr/>
          <p:nvPr/>
        </p:nvSpPr>
        <p:spPr>
          <a:xfrm>
            <a:off x="2383108" y="2432530"/>
            <a:ext cx="1938984" cy="46160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lgn="l">
              <a:spcBef>
                <a:spcPts val="4200"/>
              </a:spcBef>
            </a:lvl1pPr>
          </a:lstStyle>
          <a:p>
            <a:pPr lvl="0">
              <a:defRPr sz="1800"/>
            </a:pPr>
            <a:r>
              <a:rPr sz="2531" dirty="0" err="1">
                <a:latin typeface="Arial" panose="020B0604020202020204" pitchFamily="34" charset="0"/>
                <a:cs typeface="Arial" panose="020B0604020202020204" pitchFamily="34" charset="0"/>
              </a:rPr>
              <a:t>Input/Output</a:t>
            </a:r>
            <a:endParaRPr sz="2531" dirty="0">
              <a:latin typeface="Arial" panose="020B0604020202020204" pitchFamily="34" charset="0"/>
              <a:cs typeface="Arial" panose="020B0604020202020204" pitchFamily="34" charset="0"/>
            </a:endParaRPr>
          </a:p>
        </p:txBody>
      </p:sp>
      <p:sp>
        <p:nvSpPr>
          <p:cNvPr id="14" name="Shape 88"/>
          <p:cNvSpPr/>
          <p:nvPr/>
        </p:nvSpPr>
        <p:spPr>
          <a:xfrm>
            <a:off x="2339752" y="1325988"/>
            <a:ext cx="1593656" cy="46160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lgn="l">
              <a:spcBef>
                <a:spcPts val="4200"/>
              </a:spcBef>
            </a:lvl1pPr>
          </a:lstStyle>
          <a:p>
            <a:pPr lvl="0">
              <a:defRPr sz="1800"/>
            </a:pPr>
            <a:r>
              <a:rPr sz="2531" dirty="0">
                <a:latin typeface="Arial" panose="020B0604020202020204" pitchFamily="34" charset="0"/>
                <a:cs typeface="Arial" panose="020B0604020202020204" pitchFamily="34" charset="0"/>
              </a:rPr>
              <a:t>Start/End</a:t>
            </a:r>
          </a:p>
        </p:txBody>
      </p:sp>
      <p:sp>
        <p:nvSpPr>
          <p:cNvPr id="5" name="Flowchart: Terminator 4"/>
          <p:cNvSpPr/>
          <p:nvPr/>
        </p:nvSpPr>
        <p:spPr bwMode="auto">
          <a:xfrm>
            <a:off x="395536" y="1401447"/>
            <a:ext cx="1488976" cy="386142"/>
          </a:xfrm>
          <a:prstGeom prst="flowChartTerminato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7" name="Parallelogram 6"/>
          <p:cNvSpPr/>
          <p:nvPr/>
        </p:nvSpPr>
        <p:spPr bwMode="auto">
          <a:xfrm>
            <a:off x="671972" y="2366780"/>
            <a:ext cx="936104" cy="593100"/>
          </a:xfrm>
          <a:prstGeom prst="parallelogram">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18" name="Rectangle 17"/>
          <p:cNvSpPr/>
          <p:nvPr/>
        </p:nvSpPr>
        <p:spPr bwMode="auto">
          <a:xfrm>
            <a:off x="611560" y="3688321"/>
            <a:ext cx="1152128" cy="45474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19" name="Flowchart: Predefined Process 18"/>
          <p:cNvSpPr/>
          <p:nvPr/>
        </p:nvSpPr>
        <p:spPr bwMode="auto">
          <a:xfrm>
            <a:off x="611560" y="5070585"/>
            <a:ext cx="1224136" cy="655990"/>
          </a:xfrm>
          <a:prstGeom prst="flowChartPredefinedProcess">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Tree>
    <p:extLst>
      <p:ext uri="{BB962C8B-B14F-4D97-AF65-F5344CB8AC3E}">
        <p14:creationId xmlns:p14="http://schemas.microsoft.com/office/powerpoint/2010/main" val="22793005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2"/>
          </p:nvPr>
        </p:nvSpPr>
        <p:spPr>
          <a:noFill/>
        </p:spPr>
        <p:txBody>
          <a:bodyPr/>
          <a:lstStyle/>
          <a:p>
            <a:fld id="{AF5722D0-00D7-4062-B6D1-42F5D560BF0B}" type="slidenum">
              <a:rPr lang="en-GB" smtClean="0"/>
              <a:pPr/>
              <a:t>33</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10"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2" name="Title 1"/>
          <p:cNvSpPr>
            <a:spLocks noGrp="1"/>
          </p:cNvSpPr>
          <p:nvPr>
            <p:ph type="title"/>
          </p:nvPr>
        </p:nvSpPr>
        <p:spPr>
          <a:xfrm>
            <a:off x="601449" y="260508"/>
            <a:ext cx="7772400" cy="1143000"/>
          </a:xfrm>
        </p:spPr>
        <p:txBody>
          <a:bodyPr/>
          <a:lstStyle/>
          <a:p>
            <a:r>
              <a:rPr lang="en-GB" sz="3600" b="1" dirty="0" smtClean="0">
                <a:latin typeface="Arial" charset="0"/>
              </a:rPr>
              <a:t>Flow charts</a:t>
            </a:r>
            <a:r>
              <a:rPr lang="en-GB" sz="3600" b="1" dirty="0">
                <a:latin typeface="Arial" charset="0"/>
              </a:rPr>
              <a:t/>
            </a:r>
            <a:br>
              <a:rPr lang="en-GB" sz="3600" b="1" dirty="0">
                <a:latin typeface="Arial" charset="0"/>
              </a:rPr>
            </a:br>
            <a:endParaRPr lang="en-GB" sz="3600" dirty="0"/>
          </a:p>
        </p:txBody>
      </p:sp>
      <p:sp>
        <p:nvSpPr>
          <p:cNvPr id="18" name="Shape 86"/>
          <p:cNvSpPr/>
          <p:nvPr/>
        </p:nvSpPr>
        <p:spPr>
          <a:xfrm>
            <a:off x="2298757" y="2194379"/>
            <a:ext cx="2188892" cy="1389676"/>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lgn="l">
              <a:spcBef>
                <a:spcPts val="4200"/>
              </a:spcBef>
            </a:lvl1pPr>
          </a:lstStyle>
          <a:p>
            <a:pPr lvl="0">
              <a:defRPr sz="1800"/>
            </a:pPr>
            <a:r>
              <a:rPr lang="en-GB" sz="2531" dirty="0" smtClean="0"/>
              <a:t>Loop condition</a:t>
            </a:r>
          </a:p>
          <a:p>
            <a:pPr lvl="0">
              <a:defRPr sz="1800"/>
            </a:pPr>
            <a:r>
              <a:rPr lang="en-GB" sz="2531" dirty="0" smtClean="0"/>
              <a:t>(While loop)</a:t>
            </a:r>
            <a:endParaRPr sz="2531" dirty="0"/>
          </a:p>
        </p:txBody>
      </p:sp>
      <p:sp>
        <p:nvSpPr>
          <p:cNvPr id="19" name="Flowchart: Decision 18"/>
          <p:cNvSpPr/>
          <p:nvPr/>
        </p:nvSpPr>
        <p:spPr bwMode="auto">
          <a:xfrm>
            <a:off x="878935" y="1616138"/>
            <a:ext cx="1080120" cy="729104"/>
          </a:xfrm>
          <a:prstGeom prst="flowChartDecision">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cxnSp>
        <p:nvCxnSpPr>
          <p:cNvPr id="21" name="Straight Connector 20"/>
          <p:cNvCxnSpPr>
            <a:endCxn id="19" idx="2"/>
          </p:cNvCxnSpPr>
          <p:nvPr/>
        </p:nvCxnSpPr>
        <p:spPr bwMode="auto">
          <a:xfrm flipV="1">
            <a:off x="1418995" y="2345242"/>
            <a:ext cx="0" cy="32691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TextBox 23"/>
          <p:cNvSpPr txBox="1"/>
          <p:nvPr/>
        </p:nvSpPr>
        <p:spPr>
          <a:xfrm>
            <a:off x="1294569" y="2544563"/>
            <a:ext cx="248850" cy="1015663"/>
          </a:xfrm>
          <a:prstGeom prst="rect">
            <a:avLst/>
          </a:prstGeom>
          <a:noFill/>
        </p:spPr>
        <p:txBody>
          <a:bodyPr wrap="none" rtlCol="0">
            <a:spAutoFit/>
          </a:bodyPr>
          <a:lstStyle/>
          <a:p>
            <a:r>
              <a:rPr lang="en-GB" dirty="0" smtClean="0"/>
              <a:t>.</a:t>
            </a:r>
          </a:p>
          <a:p>
            <a:r>
              <a:rPr lang="en-GB" dirty="0" smtClean="0"/>
              <a:t>.</a:t>
            </a:r>
          </a:p>
          <a:p>
            <a:r>
              <a:rPr lang="en-GB" dirty="0"/>
              <a:t>.</a:t>
            </a:r>
          </a:p>
        </p:txBody>
      </p:sp>
      <p:cxnSp>
        <p:nvCxnSpPr>
          <p:cNvPr id="25" name="Straight Connector 24"/>
          <p:cNvCxnSpPr/>
          <p:nvPr/>
        </p:nvCxnSpPr>
        <p:spPr bwMode="auto">
          <a:xfrm flipV="1">
            <a:off x="1418994" y="3560226"/>
            <a:ext cx="0" cy="32691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a:off x="556945" y="3884623"/>
            <a:ext cx="86204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556945" y="1980690"/>
            <a:ext cx="0" cy="19064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a:endCxn id="19" idx="1"/>
          </p:cNvCxnSpPr>
          <p:nvPr/>
        </p:nvCxnSpPr>
        <p:spPr bwMode="auto">
          <a:xfrm>
            <a:off x="556945" y="1980690"/>
            <a:ext cx="32199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2" name="Shape 90"/>
          <p:cNvSpPr/>
          <p:nvPr/>
        </p:nvSpPr>
        <p:spPr>
          <a:xfrm>
            <a:off x="6622439" y="2455083"/>
            <a:ext cx="2136894" cy="851067"/>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lgn="l">
              <a:spcBef>
                <a:spcPts val="4200"/>
              </a:spcBef>
            </a:lvl1pPr>
          </a:lstStyle>
          <a:p>
            <a:pPr lvl="0">
              <a:defRPr sz="1800"/>
            </a:pPr>
            <a:r>
              <a:rPr sz="2531" dirty="0"/>
              <a:t>Loop </a:t>
            </a:r>
            <a:r>
              <a:rPr lang="en-GB" sz="2531" dirty="0" smtClean="0"/>
              <a:t>start/end (for loop)</a:t>
            </a:r>
            <a:endParaRPr sz="2531" dirty="0"/>
          </a:p>
        </p:txBody>
      </p:sp>
      <p:sp>
        <p:nvSpPr>
          <p:cNvPr id="33" name="Snip Same Side Corner Rectangle 32"/>
          <p:cNvSpPr/>
          <p:nvPr/>
        </p:nvSpPr>
        <p:spPr bwMode="auto">
          <a:xfrm>
            <a:off x="5322734" y="2089308"/>
            <a:ext cx="810988" cy="466330"/>
          </a:xfrm>
          <a:prstGeom prst="snip2SameRect">
            <a:avLst/>
          </a:prstGeom>
          <a:noFill/>
          <a:ln w="9525" cap="flat" cmpd="sng" algn="ctr">
            <a:solidFill>
              <a:schemeClr val="tx1"/>
            </a:solidFill>
            <a:prstDash val="solid"/>
            <a:round/>
            <a:headEnd type="none" w="med" len="med"/>
            <a:tailEnd type="none" w="med" len="med"/>
          </a:ln>
          <a:effectLst/>
          <a:scene3d>
            <a:camera prst="orthographicFront">
              <a:rot lat="0" lon="0" rev="10800000"/>
            </a:camera>
            <a:lightRig rig="threePt" dir="t"/>
          </a:scene3d>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34" name="Snip Same Side Corner Rectangle 33"/>
          <p:cNvSpPr/>
          <p:nvPr/>
        </p:nvSpPr>
        <p:spPr bwMode="auto">
          <a:xfrm>
            <a:off x="5322734" y="3259006"/>
            <a:ext cx="810988" cy="466330"/>
          </a:xfrm>
          <a:prstGeom prst="snip2Same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35" name="TextBox 34"/>
          <p:cNvSpPr txBox="1"/>
          <p:nvPr/>
        </p:nvSpPr>
        <p:spPr>
          <a:xfrm>
            <a:off x="5586993" y="2341708"/>
            <a:ext cx="248850" cy="1015663"/>
          </a:xfrm>
          <a:prstGeom prst="rect">
            <a:avLst/>
          </a:prstGeom>
          <a:noFill/>
        </p:spPr>
        <p:txBody>
          <a:bodyPr wrap="none" rtlCol="0">
            <a:spAutoFit/>
          </a:bodyPr>
          <a:lstStyle/>
          <a:p>
            <a:r>
              <a:rPr lang="en-GB" dirty="0" smtClean="0"/>
              <a:t>.</a:t>
            </a:r>
          </a:p>
          <a:p>
            <a:r>
              <a:rPr lang="en-GB" dirty="0" smtClean="0"/>
              <a:t>.</a:t>
            </a:r>
          </a:p>
          <a:p>
            <a:r>
              <a:rPr lang="en-GB" dirty="0"/>
              <a:t>.</a:t>
            </a:r>
          </a:p>
        </p:txBody>
      </p:sp>
      <p:sp>
        <p:nvSpPr>
          <p:cNvPr id="36" name="Shape 86"/>
          <p:cNvSpPr/>
          <p:nvPr/>
        </p:nvSpPr>
        <p:spPr>
          <a:xfrm>
            <a:off x="2434803" y="4669404"/>
            <a:ext cx="2188892" cy="851067"/>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lgn="l">
              <a:spcBef>
                <a:spcPts val="4200"/>
              </a:spcBef>
            </a:lvl1pPr>
          </a:lstStyle>
          <a:p>
            <a:pPr lvl="0">
              <a:defRPr sz="1800"/>
            </a:pPr>
            <a:r>
              <a:rPr sz="2531" dirty="0" smtClean="0"/>
              <a:t>Decision</a:t>
            </a:r>
            <a:r>
              <a:rPr lang="en-GB" sz="2531" dirty="0" smtClean="0"/>
              <a:t>           (If command)</a:t>
            </a:r>
            <a:endParaRPr sz="2531" dirty="0"/>
          </a:p>
        </p:txBody>
      </p:sp>
      <p:sp>
        <p:nvSpPr>
          <p:cNvPr id="37" name="Flowchart: Decision 36"/>
          <p:cNvSpPr/>
          <p:nvPr/>
        </p:nvSpPr>
        <p:spPr bwMode="auto">
          <a:xfrm>
            <a:off x="884585" y="4777183"/>
            <a:ext cx="1080120" cy="729104"/>
          </a:xfrm>
          <a:prstGeom prst="flowChartDecision">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cxnSp>
        <p:nvCxnSpPr>
          <p:cNvPr id="39" name="Straight Connector 38"/>
          <p:cNvCxnSpPr>
            <a:endCxn id="37" idx="2"/>
          </p:cNvCxnSpPr>
          <p:nvPr/>
        </p:nvCxnSpPr>
        <p:spPr bwMode="auto">
          <a:xfrm flipV="1">
            <a:off x="1424645" y="5506287"/>
            <a:ext cx="0" cy="32691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0" name="TextBox 39"/>
          <p:cNvSpPr txBox="1"/>
          <p:nvPr/>
        </p:nvSpPr>
        <p:spPr>
          <a:xfrm>
            <a:off x="1424645" y="5520471"/>
            <a:ext cx="404277" cy="261610"/>
          </a:xfrm>
          <a:prstGeom prst="rect">
            <a:avLst/>
          </a:prstGeom>
          <a:noFill/>
        </p:spPr>
        <p:txBody>
          <a:bodyPr wrap="none" rtlCol="0">
            <a:spAutoFit/>
          </a:bodyPr>
          <a:lstStyle/>
          <a:p>
            <a:r>
              <a:rPr lang="en-GB" sz="1100" dirty="0" smtClean="0"/>
              <a:t>Yes</a:t>
            </a:r>
            <a:endParaRPr lang="en-GB" sz="1100" dirty="0"/>
          </a:p>
        </p:txBody>
      </p:sp>
      <p:sp>
        <p:nvSpPr>
          <p:cNvPr id="30" name="TextBox 29"/>
          <p:cNvSpPr txBox="1"/>
          <p:nvPr/>
        </p:nvSpPr>
        <p:spPr>
          <a:xfrm>
            <a:off x="717940" y="1189922"/>
            <a:ext cx="2342505" cy="461665"/>
          </a:xfrm>
          <a:prstGeom prst="rect">
            <a:avLst/>
          </a:prstGeom>
          <a:noFill/>
        </p:spPr>
        <p:txBody>
          <a:bodyPr wrap="square" rtlCol="0">
            <a:spAutoFit/>
          </a:bodyPr>
          <a:lstStyle/>
          <a:p>
            <a:r>
              <a:rPr lang="en-GB" sz="2400" b="1" i="1" dirty="0" smtClean="0"/>
              <a:t>While</a:t>
            </a:r>
            <a:r>
              <a:rPr lang="en-GB" sz="2400" b="1" dirty="0" smtClean="0"/>
              <a:t> loop</a:t>
            </a:r>
            <a:endParaRPr lang="en-GB" sz="2400" b="1" dirty="0"/>
          </a:p>
        </p:txBody>
      </p:sp>
      <p:sp>
        <p:nvSpPr>
          <p:cNvPr id="31" name="Rectangle 30"/>
          <p:cNvSpPr/>
          <p:nvPr/>
        </p:nvSpPr>
        <p:spPr>
          <a:xfrm>
            <a:off x="6200535" y="1188495"/>
            <a:ext cx="1305165" cy="461665"/>
          </a:xfrm>
          <a:prstGeom prst="rect">
            <a:avLst/>
          </a:prstGeom>
        </p:spPr>
        <p:txBody>
          <a:bodyPr wrap="none">
            <a:spAutoFit/>
          </a:bodyPr>
          <a:lstStyle/>
          <a:p>
            <a:r>
              <a:rPr lang="en-GB" sz="2400" b="1" i="1" dirty="0" smtClean="0"/>
              <a:t>For </a:t>
            </a:r>
            <a:r>
              <a:rPr lang="en-GB" sz="2400" b="1" dirty="0" smtClean="0"/>
              <a:t>loop</a:t>
            </a:r>
            <a:endParaRPr lang="en-GB" sz="2400" b="1" dirty="0"/>
          </a:p>
        </p:txBody>
      </p:sp>
      <p:sp>
        <p:nvSpPr>
          <p:cNvPr id="44" name="Rectangle 43"/>
          <p:cNvSpPr/>
          <p:nvPr/>
        </p:nvSpPr>
        <p:spPr>
          <a:xfrm>
            <a:off x="918647" y="4293096"/>
            <a:ext cx="1784463" cy="461665"/>
          </a:xfrm>
          <a:prstGeom prst="rect">
            <a:avLst/>
          </a:prstGeom>
        </p:spPr>
        <p:txBody>
          <a:bodyPr wrap="none">
            <a:spAutoFit/>
          </a:bodyPr>
          <a:lstStyle/>
          <a:p>
            <a:r>
              <a:rPr lang="en-GB" sz="2400" b="1" i="1" dirty="0" smtClean="0"/>
              <a:t>If </a:t>
            </a:r>
            <a:r>
              <a:rPr lang="en-GB" sz="2400" b="1" dirty="0" smtClean="0"/>
              <a:t>command</a:t>
            </a:r>
            <a:endParaRPr lang="en-GB" sz="2400" b="1" dirty="0"/>
          </a:p>
        </p:txBody>
      </p:sp>
      <p:sp>
        <p:nvSpPr>
          <p:cNvPr id="45" name="Shape 86"/>
          <p:cNvSpPr/>
          <p:nvPr/>
        </p:nvSpPr>
        <p:spPr>
          <a:xfrm>
            <a:off x="6775596" y="5154237"/>
            <a:ext cx="2188892" cy="626133"/>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lgn="l">
              <a:spcBef>
                <a:spcPts val="4200"/>
              </a:spcBef>
            </a:lvl1pPr>
          </a:lstStyle>
          <a:p>
            <a:pPr lvl="0">
              <a:defRPr sz="1800"/>
            </a:pPr>
            <a:r>
              <a:rPr lang="en-GB" dirty="0" smtClean="0"/>
              <a:t>No branch is executed after keyword </a:t>
            </a:r>
            <a:r>
              <a:rPr lang="en-GB" i="1" dirty="0" smtClean="0"/>
              <a:t>else</a:t>
            </a:r>
            <a:endParaRPr dirty="0"/>
          </a:p>
        </p:txBody>
      </p:sp>
      <p:sp>
        <p:nvSpPr>
          <p:cNvPr id="46" name="Flowchart: Decision 45"/>
          <p:cNvSpPr/>
          <p:nvPr/>
        </p:nvSpPr>
        <p:spPr bwMode="auto">
          <a:xfrm>
            <a:off x="5260518" y="4777950"/>
            <a:ext cx="1080120" cy="729104"/>
          </a:xfrm>
          <a:prstGeom prst="flowChartDecision">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cxnSp>
        <p:nvCxnSpPr>
          <p:cNvPr id="47" name="Straight Connector 46"/>
          <p:cNvCxnSpPr>
            <a:stCxn id="46" idx="3"/>
          </p:cNvCxnSpPr>
          <p:nvPr/>
        </p:nvCxnSpPr>
        <p:spPr bwMode="auto">
          <a:xfrm>
            <a:off x="6340638" y="5142502"/>
            <a:ext cx="35415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endCxn id="46" idx="2"/>
          </p:cNvCxnSpPr>
          <p:nvPr/>
        </p:nvCxnSpPr>
        <p:spPr bwMode="auto">
          <a:xfrm flipV="1">
            <a:off x="5800578" y="5507054"/>
            <a:ext cx="0" cy="32691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9" name="TextBox 48"/>
          <p:cNvSpPr txBox="1"/>
          <p:nvPr/>
        </p:nvSpPr>
        <p:spPr>
          <a:xfrm>
            <a:off x="5800578" y="5521238"/>
            <a:ext cx="404277" cy="261610"/>
          </a:xfrm>
          <a:prstGeom prst="rect">
            <a:avLst/>
          </a:prstGeom>
          <a:noFill/>
        </p:spPr>
        <p:txBody>
          <a:bodyPr wrap="none" rtlCol="0">
            <a:spAutoFit/>
          </a:bodyPr>
          <a:lstStyle/>
          <a:p>
            <a:r>
              <a:rPr lang="en-GB" sz="1100" dirty="0" smtClean="0"/>
              <a:t>Yes</a:t>
            </a:r>
            <a:endParaRPr lang="en-GB" sz="1100" dirty="0"/>
          </a:p>
        </p:txBody>
      </p:sp>
      <p:sp>
        <p:nvSpPr>
          <p:cNvPr id="50" name="TextBox 49"/>
          <p:cNvSpPr txBox="1"/>
          <p:nvPr/>
        </p:nvSpPr>
        <p:spPr>
          <a:xfrm>
            <a:off x="6342920" y="4925148"/>
            <a:ext cx="357791" cy="261610"/>
          </a:xfrm>
          <a:prstGeom prst="rect">
            <a:avLst/>
          </a:prstGeom>
          <a:noFill/>
        </p:spPr>
        <p:txBody>
          <a:bodyPr wrap="none" rtlCol="0">
            <a:spAutoFit/>
          </a:bodyPr>
          <a:lstStyle/>
          <a:p>
            <a:r>
              <a:rPr lang="en-GB" sz="1100" dirty="0" smtClean="0"/>
              <a:t>No</a:t>
            </a:r>
            <a:endParaRPr lang="en-GB" sz="1100" dirty="0"/>
          </a:p>
        </p:txBody>
      </p:sp>
      <p:sp>
        <p:nvSpPr>
          <p:cNvPr id="51" name="Rectangle 50"/>
          <p:cNvSpPr/>
          <p:nvPr/>
        </p:nvSpPr>
        <p:spPr>
          <a:xfrm>
            <a:off x="4714293" y="4293863"/>
            <a:ext cx="2364750" cy="461665"/>
          </a:xfrm>
          <a:prstGeom prst="rect">
            <a:avLst/>
          </a:prstGeom>
        </p:spPr>
        <p:txBody>
          <a:bodyPr wrap="none">
            <a:spAutoFit/>
          </a:bodyPr>
          <a:lstStyle/>
          <a:p>
            <a:r>
              <a:rPr lang="en-GB" sz="2400" b="1" i="1" dirty="0" smtClean="0"/>
              <a:t>If-else </a:t>
            </a:r>
            <a:r>
              <a:rPr lang="en-GB" sz="2400" b="1" dirty="0" smtClean="0"/>
              <a:t>command</a:t>
            </a:r>
            <a:endParaRPr lang="en-GB" sz="2400" b="1" dirty="0"/>
          </a:p>
        </p:txBody>
      </p:sp>
    </p:spTree>
    <p:extLst>
      <p:ext uri="{BB962C8B-B14F-4D97-AF65-F5344CB8AC3E}">
        <p14:creationId xmlns:p14="http://schemas.microsoft.com/office/powerpoint/2010/main" val="2964662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9144000" cy="685800"/>
          </a:xfrm>
        </p:spPr>
        <p:txBody>
          <a:bodyPr/>
          <a:lstStyle/>
          <a:p>
            <a:pPr>
              <a:spcBef>
                <a:spcPct val="50000"/>
              </a:spcBef>
              <a:spcAft>
                <a:spcPct val="20000"/>
              </a:spcAft>
            </a:pPr>
            <a:r>
              <a:rPr lang="en-GB" sz="2800" b="1" dirty="0" smtClean="0">
                <a:latin typeface="Arial" charset="0"/>
              </a:rPr>
              <a:t/>
            </a:r>
            <a:br>
              <a:rPr lang="en-GB" sz="2800" b="1" dirty="0" smtClean="0">
                <a:latin typeface="Arial" charset="0"/>
              </a:rPr>
            </a:br>
            <a:endParaRPr lang="en-GB" sz="2800" b="1" dirty="0" smtClean="0">
              <a:latin typeface="Arial" charset="0"/>
            </a:endParaRPr>
          </a:p>
        </p:txBody>
      </p:sp>
      <p:sp>
        <p:nvSpPr>
          <p:cNvPr id="6147" name="Slide Number Placeholder 3"/>
          <p:cNvSpPr>
            <a:spLocks noGrp="1"/>
          </p:cNvSpPr>
          <p:nvPr>
            <p:ph type="sldNum" sz="quarter" idx="12"/>
          </p:nvPr>
        </p:nvSpPr>
        <p:spPr>
          <a:noFill/>
        </p:spPr>
        <p:txBody>
          <a:bodyPr/>
          <a:lstStyle/>
          <a:p>
            <a:fld id="{AF5722D0-00D7-4062-B6D1-42F5D560BF0B}" type="slidenum">
              <a:rPr lang="en-GB" smtClean="0"/>
              <a:pPr/>
              <a:t>34</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6149"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6150"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6151"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6153"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6155" name="Text Box 9"/>
          <p:cNvSpPr txBox="1">
            <a:spLocks noChangeArrowheads="1"/>
          </p:cNvSpPr>
          <p:nvPr/>
        </p:nvSpPr>
        <p:spPr bwMode="auto">
          <a:xfrm>
            <a:off x="1763688" y="3140968"/>
            <a:ext cx="5040560" cy="584776"/>
          </a:xfrm>
          <a:prstGeom prst="rect">
            <a:avLst/>
          </a:prstGeom>
          <a:noFill/>
          <a:ln w="9525">
            <a:noFill/>
            <a:miter lim="800000"/>
            <a:headEnd/>
            <a:tailEnd/>
          </a:ln>
        </p:spPr>
        <p:txBody>
          <a:bodyPr wrap="square">
            <a:spAutoFit/>
          </a:bodyPr>
          <a:lstStyle/>
          <a:p>
            <a:pPr lvl="1" algn="just"/>
            <a:r>
              <a:rPr lang="en-GB" sz="3200" b="1" dirty="0" smtClean="0">
                <a:latin typeface="Arial" charset="0"/>
              </a:rPr>
              <a:t>Examples for practice </a:t>
            </a:r>
            <a:endParaRPr lang="en-US" sz="3200" dirty="0">
              <a:latin typeface="Verdana"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9144000" cy="685800"/>
          </a:xfrm>
        </p:spPr>
        <p:txBody>
          <a:bodyPr/>
          <a:lstStyle/>
          <a:p>
            <a:pPr>
              <a:spcBef>
                <a:spcPct val="50000"/>
              </a:spcBef>
              <a:spcAft>
                <a:spcPct val="20000"/>
              </a:spcAft>
            </a:pPr>
            <a:r>
              <a:rPr lang="en-GB" sz="2800" b="1" dirty="0" smtClean="0">
                <a:latin typeface="Arial" charset="0"/>
              </a:rPr>
              <a:t>Example – Prime numbers</a:t>
            </a:r>
            <a:br>
              <a:rPr lang="en-GB" sz="2800" b="1" dirty="0" smtClean="0">
                <a:latin typeface="Arial" charset="0"/>
              </a:rPr>
            </a:br>
            <a:endParaRPr lang="en-GB" sz="2800" b="1" dirty="0" smtClean="0">
              <a:latin typeface="Arial" charset="0"/>
            </a:endParaRPr>
          </a:p>
        </p:txBody>
      </p:sp>
      <p:sp>
        <p:nvSpPr>
          <p:cNvPr id="6147" name="Slide Number Placeholder 3"/>
          <p:cNvSpPr>
            <a:spLocks noGrp="1"/>
          </p:cNvSpPr>
          <p:nvPr>
            <p:ph type="sldNum" sz="quarter" idx="12"/>
          </p:nvPr>
        </p:nvSpPr>
        <p:spPr>
          <a:noFill/>
        </p:spPr>
        <p:txBody>
          <a:bodyPr/>
          <a:lstStyle/>
          <a:p>
            <a:fld id="{AF5722D0-00D7-4062-B6D1-42F5D560BF0B}" type="slidenum">
              <a:rPr lang="en-GB" smtClean="0"/>
              <a:pPr/>
              <a:t>35</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6149"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6150"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6151"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6153"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6155" name="Text Box 9"/>
          <p:cNvSpPr txBox="1">
            <a:spLocks noChangeArrowheads="1"/>
          </p:cNvSpPr>
          <p:nvPr/>
        </p:nvSpPr>
        <p:spPr bwMode="auto">
          <a:xfrm>
            <a:off x="0" y="1430175"/>
            <a:ext cx="8606408" cy="4462760"/>
          </a:xfrm>
          <a:prstGeom prst="rect">
            <a:avLst/>
          </a:prstGeom>
          <a:noFill/>
          <a:ln w="9525">
            <a:noFill/>
            <a:miter lim="800000"/>
            <a:headEnd/>
            <a:tailEnd/>
          </a:ln>
        </p:spPr>
        <p:txBody>
          <a:bodyPr wrap="square">
            <a:spAutoFit/>
          </a:bodyPr>
          <a:lstStyle/>
          <a:p>
            <a:pPr lvl="1" algn="just"/>
            <a:r>
              <a:rPr lang="en-GB" dirty="0">
                <a:latin typeface="Arial" panose="020B0604020202020204" pitchFamily="34" charset="0"/>
                <a:cs typeface="Arial" panose="020B0604020202020204" pitchFamily="34" charset="0"/>
              </a:rPr>
              <a:t>Write a MATLAB program that takes positive integer number </a:t>
            </a:r>
            <a:r>
              <a:rPr lang="en-GB" i="1" dirty="0">
                <a:latin typeface="Arial" panose="020B0604020202020204" pitchFamily="34" charset="0"/>
                <a:cs typeface="Arial" panose="020B0604020202020204" pitchFamily="34" charset="0"/>
              </a:rPr>
              <a:t>N</a:t>
            </a:r>
            <a:r>
              <a:rPr lang="en-GB" dirty="0">
                <a:latin typeface="Arial" panose="020B0604020202020204" pitchFamily="34" charset="0"/>
                <a:cs typeface="Arial" panose="020B0604020202020204" pitchFamily="34" charset="0"/>
              </a:rPr>
              <a:t> as an input, and outputs the </a:t>
            </a:r>
            <a:r>
              <a:rPr lang="en-GB" i="1" dirty="0">
                <a:latin typeface="Arial" panose="020B0604020202020204" pitchFamily="34" charset="0"/>
                <a:cs typeface="Arial" panose="020B0604020202020204" pitchFamily="34" charset="0"/>
              </a:rPr>
              <a:t>N-</a:t>
            </a:r>
            <a:r>
              <a:rPr lang="en-GB" i="1" dirty="0" err="1">
                <a:latin typeface="Arial" panose="020B0604020202020204" pitchFamily="34" charset="0"/>
                <a:cs typeface="Arial" panose="020B0604020202020204" pitchFamily="34" charset="0"/>
              </a:rPr>
              <a:t>th</a:t>
            </a:r>
            <a:r>
              <a:rPr lang="en-GB" i="1"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prime number in prime number sequence. A number is called prime if it is only dividable by 1 and itself. To check divisibility you can use MATLAB’s y=</a:t>
            </a:r>
            <a:r>
              <a:rPr lang="en-GB" i="1" dirty="0">
                <a:latin typeface="Arial" panose="020B0604020202020204" pitchFamily="34" charset="0"/>
                <a:cs typeface="Arial" panose="020B0604020202020204" pitchFamily="34" charset="0"/>
              </a:rPr>
              <a:t>mod(</a:t>
            </a:r>
            <a:r>
              <a:rPr lang="en-GB" i="1" dirty="0" err="1">
                <a:latin typeface="Arial" panose="020B0604020202020204" pitchFamily="34" charset="0"/>
                <a:cs typeface="Arial" panose="020B0604020202020204" pitchFamily="34" charset="0"/>
              </a:rPr>
              <a:t>A,x</a:t>
            </a:r>
            <a:r>
              <a:rPr lang="en-GB" i="1"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function which gives output </a:t>
            </a:r>
            <a:r>
              <a:rPr lang="en-GB" i="1" dirty="0">
                <a:latin typeface="Arial" panose="020B0604020202020204" pitchFamily="34" charset="0"/>
                <a:cs typeface="Arial" panose="020B0604020202020204" pitchFamily="34" charset="0"/>
              </a:rPr>
              <a:t>y=0 </a:t>
            </a:r>
            <a:r>
              <a:rPr lang="en-GB" dirty="0">
                <a:latin typeface="Arial" panose="020B0604020202020204" pitchFamily="34" charset="0"/>
                <a:cs typeface="Arial" panose="020B0604020202020204" pitchFamily="34" charset="0"/>
              </a:rPr>
              <a:t>if </a:t>
            </a:r>
            <a:r>
              <a:rPr lang="en-GB" i="1" dirty="0">
                <a:latin typeface="Arial" panose="020B0604020202020204" pitchFamily="34" charset="0"/>
                <a:cs typeface="Arial" panose="020B0604020202020204" pitchFamily="34" charset="0"/>
              </a:rPr>
              <a:t>A </a:t>
            </a:r>
            <a:r>
              <a:rPr lang="en-GB" dirty="0">
                <a:latin typeface="Arial" panose="020B0604020202020204" pitchFamily="34" charset="0"/>
                <a:cs typeface="Arial" panose="020B0604020202020204" pitchFamily="34" charset="0"/>
              </a:rPr>
              <a:t>can be divided by </a:t>
            </a:r>
            <a:r>
              <a:rPr lang="en-GB" i="1" dirty="0">
                <a:latin typeface="Arial" panose="020B0604020202020204" pitchFamily="34" charset="0"/>
                <a:cs typeface="Arial" panose="020B0604020202020204" pitchFamily="34" charset="0"/>
              </a:rPr>
              <a:t>x </a:t>
            </a:r>
            <a:r>
              <a:rPr lang="en-GB" dirty="0">
                <a:latin typeface="Arial" panose="020B0604020202020204" pitchFamily="34" charset="0"/>
                <a:cs typeface="Arial" panose="020B0604020202020204" pitchFamily="34" charset="0"/>
              </a:rPr>
              <a:t>(Check </a:t>
            </a:r>
            <a:r>
              <a:rPr lang="en-GB" dirty="0" err="1" smtClean="0">
                <a:latin typeface="Arial" panose="020B0604020202020204" pitchFamily="34" charset="0"/>
                <a:cs typeface="Arial" panose="020B0604020202020204" pitchFamily="34" charset="0"/>
              </a:rPr>
              <a:t>Matlab</a:t>
            </a:r>
            <a:r>
              <a:rPr lang="en-GB" dirty="0" smtClean="0">
                <a:latin typeface="Arial" panose="020B0604020202020204" pitchFamily="34" charset="0"/>
                <a:cs typeface="Arial" panose="020B0604020202020204" pitchFamily="34" charset="0"/>
              </a:rPr>
              <a:t> help </a:t>
            </a:r>
            <a:r>
              <a:rPr lang="en-GB" dirty="0">
                <a:latin typeface="Arial" panose="020B0604020202020204" pitchFamily="34" charset="0"/>
                <a:cs typeface="Arial" panose="020B0604020202020204" pitchFamily="34" charset="0"/>
              </a:rPr>
              <a:t>page for more info)</a:t>
            </a:r>
            <a:r>
              <a:rPr lang="en-GB" i="1" dirty="0">
                <a:latin typeface="Arial" panose="020B0604020202020204" pitchFamily="34" charset="0"/>
                <a:cs typeface="Arial" panose="020B0604020202020204" pitchFamily="34" charset="0"/>
              </a:rPr>
              <a:t>. </a:t>
            </a:r>
            <a:endParaRPr lang="en-GB" i="1" dirty="0" smtClean="0">
              <a:latin typeface="Arial" panose="020B0604020202020204" pitchFamily="34" charset="0"/>
              <a:cs typeface="Arial" panose="020B0604020202020204" pitchFamily="34" charset="0"/>
            </a:endParaRPr>
          </a:p>
          <a:p>
            <a:pPr lvl="1" algn="just"/>
            <a:endParaRPr lang="en-GB" i="1" dirty="0">
              <a:latin typeface="Arial" panose="020B0604020202020204" pitchFamily="34" charset="0"/>
              <a:cs typeface="Arial" panose="020B0604020202020204" pitchFamily="34" charset="0"/>
            </a:endParaRPr>
          </a:p>
          <a:p>
            <a:pPr lvl="1" algn="just"/>
            <a:r>
              <a:rPr lang="en-GB" dirty="0" smtClean="0">
                <a:latin typeface="Arial" panose="020B0604020202020204" pitchFamily="34" charset="0"/>
                <a:cs typeface="Arial" panose="020B0604020202020204" pitchFamily="34" charset="0"/>
              </a:rPr>
              <a:t>The </a:t>
            </a:r>
            <a:r>
              <a:rPr lang="en-GB" dirty="0">
                <a:latin typeface="Arial" panose="020B0604020202020204" pitchFamily="34" charset="0"/>
                <a:cs typeface="Arial" panose="020B0604020202020204" pitchFamily="34" charset="0"/>
              </a:rPr>
              <a:t>simplest algorithm requires you to find a root of </a:t>
            </a:r>
            <a:r>
              <a:rPr lang="en-GB" i="1" dirty="0">
                <a:latin typeface="Arial" panose="020B0604020202020204" pitchFamily="34" charset="0"/>
                <a:cs typeface="Arial" panose="020B0604020202020204" pitchFamily="34" charset="0"/>
              </a:rPr>
              <a:t>A, </a:t>
            </a:r>
            <a:r>
              <a:rPr lang="en-GB" dirty="0">
                <a:latin typeface="Arial" panose="020B0604020202020204" pitchFamily="34" charset="0"/>
                <a:cs typeface="Arial" panose="020B0604020202020204" pitchFamily="34" charset="0"/>
              </a:rPr>
              <a:t>round it to the nearest integer number </a:t>
            </a:r>
            <a:r>
              <a:rPr lang="en-GB" i="1" dirty="0">
                <a:latin typeface="Arial" panose="020B0604020202020204" pitchFamily="34" charset="0"/>
                <a:cs typeface="Arial" panose="020B0604020202020204" pitchFamily="34" charset="0"/>
              </a:rPr>
              <a:t>x</a:t>
            </a:r>
            <a:r>
              <a:rPr lang="en-GB" dirty="0">
                <a:latin typeface="Arial" panose="020B0604020202020204" pitchFamily="34" charset="0"/>
                <a:cs typeface="Arial" panose="020B0604020202020204" pitchFamily="34" charset="0"/>
              </a:rPr>
              <a:t>, and then check if </a:t>
            </a:r>
            <a:r>
              <a:rPr lang="en-GB" i="1" dirty="0">
                <a:latin typeface="Arial" panose="020B0604020202020204" pitchFamily="34" charset="0"/>
                <a:cs typeface="Arial" panose="020B0604020202020204" pitchFamily="34" charset="0"/>
              </a:rPr>
              <a:t>A </a:t>
            </a:r>
            <a:r>
              <a:rPr lang="en-GB" dirty="0">
                <a:latin typeface="Arial" panose="020B0604020202020204" pitchFamily="34" charset="0"/>
                <a:cs typeface="Arial" panose="020B0604020202020204" pitchFamily="34" charset="0"/>
              </a:rPr>
              <a:t>is dividable  by any of the numbers in range </a:t>
            </a:r>
            <a:r>
              <a:rPr lang="en-GB" i="1" dirty="0">
                <a:latin typeface="Arial" panose="020B0604020202020204" pitchFamily="34" charset="0"/>
                <a:cs typeface="Arial" panose="020B0604020202020204" pitchFamily="34" charset="0"/>
              </a:rPr>
              <a:t>2,3,4,..,x.</a:t>
            </a:r>
            <a:r>
              <a:rPr lang="en-GB" dirty="0">
                <a:latin typeface="Arial" panose="020B0604020202020204" pitchFamily="34" charset="0"/>
                <a:cs typeface="Arial" panose="020B0604020202020204" pitchFamily="34" charset="0"/>
              </a:rPr>
              <a:t>  Do not use MATLAB’s </a:t>
            </a:r>
            <a:r>
              <a:rPr lang="en-GB" i="1" dirty="0">
                <a:latin typeface="Arial" panose="020B0604020202020204" pitchFamily="34" charset="0"/>
                <a:cs typeface="Arial" panose="020B0604020202020204" pitchFamily="34" charset="0"/>
              </a:rPr>
              <a:t>primes</a:t>
            </a:r>
            <a:r>
              <a:rPr lang="en-GB" dirty="0">
                <a:latin typeface="Arial" panose="020B0604020202020204" pitchFamily="34" charset="0"/>
                <a:cs typeface="Arial" panose="020B0604020202020204" pitchFamily="34" charset="0"/>
              </a:rPr>
              <a:t>(</a:t>
            </a:r>
            <a:r>
              <a:rPr lang="en-GB" i="1" dirty="0">
                <a:latin typeface="Arial" panose="020B0604020202020204" pitchFamily="34" charset="0"/>
                <a:cs typeface="Arial" panose="020B0604020202020204" pitchFamily="34" charset="0"/>
              </a:rPr>
              <a:t>N</a:t>
            </a:r>
            <a:r>
              <a:rPr lang="en-GB" dirty="0">
                <a:latin typeface="Arial" panose="020B0604020202020204" pitchFamily="34" charset="0"/>
                <a:cs typeface="Arial" panose="020B0604020202020204" pitchFamily="34" charset="0"/>
              </a:rPr>
              <a:t>) or </a:t>
            </a:r>
            <a:r>
              <a:rPr lang="en-GB" i="1" dirty="0" err="1">
                <a:latin typeface="Arial" panose="020B0604020202020204" pitchFamily="34" charset="0"/>
                <a:cs typeface="Arial" panose="020B0604020202020204" pitchFamily="34" charset="0"/>
              </a:rPr>
              <a:t>isprime</a:t>
            </a:r>
            <a:r>
              <a:rPr lang="en-GB" i="1" dirty="0">
                <a:latin typeface="Arial" panose="020B0604020202020204" pitchFamily="34" charset="0"/>
                <a:cs typeface="Arial" panose="020B0604020202020204" pitchFamily="34" charset="0"/>
              </a:rPr>
              <a:t>(N) </a:t>
            </a:r>
            <a:r>
              <a:rPr lang="en-GB" dirty="0">
                <a:latin typeface="Arial" panose="020B0604020202020204" pitchFamily="34" charset="0"/>
                <a:cs typeface="Arial" panose="020B0604020202020204" pitchFamily="34" charset="0"/>
              </a:rPr>
              <a:t>functions.</a:t>
            </a:r>
          </a:p>
          <a:p>
            <a:pPr algn="just" eaLnBrk="0" hangingPunct="0">
              <a:spcBef>
                <a:spcPct val="50000"/>
              </a:spcBef>
              <a:spcAft>
                <a:spcPct val="20000"/>
              </a:spcAft>
            </a:pPr>
            <a:endParaRPr lang="en-US" b="1" dirty="0">
              <a:latin typeface="Arial" charset="0"/>
            </a:endParaRPr>
          </a:p>
          <a:p>
            <a:pPr algn="l" eaLnBrk="0" hangingPunct="0">
              <a:spcBef>
                <a:spcPct val="50000"/>
              </a:spcBef>
              <a:spcAft>
                <a:spcPct val="20000"/>
              </a:spcAft>
            </a:pPr>
            <a:r>
              <a:rPr lang="en-US" b="1" dirty="0">
                <a:latin typeface="Arial" charset="0"/>
              </a:rPr>
              <a:t>	</a:t>
            </a:r>
            <a:endParaRPr lang="en-US" sz="1800" dirty="0">
              <a:latin typeface="Verdana" pitchFamily="34" charset="0"/>
            </a:endParaRPr>
          </a:p>
        </p:txBody>
      </p:sp>
    </p:spTree>
    <p:extLst>
      <p:ext uri="{BB962C8B-B14F-4D97-AF65-F5344CB8AC3E}">
        <p14:creationId xmlns:p14="http://schemas.microsoft.com/office/powerpoint/2010/main" val="8745016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9144000" cy="685800"/>
          </a:xfrm>
        </p:spPr>
        <p:txBody>
          <a:bodyPr/>
          <a:lstStyle/>
          <a:p>
            <a:pPr>
              <a:spcBef>
                <a:spcPct val="50000"/>
              </a:spcBef>
              <a:spcAft>
                <a:spcPct val="20000"/>
              </a:spcAft>
            </a:pPr>
            <a:r>
              <a:rPr lang="en-GB" sz="2800" b="1" dirty="0" smtClean="0">
                <a:latin typeface="Arial" charset="0"/>
              </a:rPr>
              <a:t>Example – Prime numbers</a:t>
            </a:r>
            <a:br>
              <a:rPr lang="en-GB" sz="2800" b="1" dirty="0" smtClean="0">
                <a:latin typeface="Arial" charset="0"/>
              </a:rPr>
            </a:br>
            <a:endParaRPr lang="en-GB" sz="2800" b="1" dirty="0" smtClean="0">
              <a:latin typeface="Arial" charset="0"/>
            </a:endParaRPr>
          </a:p>
        </p:txBody>
      </p:sp>
      <p:sp>
        <p:nvSpPr>
          <p:cNvPr id="6147" name="Slide Number Placeholder 3"/>
          <p:cNvSpPr>
            <a:spLocks noGrp="1"/>
          </p:cNvSpPr>
          <p:nvPr>
            <p:ph type="sldNum" sz="quarter" idx="12"/>
          </p:nvPr>
        </p:nvSpPr>
        <p:spPr>
          <a:noFill/>
        </p:spPr>
        <p:txBody>
          <a:bodyPr/>
          <a:lstStyle/>
          <a:p>
            <a:fld id="{AF5722D0-00D7-4062-B6D1-42F5D560BF0B}" type="slidenum">
              <a:rPr lang="en-GB" smtClean="0"/>
              <a:pPr/>
              <a:t>36</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6149"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6150"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6151"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6153"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6155" name="Text Box 9"/>
          <p:cNvSpPr txBox="1">
            <a:spLocks noChangeArrowheads="1"/>
          </p:cNvSpPr>
          <p:nvPr/>
        </p:nvSpPr>
        <p:spPr bwMode="auto">
          <a:xfrm>
            <a:off x="467544" y="1628800"/>
            <a:ext cx="7620000" cy="3539430"/>
          </a:xfrm>
          <a:prstGeom prst="rect">
            <a:avLst/>
          </a:prstGeom>
          <a:noFill/>
          <a:ln w="9525">
            <a:noFill/>
            <a:miter lim="800000"/>
            <a:headEnd/>
            <a:tailEnd/>
          </a:ln>
        </p:spPr>
        <p:txBody>
          <a:bodyPr wrap="square">
            <a:spAutoFit/>
          </a:bodyPr>
          <a:lstStyle/>
          <a:p>
            <a:pPr marL="800100" lvl="1" indent="-342900" algn="just">
              <a:buFont typeface="Arial" panose="020B0604020202020204" pitchFamily="34" charset="0"/>
              <a:buChar char="•"/>
            </a:pPr>
            <a:r>
              <a:rPr lang="en-GB" i="1" dirty="0" smtClean="0">
                <a:latin typeface="Arial" panose="020B0604020202020204" pitchFamily="34" charset="0"/>
                <a:cs typeface="Arial" panose="020B0604020202020204" pitchFamily="34" charset="0"/>
              </a:rPr>
              <a:t>N </a:t>
            </a:r>
            <a:r>
              <a:rPr lang="en-GB" dirty="0" smtClean="0">
                <a:latin typeface="Arial" panose="020B0604020202020204" pitchFamily="34" charset="0"/>
                <a:cs typeface="Arial" panose="020B0604020202020204" pitchFamily="34" charset="0"/>
              </a:rPr>
              <a:t>is input</a:t>
            </a:r>
          </a:p>
          <a:p>
            <a:pPr marL="800100" lvl="1" indent="-342900" algn="just">
              <a:buFont typeface="Arial" panose="020B0604020202020204" pitchFamily="34" charset="0"/>
              <a:buChar char="•"/>
            </a:pPr>
            <a:endParaRPr lang="en-GB" i="1" dirty="0">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r>
              <a:rPr lang="en-GB" dirty="0" smtClean="0">
                <a:latin typeface="Arial" panose="020B0604020202020204" pitchFamily="34" charset="0"/>
                <a:cs typeface="Arial" panose="020B0604020202020204" pitchFamily="34" charset="0"/>
              </a:rPr>
              <a:t>Two loops are needed. One that test numbers (and counts up to </a:t>
            </a:r>
            <a:r>
              <a:rPr lang="en-GB" i="1" dirty="0" smtClean="0">
                <a:latin typeface="Arial" panose="020B0604020202020204" pitchFamily="34" charset="0"/>
                <a:cs typeface="Arial" panose="020B0604020202020204" pitchFamily="34" charset="0"/>
              </a:rPr>
              <a:t>N, </a:t>
            </a:r>
            <a:r>
              <a:rPr lang="en-GB" dirty="0" smtClean="0">
                <a:latin typeface="Arial" panose="020B0604020202020204" pitchFamily="34" charset="0"/>
                <a:cs typeface="Arial" panose="020B0604020202020204" pitchFamily="34" charset="0"/>
              </a:rPr>
              <a:t>i.e. </a:t>
            </a:r>
            <a:r>
              <a:rPr lang="en-GB" i="1" dirty="0" smtClean="0">
                <a:latin typeface="Arial" panose="020B0604020202020204" pitchFamily="34" charset="0"/>
                <a:cs typeface="Arial" panose="020B0604020202020204" pitchFamily="34" charset="0"/>
              </a:rPr>
              <a:t>while loop</a:t>
            </a:r>
            <a:r>
              <a:rPr lang="en-GB" dirty="0" smtClean="0">
                <a:latin typeface="Arial" panose="020B0604020202020204" pitchFamily="34" charset="0"/>
                <a:cs typeface="Arial" panose="020B0604020202020204" pitchFamily="34" charset="0"/>
              </a:rPr>
              <a:t>) and the second one </a:t>
            </a:r>
            <a:r>
              <a:rPr lang="en-GB" i="1" dirty="0" smtClean="0">
                <a:latin typeface="Arial" panose="020B0604020202020204" pitchFamily="34" charset="0"/>
                <a:cs typeface="Arial" panose="020B0604020202020204" pitchFamily="34" charset="0"/>
              </a:rPr>
              <a:t>(</a:t>
            </a:r>
            <a:r>
              <a:rPr lang="en-GB" dirty="0" smtClean="0">
                <a:latin typeface="Arial" panose="020B0604020202020204" pitchFamily="34" charset="0"/>
                <a:cs typeface="Arial" panose="020B0604020202020204" pitchFamily="34" charset="0"/>
              </a:rPr>
              <a:t>i.e. </a:t>
            </a:r>
            <a:r>
              <a:rPr lang="en-GB" i="1" dirty="0" smtClean="0">
                <a:latin typeface="Arial" panose="020B0604020202020204" pitchFamily="34" charset="0"/>
                <a:cs typeface="Arial" panose="020B0604020202020204" pitchFamily="34" charset="0"/>
              </a:rPr>
              <a:t>for loop)</a:t>
            </a:r>
            <a:r>
              <a:rPr lang="en-GB" dirty="0" smtClean="0">
                <a:latin typeface="Arial" panose="020B0604020202020204" pitchFamily="34" charset="0"/>
                <a:cs typeface="Arial" panose="020B0604020202020204" pitchFamily="34" charset="0"/>
              </a:rPr>
              <a:t> that finds a root of the test entry and checks if it is a prime number.</a:t>
            </a:r>
          </a:p>
          <a:p>
            <a:pPr marL="800100" lvl="1" indent="-342900" algn="just">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r>
              <a:rPr lang="en-GB" dirty="0" smtClean="0">
                <a:latin typeface="Arial" panose="020B0604020202020204" pitchFamily="34" charset="0"/>
                <a:cs typeface="Arial" panose="020B0604020202020204" pitchFamily="34" charset="0"/>
              </a:rPr>
              <a:t>Your flow chart must match your code!</a:t>
            </a:r>
            <a:endParaRPr lang="en-GB" dirty="0">
              <a:latin typeface="Arial" panose="020B0604020202020204" pitchFamily="34" charset="0"/>
              <a:cs typeface="Arial" panose="020B0604020202020204" pitchFamily="34" charset="0"/>
            </a:endParaRPr>
          </a:p>
          <a:p>
            <a:pPr algn="just" eaLnBrk="0" hangingPunct="0">
              <a:spcBef>
                <a:spcPct val="50000"/>
              </a:spcBef>
              <a:spcAft>
                <a:spcPct val="20000"/>
              </a:spcAft>
            </a:pPr>
            <a:endParaRPr lang="en-US" b="1" dirty="0">
              <a:latin typeface="Arial" charset="0"/>
            </a:endParaRPr>
          </a:p>
          <a:p>
            <a:pPr algn="l" eaLnBrk="0" hangingPunct="0">
              <a:spcBef>
                <a:spcPct val="50000"/>
              </a:spcBef>
              <a:spcAft>
                <a:spcPct val="20000"/>
              </a:spcAft>
            </a:pPr>
            <a:r>
              <a:rPr lang="en-US" b="1" dirty="0">
                <a:latin typeface="Arial" charset="0"/>
              </a:rPr>
              <a:t>	</a:t>
            </a:r>
            <a:endParaRPr lang="en-US" sz="1800" dirty="0">
              <a:latin typeface="Verdana" pitchFamily="34" charset="0"/>
            </a:endParaRPr>
          </a:p>
        </p:txBody>
      </p:sp>
    </p:spTree>
    <p:extLst>
      <p:ext uri="{BB962C8B-B14F-4D97-AF65-F5344CB8AC3E}">
        <p14:creationId xmlns:p14="http://schemas.microsoft.com/office/powerpoint/2010/main" val="32831956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9144000" cy="685800"/>
          </a:xfrm>
        </p:spPr>
        <p:txBody>
          <a:bodyPr/>
          <a:lstStyle/>
          <a:p>
            <a:pPr>
              <a:spcBef>
                <a:spcPct val="50000"/>
              </a:spcBef>
              <a:spcAft>
                <a:spcPct val="20000"/>
              </a:spcAft>
            </a:pPr>
            <a:r>
              <a:rPr lang="en-GB" sz="2800" b="1" dirty="0" smtClean="0">
                <a:latin typeface="Arial" charset="0"/>
              </a:rPr>
              <a:t>Example – Prime numbers</a:t>
            </a:r>
            <a:br>
              <a:rPr lang="en-GB" sz="2800" b="1" dirty="0" smtClean="0">
                <a:latin typeface="Arial" charset="0"/>
              </a:rPr>
            </a:br>
            <a:endParaRPr lang="en-GB" sz="2800" b="1" dirty="0" smtClean="0">
              <a:latin typeface="Arial" charset="0"/>
            </a:endParaRPr>
          </a:p>
        </p:txBody>
      </p:sp>
      <p:sp>
        <p:nvSpPr>
          <p:cNvPr id="6147" name="Slide Number Placeholder 3"/>
          <p:cNvSpPr>
            <a:spLocks noGrp="1"/>
          </p:cNvSpPr>
          <p:nvPr>
            <p:ph type="sldNum" sz="quarter" idx="12"/>
          </p:nvPr>
        </p:nvSpPr>
        <p:spPr>
          <a:xfrm>
            <a:off x="6995437" y="6248400"/>
            <a:ext cx="1905000" cy="457200"/>
          </a:xfrm>
          <a:noFill/>
        </p:spPr>
        <p:txBody>
          <a:bodyPr/>
          <a:lstStyle/>
          <a:p>
            <a:fld id="{AF5722D0-00D7-4062-B6D1-42F5D560BF0B}" type="slidenum">
              <a:rPr lang="en-GB" smtClean="0"/>
              <a:pPr/>
              <a:t>37</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6151"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grpSp>
        <p:nvGrpSpPr>
          <p:cNvPr id="2" name="Group 1"/>
          <p:cNvGrpSpPr/>
          <p:nvPr/>
        </p:nvGrpSpPr>
        <p:grpSpPr>
          <a:xfrm>
            <a:off x="1403648" y="1052736"/>
            <a:ext cx="6177850" cy="5337935"/>
            <a:chOff x="2854325" y="1071637"/>
            <a:chExt cx="6177850" cy="5337935"/>
          </a:xfrm>
        </p:grpSpPr>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13" name="Flowchart: Terminator 12"/>
            <p:cNvSpPr/>
            <p:nvPr/>
          </p:nvSpPr>
          <p:spPr bwMode="auto">
            <a:xfrm>
              <a:off x="3249928" y="1141456"/>
              <a:ext cx="730833" cy="166961"/>
            </a:xfrm>
            <a:prstGeom prst="flowChartTerminato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65" charset="0"/>
              </a:endParaRPr>
            </a:p>
          </p:txBody>
        </p:sp>
        <p:sp>
          <p:nvSpPr>
            <p:cNvPr id="14" name="Parallelogram 13"/>
            <p:cNvSpPr/>
            <p:nvPr/>
          </p:nvSpPr>
          <p:spPr bwMode="auto">
            <a:xfrm>
              <a:off x="4259960" y="1111345"/>
              <a:ext cx="440485" cy="198825"/>
            </a:xfrm>
            <a:prstGeom prst="parallelogram">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15" name="Rectangle 14"/>
            <p:cNvSpPr/>
            <p:nvPr/>
          </p:nvSpPr>
          <p:spPr bwMode="auto">
            <a:xfrm>
              <a:off x="4906461" y="1100751"/>
              <a:ext cx="1577256" cy="229096"/>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28" name="Flowchart: Decision 27"/>
            <p:cNvSpPr/>
            <p:nvPr/>
          </p:nvSpPr>
          <p:spPr bwMode="auto">
            <a:xfrm>
              <a:off x="5081516" y="2060848"/>
              <a:ext cx="720080" cy="556673"/>
            </a:xfrm>
            <a:prstGeom prst="flowChartDecision">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41" name="Snip Same Side Corner Rectangle 40"/>
            <p:cNvSpPr/>
            <p:nvPr/>
          </p:nvSpPr>
          <p:spPr bwMode="auto">
            <a:xfrm>
              <a:off x="4577459" y="3242223"/>
              <a:ext cx="1728192" cy="208947"/>
            </a:xfrm>
            <a:prstGeom prst="snip2SameRect">
              <a:avLst/>
            </a:prstGeom>
            <a:noFill/>
            <a:ln w="9525" cap="flat" cmpd="sng" algn="ctr">
              <a:solidFill>
                <a:schemeClr val="tx1"/>
              </a:solidFill>
              <a:prstDash val="solid"/>
              <a:round/>
              <a:headEnd type="none" w="med" len="med"/>
              <a:tailEnd type="none" w="med" len="med"/>
            </a:ln>
            <a:effectLst/>
            <a:scene3d>
              <a:camera prst="orthographicFront">
                <a:rot lat="0" lon="0" rev="10800000"/>
              </a:camera>
              <a:lightRig rig="threePt" dir="t"/>
            </a:scene3d>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42" name="Snip Same Side Corner Rectangle 41"/>
            <p:cNvSpPr/>
            <p:nvPr/>
          </p:nvSpPr>
          <p:spPr bwMode="auto">
            <a:xfrm>
              <a:off x="4510279" y="4783029"/>
              <a:ext cx="1881513" cy="201654"/>
            </a:xfrm>
            <a:prstGeom prst="snip2Same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24" name="TextBox 23"/>
            <p:cNvSpPr txBox="1"/>
            <p:nvPr/>
          </p:nvSpPr>
          <p:spPr>
            <a:xfrm>
              <a:off x="3388034" y="1085723"/>
              <a:ext cx="476412" cy="276999"/>
            </a:xfrm>
            <a:prstGeom prst="rect">
              <a:avLst/>
            </a:prstGeom>
            <a:noFill/>
          </p:spPr>
          <p:txBody>
            <a:bodyPr wrap="none" rtlCol="0">
              <a:spAutoFit/>
            </a:bodyPr>
            <a:lstStyle/>
            <a:p>
              <a:r>
                <a:rPr lang="en-GB" sz="1200" dirty="0" smtClean="0"/>
                <a:t>Start</a:t>
              </a:r>
              <a:endParaRPr lang="en-GB" sz="1200" dirty="0"/>
            </a:p>
          </p:txBody>
        </p:sp>
        <p:sp>
          <p:nvSpPr>
            <p:cNvPr id="25" name="TextBox 24"/>
            <p:cNvSpPr txBox="1"/>
            <p:nvPr/>
          </p:nvSpPr>
          <p:spPr>
            <a:xfrm>
              <a:off x="4259960" y="1082363"/>
              <a:ext cx="341889" cy="276999"/>
            </a:xfrm>
            <a:prstGeom prst="rect">
              <a:avLst/>
            </a:prstGeom>
            <a:noFill/>
          </p:spPr>
          <p:txBody>
            <a:bodyPr wrap="square" rtlCol="0">
              <a:spAutoFit/>
            </a:bodyPr>
            <a:lstStyle/>
            <a:p>
              <a:r>
                <a:rPr lang="en-GB" sz="1200" i="1" dirty="0"/>
                <a:t>N</a:t>
              </a:r>
            </a:p>
          </p:txBody>
        </p:sp>
        <p:sp>
          <p:nvSpPr>
            <p:cNvPr id="26" name="TextBox 25"/>
            <p:cNvSpPr txBox="1"/>
            <p:nvPr/>
          </p:nvSpPr>
          <p:spPr>
            <a:xfrm>
              <a:off x="5029506" y="1071637"/>
              <a:ext cx="1422184" cy="276999"/>
            </a:xfrm>
            <a:prstGeom prst="rect">
              <a:avLst/>
            </a:prstGeom>
            <a:noFill/>
          </p:spPr>
          <p:txBody>
            <a:bodyPr wrap="none" rtlCol="0">
              <a:spAutoFit/>
            </a:bodyPr>
            <a:lstStyle/>
            <a:p>
              <a:r>
                <a:rPr lang="en-GB" sz="1200" i="1" dirty="0" smtClean="0"/>
                <a:t>Primes</a:t>
              </a:r>
              <a:r>
                <a:rPr lang="en-GB" sz="1200" dirty="0" smtClean="0"/>
                <a:t> = zeros(1,</a:t>
              </a:r>
              <a:r>
                <a:rPr lang="en-GB" sz="1200" i="1" dirty="0" smtClean="0"/>
                <a:t>N</a:t>
              </a:r>
              <a:r>
                <a:rPr lang="en-GB" sz="1200" dirty="0" smtClean="0"/>
                <a:t>)</a:t>
              </a:r>
              <a:endParaRPr lang="en-GB" sz="1200" dirty="0"/>
            </a:p>
          </p:txBody>
        </p:sp>
        <p:sp>
          <p:nvSpPr>
            <p:cNvPr id="58" name="TextBox 57"/>
            <p:cNvSpPr txBox="1"/>
            <p:nvPr/>
          </p:nvSpPr>
          <p:spPr>
            <a:xfrm>
              <a:off x="5153524" y="2204864"/>
              <a:ext cx="545113" cy="276999"/>
            </a:xfrm>
            <a:prstGeom prst="rect">
              <a:avLst/>
            </a:prstGeom>
            <a:noFill/>
          </p:spPr>
          <p:txBody>
            <a:bodyPr wrap="square" rtlCol="0">
              <a:spAutoFit/>
            </a:bodyPr>
            <a:lstStyle/>
            <a:p>
              <a:r>
                <a:rPr lang="en-GB" sz="1200" i="1" dirty="0" err="1" smtClean="0"/>
                <a:t>i</a:t>
              </a:r>
              <a:r>
                <a:rPr lang="en-GB" sz="1200" i="1" dirty="0" smtClean="0"/>
                <a:t>&lt;=N</a:t>
              </a:r>
              <a:endParaRPr lang="en-GB" sz="1200" i="1" dirty="0"/>
            </a:p>
          </p:txBody>
        </p:sp>
        <p:sp>
          <p:nvSpPr>
            <p:cNvPr id="59" name="Rectangle 58"/>
            <p:cNvSpPr/>
            <p:nvPr/>
          </p:nvSpPr>
          <p:spPr bwMode="auto">
            <a:xfrm>
              <a:off x="4816761" y="2690547"/>
              <a:ext cx="1249588" cy="378413"/>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mc:AlternateContent xmlns:mc="http://schemas.openxmlformats.org/markup-compatibility/2006" xmlns:a14="http://schemas.microsoft.com/office/drawing/2010/main">
          <mc:Choice Requires="a14">
            <p:sp>
              <p:nvSpPr>
                <p:cNvPr id="60" name="TextBox 59"/>
                <p:cNvSpPr txBox="1"/>
                <p:nvPr/>
              </p:nvSpPr>
              <p:spPr>
                <a:xfrm>
                  <a:off x="4749468" y="2680337"/>
                  <a:ext cx="1431033" cy="39953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GB" sz="900" b="0" i="1" smtClean="0">
                            <a:latin typeface="Cambria Math" panose="02040503050406030204" pitchFamily="18" charset="0"/>
                          </a:rPr>
                          <m:t>𝑋</m:t>
                        </m:r>
                        <m:r>
                          <a:rPr lang="en-GB" sz="900" b="0" i="1" smtClean="0">
                            <a:latin typeface="Cambria Math" panose="02040503050406030204" pitchFamily="18" charset="0"/>
                          </a:rPr>
                          <m:t>=</m:t>
                        </m:r>
                        <m:r>
                          <a:rPr lang="en-GB" sz="900" b="0" i="1" smtClean="0">
                            <a:latin typeface="Cambria Math" panose="02040503050406030204" pitchFamily="18" charset="0"/>
                          </a:rPr>
                          <m:t>𝑟𝑜𝑢𝑛𝑑</m:t>
                        </m:r>
                        <m:d>
                          <m:dPr>
                            <m:ctrlPr>
                              <a:rPr lang="en-GB" sz="900" b="0" i="1" smtClean="0">
                                <a:latin typeface="Cambria Math" panose="02040503050406030204" pitchFamily="18" charset="0"/>
                              </a:rPr>
                            </m:ctrlPr>
                          </m:dPr>
                          <m:e>
                            <m:rad>
                              <m:radPr>
                                <m:degHide m:val="on"/>
                                <m:ctrlPr>
                                  <a:rPr lang="en-GB" sz="900" b="0" i="1" smtClean="0">
                                    <a:latin typeface="Cambria Math" panose="02040503050406030204" pitchFamily="18" charset="0"/>
                                  </a:rPr>
                                </m:ctrlPr>
                              </m:radPr>
                              <m:deg/>
                              <m:e>
                                <m:r>
                                  <a:rPr lang="en-GB" sz="900" b="0" i="1" smtClean="0">
                                    <a:latin typeface="Cambria Math" panose="02040503050406030204" pitchFamily="18" charset="0"/>
                                  </a:rPr>
                                  <m:t>𝑐h𝑒𝑐𝑘𝑡h𝑖𝑠</m:t>
                                </m:r>
                              </m:e>
                            </m:rad>
                          </m:e>
                        </m:d>
                      </m:oMath>
                    </m:oMathPara>
                  </a14:m>
                  <a:endParaRPr lang="en-GB" sz="900" dirty="0" smtClean="0"/>
                </a:p>
                <a:p>
                  <a:pPr algn="ctr"/>
                  <a:r>
                    <a:rPr lang="en-GB" sz="900" i="1" dirty="0" err="1" smtClean="0"/>
                    <a:t>checkrange</a:t>
                  </a:r>
                  <a:r>
                    <a:rPr lang="en-GB" sz="900" dirty="0" smtClean="0"/>
                    <a:t> = 1:2:X</a:t>
                  </a:r>
                  <a:endParaRPr lang="en-GB" sz="900" dirty="0"/>
                </a:p>
              </p:txBody>
            </p:sp>
          </mc:Choice>
          <mc:Fallback xmlns="">
            <p:sp>
              <p:nvSpPr>
                <p:cNvPr id="60" name="TextBox 59"/>
                <p:cNvSpPr txBox="1">
                  <a:spLocks noRot="1" noChangeAspect="1" noMove="1" noResize="1" noEditPoints="1" noAdjustHandles="1" noChangeArrowheads="1" noChangeShapeType="1" noTextEdit="1"/>
                </p:cNvSpPr>
                <p:nvPr/>
              </p:nvSpPr>
              <p:spPr>
                <a:xfrm>
                  <a:off x="4749468" y="2680337"/>
                  <a:ext cx="1431033" cy="399533"/>
                </a:xfrm>
                <a:prstGeom prst="rect">
                  <a:avLst/>
                </a:prstGeom>
                <a:blipFill rotWithShape="0">
                  <a:blip r:embed="rId4"/>
                  <a:stretch>
                    <a:fillRect b="-6154"/>
                  </a:stretch>
                </a:blipFill>
              </p:spPr>
              <p:txBody>
                <a:bodyPr/>
                <a:lstStyle/>
                <a:p>
                  <a:r>
                    <a:rPr lang="en-GB">
                      <a:noFill/>
                    </a:rPr>
                    <a:t> </a:t>
                  </a:r>
                </a:p>
              </p:txBody>
            </p:sp>
          </mc:Fallback>
        </mc:AlternateContent>
        <p:sp>
          <p:nvSpPr>
            <p:cNvPr id="14341" name="Rectangle 14340"/>
            <p:cNvSpPr/>
            <p:nvPr/>
          </p:nvSpPr>
          <p:spPr>
            <a:xfrm>
              <a:off x="4480202" y="3189127"/>
              <a:ext cx="1952372" cy="276999"/>
            </a:xfrm>
            <a:prstGeom prst="rect">
              <a:avLst/>
            </a:prstGeom>
          </p:spPr>
          <p:txBody>
            <a:bodyPr wrap="square">
              <a:spAutoFit/>
            </a:bodyPr>
            <a:lstStyle/>
            <a:p>
              <a:pPr algn="ctr"/>
              <a:r>
                <a:rPr lang="en-GB" sz="1200" i="1" dirty="0" smtClean="0"/>
                <a:t>j=1</a:t>
              </a:r>
              <a:endParaRPr lang="en-GB" sz="1200" i="1" dirty="0"/>
            </a:p>
          </p:txBody>
        </p:sp>
        <p:sp>
          <p:nvSpPr>
            <p:cNvPr id="63" name="Flowchart: Decision 62"/>
            <p:cNvSpPr/>
            <p:nvPr/>
          </p:nvSpPr>
          <p:spPr bwMode="auto">
            <a:xfrm>
              <a:off x="4021785" y="3636974"/>
              <a:ext cx="2839540" cy="696133"/>
            </a:xfrm>
            <a:prstGeom prst="flowChartDecision">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64" name="TextBox 63"/>
            <p:cNvSpPr txBox="1"/>
            <p:nvPr/>
          </p:nvSpPr>
          <p:spPr>
            <a:xfrm>
              <a:off x="4266058" y="3838442"/>
              <a:ext cx="2376264" cy="276999"/>
            </a:xfrm>
            <a:prstGeom prst="rect">
              <a:avLst/>
            </a:prstGeom>
            <a:noFill/>
          </p:spPr>
          <p:txBody>
            <a:bodyPr wrap="square" rtlCol="0">
              <a:spAutoFit/>
            </a:bodyPr>
            <a:lstStyle/>
            <a:p>
              <a:r>
                <a:rPr lang="en-GB" sz="1200" i="1" dirty="0" smtClean="0"/>
                <a:t>mod(</a:t>
              </a:r>
              <a:r>
                <a:rPr lang="en-GB" sz="1200" i="1" dirty="0" err="1" smtClean="0"/>
                <a:t>checkthis</a:t>
              </a:r>
              <a:r>
                <a:rPr lang="en-GB" sz="1200" i="1" dirty="0" smtClean="0"/>
                <a:t>, </a:t>
              </a:r>
              <a:r>
                <a:rPr lang="en-GB" sz="1200" i="1" dirty="0" err="1" smtClean="0"/>
                <a:t>checkrange</a:t>
              </a:r>
              <a:r>
                <a:rPr lang="en-GB" sz="1200" i="1" dirty="0" smtClean="0"/>
                <a:t>(j))=0)</a:t>
              </a:r>
              <a:endParaRPr lang="en-GB" sz="1200" i="1" dirty="0"/>
            </a:p>
          </p:txBody>
        </p:sp>
        <p:sp>
          <p:nvSpPr>
            <p:cNvPr id="67" name="TextBox 66"/>
            <p:cNvSpPr txBox="1"/>
            <p:nvPr/>
          </p:nvSpPr>
          <p:spPr>
            <a:xfrm>
              <a:off x="6696525" y="3639508"/>
              <a:ext cx="467763" cy="261610"/>
            </a:xfrm>
            <a:prstGeom prst="rect">
              <a:avLst/>
            </a:prstGeom>
            <a:noFill/>
          </p:spPr>
          <p:txBody>
            <a:bodyPr wrap="square" rtlCol="0">
              <a:spAutoFit/>
            </a:bodyPr>
            <a:lstStyle/>
            <a:p>
              <a:r>
                <a:rPr lang="en-GB" sz="1100" dirty="0" smtClean="0"/>
                <a:t>Yes</a:t>
              </a:r>
              <a:endParaRPr lang="en-GB" sz="1100" dirty="0"/>
            </a:p>
          </p:txBody>
        </p:sp>
        <p:sp>
          <p:nvSpPr>
            <p:cNvPr id="69" name="Rectangle 68"/>
            <p:cNvSpPr/>
            <p:nvPr/>
          </p:nvSpPr>
          <p:spPr bwMode="auto">
            <a:xfrm>
              <a:off x="7218491" y="3870492"/>
              <a:ext cx="947964" cy="229096"/>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70" name="TextBox 69"/>
            <p:cNvSpPr txBox="1"/>
            <p:nvPr/>
          </p:nvSpPr>
          <p:spPr>
            <a:xfrm>
              <a:off x="7236444" y="3845231"/>
              <a:ext cx="922047" cy="276999"/>
            </a:xfrm>
            <a:prstGeom prst="rect">
              <a:avLst/>
            </a:prstGeom>
            <a:noFill/>
          </p:spPr>
          <p:txBody>
            <a:bodyPr wrap="none" rtlCol="0">
              <a:spAutoFit/>
            </a:bodyPr>
            <a:lstStyle/>
            <a:p>
              <a:r>
                <a:rPr lang="en-GB" sz="1200" i="1" dirty="0" err="1" smtClean="0"/>
                <a:t>Itisprime</a:t>
              </a:r>
              <a:r>
                <a:rPr lang="en-GB" sz="1200" i="1" dirty="0" smtClean="0"/>
                <a:t>=0</a:t>
              </a:r>
              <a:endParaRPr lang="en-GB" sz="1200" dirty="0"/>
            </a:p>
          </p:txBody>
        </p:sp>
        <p:sp>
          <p:nvSpPr>
            <p:cNvPr id="72" name="Rectangle 71"/>
            <p:cNvSpPr/>
            <p:nvPr/>
          </p:nvSpPr>
          <p:spPr bwMode="auto">
            <a:xfrm>
              <a:off x="4977054" y="4459734"/>
              <a:ext cx="947964" cy="229096"/>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73" name="TextBox 72"/>
            <p:cNvSpPr txBox="1"/>
            <p:nvPr/>
          </p:nvSpPr>
          <p:spPr>
            <a:xfrm>
              <a:off x="5002971" y="4418345"/>
              <a:ext cx="922047" cy="276999"/>
            </a:xfrm>
            <a:prstGeom prst="rect">
              <a:avLst/>
            </a:prstGeom>
            <a:noFill/>
          </p:spPr>
          <p:txBody>
            <a:bodyPr wrap="none" rtlCol="0">
              <a:spAutoFit/>
            </a:bodyPr>
            <a:lstStyle/>
            <a:p>
              <a:r>
                <a:rPr lang="en-GB" sz="1200" i="1" dirty="0" err="1" smtClean="0"/>
                <a:t>Itisprime</a:t>
              </a:r>
              <a:r>
                <a:rPr lang="en-GB" sz="1200" i="1" dirty="0" smtClean="0"/>
                <a:t>=1</a:t>
              </a:r>
              <a:endParaRPr lang="en-GB" sz="1200" dirty="0"/>
            </a:p>
          </p:txBody>
        </p:sp>
        <p:sp>
          <p:nvSpPr>
            <p:cNvPr id="74" name="Rectangle 73"/>
            <p:cNvSpPr/>
            <p:nvPr/>
          </p:nvSpPr>
          <p:spPr>
            <a:xfrm>
              <a:off x="4284253" y="4730466"/>
              <a:ext cx="1952372" cy="276999"/>
            </a:xfrm>
            <a:prstGeom prst="rect">
              <a:avLst/>
            </a:prstGeom>
          </p:spPr>
          <p:txBody>
            <a:bodyPr wrap="square">
              <a:spAutoFit/>
            </a:bodyPr>
            <a:lstStyle/>
            <a:p>
              <a:r>
                <a:rPr lang="en-GB" sz="1200" i="1" dirty="0" smtClean="0"/>
                <a:t>j=</a:t>
              </a:r>
              <a:r>
                <a:rPr lang="en-GB" sz="1200" i="1" dirty="0"/>
                <a:t>length(</a:t>
              </a:r>
              <a:r>
                <a:rPr lang="en-GB" sz="1200" i="1" dirty="0" err="1"/>
                <a:t>checkrange</a:t>
              </a:r>
              <a:r>
                <a:rPr lang="en-GB" sz="1200" i="1" dirty="0"/>
                <a:t>)</a:t>
              </a:r>
            </a:p>
          </p:txBody>
        </p:sp>
        <p:sp>
          <p:nvSpPr>
            <p:cNvPr id="75" name="Flowchart: Decision 74"/>
            <p:cNvSpPr/>
            <p:nvPr/>
          </p:nvSpPr>
          <p:spPr bwMode="auto">
            <a:xfrm>
              <a:off x="6653775" y="1206519"/>
              <a:ext cx="683323" cy="445225"/>
            </a:xfrm>
            <a:prstGeom prst="flowChartDecision">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78" name="TextBox 77"/>
            <p:cNvSpPr txBox="1"/>
            <p:nvPr/>
          </p:nvSpPr>
          <p:spPr>
            <a:xfrm>
              <a:off x="7371536" y="1187693"/>
              <a:ext cx="408241" cy="261610"/>
            </a:xfrm>
            <a:prstGeom prst="rect">
              <a:avLst/>
            </a:prstGeom>
            <a:noFill/>
          </p:spPr>
          <p:txBody>
            <a:bodyPr wrap="square" rtlCol="0">
              <a:spAutoFit/>
            </a:bodyPr>
            <a:lstStyle/>
            <a:p>
              <a:r>
                <a:rPr lang="en-GB" sz="1100" dirty="0" smtClean="0"/>
                <a:t>Yes</a:t>
              </a:r>
              <a:endParaRPr lang="en-GB" sz="1100" dirty="0"/>
            </a:p>
          </p:txBody>
        </p:sp>
        <p:sp>
          <p:nvSpPr>
            <p:cNvPr id="79" name="Rectangle 78"/>
            <p:cNvSpPr/>
            <p:nvPr/>
          </p:nvSpPr>
          <p:spPr bwMode="auto">
            <a:xfrm>
              <a:off x="6538039" y="1862469"/>
              <a:ext cx="914798" cy="62845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80" name="TextBox 79"/>
            <p:cNvSpPr txBox="1"/>
            <p:nvPr/>
          </p:nvSpPr>
          <p:spPr>
            <a:xfrm>
              <a:off x="6720631" y="1278527"/>
              <a:ext cx="508210" cy="276999"/>
            </a:xfrm>
            <a:prstGeom prst="rect">
              <a:avLst/>
            </a:prstGeom>
            <a:noFill/>
          </p:spPr>
          <p:txBody>
            <a:bodyPr wrap="square" rtlCol="0">
              <a:spAutoFit/>
            </a:bodyPr>
            <a:lstStyle/>
            <a:p>
              <a:r>
                <a:rPr lang="en-GB" sz="1200" i="1" dirty="0" smtClean="0"/>
                <a:t>N &lt;0</a:t>
              </a:r>
              <a:endParaRPr lang="en-GB" sz="1200" i="1" dirty="0"/>
            </a:p>
          </p:txBody>
        </p:sp>
        <p:sp>
          <p:nvSpPr>
            <p:cNvPr id="82" name="TextBox 81"/>
            <p:cNvSpPr txBox="1"/>
            <p:nvPr/>
          </p:nvSpPr>
          <p:spPr>
            <a:xfrm>
              <a:off x="6613761" y="1877308"/>
              <a:ext cx="763351" cy="646331"/>
            </a:xfrm>
            <a:prstGeom prst="rect">
              <a:avLst/>
            </a:prstGeom>
            <a:noFill/>
          </p:spPr>
          <p:txBody>
            <a:bodyPr wrap="none" rtlCol="0">
              <a:spAutoFit/>
            </a:bodyPr>
            <a:lstStyle/>
            <a:p>
              <a:pPr algn="ctr"/>
              <a:r>
                <a:rPr lang="en-GB" sz="900" i="1" dirty="0" smtClean="0"/>
                <a:t>Primes(1</a:t>
              </a:r>
              <a:r>
                <a:rPr lang="en-GB" sz="900" dirty="0" smtClean="0"/>
                <a:t>)=2</a:t>
              </a:r>
            </a:p>
            <a:p>
              <a:pPr algn="ctr"/>
              <a:r>
                <a:rPr lang="en-GB" sz="900" i="1" dirty="0" smtClean="0"/>
                <a:t>Primes(2</a:t>
              </a:r>
              <a:r>
                <a:rPr lang="en-GB" sz="900" dirty="0" smtClean="0"/>
                <a:t>)=3</a:t>
              </a:r>
            </a:p>
            <a:p>
              <a:pPr algn="ctr"/>
              <a:r>
                <a:rPr lang="en-GB" sz="900" i="1" dirty="0" err="1" smtClean="0"/>
                <a:t>checkthis</a:t>
              </a:r>
              <a:r>
                <a:rPr lang="en-GB" sz="900" i="1" dirty="0" smtClean="0"/>
                <a:t>=</a:t>
              </a:r>
              <a:r>
                <a:rPr lang="en-GB" sz="900" dirty="0" smtClean="0"/>
                <a:t>5</a:t>
              </a:r>
            </a:p>
            <a:p>
              <a:pPr algn="ctr"/>
              <a:r>
                <a:rPr lang="en-GB" sz="900" dirty="0" err="1" smtClean="0"/>
                <a:t>i</a:t>
              </a:r>
              <a:r>
                <a:rPr lang="en-GB" sz="900" dirty="0" smtClean="0"/>
                <a:t>=3</a:t>
              </a:r>
              <a:endParaRPr lang="en-GB" sz="900" dirty="0"/>
            </a:p>
          </p:txBody>
        </p:sp>
        <p:sp>
          <p:nvSpPr>
            <p:cNvPr id="83" name="Flowchart: Terminator 82"/>
            <p:cNvSpPr/>
            <p:nvPr/>
          </p:nvSpPr>
          <p:spPr bwMode="auto">
            <a:xfrm>
              <a:off x="7801009" y="1324467"/>
              <a:ext cx="1064011" cy="210233"/>
            </a:xfrm>
            <a:prstGeom prst="flowChartTerminato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65" charset="0"/>
              </a:endParaRPr>
            </a:p>
          </p:txBody>
        </p:sp>
        <p:sp>
          <p:nvSpPr>
            <p:cNvPr id="84" name="TextBox 83"/>
            <p:cNvSpPr txBox="1"/>
            <p:nvPr/>
          </p:nvSpPr>
          <p:spPr>
            <a:xfrm>
              <a:off x="7826621" y="1282995"/>
              <a:ext cx="947696" cy="276999"/>
            </a:xfrm>
            <a:prstGeom prst="rect">
              <a:avLst/>
            </a:prstGeom>
            <a:noFill/>
          </p:spPr>
          <p:txBody>
            <a:bodyPr wrap="none" rtlCol="0">
              <a:spAutoFit/>
            </a:bodyPr>
            <a:lstStyle/>
            <a:p>
              <a:r>
                <a:rPr lang="en-GB" sz="1200" dirty="0" smtClean="0"/>
                <a:t>Error -&gt; end</a:t>
              </a:r>
              <a:endParaRPr lang="en-GB" sz="1200" dirty="0"/>
            </a:p>
          </p:txBody>
        </p:sp>
        <p:sp>
          <p:nvSpPr>
            <p:cNvPr id="86" name="Flowchart: Decision 85"/>
            <p:cNvSpPr/>
            <p:nvPr/>
          </p:nvSpPr>
          <p:spPr bwMode="auto">
            <a:xfrm>
              <a:off x="4915394" y="5071988"/>
              <a:ext cx="1085580" cy="700689"/>
            </a:xfrm>
            <a:prstGeom prst="flowChartDecision">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87" name="TextBox 86"/>
            <p:cNvSpPr txBox="1"/>
            <p:nvPr/>
          </p:nvSpPr>
          <p:spPr>
            <a:xfrm>
              <a:off x="4775384" y="5271978"/>
              <a:ext cx="1182009" cy="276999"/>
            </a:xfrm>
            <a:prstGeom prst="rect">
              <a:avLst/>
            </a:prstGeom>
            <a:noFill/>
          </p:spPr>
          <p:txBody>
            <a:bodyPr wrap="square" rtlCol="0">
              <a:spAutoFit/>
            </a:bodyPr>
            <a:lstStyle/>
            <a:p>
              <a:r>
                <a:rPr lang="en-GB" sz="1200" i="1" dirty="0" err="1" smtClean="0"/>
                <a:t>Itisprime</a:t>
              </a:r>
              <a:r>
                <a:rPr lang="en-GB" sz="1200" i="1" dirty="0" smtClean="0"/>
                <a:t>==1</a:t>
              </a:r>
              <a:endParaRPr lang="en-GB" sz="1200" i="1" dirty="0"/>
            </a:p>
          </p:txBody>
        </p:sp>
        <p:sp>
          <p:nvSpPr>
            <p:cNvPr id="89" name="TextBox 88"/>
            <p:cNvSpPr txBox="1"/>
            <p:nvPr/>
          </p:nvSpPr>
          <p:spPr>
            <a:xfrm>
              <a:off x="6043802" y="5123913"/>
              <a:ext cx="408241" cy="261610"/>
            </a:xfrm>
            <a:prstGeom prst="rect">
              <a:avLst/>
            </a:prstGeom>
            <a:noFill/>
          </p:spPr>
          <p:txBody>
            <a:bodyPr wrap="square" rtlCol="0">
              <a:spAutoFit/>
            </a:bodyPr>
            <a:lstStyle/>
            <a:p>
              <a:r>
                <a:rPr lang="en-GB" sz="1100" dirty="0" smtClean="0"/>
                <a:t>Yes</a:t>
              </a:r>
              <a:endParaRPr lang="en-GB" sz="1100" dirty="0"/>
            </a:p>
          </p:txBody>
        </p:sp>
        <p:sp>
          <p:nvSpPr>
            <p:cNvPr id="90" name="Rectangle 89"/>
            <p:cNvSpPr/>
            <p:nvPr/>
          </p:nvSpPr>
          <p:spPr bwMode="auto">
            <a:xfrm>
              <a:off x="4880835" y="5870074"/>
              <a:ext cx="1145530" cy="191168"/>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mc:AlternateContent xmlns:mc="http://schemas.openxmlformats.org/markup-compatibility/2006" xmlns:a14="http://schemas.microsoft.com/office/drawing/2010/main">
          <mc:Choice Requires="a14">
            <p:sp>
              <p:nvSpPr>
                <p:cNvPr id="91" name="TextBox 90"/>
                <p:cNvSpPr txBox="1"/>
                <p:nvPr/>
              </p:nvSpPr>
              <p:spPr>
                <a:xfrm>
                  <a:off x="4937689" y="5851890"/>
                  <a:ext cx="1031821" cy="2308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GB" sz="900" b="0" i="1" smtClean="0">
                            <a:latin typeface="Cambria Math" panose="02040503050406030204" pitchFamily="18" charset="0"/>
                          </a:rPr>
                          <m:t>𝑐h𝑒𝑐𝑘𝑡h𝑖𝑠</m:t>
                        </m:r>
                        <m:r>
                          <a:rPr lang="en-GB" sz="900" b="0" i="1" smtClean="0">
                            <a:latin typeface="Cambria Math" panose="02040503050406030204" pitchFamily="18" charset="0"/>
                          </a:rPr>
                          <m:t>+=2;</m:t>
                        </m:r>
                      </m:oMath>
                    </m:oMathPara>
                  </a14:m>
                  <a:endParaRPr lang="en-GB" sz="900" dirty="0"/>
                </a:p>
              </p:txBody>
            </p:sp>
          </mc:Choice>
          <mc:Fallback xmlns="">
            <p:sp>
              <p:nvSpPr>
                <p:cNvPr id="91" name="TextBox 90"/>
                <p:cNvSpPr txBox="1">
                  <a:spLocks noRot="1" noChangeAspect="1" noMove="1" noResize="1" noEditPoints="1" noAdjustHandles="1" noChangeArrowheads="1" noChangeShapeType="1" noTextEdit="1"/>
                </p:cNvSpPr>
                <p:nvPr/>
              </p:nvSpPr>
              <p:spPr>
                <a:xfrm>
                  <a:off x="4937689" y="5851890"/>
                  <a:ext cx="1031821" cy="230832"/>
                </a:xfrm>
                <a:prstGeom prst="rect">
                  <a:avLst/>
                </a:prstGeom>
                <a:blipFill rotWithShape="0">
                  <a:blip r:embed="rId5"/>
                  <a:stretch>
                    <a:fillRect/>
                  </a:stretch>
                </a:blipFill>
              </p:spPr>
              <p:txBody>
                <a:bodyPr/>
                <a:lstStyle/>
                <a:p>
                  <a:r>
                    <a:rPr lang="en-GB">
                      <a:noFill/>
                    </a:rPr>
                    <a:t> </a:t>
                  </a:r>
                </a:p>
              </p:txBody>
            </p:sp>
          </mc:Fallback>
        </mc:AlternateContent>
        <p:sp>
          <p:nvSpPr>
            <p:cNvPr id="92" name="Rectangle 91"/>
            <p:cNvSpPr/>
            <p:nvPr/>
          </p:nvSpPr>
          <p:spPr bwMode="auto">
            <a:xfrm>
              <a:off x="4868967" y="6186481"/>
              <a:ext cx="1145530" cy="191168"/>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mc:AlternateContent xmlns:mc="http://schemas.openxmlformats.org/markup-compatibility/2006" xmlns:a14="http://schemas.microsoft.com/office/drawing/2010/main">
          <mc:Choice Requires="a14">
            <p:sp>
              <p:nvSpPr>
                <p:cNvPr id="93" name="TextBox 92"/>
                <p:cNvSpPr txBox="1"/>
                <p:nvPr/>
              </p:nvSpPr>
              <p:spPr>
                <a:xfrm>
                  <a:off x="5081516" y="6178740"/>
                  <a:ext cx="770147" cy="2308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GB" sz="900" b="0" i="1" smtClean="0">
                            <a:latin typeface="Cambria Math" panose="02040503050406030204" pitchFamily="18" charset="0"/>
                          </a:rPr>
                          <m:t>𝑃𝑟𝑖𝑚𝑒𝑠</m:t>
                        </m:r>
                        <m:r>
                          <a:rPr lang="en-GB" sz="900" b="0" i="1" smtClean="0">
                            <a:latin typeface="Cambria Math" panose="02040503050406030204" pitchFamily="18" charset="0"/>
                          </a:rPr>
                          <m:t>(</m:t>
                        </m:r>
                        <m:r>
                          <a:rPr lang="en-GB" sz="900" b="0" i="1" smtClean="0">
                            <a:latin typeface="Cambria Math" panose="02040503050406030204" pitchFamily="18" charset="0"/>
                          </a:rPr>
                          <m:t>𝑁</m:t>
                        </m:r>
                        <m:r>
                          <a:rPr lang="en-GB" sz="900" b="0" i="1" smtClean="0">
                            <a:latin typeface="Cambria Math" panose="02040503050406030204" pitchFamily="18" charset="0"/>
                          </a:rPr>
                          <m:t>)</m:t>
                        </m:r>
                      </m:oMath>
                    </m:oMathPara>
                  </a14:m>
                  <a:endParaRPr lang="en-GB" sz="900" dirty="0"/>
                </a:p>
              </p:txBody>
            </p:sp>
          </mc:Choice>
          <mc:Fallback xmlns="">
            <p:sp>
              <p:nvSpPr>
                <p:cNvPr id="93" name="TextBox 92"/>
                <p:cNvSpPr txBox="1">
                  <a:spLocks noRot="1" noChangeAspect="1" noMove="1" noResize="1" noEditPoints="1" noAdjustHandles="1" noChangeArrowheads="1" noChangeShapeType="1" noTextEdit="1"/>
                </p:cNvSpPr>
                <p:nvPr/>
              </p:nvSpPr>
              <p:spPr>
                <a:xfrm>
                  <a:off x="5081516" y="6178740"/>
                  <a:ext cx="770147" cy="230832"/>
                </a:xfrm>
                <a:prstGeom prst="rect">
                  <a:avLst/>
                </a:prstGeom>
                <a:blipFill rotWithShape="0">
                  <a:blip r:embed="rId6"/>
                  <a:stretch>
                    <a:fillRect b="-2703"/>
                  </a:stretch>
                </a:blipFill>
              </p:spPr>
              <p:txBody>
                <a:bodyPr/>
                <a:lstStyle/>
                <a:p>
                  <a:r>
                    <a:rPr lang="en-GB">
                      <a:noFill/>
                    </a:rPr>
                    <a:t> </a:t>
                  </a:r>
                </a:p>
              </p:txBody>
            </p:sp>
          </mc:Fallback>
        </mc:AlternateContent>
        <p:sp>
          <p:nvSpPr>
            <p:cNvPr id="94" name="Flowchart: Terminator 93"/>
            <p:cNvSpPr/>
            <p:nvPr/>
          </p:nvSpPr>
          <p:spPr bwMode="auto">
            <a:xfrm>
              <a:off x="6889167" y="6190409"/>
              <a:ext cx="730833" cy="166961"/>
            </a:xfrm>
            <a:prstGeom prst="flowChartTerminato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65" charset="0"/>
              </a:endParaRPr>
            </a:p>
          </p:txBody>
        </p:sp>
        <p:sp>
          <p:nvSpPr>
            <p:cNvPr id="95" name="TextBox 94"/>
            <p:cNvSpPr txBox="1"/>
            <p:nvPr/>
          </p:nvSpPr>
          <p:spPr>
            <a:xfrm>
              <a:off x="7015601" y="6123802"/>
              <a:ext cx="433132" cy="276999"/>
            </a:xfrm>
            <a:prstGeom prst="rect">
              <a:avLst/>
            </a:prstGeom>
            <a:noFill/>
          </p:spPr>
          <p:txBody>
            <a:bodyPr wrap="none" rtlCol="0">
              <a:spAutoFit/>
            </a:bodyPr>
            <a:lstStyle/>
            <a:p>
              <a:r>
                <a:rPr lang="en-GB" sz="1200" dirty="0" smtClean="0"/>
                <a:t>End</a:t>
              </a:r>
              <a:endParaRPr lang="en-GB" sz="1200" dirty="0"/>
            </a:p>
          </p:txBody>
        </p:sp>
        <p:sp>
          <p:nvSpPr>
            <p:cNvPr id="106" name="Rectangle 105"/>
            <p:cNvSpPr/>
            <p:nvPr/>
          </p:nvSpPr>
          <p:spPr bwMode="auto">
            <a:xfrm>
              <a:off x="6684255" y="5165196"/>
              <a:ext cx="1445403" cy="53767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107" name="TextBox 106"/>
            <p:cNvSpPr txBox="1"/>
            <p:nvPr/>
          </p:nvSpPr>
          <p:spPr>
            <a:xfrm>
              <a:off x="6639970" y="5171646"/>
              <a:ext cx="1489688" cy="461665"/>
            </a:xfrm>
            <a:prstGeom prst="rect">
              <a:avLst/>
            </a:prstGeom>
            <a:noFill/>
          </p:spPr>
          <p:txBody>
            <a:bodyPr wrap="square" rtlCol="0">
              <a:spAutoFit/>
            </a:bodyPr>
            <a:lstStyle/>
            <a:p>
              <a:pPr algn="ctr"/>
              <a:r>
                <a:rPr lang="en-GB" sz="1200" i="1" dirty="0" smtClean="0"/>
                <a:t>Primes(</a:t>
              </a:r>
              <a:r>
                <a:rPr lang="en-GB" sz="1200" i="1" dirty="0" err="1" smtClean="0"/>
                <a:t>i</a:t>
              </a:r>
              <a:r>
                <a:rPr lang="en-GB" sz="1200" i="1" dirty="0" smtClean="0"/>
                <a:t>)=</a:t>
              </a:r>
              <a:r>
                <a:rPr lang="en-GB" sz="1200" i="1" dirty="0" err="1" smtClean="0"/>
                <a:t>checkthis</a:t>
              </a:r>
              <a:r>
                <a:rPr lang="en-GB" sz="1200" i="1" dirty="0" smtClean="0"/>
                <a:t>;</a:t>
              </a:r>
            </a:p>
            <a:p>
              <a:pPr algn="ctr"/>
              <a:r>
                <a:rPr lang="en-GB" sz="1200" i="1" dirty="0" err="1" smtClean="0"/>
                <a:t>i</a:t>
              </a:r>
              <a:r>
                <a:rPr lang="en-GB" sz="1200" i="1" dirty="0" smtClean="0"/>
                <a:t>++;</a:t>
              </a:r>
              <a:endParaRPr lang="en-GB" sz="1200" dirty="0"/>
            </a:p>
          </p:txBody>
        </p:sp>
        <p:cxnSp>
          <p:nvCxnSpPr>
            <p:cNvPr id="47" name="Straight Connector 46"/>
            <p:cNvCxnSpPr>
              <a:stCxn id="28" idx="2"/>
              <a:endCxn id="59" idx="0"/>
            </p:cNvCxnSpPr>
            <p:nvPr/>
          </p:nvCxnSpPr>
          <p:spPr bwMode="auto">
            <a:xfrm flipH="1">
              <a:off x="5441555" y="2617521"/>
              <a:ext cx="1" cy="730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75" idx="2"/>
              <a:endCxn id="79" idx="0"/>
            </p:cNvCxnSpPr>
            <p:nvPr/>
          </p:nvCxnSpPr>
          <p:spPr bwMode="auto">
            <a:xfrm>
              <a:off x="6995437" y="1651744"/>
              <a:ext cx="1" cy="21072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54" name="Elbow Connector 6153"/>
            <p:cNvCxnSpPr>
              <a:stCxn id="28" idx="0"/>
              <a:endCxn id="79" idx="2"/>
            </p:cNvCxnSpPr>
            <p:nvPr/>
          </p:nvCxnSpPr>
          <p:spPr bwMode="auto">
            <a:xfrm rot="16200000" flipH="1">
              <a:off x="6003461" y="1498942"/>
              <a:ext cx="430071" cy="1553882"/>
            </a:xfrm>
            <a:prstGeom prst="bentConnector5">
              <a:avLst>
                <a:gd name="adj1" fmla="val -14496"/>
                <a:gd name="adj2" fmla="val 46867"/>
                <a:gd name="adj3" fmla="val 118362"/>
              </a:avLst>
            </a:prstGeom>
            <a:solidFill>
              <a:schemeClr val="accent1"/>
            </a:solidFill>
            <a:ln w="9525" cap="flat" cmpd="sng" algn="ctr">
              <a:solidFill>
                <a:schemeClr val="tx1"/>
              </a:solidFill>
              <a:prstDash val="solid"/>
              <a:round/>
              <a:headEnd type="none" w="med" len="med"/>
              <a:tailEnd type="none" w="med" len="med"/>
            </a:ln>
            <a:effectLst/>
          </p:spPr>
        </p:cxnSp>
        <p:cxnSp>
          <p:nvCxnSpPr>
            <p:cNvPr id="6157" name="Straight Connector 6156"/>
            <p:cNvCxnSpPr>
              <a:stCxn id="13" idx="3"/>
              <a:endCxn id="25" idx="1"/>
            </p:cNvCxnSpPr>
            <p:nvPr/>
          </p:nvCxnSpPr>
          <p:spPr bwMode="auto">
            <a:xfrm flipV="1">
              <a:off x="3980761" y="1220863"/>
              <a:ext cx="279199" cy="40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59" name="Straight Connector 6158"/>
            <p:cNvCxnSpPr>
              <a:stCxn id="14" idx="2"/>
              <a:endCxn id="15" idx="1"/>
            </p:cNvCxnSpPr>
            <p:nvPr/>
          </p:nvCxnSpPr>
          <p:spPr bwMode="auto">
            <a:xfrm>
              <a:off x="4675592" y="1210758"/>
              <a:ext cx="230869" cy="45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61" name="Straight Connector 6160"/>
            <p:cNvCxnSpPr>
              <a:stCxn id="15" idx="3"/>
              <a:endCxn id="75" idx="0"/>
            </p:cNvCxnSpPr>
            <p:nvPr/>
          </p:nvCxnSpPr>
          <p:spPr bwMode="auto">
            <a:xfrm flipV="1">
              <a:off x="6483717" y="1206519"/>
              <a:ext cx="511720" cy="87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73" name="Straight Connector 6172"/>
            <p:cNvCxnSpPr>
              <a:stCxn id="75" idx="3"/>
              <a:endCxn id="84" idx="1"/>
            </p:cNvCxnSpPr>
            <p:nvPr/>
          </p:nvCxnSpPr>
          <p:spPr bwMode="auto">
            <a:xfrm flipV="1">
              <a:off x="7337098" y="1421495"/>
              <a:ext cx="489523" cy="763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Elbow Connector 101"/>
            <p:cNvCxnSpPr>
              <a:stCxn id="59" idx="1"/>
              <a:endCxn id="90" idx="1"/>
            </p:cNvCxnSpPr>
            <p:nvPr/>
          </p:nvCxnSpPr>
          <p:spPr bwMode="auto">
            <a:xfrm rot="10800000" flipH="1" flipV="1">
              <a:off x="4816761" y="2879754"/>
              <a:ext cx="64074" cy="3085904"/>
            </a:xfrm>
            <a:prstGeom prst="bentConnector3">
              <a:avLst>
                <a:gd name="adj1" fmla="val -1342771"/>
              </a:avLst>
            </a:prstGeom>
            <a:solidFill>
              <a:schemeClr val="accent1"/>
            </a:solidFill>
            <a:ln w="9525" cap="flat" cmpd="sng" algn="ctr">
              <a:solidFill>
                <a:schemeClr val="tx1"/>
              </a:solidFill>
              <a:prstDash val="solid"/>
              <a:round/>
              <a:headEnd type="none" w="med" len="med"/>
              <a:tailEnd type="none" w="med" len="med"/>
            </a:ln>
            <a:effectLst/>
          </p:spPr>
        </p:cxnSp>
        <p:cxnSp>
          <p:nvCxnSpPr>
            <p:cNvPr id="113" name="Straight Connector 112"/>
            <p:cNvCxnSpPr>
              <a:stCxn id="41" idx="1"/>
              <a:endCxn id="63" idx="0"/>
            </p:cNvCxnSpPr>
            <p:nvPr/>
          </p:nvCxnSpPr>
          <p:spPr bwMode="auto">
            <a:xfrm>
              <a:off x="5441555" y="3451170"/>
              <a:ext cx="0" cy="18580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7" name="Straight Connector 116"/>
            <p:cNvCxnSpPr>
              <a:stCxn id="59" idx="2"/>
              <a:endCxn id="41" idx="3"/>
            </p:cNvCxnSpPr>
            <p:nvPr/>
          </p:nvCxnSpPr>
          <p:spPr bwMode="auto">
            <a:xfrm>
              <a:off x="5441555" y="3068960"/>
              <a:ext cx="0" cy="17326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2" name="Straight Connector 121"/>
            <p:cNvCxnSpPr>
              <a:stCxn id="63" idx="2"/>
              <a:endCxn id="72" idx="0"/>
            </p:cNvCxnSpPr>
            <p:nvPr/>
          </p:nvCxnSpPr>
          <p:spPr bwMode="auto">
            <a:xfrm>
              <a:off x="5441555" y="4333107"/>
              <a:ext cx="9481" cy="1266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4" name="Straight Connector 123"/>
            <p:cNvCxnSpPr>
              <a:stCxn id="42" idx="3"/>
              <a:endCxn id="72" idx="2"/>
            </p:cNvCxnSpPr>
            <p:nvPr/>
          </p:nvCxnSpPr>
          <p:spPr bwMode="auto">
            <a:xfrm flipV="1">
              <a:off x="5451036" y="4688830"/>
              <a:ext cx="0" cy="9419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9683" name="Straight Connector 199682"/>
            <p:cNvCxnSpPr>
              <a:stCxn id="42" idx="1"/>
              <a:endCxn id="86" idx="0"/>
            </p:cNvCxnSpPr>
            <p:nvPr/>
          </p:nvCxnSpPr>
          <p:spPr bwMode="auto">
            <a:xfrm>
              <a:off x="5451036" y="4984683"/>
              <a:ext cx="7148" cy="873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9686" name="Straight Connector 199685"/>
            <p:cNvCxnSpPr>
              <a:stCxn id="90" idx="0"/>
              <a:endCxn id="86" idx="2"/>
            </p:cNvCxnSpPr>
            <p:nvPr/>
          </p:nvCxnSpPr>
          <p:spPr bwMode="auto">
            <a:xfrm flipV="1">
              <a:off x="5453600" y="5772677"/>
              <a:ext cx="4584" cy="973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9697" name="Straight Connector 199696"/>
            <p:cNvCxnSpPr>
              <a:stCxn id="90" idx="2"/>
              <a:endCxn id="92" idx="0"/>
            </p:cNvCxnSpPr>
            <p:nvPr/>
          </p:nvCxnSpPr>
          <p:spPr bwMode="auto">
            <a:xfrm flipH="1">
              <a:off x="5441732" y="6061242"/>
              <a:ext cx="11868" cy="12523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9700" name="Straight Connector 199699"/>
            <p:cNvCxnSpPr>
              <a:stCxn id="92" idx="3"/>
              <a:endCxn id="94" idx="1"/>
            </p:cNvCxnSpPr>
            <p:nvPr/>
          </p:nvCxnSpPr>
          <p:spPr bwMode="auto">
            <a:xfrm flipV="1">
              <a:off x="6014497" y="6273890"/>
              <a:ext cx="874670" cy="81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9703" name="Straight Connector 199702"/>
            <p:cNvCxnSpPr>
              <a:stCxn id="63" idx="3"/>
              <a:endCxn id="69" idx="1"/>
            </p:cNvCxnSpPr>
            <p:nvPr/>
          </p:nvCxnSpPr>
          <p:spPr bwMode="auto">
            <a:xfrm flipV="1">
              <a:off x="6861325" y="3985040"/>
              <a:ext cx="357166"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9706" name="Elbow Connector 199705"/>
            <p:cNvCxnSpPr>
              <a:stCxn id="69" idx="3"/>
              <a:endCxn id="86" idx="0"/>
            </p:cNvCxnSpPr>
            <p:nvPr/>
          </p:nvCxnSpPr>
          <p:spPr bwMode="auto">
            <a:xfrm flipH="1">
              <a:off x="5458184" y="3985040"/>
              <a:ext cx="2708271" cy="1086948"/>
            </a:xfrm>
            <a:prstGeom prst="bentConnector4">
              <a:avLst>
                <a:gd name="adj1" fmla="val -8441"/>
                <a:gd name="adj2" fmla="val 95802"/>
              </a:avLst>
            </a:prstGeom>
            <a:solidFill>
              <a:schemeClr val="accent1"/>
            </a:solidFill>
            <a:ln w="9525" cap="flat" cmpd="sng" algn="ctr">
              <a:solidFill>
                <a:schemeClr val="tx1"/>
              </a:solidFill>
              <a:prstDash val="dash"/>
              <a:round/>
              <a:headEnd type="none" w="med" len="med"/>
              <a:tailEnd type="none" w="med" len="med"/>
            </a:ln>
            <a:effectLst/>
          </p:spPr>
        </p:cxnSp>
        <p:sp>
          <p:nvSpPr>
            <p:cNvPr id="199710" name="TextBox 199709"/>
            <p:cNvSpPr txBox="1"/>
            <p:nvPr/>
          </p:nvSpPr>
          <p:spPr>
            <a:xfrm>
              <a:off x="8343402" y="4099588"/>
              <a:ext cx="688773" cy="861774"/>
            </a:xfrm>
            <a:prstGeom prst="rect">
              <a:avLst/>
            </a:prstGeom>
            <a:noFill/>
          </p:spPr>
          <p:txBody>
            <a:bodyPr wrap="square" rtlCol="0">
              <a:spAutoFit/>
            </a:bodyPr>
            <a:lstStyle/>
            <a:p>
              <a:pPr algn="ctr"/>
              <a:r>
                <a:rPr lang="en-GB" sz="1000" dirty="0" smtClean="0"/>
                <a:t>Break the inner loop and conserve memory</a:t>
              </a:r>
              <a:endParaRPr lang="en-GB" sz="1000" dirty="0"/>
            </a:p>
          </p:txBody>
        </p:sp>
        <p:cxnSp>
          <p:nvCxnSpPr>
            <p:cNvPr id="199712" name="Straight Connector 199711"/>
            <p:cNvCxnSpPr>
              <a:stCxn id="86" idx="3"/>
              <a:endCxn id="106" idx="1"/>
            </p:cNvCxnSpPr>
            <p:nvPr/>
          </p:nvCxnSpPr>
          <p:spPr bwMode="auto">
            <a:xfrm>
              <a:off x="6000974" y="5422333"/>
              <a:ext cx="683281" cy="117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6145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210199"/>
            <a:ext cx="9144000" cy="685800"/>
          </a:xfrm>
        </p:spPr>
        <p:txBody>
          <a:bodyPr/>
          <a:lstStyle/>
          <a:p>
            <a:pPr>
              <a:spcBef>
                <a:spcPct val="50000"/>
              </a:spcBef>
              <a:spcAft>
                <a:spcPct val="20000"/>
              </a:spcAft>
            </a:pPr>
            <a:r>
              <a:rPr lang="en-GB" sz="2800" b="1" dirty="0" smtClean="0">
                <a:latin typeface="Arial" charset="0"/>
              </a:rPr>
              <a:t>Example – </a:t>
            </a:r>
            <a:r>
              <a:rPr lang="en-GB" sz="2800" b="1" dirty="0">
                <a:latin typeface="Arial" charset="0"/>
              </a:rPr>
              <a:t>P</a:t>
            </a:r>
            <a:r>
              <a:rPr lang="en-GB" sz="2800" b="1" dirty="0" smtClean="0">
                <a:latin typeface="Arial" charset="0"/>
              </a:rPr>
              <a:t>rime numbers </a:t>
            </a:r>
            <a:br>
              <a:rPr lang="en-GB" sz="2800" b="1" dirty="0" smtClean="0">
                <a:latin typeface="Arial" charset="0"/>
              </a:rPr>
            </a:br>
            <a:endParaRPr lang="en-GB" sz="2800" b="1" dirty="0" smtClean="0">
              <a:latin typeface="Arial" charset="0"/>
            </a:endParaRPr>
          </a:p>
        </p:txBody>
      </p:sp>
      <p:sp>
        <p:nvSpPr>
          <p:cNvPr id="6147" name="Slide Number Placeholder 3"/>
          <p:cNvSpPr>
            <a:spLocks noGrp="1"/>
          </p:cNvSpPr>
          <p:nvPr>
            <p:ph type="sldNum" sz="quarter" idx="12"/>
          </p:nvPr>
        </p:nvSpPr>
        <p:spPr>
          <a:xfrm>
            <a:off x="6995437" y="6248400"/>
            <a:ext cx="1905000" cy="457200"/>
          </a:xfrm>
          <a:noFill/>
        </p:spPr>
        <p:txBody>
          <a:bodyPr/>
          <a:lstStyle/>
          <a:p>
            <a:fld id="{AF5722D0-00D7-4062-B6D1-42F5D560BF0B}" type="slidenum">
              <a:rPr lang="en-GB" smtClean="0"/>
              <a:pPr/>
              <a:t>38</a:t>
            </a:fld>
            <a:endParaRPr lang="en-GB" dirty="0"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6151"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2" name="TextBox 1"/>
          <p:cNvSpPr txBox="1"/>
          <p:nvPr/>
        </p:nvSpPr>
        <p:spPr>
          <a:xfrm>
            <a:off x="683568" y="1260310"/>
            <a:ext cx="4176464" cy="3477875"/>
          </a:xfrm>
          <a:prstGeom prst="rect">
            <a:avLst/>
          </a:prstGeom>
          <a:noFill/>
        </p:spPr>
        <p:txBody>
          <a:bodyPr wrap="square" rtlCol="0">
            <a:spAutoFit/>
          </a:bodyPr>
          <a:lstStyle/>
          <a:p>
            <a:pPr marL="342900" indent="-342900" algn="just">
              <a:buFont typeface="Arial" panose="020B0604020202020204" pitchFamily="34" charset="0"/>
              <a:buChar char="•"/>
            </a:pPr>
            <a:r>
              <a:rPr lang="en-GB" dirty="0" smtClean="0">
                <a:latin typeface="Arial" panose="020B0604020202020204" pitchFamily="34" charset="0"/>
                <a:cs typeface="Arial" panose="020B0604020202020204" pitchFamily="34" charset="0"/>
              </a:rPr>
              <a:t>Second approach – two </a:t>
            </a:r>
            <a:r>
              <a:rPr lang="en-GB" i="1" dirty="0" smtClean="0">
                <a:latin typeface="Arial" panose="020B0604020202020204" pitchFamily="34" charset="0"/>
                <a:cs typeface="Arial" panose="020B0604020202020204" pitchFamily="34" charset="0"/>
              </a:rPr>
              <a:t>for</a:t>
            </a:r>
            <a:r>
              <a:rPr lang="en-GB" dirty="0" smtClean="0">
                <a:latin typeface="Arial" panose="020B0604020202020204" pitchFamily="34" charset="0"/>
                <a:cs typeface="Arial" panose="020B0604020202020204" pitchFamily="34" charset="0"/>
              </a:rPr>
              <a:t> loops, try drafting the algorithm as a practice </a:t>
            </a:r>
          </a:p>
          <a:p>
            <a:pPr marL="342900" indent="-342900" algn="just">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dirty="0" smtClean="0">
                <a:latin typeface="Arial" panose="020B0604020202020204" pitchFamily="34" charset="0"/>
                <a:cs typeface="Arial" panose="020B0604020202020204" pitchFamily="34" charset="0"/>
              </a:rPr>
              <a:t>Third (advance) approach–MATLAB function for the inner loop (the one that tests divisibility), then in the flow chart, the entire block of code for the inner loop can be interpreted as: </a:t>
            </a:r>
            <a:endParaRPr lang="en-GB" dirty="0">
              <a:latin typeface="Arial" panose="020B0604020202020204" pitchFamily="34" charset="0"/>
              <a:cs typeface="Arial" panose="020B0604020202020204" pitchFamily="34" charset="0"/>
            </a:endParaRPr>
          </a:p>
        </p:txBody>
      </p:sp>
      <p:sp>
        <p:nvSpPr>
          <p:cNvPr id="76" name="Flowchart: Predefined Process 75"/>
          <p:cNvSpPr/>
          <p:nvPr/>
        </p:nvSpPr>
        <p:spPr bwMode="auto">
          <a:xfrm>
            <a:off x="1250233" y="4841431"/>
            <a:ext cx="3392333" cy="797369"/>
          </a:xfrm>
          <a:prstGeom prst="flowChartPredefinedProcess">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65" charset="0"/>
            </a:endParaRPr>
          </a:p>
        </p:txBody>
      </p:sp>
      <p:sp>
        <p:nvSpPr>
          <p:cNvPr id="3" name="TextBox 2"/>
          <p:cNvSpPr txBox="1"/>
          <p:nvPr/>
        </p:nvSpPr>
        <p:spPr>
          <a:xfrm>
            <a:off x="1606929" y="4997873"/>
            <a:ext cx="2678940" cy="400110"/>
          </a:xfrm>
          <a:prstGeom prst="rect">
            <a:avLst/>
          </a:prstGeom>
          <a:noFill/>
        </p:spPr>
        <p:txBody>
          <a:bodyPr wrap="none" rtlCol="0">
            <a:spAutoFit/>
          </a:bodyPr>
          <a:lstStyle/>
          <a:p>
            <a:r>
              <a:rPr lang="en-GB" dirty="0" smtClean="0">
                <a:latin typeface="Arial" panose="020B0604020202020204" pitchFamily="34" charset="0"/>
                <a:cs typeface="Arial" panose="020B0604020202020204" pitchFamily="34" charset="0"/>
              </a:rPr>
              <a:t>Calling my function </a:t>
            </a:r>
            <a:r>
              <a:rPr lang="en-GB" dirty="0" smtClean="0"/>
              <a:t>…</a:t>
            </a:r>
            <a:endParaRPr lang="en-GB" dirty="0"/>
          </a:p>
        </p:txBody>
      </p:sp>
    </p:spTree>
    <p:extLst>
      <p:ext uri="{BB962C8B-B14F-4D97-AF65-F5344CB8AC3E}">
        <p14:creationId xmlns:p14="http://schemas.microsoft.com/office/powerpoint/2010/main" val="31523476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8915400" cy="685800"/>
          </a:xfrm>
        </p:spPr>
        <p:txBody>
          <a:bodyPr/>
          <a:lstStyle/>
          <a:p>
            <a:pPr eaLnBrk="1" hangingPunct="1">
              <a:defRPr/>
            </a:pPr>
            <a:r>
              <a:rPr lang="en-GB" sz="2800" b="1" i="1" dirty="0" smtClean="0">
                <a:latin typeface="Arial"/>
                <a:cs typeface="Arial"/>
              </a:rPr>
              <a:t>Example - Bubble sort algorithm </a:t>
            </a:r>
            <a:r>
              <a:rPr lang="en-GB" sz="2800" dirty="0" smtClean="0">
                <a:solidFill>
                  <a:schemeClr val="tx1"/>
                </a:solidFill>
                <a:latin typeface="Arial"/>
                <a:cs typeface="Arial"/>
              </a:rPr>
              <a:t> </a:t>
            </a:r>
            <a:endParaRPr lang="en-US" sz="2800" dirty="0" smtClean="0">
              <a:solidFill>
                <a:srgbClr val="430086"/>
              </a:solidFill>
              <a:effectLst>
                <a:outerShdw blurRad="38100" dist="38100" dir="2700000" algn="tl">
                  <a:srgbClr val="C0C0C0"/>
                </a:outerShdw>
              </a:effectLst>
              <a:latin typeface="Arial" charset="0"/>
              <a:ea typeface="ＭＳ Ｐゴシック" pitchFamily="20" charset="-128"/>
            </a:endParaRPr>
          </a:p>
        </p:txBody>
      </p:sp>
      <p:sp>
        <p:nvSpPr>
          <p:cNvPr id="7171" name="Slide Number Placeholder 3"/>
          <p:cNvSpPr>
            <a:spLocks noGrp="1"/>
          </p:cNvSpPr>
          <p:nvPr>
            <p:ph type="sldNum" sz="quarter" idx="12"/>
          </p:nvPr>
        </p:nvSpPr>
        <p:spPr>
          <a:noFill/>
        </p:spPr>
        <p:txBody>
          <a:bodyPr/>
          <a:lstStyle/>
          <a:p>
            <a:fld id="{6519530A-1E29-4922-A83F-A56D750A03B7}" type="slidenum">
              <a:rPr lang="en-GB" smtClean="0">
                <a:solidFill>
                  <a:srgbClr val="000000"/>
                </a:solidFill>
              </a:rPr>
              <a:pPr/>
              <a:t>39</a:t>
            </a:fld>
            <a:endParaRPr lang="en-GB" smtClean="0">
              <a:solidFill>
                <a:srgbClr val="000000"/>
              </a:solidFill>
            </a:endParaRPr>
          </a:p>
        </p:txBody>
      </p:sp>
      <p:sp>
        <p:nvSpPr>
          <p:cNvPr id="7172"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solidFill>
                <a:srgbClr val="000000"/>
              </a:solidFill>
            </a:endParaRPr>
          </a:p>
        </p:txBody>
      </p:sp>
      <p:sp>
        <p:nvSpPr>
          <p:cNvPr id="7173"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solidFill>
                <a:srgbClr val="000000"/>
              </a:solidFill>
            </a:endParaRPr>
          </a:p>
        </p:txBody>
      </p:sp>
      <p:sp>
        <p:nvSpPr>
          <p:cNvPr id="7174"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solidFill>
                <a:srgbClr val="000000"/>
              </a:solidFill>
            </a:endParaRPr>
          </a:p>
          <a:p>
            <a:pPr algn="l"/>
            <a:endParaRPr lang="en-GB" sz="2400">
              <a:solidFill>
                <a:srgbClr val="000000"/>
              </a:solidFill>
            </a:endParaRPr>
          </a:p>
        </p:txBody>
      </p:sp>
      <p:sp>
        <p:nvSpPr>
          <p:cNvPr id="7175" name="Line 5"/>
          <p:cNvSpPr>
            <a:spLocks noChangeShapeType="1"/>
          </p:cNvSpPr>
          <p:nvPr/>
        </p:nvSpPr>
        <p:spPr bwMode="auto">
          <a:xfrm>
            <a:off x="251520" y="838200"/>
            <a:ext cx="8534400" cy="0"/>
          </a:xfrm>
          <a:prstGeom prst="line">
            <a:avLst/>
          </a:prstGeom>
          <a:noFill/>
          <a:ln w="76200" cmpd="thickThin">
            <a:solidFill>
              <a:srgbClr val="4A2610"/>
            </a:solidFill>
            <a:round/>
            <a:headEnd/>
            <a:tailEnd/>
          </a:ln>
        </p:spPr>
        <p:txBody>
          <a:bodyPr/>
          <a:lstStyle/>
          <a:p>
            <a:endParaRPr lang="en-GB">
              <a:solidFill>
                <a:srgbClr val="000000"/>
              </a:solidFill>
            </a:endParaRPr>
          </a:p>
        </p:txBody>
      </p:sp>
      <p:sp>
        <p:nvSpPr>
          <p:cNvPr id="7176" name="Text Box 6"/>
          <p:cNvSpPr txBox="1">
            <a:spLocks noChangeArrowheads="1"/>
          </p:cNvSpPr>
          <p:nvPr/>
        </p:nvSpPr>
        <p:spPr bwMode="auto">
          <a:xfrm>
            <a:off x="2349500" y="4678363"/>
            <a:ext cx="4291013" cy="579437"/>
          </a:xfrm>
          <a:prstGeom prst="rect">
            <a:avLst/>
          </a:prstGeom>
          <a:noFill/>
          <a:ln w="12700">
            <a:noFill/>
            <a:miter lim="800000"/>
            <a:headEnd/>
            <a:tailEnd/>
          </a:ln>
        </p:spPr>
        <p:txBody>
          <a:bodyPr>
            <a:spAutoFit/>
          </a:bodyPr>
          <a:lstStyle/>
          <a:p>
            <a:pPr algn="l" eaLnBrk="0" hangingPunct="0">
              <a:spcBef>
                <a:spcPct val="50000"/>
              </a:spcBef>
            </a:pPr>
            <a:endParaRPr lang="en-US" sz="3200">
              <a:solidFill>
                <a:srgbClr val="000000"/>
              </a:solidFill>
            </a:endParaRPr>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7178"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solidFill>
                <a:srgbClr val="000000"/>
              </a:solidFill>
            </a:endParaRPr>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2" name="Rectangle 1"/>
          <p:cNvSpPr/>
          <p:nvPr/>
        </p:nvSpPr>
        <p:spPr>
          <a:xfrm>
            <a:off x="829680" y="838200"/>
            <a:ext cx="7560840" cy="5693866"/>
          </a:xfrm>
          <a:prstGeom prst="rect">
            <a:avLst/>
          </a:prstGeom>
        </p:spPr>
        <p:txBody>
          <a:bodyPr wrap="square">
            <a:spAutoFit/>
          </a:bodyPr>
          <a:lstStyle/>
          <a:p>
            <a:pPr algn="l"/>
            <a:r>
              <a:rPr lang="en-US" sz="2400" dirty="0" smtClean="0">
                <a:solidFill>
                  <a:srgbClr val="000000"/>
                </a:solidFill>
                <a:latin typeface="Arial"/>
                <a:cs typeface="Arial"/>
              </a:rPr>
              <a:t>Can we use </a:t>
            </a:r>
            <a:r>
              <a:rPr lang="en-US" sz="2400" b="1" i="1" dirty="0" smtClean="0">
                <a:solidFill>
                  <a:srgbClr val="000000"/>
                </a:solidFill>
                <a:latin typeface="Arial"/>
                <a:cs typeface="Arial"/>
              </a:rPr>
              <a:t>for</a:t>
            </a:r>
            <a:r>
              <a:rPr lang="en-US" sz="2400" dirty="0" smtClean="0">
                <a:solidFill>
                  <a:srgbClr val="000000"/>
                </a:solidFill>
                <a:latin typeface="Arial"/>
                <a:cs typeface="Arial"/>
              </a:rPr>
              <a:t> </a:t>
            </a:r>
            <a:r>
              <a:rPr lang="en-US" sz="2400" dirty="0">
                <a:solidFill>
                  <a:srgbClr val="000000"/>
                </a:solidFill>
                <a:latin typeface="Arial"/>
                <a:cs typeface="Arial"/>
              </a:rPr>
              <a:t>loop </a:t>
            </a:r>
            <a:r>
              <a:rPr lang="en-US" sz="2400" dirty="0" smtClean="0">
                <a:solidFill>
                  <a:srgbClr val="000000"/>
                </a:solidFill>
                <a:latin typeface="Arial"/>
                <a:cs typeface="Arial"/>
              </a:rPr>
              <a:t>to manipulate with specific arrays elements in order to sort them in an ascending order using </a:t>
            </a:r>
            <a:r>
              <a:rPr lang="en-US" sz="2400" b="1" dirty="0" smtClean="0">
                <a:solidFill>
                  <a:srgbClr val="000000"/>
                </a:solidFill>
                <a:latin typeface="Arial"/>
                <a:cs typeface="Arial"/>
              </a:rPr>
              <a:t>bubble sort </a:t>
            </a:r>
            <a:r>
              <a:rPr lang="en-US" sz="2400" dirty="0" smtClean="0">
                <a:solidFill>
                  <a:srgbClr val="000000"/>
                </a:solidFill>
                <a:latin typeface="Arial"/>
                <a:cs typeface="Arial"/>
              </a:rPr>
              <a:t>algorithm? Try to write your flow chart as a practice. </a:t>
            </a:r>
          </a:p>
          <a:p>
            <a:pPr algn="l"/>
            <a:r>
              <a:rPr lang="en-US" sz="2400" b="1" dirty="0" smtClean="0">
                <a:solidFill>
                  <a:srgbClr val="000000"/>
                </a:solidFill>
                <a:latin typeface="Arial"/>
                <a:cs typeface="Arial"/>
              </a:rPr>
              <a:t>An example </a:t>
            </a:r>
          </a:p>
          <a:p>
            <a:pPr algn="l"/>
            <a:r>
              <a:rPr lang="en-GB" sz="2400" i="1" dirty="0" smtClean="0">
                <a:solidFill>
                  <a:srgbClr val="2D2DB9"/>
                </a:solidFill>
                <a:latin typeface="Arial"/>
                <a:cs typeface="Arial"/>
              </a:rPr>
              <a:t>24  18   37  11  15  30 </a:t>
            </a:r>
          </a:p>
          <a:p>
            <a:pPr algn="l"/>
            <a:r>
              <a:rPr lang="en-GB" b="1" i="1" dirty="0" smtClean="0">
                <a:solidFill>
                  <a:srgbClr val="2D2DB9"/>
                </a:solidFill>
                <a:latin typeface="Arial"/>
                <a:cs typeface="Arial"/>
              </a:rPr>
              <a:t>24 18 </a:t>
            </a:r>
            <a:r>
              <a:rPr lang="en-GB" i="1" dirty="0" smtClean="0">
                <a:solidFill>
                  <a:srgbClr val="2D2DB9"/>
                </a:solidFill>
                <a:latin typeface="Arial"/>
                <a:cs typeface="Arial"/>
              </a:rPr>
              <a:t>37 11 15 30      1st comparison: swap </a:t>
            </a:r>
          </a:p>
          <a:p>
            <a:pPr algn="l"/>
            <a:r>
              <a:rPr lang="en-GB" i="1" dirty="0" smtClean="0">
                <a:solidFill>
                  <a:srgbClr val="2D2DB9"/>
                </a:solidFill>
                <a:latin typeface="Arial"/>
                <a:cs typeface="Arial"/>
              </a:rPr>
              <a:t>18 </a:t>
            </a:r>
            <a:r>
              <a:rPr lang="en-GB" b="1" i="1" dirty="0" smtClean="0">
                <a:solidFill>
                  <a:srgbClr val="2D2DB9"/>
                </a:solidFill>
                <a:latin typeface="Arial"/>
                <a:cs typeface="Arial"/>
              </a:rPr>
              <a:t>24 37 </a:t>
            </a:r>
            <a:r>
              <a:rPr lang="en-GB" i="1" dirty="0" smtClean="0">
                <a:solidFill>
                  <a:srgbClr val="2D2DB9"/>
                </a:solidFill>
                <a:latin typeface="Arial"/>
                <a:cs typeface="Arial"/>
              </a:rPr>
              <a:t>11 15 30      2nd comparison: leave</a:t>
            </a:r>
          </a:p>
          <a:p>
            <a:pPr algn="l"/>
            <a:r>
              <a:rPr lang="en-GB" i="1" dirty="0" smtClean="0">
                <a:solidFill>
                  <a:srgbClr val="2D2DB9"/>
                </a:solidFill>
                <a:latin typeface="Arial"/>
                <a:cs typeface="Arial"/>
              </a:rPr>
              <a:t>18 24 </a:t>
            </a:r>
            <a:r>
              <a:rPr lang="en-GB" b="1" i="1" dirty="0" smtClean="0">
                <a:solidFill>
                  <a:srgbClr val="2D2DB9"/>
                </a:solidFill>
                <a:latin typeface="Arial"/>
                <a:cs typeface="Arial"/>
              </a:rPr>
              <a:t>37 11 </a:t>
            </a:r>
            <a:r>
              <a:rPr lang="en-GB" i="1" dirty="0" smtClean="0">
                <a:solidFill>
                  <a:srgbClr val="2D2DB9"/>
                </a:solidFill>
                <a:latin typeface="Arial"/>
                <a:cs typeface="Arial"/>
              </a:rPr>
              <a:t>15 30      3rd comparison: swap</a:t>
            </a:r>
          </a:p>
          <a:p>
            <a:pPr algn="l"/>
            <a:r>
              <a:rPr lang="en-GB" i="1" dirty="0" smtClean="0">
                <a:solidFill>
                  <a:srgbClr val="2D2DB9"/>
                </a:solidFill>
                <a:latin typeface="Arial"/>
                <a:cs typeface="Arial"/>
              </a:rPr>
              <a:t>18 24 11 </a:t>
            </a:r>
            <a:r>
              <a:rPr lang="en-GB" b="1" i="1" dirty="0" smtClean="0">
                <a:solidFill>
                  <a:srgbClr val="2D2DB9"/>
                </a:solidFill>
                <a:latin typeface="Arial"/>
                <a:cs typeface="Arial"/>
              </a:rPr>
              <a:t>37 15 </a:t>
            </a:r>
            <a:r>
              <a:rPr lang="en-GB" i="1" dirty="0" smtClean="0">
                <a:solidFill>
                  <a:srgbClr val="2D2DB9"/>
                </a:solidFill>
                <a:latin typeface="Arial"/>
                <a:cs typeface="Arial"/>
              </a:rPr>
              <a:t>30      4th comparison: swap</a:t>
            </a:r>
          </a:p>
          <a:p>
            <a:pPr algn="l"/>
            <a:r>
              <a:rPr lang="en-GB" i="1" dirty="0" smtClean="0">
                <a:solidFill>
                  <a:srgbClr val="2D2DB9"/>
                </a:solidFill>
                <a:latin typeface="Arial"/>
                <a:cs typeface="Arial"/>
              </a:rPr>
              <a:t>18 24 11 15 </a:t>
            </a:r>
            <a:r>
              <a:rPr lang="en-GB" b="1" i="1" dirty="0" smtClean="0">
                <a:solidFill>
                  <a:srgbClr val="2D2DB9"/>
                </a:solidFill>
                <a:latin typeface="Arial"/>
                <a:cs typeface="Arial"/>
              </a:rPr>
              <a:t>37 30      </a:t>
            </a:r>
            <a:r>
              <a:rPr lang="en-GB" i="1" dirty="0" smtClean="0">
                <a:solidFill>
                  <a:srgbClr val="2D2DB9"/>
                </a:solidFill>
                <a:latin typeface="Arial"/>
                <a:cs typeface="Arial"/>
              </a:rPr>
              <a:t>5th comparison: swap</a:t>
            </a:r>
          </a:p>
          <a:p>
            <a:pPr algn="l"/>
            <a:r>
              <a:rPr lang="en-GB" i="1" dirty="0" smtClean="0">
                <a:solidFill>
                  <a:srgbClr val="2D2DB9"/>
                </a:solidFill>
                <a:latin typeface="Arial"/>
                <a:cs typeface="Arial"/>
              </a:rPr>
              <a:t>18 24 11 15 30 37      End of first pass </a:t>
            </a:r>
          </a:p>
          <a:p>
            <a:pPr algn="l"/>
            <a:r>
              <a:rPr lang="en-GB" i="1" dirty="0" smtClean="0">
                <a:solidFill>
                  <a:srgbClr val="2D2DB9"/>
                </a:solidFill>
                <a:latin typeface="Arial"/>
                <a:cs typeface="Arial"/>
              </a:rPr>
              <a:t>We now return to the start of the list for second pass. </a:t>
            </a:r>
          </a:p>
          <a:p>
            <a:pPr algn="l"/>
            <a:r>
              <a:rPr lang="en-GB" i="1" dirty="0" smtClean="0">
                <a:solidFill>
                  <a:srgbClr val="2D2DB9"/>
                </a:solidFill>
                <a:latin typeface="Arial"/>
                <a:cs typeface="Arial"/>
              </a:rPr>
              <a:t>After the second pass the list becomes</a:t>
            </a:r>
          </a:p>
          <a:p>
            <a:pPr algn="l"/>
            <a:r>
              <a:rPr lang="en-GB" i="1" dirty="0" smtClean="0">
                <a:solidFill>
                  <a:srgbClr val="2D2DB9"/>
                </a:solidFill>
                <a:latin typeface="Arial"/>
                <a:cs typeface="Arial"/>
              </a:rPr>
              <a:t>18 11 15 24 30 37</a:t>
            </a:r>
          </a:p>
          <a:p>
            <a:pPr algn="l"/>
            <a:r>
              <a:rPr lang="en-GB" i="1" dirty="0" smtClean="0">
                <a:solidFill>
                  <a:srgbClr val="2D2DB9"/>
                </a:solidFill>
                <a:latin typeface="Arial"/>
                <a:cs typeface="Arial"/>
              </a:rPr>
              <a:t>After the third pass the list is</a:t>
            </a:r>
          </a:p>
          <a:p>
            <a:pPr algn="l"/>
            <a:r>
              <a:rPr lang="en-GB" i="1" dirty="0" smtClean="0">
                <a:solidFill>
                  <a:srgbClr val="2D2DB9"/>
                </a:solidFill>
                <a:latin typeface="Arial"/>
                <a:cs typeface="Arial"/>
              </a:rPr>
              <a:t>11 15 18 24 30 37</a:t>
            </a:r>
          </a:p>
        </p:txBody>
      </p:sp>
    </p:spTree>
    <p:extLst>
      <p:ext uri="{BB962C8B-B14F-4D97-AF65-F5344CB8AC3E}">
        <p14:creationId xmlns:p14="http://schemas.microsoft.com/office/powerpoint/2010/main" val="2113722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9144000" cy="685800"/>
          </a:xfrm>
        </p:spPr>
        <p:txBody>
          <a:bodyPr/>
          <a:lstStyle/>
          <a:p>
            <a:pPr>
              <a:spcBef>
                <a:spcPct val="50000"/>
              </a:spcBef>
              <a:spcAft>
                <a:spcPct val="20000"/>
              </a:spcAft>
            </a:pPr>
            <a:r>
              <a:rPr lang="en-GB" sz="2800" b="1" dirty="0" smtClean="0">
                <a:latin typeface="Arial" charset="0"/>
              </a:rPr>
              <a:t>Today’s notes</a:t>
            </a:r>
            <a:br>
              <a:rPr lang="en-GB" sz="2800" b="1" dirty="0" smtClean="0">
                <a:latin typeface="Arial" charset="0"/>
              </a:rPr>
            </a:br>
            <a:endParaRPr lang="en-GB" sz="2800" b="1" dirty="0" smtClean="0">
              <a:latin typeface="Arial" charset="0"/>
            </a:endParaRPr>
          </a:p>
        </p:txBody>
      </p:sp>
      <p:sp>
        <p:nvSpPr>
          <p:cNvPr id="6147" name="Slide Number Placeholder 3"/>
          <p:cNvSpPr>
            <a:spLocks noGrp="1"/>
          </p:cNvSpPr>
          <p:nvPr>
            <p:ph type="sldNum" sz="quarter" idx="12"/>
          </p:nvPr>
        </p:nvSpPr>
        <p:spPr>
          <a:noFill/>
        </p:spPr>
        <p:txBody>
          <a:bodyPr/>
          <a:lstStyle/>
          <a:p>
            <a:fld id="{AF5722D0-00D7-4062-B6D1-42F5D560BF0B}" type="slidenum">
              <a:rPr lang="en-GB" smtClean="0"/>
              <a:pPr/>
              <a:t>4</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6149"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6150"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6151"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6153"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6155" name="Text Box 9"/>
          <p:cNvSpPr txBox="1">
            <a:spLocks noChangeArrowheads="1"/>
          </p:cNvSpPr>
          <p:nvPr/>
        </p:nvSpPr>
        <p:spPr bwMode="auto">
          <a:xfrm>
            <a:off x="323528" y="1484784"/>
            <a:ext cx="8534400" cy="4031873"/>
          </a:xfrm>
          <a:prstGeom prst="rect">
            <a:avLst/>
          </a:prstGeom>
          <a:noFill/>
          <a:ln w="9525">
            <a:noFill/>
            <a:miter lim="800000"/>
            <a:headEnd/>
            <a:tailEnd/>
          </a:ln>
        </p:spPr>
        <p:txBody>
          <a:bodyPr>
            <a:spAutoFit/>
          </a:bodyPr>
          <a:lstStyle/>
          <a:p>
            <a:pPr marL="342900" indent="-342900" algn="l" eaLnBrk="0" hangingPunct="0">
              <a:spcBef>
                <a:spcPct val="50000"/>
              </a:spcBef>
              <a:spcAft>
                <a:spcPct val="20000"/>
              </a:spcAft>
              <a:buFont typeface="Arial"/>
              <a:buChar char="•"/>
            </a:pPr>
            <a:r>
              <a:rPr lang="en-GB" sz="2400" b="1" dirty="0" smtClean="0">
                <a:latin typeface="Arial" charset="0"/>
              </a:rPr>
              <a:t>MATLAB’s GUI</a:t>
            </a:r>
          </a:p>
          <a:p>
            <a:pPr marL="342900" indent="-342900" algn="l" eaLnBrk="0" hangingPunct="0">
              <a:spcBef>
                <a:spcPct val="50000"/>
              </a:spcBef>
              <a:spcAft>
                <a:spcPct val="20000"/>
              </a:spcAft>
              <a:buFont typeface="Arial"/>
              <a:buChar char="•"/>
            </a:pPr>
            <a:r>
              <a:rPr lang="en-GB" sz="2400" b="1" dirty="0" smtClean="0">
                <a:latin typeface="Arial" charset="0"/>
              </a:rPr>
              <a:t>Basic MATLAB logical syntaxes </a:t>
            </a:r>
          </a:p>
          <a:p>
            <a:pPr marL="342900" indent="-342900" algn="l" eaLnBrk="0" hangingPunct="0">
              <a:spcBef>
                <a:spcPct val="50000"/>
              </a:spcBef>
              <a:spcAft>
                <a:spcPct val="20000"/>
              </a:spcAft>
              <a:buFont typeface="Arial"/>
              <a:buChar char="•"/>
            </a:pPr>
            <a:r>
              <a:rPr lang="en-GB" sz="2400" b="1" dirty="0" smtClean="0">
                <a:latin typeface="Arial" charset="0"/>
              </a:rPr>
              <a:t>Arrays and Matrixes</a:t>
            </a:r>
          </a:p>
          <a:p>
            <a:pPr marL="342900" indent="-342900" algn="l" eaLnBrk="0" hangingPunct="0">
              <a:spcBef>
                <a:spcPct val="50000"/>
              </a:spcBef>
              <a:spcAft>
                <a:spcPct val="20000"/>
              </a:spcAft>
              <a:buFont typeface="Arial"/>
              <a:buChar char="•"/>
            </a:pPr>
            <a:r>
              <a:rPr lang="en-GB" sz="2400" b="1" dirty="0" smtClean="0">
                <a:latin typeface="Arial" charset="0"/>
              </a:rPr>
              <a:t>Flow charts</a:t>
            </a:r>
          </a:p>
          <a:p>
            <a:pPr marL="342900" indent="-342900" algn="l" eaLnBrk="0" hangingPunct="0">
              <a:spcBef>
                <a:spcPct val="50000"/>
              </a:spcBef>
              <a:spcAft>
                <a:spcPct val="20000"/>
              </a:spcAft>
              <a:buFont typeface="Arial"/>
              <a:buChar char="•"/>
            </a:pPr>
            <a:r>
              <a:rPr lang="en-GB" sz="2400" b="1" dirty="0" smtClean="0">
                <a:latin typeface="Arial" charset="0"/>
              </a:rPr>
              <a:t>Examples</a:t>
            </a:r>
          </a:p>
          <a:p>
            <a:pPr algn="l" eaLnBrk="0" hangingPunct="0">
              <a:spcBef>
                <a:spcPct val="50000"/>
              </a:spcBef>
              <a:spcAft>
                <a:spcPct val="20000"/>
              </a:spcAft>
            </a:pPr>
            <a:endParaRPr lang="en-US" b="1" dirty="0">
              <a:latin typeface="Arial" charset="0"/>
            </a:endParaRPr>
          </a:p>
          <a:p>
            <a:pPr algn="l" eaLnBrk="0" hangingPunct="0">
              <a:spcBef>
                <a:spcPct val="50000"/>
              </a:spcBef>
              <a:spcAft>
                <a:spcPct val="20000"/>
              </a:spcAft>
            </a:pPr>
            <a:r>
              <a:rPr lang="en-US" b="1" dirty="0">
                <a:latin typeface="Arial" charset="0"/>
              </a:rPr>
              <a:t>	</a:t>
            </a:r>
            <a:endParaRPr lang="en-US" sz="1800" dirty="0">
              <a:latin typeface="Verdan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3718" y="-99392"/>
            <a:ext cx="8915400" cy="685800"/>
          </a:xfrm>
        </p:spPr>
        <p:txBody>
          <a:bodyPr/>
          <a:lstStyle/>
          <a:p>
            <a:pPr eaLnBrk="1" hangingPunct="1">
              <a:defRPr/>
            </a:pPr>
            <a:r>
              <a:rPr lang="en-GB" sz="2800" b="1" i="1" dirty="0">
                <a:latin typeface="Arial"/>
                <a:cs typeface="Arial"/>
              </a:rPr>
              <a:t>Bubble sort algorithm </a:t>
            </a:r>
            <a:r>
              <a:rPr lang="en-GB" sz="2800" b="1" i="1" dirty="0" smtClean="0">
                <a:latin typeface="Arial"/>
                <a:cs typeface="Arial"/>
              </a:rPr>
              <a:t>2</a:t>
            </a:r>
            <a:endParaRPr lang="en-US" sz="2800" dirty="0" smtClean="0">
              <a:solidFill>
                <a:srgbClr val="430086"/>
              </a:solidFill>
              <a:effectLst>
                <a:outerShdw blurRad="38100" dist="38100" dir="2700000" algn="tl">
                  <a:srgbClr val="C0C0C0"/>
                </a:outerShdw>
              </a:effectLst>
              <a:latin typeface="Arial" charset="0"/>
              <a:ea typeface="ＭＳ Ｐゴシック" pitchFamily="20" charset="-128"/>
            </a:endParaRPr>
          </a:p>
        </p:txBody>
      </p:sp>
      <p:sp>
        <p:nvSpPr>
          <p:cNvPr id="7171" name="Slide Number Placeholder 3"/>
          <p:cNvSpPr>
            <a:spLocks noGrp="1"/>
          </p:cNvSpPr>
          <p:nvPr>
            <p:ph type="sldNum" sz="quarter" idx="12"/>
          </p:nvPr>
        </p:nvSpPr>
        <p:spPr>
          <a:noFill/>
        </p:spPr>
        <p:txBody>
          <a:bodyPr/>
          <a:lstStyle/>
          <a:p>
            <a:fld id="{6519530A-1E29-4922-A83F-A56D750A03B7}" type="slidenum">
              <a:rPr lang="en-GB" smtClean="0">
                <a:solidFill>
                  <a:srgbClr val="000000"/>
                </a:solidFill>
              </a:rPr>
              <a:pPr/>
              <a:t>40</a:t>
            </a:fld>
            <a:endParaRPr lang="en-GB" smtClean="0">
              <a:solidFill>
                <a:srgbClr val="000000"/>
              </a:solidFill>
            </a:endParaRPr>
          </a:p>
        </p:txBody>
      </p:sp>
      <p:sp>
        <p:nvSpPr>
          <p:cNvPr id="7172" name="Line 2"/>
          <p:cNvSpPr>
            <a:spLocks noChangeShapeType="1"/>
          </p:cNvSpPr>
          <p:nvPr/>
        </p:nvSpPr>
        <p:spPr bwMode="auto">
          <a:xfrm>
            <a:off x="1979712" y="6669360"/>
            <a:ext cx="6019800" cy="0"/>
          </a:xfrm>
          <a:prstGeom prst="line">
            <a:avLst/>
          </a:prstGeom>
          <a:noFill/>
          <a:ln w="38100" cmpd="thinThick">
            <a:solidFill>
              <a:srgbClr val="4A2610"/>
            </a:solidFill>
            <a:round/>
            <a:headEnd/>
            <a:tailEnd/>
          </a:ln>
        </p:spPr>
        <p:txBody>
          <a:bodyPr/>
          <a:lstStyle/>
          <a:p>
            <a:endParaRPr lang="en-GB">
              <a:solidFill>
                <a:srgbClr val="000000"/>
              </a:solidFill>
            </a:endParaRPr>
          </a:p>
        </p:txBody>
      </p:sp>
      <p:sp>
        <p:nvSpPr>
          <p:cNvPr id="7173"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solidFill>
                <a:srgbClr val="000000"/>
              </a:solidFill>
            </a:endParaRPr>
          </a:p>
        </p:txBody>
      </p:sp>
      <p:sp>
        <p:nvSpPr>
          <p:cNvPr id="7174"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solidFill>
                <a:srgbClr val="000000"/>
              </a:solidFill>
            </a:endParaRPr>
          </a:p>
          <a:p>
            <a:pPr algn="l"/>
            <a:endParaRPr lang="en-GB" sz="2400">
              <a:solidFill>
                <a:srgbClr val="000000"/>
              </a:solidFill>
            </a:endParaRPr>
          </a:p>
        </p:txBody>
      </p:sp>
      <p:sp>
        <p:nvSpPr>
          <p:cNvPr id="7175" name="Line 5"/>
          <p:cNvSpPr>
            <a:spLocks noChangeShapeType="1"/>
          </p:cNvSpPr>
          <p:nvPr/>
        </p:nvSpPr>
        <p:spPr bwMode="auto">
          <a:xfrm>
            <a:off x="251520" y="476672"/>
            <a:ext cx="8534400" cy="0"/>
          </a:xfrm>
          <a:prstGeom prst="line">
            <a:avLst/>
          </a:prstGeom>
          <a:noFill/>
          <a:ln w="76200" cmpd="thickThin">
            <a:solidFill>
              <a:srgbClr val="4A2610"/>
            </a:solidFill>
            <a:round/>
            <a:headEnd/>
            <a:tailEnd/>
          </a:ln>
        </p:spPr>
        <p:txBody>
          <a:bodyPr/>
          <a:lstStyle/>
          <a:p>
            <a:endParaRPr lang="en-GB">
              <a:solidFill>
                <a:srgbClr val="000000"/>
              </a:solidFill>
            </a:endParaRPr>
          </a:p>
        </p:txBody>
      </p:sp>
      <p:sp>
        <p:nvSpPr>
          <p:cNvPr id="7176" name="Text Box 6"/>
          <p:cNvSpPr txBox="1">
            <a:spLocks noChangeArrowheads="1"/>
          </p:cNvSpPr>
          <p:nvPr/>
        </p:nvSpPr>
        <p:spPr bwMode="auto">
          <a:xfrm>
            <a:off x="2349500" y="4678363"/>
            <a:ext cx="4291013" cy="579437"/>
          </a:xfrm>
          <a:prstGeom prst="rect">
            <a:avLst/>
          </a:prstGeom>
          <a:noFill/>
          <a:ln w="12700">
            <a:noFill/>
            <a:miter lim="800000"/>
            <a:headEnd/>
            <a:tailEnd/>
          </a:ln>
        </p:spPr>
        <p:txBody>
          <a:bodyPr>
            <a:spAutoFit/>
          </a:bodyPr>
          <a:lstStyle/>
          <a:p>
            <a:pPr algn="l" eaLnBrk="0" hangingPunct="0">
              <a:spcBef>
                <a:spcPct val="50000"/>
              </a:spcBef>
            </a:pPr>
            <a:endParaRPr lang="en-US" sz="3200">
              <a:solidFill>
                <a:srgbClr val="000000"/>
              </a:solidFill>
            </a:endParaRPr>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7178"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solidFill>
                <a:srgbClr val="000000"/>
              </a:solidFill>
            </a:endParaRPr>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2" name="Rectangle 1"/>
          <p:cNvSpPr/>
          <p:nvPr/>
        </p:nvSpPr>
        <p:spPr>
          <a:xfrm>
            <a:off x="738300" y="483050"/>
            <a:ext cx="7560840" cy="5632312"/>
          </a:xfrm>
          <a:prstGeom prst="rect">
            <a:avLst/>
          </a:prstGeom>
        </p:spPr>
        <p:txBody>
          <a:bodyPr wrap="square">
            <a:spAutoFit/>
          </a:bodyPr>
          <a:lstStyle/>
          <a:p>
            <a:pPr algn="l"/>
            <a:r>
              <a:rPr lang="en-GB" sz="1800" b="1" dirty="0" smtClean="0">
                <a:solidFill>
                  <a:srgbClr val="000000"/>
                </a:solidFill>
                <a:latin typeface="Courier New"/>
                <a:cs typeface="Courier New"/>
              </a:rPr>
              <a:t>display('Input the vector of numbers' )</a:t>
            </a:r>
          </a:p>
          <a:p>
            <a:pPr algn="l"/>
            <a:r>
              <a:rPr lang="en-GB" sz="1800" b="1" dirty="0" smtClean="0">
                <a:solidFill>
                  <a:srgbClr val="000000"/>
                </a:solidFill>
                <a:latin typeface="Courier New"/>
                <a:cs typeface="Courier New"/>
              </a:rPr>
              <a:t>a=[</a:t>
            </a:r>
            <a:r>
              <a:rPr lang="en-GB" sz="1800" b="1" dirty="0" smtClean="0">
                <a:latin typeface="Courier New"/>
                <a:cs typeface="Courier New"/>
              </a:rPr>
              <a:t>24  18   37  11  15  30 ];</a:t>
            </a:r>
          </a:p>
          <a:p>
            <a:pPr algn="l"/>
            <a:r>
              <a:rPr lang="en-GB" sz="1800" b="1" dirty="0" err="1" smtClean="0">
                <a:solidFill>
                  <a:srgbClr val="000000"/>
                </a:solidFill>
                <a:latin typeface="Courier New"/>
                <a:cs typeface="Courier New"/>
              </a:rPr>
              <a:t>disp</a:t>
            </a:r>
            <a:r>
              <a:rPr lang="en-GB" sz="1800" b="1" dirty="0" smtClean="0">
                <a:solidFill>
                  <a:srgbClr val="000000"/>
                </a:solidFill>
                <a:latin typeface="Courier New"/>
                <a:cs typeface="Courier New"/>
              </a:rPr>
              <a:t>(a)</a:t>
            </a:r>
          </a:p>
          <a:p>
            <a:pPr algn="l"/>
            <a:r>
              <a:rPr lang="en-GB" sz="1800" b="1" dirty="0" smtClean="0">
                <a:solidFill>
                  <a:srgbClr val="00CC99">
                    <a:lumMod val="75000"/>
                  </a:srgbClr>
                </a:solidFill>
                <a:latin typeface="Courier New"/>
                <a:cs typeface="Courier New"/>
              </a:rPr>
              <a:t>% Number of entries, n</a:t>
            </a:r>
          </a:p>
          <a:p>
            <a:pPr algn="l"/>
            <a:r>
              <a:rPr lang="en-GB" sz="1800" b="1" dirty="0" smtClean="0">
                <a:solidFill>
                  <a:srgbClr val="000000"/>
                </a:solidFill>
                <a:latin typeface="Courier New"/>
                <a:cs typeface="Courier New"/>
              </a:rPr>
              <a:t>n=length(a)</a:t>
            </a:r>
            <a:r>
              <a:rPr lang="en-GB" sz="1800" b="1" dirty="0" smtClean="0">
                <a:solidFill>
                  <a:srgbClr val="2D2DB9"/>
                </a:solidFill>
                <a:latin typeface="Courier New"/>
                <a:cs typeface="Courier New"/>
              </a:rPr>
              <a:t>;</a:t>
            </a:r>
          </a:p>
          <a:p>
            <a:pPr algn="l"/>
            <a:r>
              <a:rPr lang="en-GB" sz="1800" b="1" dirty="0" smtClean="0">
                <a:solidFill>
                  <a:srgbClr val="00CC99">
                    <a:lumMod val="75000"/>
                  </a:srgbClr>
                </a:solidFill>
                <a:latin typeface="Courier New"/>
                <a:cs typeface="Courier New"/>
              </a:rPr>
              <a:t>% making (n-1) passes</a:t>
            </a:r>
          </a:p>
          <a:p>
            <a:pPr algn="l"/>
            <a:r>
              <a:rPr lang="en-GB" sz="1800" b="1" dirty="0" smtClean="0">
                <a:solidFill>
                  <a:srgbClr val="2D2DB9"/>
                </a:solidFill>
                <a:latin typeface="Courier New"/>
                <a:cs typeface="Courier New"/>
              </a:rPr>
              <a:t>for </a:t>
            </a:r>
            <a:r>
              <a:rPr lang="en-GB" sz="1800" b="1" dirty="0" smtClean="0">
                <a:latin typeface="Courier New"/>
                <a:cs typeface="Courier New"/>
              </a:rPr>
              <a:t>j=1:1:n-1</a:t>
            </a:r>
          </a:p>
          <a:p>
            <a:pPr algn="l"/>
            <a:r>
              <a:rPr lang="en-GB" sz="1800" b="1" dirty="0" smtClean="0">
                <a:solidFill>
                  <a:srgbClr val="00CC99">
                    <a:lumMod val="75000"/>
                  </a:srgbClr>
                </a:solidFill>
                <a:latin typeface="Courier New"/>
                <a:cs typeface="Courier New"/>
              </a:rPr>
              <a:t>   % comparing each number with the next and swapping</a:t>
            </a:r>
          </a:p>
          <a:p>
            <a:pPr algn="l"/>
            <a:r>
              <a:rPr lang="en-GB" sz="1800" b="1" dirty="0" smtClean="0">
                <a:solidFill>
                  <a:srgbClr val="2D2DB9"/>
                </a:solidFill>
                <a:latin typeface="Courier New"/>
                <a:cs typeface="Courier New"/>
              </a:rPr>
              <a:t>    for </a:t>
            </a:r>
            <a:r>
              <a:rPr lang="en-GB" sz="1800" b="1" dirty="0" err="1" smtClean="0">
                <a:solidFill>
                  <a:srgbClr val="000000"/>
                </a:solidFill>
                <a:latin typeface="Courier New"/>
                <a:cs typeface="Courier New"/>
              </a:rPr>
              <a:t>i</a:t>
            </a:r>
            <a:r>
              <a:rPr lang="en-GB" sz="1800" b="1" dirty="0" smtClean="0">
                <a:solidFill>
                  <a:srgbClr val="000000"/>
                </a:solidFill>
                <a:latin typeface="Courier New"/>
                <a:cs typeface="Courier New"/>
              </a:rPr>
              <a:t>=1:1:n-1</a:t>
            </a:r>
          </a:p>
          <a:p>
            <a:pPr algn="l"/>
            <a:r>
              <a:rPr lang="en-GB" sz="1800" b="1" dirty="0" smtClean="0">
                <a:solidFill>
                  <a:srgbClr val="2D2DB9"/>
                </a:solidFill>
                <a:latin typeface="Courier New"/>
                <a:cs typeface="Courier New"/>
              </a:rPr>
              <a:t>      if </a:t>
            </a:r>
            <a:r>
              <a:rPr lang="en-GB" sz="1800" b="1" dirty="0" smtClean="0">
                <a:solidFill>
                  <a:srgbClr val="000000"/>
                </a:solidFill>
                <a:latin typeface="Courier New"/>
                <a:cs typeface="Courier New"/>
              </a:rPr>
              <a:t>a(</a:t>
            </a:r>
            <a:r>
              <a:rPr lang="en-GB" sz="1800" b="1" dirty="0" err="1" smtClean="0">
                <a:solidFill>
                  <a:srgbClr val="000000"/>
                </a:solidFill>
                <a:latin typeface="Courier New"/>
                <a:cs typeface="Courier New"/>
              </a:rPr>
              <a:t>i</a:t>
            </a:r>
            <a:r>
              <a:rPr lang="en-GB" sz="1800" b="1" dirty="0" smtClean="0">
                <a:solidFill>
                  <a:srgbClr val="000000"/>
                </a:solidFill>
                <a:latin typeface="Courier New"/>
                <a:cs typeface="Courier New"/>
              </a:rPr>
              <a:t>)&gt;a(i+1)</a:t>
            </a:r>
            <a:r>
              <a:rPr lang="en-GB" sz="1800" b="1" dirty="0" smtClean="0">
                <a:solidFill>
                  <a:srgbClr val="2D2DB9"/>
                </a:solidFill>
                <a:latin typeface="Courier New"/>
                <a:cs typeface="Courier New"/>
              </a:rPr>
              <a:t>;</a:t>
            </a:r>
          </a:p>
          <a:p>
            <a:pPr algn="l"/>
            <a:r>
              <a:rPr lang="en-GB" sz="1800" b="1" dirty="0" smtClean="0">
                <a:solidFill>
                  <a:srgbClr val="00CC99">
                    <a:lumMod val="75000"/>
                  </a:srgbClr>
                </a:solidFill>
                <a:latin typeface="Courier New"/>
                <a:cs typeface="Courier New"/>
              </a:rPr>
              <a:t>      % temp is a variable where the numbers are kept</a:t>
            </a:r>
          </a:p>
          <a:p>
            <a:pPr algn="l"/>
            <a:r>
              <a:rPr lang="en-GB" sz="1800" b="1" dirty="0" smtClean="0">
                <a:solidFill>
                  <a:srgbClr val="00CC99">
                    <a:lumMod val="75000"/>
                  </a:srgbClr>
                </a:solidFill>
                <a:latin typeface="Courier New"/>
                <a:cs typeface="Courier New"/>
              </a:rPr>
              <a:t>      % temporarily for the switch</a:t>
            </a:r>
          </a:p>
          <a:p>
            <a:pPr algn="l"/>
            <a:r>
              <a:rPr lang="en-GB" sz="1800" b="1" dirty="0" smtClean="0">
                <a:solidFill>
                  <a:srgbClr val="2D2DB9"/>
                </a:solidFill>
                <a:latin typeface="Courier New"/>
                <a:cs typeface="Courier New"/>
              </a:rPr>
              <a:t>        </a:t>
            </a:r>
            <a:r>
              <a:rPr lang="en-GB" sz="1800" b="1" dirty="0" smtClean="0">
                <a:solidFill>
                  <a:srgbClr val="000000"/>
                </a:solidFill>
                <a:latin typeface="Courier New"/>
                <a:cs typeface="Courier New"/>
              </a:rPr>
              <a:t>temp=a(</a:t>
            </a:r>
            <a:r>
              <a:rPr lang="en-GB" sz="1800" b="1" dirty="0" err="1" smtClean="0">
                <a:solidFill>
                  <a:srgbClr val="000000"/>
                </a:solidFill>
                <a:latin typeface="Courier New"/>
                <a:cs typeface="Courier New"/>
              </a:rPr>
              <a:t>i</a:t>
            </a:r>
            <a:r>
              <a:rPr lang="en-GB" sz="1800" b="1" dirty="0" smtClean="0">
                <a:solidFill>
                  <a:srgbClr val="000000"/>
                </a:solidFill>
                <a:latin typeface="Courier New"/>
                <a:cs typeface="Courier New"/>
              </a:rPr>
              <a:t>);</a:t>
            </a:r>
          </a:p>
          <a:p>
            <a:pPr algn="l"/>
            <a:r>
              <a:rPr lang="en-GB" sz="1800" b="1" dirty="0" smtClean="0">
                <a:solidFill>
                  <a:srgbClr val="000000"/>
                </a:solidFill>
                <a:latin typeface="Courier New"/>
                <a:cs typeface="Courier New"/>
              </a:rPr>
              <a:t>        a(</a:t>
            </a:r>
            <a:r>
              <a:rPr lang="en-GB" sz="1800" b="1" dirty="0" err="1" smtClean="0">
                <a:solidFill>
                  <a:srgbClr val="000000"/>
                </a:solidFill>
                <a:latin typeface="Courier New"/>
                <a:cs typeface="Courier New"/>
              </a:rPr>
              <a:t>i</a:t>
            </a:r>
            <a:r>
              <a:rPr lang="en-GB" sz="1800" b="1" dirty="0" smtClean="0">
                <a:solidFill>
                  <a:srgbClr val="000000"/>
                </a:solidFill>
                <a:latin typeface="Courier New"/>
                <a:cs typeface="Courier New"/>
              </a:rPr>
              <a:t>)=a(i+1);</a:t>
            </a:r>
          </a:p>
          <a:p>
            <a:pPr algn="l"/>
            <a:r>
              <a:rPr lang="en-GB" sz="1800" b="1" dirty="0" smtClean="0">
                <a:solidFill>
                  <a:srgbClr val="000000"/>
                </a:solidFill>
                <a:latin typeface="Courier New"/>
                <a:cs typeface="Courier New"/>
              </a:rPr>
              <a:t>        a(i+1)=temp;</a:t>
            </a:r>
          </a:p>
          <a:p>
            <a:pPr algn="l"/>
            <a:r>
              <a:rPr lang="en-GB" sz="1800" b="1" dirty="0" smtClean="0">
                <a:solidFill>
                  <a:srgbClr val="2D2DB9"/>
                </a:solidFill>
                <a:latin typeface="Courier New"/>
                <a:cs typeface="Courier New"/>
              </a:rPr>
              <a:t>      end</a:t>
            </a:r>
          </a:p>
          <a:p>
            <a:pPr algn="l"/>
            <a:r>
              <a:rPr lang="en-GB" sz="1800" b="1" dirty="0" smtClean="0">
                <a:solidFill>
                  <a:srgbClr val="2D2DB9"/>
                </a:solidFill>
                <a:latin typeface="Courier New"/>
                <a:cs typeface="Courier New"/>
              </a:rPr>
              <a:t>    end</a:t>
            </a:r>
          </a:p>
          <a:p>
            <a:pPr algn="l"/>
            <a:r>
              <a:rPr lang="en-GB" sz="1800" b="1" dirty="0" smtClean="0">
                <a:solidFill>
                  <a:srgbClr val="2D2DB9"/>
                </a:solidFill>
                <a:latin typeface="Courier New"/>
                <a:cs typeface="Courier New"/>
              </a:rPr>
              <a:t>end</a:t>
            </a:r>
          </a:p>
          <a:p>
            <a:pPr algn="l"/>
            <a:r>
              <a:rPr lang="en-GB" sz="1800" b="1" dirty="0" err="1" smtClean="0">
                <a:solidFill>
                  <a:srgbClr val="000000"/>
                </a:solidFill>
                <a:latin typeface="Courier New"/>
                <a:cs typeface="Courier New"/>
              </a:rPr>
              <a:t>disp</a:t>
            </a:r>
            <a:r>
              <a:rPr lang="en-GB" sz="1800" b="1" dirty="0" smtClean="0">
                <a:solidFill>
                  <a:srgbClr val="000000"/>
                </a:solidFill>
                <a:latin typeface="Courier New"/>
                <a:cs typeface="Courier New"/>
              </a:rPr>
              <a:t> ('The ascending matrix is' )</a:t>
            </a:r>
          </a:p>
          <a:p>
            <a:pPr algn="l"/>
            <a:r>
              <a:rPr lang="en-GB" sz="1800" b="1" dirty="0" err="1" smtClean="0">
                <a:solidFill>
                  <a:srgbClr val="000000"/>
                </a:solidFill>
                <a:latin typeface="Courier New"/>
                <a:cs typeface="Courier New"/>
              </a:rPr>
              <a:t>disp</a:t>
            </a:r>
            <a:r>
              <a:rPr lang="en-GB" sz="1800" b="1" dirty="0" smtClean="0">
                <a:solidFill>
                  <a:srgbClr val="000000"/>
                </a:solidFill>
                <a:latin typeface="Courier New"/>
                <a:cs typeface="Courier New"/>
              </a:rPr>
              <a:t>(a)</a:t>
            </a:r>
          </a:p>
        </p:txBody>
      </p:sp>
    </p:spTree>
    <p:extLst>
      <p:ext uri="{BB962C8B-B14F-4D97-AF65-F5344CB8AC3E}">
        <p14:creationId xmlns:p14="http://schemas.microsoft.com/office/powerpoint/2010/main" val="1183160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25603"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25604"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25605"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25606" name="Text Box 6"/>
          <p:cNvSpPr txBox="1">
            <a:spLocks noChangeArrowheads="1"/>
          </p:cNvSpPr>
          <p:nvPr/>
        </p:nvSpPr>
        <p:spPr bwMode="auto">
          <a:xfrm>
            <a:off x="2349500" y="4678363"/>
            <a:ext cx="4291013" cy="579437"/>
          </a:xfrm>
          <a:prstGeom prst="rect">
            <a:avLst/>
          </a:prstGeom>
          <a:noFill/>
          <a:ln w="12700">
            <a:noFill/>
            <a:miter lim="800000"/>
            <a:headEnd/>
            <a:tailEnd/>
          </a:ln>
        </p:spPr>
        <p:txBody>
          <a:bodyPr>
            <a:spAutoFit/>
          </a:bodyPr>
          <a:lstStyle/>
          <a:p>
            <a:pPr algn="l" eaLnBrk="0" hangingPunct="0">
              <a:spcBef>
                <a:spcPct val="50000"/>
              </a:spcBef>
            </a:pPr>
            <a:endParaRPr lang="en-US" sz="3200"/>
          </a:p>
        </p:txBody>
      </p:sp>
      <p:sp>
        <p:nvSpPr>
          <p:cNvPr id="193543"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ea typeface="ＭＳ Ｐゴシック" pitchFamily="34" charset="-128"/>
              <a:sym typeface="Symbol" pitchFamily="18" charset="2"/>
            </a:endParaRPr>
          </a:p>
        </p:txBody>
      </p:sp>
      <p:sp>
        <p:nvSpPr>
          <p:cNvPr id="25608" name="Rectangle 8"/>
          <p:cNvSpPr>
            <a:spLocks noChangeArrowheads="1"/>
          </p:cNvSpPr>
          <p:nvPr/>
        </p:nvSpPr>
        <p:spPr bwMode="auto">
          <a:xfrm>
            <a:off x="228600" y="1889125"/>
            <a:ext cx="8686800" cy="1569660"/>
          </a:xfrm>
          <a:prstGeom prst="rect">
            <a:avLst/>
          </a:prstGeom>
          <a:noFill/>
          <a:ln w="9525">
            <a:noFill/>
            <a:miter lim="800000"/>
            <a:headEnd/>
            <a:tailEnd/>
          </a:ln>
        </p:spPr>
        <p:txBody>
          <a:bodyPr>
            <a:spAutoFit/>
          </a:bodyPr>
          <a:lstStyle/>
          <a:p>
            <a:pPr algn="ctr"/>
            <a:endParaRPr lang="en-US" sz="2400" b="1" dirty="0">
              <a:latin typeface="Arial" charset="0"/>
            </a:endParaRPr>
          </a:p>
          <a:p>
            <a:pPr algn="ctr"/>
            <a:endParaRPr lang="en-US" sz="2400" b="1" dirty="0">
              <a:latin typeface="Arial" charset="0"/>
            </a:endParaRPr>
          </a:p>
          <a:p>
            <a:pPr algn="ctr"/>
            <a:endParaRPr lang="en-US" sz="2400" b="1" dirty="0">
              <a:latin typeface="Arial" charset="0"/>
            </a:endParaRPr>
          </a:p>
          <a:p>
            <a:pPr algn="ctr"/>
            <a:r>
              <a:rPr lang="en-US" sz="2400" b="1" dirty="0" smtClean="0">
                <a:solidFill>
                  <a:schemeClr val="accent2"/>
                </a:solidFill>
                <a:latin typeface="Arial" charset="0"/>
              </a:rPr>
              <a:t>The End</a:t>
            </a:r>
            <a:endParaRPr lang="en-US" sz="2400" b="1" dirty="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9144000" cy="685800"/>
          </a:xfrm>
        </p:spPr>
        <p:txBody>
          <a:bodyPr/>
          <a:lstStyle/>
          <a:p>
            <a:pPr>
              <a:spcBef>
                <a:spcPct val="50000"/>
              </a:spcBef>
              <a:spcAft>
                <a:spcPct val="20000"/>
              </a:spcAft>
            </a:pPr>
            <a:r>
              <a:rPr lang="en-US" altLang="zh-CN" sz="2800" dirty="0">
                <a:latin typeface="Arial" panose="020B0604020202020204" pitchFamily="34" charset="0"/>
                <a:cs typeface="Arial" panose="020B0604020202020204" pitchFamily="34" charset="0"/>
              </a:rPr>
              <a:t>What is MATLAB?</a:t>
            </a:r>
            <a:endParaRPr lang="en-GB" sz="2800" b="1" dirty="0" smtClean="0">
              <a:latin typeface="Arial" panose="020B0604020202020204" pitchFamily="34" charset="0"/>
              <a:cs typeface="Arial" panose="020B0604020202020204" pitchFamily="34" charset="0"/>
            </a:endParaRPr>
          </a:p>
        </p:txBody>
      </p:sp>
      <p:sp>
        <p:nvSpPr>
          <p:cNvPr id="6147" name="Slide Number Placeholder 3"/>
          <p:cNvSpPr>
            <a:spLocks noGrp="1"/>
          </p:cNvSpPr>
          <p:nvPr>
            <p:ph type="sldNum" sz="quarter" idx="12"/>
          </p:nvPr>
        </p:nvSpPr>
        <p:spPr>
          <a:noFill/>
        </p:spPr>
        <p:txBody>
          <a:bodyPr/>
          <a:lstStyle/>
          <a:p>
            <a:fld id="{AF5722D0-00D7-4062-B6D1-42F5D560BF0B}" type="slidenum">
              <a:rPr lang="en-GB" smtClean="0"/>
              <a:pPr/>
              <a:t>5</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6149"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6150"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6151"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6153"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6155" name="Text Box 9"/>
          <p:cNvSpPr txBox="1">
            <a:spLocks noChangeArrowheads="1"/>
          </p:cNvSpPr>
          <p:nvPr/>
        </p:nvSpPr>
        <p:spPr bwMode="auto">
          <a:xfrm>
            <a:off x="416719" y="1143001"/>
            <a:ext cx="8534400" cy="5693866"/>
          </a:xfrm>
          <a:prstGeom prst="rect">
            <a:avLst/>
          </a:prstGeom>
          <a:noFill/>
          <a:ln w="9525">
            <a:noFill/>
            <a:miter lim="800000"/>
            <a:headEnd/>
            <a:tailEnd/>
          </a:ln>
        </p:spPr>
        <p:txBody>
          <a:bodyPr>
            <a:spAutoFit/>
          </a:bodyPr>
          <a:lstStyle/>
          <a:p>
            <a:pPr marL="0" indent="0" algn="just">
              <a:buNone/>
            </a:pPr>
            <a:r>
              <a:rPr lang="en-US" altLang="zh-CN" b="1" dirty="0">
                <a:latin typeface="Arial" panose="020B0604020202020204" pitchFamily="34" charset="0"/>
                <a:cs typeface="Arial" panose="020B0604020202020204" pitchFamily="34" charset="0"/>
              </a:rPr>
              <a:t>MATLAB</a:t>
            </a: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Mat</a:t>
            </a:r>
            <a:r>
              <a:rPr lang="en-US" altLang="zh-CN" dirty="0">
                <a:latin typeface="Arial" panose="020B0604020202020204" pitchFamily="34" charset="0"/>
                <a:cs typeface="Arial" panose="020B0604020202020204" pitchFamily="34" charset="0"/>
              </a:rPr>
              <a:t>rix </a:t>
            </a:r>
            <a:r>
              <a:rPr lang="en-US" altLang="zh-CN" b="1" dirty="0">
                <a:latin typeface="Arial" panose="020B0604020202020204" pitchFamily="34" charset="0"/>
                <a:cs typeface="Arial" panose="020B0604020202020204" pitchFamily="34" charset="0"/>
              </a:rPr>
              <a:t>lab</a:t>
            </a:r>
            <a:r>
              <a:rPr lang="en-US" altLang="zh-CN" dirty="0">
                <a:latin typeface="Arial" panose="020B0604020202020204" pitchFamily="34" charset="0"/>
                <a:cs typeface="Arial" panose="020B0604020202020204" pitchFamily="34" charset="0"/>
              </a:rPr>
              <a:t>oratory) is an interactive software system for numerical computations and graphics. </a:t>
            </a:r>
            <a:endParaRPr lang="en-US" altLang="zh-CN" dirty="0" smtClean="0">
              <a:latin typeface="Arial" panose="020B0604020202020204" pitchFamily="34" charset="0"/>
              <a:cs typeface="Arial" panose="020B0604020202020204" pitchFamily="34" charset="0"/>
            </a:endParaRPr>
          </a:p>
          <a:p>
            <a:pPr marL="0" indent="0" algn="l">
              <a:buNone/>
            </a:pPr>
            <a:endParaRPr lang="en-US" altLang="zh-CN"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altLang="zh-CN" dirty="0">
                <a:latin typeface="Arial" panose="020B0604020202020204" pitchFamily="34" charset="0"/>
                <a:cs typeface="Arial" panose="020B0604020202020204" pitchFamily="34" charset="0"/>
              </a:rPr>
              <a:t>MATLAB is a </a:t>
            </a:r>
            <a:r>
              <a:rPr lang="en-US" altLang="zh-CN" b="1" dirty="0">
                <a:latin typeface="Arial" panose="020B0604020202020204" pitchFamily="34" charset="0"/>
                <a:cs typeface="Arial" panose="020B0604020202020204" pitchFamily="34" charset="0"/>
              </a:rPr>
              <a:t>programming language</a:t>
            </a:r>
            <a:r>
              <a:rPr lang="en-US" altLang="zh-CN" dirty="0">
                <a:latin typeface="Arial" panose="020B0604020202020204" pitchFamily="34" charset="0"/>
                <a:cs typeface="Arial" panose="020B0604020202020204" pitchFamily="34" charset="0"/>
              </a:rPr>
              <a:t>, and is one of the easiest programming languages for writing mathematical </a:t>
            </a:r>
            <a:r>
              <a:rPr lang="en-US" altLang="zh-CN" dirty="0" smtClean="0">
                <a:latin typeface="Arial" panose="020B0604020202020204" pitchFamily="34" charset="0"/>
                <a:cs typeface="Arial" panose="020B0604020202020204" pitchFamily="34" charset="0"/>
              </a:rPr>
              <a:t>programs.</a:t>
            </a:r>
          </a:p>
          <a:p>
            <a:pPr marL="342900" indent="-342900" algn="l">
              <a:buFont typeface="Arial" panose="020B0604020202020204" pitchFamily="34" charset="0"/>
              <a:buChar char="•"/>
            </a:pPr>
            <a:endParaRPr lang="en-US" altLang="zh-CN"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MATLAB </a:t>
            </a:r>
            <a:r>
              <a:rPr lang="en-US" altLang="zh-CN" dirty="0">
                <a:latin typeface="Arial" panose="020B0604020202020204" pitchFamily="34" charset="0"/>
                <a:cs typeface="Arial" panose="020B0604020202020204" pitchFamily="34" charset="0"/>
              </a:rPr>
              <a:t>is also a </a:t>
            </a:r>
            <a:r>
              <a:rPr lang="en-US" altLang="zh-CN" b="1" dirty="0">
                <a:latin typeface="Arial" panose="020B0604020202020204" pitchFamily="34" charset="0"/>
                <a:cs typeface="Arial" panose="020B0604020202020204" pitchFamily="34" charset="0"/>
              </a:rPr>
              <a:t>software</a:t>
            </a:r>
            <a:r>
              <a:rPr lang="en-US" altLang="zh-CN" dirty="0">
                <a:latin typeface="Arial" panose="020B0604020202020204" pitchFamily="34" charset="0"/>
                <a:cs typeface="Arial" panose="020B0604020202020204" pitchFamily="34" charset="0"/>
              </a:rPr>
              <a:t> for applied mathematics, particularly useful for linear </a:t>
            </a:r>
            <a:r>
              <a:rPr lang="en-US" altLang="zh-CN" dirty="0" smtClean="0">
                <a:latin typeface="Arial" panose="020B0604020202020204" pitchFamily="34" charset="0"/>
                <a:cs typeface="Arial" panose="020B0604020202020204" pitchFamily="34" charset="0"/>
              </a:rPr>
              <a:t>algebra.</a:t>
            </a:r>
          </a:p>
          <a:p>
            <a:pPr marL="342900" indent="-342900" algn="l">
              <a:buFont typeface="Arial" panose="020B0604020202020204" pitchFamily="34" charset="0"/>
              <a:buChar char="•"/>
            </a:pPr>
            <a:endParaRPr lang="en-US" altLang="zh-CN"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MATLAB </a:t>
            </a:r>
            <a:r>
              <a:rPr lang="en-US" altLang="zh-CN" dirty="0">
                <a:latin typeface="Arial" panose="020B0604020202020204" pitchFamily="34" charset="0"/>
                <a:cs typeface="Arial" panose="020B0604020202020204" pitchFamily="34" charset="0"/>
              </a:rPr>
              <a:t>has powerful graphic tools to </a:t>
            </a:r>
            <a:r>
              <a:rPr lang="en-US" altLang="zh-CN" b="1" dirty="0">
                <a:latin typeface="Arial" panose="020B0604020202020204" pitchFamily="34" charset="0"/>
                <a:cs typeface="Arial" panose="020B0604020202020204" pitchFamily="34" charset="0"/>
              </a:rPr>
              <a:t>visualize</a:t>
            </a:r>
            <a:r>
              <a:rPr lang="en-US" altLang="zh-CN" dirty="0">
                <a:latin typeface="Arial" panose="020B0604020202020204" pitchFamily="34" charset="0"/>
                <a:cs typeface="Arial" panose="020B0604020202020204" pitchFamily="34" charset="0"/>
              </a:rPr>
              <a:t> in both 2D and </a:t>
            </a:r>
            <a:r>
              <a:rPr lang="en-US" altLang="zh-CN" dirty="0" smtClean="0">
                <a:latin typeface="Arial" panose="020B0604020202020204" pitchFamily="34" charset="0"/>
                <a:cs typeface="Arial" panose="020B0604020202020204" pitchFamily="34" charset="0"/>
              </a:rPr>
              <a:t>3D.</a:t>
            </a:r>
          </a:p>
          <a:p>
            <a:pPr marL="342900" indent="-342900" algn="l">
              <a:buFont typeface="Arial" panose="020B0604020202020204" pitchFamily="34" charset="0"/>
              <a:buChar char="•"/>
            </a:pPr>
            <a:endParaRPr lang="en-US" altLang="zh-CN"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MATLAB </a:t>
            </a:r>
            <a:r>
              <a:rPr lang="en-US" altLang="zh-CN" dirty="0">
                <a:latin typeface="Arial" panose="020B0604020202020204" pitchFamily="34" charset="0"/>
                <a:cs typeface="Arial" panose="020B0604020202020204" pitchFamily="34" charset="0"/>
              </a:rPr>
              <a:t>has great </a:t>
            </a:r>
            <a:r>
              <a:rPr lang="en-US" altLang="zh-CN" b="1" dirty="0">
                <a:latin typeface="Arial" panose="020B0604020202020204" pitchFamily="34" charset="0"/>
                <a:cs typeface="Arial" panose="020B0604020202020204" pitchFamily="34" charset="0"/>
              </a:rPr>
              <a:t>tool-box</a:t>
            </a:r>
            <a:r>
              <a:rPr lang="en-US" altLang="zh-CN" dirty="0">
                <a:latin typeface="Arial" panose="020B0604020202020204" pitchFamily="34" charset="0"/>
                <a:cs typeface="Arial" panose="020B0604020202020204" pitchFamily="34" charset="0"/>
              </a:rPr>
              <a:t>es useful for signal processing, image processing, optimization, </a:t>
            </a:r>
            <a:r>
              <a:rPr lang="en-US" altLang="zh-CN" dirty="0" smtClean="0">
                <a:latin typeface="Arial" panose="020B0604020202020204" pitchFamily="34" charset="0"/>
                <a:cs typeface="Arial" panose="020B0604020202020204" pitchFamily="34" charset="0"/>
              </a:rPr>
              <a:t>etc.</a:t>
            </a:r>
          </a:p>
          <a:p>
            <a:pPr marL="342900" indent="-342900" algn="l">
              <a:buFont typeface="Arial" panose="020B0604020202020204" pitchFamily="34" charset="0"/>
              <a:buChar char="•"/>
            </a:pPr>
            <a:endParaRPr lang="en-US" altLang="zh-CN"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MATLAB </a:t>
            </a:r>
            <a:r>
              <a:rPr lang="en-US" altLang="zh-CN" dirty="0">
                <a:latin typeface="Arial" panose="020B0604020202020204" pitchFamily="34" charset="0"/>
                <a:cs typeface="Arial" panose="020B0604020202020204" pitchFamily="34" charset="0"/>
              </a:rPr>
              <a:t>is widely used in education, research, and industry.</a:t>
            </a:r>
            <a:endParaRPr lang="zh-CN" altLang="en-US" dirty="0">
              <a:latin typeface="Arial" panose="020B0604020202020204" pitchFamily="34" charset="0"/>
              <a:cs typeface="Arial" panose="020B0604020202020204" pitchFamily="34" charset="0"/>
            </a:endParaRPr>
          </a:p>
          <a:p>
            <a:pPr algn="l" eaLnBrk="0" hangingPunct="0">
              <a:spcBef>
                <a:spcPct val="50000"/>
              </a:spcBef>
              <a:spcAft>
                <a:spcPct val="20000"/>
              </a:spcAft>
            </a:pPr>
            <a:endParaRPr lang="en-US" b="1" dirty="0">
              <a:latin typeface="Arial" charset="0"/>
            </a:endParaRPr>
          </a:p>
          <a:p>
            <a:pPr algn="l" eaLnBrk="0" hangingPunct="0">
              <a:spcBef>
                <a:spcPct val="50000"/>
              </a:spcBef>
              <a:spcAft>
                <a:spcPct val="20000"/>
              </a:spcAft>
            </a:pPr>
            <a:r>
              <a:rPr lang="en-US" b="1" dirty="0">
                <a:latin typeface="Arial" charset="0"/>
              </a:rPr>
              <a:t>	</a:t>
            </a:r>
            <a:endParaRPr lang="en-US" sz="1800" dirty="0">
              <a:latin typeface="Verdana" pitchFamily="34" charset="0"/>
            </a:endParaRPr>
          </a:p>
        </p:txBody>
      </p:sp>
    </p:spTree>
    <p:extLst>
      <p:ext uri="{BB962C8B-B14F-4D97-AF65-F5344CB8AC3E}">
        <p14:creationId xmlns:p14="http://schemas.microsoft.com/office/powerpoint/2010/main" val="3543597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9144000" cy="685800"/>
          </a:xfrm>
        </p:spPr>
        <p:txBody>
          <a:bodyPr/>
          <a:lstStyle/>
          <a:p>
            <a:pPr>
              <a:spcBef>
                <a:spcPct val="50000"/>
              </a:spcBef>
              <a:spcAft>
                <a:spcPct val="20000"/>
              </a:spcAft>
            </a:pPr>
            <a:r>
              <a:rPr lang="en-US" altLang="zh-CN" sz="2800" dirty="0" smtClean="0">
                <a:latin typeface="Arial" panose="020B0604020202020204" pitchFamily="34" charset="0"/>
                <a:cs typeface="Arial" panose="020B0604020202020204" pitchFamily="34" charset="0"/>
              </a:rPr>
              <a:t>MATLAB’s GUI</a:t>
            </a:r>
            <a:endParaRPr lang="en-GB" sz="2800" b="1" dirty="0" smtClean="0">
              <a:latin typeface="Arial" panose="020B0604020202020204" pitchFamily="34" charset="0"/>
              <a:cs typeface="Arial" panose="020B0604020202020204" pitchFamily="34" charset="0"/>
            </a:endParaRPr>
          </a:p>
        </p:txBody>
      </p:sp>
      <p:sp>
        <p:nvSpPr>
          <p:cNvPr id="6147" name="Slide Number Placeholder 3"/>
          <p:cNvSpPr>
            <a:spLocks noGrp="1"/>
          </p:cNvSpPr>
          <p:nvPr>
            <p:ph type="sldNum" sz="quarter" idx="12"/>
          </p:nvPr>
        </p:nvSpPr>
        <p:spPr>
          <a:noFill/>
        </p:spPr>
        <p:txBody>
          <a:bodyPr/>
          <a:lstStyle/>
          <a:p>
            <a:fld id="{AF5722D0-00D7-4062-B6D1-42F5D560BF0B}" type="slidenum">
              <a:rPr lang="en-GB" smtClean="0"/>
              <a:pPr/>
              <a:t>6</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6149"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6150"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6151"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6153"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pic>
        <p:nvPicPr>
          <p:cNvPr id="12" name="内容占位符 4"/>
          <p:cNvPicPr>
            <a:picLocks noChangeAspect="1"/>
          </p:cNvPicPr>
          <p:nvPr/>
        </p:nvPicPr>
        <p:blipFill>
          <a:blip r:embed="rId3"/>
          <a:stretch>
            <a:fillRect/>
          </a:stretch>
        </p:blipFill>
        <p:spPr>
          <a:xfrm>
            <a:off x="304800" y="1066800"/>
            <a:ext cx="8424988" cy="5191884"/>
          </a:xfrm>
          <a:prstGeom prst="rect">
            <a:avLst/>
          </a:prstGeom>
        </p:spPr>
      </p:pic>
    </p:spTree>
    <p:extLst>
      <p:ext uri="{BB962C8B-B14F-4D97-AF65-F5344CB8AC3E}">
        <p14:creationId xmlns:p14="http://schemas.microsoft.com/office/powerpoint/2010/main" val="3935025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9144000" cy="685800"/>
          </a:xfrm>
        </p:spPr>
        <p:txBody>
          <a:bodyPr/>
          <a:lstStyle/>
          <a:p>
            <a:pPr>
              <a:spcBef>
                <a:spcPct val="50000"/>
              </a:spcBef>
              <a:spcAft>
                <a:spcPct val="20000"/>
              </a:spcAft>
            </a:pPr>
            <a:r>
              <a:rPr lang="en-US" altLang="zh-CN" sz="2800" dirty="0"/>
              <a:t>MATLAB’s GUI</a:t>
            </a:r>
            <a:endParaRPr lang="en-GB" sz="2800" b="1" dirty="0" smtClean="0">
              <a:latin typeface="Arial" charset="0"/>
            </a:endParaRPr>
          </a:p>
        </p:txBody>
      </p:sp>
      <p:sp>
        <p:nvSpPr>
          <p:cNvPr id="6147" name="Slide Number Placeholder 3"/>
          <p:cNvSpPr>
            <a:spLocks noGrp="1"/>
          </p:cNvSpPr>
          <p:nvPr>
            <p:ph type="sldNum" sz="quarter" idx="12"/>
          </p:nvPr>
        </p:nvSpPr>
        <p:spPr>
          <a:noFill/>
        </p:spPr>
        <p:txBody>
          <a:bodyPr/>
          <a:lstStyle/>
          <a:p>
            <a:fld id="{AF5722D0-00D7-4062-B6D1-42F5D560BF0B}" type="slidenum">
              <a:rPr lang="en-GB" smtClean="0"/>
              <a:pPr/>
              <a:t>7</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6149"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6150"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6151"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6153"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pic>
        <p:nvPicPr>
          <p:cNvPr id="13" name="内容占位符 4"/>
          <p:cNvPicPr>
            <a:picLocks noChangeAspect="1"/>
          </p:cNvPicPr>
          <p:nvPr/>
        </p:nvPicPr>
        <p:blipFill>
          <a:blip r:embed="rId3"/>
          <a:stretch>
            <a:fillRect/>
          </a:stretch>
        </p:blipFill>
        <p:spPr>
          <a:xfrm>
            <a:off x="395536" y="1127991"/>
            <a:ext cx="8280083" cy="5102587"/>
          </a:xfrm>
          <a:prstGeom prst="rect">
            <a:avLst/>
          </a:prstGeom>
        </p:spPr>
      </p:pic>
      <p:sp>
        <p:nvSpPr>
          <p:cNvPr id="14" name="圆角矩形 2"/>
          <p:cNvSpPr/>
          <p:nvPr/>
        </p:nvSpPr>
        <p:spPr>
          <a:xfrm>
            <a:off x="549912" y="1126862"/>
            <a:ext cx="7987161" cy="899327"/>
          </a:xfrm>
          <a:prstGeom prst="roundRect">
            <a:avLst/>
          </a:prstGeom>
          <a:solidFill>
            <a:srgbClr val="FF0000">
              <a:alpha val="10000"/>
            </a:srgbClr>
          </a:solid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标注 3"/>
          <p:cNvSpPr/>
          <p:nvPr/>
        </p:nvSpPr>
        <p:spPr>
          <a:xfrm>
            <a:off x="704714" y="2375117"/>
            <a:ext cx="1811570" cy="781864"/>
          </a:xfrm>
          <a:prstGeom prst="wedgeRectCallout">
            <a:avLst>
              <a:gd name="adj1" fmla="val -3363"/>
              <a:gd name="adj2" fmla="val -91021"/>
            </a:avLst>
          </a:prstGeom>
          <a:solidFill>
            <a:schemeClr val="accent1">
              <a:lumMod val="75000"/>
            </a:schemeClr>
          </a:solidFill>
          <a:effectLst>
            <a:outerShdw blurRad="139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Toolbar</a:t>
            </a:r>
            <a:endParaRPr lang="zh-CN" altLang="en-US" sz="2400" b="1"/>
          </a:p>
        </p:txBody>
      </p:sp>
    </p:spTree>
    <p:extLst>
      <p:ext uri="{BB962C8B-B14F-4D97-AF65-F5344CB8AC3E}">
        <p14:creationId xmlns:p14="http://schemas.microsoft.com/office/powerpoint/2010/main" val="1625046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9144000" cy="685800"/>
          </a:xfrm>
        </p:spPr>
        <p:txBody>
          <a:bodyPr/>
          <a:lstStyle/>
          <a:p>
            <a:pPr>
              <a:spcBef>
                <a:spcPct val="50000"/>
              </a:spcBef>
              <a:spcAft>
                <a:spcPct val="20000"/>
              </a:spcAft>
            </a:pPr>
            <a:r>
              <a:rPr lang="en-US" altLang="zh-CN" sz="2800" dirty="0"/>
              <a:t>MATLAB’s GUI</a:t>
            </a:r>
            <a:endParaRPr lang="en-GB" sz="2800" b="1" dirty="0" smtClean="0">
              <a:latin typeface="Arial" charset="0"/>
            </a:endParaRPr>
          </a:p>
        </p:txBody>
      </p:sp>
      <p:sp>
        <p:nvSpPr>
          <p:cNvPr id="6147" name="Slide Number Placeholder 3"/>
          <p:cNvSpPr>
            <a:spLocks noGrp="1"/>
          </p:cNvSpPr>
          <p:nvPr>
            <p:ph type="sldNum" sz="quarter" idx="12"/>
          </p:nvPr>
        </p:nvSpPr>
        <p:spPr>
          <a:noFill/>
        </p:spPr>
        <p:txBody>
          <a:bodyPr/>
          <a:lstStyle/>
          <a:p>
            <a:fld id="{AF5722D0-00D7-4062-B6D1-42F5D560BF0B}" type="slidenum">
              <a:rPr lang="en-GB" smtClean="0"/>
              <a:pPr/>
              <a:t>8</a:t>
            </a:fld>
            <a:endParaRPr lang="en-GB" smtClean="0"/>
          </a:p>
        </p:txBody>
      </p:sp>
      <p:sp>
        <p:nvSpPr>
          <p:cNvPr id="6148" name="Line 2"/>
          <p:cNvSpPr>
            <a:spLocks noChangeShapeType="1"/>
          </p:cNvSpPr>
          <p:nvPr/>
        </p:nvSpPr>
        <p:spPr bwMode="auto">
          <a:xfrm>
            <a:off x="1600200" y="6477000"/>
            <a:ext cx="6019800" cy="0"/>
          </a:xfrm>
          <a:prstGeom prst="line">
            <a:avLst/>
          </a:prstGeom>
          <a:noFill/>
          <a:ln w="38100" cmpd="thinThick">
            <a:solidFill>
              <a:srgbClr val="4A2610"/>
            </a:solidFill>
            <a:round/>
            <a:headEnd/>
            <a:tailEnd/>
          </a:ln>
        </p:spPr>
        <p:txBody>
          <a:bodyPr/>
          <a:lstStyle/>
          <a:p>
            <a:endParaRPr lang="en-GB"/>
          </a:p>
        </p:txBody>
      </p:sp>
      <p:sp>
        <p:nvSpPr>
          <p:cNvPr id="6149" name="Text Box 3"/>
          <p:cNvSpPr txBox="1">
            <a:spLocks noChangeArrowheads="1"/>
          </p:cNvSpPr>
          <p:nvPr/>
        </p:nvSpPr>
        <p:spPr bwMode="auto">
          <a:xfrm>
            <a:off x="2214563" y="2146300"/>
            <a:ext cx="5100637" cy="457200"/>
          </a:xfrm>
          <a:prstGeom prst="rect">
            <a:avLst/>
          </a:prstGeom>
          <a:noFill/>
          <a:ln w="9525">
            <a:noFill/>
            <a:miter lim="800000"/>
            <a:headEnd/>
            <a:tailEnd/>
          </a:ln>
        </p:spPr>
        <p:txBody>
          <a:bodyPr>
            <a:spAutoFit/>
          </a:bodyPr>
          <a:lstStyle/>
          <a:p>
            <a:pPr algn="l"/>
            <a:endParaRPr lang="en-US" sz="2400"/>
          </a:p>
        </p:txBody>
      </p:sp>
      <p:sp>
        <p:nvSpPr>
          <p:cNvPr id="6150" name="Text Box 4"/>
          <p:cNvSpPr txBox="1">
            <a:spLocks noChangeArrowheads="1"/>
          </p:cNvSpPr>
          <p:nvPr/>
        </p:nvSpPr>
        <p:spPr bwMode="auto">
          <a:xfrm>
            <a:off x="1401763" y="2432050"/>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6151" name="Line 5"/>
          <p:cNvSpPr>
            <a:spLocks noChangeShapeType="1"/>
          </p:cNvSpPr>
          <p:nvPr/>
        </p:nvSpPr>
        <p:spPr bwMode="auto">
          <a:xfrm>
            <a:off x="304800" y="990600"/>
            <a:ext cx="8534400" cy="0"/>
          </a:xfrm>
          <a:prstGeom prst="line">
            <a:avLst/>
          </a:prstGeom>
          <a:noFill/>
          <a:ln w="76200" cmpd="thickThin">
            <a:solidFill>
              <a:srgbClr val="4A2610"/>
            </a:solidFill>
            <a:round/>
            <a:headEnd/>
            <a:tailEnd/>
          </a:ln>
        </p:spPr>
        <p:txBody>
          <a:bodyPr/>
          <a:lstStyle/>
          <a:p>
            <a:endParaRPr lang="en-GB"/>
          </a:p>
        </p:txBody>
      </p:sp>
      <p:sp>
        <p:nvSpPr>
          <p:cNvPr id="199687" name="Rectangle 7"/>
          <p:cNvSpPr>
            <a:spLocks noChangeArrowheads="1"/>
          </p:cNvSpPr>
          <p:nvPr/>
        </p:nvSpPr>
        <p:spPr bwMode="auto">
          <a:xfrm>
            <a:off x="2854325" y="57150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6153" name="Text Box 2"/>
          <p:cNvSpPr txBox="1">
            <a:spLocks noChangeArrowheads="1"/>
          </p:cNvSpPr>
          <p:nvPr/>
        </p:nvSpPr>
        <p:spPr bwMode="auto">
          <a:xfrm>
            <a:off x="2133600" y="1905000"/>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54325" y="5562600"/>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pic>
        <p:nvPicPr>
          <p:cNvPr id="12" name="内容占位符 4"/>
          <p:cNvPicPr>
            <a:picLocks noChangeAspect="1"/>
          </p:cNvPicPr>
          <p:nvPr/>
        </p:nvPicPr>
        <p:blipFill>
          <a:blip r:embed="rId3"/>
          <a:stretch>
            <a:fillRect/>
          </a:stretch>
        </p:blipFill>
        <p:spPr>
          <a:xfrm>
            <a:off x="304800" y="1142527"/>
            <a:ext cx="8384272" cy="5166793"/>
          </a:xfrm>
          <a:prstGeom prst="rect">
            <a:avLst/>
          </a:prstGeom>
        </p:spPr>
      </p:pic>
      <p:sp>
        <p:nvSpPr>
          <p:cNvPr id="13" name="圆角矩形 2"/>
          <p:cNvSpPr/>
          <p:nvPr/>
        </p:nvSpPr>
        <p:spPr>
          <a:xfrm>
            <a:off x="1920552" y="2468699"/>
            <a:ext cx="5062431" cy="3716070"/>
          </a:xfrm>
          <a:prstGeom prst="roundRect">
            <a:avLst>
              <a:gd name="adj" fmla="val 7278"/>
            </a:avLst>
          </a:prstGeom>
          <a:solidFill>
            <a:srgbClr val="FF0000">
              <a:alpha val="10000"/>
            </a:srgbClr>
          </a:solid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标注 3"/>
          <p:cNvSpPr/>
          <p:nvPr/>
        </p:nvSpPr>
        <p:spPr>
          <a:xfrm>
            <a:off x="1165603" y="1116134"/>
            <a:ext cx="1851021" cy="901802"/>
          </a:xfrm>
          <a:prstGeom prst="wedgeRectCallout">
            <a:avLst>
              <a:gd name="adj1" fmla="val -2158"/>
              <a:gd name="adj2" fmla="val 88612"/>
            </a:avLst>
          </a:prstGeom>
          <a:solidFill>
            <a:schemeClr val="accent1">
              <a:lumMod val="75000"/>
            </a:schemeClr>
          </a:solidFill>
          <a:effectLst>
            <a:outerShdw blurRad="139700" dist="1143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Command Window</a:t>
            </a:r>
            <a:endParaRPr lang="zh-CN" altLang="en-US" sz="2400" b="1" dirty="0"/>
          </a:p>
        </p:txBody>
      </p:sp>
      <p:sp>
        <p:nvSpPr>
          <p:cNvPr id="15" name="矩形 4"/>
          <p:cNvSpPr/>
          <p:nvPr/>
        </p:nvSpPr>
        <p:spPr>
          <a:xfrm>
            <a:off x="4072463" y="4875717"/>
            <a:ext cx="4369577" cy="952724"/>
          </a:xfrm>
          <a:prstGeom prst="rect">
            <a:avLst/>
          </a:prstGeom>
          <a:solidFill>
            <a:schemeClr val="accent1">
              <a:lumMod val="50000"/>
              <a:alpha val="9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t>Enter commands at the command line, indicated by the prompt ( &gt;&gt; ).</a:t>
            </a:r>
            <a:endParaRPr lang="zh-CN" altLang="en-US" sz="2000"/>
          </a:p>
        </p:txBody>
      </p:sp>
    </p:spTree>
    <p:extLst>
      <p:ext uri="{BB962C8B-B14F-4D97-AF65-F5344CB8AC3E}">
        <p14:creationId xmlns:p14="http://schemas.microsoft.com/office/powerpoint/2010/main" val="3953692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0" y="152400"/>
            <a:ext cx="9144000" cy="685800"/>
          </a:xfrm>
        </p:spPr>
        <p:txBody>
          <a:bodyPr/>
          <a:lstStyle/>
          <a:p>
            <a:pPr>
              <a:spcBef>
                <a:spcPct val="50000"/>
              </a:spcBef>
              <a:spcAft>
                <a:spcPct val="20000"/>
              </a:spcAft>
            </a:pPr>
            <a:r>
              <a:rPr lang="en-US" altLang="zh-CN" sz="2800" dirty="0"/>
              <a:t>MATLAB’s GUI</a:t>
            </a:r>
            <a:endParaRPr lang="en-GB" sz="2800" b="1" dirty="0" smtClean="0">
              <a:latin typeface="Arial" charset="0"/>
            </a:endParaRPr>
          </a:p>
        </p:txBody>
      </p:sp>
      <p:sp>
        <p:nvSpPr>
          <p:cNvPr id="6147" name="Slide Number Placeholder 3"/>
          <p:cNvSpPr>
            <a:spLocks noGrp="1"/>
          </p:cNvSpPr>
          <p:nvPr>
            <p:ph type="sldNum" sz="quarter" idx="12"/>
          </p:nvPr>
        </p:nvSpPr>
        <p:spPr>
          <a:xfrm>
            <a:off x="6529492" y="6332007"/>
            <a:ext cx="1905000" cy="457200"/>
          </a:xfrm>
          <a:noFill/>
        </p:spPr>
        <p:txBody>
          <a:bodyPr/>
          <a:lstStyle/>
          <a:p>
            <a:fld id="{AF5722D0-00D7-4062-B6D1-42F5D560BF0B}" type="slidenum">
              <a:rPr lang="en-GB" smtClean="0"/>
              <a:pPr/>
              <a:t>9</a:t>
            </a:fld>
            <a:endParaRPr lang="en-GB" smtClean="0"/>
          </a:p>
        </p:txBody>
      </p:sp>
      <p:sp>
        <p:nvSpPr>
          <p:cNvPr id="6148" name="Line 2"/>
          <p:cNvSpPr>
            <a:spLocks noChangeShapeType="1"/>
          </p:cNvSpPr>
          <p:nvPr/>
        </p:nvSpPr>
        <p:spPr bwMode="auto">
          <a:xfrm>
            <a:off x="1576492" y="6560607"/>
            <a:ext cx="6019800" cy="0"/>
          </a:xfrm>
          <a:prstGeom prst="line">
            <a:avLst/>
          </a:prstGeom>
          <a:noFill/>
          <a:ln w="38100" cmpd="thinThick">
            <a:solidFill>
              <a:srgbClr val="4A2610"/>
            </a:solidFill>
            <a:round/>
            <a:headEnd/>
            <a:tailEnd/>
          </a:ln>
        </p:spPr>
        <p:txBody>
          <a:bodyPr/>
          <a:lstStyle/>
          <a:p>
            <a:endParaRPr lang="en-GB"/>
          </a:p>
        </p:txBody>
      </p:sp>
      <p:sp>
        <p:nvSpPr>
          <p:cNvPr id="6149" name="Text Box 3"/>
          <p:cNvSpPr txBox="1">
            <a:spLocks noChangeArrowheads="1"/>
          </p:cNvSpPr>
          <p:nvPr/>
        </p:nvSpPr>
        <p:spPr bwMode="auto">
          <a:xfrm>
            <a:off x="2190855" y="2229907"/>
            <a:ext cx="5100637" cy="457200"/>
          </a:xfrm>
          <a:prstGeom prst="rect">
            <a:avLst/>
          </a:prstGeom>
          <a:noFill/>
          <a:ln w="9525">
            <a:noFill/>
            <a:miter lim="800000"/>
            <a:headEnd/>
            <a:tailEnd/>
          </a:ln>
        </p:spPr>
        <p:txBody>
          <a:bodyPr>
            <a:spAutoFit/>
          </a:bodyPr>
          <a:lstStyle/>
          <a:p>
            <a:pPr algn="l"/>
            <a:endParaRPr lang="en-US" sz="2400"/>
          </a:p>
        </p:txBody>
      </p:sp>
      <p:sp>
        <p:nvSpPr>
          <p:cNvPr id="6150" name="Text Box 4"/>
          <p:cNvSpPr txBox="1">
            <a:spLocks noChangeArrowheads="1"/>
          </p:cNvSpPr>
          <p:nvPr/>
        </p:nvSpPr>
        <p:spPr bwMode="auto">
          <a:xfrm>
            <a:off x="1378055" y="2515657"/>
            <a:ext cx="5507037" cy="822325"/>
          </a:xfrm>
          <a:prstGeom prst="rect">
            <a:avLst/>
          </a:prstGeom>
          <a:noFill/>
          <a:ln w="9525">
            <a:noFill/>
            <a:miter lim="800000"/>
            <a:headEnd/>
            <a:tailEnd/>
          </a:ln>
        </p:spPr>
        <p:txBody>
          <a:bodyPr>
            <a:spAutoFit/>
          </a:bodyPr>
          <a:lstStyle/>
          <a:p>
            <a:pPr algn="l"/>
            <a:endParaRPr lang="en-GB" sz="2400"/>
          </a:p>
          <a:p>
            <a:pPr algn="l"/>
            <a:endParaRPr lang="en-GB" sz="2400"/>
          </a:p>
        </p:txBody>
      </p:sp>
      <p:sp>
        <p:nvSpPr>
          <p:cNvPr id="6151" name="Line 5"/>
          <p:cNvSpPr>
            <a:spLocks noChangeShapeType="1"/>
          </p:cNvSpPr>
          <p:nvPr/>
        </p:nvSpPr>
        <p:spPr bwMode="auto">
          <a:xfrm>
            <a:off x="281916" y="858183"/>
            <a:ext cx="8534400" cy="0"/>
          </a:xfrm>
          <a:prstGeom prst="line">
            <a:avLst/>
          </a:prstGeom>
          <a:noFill/>
          <a:ln w="76200" cmpd="thickThin">
            <a:solidFill>
              <a:srgbClr val="4A2610"/>
            </a:solidFill>
            <a:round/>
            <a:headEnd/>
            <a:tailEnd/>
          </a:ln>
        </p:spPr>
        <p:txBody>
          <a:bodyPr/>
          <a:lstStyle/>
          <a:p>
            <a:endParaRPr lang="en-GB"/>
          </a:p>
        </p:txBody>
      </p:sp>
      <p:sp>
        <p:nvSpPr>
          <p:cNvPr id="199687" name="Rectangle 7"/>
          <p:cNvSpPr>
            <a:spLocks noChangeArrowheads="1"/>
          </p:cNvSpPr>
          <p:nvPr/>
        </p:nvSpPr>
        <p:spPr bwMode="auto">
          <a:xfrm>
            <a:off x="2830617" y="5798607"/>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sp>
        <p:nvSpPr>
          <p:cNvPr id="6153" name="Text Box 2"/>
          <p:cNvSpPr txBox="1">
            <a:spLocks noChangeArrowheads="1"/>
          </p:cNvSpPr>
          <p:nvPr/>
        </p:nvSpPr>
        <p:spPr bwMode="auto">
          <a:xfrm>
            <a:off x="2109892" y="1988607"/>
            <a:ext cx="5100638" cy="457200"/>
          </a:xfrm>
          <a:prstGeom prst="rect">
            <a:avLst/>
          </a:prstGeom>
          <a:noFill/>
          <a:ln w="9525">
            <a:noFill/>
            <a:miter lim="800000"/>
            <a:headEnd/>
            <a:tailEnd/>
          </a:ln>
        </p:spPr>
        <p:txBody>
          <a:bodyPr>
            <a:spAutoFit/>
          </a:bodyPr>
          <a:lstStyle/>
          <a:p>
            <a:pPr algn="l"/>
            <a:endParaRPr lang="en-US" sz="2400"/>
          </a:p>
        </p:txBody>
      </p:sp>
      <p:sp>
        <p:nvSpPr>
          <p:cNvPr id="18" name="Rectangle 3"/>
          <p:cNvSpPr>
            <a:spLocks noChangeArrowheads="1"/>
          </p:cNvSpPr>
          <p:nvPr/>
        </p:nvSpPr>
        <p:spPr bwMode="auto">
          <a:xfrm>
            <a:off x="2830617" y="5646207"/>
            <a:ext cx="184150" cy="488950"/>
          </a:xfrm>
          <a:prstGeom prst="rect">
            <a:avLst/>
          </a:prstGeom>
          <a:noFill/>
          <a:ln w="9525">
            <a:noFill/>
            <a:miter lim="800000"/>
            <a:headEnd/>
            <a:tailEnd/>
          </a:ln>
          <a:effectLst/>
        </p:spPr>
        <p:txBody>
          <a:bodyPr wrap="none">
            <a:spAutoFit/>
          </a:bodyPr>
          <a:lstStyle/>
          <a:p>
            <a:pPr algn="l">
              <a:lnSpc>
                <a:spcPct val="130000"/>
              </a:lnSpc>
              <a:defRPr/>
            </a:pPr>
            <a:endParaRPr lang="en-US">
              <a:solidFill>
                <a:srgbClr val="009900"/>
              </a:solidFill>
              <a:effectLst>
                <a:outerShdw blurRad="38100" dist="38100" dir="2700000" algn="tl">
                  <a:srgbClr val="C0C0C0"/>
                </a:outerShdw>
              </a:effectLst>
              <a:latin typeface="Arial" charset="0"/>
              <a:sym typeface="Symbol" pitchFamily="18" charset="2"/>
            </a:endParaRPr>
          </a:p>
        </p:txBody>
      </p:sp>
      <p:pic>
        <p:nvPicPr>
          <p:cNvPr id="12" name="内容占位符 4"/>
          <p:cNvPicPr>
            <a:picLocks noChangeAspect="1"/>
          </p:cNvPicPr>
          <p:nvPr/>
        </p:nvPicPr>
        <p:blipFill>
          <a:blip r:embed="rId3"/>
          <a:stretch>
            <a:fillRect/>
          </a:stretch>
        </p:blipFill>
        <p:spPr>
          <a:xfrm>
            <a:off x="610736" y="1268760"/>
            <a:ext cx="8205580" cy="5056675"/>
          </a:xfrm>
          <a:prstGeom prst="rect">
            <a:avLst/>
          </a:prstGeom>
        </p:spPr>
      </p:pic>
      <p:sp>
        <p:nvSpPr>
          <p:cNvPr id="13" name="圆角矩形 2"/>
          <p:cNvSpPr/>
          <p:nvPr/>
        </p:nvSpPr>
        <p:spPr>
          <a:xfrm>
            <a:off x="556289" y="2748806"/>
            <a:ext cx="1966935" cy="3424557"/>
          </a:xfrm>
          <a:prstGeom prst="roundRect">
            <a:avLst>
              <a:gd name="adj" fmla="val 7278"/>
            </a:avLst>
          </a:prstGeom>
          <a:solidFill>
            <a:srgbClr val="FF0000">
              <a:alpha val="10000"/>
            </a:srgbClr>
          </a:solid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标注 3"/>
          <p:cNvSpPr/>
          <p:nvPr/>
        </p:nvSpPr>
        <p:spPr>
          <a:xfrm>
            <a:off x="1522305" y="971404"/>
            <a:ext cx="1811570" cy="890255"/>
          </a:xfrm>
          <a:prstGeom prst="wedgeRectCallout">
            <a:avLst>
              <a:gd name="adj1" fmla="val -49748"/>
              <a:gd name="adj2" fmla="val 82631"/>
            </a:avLst>
          </a:prstGeom>
          <a:solidFill>
            <a:schemeClr val="accent1">
              <a:lumMod val="75000"/>
            </a:schemeClr>
          </a:solidFill>
          <a:effectLst>
            <a:outerShdw blurRad="139700" dist="1143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Current Folder</a:t>
            </a:r>
            <a:endParaRPr lang="zh-CN" altLang="en-US" sz="2400" b="1"/>
          </a:p>
        </p:txBody>
      </p:sp>
      <p:sp>
        <p:nvSpPr>
          <p:cNvPr id="15" name="矩形 4"/>
          <p:cNvSpPr/>
          <p:nvPr/>
        </p:nvSpPr>
        <p:spPr>
          <a:xfrm>
            <a:off x="2468776" y="5038151"/>
            <a:ext cx="2421226" cy="699512"/>
          </a:xfrm>
          <a:prstGeom prst="rect">
            <a:avLst/>
          </a:prstGeom>
          <a:solidFill>
            <a:schemeClr val="accent1">
              <a:lumMod val="50000"/>
              <a:alpha val="9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t>Access your files.</a:t>
            </a:r>
            <a:endParaRPr lang="zh-CN" altLang="en-US" sz="2000"/>
          </a:p>
        </p:txBody>
      </p:sp>
      <p:sp>
        <p:nvSpPr>
          <p:cNvPr id="16" name="圆角矩形 8"/>
          <p:cNvSpPr/>
          <p:nvPr/>
        </p:nvSpPr>
        <p:spPr>
          <a:xfrm>
            <a:off x="540565" y="2115883"/>
            <a:ext cx="8275751" cy="317879"/>
          </a:xfrm>
          <a:prstGeom prst="roundRect">
            <a:avLst>
              <a:gd name="adj" fmla="val 44847"/>
            </a:avLst>
          </a:prstGeom>
          <a:solidFill>
            <a:srgbClr val="FF0000">
              <a:alpha val="10000"/>
            </a:srgbClr>
          </a:solid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0472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p">
  <a:themeElements>
    <a:clrScheme name="p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a:ln>
              <a:noFill/>
            </a:ln>
            <a:solidFill>
              <a:schemeClr val="tx1"/>
            </a:solidFill>
            <a:effectLst/>
            <a:latin typeface="Times New Roman" pitchFamily="-65"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a:ln>
              <a:noFill/>
            </a:ln>
            <a:solidFill>
              <a:schemeClr val="tx1"/>
            </a:solidFill>
            <a:effectLst/>
            <a:latin typeface="Times New Roman" pitchFamily="-65" charset="0"/>
          </a:defRPr>
        </a:defPPr>
      </a:lstStyle>
    </a:lnDef>
  </a:objectDefaults>
  <a:extraClrSchemeLst>
    <a:extraClrScheme>
      <a:clrScheme name="p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Settings\Prashanth\Application Data\Microsoft\Templates\p.pot</Template>
  <TotalTime>28728</TotalTime>
  <Words>2638</Words>
  <Application>Microsoft Office PowerPoint</Application>
  <PresentationFormat>Overhead</PresentationFormat>
  <Paragraphs>457</Paragraphs>
  <Slides>41</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ＭＳ Ｐゴシック</vt:lpstr>
      <vt:lpstr>Arial</vt:lpstr>
      <vt:lpstr>Cambria Math</vt:lpstr>
      <vt:lpstr>Courier New</vt:lpstr>
      <vt:lpstr>Symbol</vt:lpstr>
      <vt:lpstr>Times New Roman</vt:lpstr>
      <vt:lpstr>Verdana</vt:lpstr>
      <vt:lpstr>Wingdings</vt:lpstr>
      <vt:lpstr>p</vt:lpstr>
      <vt:lpstr>PowerPoint Presentation</vt:lpstr>
      <vt:lpstr>PowerPoint Presentation</vt:lpstr>
      <vt:lpstr>PowerPoint Presentation</vt:lpstr>
      <vt:lpstr>Today’s notes </vt:lpstr>
      <vt:lpstr>What is MATLAB?</vt:lpstr>
      <vt:lpstr>MATLAB’s GUI</vt:lpstr>
      <vt:lpstr>MATLAB’s GUI</vt:lpstr>
      <vt:lpstr>MATLAB’s GUI</vt:lpstr>
      <vt:lpstr>MATLAB’s GUI</vt:lpstr>
      <vt:lpstr>MATLAB’s GUI</vt:lpstr>
      <vt:lpstr>MATLAB’s GUI</vt:lpstr>
      <vt:lpstr>Variables</vt:lpstr>
      <vt:lpstr>Variables</vt:lpstr>
      <vt:lpstr>Built-in Commands and Functions</vt:lpstr>
      <vt:lpstr>MATLAB’s help page</vt:lpstr>
      <vt:lpstr>Basic MATLAB logical syntaxes  </vt:lpstr>
      <vt:lpstr>for loop  </vt:lpstr>
      <vt:lpstr>for loop 2 </vt:lpstr>
      <vt:lpstr>The while loop</vt:lpstr>
      <vt:lpstr>if statement</vt:lpstr>
      <vt:lpstr>if –elseif ladder</vt:lpstr>
      <vt:lpstr>if –elseif ladder 2</vt:lpstr>
      <vt:lpstr>Logical expressions</vt:lpstr>
      <vt:lpstr>The break command</vt:lpstr>
      <vt:lpstr>Arrays and Matrices </vt:lpstr>
      <vt:lpstr>Arrays in MATLAB </vt:lpstr>
      <vt:lpstr>Arrays in MATLAB </vt:lpstr>
      <vt:lpstr>Arrays 2 </vt:lpstr>
      <vt:lpstr>Flow charts </vt:lpstr>
      <vt:lpstr>Algorithms and flow charts </vt:lpstr>
      <vt:lpstr>Flow charts </vt:lpstr>
      <vt:lpstr>Flow charts </vt:lpstr>
      <vt:lpstr>Flow charts </vt:lpstr>
      <vt:lpstr> </vt:lpstr>
      <vt:lpstr>Example – Prime numbers </vt:lpstr>
      <vt:lpstr>Example – Prime numbers </vt:lpstr>
      <vt:lpstr>Example – Prime numbers </vt:lpstr>
      <vt:lpstr>Example – Prime numbers  </vt:lpstr>
      <vt:lpstr>Example - Bubble sort algorithm  </vt:lpstr>
      <vt:lpstr>Bubble sort algorithm 2</vt:lpstr>
      <vt:lpstr>PowerPoint Presentation</vt:lpstr>
    </vt:vector>
  </TitlesOfParts>
  <Company>Cambridge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Prashanth</dc:creator>
  <cp:lastModifiedBy>Dragan Indjin</cp:lastModifiedBy>
  <cp:revision>635</cp:revision>
  <cp:lastPrinted>2005-11-15T20:56:27Z</cp:lastPrinted>
  <dcterms:created xsi:type="dcterms:W3CDTF">2011-01-20T14:37:27Z</dcterms:created>
  <dcterms:modified xsi:type="dcterms:W3CDTF">2023-11-15T15:49:59Z</dcterms:modified>
</cp:coreProperties>
</file>