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562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32" r:id="rId11"/>
    <p:sldId id="633" r:id="rId12"/>
    <p:sldId id="634" r:id="rId13"/>
    <p:sldId id="635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31" r:id="rId22"/>
    <p:sldId id="620" r:id="rId23"/>
    <p:sldId id="630" r:id="rId24"/>
    <p:sldId id="645" r:id="rId25"/>
    <p:sldId id="646" r:id="rId26"/>
    <p:sldId id="647" r:id="rId27"/>
    <p:sldId id="648" r:id="rId28"/>
    <p:sldId id="649" r:id="rId29"/>
    <p:sldId id="650" r:id="rId30"/>
    <p:sldId id="651" r:id="rId31"/>
    <p:sldId id="652" r:id="rId32"/>
    <p:sldId id="653" r:id="rId33"/>
    <p:sldId id="654" r:id="rId34"/>
    <p:sldId id="655" r:id="rId35"/>
    <p:sldId id="609" r:id="rId36"/>
  </p:sldIdLst>
  <p:sldSz cx="9144000" cy="6858000" type="overhead"/>
  <p:notesSz cx="6797675" cy="9926638"/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2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F31"/>
    <a:srgbClr val="90A8C2"/>
    <a:srgbClr val="84441C"/>
    <a:srgbClr val="225521"/>
    <a:srgbClr val="368834"/>
    <a:srgbClr val="650112"/>
    <a:srgbClr val="6C0F7B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5" autoAdjust="0"/>
    <p:restoredTop sz="94660"/>
  </p:normalViewPr>
  <p:slideViewPr>
    <p:cSldViewPr>
      <p:cViewPr varScale="1">
        <p:scale>
          <a:sx n="104" d="100"/>
          <a:sy n="104" d="100"/>
        </p:scale>
        <p:origin x="1380" y="48"/>
      </p:cViewPr>
      <p:guideLst>
        <p:guide orient="horz" pos="1536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EE9E1-759B-4898-BC44-FDD9ACA614B5}" type="datetimeFigureOut">
              <a:rPr lang="en-GB" smtClean="0"/>
              <a:pPr/>
              <a:t>10/12/2023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B2B5-5E44-48F2-A76D-D7AED4F266F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82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0C23397E-B8C8-410C-8B6A-03A77208F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51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solidFill>
                  <a:prstClr val="black"/>
                </a:solidFill>
                <a:ea typeface="ＭＳ Ｐゴシック" pitchFamily="-111" charset="-128"/>
              </a:rPr>
              <a:pPr/>
              <a:t>2</a:t>
            </a:fld>
            <a:endParaRPr lang="en-US">
              <a:solidFill>
                <a:prstClr val="black"/>
              </a:solidFill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22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3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0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4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1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78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08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0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2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solidFill>
                  <a:prstClr val="black"/>
                </a:solidFill>
                <a:ea typeface="ＭＳ Ｐゴシック" pitchFamily="-111" charset="-128"/>
              </a:rPr>
              <a:pPr/>
              <a:t>3</a:t>
            </a:fld>
            <a:endParaRPr lang="en-US">
              <a:solidFill>
                <a:prstClr val="black"/>
              </a:solidFill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81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33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17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8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4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6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7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9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3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2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solidFill>
                  <a:prstClr val="black"/>
                </a:solidFill>
                <a:ea typeface="ＭＳ Ｐゴシック" pitchFamily="-111" charset="-128"/>
              </a:rPr>
              <a:pPr/>
              <a:t>4</a:t>
            </a:fld>
            <a:endParaRPr lang="en-US">
              <a:solidFill>
                <a:prstClr val="black"/>
              </a:solidFill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44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7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28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43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20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latin typeface="Times New Roman" pitchFamily="18" charset="0"/>
                <a:ea typeface="ＭＳ Ｐゴシック" pitchFamily="-111" charset="-128"/>
              </a:rPr>
              <a:pPr/>
              <a:t>35</a:t>
            </a:fld>
            <a:endParaRPr lang="en-US">
              <a:latin typeface="Times New Roman" pitchFamily="18" charset="0"/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4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solidFill>
                  <a:prstClr val="black"/>
                </a:solidFill>
                <a:ea typeface="ＭＳ Ｐゴシック" pitchFamily="-111" charset="-128"/>
              </a:rPr>
              <a:pPr/>
              <a:t>5</a:t>
            </a:fld>
            <a:endParaRPr lang="en-US">
              <a:solidFill>
                <a:prstClr val="black"/>
              </a:solidFill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5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solidFill>
                  <a:prstClr val="black"/>
                </a:solidFill>
                <a:ea typeface="ＭＳ Ｐゴシック" pitchFamily="-111" charset="-128"/>
              </a:rPr>
              <a:pPr/>
              <a:t>6</a:t>
            </a:fld>
            <a:endParaRPr lang="en-US">
              <a:solidFill>
                <a:prstClr val="black"/>
              </a:solidFill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2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solidFill>
                  <a:prstClr val="black"/>
                </a:solidFill>
                <a:ea typeface="ＭＳ Ｐゴシック" pitchFamily="-111" charset="-128"/>
              </a:rPr>
              <a:pPr/>
              <a:t>7</a:t>
            </a:fld>
            <a:endParaRPr lang="en-US">
              <a:solidFill>
                <a:prstClr val="black"/>
              </a:solidFill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solidFill>
                  <a:prstClr val="black"/>
                </a:solidFill>
                <a:ea typeface="ＭＳ Ｐゴシック" pitchFamily="-111" charset="-128"/>
              </a:rPr>
              <a:pPr/>
              <a:t>8</a:t>
            </a:fld>
            <a:endParaRPr lang="en-US">
              <a:solidFill>
                <a:prstClr val="black"/>
              </a:solidFill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42D7-23E1-45EC-8A36-8CA9E4A4F5F4}" type="slidenum">
              <a:rPr lang="en-US" smtClean="0">
                <a:solidFill>
                  <a:prstClr val="black"/>
                </a:solidFill>
                <a:ea typeface="ＭＳ Ｐゴシック" pitchFamily="-111" charset="-128"/>
              </a:rPr>
              <a:pPr/>
              <a:t>9</a:t>
            </a:fld>
            <a:endParaRPr lang="en-US">
              <a:solidFill>
                <a:prstClr val="black"/>
              </a:solidFill>
              <a:ea typeface="ＭＳ Ｐゴシック" pitchFamily="-111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20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C0353-7AED-4638-B6F6-9C23F743C1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F48DB-D4D0-426B-9F1C-F4BD619E44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2734-B1A3-4D4B-B89F-C0A36E9C13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41915-03DE-4312-8686-EC078FC8C4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1CFBD-87C1-4216-9D42-AE7C3ECAA8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94748-508A-4FE8-903C-C94799B9CA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2520-2204-4200-B2EA-A617237756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B7F54-7EC3-4EFF-B06C-2A519942D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FE7B1-29D2-4D6A-917D-4143D9E453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D424F-5065-43F6-BC03-9E36E7D696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F17AB-418E-490C-9473-41AC747EE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387F-7E00-487A-BD26-4D0C40F276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593CB0D-8CA6-4022-A461-4BFA0B4A81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E2619-8081-4C19-A6C3-2275FABDBC2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228600" y="1889125"/>
            <a:ext cx="8686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b="1" dirty="0">
                <a:latin typeface="Arial" charset="0"/>
              </a:rPr>
              <a:t>ELEC5681M </a:t>
            </a:r>
          </a:p>
          <a:p>
            <a:pPr algn="ctr"/>
            <a:endParaRPr lang="en-US" sz="2400" b="1" dirty="0">
              <a:latin typeface="Arial" charset="0"/>
            </a:endParaRPr>
          </a:p>
          <a:p>
            <a:pPr algn="ctr"/>
            <a:endParaRPr lang="en-US" sz="2400" b="1" dirty="0">
              <a:latin typeface="Arial" charset="0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Arial" charset="0"/>
              </a:rPr>
              <a:t>Lab 3 Notes (MATLAB functions and root finding)</a:t>
            </a:r>
          </a:p>
          <a:p>
            <a:pPr algn="ctr"/>
            <a:endParaRPr lang="en-US" sz="2400" b="1" dirty="0">
              <a:latin typeface="Arial" charset="0"/>
            </a:endParaRPr>
          </a:p>
          <a:p>
            <a:pPr algn="ctr"/>
            <a:r>
              <a:rPr lang="en-US" sz="2400" b="1" dirty="0">
                <a:solidFill>
                  <a:srgbClr val="650112"/>
                </a:solidFill>
                <a:latin typeface="Arial" charset="0"/>
              </a:rPr>
              <a:t>(Dr  D Indjin; d.indjin@leeds.ac.uk)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i="1" dirty="0">
                <a:latin typeface="Arial"/>
                <a:cs typeface="Arial"/>
              </a:rPr>
              <a:t>Function Files</a:t>
            </a:r>
            <a:endParaRPr lang="en-US" sz="2800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856357"/>
            <a:ext cx="8208912" cy="606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Functions are useful for complicated program to be broken down  into smaller parts; Also if series of statements is to be used many times</a:t>
            </a:r>
          </a:p>
          <a:p>
            <a:pPr algn="l"/>
            <a:r>
              <a:rPr lang="en-US" sz="2400" b="1" dirty="0">
                <a:latin typeface="Arial"/>
                <a:cs typeface="Arial"/>
              </a:rPr>
              <a:t>Syntax</a:t>
            </a:r>
          </a:p>
          <a:p>
            <a:pPr algn="l"/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function(output variables)=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 variables)</a:t>
            </a:r>
          </a:p>
          <a:p>
            <a:pPr algn="l"/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 describing function</a:t>
            </a:r>
          </a:p>
          <a:p>
            <a:pPr algn="l"/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algn="l"/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 Function file name is to be saved as </a:t>
            </a:r>
            <a:r>
              <a:rPr lang="en-US" sz="2400" dirty="0" err="1">
                <a:latin typeface="Arial"/>
                <a:cs typeface="Arial"/>
              </a:rPr>
              <a:t>function_name.m</a:t>
            </a:r>
            <a:r>
              <a:rPr lang="en-US" sz="2400" dirty="0">
                <a:latin typeface="Arial"/>
                <a:cs typeface="Arial"/>
              </a:rPr>
              <a:t> and the first exactable statement must be “function”.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 If there is more than one output value, one needs to put output variables in bracket. If there is only one output variable no brackets are necessary.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 Variables defined and manipulated inside the function subroutine are local to the function.  </a:t>
            </a: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97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i="1" dirty="0">
                <a:latin typeface="Arial"/>
                <a:cs typeface="Arial"/>
              </a:rPr>
              <a:t>Function Files 2</a:t>
            </a: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04800" y="836712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7360" y="844689"/>
            <a:ext cx="7560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Let us try to create our own function </a:t>
            </a:r>
          </a:p>
          <a:p>
            <a:pPr algn="l"/>
            <a:r>
              <a:rPr lang="en-GB" sz="2400" i="1" dirty="0">
                <a:solidFill>
                  <a:schemeClr val="accent6"/>
                </a:solidFill>
                <a:latin typeface="Arial"/>
                <a:cs typeface="Arial"/>
              </a:rPr>
              <a:t>f(x)=x^4*exp(-x)*sin(x) </a:t>
            </a:r>
            <a:r>
              <a:rPr lang="en-US" sz="2400" dirty="0">
                <a:latin typeface="Arial"/>
                <a:cs typeface="Arial"/>
              </a:rPr>
              <a:t>and evaluate it for certain values of</a:t>
            </a:r>
            <a:r>
              <a:rPr lang="en-US" sz="2400" i="1" dirty="0">
                <a:solidFill>
                  <a:schemeClr val="accent6"/>
                </a:solidFill>
                <a:latin typeface="Arial"/>
                <a:cs typeface="Arial"/>
              </a:rPr>
              <a:t> x. </a:t>
            </a:r>
            <a:r>
              <a:rPr lang="en-US" sz="2400" dirty="0">
                <a:latin typeface="Arial"/>
                <a:cs typeface="Arial"/>
              </a:rPr>
              <a:t>In the editor we can create a file like: </a:t>
            </a:r>
            <a:endParaRPr lang="en-GB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=my_function1(x)</a:t>
            </a:r>
          </a:p>
          <a:p>
            <a:pPr algn="l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Establish a function to evaluate</a:t>
            </a:r>
          </a:p>
          <a:p>
            <a:pPr algn="l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f(x)=x^4*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(-x)*sin(x) </a:t>
            </a:r>
          </a:p>
          <a:p>
            <a:pPr algn="l"/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y=x.^4.*exp(-x).*sin(x)</a:t>
            </a:r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%note using . </a:t>
            </a:r>
          </a:p>
          <a:p>
            <a:pPr algn="l"/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%(dot operator allows input x is array)</a:t>
            </a:r>
          </a:p>
          <a:p>
            <a:pPr algn="l"/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=y;</a:t>
            </a:r>
          </a:p>
          <a:p>
            <a:pPr algn="l"/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Now save this file as: </a:t>
            </a:r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my_function1.m</a:t>
            </a:r>
          </a:p>
          <a:p>
            <a:pPr algn="l"/>
            <a:r>
              <a:rPr lang="en-US" sz="2400" dirty="0">
                <a:latin typeface="Arial"/>
                <a:cs typeface="Arial"/>
              </a:rPr>
              <a:t>In command window we should type in for example: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&gt;&gt;x=-10:0.1:0; 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&gt;&gt;y=my_function1(x);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&gt;&gt;plot(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&gt;&gt;grid</a:t>
            </a:r>
          </a:p>
        </p:txBody>
      </p:sp>
    </p:spTree>
    <p:extLst>
      <p:ext uri="{BB962C8B-B14F-4D97-AF65-F5344CB8AC3E}">
        <p14:creationId xmlns:p14="http://schemas.microsoft.com/office/powerpoint/2010/main" val="250353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i="1" dirty="0">
                <a:latin typeface="Arial"/>
                <a:cs typeface="Arial"/>
              </a:rPr>
              <a:t>Function Files 3</a:t>
            </a: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pic>
        <p:nvPicPr>
          <p:cNvPr id="13" name="Picture 12" descr="myfun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96752"/>
            <a:ext cx="6422532" cy="4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44624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i="1" dirty="0">
                <a:latin typeface="Arial"/>
                <a:cs typeface="Arial"/>
              </a:rPr>
              <a:t>Function Files 4</a:t>
            </a:r>
            <a:endParaRPr lang="en-US" sz="2800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597352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227806" y="692696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680" y="692696"/>
            <a:ext cx="75608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Let us try to create our own function which would calculate product of the first n positive integer numbers (i.e. n! ) – basic version</a:t>
            </a:r>
          </a:p>
          <a:p>
            <a:pPr algn="l"/>
            <a:r>
              <a:rPr lang="en-US" sz="2400" dirty="0">
                <a:latin typeface="Arial"/>
                <a:cs typeface="Arial"/>
              </a:rPr>
              <a:t>In the editor create the file:</a:t>
            </a:r>
          </a:p>
          <a:p>
            <a:pPr algn="l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myfct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my_factorial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(n) </a:t>
            </a:r>
          </a:p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Establish a function to evaluate n! </a:t>
            </a:r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f=1;</a:t>
            </a:r>
          </a:p>
          <a:p>
            <a:pPr algn="l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pPr algn="l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f=f*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algn="l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algn="l"/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myfct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=f;</a:t>
            </a:r>
          </a:p>
          <a:p>
            <a:pPr algn="l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should save this file as: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my_factorial.m</a:t>
            </a:r>
            <a:endParaRPr lang="en-US" sz="2400" i="1" dirty="0">
              <a:solidFill>
                <a:schemeClr val="accent6"/>
              </a:solidFill>
              <a:latin typeface="Arial"/>
              <a:cs typeface="Arial"/>
            </a:endParaRPr>
          </a:p>
          <a:p>
            <a:pPr algn="l"/>
            <a:r>
              <a:rPr lang="en-US" sz="2400" dirty="0">
                <a:latin typeface="Arial"/>
                <a:cs typeface="Arial"/>
              </a:rPr>
              <a:t>In command window we should now type in for example: &gt;&gt;</a:t>
            </a:r>
            <a:r>
              <a:rPr lang="en-US" sz="2400" b="1" dirty="0" err="1">
                <a:latin typeface="Courier New"/>
                <a:cs typeface="Courier New"/>
              </a:rPr>
              <a:t>my_factorial</a:t>
            </a:r>
            <a:r>
              <a:rPr lang="en-US" sz="2400" b="1" dirty="0">
                <a:latin typeface="Courier New"/>
                <a:cs typeface="Courier New"/>
              </a:rPr>
              <a:t>(10) </a:t>
            </a:r>
            <a:r>
              <a:rPr lang="en-US" sz="2400" dirty="0">
                <a:latin typeface="Arial"/>
                <a:cs typeface="Arial"/>
              </a:rPr>
              <a:t>or &gt;&gt;</a:t>
            </a:r>
            <a:r>
              <a:rPr lang="en-US" sz="2400" b="1" dirty="0">
                <a:latin typeface="Courier New"/>
                <a:cs typeface="Courier New"/>
              </a:rPr>
              <a:t>y=</a:t>
            </a:r>
            <a:r>
              <a:rPr lang="en-US" sz="2400" b="1" dirty="0" err="1">
                <a:latin typeface="Courier New"/>
                <a:cs typeface="Courier New"/>
              </a:rPr>
              <a:t>my_factorial</a:t>
            </a:r>
            <a:r>
              <a:rPr lang="en-US" sz="2400" b="1" dirty="0">
                <a:latin typeface="Courier New"/>
                <a:cs typeface="Courier New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98448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Roots finding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14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What roots problems are and where they occur in engineering and science.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How to determine a root graphically.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Understanding the incremental search method and its shortcomings.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How to solve a roots problem with the bisection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MATLAB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fzero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and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roots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21067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Roots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15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Roots</a:t>
            </a:r>
            <a:r>
              <a:rPr lang="ja-JP" alt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problems occur when some function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ea typeface="ＭＳ Ｐゴシック" charset="0"/>
                <a:cs typeface="Arial"/>
              </a:rPr>
              <a:t>f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can be written in terms of one or more dependent variables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where the solutions to </a:t>
            </a:r>
            <a:r>
              <a:rPr lang="en-US" sz="2400" b="1" i="1" dirty="0">
                <a:solidFill>
                  <a:srgbClr val="000000"/>
                </a:solidFill>
                <a:ea typeface="ＭＳ Ｐゴシック" charset="0"/>
                <a:cs typeface="Arial"/>
              </a:rPr>
              <a:t>f(x)=0</a:t>
            </a:r>
            <a:r>
              <a:rPr lang="en-US" sz="2400" b="1" dirty="0">
                <a:solidFill>
                  <a:srgbClr val="000000"/>
                </a:solidFill>
                <a:ea typeface="ＭＳ Ｐゴシック" charset="0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yields the solution to the problem.</a:t>
            </a:r>
          </a:p>
          <a:p>
            <a:pPr marL="0" indent="0" eaLnBrk="1" hangingPunct="1">
              <a:buFontTx/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These problems often occur when a design problem presents an implicit equation for a required parameter.</a:t>
            </a:r>
          </a:p>
        </p:txBody>
      </p:sp>
    </p:spTree>
    <p:extLst>
      <p:ext uri="{BB962C8B-B14F-4D97-AF65-F5344CB8AC3E}">
        <p14:creationId xmlns:p14="http://schemas.microsoft.com/office/powerpoint/2010/main" val="355470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Graphical Methods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597352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7632848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1371600"/>
            <a:ext cx="63246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609600" indent="-6096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 simple method for obtaining the estimate of the root of the equation </a:t>
            </a:r>
            <a:r>
              <a:rPr lang="en-US" sz="2400" b="1" i="1" dirty="0">
                <a:solidFill>
                  <a:srgbClr val="000000"/>
                </a:solidFill>
                <a:ea typeface="ＭＳ Ｐゴシック" charset="0"/>
              </a:rPr>
              <a:t>f(x)</a:t>
            </a:r>
            <a:r>
              <a:rPr lang="en-US" sz="2400" b="1" dirty="0">
                <a:solidFill>
                  <a:srgbClr val="000000"/>
                </a:solidFill>
                <a:ea typeface="ＭＳ Ｐゴシック" charset="0"/>
              </a:rPr>
              <a:t>=0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is to make a plot of the function and observe where it crosses the 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-axis.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Graphing the smooth function can also indicate where roots may be and where some root-finding methods may fail: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Same sign, no roots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Different sign, one root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Same sign, two roots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Different sign, three roots </a:t>
            </a:r>
          </a:p>
        </p:txBody>
      </p:sp>
      <p:pic>
        <p:nvPicPr>
          <p:cNvPr id="14" name="Picture 4" descr="fig05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53008"/>
            <a:ext cx="2016224" cy="56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62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Bracketing Methods – Search method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17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79512" y="980728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400" i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Bracketing methods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are based on making two initial guesses that </a:t>
            </a:r>
            <a:r>
              <a:rPr lang="ja-JP" alt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bracket</a:t>
            </a:r>
            <a:r>
              <a:rPr lang="ja-JP" alt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the root - that is, are on either side of the root.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Brackets are formed by finding two guesses 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Arial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ea typeface="ＭＳ Ｐゴシック" charset="0"/>
                <a:cs typeface="Arial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and </a:t>
            </a:r>
            <a:r>
              <a:rPr lang="en-US" sz="2400" i="1" dirty="0" err="1">
                <a:solidFill>
                  <a:srgbClr val="000000"/>
                </a:solidFill>
                <a:ea typeface="ＭＳ Ｐゴシック" charset="0"/>
                <a:cs typeface="Arial"/>
              </a:rPr>
              <a:t>x</a:t>
            </a:r>
            <a:r>
              <a:rPr lang="en-US" sz="2400" i="1" baseline="-25000" dirty="0" err="1">
                <a:solidFill>
                  <a:srgbClr val="000000"/>
                </a:solidFill>
                <a:ea typeface="ＭＳ Ｐゴシック" charset="0"/>
                <a:cs typeface="Arial"/>
              </a:rPr>
              <a:t>u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where the sign of the function changes; that is, where</a:t>
            </a:r>
          </a:p>
          <a:p>
            <a:pPr marL="0" indent="0" eaLnBrk="1" hangingPunct="1"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			 </a:t>
            </a:r>
            <a:r>
              <a:rPr lang="en-US" i="1" dirty="0">
                <a:solidFill>
                  <a:srgbClr val="000000"/>
                </a:solidFill>
                <a:ea typeface="ＭＳ Ｐゴシック" charset="0"/>
                <a:cs typeface="Arial"/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Arial"/>
              </a:rPr>
              <a:t>(</a:t>
            </a:r>
            <a:r>
              <a:rPr lang="en-US" i="1" dirty="0">
                <a:solidFill>
                  <a:srgbClr val="000000"/>
                </a:solidFill>
                <a:ea typeface="ＭＳ Ｐゴシック" charset="0"/>
                <a:cs typeface="Arial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Arial"/>
              </a:rPr>
              <a:t>l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Arial"/>
              </a:rPr>
              <a:t> ) </a:t>
            </a:r>
            <a:r>
              <a:rPr lang="en-US" i="1" dirty="0">
                <a:solidFill>
                  <a:srgbClr val="000000"/>
                </a:solidFill>
                <a:ea typeface="ＭＳ Ｐゴシック" charset="0"/>
                <a:cs typeface="Arial"/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Arial"/>
              </a:rPr>
              <a:t>(</a:t>
            </a:r>
            <a:r>
              <a:rPr lang="en-US" i="1" dirty="0" err="1">
                <a:solidFill>
                  <a:srgbClr val="000000"/>
                </a:solidFill>
                <a:ea typeface="ＭＳ Ｐゴシック" charset="0"/>
                <a:cs typeface="Arial"/>
              </a:rPr>
              <a:t>x</a:t>
            </a:r>
            <a:r>
              <a:rPr lang="en-US" i="1" baseline="-25000" dirty="0" err="1">
                <a:solidFill>
                  <a:srgbClr val="000000"/>
                </a:solidFill>
                <a:ea typeface="ＭＳ Ｐゴシック" charset="0"/>
                <a:cs typeface="Arial"/>
              </a:rPr>
              <a:t>u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Arial"/>
              </a:rPr>
              <a:t> ) &lt; 0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incremental search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method tests the value of the function at evenly spaced intervals and finds brackets by identifying function sign changes between neighboring points.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 sign change usually indicated that real root has been passed. However it may indicate a discontinuity of the function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/>
              </a:rPr>
              <a:t>( tan(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Arial"/>
              </a:rPr>
              <a:t>x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is, for example, discontinuous at 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Arial"/>
              </a:rPr>
              <a:t>x=π/2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/>
              </a:rPr>
              <a:t> )</a:t>
            </a:r>
            <a:endParaRPr lang="en-US" sz="2400" i="1" dirty="0">
              <a:solidFill>
                <a:srgbClr val="000000"/>
              </a:solidFill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44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Incremental Search hazards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836712"/>
            <a:ext cx="8686800" cy="2232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If the spacing between the points of an incremental search are too far apart, brackets may be missed due to capturing an even number of roots within two points.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Incremental searches cannot find brackets containing even-multiplicity roots regardless of spacing.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4" name="Picture 4" descr="fig05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5927725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85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Bisection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19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7504" y="836712"/>
            <a:ext cx="3733800" cy="533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bisection method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is a variation of the incremental search method in which the interval is always divided in half.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If a function changes sign over an interval, the function value at the midpoint is evaluated.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location of the root is then determined as lying within the subinterval where the sign change occurs.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absolute error is reduced by a factor of 2 for each iteration.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79912" y="980728"/>
            <a:ext cx="5292079" cy="5256584"/>
            <a:chOff x="3816425" y="980728"/>
            <a:chExt cx="5292079" cy="5256584"/>
          </a:xfrm>
        </p:grpSpPr>
        <p:pic>
          <p:nvPicPr>
            <p:cNvPr id="15" name="Picture 4" descr="fig05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425" y="1333500"/>
              <a:ext cx="5292079" cy="4256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Connector 3"/>
            <p:cNvCxnSpPr/>
            <p:nvPr/>
          </p:nvCxnSpPr>
          <p:spPr bwMode="auto">
            <a:xfrm>
              <a:off x="7740352" y="980728"/>
              <a:ext cx="72008" cy="5256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0422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3528" y="476672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pic>
        <p:nvPicPr>
          <p:cNvPr id="2" name="Picture 1" descr="Scan 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1"/>
            <a:ext cx="6835719" cy="6120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5896" y="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3024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Bisection error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597352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absolute error of the bisection method is solely dependent on the absolute error at the start of the process (the space between initial two guesses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Δ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 and the number of iterations:</a:t>
            </a:r>
            <a:b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400" i="1" dirty="0">
                <a:solidFill>
                  <a:srgbClr val="000000"/>
                </a:solidFill>
                <a:ea typeface="ＭＳ Ｐゴシック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– number of bisections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required number of iterations to obtain a particular absolute error can be calculated based on the initial guesses: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19800"/>
              </p:ext>
            </p:extLst>
          </p:nvPr>
        </p:nvGraphicFramePr>
        <p:xfrm>
          <a:off x="3643313" y="2889250"/>
          <a:ext cx="1616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680" imgH="419040" progId="Equation.3">
                  <p:embed/>
                </p:oleObj>
              </mc:Choice>
              <mc:Fallback>
                <p:oleObj name="Equation" r:id="rId3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889250"/>
                        <a:ext cx="16160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66268"/>
              </p:ext>
            </p:extLst>
          </p:nvPr>
        </p:nvGraphicFramePr>
        <p:xfrm>
          <a:off x="3203848" y="5373216"/>
          <a:ext cx="2232248" cy="110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040" imgH="447840" progId="Equation.3">
                  <p:embed/>
                </p:oleObj>
              </mc:Choice>
              <mc:Fallback>
                <p:oleObj name="Equation" r:id="rId5" imgW="914040" imgH="447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373216"/>
                        <a:ext cx="2232248" cy="1100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79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Programing Bisection 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66936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836712"/>
            <a:ext cx="81369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[x e] =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mybisect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f,a,b,n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function [x e] = </a:t>
            </a:r>
            <a:r>
              <a:rPr lang="en-GB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mybisect</a:t>
            </a:r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f,a,b,n</a:t>
            </a:r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Does n iterations of the bisection method for a function f</a:t>
            </a:r>
          </a:p>
          <a:p>
            <a:pPr algn="l"/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Inputs: f -- an inline function</a:t>
            </a:r>
          </a:p>
          <a:p>
            <a:pPr algn="l"/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GB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a,b</a:t>
            </a:r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-- left and right edges of the interval</a:t>
            </a:r>
          </a:p>
          <a:p>
            <a:pPr algn="l"/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n -- the number of bisections to do.</a:t>
            </a:r>
          </a:p>
          <a:p>
            <a:pPr algn="l"/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Outputs: x -- the estimated solution of f(x) = 0</a:t>
            </a:r>
          </a:p>
          <a:p>
            <a:pPr algn="l"/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e -- an upper bound on the error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format </a:t>
            </a:r>
            <a:r>
              <a:rPr lang="en-GB" sz="1200" b="1" dirty="0">
                <a:solidFill>
                  <a:srgbClr val="A020F0"/>
                </a:solidFill>
                <a:latin typeface="Courier New" panose="02070309020205020404" pitchFamily="49" charset="0"/>
              </a:rPr>
              <a:t>long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 = f(a); 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 = f(b);</a:t>
            </a:r>
          </a:p>
          <a:p>
            <a:pPr algn="l"/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(c*d &gt; 0.0)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error(</a:t>
            </a:r>
            <a:r>
              <a:rPr lang="en-GB" sz="1200" b="1" dirty="0">
                <a:solidFill>
                  <a:srgbClr val="A020F0"/>
                </a:solidFill>
                <a:latin typeface="Courier New" panose="02070309020205020404" pitchFamily="49" charset="0"/>
              </a:rPr>
              <a:t>'Function has same sign at both endpoints.'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algn="l"/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A020F0"/>
                </a:solidFill>
                <a:latin typeface="Courier New" panose="02070309020205020404" pitchFamily="49" charset="0"/>
              </a:rPr>
              <a:t>'        x                y      '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1:n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x = (a + b)/2;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y = f(x);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([ x   y])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(y == 0.0)  </a:t>
            </a:r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solved the equation exactly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e = 0;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jumps out of the for loop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(c*y) &lt; 0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b=x;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a=x;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algn="l"/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x = (a + b)/2;</a:t>
            </a:r>
          </a:p>
          <a:p>
            <a:pPr algn="l"/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 = (b-a)/2;</a:t>
            </a:r>
          </a:p>
          <a:p>
            <a:pPr algn="l"/>
            <a:r>
              <a:rPr lang="en-GB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9858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Programing Bisection 2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22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741368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852936"/>
            <a:ext cx="5272774" cy="39604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1124744"/>
            <a:ext cx="67687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Example: find zeros of function </a:t>
            </a:r>
          </a:p>
          <a:p>
            <a:pPr algn="l"/>
            <a:endParaRPr lang="en-GB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en-GB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in the interval (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Arial"/>
              </a:rPr>
              <a:t>-3&lt;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Arial"/>
              </a:rPr>
              <a:t>x 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Arial"/>
              </a:rPr>
              <a:t>&lt;3)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M-file: function script defining our own function: </a:t>
            </a:r>
          </a:p>
          <a:p>
            <a:pPr algn="l"/>
            <a:endParaRPr lang="en-GB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en-GB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y=my_function1(x)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y=x.^3+4*x.^2-7*x-20;</a:t>
            </a:r>
          </a:p>
          <a:p>
            <a:pPr algn="l"/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/>
            <a:endParaRPr lang="en-GB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&gt;&gt;x=-3:0.1:3;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GB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plot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(x,my_function1(x))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GB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grid</a:t>
            </a:r>
            <a:endParaRPr lang="en-GB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Function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Arial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Arial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Arial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Arial"/>
              </a:rPr>
              <a:t>)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Arial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has zeros 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between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Arial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/>
                <a:cs typeface="Arial"/>
              </a:rPr>
              <a:t>l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Arial"/>
              </a:rPr>
              <a:t>=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Arial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latin typeface="Times New Roman"/>
                <a:cs typeface="Arial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/>
                <a:cs typeface="Arial"/>
              </a:rPr>
              <a:t>u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Arial"/>
              </a:rPr>
              <a:t>=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Arial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and between </a:t>
            </a:r>
            <a:r>
              <a:rPr lang="en-GB" sz="2400" i="1" dirty="0">
                <a:solidFill>
                  <a:srgbClr val="000000"/>
                </a:solidFill>
                <a:cs typeface="Arial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cs typeface="Arial"/>
              </a:rPr>
              <a:t>l</a:t>
            </a:r>
            <a:r>
              <a:rPr lang="en-GB" sz="2400" i="1" dirty="0">
                <a:solidFill>
                  <a:srgbClr val="000000"/>
                </a:solidFill>
                <a:cs typeface="Arial"/>
              </a:rPr>
              <a:t>=</a:t>
            </a:r>
            <a:r>
              <a:rPr lang="en-GB" sz="2400" dirty="0">
                <a:solidFill>
                  <a:srgbClr val="000000"/>
                </a:solidFill>
                <a:cs typeface="Arial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cs typeface="Arial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cs typeface="Arial"/>
              </a:rPr>
              <a:t>u</a:t>
            </a:r>
            <a:r>
              <a:rPr lang="en-GB" sz="2400" i="1" dirty="0">
                <a:solidFill>
                  <a:srgbClr val="000000"/>
                </a:solidFill>
                <a:cs typeface="Arial"/>
              </a:rPr>
              <a:t>=</a:t>
            </a:r>
            <a:r>
              <a:rPr lang="en-GB" sz="2400" dirty="0">
                <a:solidFill>
                  <a:srgbClr val="000000"/>
                </a:solidFill>
                <a:cs typeface="Arial"/>
              </a:rPr>
              <a:t>3</a:t>
            </a:r>
            <a:endParaRPr lang="en-GB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062974"/>
              </p:ext>
            </p:extLst>
          </p:nvPr>
        </p:nvGraphicFramePr>
        <p:xfrm>
          <a:off x="258763" y="1574800"/>
          <a:ext cx="37115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4800"/>
                        <a:ext cx="3711575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66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Programing Bisection 2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741368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272" y="838200"/>
            <a:ext cx="820891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Let us start program for </a:t>
            </a:r>
            <a:r>
              <a:rPr lang="en-GB" sz="2400" i="1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=5 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iterations: </a:t>
            </a:r>
          </a:p>
          <a:p>
            <a:pPr algn="l"/>
            <a:r>
              <a:rPr lang="en-GB" sz="1400" b="1" dirty="0">
                <a:solidFill>
                  <a:srgbClr val="000000"/>
                </a:solidFill>
                <a:latin typeface="Courier"/>
                <a:cs typeface="Courier"/>
              </a:rPr>
              <a:t>&gt;&gt;[zero1_bisect,error1_bisect]=</a:t>
            </a:r>
            <a:r>
              <a:rPr lang="en-GB" sz="1400" b="1" dirty="0" err="1">
                <a:solidFill>
                  <a:srgbClr val="000000"/>
                </a:solidFill>
                <a:latin typeface="Courier"/>
                <a:cs typeface="Courier"/>
              </a:rPr>
              <a:t>mybisect</a:t>
            </a:r>
            <a:r>
              <a:rPr lang="en-GB" sz="1400" b="1" dirty="0">
                <a:solidFill>
                  <a:srgbClr val="000000"/>
                </a:solidFill>
                <a:latin typeface="Courier"/>
                <a:cs typeface="Courier"/>
              </a:rPr>
              <a:t>(inline('my_function1(x)'),-2,-1,5)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Courier"/>
                <a:cs typeface="Courier"/>
              </a:rPr>
              <a:t>&gt;&gt;[zero1_bisect,error1_bisect]=</a:t>
            </a:r>
            <a:r>
              <a:rPr lang="en-GB" sz="1400" b="1" dirty="0" err="1">
                <a:solidFill>
                  <a:srgbClr val="000000"/>
                </a:solidFill>
                <a:latin typeface="Courier"/>
                <a:cs typeface="Courier"/>
              </a:rPr>
              <a:t>mybisect</a:t>
            </a:r>
            <a:r>
              <a:rPr lang="en-GB" sz="1400" b="1" dirty="0">
                <a:solidFill>
                  <a:srgbClr val="000000"/>
                </a:solidFill>
                <a:latin typeface="Courier"/>
                <a:cs typeface="Courier"/>
              </a:rPr>
              <a:t>(@(x)my_function1(x),-2,-1,5)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        x                y      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  -1.50000000000000  -3.87500000000000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  -1.75000000000000  -0.85937500000000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  -1.87500000000000   0.59570312500000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  -1.81250000000000  -0.12622070312500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  -1.84375000000000   0.23623657226563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zero1_bisect =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GB" sz="1200" b="1" dirty="0">
                <a:solidFill>
                  <a:srgbClr val="000000"/>
                </a:solidFill>
                <a:latin typeface="Courier"/>
                <a:cs typeface="Courier"/>
              </a:rPr>
              <a:t>-1.82812500000000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error1_bisect =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   0.01562500000000 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------------------------------------------------------------------------------------</a:t>
            </a:r>
          </a:p>
          <a:p>
            <a:pPr algn="l"/>
            <a:r>
              <a:rPr lang="en-GB" sz="1400" b="1" dirty="0">
                <a:solidFill>
                  <a:srgbClr val="000000"/>
                </a:solidFill>
                <a:latin typeface="Courier"/>
                <a:cs typeface="Courier"/>
              </a:rPr>
              <a:t>&gt;&gt; [zero2_bisect,error2_bisect]=</a:t>
            </a:r>
            <a:r>
              <a:rPr lang="en-GB" sz="1400" b="1" dirty="0" err="1">
                <a:solidFill>
                  <a:srgbClr val="000000"/>
                </a:solidFill>
                <a:latin typeface="Courier"/>
                <a:cs typeface="Courier"/>
              </a:rPr>
              <a:t>mybisect</a:t>
            </a:r>
            <a:r>
              <a:rPr lang="en-GB" sz="1400" b="1" dirty="0">
                <a:solidFill>
                  <a:srgbClr val="000000"/>
                </a:solidFill>
                <a:latin typeface="Courier"/>
                <a:cs typeface="Courier"/>
              </a:rPr>
              <a:t>(inline('my_function1(x)'),2,3,5)</a:t>
            </a:r>
          </a:p>
          <a:p>
            <a:pPr algn="l"/>
            <a:r>
              <a:rPr lang="en-GB" sz="1400" b="1" dirty="0">
                <a:solidFill>
                  <a:srgbClr val="000000"/>
                </a:solidFill>
                <a:latin typeface="Courier"/>
                <a:cs typeface="Courier"/>
              </a:rPr>
              <a:t>&gt;&gt; [zero2_bisect,error2_bisect]=</a:t>
            </a:r>
            <a:r>
              <a:rPr lang="en-GB" sz="1400" b="1" dirty="0" err="1">
                <a:solidFill>
                  <a:srgbClr val="000000"/>
                </a:solidFill>
                <a:latin typeface="Courier"/>
                <a:cs typeface="Courier"/>
              </a:rPr>
              <a:t>mybisect</a:t>
            </a:r>
            <a:r>
              <a:rPr lang="en-GB" sz="1400" b="1" dirty="0">
                <a:solidFill>
                  <a:srgbClr val="000000"/>
                </a:solidFill>
                <a:latin typeface="Courier"/>
                <a:cs typeface="Courier"/>
              </a:rPr>
              <a:t>(@(x)my_function1(x),2,3,5)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pt-BR" sz="1400" dirty="0">
                <a:solidFill>
                  <a:srgbClr val="000000"/>
                </a:solidFill>
                <a:latin typeface="Courier"/>
                <a:cs typeface="Courier"/>
              </a:rPr>
              <a:t>x                y      </a:t>
            </a:r>
            <a:endParaRPr lang="en-GB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2.50000000000000   3.12500000000000</a:t>
            </a:r>
            <a:endParaRPr lang="en-GB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   2.25000000000000  -4.10937500000000</a:t>
            </a:r>
            <a:endParaRPr lang="en-GB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   2.37500000000000  -0.66601562500000</a:t>
            </a:r>
            <a:endParaRPr lang="en-GB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   2.43750000000000   1.18530273437500</a:t>
            </a:r>
            <a:endParaRPr lang="en-GB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   2.40625000000000   0.24868774414063</a:t>
            </a:r>
            <a:endParaRPr lang="en-GB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 </a:t>
            </a:r>
            <a:endParaRPr lang="en-GB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zero2_bisect =</a:t>
            </a:r>
            <a:endParaRPr lang="en-GB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   </a:t>
            </a:r>
            <a:r>
              <a:rPr lang="pt-BR" sz="1200" b="1" dirty="0">
                <a:solidFill>
                  <a:srgbClr val="000000"/>
                </a:solidFill>
                <a:latin typeface="Courier"/>
                <a:cs typeface="Courier"/>
              </a:rPr>
              <a:t>2.39062500000000</a:t>
            </a:r>
            <a:endParaRPr lang="en-GB" sz="1200" b="1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error2_bisect =</a:t>
            </a:r>
            <a:endParaRPr lang="en-GB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GB" sz="1200" dirty="0">
                <a:solidFill>
                  <a:srgbClr val="000000"/>
                </a:solidFill>
                <a:latin typeface="Courier"/>
                <a:cs typeface="Courier"/>
              </a:rPr>
              <a:t>0.01562500000000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urier"/>
                <a:cs typeface="Courie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456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Open Methods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800" i="1" dirty="0">
                <a:latin typeface="Arial" charset="0"/>
                <a:ea typeface="ＭＳ Ｐゴシック" charset="0"/>
              </a:rPr>
              <a:t>Open methods</a:t>
            </a:r>
            <a:r>
              <a:rPr lang="en-US" sz="2800" dirty="0">
                <a:latin typeface="Arial" charset="0"/>
                <a:ea typeface="ＭＳ Ｐゴシック" charset="0"/>
              </a:rPr>
              <a:t> differ from bracketing methods, in that open methods require only a single starting value or two starting values that do not necessarily bracket a root.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Open methods may diverge as the computation progresses, but when they do converge, they usually do so much faster than bracketing methods. </a:t>
            </a:r>
          </a:p>
        </p:txBody>
      </p:sp>
    </p:spTree>
    <p:extLst>
      <p:ext uri="{BB962C8B-B14F-4D97-AF65-F5344CB8AC3E}">
        <p14:creationId xmlns:p14="http://schemas.microsoft.com/office/powerpoint/2010/main" val="284016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Newton-</a:t>
            </a:r>
            <a:r>
              <a:rPr lang="en-US" sz="2800" b="1" dirty="0" err="1">
                <a:latin typeface="Arial" charset="0"/>
                <a:ea typeface="ＭＳ Ｐゴシック" charset="0"/>
              </a:rPr>
              <a:t>Raphson</a:t>
            </a:r>
            <a:r>
              <a:rPr lang="en-US" sz="2800" b="1" dirty="0">
                <a:latin typeface="Arial" charset="0"/>
                <a:ea typeface="ＭＳ Ｐゴシック" charset="0"/>
              </a:rPr>
              <a:t> Method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66936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1052736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Based on forming the tangent line to the </a:t>
            </a:r>
            <a:r>
              <a:rPr lang="en-US" sz="2800" i="1" dirty="0">
                <a:latin typeface="+mj-lt"/>
                <a:ea typeface="ＭＳ Ｐゴシック" charset="0"/>
              </a:rPr>
              <a:t>f</a:t>
            </a:r>
            <a:r>
              <a:rPr lang="en-US" sz="2800" dirty="0">
                <a:latin typeface="+mj-lt"/>
                <a:ea typeface="ＭＳ Ｐゴシック" charset="0"/>
              </a:rPr>
              <a:t>(</a:t>
            </a:r>
            <a:r>
              <a:rPr lang="en-US" sz="2800" i="1" dirty="0">
                <a:latin typeface="+mj-lt"/>
                <a:ea typeface="ＭＳ Ｐゴシック" charset="0"/>
              </a:rPr>
              <a:t>x</a:t>
            </a:r>
            <a:r>
              <a:rPr lang="en-US" sz="2800" dirty="0">
                <a:latin typeface="+mj-lt"/>
                <a:ea typeface="ＭＳ Ｐゴシック" charset="0"/>
              </a:rPr>
              <a:t>) </a:t>
            </a:r>
            <a:r>
              <a:rPr lang="en-US" sz="2800" dirty="0">
                <a:latin typeface="Arial" charset="0"/>
                <a:ea typeface="ＭＳ Ｐゴシック" charset="0"/>
              </a:rPr>
              <a:t>curve at some guess </a:t>
            </a:r>
            <a:r>
              <a:rPr lang="en-US" sz="2800" i="1" dirty="0">
                <a:latin typeface="+mj-lt"/>
                <a:ea typeface="ＭＳ Ｐゴシック" charset="0"/>
              </a:rPr>
              <a:t>x</a:t>
            </a:r>
            <a:r>
              <a:rPr lang="en-US" sz="2800" dirty="0">
                <a:latin typeface="Arial" charset="0"/>
                <a:ea typeface="ＭＳ Ｐゴシック" charset="0"/>
              </a:rPr>
              <a:t>, then following the tangent line to where it crosses the </a:t>
            </a:r>
            <a:r>
              <a:rPr lang="en-US" sz="2800" i="1" dirty="0">
                <a:latin typeface="+mj-lt"/>
                <a:ea typeface="ＭＳ Ｐゴシック" charset="0"/>
              </a:rPr>
              <a:t>x</a:t>
            </a:r>
            <a:r>
              <a:rPr lang="en-US" sz="2800" dirty="0">
                <a:latin typeface="Arial" charset="0"/>
                <a:ea typeface="ＭＳ Ｐゴシック" charset="0"/>
              </a:rPr>
              <a:t>-axis.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71652"/>
              </p:ext>
            </p:extLst>
          </p:nvPr>
        </p:nvGraphicFramePr>
        <p:xfrm>
          <a:off x="316261" y="3429000"/>
          <a:ext cx="3265139" cy="244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6280" imgH="822600" progId="Equation.3">
                  <p:embed/>
                </p:oleObj>
              </mc:Choice>
              <mc:Fallback>
                <p:oleObj name="Equation" r:id="rId3" imgW="1106280" imgH="82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61" y="3429000"/>
                        <a:ext cx="3265139" cy="2448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fig06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4"/>
            <a:ext cx="4402138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5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Newton-</a:t>
            </a:r>
            <a:r>
              <a:rPr lang="en-US" sz="2800" b="1" dirty="0" err="1">
                <a:latin typeface="Arial" charset="0"/>
                <a:ea typeface="ＭＳ Ｐゴシック" charset="0"/>
              </a:rPr>
              <a:t>Raphson</a:t>
            </a:r>
            <a:r>
              <a:rPr lang="en-US" sz="2800" b="1" dirty="0">
                <a:latin typeface="Arial" charset="0"/>
                <a:ea typeface="ＭＳ Ｐゴシック" charset="0"/>
              </a:rPr>
              <a:t> Method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66936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520" y="2420888"/>
            <a:ext cx="871296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function</a:t>
            </a:r>
            <a:r>
              <a:rPr lang="en-US" sz="2400" b="1" baseline="30000" dirty="0">
                <a:latin typeface="Courier New"/>
                <a:cs typeface="Courier New"/>
              </a:rPr>
              <a:t> x = </a:t>
            </a:r>
            <a:r>
              <a:rPr lang="en-US" sz="2400" b="1" baseline="30000" dirty="0" err="1">
                <a:latin typeface="Courier New"/>
                <a:cs typeface="Courier New"/>
              </a:rPr>
              <a:t>mynewton</a:t>
            </a:r>
            <a:r>
              <a:rPr lang="en-US" sz="2400" b="1" baseline="30000" dirty="0">
                <a:latin typeface="Courier New"/>
                <a:cs typeface="Courier New"/>
              </a:rPr>
              <a:t>(f,f1,x0,n,tol)</a:t>
            </a:r>
          </a:p>
          <a:p>
            <a:pPr algn="l"/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Solves f(x) = 0 by doing n steps of Newton’s method starting at x0.</a:t>
            </a:r>
          </a:p>
          <a:p>
            <a:pPr algn="l"/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Inputs: f -- the function, input as an inline</a:t>
            </a:r>
          </a:p>
          <a:p>
            <a:pPr algn="l"/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f1 -- it’s derivative, input as an inline</a:t>
            </a:r>
          </a:p>
          <a:p>
            <a:pPr algn="l"/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x0 -- starting guess, a number</a:t>
            </a:r>
          </a:p>
          <a:p>
            <a:pPr algn="l"/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</a:t>
            </a:r>
            <a:r>
              <a:rPr lang="en-US" sz="2400" b="1" baseline="30000" dirty="0" err="1">
                <a:solidFill>
                  <a:srgbClr val="00664D"/>
                </a:solidFill>
                <a:latin typeface="Courier New"/>
                <a:cs typeface="Courier New"/>
              </a:rPr>
              <a:t>tol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 -- desired tolerance, prints a warning if |f(x)|&gt;</a:t>
            </a:r>
            <a:r>
              <a:rPr lang="en-US" sz="2400" b="1" baseline="30000" dirty="0" err="1">
                <a:solidFill>
                  <a:srgbClr val="00664D"/>
                </a:solidFill>
                <a:latin typeface="Courier New"/>
                <a:cs typeface="Courier New"/>
              </a:rPr>
              <a:t>tol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</a:p>
          <a:p>
            <a:pPr algn="l"/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Output:</a:t>
            </a:r>
            <a:r>
              <a:rPr lang="en-US" sz="2400" b="1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x -- the approximate solution</a:t>
            </a:r>
          </a:p>
          <a:p>
            <a:pPr algn="l"/>
            <a:r>
              <a:rPr lang="en-US" sz="2400" b="1" baseline="30000" dirty="0">
                <a:latin typeface="Courier New"/>
                <a:cs typeface="Courier New"/>
              </a:rPr>
              <a:t>x = x0; </a:t>
            </a:r>
            <a:r>
              <a:rPr lang="en-US" sz="2400" b="1" baseline="30000" dirty="0">
                <a:solidFill>
                  <a:srgbClr val="225521"/>
                </a:solidFill>
                <a:latin typeface="Courier New"/>
                <a:cs typeface="Courier New"/>
              </a:rPr>
              <a:t>% set x equal to the initial guess </a:t>
            </a:r>
          </a:p>
          <a:p>
            <a:pPr algn="l"/>
            <a:r>
              <a:rPr lang="en-US" sz="2400" b="1" baseline="30000" dirty="0">
                <a:solidFill>
                  <a:srgbClr val="3333CC"/>
                </a:solidFill>
                <a:latin typeface="Courier New"/>
                <a:cs typeface="Courier New"/>
              </a:rPr>
              <a:t>	for</a:t>
            </a:r>
            <a:r>
              <a:rPr lang="en-US" sz="2400" b="1" baseline="30000" dirty="0">
                <a:latin typeface="Courier New"/>
                <a:cs typeface="Courier New"/>
              </a:rPr>
              <a:t> </a:t>
            </a:r>
            <a:r>
              <a:rPr lang="en-US" sz="2400" b="1" baseline="30000" dirty="0" err="1">
                <a:latin typeface="Courier New"/>
                <a:cs typeface="Courier New"/>
              </a:rPr>
              <a:t>i</a:t>
            </a:r>
            <a:r>
              <a:rPr lang="en-US" sz="2400" b="1" baseline="30000" dirty="0">
                <a:latin typeface="Courier New"/>
                <a:cs typeface="Courier New"/>
              </a:rPr>
              <a:t>=1:n % </a:t>
            </a:r>
            <a:r>
              <a:rPr lang="en-US" sz="2400" b="1" baseline="30000" dirty="0">
                <a:solidFill>
                  <a:srgbClr val="225521"/>
                </a:solidFill>
                <a:latin typeface="Courier New"/>
                <a:cs typeface="Courier New"/>
              </a:rPr>
              <a:t>Do n times</a:t>
            </a:r>
          </a:p>
          <a:p>
            <a:pPr algn="l"/>
            <a:r>
              <a:rPr lang="en-US" sz="2400" b="1" baseline="30000" dirty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 	</a:t>
            </a:r>
            <a:r>
              <a:rPr lang="en-US" sz="2400" b="1" baseline="30000" dirty="0">
                <a:latin typeface="Courier New"/>
                <a:cs typeface="Courier New"/>
              </a:rPr>
              <a:t>x = x - f(x)/f1(x) % Newton’s formula </a:t>
            </a:r>
          </a:p>
          <a:p>
            <a:pPr algn="l"/>
            <a:r>
              <a:rPr lang="en-US" sz="2400" b="1" baseline="30000" dirty="0">
                <a:solidFill>
                  <a:srgbClr val="3333CC"/>
                </a:solidFill>
                <a:latin typeface="Courier New"/>
                <a:cs typeface="Courier New"/>
              </a:rPr>
              <a:t>	end</a:t>
            </a:r>
          </a:p>
          <a:p>
            <a:pPr algn="l"/>
            <a:r>
              <a:rPr lang="en-US" sz="2400" b="1" baseline="30000" dirty="0">
                <a:latin typeface="Courier New"/>
                <a:cs typeface="Courier New"/>
              </a:rPr>
              <a:t>r = </a:t>
            </a:r>
            <a:r>
              <a:rPr lang="en-US" sz="2400" b="1" baseline="30000" dirty="0">
                <a:solidFill>
                  <a:srgbClr val="3333CC"/>
                </a:solidFill>
                <a:latin typeface="Courier New"/>
                <a:cs typeface="Courier New"/>
              </a:rPr>
              <a:t>abs</a:t>
            </a:r>
            <a:r>
              <a:rPr lang="en-US" sz="2400" b="1" baseline="30000" dirty="0">
                <a:latin typeface="Courier New"/>
                <a:cs typeface="Courier New"/>
              </a:rPr>
              <a:t>(f(x))</a:t>
            </a:r>
          </a:p>
          <a:p>
            <a:pPr algn="l"/>
            <a:r>
              <a:rPr lang="en-US" sz="2400" b="1" baseline="30000" dirty="0">
                <a:solidFill>
                  <a:srgbClr val="3333CC"/>
                </a:solidFill>
                <a:latin typeface="Courier New"/>
                <a:cs typeface="Courier New"/>
              </a:rPr>
              <a:t>	if</a:t>
            </a:r>
            <a:r>
              <a:rPr lang="en-US" sz="2400" b="1" baseline="30000" dirty="0">
                <a:latin typeface="Courier New"/>
                <a:cs typeface="Courier New"/>
              </a:rPr>
              <a:t> (r &gt; </a:t>
            </a:r>
            <a:r>
              <a:rPr lang="en-US" sz="2400" b="1" baseline="30000" dirty="0" err="1">
                <a:latin typeface="Courier New"/>
                <a:cs typeface="Courier New"/>
              </a:rPr>
              <a:t>tol</a:t>
            </a:r>
            <a:r>
              <a:rPr lang="en-US" sz="2400" b="1" baseline="30000" dirty="0">
                <a:latin typeface="Courier New"/>
                <a:cs typeface="Courier New"/>
              </a:rPr>
              <a:t>)</a:t>
            </a:r>
          </a:p>
          <a:p>
            <a:pPr algn="l"/>
            <a:r>
              <a:rPr lang="en-US" sz="2400" b="1" baseline="30000" dirty="0">
                <a:latin typeface="Courier New"/>
                <a:cs typeface="Courier New"/>
              </a:rPr>
              <a:t>   	warning(’The desired accuracy was not attained’)</a:t>
            </a:r>
          </a:p>
          <a:p>
            <a:pPr algn="l"/>
            <a:r>
              <a:rPr lang="en-US" sz="2400" b="1" baseline="30000" dirty="0">
                <a:solidFill>
                  <a:srgbClr val="3333CC"/>
                </a:solidFill>
                <a:latin typeface="Courier New"/>
                <a:cs typeface="Courier New"/>
              </a:rPr>
              <a:t>	end </a:t>
            </a:r>
          </a:p>
          <a:p>
            <a:pPr algn="l"/>
            <a:r>
              <a:rPr lang="en-US" sz="2400" b="1" baseline="30000" dirty="0">
                <a:solidFill>
                  <a:srgbClr val="3333CC"/>
                </a:solidFill>
                <a:latin typeface="Courier New"/>
                <a:cs typeface="Courier New"/>
              </a:rPr>
              <a:t>end</a:t>
            </a:r>
            <a:endParaRPr lang="en-US" sz="2400" b="1" dirty="0">
              <a:solidFill>
                <a:srgbClr val="3333CC"/>
              </a:solidFill>
              <a:latin typeface="Courier New"/>
              <a:cs typeface="Courier New"/>
            </a:endParaRPr>
          </a:p>
          <a:p>
            <a:pPr algn="l"/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908720"/>
            <a:ext cx="8280920" cy="152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aseline="30000" dirty="0">
                <a:latin typeface="Arial"/>
                <a:cs typeface="Arial"/>
              </a:rPr>
              <a:t>Now let’s do a program that does </a:t>
            </a:r>
            <a:r>
              <a:rPr lang="en-US" sz="2800" i="1" baseline="30000" dirty="0">
                <a:latin typeface="Arial"/>
                <a:cs typeface="Arial"/>
              </a:rPr>
              <a:t>n</a:t>
            </a:r>
            <a:r>
              <a:rPr lang="en-US" sz="2800" baseline="30000" dirty="0">
                <a:latin typeface="Arial"/>
                <a:cs typeface="Arial"/>
              </a:rPr>
              <a:t> steps (iterations) of Newton’s method. We will need to input the function, its derivative, the initial guess, and the number of steps. The output will be the final value of </a:t>
            </a:r>
            <a:r>
              <a:rPr lang="en-US" sz="2800" i="1" baseline="30000" dirty="0">
                <a:latin typeface="+mj-lt"/>
                <a:cs typeface="Arial"/>
              </a:rPr>
              <a:t>x</a:t>
            </a:r>
            <a:r>
              <a:rPr lang="en-US" sz="2800" baseline="30000" dirty="0">
                <a:latin typeface="Arial"/>
                <a:cs typeface="Arial"/>
              </a:rPr>
              <a:t>, i.e. </a:t>
            </a:r>
            <a:r>
              <a:rPr lang="en-US" sz="2800" i="1" baseline="30000" dirty="0" err="1">
                <a:latin typeface="+mj-lt"/>
                <a:cs typeface="Arial"/>
              </a:rPr>
              <a:t>x</a:t>
            </a:r>
            <a:r>
              <a:rPr lang="en-US" i="1" baseline="30000" dirty="0" err="1">
                <a:latin typeface="+mj-lt"/>
                <a:cs typeface="Arial"/>
              </a:rPr>
              <a:t>n</a:t>
            </a:r>
            <a:r>
              <a:rPr lang="en-US" sz="2800" baseline="30000" dirty="0">
                <a:latin typeface="Arial"/>
                <a:cs typeface="Arial"/>
              </a:rPr>
              <a:t>. If we have a certain tolerance for </a:t>
            </a:r>
            <a:r>
              <a:rPr lang="en-US" sz="2800" i="1" baseline="30000" dirty="0">
                <a:latin typeface="+mj-lt"/>
                <a:cs typeface="Arial"/>
              </a:rPr>
              <a:t>|</a:t>
            </a:r>
            <a:r>
              <a:rPr lang="en-US" sz="2800" i="1" baseline="30000" dirty="0" err="1">
                <a:latin typeface="+mj-lt"/>
                <a:cs typeface="Arial"/>
              </a:rPr>
              <a:t>r</a:t>
            </a:r>
            <a:r>
              <a:rPr lang="en-US" sz="1600" i="1" baseline="30000" dirty="0" err="1">
                <a:latin typeface="+mj-lt"/>
                <a:cs typeface="Arial"/>
              </a:rPr>
              <a:t>n</a:t>
            </a:r>
            <a:r>
              <a:rPr lang="en-US" sz="2800" i="1" baseline="30000" dirty="0">
                <a:latin typeface="+mj-lt"/>
                <a:cs typeface="Arial"/>
              </a:rPr>
              <a:t>| = |f(</a:t>
            </a:r>
            <a:r>
              <a:rPr lang="en-US" sz="2800" i="1" baseline="30000" dirty="0" err="1">
                <a:latin typeface="+mj-lt"/>
                <a:cs typeface="Arial"/>
              </a:rPr>
              <a:t>x</a:t>
            </a:r>
            <a:r>
              <a:rPr lang="en-US" sz="1600" i="1" baseline="30000" dirty="0" err="1">
                <a:latin typeface="+mj-lt"/>
                <a:cs typeface="Arial"/>
              </a:rPr>
              <a:t>n</a:t>
            </a:r>
            <a:r>
              <a:rPr lang="en-US" sz="2800" i="1" baseline="30000" dirty="0">
                <a:latin typeface="+mj-lt"/>
                <a:cs typeface="Arial"/>
              </a:rPr>
              <a:t>)|</a:t>
            </a:r>
            <a:r>
              <a:rPr lang="en-US" sz="2800" baseline="30000" dirty="0">
                <a:latin typeface="Arial"/>
                <a:cs typeface="Arial"/>
              </a:rPr>
              <a:t>, then we can incorporate that into our Newton method: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35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Newton-</a:t>
            </a:r>
            <a:r>
              <a:rPr lang="en-US" sz="2800" b="1" dirty="0" err="1">
                <a:latin typeface="Arial" charset="0"/>
                <a:ea typeface="ＭＳ Ｐゴシック" charset="0"/>
              </a:rPr>
              <a:t>Raphson</a:t>
            </a:r>
            <a:r>
              <a:rPr lang="en-US" sz="2800" b="1" dirty="0">
                <a:latin typeface="Arial" charset="0"/>
                <a:ea typeface="ＭＳ Ｐゴシック" charset="0"/>
              </a:rPr>
              <a:t> Method -Example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2771800" y="6741368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908720"/>
            <a:ext cx="2690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Let us define function </a:t>
            </a:r>
            <a:endParaRPr lang="en-GB" dirty="0"/>
          </a:p>
        </p:txBody>
      </p:sp>
      <p:graphicFrame>
        <p:nvGraphicFramePr>
          <p:cNvPr id="99329" name="Object 1"/>
          <p:cNvGraphicFramePr>
            <a:graphicFrameLocks noChangeAspect="1"/>
          </p:cNvGraphicFramePr>
          <p:nvPr/>
        </p:nvGraphicFramePr>
        <p:xfrm>
          <a:off x="3105150" y="825501"/>
          <a:ext cx="1839403" cy="51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080" imgH="228600" progId="Equation.3">
                  <p:embed/>
                </p:oleObj>
              </mc:Choice>
              <mc:Fallback>
                <p:oleObj name="Equation" r:id="rId3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825501"/>
                        <a:ext cx="1839403" cy="515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67544" y="1340768"/>
            <a:ext cx="2619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And its first derivative</a:t>
            </a:r>
          </a:p>
          <a:p>
            <a:r>
              <a:rPr lang="en-US" dirty="0">
                <a:latin typeface="Arial"/>
                <a:cs typeface="Arial"/>
              </a:rPr>
              <a:t> </a:t>
            </a:r>
            <a:endParaRPr lang="en-GB" dirty="0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3203848" y="1268760"/>
          <a:ext cx="16176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268760"/>
                        <a:ext cx="161766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67544" y="1772816"/>
            <a:ext cx="85122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Define inline function and its first derivative and then run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mynewton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find  zero and compare it with 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Use program with </a:t>
            </a:r>
            <a:r>
              <a:rPr lang="en-US" i="1" dirty="0">
                <a:latin typeface="+mj-lt"/>
                <a:cs typeface="Arial" pitchFamily="34" charset="0"/>
              </a:rPr>
              <a:t>n=5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 err="1">
                <a:latin typeface="+mj-lt"/>
                <a:cs typeface="Arial" pitchFamily="34" charset="0"/>
              </a:rPr>
              <a:t>tol</a:t>
            </a:r>
            <a:r>
              <a:rPr lang="en-US" i="1" dirty="0">
                <a:latin typeface="+mj-lt"/>
                <a:cs typeface="Arial" pitchFamily="34" charset="0"/>
              </a:rPr>
              <a:t>=</a:t>
            </a:r>
            <a:r>
              <a:rPr lang="en-US" i="1">
                <a:latin typeface="+mj-lt"/>
                <a:cs typeface="Arial" pitchFamily="34" charset="0"/>
              </a:rPr>
              <a:t>0.01</a:t>
            </a:r>
            <a:r>
              <a:rPr lang="en-US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>
                <a:latin typeface="+mj-lt"/>
                <a:cs typeface="Arial" pitchFamily="34" charset="0"/>
              </a:rPr>
              <a:t>x</a:t>
            </a:r>
            <a:r>
              <a:rPr lang="en-US" baseline="-25000" dirty="0">
                <a:latin typeface="+mj-lt"/>
                <a:cs typeface="Arial" pitchFamily="34" charset="0"/>
              </a:rPr>
              <a:t>0</a:t>
            </a:r>
            <a:r>
              <a:rPr lang="en-US" dirty="0">
                <a:latin typeface="+mj-lt"/>
                <a:cs typeface="Arial" pitchFamily="34" charset="0"/>
              </a:rPr>
              <a:t>=2</a:t>
            </a:r>
            <a:r>
              <a:rPr lang="en-US" dirty="0">
                <a:latin typeface="Arial" pitchFamily="34" charset="0"/>
                <a:cs typeface="Arial" pitchFamily="34" charset="0"/>
              </a:rPr>
              <a:t>. Next change </a:t>
            </a:r>
            <a:r>
              <a:rPr lang="en-US" i="1" dirty="0" err="1">
                <a:latin typeface="+mj-lt"/>
                <a:cs typeface="Arial" pitchFamily="34" charset="0"/>
              </a:rPr>
              <a:t>tol</a:t>
            </a:r>
            <a:r>
              <a:rPr lang="en-US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i="1" dirty="0">
                <a:latin typeface="+mj-lt"/>
                <a:cs typeface="Arial" pitchFamily="34" charset="0"/>
              </a:rPr>
              <a:t>10^-10 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and repeat</a:t>
            </a:r>
          </a:p>
          <a:p>
            <a:pPr algn="l"/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923928" y="2060848"/>
          <a:ext cx="2736304" cy="39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25400" imgH="228600" progId="Equation.3">
                  <p:embed/>
                </p:oleObj>
              </mc:Choice>
              <mc:Fallback>
                <p:oleObj name="Equation" r:id="rId7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060848"/>
                        <a:ext cx="2736304" cy="395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39552" y="2997527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&gt;&gt; zero=</a:t>
            </a:r>
            <a:r>
              <a:rPr lang="en-GB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(inline('x^3-5','x'),inline('3*x^2','x'),2,5,0.01)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zero =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1.709975946676697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&gt;&gt; zero=</a:t>
            </a:r>
            <a:r>
              <a:rPr lang="en-GB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(inline('x^3-5','x'),inline('3*x^2','x'),2,5,1e-10)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zero =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1.709975946676697</a:t>
            </a:r>
          </a:p>
          <a:p>
            <a:pPr algn="l"/>
            <a:r>
              <a:rPr lang="en-GB" sz="1600" b="1" dirty="0">
                <a:latin typeface="Arial" pitchFamily="34" charset="0"/>
                <a:cs typeface="Arial" pitchFamily="34" charset="0"/>
              </a:rPr>
              <a:t>Change initial value </a:t>
            </a:r>
            <a:r>
              <a:rPr lang="en-US" sz="1600" i="1" dirty="0">
                <a:cs typeface="Arial" pitchFamily="34" charset="0"/>
              </a:rPr>
              <a:t>x</a:t>
            </a:r>
            <a:r>
              <a:rPr lang="en-US" sz="1600" baseline="-25000" dirty="0">
                <a:cs typeface="Arial" pitchFamily="34" charset="0"/>
              </a:rPr>
              <a:t>0</a:t>
            </a:r>
            <a:r>
              <a:rPr lang="en-US" sz="1600" dirty="0">
                <a:cs typeface="Arial" pitchFamily="34" charset="0"/>
              </a:rPr>
              <a:t>=5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&gt;&gt; zero=</a:t>
            </a:r>
            <a:r>
              <a:rPr lang="en-GB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(inline('x^3-5','x'),inline('3*x^2','x'),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,5,1e-10)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Warning: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 desired accuracy was not attained 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 In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at 14 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zero =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1.710148601756556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&gt;&gt; zero=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(inline('x^3-5','x'),inline('3*x^2','x'),5,</a:t>
            </a:r>
            <a:r>
              <a:rPr lang="en-GB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,1e-10)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zero =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1.709975946676697</a:t>
            </a:r>
          </a:p>
          <a:p>
            <a:pPr algn="l"/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5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Newton-</a:t>
            </a:r>
            <a:r>
              <a:rPr lang="en-US" sz="2800" b="1" dirty="0" err="1">
                <a:latin typeface="Arial" charset="0"/>
                <a:ea typeface="ＭＳ Ｐゴシック" charset="0"/>
              </a:rPr>
              <a:t>Raphson</a:t>
            </a:r>
            <a:r>
              <a:rPr lang="en-US" sz="2800" b="1" dirty="0">
                <a:latin typeface="Arial" charset="0"/>
                <a:ea typeface="ＭＳ Ｐゴシック" charset="0"/>
              </a:rPr>
              <a:t> Method -Example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2771800" y="6741368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908720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+mn-lt"/>
                <a:cs typeface="Arial"/>
              </a:rPr>
              <a:t>x</a:t>
            </a:r>
            <a:r>
              <a:rPr lang="en-US" baseline="-25000" dirty="0">
                <a:latin typeface="+mn-lt"/>
                <a:cs typeface="Arial"/>
              </a:rPr>
              <a:t>0</a:t>
            </a:r>
            <a:r>
              <a:rPr lang="en-US" dirty="0">
                <a:latin typeface="Arial"/>
                <a:cs typeface="Arial"/>
              </a:rPr>
              <a:t> is not close to real zero that the linear approximation is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valid, than first iteration gives some </a:t>
            </a:r>
            <a:r>
              <a:rPr lang="en-US" i="1" dirty="0">
                <a:latin typeface="+mj-lt"/>
                <a:cs typeface="Arial"/>
              </a:rPr>
              <a:t>x</a:t>
            </a:r>
            <a:r>
              <a:rPr lang="en-US" i="1" baseline="-25000" dirty="0">
                <a:latin typeface="+mj-lt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than may or may not be any better than initial guess. If we keep iterating than </a:t>
            </a:r>
            <a:r>
              <a:rPr lang="en-US" i="1" dirty="0" err="1">
                <a:cs typeface="Arial"/>
              </a:rPr>
              <a:t>x</a:t>
            </a:r>
            <a:r>
              <a:rPr lang="en-US" i="1" baseline="-25000" dirty="0" err="1">
                <a:cs typeface="Arial"/>
              </a:rPr>
              <a:t>j</a:t>
            </a:r>
            <a:r>
              <a:rPr lang="en-US" dirty="0">
                <a:latin typeface="Arial"/>
                <a:cs typeface="Arial"/>
              </a:rPr>
              <a:t> will eventually get closer to real zero and method will converge rapidly or iteration will not approach real zero. 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7544" y="2492896"/>
            <a:ext cx="856895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&gt;&gt; zero=</a:t>
            </a:r>
            <a:r>
              <a:rPr lang="en-GB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(inline('x^3-5','x'),inline('3*x^2','x'),2,5,0.01)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zero =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1.709975946676697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&gt;&gt; zero=</a:t>
            </a:r>
            <a:r>
              <a:rPr lang="en-GB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(inline('x^3-5','x'),inline('3*x^2','x'),2,5,1e-10)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zero =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1.709975946676697</a:t>
            </a:r>
          </a:p>
          <a:p>
            <a:pPr algn="l"/>
            <a:r>
              <a:rPr lang="en-GB" sz="1600" b="1" dirty="0">
                <a:latin typeface="Arial" pitchFamily="34" charset="0"/>
                <a:cs typeface="Arial" pitchFamily="34" charset="0"/>
              </a:rPr>
              <a:t>Change initial value </a:t>
            </a:r>
            <a:r>
              <a:rPr lang="en-US" sz="1600" b="1" i="1" dirty="0">
                <a:cs typeface="Arial" pitchFamily="34" charset="0"/>
              </a:rPr>
              <a:t>x</a:t>
            </a:r>
            <a:r>
              <a:rPr lang="en-US" sz="1600" b="1" baseline="-25000" dirty="0">
                <a:cs typeface="Arial" pitchFamily="34" charset="0"/>
              </a:rPr>
              <a:t>0</a:t>
            </a:r>
            <a:r>
              <a:rPr lang="en-US" sz="1600" b="1" dirty="0">
                <a:cs typeface="Arial" pitchFamily="34" charset="0"/>
              </a:rPr>
              <a:t>=5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&gt;&gt; zero=</a:t>
            </a:r>
            <a:r>
              <a:rPr lang="en-GB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(inline('x^3-5','x'),inline('3*x^2','x'),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,5,1e-10)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Warning: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 desired accuracy was not attained 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 In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at 14 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zero =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1.710148601756556</a:t>
            </a:r>
          </a:p>
          <a:p>
            <a:pPr algn="l"/>
            <a:r>
              <a:rPr lang="en-GB" sz="1600" b="1" dirty="0">
                <a:latin typeface="Arial" pitchFamily="34" charset="0"/>
                <a:cs typeface="Arial" pitchFamily="34" charset="0"/>
              </a:rPr>
              <a:t>Increase number of iteration to be </a:t>
            </a:r>
            <a:r>
              <a:rPr lang="en-GB" sz="1600" b="1" i="1" dirty="0">
                <a:latin typeface="+mj-lt"/>
                <a:cs typeface="Arial" pitchFamily="34" charset="0"/>
              </a:rPr>
              <a:t>n=7</a:t>
            </a:r>
            <a:endParaRPr lang="en-GB" sz="1600" b="1" i="1" dirty="0">
              <a:latin typeface="+mj-lt"/>
              <a:cs typeface="Courier New" pitchFamily="49" charset="0"/>
            </a:endParaRP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&gt;&gt; zero=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mynewton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(inline('x^3-5','x'),inline('3*x^2','x'),5,</a:t>
            </a:r>
            <a:r>
              <a:rPr lang="en-GB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,1e-10)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zero =</a:t>
            </a:r>
          </a:p>
          <a:p>
            <a:pPr algn="l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1.709975946676697</a:t>
            </a:r>
          </a:p>
          <a:p>
            <a:pPr algn="l"/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3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Newton-</a:t>
            </a:r>
            <a:r>
              <a:rPr lang="en-US" sz="2800" b="1" dirty="0" err="1">
                <a:latin typeface="Arial" charset="0"/>
                <a:ea typeface="ＭＳ Ｐゴシック" charset="0"/>
              </a:rPr>
              <a:t>Raphson</a:t>
            </a:r>
            <a:r>
              <a:rPr lang="en-US" sz="2800" b="1" dirty="0">
                <a:latin typeface="Arial" charset="0"/>
                <a:ea typeface="ＭＳ Ｐゴシック" charset="0"/>
              </a:rPr>
              <a:t> Method 2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66936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75656" y="234888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5048" y="3501008"/>
            <a:ext cx="85689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function [</a:t>
            </a:r>
            <a:r>
              <a:rPr lang="en-US" sz="2400" b="1" baseline="30000" dirty="0">
                <a:latin typeface="Courier New"/>
                <a:cs typeface="Courier New"/>
              </a:rPr>
              <a:t>x </a:t>
            </a:r>
            <a:r>
              <a:rPr lang="en-US" sz="2400" b="1" baseline="30000" dirty="0" err="1">
                <a:latin typeface="Courier New"/>
                <a:cs typeface="Courier New"/>
              </a:rPr>
              <a:t>no_iterations</a:t>
            </a:r>
            <a:r>
              <a:rPr lang="en-US" sz="2400" b="1" baseline="30000" dirty="0">
                <a:latin typeface="Courier New"/>
                <a:cs typeface="Courier New"/>
              </a:rPr>
              <a:t>]= </a:t>
            </a:r>
            <a:r>
              <a:rPr lang="en-US" sz="2400" b="1" baseline="30000" dirty="0" err="1">
                <a:latin typeface="Courier New"/>
                <a:cs typeface="Courier New"/>
              </a:rPr>
              <a:t>mynewtontol</a:t>
            </a:r>
            <a:r>
              <a:rPr lang="en-US" sz="2400" b="1" baseline="30000" dirty="0">
                <a:latin typeface="Courier New"/>
                <a:cs typeface="Courier New"/>
              </a:rPr>
              <a:t>(f,f1,x0,tol)</a:t>
            </a:r>
          </a:p>
          <a:p>
            <a:pPr algn="l"/>
            <a:r>
              <a:rPr lang="en-US" sz="2400" b="1" baseline="30000" dirty="0">
                <a:solidFill>
                  <a:srgbClr val="000000"/>
                </a:solidFill>
                <a:latin typeface="Courier New"/>
                <a:cs typeface="Courier New"/>
              </a:rPr>
              <a:t>x = x0</a:t>
            </a:r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; 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set x equal to the initial guess x0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. </a:t>
            </a:r>
          </a:p>
          <a:p>
            <a:pPr algn="l"/>
            <a:r>
              <a:rPr lang="en-US" sz="2400" b="1" baseline="300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400" b="1" baseline="30000" dirty="0">
                <a:solidFill>
                  <a:srgbClr val="000000"/>
                </a:solidFill>
                <a:latin typeface="Courier New"/>
                <a:cs typeface="Courier New"/>
              </a:rPr>
              <a:t>=0;</a:t>
            </a:r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    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set counter to zero</a:t>
            </a:r>
          </a:p>
          <a:p>
            <a:pPr algn="l"/>
            <a:r>
              <a:rPr lang="en-US" sz="2400" b="1" baseline="30000" dirty="0">
                <a:solidFill>
                  <a:srgbClr val="000000"/>
                </a:solidFill>
                <a:latin typeface="Courier New"/>
                <a:cs typeface="Courier New"/>
              </a:rPr>
              <a:t>y = f(x);</a:t>
            </a:r>
          </a:p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	while (abs(y) &gt; </a:t>
            </a:r>
            <a:r>
              <a:rPr lang="en-US" sz="2400" b="1" baseline="30000" dirty="0" err="1">
                <a:solidFill>
                  <a:schemeClr val="accent2"/>
                </a:solidFill>
                <a:latin typeface="Courier New"/>
                <a:cs typeface="Courier New"/>
              </a:rPr>
              <a:t>tol</a:t>
            </a:r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 &amp;&amp; </a:t>
            </a:r>
            <a:r>
              <a:rPr lang="en-US" sz="2400" b="1" baseline="30000" dirty="0" err="1">
                <a:solidFill>
                  <a:schemeClr val="accent2"/>
                </a:solidFill>
                <a:latin typeface="Courier New"/>
                <a:cs typeface="Courier New"/>
              </a:rPr>
              <a:t>i</a:t>
            </a:r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 &lt; 1000)</a:t>
            </a:r>
          </a:p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	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Do until </a:t>
            </a:r>
            <a:r>
              <a:rPr lang="en-US" sz="2400" b="1" baseline="30000">
                <a:solidFill>
                  <a:srgbClr val="00664D"/>
                </a:solidFill>
                <a:latin typeface="Courier New"/>
                <a:cs typeface="Courier New"/>
              </a:rPr>
              <a:t>the tolerance 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is reached or max </a:t>
            </a:r>
            <a:r>
              <a:rPr lang="en-US" sz="2400" b="1" baseline="30000" dirty="0" err="1">
                <a:solidFill>
                  <a:srgbClr val="00664D"/>
                </a:solidFill>
                <a:latin typeface="Courier New"/>
                <a:cs typeface="Courier New"/>
              </a:rPr>
              <a:t>iter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. </a:t>
            </a:r>
          </a:p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	</a:t>
            </a:r>
            <a:r>
              <a:rPr lang="en-US" sz="2400" b="1" baseline="30000" dirty="0">
                <a:solidFill>
                  <a:srgbClr val="000000"/>
                </a:solidFill>
                <a:latin typeface="Courier New"/>
                <a:cs typeface="Courier New"/>
              </a:rPr>
              <a:t>x = x - y/f1(x); </a:t>
            </a:r>
            <a:r>
              <a:rPr lang="en-US" sz="2400" b="1" baseline="30000" dirty="0">
                <a:solidFill>
                  <a:srgbClr val="00664D"/>
                </a:solidFill>
                <a:latin typeface="Courier New"/>
                <a:cs typeface="Courier New"/>
              </a:rPr>
              <a:t>% Newton’s formula</a:t>
            </a:r>
          </a:p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	</a:t>
            </a:r>
            <a:r>
              <a:rPr lang="en-US" sz="2400" b="1" baseline="30000" dirty="0">
                <a:solidFill>
                  <a:srgbClr val="000000"/>
                </a:solidFill>
                <a:latin typeface="Courier New"/>
                <a:cs typeface="Courier New"/>
              </a:rPr>
              <a:t>y = f(x);</a:t>
            </a:r>
          </a:p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	</a:t>
            </a:r>
            <a:r>
              <a:rPr lang="en-US" sz="2400" b="1" baseline="300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400" b="1" baseline="30000" dirty="0">
                <a:solidFill>
                  <a:srgbClr val="000000"/>
                </a:solidFill>
                <a:latin typeface="Courier New"/>
                <a:cs typeface="Courier New"/>
              </a:rPr>
              <a:t> = i+1;</a:t>
            </a:r>
          </a:p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	end</a:t>
            </a:r>
            <a:endParaRPr lang="en-US" sz="2400" b="1" baseline="30000" dirty="0">
              <a:latin typeface="Courier New"/>
              <a:cs typeface="Courier New"/>
            </a:endParaRPr>
          </a:p>
          <a:p>
            <a:pPr algn="l"/>
            <a:r>
              <a:rPr lang="en-US" sz="2400" b="1" baseline="30000" dirty="0" err="1">
                <a:latin typeface="Courier New"/>
                <a:cs typeface="Courier New"/>
              </a:rPr>
              <a:t>no_iterations</a:t>
            </a:r>
            <a:r>
              <a:rPr lang="en-US" sz="2400" b="1" baseline="30000" dirty="0">
                <a:latin typeface="Courier New"/>
                <a:cs typeface="Courier New"/>
              </a:rPr>
              <a:t>=i-1;</a:t>
            </a:r>
          </a:p>
          <a:p>
            <a:pPr algn="l"/>
            <a:r>
              <a:rPr lang="en-US" sz="2400" b="1" baseline="30000" dirty="0">
                <a:solidFill>
                  <a:schemeClr val="accent2"/>
                </a:solidFill>
                <a:latin typeface="Courier New"/>
                <a:cs typeface="Courier New"/>
              </a:rPr>
              <a:t>end</a:t>
            </a:r>
            <a:endParaRPr lang="en-US" sz="2400" b="1" baseline="30000" dirty="0">
              <a:latin typeface="Courier New"/>
              <a:cs typeface="Courier New"/>
            </a:endParaRPr>
          </a:p>
          <a:p>
            <a:pPr algn="l"/>
            <a:endParaRPr lang="en-US" sz="2400" b="1" baseline="30000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196752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Even for a well-behaved problem, if we make </a:t>
            </a:r>
            <a:r>
              <a:rPr lang="en-US" i="1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 too small then the tolerance will not be attained and we will have to go back and increase it, or, if we make </a:t>
            </a:r>
            <a:r>
              <a:rPr lang="en-US" i="1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 too big, then the program will take more steps than necessary.</a:t>
            </a:r>
          </a:p>
          <a:p>
            <a:pPr algn="l"/>
            <a:r>
              <a:rPr lang="en-US" dirty="0">
                <a:latin typeface="Arial"/>
                <a:cs typeface="Arial"/>
              </a:rPr>
              <a:t>One way to control the number of steps taken is to iterate until the residual </a:t>
            </a:r>
            <a:r>
              <a:rPr lang="en-US" i="1" dirty="0">
                <a:latin typeface="+mj-lt"/>
                <a:cs typeface="Arial"/>
              </a:rPr>
              <a:t>|</a:t>
            </a:r>
            <a:r>
              <a:rPr lang="en-US" i="1" dirty="0" err="1">
                <a:latin typeface="+mj-lt"/>
                <a:cs typeface="Arial"/>
              </a:rPr>
              <a:t>r</a:t>
            </a:r>
            <a:r>
              <a:rPr lang="en-US" i="1" baseline="-25000" dirty="0" err="1">
                <a:latin typeface="+mj-lt"/>
                <a:cs typeface="Arial"/>
              </a:rPr>
              <a:t>n</a:t>
            </a:r>
            <a:r>
              <a:rPr lang="en-US" i="1" dirty="0">
                <a:latin typeface="+mj-lt"/>
                <a:cs typeface="Arial"/>
              </a:rPr>
              <a:t>| = |f(x)| = |y| </a:t>
            </a:r>
            <a:r>
              <a:rPr lang="en-US" dirty="0">
                <a:latin typeface="Arial"/>
                <a:cs typeface="Arial"/>
              </a:rPr>
              <a:t>is small enough. In MATLAB this is easily accomplished with a </a:t>
            </a:r>
            <a:r>
              <a:rPr lang="en-US" b="1" dirty="0">
                <a:latin typeface="Courier New"/>
                <a:cs typeface="Courier New"/>
              </a:rPr>
              <a:t>while</a:t>
            </a:r>
            <a:r>
              <a:rPr lang="en-US" dirty="0">
                <a:latin typeface="Arial"/>
                <a:cs typeface="Arial"/>
              </a:rPr>
              <a:t> ... </a:t>
            </a:r>
            <a:r>
              <a:rPr lang="en-US" b="1" dirty="0">
                <a:latin typeface="Courier New"/>
                <a:cs typeface="Courier New"/>
              </a:rPr>
              <a:t>end</a:t>
            </a:r>
            <a:r>
              <a:rPr lang="en-US" dirty="0">
                <a:latin typeface="Arial"/>
                <a:cs typeface="Arial"/>
              </a:rPr>
              <a:t> loop:</a:t>
            </a:r>
          </a:p>
        </p:txBody>
      </p:sp>
    </p:spTree>
    <p:extLst>
      <p:ext uri="{BB962C8B-B14F-4D97-AF65-F5344CB8AC3E}">
        <p14:creationId xmlns:p14="http://schemas.microsoft.com/office/powerpoint/2010/main" val="230073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3528" y="476672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3126" y="-46548"/>
            <a:ext cx="57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Matrix operations – an overview </a:t>
            </a:r>
          </a:p>
        </p:txBody>
      </p:sp>
      <p:pic>
        <p:nvPicPr>
          <p:cNvPr id="6" name="Picture 5" descr="Scan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31637" y="548676"/>
            <a:ext cx="5921057" cy="63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5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Newton-</a:t>
            </a:r>
            <a:r>
              <a:rPr lang="en-US" sz="2800" b="1" dirty="0" err="1">
                <a:latin typeface="Arial" charset="0"/>
                <a:ea typeface="ＭＳ Ｐゴシック" charset="0"/>
              </a:rPr>
              <a:t>Raphson</a:t>
            </a:r>
            <a:r>
              <a:rPr lang="en-US" sz="2800" b="1" dirty="0">
                <a:latin typeface="Arial" charset="0"/>
                <a:ea typeface="ＭＳ Ｐゴシック" charset="0"/>
              </a:rPr>
              <a:t> Method 3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66936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75656" y="234888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5008" y="1556793"/>
            <a:ext cx="8928992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baseline="30000" dirty="0">
                <a:latin typeface="Courier New"/>
                <a:cs typeface="Courier New"/>
              </a:rPr>
              <a:t>[zero </a:t>
            </a:r>
            <a:r>
              <a:rPr lang="en-US" b="1" baseline="30000" dirty="0" err="1">
                <a:latin typeface="Courier New"/>
                <a:cs typeface="Courier New"/>
              </a:rPr>
              <a:t>no_iterations</a:t>
            </a:r>
            <a:r>
              <a:rPr lang="en-US" b="1" baseline="30000" dirty="0">
                <a:latin typeface="Courier New"/>
                <a:cs typeface="Courier New"/>
              </a:rPr>
              <a:t>]=</a:t>
            </a:r>
            <a:r>
              <a:rPr lang="en-US" b="1" baseline="30000" dirty="0" err="1">
                <a:latin typeface="Courier New"/>
                <a:cs typeface="Courier New"/>
              </a:rPr>
              <a:t>mynewtontol</a:t>
            </a:r>
            <a:r>
              <a:rPr lang="en-US" b="1" baseline="30000" dirty="0">
                <a:latin typeface="Courier New"/>
                <a:cs typeface="Courier New"/>
              </a:rPr>
              <a:t>(inline('x^3-5','x'),inline('3*x^2','x'),2,1e-10)</a:t>
            </a:r>
          </a:p>
          <a:p>
            <a:pPr algn="l"/>
            <a:endParaRPr lang="en-US" b="1" baseline="30000" dirty="0">
              <a:latin typeface="Courier New"/>
              <a:cs typeface="Courier New"/>
            </a:endParaRP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zero =</a:t>
            </a: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   1.709975946676833</a:t>
            </a:r>
          </a:p>
          <a:p>
            <a:pPr algn="l"/>
            <a:r>
              <a:rPr lang="en-US" b="1" baseline="30000" dirty="0" err="1">
                <a:latin typeface="Courier New"/>
                <a:cs typeface="Courier New"/>
              </a:rPr>
              <a:t>no_iterations</a:t>
            </a:r>
            <a:r>
              <a:rPr lang="en-US" b="1" baseline="30000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     3</a:t>
            </a: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&gt;&gt; [zero </a:t>
            </a:r>
            <a:r>
              <a:rPr lang="en-US" b="1" baseline="30000" dirty="0" err="1">
                <a:latin typeface="Courier New"/>
                <a:cs typeface="Courier New"/>
              </a:rPr>
              <a:t>no_iterations</a:t>
            </a:r>
            <a:r>
              <a:rPr lang="en-US" b="1" baseline="30000" dirty="0">
                <a:latin typeface="Courier New"/>
                <a:cs typeface="Courier New"/>
              </a:rPr>
              <a:t>]=</a:t>
            </a:r>
            <a:r>
              <a:rPr lang="en-US" b="1" baseline="30000" dirty="0" err="1">
                <a:latin typeface="Courier New"/>
                <a:cs typeface="Courier New"/>
              </a:rPr>
              <a:t>mynewtontol</a:t>
            </a:r>
            <a:r>
              <a:rPr lang="en-US" b="1" baseline="30000" dirty="0">
                <a:latin typeface="Courier New"/>
                <a:cs typeface="Courier New"/>
              </a:rPr>
              <a:t>(inline('x^3-5','x'),inline('3*x^2','x'),5,1e-15)</a:t>
            </a:r>
          </a:p>
          <a:p>
            <a:pPr algn="l"/>
            <a:endParaRPr lang="en-US" b="1" baseline="30000" dirty="0">
              <a:latin typeface="Courier New"/>
              <a:cs typeface="Courier New"/>
            </a:endParaRP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zero =</a:t>
            </a: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   1.709975946676697</a:t>
            </a:r>
          </a:p>
          <a:p>
            <a:pPr algn="l"/>
            <a:r>
              <a:rPr lang="en-US" b="1" baseline="30000" dirty="0" err="1">
                <a:latin typeface="Courier New"/>
                <a:cs typeface="Courier New"/>
              </a:rPr>
              <a:t>no_iterations</a:t>
            </a:r>
            <a:r>
              <a:rPr lang="en-US" b="1" baseline="30000" dirty="0">
                <a:latin typeface="Courier New"/>
                <a:cs typeface="Courier New"/>
              </a:rPr>
              <a:t> =</a:t>
            </a:r>
          </a:p>
          <a:p>
            <a:pPr algn="l"/>
            <a:endParaRPr lang="en-US" b="1" baseline="30000" dirty="0">
              <a:latin typeface="Courier New"/>
              <a:cs typeface="Courier New"/>
            </a:endParaRP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     6</a:t>
            </a:r>
          </a:p>
          <a:p>
            <a:pPr algn="l"/>
            <a:endParaRPr lang="en-US" b="1" baseline="30000" dirty="0">
              <a:latin typeface="Courier New"/>
              <a:cs typeface="Courier New"/>
            </a:endParaRPr>
          </a:p>
          <a:p>
            <a:pPr algn="l"/>
            <a:endParaRPr lang="en-US" b="1" baseline="30000" dirty="0">
              <a:latin typeface="Courier New"/>
              <a:cs typeface="Courier New"/>
            </a:endParaRPr>
          </a:p>
          <a:p>
            <a:pPr algn="l"/>
            <a:endParaRPr lang="en-US" b="1" baseline="30000" dirty="0">
              <a:latin typeface="Courier New"/>
              <a:cs typeface="Courier New"/>
            </a:endParaRP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&gt;&gt; [zero </a:t>
            </a:r>
            <a:r>
              <a:rPr lang="en-US" b="1" baseline="30000" dirty="0" err="1">
                <a:latin typeface="Courier New"/>
                <a:cs typeface="Courier New"/>
              </a:rPr>
              <a:t>no_iterations</a:t>
            </a:r>
            <a:r>
              <a:rPr lang="en-US" b="1" baseline="30000" dirty="0">
                <a:latin typeface="Courier New"/>
                <a:cs typeface="Courier New"/>
              </a:rPr>
              <a:t>]=</a:t>
            </a:r>
            <a:r>
              <a:rPr lang="en-US" b="1" baseline="30000" dirty="0" err="1">
                <a:latin typeface="Courier New"/>
                <a:cs typeface="Courier New"/>
              </a:rPr>
              <a:t>mynewtontol</a:t>
            </a:r>
            <a:r>
              <a:rPr lang="en-US" b="1" baseline="30000" dirty="0">
                <a:latin typeface="Courier New"/>
                <a:cs typeface="Courier New"/>
              </a:rPr>
              <a:t>(inline('x^2','x'),inline('2*</a:t>
            </a:r>
            <a:r>
              <a:rPr lang="en-US" b="1" baseline="30000" dirty="0" err="1">
                <a:latin typeface="Courier New"/>
                <a:cs typeface="Courier New"/>
              </a:rPr>
              <a:t>x','x</a:t>
            </a:r>
            <a:r>
              <a:rPr lang="en-US" b="1" baseline="30000" dirty="0">
                <a:latin typeface="Courier New"/>
                <a:cs typeface="Courier New"/>
              </a:rPr>
              <a:t>'),3,1e-15)</a:t>
            </a: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zero =</a:t>
            </a: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    2.235174179077148e-008</a:t>
            </a:r>
          </a:p>
          <a:p>
            <a:pPr algn="l"/>
            <a:r>
              <a:rPr lang="en-US" b="1" baseline="30000" dirty="0" err="1">
                <a:latin typeface="Courier New"/>
                <a:cs typeface="Courier New"/>
              </a:rPr>
              <a:t>no_iterations</a:t>
            </a:r>
            <a:r>
              <a:rPr lang="en-US" b="1" baseline="30000" dirty="0">
                <a:latin typeface="Courier New"/>
                <a:cs typeface="Courier New"/>
              </a:rPr>
              <a:t> =</a:t>
            </a:r>
          </a:p>
          <a:p>
            <a:pPr algn="l"/>
            <a:endParaRPr lang="en-US" b="1" baseline="30000" dirty="0">
              <a:latin typeface="Courier New"/>
              <a:cs typeface="Courier New"/>
            </a:endParaRPr>
          </a:p>
          <a:p>
            <a:pPr algn="l"/>
            <a:r>
              <a:rPr lang="en-US" b="1" baseline="30000" dirty="0">
                <a:latin typeface="Courier New"/>
                <a:cs typeface="Courier New"/>
              </a:rPr>
              <a:t>    26</a:t>
            </a:r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1763688" y="908720"/>
          <a:ext cx="18399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080" imgH="228600" progId="Equation.3">
                  <p:embed/>
                </p:oleObj>
              </mc:Choice>
              <mc:Fallback>
                <p:oleObj name="Equation" r:id="rId3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08720"/>
                        <a:ext cx="18399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4644008" y="4221088"/>
          <a:ext cx="1504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03040" progId="Equation.3">
                  <p:embed/>
                </p:oleObj>
              </mc:Choice>
              <mc:Fallback>
                <p:oleObj name="Equation" r:id="rId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221088"/>
                        <a:ext cx="1504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2627784" y="4221088"/>
          <a:ext cx="13668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28600" progId="Equation.3">
                  <p:embed/>
                </p:oleObj>
              </mc:Choice>
              <mc:Fallback>
                <p:oleObj name="Equation" r:id="rId7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221088"/>
                        <a:ext cx="13668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251520" y="6093296"/>
            <a:ext cx="6250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Solution does converge but not that rapidly as before </a:t>
            </a:r>
            <a:endParaRPr lang="en-GB" dirty="0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23928" y="908720"/>
          <a:ext cx="16176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36560" imgH="228600" progId="Equation.3">
                  <p:embed/>
                </p:oleObj>
              </mc:Choice>
              <mc:Fallback>
                <p:oleObj name="Equation" r:id="rId9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908720"/>
                        <a:ext cx="161766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045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Pros and Cons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741368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1368896"/>
            <a:ext cx="5257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Pro: The error of the </a:t>
            </a:r>
            <a:r>
              <a:rPr lang="en-US" sz="2400" i="1" dirty="0">
                <a:latin typeface="+mj-lt"/>
                <a:ea typeface="ＭＳ Ｐゴシック" charset="0"/>
              </a:rPr>
              <a:t>i+1</a:t>
            </a:r>
            <a:r>
              <a:rPr lang="en-US" sz="2400" i="1" baseline="30000" dirty="0">
                <a:latin typeface="+mj-lt"/>
                <a:ea typeface="ＭＳ Ｐゴシック" charset="0"/>
              </a:rPr>
              <a:t>th</a:t>
            </a:r>
            <a:r>
              <a:rPr lang="en-US" sz="2400" i="1" dirty="0">
                <a:latin typeface="+mj-lt"/>
                <a:ea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</a:rPr>
              <a:t>iteration is roughly proportional to the square of the error of the </a:t>
            </a:r>
            <a:r>
              <a:rPr lang="en-US" sz="2400" i="1" dirty="0" err="1">
                <a:latin typeface="+mj-lt"/>
                <a:ea typeface="ＭＳ Ｐゴシック" charset="0"/>
              </a:rPr>
              <a:t>i</a:t>
            </a:r>
            <a:r>
              <a:rPr lang="en-US" sz="2400" i="1" baseline="30000" dirty="0" err="1">
                <a:latin typeface="+mj-lt"/>
                <a:ea typeface="ＭＳ Ｐゴシック" charset="0"/>
              </a:rPr>
              <a:t>th</a:t>
            </a:r>
            <a:r>
              <a:rPr lang="en-US" sz="2400" dirty="0">
                <a:latin typeface="Arial" charset="0"/>
                <a:ea typeface="ＭＳ Ｐゴシック" charset="0"/>
              </a:rPr>
              <a:t> iteration - this is called </a:t>
            </a:r>
            <a:r>
              <a:rPr lang="en-US" sz="2400" i="1" dirty="0">
                <a:latin typeface="Arial" charset="0"/>
                <a:ea typeface="ＭＳ Ｐゴシック" charset="0"/>
              </a:rPr>
              <a:t>quadratic convergence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Con: Some functions show slow or poor convergence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13" name="Picture 4" descr="fig06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54456"/>
            <a:ext cx="3240360" cy="564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149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MATLAB’s </a:t>
            </a:r>
            <a:r>
              <a:rPr lang="en-US" sz="2800" b="1" dirty="0" err="1">
                <a:latin typeface="Courier New"/>
                <a:ea typeface="ＭＳ Ｐゴシック" charset="0"/>
                <a:cs typeface="Courier New"/>
              </a:rPr>
              <a:t>fzero</a:t>
            </a:r>
            <a:r>
              <a:rPr lang="en-US" sz="2800" b="1" dirty="0">
                <a:latin typeface="Arial" charset="0"/>
                <a:ea typeface="ＭＳ Ｐゴシック" charset="0"/>
              </a:rPr>
              <a:t> Function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ＭＳ Ｐゴシック" pitchFamily="20" charset="-128"/>
              <a:cs typeface="Arial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32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741368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MATLAB</a:t>
            </a:r>
            <a:r>
              <a:rPr lang="ja-JP" altLang="en-US" sz="28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fzero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provides the best qualities of different root finding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Using an initial guess: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fzero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x0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</a:b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[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fzero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x0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is a function handle to the function being evaluated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x0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is the initial guess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is the location of the root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is the function evaluated at that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Using an initial bracket: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</a:t>
            </a:r>
            <a:b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</a:b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fzero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[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x0 x1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</a:b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[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fzero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[</a:t>
            </a:r>
            <a:r>
              <a:rPr lang="en-US" sz="24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x0 x1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])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As above, except 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x0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and 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x1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are guesses that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must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bracket a sign change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27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err="1">
                <a:latin typeface="Courier New"/>
                <a:ea typeface="ＭＳ Ｐゴシック" charset="0"/>
                <a:cs typeface="Courier New"/>
              </a:rPr>
              <a:t>fzero</a:t>
            </a:r>
            <a:r>
              <a:rPr lang="en-US" sz="2800" b="1" dirty="0">
                <a:latin typeface="Arial" charset="0"/>
                <a:ea typeface="ＭＳ Ｐゴシック" charset="0"/>
              </a:rPr>
              <a:t> Options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33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66936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Options may be passed to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fzero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as a third input argument - the options are a data structure created by the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optimset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command</a:t>
            </a:r>
          </a:p>
          <a:p>
            <a:pPr eaLnBrk="1" hangingPunct="1"/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optimset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‘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par</a:t>
            </a:r>
            <a:r>
              <a:rPr lang="en-US" sz="2000" i="1" baseline="-25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1</a:t>
            </a:r>
            <a:r>
              <a:rPr lang="ja-JP" alt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’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val</a:t>
            </a:r>
            <a:r>
              <a:rPr lang="en-US" sz="2000" i="1" baseline="-25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</a:t>
            </a:r>
            <a:r>
              <a:rPr lang="ja-JP" alt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‘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par</a:t>
            </a:r>
            <a:r>
              <a:rPr lang="en-US" sz="2000" i="1" baseline="-25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2</a:t>
            </a:r>
            <a:r>
              <a:rPr lang="ja-JP" alt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’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val</a:t>
            </a:r>
            <a:r>
              <a:rPr lang="en-US" sz="2000" i="1" baseline="-25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,…)</a:t>
            </a:r>
            <a:endParaRPr lang="en-US" sz="28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1800" i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par</a:t>
            </a:r>
            <a:r>
              <a:rPr lang="en-US" sz="1800" i="1" baseline="-250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n</a:t>
            </a:r>
            <a:r>
              <a:rPr lang="en-US" sz="1800" i="1" baseline="-25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is the name of the parameter to be set</a:t>
            </a:r>
          </a:p>
          <a:p>
            <a:pPr lvl="1" eaLnBrk="1" hangingPunct="1"/>
            <a:r>
              <a:rPr lang="en-US" sz="1800" i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val</a:t>
            </a:r>
            <a:r>
              <a:rPr lang="en-US" sz="1800" i="1" baseline="-250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is the value to which to set that parameter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parameters commonly used with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fzero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are:</a:t>
            </a:r>
          </a:p>
          <a:p>
            <a:pPr lvl="2" eaLnBrk="1" hangingPunct="1"/>
            <a:r>
              <a:rPr lang="en-US" sz="20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display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: when set to </a:t>
            </a:r>
            <a:r>
              <a:rPr lang="ja-JP" alt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‘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iter</a:t>
            </a:r>
            <a:r>
              <a:rPr lang="ja-JP" alt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displays a detailed record of all the iterations</a:t>
            </a:r>
          </a:p>
          <a:p>
            <a:pPr lvl="2" eaLnBrk="1" hangingPunct="1"/>
            <a:r>
              <a:rPr lang="en-US" sz="20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tolx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: A positive scalar that sets a termination tolerance on x.</a:t>
            </a:r>
          </a:p>
        </p:txBody>
      </p:sp>
    </p:spTree>
    <p:extLst>
      <p:ext uri="{BB962C8B-B14F-4D97-AF65-F5344CB8AC3E}">
        <p14:creationId xmlns:p14="http://schemas.microsoft.com/office/powerpoint/2010/main" val="2610338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err="1">
                <a:latin typeface="Courier New"/>
                <a:ea typeface="ＭＳ Ｐゴシック" charset="0"/>
                <a:cs typeface="Courier New"/>
              </a:rPr>
              <a:t>fzero</a:t>
            </a:r>
            <a:r>
              <a:rPr lang="en-US" sz="2800" b="1" dirty="0">
                <a:latin typeface="Arial" charset="0"/>
                <a:ea typeface="ＭＳ Ｐゴシック" charset="0"/>
              </a:rPr>
              <a:t> Example</a:t>
            </a:r>
            <a:endParaRPr lang="en-US" sz="2800" b="1" dirty="0">
              <a:solidFill>
                <a:srgbClr val="43008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20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30A-1E29-4922-A83F-A56D750A03B7}" type="slidenum">
              <a:rPr lang="en-GB" smtClean="0">
                <a:solidFill>
                  <a:srgbClr val="000000"/>
                </a:solidFill>
              </a:rPr>
              <a:pPr/>
              <a:t>34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1619672" y="6741368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323528" y="76470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2133600" y="19050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854325" y="5562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options =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optimset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ja-JP" alt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‘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display</a:t>
            </a:r>
            <a:r>
              <a:rPr lang="ja-JP" alt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, </a:t>
            </a:r>
            <a:r>
              <a:rPr lang="ja-JP" alt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‘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iter</a:t>
            </a:r>
            <a:r>
              <a:rPr lang="ja-JP" alt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urier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Sets options to display each iteration of root finding process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[x,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fzero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(@(x) x^10-1, 0.5, options)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Uses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fzero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to find roots of </a:t>
            </a:r>
            <a:r>
              <a:rPr lang="en-US" i="1" dirty="0">
                <a:solidFill>
                  <a:srgbClr val="000000"/>
                </a:solidFill>
                <a:ea typeface="ＭＳ Ｐゴシック" charset="0"/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(</a:t>
            </a:r>
            <a:r>
              <a:rPr lang="en-US" i="1" dirty="0">
                <a:solidFill>
                  <a:srgbClr val="000000"/>
                </a:solidFill>
                <a:ea typeface="ＭＳ Ｐゴシック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)=</a:t>
            </a:r>
            <a:r>
              <a:rPr lang="en-US" i="1" dirty="0">
                <a:solidFill>
                  <a:srgbClr val="000000"/>
                </a:solidFill>
                <a:ea typeface="ＭＳ Ｐゴシック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ea typeface="ＭＳ Ｐゴシック" charset="0"/>
              </a:rPr>
              <a:t>10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-1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starting with an initial guess of </a:t>
            </a:r>
            <a:r>
              <a:rPr lang="en-US" i="1" dirty="0">
                <a:solidFill>
                  <a:srgbClr val="000000"/>
                </a:solidFill>
                <a:ea typeface="ＭＳ Ｐゴシック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=0.5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MATLAB reports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x=1,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=0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after 35 function counts</a:t>
            </a:r>
          </a:p>
        </p:txBody>
      </p:sp>
    </p:spTree>
    <p:extLst>
      <p:ext uri="{BB962C8B-B14F-4D97-AF65-F5344CB8AC3E}">
        <p14:creationId xmlns:p14="http://schemas.microsoft.com/office/powerpoint/2010/main" val="3518634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1600200" y="6477000"/>
            <a:ext cx="6019800" cy="0"/>
          </a:xfrm>
          <a:prstGeom prst="line">
            <a:avLst/>
          </a:prstGeom>
          <a:noFill/>
          <a:ln w="38100" cmpd="thinThick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71600" y="260350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/>
          </a:p>
          <a:p>
            <a:pPr algn="l"/>
            <a:endParaRPr lang="en-GB" sz="2400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28600" y="1889125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400" b="1" dirty="0">
              <a:latin typeface="Arial" charset="0"/>
            </a:endParaRPr>
          </a:p>
          <a:p>
            <a:pPr algn="ctr"/>
            <a:endParaRPr lang="en-US" sz="2400" b="1" dirty="0">
              <a:latin typeface="Arial" charset="0"/>
            </a:endParaRPr>
          </a:p>
          <a:p>
            <a:pPr algn="ctr"/>
            <a:endParaRPr lang="en-US" sz="2400" b="1" dirty="0">
              <a:latin typeface="Arial" charset="0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Arial" charset="0"/>
              </a:rPr>
              <a:t>The End </a:t>
            </a:r>
          </a:p>
          <a:p>
            <a:pPr algn="ctr"/>
            <a:endParaRPr lang="en-US" sz="24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3528" y="476672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1519" y="-46548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Matrix operations</a:t>
            </a:r>
          </a:p>
        </p:txBody>
      </p:sp>
      <p:pic>
        <p:nvPicPr>
          <p:cNvPr id="2" name="Picture 1" descr="Scan 16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7543" y="480740"/>
            <a:ext cx="8648187" cy="4896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1760" y="5661248"/>
            <a:ext cx="362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MATLAB 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i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=A.’</a:t>
            </a:r>
          </a:p>
        </p:txBody>
      </p:sp>
    </p:spTree>
    <p:extLst>
      <p:ext uri="{BB962C8B-B14F-4D97-AF65-F5344CB8AC3E}">
        <p14:creationId xmlns:p14="http://schemas.microsoft.com/office/powerpoint/2010/main" val="334834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3528" y="332656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9684" y="-99392"/>
            <a:ext cx="300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Matrix operations 2</a:t>
            </a:r>
          </a:p>
        </p:txBody>
      </p:sp>
      <p:pic>
        <p:nvPicPr>
          <p:cNvPr id="5" name="Picture 4" descr="Scan 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4664"/>
            <a:ext cx="5400600" cy="65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3528" y="40466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1638" y="-9939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Matrix operations 3</a:t>
            </a:r>
          </a:p>
        </p:txBody>
      </p:sp>
      <p:pic>
        <p:nvPicPr>
          <p:cNvPr id="2" name="Picture 1" descr="Scan 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7908134" cy="2448272"/>
          </a:xfrm>
          <a:prstGeom prst="rect">
            <a:avLst/>
          </a:prstGeom>
        </p:spPr>
      </p:pic>
      <p:pic>
        <p:nvPicPr>
          <p:cNvPr id="4" name="Picture 3" descr="Scan 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512" y="2780927"/>
            <a:ext cx="8397596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4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3528" y="40466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710" y="-99392"/>
            <a:ext cx="6615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Example: System of Linear Equations</a:t>
            </a:r>
          </a:p>
        </p:txBody>
      </p:sp>
      <p:pic>
        <p:nvPicPr>
          <p:cNvPr id="2" name="Picture 1" descr="Scan 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512" y="1844823"/>
            <a:ext cx="8726607" cy="45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3528" y="404664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49500" y="4678363"/>
            <a:ext cx="4291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3616" y="-99392"/>
            <a:ext cx="521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System of Linear Equations 2</a:t>
            </a:r>
          </a:p>
        </p:txBody>
      </p:sp>
      <p:pic>
        <p:nvPicPr>
          <p:cNvPr id="4" name="Picture 3" descr="Scan 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7991132" cy="54726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23728" y="6165304"/>
            <a:ext cx="4910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MATLAB 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(A)*C</a:t>
            </a:r>
          </a:p>
        </p:txBody>
      </p:sp>
    </p:spTree>
    <p:extLst>
      <p:ext uri="{BB962C8B-B14F-4D97-AF65-F5344CB8AC3E}">
        <p14:creationId xmlns:p14="http://schemas.microsoft.com/office/powerpoint/2010/main" val="312502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14563" y="2146300"/>
            <a:ext cx="510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01763" y="2432050"/>
            <a:ext cx="550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400">
              <a:solidFill>
                <a:srgbClr val="000000"/>
              </a:solidFill>
            </a:endParaRPr>
          </a:p>
          <a:p>
            <a:pPr algn="l"/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3528" y="476672"/>
            <a:ext cx="8534400" cy="0"/>
          </a:xfrm>
          <a:prstGeom prst="line">
            <a:avLst/>
          </a:prstGeom>
          <a:noFill/>
          <a:ln w="76200" cmpd="thickThin">
            <a:solidFill>
              <a:srgbClr val="4A2610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854325" y="57150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endParaRPr lang="en-US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-27384"/>
            <a:ext cx="567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The Gauss Elimination Function</a:t>
            </a:r>
          </a:p>
        </p:txBody>
      </p:sp>
      <p:pic>
        <p:nvPicPr>
          <p:cNvPr id="2" name="Picture 1" descr="Scan 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0688"/>
            <a:ext cx="8925347" cy="36724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4221088"/>
            <a:ext cx="7776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A=[3 2 -1; -1 3 2; 1 -1 -1];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%define matrix A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C=[10 5 -1]’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%define C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x=inv(A)*C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%calculate x array 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y=A\C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%alternatively solve the system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A*x </a:t>
            </a:r>
            <a:r>
              <a:rPr lang="en-US" b="1" dirty="0">
                <a:solidFill>
                  <a:srgbClr val="2D2D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%check results</a:t>
            </a:r>
          </a:p>
        </p:txBody>
      </p:sp>
    </p:spTree>
    <p:extLst>
      <p:ext uri="{BB962C8B-B14F-4D97-AF65-F5344CB8AC3E}">
        <p14:creationId xmlns:p14="http://schemas.microsoft.com/office/powerpoint/2010/main" val="1595330548"/>
      </p:ext>
    </p:extLst>
  </p:cSld>
  <p:clrMapOvr>
    <a:masterClrMapping/>
  </p:clrMapOvr>
</p:sld>
</file>

<file path=ppt/theme/theme1.xml><?xml version="1.0" encoding="utf-8"?>
<a:theme xmlns:a="http://schemas.openxmlformats.org/drawingml/2006/main" name="p">
  <a:themeElements>
    <a:clrScheme name="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Settings\Prashanth\Application Data\Microsoft\Templates\p.pot</Template>
  <TotalTime>26718</TotalTime>
  <Words>2964</Words>
  <Application>Microsoft Office PowerPoint</Application>
  <PresentationFormat>顶置</PresentationFormat>
  <Paragraphs>372</Paragraphs>
  <Slides>35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Courier</vt:lpstr>
      <vt:lpstr>Arial</vt:lpstr>
      <vt:lpstr>Courier New</vt:lpstr>
      <vt:lpstr>Times New Roman</vt:lpstr>
      <vt:lpstr>p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 Files</vt:lpstr>
      <vt:lpstr>Function Files 2 </vt:lpstr>
      <vt:lpstr>Function Files 3 </vt:lpstr>
      <vt:lpstr>Function Files 4</vt:lpstr>
      <vt:lpstr>Roots finding</vt:lpstr>
      <vt:lpstr>Roots</vt:lpstr>
      <vt:lpstr>Graphical Methods</vt:lpstr>
      <vt:lpstr>Bracketing Methods – Search method</vt:lpstr>
      <vt:lpstr>Incremental Search hazards</vt:lpstr>
      <vt:lpstr>Bisection</vt:lpstr>
      <vt:lpstr>Bisection error</vt:lpstr>
      <vt:lpstr>Programing Bisection </vt:lpstr>
      <vt:lpstr>Programing Bisection 2</vt:lpstr>
      <vt:lpstr>Programing Bisection 2</vt:lpstr>
      <vt:lpstr>Open Methods</vt:lpstr>
      <vt:lpstr>Newton-Raphson Method</vt:lpstr>
      <vt:lpstr>Newton-Raphson Method</vt:lpstr>
      <vt:lpstr>Newton-Raphson Method -Example</vt:lpstr>
      <vt:lpstr>Newton-Raphson Method -Example</vt:lpstr>
      <vt:lpstr>Newton-Raphson Method 2</vt:lpstr>
      <vt:lpstr>Newton-Raphson Method 3</vt:lpstr>
      <vt:lpstr>Pros and Cons</vt:lpstr>
      <vt:lpstr>MATLAB’s fzero Function</vt:lpstr>
      <vt:lpstr>fzero Options</vt:lpstr>
      <vt:lpstr>fzero Example</vt:lpstr>
      <vt:lpstr>PowerPoint 演示文稿</vt:lpstr>
    </vt:vector>
  </TitlesOfParts>
  <Company>Cambridge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</dc:creator>
  <cp:lastModifiedBy>Junnan Liu [el23jl2]</cp:lastModifiedBy>
  <cp:revision>574</cp:revision>
  <cp:lastPrinted>2005-11-15T20:56:27Z</cp:lastPrinted>
  <dcterms:created xsi:type="dcterms:W3CDTF">2011-01-20T14:37:27Z</dcterms:created>
  <dcterms:modified xsi:type="dcterms:W3CDTF">2023-12-10T21:04:58Z</dcterms:modified>
</cp:coreProperties>
</file>