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ppt/tags/tag28.xml" ContentType="application/vnd.openxmlformats-officedocument.presentationml.tags+xml"/>
  <Override PartName="/ppt/notesSlides/notesSlide4.xml" ContentType="application/vnd.openxmlformats-officedocument.presentationml.notesSlide+xml"/>
  <Override PartName="/ppt/tags/tag29.xml" ContentType="application/vnd.openxmlformats-officedocument.presentationml.tags+xml"/>
  <Override PartName="/ppt/notesSlides/notesSlide5.xml" ContentType="application/vnd.openxmlformats-officedocument.presentationml.notesSlide+xml"/>
  <Override PartName="/ppt/tags/tag30.xml" ContentType="application/vnd.openxmlformats-officedocument.presentationml.tags+xml"/>
  <Override PartName="/ppt/notesSlides/notesSlide6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7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8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9.xml" ContentType="application/vnd.openxmlformats-officedocument.presentationml.notesSlide+xml"/>
  <Override PartName="/ppt/tags/tag40.xml" ContentType="application/vnd.openxmlformats-officedocument.presentationml.tags+xml"/>
  <Override PartName="/ppt/notesSlides/notesSlide10.xml" ContentType="application/vnd.openxmlformats-officedocument.presentationml.notesSlide+xml"/>
  <Override PartName="/ppt/tags/tag41.xml" ContentType="application/vnd.openxmlformats-officedocument.presentationml.tags+xml"/>
  <Override PartName="/ppt/notesSlides/notesSlide11.xml" ContentType="application/vnd.openxmlformats-officedocument.presentationml.notesSlide+xml"/>
  <Override PartName="/ppt/tags/tag42.xml" ContentType="application/vnd.openxmlformats-officedocument.presentationml.tags+xml"/>
  <Override PartName="/ppt/notesSlides/notesSlide12.xml" ContentType="application/vnd.openxmlformats-officedocument.presentationml.notesSlide+xml"/>
  <Override PartName="/ppt/tags/tag43.xml" ContentType="application/vnd.openxmlformats-officedocument.presentationml.tags+xml"/>
  <Override PartName="/ppt/notesSlides/notesSlide13.xml" ContentType="application/vnd.openxmlformats-officedocument.presentationml.notesSlide+xml"/>
  <Override PartName="/ppt/tags/tag44.xml" ContentType="application/vnd.openxmlformats-officedocument.presentationml.tags+xml"/>
  <Override PartName="/ppt/notesSlides/notesSlide14.xml" ContentType="application/vnd.openxmlformats-officedocument.presentationml.notesSlide+xml"/>
  <Override PartName="/ppt/tags/tag45.xml" ContentType="application/vnd.openxmlformats-officedocument.presentationml.tags+xml"/>
  <Override PartName="/ppt/notesSlides/notesSlide15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6.xml" ContentType="application/vnd.openxmlformats-officedocument.presentationml.notesSlide+xml"/>
  <Override PartName="/ppt/tags/tag51.xml" ContentType="application/vnd.openxmlformats-officedocument.presentationml.tags+xml"/>
  <Override PartName="/ppt/notesSlides/notesSlide17.xml" ContentType="application/vnd.openxmlformats-officedocument.presentationml.notesSlide+xml"/>
  <Override PartName="/ppt/tags/tag52.xml" ContentType="application/vnd.openxmlformats-officedocument.presentationml.tags+xml"/>
  <Override PartName="/ppt/notesSlides/notesSlide18.xml" ContentType="application/vnd.openxmlformats-officedocument.presentationml.notesSlide+xml"/>
  <Override PartName="/ppt/tags/tag53.xml" ContentType="application/vnd.openxmlformats-officedocument.presentationml.tags+xml"/>
  <Override PartName="/ppt/notesSlides/notesSlide19.xml" ContentType="application/vnd.openxmlformats-officedocument.presentationml.notesSlide+xml"/>
  <Override PartName="/ppt/tags/tag54.xml" ContentType="application/vnd.openxmlformats-officedocument.presentationml.tags+xml"/>
  <Override PartName="/ppt/notesSlides/notesSlide20.xml" ContentType="application/vnd.openxmlformats-officedocument.presentationml.notesSlide+xml"/>
  <Override PartName="/ppt/tags/tag55.xml" ContentType="application/vnd.openxmlformats-officedocument.presentationml.tags+xml"/>
  <Override PartName="/ppt/notesSlides/notesSlide21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2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23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24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5.xml" ContentType="application/vnd.openxmlformats-officedocument.presentationml.notesSlide+xml"/>
  <Override PartName="/ppt/tags/tag64.xml" ContentType="application/vnd.openxmlformats-officedocument.presentationml.tags+xml"/>
  <Override PartName="/ppt/notesSlides/notesSlide2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7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28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29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30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31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32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  <p:sldMasterId id="2147483667" r:id="rId3"/>
  </p:sldMasterIdLst>
  <p:notesMasterIdLst>
    <p:notesMasterId r:id="rId38"/>
  </p:notesMasterIdLst>
  <p:sldIdLst>
    <p:sldId id="257" r:id="rId4"/>
    <p:sldId id="258" r:id="rId5"/>
    <p:sldId id="259" r:id="rId6"/>
    <p:sldId id="401" r:id="rId7"/>
    <p:sldId id="12573" r:id="rId8"/>
    <p:sldId id="12569" r:id="rId9"/>
    <p:sldId id="260" r:id="rId10"/>
    <p:sldId id="12585" r:id="rId11"/>
    <p:sldId id="12613" r:id="rId12"/>
    <p:sldId id="12568" r:id="rId13"/>
    <p:sldId id="4227" r:id="rId14"/>
    <p:sldId id="3244" r:id="rId15"/>
    <p:sldId id="12600" r:id="rId16"/>
    <p:sldId id="12602" r:id="rId17"/>
    <p:sldId id="12601" r:id="rId18"/>
    <p:sldId id="261" r:id="rId19"/>
    <p:sldId id="12603" r:id="rId20"/>
    <p:sldId id="12604" r:id="rId21"/>
    <p:sldId id="12605" r:id="rId22"/>
    <p:sldId id="12611" r:id="rId23"/>
    <p:sldId id="12606" r:id="rId24"/>
    <p:sldId id="12609" r:id="rId25"/>
    <p:sldId id="12614" r:id="rId26"/>
    <p:sldId id="12615" r:id="rId27"/>
    <p:sldId id="12610" r:id="rId28"/>
    <p:sldId id="12599" r:id="rId29"/>
    <p:sldId id="12608" r:id="rId30"/>
    <p:sldId id="12580" r:id="rId31"/>
    <p:sldId id="12579" r:id="rId32"/>
    <p:sldId id="12607" r:id="rId33"/>
    <p:sldId id="12616" r:id="rId34"/>
    <p:sldId id="12578" r:id="rId35"/>
    <p:sldId id="12612" r:id="rId36"/>
    <p:sldId id="12617" r:id="rId37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pos="38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C6573"/>
    <a:srgbClr val="8EAACE"/>
    <a:srgbClr val="828994"/>
    <a:srgbClr val="3D5E8B"/>
    <a:srgbClr val="333F50"/>
    <a:srgbClr val="557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14" autoAdjust="0"/>
  </p:normalViewPr>
  <p:slideViewPr>
    <p:cSldViewPr snapToGrid="0" showGuides="1">
      <p:cViewPr varScale="1">
        <p:scale>
          <a:sx n="108" d="100"/>
          <a:sy n="108" d="100"/>
        </p:scale>
        <p:origin x="654" y="114"/>
      </p:cViewPr>
      <p:guideLst>
        <p:guide orient="horz" pos="2166"/>
        <p:guide pos="38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gs" Target="tags/tag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5C6573"/>
            </a:solidFill>
            <a:ln>
              <a:noFill/>
            </a:ln>
          </c:spPr>
          <c:dPt>
            <c:idx val="0"/>
            <c:bubble3D val="0"/>
            <c:spPr>
              <a:solidFill>
                <a:srgbClr val="5C6573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5C6573"/>
              </a:solidFill>
              <a:ln w="19050">
                <a:noFill/>
              </a:ln>
              <a:effectLst/>
            </c:spPr>
          </c:dPt>
          <c:cat>
            <c:multiLvlStrRef>
              <c:f>Sheet1!$A$2:$A$3</c:f>
            </c:multiLvl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7.2</c:v>
                </c:pt>
                <c:pt idx="1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8EAACE"/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8.6</c:v>
                </c:pt>
                <c:pt idx="1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5C6573"/>
            </a:solidFill>
            <a:ln>
              <a:noFill/>
            </a:ln>
          </c:spPr>
          <c:dPt>
            <c:idx val="0"/>
            <c:bubble3D val="0"/>
            <c:spPr>
              <a:solidFill>
                <a:srgbClr val="5C6573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5C6573"/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7.6</c:v>
                </c:pt>
                <c:pt idx="1">
                  <c:v>2.4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33557-9E38-40F4-BC4C-53CC4D1C6DF7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959AE-276F-4D54-8341-115E6C358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028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2C7C3-2366-4909-A9B5-8602AC51C0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285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1D525-B3AE-4EC7-92A7-FB5EB6ABB58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313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602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214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581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909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158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2C7C3-2366-4909-A9B5-8602AC51C07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2718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639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7571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875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2C7C3-2366-4909-A9B5-8602AC51C0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1809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250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7419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7B928-6B21-40D8-A3B8-CF4B894803F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0607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7B928-6B21-40D8-A3B8-CF4B894803F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3413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7B928-6B21-40D8-A3B8-CF4B894803F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2323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7B928-6B21-40D8-A3B8-CF4B894803F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7520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7770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2C7C3-2366-4909-A9B5-8602AC51C07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1062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7B928-6B21-40D8-A3B8-CF4B894803F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5177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7B928-6B21-40D8-A3B8-CF4B894803F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206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2C7C3-2366-4909-A9B5-8602AC51C0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5058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7B928-6B21-40D8-A3B8-CF4B894803F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7434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7B928-6B21-40D8-A3B8-CF4B894803F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5606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7B928-6B21-40D8-A3B8-CF4B894803F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3736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2C7C3-2366-4909-A9B5-8602AC51C07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5061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优品</a:t>
            </a:r>
            <a:r>
              <a:rPr lang="en-US" altLang="zh-CN" dirty="0" smtClean="0"/>
              <a:t>PPT</a:t>
            </a:r>
            <a:r>
              <a:rPr lang="zh-CN" altLang="en-US" dirty="0" smtClean="0"/>
              <a:t> </a:t>
            </a:r>
            <a:r>
              <a:rPr lang="en-US" altLang="zh-CN" smtClean="0"/>
              <a:t>https://www.ypppt.com/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2859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30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1D525-B3AE-4EC7-92A7-FB5EB6ABB58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779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1D525-B3AE-4EC7-92A7-FB5EB6ABB58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621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2C7C3-2366-4909-A9B5-8602AC51C07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504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7B928-6B21-40D8-A3B8-CF4B894803F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097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7B928-6B21-40D8-A3B8-CF4B894803F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298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7E42-0078-4FC3-9706-95C5EFBD9F19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ABC9-69BF-4765-8446-76DA776BBB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7E42-0078-4FC3-9706-95C5EFBD9F19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ABC9-69BF-4765-8446-76DA776BBB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7E42-0078-4FC3-9706-95C5EFBD9F19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ABC9-69BF-4765-8446-76DA776BBB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7E42-0078-4FC3-9706-95C5EFBD9F19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ABC9-69BF-4765-8446-76DA776BBB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19276" y="1369580"/>
            <a:ext cx="5360572" cy="279945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192655" y="1380661"/>
            <a:ext cx="5360572" cy="279945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2023/1/4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45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2023/1/4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491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8794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8945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62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7E42-0078-4FC3-9706-95C5EFBD9F19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ABC9-69BF-4765-8446-76DA776BBB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993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4557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9594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2700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7560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45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6685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9070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65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7E42-0078-4FC3-9706-95C5EFBD9F19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ABC9-69BF-4765-8446-76DA776BBB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7E42-0078-4FC3-9706-95C5EFBD9F19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ABC9-69BF-4765-8446-76DA776BBB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7E42-0078-4FC3-9706-95C5EFBD9F19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ABC9-69BF-4765-8446-76DA776BBB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7E42-0078-4FC3-9706-95C5EFBD9F19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ABC9-69BF-4765-8446-76DA776BBB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653704" y="6739570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386715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7E42-0078-4FC3-9706-95C5EFBD9F19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ABC9-69BF-4765-8446-76DA776BBB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7E42-0078-4FC3-9706-95C5EFBD9F19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ABC9-69BF-4765-8446-76DA776BBB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7E42-0078-4FC3-9706-95C5EFBD9F19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ABC9-69BF-4765-8446-76DA776BBB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宋体 CN ExtraLight" panose="02020200000000000000" pitchFamily="18" charset="-122"/>
              </a:defRPr>
            </a:lvl1pPr>
          </a:lstStyle>
          <a:p>
            <a:fld id="{3E7C7E42-0078-4FC3-9706-95C5EFBD9F19}" type="datetimeFigureOut">
              <a:rPr lang="zh-CN" altLang="en-US" smtClean="0"/>
              <a:pPr/>
              <a:t>2023/1/4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宋体 CN ExtraLight" panose="020202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宋体 CN ExtraLight" panose="02020200000000000000" pitchFamily="18" charset="-122"/>
              </a:defRPr>
            </a:lvl1pPr>
          </a:lstStyle>
          <a:p>
            <a:fld id="{8FC3ABC9-69BF-4765-8446-76DA776BBB3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2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宋体 CN ExtraLight" panose="02020200000000000000" pitchFamily="18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宋体 CN ExtraLight" panose="02020200000000000000" pitchFamily="18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宋体 CN ExtraLight" panose="02020200000000000000" pitchFamily="18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宋体 CN ExtraLight" panose="02020200000000000000" pitchFamily="18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 CN ExtraLight" panose="02020200000000000000" pitchFamily="18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 CN ExtraLight" panose="02020200000000000000" pitchFamily="18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17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95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1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4.xml"/><Relationship Id="rId6" Type="http://schemas.openxmlformats.org/officeDocument/2006/relationships/image" Target="../media/image21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48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1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46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3" Type="http://schemas.openxmlformats.org/officeDocument/2006/relationships/tags" Target="../tags/tag6.xml"/><Relationship Id="rId21" Type="http://schemas.openxmlformats.org/officeDocument/2006/relationships/notesSlide" Target="../notesSlides/notesSlide2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slideLayout" Target="../slideLayouts/slideLayout8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4.xml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5.xml"/><Relationship Id="rId6" Type="http://schemas.openxmlformats.org/officeDocument/2006/relationships/image" Target="../media/image53.jpeg"/><Relationship Id="rId5" Type="http://schemas.openxmlformats.org/officeDocument/2006/relationships/image" Target="../media/image52.jpeg"/><Relationship Id="rId4" Type="http://schemas.openxmlformats.org/officeDocument/2006/relationships/image" Target="../media/image51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56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60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notesSlide" Target="../notesSlides/notesSlide23.xml"/><Relationship Id="rId9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60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5.png"/><Relationship Id="rId4" Type="http://schemas.openxmlformats.org/officeDocument/2006/relationships/notesSlide" Target="../notesSlides/notesSlide24.xml"/><Relationship Id="rId9" Type="http://schemas.openxmlformats.org/officeDocument/2006/relationships/image" Target="../media/image63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26" Type="http://schemas.openxmlformats.org/officeDocument/2006/relationships/image" Target="../media/image87.png"/><Relationship Id="rId21" Type="http://schemas.openxmlformats.org/officeDocument/2006/relationships/image" Target="../media/image82.png"/><Relationship Id="rId34" Type="http://schemas.openxmlformats.org/officeDocument/2006/relationships/image" Target="../media/image95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5" Type="http://schemas.openxmlformats.org/officeDocument/2006/relationships/image" Target="../media/image86.png"/><Relationship Id="rId33" Type="http://schemas.openxmlformats.org/officeDocument/2006/relationships/image" Target="../media/image94.png"/><Relationship Id="rId38" Type="http://schemas.openxmlformats.org/officeDocument/2006/relationships/image" Target="../media/image99.png"/><Relationship Id="rId2" Type="http://schemas.openxmlformats.org/officeDocument/2006/relationships/tags" Target="../tags/tag63.xml"/><Relationship Id="rId16" Type="http://schemas.openxmlformats.org/officeDocument/2006/relationships/image" Target="../media/image77.png"/><Relationship Id="rId20" Type="http://schemas.openxmlformats.org/officeDocument/2006/relationships/image" Target="../media/image81.png"/><Relationship Id="rId29" Type="http://schemas.openxmlformats.org/officeDocument/2006/relationships/image" Target="../media/image90.png"/><Relationship Id="rId1" Type="http://schemas.openxmlformats.org/officeDocument/2006/relationships/tags" Target="../tags/tag6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24" Type="http://schemas.openxmlformats.org/officeDocument/2006/relationships/image" Target="../media/image85.png"/><Relationship Id="rId32" Type="http://schemas.openxmlformats.org/officeDocument/2006/relationships/image" Target="../media/image93.png"/><Relationship Id="rId37" Type="http://schemas.openxmlformats.org/officeDocument/2006/relationships/image" Target="../media/image98.png"/><Relationship Id="rId5" Type="http://schemas.openxmlformats.org/officeDocument/2006/relationships/image" Target="../media/image66.png"/><Relationship Id="rId15" Type="http://schemas.openxmlformats.org/officeDocument/2006/relationships/image" Target="../media/image76.jpeg"/><Relationship Id="rId23" Type="http://schemas.openxmlformats.org/officeDocument/2006/relationships/image" Target="../media/image84.png"/><Relationship Id="rId28" Type="http://schemas.openxmlformats.org/officeDocument/2006/relationships/image" Target="../media/image89.png"/><Relationship Id="rId36" Type="http://schemas.openxmlformats.org/officeDocument/2006/relationships/image" Target="../media/image97.png"/><Relationship Id="rId10" Type="http://schemas.openxmlformats.org/officeDocument/2006/relationships/image" Target="../media/image71.png"/><Relationship Id="rId19" Type="http://schemas.openxmlformats.org/officeDocument/2006/relationships/image" Target="../media/image80.png"/><Relationship Id="rId31" Type="http://schemas.openxmlformats.org/officeDocument/2006/relationships/image" Target="../media/image92.png"/><Relationship Id="rId4" Type="http://schemas.openxmlformats.org/officeDocument/2006/relationships/notesSlide" Target="../notesSlides/notesSlide25.xml"/><Relationship Id="rId9" Type="http://schemas.openxmlformats.org/officeDocument/2006/relationships/image" Target="../media/image70.png"/><Relationship Id="rId14" Type="http://schemas.openxmlformats.org/officeDocument/2006/relationships/image" Target="../media/image75.jpeg"/><Relationship Id="rId22" Type="http://schemas.openxmlformats.org/officeDocument/2006/relationships/image" Target="../media/image83.png"/><Relationship Id="rId27" Type="http://schemas.openxmlformats.org/officeDocument/2006/relationships/image" Target="../media/image88.png"/><Relationship Id="rId30" Type="http://schemas.openxmlformats.org/officeDocument/2006/relationships/image" Target="../media/image91.png"/><Relationship Id="rId35" Type="http://schemas.openxmlformats.org/officeDocument/2006/relationships/image" Target="../media/image96.png"/><Relationship Id="rId8" Type="http://schemas.openxmlformats.org/officeDocument/2006/relationships/image" Target="../media/image69.png"/><Relationship Id="rId3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chart" Target="../charts/chart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4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67.xml"/><Relationship Id="rId7" Type="http://schemas.openxmlformats.org/officeDocument/2006/relationships/notesSlide" Target="../notesSlides/notesSlide2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69.xml"/><Relationship Id="rId4" Type="http://schemas.openxmlformats.org/officeDocument/2006/relationships/tags" Target="../tags/tag6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25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4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4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jpe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02.jpeg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image" Target="../media/image101.jpeg"/><Relationship Id="rId5" Type="http://schemas.openxmlformats.org/officeDocument/2006/relationships/image" Target="../media/image100.jpeg"/><Relationship Id="rId4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pppt.com/jiaocheng/" TargetMode="External"/><Relationship Id="rId3" Type="http://schemas.openxmlformats.org/officeDocument/2006/relationships/hyperlink" Target="https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www.ypppt.com/tubiao/" TargetMode="External"/><Relationship Id="rId11" Type="http://schemas.openxmlformats.org/officeDocument/2006/relationships/hyperlink" Target="https://www.ypppt.com/kejian/" TargetMode="External"/><Relationship Id="rId5" Type="http://schemas.openxmlformats.org/officeDocument/2006/relationships/hyperlink" Target="https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s://www.ypppt.com/jieri/" TargetMode="External"/><Relationship Id="rId9" Type="http://schemas.openxmlformats.org/officeDocument/2006/relationships/hyperlink" Target="http://www.ypppt.com/ziti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8.xml"/><Relationship Id="rId6" Type="http://schemas.openxmlformats.org/officeDocument/2006/relationships/hyperlink" Target="http://baike.baidu.com/subview/1083643/9117865.htm" TargetMode="External"/><Relationship Id="rId5" Type="http://schemas.openxmlformats.org/officeDocument/2006/relationships/hyperlink" Target="http://baike.baidu.com/view/1168245.htm" TargetMode="External"/><Relationship Id="rId4" Type="http://schemas.openxmlformats.org/officeDocument/2006/relationships/hyperlink" Target="http://baike.baidu.com/view/34021.htm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33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notesSlide" Target="../notesSlides/notesSlide8.xml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51miz-E809275-3B745111-1920x830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2242316"/>
            <a:ext cx="12192000" cy="2373367"/>
          </a:xfrm>
          <a:prstGeom prst="rect">
            <a:avLst/>
          </a:prstGeom>
          <a:solidFill>
            <a:srgbClr val="333F50">
              <a:alpha val="6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PA-文本框 6"/>
          <p:cNvSpPr txBox="1"/>
          <p:nvPr>
            <p:custDataLst>
              <p:tags r:id="rId1"/>
            </p:custDataLst>
          </p:nvPr>
        </p:nvSpPr>
        <p:spPr>
          <a:xfrm>
            <a:off x="2486857" y="3882910"/>
            <a:ext cx="7770566" cy="369332"/>
          </a:xfrm>
          <a:prstGeom prst="rect">
            <a:avLst/>
          </a:prstGeom>
          <a:solidFill>
            <a:schemeClr val="tx1">
              <a:alpha val="0"/>
            </a:schemeClr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ctr"/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汇报人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优品</a:t>
            </a:r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PPT   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时间：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20XX.XX</a:t>
            </a:r>
          </a:p>
        </p:txBody>
      </p:sp>
      <p:sp>
        <p:nvSpPr>
          <p:cNvPr id="4" name="PA-矩形 3"/>
          <p:cNvSpPr/>
          <p:nvPr>
            <p:custDataLst>
              <p:tags r:id="rId2"/>
            </p:custDataLst>
          </p:nvPr>
        </p:nvSpPr>
        <p:spPr>
          <a:xfrm>
            <a:off x="2616786" y="2810613"/>
            <a:ext cx="75107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互联网</a:t>
            </a:r>
            <a:r>
              <a:rPr lang="en-US" altLang="zh-CN" sz="4800" dirty="0">
                <a:solidFill>
                  <a:schemeClr val="bg1"/>
                </a:solidFill>
                <a:cs typeface="+mn-ea"/>
                <a:sym typeface="+mn-lt"/>
              </a:rPr>
              <a:t>+</a:t>
            </a:r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与智慧医疗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:push dir="u"/>
      </p:transition>
    </mc:Choice>
    <mc:Fallback xmlns="">
      <p:transition spd="slow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804635" y="1916844"/>
            <a:ext cx="4255660" cy="2326819"/>
            <a:chOff x="1804635" y="1727063"/>
            <a:chExt cx="4255660" cy="2326818"/>
          </a:xfrm>
        </p:grpSpPr>
        <p:sp>
          <p:nvSpPr>
            <p:cNvPr id="155" name="îṥ1idê"/>
            <p:cNvSpPr/>
            <p:nvPr/>
          </p:nvSpPr>
          <p:spPr>
            <a:xfrm>
              <a:off x="1804635" y="1727063"/>
              <a:ext cx="3776849" cy="1981981"/>
            </a:xfrm>
            <a:prstGeom prst="roundRect">
              <a:avLst>
                <a:gd name="adj" fmla="val 3410"/>
              </a:avLst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cs typeface="+mn-ea"/>
                <a:sym typeface="+mn-lt"/>
              </a:endParaRPr>
            </a:p>
          </p:txBody>
        </p:sp>
        <p:grpSp>
          <p:nvGrpSpPr>
            <p:cNvPr id="156" name="ïŝļîḑê"/>
            <p:cNvGrpSpPr/>
            <p:nvPr/>
          </p:nvGrpSpPr>
          <p:grpSpPr>
            <a:xfrm rot="16200000">
              <a:off x="4284958" y="2278545"/>
              <a:ext cx="1776185" cy="1774488"/>
              <a:chOff x="5284598" y="1127125"/>
              <a:chExt cx="1663890" cy="1662301"/>
            </a:xfrm>
          </p:grpSpPr>
          <p:sp>
            <p:nvSpPr>
              <p:cNvPr id="184" name="îṡ1îďè"/>
              <p:cNvSpPr/>
              <p:nvPr/>
            </p:nvSpPr>
            <p:spPr bwMode="auto">
              <a:xfrm>
                <a:off x="5284598" y="1136839"/>
                <a:ext cx="1649414" cy="1652587"/>
              </a:xfrm>
              <a:custGeom>
                <a:avLst/>
                <a:gdLst>
                  <a:gd name="T0" fmla="*/ 604 w 604"/>
                  <a:gd name="T1" fmla="*/ 605 h 605"/>
                  <a:gd name="T2" fmla="*/ 56 w 604"/>
                  <a:gd name="T3" fmla="*/ 550 h 605"/>
                  <a:gd name="T4" fmla="*/ 0 w 604"/>
                  <a:gd name="T5" fmla="*/ 0 h 605"/>
                  <a:gd name="T6" fmla="*/ 604 w 604"/>
                  <a:gd name="T7" fmla="*/ 60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4" h="605">
                    <a:moveTo>
                      <a:pt x="604" y="605"/>
                    </a:moveTo>
                    <a:cubicBezTo>
                      <a:pt x="56" y="550"/>
                      <a:pt x="56" y="550"/>
                      <a:pt x="56" y="55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8" y="14"/>
                      <a:pt x="591" y="277"/>
                      <a:pt x="604" y="605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6350" cap="rnd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85" name="íṧľîďè"/>
              <p:cNvSpPr/>
              <p:nvPr/>
            </p:nvSpPr>
            <p:spPr bwMode="auto">
              <a:xfrm>
                <a:off x="5294313" y="2630488"/>
                <a:ext cx="1654175" cy="149225"/>
              </a:xfrm>
              <a:custGeom>
                <a:avLst/>
                <a:gdLst>
                  <a:gd name="T0" fmla="*/ 96 w 1042"/>
                  <a:gd name="T1" fmla="*/ 0 h 94"/>
                  <a:gd name="T2" fmla="*/ 1042 w 1042"/>
                  <a:gd name="T3" fmla="*/ 94 h 94"/>
                  <a:gd name="T4" fmla="*/ 0 w 1042"/>
                  <a:gd name="T5" fmla="*/ 94 h 94"/>
                  <a:gd name="T6" fmla="*/ 96 w 1042"/>
                  <a:gd name="T7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2" h="94">
                    <a:moveTo>
                      <a:pt x="96" y="0"/>
                    </a:moveTo>
                    <a:lnTo>
                      <a:pt x="1042" y="94"/>
                    </a:lnTo>
                    <a:lnTo>
                      <a:pt x="0" y="9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6350" cap="rnd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86" name="ïśļîḑé"/>
              <p:cNvSpPr/>
              <p:nvPr/>
            </p:nvSpPr>
            <p:spPr bwMode="auto">
              <a:xfrm>
                <a:off x="5294313" y="1127125"/>
                <a:ext cx="152400" cy="1652588"/>
              </a:xfrm>
              <a:custGeom>
                <a:avLst/>
                <a:gdLst>
                  <a:gd name="T0" fmla="*/ 0 w 96"/>
                  <a:gd name="T1" fmla="*/ 1041 h 1041"/>
                  <a:gd name="T2" fmla="*/ 0 w 96"/>
                  <a:gd name="T3" fmla="*/ 0 h 1041"/>
                  <a:gd name="T4" fmla="*/ 96 w 96"/>
                  <a:gd name="T5" fmla="*/ 947 h 1041"/>
                  <a:gd name="T6" fmla="*/ 0 w 96"/>
                  <a:gd name="T7" fmla="*/ 1041 h 1041"/>
                  <a:gd name="T8" fmla="*/ 0 w 96"/>
                  <a:gd name="T9" fmla="*/ 1041 h 10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1041">
                    <a:moveTo>
                      <a:pt x="0" y="1041"/>
                    </a:moveTo>
                    <a:lnTo>
                      <a:pt x="0" y="0"/>
                    </a:lnTo>
                    <a:lnTo>
                      <a:pt x="96" y="947"/>
                    </a:lnTo>
                    <a:lnTo>
                      <a:pt x="0" y="1041"/>
                    </a:lnTo>
                    <a:lnTo>
                      <a:pt x="0" y="1041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6350" cap="rnd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</p:grpSp>
        <p:sp>
          <p:nvSpPr>
            <p:cNvPr id="158" name="íṣlïďê"/>
            <p:cNvSpPr txBox="1"/>
            <p:nvPr/>
          </p:nvSpPr>
          <p:spPr>
            <a:xfrm>
              <a:off x="4513650" y="3075681"/>
              <a:ext cx="1374554" cy="466733"/>
            </a:xfrm>
            <a:prstGeom prst="rect">
              <a:avLst/>
            </a:prstGeom>
          </p:spPr>
          <p:txBody>
            <a:bodyPr vert="horz"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zh-CN" altLang="en-US" sz="2000" b="1" dirty="0">
                  <a:solidFill>
                    <a:srgbClr val="FFFFFF"/>
                  </a:solidFill>
                  <a:cs typeface="+mn-ea"/>
                  <a:sym typeface="+mn-lt"/>
                </a:rPr>
                <a:t>环境变化</a:t>
              </a:r>
            </a:p>
          </p:txBody>
        </p:sp>
      </p:grpSp>
      <p:grpSp>
        <p:nvGrpSpPr>
          <p:cNvPr id="188" name="组合 187"/>
          <p:cNvGrpSpPr/>
          <p:nvPr/>
        </p:nvGrpSpPr>
        <p:grpSpPr>
          <a:xfrm>
            <a:off x="6131925" y="1893916"/>
            <a:ext cx="4242808" cy="2330112"/>
            <a:chOff x="6108697" y="1727061"/>
            <a:chExt cx="4242808" cy="2330112"/>
          </a:xfrm>
        </p:grpSpPr>
        <p:sp>
          <p:nvSpPr>
            <p:cNvPr id="160" name="iṡḻíḑe"/>
            <p:cNvSpPr/>
            <p:nvPr/>
          </p:nvSpPr>
          <p:spPr>
            <a:xfrm>
              <a:off x="6574656" y="1727061"/>
              <a:ext cx="3776849" cy="1981981"/>
            </a:xfrm>
            <a:prstGeom prst="roundRect">
              <a:avLst>
                <a:gd name="adj" fmla="val 3410"/>
              </a:avLst>
            </a:prstGeom>
            <a:noFill/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cs typeface="+mn-ea"/>
                <a:sym typeface="+mn-lt"/>
              </a:endParaRPr>
            </a:p>
          </p:txBody>
        </p:sp>
        <p:grpSp>
          <p:nvGrpSpPr>
            <p:cNvPr id="161" name="îSļïde"/>
            <p:cNvGrpSpPr/>
            <p:nvPr/>
          </p:nvGrpSpPr>
          <p:grpSpPr>
            <a:xfrm>
              <a:off x="6108697" y="2280991"/>
              <a:ext cx="1774490" cy="1776182"/>
              <a:chOff x="4400077" y="1716349"/>
              <a:chExt cx="1086589" cy="1087625"/>
            </a:xfrm>
          </p:grpSpPr>
          <p:sp>
            <p:nvSpPr>
              <p:cNvPr id="181" name="î$ļíḑê"/>
              <p:cNvSpPr/>
              <p:nvPr/>
            </p:nvSpPr>
            <p:spPr bwMode="auto">
              <a:xfrm rot="16200000">
                <a:off x="4401115" y="1724772"/>
                <a:ext cx="1078164" cy="1080239"/>
              </a:xfrm>
              <a:custGeom>
                <a:avLst/>
                <a:gdLst>
                  <a:gd name="T0" fmla="*/ 604 w 604"/>
                  <a:gd name="T1" fmla="*/ 0 h 605"/>
                  <a:gd name="T2" fmla="*/ 0 w 604"/>
                  <a:gd name="T3" fmla="*/ 605 h 605"/>
                  <a:gd name="T4" fmla="*/ 56 w 604"/>
                  <a:gd name="T5" fmla="*/ 56 h 605"/>
                  <a:gd name="T6" fmla="*/ 604 w 604"/>
                  <a:gd name="T7" fmla="*/ 0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4" h="605">
                    <a:moveTo>
                      <a:pt x="604" y="0"/>
                    </a:moveTo>
                    <a:cubicBezTo>
                      <a:pt x="591" y="328"/>
                      <a:pt x="328" y="591"/>
                      <a:pt x="0" y="605"/>
                    </a:cubicBezTo>
                    <a:cubicBezTo>
                      <a:pt x="56" y="56"/>
                      <a:pt x="56" y="56"/>
                      <a:pt x="56" y="56"/>
                    </a:cubicBezTo>
                    <a:lnTo>
                      <a:pt x="604" y="0"/>
                    </a:lnTo>
                    <a:close/>
                  </a:path>
                </a:pathLst>
              </a:custGeom>
              <a:solidFill>
                <a:srgbClr val="5C6573"/>
              </a:solidFill>
              <a:ln w="6350" cap="rnd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82" name="îšḻíḓê"/>
              <p:cNvSpPr/>
              <p:nvPr/>
            </p:nvSpPr>
            <p:spPr bwMode="auto">
              <a:xfrm rot="16200000">
                <a:off x="3915598" y="2207177"/>
                <a:ext cx="1081276" cy="99619"/>
              </a:xfrm>
              <a:custGeom>
                <a:avLst/>
                <a:gdLst>
                  <a:gd name="T0" fmla="*/ 96 w 1042"/>
                  <a:gd name="T1" fmla="*/ 96 h 96"/>
                  <a:gd name="T2" fmla="*/ 1042 w 1042"/>
                  <a:gd name="T3" fmla="*/ 0 h 96"/>
                  <a:gd name="T4" fmla="*/ 0 w 1042"/>
                  <a:gd name="T5" fmla="*/ 0 h 96"/>
                  <a:gd name="T6" fmla="*/ 96 w 1042"/>
                  <a:gd name="T7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2" h="96">
                    <a:moveTo>
                      <a:pt x="96" y="96"/>
                    </a:moveTo>
                    <a:lnTo>
                      <a:pt x="1042" y="0"/>
                    </a:lnTo>
                    <a:lnTo>
                      <a:pt x="0" y="0"/>
                    </a:lnTo>
                    <a:lnTo>
                      <a:pt x="96" y="96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6350" cap="rnd">
                <a:noFill/>
                <a:prstDash val="solid"/>
                <a:round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83" name="iṥ1ïdè"/>
              <p:cNvSpPr/>
              <p:nvPr/>
            </p:nvSpPr>
            <p:spPr bwMode="auto">
              <a:xfrm rot="16200000">
                <a:off x="4896737" y="2207694"/>
                <a:ext cx="99619" cy="1080239"/>
              </a:xfrm>
              <a:custGeom>
                <a:avLst/>
                <a:gdLst>
                  <a:gd name="T0" fmla="*/ 0 w 96"/>
                  <a:gd name="T1" fmla="*/ 0 h 1041"/>
                  <a:gd name="T2" fmla="*/ 0 w 96"/>
                  <a:gd name="T3" fmla="*/ 1041 h 1041"/>
                  <a:gd name="T4" fmla="*/ 96 w 96"/>
                  <a:gd name="T5" fmla="*/ 96 h 1041"/>
                  <a:gd name="T6" fmla="*/ 0 w 96"/>
                  <a:gd name="T7" fmla="*/ 0 h 1041"/>
                  <a:gd name="T8" fmla="*/ 0 w 96"/>
                  <a:gd name="T9" fmla="*/ 0 h 10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1041">
                    <a:moveTo>
                      <a:pt x="0" y="0"/>
                    </a:moveTo>
                    <a:lnTo>
                      <a:pt x="0" y="1041"/>
                    </a:lnTo>
                    <a:lnTo>
                      <a:pt x="96" y="9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6350" cap="rnd">
                <a:noFill/>
                <a:round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</p:grpSp>
        <p:sp>
          <p:nvSpPr>
            <p:cNvPr id="163" name="îs1íḋe"/>
            <p:cNvSpPr txBox="1"/>
            <p:nvPr/>
          </p:nvSpPr>
          <p:spPr>
            <a:xfrm>
              <a:off x="6210447" y="3124708"/>
              <a:ext cx="1374554" cy="466733"/>
            </a:xfrm>
            <a:prstGeom prst="rect">
              <a:avLst/>
            </a:prstGeom>
          </p:spPr>
          <p:txBody>
            <a:bodyPr vert="horz"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>
                <a:spcBef>
                  <a:spcPct val="0"/>
                </a:spcBef>
              </a:pPr>
              <a:r>
                <a:rPr lang="zh-CN" altLang="en-US" sz="2000" b="1" dirty="0">
                  <a:solidFill>
                    <a:srgbClr val="FFFFFF"/>
                  </a:solidFill>
                  <a:cs typeface="+mn-ea"/>
                  <a:sym typeface="+mn-lt"/>
                </a:rPr>
                <a:t>政策利好</a:t>
              </a:r>
            </a:p>
          </p:txBody>
        </p:sp>
      </p:grpSp>
      <p:sp>
        <p:nvSpPr>
          <p:cNvPr id="167" name="iṧlïḑe"/>
          <p:cNvSpPr/>
          <p:nvPr/>
        </p:nvSpPr>
        <p:spPr bwMode="auto">
          <a:xfrm>
            <a:off x="6510500" y="5025410"/>
            <a:ext cx="419211" cy="318603"/>
          </a:xfrm>
          <a:custGeom>
            <a:avLst/>
            <a:gdLst>
              <a:gd name="connsiteX0" fmla="*/ 418981 w 606580"/>
              <a:gd name="connsiteY0" fmla="*/ 275135 h 461004"/>
              <a:gd name="connsiteX1" fmla="*/ 471959 w 606580"/>
              <a:gd name="connsiteY1" fmla="*/ 284976 h 461004"/>
              <a:gd name="connsiteX2" fmla="*/ 478463 w 606580"/>
              <a:gd name="connsiteY2" fmla="*/ 303611 h 461004"/>
              <a:gd name="connsiteX3" fmla="*/ 465874 w 606580"/>
              <a:gd name="connsiteY3" fmla="*/ 311463 h 461004"/>
              <a:gd name="connsiteX4" fmla="*/ 459790 w 606580"/>
              <a:gd name="connsiteY4" fmla="*/ 309997 h 461004"/>
              <a:gd name="connsiteX5" fmla="*/ 418981 w 606580"/>
              <a:gd name="connsiteY5" fmla="*/ 303088 h 461004"/>
              <a:gd name="connsiteX6" fmla="*/ 378278 w 606580"/>
              <a:gd name="connsiteY6" fmla="*/ 309997 h 461004"/>
              <a:gd name="connsiteX7" fmla="*/ 359500 w 606580"/>
              <a:gd name="connsiteY7" fmla="*/ 303611 h 461004"/>
              <a:gd name="connsiteX8" fmla="*/ 366004 w 606580"/>
              <a:gd name="connsiteY8" fmla="*/ 284976 h 461004"/>
              <a:gd name="connsiteX9" fmla="*/ 418981 w 606580"/>
              <a:gd name="connsiteY9" fmla="*/ 275135 h 461004"/>
              <a:gd name="connsiteX10" fmla="*/ 187599 w 606580"/>
              <a:gd name="connsiteY10" fmla="*/ 275135 h 461004"/>
              <a:gd name="connsiteX11" fmla="*/ 240576 w 606580"/>
              <a:gd name="connsiteY11" fmla="*/ 284976 h 461004"/>
              <a:gd name="connsiteX12" fmla="*/ 247080 w 606580"/>
              <a:gd name="connsiteY12" fmla="*/ 303611 h 461004"/>
              <a:gd name="connsiteX13" fmla="*/ 234491 w 606580"/>
              <a:gd name="connsiteY13" fmla="*/ 311463 h 461004"/>
              <a:gd name="connsiteX14" fmla="*/ 228407 w 606580"/>
              <a:gd name="connsiteY14" fmla="*/ 309997 h 461004"/>
              <a:gd name="connsiteX15" fmla="*/ 187599 w 606580"/>
              <a:gd name="connsiteY15" fmla="*/ 303088 h 461004"/>
              <a:gd name="connsiteX16" fmla="*/ 146790 w 606580"/>
              <a:gd name="connsiteY16" fmla="*/ 309997 h 461004"/>
              <a:gd name="connsiteX17" fmla="*/ 128117 w 606580"/>
              <a:gd name="connsiteY17" fmla="*/ 303611 h 461004"/>
              <a:gd name="connsiteX18" fmla="*/ 134621 w 606580"/>
              <a:gd name="connsiteY18" fmla="*/ 284976 h 461004"/>
              <a:gd name="connsiteX19" fmla="*/ 187599 w 606580"/>
              <a:gd name="connsiteY19" fmla="*/ 275135 h 461004"/>
              <a:gd name="connsiteX20" fmla="*/ 418981 w 606580"/>
              <a:gd name="connsiteY20" fmla="*/ 205345 h 461004"/>
              <a:gd name="connsiteX21" fmla="*/ 471959 w 606580"/>
              <a:gd name="connsiteY21" fmla="*/ 215090 h 461004"/>
              <a:gd name="connsiteX22" fmla="*/ 478463 w 606580"/>
              <a:gd name="connsiteY22" fmla="*/ 233741 h 461004"/>
              <a:gd name="connsiteX23" fmla="*/ 465874 w 606580"/>
              <a:gd name="connsiteY23" fmla="*/ 241600 h 461004"/>
              <a:gd name="connsiteX24" fmla="*/ 459790 w 606580"/>
              <a:gd name="connsiteY24" fmla="*/ 240238 h 461004"/>
              <a:gd name="connsiteX25" fmla="*/ 418981 w 606580"/>
              <a:gd name="connsiteY25" fmla="*/ 233217 h 461004"/>
              <a:gd name="connsiteX26" fmla="*/ 378278 w 606580"/>
              <a:gd name="connsiteY26" fmla="*/ 240238 h 461004"/>
              <a:gd name="connsiteX27" fmla="*/ 359500 w 606580"/>
              <a:gd name="connsiteY27" fmla="*/ 233741 h 461004"/>
              <a:gd name="connsiteX28" fmla="*/ 366004 w 606580"/>
              <a:gd name="connsiteY28" fmla="*/ 215090 h 461004"/>
              <a:gd name="connsiteX29" fmla="*/ 418981 w 606580"/>
              <a:gd name="connsiteY29" fmla="*/ 205345 h 461004"/>
              <a:gd name="connsiteX30" fmla="*/ 187599 w 606580"/>
              <a:gd name="connsiteY30" fmla="*/ 205345 h 461004"/>
              <a:gd name="connsiteX31" fmla="*/ 240576 w 606580"/>
              <a:gd name="connsiteY31" fmla="*/ 215090 h 461004"/>
              <a:gd name="connsiteX32" fmla="*/ 247080 w 606580"/>
              <a:gd name="connsiteY32" fmla="*/ 233741 h 461004"/>
              <a:gd name="connsiteX33" fmla="*/ 234491 w 606580"/>
              <a:gd name="connsiteY33" fmla="*/ 241600 h 461004"/>
              <a:gd name="connsiteX34" fmla="*/ 228407 w 606580"/>
              <a:gd name="connsiteY34" fmla="*/ 240238 h 461004"/>
              <a:gd name="connsiteX35" fmla="*/ 187599 w 606580"/>
              <a:gd name="connsiteY35" fmla="*/ 233217 h 461004"/>
              <a:gd name="connsiteX36" fmla="*/ 146790 w 606580"/>
              <a:gd name="connsiteY36" fmla="*/ 240238 h 461004"/>
              <a:gd name="connsiteX37" fmla="*/ 128117 w 606580"/>
              <a:gd name="connsiteY37" fmla="*/ 233741 h 461004"/>
              <a:gd name="connsiteX38" fmla="*/ 134621 w 606580"/>
              <a:gd name="connsiteY38" fmla="*/ 215090 h 461004"/>
              <a:gd name="connsiteX39" fmla="*/ 187599 w 606580"/>
              <a:gd name="connsiteY39" fmla="*/ 205345 h 461004"/>
              <a:gd name="connsiteX40" fmla="*/ 418981 w 606580"/>
              <a:gd name="connsiteY40" fmla="*/ 135486 h 461004"/>
              <a:gd name="connsiteX41" fmla="*/ 471959 w 606580"/>
              <a:gd name="connsiteY41" fmla="*/ 145231 h 461004"/>
              <a:gd name="connsiteX42" fmla="*/ 478463 w 606580"/>
              <a:gd name="connsiteY42" fmla="*/ 163882 h 461004"/>
              <a:gd name="connsiteX43" fmla="*/ 465874 w 606580"/>
              <a:gd name="connsiteY43" fmla="*/ 171741 h 461004"/>
              <a:gd name="connsiteX44" fmla="*/ 459790 w 606580"/>
              <a:gd name="connsiteY44" fmla="*/ 170379 h 461004"/>
              <a:gd name="connsiteX45" fmla="*/ 418981 w 606580"/>
              <a:gd name="connsiteY45" fmla="*/ 163463 h 461004"/>
              <a:gd name="connsiteX46" fmla="*/ 378278 w 606580"/>
              <a:gd name="connsiteY46" fmla="*/ 170379 h 461004"/>
              <a:gd name="connsiteX47" fmla="*/ 359500 w 606580"/>
              <a:gd name="connsiteY47" fmla="*/ 163882 h 461004"/>
              <a:gd name="connsiteX48" fmla="*/ 366004 w 606580"/>
              <a:gd name="connsiteY48" fmla="*/ 145231 h 461004"/>
              <a:gd name="connsiteX49" fmla="*/ 418981 w 606580"/>
              <a:gd name="connsiteY49" fmla="*/ 135486 h 461004"/>
              <a:gd name="connsiteX50" fmla="*/ 187599 w 606580"/>
              <a:gd name="connsiteY50" fmla="*/ 135486 h 461004"/>
              <a:gd name="connsiteX51" fmla="*/ 240576 w 606580"/>
              <a:gd name="connsiteY51" fmla="*/ 145231 h 461004"/>
              <a:gd name="connsiteX52" fmla="*/ 247080 w 606580"/>
              <a:gd name="connsiteY52" fmla="*/ 163882 h 461004"/>
              <a:gd name="connsiteX53" fmla="*/ 234491 w 606580"/>
              <a:gd name="connsiteY53" fmla="*/ 171741 h 461004"/>
              <a:gd name="connsiteX54" fmla="*/ 228407 w 606580"/>
              <a:gd name="connsiteY54" fmla="*/ 170379 h 461004"/>
              <a:gd name="connsiteX55" fmla="*/ 187599 w 606580"/>
              <a:gd name="connsiteY55" fmla="*/ 163463 h 461004"/>
              <a:gd name="connsiteX56" fmla="*/ 146790 w 606580"/>
              <a:gd name="connsiteY56" fmla="*/ 170379 h 461004"/>
              <a:gd name="connsiteX57" fmla="*/ 128117 w 606580"/>
              <a:gd name="connsiteY57" fmla="*/ 163882 h 461004"/>
              <a:gd name="connsiteX58" fmla="*/ 134621 w 606580"/>
              <a:gd name="connsiteY58" fmla="*/ 145231 h 461004"/>
              <a:gd name="connsiteX59" fmla="*/ 187599 w 606580"/>
              <a:gd name="connsiteY59" fmla="*/ 135486 h 461004"/>
              <a:gd name="connsiteX60" fmla="*/ 420335 w 606580"/>
              <a:gd name="connsiteY60" fmla="*/ 64541 h 461004"/>
              <a:gd name="connsiteX61" fmla="*/ 335660 w 606580"/>
              <a:gd name="connsiteY61" fmla="*/ 75018 h 461004"/>
              <a:gd name="connsiteX62" fmla="*/ 335660 w 606580"/>
              <a:gd name="connsiteY62" fmla="*/ 163552 h 461004"/>
              <a:gd name="connsiteX63" fmla="*/ 335660 w 606580"/>
              <a:gd name="connsiteY63" fmla="*/ 389548 h 461004"/>
              <a:gd name="connsiteX64" fmla="*/ 420335 w 606580"/>
              <a:gd name="connsiteY64" fmla="*/ 380747 h 461004"/>
              <a:gd name="connsiteX65" fmla="*/ 505011 w 606580"/>
              <a:gd name="connsiteY65" fmla="*/ 389548 h 461004"/>
              <a:gd name="connsiteX66" fmla="*/ 505011 w 606580"/>
              <a:gd name="connsiteY66" fmla="*/ 163552 h 461004"/>
              <a:gd name="connsiteX67" fmla="*/ 505011 w 606580"/>
              <a:gd name="connsiteY67" fmla="*/ 75018 h 461004"/>
              <a:gd name="connsiteX68" fmla="*/ 420335 w 606580"/>
              <a:gd name="connsiteY68" fmla="*/ 64541 h 461004"/>
              <a:gd name="connsiteX69" fmla="*/ 186245 w 606580"/>
              <a:gd name="connsiteY69" fmla="*/ 64541 h 461004"/>
              <a:gd name="connsiteX70" fmla="*/ 101569 w 606580"/>
              <a:gd name="connsiteY70" fmla="*/ 75018 h 461004"/>
              <a:gd name="connsiteX71" fmla="*/ 101569 w 606580"/>
              <a:gd name="connsiteY71" fmla="*/ 163552 h 461004"/>
              <a:gd name="connsiteX72" fmla="*/ 101569 w 606580"/>
              <a:gd name="connsiteY72" fmla="*/ 389548 h 461004"/>
              <a:gd name="connsiteX73" fmla="*/ 186245 w 606580"/>
              <a:gd name="connsiteY73" fmla="*/ 380747 h 461004"/>
              <a:gd name="connsiteX74" fmla="*/ 270920 w 606580"/>
              <a:gd name="connsiteY74" fmla="*/ 389548 h 461004"/>
              <a:gd name="connsiteX75" fmla="*/ 270920 w 606580"/>
              <a:gd name="connsiteY75" fmla="*/ 152760 h 461004"/>
              <a:gd name="connsiteX76" fmla="*/ 270920 w 606580"/>
              <a:gd name="connsiteY76" fmla="*/ 75018 h 461004"/>
              <a:gd name="connsiteX77" fmla="*/ 186245 w 606580"/>
              <a:gd name="connsiteY77" fmla="*/ 64541 h 461004"/>
              <a:gd name="connsiteX78" fmla="*/ 186245 w 606580"/>
              <a:gd name="connsiteY78" fmla="*/ 0 h 461004"/>
              <a:gd name="connsiteX79" fmla="*/ 303238 w 606580"/>
              <a:gd name="connsiteY79" fmla="*/ 16869 h 461004"/>
              <a:gd name="connsiteX80" fmla="*/ 420335 w 606580"/>
              <a:gd name="connsiteY80" fmla="*/ 0 h 461004"/>
              <a:gd name="connsiteX81" fmla="*/ 546982 w 606580"/>
              <a:gd name="connsiteY81" fmla="*/ 19802 h 461004"/>
              <a:gd name="connsiteX82" fmla="*/ 569436 w 606580"/>
              <a:gd name="connsiteY82" fmla="*/ 46834 h 461004"/>
              <a:gd name="connsiteX83" fmla="*/ 574263 w 606580"/>
              <a:gd name="connsiteY83" fmla="*/ 46834 h 461004"/>
              <a:gd name="connsiteX84" fmla="*/ 606580 w 606580"/>
              <a:gd name="connsiteY84" fmla="*/ 79209 h 461004"/>
              <a:gd name="connsiteX85" fmla="*/ 606580 w 606580"/>
              <a:gd name="connsiteY85" fmla="*/ 428734 h 461004"/>
              <a:gd name="connsiteX86" fmla="*/ 574263 w 606580"/>
              <a:gd name="connsiteY86" fmla="*/ 461004 h 461004"/>
              <a:gd name="connsiteX87" fmla="*/ 32317 w 606580"/>
              <a:gd name="connsiteY87" fmla="*/ 461004 h 461004"/>
              <a:gd name="connsiteX88" fmla="*/ 0 w 606580"/>
              <a:gd name="connsiteY88" fmla="*/ 428734 h 461004"/>
              <a:gd name="connsiteX89" fmla="*/ 0 w 606580"/>
              <a:gd name="connsiteY89" fmla="*/ 79209 h 461004"/>
              <a:gd name="connsiteX90" fmla="*/ 32317 w 606580"/>
              <a:gd name="connsiteY90" fmla="*/ 46939 h 461004"/>
              <a:gd name="connsiteX91" fmla="*/ 37144 w 606580"/>
              <a:gd name="connsiteY91" fmla="*/ 46939 h 461004"/>
              <a:gd name="connsiteX92" fmla="*/ 59598 w 606580"/>
              <a:gd name="connsiteY92" fmla="*/ 19802 h 461004"/>
              <a:gd name="connsiteX93" fmla="*/ 186245 w 606580"/>
              <a:gd name="connsiteY93" fmla="*/ 0 h 461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606580" h="461004">
                <a:moveTo>
                  <a:pt x="418981" y="275135"/>
                </a:moveTo>
                <a:cubicBezTo>
                  <a:pt x="433144" y="275135"/>
                  <a:pt x="454020" y="276182"/>
                  <a:pt x="471959" y="284976"/>
                </a:cubicBezTo>
                <a:cubicBezTo>
                  <a:pt x="478988" y="288326"/>
                  <a:pt x="481820" y="296597"/>
                  <a:pt x="478463" y="303611"/>
                </a:cubicBezTo>
                <a:cubicBezTo>
                  <a:pt x="476050" y="308532"/>
                  <a:pt x="471015" y="311463"/>
                  <a:pt x="465874" y="311463"/>
                </a:cubicBezTo>
                <a:cubicBezTo>
                  <a:pt x="463881" y="311463"/>
                  <a:pt x="461783" y="311044"/>
                  <a:pt x="459790" y="309997"/>
                </a:cubicBezTo>
                <a:cubicBezTo>
                  <a:pt x="446991" y="303820"/>
                  <a:pt x="430416" y="303088"/>
                  <a:pt x="418981" y="303088"/>
                </a:cubicBezTo>
                <a:cubicBezTo>
                  <a:pt x="407652" y="303088"/>
                  <a:pt x="391077" y="303820"/>
                  <a:pt x="378278" y="309997"/>
                </a:cubicBezTo>
                <a:cubicBezTo>
                  <a:pt x="371249" y="313452"/>
                  <a:pt x="362962" y="310521"/>
                  <a:pt x="359500" y="303611"/>
                </a:cubicBezTo>
                <a:cubicBezTo>
                  <a:pt x="356143" y="296597"/>
                  <a:pt x="359080" y="288326"/>
                  <a:pt x="366004" y="284976"/>
                </a:cubicBezTo>
                <a:cubicBezTo>
                  <a:pt x="384048" y="276182"/>
                  <a:pt x="404924" y="275135"/>
                  <a:pt x="418981" y="275135"/>
                </a:cubicBezTo>
                <a:close/>
                <a:moveTo>
                  <a:pt x="187599" y="275135"/>
                </a:moveTo>
                <a:cubicBezTo>
                  <a:pt x="201761" y="275135"/>
                  <a:pt x="222532" y="276182"/>
                  <a:pt x="240576" y="284976"/>
                </a:cubicBezTo>
                <a:cubicBezTo>
                  <a:pt x="247500" y="288326"/>
                  <a:pt x="250437" y="296597"/>
                  <a:pt x="247080" y="303611"/>
                </a:cubicBezTo>
                <a:cubicBezTo>
                  <a:pt x="244667" y="308532"/>
                  <a:pt x="239632" y="311463"/>
                  <a:pt x="234491" y="311463"/>
                </a:cubicBezTo>
                <a:cubicBezTo>
                  <a:pt x="232393" y="311463"/>
                  <a:pt x="230295" y="311044"/>
                  <a:pt x="228407" y="309997"/>
                </a:cubicBezTo>
                <a:cubicBezTo>
                  <a:pt x="215503" y="303820"/>
                  <a:pt x="198928" y="303088"/>
                  <a:pt x="187599" y="303088"/>
                </a:cubicBezTo>
                <a:cubicBezTo>
                  <a:pt x="176269" y="303088"/>
                  <a:pt x="159694" y="303820"/>
                  <a:pt x="146790" y="309997"/>
                </a:cubicBezTo>
                <a:cubicBezTo>
                  <a:pt x="139866" y="313452"/>
                  <a:pt x="131474" y="310521"/>
                  <a:pt x="128117" y="303611"/>
                </a:cubicBezTo>
                <a:cubicBezTo>
                  <a:pt x="124760" y="296597"/>
                  <a:pt x="127697" y="288326"/>
                  <a:pt x="134621" y="284976"/>
                </a:cubicBezTo>
                <a:cubicBezTo>
                  <a:pt x="152665" y="276182"/>
                  <a:pt x="173436" y="275135"/>
                  <a:pt x="187599" y="275135"/>
                </a:cubicBezTo>
                <a:close/>
                <a:moveTo>
                  <a:pt x="418981" y="205345"/>
                </a:moveTo>
                <a:cubicBezTo>
                  <a:pt x="433144" y="205345"/>
                  <a:pt x="454020" y="206288"/>
                  <a:pt x="471959" y="215090"/>
                </a:cubicBezTo>
                <a:cubicBezTo>
                  <a:pt x="478988" y="218443"/>
                  <a:pt x="481820" y="226826"/>
                  <a:pt x="478463" y="233741"/>
                </a:cubicBezTo>
                <a:cubicBezTo>
                  <a:pt x="476050" y="238666"/>
                  <a:pt x="471015" y="241600"/>
                  <a:pt x="465874" y="241600"/>
                </a:cubicBezTo>
                <a:cubicBezTo>
                  <a:pt x="463881" y="241600"/>
                  <a:pt x="461783" y="241181"/>
                  <a:pt x="459790" y="240238"/>
                </a:cubicBezTo>
                <a:cubicBezTo>
                  <a:pt x="446991" y="233951"/>
                  <a:pt x="430416" y="233217"/>
                  <a:pt x="418981" y="233217"/>
                </a:cubicBezTo>
                <a:cubicBezTo>
                  <a:pt x="407652" y="233217"/>
                  <a:pt x="391077" y="233951"/>
                  <a:pt x="378278" y="240238"/>
                </a:cubicBezTo>
                <a:cubicBezTo>
                  <a:pt x="371249" y="243591"/>
                  <a:pt x="362962" y="240657"/>
                  <a:pt x="359500" y="233741"/>
                </a:cubicBezTo>
                <a:cubicBezTo>
                  <a:pt x="356143" y="226826"/>
                  <a:pt x="359080" y="218443"/>
                  <a:pt x="366004" y="215090"/>
                </a:cubicBezTo>
                <a:cubicBezTo>
                  <a:pt x="384048" y="206288"/>
                  <a:pt x="404924" y="205345"/>
                  <a:pt x="418981" y="205345"/>
                </a:cubicBezTo>
                <a:close/>
                <a:moveTo>
                  <a:pt x="187599" y="205345"/>
                </a:moveTo>
                <a:cubicBezTo>
                  <a:pt x="201761" y="205345"/>
                  <a:pt x="222532" y="206288"/>
                  <a:pt x="240576" y="215090"/>
                </a:cubicBezTo>
                <a:cubicBezTo>
                  <a:pt x="247500" y="218443"/>
                  <a:pt x="250437" y="226826"/>
                  <a:pt x="247080" y="233741"/>
                </a:cubicBezTo>
                <a:cubicBezTo>
                  <a:pt x="244667" y="238666"/>
                  <a:pt x="239632" y="241600"/>
                  <a:pt x="234491" y="241600"/>
                </a:cubicBezTo>
                <a:cubicBezTo>
                  <a:pt x="232393" y="241600"/>
                  <a:pt x="230295" y="241181"/>
                  <a:pt x="228407" y="240238"/>
                </a:cubicBezTo>
                <a:cubicBezTo>
                  <a:pt x="215503" y="233951"/>
                  <a:pt x="198928" y="233217"/>
                  <a:pt x="187599" y="233217"/>
                </a:cubicBezTo>
                <a:cubicBezTo>
                  <a:pt x="176269" y="233217"/>
                  <a:pt x="159694" y="233951"/>
                  <a:pt x="146790" y="240238"/>
                </a:cubicBezTo>
                <a:cubicBezTo>
                  <a:pt x="139866" y="243591"/>
                  <a:pt x="131474" y="240657"/>
                  <a:pt x="128117" y="233741"/>
                </a:cubicBezTo>
                <a:cubicBezTo>
                  <a:pt x="124760" y="226826"/>
                  <a:pt x="127697" y="218443"/>
                  <a:pt x="134621" y="215090"/>
                </a:cubicBezTo>
                <a:cubicBezTo>
                  <a:pt x="152665" y="206288"/>
                  <a:pt x="173436" y="205345"/>
                  <a:pt x="187599" y="205345"/>
                </a:cubicBezTo>
                <a:close/>
                <a:moveTo>
                  <a:pt x="418981" y="135486"/>
                </a:moveTo>
                <a:cubicBezTo>
                  <a:pt x="433144" y="135486"/>
                  <a:pt x="454020" y="136534"/>
                  <a:pt x="471959" y="145231"/>
                </a:cubicBezTo>
                <a:cubicBezTo>
                  <a:pt x="478988" y="148584"/>
                  <a:pt x="481820" y="156967"/>
                  <a:pt x="478463" y="163882"/>
                </a:cubicBezTo>
                <a:cubicBezTo>
                  <a:pt x="476050" y="168912"/>
                  <a:pt x="471015" y="171741"/>
                  <a:pt x="465874" y="171741"/>
                </a:cubicBezTo>
                <a:cubicBezTo>
                  <a:pt x="463881" y="171741"/>
                  <a:pt x="461783" y="171322"/>
                  <a:pt x="459790" y="170379"/>
                </a:cubicBezTo>
                <a:cubicBezTo>
                  <a:pt x="446991" y="164197"/>
                  <a:pt x="430416" y="163463"/>
                  <a:pt x="418981" y="163463"/>
                </a:cubicBezTo>
                <a:cubicBezTo>
                  <a:pt x="407652" y="163463"/>
                  <a:pt x="391077" y="164197"/>
                  <a:pt x="378278" y="170379"/>
                </a:cubicBezTo>
                <a:cubicBezTo>
                  <a:pt x="371249" y="173732"/>
                  <a:pt x="362962" y="170903"/>
                  <a:pt x="359500" y="163882"/>
                </a:cubicBezTo>
                <a:cubicBezTo>
                  <a:pt x="356143" y="156967"/>
                  <a:pt x="359080" y="148584"/>
                  <a:pt x="366004" y="145231"/>
                </a:cubicBezTo>
                <a:cubicBezTo>
                  <a:pt x="384048" y="136534"/>
                  <a:pt x="404924" y="135486"/>
                  <a:pt x="418981" y="135486"/>
                </a:cubicBezTo>
                <a:close/>
                <a:moveTo>
                  <a:pt x="187599" y="135486"/>
                </a:moveTo>
                <a:cubicBezTo>
                  <a:pt x="201761" y="135486"/>
                  <a:pt x="222532" y="136534"/>
                  <a:pt x="240576" y="145231"/>
                </a:cubicBezTo>
                <a:cubicBezTo>
                  <a:pt x="247500" y="148584"/>
                  <a:pt x="250437" y="156967"/>
                  <a:pt x="247080" y="163882"/>
                </a:cubicBezTo>
                <a:cubicBezTo>
                  <a:pt x="244667" y="168912"/>
                  <a:pt x="239632" y="171741"/>
                  <a:pt x="234491" y="171741"/>
                </a:cubicBezTo>
                <a:cubicBezTo>
                  <a:pt x="232393" y="171741"/>
                  <a:pt x="230295" y="171322"/>
                  <a:pt x="228407" y="170379"/>
                </a:cubicBezTo>
                <a:cubicBezTo>
                  <a:pt x="215503" y="164197"/>
                  <a:pt x="198928" y="163463"/>
                  <a:pt x="187599" y="163463"/>
                </a:cubicBezTo>
                <a:cubicBezTo>
                  <a:pt x="176269" y="163463"/>
                  <a:pt x="159694" y="164197"/>
                  <a:pt x="146790" y="170379"/>
                </a:cubicBezTo>
                <a:cubicBezTo>
                  <a:pt x="139866" y="173732"/>
                  <a:pt x="131474" y="170903"/>
                  <a:pt x="128117" y="163882"/>
                </a:cubicBezTo>
                <a:cubicBezTo>
                  <a:pt x="124760" y="156967"/>
                  <a:pt x="127697" y="148584"/>
                  <a:pt x="134621" y="145231"/>
                </a:cubicBezTo>
                <a:cubicBezTo>
                  <a:pt x="152665" y="136534"/>
                  <a:pt x="173436" y="135486"/>
                  <a:pt x="187599" y="135486"/>
                </a:cubicBezTo>
                <a:close/>
                <a:moveTo>
                  <a:pt x="420335" y="64541"/>
                </a:moveTo>
                <a:cubicBezTo>
                  <a:pt x="392215" y="64541"/>
                  <a:pt x="363885" y="67998"/>
                  <a:pt x="335660" y="75018"/>
                </a:cubicBezTo>
                <a:lnTo>
                  <a:pt x="335660" y="163552"/>
                </a:lnTo>
                <a:cubicBezTo>
                  <a:pt x="335660" y="224949"/>
                  <a:pt x="335660" y="328151"/>
                  <a:pt x="335660" y="389548"/>
                </a:cubicBezTo>
                <a:cubicBezTo>
                  <a:pt x="363780" y="383681"/>
                  <a:pt x="392110" y="380747"/>
                  <a:pt x="420335" y="380747"/>
                </a:cubicBezTo>
                <a:cubicBezTo>
                  <a:pt x="448456" y="380747"/>
                  <a:pt x="476786" y="383681"/>
                  <a:pt x="505011" y="389548"/>
                </a:cubicBezTo>
                <a:lnTo>
                  <a:pt x="505011" y="163552"/>
                </a:lnTo>
                <a:lnTo>
                  <a:pt x="505011" y="75018"/>
                </a:lnTo>
                <a:cubicBezTo>
                  <a:pt x="476786" y="67998"/>
                  <a:pt x="448351" y="64541"/>
                  <a:pt x="420335" y="64541"/>
                </a:cubicBezTo>
                <a:close/>
                <a:moveTo>
                  <a:pt x="186245" y="64541"/>
                </a:moveTo>
                <a:cubicBezTo>
                  <a:pt x="158229" y="64541"/>
                  <a:pt x="129794" y="67998"/>
                  <a:pt x="101569" y="75018"/>
                </a:cubicBezTo>
                <a:lnTo>
                  <a:pt x="101569" y="163552"/>
                </a:lnTo>
                <a:lnTo>
                  <a:pt x="101569" y="389548"/>
                </a:lnTo>
                <a:cubicBezTo>
                  <a:pt x="129794" y="383681"/>
                  <a:pt x="158124" y="380747"/>
                  <a:pt x="186245" y="380747"/>
                </a:cubicBezTo>
                <a:cubicBezTo>
                  <a:pt x="214365" y="380747"/>
                  <a:pt x="242800" y="383681"/>
                  <a:pt x="270920" y="389548"/>
                </a:cubicBezTo>
                <a:lnTo>
                  <a:pt x="270920" y="152760"/>
                </a:lnTo>
                <a:lnTo>
                  <a:pt x="270920" y="75018"/>
                </a:lnTo>
                <a:cubicBezTo>
                  <a:pt x="242695" y="67998"/>
                  <a:pt x="214365" y="64541"/>
                  <a:pt x="186245" y="64541"/>
                </a:cubicBezTo>
                <a:close/>
                <a:moveTo>
                  <a:pt x="186245" y="0"/>
                </a:moveTo>
                <a:cubicBezTo>
                  <a:pt x="225172" y="0"/>
                  <a:pt x="264520" y="5658"/>
                  <a:pt x="303238" y="16869"/>
                </a:cubicBezTo>
                <a:cubicBezTo>
                  <a:pt x="342060" y="5658"/>
                  <a:pt x="381408" y="0"/>
                  <a:pt x="420335" y="0"/>
                </a:cubicBezTo>
                <a:cubicBezTo>
                  <a:pt x="462516" y="0"/>
                  <a:pt x="505116" y="6601"/>
                  <a:pt x="546982" y="19802"/>
                </a:cubicBezTo>
                <a:cubicBezTo>
                  <a:pt x="559258" y="23679"/>
                  <a:pt x="567967" y="34366"/>
                  <a:pt x="569436" y="46834"/>
                </a:cubicBezTo>
                <a:lnTo>
                  <a:pt x="574263" y="46834"/>
                </a:lnTo>
                <a:cubicBezTo>
                  <a:pt x="592100" y="46834"/>
                  <a:pt x="606580" y="61293"/>
                  <a:pt x="606580" y="79209"/>
                </a:cubicBezTo>
                <a:lnTo>
                  <a:pt x="606580" y="428734"/>
                </a:lnTo>
                <a:cubicBezTo>
                  <a:pt x="606580" y="446545"/>
                  <a:pt x="592100" y="461004"/>
                  <a:pt x="574263" y="461004"/>
                </a:cubicBezTo>
                <a:lnTo>
                  <a:pt x="32317" y="461004"/>
                </a:lnTo>
                <a:cubicBezTo>
                  <a:pt x="14480" y="461004"/>
                  <a:pt x="0" y="446545"/>
                  <a:pt x="0" y="428734"/>
                </a:cubicBezTo>
                <a:lnTo>
                  <a:pt x="0" y="79209"/>
                </a:lnTo>
                <a:cubicBezTo>
                  <a:pt x="0" y="61293"/>
                  <a:pt x="14480" y="46939"/>
                  <a:pt x="32317" y="46939"/>
                </a:cubicBezTo>
                <a:lnTo>
                  <a:pt x="37144" y="46939"/>
                </a:lnTo>
                <a:cubicBezTo>
                  <a:pt x="38613" y="34366"/>
                  <a:pt x="47322" y="23679"/>
                  <a:pt x="59598" y="19802"/>
                </a:cubicBezTo>
                <a:cubicBezTo>
                  <a:pt x="101464" y="6601"/>
                  <a:pt x="144064" y="0"/>
                  <a:pt x="1862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9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68" name="ïS1ídè"/>
          <p:cNvSpPr txBox="1"/>
          <p:nvPr/>
        </p:nvSpPr>
        <p:spPr>
          <a:xfrm>
            <a:off x="6293632" y="4506425"/>
            <a:ext cx="1374555" cy="466733"/>
          </a:xfrm>
          <a:prstGeom prst="rect">
            <a:avLst/>
          </a:prstGeom>
        </p:spPr>
        <p:txBody>
          <a:bodyPr vert="horz"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b="1" dirty="0">
                <a:solidFill>
                  <a:srgbClr val="FFFFFF"/>
                </a:solidFill>
                <a:cs typeface="+mn-ea"/>
                <a:sym typeface="+mn-lt"/>
              </a:rPr>
              <a:t>单击输入</a:t>
            </a:r>
          </a:p>
        </p:txBody>
      </p:sp>
      <p:grpSp>
        <p:nvGrpSpPr>
          <p:cNvPr id="189" name="组合 188"/>
          <p:cNvGrpSpPr/>
          <p:nvPr/>
        </p:nvGrpSpPr>
        <p:grpSpPr>
          <a:xfrm>
            <a:off x="1804638" y="4294390"/>
            <a:ext cx="4256623" cy="2326315"/>
            <a:chOff x="1804637" y="4104609"/>
            <a:chExt cx="4256622" cy="2326314"/>
          </a:xfrm>
        </p:grpSpPr>
        <p:sp>
          <p:nvSpPr>
            <p:cNvPr id="170" name="îsļiḑê"/>
            <p:cNvSpPr/>
            <p:nvPr/>
          </p:nvSpPr>
          <p:spPr>
            <a:xfrm>
              <a:off x="1804637" y="4466061"/>
              <a:ext cx="3776848" cy="1964862"/>
            </a:xfrm>
            <a:prstGeom prst="roundRect">
              <a:avLst>
                <a:gd name="adj" fmla="val 3410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cs typeface="+mn-ea"/>
                <a:sym typeface="+mn-lt"/>
              </a:endParaRPr>
            </a:p>
          </p:txBody>
        </p:sp>
        <p:grpSp>
          <p:nvGrpSpPr>
            <p:cNvPr id="171" name="íş1íḑe"/>
            <p:cNvGrpSpPr/>
            <p:nvPr/>
          </p:nvGrpSpPr>
          <p:grpSpPr>
            <a:xfrm>
              <a:off x="4285923" y="4104609"/>
              <a:ext cx="1775336" cy="1774490"/>
              <a:chOff x="3283921" y="2833020"/>
              <a:chExt cx="1087107" cy="1086589"/>
            </a:xfrm>
          </p:grpSpPr>
          <p:sp>
            <p:nvSpPr>
              <p:cNvPr id="175" name="ïs1iḑè"/>
              <p:cNvSpPr/>
              <p:nvPr/>
            </p:nvSpPr>
            <p:spPr bwMode="auto">
              <a:xfrm flipH="1">
                <a:off x="3292865" y="2833020"/>
                <a:ext cx="1078163" cy="1080239"/>
              </a:xfrm>
              <a:custGeom>
                <a:avLst/>
                <a:gdLst>
                  <a:gd name="T0" fmla="*/ 604 w 604"/>
                  <a:gd name="T1" fmla="*/ 0 h 605"/>
                  <a:gd name="T2" fmla="*/ 0 w 604"/>
                  <a:gd name="T3" fmla="*/ 605 h 605"/>
                  <a:gd name="T4" fmla="*/ 56 w 604"/>
                  <a:gd name="T5" fmla="*/ 56 h 605"/>
                  <a:gd name="T6" fmla="*/ 604 w 604"/>
                  <a:gd name="T7" fmla="*/ 0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4" h="605">
                    <a:moveTo>
                      <a:pt x="604" y="0"/>
                    </a:moveTo>
                    <a:cubicBezTo>
                      <a:pt x="591" y="328"/>
                      <a:pt x="328" y="591"/>
                      <a:pt x="0" y="605"/>
                    </a:cubicBezTo>
                    <a:cubicBezTo>
                      <a:pt x="56" y="56"/>
                      <a:pt x="56" y="56"/>
                      <a:pt x="56" y="56"/>
                    </a:cubicBezTo>
                    <a:lnTo>
                      <a:pt x="604" y="0"/>
                    </a:lnTo>
                    <a:close/>
                  </a:path>
                </a:pathLst>
              </a:custGeom>
              <a:solidFill>
                <a:srgbClr val="5C6573"/>
              </a:solidFill>
              <a:ln w="6350" cap="rnd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76" name="ïṡļïďè"/>
              <p:cNvSpPr/>
              <p:nvPr/>
            </p:nvSpPr>
            <p:spPr bwMode="auto">
              <a:xfrm flipH="1">
                <a:off x="3283921" y="2838853"/>
                <a:ext cx="1081276" cy="99619"/>
              </a:xfrm>
              <a:custGeom>
                <a:avLst/>
                <a:gdLst>
                  <a:gd name="T0" fmla="*/ 96 w 1042"/>
                  <a:gd name="T1" fmla="*/ 96 h 96"/>
                  <a:gd name="T2" fmla="*/ 1042 w 1042"/>
                  <a:gd name="T3" fmla="*/ 0 h 96"/>
                  <a:gd name="T4" fmla="*/ 0 w 1042"/>
                  <a:gd name="T5" fmla="*/ 0 h 96"/>
                  <a:gd name="T6" fmla="*/ 96 w 1042"/>
                  <a:gd name="T7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2" h="96">
                    <a:moveTo>
                      <a:pt x="96" y="96"/>
                    </a:moveTo>
                    <a:lnTo>
                      <a:pt x="1042" y="0"/>
                    </a:lnTo>
                    <a:lnTo>
                      <a:pt x="0" y="0"/>
                    </a:lnTo>
                    <a:lnTo>
                      <a:pt x="96" y="96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6350" cap="rnd">
                <a:noFill/>
                <a:prstDash val="solid"/>
                <a:round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77" name="í$líďè"/>
              <p:cNvSpPr/>
              <p:nvPr/>
            </p:nvSpPr>
            <p:spPr bwMode="auto">
              <a:xfrm flipH="1">
                <a:off x="4265061" y="2839370"/>
                <a:ext cx="99619" cy="1080239"/>
              </a:xfrm>
              <a:custGeom>
                <a:avLst/>
                <a:gdLst>
                  <a:gd name="T0" fmla="*/ 0 w 96"/>
                  <a:gd name="T1" fmla="*/ 0 h 1041"/>
                  <a:gd name="T2" fmla="*/ 0 w 96"/>
                  <a:gd name="T3" fmla="*/ 1041 h 1041"/>
                  <a:gd name="T4" fmla="*/ 96 w 96"/>
                  <a:gd name="T5" fmla="*/ 96 h 1041"/>
                  <a:gd name="T6" fmla="*/ 0 w 96"/>
                  <a:gd name="T7" fmla="*/ 0 h 1041"/>
                  <a:gd name="T8" fmla="*/ 0 w 96"/>
                  <a:gd name="T9" fmla="*/ 0 h 10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1041">
                    <a:moveTo>
                      <a:pt x="0" y="0"/>
                    </a:moveTo>
                    <a:lnTo>
                      <a:pt x="0" y="1041"/>
                    </a:lnTo>
                    <a:lnTo>
                      <a:pt x="96" y="9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6350" cap="rnd">
                <a:noFill/>
                <a:round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</p:grpSp>
        <p:sp>
          <p:nvSpPr>
            <p:cNvPr id="173" name="îṣľiḍé"/>
            <p:cNvSpPr txBox="1"/>
            <p:nvPr/>
          </p:nvSpPr>
          <p:spPr>
            <a:xfrm>
              <a:off x="4513652" y="4643035"/>
              <a:ext cx="1374554" cy="466734"/>
            </a:xfrm>
            <a:prstGeom prst="rect">
              <a:avLst/>
            </a:prstGeom>
          </p:spPr>
          <p:txBody>
            <a:bodyPr vert="horz"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>
                <a:spcBef>
                  <a:spcPct val="0"/>
                </a:spcBef>
              </a:pPr>
              <a:r>
                <a:rPr lang="zh-CN" altLang="en-US" sz="2000" b="1" dirty="0">
                  <a:solidFill>
                    <a:srgbClr val="FFFFFF"/>
                  </a:solidFill>
                  <a:cs typeface="+mn-ea"/>
                  <a:sym typeface="+mn-lt"/>
                </a:rPr>
                <a:t>技术发展</a:t>
              </a:r>
            </a:p>
          </p:txBody>
        </p:sp>
      </p:grpSp>
      <p:sp>
        <p:nvSpPr>
          <p:cNvPr id="194" name="iṧlïḑe"/>
          <p:cNvSpPr/>
          <p:nvPr/>
        </p:nvSpPr>
        <p:spPr bwMode="auto">
          <a:xfrm>
            <a:off x="6510501" y="5025410"/>
            <a:ext cx="419211" cy="318603"/>
          </a:xfrm>
          <a:custGeom>
            <a:avLst/>
            <a:gdLst>
              <a:gd name="connsiteX0" fmla="*/ 418981 w 606580"/>
              <a:gd name="connsiteY0" fmla="*/ 275135 h 461004"/>
              <a:gd name="connsiteX1" fmla="*/ 471959 w 606580"/>
              <a:gd name="connsiteY1" fmla="*/ 284976 h 461004"/>
              <a:gd name="connsiteX2" fmla="*/ 478463 w 606580"/>
              <a:gd name="connsiteY2" fmla="*/ 303611 h 461004"/>
              <a:gd name="connsiteX3" fmla="*/ 465874 w 606580"/>
              <a:gd name="connsiteY3" fmla="*/ 311463 h 461004"/>
              <a:gd name="connsiteX4" fmla="*/ 459790 w 606580"/>
              <a:gd name="connsiteY4" fmla="*/ 309997 h 461004"/>
              <a:gd name="connsiteX5" fmla="*/ 418981 w 606580"/>
              <a:gd name="connsiteY5" fmla="*/ 303088 h 461004"/>
              <a:gd name="connsiteX6" fmla="*/ 378278 w 606580"/>
              <a:gd name="connsiteY6" fmla="*/ 309997 h 461004"/>
              <a:gd name="connsiteX7" fmla="*/ 359500 w 606580"/>
              <a:gd name="connsiteY7" fmla="*/ 303611 h 461004"/>
              <a:gd name="connsiteX8" fmla="*/ 366004 w 606580"/>
              <a:gd name="connsiteY8" fmla="*/ 284976 h 461004"/>
              <a:gd name="connsiteX9" fmla="*/ 418981 w 606580"/>
              <a:gd name="connsiteY9" fmla="*/ 275135 h 461004"/>
              <a:gd name="connsiteX10" fmla="*/ 187599 w 606580"/>
              <a:gd name="connsiteY10" fmla="*/ 275135 h 461004"/>
              <a:gd name="connsiteX11" fmla="*/ 240576 w 606580"/>
              <a:gd name="connsiteY11" fmla="*/ 284976 h 461004"/>
              <a:gd name="connsiteX12" fmla="*/ 247080 w 606580"/>
              <a:gd name="connsiteY12" fmla="*/ 303611 h 461004"/>
              <a:gd name="connsiteX13" fmla="*/ 234491 w 606580"/>
              <a:gd name="connsiteY13" fmla="*/ 311463 h 461004"/>
              <a:gd name="connsiteX14" fmla="*/ 228407 w 606580"/>
              <a:gd name="connsiteY14" fmla="*/ 309997 h 461004"/>
              <a:gd name="connsiteX15" fmla="*/ 187599 w 606580"/>
              <a:gd name="connsiteY15" fmla="*/ 303088 h 461004"/>
              <a:gd name="connsiteX16" fmla="*/ 146790 w 606580"/>
              <a:gd name="connsiteY16" fmla="*/ 309997 h 461004"/>
              <a:gd name="connsiteX17" fmla="*/ 128117 w 606580"/>
              <a:gd name="connsiteY17" fmla="*/ 303611 h 461004"/>
              <a:gd name="connsiteX18" fmla="*/ 134621 w 606580"/>
              <a:gd name="connsiteY18" fmla="*/ 284976 h 461004"/>
              <a:gd name="connsiteX19" fmla="*/ 187599 w 606580"/>
              <a:gd name="connsiteY19" fmla="*/ 275135 h 461004"/>
              <a:gd name="connsiteX20" fmla="*/ 418981 w 606580"/>
              <a:gd name="connsiteY20" fmla="*/ 205345 h 461004"/>
              <a:gd name="connsiteX21" fmla="*/ 471959 w 606580"/>
              <a:gd name="connsiteY21" fmla="*/ 215090 h 461004"/>
              <a:gd name="connsiteX22" fmla="*/ 478463 w 606580"/>
              <a:gd name="connsiteY22" fmla="*/ 233741 h 461004"/>
              <a:gd name="connsiteX23" fmla="*/ 465874 w 606580"/>
              <a:gd name="connsiteY23" fmla="*/ 241600 h 461004"/>
              <a:gd name="connsiteX24" fmla="*/ 459790 w 606580"/>
              <a:gd name="connsiteY24" fmla="*/ 240238 h 461004"/>
              <a:gd name="connsiteX25" fmla="*/ 418981 w 606580"/>
              <a:gd name="connsiteY25" fmla="*/ 233217 h 461004"/>
              <a:gd name="connsiteX26" fmla="*/ 378278 w 606580"/>
              <a:gd name="connsiteY26" fmla="*/ 240238 h 461004"/>
              <a:gd name="connsiteX27" fmla="*/ 359500 w 606580"/>
              <a:gd name="connsiteY27" fmla="*/ 233741 h 461004"/>
              <a:gd name="connsiteX28" fmla="*/ 366004 w 606580"/>
              <a:gd name="connsiteY28" fmla="*/ 215090 h 461004"/>
              <a:gd name="connsiteX29" fmla="*/ 418981 w 606580"/>
              <a:gd name="connsiteY29" fmla="*/ 205345 h 461004"/>
              <a:gd name="connsiteX30" fmla="*/ 187599 w 606580"/>
              <a:gd name="connsiteY30" fmla="*/ 205345 h 461004"/>
              <a:gd name="connsiteX31" fmla="*/ 240576 w 606580"/>
              <a:gd name="connsiteY31" fmla="*/ 215090 h 461004"/>
              <a:gd name="connsiteX32" fmla="*/ 247080 w 606580"/>
              <a:gd name="connsiteY32" fmla="*/ 233741 h 461004"/>
              <a:gd name="connsiteX33" fmla="*/ 234491 w 606580"/>
              <a:gd name="connsiteY33" fmla="*/ 241600 h 461004"/>
              <a:gd name="connsiteX34" fmla="*/ 228407 w 606580"/>
              <a:gd name="connsiteY34" fmla="*/ 240238 h 461004"/>
              <a:gd name="connsiteX35" fmla="*/ 187599 w 606580"/>
              <a:gd name="connsiteY35" fmla="*/ 233217 h 461004"/>
              <a:gd name="connsiteX36" fmla="*/ 146790 w 606580"/>
              <a:gd name="connsiteY36" fmla="*/ 240238 h 461004"/>
              <a:gd name="connsiteX37" fmla="*/ 128117 w 606580"/>
              <a:gd name="connsiteY37" fmla="*/ 233741 h 461004"/>
              <a:gd name="connsiteX38" fmla="*/ 134621 w 606580"/>
              <a:gd name="connsiteY38" fmla="*/ 215090 h 461004"/>
              <a:gd name="connsiteX39" fmla="*/ 187599 w 606580"/>
              <a:gd name="connsiteY39" fmla="*/ 205345 h 461004"/>
              <a:gd name="connsiteX40" fmla="*/ 418981 w 606580"/>
              <a:gd name="connsiteY40" fmla="*/ 135486 h 461004"/>
              <a:gd name="connsiteX41" fmla="*/ 471959 w 606580"/>
              <a:gd name="connsiteY41" fmla="*/ 145231 h 461004"/>
              <a:gd name="connsiteX42" fmla="*/ 478463 w 606580"/>
              <a:gd name="connsiteY42" fmla="*/ 163882 h 461004"/>
              <a:gd name="connsiteX43" fmla="*/ 465874 w 606580"/>
              <a:gd name="connsiteY43" fmla="*/ 171741 h 461004"/>
              <a:gd name="connsiteX44" fmla="*/ 459790 w 606580"/>
              <a:gd name="connsiteY44" fmla="*/ 170379 h 461004"/>
              <a:gd name="connsiteX45" fmla="*/ 418981 w 606580"/>
              <a:gd name="connsiteY45" fmla="*/ 163463 h 461004"/>
              <a:gd name="connsiteX46" fmla="*/ 378278 w 606580"/>
              <a:gd name="connsiteY46" fmla="*/ 170379 h 461004"/>
              <a:gd name="connsiteX47" fmla="*/ 359500 w 606580"/>
              <a:gd name="connsiteY47" fmla="*/ 163882 h 461004"/>
              <a:gd name="connsiteX48" fmla="*/ 366004 w 606580"/>
              <a:gd name="connsiteY48" fmla="*/ 145231 h 461004"/>
              <a:gd name="connsiteX49" fmla="*/ 418981 w 606580"/>
              <a:gd name="connsiteY49" fmla="*/ 135486 h 461004"/>
              <a:gd name="connsiteX50" fmla="*/ 187599 w 606580"/>
              <a:gd name="connsiteY50" fmla="*/ 135486 h 461004"/>
              <a:gd name="connsiteX51" fmla="*/ 240576 w 606580"/>
              <a:gd name="connsiteY51" fmla="*/ 145231 h 461004"/>
              <a:gd name="connsiteX52" fmla="*/ 247080 w 606580"/>
              <a:gd name="connsiteY52" fmla="*/ 163882 h 461004"/>
              <a:gd name="connsiteX53" fmla="*/ 234491 w 606580"/>
              <a:gd name="connsiteY53" fmla="*/ 171741 h 461004"/>
              <a:gd name="connsiteX54" fmla="*/ 228407 w 606580"/>
              <a:gd name="connsiteY54" fmla="*/ 170379 h 461004"/>
              <a:gd name="connsiteX55" fmla="*/ 187599 w 606580"/>
              <a:gd name="connsiteY55" fmla="*/ 163463 h 461004"/>
              <a:gd name="connsiteX56" fmla="*/ 146790 w 606580"/>
              <a:gd name="connsiteY56" fmla="*/ 170379 h 461004"/>
              <a:gd name="connsiteX57" fmla="*/ 128117 w 606580"/>
              <a:gd name="connsiteY57" fmla="*/ 163882 h 461004"/>
              <a:gd name="connsiteX58" fmla="*/ 134621 w 606580"/>
              <a:gd name="connsiteY58" fmla="*/ 145231 h 461004"/>
              <a:gd name="connsiteX59" fmla="*/ 187599 w 606580"/>
              <a:gd name="connsiteY59" fmla="*/ 135486 h 461004"/>
              <a:gd name="connsiteX60" fmla="*/ 420335 w 606580"/>
              <a:gd name="connsiteY60" fmla="*/ 64541 h 461004"/>
              <a:gd name="connsiteX61" fmla="*/ 335660 w 606580"/>
              <a:gd name="connsiteY61" fmla="*/ 75018 h 461004"/>
              <a:gd name="connsiteX62" fmla="*/ 335660 w 606580"/>
              <a:gd name="connsiteY62" fmla="*/ 163552 h 461004"/>
              <a:gd name="connsiteX63" fmla="*/ 335660 w 606580"/>
              <a:gd name="connsiteY63" fmla="*/ 389548 h 461004"/>
              <a:gd name="connsiteX64" fmla="*/ 420335 w 606580"/>
              <a:gd name="connsiteY64" fmla="*/ 380747 h 461004"/>
              <a:gd name="connsiteX65" fmla="*/ 505011 w 606580"/>
              <a:gd name="connsiteY65" fmla="*/ 389548 h 461004"/>
              <a:gd name="connsiteX66" fmla="*/ 505011 w 606580"/>
              <a:gd name="connsiteY66" fmla="*/ 163552 h 461004"/>
              <a:gd name="connsiteX67" fmla="*/ 505011 w 606580"/>
              <a:gd name="connsiteY67" fmla="*/ 75018 h 461004"/>
              <a:gd name="connsiteX68" fmla="*/ 420335 w 606580"/>
              <a:gd name="connsiteY68" fmla="*/ 64541 h 461004"/>
              <a:gd name="connsiteX69" fmla="*/ 186245 w 606580"/>
              <a:gd name="connsiteY69" fmla="*/ 64541 h 461004"/>
              <a:gd name="connsiteX70" fmla="*/ 101569 w 606580"/>
              <a:gd name="connsiteY70" fmla="*/ 75018 h 461004"/>
              <a:gd name="connsiteX71" fmla="*/ 101569 w 606580"/>
              <a:gd name="connsiteY71" fmla="*/ 163552 h 461004"/>
              <a:gd name="connsiteX72" fmla="*/ 101569 w 606580"/>
              <a:gd name="connsiteY72" fmla="*/ 389548 h 461004"/>
              <a:gd name="connsiteX73" fmla="*/ 186245 w 606580"/>
              <a:gd name="connsiteY73" fmla="*/ 380747 h 461004"/>
              <a:gd name="connsiteX74" fmla="*/ 270920 w 606580"/>
              <a:gd name="connsiteY74" fmla="*/ 389548 h 461004"/>
              <a:gd name="connsiteX75" fmla="*/ 270920 w 606580"/>
              <a:gd name="connsiteY75" fmla="*/ 152760 h 461004"/>
              <a:gd name="connsiteX76" fmla="*/ 270920 w 606580"/>
              <a:gd name="connsiteY76" fmla="*/ 75018 h 461004"/>
              <a:gd name="connsiteX77" fmla="*/ 186245 w 606580"/>
              <a:gd name="connsiteY77" fmla="*/ 64541 h 461004"/>
              <a:gd name="connsiteX78" fmla="*/ 186245 w 606580"/>
              <a:gd name="connsiteY78" fmla="*/ 0 h 461004"/>
              <a:gd name="connsiteX79" fmla="*/ 303238 w 606580"/>
              <a:gd name="connsiteY79" fmla="*/ 16869 h 461004"/>
              <a:gd name="connsiteX80" fmla="*/ 420335 w 606580"/>
              <a:gd name="connsiteY80" fmla="*/ 0 h 461004"/>
              <a:gd name="connsiteX81" fmla="*/ 546982 w 606580"/>
              <a:gd name="connsiteY81" fmla="*/ 19802 h 461004"/>
              <a:gd name="connsiteX82" fmla="*/ 569436 w 606580"/>
              <a:gd name="connsiteY82" fmla="*/ 46834 h 461004"/>
              <a:gd name="connsiteX83" fmla="*/ 574263 w 606580"/>
              <a:gd name="connsiteY83" fmla="*/ 46834 h 461004"/>
              <a:gd name="connsiteX84" fmla="*/ 606580 w 606580"/>
              <a:gd name="connsiteY84" fmla="*/ 79209 h 461004"/>
              <a:gd name="connsiteX85" fmla="*/ 606580 w 606580"/>
              <a:gd name="connsiteY85" fmla="*/ 428734 h 461004"/>
              <a:gd name="connsiteX86" fmla="*/ 574263 w 606580"/>
              <a:gd name="connsiteY86" fmla="*/ 461004 h 461004"/>
              <a:gd name="connsiteX87" fmla="*/ 32317 w 606580"/>
              <a:gd name="connsiteY87" fmla="*/ 461004 h 461004"/>
              <a:gd name="connsiteX88" fmla="*/ 0 w 606580"/>
              <a:gd name="connsiteY88" fmla="*/ 428734 h 461004"/>
              <a:gd name="connsiteX89" fmla="*/ 0 w 606580"/>
              <a:gd name="connsiteY89" fmla="*/ 79209 h 461004"/>
              <a:gd name="connsiteX90" fmla="*/ 32317 w 606580"/>
              <a:gd name="connsiteY90" fmla="*/ 46939 h 461004"/>
              <a:gd name="connsiteX91" fmla="*/ 37144 w 606580"/>
              <a:gd name="connsiteY91" fmla="*/ 46939 h 461004"/>
              <a:gd name="connsiteX92" fmla="*/ 59598 w 606580"/>
              <a:gd name="connsiteY92" fmla="*/ 19802 h 461004"/>
              <a:gd name="connsiteX93" fmla="*/ 186245 w 606580"/>
              <a:gd name="connsiteY93" fmla="*/ 0 h 461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606580" h="461004">
                <a:moveTo>
                  <a:pt x="418981" y="275135"/>
                </a:moveTo>
                <a:cubicBezTo>
                  <a:pt x="433144" y="275135"/>
                  <a:pt x="454020" y="276182"/>
                  <a:pt x="471959" y="284976"/>
                </a:cubicBezTo>
                <a:cubicBezTo>
                  <a:pt x="478988" y="288326"/>
                  <a:pt x="481820" y="296597"/>
                  <a:pt x="478463" y="303611"/>
                </a:cubicBezTo>
                <a:cubicBezTo>
                  <a:pt x="476050" y="308532"/>
                  <a:pt x="471015" y="311463"/>
                  <a:pt x="465874" y="311463"/>
                </a:cubicBezTo>
                <a:cubicBezTo>
                  <a:pt x="463881" y="311463"/>
                  <a:pt x="461783" y="311044"/>
                  <a:pt x="459790" y="309997"/>
                </a:cubicBezTo>
                <a:cubicBezTo>
                  <a:pt x="446991" y="303820"/>
                  <a:pt x="430416" y="303088"/>
                  <a:pt x="418981" y="303088"/>
                </a:cubicBezTo>
                <a:cubicBezTo>
                  <a:pt x="407652" y="303088"/>
                  <a:pt x="391077" y="303820"/>
                  <a:pt x="378278" y="309997"/>
                </a:cubicBezTo>
                <a:cubicBezTo>
                  <a:pt x="371249" y="313452"/>
                  <a:pt x="362962" y="310521"/>
                  <a:pt x="359500" y="303611"/>
                </a:cubicBezTo>
                <a:cubicBezTo>
                  <a:pt x="356143" y="296597"/>
                  <a:pt x="359080" y="288326"/>
                  <a:pt x="366004" y="284976"/>
                </a:cubicBezTo>
                <a:cubicBezTo>
                  <a:pt x="384048" y="276182"/>
                  <a:pt x="404924" y="275135"/>
                  <a:pt x="418981" y="275135"/>
                </a:cubicBezTo>
                <a:close/>
                <a:moveTo>
                  <a:pt x="187599" y="275135"/>
                </a:moveTo>
                <a:cubicBezTo>
                  <a:pt x="201761" y="275135"/>
                  <a:pt x="222532" y="276182"/>
                  <a:pt x="240576" y="284976"/>
                </a:cubicBezTo>
                <a:cubicBezTo>
                  <a:pt x="247500" y="288326"/>
                  <a:pt x="250437" y="296597"/>
                  <a:pt x="247080" y="303611"/>
                </a:cubicBezTo>
                <a:cubicBezTo>
                  <a:pt x="244667" y="308532"/>
                  <a:pt x="239632" y="311463"/>
                  <a:pt x="234491" y="311463"/>
                </a:cubicBezTo>
                <a:cubicBezTo>
                  <a:pt x="232393" y="311463"/>
                  <a:pt x="230295" y="311044"/>
                  <a:pt x="228407" y="309997"/>
                </a:cubicBezTo>
                <a:cubicBezTo>
                  <a:pt x="215503" y="303820"/>
                  <a:pt x="198928" y="303088"/>
                  <a:pt x="187599" y="303088"/>
                </a:cubicBezTo>
                <a:cubicBezTo>
                  <a:pt x="176269" y="303088"/>
                  <a:pt x="159694" y="303820"/>
                  <a:pt x="146790" y="309997"/>
                </a:cubicBezTo>
                <a:cubicBezTo>
                  <a:pt x="139866" y="313452"/>
                  <a:pt x="131474" y="310521"/>
                  <a:pt x="128117" y="303611"/>
                </a:cubicBezTo>
                <a:cubicBezTo>
                  <a:pt x="124760" y="296597"/>
                  <a:pt x="127697" y="288326"/>
                  <a:pt x="134621" y="284976"/>
                </a:cubicBezTo>
                <a:cubicBezTo>
                  <a:pt x="152665" y="276182"/>
                  <a:pt x="173436" y="275135"/>
                  <a:pt x="187599" y="275135"/>
                </a:cubicBezTo>
                <a:close/>
                <a:moveTo>
                  <a:pt x="418981" y="205345"/>
                </a:moveTo>
                <a:cubicBezTo>
                  <a:pt x="433144" y="205345"/>
                  <a:pt x="454020" y="206288"/>
                  <a:pt x="471959" y="215090"/>
                </a:cubicBezTo>
                <a:cubicBezTo>
                  <a:pt x="478988" y="218443"/>
                  <a:pt x="481820" y="226826"/>
                  <a:pt x="478463" y="233741"/>
                </a:cubicBezTo>
                <a:cubicBezTo>
                  <a:pt x="476050" y="238666"/>
                  <a:pt x="471015" y="241600"/>
                  <a:pt x="465874" y="241600"/>
                </a:cubicBezTo>
                <a:cubicBezTo>
                  <a:pt x="463881" y="241600"/>
                  <a:pt x="461783" y="241181"/>
                  <a:pt x="459790" y="240238"/>
                </a:cubicBezTo>
                <a:cubicBezTo>
                  <a:pt x="446991" y="233951"/>
                  <a:pt x="430416" y="233217"/>
                  <a:pt x="418981" y="233217"/>
                </a:cubicBezTo>
                <a:cubicBezTo>
                  <a:pt x="407652" y="233217"/>
                  <a:pt x="391077" y="233951"/>
                  <a:pt x="378278" y="240238"/>
                </a:cubicBezTo>
                <a:cubicBezTo>
                  <a:pt x="371249" y="243591"/>
                  <a:pt x="362962" y="240657"/>
                  <a:pt x="359500" y="233741"/>
                </a:cubicBezTo>
                <a:cubicBezTo>
                  <a:pt x="356143" y="226826"/>
                  <a:pt x="359080" y="218443"/>
                  <a:pt x="366004" y="215090"/>
                </a:cubicBezTo>
                <a:cubicBezTo>
                  <a:pt x="384048" y="206288"/>
                  <a:pt x="404924" y="205345"/>
                  <a:pt x="418981" y="205345"/>
                </a:cubicBezTo>
                <a:close/>
                <a:moveTo>
                  <a:pt x="187599" y="205345"/>
                </a:moveTo>
                <a:cubicBezTo>
                  <a:pt x="201761" y="205345"/>
                  <a:pt x="222532" y="206288"/>
                  <a:pt x="240576" y="215090"/>
                </a:cubicBezTo>
                <a:cubicBezTo>
                  <a:pt x="247500" y="218443"/>
                  <a:pt x="250437" y="226826"/>
                  <a:pt x="247080" y="233741"/>
                </a:cubicBezTo>
                <a:cubicBezTo>
                  <a:pt x="244667" y="238666"/>
                  <a:pt x="239632" y="241600"/>
                  <a:pt x="234491" y="241600"/>
                </a:cubicBezTo>
                <a:cubicBezTo>
                  <a:pt x="232393" y="241600"/>
                  <a:pt x="230295" y="241181"/>
                  <a:pt x="228407" y="240238"/>
                </a:cubicBezTo>
                <a:cubicBezTo>
                  <a:pt x="215503" y="233951"/>
                  <a:pt x="198928" y="233217"/>
                  <a:pt x="187599" y="233217"/>
                </a:cubicBezTo>
                <a:cubicBezTo>
                  <a:pt x="176269" y="233217"/>
                  <a:pt x="159694" y="233951"/>
                  <a:pt x="146790" y="240238"/>
                </a:cubicBezTo>
                <a:cubicBezTo>
                  <a:pt x="139866" y="243591"/>
                  <a:pt x="131474" y="240657"/>
                  <a:pt x="128117" y="233741"/>
                </a:cubicBezTo>
                <a:cubicBezTo>
                  <a:pt x="124760" y="226826"/>
                  <a:pt x="127697" y="218443"/>
                  <a:pt x="134621" y="215090"/>
                </a:cubicBezTo>
                <a:cubicBezTo>
                  <a:pt x="152665" y="206288"/>
                  <a:pt x="173436" y="205345"/>
                  <a:pt x="187599" y="205345"/>
                </a:cubicBezTo>
                <a:close/>
                <a:moveTo>
                  <a:pt x="418981" y="135486"/>
                </a:moveTo>
                <a:cubicBezTo>
                  <a:pt x="433144" y="135486"/>
                  <a:pt x="454020" y="136534"/>
                  <a:pt x="471959" y="145231"/>
                </a:cubicBezTo>
                <a:cubicBezTo>
                  <a:pt x="478988" y="148584"/>
                  <a:pt x="481820" y="156967"/>
                  <a:pt x="478463" y="163882"/>
                </a:cubicBezTo>
                <a:cubicBezTo>
                  <a:pt x="476050" y="168912"/>
                  <a:pt x="471015" y="171741"/>
                  <a:pt x="465874" y="171741"/>
                </a:cubicBezTo>
                <a:cubicBezTo>
                  <a:pt x="463881" y="171741"/>
                  <a:pt x="461783" y="171322"/>
                  <a:pt x="459790" y="170379"/>
                </a:cubicBezTo>
                <a:cubicBezTo>
                  <a:pt x="446991" y="164197"/>
                  <a:pt x="430416" y="163463"/>
                  <a:pt x="418981" y="163463"/>
                </a:cubicBezTo>
                <a:cubicBezTo>
                  <a:pt x="407652" y="163463"/>
                  <a:pt x="391077" y="164197"/>
                  <a:pt x="378278" y="170379"/>
                </a:cubicBezTo>
                <a:cubicBezTo>
                  <a:pt x="371249" y="173732"/>
                  <a:pt x="362962" y="170903"/>
                  <a:pt x="359500" y="163882"/>
                </a:cubicBezTo>
                <a:cubicBezTo>
                  <a:pt x="356143" y="156967"/>
                  <a:pt x="359080" y="148584"/>
                  <a:pt x="366004" y="145231"/>
                </a:cubicBezTo>
                <a:cubicBezTo>
                  <a:pt x="384048" y="136534"/>
                  <a:pt x="404924" y="135486"/>
                  <a:pt x="418981" y="135486"/>
                </a:cubicBezTo>
                <a:close/>
                <a:moveTo>
                  <a:pt x="187599" y="135486"/>
                </a:moveTo>
                <a:cubicBezTo>
                  <a:pt x="201761" y="135486"/>
                  <a:pt x="222532" y="136534"/>
                  <a:pt x="240576" y="145231"/>
                </a:cubicBezTo>
                <a:cubicBezTo>
                  <a:pt x="247500" y="148584"/>
                  <a:pt x="250437" y="156967"/>
                  <a:pt x="247080" y="163882"/>
                </a:cubicBezTo>
                <a:cubicBezTo>
                  <a:pt x="244667" y="168912"/>
                  <a:pt x="239632" y="171741"/>
                  <a:pt x="234491" y="171741"/>
                </a:cubicBezTo>
                <a:cubicBezTo>
                  <a:pt x="232393" y="171741"/>
                  <a:pt x="230295" y="171322"/>
                  <a:pt x="228407" y="170379"/>
                </a:cubicBezTo>
                <a:cubicBezTo>
                  <a:pt x="215503" y="164197"/>
                  <a:pt x="198928" y="163463"/>
                  <a:pt x="187599" y="163463"/>
                </a:cubicBezTo>
                <a:cubicBezTo>
                  <a:pt x="176269" y="163463"/>
                  <a:pt x="159694" y="164197"/>
                  <a:pt x="146790" y="170379"/>
                </a:cubicBezTo>
                <a:cubicBezTo>
                  <a:pt x="139866" y="173732"/>
                  <a:pt x="131474" y="170903"/>
                  <a:pt x="128117" y="163882"/>
                </a:cubicBezTo>
                <a:cubicBezTo>
                  <a:pt x="124760" y="156967"/>
                  <a:pt x="127697" y="148584"/>
                  <a:pt x="134621" y="145231"/>
                </a:cubicBezTo>
                <a:cubicBezTo>
                  <a:pt x="152665" y="136534"/>
                  <a:pt x="173436" y="135486"/>
                  <a:pt x="187599" y="135486"/>
                </a:cubicBezTo>
                <a:close/>
                <a:moveTo>
                  <a:pt x="420335" y="64541"/>
                </a:moveTo>
                <a:cubicBezTo>
                  <a:pt x="392215" y="64541"/>
                  <a:pt x="363885" y="67998"/>
                  <a:pt x="335660" y="75018"/>
                </a:cubicBezTo>
                <a:lnTo>
                  <a:pt x="335660" y="163552"/>
                </a:lnTo>
                <a:cubicBezTo>
                  <a:pt x="335660" y="224949"/>
                  <a:pt x="335660" y="328151"/>
                  <a:pt x="335660" y="389548"/>
                </a:cubicBezTo>
                <a:cubicBezTo>
                  <a:pt x="363780" y="383681"/>
                  <a:pt x="392110" y="380747"/>
                  <a:pt x="420335" y="380747"/>
                </a:cubicBezTo>
                <a:cubicBezTo>
                  <a:pt x="448456" y="380747"/>
                  <a:pt x="476786" y="383681"/>
                  <a:pt x="505011" y="389548"/>
                </a:cubicBezTo>
                <a:lnTo>
                  <a:pt x="505011" y="163552"/>
                </a:lnTo>
                <a:lnTo>
                  <a:pt x="505011" y="75018"/>
                </a:lnTo>
                <a:cubicBezTo>
                  <a:pt x="476786" y="67998"/>
                  <a:pt x="448351" y="64541"/>
                  <a:pt x="420335" y="64541"/>
                </a:cubicBezTo>
                <a:close/>
                <a:moveTo>
                  <a:pt x="186245" y="64541"/>
                </a:moveTo>
                <a:cubicBezTo>
                  <a:pt x="158229" y="64541"/>
                  <a:pt x="129794" y="67998"/>
                  <a:pt x="101569" y="75018"/>
                </a:cubicBezTo>
                <a:lnTo>
                  <a:pt x="101569" y="163552"/>
                </a:lnTo>
                <a:lnTo>
                  <a:pt x="101569" y="389548"/>
                </a:lnTo>
                <a:cubicBezTo>
                  <a:pt x="129794" y="383681"/>
                  <a:pt x="158124" y="380747"/>
                  <a:pt x="186245" y="380747"/>
                </a:cubicBezTo>
                <a:cubicBezTo>
                  <a:pt x="214365" y="380747"/>
                  <a:pt x="242800" y="383681"/>
                  <a:pt x="270920" y="389548"/>
                </a:cubicBezTo>
                <a:lnTo>
                  <a:pt x="270920" y="152760"/>
                </a:lnTo>
                <a:lnTo>
                  <a:pt x="270920" y="75018"/>
                </a:lnTo>
                <a:cubicBezTo>
                  <a:pt x="242695" y="67998"/>
                  <a:pt x="214365" y="64541"/>
                  <a:pt x="186245" y="64541"/>
                </a:cubicBezTo>
                <a:close/>
                <a:moveTo>
                  <a:pt x="186245" y="0"/>
                </a:moveTo>
                <a:cubicBezTo>
                  <a:pt x="225172" y="0"/>
                  <a:pt x="264520" y="5658"/>
                  <a:pt x="303238" y="16869"/>
                </a:cubicBezTo>
                <a:cubicBezTo>
                  <a:pt x="342060" y="5658"/>
                  <a:pt x="381408" y="0"/>
                  <a:pt x="420335" y="0"/>
                </a:cubicBezTo>
                <a:cubicBezTo>
                  <a:pt x="462516" y="0"/>
                  <a:pt x="505116" y="6601"/>
                  <a:pt x="546982" y="19802"/>
                </a:cubicBezTo>
                <a:cubicBezTo>
                  <a:pt x="559258" y="23679"/>
                  <a:pt x="567967" y="34366"/>
                  <a:pt x="569436" y="46834"/>
                </a:cubicBezTo>
                <a:lnTo>
                  <a:pt x="574263" y="46834"/>
                </a:lnTo>
                <a:cubicBezTo>
                  <a:pt x="592100" y="46834"/>
                  <a:pt x="606580" y="61293"/>
                  <a:pt x="606580" y="79209"/>
                </a:cubicBezTo>
                <a:lnTo>
                  <a:pt x="606580" y="428734"/>
                </a:lnTo>
                <a:cubicBezTo>
                  <a:pt x="606580" y="446545"/>
                  <a:pt x="592100" y="461004"/>
                  <a:pt x="574263" y="461004"/>
                </a:cubicBezTo>
                <a:lnTo>
                  <a:pt x="32317" y="461004"/>
                </a:lnTo>
                <a:cubicBezTo>
                  <a:pt x="14480" y="461004"/>
                  <a:pt x="0" y="446545"/>
                  <a:pt x="0" y="428734"/>
                </a:cubicBezTo>
                <a:lnTo>
                  <a:pt x="0" y="79209"/>
                </a:lnTo>
                <a:cubicBezTo>
                  <a:pt x="0" y="61293"/>
                  <a:pt x="14480" y="46939"/>
                  <a:pt x="32317" y="46939"/>
                </a:cubicBezTo>
                <a:lnTo>
                  <a:pt x="37144" y="46939"/>
                </a:lnTo>
                <a:cubicBezTo>
                  <a:pt x="38613" y="34366"/>
                  <a:pt x="47322" y="23679"/>
                  <a:pt x="59598" y="19802"/>
                </a:cubicBezTo>
                <a:cubicBezTo>
                  <a:pt x="101464" y="6601"/>
                  <a:pt x="144064" y="0"/>
                  <a:pt x="1862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9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95" name="ïS1ídè"/>
          <p:cNvSpPr txBox="1"/>
          <p:nvPr/>
        </p:nvSpPr>
        <p:spPr>
          <a:xfrm>
            <a:off x="6293633" y="4506425"/>
            <a:ext cx="1374555" cy="466733"/>
          </a:xfrm>
          <a:prstGeom prst="rect">
            <a:avLst/>
          </a:prstGeom>
        </p:spPr>
        <p:txBody>
          <a:bodyPr vert="horz"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b="1" dirty="0">
                <a:solidFill>
                  <a:srgbClr val="FFFFFF"/>
                </a:solidFill>
                <a:cs typeface="+mn-ea"/>
                <a:sym typeface="+mn-lt"/>
              </a:rPr>
              <a:t>单击输入</a:t>
            </a:r>
          </a:p>
        </p:txBody>
      </p:sp>
      <p:grpSp>
        <p:nvGrpSpPr>
          <p:cNvPr id="202" name="组合 201"/>
          <p:cNvGrpSpPr/>
          <p:nvPr/>
        </p:nvGrpSpPr>
        <p:grpSpPr>
          <a:xfrm>
            <a:off x="6131927" y="4303917"/>
            <a:ext cx="4226125" cy="2316747"/>
            <a:chOff x="6125380" y="4114176"/>
            <a:chExt cx="4226125" cy="2316747"/>
          </a:xfrm>
        </p:grpSpPr>
        <p:sp>
          <p:nvSpPr>
            <p:cNvPr id="165" name="iṡlîḋe"/>
            <p:cNvSpPr/>
            <p:nvPr/>
          </p:nvSpPr>
          <p:spPr>
            <a:xfrm>
              <a:off x="6574657" y="4466060"/>
              <a:ext cx="3776848" cy="1964863"/>
            </a:xfrm>
            <a:prstGeom prst="roundRect">
              <a:avLst>
                <a:gd name="adj" fmla="val 3410"/>
              </a:avLst>
            </a:prstGeom>
            <a:noFill/>
            <a:ln w="6350">
              <a:solidFill>
                <a:srgbClr val="7F7F7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cs typeface="+mn-ea"/>
                <a:sym typeface="+mn-lt"/>
              </a:endParaRPr>
            </a:p>
          </p:txBody>
        </p:sp>
        <p:grpSp>
          <p:nvGrpSpPr>
            <p:cNvPr id="196" name="iş1íḑê"/>
            <p:cNvGrpSpPr/>
            <p:nvPr/>
          </p:nvGrpSpPr>
          <p:grpSpPr>
            <a:xfrm rot="16200000">
              <a:off x="6125769" y="4113787"/>
              <a:ext cx="1768913" cy="1769692"/>
              <a:chOff x="3571044" y="2850399"/>
              <a:chExt cx="1657078" cy="1657810"/>
            </a:xfrm>
          </p:grpSpPr>
          <p:sp>
            <p:nvSpPr>
              <p:cNvPr id="197" name="ís1ïďé"/>
              <p:cNvSpPr/>
              <p:nvPr/>
            </p:nvSpPr>
            <p:spPr bwMode="auto">
              <a:xfrm>
                <a:off x="3571044" y="2850399"/>
                <a:ext cx="1652588" cy="1652587"/>
              </a:xfrm>
              <a:custGeom>
                <a:avLst/>
                <a:gdLst>
                  <a:gd name="T0" fmla="*/ 605 w 605"/>
                  <a:gd name="T1" fmla="*/ 605 h 605"/>
                  <a:gd name="T2" fmla="*/ 0 w 605"/>
                  <a:gd name="T3" fmla="*/ 0 h 605"/>
                  <a:gd name="T4" fmla="*/ 550 w 605"/>
                  <a:gd name="T5" fmla="*/ 56 h 605"/>
                  <a:gd name="T6" fmla="*/ 605 w 605"/>
                  <a:gd name="T7" fmla="*/ 60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5" h="605">
                    <a:moveTo>
                      <a:pt x="605" y="605"/>
                    </a:moveTo>
                    <a:cubicBezTo>
                      <a:pt x="277" y="592"/>
                      <a:pt x="13" y="329"/>
                      <a:pt x="0" y="0"/>
                    </a:cubicBezTo>
                    <a:cubicBezTo>
                      <a:pt x="550" y="56"/>
                      <a:pt x="550" y="56"/>
                      <a:pt x="550" y="56"/>
                    </a:cubicBezTo>
                    <a:lnTo>
                      <a:pt x="605" y="605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6350" cap="rnd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98" name="i$ľïḑè"/>
              <p:cNvSpPr/>
              <p:nvPr/>
            </p:nvSpPr>
            <p:spPr bwMode="auto">
              <a:xfrm>
                <a:off x="3575533" y="2855622"/>
                <a:ext cx="1652589" cy="152399"/>
              </a:xfrm>
              <a:custGeom>
                <a:avLst/>
                <a:gdLst>
                  <a:gd name="T0" fmla="*/ 946 w 1041"/>
                  <a:gd name="T1" fmla="*/ 96 h 96"/>
                  <a:gd name="T2" fmla="*/ 0 w 1041"/>
                  <a:gd name="T3" fmla="*/ 0 h 96"/>
                  <a:gd name="T4" fmla="*/ 1041 w 1041"/>
                  <a:gd name="T5" fmla="*/ 0 h 96"/>
                  <a:gd name="T6" fmla="*/ 946 w 1041"/>
                  <a:gd name="T7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1" h="96">
                    <a:moveTo>
                      <a:pt x="946" y="96"/>
                    </a:moveTo>
                    <a:lnTo>
                      <a:pt x="0" y="0"/>
                    </a:lnTo>
                    <a:lnTo>
                      <a:pt x="1041" y="0"/>
                    </a:lnTo>
                    <a:lnTo>
                      <a:pt x="946" y="96"/>
                    </a:lnTo>
                    <a:close/>
                  </a:path>
                </a:pathLst>
              </a:custGeom>
              <a:solidFill>
                <a:srgbClr val="3D5E8B"/>
              </a:solidFill>
              <a:ln w="6350" cap="rnd">
                <a:noFill/>
                <a:prstDash val="solid"/>
                <a:round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99" name="íš1iḋê"/>
              <p:cNvSpPr/>
              <p:nvPr/>
            </p:nvSpPr>
            <p:spPr bwMode="auto">
              <a:xfrm>
                <a:off x="5067593" y="2855621"/>
                <a:ext cx="150813" cy="1652588"/>
              </a:xfrm>
              <a:custGeom>
                <a:avLst/>
                <a:gdLst>
                  <a:gd name="T0" fmla="*/ 95 w 95"/>
                  <a:gd name="T1" fmla="*/ 0 h 1041"/>
                  <a:gd name="T2" fmla="*/ 95 w 95"/>
                  <a:gd name="T3" fmla="*/ 1041 h 1041"/>
                  <a:gd name="T4" fmla="*/ 0 w 95"/>
                  <a:gd name="T5" fmla="*/ 96 h 1041"/>
                  <a:gd name="T6" fmla="*/ 95 w 95"/>
                  <a:gd name="T7" fmla="*/ 0 h 1041"/>
                  <a:gd name="T8" fmla="*/ 95 w 95"/>
                  <a:gd name="T9" fmla="*/ 0 h 10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1041">
                    <a:moveTo>
                      <a:pt x="95" y="0"/>
                    </a:moveTo>
                    <a:lnTo>
                      <a:pt x="95" y="1041"/>
                    </a:lnTo>
                    <a:lnTo>
                      <a:pt x="0" y="96"/>
                    </a:lnTo>
                    <a:lnTo>
                      <a:pt x="95" y="0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3D5E8B"/>
              </a:solidFill>
              <a:ln w="6350" cap="rnd">
                <a:noFill/>
                <a:round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</p:grpSp>
        <p:sp>
          <p:nvSpPr>
            <p:cNvPr id="201" name="ïS1ídè"/>
            <p:cNvSpPr txBox="1"/>
            <p:nvPr/>
          </p:nvSpPr>
          <p:spPr>
            <a:xfrm>
              <a:off x="6293634" y="4643076"/>
              <a:ext cx="1374554" cy="466733"/>
            </a:xfrm>
            <a:prstGeom prst="rect">
              <a:avLst/>
            </a:prstGeom>
          </p:spPr>
          <p:txBody>
            <a:bodyPr vert="horz"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000" b="1" dirty="0">
                  <a:solidFill>
                    <a:srgbClr val="FFFFFF"/>
                  </a:solidFill>
                  <a:cs typeface="+mn-ea"/>
                  <a:sym typeface="+mn-lt"/>
                </a:rPr>
                <a:t>资本推动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034528" y="401719"/>
            <a:ext cx="6109101" cy="923306"/>
            <a:chOff x="384045" y="271186"/>
            <a:chExt cx="6110515" cy="923518"/>
          </a:xfrm>
        </p:grpSpPr>
        <p:sp>
          <p:nvSpPr>
            <p:cNvPr id="46" name="9"/>
            <p:cNvSpPr txBox="1"/>
            <p:nvPr/>
          </p:nvSpPr>
          <p:spPr>
            <a:xfrm>
              <a:off x="2132827" y="271186"/>
              <a:ext cx="3435256" cy="5541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互联网</a:t>
              </a:r>
              <a:r>
                <a:rPr lang="en-US" altLang="zh-CN" sz="3600" b="1" dirty="0">
                  <a:solidFill>
                    <a:schemeClr val="accent2"/>
                  </a:solidFill>
                  <a:cs typeface="+mn-ea"/>
                  <a:sym typeface="+mn-lt"/>
                </a:rPr>
                <a:t>+</a:t>
              </a:r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医疗</a:t>
              </a:r>
              <a:endParaRPr lang="en-US" altLang="zh-CN" sz="36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cxnSp>
          <p:nvCxnSpPr>
            <p:cNvPr id="50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51" name="9"/>
            <p:cNvSpPr txBox="1"/>
            <p:nvPr/>
          </p:nvSpPr>
          <p:spPr>
            <a:xfrm>
              <a:off x="1719109" y="886856"/>
              <a:ext cx="3435256" cy="307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2"/>
                  </a:solidFill>
                  <a:cs typeface="+mn-ea"/>
                  <a:sym typeface="+mn-lt"/>
                </a:rPr>
                <a:t>2.3 </a:t>
              </a:r>
              <a:r>
                <a:rPr lang="zh-CN" altLang="en-US" sz="2000" b="1" dirty="0">
                  <a:solidFill>
                    <a:schemeClr val="accent2"/>
                  </a:solidFill>
                  <a:cs typeface="+mn-ea"/>
                  <a:sym typeface="+mn-lt"/>
                </a:rPr>
                <a:t>谁引爆了投资？</a:t>
              </a:r>
              <a:endParaRPr lang="en-US" altLang="zh-CN" sz="20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1817487" y="2043828"/>
            <a:ext cx="2965418" cy="8194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社会环境</a:t>
            </a:r>
            <a:r>
              <a: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:</a:t>
            </a: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人口老龄化日趋严重，慢病人群进一步增加，人们健康管理意识增强；</a:t>
            </a:r>
            <a:endParaRPr lang="en-US" altLang="zh-CN" sz="105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自然环境</a:t>
            </a:r>
            <a:r>
              <a: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:</a:t>
            </a: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环境逐步恶化，就医需求增大；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7410091" y="2043828"/>
            <a:ext cx="2947961" cy="8194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医生多点执业简化注册审批程序，网售处方药有望在</a:t>
            </a:r>
            <a:r>
              <a: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2015</a:t>
            </a: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年落地，</a:t>
            </a:r>
            <a:r>
              <a: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2015</a:t>
            </a: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年公立医院改革将现大动作，民营资本有望进入医疗健康领域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；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7435815" y="5565186"/>
            <a:ext cx="2922237" cy="8194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1.PE/VC</a:t>
            </a: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积板布局</a:t>
            </a:r>
            <a:r>
              <a: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互联网巨头高调进军</a:t>
            </a:r>
            <a:r>
              <a: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3.2014</a:t>
            </a: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年融资额和数量达历史最高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808109" y="5065552"/>
            <a:ext cx="3304463" cy="13042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传感器技术日臻成熟使移动设备智能化；</a:t>
            </a:r>
            <a:endParaRPr lang="en-US" altLang="zh-CN" sz="105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2.5G</a:t>
            </a: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和</a:t>
            </a:r>
            <a:r>
              <a:rPr lang="en-US" altLang="zh-CN" sz="105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Wif</a:t>
            </a: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技术发展使设备快逮接入互联网；</a:t>
            </a:r>
            <a:endParaRPr lang="en-US" altLang="zh-CN" sz="105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3.</a:t>
            </a: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智能设备菩及率上升，移动互联网进入全民时代；</a:t>
            </a:r>
            <a:endParaRPr lang="en-US" altLang="zh-CN" sz="105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4.</a:t>
            </a: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机器深度学习技术为人类带来更加智能化的服务；</a:t>
            </a:r>
            <a:endParaRPr lang="en-US" altLang="zh-CN" sz="105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5.</a:t>
            </a: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大数据和云计算迅逮发展助力快逮获取有价值信息；</a:t>
            </a:r>
          </a:p>
        </p:txBody>
      </p:sp>
      <p:sp>
        <p:nvSpPr>
          <p:cNvPr id="56" name="íSḷïḑé"/>
          <p:cNvSpPr/>
          <p:nvPr/>
        </p:nvSpPr>
        <p:spPr>
          <a:xfrm>
            <a:off x="5516852" y="1281087"/>
            <a:ext cx="2505862" cy="783514"/>
          </a:xfrm>
          <a:prstGeom prst="rect">
            <a:avLst/>
          </a:prstGeom>
        </p:spPr>
        <p:txBody>
          <a:bodyPr wrap="square" lIns="90000" tIns="46800" rIns="90000" bIns="46800" anchor="ctr" anchorCtr="0">
            <a:normAutofit/>
          </a:bodyPr>
          <a:lstStyle/>
          <a:p>
            <a:pPr lvl="0" defTabSz="91313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cs typeface="+mn-ea"/>
                <a:sym typeface="+mn-lt"/>
              </a:rPr>
              <a:t>四大驱动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10225" y="4537871"/>
            <a:ext cx="3344143" cy="472863"/>
          </a:xfrm>
          <a:prstGeom prst="rect">
            <a:avLst/>
          </a:prstGeom>
          <a:solidFill>
            <a:srgbClr val="5C6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95" dirty="0">
                <a:solidFill>
                  <a:schemeClr val="bg1"/>
                </a:solidFill>
                <a:cs typeface="+mn-ea"/>
                <a:sym typeface="+mn-lt"/>
              </a:rPr>
              <a:t>BAT</a:t>
            </a:r>
            <a:r>
              <a:rPr lang="zh-CN" altLang="en-US" sz="1895" dirty="0">
                <a:solidFill>
                  <a:schemeClr val="bg1"/>
                </a:solidFill>
                <a:cs typeface="+mn-ea"/>
                <a:sym typeface="+mn-lt"/>
              </a:rPr>
              <a:t>等互联网巨头的强势介入</a:t>
            </a:r>
            <a:endParaRPr lang="en-US" altLang="zh-CN" sz="189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Content Placeholder 2"/>
          <p:cNvSpPr txBox="1"/>
          <p:nvPr/>
        </p:nvSpPr>
        <p:spPr>
          <a:xfrm>
            <a:off x="910222" y="5061561"/>
            <a:ext cx="3344145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algn="l" defTabSz="91313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BAT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拥有完整的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O2O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闭环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资源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：线上入口、移动搜索、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LBS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、移动支付、线下商户、社交等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;</a:t>
            </a:r>
          </a:p>
          <a:p>
            <a:pPr lvl="0" algn="l" defTabSz="91313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BAT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三大体系的布局又有所不同，虽然都是在整体布局，但跟他们的基因也有关系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034528" y="401719"/>
            <a:ext cx="6109101" cy="923306"/>
            <a:chOff x="384045" y="271186"/>
            <a:chExt cx="6110515" cy="923518"/>
          </a:xfrm>
        </p:grpSpPr>
        <p:sp>
          <p:nvSpPr>
            <p:cNvPr id="8" name="9"/>
            <p:cNvSpPr txBox="1"/>
            <p:nvPr/>
          </p:nvSpPr>
          <p:spPr>
            <a:xfrm>
              <a:off x="2132827" y="271186"/>
              <a:ext cx="3435256" cy="5541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互联网</a:t>
              </a:r>
              <a:r>
                <a:rPr lang="en-US" altLang="zh-CN" sz="3600" b="1" dirty="0">
                  <a:solidFill>
                    <a:schemeClr val="accent2"/>
                  </a:solidFill>
                  <a:cs typeface="+mn-ea"/>
                  <a:sym typeface="+mn-lt"/>
                </a:rPr>
                <a:t>+</a:t>
              </a:r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医疗</a:t>
              </a:r>
              <a:endParaRPr lang="en-US" altLang="zh-CN" sz="36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cxnSp>
          <p:nvCxnSpPr>
            <p:cNvPr id="14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15" name="9"/>
            <p:cNvSpPr txBox="1"/>
            <p:nvPr/>
          </p:nvSpPr>
          <p:spPr>
            <a:xfrm>
              <a:off x="1582253" y="886856"/>
              <a:ext cx="3848974" cy="307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2"/>
                  </a:solidFill>
                  <a:cs typeface="+mn-ea"/>
                  <a:sym typeface="+mn-lt"/>
                </a:rPr>
                <a:t>2.4  BAT</a:t>
              </a:r>
              <a:r>
                <a:rPr lang="zh-CN" altLang="en-US" sz="2000" b="1" dirty="0">
                  <a:solidFill>
                    <a:schemeClr val="accent2"/>
                  </a:solidFill>
                  <a:cs typeface="+mn-ea"/>
                  <a:sym typeface="+mn-lt"/>
                </a:rPr>
                <a:t>等互联网巨头的强势介入</a:t>
              </a:r>
              <a:endParaRPr lang="en-US" altLang="zh-CN" sz="20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531" y="1724728"/>
            <a:ext cx="6667244" cy="444482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222" y="1724728"/>
            <a:ext cx="3344145" cy="22569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5429796" y="1502370"/>
            <a:ext cx="1310442" cy="2907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cs typeface="+mn-ea"/>
                <a:sym typeface="+mn-lt"/>
              </a:rPr>
              <a:t>挂号类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034528" y="401719"/>
            <a:ext cx="6109101" cy="923306"/>
            <a:chOff x="384045" y="271186"/>
            <a:chExt cx="6110515" cy="923518"/>
          </a:xfrm>
        </p:grpSpPr>
        <p:sp>
          <p:nvSpPr>
            <p:cNvPr id="14" name="9"/>
            <p:cNvSpPr txBox="1"/>
            <p:nvPr/>
          </p:nvSpPr>
          <p:spPr>
            <a:xfrm>
              <a:off x="2132827" y="271186"/>
              <a:ext cx="3435256" cy="5541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互联网</a:t>
              </a:r>
              <a:r>
                <a:rPr lang="en-US" altLang="zh-CN" sz="3600" b="1" dirty="0">
                  <a:solidFill>
                    <a:schemeClr val="accent2"/>
                  </a:solidFill>
                  <a:cs typeface="+mn-ea"/>
                  <a:sym typeface="+mn-lt"/>
                </a:rPr>
                <a:t>+</a:t>
              </a:r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医疗</a:t>
              </a:r>
              <a:endParaRPr lang="en-US" altLang="zh-CN" sz="36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cxnSp>
          <p:nvCxnSpPr>
            <p:cNvPr id="17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18" name="9"/>
            <p:cNvSpPr txBox="1"/>
            <p:nvPr/>
          </p:nvSpPr>
          <p:spPr>
            <a:xfrm>
              <a:off x="1582253" y="886856"/>
              <a:ext cx="3848974" cy="307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2"/>
                  </a:solidFill>
                  <a:cs typeface="+mn-ea"/>
                  <a:sym typeface="+mn-lt"/>
                </a:rPr>
                <a:t>2.4  BAT</a:t>
              </a:r>
              <a:r>
                <a:rPr lang="zh-CN" altLang="en-US" sz="2000" b="1" dirty="0">
                  <a:solidFill>
                    <a:schemeClr val="accent2"/>
                  </a:solidFill>
                  <a:cs typeface="+mn-ea"/>
                  <a:sym typeface="+mn-lt"/>
                </a:rPr>
                <a:t>等互联网巨头的强势介入</a:t>
              </a:r>
              <a:endParaRPr lang="en-US" altLang="zh-CN" sz="20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3129438" y="3799576"/>
            <a:ext cx="906462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/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313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95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好医网</a:t>
            </a: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1588076" y="3790723"/>
            <a:ext cx="904875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/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1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895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挂号网</a:t>
            </a: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4604974" y="3799576"/>
            <a:ext cx="906462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/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R="0" lvl="0" indent="0" defTabSz="91313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895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大楚网</a:t>
            </a: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5955336" y="3801163"/>
            <a:ext cx="12223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/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313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95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健康之路</a:t>
            </a: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7635297" y="3805813"/>
            <a:ext cx="904875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/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R="0" lvl="0" indent="0" defTabSz="91313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895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趣医网</a:t>
            </a: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9097147" y="3799576"/>
            <a:ext cx="124618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/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313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95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江苏智康</a:t>
            </a:r>
          </a:p>
        </p:txBody>
      </p:sp>
      <p:sp>
        <p:nvSpPr>
          <p:cNvPr id="37" name="TextBox 62"/>
          <p:cNvSpPr txBox="1">
            <a:spLocks noChangeArrowheads="1"/>
          </p:cNvSpPr>
          <p:nvPr/>
        </p:nvSpPr>
        <p:spPr bwMode="auto">
          <a:xfrm>
            <a:off x="1451728" y="5098336"/>
            <a:ext cx="865743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313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、可以帮助医院错峰，很多医院高峰期就是星期一到星期三上午，其他时间也没那么多人，在网上挂号，医生挂号情况是透明的，患者就会错开高峰；</a:t>
            </a:r>
          </a:p>
          <a:p>
            <a:pPr marL="0" marR="0" lvl="0" indent="0" algn="l" defTabSz="91313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、可以帮助医生过滤病人，在挂号窗口挂号，很多患者不知道该挂哪个大夫，挂号有时比较盲目，但是通过互联网挂号的患者，一般对自己要找的大夫已经有一定程度的了解了。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9170163" y="2710633"/>
            <a:ext cx="911598" cy="911598"/>
            <a:chOff x="8090683" y="4149725"/>
            <a:chExt cx="1080985" cy="1080985"/>
          </a:xfrm>
        </p:grpSpPr>
        <p:sp>
          <p:nvSpPr>
            <p:cNvPr id="41" name="Rectangle 7"/>
            <p:cNvSpPr>
              <a:spLocks noChangeArrowheads="1"/>
            </p:cNvSpPr>
            <p:nvPr/>
          </p:nvSpPr>
          <p:spPr bwMode="auto">
            <a:xfrm>
              <a:off x="8090683" y="4149725"/>
              <a:ext cx="1080985" cy="1080985"/>
            </a:xfrm>
            <a:prstGeom prst="roundRect">
              <a:avLst>
                <a:gd name="adj" fmla="val 16667"/>
              </a:avLst>
            </a:prstGeom>
            <a:solidFill>
              <a:srgbClr val="F7B7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31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拉手小人 86"/>
            <p:cNvSpPr/>
            <p:nvPr/>
          </p:nvSpPr>
          <p:spPr bwMode="auto">
            <a:xfrm>
              <a:off x="8342607" y="4387850"/>
              <a:ext cx="603250" cy="606425"/>
            </a:xfrm>
            <a:custGeom>
              <a:avLst/>
              <a:gdLst>
                <a:gd name="T0" fmla="*/ 2147483646 w 104"/>
                <a:gd name="T1" fmla="*/ 2147483646 h 100"/>
                <a:gd name="T2" fmla="*/ 2147483646 w 104"/>
                <a:gd name="T3" fmla="*/ 2147483646 h 100"/>
                <a:gd name="T4" fmla="*/ 2147483646 w 104"/>
                <a:gd name="T5" fmla="*/ 2147483646 h 100"/>
                <a:gd name="T6" fmla="*/ 2147483646 w 104"/>
                <a:gd name="T7" fmla="*/ 2147483646 h 100"/>
                <a:gd name="T8" fmla="*/ 2147483646 w 104"/>
                <a:gd name="T9" fmla="*/ 2147483646 h 100"/>
                <a:gd name="T10" fmla="*/ 2147483646 w 104"/>
                <a:gd name="T11" fmla="*/ 2147483646 h 100"/>
                <a:gd name="T12" fmla="*/ 2147483646 w 104"/>
                <a:gd name="T13" fmla="*/ 2147483646 h 100"/>
                <a:gd name="T14" fmla="*/ 2147483646 w 104"/>
                <a:gd name="T15" fmla="*/ 2147483646 h 100"/>
                <a:gd name="T16" fmla="*/ 2147483646 w 104"/>
                <a:gd name="T17" fmla="*/ 2147483646 h 100"/>
                <a:gd name="T18" fmla="*/ 2147483646 w 104"/>
                <a:gd name="T19" fmla="*/ 2147483646 h 100"/>
                <a:gd name="T20" fmla="*/ 2147483646 w 104"/>
                <a:gd name="T21" fmla="*/ 2147483646 h 100"/>
                <a:gd name="T22" fmla="*/ 2147483646 w 104"/>
                <a:gd name="T23" fmla="*/ 2147483646 h 100"/>
                <a:gd name="T24" fmla="*/ 2147483646 w 104"/>
                <a:gd name="T25" fmla="*/ 2147483646 h 100"/>
                <a:gd name="T26" fmla="*/ 2147483646 w 104"/>
                <a:gd name="T27" fmla="*/ 2147483646 h 100"/>
                <a:gd name="T28" fmla="*/ 2147483646 w 104"/>
                <a:gd name="T29" fmla="*/ 2147483646 h 100"/>
                <a:gd name="T30" fmla="*/ 2147483646 w 104"/>
                <a:gd name="T31" fmla="*/ 2147483646 h 100"/>
                <a:gd name="T32" fmla="*/ 2147483646 w 104"/>
                <a:gd name="T33" fmla="*/ 2147483646 h 100"/>
                <a:gd name="T34" fmla="*/ 2147483646 w 104"/>
                <a:gd name="T35" fmla="*/ 2147483646 h 100"/>
                <a:gd name="T36" fmla="*/ 2147483646 w 104"/>
                <a:gd name="T37" fmla="*/ 2147483646 h 100"/>
                <a:gd name="T38" fmla="*/ 2147483646 w 104"/>
                <a:gd name="T39" fmla="*/ 2147483646 h 100"/>
                <a:gd name="T40" fmla="*/ 2147483646 w 104"/>
                <a:gd name="T41" fmla="*/ 2147483646 h 100"/>
                <a:gd name="T42" fmla="*/ 2147483646 w 104"/>
                <a:gd name="T43" fmla="*/ 2147483646 h 100"/>
                <a:gd name="T44" fmla="*/ 2147483646 w 104"/>
                <a:gd name="T45" fmla="*/ 2147483646 h 100"/>
                <a:gd name="T46" fmla="*/ 2147483646 w 104"/>
                <a:gd name="T47" fmla="*/ 2147483646 h 100"/>
                <a:gd name="T48" fmla="*/ 2147483646 w 104"/>
                <a:gd name="T49" fmla="*/ 2147483646 h 100"/>
                <a:gd name="T50" fmla="*/ 2147483646 w 104"/>
                <a:gd name="T51" fmla="*/ 2147483646 h 100"/>
                <a:gd name="T52" fmla="*/ 2147483646 w 104"/>
                <a:gd name="T53" fmla="*/ 2147483646 h 100"/>
                <a:gd name="T54" fmla="*/ 2147483646 w 104"/>
                <a:gd name="T55" fmla="*/ 2147483646 h 100"/>
                <a:gd name="T56" fmla="*/ 2147483646 w 104"/>
                <a:gd name="T57" fmla="*/ 2147483646 h 100"/>
                <a:gd name="T58" fmla="*/ 2147483646 w 104"/>
                <a:gd name="T59" fmla="*/ 2147483646 h 100"/>
                <a:gd name="T60" fmla="*/ 2147483646 w 104"/>
                <a:gd name="T61" fmla="*/ 2147483646 h 100"/>
                <a:gd name="T62" fmla="*/ 2147483646 w 104"/>
                <a:gd name="T63" fmla="*/ 2147483646 h 100"/>
                <a:gd name="T64" fmla="*/ 2147483646 w 104"/>
                <a:gd name="T65" fmla="*/ 2147483646 h 100"/>
                <a:gd name="T66" fmla="*/ 2147483646 w 104"/>
                <a:gd name="T67" fmla="*/ 2147483646 h 100"/>
                <a:gd name="T68" fmla="*/ 2147483646 w 104"/>
                <a:gd name="T69" fmla="*/ 2147483646 h 100"/>
                <a:gd name="T70" fmla="*/ 0 w 104"/>
                <a:gd name="T71" fmla="*/ 2147483646 h 100"/>
                <a:gd name="T72" fmla="*/ 0 w 104"/>
                <a:gd name="T73" fmla="*/ 2147483646 h 100"/>
                <a:gd name="T74" fmla="*/ 2147483646 w 104"/>
                <a:gd name="T75" fmla="*/ 2147483646 h 100"/>
                <a:gd name="T76" fmla="*/ 2147483646 w 104"/>
                <a:gd name="T77" fmla="*/ 2147483646 h 100"/>
                <a:gd name="T78" fmla="*/ 2147483646 w 104"/>
                <a:gd name="T79" fmla="*/ 2147483646 h 100"/>
                <a:gd name="T80" fmla="*/ 2147483646 w 104"/>
                <a:gd name="T81" fmla="*/ 2147483646 h 100"/>
                <a:gd name="T82" fmla="*/ 2147483646 w 104"/>
                <a:gd name="T83" fmla="*/ 2147483646 h 100"/>
                <a:gd name="T84" fmla="*/ 2147483646 w 104"/>
                <a:gd name="T85" fmla="*/ 2147483646 h 100"/>
                <a:gd name="T86" fmla="*/ 2147483646 w 104"/>
                <a:gd name="T87" fmla="*/ 2147483646 h 100"/>
                <a:gd name="T88" fmla="*/ 2147483646 w 104"/>
                <a:gd name="T89" fmla="*/ 2147483646 h 100"/>
                <a:gd name="T90" fmla="*/ 2147483646 w 104"/>
                <a:gd name="T91" fmla="*/ 2147483646 h 100"/>
                <a:gd name="T92" fmla="*/ 2147483646 w 104"/>
                <a:gd name="T93" fmla="*/ 2147483646 h 100"/>
                <a:gd name="T94" fmla="*/ 2147483646 w 104"/>
                <a:gd name="T95" fmla="*/ 2147483646 h 100"/>
                <a:gd name="T96" fmla="*/ 2147483646 w 104"/>
                <a:gd name="T97" fmla="*/ 2147483646 h 100"/>
                <a:gd name="T98" fmla="*/ 2147483646 w 104"/>
                <a:gd name="T99" fmla="*/ 2147483646 h 100"/>
                <a:gd name="T100" fmla="*/ 2147483646 w 104"/>
                <a:gd name="T101" fmla="*/ 2147483646 h 10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4"/>
                <a:gd name="T154" fmla="*/ 0 h 100"/>
                <a:gd name="T155" fmla="*/ 104 w 104"/>
                <a:gd name="T156" fmla="*/ 100 h 10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4" h="100">
                  <a:moveTo>
                    <a:pt x="15" y="30"/>
                  </a:moveTo>
                  <a:cubicBezTo>
                    <a:pt x="39" y="30"/>
                    <a:pt x="39" y="30"/>
                    <a:pt x="39" y="30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96" y="30"/>
                    <a:pt x="96" y="30"/>
                    <a:pt x="96" y="30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0" y="66"/>
                    <a:pt x="100" y="66"/>
                    <a:pt x="100" y="66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0" y="100"/>
                    <a:pt x="90" y="100"/>
                    <a:pt x="90" y="100"/>
                  </a:cubicBezTo>
                  <a:cubicBezTo>
                    <a:pt x="83" y="100"/>
                    <a:pt x="83" y="100"/>
                    <a:pt x="83" y="100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4" y="100"/>
                    <a:pt x="74" y="100"/>
                    <a:pt x="74" y="100"/>
                  </a:cubicBezTo>
                  <a:cubicBezTo>
                    <a:pt x="67" y="100"/>
                    <a:pt x="67" y="100"/>
                    <a:pt x="67" y="100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14" y="100"/>
                    <a:pt x="14" y="100"/>
                    <a:pt x="14" y="100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89"/>
                    <a:pt x="10" y="89"/>
                    <a:pt x="1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15" y="30"/>
                    <a:pt x="15" y="30"/>
                    <a:pt x="15" y="30"/>
                  </a:cubicBezTo>
                  <a:close/>
                  <a:moveTo>
                    <a:pt x="86" y="4"/>
                  </a:moveTo>
                  <a:cubicBezTo>
                    <a:pt x="80" y="0"/>
                    <a:pt x="73" y="2"/>
                    <a:pt x="70" y="8"/>
                  </a:cubicBezTo>
                  <a:cubicBezTo>
                    <a:pt x="67" y="13"/>
                    <a:pt x="68" y="20"/>
                    <a:pt x="74" y="24"/>
                  </a:cubicBezTo>
                  <a:cubicBezTo>
                    <a:pt x="79" y="27"/>
                    <a:pt x="87" y="25"/>
                    <a:pt x="90" y="20"/>
                  </a:cubicBezTo>
                  <a:cubicBezTo>
                    <a:pt x="93" y="14"/>
                    <a:pt x="91" y="7"/>
                    <a:pt x="86" y="4"/>
                  </a:cubicBezTo>
                  <a:close/>
                  <a:moveTo>
                    <a:pt x="22" y="4"/>
                  </a:moveTo>
                  <a:cubicBezTo>
                    <a:pt x="28" y="0"/>
                    <a:pt x="35" y="2"/>
                    <a:pt x="38" y="8"/>
                  </a:cubicBezTo>
                  <a:cubicBezTo>
                    <a:pt x="41" y="13"/>
                    <a:pt x="40" y="20"/>
                    <a:pt x="34" y="24"/>
                  </a:cubicBezTo>
                  <a:cubicBezTo>
                    <a:pt x="29" y="27"/>
                    <a:pt x="21" y="25"/>
                    <a:pt x="18" y="20"/>
                  </a:cubicBezTo>
                  <a:cubicBezTo>
                    <a:pt x="15" y="14"/>
                    <a:pt x="17" y="7"/>
                    <a:pt x="22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2778" y="2710634"/>
            <a:ext cx="939720" cy="911598"/>
          </a:xfrm>
          <a:prstGeom prst="roundRect">
            <a:avLst/>
          </a:prstGeom>
          <a:ln w="38100" cap="sq">
            <a:solidFill>
              <a:srgbClr val="00B0F0"/>
            </a:solidFill>
            <a:prstDash val="solid"/>
            <a:miter lim="800000"/>
            <a:headEnd/>
            <a:tailEnd/>
          </a:ln>
          <a:effectLst/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40607" y="2710633"/>
            <a:ext cx="949734" cy="911598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09290" y="2710633"/>
            <a:ext cx="916364" cy="911599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0273" y="2710633"/>
            <a:ext cx="923994" cy="911599"/>
          </a:xfrm>
          <a:prstGeom prst="roundRect">
            <a:avLst/>
          </a:prstGeom>
          <a:ln w="38100" cap="sq">
            <a:solidFill>
              <a:srgbClr val="D45A63"/>
            </a:solidFill>
            <a:prstDash val="solid"/>
            <a:miter lim="800000"/>
            <a:headEnd/>
            <a:tailEnd/>
          </a:ln>
          <a:effectLst/>
        </p:spPr>
      </p:pic>
      <p:grpSp>
        <p:nvGrpSpPr>
          <p:cNvPr id="2" name="组合 1"/>
          <p:cNvGrpSpPr/>
          <p:nvPr/>
        </p:nvGrpSpPr>
        <p:grpSpPr>
          <a:xfrm>
            <a:off x="4610010" y="2710633"/>
            <a:ext cx="911598" cy="911598"/>
            <a:chOff x="8094663" y="1455737"/>
            <a:chExt cx="1152525" cy="1152525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8094663" y="1455737"/>
              <a:ext cx="1152525" cy="1152525"/>
            </a:xfrm>
            <a:prstGeom prst="roundRect">
              <a:avLst>
                <a:gd name="adj" fmla="val 16667"/>
              </a:avLst>
            </a:prstGeom>
            <a:solidFill>
              <a:srgbClr val="EB3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31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" name="微信 85"/>
            <p:cNvSpPr/>
            <p:nvPr/>
          </p:nvSpPr>
          <p:spPr bwMode="auto">
            <a:xfrm>
              <a:off x="8297862" y="1761305"/>
              <a:ext cx="746125" cy="609600"/>
            </a:xfrm>
            <a:custGeom>
              <a:avLst/>
              <a:gdLst>
                <a:gd name="T0" fmla="*/ 219337 w 969654"/>
                <a:gd name="T1" fmla="*/ 68144 h 903534"/>
                <a:gd name="T2" fmla="*/ 209626 w 969654"/>
                <a:gd name="T3" fmla="*/ 73177 h 903534"/>
                <a:gd name="T4" fmla="*/ 219337 w 969654"/>
                <a:gd name="T5" fmla="*/ 78209 h 903534"/>
                <a:gd name="T6" fmla="*/ 229048 w 969654"/>
                <a:gd name="T7" fmla="*/ 73177 h 903534"/>
                <a:gd name="T8" fmla="*/ 219337 w 969654"/>
                <a:gd name="T9" fmla="*/ 68144 h 903534"/>
                <a:gd name="T10" fmla="*/ 163733 w 969654"/>
                <a:gd name="T11" fmla="*/ 68144 h 903534"/>
                <a:gd name="T12" fmla="*/ 154021 w 969654"/>
                <a:gd name="T13" fmla="*/ 73177 h 903534"/>
                <a:gd name="T14" fmla="*/ 163733 w 969654"/>
                <a:gd name="T15" fmla="*/ 78209 h 903534"/>
                <a:gd name="T16" fmla="*/ 173444 w 969654"/>
                <a:gd name="T17" fmla="*/ 73177 h 903534"/>
                <a:gd name="T18" fmla="*/ 163733 w 969654"/>
                <a:gd name="T19" fmla="*/ 68144 h 903534"/>
                <a:gd name="T20" fmla="*/ 186495 w 969654"/>
                <a:gd name="T21" fmla="*/ 47044 h 903534"/>
                <a:gd name="T22" fmla="*/ 243257 w 969654"/>
                <a:gd name="T23" fmla="*/ 59011 h 903534"/>
                <a:gd name="T24" fmla="*/ 237703 w 969654"/>
                <a:gd name="T25" fmla="*/ 108247 h 903534"/>
                <a:gd name="T26" fmla="*/ 244359 w 969654"/>
                <a:gd name="T27" fmla="*/ 126312 h 903534"/>
                <a:gd name="T28" fmla="*/ 213762 w 969654"/>
                <a:gd name="T29" fmla="*/ 115272 h 903534"/>
                <a:gd name="T30" fmla="*/ 124027 w 969654"/>
                <a:gd name="T31" fmla="*/ 99687 h 903534"/>
                <a:gd name="T32" fmla="*/ 149708 w 969654"/>
                <a:gd name="T33" fmla="*/ 52182 h 903534"/>
                <a:gd name="T34" fmla="*/ 186495 w 969654"/>
                <a:gd name="T35" fmla="*/ 47044 h 903534"/>
                <a:gd name="T36" fmla="*/ 147793 w 969654"/>
                <a:gd name="T37" fmla="*/ 26180 h 903534"/>
                <a:gd name="T38" fmla="*/ 133226 w 969654"/>
                <a:gd name="T39" fmla="*/ 33729 h 903534"/>
                <a:gd name="T40" fmla="*/ 147793 w 969654"/>
                <a:gd name="T41" fmla="*/ 41278 h 903534"/>
                <a:gd name="T42" fmla="*/ 162360 w 969654"/>
                <a:gd name="T43" fmla="*/ 33729 h 903534"/>
                <a:gd name="T44" fmla="*/ 147793 w 969654"/>
                <a:gd name="T45" fmla="*/ 26180 h 903534"/>
                <a:gd name="T46" fmla="*/ 79430 w 969654"/>
                <a:gd name="T47" fmla="*/ 26180 h 903534"/>
                <a:gd name="T48" fmla="*/ 64863 w 969654"/>
                <a:gd name="T49" fmla="*/ 33729 h 903534"/>
                <a:gd name="T50" fmla="*/ 79430 w 969654"/>
                <a:gd name="T51" fmla="*/ 41278 h 903534"/>
                <a:gd name="T52" fmla="*/ 93997 w 969654"/>
                <a:gd name="T53" fmla="*/ 33729 h 903534"/>
                <a:gd name="T54" fmla="*/ 79430 w 969654"/>
                <a:gd name="T55" fmla="*/ 26180 h 903534"/>
                <a:gd name="T56" fmla="*/ 110209 w 969654"/>
                <a:gd name="T57" fmla="*/ 23 h 903534"/>
                <a:gd name="T58" fmla="*/ 149214 w 969654"/>
                <a:gd name="T59" fmla="*/ 2629 h 903534"/>
                <a:gd name="T60" fmla="*/ 226671 w 969654"/>
                <a:gd name="T61" fmla="*/ 52489 h 903534"/>
                <a:gd name="T62" fmla="*/ 144434 w 969654"/>
                <a:gd name="T63" fmla="*/ 49978 h 903534"/>
                <a:gd name="T64" fmla="*/ 118752 w 969654"/>
                <a:gd name="T65" fmla="*/ 97482 h 903534"/>
                <a:gd name="T66" fmla="*/ 129051 w 969654"/>
                <a:gd name="T67" fmla="*/ 103389 h 903534"/>
                <a:gd name="T68" fmla="*/ 98913 w 969654"/>
                <a:gd name="T69" fmla="*/ 103646 h 903534"/>
                <a:gd name="T70" fmla="*/ 66283 w 969654"/>
                <a:gd name="T71" fmla="*/ 117093 h 903534"/>
                <a:gd name="T72" fmla="*/ 57789 w 969654"/>
                <a:gd name="T73" fmla="*/ 97366 h 903534"/>
                <a:gd name="T74" fmla="*/ 14685 w 969654"/>
                <a:gd name="T75" fmla="*/ 26470 h 903534"/>
                <a:gd name="T76" fmla="*/ 110209 w 969654"/>
                <a:gd name="T77" fmla="*/ 23 h 90353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969654"/>
                <a:gd name="T118" fmla="*/ 0 h 903534"/>
                <a:gd name="T119" fmla="*/ 969654 w 969654"/>
                <a:gd name="T120" fmla="*/ 903534 h 90353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969654" h="903534">
                  <a:moveTo>
                    <a:pt x="813088" y="487443"/>
                  </a:moveTo>
                  <a:cubicBezTo>
                    <a:pt x="793206" y="487443"/>
                    <a:pt x="777088" y="503561"/>
                    <a:pt x="777088" y="523443"/>
                  </a:cubicBezTo>
                  <a:cubicBezTo>
                    <a:pt x="777088" y="543325"/>
                    <a:pt x="793206" y="559443"/>
                    <a:pt x="813088" y="559443"/>
                  </a:cubicBezTo>
                  <a:cubicBezTo>
                    <a:pt x="832970" y="559443"/>
                    <a:pt x="849088" y="543325"/>
                    <a:pt x="849088" y="523443"/>
                  </a:cubicBezTo>
                  <a:cubicBezTo>
                    <a:pt x="849088" y="503561"/>
                    <a:pt x="832970" y="487443"/>
                    <a:pt x="813088" y="487443"/>
                  </a:cubicBezTo>
                  <a:close/>
                  <a:moveTo>
                    <a:pt x="606961" y="487443"/>
                  </a:moveTo>
                  <a:cubicBezTo>
                    <a:pt x="587079" y="487443"/>
                    <a:pt x="570961" y="503561"/>
                    <a:pt x="570961" y="523443"/>
                  </a:cubicBezTo>
                  <a:cubicBezTo>
                    <a:pt x="570961" y="543325"/>
                    <a:pt x="587079" y="559443"/>
                    <a:pt x="606961" y="559443"/>
                  </a:cubicBezTo>
                  <a:cubicBezTo>
                    <a:pt x="626843" y="559443"/>
                    <a:pt x="642961" y="543325"/>
                    <a:pt x="642961" y="523443"/>
                  </a:cubicBezTo>
                  <a:cubicBezTo>
                    <a:pt x="642961" y="503561"/>
                    <a:pt x="626843" y="487443"/>
                    <a:pt x="606961" y="487443"/>
                  </a:cubicBezTo>
                  <a:close/>
                  <a:moveTo>
                    <a:pt x="691345" y="336511"/>
                  </a:moveTo>
                  <a:cubicBezTo>
                    <a:pt x="769490" y="335080"/>
                    <a:pt x="847112" y="364668"/>
                    <a:pt x="901758" y="422110"/>
                  </a:cubicBezTo>
                  <a:cubicBezTo>
                    <a:pt x="999759" y="525126"/>
                    <a:pt x="990612" y="681640"/>
                    <a:pt x="881173" y="774306"/>
                  </a:cubicBezTo>
                  <a:lnTo>
                    <a:pt x="905846" y="903534"/>
                  </a:lnTo>
                  <a:lnTo>
                    <a:pt x="792422" y="824563"/>
                  </a:lnTo>
                  <a:cubicBezTo>
                    <a:pt x="666952" y="867914"/>
                    <a:pt x="525982" y="820668"/>
                    <a:pt x="459770" y="713074"/>
                  </a:cubicBezTo>
                  <a:cubicBezTo>
                    <a:pt x="386891" y="594648"/>
                    <a:pt x="429055" y="444146"/>
                    <a:pt x="554971" y="373268"/>
                  </a:cubicBezTo>
                  <a:cubicBezTo>
                    <a:pt x="597384" y="349394"/>
                    <a:pt x="644458" y="337369"/>
                    <a:pt x="691345" y="336511"/>
                  </a:cubicBezTo>
                  <a:close/>
                  <a:moveTo>
                    <a:pt x="547874" y="187267"/>
                  </a:moveTo>
                  <a:cubicBezTo>
                    <a:pt x="518051" y="187267"/>
                    <a:pt x="493874" y="211444"/>
                    <a:pt x="493874" y="241267"/>
                  </a:cubicBezTo>
                  <a:cubicBezTo>
                    <a:pt x="493874" y="271090"/>
                    <a:pt x="518051" y="295267"/>
                    <a:pt x="547874" y="295267"/>
                  </a:cubicBezTo>
                  <a:cubicBezTo>
                    <a:pt x="577697" y="295267"/>
                    <a:pt x="601874" y="271090"/>
                    <a:pt x="601874" y="241267"/>
                  </a:cubicBezTo>
                  <a:cubicBezTo>
                    <a:pt x="601874" y="211444"/>
                    <a:pt x="577697" y="187267"/>
                    <a:pt x="547874" y="187267"/>
                  </a:cubicBezTo>
                  <a:close/>
                  <a:moveTo>
                    <a:pt x="294449" y="187267"/>
                  </a:moveTo>
                  <a:cubicBezTo>
                    <a:pt x="264626" y="187267"/>
                    <a:pt x="240449" y="211444"/>
                    <a:pt x="240449" y="241267"/>
                  </a:cubicBezTo>
                  <a:cubicBezTo>
                    <a:pt x="240449" y="271090"/>
                    <a:pt x="264626" y="295267"/>
                    <a:pt x="294449" y="295267"/>
                  </a:cubicBezTo>
                  <a:cubicBezTo>
                    <a:pt x="324272" y="295267"/>
                    <a:pt x="348449" y="271090"/>
                    <a:pt x="348449" y="241267"/>
                  </a:cubicBezTo>
                  <a:cubicBezTo>
                    <a:pt x="348449" y="211444"/>
                    <a:pt x="324272" y="187267"/>
                    <a:pt x="294449" y="187267"/>
                  </a:cubicBezTo>
                  <a:close/>
                  <a:moveTo>
                    <a:pt x="408549" y="168"/>
                  </a:moveTo>
                  <a:cubicBezTo>
                    <a:pt x="456533" y="-1113"/>
                    <a:pt x="505397" y="4870"/>
                    <a:pt x="553141" y="18800"/>
                  </a:cubicBezTo>
                  <a:cubicBezTo>
                    <a:pt x="730896" y="70663"/>
                    <a:pt x="843952" y="217556"/>
                    <a:pt x="840274" y="375462"/>
                  </a:cubicBezTo>
                  <a:cubicBezTo>
                    <a:pt x="754752" y="310337"/>
                    <a:pt x="632797" y="302687"/>
                    <a:pt x="535419" y="357502"/>
                  </a:cubicBezTo>
                  <a:cubicBezTo>
                    <a:pt x="409503" y="428380"/>
                    <a:pt x="367339" y="578882"/>
                    <a:pt x="440218" y="697308"/>
                  </a:cubicBezTo>
                  <a:cubicBezTo>
                    <a:pt x="450352" y="713775"/>
                    <a:pt x="462237" y="728829"/>
                    <a:pt x="478397" y="739559"/>
                  </a:cubicBezTo>
                  <a:cubicBezTo>
                    <a:pt x="442192" y="745523"/>
                    <a:pt x="404623" y="745773"/>
                    <a:pt x="366675" y="741395"/>
                  </a:cubicBezTo>
                  <a:lnTo>
                    <a:pt x="245711" y="837584"/>
                  </a:lnTo>
                  <a:lnTo>
                    <a:pt x="214226" y="696474"/>
                  </a:lnTo>
                  <a:cubicBezTo>
                    <a:pt x="11680" y="595442"/>
                    <a:pt x="-59861" y="368389"/>
                    <a:pt x="54436" y="189343"/>
                  </a:cubicBezTo>
                  <a:cubicBezTo>
                    <a:pt x="128564" y="73222"/>
                    <a:pt x="264598" y="4010"/>
                    <a:pt x="408549" y="1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:push dir="u"/>
      </p:transition>
    </mc:Choice>
    <mc:Fallback xmlns="">
      <p:transition spd="slow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14603" y="2688418"/>
            <a:ext cx="905899" cy="890437"/>
          </a:xfrm>
          <a:prstGeom prst="roundRect">
            <a:avLst/>
          </a:prstGeom>
          <a:ln w="38100" cap="sq">
            <a:solidFill>
              <a:srgbClr val="0070C0"/>
            </a:solidFill>
            <a:prstDash val="solid"/>
            <a:miter lim="800000"/>
            <a:headEnd/>
            <a:tailEnd/>
          </a:ln>
          <a:effectLst/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8276" y="2688418"/>
            <a:ext cx="1023669" cy="933813"/>
          </a:xfrm>
          <a:prstGeom prst="roundRect">
            <a:avLst/>
          </a:prstGeom>
          <a:ln w="38100" cap="sq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03889" y="2688418"/>
            <a:ext cx="999613" cy="933814"/>
          </a:xfrm>
          <a:prstGeom prst="roundRect">
            <a:avLst/>
          </a:prstGeom>
          <a:ln w="38100" cap="sq">
            <a:solidFill>
              <a:srgbClr val="002060"/>
            </a:solidFill>
            <a:prstDash val="solid"/>
            <a:miter lim="800000"/>
            <a:headEnd/>
            <a:tailEnd/>
          </a:ln>
          <a:effectLst/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57007" y="2688418"/>
            <a:ext cx="957922" cy="890437"/>
          </a:xfrm>
          <a:prstGeom prst="roundRect">
            <a:avLst/>
          </a:prstGeom>
          <a:ln w="38100" cap="sq">
            <a:solidFill>
              <a:srgbClr val="FE7563"/>
            </a:solidFill>
            <a:prstDash val="solid"/>
            <a:miter lim="800000"/>
            <a:headEnd/>
            <a:tailEnd/>
          </a:ln>
          <a:effectLst/>
        </p:spPr>
      </p:pic>
      <p:pic>
        <p:nvPicPr>
          <p:cNvPr id="49" name="Picture 5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22385" y="2688418"/>
            <a:ext cx="947793" cy="933813"/>
          </a:xfrm>
          <a:prstGeom prst="roundRect">
            <a:avLst/>
          </a:prstGeom>
          <a:ln w="38100" cap="sq">
            <a:solidFill>
              <a:srgbClr val="92D050"/>
            </a:solidFill>
            <a:prstDash val="solid"/>
            <a:miter lim="800000"/>
            <a:headEnd/>
            <a:tailEnd/>
          </a:ln>
          <a:effectLst/>
        </p:spPr>
      </p:pic>
      <p:pic>
        <p:nvPicPr>
          <p:cNvPr id="50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12872" y="2688418"/>
            <a:ext cx="1018705" cy="933813"/>
          </a:xfrm>
          <a:prstGeom prst="roundRect">
            <a:avLst/>
          </a:prstGeom>
          <a:ln w="38100" cap="sq">
            <a:solidFill>
              <a:srgbClr val="7030A0"/>
            </a:solidFill>
            <a:prstDash val="solid"/>
            <a:miter lim="800000"/>
            <a:headEnd/>
            <a:tailEnd/>
          </a:ln>
          <a:effectLst/>
        </p:spPr>
      </p:pic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3107459" y="3825110"/>
            <a:ext cx="1138216" cy="2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/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313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95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杏树林</a:t>
            </a:r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4354686" y="3843701"/>
            <a:ext cx="1408436" cy="508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/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R="0" lvl="0" indent="0" defTabSz="91313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895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快速问医生</a:t>
            </a:r>
          </a:p>
        </p:txBody>
      </p:sp>
      <p:sp>
        <p:nvSpPr>
          <p:cNvPr id="36" name="Text Box 15"/>
          <p:cNvSpPr txBox="1">
            <a:spLocks noChangeArrowheads="1"/>
          </p:cNvSpPr>
          <p:nvPr/>
        </p:nvSpPr>
        <p:spPr bwMode="auto">
          <a:xfrm>
            <a:off x="7529224" y="3864179"/>
            <a:ext cx="1319530" cy="326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/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R="0" lvl="0" indent="0" defTabSz="91313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895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春雨医生</a:t>
            </a:r>
          </a:p>
        </p:txBody>
      </p:sp>
      <p:sp>
        <p:nvSpPr>
          <p:cNvPr id="40" name="Text Box 15"/>
          <p:cNvSpPr txBox="1">
            <a:spLocks noChangeArrowheads="1"/>
          </p:cNvSpPr>
          <p:nvPr/>
        </p:nvSpPr>
        <p:spPr bwMode="auto">
          <a:xfrm>
            <a:off x="5905002" y="3858246"/>
            <a:ext cx="1491824" cy="332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/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313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95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好大夫在线</a:t>
            </a:r>
          </a:p>
        </p:txBody>
      </p:sp>
      <p:sp>
        <p:nvSpPr>
          <p:cNvPr id="43" name="Text Box 15"/>
          <p:cNvSpPr txBox="1">
            <a:spLocks noChangeArrowheads="1"/>
          </p:cNvSpPr>
          <p:nvPr/>
        </p:nvSpPr>
        <p:spPr bwMode="auto">
          <a:xfrm>
            <a:off x="9190590" y="3869146"/>
            <a:ext cx="980790" cy="326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/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313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95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丁香园</a:t>
            </a: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1433755" y="3807618"/>
            <a:ext cx="1145881" cy="35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/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R="0" lvl="0" indent="0" defTabSz="91313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895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寻医问药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034528" y="401719"/>
            <a:ext cx="6109101" cy="923306"/>
            <a:chOff x="384045" y="271186"/>
            <a:chExt cx="6110515" cy="923518"/>
          </a:xfrm>
        </p:grpSpPr>
        <p:sp>
          <p:nvSpPr>
            <p:cNvPr id="14" name="9"/>
            <p:cNvSpPr txBox="1"/>
            <p:nvPr/>
          </p:nvSpPr>
          <p:spPr>
            <a:xfrm>
              <a:off x="2132827" y="271186"/>
              <a:ext cx="3435256" cy="5541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互联网</a:t>
              </a:r>
              <a:r>
                <a:rPr lang="en-US" altLang="zh-CN" sz="3600" b="1" dirty="0">
                  <a:solidFill>
                    <a:schemeClr val="accent2"/>
                  </a:solidFill>
                  <a:cs typeface="+mn-ea"/>
                  <a:sym typeface="+mn-lt"/>
                </a:rPr>
                <a:t>+</a:t>
              </a:r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医疗</a:t>
              </a:r>
              <a:endParaRPr lang="en-US" altLang="zh-CN" sz="36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cxnSp>
          <p:nvCxnSpPr>
            <p:cNvPr id="17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18" name="9"/>
            <p:cNvSpPr txBox="1"/>
            <p:nvPr/>
          </p:nvSpPr>
          <p:spPr>
            <a:xfrm>
              <a:off x="1582253" y="886856"/>
              <a:ext cx="3848974" cy="307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2"/>
                  </a:solidFill>
                  <a:cs typeface="+mn-ea"/>
                  <a:sym typeface="+mn-lt"/>
                </a:rPr>
                <a:t>2.4  BAT</a:t>
              </a:r>
              <a:r>
                <a:rPr lang="zh-CN" altLang="en-US" sz="2000" b="1" dirty="0">
                  <a:solidFill>
                    <a:schemeClr val="accent2"/>
                  </a:solidFill>
                  <a:cs typeface="+mn-ea"/>
                  <a:sym typeface="+mn-lt"/>
                </a:rPr>
                <a:t>等互联网巨头的强势介入</a:t>
              </a:r>
              <a:endParaRPr lang="en-US" altLang="zh-CN" sz="20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7" name="TextBox 62"/>
          <p:cNvSpPr txBox="1">
            <a:spLocks noChangeArrowheads="1"/>
          </p:cNvSpPr>
          <p:nvPr/>
        </p:nvSpPr>
        <p:spPr bwMode="auto">
          <a:xfrm>
            <a:off x="1451728" y="5098336"/>
            <a:ext cx="923826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defTabSz="91313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疾病管理、医患沟通平台，如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“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好大夫在线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”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0" defTabSz="91313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在线咨询，比如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“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春雨掌上医生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”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，广告收入是其主要来源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defTabSz="91313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药物管理，如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“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丁香园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”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的用药助手，医生可用来查询药品说明书，查看用药指南摘要及全文，使用常用医学计算工具。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defTabSz="91313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通过医学文献向医生介绍新产品，杏树林的产品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“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医学文献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”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通过医生的使用，来为药企产品提供个性化的推荐、最终向药企收费。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0" defTabSz="91313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429796" y="1502370"/>
            <a:ext cx="1310442" cy="2907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cs typeface="+mn-ea"/>
                <a:sym typeface="+mn-lt"/>
              </a:rPr>
              <a:t>寻医问药类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:push dir="u"/>
      </p:transition>
    </mc:Choice>
    <mc:Fallback xmlns="">
      <p:transition spd="slow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3034528" y="401719"/>
            <a:ext cx="6109101" cy="923306"/>
            <a:chOff x="384045" y="271186"/>
            <a:chExt cx="6110515" cy="923518"/>
          </a:xfrm>
        </p:grpSpPr>
        <p:sp>
          <p:nvSpPr>
            <p:cNvPr id="14" name="9"/>
            <p:cNvSpPr txBox="1"/>
            <p:nvPr/>
          </p:nvSpPr>
          <p:spPr>
            <a:xfrm>
              <a:off x="2132827" y="271186"/>
              <a:ext cx="3435256" cy="5541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互联网</a:t>
              </a:r>
              <a:r>
                <a:rPr lang="en-US" altLang="zh-CN" sz="3600" b="1" dirty="0">
                  <a:solidFill>
                    <a:schemeClr val="accent2"/>
                  </a:solidFill>
                  <a:cs typeface="+mn-ea"/>
                  <a:sym typeface="+mn-lt"/>
                </a:rPr>
                <a:t>+</a:t>
              </a:r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医疗</a:t>
              </a:r>
              <a:endParaRPr lang="en-US" altLang="zh-CN" sz="36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cxnSp>
          <p:nvCxnSpPr>
            <p:cNvPr id="17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18" name="9"/>
            <p:cNvSpPr txBox="1"/>
            <p:nvPr/>
          </p:nvSpPr>
          <p:spPr>
            <a:xfrm>
              <a:off x="1582253" y="886856"/>
              <a:ext cx="3848974" cy="307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2"/>
                  </a:solidFill>
                  <a:cs typeface="+mn-ea"/>
                  <a:sym typeface="+mn-lt"/>
                </a:rPr>
                <a:t>2.4  BAT</a:t>
              </a:r>
              <a:r>
                <a:rPr lang="zh-CN" altLang="en-US" sz="2000" b="1" dirty="0">
                  <a:solidFill>
                    <a:schemeClr val="accent2"/>
                  </a:solidFill>
                  <a:cs typeface="+mn-ea"/>
                  <a:sym typeface="+mn-lt"/>
                </a:rPr>
                <a:t>等互联网巨头的强势介入</a:t>
              </a:r>
              <a:endParaRPr lang="en-US" altLang="zh-CN" sz="20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7" name="TextBox 62"/>
          <p:cNvSpPr txBox="1">
            <a:spLocks noChangeArrowheads="1"/>
          </p:cNvSpPr>
          <p:nvPr/>
        </p:nvSpPr>
        <p:spPr bwMode="auto">
          <a:xfrm>
            <a:off x="1451728" y="5098336"/>
            <a:ext cx="9238268" cy="613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313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、网络支付免去回到窗口排队缴费的麻烦；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defTabSz="91313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、打通医保，实现即时结报；</a:t>
            </a: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2868898" y="3818468"/>
            <a:ext cx="129540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/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313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95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支付宝</a:t>
            </a: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5611049" y="3845264"/>
            <a:ext cx="1446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/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R="0" lvl="0" indent="0" defTabSz="91313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895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微信</a:t>
            </a: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7852870" y="3865557"/>
            <a:ext cx="19446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/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313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95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挂号网（支付宝）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55595" y="2688412"/>
            <a:ext cx="1021016" cy="933820"/>
          </a:xfrm>
          <a:prstGeom prst="roundRect">
            <a:avLst/>
          </a:prstGeom>
          <a:ln w="38100" cap="sq">
            <a:solidFill>
              <a:srgbClr val="92D05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26226" y="2688412"/>
            <a:ext cx="935995" cy="890443"/>
          </a:xfrm>
          <a:prstGeom prst="roundRect">
            <a:avLst/>
          </a:prstGeom>
          <a:ln w="38100" cap="sq">
            <a:solidFill>
              <a:srgbClr val="0070C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69598" y="2688411"/>
            <a:ext cx="962627" cy="933819"/>
          </a:xfrm>
          <a:prstGeom prst="roundRect">
            <a:avLst/>
          </a:prstGeom>
          <a:ln w="38100" cap="sq">
            <a:solidFill>
              <a:srgbClr val="00B0F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1" name="矩形 30"/>
          <p:cNvSpPr/>
          <p:nvPr/>
        </p:nvSpPr>
        <p:spPr>
          <a:xfrm>
            <a:off x="4977331" y="1502370"/>
            <a:ext cx="2187062" cy="2907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cs typeface="+mn-ea"/>
                <a:sym typeface="+mn-lt"/>
              </a:rPr>
              <a:t>患者服务流程</a:t>
            </a:r>
            <a:r>
              <a:rPr lang="en-US" altLang="zh-CN" sz="1600" b="1" dirty="0">
                <a:cs typeface="+mn-ea"/>
                <a:sym typeface="+mn-lt"/>
              </a:rPr>
              <a:t>&amp;</a:t>
            </a:r>
            <a:r>
              <a:rPr lang="zh-CN" altLang="en-US" sz="1600" b="1" dirty="0">
                <a:cs typeface="+mn-ea"/>
                <a:sym typeface="+mn-lt"/>
              </a:rPr>
              <a:t>支付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:push dir="u"/>
      </p:transition>
    </mc:Choice>
    <mc:Fallback xmlns="">
      <p:transition spd="slow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6215" y="2652483"/>
            <a:ext cx="1048770" cy="947251"/>
          </a:xfrm>
          <a:prstGeom prst="round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1101" y="2647770"/>
            <a:ext cx="1007805" cy="973834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52122" y="2656313"/>
            <a:ext cx="1089712" cy="981434"/>
          </a:xfrm>
          <a:prstGeom prst="roundRect">
            <a:avLst/>
          </a:prstGeom>
          <a:noFill/>
          <a:ln w="9525">
            <a:solidFill>
              <a:srgbClr val="55BAE8"/>
            </a:solidFill>
            <a:miter lim="800000"/>
            <a:headEnd/>
            <a:tailEnd/>
          </a:ln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69098" y="2644026"/>
            <a:ext cx="1045404" cy="993721"/>
          </a:xfrm>
          <a:prstGeom prst="roundRect">
            <a:avLst/>
          </a:prstGeom>
          <a:noFill/>
          <a:ln w="9525">
            <a:solidFill>
              <a:srgbClr val="55BAE8"/>
            </a:solidFill>
            <a:miter lim="800000"/>
            <a:headEnd/>
            <a:tailEnd/>
          </a:ln>
        </p:spPr>
      </p:pic>
      <p:pic>
        <p:nvPicPr>
          <p:cNvPr id="4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22026" y="2647770"/>
            <a:ext cx="1015224" cy="989977"/>
          </a:xfrm>
          <a:prstGeom prst="roundRect">
            <a:avLst/>
          </a:prstGeom>
          <a:solidFill>
            <a:srgbClr val="FF0000"/>
          </a:solidFill>
          <a:ln w="9525">
            <a:solidFill>
              <a:srgbClr val="55BAE8"/>
            </a:solidFill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4583" y="2639490"/>
            <a:ext cx="985832" cy="985832"/>
          </a:xfrm>
          <a:prstGeom prst="roundRect">
            <a:avLst/>
          </a:prstGeom>
        </p:spPr>
      </p:pic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3107459" y="3825110"/>
            <a:ext cx="1138216" cy="2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/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313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95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iHealth</a:t>
            </a:r>
            <a:endParaRPr lang="zh-CN" altLang="en-US" sz="1895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4255730" y="3829155"/>
            <a:ext cx="1697436" cy="508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/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R="0" lvl="0" indent="0" defTabSz="91313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895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Healthbook</a:t>
            </a:r>
            <a:endParaRPr lang="zh-CN" altLang="en-US" sz="1895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" name="Text Box 15"/>
          <p:cNvSpPr txBox="1">
            <a:spLocks noChangeArrowheads="1"/>
          </p:cNvSpPr>
          <p:nvPr/>
        </p:nvSpPr>
        <p:spPr bwMode="auto">
          <a:xfrm>
            <a:off x="7447268" y="3864179"/>
            <a:ext cx="1319530" cy="326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/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R="0" lvl="0" indent="0" defTabSz="91313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895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东软熙康</a:t>
            </a:r>
          </a:p>
        </p:txBody>
      </p:sp>
      <p:sp>
        <p:nvSpPr>
          <p:cNvPr id="40" name="Text Box 15"/>
          <p:cNvSpPr txBox="1">
            <a:spLocks noChangeArrowheads="1"/>
          </p:cNvSpPr>
          <p:nvPr/>
        </p:nvSpPr>
        <p:spPr bwMode="auto">
          <a:xfrm>
            <a:off x="6156500" y="3858246"/>
            <a:ext cx="1491824" cy="332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/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313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95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慢友帮</a:t>
            </a:r>
          </a:p>
        </p:txBody>
      </p:sp>
      <p:sp>
        <p:nvSpPr>
          <p:cNvPr id="43" name="Text Box 15"/>
          <p:cNvSpPr txBox="1">
            <a:spLocks noChangeArrowheads="1"/>
          </p:cNvSpPr>
          <p:nvPr/>
        </p:nvSpPr>
        <p:spPr bwMode="auto">
          <a:xfrm>
            <a:off x="8939092" y="3869146"/>
            <a:ext cx="1386284" cy="326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/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313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95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百度</a:t>
            </a:r>
            <a:r>
              <a:rPr lang="en-US" altLang="zh-CN" sz="1895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dulife</a:t>
            </a:r>
            <a:endParaRPr lang="zh-CN" altLang="en-US" sz="1895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1433755" y="3807618"/>
            <a:ext cx="1145881" cy="35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/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R="0" lvl="0" indent="0" defTabSz="91313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895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血糖高管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034528" y="401719"/>
            <a:ext cx="6109101" cy="923306"/>
            <a:chOff x="384045" y="271186"/>
            <a:chExt cx="6110515" cy="923518"/>
          </a:xfrm>
        </p:grpSpPr>
        <p:sp>
          <p:nvSpPr>
            <p:cNvPr id="14" name="9"/>
            <p:cNvSpPr txBox="1"/>
            <p:nvPr/>
          </p:nvSpPr>
          <p:spPr>
            <a:xfrm>
              <a:off x="2132827" y="271186"/>
              <a:ext cx="3435256" cy="5541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互联网</a:t>
              </a:r>
              <a:r>
                <a:rPr lang="en-US" altLang="zh-CN" sz="3600" b="1" dirty="0">
                  <a:solidFill>
                    <a:schemeClr val="accent2"/>
                  </a:solidFill>
                  <a:cs typeface="+mn-ea"/>
                  <a:sym typeface="+mn-lt"/>
                </a:rPr>
                <a:t>+</a:t>
              </a:r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医疗</a:t>
              </a:r>
              <a:endParaRPr lang="en-US" altLang="zh-CN" sz="36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cxnSp>
          <p:nvCxnSpPr>
            <p:cNvPr id="17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18" name="9"/>
            <p:cNvSpPr txBox="1"/>
            <p:nvPr/>
          </p:nvSpPr>
          <p:spPr>
            <a:xfrm>
              <a:off x="1582253" y="886856"/>
              <a:ext cx="3848974" cy="307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2"/>
                  </a:solidFill>
                  <a:cs typeface="+mn-ea"/>
                  <a:sym typeface="+mn-lt"/>
                </a:rPr>
                <a:t>2.4  BAT</a:t>
              </a:r>
              <a:r>
                <a:rPr lang="zh-CN" altLang="en-US" sz="2000" b="1" dirty="0">
                  <a:solidFill>
                    <a:schemeClr val="accent2"/>
                  </a:solidFill>
                  <a:cs typeface="+mn-ea"/>
                  <a:sym typeface="+mn-lt"/>
                </a:rPr>
                <a:t>等互联网巨头的强势介入</a:t>
              </a:r>
              <a:endParaRPr lang="en-US" altLang="zh-CN" sz="20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7" name="TextBox 62"/>
          <p:cNvSpPr txBox="1">
            <a:spLocks noChangeArrowheads="1"/>
          </p:cNvSpPr>
          <p:nvPr/>
        </p:nvSpPr>
        <p:spPr bwMode="auto">
          <a:xfrm>
            <a:off x="1451728" y="5098336"/>
            <a:ext cx="9238268" cy="613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defTabSz="91313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一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互联网主要以健康数据监测管理（智能穿戴设备等）以及患者自我诊断（医患互动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APP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等）有所渗透。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0" defTabSz="91313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一，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智能穿戴设备，主要体现为运动手环、移动互联网血压、血氧、血糖、心率、体温、体重监测设备。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429796" y="1502370"/>
            <a:ext cx="1310442" cy="2907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cs typeface="+mn-ea"/>
                <a:sym typeface="+mn-lt"/>
              </a:rPr>
              <a:t>健康管理类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:push dir="u"/>
      </p:transition>
    </mc:Choice>
    <mc:Fallback xmlns="">
      <p:transition spd="slow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1miz-E1218193-1B36E624-3840x1920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PA-矩形 5"/>
          <p:cNvSpPr/>
          <p:nvPr>
            <p:custDataLst>
              <p:tags r:id="rId1"/>
            </p:custDataLst>
          </p:nvPr>
        </p:nvSpPr>
        <p:spPr>
          <a:xfrm>
            <a:off x="0" y="2256155"/>
            <a:ext cx="12191365" cy="2373630"/>
          </a:xfrm>
          <a:prstGeom prst="rect">
            <a:avLst/>
          </a:prstGeom>
          <a:solidFill>
            <a:srgbClr val="333F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" name="PA-组合 2"/>
          <p:cNvGrpSpPr/>
          <p:nvPr>
            <p:custDataLst>
              <p:tags r:id="rId2"/>
            </p:custDataLst>
          </p:nvPr>
        </p:nvGrpSpPr>
        <p:grpSpPr>
          <a:xfrm>
            <a:off x="173420" y="2629453"/>
            <a:ext cx="1752182" cy="1446550"/>
            <a:chOff x="173420" y="2629453"/>
            <a:chExt cx="1752182" cy="1446550"/>
          </a:xfrm>
        </p:grpSpPr>
        <p:sp>
          <p:nvSpPr>
            <p:cNvPr id="4" name="PA-文本框 6"/>
            <p:cNvSpPr txBox="1"/>
            <p:nvPr>
              <p:custDataLst>
                <p:tags r:id="rId4"/>
              </p:custDataLst>
            </p:nvPr>
          </p:nvSpPr>
          <p:spPr>
            <a:xfrm>
              <a:off x="1469667" y="2629453"/>
              <a:ext cx="45593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800" b="1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en-US" sz="8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" name="PA-文本框 6"/>
            <p:cNvSpPr txBox="1"/>
            <p:nvPr>
              <p:custDataLst>
                <p:tags r:id="rId5"/>
              </p:custDataLst>
            </p:nvPr>
          </p:nvSpPr>
          <p:spPr>
            <a:xfrm>
              <a:off x="173420" y="3167390"/>
              <a:ext cx="12956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800" b="1" dirty="0">
                  <a:solidFill>
                    <a:schemeClr val="bg1"/>
                  </a:solidFill>
                  <a:cs typeface="+mn-ea"/>
                  <a:sym typeface="+mn-lt"/>
                </a:rPr>
                <a:t>PART</a:t>
              </a:r>
              <a:endParaRPr lang="en-US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PA-文本框 6"/>
          <p:cNvSpPr txBox="1"/>
          <p:nvPr>
            <p:custDataLst>
              <p:tags r:id="rId3"/>
            </p:custDataLst>
          </p:nvPr>
        </p:nvSpPr>
        <p:spPr>
          <a:xfrm>
            <a:off x="2879725" y="2828925"/>
            <a:ext cx="93116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互联网</a:t>
            </a:r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+</a:t>
            </a:r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医疗</a:t>
            </a:r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=</a:t>
            </a:r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颠覆？</a:t>
            </a:r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</a:p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Internet + medical = subversion?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:push dir="u"/>
      </p:transition>
    </mc:Choice>
    <mc:Fallback xmlns="">
      <p:transition spd="slow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5 -0.00092 L 0 0.00023 " pathEditMode="relative" ptsTypes="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 autoUpdateAnimBg="0"/>
      <p:bldP spid="6" grpId="0"/>
      <p:bldP spid="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3034528" y="401719"/>
            <a:ext cx="6109101" cy="923307"/>
            <a:chOff x="384045" y="271186"/>
            <a:chExt cx="6110515" cy="923518"/>
          </a:xfrm>
        </p:grpSpPr>
        <p:sp>
          <p:nvSpPr>
            <p:cNvPr id="14" name="9"/>
            <p:cNvSpPr txBox="1"/>
            <p:nvPr/>
          </p:nvSpPr>
          <p:spPr>
            <a:xfrm>
              <a:off x="1428165" y="271186"/>
              <a:ext cx="4157149" cy="5541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互联网</a:t>
              </a:r>
              <a:r>
                <a:rPr lang="en-US" altLang="zh-CN" sz="3600" b="1" dirty="0">
                  <a:solidFill>
                    <a:schemeClr val="accent2"/>
                  </a:solidFill>
                  <a:cs typeface="+mn-ea"/>
                  <a:sym typeface="+mn-lt"/>
                </a:rPr>
                <a:t>+</a:t>
              </a:r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医疗</a:t>
              </a:r>
              <a:r>
                <a:rPr lang="en-US" altLang="zh-CN" sz="3600" b="1" dirty="0">
                  <a:solidFill>
                    <a:schemeClr val="accent2"/>
                  </a:solidFill>
                  <a:cs typeface="+mn-ea"/>
                  <a:sym typeface="+mn-lt"/>
                </a:rPr>
                <a:t>=</a:t>
              </a:r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颠覆？</a:t>
              </a:r>
              <a:r>
                <a:rPr lang="en-US" altLang="zh-CN" sz="3600" b="1" dirty="0">
                  <a:solidFill>
                    <a:schemeClr val="accent2"/>
                  </a:solidFill>
                  <a:cs typeface="+mn-ea"/>
                  <a:sym typeface="+mn-lt"/>
                </a:rPr>
                <a:t> </a:t>
              </a:r>
            </a:p>
          </p:txBody>
        </p:sp>
        <p:cxnSp>
          <p:nvCxnSpPr>
            <p:cNvPr id="17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18" name="9"/>
            <p:cNvSpPr txBox="1"/>
            <p:nvPr/>
          </p:nvSpPr>
          <p:spPr>
            <a:xfrm>
              <a:off x="2022832" y="886856"/>
              <a:ext cx="3848974" cy="307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defTabSz="913765">
                <a:defRPr/>
              </a:pPr>
              <a:r>
                <a:rPr lang="en-US" altLang="zh-CN" sz="2000" b="1" dirty="0">
                  <a:solidFill>
                    <a:schemeClr val="accent2"/>
                  </a:solidFill>
                  <a:cs typeface="+mn-ea"/>
                  <a:sym typeface="+mn-lt"/>
                </a:rPr>
                <a:t>3.1 </a:t>
              </a:r>
              <a:r>
                <a:rPr lang="zh-CN" altLang="en-US" sz="2000" b="1" dirty="0">
                  <a:solidFill>
                    <a:schemeClr val="accent2"/>
                  </a:solidFill>
                  <a:cs typeface="+mn-ea"/>
                  <a:sym typeface="+mn-lt"/>
                </a:rPr>
                <a:t>互联网</a:t>
              </a:r>
              <a:r>
                <a:rPr lang="en-US" altLang="zh-CN" sz="2000" b="1" dirty="0">
                  <a:solidFill>
                    <a:schemeClr val="accent2"/>
                  </a:solidFill>
                  <a:cs typeface="+mn-ea"/>
                  <a:sym typeface="+mn-lt"/>
                </a:rPr>
                <a:t>+</a:t>
              </a:r>
              <a:r>
                <a:rPr lang="zh-CN" altLang="en-US" sz="2000" b="1" dirty="0">
                  <a:solidFill>
                    <a:schemeClr val="accent2"/>
                  </a:solidFill>
                  <a:cs typeface="+mn-ea"/>
                  <a:sym typeface="+mn-lt"/>
                </a:rPr>
                <a:t>医疗的太极</a:t>
              </a:r>
            </a:p>
          </p:txBody>
        </p:sp>
      </p:grp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2920435" y="1768263"/>
            <a:ext cx="6704332" cy="765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7267" tIns="43634" rIns="87267" bIns="43634">
            <a:spAutoFit/>
          </a:bodyPr>
          <a:lstStyle>
            <a:lvl1pPr indent="-27178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0" defTabSz="91313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30年后让医生找不到工作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?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7820" y="2790372"/>
            <a:ext cx="5449562" cy="3624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:push dir="u"/>
      </p:transition>
    </mc:Choice>
    <mc:Fallback xmlns="">
      <p:transition spd="slow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3034528" y="401719"/>
            <a:ext cx="6109101" cy="923307"/>
            <a:chOff x="384045" y="271186"/>
            <a:chExt cx="6110515" cy="923518"/>
          </a:xfrm>
        </p:grpSpPr>
        <p:sp>
          <p:nvSpPr>
            <p:cNvPr id="14" name="9"/>
            <p:cNvSpPr txBox="1"/>
            <p:nvPr/>
          </p:nvSpPr>
          <p:spPr>
            <a:xfrm>
              <a:off x="1428165" y="271186"/>
              <a:ext cx="4157149" cy="5541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互联网</a:t>
              </a:r>
              <a:r>
                <a:rPr lang="en-US" altLang="zh-CN" sz="3600" b="1" dirty="0">
                  <a:solidFill>
                    <a:schemeClr val="accent2"/>
                  </a:solidFill>
                  <a:cs typeface="+mn-ea"/>
                  <a:sym typeface="+mn-lt"/>
                </a:rPr>
                <a:t>+</a:t>
              </a:r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医疗</a:t>
              </a:r>
              <a:r>
                <a:rPr lang="en-US" altLang="zh-CN" sz="3600" b="1" dirty="0">
                  <a:solidFill>
                    <a:schemeClr val="accent2"/>
                  </a:solidFill>
                  <a:cs typeface="+mn-ea"/>
                  <a:sym typeface="+mn-lt"/>
                </a:rPr>
                <a:t>=</a:t>
              </a:r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颠覆？</a:t>
              </a:r>
              <a:r>
                <a:rPr lang="en-US" altLang="zh-CN" sz="3600" b="1" dirty="0">
                  <a:solidFill>
                    <a:schemeClr val="accent2"/>
                  </a:solidFill>
                  <a:cs typeface="+mn-ea"/>
                  <a:sym typeface="+mn-lt"/>
                </a:rPr>
                <a:t> </a:t>
              </a:r>
            </a:p>
          </p:txBody>
        </p:sp>
        <p:cxnSp>
          <p:nvCxnSpPr>
            <p:cNvPr id="17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18" name="9"/>
            <p:cNvSpPr txBox="1"/>
            <p:nvPr/>
          </p:nvSpPr>
          <p:spPr>
            <a:xfrm>
              <a:off x="2645586" y="886856"/>
              <a:ext cx="3848974" cy="307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defTabSz="913765">
                <a:defRPr/>
              </a:pPr>
              <a:r>
                <a:rPr lang="en-US" altLang="zh-CN" sz="2000" b="1" dirty="0">
                  <a:solidFill>
                    <a:schemeClr val="accent2"/>
                  </a:solidFill>
                  <a:cs typeface="+mn-ea"/>
                  <a:sym typeface="+mn-lt"/>
                </a:rPr>
                <a:t>3.2 </a:t>
              </a:r>
              <a:r>
                <a:rPr lang="zh-CN" altLang="en-US" sz="2000" b="1" dirty="0">
                  <a:solidFill>
                    <a:schemeClr val="accent2"/>
                  </a:solidFill>
                  <a:cs typeface="+mn-ea"/>
                  <a:sym typeface="+mn-lt"/>
                </a:rPr>
                <a:t>传统医疗</a:t>
              </a:r>
            </a:p>
          </p:txBody>
        </p:sp>
      </p:grp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908911" y="1768263"/>
            <a:ext cx="10190374" cy="936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7267" tIns="43634" rIns="87267" bIns="43634">
            <a:spAutoFit/>
          </a:bodyPr>
          <a:lstStyle>
            <a:lvl1pPr indent="-27178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28905" lvl="2" indent="0" defTabSz="91313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场地设备、医生和患者，三者合一是传统的诊疗模式，即患者在医院看病，医生在医院就业。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131254" y="3443353"/>
            <a:ext cx="9968031" cy="2464384"/>
            <a:chOff x="2809302" y="3382633"/>
            <a:chExt cx="9574239" cy="2367027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09302" y="3382635"/>
              <a:ext cx="3139126" cy="236702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070"/>
            <a:stretch>
              <a:fillRect/>
            </a:stretch>
          </p:blipFill>
          <p:spPr>
            <a:xfrm>
              <a:off x="6026859" y="3382634"/>
              <a:ext cx="3139125" cy="236702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10883"/>
            <a:stretch>
              <a:fillRect/>
            </a:stretch>
          </p:blipFill>
          <p:spPr>
            <a:xfrm>
              <a:off x="9244415" y="3382633"/>
              <a:ext cx="3139126" cy="236702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:push dir="u"/>
      </p:transition>
    </mc:Choice>
    <mc:Fallback xmlns="">
      <p:transition spd="slow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3034528" y="401719"/>
            <a:ext cx="6109101" cy="923307"/>
            <a:chOff x="384045" y="271186"/>
            <a:chExt cx="6110515" cy="923518"/>
          </a:xfrm>
        </p:grpSpPr>
        <p:sp>
          <p:nvSpPr>
            <p:cNvPr id="14" name="9"/>
            <p:cNvSpPr txBox="1"/>
            <p:nvPr/>
          </p:nvSpPr>
          <p:spPr>
            <a:xfrm>
              <a:off x="1428165" y="271186"/>
              <a:ext cx="4157149" cy="5541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互联网</a:t>
              </a:r>
              <a:r>
                <a:rPr lang="en-US" altLang="zh-CN" sz="3600" b="1" dirty="0">
                  <a:solidFill>
                    <a:schemeClr val="accent2"/>
                  </a:solidFill>
                  <a:cs typeface="+mn-ea"/>
                  <a:sym typeface="+mn-lt"/>
                </a:rPr>
                <a:t>+</a:t>
              </a:r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医疗</a:t>
              </a:r>
              <a:r>
                <a:rPr lang="en-US" altLang="zh-CN" sz="3600" b="1" dirty="0">
                  <a:solidFill>
                    <a:schemeClr val="accent2"/>
                  </a:solidFill>
                  <a:cs typeface="+mn-ea"/>
                  <a:sym typeface="+mn-lt"/>
                </a:rPr>
                <a:t>=</a:t>
              </a:r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颠覆？</a:t>
              </a:r>
              <a:r>
                <a:rPr lang="en-US" altLang="zh-CN" sz="3600" b="1" dirty="0">
                  <a:solidFill>
                    <a:schemeClr val="accent2"/>
                  </a:solidFill>
                  <a:cs typeface="+mn-ea"/>
                  <a:sym typeface="+mn-lt"/>
                </a:rPr>
                <a:t> </a:t>
              </a:r>
            </a:p>
          </p:txBody>
        </p:sp>
        <p:cxnSp>
          <p:nvCxnSpPr>
            <p:cNvPr id="17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18" name="9"/>
            <p:cNvSpPr txBox="1"/>
            <p:nvPr/>
          </p:nvSpPr>
          <p:spPr>
            <a:xfrm>
              <a:off x="2531260" y="886856"/>
              <a:ext cx="3848974" cy="307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defTabSz="913765">
                <a:defRPr/>
              </a:pPr>
              <a:r>
                <a:rPr lang="en-US" altLang="zh-CN" sz="2000" b="1" dirty="0">
                  <a:solidFill>
                    <a:schemeClr val="accent2"/>
                  </a:solidFill>
                  <a:cs typeface="+mn-ea"/>
                  <a:sym typeface="+mn-lt"/>
                </a:rPr>
                <a:t>3.3 </a:t>
              </a:r>
              <a:r>
                <a:rPr lang="zh-CN" altLang="en-US" sz="2000" b="1" dirty="0">
                  <a:solidFill>
                    <a:schemeClr val="accent2"/>
                  </a:solidFill>
                  <a:cs typeface="+mn-ea"/>
                  <a:sym typeface="+mn-lt"/>
                </a:rPr>
                <a:t>互联网</a:t>
              </a:r>
              <a:r>
                <a:rPr lang="en-US" altLang="zh-CN" sz="2000" b="1" dirty="0">
                  <a:solidFill>
                    <a:schemeClr val="accent2"/>
                  </a:solidFill>
                  <a:cs typeface="+mn-ea"/>
                  <a:sym typeface="+mn-lt"/>
                </a:rPr>
                <a:t>+</a:t>
              </a:r>
              <a:r>
                <a:rPr lang="zh-CN" altLang="en-US" sz="2000" b="1" dirty="0">
                  <a:solidFill>
                    <a:schemeClr val="accent2"/>
                  </a:solidFill>
                  <a:cs typeface="+mn-ea"/>
                  <a:sym typeface="+mn-lt"/>
                </a:rPr>
                <a:t>医疗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9410" y="4032333"/>
            <a:ext cx="1029301" cy="10293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2013" y="4181871"/>
            <a:ext cx="897131" cy="89713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4782" y="4112338"/>
            <a:ext cx="966665" cy="9666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943" y="4057859"/>
            <a:ext cx="1633470" cy="10211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177065" y="3760565"/>
            <a:ext cx="681928" cy="12116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956979" y="1573624"/>
            <a:ext cx="2299781" cy="1223119"/>
          </a:xfrm>
          <a:prstGeom prst="rect">
            <a:avLst/>
          </a:prstGeom>
        </p:spPr>
      </p:pic>
      <p:cxnSp>
        <p:nvCxnSpPr>
          <p:cNvPr id="37" name="直接连接符 36"/>
          <p:cNvCxnSpPr/>
          <p:nvPr/>
        </p:nvCxnSpPr>
        <p:spPr>
          <a:xfrm flipV="1">
            <a:off x="1835270" y="3124200"/>
            <a:ext cx="0" cy="645169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3498923" y="3124200"/>
            <a:ext cx="0" cy="645169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5267214" y="3124200"/>
            <a:ext cx="0" cy="645169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6893541" y="3124200"/>
            <a:ext cx="0" cy="64517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8534029" y="3124200"/>
            <a:ext cx="0" cy="645169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10079294" y="3124201"/>
            <a:ext cx="0" cy="636364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713752" y="3760565"/>
            <a:ext cx="546731" cy="1211692"/>
          </a:xfrm>
          <a:prstGeom prst="rect">
            <a:avLst/>
          </a:prstGeom>
        </p:spPr>
      </p:pic>
      <p:cxnSp>
        <p:nvCxnSpPr>
          <p:cNvPr id="48" name="直接连接符 47"/>
          <p:cNvCxnSpPr/>
          <p:nvPr/>
        </p:nvCxnSpPr>
        <p:spPr>
          <a:xfrm>
            <a:off x="1835270" y="3124200"/>
            <a:ext cx="8244024" cy="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14"/>
          <p:cNvSpPr txBox="1">
            <a:spLocks noChangeArrowheads="1"/>
          </p:cNvSpPr>
          <p:nvPr/>
        </p:nvSpPr>
        <p:spPr bwMode="auto">
          <a:xfrm>
            <a:off x="7054163" y="1826787"/>
            <a:ext cx="1522396" cy="392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7267" tIns="43634" rIns="87267" bIns="43634">
            <a:spAutoFit/>
          </a:bodyPr>
          <a:lstStyle>
            <a:lvl1pPr indent="-27178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28905" lvl="2" indent="0" defTabSz="91313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医疗云</a:t>
            </a:r>
          </a:p>
        </p:txBody>
      </p:sp>
      <p:sp>
        <p:nvSpPr>
          <p:cNvPr id="51" name="Text Box 14"/>
          <p:cNvSpPr txBox="1">
            <a:spLocks noChangeArrowheads="1"/>
          </p:cNvSpPr>
          <p:nvPr/>
        </p:nvSpPr>
        <p:spPr bwMode="auto">
          <a:xfrm>
            <a:off x="1106161" y="4990964"/>
            <a:ext cx="1941078" cy="392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7267" tIns="43634" rIns="87267" bIns="43634">
            <a:spAutoFit/>
          </a:bodyPr>
          <a:lstStyle>
            <a:lvl1pPr indent="-27178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28905" lvl="2" indent="0" defTabSz="91313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三甲医院</a:t>
            </a:r>
          </a:p>
        </p:txBody>
      </p:sp>
      <p:sp>
        <p:nvSpPr>
          <p:cNvPr id="54" name="Text Box 14"/>
          <p:cNvSpPr txBox="1">
            <a:spLocks noChangeArrowheads="1"/>
          </p:cNvSpPr>
          <p:nvPr/>
        </p:nvSpPr>
        <p:spPr bwMode="auto">
          <a:xfrm>
            <a:off x="2808124" y="4990964"/>
            <a:ext cx="1941078" cy="392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7267" tIns="43634" rIns="87267" bIns="43634">
            <a:spAutoFit/>
          </a:bodyPr>
          <a:lstStyle>
            <a:lvl1pPr indent="-27178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28905" lvl="2" indent="0" defTabSz="91313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二甲医院</a:t>
            </a:r>
          </a:p>
        </p:txBody>
      </p:sp>
      <p:sp>
        <p:nvSpPr>
          <p:cNvPr id="55" name="Text Box 14"/>
          <p:cNvSpPr txBox="1">
            <a:spLocks noChangeArrowheads="1"/>
          </p:cNvSpPr>
          <p:nvPr/>
        </p:nvSpPr>
        <p:spPr bwMode="auto">
          <a:xfrm>
            <a:off x="4510087" y="4990964"/>
            <a:ext cx="1941078" cy="392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7267" tIns="43634" rIns="87267" bIns="43634">
            <a:spAutoFit/>
          </a:bodyPr>
          <a:lstStyle>
            <a:lvl1pPr indent="-27178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28905" lvl="2" indent="0" defTabSz="91313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一甲医院</a:t>
            </a:r>
          </a:p>
        </p:txBody>
      </p:sp>
      <p:sp>
        <p:nvSpPr>
          <p:cNvPr id="56" name="Text Box 14"/>
          <p:cNvSpPr txBox="1">
            <a:spLocks noChangeArrowheads="1"/>
          </p:cNvSpPr>
          <p:nvPr/>
        </p:nvSpPr>
        <p:spPr bwMode="auto">
          <a:xfrm>
            <a:off x="6212050" y="4990964"/>
            <a:ext cx="1941078" cy="392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7267" tIns="43634" rIns="87267" bIns="43634">
            <a:spAutoFit/>
          </a:bodyPr>
          <a:lstStyle>
            <a:lvl1pPr indent="-27178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28905" lvl="2" indent="0" defTabSz="91313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社区医院</a:t>
            </a:r>
          </a:p>
        </p:txBody>
      </p:sp>
      <p:cxnSp>
        <p:nvCxnSpPr>
          <p:cNvPr id="59" name="直接连接符 58"/>
          <p:cNvCxnSpPr/>
          <p:nvPr/>
        </p:nvCxnSpPr>
        <p:spPr>
          <a:xfrm flipV="1">
            <a:off x="6066837" y="2744728"/>
            <a:ext cx="0" cy="374156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14"/>
          <p:cNvSpPr txBox="1">
            <a:spLocks noChangeArrowheads="1"/>
          </p:cNvSpPr>
          <p:nvPr/>
        </p:nvSpPr>
        <p:spPr bwMode="auto">
          <a:xfrm>
            <a:off x="7991264" y="4990964"/>
            <a:ext cx="1941078" cy="392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7267" tIns="43634" rIns="87267" bIns="43634">
            <a:spAutoFit/>
          </a:bodyPr>
          <a:lstStyle>
            <a:lvl1pPr indent="-27178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28905" lvl="2" indent="0" defTabSz="91313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患者</a:t>
            </a:r>
          </a:p>
        </p:txBody>
      </p:sp>
      <p:sp>
        <p:nvSpPr>
          <p:cNvPr id="63" name="Text Box 14"/>
          <p:cNvSpPr txBox="1">
            <a:spLocks noChangeArrowheads="1"/>
          </p:cNvSpPr>
          <p:nvPr/>
        </p:nvSpPr>
        <p:spPr bwMode="auto">
          <a:xfrm>
            <a:off x="9617344" y="4993121"/>
            <a:ext cx="1941078" cy="392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7267" tIns="43634" rIns="87267" bIns="43634">
            <a:spAutoFit/>
          </a:bodyPr>
          <a:lstStyle>
            <a:lvl1pPr indent="-27178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28905" lvl="2" indent="0" defTabSz="91313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医生</a:t>
            </a:r>
          </a:p>
        </p:txBody>
      </p:sp>
      <p:sp>
        <p:nvSpPr>
          <p:cNvPr id="64" name="TextBox 62"/>
          <p:cNvSpPr txBox="1">
            <a:spLocks noChangeArrowheads="1"/>
          </p:cNvSpPr>
          <p:nvPr/>
        </p:nvSpPr>
        <p:spPr bwMode="auto">
          <a:xfrm>
            <a:off x="1139560" y="5583457"/>
            <a:ext cx="8574192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28905" lvl="2" indent="0" defTabSz="91313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、O2O（online to offline）：线上到线下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128905" marR="0" lvl="2" indent="0" defTabSz="91313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defRPr/>
            </a:pP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、就医路径改变：患者到医院看病变为患者到网络看病。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:push dir="u"/>
      </p:transition>
    </mc:Choice>
    <mc:Fallback xmlns="">
      <p:transition spd="slow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A-矩形 5"/>
          <p:cNvSpPr/>
          <p:nvPr>
            <p:custDataLst>
              <p:tags r:id="rId1"/>
            </p:custDataLst>
          </p:nvPr>
        </p:nvSpPr>
        <p:spPr>
          <a:xfrm>
            <a:off x="0" y="0"/>
            <a:ext cx="4309672" cy="6858000"/>
          </a:xfrm>
          <a:prstGeom prst="rect">
            <a:avLst/>
          </a:prstGeom>
          <a:solidFill>
            <a:srgbClr val="333F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PA-文本框 6"/>
          <p:cNvSpPr txBox="1"/>
          <p:nvPr>
            <p:custDataLst>
              <p:tags r:id="rId2"/>
            </p:custDataLst>
          </p:nvPr>
        </p:nvSpPr>
        <p:spPr>
          <a:xfrm>
            <a:off x="947661" y="2820365"/>
            <a:ext cx="22801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  <a:endParaRPr lang="en-US" altLang="zh-CN" sz="3200" b="1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CONTENT</a:t>
            </a:r>
            <a:endParaRPr 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PA-等腰三角形 9"/>
          <p:cNvSpPr/>
          <p:nvPr>
            <p:custDataLst>
              <p:tags r:id="rId3"/>
            </p:custDataLst>
          </p:nvPr>
        </p:nvSpPr>
        <p:spPr>
          <a:xfrm rot="5400000">
            <a:off x="-176134" y="3159177"/>
            <a:ext cx="891914" cy="539646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PA-组合 1"/>
          <p:cNvGrpSpPr/>
          <p:nvPr>
            <p:custDataLst>
              <p:tags r:id="rId4"/>
            </p:custDataLst>
          </p:nvPr>
        </p:nvGrpSpPr>
        <p:grpSpPr>
          <a:xfrm>
            <a:off x="4959096" y="981700"/>
            <a:ext cx="2595113" cy="616557"/>
            <a:chOff x="4959096" y="981700"/>
            <a:chExt cx="2595113" cy="616557"/>
          </a:xfrm>
        </p:grpSpPr>
        <p:sp>
          <p:nvSpPr>
            <p:cNvPr id="12" name="PA-椭圆 11"/>
            <p:cNvSpPr/>
            <p:nvPr>
              <p:custDataLst>
                <p:tags r:id="rId17"/>
              </p:custDataLst>
            </p:nvPr>
          </p:nvSpPr>
          <p:spPr>
            <a:xfrm>
              <a:off x="4959096" y="1147596"/>
              <a:ext cx="252984" cy="252984"/>
            </a:xfrm>
            <a:prstGeom prst="ellipse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PA-文本框 6"/>
            <p:cNvSpPr txBox="1"/>
            <p:nvPr>
              <p:custDataLst>
                <p:tags r:id="rId18"/>
              </p:custDataLst>
            </p:nvPr>
          </p:nvSpPr>
          <p:spPr>
            <a:xfrm>
              <a:off x="5277353" y="981700"/>
              <a:ext cx="455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</a:t>
              </a:r>
              <a:endPara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" name="PA-文本框 6"/>
            <p:cNvSpPr txBox="1"/>
            <p:nvPr>
              <p:custDataLst>
                <p:tags r:id="rId19"/>
              </p:custDataLst>
            </p:nvPr>
          </p:nvSpPr>
          <p:spPr>
            <a:xfrm>
              <a:off x="5798561" y="1013482"/>
              <a:ext cx="17556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accent2"/>
                  </a:solidFill>
                  <a:cs typeface="+mn-ea"/>
                  <a:sym typeface="+mn-lt"/>
                </a:rPr>
                <a:t>互联网</a:t>
              </a:r>
              <a:endParaRPr lang="en-US" altLang="zh-CN" sz="1600" b="1" dirty="0">
                <a:solidFill>
                  <a:schemeClr val="accent2"/>
                </a:solidFill>
                <a:cs typeface="+mn-ea"/>
                <a:sym typeface="+mn-lt"/>
              </a:endParaRPr>
            </a:p>
            <a:p>
              <a:r>
                <a:rPr lang="en-US" altLang="zh-CN" sz="1600" b="1" dirty="0">
                  <a:solidFill>
                    <a:schemeClr val="accent2"/>
                  </a:solidFill>
                  <a:cs typeface="+mn-ea"/>
                  <a:sym typeface="+mn-lt"/>
                </a:rPr>
                <a:t>Internet+</a:t>
              </a:r>
            </a:p>
          </p:txBody>
        </p:sp>
      </p:grpSp>
      <p:grpSp>
        <p:nvGrpSpPr>
          <p:cNvPr id="3" name="PA-组合 2"/>
          <p:cNvGrpSpPr/>
          <p:nvPr>
            <p:custDataLst>
              <p:tags r:id="rId5"/>
            </p:custDataLst>
          </p:nvPr>
        </p:nvGrpSpPr>
        <p:grpSpPr>
          <a:xfrm>
            <a:off x="4954726" y="2388532"/>
            <a:ext cx="3039203" cy="616557"/>
            <a:chOff x="4959096" y="2892796"/>
            <a:chExt cx="3039203" cy="616557"/>
          </a:xfrm>
        </p:grpSpPr>
        <p:sp>
          <p:nvSpPr>
            <p:cNvPr id="25" name="PA-椭圆 24"/>
            <p:cNvSpPr/>
            <p:nvPr>
              <p:custDataLst>
                <p:tags r:id="rId14"/>
              </p:custDataLst>
            </p:nvPr>
          </p:nvSpPr>
          <p:spPr>
            <a:xfrm>
              <a:off x="4959096" y="3058692"/>
              <a:ext cx="252984" cy="252984"/>
            </a:xfrm>
            <a:prstGeom prst="ellipse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6" name="PA-文本框 6"/>
            <p:cNvSpPr txBox="1"/>
            <p:nvPr>
              <p:custDataLst>
                <p:tags r:id="rId15"/>
              </p:custDataLst>
            </p:nvPr>
          </p:nvSpPr>
          <p:spPr>
            <a:xfrm>
              <a:off x="5277353" y="2892796"/>
              <a:ext cx="455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</a:t>
              </a:r>
              <a:endPara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7" name="PA-文本框 6"/>
            <p:cNvSpPr txBox="1"/>
            <p:nvPr>
              <p:custDataLst>
                <p:tags r:id="rId16"/>
              </p:custDataLst>
            </p:nvPr>
          </p:nvSpPr>
          <p:spPr>
            <a:xfrm>
              <a:off x="5798560" y="2924578"/>
              <a:ext cx="21997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accent2"/>
                  </a:solidFill>
                  <a:cs typeface="+mn-ea"/>
                  <a:sym typeface="+mn-lt"/>
                </a:rPr>
                <a:t>互联网</a:t>
              </a:r>
              <a:r>
                <a:rPr lang="en-US" altLang="zh-CN" sz="1600" b="1" dirty="0">
                  <a:solidFill>
                    <a:schemeClr val="accent2"/>
                  </a:solidFill>
                  <a:cs typeface="+mn-ea"/>
                  <a:sym typeface="+mn-lt"/>
                </a:rPr>
                <a:t>+</a:t>
              </a:r>
              <a:r>
                <a:rPr lang="zh-CN" altLang="en-US" sz="1600" b="1" dirty="0">
                  <a:solidFill>
                    <a:schemeClr val="accent2"/>
                  </a:solidFill>
                  <a:cs typeface="+mn-ea"/>
                  <a:sym typeface="+mn-lt"/>
                </a:rPr>
                <a:t>医疗</a:t>
              </a:r>
              <a:endParaRPr lang="en-US" altLang="zh-CN" sz="1600" b="1" dirty="0">
                <a:solidFill>
                  <a:schemeClr val="accent2"/>
                </a:solidFill>
                <a:cs typeface="+mn-ea"/>
                <a:sym typeface="+mn-lt"/>
              </a:endParaRPr>
            </a:p>
            <a:p>
              <a:r>
                <a:rPr lang="en-US" sz="1600" b="1" dirty="0">
                  <a:solidFill>
                    <a:schemeClr val="accent2"/>
                  </a:solidFill>
                  <a:cs typeface="+mn-ea"/>
                  <a:sym typeface="+mn-lt"/>
                </a:rPr>
                <a:t>Internet + medical</a:t>
              </a:r>
            </a:p>
          </p:txBody>
        </p:sp>
      </p:grpSp>
      <p:grpSp>
        <p:nvGrpSpPr>
          <p:cNvPr id="4" name="PA-组合 3"/>
          <p:cNvGrpSpPr/>
          <p:nvPr>
            <p:custDataLst>
              <p:tags r:id="rId6"/>
            </p:custDataLst>
          </p:nvPr>
        </p:nvGrpSpPr>
        <p:grpSpPr>
          <a:xfrm>
            <a:off x="4954726" y="3874957"/>
            <a:ext cx="4679467" cy="616557"/>
            <a:chOff x="4959096" y="4808984"/>
            <a:chExt cx="4679467" cy="616557"/>
          </a:xfrm>
        </p:grpSpPr>
        <p:sp>
          <p:nvSpPr>
            <p:cNvPr id="29" name="PA-椭圆 28"/>
            <p:cNvSpPr/>
            <p:nvPr>
              <p:custDataLst>
                <p:tags r:id="rId11"/>
              </p:custDataLst>
            </p:nvPr>
          </p:nvSpPr>
          <p:spPr>
            <a:xfrm>
              <a:off x="4959096" y="4974880"/>
              <a:ext cx="252984" cy="252984"/>
            </a:xfrm>
            <a:prstGeom prst="ellipse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0" name="PA-文本框 6"/>
            <p:cNvSpPr txBox="1"/>
            <p:nvPr>
              <p:custDataLst>
                <p:tags r:id="rId12"/>
              </p:custDataLst>
            </p:nvPr>
          </p:nvSpPr>
          <p:spPr>
            <a:xfrm>
              <a:off x="5277353" y="4808984"/>
              <a:ext cx="455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3</a:t>
              </a:r>
              <a:endPara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1" name="PA-文本框 6"/>
            <p:cNvSpPr txBox="1"/>
            <p:nvPr>
              <p:custDataLst>
                <p:tags r:id="rId13"/>
              </p:custDataLst>
            </p:nvPr>
          </p:nvSpPr>
          <p:spPr>
            <a:xfrm>
              <a:off x="5798560" y="4840766"/>
              <a:ext cx="38400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accent2"/>
                  </a:solidFill>
                  <a:cs typeface="+mn-ea"/>
                  <a:sym typeface="+mn-lt"/>
                </a:rPr>
                <a:t>互联网</a:t>
              </a:r>
              <a:r>
                <a:rPr lang="en-US" altLang="zh-CN" sz="1600" b="1" dirty="0">
                  <a:solidFill>
                    <a:schemeClr val="accent2"/>
                  </a:solidFill>
                  <a:cs typeface="+mn-ea"/>
                  <a:sym typeface="+mn-lt"/>
                </a:rPr>
                <a:t>+</a:t>
              </a:r>
              <a:r>
                <a:rPr lang="zh-CN" altLang="en-US" sz="1600" b="1" dirty="0">
                  <a:solidFill>
                    <a:schemeClr val="accent2"/>
                  </a:solidFill>
                  <a:cs typeface="+mn-ea"/>
                  <a:sym typeface="+mn-lt"/>
                </a:rPr>
                <a:t>医疗</a:t>
              </a:r>
              <a:r>
                <a:rPr lang="en-US" altLang="zh-CN" sz="1600" b="1" dirty="0">
                  <a:solidFill>
                    <a:schemeClr val="accent2"/>
                  </a:solidFill>
                  <a:cs typeface="+mn-ea"/>
                  <a:sym typeface="+mn-lt"/>
                </a:rPr>
                <a:t>=</a:t>
              </a:r>
              <a:r>
                <a:rPr lang="zh-CN" altLang="en-US" sz="1600" b="1" dirty="0">
                  <a:solidFill>
                    <a:schemeClr val="accent2"/>
                  </a:solidFill>
                  <a:cs typeface="+mn-ea"/>
                  <a:sym typeface="+mn-lt"/>
                </a:rPr>
                <a:t>颠覆？</a:t>
              </a:r>
              <a:r>
                <a:rPr lang="en-US" sz="1600" b="1" dirty="0">
                  <a:solidFill>
                    <a:schemeClr val="accent2"/>
                  </a:solidFill>
                  <a:cs typeface="+mn-ea"/>
                  <a:sym typeface="+mn-lt"/>
                </a:rPr>
                <a:t> </a:t>
              </a:r>
            </a:p>
            <a:p>
              <a:r>
                <a:rPr lang="en-US" sz="1600" b="1" dirty="0">
                  <a:solidFill>
                    <a:schemeClr val="accent2"/>
                  </a:solidFill>
                  <a:cs typeface="+mn-ea"/>
                  <a:sym typeface="+mn-lt"/>
                </a:rPr>
                <a:t>Internet + medical = subversion?</a:t>
              </a:r>
            </a:p>
          </p:txBody>
        </p:sp>
      </p:grpSp>
      <p:grpSp>
        <p:nvGrpSpPr>
          <p:cNvPr id="22" name="PA-组合 3"/>
          <p:cNvGrpSpPr/>
          <p:nvPr>
            <p:custDataLst>
              <p:tags r:id="rId7"/>
            </p:custDataLst>
          </p:nvPr>
        </p:nvGrpSpPr>
        <p:grpSpPr>
          <a:xfrm>
            <a:off x="4954726" y="5283207"/>
            <a:ext cx="6508268" cy="616557"/>
            <a:chOff x="4959096" y="4808984"/>
            <a:chExt cx="6508268" cy="616557"/>
          </a:xfrm>
        </p:grpSpPr>
        <p:sp>
          <p:nvSpPr>
            <p:cNvPr id="23" name="PA-椭圆 28"/>
            <p:cNvSpPr/>
            <p:nvPr>
              <p:custDataLst>
                <p:tags r:id="rId8"/>
              </p:custDataLst>
            </p:nvPr>
          </p:nvSpPr>
          <p:spPr>
            <a:xfrm>
              <a:off x="4959096" y="4974880"/>
              <a:ext cx="252984" cy="252984"/>
            </a:xfrm>
            <a:prstGeom prst="ellipse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3" name="PA-文本框 6"/>
            <p:cNvSpPr txBox="1"/>
            <p:nvPr>
              <p:custDataLst>
                <p:tags r:id="rId9"/>
              </p:custDataLst>
            </p:nvPr>
          </p:nvSpPr>
          <p:spPr>
            <a:xfrm>
              <a:off x="5277353" y="4808984"/>
              <a:ext cx="455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4</a:t>
              </a:r>
              <a:endPara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PA-文本框 6"/>
            <p:cNvSpPr txBox="1"/>
            <p:nvPr>
              <p:custDataLst>
                <p:tags r:id="rId10"/>
              </p:custDataLst>
            </p:nvPr>
          </p:nvSpPr>
          <p:spPr>
            <a:xfrm>
              <a:off x="5798560" y="4840766"/>
              <a:ext cx="56688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accent2"/>
                  </a:solidFill>
                  <a:cs typeface="+mn-ea"/>
                  <a:sym typeface="+mn-lt"/>
                </a:rPr>
                <a:t>医院信息化</a:t>
              </a:r>
              <a:r>
                <a:rPr lang="en-US" altLang="zh-CN" sz="1600" b="1" dirty="0">
                  <a:solidFill>
                    <a:schemeClr val="accent2"/>
                  </a:solidFill>
                  <a:cs typeface="+mn-ea"/>
                  <a:sym typeface="+mn-lt"/>
                </a:rPr>
                <a:t>= (</a:t>
              </a:r>
              <a:r>
                <a:rPr lang="zh-CN" altLang="en-US" sz="1600" b="1" dirty="0">
                  <a:solidFill>
                    <a:schemeClr val="accent2"/>
                  </a:solidFill>
                  <a:cs typeface="+mn-ea"/>
                  <a:sym typeface="+mn-lt"/>
                </a:rPr>
                <a:t>互联网</a:t>
              </a:r>
              <a:r>
                <a:rPr lang="en-US" altLang="zh-CN" sz="1600" b="1" dirty="0">
                  <a:solidFill>
                    <a:schemeClr val="accent2"/>
                  </a:solidFill>
                  <a:cs typeface="+mn-ea"/>
                  <a:sym typeface="+mn-lt"/>
                </a:rPr>
                <a:t>+</a:t>
              </a:r>
              <a:r>
                <a:rPr lang="zh-CN" altLang="en-US" sz="1600" b="1" dirty="0">
                  <a:solidFill>
                    <a:schemeClr val="accent2"/>
                  </a:solidFill>
                  <a:cs typeface="+mn-ea"/>
                  <a:sym typeface="+mn-lt"/>
                </a:rPr>
                <a:t>医疗</a:t>
              </a:r>
              <a:r>
                <a:rPr lang="en-US" altLang="zh-CN" sz="1600" b="1" dirty="0">
                  <a:solidFill>
                    <a:schemeClr val="accent2"/>
                  </a:solidFill>
                  <a:cs typeface="+mn-ea"/>
                  <a:sym typeface="+mn-lt"/>
                </a:rPr>
                <a:t>)=</a:t>
              </a:r>
              <a:r>
                <a:rPr lang="zh-CN" altLang="en-US" sz="1600" b="1" dirty="0">
                  <a:solidFill>
                    <a:schemeClr val="accent2"/>
                  </a:solidFill>
                  <a:cs typeface="+mn-ea"/>
                  <a:sym typeface="+mn-lt"/>
                </a:rPr>
                <a:t>？</a:t>
              </a:r>
              <a:endParaRPr lang="en-US" altLang="zh-CN" sz="1600" b="1" dirty="0">
                <a:solidFill>
                  <a:schemeClr val="accent2"/>
                </a:solidFill>
                <a:cs typeface="+mn-ea"/>
                <a:sym typeface="+mn-lt"/>
              </a:endParaRPr>
            </a:p>
            <a:p>
              <a:r>
                <a:rPr lang="en-US" sz="1600" b="1" dirty="0">
                  <a:solidFill>
                    <a:schemeClr val="accent2"/>
                  </a:solidFill>
                  <a:cs typeface="+mn-ea"/>
                  <a:sym typeface="+mn-lt"/>
                </a:rPr>
                <a:t>Hospital informatization = (Internet + medical) =?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9046346" y="861134"/>
            <a:ext cx="1988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FFFFF"/>
                </a:solidFill>
              </a:rPr>
              <a:t>https://www.ypppt.com/</a:t>
            </a:r>
            <a:endParaRPr lang="zh-CN" altLang="en-US" sz="11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:push dir="u"/>
      </p:transition>
    </mc:Choice>
    <mc:Fallback xmlns="">
      <p:transition spd="slow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utoUpdateAnimBg="0"/>
      <p:bldP spid="9" grpId="0"/>
      <p:bldP spid="10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3034528" y="401719"/>
            <a:ext cx="6109101" cy="1231083"/>
            <a:chOff x="384045" y="271186"/>
            <a:chExt cx="6110515" cy="1231364"/>
          </a:xfrm>
        </p:grpSpPr>
        <p:sp>
          <p:nvSpPr>
            <p:cNvPr id="14" name="9"/>
            <p:cNvSpPr txBox="1"/>
            <p:nvPr/>
          </p:nvSpPr>
          <p:spPr>
            <a:xfrm>
              <a:off x="1428165" y="271186"/>
              <a:ext cx="4157149" cy="5541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互联网</a:t>
              </a:r>
              <a:r>
                <a:rPr lang="en-US" altLang="zh-CN" sz="3600" b="1" dirty="0">
                  <a:solidFill>
                    <a:schemeClr val="accent2"/>
                  </a:solidFill>
                  <a:cs typeface="+mn-ea"/>
                  <a:sym typeface="+mn-lt"/>
                </a:rPr>
                <a:t>+</a:t>
              </a:r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医疗</a:t>
              </a:r>
              <a:r>
                <a:rPr lang="en-US" altLang="zh-CN" sz="3600" b="1" dirty="0">
                  <a:solidFill>
                    <a:schemeClr val="accent2"/>
                  </a:solidFill>
                  <a:cs typeface="+mn-ea"/>
                  <a:sym typeface="+mn-lt"/>
                </a:rPr>
                <a:t>=</a:t>
              </a:r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颠覆？</a:t>
              </a:r>
              <a:r>
                <a:rPr lang="en-US" altLang="zh-CN" sz="3600" b="1" dirty="0">
                  <a:solidFill>
                    <a:schemeClr val="accent2"/>
                  </a:solidFill>
                  <a:cs typeface="+mn-ea"/>
                  <a:sym typeface="+mn-lt"/>
                </a:rPr>
                <a:t> </a:t>
              </a:r>
            </a:p>
          </p:txBody>
        </p:sp>
        <p:cxnSp>
          <p:nvCxnSpPr>
            <p:cNvPr id="17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18" name="9"/>
            <p:cNvSpPr txBox="1"/>
            <p:nvPr/>
          </p:nvSpPr>
          <p:spPr>
            <a:xfrm>
              <a:off x="2402692" y="886856"/>
              <a:ext cx="3848974" cy="6156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3765">
                <a:defRPr/>
              </a:pPr>
              <a:r>
                <a:rPr lang="en-US" altLang="zh-CN" sz="2000" b="1" dirty="0">
                  <a:solidFill>
                    <a:schemeClr val="accent2"/>
                  </a:solidFill>
                  <a:cs typeface="+mn-ea"/>
                  <a:sym typeface="+mn-lt"/>
                </a:rPr>
                <a:t>3.4 BAT</a:t>
              </a:r>
              <a:r>
                <a:rPr lang="zh-CN" altLang="en-US" sz="2000" b="1" dirty="0">
                  <a:solidFill>
                    <a:schemeClr val="accent2"/>
                  </a:solidFill>
                  <a:cs typeface="+mn-ea"/>
                  <a:sym typeface="+mn-lt"/>
                </a:rPr>
                <a:t>入口之争</a:t>
              </a:r>
            </a:p>
            <a:p>
              <a:pPr lvl="0" defTabSz="913765">
                <a:defRPr/>
              </a:pPr>
              <a:endParaRPr lang="zh-CN" altLang="en-US" sz="20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2" name="Freeform: Shape 104"/>
          <p:cNvSpPr/>
          <p:nvPr/>
        </p:nvSpPr>
        <p:spPr bwMode="auto">
          <a:xfrm>
            <a:off x="7824723" y="1481463"/>
            <a:ext cx="2294615" cy="1032688"/>
          </a:xfrm>
          <a:custGeom>
            <a:avLst/>
            <a:gdLst/>
            <a:ahLst/>
            <a:cxnLst>
              <a:cxn ang="0">
                <a:pos x="621" y="54"/>
              </a:cxn>
              <a:cxn ang="0">
                <a:pos x="346" y="54"/>
              </a:cxn>
              <a:cxn ang="0">
                <a:pos x="255" y="91"/>
              </a:cxn>
              <a:cxn ang="0">
                <a:pos x="0" y="346"/>
              </a:cxn>
              <a:cxn ang="0">
                <a:pos x="91" y="309"/>
              </a:cxn>
              <a:cxn ang="0">
                <a:pos x="621" y="309"/>
              </a:cxn>
              <a:cxn ang="0">
                <a:pos x="621" y="351"/>
              </a:cxn>
              <a:cxn ang="0">
                <a:pos x="636" y="358"/>
              </a:cxn>
              <a:cxn ang="0">
                <a:pos x="797" y="196"/>
              </a:cxn>
              <a:cxn ang="0">
                <a:pos x="797" y="166"/>
              </a:cxn>
              <a:cxn ang="0">
                <a:pos x="636" y="5"/>
              </a:cxn>
              <a:cxn ang="0">
                <a:pos x="621" y="11"/>
              </a:cxn>
              <a:cxn ang="0">
                <a:pos x="621" y="54"/>
              </a:cxn>
            </a:cxnLst>
            <a:rect l="0" t="0" r="r" b="b"/>
            <a:pathLst>
              <a:path w="805" h="363">
                <a:moveTo>
                  <a:pt x="621" y="54"/>
                </a:moveTo>
                <a:cubicBezTo>
                  <a:pt x="346" y="54"/>
                  <a:pt x="346" y="54"/>
                  <a:pt x="346" y="54"/>
                </a:cubicBezTo>
                <a:cubicBezTo>
                  <a:pt x="310" y="54"/>
                  <a:pt x="279" y="68"/>
                  <a:pt x="255" y="91"/>
                </a:cubicBezTo>
                <a:cubicBezTo>
                  <a:pt x="0" y="346"/>
                  <a:pt x="0" y="346"/>
                  <a:pt x="0" y="346"/>
                </a:cubicBezTo>
                <a:cubicBezTo>
                  <a:pt x="23" y="323"/>
                  <a:pt x="55" y="309"/>
                  <a:pt x="91" y="309"/>
                </a:cubicBezTo>
                <a:cubicBezTo>
                  <a:pt x="621" y="309"/>
                  <a:pt x="621" y="309"/>
                  <a:pt x="621" y="309"/>
                </a:cubicBezTo>
                <a:cubicBezTo>
                  <a:pt x="621" y="351"/>
                  <a:pt x="621" y="351"/>
                  <a:pt x="621" y="351"/>
                </a:cubicBezTo>
                <a:cubicBezTo>
                  <a:pt x="621" y="359"/>
                  <a:pt x="630" y="363"/>
                  <a:pt x="636" y="358"/>
                </a:cubicBezTo>
                <a:cubicBezTo>
                  <a:pt x="797" y="196"/>
                  <a:pt x="797" y="196"/>
                  <a:pt x="797" y="196"/>
                </a:cubicBezTo>
                <a:cubicBezTo>
                  <a:pt x="805" y="188"/>
                  <a:pt x="805" y="175"/>
                  <a:pt x="797" y="166"/>
                </a:cubicBezTo>
                <a:cubicBezTo>
                  <a:pt x="636" y="5"/>
                  <a:pt x="636" y="5"/>
                  <a:pt x="636" y="5"/>
                </a:cubicBezTo>
                <a:cubicBezTo>
                  <a:pt x="630" y="0"/>
                  <a:pt x="621" y="3"/>
                  <a:pt x="621" y="11"/>
                </a:cubicBezTo>
                <a:lnTo>
                  <a:pt x="621" y="5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 sz="2400" dirty="0">
              <a:cs typeface="+mn-ea"/>
              <a:sym typeface="+mn-lt"/>
            </a:endParaRPr>
          </a:p>
        </p:txBody>
      </p:sp>
      <p:sp>
        <p:nvSpPr>
          <p:cNvPr id="33" name="Freeform: Shape 104"/>
          <p:cNvSpPr/>
          <p:nvPr/>
        </p:nvSpPr>
        <p:spPr bwMode="auto">
          <a:xfrm>
            <a:off x="7824723" y="3091786"/>
            <a:ext cx="2294615" cy="1032688"/>
          </a:xfrm>
          <a:custGeom>
            <a:avLst/>
            <a:gdLst/>
            <a:ahLst/>
            <a:cxnLst>
              <a:cxn ang="0">
                <a:pos x="621" y="54"/>
              </a:cxn>
              <a:cxn ang="0">
                <a:pos x="346" y="54"/>
              </a:cxn>
              <a:cxn ang="0">
                <a:pos x="255" y="91"/>
              </a:cxn>
              <a:cxn ang="0">
                <a:pos x="0" y="346"/>
              </a:cxn>
              <a:cxn ang="0">
                <a:pos x="91" y="309"/>
              </a:cxn>
              <a:cxn ang="0">
                <a:pos x="621" y="309"/>
              </a:cxn>
              <a:cxn ang="0">
                <a:pos x="621" y="351"/>
              </a:cxn>
              <a:cxn ang="0">
                <a:pos x="636" y="358"/>
              </a:cxn>
              <a:cxn ang="0">
                <a:pos x="797" y="196"/>
              </a:cxn>
              <a:cxn ang="0">
                <a:pos x="797" y="166"/>
              </a:cxn>
              <a:cxn ang="0">
                <a:pos x="636" y="5"/>
              </a:cxn>
              <a:cxn ang="0">
                <a:pos x="621" y="11"/>
              </a:cxn>
              <a:cxn ang="0">
                <a:pos x="621" y="54"/>
              </a:cxn>
            </a:cxnLst>
            <a:rect l="0" t="0" r="r" b="b"/>
            <a:pathLst>
              <a:path w="805" h="363">
                <a:moveTo>
                  <a:pt x="621" y="54"/>
                </a:moveTo>
                <a:cubicBezTo>
                  <a:pt x="346" y="54"/>
                  <a:pt x="346" y="54"/>
                  <a:pt x="346" y="54"/>
                </a:cubicBezTo>
                <a:cubicBezTo>
                  <a:pt x="310" y="54"/>
                  <a:pt x="279" y="68"/>
                  <a:pt x="255" y="91"/>
                </a:cubicBezTo>
                <a:cubicBezTo>
                  <a:pt x="0" y="346"/>
                  <a:pt x="0" y="346"/>
                  <a:pt x="0" y="346"/>
                </a:cubicBezTo>
                <a:cubicBezTo>
                  <a:pt x="23" y="323"/>
                  <a:pt x="55" y="309"/>
                  <a:pt x="91" y="309"/>
                </a:cubicBezTo>
                <a:cubicBezTo>
                  <a:pt x="621" y="309"/>
                  <a:pt x="621" y="309"/>
                  <a:pt x="621" y="309"/>
                </a:cubicBezTo>
                <a:cubicBezTo>
                  <a:pt x="621" y="351"/>
                  <a:pt x="621" y="351"/>
                  <a:pt x="621" y="351"/>
                </a:cubicBezTo>
                <a:cubicBezTo>
                  <a:pt x="621" y="359"/>
                  <a:pt x="630" y="363"/>
                  <a:pt x="636" y="358"/>
                </a:cubicBezTo>
                <a:cubicBezTo>
                  <a:pt x="797" y="196"/>
                  <a:pt x="797" y="196"/>
                  <a:pt x="797" y="196"/>
                </a:cubicBezTo>
                <a:cubicBezTo>
                  <a:pt x="805" y="188"/>
                  <a:pt x="805" y="175"/>
                  <a:pt x="797" y="166"/>
                </a:cubicBezTo>
                <a:cubicBezTo>
                  <a:pt x="636" y="5"/>
                  <a:pt x="636" y="5"/>
                  <a:pt x="636" y="5"/>
                </a:cubicBezTo>
                <a:cubicBezTo>
                  <a:pt x="630" y="0"/>
                  <a:pt x="621" y="3"/>
                  <a:pt x="621" y="11"/>
                </a:cubicBezTo>
                <a:lnTo>
                  <a:pt x="621" y="54"/>
                </a:lnTo>
                <a:close/>
              </a:path>
            </a:pathLst>
          </a:custGeom>
          <a:solidFill>
            <a:srgbClr val="5C6573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 sz="2400" dirty="0">
              <a:cs typeface="+mn-ea"/>
              <a:sym typeface="+mn-lt"/>
            </a:endParaRPr>
          </a:p>
        </p:txBody>
      </p:sp>
      <p:sp>
        <p:nvSpPr>
          <p:cNvPr id="34" name="Freeform: Shape 104"/>
          <p:cNvSpPr/>
          <p:nvPr/>
        </p:nvSpPr>
        <p:spPr bwMode="auto">
          <a:xfrm>
            <a:off x="7824723" y="4702109"/>
            <a:ext cx="2294615" cy="1032688"/>
          </a:xfrm>
          <a:custGeom>
            <a:avLst/>
            <a:gdLst/>
            <a:ahLst/>
            <a:cxnLst>
              <a:cxn ang="0">
                <a:pos x="621" y="54"/>
              </a:cxn>
              <a:cxn ang="0">
                <a:pos x="346" y="54"/>
              </a:cxn>
              <a:cxn ang="0">
                <a:pos x="255" y="91"/>
              </a:cxn>
              <a:cxn ang="0">
                <a:pos x="0" y="346"/>
              </a:cxn>
              <a:cxn ang="0">
                <a:pos x="91" y="309"/>
              </a:cxn>
              <a:cxn ang="0">
                <a:pos x="621" y="309"/>
              </a:cxn>
              <a:cxn ang="0">
                <a:pos x="621" y="351"/>
              </a:cxn>
              <a:cxn ang="0">
                <a:pos x="636" y="358"/>
              </a:cxn>
              <a:cxn ang="0">
                <a:pos x="797" y="196"/>
              </a:cxn>
              <a:cxn ang="0">
                <a:pos x="797" y="166"/>
              </a:cxn>
              <a:cxn ang="0">
                <a:pos x="636" y="5"/>
              </a:cxn>
              <a:cxn ang="0">
                <a:pos x="621" y="11"/>
              </a:cxn>
              <a:cxn ang="0">
                <a:pos x="621" y="54"/>
              </a:cxn>
            </a:cxnLst>
            <a:rect l="0" t="0" r="r" b="b"/>
            <a:pathLst>
              <a:path w="805" h="363">
                <a:moveTo>
                  <a:pt x="621" y="54"/>
                </a:moveTo>
                <a:cubicBezTo>
                  <a:pt x="346" y="54"/>
                  <a:pt x="346" y="54"/>
                  <a:pt x="346" y="54"/>
                </a:cubicBezTo>
                <a:cubicBezTo>
                  <a:pt x="310" y="54"/>
                  <a:pt x="279" y="68"/>
                  <a:pt x="255" y="91"/>
                </a:cubicBezTo>
                <a:cubicBezTo>
                  <a:pt x="0" y="346"/>
                  <a:pt x="0" y="346"/>
                  <a:pt x="0" y="346"/>
                </a:cubicBezTo>
                <a:cubicBezTo>
                  <a:pt x="23" y="323"/>
                  <a:pt x="55" y="309"/>
                  <a:pt x="91" y="309"/>
                </a:cubicBezTo>
                <a:cubicBezTo>
                  <a:pt x="621" y="309"/>
                  <a:pt x="621" y="309"/>
                  <a:pt x="621" y="309"/>
                </a:cubicBezTo>
                <a:cubicBezTo>
                  <a:pt x="621" y="351"/>
                  <a:pt x="621" y="351"/>
                  <a:pt x="621" y="351"/>
                </a:cubicBezTo>
                <a:cubicBezTo>
                  <a:pt x="621" y="359"/>
                  <a:pt x="630" y="363"/>
                  <a:pt x="636" y="358"/>
                </a:cubicBezTo>
                <a:cubicBezTo>
                  <a:pt x="797" y="196"/>
                  <a:pt x="797" y="196"/>
                  <a:pt x="797" y="196"/>
                </a:cubicBezTo>
                <a:cubicBezTo>
                  <a:pt x="805" y="188"/>
                  <a:pt x="805" y="175"/>
                  <a:pt x="797" y="166"/>
                </a:cubicBezTo>
                <a:cubicBezTo>
                  <a:pt x="636" y="5"/>
                  <a:pt x="636" y="5"/>
                  <a:pt x="636" y="5"/>
                </a:cubicBezTo>
                <a:cubicBezTo>
                  <a:pt x="630" y="0"/>
                  <a:pt x="621" y="3"/>
                  <a:pt x="621" y="11"/>
                </a:cubicBezTo>
                <a:lnTo>
                  <a:pt x="621" y="5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 sz="2400" dirty="0">
              <a:cs typeface="+mn-ea"/>
              <a:sym typeface="+mn-lt"/>
            </a:endParaRPr>
          </a:p>
        </p:txBody>
      </p:sp>
      <p:sp>
        <p:nvSpPr>
          <p:cNvPr id="64" name="TextBox 62"/>
          <p:cNvSpPr txBox="1">
            <a:spLocks noChangeArrowheads="1"/>
          </p:cNvSpPr>
          <p:nvPr/>
        </p:nvSpPr>
        <p:spPr bwMode="auto">
          <a:xfrm>
            <a:off x="8566938" y="1648613"/>
            <a:ext cx="1001895" cy="72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28905" lvl="2" indent="0" defTabSz="91313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zh-CN" altLang="en-US" sz="1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百度系</a:t>
            </a:r>
            <a:endParaRPr lang="en-US" altLang="zh-CN" sz="18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128905" lvl="2" indent="0" defTabSz="91313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n-US" altLang="zh-CN" sz="1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Baidu</a:t>
            </a:r>
            <a:endParaRPr lang="zh-CN" altLang="en-US" sz="18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TextBox 62"/>
          <p:cNvSpPr txBox="1">
            <a:spLocks noChangeArrowheads="1"/>
          </p:cNvSpPr>
          <p:nvPr/>
        </p:nvSpPr>
        <p:spPr bwMode="auto">
          <a:xfrm>
            <a:off x="8566938" y="3241555"/>
            <a:ext cx="1305200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28905" lvl="2" indent="0" defTabSz="91313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zh-CN" altLang="en-US" sz="1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阿里系</a:t>
            </a:r>
            <a:endParaRPr lang="en-US" altLang="zh-CN" sz="18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128905" lvl="2" indent="0" defTabSz="91313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n-US" altLang="zh-CN" sz="1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Alibaba</a:t>
            </a:r>
            <a:endParaRPr lang="zh-CN" altLang="en-US" sz="18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" name="TextBox 62"/>
          <p:cNvSpPr txBox="1">
            <a:spLocks noChangeArrowheads="1"/>
          </p:cNvSpPr>
          <p:nvPr/>
        </p:nvSpPr>
        <p:spPr bwMode="auto">
          <a:xfrm>
            <a:off x="8570320" y="4863115"/>
            <a:ext cx="1464870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28905" lvl="2" indent="0" defTabSz="91313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zh-CN" altLang="en-US" sz="1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腾讯系</a:t>
            </a:r>
            <a:endParaRPr lang="en-US" altLang="zh-CN" sz="18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128905" lvl="2" indent="0" defTabSz="91313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n-US" altLang="zh-CN" sz="1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Tencent</a:t>
            </a:r>
            <a:endParaRPr lang="zh-CN" altLang="en-US" sz="18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9157" y="1662486"/>
            <a:ext cx="6110468" cy="39337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:push dir="u"/>
      </p:transition>
    </mc:Choice>
    <mc:Fallback xmlns="">
      <p:transition spd="slow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3034528" y="401719"/>
            <a:ext cx="6109101" cy="1231082"/>
            <a:chOff x="384045" y="271186"/>
            <a:chExt cx="6110515" cy="1231364"/>
          </a:xfrm>
        </p:grpSpPr>
        <p:sp>
          <p:nvSpPr>
            <p:cNvPr id="14" name="9"/>
            <p:cNvSpPr txBox="1"/>
            <p:nvPr/>
          </p:nvSpPr>
          <p:spPr>
            <a:xfrm>
              <a:off x="1428165" y="271186"/>
              <a:ext cx="4157149" cy="5541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互联网</a:t>
              </a:r>
              <a:r>
                <a:rPr lang="en-US" altLang="zh-CN" sz="3600" b="1" dirty="0">
                  <a:solidFill>
                    <a:schemeClr val="accent2"/>
                  </a:solidFill>
                  <a:cs typeface="+mn-ea"/>
                  <a:sym typeface="+mn-lt"/>
                </a:rPr>
                <a:t>+</a:t>
              </a:r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医疗</a:t>
              </a:r>
              <a:r>
                <a:rPr lang="en-US" altLang="zh-CN" sz="3600" b="1" dirty="0">
                  <a:solidFill>
                    <a:schemeClr val="accent2"/>
                  </a:solidFill>
                  <a:cs typeface="+mn-ea"/>
                  <a:sym typeface="+mn-lt"/>
                </a:rPr>
                <a:t>=</a:t>
              </a:r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颠覆？</a:t>
              </a:r>
              <a:r>
                <a:rPr lang="en-US" altLang="zh-CN" sz="3600" b="1" dirty="0">
                  <a:solidFill>
                    <a:schemeClr val="accent2"/>
                  </a:solidFill>
                  <a:cs typeface="+mn-ea"/>
                  <a:sym typeface="+mn-lt"/>
                </a:rPr>
                <a:t> </a:t>
              </a:r>
            </a:p>
          </p:txBody>
        </p:sp>
        <p:cxnSp>
          <p:nvCxnSpPr>
            <p:cNvPr id="17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18" name="9"/>
            <p:cNvSpPr txBox="1"/>
            <p:nvPr/>
          </p:nvSpPr>
          <p:spPr>
            <a:xfrm>
              <a:off x="2084589" y="886856"/>
              <a:ext cx="3848974" cy="6156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3765">
                <a:defRPr/>
              </a:pPr>
              <a:r>
                <a:rPr lang="en-US" altLang="zh-CN" sz="2000" b="1" dirty="0">
                  <a:solidFill>
                    <a:schemeClr val="accent2"/>
                  </a:solidFill>
                  <a:cs typeface="+mn-ea"/>
                  <a:sym typeface="+mn-lt"/>
                </a:rPr>
                <a:t>3.5 </a:t>
              </a:r>
              <a:r>
                <a:rPr lang="zh-CN" altLang="en-US" sz="2000" b="1" dirty="0">
                  <a:solidFill>
                    <a:schemeClr val="accent2"/>
                  </a:solidFill>
                  <a:cs typeface="+mn-ea"/>
                  <a:sym typeface="+mn-lt"/>
                </a:rPr>
                <a:t>医院业务的</a:t>
              </a:r>
              <a:r>
                <a:rPr lang="en-US" altLang="zh-CN" sz="2000" b="1" dirty="0">
                  <a:solidFill>
                    <a:schemeClr val="accent2"/>
                  </a:solidFill>
                  <a:cs typeface="+mn-ea"/>
                  <a:sym typeface="+mn-lt"/>
                </a:rPr>
                <a:t>O2O</a:t>
              </a:r>
              <a:r>
                <a:rPr lang="zh-CN" altLang="en-US" sz="2000" b="1" dirty="0">
                  <a:solidFill>
                    <a:schemeClr val="accent2"/>
                  </a:solidFill>
                  <a:cs typeface="+mn-ea"/>
                  <a:sym typeface="+mn-lt"/>
                </a:rPr>
                <a:t>入口</a:t>
              </a:r>
            </a:p>
            <a:p>
              <a:pPr lvl="0" defTabSz="913765">
                <a:defRPr/>
              </a:pPr>
              <a:endParaRPr lang="zh-CN" altLang="en-US" sz="20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1930341" y="5009200"/>
            <a:ext cx="1104187" cy="49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7267" tIns="43634" rIns="87267" bIns="43634">
            <a:spAutoFit/>
          </a:bodyPr>
          <a:lstStyle>
            <a:lvl1pPr indent="-27178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28905" lvl="2" indent="0" defTabSz="91313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门诊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308" y="2351221"/>
            <a:ext cx="3511153" cy="2194471"/>
          </a:xfrm>
          <a:prstGeom prst="round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0424" y="2351221"/>
            <a:ext cx="3511153" cy="2194471"/>
          </a:xfrm>
          <a:prstGeom prst="round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539" y="2351221"/>
            <a:ext cx="3511153" cy="2194471"/>
          </a:xfrm>
          <a:prstGeom prst="roundRect">
            <a:avLst/>
          </a:prstGeom>
        </p:spPr>
      </p:pic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5519431" y="5009200"/>
            <a:ext cx="1104187" cy="49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7267" tIns="43634" rIns="87267" bIns="43634">
            <a:spAutoFit/>
          </a:bodyPr>
          <a:lstStyle>
            <a:lvl1pPr indent="-27178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28905" lvl="2" indent="0" defTabSz="91313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住院</a:t>
            </a: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9278323" y="5009200"/>
            <a:ext cx="1104187" cy="49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7267" tIns="43634" rIns="87267" bIns="43634">
            <a:spAutoFit/>
          </a:bodyPr>
          <a:lstStyle>
            <a:lvl1pPr indent="-27178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28905" lvl="2" indent="0" defTabSz="91313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体检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:push dir="u"/>
      </p:transition>
    </mc:Choice>
    <mc:Fallback xmlns="">
      <p:transition spd="slow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868589" y="3372439"/>
            <a:ext cx="2593951" cy="3304797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043660" y="3372439"/>
            <a:ext cx="2593951" cy="3304797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652969" y="1628095"/>
            <a:ext cx="2593951" cy="3303368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471945" y="1628094"/>
            <a:ext cx="2593951" cy="3321091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68589" y="4605574"/>
            <a:ext cx="2558423" cy="1026740"/>
            <a:chOff x="5533189" y="1962802"/>
            <a:chExt cx="2106307" cy="1026740"/>
          </a:xfrm>
        </p:grpSpPr>
        <p:sp>
          <p:nvSpPr>
            <p:cNvPr id="39" name="矩形 38"/>
            <p:cNvSpPr/>
            <p:nvPr/>
          </p:nvSpPr>
          <p:spPr>
            <a:xfrm>
              <a:off x="5555108" y="2375848"/>
              <a:ext cx="2084388" cy="61369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R="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让医治未病有望在互联网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+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医疗时代真正实现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5533189" y="1962802"/>
              <a:ext cx="2084387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2"/>
                  </a:solidFill>
                  <a:cs typeface="+mn-ea"/>
                  <a:sym typeface="+mn-lt"/>
                </a:rPr>
                <a:t>改变健康管理方式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479654" y="2715352"/>
            <a:ext cx="2610834" cy="1036275"/>
            <a:chOff x="5604656" y="1953267"/>
            <a:chExt cx="2127088" cy="1036274"/>
          </a:xfrm>
        </p:grpSpPr>
        <p:sp>
          <p:nvSpPr>
            <p:cNvPr id="42" name="矩形 41"/>
            <p:cNvSpPr/>
            <p:nvPr/>
          </p:nvSpPr>
          <p:spPr>
            <a:xfrm>
              <a:off x="5647356" y="2375848"/>
              <a:ext cx="2084388" cy="61369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R="0" lvl="0" algn="l" defTabSz="91313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在线问诊和远程医疗跨时空配置优质医疗资源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5604656" y="1953267"/>
              <a:ext cx="2084387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2"/>
                  </a:solidFill>
                  <a:cs typeface="+mn-ea"/>
                  <a:sym typeface="+mn-lt"/>
                </a:rPr>
                <a:t>重构就医方式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099676" y="4605574"/>
            <a:ext cx="2601921" cy="1036275"/>
            <a:chOff x="5604656" y="1953267"/>
            <a:chExt cx="2084388" cy="1036275"/>
          </a:xfrm>
        </p:grpSpPr>
        <p:sp>
          <p:nvSpPr>
            <p:cNvPr id="45" name="矩形 44"/>
            <p:cNvSpPr/>
            <p:nvPr/>
          </p:nvSpPr>
          <p:spPr>
            <a:xfrm>
              <a:off x="5604656" y="2375848"/>
              <a:ext cx="2084388" cy="61369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不排队，少折腾，提供便捷的支付方式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5604656" y="1953267"/>
              <a:ext cx="2084387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2"/>
                  </a:solidFill>
                  <a:cs typeface="+mn-ea"/>
                  <a:sym typeface="+mn-lt"/>
                </a:rPr>
                <a:t>改善就医体验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8701264" y="2651570"/>
            <a:ext cx="3195187" cy="717727"/>
            <a:chOff x="5604656" y="1953267"/>
            <a:chExt cx="2612508" cy="717726"/>
          </a:xfrm>
        </p:grpSpPr>
        <p:sp>
          <p:nvSpPr>
            <p:cNvPr id="48" name="矩形 47"/>
            <p:cNvSpPr/>
            <p:nvPr/>
          </p:nvSpPr>
          <p:spPr>
            <a:xfrm>
              <a:off x="6132776" y="2375848"/>
              <a:ext cx="2084388" cy="2951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R="0" lvl="0" algn="l" defTabSz="91313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更便捷，更便宜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5604656" y="1953267"/>
              <a:ext cx="2084387" cy="39658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2"/>
                  </a:solidFill>
                  <a:cs typeface="+mn-ea"/>
                  <a:sym typeface="+mn-lt"/>
                </a:rPr>
                <a:t>重构购药方式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034528" y="401719"/>
            <a:ext cx="6109101" cy="1231082"/>
            <a:chOff x="384045" y="271186"/>
            <a:chExt cx="6110515" cy="1231364"/>
          </a:xfrm>
        </p:grpSpPr>
        <p:sp>
          <p:nvSpPr>
            <p:cNvPr id="25" name="9"/>
            <p:cNvSpPr txBox="1"/>
            <p:nvPr/>
          </p:nvSpPr>
          <p:spPr>
            <a:xfrm>
              <a:off x="1428165" y="271186"/>
              <a:ext cx="4157149" cy="5541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互联网</a:t>
              </a:r>
              <a:r>
                <a:rPr lang="en-US" altLang="zh-CN" sz="3600" b="1" dirty="0">
                  <a:solidFill>
                    <a:schemeClr val="accent2"/>
                  </a:solidFill>
                  <a:cs typeface="+mn-ea"/>
                  <a:sym typeface="+mn-lt"/>
                </a:rPr>
                <a:t>+</a:t>
              </a:r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医疗</a:t>
              </a:r>
              <a:r>
                <a:rPr lang="en-US" altLang="zh-CN" sz="3600" b="1" dirty="0">
                  <a:solidFill>
                    <a:schemeClr val="accent2"/>
                  </a:solidFill>
                  <a:cs typeface="+mn-ea"/>
                  <a:sym typeface="+mn-lt"/>
                </a:rPr>
                <a:t>=</a:t>
              </a:r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颠覆？</a:t>
              </a:r>
              <a:r>
                <a:rPr lang="en-US" altLang="zh-CN" sz="3600" b="1" dirty="0">
                  <a:solidFill>
                    <a:schemeClr val="accent2"/>
                  </a:solidFill>
                  <a:cs typeface="+mn-ea"/>
                  <a:sym typeface="+mn-lt"/>
                </a:rPr>
                <a:t> </a:t>
              </a:r>
            </a:p>
          </p:txBody>
        </p:sp>
        <p:cxnSp>
          <p:nvCxnSpPr>
            <p:cNvPr id="26" name="品 11"/>
            <p:cNvCxnSpPr/>
            <p:nvPr>
              <p:custDataLst>
                <p:tags r:id="rId2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27" name="9"/>
            <p:cNvSpPr txBox="1"/>
            <p:nvPr/>
          </p:nvSpPr>
          <p:spPr>
            <a:xfrm>
              <a:off x="1428165" y="886856"/>
              <a:ext cx="4591541" cy="6156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dirty="0">
                  <a:solidFill>
                    <a:schemeClr val="accent2"/>
                  </a:solidFill>
                  <a:cs typeface="+mn-ea"/>
                  <a:sym typeface="+mn-lt"/>
                </a:rPr>
                <a:t>3.6  </a:t>
              </a:r>
              <a:r>
                <a:rPr lang="zh-CN" altLang="en-US" sz="2000" b="1" dirty="0">
                  <a:solidFill>
                    <a:schemeClr val="accent2"/>
                  </a:solidFill>
                  <a:cs typeface="+mn-ea"/>
                  <a:sym typeface="+mn-lt"/>
                </a:rPr>
                <a:t>“互联网</a:t>
              </a:r>
              <a:r>
                <a:rPr lang="en-US" altLang="zh-CN" sz="2000" b="1" dirty="0">
                  <a:solidFill>
                    <a:schemeClr val="accent2"/>
                  </a:solidFill>
                  <a:cs typeface="+mn-ea"/>
                  <a:sym typeface="+mn-lt"/>
                </a:rPr>
                <a:t>+</a:t>
              </a:r>
              <a:r>
                <a:rPr lang="zh-CN" altLang="en-US" sz="2000" b="1" dirty="0">
                  <a:solidFill>
                    <a:schemeClr val="accent2"/>
                  </a:solidFill>
                  <a:cs typeface="+mn-ea"/>
                  <a:sym typeface="+mn-lt"/>
                </a:rPr>
                <a:t>医疗”主要解决的问题</a:t>
              </a:r>
            </a:p>
            <a:p>
              <a:pPr lvl="0" defTabSz="913765">
                <a:defRPr/>
              </a:pPr>
              <a:endParaRPr lang="zh-CN" altLang="en-US" sz="20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868589" y="1635079"/>
            <a:ext cx="2595880" cy="5042157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464674" y="1635079"/>
            <a:ext cx="2595880" cy="5042157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66200" y="1635079"/>
            <a:ext cx="2595880" cy="5042157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652527" y="1635079"/>
            <a:ext cx="2595880" cy="5042157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7601" y="1646401"/>
            <a:ext cx="2584939" cy="173061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1636" y="4954155"/>
            <a:ext cx="2597792" cy="17181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5925" y="1644129"/>
            <a:ext cx="2571686" cy="173288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1760" y="4939876"/>
            <a:ext cx="2585160" cy="172894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:cut/>
      </p:transition>
    </mc:Choice>
    <mc:Fallback xmlns="">
      <p:transition spd="slow" advTm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034528" y="401719"/>
            <a:ext cx="6109101" cy="1231082"/>
            <a:chOff x="384045" y="271186"/>
            <a:chExt cx="6110515" cy="1231364"/>
          </a:xfrm>
        </p:grpSpPr>
        <p:sp>
          <p:nvSpPr>
            <p:cNvPr id="25" name="9"/>
            <p:cNvSpPr txBox="1"/>
            <p:nvPr/>
          </p:nvSpPr>
          <p:spPr>
            <a:xfrm>
              <a:off x="1428165" y="271186"/>
              <a:ext cx="4157149" cy="5541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互联网</a:t>
              </a:r>
              <a:r>
                <a:rPr lang="en-US" altLang="zh-CN" sz="3600" b="1" dirty="0">
                  <a:solidFill>
                    <a:schemeClr val="accent2"/>
                  </a:solidFill>
                  <a:cs typeface="+mn-ea"/>
                  <a:sym typeface="+mn-lt"/>
                </a:rPr>
                <a:t>+</a:t>
              </a:r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医疗</a:t>
              </a:r>
              <a:r>
                <a:rPr lang="en-US" altLang="zh-CN" sz="3600" b="1" dirty="0">
                  <a:solidFill>
                    <a:schemeClr val="accent2"/>
                  </a:solidFill>
                  <a:cs typeface="+mn-ea"/>
                  <a:sym typeface="+mn-lt"/>
                </a:rPr>
                <a:t>=</a:t>
              </a:r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颠覆？</a:t>
              </a:r>
              <a:r>
                <a:rPr lang="en-US" altLang="zh-CN" sz="3600" b="1" dirty="0">
                  <a:solidFill>
                    <a:schemeClr val="accent2"/>
                  </a:solidFill>
                  <a:cs typeface="+mn-ea"/>
                  <a:sym typeface="+mn-lt"/>
                </a:rPr>
                <a:t> </a:t>
              </a:r>
            </a:p>
          </p:txBody>
        </p:sp>
        <p:cxnSp>
          <p:nvCxnSpPr>
            <p:cNvPr id="26" name="品 11"/>
            <p:cNvCxnSpPr/>
            <p:nvPr>
              <p:custDataLst>
                <p:tags r:id="rId2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27" name="9"/>
            <p:cNvSpPr txBox="1"/>
            <p:nvPr/>
          </p:nvSpPr>
          <p:spPr>
            <a:xfrm>
              <a:off x="1428165" y="886856"/>
              <a:ext cx="4591541" cy="6156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dirty="0">
                  <a:solidFill>
                    <a:schemeClr val="accent2"/>
                  </a:solidFill>
                  <a:cs typeface="+mn-ea"/>
                  <a:sym typeface="+mn-lt"/>
                </a:rPr>
                <a:t>3.6  </a:t>
              </a:r>
              <a:r>
                <a:rPr lang="zh-CN" altLang="en-US" sz="2000" b="1" dirty="0">
                  <a:solidFill>
                    <a:schemeClr val="accent2"/>
                  </a:solidFill>
                  <a:cs typeface="+mn-ea"/>
                  <a:sym typeface="+mn-lt"/>
                </a:rPr>
                <a:t>“互联网</a:t>
              </a:r>
              <a:r>
                <a:rPr lang="en-US" altLang="zh-CN" sz="2000" b="1" dirty="0">
                  <a:solidFill>
                    <a:schemeClr val="accent2"/>
                  </a:solidFill>
                  <a:cs typeface="+mn-ea"/>
                  <a:sym typeface="+mn-lt"/>
                </a:rPr>
                <a:t>+</a:t>
              </a:r>
              <a:r>
                <a:rPr lang="zh-CN" altLang="en-US" sz="2000" b="1" dirty="0">
                  <a:solidFill>
                    <a:schemeClr val="accent2"/>
                  </a:solidFill>
                  <a:cs typeface="+mn-ea"/>
                  <a:sym typeface="+mn-lt"/>
                </a:rPr>
                <a:t>医疗”主要解决的问题</a:t>
              </a:r>
            </a:p>
            <a:p>
              <a:pPr lvl="0" defTabSz="913765">
                <a:defRPr/>
              </a:pPr>
              <a:endParaRPr lang="zh-CN" altLang="en-US" sz="20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4686679" y="1502370"/>
            <a:ext cx="2804798" cy="2907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  <a:p>
            <a:pPr algn="ctr"/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宁波、广东“云医院”模式</a:t>
            </a:r>
          </a:p>
          <a:p>
            <a:pPr algn="ctr"/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33" name="矩形 2"/>
          <p:cNvSpPr>
            <a:spLocks noChangeArrowheads="1"/>
          </p:cNvSpPr>
          <p:nvPr/>
        </p:nvSpPr>
        <p:spPr bwMode="auto">
          <a:xfrm>
            <a:off x="803275" y="5708650"/>
            <a:ext cx="5237163" cy="92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13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在线上是一个虚拟医院，线下则是一家混合所有制医院。通过线上、线下的联动，既能实现门诊、住院、检查、体检的预约服务，又能实现定制的健康管理和咨询。</a:t>
            </a:r>
          </a:p>
        </p:txBody>
      </p:sp>
      <p:sp>
        <p:nvSpPr>
          <p:cNvPr id="35" name="矩形 7"/>
          <p:cNvSpPr>
            <a:spLocks noChangeArrowheads="1"/>
          </p:cNvSpPr>
          <p:nvPr/>
        </p:nvSpPr>
        <p:spPr bwMode="auto">
          <a:xfrm>
            <a:off x="6329363" y="5684838"/>
            <a:ext cx="5121275" cy="92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313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患者只要去离家比较近的就诊点，就可以通过视频向广东省第二人民医院医生在线问诊。问诊之后，医生在电脑上开出处方，可以马上通过就诊点的打印机打印出来，患者可以凭处方在就诊点或者其他地方买药。</a:t>
            </a:r>
          </a:p>
        </p:txBody>
      </p:sp>
      <p:sp>
        <p:nvSpPr>
          <p:cNvPr id="87" name="TextBox 66"/>
          <p:cNvSpPr txBox="1"/>
          <p:nvPr/>
        </p:nvSpPr>
        <p:spPr>
          <a:xfrm>
            <a:off x="2552700" y="5254625"/>
            <a:ext cx="1800493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schemeClr val="tx2"/>
                </a:solidFill>
                <a:cs typeface="+mn-ea"/>
                <a:sym typeface="+mn-lt"/>
              </a:rPr>
              <a:t>医师多点执业？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501551" y="1958469"/>
            <a:ext cx="9017593" cy="3258579"/>
            <a:chOff x="1501551" y="1958469"/>
            <a:chExt cx="9017593" cy="3258579"/>
          </a:xfrm>
        </p:grpSpPr>
        <p:sp>
          <p:nvSpPr>
            <p:cNvPr id="32" name="椭圆 31"/>
            <p:cNvSpPr/>
            <p:nvPr/>
          </p:nvSpPr>
          <p:spPr>
            <a:xfrm>
              <a:off x="2258250" y="3692480"/>
              <a:ext cx="2568869" cy="936800"/>
            </a:xfrm>
            <a:prstGeom prst="ellipse">
              <a:avLst/>
            </a:prstGeom>
            <a:noFill/>
            <a:ln w="44450" cmpd="thinThick">
              <a:solidFill>
                <a:srgbClr val="557E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1777984" y="2744512"/>
              <a:ext cx="33130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82"/>
            <p:cNvSpPr txBox="1">
              <a:spLocks noChangeArrowheads="1"/>
            </p:cNvSpPr>
            <p:nvPr/>
          </p:nvSpPr>
          <p:spPr bwMode="auto">
            <a:xfrm>
              <a:off x="1514117" y="2336844"/>
              <a:ext cx="381836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31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9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O</a:t>
              </a:r>
              <a:endParaRPr kumimoji="0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" name="TextBox 83"/>
            <p:cNvSpPr txBox="1">
              <a:spLocks noChangeArrowheads="1"/>
            </p:cNvSpPr>
            <p:nvPr/>
          </p:nvSpPr>
          <p:spPr bwMode="auto">
            <a:xfrm>
              <a:off x="1501551" y="2817110"/>
              <a:ext cx="381836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31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9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O</a:t>
              </a:r>
              <a:endParaRPr kumimoji="0" lang="zh-CN" altLang="en-US" sz="19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" name="TextBox 84"/>
            <p:cNvSpPr txBox="1">
              <a:spLocks noChangeArrowheads="1"/>
            </p:cNvSpPr>
            <p:nvPr/>
          </p:nvSpPr>
          <p:spPr bwMode="auto">
            <a:xfrm>
              <a:off x="1597884" y="2564411"/>
              <a:ext cx="335348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31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9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kumimoji="0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" name="TextBox 88"/>
            <p:cNvSpPr txBox="1">
              <a:spLocks noChangeArrowheads="1"/>
            </p:cNvSpPr>
            <p:nvPr/>
          </p:nvSpPr>
          <p:spPr bwMode="auto">
            <a:xfrm>
              <a:off x="2389486" y="3789212"/>
              <a:ext cx="49244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31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医生</a:t>
              </a:r>
            </a:p>
          </p:txBody>
        </p:sp>
        <p:sp>
          <p:nvSpPr>
            <p:cNvPr id="68" name="TextBox 90"/>
            <p:cNvSpPr txBox="1">
              <a:spLocks noChangeArrowheads="1"/>
            </p:cNvSpPr>
            <p:nvPr/>
          </p:nvSpPr>
          <p:spPr bwMode="auto">
            <a:xfrm>
              <a:off x="4166200" y="3824512"/>
              <a:ext cx="49244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313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药店</a:t>
              </a:r>
            </a:p>
          </p:txBody>
        </p:sp>
        <p:sp>
          <p:nvSpPr>
            <p:cNvPr id="71" name="TextBox 91"/>
            <p:cNvSpPr txBox="1">
              <a:spLocks noChangeArrowheads="1"/>
            </p:cNvSpPr>
            <p:nvPr/>
          </p:nvSpPr>
          <p:spPr bwMode="auto">
            <a:xfrm>
              <a:off x="1969776" y="4388756"/>
              <a:ext cx="49244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313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患者</a:t>
              </a:r>
            </a:p>
          </p:txBody>
        </p:sp>
        <p:sp>
          <p:nvSpPr>
            <p:cNvPr id="74" name="TextBox 92"/>
            <p:cNvSpPr txBox="1">
              <a:spLocks noChangeArrowheads="1"/>
            </p:cNvSpPr>
            <p:nvPr/>
          </p:nvSpPr>
          <p:spPr bwMode="auto">
            <a:xfrm>
              <a:off x="2552700" y="4881289"/>
              <a:ext cx="8002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31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二级医院</a:t>
              </a:r>
            </a:p>
          </p:txBody>
        </p:sp>
        <p:cxnSp>
          <p:nvCxnSpPr>
            <p:cNvPr id="78" name="直接连接符 77"/>
            <p:cNvCxnSpPr/>
            <p:nvPr/>
          </p:nvCxnSpPr>
          <p:spPr>
            <a:xfrm flipV="1">
              <a:off x="2318284" y="2540678"/>
              <a:ext cx="1104334" cy="1728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H="1" flipV="1">
              <a:off x="3422620" y="2564411"/>
              <a:ext cx="992776" cy="18881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stCxn id="32" idx="7"/>
            </p:cNvCxnSpPr>
            <p:nvPr/>
          </p:nvCxnSpPr>
          <p:spPr>
            <a:xfrm flipH="1" flipV="1">
              <a:off x="3422618" y="2540678"/>
              <a:ext cx="1027547" cy="1288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组合 122"/>
            <p:cNvGrpSpPr/>
            <p:nvPr/>
          </p:nvGrpSpPr>
          <p:grpSpPr bwMode="auto">
            <a:xfrm>
              <a:off x="2918617" y="2227946"/>
              <a:ext cx="1153199" cy="509585"/>
              <a:chOff x="3002509" y="1815151"/>
              <a:chExt cx="1312348" cy="578765"/>
            </a:xfrm>
          </p:grpSpPr>
          <p:sp>
            <p:nvSpPr>
              <p:cNvPr id="83" name="云形标注1 441"/>
              <p:cNvSpPr/>
              <p:nvPr/>
            </p:nvSpPr>
            <p:spPr bwMode="auto">
              <a:xfrm>
                <a:off x="3002509" y="1815151"/>
                <a:ext cx="1312348" cy="578765"/>
              </a:xfrm>
              <a:custGeom>
                <a:avLst/>
                <a:gdLst/>
                <a:ahLst/>
                <a:cxnLst>
                  <a:cxn ang="0">
                    <a:pos x="273631" y="6192688"/>
                  </a:cxn>
                  <a:cxn ang="0">
                    <a:pos x="403246" y="6300700"/>
                  </a:cxn>
                  <a:cxn ang="0">
                    <a:pos x="273631" y="6408712"/>
                  </a:cxn>
                  <a:cxn ang="0">
                    <a:pos x="144016" y="6300700"/>
                  </a:cxn>
                  <a:cxn ang="0">
                    <a:pos x="273631" y="6192688"/>
                  </a:cxn>
                  <a:cxn ang="0">
                    <a:pos x="720080" y="5633983"/>
                  </a:cxn>
                  <a:cxn ang="0">
                    <a:pos x="936104" y="5814003"/>
                  </a:cxn>
                  <a:cxn ang="0">
                    <a:pos x="720080" y="5994023"/>
                  </a:cxn>
                  <a:cxn ang="0">
                    <a:pos x="504056" y="5814003"/>
                  </a:cxn>
                  <a:cxn ang="0">
                    <a:pos x="720080" y="5633983"/>
                  </a:cxn>
                  <a:cxn ang="0">
                    <a:pos x="1296144" y="4752528"/>
                  </a:cxn>
                  <a:cxn ang="0">
                    <a:pos x="1728193" y="5112568"/>
                  </a:cxn>
                  <a:cxn ang="0">
                    <a:pos x="1296144" y="5472608"/>
                  </a:cxn>
                  <a:cxn ang="0">
                    <a:pos x="864096" y="5112568"/>
                  </a:cxn>
                  <a:cxn ang="0">
                    <a:pos x="1296144" y="4752528"/>
                  </a:cxn>
                  <a:cxn ang="0">
                    <a:pos x="3966529" y="0"/>
                  </a:cxn>
                  <a:cxn ang="0">
                    <a:pos x="6044856" y="1859443"/>
                  </a:cxn>
                  <a:cxn ang="0">
                    <a:pos x="6016461" y="2153116"/>
                  </a:cxn>
                  <a:cxn ang="0">
                    <a:pos x="7221640" y="3272698"/>
                  </a:cxn>
                  <a:cxn ang="0">
                    <a:pos x="6274866" y="4337852"/>
                  </a:cxn>
                  <a:cxn ang="0">
                    <a:pos x="5864215" y="4411133"/>
                  </a:cxn>
                  <a:cxn ang="0">
                    <a:pos x="5779539" y="4411133"/>
                  </a:cxn>
                  <a:cxn ang="0">
                    <a:pos x="1623088" y="4411133"/>
                  </a:cxn>
                  <a:cxn ang="0">
                    <a:pos x="1442101" y="4411133"/>
                  </a:cxn>
                  <a:cxn ang="0">
                    <a:pos x="0" y="3272698"/>
                  </a:cxn>
                  <a:cxn ang="0">
                    <a:pos x="864383" y="2230755"/>
                  </a:cxn>
                  <a:cxn ang="0">
                    <a:pos x="1344226" y="1631017"/>
                  </a:cxn>
                  <a:cxn ang="0">
                    <a:pos x="1513328" y="1599886"/>
                  </a:cxn>
                  <a:cxn ang="0">
                    <a:pos x="1898454" y="1677813"/>
                  </a:cxn>
                  <a:cxn ang="0">
                    <a:pos x="3966529" y="0"/>
                  </a:cxn>
                </a:cxnLst>
                <a:rect l="0" t="0" r="r" b="b"/>
                <a:pathLst>
                  <a:path w="7221640" h="6408712">
                    <a:moveTo>
                      <a:pt x="273631" y="6192688"/>
                    </a:moveTo>
                    <a:cubicBezTo>
                      <a:pt x="345215" y="6192688"/>
                      <a:pt x="403246" y="6241047"/>
                      <a:pt x="403246" y="6300700"/>
                    </a:cubicBezTo>
                    <a:cubicBezTo>
                      <a:pt x="403246" y="6360353"/>
                      <a:pt x="345215" y="6408712"/>
                      <a:pt x="273631" y="6408712"/>
                    </a:cubicBezTo>
                    <a:cubicBezTo>
                      <a:pt x="202047" y="6408712"/>
                      <a:pt x="144016" y="6360353"/>
                      <a:pt x="144016" y="6300700"/>
                    </a:cubicBezTo>
                    <a:cubicBezTo>
                      <a:pt x="144016" y="6241047"/>
                      <a:pt x="202047" y="6192688"/>
                      <a:pt x="273631" y="6192688"/>
                    </a:cubicBezTo>
                    <a:close/>
                    <a:moveTo>
                      <a:pt x="720080" y="5633983"/>
                    </a:moveTo>
                    <a:cubicBezTo>
                      <a:pt x="839387" y="5633983"/>
                      <a:pt x="936104" y="5714581"/>
                      <a:pt x="936104" y="5814003"/>
                    </a:cubicBezTo>
                    <a:cubicBezTo>
                      <a:pt x="936104" y="5913425"/>
                      <a:pt x="839387" y="5994023"/>
                      <a:pt x="720080" y="5994023"/>
                    </a:cubicBezTo>
                    <a:cubicBezTo>
                      <a:pt x="600773" y="5994023"/>
                      <a:pt x="504056" y="5913425"/>
                      <a:pt x="504056" y="5814003"/>
                    </a:cubicBezTo>
                    <a:cubicBezTo>
                      <a:pt x="504056" y="5714581"/>
                      <a:pt x="600773" y="5633983"/>
                      <a:pt x="720080" y="5633983"/>
                    </a:cubicBezTo>
                    <a:close/>
                    <a:moveTo>
                      <a:pt x="1296144" y="4752528"/>
                    </a:moveTo>
                    <a:cubicBezTo>
                      <a:pt x="1534759" y="4752528"/>
                      <a:pt x="1728193" y="4913723"/>
                      <a:pt x="1728193" y="5112568"/>
                    </a:cubicBezTo>
                    <a:cubicBezTo>
                      <a:pt x="1728193" y="5311413"/>
                      <a:pt x="1534759" y="5472608"/>
                      <a:pt x="1296144" y="5472608"/>
                    </a:cubicBezTo>
                    <a:cubicBezTo>
                      <a:pt x="1057530" y="5472608"/>
                      <a:pt x="864096" y="5311413"/>
                      <a:pt x="864096" y="5112568"/>
                    </a:cubicBezTo>
                    <a:cubicBezTo>
                      <a:pt x="864096" y="4913723"/>
                      <a:pt x="1057530" y="4752528"/>
                      <a:pt x="1296144" y="4752528"/>
                    </a:cubicBezTo>
                    <a:close/>
                    <a:moveTo>
                      <a:pt x="3966529" y="0"/>
                    </a:moveTo>
                    <a:cubicBezTo>
                      <a:pt x="5114352" y="0"/>
                      <a:pt x="6044856" y="832504"/>
                      <a:pt x="6044856" y="1859443"/>
                    </a:cubicBezTo>
                    <a:cubicBezTo>
                      <a:pt x="6044856" y="1959497"/>
                      <a:pt x="6036024" y="2057708"/>
                      <a:pt x="6016461" y="2153116"/>
                    </a:cubicBezTo>
                    <a:cubicBezTo>
                      <a:pt x="6700482" y="2239030"/>
                      <a:pt x="7221640" y="2707824"/>
                      <a:pt x="7221640" y="3272698"/>
                    </a:cubicBezTo>
                    <a:cubicBezTo>
                      <a:pt x="7221640" y="3763638"/>
                      <a:pt x="6828000" y="4181987"/>
                      <a:pt x="6274866" y="4337852"/>
                    </a:cubicBezTo>
                    <a:cubicBezTo>
                      <a:pt x="6148538" y="4385349"/>
                      <a:pt x="6009751" y="4411133"/>
                      <a:pt x="5864215" y="4411133"/>
                    </a:cubicBezTo>
                    <a:lnTo>
                      <a:pt x="5779539" y="4411133"/>
                    </a:lnTo>
                    <a:lnTo>
                      <a:pt x="1623088" y="4411133"/>
                    </a:lnTo>
                    <a:lnTo>
                      <a:pt x="1442101" y="4411133"/>
                    </a:lnTo>
                    <a:cubicBezTo>
                      <a:pt x="645653" y="4411133"/>
                      <a:pt x="0" y="3901436"/>
                      <a:pt x="0" y="3272698"/>
                    </a:cubicBezTo>
                    <a:cubicBezTo>
                      <a:pt x="0" y="2806304"/>
                      <a:pt x="355272" y="2405416"/>
                      <a:pt x="864383" y="2230755"/>
                    </a:cubicBezTo>
                    <a:cubicBezTo>
                      <a:pt x="911564" y="1943620"/>
                      <a:pt x="1082327" y="1714243"/>
                      <a:pt x="1344226" y="1631017"/>
                    </a:cubicBezTo>
                    <a:cubicBezTo>
                      <a:pt x="1399423" y="1613479"/>
                      <a:pt x="1456059" y="1603265"/>
                      <a:pt x="1513328" y="1599886"/>
                    </a:cubicBezTo>
                    <a:cubicBezTo>
                      <a:pt x="1642027" y="1592274"/>
                      <a:pt x="1773951" y="1619161"/>
                      <a:pt x="1898454" y="1677813"/>
                    </a:cubicBezTo>
                    <a:cubicBezTo>
                      <a:pt x="2000054" y="736088"/>
                      <a:pt x="2887216" y="0"/>
                      <a:pt x="3966529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515359" tIns="43634" rIns="515359" bIns="343573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4" name="TextBox 119"/>
              <p:cNvSpPr txBox="1">
                <a:spLocks noChangeArrowheads="1"/>
              </p:cNvSpPr>
              <p:nvPr/>
            </p:nvSpPr>
            <p:spPr bwMode="auto">
              <a:xfrm>
                <a:off x="3150338" y="1910688"/>
                <a:ext cx="1027405" cy="3495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313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东软熙康</a:t>
                </a:r>
              </a:p>
            </p:txBody>
          </p:sp>
        </p:grpSp>
        <p:sp>
          <p:nvSpPr>
            <p:cNvPr id="85" name="圆角矩形 152"/>
            <p:cNvSpPr/>
            <p:nvPr/>
          </p:nvSpPr>
          <p:spPr>
            <a:xfrm>
              <a:off x="2459833" y="3986052"/>
              <a:ext cx="2003743" cy="393104"/>
            </a:xfrm>
            <a:prstGeom prst="roundRect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医疗机构与患者间网络问诊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共享处方、药店配送</a:t>
              </a:r>
            </a:p>
          </p:txBody>
        </p:sp>
        <p:sp>
          <p:nvSpPr>
            <p:cNvPr id="86" name="矩形 85"/>
            <p:cNvSpPr/>
            <p:nvPr/>
          </p:nvSpPr>
          <p:spPr>
            <a:xfrm>
              <a:off x="1501551" y="1964078"/>
              <a:ext cx="3864472" cy="3252970"/>
            </a:xfrm>
            <a:prstGeom prst="rect">
              <a:avLst/>
            </a:prstGeom>
            <a:noFill/>
            <a:ln w="158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8" name="圆角矩形 16"/>
            <p:cNvSpPr/>
            <p:nvPr/>
          </p:nvSpPr>
          <p:spPr>
            <a:xfrm>
              <a:off x="7624979" y="4097332"/>
              <a:ext cx="2173765" cy="288998"/>
            </a:xfrm>
            <a:prstGeom prst="roundRect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医疗机构与药店网络问诊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共享处方、药店配送</a:t>
              </a:r>
            </a:p>
          </p:txBody>
        </p:sp>
        <p:grpSp>
          <p:nvGrpSpPr>
            <p:cNvPr id="89" name="组合 121"/>
            <p:cNvGrpSpPr/>
            <p:nvPr/>
          </p:nvGrpSpPr>
          <p:grpSpPr bwMode="auto">
            <a:xfrm>
              <a:off x="7986575" y="2246071"/>
              <a:ext cx="1153199" cy="509586"/>
              <a:chOff x="7874758" y="1883390"/>
              <a:chExt cx="1312348" cy="578765"/>
            </a:xfrm>
          </p:grpSpPr>
          <p:sp>
            <p:nvSpPr>
              <p:cNvPr id="90" name="云形标注1 441"/>
              <p:cNvSpPr/>
              <p:nvPr/>
            </p:nvSpPr>
            <p:spPr bwMode="auto">
              <a:xfrm>
                <a:off x="7874758" y="1883390"/>
                <a:ext cx="1312348" cy="578765"/>
              </a:xfrm>
              <a:custGeom>
                <a:avLst/>
                <a:gdLst/>
                <a:ahLst/>
                <a:cxnLst>
                  <a:cxn ang="0">
                    <a:pos x="273631" y="6192688"/>
                  </a:cxn>
                  <a:cxn ang="0">
                    <a:pos x="403246" y="6300700"/>
                  </a:cxn>
                  <a:cxn ang="0">
                    <a:pos x="273631" y="6408712"/>
                  </a:cxn>
                  <a:cxn ang="0">
                    <a:pos x="144016" y="6300700"/>
                  </a:cxn>
                  <a:cxn ang="0">
                    <a:pos x="273631" y="6192688"/>
                  </a:cxn>
                  <a:cxn ang="0">
                    <a:pos x="720080" y="5633983"/>
                  </a:cxn>
                  <a:cxn ang="0">
                    <a:pos x="936104" y="5814003"/>
                  </a:cxn>
                  <a:cxn ang="0">
                    <a:pos x="720080" y="5994023"/>
                  </a:cxn>
                  <a:cxn ang="0">
                    <a:pos x="504056" y="5814003"/>
                  </a:cxn>
                  <a:cxn ang="0">
                    <a:pos x="720080" y="5633983"/>
                  </a:cxn>
                  <a:cxn ang="0">
                    <a:pos x="1296144" y="4752528"/>
                  </a:cxn>
                  <a:cxn ang="0">
                    <a:pos x="1728193" y="5112568"/>
                  </a:cxn>
                  <a:cxn ang="0">
                    <a:pos x="1296144" y="5472608"/>
                  </a:cxn>
                  <a:cxn ang="0">
                    <a:pos x="864096" y="5112568"/>
                  </a:cxn>
                  <a:cxn ang="0">
                    <a:pos x="1296144" y="4752528"/>
                  </a:cxn>
                  <a:cxn ang="0">
                    <a:pos x="3966529" y="0"/>
                  </a:cxn>
                  <a:cxn ang="0">
                    <a:pos x="6044856" y="1859443"/>
                  </a:cxn>
                  <a:cxn ang="0">
                    <a:pos x="6016461" y="2153116"/>
                  </a:cxn>
                  <a:cxn ang="0">
                    <a:pos x="7221640" y="3272698"/>
                  </a:cxn>
                  <a:cxn ang="0">
                    <a:pos x="6274866" y="4337852"/>
                  </a:cxn>
                  <a:cxn ang="0">
                    <a:pos x="5864215" y="4411133"/>
                  </a:cxn>
                  <a:cxn ang="0">
                    <a:pos x="5779539" y="4411133"/>
                  </a:cxn>
                  <a:cxn ang="0">
                    <a:pos x="1623088" y="4411133"/>
                  </a:cxn>
                  <a:cxn ang="0">
                    <a:pos x="1442101" y="4411133"/>
                  </a:cxn>
                  <a:cxn ang="0">
                    <a:pos x="0" y="3272698"/>
                  </a:cxn>
                  <a:cxn ang="0">
                    <a:pos x="864383" y="2230755"/>
                  </a:cxn>
                  <a:cxn ang="0">
                    <a:pos x="1344226" y="1631017"/>
                  </a:cxn>
                  <a:cxn ang="0">
                    <a:pos x="1513328" y="1599886"/>
                  </a:cxn>
                  <a:cxn ang="0">
                    <a:pos x="1898454" y="1677813"/>
                  </a:cxn>
                  <a:cxn ang="0">
                    <a:pos x="3966529" y="0"/>
                  </a:cxn>
                </a:cxnLst>
                <a:rect l="0" t="0" r="r" b="b"/>
                <a:pathLst>
                  <a:path w="7221640" h="6408712">
                    <a:moveTo>
                      <a:pt x="273631" y="6192688"/>
                    </a:moveTo>
                    <a:cubicBezTo>
                      <a:pt x="345215" y="6192688"/>
                      <a:pt x="403246" y="6241047"/>
                      <a:pt x="403246" y="6300700"/>
                    </a:cubicBezTo>
                    <a:cubicBezTo>
                      <a:pt x="403246" y="6360353"/>
                      <a:pt x="345215" y="6408712"/>
                      <a:pt x="273631" y="6408712"/>
                    </a:cubicBezTo>
                    <a:cubicBezTo>
                      <a:pt x="202047" y="6408712"/>
                      <a:pt x="144016" y="6360353"/>
                      <a:pt x="144016" y="6300700"/>
                    </a:cubicBezTo>
                    <a:cubicBezTo>
                      <a:pt x="144016" y="6241047"/>
                      <a:pt x="202047" y="6192688"/>
                      <a:pt x="273631" y="6192688"/>
                    </a:cubicBezTo>
                    <a:close/>
                    <a:moveTo>
                      <a:pt x="720080" y="5633983"/>
                    </a:moveTo>
                    <a:cubicBezTo>
                      <a:pt x="839387" y="5633983"/>
                      <a:pt x="936104" y="5714581"/>
                      <a:pt x="936104" y="5814003"/>
                    </a:cubicBezTo>
                    <a:cubicBezTo>
                      <a:pt x="936104" y="5913425"/>
                      <a:pt x="839387" y="5994023"/>
                      <a:pt x="720080" y="5994023"/>
                    </a:cubicBezTo>
                    <a:cubicBezTo>
                      <a:pt x="600773" y="5994023"/>
                      <a:pt x="504056" y="5913425"/>
                      <a:pt x="504056" y="5814003"/>
                    </a:cubicBezTo>
                    <a:cubicBezTo>
                      <a:pt x="504056" y="5714581"/>
                      <a:pt x="600773" y="5633983"/>
                      <a:pt x="720080" y="5633983"/>
                    </a:cubicBezTo>
                    <a:close/>
                    <a:moveTo>
                      <a:pt x="1296144" y="4752528"/>
                    </a:moveTo>
                    <a:cubicBezTo>
                      <a:pt x="1534759" y="4752528"/>
                      <a:pt x="1728193" y="4913723"/>
                      <a:pt x="1728193" y="5112568"/>
                    </a:cubicBezTo>
                    <a:cubicBezTo>
                      <a:pt x="1728193" y="5311413"/>
                      <a:pt x="1534759" y="5472608"/>
                      <a:pt x="1296144" y="5472608"/>
                    </a:cubicBezTo>
                    <a:cubicBezTo>
                      <a:pt x="1057530" y="5472608"/>
                      <a:pt x="864096" y="5311413"/>
                      <a:pt x="864096" y="5112568"/>
                    </a:cubicBezTo>
                    <a:cubicBezTo>
                      <a:pt x="864096" y="4913723"/>
                      <a:pt x="1057530" y="4752528"/>
                      <a:pt x="1296144" y="4752528"/>
                    </a:cubicBezTo>
                    <a:close/>
                    <a:moveTo>
                      <a:pt x="3966529" y="0"/>
                    </a:moveTo>
                    <a:cubicBezTo>
                      <a:pt x="5114352" y="0"/>
                      <a:pt x="6044856" y="832504"/>
                      <a:pt x="6044856" y="1859443"/>
                    </a:cubicBezTo>
                    <a:cubicBezTo>
                      <a:pt x="6044856" y="1959497"/>
                      <a:pt x="6036024" y="2057708"/>
                      <a:pt x="6016461" y="2153116"/>
                    </a:cubicBezTo>
                    <a:cubicBezTo>
                      <a:pt x="6700482" y="2239030"/>
                      <a:pt x="7221640" y="2707824"/>
                      <a:pt x="7221640" y="3272698"/>
                    </a:cubicBezTo>
                    <a:cubicBezTo>
                      <a:pt x="7221640" y="3763638"/>
                      <a:pt x="6828000" y="4181987"/>
                      <a:pt x="6274866" y="4337852"/>
                    </a:cubicBezTo>
                    <a:cubicBezTo>
                      <a:pt x="6148538" y="4385349"/>
                      <a:pt x="6009751" y="4411133"/>
                      <a:pt x="5864215" y="4411133"/>
                    </a:cubicBezTo>
                    <a:lnTo>
                      <a:pt x="5779539" y="4411133"/>
                    </a:lnTo>
                    <a:lnTo>
                      <a:pt x="1623088" y="4411133"/>
                    </a:lnTo>
                    <a:lnTo>
                      <a:pt x="1442101" y="4411133"/>
                    </a:lnTo>
                    <a:cubicBezTo>
                      <a:pt x="645653" y="4411133"/>
                      <a:pt x="0" y="3901436"/>
                      <a:pt x="0" y="3272698"/>
                    </a:cubicBezTo>
                    <a:cubicBezTo>
                      <a:pt x="0" y="2806304"/>
                      <a:pt x="355272" y="2405416"/>
                      <a:pt x="864383" y="2230755"/>
                    </a:cubicBezTo>
                    <a:cubicBezTo>
                      <a:pt x="911564" y="1943620"/>
                      <a:pt x="1082327" y="1714243"/>
                      <a:pt x="1344226" y="1631017"/>
                    </a:cubicBezTo>
                    <a:cubicBezTo>
                      <a:pt x="1399423" y="1613479"/>
                      <a:pt x="1456059" y="1603265"/>
                      <a:pt x="1513328" y="1599886"/>
                    </a:cubicBezTo>
                    <a:cubicBezTo>
                      <a:pt x="1642027" y="1592274"/>
                      <a:pt x="1773951" y="1619161"/>
                      <a:pt x="1898454" y="1677813"/>
                    </a:cubicBezTo>
                    <a:cubicBezTo>
                      <a:pt x="2000054" y="736088"/>
                      <a:pt x="2887216" y="0"/>
                      <a:pt x="3966529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515359" tIns="43634" rIns="515359" bIns="343573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1" name="TextBox 120"/>
              <p:cNvSpPr txBox="1">
                <a:spLocks noChangeArrowheads="1"/>
              </p:cNvSpPr>
              <p:nvPr/>
            </p:nvSpPr>
            <p:spPr bwMode="auto">
              <a:xfrm>
                <a:off x="8063533" y="1978926"/>
                <a:ext cx="1027405" cy="349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313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华佗在线</a:t>
                </a:r>
              </a:p>
            </p:txBody>
          </p:sp>
        </p:grpSp>
        <p:sp>
          <p:nvSpPr>
            <p:cNvPr id="92" name="椭圆 91"/>
            <p:cNvSpPr/>
            <p:nvPr/>
          </p:nvSpPr>
          <p:spPr>
            <a:xfrm>
              <a:off x="7458840" y="3759470"/>
              <a:ext cx="2567473" cy="935403"/>
            </a:xfrm>
            <a:prstGeom prst="ellipse">
              <a:avLst/>
            </a:prstGeom>
            <a:noFill/>
            <a:ln w="44450" cmpd="thinThick">
              <a:solidFill>
                <a:srgbClr val="557E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>
            <a:xfrm>
              <a:off x="6978573" y="2810105"/>
              <a:ext cx="33116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125"/>
            <p:cNvSpPr txBox="1">
              <a:spLocks noChangeArrowheads="1"/>
            </p:cNvSpPr>
            <p:nvPr/>
          </p:nvSpPr>
          <p:spPr bwMode="auto">
            <a:xfrm>
              <a:off x="6714706" y="2402437"/>
              <a:ext cx="381836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31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9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O</a:t>
              </a:r>
              <a:endParaRPr kumimoji="0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5" name="TextBox 126"/>
            <p:cNvSpPr txBox="1">
              <a:spLocks noChangeArrowheads="1"/>
            </p:cNvSpPr>
            <p:nvPr/>
          </p:nvSpPr>
          <p:spPr bwMode="auto">
            <a:xfrm>
              <a:off x="6702140" y="2882704"/>
              <a:ext cx="381836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31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9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O</a:t>
              </a:r>
              <a:endParaRPr kumimoji="0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6" name="TextBox 127"/>
            <p:cNvSpPr txBox="1">
              <a:spLocks noChangeArrowheads="1"/>
            </p:cNvSpPr>
            <p:nvPr/>
          </p:nvSpPr>
          <p:spPr bwMode="auto">
            <a:xfrm>
              <a:off x="6798473" y="2630005"/>
              <a:ext cx="335348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31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9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kumimoji="0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9" name="TextBox 130"/>
            <p:cNvSpPr txBox="1">
              <a:spLocks noChangeArrowheads="1"/>
            </p:cNvSpPr>
            <p:nvPr/>
          </p:nvSpPr>
          <p:spPr bwMode="auto">
            <a:xfrm>
              <a:off x="7590075" y="3856202"/>
              <a:ext cx="49244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31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医生</a:t>
              </a:r>
            </a:p>
          </p:txBody>
        </p:sp>
        <p:sp>
          <p:nvSpPr>
            <p:cNvPr id="102" name="TextBox 133"/>
            <p:cNvSpPr txBox="1">
              <a:spLocks noChangeArrowheads="1"/>
            </p:cNvSpPr>
            <p:nvPr/>
          </p:nvSpPr>
          <p:spPr bwMode="auto">
            <a:xfrm>
              <a:off x="8237877" y="3771167"/>
              <a:ext cx="1107996" cy="276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R="0" lvl="0" indent="0" defTabSz="91313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省二人民医院</a:t>
              </a:r>
            </a:p>
          </p:txBody>
        </p:sp>
        <p:sp>
          <p:nvSpPr>
            <p:cNvPr id="107" name="TextBox 138"/>
            <p:cNvSpPr txBox="1">
              <a:spLocks noChangeArrowheads="1"/>
            </p:cNvSpPr>
            <p:nvPr/>
          </p:nvSpPr>
          <p:spPr bwMode="auto">
            <a:xfrm>
              <a:off x="9787019" y="4155361"/>
              <a:ext cx="49244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313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药店</a:t>
              </a:r>
            </a:p>
          </p:txBody>
        </p:sp>
        <p:sp>
          <p:nvSpPr>
            <p:cNvPr id="110" name="TextBox 141"/>
            <p:cNvSpPr txBox="1">
              <a:spLocks noChangeArrowheads="1"/>
            </p:cNvSpPr>
            <p:nvPr/>
          </p:nvSpPr>
          <p:spPr bwMode="auto">
            <a:xfrm>
              <a:off x="7170247" y="4455252"/>
              <a:ext cx="49244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313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患者</a:t>
              </a:r>
            </a:p>
          </p:txBody>
        </p:sp>
        <p:cxnSp>
          <p:nvCxnSpPr>
            <p:cNvPr id="112" name="直接连接符 111"/>
            <p:cNvCxnSpPr/>
            <p:nvPr/>
          </p:nvCxnSpPr>
          <p:spPr>
            <a:xfrm flipV="1">
              <a:off x="7518874" y="2606271"/>
              <a:ext cx="1102938" cy="1728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92" idx="5"/>
            </p:cNvCxnSpPr>
            <p:nvPr/>
          </p:nvCxnSpPr>
          <p:spPr>
            <a:xfrm flipH="1" flipV="1">
              <a:off x="8621812" y="2630005"/>
              <a:ext cx="1028943" cy="19280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07" idx="0"/>
            </p:cNvCxnSpPr>
            <p:nvPr/>
          </p:nvCxnSpPr>
          <p:spPr>
            <a:xfrm flipH="1" flipV="1">
              <a:off x="8621812" y="2606271"/>
              <a:ext cx="1411428" cy="1549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矩形 114"/>
            <p:cNvSpPr/>
            <p:nvPr/>
          </p:nvSpPr>
          <p:spPr>
            <a:xfrm>
              <a:off x="6654672" y="1958469"/>
              <a:ext cx="3864472" cy="3252970"/>
            </a:xfrm>
            <a:prstGeom prst="rect">
              <a:avLst/>
            </a:prstGeom>
            <a:noFill/>
            <a:ln w="15875"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4" name="TextBox 92"/>
            <p:cNvSpPr txBox="1">
              <a:spLocks noChangeArrowheads="1"/>
            </p:cNvSpPr>
            <p:nvPr/>
          </p:nvSpPr>
          <p:spPr bwMode="auto">
            <a:xfrm>
              <a:off x="3771874" y="4881289"/>
              <a:ext cx="49244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31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社区</a:t>
              </a:r>
            </a:p>
          </p:txBody>
        </p:sp>
        <p:sp>
          <p:nvSpPr>
            <p:cNvPr id="125" name="TextBox 92"/>
            <p:cNvSpPr txBox="1">
              <a:spLocks noChangeArrowheads="1"/>
            </p:cNvSpPr>
            <p:nvPr/>
          </p:nvSpPr>
          <p:spPr bwMode="auto">
            <a:xfrm>
              <a:off x="4397095" y="4436974"/>
              <a:ext cx="8002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31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协作医院</a:t>
              </a:r>
            </a:p>
          </p:txBody>
        </p:sp>
        <p:sp>
          <p:nvSpPr>
            <p:cNvPr id="127" name="TextBox 92"/>
            <p:cNvSpPr txBox="1">
              <a:spLocks noChangeArrowheads="1"/>
            </p:cNvSpPr>
            <p:nvPr/>
          </p:nvSpPr>
          <p:spPr bwMode="auto">
            <a:xfrm>
              <a:off x="8535664" y="4881289"/>
              <a:ext cx="49244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31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社区</a:t>
              </a:r>
            </a:p>
          </p:txBody>
        </p:sp>
      </p:grpSp>
      <p:sp>
        <p:nvSpPr>
          <p:cNvPr id="116" name="TextBox 67"/>
          <p:cNvSpPr txBox="1"/>
          <p:nvPr/>
        </p:nvSpPr>
        <p:spPr>
          <a:xfrm>
            <a:off x="7419975" y="5295900"/>
            <a:ext cx="2723823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defTabSz="914400">
              <a:defRPr/>
            </a:pPr>
            <a:r>
              <a:rPr lang="zh-CN" altLang="en-US" b="1" dirty="0">
                <a:solidFill>
                  <a:schemeClr val="tx2"/>
                </a:solidFill>
                <a:cs typeface="+mn-ea"/>
                <a:sym typeface="+mn-lt"/>
              </a:rPr>
              <a:t>网络问诊？网售处方药？</a:t>
            </a:r>
          </a:p>
        </p:txBody>
      </p:sp>
      <p:pic>
        <p:nvPicPr>
          <p:cNvPr id="117" name="图片 11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2735" y="4315288"/>
            <a:ext cx="622919" cy="62291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8969" y="3200878"/>
            <a:ext cx="1003775" cy="627497"/>
          </a:xfrm>
          <a:prstGeom prst="rect">
            <a:avLst/>
          </a:prstGeom>
        </p:spPr>
      </p:pic>
      <p:pic>
        <p:nvPicPr>
          <p:cNvPr id="120" name="图片 119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105244" y="3810189"/>
            <a:ext cx="328554" cy="583795"/>
          </a:xfrm>
          <a:prstGeom prst="rect">
            <a:avLst/>
          </a:prstGeom>
        </p:spPr>
      </p:pic>
      <p:pic>
        <p:nvPicPr>
          <p:cNvPr id="121" name="图片 120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423893" y="3251229"/>
            <a:ext cx="255199" cy="565584"/>
          </a:xfrm>
          <a:prstGeom prst="rect">
            <a:avLst/>
          </a:prstGeom>
        </p:spPr>
      </p:pic>
      <p:sp>
        <p:nvSpPr>
          <p:cNvPr id="122" name="TextBox 92"/>
          <p:cNvSpPr txBox="1">
            <a:spLocks noChangeArrowheads="1"/>
          </p:cNvSpPr>
          <p:nvPr/>
        </p:nvSpPr>
        <p:spPr bwMode="auto">
          <a:xfrm>
            <a:off x="3055451" y="3718614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1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三级医院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463576" y="3900830"/>
            <a:ext cx="602480" cy="5544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604982" y="4344751"/>
            <a:ext cx="739691" cy="592091"/>
          </a:xfrm>
          <a:prstGeom prst="rect">
            <a:avLst/>
          </a:prstGeom>
        </p:spPr>
      </p:pic>
      <p:pic>
        <p:nvPicPr>
          <p:cNvPr id="126" name="图片 125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420147" y="4414086"/>
            <a:ext cx="739691" cy="592091"/>
          </a:xfrm>
          <a:prstGeom prst="rect">
            <a:avLst/>
          </a:prstGeom>
        </p:spPr>
      </p:pic>
      <p:pic>
        <p:nvPicPr>
          <p:cNvPr id="128" name="图片 127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93103" y="3810189"/>
            <a:ext cx="328554" cy="583795"/>
          </a:xfrm>
          <a:prstGeom prst="rect">
            <a:avLst/>
          </a:prstGeom>
        </p:spPr>
      </p:pic>
      <p:pic>
        <p:nvPicPr>
          <p:cNvPr id="129" name="图片 128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626860" y="3314652"/>
            <a:ext cx="255199" cy="565584"/>
          </a:xfrm>
          <a:prstGeom prst="rect">
            <a:avLst/>
          </a:prstGeom>
        </p:spPr>
      </p:pic>
      <p:pic>
        <p:nvPicPr>
          <p:cNvPr id="130" name="图片 12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4711" y="3212052"/>
            <a:ext cx="622919" cy="62291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8706" y="3388440"/>
            <a:ext cx="525800" cy="457292"/>
          </a:xfrm>
          <a:prstGeom prst="rect">
            <a:avLst/>
          </a:prstGeom>
        </p:spPr>
      </p:pic>
      <p:pic>
        <p:nvPicPr>
          <p:cNvPr id="131" name="图片 130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46161" y="3714270"/>
            <a:ext cx="525800" cy="45729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:cut/>
      </p:transition>
    </mc:Choice>
    <mc:Fallback xmlns="">
      <p:transition spd="slow" advTm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1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034528" y="401719"/>
            <a:ext cx="6109101" cy="1231082"/>
            <a:chOff x="384045" y="271186"/>
            <a:chExt cx="6110515" cy="1231364"/>
          </a:xfrm>
        </p:grpSpPr>
        <p:sp>
          <p:nvSpPr>
            <p:cNvPr id="25" name="9"/>
            <p:cNvSpPr txBox="1"/>
            <p:nvPr/>
          </p:nvSpPr>
          <p:spPr>
            <a:xfrm>
              <a:off x="1428165" y="271186"/>
              <a:ext cx="4157149" cy="5541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互联网</a:t>
              </a:r>
              <a:r>
                <a:rPr lang="en-US" altLang="zh-CN" sz="3600" b="1" dirty="0">
                  <a:solidFill>
                    <a:schemeClr val="accent2"/>
                  </a:solidFill>
                  <a:cs typeface="+mn-ea"/>
                  <a:sym typeface="+mn-lt"/>
                </a:rPr>
                <a:t>+</a:t>
              </a:r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医疗</a:t>
              </a:r>
              <a:r>
                <a:rPr lang="en-US" altLang="zh-CN" sz="3600" b="1" dirty="0">
                  <a:solidFill>
                    <a:schemeClr val="accent2"/>
                  </a:solidFill>
                  <a:cs typeface="+mn-ea"/>
                  <a:sym typeface="+mn-lt"/>
                </a:rPr>
                <a:t>=</a:t>
              </a:r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颠覆？</a:t>
              </a:r>
              <a:r>
                <a:rPr lang="en-US" altLang="zh-CN" sz="3600" b="1" dirty="0">
                  <a:solidFill>
                    <a:schemeClr val="accent2"/>
                  </a:solidFill>
                  <a:cs typeface="+mn-ea"/>
                  <a:sym typeface="+mn-lt"/>
                </a:rPr>
                <a:t> </a:t>
              </a:r>
            </a:p>
          </p:txBody>
        </p:sp>
        <p:cxnSp>
          <p:nvCxnSpPr>
            <p:cNvPr id="26" name="品 11"/>
            <p:cNvCxnSpPr/>
            <p:nvPr>
              <p:custDataLst>
                <p:tags r:id="rId2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27" name="9"/>
            <p:cNvSpPr txBox="1"/>
            <p:nvPr/>
          </p:nvSpPr>
          <p:spPr>
            <a:xfrm>
              <a:off x="1428165" y="886856"/>
              <a:ext cx="4591541" cy="6156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dirty="0">
                  <a:solidFill>
                    <a:schemeClr val="accent2"/>
                  </a:solidFill>
                  <a:cs typeface="+mn-ea"/>
                  <a:sym typeface="+mn-lt"/>
                </a:rPr>
                <a:t>3.6  </a:t>
              </a:r>
              <a:r>
                <a:rPr lang="zh-CN" altLang="en-US" sz="2000" b="1" dirty="0">
                  <a:solidFill>
                    <a:schemeClr val="accent2"/>
                  </a:solidFill>
                  <a:cs typeface="+mn-ea"/>
                  <a:sym typeface="+mn-lt"/>
                </a:rPr>
                <a:t>“互联网</a:t>
              </a:r>
              <a:r>
                <a:rPr lang="en-US" altLang="zh-CN" sz="2000" b="1" dirty="0">
                  <a:solidFill>
                    <a:schemeClr val="accent2"/>
                  </a:solidFill>
                  <a:cs typeface="+mn-ea"/>
                  <a:sym typeface="+mn-lt"/>
                </a:rPr>
                <a:t>+</a:t>
              </a:r>
              <a:r>
                <a:rPr lang="zh-CN" altLang="en-US" sz="2000" b="1" dirty="0">
                  <a:solidFill>
                    <a:schemeClr val="accent2"/>
                  </a:solidFill>
                  <a:cs typeface="+mn-ea"/>
                  <a:sym typeface="+mn-lt"/>
                </a:rPr>
                <a:t>医疗”主要解决的问题</a:t>
              </a:r>
            </a:p>
            <a:p>
              <a:pPr lvl="0" defTabSz="913765">
                <a:defRPr/>
              </a:pPr>
              <a:endParaRPr lang="zh-CN" altLang="en-US" sz="20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4132624" y="1502370"/>
            <a:ext cx="3799264" cy="2907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  <a:p>
            <a:pPr algn="ctr"/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阿里联手第三方实验室推网上医学诊断</a:t>
            </a:r>
          </a:p>
          <a:p>
            <a:pPr algn="ctr"/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9650" y="1920565"/>
            <a:ext cx="4981575" cy="4040188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163938" y="4009715"/>
            <a:ext cx="2919412" cy="1063625"/>
          </a:xfrm>
          <a:prstGeom prst="ellipse">
            <a:avLst/>
          </a:prstGeom>
          <a:noFill/>
          <a:ln w="44450" cmpd="thinThick">
            <a:solidFill>
              <a:srgbClr val="557E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617838" y="2931803"/>
            <a:ext cx="3765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1316213" y="2466665"/>
            <a:ext cx="381836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1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9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rPr>
              <a:t>O</a:t>
            </a:r>
            <a:endParaRPr kumimoji="0" lang="zh-CN" altLang="en-US" sz="19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1303513" y="3012765"/>
            <a:ext cx="381836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1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9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rPr>
              <a:t>O</a:t>
            </a:r>
            <a:endParaRPr kumimoji="0" lang="zh-CN" altLang="en-US" sz="19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TextBox 13"/>
          <p:cNvSpPr txBox="1">
            <a:spLocks noChangeArrowheads="1"/>
          </p:cNvSpPr>
          <p:nvPr/>
        </p:nvSpPr>
        <p:spPr bwMode="auto">
          <a:xfrm>
            <a:off x="1413050" y="2727015"/>
            <a:ext cx="33534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1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9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endParaRPr kumimoji="0" lang="zh-CN" altLang="en-US" sz="19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TextBox 17"/>
          <p:cNvSpPr txBox="1">
            <a:spLocks noChangeArrowheads="1"/>
          </p:cNvSpPr>
          <p:nvPr/>
        </p:nvSpPr>
        <p:spPr bwMode="auto">
          <a:xfrm>
            <a:off x="2313166" y="4119704"/>
            <a:ext cx="492443" cy="295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R="0" lvl="0" defTabSz="91313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医生</a:t>
            </a:r>
          </a:p>
        </p:txBody>
      </p:sp>
      <p:sp>
        <p:nvSpPr>
          <p:cNvPr id="32" name="TextBox 28"/>
          <p:cNvSpPr txBox="1">
            <a:spLocks noChangeArrowheads="1"/>
          </p:cNvSpPr>
          <p:nvPr/>
        </p:nvSpPr>
        <p:spPr bwMode="auto">
          <a:xfrm>
            <a:off x="1835786" y="4800882"/>
            <a:ext cx="492443" cy="295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0" defTabSz="91313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患者</a:t>
            </a:r>
          </a:p>
        </p:txBody>
      </p:sp>
      <p:sp>
        <p:nvSpPr>
          <p:cNvPr id="35" name="TextBox 31"/>
          <p:cNvSpPr txBox="1">
            <a:spLocks noChangeArrowheads="1"/>
          </p:cNvSpPr>
          <p:nvPr/>
        </p:nvSpPr>
        <p:spPr bwMode="auto">
          <a:xfrm>
            <a:off x="2463975" y="5359892"/>
            <a:ext cx="800219" cy="295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0" defTabSz="91313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二级医院</a:t>
            </a:r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2230613" y="2700028"/>
            <a:ext cx="1255712" cy="1963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2" idx="5"/>
          </p:cNvCxnSpPr>
          <p:nvPr/>
        </p:nvCxnSpPr>
        <p:spPr>
          <a:xfrm flipH="1" flipV="1">
            <a:off x="3486325" y="2727015"/>
            <a:ext cx="1169988" cy="2190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2" idx="7"/>
          </p:cNvCxnSpPr>
          <p:nvPr/>
        </p:nvCxnSpPr>
        <p:spPr>
          <a:xfrm flipH="1" flipV="1">
            <a:off x="3486325" y="2700028"/>
            <a:ext cx="1169988" cy="146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39"/>
          <p:cNvGrpSpPr/>
          <p:nvPr/>
        </p:nvGrpSpPr>
        <p:grpSpPr bwMode="auto">
          <a:xfrm>
            <a:off x="2913238" y="2344428"/>
            <a:ext cx="1312862" cy="579437"/>
            <a:chOff x="3002509" y="1815151"/>
            <a:chExt cx="1312348" cy="578765"/>
          </a:xfrm>
        </p:grpSpPr>
        <p:sp>
          <p:nvSpPr>
            <p:cNvPr id="43" name="云形标注1 441"/>
            <p:cNvSpPr/>
            <p:nvPr/>
          </p:nvSpPr>
          <p:spPr bwMode="auto">
            <a:xfrm>
              <a:off x="3002509" y="1815151"/>
              <a:ext cx="1312348" cy="578765"/>
            </a:xfrm>
            <a:custGeom>
              <a:avLst/>
              <a:gdLst/>
              <a:ahLst/>
              <a:cxnLst>
                <a:cxn ang="0">
                  <a:pos x="273631" y="6192688"/>
                </a:cxn>
                <a:cxn ang="0">
                  <a:pos x="403246" y="6300700"/>
                </a:cxn>
                <a:cxn ang="0">
                  <a:pos x="273631" y="6408712"/>
                </a:cxn>
                <a:cxn ang="0">
                  <a:pos x="144016" y="6300700"/>
                </a:cxn>
                <a:cxn ang="0">
                  <a:pos x="273631" y="6192688"/>
                </a:cxn>
                <a:cxn ang="0">
                  <a:pos x="720080" y="5633983"/>
                </a:cxn>
                <a:cxn ang="0">
                  <a:pos x="936104" y="5814003"/>
                </a:cxn>
                <a:cxn ang="0">
                  <a:pos x="720080" y="5994023"/>
                </a:cxn>
                <a:cxn ang="0">
                  <a:pos x="504056" y="5814003"/>
                </a:cxn>
                <a:cxn ang="0">
                  <a:pos x="720080" y="5633983"/>
                </a:cxn>
                <a:cxn ang="0">
                  <a:pos x="1296144" y="4752528"/>
                </a:cxn>
                <a:cxn ang="0">
                  <a:pos x="1728193" y="5112568"/>
                </a:cxn>
                <a:cxn ang="0">
                  <a:pos x="1296144" y="5472608"/>
                </a:cxn>
                <a:cxn ang="0">
                  <a:pos x="864096" y="5112568"/>
                </a:cxn>
                <a:cxn ang="0">
                  <a:pos x="1296144" y="4752528"/>
                </a:cxn>
                <a:cxn ang="0">
                  <a:pos x="3966529" y="0"/>
                </a:cxn>
                <a:cxn ang="0">
                  <a:pos x="6044856" y="1859443"/>
                </a:cxn>
                <a:cxn ang="0">
                  <a:pos x="6016461" y="2153116"/>
                </a:cxn>
                <a:cxn ang="0">
                  <a:pos x="7221640" y="3272698"/>
                </a:cxn>
                <a:cxn ang="0">
                  <a:pos x="6274866" y="4337852"/>
                </a:cxn>
                <a:cxn ang="0">
                  <a:pos x="5864215" y="4411133"/>
                </a:cxn>
                <a:cxn ang="0">
                  <a:pos x="5779539" y="4411133"/>
                </a:cxn>
                <a:cxn ang="0">
                  <a:pos x="1623088" y="4411133"/>
                </a:cxn>
                <a:cxn ang="0">
                  <a:pos x="1442101" y="4411133"/>
                </a:cxn>
                <a:cxn ang="0">
                  <a:pos x="0" y="3272698"/>
                </a:cxn>
                <a:cxn ang="0">
                  <a:pos x="864383" y="2230755"/>
                </a:cxn>
                <a:cxn ang="0">
                  <a:pos x="1344226" y="1631017"/>
                </a:cxn>
                <a:cxn ang="0">
                  <a:pos x="1513328" y="1599886"/>
                </a:cxn>
                <a:cxn ang="0">
                  <a:pos x="1898454" y="1677813"/>
                </a:cxn>
                <a:cxn ang="0">
                  <a:pos x="3966529" y="0"/>
                </a:cxn>
              </a:cxnLst>
              <a:rect l="0" t="0" r="r" b="b"/>
              <a:pathLst>
                <a:path w="7221640" h="6408712">
                  <a:moveTo>
                    <a:pt x="273631" y="6192688"/>
                  </a:moveTo>
                  <a:cubicBezTo>
                    <a:pt x="345215" y="6192688"/>
                    <a:pt x="403246" y="6241047"/>
                    <a:pt x="403246" y="6300700"/>
                  </a:cubicBezTo>
                  <a:cubicBezTo>
                    <a:pt x="403246" y="6360353"/>
                    <a:pt x="345215" y="6408712"/>
                    <a:pt x="273631" y="6408712"/>
                  </a:cubicBezTo>
                  <a:cubicBezTo>
                    <a:pt x="202047" y="6408712"/>
                    <a:pt x="144016" y="6360353"/>
                    <a:pt x="144016" y="6300700"/>
                  </a:cubicBezTo>
                  <a:cubicBezTo>
                    <a:pt x="144016" y="6241047"/>
                    <a:pt x="202047" y="6192688"/>
                    <a:pt x="273631" y="6192688"/>
                  </a:cubicBezTo>
                  <a:close/>
                  <a:moveTo>
                    <a:pt x="720080" y="5633983"/>
                  </a:moveTo>
                  <a:cubicBezTo>
                    <a:pt x="839387" y="5633983"/>
                    <a:pt x="936104" y="5714581"/>
                    <a:pt x="936104" y="5814003"/>
                  </a:cubicBezTo>
                  <a:cubicBezTo>
                    <a:pt x="936104" y="5913425"/>
                    <a:pt x="839387" y="5994023"/>
                    <a:pt x="720080" y="5994023"/>
                  </a:cubicBezTo>
                  <a:cubicBezTo>
                    <a:pt x="600773" y="5994023"/>
                    <a:pt x="504056" y="5913425"/>
                    <a:pt x="504056" y="5814003"/>
                  </a:cubicBezTo>
                  <a:cubicBezTo>
                    <a:pt x="504056" y="5714581"/>
                    <a:pt x="600773" y="5633983"/>
                    <a:pt x="720080" y="5633983"/>
                  </a:cubicBezTo>
                  <a:close/>
                  <a:moveTo>
                    <a:pt x="1296144" y="4752528"/>
                  </a:moveTo>
                  <a:cubicBezTo>
                    <a:pt x="1534759" y="4752528"/>
                    <a:pt x="1728193" y="4913723"/>
                    <a:pt x="1728193" y="5112568"/>
                  </a:cubicBezTo>
                  <a:cubicBezTo>
                    <a:pt x="1728193" y="5311413"/>
                    <a:pt x="1534759" y="5472608"/>
                    <a:pt x="1296144" y="5472608"/>
                  </a:cubicBezTo>
                  <a:cubicBezTo>
                    <a:pt x="1057530" y="5472608"/>
                    <a:pt x="864096" y="5311413"/>
                    <a:pt x="864096" y="5112568"/>
                  </a:cubicBezTo>
                  <a:cubicBezTo>
                    <a:pt x="864096" y="4913723"/>
                    <a:pt x="1057530" y="4752528"/>
                    <a:pt x="1296144" y="4752528"/>
                  </a:cubicBezTo>
                  <a:close/>
                  <a:moveTo>
                    <a:pt x="3966529" y="0"/>
                  </a:moveTo>
                  <a:cubicBezTo>
                    <a:pt x="5114352" y="0"/>
                    <a:pt x="6044856" y="832504"/>
                    <a:pt x="6044856" y="1859443"/>
                  </a:cubicBezTo>
                  <a:cubicBezTo>
                    <a:pt x="6044856" y="1959497"/>
                    <a:pt x="6036024" y="2057708"/>
                    <a:pt x="6016461" y="2153116"/>
                  </a:cubicBezTo>
                  <a:cubicBezTo>
                    <a:pt x="6700482" y="2239030"/>
                    <a:pt x="7221640" y="2707824"/>
                    <a:pt x="7221640" y="3272698"/>
                  </a:cubicBezTo>
                  <a:cubicBezTo>
                    <a:pt x="7221640" y="3763638"/>
                    <a:pt x="6828000" y="4181987"/>
                    <a:pt x="6274866" y="4337852"/>
                  </a:cubicBezTo>
                  <a:cubicBezTo>
                    <a:pt x="6148538" y="4385349"/>
                    <a:pt x="6009751" y="4411133"/>
                    <a:pt x="5864215" y="4411133"/>
                  </a:cubicBezTo>
                  <a:lnTo>
                    <a:pt x="5779539" y="4411133"/>
                  </a:lnTo>
                  <a:lnTo>
                    <a:pt x="1623088" y="4411133"/>
                  </a:lnTo>
                  <a:lnTo>
                    <a:pt x="1442101" y="4411133"/>
                  </a:lnTo>
                  <a:cubicBezTo>
                    <a:pt x="645653" y="4411133"/>
                    <a:pt x="0" y="3901436"/>
                    <a:pt x="0" y="3272698"/>
                  </a:cubicBezTo>
                  <a:cubicBezTo>
                    <a:pt x="0" y="2806304"/>
                    <a:pt x="355272" y="2405416"/>
                    <a:pt x="864383" y="2230755"/>
                  </a:cubicBezTo>
                  <a:cubicBezTo>
                    <a:pt x="911564" y="1943620"/>
                    <a:pt x="1082327" y="1714243"/>
                    <a:pt x="1344226" y="1631017"/>
                  </a:cubicBezTo>
                  <a:cubicBezTo>
                    <a:pt x="1399423" y="1613479"/>
                    <a:pt x="1456059" y="1603265"/>
                    <a:pt x="1513328" y="1599886"/>
                  </a:cubicBezTo>
                  <a:cubicBezTo>
                    <a:pt x="1642027" y="1592274"/>
                    <a:pt x="1773951" y="1619161"/>
                    <a:pt x="1898454" y="1677813"/>
                  </a:cubicBezTo>
                  <a:cubicBezTo>
                    <a:pt x="2000054" y="736088"/>
                    <a:pt x="2887216" y="0"/>
                    <a:pt x="3966529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515359" tIns="43634" rIns="515359" bIns="343573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TextBox 41"/>
            <p:cNvSpPr txBox="1">
              <a:spLocks noChangeArrowheads="1"/>
            </p:cNvSpPr>
            <p:nvPr/>
          </p:nvSpPr>
          <p:spPr bwMode="auto">
            <a:xfrm>
              <a:off x="3212635" y="1910687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31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阿里健康</a:t>
              </a:r>
            </a:p>
          </p:txBody>
        </p:sp>
      </p:grpSp>
      <p:sp>
        <p:nvSpPr>
          <p:cNvPr id="45" name="圆角矩形 42"/>
          <p:cNvSpPr/>
          <p:nvPr/>
        </p:nvSpPr>
        <p:spPr>
          <a:xfrm>
            <a:off x="2421113" y="4366903"/>
            <a:ext cx="2471737" cy="32861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R="0" lvl="0" algn="ctr" defTabSz="91313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共享处方、共享检验、检查报告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R="0" lvl="0" algn="ctr" defTabSz="91313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集中收集样本</a:t>
            </a:r>
          </a:p>
        </p:txBody>
      </p:sp>
      <p:sp>
        <p:nvSpPr>
          <p:cNvPr id="46" name="TextBox 44"/>
          <p:cNvSpPr txBox="1">
            <a:spLocks noChangeArrowheads="1"/>
          </p:cNvSpPr>
          <p:nvPr/>
        </p:nvSpPr>
        <p:spPr bwMode="auto">
          <a:xfrm>
            <a:off x="4524550" y="4636778"/>
            <a:ext cx="1107996" cy="295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R="0" lvl="0" defTabSz="91313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检验检查中心</a:t>
            </a:r>
          </a:p>
        </p:txBody>
      </p:sp>
      <p:sp>
        <p:nvSpPr>
          <p:cNvPr id="51" name="TextBox 38"/>
          <p:cNvSpPr txBox="1"/>
          <p:nvPr/>
        </p:nvSpPr>
        <p:spPr>
          <a:xfrm>
            <a:off x="6061968" y="3499353"/>
            <a:ext cx="4713287" cy="75713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indent="0"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b="1" dirty="0">
                <a:solidFill>
                  <a:schemeClr val="tx2"/>
                </a:solidFill>
                <a:cs typeface="+mn-ea"/>
                <a:sym typeface="+mn-lt"/>
              </a:rPr>
              <a:t>检验检查结果互认的壁垒就此打破？</a:t>
            </a:r>
            <a:endParaRPr lang="en-US" altLang="zh-CN" b="1" dirty="0">
              <a:solidFill>
                <a:schemeClr val="tx2"/>
              </a:solidFill>
              <a:cs typeface="+mn-ea"/>
              <a:sym typeface="+mn-lt"/>
            </a:endParaRPr>
          </a:p>
          <a:p>
            <a:pPr indent="0"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b="1" dirty="0">
                <a:solidFill>
                  <a:schemeClr val="tx2"/>
                </a:solidFill>
                <a:cs typeface="+mn-ea"/>
                <a:sym typeface="+mn-lt"/>
              </a:rPr>
              <a:t>医生依据检查检查结果就可以开处方？</a:t>
            </a: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01548" y="4793974"/>
            <a:ext cx="622919" cy="622919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5093" y="3472988"/>
            <a:ext cx="1003775" cy="627497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62614" y="4223246"/>
            <a:ext cx="328554" cy="583795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77218" y="3568549"/>
            <a:ext cx="255199" cy="565584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643572" y="4883273"/>
            <a:ext cx="739691" cy="592091"/>
          </a:xfrm>
          <a:prstGeom prst="rect">
            <a:avLst/>
          </a:prstGeom>
        </p:spPr>
      </p:pic>
      <p:sp>
        <p:nvSpPr>
          <p:cNvPr id="57" name="TextBox 31"/>
          <p:cNvSpPr txBox="1">
            <a:spLocks noChangeArrowheads="1"/>
          </p:cNvSpPr>
          <p:nvPr/>
        </p:nvSpPr>
        <p:spPr bwMode="auto">
          <a:xfrm>
            <a:off x="3740957" y="5359892"/>
            <a:ext cx="492443" cy="295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0" defTabSz="91313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社区</a:t>
            </a:r>
          </a:p>
        </p:txBody>
      </p:sp>
      <p:sp>
        <p:nvSpPr>
          <p:cNvPr id="58" name="TextBox 31"/>
          <p:cNvSpPr txBox="1">
            <a:spLocks noChangeArrowheads="1"/>
          </p:cNvSpPr>
          <p:nvPr/>
        </p:nvSpPr>
        <p:spPr bwMode="auto">
          <a:xfrm>
            <a:off x="3256870" y="4027342"/>
            <a:ext cx="800219" cy="295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0" defTabSz="91313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三级医院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724114" y="3844368"/>
            <a:ext cx="689908" cy="819397"/>
          </a:xfrm>
          <a:prstGeom prst="rect">
            <a:avLst/>
          </a:prstGeom>
        </p:spPr>
      </p:pic>
      <p:sp>
        <p:nvSpPr>
          <p:cNvPr id="59" name="矩形 58"/>
          <p:cNvSpPr/>
          <p:nvPr/>
        </p:nvSpPr>
        <p:spPr>
          <a:xfrm>
            <a:off x="6434313" y="4554202"/>
            <a:ext cx="4388977" cy="1477321"/>
          </a:xfrm>
          <a:prstGeom prst="rect">
            <a:avLst/>
          </a:prstGeom>
        </p:spPr>
        <p:txBody>
          <a:bodyPr wrap="square" lIns="91435" tIns="45717" rIns="91435" bIns="45717">
            <a:spAutoFit/>
          </a:bodyPr>
          <a:lstStyle/>
          <a:p>
            <a:pPr indent="0" defTabSz="91313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你可以足不出户，网上选择来自各大医疗机构的医生，根据医生开具的检验单到采血点采血，从网上查询结果而后医生开具处方，药物配送门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indent="0" defTabSz="91313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为基于云医院平台实现独立检验机构的互联网运作模式，为云医院的各资源方提供线上线下服务。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:cut/>
      </p:transition>
    </mc:Choice>
    <mc:Fallback xmlns="">
      <p:transition spd="slow" advTm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034528" y="401719"/>
            <a:ext cx="6109101" cy="1231082"/>
            <a:chOff x="384045" y="271186"/>
            <a:chExt cx="6110515" cy="1231364"/>
          </a:xfrm>
        </p:grpSpPr>
        <p:sp>
          <p:nvSpPr>
            <p:cNvPr id="25" name="9"/>
            <p:cNvSpPr txBox="1"/>
            <p:nvPr/>
          </p:nvSpPr>
          <p:spPr>
            <a:xfrm>
              <a:off x="1428165" y="271186"/>
              <a:ext cx="4157149" cy="5541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互联网</a:t>
              </a:r>
              <a:r>
                <a:rPr lang="en-US" altLang="zh-CN" sz="3600" b="1" dirty="0">
                  <a:solidFill>
                    <a:schemeClr val="accent2"/>
                  </a:solidFill>
                  <a:cs typeface="+mn-ea"/>
                  <a:sym typeface="+mn-lt"/>
                </a:rPr>
                <a:t>+</a:t>
              </a:r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医疗</a:t>
              </a:r>
              <a:r>
                <a:rPr lang="en-US" altLang="zh-CN" sz="3600" b="1" dirty="0">
                  <a:solidFill>
                    <a:schemeClr val="accent2"/>
                  </a:solidFill>
                  <a:cs typeface="+mn-ea"/>
                  <a:sym typeface="+mn-lt"/>
                </a:rPr>
                <a:t>=</a:t>
              </a:r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颠覆？</a:t>
              </a:r>
              <a:r>
                <a:rPr lang="en-US" altLang="zh-CN" sz="3600" b="1" dirty="0">
                  <a:solidFill>
                    <a:schemeClr val="accent2"/>
                  </a:solidFill>
                  <a:cs typeface="+mn-ea"/>
                  <a:sym typeface="+mn-lt"/>
                </a:rPr>
                <a:t> </a:t>
              </a:r>
            </a:p>
          </p:txBody>
        </p:sp>
        <p:cxnSp>
          <p:nvCxnSpPr>
            <p:cNvPr id="26" name="品 11"/>
            <p:cNvCxnSpPr/>
            <p:nvPr>
              <p:custDataLst>
                <p:tags r:id="rId2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27" name="9"/>
            <p:cNvSpPr txBox="1"/>
            <p:nvPr/>
          </p:nvSpPr>
          <p:spPr>
            <a:xfrm>
              <a:off x="1718856" y="886856"/>
              <a:ext cx="4591541" cy="6156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dirty="0">
                  <a:solidFill>
                    <a:schemeClr val="accent2"/>
                  </a:solidFill>
                  <a:cs typeface="+mn-ea"/>
                  <a:sym typeface="+mn-lt"/>
                </a:rPr>
                <a:t>3.7  </a:t>
              </a:r>
              <a:r>
                <a:rPr lang="zh-CN" altLang="en-US" sz="2000" b="1" dirty="0">
                  <a:solidFill>
                    <a:schemeClr val="accent2"/>
                  </a:solidFill>
                  <a:cs typeface="+mn-ea"/>
                  <a:sym typeface="+mn-lt"/>
                </a:rPr>
                <a:t>互联网</a:t>
              </a:r>
              <a:r>
                <a:rPr lang="en-US" altLang="zh-CN" sz="2000" b="1" dirty="0">
                  <a:solidFill>
                    <a:schemeClr val="accent2"/>
                  </a:solidFill>
                  <a:cs typeface="+mn-ea"/>
                  <a:sym typeface="+mn-lt"/>
                </a:rPr>
                <a:t>+</a:t>
              </a:r>
              <a:r>
                <a:rPr lang="zh-CN" altLang="en-US" sz="2000" b="1" dirty="0">
                  <a:solidFill>
                    <a:schemeClr val="accent2"/>
                  </a:solidFill>
                  <a:cs typeface="+mn-ea"/>
                  <a:sym typeface="+mn-lt"/>
                </a:rPr>
                <a:t>医疗</a:t>
              </a:r>
              <a:r>
                <a:rPr lang="en-US" altLang="zh-CN" sz="2000" b="1" dirty="0">
                  <a:solidFill>
                    <a:schemeClr val="accent2"/>
                  </a:solidFill>
                  <a:cs typeface="+mn-ea"/>
                  <a:sym typeface="+mn-lt"/>
                </a:rPr>
                <a:t>”O2O”</a:t>
              </a:r>
              <a:r>
                <a:rPr lang="zh-CN" altLang="en-US" sz="2000" b="1" dirty="0">
                  <a:solidFill>
                    <a:schemeClr val="accent2"/>
                  </a:solidFill>
                  <a:cs typeface="+mn-ea"/>
                  <a:sym typeface="+mn-lt"/>
                </a:rPr>
                <a:t>环节</a:t>
              </a:r>
            </a:p>
            <a:p>
              <a:pPr lvl="0" defTabSz="913765">
                <a:defRPr/>
              </a:pPr>
              <a:endParaRPr lang="zh-CN" altLang="en-US" sz="20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1" name="直接连接符 30"/>
          <p:cNvCxnSpPr/>
          <p:nvPr/>
        </p:nvCxnSpPr>
        <p:spPr>
          <a:xfrm>
            <a:off x="678673" y="2753005"/>
            <a:ext cx="10835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64754" y="3455988"/>
            <a:ext cx="108493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78673" y="4274122"/>
            <a:ext cx="10835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678673" y="5014913"/>
            <a:ext cx="10835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664754" y="5920360"/>
            <a:ext cx="10835063" cy="8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416860" y="1688997"/>
            <a:ext cx="0" cy="4317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2846814" y="1835618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4624700" y="1663700"/>
            <a:ext cx="0" cy="4299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6057310" y="1949450"/>
            <a:ext cx="0" cy="4013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7008285" y="1991535"/>
            <a:ext cx="0" cy="752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7880788" y="1879600"/>
            <a:ext cx="0" cy="873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10397844" y="1909763"/>
            <a:ext cx="0" cy="2364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825551"/>
              </p:ext>
            </p:extLst>
          </p:nvPr>
        </p:nvGraphicFramePr>
        <p:xfrm>
          <a:off x="1417194" y="1695450"/>
          <a:ext cx="10096911" cy="36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160"/>
                <a:gridCol w="747497"/>
                <a:gridCol w="1037788"/>
                <a:gridCol w="698323"/>
                <a:gridCol w="731355"/>
                <a:gridCol w="950700"/>
                <a:gridCol w="870869"/>
                <a:gridCol w="914414"/>
                <a:gridCol w="907157"/>
                <a:gridCol w="686124"/>
                <a:gridCol w="1126524"/>
              </a:tblGrid>
              <a:tr h="36988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zh-CN" alt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健康管理</a:t>
                      </a:r>
                    </a:p>
                  </a:txBody>
                  <a:tcPr marT="45603" marB="45603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zh-CN" alt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自诊</a:t>
                      </a:r>
                    </a:p>
                  </a:txBody>
                  <a:tcPr marT="45603" marB="45603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zh-CN" alt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自我用药</a:t>
                      </a:r>
                    </a:p>
                  </a:txBody>
                  <a:tcPr marT="45603" marB="45603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zh-CN" alt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导诊</a:t>
                      </a:r>
                    </a:p>
                  </a:txBody>
                  <a:tcPr marT="45603" marB="45603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zh-CN" alt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候诊</a:t>
                      </a:r>
                    </a:p>
                  </a:txBody>
                  <a:tcPr marT="45603" marB="45603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zh-CN" alt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诊断</a:t>
                      </a:r>
                    </a:p>
                  </a:txBody>
                  <a:tcPr marT="45603" marB="45603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zh-CN" alt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收费</a:t>
                      </a:r>
                    </a:p>
                  </a:txBody>
                  <a:tcPr marT="45603" marB="45603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zh-CN" alt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取药</a:t>
                      </a:r>
                    </a:p>
                  </a:txBody>
                  <a:tcPr marT="45603" marB="45603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zh-CN" alt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治疗</a:t>
                      </a:r>
                    </a:p>
                  </a:txBody>
                  <a:tcPr marT="45603" marB="45603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zh-CN" alt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住院</a:t>
                      </a:r>
                    </a:p>
                  </a:txBody>
                  <a:tcPr marT="45603" marB="45603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zh-CN" alt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院外康复</a:t>
                      </a:r>
                    </a:p>
                  </a:txBody>
                  <a:tcPr marT="45603" marB="45603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9" name="圆角矩形 57"/>
          <p:cNvSpPr/>
          <p:nvPr/>
        </p:nvSpPr>
        <p:spPr>
          <a:xfrm>
            <a:off x="6126195" y="2159944"/>
            <a:ext cx="762000" cy="50581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医疗属性</a:t>
            </a:r>
          </a:p>
        </p:txBody>
      </p:sp>
      <p:sp>
        <p:nvSpPr>
          <p:cNvPr id="70" name="圆角矩形 68"/>
          <p:cNvSpPr/>
          <p:nvPr/>
        </p:nvSpPr>
        <p:spPr>
          <a:xfrm>
            <a:off x="8880182" y="2161688"/>
            <a:ext cx="1447800" cy="50227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医疗属性</a:t>
            </a:r>
          </a:p>
        </p:txBody>
      </p:sp>
      <p:sp>
        <p:nvSpPr>
          <p:cNvPr id="71" name="TextBox 69"/>
          <p:cNvSpPr txBox="1">
            <a:spLocks noChangeArrowheads="1"/>
          </p:cNvSpPr>
          <p:nvPr/>
        </p:nvSpPr>
        <p:spPr bwMode="auto">
          <a:xfrm>
            <a:off x="10588794" y="2061478"/>
            <a:ext cx="8002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313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病情咨询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defTabSz="91313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体征监测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defTabSz="91313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实时提醒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2" name="圆角矩形 73"/>
          <p:cNvSpPr/>
          <p:nvPr/>
        </p:nvSpPr>
        <p:spPr>
          <a:xfrm>
            <a:off x="6101663" y="3120745"/>
            <a:ext cx="847725" cy="31273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电子病历</a:t>
            </a:r>
          </a:p>
        </p:txBody>
      </p:sp>
      <p:sp>
        <p:nvSpPr>
          <p:cNvPr id="73" name="圆角矩形 74"/>
          <p:cNvSpPr/>
          <p:nvPr/>
        </p:nvSpPr>
        <p:spPr>
          <a:xfrm>
            <a:off x="7003363" y="3106458"/>
            <a:ext cx="846138" cy="31432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精准病情分析病因</a:t>
            </a:r>
          </a:p>
        </p:txBody>
      </p:sp>
      <p:sp>
        <p:nvSpPr>
          <p:cNvPr id="74" name="圆角矩形 75"/>
          <p:cNvSpPr/>
          <p:nvPr/>
        </p:nvSpPr>
        <p:spPr>
          <a:xfrm>
            <a:off x="8005670" y="3106458"/>
            <a:ext cx="2267294" cy="32702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药品临床治疗数据库</a:t>
            </a:r>
          </a:p>
        </p:txBody>
      </p:sp>
      <p:sp>
        <p:nvSpPr>
          <p:cNvPr id="75" name="TextBox 79"/>
          <p:cNvSpPr txBox="1">
            <a:spLocks noChangeArrowheads="1"/>
          </p:cNvSpPr>
          <p:nvPr/>
        </p:nvSpPr>
        <p:spPr bwMode="auto">
          <a:xfrm>
            <a:off x="10547519" y="2990850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313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术后随访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defTabSz="91313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病情跟踪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6" name="圆角矩形 91"/>
          <p:cNvSpPr/>
          <p:nvPr/>
        </p:nvSpPr>
        <p:spPr>
          <a:xfrm>
            <a:off x="6106337" y="3870325"/>
            <a:ext cx="4237037" cy="32702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电子病历系统，对接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HIS,CIS,HIMMS,PACS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7" name="TextBox 92"/>
          <p:cNvSpPr txBox="1">
            <a:spLocks noChangeArrowheads="1"/>
          </p:cNvSpPr>
          <p:nvPr/>
        </p:nvSpPr>
        <p:spPr bwMode="auto">
          <a:xfrm>
            <a:off x="10557044" y="3645862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313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远程医疗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defTabSz="91313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咨询指导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9" name="圆角矩形 103"/>
          <p:cNvSpPr/>
          <p:nvPr/>
        </p:nvSpPr>
        <p:spPr bwMode="auto">
          <a:xfrm>
            <a:off x="8673323" y="4575175"/>
            <a:ext cx="2470150" cy="328613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药效跟踪，研发促进，决策支持</a:t>
            </a:r>
          </a:p>
        </p:txBody>
      </p:sp>
      <p:grpSp>
        <p:nvGrpSpPr>
          <p:cNvPr id="178" name="组合 177"/>
          <p:cNvGrpSpPr/>
          <p:nvPr/>
        </p:nvGrpSpPr>
        <p:grpSpPr>
          <a:xfrm>
            <a:off x="2883825" y="2069670"/>
            <a:ext cx="6713498" cy="986102"/>
            <a:chOff x="2883825" y="2069670"/>
            <a:chExt cx="6713498" cy="986102"/>
          </a:xfrm>
        </p:grpSpPr>
        <p:pic>
          <p:nvPicPr>
            <p:cNvPr id="81" name="Picture 2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3825" y="2069670"/>
              <a:ext cx="299776" cy="273519"/>
            </a:xfrm>
            <a:prstGeom prst="roundRect">
              <a:avLst/>
            </a:prstGeom>
            <a:ln w="38100" cap="sq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82" name="Picture 6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6051" y="2803850"/>
              <a:ext cx="801272" cy="25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7" name="组合 176"/>
          <p:cNvGrpSpPr/>
          <p:nvPr/>
        </p:nvGrpSpPr>
        <p:grpSpPr>
          <a:xfrm>
            <a:off x="1424798" y="2051025"/>
            <a:ext cx="9992671" cy="3865177"/>
            <a:chOff x="1424798" y="2051025"/>
            <a:chExt cx="9992671" cy="3865177"/>
          </a:xfrm>
        </p:grpSpPr>
        <p:pic>
          <p:nvPicPr>
            <p:cNvPr id="84" name="Picture 3"/>
            <p:cNvPicPr>
              <a:picLocks noChangeAspect="1" noChangeArrowheads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3212" y="2063650"/>
              <a:ext cx="321062" cy="299991"/>
            </a:xfrm>
            <a:prstGeom prst="roundRect">
              <a:avLst/>
            </a:prstGeom>
            <a:ln w="38100" cap="sq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862" y="2765887"/>
              <a:ext cx="338217" cy="314457"/>
            </a:xfrm>
            <a:prstGeom prst="roundRect">
              <a:avLst/>
            </a:prstGeom>
            <a:ln w="38100" cap="sq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86" name="Picture 6"/>
            <p:cNvPicPr>
              <a:picLocks noChangeAspect="1" noChangeArrowheads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2062" y="2765276"/>
              <a:ext cx="321730" cy="294983"/>
            </a:xfrm>
            <a:prstGeom prst="roundRect">
              <a:avLst/>
            </a:prstGeom>
            <a:ln w="38100" cap="sq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87" name="Picture 2"/>
            <p:cNvPicPr>
              <a:picLocks noChangeAspect="1" noChangeArrowheads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3302" y="3482736"/>
              <a:ext cx="349563" cy="319779"/>
            </a:xfrm>
            <a:prstGeom prst="roundRect">
              <a:avLst/>
            </a:prstGeom>
            <a:ln w="38100" cap="sq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grpSp>
          <p:nvGrpSpPr>
            <p:cNvPr id="88" name="组合 48"/>
            <p:cNvGrpSpPr/>
            <p:nvPr/>
          </p:nvGrpSpPr>
          <p:grpSpPr bwMode="auto">
            <a:xfrm>
              <a:off x="2243195" y="5079464"/>
              <a:ext cx="357846" cy="357922"/>
              <a:chOff x="15317358" y="2684773"/>
              <a:chExt cx="1152525" cy="1152525"/>
            </a:xfrm>
          </p:grpSpPr>
          <p:sp>
            <p:nvSpPr>
              <p:cNvPr id="136" name="Rectangle 4"/>
              <p:cNvSpPr>
                <a:spLocks noChangeArrowheads="1"/>
              </p:cNvSpPr>
              <p:nvPr/>
            </p:nvSpPr>
            <p:spPr bwMode="auto">
              <a:xfrm>
                <a:off x="15317358" y="2684773"/>
                <a:ext cx="1152525" cy="1152525"/>
              </a:xfrm>
              <a:prstGeom prst="roundRect">
                <a:avLst>
                  <a:gd name="adj" fmla="val 16667"/>
                </a:avLst>
              </a:prstGeom>
              <a:solidFill>
                <a:srgbClr val="EB30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313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37" name="微信 85"/>
              <p:cNvSpPr/>
              <p:nvPr/>
            </p:nvSpPr>
            <p:spPr bwMode="auto">
              <a:xfrm>
                <a:off x="15520558" y="2956235"/>
                <a:ext cx="746125" cy="609600"/>
              </a:xfrm>
              <a:custGeom>
                <a:avLst/>
                <a:gdLst>
                  <a:gd name="T0" fmla="*/ 219337 w 969654"/>
                  <a:gd name="T1" fmla="*/ 68144 h 903534"/>
                  <a:gd name="T2" fmla="*/ 209626 w 969654"/>
                  <a:gd name="T3" fmla="*/ 73177 h 903534"/>
                  <a:gd name="T4" fmla="*/ 219337 w 969654"/>
                  <a:gd name="T5" fmla="*/ 78209 h 903534"/>
                  <a:gd name="T6" fmla="*/ 229048 w 969654"/>
                  <a:gd name="T7" fmla="*/ 73177 h 903534"/>
                  <a:gd name="T8" fmla="*/ 219337 w 969654"/>
                  <a:gd name="T9" fmla="*/ 68144 h 903534"/>
                  <a:gd name="T10" fmla="*/ 163733 w 969654"/>
                  <a:gd name="T11" fmla="*/ 68144 h 903534"/>
                  <a:gd name="T12" fmla="*/ 154021 w 969654"/>
                  <a:gd name="T13" fmla="*/ 73177 h 903534"/>
                  <a:gd name="T14" fmla="*/ 163733 w 969654"/>
                  <a:gd name="T15" fmla="*/ 78209 h 903534"/>
                  <a:gd name="T16" fmla="*/ 173444 w 969654"/>
                  <a:gd name="T17" fmla="*/ 73177 h 903534"/>
                  <a:gd name="T18" fmla="*/ 163733 w 969654"/>
                  <a:gd name="T19" fmla="*/ 68144 h 903534"/>
                  <a:gd name="T20" fmla="*/ 186495 w 969654"/>
                  <a:gd name="T21" fmla="*/ 47044 h 903534"/>
                  <a:gd name="T22" fmla="*/ 243257 w 969654"/>
                  <a:gd name="T23" fmla="*/ 59011 h 903534"/>
                  <a:gd name="T24" fmla="*/ 237703 w 969654"/>
                  <a:gd name="T25" fmla="*/ 108247 h 903534"/>
                  <a:gd name="T26" fmla="*/ 244359 w 969654"/>
                  <a:gd name="T27" fmla="*/ 126312 h 903534"/>
                  <a:gd name="T28" fmla="*/ 213762 w 969654"/>
                  <a:gd name="T29" fmla="*/ 115272 h 903534"/>
                  <a:gd name="T30" fmla="*/ 124027 w 969654"/>
                  <a:gd name="T31" fmla="*/ 99687 h 903534"/>
                  <a:gd name="T32" fmla="*/ 149708 w 969654"/>
                  <a:gd name="T33" fmla="*/ 52182 h 903534"/>
                  <a:gd name="T34" fmla="*/ 186495 w 969654"/>
                  <a:gd name="T35" fmla="*/ 47044 h 903534"/>
                  <a:gd name="T36" fmla="*/ 147793 w 969654"/>
                  <a:gd name="T37" fmla="*/ 26180 h 903534"/>
                  <a:gd name="T38" fmla="*/ 133226 w 969654"/>
                  <a:gd name="T39" fmla="*/ 33729 h 903534"/>
                  <a:gd name="T40" fmla="*/ 147793 w 969654"/>
                  <a:gd name="T41" fmla="*/ 41278 h 903534"/>
                  <a:gd name="T42" fmla="*/ 162360 w 969654"/>
                  <a:gd name="T43" fmla="*/ 33729 h 903534"/>
                  <a:gd name="T44" fmla="*/ 147793 w 969654"/>
                  <a:gd name="T45" fmla="*/ 26180 h 903534"/>
                  <a:gd name="T46" fmla="*/ 79430 w 969654"/>
                  <a:gd name="T47" fmla="*/ 26180 h 903534"/>
                  <a:gd name="T48" fmla="*/ 64863 w 969654"/>
                  <a:gd name="T49" fmla="*/ 33729 h 903534"/>
                  <a:gd name="T50" fmla="*/ 79430 w 969654"/>
                  <a:gd name="T51" fmla="*/ 41278 h 903534"/>
                  <a:gd name="T52" fmla="*/ 93997 w 969654"/>
                  <a:gd name="T53" fmla="*/ 33729 h 903534"/>
                  <a:gd name="T54" fmla="*/ 79430 w 969654"/>
                  <a:gd name="T55" fmla="*/ 26180 h 903534"/>
                  <a:gd name="T56" fmla="*/ 110209 w 969654"/>
                  <a:gd name="T57" fmla="*/ 23 h 903534"/>
                  <a:gd name="T58" fmla="*/ 149214 w 969654"/>
                  <a:gd name="T59" fmla="*/ 2629 h 903534"/>
                  <a:gd name="T60" fmla="*/ 226671 w 969654"/>
                  <a:gd name="T61" fmla="*/ 52489 h 903534"/>
                  <a:gd name="T62" fmla="*/ 144434 w 969654"/>
                  <a:gd name="T63" fmla="*/ 49978 h 903534"/>
                  <a:gd name="T64" fmla="*/ 118752 w 969654"/>
                  <a:gd name="T65" fmla="*/ 97482 h 903534"/>
                  <a:gd name="T66" fmla="*/ 129051 w 969654"/>
                  <a:gd name="T67" fmla="*/ 103389 h 903534"/>
                  <a:gd name="T68" fmla="*/ 98913 w 969654"/>
                  <a:gd name="T69" fmla="*/ 103646 h 903534"/>
                  <a:gd name="T70" fmla="*/ 66283 w 969654"/>
                  <a:gd name="T71" fmla="*/ 117093 h 903534"/>
                  <a:gd name="T72" fmla="*/ 57789 w 969654"/>
                  <a:gd name="T73" fmla="*/ 97366 h 903534"/>
                  <a:gd name="T74" fmla="*/ 14685 w 969654"/>
                  <a:gd name="T75" fmla="*/ 26470 h 903534"/>
                  <a:gd name="T76" fmla="*/ 110209 w 969654"/>
                  <a:gd name="T77" fmla="*/ 23 h 90353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969654"/>
                  <a:gd name="T118" fmla="*/ 0 h 903534"/>
                  <a:gd name="T119" fmla="*/ 969654 w 969654"/>
                  <a:gd name="T120" fmla="*/ 903534 h 903534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969654" h="903534">
                    <a:moveTo>
                      <a:pt x="813088" y="487443"/>
                    </a:moveTo>
                    <a:cubicBezTo>
                      <a:pt x="793206" y="487443"/>
                      <a:pt x="777088" y="503561"/>
                      <a:pt x="777088" y="523443"/>
                    </a:cubicBezTo>
                    <a:cubicBezTo>
                      <a:pt x="777088" y="543325"/>
                      <a:pt x="793206" y="559443"/>
                      <a:pt x="813088" y="559443"/>
                    </a:cubicBezTo>
                    <a:cubicBezTo>
                      <a:pt x="832970" y="559443"/>
                      <a:pt x="849088" y="543325"/>
                      <a:pt x="849088" y="523443"/>
                    </a:cubicBezTo>
                    <a:cubicBezTo>
                      <a:pt x="849088" y="503561"/>
                      <a:pt x="832970" y="487443"/>
                      <a:pt x="813088" y="487443"/>
                    </a:cubicBezTo>
                    <a:close/>
                    <a:moveTo>
                      <a:pt x="606961" y="487443"/>
                    </a:moveTo>
                    <a:cubicBezTo>
                      <a:pt x="587079" y="487443"/>
                      <a:pt x="570961" y="503561"/>
                      <a:pt x="570961" y="523443"/>
                    </a:cubicBezTo>
                    <a:cubicBezTo>
                      <a:pt x="570961" y="543325"/>
                      <a:pt x="587079" y="559443"/>
                      <a:pt x="606961" y="559443"/>
                    </a:cubicBezTo>
                    <a:cubicBezTo>
                      <a:pt x="626843" y="559443"/>
                      <a:pt x="642961" y="543325"/>
                      <a:pt x="642961" y="523443"/>
                    </a:cubicBezTo>
                    <a:cubicBezTo>
                      <a:pt x="642961" y="503561"/>
                      <a:pt x="626843" y="487443"/>
                      <a:pt x="606961" y="487443"/>
                    </a:cubicBezTo>
                    <a:close/>
                    <a:moveTo>
                      <a:pt x="691345" y="336511"/>
                    </a:moveTo>
                    <a:cubicBezTo>
                      <a:pt x="769490" y="335080"/>
                      <a:pt x="847112" y="364668"/>
                      <a:pt x="901758" y="422110"/>
                    </a:cubicBezTo>
                    <a:cubicBezTo>
                      <a:pt x="999759" y="525126"/>
                      <a:pt x="990612" y="681640"/>
                      <a:pt x="881173" y="774306"/>
                    </a:cubicBezTo>
                    <a:lnTo>
                      <a:pt x="905846" y="903534"/>
                    </a:lnTo>
                    <a:lnTo>
                      <a:pt x="792422" y="824563"/>
                    </a:lnTo>
                    <a:cubicBezTo>
                      <a:pt x="666952" y="867914"/>
                      <a:pt x="525982" y="820668"/>
                      <a:pt x="459770" y="713074"/>
                    </a:cubicBezTo>
                    <a:cubicBezTo>
                      <a:pt x="386891" y="594648"/>
                      <a:pt x="429055" y="444146"/>
                      <a:pt x="554971" y="373268"/>
                    </a:cubicBezTo>
                    <a:cubicBezTo>
                      <a:pt x="597384" y="349394"/>
                      <a:pt x="644458" y="337369"/>
                      <a:pt x="691345" y="336511"/>
                    </a:cubicBezTo>
                    <a:close/>
                    <a:moveTo>
                      <a:pt x="547874" y="187267"/>
                    </a:moveTo>
                    <a:cubicBezTo>
                      <a:pt x="518051" y="187267"/>
                      <a:pt x="493874" y="211444"/>
                      <a:pt x="493874" y="241267"/>
                    </a:cubicBezTo>
                    <a:cubicBezTo>
                      <a:pt x="493874" y="271090"/>
                      <a:pt x="518051" y="295267"/>
                      <a:pt x="547874" y="295267"/>
                    </a:cubicBezTo>
                    <a:cubicBezTo>
                      <a:pt x="577697" y="295267"/>
                      <a:pt x="601874" y="271090"/>
                      <a:pt x="601874" y="241267"/>
                    </a:cubicBezTo>
                    <a:cubicBezTo>
                      <a:pt x="601874" y="211444"/>
                      <a:pt x="577697" y="187267"/>
                      <a:pt x="547874" y="187267"/>
                    </a:cubicBezTo>
                    <a:close/>
                    <a:moveTo>
                      <a:pt x="294449" y="187267"/>
                    </a:moveTo>
                    <a:cubicBezTo>
                      <a:pt x="264626" y="187267"/>
                      <a:pt x="240449" y="211444"/>
                      <a:pt x="240449" y="241267"/>
                    </a:cubicBezTo>
                    <a:cubicBezTo>
                      <a:pt x="240449" y="271090"/>
                      <a:pt x="264626" y="295267"/>
                      <a:pt x="294449" y="295267"/>
                    </a:cubicBezTo>
                    <a:cubicBezTo>
                      <a:pt x="324272" y="295267"/>
                      <a:pt x="348449" y="271090"/>
                      <a:pt x="348449" y="241267"/>
                    </a:cubicBezTo>
                    <a:cubicBezTo>
                      <a:pt x="348449" y="211444"/>
                      <a:pt x="324272" y="187267"/>
                      <a:pt x="294449" y="187267"/>
                    </a:cubicBezTo>
                    <a:close/>
                    <a:moveTo>
                      <a:pt x="408549" y="168"/>
                    </a:moveTo>
                    <a:cubicBezTo>
                      <a:pt x="456533" y="-1113"/>
                      <a:pt x="505397" y="4870"/>
                      <a:pt x="553141" y="18800"/>
                    </a:cubicBezTo>
                    <a:cubicBezTo>
                      <a:pt x="730896" y="70663"/>
                      <a:pt x="843952" y="217556"/>
                      <a:pt x="840274" y="375462"/>
                    </a:cubicBezTo>
                    <a:cubicBezTo>
                      <a:pt x="754752" y="310337"/>
                      <a:pt x="632797" y="302687"/>
                      <a:pt x="535419" y="357502"/>
                    </a:cubicBezTo>
                    <a:cubicBezTo>
                      <a:pt x="409503" y="428380"/>
                      <a:pt x="367339" y="578882"/>
                      <a:pt x="440218" y="697308"/>
                    </a:cubicBezTo>
                    <a:cubicBezTo>
                      <a:pt x="450352" y="713775"/>
                      <a:pt x="462237" y="728829"/>
                      <a:pt x="478397" y="739559"/>
                    </a:cubicBezTo>
                    <a:cubicBezTo>
                      <a:pt x="442192" y="745523"/>
                      <a:pt x="404623" y="745773"/>
                      <a:pt x="366675" y="741395"/>
                    </a:cubicBezTo>
                    <a:lnTo>
                      <a:pt x="245711" y="837584"/>
                    </a:lnTo>
                    <a:lnTo>
                      <a:pt x="214226" y="696474"/>
                    </a:lnTo>
                    <a:cubicBezTo>
                      <a:pt x="11680" y="595442"/>
                      <a:pt x="-59861" y="368389"/>
                      <a:pt x="54436" y="189343"/>
                    </a:cubicBezTo>
                    <a:cubicBezTo>
                      <a:pt x="128564" y="73222"/>
                      <a:pt x="264598" y="4010"/>
                      <a:pt x="408549" y="16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313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pic>
          <p:nvPicPr>
            <p:cNvPr id="89" name="Picture 3"/>
            <p:cNvPicPr>
              <a:picLocks noChangeAspect="1" noChangeArrowheads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085" y="3479630"/>
              <a:ext cx="344978" cy="334723"/>
            </a:xfrm>
            <a:prstGeom prst="roundRect">
              <a:avLst/>
            </a:prstGeom>
            <a:ln w="38100" cap="sq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90" name="Picture 2"/>
            <p:cNvPicPr>
              <a:picLocks noChangeAspect="1" noChangeArrowheads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720" y="2078006"/>
              <a:ext cx="341249" cy="322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" name="Picture 3"/>
            <p:cNvPicPr>
              <a:picLocks noChangeAspect="1" noChangeArrowheads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23403" y="2060762"/>
              <a:ext cx="354343" cy="320112"/>
            </a:xfrm>
            <a:prstGeom prst="round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76914" y="2066773"/>
              <a:ext cx="313585" cy="302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" name="Picture 7"/>
            <p:cNvPicPr>
              <a:picLocks noChangeAspect="1" noChangeArrowheads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490613" y="2051025"/>
              <a:ext cx="331527" cy="323352"/>
            </a:xfrm>
            <a:prstGeom prst="round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94" name="Picture 2"/>
            <p:cNvPicPr>
              <a:picLocks noChangeAspect="1" noChangeArrowheads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1039" y="2075054"/>
              <a:ext cx="305548" cy="300397"/>
            </a:xfrm>
            <a:prstGeom prst="roundRect">
              <a:avLst/>
            </a:prstGeom>
            <a:ln w="38100" cap="sq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8146637" y="2089094"/>
              <a:ext cx="333531" cy="309362"/>
            </a:xfrm>
            <a:prstGeom prst="roundRect">
              <a:avLst/>
            </a:prstGeom>
            <a:noFill/>
            <a:ln>
              <a:solidFill>
                <a:srgbClr val="FE7563"/>
              </a:solidFill>
            </a:ln>
          </p:spPr>
        </p:pic>
        <p:sp>
          <p:nvSpPr>
            <p:cNvPr id="96" name="TextBox 61"/>
            <p:cNvSpPr txBox="1">
              <a:spLocks noChangeArrowheads="1"/>
            </p:cNvSpPr>
            <p:nvPr/>
          </p:nvSpPr>
          <p:spPr bwMode="auto">
            <a:xfrm>
              <a:off x="1425111" y="2424183"/>
              <a:ext cx="1415918" cy="277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31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慢病管理，云服务</a:t>
              </a:r>
            </a:p>
          </p:txBody>
        </p:sp>
        <p:sp>
          <p:nvSpPr>
            <p:cNvPr id="97" name="TextBox 62"/>
            <p:cNvSpPr txBox="1">
              <a:spLocks noChangeArrowheads="1"/>
            </p:cNvSpPr>
            <p:nvPr/>
          </p:nvSpPr>
          <p:spPr bwMode="auto">
            <a:xfrm>
              <a:off x="2798500" y="2439831"/>
              <a:ext cx="800302" cy="277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313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在线咨询</a:t>
              </a:r>
            </a:p>
          </p:txBody>
        </p:sp>
        <p:sp>
          <p:nvSpPr>
            <p:cNvPr id="98" name="TextBox 63"/>
            <p:cNvSpPr txBox="1">
              <a:spLocks noChangeArrowheads="1"/>
            </p:cNvSpPr>
            <p:nvPr/>
          </p:nvSpPr>
          <p:spPr bwMode="auto">
            <a:xfrm>
              <a:off x="3683661" y="2439831"/>
              <a:ext cx="800302" cy="277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R="0" lvl="0" indent="0" defTabSz="91313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用药指导</a:t>
              </a:r>
            </a:p>
          </p:txBody>
        </p:sp>
        <p:sp>
          <p:nvSpPr>
            <p:cNvPr id="99" name="TextBox 64"/>
            <p:cNvSpPr txBox="1">
              <a:spLocks noChangeArrowheads="1"/>
            </p:cNvSpPr>
            <p:nvPr/>
          </p:nvSpPr>
          <p:spPr bwMode="auto">
            <a:xfrm>
              <a:off x="4561369" y="2370830"/>
              <a:ext cx="84132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313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精准找医生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algn="ctr" defTabSz="91313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预约挂号</a:t>
              </a:r>
            </a:p>
          </p:txBody>
        </p:sp>
        <p:sp>
          <p:nvSpPr>
            <p:cNvPr id="100" name="TextBox 65"/>
            <p:cNvSpPr txBox="1">
              <a:spLocks noChangeArrowheads="1"/>
            </p:cNvSpPr>
            <p:nvPr/>
          </p:nvSpPr>
          <p:spPr bwMode="auto">
            <a:xfrm>
              <a:off x="5315193" y="2370830"/>
              <a:ext cx="6976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R="0" lvl="0" indent="0" algn="ctr" defTabSz="91313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排队提醒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marR="0" lvl="0" indent="0" algn="ctr" defTabSz="91313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院内体验</a:t>
              </a:r>
            </a:p>
          </p:txBody>
        </p:sp>
        <p:sp>
          <p:nvSpPr>
            <p:cNvPr id="101" name="TextBox 66"/>
            <p:cNvSpPr txBox="1">
              <a:spLocks noChangeArrowheads="1"/>
            </p:cNvSpPr>
            <p:nvPr/>
          </p:nvSpPr>
          <p:spPr bwMode="auto">
            <a:xfrm>
              <a:off x="7046418" y="2287556"/>
              <a:ext cx="800302" cy="277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313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自助缴费</a:t>
              </a:r>
            </a:p>
          </p:txBody>
        </p:sp>
        <p:sp>
          <p:nvSpPr>
            <p:cNvPr id="102" name="TextBox 67"/>
            <p:cNvSpPr txBox="1">
              <a:spLocks noChangeArrowheads="1"/>
            </p:cNvSpPr>
            <p:nvPr/>
          </p:nvSpPr>
          <p:spPr bwMode="auto">
            <a:xfrm>
              <a:off x="7974833" y="2374840"/>
              <a:ext cx="6976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313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电子处方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defTabSz="91313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竞价配送</a:t>
              </a:r>
            </a:p>
          </p:txBody>
        </p:sp>
        <p:sp>
          <p:nvSpPr>
            <p:cNvPr id="103" name="TextBox 70"/>
            <p:cNvSpPr txBox="1">
              <a:spLocks noChangeArrowheads="1"/>
            </p:cNvSpPr>
            <p:nvPr/>
          </p:nvSpPr>
          <p:spPr bwMode="auto">
            <a:xfrm>
              <a:off x="1424798" y="3063706"/>
              <a:ext cx="3072142" cy="461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R="0" lvl="0" indent="0" algn="ctr" defTabSz="91313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医患沟通，个人口碑，医生专业社区，电子病历，医学资料库</a:t>
              </a:r>
            </a:p>
          </p:txBody>
        </p:sp>
        <p:pic>
          <p:nvPicPr>
            <p:cNvPr id="104" name="Picture 2"/>
            <p:cNvPicPr>
              <a:picLocks noChangeAspect="1" noChangeArrowheads="1"/>
            </p:cNvPicPr>
            <p:nvPr/>
          </p:nvPicPr>
          <p:blipFill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61" y="2771245"/>
              <a:ext cx="355016" cy="323921"/>
            </a:xfrm>
            <a:prstGeom prst="roundRect">
              <a:avLst/>
            </a:prstGeom>
            <a:ln w="38100" cap="sq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05" name="Picture 3"/>
            <p:cNvPicPr>
              <a:picLocks noChangeAspect="1" noChangeArrowheads="1"/>
            </p:cNvPicPr>
            <p:nvPr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8419" y="2754441"/>
              <a:ext cx="354411" cy="331151"/>
            </a:xfrm>
            <a:prstGeom prst="roundRect">
              <a:avLst/>
            </a:prstGeom>
            <a:ln w="38100" cap="sq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06" name="Picture 5"/>
            <p:cNvPicPr>
              <a:picLocks noChangeAspect="1" noChangeArrowheads="1"/>
            </p:cNvPicPr>
            <p:nvPr/>
          </p:nvPicPr>
          <p:blipFill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8978" y="2785340"/>
              <a:ext cx="1583303" cy="315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7" name="Picture 7"/>
            <p:cNvPicPr>
              <a:picLocks noChangeAspect="1" noChangeArrowheads="1"/>
            </p:cNvPicPr>
            <p:nvPr/>
          </p:nvPicPr>
          <p:blipFill>
            <a:blip r:embed="rId2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3747" y="2786462"/>
              <a:ext cx="943722" cy="185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8" name="Picture 8"/>
            <p:cNvPicPr>
              <a:picLocks noChangeAspect="1" noChangeArrowheads="1"/>
            </p:cNvPicPr>
            <p:nvPr/>
          </p:nvPicPr>
          <p:blipFill>
            <a:blip r:embed="rId2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0078" y="3629377"/>
              <a:ext cx="525449" cy="248557"/>
            </a:xfrm>
            <a:prstGeom prst="round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9" name="Picture 9"/>
            <p:cNvPicPr>
              <a:picLocks noChangeAspect="1" noChangeArrowheads="1"/>
            </p:cNvPicPr>
            <p:nvPr/>
          </p:nvPicPr>
          <p:blipFill>
            <a:blip r:embed="rId2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6907" y="3607724"/>
              <a:ext cx="599722" cy="270070"/>
            </a:xfrm>
            <a:prstGeom prst="round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0" name="Picture 10"/>
            <p:cNvPicPr>
              <a:picLocks noChangeAspect="1" noChangeArrowheads="1"/>
            </p:cNvPicPr>
            <p:nvPr/>
          </p:nvPicPr>
          <p:blipFill>
            <a:blip r:embed="rId2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4990" y="3639318"/>
              <a:ext cx="525102" cy="218730"/>
            </a:xfrm>
            <a:prstGeom prst="roundRect">
              <a:avLst/>
            </a:prstGeom>
            <a:noFill/>
            <a:ln w="9525">
              <a:solidFill>
                <a:srgbClr val="00B0F0"/>
              </a:solidFill>
              <a:miter lim="800000"/>
              <a:headEnd/>
              <a:tailEnd/>
            </a:ln>
          </p:spPr>
        </p:pic>
        <p:sp>
          <p:nvSpPr>
            <p:cNvPr id="111" name="TextBox 83"/>
            <p:cNvSpPr txBox="1">
              <a:spLocks noChangeArrowheads="1"/>
            </p:cNvSpPr>
            <p:nvPr/>
          </p:nvSpPr>
          <p:spPr bwMode="auto">
            <a:xfrm>
              <a:off x="1454619" y="3885193"/>
              <a:ext cx="3072142" cy="277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R="0" lvl="0" indent="0" algn="ctr" defTabSz="91313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体检排查、院外体征检测、流量导入</a:t>
              </a:r>
            </a:p>
          </p:txBody>
        </p:sp>
        <p:pic>
          <p:nvPicPr>
            <p:cNvPr id="112" name="Picture 6"/>
            <p:cNvPicPr>
              <a:picLocks noChangeAspect="1" noChangeArrowheads="1"/>
            </p:cNvPicPr>
            <p:nvPr/>
          </p:nvPicPr>
          <p:blipFill>
            <a:blip r:embed="rId2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5829" y="3609492"/>
              <a:ext cx="513299" cy="248557"/>
            </a:xfrm>
            <a:prstGeom prst="roundRect">
              <a:avLst/>
            </a:prstGeom>
            <a:noFill/>
            <a:ln w="9525">
              <a:solidFill>
                <a:srgbClr val="55BAE8"/>
              </a:solidFill>
              <a:miter lim="800000"/>
              <a:headEnd/>
              <a:tailEnd/>
            </a:ln>
          </p:spPr>
        </p:pic>
        <p:pic>
          <p:nvPicPr>
            <p:cNvPr id="113" name="Picture 11"/>
            <p:cNvPicPr>
              <a:picLocks noChangeAspect="1" noChangeArrowheads="1"/>
            </p:cNvPicPr>
            <p:nvPr/>
          </p:nvPicPr>
          <p:blipFill>
            <a:blip r:embed="rId2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7161" y="3484122"/>
              <a:ext cx="356458" cy="334332"/>
            </a:xfrm>
            <a:prstGeom prst="roundRect">
              <a:avLst/>
            </a:prstGeom>
            <a:ln w="38100" cap="sq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14" name="Picture 2"/>
            <p:cNvPicPr>
              <a:picLocks noChangeAspect="1" noChangeArrowheads="1"/>
            </p:cNvPicPr>
            <p:nvPr/>
          </p:nvPicPr>
          <p:blipFill>
            <a:blip r:embed="rId2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3361" y="2094944"/>
              <a:ext cx="340547" cy="311531"/>
            </a:xfrm>
            <a:prstGeom prst="roundRect">
              <a:avLst/>
            </a:prstGeom>
            <a:ln w="38100" cap="sq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15" name="Picture 3"/>
            <p:cNvPicPr>
              <a:picLocks noChangeAspect="1" noChangeArrowheads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144" y="2057887"/>
              <a:ext cx="344978" cy="334723"/>
            </a:xfrm>
            <a:prstGeom prst="roundRect">
              <a:avLst/>
            </a:prstGeom>
            <a:ln w="38100" cap="sq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16" name="Picture 11"/>
            <p:cNvPicPr>
              <a:picLocks noChangeAspect="1" noChangeArrowheads="1"/>
            </p:cNvPicPr>
            <p:nvPr/>
          </p:nvPicPr>
          <p:blipFill>
            <a:blip r:embed="rId2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7219" y="2093471"/>
              <a:ext cx="348017" cy="326416"/>
            </a:xfrm>
            <a:prstGeom prst="roundRect">
              <a:avLst/>
            </a:prstGeom>
            <a:ln w="38100" cap="sq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17" name="TextBox 89"/>
            <p:cNvSpPr txBox="1">
              <a:spLocks noChangeArrowheads="1"/>
            </p:cNvSpPr>
            <p:nvPr/>
          </p:nvSpPr>
          <p:spPr bwMode="auto">
            <a:xfrm>
              <a:off x="4575192" y="3802515"/>
              <a:ext cx="8002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313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精准导诊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algn="ctr" defTabSz="91313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改善体验</a:t>
              </a:r>
            </a:p>
          </p:txBody>
        </p:sp>
        <p:sp>
          <p:nvSpPr>
            <p:cNvPr id="118" name="TextBox 90"/>
            <p:cNvSpPr txBox="1">
              <a:spLocks noChangeArrowheads="1"/>
            </p:cNvSpPr>
            <p:nvPr/>
          </p:nvSpPr>
          <p:spPr bwMode="auto">
            <a:xfrm>
              <a:off x="5261063" y="3812457"/>
              <a:ext cx="8002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R="0" lvl="0" indent="0" algn="ctr" defTabSz="91313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环节排队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marR="0" lvl="0" indent="0" algn="ctr" defTabSz="91313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导流患者</a:t>
              </a:r>
            </a:p>
          </p:txBody>
        </p:sp>
        <p:pic>
          <p:nvPicPr>
            <p:cNvPr id="119" name="Picture 5"/>
            <p:cNvPicPr>
              <a:picLocks noChangeAspect="1" noChangeArrowheads="1"/>
            </p:cNvPicPr>
            <p:nvPr/>
          </p:nvPicPr>
          <p:blipFill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6955" y="3516776"/>
              <a:ext cx="1583303" cy="315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2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3433" y="3504842"/>
              <a:ext cx="354033" cy="323867"/>
            </a:xfrm>
            <a:prstGeom prst="roundRect">
              <a:avLst/>
            </a:prstGeom>
            <a:ln w="38100" cap="sq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21" name="Picture 3"/>
            <p:cNvPicPr>
              <a:picLocks noChangeAspect="1" noChangeArrowheads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4216" y="3499516"/>
              <a:ext cx="344978" cy="334723"/>
            </a:xfrm>
            <a:prstGeom prst="roundRect">
              <a:avLst/>
            </a:prstGeom>
            <a:ln w="38100" cap="sq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22" name="Picture 11"/>
            <p:cNvPicPr>
              <a:picLocks noChangeAspect="1" noChangeArrowheads="1"/>
            </p:cNvPicPr>
            <p:nvPr/>
          </p:nvPicPr>
          <p:blipFill>
            <a:blip r:embed="rId3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7293" y="3506787"/>
              <a:ext cx="344976" cy="323563"/>
            </a:xfrm>
            <a:prstGeom prst="roundRect">
              <a:avLst/>
            </a:prstGeom>
            <a:ln w="38100" cap="sq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23" name="Picture 12"/>
            <p:cNvPicPr>
              <a:picLocks noChangeAspect="1" noChangeArrowheads="1"/>
            </p:cNvPicPr>
            <p:nvPr/>
          </p:nvPicPr>
          <p:blipFill>
            <a:blip r:embed="rId3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6430" y="4320488"/>
              <a:ext cx="337965" cy="338036"/>
            </a:xfrm>
            <a:prstGeom prst="roundRect">
              <a:avLst/>
            </a:prstGeom>
            <a:ln w="38100" cap="sq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24" name="Picture 13"/>
            <p:cNvPicPr>
              <a:picLocks noChangeAspect="1" noChangeArrowheads="1"/>
            </p:cNvPicPr>
            <p:nvPr/>
          </p:nvPicPr>
          <p:blipFill>
            <a:blip r:embed="rId3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9567" y="4353628"/>
              <a:ext cx="348061" cy="328096"/>
            </a:xfrm>
            <a:prstGeom prst="roundRect">
              <a:avLst/>
            </a:prstGeom>
            <a:ln w="38100" cap="sq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25" name="Picture 14"/>
            <p:cNvPicPr>
              <a:picLocks noChangeAspect="1" noChangeArrowheads="1"/>
            </p:cNvPicPr>
            <p:nvPr/>
          </p:nvPicPr>
          <p:blipFill>
            <a:blip r:embed="rId3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185" y="4364667"/>
              <a:ext cx="328026" cy="330346"/>
            </a:xfrm>
            <a:prstGeom prst="roundRect">
              <a:avLst/>
            </a:prstGeom>
            <a:ln w="38100" cap="sq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26" name="Picture 6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3751" y="4378834"/>
              <a:ext cx="801272" cy="25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7" name="TextBox 101"/>
            <p:cNvSpPr txBox="1">
              <a:spLocks noChangeArrowheads="1"/>
            </p:cNvSpPr>
            <p:nvPr/>
          </p:nvSpPr>
          <p:spPr bwMode="auto">
            <a:xfrm>
              <a:off x="1464559" y="4664977"/>
              <a:ext cx="307214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313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基于流量和固定群体的精准广告营销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algn="ctr" defTabSz="91313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配送渠道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+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医药电商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O2O</a:t>
              </a:r>
            </a:p>
          </p:txBody>
        </p:sp>
        <p:pic>
          <p:nvPicPr>
            <p:cNvPr id="128" name="Picture 6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4643" y="4329122"/>
              <a:ext cx="801272" cy="25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9" name="Picture 15"/>
            <p:cNvPicPr>
              <a:picLocks noChangeAspect="1" noChangeArrowheads="1"/>
            </p:cNvPicPr>
            <p:nvPr/>
          </p:nvPicPr>
          <p:blipFill>
            <a:blip r:embed="rId3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725" y="5092859"/>
              <a:ext cx="340167" cy="334534"/>
            </a:xfrm>
            <a:prstGeom prst="roundRect">
              <a:avLst/>
            </a:prstGeom>
            <a:ln w="38100" cap="sq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30" name="TextBox 105"/>
            <p:cNvSpPr txBox="1">
              <a:spLocks noChangeArrowheads="1"/>
            </p:cNvSpPr>
            <p:nvPr/>
          </p:nvSpPr>
          <p:spPr bwMode="auto">
            <a:xfrm>
              <a:off x="1534140" y="5454537"/>
              <a:ext cx="294559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313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客户健康管理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algn="ctr" defTabSz="91313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保单销售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1" name="圆角矩形 106"/>
            <p:cNvSpPr/>
            <p:nvPr/>
          </p:nvSpPr>
          <p:spPr bwMode="auto">
            <a:xfrm>
              <a:off x="6127293" y="5504890"/>
              <a:ext cx="5184775" cy="381000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rPr>
                <a:t>医保控费，精准定位，动态干预</a:t>
              </a:r>
            </a:p>
          </p:txBody>
        </p:sp>
        <p:pic>
          <p:nvPicPr>
            <p:cNvPr id="132" name="Picture 16"/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8100" y="5057286"/>
              <a:ext cx="464988" cy="451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" name="Picture 17"/>
            <p:cNvPicPr>
              <a:picLocks noChangeAspect="1" noChangeArrowheads="1"/>
            </p:cNvPicPr>
            <p:nvPr/>
          </p:nvPicPr>
          <p:blipFill>
            <a:blip r:embed="rId3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1713" y="5059293"/>
              <a:ext cx="968545" cy="390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4" name="Picture 18"/>
            <p:cNvPicPr>
              <a:picLocks noChangeAspect="1" noChangeArrowheads="1"/>
            </p:cNvPicPr>
            <p:nvPr/>
          </p:nvPicPr>
          <p:blipFill>
            <a:blip r:embed="rId3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1113" y="5057286"/>
              <a:ext cx="1314232" cy="385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5" name="Picture 19"/>
            <p:cNvPicPr>
              <a:picLocks noChangeAspect="1" noChangeArrowheads="1"/>
            </p:cNvPicPr>
            <p:nvPr/>
          </p:nvPicPr>
          <p:blipFill>
            <a:blip r:embed="rId3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5811" y="5084742"/>
              <a:ext cx="825287" cy="340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8" name="TextBox 99"/>
          <p:cNvSpPr txBox="1">
            <a:spLocks noChangeArrowheads="1"/>
          </p:cNvSpPr>
          <p:nvPr/>
        </p:nvSpPr>
        <p:spPr bwMode="auto">
          <a:xfrm>
            <a:off x="901098" y="2112963"/>
            <a:ext cx="330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1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患者</a:t>
            </a:r>
          </a:p>
        </p:txBody>
      </p:sp>
      <p:sp>
        <p:nvSpPr>
          <p:cNvPr id="139" name="TextBox 104"/>
          <p:cNvSpPr txBox="1">
            <a:spLocks noChangeArrowheads="1"/>
          </p:cNvSpPr>
          <p:nvPr/>
        </p:nvSpPr>
        <p:spPr bwMode="auto">
          <a:xfrm>
            <a:off x="901098" y="2854325"/>
            <a:ext cx="330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313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医生</a:t>
            </a:r>
          </a:p>
        </p:txBody>
      </p:sp>
      <p:sp>
        <p:nvSpPr>
          <p:cNvPr id="140" name="TextBox 107"/>
          <p:cNvSpPr txBox="1">
            <a:spLocks noChangeArrowheads="1"/>
          </p:cNvSpPr>
          <p:nvPr/>
        </p:nvSpPr>
        <p:spPr bwMode="auto">
          <a:xfrm>
            <a:off x="900304" y="3641725"/>
            <a:ext cx="331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R="0" lvl="0" indent="0" defTabSz="91313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医院</a:t>
            </a:r>
          </a:p>
        </p:txBody>
      </p:sp>
      <p:sp>
        <p:nvSpPr>
          <p:cNvPr id="141" name="TextBox 108"/>
          <p:cNvSpPr txBox="1">
            <a:spLocks noChangeArrowheads="1"/>
          </p:cNvSpPr>
          <p:nvPr/>
        </p:nvSpPr>
        <p:spPr bwMode="auto">
          <a:xfrm>
            <a:off x="886343" y="4446588"/>
            <a:ext cx="3317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313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药店</a:t>
            </a:r>
          </a:p>
        </p:txBody>
      </p:sp>
      <p:cxnSp>
        <p:nvCxnSpPr>
          <p:cNvPr id="143" name="直接连接符 142"/>
          <p:cNvCxnSpPr/>
          <p:nvPr/>
        </p:nvCxnSpPr>
        <p:spPr>
          <a:xfrm>
            <a:off x="11506790" y="1909763"/>
            <a:ext cx="0" cy="4006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08"/>
          <p:cNvSpPr txBox="1">
            <a:spLocks noChangeArrowheads="1"/>
          </p:cNvSpPr>
          <p:nvPr/>
        </p:nvSpPr>
        <p:spPr bwMode="auto">
          <a:xfrm>
            <a:off x="886343" y="5052314"/>
            <a:ext cx="3317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313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医疗保险</a:t>
            </a:r>
          </a:p>
        </p:txBody>
      </p:sp>
      <p:cxnSp>
        <p:nvCxnSpPr>
          <p:cNvPr id="145" name="直接连接符 144"/>
          <p:cNvCxnSpPr/>
          <p:nvPr/>
        </p:nvCxnSpPr>
        <p:spPr>
          <a:xfrm>
            <a:off x="678673" y="1695450"/>
            <a:ext cx="0" cy="4310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>
            <a:off x="3586147" y="1835618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>
            <a:off x="8786419" y="1960065"/>
            <a:ext cx="0" cy="782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>
            <a:off x="678673" y="1688997"/>
            <a:ext cx="10821144" cy="8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>
            <a:off x="678673" y="2051025"/>
            <a:ext cx="10835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:cut/>
      </p:transition>
    </mc:Choice>
    <mc:Fallback xmlns="">
      <p:transition spd="slow" advTm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034528" y="401719"/>
            <a:ext cx="6109101" cy="1538859"/>
            <a:chOff x="384045" y="271186"/>
            <a:chExt cx="6110515" cy="1539212"/>
          </a:xfrm>
        </p:grpSpPr>
        <p:sp>
          <p:nvSpPr>
            <p:cNvPr id="34" name="9"/>
            <p:cNvSpPr txBox="1"/>
            <p:nvPr/>
          </p:nvSpPr>
          <p:spPr>
            <a:xfrm>
              <a:off x="1428165" y="271186"/>
              <a:ext cx="4157149" cy="5541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互联网</a:t>
              </a:r>
              <a:r>
                <a:rPr lang="en-US" altLang="zh-CN" sz="3600" b="1" dirty="0">
                  <a:solidFill>
                    <a:schemeClr val="accent2"/>
                  </a:solidFill>
                  <a:cs typeface="+mn-ea"/>
                  <a:sym typeface="+mn-lt"/>
                </a:rPr>
                <a:t>+</a:t>
              </a:r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医疗</a:t>
              </a:r>
              <a:r>
                <a:rPr lang="en-US" altLang="zh-CN" sz="3600" b="1" dirty="0">
                  <a:solidFill>
                    <a:schemeClr val="accent2"/>
                  </a:solidFill>
                  <a:cs typeface="+mn-ea"/>
                  <a:sym typeface="+mn-lt"/>
                </a:rPr>
                <a:t>=</a:t>
              </a:r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颠覆？</a:t>
              </a:r>
              <a:r>
                <a:rPr lang="en-US" altLang="zh-CN" sz="3600" b="1" dirty="0">
                  <a:solidFill>
                    <a:schemeClr val="accent2"/>
                  </a:solidFill>
                  <a:cs typeface="+mn-ea"/>
                  <a:sym typeface="+mn-lt"/>
                </a:rPr>
                <a:t> </a:t>
              </a:r>
            </a:p>
          </p:txBody>
        </p:sp>
        <p:cxnSp>
          <p:nvCxnSpPr>
            <p:cNvPr id="35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36" name="9"/>
            <p:cNvSpPr txBox="1"/>
            <p:nvPr/>
          </p:nvSpPr>
          <p:spPr>
            <a:xfrm>
              <a:off x="1098497" y="886856"/>
              <a:ext cx="4782551" cy="9235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3765">
                <a:defRPr/>
              </a:pPr>
              <a:r>
                <a:rPr lang="en-US" altLang="zh-CN" sz="2000" b="1" dirty="0">
                  <a:solidFill>
                    <a:schemeClr val="accent2"/>
                  </a:solidFill>
                  <a:cs typeface="+mn-ea"/>
                  <a:sym typeface="+mn-lt"/>
                </a:rPr>
                <a:t>3.8  </a:t>
              </a:r>
              <a:r>
                <a:rPr lang="zh-CN" altLang="en-US" sz="2000" b="1" dirty="0">
                  <a:solidFill>
                    <a:schemeClr val="accent2"/>
                  </a:solidFill>
                  <a:cs typeface="+mn-ea"/>
                  <a:sym typeface="+mn-lt"/>
                </a:rPr>
                <a:t>横在“互联网</a:t>
              </a:r>
              <a:r>
                <a:rPr lang="en-US" altLang="zh-CN" sz="2000" b="1" dirty="0">
                  <a:solidFill>
                    <a:schemeClr val="accent2"/>
                  </a:solidFill>
                  <a:cs typeface="+mn-ea"/>
                  <a:sym typeface="+mn-lt"/>
                </a:rPr>
                <a:t>+</a:t>
              </a:r>
              <a:r>
                <a:rPr lang="zh-CN" altLang="en-US" sz="2000" b="1" dirty="0">
                  <a:solidFill>
                    <a:schemeClr val="accent2"/>
                  </a:solidFill>
                  <a:cs typeface="+mn-ea"/>
                  <a:sym typeface="+mn-lt"/>
                </a:rPr>
                <a:t>医疗</a:t>
              </a:r>
              <a:r>
                <a:rPr lang="en-US" altLang="zh-CN" sz="2000" b="1" dirty="0">
                  <a:solidFill>
                    <a:schemeClr val="accent2"/>
                  </a:solidFill>
                  <a:cs typeface="+mn-ea"/>
                  <a:sym typeface="+mn-lt"/>
                </a:rPr>
                <a:t>”</a:t>
              </a:r>
              <a:r>
                <a:rPr lang="zh-CN" altLang="en-US" sz="2000" b="1" dirty="0">
                  <a:solidFill>
                    <a:schemeClr val="accent2"/>
                  </a:solidFill>
                  <a:cs typeface="+mn-ea"/>
                  <a:sym typeface="+mn-lt"/>
                </a:rPr>
                <a:t>前面的三座大山</a:t>
              </a:r>
            </a:p>
            <a:p>
              <a:pPr lvl="0" defTabSz="913765">
                <a:defRPr/>
              </a:pPr>
              <a:endParaRPr lang="zh-CN" altLang="en-US" sz="20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aphicFrame>
        <p:nvGraphicFramePr>
          <p:cNvPr id="5" name="图表 4"/>
          <p:cNvGraphicFramePr/>
          <p:nvPr/>
        </p:nvGraphicFramePr>
        <p:xfrm>
          <a:off x="2273650" y="2131024"/>
          <a:ext cx="2159500" cy="215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图表 6"/>
          <p:cNvGraphicFramePr/>
          <p:nvPr/>
        </p:nvGraphicFramePr>
        <p:xfrm>
          <a:off x="5057148" y="2131024"/>
          <a:ext cx="2159500" cy="215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图表 7"/>
          <p:cNvGraphicFramePr/>
          <p:nvPr/>
        </p:nvGraphicFramePr>
        <p:xfrm>
          <a:off x="7840646" y="2131024"/>
          <a:ext cx="2159500" cy="215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图表 8"/>
          <p:cNvGraphicFramePr/>
          <p:nvPr/>
        </p:nvGraphicFramePr>
        <p:xfrm>
          <a:off x="7832890" y="2131024"/>
          <a:ext cx="2159500" cy="215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454874" y="2857597"/>
            <a:ext cx="1826141" cy="633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  <a:spcAft>
                <a:spcPts val="800"/>
              </a:spcAft>
            </a:pPr>
            <a:r>
              <a:rPr lang="zh-CN" altLang="en-US" sz="3200" b="1" dirty="0">
                <a:solidFill>
                  <a:schemeClr val="tx2"/>
                </a:solidFill>
                <a:cs typeface="+mn-ea"/>
                <a:sym typeface="+mn-lt"/>
              </a:rPr>
              <a:t>配套政策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232378" y="2857597"/>
            <a:ext cx="1826141" cy="633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  <a:spcAft>
                <a:spcPts val="800"/>
              </a:spcAft>
            </a:pPr>
            <a:r>
              <a:rPr lang="zh-CN" altLang="en-US" sz="3200" b="1" dirty="0">
                <a:solidFill>
                  <a:schemeClr val="tx2"/>
                </a:solidFill>
                <a:cs typeface="+mn-ea"/>
                <a:sym typeface="+mn-lt"/>
              </a:rPr>
              <a:t>行业标准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999574" y="2857597"/>
            <a:ext cx="1826141" cy="633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  <a:spcAft>
                <a:spcPts val="800"/>
              </a:spcAft>
            </a:pPr>
            <a:r>
              <a:rPr lang="zh-CN" altLang="en-US" sz="3200" b="1" dirty="0">
                <a:solidFill>
                  <a:schemeClr val="tx2"/>
                </a:solidFill>
                <a:cs typeface="+mn-ea"/>
                <a:sym typeface="+mn-lt"/>
              </a:rPr>
              <a:t>信息孤岛</a:t>
            </a:r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5875508" y="3764430"/>
            <a:ext cx="539875" cy="5398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8642703" y="3764430"/>
            <a:ext cx="539875" cy="539875"/>
          </a:xfrm>
          <a:prstGeom prst="ellipse">
            <a:avLst/>
          </a:prstGeom>
          <a:solidFill>
            <a:srgbClr val="5C6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3095092" y="3764430"/>
            <a:ext cx="539875" cy="539875"/>
          </a:xfrm>
          <a:prstGeom prst="ellipse">
            <a:avLst/>
          </a:prstGeom>
          <a:solidFill>
            <a:srgbClr val="5C6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454875" y="4680919"/>
            <a:ext cx="1826137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  <a:buSzPct val="100000"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多点执业玫策的进一步放开，有助于行业飞速发展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defTabSz="914400">
              <a:lnSpc>
                <a:spcPct val="130000"/>
              </a:lnSpc>
              <a:buSzPct val="100000"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网售处方药玫策早日落地，有助于医药电商快速发展</a:t>
            </a:r>
          </a:p>
        </p:txBody>
      </p:sp>
      <p:sp>
        <p:nvSpPr>
          <p:cNvPr id="27" name="KSO_Shape"/>
          <p:cNvSpPr>
            <a:spLocks noChangeAspect="1" noChangeArrowheads="1"/>
          </p:cNvSpPr>
          <p:nvPr/>
        </p:nvSpPr>
        <p:spPr bwMode="auto">
          <a:xfrm>
            <a:off x="3185071" y="3878089"/>
            <a:ext cx="359917" cy="299931"/>
          </a:xfrm>
          <a:custGeom>
            <a:avLst/>
            <a:gdLst/>
            <a:ahLst/>
            <a:cxnLst/>
            <a:rect l="0" t="0" r="r" b="b"/>
            <a:pathLst>
              <a:path w="1450975" h="1209675">
                <a:moveTo>
                  <a:pt x="180975" y="182562"/>
                </a:moveTo>
                <a:lnTo>
                  <a:pt x="1270000" y="182562"/>
                </a:lnTo>
                <a:lnTo>
                  <a:pt x="1270000" y="725487"/>
                </a:lnTo>
                <a:lnTo>
                  <a:pt x="180975" y="725487"/>
                </a:lnTo>
                <a:lnTo>
                  <a:pt x="180975" y="182562"/>
                </a:lnTo>
                <a:close/>
                <a:moveTo>
                  <a:pt x="120672" y="120703"/>
                </a:moveTo>
                <a:lnTo>
                  <a:pt x="120672" y="785892"/>
                </a:lnTo>
                <a:lnTo>
                  <a:pt x="1330039" y="785892"/>
                </a:lnTo>
                <a:lnTo>
                  <a:pt x="1330039" y="120703"/>
                </a:lnTo>
                <a:lnTo>
                  <a:pt x="120672" y="120703"/>
                </a:lnTo>
                <a:close/>
                <a:moveTo>
                  <a:pt x="114585" y="0"/>
                </a:moveTo>
                <a:lnTo>
                  <a:pt x="120672" y="0"/>
                </a:lnTo>
                <a:lnTo>
                  <a:pt x="1330039" y="0"/>
                </a:lnTo>
                <a:lnTo>
                  <a:pt x="1336390" y="0"/>
                </a:lnTo>
                <a:lnTo>
                  <a:pt x="1342476" y="529"/>
                </a:lnTo>
                <a:lnTo>
                  <a:pt x="1348298" y="1059"/>
                </a:lnTo>
                <a:lnTo>
                  <a:pt x="1354385" y="2382"/>
                </a:lnTo>
                <a:lnTo>
                  <a:pt x="1360207" y="3441"/>
                </a:lnTo>
                <a:lnTo>
                  <a:pt x="1366028" y="5294"/>
                </a:lnTo>
                <a:lnTo>
                  <a:pt x="1371586" y="7147"/>
                </a:lnTo>
                <a:lnTo>
                  <a:pt x="1376878" y="9264"/>
                </a:lnTo>
                <a:lnTo>
                  <a:pt x="1382436" y="11911"/>
                </a:lnTo>
                <a:lnTo>
                  <a:pt x="1387728" y="14558"/>
                </a:lnTo>
                <a:lnTo>
                  <a:pt x="1392492" y="17205"/>
                </a:lnTo>
                <a:lnTo>
                  <a:pt x="1397784" y="20646"/>
                </a:lnTo>
                <a:lnTo>
                  <a:pt x="1402283" y="24087"/>
                </a:lnTo>
                <a:lnTo>
                  <a:pt x="1406782" y="27529"/>
                </a:lnTo>
                <a:lnTo>
                  <a:pt x="1411545" y="31234"/>
                </a:lnTo>
                <a:lnTo>
                  <a:pt x="1415515" y="35205"/>
                </a:lnTo>
                <a:lnTo>
                  <a:pt x="1419749" y="39440"/>
                </a:lnTo>
                <a:lnTo>
                  <a:pt x="1423454" y="44205"/>
                </a:lnTo>
                <a:lnTo>
                  <a:pt x="1426894" y="48705"/>
                </a:lnTo>
                <a:lnTo>
                  <a:pt x="1430334" y="53204"/>
                </a:lnTo>
                <a:lnTo>
                  <a:pt x="1433510" y="58234"/>
                </a:lnTo>
                <a:lnTo>
                  <a:pt x="1436420" y="63263"/>
                </a:lnTo>
                <a:lnTo>
                  <a:pt x="1439067" y="68557"/>
                </a:lnTo>
                <a:lnTo>
                  <a:pt x="1441713" y="73586"/>
                </a:lnTo>
                <a:lnTo>
                  <a:pt x="1443830" y="79145"/>
                </a:lnTo>
                <a:lnTo>
                  <a:pt x="1445683" y="84968"/>
                </a:lnTo>
                <a:lnTo>
                  <a:pt x="1447006" y="90792"/>
                </a:lnTo>
                <a:lnTo>
                  <a:pt x="1448594" y="96615"/>
                </a:lnTo>
                <a:lnTo>
                  <a:pt x="1449652" y="102438"/>
                </a:lnTo>
                <a:lnTo>
                  <a:pt x="1450446" y="108527"/>
                </a:lnTo>
                <a:lnTo>
                  <a:pt x="1450711" y="114615"/>
                </a:lnTo>
                <a:lnTo>
                  <a:pt x="1450975" y="120703"/>
                </a:lnTo>
                <a:lnTo>
                  <a:pt x="1450975" y="785892"/>
                </a:lnTo>
                <a:lnTo>
                  <a:pt x="1450711" y="792245"/>
                </a:lnTo>
                <a:lnTo>
                  <a:pt x="1450446" y="798333"/>
                </a:lnTo>
                <a:lnTo>
                  <a:pt x="1449652" y="804421"/>
                </a:lnTo>
                <a:lnTo>
                  <a:pt x="1448594" y="810244"/>
                </a:lnTo>
                <a:lnTo>
                  <a:pt x="1447006" y="816068"/>
                </a:lnTo>
                <a:lnTo>
                  <a:pt x="1445683" y="821891"/>
                </a:lnTo>
                <a:lnTo>
                  <a:pt x="1443830" y="827714"/>
                </a:lnTo>
                <a:lnTo>
                  <a:pt x="1441713" y="833008"/>
                </a:lnTo>
                <a:lnTo>
                  <a:pt x="1439067" y="838302"/>
                </a:lnTo>
                <a:lnTo>
                  <a:pt x="1436420" y="843596"/>
                </a:lnTo>
                <a:lnTo>
                  <a:pt x="1433510" y="848626"/>
                </a:lnTo>
                <a:lnTo>
                  <a:pt x="1430334" y="853655"/>
                </a:lnTo>
                <a:lnTo>
                  <a:pt x="1426894" y="858155"/>
                </a:lnTo>
                <a:lnTo>
                  <a:pt x="1423454" y="862655"/>
                </a:lnTo>
                <a:lnTo>
                  <a:pt x="1419749" y="867419"/>
                </a:lnTo>
                <a:lnTo>
                  <a:pt x="1415515" y="871654"/>
                </a:lnTo>
                <a:lnTo>
                  <a:pt x="1411545" y="875625"/>
                </a:lnTo>
                <a:lnTo>
                  <a:pt x="1406782" y="879331"/>
                </a:lnTo>
                <a:lnTo>
                  <a:pt x="1402283" y="883036"/>
                </a:lnTo>
                <a:lnTo>
                  <a:pt x="1397784" y="886213"/>
                </a:lnTo>
                <a:lnTo>
                  <a:pt x="1392492" y="889389"/>
                </a:lnTo>
                <a:lnTo>
                  <a:pt x="1387728" y="892301"/>
                </a:lnTo>
                <a:lnTo>
                  <a:pt x="1382436" y="895213"/>
                </a:lnTo>
                <a:lnTo>
                  <a:pt x="1376878" y="897595"/>
                </a:lnTo>
                <a:lnTo>
                  <a:pt x="1371586" y="899713"/>
                </a:lnTo>
                <a:lnTo>
                  <a:pt x="1366028" y="901565"/>
                </a:lnTo>
                <a:lnTo>
                  <a:pt x="1360207" y="903418"/>
                </a:lnTo>
                <a:lnTo>
                  <a:pt x="1354385" y="904477"/>
                </a:lnTo>
                <a:lnTo>
                  <a:pt x="1348298" y="905536"/>
                </a:lnTo>
                <a:lnTo>
                  <a:pt x="1342476" y="906330"/>
                </a:lnTo>
                <a:lnTo>
                  <a:pt x="1336390" y="907124"/>
                </a:lnTo>
                <a:lnTo>
                  <a:pt x="1330039" y="907124"/>
                </a:lnTo>
                <a:lnTo>
                  <a:pt x="846557" y="907124"/>
                </a:lnTo>
                <a:lnTo>
                  <a:pt x="846557" y="1149059"/>
                </a:lnTo>
                <a:lnTo>
                  <a:pt x="906893" y="1149059"/>
                </a:lnTo>
                <a:lnTo>
                  <a:pt x="909539" y="1149059"/>
                </a:lnTo>
                <a:lnTo>
                  <a:pt x="912715" y="1149588"/>
                </a:lnTo>
                <a:lnTo>
                  <a:pt x="916155" y="1150118"/>
                </a:lnTo>
                <a:lnTo>
                  <a:pt x="920918" y="1150912"/>
                </a:lnTo>
                <a:lnTo>
                  <a:pt x="925946" y="1152235"/>
                </a:lnTo>
                <a:lnTo>
                  <a:pt x="931503" y="1154088"/>
                </a:lnTo>
                <a:lnTo>
                  <a:pt x="937061" y="1156471"/>
                </a:lnTo>
                <a:lnTo>
                  <a:pt x="942883" y="1159912"/>
                </a:lnTo>
                <a:lnTo>
                  <a:pt x="945529" y="1161765"/>
                </a:lnTo>
                <a:lnTo>
                  <a:pt x="948175" y="1163882"/>
                </a:lnTo>
                <a:lnTo>
                  <a:pt x="950821" y="1166265"/>
                </a:lnTo>
                <a:lnTo>
                  <a:pt x="953468" y="1168647"/>
                </a:lnTo>
                <a:lnTo>
                  <a:pt x="955585" y="1171559"/>
                </a:lnTo>
                <a:lnTo>
                  <a:pt x="957967" y="1174470"/>
                </a:lnTo>
                <a:lnTo>
                  <a:pt x="959819" y="1177911"/>
                </a:lnTo>
                <a:lnTo>
                  <a:pt x="961671" y="1181617"/>
                </a:lnTo>
                <a:lnTo>
                  <a:pt x="963524" y="1185588"/>
                </a:lnTo>
                <a:lnTo>
                  <a:pt x="964847" y="1189558"/>
                </a:lnTo>
                <a:lnTo>
                  <a:pt x="965905" y="1194058"/>
                </a:lnTo>
                <a:lnTo>
                  <a:pt x="966699" y="1198823"/>
                </a:lnTo>
                <a:lnTo>
                  <a:pt x="967229" y="1204117"/>
                </a:lnTo>
                <a:lnTo>
                  <a:pt x="967493" y="1209675"/>
                </a:lnTo>
                <a:lnTo>
                  <a:pt x="483482" y="1209675"/>
                </a:lnTo>
                <a:lnTo>
                  <a:pt x="484011" y="1206763"/>
                </a:lnTo>
                <a:lnTo>
                  <a:pt x="484011" y="1204117"/>
                </a:lnTo>
                <a:lnTo>
                  <a:pt x="484541" y="1200146"/>
                </a:lnTo>
                <a:lnTo>
                  <a:pt x="485334" y="1195646"/>
                </a:lnTo>
                <a:lnTo>
                  <a:pt x="486922" y="1190352"/>
                </a:lnTo>
                <a:lnTo>
                  <a:pt x="488775" y="1184793"/>
                </a:lnTo>
                <a:lnTo>
                  <a:pt x="491156" y="1179499"/>
                </a:lnTo>
                <a:lnTo>
                  <a:pt x="494332" y="1173676"/>
                </a:lnTo>
                <a:lnTo>
                  <a:pt x="496449" y="1170764"/>
                </a:lnTo>
                <a:lnTo>
                  <a:pt x="498566" y="1168117"/>
                </a:lnTo>
                <a:lnTo>
                  <a:pt x="500683" y="1165735"/>
                </a:lnTo>
                <a:lnTo>
                  <a:pt x="503329" y="1163353"/>
                </a:lnTo>
                <a:lnTo>
                  <a:pt x="506240" y="1160706"/>
                </a:lnTo>
                <a:lnTo>
                  <a:pt x="509151" y="1158588"/>
                </a:lnTo>
                <a:lnTo>
                  <a:pt x="512592" y="1156471"/>
                </a:lnTo>
                <a:lnTo>
                  <a:pt x="516296" y="1154618"/>
                </a:lnTo>
                <a:lnTo>
                  <a:pt x="520001" y="1153030"/>
                </a:lnTo>
                <a:lnTo>
                  <a:pt x="524235" y="1151706"/>
                </a:lnTo>
                <a:lnTo>
                  <a:pt x="528734" y="1150383"/>
                </a:lnTo>
                <a:lnTo>
                  <a:pt x="533497" y="1149853"/>
                </a:lnTo>
                <a:lnTo>
                  <a:pt x="538525" y="1149059"/>
                </a:lnTo>
                <a:lnTo>
                  <a:pt x="544083" y="1149059"/>
                </a:lnTo>
                <a:lnTo>
                  <a:pt x="604683" y="1149059"/>
                </a:lnTo>
                <a:lnTo>
                  <a:pt x="604683" y="907124"/>
                </a:lnTo>
                <a:lnTo>
                  <a:pt x="120672" y="907124"/>
                </a:lnTo>
                <a:lnTo>
                  <a:pt x="114585" y="907124"/>
                </a:lnTo>
                <a:lnTo>
                  <a:pt x="108499" y="906330"/>
                </a:lnTo>
                <a:lnTo>
                  <a:pt x="102412" y="905536"/>
                </a:lnTo>
                <a:lnTo>
                  <a:pt x="96590" y="904477"/>
                </a:lnTo>
                <a:lnTo>
                  <a:pt x="90769" y="903418"/>
                </a:lnTo>
                <a:lnTo>
                  <a:pt x="84947" y="901565"/>
                </a:lnTo>
                <a:lnTo>
                  <a:pt x="79389" y="899713"/>
                </a:lnTo>
                <a:lnTo>
                  <a:pt x="73832" y="897595"/>
                </a:lnTo>
                <a:lnTo>
                  <a:pt x="68539" y="895213"/>
                </a:lnTo>
                <a:lnTo>
                  <a:pt x="63511" y="892301"/>
                </a:lnTo>
                <a:lnTo>
                  <a:pt x="58219" y="889389"/>
                </a:lnTo>
                <a:lnTo>
                  <a:pt x="53455" y="886213"/>
                </a:lnTo>
                <a:lnTo>
                  <a:pt x="48427" y="883036"/>
                </a:lnTo>
                <a:lnTo>
                  <a:pt x="43929" y="879331"/>
                </a:lnTo>
                <a:lnTo>
                  <a:pt x="39695" y="875625"/>
                </a:lnTo>
                <a:lnTo>
                  <a:pt x="35461" y="871654"/>
                </a:lnTo>
                <a:lnTo>
                  <a:pt x="31491" y="867419"/>
                </a:lnTo>
                <a:lnTo>
                  <a:pt x="27786" y="862655"/>
                </a:lnTo>
                <a:lnTo>
                  <a:pt x="24081" y="858155"/>
                </a:lnTo>
                <a:lnTo>
                  <a:pt x="20641" y="853655"/>
                </a:lnTo>
                <a:lnTo>
                  <a:pt x="17466" y="848626"/>
                </a:lnTo>
                <a:lnTo>
                  <a:pt x="14555" y="843596"/>
                </a:lnTo>
                <a:lnTo>
                  <a:pt x="11908" y="838302"/>
                </a:lnTo>
                <a:lnTo>
                  <a:pt x="9527" y="833008"/>
                </a:lnTo>
                <a:lnTo>
                  <a:pt x="7410" y="827714"/>
                </a:lnTo>
                <a:lnTo>
                  <a:pt x="5557" y="821891"/>
                </a:lnTo>
                <a:lnTo>
                  <a:pt x="3705" y="816068"/>
                </a:lnTo>
                <a:lnTo>
                  <a:pt x="2382" y="810244"/>
                </a:lnTo>
                <a:lnTo>
                  <a:pt x="1323" y="804421"/>
                </a:lnTo>
                <a:lnTo>
                  <a:pt x="529" y="798333"/>
                </a:lnTo>
                <a:lnTo>
                  <a:pt x="0" y="792245"/>
                </a:lnTo>
                <a:lnTo>
                  <a:pt x="0" y="785892"/>
                </a:lnTo>
                <a:lnTo>
                  <a:pt x="0" y="120703"/>
                </a:lnTo>
                <a:lnTo>
                  <a:pt x="0" y="114615"/>
                </a:lnTo>
                <a:lnTo>
                  <a:pt x="529" y="108527"/>
                </a:lnTo>
                <a:lnTo>
                  <a:pt x="1323" y="102438"/>
                </a:lnTo>
                <a:lnTo>
                  <a:pt x="2382" y="96615"/>
                </a:lnTo>
                <a:lnTo>
                  <a:pt x="3705" y="90792"/>
                </a:lnTo>
                <a:lnTo>
                  <a:pt x="5557" y="84968"/>
                </a:lnTo>
                <a:lnTo>
                  <a:pt x="7410" y="79145"/>
                </a:lnTo>
                <a:lnTo>
                  <a:pt x="9527" y="73586"/>
                </a:lnTo>
                <a:lnTo>
                  <a:pt x="11908" y="68557"/>
                </a:lnTo>
                <a:lnTo>
                  <a:pt x="14555" y="63263"/>
                </a:lnTo>
                <a:lnTo>
                  <a:pt x="17466" y="58234"/>
                </a:lnTo>
                <a:lnTo>
                  <a:pt x="20641" y="53204"/>
                </a:lnTo>
                <a:lnTo>
                  <a:pt x="24081" y="48705"/>
                </a:lnTo>
                <a:lnTo>
                  <a:pt x="27786" y="44205"/>
                </a:lnTo>
                <a:lnTo>
                  <a:pt x="31491" y="39440"/>
                </a:lnTo>
                <a:lnTo>
                  <a:pt x="35461" y="35205"/>
                </a:lnTo>
                <a:lnTo>
                  <a:pt x="39695" y="31234"/>
                </a:lnTo>
                <a:lnTo>
                  <a:pt x="43929" y="27529"/>
                </a:lnTo>
                <a:lnTo>
                  <a:pt x="48427" y="24087"/>
                </a:lnTo>
                <a:lnTo>
                  <a:pt x="53455" y="20646"/>
                </a:lnTo>
                <a:lnTo>
                  <a:pt x="58219" y="17205"/>
                </a:lnTo>
                <a:lnTo>
                  <a:pt x="63511" y="14558"/>
                </a:lnTo>
                <a:lnTo>
                  <a:pt x="68539" y="11911"/>
                </a:lnTo>
                <a:lnTo>
                  <a:pt x="73832" y="9264"/>
                </a:lnTo>
                <a:lnTo>
                  <a:pt x="79389" y="7147"/>
                </a:lnTo>
                <a:lnTo>
                  <a:pt x="84947" y="5294"/>
                </a:lnTo>
                <a:lnTo>
                  <a:pt x="90769" y="3441"/>
                </a:lnTo>
                <a:lnTo>
                  <a:pt x="96590" y="2382"/>
                </a:lnTo>
                <a:lnTo>
                  <a:pt x="102412" y="1059"/>
                </a:lnTo>
                <a:lnTo>
                  <a:pt x="108499" y="529"/>
                </a:lnTo>
                <a:lnTo>
                  <a:pt x="11458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43190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8" name="KSO_Shape"/>
          <p:cNvSpPr>
            <a:spLocks noChangeAspect="1"/>
          </p:cNvSpPr>
          <p:nvPr/>
        </p:nvSpPr>
        <p:spPr bwMode="auto">
          <a:xfrm>
            <a:off x="6049466" y="3853651"/>
            <a:ext cx="191956" cy="359917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9" name="KSO_Shape"/>
          <p:cNvSpPr>
            <a:spLocks noChangeAspect="1"/>
          </p:cNvSpPr>
          <p:nvPr/>
        </p:nvSpPr>
        <p:spPr bwMode="auto">
          <a:xfrm>
            <a:off x="8732682" y="3889889"/>
            <a:ext cx="359917" cy="269339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359917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7" name="Text Box 14"/>
          <p:cNvSpPr txBox="1">
            <a:spLocks noChangeArrowheads="1"/>
          </p:cNvSpPr>
          <p:nvPr/>
        </p:nvSpPr>
        <p:spPr bwMode="auto">
          <a:xfrm>
            <a:off x="5383937" y="1515471"/>
            <a:ext cx="1579108" cy="49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7267" tIns="43634" rIns="87267" bIns="43634">
            <a:spAutoFit/>
          </a:bodyPr>
          <a:lstStyle>
            <a:lvl1pPr indent="-27178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28905" lvl="2" indent="0" defTabSz="91313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三座大山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5226469" y="4680919"/>
            <a:ext cx="1826137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  <a:buSzPct val="100000"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行业标准缺失，智能硬件数据与在绒问诊模式尚元标准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8007327" y="4680919"/>
            <a:ext cx="1826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信息孤岛凸显，院间、院内与院外信息连接尚来打遫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:cut/>
      </p:transition>
    </mc:Choice>
    <mc:Fallback xmlns="">
      <p:transition spd="slow" advTm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7" grpId="0">
        <p:bldAsOne/>
      </p:bldGraphic>
      <p:bldGraphic spid="8" grpId="0">
        <p:bldAsOne/>
      </p:bldGraphic>
      <p:bldGraphic spid="9" grpId="0">
        <p:bldAsOne/>
      </p:bldGraphic>
      <p:bldP spid="10" grpId="0"/>
      <p:bldP spid="11" grpId="0"/>
      <p:bldP spid="13" grpId="0"/>
      <p:bldP spid="14" grpId="0" bldLvl="0" animBg="1"/>
      <p:bldP spid="15" grpId="0" animBg="1"/>
      <p:bldP spid="16" grpId="0" bldLvl="0" animBg="1"/>
      <p:bldP spid="22" grpId="0"/>
      <p:bldP spid="27" grpId="0" animBg="1"/>
      <p:bldP spid="28" grpId="0" animBg="1"/>
      <p:bldP spid="29" grpId="0" animBg="1"/>
      <p:bldP spid="41" grpId="0"/>
      <p:bldP spid="4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1miz-E1218193-1B36E624-3840x1920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" y="0"/>
            <a:ext cx="12192000" cy="6858000"/>
          </a:xfrm>
          <a:prstGeom prst="rect">
            <a:avLst/>
          </a:prstGeom>
        </p:spPr>
      </p:pic>
      <p:sp>
        <p:nvSpPr>
          <p:cNvPr id="11" name="PA-矩形 5"/>
          <p:cNvSpPr/>
          <p:nvPr>
            <p:custDataLst>
              <p:tags r:id="rId1"/>
            </p:custDataLst>
          </p:nvPr>
        </p:nvSpPr>
        <p:spPr>
          <a:xfrm>
            <a:off x="0" y="2252345"/>
            <a:ext cx="12192635" cy="2373630"/>
          </a:xfrm>
          <a:prstGeom prst="rect">
            <a:avLst/>
          </a:prstGeom>
          <a:solidFill>
            <a:srgbClr val="333F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" name="PA-组合 2"/>
          <p:cNvGrpSpPr/>
          <p:nvPr>
            <p:custDataLst>
              <p:tags r:id="rId2"/>
            </p:custDataLst>
          </p:nvPr>
        </p:nvGrpSpPr>
        <p:grpSpPr>
          <a:xfrm>
            <a:off x="173420" y="2629453"/>
            <a:ext cx="1752182" cy="1446550"/>
            <a:chOff x="173420" y="2629453"/>
            <a:chExt cx="1752182" cy="1446550"/>
          </a:xfrm>
        </p:grpSpPr>
        <p:sp>
          <p:nvSpPr>
            <p:cNvPr id="4" name="PA-文本框 6"/>
            <p:cNvSpPr txBox="1"/>
            <p:nvPr>
              <p:custDataLst>
                <p:tags r:id="rId4"/>
              </p:custDataLst>
            </p:nvPr>
          </p:nvSpPr>
          <p:spPr>
            <a:xfrm>
              <a:off x="1469667" y="2629453"/>
              <a:ext cx="45593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800" b="1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en-US" sz="8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" name="PA-文本框 6"/>
            <p:cNvSpPr txBox="1"/>
            <p:nvPr>
              <p:custDataLst>
                <p:tags r:id="rId5"/>
              </p:custDataLst>
            </p:nvPr>
          </p:nvSpPr>
          <p:spPr>
            <a:xfrm>
              <a:off x="173420" y="3167390"/>
              <a:ext cx="12962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800" b="1" dirty="0">
                  <a:solidFill>
                    <a:schemeClr val="bg1"/>
                  </a:solidFill>
                  <a:cs typeface="+mn-ea"/>
                  <a:sym typeface="+mn-lt"/>
                </a:rPr>
                <a:t>PART</a:t>
              </a:r>
              <a:endParaRPr lang="en-US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PA-文本框 6"/>
          <p:cNvSpPr txBox="1"/>
          <p:nvPr>
            <p:custDataLst>
              <p:tags r:id="rId3"/>
            </p:custDataLst>
          </p:nvPr>
        </p:nvSpPr>
        <p:spPr>
          <a:xfrm>
            <a:off x="2879424" y="2558325"/>
            <a:ext cx="6309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医院信息化</a:t>
            </a:r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= (</a:t>
            </a:r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互联网</a:t>
            </a:r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+</a:t>
            </a:r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医疗</a:t>
            </a:r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)=</a:t>
            </a:r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？</a:t>
            </a:r>
            <a:endParaRPr lang="en-US" altLang="zh-CN" sz="3600" b="1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Hospital information = (Internet + medical) =?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:push dir="u"/>
      </p:transition>
    </mc:Choice>
    <mc:Fallback xmlns="">
      <p:transition spd="slow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5 -0.00092 L 0 0.00023 " pathEditMode="relative" ptsTypes="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 autoUpdateAnimBg="0"/>
      <p:bldP spid="6" grpId="0"/>
      <p:bldP spid="6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šḻïďê-Oval 3"/>
          <p:cNvSpPr/>
          <p:nvPr/>
        </p:nvSpPr>
        <p:spPr>
          <a:xfrm>
            <a:off x="8567286" y="2513085"/>
            <a:ext cx="1026419" cy="102641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7" name="ïšḻïďê-Oval 6"/>
          <p:cNvSpPr/>
          <p:nvPr/>
        </p:nvSpPr>
        <p:spPr>
          <a:xfrm>
            <a:off x="2186261" y="2513085"/>
            <a:ext cx="1026419" cy="102641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23" name="ïšḻïďê-任意多边形: 形状 22"/>
          <p:cNvSpPr/>
          <p:nvPr/>
        </p:nvSpPr>
        <p:spPr>
          <a:xfrm>
            <a:off x="8825545" y="2761355"/>
            <a:ext cx="535310" cy="54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5140" y="108854"/>
                </a:moveTo>
                <a:lnTo>
                  <a:pt x="17943" y="108854"/>
                </a:lnTo>
                <a:lnTo>
                  <a:pt x="17943" y="108854"/>
                </a:lnTo>
                <a:lnTo>
                  <a:pt x="15327" y="108854"/>
                </a:lnTo>
                <a:lnTo>
                  <a:pt x="12710" y="108482"/>
                </a:lnTo>
                <a:lnTo>
                  <a:pt x="10467" y="107739"/>
                </a:lnTo>
                <a:lnTo>
                  <a:pt x="8598" y="106996"/>
                </a:lnTo>
                <a:lnTo>
                  <a:pt x="6728" y="105882"/>
                </a:lnTo>
                <a:lnTo>
                  <a:pt x="4859" y="104396"/>
                </a:lnTo>
                <a:lnTo>
                  <a:pt x="3364" y="102910"/>
                </a:lnTo>
                <a:lnTo>
                  <a:pt x="2242" y="101052"/>
                </a:lnTo>
                <a:lnTo>
                  <a:pt x="2242" y="101052"/>
                </a:lnTo>
                <a:lnTo>
                  <a:pt x="1121" y="98823"/>
                </a:lnTo>
                <a:lnTo>
                  <a:pt x="373" y="96594"/>
                </a:lnTo>
                <a:lnTo>
                  <a:pt x="0" y="94365"/>
                </a:lnTo>
                <a:lnTo>
                  <a:pt x="0" y="92136"/>
                </a:lnTo>
                <a:lnTo>
                  <a:pt x="373" y="89164"/>
                </a:lnTo>
                <a:lnTo>
                  <a:pt x="1121" y="86934"/>
                </a:lnTo>
                <a:lnTo>
                  <a:pt x="1869" y="84334"/>
                </a:lnTo>
                <a:lnTo>
                  <a:pt x="3364" y="81733"/>
                </a:lnTo>
                <a:lnTo>
                  <a:pt x="23551" y="45696"/>
                </a:lnTo>
                <a:lnTo>
                  <a:pt x="9345" y="48668"/>
                </a:lnTo>
                <a:lnTo>
                  <a:pt x="9345" y="48668"/>
                </a:lnTo>
                <a:lnTo>
                  <a:pt x="8224" y="48668"/>
                </a:lnTo>
                <a:lnTo>
                  <a:pt x="7850" y="48297"/>
                </a:lnTo>
                <a:lnTo>
                  <a:pt x="7102" y="47925"/>
                </a:lnTo>
                <a:lnTo>
                  <a:pt x="7102" y="47182"/>
                </a:lnTo>
                <a:lnTo>
                  <a:pt x="7102" y="47182"/>
                </a:lnTo>
                <a:lnTo>
                  <a:pt x="7102" y="46439"/>
                </a:lnTo>
                <a:lnTo>
                  <a:pt x="7102" y="45696"/>
                </a:lnTo>
                <a:lnTo>
                  <a:pt x="7476" y="45325"/>
                </a:lnTo>
                <a:lnTo>
                  <a:pt x="8224" y="44953"/>
                </a:lnTo>
                <a:lnTo>
                  <a:pt x="27289" y="41238"/>
                </a:lnTo>
                <a:lnTo>
                  <a:pt x="27289" y="41238"/>
                </a:lnTo>
                <a:lnTo>
                  <a:pt x="27663" y="41238"/>
                </a:lnTo>
                <a:lnTo>
                  <a:pt x="28037" y="41238"/>
                </a:lnTo>
                <a:lnTo>
                  <a:pt x="28037" y="41238"/>
                </a:lnTo>
                <a:lnTo>
                  <a:pt x="28785" y="41609"/>
                </a:lnTo>
                <a:lnTo>
                  <a:pt x="28785" y="41609"/>
                </a:lnTo>
                <a:lnTo>
                  <a:pt x="29158" y="41981"/>
                </a:lnTo>
                <a:lnTo>
                  <a:pt x="29158" y="41981"/>
                </a:lnTo>
                <a:lnTo>
                  <a:pt x="29532" y="42352"/>
                </a:lnTo>
                <a:lnTo>
                  <a:pt x="37009" y="61300"/>
                </a:lnTo>
                <a:lnTo>
                  <a:pt x="37009" y="61300"/>
                </a:lnTo>
                <a:lnTo>
                  <a:pt x="37009" y="62043"/>
                </a:lnTo>
                <a:lnTo>
                  <a:pt x="37009" y="62786"/>
                </a:lnTo>
                <a:lnTo>
                  <a:pt x="36635" y="63157"/>
                </a:lnTo>
                <a:lnTo>
                  <a:pt x="35887" y="63900"/>
                </a:lnTo>
                <a:lnTo>
                  <a:pt x="35887" y="63900"/>
                </a:lnTo>
                <a:lnTo>
                  <a:pt x="35140" y="63900"/>
                </a:lnTo>
                <a:lnTo>
                  <a:pt x="35140" y="63900"/>
                </a:lnTo>
                <a:lnTo>
                  <a:pt x="34392" y="63529"/>
                </a:lnTo>
                <a:lnTo>
                  <a:pt x="33644" y="62786"/>
                </a:lnTo>
                <a:lnTo>
                  <a:pt x="27663" y="47182"/>
                </a:lnTo>
                <a:lnTo>
                  <a:pt x="6728" y="83591"/>
                </a:lnTo>
                <a:lnTo>
                  <a:pt x="6728" y="83591"/>
                </a:lnTo>
                <a:lnTo>
                  <a:pt x="5607" y="85820"/>
                </a:lnTo>
                <a:lnTo>
                  <a:pt x="4485" y="87678"/>
                </a:lnTo>
                <a:lnTo>
                  <a:pt x="4112" y="89907"/>
                </a:lnTo>
                <a:lnTo>
                  <a:pt x="3738" y="92136"/>
                </a:lnTo>
                <a:lnTo>
                  <a:pt x="3738" y="93993"/>
                </a:lnTo>
                <a:lnTo>
                  <a:pt x="4112" y="95851"/>
                </a:lnTo>
                <a:lnTo>
                  <a:pt x="4485" y="97337"/>
                </a:lnTo>
                <a:lnTo>
                  <a:pt x="5607" y="99195"/>
                </a:lnTo>
                <a:lnTo>
                  <a:pt x="5607" y="99195"/>
                </a:lnTo>
                <a:lnTo>
                  <a:pt x="6355" y="100681"/>
                </a:lnTo>
                <a:lnTo>
                  <a:pt x="7476" y="101795"/>
                </a:lnTo>
                <a:lnTo>
                  <a:pt x="8971" y="102910"/>
                </a:lnTo>
                <a:lnTo>
                  <a:pt x="10467" y="103653"/>
                </a:lnTo>
                <a:lnTo>
                  <a:pt x="11962" y="104396"/>
                </a:lnTo>
                <a:lnTo>
                  <a:pt x="13831" y="104767"/>
                </a:lnTo>
                <a:lnTo>
                  <a:pt x="17943" y="105139"/>
                </a:lnTo>
                <a:lnTo>
                  <a:pt x="35140" y="105139"/>
                </a:lnTo>
                <a:lnTo>
                  <a:pt x="35140" y="105139"/>
                </a:lnTo>
                <a:lnTo>
                  <a:pt x="36261" y="105139"/>
                </a:lnTo>
                <a:lnTo>
                  <a:pt x="36635" y="105510"/>
                </a:lnTo>
                <a:lnTo>
                  <a:pt x="37009" y="106253"/>
                </a:lnTo>
                <a:lnTo>
                  <a:pt x="37009" y="106996"/>
                </a:lnTo>
                <a:lnTo>
                  <a:pt x="37009" y="106996"/>
                </a:lnTo>
                <a:lnTo>
                  <a:pt x="37009" y="108854"/>
                </a:lnTo>
                <a:lnTo>
                  <a:pt x="37009" y="108854"/>
                </a:lnTo>
                <a:lnTo>
                  <a:pt x="35140" y="108854"/>
                </a:lnTo>
                <a:lnTo>
                  <a:pt x="35140" y="108854"/>
                </a:lnTo>
                <a:close/>
                <a:moveTo>
                  <a:pt x="59813" y="0"/>
                </a:moveTo>
                <a:lnTo>
                  <a:pt x="59813" y="0"/>
                </a:lnTo>
                <a:lnTo>
                  <a:pt x="62056" y="371"/>
                </a:lnTo>
                <a:lnTo>
                  <a:pt x="63925" y="743"/>
                </a:lnTo>
                <a:lnTo>
                  <a:pt x="66168" y="1486"/>
                </a:lnTo>
                <a:lnTo>
                  <a:pt x="68037" y="2600"/>
                </a:lnTo>
                <a:lnTo>
                  <a:pt x="69532" y="4086"/>
                </a:lnTo>
                <a:lnTo>
                  <a:pt x="71401" y="5572"/>
                </a:lnTo>
                <a:lnTo>
                  <a:pt x="72897" y="7801"/>
                </a:lnTo>
                <a:lnTo>
                  <a:pt x="74392" y="10030"/>
                </a:lnTo>
                <a:lnTo>
                  <a:pt x="94953" y="45325"/>
                </a:lnTo>
                <a:lnTo>
                  <a:pt x="97570" y="31578"/>
                </a:lnTo>
                <a:lnTo>
                  <a:pt x="97570" y="31578"/>
                </a:lnTo>
                <a:lnTo>
                  <a:pt x="97943" y="30835"/>
                </a:lnTo>
                <a:lnTo>
                  <a:pt x="98691" y="30464"/>
                </a:lnTo>
                <a:lnTo>
                  <a:pt x="99065" y="30092"/>
                </a:lnTo>
                <a:lnTo>
                  <a:pt x="99813" y="30092"/>
                </a:lnTo>
                <a:lnTo>
                  <a:pt x="99813" y="30092"/>
                </a:lnTo>
                <a:lnTo>
                  <a:pt x="100560" y="30464"/>
                </a:lnTo>
                <a:lnTo>
                  <a:pt x="101308" y="30835"/>
                </a:lnTo>
                <a:lnTo>
                  <a:pt x="101308" y="31578"/>
                </a:lnTo>
                <a:lnTo>
                  <a:pt x="101308" y="32321"/>
                </a:lnTo>
                <a:lnTo>
                  <a:pt x="97570" y="50897"/>
                </a:lnTo>
                <a:lnTo>
                  <a:pt x="97570" y="50897"/>
                </a:lnTo>
                <a:lnTo>
                  <a:pt x="97570" y="51640"/>
                </a:lnTo>
                <a:lnTo>
                  <a:pt x="97570" y="51640"/>
                </a:lnTo>
                <a:lnTo>
                  <a:pt x="97196" y="52012"/>
                </a:lnTo>
                <a:lnTo>
                  <a:pt x="97196" y="52012"/>
                </a:lnTo>
                <a:lnTo>
                  <a:pt x="96822" y="52383"/>
                </a:lnTo>
                <a:lnTo>
                  <a:pt x="96822" y="52383"/>
                </a:lnTo>
                <a:lnTo>
                  <a:pt x="95700" y="52383"/>
                </a:lnTo>
                <a:lnTo>
                  <a:pt x="95700" y="52383"/>
                </a:lnTo>
                <a:lnTo>
                  <a:pt x="95327" y="52383"/>
                </a:lnTo>
                <a:lnTo>
                  <a:pt x="76261" y="48668"/>
                </a:lnTo>
                <a:lnTo>
                  <a:pt x="76261" y="48668"/>
                </a:lnTo>
                <a:lnTo>
                  <a:pt x="75514" y="48297"/>
                </a:lnTo>
                <a:lnTo>
                  <a:pt x="75140" y="47925"/>
                </a:lnTo>
                <a:lnTo>
                  <a:pt x="75140" y="47182"/>
                </a:lnTo>
                <a:lnTo>
                  <a:pt x="75140" y="46439"/>
                </a:lnTo>
                <a:lnTo>
                  <a:pt x="75140" y="46439"/>
                </a:lnTo>
                <a:lnTo>
                  <a:pt x="75140" y="45696"/>
                </a:lnTo>
                <a:lnTo>
                  <a:pt x="75887" y="45325"/>
                </a:lnTo>
                <a:lnTo>
                  <a:pt x="76261" y="44953"/>
                </a:lnTo>
                <a:lnTo>
                  <a:pt x="77383" y="44953"/>
                </a:lnTo>
                <a:lnTo>
                  <a:pt x="91962" y="47925"/>
                </a:lnTo>
                <a:lnTo>
                  <a:pt x="71028" y="11888"/>
                </a:lnTo>
                <a:lnTo>
                  <a:pt x="71028" y="11888"/>
                </a:lnTo>
                <a:lnTo>
                  <a:pt x="68785" y="8173"/>
                </a:lnTo>
                <a:lnTo>
                  <a:pt x="67289" y="7058"/>
                </a:lnTo>
                <a:lnTo>
                  <a:pt x="66168" y="5944"/>
                </a:lnTo>
                <a:lnTo>
                  <a:pt x="64672" y="4829"/>
                </a:lnTo>
                <a:lnTo>
                  <a:pt x="63177" y="4458"/>
                </a:lnTo>
                <a:lnTo>
                  <a:pt x="61682" y="4086"/>
                </a:lnTo>
                <a:lnTo>
                  <a:pt x="59813" y="3715"/>
                </a:lnTo>
                <a:lnTo>
                  <a:pt x="59813" y="3715"/>
                </a:lnTo>
                <a:lnTo>
                  <a:pt x="58317" y="4086"/>
                </a:lnTo>
                <a:lnTo>
                  <a:pt x="56822" y="4458"/>
                </a:lnTo>
                <a:lnTo>
                  <a:pt x="54953" y="4829"/>
                </a:lnTo>
                <a:lnTo>
                  <a:pt x="53457" y="5944"/>
                </a:lnTo>
                <a:lnTo>
                  <a:pt x="51962" y="7058"/>
                </a:lnTo>
                <a:lnTo>
                  <a:pt x="50841" y="8173"/>
                </a:lnTo>
                <a:lnTo>
                  <a:pt x="48224" y="11888"/>
                </a:lnTo>
                <a:lnTo>
                  <a:pt x="37009" y="29349"/>
                </a:lnTo>
                <a:lnTo>
                  <a:pt x="37009" y="29349"/>
                </a:lnTo>
                <a:lnTo>
                  <a:pt x="36261" y="29721"/>
                </a:lnTo>
                <a:lnTo>
                  <a:pt x="35514" y="30092"/>
                </a:lnTo>
                <a:lnTo>
                  <a:pt x="35140" y="30092"/>
                </a:lnTo>
                <a:lnTo>
                  <a:pt x="34392" y="29721"/>
                </a:lnTo>
                <a:lnTo>
                  <a:pt x="34392" y="29721"/>
                </a:lnTo>
                <a:lnTo>
                  <a:pt x="33644" y="29349"/>
                </a:lnTo>
                <a:lnTo>
                  <a:pt x="33271" y="28235"/>
                </a:lnTo>
                <a:lnTo>
                  <a:pt x="33271" y="27492"/>
                </a:lnTo>
                <a:lnTo>
                  <a:pt x="33644" y="27120"/>
                </a:lnTo>
                <a:lnTo>
                  <a:pt x="45233" y="10030"/>
                </a:lnTo>
                <a:lnTo>
                  <a:pt x="45233" y="10030"/>
                </a:lnTo>
                <a:lnTo>
                  <a:pt x="46728" y="7801"/>
                </a:lnTo>
                <a:lnTo>
                  <a:pt x="48224" y="5572"/>
                </a:lnTo>
                <a:lnTo>
                  <a:pt x="49719" y="4086"/>
                </a:lnTo>
                <a:lnTo>
                  <a:pt x="51588" y="2600"/>
                </a:lnTo>
                <a:lnTo>
                  <a:pt x="53457" y="1486"/>
                </a:lnTo>
                <a:lnTo>
                  <a:pt x="55700" y="743"/>
                </a:lnTo>
                <a:lnTo>
                  <a:pt x="57943" y="371"/>
                </a:lnTo>
                <a:lnTo>
                  <a:pt x="59813" y="0"/>
                </a:lnTo>
                <a:lnTo>
                  <a:pt x="59813" y="0"/>
                </a:lnTo>
                <a:close/>
                <a:moveTo>
                  <a:pt x="101308" y="108854"/>
                </a:moveTo>
                <a:lnTo>
                  <a:pt x="62803" y="108854"/>
                </a:lnTo>
                <a:lnTo>
                  <a:pt x="70654" y="116656"/>
                </a:lnTo>
                <a:lnTo>
                  <a:pt x="70654" y="116656"/>
                </a:lnTo>
                <a:lnTo>
                  <a:pt x="71028" y="117399"/>
                </a:lnTo>
                <a:lnTo>
                  <a:pt x="71401" y="118142"/>
                </a:lnTo>
                <a:lnTo>
                  <a:pt x="71028" y="118885"/>
                </a:lnTo>
                <a:lnTo>
                  <a:pt x="70654" y="119628"/>
                </a:lnTo>
                <a:lnTo>
                  <a:pt x="70654" y="119628"/>
                </a:lnTo>
                <a:lnTo>
                  <a:pt x="69158" y="120000"/>
                </a:lnTo>
                <a:lnTo>
                  <a:pt x="69158" y="120000"/>
                </a:lnTo>
                <a:lnTo>
                  <a:pt x="68037" y="119628"/>
                </a:lnTo>
                <a:lnTo>
                  <a:pt x="56822" y="108854"/>
                </a:lnTo>
                <a:lnTo>
                  <a:pt x="56822" y="108854"/>
                </a:lnTo>
                <a:lnTo>
                  <a:pt x="56448" y="108111"/>
                </a:lnTo>
                <a:lnTo>
                  <a:pt x="56074" y="106996"/>
                </a:lnTo>
                <a:lnTo>
                  <a:pt x="56074" y="106996"/>
                </a:lnTo>
                <a:lnTo>
                  <a:pt x="56448" y="106253"/>
                </a:lnTo>
                <a:lnTo>
                  <a:pt x="56822" y="105510"/>
                </a:lnTo>
                <a:lnTo>
                  <a:pt x="68037" y="94365"/>
                </a:lnTo>
                <a:lnTo>
                  <a:pt x="68037" y="94365"/>
                </a:lnTo>
                <a:lnTo>
                  <a:pt x="68785" y="93993"/>
                </a:lnTo>
                <a:lnTo>
                  <a:pt x="69158" y="93993"/>
                </a:lnTo>
                <a:lnTo>
                  <a:pt x="69906" y="93993"/>
                </a:lnTo>
                <a:lnTo>
                  <a:pt x="70654" y="94736"/>
                </a:lnTo>
                <a:lnTo>
                  <a:pt x="70654" y="94736"/>
                </a:lnTo>
                <a:lnTo>
                  <a:pt x="71028" y="95108"/>
                </a:lnTo>
                <a:lnTo>
                  <a:pt x="71401" y="95851"/>
                </a:lnTo>
                <a:lnTo>
                  <a:pt x="71028" y="96594"/>
                </a:lnTo>
                <a:lnTo>
                  <a:pt x="70654" y="97337"/>
                </a:lnTo>
                <a:lnTo>
                  <a:pt x="62429" y="105139"/>
                </a:lnTo>
                <a:lnTo>
                  <a:pt x="101308" y="105139"/>
                </a:lnTo>
                <a:lnTo>
                  <a:pt x="101308" y="105139"/>
                </a:lnTo>
                <a:lnTo>
                  <a:pt x="105794" y="104767"/>
                </a:lnTo>
                <a:lnTo>
                  <a:pt x="107663" y="104396"/>
                </a:lnTo>
                <a:lnTo>
                  <a:pt x="109158" y="103653"/>
                </a:lnTo>
                <a:lnTo>
                  <a:pt x="110654" y="102910"/>
                </a:lnTo>
                <a:lnTo>
                  <a:pt x="112149" y="101795"/>
                </a:lnTo>
                <a:lnTo>
                  <a:pt x="113271" y="100681"/>
                </a:lnTo>
                <a:lnTo>
                  <a:pt x="114018" y="99195"/>
                </a:lnTo>
                <a:lnTo>
                  <a:pt x="114018" y="99195"/>
                </a:lnTo>
                <a:lnTo>
                  <a:pt x="114766" y="97337"/>
                </a:lnTo>
                <a:lnTo>
                  <a:pt x="115514" y="95851"/>
                </a:lnTo>
                <a:lnTo>
                  <a:pt x="115514" y="93993"/>
                </a:lnTo>
                <a:lnTo>
                  <a:pt x="115514" y="92136"/>
                </a:lnTo>
                <a:lnTo>
                  <a:pt x="115514" y="89907"/>
                </a:lnTo>
                <a:lnTo>
                  <a:pt x="114766" y="88049"/>
                </a:lnTo>
                <a:lnTo>
                  <a:pt x="112897" y="83591"/>
                </a:lnTo>
                <a:lnTo>
                  <a:pt x="105420" y="66501"/>
                </a:lnTo>
                <a:lnTo>
                  <a:pt x="105420" y="66501"/>
                </a:lnTo>
                <a:lnTo>
                  <a:pt x="105046" y="65758"/>
                </a:lnTo>
                <a:lnTo>
                  <a:pt x="105046" y="65015"/>
                </a:lnTo>
                <a:lnTo>
                  <a:pt x="105420" y="64643"/>
                </a:lnTo>
                <a:lnTo>
                  <a:pt x="106168" y="63900"/>
                </a:lnTo>
                <a:lnTo>
                  <a:pt x="106168" y="63900"/>
                </a:lnTo>
                <a:lnTo>
                  <a:pt x="106915" y="63900"/>
                </a:lnTo>
                <a:lnTo>
                  <a:pt x="107663" y="63900"/>
                </a:lnTo>
                <a:lnTo>
                  <a:pt x="108411" y="64272"/>
                </a:lnTo>
                <a:lnTo>
                  <a:pt x="108785" y="65015"/>
                </a:lnTo>
                <a:lnTo>
                  <a:pt x="116261" y="82105"/>
                </a:lnTo>
                <a:lnTo>
                  <a:pt x="116261" y="82105"/>
                </a:lnTo>
                <a:lnTo>
                  <a:pt x="118130" y="84705"/>
                </a:lnTo>
                <a:lnTo>
                  <a:pt x="118878" y="86934"/>
                </a:lnTo>
                <a:lnTo>
                  <a:pt x="119626" y="89535"/>
                </a:lnTo>
                <a:lnTo>
                  <a:pt x="120000" y="92136"/>
                </a:lnTo>
                <a:lnTo>
                  <a:pt x="120000" y="94365"/>
                </a:lnTo>
                <a:lnTo>
                  <a:pt x="119626" y="96594"/>
                </a:lnTo>
                <a:lnTo>
                  <a:pt x="118878" y="98823"/>
                </a:lnTo>
                <a:lnTo>
                  <a:pt x="117757" y="101052"/>
                </a:lnTo>
                <a:lnTo>
                  <a:pt x="117757" y="101052"/>
                </a:lnTo>
                <a:lnTo>
                  <a:pt x="116261" y="102910"/>
                </a:lnTo>
                <a:lnTo>
                  <a:pt x="114766" y="104396"/>
                </a:lnTo>
                <a:lnTo>
                  <a:pt x="112897" y="105882"/>
                </a:lnTo>
                <a:lnTo>
                  <a:pt x="111028" y="106996"/>
                </a:lnTo>
                <a:lnTo>
                  <a:pt x="108785" y="107739"/>
                </a:lnTo>
                <a:lnTo>
                  <a:pt x="106542" y="108482"/>
                </a:lnTo>
                <a:lnTo>
                  <a:pt x="104299" y="108854"/>
                </a:lnTo>
                <a:lnTo>
                  <a:pt x="101308" y="108854"/>
                </a:lnTo>
                <a:lnTo>
                  <a:pt x="101308" y="108854"/>
                </a:lnTo>
                <a:close/>
              </a:path>
            </a:pathLst>
          </a:custGeom>
          <a:solidFill>
            <a:srgbClr val="FBFBFB"/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25" name="ïšḻïďê-任意多边形: 形状 24"/>
          <p:cNvSpPr/>
          <p:nvPr/>
        </p:nvSpPr>
        <p:spPr>
          <a:xfrm>
            <a:off x="2458540" y="2715172"/>
            <a:ext cx="478084" cy="475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40" y="116296"/>
                </a:moveTo>
                <a:lnTo>
                  <a:pt x="104907" y="116296"/>
                </a:lnTo>
                <a:lnTo>
                  <a:pt x="79877" y="108888"/>
                </a:lnTo>
                <a:lnTo>
                  <a:pt x="79877" y="108888"/>
                </a:lnTo>
                <a:lnTo>
                  <a:pt x="79141" y="108518"/>
                </a:lnTo>
                <a:lnTo>
                  <a:pt x="15460" y="43703"/>
                </a:lnTo>
                <a:lnTo>
                  <a:pt x="15460" y="43703"/>
                </a:lnTo>
                <a:lnTo>
                  <a:pt x="15460" y="43703"/>
                </a:lnTo>
                <a:lnTo>
                  <a:pt x="1840" y="30000"/>
                </a:lnTo>
                <a:lnTo>
                  <a:pt x="1840" y="30000"/>
                </a:lnTo>
                <a:lnTo>
                  <a:pt x="368" y="27777"/>
                </a:lnTo>
                <a:lnTo>
                  <a:pt x="0" y="25555"/>
                </a:lnTo>
                <a:lnTo>
                  <a:pt x="0" y="25555"/>
                </a:lnTo>
                <a:lnTo>
                  <a:pt x="368" y="23333"/>
                </a:lnTo>
                <a:lnTo>
                  <a:pt x="1840" y="21481"/>
                </a:lnTo>
                <a:lnTo>
                  <a:pt x="20981" y="1851"/>
                </a:lnTo>
                <a:lnTo>
                  <a:pt x="20981" y="1851"/>
                </a:lnTo>
                <a:lnTo>
                  <a:pt x="21717" y="1111"/>
                </a:lnTo>
                <a:lnTo>
                  <a:pt x="22822" y="370"/>
                </a:lnTo>
                <a:lnTo>
                  <a:pt x="23926" y="0"/>
                </a:lnTo>
                <a:lnTo>
                  <a:pt x="25030" y="0"/>
                </a:lnTo>
                <a:lnTo>
                  <a:pt x="25030" y="0"/>
                </a:lnTo>
                <a:lnTo>
                  <a:pt x="26134" y="0"/>
                </a:lnTo>
                <a:lnTo>
                  <a:pt x="27607" y="370"/>
                </a:lnTo>
                <a:lnTo>
                  <a:pt x="28711" y="1111"/>
                </a:lnTo>
                <a:lnTo>
                  <a:pt x="29447" y="1851"/>
                </a:lnTo>
                <a:lnTo>
                  <a:pt x="43435" y="15925"/>
                </a:lnTo>
                <a:lnTo>
                  <a:pt x="43435" y="16296"/>
                </a:lnTo>
                <a:lnTo>
                  <a:pt x="107116" y="80740"/>
                </a:lnTo>
                <a:lnTo>
                  <a:pt x="107116" y="80740"/>
                </a:lnTo>
                <a:lnTo>
                  <a:pt x="107852" y="81111"/>
                </a:lnTo>
                <a:lnTo>
                  <a:pt x="119631" y="117407"/>
                </a:lnTo>
                <a:lnTo>
                  <a:pt x="119631" y="117777"/>
                </a:lnTo>
                <a:lnTo>
                  <a:pt x="119631" y="117777"/>
                </a:lnTo>
                <a:lnTo>
                  <a:pt x="120000" y="118148"/>
                </a:lnTo>
                <a:lnTo>
                  <a:pt x="120000" y="118518"/>
                </a:lnTo>
                <a:lnTo>
                  <a:pt x="119631" y="118518"/>
                </a:lnTo>
                <a:lnTo>
                  <a:pt x="119631" y="118518"/>
                </a:lnTo>
                <a:lnTo>
                  <a:pt x="119263" y="119259"/>
                </a:lnTo>
                <a:lnTo>
                  <a:pt x="119263" y="119259"/>
                </a:lnTo>
                <a:lnTo>
                  <a:pt x="119263" y="119259"/>
                </a:lnTo>
                <a:lnTo>
                  <a:pt x="118159" y="120000"/>
                </a:lnTo>
                <a:lnTo>
                  <a:pt x="118159" y="120000"/>
                </a:lnTo>
                <a:lnTo>
                  <a:pt x="117791" y="120000"/>
                </a:lnTo>
                <a:lnTo>
                  <a:pt x="1840" y="120000"/>
                </a:lnTo>
                <a:lnTo>
                  <a:pt x="1840" y="120000"/>
                </a:lnTo>
                <a:lnTo>
                  <a:pt x="1104" y="120000"/>
                </a:lnTo>
                <a:lnTo>
                  <a:pt x="736" y="119629"/>
                </a:lnTo>
                <a:lnTo>
                  <a:pt x="368" y="118888"/>
                </a:lnTo>
                <a:lnTo>
                  <a:pt x="0" y="118148"/>
                </a:lnTo>
                <a:lnTo>
                  <a:pt x="0" y="118148"/>
                </a:lnTo>
                <a:lnTo>
                  <a:pt x="0" y="116296"/>
                </a:lnTo>
                <a:lnTo>
                  <a:pt x="0" y="116296"/>
                </a:lnTo>
                <a:lnTo>
                  <a:pt x="1840" y="116296"/>
                </a:lnTo>
                <a:lnTo>
                  <a:pt x="1840" y="116296"/>
                </a:lnTo>
                <a:close/>
                <a:moveTo>
                  <a:pt x="4417" y="27037"/>
                </a:moveTo>
                <a:lnTo>
                  <a:pt x="16932" y="40000"/>
                </a:lnTo>
                <a:lnTo>
                  <a:pt x="39386" y="17407"/>
                </a:lnTo>
                <a:lnTo>
                  <a:pt x="26871" y="4444"/>
                </a:lnTo>
                <a:lnTo>
                  <a:pt x="26871" y="4444"/>
                </a:lnTo>
                <a:lnTo>
                  <a:pt x="25766" y="4074"/>
                </a:lnTo>
                <a:lnTo>
                  <a:pt x="25030" y="3703"/>
                </a:lnTo>
                <a:lnTo>
                  <a:pt x="24294" y="4074"/>
                </a:lnTo>
                <a:lnTo>
                  <a:pt x="23558" y="4444"/>
                </a:lnTo>
                <a:lnTo>
                  <a:pt x="4417" y="24444"/>
                </a:lnTo>
                <a:lnTo>
                  <a:pt x="4417" y="24444"/>
                </a:lnTo>
                <a:lnTo>
                  <a:pt x="4049" y="24814"/>
                </a:lnTo>
                <a:lnTo>
                  <a:pt x="3680" y="25555"/>
                </a:lnTo>
                <a:lnTo>
                  <a:pt x="3680" y="25555"/>
                </a:lnTo>
                <a:lnTo>
                  <a:pt x="4049" y="26296"/>
                </a:lnTo>
                <a:lnTo>
                  <a:pt x="4417" y="27037"/>
                </a:lnTo>
                <a:lnTo>
                  <a:pt x="4417" y="27037"/>
                </a:lnTo>
                <a:close/>
                <a:moveTo>
                  <a:pt x="19509" y="42592"/>
                </a:moveTo>
                <a:lnTo>
                  <a:pt x="79877" y="103703"/>
                </a:lnTo>
                <a:lnTo>
                  <a:pt x="82085" y="95925"/>
                </a:lnTo>
                <a:lnTo>
                  <a:pt x="23558" y="38518"/>
                </a:lnTo>
                <a:lnTo>
                  <a:pt x="19509" y="42592"/>
                </a:lnTo>
                <a:close/>
                <a:moveTo>
                  <a:pt x="93865" y="93703"/>
                </a:moveTo>
                <a:lnTo>
                  <a:pt x="93865" y="85185"/>
                </a:lnTo>
                <a:lnTo>
                  <a:pt x="35337" y="26296"/>
                </a:lnTo>
                <a:lnTo>
                  <a:pt x="26134" y="35555"/>
                </a:lnTo>
                <a:lnTo>
                  <a:pt x="84662" y="93703"/>
                </a:lnTo>
                <a:lnTo>
                  <a:pt x="93865" y="93703"/>
                </a:lnTo>
                <a:close/>
                <a:moveTo>
                  <a:pt x="102331" y="80740"/>
                </a:moveTo>
                <a:lnTo>
                  <a:pt x="41963" y="20000"/>
                </a:lnTo>
                <a:lnTo>
                  <a:pt x="37914" y="23703"/>
                </a:lnTo>
                <a:lnTo>
                  <a:pt x="96073" y="82222"/>
                </a:lnTo>
                <a:lnTo>
                  <a:pt x="102331" y="80740"/>
                </a:lnTo>
                <a:close/>
                <a:moveTo>
                  <a:pt x="83190" y="105925"/>
                </a:moveTo>
                <a:lnTo>
                  <a:pt x="114478" y="115555"/>
                </a:lnTo>
                <a:lnTo>
                  <a:pt x="104907" y="84074"/>
                </a:lnTo>
                <a:lnTo>
                  <a:pt x="97546" y="85555"/>
                </a:lnTo>
                <a:lnTo>
                  <a:pt x="97546" y="95555"/>
                </a:lnTo>
                <a:lnTo>
                  <a:pt x="97546" y="95555"/>
                </a:lnTo>
                <a:lnTo>
                  <a:pt x="97177" y="96296"/>
                </a:lnTo>
                <a:lnTo>
                  <a:pt x="96809" y="97037"/>
                </a:lnTo>
                <a:lnTo>
                  <a:pt x="96441" y="97407"/>
                </a:lnTo>
                <a:lnTo>
                  <a:pt x="95705" y="97407"/>
                </a:lnTo>
                <a:lnTo>
                  <a:pt x="85398" y="97407"/>
                </a:lnTo>
                <a:lnTo>
                  <a:pt x="83190" y="105925"/>
                </a:lnTo>
                <a:close/>
              </a:path>
            </a:pathLst>
          </a:custGeom>
          <a:solidFill>
            <a:srgbClr val="FBFBFB"/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29" name="ïšḻïďê-Oval 28"/>
          <p:cNvSpPr/>
          <p:nvPr/>
        </p:nvSpPr>
        <p:spPr>
          <a:xfrm>
            <a:off x="5423878" y="2513085"/>
            <a:ext cx="1026419" cy="1026419"/>
          </a:xfrm>
          <a:prstGeom prst="ellipse">
            <a:avLst/>
          </a:prstGeom>
          <a:solidFill>
            <a:srgbClr val="5C6573"/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31" name="ïšḻïďê-任意多边形: 形状 30"/>
          <p:cNvSpPr/>
          <p:nvPr/>
        </p:nvSpPr>
        <p:spPr>
          <a:xfrm>
            <a:off x="5684716" y="2763287"/>
            <a:ext cx="503684" cy="50679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2222" y="14444"/>
                </a:moveTo>
                <a:lnTo>
                  <a:pt x="19259" y="16666"/>
                </a:lnTo>
                <a:lnTo>
                  <a:pt x="48148" y="45185"/>
                </a:lnTo>
                <a:lnTo>
                  <a:pt x="48148" y="45185"/>
                </a:lnTo>
                <a:lnTo>
                  <a:pt x="48518" y="45925"/>
                </a:lnTo>
                <a:lnTo>
                  <a:pt x="48888" y="46666"/>
                </a:lnTo>
                <a:lnTo>
                  <a:pt x="48518" y="47407"/>
                </a:lnTo>
                <a:lnTo>
                  <a:pt x="48148" y="48148"/>
                </a:lnTo>
                <a:lnTo>
                  <a:pt x="48148" y="48148"/>
                </a:lnTo>
                <a:lnTo>
                  <a:pt x="47407" y="48518"/>
                </a:lnTo>
                <a:lnTo>
                  <a:pt x="47037" y="48518"/>
                </a:lnTo>
                <a:lnTo>
                  <a:pt x="47037" y="48518"/>
                </a:lnTo>
                <a:lnTo>
                  <a:pt x="46296" y="48518"/>
                </a:lnTo>
                <a:lnTo>
                  <a:pt x="45555" y="48148"/>
                </a:lnTo>
                <a:lnTo>
                  <a:pt x="17037" y="19259"/>
                </a:lnTo>
                <a:lnTo>
                  <a:pt x="14444" y="21851"/>
                </a:lnTo>
                <a:lnTo>
                  <a:pt x="14444" y="21851"/>
                </a:lnTo>
                <a:lnTo>
                  <a:pt x="13703" y="22222"/>
                </a:lnTo>
                <a:lnTo>
                  <a:pt x="13333" y="22222"/>
                </a:lnTo>
                <a:lnTo>
                  <a:pt x="13333" y="22222"/>
                </a:lnTo>
                <a:lnTo>
                  <a:pt x="12592" y="22222"/>
                </a:lnTo>
                <a:lnTo>
                  <a:pt x="11851" y="21851"/>
                </a:lnTo>
                <a:lnTo>
                  <a:pt x="740" y="10740"/>
                </a:lnTo>
                <a:lnTo>
                  <a:pt x="740" y="10740"/>
                </a:lnTo>
                <a:lnTo>
                  <a:pt x="370" y="10000"/>
                </a:lnTo>
                <a:lnTo>
                  <a:pt x="0" y="9259"/>
                </a:lnTo>
                <a:lnTo>
                  <a:pt x="370" y="8518"/>
                </a:lnTo>
                <a:lnTo>
                  <a:pt x="740" y="7777"/>
                </a:lnTo>
                <a:lnTo>
                  <a:pt x="8148" y="370"/>
                </a:lnTo>
                <a:lnTo>
                  <a:pt x="8148" y="370"/>
                </a:lnTo>
                <a:lnTo>
                  <a:pt x="8888" y="0"/>
                </a:lnTo>
                <a:lnTo>
                  <a:pt x="9629" y="0"/>
                </a:lnTo>
                <a:lnTo>
                  <a:pt x="10000" y="0"/>
                </a:lnTo>
                <a:lnTo>
                  <a:pt x="10740" y="370"/>
                </a:lnTo>
                <a:lnTo>
                  <a:pt x="22222" y="11481"/>
                </a:lnTo>
                <a:lnTo>
                  <a:pt x="22222" y="11481"/>
                </a:lnTo>
                <a:lnTo>
                  <a:pt x="22592" y="12222"/>
                </a:lnTo>
                <a:lnTo>
                  <a:pt x="22962" y="12962"/>
                </a:lnTo>
                <a:lnTo>
                  <a:pt x="22592" y="13703"/>
                </a:lnTo>
                <a:lnTo>
                  <a:pt x="22222" y="14444"/>
                </a:lnTo>
                <a:lnTo>
                  <a:pt x="22222" y="14444"/>
                </a:lnTo>
                <a:close/>
                <a:moveTo>
                  <a:pt x="93333" y="18148"/>
                </a:moveTo>
                <a:lnTo>
                  <a:pt x="93333" y="18148"/>
                </a:lnTo>
                <a:lnTo>
                  <a:pt x="92962" y="18888"/>
                </a:lnTo>
                <a:lnTo>
                  <a:pt x="92592" y="19629"/>
                </a:lnTo>
                <a:lnTo>
                  <a:pt x="92962" y="20370"/>
                </a:lnTo>
                <a:lnTo>
                  <a:pt x="93333" y="20740"/>
                </a:lnTo>
                <a:lnTo>
                  <a:pt x="98888" y="26296"/>
                </a:lnTo>
                <a:lnTo>
                  <a:pt x="98888" y="26296"/>
                </a:lnTo>
                <a:lnTo>
                  <a:pt x="99629" y="27037"/>
                </a:lnTo>
                <a:lnTo>
                  <a:pt x="100370" y="27407"/>
                </a:lnTo>
                <a:lnTo>
                  <a:pt x="101111" y="27037"/>
                </a:lnTo>
                <a:lnTo>
                  <a:pt x="101851" y="26296"/>
                </a:lnTo>
                <a:lnTo>
                  <a:pt x="115185" y="13333"/>
                </a:lnTo>
                <a:lnTo>
                  <a:pt x="115185" y="13333"/>
                </a:lnTo>
                <a:lnTo>
                  <a:pt x="115925" y="12962"/>
                </a:lnTo>
                <a:lnTo>
                  <a:pt x="117037" y="12962"/>
                </a:lnTo>
                <a:lnTo>
                  <a:pt x="117037" y="12962"/>
                </a:lnTo>
                <a:lnTo>
                  <a:pt x="117777" y="13333"/>
                </a:lnTo>
                <a:lnTo>
                  <a:pt x="118148" y="14074"/>
                </a:lnTo>
                <a:lnTo>
                  <a:pt x="118148" y="14074"/>
                </a:lnTo>
                <a:lnTo>
                  <a:pt x="119259" y="17407"/>
                </a:lnTo>
                <a:lnTo>
                  <a:pt x="120000" y="20740"/>
                </a:lnTo>
                <a:lnTo>
                  <a:pt x="120000" y="23703"/>
                </a:lnTo>
                <a:lnTo>
                  <a:pt x="119629" y="27407"/>
                </a:lnTo>
                <a:lnTo>
                  <a:pt x="119629" y="27407"/>
                </a:lnTo>
                <a:lnTo>
                  <a:pt x="118888" y="31111"/>
                </a:lnTo>
                <a:lnTo>
                  <a:pt x="117407" y="34074"/>
                </a:lnTo>
                <a:lnTo>
                  <a:pt x="115555" y="37037"/>
                </a:lnTo>
                <a:lnTo>
                  <a:pt x="113333" y="39629"/>
                </a:lnTo>
                <a:lnTo>
                  <a:pt x="113333" y="39629"/>
                </a:lnTo>
                <a:lnTo>
                  <a:pt x="111481" y="41111"/>
                </a:lnTo>
                <a:lnTo>
                  <a:pt x="109629" y="42592"/>
                </a:lnTo>
                <a:lnTo>
                  <a:pt x="107407" y="43703"/>
                </a:lnTo>
                <a:lnTo>
                  <a:pt x="105555" y="44814"/>
                </a:lnTo>
                <a:lnTo>
                  <a:pt x="103333" y="45555"/>
                </a:lnTo>
                <a:lnTo>
                  <a:pt x="101111" y="45925"/>
                </a:lnTo>
                <a:lnTo>
                  <a:pt x="98518" y="46296"/>
                </a:lnTo>
                <a:lnTo>
                  <a:pt x="96296" y="46666"/>
                </a:lnTo>
                <a:lnTo>
                  <a:pt x="96296" y="46666"/>
                </a:lnTo>
                <a:lnTo>
                  <a:pt x="92222" y="46296"/>
                </a:lnTo>
                <a:lnTo>
                  <a:pt x="88888" y="45185"/>
                </a:lnTo>
                <a:lnTo>
                  <a:pt x="45185" y="88148"/>
                </a:lnTo>
                <a:lnTo>
                  <a:pt x="45185" y="88148"/>
                </a:lnTo>
                <a:lnTo>
                  <a:pt x="46296" y="91851"/>
                </a:lnTo>
                <a:lnTo>
                  <a:pt x="46666" y="95185"/>
                </a:lnTo>
                <a:lnTo>
                  <a:pt x="46666" y="98518"/>
                </a:lnTo>
                <a:lnTo>
                  <a:pt x="45925" y="101851"/>
                </a:lnTo>
                <a:lnTo>
                  <a:pt x="45925" y="101851"/>
                </a:lnTo>
                <a:lnTo>
                  <a:pt x="45185" y="105185"/>
                </a:lnTo>
                <a:lnTo>
                  <a:pt x="43703" y="108148"/>
                </a:lnTo>
                <a:lnTo>
                  <a:pt x="41851" y="110740"/>
                </a:lnTo>
                <a:lnTo>
                  <a:pt x="39629" y="113333"/>
                </a:lnTo>
                <a:lnTo>
                  <a:pt x="39629" y="113333"/>
                </a:lnTo>
                <a:lnTo>
                  <a:pt x="36296" y="116296"/>
                </a:lnTo>
                <a:lnTo>
                  <a:pt x="32592" y="118148"/>
                </a:lnTo>
                <a:lnTo>
                  <a:pt x="30740" y="118888"/>
                </a:lnTo>
                <a:lnTo>
                  <a:pt x="28518" y="119629"/>
                </a:lnTo>
                <a:lnTo>
                  <a:pt x="24074" y="120000"/>
                </a:lnTo>
                <a:lnTo>
                  <a:pt x="24074" y="120000"/>
                </a:lnTo>
                <a:lnTo>
                  <a:pt x="21851" y="119629"/>
                </a:lnTo>
                <a:lnTo>
                  <a:pt x="18888" y="119259"/>
                </a:lnTo>
                <a:lnTo>
                  <a:pt x="16666" y="118518"/>
                </a:lnTo>
                <a:lnTo>
                  <a:pt x="14444" y="117777"/>
                </a:lnTo>
                <a:lnTo>
                  <a:pt x="14444" y="117777"/>
                </a:lnTo>
                <a:lnTo>
                  <a:pt x="13703" y="117037"/>
                </a:lnTo>
                <a:lnTo>
                  <a:pt x="13333" y="116296"/>
                </a:lnTo>
                <a:lnTo>
                  <a:pt x="13333" y="116296"/>
                </a:lnTo>
                <a:lnTo>
                  <a:pt x="13333" y="115185"/>
                </a:lnTo>
                <a:lnTo>
                  <a:pt x="13703" y="114444"/>
                </a:lnTo>
                <a:lnTo>
                  <a:pt x="27037" y="101481"/>
                </a:lnTo>
                <a:lnTo>
                  <a:pt x="27037" y="101481"/>
                </a:lnTo>
                <a:lnTo>
                  <a:pt x="27407" y="101111"/>
                </a:lnTo>
                <a:lnTo>
                  <a:pt x="27777" y="100370"/>
                </a:lnTo>
                <a:lnTo>
                  <a:pt x="27407" y="99629"/>
                </a:lnTo>
                <a:lnTo>
                  <a:pt x="27037" y="98888"/>
                </a:lnTo>
                <a:lnTo>
                  <a:pt x="21481" y="92962"/>
                </a:lnTo>
                <a:lnTo>
                  <a:pt x="21481" y="92962"/>
                </a:lnTo>
                <a:lnTo>
                  <a:pt x="20740" y="92592"/>
                </a:lnTo>
                <a:lnTo>
                  <a:pt x="19629" y="92222"/>
                </a:lnTo>
                <a:lnTo>
                  <a:pt x="18888" y="92592"/>
                </a:lnTo>
                <a:lnTo>
                  <a:pt x="18148" y="92962"/>
                </a:lnTo>
                <a:lnTo>
                  <a:pt x="5185" y="106296"/>
                </a:lnTo>
                <a:lnTo>
                  <a:pt x="5185" y="106296"/>
                </a:lnTo>
                <a:lnTo>
                  <a:pt x="4444" y="106666"/>
                </a:lnTo>
                <a:lnTo>
                  <a:pt x="3703" y="106666"/>
                </a:lnTo>
                <a:lnTo>
                  <a:pt x="3703" y="106666"/>
                </a:lnTo>
                <a:lnTo>
                  <a:pt x="2592" y="106296"/>
                </a:lnTo>
                <a:lnTo>
                  <a:pt x="2222" y="105555"/>
                </a:lnTo>
                <a:lnTo>
                  <a:pt x="2222" y="105555"/>
                </a:lnTo>
                <a:lnTo>
                  <a:pt x="1111" y="102592"/>
                </a:lnTo>
                <a:lnTo>
                  <a:pt x="370" y="99259"/>
                </a:lnTo>
                <a:lnTo>
                  <a:pt x="370" y="95925"/>
                </a:lnTo>
                <a:lnTo>
                  <a:pt x="740" y="92592"/>
                </a:lnTo>
                <a:lnTo>
                  <a:pt x="740" y="92592"/>
                </a:lnTo>
                <a:lnTo>
                  <a:pt x="1481" y="88888"/>
                </a:lnTo>
                <a:lnTo>
                  <a:pt x="2962" y="85555"/>
                </a:lnTo>
                <a:lnTo>
                  <a:pt x="4814" y="82962"/>
                </a:lnTo>
                <a:lnTo>
                  <a:pt x="7037" y="80370"/>
                </a:lnTo>
                <a:lnTo>
                  <a:pt x="7037" y="80370"/>
                </a:lnTo>
                <a:lnTo>
                  <a:pt x="8888" y="78518"/>
                </a:lnTo>
                <a:lnTo>
                  <a:pt x="10740" y="77037"/>
                </a:lnTo>
                <a:lnTo>
                  <a:pt x="12592" y="75925"/>
                </a:lnTo>
                <a:lnTo>
                  <a:pt x="14444" y="74814"/>
                </a:lnTo>
                <a:lnTo>
                  <a:pt x="16666" y="74074"/>
                </a:lnTo>
                <a:lnTo>
                  <a:pt x="18888" y="73703"/>
                </a:lnTo>
                <a:lnTo>
                  <a:pt x="21851" y="73333"/>
                </a:lnTo>
                <a:lnTo>
                  <a:pt x="24074" y="73333"/>
                </a:lnTo>
                <a:lnTo>
                  <a:pt x="24074" y="73333"/>
                </a:lnTo>
                <a:lnTo>
                  <a:pt x="28148" y="73703"/>
                </a:lnTo>
                <a:lnTo>
                  <a:pt x="31481" y="74814"/>
                </a:lnTo>
                <a:lnTo>
                  <a:pt x="74814" y="31481"/>
                </a:lnTo>
                <a:lnTo>
                  <a:pt x="74814" y="31481"/>
                </a:lnTo>
                <a:lnTo>
                  <a:pt x="73703" y="27777"/>
                </a:lnTo>
                <a:lnTo>
                  <a:pt x="73333" y="24814"/>
                </a:lnTo>
                <a:lnTo>
                  <a:pt x="73333" y="21481"/>
                </a:lnTo>
                <a:lnTo>
                  <a:pt x="74074" y="18148"/>
                </a:lnTo>
                <a:lnTo>
                  <a:pt x="74074" y="18148"/>
                </a:lnTo>
                <a:lnTo>
                  <a:pt x="74814" y="14814"/>
                </a:lnTo>
                <a:lnTo>
                  <a:pt x="76296" y="11851"/>
                </a:lnTo>
                <a:lnTo>
                  <a:pt x="78148" y="8888"/>
                </a:lnTo>
                <a:lnTo>
                  <a:pt x="80370" y="6666"/>
                </a:lnTo>
                <a:lnTo>
                  <a:pt x="80370" y="6666"/>
                </a:lnTo>
                <a:lnTo>
                  <a:pt x="83333" y="4074"/>
                </a:lnTo>
                <a:lnTo>
                  <a:pt x="85925" y="2592"/>
                </a:lnTo>
                <a:lnTo>
                  <a:pt x="89259" y="1111"/>
                </a:lnTo>
                <a:lnTo>
                  <a:pt x="92592" y="370"/>
                </a:lnTo>
                <a:lnTo>
                  <a:pt x="92592" y="370"/>
                </a:lnTo>
                <a:lnTo>
                  <a:pt x="95925" y="0"/>
                </a:lnTo>
                <a:lnTo>
                  <a:pt x="99259" y="0"/>
                </a:lnTo>
                <a:lnTo>
                  <a:pt x="102592" y="740"/>
                </a:lnTo>
                <a:lnTo>
                  <a:pt x="105555" y="2222"/>
                </a:lnTo>
                <a:lnTo>
                  <a:pt x="105555" y="2222"/>
                </a:lnTo>
                <a:lnTo>
                  <a:pt x="106296" y="2592"/>
                </a:lnTo>
                <a:lnTo>
                  <a:pt x="107037" y="3703"/>
                </a:lnTo>
                <a:lnTo>
                  <a:pt x="107037" y="3703"/>
                </a:lnTo>
                <a:lnTo>
                  <a:pt x="107037" y="4444"/>
                </a:lnTo>
                <a:lnTo>
                  <a:pt x="106296" y="5185"/>
                </a:lnTo>
                <a:lnTo>
                  <a:pt x="93333" y="18148"/>
                </a:lnTo>
                <a:close/>
                <a:moveTo>
                  <a:pt x="88888" y="19629"/>
                </a:moveTo>
                <a:lnTo>
                  <a:pt x="88888" y="19629"/>
                </a:lnTo>
                <a:lnTo>
                  <a:pt x="89629" y="17407"/>
                </a:lnTo>
                <a:lnTo>
                  <a:pt x="90740" y="15185"/>
                </a:lnTo>
                <a:lnTo>
                  <a:pt x="101851" y="4444"/>
                </a:lnTo>
                <a:lnTo>
                  <a:pt x="101851" y="4444"/>
                </a:lnTo>
                <a:lnTo>
                  <a:pt x="99259" y="3703"/>
                </a:lnTo>
                <a:lnTo>
                  <a:pt x="96666" y="3703"/>
                </a:lnTo>
                <a:lnTo>
                  <a:pt x="94074" y="3703"/>
                </a:lnTo>
                <a:lnTo>
                  <a:pt x="91851" y="4074"/>
                </a:lnTo>
                <a:lnTo>
                  <a:pt x="89629" y="4814"/>
                </a:lnTo>
                <a:lnTo>
                  <a:pt x="87407" y="5925"/>
                </a:lnTo>
                <a:lnTo>
                  <a:pt x="85185" y="7407"/>
                </a:lnTo>
                <a:lnTo>
                  <a:pt x="83333" y="9259"/>
                </a:lnTo>
                <a:lnTo>
                  <a:pt x="83333" y="9259"/>
                </a:lnTo>
                <a:lnTo>
                  <a:pt x="81111" y="11481"/>
                </a:lnTo>
                <a:lnTo>
                  <a:pt x="79629" y="13703"/>
                </a:lnTo>
                <a:lnTo>
                  <a:pt x="78518" y="16296"/>
                </a:lnTo>
                <a:lnTo>
                  <a:pt x="77407" y="19259"/>
                </a:lnTo>
                <a:lnTo>
                  <a:pt x="77407" y="19259"/>
                </a:lnTo>
                <a:lnTo>
                  <a:pt x="77037" y="22592"/>
                </a:lnTo>
                <a:lnTo>
                  <a:pt x="77037" y="25185"/>
                </a:lnTo>
                <a:lnTo>
                  <a:pt x="77777" y="28148"/>
                </a:lnTo>
                <a:lnTo>
                  <a:pt x="78518" y="31111"/>
                </a:lnTo>
                <a:lnTo>
                  <a:pt x="78518" y="31111"/>
                </a:lnTo>
                <a:lnTo>
                  <a:pt x="78518" y="32222"/>
                </a:lnTo>
                <a:lnTo>
                  <a:pt x="78148" y="33333"/>
                </a:lnTo>
                <a:lnTo>
                  <a:pt x="33333" y="78148"/>
                </a:lnTo>
                <a:lnTo>
                  <a:pt x="33333" y="78148"/>
                </a:lnTo>
                <a:lnTo>
                  <a:pt x="32592" y="78518"/>
                </a:lnTo>
                <a:lnTo>
                  <a:pt x="31481" y="78518"/>
                </a:lnTo>
                <a:lnTo>
                  <a:pt x="31481" y="78518"/>
                </a:lnTo>
                <a:lnTo>
                  <a:pt x="27777" y="77407"/>
                </a:lnTo>
                <a:lnTo>
                  <a:pt x="24074" y="77037"/>
                </a:lnTo>
                <a:lnTo>
                  <a:pt x="24074" y="77037"/>
                </a:lnTo>
                <a:lnTo>
                  <a:pt x="19629" y="77407"/>
                </a:lnTo>
                <a:lnTo>
                  <a:pt x="16296" y="78518"/>
                </a:lnTo>
                <a:lnTo>
                  <a:pt x="12592" y="80370"/>
                </a:lnTo>
                <a:lnTo>
                  <a:pt x="9629" y="82962"/>
                </a:lnTo>
                <a:lnTo>
                  <a:pt x="9629" y="82962"/>
                </a:lnTo>
                <a:lnTo>
                  <a:pt x="7777" y="84814"/>
                </a:lnTo>
                <a:lnTo>
                  <a:pt x="6296" y="87037"/>
                </a:lnTo>
                <a:lnTo>
                  <a:pt x="5185" y="89259"/>
                </a:lnTo>
                <a:lnTo>
                  <a:pt x="4444" y="91851"/>
                </a:lnTo>
                <a:lnTo>
                  <a:pt x="4074" y="94074"/>
                </a:lnTo>
                <a:lnTo>
                  <a:pt x="3703" y="96296"/>
                </a:lnTo>
                <a:lnTo>
                  <a:pt x="4074" y="98888"/>
                </a:lnTo>
                <a:lnTo>
                  <a:pt x="4444" y="101481"/>
                </a:lnTo>
                <a:lnTo>
                  <a:pt x="15555" y="90000"/>
                </a:lnTo>
                <a:lnTo>
                  <a:pt x="15555" y="90000"/>
                </a:lnTo>
                <a:lnTo>
                  <a:pt x="17407" y="88888"/>
                </a:lnTo>
                <a:lnTo>
                  <a:pt x="19629" y="88518"/>
                </a:lnTo>
                <a:lnTo>
                  <a:pt x="19629" y="88518"/>
                </a:lnTo>
                <a:lnTo>
                  <a:pt x="21111" y="88518"/>
                </a:lnTo>
                <a:lnTo>
                  <a:pt x="22222" y="88888"/>
                </a:lnTo>
                <a:lnTo>
                  <a:pt x="23333" y="89259"/>
                </a:lnTo>
                <a:lnTo>
                  <a:pt x="24074" y="90000"/>
                </a:lnTo>
                <a:lnTo>
                  <a:pt x="29629" y="95925"/>
                </a:lnTo>
                <a:lnTo>
                  <a:pt x="29629" y="95925"/>
                </a:lnTo>
                <a:lnTo>
                  <a:pt x="31111" y="98148"/>
                </a:lnTo>
                <a:lnTo>
                  <a:pt x="31481" y="100370"/>
                </a:lnTo>
                <a:lnTo>
                  <a:pt x="31481" y="100370"/>
                </a:lnTo>
                <a:lnTo>
                  <a:pt x="31111" y="101481"/>
                </a:lnTo>
                <a:lnTo>
                  <a:pt x="30740" y="102592"/>
                </a:lnTo>
                <a:lnTo>
                  <a:pt x="30370" y="103333"/>
                </a:lnTo>
                <a:lnTo>
                  <a:pt x="29629" y="104444"/>
                </a:lnTo>
                <a:lnTo>
                  <a:pt x="18148" y="115185"/>
                </a:lnTo>
                <a:lnTo>
                  <a:pt x="18148" y="115185"/>
                </a:lnTo>
                <a:lnTo>
                  <a:pt x="21111" y="115925"/>
                </a:lnTo>
                <a:lnTo>
                  <a:pt x="23703" y="116296"/>
                </a:lnTo>
                <a:lnTo>
                  <a:pt x="25925" y="115925"/>
                </a:lnTo>
                <a:lnTo>
                  <a:pt x="28518" y="115555"/>
                </a:lnTo>
                <a:lnTo>
                  <a:pt x="28518" y="115555"/>
                </a:lnTo>
                <a:lnTo>
                  <a:pt x="30740" y="114814"/>
                </a:lnTo>
                <a:lnTo>
                  <a:pt x="32962" y="113703"/>
                </a:lnTo>
                <a:lnTo>
                  <a:pt x="35185" y="112222"/>
                </a:lnTo>
                <a:lnTo>
                  <a:pt x="37037" y="110740"/>
                </a:lnTo>
                <a:lnTo>
                  <a:pt x="37037" y="110740"/>
                </a:lnTo>
                <a:lnTo>
                  <a:pt x="38888" y="108518"/>
                </a:lnTo>
                <a:lnTo>
                  <a:pt x="40740" y="105925"/>
                </a:lnTo>
                <a:lnTo>
                  <a:pt x="41851" y="103333"/>
                </a:lnTo>
                <a:lnTo>
                  <a:pt x="42592" y="100370"/>
                </a:lnTo>
                <a:lnTo>
                  <a:pt x="42592" y="100370"/>
                </a:lnTo>
                <a:lnTo>
                  <a:pt x="42962" y="97407"/>
                </a:lnTo>
                <a:lnTo>
                  <a:pt x="42962" y="94444"/>
                </a:lnTo>
                <a:lnTo>
                  <a:pt x="42222" y="91111"/>
                </a:lnTo>
                <a:lnTo>
                  <a:pt x="41481" y="88518"/>
                </a:lnTo>
                <a:lnTo>
                  <a:pt x="41481" y="88518"/>
                </a:lnTo>
                <a:lnTo>
                  <a:pt x="41481" y="87407"/>
                </a:lnTo>
                <a:lnTo>
                  <a:pt x="41851" y="86296"/>
                </a:lnTo>
                <a:lnTo>
                  <a:pt x="87037" y="41481"/>
                </a:lnTo>
                <a:lnTo>
                  <a:pt x="87037" y="41481"/>
                </a:lnTo>
                <a:lnTo>
                  <a:pt x="87777" y="41111"/>
                </a:lnTo>
                <a:lnTo>
                  <a:pt x="88888" y="41481"/>
                </a:lnTo>
                <a:lnTo>
                  <a:pt x="88888" y="41481"/>
                </a:lnTo>
                <a:lnTo>
                  <a:pt x="92592" y="42592"/>
                </a:lnTo>
                <a:lnTo>
                  <a:pt x="96296" y="42962"/>
                </a:lnTo>
                <a:lnTo>
                  <a:pt x="96296" y="42962"/>
                </a:lnTo>
                <a:lnTo>
                  <a:pt x="100370" y="42592"/>
                </a:lnTo>
                <a:lnTo>
                  <a:pt x="104074" y="41481"/>
                </a:lnTo>
                <a:lnTo>
                  <a:pt x="107407" y="39629"/>
                </a:lnTo>
                <a:lnTo>
                  <a:pt x="110740" y="37037"/>
                </a:lnTo>
                <a:lnTo>
                  <a:pt x="110740" y="37037"/>
                </a:lnTo>
                <a:lnTo>
                  <a:pt x="112592" y="35185"/>
                </a:lnTo>
                <a:lnTo>
                  <a:pt x="114074" y="32962"/>
                </a:lnTo>
                <a:lnTo>
                  <a:pt x="115185" y="30740"/>
                </a:lnTo>
                <a:lnTo>
                  <a:pt x="115925" y="28148"/>
                </a:lnTo>
                <a:lnTo>
                  <a:pt x="116296" y="25925"/>
                </a:lnTo>
                <a:lnTo>
                  <a:pt x="116666" y="23333"/>
                </a:lnTo>
                <a:lnTo>
                  <a:pt x="116296" y="20740"/>
                </a:lnTo>
                <a:lnTo>
                  <a:pt x="115925" y="18518"/>
                </a:lnTo>
                <a:lnTo>
                  <a:pt x="104444" y="29629"/>
                </a:lnTo>
                <a:lnTo>
                  <a:pt x="104444" y="29629"/>
                </a:lnTo>
                <a:lnTo>
                  <a:pt x="103703" y="30370"/>
                </a:lnTo>
                <a:lnTo>
                  <a:pt x="102592" y="30740"/>
                </a:lnTo>
                <a:lnTo>
                  <a:pt x="100370" y="31111"/>
                </a:lnTo>
                <a:lnTo>
                  <a:pt x="100370" y="31111"/>
                </a:lnTo>
                <a:lnTo>
                  <a:pt x="98148" y="30740"/>
                </a:lnTo>
                <a:lnTo>
                  <a:pt x="96296" y="29629"/>
                </a:lnTo>
                <a:lnTo>
                  <a:pt x="90740" y="23703"/>
                </a:lnTo>
                <a:lnTo>
                  <a:pt x="90740" y="23703"/>
                </a:lnTo>
                <a:lnTo>
                  <a:pt x="89629" y="21851"/>
                </a:lnTo>
                <a:lnTo>
                  <a:pt x="88888" y="19629"/>
                </a:lnTo>
                <a:lnTo>
                  <a:pt x="88888" y="19629"/>
                </a:lnTo>
                <a:close/>
                <a:moveTo>
                  <a:pt x="18148" y="12962"/>
                </a:moveTo>
                <a:lnTo>
                  <a:pt x="9629" y="4444"/>
                </a:lnTo>
                <a:lnTo>
                  <a:pt x="4444" y="9259"/>
                </a:lnTo>
                <a:lnTo>
                  <a:pt x="13333" y="17777"/>
                </a:lnTo>
                <a:lnTo>
                  <a:pt x="18148" y="12962"/>
                </a:lnTo>
                <a:close/>
                <a:moveTo>
                  <a:pt x="115185" y="108888"/>
                </a:moveTo>
                <a:lnTo>
                  <a:pt x="115185" y="108888"/>
                </a:lnTo>
                <a:lnTo>
                  <a:pt x="115555" y="108518"/>
                </a:lnTo>
                <a:lnTo>
                  <a:pt x="115925" y="107777"/>
                </a:lnTo>
                <a:lnTo>
                  <a:pt x="115555" y="107037"/>
                </a:lnTo>
                <a:lnTo>
                  <a:pt x="115185" y="106296"/>
                </a:lnTo>
                <a:lnTo>
                  <a:pt x="77407" y="68888"/>
                </a:lnTo>
                <a:lnTo>
                  <a:pt x="77407" y="68888"/>
                </a:lnTo>
                <a:lnTo>
                  <a:pt x="77037" y="68148"/>
                </a:lnTo>
                <a:lnTo>
                  <a:pt x="76666" y="67407"/>
                </a:lnTo>
                <a:lnTo>
                  <a:pt x="77037" y="66666"/>
                </a:lnTo>
                <a:lnTo>
                  <a:pt x="77407" y="66296"/>
                </a:lnTo>
                <a:lnTo>
                  <a:pt x="77407" y="66296"/>
                </a:lnTo>
                <a:lnTo>
                  <a:pt x="78148" y="65555"/>
                </a:lnTo>
                <a:lnTo>
                  <a:pt x="78888" y="65555"/>
                </a:lnTo>
                <a:lnTo>
                  <a:pt x="79259" y="65555"/>
                </a:lnTo>
                <a:lnTo>
                  <a:pt x="80000" y="65925"/>
                </a:lnTo>
                <a:lnTo>
                  <a:pt x="117777" y="103333"/>
                </a:lnTo>
                <a:lnTo>
                  <a:pt x="117777" y="103333"/>
                </a:lnTo>
                <a:lnTo>
                  <a:pt x="119259" y="105555"/>
                </a:lnTo>
                <a:lnTo>
                  <a:pt x="119629" y="107777"/>
                </a:lnTo>
                <a:lnTo>
                  <a:pt x="119629" y="107777"/>
                </a:lnTo>
                <a:lnTo>
                  <a:pt x="119259" y="110000"/>
                </a:lnTo>
                <a:lnTo>
                  <a:pt x="117777" y="111851"/>
                </a:lnTo>
                <a:lnTo>
                  <a:pt x="112592" y="117407"/>
                </a:lnTo>
                <a:lnTo>
                  <a:pt x="112592" y="117407"/>
                </a:lnTo>
                <a:lnTo>
                  <a:pt x="110370" y="118518"/>
                </a:lnTo>
                <a:lnTo>
                  <a:pt x="107777" y="118888"/>
                </a:lnTo>
                <a:lnTo>
                  <a:pt x="107777" y="118888"/>
                </a:lnTo>
                <a:lnTo>
                  <a:pt x="105555" y="118518"/>
                </a:lnTo>
                <a:lnTo>
                  <a:pt x="104814" y="118148"/>
                </a:lnTo>
                <a:lnTo>
                  <a:pt x="103703" y="117407"/>
                </a:lnTo>
                <a:lnTo>
                  <a:pt x="66296" y="80000"/>
                </a:lnTo>
                <a:lnTo>
                  <a:pt x="66296" y="80000"/>
                </a:lnTo>
                <a:lnTo>
                  <a:pt x="65925" y="79259"/>
                </a:lnTo>
                <a:lnTo>
                  <a:pt x="65555" y="78518"/>
                </a:lnTo>
                <a:lnTo>
                  <a:pt x="65925" y="77777"/>
                </a:lnTo>
                <a:lnTo>
                  <a:pt x="66296" y="77407"/>
                </a:lnTo>
                <a:lnTo>
                  <a:pt x="66296" y="77407"/>
                </a:lnTo>
                <a:lnTo>
                  <a:pt x="67037" y="76666"/>
                </a:lnTo>
                <a:lnTo>
                  <a:pt x="67777" y="76666"/>
                </a:lnTo>
                <a:lnTo>
                  <a:pt x="68148" y="76666"/>
                </a:lnTo>
                <a:lnTo>
                  <a:pt x="68888" y="77037"/>
                </a:lnTo>
                <a:lnTo>
                  <a:pt x="106296" y="114444"/>
                </a:lnTo>
                <a:lnTo>
                  <a:pt x="106296" y="114444"/>
                </a:lnTo>
                <a:lnTo>
                  <a:pt x="107037" y="115185"/>
                </a:lnTo>
                <a:lnTo>
                  <a:pt x="108148" y="115555"/>
                </a:lnTo>
                <a:lnTo>
                  <a:pt x="108888" y="115185"/>
                </a:lnTo>
                <a:lnTo>
                  <a:pt x="109259" y="114444"/>
                </a:lnTo>
                <a:lnTo>
                  <a:pt x="115185" y="108888"/>
                </a:lnTo>
                <a:close/>
              </a:path>
            </a:pathLst>
          </a:custGeom>
          <a:solidFill>
            <a:srgbClr val="FBFBFB"/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034528" y="401719"/>
            <a:ext cx="6490357" cy="1538860"/>
            <a:chOff x="384045" y="271186"/>
            <a:chExt cx="6491859" cy="1539212"/>
          </a:xfrm>
        </p:grpSpPr>
        <p:sp>
          <p:nvSpPr>
            <p:cNvPr id="34" name="9"/>
            <p:cNvSpPr txBox="1"/>
            <p:nvPr/>
          </p:nvSpPr>
          <p:spPr>
            <a:xfrm>
              <a:off x="384045" y="271186"/>
              <a:ext cx="6491859" cy="5541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医院信息化</a:t>
              </a:r>
              <a:r>
                <a:rPr lang="en-US" altLang="zh-CN" sz="3600" b="1" dirty="0">
                  <a:solidFill>
                    <a:schemeClr val="accent2"/>
                  </a:solidFill>
                  <a:cs typeface="+mn-ea"/>
                  <a:sym typeface="+mn-lt"/>
                </a:rPr>
                <a:t>= (</a:t>
              </a:r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互联网</a:t>
              </a:r>
              <a:r>
                <a:rPr lang="en-US" altLang="zh-CN" sz="3600" b="1" dirty="0">
                  <a:solidFill>
                    <a:schemeClr val="accent2"/>
                  </a:solidFill>
                  <a:cs typeface="+mn-ea"/>
                  <a:sym typeface="+mn-lt"/>
                </a:rPr>
                <a:t>+</a:t>
              </a:r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医疗</a:t>
              </a:r>
              <a:r>
                <a:rPr lang="en-US" altLang="zh-CN" sz="3600" b="1" dirty="0">
                  <a:solidFill>
                    <a:schemeClr val="accent2"/>
                  </a:solidFill>
                  <a:cs typeface="+mn-ea"/>
                  <a:sym typeface="+mn-lt"/>
                </a:rPr>
                <a:t>)=</a:t>
              </a:r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？</a:t>
              </a:r>
              <a:endParaRPr lang="en-US" altLang="zh-CN" sz="36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cxnSp>
          <p:nvCxnSpPr>
            <p:cNvPr id="35" name="品 11"/>
            <p:cNvCxnSpPr/>
            <p:nvPr>
              <p:custDataLst>
                <p:tags r:id="rId2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36" name="9"/>
            <p:cNvSpPr txBox="1"/>
            <p:nvPr/>
          </p:nvSpPr>
          <p:spPr>
            <a:xfrm>
              <a:off x="2488089" y="886856"/>
              <a:ext cx="3848974" cy="9235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3765">
                <a:defRPr/>
              </a:pPr>
              <a:r>
                <a:rPr lang="en-US" altLang="zh-CN" sz="2000" b="1" dirty="0">
                  <a:solidFill>
                    <a:schemeClr val="accent2"/>
                  </a:solidFill>
                  <a:cs typeface="+mn-ea"/>
                  <a:sym typeface="+mn-lt"/>
                </a:rPr>
                <a:t>4.1</a:t>
              </a:r>
              <a:r>
                <a:rPr lang="zh-CN" altLang="en-US" sz="2000" b="1" dirty="0">
                  <a:solidFill>
                    <a:schemeClr val="accent2"/>
                  </a:solidFill>
                  <a:cs typeface="+mn-ea"/>
                  <a:sym typeface="+mn-lt"/>
                </a:rPr>
                <a:t>我们该干什么？</a:t>
              </a:r>
            </a:p>
            <a:p>
              <a:pPr defTabSz="913765">
                <a:defRPr/>
              </a:pPr>
              <a:endParaRPr lang="zh-CN" altLang="en-US" sz="2000" b="1" dirty="0">
                <a:solidFill>
                  <a:schemeClr val="accent2"/>
                </a:solidFill>
                <a:cs typeface="+mn-ea"/>
                <a:sym typeface="+mn-lt"/>
              </a:endParaRPr>
            </a:p>
            <a:p>
              <a:pPr lvl="0" defTabSz="913765">
                <a:defRPr/>
              </a:pPr>
              <a:endParaRPr lang="zh-CN" altLang="en-US" sz="20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471740" y="4082767"/>
            <a:ext cx="2558422" cy="2337421"/>
            <a:chOff x="5604656" y="1953267"/>
            <a:chExt cx="2084387" cy="2337420"/>
          </a:xfrm>
        </p:grpSpPr>
        <p:sp>
          <p:nvSpPr>
            <p:cNvPr id="49" name="矩形 48"/>
            <p:cNvSpPr/>
            <p:nvPr/>
          </p:nvSpPr>
          <p:spPr>
            <a:xfrm>
              <a:off x="5777056" y="2813360"/>
              <a:ext cx="1739586" cy="147732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R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defRPr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1.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实名制就诊（医保卡、居民健康卡、银行卡、身份证）</a:t>
              </a:r>
            </a:p>
            <a:p>
              <a:pPr marR="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defRPr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2.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建立患者健康档案管好患者和临床数据（安全、统一、开放）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5604656" y="1953267"/>
              <a:ext cx="2084387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2"/>
                  </a:solidFill>
                  <a:cs typeface="+mn-ea"/>
                  <a:sym typeface="+mn-lt"/>
                </a:rPr>
                <a:t>完善患者就诊数据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654996" y="4082766"/>
            <a:ext cx="2558422" cy="1672622"/>
            <a:chOff x="5604656" y="1953267"/>
            <a:chExt cx="2084387" cy="1672621"/>
          </a:xfrm>
        </p:grpSpPr>
        <p:sp>
          <p:nvSpPr>
            <p:cNvPr id="52" name="矩形 51"/>
            <p:cNvSpPr/>
            <p:nvPr/>
          </p:nvSpPr>
          <p:spPr>
            <a:xfrm>
              <a:off x="5733556" y="2813359"/>
              <a:ext cx="1911360" cy="8125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defRPr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1.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加强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EMR/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HIS系统建设与完善</a:t>
              </a:r>
            </a:p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defRPr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2.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患者关系管理系统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5604656" y="1953267"/>
              <a:ext cx="2084387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2"/>
                  </a:solidFill>
                  <a:cs typeface="+mn-ea"/>
                  <a:sym typeface="+mn-lt"/>
                </a:rPr>
                <a:t>建立全流程患者服务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7837906" y="4082767"/>
            <a:ext cx="2558422" cy="1367592"/>
            <a:chOff x="5604656" y="1953267"/>
            <a:chExt cx="2084387" cy="1367591"/>
          </a:xfrm>
        </p:grpSpPr>
        <p:sp>
          <p:nvSpPr>
            <p:cNvPr id="55" name="矩形 54"/>
            <p:cNvSpPr/>
            <p:nvPr/>
          </p:nvSpPr>
          <p:spPr>
            <a:xfrm>
              <a:off x="5865361" y="2771797"/>
              <a:ext cx="1818942" cy="5490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400">
                <a:lnSpc>
                  <a:spcPct val="130000"/>
                </a:lnSpc>
                <a:buSzPct val="100000"/>
                <a:defRPr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1.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院内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O2O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（预约、排队）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defTabSz="914400">
                <a:lnSpc>
                  <a:spcPct val="130000"/>
                </a:lnSpc>
                <a:buSzPct val="100000"/>
                <a:defRPr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2.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全流程优化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5604656" y="1953267"/>
              <a:ext cx="2084387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2"/>
                  </a:solidFill>
                  <a:cs typeface="+mn-ea"/>
                  <a:sym typeface="+mn-lt"/>
                </a:rPr>
                <a:t>透明简化服务流程</a:t>
              </a:r>
            </a:p>
          </p:txBody>
        </p:sp>
      </p:grpSp>
      <p:sp>
        <p:nvSpPr>
          <p:cNvPr id="58" name="Text Box 14"/>
          <p:cNvSpPr txBox="1">
            <a:spLocks noChangeArrowheads="1"/>
          </p:cNvSpPr>
          <p:nvPr/>
        </p:nvSpPr>
        <p:spPr bwMode="auto">
          <a:xfrm>
            <a:off x="638161" y="1675798"/>
            <a:ext cx="11283089" cy="936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7267" tIns="43634" rIns="87267" bIns="43634">
            <a:spAutoFit/>
          </a:bodyPr>
          <a:lstStyle>
            <a:lvl1pPr indent="-27178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28905" lvl="2" indent="0" defTabSz="91313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患者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临床主索引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临床数据中心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患者服务中心（全流程）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患者服务外联平台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……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128905" lvl="2" indent="0" defTabSz="91313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箭头: V 形 9"/>
          <p:cNvSpPr/>
          <p:nvPr/>
        </p:nvSpPr>
        <p:spPr>
          <a:xfrm>
            <a:off x="4047274" y="2823266"/>
            <a:ext cx="404037" cy="480089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9" name="箭头: V 形 58"/>
          <p:cNvSpPr/>
          <p:nvPr/>
        </p:nvSpPr>
        <p:spPr>
          <a:xfrm>
            <a:off x="7444929" y="2823266"/>
            <a:ext cx="404037" cy="480089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:cut/>
      </p:transition>
    </mc:Choice>
    <mc:Fallback xmlns="">
      <p:transition spd="slow" advTm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>
            <a:off x="2730327" y="1670062"/>
            <a:ext cx="6731348" cy="4836158"/>
            <a:chOff x="3383162" y="2356834"/>
            <a:chExt cx="5425675" cy="3898098"/>
          </a:xfrm>
        </p:grpSpPr>
        <p:sp>
          <p:nvSpPr>
            <p:cNvPr id="8" name="is1ide-Rectangle: Rounded Corners 14"/>
            <p:cNvSpPr/>
            <p:nvPr/>
          </p:nvSpPr>
          <p:spPr>
            <a:xfrm>
              <a:off x="3383162" y="2657784"/>
              <a:ext cx="2229530" cy="1838896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20000"/>
                <a:lumOff val="80000"/>
                <a:alpha val="90000"/>
              </a:schemeClr>
            </a:solidFill>
            <a:ln w="57150">
              <a:solidFill>
                <a:srgbClr val="5C6573"/>
              </a:solidFill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9" name="is1ide-Shape 15"/>
            <p:cNvSpPr/>
            <p:nvPr/>
          </p:nvSpPr>
          <p:spPr>
            <a:xfrm>
              <a:off x="4605294" y="2985111"/>
              <a:ext cx="2622208" cy="2622208"/>
            </a:xfrm>
            <a:prstGeom prst="leftCircularArrow">
              <a:avLst>
                <a:gd name="adj1" fmla="val 3773"/>
                <a:gd name="adj2" fmla="val 471256"/>
                <a:gd name="adj3" fmla="val 2246767"/>
                <a:gd name="adj4" fmla="val 9024489"/>
                <a:gd name="adj5" fmla="val 4402"/>
              </a:avLst>
            </a:prstGeom>
            <a:solidFill>
              <a:schemeClr val="bg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0" name="is1ide-Freeform: Shape 16"/>
            <p:cNvSpPr/>
            <p:nvPr/>
          </p:nvSpPr>
          <p:spPr>
            <a:xfrm>
              <a:off x="3878613" y="4195731"/>
              <a:ext cx="1981805" cy="601900"/>
            </a:xfrm>
            <a:prstGeom prst="roundRect">
              <a:avLst>
                <a:gd name="adj" fmla="val 50000"/>
              </a:avLst>
            </a:prstGeom>
            <a:solidFill>
              <a:srgbClr val="5C6573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none" lIns="53563" tIns="43403" rIns="53563" bIns="43403" anchor="ctr" anchorCtr="0">
              <a:normAutofit/>
            </a:bodyPr>
            <a:lstStyle/>
            <a:p>
              <a:pPr algn="ctr" defTabSz="71120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" name="is1ide-Rectangle: Rounded Corners 17"/>
            <p:cNvSpPr/>
            <p:nvPr/>
          </p:nvSpPr>
          <p:spPr>
            <a:xfrm>
              <a:off x="6331581" y="2657784"/>
              <a:ext cx="2229530" cy="1838896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20000"/>
                <a:lumOff val="80000"/>
                <a:alpha val="90000"/>
              </a:schemeClr>
            </a:solidFill>
            <a:ln w="5715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2" name="is1ide-Freeform: Shape 18"/>
            <p:cNvSpPr/>
            <p:nvPr/>
          </p:nvSpPr>
          <p:spPr>
            <a:xfrm>
              <a:off x="6827032" y="2356834"/>
              <a:ext cx="1981805" cy="60190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none" lIns="53563" tIns="43403" rIns="53563" bIns="43403" anchor="ctr" anchorCtr="0">
              <a:normAutofit/>
            </a:bodyPr>
            <a:lstStyle/>
            <a:p>
              <a:pPr algn="ctr" defTabSz="71120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8" name="is1ide-Shape 15"/>
            <p:cNvSpPr/>
            <p:nvPr/>
          </p:nvSpPr>
          <p:spPr>
            <a:xfrm flipH="1">
              <a:off x="4599730" y="2989940"/>
              <a:ext cx="2622208" cy="2622208"/>
            </a:xfrm>
            <a:prstGeom prst="leftCircularArrow">
              <a:avLst>
                <a:gd name="adj1" fmla="val 3773"/>
                <a:gd name="adj2" fmla="val 471256"/>
                <a:gd name="adj3" fmla="val 2246767"/>
                <a:gd name="adj4" fmla="val 9024489"/>
                <a:gd name="adj5" fmla="val 4402"/>
              </a:avLst>
            </a:prstGeom>
            <a:solidFill>
              <a:schemeClr val="bg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9" name="is1ide-Freeform: Shape 18"/>
            <p:cNvSpPr/>
            <p:nvPr/>
          </p:nvSpPr>
          <p:spPr>
            <a:xfrm>
              <a:off x="4996088" y="5653032"/>
              <a:ext cx="1981805" cy="6019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557EB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none" lIns="53563" tIns="43403" rIns="53563" bIns="43403" anchor="ctr" anchorCtr="0">
              <a:normAutofit/>
            </a:bodyPr>
            <a:lstStyle/>
            <a:p>
              <a:pPr algn="ctr" defTabSz="71120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2873667" y="2136164"/>
            <a:ext cx="2545397" cy="218521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400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整合一系列临床信息</a:t>
            </a:r>
            <a:r>
              <a:rPr lang="zh-CN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统中来建立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defTabSz="914400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实现闭环医嘱系统，才能对收费、物资等实现有效管控。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defTabSz="914400">
              <a:defRPr/>
            </a:pPr>
            <a:endParaRPr lang="en-US" altLang="zh-CN" sz="1600" b="1" dirty="0"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80772" y="2349428"/>
            <a:ext cx="2545396" cy="193899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由患者关系管理系统来建立。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zh-CN" sz="1600" b="1" dirty="0">
                <a:cs typeface="+mn-ea"/>
                <a:sym typeface="+mn-lt"/>
              </a:rPr>
              <a:t>贯穿病人服务以及诊疗的全过程</a:t>
            </a:r>
            <a:r>
              <a:rPr lang="zh-CN" altLang="en-US" sz="1600" b="1" dirty="0">
                <a:cs typeface="+mn-ea"/>
                <a:sym typeface="+mn-lt"/>
              </a:rPr>
              <a:t>。</a:t>
            </a:r>
            <a:endParaRPr lang="en-US" altLang="zh-CN" sz="1600" b="1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190120" y="1813210"/>
            <a:ext cx="2084387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400">
              <a:defRPr/>
            </a:pPr>
            <a:r>
              <a:rPr lang="zh-CN" altLang="en-US" b="1" dirty="0">
                <a:solidFill>
                  <a:srgbClr val="FFFFFF"/>
                </a:solidFill>
                <a:cs typeface="+mn-ea"/>
                <a:sym typeface="+mn-lt"/>
              </a:rPr>
              <a:t>患者主索引</a:t>
            </a:r>
          </a:p>
        </p:txBody>
      </p:sp>
      <p:sp>
        <p:nvSpPr>
          <p:cNvPr id="23" name="矩形 22"/>
          <p:cNvSpPr/>
          <p:nvPr/>
        </p:nvSpPr>
        <p:spPr>
          <a:xfrm>
            <a:off x="3532173" y="4090660"/>
            <a:ext cx="2084387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400">
              <a:defRPr/>
            </a:pPr>
            <a:r>
              <a:rPr lang="zh-CN" altLang="en-US" b="1" dirty="0">
                <a:solidFill>
                  <a:srgbClr val="FFFFFF"/>
                </a:solidFill>
                <a:cs typeface="+mn-ea"/>
                <a:sym typeface="+mn-lt"/>
              </a:rPr>
              <a:t>医嘱主索引</a:t>
            </a:r>
            <a:endParaRPr lang="en-US" altLang="zh-CN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034528" y="401719"/>
            <a:ext cx="6490357" cy="1538860"/>
            <a:chOff x="384045" y="271186"/>
            <a:chExt cx="6491859" cy="1539212"/>
          </a:xfrm>
        </p:grpSpPr>
        <p:sp>
          <p:nvSpPr>
            <p:cNvPr id="16" name="9"/>
            <p:cNvSpPr txBox="1"/>
            <p:nvPr/>
          </p:nvSpPr>
          <p:spPr>
            <a:xfrm>
              <a:off x="384045" y="271186"/>
              <a:ext cx="6491859" cy="5541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医院信息化</a:t>
              </a:r>
              <a:r>
                <a:rPr lang="en-US" altLang="zh-CN" sz="3600" b="1" dirty="0">
                  <a:solidFill>
                    <a:schemeClr val="accent2"/>
                  </a:solidFill>
                  <a:cs typeface="+mn-ea"/>
                  <a:sym typeface="+mn-lt"/>
                </a:rPr>
                <a:t>= (</a:t>
              </a:r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互联网</a:t>
              </a:r>
              <a:r>
                <a:rPr lang="en-US" altLang="zh-CN" sz="3600" b="1" dirty="0">
                  <a:solidFill>
                    <a:schemeClr val="accent2"/>
                  </a:solidFill>
                  <a:cs typeface="+mn-ea"/>
                  <a:sym typeface="+mn-lt"/>
                </a:rPr>
                <a:t>+</a:t>
              </a:r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医疗</a:t>
              </a:r>
              <a:r>
                <a:rPr lang="en-US" altLang="zh-CN" sz="3600" b="1" dirty="0">
                  <a:solidFill>
                    <a:schemeClr val="accent2"/>
                  </a:solidFill>
                  <a:cs typeface="+mn-ea"/>
                  <a:sym typeface="+mn-lt"/>
                </a:rPr>
                <a:t>)=</a:t>
              </a:r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？</a:t>
              </a:r>
              <a:endParaRPr lang="en-US" altLang="zh-CN" sz="36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cxnSp>
          <p:nvCxnSpPr>
            <p:cNvPr id="17" name="品 11"/>
            <p:cNvCxnSpPr/>
            <p:nvPr>
              <p:custDataLst>
                <p:tags r:id="rId2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18" name="9"/>
            <p:cNvSpPr txBox="1"/>
            <p:nvPr/>
          </p:nvSpPr>
          <p:spPr>
            <a:xfrm>
              <a:off x="2069778" y="886856"/>
              <a:ext cx="3848974" cy="9235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3765">
                <a:defRPr/>
              </a:pPr>
              <a:r>
                <a:rPr lang="en-US" altLang="zh-CN" sz="2000" b="1" dirty="0">
                  <a:solidFill>
                    <a:schemeClr val="accent2"/>
                  </a:solidFill>
                  <a:cs typeface="+mn-ea"/>
                  <a:sym typeface="+mn-lt"/>
                </a:rPr>
                <a:t>4.2</a:t>
              </a:r>
              <a:r>
                <a:rPr lang="zh-CN" altLang="en-US" sz="2000" b="1" dirty="0">
                  <a:solidFill>
                    <a:schemeClr val="accent2"/>
                  </a:solidFill>
                  <a:cs typeface="+mn-ea"/>
                  <a:sym typeface="+mn-lt"/>
                </a:rPr>
                <a:t>主索引</a:t>
              </a:r>
              <a:r>
                <a:rPr lang="en-US" altLang="zh-CN" sz="2000" b="1" dirty="0">
                  <a:solidFill>
                    <a:schemeClr val="accent2"/>
                  </a:solidFill>
                  <a:cs typeface="+mn-ea"/>
                  <a:sym typeface="+mn-lt"/>
                </a:rPr>
                <a:t>+</a:t>
              </a:r>
              <a:r>
                <a:rPr lang="zh-CN" altLang="en-US" sz="2000" b="1" dirty="0">
                  <a:solidFill>
                    <a:schemeClr val="accent2"/>
                  </a:solidFill>
                  <a:cs typeface="+mn-ea"/>
                  <a:sym typeface="+mn-lt"/>
                </a:rPr>
                <a:t>临床数据中心</a:t>
              </a:r>
            </a:p>
            <a:p>
              <a:pPr defTabSz="913765">
                <a:defRPr/>
              </a:pPr>
              <a:endParaRPr lang="zh-CN" altLang="en-US" sz="2000" b="1" dirty="0">
                <a:solidFill>
                  <a:schemeClr val="accent2"/>
                </a:solidFill>
                <a:cs typeface="+mn-ea"/>
                <a:sym typeface="+mn-lt"/>
              </a:endParaRPr>
            </a:p>
            <a:p>
              <a:pPr lvl="0" defTabSz="913765">
                <a:defRPr/>
              </a:pPr>
              <a:endParaRPr lang="zh-CN" altLang="en-US" sz="20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4918567" y="5948181"/>
            <a:ext cx="2084387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400">
              <a:defRPr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临床数据中心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:push dir="u"/>
      </p:transition>
    </mc:Choice>
    <mc:Fallback xmlns="">
      <p:transition spd="slow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51miz-E1218193-1B36E624-3840x1920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PA-矩形 5"/>
          <p:cNvSpPr/>
          <p:nvPr>
            <p:custDataLst>
              <p:tags r:id="rId1"/>
            </p:custDataLst>
          </p:nvPr>
        </p:nvSpPr>
        <p:spPr>
          <a:xfrm>
            <a:off x="0" y="2242185"/>
            <a:ext cx="12191365" cy="2373630"/>
          </a:xfrm>
          <a:prstGeom prst="rect">
            <a:avLst/>
          </a:prstGeom>
          <a:solidFill>
            <a:srgbClr val="333F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" name="PA-组合 2"/>
          <p:cNvGrpSpPr/>
          <p:nvPr>
            <p:custDataLst>
              <p:tags r:id="rId2"/>
            </p:custDataLst>
          </p:nvPr>
        </p:nvGrpSpPr>
        <p:grpSpPr>
          <a:xfrm>
            <a:off x="173420" y="2629453"/>
            <a:ext cx="1752182" cy="1446550"/>
            <a:chOff x="173420" y="2629453"/>
            <a:chExt cx="1752182" cy="1446550"/>
          </a:xfrm>
        </p:grpSpPr>
        <p:sp>
          <p:nvSpPr>
            <p:cNvPr id="4" name="PA-文本框 6"/>
            <p:cNvSpPr txBox="1"/>
            <p:nvPr>
              <p:custDataLst>
                <p:tags r:id="rId4"/>
              </p:custDataLst>
            </p:nvPr>
          </p:nvSpPr>
          <p:spPr>
            <a:xfrm>
              <a:off x="1469667" y="2629453"/>
              <a:ext cx="45593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800" b="1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en-US" sz="8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" name="PA-文本框 6"/>
            <p:cNvSpPr txBox="1"/>
            <p:nvPr>
              <p:custDataLst>
                <p:tags r:id="rId5"/>
              </p:custDataLst>
            </p:nvPr>
          </p:nvSpPr>
          <p:spPr>
            <a:xfrm>
              <a:off x="173420" y="3167390"/>
              <a:ext cx="12956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800" b="1" dirty="0">
                  <a:solidFill>
                    <a:schemeClr val="bg1"/>
                  </a:solidFill>
                  <a:cs typeface="+mn-ea"/>
                  <a:sym typeface="+mn-lt"/>
                </a:rPr>
                <a:t>PART</a:t>
              </a:r>
              <a:endParaRPr lang="en-US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PA-文本框 6"/>
          <p:cNvSpPr txBox="1"/>
          <p:nvPr>
            <p:custDataLst>
              <p:tags r:id="rId3"/>
            </p:custDataLst>
          </p:nvPr>
        </p:nvSpPr>
        <p:spPr>
          <a:xfrm>
            <a:off x="2879424" y="2828835"/>
            <a:ext cx="3466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互联网</a:t>
            </a:r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+</a:t>
            </a:r>
          </a:p>
          <a:p>
            <a:r>
              <a:rPr lang="en-US" sz="3600" b="1" dirty="0">
                <a:solidFill>
                  <a:schemeClr val="bg1"/>
                </a:solidFill>
                <a:cs typeface="+mn-ea"/>
                <a:sym typeface="+mn-lt"/>
              </a:rPr>
              <a:t>Internet+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:push dir="u"/>
      </p:transition>
    </mc:Choice>
    <mc:Fallback xmlns="">
      <p:transition spd="slow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5 -0.00092 L 0 0.00023 " pathEditMode="relative" ptsTypes="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 autoUpdateAnimBg="0"/>
      <p:bldP spid="6" grpId="0"/>
      <p:bldP spid="6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3034528" y="401719"/>
            <a:ext cx="6490357" cy="1231082"/>
            <a:chOff x="384045" y="271186"/>
            <a:chExt cx="6491859" cy="1231364"/>
          </a:xfrm>
        </p:grpSpPr>
        <p:sp>
          <p:nvSpPr>
            <p:cNvPr id="36" name="9"/>
            <p:cNvSpPr txBox="1"/>
            <p:nvPr/>
          </p:nvSpPr>
          <p:spPr>
            <a:xfrm>
              <a:off x="384045" y="271186"/>
              <a:ext cx="6491859" cy="5541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医院信息化</a:t>
              </a:r>
              <a:r>
                <a:rPr lang="en-US" altLang="zh-CN" sz="3600" b="1" dirty="0">
                  <a:solidFill>
                    <a:schemeClr val="accent2"/>
                  </a:solidFill>
                  <a:cs typeface="+mn-ea"/>
                  <a:sym typeface="+mn-lt"/>
                </a:rPr>
                <a:t>= (</a:t>
              </a:r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互联网</a:t>
              </a:r>
              <a:r>
                <a:rPr lang="en-US" altLang="zh-CN" sz="3600" b="1" dirty="0">
                  <a:solidFill>
                    <a:schemeClr val="accent2"/>
                  </a:solidFill>
                  <a:cs typeface="+mn-ea"/>
                  <a:sym typeface="+mn-lt"/>
                </a:rPr>
                <a:t>+</a:t>
              </a:r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医疗</a:t>
              </a:r>
              <a:r>
                <a:rPr lang="en-US" altLang="zh-CN" sz="3600" b="1" dirty="0">
                  <a:solidFill>
                    <a:schemeClr val="accent2"/>
                  </a:solidFill>
                  <a:cs typeface="+mn-ea"/>
                  <a:sym typeface="+mn-lt"/>
                </a:rPr>
                <a:t>)=</a:t>
              </a:r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？</a:t>
              </a:r>
              <a:endParaRPr lang="en-US" altLang="zh-CN" sz="36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cxnSp>
          <p:nvCxnSpPr>
            <p:cNvPr id="37" name="品 11"/>
            <p:cNvCxnSpPr/>
            <p:nvPr>
              <p:custDataLst>
                <p:tags r:id="rId2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53" name="9"/>
            <p:cNvSpPr txBox="1"/>
            <p:nvPr/>
          </p:nvSpPr>
          <p:spPr>
            <a:xfrm>
              <a:off x="1757818" y="886856"/>
              <a:ext cx="3848974" cy="6156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3765">
                <a:defRPr/>
              </a:pPr>
              <a:r>
                <a:rPr lang="en-US" altLang="zh-CN" sz="2000" b="1" dirty="0">
                  <a:solidFill>
                    <a:schemeClr val="accent2"/>
                  </a:solidFill>
                  <a:cs typeface="+mn-ea"/>
                  <a:sym typeface="+mn-lt"/>
                </a:rPr>
                <a:t>4.3</a:t>
              </a:r>
              <a:r>
                <a:rPr lang="zh-CN" altLang="en-US" sz="2000" b="1" dirty="0">
                  <a:solidFill>
                    <a:schemeClr val="accent2"/>
                  </a:solidFill>
                  <a:cs typeface="+mn-ea"/>
                  <a:sym typeface="+mn-lt"/>
                </a:rPr>
                <a:t>就诊全流程的患者服务平台</a:t>
              </a:r>
            </a:p>
            <a:p>
              <a:pPr lvl="0" defTabSz="913765">
                <a:defRPr/>
              </a:pPr>
              <a:endParaRPr lang="zh-CN" altLang="en-US" sz="20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平行四边形 23"/>
          <p:cNvSpPr/>
          <p:nvPr/>
        </p:nvSpPr>
        <p:spPr>
          <a:xfrm flipH="1">
            <a:off x="1094581" y="2932095"/>
            <a:ext cx="2526507" cy="145255"/>
          </a:xfrm>
          <a:prstGeom prst="parallelogram">
            <a:avLst>
              <a:gd name="adj" fmla="val 5887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5525" y="2149239"/>
            <a:ext cx="10585251" cy="776336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26" name="平行四边形 25"/>
          <p:cNvSpPr/>
          <p:nvPr/>
        </p:nvSpPr>
        <p:spPr>
          <a:xfrm>
            <a:off x="1177273" y="1998643"/>
            <a:ext cx="3080539" cy="1077531"/>
          </a:xfrm>
          <a:prstGeom prst="parallelogram">
            <a:avLst>
              <a:gd name="adj" fmla="val 5887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27" name="TextBox 20"/>
          <p:cNvSpPr txBox="1"/>
          <p:nvPr/>
        </p:nvSpPr>
        <p:spPr>
          <a:xfrm>
            <a:off x="5016004" y="2340021"/>
            <a:ext cx="5152176" cy="5213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3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l" defTabSz="91313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b="1" dirty="0">
                <a:latin typeface="+mn-lt"/>
                <a:ea typeface="+mn-ea"/>
                <a:cs typeface="+mn-ea"/>
                <a:sym typeface="+mn-lt"/>
              </a:rPr>
              <a:t>建立“患者服务中心”，整合医院总机业务，实现投诉、事务申报、记录、处理和跟踪反馈，提供患者分级和多级随访服务（院级随访和科室随访）</a:t>
            </a:r>
            <a:endParaRPr lang="en-US" altLang="zh-CN" sz="12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TextBox 3"/>
          <p:cNvSpPr txBox="1"/>
          <p:nvPr/>
        </p:nvSpPr>
        <p:spPr>
          <a:xfrm>
            <a:off x="1621158" y="2391033"/>
            <a:ext cx="214985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呼叫中心监管随访</a:t>
            </a:r>
          </a:p>
        </p:txBody>
      </p:sp>
      <p:sp>
        <p:nvSpPr>
          <p:cNvPr id="29" name="TextBox 11"/>
          <p:cNvSpPr txBox="1"/>
          <p:nvPr/>
        </p:nvSpPr>
        <p:spPr>
          <a:xfrm>
            <a:off x="10689765" y="2046639"/>
            <a:ext cx="981536" cy="98153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 anchor="ctr">
            <a:no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en-US" altLang="zh-CN" sz="3600" dirty="0">
                <a:latin typeface="+mn-lt"/>
                <a:ea typeface="+mn-ea"/>
                <a:cs typeface="+mn-ea"/>
                <a:sym typeface="+mn-lt"/>
              </a:rPr>
              <a:t>1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平行四边形 30"/>
          <p:cNvSpPr/>
          <p:nvPr/>
        </p:nvSpPr>
        <p:spPr>
          <a:xfrm flipH="1">
            <a:off x="1094581" y="4341795"/>
            <a:ext cx="2526507" cy="145255"/>
          </a:xfrm>
          <a:prstGeom prst="parallelogram">
            <a:avLst>
              <a:gd name="adj" fmla="val 58879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32" name="平行四边形 31"/>
          <p:cNvSpPr/>
          <p:nvPr/>
        </p:nvSpPr>
        <p:spPr>
          <a:xfrm flipH="1">
            <a:off x="1813720" y="3408344"/>
            <a:ext cx="2526507" cy="145255"/>
          </a:xfrm>
          <a:prstGeom prst="parallelogram">
            <a:avLst>
              <a:gd name="adj" fmla="val 58879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95525" y="3558939"/>
            <a:ext cx="10585251" cy="776336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1177273" y="3408343"/>
            <a:ext cx="3080539" cy="1077531"/>
          </a:xfrm>
          <a:prstGeom prst="parallelogram">
            <a:avLst>
              <a:gd name="adj" fmla="val 58879"/>
            </a:avLst>
          </a:prstGeom>
          <a:solidFill>
            <a:srgbClr val="5C6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50" name="TextBox 20"/>
          <p:cNvSpPr txBox="1"/>
          <p:nvPr/>
        </p:nvSpPr>
        <p:spPr>
          <a:xfrm>
            <a:off x="5016004" y="3660614"/>
            <a:ext cx="5152176" cy="6647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3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defTabSz="914400">
              <a:lnSpc>
                <a:spcPct val="100000"/>
              </a:lnSpc>
              <a:defRPr/>
            </a:pPr>
            <a:r>
              <a:rPr lang="zh-CN" altLang="en-US" sz="1200" b="1" dirty="0">
                <a:latin typeface="+mn-lt"/>
                <a:ea typeface="+mn-ea"/>
                <a:cs typeface="+mn-ea"/>
                <a:sym typeface="+mn-lt"/>
              </a:rPr>
              <a:t>  </a:t>
            </a:r>
            <a:endParaRPr lang="en-US" altLang="zh-CN" sz="1200" b="1" dirty="0">
              <a:latin typeface="+mn-lt"/>
              <a:ea typeface="+mn-ea"/>
              <a:cs typeface="+mn-ea"/>
              <a:sym typeface="+mn-lt"/>
            </a:endParaRPr>
          </a:p>
          <a:p>
            <a:pPr lvl="0" defTabSz="914400">
              <a:lnSpc>
                <a:spcPct val="130000"/>
              </a:lnSpc>
              <a:defRPr/>
            </a:pPr>
            <a:r>
              <a:rPr lang="zh-CN" altLang="en-US" sz="1200" b="1" dirty="0">
                <a:latin typeface="+mn-lt"/>
                <a:ea typeface="+mn-ea"/>
                <a:cs typeface="+mn-ea"/>
                <a:sym typeface="+mn-lt"/>
              </a:rPr>
              <a:t>针对门诊住院等就诊全流程中，根据各业务办理环节，通过自动语音、微信、短信等对患者提供其所需的人性化服务！</a:t>
            </a:r>
          </a:p>
        </p:txBody>
      </p:sp>
      <p:sp>
        <p:nvSpPr>
          <p:cNvPr id="51" name="TextBox 3"/>
          <p:cNvSpPr txBox="1"/>
          <p:nvPr/>
        </p:nvSpPr>
        <p:spPr>
          <a:xfrm>
            <a:off x="1770017" y="3785256"/>
            <a:ext cx="189504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algn="ctr" defTabSz="914400">
              <a:defRPr/>
            </a:pP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全流程服务推送 </a:t>
            </a:r>
            <a:endParaRPr lang="en-US" altLang="zh-CN" sz="20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" name="TextBox 11"/>
          <p:cNvSpPr txBox="1"/>
          <p:nvPr/>
        </p:nvSpPr>
        <p:spPr>
          <a:xfrm>
            <a:off x="10689765" y="3456339"/>
            <a:ext cx="981536" cy="981536"/>
          </a:xfrm>
          <a:prstGeom prst="ellipse">
            <a:avLst/>
          </a:prstGeom>
          <a:solidFill>
            <a:srgbClr val="5C6573"/>
          </a:solidFill>
        </p:spPr>
        <p:txBody>
          <a:bodyPr wrap="square" lIns="0" tIns="0" rIns="0" bIns="0" rtlCol="0" anchor="ctr">
            <a:no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en-US" altLang="zh-CN" sz="3600" dirty="0">
                <a:latin typeface="+mn-lt"/>
                <a:ea typeface="+mn-ea"/>
                <a:cs typeface="+mn-ea"/>
                <a:sym typeface="+mn-lt"/>
              </a:rPr>
              <a:t>2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" name="平行四边形 53"/>
          <p:cNvSpPr/>
          <p:nvPr/>
        </p:nvSpPr>
        <p:spPr>
          <a:xfrm flipH="1">
            <a:off x="1094581" y="5726095"/>
            <a:ext cx="2526507" cy="145255"/>
          </a:xfrm>
          <a:prstGeom prst="parallelogram">
            <a:avLst>
              <a:gd name="adj" fmla="val 5887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55" name="平行四边形 54"/>
          <p:cNvSpPr/>
          <p:nvPr/>
        </p:nvSpPr>
        <p:spPr>
          <a:xfrm flipH="1">
            <a:off x="1813720" y="4792644"/>
            <a:ext cx="2526507" cy="145255"/>
          </a:xfrm>
          <a:prstGeom prst="parallelogram">
            <a:avLst>
              <a:gd name="adj" fmla="val 5887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95525" y="4943239"/>
            <a:ext cx="10585251" cy="776336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57" name="平行四边形 56"/>
          <p:cNvSpPr/>
          <p:nvPr/>
        </p:nvSpPr>
        <p:spPr>
          <a:xfrm>
            <a:off x="1177273" y="4792643"/>
            <a:ext cx="3080539" cy="1077531"/>
          </a:xfrm>
          <a:prstGeom prst="parallelogram">
            <a:avLst>
              <a:gd name="adj" fmla="val 5887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58" name="TextBox 20"/>
          <p:cNvSpPr txBox="1"/>
          <p:nvPr/>
        </p:nvSpPr>
        <p:spPr>
          <a:xfrm>
            <a:off x="5016004" y="5206895"/>
            <a:ext cx="5152176" cy="4567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914400">
              <a:lnSpc>
                <a:spcPct val="130000"/>
              </a:lnSpc>
              <a:defRPr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为客户提供便捷的评价服务及表扬、满意度调查机制。收集前端数据，快速分析客户意见，提高医院服务管理水平。 </a:t>
            </a:r>
          </a:p>
        </p:txBody>
      </p:sp>
      <p:sp>
        <p:nvSpPr>
          <p:cNvPr id="59" name="TextBox 3"/>
          <p:cNvSpPr txBox="1"/>
          <p:nvPr/>
        </p:nvSpPr>
        <p:spPr>
          <a:xfrm>
            <a:off x="1770017" y="5192908"/>
            <a:ext cx="189504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 defTabSz="914400">
              <a:defRPr/>
            </a:pP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满意度调查</a:t>
            </a:r>
            <a:endParaRPr lang="en-US" altLang="zh-CN" sz="20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" name="TextBox 11"/>
          <p:cNvSpPr txBox="1"/>
          <p:nvPr/>
        </p:nvSpPr>
        <p:spPr>
          <a:xfrm>
            <a:off x="10689765" y="4840639"/>
            <a:ext cx="981536" cy="98153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 anchor="ctr">
            <a:no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en-US" altLang="zh-CN" sz="3600" dirty="0">
                <a:latin typeface="+mn-lt"/>
                <a:ea typeface="+mn-ea"/>
                <a:cs typeface="+mn-ea"/>
                <a:sym typeface="+mn-lt"/>
              </a:rPr>
              <a:t>3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:cut/>
      </p:transition>
    </mc:Choice>
    <mc:Fallback xmlns="">
      <p:transition spd="slow" advTm="0">
        <p:cut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8" fill="hold" grpId="0" nodeType="click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2" dur="9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3" dur="9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grpId="0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6" dur="9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7" dur="9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grpId="0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20" dur="9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21" dur="9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grpId="0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24" dur="9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25" dur="9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fill="hold" grpId="0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28" dur="9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29" dur="9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fill="hold" grpId="0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32" dur="9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33" dur="9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grpId="0" nodeType="withEffect" p14:presetBounceEnd="36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36" dur="9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37" dur="9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grpId="0" nodeType="withEffect" p14:presetBounceEnd="36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40" dur="9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41" dur="9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grpId="0" nodeType="withEffect" p14:presetBounceEnd="36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44" dur="9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45" dur="9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2" fill="hold" grpId="0" nodeType="withEffect" p14:presetBounceEnd="36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48" dur="9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49" dur="9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grpId="0" nodeType="withEffect" p14:presetBounceEnd="36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52" dur="9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53" dur="9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grpId="0" nodeType="withEffect" p14:presetBounceEnd="36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56" dur="9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57" dur="9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grpId="0" nodeType="withEffect" p14:presetBounceEnd="36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60" dur="9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61" dur="9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8" fill="hold" grpId="0" nodeType="withEffect" p14:presetBounceEnd="36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64" dur="9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65" dur="9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8" fill="hold" grpId="0" nodeType="withEffect" p14:presetBounceEnd="36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68" dur="9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69" dur="9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grpId="0" nodeType="withEffect" p14:presetBounceEnd="36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2" dur="9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73" dur="9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fill="hold" grpId="0" nodeType="withEffect" p14:presetBounceEnd="36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6" dur="9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77" dur="9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8" fill="hold" grpId="0" nodeType="withEffect" p14:presetBounceEnd="36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80" dur="9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1" dur="9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8" fill="hold" grpId="0" nodeType="withEffect" p14:presetBounceEnd="36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84" dur="9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5" dur="9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8" fill="hold" grpId="0" nodeType="withEffect" p14:presetBounceEnd="36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88" dur="9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9" dur="9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bldLvl="0" animBg="1"/>
          <p:bldP spid="27" grpId="0"/>
          <p:bldP spid="28" grpId="0"/>
          <p:bldP spid="29" grpId="0" bldLvl="0" animBg="1"/>
          <p:bldP spid="31" grpId="0" animBg="1"/>
          <p:bldP spid="32" grpId="0" animBg="1"/>
          <p:bldP spid="33" grpId="0" animBg="1"/>
          <p:bldP spid="34" grpId="0" animBg="1"/>
          <p:bldP spid="50" grpId="0"/>
          <p:bldP spid="51" grpId="0"/>
          <p:bldP spid="52" grpId="0" animBg="1"/>
          <p:bldP spid="54" grpId="0" animBg="1"/>
          <p:bldP spid="55" grpId="0" animBg="1"/>
          <p:bldP spid="56" grpId="0" animBg="1"/>
          <p:bldP spid="57" grpId="0" bldLvl="0" animBg="1"/>
          <p:bldP spid="58" grpId="0"/>
          <p:bldP spid="59" grpId="0"/>
          <p:bldP spid="60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9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9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9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9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9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9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9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9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9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9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9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9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9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9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9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9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9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9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9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9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9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9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9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9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9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9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9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9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9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9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9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9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9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9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9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9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9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9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9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9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bldLvl="0" animBg="1"/>
          <p:bldP spid="27" grpId="0"/>
          <p:bldP spid="28" grpId="0"/>
          <p:bldP spid="29" grpId="0" bldLvl="0" animBg="1"/>
          <p:bldP spid="31" grpId="0" animBg="1"/>
          <p:bldP spid="32" grpId="0" animBg="1"/>
          <p:bldP spid="33" grpId="0" animBg="1"/>
          <p:bldP spid="34" grpId="0" animBg="1"/>
          <p:bldP spid="50" grpId="0"/>
          <p:bldP spid="51" grpId="0"/>
          <p:bldP spid="52" grpId="0" animBg="1"/>
          <p:bldP spid="54" grpId="0" animBg="1"/>
          <p:bldP spid="55" grpId="0" animBg="1"/>
          <p:bldP spid="56" grpId="0" animBg="1"/>
          <p:bldP spid="57" grpId="0" bldLvl="0" animBg="1"/>
          <p:bldP spid="58" grpId="0"/>
          <p:bldP spid="59" grpId="0"/>
          <p:bldP spid="60" grpId="0" bldLvl="0" animBg="1"/>
        </p:bldLst>
      </p:timing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3034528" y="401719"/>
            <a:ext cx="6490357" cy="1231082"/>
            <a:chOff x="384045" y="271186"/>
            <a:chExt cx="6491859" cy="1231364"/>
          </a:xfrm>
        </p:grpSpPr>
        <p:sp>
          <p:nvSpPr>
            <p:cNvPr id="36" name="9"/>
            <p:cNvSpPr txBox="1"/>
            <p:nvPr/>
          </p:nvSpPr>
          <p:spPr>
            <a:xfrm>
              <a:off x="384045" y="271186"/>
              <a:ext cx="6491859" cy="5541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医院信息化</a:t>
              </a:r>
              <a:r>
                <a:rPr lang="en-US" altLang="zh-CN" sz="3600" b="1" dirty="0">
                  <a:solidFill>
                    <a:schemeClr val="accent2"/>
                  </a:solidFill>
                  <a:cs typeface="+mn-ea"/>
                  <a:sym typeface="+mn-lt"/>
                </a:rPr>
                <a:t>= (</a:t>
              </a:r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互联网</a:t>
              </a:r>
              <a:r>
                <a:rPr lang="en-US" altLang="zh-CN" sz="3600" b="1" dirty="0">
                  <a:solidFill>
                    <a:schemeClr val="accent2"/>
                  </a:solidFill>
                  <a:cs typeface="+mn-ea"/>
                  <a:sym typeface="+mn-lt"/>
                </a:rPr>
                <a:t>+</a:t>
              </a:r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医疗</a:t>
              </a:r>
              <a:r>
                <a:rPr lang="en-US" altLang="zh-CN" sz="3600" b="1" dirty="0">
                  <a:solidFill>
                    <a:schemeClr val="accent2"/>
                  </a:solidFill>
                  <a:cs typeface="+mn-ea"/>
                  <a:sym typeface="+mn-lt"/>
                </a:rPr>
                <a:t>)=</a:t>
              </a:r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？</a:t>
              </a:r>
              <a:endParaRPr lang="en-US" altLang="zh-CN" sz="36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cxnSp>
          <p:nvCxnSpPr>
            <p:cNvPr id="37" name="品 11"/>
            <p:cNvCxnSpPr/>
            <p:nvPr>
              <p:custDataLst>
                <p:tags r:id="rId2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53" name="9"/>
            <p:cNvSpPr txBox="1"/>
            <p:nvPr/>
          </p:nvSpPr>
          <p:spPr>
            <a:xfrm>
              <a:off x="1607612" y="886856"/>
              <a:ext cx="3848974" cy="6156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dirty="0">
                  <a:solidFill>
                    <a:schemeClr val="accent2"/>
                  </a:solidFill>
                  <a:cs typeface="+mn-ea"/>
                  <a:sym typeface="+mn-lt"/>
                </a:rPr>
                <a:t>4.4</a:t>
              </a:r>
              <a:r>
                <a:rPr lang="zh-CN" altLang="en-US" sz="2000" b="1" dirty="0">
                  <a:solidFill>
                    <a:schemeClr val="accent2"/>
                  </a:solidFill>
                  <a:cs typeface="+mn-ea"/>
                  <a:sym typeface="+mn-lt"/>
                </a:rPr>
                <a:t>安全、开放、统一的数据出口</a:t>
              </a:r>
            </a:p>
            <a:p>
              <a:pPr lvl="0" defTabSz="913765">
                <a:defRPr/>
              </a:pPr>
              <a:endParaRPr lang="zh-CN" altLang="en-US" sz="20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791803" y="1836439"/>
            <a:ext cx="8083562" cy="4004313"/>
            <a:chOff x="2336255" y="2061432"/>
            <a:chExt cx="6678612" cy="3308350"/>
          </a:xfrm>
        </p:grpSpPr>
        <p:sp>
          <p:nvSpPr>
            <p:cNvPr id="38" name="Rectangle 3"/>
            <p:cNvSpPr>
              <a:spLocks noChangeArrowheads="1"/>
            </p:cNvSpPr>
            <p:nvPr/>
          </p:nvSpPr>
          <p:spPr bwMode="auto">
            <a:xfrm>
              <a:off x="2336255" y="2605945"/>
              <a:ext cx="3378200" cy="27638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lg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170" tIns="46990" rIns="90170" bIns="46990" anchor="ctr"/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31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" name="Rectangle 4"/>
            <p:cNvSpPr>
              <a:spLocks noChangeArrowheads="1"/>
            </p:cNvSpPr>
            <p:nvPr/>
          </p:nvSpPr>
          <p:spPr bwMode="auto">
            <a:xfrm>
              <a:off x="3314155" y="2061432"/>
              <a:ext cx="1323975" cy="255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170" tIns="46990" rIns="90170" bIns="46990" anchor="ctr"/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31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院内</a:t>
              </a:r>
            </a:p>
          </p:txBody>
        </p:sp>
        <p:sp>
          <p:nvSpPr>
            <p:cNvPr id="40" name="Rectangle 5"/>
            <p:cNvSpPr>
              <a:spLocks noChangeArrowheads="1"/>
            </p:cNvSpPr>
            <p:nvPr/>
          </p:nvSpPr>
          <p:spPr bwMode="auto">
            <a:xfrm>
              <a:off x="7186067" y="2066195"/>
              <a:ext cx="1325563" cy="255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170" tIns="46990" rIns="90170" bIns="46990" anchor="ctr"/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31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院外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" name="Rectangle 6"/>
            <p:cNvSpPr>
              <a:spLocks noChangeArrowheads="1"/>
            </p:cNvSpPr>
            <p:nvPr/>
          </p:nvSpPr>
          <p:spPr bwMode="auto">
            <a:xfrm>
              <a:off x="3950742" y="2710720"/>
              <a:ext cx="1674813" cy="25019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lIns="90170" tIns="46990" rIns="90170" bIns="4699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外联平台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AutoShape 7"/>
            <p:cNvSpPr>
              <a:spLocks noChangeArrowheads="1"/>
            </p:cNvSpPr>
            <p:nvPr/>
          </p:nvSpPr>
          <p:spPr bwMode="auto">
            <a:xfrm>
              <a:off x="2453730" y="3248882"/>
              <a:ext cx="927100" cy="479425"/>
            </a:xfrm>
            <a:prstGeom prst="flowChartMagneticDisk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HIS</a:t>
              </a:r>
            </a:p>
          </p:txBody>
        </p:sp>
        <p:sp>
          <p:nvSpPr>
            <p:cNvPr id="43" name="AutoShape 8"/>
            <p:cNvSpPr>
              <a:spLocks noChangeArrowheads="1"/>
            </p:cNvSpPr>
            <p:nvPr/>
          </p:nvSpPr>
          <p:spPr bwMode="auto">
            <a:xfrm>
              <a:off x="2471192" y="3696557"/>
              <a:ext cx="927100" cy="477838"/>
            </a:xfrm>
            <a:prstGeom prst="flowChartMagneticDisk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EMR</a:t>
              </a:r>
            </a:p>
          </p:txBody>
        </p:sp>
        <p:sp>
          <p:nvSpPr>
            <p:cNvPr id="44" name="AutoShape 9"/>
            <p:cNvSpPr>
              <a:spLocks noChangeArrowheads="1"/>
            </p:cNvSpPr>
            <p:nvPr/>
          </p:nvSpPr>
          <p:spPr bwMode="auto">
            <a:xfrm>
              <a:off x="2471192" y="4156932"/>
              <a:ext cx="927100" cy="479425"/>
            </a:xfrm>
            <a:prstGeom prst="flowChartMagneticDisk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LIS</a:t>
              </a:r>
            </a:p>
          </p:txBody>
        </p:sp>
        <p:sp>
          <p:nvSpPr>
            <p:cNvPr id="45" name="AutoShape 10"/>
            <p:cNvSpPr>
              <a:spLocks noChangeArrowheads="1"/>
            </p:cNvSpPr>
            <p:nvPr/>
          </p:nvSpPr>
          <p:spPr bwMode="auto">
            <a:xfrm>
              <a:off x="2477542" y="4652232"/>
              <a:ext cx="927100" cy="477838"/>
            </a:xfrm>
            <a:prstGeom prst="flowChartMagneticDisk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PACS</a:t>
              </a:r>
            </a:p>
          </p:txBody>
        </p:sp>
        <p:sp>
          <p:nvSpPr>
            <p:cNvPr id="46" name="AutoShape 11"/>
            <p:cNvSpPr>
              <a:spLocks noChangeArrowheads="1"/>
            </p:cNvSpPr>
            <p:nvPr/>
          </p:nvSpPr>
          <p:spPr bwMode="auto">
            <a:xfrm>
              <a:off x="3471317" y="4452207"/>
              <a:ext cx="382588" cy="325438"/>
            </a:xfrm>
            <a:prstGeom prst="leftRightArrow">
              <a:avLst>
                <a:gd name="adj1" fmla="val 50000"/>
                <a:gd name="adj2" fmla="val 20000"/>
              </a:avLst>
            </a:prstGeom>
            <a:solidFill>
              <a:srgbClr val="5C6573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AutoShape 12"/>
            <p:cNvSpPr>
              <a:spLocks noChangeArrowheads="1"/>
            </p:cNvSpPr>
            <p:nvPr/>
          </p:nvSpPr>
          <p:spPr bwMode="auto">
            <a:xfrm>
              <a:off x="3453855" y="3531457"/>
              <a:ext cx="423862" cy="325438"/>
            </a:xfrm>
            <a:prstGeom prst="leftRightArrow">
              <a:avLst>
                <a:gd name="adj1" fmla="val 50000"/>
                <a:gd name="adj2" fmla="val 20000"/>
              </a:avLst>
            </a:prstGeom>
            <a:solidFill>
              <a:srgbClr val="5C6573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Rectangle 13"/>
            <p:cNvSpPr>
              <a:spLocks noChangeArrowheads="1"/>
            </p:cNvSpPr>
            <p:nvPr/>
          </p:nvSpPr>
          <p:spPr bwMode="auto">
            <a:xfrm>
              <a:off x="6689181" y="2728182"/>
              <a:ext cx="2305050" cy="414338"/>
            </a:xfrm>
            <a:prstGeom prst="rect">
              <a:avLst/>
            </a:prstGeom>
            <a:solidFill>
              <a:srgbClr val="5C6573"/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多银行银医通</a:t>
              </a:r>
            </a:p>
          </p:txBody>
        </p:sp>
        <p:sp>
          <p:nvSpPr>
            <p:cNvPr id="49" name="Rectangle 14"/>
            <p:cNvSpPr>
              <a:spLocks noChangeArrowheads="1"/>
            </p:cNvSpPr>
            <p:nvPr/>
          </p:nvSpPr>
          <p:spPr bwMode="auto">
            <a:xfrm>
              <a:off x="6689180" y="3218720"/>
              <a:ext cx="2292350" cy="414337"/>
            </a:xfrm>
            <a:prstGeom prst="rect">
              <a:avLst/>
            </a:prstGeom>
            <a:solidFill>
              <a:srgbClr val="5C6573"/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多预约挂号平台</a:t>
              </a:r>
            </a:p>
          </p:txBody>
        </p:sp>
        <p:sp>
          <p:nvSpPr>
            <p:cNvPr id="61" name="Rectangle 15"/>
            <p:cNvSpPr>
              <a:spLocks noChangeArrowheads="1"/>
            </p:cNvSpPr>
            <p:nvPr/>
          </p:nvSpPr>
          <p:spPr bwMode="auto">
            <a:xfrm>
              <a:off x="6719342" y="4217257"/>
              <a:ext cx="2295525" cy="412750"/>
            </a:xfrm>
            <a:prstGeom prst="rect">
              <a:avLst/>
            </a:prstGeom>
            <a:solidFill>
              <a:srgbClr val="5C6573"/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90170" tIns="46990" rIns="90170" bIns="4699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居民健康卡—省厅卡管</a:t>
              </a:r>
            </a:p>
          </p:txBody>
        </p:sp>
        <p:sp>
          <p:nvSpPr>
            <p:cNvPr id="62" name="Rectangle 16"/>
            <p:cNvSpPr>
              <a:spLocks noChangeArrowheads="1"/>
            </p:cNvSpPr>
            <p:nvPr/>
          </p:nvSpPr>
          <p:spPr bwMode="auto">
            <a:xfrm>
              <a:off x="6698705" y="3717195"/>
              <a:ext cx="2295525" cy="414337"/>
            </a:xfrm>
            <a:prstGeom prst="rect">
              <a:avLst/>
            </a:prstGeom>
            <a:solidFill>
              <a:srgbClr val="5C6573"/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90170" tIns="46990" rIns="90170" bIns="4699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多渠道信息发布与交换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官网|公众号|支付宝服务窗</a:t>
              </a:r>
            </a:p>
          </p:txBody>
        </p:sp>
        <p:sp>
          <p:nvSpPr>
            <p:cNvPr id="63" name="AutoShape 19"/>
            <p:cNvSpPr>
              <a:spLocks noChangeArrowheads="1"/>
            </p:cNvSpPr>
            <p:nvPr/>
          </p:nvSpPr>
          <p:spPr bwMode="auto">
            <a:xfrm>
              <a:off x="3972967" y="3820382"/>
              <a:ext cx="1662113" cy="414338"/>
            </a:xfrm>
            <a:prstGeom prst="plus">
              <a:avLst>
                <a:gd name="adj" fmla="val 25000"/>
              </a:avLst>
            </a:prstGeom>
            <a:solidFill>
              <a:srgbClr val="5C6573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诊疗服务插件</a:t>
              </a:r>
            </a:p>
          </p:txBody>
        </p:sp>
        <p:sp>
          <p:nvSpPr>
            <p:cNvPr id="64" name="AutoShape 20"/>
            <p:cNvSpPr>
              <a:spLocks noChangeArrowheads="1"/>
            </p:cNvSpPr>
            <p:nvPr/>
          </p:nvSpPr>
          <p:spPr bwMode="auto">
            <a:xfrm>
              <a:off x="3960267" y="3296507"/>
              <a:ext cx="1660525" cy="414338"/>
            </a:xfrm>
            <a:prstGeom prst="plus">
              <a:avLst>
                <a:gd name="adj" fmla="val 25000"/>
              </a:avLst>
            </a:prstGeom>
            <a:solidFill>
              <a:srgbClr val="5C6573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银医结算插件</a:t>
              </a:r>
            </a:p>
          </p:txBody>
        </p:sp>
        <p:sp>
          <p:nvSpPr>
            <p:cNvPr id="65" name="AutoShape 21"/>
            <p:cNvSpPr>
              <a:spLocks noChangeArrowheads="1"/>
            </p:cNvSpPr>
            <p:nvPr/>
          </p:nvSpPr>
          <p:spPr bwMode="auto">
            <a:xfrm>
              <a:off x="3963442" y="4291870"/>
              <a:ext cx="1662113" cy="414337"/>
            </a:xfrm>
            <a:prstGeom prst="plus">
              <a:avLst>
                <a:gd name="adj" fmla="val 25000"/>
              </a:avLst>
            </a:prstGeom>
            <a:solidFill>
              <a:srgbClr val="5C6573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lIns="90170" tIns="46990" rIns="90170" bIns="4699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移动支付插件</a:t>
              </a:r>
            </a:p>
          </p:txBody>
        </p:sp>
        <p:sp>
          <p:nvSpPr>
            <p:cNvPr id="66" name="AutoShape 22"/>
            <p:cNvSpPr>
              <a:spLocks noChangeArrowheads="1"/>
            </p:cNvSpPr>
            <p:nvPr/>
          </p:nvSpPr>
          <p:spPr bwMode="auto">
            <a:xfrm>
              <a:off x="3945980" y="4750657"/>
              <a:ext cx="1662112" cy="412750"/>
            </a:xfrm>
            <a:prstGeom prst="plus">
              <a:avLst>
                <a:gd name="adj" fmla="val 25000"/>
              </a:avLst>
            </a:prstGeom>
            <a:solidFill>
              <a:srgbClr val="5C6573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lIns="90170" tIns="46990" rIns="90170" bIns="4699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居民健康卡插件</a:t>
              </a:r>
            </a:p>
          </p:txBody>
        </p:sp>
        <p:sp>
          <p:nvSpPr>
            <p:cNvPr id="67" name="AutoShape 11"/>
            <p:cNvSpPr>
              <a:spLocks noChangeArrowheads="1"/>
            </p:cNvSpPr>
            <p:nvPr/>
          </p:nvSpPr>
          <p:spPr bwMode="auto">
            <a:xfrm>
              <a:off x="5820817" y="4783995"/>
              <a:ext cx="731838" cy="290513"/>
            </a:xfrm>
            <a:prstGeom prst="leftRightArrow">
              <a:avLst>
                <a:gd name="adj1" fmla="val 50000"/>
                <a:gd name="adj2" fmla="val 19978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31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8" name="AutoShape 12"/>
            <p:cNvSpPr>
              <a:spLocks noChangeArrowheads="1"/>
            </p:cNvSpPr>
            <p:nvPr/>
          </p:nvSpPr>
          <p:spPr bwMode="auto">
            <a:xfrm>
              <a:off x="5776367" y="3412395"/>
              <a:ext cx="762000" cy="269875"/>
            </a:xfrm>
            <a:prstGeom prst="leftRightArrow">
              <a:avLst>
                <a:gd name="adj1" fmla="val 50000"/>
                <a:gd name="adj2" fmla="val 1997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31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9" name="上下箭头 68"/>
            <p:cNvSpPr/>
            <p:nvPr/>
          </p:nvSpPr>
          <p:spPr>
            <a:xfrm>
              <a:off x="5938292" y="3587020"/>
              <a:ext cx="504825" cy="1295400"/>
            </a:xfrm>
            <a:prstGeom prst="upDownArrow">
              <a:avLst>
                <a:gd name="adj1" fmla="val 61321"/>
                <a:gd name="adj2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安全开放</a:t>
              </a:r>
            </a:p>
          </p:txBody>
        </p:sp>
        <p:sp>
          <p:nvSpPr>
            <p:cNvPr id="70" name="Rectangle 13"/>
            <p:cNvSpPr>
              <a:spLocks noChangeArrowheads="1"/>
            </p:cNvSpPr>
            <p:nvPr/>
          </p:nvSpPr>
          <p:spPr bwMode="auto">
            <a:xfrm>
              <a:off x="6712992" y="4776057"/>
              <a:ext cx="2293938" cy="412750"/>
            </a:xfrm>
            <a:prstGeom prst="rect">
              <a:avLst/>
            </a:prstGeom>
            <a:solidFill>
              <a:srgbClr val="5C6573"/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+……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:cut/>
      </p:transition>
    </mc:Choice>
    <mc:Fallback xmlns="">
      <p:transition spd="slow" advTm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71850" y="3298190"/>
            <a:ext cx="2625090" cy="32118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27750" y="3298825"/>
            <a:ext cx="2688590" cy="3211195"/>
          </a:xfrm>
          <a:prstGeom prst="rect">
            <a:avLst/>
          </a:prstGeom>
          <a:solidFill>
            <a:srgbClr val="5C6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47700" y="3298825"/>
            <a:ext cx="2601595" cy="3211195"/>
          </a:xfrm>
          <a:prstGeom prst="rect">
            <a:avLst/>
          </a:prstGeom>
          <a:solidFill>
            <a:srgbClr val="5C6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52865" y="3298825"/>
            <a:ext cx="2581910" cy="32111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630464" y="3298691"/>
            <a:ext cx="2558423" cy="3145654"/>
            <a:chOff x="5533189" y="1962802"/>
            <a:chExt cx="2106307" cy="3145653"/>
          </a:xfrm>
        </p:grpSpPr>
        <p:sp>
          <p:nvSpPr>
            <p:cNvPr id="39" name="矩形 38"/>
            <p:cNvSpPr/>
            <p:nvPr/>
          </p:nvSpPr>
          <p:spPr>
            <a:xfrm>
              <a:off x="5555108" y="2375848"/>
              <a:ext cx="2084388" cy="273260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313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05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r>
                <a:rPr lang="zh-CN" altLang="en-US" sz="1050" dirty="0">
                  <a:solidFill>
                    <a:schemeClr val="bg1"/>
                  </a:solidFill>
                  <a:cs typeface="+mn-ea"/>
                  <a:sym typeface="+mn-lt"/>
                </a:rPr>
                <a:t>、联网医疗能提供的可能性也是极为诱人的，我们可能可以借由这个工具，记录自己生命历程的所有健康数据，这些数据将揭示规律、创造价值，我们可以在医生和技术的指导下，对自己的健康进行全程的、持续的管理，不用等到生了病才去医院，甚至在未来，我们可以通过基因检测预知自己的易感疾病，在早期就采取措施、从而避免生病，现在基因检测的技术已经是我们能够支付得起的价格。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5533189" y="1962802"/>
              <a:ext cx="2084387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前景</a:t>
              </a: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33326" y="1468074"/>
            <a:ext cx="2686189" cy="1737360"/>
          </a:xfrm>
          <a:prstGeom prst="rect">
            <a:avLst/>
          </a:prstGeom>
        </p:spPr>
      </p:pic>
      <p:pic>
        <p:nvPicPr>
          <p:cNvPr id="3" name="图片 2" descr="C:/Users/dd/AppData/Local/Temp/picturecompress_20211105175414/output_1.jpgoutput_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55405" y="1468755"/>
            <a:ext cx="2572385" cy="1755775"/>
          </a:xfrm>
          <a:prstGeom prst="rect">
            <a:avLst/>
          </a:prstGeom>
        </p:spPr>
      </p:pic>
      <p:pic>
        <p:nvPicPr>
          <p:cNvPr id="12" name="图片 11" descr="C:/Users/dd/AppData/Local/Temp/picturecompress_20211105175611/output_1.jpgoutput_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4550" y="1461089"/>
            <a:ext cx="2607310" cy="1738630"/>
          </a:xfrm>
          <a:prstGeom prst="rect">
            <a:avLst/>
          </a:prstGeom>
        </p:spPr>
      </p:pic>
      <p:pic>
        <p:nvPicPr>
          <p:cNvPr id="13" name="图片 12" descr="51miz-P1334699-A9DC3HI8-3840x2560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9130" y="1461089"/>
            <a:ext cx="2595880" cy="1744345"/>
          </a:xfrm>
          <a:prstGeom prst="rect">
            <a:avLst/>
          </a:prstGeom>
        </p:spPr>
      </p:pic>
      <p:grpSp>
        <p:nvGrpSpPr>
          <p:cNvPr id="41" name="组合 40"/>
          <p:cNvGrpSpPr/>
          <p:nvPr/>
        </p:nvGrpSpPr>
        <p:grpSpPr>
          <a:xfrm>
            <a:off x="3384404" y="3289156"/>
            <a:ext cx="2558423" cy="2453906"/>
            <a:chOff x="5604656" y="1953267"/>
            <a:chExt cx="2084388" cy="2453904"/>
          </a:xfrm>
        </p:grpSpPr>
        <p:sp>
          <p:nvSpPr>
            <p:cNvPr id="42" name="矩形 41"/>
            <p:cNvSpPr/>
            <p:nvPr/>
          </p:nvSpPr>
          <p:spPr>
            <a:xfrm>
              <a:off x="5604656" y="2375848"/>
              <a:ext cx="2084388" cy="203132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en-US" altLang="zh-CN" sz="105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r>
                <a:rPr lang="zh-CN" altLang="en-US" sz="1050" dirty="0">
                  <a:solidFill>
                    <a:schemeClr val="bg1"/>
                  </a:solidFill>
                  <a:cs typeface="+mn-ea"/>
                  <a:sym typeface="+mn-lt"/>
                </a:rPr>
                <a:t>、互联网对医疗的颠覆，还要看政策的开放程度和技术的突进速度，这两者又是互相促进的。</a:t>
              </a:r>
            </a:p>
            <a:p>
              <a:pPr lvl="0">
                <a:lnSpc>
                  <a:spcPct val="150000"/>
                </a:lnSpc>
                <a:defRPr/>
              </a:pPr>
              <a:r>
                <a:rPr lang="en-US" altLang="zh-CN" sz="105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r>
                <a:rPr lang="zh-CN" altLang="en-US" sz="1050" dirty="0">
                  <a:solidFill>
                    <a:schemeClr val="bg1"/>
                  </a:solidFill>
                  <a:cs typeface="+mn-ea"/>
                  <a:sym typeface="+mn-lt"/>
                </a:rPr>
                <a:t>、但是，我们也欣喜地看到有那么多人在为这个“颠覆”而努力工作，这些人中，他们既有医院外部渴望变革的创业者，也有医院内部正在推动变革的医生和管理者。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5604656" y="1953267"/>
              <a:ext cx="2084387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期待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170161" y="3289156"/>
            <a:ext cx="2601921" cy="2211532"/>
            <a:chOff x="5604656" y="1953267"/>
            <a:chExt cx="2084388" cy="2211531"/>
          </a:xfrm>
        </p:grpSpPr>
        <p:sp>
          <p:nvSpPr>
            <p:cNvPr id="45" name="矩形 44"/>
            <p:cNvSpPr/>
            <p:nvPr/>
          </p:nvSpPr>
          <p:spPr>
            <a:xfrm>
              <a:off x="5604656" y="2375848"/>
              <a:ext cx="2084388" cy="178895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en-US" altLang="zh-CN" sz="105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r>
                <a:rPr lang="zh-CN" altLang="en-US" sz="1050" dirty="0">
                  <a:solidFill>
                    <a:schemeClr val="bg1"/>
                  </a:solidFill>
                  <a:cs typeface="+mn-ea"/>
                  <a:sym typeface="+mn-lt"/>
                </a:rPr>
                <a:t>、这样的改变，目前尚未触及医疗活动的核心。比如，虽然到处都是挂号平台，但是那些最好的医生的号在这些平台上依然难寻踪迹，在掌上医院一般仅能做简单的疾病咨询、更准确的诊断仍然要靠医院，由于处方、医保报销和安全等一些列问题，很多人都不会去网上药店买药。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5604656" y="1953267"/>
              <a:ext cx="2084387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挑战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8992234" y="3298825"/>
            <a:ext cx="2559687" cy="2693697"/>
            <a:chOff x="5547026" y="1953267"/>
            <a:chExt cx="2092695" cy="2703607"/>
          </a:xfrm>
        </p:grpSpPr>
        <p:sp>
          <p:nvSpPr>
            <p:cNvPr id="48" name="矩形 47"/>
            <p:cNvSpPr/>
            <p:nvPr/>
          </p:nvSpPr>
          <p:spPr>
            <a:xfrm>
              <a:off x="5555333" y="2375848"/>
              <a:ext cx="2084388" cy="228102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en-US" altLang="zh-CN" sz="105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r>
                <a:rPr lang="zh-CN" altLang="en-US" sz="1050" dirty="0">
                  <a:solidFill>
                    <a:schemeClr val="bg1"/>
                  </a:solidFill>
                  <a:cs typeface="+mn-ea"/>
                  <a:sym typeface="+mn-lt"/>
                </a:rPr>
                <a:t>、</a:t>
              </a:r>
              <a:r>
                <a:rPr lang="en-US" altLang="zh-CN" sz="1050" dirty="0">
                  <a:solidFill>
                    <a:schemeClr val="bg1"/>
                  </a:solidFill>
                  <a:cs typeface="+mn-ea"/>
                  <a:sym typeface="+mn-lt"/>
                </a:rPr>
                <a:t>2013</a:t>
              </a:r>
              <a:r>
                <a:rPr lang="zh-CN" altLang="en-US" sz="1050" dirty="0">
                  <a:solidFill>
                    <a:schemeClr val="bg1"/>
                  </a:solidFill>
                  <a:cs typeface="+mn-ea"/>
                  <a:sym typeface="+mn-lt"/>
                </a:rPr>
                <a:t>年下半年以来，互联网医疗、特别是移动医疗领域，确实火起来了。移动互联网像一条丝带，把就医流程的各个环节与患者连接起来。</a:t>
              </a:r>
            </a:p>
            <a:p>
              <a:pPr lvl="0">
                <a:lnSpc>
                  <a:spcPct val="150000"/>
                </a:lnSpc>
                <a:defRPr/>
              </a:pPr>
              <a:r>
                <a:rPr lang="en-US" altLang="zh-CN" sz="105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r>
                <a:rPr lang="zh-CN" altLang="en-US" sz="1050" dirty="0">
                  <a:solidFill>
                    <a:schemeClr val="bg1"/>
                  </a:solidFill>
                  <a:cs typeface="+mn-ea"/>
                  <a:sym typeface="+mn-lt"/>
                </a:rPr>
                <a:t>、这条丝带目前所起到的主要作用是提高效率。比如，我们不用去医院就能挂到号，在掌上医院可以向医生进行疾病咨询，不用去药店也能在网上买到药，甚至价格更低。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5547026" y="1953267"/>
              <a:ext cx="2084387" cy="39804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现状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034528" y="401719"/>
            <a:ext cx="6490357" cy="923307"/>
            <a:chOff x="384045" y="271186"/>
            <a:chExt cx="6491859" cy="923518"/>
          </a:xfrm>
        </p:grpSpPr>
        <p:sp>
          <p:nvSpPr>
            <p:cNvPr id="36" name="9"/>
            <p:cNvSpPr txBox="1"/>
            <p:nvPr/>
          </p:nvSpPr>
          <p:spPr>
            <a:xfrm>
              <a:off x="384045" y="271186"/>
              <a:ext cx="6491859" cy="5541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医院信息化</a:t>
              </a:r>
              <a:r>
                <a:rPr lang="en-US" altLang="zh-CN" sz="3600" b="1" dirty="0">
                  <a:solidFill>
                    <a:schemeClr val="accent2"/>
                  </a:solidFill>
                  <a:cs typeface="+mn-ea"/>
                  <a:sym typeface="+mn-lt"/>
                </a:rPr>
                <a:t>= f(</a:t>
              </a:r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互联网</a:t>
              </a:r>
              <a:r>
                <a:rPr lang="en-US" altLang="zh-CN" sz="3600" b="1" dirty="0">
                  <a:solidFill>
                    <a:schemeClr val="accent2"/>
                  </a:solidFill>
                  <a:cs typeface="+mn-ea"/>
                  <a:sym typeface="+mn-lt"/>
                </a:rPr>
                <a:t>+</a:t>
              </a:r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医疗</a:t>
              </a:r>
              <a:r>
                <a:rPr lang="en-US" altLang="zh-CN" sz="3600" b="1" dirty="0">
                  <a:solidFill>
                    <a:schemeClr val="accent2"/>
                  </a:solidFill>
                  <a:cs typeface="+mn-ea"/>
                  <a:sym typeface="+mn-lt"/>
                </a:rPr>
                <a:t>)=</a:t>
              </a:r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？</a:t>
              </a:r>
              <a:endParaRPr lang="en-US" altLang="zh-CN" sz="36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cxnSp>
          <p:nvCxnSpPr>
            <p:cNvPr id="37" name="品 11"/>
            <p:cNvCxnSpPr/>
            <p:nvPr>
              <p:custDataLst>
                <p:tags r:id="rId2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53" name="9"/>
            <p:cNvSpPr txBox="1"/>
            <p:nvPr/>
          </p:nvSpPr>
          <p:spPr>
            <a:xfrm>
              <a:off x="3026930" y="886856"/>
              <a:ext cx="3848974" cy="307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defTabSz="913765">
                <a:defRPr/>
              </a:pPr>
              <a:r>
                <a:rPr lang="en-US" altLang="zh-CN" sz="2000" b="1" dirty="0">
                  <a:solidFill>
                    <a:schemeClr val="accent2"/>
                  </a:solidFill>
                  <a:cs typeface="+mn-ea"/>
                  <a:sym typeface="+mn-lt"/>
                </a:rPr>
                <a:t>4.5 </a:t>
              </a:r>
              <a:r>
                <a:rPr lang="zh-CN" altLang="en-US" sz="2000" b="1" dirty="0">
                  <a:solidFill>
                    <a:schemeClr val="accent2"/>
                  </a:solidFill>
                  <a:cs typeface="+mn-ea"/>
                  <a:sym typeface="+mn-lt"/>
                </a:rPr>
                <a:t>展望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:cut/>
      </p:transition>
    </mc:Choice>
    <mc:Fallback xmlns="">
      <p:transition spd="slow" advTm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51miz-E809275-3B745111-1920x830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2242316"/>
            <a:ext cx="12192000" cy="2373367"/>
          </a:xfrm>
          <a:prstGeom prst="rect">
            <a:avLst/>
          </a:prstGeom>
          <a:solidFill>
            <a:srgbClr val="333F50">
              <a:alpha val="6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PA-矩形 3"/>
          <p:cNvSpPr/>
          <p:nvPr>
            <p:custDataLst>
              <p:tags r:id="rId1"/>
            </p:custDataLst>
          </p:nvPr>
        </p:nvSpPr>
        <p:spPr>
          <a:xfrm>
            <a:off x="2340646" y="3400596"/>
            <a:ext cx="75107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cs typeface="+mn-ea"/>
                <a:sym typeface="+mn-lt"/>
              </a:rPr>
              <a:t>感</a:t>
            </a:r>
            <a:r>
              <a:rPr lang="zh-CN" altLang="en-US" sz="4800" b="1" dirty="0">
                <a:solidFill>
                  <a:schemeClr val="bg1"/>
                </a:solidFill>
                <a:cs typeface="+mn-ea"/>
                <a:sym typeface="+mn-lt"/>
              </a:rPr>
              <a:t>谢您的观看</a:t>
            </a:r>
          </a:p>
        </p:txBody>
      </p:sp>
      <p:sp>
        <p:nvSpPr>
          <p:cNvPr id="11" name="PA-文本框 25"/>
          <p:cNvSpPr txBox="1"/>
          <p:nvPr>
            <p:custDataLst>
              <p:tags r:id="rId2"/>
            </p:custDataLst>
          </p:nvPr>
        </p:nvSpPr>
        <p:spPr>
          <a:xfrm>
            <a:off x="4584700" y="2569599"/>
            <a:ext cx="30226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cs typeface="+mn-ea"/>
                <a:sym typeface="+mn-lt"/>
              </a:rPr>
              <a:t>THNAKS</a:t>
            </a:r>
            <a:endParaRPr lang="zh-CN" altLang="en-US" sz="4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:push dir="u"/>
      </p:transition>
    </mc:Choice>
    <mc:Fallback xmlns="">
      <p:transition spd="slow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2949865"/>
            <a:ext cx="12191999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                                             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182092"/>
            <a:ext cx="12191999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更多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www.ypppt.com/ziti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www.ypppt.com/gushi/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www.ypppt.com/kejian/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326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2184275" y="5303496"/>
            <a:ext cx="3740628" cy="89069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313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2015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月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5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日上午十二届全国人大三次会议上，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  <a:hlinkClick r:id="rId4"/>
              </a:rPr>
              <a:t>李克强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总理在政府工作报告中首次提出“互联网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+”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行动计划。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305199" y="5303499"/>
            <a:ext cx="3740628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313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2012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月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日的易观第五届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  <a:hlinkClick r:id="rId5"/>
              </a:rPr>
              <a:t>移动互联网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博览会上，易观国际董事长兼首席执行官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  <a:hlinkClick r:id="rId6"/>
              </a:rPr>
              <a:t>于扬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先生首次提出“互联网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+”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理念。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034528" y="401719"/>
            <a:ext cx="6109101" cy="923306"/>
            <a:chOff x="384045" y="271186"/>
            <a:chExt cx="6110515" cy="923518"/>
          </a:xfrm>
        </p:grpSpPr>
        <p:sp>
          <p:nvSpPr>
            <p:cNvPr id="14" name="9"/>
            <p:cNvSpPr txBox="1"/>
            <p:nvPr/>
          </p:nvSpPr>
          <p:spPr>
            <a:xfrm>
              <a:off x="1719109" y="271186"/>
              <a:ext cx="3435256" cy="5541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互联网</a:t>
              </a:r>
              <a:r>
                <a:rPr lang="en-US" altLang="zh-CN" sz="3600" b="1" dirty="0">
                  <a:solidFill>
                    <a:schemeClr val="accent2"/>
                  </a:solidFill>
                  <a:cs typeface="+mn-ea"/>
                  <a:sym typeface="+mn-lt"/>
                </a:rPr>
                <a:t>+</a:t>
              </a:r>
            </a:p>
          </p:txBody>
        </p:sp>
        <p:cxnSp>
          <p:nvCxnSpPr>
            <p:cNvPr id="15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46" name="9"/>
            <p:cNvSpPr txBox="1"/>
            <p:nvPr/>
          </p:nvSpPr>
          <p:spPr>
            <a:xfrm>
              <a:off x="1719109" y="886856"/>
              <a:ext cx="3435256" cy="307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2"/>
                  </a:solidFill>
                  <a:cs typeface="+mn-ea"/>
                  <a:sym typeface="+mn-lt"/>
                </a:rPr>
                <a:t>1.1 </a:t>
              </a:r>
              <a:r>
                <a:rPr lang="zh-CN" altLang="en-US" sz="2000" b="1" dirty="0">
                  <a:solidFill>
                    <a:schemeClr val="accent2"/>
                  </a:solidFill>
                  <a:cs typeface="+mn-ea"/>
                  <a:sym typeface="+mn-lt"/>
                </a:rPr>
                <a:t>内涵</a:t>
              </a:r>
              <a:endParaRPr lang="en-US" altLang="zh-CN" sz="20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585595" y="1768977"/>
            <a:ext cx="7573987" cy="3239769"/>
            <a:chOff x="1704423" y="1516471"/>
            <a:chExt cx="8942286" cy="3825058"/>
          </a:xfrm>
        </p:grpSpPr>
        <p:grpSp>
          <p:nvGrpSpPr>
            <p:cNvPr id="19" name="Group 1"/>
            <p:cNvGrpSpPr/>
            <p:nvPr/>
          </p:nvGrpSpPr>
          <p:grpSpPr>
            <a:xfrm>
              <a:off x="3899954" y="1516471"/>
              <a:ext cx="3825059" cy="3825058"/>
              <a:chOff x="4165601" y="1876283"/>
              <a:chExt cx="3825268" cy="3825269"/>
            </a:xfrm>
          </p:grpSpPr>
          <p:grpSp>
            <p:nvGrpSpPr>
              <p:cNvPr id="28" name="Group 34"/>
              <p:cNvGrpSpPr/>
              <p:nvPr/>
            </p:nvGrpSpPr>
            <p:grpSpPr>
              <a:xfrm>
                <a:off x="4165601" y="1876283"/>
                <a:ext cx="3825268" cy="3825269"/>
                <a:chOff x="4165601" y="1768707"/>
                <a:chExt cx="3970866" cy="3970867"/>
              </a:xfrm>
            </p:grpSpPr>
            <p:sp>
              <p:nvSpPr>
                <p:cNvPr id="41" name="Freeform 5"/>
                <p:cNvSpPr/>
                <p:nvPr/>
              </p:nvSpPr>
              <p:spPr bwMode="auto">
                <a:xfrm>
                  <a:off x="4165601" y="3407007"/>
                  <a:ext cx="2324100" cy="2332567"/>
                </a:xfrm>
                <a:custGeom>
                  <a:avLst/>
                  <a:gdLst>
                    <a:gd name="T0" fmla="*/ 0 w 285"/>
                    <a:gd name="T1" fmla="*/ 83 h 286"/>
                    <a:gd name="T2" fmla="*/ 0 w 285"/>
                    <a:gd name="T3" fmla="*/ 0 h 286"/>
                    <a:gd name="T4" fmla="*/ 285 w 285"/>
                    <a:gd name="T5" fmla="*/ 286 h 286"/>
                    <a:gd name="T6" fmla="*/ 202 w 285"/>
                    <a:gd name="T7" fmla="*/ 286 h 286"/>
                    <a:gd name="T8" fmla="*/ 0 w 285"/>
                    <a:gd name="T9" fmla="*/ 8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5" h="286">
                      <a:moveTo>
                        <a:pt x="0" y="83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57" y="0"/>
                        <a:pt x="285" y="128"/>
                        <a:pt x="285" y="286"/>
                      </a:cubicBezTo>
                      <a:cubicBezTo>
                        <a:pt x="202" y="286"/>
                        <a:pt x="202" y="286"/>
                        <a:pt x="202" y="286"/>
                      </a:cubicBezTo>
                      <a:cubicBezTo>
                        <a:pt x="202" y="174"/>
                        <a:pt x="111" y="83"/>
                        <a:pt x="0" y="83"/>
                      </a:cubicBezTo>
                      <a:close/>
                    </a:path>
                  </a:pathLst>
                </a:custGeom>
                <a:solidFill>
                  <a:srgbClr val="5C6573"/>
                </a:solidFill>
                <a:ln>
                  <a:noFill/>
                </a:ln>
              </p:spPr>
              <p:txBody>
                <a:bodyPr vert="horz" wrap="square" lIns="121912" tIns="60956" rIns="121912" bIns="60956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2400"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Freeform 6"/>
                <p:cNvSpPr/>
                <p:nvPr/>
              </p:nvSpPr>
              <p:spPr bwMode="auto">
                <a:xfrm>
                  <a:off x="4165601" y="1768707"/>
                  <a:ext cx="2324100" cy="2324100"/>
                </a:xfrm>
                <a:custGeom>
                  <a:avLst/>
                  <a:gdLst>
                    <a:gd name="T0" fmla="*/ 0 w 285"/>
                    <a:gd name="T1" fmla="*/ 202 h 285"/>
                    <a:gd name="T2" fmla="*/ 0 w 285"/>
                    <a:gd name="T3" fmla="*/ 285 h 285"/>
                    <a:gd name="T4" fmla="*/ 285 w 285"/>
                    <a:gd name="T5" fmla="*/ 0 h 285"/>
                    <a:gd name="T6" fmla="*/ 202 w 285"/>
                    <a:gd name="T7" fmla="*/ 0 h 285"/>
                    <a:gd name="T8" fmla="*/ 0 w 285"/>
                    <a:gd name="T9" fmla="*/ 202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5" h="285">
                      <a:moveTo>
                        <a:pt x="0" y="202"/>
                      </a:moveTo>
                      <a:cubicBezTo>
                        <a:pt x="0" y="285"/>
                        <a:pt x="0" y="285"/>
                        <a:pt x="0" y="285"/>
                      </a:cubicBezTo>
                      <a:cubicBezTo>
                        <a:pt x="157" y="285"/>
                        <a:pt x="285" y="157"/>
                        <a:pt x="285" y="0"/>
                      </a:cubicBezTo>
                      <a:cubicBezTo>
                        <a:pt x="202" y="0"/>
                        <a:pt x="202" y="0"/>
                        <a:pt x="202" y="0"/>
                      </a:cubicBezTo>
                      <a:cubicBezTo>
                        <a:pt x="202" y="111"/>
                        <a:pt x="111" y="202"/>
                        <a:pt x="0" y="202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vert="horz" wrap="square" lIns="121912" tIns="60956" rIns="121912" bIns="60956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2400"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Freeform 7"/>
                <p:cNvSpPr/>
                <p:nvPr/>
              </p:nvSpPr>
              <p:spPr bwMode="auto">
                <a:xfrm>
                  <a:off x="5812367" y="3407007"/>
                  <a:ext cx="2324100" cy="2332567"/>
                </a:xfrm>
                <a:custGeom>
                  <a:avLst/>
                  <a:gdLst>
                    <a:gd name="T0" fmla="*/ 285 w 285"/>
                    <a:gd name="T1" fmla="*/ 83 h 286"/>
                    <a:gd name="T2" fmla="*/ 285 w 285"/>
                    <a:gd name="T3" fmla="*/ 0 h 286"/>
                    <a:gd name="T4" fmla="*/ 0 w 285"/>
                    <a:gd name="T5" fmla="*/ 286 h 286"/>
                    <a:gd name="T6" fmla="*/ 83 w 285"/>
                    <a:gd name="T7" fmla="*/ 286 h 286"/>
                    <a:gd name="T8" fmla="*/ 285 w 285"/>
                    <a:gd name="T9" fmla="*/ 8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5" h="286">
                      <a:moveTo>
                        <a:pt x="285" y="83"/>
                      </a:moveTo>
                      <a:cubicBezTo>
                        <a:pt x="285" y="0"/>
                        <a:pt x="285" y="0"/>
                        <a:pt x="285" y="0"/>
                      </a:cubicBezTo>
                      <a:cubicBezTo>
                        <a:pt x="128" y="0"/>
                        <a:pt x="0" y="128"/>
                        <a:pt x="0" y="286"/>
                      </a:cubicBezTo>
                      <a:cubicBezTo>
                        <a:pt x="83" y="286"/>
                        <a:pt x="83" y="286"/>
                        <a:pt x="83" y="286"/>
                      </a:cubicBezTo>
                      <a:cubicBezTo>
                        <a:pt x="83" y="174"/>
                        <a:pt x="174" y="83"/>
                        <a:pt x="285" y="83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vert="horz" wrap="square" lIns="121912" tIns="60956" rIns="121912" bIns="60956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2400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Freeform 8"/>
                <p:cNvSpPr/>
                <p:nvPr/>
              </p:nvSpPr>
              <p:spPr bwMode="auto">
                <a:xfrm>
                  <a:off x="5812367" y="1768707"/>
                  <a:ext cx="2324100" cy="2324100"/>
                </a:xfrm>
                <a:custGeom>
                  <a:avLst/>
                  <a:gdLst>
                    <a:gd name="T0" fmla="*/ 285 w 285"/>
                    <a:gd name="T1" fmla="*/ 202 h 285"/>
                    <a:gd name="T2" fmla="*/ 285 w 285"/>
                    <a:gd name="T3" fmla="*/ 285 h 285"/>
                    <a:gd name="T4" fmla="*/ 0 w 285"/>
                    <a:gd name="T5" fmla="*/ 0 h 285"/>
                    <a:gd name="T6" fmla="*/ 83 w 285"/>
                    <a:gd name="T7" fmla="*/ 0 h 285"/>
                    <a:gd name="T8" fmla="*/ 285 w 285"/>
                    <a:gd name="T9" fmla="*/ 202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5" h="285">
                      <a:moveTo>
                        <a:pt x="285" y="202"/>
                      </a:moveTo>
                      <a:cubicBezTo>
                        <a:pt x="285" y="285"/>
                        <a:pt x="285" y="285"/>
                        <a:pt x="285" y="285"/>
                      </a:cubicBezTo>
                      <a:cubicBezTo>
                        <a:pt x="128" y="285"/>
                        <a:pt x="0" y="157"/>
                        <a:pt x="0" y="0"/>
                      </a:cubicBezTo>
                      <a:cubicBezTo>
                        <a:pt x="83" y="0"/>
                        <a:pt x="83" y="0"/>
                        <a:pt x="83" y="0"/>
                      </a:cubicBezTo>
                      <a:cubicBezTo>
                        <a:pt x="83" y="111"/>
                        <a:pt x="174" y="202"/>
                        <a:pt x="285" y="202"/>
                      </a:cubicBezTo>
                      <a:close/>
                    </a:path>
                  </a:pathLst>
                </a:custGeom>
                <a:solidFill>
                  <a:srgbClr val="5C6573"/>
                </a:solidFill>
                <a:ln>
                  <a:noFill/>
                </a:ln>
              </p:spPr>
              <p:txBody>
                <a:bodyPr vert="horz" wrap="square" lIns="121912" tIns="60956" rIns="121912" bIns="60956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240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9" name="Freeform 61"/>
              <p:cNvSpPr>
                <a:spLocks noEditPoints="1"/>
              </p:cNvSpPr>
              <p:nvPr/>
            </p:nvSpPr>
            <p:spPr bwMode="auto">
              <a:xfrm>
                <a:off x="5209916" y="3015778"/>
                <a:ext cx="542070" cy="425449"/>
              </a:xfrm>
              <a:custGeom>
                <a:avLst/>
                <a:gdLst>
                  <a:gd name="T0" fmla="*/ 50 w 106"/>
                  <a:gd name="T1" fmla="*/ 11 h 83"/>
                  <a:gd name="T2" fmla="*/ 51 w 106"/>
                  <a:gd name="T3" fmla="*/ 11 h 83"/>
                  <a:gd name="T4" fmla="*/ 51 w 106"/>
                  <a:gd name="T5" fmla="*/ 43 h 83"/>
                  <a:gd name="T6" fmla="*/ 19 w 106"/>
                  <a:gd name="T7" fmla="*/ 27 h 83"/>
                  <a:gd name="T8" fmla="*/ 19 w 106"/>
                  <a:gd name="T9" fmla="*/ 26 h 83"/>
                  <a:gd name="T10" fmla="*/ 55 w 106"/>
                  <a:gd name="T11" fmla="*/ 42 h 83"/>
                  <a:gd name="T12" fmla="*/ 56 w 106"/>
                  <a:gd name="T13" fmla="*/ 43 h 83"/>
                  <a:gd name="T14" fmla="*/ 87 w 106"/>
                  <a:gd name="T15" fmla="*/ 27 h 83"/>
                  <a:gd name="T16" fmla="*/ 56 w 106"/>
                  <a:gd name="T17" fmla="*/ 11 h 83"/>
                  <a:gd name="T18" fmla="*/ 55 w 106"/>
                  <a:gd name="T19" fmla="*/ 11 h 83"/>
                  <a:gd name="T20" fmla="*/ 15 w 106"/>
                  <a:gd name="T21" fmla="*/ 29 h 83"/>
                  <a:gd name="T22" fmla="*/ 1 w 106"/>
                  <a:gd name="T23" fmla="*/ 35 h 83"/>
                  <a:gd name="T24" fmla="*/ 1 w 106"/>
                  <a:gd name="T25" fmla="*/ 37 h 83"/>
                  <a:gd name="T26" fmla="*/ 34 w 106"/>
                  <a:gd name="T27" fmla="*/ 53 h 83"/>
                  <a:gd name="T28" fmla="*/ 48 w 106"/>
                  <a:gd name="T29" fmla="*/ 46 h 83"/>
                  <a:gd name="T30" fmla="*/ 105 w 106"/>
                  <a:gd name="T31" fmla="*/ 16 h 83"/>
                  <a:gd name="T32" fmla="*/ 105 w 106"/>
                  <a:gd name="T33" fmla="*/ 18 h 83"/>
                  <a:gd name="T34" fmla="*/ 91 w 106"/>
                  <a:gd name="T35" fmla="*/ 25 h 83"/>
                  <a:gd name="T36" fmla="*/ 58 w 106"/>
                  <a:gd name="T37" fmla="*/ 8 h 83"/>
                  <a:gd name="T38" fmla="*/ 72 w 106"/>
                  <a:gd name="T39" fmla="*/ 0 h 83"/>
                  <a:gd name="T40" fmla="*/ 105 w 106"/>
                  <a:gd name="T41" fmla="*/ 16 h 83"/>
                  <a:gd name="T42" fmla="*/ 106 w 106"/>
                  <a:gd name="T43" fmla="*/ 36 h 83"/>
                  <a:gd name="T44" fmla="*/ 72 w 106"/>
                  <a:gd name="T45" fmla="*/ 53 h 83"/>
                  <a:gd name="T46" fmla="*/ 58 w 106"/>
                  <a:gd name="T47" fmla="*/ 47 h 83"/>
                  <a:gd name="T48" fmla="*/ 58 w 106"/>
                  <a:gd name="T49" fmla="*/ 45 h 83"/>
                  <a:gd name="T50" fmla="*/ 92 w 106"/>
                  <a:gd name="T51" fmla="*/ 29 h 83"/>
                  <a:gd name="T52" fmla="*/ 48 w 106"/>
                  <a:gd name="T53" fmla="*/ 7 h 83"/>
                  <a:gd name="T54" fmla="*/ 33 w 106"/>
                  <a:gd name="T55" fmla="*/ 0 h 83"/>
                  <a:gd name="T56" fmla="*/ 0 w 106"/>
                  <a:gd name="T57" fmla="*/ 17 h 83"/>
                  <a:gd name="T58" fmla="*/ 14 w 106"/>
                  <a:gd name="T59" fmla="*/ 25 h 83"/>
                  <a:gd name="T60" fmla="*/ 48 w 106"/>
                  <a:gd name="T61" fmla="*/ 9 h 83"/>
                  <a:gd name="T62" fmla="*/ 48 w 106"/>
                  <a:gd name="T63" fmla="*/ 7 h 83"/>
                  <a:gd name="T64" fmla="*/ 55 w 106"/>
                  <a:gd name="T65" fmla="*/ 82 h 83"/>
                  <a:gd name="T66" fmla="*/ 56 w 106"/>
                  <a:gd name="T67" fmla="*/ 83 h 83"/>
                  <a:gd name="T68" fmla="*/ 90 w 106"/>
                  <a:gd name="T69" fmla="*/ 65 h 83"/>
                  <a:gd name="T70" fmla="*/ 89 w 106"/>
                  <a:gd name="T71" fmla="*/ 49 h 83"/>
                  <a:gd name="T72" fmla="*/ 73 w 106"/>
                  <a:gd name="T73" fmla="*/ 57 h 83"/>
                  <a:gd name="T74" fmla="*/ 72 w 106"/>
                  <a:gd name="T75" fmla="*/ 57 h 83"/>
                  <a:gd name="T76" fmla="*/ 56 w 106"/>
                  <a:gd name="T77" fmla="*/ 49 h 83"/>
                  <a:gd name="T78" fmla="*/ 55 w 106"/>
                  <a:gd name="T79" fmla="*/ 50 h 83"/>
                  <a:gd name="T80" fmla="*/ 17 w 106"/>
                  <a:gd name="T81" fmla="*/ 49 h 83"/>
                  <a:gd name="T82" fmla="*/ 33 w 106"/>
                  <a:gd name="T83" fmla="*/ 57 h 83"/>
                  <a:gd name="T84" fmla="*/ 50 w 106"/>
                  <a:gd name="T85" fmla="*/ 49 h 83"/>
                  <a:gd name="T86" fmla="*/ 51 w 106"/>
                  <a:gd name="T87" fmla="*/ 50 h 83"/>
                  <a:gd name="T88" fmla="*/ 51 w 106"/>
                  <a:gd name="T89" fmla="*/ 83 h 83"/>
                  <a:gd name="T90" fmla="*/ 17 w 106"/>
                  <a:gd name="T91" fmla="*/ 66 h 83"/>
                  <a:gd name="T92" fmla="*/ 16 w 106"/>
                  <a:gd name="T93" fmla="*/ 5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6" h="83">
                    <a:moveTo>
                      <a:pt x="19" y="26"/>
                    </a:move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1"/>
                      <a:pt x="51" y="11"/>
                      <a:pt x="51" y="11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51" y="42"/>
                      <a:pt x="51" y="42"/>
                      <a:pt x="51" y="42"/>
                    </a:cubicBezTo>
                    <a:cubicBezTo>
                      <a:pt x="51" y="42"/>
                      <a:pt x="51" y="43"/>
                      <a:pt x="51" y="43"/>
                    </a:cubicBezTo>
                    <a:cubicBezTo>
                      <a:pt x="51" y="43"/>
                      <a:pt x="50" y="43"/>
                      <a:pt x="50" y="43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26"/>
                      <a:pt x="19" y="26"/>
                      <a:pt x="19" y="26"/>
                    </a:cubicBezTo>
                    <a:close/>
                    <a:moveTo>
                      <a:pt x="55" y="11"/>
                    </a:move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3"/>
                      <a:pt x="55" y="43"/>
                    </a:cubicBezTo>
                    <a:cubicBezTo>
                      <a:pt x="55" y="43"/>
                      <a:pt x="56" y="43"/>
                      <a:pt x="56" y="43"/>
                    </a:cubicBezTo>
                    <a:cubicBezTo>
                      <a:pt x="87" y="27"/>
                      <a:pt x="87" y="27"/>
                      <a:pt x="87" y="27"/>
                    </a:cubicBezTo>
                    <a:cubicBezTo>
                      <a:pt x="87" y="27"/>
                      <a:pt x="87" y="27"/>
                      <a:pt x="87" y="27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6" y="11"/>
                      <a:pt x="55" y="11"/>
                      <a:pt x="55" y="11"/>
                    </a:cubicBezTo>
                    <a:cubicBezTo>
                      <a:pt x="55" y="11"/>
                      <a:pt x="55" y="11"/>
                      <a:pt x="55" y="11"/>
                    </a:cubicBezTo>
                    <a:close/>
                    <a:moveTo>
                      <a:pt x="48" y="45"/>
                    </a:moveTo>
                    <a:cubicBezTo>
                      <a:pt x="15" y="29"/>
                      <a:pt x="15" y="29"/>
                      <a:pt x="15" y="29"/>
                    </a:cubicBezTo>
                    <a:cubicBezTo>
                      <a:pt x="15" y="29"/>
                      <a:pt x="15" y="29"/>
                      <a:pt x="14" y="29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1" y="36"/>
                      <a:pt x="0" y="36"/>
                      <a:pt x="0" y="36"/>
                    </a:cubicBezTo>
                    <a:cubicBezTo>
                      <a:pt x="0" y="37"/>
                      <a:pt x="1" y="37"/>
                      <a:pt x="1" y="37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4" y="54"/>
                      <a:pt x="34" y="54"/>
                      <a:pt x="34" y="53"/>
                    </a:cubicBezTo>
                    <a:cubicBezTo>
                      <a:pt x="48" y="47"/>
                      <a:pt x="48" y="47"/>
                      <a:pt x="48" y="47"/>
                    </a:cubicBezTo>
                    <a:cubicBezTo>
                      <a:pt x="48" y="47"/>
                      <a:pt x="48" y="46"/>
                      <a:pt x="48" y="46"/>
                    </a:cubicBezTo>
                    <a:cubicBezTo>
                      <a:pt x="48" y="45"/>
                      <a:pt x="48" y="45"/>
                      <a:pt x="48" y="45"/>
                    </a:cubicBezTo>
                    <a:close/>
                    <a:moveTo>
                      <a:pt x="105" y="16"/>
                    </a:moveTo>
                    <a:cubicBezTo>
                      <a:pt x="105" y="17"/>
                      <a:pt x="106" y="17"/>
                      <a:pt x="106" y="17"/>
                    </a:cubicBezTo>
                    <a:cubicBezTo>
                      <a:pt x="106" y="18"/>
                      <a:pt x="105" y="18"/>
                      <a:pt x="105" y="18"/>
                    </a:cubicBezTo>
                    <a:cubicBezTo>
                      <a:pt x="92" y="25"/>
                      <a:pt x="92" y="25"/>
                      <a:pt x="92" y="25"/>
                    </a:cubicBezTo>
                    <a:cubicBezTo>
                      <a:pt x="91" y="25"/>
                      <a:pt x="91" y="25"/>
                      <a:pt x="91" y="25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8" y="8"/>
                      <a:pt x="58" y="8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105" y="16"/>
                      <a:pt x="105" y="16"/>
                      <a:pt x="105" y="16"/>
                    </a:cubicBezTo>
                    <a:close/>
                    <a:moveTo>
                      <a:pt x="105" y="35"/>
                    </a:moveTo>
                    <a:cubicBezTo>
                      <a:pt x="105" y="36"/>
                      <a:pt x="106" y="36"/>
                      <a:pt x="106" y="36"/>
                    </a:cubicBezTo>
                    <a:cubicBezTo>
                      <a:pt x="106" y="37"/>
                      <a:pt x="105" y="37"/>
                      <a:pt x="105" y="37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4"/>
                      <a:pt x="72" y="54"/>
                      <a:pt x="72" y="53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6"/>
                      <a:pt x="58" y="46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91" y="29"/>
                      <a:pt x="91" y="29"/>
                      <a:pt x="91" y="29"/>
                    </a:cubicBezTo>
                    <a:cubicBezTo>
                      <a:pt x="91" y="29"/>
                      <a:pt x="91" y="29"/>
                      <a:pt x="92" y="29"/>
                    </a:cubicBezTo>
                    <a:cubicBezTo>
                      <a:pt x="105" y="35"/>
                      <a:pt x="105" y="35"/>
                      <a:pt x="105" y="35"/>
                    </a:cubicBezTo>
                    <a:close/>
                    <a:moveTo>
                      <a:pt x="48" y="7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3" y="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0" y="17"/>
                      <a:pt x="0" y="17"/>
                    </a:cubicBezTo>
                    <a:cubicBezTo>
                      <a:pt x="0" y="18"/>
                      <a:pt x="1" y="18"/>
                      <a:pt x="1" y="18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8" y="7"/>
                      <a:pt x="48" y="7"/>
                    </a:cubicBezTo>
                    <a:close/>
                    <a:moveTo>
                      <a:pt x="55" y="50"/>
                    </a:moveTo>
                    <a:cubicBezTo>
                      <a:pt x="55" y="82"/>
                      <a:pt x="55" y="82"/>
                      <a:pt x="55" y="82"/>
                    </a:cubicBezTo>
                    <a:cubicBezTo>
                      <a:pt x="55" y="82"/>
                      <a:pt x="55" y="83"/>
                      <a:pt x="55" y="83"/>
                    </a:cubicBezTo>
                    <a:cubicBezTo>
                      <a:pt x="55" y="83"/>
                      <a:pt x="56" y="83"/>
                      <a:pt x="56" y="83"/>
                    </a:cubicBezTo>
                    <a:cubicBezTo>
                      <a:pt x="89" y="66"/>
                      <a:pt x="89" y="66"/>
                      <a:pt x="89" y="66"/>
                    </a:cubicBezTo>
                    <a:cubicBezTo>
                      <a:pt x="89" y="66"/>
                      <a:pt x="90" y="66"/>
                      <a:pt x="90" y="65"/>
                    </a:cubicBezTo>
                    <a:cubicBezTo>
                      <a:pt x="90" y="50"/>
                      <a:pt x="90" y="50"/>
                      <a:pt x="90" y="50"/>
                    </a:cubicBezTo>
                    <a:cubicBezTo>
                      <a:pt x="90" y="50"/>
                      <a:pt x="89" y="49"/>
                      <a:pt x="89" y="49"/>
                    </a:cubicBezTo>
                    <a:cubicBezTo>
                      <a:pt x="89" y="49"/>
                      <a:pt x="89" y="49"/>
                      <a:pt x="88" y="49"/>
                    </a:cubicBezTo>
                    <a:cubicBezTo>
                      <a:pt x="73" y="57"/>
                      <a:pt x="73" y="57"/>
                      <a:pt x="73" y="57"/>
                    </a:cubicBezTo>
                    <a:cubicBezTo>
                      <a:pt x="72" y="57"/>
                      <a:pt x="72" y="57"/>
                      <a:pt x="72" y="57"/>
                    </a:cubicBezTo>
                    <a:cubicBezTo>
                      <a:pt x="72" y="57"/>
                      <a:pt x="72" y="57"/>
                      <a:pt x="72" y="57"/>
                    </a:cubicBezTo>
                    <a:cubicBezTo>
                      <a:pt x="71" y="57"/>
                      <a:pt x="71" y="57"/>
                      <a:pt x="71" y="57"/>
                    </a:cubicBezTo>
                    <a:cubicBezTo>
                      <a:pt x="56" y="49"/>
                      <a:pt x="56" y="49"/>
                      <a:pt x="56" y="49"/>
                    </a:cubicBezTo>
                    <a:cubicBezTo>
                      <a:pt x="56" y="49"/>
                      <a:pt x="55" y="49"/>
                      <a:pt x="55" y="49"/>
                    </a:cubicBezTo>
                    <a:cubicBezTo>
                      <a:pt x="55" y="49"/>
                      <a:pt x="55" y="50"/>
                      <a:pt x="55" y="50"/>
                    </a:cubicBezTo>
                    <a:close/>
                    <a:moveTo>
                      <a:pt x="16" y="50"/>
                    </a:moveTo>
                    <a:cubicBezTo>
                      <a:pt x="16" y="50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8" y="49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4" y="57"/>
                      <a:pt x="34" y="57"/>
                      <a:pt x="34" y="57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1" y="49"/>
                      <a:pt x="51" y="49"/>
                    </a:cubicBezTo>
                    <a:cubicBezTo>
                      <a:pt x="51" y="49"/>
                      <a:pt x="51" y="50"/>
                      <a:pt x="51" y="50"/>
                    </a:cubicBezTo>
                    <a:cubicBezTo>
                      <a:pt x="51" y="82"/>
                      <a:pt x="51" y="82"/>
                      <a:pt x="51" y="82"/>
                    </a:cubicBezTo>
                    <a:cubicBezTo>
                      <a:pt x="51" y="82"/>
                      <a:pt x="51" y="83"/>
                      <a:pt x="51" y="83"/>
                    </a:cubicBezTo>
                    <a:cubicBezTo>
                      <a:pt x="51" y="83"/>
                      <a:pt x="50" y="83"/>
                      <a:pt x="50" y="83"/>
                    </a:cubicBezTo>
                    <a:cubicBezTo>
                      <a:pt x="17" y="66"/>
                      <a:pt x="17" y="66"/>
                      <a:pt x="17" y="66"/>
                    </a:cubicBezTo>
                    <a:cubicBezTo>
                      <a:pt x="17" y="66"/>
                      <a:pt x="16" y="66"/>
                      <a:pt x="16" y="65"/>
                    </a:cubicBezTo>
                    <a:lnTo>
                      <a:pt x="16" y="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33" tIns="45716" rIns="91433" bIns="45716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705">
                  <a:cs typeface="+mn-ea"/>
                  <a:sym typeface="+mn-lt"/>
                </a:endParaRPr>
              </a:p>
            </p:txBody>
          </p:sp>
          <p:sp>
            <p:nvSpPr>
              <p:cNvPr id="30" name="Shape 2671"/>
              <p:cNvSpPr/>
              <p:nvPr/>
            </p:nvSpPr>
            <p:spPr>
              <a:xfrm>
                <a:off x="6474166" y="2960022"/>
                <a:ext cx="381124" cy="5369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3" h="21574" extrusionOk="0">
                    <a:moveTo>
                      <a:pt x="13864" y="16422"/>
                    </a:moveTo>
                    <a:cubicBezTo>
                      <a:pt x="13295" y="16782"/>
                      <a:pt x="12583" y="17013"/>
                      <a:pt x="11740" y="17115"/>
                    </a:cubicBezTo>
                    <a:lnTo>
                      <a:pt x="11752" y="18333"/>
                    </a:lnTo>
                    <a:lnTo>
                      <a:pt x="9908" y="18336"/>
                    </a:lnTo>
                    <a:lnTo>
                      <a:pt x="9897" y="17119"/>
                    </a:lnTo>
                    <a:cubicBezTo>
                      <a:pt x="9066" y="17021"/>
                      <a:pt x="8316" y="16773"/>
                      <a:pt x="7666" y="16391"/>
                    </a:cubicBezTo>
                    <a:cubicBezTo>
                      <a:pt x="6892" y="15916"/>
                      <a:pt x="6492" y="15369"/>
                      <a:pt x="6466" y="14757"/>
                    </a:cubicBezTo>
                    <a:lnTo>
                      <a:pt x="6503" y="14424"/>
                    </a:lnTo>
                    <a:lnTo>
                      <a:pt x="8292" y="14419"/>
                    </a:lnTo>
                    <a:lnTo>
                      <a:pt x="8298" y="14543"/>
                    </a:lnTo>
                    <a:cubicBezTo>
                      <a:pt x="8309" y="15050"/>
                      <a:pt x="8528" y="15427"/>
                      <a:pt x="8960" y="15694"/>
                    </a:cubicBezTo>
                    <a:cubicBezTo>
                      <a:pt x="9384" y="15964"/>
                      <a:pt x="10003" y="16098"/>
                      <a:pt x="10790" y="16098"/>
                    </a:cubicBezTo>
                    <a:cubicBezTo>
                      <a:pt x="11584" y="16093"/>
                      <a:pt x="12202" y="15951"/>
                      <a:pt x="12633" y="15680"/>
                    </a:cubicBezTo>
                    <a:cubicBezTo>
                      <a:pt x="13064" y="15409"/>
                      <a:pt x="13270" y="15036"/>
                      <a:pt x="13270" y="14552"/>
                    </a:cubicBezTo>
                    <a:cubicBezTo>
                      <a:pt x="13270" y="14153"/>
                      <a:pt x="13070" y="13842"/>
                      <a:pt x="12652" y="13606"/>
                    </a:cubicBezTo>
                    <a:cubicBezTo>
                      <a:pt x="12221" y="13367"/>
                      <a:pt x="11477" y="13158"/>
                      <a:pt x="10433" y="12985"/>
                    </a:cubicBezTo>
                    <a:cubicBezTo>
                      <a:pt x="9278" y="12794"/>
                      <a:pt x="8385" y="12496"/>
                      <a:pt x="7803" y="12110"/>
                    </a:cubicBezTo>
                    <a:cubicBezTo>
                      <a:pt x="7210" y="11710"/>
                      <a:pt x="6897" y="11199"/>
                      <a:pt x="6892" y="10591"/>
                    </a:cubicBezTo>
                    <a:cubicBezTo>
                      <a:pt x="6886" y="9899"/>
                      <a:pt x="7266" y="9321"/>
                      <a:pt x="8023" y="8877"/>
                    </a:cubicBezTo>
                    <a:cubicBezTo>
                      <a:pt x="8534" y="8574"/>
                      <a:pt x="9147" y="8376"/>
                      <a:pt x="9833" y="8282"/>
                    </a:cubicBezTo>
                    <a:lnTo>
                      <a:pt x="9822" y="7225"/>
                    </a:lnTo>
                    <a:lnTo>
                      <a:pt x="11665" y="7216"/>
                    </a:lnTo>
                    <a:lnTo>
                      <a:pt x="11671" y="8242"/>
                    </a:lnTo>
                    <a:cubicBezTo>
                      <a:pt x="12496" y="8322"/>
                      <a:pt x="13183" y="8527"/>
                      <a:pt x="13727" y="8841"/>
                    </a:cubicBezTo>
                    <a:cubicBezTo>
                      <a:pt x="14451" y="9272"/>
                      <a:pt x="14851" y="9867"/>
                      <a:pt x="14907" y="10617"/>
                    </a:cubicBezTo>
                    <a:lnTo>
                      <a:pt x="14914" y="10748"/>
                    </a:lnTo>
                    <a:lnTo>
                      <a:pt x="13114" y="10754"/>
                    </a:lnTo>
                    <a:lnTo>
                      <a:pt x="13089" y="10650"/>
                    </a:lnTo>
                    <a:cubicBezTo>
                      <a:pt x="13002" y="10183"/>
                      <a:pt x="12783" y="9832"/>
                      <a:pt x="12427" y="9610"/>
                    </a:cubicBezTo>
                    <a:cubicBezTo>
                      <a:pt x="12077" y="9392"/>
                      <a:pt x="11565" y="9277"/>
                      <a:pt x="10895" y="9282"/>
                    </a:cubicBezTo>
                    <a:cubicBezTo>
                      <a:pt x="10196" y="9282"/>
                      <a:pt x="9640" y="9401"/>
                      <a:pt x="9259" y="9632"/>
                    </a:cubicBezTo>
                    <a:cubicBezTo>
                      <a:pt x="8878" y="9858"/>
                      <a:pt x="8698" y="10160"/>
                      <a:pt x="8702" y="10572"/>
                    </a:cubicBezTo>
                    <a:cubicBezTo>
                      <a:pt x="8702" y="10924"/>
                      <a:pt x="8878" y="11204"/>
                      <a:pt x="9229" y="11408"/>
                    </a:cubicBezTo>
                    <a:cubicBezTo>
                      <a:pt x="9584" y="11621"/>
                      <a:pt x="10216" y="11808"/>
                      <a:pt x="11115" y="11954"/>
                    </a:cubicBezTo>
                    <a:cubicBezTo>
                      <a:pt x="12421" y="12172"/>
                      <a:pt x="13414" y="12492"/>
                      <a:pt x="14076" y="12914"/>
                    </a:cubicBezTo>
                    <a:cubicBezTo>
                      <a:pt x="14732" y="13335"/>
                      <a:pt x="15076" y="13877"/>
                      <a:pt x="15076" y="14521"/>
                    </a:cubicBezTo>
                    <a:cubicBezTo>
                      <a:pt x="15082" y="15289"/>
                      <a:pt x="14676" y="15929"/>
                      <a:pt x="13864" y="16422"/>
                    </a:cubicBezTo>
                    <a:cubicBezTo>
                      <a:pt x="13864" y="16422"/>
                      <a:pt x="13864" y="16422"/>
                      <a:pt x="13864" y="16422"/>
                    </a:cubicBezTo>
                    <a:close/>
                    <a:moveTo>
                      <a:pt x="13995" y="4271"/>
                    </a:moveTo>
                    <a:lnTo>
                      <a:pt x="13995" y="4298"/>
                    </a:lnTo>
                    <a:lnTo>
                      <a:pt x="7161" y="4325"/>
                    </a:lnTo>
                    <a:lnTo>
                      <a:pt x="7372" y="4045"/>
                    </a:lnTo>
                    <a:lnTo>
                      <a:pt x="7754" y="3756"/>
                    </a:lnTo>
                    <a:lnTo>
                      <a:pt x="13245" y="3739"/>
                    </a:lnTo>
                    <a:lnTo>
                      <a:pt x="14789" y="0"/>
                    </a:lnTo>
                    <a:lnTo>
                      <a:pt x="6535" y="31"/>
                    </a:lnTo>
                    <a:lnTo>
                      <a:pt x="7722" y="3668"/>
                    </a:lnTo>
                    <a:cubicBezTo>
                      <a:pt x="6866" y="2984"/>
                      <a:pt x="4761" y="1540"/>
                      <a:pt x="2855" y="2042"/>
                    </a:cubicBezTo>
                    <a:lnTo>
                      <a:pt x="3061" y="2446"/>
                    </a:lnTo>
                    <a:cubicBezTo>
                      <a:pt x="4687" y="2020"/>
                      <a:pt x="6673" y="3472"/>
                      <a:pt x="7372" y="4045"/>
                    </a:cubicBezTo>
                    <a:cubicBezTo>
                      <a:pt x="6210" y="4348"/>
                      <a:pt x="4699" y="4569"/>
                      <a:pt x="3805" y="4001"/>
                    </a:cubicBezTo>
                    <a:lnTo>
                      <a:pt x="3399" y="4329"/>
                    </a:lnTo>
                    <a:cubicBezTo>
                      <a:pt x="3930" y="4667"/>
                      <a:pt x="4605" y="4783"/>
                      <a:pt x="5310" y="4783"/>
                    </a:cubicBezTo>
                    <a:cubicBezTo>
                      <a:pt x="5729" y="4783"/>
                      <a:pt x="6155" y="4734"/>
                      <a:pt x="6566" y="4667"/>
                    </a:cubicBezTo>
                    <a:cubicBezTo>
                      <a:pt x="2687" y="6563"/>
                      <a:pt x="-26" y="10769"/>
                      <a:pt x="0" y="13957"/>
                    </a:cubicBezTo>
                    <a:cubicBezTo>
                      <a:pt x="32" y="18189"/>
                      <a:pt x="4886" y="21600"/>
                      <a:pt x="10828" y="21573"/>
                    </a:cubicBezTo>
                    <a:cubicBezTo>
                      <a:pt x="16782" y="21556"/>
                      <a:pt x="21574" y="18105"/>
                      <a:pt x="21543" y="13877"/>
                    </a:cubicBezTo>
                    <a:cubicBezTo>
                      <a:pt x="21518" y="10468"/>
                      <a:pt x="18344" y="5897"/>
                      <a:pt x="13995" y="4271"/>
                    </a:cubicBezTo>
                    <a:cubicBezTo>
                      <a:pt x="13995" y="4271"/>
                      <a:pt x="13995" y="4271"/>
                      <a:pt x="13995" y="4271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096" tIns="38096" rIns="38096" bIns="38096" numCol="1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3200">
                  <a:cs typeface="+mn-ea"/>
                  <a:sym typeface="+mn-lt"/>
                </a:endParaRPr>
              </a:p>
            </p:txBody>
          </p:sp>
          <p:sp>
            <p:nvSpPr>
              <p:cNvPr id="31" name="Freeform 51"/>
              <p:cNvSpPr>
                <a:spLocks noEditPoints="1"/>
              </p:cNvSpPr>
              <p:nvPr/>
            </p:nvSpPr>
            <p:spPr bwMode="auto">
              <a:xfrm>
                <a:off x="5295887" y="4240452"/>
                <a:ext cx="513830" cy="424469"/>
              </a:xfrm>
              <a:custGeom>
                <a:avLst/>
                <a:gdLst>
                  <a:gd name="T0" fmla="*/ 83 w 107"/>
                  <a:gd name="T1" fmla="*/ 63 h 88"/>
                  <a:gd name="T2" fmla="*/ 83 w 107"/>
                  <a:gd name="T3" fmla="*/ 7 h 88"/>
                  <a:gd name="T4" fmla="*/ 83 w 107"/>
                  <a:gd name="T5" fmla="*/ 3 h 88"/>
                  <a:gd name="T6" fmla="*/ 85 w 107"/>
                  <a:gd name="T7" fmla="*/ 0 h 88"/>
                  <a:gd name="T8" fmla="*/ 87 w 107"/>
                  <a:gd name="T9" fmla="*/ 0 h 88"/>
                  <a:gd name="T10" fmla="*/ 89 w 107"/>
                  <a:gd name="T11" fmla="*/ 0 h 88"/>
                  <a:gd name="T12" fmla="*/ 89 w 107"/>
                  <a:gd name="T13" fmla="*/ 69 h 88"/>
                  <a:gd name="T14" fmla="*/ 87 w 107"/>
                  <a:gd name="T15" fmla="*/ 70 h 88"/>
                  <a:gd name="T16" fmla="*/ 85 w 107"/>
                  <a:gd name="T17" fmla="*/ 69 h 88"/>
                  <a:gd name="T18" fmla="*/ 83 w 107"/>
                  <a:gd name="T19" fmla="*/ 67 h 88"/>
                  <a:gd name="T20" fmla="*/ 83 w 107"/>
                  <a:gd name="T21" fmla="*/ 63 h 88"/>
                  <a:gd name="T22" fmla="*/ 24 w 107"/>
                  <a:gd name="T23" fmla="*/ 63 h 88"/>
                  <a:gd name="T24" fmla="*/ 24 w 107"/>
                  <a:gd name="T25" fmla="*/ 7 h 88"/>
                  <a:gd name="T26" fmla="*/ 24 w 107"/>
                  <a:gd name="T27" fmla="*/ 3 h 88"/>
                  <a:gd name="T28" fmla="*/ 22 w 107"/>
                  <a:gd name="T29" fmla="*/ 0 h 88"/>
                  <a:gd name="T30" fmla="*/ 20 w 107"/>
                  <a:gd name="T31" fmla="*/ 0 h 88"/>
                  <a:gd name="T32" fmla="*/ 18 w 107"/>
                  <a:gd name="T33" fmla="*/ 0 h 88"/>
                  <a:gd name="T34" fmla="*/ 18 w 107"/>
                  <a:gd name="T35" fmla="*/ 69 h 88"/>
                  <a:gd name="T36" fmla="*/ 20 w 107"/>
                  <a:gd name="T37" fmla="*/ 70 h 88"/>
                  <a:gd name="T38" fmla="*/ 22 w 107"/>
                  <a:gd name="T39" fmla="*/ 69 h 88"/>
                  <a:gd name="T40" fmla="*/ 24 w 107"/>
                  <a:gd name="T41" fmla="*/ 67 h 88"/>
                  <a:gd name="T42" fmla="*/ 24 w 107"/>
                  <a:gd name="T43" fmla="*/ 63 h 88"/>
                  <a:gd name="T44" fmla="*/ 36 w 107"/>
                  <a:gd name="T45" fmla="*/ 51 h 88"/>
                  <a:gd name="T46" fmla="*/ 36 w 107"/>
                  <a:gd name="T47" fmla="*/ 55 h 88"/>
                  <a:gd name="T48" fmla="*/ 33 w 107"/>
                  <a:gd name="T49" fmla="*/ 58 h 88"/>
                  <a:gd name="T50" fmla="*/ 31 w 107"/>
                  <a:gd name="T51" fmla="*/ 59 h 88"/>
                  <a:gd name="T52" fmla="*/ 29 w 107"/>
                  <a:gd name="T53" fmla="*/ 58 h 88"/>
                  <a:gd name="T54" fmla="*/ 29 w 107"/>
                  <a:gd name="T55" fmla="*/ 12 h 88"/>
                  <a:gd name="T56" fmla="*/ 31 w 107"/>
                  <a:gd name="T57" fmla="*/ 11 h 88"/>
                  <a:gd name="T58" fmla="*/ 33 w 107"/>
                  <a:gd name="T59" fmla="*/ 12 h 88"/>
                  <a:gd name="T60" fmla="*/ 36 w 107"/>
                  <a:gd name="T61" fmla="*/ 14 h 88"/>
                  <a:gd name="T62" fmla="*/ 36 w 107"/>
                  <a:gd name="T63" fmla="*/ 18 h 88"/>
                  <a:gd name="T64" fmla="*/ 36 w 107"/>
                  <a:gd name="T65" fmla="*/ 51 h 88"/>
                  <a:gd name="T66" fmla="*/ 61 w 107"/>
                  <a:gd name="T67" fmla="*/ 80 h 88"/>
                  <a:gd name="T68" fmla="*/ 54 w 107"/>
                  <a:gd name="T69" fmla="*/ 88 h 88"/>
                  <a:gd name="T70" fmla="*/ 46 w 107"/>
                  <a:gd name="T71" fmla="*/ 80 h 88"/>
                  <a:gd name="T72" fmla="*/ 46 w 107"/>
                  <a:gd name="T73" fmla="*/ 24 h 88"/>
                  <a:gd name="T74" fmla="*/ 54 w 107"/>
                  <a:gd name="T75" fmla="*/ 16 h 88"/>
                  <a:gd name="T76" fmla="*/ 61 w 107"/>
                  <a:gd name="T77" fmla="*/ 24 h 88"/>
                  <a:gd name="T78" fmla="*/ 61 w 107"/>
                  <a:gd name="T79" fmla="*/ 80 h 88"/>
                  <a:gd name="T80" fmla="*/ 71 w 107"/>
                  <a:gd name="T81" fmla="*/ 51 h 88"/>
                  <a:gd name="T82" fmla="*/ 71 w 107"/>
                  <a:gd name="T83" fmla="*/ 55 h 88"/>
                  <a:gd name="T84" fmla="*/ 74 w 107"/>
                  <a:gd name="T85" fmla="*/ 58 h 88"/>
                  <a:gd name="T86" fmla="*/ 76 w 107"/>
                  <a:gd name="T87" fmla="*/ 59 h 88"/>
                  <a:gd name="T88" fmla="*/ 78 w 107"/>
                  <a:gd name="T89" fmla="*/ 58 h 88"/>
                  <a:gd name="T90" fmla="*/ 78 w 107"/>
                  <a:gd name="T91" fmla="*/ 12 h 88"/>
                  <a:gd name="T92" fmla="*/ 76 w 107"/>
                  <a:gd name="T93" fmla="*/ 11 h 88"/>
                  <a:gd name="T94" fmla="*/ 74 w 107"/>
                  <a:gd name="T95" fmla="*/ 12 h 88"/>
                  <a:gd name="T96" fmla="*/ 71 w 107"/>
                  <a:gd name="T97" fmla="*/ 14 h 88"/>
                  <a:gd name="T98" fmla="*/ 71 w 107"/>
                  <a:gd name="T99" fmla="*/ 18 h 88"/>
                  <a:gd name="T100" fmla="*/ 71 w 107"/>
                  <a:gd name="T101" fmla="*/ 5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7" h="88">
                    <a:moveTo>
                      <a:pt x="83" y="63"/>
                    </a:moveTo>
                    <a:cubicBezTo>
                      <a:pt x="97" y="47"/>
                      <a:pt x="97" y="23"/>
                      <a:pt x="83" y="7"/>
                    </a:cubicBezTo>
                    <a:cubicBezTo>
                      <a:pt x="82" y="6"/>
                      <a:pt x="82" y="4"/>
                      <a:pt x="83" y="3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6" y="0"/>
                      <a:pt x="86" y="0"/>
                      <a:pt x="87" y="0"/>
                    </a:cubicBezTo>
                    <a:cubicBezTo>
                      <a:pt x="88" y="0"/>
                      <a:pt x="89" y="0"/>
                      <a:pt x="89" y="0"/>
                    </a:cubicBezTo>
                    <a:cubicBezTo>
                      <a:pt x="107" y="20"/>
                      <a:pt x="107" y="50"/>
                      <a:pt x="89" y="69"/>
                    </a:cubicBezTo>
                    <a:cubicBezTo>
                      <a:pt x="89" y="70"/>
                      <a:pt x="88" y="70"/>
                      <a:pt x="87" y="70"/>
                    </a:cubicBezTo>
                    <a:cubicBezTo>
                      <a:pt x="86" y="70"/>
                      <a:pt x="86" y="70"/>
                      <a:pt x="85" y="69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2" y="65"/>
                      <a:pt x="82" y="64"/>
                      <a:pt x="83" y="63"/>
                    </a:cubicBezTo>
                    <a:close/>
                    <a:moveTo>
                      <a:pt x="24" y="63"/>
                    </a:moveTo>
                    <a:cubicBezTo>
                      <a:pt x="10" y="47"/>
                      <a:pt x="10" y="23"/>
                      <a:pt x="24" y="7"/>
                    </a:cubicBezTo>
                    <a:cubicBezTo>
                      <a:pt x="25" y="6"/>
                      <a:pt x="25" y="4"/>
                      <a:pt x="24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0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0" y="20"/>
                      <a:pt x="0" y="50"/>
                      <a:pt x="18" y="69"/>
                    </a:cubicBezTo>
                    <a:cubicBezTo>
                      <a:pt x="18" y="70"/>
                      <a:pt x="19" y="70"/>
                      <a:pt x="20" y="70"/>
                    </a:cubicBezTo>
                    <a:cubicBezTo>
                      <a:pt x="21" y="70"/>
                      <a:pt x="21" y="70"/>
                      <a:pt x="22" y="69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5" y="65"/>
                      <a:pt x="25" y="64"/>
                      <a:pt x="24" y="63"/>
                    </a:cubicBezTo>
                    <a:close/>
                    <a:moveTo>
                      <a:pt x="36" y="51"/>
                    </a:moveTo>
                    <a:cubicBezTo>
                      <a:pt x="37" y="53"/>
                      <a:pt x="37" y="54"/>
                      <a:pt x="36" y="55"/>
                    </a:cubicBezTo>
                    <a:cubicBezTo>
                      <a:pt x="33" y="58"/>
                      <a:pt x="33" y="58"/>
                      <a:pt x="33" y="58"/>
                    </a:cubicBezTo>
                    <a:cubicBezTo>
                      <a:pt x="33" y="58"/>
                      <a:pt x="32" y="59"/>
                      <a:pt x="31" y="59"/>
                    </a:cubicBezTo>
                    <a:cubicBezTo>
                      <a:pt x="30" y="58"/>
                      <a:pt x="30" y="58"/>
                      <a:pt x="29" y="58"/>
                    </a:cubicBezTo>
                    <a:cubicBezTo>
                      <a:pt x="18" y="44"/>
                      <a:pt x="18" y="25"/>
                      <a:pt x="29" y="12"/>
                    </a:cubicBezTo>
                    <a:cubicBezTo>
                      <a:pt x="30" y="11"/>
                      <a:pt x="30" y="11"/>
                      <a:pt x="31" y="11"/>
                    </a:cubicBezTo>
                    <a:cubicBezTo>
                      <a:pt x="32" y="11"/>
                      <a:pt x="33" y="11"/>
                      <a:pt x="33" y="12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7" y="15"/>
                      <a:pt x="37" y="17"/>
                      <a:pt x="36" y="18"/>
                    </a:cubicBezTo>
                    <a:cubicBezTo>
                      <a:pt x="28" y="28"/>
                      <a:pt x="28" y="42"/>
                      <a:pt x="36" y="51"/>
                    </a:cubicBezTo>
                    <a:close/>
                    <a:moveTo>
                      <a:pt x="61" y="80"/>
                    </a:moveTo>
                    <a:cubicBezTo>
                      <a:pt x="61" y="84"/>
                      <a:pt x="58" y="88"/>
                      <a:pt x="54" y="88"/>
                    </a:cubicBezTo>
                    <a:cubicBezTo>
                      <a:pt x="49" y="88"/>
                      <a:pt x="46" y="84"/>
                      <a:pt x="46" y="80"/>
                    </a:cubicBezTo>
                    <a:cubicBezTo>
                      <a:pt x="46" y="60"/>
                      <a:pt x="46" y="44"/>
                      <a:pt x="46" y="24"/>
                    </a:cubicBezTo>
                    <a:cubicBezTo>
                      <a:pt x="46" y="19"/>
                      <a:pt x="49" y="16"/>
                      <a:pt x="54" y="16"/>
                    </a:cubicBezTo>
                    <a:cubicBezTo>
                      <a:pt x="58" y="16"/>
                      <a:pt x="61" y="19"/>
                      <a:pt x="61" y="24"/>
                    </a:cubicBezTo>
                    <a:cubicBezTo>
                      <a:pt x="61" y="44"/>
                      <a:pt x="61" y="60"/>
                      <a:pt x="61" y="80"/>
                    </a:cubicBezTo>
                    <a:close/>
                    <a:moveTo>
                      <a:pt x="71" y="51"/>
                    </a:moveTo>
                    <a:cubicBezTo>
                      <a:pt x="70" y="53"/>
                      <a:pt x="70" y="54"/>
                      <a:pt x="71" y="55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74" y="58"/>
                      <a:pt x="75" y="59"/>
                      <a:pt x="76" y="59"/>
                    </a:cubicBezTo>
                    <a:cubicBezTo>
                      <a:pt x="77" y="58"/>
                      <a:pt x="77" y="58"/>
                      <a:pt x="78" y="58"/>
                    </a:cubicBezTo>
                    <a:cubicBezTo>
                      <a:pt x="89" y="44"/>
                      <a:pt x="89" y="25"/>
                      <a:pt x="78" y="12"/>
                    </a:cubicBezTo>
                    <a:cubicBezTo>
                      <a:pt x="77" y="11"/>
                      <a:pt x="77" y="11"/>
                      <a:pt x="76" y="11"/>
                    </a:cubicBezTo>
                    <a:cubicBezTo>
                      <a:pt x="75" y="11"/>
                      <a:pt x="74" y="11"/>
                      <a:pt x="74" y="12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0" y="15"/>
                      <a:pt x="70" y="17"/>
                      <a:pt x="71" y="18"/>
                    </a:cubicBezTo>
                    <a:cubicBezTo>
                      <a:pt x="79" y="28"/>
                      <a:pt x="79" y="42"/>
                      <a:pt x="71" y="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33" tIns="45716" rIns="91433" bIns="45716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705">
                  <a:cs typeface="+mn-ea"/>
                  <a:sym typeface="+mn-lt"/>
                </a:endParaRPr>
              </a:p>
            </p:txBody>
          </p:sp>
          <p:grpSp>
            <p:nvGrpSpPr>
              <p:cNvPr id="38" name="Group 26"/>
              <p:cNvGrpSpPr/>
              <p:nvPr/>
            </p:nvGrpSpPr>
            <p:grpSpPr>
              <a:xfrm>
                <a:off x="6227045" y="4279623"/>
                <a:ext cx="496231" cy="415544"/>
                <a:chOff x="5099051" y="3930651"/>
                <a:chExt cx="390525" cy="327025"/>
              </a:xfrm>
              <a:solidFill>
                <a:schemeClr val="bg1"/>
              </a:solidFill>
            </p:grpSpPr>
            <p:sp>
              <p:nvSpPr>
                <p:cNvPr id="39" name="Freeform 103"/>
                <p:cNvSpPr/>
                <p:nvPr/>
              </p:nvSpPr>
              <p:spPr bwMode="auto">
                <a:xfrm>
                  <a:off x="5165726" y="4027488"/>
                  <a:ext cx="255588" cy="230188"/>
                </a:xfrm>
                <a:custGeom>
                  <a:avLst/>
                  <a:gdLst>
                    <a:gd name="T0" fmla="*/ 0 w 161"/>
                    <a:gd name="T1" fmla="*/ 62 h 145"/>
                    <a:gd name="T2" fmla="*/ 0 w 161"/>
                    <a:gd name="T3" fmla="*/ 145 h 145"/>
                    <a:gd name="T4" fmla="*/ 31 w 161"/>
                    <a:gd name="T5" fmla="*/ 145 h 145"/>
                    <a:gd name="T6" fmla="*/ 130 w 161"/>
                    <a:gd name="T7" fmla="*/ 145 h 145"/>
                    <a:gd name="T8" fmla="*/ 161 w 161"/>
                    <a:gd name="T9" fmla="*/ 145 h 145"/>
                    <a:gd name="T10" fmla="*/ 161 w 161"/>
                    <a:gd name="T11" fmla="*/ 62 h 145"/>
                    <a:gd name="T12" fmla="*/ 81 w 161"/>
                    <a:gd name="T13" fmla="*/ 0 h 145"/>
                    <a:gd name="T14" fmla="*/ 0 w 161"/>
                    <a:gd name="T15" fmla="*/ 62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1" h="145">
                      <a:moveTo>
                        <a:pt x="0" y="62"/>
                      </a:moveTo>
                      <a:lnTo>
                        <a:pt x="0" y="145"/>
                      </a:lnTo>
                      <a:lnTo>
                        <a:pt x="31" y="145"/>
                      </a:lnTo>
                      <a:lnTo>
                        <a:pt x="130" y="145"/>
                      </a:lnTo>
                      <a:lnTo>
                        <a:pt x="161" y="145"/>
                      </a:lnTo>
                      <a:lnTo>
                        <a:pt x="161" y="62"/>
                      </a:lnTo>
                      <a:lnTo>
                        <a:pt x="81" y="0"/>
                      </a:lnTo>
                      <a:lnTo>
                        <a:pt x="0" y="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33" tIns="45716" rIns="91433" bIns="45716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705"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 104"/>
                <p:cNvSpPr/>
                <p:nvPr/>
              </p:nvSpPr>
              <p:spPr bwMode="auto">
                <a:xfrm>
                  <a:off x="5099051" y="3930651"/>
                  <a:ext cx="390525" cy="195263"/>
                </a:xfrm>
                <a:custGeom>
                  <a:avLst/>
                  <a:gdLst>
                    <a:gd name="T0" fmla="*/ 225 w 246"/>
                    <a:gd name="T1" fmla="*/ 80 h 123"/>
                    <a:gd name="T2" fmla="*/ 225 w 246"/>
                    <a:gd name="T3" fmla="*/ 21 h 123"/>
                    <a:gd name="T4" fmla="*/ 182 w 246"/>
                    <a:gd name="T5" fmla="*/ 21 h 123"/>
                    <a:gd name="T6" fmla="*/ 182 w 246"/>
                    <a:gd name="T7" fmla="*/ 47 h 123"/>
                    <a:gd name="T8" fmla="*/ 123 w 246"/>
                    <a:gd name="T9" fmla="*/ 0 h 123"/>
                    <a:gd name="T10" fmla="*/ 123 w 246"/>
                    <a:gd name="T11" fmla="*/ 0 h 123"/>
                    <a:gd name="T12" fmla="*/ 123 w 246"/>
                    <a:gd name="T13" fmla="*/ 0 h 123"/>
                    <a:gd name="T14" fmla="*/ 123 w 246"/>
                    <a:gd name="T15" fmla="*/ 0 h 123"/>
                    <a:gd name="T16" fmla="*/ 123 w 246"/>
                    <a:gd name="T17" fmla="*/ 0 h 123"/>
                    <a:gd name="T18" fmla="*/ 0 w 246"/>
                    <a:gd name="T19" fmla="*/ 97 h 123"/>
                    <a:gd name="T20" fmla="*/ 21 w 246"/>
                    <a:gd name="T21" fmla="*/ 123 h 123"/>
                    <a:gd name="T22" fmla="*/ 123 w 246"/>
                    <a:gd name="T23" fmla="*/ 42 h 123"/>
                    <a:gd name="T24" fmla="*/ 225 w 246"/>
                    <a:gd name="T25" fmla="*/ 123 h 123"/>
                    <a:gd name="T26" fmla="*/ 246 w 246"/>
                    <a:gd name="T27" fmla="*/ 97 h 123"/>
                    <a:gd name="T28" fmla="*/ 225 w 246"/>
                    <a:gd name="T29" fmla="*/ 8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46" h="123">
                      <a:moveTo>
                        <a:pt x="225" y="80"/>
                      </a:moveTo>
                      <a:lnTo>
                        <a:pt x="225" y="21"/>
                      </a:lnTo>
                      <a:lnTo>
                        <a:pt x="182" y="21"/>
                      </a:lnTo>
                      <a:lnTo>
                        <a:pt x="182" y="47"/>
                      </a:lnTo>
                      <a:lnTo>
                        <a:pt x="123" y="0"/>
                      </a:lnTo>
                      <a:lnTo>
                        <a:pt x="123" y="0"/>
                      </a:lnTo>
                      <a:lnTo>
                        <a:pt x="123" y="0"/>
                      </a:lnTo>
                      <a:lnTo>
                        <a:pt x="123" y="0"/>
                      </a:lnTo>
                      <a:lnTo>
                        <a:pt x="123" y="0"/>
                      </a:lnTo>
                      <a:lnTo>
                        <a:pt x="0" y="97"/>
                      </a:lnTo>
                      <a:lnTo>
                        <a:pt x="21" y="123"/>
                      </a:lnTo>
                      <a:lnTo>
                        <a:pt x="123" y="42"/>
                      </a:lnTo>
                      <a:lnTo>
                        <a:pt x="225" y="123"/>
                      </a:lnTo>
                      <a:lnTo>
                        <a:pt x="246" y="97"/>
                      </a:lnTo>
                      <a:lnTo>
                        <a:pt x="225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33" tIns="45716" rIns="91433" bIns="45716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705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21" name="Rectangle 30"/>
            <p:cNvSpPr/>
            <p:nvPr/>
          </p:nvSpPr>
          <p:spPr>
            <a:xfrm>
              <a:off x="1707368" y="2035043"/>
              <a:ext cx="2611249" cy="535846"/>
            </a:xfrm>
            <a:prstGeom prst="rect">
              <a:avLst/>
            </a:prstGeom>
          </p:spPr>
          <p:txBody>
            <a:bodyPr wrap="square" lIns="191941" tIns="0" rIns="191941" bIns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7112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是创新</a:t>
              </a:r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2.0</a:t>
              </a: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下的互联网发展新形态、新业态；</a:t>
              </a:r>
              <a:endPara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Rectangle 30"/>
            <p:cNvSpPr/>
            <p:nvPr/>
          </p:nvSpPr>
          <p:spPr>
            <a:xfrm>
              <a:off x="1704423" y="4293237"/>
              <a:ext cx="2611249" cy="763685"/>
            </a:xfrm>
            <a:prstGeom prst="rect">
              <a:avLst/>
            </a:prstGeom>
          </p:spPr>
          <p:txBody>
            <a:bodyPr wrap="square" lIns="191941" tIns="0" rIns="191941" bIns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“信息化促进工业化”提法的升级版；</a:t>
              </a:r>
              <a:endPara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Rectangle 30"/>
            <p:cNvSpPr/>
            <p:nvPr/>
          </p:nvSpPr>
          <p:spPr>
            <a:xfrm>
              <a:off x="7901154" y="2037749"/>
              <a:ext cx="2611249" cy="535846"/>
            </a:xfrm>
            <a:prstGeom prst="rect">
              <a:avLst/>
            </a:prstGeom>
          </p:spPr>
          <p:txBody>
            <a:bodyPr wrap="square" lIns="191941" tIns="0" rIns="191941" bIns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代表一种新的经济形态；</a:t>
              </a:r>
              <a:endPara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7" name="Rectangle 30"/>
            <p:cNvSpPr/>
            <p:nvPr/>
          </p:nvSpPr>
          <p:spPr>
            <a:xfrm>
              <a:off x="7809729" y="4293236"/>
              <a:ext cx="2836980" cy="886113"/>
            </a:xfrm>
            <a:prstGeom prst="rect">
              <a:avLst/>
            </a:prstGeom>
          </p:spPr>
          <p:txBody>
            <a:bodyPr wrap="square" lIns="191941" tIns="0" rIns="191941" bIns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7112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是技术上的</a:t>
              </a:r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+</a:t>
              </a: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，也是思维、理念、模式上的</a:t>
              </a:r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+</a:t>
              </a: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。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9490" y="1283158"/>
            <a:ext cx="1490161" cy="1490161"/>
          </a:xfrm>
          <a:prstGeom prst="rect">
            <a:avLst/>
          </a:prstGeom>
        </p:spPr>
      </p:pic>
      <p:sp>
        <p:nvSpPr>
          <p:cNvPr id="42" name="íṧļîḑè"/>
          <p:cNvSpPr/>
          <p:nvPr/>
        </p:nvSpPr>
        <p:spPr>
          <a:xfrm>
            <a:off x="719666" y="1088257"/>
            <a:ext cx="2291048" cy="600164"/>
          </a:xfrm>
          <a:prstGeom prst="rect">
            <a:avLst/>
          </a:prstGeom>
        </p:spPr>
        <p:txBody>
          <a:bodyPr wrap="square" lIns="90000" tIns="46800" rIns="90000" bIns="46800" anchor="ctr" anchorCtr="0">
            <a:norm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传统旅游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2676187" y="1667384"/>
            <a:ext cx="3634571" cy="3473290"/>
            <a:chOff x="4001884" y="2166595"/>
            <a:chExt cx="4096001" cy="3914244"/>
          </a:xfrm>
        </p:grpSpPr>
        <p:sp>
          <p:nvSpPr>
            <p:cNvPr id="4" name="is1ïďê"/>
            <p:cNvSpPr/>
            <p:nvPr/>
          </p:nvSpPr>
          <p:spPr>
            <a:xfrm>
              <a:off x="4208665" y="2346335"/>
              <a:ext cx="936171" cy="93617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" name="ïŝliḋè"/>
            <p:cNvSpPr/>
            <p:nvPr/>
          </p:nvSpPr>
          <p:spPr>
            <a:xfrm>
              <a:off x="6944803" y="2346334"/>
              <a:ext cx="936171" cy="936171"/>
            </a:xfrm>
            <a:prstGeom prst="ellipse">
              <a:avLst/>
            </a:prstGeom>
            <a:solidFill>
              <a:srgbClr val="5C6573"/>
            </a:solidFill>
            <a:ln w="762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" name="ïŝļíde"/>
            <p:cNvSpPr/>
            <p:nvPr/>
          </p:nvSpPr>
          <p:spPr>
            <a:xfrm>
              <a:off x="4208664" y="4961944"/>
              <a:ext cx="936171" cy="936171"/>
            </a:xfrm>
            <a:prstGeom prst="ellipse">
              <a:avLst/>
            </a:prstGeom>
            <a:solidFill>
              <a:srgbClr val="5C6573"/>
            </a:solidFill>
            <a:ln w="762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" name="ïṣ1îdê"/>
            <p:cNvSpPr/>
            <p:nvPr/>
          </p:nvSpPr>
          <p:spPr>
            <a:xfrm>
              <a:off x="6944802" y="4961944"/>
              <a:ext cx="936171" cy="93617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>
              <a:stCxn id="4" idx="6"/>
              <a:endCxn id="5" idx="2"/>
            </p:cNvCxnSpPr>
            <p:nvPr/>
          </p:nvCxnSpPr>
          <p:spPr>
            <a:xfrm flipV="1">
              <a:off x="5144836" y="2814420"/>
              <a:ext cx="1799967" cy="1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" idx="4"/>
              <a:endCxn id="7" idx="0"/>
            </p:cNvCxnSpPr>
            <p:nvPr/>
          </p:nvCxnSpPr>
          <p:spPr>
            <a:xfrm flipH="1">
              <a:off x="7412888" y="3282505"/>
              <a:ext cx="1" cy="167943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4" idx="4"/>
              <a:endCxn id="6" idx="0"/>
            </p:cNvCxnSpPr>
            <p:nvPr/>
          </p:nvCxnSpPr>
          <p:spPr>
            <a:xfrm flipH="1">
              <a:off x="4676750" y="3282506"/>
              <a:ext cx="1" cy="167943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6" idx="6"/>
              <a:endCxn id="7" idx="2"/>
            </p:cNvCxnSpPr>
            <p:nvPr/>
          </p:nvCxnSpPr>
          <p:spPr>
            <a:xfrm>
              <a:off x="5144835" y="5430030"/>
              <a:ext cx="1799967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ïṥḷíḑé"/>
            <p:cNvSpPr/>
            <p:nvPr/>
          </p:nvSpPr>
          <p:spPr>
            <a:xfrm>
              <a:off x="6817761" y="2213774"/>
              <a:ext cx="1190255" cy="1190255"/>
            </a:xfrm>
            <a:prstGeom prst="arc">
              <a:avLst>
                <a:gd name="adj1" fmla="val 16200000"/>
                <a:gd name="adj2" fmla="val 426928"/>
              </a:avLst>
            </a:prstGeom>
            <a:ln w="6350">
              <a:solidFill>
                <a:schemeClr val="tx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íṥ1íḋê"/>
            <p:cNvSpPr/>
            <p:nvPr/>
          </p:nvSpPr>
          <p:spPr>
            <a:xfrm>
              <a:off x="7806272" y="2346334"/>
              <a:ext cx="138223" cy="13822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ïślïḑè"/>
            <p:cNvSpPr/>
            <p:nvPr/>
          </p:nvSpPr>
          <p:spPr>
            <a:xfrm rot="16200000">
              <a:off x="4081620" y="2215476"/>
              <a:ext cx="1190255" cy="1190255"/>
            </a:xfrm>
            <a:prstGeom prst="arc">
              <a:avLst>
                <a:gd name="adj1" fmla="val 16041187"/>
                <a:gd name="adj2" fmla="val 426928"/>
              </a:avLst>
            </a:prstGeom>
            <a:ln w="6350">
              <a:solidFill>
                <a:schemeClr val="tx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îṧliďè"/>
            <p:cNvSpPr/>
            <p:nvPr/>
          </p:nvSpPr>
          <p:spPr>
            <a:xfrm>
              <a:off x="4145144" y="2346334"/>
              <a:ext cx="138223" cy="13822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î$1íďê"/>
            <p:cNvSpPr/>
            <p:nvPr/>
          </p:nvSpPr>
          <p:spPr>
            <a:xfrm flipV="1">
              <a:off x="6817761" y="4834902"/>
              <a:ext cx="1190255" cy="1190255"/>
            </a:xfrm>
            <a:prstGeom prst="arc">
              <a:avLst>
                <a:gd name="adj1" fmla="val 16003478"/>
                <a:gd name="adj2" fmla="val 426928"/>
              </a:avLst>
            </a:prstGeom>
            <a:ln w="6350">
              <a:solidFill>
                <a:schemeClr val="tx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îşlíḍê"/>
            <p:cNvSpPr/>
            <p:nvPr/>
          </p:nvSpPr>
          <p:spPr>
            <a:xfrm>
              <a:off x="7796569" y="5775568"/>
              <a:ext cx="138223" cy="13822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îśliḓê"/>
            <p:cNvSpPr/>
            <p:nvPr/>
          </p:nvSpPr>
          <p:spPr>
            <a:xfrm flipH="1" flipV="1">
              <a:off x="4078285" y="4834901"/>
              <a:ext cx="1190255" cy="1190255"/>
            </a:xfrm>
            <a:prstGeom prst="arc">
              <a:avLst>
                <a:gd name="adj1" fmla="val 16003478"/>
                <a:gd name="adj2" fmla="val 206120"/>
              </a:avLst>
            </a:prstGeom>
            <a:ln w="6350">
              <a:solidFill>
                <a:schemeClr val="tx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í$ļîḓe"/>
            <p:cNvSpPr/>
            <p:nvPr/>
          </p:nvSpPr>
          <p:spPr>
            <a:xfrm>
              <a:off x="4149521" y="5775567"/>
              <a:ext cx="138223" cy="13822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flipV="1">
              <a:off x="7918147" y="2227129"/>
              <a:ext cx="179738" cy="152802"/>
            </a:xfrm>
            <a:prstGeom prst="line">
              <a:avLst/>
            </a:prstGeom>
            <a:ln>
              <a:solidFill>
                <a:schemeClr val="tx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16200000" flipV="1">
              <a:off x="3988416" y="2180063"/>
              <a:ext cx="179738" cy="152802"/>
            </a:xfrm>
            <a:prstGeom prst="line">
              <a:avLst/>
            </a:prstGeom>
            <a:ln>
              <a:solidFill>
                <a:schemeClr val="tx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5400000">
              <a:off x="3988416" y="5914569"/>
              <a:ext cx="179738" cy="152802"/>
            </a:xfrm>
            <a:prstGeom prst="line">
              <a:avLst/>
            </a:prstGeom>
            <a:ln>
              <a:solidFill>
                <a:schemeClr val="tx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918147" y="5890680"/>
              <a:ext cx="179738" cy="152802"/>
            </a:xfrm>
            <a:prstGeom prst="line">
              <a:avLst/>
            </a:prstGeom>
            <a:ln>
              <a:solidFill>
                <a:schemeClr val="tx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ïŝlîḑé"/>
            <p:cNvGrpSpPr/>
            <p:nvPr/>
          </p:nvGrpSpPr>
          <p:grpSpPr>
            <a:xfrm>
              <a:off x="4935215" y="3075459"/>
              <a:ext cx="2265021" cy="2320700"/>
              <a:chOff x="4917286" y="2492753"/>
              <a:chExt cx="2265021" cy="2320700"/>
            </a:xfrm>
          </p:grpSpPr>
          <p:sp>
            <p:nvSpPr>
              <p:cNvPr id="39" name="îSḷiḑe"/>
              <p:cNvSpPr txBox="1"/>
              <p:nvPr/>
            </p:nvSpPr>
            <p:spPr>
              <a:xfrm>
                <a:off x="4917286" y="4328705"/>
                <a:ext cx="2265021" cy="484748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1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100" b="1" dirty="0">
                    <a:solidFill>
                      <a:schemeClr val="bg1">
                        <a:lumMod val="75000"/>
                      </a:schemeClr>
                    </a:solidFill>
                    <a:cs typeface="+mn-ea"/>
                    <a:sym typeface="+mn-lt"/>
                  </a:rPr>
                  <a:t>Internet</a:t>
                </a:r>
                <a:endPara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îṥḷíḍè"/>
              <p:cNvSpPr/>
              <p:nvPr/>
            </p:nvSpPr>
            <p:spPr>
              <a:xfrm>
                <a:off x="4917286" y="2492753"/>
                <a:ext cx="2265021" cy="369332"/>
              </a:xfrm>
              <a:prstGeom prst="rect">
                <a:avLst/>
              </a:prstGeom>
            </p:spPr>
            <p:txBody>
              <a:bodyPr wrap="none" lIns="90000" tIns="46800" rIns="90000" bIns="46800" anchor="ctr" anchorCtr="1">
                <a:normAutofit fontScale="92500" lnSpcReduction="20000"/>
              </a:bodyPr>
              <a:lstStyle/>
              <a:p>
                <a:pPr algn="ctr"/>
                <a:r>
                  <a:rPr lang="zh-CN" alt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互联网</a:t>
                </a:r>
              </a:p>
            </p:txBody>
          </p:sp>
        </p:grpSp>
      </p:grpSp>
      <p:sp>
        <p:nvSpPr>
          <p:cNvPr id="38" name="î$ľïḓe"/>
          <p:cNvSpPr/>
          <p:nvPr/>
        </p:nvSpPr>
        <p:spPr>
          <a:xfrm>
            <a:off x="5897785" y="1158981"/>
            <a:ext cx="2291048" cy="529440"/>
          </a:xfrm>
          <a:prstGeom prst="rect">
            <a:avLst/>
          </a:prstGeom>
        </p:spPr>
        <p:txBody>
          <a:bodyPr wrap="none" lIns="90000" tIns="46800" rIns="90000" bIns="46800" anchor="ctr" anchorCtr="0">
            <a:normAutofit/>
          </a:bodyPr>
          <a:lstStyle/>
          <a:p>
            <a:pPr algn="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传统百货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íSḷïḑé"/>
          <p:cNvSpPr/>
          <p:nvPr/>
        </p:nvSpPr>
        <p:spPr>
          <a:xfrm>
            <a:off x="719666" y="4888211"/>
            <a:ext cx="2291048" cy="529440"/>
          </a:xfrm>
          <a:prstGeom prst="rect">
            <a:avLst/>
          </a:prstGeom>
        </p:spPr>
        <p:txBody>
          <a:bodyPr wrap="square" lIns="90000" tIns="46800" rIns="90000" bIns="46800" anchor="ctr" anchorCtr="0">
            <a:norm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传统出租车</a:t>
            </a:r>
          </a:p>
        </p:txBody>
      </p:sp>
      <p:sp>
        <p:nvSpPr>
          <p:cNvPr id="34" name="íśliḓé"/>
          <p:cNvSpPr/>
          <p:nvPr/>
        </p:nvSpPr>
        <p:spPr>
          <a:xfrm>
            <a:off x="5897785" y="4888211"/>
            <a:ext cx="2291048" cy="529440"/>
          </a:xfrm>
          <a:prstGeom prst="rect">
            <a:avLst/>
          </a:prstGeom>
        </p:spPr>
        <p:txBody>
          <a:bodyPr wrap="none" lIns="90000" tIns="46800" rIns="90000" bIns="46800" anchor="ctr" anchorCtr="0">
            <a:normAutofit/>
          </a:bodyPr>
          <a:lstStyle/>
          <a:p>
            <a:pPr algn="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传统金融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40" y="3836005"/>
            <a:ext cx="1097703" cy="105220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459" y="1370107"/>
            <a:ext cx="1965851" cy="1474388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0137" y="2795471"/>
            <a:ext cx="1789819" cy="1403338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9538" y="3708711"/>
            <a:ext cx="1362857" cy="1362857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719666" y="5680780"/>
            <a:ext cx="9245218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313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互联网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+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传统行业，没有固定模式，本质是为用户提供极致的用户体验；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defTabSz="91313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2.BAT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三巨头拥有入口级产品，已获取海量用户，移动各环节布局完善，盈利模式清晰，纯线上资源格局稳定；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defTabSz="91313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3.BAT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三巨头各自扶持自己生态体系内的公司，通过各行业垂直平台整合线下业务；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8560615" y="1373173"/>
            <a:ext cx="2887071" cy="3842524"/>
            <a:chOff x="7661369" y="2028238"/>
            <a:chExt cx="2887071" cy="3842524"/>
          </a:xfrm>
        </p:grpSpPr>
        <p:sp>
          <p:nvSpPr>
            <p:cNvPr id="52" name="左大括号 51"/>
            <p:cNvSpPr/>
            <p:nvPr/>
          </p:nvSpPr>
          <p:spPr>
            <a:xfrm>
              <a:off x="8715381" y="2028238"/>
              <a:ext cx="485494" cy="384252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9444747" y="2028238"/>
              <a:ext cx="1103693" cy="2907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cs typeface="+mn-ea"/>
                  <a:sym typeface="+mn-lt"/>
                </a:rPr>
                <a:t>传媒业</a:t>
              </a:r>
            </a:p>
          </p:txBody>
        </p:sp>
        <p:sp>
          <p:nvSpPr>
            <p:cNvPr id="59" name="矩形 58"/>
            <p:cNvSpPr/>
            <p:nvPr/>
          </p:nvSpPr>
          <p:spPr>
            <a:xfrm>
              <a:off x="9444747" y="2473861"/>
              <a:ext cx="1103693" cy="2907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cs typeface="+mn-ea"/>
                  <a:sym typeface="+mn-lt"/>
                </a:rPr>
                <a:t>出版业</a:t>
              </a:r>
            </a:p>
          </p:txBody>
        </p:sp>
        <p:sp>
          <p:nvSpPr>
            <p:cNvPr id="60" name="矩形 59"/>
            <p:cNvSpPr/>
            <p:nvPr/>
          </p:nvSpPr>
          <p:spPr>
            <a:xfrm>
              <a:off x="9444747" y="2928206"/>
              <a:ext cx="1103693" cy="2907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cs typeface="+mn-ea"/>
                  <a:sym typeface="+mn-lt"/>
                </a:rPr>
                <a:t>电影业</a:t>
              </a:r>
            </a:p>
          </p:txBody>
        </p:sp>
        <p:sp>
          <p:nvSpPr>
            <p:cNvPr id="61" name="矩形 60"/>
            <p:cNvSpPr/>
            <p:nvPr/>
          </p:nvSpPr>
          <p:spPr>
            <a:xfrm>
              <a:off x="9444747" y="3371363"/>
              <a:ext cx="1103693" cy="2907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cs typeface="+mn-ea"/>
                  <a:sym typeface="+mn-lt"/>
                </a:rPr>
                <a:t>广告业</a:t>
              </a:r>
            </a:p>
          </p:txBody>
        </p:sp>
        <p:sp>
          <p:nvSpPr>
            <p:cNvPr id="62" name="矩形 61"/>
            <p:cNvSpPr/>
            <p:nvPr/>
          </p:nvSpPr>
          <p:spPr>
            <a:xfrm>
              <a:off x="9444747" y="3815812"/>
              <a:ext cx="1103693" cy="2907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cs typeface="+mn-ea"/>
                  <a:sym typeface="+mn-lt"/>
                </a:rPr>
                <a:t>制造业</a:t>
              </a:r>
            </a:p>
          </p:txBody>
        </p:sp>
        <p:sp>
          <p:nvSpPr>
            <p:cNvPr id="63" name="矩形 62"/>
            <p:cNvSpPr/>
            <p:nvPr/>
          </p:nvSpPr>
          <p:spPr>
            <a:xfrm>
              <a:off x="9444747" y="4270112"/>
              <a:ext cx="1103693" cy="2907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cs typeface="+mn-ea"/>
                  <a:sym typeface="+mn-lt"/>
                </a:rPr>
                <a:t>零售业</a:t>
              </a:r>
            </a:p>
          </p:txBody>
        </p:sp>
        <p:sp>
          <p:nvSpPr>
            <p:cNvPr id="64" name="矩形 63"/>
            <p:cNvSpPr/>
            <p:nvPr/>
          </p:nvSpPr>
          <p:spPr>
            <a:xfrm>
              <a:off x="9444747" y="4701688"/>
              <a:ext cx="1103693" cy="2907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cs typeface="+mn-ea"/>
                  <a:sym typeface="+mn-lt"/>
                </a:rPr>
                <a:t>物流业</a:t>
              </a:r>
            </a:p>
          </p:txBody>
        </p:sp>
        <p:sp>
          <p:nvSpPr>
            <p:cNvPr id="65" name="矩形 64"/>
            <p:cNvSpPr/>
            <p:nvPr/>
          </p:nvSpPr>
          <p:spPr>
            <a:xfrm>
              <a:off x="9444747" y="5133264"/>
              <a:ext cx="1103693" cy="2907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cs typeface="+mn-ea"/>
                  <a:sym typeface="+mn-lt"/>
                </a:rPr>
                <a:t>旅游业</a:t>
              </a:r>
            </a:p>
          </p:txBody>
        </p:sp>
        <p:sp>
          <p:nvSpPr>
            <p:cNvPr id="66" name="矩形 65"/>
            <p:cNvSpPr/>
            <p:nvPr/>
          </p:nvSpPr>
          <p:spPr>
            <a:xfrm>
              <a:off x="9444747" y="5580006"/>
              <a:ext cx="1103693" cy="2907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……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7661369" y="3812576"/>
              <a:ext cx="954796" cy="2907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cs typeface="+mn-ea"/>
                  <a:sym typeface="+mn-lt"/>
                </a:rPr>
                <a:t>互联网</a:t>
              </a:r>
              <a:r>
                <a:rPr lang="en-US" altLang="zh-CN" sz="1600" dirty="0">
                  <a:cs typeface="+mn-ea"/>
                  <a:sym typeface="+mn-lt"/>
                </a:rPr>
                <a:t>+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034528" y="401719"/>
            <a:ext cx="6109101" cy="923306"/>
            <a:chOff x="384045" y="271186"/>
            <a:chExt cx="6110515" cy="923518"/>
          </a:xfrm>
        </p:grpSpPr>
        <p:sp>
          <p:nvSpPr>
            <p:cNvPr id="69" name="9"/>
            <p:cNvSpPr txBox="1"/>
            <p:nvPr/>
          </p:nvSpPr>
          <p:spPr>
            <a:xfrm>
              <a:off x="1719109" y="271186"/>
              <a:ext cx="3435256" cy="5541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互联网</a:t>
              </a:r>
              <a:r>
                <a:rPr lang="en-US" altLang="zh-CN" sz="3600" b="1" dirty="0">
                  <a:solidFill>
                    <a:schemeClr val="accent2"/>
                  </a:solidFill>
                  <a:cs typeface="+mn-ea"/>
                  <a:sym typeface="+mn-lt"/>
                </a:rPr>
                <a:t>+</a:t>
              </a:r>
            </a:p>
          </p:txBody>
        </p:sp>
        <p:cxnSp>
          <p:nvCxnSpPr>
            <p:cNvPr id="70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71" name="9"/>
            <p:cNvSpPr txBox="1"/>
            <p:nvPr/>
          </p:nvSpPr>
          <p:spPr>
            <a:xfrm>
              <a:off x="1719109" y="886856"/>
              <a:ext cx="3435256" cy="307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2"/>
                  </a:solidFill>
                  <a:cs typeface="+mn-ea"/>
                  <a:sym typeface="+mn-lt"/>
                </a:rPr>
                <a:t>1.2 </a:t>
              </a:r>
              <a:r>
                <a:rPr lang="zh-CN" altLang="en-US" sz="2000" b="1" dirty="0">
                  <a:solidFill>
                    <a:schemeClr val="accent2"/>
                  </a:solidFill>
                  <a:cs typeface="+mn-ea"/>
                  <a:sym typeface="+mn-lt"/>
                </a:rPr>
                <a:t>发展</a:t>
              </a:r>
              <a:endParaRPr lang="en-US" altLang="zh-CN" sz="20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3034528" y="401719"/>
            <a:ext cx="6109101" cy="923306"/>
            <a:chOff x="384045" y="271186"/>
            <a:chExt cx="6110515" cy="923518"/>
          </a:xfrm>
        </p:grpSpPr>
        <p:sp>
          <p:nvSpPr>
            <p:cNvPr id="50" name="9"/>
            <p:cNvSpPr txBox="1"/>
            <p:nvPr/>
          </p:nvSpPr>
          <p:spPr>
            <a:xfrm>
              <a:off x="1719109" y="271186"/>
              <a:ext cx="3435256" cy="5541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互联网</a:t>
              </a:r>
              <a:r>
                <a:rPr lang="en-US" altLang="zh-CN" sz="3600" b="1" dirty="0">
                  <a:solidFill>
                    <a:schemeClr val="accent2"/>
                  </a:solidFill>
                  <a:cs typeface="+mn-ea"/>
                  <a:sym typeface="+mn-lt"/>
                </a:rPr>
                <a:t>+</a:t>
              </a:r>
            </a:p>
          </p:txBody>
        </p:sp>
        <p:cxnSp>
          <p:nvCxnSpPr>
            <p:cNvPr id="54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55" name="9"/>
            <p:cNvSpPr txBox="1"/>
            <p:nvPr/>
          </p:nvSpPr>
          <p:spPr>
            <a:xfrm>
              <a:off x="1719109" y="886856"/>
              <a:ext cx="3435256" cy="307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2"/>
                  </a:solidFill>
                  <a:cs typeface="+mn-ea"/>
                  <a:sym typeface="+mn-lt"/>
                </a:rPr>
                <a:t>1.2 </a:t>
              </a:r>
              <a:r>
                <a:rPr lang="zh-CN" altLang="en-US" sz="2000" b="1" dirty="0">
                  <a:solidFill>
                    <a:schemeClr val="accent2"/>
                  </a:solidFill>
                  <a:cs typeface="+mn-ea"/>
                  <a:sym typeface="+mn-lt"/>
                </a:rPr>
                <a:t>名词</a:t>
              </a:r>
              <a:endParaRPr lang="en-US" altLang="zh-CN" sz="20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8" name="iśľíḓe"/>
          <p:cNvGrpSpPr/>
          <p:nvPr/>
        </p:nvGrpSpPr>
        <p:grpSpPr>
          <a:xfrm>
            <a:off x="939059" y="1973066"/>
            <a:ext cx="10294908" cy="3698659"/>
            <a:chOff x="4226505" y="4100645"/>
            <a:chExt cx="20817040" cy="7478957"/>
          </a:xfrm>
        </p:grpSpPr>
        <p:sp>
          <p:nvSpPr>
            <p:cNvPr id="154" name="í$ļïḑè"/>
            <p:cNvSpPr/>
            <p:nvPr/>
          </p:nvSpPr>
          <p:spPr>
            <a:xfrm>
              <a:off x="18081641" y="8160336"/>
              <a:ext cx="1911024" cy="1911024"/>
            </a:xfrm>
            <a:prstGeom prst="ellipse">
              <a:avLst/>
            </a:prstGeom>
            <a:solidFill>
              <a:srgbClr val="5C6573">
                <a:alpha val="80000"/>
              </a:srgbClr>
            </a:solidFill>
            <a:ln>
              <a:noFill/>
            </a:ln>
            <a:effectLst>
              <a:outerShdw blurRad="38100" dist="38100" algn="ctr" rotWithShape="0">
                <a:srgbClr val="000000">
                  <a:alpha val="2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55" name="íŝḻïḓe"/>
            <p:cNvSpPr/>
            <p:nvPr/>
          </p:nvSpPr>
          <p:spPr>
            <a:xfrm>
              <a:off x="14940925" y="7206441"/>
              <a:ext cx="3816494" cy="381649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38100" dist="38100" algn="ctr" rotWithShape="0">
                <a:srgbClr val="000000">
                  <a:alpha val="2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56" name="ïŝḷïḓê"/>
            <p:cNvSpPr/>
            <p:nvPr/>
          </p:nvSpPr>
          <p:spPr>
            <a:xfrm>
              <a:off x="12476665" y="7473654"/>
              <a:ext cx="3282722" cy="3282722"/>
            </a:xfrm>
            <a:prstGeom prst="ellipse">
              <a:avLst/>
            </a:prstGeom>
            <a:solidFill>
              <a:srgbClr val="5C6573">
                <a:alpha val="80000"/>
              </a:srgbClr>
            </a:solidFill>
            <a:ln>
              <a:noFill/>
            </a:ln>
            <a:effectLst>
              <a:outerShdw blurRad="38100" dist="38100" algn="ctr" rotWithShape="0">
                <a:srgbClr val="000000">
                  <a:alpha val="2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57" name="iŝḻiḋé"/>
            <p:cNvSpPr/>
            <p:nvPr/>
          </p:nvSpPr>
          <p:spPr>
            <a:xfrm>
              <a:off x="5942794" y="7473654"/>
              <a:ext cx="3282722" cy="328272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38100" dist="38100" algn="ctr" rotWithShape="0">
                <a:srgbClr val="000000">
                  <a:alpha val="2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58" name="ï$ļïḑe"/>
            <p:cNvSpPr/>
            <p:nvPr/>
          </p:nvSpPr>
          <p:spPr>
            <a:xfrm>
              <a:off x="4226505" y="7858736"/>
              <a:ext cx="2513488" cy="2513488"/>
            </a:xfrm>
            <a:prstGeom prst="ellipse">
              <a:avLst/>
            </a:prstGeom>
            <a:solidFill>
              <a:srgbClr val="5C6573">
                <a:alpha val="80000"/>
              </a:srgbClr>
            </a:solidFill>
            <a:ln>
              <a:noFill/>
            </a:ln>
            <a:effectLst>
              <a:outerShdw blurRad="38100" dist="38100" algn="ctr" rotWithShape="0">
                <a:srgbClr val="000000">
                  <a:alpha val="2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cs typeface="+mn-ea"/>
                <a:sym typeface="+mn-lt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>
            <a:xfrm flipV="1">
              <a:off x="19124702" y="6568184"/>
              <a:ext cx="0" cy="905471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 flipV="1">
              <a:off x="16877857" y="5416637"/>
              <a:ext cx="0" cy="905471"/>
            </a:xfrm>
            <a:prstGeom prst="line">
              <a:avLst/>
            </a:prstGeom>
            <a:ln w="12700" cap="flat" cmpd="sng" algn="ctr">
              <a:solidFill>
                <a:schemeClr val="accent3">
                  <a:lumMod val="100000"/>
                </a:schemeClr>
              </a:solidFill>
              <a:prstDash val="dash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flipV="1">
              <a:off x="14030941" y="5798729"/>
              <a:ext cx="0" cy="905471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 flipV="1">
              <a:off x="10904284" y="4760087"/>
              <a:ext cx="0" cy="905471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 flipV="1">
              <a:off x="7482908" y="5965541"/>
              <a:ext cx="0" cy="905471"/>
            </a:xfrm>
            <a:prstGeom prst="line">
              <a:avLst/>
            </a:prstGeom>
            <a:ln w="127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dash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íṣľîďè"/>
            <p:cNvSpPr txBox="1"/>
            <p:nvPr/>
          </p:nvSpPr>
          <p:spPr>
            <a:xfrm>
              <a:off x="6373812" y="5072457"/>
              <a:ext cx="2222829" cy="622347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165">
                <a:defRPr/>
              </a:pPr>
              <a:r>
                <a:rPr lang="en-US" altLang="zh-CN" sz="1400" b="1" kern="0" dirty="0">
                  <a:solidFill>
                    <a:schemeClr val="tx1">
                      <a:lumMod val="65000"/>
                      <a:lumOff val="35000"/>
                      <a:alpha val="99000"/>
                    </a:schemeClr>
                  </a:solidFill>
                  <a:cs typeface="+mn-ea"/>
                  <a:sym typeface="+mn-lt"/>
                </a:rPr>
                <a:t>2.B2B</a:t>
              </a:r>
              <a:endParaRPr lang="de-DE" sz="1400" b="1" kern="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174" name="直接连接符 173"/>
            <p:cNvCxnSpPr/>
            <p:nvPr/>
          </p:nvCxnSpPr>
          <p:spPr>
            <a:xfrm flipV="1">
              <a:off x="5355836" y="6351447"/>
              <a:ext cx="0" cy="905471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ïṥlíḍè"/>
            <p:cNvSpPr txBox="1"/>
            <p:nvPr/>
          </p:nvSpPr>
          <p:spPr>
            <a:xfrm>
              <a:off x="4246738" y="5458361"/>
              <a:ext cx="2222829" cy="622347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165">
                <a:defRPr/>
              </a:pPr>
              <a:r>
                <a:rPr lang="en-US" altLang="zh-CN" sz="1400" b="1" kern="0" dirty="0">
                  <a:solidFill>
                    <a:schemeClr val="tx1">
                      <a:lumMod val="65000"/>
                      <a:lumOff val="35000"/>
                      <a:alpha val="99000"/>
                    </a:schemeClr>
                  </a:solidFill>
                  <a:cs typeface="+mn-ea"/>
                  <a:sym typeface="+mn-lt"/>
                </a:rPr>
                <a:t>1.P2P</a:t>
              </a:r>
            </a:p>
          </p:txBody>
        </p:sp>
        <p:sp>
          <p:nvSpPr>
            <p:cNvPr id="179" name="îṥḷïḓè"/>
            <p:cNvSpPr/>
            <p:nvPr/>
          </p:nvSpPr>
          <p:spPr>
            <a:xfrm>
              <a:off x="8381842" y="6648416"/>
              <a:ext cx="4931185" cy="493118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38100" dist="38100" algn="ctr" rotWithShape="0">
                <a:srgbClr val="000000">
                  <a:alpha val="2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48" name="ïŝḷïḓê"/>
            <p:cNvSpPr/>
            <p:nvPr/>
          </p:nvSpPr>
          <p:spPr>
            <a:xfrm>
              <a:off x="19126117" y="7473654"/>
              <a:ext cx="3282722" cy="3282721"/>
            </a:xfrm>
            <a:prstGeom prst="ellipse">
              <a:avLst/>
            </a:prstGeom>
            <a:solidFill>
              <a:srgbClr val="5C6573">
                <a:alpha val="80000"/>
              </a:srgbClr>
            </a:solidFill>
            <a:ln>
              <a:noFill/>
            </a:ln>
            <a:effectLst>
              <a:outerShdw blurRad="38100" dist="38100" algn="ctr" rotWithShape="0">
                <a:srgbClr val="000000">
                  <a:alpha val="2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cs typeface="+mn-ea"/>
                <a:sym typeface="+mn-lt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 flipV="1">
              <a:off x="20855021" y="5798729"/>
              <a:ext cx="0" cy="905472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íṣľîďè"/>
            <p:cNvSpPr txBox="1"/>
            <p:nvPr/>
          </p:nvSpPr>
          <p:spPr>
            <a:xfrm>
              <a:off x="9792868" y="4100645"/>
              <a:ext cx="2222829" cy="622347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165">
                <a:defRPr/>
              </a:pPr>
              <a:r>
                <a:rPr lang="en-US" altLang="zh-CN" sz="1400" b="1" kern="0" dirty="0">
                  <a:solidFill>
                    <a:schemeClr val="tx1">
                      <a:lumMod val="65000"/>
                      <a:lumOff val="35000"/>
                      <a:alpha val="99000"/>
                    </a:schemeClr>
                  </a:solidFill>
                  <a:cs typeface="+mn-ea"/>
                  <a:sym typeface="+mn-lt"/>
                </a:rPr>
                <a:t>3.O2O</a:t>
              </a:r>
              <a:endParaRPr lang="de-DE" sz="1400" b="1" kern="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9" name="íṣľîďè"/>
            <p:cNvSpPr txBox="1"/>
            <p:nvPr/>
          </p:nvSpPr>
          <p:spPr>
            <a:xfrm>
              <a:off x="12919526" y="5107953"/>
              <a:ext cx="2222829" cy="622347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165">
                <a:defRPr/>
              </a:pPr>
              <a:r>
                <a:rPr lang="en-US" altLang="zh-CN" sz="1400" b="1" kern="0" dirty="0">
                  <a:solidFill>
                    <a:schemeClr val="tx1">
                      <a:lumMod val="65000"/>
                      <a:lumOff val="35000"/>
                      <a:alpha val="99000"/>
                    </a:schemeClr>
                  </a:solidFill>
                  <a:cs typeface="+mn-ea"/>
                  <a:sym typeface="+mn-lt"/>
                </a:rPr>
                <a:t>4.C2C</a:t>
              </a:r>
              <a:endParaRPr lang="de-DE" sz="1400" b="1" kern="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0" name="íṣľîďè"/>
            <p:cNvSpPr txBox="1"/>
            <p:nvPr/>
          </p:nvSpPr>
          <p:spPr>
            <a:xfrm>
              <a:off x="15766441" y="4826074"/>
              <a:ext cx="2222829" cy="622347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165">
                <a:defRPr/>
              </a:pPr>
              <a:r>
                <a:rPr lang="en-US" altLang="zh-CN" sz="1400" b="1" kern="0" dirty="0">
                  <a:solidFill>
                    <a:schemeClr val="tx1">
                      <a:lumMod val="65000"/>
                      <a:lumOff val="35000"/>
                      <a:alpha val="99000"/>
                    </a:schemeClr>
                  </a:solidFill>
                  <a:cs typeface="+mn-ea"/>
                  <a:sym typeface="+mn-lt"/>
                </a:rPr>
                <a:t>5.B2C</a:t>
              </a:r>
              <a:endParaRPr lang="de-DE" sz="1400" b="1" kern="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1" name="íṣľîďè"/>
            <p:cNvSpPr txBox="1"/>
            <p:nvPr/>
          </p:nvSpPr>
          <p:spPr>
            <a:xfrm>
              <a:off x="18044873" y="5947072"/>
              <a:ext cx="2222829" cy="622347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165">
                <a:defRPr/>
              </a:pPr>
              <a:r>
                <a:rPr lang="en-US" altLang="zh-CN" sz="1400" b="1" kern="0" dirty="0">
                  <a:solidFill>
                    <a:schemeClr val="tx1">
                      <a:lumMod val="65000"/>
                      <a:lumOff val="35000"/>
                      <a:alpha val="99000"/>
                    </a:schemeClr>
                  </a:solidFill>
                  <a:cs typeface="+mn-ea"/>
                  <a:sym typeface="+mn-lt"/>
                </a:rPr>
                <a:t>6.B2B2C</a:t>
              </a:r>
              <a:endParaRPr lang="de-DE" sz="1400" b="1" kern="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2" name="íṣľîďè"/>
            <p:cNvSpPr txBox="1"/>
            <p:nvPr/>
          </p:nvSpPr>
          <p:spPr>
            <a:xfrm>
              <a:off x="19743605" y="5158616"/>
              <a:ext cx="2222829" cy="622347"/>
            </a:xfrm>
            <a:prstGeom prst="rect">
              <a:avLst/>
            </a:prstGeom>
            <a:noFill/>
          </p:spPr>
          <p:txBody>
            <a:bodyPr wrap="none">
              <a:normAutofit fontScale="975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165">
                <a:defRPr/>
              </a:pPr>
              <a:r>
                <a:rPr lang="en-US" altLang="zh-CN" sz="1400" b="1" kern="0" dirty="0">
                  <a:solidFill>
                    <a:schemeClr val="tx1">
                      <a:lumMod val="65000"/>
                      <a:lumOff val="35000"/>
                      <a:alpha val="99000"/>
                    </a:schemeClr>
                  </a:solidFill>
                  <a:cs typeface="+mn-ea"/>
                  <a:sym typeface="+mn-lt"/>
                </a:rPr>
                <a:t>7.Cloud</a:t>
              </a:r>
              <a:endParaRPr lang="de-DE" sz="1400" b="1" kern="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3" name="íŝḻïḓe"/>
            <p:cNvSpPr/>
            <p:nvPr/>
          </p:nvSpPr>
          <p:spPr>
            <a:xfrm>
              <a:off x="21227051" y="7206441"/>
              <a:ext cx="3816494" cy="381649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38100" dist="38100" algn="ctr" rotWithShape="0">
                <a:srgbClr val="000000">
                  <a:alpha val="2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cs typeface="+mn-ea"/>
                <a:sym typeface="+mn-lt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 flipV="1">
              <a:off x="23163983" y="5416636"/>
              <a:ext cx="0" cy="905472"/>
            </a:xfrm>
            <a:prstGeom prst="line">
              <a:avLst/>
            </a:prstGeom>
            <a:ln w="12700" cap="flat" cmpd="sng" algn="ctr">
              <a:solidFill>
                <a:schemeClr val="accent3">
                  <a:lumMod val="100000"/>
                </a:schemeClr>
              </a:solidFill>
              <a:prstDash val="dash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íṣľîďè"/>
            <p:cNvSpPr txBox="1"/>
            <p:nvPr/>
          </p:nvSpPr>
          <p:spPr>
            <a:xfrm>
              <a:off x="22052568" y="4826074"/>
              <a:ext cx="2222829" cy="622347"/>
            </a:xfrm>
            <a:prstGeom prst="rect">
              <a:avLst/>
            </a:prstGeom>
            <a:noFill/>
          </p:spPr>
          <p:txBody>
            <a:bodyPr wrap="none">
              <a:normAutofit fontScale="975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165">
                <a:defRPr/>
              </a:pPr>
              <a:r>
                <a:rPr lang="en-US" altLang="zh-CN" sz="1400" b="1" kern="0" dirty="0">
                  <a:solidFill>
                    <a:schemeClr val="tx1">
                      <a:lumMod val="65000"/>
                      <a:lumOff val="35000"/>
                      <a:alpha val="99000"/>
                    </a:schemeClr>
                  </a:solidFill>
                  <a:cs typeface="+mn-ea"/>
                  <a:sym typeface="+mn-lt"/>
                </a:rPr>
                <a:t>8.bigdata</a:t>
              </a:r>
            </a:p>
          </p:txBody>
        </p:sp>
      </p:grpSp>
      <p:sp>
        <p:nvSpPr>
          <p:cNvPr id="139" name="ï$ḷîḋè"/>
          <p:cNvSpPr/>
          <p:nvPr/>
        </p:nvSpPr>
        <p:spPr>
          <a:xfrm>
            <a:off x="-21964" y="4439178"/>
            <a:ext cx="12213964" cy="2418822"/>
          </a:xfrm>
          <a:prstGeom prst="rect">
            <a:avLst/>
          </a:prstGeom>
          <a:solidFill>
            <a:schemeClr val="bg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67" name="íSḷïḑé"/>
          <p:cNvSpPr/>
          <p:nvPr/>
        </p:nvSpPr>
        <p:spPr>
          <a:xfrm>
            <a:off x="917028" y="5265707"/>
            <a:ext cx="7893256" cy="783514"/>
          </a:xfrm>
          <a:prstGeom prst="rect">
            <a:avLst/>
          </a:prstGeom>
        </p:spPr>
        <p:txBody>
          <a:bodyPr wrap="square" lIns="90000" tIns="46800" rIns="90000" bIns="46800" anchor="ctr" anchorCtr="0">
            <a:normAutofit/>
          </a:bodyPr>
          <a:lstStyle/>
          <a:p>
            <a:pPr lvl="0" defTabSz="91313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prstClr val="black"/>
                </a:solidFill>
                <a:cs typeface="+mn-ea"/>
                <a:sym typeface="+mn-lt"/>
              </a:rPr>
              <a:t>P:peer   B:business    C:customer   O:online/offline</a:t>
            </a:r>
            <a:endParaRPr lang="zh-CN" altLang="en-US" sz="2000" dirty="0">
              <a:solidFill>
                <a:prstClr val="black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51miz-E1218193-1B36E624-3840x1920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PA-矩形 5"/>
          <p:cNvSpPr/>
          <p:nvPr>
            <p:custDataLst>
              <p:tags r:id="rId1"/>
            </p:custDataLst>
          </p:nvPr>
        </p:nvSpPr>
        <p:spPr>
          <a:xfrm>
            <a:off x="0" y="2242185"/>
            <a:ext cx="12192635" cy="2373630"/>
          </a:xfrm>
          <a:prstGeom prst="rect">
            <a:avLst/>
          </a:prstGeom>
          <a:solidFill>
            <a:srgbClr val="333F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" name="PA-组合 2"/>
          <p:cNvGrpSpPr/>
          <p:nvPr>
            <p:custDataLst>
              <p:tags r:id="rId2"/>
            </p:custDataLst>
          </p:nvPr>
        </p:nvGrpSpPr>
        <p:grpSpPr>
          <a:xfrm>
            <a:off x="173420" y="2629453"/>
            <a:ext cx="1752182" cy="1446550"/>
            <a:chOff x="173420" y="2629453"/>
            <a:chExt cx="1752182" cy="1446550"/>
          </a:xfrm>
        </p:grpSpPr>
        <p:sp>
          <p:nvSpPr>
            <p:cNvPr id="4" name="PA-文本框 6"/>
            <p:cNvSpPr txBox="1"/>
            <p:nvPr>
              <p:custDataLst>
                <p:tags r:id="rId4"/>
              </p:custDataLst>
            </p:nvPr>
          </p:nvSpPr>
          <p:spPr>
            <a:xfrm>
              <a:off x="1469667" y="2629453"/>
              <a:ext cx="45593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800" b="1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en-US" sz="8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" name="PA-文本框 6"/>
            <p:cNvSpPr txBox="1"/>
            <p:nvPr>
              <p:custDataLst>
                <p:tags r:id="rId5"/>
              </p:custDataLst>
            </p:nvPr>
          </p:nvSpPr>
          <p:spPr>
            <a:xfrm>
              <a:off x="173420" y="3167390"/>
              <a:ext cx="12956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800" b="1" dirty="0">
                  <a:solidFill>
                    <a:schemeClr val="bg1"/>
                  </a:solidFill>
                  <a:cs typeface="+mn-ea"/>
                  <a:sym typeface="+mn-lt"/>
                </a:rPr>
                <a:t>PART</a:t>
              </a:r>
              <a:endParaRPr lang="en-US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PA-文本框 6"/>
          <p:cNvSpPr txBox="1"/>
          <p:nvPr>
            <p:custDataLst>
              <p:tags r:id="rId3"/>
            </p:custDataLst>
          </p:nvPr>
        </p:nvSpPr>
        <p:spPr>
          <a:xfrm>
            <a:off x="2879424" y="2828835"/>
            <a:ext cx="4482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互联网</a:t>
            </a:r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+</a:t>
            </a:r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医疗</a:t>
            </a:r>
            <a:endParaRPr lang="en-US" altLang="zh-CN" sz="3600" b="1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Internet + medical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:push dir="u"/>
      </p:transition>
    </mc:Choice>
    <mc:Fallback xmlns="">
      <p:transition spd="slow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5 -0.00092 L 0 0.00023 " pathEditMode="relative" ptsTypes="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 autoUpdateAnimBg="0"/>
      <p:bldP spid="6" grpId="0"/>
      <p:bldP spid="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24648" y="1921856"/>
            <a:ext cx="3116996" cy="3116996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0" name="íṩľíḍè-Freeform: Shape 16"/>
          <p:cNvSpPr/>
          <p:nvPr/>
        </p:nvSpPr>
        <p:spPr bwMode="auto">
          <a:xfrm rot="779458">
            <a:off x="5000211" y="1852684"/>
            <a:ext cx="820791" cy="820791"/>
          </a:xfrm>
          <a:custGeom>
            <a:avLst/>
            <a:gdLst>
              <a:gd name="T0" fmla="*/ 135 w 821"/>
              <a:gd name="T1" fmla="*/ 105 h 820"/>
              <a:gd name="T2" fmla="*/ 184 w 821"/>
              <a:gd name="T3" fmla="*/ 68 h 820"/>
              <a:gd name="T4" fmla="*/ 238 w 821"/>
              <a:gd name="T5" fmla="*/ 38 h 820"/>
              <a:gd name="T6" fmla="*/ 294 w 821"/>
              <a:gd name="T7" fmla="*/ 16 h 820"/>
              <a:gd name="T8" fmla="*/ 351 w 821"/>
              <a:gd name="T9" fmla="*/ 4 h 820"/>
              <a:gd name="T10" fmla="*/ 410 w 821"/>
              <a:gd name="T11" fmla="*/ 0 h 820"/>
              <a:gd name="T12" fmla="*/ 468 w 821"/>
              <a:gd name="T13" fmla="*/ 4 h 820"/>
              <a:gd name="T14" fmla="*/ 527 w 821"/>
              <a:gd name="T15" fmla="*/ 16 h 820"/>
              <a:gd name="T16" fmla="*/ 583 w 821"/>
              <a:gd name="T17" fmla="*/ 38 h 820"/>
              <a:gd name="T18" fmla="*/ 636 w 821"/>
              <a:gd name="T19" fmla="*/ 68 h 820"/>
              <a:gd name="T20" fmla="*/ 685 w 821"/>
              <a:gd name="T21" fmla="*/ 105 h 820"/>
              <a:gd name="T22" fmla="*/ 714 w 821"/>
              <a:gd name="T23" fmla="*/ 135 h 820"/>
              <a:gd name="T24" fmla="*/ 752 w 821"/>
              <a:gd name="T25" fmla="*/ 184 h 820"/>
              <a:gd name="T26" fmla="*/ 782 w 821"/>
              <a:gd name="T27" fmla="*/ 237 h 820"/>
              <a:gd name="T28" fmla="*/ 803 w 821"/>
              <a:gd name="T29" fmla="*/ 293 h 820"/>
              <a:gd name="T30" fmla="*/ 817 w 821"/>
              <a:gd name="T31" fmla="*/ 351 h 820"/>
              <a:gd name="T32" fmla="*/ 821 w 821"/>
              <a:gd name="T33" fmla="*/ 409 h 820"/>
              <a:gd name="T34" fmla="*/ 817 w 821"/>
              <a:gd name="T35" fmla="*/ 468 h 820"/>
              <a:gd name="T36" fmla="*/ 803 w 821"/>
              <a:gd name="T37" fmla="*/ 527 h 820"/>
              <a:gd name="T38" fmla="*/ 782 w 821"/>
              <a:gd name="T39" fmla="*/ 583 h 820"/>
              <a:gd name="T40" fmla="*/ 752 w 821"/>
              <a:gd name="T41" fmla="*/ 636 h 820"/>
              <a:gd name="T42" fmla="*/ 714 w 821"/>
              <a:gd name="T43" fmla="*/ 684 h 820"/>
              <a:gd name="T44" fmla="*/ 685 w 821"/>
              <a:gd name="T45" fmla="*/ 714 h 820"/>
              <a:gd name="T46" fmla="*/ 636 w 821"/>
              <a:gd name="T47" fmla="*/ 752 h 820"/>
              <a:gd name="T48" fmla="*/ 583 w 821"/>
              <a:gd name="T49" fmla="*/ 782 h 820"/>
              <a:gd name="T50" fmla="*/ 527 w 821"/>
              <a:gd name="T51" fmla="*/ 803 h 820"/>
              <a:gd name="T52" fmla="*/ 468 w 821"/>
              <a:gd name="T53" fmla="*/ 816 h 820"/>
              <a:gd name="T54" fmla="*/ 410 w 821"/>
              <a:gd name="T55" fmla="*/ 820 h 820"/>
              <a:gd name="T56" fmla="*/ 351 w 821"/>
              <a:gd name="T57" fmla="*/ 816 h 820"/>
              <a:gd name="T58" fmla="*/ 294 w 821"/>
              <a:gd name="T59" fmla="*/ 803 h 820"/>
              <a:gd name="T60" fmla="*/ 238 w 821"/>
              <a:gd name="T61" fmla="*/ 782 h 820"/>
              <a:gd name="T62" fmla="*/ 184 w 821"/>
              <a:gd name="T63" fmla="*/ 752 h 820"/>
              <a:gd name="T64" fmla="*/ 135 w 821"/>
              <a:gd name="T65" fmla="*/ 714 h 820"/>
              <a:gd name="T66" fmla="*/ 105 w 821"/>
              <a:gd name="T67" fmla="*/ 684 h 820"/>
              <a:gd name="T68" fmla="*/ 68 w 821"/>
              <a:gd name="T69" fmla="*/ 636 h 820"/>
              <a:gd name="T70" fmla="*/ 38 w 821"/>
              <a:gd name="T71" fmla="*/ 583 h 820"/>
              <a:gd name="T72" fmla="*/ 16 w 821"/>
              <a:gd name="T73" fmla="*/ 527 h 820"/>
              <a:gd name="T74" fmla="*/ 4 w 821"/>
              <a:gd name="T75" fmla="*/ 468 h 820"/>
              <a:gd name="T76" fmla="*/ 0 w 821"/>
              <a:gd name="T77" fmla="*/ 409 h 820"/>
              <a:gd name="T78" fmla="*/ 4 w 821"/>
              <a:gd name="T79" fmla="*/ 351 h 820"/>
              <a:gd name="T80" fmla="*/ 16 w 821"/>
              <a:gd name="T81" fmla="*/ 293 h 820"/>
              <a:gd name="T82" fmla="*/ 38 w 821"/>
              <a:gd name="T83" fmla="*/ 237 h 820"/>
              <a:gd name="T84" fmla="*/ 68 w 821"/>
              <a:gd name="T85" fmla="*/ 184 h 820"/>
              <a:gd name="T86" fmla="*/ 105 w 821"/>
              <a:gd name="T87" fmla="*/ 135 h 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21" h="820">
                <a:moveTo>
                  <a:pt x="120" y="120"/>
                </a:moveTo>
                <a:lnTo>
                  <a:pt x="120" y="120"/>
                </a:lnTo>
                <a:lnTo>
                  <a:pt x="135" y="105"/>
                </a:lnTo>
                <a:lnTo>
                  <a:pt x="152" y="91"/>
                </a:lnTo>
                <a:lnTo>
                  <a:pt x="168" y="79"/>
                </a:lnTo>
                <a:lnTo>
                  <a:pt x="184" y="68"/>
                </a:lnTo>
                <a:lnTo>
                  <a:pt x="202" y="57"/>
                </a:lnTo>
                <a:lnTo>
                  <a:pt x="220" y="46"/>
                </a:lnTo>
                <a:lnTo>
                  <a:pt x="238" y="38"/>
                </a:lnTo>
                <a:lnTo>
                  <a:pt x="255" y="30"/>
                </a:lnTo>
                <a:lnTo>
                  <a:pt x="274" y="23"/>
                </a:lnTo>
                <a:lnTo>
                  <a:pt x="294" y="16"/>
                </a:lnTo>
                <a:lnTo>
                  <a:pt x="313" y="12"/>
                </a:lnTo>
                <a:lnTo>
                  <a:pt x="332" y="8"/>
                </a:lnTo>
                <a:lnTo>
                  <a:pt x="351" y="4"/>
                </a:lnTo>
                <a:lnTo>
                  <a:pt x="371" y="1"/>
                </a:lnTo>
                <a:lnTo>
                  <a:pt x="391" y="0"/>
                </a:lnTo>
                <a:lnTo>
                  <a:pt x="410" y="0"/>
                </a:lnTo>
                <a:lnTo>
                  <a:pt x="430" y="0"/>
                </a:lnTo>
                <a:lnTo>
                  <a:pt x="449" y="1"/>
                </a:lnTo>
                <a:lnTo>
                  <a:pt x="468" y="4"/>
                </a:lnTo>
                <a:lnTo>
                  <a:pt x="489" y="8"/>
                </a:lnTo>
                <a:lnTo>
                  <a:pt x="508" y="12"/>
                </a:lnTo>
                <a:lnTo>
                  <a:pt x="527" y="16"/>
                </a:lnTo>
                <a:lnTo>
                  <a:pt x="546" y="23"/>
                </a:lnTo>
                <a:lnTo>
                  <a:pt x="564" y="30"/>
                </a:lnTo>
                <a:lnTo>
                  <a:pt x="583" y="38"/>
                </a:lnTo>
                <a:lnTo>
                  <a:pt x="601" y="46"/>
                </a:lnTo>
                <a:lnTo>
                  <a:pt x="619" y="57"/>
                </a:lnTo>
                <a:lnTo>
                  <a:pt x="636" y="68"/>
                </a:lnTo>
                <a:lnTo>
                  <a:pt x="653" y="79"/>
                </a:lnTo>
                <a:lnTo>
                  <a:pt x="669" y="91"/>
                </a:lnTo>
                <a:lnTo>
                  <a:pt x="685" y="105"/>
                </a:lnTo>
                <a:lnTo>
                  <a:pt x="700" y="120"/>
                </a:lnTo>
                <a:lnTo>
                  <a:pt x="700" y="120"/>
                </a:lnTo>
                <a:lnTo>
                  <a:pt x="714" y="135"/>
                </a:lnTo>
                <a:lnTo>
                  <a:pt x="728" y="151"/>
                </a:lnTo>
                <a:lnTo>
                  <a:pt x="741" y="168"/>
                </a:lnTo>
                <a:lnTo>
                  <a:pt x="752" y="184"/>
                </a:lnTo>
                <a:lnTo>
                  <a:pt x="763" y="202"/>
                </a:lnTo>
                <a:lnTo>
                  <a:pt x="773" y="219"/>
                </a:lnTo>
                <a:lnTo>
                  <a:pt x="782" y="237"/>
                </a:lnTo>
                <a:lnTo>
                  <a:pt x="791" y="255"/>
                </a:lnTo>
                <a:lnTo>
                  <a:pt x="797" y="274"/>
                </a:lnTo>
                <a:lnTo>
                  <a:pt x="803" y="293"/>
                </a:lnTo>
                <a:lnTo>
                  <a:pt x="808" y="312"/>
                </a:lnTo>
                <a:lnTo>
                  <a:pt x="812" y="331"/>
                </a:lnTo>
                <a:lnTo>
                  <a:pt x="817" y="351"/>
                </a:lnTo>
                <a:lnTo>
                  <a:pt x="818" y="371"/>
                </a:lnTo>
                <a:lnTo>
                  <a:pt x="819" y="390"/>
                </a:lnTo>
                <a:lnTo>
                  <a:pt x="821" y="409"/>
                </a:lnTo>
                <a:lnTo>
                  <a:pt x="819" y="430"/>
                </a:lnTo>
                <a:lnTo>
                  <a:pt x="818" y="449"/>
                </a:lnTo>
                <a:lnTo>
                  <a:pt x="817" y="468"/>
                </a:lnTo>
                <a:lnTo>
                  <a:pt x="812" y="488"/>
                </a:lnTo>
                <a:lnTo>
                  <a:pt x="808" y="508"/>
                </a:lnTo>
                <a:lnTo>
                  <a:pt x="803" y="527"/>
                </a:lnTo>
                <a:lnTo>
                  <a:pt x="797" y="546"/>
                </a:lnTo>
                <a:lnTo>
                  <a:pt x="791" y="564"/>
                </a:lnTo>
                <a:lnTo>
                  <a:pt x="782" y="583"/>
                </a:lnTo>
                <a:lnTo>
                  <a:pt x="773" y="600"/>
                </a:lnTo>
                <a:lnTo>
                  <a:pt x="763" y="618"/>
                </a:lnTo>
                <a:lnTo>
                  <a:pt x="752" y="636"/>
                </a:lnTo>
                <a:lnTo>
                  <a:pt x="741" y="652"/>
                </a:lnTo>
                <a:lnTo>
                  <a:pt x="728" y="669"/>
                </a:lnTo>
                <a:lnTo>
                  <a:pt x="714" y="684"/>
                </a:lnTo>
                <a:lnTo>
                  <a:pt x="700" y="700"/>
                </a:lnTo>
                <a:lnTo>
                  <a:pt x="700" y="700"/>
                </a:lnTo>
                <a:lnTo>
                  <a:pt x="685" y="714"/>
                </a:lnTo>
                <a:lnTo>
                  <a:pt x="669" y="727"/>
                </a:lnTo>
                <a:lnTo>
                  <a:pt x="653" y="741"/>
                </a:lnTo>
                <a:lnTo>
                  <a:pt x="636" y="752"/>
                </a:lnTo>
                <a:lnTo>
                  <a:pt x="619" y="763"/>
                </a:lnTo>
                <a:lnTo>
                  <a:pt x="601" y="773"/>
                </a:lnTo>
                <a:lnTo>
                  <a:pt x="583" y="782"/>
                </a:lnTo>
                <a:lnTo>
                  <a:pt x="564" y="790"/>
                </a:lnTo>
                <a:lnTo>
                  <a:pt x="546" y="797"/>
                </a:lnTo>
                <a:lnTo>
                  <a:pt x="527" y="803"/>
                </a:lnTo>
                <a:lnTo>
                  <a:pt x="508" y="808"/>
                </a:lnTo>
                <a:lnTo>
                  <a:pt x="489" y="812"/>
                </a:lnTo>
                <a:lnTo>
                  <a:pt x="468" y="816"/>
                </a:lnTo>
                <a:lnTo>
                  <a:pt x="449" y="818"/>
                </a:lnTo>
                <a:lnTo>
                  <a:pt x="430" y="819"/>
                </a:lnTo>
                <a:lnTo>
                  <a:pt x="410" y="820"/>
                </a:lnTo>
                <a:lnTo>
                  <a:pt x="391" y="819"/>
                </a:lnTo>
                <a:lnTo>
                  <a:pt x="371" y="818"/>
                </a:lnTo>
                <a:lnTo>
                  <a:pt x="351" y="816"/>
                </a:lnTo>
                <a:lnTo>
                  <a:pt x="332" y="812"/>
                </a:lnTo>
                <a:lnTo>
                  <a:pt x="313" y="808"/>
                </a:lnTo>
                <a:lnTo>
                  <a:pt x="294" y="803"/>
                </a:lnTo>
                <a:lnTo>
                  <a:pt x="274" y="797"/>
                </a:lnTo>
                <a:lnTo>
                  <a:pt x="255" y="790"/>
                </a:lnTo>
                <a:lnTo>
                  <a:pt x="238" y="782"/>
                </a:lnTo>
                <a:lnTo>
                  <a:pt x="220" y="773"/>
                </a:lnTo>
                <a:lnTo>
                  <a:pt x="202" y="763"/>
                </a:lnTo>
                <a:lnTo>
                  <a:pt x="184" y="752"/>
                </a:lnTo>
                <a:lnTo>
                  <a:pt x="168" y="741"/>
                </a:lnTo>
                <a:lnTo>
                  <a:pt x="152" y="727"/>
                </a:lnTo>
                <a:lnTo>
                  <a:pt x="135" y="714"/>
                </a:lnTo>
                <a:lnTo>
                  <a:pt x="120" y="700"/>
                </a:lnTo>
                <a:lnTo>
                  <a:pt x="120" y="700"/>
                </a:lnTo>
                <a:lnTo>
                  <a:pt x="105" y="684"/>
                </a:lnTo>
                <a:lnTo>
                  <a:pt x="91" y="669"/>
                </a:lnTo>
                <a:lnTo>
                  <a:pt x="79" y="652"/>
                </a:lnTo>
                <a:lnTo>
                  <a:pt x="68" y="636"/>
                </a:lnTo>
                <a:lnTo>
                  <a:pt x="57" y="618"/>
                </a:lnTo>
                <a:lnTo>
                  <a:pt x="46" y="600"/>
                </a:lnTo>
                <a:lnTo>
                  <a:pt x="38" y="583"/>
                </a:lnTo>
                <a:lnTo>
                  <a:pt x="30" y="564"/>
                </a:lnTo>
                <a:lnTo>
                  <a:pt x="23" y="546"/>
                </a:lnTo>
                <a:lnTo>
                  <a:pt x="16" y="527"/>
                </a:lnTo>
                <a:lnTo>
                  <a:pt x="12" y="508"/>
                </a:lnTo>
                <a:lnTo>
                  <a:pt x="8" y="488"/>
                </a:lnTo>
                <a:lnTo>
                  <a:pt x="4" y="468"/>
                </a:lnTo>
                <a:lnTo>
                  <a:pt x="1" y="449"/>
                </a:lnTo>
                <a:lnTo>
                  <a:pt x="0" y="430"/>
                </a:lnTo>
                <a:lnTo>
                  <a:pt x="0" y="409"/>
                </a:lnTo>
                <a:lnTo>
                  <a:pt x="0" y="390"/>
                </a:lnTo>
                <a:lnTo>
                  <a:pt x="1" y="371"/>
                </a:lnTo>
                <a:lnTo>
                  <a:pt x="4" y="351"/>
                </a:lnTo>
                <a:lnTo>
                  <a:pt x="8" y="331"/>
                </a:lnTo>
                <a:lnTo>
                  <a:pt x="12" y="312"/>
                </a:lnTo>
                <a:lnTo>
                  <a:pt x="16" y="293"/>
                </a:lnTo>
                <a:lnTo>
                  <a:pt x="23" y="274"/>
                </a:lnTo>
                <a:lnTo>
                  <a:pt x="30" y="255"/>
                </a:lnTo>
                <a:lnTo>
                  <a:pt x="38" y="237"/>
                </a:lnTo>
                <a:lnTo>
                  <a:pt x="46" y="219"/>
                </a:lnTo>
                <a:lnTo>
                  <a:pt x="57" y="202"/>
                </a:lnTo>
                <a:lnTo>
                  <a:pt x="68" y="184"/>
                </a:lnTo>
                <a:lnTo>
                  <a:pt x="79" y="168"/>
                </a:lnTo>
                <a:lnTo>
                  <a:pt x="91" y="151"/>
                </a:lnTo>
                <a:lnTo>
                  <a:pt x="105" y="135"/>
                </a:lnTo>
                <a:lnTo>
                  <a:pt x="120" y="120"/>
                </a:lnTo>
                <a:lnTo>
                  <a:pt x="120" y="12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27" name="íṩľíḍè-Freeform: Shape 13"/>
          <p:cNvSpPr/>
          <p:nvPr/>
        </p:nvSpPr>
        <p:spPr bwMode="auto">
          <a:xfrm rot="779458">
            <a:off x="2817236" y="2462107"/>
            <a:ext cx="823796" cy="820791"/>
          </a:xfrm>
          <a:custGeom>
            <a:avLst/>
            <a:gdLst>
              <a:gd name="T0" fmla="*/ 432 w 821"/>
              <a:gd name="T1" fmla="*/ 1 h 820"/>
              <a:gd name="T2" fmla="*/ 493 w 821"/>
              <a:gd name="T3" fmla="*/ 8 h 820"/>
              <a:gd name="T4" fmla="*/ 552 w 821"/>
              <a:gd name="T5" fmla="*/ 26 h 820"/>
              <a:gd name="T6" fmla="*/ 606 w 821"/>
              <a:gd name="T7" fmla="*/ 50 h 820"/>
              <a:gd name="T8" fmla="*/ 655 w 821"/>
              <a:gd name="T9" fmla="*/ 82 h 820"/>
              <a:gd name="T10" fmla="*/ 701 w 821"/>
              <a:gd name="T11" fmla="*/ 120 h 820"/>
              <a:gd name="T12" fmla="*/ 739 w 821"/>
              <a:gd name="T13" fmla="*/ 165 h 820"/>
              <a:gd name="T14" fmla="*/ 770 w 821"/>
              <a:gd name="T15" fmla="*/ 215 h 820"/>
              <a:gd name="T16" fmla="*/ 795 w 821"/>
              <a:gd name="T17" fmla="*/ 269 h 820"/>
              <a:gd name="T18" fmla="*/ 813 w 821"/>
              <a:gd name="T19" fmla="*/ 327 h 820"/>
              <a:gd name="T20" fmla="*/ 819 w 821"/>
              <a:gd name="T21" fmla="*/ 389 h 820"/>
              <a:gd name="T22" fmla="*/ 819 w 821"/>
              <a:gd name="T23" fmla="*/ 431 h 820"/>
              <a:gd name="T24" fmla="*/ 813 w 821"/>
              <a:gd name="T25" fmla="*/ 493 h 820"/>
              <a:gd name="T26" fmla="*/ 795 w 821"/>
              <a:gd name="T27" fmla="*/ 551 h 820"/>
              <a:gd name="T28" fmla="*/ 770 w 821"/>
              <a:gd name="T29" fmla="*/ 606 h 820"/>
              <a:gd name="T30" fmla="*/ 739 w 821"/>
              <a:gd name="T31" fmla="*/ 655 h 820"/>
              <a:gd name="T32" fmla="*/ 701 w 821"/>
              <a:gd name="T33" fmla="*/ 700 h 820"/>
              <a:gd name="T34" fmla="*/ 655 w 821"/>
              <a:gd name="T35" fmla="*/ 738 h 820"/>
              <a:gd name="T36" fmla="*/ 606 w 821"/>
              <a:gd name="T37" fmla="*/ 771 h 820"/>
              <a:gd name="T38" fmla="*/ 552 w 821"/>
              <a:gd name="T39" fmla="*/ 796 h 820"/>
              <a:gd name="T40" fmla="*/ 493 w 821"/>
              <a:gd name="T41" fmla="*/ 812 h 820"/>
              <a:gd name="T42" fmla="*/ 432 w 821"/>
              <a:gd name="T43" fmla="*/ 820 h 820"/>
              <a:gd name="T44" fmla="*/ 389 w 821"/>
              <a:gd name="T45" fmla="*/ 820 h 820"/>
              <a:gd name="T46" fmla="*/ 328 w 821"/>
              <a:gd name="T47" fmla="*/ 812 h 820"/>
              <a:gd name="T48" fmla="*/ 269 w 821"/>
              <a:gd name="T49" fmla="*/ 796 h 820"/>
              <a:gd name="T50" fmla="*/ 214 w 821"/>
              <a:gd name="T51" fmla="*/ 771 h 820"/>
              <a:gd name="T52" fmla="*/ 165 w 821"/>
              <a:gd name="T53" fmla="*/ 738 h 820"/>
              <a:gd name="T54" fmla="*/ 120 w 821"/>
              <a:gd name="T55" fmla="*/ 700 h 820"/>
              <a:gd name="T56" fmla="*/ 82 w 821"/>
              <a:gd name="T57" fmla="*/ 655 h 820"/>
              <a:gd name="T58" fmla="*/ 49 w 821"/>
              <a:gd name="T59" fmla="*/ 606 h 820"/>
              <a:gd name="T60" fmla="*/ 25 w 821"/>
              <a:gd name="T61" fmla="*/ 551 h 820"/>
              <a:gd name="T62" fmla="*/ 8 w 821"/>
              <a:gd name="T63" fmla="*/ 493 h 820"/>
              <a:gd name="T64" fmla="*/ 1 w 821"/>
              <a:gd name="T65" fmla="*/ 431 h 820"/>
              <a:gd name="T66" fmla="*/ 1 w 821"/>
              <a:gd name="T67" fmla="*/ 389 h 820"/>
              <a:gd name="T68" fmla="*/ 8 w 821"/>
              <a:gd name="T69" fmla="*/ 327 h 820"/>
              <a:gd name="T70" fmla="*/ 25 w 821"/>
              <a:gd name="T71" fmla="*/ 269 h 820"/>
              <a:gd name="T72" fmla="*/ 49 w 821"/>
              <a:gd name="T73" fmla="*/ 215 h 820"/>
              <a:gd name="T74" fmla="*/ 82 w 821"/>
              <a:gd name="T75" fmla="*/ 165 h 820"/>
              <a:gd name="T76" fmla="*/ 120 w 821"/>
              <a:gd name="T77" fmla="*/ 120 h 820"/>
              <a:gd name="T78" fmla="*/ 165 w 821"/>
              <a:gd name="T79" fmla="*/ 82 h 820"/>
              <a:gd name="T80" fmla="*/ 214 w 821"/>
              <a:gd name="T81" fmla="*/ 50 h 820"/>
              <a:gd name="T82" fmla="*/ 269 w 821"/>
              <a:gd name="T83" fmla="*/ 26 h 820"/>
              <a:gd name="T84" fmla="*/ 328 w 821"/>
              <a:gd name="T85" fmla="*/ 8 h 820"/>
              <a:gd name="T86" fmla="*/ 389 w 821"/>
              <a:gd name="T87" fmla="*/ 1 h 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21" h="820">
                <a:moveTo>
                  <a:pt x="410" y="0"/>
                </a:moveTo>
                <a:lnTo>
                  <a:pt x="410" y="0"/>
                </a:lnTo>
                <a:lnTo>
                  <a:pt x="432" y="1"/>
                </a:lnTo>
                <a:lnTo>
                  <a:pt x="452" y="2"/>
                </a:lnTo>
                <a:lnTo>
                  <a:pt x="473" y="5"/>
                </a:lnTo>
                <a:lnTo>
                  <a:pt x="493" y="8"/>
                </a:lnTo>
                <a:lnTo>
                  <a:pt x="512" y="13"/>
                </a:lnTo>
                <a:lnTo>
                  <a:pt x="533" y="19"/>
                </a:lnTo>
                <a:lnTo>
                  <a:pt x="552" y="26"/>
                </a:lnTo>
                <a:lnTo>
                  <a:pt x="569" y="32"/>
                </a:lnTo>
                <a:lnTo>
                  <a:pt x="589" y="41"/>
                </a:lnTo>
                <a:lnTo>
                  <a:pt x="606" y="50"/>
                </a:lnTo>
                <a:lnTo>
                  <a:pt x="623" y="60"/>
                </a:lnTo>
                <a:lnTo>
                  <a:pt x="639" y="71"/>
                </a:lnTo>
                <a:lnTo>
                  <a:pt x="655" y="82"/>
                </a:lnTo>
                <a:lnTo>
                  <a:pt x="671" y="94"/>
                </a:lnTo>
                <a:lnTo>
                  <a:pt x="686" y="106"/>
                </a:lnTo>
                <a:lnTo>
                  <a:pt x="701" y="120"/>
                </a:lnTo>
                <a:lnTo>
                  <a:pt x="714" y="135"/>
                </a:lnTo>
                <a:lnTo>
                  <a:pt x="726" y="150"/>
                </a:lnTo>
                <a:lnTo>
                  <a:pt x="739" y="165"/>
                </a:lnTo>
                <a:lnTo>
                  <a:pt x="750" y="181"/>
                </a:lnTo>
                <a:lnTo>
                  <a:pt x="761" y="198"/>
                </a:lnTo>
                <a:lnTo>
                  <a:pt x="770" y="215"/>
                </a:lnTo>
                <a:lnTo>
                  <a:pt x="780" y="232"/>
                </a:lnTo>
                <a:lnTo>
                  <a:pt x="788" y="251"/>
                </a:lnTo>
                <a:lnTo>
                  <a:pt x="795" y="269"/>
                </a:lnTo>
                <a:lnTo>
                  <a:pt x="802" y="288"/>
                </a:lnTo>
                <a:lnTo>
                  <a:pt x="807" y="308"/>
                </a:lnTo>
                <a:lnTo>
                  <a:pt x="813" y="327"/>
                </a:lnTo>
                <a:lnTo>
                  <a:pt x="815" y="348"/>
                </a:lnTo>
                <a:lnTo>
                  <a:pt x="818" y="368"/>
                </a:lnTo>
                <a:lnTo>
                  <a:pt x="819" y="389"/>
                </a:lnTo>
                <a:lnTo>
                  <a:pt x="821" y="411"/>
                </a:lnTo>
                <a:lnTo>
                  <a:pt x="821" y="411"/>
                </a:lnTo>
                <a:lnTo>
                  <a:pt x="819" y="431"/>
                </a:lnTo>
                <a:lnTo>
                  <a:pt x="818" y="452"/>
                </a:lnTo>
                <a:lnTo>
                  <a:pt x="815" y="472"/>
                </a:lnTo>
                <a:lnTo>
                  <a:pt x="813" y="493"/>
                </a:lnTo>
                <a:lnTo>
                  <a:pt x="807" y="513"/>
                </a:lnTo>
                <a:lnTo>
                  <a:pt x="802" y="532"/>
                </a:lnTo>
                <a:lnTo>
                  <a:pt x="795" y="551"/>
                </a:lnTo>
                <a:lnTo>
                  <a:pt x="788" y="570"/>
                </a:lnTo>
                <a:lnTo>
                  <a:pt x="780" y="588"/>
                </a:lnTo>
                <a:lnTo>
                  <a:pt x="770" y="606"/>
                </a:lnTo>
                <a:lnTo>
                  <a:pt x="761" y="622"/>
                </a:lnTo>
                <a:lnTo>
                  <a:pt x="750" y="640"/>
                </a:lnTo>
                <a:lnTo>
                  <a:pt x="739" y="655"/>
                </a:lnTo>
                <a:lnTo>
                  <a:pt x="726" y="672"/>
                </a:lnTo>
                <a:lnTo>
                  <a:pt x="714" y="687"/>
                </a:lnTo>
                <a:lnTo>
                  <a:pt x="701" y="700"/>
                </a:lnTo>
                <a:lnTo>
                  <a:pt x="686" y="714"/>
                </a:lnTo>
                <a:lnTo>
                  <a:pt x="671" y="726"/>
                </a:lnTo>
                <a:lnTo>
                  <a:pt x="655" y="738"/>
                </a:lnTo>
                <a:lnTo>
                  <a:pt x="639" y="751"/>
                </a:lnTo>
                <a:lnTo>
                  <a:pt x="623" y="760"/>
                </a:lnTo>
                <a:lnTo>
                  <a:pt x="606" y="771"/>
                </a:lnTo>
                <a:lnTo>
                  <a:pt x="589" y="779"/>
                </a:lnTo>
                <a:lnTo>
                  <a:pt x="569" y="788"/>
                </a:lnTo>
                <a:lnTo>
                  <a:pt x="552" y="796"/>
                </a:lnTo>
                <a:lnTo>
                  <a:pt x="533" y="801"/>
                </a:lnTo>
                <a:lnTo>
                  <a:pt x="512" y="807"/>
                </a:lnTo>
                <a:lnTo>
                  <a:pt x="493" y="812"/>
                </a:lnTo>
                <a:lnTo>
                  <a:pt x="473" y="815"/>
                </a:lnTo>
                <a:lnTo>
                  <a:pt x="452" y="818"/>
                </a:lnTo>
                <a:lnTo>
                  <a:pt x="432" y="820"/>
                </a:lnTo>
                <a:lnTo>
                  <a:pt x="410" y="820"/>
                </a:lnTo>
                <a:lnTo>
                  <a:pt x="410" y="820"/>
                </a:lnTo>
                <a:lnTo>
                  <a:pt x="389" y="820"/>
                </a:lnTo>
                <a:lnTo>
                  <a:pt x="369" y="818"/>
                </a:lnTo>
                <a:lnTo>
                  <a:pt x="348" y="815"/>
                </a:lnTo>
                <a:lnTo>
                  <a:pt x="328" y="812"/>
                </a:lnTo>
                <a:lnTo>
                  <a:pt x="307" y="807"/>
                </a:lnTo>
                <a:lnTo>
                  <a:pt x="288" y="801"/>
                </a:lnTo>
                <a:lnTo>
                  <a:pt x="269" y="796"/>
                </a:lnTo>
                <a:lnTo>
                  <a:pt x="251" y="788"/>
                </a:lnTo>
                <a:lnTo>
                  <a:pt x="232" y="779"/>
                </a:lnTo>
                <a:lnTo>
                  <a:pt x="214" y="771"/>
                </a:lnTo>
                <a:lnTo>
                  <a:pt x="198" y="760"/>
                </a:lnTo>
                <a:lnTo>
                  <a:pt x="182" y="751"/>
                </a:lnTo>
                <a:lnTo>
                  <a:pt x="165" y="738"/>
                </a:lnTo>
                <a:lnTo>
                  <a:pt x="149" y="726"/>
                </a:lnTo>
                <a:lnTo>
                  <a:pt x="135" y="714"/>
                </a:lnTo>
                <a:lnTo>
                  <a:pt x="120" y="700"/>
                </a:lnTo>
                <a:lnTo>
                  <a:pt x="107" y="687"/>
                </a:lnTo>
                <a:lnTo>
                  <a:pt x="94" y="672"/>
                </a:lnTo>
                <a:lnTo>
                  <a:pt x="82" y="655"/>
                </a:lnTo>
                <a:lnTo>
                  <a:pt x="70" y="640"/>
                </a:lnTo>
                <a:lnTo>
                  <a:pt x="60" y="622"/>
                </a:lnTo>
                <a:lnTo>
                  <a:pt x="49" y="606"/>
                </a:lnTo>
                <a:lnTo>
                  <a:pt x="41" y="588"/>
                </a:lnTo>
                <a:lnTo>
                  <a:pt x="33" y="570"/>
                </a:lnTo>
                <a:lnTo>
                  <a:pt x="25" y="551"/>
                </a:lnTo>
                <a:lnTo>
                  <a:pt x="19" y="532"/>
                </a:lnTo>
                <a:lnTo>
                  <a:pt x="14" y="513"/>
                </a:lnTo>
                <a:lnTo>
                  <a:pt x="8" y="493"/>
                </a:lnTo>
                <a:lnTo>
                  <a:pt x="6" y="472"/>
                </a:lnTo>
                <a:lnTo>
                  <a:pt x="3" y="452"/>
                </a:lnTo>
                <a:lnTo>
                  <a:pt x="1" y="431"/>
                </a:lnTo>
                <a:lnTo>
                  <a:pt x="0" y="411"/>
                </a:lnTo>
                <a:lnTo>
                  <a:pt x="0" y="411"/>
                </a:lnTo>
                <a:lnTo>
                  <a:pt x="1" y="389"/>
                </a:lnTo>
                <a:lnTo>
                  <a:pt x="3" y="368"/>
                </a:lnTo>
                <a:lnTo>
                  <a:pt x="6" y="348"/>
                </a:lnTo>
                <a:lnTo>
                  <a:pt x="8" y="327"/>
                </a:lnTo>
                <a:lnTo>
                  <a:pt x="14" y="308"/>
                </a:lnTo>
                <a:lnTo>
                  <a:pt x="19" y="288"/>
                </a:lnTo>
                <a:lnTo>
                  <a:pt x="25" y="269"/>
                </a:lnTo>
                <a:lnTo>
                  <a:pt x="33" y="251"/>
                </a:lnTo>
                <a:lnTo>
                  <a:pt x="41" y="232"/>
                </a:lnTo>
                <a:lnTo>
                  <a:pt x="49" y="215"/>
                </a:lnTo>
                <a:lnTo>
                  <a:pt x="60" y="198"/>
                </a:lnTo>
                <a:lnTo>
                  <a:pt x="70" y="181"/>
                </a:lnTo>
                <a:lnTo>
                  <a:pt x="82" y="165"/>
                </a:lnTo>
                <a:lnTo>
                  <a:pt x="94" y="150"/>
                </a:lnTo>
                <a:lnTo>
                  <a:pt x="107" y="135"/>
                </a:lnTo>
                <a:lnTo>
                  <a:pt x="120" y="120"/>
                </a:lnTo>
                <a:lnTo>
                  <a:pt x="135" y="106"/>
                </a:lnTo>
                <a:lnTo>
                  <a:pt x="149" y="94"/>
                </a:lnTo>
                <a:lnTo>
                  <a:pt x="165" y="82"/>
                </a:lnTo>
                <a:lnTo>
                  <a:pt x="182" y="71"/>
                </a:lnTo>
                <a:lnTo>
                  <a:pt x="198" y="60"/>
                </a:lnTo>
                <a:lnTo>
                  <a:pt x="214" y="50"/>
                </a:lnTo>
                <a:lnTo>
                  <a:pt x="232" y="41"/>
                </a:lnTo>
                <a:lnTo>
                  <a:pt x="251" y="32"/>
                </a:lnTo>
                <a:lnTo>
                  <a:pt x="269" y="26"/>
                </a:lnTo>
                <a:lnTo>
                  <a:pt x="288" y="19"/>
                </a:lnTo>
                <a:lnTo>
                  <a:pt x="307" y="13"/>
                </a:lnTo>
                <a:lnTo>
                  <a:pt x="328" y="8"/>
                </a:lnTo>
                <a:lnTo>
                  <a:pt x="348" y="5"/>
                </a:lnTo>
                <a:lnTo>
                  <a:pt x="369" y="2"/>
                </a:lnTo>
                <a:lnTo>
                  <a:pt x="389" y="1"/>
                </a:lnTo>
                <a:lnTo>
                  <a:pt x="410" y="0"/>
                </a:lnTo>
                <a:lnTo>
                  <a:pt x="410" y="0"/>
                </a:lnTo>
                <a:close/>
              </a:path>
            </a:pathLst>
          </a:custGeom>
          <a:solidFill>
            <a:srgbClr val="5C657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29" name="íṩľíḍè-Freeform: Shape 15"/>
          <p:cNvSpPr/>
          <p:nvPr/>
        </p:nvSpPr>
        <p:spPr bwMode="auto">
          <a:xfrm rot="779458">
            <a:off x="2813942" y="3694857"/>
            <a:ext cx="823796" cy="820791"/>
          </a:xfrm>
          <a:custGeom>
            <a:avLst/>
            <a:gdLst>
              <a:gd name="T0" fmla="*/ 137 w 821"/>
              <a:gd name="T1" fmla="*/ 105 h 820"/>
              <a:gd name="T2" fmla="*/ 186 w 821"/>
              <a:gd name="T3" fmla="*/ 67 h 820"/>
              <a:gd name="T4" fmla="*/ 238 w 821"/>
              <a:gd name="T5" fmla="*/ 38 h 820"/>
              <a:gd name="T6" fmla="*/ 294 w 821"/>
              <a:gd name="T7" fmla="*/ 16 h 820"/>
              <a:gd name="T8" fmla="*/ 352 w 821"/>
              <a:gd name="T9" fmla="*/ 4 h 820"/>
              <a:gd name="T10" fmla="*/ 411 w 821"/>
              <a:gd name="T11" fmla="*/ 0 h 820"/>
              <a:gd name="T12" fmla="*/ 470 w 821"/>
              <a:gd name="T13" fmla="*/ 4 h 820"/>
              <a:gd name="T14" fmla="*/ 527 w 821"/>
              <a:gd name="T15" fmla="*/ 16 h 820"/>
              <a:gd name="T16" fmla="*/ 583 w 821"/>
              <a:gd name="T17" fmla="*/ 38 h 820"/>
              <a:gd name="T18" fmla="*/ 636 w 821"/>
              <a:gd name="T19" fmla="*/ 67 h 820"/>
              <a:gd name="T20" fmla="*/ 685 w 821"/>
              <a:gd name="T21" fmla="*/ 105 h 820"/>
              <a:gd name="T22" fmla="*/ 715 w 821"/>
              <a:gd name="T23" fmla="*/ 135 h 820"/>
              <a:gd name="T24" fmla="*/ 754 w 821"/>
              <a:gd name="T25" fmla="*/ 184 h 820"/>
              <a:gd name="T26" fmla="*/ 782 w 821"/>
              <a:gd name="T27" fmla="*/ 238 h 820"/>
              <a:gd name="T28" fmla="*/ 804 w 821"/>
              <a:gd name="T29" fmla="*/ 294 h 820"/>
              <a:gd name="T30" fmla="*/ 817 w 821"/>
              <a:gd name="T31" fmla="*/ 351 h 820"/>
              <a:gd name="T32" fmla="*/ 821 w 821"/>
              <a:gd name="T33" fmla="*/ 410 h 820"/>
              <a:gd name="T34" fmla="*/ 817 w 821"/>
              <a:gd name="T35" fmla="*/ 469 h 820"/>
              <a:gd name="T36" fmla="*/ 804 w 821"/>
              <a:gd name="T37" fmla="*/ 526 h 820"/>
              <a:gd name="T38" fmla="*/ 782 w 821"/>
              <a:gd name="T39" fmla="*/ 582 h 820"/>
              <a:gd name="T40" fmla="*/ 754 w 821"/>
              <a:gd name="T41" fmla="*/ 635 h 820"/>
              <a:gd name="T42" fmla="*/ 715 w 821"/>
              <a:gd name="T43" fmla="*/ 684 h 820"/>
              <a:gd name="T44" fmla="*/ 685 w 821"/>
              <a:gd name="T45" fmla="*/ 714 h 820"/>
              <a:gd name="T46" fmla="*/ 636 w 821"/>
              <a:gd name="T47" fmla="*/ 753 h 820"/>
              <a:gd name="T48" fmla="*/ 583 w 821"/>
              <a:gd name="T49" fmla="*/ 781 h 820"/>
              <a:gd name="T50" fmla="*/ 527 w 821"/>
              <a:gd name="T51" fmla="*/ 803 h 820"/>
              <a:gd name="T52" fmla="*/ 470 w 821"/>
              <a:gd name="T53" fmla="*/ 815 h 820"/>
              <a:gd name="T54" fmla="*/ 411 w 821"/>
              <a:gd name="T55" fmla="*/ 820 h 820"/>
              <a:gd name="T56" fmla="*/ 352 w 821"/>
              <a:gd name="T57" fmla="*/ 815 h 820"/>
              <a:gd name="T58" fmla="*/ 294 w 821"/>
              <a:gd name="T59" fmla="*/ 803 h 820"/>
              <a:gd name="T60" fmla="*/ 238 w 821"/>
              <a:gd name="T61" fmla="*/ 781 h 820"/>
              <a:gd name="T62" fmla="*/ 186 w 821"/>
              <a:gd name="T63" fmla="*/ 753 h 820"/>
              <a:gd name="T64" fmla="*/ 137 w 821"/>
              <a:gd name="T65" fmla="*/ 714 h 820"/>
              <a:gd name="T66" fmla="*/ 106 w 821"/>
              <a:gd name="T67" fmla="*/ 684 h 820"/>
              <a:gd name="T68" fmla="*/ 68 w 821"/>
              <a:gd name="T69" fmla="*/ 635 h 820"/>
              <a:gd name="T70" fmla="*/ 38 w 821"/>
              <a:gd name="T71" fmla="*/ 582 h 820"/>
              <a:gd name="T72" fmla="*/ 18 w 821"/>
              <a:gd name="T73" fmla="*/ 526 h 820"/>
              <a:gd name="T74" fmla="*/ 5 w 821"/>
              <a:gd name="T75" fmla="*/ 469 h 820"/>
              <a:gd name="T76" fmla="*/ 0 w 821"/>
              <a:gd name="T77" fmla="*/ 410 h 820"/>
              <a:gd name="T78" fmla="*/ 5 w 821"/>
              <a:gd name="T79" fmla="*/ 351 h 820"/>
              <a:gd name="T80" fmla="*/ 18 w 821"/>
              <a:gd name="T81" fmla="*/ 294 h 820"/>
              <a:gd name="T82" fmla="*/ 38 w 821"/>
              <a:gd name="T83" fmla="*/ 238 h 820"/>
              <a:gd name="T84" fmla="*/ 68 w 821"/>
              <a:gd name="T85" fmla="*/ 184 h 820"/>
              <a:gd name="T86" fmla="*/ 106 w 821"/>
              <a:gd name="T87" fmla="*/ 135 h 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21" h="820">
                <a:moveTo>
                  <a:pt x="120" y="120"/>
                </a:moveTo>
                <a:lnTo>
                  <a:pt x="120" y="120"/>
                </a:lnTo>
                <a:lnTo>
                  <a:pt x="137" y="105"/>
                </a:lnTo>
                <a:lnTo>
                  <a:pt x="152" y="92"/>
                </a:lnTo>
                <a:lnTo>
                  <a:pt x="168" y="79"/>
                </a:lnTo>
                <a:lnTo>
                  <a:pt x="186" y="67"/>
                </a:lnTo>
                <a:lnTo>
                  <a:pt x="202" y="56"/>
                </a:lnTo>
                <a:lnTo>
                  <a:pt x="220" y="47"/>
                </a:lnTo>
                <a:lnTo>
                  <a:pt x="238" y="38"/>
                </a:lnTo>
                <a:lnTo>
                  <a:pt x="257" y="30"/>
                </a:lnTo>
                <a:lnTo>
                  <a:pt x="274" y="23"/>
                </a:lnTo>
                <a:lnTo>
                  <a:pt x="294" y="16"/>
                </a:lnTo>
                <a:lnTo>
                  <a:pt x="313" y="11"/>
                </a:lnTo>
                <a:lnTo>
                  <a:pt x="332" y="7"/>
                </a:lnTo>
                <a:lnTo>
                  <a:pt x="352" y="4"/>
                </a:lnTo>
                <a:lnTo>
                  <a:pt x="371" y="1"/>
                </a:lnTo>
                <a:lnTo>
                  <a:pt x="391" y="0"/>
                </a:lnTo>
                <a:lnTo>
                  <a:pt x="411" y="0"/>
                </a:lnTo>
                <a:lnTo>
                  <a:pt x="430" y="0"/>
                </a:lnTo>
                <a:lnTo>
                  <a:pt x="451" y="1"/>
                </a:lnTo>
                <a:lnTo>
                  <a:pt x="470" y="4"/>
                </a:lnTo>
                <a:lnTo>
                  <a:pt x="489" y="7"/>
                </a:lnTo>
                <a:lnTo>
                  <a:pt x="508" y="11"/>
                </a:lnTo>
                <a:lnTo>
                  <a:pt x="527" y="16"/>
                </a:lnTo>
                <a:lnTo>
                  <a:pt x="546" y="23"/>
                </a:lnTo>
                <a:lnTo>
                  <a:pt x="565" y="30"/>
                </a:lnTo>
                <a:lnTo>
                  <a:pt x="583" y="38"/>
                </a:lnTo>
                <a:lnTo>
                  <a:pt x="601" y="47"/>
                </a:lnTo>
                <a:lnTo>
                  <a:pt x="619" y="56"/>
                </a:lnTo>
                <a:lnTo>
                  <a:pt x="636" y="67"/>
                </a:lnTo>
                <a:lnTo>
                  <a:pt x="653" y="79"/>
                </a:lnTo>
                <a:lnTo>
                  <a:pt x="669" y="92"/>
                </a:lnTo>
                <a:lnTo>
                  <a:pt x="685" y="105"/>
                </a:lnTo>
                <a:lnTo>
                  <a:pt x="700" y="120"/>
                </a:lnTo>
                <a:lnTo>
                  <a:pt x="700" y="120"/>
                </a:lnTo>
                <a:lnTo>
                  <a:pt x="715" y="135"/>
                </a:lnTo>
                <a:lnTo>
                  <a:pt x="729" y="150"/>
                </a:lnTo>
                <a:lnTo>
                  <a:pt x="741" y="167"/>
                </a:lnTo>
                <a:lnTo>
                  <a:pt x="754" y="184"/>
                </a:lnTo>
                <a:lnTo>
                  <a:pt x="763" y="201"/>
                </a:lnTo>
                <a:lnTo>
                  <a:pt x="774" y="219"/>
                </a:lnTo>
                <a:lnTo>
                  <a:pt x="782" y="238"/>
                </a:lnTo>
                <a:lnTo>
                  <a:pt x="791" y="255"/>
                </a:lnTo>
                <a:lnTo>
                  <a:pt x="797" y="275"/>
                </a:lnTo>
                <a:lnTo>
                  <a:pt x="804" y="294"/>
                </a:lnTo>
                <a:lnTo>
                  <a:pt x="808" y="313"/>
                </a:lnTo>
                <a:lnTo>
                  <a:pt x="814" y="332"/>
                </a:lnTo>
                <a:lnTo>
                  <a:pt x="817" y="351"/>
                </a:lnTo>
                <a:lnTo>
                  <a:pt x="819" y="370"/>
                </a:lnTo>
                <a:lnTo>
                  <a:pt x="821" y="391"/>
                </a:lnTo>
                <a:lnTo>
                  <a:pt x="821" y="410"/>
                </a:lnTo>
                <a:lnTo>
                  <a:pt x="821" y="429"/>
                </a:lnTo>
                <a:lnTo>
                  <a:pt x="819" y="449"/>
                </a:lnTo>
                <a:lnTo>
                  <a:pt x="817" y="469"/>
                </a:lnTo>
                <a:lnTo>
                  <a:pt x="814" y="488"/>
                </a:lnTo>
                <a:lnTo>
                  <a:pt x="808" y="507"/>
                </a:lnTo>
                <a:lnTo>
                  <a:pt x="804" y="526"/>
                </a:lnTo>
                <a:lnTo>
                  <a:pt x="797" y="545"/>
                </a:lnTo>
                <a:lnTo>
                  <a:pt x="791" y="564"/>
                </a:lnTo>
                <a:lnTo>
                  <a:pt x="782" y="582"/>
                </a:lnTo>
                <a:lnTo>
                  <a:pt x="774" y="601"/>
                </a:lnTo>
                <a:lnTo>
                  <a:pt x="763" y="619"/>
                </a:lnTo>
                <a:lnTo>
                  <a:pt x="754" y="635"/>
                </a:lnTo>
                <a:lnTo>
                  <a:pt x="741" y="653"/>
                </a:lnTo>
                <a:lnTo>
                  <a:pt x="729" y="669"/>
                </a:lnTo>
                <a:lnTo>
                  <a:pt x="715" y="684"/>
                </a:lnTo>
                <a:lnTo>
                  <a:pt x="700" y="699"/>
                </a:lnTo>
                <a:lnTo>
                  <a:pt x="700" y="699"/>
                </a:lnTo>
                <a:lnTo>
                  <a:pt x="685" y="714"/>
                </a:lnTo>
                <a:lnTo>
                  <a:pt x="669" y="728"/>
                </a:lnTo>
                <a:lnTo>
                  <a:pt x="653" y="740"/>
                </a:lnTo>
                <a:lnTo>
                  <a:pt x="636" y="753"/>
                </a:lnTo>
                <a:lnTo>
                  <a:pt x="619" y="764"/>
                </a:lnTo>
                <a:lnTo>
                  <a:pt x="601" y="773"/>
                </a:lnTo>
                <a:lnTo>
                  <a:pt x="583" y="781"/>
                </a:lnTo>
                <a:lnTo>
                  <a:pt x="565" y="789"/>
                </a:lnTo>
                <a:lnTo>
                  <a:pt x="546" y="796"/>
                </a:lnTo>
                <a:lnTo>
                  <a:pt x="527" y="803"/>
                </a:lnTo>
                <a:lnTo>
                  <a:pt x="508" y="809"/>
                </a:lnTo>
                <a:lnTo>
                  <a:pt x="489" y="813"/>
                </a:lnTo>
                <a:lnTo>
                  <a:pt x="470" y="815"/>
                </a:lnTo>
                <a:lnTo>
                  <a:pt x="451" y="818"/>
                </a:lnTo>
                <a:lnTo>
                  <a:pt x="430" y="820"/>
                </a:lnTo>
                <a:lnTo>
                  <a:pt x="411" y="820"/>
                </a:lnTo>
                <a:lnTo>
                  <a:pt x="391" y="820"/>
                </a:lnTo>
                <a:lnTo>
                  <a:pt x="371" y="818"/>
                </a:lnTo>
                <a:lnTo>
                  <a:pt x="352" y="815"/>
                </a:lnTo>
                <a:lnTo>
                  <a:pt x="332" y="813"/>
                </a:lnTo>
                <a:lnTo>
                  <a:pt x="313" y="809"/>
                </a:lnTo>
                <a:lnTo>
                  <a:pt x="294" y="803"/>
                </a:lnTo>
                <a:lnTo>
                  <a:pt x="274" y="796"/>
                </a:lnTo>
                <a:lnTo>
                  <a:pt x="257" y="789"/>
                </a:lnTo>
                <a:lnTo>
                  <a:pt x="238" y="781"/>
                </a:lnTo>
                <a:lnTo>
                  <a:pt x="220" y="773"/>
                </a:lnTo>
                <a:lnTo>
                  <a:pt x="202" y="764"/>
                </a:lnTo>
                <a:lnTo>
                  <a:pt x="186" y="753"/>
                </a:lnTo>
                <a:lnTo>
                  <a:pt x="168" y="740"/>
                </a:lnTo>
                <a:lnTo>
                  <a:pt x="152" y="728"/>
                </a:lnTo>
                <a:lnTo>
                  <a:pt x="137" y="714"/>
                </a:lnTo>
                <a:lnTo>
                  <a:pt x="120" y="699"/>
                </a:lnTo>
                <a:lnTo>
                  <a:pt x="120" y="699"/>
                </a:lnTo>
                <a:lnTo>
                  <a:pt x="106" y="684"/>
                </a:lnTo>
                <a:lnTo>
                  <a:pt x="93" y="669"/>
                </a:lnTo>
                <a:lnTo>
                  <a:pt x="81" y="653"/>
                </a:lnTo>
                <a:lnTo>
                  <a:pt x="68" y="635"/>
                </a:lnTo>
                <a:lnTo>
                  <a:pt x="57" y="619"/>
                </a:lnTo>
                <a:lnTo>
                  <a:pt x="48" y="601"/>
                </a:lnTo>
                <a:lnTo>
                  <a:pt x="38" y="582"/>
                </a:lnTo>
                <a:lnTo>
                  <a:pt x="30" y="564"/>
                </a:lnTo>
                <a:lnTo>
                  <a:pt x="23" y="545"/>
                </a:lnTo>
                <a:lnTo>
                  <a:pt x="18" y="526"/>
                </a:lnTo>
                <a:lnTo>
                  <a:pt x="12" y="507"/>
                </a:lnTo>
                <a:lnTo>
                  <a:pt x="8" y="488"/>
                </a:lnTo>
                <a:lnTo>
                  <a:pt x="5" y="469"/>
                </a:lnTo>
                <a:lnTo>
                  <a:pt x="3" y="449"/>
                </a:lnTo>
                <a:lnTo>
                  <a:pt x="1" y="429"/>
                </a:lnTo>
                <a:lnTo>
                  <a:pt x="0" y="410"/>
                </a:lnTo>
                <a:lnTo>
                  <a:pt x="1" y="391"/>
                </a:lnTo>
                <a:lnTo>
                  <a:pt x="3" y="370"/>
                </a:lnTo>
                <a:lnTo>
                  <a:pt x="5" y="351"/>
                </a:lnTo>
                <a:lnTo>
                  <a:pt x="8" y="332"/>
                </a:lnTo>
                <a:lnTo>
                  <a:pt x="12" y="313"/>
                </a:lnTo>
                <a:lnTo>
                  <a:pt x="18" y="294"/>
                </a:lnTo>
                <a:lnTo>
                  <a:pt x="23" y="275"/>
                </a:lnTo>
                <a:lnTo>
                  <a:pt x="30" y="255"/>
                </a:lnTo>
                <a:lnTo>
                  <a:pt x="38" y="238"/>
                </a:lnTo>
                <a:lnTo>
                  <a:pt x="48" y="219"/>
                </a:lnTo>
                <a:lnTo>
                  <a:pt x="57" y="201"/>
                </a:lnTo>
                <a:lnTo>
                  <a:pt x="68" y="184"/>
                </a:lnTo>
                <a:lnTo>
                  <a:pt x="81" y="167"/>
                </a:lnTo>
                <a:lnTo>
                  <a:pt x="93" y="150"/>
                </a:lnTo>
                <a:lnTo>
                  <a:pt x="106" y="135"/>
                </a:lnTo>
                <a:lnTo>
                  <a:pt x="120" y="120"/>
                </a:lnTo>
                <a:lnTo>
                  <a:pt x="120" y="12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28" name="íṩľíḍè-Freeform: Shape 14"/>
          <p:cNvSpPr/>
          <p:nvPr/>
        </p:nvSpPr>
        <p:spPr bwMode="auto">
          <a:xfrm rot="779458">
            <a:off x="5690444" y="3024870"/>
            <a:ext cx="820791" cy="820791"/>
          </a:xfrm>
          <a:custGeom>
            <a:avLst/>
            <a:gdLst>
              <a:gd name="T0" fmla="*/ 431 w 821"/>
              <a:gd name="T1" fmla="*/ 1 h 820"/>
              <a:gd name="T2" fmla="*/ 493 w 821"/>
              <a:gd name="T3" fmla="*/ 8 h 820"/>
              <a:gd name="T4" fmla="*/ 552 w 821"/>
              <a:gd name="T5" fmla="*/ 26 h 820"/>
              <a:gd name="T6" fmla="*/ 606 w 821"/>
              <a:gd name="T7" fmla="*/ 50 h 820"/>
              <a:gd name="T8" fmla="*/ 655 w 821"/>
              <a:gd name="T9" fmla="*/ 82 h 820"/>
              <a:gd name="T10" fmla="*/ 700 w 821"/>
              <a:gd name="T11" fmla="*/ 120 h 820"/>
              <a:gd name="T12" fmla="*/ 739 w 821"/>
              <a:gd name="T13" fmla="*/ 165 h 820"/>
              <a:gd name="T14" fmla="*/ 771 w 821"/>
              <a:gd name="T15" fmla="*/ 215 h 820"/>
              <a:gd name="T16" fmla="*/ 796 w 821"/>
              <a:gd name="T17" fmla="*/ 269 h 820"/>
              <a:gd name="T18" fmla="*/ 812 w 821"/>
              <a:gd name="T19" fmla="*/ 327 h 820"/>
              <a:gd name="T20" fmla="*/ 821 w 821"/>
              <a:gd name="T21" fmla="*/ 389 h 820"/>
              <a:gd name="T22" fmla="*/ 821 w 821"/>
              <a:gd name="T23" fmla="*/ 431 h 820"/>
              <a:gd name="T24" fmla="*/ 812 w 821"/>
              <a:gd name="T25" fmla="*/ 493 h 820"/>
              <a:gd name="T26" fmla="*/ 796 w 821"/>
              <a:gd name="T27" fmla="*/ 551 h 820"/>
              <a:gd name="T28" fmla="*/ 771 w 821"/>
              <a:gd name="T29" fmla="*/ 606 h 820"/>
              <a:gd name="T30" fmla="*/ 739 w 821"/>
              <a:gd name="T31" fmla="*/ 655 h 820"/>
              <a:gd name="T32" fmla="*/ 700 w 821"/>
              <a:gd name="T33" fmla="*/ 700 h 820"/>
              <a:gd name="T34" fmla="*/ 655 w 821"/>
              <a:gd name="T35" fmla="*/ 738 h 820"/>
              <a:gd name="T36" fmla="*/ 606 w 821"/>
              <a:gd name="T37" fmla="*/ 771 h 820"/>
              <a:gd name="T38" fmla="*/ 552 w 821"/>
              <a:gd name="T39" fmla="*/ 796 h 820"/>
              <a:gd name="T40" fmla="*/ 493 w 821"/>
              <a:gd name="T41" fmla="*/ 812 h 820"/>
              <a:gd name="T42" fmla="*/ 431 w 821"/>
              <a:gd name="T43" fmla="*/ 820 h 820"/>
              <a:gd name="T44" fmla="*/ 389 w 821"/>
              <a:gd name="T45" fmla="*/ 820 h 820"/>
              <a:gd name="T46" fmla="*/ 328 w 821"/>
              <a:gd name="T47" fmla="*/ 812 h 820"/>
              <a:gd name="T48" fmla="*/ 269 w 821"/>
              <a:gd name="T49" fmla="*/ 796 h 820"/>
              <a:gd name="T50" fmla="*/ 216 w 821"/>
              <a:gd name="T51" fmla="*/ 771 h 820"/>
              <a:gd name="T52" fmla="*/ 165 w 821"/>
              <a:gd name="T53" fmla="*/ 738 h 820"/>
              <a:gd name="T54" fmla="*/ 120 w 821"/>
              <a:gd name="T55" fmla="*/ 700 h 820"/>
              <a:gd name="T56" fmla="*/ 82 w 821"/>
              <a:gd name="T57" fmla="*/ 655 h 820"/>
              <a:gd name="T58" fmla="*/ 50 w 821"/>
              <a:gd name="T59" fmla="*/ 606 h 820"/>
              <a:gd name="T60" fmla="*/ 26 w 821"/>
              <a:gd name="T61" fmla="*/ 551 h 820"/>
              <a:gd name="T62" fmla="*/ 9 w 821"/>
              <a:gd name="T63" fmla="*/ 493 h 820"/>
              <a:gd name="T64" fmla="*/ 1 w 821"/>
              <a:gd name="T65" fmla="*/ 431 h 820"/>
              <a:gd name="T66" fmla="*/ 1 w 821"/>
              <a:gd name="T67" fmla="*/ 389 h 820"/>
              <a:gd name="T68" fmla="*/ 9 w 821"/>
              <a:gd name="T69" fmla="*/ 327 h 820"/>
              <a:gd name="T70" fmla="*/ 26 w 821"/>
              <a:gd name="T71" fmla="*/ 269 h 820"/>
              <a:gd name="T72" fmla="*/ 50 w 821"/>
              <a:gd name="T73" fmla="*/ 215 h 820"/>
              <a:gd name="T74" fmla="*/ 82 w 821"/>
              <a:gd name="T75" fmla="*/ 165 h 820"/>
              <a:gd name="T76" fmla="*/ 120 w 821"/>
              <a:gd name="T77" fmla="*/ 120 h 820"/>
              <a:gd name="T78" fmla="*/ 165 w 821"/>
              <a:gd name="T79" fmla="*/ 82 h 820"/>
              <a:gd name="T80" fmla="*/ 216 w 821"/>
              <a:gd name="T81" fmla="*/ 50 h 820"/>
              <a:gd name="T82" fmla="*/ 269 w 821"/>
              <a:gd name="T83" fmla="*/ 26 h 820"/>
              <a:gd name="T84" fmla="*/ 328 w 821"/>
              <a:gd name="T85" fmla="*/ 8 h 820"/>
              <a:gd name="T86" fmla="*/ 389 w 821"/>
              <a:gd name="T87" fmla="*/ 1 h 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21" h="820">
                <a:moveTo>
                  <a:pt x="411" y="0"/>
                </a:moveTo>
                <a:lnTo>
                  <a:pt x="411" y="0"/>
                </a:lnTo>
                <a:lnTo>
                  <a:pt x="431" y="1"/>
                </a:lnTo>
                <a:lnTo>
                  <a:pt x="452" y="2"/>
                </a:lnTo>
                <a:lnTo>
                  <a:pt x="472" y="5"/>
                </a:lnTo>
                <a:lnTo>
                  <a:pt x="493" y="8"/>
                </a:lnTo>
                <a:lnTo>
                  <a:pt x="513" y="13"/>
                </a:lnTo>
                <a:lnTo>
                  <a:pt x="532" y="19"/>
                </a:lnTo>
                <a:lnTo>
                  <a:pt x="552" y="26"/>
                </a:lnTo>
                <a:lnTo>
                  <a:pt x="571" y="32"/>
                </a:lnTo>
                <a:lnTo>
                  <a:pt x="588" y="41"/>
                </a:lnTo>
                <a:lnTo>
                  <a:pt x="606" y="50"/>
                </a:lnTo>
                <a:lnTo>
                  <a:pt x="623" y="60"/>
                </a:lnTo>
                <a:lnTo>
                  <a:pt x="640" y="71"/>
                </a:lnTo>
                <a:lnTo>
                  <a:pt x="655" y="82"/>
                </a:lnTo>
                <a:lnTo>
                  <a:pt x="672" y="94"/>
                </a:lnTo>
                <a:lnTo>
                  <a:pt x="687" y="106"/>
                </a:lnTo>
                <a:lnTo>
                  <a:pt x="700" y="120"/>
                </a:lnTo>
                <a:lnTo>
                  <a:pt x="714" y="135"/>
                </a:lnTo>
                <a:lnTo>
                  <a:pt x="726" y="150"/>
                </a:lnTo>
                <a:lnTo>
                  <a:pt x="739" y="165"/>
                </a:lnTo>
                <a:lnTo>
                  <a:pt x="751" y="181"/>
                </a:lnTo>
                <a:lnTo>
                  <a:pt x="762" y="198"/>
                </a:lnTo>
                <a:lnTo>
                  <a:pt x="771" y="215"/>
                </a:lnTo>
                <a:lnTo>
                  <a:pt x="780" y="232"/>
                </a:lnTo>
                <a:lnTo>
                  <a:pt x="788" y="251"/>
                </a:lnTo>
                <a:lnTo>
                  <a:pt x="796" y="269"/>
                </a:lnTo>
                <a:lnTo>
                  <a:pt x="801" y="288"/>
                </a:lnTo>
                <a:lnTo>
                  <a:pt x="808" y="308"/>
                </a:lnTo>
                <a:lnTo>
                  <a:pt x="812" y="327"/>
                </a:lnTo>
                <a:lnTo>
                  <a:pt x="816" y="348"/>
                </a:lnTo>
                <a:lnTo>
                  <a:pt x="818" y="368"/>
                </a:lnTo>
                <a:lnTo>
                  <a:pt x="821" y="389"/>
                </a:lnTo>
                <a:lnTo>
                  <a:pt x="821" y="411"/>
                </a:lnTo>
                <a:lnTo>
                  <a:pt x="821" y="411"/>
                </a:lnTo>
                <a:lnTo>
                  <a:pt x="821" y="431"/>
                </a:lnTo>
                <a:lnTo>
                  <a:pt x="818" y="452"/>
                </a:lnTo>
                <a:lnTo>
                  <a:pt x="816" y="472"/>
                </a:lnTo>
                <a:lnTo>
                  <a:pt x="812" y="493"/>
                </a:lnTo>
                <a:lnTo>
                  <a:pt x="808" y="513"/>
                </a:lnTo>
                <a:lnTo>
                  <a:pt x="801" y="532"/>
                </a:lnTo>
                <a:lnTo>
                  <a:pt x="796" y="551"/>
                </a:lnTo>
                <a:lnTo>
                  <a:pt x="788" y="570"/>
                </a:lnTo>
                <a:lnTo>
                  <a:pt x="780" y="588"/>
                </a:lnTo>
                <a:lnTo>
                  <a:pt x="771" y="606"/>
                </a:lnTo>
                <a:lnTo>
                  <a:pt x="762" y="622"/>
                </a:lnTo>
                <a:lnTo>
                  <a:pt x="751" y="640"/>
                </a:lnTo>
                <a:lnTo>
                  <a:pt x="739" y="655"/>
                </a:lnTo>
                <a:lnTo>
                  <a:pt x="726" y="672"/>
                </a:lnTo>
                <a:lnTo>
                  <a:pt x="714" y="687"/>
                </a:lnTo>
                <a:lnTo>
                  <a:pt x="700" y="700"/>
                </a:lnTo>
                <a:lnTo>
                  <a:pt x="687" y="714"/>
                </a:lnTo>
                <a:lnTo>
                  <a:pt x="672" y="726"/>
                </a:lnTo>
                <a:lnTo>
                  <a:pt x="655" y="738"/>
                </a:lnTo>
                <a:lnTo>
                  <a:pt x="640" y="751"/>
                </a:lnTo>
                <a:lnTo>
                  <a:pt x="623" y="760"/>
                </a:lnTo>
                <a:lnTo>
                  <a:pt x="606" y="771"/>
                </a:lnTo>
                <a:lnTo>
                  <a:pt x="588" y="779"/>
                </a:lnTo>
                <a:lnTo>
                  <a:pt x="571" y="788"/>
                </a:lnTo>
                <a:lnTo>
                  <a:pt x="552" y="796"/>
                </a:lnTo>
                <a:lnTo>
                  <a:pt x="532" y="801"/>
                </a:lnTo>
                <a:lnTo>
                  <a:pt x="513" y="807"/>
                </a:lnTo>
                <a:lnTo>
                  <a:pt x="493" y="812"/>
                </a:lnTo>
                <a:lnTo>
                  <a:pt x="472" y="815"/>
                </a:lnTo>
                <a:lnTo>
                  <a:pt x="452" y="818"/>
                </a:lnTo>
                <a:lnTo>
                  <a:pt x="431" y="820"/>
                </a:lnTo>
                <a:lnTo>
                  <a:pt x="411" y="820"/>
                </a:lnTo>
                <a:lnTo>
                  <a:pt x="411" y="820"/>
                </a:lnTo>
                <a:lnTo>
                  <a:pt x="389" y="820"/>
                </a:lnTo>
                <a:lnTo>
                  <a:pt x="369" y="818"/>
                </a:lnTo>
                <a:lnTo>
                  <a:pt x="348" y="815"/>
                </a:lnTo>
                <a:lnTo>
                  <a:pt x="328" y="812"/>
                </a:lnTo>
                <a:lnTo>
                  <a:pt x="308" y="807"/>
                </a:lnTo>
                <a:lnTo>
                  <a:pt x="288" y="801"/>
                </a:lnTo>
                <a:lnTo>
                  <a:pt x="269" y="796"/>
                </a:lnTo>
                <a:lnTo>
                  <a:pt x="251" y="788"/>
                </a:lnTo>
                <a:lnTo>
                  <a:pt x="233" y="779"/>
                </a:lnTo>
                <a:lnTo>
                  <a:pt x="216" y="771"/>
                </a:lnTo>
                <a:lnTo>
                  <a:pt x="198" y="760"/>
                </a:lnTo>
                <a:lnTo>
                  <a:pt x="181" y="751"/>
                </a:lnTo>
                <a:lnTo>
                  <a:pt x="165" y="738"/>
                </a:lnTo>
                <a:lnTo>
                  <a:pt x="150" y="726"/>
                </a:lnTo>
                <a:lnTo>
                  <a:pt x="135" y="714"/>
                </a:lnTo>
                <a:lnTo>
                  <a:pt x="120" y="700"/>
                </a:lnTo>
                <a:lnTo>
                  <a:pt x="106" y="687"/>
                </a:lnTo>
                <a:lnTo>
                  <a:pt x="94" y="672"/>
                </a:lnTo>
                <a:lnTo>
                  <a:pt x="82" y="655"/>
                </a:lnTo>
                <a:lnTo>
                  <a:pt x="71" y="640"/>
                </a:lnTo>
                <a:lnTo>
                  <a:pt x="60" y="622"/>
                </a:lnTo>
                <a:lnTo>
                  <a:pt x="50" y="606"/>
                </a:lnTo>
                <a:lnTo>
                  <a:pt x="41" y="588"/>
                </a:lnTo>
                <a:lnTo>
                  <a:pt x="33" y="570"/>
                </a:lnTo>
                <a:lnTo>
                  <a:pt x="26" y="551"/>
                </a:lnTo>
                <a:lnTo>
                  <a:pt x="19" y="532"/>
                </a:lnTo>
                <a:lnTo>
                  <a:pt x="14" y="513"/>
                </a:lnTo>
                <a:lnTo>
                  <a:pt x="9" y="493"/>
                </a:lnTo>
                <a:lnTo>
                  <a:pt x="5" y="472"/>
                </a:lnTo>
                <a:lnTo>
                  <a:pt x="3" y="452"/>
                </a:lnTo>
                <a:lnTo>
                  <a:pt x="1" y="431"/>
                </a:lnTo>
                <a:lnTo>
                  <a:pt x="0" y="411"/>
                </a:lnTo>
                <a:lnTo>
                  <a:pt x="0" y="411"/>
                </a:lnTo>
                <a:lnTo>
                  <a:pt x="1" y="389"/>
                </a:lnTo>
                <a:lnTo>
                  <a:pt x="3" y="368"/>
                </a:lnTo>
                <a:lnTo>
                  <a:pt x="5" y="348"/>
                </a:lnTo>
                <a:lnTo>
                  <a:pt x="9" y="327"/>
                </a:lnTo>
                <a:lnTo>
                  <a:pt x="14" y="308"/>
                </a:lnTo>
                <a:lnTo>
                  <a:pt x="19" y="288"/>
                </a:lnTo>
                <a:lnTo>
                  <a:pt x="26" y="269"/>
                </a:lnTo>
                <a:lnTo>
                  <a:pt x="33" y="251"/>
                </a:lnTo>
                <a:lnTo>
                  <a:pt x="41" y="232"/>
                </a:lnTo>
                <a:lnTo>
                  <a:pt x="50" y="215"/>
                </a:lnTo>
                <a:lnTo>
                  <a:pt x="60" y="198"/>
                </a:lnTo>
                <a:lnTo>
                  <a:pt x="71" y="181"/>
                </a:lnTo>
                <a:lnTo>
                  <a:pt x="82" y="165"/>
                </a:lnTo>
                <a:lnTo>
                  <a:pt x="94" y="150"/>
                </a:lnTo>
                <a:lnTo>
                  <a:pt x="106" y="135"/>
                </a:lnTo>
                <a:lnTo>
                  <a:pt x="120" y="120"/>
                </a:lnTo>
                <a:lnTo>
                  <a:pt x="135" y="106"/>
                </a:lnTo>
                <a:lnTo>
                  <a:pt x="150" y="94"/>
                </a:lnTo>
                <a:lnTo>
                  <a:pt x="165" y="82"/>
                </a:lnTo>
                <a:lnTo>
                  <a:pt x="181" y="71"/>
                </a:lnTo>
                <a:lnTo>
                  <a:pt x="198" y="60"/>
                </a:lnTo>
                <a:lnTo>
                  <a:pt x="216" y="50"/>
                </a:lnTo>
                <a:lnTo>
                  <a:pt x="233" y="41"/>
                </a:lnTo>
                <a:lnTo>
                  <a:pt x="251" y="32"/>
                </a:lnTo>
                <a:lnTo>
                  <a:pt x="269" y="26"/>
                </a:lnTo>
                <a:lnTo>
                  <a:pt x="288" y="19"/>
                </a:lnTo>
                <a:lnTo>
                  <a:pt x="308" y="13"/>
                </a:lnTo>
                <a:lnTo>
                  <a:pt x="328" y="8"/>
                </a:lnTo>
                <a:lnTo>
                  <a:pt x="348" y="5"/>
                </a:lnTo>
                <a:lnTo>
                  <a:pt x="369" y="2"/>
                </a:lnTo>
                <a:lnTo>
                  <a:pt x="389" y="1"/>
                </a:lnTo>
                <a:lnTo>
                  <a:pt x="411" y="0"/>
                </a:lnTo>
                <a:lnTo>
                  <a:pt x="411" y="0"/>
                </a:lnTo>
                <a:close/>
              </a:path>
            </a:pathLst>
          </a:custGeom>
          <a:solidFill>
            <a:srgbClr val="5C657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26" name="íṩľíḍè-Freeform: Shape 12"/>
          <p:cNvSpPr/>
          <p:nvPr/>
        </p:nvSpPr>
        <p:spPr bwMode="auto">
          <a:xfrm rot="779458">
            <a:off x="5169508" y="4232560"/>
            <a:ext cx="820791" cy="820791"/>
          </a:xfrm>
          <a:custGeom>
            <a:avLst/>
            <a:gdLst>
              <a:gd name="T0" fmla="*/ 714 w 821"/>
              <a:gd name="T1" fmla="*/ 135 h 820"/>
              <a:gd name="T2" fmla="*/ 752 w 821"/>
              <a:gd name="T3" fmla="*/ 184 h 820"/>
              <a:gd name="T4" fmla="*/ 782 w 821"/>
              <a:gd name="T5" fmla="*/ 238 h 820"/>
              <a:gd name="T6" fmla="*/ 803 w 821"/>
              <a:gd name="T7" fmla="*/ 294 h 820"/>
              <a:gd name="T8" fmla="*/ 817 w 821"/>
              <a:gd name="T9" fmla="*/ 351 h 820"/>
              <a:gd name="T10" fmla="*/ 821 w 821"/>
              <a:gd name="T11" fmla="*/ 410 h 820"/>
              <a:gd name="T12" fmla="*/ 817 w 821"/>
              <a:gd name="T13" fmla="*/ 469 h 820"/>
              <a:gd name="T14" fmla="*/ 803 w 821"/>
              <a:gd name="T15" fmla="*/ 526 h 820"/>
              <a:gd name="T16" fmla="*/ 782 w 821"/>
              <a:gd name="T17" fmla="*/ 582 h 820"/>
              <a:gd name="T18" fmla="*/ 752 w 821"/>
              <a:gd name="T19" fmla="*/ 635 h 820"/>
              <a:gd name="T20" fmla="*/ 714 w 821"/>
              <a:gd name="T21" fmla="*/ 684 h 820"/>
              <a:gd name="T22" fmla="*/ 685 w 821"/>
              <a:gd name="T23" fmla="*/ 714 h 820"/>
              <a:gd name="T24" fmla="*/ 636 w 821"/>
              <a:gd name="T25" fmla="*/ 753 h 820"/>
              <a:gd name="T26" fmla="*/ 583 w 821"/>
              <a:gd name="T27" fmla="*/ 781 h 820"/>
              <a:gd name="T28" fmla="*/ 527 w 821"/>
              <a:gd name="T29" fmla="*/ 803 h 820"/>
              <a:gd name="T30" fmla="*/ 468 w 821"/>
              <a:gd name="T31" fmla="*/ 815 h 820"/>
              <a:gd name="T32" fmla="*/ 410 w 821"/>
              <a:gd name="T33" fmla="*/ 820 h 820"/>
              <a:gd name="T34" fmla="*/ 351 w 821"/>
              <a:gd name="T35" fmla="*/ 815 h 820"/>
              <a:gd name="T36" fmla="*/ 294 w 821"/>
              <a:gd name="T37" fmla="*/ 803 h 820"/>
              <a:gd name="T38" fmla="*/ 238 w 821"/>
              <a:gd name="T39" fmla="*/ 781 h 820"/>
              <a:gd name="T40" fmla="*/ 184 w 821"/>
              <a:gd name="T41" fmla="*/ 753 h 820"/>
              <a:gd name="T42" fmla="*/ 135 w 821"/>
              <a:gd name="T43" fmla="*/ 714 h 820"/>
              <a:gd name="T44" fmla="*/ 105 w 821"/>
              <a:gd name="T45" fmla="*/ 684 h 820"/>
              <a:gd name="T46" fmla="*/ 68 w 821"/>
              <a:gd name="T47" fmla="*/ 635 h 820"/>
              <a:gd name="T48" fmla="*/ 38 w 821"/>
              <a:gd name="T49" fmla="*/ 582 h 820"/>
              <a:gd name="T50" fmla="*/ 16 w 821"/>
              <a:gd name="T51" fmla="*/ 526 h 820"/>
              <a:gd name="T52" fmla="*/ 4 w 821"/>
              <a:gd name="T53" fmla="*/ 469 h 820"/>
              <a:gd name="T54" fmla="*/ 0 w 821"/>
              <a:gd name="T55" fmla="*/ 410 h 820"/>
              <a:gd name="T56" fmla="*/ 4 w 821"/>
              <a:gd name="T57" fmla="*/ 351 h 820"/>
              <a:gd name="T58" fmla="*/ 16 w 821"/>
              <a:gd name="T59" fmla="*/ 294 h 820"/>
              <a:gd name="T60" fmla="*/ 38 w 821"/>
              <a:gd name="T61" fmla="*/ 238 h 820"/>
              <a:gd name="T62" fmla="*/ 68 w 821"/>
              <a:gd name="T63" fmla="*/ 184 h 820"/>
              <a:gd name="T64" fmla="*/ 105 w 821"/>
              <a:gd name="T65" fmla="*/ 135 h 820"/>
              <a:gd name="T66" fmla="*/ 135 w 821"/>
              <a:gd name="T67" fmla="*/ 105 h 820"/>
              <a:gd name="T68" fmla="*/ 184 w 821"/>
              <a:gd name="T69" fmla="*/ 67 h 820"/>
              <a:gd name="T70" fmla="*/ 238 w 821"/>
              <a:gd name="T71" fmla="*/ 38 h 820"/>
              <a:gd name="T72" fmla="*/ 294 w 821"/>
              <a:gd name="T73" fmla="*/ 16 h 820"/>
              <a:gd name="T74" fmla="*/ 351 w 821"/>
              <a:gd name="T75" fmla="*/ 4 h 820"/>
              <a:gd name="T76" fmla="*/ 410 w 821"/>
              <a:gd name="T77" fmla="*/ 0 h 820"/>
              <a:gd name="T78" fmla="*/ 468 w 821"/>
              <a:gd name="T79" fmla="*/ 4 h 820"/>
              <a:gd name="T80" fmla="*/ 527 w 821"/>
              <a:gd name="T81" fmla="*/ 16 h 820"/>
              <a:gd name="T82" fmla="*/ 583 w 821"/>
              <a:gd name="T83" fmla="*/ 38 h 820"/>
              <a:gd name="T84" fmla="*/ 636 w 821"/>
              <a:gd name="T85" fmla="*/ 67 h 820"/>
              <a:gd name="T86" fmla="*/ 685 w 821"/>
              <a:gd name="T87" fmla="*/ 105 h 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21" h="820">
                <a:moveTo>
                  <a:pt x="700" y="120"/>
                </a:moveTo>
                <a:lnTo>
                  <a:pt x="700" y="120"/>
                </a:lnTo>
                <a:lnTo>
                  <a:pt x="714" y="135"/>
                </a:lnTo>
                <a:lnTo>
                  <a:pt x="728" y="150"/>
                </a:lnTo>
                <a:lnTo>
                  <a:pt x="741" y="167"/>
                </a:lnTo>
                <a:lnTo>
                  <a:pt x="752" y="184"/>
                </a:lnTo>
                <a:lnTo>
                  <a:pt x="763" y="201"/>
                </a:lnTo>
                <a:lnTo>
                  <a:pt x="773" y="219"/>
                </a:lnTo>
                <a:lnTo>
                  <a:pt x="782" y="238"/>
                </a:lnTo>
                <a:lnTo>
                  <a:pt x="791" y="255"/>
                </a:lnTo>
                <a:lnTo>
                  <a:pt x="797" y="275"/>
                </a:lnTo>
                <a:lnTo>
                  <a:pt x="803" y="294"/>
                </a:lnTo>
                <a:lnTo>
                  <a:pt x="808" y="313"/>
                </a:lnTo>
                <a:lnTo>
                  <a:pt x="812" y="332"/>
                </a:lnTo>
                <a:lnTo>
                  <a:pt x="817" y="351"/>
                </a:lnTo>
                <a:lnTo>
                  <a:pt x="818" y="370"/>
                </a:lnTo>
                <a:lnTo>
                  <a:pt x="819" y="391"/>
                </a:lnTo>
                <a:lnTo>
                  <a:pt x="821" y="410"/>
                </a:lnTo>
                <a:lnTo>
                  <a:pt x="819" y="429"/>
                </a:lnTo>
                <a:lnTo>
                  <a:pt x="818" y="449"/>
                </a:lnTo>
                <a:lnTo>
                  <a:pt x="817" y="469"/>
                </a:lnTo>
                <a:lnTo>
                  <a:pt x="812" y="488"/>
                </a:lnTo>
                <a:lnTo>
                  <a:pt x="808" y="507"/>
                </a:lnTo>
                <a:lnTo>
                  <a:pt x="803" y="526"/>
                </a:lnTo>
                <a:lnTo>
                  <a:pt x="797" y="545"/>
                </a:lnTo>
                <a:lnTo>
                  <a:pt x="791" y="564"/>
                </a:lnTo>
                <a:lnTo>
                  <a:pt x="782" y="582"/>
                </a:lnTo>
                <a:lnTo>
                  <a:pt x="773" y="601"/>
                </a:lnTo>
                <a:lnTo>
                  <a:pt x="763" y="619"/>
                </a:lnTo>
                <a:lnTo>
                  <a:pt x="752" y="635"/>
                </a:lnTo>
                <a:lnTo>
                  <a:pt x="741" y="653"/>
                </a:lnTo>
                <a:lnTo>
                  <a:pt x="728" y="669"/>
                </a:lnTo>
                <a:lnTo>
                  <a:pt x="714" y="684"/>
                </a:lnTo>
                <a:lnTo>
                  <a:pt x="700" y="699"/>
                </a:lnTo>
                <a:lnTo>
                  <a:pt x="700" y="699"/>
                </a:lnTo>
                <a:lnTo>
                  <a:pt x="685" y="714"/>
                </a:lnTo>
                <a:lnTo>
                  <a:pt x="669" y="728"/>
                </a:lnTo>
                <a:lnTo>
                  <a:pt x="653" y="740"/>
                </a:lnTo>
                <a:lnTo>
                  <a:pt x="636" y="753"/>
                </a:lnTo>
                <a:lnTo>
                  <a:pt x="619" y="764"/>
                </a:lnTo>
                <a:lnTo>
                  <a:pt x="601" y="773"/>
                </a:lnTo>
                <a:lnTo>
                  <a:pt x="583" y="781"/>
                </a:lnTo>
                <a:lnTo>
                  <a:pt x="564" y="789"/>
                </a:lnTo>
                <a:lnTo>
                  <a:pt x="546" y="796"/>
                </a:lnTo>
                <a:lnTo>
                  <a:pt x="527" y="803"/>
                </a:lnTo>
                <a:lnTo>
                  <a:pt x="508" y="809"/>
                </a:lnTo>
                <a:lnTo>
                  <a:pt x="489" y="813"/>
                </a:lnTo>
                <a:lnTo>
                  <a:pt x="468" y="815"/>
                </a:lnTo>
                <a:lnTo>
                  <a:pt x="449" y="818"/>
                </a:lnTo>
                <a:lnTo>
                  <a:pt x="430" y="820"/>
                </a:lnTo>
                <a:lnTo>
                  <a:pt x="410" y="820"/>
                </a:lnTo>
                <a:lnTo>
                  <a:pt x="391" y="820"/>
                </a:lnTo>
                <a:lnTo>
                  <a:pt x="371" y="818"/>
                </a:lnTo>
                <a:lnTo>
                  <a:pt x="351" y="815"/>
                </a:lnTo>
                <a:lnTo>
                  <a:pt x="332" y="813"/>
                </a:lnTo>
                <a:lnTo>
                  <a:pt x="313" y="809"/>
                </a:lnTo>
                <a:lnTo>
                  <a:pt x="294" y="803"/>
                </a:lnTo>
                <a:lnTo>
                  <a:pt x="274" y="796"/>
                </a:lnTo>
                <a:lnTo>
                  <a:pt x="255" y="789"/>
                </a:lnTo>
                <a:lnTo>
                  <a:pt x="238" y="781"/>
                </a:lnTo>
                <a:lnTo>
                  <a:pt x="220" y="773"/>
                </a:lnTo>
                <a:lnTo>
                  <a:pt x="202" y="764"/>
                </a:lnTo>
                <a:lnTo>
                  <a:pt x="184" y="753"/>
                </a:lnTo>
                <a:lnTo>
                  <a:pt x="168" y="740"/>
                </a:lnTo>
                <a:lnTo>
                  <a:pt x="152" y="728"/>
                </a:lnTo>
                <a:lnTo>
                  <a:pt x="135" y="714"/>
                </a:lnTo>
                <a:lnTo>
                  <a:pt x="120" y="699"/>
                </a:lnTo>
                <a:lnTo>
                  <a:pt x="120" y="699"/>
                </a:lnTo>
                <a:lnTo>
                  <a:pt x="105" y="684"/>
                </a:lnTo>
                <a:lnTo>
                  <a:pt x="91" y="669"/>
                </a:lnTo>
                <a:lnTo>
                  <a:pt x="79" y="653"/>
                </a:lnTo>
                <a:lnTo>
                  <a:pt x="68" y="635"/>
                </a:lnTo>
                <a:lnTo>
                  <a:pt x="57" y="619"/>
                </a:lnTo>
                <a:lnTo>
                  <a:pt x="46" y="601"/>
                </a:lnTo>
                <a:lnTo>
                  <a:pt x="38" y="582"/>
                </a:lnTo>
                <a:lnTo>
                  <a:pt x="30" y="564"/>
                </a:lnTo>
                <a:lnTo>
                  <a:pt x="23" y="545"/>
                </a:lnTo>
                <a:lnTo>
                  <a:pt x="16" y="526"/>
                </a:lnTo>
                <a:lnTo>
                  <a:pt x="12" y="507"/>
                </a:lnTo>
                <a:lnTo>
                  <a:pt x="8" y="488"/>
                </a:lnTo>
                <a:lnTo>
                  <a:pt x="4" y="469"/>
                </a:lnTo>
                <a:lnTo>
                  <a:pt x="1" y="449"/>
                </a:lnTo>
                <a:lnTo>
                  <a:pt x="0" y="429"/>
                </a:lnTo>
                <a:lnTo>
                  <a:pt x="0" y="410"/>
                </a:lnTo>
                <a:lnTo>
                  <a:pt x="0" y="391"/>
                </a:lnTo>
                <a:lnTo>
                  <a:pt x="1" y="370"/>
                </a:lnTo>
                <a:lnTo>
                  <a:pt x="4" y="351"/>
                </a:lnTo>
                <a:lnTo>
                  <a:pt x="8" y="332"/>
                </a:lnTo>
                <a:lnTo>
                  <a:pt x="12" y="313"/>
                </a:lnTo>
                <a:lnTo>
                  <a:pt x="16" y="294"/>
                </a:lnTo>
                <a:lnTo>
                  <a:pt x="23" y="275"/>
                </a:lnTo>
                <a:lnTo>
                  <a:pt x="30" y="255"/>
                </a:lnTo>
                <a:lnTo>
                  <a:pt x="38" y="238"/>
                </a:lnTo>
                <a:lnTo>
                  <a:pt x="46" y="219"/>
                </a:lnTo>
                <a:lnTo>
                  <a:pt x="57" y="201"/>
                </a:lnTo>
                <a:lnTo>
                  <a:pt x="68" y="184"/>
                </a:lnTo>
                <a:lnTo>
                  <a:pt x="79" y="167"/>
                </a:lnTo>
                <a:lnTo>
                  <a:pt x="91" y="150"/>
                </a:lnTo>
                <a:lnTo>
                  <a:pt x="105" y="135"/>
                </a:lnTo>
                <a:lnTo>
                  <a:pt x="120" y="120"/>
                </a:lnTo>
                <a:lnTo>
                  <a:pt x="120" y="120"/>
                </a:lnTo>
                <a:lnTo>
                  <a:pt x="135" y="105"/>
                </a:lnTo>
                <a:lnTo>
                  <a:pt x="152" y="92"/>
                </a:lnTo>
                <a:lnTo>
                  <a:pt x="168" y="79"/>
                </a:lnTo>
                <a:lnTo>
                  <a:pt x="184" y="67"/>
                </a:lnTo>
                <a:lnTo>
                  <a:pt x="202" y="56"/>
                </a:lnTo>
                <a:lnTo>
                  <a:pt x="220" y="47"/>
                </a:lnTo>
                <a:lnTo>
                  <a:pt x="238" y="38"/>
                </a:lnTo>
                <a:lnTo>
                  <a:pt x="255" y="30"/>
                </a:lnTo>
                <a:lnTo>
                  <a:pt x="274" y="23"/>
                </a:lnTo>
                <a:lnTo>
                  <a:pt x="294" y="16"/>
                </a:lnTo>
                <a:lnTo>
                  <a:pt x="313" y="11"/>
                </a:lnTo>
                <a:lnTo>
                  <a:pt x="332" y="7"/>
                </a:lnTo>
                <a:lnTo>
                  <a:pt x="351" y="4"/>
                </a:lnTo>
                <a:lnTo>
                  <a:pt x="371" y="1"/>
                </a:lnTo>
                <a:lnTo>
                  <a:pt x="391" y="0"/>
                </a:lnTo>
                <a:lnTo>
                  <a:pt x="410" y="0"/>
                </a:lnTo>
                <a:lnTo>
                  <a:pt x="430" y="0"/>
                </a:lnTo>
                <a:lnTo>
                  <a:pt x="449" y="1"/>
                </a:lnTo>
                <a:lnTo>
                  <a:pt x="468" y="4"/>
                </a:lnTo>
                <a:lnTo>
                  <a:pt x="489" y="7"/>
                </a:lnTo>
                <a:lnTo>
                  <a:pt x="508" y="11"/>
                </a:lnTo>
                <a:lnTo>
                  <a:pt x="527" y="16"/>
                </a:lnTo>
                <a:lnTo>
                  <a:pt x="546" y="23"/>
                </a:lnTo>
                <a:lnTo>
                  <a:pt x="564" y="30"/>
                </a:lnTo>
                <a:lnTo>
                  <a:pt x="583" y="38"/>
                </a:lnTo>
                <a:lnTo>
                  <a:pt x="601" y="47"/>
                </a:lnTo>
                <a:lnTo>
                  <a:pt x="619" y="56"/>
                </a:lnTo>
                <a:lnTo>
                  <a:pt x="636" y="67"/>
                </a:lnTo>
                <a:lnTo>
                  <a:pt x="653" y="79"/>
                </a:lnTo>
                <a:lnTo>
                  <a:pt x="669" y="92"/>
                </a:lnTo>
                <a:lnTo>
                  <a:pt x="685" y="105"/>
                </a:lnTo>
                <a:lnTo>
                  <a:pt x="700" y="120"/>
                </a:lnTo>
                <a:lnTo>
                  <a:pt x="700" y="12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24" name="íṩľíḍè-Freeform: Shape 10"/>
          <p:cNvSpPr/>
          <p:nvPr/>
        </p:nvSpPr>
        <p:spPr bwMode="auto">
          <a:xfrm rot="779458">
            <a:off x="3840565" y="4458182"/>
            <a:ext cx="820791" cy="823796"/>
          </a:xfrm>
          <a:custGeom>
            <a:avLst/>
            <a:gdLst>
              <a:gd name="T0" fmla="*/ 819 w 819"/>
              <a:gd name="T1" fmla="*/ 432 h 821"/>
              <a:gd name="T2" fmla="*/ 811 w 819"/>
              <a:gd name="T3" fmla="*/ 493 h 821"/>
              <a:gd name="T4" fmla="*/ 795 w 819"/>
              <a:gd name="T5" fmla="*/ 552 h 821"/>
              <a:gd name="T6" fmla="*/ 770 w 819"/>
              <a:gd name="T7" fmla="*/ 605 h 821"/>
              <a:gd name="T8" fmla="*/ 739 w 819"/>
              <a:gd name="T9" fmla="*/ 656 h 821"/>
              <a:gd name="T10" fmla="*/ 699 w 819"/>
              <a:gd name="T11" fmla="*/ 701 h 821"/>
              <a:gd name="T12" fmla="*/ 656 w 819"/>
              <a:gd name="T13" fmla="*/ 739 h 821"/>
              <a:gd name="T14" fmla="*/ 605 w 819"/>
              <a:gd name="T15" fmla="*/ 770 h 821"/>
              <a:gd name="T16" fmla="*/ 550 w 819"/>
              <a:gd name="T17" fmla="*/ 795 h 821"/>
              <a:gd name="T18" fmla="*/ 493 w 819"/>
              <a:gd name="T19" fmla="*/ 811 h 821"/>
              <a:gd name="T20" fmla="*/ 432 w 819"/>
              <a:gd name="T21" fmla="*/ 820 h 821"/>
              <a:gd name="T22" fmla="*/ 389 w 819"/>
              <a:gd name="T23" fmla="*/ 820 h 821"/>
              <a:gd name="T24" fmla="*/ 328 w 819"/>
              <a:gd name="T25" fmla="*/ 811 h 821"/>
              <a:gd name="T26" fmla="*/ 269 w 819"/>
              <a:gd name="T27" fmla="*/ 795 h 821"/>
              <a:gd name="T28" fmla="*/ 215 w 819"/>
              <a:gd name="T29" fmla="*/ 770 h 821"/>
              <a:gd name="T30" fmla="*/ 164 w 819"/>
              <a:gd name="T31" fmla="*/ 739 h 821"/>
              <a:gd name="T32" fmla="*/ 120 w 819"/>
              <a:gd name="T33" fmla="*/ 701 h 821"/>
              <a:gd name="T34" fmla="*/ 81 w 819"/>
              <a:gd name="T35" fmla="*/ 656 h 821"/>
              <a:gd name="T36" fmla="*/ 49 w 819"/>
              <a:gd name="T37" fmla="*/ 605 h 821"/>
              <a:gd name="T38" fmla="*/ 25 w 819"/>
              <a:gd name="T39" fmla="*/ 552 h 821"/>
              <a:gd name="T40" fmla="*/ 8 w 819"/>
              <a:gd name="T41" fmla="*/ 493 h 821"/>
              <a:gd name="T42" fmla="*/ 0 w 819"/>
              <a:gd name="T43" fmla="*/ 432 h 821"/>
              <a:gd name="T44" fmla="*/ 0 w 819"/>
              <a:gd name="T45" fmla="*/ 389 h 821"/>
              <a:gd name="T46" fmla="*/ 8 w 819"/>
              <a:gd name="T47" fmla="*/ 328 h 821"/>
              <a:gd name="T48" fmla="*/ 25 w 819"/>
              <a:gd name="T49" fmla="*/ 269 h 821"/>
              <a:gd name="T50" fmla="*/ 49 w 819"/>
              <a:gd name="T51" fmla="*/ 215 h 821"/>
              <a:gd name="T52" fmla="*/ 81 w 819"/>
              <a:gd name="T53" fmla="*/ 165 h 821"/>
              <a:gd name="T54" fmla="*/ 120 w 819"/>
              <a:gd name="T55" fmla="*/ 120 h 821"/>
              <a:gd name="T56" fmla="*/ 164 w 819"/>
              <a:gd name="T57" fmla="*/ 82 h 821"/>
              <a:gd name="T58" fmla="*/ 215 w 819"/>
              <a:gd name="T59" fmla="*/ 49 h 821"/>
              <a:gd name="T60" fmla="*/ 269 w 819"/>
              <a:gd name="T61" fmla="*/ 25 h 821"/>
              <a:gd name="T62" fmla="*/ 328 w 819"/>
              <a:gd name="T63" fmla="*/ 8 h 821"/>
              <a:gd name="T64" fmla="*/ 389 w 819"/>
              <a:gd name="T65" fmla="*/ 0 h 821"/>
              <a:gd name="T66" fmla="*/ 432 w 819"/>
              <a:gd name="T67" fmla="*/ 0 h 821"/>
              <a:gd name="T68" fmla="*/ 493 w 819"/>
              <a:gd name="T69" fmla="*/ 8 h 821"/>
              <a:gd name="T70" fmla="*/ 550 w 819"/>
              <a:gd name="T71" fmla="*/ 25 h 821"/>
              <a:gd name="T72" fmla="*/ 605 w 819"/>
              <a:gd name="T73" fmla="*/ 49 h 821"/>
              <a:gd name="T74" fmla="*/ 656 w 819"/>
              <a:gd name="T75" fmla="*/ 82 h 821"/>
              <a:gd name="T76" fmla="*/ 699 w 819"/>
              <a:gd name="T77" fmla="*/ 120 h 821"/>
              <a:gd name="T78" fmla="*/ 739 w 819"/>
              <a:gd name="T79" fmla="*/ 165 h 821"/>
              <a:gd name="T80" fmla="*/ 770 w 819"/>
              <a:gd name="T81" fmla="*/ 215 h 821"/>
              <a:gd name="T82" fmla="*/ 795 w 819"/>
              <a:gd name="T83" fmla="*/ 269 h 821"/>
              <a:gd name="T84" fmla="*/ 811 w 819"/>
              <a:gd name="T85" fmla="*/ 328 h 821"/>
              <a:gd name="T86" fmla="*/ 819 w 819"/>
              <a:gd name="T87" fmla="*/ 389 h 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19" h="821">
                <a:moveTo>
                  <a:pt x="819" y="410"/>
                </a:moveTo>
                <a:lnTo>
                  <a:pt x="819" y="410"/>
                </a:lnTo>
                <a:lnTo>
                  <a:pt x="819" y="432"/>
                </a:lnTo>
                <a:lnTo>
                  <a:pt x="818" y="452"/>
                </a:lnTo>
                <a:lnTo>
                  <a:pt x="815" y="473"/>
                </a:lnTo>
                <a:lnTo>
                  <a:pt x="811" y="493"/>
                </a:lnTo>
                <a:lnTo>
                  <a:pt x="807" y="512"/>
                </a:lnTo>
                <a:lnTo>
                  <a:pt x="802" y="533"/>
                </a:lnTo>
                <a:lnTo>
                  <a:pt x="795" y="552"/>
                </a:lnTo>
                <a:lnTo>
                  <a:pt x="788" y="570"/>
                </a:lnTo>
                <a:lnTo>
                  <a:pt x="780" y="589"/>
                </a:lnTo>
                <a:lnTo>
                  <a:pt x="770" y="605"/>
                </a:lnTo>
                <a:lnTo>
                  <a:pt x="761" y="623"/>
                </a:lnTo>
                <a:lnTo>
                  <a:pt x="750" y="639"/>
                </a:lnTo>
                <a:lnTo>
                  <a:pt x="739" y="656"/>
                </a:lnTo>
                <a:lnTo>
                  <a:pt x="727" y="671"/>
                </a:lnTo>
                <a:lnTo>
                  <a:pt x="713" y="686"/>
                </a:lnTo>
                <a:lnTo>
                  <a:pt x="699" y="701"/>
                </a:lnTo>
                <a:lnTo>
                  <a:pt x="686" y="714"/>
                </a:lnTo>
                <a:lnTo>
                  <a:pt x="671" y="727"/>
                </a:lnTo>
                <a:lnTo>
                  <a:pt x="656" y="739"/>
                </a:lnTo>
                <a:lnTo>
                  <a:pt x="639" y="750"/>
                </a:lnTo>
                <a:lnTo>
                  <a:pt x="623" y="761"/>
                </a:lnTo>
                <a:lnTo>
                  <a:pt x="605" y="770"/>
                </a:lnTo>
                <a:lnTo>
                  <a:pt x="587" y="780"/>
                </a:lnTo>
                <a:lnTo>
                  <a:pt x="570" y="788"/>
                </a:lnTo>
                <a:lnTo>
                  <a:pt x="550" y="795"/>
                </a:lnTo>
                <a:lnTo>
                  <a:pt x="531" y="802"/>
                </a:lnTo>
                <a:lnTo>
                  <a:pt x="512" y="807"/>
                </a:lnTo>
                <a:lnTo>
                  <a:pt x="493" y="811"/>
                </a:lnTo>
                <a:lnTo>
                  <a:pt x="473" y="815"/>
                </a:lnTo>
                <a:lnTo>
                  <a:pt x="452" y="818"/>
                </a:lnTo>
                <a:lnTo>
                  <a:pt x="432" y="820"/>
                </a:lnTo>
                <a:lnTo>
                  <a:pt x="410" y="821"/>
                </a:lnTo>
                <a:lnTo>
                  <a:pt x="410" y="821"/>
                </a:lnTo>
                <a:lnTo>
                  <a:pt x="389" y="820"/>
                </a:lnTo>
                <a:lnTo>
                  <a:pt x="367" y="818"/>
                </a:lnTo>
                <a:lnTo>
                  <a:pt x="347" y="815"/>
                </a:lnTo>
                <a:lnTo>
                  <a:pt x="328" y="811"/>
                </a:lnTo>
                <a:lnTo>
                  <a:pt x="307" y="807"/>
                </a:lnTo>
                <a:lnTo>
                  <a:pt x="288" y="802"/>
                </a:lnTo>
                <a:lnTo>
                  <a:pt x="269" y="795"/>
                </a:lnTo>
                <a:lnTo>
                  <a:pt x="250" y="788"/>
                </a:lnTo>
                <a:lnTo>
                  <a:pt x="232" y="780"/>
                </a:lnTo>
                <a:lnTo>
                  <a:pt x="215" y="770"/>
                </a:lnTo>
                <a:lnTo>
                  <a:pt x="197" y="761"/>
                </a:lnTo>
                <a:lnTo>
                  <a:pt x="180" y="750"/>
                </a:lnTo>
                <a:lnTo>
                  <a:pt x="164" y="739"/>
                </a:lnTo>
                <a:lnTo>
                  <a:pt x="149" y="727"/>
                </a:lnTo>
                <a:lnTo>
                  <a:pt x="134" y="714"/>
                </a:lnTo>
                <a:lnTo>
                  <a:pt x="120" y="701"/>
                </a:lnTo>
                <a:lnTo>
                  <a:pt x="107" y="686"/>
                </a:lnTo>
                <a:lnTo>
                  <a:pt x="93" y="671"/>
                </a:lnTo>
                <a:lnTo>
                  <a:pt x="81" y="656"/>
                </a:lnTo>
                <a:lnTo>
                  <a:pt x="70" y="639"/>
                </a:lnTo>
                <a:lnTo>
                  <a:pt x="59" y="623"/>
                </a:lnTo>
                <a:lnTo>
                  <a:pt x="49" y="605"/>
                </a:lnTo>
                <a:lnTo>
                  <a:pt x="40" y="589"/>
                </a:lnTo>
                <a:lnTo>
                  <a:pt x="32" y="570"/>
                </a:lnTo>
                <a:lnTo>
                  <a:pt x="25" y="552"/>
                </a:lnTo>
                <a:lnTo>
                  <a:pt x="18" y="533"/>
                </a:lnTo>
                <a:lnTo>
                  <a:pt x="12" y="512"/>
                </a:lnTo>
                <a:lnTo>
                  <a:pt x="8" y="493"/>
                </a:lnTo>
                <a:lnTo>
                  <a:pt x="4" y="473"/>
                </a:lnTo>
                <a:lnTo>
                  <a:pt x="2" y="452"/>
                </a:lnTo>
                <a:lnTo>
                  <a:pt x="0" y="432"/>
                </a:lnTo>
                <a:lnTo>
                  <a:pt x="0" y="410"/>
                </a:lnTo>
                <a:lnTo>
                  <a:pt x="0" y="410"/>
                </a:lnTo>
                <a:lnTo>
                  <a:pt x="0" y="389"/>
                </a:lnTo>
                <a:lnTo>
                  <a:pt x="2" y="369"/>
                </a:lnTo>
                <a:lnTo>
                  <a:pt x="4" y="348"/>
                </a:lnTo>
                <a:lnTo>
                  <a:pt x="8" y="328"/>
                </a:lnTo>
                <a:lnTo>
                  <a:pt x="12" y="307"/>
                </a:lnTo>
                <a:lnTo>
                  <a:pt x="18" y="288"/>
                </a:lnTo>
                <a:lnTo>
                  <a:pt x="25" y="269"/>
                </a:lnTo>
                <a:lnTo>
                  <a:pt x="32" y="250"/>
                </a:lnTo>
                <a:lnTo>
                  <a:pt x="40" y="232"/>
                </a:lnTo>
                <a:lnTo>
                  <a:pt x="49" y="215"/>
                </a:lnTo>
                <a:lnTo>
                  <a:pt x="59" y="198"/>
                </a:lnTo>
                <a:lnTo>
                  <a:pt x="70" y="180"/>
                </a:lnTo>
                <a:lnTo>
                  <a:pt x="81" y="165"/>
                </a:lnTo>
                <a:lnTo>
                  <a:pt x="93" y="149"/>
                </a:lnTo>
                <a:lnTo>
                  <a:pt x="107" y="134"/>
                </a:lnTo>
                <a:lnTo>
                  <a:pt x="120" y="120"/>
                </a:lnTo>
                <a:lnTo>
                  <a:pt x="134" y="107"/>
                </a:lnTo>
                <a:lnTo>
                  <a:pt x="149" y="94"/>
                </a:lnTo>
                <a:lnTo>
                  <a:pt x="164" y="82"/>
                </a:lnTo>
                <a:lnTo>
                  <a:pt x="180" y="70"/>
                </a:lnTo>
                <a:lnTo>
                  <a:pt x="197" y="60"/>
                </a:lnTo>
                <a:lnTo>
                  <a:pt x="215" y="49"/>
                </a:lnTo>
                <a:lnTo>
                  <a:pt x="232" y="41"/>
                </a:lnTo>
                <a:lnTo>
                  <a:pt x="250" y="33"/>
                </a:lnTo>
                <a:lnTo>
                  <a:pt x="269" y="25"/>
                </a:lnTo>
                <a:lnTo>
                  <a:pt x="288" y="19"/>
                </a:lnTo>
                <a:lnTo>
                  <a:pt x="307" y="14"/>
                </a:lnTo>
                <a:lnTo>
                  <a:pt x="328" y="8"/>
                </a:lnTo>
                <a:lnTo>
                  <a:pt x="347" y="6"/>
                </a:lnTo>
                <a:lnTo>
                  <a:pt x="367" y="3"/>
                </a:lnTo>
                <a:lnTo>
                  <a:pt x="389" y="0"/>
                </a:lnTo>
                <a:lnTo>
                  <a:pt x="410" y="0"/>
                </a:lnTo>
                <a:lnTo>
                  <a:pt x="410" y="0"/>
                </a:lnTo>
                <a:lnTo>
                  <a:pt x="432" y="0"/>
                </a:lnTo>
                <a:lnTo>
                  <a:pt x="452" y="3"/>
                </a:lnTo>
                <a:lnTo>
                  <a:pt x="473" y="6"/>
                </a:lnTo>
                <a:lnTo>
                  <a:pt x="493" y="8"/>
                </a:lnTo>
                <a:lnTo>
                  <a:pt x="512" y="14"/>
                </a:lnTo>
                <a:lnTo>
                  <a:pt x="531" y="19"/>
                </a:lnTo>
                <a:lnTo>
                  <a:pt x="550" y="25"/>
                </a:lnTo>
                <a:lnTo>
                  <a:pt x="570" y="33"/>
                </a:lnTo>
                <a:lnTo>
                  <a:pt x="587" y="41"/>
                </a:lnTo>
                <a:lnTo>
                  <a:pt x="605" y="49"/>
                </a:lnTo>
                <a:lnTo>
                  <a:pt x="623" y="60"/>
                </a:lnTo>
                <a:lnTo>
                  <a:pt x="639" y="70"/>
                </a:lnTo>
                <a:lnTo>
                  <a:pt x="656" y="82"/>
                </a:lnTo>
                <a:lnTo>
                  <a:pt x="671" y="94"/>
                </a:lnTo>
                <a:lnTo>
                  <a:pt x="686" y="107"/>
                </a:lnTo>
                <a:lnTo>
                  <a:pt x="699" y="120"/>
                </a:lnTo>
                <a:lnTo>
                  <a:pt x="713" y="134"/>
                </a:lnTo>
                <a:lnTo>
                  <a:pt x="727" y="149"/>
                </a:lnTo>
                <a:lnTo>
                  <a:pt x="739" y="165"/>
                </a:lnTo>
                <a:lnTo>
                  <a:pt x="750" y="180"/>
                </a:lnTo>
                <a:lnTo>
                  <a:pt x="761" y="198"/>
                </a:lnTo>
                <a:lnTo>
                  <a:pt x="770" y="215"/>
                </a:lnTo>
                <a:lnTo>
                  <a:pt x="780" y="232"/>
                </a:lnTo>
                <a:lnTo>
                  <a:pt x="788" y="250"/>
                </a:lnTo>
                <a:lnTo>
                  <a:pt x="795" y="269"/>
                </a:lnTo>
                <a:lnTo>
                  <a:pt x="802" y="288"/>
                </a:lnTo>
                <a:lnTo>
                  <a:pt x="807" y="307"/>
                </a:lnTo>
                <a:lnTo>
                  <a:pt x="811" y="328"/>
                </a:lnTo>
                <a:lnTo>
                  <a:pt x="815" y="348"/>
                </a:lnTo>
                <a:lnTo>
                  <a:pt x="818" y="369"/>
                </a:lnTo>
                <a:lnTo>
                  <a:pt x="819" y="389"/>
                </a:lnTo>
                <a:lnTo>
                  <a:pt x="819" y="410"/>
                </a:lnTo>
                <a:lnTo>
                  <a:pt x="819" y="410"/>
                </a:lnTo>
                <a:close/>
              </a:path>
            </a:pathLst>
          </a:custGeom>
          <a:solidFill>
            <a:srgbClr val="5C657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25" name="íṩľíḍè-Freeform: Shape 11"/>
          <p:cNvSpPr/>
          <p:nvPr/>
        </p:nvSpPr>
        <p:spPr bwMode="auto">
          <a:xfrm rot="779458">
            <a:off x="3717887" y="1615197"/>
            <a:ext cx="823796" cy="820791"/>
          </a:xfrm>
          <a:custGeom>
            <a:avLst/>
            <a:gdLst>
              <a:gd name="T0" fmla="*/ 715 w 821"/>
              <a:gd name="T1" fmla="*/ 135 h 820"/>
              <a:gd name="T2" fmla="*/ 754 w 821"/>
              <a:gd name="T3" fmla="*/ 184 h 820"/>
              <a:gd name="T4" fmla="*/ 782 w 821"/>
              <a:gd name="T5" fmla="*/ 237 h 820"/>
              <a:gd name="T6" fmla="*/ 804 w 821"/>
              <a:gd name="T7" fmla="*/ 293 h 820"/>
              <a:gd name="T8" fmla="*/ 817 w 821"/>
              <a:gd name="T9" fmla="*/ 351 h 820"/>
              <a:gd name="T10" fmla="*/ 821 w 821"/>
              <a:gd name="T11" fmla="*/ 409 h 820"/>
              <a:gd name="T12" fmla="*/ 817 w 821"/>
              <a:gd name="T13" fmla="*/ 468 h 820"/>
              <a:gd name="T14" fmla="*/ 804 w 821"/>
              <a:gd name="T15" fmla="*/ 527 h 820"/>
              <a:gd name="T16" fmla="*/ 782 w 821"/>
              <a:gd name="T17" fmla="*/ 583 h 820"/>
              <a:gd name="T18" fmla="*/ 754 w 821"/>
              <a:gd name="T19" fmla="*/ 636 h 820"/>
              <a:gd name="T20" fmla="*/ 715 w 821"/>
              <a:gd name="T21" fmla="*/ 684 h 820"/>
              <a:gd name="T22" fmla="*/ 685 w 821"/>
              <a:gd name="T23" fmla="*/ 714 h 820"/>
              <a:gd name="T24" fmla="*/ 636 w 821"/>
              <a:gd name="T25" fmla="*/ 752 h 820"/>
              <a:gd name="T26" fmla="*/ 583 w 821"/>
              <a:gd name="T27" fmla="*/ 782 h 820"/>
              <a:gd name="T28" fmla="*/ 527 w 821"/>
              <a:gd name="T29" fmla="*/ 803 h 820"/>
              <a:gd name="T30" fmla="*/ 470 w 821"/>
              <a:gd name="T31" fmla="*/ 816 h 820"/>
              <a:gd name="T32" fmla="*/ 411 w 821"/>
              <a:gd name="T33" fmla="*/ 820 h 820"/>
              <a:gd name="T34" fmla="*/ 352 w 821"/>
              <a:gd name="T35" fmla="*/ 816 h 820"/>
              <a:gd name="T36" fmla="*/ 294 w 821"/>
              <a:gd name="T37" fmla="*/ 803 h 820"/>
              <a:gd name="T38" fmla="*/ 238 w 821"/>
              <a:gd name="T39" fmla="*/ 782 h 820"/>
              <a:gd name="T40" fmla="*/ 186 w 821"/>
              <a:gd name="T41" fmla="*/ 752 h 820"/>
              <a:gd name="T42" fmla="*/ 137 w 821"/>
              <a:gd name="T43" fmla="*/ 714 h 820"/>
              <a:gd name="T44" fmla="*/ 106 w 821"/>
              <a:gd name="T45" fmla="*/ 684 h 820"/>
              <a:gd name="T46" fmla="*/ 68 w 821"/>
              <a:gd name="T47" fmla="*/ 636 h 820"/>
              <a:gd name="T48" fmla="*/ 38 w 821"/>
              <a:gd name="T49" fmla="*/ 583 h 820"/>
              <a:gd name="T50" fmla="*/ 18 w 821"/>
              <a:gd name="T51" fmla="*/ 527 h 820"/>
              <a:gd name="T52" fmla="*/ 5 w 821"/>
              <a:gd name="T53" fmla="*/ 468 h 820"/>
              <a:gd name="T54" fmla="*/ 0 w 821"/>
              <a:gd name="T55" fmla="*/ 409 h 820"/>
              <a:gd name="T56" fmla="*/ 5 w 821"/>
              <a:gd name="T57" fmla="*/ 351 h 820"/>
              <a:gd name="T58" fmla="*/ 18 w 821"/>
              <a:gd name="T59" fmla="*/ 293 h 820"/>
              <a:gd name="T60" fmla="*/ 38 w 821"/>
              <a:gd name="T61" fmla="*/ 237 h 820"/>
              <a:gd name="T62" fmla="*/ 68 w 821"/>
              <a:gd name="T63" fmla="*/ 184 h 820"/>
              <a:gd name="T64" fmla="*/ 106 w 821"/>
              <a:gd name="T65" fmla="*/ 135 h 820"/>
              <a:gd name="T66" fmla="*/ 137 w 821"/>
              <a:gd name="T67" fmla="*/ 105 h 820"/>
              <a:gd name="T68" fmla="*/ 186 w 821"/>
              <a:gd name="T69" fmla="*/ 68 h 820"/>
              <a:gd name="T70" fmla="*/ 238 w 821"/>
              <a:gd name="T71" fmla="*/ 38 h 820"/>
              <a:gd name="T72" fmla="*/ 294 w 821"/>
              <a:gd name="T73" fmla="*/ 16 h 820"/>
              <a:gd name="T74" fmla="*/ 352 w 821"/>
              <a:gd name="T75" fmla="*/ 4 h 820"/>
              <a:gd name="T76" fmla="*/ 411 w 821"/>
              <a:gd name="T77" fmla="*/ 0 h 820"/>
              <a:gd name="T78" fmla="*/ 470 w 821"/>
              <a:gd name="T79" fmla="*/ 4 h 820"/>
              <a:gd name="T80" fmla="*/ 527 w 821"/>
              <a:gd name="T81" fmla="*/ 16 h 820"/>
              <a:gd name="T82" fmla="*/ 583 w 821"/>
              <a:gd name="T83" fmla="*/ 38 h 820"/>
              <a:gd name="T84" fmla="*/ 636 w 821"/>
              <a:gd name="T85" fmla="*/ 68 h 820"/>
              <a:gd name="T86" fmla="*/ 685 w 821"/>
              <a:gd name="T87" fmla="*/ 105 h 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21" h="820">
                <a:moveTo>
                  <a:pt x="700" y="120"/>
                </a:moveTo>
                <a:lnTo>
                  <a:pt x="700" y="120"/>
                </a:lnTo>
                <a:lnTo>
                  <a:pt x="715" y="135"/>
                </a:lnTo>
                <a:lnTo>
                  <a:pt x="729" y="151"/>
                </a:lnTo>
                <a:lnTo>
                  <a:pt x="741" y="168"/>
                </a:lnTo>
                <a:lnTo>
                  <a:pt x="754" y="184"/>
                </a:lnTo>
                <a:lnTo>
                  <a:pt x="763" y="202"/>
                </a:lnTo>
                <a:lnTo>
                  <a:pt x="774" y="219"/>
                </a:lnTo>
                <a:lnTo>
                  <a:pt x="782" y="237"/>
                </a:lnTo>
                <a:lnTo>
                  <a:pt x="791" y="255"/>
                </a:lnTo>
                <a:lnTo>
                  <a:pt x="797" y="274"/>
                </a:lnTo>
                <a:lnTo>
                  <a:pt x="804" y="293"/>
                </a:lnTo>
                <a:lnTo>
                  <a:pt x="808" y="312"/>
                </a:lnTo>
                <a:lnTo>
                  <a:pt x="814" y="331"/>
                </a:lnTo>
                <a:lnTo>
                  <a:pt x="817" y="351"/>
                </a:lnTo>
                <a:lnTo>
                  <a:pt x="819" y="371"/>
                </a:lnTo>
                <a:lnTo>
                  <a:pt x="821" y="390"/>
                </a:lnTo>
                <a:lnTo>
                  <a:pt x="821" y="409"/>
                </a:lnTo>
                <a:lnTo>
                  <a:pt x="821" y="430"/>
                </a:lnTo>
                <a:lnTo>
                  <a:pt x="819" y="449"/>
                </a:lnTo>
                <a:lnTo>
                  <a:pt x="817" y="468"/>
                </a:lnTo>
                <a:lnTo>
                  <a:pt x="814" y="488"/>
                </a:lnTo>
                <a:lnTo>
                  <a:pt x="808" y="508"/>
                </a:lnTo>
                <a:lnTo>
                  <a:pt x="804" y="527"/>
                </a:lnTo>
                <a:lnTo>
                  <a:pt x="797" y="546"/>
                </a:lnTo>
                <a:lnTo>
                  <a:pt x="791" y="564"/>
                </a:lnTo>
                <a:lnTo>
                  <a:pt x="782" y="583"/>
                </a:lnTo>
                <a:lnTo>
                  <a:pt x="774" y="600"/>
                </a:lnTo>
                <a:lnTo>
                  <a:pt x="763" y="618"/>
                </a:lnTo>
                <a:lnTo>
                  <a:pt x="754" y="636"/>
                </a:lnTo>
                <a:lnTo>
                  <a:pt x="741" y="652"/>
                </a:lnTo>
                <a:lnTo>
                  <a:pt x="729" y="669"/>
                </a:lnTo>
                <a:lnTo>
                  <a:pt x="715" y="684"/>
                </a:lnTo>
                <a:lnTo>
                  <a:pt x="700" y="700"/>
                </a:lnTo>
                <a:lnTo>
                  <a:pt x="700" y="700"/>
                </a:lnTo>
                <a:lnTo>
                  <a:pt x="685" y="714"/>
                </a:lnTo>
                <a:lnTo>
                  <a:pt x="669" y="727"/>
                </a:lnTo>
                <a:lnTo>
                  <a:pt x="653" y="741"/>
                </a:lnTo>
                <a:lnTo>
                  <a:pt x="636" y="752"/>
                </a:lnTo>
                <a:lnTo>
                  <a:pt x="619" y="763"/>
                </a:lnTo>
                <a:lnTo>
                  <a:pt x="601" y="773"/>
                </a:lnTo>
                <a:lnTo>
                  <a:pt x="583" y="782"/>
                </a:lnTo>
                <a:lnTo>
                  <a:pt x="565" y="790"/>
                </a:lnTo>
                <a:lnTo>
                  <a:pt x="546" y="797"/>
                </a:lnTo>
                <a:lnTo>
                  <a:pt x="527" y="803"/>
                </a:lnTo>
                <a:lnTo>
                  <a:pt x="508" y="808"/>
                </a:lnTo>
                <a:lnTo>
                  <a:pt x="489" y="812"/>
                </a:lnTo>
                <a:lnTo>
                  <a:pt x="470" y="816"/>
                </a:lnTo>
                <a:lnTo>
                  <a:pt x="451" y="818"/>
                </a:lnTo>
                <a:lnTo>
                  <a:pt x="430" y="819"/>
                </a:lnTo>
                <a:lnTo>
                  <a:pt x="411" y="820"/>
                </a:lnTo>
                <a:lnTo>
                  <a:pt x="391" y="819"/>
                </a:lnTo>
                <a:lnTo>
                  <a:pt x="371" y="818"/>
                </a:lnTo>
                <a:lnTo>
                  <a:pt x="352" y="816"/>
                </a:lnTo>
                <a:lnTo>
                  <a:pt x="332" y="812"/>
                </a:lnTo>
                <a:lnTo>
                  <a:pt x="313" y="808"/>
                </a:lnTo>
                <a:lnTo>
                  <a:pt x="294" y="803"/>
                </a:lnTo>
                <a:lnTo>
                  <a:pt x="274" y="797"/>
                </a:lnTo>
                <a:lnTo>
                  <a:pt x="257" y="790"/>
                </a:lnTo>
                <a:lnTo>
                  <a:pt x="238" y="782"/>
                </a:lnTo>
                <a:lnTo>
                  <a:pt x="220" y="773"/>
                </a:lnTo>
                <a:lnTo>
                  <a:pt x="202" y="763"/>
                </a:lnTo>
                <a:lnTo>
                  <a:pt x="186" y="752"/>
                </a:lnTo>
                <a:lnTo>
                  <a:pt x="168" y="741"/>
                </a:lnTo>
                <a:lnTo>
                  <a:pt x="152" y="727"/>
                </a:lnTo>
                <a:lnTo>
                  <a:pt x="137" y="714"/>
                </a:lnTo>
                <a:lnTo>
                  <a:pt x="120" y="700"/>
                </a:lnTo>
                <a:lnTo>
                  <a:pt x="120" y="700"/>
                </a:lnTo>
                <a:lnTo>
                  <a:pt x="106" y="684"/>
                </a:lnTo>
                <a:lnTo>
                  <a:pt x="93" y="669"/>
                </a:lnTo>
                <a:lnTo>
                  <a:pt x="81" y="652"/>
                </a:lnTo>
                <a:lnTo>
                  <a:pt x="68" y="636"/>
                </a:lnTo>
                <a:lnTo>
                  <a:pt x="57" y="618"/>
                </a:lnTo>
                <a:lnTo>
                  <a:pt x="48" y="600"/>
                </a:lnTo>
                <a:lnTo>
                  <a:pt x="38" y="583"/>
                </a:lnTo>
                <a:lnTo>
                  <a:pt x="30" y="564"/>
                </a:lnTo>
                <a:lnTo>
                  <a:pt x="23" y="546"/>
                </a:lnTo>
                <a:lnTo>
                  <a:pt x="18" y="527"/>
                </a:lnTo>
                <a:lnTo>
                  <a:pt x="12" y="508"/>
                </a:lnTo>
                <a:lnTo>
                  <a:pt x="8" y="488"/>
                </a:lnTo>
                <a:lnTo>
                  <a:pt x="5" y="468"/>
                </a:lnTo>
                <a:lnTo>
                  <a:pt x="3" y="449"/>
                </a:lnTo>
                <a:lnTo>
                  <a:pt x="1" y="430"/>
                </a:lnTo>
                <a:lnTo>
                  <a:pt x="0" y="409"/>
                </a:lnTo>
                <a:lnTo>
                  <a:pt x="1" y="390"/>
                </a:lnTo>
                <a:lnTo>
                  <a:pt x="3" y="371"/>
                </a:lnTo>
                <a:lnTo>
                  <a:pt x="5" y="351"/>
                </a:lnTo>
                <a:lnTo>
                  <a:pt x="8" y="331"/>
                </a:lnTo>
                <a:lnTo>
                  <a:pt x="12" y="312"/>
                </a:lnTo>
                <a:lnTo>
                  <a:pt x="18" y="293"/>
                </a:lnTo>
                <a:lnTo>
                  <a:pt x="23" y="274"/>
                </a:lnTo>
                <a:lnTo>
                  <a:pt x="30" y="255"/>
                </a:lnTo>
                <a:lnTo>
                  <a:pt x="38" y="237"/>
                </a:lnTo>
                <a:lnTo>
                  <a:pt x="48" y="219"/>
                </a:lnTo>
                <a:lnTo>
                  <a:pt x="57" y="202"/>
                </a:lnTo>
                <a:lnTo>
                  <a:pt x="68" y="184"/>
                </a:lnTo>
                <a:lnTo>
                  <a:pt x="81" y="168"/>
                </a:lnTo>
                <a:lnTo>
                  <a:pt x="93" y="151"/>
                </a:lnTo>
                <a:lnTo>
                  <a:pt x="106" y="135"/>
                </a:lnTo>
                <a:lnTo>
                  <a:pt x="120" y="120"/>
                </a:lnTo>
                <a:lnTo>
                  <a:pt x="120" y="120"/>
                </a:lnTo>
                <a:lnTo>
                  <a:pt x="137" y="105"/>
                </a:lnTo>
                <a:lnTo>
                  <a:pt x="152" y="91"/>
                </a:lnTo>
                <a:lnTo>
                  <a:pt x="168" y="79"/>
                </a:lnTo>
                <a:lnTo>
                  <a:pt x="186" y="68"/>
                </a:lnTo>
                <a:lnTo>
                  <a:pt x="202" y="57"/>
                </a:lnTo>
                <a:lnTo>
                  <a:pt x="220" y="46"/>
                </a:lnTo>
                <a:lnTo>
                  <a:pt x="238" y="38"/>
                </a:lnTo>
                <a:lnTo>
                  <a:pt x="257" y="30"/>
                </a:lnTo>
                <a:lnTo>
                  <a:pt x="274" y="23"/>
                </a:lnTo>
                <a:lnTo>
                  <a:pt x="294" y="16"/>
                </a:lnTo>
                <a:lnTo>
                  <a:pt x="313" y="12"/>
                </a:lnTo>
                <a:lnTo>
                  <a:pt x="332" y="8"/>
                </a:lnTo>
                <a:lnTo>
                  <a:pt x="352" y="4"/>
                </a:lnTo>
                <a:lnTo>
                  <a:pt x="371" y="1"/>
                </a:lnTo>
                <a:lnTo>
                  <a:pt x="391" y="0"/>
                </a:lnTo>
                <a:lnTo>
                  <a:pt x="411" y="0"/>
                </a:lnTo>
                <a:lnTo>
                  <a:pt x="430" y="0"/>
                </a:lnTo>
                <a:lnTo>
                  <a:pt x="451" y="1"/>
                </a:lnTo>
                <a:lnTo>
                  <a:pt x="470" y="4"/>
                </a:lnTo>
                <a:lnTo>
                  <a:pt x="489" y="8"/>
                </a:lnTo>
                <a:lnTo>
                  <a:pt x="508" y="12"/>
                </a:lnTo>
                <a:lnTo>
                  <a:pt x="527" y="16"/>
                </a:lnTo>
                <a:lnTo>
                  <a:pt x="546" y="23"/>
                </a:lnTo>
                <a:lnTo>
                  <a:pt x="565" y="30"/>
                </a:lnTo>
                <a:lnTo>
                  <a:pt x="583" y="38"/>
                </a:lnTo>
                <a:lnTo>
                  <a:pt x="601" y="46"/>
                </a:lnTo>
                <a:lnTo>
                  <a:pt x="619" y="57"/>
                </a:lnTo>
                <a:lnTo>
                  <a:pt x="636" y="68"/>
                </a:lnTo>
                <a:lnTo>
                  <a:pt x="653" y="79"/>
                </a:lnTo>
                <a:lnTo>
                  <a:pt x="669" y="91"/>
                </a:lnTo>
                <a:lnTo>
                  <a:pt x="685" y="105"/>
                </a:lnTo>
                <a:lnTo>
                  <a:pt x="700" y="120"/>
                </a:lnTo>
                <a:lnTo>
                  <a:pt x="700" y="12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31" name="íṩľíḍè-Freeform: Shape 17"/>
          <p:cNvSpPr/>
          <p:nvPr/>
        </p:nvSpPr>
        <p:spPr bwMode="auto">
          <a:xfrm>
            <a:off x="3980028" y="2839956"/>
            <a:ext cx="1197654" cy="1200138"/>
          </a:xfrm>
          <a:custGeom>
            <a:avLst/>
            <a:gdLst>
              <a:gd name="T0" fmla="*/ 1446 w 1447"/>
              <a:gd name="T1" fmla="*/ 761 h 1448"/>
              <a:gd name="T2" fmla="*/ 1432 w 1447"/>
              <a:gd name="T3" fmla="*/ 868 h 1448"/>
              <a:gd name="T4" fmla="*/ 1404 w 1447"/>
              <a:gd name="T5" fmla="*/ 972 h 1448"/>
              <a:gd name="T6" fmla="*/ 1360 w 1447"/>
              <a:gd name="T7" fmla="*/ 1068 h 1448"/>
              <a:gd name="T8" fmla="*/ 1304 w 1447"/>
              <a:gd name="T9" fmla="*/ 1157 h 1448"/>
              <a:gd name="T10" fmla="*/ 1236 w 1447"/>
              <a:gd name="T11" fmla="*/ 1234 h 1448"/>
              <a:gd name="T12" fmla="*/ 1157 w 1447"/>
              <a:gd name="T13" fmla="*/ 1303 h 1448"/>
              <a:gd name="T14" fmla="*/ 1069 w 1447"/>
              <a:gd name="T15" fmla="*/ 1360 h 1448"/>
              <a:gd name="T16" fmla="*/ 972 w 1447"/>
              <a:gd name="T17" fmla="*/ 1404 h 1448"/>
              <a:gd name="T18" fmla="*/ 870 w 1447"/>
              <a:gd name="T19" fmla="*/ 1433 h 1448"/>
              <a:gd name="T20" fmla="*/ 761 w 1447"/>
              <a:gd name="T21" fmla="*/ 1446 h 1448"/>
              <a:gd name="T22" fmla="*/ 687 w 1447"/>
              <a:gd name="T23" fmla="*/ 1446 h 1448"/>
              <a:gd name="T24" fmla="*/ 578 w 1447"/>
              <a:gd name="T25" fmla="*/ 1433 h 1448"/>
              <a:gd name="T26" fmla="*/ 475 w 1447"/>
              <a:gd name="T27" fmla="*/ 1404 h 1448"/>
              <a:gd name="T28" fmla="*/ 378 w 1447"/>
              <a:gd name="T29" fmla="*/ 1360 h 1448"/>
              <a:gd name="T30" fmla="*/ 291 w 1447"/>
              <a:gd name="T31" fmla="*/ 1303 h 1448"/>
              <a:gd name="T32" fmla="*/ 212 w 1447"/>
              <a:gd name="T33" fmla="*/ 1234 h 1448"/>
              <a:gd name="T34" fmla="*/ 143 w 1447"/>
              <a:gd name="T35" fmla="*/ 1157 h 1448"/>
              <a:gd name="T36" fmla="*/ 88 w 1447"/>
              <a:gd name="T37" fmla="*/ 1068 h 1448"/>
              <a:gd name="T38" fmla="*/ 44 w 1447"/>
              <a:gd name="T39" fmla="*/ 972 h 1448"/>
              <a:gd name="T40" fmla="*/ 15 w 1447"/>
              <a:gd name="T41" fmla="*/ 868 h 1448"/>
              <a:gd name="T42" fmla="*/ 1 w 1447"/>
              <a:gd name="T43" fmla="*/ 761 h 1448"/>
              <a:gd name="T44" fmla="*/ 1 w 1447"/>
              <a:gd name="T45" fmla="*/ 685 h 1448"/>
              <a:gd name="T46" fmla="*/ 15 w 1447"/>
              <a:gd name="T47" fmla="*/ 578 h 1448"/>
              <a:gd name="T48" fmla="*/ 44 w 1447"/>
              <a:gd name="T49" fmla="*/ 474 h 1448"/>
              <a:gd name="T50" fmla="*/ 88 w 1447"/>
              <a:gd name="T51" fmla="*/ 378 h 1448"/>
              <a:gd name="T52" fmla="*/ 143 w 1447"/>
              <a:gd name="T53" fmla="*/ 291 h 1448"/>
              <a:gd name="T54" fmla="*/ 212 w 1447"/>
              <a:gd name="T55" fmla="*/ 212 h 1448"/>
              <a:gd name="T56" fmla="*/ 291 w 1447"/>
              <a:gd name="T57" fmla="*/ 143 h 1448"/>
              <a:gd name="T58" fmla="*/ 378 w 1447"/>
              <a:gd name="T59" fmla="*/ 87 h 1448"/>
              <a:gd name="T60" fmla="*/ 475 w 1447"/>
              <a:gd name="T61" fmla="*/ 44 h 1448"/>
              <a:gd name="T62" fmla="*/ 578 w 1447"/>
              <a:gd name="T63" fmla="*/ 14 h 1448"/>
              <a:gd name="T64" fmla="*/ 687 w 1447"/>
              <a:gd name="T65" fmla="*/ 0 h 1448"/>
              <a:gd name="T66" fmla="*/ 761 w 1447"/>
              <a:gd name="T67" fmla="*/ 0 h 1448"/>
              <a:gd name="T68" fmla="*/ 870 w 1447"/>
              <a:gd name="T69" fmla="*/ 14 h 1448"/>
              <a:gd name="T70" fmla="*/ 972 w 1447"/>
              <a:gd name="T71" fmla="*/ 44 h 1448"/>
              <a:gd name="T72" fmla="*/ 1069 w 1447"/>
              <a:gd name="T73" fmla="*/ 87 h 1448"/>
              <a:gd name="T74" fmla="*/ 1157 w 1447"/>
              <a:gd name="T75" fmla="*/ 143 h 1448"/>
              <a:gd name="T76" fmla="*/ 1236 w 1447"/>
              <a:gd name="T77" fmla="*/ 212 h 1448"/>
              <a:gd name="T78" fmla="*/ 1304 w 1447"/>
              <a:gd name="T79" fmla="*/ 291 h 1448"/>
              <a:gd name="T80" fmla="*/ 1360 w 1447"/>
              <a:gd name="T81" fmla="*/ 378 h 1448"/>
              <a:gd name="T82" fmla="*/ 1404 w 1447"/>
              <a:gd name="T83" fmla="*/ 474 h 1448"/>
              <a:gd name="T84" fmla="*/ 1432 w 1447"/>
              <a:gd name="T85" fmla="*/ 578 h 1448"/>
              <a:gd name="T86" fmla="*/ 1446 w 1447"/>
              <a:gd name="T87" fmla="*/ 685 h 1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447" h="1448">
                <a:moveTo>
                  <a:pt x="1447" y="724"/>
                </a:moveTo>
                <a:lnTo>
                  <a:pt x="1447" y="724"/>
                </a:lnTo>
                <a:lnTo>
                  <a:pt x="1446" y="761"/>
                </a:lnTo>
                <a:lnTo>
                  <a:pt x="1443" y="797"/>
                </a:lnTo>
                <a:lnTo>
                  <a:pt x="1439" y="833"/>
                </a:lnTo>
                <a:lnTo>
                  <a:pt x="1432" y="868"/>
                </a:lnTo>
                <a:lnTo>
                  <a:pt x="1424" y="904"/>
                </a:lnTo>
                <a:lnTo>
                  <a:pt x="1415" y="938"/>
                </a:lnTo>
                <a:lnTo>
                  <a:pt x="1404" y="972"/>
                </a:lnTo>
                <a:lnTo>
                  <a:pt x="1390" y="1005"/>
                </a:lnTo>
                <a:lnTo>
                  <a:pt x="1376" y="1036"/>
                </a:lnTo>
                <a:lnTo>
                  <a:pt x="1360" y="1068"/>
                </a:lnTo>
                <a:lnTo>
                  <a:pt x="1342" y="1098"/>
                </a:lnTo>
                <a:lnTo>
                  <a:pt x="1325" y="1128"/>
                </a:lnTo>
                <a:lnTo>
                  <a:pt x="1304" y="1157"/>
                </a:lnTo>
                <a:lnTo>
                  <a:pt x="1282" y="1184"/>
                </a:lnTo>
                <a:lnTo>
                  <a:pt x="1259" y="1210"/>
                </a:lnTo>
                <a:lnTo>
                  <a:pt x="1236" y="1234"/>
                </a:lnTo>
                <a:lnTo>
                  <a:pt x="1210" y="1259"/>
                </a:lnTo>
                <a:lnTo>
                  <a:pt x="1184" y="1282"/>
                </a:lnTo>
                <a:lnTo>
                  <a:pt x="1157" y="1303"/>
                </a:lnTo>
                <a:lnTo>
                  <a:pt x="1128" y="1323"/>
                </a:lnTo>
                <a:lnTo>
                  <a:pt x="1099" y="1342"/>
                </a:lnTo>
                <a:lnTo>
                  <a:pt x="1069" y="1360"/>
                </a:lnTo>
                <a:lnTo>
                  <a:pt x="1038" y="1375"/>
                </a:lnTo>
                <a:lnTo>
                  <a:pt x="1005" y="1390"/>
                </a:lnTo>
                <a:lnTo>
                  <a:pt x="972" y="1404"/>
                </a:lnTo>
                <a:lnTo>
                  <a:pt x="940" y="1415"/>
                </a:lnTo>
                <a:lnTo>
                  <a:pt x="905" y="1424"/>
                </a:lnTo>
                <a:lnTo>
                  <a:pt x="870" y="1433"/>
                </a:lnTo>
                <a:lnTo>
                  <a:pt x="834" y="1439"/>
                </a:lnTo>
                <a:lnTo>
                  <a:pt x="798" y="1443"/>
                </a:lnTo>
                <a:lnTo>
                  <a:pt x="761" y="1446"/>
                </a:lnTo>
                <a:lnTo>
                  <a:pt x="724" y="1448"/>
                </a:lnTo>
                <a:lnTo>
                  <a:pt x="724" y="1448"/>
                </a:lnTo>
                <a:lnTo>
                  <a:pt x="687" y="1446"/>
                </a:lnTo>
                <a:lnTo>
                  <a:pt x="650" y="1443"/>
                </a:lnTo>
                <a:lnTo>
                  <a:pt x="613" y="1439"/>
                </a:lnTo>
                <a:lnTo>
                  <a:pt x="578" y="1433"/>
                </a:lnTo>
                <a:lnTo>
                  <a:pt x="544" y="1424"/>
                </a:lnTo>
                <a:lnTo>
                  <a:pt x="508" y="1415"/>
                </a:lnTo>
                <a:lnTo>
                  <a:pt x="475" y="1404"/>
                </a:lnTo>
                <a:lnTo>
                  <a:pt x="443" y="1390"/>
                </a:lnTo>
                <a:lnTo>
                  <a:pt x="410" y="1375"/>
                </a:lnTo>
                <a:lnTo>
                  <a:pt x="378" y="1360"/>
                </a:lnTo>
                <a:lnTo>
                  <a:pt x="348" y="1342"/>
                </a:lnTo>
                <a:lnTo>
                  <a:pt x="320" y="1323"/>
                </a:lnTo>
                <a:lnTo>
                  <a:pt x="291" y="1303"/>
                </a:lnTo>
                <a:lnTo>
                  <a:pt x="264" y="1282"/>
                </a:lnTo>
                <a:lnTo>
                  <a:pt x="238" y="1259"/>
                </a:lnTo>
                <a:lnTo>
                  <a:pt x="212" y="1234"/>
                </a:lnTo>
                <a:lnTo>
                  <a:pt x="189" y="1210"/>
                </a:lnTo>
                <a:lnTo>
                  <a:pt x="165" y="1184"/>
                </a:lnTo>
                <a:lnTo>
                  <a:pt x="143" y="1157"/>
                </a:lnTo>
                <a:lnTo>
                  <a:pt x="124" y="1128"/>
                </a:lnTo>
                <a:lnTo>
                  <a:pt x="105" y="1098"/>
                </a:lnTo>
                <a:lnTo>
                  <a:pt x="88" y="1068"/>
                </a:lnTo>
                <a:lnTo>
                  <a:pt x="71" y="1036"/>
                </a:lnTo>
                <a:lnTo>
                  <a:pt x="57" y="1005"/>
                </a:lnTo>
                <a:lnTo>
                  <a:pt x="44" y="972"/>
                </a:lnTo>
                <a:lnTo>
                  <a:pt x="33" y="938"/>
                </a:lnTo>
                <a:lnTo>
                  <a:pt x="23" y="904"/>
                </a:lnTo>
                <a:lnTo>
                  <a:pt x="15" y="868"/>
                </a:lnTo>
                <a:lnTo>
                  <a:pt x="8" y="833"/>
                </a:lnTo>
                <a:lnTo>
                  <a:pt x="4" y="797"/>
                </a:lnTo>
                <a:lnTo>
                  <a:pt x="1" y="761"/>
                </a:lnTo>
                <a:lnTo>
                  <a:pt x="0" y="724"/>
                </a:lnTo>
                <a:lnTo>
                  <a:pt x="0" y="724"/>
                </a:lnTo>
                <a:lnTo>
                  <a:pt x="1" y="685"/>
                </a:lnTo>
                <a:lnTo>
                  <a:pt x="4" y="649"/>
                </a:lnTo>
                <a:lnTo>
                  <a:pt x="8" y="613"/>
                </a:lnTo>
                <a:lnTo>
                  <a:pt x="15" y="578"/>
                </a:lnTo>
                <a:lnTo>
                  <a:pt x="23" y="542"/>
                </a:lnTo>
                <a:lnTo>
                  <a:pt x="33" y="508"/>
                </a:lnTo>
                <a:lnTo>
                  <a:pt x="44" y="474"/>
                </a:lnTo>
                <a:lnTo>
                  <a:pt x="57" y="441"/>
                </a:lnTo>
                <a:lnTo>
                  <a:pt x="71" y="410"/>
                </a:lnTo>
                <a:lnTo>
                  <a:pt x="88" y="378"/>
                </a:lnTo>
                <a:lnTo>
                  <a:pt x="105" y="348"/>
                </a:lnTo>
                <a:lnTo>
                  <a:pt x="124" y="318"/>
                </a:lnTo>
                <a:lnTo>
                  <a:pt x="143" y="291"/>
                </a:lnTo>
                <a:lnTo>
                  <a:pt x="165" y="263"/>
                </a:lnTo>
                <a:lnTo>
                  <a:pt x="189" y="236"/>
                </a:lnTo>
                <a:lnTo>
                  <a:pt x="212" y="212"/>
                </a:lnTo>
                <a:lnTo>
                  <a:pt x="238" y="187"/>
                </a:lnTo>
                <a:lnTo>
                  <a:pt x="264" y="165"/>
                </a:lnTo>
                <a:lnTo>
                  <a:pt x="291" y="143"/>
                </a:lnTo>
                <a:lnTo>
                  <a:pt x="320" y="123"/>
                </a:lnTo>
                <a:lnTo>
                  <a:pt x="348" y="104"/>
                </a:lnTo>
                <a:lnTo>
                  <a:pt x="378" y="87"/>
                </a:lnTo>
                <a:lnTo>
                  <a:pt x="410" y="71"/>
                </a:lnTo>
                <a:lnTo>
                  <a:pt x="443" y="56"/>
                </a:lnTo>
                <a:lnTo>
                  <a:pt x="475" y="44"/>
                </a:lnTo>
                <a:lnTo>
                  <a:pt x="508" y="33"/>
                </a:lnTo>
                <a:lnTo>
                  <a:pt x="544" y="22"/>
                </a:lnTo>
                <a:lnTo>
                  <a:pt x="578" y="14"/>
                </a:lnTo>
                <a:lnTo>
                  <a:pt x="613" y="8"/>
                </a:lnTo>
                <a:lnTo>
                  <a:pt x="650" y="3"/>
                </a:lnTo>
                <a:lnTo>
                  <a:pt x="687" y="0"/>
                </a:lnTo>
                <a:lnTo>
                  <a:pt x="724" y="0"/>
                </a:lnTo>
                <a:lnTo>
                  <a:pt x="724" y="0"/>
                </a:lnTo>
                <a:lnTo>
                  <a:pt x="761" y="0"/>
                </a:lnTo>
                <a:lnTo>
                  <a:pt x="798" y="3"/>
                </a:lnTo>
                <a:lnTo>
                  <a:pt x="834" y="8"/>
                </a:lnTo>
                <a:lnTo>
                  <a:pt x="870" y="14"/>
                </a:lnTo>
                <a:lnTo>
                  <a:pt x="905" y="22"/>
                </a:lnTo>
                <a:lnTo>
                  <a:pt x="940" y="33"/>
                </a:lnTo>
                <a:lnTo>
                  <a:pt x="972" y="44"/>
                </a:lnTo>
                <a:lnTo>
                  <a:pt x="1005" y="56"/>
                </a:lnTo>
                <a:lnTo>
                  <a:pt x="1038" y="71"/>
                </a:lnTo>
                <a:lnTo>
                  <a:pt x="1069" y="87"/>
                </a:lnTo>
                <a:lnTo>
                  <a:pt x="1099" y="104"/>
                </a:lnTo>
                <a:lnTo>
                  <a:pt x="1128" y="123"/>
                </a:lnTo>
                <a:lnTo>
                  <a:pt x="1157" y="143"/>
                </a:lnTo>
                <a:lnTo>
                  <a:pt x="1184" y="165"/>
                </a:lnTo>
                <a:lnTo>
                  <a:pt x="1210" y="187"/>
                </a:lnTo>
                <a:lnTo>
                  <a:pt x="1236" y="212"/>
                </a:lnTo>
                <a:lnTo>
                  <a:pt x="1259" y="236"/>
                </a:lnTo>
                <a:lnTo>
                  <a:pt x="1282" y="263"/>
                </a:lnTo>
                <a:lnTo>
                  <a:pt x="1304" y="291"/>
                </a:lnTo>
                <a:lnTo>
                  <a:pt x="1325" y="318"/>
                </a:lnTo>
                <a:lnTo>
                  <a:pt x="1342" y="348"/>
                </a:lnTo>
                <a:lnTo>
                  <a:pt x="1360" y="378"/>
                </a:lnTo>
                <a:lnTo>
                  <a:pt x="1376" y="410"/>
                </a:lnTo>
                <a:lnTo>
                  <a:pt x="1390" y="441"/>
                </a:lnTo>
                <a:lnTo>
                  <a:pt x="1404" y="474"/>
                </a:lnTo>
                <a:lnTo>
                  <a:pt x="1415" y="508"/>
                </a:lnTo>
                <a:lnTo>
                  <a:pt x="1424" y="542"/>
                </a:lnTo>
                <a:lnTo>
                  <a:pt x="1432" y="578"/>
                </a:lnTo>
                <a:lnTo>
                  <a:pt x="1439" y="613"/>
                </a:lnTo>
                <a:lnTo>
                  <a:pt x="1443" y="649"/>
                </a:lnTo>
                <a:lnTo>
                  <a:pt x="1446" y="685"/>
                </a:lnTo>
                <a:lnTo>
                  <a:pt x="1447" y="724"/>
                </a:lnTo>
                <a:lnTo>
                  <a:pt x="1447" y="724"/>
                </a:lnTo>
                <a:close/>
              </a:path>
            </a:pathLst>
          </a:custGeom>
          <a:solidFill>
            <a:srgbClr val="FDFE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33" name="íṩľíḍè-Rectangle 19"/>
          <p:cNvSpPr/>
          <p:nvPr/>
        </p:nvSpPr>
        <p:spPr>
          <a:xfrm>
            <a:off x="5211480" y="2303182"/>
            <a:ext cx="394100" cy="220870"/>
          </a:xfrm>
          <a:prstGeom prst="rect">
            <a:avLst/>
          </a:prstGeom>
        </p:spPr>
        <p:txBody>
          <a:bodyPr wrap="none" anchor="ctr">
            <a:normAutofit fontScale="92500" lnSpcReduction="20000"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100" noProof="1">
                <a:solidFill>
                  <a:schemeClr val="bg1"/>
                </a:solidFill>
                <a:cs typeface="+mn-ea"/>
                <a:sym typeface="+mn-lt"/>
              </a:rPr>
              <a:t>医药</a:t>
            </a:r>
          </a:p>
        </p:txBody>
      </p:sp>
      <p:sp>
        <p:nvSpPr>
          <p:cNvPr id="39" name="íṩľíḍè-Rectangle 25"/>
          <p:cNvSpPr/>
          <p:nvPr/>
        </p:nvSpPr>
        <p:spPr>
          <a:xfrm>
            <a:off x="4343868" y="3613401"/>
            <a:ext cx="502371" cy="285832"/>
          </a:xfrm>
          <a:prstGeom prst="rect">
            <a:avLst/>
          </a:prstGeom>
        </p:spPr>
        <p:txBody>
          <a:bodyPr wrap="none">
            <a:normAutofit fontScale="92500" lnSpcReduction="20000"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buClr>
                <a:srgbClr val="E24848"/>
              </a:buClr>
            </a:pPr>
            <a:r>
              <a:rPr lang="zh-CN" altLang="en-US" sz="1600" b="1" dirty="0">
                <a:solidFill>
                  <a:schemeClr val="tx2"/>
                </a:solidFill>
                <a:cs typeface="+mn-ea"/>
                <a:sym typeface="+mn-lt"/>
              </a:rPr>
              <a:t>用户</a:t>
            </a:r>
          </a:p>
        </p:txBody>
      </p:sp>
      <p:grpSp>
        <p:nvGrpSpPr>
          <p:cNvPr id="40" name="Group 26"/>
          <p:cNvGrpSpPr/>
          <p:nvPr/>
        </p:nvGrpSpPr>
        <p:grpSpPr>
          <a:xfrm>
            <a:off x="4367418" y="3092405"/>
            <a:ext cx="415487" cy="444973"/>
            <a:chOff x="7315201" y="595313"/>
            <a:chExt cx="492125" cy="527050"/>
          </a:xfrm>
          <a:solidFill>
            <a:schemeClr val="accent1"/>
          </a:solidFill>
        </p:grpSpPr>
        <p:sp>
          <p:nvSpPr>
            <p:cNvPr id="76" name="íṩľíḍè-Freeform: Shape 27"/>
            <p:cNvSpPr/>
            <p:nvPr/>
          </p:nvSpPr>
          <p:spPr bwMode="auto">
            <a:xfrm>
              <a:off x="7537451" y="820738"/>
              <a:ext cx="269875" cy="301625"/>
            </a:xfrm>
            <a:custGeom>
              <a:avLst/>
              <a:gdLst>
                <a:gd name="T0" fmla="*/ 170 w 170"/>
                <a:gd name="T1" fmla="*/ 87 h 190"/>
                <a:gd name="T2" fmla="*/ 84 w 170"/>
                <a:gd name="T3" fmla="*/ 43 h 190"/>
                <a:gd name="T4" fmla="*/ 0 w 170"/>
                <a:gd name="T5" fmla="*/ 0 h 190"/>
                <a:gd name="T6" fmla="*/ 24 w 170"/>
                <a:gd name="T7" fmla="*/ 92 h 190"/>
                <a:gd name="T8" fmla="*/ 47 w 170"/>
                <a:gd name="T9" fmla="*/ 184 h 190"/>
                <a:gd name="T10" fmla="*/ 68 w 170"/>
                <a:gd name="T11" fmla="*/ 156 h 190"/>
                <a:gd name="T12" fmla="*/ 83 w 170"/>
                <a:gd name="T13" fmla="*/ 137 h 190"/>
                <a:gd name="T14" fmla="*/ 125 w 170"/>
                <a:gd name="T15" fmla="*/ 190 h 190"/>
                <a:gd name="T16" fmla="*/ 157 w 170"/>
                <a:gd name="T17" fmla="*/ 165 h 190"/>
                <a:gd name="T18" fmla="*/ 114 w 170"/>
                <a:gd name="T19" fmla="*/ 112 h 190"/>
                <a:gd name="T20" fmla="*/ 137 w 170"/>
                <a:gd name="T21" fmla="*/ 101 h 190"/>
                <a:gd name="T22" fmla="*/ 170 w 170"/>
                <a:gd name="T23" fmla="*/ 8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" h="190">
                  <a:moveTo>
                    <a:pt x="170" y="87"/>
                  </a:moveTo>
                  <a:lnTo>
                    <a:pt x="84" y="43"/>
                  </a:lnTo>
                  <a:lnTo>
                    <a:pt x="0" y="0"/>
                  </a:lnTo>
                  <a:lnTo>
                    <a:pt x="24" y="92"/>
                  </a:lnTo>
                  <a:lnTo>
                    <a:pt x="47" y="184"/>
                  </a:lnTo>
                  <a:lnTo>
                    <a:pt x="68" y="156"/>
                  </a:lnTo>
                  <a:lnTo>
                    <a:pt x="83" y="137"/>
                  </a:lnTo>
                  <a:lnTo>
                    <a:pt x="125" y="190"/>
                  </a:lnTo>
                  <a:lnTo>
                    <a:pt x="157" y="165"/>
                  </a:lnTo>
                  <a:lnTo>
                    <a:pt x="114" y="112"/>
                  </a:lnTo>
                  <a:lnTo>
                    <a:pt x="137" y="101"/>
                  </a:lnTo>
                  <a:lnTo>
                    <a:pt x="170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77" name="íṩľíḍè-Freeform: Shape 28"/>
            <p:cNvSpPr/>
            <p:nvPr/>
          </p:nvSpPr>
          <p:spPr bwMode="auto">
            <a:xfrm>
              <a:off x="7399338" y="677863"/>
              <a:ext cx="277813" cy="276225"/>
            </a:xfrm>
            <a:custGeom>
              <a:avLst/>
              <a:gdLst>
                <a:gd name="T0" fmla="*/ 89 w 175"/>
                <a:gd name="T1" fmla="*/ 146 h 174"/>
                <a:gd name="T2" fmla="*/ 87 w 175"/>
                <a:gd name="T3" fmla="*/ 146 h 174"/>
                <a:gd name="T4" fmla="*/ 64 w 175"/>
                <a:gd name="T5" fmla="*/ 141 h 174"/>
                <a:gd name="T6" fmla="*/ 46 w 175"/>
                <a:gd name="T7" fmla="*/ 129 h 174"/>
                <a:gd name="T8" fmla="*/ 34 w 175"/>
                <a:gd name="T9" fmla="*/ 111 h 174"/>
                <a:gd name="T10" fmla="*/ 29 w 175"/>
                <a:gd name="T11" fmla="*/ 88 h 174"/>
                <a:gd name="T12" fmla="*/ 30 w 175"/>
                <a:gd name="T13" fmla="*/ 75 h 174"/>
                <a:gd name="T14" fmla="*/ 39 w 175"/>
                <a:gd name="T15" fmla="*/ 55 h 174"/>
                <a:gd name="T16" fmla="*/ 54 w 175"/>
                <a:gd name="T17" fmla="*/ 39 h 174"/>
                <a:gd name="T18" fmla="*/ 76 w 175"/>
                <a:gd name="T19" fmla="*/ 30 h 174"/>
                <a:gd name="T20" fmla="*/ 87 w 175"/>
                <a:gd name="T21" fmla="*/ 29 h 174"/>
                <a:gd name="T22" fmla="*/ 110 w 175"/>
                <a:gd name="T23" fmla="*/ 33 h 174"/>
                <a:gd name="T24" fmla="*/ 128 w 175"/>
                <a:gd name="T25" fmla="*/ 46 h 174"/>
                <a:gd name="T26" fmla="*/ 141 w 175"/>
                <a:gd name="T27" fmla="*/ 65 h 174"/>
                <a:gd name="T28" fmla="*/ 145 w 175"/>
                <a:gd name="T29" fmla="*/ 88 h 174"/>
                <a:gd name="T30" fmla="*/ 145 w 175"/>
                <a:gd name="T31" fmla="*/ 97 h 174"/>
                <a:gd name="T32" fmla="*/ 169 w 175"/>
                <a:gd name="T33" fmla="*/ 120 h 174"/>
                <a:gd name="T34" fmla="*/ 171 w 175"/>
                <a:gd name="T35" fmla="*/ 112 h 174"/>
                <a:gd name="T36" fmla="*/ 175 w 175"/>
                <a:gd name="T37" fmla="*/ 96 h 174"/>
                <a:gd name="T38" fmla="*/ 175 w 175"/>
                <a:gd name="T39" fmla="*/ 88 h 174"/>
                <a:gd name="T40" fmla="*/ 172 w 175"/>
                <a:gd name="T41" fmla="*/ 70 h 174"/>
                <a:gd name="T42" fmla="*/ 168 w 175"/>
                <a:gd name="T43" fmla="*/ 54 h 174"/>
                <a:gd name="T44" fmla="*/ 160 w 175"/>
                <a:gd name="T45" fmla="*/ 39 h 174"/>
                <a:gd name="T46" fmla="*/ 149 w 175"/>
                <a:gd name="T47" fmla="*/ 25 h 174"/>
                <a:gd name="T48" fmla="*/ 136 w 175"/>
                <a:gd name="T49" fmla="*/ 15 h 174"/>
                <a:gd name="T50" fmla="*/ 121 w 175"/>
                <a:gd name="T51" fmla="*/ 7 h 174"/>
                <a:gd name="T52" fmla="*/ 105 w 175"/>
                <a:gd name="T53" fmla="*/ 1 h 174"/>
                <a:gd name="T54" fmla="*/ 87 w 175"/>
                <a:gd name="T55" fmla="*/ 0 h 174"/>
                <a:gd name="T56" fmla="*/ 78 w 175"/>
                <a:gd name="T57" fmla="*/ 0 h 174"/>
                <a:gd name="T58" fmla="*/ 61 w 175"/>
                <a:gd name="T59" fmla="*/ 4 h 174"/>
                <a:gd name="T60" fmla="*/ 45 w 175"/>
                <a:gd name="T61" fmla="*/ 11 h 174"/>
                <a:gd name="T62" fmla="*/ 31 w 175"/>
                <a:gd name="T63" fmla="*/ 20 h 174"/>
                <a:gd name="T64" fmla="*/ 20 w 175"/>
                <a:gd name="T65" fmla="*/ 32 h 174"/>
                <a:gd name="T66" fmla="*/ 10 w 175"/>
                <a:gd name="T67" fmla="*/ 46 h 174"/>
                <a:gd name="T68" fmla="*/ 4 w 175"/>
                <a:gd name="T69" fmla="*/ 62 h 174"/>
                <a:gd name="T70" fmla="*/ 1 w 175"/>
                <a:gd name="T71" fmla="*/ 79 h 174"/>
                <a:gd name="T72" fmla="*/ 0 w 175"/>
                <a:gd name="T73" fmla="*/ 88 h 174"/>
                <a:gd name="T74" fmla="*/ 2 w 175"/>
                <a:gd name="T75" fmla="*/ 105 h 174"/>
                <a:gd name="T76" fmla="*/ 6 w 175"/>
                <a:gd name="T77" fmla="*/ 122 h 174"/>
                <a:gd name="T78" fmla="*/ 14 w 175"/>
                <a:gd name="T79" fmla="*/ 137 h 174"/>
                <a:gd name="T80" fmla="*/ 26 w 175"/>
                <a:gd name="T81" fmla="*/ 149 h 174"/>
                <a:gd name="T82" fmla="*/ 38 w 175"/>
                <a:gd name="T83" fmla="*/ 160 h 174"/>
                <a:gd name="T84" fmla="*/ 53 w 175"/>
                <a:gd name="T85" fmla="*/ 167 h 174"/>
                <a:gd name="T86" fmla="*/ 70 w 175"/>
                <a:gd name="T87" fmla="*/ 173 h 174"/>
                <a:gd name="T88" fmla="*/ 87 w 175"/>
                <a:gd name="T89" fmla="*/ 174 h 174"/>
                <a:gd name="T90" fmla="*/ 96 w 175"/>
                <a:gd name="T91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5" h="174">
                  <a:moveTo>
                    <a:pt x="89" y="146"/>
                  </a:moveTo>
                  <a:lnTo>
                    <a:pt x="89" y="146"/>
                  </a:lnTo>
                  <a:lnTo>
                    <a:pt x="87" y="146"/>
                  </a:lnTo>
                  <a:lnTo>
                    <a:pt x="87" y="146"/>
                  </a:lnTo>
                  <a:lnTo>
                    <a:pt x="76" y="145"/>
                  </a:lnTo>
                  <a:lnTo>
                    <a:pt x="64" y="141"/>
                  </a:lnTo>
                  <a:lnTo>
                    <a:pt x="54" y="136"/>
                  </a:lnTo>
                  <a:lnTo>
                    <a:pt x="46" y="129"/>
                  </a:lnTo>
                  <a:lnTo>
                    <a:pt x="39" y="120"/>
                  </a:lnTo>
                  <a:lnTo>
                    <a:pt x="34" y="111"/>
                  </a:lnTo>
                  <a:lnTo>
                    <a:pt x="30" y="99"/>
                  </a:lnTo>
                  <a:lnTo>
                    <a:pt x="29" y="88"/>
                  </a:lnTo>
                  <a:lnTo>
                    <a:pt x="29" y="88"/>
                  </a:lnTo>
                  <a:lnTo>
                    <a:pt x="30" y="75"/>
                  </a:lnTo>
                  <a:lnTo>
                    <a:pt x="34" y="65"/>
                  </a:lnTo>
                  <a:lnTo>
                    <a:pt x="39" y="55"/>
                  </a:lnTo>
                  <a:lnTo>
                    <a:pt x="46" y="46"/>
                  </a:lnTo>
                  <a:lnTo>
                    <a:pt x="54" y="39"/>
                  </a:lnTo>
                  <a:lnTo>
                    <a:pt x="64" y="33"/>
                  </a:lnTo>
                  <a:lnTo>
                    <a:pt x="76" y="30"/>
                  </a:lnTo>
                  <a:lnTo>
                    <a:pt x="87" y="29"/>
                  </a:lnTo>
                  <a:lnTo>
                    <a:pt x="87" y="29"/>
                  </a:lnTo>
                  <a:lnTo>
                    <a:pt x="99" y="30"/>
                  </a:lnTo>
                  <a:lnTo>
                    <a:pt x="110" y="33"/>
                  </a:lnTo>
                  <a:lnTo>
                    <a:pt x="120" y="39"/>
                  </a:lnTo>
                  <a:lnTo>
                    <a:pt x="128" y="46"/>
                  </a:lnTo>
                  <a:lnTo>
                    <a:pt x="136" y="55"/>
                  </a:lnTo>
                  <a:lnTo>
                    <a:pt x="141" y="65"/>
                  </a:lnTo>
                  <a:lnTo>
                    <a:pt x="144" y="75"/>
                  </a:lnTo>
                  <a:lnTo>
                    <a:pt x="145" y="88"/>
                  </a:lnTo>
                  <a:lnTo>
                    <a:pt x="145" y="88"/>
                  </a:lnTo>
                  <a:lnTo>
                    <a:pt x="145" y="97"/>
                  </a:lnTo>
                  <a:lnTo>
                    <a:pt x="143" y="106"/>
                  </a:lnTo>
                  <a:lnTo>
                    <a:pt x="169" y="120"/>
                  </a:lnTo>
                  <a:lnTo>
                    <a:pt x="169" y="120"/>
                  </a:lnTo>
                  <a:lnTo>
                    <a:pt x="171" y="112"/>
                  </a:lnTo>
                  <a:lnTo>
                    <a:pt x="172" y="104"/>
                  </a:lnTo>
                  <a:lnTo>
                    <a:pt x="175" y="96"/>
                  </a:lnTo>
                  <a:lnTo>
                    <a:pt x="175" y="88"/>
                  </a:lnTo>
                  <a:lnTo>
                    <a:pt x="175" y="88"/>
                  </a:lnTo>
                  <a:lnTo>
                    <a:pt x="174" y="79"/>
                  </a:lnTo>
                  <a:lnTo>
                    <a:pt x="172" y="70"/>
                  </a:lnTo>
                  <a:lnTo>
                    <a:pt x="170" y="62"/>
                  </a:lnTo>
                  <a:lnTo>
                    <a:pt x="168" y="54"/>
                  </a:lnTo>
                  <a:lnTo>
                    <a:pt x="164" y="46"/>
                  </a:lnTo>
                  <a:lnTo>
                    <a:pt x="160" y="39"/>
                  </a:lnTo>
                  <a:lnTo>
                    <a:pt x="154" y="32"/>
                  </a:lnTo>
                  <a:lnTo>
                    <a:pt x="149" y="25"/>
                  </a:lnTo>
                  <a:lnTo>
                    <a:pt x="143" y="20"/>
                  </a:lnTo>
                  <a:lnTo>
                    <a:pt x="136" y="15"/>
                  </a:lnTo>
                  <a:lnTo>
                    <a:pt x="129" y="11"/>
                  </a:lnTo>
                  <a:lnTo>
                    <a:pt x="121" y="7"/>
                  </a:lnTo>
                  <a:lnTo>
                    <a:pt x="113" y="4"/>
                  </a:lnTo>
                  <a:lnTo>
                    <a:pt x="105" y="1"/>
                  </a:lnTo>
                  <a:lnTo>
                    <a:pt x="96" y="0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78" y="0"/>
                  </a:lnTo>
                  <a:lnTo>
                    <a:pt x="70" y="1"/>
                  </a:lnTo>
                  <a:lnTo>
                    <a:pt x="61" y="4"/>
                  </a:lnTo>
                  <a:lnTo>
                    <a:pt x="53" y="7"/>
                  </a:lnTo>
                  <a:lnTo>
                    <a:pt x="45" y="11"/>
                  </a:lnTo>
                  <a:lnTo>
                    <a:pt x="38" y="15"/>
                  </a:lnTo>
                  <a:lnTo>
                    <a:pt x="31" y="20"/>
                  </a:lnTo>
                  <a:lnTo>
                    <a:pt x="26" y="25"/>
                  </a:lnTo>
                  <a:lnTo>
                    <a:pt x="20" y="32"/>
                  </a:lnTo>
                  <a:lnTo>
                    <a:pt x="14" y="39"/>
                  </a:lnTo>
                  <a:lnTo>
                    <a:pt x="10" y="46"/>
                  </a:lnTo>
                  <a:lnTo>
                    <a:pt x="6" y="54"/>
                  </a:lnTo>
                  <a:lnTo>
                    <a:pt x="4" y="62"/>
                  </a:lnTo>
                  <a:lnTo>
                    <a:pt x="2" y="70"/>
                  </a:lnTo>
                  <a:lnTo>
                    <a:pt x="1" y="79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1" y="97"/>
                  </a:lnTo>
                  <a:lnTo>
                    <a:pt x="2" y="105"/>
                  </a:lnTo>
                  <a:lnTo>
                    <a:pt x="4" y="113"/>
                  </a:lnTo>
                  <a:lnTo>
                    <a:pt x="6" y="122"/>
                  </a:lnTo>
                  <a:lnTo>
                    <a:pt x="10" y="129"/>
                  </a:lnTo>
                  <a:lnTo>
                    <a:pt x="14" y="137"/>
                  </a:lnTo>
                  <a:lnTo>
                    <a:pt x="20" y="144"/>
                  </a:lnTo>
                  <a:lnTo>
                    <a:pt x="26" y="149"/>
                  </a:lnTo>
                  <a:lnTo>
                    <a:pt x="31" y="155"/>
                  </a:lnTo>
                  <a:lnTo>
                    <a:pt x="38" y="160"/>
                  </a:lnTo>
                  <a:lnTo>
                    <a:pt x="45" y="164"/>
                  </a:lnTo>
                  <a:lnTo>
                    <a:pt x="53" y="167"/>
                  </a:lnTo>
                  <a:lnTo>
                    <a:pt x="61" y="171"/>
                  </a:lnTo>
                  <a:lnTo>
                    <a:pt x="70" y="173"/>
                  </a:lnTo>
                  <a:lnTo>
                    <a:pt x="78" y="174"/>
                  </a:lnTo>
                  <a:lnTo>
                    <a:pt x="87" y="174"/>
                  </a:lnTo>
                  <a:lnTo>
                    <a:pt x="87" y="174"/>
                  </a:lnTo>
                  <a:lnTo>
                    <a:pt x="96" y="174"/>
                  </a:lnTo>
                  <a:lnTo>
                    <a:pt x="89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78" name="íṩľíḍè-Freeform: Shape 29"/>
            <p:cNvSpPr/>
            <p:nvPr/>
          </p:nvSpPr>
          <p:spPr bwMode="auto">
            <a:xfrm>
              <a:off x="7315201" y="595313"/>
              <a:ext cx="444500" cy="444500"/>
            </a:xfrm>
            <a:custGeom>
              <a:avLst/>
              <a:gdLst>
                <a:gd name="T0" fmla="*/ 155 w 280"/>
                <a:gd name="T1" fmla="*/ 249 h 280"/>
                <a:gd name="T2" fmla="*/ 140 w 280"/>
                <a:gd name="T3" fmla="*/ 250 h 280"/>
                <a:gd name="T4" fmla="*/ 117 w 280"/>
                <a:gd name="T5" fmla="*/ 248 h 280"/>
                <a:gd name="T6" fmla="*/ 97 w 280"/>
                <a:gd name="T7" fmla="*/ 241 h 280"/>
                <a:gd name="T8" fmla="*/ 79 w 280"/>
                <a:gd name="T9" fmla="*/ 231 h 280"/>
                <a:gd name="T10" fmla="*/ 62 w 280"/>
                <a:gd name="T11" fmla="*/ 217 h 280"/>
                <a:gd name="T12" fmla="*/ 48 w 280"/>
                <a:gd name="T13" fmla="*/ 201 h 280"/>
                <a:gd name="T14" fmla="*/ 38 w 280"/>
                <a:gd name="T15" fmla="*/ 183 h 280"/>
                <a:gd name="T16" fmla="*/ 32 w 280"/>
                <a:gd name="T17" fmla="*/ 161 h 280"/>
                <a:gd name="T18" fmla="*/ 30 w 280"/>
                <a:gd name="T19" fmla="*/ 140 h 280"/>
                <a:gd name="T20" fmla="*/ 30 w 280"/>
                <a:gd name="T21" fmla="*/ 129 h 280"/>
                <a:gd name="T22" fmla="*/ 34 w 280"/>
                <a:gd name="T23" fmla="*/ 107 h 280"/>
                <a:gd name="T24" fmla="*/ 42 w 280"/>
                <a:gd name="T25" fmla="*/ 86 h 280"/>
                <a:gd name="T26" fmla="*/ 55 w 280"/>
                <a:gd name="T27" fmla="*/ 69 h 280"/>
                <a:gd name="T28" fmla="*/ 70 w 280"/>
                <a:gd name="T29" fmla="*/ 55 h 280"/>
                <a:gd name="T30" fmla="*/ 88 w 280"/>
                <a:gd name="T31" fmla="*/ 42 h 280"/>
                <a:gd name="T32" fmla="*/ 107 w 280"/>
                <a:gd name="T33" fmla="*/ 34 h 280"/>
                <a:gd name="T34" fmla="*/ 129 w 280"/>
                <a:gd name="T35" fmla="*/ 30 h 280"/>
                <a:gd name="T36" fmla="*/ 140 w 280"/>
                <a:gd name="T37" fmla="*/ 28 h 280"/>
                <a:gd name="T38" fmla="*/ 163 w 280"/>
                <a:gd name="T39" fmla="*/ 31 h 280"/>
                <a:gd name="T40" fmla="*/ 183 w 280"/>
                <a:gd name="T41" fmla="*/ 38 h 280"/>
                <a:gd name="T42" fmla="*/ 202 w 280"/>
                <a:gd name="T43" fmla="*/ 48 h 280"/>
                <a:gd name="T44" fmla="*/ 219 w 280"/>
                <a:gd name="T45" fmla="*/ 61 h 280"/>
                <a:gd name="T46" fmla="*/ 232 w 280"/>
                <a:gd name="T47" fmla="*/ 77 h 280"/>
                <a:gd name="T48" fmla="*/ 243 w 280"/>
                <a:gd name="T49" fmla="*/ 97 h 280"/>
                <a:gd name="T50" fmla="*/ 248 w 280"/>
                <a:gd name="T51" fmla="*/ 117 h 280"/>
                <a:gd name="T52" fmla="*/ 250 w 280"/>
                <a:gd name="T53" fmla="*/ 140 h 280"/>
                <a:gd name="T54" fmla="*/ 250 w 280"/>
                <a:gd name="T55" fmla="*/ 150 h 280"/>
                <a:gd name="T56" fmla="*/ 246 w 280"/>
                <a:gd name="T57" fmla="*/ 172 h 280"/>
                <a:gd name="T58" fmla="*/ 269 w 280"/>
                <a:gd name="T59" fmla="*/ 196 h 280"/>
                <a:gd name="T60" fmla="*/ 273 w 280"/>
                <a:gd name="T61" fmla="*/ 182 h 280"/>
                <a:gd name="T62" fmla="*/ 279 w 280"/>
                <a:gd name="T63" fmla="*/ 155 h 280"/>
                <a:gd name="T64" fmla="*/ 280 w 280"/>
                <a:gd name="T65" fmla="*/ 140 h 280"/>
                <a:gd name="T66" fmla="*/ 277 w 280"/>
                <a:gd name="T67" fmla="*/ 111 h 280"/>
                <a:gd name="T68" fmla="*/ 269 w 280"/>
                <a:gd name="T69" fmla="*/ 85 h 280"/>
                <a:gd name="T70" fmla="*/ 256 w 280"/>
                <a:gd name="T71" fmla="*/ 61 h 280"/>
                <a:gd name="T72" fmla="*/ 239 w 280"/>
                <a:gd name="T73" fmla="*/ 41 h 280"/>
                <a:gd name="T74" fmla="*/ 219 w 280"/>
                <a:gd name="T75" fmla="*/ 24 h 280"/>
                <a:gd name="T76" fmla="*/ 195 w 280"/>
                <a:gd name="T77" fmla="*/ 10 h 280"/>
                <a:gd name="T78" fmla="*/ 169 w 280"/>
                <a:gd name="T79" fmla="*/ 2 h 280"/>
                <a:gd name="T80" fmla="*/ 140 w 280"/>
                <a:gd name="T81" fmla="*/ 0 h 280"/>
                <a:gd name="T82" fmla="*/ 125 w 280"/>
                <a:gd name="T83" fmla="*/ 0 h 280"/>
                <a:gd name="T84" fmla="*/ 98 w 280"/>
                <a:gd name="T85" fmla="*/ 6 h 280"/>
                <a:gd name="T86" fmla="*/ 73 w 280"/>
                <a:gd name="T87" fmla="*/ 17 h 280"/>
                <a:gd name="T88" fmla="*/ 51 w 280"/>
                <a:gd name="T89" fmla="*/ 32 h 280"/>
                <a:gd name="T90" fmla="*/ 32 w 280"/>
                <a:gd name="T91" fmla="*/ 50 h 280"/>
                <a:gd name="T92" fmla="*/ 17 w 280"/>
                <a:gd name="T93" fmla="*/ 73 h 280"/>
                <a:gd name="T94" fmla="*/ 7 w 280"/>
                <a:gd name="T95" fmla="*/ 98 h 280"/>
                <a:gd name="T96" fmla="*/ 1 w 280"/>
                <a:gd name="T97" fmla="*/ 125 h 280"/>
                <a:gd name="T98" fmla="*/ 0 w 280"/>
                <a:gd name="T99" fmla="*/ 140 h 280"/>
                <a:gd name="T100" fmla="*/ 4 w 280"/>
                <a:gd name="T101" fmla="*/ 167 h 280"/>
                <a:gd name="T102" fmla="*/ 12 w 280"/>
                <a:gd name="T103" fmla="*/ 193 h 280"/>
                <a:gd name="T104" fmla="*/ 24 w 280"/>
                <a:gd name="T105" fmla="*/ 217 h 280"/>
                <a:gd name="T106" fmla="*/ 41 w 280"/>
                <a:gd name="T107" fmla="*/ 239 h 280"/>
                <a:gd name="T108" fmla="*/ 62 w 280"/>
                <a:gd name="T109" fmla="*/ 256 h 280"/>
                <a:gd name="T110" fmla="*/ 86 w 280"/>
                <a:gd name="T111" fmla="*/ 268 h 280"/>
                <a:gd name="T112" fmla="*/ 112 w 280"/>
                <a:gd name="T113" fmla="*/ 276 h 280"/>
                <a:gd name="T114" fmla="*/ 140 w 280"/>
                <a:gd name="T115" fmla="*/ 280 h 280"/>
                <a:gd name="T116" fmla="*/ 152 w 280"/>
                <a:gd name="T117" fmla="*/ 279 h 280"/>
                <a:gd name="T118" fmla="*/ 155 w 280"/>
                <a:gd name="T119" fmla="*/ 24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0" h="280">
                  <a:moveTo>
                    <a:pt x="155" y="249"/>
                  </a:moveTo>
                  <a:lnTo>
                    <a:pt x="155" y="249"/>
                  </a:lnTo>
                  <a:lnTo>
                    <a:pt x="140" y="250"/>
                  </a:lnTo>
                  <a:lnTo>
                    <a:pt x="140" y="250"/>
                  </a:lnTo>
                  <a:lnTo>
                    <a:pt x="129" y="249"/>
                  </a:lnTo>
                  <a:lnTo>
                    <a:pt x="117" y="248"/>
                  </a:lnTo>
                  <a:lnTo>
                    <a:pt x="107" y="246"/>
                  </a:lnTo>
                  <a:lnTo>
                    <a:pt x="97" y="241"/>
                  </a:lnTo>
                  <a:lnTo>
                    <a:pt x="88" y="237"/>
                  </a:lnTo>
                  <a:lnTo>
                    <a:pt x="79" y="231"/>
                  </a:lnTo>
                  <a:lnTo>
                    <a:pt x="70" y="225"/>
                  </a:lnTo>
                  <a:lnTo>
                    <a:pt x="62" y="217"/>
                  </a:lnTo>
                  <a:lnTo>
                    <a:pt x="55" y="210"/>
                  </a:lnTo>
                  <a:lnTo>
                    <a:pt x="48" y="201"/>
                  </a:lnTo>
                  <a:lnTo>
                    <a:pt x="42" y="192"/>
                  </a:lnTo>
                  <a:lnTo>
                    <a:pt x="38" y="183"/>
                  </a:lnTo>
                  <a:lnTo>
                    <a:pt x="34" y="173"/>
                  </a:lnTo>
                  <a:lnTo>
                    <a:pt x="32" y="161"/>
                  </a:lnTo>
                  <a:lnTo>
                    <a:pt x="30" y="151"/>
                  </a:lnTo>
                  <a:lnTo>
                    <a:pt x="30" y="140"/>
                  </a:lnTo>
                  <a:lnTo>
                    <a:pt x="30" y="140"/>
                  </a:lnTo>
                  <a:lnTo>
                    <a:pt x="30" y="129"/>
                  </a:lnTo>
                  <a:lnTo>
                    <a:pt x="32" y="117"/>
                  </a:lnTo>
                  <a:lnTo>
                    <a:pt x="34" y="107"/>
                  </a:lnTo>
                  <a:lnTo>
                    <a:pt x="38" y="97"/>
                  </a:lnTo>
                  <a:lnTo>
                    <a:pt x="42" y="86"/>
                  </a:lnTo>
                  <a:lnTo>
                    <a:pt x="48" y="77"/>
                  </a:lnTo>
                  <a:lnTo>
                    <a:pt x="55" y="69"/>
                  </a:lnTo>
                  <a:lnTo>
                    <a:pt x="62" y="61"/>
                  </a:lnTo>
                  <a:lnTo>
                    <a:pt x="70" y="55"/>
                  </a:lnTo>
                  <a:lnTo>
                    <a:pt x="79" y="48"/>
                  </a:lnTo>
                  <a:lnTo>
                    <a:pt x="88" y="42"/>
                  </a:lnTo>
                  <a:lnTo>
                    <a:pt x="97" y="38"/>
                  </a:lnTo>
                  <a:lnTo>
                    <a:pt x="107" y="34"/>
                  </a:lnTo>
                  <a:lnTo>
                    <a:pt x="117" y="31"/>
                  </a:lnTo>
                  <a:lnTo>
                    <a:pt x="129" y="30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52" y="30"/>
                  </a:lnTo>
                  <a:lnTo>
                    <a:pt x="163" y="31"/>
                  </a:lnTo>
                  <a:lnTo>
                    <a:pt x="173" y="34"/>
                  </a:lnTo>
                  <a:lnTo>
                    <a:pt x="183" y="38"/>
                  </a:lnTo>
                  <a:lnTo>
                    <a:pt x="192" y="42"/>
                  </a:lnTo>
                  <a:lnTo>
                    <a:pt x="202" y="48"/>
                  </a:lnTo>
                  <a:lnTo>
                    <a:pt x="211" y="55"/>
                  </a:lnTo>
                  <a:lnTo>
                    <a:pt x="219" y="61"/>
                  </a:lnTo>
                  <a:lnTo>
                    <a:pt x="225" y="69"/>
                  </a:lnTo>
                  <a:lnTo>
                    <a:pt x="232" y="77"/>
                  </a:lnTo>
                  <a:lnTo>
                    <a:pt x="238" y="86"/>
                  </a:lnTo>
                  <a:lnTo>
                    <a:pt x="243" y="97"/>
                  </a:lnTo>
                  <a:lnTo>
                    <a:pt x="246" y="107"/>
                  </a:lnTo>
                  <a:lnTo>
                    <a:pt x="248" y="117"/>
                  </a:lnTo>
                  <a:lnTo>
                    <a:pt x="250" y="129"/>
                  </a:lnTo>
                  <a:lnTo>
                    <a:pt x="250" y="140"/>
                  </a:lnTo>
                  <a:lnTo>
                    <a:pt x="250" y="140"/>
                  </a:lnTo>
                  <a:lnTo>
                    <a:pt x="250" y="150"/>
                  </a:lnTo>
                  <a:lnTo>
                    <a:pt x="248" y="161"/>
                  </a:lnTo>
                  <a:lnTo>
                    <a:pt x="246" y="172"/>
                  </a:lnTo>
                  <a:lnTo>
                    <a:pt x="243" y="182"/>
                  </a:lnTo>
                  <a:lnTo>
                    <a:pt x="269" y="196"/>
                  </a:lnTo>
                  <a:lnTo>
                    <a:pt x="269" y="196"/>
                  </a:lnTo>
                  <a:lnTo>
                    <a:pt x="273" y="182"/>
                  </a:lnTo>
                  <a:lnTo>
                    <a:pt x="277" y="168"/>
                  </a:lnTo>
                  <a:lnTo>
                    <a:pt x="279" y="155"/>
                  </a:lnTo>
                  <a:lnTo>
                    <a:pt x="280" y="140"/>
                  </a:lnTo>
                  <a:lnTo>
                    <a:pt x="280" y="140"/>
                  </a:lnTo>
                  <a:lnTo>
                    <a:pt x="279" y="125"/>
                  </a:lnTo>
                  <a:lnTo>
                    <a:pt x="277" y="111"/>
                  </a:lnTo>
                  <a:lnTo>
                    <a:pt x="273" y="98"/>
                  </a:lnTo>
                  <a:lnTo>
                    <a:pt x="269" y="85"/>
                  </a:lnTo>
                  <a:lnTo>
                    <a:pt x="263" y="73"/>
                  </a:lnTo>
                  <a:lnTo>
                    <a:pt x="256" y="61"/>
                  </a:lnTo>
                  <a:lnTo>
                    <a:pt x="248" y="50"/>
                  </a:lnTo>
                  <a:lnTo>
                    <a:pt x="239" y="41"/>
                  </a:lnTo>
                  <a:lnTo>
                    <a:pt x="229" y="32"/>
                  </a:lnTo>
                  <a:lnTo>
                    <a:pt x="219" y="24"/>
                  </a:lnTo>
                  <a:lnTo>
                    <a:pt x="207" y="17"/>
                  </a:lnTo>
                  <a:lnTo>
                    <a:pt x="195" y="10"/>
                  </a:lnTo>
                  <a:lnTo>
                    <a:pt x="182" y="6"/>
                  </a:lnTo>
                  <a:lnTo>
                    <a:pt x="169" y="2"/>
                  </a:lnTo>
                  <a:lnTo>
                    <a:pt x="155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25" y="0"/>
                  </a:lnTo>
                  <a:lnTo>
                    <a:pt x="112" y="2"/>
                  </a:lnTo>
                  <a:lnTo>
                    <a:pt x="98" y="6"/>
                  </a:lnTo>
                  <a:lnTo>
                    <a:pt x="86" y="10"/>
                  </a:lnTo>
                  <a:lnTo>
                    <a:pt x="73" y="17"/>
                  </a:lnTo>
                  <a:lnTo>
                    <a:pt x="62" y="24"/>
                  </a:lnTo>
                  <a:lnTo>
                    <a:pt x="51" y="32"/>
                  </a:lnTo>
                  <a:lnTo>
                    <a:pt x="41" y="41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7" y="73"/>
                  </a:lnTo>
                  <a:lnTo>
                    <a:pt x="12" y="85"/>
                  </a:lnTo>
                  <a:lnTo>
                    <a:pt x="7" y="98"/>
                  </a:lnTo>
                  <a:lnTo>
                    <a:pt x="4" y="111"/>
                  </a:lnTo>
                  <a:lnTo>
                    <a:pt x="1" y="125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1" y="154"/>
                  </a:lnTo>
                  <a:lnTo>
                    <a:pt x="4" y="167"/>
                  </a:lnTo>
                  <a:lnTo>
                    <a:pt x="7" y="181"/>
                  </a:lnTo>
                  <a:lnTo>
                    <a:pt x="12" y="193"/>
                  </a:lnTo>
                  <a:lnTo>
                    <a:pt x="17" y="206"/>
                  </a:lnTo>
                  <a:lnTo>
                    <a:pt x="24" y="217"/>
                  </a:lnTo>
                  <a:lnTo>
                    <a:pt x="32" y="229"/>
                  </a:lnTo>
                  <a:lnTo>
                    <a:pt x="41" y="239"/>
                  </a:lnTo>
                  <a:lnTo>
                    <a:pt x="51" y="247"/>
                  </a:lnTo>
                  <a:lnTo>
                    <a:pt x="62" y="256"/>
                  </a:lnTo>
                  <a:lnTo>
                    <a:pt x="73" y="263"/>
                  </a:lnTo>
                  <a:lnTo>
                    <a:pt x="86" y="268"/>
                  </a:lnTo>
                  <a:lnTo>
                    <a:pt x="98" y="273"/>
                  </a:lnTo>
                  <a:lnTo>
                    <a:pt x="112" y="276"/>
                  </a:lnTo>
                  <a:lnTo>
                    <a:pt x="125" y="279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52" y="279"/>
                  </a:lnTo>
                  <a:lnTo>
                    <a:pt x="163" y="278"/>
                  </a:lnTo>
                  <a:lnTo>
                    <a:pt x="155" y="2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sp>
        <p:nvSpPr>
          <p:cNvPr id="34" name="íṩľíḍè-Rectangle 20"/>
          <p:cNvSpPr/>
          <p:nvPr/>
        </p:nvSpPr>
        <p:spPr>
          <a:xfrm>
            <a:off x="3028790" y="2897619"/>
            <a:ext cx="394100" cy="220870"/>
          </a:xfrm>
          <a:prstGeom prst="rect">
            <a:avLst/>
          </a:prstGeom>
        </p:spPr>
        <p:txBody>
          <a:bodyPr wrap="none" anchor="ctr">
            <a:normAutofit fontScale="92500" lnSpcReduction="20000"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100" noProof="1">
                <a:solidFill>
                  <a:schemeClr val="bg1"/>
                </a:solidFill>
                <a:cs typeface="+mn-ea"/>
                <a:sym typeface="+mn-lt"/>
              </a:rPr>
              <a:t>医生</a:t>
            </a:r>
          </a:p>
        </p:txBody>
      </p:sp>
      <p:sp>
        <p:nvSpPr>
          <p:cNvPr id="35" name="íṩľíḍè-Rectangle 21"/>
          <p:cNvSpPr/>
          <p:nvPr/>
        </p:nvSpPr>
        <p:spPr>
          <a:xfrm>
            <a:off x="3020065" y="4165164"/>
            <a:ext cx="394100" cy="220870"/>
          </a:xfrm>
          <a:prstGeom prst="rect">
            <a:avLst/>
          </a:prstGeom>
        </p:spPr>
        <p:txBody>
          <a:bodyPr wrap="none" anchor="ctr">
            <a:normAutofit fontScale="92500" lnSpcReduction="20000"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100" noProof="1">
                <a:solidFill>
                  <a:schemeClr val="bg1"/>
                </a:solidFill>
                <a:cs typeface="+mn-ea"/>
                <a:sym typeface="+mn-lt"/>
              </a:rPr>
              <a:t>诊所</a:t>
            </a:r>
          </a:p>
        </p:txBody>
      </p:sp>
      <p:sp>
        <p:nvSpPr>
          <p:cNvPr id="38" name="íṩľíḍè-Rectangle 24"/>
          <p:cNvSpPr/>
          <p:nvPr/>
        </p:nvSpPr>
        <p:spPr>
          <a:xfrm>
            <a:off x="5903789" y="3342582"/>
            <a:ext cx="394100" cy="220870"/>
          </a:xfrm>
          <a:prstGeom prst="rect">
            <a:avLst/>
          </a:prstGeom>
        </p:spPr>
        <p:txBody>
          <a:bodyPr wrap="none" anchor="ctr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noProof="1">
                <a:solidFill>
                  <a:schemeClr val="bg1"/>
                </a:solidFill>
                <a:cs typeface="+mn-ea"/>
                <a:sym typeface="+mn-lt"/>
              </a:rPr>
              <a:t>THR</a:t>
            </a:r>
            <a:endParaRPr lang="zh-CN" altLang="en-US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íṩľíḍè-Rectangle 23"/>
          <p:cNvSpPr/>
          <p:nvPr/>
        </p:nvSpPr>
        <p:spPr>
          <a:xfrm>
            <a:off x="5382853" y="4673689"/>
            <a:ext cx="394100" cy="220870"/>
          </a:xfrm>
          <a:prstGeom prst="rect">
            <a:avLst/>
          </a:prstGeom>
        </p:spPr>
        <p:txBody>
          <a:bodyPr wrap="none" anchor="ctr">
            <a:normAutofit fontScale="92500" lnSpcReduction="20000"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100" noProof="1">
                <a:solidFill>
                  <a:schemeClr val="bg1"/>
                </a:solidFill>
                <a:cs typeface="+mn-ea"/>
                <a:sym typeface="+mn-lt"/>
              </a:rPr>
              <a:t>其它服务平台</a:t>
            </a:r>
          </a:p>
        </p:txBody>
      </p:sp>
      <p:sp>
        <p:nvSpPr>
          <p:cNvPr id="36" name="íṩľíḍè-Rectangle 22"/>
          <p:cNvSpPr/>
          <p:nvPr/>
        </p:nvSpPr>
        <p:spPr>
          <a:xfrm>
            <a:off x="3898361" y="4739303"/>
            <a:ext cx="705197" cy="514396"/>
          </a:xfrm>
          <a:prstGeom prst="rect">
            <a:avLst/>
          </a:prstGeom>
        </p:spPr>
        <p:txBody>
          <a:bodyPr wrap="none" anchor="ctr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100" noProof="1">
                <a:solidFill>
                  <a:schemeClr val="bg1"/>
                </a:solidFill>
                <a:cs typeface="+mn-ea"/>
                <a:sym typeface="+mn-lt"/>
              </a:rPr>
              <a:t>第三方</a:t>
            </a:r>
            <a:endParaRPr lang="en-US" altLang="zh-CN" sz="1100" noProof="1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1100" noProof="1">
                <a:solidFill>
                  <a:schemeClr val="bg1"/>
                </a:solidFill>
                <a:cs typeface="+mn-ea"/>
                <a:sym typeface="+mn-lt"/>
              </a:rPr>
              <a:t>医疗服务</a:t>
            </a:r>
          </a:p>
        </p:txBody>
      </p:sp>
      <p:sp>
        <p:nvSpPr>
          <p:cNvPr id="41" name="íṩľíḍè-Rectangle 30"/>
          <p:cNvSpPr/>
          <p:nvPr/>
        </p:nvSpPr>
        <p:spPr>
          <a:xfrm>
            <a:off x="3926502" y="2073968"/>
            <a:ext cx="394100" cy="220870"/>
          </a:xfrm>
          <a:prstGeom prst="rect">
            <a:avLst/>
          </a:prstGeom>
        </p:spPr>
        <p:txBody>
          <a:bodyPr wrap="none" anchor="ctr">
            <a:normAutofit fontScale="92500" lnSpcReduction="20000"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100" noProof="1">
                <a:solidFill>
                  <a:schemeClr val="bg1"/>
                </a:solidFill>
                <a:cs typeface="+mn-ea"/>
                <a:sym typeface="+mn-lt"/>
              </a:rPr>
              <a:t>医保</a:t>
            </a: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073744" y="2435743"/>
            <a:ext cx="334118" cy="465129"/>
          </a:xfrm>
          <a:prstGeom prst="rect">
            <a:avLst/>
          </a:prstGeom>
        </p:spPr>
      </p:pic>
      <p:pic>
        <p:nvPicPr>
          <p:cNvPr id="107" name="图片 106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90987" y="1671118"/>
            <a:ext cx="465129" cy="375274"/>
          </a:xfrm>
          <a:prstGeom prst="rect">
            <a:avLst/>
          </a:prstGeom>
        </p:spPr>
      </p:pic>
      <p:pic>
        <p:nvPicPr>
          <p:cNvPr id="108" name="图片 107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268634" y="1917969"/>
            <a:ext cx="343561" cy="401702"/>
          </a:xfrm>
          <a:prstGeom prst="rect">
            <a:avLst/>
          </a:prstGeom>
        </p:spPr>
      </p:pic>
      <p:pic>
        <p:nvPicPr>
          <p:cNvPr id="109" name="图片 108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037957" y="4483409"/>
            <a:ext cx="433415" cy="380560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382853" y="4227153"/>
            <a:ext cx="430538" cy="469656"/>
          </a:xfrm>
          <a:prstGeom prst="rect">
            <a:avLst/>
          </a:prstGeom>
        </p:spPr>
      </p:pic>
      <p:pic>
        <p:nvPicPr>
          <p:cNvPr id="110" name="图片 109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996359" y="3729515"/>
            <a:ext cx="438569" cy="429336"/>
          </a:xfrm>
          <a:prstGeom prst="rect">
            <a:avLst/>
          </a:prstGeom>
        </p:spPr>
      </p:pic>
      <p:pic>
        <p:nvPicPr>
          <p:cNvPr id="111" name="图片 110"/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90036" y="4352675"/>
            <a:ext cx="665247" cy="651242"/>
          </a:xfrm>
          <a:prstGeom prst="rect">
            <a:avLst/>
          </a:prstGeom>
        </p:spPr>
      </p:pic>
      <p:pic>
        <p:nvPicPr>
          <p:cNvPr id="112" name="图片 111"/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83998" y="3191486"/>
            <a:ext cx="521133" cy="609325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626125" y="1796640"/>
            <a:ext cx="506810" cy="705535"/>
          </a:xfrm>
          <a:prstGeom prst="rect">
            <a:avLst/>
          </a:prstGeom>
        </p:spPr>
      </p:pic>
      <p:pic>
        <p:nvPicPr>
          <p:cNvPr id="114" name="图片 113"/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78463" y="3191486"/>
            <a:ext cx="705535" cy="569237"/>
          </a:xfrm>
          <a:prstGeom prst="rect">
            <a:avLst/>
          </a:prstGeom>
        </p:spPr>
      </p:pic>
      <p:sp>
        <p:nvSpPr>
          <p:cNvPr id="115" name="íSḷïḑé"/>
          <p:cNvSpPr/>
          <p:nvPr/>
        </p:nvSpPr>
        <p:spPr>
          <a:xfrm>
            <a:off x="8629801" y="1614061"/>
            <a:ext cx="2505862" cy="783514"/>
          </a:xfrm>
          <a:prstGeom prst="rect">
            <a:avLst/>
          </a:prstGeom>
        </p:spPr>
        <p:txBody>
          <a:bodyPr wrap="square" lIns="90000" tIns="46800" rIns="90000" bIns="46800" anchor="ctr" anchorCtr="0">
            <a:normAutofit/>
          </a:bodyPr>
          <a:lstStyle/>
          <a:p>
            <a:pPr lvl="0" defTabSz="91313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prstClr val="black"/>
                </a:solidFill>
                <a:cs typeface="+mn-ea"/>
                <a:sym typeface="+mn-lt"/>
              </a:rPr>
              <a:t>医生</a:t>
            </a:r>
          </a:p>
        </p:txBody>
      </p:sp>
      <p:sp>
        <p:nvSpPr>
          <p:cNvPr id="116" name="íSḷïḑé"/>
          <p:cNvSpPr/>
          <p:nvPr/>
        </p:nvSpPr>
        <p:spPr>
          <a:xfrm>
            <a:off x="8629801" y="2895865"/>
            <a:ext cx="2505862" cy="783514"/>
          </a:xfrm>
          <a:prstGeom prst="rect">
            <a:avLst/>
          </a:prstGeom>
        </p:spPr>
        <p:txBody>
          <a:bodyPr wrap="square" lIns="90000" tIns="46800" rIns="90000" bIns="46800" anchor="ctr" anchorCtr="0">
            <a:normAutofit/>
          </a:bodyPr>
          <a:lstStyle/>
          <a:p>
            <a:pPr lvl="0" defTabSz="91313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prstClr val="black"/>
                </a:solidFill>
                <a:cs typeface="+mn-ea"/>
                <a:sym typeface="+mn-lt"/>
              </a:rPr>
              <a:t>医保</a:t>
            </a:r>
            <a:r>
              <a:rPr lang="en-US" altLang="zh-CN" sz="2000" dirty="0">
                <a:solidFill>
                  <a:prstClr val="black"/>
                </a:solidFill>
                <a:cs typeface="+mn-ea"/>
                <a:sym typeface="+mn-lt"/>
              </a:rPr>
              <a:t>/</a:t>
            </a:r>
            <a:r>
              <a:rPr lang="zh-CN" altLang="en-US" sz="2000" dirty="0">
                <a:solidFill>
                  <a:prstClr val="black"/>
                </a:solidFill>
                <a:cs typeface="+mn-ea"/>
                <a:sym typeface="+mn-lt"/>
              </a:rPr>
              <a:t>医药</a:t>
            </a:r>
          </a:p>
        </p:txBody>
      </p:sp>
      <p:sp>
        <p:nvSpPr>
          <p:cNvPr id="117" name="íSḷïḑé"/>
          <p:cNvSpPr/>
          <p:nvPr/>
        </p:nvSpPr>
        <p:spPr>
          <a:xfrm>
            <a:off x="8629801" y="4105489"/>
            <a:ext cx="2505862" cy="783514"/>
          </a:xfrm>
          <a:prstGeom prst="rect">
            <a:avLst/>
          </a:prstGeom>
        </p:spPr>
        <p:txBody>
          <a:bodyPr wrap="square" lIns="90000" tIns="46800" rIns="90000" bIns="46800" anchor="ctr" anchorCtr="0">
            <a:normAutofit/>
          </a:bodyPr>
          <a:lstStyle/>
          <a:p>
            <a:pPr lvl="0" defTabSz="91313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prstClr val="black"/>
                </a:solidFill>
                <a:cs typeface="+mn-ea"/>
                <a:sym typeface="+mn-lt"/>
              </a:rPr>
              <a:t>医院</a:t>
            </a:r>
            <a:r>
              <a:rPr lang="en-US" altLang="zh-CN" sz="2000" dirty="0">
                <a:solidFill>
                  <a:prstClr val="black"/>
                </a:solidFill>
                <a:cs typeface="+mn-ea"/>
                <a:sym typeface="+mn-lt"/>
              </a:rPr>
              <a:t>/</a:t>
            </a:r>
            <a:r>
              <a:rPr lang="zh-CN" altLang="en-US" sz="2000" dirty="0">
                <a:solidFill>
                  <a:prstClr val="black"/>
                </a:solidFill>
                <a:cs typeface="+mn-ea"/>
                <a:sym typeface="+mn-lt"/>
              </a:rPr>
              <a:t>医疗机构</a:t>
            </a:r>
          </a:p>
        </p:txBody>
      </p:sp>
      <p:sp>
        <p:nvSpPr>
          <p:cNvPr id="118" name="文本框 117"/>
          <p:cNvSpPr txBox="1"/>
          <p:nvPr/>
        </p:nvSpPr>
        <p:spPr>
          <a:xfrm>
            <a:off x="8629801" y="2071289"/>
            <a:ext cx="3718786" cy="3366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313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全职医生、兼职医生、明星医生、普通医生</a:t>
            </a:r>
          </a:p>
        </p:txBody>
      </p:sp>
      <p:sp>
        <p:nvSpPr>
          <p:cNvPr id="119" name="文本框 118"/>
          <p:cNvSpPr txBox="1"/>
          <p:nvPr/>
        </p:nvSpPr>
        <p:spPr>
          <a:xfrm>
            <a:off x="8629801" y="3380881"/>
            <a:ext cx="2886463" cy="61369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313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医保中心、商业保险机构、药企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药店、第三方平台</a:t>
            </a:r>
          </a:p>
        </p:txBody>
      </p:sp>
      <p:sp>
        <p:nvSpPr>
          <p:cNvPr id="120" name="文本框 119"/>
          <p:cNvSpPr txBox="1"/>
          <p:nvPr/>
        </p:nvSpPr>
        <p:spPr>
          <a:xfrm>
            <a:off x="8629801" y="4608931"/>
            <a:ext cx="2886463" cy="14773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313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全科、专科诊所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defTabSz="91313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一级二级医院、社区医院、三甲大医院旗舰店（如同仁眼科）长城、挂号网等第三方平台、第三方检查检测灯服务机构、政府管理部门</a:t>
            </a:r>
          </a:p>
        </p:txBody>
      </p:sp>
      <p:sp>
        <p:nvSpPr>
          <p:cNvPr id="121" name="文本框 120"/>
          <p:cNvSpPr txBox="1"/>
          <p:nvPr/>
        </p:nvSpPr>
        <p:spPr>
          <a:xfrm>
            <a:off x="2594725" y="5856674"/>
            <a:ext cx="6035076" cy="61369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313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很长一段时间，互联网和移动互联网一直在医院高墙之外游弋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;</a:t>
            </a:r>
          </a:p>
          <a:p>
            <a:pPr defTabSz="91313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进入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年，一系列利好政策、大量资本的蜂拥而至，使互联网医疗迎来了爆发之年。</a:t>
            </a:r>
          </a:p>
        </p:txBody>
      </p:sp>
      <p:grpSp>
        <p:nvGrpSpPr>
          <p:cNvPr id="122" name="组合 121"/>
          <p:cNvGrpSpPr/>
          <p:nvPr/>
        </p:nvGrpSpPr>
        <p:grpSpPr>
          <a:xfrm>
            <a:off x="3034528" y="401719"/>
            <a:ext cx="6109101" cy="923306"/>
            <a:chOff x="384045" y="271186"/>
            <a:chExt cx="6110515" cy="923518"/>
          </a:xfrm>
        </p:grpSpPr>
        <p:sp>
          <p:nvSpPr>
            <p:cNvPr id="123" name="9"/>
            <p:cNvSpPr txBox="1"/>
            <p:nvPr/>
          </p:nvSpPr>
          <p:spPr>
            <a:xfrm>
              <a:off x="2132827" y="271186"/>
              <a:ext cx="3435256" cy="5541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互联网</a:t>
              </a:r>
              <a:r>
                <a:rPr lang="en-US" altLang="zh-CN" sz="3600" b="1" dirty="0">
                  <a:solidFill>
                    <a:schemeClr val="accent2"/>
                  </a:solidFill>
                  <a:cs typeface="+mn-ea"/>
                  <a:sym typeface="+mn-lt"/>
                </a:rPr>
                <a:t>+</a:t>
              </a:r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医疗</a:t>
              </a:r>
              <a:endParaRPr lang="en-US" altLang="zh-CN" sz="36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cxnSp>
          <p:nvCxnSpPr>
            <p:cNvPr id="124" name="品 11"/>
            <p:cNvCxnSpPr/>
            <p:nvPr>
              <p:custDataLst>
                <p:tags r:id="rId2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125" name="9"/>
            <p:cNvSpPr txBox="1"/>
            <p:nvPr/>
          </p:nvSpPr>
          <p:spPr>
            <a:xfrm>
              <a:off x="1719109" y="886856"/>
              <a:ext cx="3435256" cy="307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2"/>
                  </a:solidFill>
                  <a:cs typeface="+mn-ea"/>
                  <a:sym typeface="+mn-lt"/>
                </a:rPr>
                <a:t>2.1 “</a:t>
              </a:r>
              <a:r>
                <a:rPr lang="zh-CN" altLang="en-US" sz="2000" b="1" dirty="0">
                  <a:solidFill>
                    <a:schemeClr val="accent2"/>
                  </a:solidFill>
                  <a:cs typeface="+mn-ea"/>
                  <a:sym typeface="+mn-lt"/>
                </a:rPr>
                <a:t>互联网</a:t>
              </a:r>
              <a:r>
                <a:rPr lang="en-US" altLang="zh-CN" sz="2000" b="1" dirty="0">
                  <a:solidFill>
                    <a:schemeClr val="accent2"/>
                  </a:solidFill>
                  <a:cs typeface="+mn-ea"/>
                  <a:sym typeface="+mn-lt"/>
                </a:rPr>
                <a:t>+</a:t>
              </a:r>
              <a:r>
                <a:rPr lang="zh-CN" altLang="en-US" sz="2000" b="1" dirty="0">
                  <a:solidFill>
                    <a:schemeClr val="accent2"/>
                  </a:solidFill>
                  <a:cs typeface="+mn-ea"/>
                  <a:sym typeface="+mn-lt"/>
                </a:rPr>
                <a:t>医疗”</a:t>
              </a:r>
              <a:endParaRPr lang="en-US" altLang="zh-CN" sz="20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127" name="直接箭头连接符 126"/>
          <p:cNvCxnSpPr/>
          <p:nvPr/>
        </p:nvCxnSpPr>
        <p:spPr>
          <a:xfrm flipV="1">
            <a:off x="6508104" y="2351570"/>
            <a:ext cx="870891" cy="1064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>
            <a:off x="6530146" y="3427208"/>
            <a:ext cx="778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6508104" y="3427208"/>
            <a:ext cx="770359" cy="108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:cut/>
      </p:transition>
    </mc:Choice>
    <mc:Fallback xmlns="">
      <p:transition spd="slow" advTm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íSḷïḑé"/>
          <p:cNvSpPr/>
          <p:nvPr/>
        </p:nvSpPr>
        <p:spPr>
          <a:xfrm>
            <a:off x="1313025" y="1325025"/>
            <a:ext cx="4059962" cy="783514"/>
          </a:xfrm>
          <a:prstGeom prst="rect">
            <a:avLst/>
          </a:prstGeom>
        </p:spPr>
        <p:txBody>
          <a:bodyPr wrap="square" lIns="90000" tIns="46800" rIns="90000" bIns="46800" anchor="ctr" anchorCtr="0">
            <a:normAutofit/>
          </a:bodyPr>
          <a:lstStyle/>
          <a:p>
            <a:pPr lvl="0" defTabSz="91313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prstClr val="black"/>
                </a:solidFill>
                <a:cs typeface="+mn-ea"/>
                <a:sym typeface="+mn-lt"/>
              </a:rPr>
              <a:t>2011-2014</a:t>
            </a:r>
            <a:r>
              <a:rPr lang="zh-CN" altLang="en-US" sz="2000" dirty="0">
                <a:solidFill>
                  <a:prstClr val="black"/>
                </a:solidFill>
                <a:cs typeface="+mn-ea"/>
                <a:sym typeface="+mn-lt"/>
              </a:rPr>
              <a:t>年互联网医疗融资概览</a:t>
            </a:r>
          </a:p>
        </p:txBody>
      </p:sp>
      <p:grpSp>
        <p:nvGrpSpPr>
          <p:cNvPr id="122" name="组合 121"/>
          <p:cNvGrpSpPr/>
          <p:nvPr/>
        </p:nvGrpSpPr>
        <p:grpSpPr>
          <a:xfrm>
            <a:off x="3034528" y="401719"/>
            <a:ext cx="6109101" cy="923306"/>
            <a:chOff x="384045" y="271186"/>
            <a:chExt cx="6110515" cy="923518"/>
          </a:xfrm>
        </p:grpSpPr>
        <p:sp>
          <p:nvSpPr>
            <p:cNvPr id="123" name="9"/>
            <p:cNvSpPr txBox="1"/>
            <p:nvPr/>
          </p:nvSpPr>
          <p:spPr>
            <a:xfrm>
              <a:off x="2132827" y="271186"/>
              <a:ext cx="3435256" cy="5541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互联网</a:t>
              </a:r>
              <a:r>
                <a:rPr lang="en-US" altLang="zh-CN" sz="3600" b="1" dirty="0">
                  <a:solidFill>
                    <a:schemeClr val="accent2"/>
                  </a:solidFill>
                  <a:cs typeface="+mn-ea"/>
                  <a:sym typeface="+mn-lt"/>
                </a:rPr>
                <a:t>+</a:t>
              </a:r>
              <a:r>
                <a:rPr lang="zh-CN" altLang="en-US" sz="3600" b="1" dirty="0">
                  <a:solidFill>
                    <a:schemeClr val="accent2"/>
                  </a:solidFill>
                  <a:cs typeface="+mn-ea"/>
                  <a:sym typeface="+mn-lt"/>
                </a:rPr>
                <a:t>医疗</a:t>
              </a:r>
              <a:endParaRPr lang="en-US" altLang="zh-CN" sz="36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cxnSp>
          <p:nvCxnSpPr>
            <p:cNvPr id="124" name="品 11"/>
            <p:cNvCxnSpPr/>
            <p:nvPr>
              <p:custDataLst>
                <p:tags r:id="rId2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125" name="9"/>
            <p:cNvSpPr txBox="1"/>
            <p:nvPr/>
          </p:nvSpPr>
          <p:spPr>
            <a:xfrm>
              <a:off x="1719109" y="886856"/>
              <a:ext cx="3435256" cy="307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2"/>
                  </a:solidFill>
                  <a:cs typeface="+mn-ea"/>
                  <a:sym typeface="+mn-lt"/>
                </a:rPr>
                <a:t>2.2 </a:t>
              </a:r>
              <a:r>
                <a:rPr lang="zh-CN" altLang="en-US" sz="2000" b="1" dirty="0">
                  <a:solidFill>
                    <a:schemeClr val="accent2"/>
                  </a:solidFill>
                  <a:cs typeface="+mn-ea"/>
                  <a:sym typeface="+mn-lt"/>
                </a:rPr>
                <a:t>资本的大量涌入</a:t>
              </a:r>
              <a:endParaRPr lang="en-US" altLang="zh-CN" sz="20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48" name="Picture 6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3132" y="1997805"/>
            <a:ext cx="9296370" cy="3861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文本框 48"/>
          <p:cNvSpPr txBox="1"/>
          <p:nvPr/>
        </p:nvSpPr>
        <p:spPr>
          <a:xfrm>
            <a:off x="1313025" y="5859094"/>
            <a:ext cx="4896390" cy="3366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313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数据来源：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Rock Health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、中国传媒大学互联网医疗中国会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543704" y="6604310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http://www.1ppt.com/hangye/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:cut/>
      </p:transition>
    </mc:Choice>
    <mc:Fallback xmlns="">
      <p:transition spd="slow" advTm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7-1227-34金融总结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43702d6-6ba4-4c2e-ab95-014290852f2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43702d6-6ba4-4c2e-ab95-014290852f2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97452c1-0b1e-4c29-a712-6cb69ee2e02b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97452c1-0b1e-4c29-a712-6cb69ee2e02b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97452c1-0b1e-4c29-a712-6cb69ee2e02b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97452c1-0b1e-4c29-a712-6cb69ee2e02b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61da485-97a0-4369-b821-32c0231f6c7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543c41d-ff37-44c0-a1d4-a4d58773fd1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97452c1-0b1e-4c29-a712-6cb69ee2e02b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97452c1-0b1e-4c29-a712-6cb69ee2e02b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97452c1-0b1e-4c29-a712-6cb69ee2e02b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heme/theme1.xml><?xml version="1.0" encoding="utf-8"?>
<a:theme xmlns:a="http://schemas.openxmlformats.org/drawingml/2006/main" name="第一PPT，www.1ppt.com">
  <a:themeElements>
    <a:clrScheme name="自定义 14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57EB5"/>
      </a:accent1>
      <a:accent2>
        <a:srgbClr val="20324A"/>
      </a:accent2>
      <a:accent3>
        <a:srgbClr val="557EB5"/>
      </a:accent3>
      <a:accent4>
        <a:srgbClr val="20324A"/>
      </a:accent4>
      <a:accent5>
        <a:srgbClr val="557EB5"/>
      </a:accent5>
      <a:accent6>
        <a:srgbClr val="20324A"/>
      </a:accent6>
      <a:hlink>
        <a:srgbClr val="557EB5"/>
      </a:hlink>
      <a:folHlink>
        <a:srgbClr val="20324A"/>
      </a:folHlink>
    </a:clrScheme>
    <a:fontScheme name="lxvrugf4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2854</Words>
  <Application>Microsoft Office PowerPoint</Application>
  <PresentationFormat>宽屏</PresentationFormat>
  <Paragraphs>448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Meiryo</vt:lpstr>
      <vt:lpstr>等线</vt:lpstr>
      <vt:lpstr>思源宋体 CN ExtraLight</vt:lpstr>
      <vt:lpstr>宋体</vt:lpstr>
      <vt:lpstr>微软雅黑</vt:lpstr>
      <vt:lpstr>Arial</vt:lpstr>
      <vt:lpstr>Calibri</vt:lpstr>
      <vt:lpstr>Calibri Light</vt:lpstr>
      <vt:lpstr>Helvetica Light</vt:lpstr>
      <vt:lpstr>第一PPT，www.1ppt.com</vt:lpstr>
      <vt:lpstr>自定义设计方案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kan</cp:lastModifiedBy>
  <cp:revision>411</cp:revision>
  <dcterms:created xsi:type="dcterms:W3CDTF">2018-12-05T10:09:00Z</dcterms:created>
  <dcterms:modified xsi:type="dcterms:W3CDTF">2023-01-04T02:18:21Z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1785649350524B8BA617E2B9DA425623</vt:lpwstr>
  </property>
  <property fmtid="{D5CDD505-2E9C-101B-9397-08002B2CF9AE}" pid="3" name="KSOProductBuildVer">
    <vt:lpwstr>2052-11.1.0.11045</vt:lpwstr>
  </property>
</Properties>
</file>