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81" r:id="rId2"/>
    <p:sldId id="305" r:id="rId3"/>
    <p:sldId id="309" r:id="rId4"/>
    <p:sldId id="314" r:id="rId5"/>
    <p:sldId id="313" r:id="rId6"/>
    <p:sldId id="315" r:id="rId7"/>
    <p:sldId id="316" r:id="rId8"/>
    <p:sldId id="317" r:id="rId9"/>
    <p:sldId id="318" r:id="rId10"/>
    <p:sldId id="319" r:id="rId11"/>
    <p:sldId id="32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ctis@leeds.ac.uk" initial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133A1C-8C07-D444-A200-F41E056D9FFC}" v="2" dt="2024-04-29T11:53:19.1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65"/>
    <p:restoredTop sz="86259"/>
  </p:normalViewPr>
  <p:slideViewPr>
    <p:cSldViewPr snapToGrid="0" snapToObjects="1">
      <p:cViewPr varScale="1">
        <p:scale>
          <a:sx n="110" d="100"/>
          <a:sy n="110" d="100"/>
        </p:scale>
        <p:origin x="1360"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olo Actis" userId="e922ac9a-90df-48d6-a54e-ba9243967eba" providerId="ADAL" clId="{1D133A1C-8C07-D444-A200-F41E056D9FFC}"/>
    <pc:docChg chg="custSel modSld">
      <pc:chgData name="Paolo Actis" userId="e922ac9a-90df-48d6-a54e-ba9243967eba" providerId="ADAL" clId="{1D133A1C-8C07-D444-A200-F41E056D9FFC}" dt="2024-04-29T12:01:40.040" v="91" actId="20577"/>
      <pc:docMkLst>
        <pc:docMk/>
      </pc:docMkLst>
      <pc:sldChg chg="addSp delSp modSp mod">
        <pc:chgData name="Paolo Actis" userId="e922ac9a-90df-48d6-a54e-ba9243967eba" providerId="ADAL" clId="{1D133A1C-8C07-D444-A200-F41E056D9FFC}" dt="2024-04-29T11:53:19.169" v="2" actId="1076"/>
        <pc:sldMkLst>
          <pc:docMk/>
          <pc:sldMk cId="3381565393" sldId="281"/>
        </pc:sldMkLst>
        <pc:picChg chg="del">
          <ac:chgData name="Paolo Actis" userId="e922ac9a-90df-48d6-a54e-ba9243967eba" providerId="ADAL" clId="{1D133A1C-8C07-D444-A200-F41E056D9FFC}" dt="2024-04-29T11:53:14.971" v="0" actId="478"/>
          <ac:picMkLst>
            <pc:docMk/>
            <pc:sldMk cId="3381565393" sldId="281"/>
            <ac:picMk id="4" creationId="{00000000-0000-0000-0000-000000000000}"/>
          </ac:picMkLst>
        </pc:picChg>
        <pc:picChg chg="add mod">
          <ac:chgData name="Paolo Actis" userId="e922ac9a-90df-48d6-a54e-ba9243967eba" providerId="ADAL" clId="{1D133A1C-8C07-D444-A200-F41E056D9FFC}" dt="2024-04-29T11:53:19.169" v="2" actId="1076"/>
          <ac:picMkLst>
            <pc:docMk/>
            <pc:sldMk cId="3381565393" sldId="281"/>
            <ac:picMk id="1026" creationId="{5C111FF7-B71B-038A-968A-561DCDC13A76}"/>
          </ac:picMkLst>
        </pc:picChg>
      </pc:sldChg>
      <pc:sldChg chg="modSp mod">
        <pc:chgData name="Paolo Actis" userId="e922ac9a-90df-48d6-a54e-ba9243967eba" providerId="ADAL" clId="{1D133A1C-8C07-D444-A200-F41E056D9FFC}" dt="2024-04-29T11:59:13.417" v="77" actId="20577"/>
        <pc:sldMkLst>
          <pc:docMk/>
          <pc:sldMk cId="979199008" sldId="313"/>
        </pc:sldMkLst>
        <pc:spChg chg="mod">
          <ac:chgData name="Paolo Actis" userId="e922ac9a-90df-48d6-a54e-ba9243967eba" providerId="ADAL" clId="{1D133A1C-8C07-D444-A200-F41E056D9FFC}" dt="2024-04-29T11:59:13.417" v="77" actId="20577"/>
          <ac:spMkLst>
            <pc:docMk/>
            <pc:sldMk cId="979199008" sldId="313"/>
            <ac:spMk id="3" creationId="{EE0BE180-0D6E-13A5-A669-AD0DDFF2BF6E}"/>
          </ac:spMkLst>
        </pc:spChg>
      </pc:sldChg>
      <pc:sldChg chg="modSp mod">
        <pc:chgData name="Paolo Actis" userId="e922ac9a-90df-48d6-a54e-ba9243967eba" providerId="ADAL" clId="{1D133A1C-8C07-D444-A200-F41E056D9FFC}" dt="2024-04-29T11:54:10.926" v="3" actId="20577"/>
        <pc:sldMkLst>
          <pc:docMk/>
          <pc:sldMk cId="2962597440" sldId="314"/>
        </pc:sldMkLst>
        <pc:spChg chg="mod">
          <ac:chgData name="Paolo Actis" userId="e922ac9a-90df-48d6-a54e-ba9243967eba" providerId="ADAL" clId="{1D133A1C-8C07-D444-A200-F41E056D9FFC}" dt="2024-04-29T11:54:10.926" v="3" actId="20577"/>
          <ac:spMkLst>
            <pc:docMk/>
            <pc:sldMk cId="2962597440" sldId="314"/>
            <ac:spMk id="3" creationId="{EFBB3F28-CB25-CC43-9CAC-E4A4B8B19252}"/>
          </ac:spMkLst>
        </pc:spChg>
      </pc:sldChg>
      <pc:sldChg chg="modSp mod">
        <pc:chgData name="Paolo Actis" userId="e922ac9a-90df-48d6-a54e-ba9243967eba" providerId="ADAL" clId="{1D133A1C-8C07-D444-A200-F41E056D9FFC}" dt="2024-04-29T12:00:59.611" v="90" actId="255"/>
        <pc:sldMkLst>
          <pc:docMk/>
          <pc:sldMk cId="444288572" sldId="317"/>
        </pc:sldMkLst>
        <pc:spChg chg="mod">
          <ac:chgData name="Paolo Actis" userId="e922ac9a-90df-48d6-a54e-ba9243967eba" providerId="ADAL" clId="{1D133A1C-8C07-D444-A200-F41E056D9FFC}" dt="2024-04-29T12:00:59.611" v="90" actId="255"/>
          <ac:spMkLst>
            <pc:docMk/>
            <pc:sldMk cId="444288572" sldId="317"/>
            <ac:spMk id="3" creationId="{4A794648-6F7F-5601-3DB5-47EF1D75AB0C}"/>
          </ac:spMkLst>
        </pc:spChg>
      </pc:sldChg>
      <pc:sldChg chg="modSp mod">
        <pc:chgData name="Paolo Actis" userId="e922ac9a-90df-48d6-a54e-ba9243967eba" providerId="ADAL" clId="{1D133A1C-8C07-D444-A200-F41E056D9FFC}" dt="2024-04-29T12:01:40.040" v="91" actId="20577"/>
        <pc:sldMkLst>
          <pc:docMk/>
          <pc:sldMk cId="2563997666" sldId="320"/>
        </pc:sldMkLst>
        <pc:spChg chg="mod">
          <ac:chgData name="Paolo Actis" userId="e922ac9a-90df-48d6-a54e-ba9243967eba" providerId="ADAL" clId="{1D133A1C-8C07-D444-A200-F41E056D9FFC}" dt="2024-04-29T12:01:40.040" v="91" actId="20577"/>
          <ac:spMkLst>
            <pc:docMk/>
            <pc:sldMk cId="2563997666" sldId="320"/>
            <ac:spMk id="5" creationId="{C2EDED63-574E-9B95-C2A5-61F034CAC65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B0E8BC-ECC6-CF46-9A7B-AFE8FBE35F18}" type="datetimeFigureOut">
              <a:rPr lang="en-US" smtClean="0"/>
              <a:t>4/29/24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7F4AC2-5315-6341-9847-8AEB088944F4}" type="slidenum">
              <a:rPr lang="en-US" smtClean="0"/>
              <a:t>‹#›</a:t>
            </a:fld>
            <a:endParaRPr lang="en-US"/>
          </a:p>
        </p:txBody>
      </p:sp>
    </p:spTree>
    <p:extLst>
      <p:ext uri="{BB962C8B-B14F-4D97-AF65-F5344CB8AC3E}">
        <p14:creationId xmlns:p14="http://schemas.microsoft.com/office/powerpoint/2010/main" val="2110931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9BC607B-BC83-1C44-A501-8F981FF41469}" type="slidenum">
              <a:rPr lang="en-US" smtClean="0"/>
              <a:t>1</a:t>
            </a:fld>
            <a:endParaRPr lang="en-US"/>
          </a:p>
        </p:txBody>
      </p:sp>
    </p:spTree>
    <p:extLst>
      <p:ext uri="{BB962C8B-B14F-4D97-AF65-F5344CB8AC3E}">
        <p14:creationId xmlns:p14="http://schemas.microsoft.com/office/powerpoint/2010/main" val="539324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F4AC2-5315-6341-9847-8AEB088944F4}" type="slidenum">
              <a:rPr lang="en-US" smtClean="0"/>
              <a:t>5</a:t>
            </a:fld>
            <a:endParaRPr lang="en-US"/>
          </a:p>
        </p:txBody>
      </p:sp>
    </p:spTree>
    <p:extLst>
      <p:ext uri="{BB962C8B-B14F-4D97-AF65-F5344CB8AC3E}">
        <p14:creationId xmlns:p14="http://schemas.microsoft.com/office/powerpoint/2010/main" val="725270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F4AC2-5315-6341-9847-8AEB088944F4}" type="slidenum">
              <a:rPr lang="en-US" smtClean="0"/>
              <a:t>6</a:t>
            </a:fld>
            <a:endParaRPr lang="en-US"/>
          </a:p>
        </p:txBody>
      </p:sp>
    </p:spTree>
    <p:extLst>
      <p:ext uri="{BB962C8B-B14F-4D97-AF65-F5344CB8AC3E}">
        <p14:creationId xmlns:p14="http://schemas.microsoft.com/office/powerpoint/2010/main" val="2396930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F4AC2-5315-6341-9847-8AEB088944F4}" type="slidenum">
              <a:rPr lang="en-US" smtClean="0"/>
              <a:t>7</a:t>
            </a:fld>
            <a:endParaRPr lang="en-US"/>
          </a:p>
        </p:txBody>
      </p:sp>
    </p:spTree>
    <p:extLst>
      <p:ext uri="{BB962C8B-B14F-4D97-AF65-F5344CB8AC3E}">
        <p14:creationId xmlns:p14="http://schemas.microsoft.com/office/powerpoint/2010/main" val="4214658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F4AC2-5315-6341-9847-8AEB088944F4}" type="slidenum">
              <a:rPr lang="en-US" smtClean="0"/>
              <a:t>8</a:t>
            </a:fld>
            <a:endParaRPr lang="en-US"/>
          </a:p>
        </p:txBody>
      </p:sp>
    </p:spTree>
    <p:extLst>
      <p:ext uri="{BB962C8B-B14F-4D97-AF65-F5344CB8AC3E}">
        <p14:creationId xmlns:p14="http://schemas.microsoft.com/office/powerpoint/2010/main" val="457278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F4AC2-5315-6341-9847-8AEB088944F4}" type="slidenum">
              <a:rPr lang="en-US" smtClean="0"/>
              <a:t>9</a:t>
            </a:fld>
            <a:endParaRPr lang="en-US"/>
          </a:p>
        </p:txBody>
      </p:sp>
    </p:spTree>
    <p:extLst>
      <p:ext uri="{BB962C8B-B14F-4D97-AF65-F5344CB8AC3E}">
        <p14:creationId xmlns:p14="http://schemas.microsoft.com/office/powerpoint/2010/main" val="1254235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F4AC2-5315-6341-9847-8AEB088944F4}" type="slidenum">
              <a:rPr lang="en-US" smtClean="0"/>
              <a:t>10</a:t>
            </a:fld>
            <a:endParaRPr lang="en-US"/>
          </a:p>
        </p:txBody>
      </p:sp>
    </p:spTree>
    <p:extLst>
      <p:ext uri="{BB962C8B-B14F-4D97-AF65-F5344CB8AC3E}">
        <p14:creationId xmlns:p14="http://schemas.microsoft.com/office/powerpoint/2010/main" val="1552794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F4AC2-5315-6341-9847-8AEB088944F4}" type="slidenum">
              <a:rPr lang="en-US" smtClean="0"/>
              <a:t>11</a:t>
            </a:fld>
            <a:endParaRPr lang="en-US"/>
          </a:p>
        </p:txBody>
      </p:sp>
    </p:spTree>
    <p:extLst>
      <p:ext uri="{BB962C8B-B14F-4D97-AF65-F5344CB8AC3E}">
        <p14:creationId xmlns:p14="http://schemas.microsoft.com/office/powerpoint/2010/main" val="4206607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2889F62-493E-1B47-A9BF-0C7BF6D399B2}" type="datetimeFigureOut">
              <a:rPr lang="en-US" smtClean="0"/>
              <a:t>4/29/24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760DA-312E-FF4E-9C4B-E7590DFD7385}" type="slidenum">
              <a:rPr lang="en-US" smtClean="0"/>
              <a:t>‹#›</a:t>
            </a:fld>
            <a:endParaRPr lang="en-US"/>
          </a:p>
        </p:txBody>
      </p:sp>
    </p:spTree>
    <p:extLst>
      <p:ext uri="{BB962C8B-B14F-4D97-AF65-F5344CB8AC3E}">
        <p14:creationId xmlns:p14="http://schemas.microsoft.com/office/powerpoint/2010/main" val="1855058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89F62-493E-1B47-A9BF-0C7BF6D399B2}" type="datetimeFigureOut">
              <a:rPr lang="en-US" smtClean="0"/>
              <a:t>4/29/24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760DA-312E-FF4E-9C4B-E7590DFD7385}" type="slidenum">
              <a:rPr lang="en-US" smtClean="0"/>
              <a:t>‹#›</a:t>
            </a:fld>
            <a:endParaRPr lang="en-US"/>
          </a:p>
        </p:txBody>
      </p:sp>
    </p:spTree>
    <p:extLst>
      <p:ext uri="{BB962C8B-B14F-4D97-AF65-F5344CB8AC3E}">
        <p14:creationId xmlns:p14="http://schemas.microsoft.com/office/powerpoint/2010/main" val="2038974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89F62-493E-1B47-A9BF-0C7BF6D399B2}" type="datetimeFigureOut">
              <a:rPr lang="en-US" smtClean="0"/>
              <a:t>4/29/24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760DA-312E-FF4E-9C4B-E7590DFD7385}" type="slidenum">
              <a:rPr lang="en-US" smtClean="0"/>
              <a:t>‹#›</a:t>
            </a:fld>
            <a:endParaRPr lang="en-US"/>
          </a:p>
        </p:txBody>
      </p:sp>
    </p:spTree>
    <p:extLst>
      <p:ext uri="{BB962C8B-B14F-4D97-AF65-F5344CB8AC3E}">
        <p14:creationId xmlns:p14="http://schemas.microsoft.com/office/powerpoint/2010/main" val="1644706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89F62-493E-1B47-A9BF-0C7BF6D399B2}" type="datetimeFigureOut">
              <a:rPr lang="en-US" smtClean="0"/>
              <a:t>4/29/24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760DA-312E-FF4E-9C4B-E7590DFD7385}" type="slidenum">
              <a:rPr lang="en-US" smtClean="0"/>
              <a:t>‹#›</a:t>
            </a:fld>
            <a:endParaRPr lang="en-US"/>
          </a:p>
        </p:txBody>
      </p:sp>
    </p:spTree>
    <p:extLst>
      <p:ext uri="{BB962C8B-B14F-4D97-AF65-F5344CB8AC3E}">
        <p14:creationId xmlns:p14="http://schemas.microsoft.com/office/powerpoint/2010/main" val="8005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889F62-493E-1B47-A9BF-0C7BF6D399B2}" type="datetimeFigureOut">
              <a:rPr lang="en-US" smtClean="0"/>
              <a:t>4/29/24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760DA-312E-FF4E-9C4B-E7590DFD7385}" type="slidenum">
              <a:rPr lang="en-US" smtClean="0"/>
              <a:t>‹#›</a:t>
            </a:fld>
            <a:endParaRPr lang="en-US"/>
          </a:p>
        </p:txBody>
      </p:sp>
    </p:spTree>
    <p:extLst>
      <p:ext uri="{BB962C8B-B14F-4D97-AF65-F5344CB8AC3E}">
        <p14:creationId xmlns:p14="http://schemas.microsoft.com/office/powerpoint/2010/main" val="944954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889F62-493E-1B47-A9BF-0C7BF6D399B2}" type="datetimeFigureOut">
              <a:rPr lang="en-US" smtClean="0"/>
              <a:t>4/29/24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9760DA-312E-FF4E-9C4B-E7590DFD7385}" type="slidenum">
              <a:rPr lang="en-US" smtClean="0"/>
              <a:t>‹#›</a:t>
            </a:fld>
            <a:endParaRPr lang="en-US"/>
          </a:p>
        </p:txBody>
      </p:sp>
    </p:spTree>
    <p:extLst>
      <p:ext uri="{BB962C8B-B14F-4D97-AF65-F5344CB8AC3E}">
        <p14:creationId xmlns:p14="http://schemas.microsoft.com/office/powerpoint/2010/main" val="1204123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889F62-493E-1B47-A9BF-0C7BF6D399B2}" type="datetimeFigureOut">
              <a:rPr lang="en-US" smtClean="0"/>
              <a:t>4/29/24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9760DA-312E-FF4E-9C4B-E7590DFD7385}" type="slidenum">
              <a:rPr lang="en-US" smtClean="0"/>
              <a:t>‹#›</a:t>
            </a:fld>
            <a:endParaRPr lang="en-US"/>
          </a:p>
        </p:txBody>
      </p:sp>
    </p:spTree>
    <p:extLst>
      <p:ext uri="{BB962C8B-B14F-4D97-AF65-F5344CB8AC3E}">
        <p14:creationId xmlns:p14="http://schemas.microsoft.com/office/powerpoint/2010/main" val="1967342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889F62-493E-1B47-A9BF-0C7BF6D399B2}" type="datetimeFigureOut">
              <a:rPr lang="en-US" smtClean="0"/>
              <a:t>4/29/24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9760DA-312E-FF4E-9C4B-E7590DFD7385}" type="slidenum">
              <a:rPr lang="en-US" smtClean="0"/>
              <a:t>‹#›</a:t>
            </a:fld>
            <a:endParaRPr lang="en-US"/>
          </a:p>
        </p:txBody>
      </p:sp>
    </p:spTree>
    <p:extLst>
      <p:ext uri="{BB962C8B-B14F-4D97-AF65-F5344CB8AC3E}">
        <p14:creationId xmlns:p14="http://schemas.microsoft.com/office/powerpoint/2010/main" val="326188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889F62-493E-1B47-A9BF-0C7BF6D399B2}" type="datetimeFigureOut">
              <a:rPr lang="en-US" smtClean="0"/>
              <a:t>4/29/24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9760DA-312E-FF4E-9C4B-E7590DFD7385}" type="slidenum">
              <a:rPr lang="en-US" smtClean="0"/>
              <a:t>‹#›</a:t>
            </a:fld>
            <a:endParaRPr lang="en-US"/>
          </a:p>
        </p:txBody>
      </p:sp>
    </p:spTree>
    <p:extLst>
      <p:ext uri="{BB962C8B-B14F-4D97-AF65-F5344CB8AC3E}">
        <p14:creationId xmlns:p14="http://schemas.microsoft.com/office/powerpoint/2010/main" val="1879415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889F62-493E-1B47-A9BF-0C7BF6D399B2}" type="datetimeFigureOut">
              <a:rPr lang="en-US" smtClean="0"/>
              <a:t>4/29/24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9760DA-312E-FF4E-9C4B-E7590DFD7385}" type="slidenum">
              <a:rPr lang="en-US" smtClean="0"/>
              <a:t>‹#›</a:t>
            </a:fld>
            <a:endParaRPr lang="en-US"/>
          </a:p>
        </p:txBody>
      </p:sp>
    </p:spTree>
    <p:extLst>
      <p:ext uri="{BB962C8B-B14F-4D97-AF65-F5344CB8AC3E}">
        <p14:creationId xmlns:p14="http://schemas.microsoft.com/office/powerpoint/2010/main" val="2146929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889F62-493E-1B47-A9BF-0C7BF6D399B2}" type="datetimeFigureOut">
              <a:rPr lang="en-US" smtClean="0"/>
              <a:t>4/29/24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9760DA-312E-FF4E-9C4B-E7590DFD7385}" type="slidenum">
              <a:rPr lang="en-US" smtClean="0"/>
              <a:t>‹#›</a:t>
            </a:fld>
            <a:endParaRPr lang="en-US"/>
          </a:p>
        </p:txBody>
      </p:sp>
    </p:spTree>
    <p:extLst>
      <p:ext uri="{BB962C8B-B14F-4D97-AF65-F5344CB8AC3E}">
        <p14:creationId xmlns:p14="http://schemas.microsoft.com/office/powerpoint/2010/main" val="1419936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889F62-493E-1B47-A9BF-0C7BF6D399B2}" type="datetimeFigureOut">
              <a:rPr lang="en-US" smtClean="0"/>
              <a:t>4/29/24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9760DA-312E-FF4E-9C4B-E7590DFD7385}" type="slidenum">
              <a:rPr lang="en-US" smtClean="0"/>
              <a:t>‹#›</a:t>
            </a:fld>
            <a:endParaRPr lang="en-US"/>
          </a:p>
        </p:txBody>
      </p:sp>
    </p:spTree>
    <p:extLst>
      <p:ext uri="{BB962C8B-B14F-4D97-AF65-F5344CB8AC3E}">
        <p14:creationId xmlns:p14="http://schemas.microsoft.com/office/powerpoint/2010/main" val="925315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eeds.bluera.com/leed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mailto:p.actis@leeds.ac.uk"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54427" y="140147"/>
            <a:ext cx="11634710" cy="798077"/>
          </a:xfrm>
        </p:spPr>
        <p:txBody>
          <a:bodyPr>
            <a:noAutofit/>
          </a:bodyPr>
          <a:lstStyle/>
          <a:p>
            <a:pPr algn="l"/>
            <a:r>
              <a:rPr lang="en-GB" sz="3600" b="1" dirty="0">
                <a:latin typeface="Arial" panose="020B0604020202020204" pitchFamily="34" charset="0"/>
                <a:cs typeface="Arial" panose="020B0604020202020204" pitchFamily="34" charset="0"/>
              </a:rPr>
              <a:t>Please complete the ELEC5650 module evaluation</a:t>
            </a:r>
          </a:p>
        </p:txBody>
      </p:sp>
      <p:sp>
        <p:nvSpPr>
          <p:cNvPr id="2" name="Rectangle 1"/>
          <p:cNvSpPr/>
          <p:nvPr/>
        </p:nvSpPr>
        <p:spPr>
          <a:xfrm>
            <a:off x="154427" y="1405912"/>
            <a:ext cx="9371842" cy="2215991"/>
          </a:xfrm>
          <a:prstGeom prst="rect">
            <a:avLst/>
          </a:prstGeom>
        </p:spPr>
        <p:txBody>
          <a:bodyPr wrap="square">
            <a:spAutoFit/>
          </a:bodyPr>
          <a:lstStyle/>
          <a:p>
            <a:r>
              <a:rPr lang="en-US" sz="2400" b="1" dirty="0">
                <a:latin typeface="Arial" charset="0"/>
                <a:ea typeface="Arial" charset="0"/>
                <a:cs typeface="Arial" charset="0"/>
              </a:rPr>
              <a:t>Access your module evaluations via:</a:t>
            </a:r>
          </a:p>
          <a:p>
            <a:endParaRPr lang="en-US" sz="2400" dirty="0">
              <a:latin typeface="Arial" charset="0"/>
              <a:ea typeface="Arial" charset="0"/>
              <a:cs typeface="Arial" charset="0"/>
            </a:endParaRPr>
          </a:p>
          <a:p>
            <a:pPr marL="285750" indent="-285750">
              <a:buFont typeface="Arial" panose="020B0604020202020204" pitchFamily="34" charset="0"/>
              <a:buChar char="•"/>
            </a:pPr>
            <a:r>
              <a:rPr lang="en-US" sz="2400" dirty="0">
                <a:latin typeface="Arial" charset="0"/>
                <a:ea typeface="Arial" charset="0"/>
                <a:cs typeface="Arial" charset="0"/>
              </a:rPr>
              <a:t>Website: go to </a:t>
            </a:r>
            <a:r>
              <a:rPr lang="en-US" sz="2400" dirty="0">
                <a:latin typeface="Arial" charset="0"/>
                <a:ea typeface="Arial" charset="0"/>
                <a:cs typeface="Arial" charset="0"/>
                <a:hlinkClick r:id="rId3"/>
              </a:rPr>
              <a:t>https://leeds.bluera.com/leeds/</a:t>
            </a:r>
            <a:r>
              <a:rPr lang="en-US" sz="2400" dirty="0">
                <a:latin typeface="Arial" charset="0"/>
                <a:ea typeface="Arial" charset="0"/>
                <a:cs typeface="Arial" charset="0"/>
              </a:rPr>
              <a:t> to reach your personalized homepage.</a:t>
            </a:r>
          </a:p>
          <a:p>
            <a:endParaRPr lang="en-US" sz="2400" dirty="0">
              <a:latin typeface="Arial" charset="0"/>
              <a:ea typeface="Arial" charset="0"/>
              <a:cs typeface="Arial" charset="0"/>
            </a:endParaRPr>
          </a:p>
          <a:p>
            <a:endParaRPr lang="en-US" dirty="0">
              <a:latin typeface="Arial" charset="0"/>
              <a:ea typeface="Arial" charset="0"/>
              <a:cs typeface="Arial" charset="0"/>
            </a:endParaRPr>
          </a:p>
        </p:txBody>
      </p:sp>
      <p:sp>
        <p:nvSpPr>
          <p:cNvPr id="5" name="TextBox 4"/>
          <p:cNvSpPr txBox="1"/>
          <p:nvPr/>
        </p:nvSpPr>
        <p:spPr>
          <a:xfrm>
            <a:off x="154427" y="3812591"/>
            <a:ext cx="9400591" cy="1569660"/>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When signing in:</a:t>
            </a:r>
          </a:p>
          <a:p>
            <a:endParaRPr lang="en-GB"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Use your University of Leeds username (</a:t>
            </a:r>
            <a:r>
              <a:rPr lang="en-GB" sz="2400" b="1" dirty="0">
                <a:latin typeface="Arial" panose="020B0604020202020204" pitchFamily="34" charset="0"/>
                <a:cs typeface="Arial" panose="020B0604020202020204" pitchFamily="34" charset="0"/>
              </a:rPr>
              <a:t>include @leeds.ac.uk at the end</a:t>
            </a:r>
            <a:r>
              <a:rPr lang="en-GB" sz="2400" dirty="0">
                <a:latin typeface="Arial" panose="020B0604020202020204" pitchFamily="34" charset="0"/>
                <a:cs typeface="Arial" panose="020B0604020202020204" pitchFamily="34" charset="0"/>
              </a:rPr>
              <a:t>) and password.</a:t>
            </a:r>
          </a:p>
        </p:txBody>
      </p:sp>
      <p:pic>
        <p:nvPicPr>
          <p:cNvPr id="1026" name="Picture 2">
            <a:extLst>
              <a:ext uri="{FF2B5EF4-FFF2-40B4-BE49-F238E27FC236}">
                <a16:creationId xmlns:a16="http://schemas.microsoft.com/office/drawing/2014/main" id="{5C111FF7-B71B-038A-968A-561DCDC13A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42458" y="1327657"/>
            <a:ext cx="209550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565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A19F42-13A0-F120-4713-7471C067CA03}"/>
              </a:ext>
            </a:extLst>
          </p:cNvPr>
          <p:cNvSpPr txBox="1"/>
          <p:nvPr/>
        </p:nvSpPr>
        <p:spPr>
          <a:xfrm>
            <a:off x="0" y="237573"/>
            <a:ext cx="12192000" cy="707886"/>
          </a:xfrm>
          <a:prstGeom prst="rect">
            <a:avLst/>
          </a:prstGeom>
          <a:noFill/>
        </p:spPr>
        <p:txBody>
          <a:bodyPr wrap="square" rtlCol="0">
            <a:spAutoFit/>
          </a:bodyPr>
          <a:lstStyle/>
          <a:p>
            <a:pPr algn="ctr"/>
            <a:r>
              <a:rPr lang="en-US" sz="4000" dirty="0">
                <a:latin typeface="Calibri" charset="0"/>
                <a:ea typeface="Calibri" charset="0"/>
                <a:cs typeface="Calibri" charset="0"/>
              </a:rPr>
              <a:t>Presentation Tips</a:t>
            </a:r>
          </a:p>
        </p:txBody>
      </p:sp>
      <p:sp>
        <p:nvSpPr>
          <p:cNvPr id="3" name="TextBox 2">
            <a:extLst>
              <a:ext uri="{FF2B5EF4-FFF2-40B4-BE49-F238E27FC236}">
                <a16:creationId xmlns:a16="http://schemas.microsoft.com/office/drawing/2014/main" id="{7AD7F918-7F48-BED0-249D-8F699210BF3D}"/>
              </a:ext>
            </a:extLst>
          </p:cNvPr>
          <p:cNvSpPr txBox="1"/>
          <p:nvPr/>
        </p:nvSpPr>
        <p:spPr>
          <a:xfrm>
            <a:off x="484910" y="1942468"/>
            <a:ext cx="11499272" cy="3266920"/>
          </a:xfrm>
          <a:prstGeom prst="rect">
            <a:avLst/>
          </a:prstGeom>
          <a:noFill/>
        </p:spPr>
        <p:txBody>
          <a:bodyPr wrap="square">
            <a:spAutoFit/>
          </a:bodyPr>
          <a:lstStyle/>
          <a:p>
            <a:pPr>
              <a:lnSpc>
                <a:spcPct val="150000"/>
              </a:lnSpc>
            </a:pPr>
            <a:r>
              <a:rPr lang="en-GB" sz="2000" b="1" i="0" dirty="0">
                <a:effectLst/>
                <a:latin typeface="Arial" panose="020B0604020202020204" pitchFamily="34" charset="0"/>
                <a:cs typeface="Arial" panose="020B0604020202020204" pitchFamily="34" charset="0"/>
              </a:rPr>
              <a:t>Task 1) </a:t>
            </a:r>
            <a:r>
              <a:rPr lang="en-GB" sz="2000" b="0" i="0" dirty="0">
                <a:effectLst/>
                <a:latin typeface="Arial" panose="020B0604020202020204" pitchFamily="34" charset="0"/>
                <a:cs typeface="Arial" panose="020B0604020202020204" pitchFamily="34" charset="0"/>
              </a:rPr>
              <a:t>Design a filter in </a:t>
            </a:r>
            <a:r>
              <a:rPr lang="en-GB" sz="2000" b="0" i="0" dirty="0" err="1">
                <a:effectLst/>
                <a:latin typeface="Arial" panose="020B0604020202020204" pitchFamily="34" charset="0"/>
                <a:cs typeface="Arial" panose="020B0604020202020204" pitchFamily="34" charset="0"/>
              </a:rPr>
              <a:t>Matlab</a:t>
            </a:r>
            <a:r>
              <a:rPr lang="en-GB" sz="2000" b="0" i="0" dirty="0">
                <a:effectLst/>
                <a:latin typeface="Arial" panose="020B0604020202020204" pitchFamily="34" charset="0"/>
                <a:cs typeface="Arial" panose="020B0604020202020204" pitchFamily="34" charset="0"/>
              </a:rPr>
              <a:t>/python to remove the high frequency noise</a:t>
            </a:r>
          </a:p>
          <a:p>
            <a:pPr>
              <a:lnSpc>
                <a:spcPct val="150000"/>
              </a:lnSpc>
            </a:pPr>
            <a:r>
              <a:rPr lang="en-GB" sz="2000" b="1" i="0" dirty="0">
                <a:effectLst/>
                <a:latin typeface="Arial" panose="020B0604020202020204" pitchFamily="34" charset="0"/>
                <a:cs typeface="Arial" panose="020B0604020202020204" pitchFamily="34" charset="0"/>
              </a:rPr>
              <a:t>Task 2) </a:t>
            </a:r>
            <a:r>
              <a:rPr lang="en-GB" sz="2000" b="0" i="0" dirty="0">
                <a:effectLst/>
                <a:latin typeface="Arial" panose="020B0604020202020204" pitchFamily="34" charset="0"/>
                <a:cs typeface="Arial" panose="020B0604020202020204" pitchFamily="34" charset="0"/>
              </a:rPr>
              <a:t>Display the de-noised data and discuss the performance of the filter</a:t>
            </a:r>
          </a:p>
          <a:p>
            <a:pPr>
              <a:lnSpc>
                <a:spcPct val="150000"/>
              </a:lnSpc>
            </a:pPr>
            <a:r>
              <a:rPr lang="en-GB" sz="2000" b="1" i="0" dirty="0">
                <a:effectLst/>
                <a:latin typeface="Arial" panose="020B0604020202020204" pitchFamily="34" charset="0"/>
                <a:cs typeface="Arial" panose="020B0604020202020204" pitchFamily="34" charset="0"/>
              </a:rPr>
              <a:t>Task 3) </a:t>
            </a:r>
            <a:r>
              <a:rPr lang="en-GB" sz="2000" b="0" i="0" dirty="0">
                <a:effectLst/>
                <a:latin typeface="Arial" panose="020B0604020202020204" pitchFamily="34" charset="0"/>
                <a:cs typeface="Arial" panose="020B0604020202020204" pitchFamily="34" charset="0"/>
              </a:rPr>
              <a:t>Develop/apply peak detection routines to automatically detect the high/low peaks in glucose</a:t>
            </a:r>
          </a:p>
          <a:p>
            <a:pPr>
              <a:lnSpc>
                <a:spcPct val="150000"/>
              </a:lnSpc>
            </a:pPr>
            <a:r>
              <a:rPr lang="en-GB" sz="2000" b="1" i="0" dirty="0">
                <a:effectLst/>
                <a:latin typeface="Arial" panose="020B0604020202020204" pitchFamily="34" charset="0"/>
                <a:cs typeface="Arial" panose="020B0604020202020204" pitchFamily="34" charset="0"/>
              </a:rPr>
              <a:t>Task 4) </a:t>
            </a:r>
            <a:r>
              <a:rPr lang="en-GB" sz="2000" b="0" i="0" dirty="0">
                <a:effectLst/>
                <a:latin typeface="Arial" panose="020B0604020202020204" pitchFamily="34" charset="0"/>
                <a:cs typeface="Arial" panose="020B0604020202020204" pitchFamily="34" charset="0"/>
              </a:rPr>
              <a:t>Analyse what is the physiological relevance of these peaks and discuss what are the ethical implications of a breach of CGM data. For example, you can discuss what information about the lifestyle of the module leader you can (or can’t) extract from the data (</a:t>
            </a:r>
            <a:r>
              <a:rPr lang="en-GB" sz="2000" b="0" i="0" dirty="0" err="1">
                <a:effectLst/>
                <a:latin typeface="Arial" panose="020B0604020202020204" pitchFamily="34" charset="0"/>
                <a:cs typeface="Arial" panose="020B0604020202020204" pitchFamily="34" charset="0"/>
              </a:rPr>
              <a:t>i.e</a:t>
            </a:r>
            <a:r>
              <a:rPr lang="en-GB" sz="2000" b="0" i="0" dirty="0">
                <a:effectLst/>
                <a:latin typeface="Arial" panose="020B0604020202020204" pitchFamily="34" charset="0"/>
                <a:cs typeface="Arial" panose="020B0604020202020204" pitchFamily="34" charset="0"/>
              </a:rPr>
              <a:t> when does the module leader go to sleep, when does he eat breakfast, does he exercise regularly?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2717426"/>
      </p:ext>
    </p:extLst>
  </p:cSld>
  <p:clrMapOvr>
    <a:masterClrMapping/>
  </p:clrMapOvr>
  <mc:AlternateContent xmlns:mc="http://schemas.openxmlformats.org/markup-compatibility/2006" xmlns:p14="http://schemas.microsoft.com/office/powerpoint/2010/main">
    <mc:Choice Requires="p14">
      <p:transition spd="slow" p14:dur="2000" advTm="64428"/>
    </mc:Choice>
    <mc:Fallback xmlns="">
      <p:transition spd="slow" advTm="6442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A19F42-13A0-F120-4713-7471C067CA03}"/>
              </a:ext>
            </a:extLst>
          </p:cNvPr>
          <p:cNvSpPr txBox="1"/>
          <p:nvPr/>
        </p:nvSpPr>
        <p:spPr>
          <a:xfrm>
            <a:off x="124691" y="223718"/>
            <a:ext cx="12192000" cy="707886"/>
          </a:xfrm>
          <a:prstGeom prst="rect">
            <a:avLst/>
          </a:prstGeom>
          <a:noFill/>
        </p:spPr>
        <p:txBody>
          <a:bodyPr wrap="square" rtlCol="0">
            <a:spAutoFit/>
          </a:bodyPr>
          <a:lstStyle/>
          <a:p>
            <a:pPr algn="ctr"/>
            <a:r>
              <a:rPr lang="en-US" sz="4000" dirty="0">
                <a:latin typeface="Calibri" charset="0"/>
                <a:ea typeface="Calibri" charset="0"/>
                <a:cs typeface="Calibri" charset="0"/>
              </a:rPr>
              <a:t>Past Presentation Examples</a:t>
            </a:r>
          </a:p>
        </p:txBody>
      </p:sp>
      <p:sp>
        <p:nvSpPr>
          <p:cNvPr id="5" name="TextBox 4">
            <a:extLst>
              <a:ext uri="{FF2B5EF4-FFF2-40B4-BE49-F238E27FC236}">
                <a16:creationId xmlns:a16="http://schemas.microsoft.com/office/drawing/2014/main" id="{C2EDED63-574E-9B95-C2A5-61F034CAC65F}"/>
              </a:ext>
            </a:extLst>
          </p:cNvPr>
          <p:cNvSpPr txBox="1"/>
          <p:nvPr/>
        </p:nvSpPr>
        <p:spPr>
          <a:xfrm>
            <a:off x="124691" y="2025180"/>
            <a:ext cx="11970326"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charset="0"/>
                <a:ea typeface="Calibri" charset="0"/>
                <a:cs typeface="Calibri" charset="0"/>
              </a:rPr>
              <a:t>Can be found under Assessment and Feedback</a:t>
            </a:r>
          </a:p>
        </p:txBody>
      </p:sp>
    </p:spTree>
    <p:extLst>
      <p:ext uri="{BB962C8B-B14F-4D97-AF65-F5344CB8AC3E}">
        <p14:creationId xmlns:p14="http://schemas.microsoft.com/office/powerpoint/2010/main" val="2563997666"/>
      </p:ext>
    </p:extLst>
  </p:cSld>
  <p:clrMapOvr>
    <a:masterClrMapping/>
  </p:clrMapOvr>
  <mc:AlternateContent xmlns:mc="http://schemas.openxmlformats.org/markup-compatibility/2006" xmlns:p14="http://schemas.microsoft.com/office/powerpoint/2010/main">
    <mc:Choice Requires="p14">
      <p:transition spd="slow" p14:dur="2000" advTm="64428"/>
    </mc:Choice>
    <mc:Fallback xmlns="">
      <p:transition spd="slow" advTm="6442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7481" y="796830"/>
            <a:ext cx="8381653" cy="3046988"/>
          </a:xfrm>
          <a:prstGeom prst="rect">
            <a:avLst/>
          </a:prstGeom>
          <a:noFill/>
        </p:spPr>
        <p:txBody>
          <a:bodyPr wrap="none" rtlCol="0">
            <a:spAutoFit/>
          </a:bodyPr>
          <a:lstStyle/>
          <a:p>
            <a:pPr algn="ctr"/>
            <a:r>
              <a:rPr lang="en-US" sz="4800" dirty="0"/>
              <a:t>ELEC5650 </a:t>
            </a:r>
          </a:p>
          <a:p>
            <a:pPr algn="ctr"/>
            <a:r>
              <a:rPr lang="en-US" sz="4800" dirty="0"/>
              <a:t>Medical Electronics and E-Health</a:t>
            </a:r>
          </a:p>
          <a:p>
            <a:pPr algn="ctr"/>
            <a:endParaRPr lang="en-US" sz="4800" dirty="0"/>
          </a:p>
          <a:p>
            <a:pPr algn="ctr"/>
            <a:r>
              <a:rPr lang="en-US" sz="4800" dirty="0"/>
              <a:t>(15 credits)</a:t>
            </a:r>
          </a:p>
        </p:txBody>
      </p:sp>
      <p:sp>
        <p:nvSpPr>
          <p:cNvPr id="3" name="TextBox 2"/>
          <p:cNvSpPr txBox="1"/>
          <p:nvPr/>
        </p:nvSpPr>
        <p:spPr>
          <a:xfrm>
            <a:off x="3862110" y="5128649"/>
            <a:ext cx="4312398" cy="1323439"/>
          </a:xfrm>
          <a:prstGeom prst="rect">
            <a:avLst/>
          </a:prstGeom>
          <a:noFill/>
        </p:spPr>
        <p:txBody>
          <a:bodyPr wrap="none" rtlCol="0">
            <a:spAutoFit/>
          </a:bodyPr>
          <a:lstStyle/>
          <a:p>
            <a:pPr algn="ctr"/>
            <a:r>
              <a:rPr lang="en-US" sz="4000" dirty="0" err="1"/>
              <a:t>Dr</a:t>
            </a:r>
            <a:r>
              <a:rPr lang="en-US" sz="4000" dirty="0"/>
              <a:t> Paolo </a:t>
            </a:r>
            <a:r>
              <a:rPr lang="en-US" sz="4000" dirty="0" err="1"/>
              <a:t>Actis</a:t>
            </a:r>
            <a:endParaRPr lang="en-US" sz="4000" dirty="0"/>
          </a:p>
          <a:p>
            <a:pPr algn="ctr"/>
            <a:r>
              <a:rPr lang="en-US" sz="4000" dirty="0">
                <a:hlinkClick r:id="rId2"/>
              </a:rPr>
              <a:t>p.actis@leeds.ac.uk</a:t>
            </a:r>
            <a:endParaRPr lang="en-US" sz="4000" dirty="0"/>
          </a:p>
        </p:txBody>
      </p:sp>
    </p:spTree>
    <p:extLst>
      <p:ext uri="{BB962C8B-B14F-4D97-AF65-F5344CB8AC3E}">
        <p14:creationId xmlns:p14="http://schemas.microsoft.com/office/powerpoint/2010/main" val="1640531310"/>
      </p:ext>
    </p:extLst>
  </p:cSld>
  <p:clrMapOvr>
    <a:masterClrMapping/>
  </p:clrMapOvr>
  <mc:AlternateContent xmlns:mc="http://schemas.openxmlformats.org/markup-compatibility/2006" xmlns:p14="http://schemas.microsoft.com/office/powerpoint/2010/main">
    <mc:Choice Requires="p14">
      <p:transition spd="slow" p14:dur="2000" advTm="22895"/>
    </mc:Choice>
    <mc:Fallback xmlns="">
      <p:transition spd="slow" advTm="2289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ultiscale approaches developed at 3D Technologies Research Group (NT3D)">
            <a:extLst>
              <a:ext uri="{FF2B5EF4-FFF2-40B4-BE49-F238E27FC236}">
                <a16:creationId xmlns:a16="http://schemas.microsoft.com/office/drawing/2014/main" id="{D5F3D208-B10B-0544-950C-8318CD60FC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58" y="211666"/>
            <a:ext cx="7168993" cy="64346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F0FEDBF-4D25-F04E-9A6A-C812C161C5A2}"/>
              </a:ext>
            </a:extLst>
          </p:cNvPr>
          <p:cNvSpPr txBox="1"/>
          <p:nvPr/>
        </p:nvSpPr>
        <p:spPr>
          <a:xfrm>
            <a:off x="8512146" y="6277001"/>
            <a:ext cx="3679854" cy="369332"/>
          </a:xfrm>
          <a:prstGeom prst="rect">
            <a:avLst/>
          </a:prstGeom>
          <a:noFill/>
        </p:spPr>
        <p:txBody>
          <a:bodyPr wrap="none" rtlCol="0">
            <a:spAutoFit/>
          </a:bodyPr>
          <a:lstStyle/>
          <a:p>
            <a:r>
              <a:rPr lang="en-US" dirty="0" err="1"/>
              <a:t>Dernowsek</a:t>
            </a:r>
            <a:r>
              <a:rPr lang="en-US" dirty="0"/>
              <a:t> et al, 2018, Biomechanics</a:t>
            </a:r>
          </a:p>
        </p:txBody>
      </p:sp>
      <p:sp>
        <p:nvSpPr>
          <p:cNvPr id="6" name="TextBox 5">
            <a:extLst>
              <a:ext uri="{FF2B5EF4-FFF2-40B4-BE49-F238E27FC236}">
                <a16:creationId xmlns:a16="http://schemas.microsoft.com/office/drawing/2014/main" id="{CBB43AD9-1D29-0C4A-82E1-6D2E0A0A383D}"/>
              </a:ext>
            </a:extLst>
          </p:cNvPr>
          <p:cNvSpPr txBox="1"/>
          <p:nvPr/>
        </p:nvSpPr>
        <p:spPr>
          <a:xfrm>
            <a:off x="7423483" y="544942"/>
            <a:ext cx="4673159" cy="2308324"/>
          </a:xfrm>
          <a:prstGeom prst="rect">
            <a:avLst/>
          </a:prstGeom>
          <a:noFill/>
        </p:spPr>
        <p:txBody>
          <a:bodyPr wrap="square" rtlCol="0">
            <a:spAutoFit/>
          </a:bodyPr>
          <a:lstStyle/>
          <a:p>
            <a:pPr algn="ctr"/>
            <a:r>
              <a:rPr lang="en-US" sz="4800" dirty="0"/>
              <a:t>An electronics journey through the human body</a:t>
            </a:r>
          </a:p>
        </p:txBody>
      </p:sp>
    </p:spTree>
    <p:extLst>
      <p:ext uri="{BB962C8B-B14F-4D97-AF65-F5344CB8AC3E}">
        <p14:creationId xmlns:p14="http://schemas.microsoft.com/office/powerpoint/2010/main" val="2979860810"/>
      </p:ext>
    </p:extLst>
  </p:cSld>
  <p:clrMapOvr>
    <a:masterClrMapping/>
  </p:clrMapOvr>
  <mc:AlternateContent xmlns:mc="http://schemas.openxmlformats.org/markup-compatibility/2006" xmlns:p14="http://schemas.microsoft.com/office/powerpoint/2010/main">
    <mc:Choice Requires="p14">
      <p:transition spd="slow" p14:dur="2000" advTm="123808"/>
    </mc:Choice>
    <mc:Fallback xmlns="">
      <p:transition spd="slow" advTm="123808"/>
    </mc:Fallback>
  </mc:AlternateContent>
  <p:extLst>
    <p:ext uri="{3A86A75C-4F4B-4683-9AE1-C65F6400EC91}">
      <p14:laserTraceLst xmlns:p14="http://schemas.microsoft.com/office/powerpoint/2010/main">
        <p14:tracePtLst>
          <p14:tracePt t="23366" x="4559300" y="5337175"/>
          <p14:tracePt t="23375" x="5026025" y="4440238"/>
          <p14:tracePt t="23384" x="5146675" y="4041775"/>
          <p14:tracePt t="23391" x="5249863" y="3783013"/>
          <p14:tracePt t="23401" x="5318125" y="3506788"/>
          <p14:tracePt t="23407" x="5370513" y="3298825"/>
          <p14:tracePt t="23415" x="5422900" y="3160713"/>
          <p14:tracePt t="23423" x="5491163" y="3005138"/>
          <p14:tracePt t="23431" x="5543550" y="2936875"/>
          <p14:tracePt t="23439" x="5595938" y="2867025"/>
          <p14:tracePt t="23448" x="5629275" y="2816225"/>
          <p14:tracePt t="23455" x="5646738" y="2781300"/>
          <p14:tracePt t="23463" x="5646738" y="2746375"/>
          <p14:tracePt t="23471" x="5629275" y="2728913"/>
          <p14:tracePt t="23479" x="5629275" y="2711450"/>
          <p14:tracePt t="23487" x="5595938" y="2695575"/>
          <p14:tracePt t="23495" x="5578475" y="2660650"/>
          <p14:tracePt t="23503" x="5543550" y="2643188"/>
          <p14:tracePt t="23511" x="5508625" y="2625725"/>
          <p14:tracePt t="23519" x="5491163" y="2608263"/>
          <p14:tracePt t="23528" x="5440363" y="2590800"/>
          <p14:tracePt t="23535" x="5405438" y="2573338"/>
          <p14:tracePt t="23543" x="5353050" y="2573338"/>
          <p14:tracePt t="23552" x="5335588" y="2573338"/>
          <p14:tracePt t="23559" x="5284788" y="2555875"/>
          <p14:tracePt t="23575" x="5267325" y="2555875"/>
          <p14:tracePt t="23600" x="5249863" y="2555875"/>
          <p14:tracePt t="23664" x="5249863" y="2540000"/>
          <p14:tracePt t="23671" x="5267325" y="2540000"/>
          <p14:tracePt t="23736" x="5302250" y="2540000"/>
          <p14:tracePt t="23744" x="5370513" y="2522538"/>
          <p14:tracePt t="23751" x="5473700" y="2505075"/>
          <p14:tracePt t="23760" x="5629275" y="2470150"/>
          <p14:tracePt t="23767" x="5767388" y="2435225"/>
          <p14:tracePt t="23775" x="5905500" y="2366963"/>
          <p14:tracePt t="23783" x="6078538" y="2297113"/>
          <p14:tracePt t="23791" x="6165850" y="2211388"/>
          <p14:tracePt t="23799" x="6286500" y="2090738"/>
          <p14:tracePt t="23807" x="6372225" y="1985963"/>
          <p14:tracePt t="23815" x="6442075" y="1847850"/>
          <p14:tracePt t="23823" x="6492875" y="1727200"/>
          <p14:tracePt t="23831" x="6527800" y="1606550"/>
          <p14:tracePt t="23840" x="6562725" y="1536700"/>
          <p14:tracePt t="23847" x="6562725" y="1485900"/>
          <p14:tracePt t="23855" x="6580188" y="1416050"/>
          <p14:tracePt t="23863" x="6580188" y="1398588"/>
          <p14:tracePt t="23871" x="6545263" y="1382713"/>
          <p14:tracePt t="23879" x="6492875" y="1347788"/>
          <p14:tracePt t="23887" x="6303963" y="1347788"/>
          <p14:tracePt t="23895" x="6234113" y="1347788"/>
          <p14:tracePt t="24128" x="6286500" y="1312863"/>
          <p14:tracePt t="24135" x="6372225" y="1260475"/>
          <p14:tracePt t="24143" x="6510338" y="1209675"/>
          <p14:tracePt t="24152" x="6545263" y="1157288"/>
          <p14:tracePt t="24159" x="6545263" y="1089025"/>
          <p14:tracePt t="24167" x="6545263" y="1054100"/>
          <p14:tracePt t="24175" x="6545263" y="1001713"/>
          <p14:tracePt t="24184" x="6545263" y="966788"/>
          <p14:tracePt t="24191" x="6545263" y="898525"/>
          <p14:tracePt t="24199" x="6562725" y="881063"/>
          <p14:tracePt t="24207" x="6562725" y="863600"/>
          <p14:tracePt t="24215" x="6580188" y="846138"/>
          <p14:tracePt t="24233" x="6580188" y="828675"/>
          <p14:tracePt t="24249" x="6580188" y="811213"/>
          <p14:tracePt t="24255" x="6580188" y="795338"/>
          <p14:tracePt t="24274" x="6580188" y="777875"/>
          <p14:tracePt t="24279" x="6562725" y="777875"/>
          <p14:tracePt t="24288" x="6562725" y="760413"/>
          <p14:tracePt t="24307" x="6545263" y="742950"/>
          <p14:tracePt t="24320" x="6527800" y="725488"/>
          <p14:tracePt t="24327" x="6510338" y="708025"/>
          <p14:tracePt t="24343" x="6492875" y="690563"/>
          <p14:tracePt t="24359" x="6475413" y="673100"/>
          <p14:tracePt t="24367" x="6457950" y="673100"/>
          <p14:tracePt t="24384" x="6442075" y="657225"/>
          <p14:tracePt t="24401" x="6407150" y="657225"/>
          <p14:tracePt t="24407" x="6407150" y="639763"/>
          <p14:tracePt t="24415" x="6337300" y="639763"/>
          <p14:tracePt t="24423" x="6286500" y="639763"/>
          <p14:tracePt t="24431" x="6216650" y="639763"/>
          <p14:tracePt t="24440" x="6148388" y="657225"/>
          <p14:tracePt t="24447" x="6078538" y="657225"/>
          <p14:tracePt t="24456" x="6026150" y="673100"/>
          <p14:tracePt t="24463" x="5957888" y="690563"/>
          <p14:tracePt t="24472" x="5922963" y="725488"/>
          <p14:tracePt t="24479" x="5872163" y="742950"/>
          <p14:tracePt t="24488" x="5819775" y="777875"/>
          <p14:tracePt t="24495" x="5802313" y="811213"/>
          <p14:tracePt t="24504" x="5749925" y="828675"/>
          <p14:tracePt t="24511" x="5749925" y="846138"/>
          <p14:tracePt t="24519" x="5716588" y="881063"/>
          <p14:tracePt t="24527" x="5716588" y="898525"/>
          <p14:tracePt t="24536" x="5716588" y="933450"/>
          <p14:tracePt t="24543" x="5699125" y="984250"/>
          <p14:tracePt t="24551" x="5699125" y="1019175"/>
          <p14:tracePt t="24559" x="5681663" y="1071563"/>
          <p14:tracePt t="24567" x="5681663" y="1104900"/>
          <p14:tracePt t="24575" x="5681663" y="1157288"/>
          <p14:tracePt t="24583" x="5681663" y="1209675"/>
          <p14:tracePt t="24591" x="5699125" y="1243013"/>
          <p14:tracePt t="24599" x="5699125" y="1295400"/>
          <p14:tracePt t="24607" x="5716588" y="1312863"/>
          <p14:tracePt t="24615" x="5749925" y="1365250"/>
          <p14:tracePt t="24624" x="5749925" y="1382713"/>
          <p14:tracePt t="24632" x="5784850" y="1416050"/>
          <p14:tracePt t="24640" x="5784850" y="1433513"/>
          <p14:tracePt t="24647" x="5802313" y="1468438"/>
          <p14:tracePt t="24657" x="5802313" y="1485900"/>
          <p14:tracePt t="24663" x="5819775" y="1520825"/>
          <p14:tracePt t="24674" x="5837238" y="1536700"/>
          <p14:tracePt t="24679" x="5854700" y="1554163"/>
          <p14:tracePt t="24690" x="5872163" y="1571625"/>
          <p14:tracePt t="24695" x="5888038" y="1589088"/>
          <p14:tracePt t="24707" x="5940425" y="1606550"/>
          <p14:tracePt t="24711" x="5957888" y="1606550"/>
          <p14:tracePt t="24724" x="6010275" y="1624013"/>
          <p14:tracePt t="24728" x="6043613" y="1641475"/>
          <p14:tracePt t="24740" x="6113463" y="1641475"/>
          <p14:tracePt t="24744" x="6181725" y="1641475"/>
          <p14:tracePt t="24758" x="6269038" y="1641475"/>
          <p14:tracePt t="24761" x="6372225" y="1641475"/>
          <p14:tracePt t="24774" x="6475413" y="1624013"/>
          <p14:tracePt t="24778" x="6580188" y="1589088"/>
          <p14:tracePt t="24791" x="6665913" y="1536700"/>
          <p14:tracePt t="24795" x="6786563" y="1468438"/>
          <p14:tracePt t="24808" x="6856413" y="1433513"/>
          <p14:tracePt t="24813" x="6924675" y="1365250"/>
          <p14:tracePt t="24826" x="6977063" y="1312863"/>
          <p14:tracePt t="24827" x="7011988" y="1260475"/>
          <p14:tracePt t="24833" x="7045325" y="1209675"/>
          <p14:tracePt t="24841" x="7062788" y="1139825"/>
          <p14:tracePt t="24847" x="7080250" y="1071563"/>
          <p14:tracePt t="24858" x="7097713" y="1019175"/>
          <p14:tracePt t="24863" x="7115175" y="949325"/>
          <p14:tracePt t="24875" x="7115175" y="915988"/>
          <p14:tracePt t="24879" x="7115175" y="881063"/>
          <p14:tracePt t="24891" x="7097713" y="828675"/>
          <p14:tracePt t="24896" x="7097713" y="811213"/>
          <p14:tracePt t="24908" x="7080250" y="795338"/>
          <p14:tracePt t="24912" x="7062788" y="795338"/>
          <p14:tracePt t="24925" x="7062788" y="777875"/>
          <p14:tracePt t="24928" x="7045325" y="777875"/>
          <p14:tracePt t="24944" x="7027863" y="760413"/>
          <p14:tracePt t="24960" x="7011988" y="760413"/>
          <p14:tracePt t="24977" x="6994525" y="760413"/>
          <p14:tracePt t="24981" x="6977063" y="760413"/>
          <p14:tracePt t="24993" x="6959600" y="760413"/>
          <p14:tracePt t="24994" x="6924675" y="760413"/>
          <p14:tracePt t="24999" x="6907213" y="777875"/>
          <p14:tracePt t="25008" x="6873875" y="811213"/>
          <p14:tracePt t="25015" x="6856413" y="811213"/>
          <p14:tracePt t="25025" x="6838950" y="828675"/>
          <p14:tracePt t="25031" x="6838950" y="846138"/>
          <p14:tracePt t="25042" x="6821488" y="846138"/>
          <p14:tracePt t="25047" x="6804025" y="863600"/>
          <p14:tracePt t="25063" x="6804025" y="881063"/>
          <p14:tracePt t="25079" x="6786563" y="898525"/>
          <p14:tracePt t="25092" x="6786563" y="915988"/>
          <p14:tracePt t="25096" x="6786563" y="933450"/>
          <p14:tracePt t="25109" x="6769100" y="933450"/>
          <p14:tracePt t="25112" x="6769100" y="949325"/>
          <p14:tracePt t="25130" x="6769100" y="966788"/>
          <p14:tracePt t="25168" x="6769100" y="984250"/>
          <p14:tracePt t="25176" x="6751638" y="984250"/>
          <p14:tracePt t="122641" x="6751638" y="1001713"/>
          <p14:tracePt t="122656" x="6751638" y="1019175"/>
          <p14:tracePt t="122672" x="6769100" y="1019175"/>
          <p14:tracePt t="122679" x="6769100" y="1036638"/>
          <p14:tracePt t="122801" x="6751638" y="1036638"/>
          <p14:tracePt t="122807" x="6751638" y="1054100"/>
          <p14:tracePt t="122816" x="6718300" y="1071563"/>
          <p14:tracePt t="122823" x="6665913" y="1089025"/>
          <p14:tracePt t="122832" x="6580188" y="1104900"/>
          <p14:tracePt t="122839" x="6492875" y="1139825"/>
          <p14:tracePt t="122848" x="6354763" y="1174750"/>
          <p14:tracePt t="122855" x="6216650" y="1192213"/>
          <p14:tracePt t="122864" x="6078538" y="1192213"/>
          <p14:tracePt t="122871" x="5854700" y="1192213"/>
          <p14:tracePt t="122879" x="5646738" y="1192213"/>
          <p14:tracePt t="122887" x="5387975" y="1139825"/>
          <p14:tracePt t="122896" x="5164138" y="1104900"/>
          <p14:tracePt t="122903" x="4887913" y="1071563"/>
          <p14:tracePt t="122911" x="4645025" y="1036638"/>
          <p14:tracePt t="122919" x="4368800" y="1036638"/>
          <p14:tracePt t="122927" x="4127500" y="1019175"/>
          <p14:tracePt t="122935" x="3902075" y="1019175"/>
          <p14:tracePt t="122944" x="3575050" y="1019175"/>
          <p14:tracePt t="122951" x="3349625" y="1019175"/>
          <p14:tracePt t="122959" x="3055938" y="1019175"/>
          <p14:tracePt t="122967" x="2884488" y="1019175"/>
          <p14:tracePt t="122975" x="2659063" y="1001713"/>
          <p14:tracePt t="122983" x="2520950" y="984250"/>
          <p14:tracePt t="122992" x="2365375" y="949325"/>
          <p14:tracePt t="123000" x="2279650" y="933450"/>
          <p14:tracePt t="123008" x="2227263" y="933450"/>
          <p14:tracePt t="123016" x="2159000" y="915988"/>
          <p14:tracePt t="123034" x="2141538" y="898525"/>
          <p14:tracePt t="123055" x="2141538" y="881063"/>
          <p14:tracePt t="123072" x="2141538" y="863600"/>
          <p14:tracePt t="123079" x="2124075" y="846138"/>
          <p14:tracePt t="123087" x="2106613" y="811213"/>
          <p14:tracePt t="123095" x="2106613" y="795338"/>
          <p14:tracePt t="123103" x="2089150" y="760413"/>
          <p14:tracePt t="123111" x="2089150" y="742950"/>
          <p14:tracePt t="123119" x="2071688" y="690563"/>
          <p14:tracePt t="123135" x="2055813" y="657225"/>
          <p14:tracePt t="123143" x="2020888" y="622300"/>
          <p14:tracePt t="123151" x="2003425" y="587375"/>
          <p14:tracePt t="123159" x="1951038" y="534988"/>
          <p14:tracePt t="123167" x="1916113" y="484188"/>
          <p14:tracePt t="123175" x="1847850" y="414338"/>
          <p14:tracePt t="123184" x="1778000" y="363538"/>
          <p14:tracePt t="123191" x="1709738" y="311150"/>
          <p14:tracePt t="123201" x="1589088" y="241300"/>
          <p14:tracePt t="123207" x="1485900" y="155575"/>
          <p14:tracePt t="123215" x="1416050" y="120650"/>
          <p14:tracePt t="123224" x="1346200" y="85725"/>
          <p14:tracePt t="123231" x="1277938" y="34925"/>
          <p14:tracePt t="123239" x="1243013" y="17463"/>
        </p14:tracePtLst>
      </p14:laserTrace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ultiscale approaches developed at 3D Technologies Research Group (NT3D)">
            <a:extLst>
              <a:ext uri="{FF2B5EF4-FFF2-40B4-BE49-F238E27FC236}">
                <a16:creationId xmlns:a16="http://schemas.microsoft.com/office/drawing/2014/main" id="{D5F3D208-B10B-0544-950C-8318CD60FC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58" y="211666"/>
            <a:ext cx="7168993" cy="64346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F0FEDBF-4D25-F04E-9A6A-C812C161C5A2}"/>
              </a:ext>
            </a:extLst>
          </p:cNvPr>
          <p:cNvSpPr txBox="1"/>
          <p:nvPr/>
        </p:nvSpPr>
        <p:spPr>
          <a:xfrm>
            <a:off x="8512146" y="6277001"/>
            <a:ext cx="3679854" cy="369332"/>
          </a:xfrm>
          <a:prstGeom prst="rect">
            <a:avLst/>
          </a:prstGeom>
          <a:noFill/>
        </p:spPr>
        <p:txBody>
          <a:bodyPr wrap="none" rtlCol="0">
            <a:spAutoFit/>
          </a:bodyPr>
          <a:lstStyle/>
          <a:p>
            <a:r>
              <a:rPr lang="en-US" dirty="0" err="1"/>
              <a:t>Dernowsek</a:t>
            </a:r>
            <a:r>
              <a:rPr lang="en-US" dirty="0"/>
              <a:t> et al, 2018, Biomechanics</a:t>
            </a:r>
          </a:p>
        </p:txBody>
      </p:sp>
      <p:sp>
        <p:nvSpPr>
          <p:cNvPr id="7" name="TextBox 6">
            <a:extLst>
              <a:ext uri="{FF2B5EF4-FFF2-40B4-BE49-F238E27FC236}">
                <a16:creationId xmlns:a16="http://schemas.microsoft.com/office/drawing/2014/main" id="{03A238BF-2368-D846-9E56-61E200699E72}"/>
              </a:ext>
            </a:extLst>
          </p:cNvPr>
          <p:cNvSpPr txBox="1"/>
          <p:nvPr/>
        </p:nvSpPr>
        <p:spPr>
          <a:xfrm>
            <a:off x="6780016" y="1564614"/>
            <a:ext cx="4599184" cy="1323439"/>
          </a:xfrm>
          <a:prstGeom prst="rect">
            <a:avLst/>
          </a:prstGeom>
          <a:noFill/>
        </p:spPr>
        <p:txBody>
          <a:bodyPr wrap="square" rtlCol="0">
            <a:spAutoFit/>
          </a:bodyPr>
          <a:lstStyle/>
          <a:p>
            <a:r>
              <a:rPr lang="en-US" sz="2000" b="1" u="sng" dirty="0"/>
              <a:t>Unit 1</a:t>
            </a:r>
          </a:p>
          <a:p>
            <a:r>
              <a:rPr lang="en-US" sz="2000" dirty="0"/>
              <a:t>DNA sequencing, protein biosensing, glucose sensing (including implantable sensors)</a:t>
            </a:r>
          </a:p>
        </p:txBody>
      </p:sp>
      <p:sp>
        <p:nvSpPr>
          <p:cNvPr id="3" name="Rectangle 2">
            <a:extLst>
              <a:ext uri="{FF2B5EF4-FFF2-40B4-BE49-F238E27FC236}">
                <a16:creationId xmlns:a16="http://schemas.microsoft.com/office/drawing/2014/main" id="{EFBB3F28-CB25-CC43-9CAC-E4A4B8B19252}"/>
              </a:ext>
            </a:extLst>
          </p:cNvPr>
          <p:cNvSpPr/>
          <p:nvPr/>
        </p:nvSpPr>
        <p:spPr>
          <a:xfrm>
            <a:off x="5877636" y="4101979"/>
            <a:ext cx="6096000" cy="707886"/>
          </a:xfrm>
          <a:prstGeom prst="rect">
            <a:avLst/>
          </a:prstGeom>
        </p:spPr>
        <p:txBody>
          <a:bodyPr>
            <a:spAutoFit/>
          </a:bodyPr>
          <a:lstStyle/>
          <a:p>
            <a:r>
              <a:rPr lang="en-US" sz="2000" b="1" u="sng" dirty="0"/>
              <a:t>Unit 2</a:t>
            </a:r>
          </a:p>
          <a:p>
            <a:r>
              <a:rPr lang="en-US" sz="2000" dirty="0"/>
              <a:t>Excitable cells, wearable sensors, signal processing </a:t>
            </a:r>
            <a:endParaRPr lang="en-US" dirty="0"/>
          </a:p>
        </p:txBody>
      </p:sp>
    </p:spTree>
    <p:custDataLst>
      <p:tags r:id="rId1"/>
    </p:custDataLst>
    <p:extLst>
      <p:ext uri="{BB962C8B-B14F-4D97-AF65-F5344CB8AC3E}">
        <p14:creationId xmlns:p14="http://schemas.microsoft.com/office/powerpoint/2010/main" val="2962597440"/>
      </p:ext>
    </p:extLst>
  </p:cSld>
  <p:clrMapOvr>
    <a:masterClrMapping/>
  </p:clrMapOvr>
  <mc:AlternateContent xmlns:mc="http://schemas.openxmlformats.org/markup-compatibility/2006" xmlns:p14="http://schemas.microsoft.com/office/powerpoint/2010/main">
    <mc:Choice Requires="p14">
      <p:transition spd="slow" p14:dur="2000" advTm="83442"/>
    </mc:Choice>
    <mc:Fallback xmlns="">
      <p:transition spd="slow" advTm="8344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0BE180-0D6E-13A5-A669-AD0DDFF2BF6E}"/>
              </a:ext>
            </a:extLst>
          </p:cNvPr>
          <p:cNvSpPr txBox="1"/>
          <p:nvPr/>
        </p:nvSpPr>
        <p:spPr>
          <a:xfrm>
            <a:off x="581890" y="1789607"/>
            <a:ext cx="10238509" cy="1077218"/>
          </a:xfrm>
          <a:prstGeom prst="rect">
            <a:avLst/>
          </a:prstGeom>
          <a:noFill/>
        </p:spPr>
        <p:txBody>
          <a:bodyPr wrap="square">
            <a:spAutoFit/>
          </a:bodyPr>
          <a:lstStyle/>
          <a:p>
            <a:r>
              <a:rPr lang="en-GB" sz="3200" b="1" u="sng" dirty="0">
                <a:effectLst/>
                <a:latin typeface="Calibri" panose="020F0502020204030204" pitchFamily="34" charset="0"/>
                <a:ea typeface="Calibri" panose="020F0502020204030204" pitchFamily="34" charset="0"/>
                <a:cs typeface="Times New Roman" panose="02020603050405020304" pitchFamily="18" charset="0"/>
              </a:rPr>
              <a:t>Date</a:t>
            </a:r>
            <a:r>
              <a:rPr lang="en-GB" sz="3200" dirty="0">
                <a:effectLst/>
                <a:latin typeface="Calibri" panose="020F0502020204030204" pitchFamily="34" charset="0"/>
                <a:ea typeface="Calibri" panose="020F0502020204030204" pitchFamily="34" charset="0"/>
                <a:cs typeface="Times New Roman" panose="02020603050405020304" pitchFamily="18" charset="0"/>
              </a:rPr>
              <a:t>: 7</a:t>
            </a:r>
            <a:r>
              <a:rPr lang="en-GB" sz="32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GB" sz="3200" dirty="0">
                <a:effectLst/>
                <a:latin typeface="Calibri" panose="020F0502020204030204" pitchFamily="34" charset="0"/>
                <a:ea typeface="Calibri" panose="020F0502020204030204" pitchFamily="34" charset="0"/>
                <a:cs typeface="Times New Roman" panose="02020603050405020304" pitchFamily="18" charset="0"/>
              </a:rPr>
              <a:t>, 20</a:t>
            </a:r>
            <a:r>
              <a:rPr lang="en-GB" sz="32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GB" sz="3200" dirty="0">
                <a:effectLst/>
                <a:latin typeface="Calibri" panose="020F0502020204030204" pitchFamily="34" charset="0"/>
                <a:ea typeface="Calibri" panose="020F0502020204030204" pitchFamily="34" charset="0"/>
                <a:cs typeface="Times New Roman" panose="02020603050405020304" pitchFamily="18" charset="0"/>
              </a:rPr>
              <a:t> and 30</a:t>
            </a:r>
            <a:r>
              <a:rPr lang="en-GB" sz="32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GB" sz="3200" dirty="0">
                <a:effectLst/>
                <a:latin typeface="Calibri" panose="020F0502020204030204" pitchFamily="34" charset="0"/>
                <a:ea typeface="Calibri" panose="020F0502020204030204" pitchFamily="34" charset="0"/>
                <a:cs typeface="Times New Roman" panose="02020603050405020304" pitchFamily="18" charset="0"/>
              </a:rPr>
              <a:t>  May (Prebooked only)</a:t>
            </a:r>
            <a:endParaRPr lang="en-GB" sz="3200" dirty="0">
              <a:latin typeface="Calibri" panose="020F0502020204030204" pitchFamily="34" charset="0"/>
              <a:ea typeface="Calibri" panose="020F0502020204030204" pitchFamily="34" charset="0"/>
              <a:cs typeface="Times New Roman" panose="02020603050405020304" pitchFamily="18" charset="0"/>
            </a:endParaRPr>
          </a:p>
          <a:p>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D4A19F42-13A0-F120-4713-7471C067CA03}"/>
              </a:ext>
            </a:extLst>
          </p:cNvPr>
          <p:cNvSpPr txBox="1"/>
          <p:nvPr/>
        </p:nvSpPr>
        <p:spPr>
          <a:xfrm>
            <a:off x="0" y="237573"/>
            <a:ext cx="12192000" cy="707886"/>
          </a:xfrm>
          <a:prstGeom prst="rect">
            <a:avLst/>
          </a:prstGeom>
          <a:noFill/>
        </p:spPr>
        <p:txBody>
          <a:bodyPr wrap="square" rtlCol="0">
            <a:spAutoFit/>
          </a:bodyPr>
          <a:lstStyle/>
          <a:p>
            <a:pPr algn="ctr"/>
            <a:r>
              <a:rPr lang="en-US" sz="4000" dirty="0">
                <a:latin typeface="Calibri" charset="0"/>
                <a:ea typeface="Calibri" charset="0"/>
                <a:cs typeface="Calibri" charset="0"/>
              </a:rPr>
              <a:t>Presentation</a:t>
            </a:r>
          </a:p>
        </p:txBody>
      </p:sp>
    </p:spTree>
    <p:extLst>
      <p:ext uri="{BB962C8B-B14F-4D97-AF65-F5344CB8AC3E}">
        <p14:creationId xmlns:p14="http://schemas.microsoft.com/office/powerpoint/2010/main" val="979199008"/>
      </p:ext>
    </p:extLst>
  </p:cSld>
  <p:clrMapOvr>
    <a:masterClrMapping/>
  </p:clrMapOvr>
  <mc:AlternateContent xmlns:mc="http://schemas.openxmlformats.org/markup-compatibility/2006" xmlns:p14="http://schemas.microsoft.com/office/powerpoint/2010/main">
    <mc:Choice Requires="p14">
      <p:transition spd="slow" p14:dur="2000" advTm="64428"/>
    </mc:Choice>
    <mc:Fallback xmlns="">
      <p:transition spd="slow" advTm="6442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A19F42-13A0-F120-4713-7471C067CA03}"/>
              </a:ext>
            </a:extLst>
          </p:cNvPr>
          <p:cNvSpPr txBox="1"/>
          <p:nvPr/>
        </p:nvSpPr>
        <p:spPr>
          <a:xfrm>
            <a:off x="0" y="237573"/>
            <a:ext cx="12192000" cy="707886"/>
          </a:xfrm>
          <a:prstGeom prst="rect">
            <a:avLst/>
          </a:prstGeom>
          <a:noFill/>
        </p:spPr>
        <p:txBody>
          <a:bodyPr wrap="square" rtlCol="0">
            <a:spAutoFit/>
          </a:bodyPr>
          <a:lstStyle/>
          <a:p>
            <a:pPr algn="ctr"/>
            <a:r>
              <a:rPr lang="en-US" sz="4000" dirty="0">
                <a:latin typeface="Calibri" charset="0"/>
                <a:ea typeface="Calibri" charset="0"/>
                <a:cs typeface="Calibri" charset="0"/>
              </a:rPr>
              <a:t>Presentation Tips</a:t>
            </a:r>
          </a:p>
        </p:txBody>
      </p:sp>
      <p:sp>
        <p:nvSpPr>
          <p:cNvPr id="5" name="TextBox 4">
            <a:extLst>
              <a:ext uri="{FF2B5EF4-FFF2-40B4-BE49-F238E27FC236}">
                <a16:creationId xmlns:a16="http://schemas.microsoft.com/office/drawing/2014/main" id="{F00A4D14-3784-5250-E055-4C27E2777EC2}"/>
              </a:ext>
            </a:extLst>
          </p:cNvPr>
          <p:cNvSpPr txBox="1"/>
          <p:nvPr/>
        </p:nvSpPr>
        <p:spPr>
          <a:xfrm>
            <a:off x="138544" y="1706156"/>
            <a:ext cx="11637820" cy="3785652"/>
          </a:xfrm>
          <a:prstGeom prst="rect">
            <a:avLst/>
          </a:prstGeom>
          <a:noFill/>
        </p:spPr>
        <p:txBody>
          <a:bodyPr wrap="square" rtlCol="0">
            <a:spAutoFit/>
          </a:bodyPr>
          <a:lstStyle/>
          <a:p>
            <a:r>
              <a:rPr lang="en-US" sz="4000" dirty="0">
                <a:latin typeface="Calibri" charset="0"/>
                <a:ea typeface="Calibri" charset="0"/>
                <a:cs typeface="Calibri" charset="0"/>
              </a:rPr>
              <a:t>Familiarize with the marking rubric and make sure you address all parts in your presentation</a:t>
            </a:r>
          </a:p>
          <a:p>
            <a:endParaRPr lang="en-US" sz="4000" dirty="0">
              <a:latin typeface="Calibri" charset="0"/>
              <a:ea typeface="Calibri" charset="0"/>
              <a:cs typeface="Calibri" charset="0"/>
            </a:endParaRPr>
          </a:p>
          <a:p>
            <a:endParaRPr lang="en-US" sz="4000" dirty="0">
              <a:latin typeface="Calibri" charset="0"/>
              <a:ea typeface="Calibri" charset="0"/>
              <a:cs typeface="Calibri" charset="0"/>
            </a:endParaRPr>
          </a:p>
          <a:p>
            <a:r>
              <a:rPr lang="en-US" sz="4000" dirty="0">
                <a:latin typeface="Calibri" charset="0"/>
                <a:ea typeface="Calibri" charset="0"/>
                <a:cs typeface="Calibri" charset="0"/>
              </a:rPr>
              <a:t>Can be found under Assessment and Feedback and Module Information</a:t>
            </a:r>
          </a:p>
        </p:txBody>
      </p:sp>
    </p:spTree>
    <p:extLst>
      <p:ext uri="{BB962C8B-B14F-4D97-AF65-F5344CB8AC3E}">
        <p14:creationId xmlns:p14="http://schemas.microsoft.com/office/powerpoint/2010/main" val="1295289792"/>
      </p:ext>
    </p:extLst>
  </p:cSld>
  <p:clrMapOvr>
    <a:masterClrMapping/>
  </p:clrMapOvr>
  <mc:AlternateContent xmlns:mc="http://schemas.openxmlformats.org/markup-compatibility/2006" xmlns:p14="http://schemas.microsoft.com/office/powerpoint/2010/main">
    <mc:Choice Requires="p14">
      <p:transition spd="slow" p14:dur="2000" advTm="64428"/>
    </mc:Choice>
    <mc:Fallback xmlns="">
      <p:transition spd="slow" advTm="6442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A19F42-13A0-F120-4713-7471C067CA03}"/>
              </a:ext>
            </a:extLst>
          </p:cNvPr>
          <p:cNvSpPr txBox="1"/>
          <p:nvPr/>
        </p:nvSpPr>
        <p:spPr>
          <a:xfrm>
            <a:off x="0" y="237573"/>
            <a:ext cx="12192000" cy="707886"/>
          </a:xfrm>
          <a:prstGeom prst="rect">
            <a:avLst/>
          </a:prstGeom>
          <a:noFill/>
        </p:spPr>
        <p:txBody>
          <a:bodyPr wrap="square" rtlCol="0">
            <a:spAutoFit/>
          </a:bodyPr>
          <a:lstStyle/>
          <a:p>
            <a:pPr algn="ctr"/>
            <a:r>
              <a:rPr lang="en-US" sz="4000" dirty="0">
                <a:latin typeface="Calibri" charset="0"/>
                <a:ea typeface="Calibri" charset="0"/>
                <a:cs typeface="Calibri" charset="0"/>
              </a:rPr>
              <a:t>Presentation Tips</a:t>
            </a:r>
          </a:p>
        </p:txBody>
      </p:sp>
      <p:sp>
        <p:nvSpPr>
          <p:cNvPr id="5" name="TextBox 4">
            <a:extLst>
              <a:ext uri="{FF2B5EF4-FFF2-40B4-BE49-F238E27FC236}">
                <a16:creationId xmlns:a16="http://schemas.microsoft.com/office/drawing/2014/main" id="{F00A4D14-3784-5250-E055-4C27E2777EC2}"/>
              </a:ext>
            </a:extLst>
          </p:cNvPr>
          <p:cNvSpPr txBox="1"/>
          <p:nvPr/>
        </p:nvSpPr>
        <p:spPr>
          <a:xfrm>
            <a:off x="138544" y="1706156"/>
            <a:ext cx="11637820" cy="1323439"/>
          </a:xfrm>
          <a:prstGeom prst="rect">
            <a:avLst/>
          </a:prstGeom>
          <a:noFill/>
        </p:spPr>
        <p:txBody>
          <a:bodyPr wrap="square" rtlCol="0">
            <a:spAutoFit/>
          </a:bodyPr>
          <a:lstStyle/>
          <a:p>
            <a:r>
              <a:rPr lang="en-US" sz="4000" dirty="0">
                <a:latin typeface="Calibri" charset="0"/>
                <a:ea typeface="Calibri" charset="0"/>
                <a:cs typeface="Calibri" charset="0"/>
              </a:rPr>
              <a:t>Familiarize with the marking rubric and make sure you address all parts in your presentation</a:t>
            </a:r>
          </a:p>
        </p:txBody>
      </p:sp>
      <p:sp>
        <p:nvSpPr>
          <p:cNvPr id="6" name="TextBox 5">
            <a:extLst>
              <a:ext uri="{FF2B5EF4-FFF2-40B4-BE49-F238E27FC236}">
                <a16:creationId xmlns:a16="http://schemas.microsoft.com/office/drawing/2014/main" id="{5B7029DF-7644-8FDB-6DE8-994F62B25617}"/>
              </a:ext>
            </a:extLst>
          </p:cNvPr>
          <p:cNvSpPr txBox="1"/>
          <p:nvPr/>
        </p:nvSpPr>
        <p:spPr>
          <a:xfrm>
            <a:off x="138544" y="3534956"/>
            <a:ext cx="11637820" cy="1323439"/>
          </a:xfrm>
          <a:prstGeom prst="rect">
            <a:avLst/>
          </a:prstGeom>
          <a:noFill/>
        </p:spPr>
        <p:txBody>
          <a:bodyPr wrap="square" rtlCol="0">
            <a:spAutoFit/>
          </a:bodyPr>
          <a:lstStyle/>
          <a:p>
            <a:r>
              <a:rPr lang="en-US" sz="4000" dirty="0">
                <a:latin typeface="Calibri" charset="0"/>
                <a:ea typeface="Calibri" charset="0"/>
                <a:cs typeface="Calibri" charset="0"/>
              </a:rPr>
              <a:t>Make sure to address all questions that are part of the research challenge</a:t>
            </a:r>
          </a:p>
        </p:txBody>
      </p:sp>
    </p:spTree>
    <p:extLst>
      <p:ext uri="{BB962C8B-B14F-4D97-AF65-F5344CB8AC3E}">
        <p14:creationId xmlns:p14="http://schemas.microsoft.com/office/powerpoint/2010/main" val="3483171948"/>
      </p:ext>
    </p:extLst>
  </p:cSld>
  <p:clrMapOvr>
    <a:masterClrMapping/>
  </p:clrMapOvr>
  <mc:AlternateContent xmlns:mc="http://schemas.openxmlformats.org/markup-compatibility/2006" xmlns:p14="http://schemas.microsoft.com/office/powerpoint/2010/main">
    <mc:Choice Requires="p14">
      <p:transition spd="slow" p14:dur="2000" advTm="64428"/>
    </mc:Choice>
    <mc:Fallback xmlns="">
      <p:transition spd="slow" advTm="6442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A19F42-13A0-F120-4713-7471C067CA03}"/>
              </a:ext>
            </a:extLst>
          </p:cNvPr>
          <p:cNvSpPr txBox="1"/>
          <p:nvPr/>
        </p:nvSpPr>
        <p:spPr>
          <a:xfrm>
            <a:off x="0" y="237573"/>
            <a:ext cx="12192000" cy="707886"/>
          </a:xfrm>
          <a:prstGeom prst="rect">
            <a:avLst/>
          </a:prstGeom>
          <a:noFill/>
        </p:spPr>
        <p:txBody>
          <a:bodyPr wrap="square" rtlCol="0">
            <a:spAutoFit/>
          </a:bodyPr>
          <a:lstStyle/>
          <a:p>
            <a:pPr algn="ctr"/>
            <a:r>
              <a:rPr lang="en-US" sz="4000" dirty="0">
                <a:latin typeface="Calibri" charset="0"/>
                <a:ea typeface="Calibri" charset="0"/>
                <a:cs typeface="Calibri" charset="0"/>
              </a:rPr>
              <a:t>Presentation Tips</a:t>
            </a:r>
          </a:p>
        </p:txBody>
      </p:sp>
      <p:sp>
        <p:nvSpPr>
          <p:cNvPr id="3" name="TextBox 2">
            <a:extLst>
              <a:ext uri="{FF2B5EF4-FFF2-40B4-BE49-F238E27FC236}">
                <a16:creationId xmlns:a16="http://schemas.microsoft.com/office/drawing/2014/main" id="{4A794648-6F7F-5601-3DB5-47EF1D75AB0C}"/>
              </a:ext>
            </a:extLst>
          </p:cNvPr>
          <p:cNvSpPr txBox="1"/>
          <p:nvPr/>
        </p:nvSpPr>
        <p:spPr>
          <a:xfrm>
            <a:off x="533400" y="1166889"/>
            <a:ext cx="11125200" cy="4536755"/>
          </a:xfrm>
          <a:prstGeom prst="rect">
            <a:avLst/>
          </a:prstGeom>
          <a:noFill/>
        </p:spPr>
        <p:txBody>
          <a:bodyPr wrap="square">
            <a:spAutoFit/>
          </a:bodyPr>
          <a:lstStyle/>
          <a:p>
            <a:pPr>
              <a:lnSpc>
                <a:spcPct val="150000"/>
              </a:lnSpc>
            </a:pPr>
            <a:r>
              <a:rPr lang="en-GB" sz="2800" b="0" i="0" dirty="0">
                <a:effectLst/>
                <a:latin typeface="Arial" panose="020B0604020202020204" pitchFamily="34" charset="0"/>
                <a:cs typeface="Arial" panose="020B0604020202020204" pitchFamily="34" charset="0"/>
              </a:rPr>
              <a:t>Challenge 1</a:t>
            </a:r>
            <a:r>
              <a:rPr lang="en-GB" sz="2800" dirty="0">
                <a:latin typeface="Arial" panose="020B0604020202020204" pitchFamily="34" charset="0"/>
                <a:cs typeface="Arial" panose="020B0604020202020204" pitchFamily="34" charset="0"/>
              </a:rPr>
              <a:t>: You are an engineering team at a wearable technology company. You have been asked by your Chief Technology Officer (CTO) to research the opportunities and challenges of the integration of wearable technology with glucose monitoring. The CTO has asked you to review the area broadly, but with the focus on the human/biosensor interface and the challenges associated with signal processing.</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4288572"/>
      </p:ext>
    </p:extLst>
  </p:cSld>
  <p:clrMapOvr>
    <a:masterClrMapping/>
  </p:clrMapOvr>
  <mc:AlternateContent xmlns:mc="http://schemas.openxmlformats.org/markup-compatibility/2006" xmlns:p14="http://schemas.microsoft.com/office/powerpoint/2010/main">
    <mc:Choice Requires="p14">
      <p:transition spd="slow" p14:dur="2000" advTm="64428"/>
    </mc:Choice>
    <mc:Fallback xmlns="">
      <p:transition spd="slow" advTm="6442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A19F42-13A0-F120-4713-7471C067CA03}"/>
              </a:ext>
            </a:extLst>
          </p:cNvPr>
          <p:cNvSpPr txBox="1"/>
          <p:nvPr/>
        </p:nvSpPr>
        <p:spPr>
          <a:xfrm>
            <a:off x="0" y="237573"/>
            <a:ext cx="12192000" cy="707886"/>
          </a:xfrm>
          <a:prstGeom prst="rect">
            <a:avLst/>
          </a:prstGeom>
          <a:noFill/>
        </p:spPr>
        <p:txBody>
          <a:bodyPr wrap="square" rtlCol="0">
            <a:spAutoFit/>
          </a:bodyPr>
          <a:lstStyle/>
          <a:p>
            <a:pPr algn="ctr"/>
            <a:r>
              <a:rPr lang="en-US" sz="4000" dirty="0">
                <a:latin typeface="Calibri" charset="0"/>
                <a:ea typeface="Calibri" charset="0"/>
                <a:cs typeface="Calibri" charset="0"/>
              </a:rPr>
              <a:t>Presentation Tips</a:t>
            </a:r>
          </a:p>
        </p:txBody>
      </p:sp>
      <p:sp>
        <p:nvSpPr>
          <p:cNvPr id="6" name="TextBox 5">
            <a:extLst>
              <a:ext uri="{FF2B5EF4-FFF2-40B4-BE49-F238E27FC236}">
                <a16:creationId xmlns:a16="http://schemas.microsoft.com/office/drawing/2014/main" id="{5B7029DF-7644-8FDB-6DE8-994F62B25617}"/>
              </a:ext>
            </a:extLst>
          </p:cNvPr>
          <p:cNvSpPr txBox="1"/>
          <p:nvPr/>
        </p:nvSpPr>
        <p:spPr>
          <a:xfrm>
            <a:off x="277090" y="1706156"/>
            <a:ext cx="11637820" cy="1323439"/>
          </a:xfrm>
          <a:prstGeom prst="rect">
            <a:avLst/>
          </a:prstGeom>
          <a:noFill/>
        </p:spPr>
        <p:txBody>
          <a:bodyPr wrap="square" rtlCol="0">
            <a:spAutoFit/>
          </a:bodyPr>
          <a:lstStyle/>
          <a:p>
            <a:r>
              <a:rPr lang="en-US" sz="4000" dirty="0">
                <a:latin typeface="Calibri" charset="0"/>
                <a:ea typeface="Calibri" charset="0"/>
                <a:cs typeface="Calibri" charset="0"/>
              </a:rPr>
              <a:t>Make sure to address all questions that are part of the signal processing task</a:t>
            </a:r>
          </a:p>
        </p:txBody>
      </p:sp>
    </p:spTree>
    <p:extLst>
      <p:ext uri="{BB962C8B-B14F-4D97-AF65-F5344CB8AC3E}">
        <p14:creationId xmlns:p14="http://schemas.microsoft.com/office/powerpoint/2010/main" val="3097055414"/>
      </p:ext>
    </p:extLst>
  </p:cSld>
  <p:clrMapOvr>
    <a:masterClrMapping/>
  </p:clrMapOvr>
  <mc:AlternateContent xmlns:mc="http://schemas.openxmlformats.org/markup-compatibility/2006" xmlns:p14="http://schemas.microsoft.com/office/powerpoint/2010/main">
    <mc:Choice Requires="p14">
      <p:transition spd="slow" p14:dur="2000" advTm="64428"/>
    </mc:Choice>
    <mc:Fallback xmlns="">
      <p:transition spd="slow" advTm="64428"/>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30.6|23.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4191</TotalTime>
  <Words>427</Words>
  <Application>Microsoft Macintosh PowerPoint</Application>
  <PresentationFormat>Widescreen</PresentationFormat>
  <Paragraphs>49</Paragraphs>
  <Slides>11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Please complete the ELEC5650 module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p.actis@leeds.ac.uk</dc:creator>
  <cp:lastModifiedBy>Paolo Actis</cp:lastModifiedBy>
  <cp:revision>69</cp:revision>
  <dcterms:created xsi:type="dcterms:W3CDTF">2018-02-23T15:14:30Z</dcterms:created>
  <dcterms:modified xsi:type="dcterms:W3CDTF">2024-04-29T12:01:49Z</dcterms:modified>
</cp:coreProperties>
</file>