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1"/>
  </p:notesMasterIdLst>
  <p:sldIdLst>
    <p:sldId id="259" r:id="rId3"/>
    <p:sldId id="263" r:id="rId4"/>
    <p:sldId id="260" r:id="rId5"/>
    <p:sldId id="285" r:id="rId6"/>
    <p:sldId id="284" r:id="rId7"/>
    <p:sldId id="282" r:id="rId8"/>
    <p:sldId id="288" r:id="rId9"/>
    <p:sldId id="289" r:id="rId10"/>
    <p:sldId id="281" r:id="rId11"/>
    <p:sldId id="270" r:id="rId12"/>
    <p:sldId id="292" r:id="rId13"/>
    <p:sldId id="293" r:id="rId14"/>
    <p:sldId id="295" r:id="rId15"/>
    <p:sldId id="278" r:id="rId16"/>
    <p:sldId id="283" r:id="rId17"/>
    <p:sldId id="276" r:id="rId18"/>
    <p:sldId id="277" r:id="rId19"/>
    <p:sldId id="296" r:id="rId20"/>
    <p:sldId id="286" r:id="rId21"/>
    <p:sldId id="264" r:id="rId22"/>
    <p:sldId id="297" r:id="rId23"/>
    <p:sldId id="354" r:id="rId24"/>
    <p:sldId id="379" r:id="rId25"/>
    <p:sldId id="380" r:id="rId26"/>
    <p:sldId id="381" r:id="rId27"/>
    <p:sldId id="383" r:id="rId28"/>
    <p:sldId id="389" r:id="rId29"/>
    <p:sldId id="387" r:id="rId30"/>
  </p:sldIdLst>
  <p:sldSz cx="9144000" cy="5143500" type="screen16x9"/>
  <p:notesSz cx="6858000" cy="9144000"/>
  <p:custDataLst>
    <p:tags r:id="rId3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158">
          <p15:clr>
            <a:srgbClr val="A4A3A4"/>
          </p15:clr>
        </p15:guide>
        <p15:guide id="4" pos="5602">
          <p15:clr>
            <a:srgbClr val="A4A3A4"/>
          </p15:clr>
        </p15:guide>
        <p15:guide id="5" pos="6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21" autoAdjust="0"/>
  </p:normalViewPr>
  <p:slideViewPr>
    <p:cSldViewPr snapToGrid="0">
      <p:cViewPr varScale="1">
        <p:scale>
          <a:sx n="97" d="100"/>
          <a:sy n="97" d="100"/>
        </p:scale>
        <p:origin x="1480" y="72"/>
      </p:cViewPr>
      <p:guideLst>
        <p:guide orient="horz" pos="1620"/>
        <p:guide pos="2880"/>
        <p:guide pos="158"/>
        <p:guide pos="5602"/>
        <p:guide pos="61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700E7-BD2A-4CE6-A3AB-E225B6AF98C5}" type="datetimeFigureOut">
              <a:t>2024/5/7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50BD8-5ACA-47E0-A181-55457A697778}" type="slidenum">
              <a:t>‹#›</a:t>
            </a:fld>
            <a:endParaRPr lang="en-US"/>
          </a:p>
        </p:txBody>
      </p:sp>
    </p:spTree>
    <p:extLst>
      <p:ext uri="{BB962C8B-B14F-4D97-AF65-F5344CB8AC3E}">
        <p14:creationId xmlns:p14="http://schemas.microsoft.com/office/powerpoint/2010/main" val="346572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err="1"/>
              <a:t>Bloomlife</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example</a:t>
            </a:r>
            <a:r>
              <a:rPr lang="zh-CN" altLang="en-US" dirty="0"/>
              <a:t> </a:t>
            </a:r>
            <a:r>
              <a:rPr lang="en-US" altLang="zh-CN" dirty="0"/>
              <a:t>of a product on market that follow for the monitoring of pregnant women in the third trimester of pregnancy.</a:t>
            </a:r>
            <a:endParaRPr lang="zh-CN" altLang="en-US" dirty="0"/>
          </a:p>
          <a:p>
            <a:pPr algn="just"/>
            <a:r>
              <a:rPr lang="en-US" dirty="0"/>
              <a:t>It's specifically designed to monitor and evaluate maternal and fetal health continuously, which is crucial during late pregnancy.</a:t>
            </a:r>
          </a:p>
          <a:p>
            <a:pPr algn="just"/>
            <a:r>
              <a:rPr lang="en-US" dirty="0"/>
              <a:t>The device is FDA-cleared,  highlighting its reliability and effectiveness.</a:t>
            </a:r>
          </a:p>
          <a:p>
            <a:pPr algn="just"/>
            <a:r>
              <a:rPr lang="en-US" dirty="0"/>
              <a:t>features：remote patient monitoring, digital health screening, and comprehensive data analytics</a:t>
            </a:r>
            <a:endParaRPr lang="en-US" dirty="0">
              <a:ea typeface="Calibri"/>
              <a:cs typeface="Calibri"/>
            </a:endParaRPr>
          </a:p>
          <a:p>
            <a:pPr algn="just"/>
            <a:r>
              <a:rPr lang="en-US" dirty="0"/>
              <a:t>benefits：reducing the need for frequent in-person visits and improving the overall quality of care.</a:t>
            </a:r>
            <a:endParaRPr lang="en-US" dirty="0">
              <a:ea typeface="Calibri"/>
              <a:cs typeface="Calibri"/>
            </a:endParaRPr>
          </a:p>
          <a:p>
            <a:pPr algn="just"/>
            <a:r>
              <a:rPr lang="en-US" dirty="0"/>
              <a:t>The system works by sending smart notifications based on clinical protocols, which helps in quickly identifying any necessary interventions for the mother's and baby's health. Furthermore, the device is designed to integrate easily into existing workflows, making it convenient for both healthcare providers and expectant mothers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t>4</a:t>
            </a:fld>
            <a:endParaRPr lang="en-US"/>
          </a:p>
        </p:txBody>
      </p:sp>
    </p:spTree>
    <p:extLst>
      <p:ext uri="{BB962C8B-B14F-4D97-AF65-F5344CB8AC3E}">
        <p14:creationId xmlns:p14="http://schemas.microsoft.com/office/powerpoint/2010/main" val="220938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a typeface="游ゴシック"/>
              </a:rPr>
              <a:t>In pregnant women, changes in estradiol levels may have effects on the mother and fetus. In pregnant women, abnormal estradiol levels usually cause the following symptoms and effects: When it is less than 25pm, estrogen is too low, which may lead to depression or</a:t>
            </a:r>
            <a:r>
              <a:rPr lang="ja-JP" altLang="en-US" dirty="0">
                <a:ea typeface="游ゴシック"/>
              </a:rPr>
              <a:t> </a:t>
            </a:r>
            <a:r>
              <a:rPr lang="en-US" altLang="ja-JP" dirty="0">
                <a:ea typeface="游ゴシック"/>
              </a:rPr>
              <a:t>Fetal growth restriction</a:t>
            </a:r>
            <a:r>
              <a:rPr lang="ja-JP" dirty="0">
                <a:ea typeface="游ゴシック"/>
              </a:rPr>
              <a:t>. When it is greater than 200pm, estrogen is too </a:t>
            </a:r>
            <a:r>
              <a:rPr lang="en-US" altLang="ja-JP" dirty="0">
                <a:ea typeface="游ゴシック"/>
              </a:rPr>
              <a:t>high</a:t>
            </a:r>
            <a:r>
              <a:rPr lang="ja-JP" dirty="0">
                <a:ea typeface="游ゴシック"/>
              </a:rPr>
              <a:t>. If it is too high, it may lead to high blood pressure or premature birth. Therefore, monitoring of estrogen is necessary.</a:t>
            </a:r>
            <a:r>
              <a:rPr lang="ja-JP" altLang="en-US" dirty="0">
                <a:ea typeface="游ゴシック"/>
              </a:rPr>
              <a:t> </a:t>
            </a:r>
            <a:endParaRPr lang="ja-JP" dirty="0">
              <a:ea typeface="游ゴシック"/>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14</a:t>
            </a:fld>
            <a:endParaRPr lang="en-US"/>
          </a:p>
        </p:txBody>
      </p:sp>
    </p:spTree>
    <p:extLst>
      <p:ext uri="{BB962C8B-B14F-4D97-AF65-F5344CB8AC3E}">
        <p14:creationId xmlns:p14="http://schemas.microsoft.com/office/powerpoint/2010/main" val="338046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3B30EB-5EE9-4AED-A7B2-9594801858A3}"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250BD8-5ACA-47E0-A181-55457A697778}" type="slidenum">
              <a:rPr lang="en-US" altLang="zh-CN" smtClean="0"/>
              <a:t>23</a:t>
            </a:fld>
            <a:endParaRPr lang="zh-CN" altLang="en-US"/>
          </a:p>
        </p:txBody>
      </p:sp>
    </p:spTree>
    <p:extLst>
      <p:ext uri="{BB962C8B-B14F-4D97-AF65-F5344CB8AC3E}">
        <p14:creationId xmlns:p14="http://schemas.microsoft.com/office/powerpoint/2010/main" val="139028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Bloomlife</a:t>
            </a:r>
            <a:r>
              <a:rPr lang="en-US" b="1" dirty="0"/>
              <a:t> simplifies the maternal care journey and to meet the needs of pregnant women, the following five steps are necessary</a:t>
            </a:r>
            <a:endParaRPr lang="en-US" dirty="0"/>
          </a:p>
          <a:p>
            <a:r>
              <a:rPr lang="en-US" b="1" dirty="0"/>
              <a:t>01. High-Risk Diagnosis</a:t>
            </a:r>
            <a:endParaRPr lang="en-US" dirty="0"/>
          </a:p>
          <a:p>
            <a:r>
              <a:rPr lang="en-US" dirty="0"/>
              <a:t>Using existing clinical guidelines, OB/GYNs identify high risk patients who require additional screening and clinical management.</a:t>
            </a:r>
            <a:endParaRPr lang="en-US" dirty="0">
              <a:ea typeface="Calibri"/>
              <a:cs typeface="Calibri"/>
            </a:endParaRPr>
          </a:p>
          <a:p>
            <a:pPr algn="just"/>
            <a:r>
              <a:rPr lang="en-US" b="1" dirty="0"/>
              <a:t>02.Prescribe </a:t>
            </a:r>
            <a:r>
              <a:rPr lang="en-US" b="1" dirty="0" err="1"/>
              <a:t>Bloomlife</a:t>
            </a:r>
            <a:r>
              <a:rPr lang="en-US" b="1" dirty="0"/>
              <a:t> Connects</a:t>
            </a:r>
            <a:endParaRPr lang="en-US" dirty="0"/>
          </a:p>
          <a:p>
            <a:pPr algn="just"/>
            <a:r>
              <a:rPr lang="en-US" dirty="0"/>
              <a:t>OB/GYNs prescribe </a:t>
            </a:r>
            <a:r>
              <a:rPr lang="en-US" dirty="0" err="1"/>
              <a:t>Bloomlife</a:t>
            </a:r>
            <a:r>
              <a:rPr lang="en-US" dirty="0"/>
              <a:t> Connects based on clinical risk factors directly from their EMR.</a:t>
            </a:r>
            <a:endParaRPr lang="en-US" dirty="0">
              <a:ea typeface="Calibri"/>
              <a:cs typeface="Calibri"/>
            </a:endParaRPr>
          </a:p>
          <a:p>
            <a:r>
              <a:rPr lang="en-US" b="1" dirty="0"/>
              <a:t>03.Patient Enrollment &amp; Onboarding</a:t>
            </a:r>
            <a:endParaRPr lang="en-US" dirty="0"/>
          </a:p>
          <a:p>
            <a:r>
              <a:rPr lang="en-US" dirty="0"/>
              <a:t>FDA cleared cellular enabled connected devices are conveniently shipped to the patient’s home and </a:t>
            </a:r>
            <a:r>
              <a:rPr lang="en-US" dirty="0" err="1"/>
              <a:t>Bloomlife</a:t>
            </a:r>
            <a:r>
              <a:rPr lang="en-US" dirty="0"/>
              <a:t> completes education and onboarding.</a:t>
            </a:r>
            <a:endParaRPr lang="en-US" dirty="0">
              <a:ea typeface="Calibri"/>
              <a:cs typeface="Calibri"/>
            </a:endParaRPr>
          </a:p>
          <a:p>
            <a:pPr algn="just"/>
            <a:r>
              <a:rPr lang="en-US" b="1" dirty="0"/>
              <a:t>04.Home Monitoring Made Easy</a:t>
            </a:r>
            <a:endParaRPr lang="en-US" dirty="0"/>
          </a:p>
          <a:p>
            <a:pPr algn="r"/>
            <a:r>
              <a:rPr lang="en-US" dirty="0"/>
              <a:t>No setup required.  </a:t>
            </a:r>
            <a:r>
              <a:rPr lang="en-US" dirty="0" err="1"/>
              <a:t>Bloomlife</a:t>
            </a:r>
            <a:r>
              <a:rPr lang="en-US" dirty="0"/>
              <a:t> Connects works right out of the box delivering daily patients reminders, automatic data transmission, and real-time patient feedback for peace of mind.</a:t>
            </a:r>
            <a:endParaRPr lang="en-US" dirty="0">
              <a:ea typeface="Calibri"/>
              <a:cs typeface="Calibri"/>
            </a:endParaRPr>
          </a:p>
          <a:p>
            <a:r>
              <a:rPr lang="en-US" b="1" dirty="0"/>
              <a:t>05.Real-Time Clinical Oversight</a:t>
            </a:r>
            <a:endParaRPr lang="en-US" dirty="0"/>
          </a:p>
          <a:p>
            <a:r>
              <a:rPr lang="en-US" dirty="0"/>
              <a:t>Based on fully configurable clinical protocols, care teams are notified when you want, how you want to more easily and earlier identify at risk moms.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5</a:t>
            </a:fld>
            <a:endParaRPr lang="en-US"/>
          </a:p>
        </p:txBody>
      </p:sp>
    </p:spTree>
    <p:extLst>
      <p:ext uri="{BB962C8B-B14F-4D97-AF65-F5344CB8AC3E}">
        <p14:creationId xmlns:p14="http://schemas.microsoft.com/office/powerpoint/2010/main" val="3866448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Heart Rate and Rhythm: Monitoring the heart rates of both mother and fetus can provide important insights into their health and stress levels. Variations in fetal heart rate can be indicative of fetal well-being.</a:t>
            </a:r>
          </a:p>
          <a:p>
            <a:r>
              <a:rPr lang="en-US" dirty="0"/>
              <a:t>2.  Blood Pressure: Monitoring blood pressure in pregnant women is crucial for the early identification and management of pregnancy-induced hypertension disorders such as preeclampsia.</a:t>
            </a:r>
            <a:endParaRPr lang="en-US" dirty="0">
              <a:ea typeface="Calibri"/>
              <a:cs typeface="Calibri"/>
            </a:endParaRPr>
          </a:p>
          <a:p>
            <a:r>
              <a:rPr lang="en-US" dirty="0"/>
              <a:t>3.  Uterine Contractions: By monitoring the frequency, duration, and intensity of contractions, healthcare providers can assess the progress of labor and intervene when necessary.</a:t>
            </a:r>
            <a:endParaRPr lang="en-US" dirty="0">
              <a:ea typeface="Calibri"/>
              <a:cs typeface="Calibri"/>
            </a:endParaRPr>
          </a:p>
          <a:p>
            <a:r>
              <a:rPr lang="en-US" dirty="0"/>
              <a:t>4.  Temperature: Monitoring the core and peripheral temperature of the mother helps assess her overall health and inflammatory state.</a:t>
            </a:r>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CD250BD8-5ACA-47E0-A181-55457A697778}" type="slidenum">
              <a:rPr lang="en-US"/>
              <a:t>7</a:t>
            </a:fld>
            <a:endParaRPr lang="en-US"/>
          </a:p>
        </p:txBody>
      </p:sp>
    </p:spTree>
    <p:extLst>
      <p:ext uri="{BB962C8B-B14F-4D97-AF65-F5344CB8AC3E}">
        <p14:creationId xmlns:p14="http://schemas.microsoft.com/office/powerpoint/2010/main" val="424125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Oxygen Saturation: Monitoring blood oxygen levels helps ensure that both the mother and fetus are receiving sufficient oxygen.</a:t>
            </a:r>
            <a:endParaRPr lang="en-US" dirty="0">
              <a:ea typeface="Calibri"/>
              <a:cs typeface="Calibri"/>
            </a:endParaRPr>
          </a:p>
          <a:p>
            <a:r>
              <a:rPr lang="en-US" dirty="0"/>
              <a:t>6.  Monitoring a pregnant woman's activity level and positional changes through accelerometers can gather data about how her daily activities and body positions might affect the fetus.</a:t>
            </a:r>
            <a:endParaRPr lang="en-US" dirty="0">
              <a:ea typeface="Calibri"/>
              <a:cs typeface="Calibri"/>
            </a:endParaRPr>
          </a:p>
          <a:p>
            <a:r>
              <a:rPr lang="en-US" dirty="0"/>
              <a:t>7.  Biochemical markers measured through blood and urine samples (such as glucose levels, proteins, and hormone levels) can assess the nutritional and metabolic health of the pregnant woman</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8</a:t>
            </a:fld>
            <a:endParaRPr lang="en-US"/>
          </a:p>
        </p:txBody>
      </p:sp>
    </p:spTree>
    <p:extLst>
      <p:ext uri="{BB962C8B-B14F-4D97-AF65-F5344CB8AC3E}">
        <p14:creationId xmlns:p14="http://schemas.microsoft.com/office/powerpoint/2010/main" val="38285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ea typeface="游ゴシック"/>
              </a:rPr>
              <a:t>Next, I will demonstrate the third part. This part mainly talks about </a:t>
            </a:r>
            <a:r>
              <a:rPr lang="en-US" dirty="0"/>
              <a:t>Options for additional sensors</a:t>
            </a:r>
            <a:r>
              <a:rPr lang="en-US" altLang="ja-JP" dirty="0">
                <a:ea typeface="游ゴシック"/>
              </a:rPr>
              <a:t>. Which means</a:t>
            </a:r>
            <a:r>
              <a:rPr lang="en-US" dirty="0"/>
              <a:t> What additional sensors can we integrate with this device to improve efficiency or add additional relevant parameters?</a:t>
            </a:r>
          </a:p>
        </p:txBody>
      </p:sp>
      <p:sp>
        <p:nvSpPr>
          <p:cNvPr id="4" name="Slide Number Placeholder 3"/>
          <p:cNvSpPr>
            <a:spLocks noGrp="1"/>
          </p:cNvSpPr>
          <p:nvPr>
            <p:ph type="sldNum" sz="quarter" idx="5"/>
          </p:nvPr>
        </p:nvSpPr>
        <p:spPr/>
        <p:txBody>
          <a:bodyPr/>
          <a:lstStyle/>
          <a:p>
            <a:fld id="{CD250BD8-5ACA-47E0-A181-55457A697778}" type="slidenum">
              <a:rPr lang="en-US"/>
              <a:t>9</a:t>
            </a:fld>
            <a:endParaRPr lang="en-US"/>
          </a:p>
        </p:txBody>
      </p:sp>
    </p:spTree>
    <p:extLst>
      <p:ext uri="{BB962C8B-B14F-4D97-AF65-F5344CB8AC3E}">
        <p14:creationId xmlns:p14="http://schemas.microsoft.com/office/powerpoint/2010/main" val="51668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heart rate generally increases during pregnancy, most devices on the market monitor the heart rate of pregnant women in real time to prevent heart-related diseases, but few of them go further to analyze the electrocardiogram to diagnose possible problems. </a:t>
            </a:r>
          </a:p>
          <a:p>
            <a:r>
              <a:rPr lang="en-US" dirty="0"/>
              <a:t> </a:t>
            </a:r>
          </a:p>
          <a:p>
            <a:r>
              <a:rPr lang="en-US" dirty="0"/>
              <a:t>For example, in the picture below (pointing to the electrocardiogram), multiple papers show that the QRS angle, T-axis assignment, PR interval and QT interval all increase to varying degrees during pregnancy, so the possibility of them becoming abnormal increases accordingly. </a:t>
            </a:r>
            <a:endParaRPr lang="en-US" dirty="0">
              <a:ea typeface="Calibri"/>
              <a:cs typeface="Calibri"/>
            </a:endParaRPr>
          </a:p>
          <a:p>
            <a:r>
              <a:rPr lang="en-US" dirty="0"/>
              <a:t> </a:t>
            </a:r>
            <a:endParaRPr lang="en-US" dirty="0">
              <a:ea typeface="Calibri"/>
              <a:cs typeface="Calibri"/>
            </a:endParaRPr>
          </a:p>
          <a:p>
            <a:r>
              <a:rPr lang="en-US" dirty="0"/>
              <a:t>The values we need to measure include QRS axis phase and T axis phase.</a:t>
            </a:r>
          </a:p>
        </p:txBody>
      </p:sp>
      <p:sp>
        <p:nvSpPr>
          <p:cNvPr id="4" name="Slide Number Placeholder 3"/>
          <p:cNvSpPr>
            <a:spLocks noGrp="1"/>
          </p:cNvSpPr>
          <p:nvPr>
            <p:ph type="sldNum" sz="quarter" idx="5"/>
          </p:nvPr>
        </p:nvSpPr>
        <p:spPr/>
        <p:txBody>
          <a:bodyPr/>
          <a:lstStyle/>
          <a:p>
            <a:fld id="{CD250BD8-5ACA-47E0-A181-55457A697778}" type="slidenum">
              <a:rPr lang="en-US"/>
              <a:t>10</a:t>
            </a:fld>
            <a:endParaRPr lang="en-US"/>
          </a:p>
        </p:txBody>
      </p:sp>
    </p:spTree>
    <p:extLst>
      <p:ext uri="{BB962C8B-B14F-4D97-AF65-F5344CB8AC3E}">
        <p14:creationId xmlns:p14="http://schemas.microsoft.com/office/powerpoint/2010/main" val="499620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paper, we can know that the values that need to be measured first include QRS axis phase and T axis phase. （</a:t>
            </a:r>
            <a:r>
              <a:rPr lang="ja-JP" altLang="en-US" dirty="0">
                <a:ea typeface="游ゴシック"/>
              </a:rPr>
              <a:t>右上</a:t>
            </a:r>
            <a:r>
              <a:rPr lang="en-US" dirty="0"/>
              <a:t>）The QRS range is approximately 38°±22°. Relevant research shows that the correlation coefficient of this value is -0.32, and the significance level is less than 0.001, indicating that the negative correlation between QRS and body mass index is very relevant, and the range of T is approximately 22°±16°, the correlation coefficient of this value is -0.28（</a:t>
            </a:r>
            <a:r>
              <a:rPr lang="ja-JP" altLang="en-US" dirty="0">
                <a:ea typeface="游ゴシック"/>
              </a:rPr>
              <a:t>左</a:t>
            </a:r>
            <a:r>
              <a:rPr lang="en-US" dirty="0"/>
              <a:t>）, and the significance level is less than 0.001, indicating that the relationship between T and body mass index Negative correlations are very relevant. When these ranges are exceeded, especially when the QRS is less than -30°, there is conclusive evidence that there may be symptoms such as changes in heart position, left anterior fascicle block, or left ventricular hypertrophy. </a:t>
            </a:r>
            <a:endParaRPr lang="en-US" dirty="0">
              <a:ea typeface="Calibri" panose="020F0502020204030204"/>
              <a:cs typeface="Calibri" panose="020F0502020204030204"/>
            </a:endParaRPr>
          </a:p>
          <a:p>
            <a:r>
              <a:rPr lang="en-US" dirty="0"/>
              <a:t> </a:t>
            </a:r>
            <a:endParaRPr lang="en-US" dirty="0">
              <a:ea typeface="Calibri"/>
              <a:cs typeface="Calibri"/>
            </a:endParaRPr>
          </a:p>
          <a:p>
            <a:r>
              <a:rPr lang="en-US" dirty="0"/>
              <a: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11</a:t>
            </a:fld>
            <a:endParaRPr lang="en-US"/>
          </a:p>
        </p:txBody>
      </p:sp>
    </p:spTree>
    <p:extLst>
      <p:ext uri="{BB962C8B-B14F-4D97-AF65-F5344CB8AC3E}">
        <p14:creationId xmlns:p14="http://schemas.microsoft.com/office/powerpoint/2010/main" val="3600128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a typeface="游ゴシック"/>
              </a:rPr>
              <a:t>Next we can also add a female hormone sensor. （</a:t>
            </a:r>
            <a:r>
              <a:rPr lang="ja-JP" altLang="en-US" dirty="0">
                <a:ea typeface="游ゴシック"/>
              </a:rPr>
              <a:t>红色）</a:t>
            </a:r>
            <a:r>
              <a:rPr lang="ja-JP" dirty="0">
                <a:ea typeface="游ゴシック"/>
              </a:rPr>
              <a:t>Estradiol is the main form of the female hormone estrogen, and it is also the most effective and common female hormone during the childbearing age</a:t>
            </a:r>
            <a:r>
              <a:rPr lang="en-US" altLang="ja-JP" dirty="0">
                <a:ea typeface="游ゴシック"/>
              </a:rPr>
              <a:t>, (蓝)it can also detect the depression.</a:t>
            </a:r>
            <a:r>
              <a:rPr lang="ja-JP" dirty="0">
                <a:ea typeface="游ゴシック"/>
              </a:rPr>
              <a:t> In previous years, this value could only be detected by drawing blood or using large-scale equipment. It was not until this year that a paper proposed a non-invasive automatic sensor for monitoring ethylene glycol in women. It has ultra-high sensitivity and ultra-low detection limit. </a:t>
            </a:r>
            <a:endParaRPr lang="ja-JP" dirty="0">
              <a:ea typeface="游ゴシック"/>
              <a:cs typeface="Calibri"/>
            </a:endParaRPr>
          </a:p>
        </p:txBody>
      </p:sp>
      <p:sp>
        <p:nvSpPr>
          <p:cNvPr id="4" name="Slide Number Placeholder 3"/>
          <p:cNvSpPr>
            <a:spLocks noGrp="1"/>
          </p:cNvSpPr>
          <p:nvPr>
            <p:ph type="sldNum" sz="quarter" idx="5"/>
          </p:nvPr>
        </p:nvSpPr>
        <p:spPr/>
        <p:txBody>
          <a:bodyPr/>
          <a:lstStyle/>
          <a:p>
            <a:fld id="{CD250BD8-5ACA-47E0-A181-55457A697778}" type="slidenum">
              <a:rPr lang="en-US"/>
              <a:t>12</a:t>
            </a:fld>
            <a:endParaRPr lang="en-US"/>
          </a:p>
        </p:txBody>
      </p:sp>
    </p:spTree>
    <p:extLst>
      <p:ext uri="{BB962C8B-B14F-4D97-AF65-F5344CB8AC3E}">
        <p14:creationId xmlns:p14="http://schemas.microsoft.com/office/powerpoint/2010/main" val="67164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dirty="0">
                <a:ea typeface="游ゴシック"/>
              </a:rPr>
              <a:t>Although the correlation coefficient between estradiol </a:t>
            </a:r>
            <a:r>
              <a:rPr lang="en-US" altLang="ja-JP" dirty="0">
                <a:ea typeface="游ゴシック"/>
              </a:rPr>
              <a:t>levels</a:t>
            </a:r>
            <a:r>
              <a:rPr lang="ja-JP" altLang="en-US" dirty="0">
                <a:ea typeface="游ゴシック"/>
              </a:rPr>
              <a:t> </a:t>
            </a:r>
            <a:r>
              <a:rPr lang="ja-JP" dirty="0">
                <a:ea typeface="游ゴシック"/>
              </a:rPr>
              <a:t>in sweat and in blood is as high as 0.837, </a:t>
            </a:r>
            <a:r>
              <a:rPr lang="en-US" altLang="ja-JP" dirty="0">
                <a:ea typeface="游ゴシック"/>
              </a:rPr>
              <a:t>varia</a:t>
            </a:r>
            <a:r>
              <a:rPr lang="ja-JP" dirty="0">
                <a:ea typeface="游ゴシック"/>
              </a:rPr>
              <a:t>t</a:t>
            </a:r>
            <a:r>
              <a:rPr lang="en-US" altLang="ja-JP" dirty="0">
                <a:ea typeface="游ゴシック"/>
              </a:rPr>
              <a:t>ions</a:t>
            </a:r>
            <a:r>
              <a:rPr lang="ja-JP" altLang="en-US" dirty="0">
                <a:ea typeface="游ゴシック"/>
              </a:rPr>
              <a:t> </a:t>
            </a:r>
            <a:r>
              <a:rPr lang="en-US" altLang="ja-JP" dirty="0">
                <a:ea typeface="游ゴシック"/>
              </a:rPr>
              <a:t>in</a:t>
            </a:r>
            <a:r>
              <a:rPr lang="ja-JP" altLang="en-US" dirty="0">
                <a:ea typeface="游ゴシック"/>
              </a:rPr>
              <a:t> </a:t>
            </a:r>
            <a:r>
              <a:rPr lang="ja-JP" dirty="0">
                <a:ea typeface="游ゴシック"/>
              </a:rPr>
              <a:t>sweat composition </a:t>
            </a:r>
            <a:r>
              <a:rPr lang="en-US" altLang="ja-JP" dirty="0">
                <a:ea typeface="游ゴシック"/>
              </a:rPr>
              <a:t>am</a:t>
            </a:r>
            <a:r>
              <a:rPr lang="ja-JP" dirty="0">
                <a:ea typeface="游ゴシック"/>
              </a:rPr>
              <a:t>o</a:t>
            </a:r>
            <a:r>
              <a:rPr lang="en-US" altLang="ja-JP" dirty="0">
                <a:ea typeface="游ゴシック"/>
              </a:rPr>
              <a:t>ng</a:t>
            </a:r>
            <a:r>
              <a:rPr lang="ja-JP" altLang="en-US" dirty="0">
                <a:ea typeface="游ゴシック"/>
              </a:rPr>
              <a:t> </a:t>
            </a:r>
            <a:r>
              <a:rPr lang="ja-JP" dirty="0">
                <a:ea typeface="游ゴシック"/>
              </a:rPr>
              <a:t>different pregnant women may lead to </a:t>
            </a:r>
            <a:r>
              <a:rPr lang="en-US" altLang="ja-JP" dirty="0" err="1">
                <a:ea typeface="游ゴシック"/>
              </a:rPr>
              <a:t>inaccuraci</a:t>
            </a:r>
            <a:r>
              <a:rPr lang="ja-JP" dirty="0">
                <a:ea typeface="游ゴシック"/>
              </a:rPr>
              <a:t>es in </a:t>
            </a:r>
            <a:r>
              <a:rPr lang="en-US" altLang="ja-JP" dirty="0">
                <a:ea typeface="游ゴシック"/>
              </a:rPr>
              <a:t>es</a:t>
            </a:r>
            <a:r>
              <a:rPr lang="ja-JP" dirty="0">
                <a:ea typeface="游ゴシック"/>
              </a:rPr>
              <a:t>t</a:t>
            </a:r>
            <a:r>
              <a:rPr lang="en-US" altLang="ja-JP" dirty="0" err="1">
                <a:ea typeface="游ゴシック"/>
              </a:rPr>
              <a:t>radiol</a:t>
            </a:r>
            <a:r>
              <a:rPr lang="ja-JP" altLang="en-US" dirty="0">
                <a:ea typeface="游ゴシック"/>
              </a:rPr>
              <a:t> </a:t>
            </a:r>
            <a:r>
              <a:rPr lang="ja-JP" dirty="0">
                <a:ea typeface="游ゴシック"/>
              </a:rPr>
              <a:t>measurements</a:t>
            </a:r>
            <a:r>
              <a:rPr lang="en-US" altLang="ja-JP" dirty="0">
                <a:ea typeface="游ゴシック"/>
              </a:rPr>
              <a:t>.</a:t>
            </a:r>
            <a:r>
              <a:rPr lang="ja-JP" altLang="en-US" dirty="0">
                <a:ea typeface="游ゴシック"/>
              </a:rPr>
              <a:t> </a:t>
            </a:r>
            <a:r>
              <a:rPr lang="en-US" altLang="ja-JP" dirty="0">
                <a:ea typeface="游ゴシック"/>
              </a:rPr>
              <a:t>The</a:t>
            </a:r>
            <a:r>
              <a:rPr lang="ja-JP" dirty="0">
                <a:ea typeface="游ゴシック"/>
              </a:rPr>
              <a:t>r</a:t>
            </a:r>
            <a:r>
              <a:rPr lang="en-US" altLang="ja-JP" dirty="0" err="1">
                <a:ea typeface="游ゴシック"/>
              </a:rPr>
              <a:t>ef</a:t>
            </a:r>
            <a:r>
              <a:rPr lang="ja-JP" dirty="0">
                <a:ea typeface="游ゴシック"/>
              </a:rPr>
              <a:t>o</a:t>
            </a:r>
            <a:r>
              <a:rPr lang="en-US" altLang="ja-JP" dirty="0">
                <a:ea typeface="游ゴシック"/>
              </a:rPr>
              <a:t>re</a:t>
            </a:r>
            <a:r>
              <a:rPr lang="ja-JP" dirty="0">
                <a:ea typeface="游ゴシック"/>
              </a:rPr>
              <a:t>, </a:t>
            </a:r>
            <a:r>
              <a:rPr lang="en-US" altLang="ja-JP" dirty="0">
                <a:ea typeface="游ゴシック"/>
              </a:rPr>
              <a:t>it</a:t>
            </a:r>
            <a:r>
              <a:rPr lang="ja-JP" altLang="en-US" dirty="0">
                <a:ea typeface="游ゴシック"/>
              </a:rPr>
              <a:t> </a:t>
            </a:r>
            <a:r>
              <a:rPr lang="en-US" altLang="ja-JP" dirty="0" err="1">
                <a:ea typeface="游ゴシック"/>
              </a:rPr>
              <a:t>i</a:t>
            </a:r>
            <a:r>
              <a:rPr lang="ja-JP" dirty="0">
                <a:ea typeface="游ゴシック"/>
              </a:rPr>
              <a:t>s ne</a:t>
            </a:r>
            <a:r>
              <a:rPr lang="en-US" altLang="ja-JP" dirty="0">
                <a:ea typeface="游ゴシック"/>
              </a:rPr>
              <a:t>c</a:t>
            </a:r>
            <a:r>
              <a:rPr lang="ja-JP" dirty="0">
                <a:ea typeface="游ゴシック"/>
              </a:rPr>
              <a:t>e</a:t>
            </a:r>
            <a:r>
              <a:rPr lang="en-US" altLang="ja-JP" dirty="0" err="1">
                <a:ea typeface="游ゴシック"/>
              </a:rPr>
              <a:t>ssary</a:t>
            </a:r>
            <a:r>
              <a:rPr lang="ja-JP" altLang="en-US" dirty="0">
                <a:ea typeface="游ゴシック"/>
              </a:rPr>
              <a:t> </a:t>
            </a:r>
            <a:r>
              <a:rPr lang="ja-JP" dirty="0">
                <a:ea typeface="游ゴシック"/>
              </a:rPr>
              <a:t>to measure the pH and </a:t>
            </a:r>
            <a:r>
              <a:rPr lang="en-US" altLang="ja-JP" dirty="0">
                <a:ea typeface="游ゴシック"/>
              </a:rPr>
              <a:t>temp</a:t>
            </a:r>
            <a:r>
              <a:rPr lang="ja-JP" dirty="0">
                <a:ea typeface="游ゴシック"/>
              </a:rPr>
              <a:t>era</a:t>
            </a:r>
            <a:r>
              <a:rPr lang="en-US" altLang="ja-JP" dirty="0" err="1">
                <a:ea typeface="游ゴシック"/>
              </a:rPr>
              <a:t>ture</a:t>
            </a:r>
            <a:r>
              <a:rPr lang="ja-JP" altLang="en-US" dirty="0">
                <a:ea typeface="游ゴシック"/>
              </a:rPr>
              <a:t> </a:t>
            </a:r>
            <a:r>
              <a:rPr lang="ja-JP" dirty="0">
                <a:ea typeface="游ゴシック"/>
              </a:rPr>
              <a:t>of pregnant women to correct the measurement of estradiol (</a:t>
            </a:r>
            <a:r>
              <a:rPr lang="en-US" altLang="ja-JP" dirty="0">
                <a:ea typeface="游ゴシック"/>
              </a:rPr>
              <a:t>as</a:t>
            </a:r>
            <a:r>
              <a:rPr lang="ja-JP" altLang="en-US" dirty="0">
                <a:ea typeface="游ゴシック"/>
              </a:rPr>
              <a:t> </a:t>
            </a:r>
            <a:r>
              <a:rPr lang="en-US" altLang="ja-JP" dirty="0">
                <a:ea typeface="游ゴシック"/>
              </a:rPr>
              <a:t>shown</a:t>
            </a:r>
            <a:r>
              <a:rPr lang="ja-JP" altLang="en-US" dirty="0">
                <a:ea typeface="游ゴシック"/>
              </a:rPr>
              <a:t> </a:t>
            </a:r>
            <a:r>
              <a:rPr lang="en-US" altLang="ja-JP" dirty="0">
                <a:ea typeface="游ゴシック"/>
              </a:rPr>
              <a:t>in</a:t>
            </a:r>
            <a:r>
              <a:rPr lang="ja-JP" altLang="en-US" dirty="0">
                <a:ea typeface="游ゴシック"/>
              </a:rPr>
              <a:t> </a:t>
            </a:r>
            <a:r>
              <a:rPr lang="en-US" altLang="ja-JP" dirty="0">
                <a:ea typeface="游ゴシック"/>
              </a:rPr>
              <a:t>the</a:t>
            </a:r>
            <a:r>
              <a:rPr lang="ja-JP" altLang="en-US" dirty="0">
                <a:ea typeface="游ゴシック"/>
              </a:rPr>
              <a:t> </a:t>
            </a:r>
            <a:r>
              <a:rPr lang="ja-JP" dirty="0">
                <a:ea typeface="游ゴシック"/>
              </a:rPr>
              <a:t>left </a:t>
            </a:r>
            <a:r>
              <a:rPr lang="en-US" altLang="ja-JP" dirty="0">
                <a:ea typeface="游ゴシック"/>
              </a:rPr>
              <a:t>f</a:t>
            </a:r>
            <a:r>
              <a:rPr lang="ja-JP" dirty="0">
                <a:ea typeface="游ゴシック"/>
              </a:rPr>
              <a:t>i</a:t>
            </a:r>
            <a:r>
              <a:rPr lang="en-US" altLang="ja-JP" dirty="0">
                <a:ea typeface="游ゴシック"/>
              </a:rPr>
              <a:t>g</a:t>
            </a:r>
            <a:r>
              <a:rPr lang="ja-JP" dirty="0">
                <a:ea typeface="游ゴシック"/>
              </a:rPr>
              <a:t>ure)</a:t>
            </a:r>
            <a:r>
              <a:rPr lang="en-US" altLang="ja-JP" dirty="0">
                <a:ea typeface="游ゴシック"/>
              </a:rPr>
              <a:t>.</a:t>
            </a:r>
            <a:r>
              <a:rPr lang="ja-JP" altLang="en-US" dirty="0">
                <a:ea typeface="游ゴシック"/>
              </a:rPr>
              <a:t> </a:t>
            </a:r>
            <a:r>
              <a:rPr lang="en-US" altLang="ja-JP" dirty="0">
                <a:ea typeface="游ゴシック"/>
              </a:rPr>
              <a:t>This</a:t>
            </a:r>
            <a:r>
              <a:rPr lang="ja-JP" altLang="en-US" dirty="0">
                <a:ea typeface="游ゴシック"/>
              </a:rPr>
              <a:t> </a:t>
            </a:r>
            <a:r>
              <a:rPr lang="en-US" altLang="ja-JP" dirty="0">
                <a:ea typeface="游ゴシック"/>
              </a:rPr>
              <a:t>require</a:t>
            </a:r>
            <a:r>
              <a:rPr lang="ja-JP" dirty="0">
                <a:ea typeface="游ゴシック"/>
              </a:rPr>
              <a:t>s pH sensor</a:t>
            </a:r>
            <a:r>
              <a:rPr lang="en-US" altLang="ja-JP" dirty="0">
                <a:ea typeface="游ゴシック"/>
              </a:rPr>
              <a:t>s</a:t>
            </a:r>
            <a:r>
              <a:rPr lang="ja-JP" dirty="0">
                <a:ea typeface="游ゴシック"/>
              </a:rPr>
              <a:t> and temperature sensor</a:t>
            </a:r>
            <a:r>
              <a:rPr lang="en-US" altLang="ja-JP" dirty="0">
                <a:ea typeface="游ゴシック"/>
              </a:rPr>
              <a:t>s</a:t>
            </a:r>
            <a:r>
              <a:rPr lang="ja-JP" dirty="0">
                <a:ea typeface="游ゴシック"/>
              </a:rPr>
              <a:t>. </a:t>
            </a:r>
            <a:r>
              <a:rPr lang="en-US" altLang="ja-JP" dirty="0">
                <a:ea typeface="游ゴシック"/>
              </a:rPr>
              <a:t>A</a:t>
            </a:r>
            <a:r>
              <a:rPr lang="ja-JP" dirty="0">
                <a:ea typeface="游ゴシック"/>
              </a:rPr>
              <a:t>ddition</a:t>
            </a:r>
            <a:r>
              <a:rPr lang="en-US" altLang="ja-JP" dirty="0">
                <a:ea typeface="游ゴシック"/>
              </a:rPr>
              <a:t>ally</a:t>
            </a:r>
            <a:r>
              <a:rPr lang="ja-JP" dirty="0">
                <a:ea typeface="游ゴシック"/>
              </a:rPr>
              <a:t>, according to the Nernst equation, we can calculate the co</a:t>
            </a:r>
            <a:r>
              <a:rPr lang="en-US" altLang="ja-JP" dirty="0" err="1">
                <a:ea typeface="游ゴシック"/>
              </a:rPr>
              <a:t>nc</a:t>
            </a:r>
            <a:r>
              <a:rPr lang="ja-JP" dirty="0">
                <a:ea typeface="游ゴシック"/>
              </a:rPr>
              <a:t>en</a:t>
            </a:r>
            <a:r>
              <a:rPr lang="en-US" altLang="ja-JP" dirty="0">
                <a:ea typeface="游ゴシック"/>
              </a:rPr>
              <a:t>trat</a:t>
            </a:r>
            <a:r>
              <a:rPr lang="ja-JP" dirty="0">
                <a:ea typeface="游ゴシック"/>
              </a:rPr>
              <a:t>i</a:t>
            </a:r>
            <a:r>
              <a:rPr lang="en-US" altLang="ja-JP" dirty="0">
                <a:ea typeface="游ゴシック"/>
              </a:rPr>
              <a:t>o</a:t>
            </a:r>
            <a:r>
              <a:rPr lang="ja-JP" dirty="0">
                <a:ea typeface="游ゴシック"/>
              </a:rPr>
              <a:t>n</a:t>
            </a:r>
            <a:r>
              <a:rPr lang="ja-JP" altLang="en-US" dirty="0">
                <a:ea typeface="游ゴシック"/>
              </a:rPr>
              <a:t> </a:t>
            </a:r>
            <a:r>
              <a:rPr lang="en-US" altLang="ja-JP" dirty="0">
                <a:ea typeface="游ゴシック"/>
              </a:rPr>
              <a:t>of</a:t>
            </a:r>
            <a:r>
              <a:rPr lang="ja-JP" altLang="en-US" dirty="0">
                <a:ea typeface="游ゴシック"/>
              </a:rPr>
              <a:t> </a:t>
            </a:r>
            <a:r>
              <a:rPr lang="ja-JP" dirty="0">
                <a:ea typeface="游ゴシック"/>
              </a:rPr>
              <a:t>estradiol cor</a:t>
            </a:r>
            <a:r>
              <a:rPr lang="en-US" altLang="ja-JP" dirty="0">
                <a:ea typeface="游ゴシック"/>
              </a:rPr>
              <a:t>resp</a:t>
            </a:r>
            <a:r>
              <a:rPr lang="ja-JP" dirty="0">
                <a:ea typeface="游ゴシック"/>
              </a:rPr>
              <a:t>ond</a:t>
            </a:r>
            <a:r>
              <a:rPr lang="en-US" altLang="ja-JP" dirty="0" err="1">
                <a:ea typeface="游ゴシック"/>
              </a:rPr>
              <a:t>i</a:t>
            </a:r>
            <a:r>
              <a:rPr lang="ja-JP" dirty="0">
                <a:ea typeface="游ゴシック"/>
              </a:rPr>
              <a:t>n</a:t>
            </a:r>
            <a:r>
              <a:rPr lang="en-US" altLang="ja-JP" dirty="0">
                <a:ea typeface="游ゴシック"/>
              </a:rPr>
              <a:t>g</a:t>
            </a:r>
            <a:r>
              <a:rPr lang="ja-JP" dirty="0">
                <a:ea typeface="游ゴシック"/>
              </a:rPr>
              <a:t> t</a:t>
            </a:r>
            <a:r>
              <a:rPr lang="en-US" altLang="ja-JP" dirty="0">
                <a:ea typeface="游ゴシック"/>
              </a:rPr>
              <a:t>o</a:t>
            </a:r>
            <a:r>
              <a:rPr lang="ja-JP" altLang="en-US" dirty="0">
                <a:ea typeface="游ゴシック"/>
              </a:rPr>
              <a:t> </a:t>
            </a:r>
            <a:r>
              <a:rPr lang="ja-JP" dirty="0">
                <a:ea typeface="游ゴシック"/>
              </a:rPr>
              <a:t>change</a:t>
            </a:r>
            <a:r>
              <a:rPr lang="en-US" altLang="ja-JP" dirty="0">
                <a:ea typeface="游ゴシック"/>
              </a:rPr>
              <a:t>s</a:t>
            </a:r>
            <a:r>
              <a:rPr lang="ja-JP" dirty="0">
                <a:ea typeface="游ゴシック"/>
              </a:rPr>
              <a:t> in </a:t>
            </a:r>
            <a:r>
              <a:rPr lang="en-US" altLang="ja-JP" dirty="0">
                <a:ea typeface="游ゴシック"/>
              </a:rPr>
              <a:t>electrical</a:t>
            </a:r>
            <a:r>
              <a:rPr lang="ja-JP" altLang="en-US" dirty="0">
                <a:ea typeface="游ゴシック"/>
              </a:rPr>
              <a:t> </a:t>
            </a:r>
            <a:r>
              <a:rPr lang="ja-JP" dirty="0">
                <a:ea typeface="游ゴシック"/>
              </a:rPr>
              <a:t>potential. </a:t>
            </a:r>
            <a:r>
              <a:rPr lang="en-US" altLang="ja-JP" dirty="0">
                <a:ea typeface="游ゴシック"/>
              </a:rPr>
              <a:t>The</a:t>
            </a:r>
            <a:r>
              <a:rPr lang="ja-JP" altLang="en-US" dirty="0">
                <a:ea typeface="游ゴシック"/>
              </a:rPr>
              <a:t> </a:t>
            </a:r>
            <a:r>
              <a:rPr lang="ja-JP" dirty="0">
                <a:ea typeface="游ゴシック"/>
              </a:rPr>
              <a:t>normal range is 25-200</a:t>
            </a:r>
            <a:r>
              <a:rPr lang="ja-JP" altLang="en-US" dirty="0">
                <a:ea typeface="游ゴシック"/>
              </a:rPr>
              <a:t> </a:t>
            </a:r>
            <a:r>
              <a:rPr lang="ja-JP" dirty="0">
                <a:ea typeface="游ゴシック"/>
              </a:rPr>
              <a:t>pm</a:t>
            </a:r>
            <a:r>
              <a:rPr lang="en-US" altLang="ja-JP" dirty="0">
                <a:ea typeface="游ゴシック"/>
              </a:rPr>
              <a:t>.</a:t>
            </a:r>
            <a:endParaRPr lang="ja-JP" dirty="0">
              <a:ea typeface="游ゴシック"/>
            </a:endParaRPr>
          </a:p>
        </p:txBody>
      </p:sp>
      <p:sp>
        <p:nvSpPr>
          <p:cNvPr id="4" name="Slide Number Placeholder 3"/>
          <p:cNvSpPr>
            <a:spLocks noGrp="1"/>
          </p:cNvSpPr>
          <p:nvPr>
            <p:ph type="sldNum" sz="quarter" idx="5"/>
          </p:nvPr>
        </p:nvSpPr>
        <p:spPr/>
        <p:txBody>
          <a:bodyPr/>
          <a:lstStyle/>
          <a:p>
            <a:fld id="{CD250BD8-5ACA-47E0-A181-55457A697778}" type="slidenum">
              <a:rPr lang="en-US"/>
              <a:t>13</a:t>
            </a:fld>
            <a:endParaRPr lang="en-US"/>
          </a:p>
        </p:txBody>
      </p:sp>
    </p:spTree>
    <p:extLst>
      <p:ext uri="{BB962C8B-B14F-4D97-AF65-F5344CB8AC3E}">
        <p14:creationId xmlns:p14="http://schemas.microsoft.com/office/powerpoint/2010/main" val="123168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34259" b="26544"/>
          <a:stretch/>
        </p:blipFill>
        <p:spPr>
          <a:xfrm>
            <a:off x="0" y="1665377"/>
            <a:ext cx="9144000" cy="2687962"/>
          </a:xfrm>
          <a:prstGeom prst="rect">
            <a:avLst/>
          </a:prstGeom>
        </p:spPr>
      </p:pic>
      <p:sp>
        <p:nvSpPr>
          <p:cNvPr id="3" name="직사각형 2"/>
          <p:cNvSpPr/>
          <p:nvPr userDrawn="1"/>
        </p:nvSpPr>
        <p:spPr>
          <a:xfrm flipV="1">
            <a:off x="0" y="151287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userDrawn="1"/>
        </p:nvSpPr>
        <p:spPr>
          <a:xfrm flipV="1">
            <a:off x="0" y="4415454"/>
            <a:ext cx="9144000" cy="45719"/>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userDrawn="1"/>
        </p:nvPicPr>
        <p:blipFill rotWithShape="1">
          <a:blip r:embed="rId3">
            <a:extLst>
              <a:ext uri="{28A0092B-C50C-407E-A947-70E740481C1C}">
                <a14:useLocalDpi xmlns:a14="http://schemas.microsoft.com/office/drawing/2010/main" val="0"/>
              </a:ext>
            </a:extLst>
          </a:blip>
          <a:srcRect r="70714" b="28889"/>
          <a:stretch/>
        </p:blipFill>
        <p:spPr>
          <a:xfrm>
            <a:off x="1099279" y="771550"/>
            <a:ext cx="2131116" cy="3881058"/>
          </a:xfrm>
          <a:prstGeom prst="rect">
            <a:avLst/>
          </a:prstGeom>
        </p:spPr>
      </p:pic>
      <p:sp>
        <p:nvSpPr>
          <p:cNvPr id="6" name="텍스트 개체 틀 4"/>
          <p:cNvSpPr>
            <a:spLocks noGrp="1"/>
          </p:cNvSpPr>
          <p:nvPr>
            <p:ph type="body" sz="quarter" idx="10" hasCustomPrompt="1"/>
          </p:nvPr>
        </p:nvSpPr>
        <p:spPr>
          <a:xfrm>
            <a:off x="3851275" y="1814181"/>
            <a:ext cx="5113338" cy="1393825"/>
          </a:xfrm>
          <a:prstGeom prst="rect">
            <a:avLst/>
          </a:prstGeom>
        </p:spPr>
        <p:txBody>
          <a:bodyPr lIns="0" tIns="0" rIns="0" bIns="0"/>
          <a:lstStyle>
            <a:lvl1pPr marL="0" indent="0">
              <a:lnSpc>
                <a:spcPct val="80000"/>
              </a:lnSpc>
              <a:buNone/>
              <a:defRPr sz="5400" b="1">
                <a:latin typeface="Calibri" panose="020F0502020204030204" pitchFamily="34" charset="0"/>
              </a:defRPr>
            </a:lvl1pPr>
          </a:lstStyle>
          <a:p>
            <a:pPr lvl="0"/>
            <a:r>
              <a:rPr lang="en-US" altLang="ko-KR"/>
              <a:t>Presentation main title</a:t>
            </a:r>
            <a:endParaRPr lang="ko-KR" altLang="en-US"/>
          </a:p>
        </p:txBody>
      </p:sp>
      <p:sp>
        <p:nvSpPr>
          <p:cNvPr id="7" name="텍스트 개체 틀 4"/>
          <p:cNvSpPr>
            <a:spLocks noGrp="1"/>
          </p:cNvSpPr>
          <p:nvPr>
            <p:ph type="body" sz="quarter" idx="11" hasCustomPrompt="1"/>
          </p:nvPr>
        </p:nvSpPr>
        <p:spPr>
          <a:xfrm>
            <a:off x="3851275" y="3294640"/>
            <a:ext cx="5113338" cy="385578"/>
          </a:xfrm>
          <a:prstGeom prst="rect">
            <a:avLst/>
          </a:prstGeom>
        </p:spPr>
        <p:txBody>
          <a:bodyPr lIns="0" tIns="0" rIns="0" bIns="0"/>
          <a:lstStyle>
            <a:lvl1pPr marL="0" indent="0">
              <a:lnSpc>
                <a:spcPct val="80000"/>
              </a:lnSpc>
              <a:buNone/>
              <a:defRPr sz="2400" b="1">
                <a:latin typeface="Calibri" panose="020F0502020204030204" pitchFamily="34" charset="0"/>
              </a:defRPr>
            </a:lvl1pPr>
          </a:lstStyle>
          <a:p>
            <a:pPr lvl="0"/>
            <a:r>
              <a:rPr lang="en-US" altLang="ko-KR"/>
              <a:t>Presentation sub title</a:t>
            </a:r>
            <a:endParaRPr lang="ko-KR" altLang="en-US"/>
          </a:p>
        </p:txBody>
      </p:sp>
      <p:grpSp>
        <p:nvGrpSpPr>
          <p:cNvPr id="8" name="그룹 7"/>
          <p:cNvGrpSpPr/>
          <p:nvPr userDrawn="1"/>
        </p:nvGrpSpPr>
        <p:grpSpPr>
          <a:xfrm>
            <a:off x="3035326" y="1181815"/>
            <a:ext cx="572032" cy="536340"/>
            <a:chOff x="2992438" y="1774825"/>
            <a:chExt cx="3689350" cy="3459163"/>
          </a:xfrm>
        </p:grpSpPr>
        <p:sp>
          <p:nvSpPr>
            <p:cNvPr id="9"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40788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115384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1022337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57737556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1697558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7357616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854836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4562993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84356000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24893453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Text Placeholder 4"/>
          <p:cNvSpPr>
            <a:spLocks noGrp="1"/>
          </p:cNvSpPr>
          <p:nvPr>
            <p:ph type="body" idx="10" hasCustomPrompt="1"/>
          </p:nvPr>
        </p:nvSpPr>
        <p:spPr>
          <a:xfrm>
            <a:off x="339726" y="1831183"/>
            <a:ext cx="7526338" cy="3002756"/>
          </a:xfrm>
          <a:prstGeom prst="rect">
            <a:avLst/>
          </a:prstGeom>
        </p:spPr>
        <p:txBody>
          <a:bodyPr/>
          <a:lstStyle>
            <a:lvl1pPr marL="0" indent="0">
              <a:buNone/>
              <a:defRPr sz="2100"/>
            </a:lvl1pPr>
          </a:lstStyle>
          <a:p>
            <a:r>
              <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Your Title Here</a:t>
            </a:r>
          </a:p>
          <a:p>
            <a:endPar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endParaRPr>
          </a:p>
          <a:p>
            <a:r>
              <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Your title should be in Arial Bold at size 36 and in Grey</a:t>
            </a:r>
          </a:p>
          <a:p>
            <a:endParaRPr lang="en-GB" sz="27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endParaRPr>
          </a:p>
          <a:p>
            <a:r>
              <a:rPr lang="en-GB" sz="900" b="1" dirty="0">
                <a:solidFill>
                  <a:schemeClr val="bg1">
                    <a:lumMod val="50000"/>
                  </a:schemeClr>
                </a:solidFill>
                <a:latin typeface="Arial" panose="020B0604020202020204" pitchFamily="34" charset="0"/>
                <a:ea typeface="Arial" panose="020B0604020202020204" pitchFamily="34" charset="0"/>
                <a:cs typeface="Arial" panose="020B0604020202020204" pitchFamily="34" charset="0"/>
              </a:rPr>
              <a:t>Please do not change the size of this text box </a:t>
            </a:r>
          </a:p>
          <a:p>
            <a:endParaRPr lang="en-GB" sz="2700" b="1" dirty="0">
              <a:latin typeface="Arial" panose="020B0604020202020204" pitchFamily="34" charset="0"/>
              <a:ea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7032381" y="4767263"/>
            <a:ext cx="2057400" cy="273844"/>
          </a:xfrm>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56597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l="8736" t="-5" r="21577" b="25000"/>
          <a:stretch/>
        </p:blipFill>
        <p:spPr>
          <a:xfrm>
            <a:off x="2771800" y="-1"/>
            <a:ext cx="6372200" cy="5143501"/>
          </a:xfrm>
          <a:prstGeom prst="rect">
            <a:avLst/>
          </a:prstGeom>
        </p:spPr>
      </p:pic>
      <p:sp>
        <p:nvSpPr>
          <p:cNvPr id="3" name="직사각형 2"/>
          <p:cNvSpPr/>
          <p:nvPr userDrawn="1"/>
        </p:nvSpPr>
        <p:spPr>
          <a:xfrm rot="5400000" flipH="1" flipV="1">
            <a:off x="102664" y="2548890"/>
            <a:ext cx="5143500" cy="4572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0" hasCustomPrompt="1"/>
          </p:nvPr>
        </p:nvSpPr>
        <p:spPr>
          <a:xfrm>
            <a:off x="3329948" y="776691"/>
            <a:ext cx="4626428" cy="504056"/>
          </a:xfrm>
          <a:prstGeom prst="rect">
            <a:avLst/>
          </a:prstGeom>
        </p:spPr>
        <p:txBody>
          <a:bodyPr lIns="0" tIns="0" rIns="0" bIns="0"/>
          <a:lstStyle>
            <a:lvl1pPr marL="0" indent="0">
              <a:lnSpc>
                <a:spcPct val="80000"/>
              </a:lnSpc>
              <a:buNone/>
              <a:defRPr sz="4400" b="1" baseline="0">
                <a:latin typeface="Calibri" panose="020F0502020204030204" pitchFamily="34" charset="0"/>
              </a:defRPr>
            </a:lvl1pPr>
          </a:lstStyle>
          <a:p>
            <a:pPr lvl="0"/>
            <a:r>
              <a:rPr lang="en-US" altLang="ko-KR"/>
              <a:t>Contents title</a:t>
            </a:r>
            <a:endParaRPr lang="ko-KR" altLang="en-US"/>
          </a:p>
        </p:txBody>
      </p:sp>
      <p:sp>
        <p:nvSpPr>
          <p:cNvPr id="5" name="텍스트 개체 틀 4"/>
          <p:cNvSpPr>
            <a:spLocks noGrp="1"/>
          </p:cNvSpPr>
          <p:nvPr>
            <p:ph type="body" sz="quarter" idx="11" hasCustomPrompt="1"/>
          </p:nvPr>
        </p:nvSpPr>
        <p:spPr>
          <a:xfrm>
            <a:off x="3329948" y="2075993"/>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01. Contents sub title</a:t>
            </a:r>
            <a:endParaRPr lang="ko-KR" altLang="en-US"/>
          </a:p>
        </p:txBody>
      </p:sp>
      <p:sp>
        <p:nvSpPr>
          <p:cNvPr id="6" name="텍스트 개체 틀 4"/>
          <p:cNvSpPr>
            <a:spLocks noGrp="1"/>
          </p:cNvSpPr>
          <p:nvPr>
            <p:ph type="body" sz="quarter" idx="12" hasCustomPrompt="1"/>
          </p:nvPr>
        </p:nvSpPr>
        <p:spPr>
          <a:xfrm>
            <a:off x="3329948" y="2563564"/>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02. Contents sub title</a:t>
            </a:r>
            <a:endParaRPr lang="ko-KR" altLang="en-US"/>
          </a:p>
        </p:txBody>
      </p:sp>
      <p:sp>
        <p:nvSpPr>
          <p:cNvPr id="7" name="텍스트 개체 틀 4"/>
          <p:cNvSpPr>
            <a:spLocks noGrp="1"/>
          </p:cNvSpPr>
          <p:nvPr>
            <p:ph type="body" sz="quarter" idx="13" hasCustomPrompt="1"/>
          </p:nvPr>
        </p:nvSpPr>
        <p:spPr>
          <a:xfrm>
            <a:off x="3329948" y="3051135"/>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03. Contents sub title</a:t>
            </a:r>
            <a:endParaRPr lang="ko-KR" altLang="en-US"/>
          </a:p>
        </p:txBody>
      </p:sp>
      <p:sp>
        <p:nvSpPr>
          <p:cNvPr id="8" name="텍스트 개체 틀 4"/>
          <p:cNvSpPr>
            <a:spLocks noGrp="1"/>
          </p:cNvSpPr>
          <p:nvPr>
            <p:ph type="body" sz="quarter" idx="14" hasCustomPrompt="1"/>
          </p:nvPr>
        </p:nvSpPr>
        <p:spPr>
          <a:xfrm>
            <a:off x="3329948" y="353870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04. Contents sub title</a:t>
            </a:r>
            <a:endParaRPr lang="ko-KR" altLang="en-US"/>
          </a:p>
        </p:txBody>
      </p:sp>
      <p:sp>
        <p:nvSpPr>
          <p:cNvPr id="9" name="텍스트 개체 틀 4"/>
          <p:cNvSpPr>
            <a:spLocks noGrp="1"/>
          </p:cNvSpPr>
          <p:nvPr>
            <p:ph type="body" sz="quarter" idx="15" hasCustomPrompt="1"/>
          </p:nvPr>
        </p:nvSpPr>
        <p:spPr>
          <a:xfrm>
            <a:off x="3329948" y="4026276"/>
            <a:ext cx="4626428" cy="385578"/>
          </a:xfrm>
          <a:prstGeom prst="rect">
            <a:avLst/>
          </a:prstGeom>
        </p:spPr>
        <p:txBody>
          <a:bodyPr lIns="0" tIns="0" rIns="0" bIns="0"/>
          <a:lstStyle>
            <a:lvl1pPr marL="0" indent="0">
              <a:lnSpc>
                <a:spcPct val="80000"/>
              </a:lnSpc>
              <a:buNone/>
              <a:defRPr sz="2000" b="0">
                <a:latin typeface="Calibri" panose="020F0502020204030204" pitchFamily="34" charset="0"/>
              </a:defRPr>
            </a:lvl1pPr>
          </a:lstStyle>
          <a:p>
            <a:pPr lvl="0"/>
            <a:r>
              <a:rPr lang="en-US" altLang="ko-KR"/>
              <a:t>05. Contents sub title</a:t>
            </a:r>
            <a:endParaRPr lang="ko-KR" altLang="en-US"/>
          </a:p>
        </p:txBody>
      </p:sp>
      <p:pic>
        <p:nvPicPr>
          <p:cNvPr id="10" name="그림 9"/>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7092280" y="1770672"/>
            <a:ext cx="1393371" cy="2945717"/>
          </a:xfrm>
          <a:prstGeom prst="rect">
            <a:avLst/>
          </a:prstGeom>
        </p:spPr>
      </p:pic>
    </p:spTree>
    <p:extLst>
      <p:ext uri="{BB962C8B-B14F-4D97-AF65-F5344CB8AC3E}">
        <p14:creationId xmlns:p14="http://schemas.microsoft.com/office/powerpoint/2010/main" val="324158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1 Image">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5" name="Picture Placeholder 4"/>
          <p:cNvSpPr>
            <a:spLocks noGrp="1"/>
          </p:cNvSpPr>
          <p:nvPr>
            <p:ph type="pic" sz="quarter" idx="10"/>
          </p:nvPr>
        </p:nvSpPr>
        <p:spPr>
          <a:xfrm>
            <a:off x="4600576" y="1321595"/>
            <a:ext cx="4132263" cy="3526631"/>
          </a:xfrm>
          <a:prstGeom prst="rect">
            <a:avLst/>
          </a:prstGeom>
        </p:spPr>
        <p:txBody>
          <a:bodyPr/>
          <a:lstStyle/>
          <a:p>
            <a:endParaRPr lang="en-US" dirty="0"/>
          </a:p>
        </p:txBody>
      </p:sp>
      <p:sp>
        <p:nvSpPr>
          <p:cNvPr id="6" name="Text Placeholder 5"/>
          <p:cNvSpPr>
            <a:spLocks noGrp="1"/>
          </p:cNvSpPr>
          <p:nvPr>
            <p:ph type="body" sz="quarter" idx="12"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3"/>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3522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2 Images">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600576" y="1321595"/>
            <a:ext cx="4132263" cy="1699022"/>
          </a:xfrm>
          <a:prstGeom prst="rect">
            <a:avLst/>
          </a:prstGeom>
        </p:spPr>
        <p:txBody>
          <a:bodyPr/>
          <a:lstStyle/>
          <a:p>
            <a:endParaRPr lang="en-US" dirty="0"/>
          </a:p>
        </p:txBody>
      </p:sp>
      <p:sp>
        <p:nvSpPr>
          <p:cNvPr id="16" name="Picture Placeholder 15"/>
          <p:cNvSpPr>
            <a:spLocks noGrp="1"/>
          </p:cNvSpPr>
          <p:nvPr>
            <p:ph type="pic" sz="quarter" idx="11"/>
          </p:nvPr>
        </p:nvSpPr>
        <p:spPr>
          <a:xfrm>
            <a:off x="4600576" y="3161110"/>
            <a:ext cx="4132263" cy="1700213"/>
          </a:xfrm>
          <a:prstGeom prst="rect">
            <a:avLst/>
          </a:prstGeom>
        </p:spPr>
        <p:txBody>
          <a:bodyPr/>
          <a:lstStyle/>
          <a:p>
            <a:endParaRPr lang="en-US" dirty="0"/>
          </a:p>
        </p:txBody>
      </p:sp>
      <p:sp>
        <p:nvSpPr>
          <p:cNvPr id="17" name="Text Placeholder 10"/>
          <p:cNvSpPr>
            <a:spLocks noGrp="1"/>
          </p:cNvSpPr>
          <p:nvPr>
            <p:ph type="body" sz="quarter" idx="12"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5" name="Text Placeholder 5"/>
          <p:cNvSpPr>
            <a:spLocks noGrp="1"/>
          </p:cNvSpPr>
          <p:nvPr>
            <p:ph type="body" sz="quarter" idx="13"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4"/>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306889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3226" y="1321595"/>
            <a:ext cx="8329613" cy="3526631"/>
          </a:xfrm>
          <a:prstGeom prst="rect">
            <a:avLst/>
          </a:prstGeom>
        </p:spPr>
        <p:txBody>
          <a:bodyPr/>
          <a:lstStyle/>
          <a:p>
            <a:endParaRPr lang="en-US" dirty="0"/>
          </a:p>
        </p:txBody>
      </p:sp>
      <p:sp>
        <p:nvSpPr>
          <p:cNvPr id="3" name="Text Placeholder 5"/>
          <p:cNvSpPr>
            <a:spLocks noGrp="1"/>
          </p:cNvSpPr>
          <p:nvPr>
            <p:ph type="body" sz="quarter" idx="11"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2" name="Slide Number Placeholder 1"/>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12235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Points">
    <p:spTree>
      <p:nvGrpSpPr>
        <p:cNvPr id="1" name=""/>
        <p:cNvGrpSpPr/>
        <p:nvPr/>
      </p:nvGrpSpPr>
      <p:grpSpPr>
        <a:xfrm>
          <a:off x="0" y="0"/>
          <a:ext cx="0" cy="0"/>
          <a:chOff x="0" y="0"/>
          <a:chExt cx="0" cy="0"/>
        </a:xfrm>
      </p:grpSpPr>
      <p:sp>
        <p:nvSpPr>
          <p:cNvPr id="2" name="AutoShape 8"/>
          <p:cNvSpPr/>
          <p:nvPr userDrawn="1"/>
        </p:nvSpPr>
        <p:spPr bwMode="auto">
          <a:xfrm>
            <a:off x="4583585" y="1313156"/>
            <a:ext cx="1907689" cy="1430767"/>
          </a:xfrm>
          <a:custGeom>
            <a:avLst/>
            <a:gdLst>
              <a:gd name="T0" fmla="*/ 1428677 w 19679"/>
              <a:gd name="T1" fmla="*/ 1568220 h 19679"/>
              <a:gd name="T2" fmla="*/ 1428677 w 19679"/>
              <a:gd name="T3" fmla="*/ 1568220 h 19679"/>
              <a:gd name="T4" fmla="*/ 1428677 w 19679"/>
              <a:gd name="T5" fmla="*/ 1568220 h 19679"/>
              <a:gd name="T6" fmla="*/ 1428677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tx1">
              <a:lumMod val="95000"/>
              <a:lumOff val="5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800" dirty="0">
              <a:solidFill>
                <a:srgbClr val="FFFFFF"/>
              </a:solidFill>
              <a:latin typeface="Arial" panose="020B0604020202020204" pitchFamily="34" charset="0"/>
              <a:ea typeface="Arial" panose="020B0604020202020204" pitchFamily="34" charset="0"/>
              <a:cs typeface="Arial" panose="020B0604020202020204" pitchFamily="34" charset="0"/>
              <a:sym typeface="FontAwesome" pitchFamily="50" charset="0"/>
            </a:endParaRPr>
          </a:p>
        </p:txBody>
      </p:sp>
      <p:sp>
        <p:nvSpPr>
          <p:cNvPr id="3" name="AutoShape 9"/>
          <p:cNvSpPr/>
          <p:nvPr userDrawn="1"/>
        </p:nvSpPr>
        <p:spPr bwMode="auto">
          <a:xfrm>
            <a:off x="5704829" y="2374031"/>
            <a:ext cx="1906629" cy="1430767"/>
          </a:xfrm>
          <a:custGeom>
            <a:avLst/>
            <a:gdLst>
              <a:gd name="T0" fmla="*/ 1427884 w 19679"/>
              <a:gd name="T1" fmla="*/ 1568220 h 19679"/>
              <a:gd name="T2" fmla="*/ 1427884 w 19679"/>
              <a:gd name="T3" fmla="*/ 1568220 h 19679"/>
              <a:gd name="T4" fmla="*/ 1427884 w 19679"/>
              <a:gd name="T5" fmla="*/ 1568220 h 19679"/>
              <a:gd name="T6" fmla="*/ 1427884 w 19679"/>
              <a:gd name="T7" fmla="*/ 1568220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50000"/>
              <a:alpha val="81000"/>
            </a:schemeClr>
          </a:solidFill>
          <a:ln>
            <a:noFill/>
          </a:ln>
        </p:spPr>
        <p:txBody>
          <a:bodyPr lIns="38100" tIns="38100" rIns="38100" bIns="3810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050" dirty="0">
              <a:latin typeface="Arial" panose="020B0604020202020204" pitchFamily="34" charset="0"/>
              <a:ea typeface="Arial" panose="020B0604020202020204" pitchFamily="34" charset="0"/>
              <a:cs typeface="Arial" panose="020B0604020202020204" pitchFamily="34" charset="0"/>
            </a:endParaRPr>
          </a:p>
        </p:txBody>
      </p:sp>
      <p:sp>
        <p:nvSpPr>
          <p:cNvPr id="4" name="AutoShape 10"/>
          <p:cNvSpPr/>
          <p:nvPr userDrawn="1"/>
        </p:nvSpPr>
        <p:spPr bwMode="auto">
          <a:xfrm>
            <a:off x="6825788" y="3447813"/>
            <a:ext cx="1907689" cy="1429972"/>
          </a:xfrm>
          <a:custGeom>
            <a:avLst/>
            <a:gdLst>
              <a:gd name="T0" fmla="*/ 1428677 w 19679"/>
              <a:gd name="T1" fmla="*/ 1567349 h 19679"/>
              <a:gd name="T2" fmla="*/ 1428677 w 19679"/>
              <a:gd name="T3" fmla="*/ 1567349 h 19679"/>
              <a:gd name="T4" fmla="*/ 1428677 w 19679"/>
              <a:gd name="T5" fmla="*/ 1567349 h 19679"/>
              <a:gd name="T6" fmla="*/ 1428677 w 19679"/>
              <a:gd name="T7" fmla="*/ 1567349 h 19679"/>
              <a:gd name="T8" fmla="*/ 0 60000 65536"/>
              <a:gd name="T9" fmla="*/ 0 60000 65536"/>
              <a:gd name="T10" fmla="*/ 0 60000 65536"/>
              <a:gd name="T11" fmla="*/ 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bg2">
              <a:lumMod val="90000"/>
              <a:alpha val="81000"/>
            </a:schemeClr>
          </a:solidFill>
          <a:ln>
            <a:noFill/>
          </a:ln>
        </p:spPr>
        <p:txBody>
          <a:bodyPr lIns="0" tIns="0" rIns="0" bIns="0" anchor="ctr"/>
          <a:lstStyle>
            <a:lvl1pPr algn="ctr">
              <a:defRPr sz="5000">
                <a:solidFill>
                  <a:srgbClr val="000000"/>
                </a:solidFill>
                <a:latin typeface="Helvetica Light" charset="0"/>
                <a:ea typeface="MS PGothic" panose="020B0600070205080204" pitchFamily="34" charset="-128"/>
                <a:sym typeface="Helvetica Light" charset="0"/>
              </a:defRPr>
            </a:lvl1pPr>
            <a:lvl2pPr marL="742950" indent="-285750" algn="ctr">
              <a:defRPr sz="5000">
                <a:solidFill>
                  <a:srgbClr val="000000"/>
                </a:solidFill>
                <a:latin typeface="Helvetica Light" charset="0"/>
                <a:ea typeface="MS PGothic" panose="020B0600070205080204" pitchFamily="34" charset="-128"/>
                <a:sym typeface="Helvetica Light" charset="0"/>
              </a:defRPr>
            </a:lvl2pPr>
            <a:lvl3pPr marL="1143000" indent="-228600" algn="ctr">
              <a:defRPr sz="5000">
                <a:solidFill>
                  <a:srgbClr val="000000"/>
                </a:solidFill>
                <a:latin typeface="Helvetica Light" charset="0"/>
                <a:ea typeface="MS PGothic" panose="020B0600070205080204" pitchFamily="34" charset="-128"/>
                <a:sym typeface="Helvetica Light" charset="0"/>
              </a:defRPr>
            </a:lvl3pPr>
            <a:lvl4pPr marL="1600200" indent="-228600" algn="ctr">
              <a:defRPr sz="5000">
                <a:solidFill>
                  <a:srgbClr val="000000"/>
                </a:solidFill>
                <a:latin typeface="Helvetica Light" charset="0"/>
                <a:ea typeface="MS PGothic" panose="020B0600070205080204" pitchFamily="34" charset="-128"/>
                <a:sym typeface="Helvetica Light" charset="0"/>
              </a:defRPr>
            </a:lvl4pPr>
            <a:lvl5pPr marL="2057400" indent="-228600" algn="ctr">
              <a:defRPr sz="5000">
                <a:solidFill>
                  <a:srgbClr val="000000"/>
                </a:solidFill>
                <a:latin typeface="Helvetica Light" charset="0"/>
                <a:ea typeface="MS PGothic" panose="020B0600070205080204" pitchFamily="34" charset="-128"/>
                <a:sym typeface="Helvetica Light" charset="0"/>
              </a:defRPr>
            </a:lvl5pPr>
            <a:lvl6pPr marL="25146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6pPr>
            <a:lvl7pPr marL="29718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7pPr>
            <a:lvl8pPr marL="34290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8pPr>
            <a:lvl9pPr marL="3886200" indent="-228600" algn="ctr" defTabSz="825500" eaLnBrk="0" fontAlgn="base" hangingPunct="0">
              <a:spcBef>
                <a:spcPct val="0"/>
              </a:spcBef>
              <a:spcAft>
                <a:spcPct val="0"/>
              </a:spcAft>
              <a:defRPr sz="5000">
                <a:solidFill>
                  <a:srgbClr val="000000"/>
                </a:solidFill>
                <a:latin typeface="Helvetica Light" charset="0"/>
                <a:ea typeface="MS PGothic" panose="020B0600070205080204" pitchFamily="34" charset="-128"/>
                <a:sym typeface="Helvetica Light" charset="0"/>
              </a:defRPr>
            </a:lvl9pPr>
          </a:lstStyle>
          <a:p>
            <a:pPr eaLnBrk="1">
              <a:lnSpc>
                <a:spcPct val="120000"/>
              </a:lnSpc>
            </a:pPr>
            <a:endParaRPr lang="en-US" altLang="tr-TR" sz="1050" dirty="0">
              <a:latin typeface="Arial" panose="020B0604020202020204" pitchFamily="34" charset="0"/>
              <a:ea typeface="Arial" panose="020B0604020202020204" pitchFamily="34" charset="0"/>
              <a:cs typeface="Arial" panose="020B0604020202020204" pitchFamily="34" charset="0"/>
            </a:endParaRPr>
          </a:p>
        </p:txBody>
      </p:sp>
      <p:sp>
        <p:nvSpPr>
          <p:cNvPr id="5" name="Text Placeholder 10"/>
          <p:cNvSpPr>
            <a:spLocks noGrp="1"/>
          </p:cNvSpPr>
          <p:nvPr>
            <p:ph type="body" sz="quarter" idx="12" hasCustomPrompt="1"/>
          </p:nvPr>
        </p:nvSpPr>
        <p:spPr>
          <a:xfrm>
            <a:off x="339725" y="1321595"/>
            <a:ext cx="3971925" cy="3512344"/>
          </a:xfrm>
          <a:prstGeom prst="rect">
            <a:avLst/>
          </a:prstGeom>
        </p:spPr>
        <p:txBody>
          <a:bodyPr/>
          <a:lstStyle>
            <a:lvl1pPr marL="214313" indent="-214313">
              <a:buFont typeface="Arial" panose="020B0604020202020204" pitchFamily="34" charset="0"/>
              <a:buChar char="•"/>
              <a:defRPr sz="2100"/>
            </a:lvl1pPr>
          </a:lstStyle>
          <a:p>
            <a:r>
              <a:rPr lang="en-US" sz="1800" dirty="0">
                <a:latin typeface="Arial" panose="020B0604020202020204" pitchFamily="34" charset="0"/>
                <a:ea typeface="Arial" panose="020B0604020202020204" pitchFamily="34" charset="0"/>
                <a:cs typeface="Arial" panose="020B0604020202020204" pitchFamily="34" charset="0"/>
              </a:rPr>
              <a:t>PLEASE DO NOT CHANGE THE SIZE OF THIS TEXT BOX</a:t>
            </a:r>
          </a:p>
          <a:p>
            <a:r>
              <a:rPr lang="en-US" sz="1800" dirty="0">
                <a:latin typeface="Arial" panose="020B0604020202020204" pitchFamily="34" charset="0"/>
                <a:ea typeface="Arial" panose="020B0604020202020204" pitchFamily="34" charset="0"/>
                <a:cs typeface="Arial" panose="020B0604020202020204" pitchFamily="34" charset="0"/>
              </a:rPr>
              <a:t>Headings should be in Arial, size 24</a:t>
            </a:r>
            <a:endParaRPr lang="en-US" sz="825" b="1"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The rest of your text should be Ariel, size 16</a:t>
            </a:r>
          </a:p>
          <a:p>
            <a:endParaRPr lang="en-US" sz="1200" dirty="0">
              <a:latin typeface="Arial" panose="020B0604020202020204" pitchFamily="34" charset="0"/>
              <a:ea typeface="Arial" panose="020B0604020202020204" pitchFamily="34" charset="0"/>
              <a:cs typeface="Arial" panose="020B0604020202020204" pitchFamily="34" charset="0"/>
            </a:endParaRPr>
          </a:p>
          <a:p>
            <a:r>
              <a:rPr lang="en-US" sz="1200" dirty="0">
                <a:latin typeface="Arial" panose="020B0604020202020204" pitchFamily="34" charset="0"/>
                <a:ea typeface="Arial" panose="020B0604020202020204" pitchFamily="34" charset="0"/>
                <a:cs typeface="Arial" panose="020B0604020202020204" pitchFamily="34" charset="0"/>
              </a:rPr>
              <a:t>Bullet points should be used as below</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 </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a:p>
            <a:pPr marL="285750" indent="-285750">
              <a:buFont typeface="Arial" panose="020B0604020202020204" pitchFamily="34" charset="0"/>
              <a:buChar char="•"/>
            </a:pPr>
            <a:r>
              <a:rPr lang="en-US" sz="1200" dirty="0">
                <a:latin typeface="Arial" panose="020B0604020202020204" pitchFamily="34" charset="0"/>
                <a:ea typeface="Arial" panose="020B0604020202020204" pitchFamily="34" charset="0"/>
                <a:cs typeface="Arial" panose="020B0604020202020204" pitchFamily="34" charset="0"/>
              </a:rPr>
              <a:t>Bullet</a:t>
            </a:r>
          </a:p>
        </p:txBody>
      </p:sp>
      <p:sp>
        <p:nvSpPr>
          <p:cNvPr id="6" name="Text Placeholder 5"/>
          <p:cNvSpPr>
            <a:spLocks noGrp="1"/>
          </p:cNvSpPr>
          <p:nvPr>
            <p:ph type="body" sz="quarter" idx="11" hasCustomPrompt="1"/>
          </p:nvPr>
        </p:nvSpPr>
        <p:spPr>
          <a:xfrm>
            <a:off x="403226" y="377429"/>
            <a:ext cx="5819775" cy="621000"/>
          </a:xfrm>
          <a:prstGeom prst="rect">
            <a:avLst/>
          </a:prstGeom>
        </p:spPr>
        <p:txBody>
          <a:bodyPr>
            <a:noAutofit/>
          </a:bodyPr>
          <a:lstStyle>
            <a:lvl1pPr marL="0" indent="0">
              <a:lnSpc>
                <a:spcPct val="100000"/>
              </a:lnSpc>
              <a:spcBef>
                <a:spcPts val="0"/>
              </a:spcBef>
              <a:buNone/>
              <a:defRPr/>
            </a:lvl1pPr>
          </a:lstStyle>
          <a:p>
            <a:r>
              <a:rPr lang="en-US" sz="2100" b="1" dirty="0">
                <a:latin typeface="Arial" panose="020B0604020202020204" pitchFamily="34" charset="0"/>
                <a:ea typeface="Arial" panose="020B0604020202020204" pitchFamily="34" charset="0"/>
                <a:cs typeface="Arial" panose="020B0604020202020204" pitchFamily="34" charset="0"/>
              </a:rPr>
              <a:t>School of Something</a:t>
            </a:r>
          </a:p>
          <a:p>
            <a:r>
              <a:rPr lang="en-US" sz="1050" b="1" dirty="0">
                <a:latin typeface="Arial" panose="020B0604020202020204" pitchFamily="34" charset="0"/>
                <a:ea typeface="Arial" panose="020B0604020202020204" pitchFamily="34" charset="0"/>
                <a:cs typeface="Arial" panose="020B0604020202020204" pitchFamily="34" charset="0"/>
              </a:rPr>
              <a:t>FACULTY OF OTHER</a:t>
            </a:r>
          </a:p>
        </p:txBody>
      </p:sp>
      <p:sp>
        <p:nvSpPr>
          <p:cNvPr id="8" name="Text Placeholder 7"/>
          <p:cNvSpPr>
            <a:spLocks noGrp="1"/>
          </p:cNvSpPr>
          <p:nvPr>
            <p:ph type="body" sz="quarter" idx="13" hasCustomPrompt="1"/>
          </p:nvPr>
        </p:nvSpPr>
        <p:spPr>
          <a:xfrm>
            <a:off x="4796726" y="1795866"/>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1</a:t>
            </a:r>
          </a:p>
        </p:txBody>
      </p:sp>
      <p:sp>
        <p:nvSpPr>
          <p:cNvPr id="9" name="Text Placeholder 7"/>
          <p:cNvSpPr>
            <a:spLocks noGrp="1"/>
          </p:cNvSpPr>
          <p:nvPr>
            <p:ph type="body" sz="quarter" idx="14" hasCustomPrompt="1"/>
          </p:nvPr>
        </p:nvSpPr>
        <p:spPr>
          <a:xfrm>
            <a:off x="5910080" y="2880185"/>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2</a:t>
            </a:r>
          </a:p>
        </p:txBody>
      </p:sp>
      <p:sp>
        <p:nvSpPr>
          <p:cNvPr id="10" name="Text Placeholder 7"/>
          <p:cNvSpPr>
            <a:spLocks noGrp="1"/>
          </p:cNvSpPr>
          <p:nvPr>
            <p:ph type="body" sz="quarter" idx="15" hasCustomPrompt="1"/>
          </p:nvPr>
        </p:nvSpPr>
        <p:spPr>
          <a:xfrm>
            <a:off x="7031569" y="3975750"/>
            <a:ext cx="1496125" cy="418455"/>
          </a:xfrm>
          <a:prstGeom prst="rect">
            <a:avLst/>
          </a:prstGeom>
          <a:ln>
            <a:noFill/>
          </a:ln>
        </p:spPr>
        <p:txBody>
          <a:bodyPr/>
          <a:lstStyle>
            <a:lvl1pPr marL="0" indent="0" algn="ctr">
              <a:buNone/>
              <a:defRPr sz="1500" baseline="0">
                <a:solidFill>
                  <a:schemeClr val="bg1"/>
                </a:solidFill>
              </a:defRPr>
            </a:lvl1pPr>
          </a:lstStyle>
          <a:p>
            <a:pPr lvl="0"/>
            <a:r>
              <a:rPr lang="en-US" dirty="0"/>
              <a:t>Point 3</a:t>
            </a:r>
          </a:p>
        </p:txBody>
      </p:sp>
      <p:sp>
        <p:nvSpPr>
          <p:cNvPr id="7" name="Slide Number Placeholder 6"/>
          <p:cNvSpPr>
            <a:spLocks noGrp="1"/>
          </p:cNvSpPr>
          <p:nvPr>
            <p:ph type="sldNum" sz="quarter" idx="16"/>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3248574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064955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141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531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054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6">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5627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7">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80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1997" b="339"/>
          <a:stretch/>
        </p:blipFill>
        <p:spPr>
          <a:xfrm>
            <a:off x="0" y="0"/>
            <a:ext cx="9144000" cy="3268589"/>
          </a:xfrm>
          <a:prstGeom prst="rect">
            <a:avLst/>
          </a:prstGeom>
        </p:spPr>
      </p:pic>
      <p:sp>
        <p:nvSpPr>
          <p:cNvPr id="3" name="직사각형 2"/>
          <p:cNvSpPr/>
          <p:nvPr userDrawn="1"/>
        </p:nvSpPr>
        <p:spPr>
          <a:xfrm flipV="1">
            <a:off x="0" y="3332146"/>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userDrawn="1"/>
        </p:nvPicPr>
        <p:blipFill rotWithShape="1">
          <a:blip r:embed="rId3">
            <a:extLst>
              <a:ext uri="{28A0092B-C50C-407E-A947-70E740481C1C}">
                <a14:useLocalDpi xmlns:a14="http://schemas.microsoft.com/office/drawing/2010/main" val="0"/>
              </a:ext>
            </a:extLst>
          </a:blip>
          <a:srcRect t="-1" r="70714" b="52073"/>
          <a:stretch/>
        </p:blipFill>
        <p:spPr>
          <a:xfrm>
            <a:off x="1115616" y="483517"/>
            <a:ext cx="2269063" cy="2785071"/>
          </a:xfrm>
          <a:prstGeom prst="rect">
            <a:avLst/>
          </a:prstGeom>
        </p:spPr>
      </p:pic>
      <p:sp>
        <p:nvSpPr>
          <p:cNvPr id="5" name="텍스트 개체 틀 4"/>
          <p:cNvSpPr>
            <a:spLocks noGrp="1"/>
          </p:cNvSpPr>
          <p:nvPr>
            <p:ph type="body" sz="quarter" idx="10" hasCustomPrompt="1"/>
          </p:nvPr>
        </p:nvSpPr>
        <p:spPr>
          <a:xfrm>
            <a:off x="3851275" y="1613264"/>
            <a:ext cx="5113338" cy="843473"/>
          </a:xfrm>
          <a:prstGeom prst="rect">
            <a:avLst/>
          </a:prstGeom>
        </p:spPr>
        <p:txBody>
          <a:bodyPr lIns="0" tIns="0" rIns="0" bIns="0"/>
          <a:lstStyle>
            <a:lvl1pPr marL="0" indent="0">
              <a:lnSpc>
                <a:spcPct val="80000"/>
              </a:lnSpc>
              <a:buNone/>
              <a:defRPr sz="7200" b="1">
                <a:latin typeface="Calibri" panose="020F0502020204030204" pitchFamily="34" charset="0"/>
              </a:defRPr>
            </a:lvl1pPr>
          </a:lstStyle>
          <a:p>
            <a:pPr lvl="0"/>
            <a:r>
              <a:rPr lang="en-US" altLang="ko-KR"/>
              <a:t>01</a:t>
            </a:r>
            <a:endParaRPr lang="ko-KR" altLang="en-US"/>
          </a:p>
        </p:txBody>
      </p:sp>
      <p:sp>
        <p:nvSpPr>
          <p:cNvPr id="6" name="텍스트 개체 틀 4"/>
          <p:cNvSpPr>
            <a:spLocks noGrp="1"/>
          </p:cNvSpPr>
          <p:nvPr>
            <p:ph type="body" sz="quarter" idx="11" hasCustomPrompt="1"/>
          </p:nvPr>
        </p:nvSpPr>
        <p:spPr>
          <a:xfrm>
            <a:off x="3851275" y="3507854"/>
            <a:ext cx="5113338" cy="385578"/>
          </a:xfrm>
          <a:prstGeom prst="rect">
            <a:avLst/>
          </a:prstGeom>
        </p:spPr>
        <p:txBody>
          <a:bodyPr lIns="0" tIns="0" rIns="0" bIns="0"/>
          <a:lstStyle>
            <a:lvl1pPr marL="0" indent="0">
              <a:lnSpc>
                <a:spcPct val="80000"/>
              </a:lnSpc>
              <a:buNone/>
              <a:defRPr sz="2400" b="0" baseline="0">
                <a:latin typeface="Calibri" panose="020F0502020204030204" pitchFamily="34" charset="0"/>
              </a:defRPr>
            </a:lvl1pPr>
          </a:lstStyle>
          <a:p>
            <a:pPr lvl="0"/>
            <a:r>
              <a:rPr lang="en-US" altLang="ko-KR"/>
              <a:t>Slide sub title</a:t>
            </a:r>
            <a:endParaRPr lang="ko-KR" altLang="en-US"/>
          </a:p>
        </p:txBody>
      </p:sp>
      <p:sp>
        <p:nvSpPr>
          <p:cNvPr id="7" name="텍스트 개체 틀 4"/>
          <p:cNvSpPr>
            <a:spLocks noGrp="1"/>
          </p:cNvSpPr>
          <p:nvPr>
            <p:ph type="body" sz="quarter" idx="12" hasCustomPrompt="1"/>
          </p:nvPr>
        </p:nvSpPr>
        <p:spPr>
          <a:xfrm>
            <a:off x="3851275" y="2631666"/>
            <a:ext cx="5113338" cy="533400"/>
          </a:xfrm>
          <a:prstGeom prst="rect">
            <a:avLst/>
          </a:prstGeom>
        </p:spPr>
        <p:txBody>
          <a:bodyPr lIns="0" tIns="0" rIns="0" bIns="0"/>
          <a:lstStyle>
            <a:lvl1pPr marL="0" indent="0">
              <a:lnSpc>
                <a:spcPct val="80000"/>
              </a:lnSpc>
              <a:buNone/>
              <a:defRPr sz="44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8">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116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9">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65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2" name="그룹 1"/>
          <p:cNvGrpSpPr/>
          <p:nvPr userDrawn="1"/>
        </p:nvGrpSpPr>
        <p:grpSpPr>
          <a:xfrm>
            <a:off x="0" y="1"/>
            <a:ext cx="9144000" cy="883244"/>
            <a:chOff x="0" y="3618781"/>
            <a:chExt cx="9144000" cy="883244"/>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87031" b="1088"/>
            <a:stretch/>
          </p:blipFill>
          <p:spPr>
            <a:xfrm>
              <a:off x="0" y="3618781"/>
              <a:ext cx="9144000" cy="814726"/>
            </a:xfrm>
            <a:prstGeom prst="rect">
              <a:avLst/>
            </a:prstGeom>
          </p:spPr>
        </p:pic>
        <p:sp>
          <p:nvSpPr>
            <p:cNvPr id="4" name="직사각형 3"/>
            <p:cNvSpPr/>
            <p:nvPr userDrawn="1"/>
          </p:nvSpPr>
          <p:spPr>
            <a:xfrm flipV="1">
              <a:off x="0" y="4466025"/>
              <a:ext cx="9144000" cy="36000"/>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24158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제목 및 내용">
    <p:spTree>
      <p:nvGrpSpPr>
        <p:cNvPr id="1" name=""/>
        <p:cNvGrpSpPr/>
        <p:nvPr/>
      </p:nvGrpSpPr>
      <p:grpSpPr>
        <a:xfrm>
          <a:off x="0" y="0"/>
          <a:ext cx="0" cy="0"/>
          <a:chOff x="0" y="0"/>
          <a:chExt cx="0" cy="0"/>
        </a:xfrm>
      </p:grpSpPr>
      <p:pic>
        <p:nvPicPr>
          <p:cNvPr id="3" name="그림 2"/>
          <p:cNvPicPr>
            <a:picLocks noChangeAspect="1"/>
          </p:cNvPicPr>
          <p:nvPr userDrawn="1"/>
        </p:nvPicPr>
        <p:blipFill rotWithShape="1">
          <a:blip r:embed="rId2">
            <a:extLst>
              <a:ext uri="{28A0092B-C50C-407E-A947-70E740481C1C}">
                <a14:useLocalDpi xmlns:a14="http://schemas.microsoft.com/office/drawing/2010/main" val="0"/>
              </a:ext>
            </a:extLst>
          </a:blip>
          <a:srcRect t="23907" b="1086"/>
          <a:stretch/>
        </p:blipFill>
        <p:spPr>
          <a:xfrm>
            <a:off x="0" y="0"/>
            <a:ext cx="9144000" cy="5143500"/>
          </a:xfrm>
          <a:prstGeom prst="rect">
            <a:avLst/>
          </a:prstGeom>
        </p:spPr>
      </p:pic>
      <p:sp>
        <p:nvSpPr>
          <p:cNvPr id="5" name="텍스트 개체 틀 4"/>
          <p:cNvSpPr>
            <a:spLocks noGrp="1"/>
          </p:cNvSpPr>
          <p:nvPr>
            <p:ph type="body" sz="quarter" idx="11" hasCustomPrompt="1"/>
          </p:nvPr>
        </p:nvSpPr>
        <p:spPr>
          <a:xfrm>
            <a:off x="251520" y="590852"/>
            <a:ext cx="8064896" cy="331148"/>
          </a:xfrm>
          <a:prstGeom prst="rect">
            <a:avLst/>
          </a:prstGeom>
        </p:spPr>
        <p:txBody>
          <a:bodyPr lIns="0" tIns="0" rIns="0" bIns="0"/>
          <a:lstStyle>
            <a:lvl1pPr marL="0" indent="0">
              <a:lnSpc>
                <a:spcPct val="80000"/>
              </a:lnSpc>
              <a:buNone/>
              <a:defRPr sz="2000" b="0" baseline="0">
                <a:latin typeface="Calibri" panose="020F0502020204030204" pitchFamily="34" charset="0"/>
              </a:defRPr>
            </a:lvl1pPr>
          </a:lstStyle>
          <a:p>
            <a:pPr lvl="0"/>
            <a:r>
              <a:rPr lang="en-US" altLang="ko-KR"/>
              <a:t>Slide sub title</a:t>
            </a:r>
            <a:endParaRPr lang="ko-KR" altLang="en-US"/>
          </a:p>
        </p:txBody>
      </p:sp>
      <p:sp>
        <p:nvSpPr>
          <p:cNvPr id="6" name="텍스트 개체 틀 4"/>
          <p:cNvSpPr>
            <a:spLocks noGrp="1"/>
          </p:cNvSpPr>
          <p:nvPr>
            <p:ph type="body" sz="quarter" idx="12" hasCustomPrompt="1"/>
          </p:nvPr>
        </p:nvSpPr>
        <p:spPr>
          <a:xfrm>
            <a:off x="251520" y="154136"/>
            <a:ext cx="8064896" cy="533400"/>
          </a:xfrm>
          <a:prstGeom prst="rect">
            <a:avLst/>
          </a:prstGeom>
        </p:spPr>
        <p:txBody>
          <a:bodyPr lIns="0" tIns="0" rIns="0" bIns="0"/>
          <a:lstStyle>
            <a:lvl1pPr marL="0" indent="0">
              <a:lnSpc>
                <a:spcPct val="80000"/>
              </a:lnSpc>
              <a:buNone/>
              <a:defRPr sz="3600" b="1">
                <a:latin typeface="Calibri" panose="020F0502020204030204" pitchFamily="34" charset="0"/>
              </a:defRPr>
            </a:lvl1pPr>
          </a:lstStyle>
          <a:p>
            <a:pPr lvl="0"/>
            <a:r>
              <a:rPr lang="en-US" altLang="ko-KR"/>
              <a:t>Slide main title</a:t>
            </a:r>
            <a:endParaRPr lang="ko-KR" altLang="en-US"/>
          </a:p>
        </p:txBody>
      </p:sp>
    </p:spTree>
    <p:extLst>
      <p:ext uri="{BB962C8B-B14F-4D97-AF65-F5344CB8AC3E}">
        <p14:creationId xmlns:p14="http://schemas.microsoft.com/office/powerpoint/2010/main" val="360748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a:extLst>
              <a:ext uri="{28A0092B-C50C-407E-A947-70E740481C1C}">
                <a14:useLocalDpi xmlns:a14="http://schemas.microsoft.com/office/drawing/2010/main" val="0"/>
              </a:ext>
            </a:extLst>
          </a:blip>
          <a:srcRect t="52806" b="337"/>
          <a:stretch/>
        </p:blipFill>
        <p:spPr>
          <a:xfrm>
            <a:off x="0" y="0"/>
            <a:ext cx="9144000" cy="3213186"/>
          </a:xfrm>
          <a:prstGeom prst="rect">
            <a:avLst/>
          </a:prstGeom>
        </p:spPr>
      </p:pic>
      <p:sp>
        <p:nvSpPr>
          <p:cNvPr id="3" name="직사각형 2"/>
          <p:cNvSpPr/>
          <p:nvPr userDrawn="1"/>
        </p:nvSpPr>
        <p:spPr>
          <a:xfrm flipV="1">
            <a:off x="0" y="3276743"/>
            <a:ext cx="9144000" cy="85395"/>
          </a:xfrm>
          <a:prstGeom prst="rect">
            <a:avLst/>
          </a:prstGeom>
          <a:solidFill>
            <a:srgbClr val="71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4"/>
          <p:cNvSpPr>
            <a:spLocks noGrp="1"/>
          </p:cNvSpPr>
          <p:nvPr>
            <p:ph type="body" sz="quarter" idx="12" hasCustomPrompt="1"/>
          </p:nvPr>
        </p:nvSpPr>
        <p:spPr>
          <a:xfrm>
            <a:off x="2015331" y="3470408"/>
            <a:ext cx="5113338" cy="533400"/>
          </a:xfrm>
          <a:prstGeom prst="rect">
            <a:avLst/>
          </a:prstGeom>
        </p:spPr>
        <p:txBody>
          <a:bodyPr lIns="0" tIns="0" rIns="0" bIns="0"/>
          <a:lstStyle>
            <a:lvl1pPr marL="0" indent="0" algn="ctr">
              <a:lnSpc>
                <a:spcPct val="80000"/>
              </a:lnSpc>
              <a:buNone/>
              <a:defRPr sz="4000" b="1">
                <a:latin typeface="Calibri" panose="020F0502020204030204" pitchFamily="34" charset="0"/>
              </a:defRPr>
            </a:lvl1pPr>
          </a:lstStyle>
          <a:p>
            <a:pPr lvl="0"/>
            <a:r>
              <a:rPr lang="en-US" altLang="ko-KR"/>
              <a:t>Thank you</a:t>
            </a:r>
            <a:endParaRPr lang="ko-KR" altLang="en-US"/>
          </a:p>
        </p:txBody>
      </p:sp>
      <p:grpSp>
        <p:nvGrpSpPr>
          <p:cNvPr id="9" name="그룹 8"/>
          <p:cNvGrpSpPr/>
          <p:nvPr userDrawn="1"/>
        </p:nvGrpSpPr>
        <p:grpSpPr>
          <a:xfrm>
            <a:off x="3980871" y="256854"/>
            <a:ext cx="1154912" cy="2868980"/>
            <a:chOff x="3861641" y="433279"/>
            <a:chExt cx="1393371" cy="3461352"/>
          </a:xfrm>
        </p:grpSpPr>
        <p:pic>
          <p:nvPicPr>
            <p:cNvPr id="5" name="그림 4"/>
            <p:cNvPicPr>
              <a:picLocks noChangeAspect="1"/>
            </p:cNvPicPr>
            <p:nvPr userDrawn="1"/>
          </p:nvPicPr>
          <p:blipFill rotWithShape="1">
            <a:blip r:embed="rId3" cstate="print">
              <a:extLst>
                <a:ext uri="{28A0092B-C50C-407E-A947-70E740481C1C}">
                  <a14:useLocalDpi xmlns:a14="http://schemas.microsoft.com/office/drawing/2010/main" val="0"/>
                </a:ext>
              </a:extLst>
            </a:blip>
            <a:srcRect r="64524"/>
            <a:stretch/>
          </p:blipFill>
          <p:spPr>
            <a:xfrm>
              <a:off x="3861641" y="948914"/>
              <a:ext cx="1393371" cy="2945717"/>
            </a:xfrm>
            <a:prstGeom prst="rect">
              <a:avLst/>
            </a:prstGeom>
          </p:spPr>
        </p:pic>
        <p:grpSp>
          <p:nvGrpSpPr>
            <p:cNvPr id="6" name="그룹 5"/>
            <p:cNvGrpSpPr/>
            <p:nvPr userDrawn="1"/>
          </p:nvGrpSpPr>
          <p:grpSpPr>
            <a:xfrm>
              <a:off x="4350936" y="433279"/>
              <a:ext cx="442128" cy="414542"/>
              <a:chOff x="2992438" y="1774825"/>
              <a:chExt cx="3689350" cy="3459163"/>
            </a:xfrm>
          </p:grpSpPr>
          <p:sp>
            <p:nvSpPr>
              <p:cNvPr id="7"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spTree>
    <p:extLst>
      <p:ext uri="{BB962C8B-B14F-4D97-AF65-F5344CB8AC3E}">
        <p14:creationId xmlns:p14="http://schemas.microsoft.com/office/powerpoint/2010/main" val="299323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21476129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6475BB-7A9F-4217-B5ED-DF9B470C378D}" type="slidenum">
              <a:rPr lang="en-GB" smtClean="0"/>
              <a:t>‹#›</a:t>
            </a:fld>
            <a:endParaRPr lang="en-GB" dirty="0"/>
          </a:p>
        </p:txBody>
      </p:sp>
    </p:spTree>
    <p:extLst>
      <p:ext uri="{BB962C8B-B14F-4D97-AF65-F5344CB8AC3E}">
        <p14:creationId xmlns:p14="http://schemas.microsoft.com/office/powerpoint/2010/main" val="14259961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image" Target="../media/image5.jpeg"/><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theme" Target="../theme/theme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직사각형 1"/>
          <p:cNvSpPr/>
          <p:nvPr userDrawn="1"/>
        </p:nvSpPr>
        <p:spPr>
          <a:xfrm>
            <a:off x="0" y="0"/>
            <a:ext cx="9144000" cy="5143500"/>
          </a:xfrm>
          <a:prstGeom prst="rect">
            <a:avLst/>
          </a:prstGeom>
          <a:solidFill>
            <a:srgbClr val="F8F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9642759"/>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62" r:id="rId5"/>
    <p:sldLayoutId id="2147483661" r:id="rId6"/>
    <p:sldLayoutId id="2147483659" r:id="rId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5/7/2024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06475BB-7A9F-4217-B5ED-DF9B470C378D}" type="slidenum">
              <a:rPr lang="en-GB" smtClean="0"/>
              <a:t>‹#›</a:t>
            </a:fld>
            <a:endParaRPr lang="en-GB" dirty="0"/>
          </a:p>
        </p:txBody>
      </p:sp>
      <p:pic>
        <p:nvPicPr>
          <p:cNvPr id="7" name="Picture 6"/>
          <p:cNvPicPr>
            <a:picLocks noChangeAspect="1"/>
          </p:cNvPicPr>
          <p:nvPr userDrawn="1"/>
        </p:nvPicPr>
        <p:blipFill>
          <a:blip r:embed="rId26" cstate="screen"/>
          <a:stretch>
            <a:fillRect/>
          </a:stretch>
        </p:blipFill>
        <p:spPr>
          <a:xfrm>
            <a:off x="0" y="1"/>
            <a:ext cx="9144000" cy="4848301"/>
          </a:xfrm>
          <a:prstGeom prst="rect">
            <a:avLst/>
          </a:prstGeom>
        </p:spPr>
      </p:pic>
      <p:pic>
        <p:nvPicPr>
          <p:cNvPr id="9" name="Picture 8"/>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6564327" y="273844"/>
            <a:ext cx="2154851" cy="614469"/>
          </a:xfrm>
          <a:prstGeom prst="rect">
            <a:avLst/>
          </a:prstGeom>
          <a:solidFill>
            <a:schemeClr val="bg1"/>
          </a:solidFill>
        </p:spPr>
      </p:pic>
    </p:spTree>
    <p:extLst>
      <p:ext uri="{BB962C8B-B14F-4D97-AF65-F5344CB8AC3E}">
        <p14:creationId xmlns:p14="http://schemas.microsoft.com/office/powerpoint/2010/main" val="30901721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hyperlink" Target="https://ptpa.com/product/bloomlife-smart-pregnancy-tracker/"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249430" y="1786878"/>
            <a:ext cx="5897253" cy="688557"/>
          </a:xfrm>
        </p:spPr>
        <p:txBody>
          <a:bodyPr lIns="0" tIns="0" rIns="0" bIns="0" anchor="t"/>
          <a:lstStyle/>
          <a:p>
            <a:r>
              <a:rPr lang="en-US" sz="3600" b="0" dirty="0">
                <a:solidFill>
                  <a:srgbClr val="000000"/>
                </a:solidFill>
                <a:latin typeface="Calibri"/>
                <a:ea typeface="Calibri"/>
                <a:cs typeface="Calibri"/>
              </a:rPr>
              <a:t>"Wearable Technology in Monitoring Late Pregnancy: Breakthroughs and Challenges"</a:t>
            </a:r>
            <a:endParaRPr lang="en-US" sz="3600" dirty="0">
              <a:ea typeface="Calibri"/>
              <a:cs typeface="Calibri"/>
            </a:endParaRPr>
          </a:p>
        </p:txBody>
      </p:sp>
      <p:sp>
        <p:nvSpPr>
          <p:cNvPr id="3" name="텍스트 개체 틀 2"/>
          <p:cNvSpPr>
            <a:spLocks noGrp="1"/>
          </p:cNvSpPr>
          <p:nvPr>
            <p:ph type="body" sz="quarter" idx="11"/>
          </p:nvPr>
        </p:nvSpPr>
        <p:spPr>
          <a:xfrm>
            <a:off x="3542766" y="3140618"/>
            <a:ext cx="5113338" cy="385578"/>
          </a:xfrm>
        </p:spPr>
        <p:txBody>
          <a:bodyPr lIns="0" tIns="0" rIns="0" bIns="0" anchor="t"/>
          <a:lstStyle/>
          <a:p>
            <a:r>
              <a:rPr lang="en-US" altLang="ko-KR" dirty="0">
                <a:latin typeface="Calibri"/>
                <a:ea typeface="맑은 고딕"/>
                <a:cs typeface="Calibri"/>
              </a:rPr>
              <a:t>Group 27</a:t>
            </a:r>
            <a:endParaRPr lang="ko-KR" altLang="en-US" dirty="0">
              <a:ea typeface="맑은 고딕" panose="020B0503020000020004" pitchFamily="34" charset="-127"/>
              <a:cs typeface="Calibri" panose="020F0502020204030204" pitchFamily="34" charset="0"/>
            </a:endParaRPr>
          </a:p>
          <a:p>
            <a:endParaRPr lang="en-US" altLang="ko-KR" dirty="0">
              <a:ea typeface="맑은 고딕"/>
              <a:cs typeface="Calibri"/>
            </a:endParaRPr>
          </a:p>
        </p:txBody>
      </p:sp>
      <p:sp>
        <p:nvSpPr>
          <p:cNvPr id="7" name="Rectangle 3"/>
          <p:cNvSpPr txBox="1">
            <a:spLocks noChangeArrowheads="1"/>
          </p:cNvSpPr>
          <p:nvPr/>
        </p:nvSpPr>
        <p:spPr bwMode="auto">
          <a:xfrm>
            <a:off x="3540309" y="3527240"/>
            <a:ext cx="3910656" cy="553998"/>
          </a:xfrm>
          <a:prstGeom prst="rect">
            <a:avLst/>
          </a:prstGeom>
          <a:noFill/>
        </p:spPr>
        <p:txBody>
          <a:bodyPr wrap="square" lIns="0" tIns="0" rIns="0" bIns="0" anchor="t">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l">
              <a:defRPr/>
            </a:pPr>
            <a:r>
              <a:rPr lang="en-US" altLang="ko-KR" sz="900" b="0" dirty="0" err="1">
                <a:solidFill>
                  <a:schemeClr val="tx1"/>
                </a:solidFill>
                <a:effectLst/>
                <a:latin typeface="Calibri"/>
                <a:ea typeface="Tahoma"/>
                <a:cs typeface="Tahoma"/>
              </a:rPr>
              <a:t>Junnan</a:t>
            </a:r>
            <a:r>
              <a:rPr lang="en-US" altLang="ko-KR" sz="900" b="0" dirty="0">
                <a:solidFill>
                  <a:schemeClr val="tx1"/>
                </a:solidFill>
                <a:effectLst/>
                <a:latin typeface="Calibri"/>
                <a:ea typeface="Tahoma"/>
                <a:cs typeface="Tahoma"/>
              </a:rPr>
              <a:t> Liu    201715540</a:t>
            </a:r>
          </a:p>
          <a:p>
            <a:pPr algn="l">
              <a:defRPr/>
            </a:pPr>
            <a:r>
              <a:rPr lang="en-US" altLang="ko-KR" sz="900" b="0" dirty="0">
                <a:solidFill>
                  <a:schemeClr val="tx1"/>
                </a:solidFill>
                <a:effectLst/>
                <a:latin typeface="Calibri"/>
                <a:ea typeface="Tahoma"/>
                <a:cs typeface="Tahoma"/>
              </a:rPr>
              <a:t>Zhu Zhu        201388759   </a:t>
            </a:r>
          </a:p>
          <a:p>
            <a:pPr algn="l">
              <a:defRPr/>
            </a:pPr>
            <a:r>
              <a:rPr lang="en-US" altLang="ko-KR" sz="900" b="0" dirty="0" err="1">
                <a:solidFill>
                  <a:schemeClr val="tx1"/>
                </a:solidFill>
                <a:effectLst/>
                <a:latin typeface="Calibri"/>
                <a:ea typeface="Tahoma"/>
                <a:cs typeface="Tahoma"/>
              </a:rPr>
              <a:t>Yifeng</a:t>
            </a:r>
            <a:r>
              <a:rPr lang="en-US" altLang="ko-KR" sz="900" b="0" dirty="0">
                <a:solidFill>
                  <a:schemeClr val="tx1"/>
                </a:solidFill>
                <a:effectLst/>
                <a:latin typeface="Calibri"/>
                <a:ea typeface="Tahoma"/>
                <a:cs typeface="Tahoma"/>
              </a:rPr>
              <a:t> Chen 201769378</a:t>
            </a:r>
          </a:p>
          <a:p>
            <a:pPr algn="l">
              <a:defRPr/>
            </a:pPr>
            <a:r>
              <a:rPr lang="en-US" altLang="ko-KR" sz="900" b="0" dirty="0" err="1">
                <a:solidFill>
                  <a:schemeClr val="tx1"/>
                </a:solidFill>
                <a:effectLst/>
                <a:latin typeface="Calibri"/>
                <a:ea typeface="Tahoma"/>
                <a:cs typeface="Tahoma"/>
              </a:rPr>
              <a:t>Longfei</a:t>
            </a:r>
            <a:r>
              <a:rPr lang="en-US" altLang="ko-KR" sz="900" b="0" dirty="0">
                <a:solidFill>
                  <a:schemeClr val="tx1"/>
                </a:solidFill>
                <a:effectLst/>
                <a:latin typeface="Calibri"/>
                <a:ea typeface="Tahoma"/>
                <a:cs typeface="Tahoma"/>
              </a:rPr>
              <a:t> </a:t>
            </a:r>
            <a:r>
              <a:rPr lang="en-US" altLang="ko-KR" sz="900" b="0" dirty="0" err="1">
                <a:solidFill>
                  <a:schemeClr val="tx1"/>
                </a:solidFill>
                <a:effectLst/>
                <a:latin typeface="Calibri"/>
                <a:ea typeface="Tahoma"/>
                <a:cs typeface="Tahoma"/>
              </a:rPr>
              <a:t>Zou</a:t>
            </a:r>
            <a:r>
              <a:rPr lang="zh-CN" altLang="en-US" sz="900" b="0" dirty="0">
                <a:solidFill>
                  <a:schemeClr val="tx1"/>
                </a:solidFill>
                <a:effectLst/>
                <a:latin typeface="Calibri"/>
                <a:ea typeface="Tahoma"/>
                <a:cs typeface="Tahoma"/>
              </a:rPr>
              <a:t> </a:t>
            </a:r>
            <a:r>
              <a:rPr lang="en-US" altLang="zh-CN" sz="900" b="0" dirty="0">
                <a:solidFill>
                  <a:schemeClr val="tx1"/>
                </a:solidFill>
                <a:effectLst/>
                <a:latin typeface="Calibri"/>
                <a:ea typeface="Tahoma"/>
                <a:cs typeface="Tahoma"/>
              </a:rPr>
              <a:t>201777135</a:t>
            </a:r>
            <a:endParaRPr lang="en-US" altLang="ko-KR" sz="900" b="0" dirty="0">
              <a:solidFill>
                <a:schemeClr val="tx1"/>
              </a:solidFill>
              <a:effectLst/>
              <a:latin typeface="Calibri"/>
            </a:endParaRPr>
          </a:p>
        </p:txBody>
      </p:sp>
    </p:spTree>
    <p:extLst>
      <p:ext uri="{BB962C8B-B14F-4D97-AF65-F5344CB8AC3E}">
        <p14:creationId xmlns:p14="http://schemas.microsoft.com/office/powerpoint/2010/main" val="311446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Introduction &amp; Data type to be tested</a:t>
            </a:r>
            <a:endParaRPr lang="en-US" altLang="ko-K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b="0">
                <a:latin typeface="Calibri"/>
                <a:ea typeface="Calibri"/>
                <a:cs typeface="Calibri"/>
              </a:rPr>
              <a:t>Electrocardiogram (ECG sensor)</a:t>
            </a:r>
            <a:endParaRPr lang="en-US"/>
          </a:p>
        </p:txBody>
      </p:sp>
      <p:sp>
        <p:nvSpPr>
          <p:cNvPr id="49" name="Rectangle 3"/>
          <p:cNvSpPr txBox="1">
            <a:spLocks noChangeArrowheads="1"/>
          </p:cNvSpPr>
          <p:nvPr/>
        </p:nvSpPr>
        <p:spPr bwMode="auto">
          <a:xfrm>
            <a:off x="739103" y="887496"/>
            <a:ext cx="7665794" cy="393954"/>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lnSpc>
                <a:spcPct val="80000"/>
              </a:lnSpc>
              <a:spcBef>
                <a:spcPts val="0"/>
              </a:spcBef>
              <a:defRPr/>
            </a:pPr>
            <a:r>
              <a:rPr lang="en-US" sz="3200" dirty="0">
                <a:solidFill>
                  <a:srgbClr val="48B5B2"/>
                </a:solidFill>
                <a:latin typeface="Microsoft Sans Serif"/>
                <a:ea typeface="Microsoft Sans Serif"/>
                <a:cs typeface="Microsoft Sans Serif"/>
              </a:rPr>
              <a:t>It can measure more than just heart rate！</a:t>
            </a:r>
            <a:endParaRPr lang="en-US" dirty="0"/>
          </a:p>
        </p:txBody>
      </p:sp>
      <p:pic>
        <p:nvPicPr>
          <p:cNvPr id="4" name="Picture 3">
            <a:extLst>
              <a:ext uri="{FF2B5EF4-FFF2-40B4-BE49-F238E27FC236}">
                <a16:creationId xmlns:a16="http://schemas.microsoft.com/office/drawing/2014/main" id="{04EB099B-199B-D722-635B-36F6C2E0C34F}"/>
              </a:ext>
            </a:extLst>
          </p:cNvPr>
          <p:cNvPicPr>
            <a:picLocks noChangeAspect="1"/>
          </p:cNvPicPr>
          <p:nvPr/>
        </p:nvPicPr>
        <p:blipFill>
          <a:blip r:embed="rId3"/>
          <a:stretch>
            <a:fillRect/>
          </a:stretch>
        </p:blipFill>
        <p:spPr>
          <a:xfrm>
            <a:off x="1143000" y="1281450"/>
            <a:ext cx="6858000" cy="3529660"/>
          </a:xfrm>
          <a:prstGeom prst="rect">
            <a:avLst/>
          </a:prstGeom>
        </p:spPr>
      </p:pic>
      <p:sp>
        <p:nvSpPr>
          <p:cNvPr id="5" name="Text Box 4">
            <a:extLst>
              <a:ext uri="{FF2B5EF4-FFF2-40B4-BE49-F238E27FC236}">
                <a16:creationId xmlns:a16="http://schemas.microsoft.com/office/drawing/2014/main" id="{3F716F37-D80F-BE55-5B39-40934F98FBD2}"/>
              </a:ext>
            </a:extLst>
          </p:cNvPr>
          <p:cNvSpPr txBox="1"/>
          <p:nvPr/>
        </p:nvSpPr>
        <p:spPr>
          <a:xfrm>
            <a:off x="2921999" y="4775200"/>
            <a:ext cx="2723937" cy="36830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en-GB" dirty="0">
                <a:latin typeface="Times New Roman" panose="02020603050405020304" pitchFamily="18" charset="0"/>
                <a:cs typeface="Times New Roman" panose="02020603050405020304" pitchFamily="18" charset="0"/>
              </a:rPr>
              <a:t>Figure1. Electrocardiogram</a:t>
            </a:r>
          </a:p>
        </p:txBody>
      </p:sp>
    </p:spTree>
    <p:extLst>
      <p:ext uri="{BB962C8B-B14F-4D97-AF65-F5344CB8AC3E}">
        <p14:creationId xmlns:p14="http://schemas.microsoft.com/office/powerpoint/2010/main" val="166233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Normal range &amp; Reliability</a:t>
            </a:r>
          </a:p>
          <a:p>
            <a:endParaRPr lang="en-US" altLang="ko-KR">
              <a:ea typeface="맑은 고딕"/>
              <a:cs typeface="Calibri"/>
            </a:endParaRP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a:latin typeface="Calibri"/>
                <a:ea typeface="Calibri"/>
                <a:cs typeface="Calibri"/>
              </a:rPr>
              <a:t>Electrocardiogram (ECG sensor)</a:t>
            </a:r>
          </a:p>
        </p:txBody>
      </p:sp>
      <p:sp>
        <p:nvSpPr>
          <p:cNvPr id="8" name="직사각형 7"/>
          <p:cNvSpPr/>
          <p:nvPr/>
        </p:nvSpPr>
        <p:spPr>
          <a:xfrm rot="5400000">
            <a:off x="1010958" y="1686977"/>
            <a:ext cx="3204475"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9" name="직사각형 8"/>
          <p:cNvSpPr/>
          <p:nvPr/>
        </p:nvSpPr>
        <p:spPr>
          <a:xfrm rot="5400000">
            <a:off x="4918829" y="1696720"/>
            <a:ext cx="3204475" cy="2903555"/>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0" name="Rectangle 3"/>
          <p:cNvSpPr txBox="1">
            <a:spLocks noChangeArrowheads="1"/>
          </p:cNvSpPr>
          <p:nvPr/>
        </p:nvSpPr>
        <p:spPr bwMode="auto">
          <a:xfrm>
            <a:off x="4202069" y="185923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01</a:t>
            </a:r>
          </a:p>
        </p:txBody>
      </p:sp>
      <p:sp>
        <p:nvSpPr>
          <p:cNvPr id="11" name="Rectangle 3"/>
          <p:cNvSpPr txBox="1">
            <a:spLocks noChangeArrowheads="1"/>
          </p:cNvSpPr>
          <p:nvPr/>
        </p:nvSpPr>
        <p:spPr bwMode="auto">
          <a:xfrm>
            <a:off x="4147530" y="1552572"/>
            <a:ext cx="848942" cy="192020"/>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1400" b="1">
                <a:latin typeface="Calibri" panose="020F0502020204030204" pitchFamily="34" charset="0"/>
                <a:ea typeface="Tahoma" pitchFamily="34" charset="0"/>
                <a:cs typeface="Tahoma" pitchFamily="34" charset="0"/>
              </a:rPr>
              <a:t>VALUE</a:t>
            </a:r>
          </a:p>
        </p:txBody>
      </p:sp>
      <p:sp>
        <p:nvSpPr>
          <p:cNvPr id="12" name="Rectangle 3"/>
          <p:cNvSpPr txBox="1">
            <a:spLocks noChangeArrowheads="1"/>
          </p:cNvSpPr>
          <p:nvPr/>
        </p:nvSpPr>
        <p:spPr bwMode="auto">
          <a:xfrm>
            <a:off x="4202069" y="2372598"/>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02</a:t>
            </a:r>
          </a:p>
        </p:txBody>
      </p:sp>
      <p:sp>
        <p:nvSpPr>
          <p:cNvPr id="13" name="Rectangle 3"/>
          <p:cNvSpPr txBox="1">
            <a:spLocks noChangeArrowheads="1"/>
          </p:cNvSpPr>
          <p:nvPr/>
        </p:nvSpPr>
        <p:spPr bwMode="auto">
          <a:xfrm>
            <a:off x="4202069" y="2885962"/>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a:latin typeface="Calibri" panose="020F0502020204030204" pitchFamily="34" charset="0"/>
                <a:ea typeface="Tahoma" pitchFamily="34" charset="0"/>
                <a:cs typeface="Tahoma" pitchFamily="34" charset="0"/>
              </a:rPr>
              <a:t>03</a:t>
            </a:r>
          </a:p>
        </p:txBody>
      </p:sp>
      <p:sp>
        <p:nvSpPr>
          <p:cNvPr id="14" name="Rectangle 3"/>
          <p:cNvSpPr txBox="1">
            <a:spLocks noChangeArrowheads="1"/>
          </p:cNvSpPr>
          <p:nvPr/>
        </p:nvSpPr>
        <p:spPr bwMode="auto">
          <a:xfrm>
            <a:off x="4202069" y="3399325"/>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b="1">
                <a:latin typeface="Calibri" panose="020F0502020204030204" pitchFamily="34" charset="0"/>
                <a:ea typeface="Tahoma" pitchFamily="34" charset="0"/>
                <a:cs typeface="Tahoma" pitchFamily="34" charset="0"/>
              </a:rPr>
              <a:t>04</a:t>
            </a:r>
          </a:p>
        </p:txBody>
      </p:sp>
      <p:sp>
        <p:nvSpPr>
          <p:cNvPr id="15" name="Rectangle 3"/>
          <p:cNvSpPr txBox="1">
            <a:spLocks noChangeArrowheads="1"/>
          </p:cNvSpPr>
          <p:nvPr/>
        </p:nvSpPr>
        <p:spPr bwMode="auto">
          <a:xfrm>
            <a:off x="4202069" y="3912689"/>
            <a:ext cx="739864" cy="27431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altLang="ko-KR" sz="2000">
                <a:latin typeface="Calibri" panose="020F0502020204030204" pitchFamily="34" charset="0"/>
                <a:ea typeface="Tahoma" pitchFamily="34" charset="0"/>
                <a:cs typeface="Tahoma" pitchFamily="34" charset="0"/>
              </a:rPr>
              <a:t>05</a:t>
            </a:r>
          </a:p>
        </p:txBody>
      </p:sp>
      <p:sp>
        <p:nvSpPr>
          <p:cNvPr id="16" name="오각형 15"/>
          <p:cNvSpPr/>
          <p:nvPr/>
        </p:nvSpPr>
        <p:spPr>
          <a:xfrm>
            <a:off x="5069287" y="1831286"/>
            <a:ext cx="2647488" cy="385075"/>
          </a:xfrm>
          <a:prstGeom prst="homePlate">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7" name="오각형 16"/>
          <p:cNvSpPr/>
          <p:nvPr/>
        </p:nvSpPr>
        <p:spPr>
          <a:xfrm flipH="1">
            <a:off x="1427226" y="2344650"/>
            <a:ext cx="2647488" cy="385075"/>
          </a:xfrm>
          <a:prstGeom prst="homePlate">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8" name="오각형 17"/>
          <p:cNvSpPr/>
          <p:nvPr/>
        </p:nvSpPr>
        <p:spPr>
          <a:xfrm>
            <a:off x="5069287" y="3371377"/>
            <a:ext cx="2647488" cy="385075"/>
          </a:xfrm>
          <a:prstGeom prst="homePlate">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9" name="Rectangle 3"/>
          <p:cNvSpPr txBox="1">
            <a:spLocks noChangeArrowheads="1"/>
          </p:cNvSpPr>
          <p:nvPr/>
        </p:nvSpPr>
        <p:spPr bwMode="auto">
          <a:xfrm>
            <a:off x="5187561" y="1927813"/>
            <a:ext cx="1788991" cy="36933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Phase angle on the QRS-axis</a:t>
            </a:r>
            <a:endParaRPr lang="en-US"/>
          </a:p>
          <a:p>
            <a:pPr marL="0" lvl="1"/>
            <a:endParaRPr lang="en-US" altLang="ko-KR" sz="1200" b="1">
              <a:solidFill>
                <a:schemeClr val="bg1"/>
              </a:solidFill>
              <a:latin typeface="Calibri"/>
              <a:ea typeface="Tahoma"/>
              <a:cs typeface="Tahoma"/>
            </a:endParaRPr>
          </a:p>
        </p:txBody>
      </p:sp>
      <p:sp>
        <p:nvSpPr>
          <p:cNvPr id="20" name="Rectangle 3"/>
          <p:cNvSpPr txBox="1">
            <a:spLocks noChangeArrowheads="1"/>
          </p:cNvSpPr>
          <p:nvPr/>
        </p:nvSpPr>
        <p:spPr bwMode="auto">
          <a:xfrm>
            <a:off x="5181067" y="2291025"/>
            <a:ext cx="2327599" cy="1292662"/>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  N</a:t>
            </a:r>
            <a:r>
              <a:rPr lang="en-US" sz="1200">
                <a:latin typeface="Microsoft Sans Serif"/>
                <a:ea typeface="Microsoft Sans Serif"/>
                <a:cs typeface="Microsoft Sans Serif"/>
              </a:rPr>
              <a:t>ormal Range：</a:t>
            </a:r>
            <a:r>
              <a:rPr lang="en-US" sz="1100">
                <a:latin typeface="Microsoft Sans Serif"/>
                <a:ea typeface="Microsoft Sans Serif"/>
                <a:cs typeface="Microsoft Sans Serif"/>
              </a:rPr>
              <a:t>38</a:t>
            </a:r>
            <a:r>
              <a:rPr lang="en-US" sz="1100">
                <a:solidFill>
                  <a:srgbClr val="000000"/>
                </a:solidFill>
                <a:latin typeface="Microsoft Sans Serif"/>
                <a:ea typeface="Microsoft Sans Serif"/>
                <a:cs typeface="Microsoft Sans Serif"/>
              </a:rPr>
              <a:t>° ± 22°</a:t>
            </a:r>
            <a:r>
              <a:rPr lang="en-US" sz="1200">
                <a:solidFill>
                  <a:srgbClr val="000000"/>
                </a:solidFill>
                <a:latin typeface="Calibri"/>
                <a:ea typeface="Calibri"/>
                <a:cs typeface="Calibri"/>
              </a:rPr>
              <a:t>  </a:t>
            </a:r>
            <a:endParaRPr lang="en-US">
              <a:ea typeface="맑은 고딕"/>
            </a:endParaRPr>
          </a:p>
          <a:p>
            <a:pPr marL="0" indent="0">
              <a:defRPr/>
            </a:pPr>
            <a:r>
              <a:rPr lang="en-US" sz="1200">
                <a:solidFill>
                  <a:srgbClr val="000000"/>
                </a:solidFill>
                <a:latin typeface="Microsoft Sans Serif"/>
                <a:ea typeface="Microsoft Sans Serif"/>
                <a:cs typeface="Microsoft Sans Serif"/>
              </a:rPr>
              <a:t>  Reliability： </a:t>
            </a:r>
            <a:r>
              <a:rPr lang="en-US" sz="1200">
                <a:solidFill>
                  <a:srgbClr val="0D0D0D"/>
                </a:solidFill>
                <a:latin typeface="Microsoft Sans Serif"/>
                <a:ea typeface="Microsoft Sans Serif"/>
                <a:cs typeface="Microsoft Sans Serif"/>
              </a:rPr>
              <a:t>r=-0.32,p&lt;0.001</a:t>
            </a:r>
            <a:endParaRPr lang="en-US">
              <a:solidFill>
                <a:srgbClr val="000000"/>
              </a:solidFill>
              <a:ea typeface="맑은 고딕" panose="020B0503020000020004" pitchFamily="34" charset="-127"/>
            </a:endParaRPr>
          </a:p>
          <a:p>
            <a:pPr marL="0" indent="0">
              <a:defRPr/>
            </a:pPr>
            <a:r>
              <a:rPr lang="en-US" sz="1200">
                <a:latin typeface="Calibri"/>
                <a:ea typeface="Calibri"/>
                <a:cs typeface="Calibri"/>
              </a:rPr>
              <a:t>  </a:t>
            </a:r>
            <a:r>
              <a:rPr lang="en-US" sz="1200">
                <a:latin typeface="Microsoft Sans Serif"/>
                <a:ea typeface="Microsoft Sans Serif"/>
                <a:cs typeface="Microsoft Sans Serif"/>
              </a:rPr>
              <a:t>Sensitivity： </a:t>
            </a:r>
            <a:endParaRPr sz="1200">
              <a:latin typeface="Calibri"/>
              <a:ea typeface="Calibri"/>
              <a:cs typeface="Calibri"/>
            </a:endParaRPr>
          </a:p>
          <a:p>
            <a:pPr marL="0" indent="0">
              <a:defRPr/>
            </a:pPr>
            <a:r>
              <a:rPr lang="en-US" sz="1200">
                <a:latin typeface="Microsoft Sans Serif"/>
                <a:ea typeface="Microsoft Sans Serif"/>
                <a:cs typeface="Microsoft Sans Serif"/>
              </a:rPr>
              <a:t>  Time:   </a:t>
            </a:r>
            <a:r>
              <a:rPr lang="en-US" sz="1200" err="1">
                <a:latin typeface="Microsoft Sans Serif"/>
                <a:ea typeface="Microsoft Sans Serif"/>
                <a:cs typeface="Microsoft Sans Serif"/>
              </a:rPr>
              <a:t>ms</a:t>
            </a:r>
            <a:endParaRPr lang="en-US" sz="1200">
              <a:latin typeface="Microsoft Sans Serif"/>
              <a:ea typeface="Microsoft Sans Serif"/>
              <a:cs typeface="Microsoft Sans Serif"/>
            </a:endParaRPr>
          </a:p>
          <a:p>
            <a:pPr marL="0" indent="0">
              <a:defRPr/>
            </a:pPr>
            <a:r>
              <a:rPr lang="en-US" sz="1200">
                <a:latin typeface="Microsoft Sans Serif"/>
                <a:ea typeface="Microsoft Sans Serif"/>
                <a:cs typeface="Microsoft Sans Serif"/>
              </a:rPr>
              <a:t>  phase angle : degree</a:t>
            </a:r>
          </a:p>
          <a:p>
            <a:pPr marL="0" indent="0">
              <a:defRPr/>
            </a:pPr>
            <a:endParaRPr lang="en-US" sz="1200">
              <a:latin typeface="Calibri"/>
              <a:ea typeface="Tahoma"/>
              <a:cs typeface="Tahoma"/>
            </a:endParaRPr>
          </a:p>
        </p:txBody>
      </p:sp>
      <p:sp>
        <p:nvSpPr>
          <p:cNvPr id="23" name="Rectangle 3"/>
          <p:cNvSpPr txBox="1">
            <a:spLocks noChangeArrowheads="1"/>
          </p:cNvSpPr>
          <p:nvPr/>
        </p:nvSpPr>
        <p:spPr bwMode="auto">
          <a:xfrm>
            <a:off x="5200549" y="3472888"/>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Abnormal Situation</a:t>
            </a:r>
            <a:endParaRPr lang="en-US">
              <a:solidFill>
                <a:schemeClr val="bg1"/>
              </a:solidFill>
              <a:ea typeface="맑은 고딕"/>
            </a:endParaRPr>
          </a:p>
        </p:txBody>
      </p:sp>
      <p:sp>
        <p:nvSpPr>
          <p:cNvPr id="24" name="Rectangle 3"/>
          <p:cNvSpPr txBox="1">
            <a:spLocks noChangeArrowheads="1"/>
          </p:cNvSpPr>
          <p:nvPr/>
        </p:nvSpPr>
        <p:spPr bwMode="auto">
          <a:xfrm>
            <a:off x="5200549" y="3829606"/>
            <a:ext cx="2191220" cy="849463"/>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QRS  &gt; -30° ：</a:t>
            </a:r>
            <a:endParaRPr lang="en-US" sz="1200">
              <a:ea typeface="맑은 고딕"/>
            </a:endParaRPr>
          </a:p>
          <a:p>
            <a:pPr marL="0" indent="0">
              <a:defRPr/>
            </a:pPr>
            <a:r>
              <a:rPr lang="en-US" sz="1200">
                <a:latin typeface="Calibri"/>
                <a:ea typeface="Calibri"/>
                <a:cs typeface="Calibri"/>
              </a:rPr>
              <a:t> </a:t>
            </a:r>
            <a:r>
              <a:rPr lang="en-US" sz="1200">
                <a:latin typeface="Microsoft Sans Serif"/>
                <a:ea typeface="Microsoft Sans Serif"/>
                <a:cs typeface="Microsoft Sans Serif"/>
              </a:rPr>
              <a:t>Change in heart position </a:t>
            </a:r>
          </a:p>
          <a:p>
            <a:pPr marL="0" indent="0">
              <a:defRPr/>
            </a:pPr>
            <a:r>
              <a:rPr lang="en-US" sz="1200">
                <a:latin typeface="Microsoft Sans Serif"/>
                <a:ea typeface="Microsoft Sans Serif"/>
                <a:cs typeface="Microsoft Sans Serif"/>
              </a:rPr>
              <a:t> Left anterior fascicle block</a:t>
            </a:r>
            <a:endParaRPr lang="en-US">
              <a:ea typeface="맑은 고딕" panose="020B0503020000020004" pitchFamily="34" charset="-127"/>
            </a:endParaRPr>
          </a:p>
          <a:p>
            <a:pPr marL="0" indent="0">
              <a:defRPr/>
            </a:pPr>
            <a:r>
              <a:rPr lang="en-US" sz="1200">
                <a:latin typeface="Microsoft Sans Serif"/>
                <a:ea typeface="Microsoft Sans Serif"/>
                <a:cs typeface="Microsoft Sans Serif"/>
              </a:rPr>
              <a:t>    Left ventricular hypertrophy</a:t>
            </a:r>
            <a:endParaRPr lang="en-US">
              <a:ea typeface="맑은 고딕"/>
            </a:endParaRPr>
          </a:p>
        </p:txBody>
      </p:sp>
      <p:sp>
        <p:nvSpPr>
          <p:cNvPr id="25" name="Rectangle 3"/>
          <p:cNvSpPr txBox="1">
            <a:spLocks noChangeArrowheads="1"/>
          </p:cNvSpPr>
          <p:nvPr/>
        </p:nvSpPr>
        <p:spPr bwMode="auto">
          <a:xfrm>
            <a:off x="2257010" y="2445668"/>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Phase angle on the T-axis</a:t>
            </a:r>
            <a:endParaRPr lang="en-US">
              <a:solidFill>
                <a:schemeClr val="bg1"/>
              </a:solidFill>
              <a:ea typeface="맑은 고딕"/>
            </a:endParaRPr>
          </a:p>
        </p:txBody>
      </p:sp>
      <p:sp>
        <p:nvSpPr>
          <p:cNvPr id="26" name="Rectangle 3"/>
          <p:cNvSpPr txBox="1">
            <a:spLocks noChangeArrowheads="1"/>
          </p:cNvSpPr>
          <p:nvPr/>
        </p:nvSpPr>
        <p:spPr bwMode="auto">
          <a:xfrm>
            <a:off x="1863108" y="2802386"/>
            <a:ext cx="2143928" cy="1458861"/>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a:latin typeface="Calibri"/>
                <a:ea typeface="Calibri"/>
                <a:cs typeface="Calibri"/>
              </a:rPr>
              <a:t>  N</a:t>
            </a:r>
            <a:r>
              <a:rPr lang="en-US" sz="1200">
                <a:latin typeface="microsoft sans serif"/>
                <a:ea typeface="microsoft sans serif"/>
                <a:cs typeface="microsoft sans serif"/>
              </a:rPr>
              <a:t>ormal Range：</a:t>
            </a:r>
            <a:r>
              <a:rPr lang="en-US" sz="1200">
                <a:latin typeface="Calibri"/>
                <a:ea typeface="Calibri"/>
                <a:cs typeface="Calibri"/>
              </a:rPr>
              <a:t>22° ± 16°  </a:t>
            </a:r>
          </a:p>
          <a:p>
            <a:pPr marL="0" indent="0">
              <a:defRPr/>
            </a:pPr>
            <a:r>
              <a:rPr lang="en-US" sz="1200">
                <a:latin typeface="microsoft sans serif"/>
                <a:ea typeface="microsoft sans serif"/>
                <a:cs typeface="microsoft sans serif"/>
              </a:rPr>
              <a:t>  </a:t>
            </a:r>
            <a:r>
              <a:rPr lang="en-US" sz="1200" err="1">
                <a:latin typeface="microsoft sans serif"/>
                <a:ea typeface="microsoft sans serif"/>
                <a:cs typeface="microsoft sans serif"/>
              </a:rPr>
              <a:t>Reliability：</a:t>
            </a:r>
            <a:r>
              <a:rPr lang="en-US" sz="1200" err="1">
                <a:latin typeface="Calibri"/>
                <a:ea typeface="Calibri"/>
                <a:cs typeface="Calibri"/>
              </a:rPr>
              <a:t>r</a:t>
            </a:r>
            <a:r>
              <a:rPr lang="en-US" sz="1200">
                <a:latin typeface="Calibri"/>
                <a:ea typeface="Calibri"/>
                <a:cs typeface="Calibri"/>
              </a:rPr>
              <a:t>=-0.28</a:t>
            </a:r>
            <a:r>
              <a:rPr sz="1200">
                <a:latin typeface="Calibri"/>
                <a:ea typeface="Calibri"/>
                <a:cs typeface="Calibri"/>
              </a:rPr>
              <a:t>,</a:t>
            </a:r>
            <a:r>
              <a:rPr lang="en-US" sz="1200">
                <a:latin typeface="Calibri"/>
                <a:ea typeface="Calibri"/>
                <a:cs typeface="Calibri"/>
              </a:rPr>
              <a:t>p&lt;0.001</a:t>
            </a:r>
          </a:p>
          <a:p>
            <a:pPr marL="0" indent="0">
              <a:defRPr/>
            </a:pPr>
            <a:r>
              <a:rPr lang="en-US" sz="1200">
                <a:latin typeface="Calibri"/>
                <a:ea typeface="Calibri"/>
                <a:cs typeface="Calibri"/>
              </a:rPr>
              <a:t>   </a:t>
            </a:r>
            <a:r>
              <a:rPr lang="en-US" sz="1200">
                <a:latin typeface="microsoft sans serif"/>
                <a:ea typeface="microsoft sans serif"/>
                <a:cs typeface="microsoft sans serif"/>
              </a:rPr>
              <a:t>Sensitivity： </a:t>
            </a:r>
          </a:p>
          <a:p>
            <a:pPr marL="0" indent="0">
              <a:defRPr/>
            </a:pPr>
            <a:r>
              <a:rPr lang="en-US" sz="1200">
                <a:latin typeface="microsoft sans serif"/>
                <a:ea typeface="microsoft sans serif"/>
                <a:cs typeface="microsoft sans serif"/>
              </a:rPr>
              <a:t>          Time:   </a:t>
            </a:r>
            <a:r>
              <a:rPr lang="en-US" sz="1200" err="1">
                <a:latin typeface="microsoft sans serif"/>
                <a:ea typeface="microsoft sans serif"/>
                <a:cs typeface="microsoft sans serif"/>
              </a:rPr>
              <a:t>ms</a:t>
            </a:r>
            <a:endParaRPr lang="en-US" sz="1200">
              <a:latin typeface="microsoft sans serif"/>
              <a:ea typeface="microsoft sans serif"/>
              <a:cs typeface="microsoft sans serif"/>
            </a:endParaRPr>
          </a:p>
          <a:p>
            <a:pPr marL="0" indent="0">
              <a:defRPr/>
            </a:pPr>
            <a:r>
              <a:rPr lang="en-US" sz="1200">
                <a:latin typeface="microsoft sans serif"/>
                <a:ea typeface="microsoft sans serif"/>
                <a:cs typeface="microsoft sans serif"/>
              </a:rPr>
              <a:t>     Phase Angle : degree</a:t>
            </a:r>
          </a:p>
          <a:p>
            <a:pPr marL="0" indent="0">
              <a:defRPr/>
            </a:pPr>
            <a:endParaRPr lang="en-US" sz="1200">
              <a:latin typeface="Calibri"/>
              <a:ea typeface="Calibri"/>
              <a:cs typeface="Calibri"/>
            </a:endParaRPr>
          </a:p>
          <a:p>
            <a:pPr marL="0" indent="0" algn="r">
              <a:defRPr/>
            </a:pPr>
            <a:endParaRPr sz="900">
              <a:latin typeface="Calibri" panose="020F0502020204030204" pitchFamily="34" charset="0"/>
              <a:ea typeface="Tahoma" pitchFamily="34" charset="0"/>
              <a:cs typeface="Tahoma" pitchFamily="34" charset="0"/>
            </a:endParaRPr>
          </a:p>
        </p:txBody>
      </p:sp>
      <p:grpSp>
        <p:nvGrpSpPr>
          <p:cNvPr id="27" name="그룹 26"/>
          <p:cNvGrpSpPr/>
          <p:nvPr/>
        </p:nvGrpSpPr>
        <p:grpSpPr>
          <a:xfrm>
            <a:off x="1142203" y="3395805"/>
            <a:ext cx="1119274" cy="1315864"/>
            <a:chOff x="825894" y="1010555"/>
            <a:chExt cx="2781464" cy="3269997"/>
          </a:xfrm>
        </p:grpSpPr>
        <p:pic>
          <p:nvPicPr>
            <p:cNvPr id="28" name="그림 27"/>
            <p:cNvPicPr>
              <a:picLocks noChangeAspect="1"/>
            </p:cNvPicPr>
            <p:nvPr/>
          </p:nvPicPr>
          <p:blipFill rotWithShape="1">
            <a:blip r:embed="rId3" cstate="print">
              <a:extLst>
                <a:ext uri="{28A0092B-C50C-407E-A947-70E740481C1C}">
                  <a14:useLocalDpi xmlns:a14="http://schemas.microsoft.com/office/drawing/2010/main" val="0"/>
                </a:ext>
              </a:extLst>
            </a:blip>
            <a:srcRect r="70714" b="52319"/>
            <a:stretch/>
          </p:blipFill>
          <p:spPr>
            <a:xfrm>
              <a:off x="825894" y="1010555"/>
              <a:ext cx="2677886" cy="3269997"/>
            </a:xfrm>
            <a:prstGeom prst="rect">
              <a:avLst/>
            </a:prstGeom>
          </p:spPr>
        </p:pic>
        <p:grpSp>
          <p:nvGrpSpPr>
            <p:cNvPr id="29" name="그룹 28"/>
            <p:cNvGrpSpPr/>
            <p:nvPr/>
          </p:nvGrpSpPr>
          <p:grpSpPr>
            <a:xfrm>
              <a:off x="3035326" y="1686389"/>
              <a:ext cx="572032" cy="536340"/>
              <a:chOff x="2992438" y="1774825"/>
              <a:chExt cx="3689350" cy="3459163"/>
            </a:xfrm>
          </p:grpSpPr>
          <p:sp>
            <p:nvSpPr>
              <p:cNvPr id="30" name="Freeform 6"/>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31" name="Freeform 10"/>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grpSp>
      <p:pic>
        <p:nvPicPr>
          <p:cNvPr id="32" name="그림 31"/>
          <p:cNvPicPr>
            <a:picLocks noChangeAspect="1"/>
          </p:cNvPicPr>
          <p:nvPr/>
        </p:nvPicPr>
        <p:blipFill rotWithShape="1">
          <a:blip r:embed="rId4" cstate="print">
            <a:extLst>
              <a:ext uri="{28A0092B-C50C-407E-A947-70E740481C1C}">
                <a14:useLocalDpi xmlns:a14="http://schemas.microsoft.com/office/drawing/2010/main" val="0"/>
              </a:ext>
            </a:extLst>
          </a:blip>
          <a:srcRect l="4941" r="83177" b="81580"/>
          <a:stretch/>
        </p:blipFill>
        <p:spPr>
          <a:xfrm>
            <a:off x="6920563" y="3071164"/>
            <a:ext cx="478414" cy="556235"/>
          </a:xfrm>
          <a:prstGeom prst="rect">
            <a:avLst/>
          </a:prstGeom>
        </p:spPr>
      </p:pic>
      <p:pic>
        <p:nvPicPr>
          <p:cNvPr id="33" name="그림 32"/>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1722388" y="2145697"/>
            <a:ext cx="522493" cy="410166"/>
          </a:xfrm>
          <a:prstGeom prst="rect">
            <a:avLst/>
          </a:prstGeom>
        </p:spPr>
      </p:pic>
      <p:pic>
        <p:nvPicPr>
          <p:cNvPr id="34" name="그림 33"/>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7004091" y="1598428"/>
            <a:ext cx="436235" cy="481023"/>
          </a:xfrm>
          <a:prstGeom prst="rect">
            <a:avLst/>
          </a:prstGeom>
        </p:spPr>
      </p:pic>
      <p:cxnSp>
        <p:nvCxnSpPr>
          <p:cNvPr id="35" name="직선 연결선 34"/>
          <p:cNvCxnSpPr/>
          <p:nvPr/>
        </p:nvCxnSpPr>
        <p:spPr>
          <a:xfrm>
            <a:off x="4003049"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6" name="직선 연결선 35"/>
          <p:cNvCxnSpPr/>
          <p:nvPr/>
        </p:nvCxnSpPr>
        <p:spPr>
          <a:xfrm>
            <a:off x="5140952" y="1428640"/>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5940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atin typeface="Calibri"/>
                <a:ea typeface="Calibri"/>
                <a:cs typeface="Calibri"/>
              </a:rPr>
              <a:t>Introduction </a:t>
            </a:r>
          </a:p>
          <a:p>
            <a:endParaRPr lang="en-US" altLang="ko-KR">
              <a:ea typeface="맑은 고딕"/>
              <a:cs typeface="Calibri"/>
            </a:endParaRPr>
          </a:p>
        </p:txBody>
      </p:sp>
      <p:sp>
        <p:nvSpPr>
          <p:cNvPr id="3" name="텍스트 개체 틀 2"/>
          <p:cNvSpPr>
            <a:spLocks noGrp="1"/>
          </p:cNvSpPr>
          <p:nvPr>
            <p:ph type="body" sz="quarter" idx="12"/>
          </p:nvPr>
        </p:nvSpPr>
        <p:spPr>
          <a:xfrm>
            <a:off x="251520" y="119632"/>
            <a:ext cx="8064896" cy="422997"/>
          </a:xfrm>
        </p:spPr>
        <p:txBody>
          <a:bodyPr lIns="0" tIns="0" rIns="0" bIns="0" anchor="t"/>
          <a:lstStyle/>
          <a:p>
            <a:r>
              <a:rPr lang="en-US">
                <a:latin typeface="Calibri"/>
                <a:ea typeface="Calibri"/>
                <a:cs typeface="Calibri"/>
              </a:rPr>
              <a:t>Hormone Level Sensor</a:t>
            </a:r>
            <a:endParaRPr lang="en-US"/>
          </a:p>
        </p:txBody>
      </p:sp>
      <p:sp>
        <p:nvSpPr>
          <p:cNvPr id="8" name="직사각형 7"/>
          <p:cNvSpPr/>
          <p:nvPr/>
        </p:nvSpPr>
        <p:spPr>
          <a:xfrm>
            <a:off x="5396534" y="2534478"/>
            <a:ext cx="3077707" cy="1001489"/>
          </a:xfrm>
          <a:prstGeom prst="rect">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pic>
        <p:nvPicPr>
          <p:cNvPr id="9" name="그림 8"/>
          <p:cNvPicPr>
            <a:picLocks noChangeAspect="1"/>
          </p:cNvPicPr>
          <p:nvPr/>
        </p:nvPicPr>
        <p:blipFill rotWithShape="1">
          <a:blip r:embed="rId3">
            <a:extLst>
              <a:ext uri="{28A0092B-C50C-407E-A947-70E740481C1C}">
                <a14:useLocalDpi xmlns:a14="http://schemas.microsoft.com/office/drawing/2010/main" val="0"/>
              </a:ext>
            </a:extLst>
          </a:blip>
          <a:srcRect l="87893" t="80689" r="336" b="4707"/>
          <a:stretch/>
        </p:blipFill>
        <p:spPr>
          <a:xfrm>
            <a:off x="4255095" y="3603539"/>
            <a:ext cx="1076281" cy="1001489"/>
          </a:xfrm>
          <a:prstGeom prst="rect">
            <a:avLst/>
          </a:prstGeom>
        </p:spPr>
      </p:pic>
      <p:pic>
        <p:nvPicPr>
          <p:cNvPr id="10" name="그림 9"/>
          <p:cNvPicPr>
            <a:picLocks noChangeAspect="1"/>
          </p:cNvPicPr>
          <p:nvPr/>
        </p:nvPicPr>
        <p:blipFill rotWithShape="1">
          <a:blip r:embed="rId3">
            <a:extLst>
              <a:ext uri="{28A0092B-C50C-407E-A947-70E740481C1C}">
                <a14:useLocalDpi xmlns:a14="http://schemas.microsoft.com/office/drawing/2010/main" val="0"/>
              </a:ext>
            </a:extLst>
          </a:blip>
          <a:srcRect l="57372" t="85395" r="18543"/>
          <a:stretch/>
        </p:blipFill>
        <p:spPr>
          <a:xfrm>
            <a:off x="0" y="2534478"/>
            <a:ext cx="2202376" cy="1001489"/>
          </a:xfrm>
          <a:prstGeom prst="rect">
            <a:avLst/>
          </a:prstGeom>
        </p:spPr>
      </p:pic>
      <p:sp>
        <p:nvSpPr>
          <p:cNvPr id="11" name="직사각형 10"/>
          <p:cNvSpPr/>
          <p:nvPr/>
        </p:nvSpPr>
        <p:spPr>
          <a:xfrm>
            <a:off x="2266246" y="2534478"/>
            <a:ext cx="3065130" cy="1001489"/>
          </a:xfrm>
          <a:prstGeom prst="rect">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직사각형 11"/>
          <p:cNvSpPr/>
          <p:nvPr/>
        </p:nvSpPr>
        <p:spPr>
          <a:xfrm>
            <a:off x="-8434" y="3603539"/>
            <a:ext cx="4199722" cy="1001489"/>
          </a:xfrm>
          <a:prstGeom prst="rect">
            <a:avLst/>
          </a:pr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396535" y="3603539"/>
            <a:ext cx="3747466" cy="1001489"/>
          </a:xfrm>
          <a:prstGeom prst="rect">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3"/>
          <p:cNvSpPr txBox="1">
            <a:spLocks noChangeArrowheads="1"/>
          </p:cNvSpPr>
          <p:nvPr/>
        </p:nvSpPr>
        <p:spPr>
          <a:xfrm>
            <a:off x="1104034" y="3884189"/>
            <a:ext cx="2837097" cy="4985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tx1"/>
                </a:solidFill>
                <a:latin typeface="Calibri"/>
                <a:ea typeface="Calibri"/>
                <a:cs typeface="Calibri"/>
              </a:rPr>
              <a:t>Invasive blood draws are not good for pregnant women</a:t>
            </a:r>
            <a:endParaRPr lang="en-US">
              <a:solidFill>
                <a:schemeClr val="tx1"/>
              </a:solidFill>
            </a:endParaRPr>
          </a:p>
        </p:txBody>
      </p:sp>
      <p:sp>
        <p:nvSpPr>
          <p:cNvPr id="18" name="Rectangle 3"/>
          <p:cNvSpPr txBox="1">
            <a:spLocks noChangeArrowheads="1"/>
          </p:cNvSpPr>
          <p:nvPr/>
        </p:nvSpPr>
        <p:spPr>
          <a:xfrm>
            <a:off x="6245316" y="3736920"/>
            <a:ext cx="2908534" cy="741403"/>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Calibri"/>
                <a:cs typeface="Calibri"/>
              </a:rPr>
              <a:t>Quantitative analysis requires mass spectrometry and immunoassays</a:t>
            </a:r>
            <a:endParaRPr lang="en-US">
              <a:solidFill>
                <a:schemeClr val="bg1"/>
              </a:solidFill>
            </a:endParaRPr>
          </a:p>
        </p:txBody>
      </p:sp>
      <p:sp>
        <p:nvSpPr>
          <p:cNvPr id="21" name="Rectangle 3"/>
          <p:cNvSpPr txBox="1">
            <a:spLocks noChangeArrowheads="1"/>
          </p:cNvSpPr>
          <p:nvPr/>
        </p:nvSpPr>
        <p:spPr>
          <a:xfrm>
            <a:off x="2912992" y="2709561"/>
            <a:ext cx="2278586" cy="747897"/>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Calibri"/>
                <a:cs typeface="Calibri"/>
              </a:rPr>
              <a:t>Female hormones have a great impact on women’s health</a:t>
            </a:r>
            <a:endParaRPr lang="en-US"/>
          </a:p>
        </p:txBody>
      </p:sp>
      <p:pic>
        <p:nvPicPr>
          <p:cNvPr id="23" name="그림 22"/>
          <p:cNvPicPr>
            <a:picLocks noChangeAspect="1"/>
          </p:cNvPicPr>
          <p:nvPr/>
        </p:nvPicPr>
        <p:blipFill rotWithShape="1">
          <a:blip r:embed="rId3">
            <a:extLst>
              <a:ext uri="{28A0092B-C50C-407E-A947-70E740481C1C}">
                <a14:useLocalDpi xmlns:a14="http://schemas.microsoft.com/office/drawing/2010/main" val="0"/>
              </a:ext>
            </a:extLst>
          </a:blip>
          <a:srcRect l="93312" t="85395"/>
          <a:stretch/>
        </p:blipFill>
        <p:spPr>
          <a:xfrm>
            <a:off x="8532440" y="2534478"/>
            <a:ext cx="611560" cy="1001489"/>
          </a:xfrm>
          <a:prstGeom prst="rect">
            <a:avLst/>
          </a:prstGeom>
        </p:spPr>
      </p:pic>
      <p:sp>
        <p:nvSpPr>
          <p:cNvPr id="25" name="Rectangle 3"/>
          <p:cNvSpPr txBox="1">
            <a:spLocks noChangeArrowheads="1"/>
          </p:cNvSpPr>
          <p:nvPr/>
        </p:nvSpPr>
        <p:spPr>
          <a:xfrm>
            <a:off x="6228234" y="2874421"/>
            <a:ext cx="2739682"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tx1"/>
                </a:solidFill>
                <a:latin typeface="Calibri"/>
                <a:ea typeface="Calibri"/>
                <a:cs typeface="Calibri"/>
              </a:rPr>
              <a:t>Can detect depression</a:t>
            </a:r>
            <a:endParaRPr lang="en-US"/>
          </a:p>
        </p:txBody>
      </p:sp>
      <p:pic>
        <p:nvPicPr>
          <p:cNvPr id="27" name="그림 26"/>
          <p:cNvPicPr>
            <a:picLocks noChangeAspect="1"/>
          </p:cNvPicPr>
          <p:nvPr/>
        </p:nvPicPr>
        <p:blipFill rotWithShape="1">
          <a:blip r:embed="rId4" cstate="print">
            <a:extLst>
              <a:ext uri="{28A0092B-C50C-407E-A947-70E740481C1C}">
                <a14:useLocalDpi xmlns:a14="http://schemas.microsoft.com/office/drawing/2010/main" val="0"/>
              </a:ext>
            </a:extLst>
          </a:blip>
          <a:srcRect l="4941" r="83177" b="81580"/>
          <a:stretch/>
        </p:blipFill>
        <p:spPr>
          <a:xfrm>
            <a:off x="5515804" y="2710262"/>
            <a:ext cx="558993" cy="649920"/>
          </a:xfrm>
          <a:prstGeom prst="rect">
            <a:avLst/>
          </a:prstGeom>
        </p:spPr>
      </p:pic>
      <p:pic>
        <p:nvPicPr>
          <p:cNvPr id="28" name="그림 27"/>
          <p:cNvPicPr>
            <a:picLocks noChangeAspect="1"/>
          </p:cNvPicPr>
          <p:nvPr/>
        </p:nvPicPr>
        <p:blipFill rotWithShape="1">
          <a:blip r:embed="rId5" cstate="print">
            <a:extLst>
              <a:ext uri="{28A0092B-C50C-407E-A947-70E740481C1C}">
                <a14:useLocalDpi xmlns:a14="http://schemas.microsoft.com/office/drawing/2010/main" val="0"/>
              </a:ext>
            </a:extLst>
          </a:blip>
          <a:srcRect l="25646" r="63579" b="82302"/>
          <a:stretch/>
        </p:blipFill>
        <p:spPr>
          <a:xfrm>
            <a:off x="2411760" y="2730101"/>
            <a:ext cx="495362" cy="610242"/>
          </a:xfrm>
          <a:prstGeom prst="rect">
            <a:avLst/>
          </a:prstGeom>
        </p:spPr>
      </p:pic>
      <p:pic>
        <p:nvPicPr>
          <p:cNvPr id="29" name="그림 28"/>
          <p:cNvPicPr>
            <a:picLocks noChangeAspect="1"/>
          </p:cNvPicPr>
          <p:nvPr/>
        </p:nvPicPr>
        <p:blipFill rotWithShape="1">
          <a:blip r:embed="rId6" cstate="print">
            <a:extLst>
              <a:ext uri="{28A0092B-C50C-407E-A947-70E740481C1C}">
                <a14:useLocalDpi xmlns:a14="http://schemas.microsoft.com/office/drawing/2010/main" val="0"/>
              </a:ext>
            </a:extLst>
          </a:blip>
          <a:srcRect l="43021" t="26039" r="44854" b="56135"/>
          <a:stretch/>
        </p:blipFill>
        <p:spPr>
          <a:xfrm>
            <a:off x="507300" y="3825846"/>
            <a:ext cx="505024" cy="556874"/>
          </a:xfrm>
          <a:prstGeom prst="rect">
            <a:avLst/>
          </a:prstGeom>
        </p:spPr>
      </p:pic>
      <p:pic>
        <p:nvPicPr>
          <p:cNvPr id="30" name="그림 29"/>
          <p:cNvPicPr>
            <a:picLocks noChangeAspect="1"/>
          </p:cNvPicPr>
          <p:nvPr/>
        </p:nvPicPr>
        <p:blipFill rotWithShape="1">
          <a:blip r:embed="rId7" cstate="print">
            <a:extLst>
              <a:ext uri="{28A0092B-C50C-407E-A947-70E740481C1C}">
                <a14:useLocalDpi xmlns:a14="http://schemas.microsoft.com/office/drawing/2010/main" val="0"/>
              </a:ext>
            </a:extLst>
          </a:blip>
          <a:srcRect l="63438" t="2177" r="21569" b="84789"/>
          <a:stretch/>
        </p:blipFill>
        <p:spPr>
          <a:xfrm>
            <a:off x="5570452" y="3890235"/>
            <a:ext cx="656598" cy="428096"/>
          </a:xfrm>
          <a:prstGeom prst="rect">
            <a:avLst/>
          </a:prstGeom>
        </p:spPr>
      </p:pic>
      <p:sp>
        <p:nvSpPr>
          <p:cNvPr id="32" name="Rectangle 3"/>
          <p:cNvSpPr txBox="1">
            <a:spLocks noChangeArrowheads="1"/>
          </p:cNvSpPr>
          <p:nvPr/>
        </p:nvSpPr>
        <p:spPr bwMode="auto">
          <a:xfrm>
            <a:off x="1237762" y="1356426"/>
            <a:ext cx="6668476" cy="861774"/>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sz="2800" b="1">
                <a:solidFill>
                  <a:srgbClr val="48B5B2"/>
                </a:solidFill>
                <a:latin typeface="Calibri"/>
                <a:ea typeface="Calibri"/>
                <a:cs typeface="Calibri"/>
              </a:rPr>
              <a:t>Female hormones have a great impact on women’s health</a:t>
            </a:r>
            <a:endParaRPr/>
          </a:p>
        </p:txBody>
      </p:sp>
    </p:spTree>
    <p:extLst>
      <p:ext uri="{BB962C8B-B14F-4D97-AF65-F5344CB8AC3E}">
        <p14:creationId xmlns:p14="http://schemas.microsoft.com/office/powerpoint/2010/main" val="40938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F19B64-70E8-0C5F-DC3D-AC1D7E41F2D9}"/>
              </a:ext>
            </a:extLst>
          </p:cNvPr>
          <p:cNvSpPr>
            <a:spLocks noGrp="1"/>
          </p:cNvSpPr>
          <p:nvPr>
            <p:ph type="body" sz="quarter" idx="11"/>
          </p:nvPr>
        </p:nvSpPr>
        <p:spPr/>
        <p:txBody>
          <a:bodyPr lIns="0" tIns="0" rIns="0" bIns="0" anchor="t"/>
          <a:lstStyle/>
          <a:p>
            <a:r>
              <a:rPr lang="en-US">
                <a:ea typeface="Calibri"/>
                <a:cs typeface="Calibri"/>
              </a:rPr>
              <a:t>Normal range &amp; Reliability</a:t>
            </a:r>
          </a:p>
          <a:p>
            <a:endParaRPr lang="en-US">
              <a:ea typeface="Calibri"/>
              <a:cs typeface="Calibri"/>
            </a:endParaRPr>
          </a:p>
          <a:p>
            <a:endParaRPr lang="en-US">
              <a:ea typeface="Calibri"/>
              <a:cs typeface="Calibri"/>
            </a:endParaRPr>
          </a:p>
        </p:txBody>
      </p:sp>
      <p:sp>
        <p:nvSpPr>
          <p:cNvPr id="3" name="Text Placeholder 2">
            <a:extLst>
              <a:ext uri="{FF2B5EF4-FFF2-40B4-BE49-F238E27FC236}">
                <a16:creationId xmlns:a16="http://schemas.microsoft.com/office/drawing/2014/main" id="{FFDA3BA2-4AEE-6EBF-B896-459E8E6FC95E}"/>
              </a:ext>
            </a:extLst>
          </p:cNvPr>
          <p:cNvSpPr>
            <a:spLocks noGrp="1"/>
          </p:cNvSpPr>
          <p:nvPr>
            <p:ph type="body" sz="quarter" idx="12"/>
          </p:nvPr>
        </p:nvSpPr>
        <p:spPr/>
        <p:txBody>
          <a:bodyPr lIns="0" tIns="0" rIns="0" bIns="0" anchor="t"/>
          <a:lstStyle/>
          <a:p>
            <a:r>
              <a:rPr lang="en-US">
                <a:ea typeface="Calibri"/>
                <a:cs typeface="Calibri"/>
              </a:rPr>
              <a:t>Hormone Level Sensor</a:t>
            </a:r>
            <a:endParaRPr lang="en-US" b="0">
              <a:ea typeface="Calibri"/>
              <a:cs typeface="Calibri"/>
            </a:endParaRPr>
          </a:p>
          <a:p>
            <a:endParaRPr lang="en-US">
              <a:ea typeface="Calibri"/>
              <a:cs typeface="Calibri"/>
            </a:endParaRPr>
          </a:p>
        </p:txBody>
      </p:sp>
      <p:pic>
        <p:nvPicPr>
          <p:cNvPr id="5" name="Picture 4" descr="A diagram of a device&#10;&#10;Description automatically generated">
            <a:extLst>
              <a:ext uri="{FF2B5EF4-FFF2-40B4-BE49-F238E27FC236}">
                <a16:creationId xmlns:a16="http://schemas.microsoft.com/office/drawing/2014/main" id="{12368896-71EE-5D56-265F-4B8CDB83B88E}"/>
              </a:ext>
            </a:extLst>
          </p:cNvPr>
          <p:cNvPicPr>
            <a:picLocks noChangeAspect="1"/>
          </p:cNvPicPr>
          <p:nvPr/>
        </p:nvPicPr>
        <p:blipFill>
          <a:blip r:embed="rId3"/>
          <a:stretch>
            <a:fillRect/>
          </a:stretch>
        </p:blipFill>
        <p:spPr>
          <a:xfrm>
            <a:off x="164129" y="1870564"/>
            <a:ext cx="2462647" cy="2127973"/>
          </a:xfrm>
          <a:prstGeom prst="rect">
            <a:avLst/>
          </a:prstGeom>
        </p:spPr>
      </p:pic>
      <p:grpSp>
        <p:nvGrpSpPr>
          <p:cNvPr id="26" name="Group 25">
            <a:extLst>
              <a:ext uri="{FF2B5EF4-FFF2-40B4-BE49-F238E27FC236}">
                <a16:creationId xmlns:a16="http://schemas.microsoft.com/office/drawing/2014/main" id="{AE3FF152-94C5-82BB-8121-487D33179F3B}"/>
              </a:ext>
            </a:extLst>
          </p:cNvPr>
          <p:cNvGrpSpPr/>
          <p:nvPr/>
        </p:nvGrpSpPr>
        <p:grpSpPr>
          <a:xfrm flipH="1">
            <a:off x="5839536" y="1126755"/>
            <a:ext cx="2939006" cy="3328587"/>
            <a:chOff x="4779021" y="1032487"/>
            <a:chExt cx="2939006" cy="3328587"/>
          </a:xfrm>
        </p:grpSpPr>
        <p:sp>
          <p:nvSpPr>
            <p:cNvPr id="9" name="직사각형 7">
              <a:extLst>
                <a:ext uri="{FF2B5EF4-FFF2-40B4-BE49-F238E27FC236}">
                  <a16:creationId xmlns:a16="http://schemas.microsoft.com/office/drawing/2014/main" id="{13964BB1-2424-1B1D-5434-C1B3FEE9BD72}"/>
                </a:ext>
              </a:extLst>
            </p:cNvPr>
            <p:cNvSpPr/>
            <p:nvPr/>
          </p:nvSpPr>
          <p:spPr>
            <a:xfrm rot="16200000" flipH="1">
              <a:off x="4647776" y="1290824"/>
              <a:ext cx="3204475" cy="2936026"/>
            </a:xfrm>
            <a:prstGeom prst="rect">
              <a:avLst/>
            </a:prstGeom>
            <a:solidFill>
              <a:srgbClr val="D1C9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bg1"/>
                </a:solidFill>
              </a:endParaRPr>
            </a:p>
          </p:txBody>
        </p:sp>
        <p:sp>
          <p:nvSpPr>
            <p:cNvPr id="11" name="오각형 16">
              <a:extLst>
                <a:ext uri="{FF2B5EF4-FFF2-40B4-BE49-F238E27FC236}">
                  <a16:creationId xmlns:a16="http://schemas.microsoft.com/office/drawing/2014/main" id="{08E791C2-CA19-26B7-F8A9-EEC9D0B34032}"/>
                </a:ext>
              </a:extLst>
            </p:cNvPr>
            <p:cNvSpPr/>
            <p:nvPr/>
          </p:nvSpPr>
          <p:spPr>
            <a:xfrm flipH="1">
              <a:off x="5064044" y="1948497"/>
              <a:ext cx="2647488" cy="385075"/>
            </a:xfrm>
            <a:prstGeom prst="homePlate">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Rectangle 3">
              <a:extLst>
                <a:ext uri="{FF2B5EF4-FFF2-40B4-BE49-F238E27FC236}">
                  <a16:creationId xmlns:a16="http://schemas.microsoft.com/office/drawing/2014/main" id="{8C2EF233-EE63-1C1F-B309-4D5A60F8E4E2}"/>
                </a:ext>
              </a:extLst>
            </p:cNvPr>
            <p:cNvSpPr txBox="1">
              <a:spLocks noChangeArrowheads="1"/>
            </p:cNvSpPr>
            <p:nvPr/>
          </p:nvSpPr>
          <p:spPr bwMode="auto">
            <a:xfrm>
              <a:off x="5893828" y="2049515"/>
              <a:ext cx="1620140" cy="184666"/>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ctr"/>
              <a:r>
                <a:rPr lang="en-US" sz="1200" b="1">
                  <a:solidFill>
                    <a:schemeClr val="bg1"/>
                  </a:solidFill>
                  <a:latin typeface="Calibri"/>
                  <a:ea typeface="Calibri"/>
                  <a:cs typeface="Calibri"/>
                </a:rPr>
                <a:t>Hormone Concentration</a:t>
              </a:r>
              <a:endParaRPr lang="en-US">
                <a:solidFill>
                  <a:schemeClr val="bg1"/>
                </a:solidFill>
              </a:endParaRPr>
            </a:p>
          </p:txBody>
        </p:sp>
        <p:sp>
          <p:nvSpPr>
            <p:cNvPr id="15" name="Rectangle 3">
              <a:extLst>
                <a:ext uri="{FF2B5EF4-FFF2-40B4-BE49-F238E27FC236}">
                  <a16:creationId xmlns:a16="http://schemas.microsoft.com/office/drawing/2014/main" id="{E876BA96-F347-2BE8-9ADE-8BA9D4E55AB6}"/>
                </a:ext>
              </a:extLst>
            </p:cNvPr>
            <p:cNvSpPr txBox="1">
              <a:spLocks noChangeArrowheads="1"/>
            </p:cNvSpPr>
            <p:nvPr/>
          </p:nvSpPr>
          <p:spPr bwMode="auto">
            <a:xfrm>
              <a:off x="5413578" y="2396039"/>
              <a:ext cx="2143928" cy="1458861"/>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r>
                <a:rPr lang="en-US" sz="1200" dirty="0">
                  <a:latin typeface="Calibri"/>
                  <a:ea typeface="Calibri"/>
                  <a:cs typeface="Calibri"/>
                </a:rPr>
                <a:t>   N</a:t>
              </a:r>
              <a:r>
                <a:rPr lang="en-US" sz="1200" dirty="0">
                  <a:latin typeface="microsoft sans serif"/>
                  <a:ea typeface="microsoft sans serif"/>
                  <a:cs typeface="microsoft sans serif"/>
                </a:rPr>
                <a:t>ormal Range：</a:t>
              </a:r>
              <a:r>
                <a:rPr lang="en-US" sz="1200" dirty="0">
                  <a:latin typeface="Calibri"/>
                  <a:ea typeface="Calibri"/>
                  <a:cs typeface="Calibri"/>
                </a:rPr>
                <a:t>25-200pm  </a:t>
              </a:r>
            </a:p>
            <a:p>
              <a:pPr marL="0" indent="0">
                <a:defRPr/>
              </a:pPr>
              <a:r>
                <a:rPr lang="en-US" sz="1200" dirty="0">
                  <a:latin typeface="microsoft sans serif"/>
                  <a:ea typeface="microsoft sans serif"/>
                  <a:cs typeface="microsoft sans serif"/>
                </a:rPr>
                <a:t>   Reliability </a:t>
              </a:r>
              <a:r>
                <a:rPr lang="zh-CN" altLang="en-US" sz="1200" dirty="0">
                  <a:latin typeface="microsoft sans serif"/>
                  <a:ea typeface="microsoft sans serif"/>
                  <a:cs typeface="microsoft sans serif"/>
                </a:rPr>
                <a:t>：</a:t>
              </a:r>
              <a:r>
                <a:rPr lang="en-US" sz="1200" dirty="0">
                  <a:latin typeface="microsoft sans serif"/>
                  <a:ea typeface="microsoft sans serif"/>
                  <a:cs typeface="microsoft sans serif"/>
                </a:rPr>
                <a:t>       </a:t>
              </a:r>
              <a:r>
                <a:rPr lang="en-US" sz="1200" dirty="0">
                  <a:latin typeface="Calibri"/>
                  <a:ea typeface="Calibri"/>
                  <a:cs typeface="Calibri"/>
                </a:rPr>
                <a:t>r=0.837    </a:t>
              </a:r>
            </a:p>
            <a:p>
              <a:pPr marL="0" indent="0">
                <a:defRPr/>
              </a:pPr>
              <a:r>
                <a:rPr lang="en-US" sz="1200" dirty="0">
                  <a:latin typeface="Calibri"/>
                  <a:ea typeface="Calibri"/>
                  <a:cs typeface="Calibri"/>
                </a:rPr>
                <a:t>   </a:t>
              </a:r>
              <a:r>
                <a:rPr lang="en-US" sz="1200" dirty="0">
                  <a:latin typeface="microsoft sans serif"/>
                  <a:ea typeface="microsoft sans serif"/>
                  <a:cs typeface="microsoft sans serif"/>
                </a:rPr>
                <a:t>Sensitivity： </a:t>
              </a:r>
            </a:p>
            <a:p>
              <a:pPr marL="0" indent="0">
                <a:defRPr/>
              </a:pPr>
              <a:r>
                <a:rPr lang="en-US" sz="1200" dirty="0">
                  <a:latin typeface="microsoft sans serif"/>
                  <a:ea typeface="microsoft sans serif"/>
                  <a:cs typeface="microsoft sans serif"/>
                </a:rPr>
                <a:t>   Current:   </a:t>
              </a:r>
              <a:r>
                <a:rPr lang="en-US" sz="1200" dirty="0" err="1">
                  <a:latin typeface="microsoft sans serif"/>
                  <a:ea typeface="microsoft sans serif"/>
                  <a:cs typeface="microsoft sans serif"/>
                </a:rPr>
                <a:t>nA</a:t>
              </a:r>
              <a:endParaRPr lang="en-US" sz="1200" dirty="0">
                <a:latin typeface="microsoft sans serif"/>
                <a:ea typeface="microsoft sans serif"/>
                <a:cs typeface="microsoft sans serif"/>
              </a:endParaRPr>
            </a:p>
            <a:p>
              <a:pPr marL="0" indent="0">
                <a:defRPr/>
              </a:pPr>
              <a:r>
                <a:rPr lang="en-US" sz="1200" dirty="0">
                  <a:latin typeface="microsoft sans serif"/>
                  <a:ea typeface="microsoft sans serif"/>
                  <a:cs typeface="microsoft sans serif"/>
                </a:rPr>
                <a:t>   Density : pm</a:t>
              </a:r>
            </a:p>
            <a:p>
              <a:pPr marL="0" indent="0">
                <a:defRPr/>
              </a:pPr>
              <a:endParaRPr lang="en-US" sz="1200" dirty="0">
                <a:latin typeface="Calibri"/>
                <a:ea typeface="Calibri"/>
                <a:cs typeface="Calibri"/>
              </a:endParaRPr>
            </a:p>
            <a:p>
              <a:pPr marL="0" indent="0" algn="r">
                <a:defRPr/>
              </a:pPr>
              <a:endParaRPr sz="900" dirty="0">
                <a:latin typeface="Calibri" panose="020F0502020204030204" pitchFamily="34" charset="0"/>
                <a:ea typeface="Tahoma" pitchFamily="34" charset="0"/>
                <a:cs typeface="Tahoma" pitchFamily="34" charset="0"/>
              </a:endParaRPr>
            </a:p>
          </p:txBody>
        </p:sp>
        <p:grpSp>
          <p:nvGrpSpPr>
            <p:cNvPr id="21" name="그룹 26">
              <a:extLst>
                <a:ext uri="{FF2B5EF4-FFF2-40B4-BE49-F238E27FC236}">
                  <a16:creationId xmlns:a16="http://schemas.microsoft.com/office/drawing/2014/main" id="{67F83732-3C77-C8AE-59F4-74ED83851C23}"/>
                </a:ext>
              </a:extLst>
            </p:cNvPr>
            <p:cNvGrpSpPr/>
            <p:nvPr/>
          </p:nvGrpSpPr>
          <p:grpSpPr>
            <a:xfrm>
              <a:off x="4779021" y="2999652"/>
              <a:ext cx="1119274" cy="1315864"/>
              <a:chOff x="825894" y="1010555"/>
              <a:chExt cx="2781464" cy="3269997"/>
            </a:xfrm>
          </p:grpSpPr>
          <p:pic>
            <p:nvPicPr>
              <p:cNvPr id="17" name="그림 27">
                <a:extLst>
                  <a:ext uri="{FF2B5EF4-FFF2-40B4-BE49-F238E27FC236}">
                    <a16:creationId xmlns:a16="http://schemas.microsoft.com/office/drawing/2014/main" id="{96E712D8-28D1-9FD2-B990-AEBA1C51BDA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0714" b="52319"/>
              <a:stretch/>
            </p:blipFill>
            <p:spPr>
              <a:xfrm>
                <a:off x="825894" y="1010555"/>
                <a:ext cx="2677886" cy="3269997"/>
              </a:xfrm>
              <a:prstGeom prst="rect">
                <a:avLst/>
              </a:prstGeom>
            </p:spPr>
          </p:pic>
          <p:grpSp>
            <p:nvGrpSpPr>
              <p:cNvPr id="18" name="그룹 28">
                <a:extLst>
                  <a:ext uri="{FF2B5EF4-FFF2-40B4-BE49-F238E27FC236}">
                    <a16:creationId xmlns:a16="http://schemas.microsoft.com/office/drawing/2014/main" id="{E53DBC48-0CB5-055B-709D-982B358FCFB0}"/>
                  </a:ext>
                </a:extLst>
              </p:cNvPr>
              <p:cNvGrpSpPr/>
              <p:nvPr/>
            </p:nvGrpSpPr>
            <p:grpSpPr>
              <a:xfrm>
                <a:off x="3035326" y="1686389"/>
                <a:ext cx="572032" cy="536340"/>
                <a:chOff x="2992438" y="1774825"/>
                <a:chExt cx="3689350" cy="3459163"/>
              </a:xfrm>
            </p:grpSpPr>
            <p:sp>
              <p:nvSpPr>
                <p:cNvPr id="19" name="Freeform 6">
                  <a:extLst>
                    <a:ext uri="{FF2B5EF4-FFF2-40B4-BE49-F238E27FC236}">
                      <a16:creationId xmlns:a16="http://schemas.microsoft.com/office/drawing/2014/main" id="{64254CE5-342E-1A76-4D50-4BFEC2CAE2A5}"/>
                    </a:ext>
                  </a:extLst>
                </p:cNvPr>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sp>
              <p:nvSpPr>
                <p:cNvPr id="20" name="Freeform 10">
                  <a:extLst>
                    <a:ext uri="{FF2B5EF4-FFF2-40B4-BE49-F238E27FC236}">
                      <a16:creationId xmlns:a16="http://schemas.microsoft.com/office/drawing/2014/main" id="{D654C65B-544B-F411-EBDD-472E6A664C02}"/>
                    </a:ext>
                  </a:extLst>
                </p:cNvPr>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600"/>
                </a:p>
              </p:txBody>
            </p:sp>
          </p:grpSp>
        </p:grpSp>
        <p:pic>
          <p:nvPicPr>
            <p:cNvPr id="23" name="그림 32" descr="A group of test tubes&#10;&#10;Description automatically generated">
              <a:extLst>
                <a:ext uri="{FF2B5EF4-FFF2-40B4-BE49-F238E27FC236}">
                  <a16:creationId xmlns:a16="http://schemas.microsoft.com/office/drawing/2014/main" id="{BD525AF1-44C4-A45A-0523-7782A5F65D3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5359206" y="1749544"/>
              <a:ext cx="522493" cy="410166"/>
            </a:xfrm>
            <a:prstGeom prst="rect">
              <a:avLst/>
            </a:prstGeom>
          </p:spPr>
        </p:pic>
        <p:cxnSp>
          <p:nvCxnSpPr>
            <p:cNvPr id="25" name="직선 연결선 34">
              <a:extLst>
                <a:ext uri="{FF2B5EF4-FFF2-40B4-BE49-F238E27FC236}">
                  <a16:creationId xmlns:a16="http://schemas.microsoft.com/office/drawing/2014/main" id="{0339EB5E-00B0-ECBF-B43F-A94746170593}"/>
                </a:ext>
              </a:extLst>
            </p:cNvPr>
            <p:cNvCxnSpPr/>
            <p:nvPr/>
          </p:nvCxnSpPr>
          <p:spPr>
            <a:xfrm>
              <a:off x="7639867" y="1032487"/>
              <a:ext cx="0" cy="2962807"/>
            </a:xfrm>
            <a:prstGeom prst="line">
              <a:avLst/>
            </a:prstGeom>
            <a:noFill/>
            <a:ln w="19050">
              <a:solidFill>
                <a:srgbClr val="F8F0E5"/>
              </a:solidFill>
              <a:prstDash val="sysDash"/>
            </a:ln>
          </p:spPr>
          <p:style>
            <a:lnRef idx="2">
              <a:schemeClr val="accent1">
                <a:shade val="50000"/>
              </a:schemeClr>
            </a:lnRef>
            <a:fillRef idx="1">
              <a:schemeClr val="accent1"/>
            </a:fillRef>
            <a:effectRef idx="0">
              <a:schemeClr val="accent1"/>
            </a:effectRef>
            <a:fontRef idx="minor">
              <a:schemeClr val="lt1"/>
            </a:fontRef>
          </p:style>
        </p:cxnSp>
      </p:grpSp>
      <p:pic>
        <p:nvPicPr>
          <p:cNvPr id="27" name="Picture 26" descr="A graph of a number of red and blue squares&#10;&#10;Description automatically generated">
            <a:extLst>
              <a:ext uri="{FF2B5EF4-FFF2-40B4-BE49-F238E27FC236}">
                <a16:creationId xmlns:a16="http://schemas.microsoft.com/office/drawing/2014/main" id="{E1ED6DC9-1B42-9D5A-F180-D8050D615969}"/>
              </a:ext>
            </a:extLst>
          </p:cNvPr>
          <p:cNvPicPr>
            <a:picLocks noChangeAspect="1"/>
          </p:cNvPicPr>
          <p:nvPr/>
        </p:nvPicPr>
        <p:blipFill>
          <a:blip r:embed="rId6"/>
          <a:stretch>
            <a:fillRect/>
          </a:stretch>
        </p:blipFill>
        <p:spPr>
          <a:xfrm>
            <a:off x="3042871" y="1890945"/>
            <a:ext cx="2469573" cy="2112385"/>
          </a:xfrm>
          <a:prstGeom prst="rect">
            <a:avLst/>
          </a:prstGeom>
        </p:spPr>
      </p:pic>
      <p:sp>
        <p:nvSpPr>
          <p:cNvPr id="4" name="Text Box 4">
            <a:extLst>
              <a:ext uri="{FF2B5EF4-FFF2-40B4-BE49-F238E27FC236}">
                <a16:creationId xmlns:a16="http://schemas.microsoft.com/office/drawing/2014/main" id="{A4448C1F-597A-3042-7948-32300B4A113A}"/>
              </a:ext>
            </a:extLst>
          </p:cNvPr>
          <p:cNvSpPr txBox="1"/>
          <p:nvPr/>
        </p:nvSpPr>
        <p:spPr>
          <a:xfrm>
            <a:off x="26757" y="4029428"/>
            <a:ext cx="2515894" cy="523220"/>
          </a:xfrm>
          <a:prstGeom prst="rect">
            <a:avLst/>
          </a:prstGeom>
          <a:noFill/>
        </p:spPr>
        <p:txBody>
          <a:bodyPr wrap="square" rtlCol="0">
            <a:spAutoFit/>
          </a:bodyPr>
          <a:lstStyle/>
          <a:p>
            <a:r>
              <a:rPr lang="en-US" altLang="en-GB" sz="1400" dirty="0">
                <a:latin typeface="Times New Roman" panose="02020603050405020304" pitchFamily="18" charset="0"/>
                <a:cs typeface="Times New Roman" panose="02020603050405020304" pitchFamily="18" charset="0"/>
              </a:rPr>
              <a:t>Figure4. Equipment architecture diagram </a:t>
            </a:r>
          </a:p>
        </p:txBody>
      </p:sp>
      <p:sp>
        <p:nvSpPr>
          <p:cNvPr id="6" name="Text Box 4">
            <a:extLst>
              <a:ext uri="{FF2B5EF4-FFF2-40B4-BE49-F238E27FC236}">
                <a16:creationId xmlns:a16="http://schemas.microsoft.com/office/drawing/2014/main" id="{36969254-AAC0-7DE2-7AE8-A38313B494EA}"/>
              </a:ext>
            </a:extLst>
          </p:cNvPr>
          <p:cNvSpPr txBox="1"/>
          <p:nvPr/>
        </p:nvSpPr>
        <p:spPr>
          <a:xfrm>
            <a:off x="3042871" y="4044829"/>
            <a:ext cx="2397480" cy="738664"/>
          </a:xfrm>
          <a:prstGeom prst="rect">
            <a:avLst/>
          </a:prstGeom>
          <a:noFill/>
        </p:spPr>
        <p:txBody>
          <a:bodyPr wrap="square" rtlCol="0">
            <a:spAutoFit/>
          </a:bodyPr>
          <a:lstStyle/>
          <a:p>
            <a:r>
              <a:rPr lang="en-US" altLang="en-GB" sz="1400" dirty="0">
                <a:latin typeface="Times New Roman" panose="02020603050405020304" pitchFamily="18" charset="0"/>
                <a:cs typeface="Times New Roman" panose="02020603050405020304" pitchFamily="18" charset="0"/>
              </a:rPr>
              <a:t>Figure5. </a:t>
            </a:r>
            <a:r>
              <a:rPr lang="en-GB" altLang="en-GB" sz="1400" dirty="0">
                <a:latin typeface="Times New Roman" panose="02020603050405020304" pitchFamily="18" charset="0"/>
                <a:cs typeface="Times New Roman" panose="02020603050405020304" pitchFamily="18" charset="0"/>
              </a:rPr>
              <a:t>Correlation between hormone levels in blood and sweat of pregnant women</a:t>
            </a:r>
            <a:r>
              <a:rPr lang="en-US" altLang="en-GB"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175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solidFill>
                  <a:srgbClr val="000000"/>
                </a:solidFill>
                <a:latin typeface="Calibri"/>
                <a:ea typeface="Calibri"/>
                <a:cs typeface="Calibri"/>
              </a:rPr>
              <a:t>Adverse reactions</a:t>
            </a:r>
            <a:endParaRPr lang="en-US" altLang="ko-KR"/>
          </a:p>
        </p:txBody>
      </p:sp>
      <p:sp>
        <p:nvSpPr>
          <p:cNvPr id="3" name="텍스트 개체 틀 2"/>
          <p:cNvSpPr>
            <a:spLocks noGrp="1"/>
          </p:cNvSpPr>
          <p:nvPr>
            <p:ph type="body" sz="quarter" idx="12"/>
          </p:nvPr>
        </p:nvSpPr>
        <p:spPr>
          <a:xfrm>
            <a:off x="251520" y="119632"/>
            <a:ext cx="8064896" cy="431132"/>
          </a:xfrm>
        </p:spPr>
        <p:txBody>
          <a:bodyPr lIns="0" tIns="0" rIns="0" bIns="0" anchor="t"/>
          <a:lstStyle/>
          <a:p>
            <a:r>
              <a:rPr lang="en-US">
                <a:latin typeface="Calibri"/>
                <a:ea typeface="Calibri"/>
                <a:cs typeface="Calibri"/>
              </a:rPr>
              <a:t>Hormone Level Sensor</a:t>
            </a:r>
            <a:endParaRPr lang="en-US" b="0">
              <a:latin typeface="Calibri"/>
              <a:ea typeface="Calibri"/>
              <a:cs typeface="Calibri"/>
            </a:endParaRPr>
          </a:p>
        </p:txBody>
      </p:sp>
      <p:sp>
        <p:nvSpPr>
          <p:cNvPr id="8" name="양쪽 모서리가 둥근 사각형 9"/>
          <p:cNvSpPr/>
          <p:nvPr/>
        </p:nvSpPr>
        <p:spPr>
          <a:xfrm flipH="1" flipV="1">
            <a:off x="1043608" y="1654009"/>
            <a:ext cx="984573" cy="3117614"/>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sp>
        <p:nvSpPr>
          <p:cNvPr id="9" name="양쪽 모서리가 둥근 사각형 8"/>
          <p:cNvSpPr/>
          <p:nvPr/>
        </p:nvSpPr>
        <p:spPr>
          <a:xfrm flipH="1" flipV="1">
            <a:off x="1219777" y="4071107"/>
            <a:ext cx="580333" cy="691514"/>
          </a:xfrm>
          <a:prstGeom prst="round2SameRect">
            <a:avLst>
              <a:gd name="adj1" fmla="val 50000"/>
              <a:gd name="adj2" fmla="val 0"/>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grpSp>
        <p:nvGrpSpPr>
          <p:cNvPr id="10" name="그룹 9"/>
          <p:cNvGrpSpPr/>
          <p:nvPr/>
        </p:nvGrpSpPr>
        <p:grpSpPr>
          <a:xfrm flipH="1">
            <a:off x="1673826" y="2167586"/>
            <a:ext cx="237415" cy="2213633"/>
            <a:chOff x="1404969" y="2714017"/>
            <a:chExt cx="274202" cy="2464677"/>
          </a:xfrm>
        </p:grpSpPr>
        <p:cxnSp>
          <p:nvCxnSpPr>
            <p:cNvPr id="11" name="직선 연결선 10"/>
            <p:cNvCxnSpPr/>
            <p:nvPr/>
          </p:nvCxnSpPr>
          <p:spPr>
            <a:xfrm>
              <a:off x="1404969" y="271401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a:off x="1404969" y="394635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1404969" y="296048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1404969" y="320695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404969" y="345342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1404969" y="369988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1404969" y="5178694"/>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1404969" y="419282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1404969" y="443929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1404969" y="468576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1404969" y="493222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4" name="speed"/>
          <p:cNvSpPr txBox="1">
            <a:spLocks noChangeArrowheads="1"/>
          </p:cNvSpPr>
          <p:nvPr/>
        </p:nvSpPr>
        <p:spPr bwMode="auto">
          <a:xfrm>
            <a:off x="2094337" y="2086362"/>
            <a:ext cx="2179977" cy="145270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marL="285750" indent="-285750">
              <a:buFont typeface="Arial"/>
              <a:buChar char="•"/>
              <a:defRPr/>
            </a:pPr>
            <a:r>
              <a:rPr lang="en-US" sz="1600">
                <a:solidFill>
                  <a:srgbClr val="0D0D0D"/>
                </a:solidFill>
                <a:latin typeface="microsoft sans serif"/>
                <a:ea typeface="굴림"/>
                <a:cs typeface="Tahoma"/>
              </a:rPr>
              <a:t>Pregnancy-related depression or mood swings</a:t>
            </a:r>
            <a:endParaRPr lang="en-US" sz="1600">
              <a:latin typeface="microsoft sans serif"/>
              <a:cs typeface="microsoft sans serif"/>
            </a:endParaRPr>
          </a:p>
          <a:p>
            <a:pPr marL="285750" indent="-285750">
              <a:buFont typeface="Arial"/>
              <a:buChar char="•"/>
              <a:defRPr/>
            </a:pPr>
            <a:r>
              <a:rPr lang="en-US" sz="1600">
                <a:solidFill>
                  <a:srgbClr val="0D0D0D"/>
                </a:solidFill>
                <a:latin typeface="microsoft sans serif"/>
                <a:ea typeface="굴림"/>
                <a:cs typeface="Tahoma"/>
              </a:rPr>
              <a:t>Fetal growth restriction</a:t>
            </a:r>
            <a:endParaRPr lang="en-US" sz="1600">
              <a:latin typeface="microsoft sans serif"/>
              <a:cs typeface="microsoft sans serif"/>
            </a:endParaRPr>
          </a:p>
          <a:p>
            <a:pPr>
              <a:lnSpc>
                <a:spcPct val="90000"/>
              </a:lnSpc>
              <a:defRPr/>
            </a:pPr>
            <a:endParaRPr lang="en-US" altLang="ko-KR" sz="1600" b="1">
              <a:latin typeface="microsoft sans serif"/>
              <a:ea typeface="Tahoma"/>
              <a:cs typeface="Tahoma"/>
            </a:endParaRPr>
          </a:p>
        </p:txBody>
      </p:sp>
      <p:sp>
        <p:nvSpPr>
          <p:cNvPr id="25" name="speed"/>
          <p:cNvSpPr txBox="1">
            <a:spLocks noChangeArrowheads="1"/>
          </p:cNvSpPr>
          <p:nvPr/>
        </p:nvSpPr>
        <p:spPr bwMode="auto">
          <a:xfrm>
            <a:off x="2365045" y="1570414"/>
            <a:ext cx="1394545" cy="4431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altLang="ko-KR" sz="3200" b="1">
                <a:solidFill>
                  <a:srgbClr val="48B5B2"/>
                </a:solidFill>
                <a:latin typeface="Calibri"/>
                <a:ea typeface="Tahoma"/>
                <a:cs typeface="Tahoma"/>
              </a:rPr>
              <a:t>&lt;25pm</a:t>
            </a:r>
          </a:p>
        </p:txBody>
      </p:sp>
      <p:sp>
        <p:nvSpPr>
          <p:cNvPr id="26" name="speed"/>
          <p:cNvSpPr txBox="1">
            <a:spLocks noChangeArrowheads="1"/>
          </p:cNvSpPr>
          <p:nvPr/>
        </p:nvSpPr>
        <p:spPr bwMode="auto">
          <a:xfrm>
            <a:off x="812972" y="1388461"/>
            <a:ext cx="1957394" cy="3323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200" b="1">
                <a:solidFill>
                  <a:srgbClr val="000000"/>
                </a:solidFill>
                <a:latin typeface="Calibri"/>
                <a:ea typeface="Calibri"/>
                <a:cs typeface="Calibri"/>
              </a:rPr>
              <a:t>Hormone Concentration</a:t>
            </a:r>
          </a:p>
          <a:p>
            <a:pPr>
              <a:lnSpc>
                <a:spcPct val="90000"/>
              </a:lnSpc>
              <a:defRPr/>
            </a:pPr>
            <a:endParaRPr lang="en-US" altLang="ko-KR" sz="1200" b="1">
              <a:latin typeface="Calibri"/>
              <a:ea typeface="Tahoma"/>
              <a:cs typeface="Tahoma"/>
            </a:endParaRPr>
          </a:p>
        </p:txBody>
      </p:sp>
      <p:sp>
        <p:nvSpPr>
          <p:cNvPr id="27" name="양쪽 모서리가 둥근 사각형 9"/>
          <p:cNvSpPr/>
          <p:nvPr/>
        </p:nvSpPr>
        <p:spPr>
          <a:xfrm flipH="1" flipV="1">
            <a:off x="5091906" y="1654009"/>
            <a:ext cx="984573" cy="3117614"/>
          </a:xfrm>
          <a:custGeom>
            <a:avLst/>
            <a:gdLst/>
            <a:ahLst/>
            <a:cxnLst/>
            <a:rect l="l" t="t" r="r" b="b"/>
            <a:pathLst>
              <a:path w="1137127" h="3600674">
                <a:moveTo>
                  <a:pt x="0" y="3443429"/>
                </a:moveTo>
                <a:cubicBezTo>
                  <a:pt x="0" y="3443429"/>
                  <a:pt x="0" y="3443429"/>
                  <a:pt x="0" y="3443429"/>
                </a:cubicBezTo>
                <a:lnTo>
                  <a:pt x="0" y="3443428"/>
                </a:lnTo>
                <a:close/>
                <a:moveTo>
                  <a:pt x="157246" y="3600674"/>
                </a:moveTo>
                <a:lnTo>
                  <a:pt x="979881" y="3600674"/>
                </a:lnTo>
                <a:cubicBezTo>
                  <a:pt x="1066726" y="3600674"/>
                  <a:pt x="1137127" y="3530273"/>
                  <a:pt x="1137127" y="3443428"/>
                </a:cubicBezTo>
                <a:lnTo>
                  <a:pt x="1137126" y="3443428"/>
                </a:lnTo>
                <a:cubicBezTo>
                  <a:pt x="1137126" y="3363740"/>
                  <a:pt x="1077850" y="3297897"/>
                  <a:pt x="1000611" y="3290368"/>
                </a:cubicBezTo>
                <a:lnTo>
                  <a:pt x="1000611" y="432048"/>
                </a:lnTo>
                <a:cubicBezTo>
                  <a:pt x="1000611" y="193434"/>
                  <a:pt x="807177" y="0"/>
                  <a:pt x="568563" y="0"/>
                </a:cubicBezTo>
                <a:cubicBezTo>
                  <a:pt x="329949" y="0"/>
                  <a:pt x="136515" y="193434"/>
                  <a:pt x="136515" y="432048"/>
                </a:cubicBezTo>
                <a:lnTo>
                  <a:pt x="136515" y="3290368"/>
                </a:lnTo>
                <a:cubicBezTo>
                  <a:pt x="59276" y="3297897"/>
                  <a:pt x="0" y="3363740"/>
                  <a:pt x="0" y="3443429"/>
                </a:cubicBezTo>
                <a:cubicBezTo>
                  <a:pt x="0" y="3530273"/>
                  <a:pt x="70401" y="3600674"/>
                  <a:pt x="157246" y="3600674"/>
                </a:cubicBezTo>
                <a:close/>
              </a:path>
            </a:pathLst>
          </a:cu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sp>
        <p:nvSpPr>
          <p:cNvPr id="28" name="양쪽 모서리가 둥근 사각형 27"/>
          <p:cNvSpPr/>
          <p:nvPr/>
        </p:nvSpPr>
        <p:spPr>
          <a:xfrm flipH="1" flipV="1">
            <a:off x="5268074" y="2178397"/>
            <a:ext cx="596142" cy="2568415"/>
          </a:xfrm>
          <a:prstGeom prst="round2SameRect">
            <a:avLst>
              <a:gd name="adj1" fmla="val 50000"/>
              <a:gd name="adj2" fmla="val 0"/>
            </a:avLst>
          </a:prstGeom>
          <a:solidFill>
            <a:srgbClr val="FF6F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85000"/>
                  <a:lumOff val="15000"/>
                </a:schemeClr>
              </a:solidFill>
            </a:endParaRPr>
          </a:p>
        </p:txBody>
      </p:sp>
      <p:grpSp>
        <p:nvGrpSpPr>
          <p:cNvPr id="29" name="그룹 28"/>
          <p:cNvGrpSpPr/>
          <p:nvPr/>
        </p:nvGrpSpPr>
        <p:grpSpPr>
          <a:xfrm flipH="1">
            <a:off x="5722125" y="2167586"/>
            <a:ext cx="237415" cy="2213633"/>
            <a:chOff x="1404969" y="2714017"/>
            <a:chExt cx="274202" cy="2464677"/>
          </a:xfrm>
        </p:grpSpPr>
        <p:cxnSp>
          <p:nvCxnSpPr>
            <p:cNvPr id="30" name="직선 연결선 29"/>
            <p:cNvCxnSpPr/>
            <p:nvPr/>
          </p:nvCxnSpPr>
          <p:spPr>
            <a:xfrm>
              <a:off x="1404969" y="271401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1404969" y="3946357"/>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1404969" y="296048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1404969" y="320695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1404969" y="345342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1404969" y="369988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1404969" y="5178694"/>
              <a:ext cx="274202"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1404969" y="4192825"/>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1404969" y="4439293"/>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1404969" y="4685761"/>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1404969" y="4932229"/>
              <a:ext cx="130114"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2" name="Rectangle 3"/>
          <p:cNvSpPr txBox="1">
            <a:spLocks noChangeArrowheads="1"/>
          </p:cNvSpPr>
          <p:nvPr/>
        </p:nvSpPr>
        <p:spPr bwMode="auto">
          <a:xfrm>
            <a:off x="6274983" y="2084436"/>
            <a:ext cx="1969425" cy="1957459"/>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285750" indent="-285750">
              <a:buFont typeface="Arial"/>
              <a:buChar char="•"/>
              <a:defRPr/>
            </a:pPr>
            <a:r>
              <a:rPr lang="en-US" sz="1200">
                <a:solidFill>
                  <a:srgbClr val="0D0D0D"/>
                </a:solidFill>
                <a:latin typeface="Microsoft Sans Serif"/>
                <a:ea typeface="Microsoft Sans Serif"/>
                <a:cs typeface="Microsoft Sans Serif"/>
              </a:rPr>
              <a:t>Pregnancy-induced hypertension</a:t>
            </a:r>
            <a:endParaRPr lang="en-US"/>
          </a:p>
          <a:p>
            <a:pPr marL="285750" indent="-285750">
              <a:buFont typeface="Arial"/>
              <a:buChar char="•"/>
              <a:defRPr/>
            </a:pPr>
            <a:r>
              <a:rPr lang="en-US" sz="1200">
                <a:solidFill>
                  <a:srgbClr val="0D0D0D"/>
                </a:solidFill>
                <a:latin typeface="Microsoft Sans Serif"/>
                <a:ea typeface="Microsoft Sans Serif"/>
                <a:cs typeface="Microsoft Sans Serif"/>
              </a:rPr>
              <a:t>Pregnancy-induced high blood pressure disorder</a:t>
            </a:r>
            <a:endParaRPr lang="en-US"/>
          </a:p>
          <a:p>
            <a:pPr marL="285750" indent="-285750">
              <a:buFont typeface="Arial"/>
              <a:buChar char="•"/>
              <a:defRPr/>
            </a:pPr>
            <a:r>
              <a:rPr lang="en-US" sz="1200">
                <a:solidFill>
                  <a:srgbClr val="0D0D0D"/>
                </a:solidFill>
                <a:latin typeface="Microsoft Sans Serif"/>
                <a:ea typeface="Microsoft Sans Serif"/>
                <a:cs typeface="Microsoft Sans Serif"/>
              </a:rPr>
              <a:t>Increased risk of preterm birth</a:t>
            </a:r>
            <a:endParaRPr lang="en-US"/>
          </a:p>
          <a:p>
            <a:pPr marL="285750" indent="-285750">
              <a:buFont typeface="Arial"/>
              <a:buChar char="•"/>
              <a:defRPr/>
            </a:pPr>
            <a:r>
              <a:rPr lang="en-US" sz="1200">
                <a:solidFill>
                  <a:srgbClr val="0D0D0D"/>
                </a:solidFill>
                <a:latin typeface="Microsoft Sans Serif"/>
                <a:ea typeface="Microsoft Sans Serif"/>
                <a:cs typeface="Microsoft Sans Serif"/>
              </a:rPr>
              <a:t>Increased risk of threatened miscarriage or miscarriage</a:t>
            </a:r>
            <a:endParaRPr/>
          </a:p>
          <a:p>
            <a:pPr marL="0" indent="0">
              <a:defRPr/>
            </a:pPr>
            <a:endParaRPr lang="en-US" altLang="ko-KR" sz="1000">
              <a:latin typeface="Calibri" panose="020F0502020204030204" pitchFamily="34" charset="0"/>
              <a:ea typeface="Tahoma" pitchFamily="34" charset="0"/>
              <a:cs typeface="Tahoma" pitchFamily="34" charset="0"/>
            </a:endParaRPr>
          </a:p>
        </p:txBody>
      </p:sp>
      <p:sp>
        <p:nvSpPr>
          <p:cNvPr id="44" name="speed"/>
          <p:cNvSpPr txBox="1">
            <a:spLocks noChangeArrowheads="1"/>
          </p:cNvSpPr>
          <p:nvPr/>
        </p:nvSpPr>
        <p:spPr bwMode="auto">
          <a:xfrm>
            <a:off x="6287014" y="1570414"/>
            <a:ext cx="1797602" cy="443198"/>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altLang="ko-KR" sz="3200" b="1">
                <a:solidFill>
                  <a:srgbClr val="FF6F89"/>
                </a:solidFill>
                <a:latin typeface="Calibri"/>
                <a:ea typeface="Tahoma"/>
                <a:cs typeface="Tahoma"/>
              </a:rPr>
              <a:t>&gt;200pm</a:t>
            </a:r>
            <a:endParaRPr lang="en-US"/>
          </a:p>
        </p:txBody>
      </p:sp>
      <p:cxnSp>
        <p:nvCxnSpPr>
          <p:cNvPr id="46" name="직선 연결선 45"/>
          <p:cNvCxnSpPr/>
          <p:nvPr/>
        </p:nvCxnSpPr>
        <p:spPr>
          <a:xfrm>
            <a:off x="4579002" y="1500633"/>
            <a:ext cx="0" cy="3284646"/>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 name="speed">
            <a:extLst>
              <a:ext uri="{FF2B5EF4-FFF2-40B4-BE49-F238E27FC236}">
                <a16:creationId xmlns:a16="http://schemas.microsoft.com/office/drawing/2014/main" id="{1AAB474C-ED64-68B7-D64D-37713491CC25}"/>
              </a:ext>
            </a:extLst>
          </p:cNvPr>
          <p:cNvSpPr txBox="1">
            <a:spLocks noChangeArrowheads="1"/>
          </p:cNvSpPr>
          <p:nvPr/>
        </p:nvSpPr>
        <p:spPr bwMode="auto">
          <a:xfrm>
            <a:off x="4861597" y="1286192"/>
            <a:ext cx="1957394" cy="3323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200" b="1">
                <a:solidFill>
                  <a:srgbClr val="000000"/>
                </a:solidFill>
                <a:latin typeface="Calibri"/>
                <a:ea typeface="Calibri"/>
                <a:cs typeface="Calibri"/>
              </a:rPr>
              <a:t>Hormone Concentration</a:t>
            </a:r>
          </a:p>
          <a:p>
            <a:pPr>
              <a:lnSpc>
                <a:spcPct val="90000"/>
              </a:lnSpc>
              <a:defRPr/>
            </a:pPr>
            <a:endParaRPr lang="en-US" altLang="ko-KR" sz="1200" b="1">
              <a:latin typeface="Calibri"/>
              <a:ea typeface="Tahoma"/>
              <a:cs typeface="Tahoma"/>
            </a:endParaRPr>
          </a:p>
        </p:txBody>
      </p:sp>
    </p:spTree>
    <p:extLst>
      <p:ext uri="{BB962C8B-B14F-4D97-AF65-F5344CB8AC3E}">
        <p14:creationId xmlns:p14="http://schemas.microsoft.com/office/powerpoint/2010/main" val="237311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lIns="0" tIns="0" rIns="0" bIns="0" anchor="t"/>
          <a:lstStyle/>
          <a:p>
            <a:r>
              <a:rPr lang="en-US" altLang="ko-KR">
                <a:latin typeface="Calibri"/>
                <a:ea typeface="맑은 고딕"/>
                <a:cs typeface="Calibri"/>
              </a:rPr>
              <a:t>04</a:t>
            </a:r>
            <a:endParaRPr lang="ko-KR" altLang="en-US"/>
          </a:p>
        </p:txBody>
      </p:sp>
      <p:sp>
        <p:nvSpPr>
          <p:cNvPr id="4" name="텍스트 개체 틀 3"/>
          <p:cNvSpPr>
            <a:spLocks noGrp="1"/>
          </p:cNvSpPr>
          <p:nvPr>
            <p:ph type="body" sz="quarter" idx="12"/>
          </p:nvPr>
        </p:nvSpPr>
        <p:spPr>
          <a:xfrm>
            <a:off x="2927480" y="2576865"/>
            <a:ext cx="7626372" cy="588201"/>
          </a:xfrm>
        </p:spPr>
        <p:txBody>
          <a:bodyPr lIns="0" tIns="0" rIns="0" bIns="0" anchor="t"/>
          <a:lstStyle/>
          <a:p>
            <a:r>
              <a:rPr lang="en-US" sz="3600">
                <a:latin typeface="Calibri"/>
                <a:ea typeface="맑은 고딕"/>
                <a:cs typeface="Calibri"/>
              </a:rPr>
              <a:t>Limitations and Critical aspects</a:t>
            </a:r>
          </a:p>
          <a:p>
            <a:endParaRPr lang="en-US" altLang="ko-KR">
              <a:ea typeface="맑은 고딕"/>
              <a:cs typeface="Calibri"/>
            </a:endParaRPr>
          </a:p>
        </p:txBody>
      </p:sp>
    </p:spTree>
    <p:extLst>
      <p:ext uri="{BB962C8B-B14F-4D97-AF65-F5344CB8AC3E}">
        <p14:creationId xmlns:p14="http://schemas.microsoft.com/office/powerpoint/2010/main" val="49866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71460" y="119632"/>
            <a:ext cx="8941716" cy="533400"/>
          </a:xfrm>
        </p:spPr>
        <p:txBody>
          <a:bodyPr lIns="0" tIns="0" rIns="0" bIns="0" anchor="t"/>
          <a:lstStyle/>
          <a:p>
            <a:r>
              <a:rPr lang="en-US">
                <a:solidFill>
                  <a:srgbClr val="000000"/>
                </a:solidFill>
                <a:latin typeface="Calibri"/>
                <a:ea typeface="맑은 고딕"/>
                <a:cs typeface="Calibri"/>
              </a:rPr>
              <a:t>Introduction</a:t>
            </a:r>
          </a:p>
          <a:p>
            <a:endParaRPr lang="en-US">
              <a:solidFill>
                <a:srgbClr val="000000"/>
              </a:solidFill>
              <a:latin typeface="Calibri"/>
              <a:ea typeface="맑은 고딕"/>
              <a:cs typeface="Calibri"/>
            </a:endParaRPr>
          </a:p>
        </p:txBody>
      </p:sp>
      <p:sp>
        <p:nvSpPr>
          <p:cNvPr id="8" name="직사각형 7"/>
          <p:cNvSpPr/>
          <p:nvPr/>
        </p:nvSpPr>
        <p:spPr>
          <a:xfrm>
            <a:off x="5396534" y="2534478"/>
            <a:ext cx="3077707" cy="1001489"/>
          </a:xfrm>
          <a:prstGeom prst="rect">
            <a:avLst/>
          </a:prstGeom>
          <a:solidFill>
            <a:srgbClr val="48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l="57372" t="85395" r="18543"/>
          <a:stretch/>
        </p:blipFill>
        <p:spPr>
          <a:xfrm>
            <a:off x="0" y="2534478"/>
            <a:ext cx="2202376" cy="1001489"/>
          </a:xfrm>
          <a:prstGeom prst="rect">
            <a:avLst/>
          </a:prstGeom>
        </p:spPr>
      </p:pic>
      <p:sp>
        <p:nvSpPr>
          <p:cNvPr id="11" name="직사각형 10"/>
          <p:cNvSpPr/>
          <p:nvPr/>
        </p:nvSpPr>
        <p:spPr>
          <a:xfrm>
            <a:off x="2266246" y="2534478"/>
            <a:ext cx="3065130" cy="100148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sp>
        <p:nvSpPr>
          <p:cNvPr id="12" name="직사각형 11"/>
          <p:cNvSpPr/>
          <p:nvPr/>
        </p:nvSpPr>
        <p:spPr>
          <a:xfrm>
            <a:off x="-606" y="3603539"/>
            <a:ext cx="3479477" cy="1001489"/>
          </a:xfrm>
          <a:prstGeom prst="rect">
            <a:avLst/>
          </a:prstGeom>
          <a:solidFill>
            <a:srgbClr val="7383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396535" y="3603539"/>
            <a:ext cx="3747466" cy="1001489"/>
          </a:xfrm>
          <a:prstGeom prst="rect">
            <a:avLst/>
          </a:prstGeom>
          <a:solidFill>
            <a:srgbClr val="625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p:cNvGrpSpPr/>
          <p:nvPr/>
        </p:nvGrpSpPr>
        <p:grpSpPr>
          <a:xfrm>
            <a:off x="2948470" y="2816729"/>
            <a:ext cx="2673760" cy="553998"/>
            <a:chOff x="2909677" y="3861843"/>
            <a:chExt cx="2673760" cy="553998"/>
          </a:xfrm>
        </p:grpSpPr>
        <p:sp>
          <p:nvSpPr>
            <p:cNvPr id="15" name="Rectangle 3"/>
            <p:cNvSpPr txBox="1">
              <a:spLocks noChangeArrowheads="1"/>
            </p:cNvSpPr>
            <p:nvPr/>
          </p:nvSpPr>
          <p:spPr>
            <a:xfrm>
              <a:off x="2909677" y="3861843"/>
              <a:ext cx="2673760" cy="5539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rgbClr val="0D0D0D"/>
                  </a:solidFill>
                  <a:latin typeface="Calibri"/>
                  <a:ea typeface="Microsoft Sans Serif"/>
                  <a:cs typeface="Microsoft Sans Serif"/>
                </a:rPr>
                <a:t>Application Scenarios</a:t>
              </a:r>
            </a:p>
            <a:p>
              <a:pPr lvl="1">
                <a:lnSpc>
                  <a:spcPct val="90000"/>
                </a:lnSpc>
              </a:pPr>
              <a:endParaRPr lang="en-US" altLang="ko-KR" sz="1800">
                <a:solidFill>
                  <a:schemeClr val="tx1"/>
                </a:solidFill>
                <a:latin typeface="Calibri" panose="020F0502020204030204" pitchFamily="34" charset="0"/>
                <a:ea typeface="Tahoma" pitchFamily="34" charset="0"/>
                <a:cs typeface="Tahoma" pitchFamily="34" charset="0"/>
              </a:endParaRPr>
            </a:p>
          </p:txBody>
        </p:sp>
        <p:sp>
          <p:nvSpPr>
            <p:cNvPr id="16"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tx1"/>
                </a:solidFill>
                <a:latin typeface="Calibri" panose="020F0502020204030204" pitchFamily="34" charset="0"/>
                <a:ea typeface="Tahoma" pitchFamily="34" charset="0"/>
                <a:cs typeface="Tahoma" pitchFamily="34" charset="0"/>
              </a:endParaRPr>
            </a:p>
          </p:txBody>
        </p:sp>
      </p:grpSp>
      <p:grpSp>
        <p:nvGrpSpPr>
          <p:cNvPr id="17" name="그룹 16"/>
          <p:cNvGrpSpPr/>
          <p:nvPr/>
        </p:nvGrpSpPr>
        <p:grpSpPr>
          <a:xfrm>
            <a:off x="6376358" y="3897222"/>
            <a:ext cx="3260918" cy="488808"/>
            <a:chOff x="3003622" y="3755843"/>
            <a:chExt cx="3260918" cy="488808"/>
          </a:xfrm>
        </p:grpSpPr>
        <p:sp>
          <p:nvSpPr>
            <p:cNvPr id="18" name="Rectangle 3"/>
            <p:cNvSpPr txBox="1">
              <a:spLocks noChangeArrowheads="1"/>
            </p:cNvSpPr>
            <p:nvPr/>
          </p:nvSpPr>
          <p:spPr>
            <a:xfrm>
              <a:off x="3003622" y="3755843"/>
              <a:ext cx="3260918"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Tahoma"/>
                  <a:cs typeface="Tahoma"/>
                </a:rPr>
                <a:t>Ethical concerns</a:t>
              </a:r>
              <a:endParaRPr lang="en-US" altLang="ko-KR" sz="1800">
                <a:solidFill>
                  <a:schemeClr val="bg1"/>
                </a:solidFill>
                <a:latin typeface="Calibri"/>
                <a:ea typeface="Tahoma"/>
                <a:cs typeface="Tahoma"/>
              </a:endParaRPr>
            </a:p>
          </p:txBody>
        </p:sp>
        <p:sp>
          <p:nvSpPr>
            <p:cNvPr id="19"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bg1"/>
                </a:solidFill>
                <a:latin typeface="Calibri" panose="020F0502020204030204" pitchFamily="34" charset="0"/>
                <a:ea typeface="Tahoma" pitchFamily="34" charset="0"/>
                <a:cs typeface="Tahoma" pitchFamily="34" charset="0"/>
              </a:endParaRPr>
            </a:p>
          </p:txBody>
        </p:sp>
      </p:grpSp>
      <p:grpSp>
        <p:nvGrpSpPr>
          <p:cNvPr id="20" name="그룹 19"/>
          <p:cNvGrpSpPr/>
          <p:nvPr/>
        </p:nvGrpSpPr>
        <p:grpSpPr>
          <a:xfrm>
            <a:off x="1100900" y="3897221"/>
            <a:ext cx="3691499" cy="371377"/>
            <a:chOff x="2964479" y="3873274"/>
            <a:chExt cx="3691499" cy="371377"/>
          </a:xfrm>
        </p:grpSpPr>
        <p:sp>
          <p:nvSpPr>
            <p:cNvPr id="21" name="Rectangle 3"/>
            <p:cNvSpPr txBox="1">
              <a:spLocks noChangeArrowheads="1"/>
            </p:cNvSpPr>
            <p:nvPr/>
          </p:nvSpPr>
          <p:spPr>
            <a:xfrm>
              <a:off x="2964479" y="3873274"/>
              <a:ext cx="3691499" cy="24929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lnSpc>
                  <a:spcPct val="90000"/>
                </a:lnSpc>
              </a:pPr>
              <a:r>
                <a:rPr lang="en-US" sz="1800">
                  <a:solidFill>
                    <a:schemeClr val="bg1"/>
                  </a:solidFill>
                  <a:latin typeface="Calibri"/>
                  <a:ea typeface="Tahoma"/>
                  <a:cs typeface="Tahoma"/>
                </a:rPr>
                <a:t>Equipment conflicts</a:t>
              </a:r>
              <a:endParaRPr lang="en-US" altLang="ko-KR" sz="1800">
                <a:solidFill>
                  <a:schemeClr val="bg1"/>
                </a:solidFill>
                <a:latin typeface="Calibri"/>
                <a:ea typeface="Tahoma"/>
                <a:cs typeface="Tahoma"/>
              </a:endParaRPr>
            </a:p>
          </p:txBody>
        </p:sp>
        <p:sp>
          <p:nvSpPr>
            <p:cNvPr id="22"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altLang="ko-KR" sz="1100">
                <a:solidFill>
                  <a:schemeClr val="bg1"/>
                </a:solidFill>
                <a:latin typeface="Calibri" panose="020F0502020204030204" pitchFamily="34" charset="0"/>
                <a:ea typeface="Tahoma" pitchFamily="34" charset="0"/>
                <a:cs typeface="Tahoma" pitchFamily="34" charset="0"/>
              </a:endParaRPr>
            </a:p>
          </p:txBody>
        </p:sp>
      </p:grpSp>
      <p:pic>
        <p:nvPicPr>
          <p:cNvPr id="23" name="그림 22"/>
          <p:cNvPicPr>
            <a:picLocks noChangeAspect="1"/>
          </p:cNvPicPr>
          <p:nvPr/>
        </p:nvPicPr>
        <p:blipFill rotWithShape="1">
          <a:blip r:embed="rId2">
            <a:extLst>
              <a:ext uri="{28A0092B-C50C-407E-A947-70E740481C1C}">
                <a14:useLocalDpi xmlns:a14="http://schemas.microsoft.com/office/drawing/2010/main" val="0"/>
              </a:ext>
            </a:extLst>
          </a:blip>
          <a:srcRect l="93312" t="85395"/>
          <a:stretch/>
        </p:blipFill>
        <p:spPr>
          <a:xfrm>
            <a:off x="8532440" y="2534478"/>
            <a:ext cx="611560" cy="1001489"/>
          </a:xfrm>
          <a:prstGeom prst="rect">
            <a:avLst/>
          </a:prstGeom>
        </p:spPr>
      </p:pic>
      <p:grpSp>
        <p:nvGrpSpPr>
          <p:cNvPr id="24" name="그룹 23"/>
          <p:cNvGrpSpPr/>
          <p:nvPr/>
        </p:nvGrpSpPr>
        <p:grpSpPr>
          <a:xfrm>
            <a:off x="6223073" y="2816729"/>
            <a:ext cx="2251008" cy="553998"/>
            <a:chOff x="3003621" y="3720925"/>
            <a:chExt cx="2251008" cy="553998"/>
          </a:xfrm>
        </p:grpSpPr>
        <p:sp>
          <p:nvSpPr>
            <p:cNvPr id="25" name="Rectangle 3"/>
            <p:cNvSpPr txBox="1">
              <a:spLocks noChangeArrowheads="1"/>
            </p:cNvSpPr>
            <p:nvPr/>
          </p:nvSpPr>
          <p:spPr>
            <a:xfrm>
              <a:off x="3003621" y="3720925"/>
              <a:ext cx="2251008" cy="553998"/>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chemeClr val="tx1"/>
                  </a:solidFill>
                  <a:latin typeface="Calibri"/>
                  <a:ea typeface="Tahoma"/>
                  <a:cs typeface="Arial"/>
                </a:rPr>
                <a:t>Sensor positioning</a:t>
              </a:r>
              <a:endParaRPr lang="en-US">
                <a:solidFill>
                  <a:schemeClr val="tx1"/>
                </a:solidFill>
                <a:latin typeface="Calibri"/>
                <a:ea typeface="Tahoma"/>
              </a:endParaRPr>
            </a:p>
            <a:p>
              <a:pPr lvl="1">
                <a:lnSpc>
                  <a:spcPct val="90000"/>
                </a:lnSpc>
              </a:pPr>
              <a:endParaRPr lang="en-US" altLang="ko-KR" sz="1800">
                <a:solidFill>
                  <a:schemeClr val="tx1"/>
                </a:solidFill>
                <a:latin typeface="Calibri" panose="020F0502020204030204" pitchFamily="34" charset="0"/>
                <a:ea typeface="Tahoma" pitchFamily="34" charset="0"/>
                <a:cs typeface="Tahoma" pitchFamily="34" charset="0"/>
              </a:endParaRPr>
            </a:p>
          </p:txBody>
        </p:sp>
        <p:sp>
          <p:nvSpPr>
            <p:cNvPr id="26" name="Rectangle 3"/>
            <p:cNvSpPr txBox="1">
              <a:spLocks noChangeArrowheads="1"/>
            </p:cNvSpPr>
            <p:nvPr/>
          </p:nvSpPr>
          <p:spPr bwMode="auto">
            <a:xfrm>
              <a:off x="3003622" y="4092302"/>
              <a:ext cx="2031802" cy="15234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lnSpc>
                  <a:spcPct val="90000"/>
                </a:lnSpc>
                <a:defRPr/>
              </a:pPr>
              <a:endParaRPr lang="en-US" sz="1100">
                <a:solidFill>
                  <a:srgbClr val="0D0D0D"/>
                </a:solidFill>
                <a:latin typeface="Calibri"/>
                <a:ea typeface="Microsoft Sans Serif"/>
                <a:cs typeface="Microsoft Sans Serif"/>
              </a:endParaRPr>
            </a:p>
          </p:txBody>
        </p:sp>
      </p:grpSp>
      <p:pic>
        <p:nvPicPr>
          <p:cNvPr id="27" name="그림 26"/>
          <p:cNvPicPr>
            <a:picLocks noChangeAspect="1"/>
          </p:cNvPicPr>
          <p:nvPr/>
        </p:nvPicPr>
        <p:blipFill rotWithShape="1">
          <a:blip r:embed="rId3" cstate="print">
            <a:extLst>
              <a:ext uri="{28A0092B-C50C-407E-A947-70E740481C1C}">
                <a14:useLocalDpi xmlns:a14="http://schemas.microsoft.com/office/drawing/2010/main" val="0"/>
              </a:ext>
            </a:extLst>
          </a:blip>
          <a:srcRect l="4941" r="83177" b="81580"/>
          <a:stretch/>
        </p:blipFill>
        <p:spPr>
          <a:xfrm>
            <a:off x="450592" y="3782803"/>
            <a:ext cx="558993" cy="649920"/>
          </a:xfrm>
          <a:prstGeom prst="rect">
            <a:avLst/>
          </a:prstGeom>
        </p:spPr>
      </p:pic>
      <p:pic>
        <p:nvPicPr>
          <p:cNvPr id="30" name="그림 29"/>
          <p:cNvPicPr>
            <a:picLocks noChangeAspect="1"/>
          </p:cNvPicPr>
          <p:nvPr/>
        </p:nvPicPr>
        <p:blipFill rotWithShape="1">
          <a:blip r:embed="rId4" cstate="print">
            <a:extLst>
              <a:ext uri="{28A0092B-C50C-407E-A947-70E740481C1C}">
                <a14:useLocalDpi xmlns:a14="http://schemas.microsoft.com/office/drawing/2010/main" val="0"/>
              </a:ext>
            </a:extLst>
          </a:blip>
          <a:srcRect l="63438" t="2177" r="21569" b="84789"/>
          <a:stretch/>
        </p:blipFill>
        <p:spPr>
          <a:xfrm>
            <a:off x="5570452" y="3890235"/>
            <a:ext cx="656598" cy="428096"/>
          </a:xfrm>
          <a:prstGeom prst="rect">
            <a:avLst/>
          </a:prstGeom>
        </p:spPr>
      </p:pic>
      <p:sp>
        <p:nvSpPr>
          <p:cNvPr id="31" name="텍스트 개체 틀 3"/>
          <p:cNvSpPr txBox="1">
            <a:spLocks/>
          </p:cNvSpPr>
          <p:nvPr/>
        </p:nvSpPr>
        <p:spPr>
          <a:xfrm>
            <a:off x="1587263" y="1501737"/>
            <a:ext cx="6658409" cy="646331"/>
          </a:xfrm>
          <a:prstGeom prst="rect">
            <a:avLst/>
          </a:prstGeom>
        </p:spPr>
        <p:txBody>
          <a:bodyPr vert="horz" wrap="square" lIns="0" tIns="0" rIns="0" bIns="0" rtlCol="0" anchor="t" anchorCtr="0">
            <a:spAutoFit/>
          </a:bodyPr>
          <a:lstStyle>
            <a:defPPr>
              <a:defRPr lang="ko-KR"/>
            </a:defPPr>
            <a:lvl1pPr indent="0">
              <a:spcBef>
                <a:spcPts val="0"/>
              </a:spcBef>
              <a:buFont typeface="Arial" pitchFamily="34" charset="0"/>
              <a:buNone/>
              <a:defRPr sz="1000" b="0" i="0" baseline="0">
                <a:effectLst/>
                <a:latin typeface="Tahoma" pitchFamily="34" charset="0"/>
                <a:ea typeface="+mj-ea"/>
                <a:cs typeface="Tahoma"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ctr">
              <a:defRPr/>
            </a:pPr>
            <a:r>
              <a:rPr lang="en-US" sz="1400">
                <a:latin typeface="Tahoma"/>
                <a:ea typeface="Tahoma"/>
                <a:cs typeface="Tahoma"/>
              </a:rPr>
              <a:t>Wearable activity trackers are now widely used to track daily activities, especially to monitor sports performance, but also to continuously assess the physical condition of a specific patient, but various problems can arise during use.</a:t>
            </a:r>
          </a:p>
        </p:txBody>
      </p:sp>
      <p:sp>
        <p:nvSpPr>
          <p:cNvPr id="32" name="Rectangle 3"/>
          <p:cNvSpPr txBox="1">
            <a:spLocks noChangeArrowheads="1"/>
          </p:cNvSpPr>
          <p:nvPr/>
        </p:nvSpPr>
        <p:spPr bwMode="auto">
          <a:xfrm>
            <a:off x="512356" y="1068695"/>
            <a:ext cx="8056658" cy="430887"/>
          </a:xfrm>
          <a:prstGeom prst="rect">
            <a:avLst/>
          </a:prstGeom>
        </p:spPr>
        <p:txBody>
          <a:bodyPr wrap="square" lIns="0" tIns="0" rIns="0" bIns="0" anchor="ctr">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lgn="ctr">
              <a:spcBef>
                <a:spcPts val="0"/>
              </a:spcBef>
              <a:defRPr/>
            </a:pPr>
            <a:r>
              <a:rPr lang="en-US" altLang="ko-KR" sz="2800" b="1">
                <a:solidFill>
                  <a:srgbClr val="48B5B2"/>
                </a:solidFill>
                <a:latin typeface="Calibri"/>
                <a:ea typeface="Tahoma"/>
                <a:cs typeface="Tahoma"/>
              </a:rPr>
              <a:t>Constraints and key factors</a:t>
            </a:r>
          </a:p>
        </p:txBody>
      </p:sp>
      <p:grpSp>
        <p:nvGrpSpPr>
          <p:cNvPr id="43" name="그룹 2">
            <a:extLst>
              <a:ext uri="{FF2B5EF4-FFF2-40B4-BE49-F238E27FC236}">
                <a16:creationId xmlns:a16="http://schemas.microsoft.com/office/drawing/2014/main" id="{1D7D3B11-05D0-0578-8E26-705E1ACA5CE0}"/>
              </a:ext>
            </a:extLst>
          </p:cNvPr>
          <p:cNvGrpSpPr/>
          <p:nvPr/>
        </p:nvGrpSpPr>
        <p:grpSpPr>
          <a:xfrm>
            <a:off x="2451054" y="2853099"/>
            <a:ext cx="389216" cy="364932"/>
            <a:chOff x="2992438" y="1774825"/>
            <a:chExt cx="3689350" cy="3459163"/>
          </a:xfrm>
        </p:grpSpPr>
        <p:sp>
          <p:nvSpPr>
            <p:cNvPr id="41" name="Freeform 6">
              <a:extLst>
                <a:ext uri="{FF2B5EF4-FFF2-40B4-BE49-F238E27FC236}">
                  <a16:creationId xmlns:a16="http://schemas.microsoft.com/office/drawing/2014/main" id="{78E6677E-70F8-DA08-8499-9E67A92127F3}"/>
                </a:ext>
              </a:extLst>
            </p:cNvPr>
            <p:cNvSpPr>
              <a:spLocks/>
            </p:cNvSpPr>
            <p:nvPr/>
          </p:nvSpPr>
          <p:spPr bwMode="auto">
            <a:xfrm>
              <a:off x="2992438" y="1774825"/>
              <a:ext cx="3689350" cy="2047875"/>
            </a:xfrm>
            <a:custGeom>
              <a:avLst/>
              <a:gdLst>
                <a:gd name="T0" fmla="*/ 6614 w 11624"/>
                <a:gd name="T1" fmla="*/ 6449 h 6452"/>
                <a:gd name="T2" fmla="*/ 6588 w 11624"/>
                <a:gd name="T3" fmla="*/ 6427 h 6452"/>
                <a:gd name="T4" fmla="*/ 3419 w 11624"/>
                <a:gd name="T5" fmla="*/ 4924 h 6452"/>
                <a:gd name="T6" fmla="*/ 3386 w 11624"/>
                <a:gd name="T7" fmla="*/ 4943 h 6452"/>
                <a:gd name="T8" fmla="*/ 248 w 11624"/>
                <a:gd name="T9" fmla="*/ 4948 h 6452"/>
                <a:gd name="T10" fmla="*/ 213 w 11624"/>
                <a:gd name="T11" fmla="*/ 4926 h 6452"/>
                <a:gd name="T12" fmla="*/ 167 w 11624"/>
                <a:gd name="T13" fmla="*/ 4755 h 6452"/>
                <a:gd name="T14" fmla="*/ 86 w 11624"/>
                <a:gd name="T15" fmla="*/ 4363 h 6452"/>
                <a:gd name="T16" fmla="*/ 31 w 11624"/>
                <a:gd name="T17" fmla="*/ 3968 h 6452"/>
                <a:gd name="T18" fmla="*/ 6 w 11624"/>
                <a:gd name="T19" fmla="*/ 3650 h 6452"/>
                <a:gd name="T20" fmla="*/ 1 w 11624"/>
                <a:gd name="T21" fmla="*/ 3371 h 6452"/>
                <a:gd name="T22" fmla="*/ 38 w 11624"/>
                <a:gd name="T23" fmla="*/ 2922 h 6452"/>
                <a:gd name="T24" fmla="*/ 131 w 11624"/>
                <a:gd name="T25" fmla="*/ 2485 h 6452"/>
                <a:gd name="T26" fmla="*/ 278 w 11624"/>
                <a:gd name="T27" fmla="*/ 2063 h 6452"/>
                <a:gd name="T28" fmla="*/ 477 w 11624"/>
                <a:gd name="T29" fmla="*/ 1662 h 6452"/>
                <a:gd name="T30" fmla="*/ 725 w 11624"/>
                <a:gd name="T31" fmla="*/ 1287 h 6452"/>
                <a:gd name="T32" fmla="*/ 958 w 11624"/>
                <a:gd name="T33" fmla="*/ 1011 h 6452"/>
                <a:gd name="T34" fmla="*/ 1249 w 11624"/>
                <a:gd name="T35" fmla="*/ 735 h 6452"/>
                <a:gd name="T36" fmla="*/ 1563 w 11624"/>
                <a:gd name="T37" fmla="*/ 500 h 6452"/>
                <a:gd name="T38" fmla="*/ 1901 w 11624"/>
                <a:gd name="T39" fmla="*/ 307 h 6452"/>
                <a:gd name="T40" fmla="*/ 2194 w 11624"/>
                <a:gd name="T41" fmla="*/ 180 h 6452"/>
                <a:gd name="T42" fmla="*/ 2573 w 11624"/>
                <a:gd name="T43" fmla="*/ 68 h 6452"/>
                <a:gd name="T44" fmla="*/ 2961 w 11624"/>
                <a:gd name="T45" fmla="*/ 10 h 6452"/>
                <a:gd name="T46" fmla="*/ 3240 w 11624"/>
                <a:gd name="T47" fmla="*/ 0 h 6452"/>
                <a:gd name="T48" fmla="*/ 3457 w 11624"/>
                <a:gd name="T49" fmla="*/ 12 h 6452"/>
                <a:gd name="T50" fmla="*/ 3717 w 11624"/>
                <a:gd name="T51" fmla="*/ 46 h 6452"/>
                <a:gd name="T52" fmla="*/ 4142 w 11624"/>
                <a:gd name="T53" fmla="*/ 157 h 6452"/>
                <a:gd name="T54" fmla="*/ 4560 w 11624"/>
                <a:gd name="T55" fmla="*/ 330 h 6452"/>
                <a:gd name="T56" fmla="*/ 4966 w 11624"/>
                <a:gd name="T57" fmla="*/ 566 h 6452"/>
                <a:gd name="T58" fmla="*/ 5360 w 11624"/>
                <a:gd name="T59" fmla="*/ 863 h 6452"/>
                <a:gd name="T60" fmla="*/ 5738 w 11624"/>
                <a:gd name="T61" fmla="*/ 1220 h 6452"/>
                <a:gd name="T62" fmla="*/ 6035 w 11624"/>
                <a:gd name="T63" fmla="*/ 1070 h 6452"/>
                <a:gd name="T64" fmla="*/ 6420 w 11624"/>
                <a:gd name="T65" fmla="*/ 736 h 6452"/>
                <a:gd name="T66" fmla="*/ 6819 w 11624"/>
                <a:gd name="T67" fmla="*/ 464 h 6452"/>
                <a:gd name="T68" fmla="*/ 7231 w 11624"/>
                <a:gd name="T69" fmla="*/ 254 h 6452"/>
                <a:gd name="T70" fmla="*/ 7652 w 11624"/>
                <a:gd name="T71" fmla="*/ 105 h 6452"/>
                <a:gd name="T72" fmla="*/ 8038 w 11624"/>
                <a:gd name="T73" fmla="*/ 26 h 6452"/>
                <a:gd name="T74" fmla="*/ 8254 w 11624"/>
                <a:gd name="T75" fmla="*/ 5 h 6452"/>
                <a:gd name="T76" fmla="*/ 8428 w 11624"/>
                <a:gd name="T77" fmla="*/ 0 h 6452"/>
                <a:gd name="T78" fmla="*/ 8820 w 11624"/>
                <a:gd name="T79" fmla="*/ 27 h 6452"/>
                <a:gd name="T80" fmla="*/ 9205 w 11624"/>
                <a:gd name="T81" fmla="*/ 107 h 6452"/>
                <a:gd name="T82" fmla="*/ 9580 w 11624"/>
                <a:gd name="T83" fmla="*/ 240 h 6452"/>
                <a:gd name="T84" fmla="*/ 9862 w 11624"/>
                <a:gd name="T85" fmla="*/ 379 h 6452"/>
                <a:gd name="T86" fmla="*/ 10190 w 11624"/>
                <a:gd name="T87" fmla="*/ 589 h 6452"/>
                <a:gd name="T88" fmla="*/ 10496 w 11624"/>
                <a:gd name="T89" fmla="*/ 840 h 6452"/>
                <a:gd name="T90" fmla="*/ 10727 w 11624"/>
                <a:gd name="T91" fmla="*/ 1078 h 6452"/>
                <a:gd name="T92" fmla="*/ 11006 w 11624"/>
                <a:gd name="T93" fmla="*/ 1433 h 6452"/>
                <a:gd name="T94" fmla="*/ 11235 w 11624"/>
                <a:gd name="T95" fmla="*/ 1820 h 6452"/>
                <a:gd name="T96" fmla="*/ 11413 w 11624"/>
                <a:gd name="T97" fmla="*/ 2230 h 6452"/>
                <a:gd name="T98" fmla="*/ 11538 w 11624"/>
                <a:gd name="T99" fmla="*/ 2659 h 6452"/>
                <a:gd name="T100" fmla="*/ 11608 w 11624"/>
                <a:gd name="T101" fmla="*/ 3101 h 6452"/>
                <a:gd name="T102" fmla="*/ 11622 w 11624"/>
                <a:gd name="T103" fmla="*/ 3551 h 6452"/>
                <a:gd name="T104" fmla="*/ 11615 w 11624"/>
                <a:gd name="T105" fmla="*/ 3728 h 6452"/>
                <a:gd name="T106" fmla="*/ 11576 w 11624"/>
                <a:gd name="T107" fmla="*/ 4119 h 6452"/>
                <a:gd name="T108" fmla="*/ 11512 w 11624"/>
                <a:gd name="T109" fmla="*/ 4507 h 6452"/>
                <a:gd name="T110" fmla="*/ 11424 w 11624"/>
                <a:gd name="T111" fmla="*/ 4890 h 6452"/>
                <a:gd name="T112" fmla="*/ 11405 w 11624"/>
                <a:gd name="T113" fmla="*/ 4918 h 6452"/>
                <a:gd name="T114" fmla="*/ 7299 w 11624"/>
                <a:gd name="T115" fmla="*/ 4929 h 6452"/>
                <a:gd name="T116" fmla="*/ 6669 w 11624"/>
                <a:gd name="T117" fmla="*/ 6438 h 6452"/>
                <a:gd name="T118" fmla="*/ 6637 w 11624"/>
                <a:gd name="T119" fmla="*/ 6452 h 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24" h="6452">
                  <a:moveTo>
                    <a:pt x="6634" y="6452"/>
                  </a:moveTo>
                  <a:lnTo>
                    <a:pt x="6634" y="6452"/>
                  </a:lnTo>
                  <a:lnTo>
                    <a:pt x="6626" y="6452"/>
                  </a:lnTo>
                  <a:lnTo>
                    <a:pt x="6620" y="6451"/>
                  </a:lnTo>
                  <a:lnTo>
                    <a:pt x="6614" y="6449"/>
                  </a:lnTo>
                  <a:lnTo>
                    <a:pt x="6608" y="6445"/>
                  </a:lnTo>
                  <a:lnTo>
                    <a:pt x="6602" y="6442"/>
                  </a:lnTo>
                  <a:lnTo>
                    <a:pt x="6597" y="6438"/>
                  </a:lnTo>
                  <a:lnTo>
                    <a:pt x="6593" y="6432"/>
                  </a:lnTo>
                  <a:lnTo>
                    <a:pt x="6588" y="6427"/>
                  </a:lnTo>
                  <a:lnTo>
                    <a:pt x="4348" y="2710"/>
                  </a:lnTo>
                  <a:lnTo>
                    <a:pt x="3426" y="4910"/>
                  </a:lnTo>
                  <a:lnTo>
                    <a:pt x="3426" y="4910"/>
                  </a:lnTo>
                  <a:lnTo>
                    <a:pt x="3423" y="4916"/>
                  </a:lnTo>
                  <a:lnTo>
                    <a:pt x="3419" y="4924"/>
                  </a:lnTo>
                  <a:lnTo>
                    <a:pt x="3413" y="4929"/>
                  </a:lnTo>
                  <a:lnTo>
                    <a:pt x="3408" y="4934"/>
                  </a:lnTo>
                  <a:lnTo>
                    <a:pt x="3401" y="4938"/>
                  </a:lnTo>
                  <a:lnTo>
                    <a:pt x="3394" y="4941"/>
                  </a:lnTo>
                  <a:lnTo>
                    <a:pt x="3386" y="4943"/>
                  </a:lnTo>
                  <a:lnTo>
                    <a:pt x="3378" y="4944"/>
                  </a:lnTo>
                  <a:lnTo>
                    <a:pt x="3378" y="4944"/>
                  </a:lnTo>
                  <a:lnTo>
                    <a:pt x="256" y="4948"/>
                  </a:lnTo>
                  <a:lnTo>
                    <a:pt x="256" y="4948"/>
                  </a:lnTo>
                  <a:lnTo>
                    <a:pt x="248" y="4948"/>
                  </a:lnTo>
                  <a:lnTo>
                    <a:pt x="239" y="4946"/>
                  </a:lnTo>
                  <a:lnTo>
                    <a:pt x="231" y="4943"/>
                  </a:lnTo>
                  <a:lnTo>
                    <a:pt x="225" y="4938"/>
                  </a:lnTo>
                  <a:lnTo>
                    <a:pt x="219" y="4932"/>
                  </a:lnTo>
                  <a:lnTo>
                    <a:pt x="213" y="4926"/>
                  </a:lnTo>
                  <a:lnTo>
                    <a:pt x="209" y="4918"/>
                  </a:lnTo>
                  <a:lnTo>
                    <a:pt x="207" y="4911"/>
                  </a:lnTo>
                  <a:lnTo>
                    <a:pt x="207" y="4911"/>
                  </a:lnTo>
                  <a:lnTo>
                    <a:pt x="186" y="4833"/>
                  </a:lnTo>
                  <a:lnTo>
                    <a:pt x="167" y="4755"/>
                  </a:lnTo>
                  <a:lnTo>
                    <a:pt x="148" y="4677"/>
                  </a:lnTo>
                  <a:lnTo>
                    <a:pt x="131" y="4600"/>
                  </a:lnTo>
                  <a:lnTo>
                    <a:pt x="115" y="4521"/>
                  </a:lnTo>
                  <a:lnTo>
                    <a:pt x="100" y="4442"/>
                  </a:lnTo>
                  <a:lnTo>
                    <a:pt x="86" y="4363"/>
                  </a:lnTo>
                  <a:lnTo>
                    <a:pt x="73" y="4284"/>
                  </a:lnTo>
                  <a:lnTo>
                    <a:pt x="61" y="4205"/>
                  </a:lnTo>
                  <a:lnTo>
                    <a:pt x="50" y="4127"/>
                  </a:lnTo>
                  <a:lnTo>
                    <a:pt x="40" y="4048"/>
                  </a:lnTo>
                  <a:lnTo>
                    <a:pt x="31" y="3968"/>
                  </a:lnTo>
                  <a:lnTo>
                    <a:pt x="23" y="3889"/>
                  </a:lnTo>
                  <a:lnTo>
                    <a:pt x="17" y="3809"/>
                  </a:lnTo>
                  <a:lnTo>
                    <a:pt x="11" y="3729"/>
                  </a:lnTo>
                  <a:lnTo>
                    <a:pt x="6" y="3650"/>
                  </a:lnTo>
                  <a:lnTo>
                    <a:pt x="6" y="3650"/>
                  </a:lnTo>
                  <a:lnTo>
                    <a:pt x="7" y="3642"/>
                  </a:lnTo>
                  <a:lnTo>
                    <a:pt x="7" y="3642"/>
                  </a:lnTo>
                  <a:lnTo>
                    <a:pt x="3" y="3551"/>
                  </a:lnTo>
                  <a:lnTo>
                    <a:pt x="0" y="3460"/>
                  </a:lnTo>
                  <a:lnTo>
                    <a:pt x="1" y="3371"/>
                  </a:lnTo>
                  <a:lnTo>
                    <a:pt x="4" y="3280"/>
                  </a:lnTo>
                  <a:lnTo>
                    <a:pt x="9" y="3190"/>
                  </a:lnTo>
                  <a:lnTo>
                    <a:pt x="17" y="3101"/>
                  </a:lnTo>
                  <a:lnTo>
                    <a:pt x="26" y="3011"/>
                  </a:lnTo>
                  <a:lnTo>
                    <a:pt x="38" y="2922"/>
                  </a:lnTo>
                  <a:lnTo>
                    <a:pt x="52" y="2834"/>
                  </a:lnTo>
                  <a:lnTo>
                    <a:pt x="68" y="2746"/>
                  </a:lnTo>
                  <a:lnTo>
                    <a:pt x="87" y="2658"/>
                  </a:lnTo>
                  <a:lnTo>
                    <a:pt x="108" y="2571"/>
                  </a:lnTo>
                  <a:lnTo>
                    <a:pt x="131" y="2485"/>
                  </a:lnTo>
                  <a:lnTo>
                    <a:pt x="156" y="2399"/>
                  </a:lnTo>
                  <a:lnTo>
                    <a:pt x="183" y="2313"/>
                  </a:lnTo>
                  <a:lnTo>
                    <a:pt x="213" y="2229"/>
                  </a:lnTo>
                  <a:lnTo>
                    <a:pt x="244" y="2146"/>
                  </a:lnTo>
                  <a:lnTo>
                    <a:pt x="278" y="2063"/>
                  </a:lnTo>
                  <a:lnTo>
                    <a:pt x="314" y="1981"/>
                  </a:lnTo>
                  <a:lnTo>
                    <a:pt x="351" y="1900"/>
                  </a:lnTo>
                  <a:lnTo>
                    <a:pt x="391" y="1819"/>
                  </a:lnTo>
                  <a:lnTo>
                    <a:pt x="432" y="1740"/>
                  </a:lnTo>
                  <a:lnTo>
                    <a:pt x="477" y="1662"/>
                  </a:lnTo>
                  <a:lnTo>
                    <a:pt x="522" y="1584"/>
                  </a:lnTo>
                  <a:lnTo>
                    <a:pt x="570" y="1509"/>
                  </a:lnTo>
                  <a:lnTo>
                    <a:pt x="620" y="1433"/>
                  </a:lnTo>
                  <a:lnTo>
                    <a:pt x="671" y="1360"/>
                  </a:lnTo>
                  <a:lnTo>
                    <a:pt x="725" y="1287"/>
                  </a:lnTo>
                  <a:lnTo>
                    <a:pt x="780" y="1216"/>
                  </a:lnTo>
                  <a:lnTo>
                    <a:pt x="838" y="1146"/>
                  </a:lnTo>
                  <a:lnTo>
                    <a:pt x="898" y="1078"/>
                  </a:lnTo>
                  <a:lnTo>
                    <a:pt x="958" y="1011"/>
                  </a:lnTo>
                  <a:lnTo>
                    <a:pt x="958" y="1011"/>
                  </a:lnTo>
                  <a:lnTo>
                    <a:pt x="1014" y="952"/>
                  </a:lnTo>
                  <a:lnTo>
                    <a:pt x="1072" y="895"/>
                  </a:lnTo>
                  <a:lnTo>
                    <a:pt x="1129" y="840"/>
                  </a:lnTo>
                  <a:lnTo>
                    <a:pt x="1188" y="787"/>
                  </a:lnTo>
                  <a:lnTo>
                    <a:pt x="1249" y="735"/>
                  </a:lnTo>
                  <a:lnTo>
                    <a:pt x="1309" y="685"/>
                  </a:lnTo>
                  <a:lnTo>
                    <a:pt x="1372" y="636"/>
                  </a:lnTo>
                  <a:lnTo>
                    <a:pt x="1435" y="589"/>
                  </a:lnTo>
                  <a:lnTo>
                    <a:pt x="1498" y="543"/>
                  </a:lnTo>
                  <a:lnTo>
                    <a:pt x="1563" y="500"/>
                  </a:lnTo>
                  <a:lnTo>
                    <a:pt x="1629" y="458"/>
                  </a:lnTo>
                  <a:lnTo>
                    <a:pt x="1696" y="418"/>
                  </a:lnTo>
                  <a:lnTo>
                    <a:pt x="1763" y="379"/>
                  </a:lnTo>
                  <a:lnTo>
                    <a:pt x="1832" y="341"/>
                  </a:lnTo>
                  <a:lnTo>
                    <a:pt x="1901" y="307"/>
                  </a:lnTo>
                  <a:lnTo>
                    <a:pt x="1971" y="273"/>
                  </a:lnTo>
                  <a:lnTo>
                    <a:pt x="1971" y="273"/>
                  </a:lnTo>
                  <a:lnTo>
                    <a:pt x="2045" y="240"/>
                  </a:lnTo>
                  <a:lnTo>
                    <a:pt x="2119" y="209"/>
                  </a:lnTo>
                  <a:lnTo>
                    <a:pt x="2194" y="180"/>
                  </a:lnTo>
                  <a:lnTo>
                    <a:pt x="2268" y="153"/>
                  </a:lnTo>
                  <a:lnTo>
                    <a:pt x="2344" y="130"/>
                  </a:lnTo>
                  <a:lnTo>
                    <a:pt x="2421" y="107"/>
                  </a:lnTo>
                  <a:lnTo>
                    <a:pt x="2496" y="86"/>
                  </a:lnTo>
                  <a:lnTo>
                    <a:pt x="2573" y="68"/>
                  </a:lnTo>
                  <a:lnTo>
                    <a:pt x="2650" y="52"/>
                  </a:lnTo>
                  <a:lnTo>
                    <a:pt x="2727" y="38"/>
                  </a:lnTo>
                  <a:lnTo>
                    <a:pt x="2805" y="27"/>
                  </a:lnTo>
                  <a:lnTo>
                    <a:pt x="2883" y="17"/>
                  </a:lnTo>
                  <a:lnTo>
                    <a:pt x="2961" y="10"/>
                  </a:lnTo>
                  <a:lnTo>
                    <a:pt x="3039" y="4"/>
                  </a:lnTo>
                  <a:lnTo>
                    <a:pt x="3118" y="1"/>
                  </a:lnTo>
                  <a:lnTo>
                    <a:pt x="3197" y="0"/>
                  </a:lnTo>
                  <a:lnTo>
                    <a:pt x="3197" y="0"/>
                  </a:lnTo>
                  <a:lnTo>
                    <a:pt x="3240" y="0"/>
                  </a:lnTo>
                  <a:lnTo>
                    <a:pt x="3284" y="1"/>
                  </a:lnTo>
                  <a:lnTo>
                    <a:pt x="3328" y="2"/>
                  </a:lnTo>
                  <a:lnTo>
                    <a:pt x="3371" y="5"/>
                  </a:lnTo>
                  <a:lnTo>
                    <a:pt x="3414" y="7"/>
                  </a:lnTo>
                  <a:lnTo>
                    <a:pt x="3457" y="12"/>
                  </a:lnTo>
                  <a:lnTo>
                    <a:pt x="3501" y="16"/>
                  </a:lnTo>
                  <a:lnTo>
                    <a:pt x="3544" y="20"/>
                  </a:lnTo>
                  <a:lnTo>
                    <a:pt x="3587" y="26"/>
                  </a:lnTo>
                  <a:lnTo>
                    <a:pt x="3630" y="32"/>
                  </a:lnTo>
                  <a:lnTo>
                    <a:pt x="3717" y="46"/>
                  </a:lnTo>
                  <a:lnTo>
                    <a:pt x="3802" y="64"/>
                  </a:lnTo>
                  <a:lnTo>
                    <a:pt x="3888" y="83"/>
                  </a:lnTo>
                  <a:lnTo>
                    <a:pt x="3974" y="105"/>
                  </a:lnTo>
                  <a:lnTo>
                    <a:pt x="4058" y="130"/>
                  </a:lnTo>
                  <a:lnTo>
                    <a:pt x="4142" y="157"/>
                  </a:lnTo>
                  <a:lnTo>
                    <a:pt x="4226" y="187"/>
                  </a:lnTo>
                  <a:lnTo>
                    <a:pt x="4311" y="219"/>
                  </a:lnTo>
                  <a:lnTo>
                    <a:pt x="4394" y="254"/>
                  </a:lnTo>
                  <a:lnTo>
                    <a:pt x="4477" y="290"/>
                  </a:lnTo>
                  <a:lnTo>
                    <a:pt x="4560" y="330"/>
                  </a:lnTo>
                  <a:lnTo>
                    <a:pt x="4642" y="373"/>
                  </a:lnTo>
                  <a:lnTo>
                    <a:pt x="4724" y="417"/>
                  </a:lnTo>
                  <a:lnTo>
                    <a:pt x="4805" y="464"/>
                  </a:lnTo>
                  <a:lnTo>
                    <a:pt x="4886" y="514"/>
                  </a:lnTo>
                  <a:lnTo>
                    <a:pt x="4966" y="566"/>
                  </a:lnTo>
                  <a:lnTo>
                    <a:pt x="5046" y="621"/>
                  </a:lnTo>
                  <a:lnTo>
                    <a:pt x="5126" y="677"/>
                  </a:lnTo>
                  <a:lnTo>
                    <a:pt x="5205" y="736"/>
                  </a:lnTo>
                  <a:lnTo>
                    <a:pt x="5283" y="799"/>
                  </a:lnTo>
                  <a:lnTo>
                    <a:pt x="5360" y="863"/>
                  </a:lnTo>
                  <a:lnTo>
                    <a:pt x="5437" y="930"/>
                  </a:lnTo>
                  <a:lnTo>
                    <a:pt x="5514" y="999"/>
                  </a:lnTo>
                  <a:lnTo>
                    <a:pt x="5589" y="1070"/>
                  </a:lnTo>
                  <a:lnTo>
                    <a:pt x="5664" y="1144"/>
                  </a:lnTo>
                  <a:lnTo>
                    <a:pt x="5738" y="1220"/>
                  </a:lnTo>
                  <a:lnTo>
                    <a:pt x="5813" y="1299"/>
                  </a:lnTo>
                  <a:lnTo>
                    <a:pt x="5813" y="1299"/>
                  </a:lnTo>
                  <a:lnTo>
                    <a:pt x="5886" y="1220"/>
                  </a:lnTo>
                  <a:lnTo>
                    <a:pt x="5961" y="1144"/>
                  </a:lnTo>
                  <a:lnTo>
                    <a:pt x="6035" y="1070"/>
                  </a:lnTo>
                  <a:lnTo>
                    <a:pt x="6111" y="999"/>
                  </a:lnTo>
                  <a:lnTo>
                    <a:pt x="6188" y="930"/>
                  </a:lnTo>
                  <a:lnTo>
                    <a:pt x="6264" y="863"/>
                  </a:lnTo>
                  <a:lnTo>
                    <a:pt x="6342" y="799"/>
                  </a:lnTo>
                  <a:lnTo>
                    <a:pt x="6420" y="736"/>
                  </a:lnTo>
                  <a:lnTo>
                    <a:pt x="6499" y="677"/>
                  </a:lnTo>
                  <a:lnTo>
                    <a:pt x="6579" y="621"/>
                  </a:lnTo>
                  <a:lnTo>
                    <a:pt x="6659" y="566"/>
                  </a:lnTo>
                  <a:lnTo>
                    <a:pt x="6738" y="514"/>
                  </a:lnTo>
                  <a:lnTo>
                    <a:pt x="6819" y="464"/>
                  </a:lnTo>
                  <a:lnTo>
                    <a:pt x="6900" y="417"/>
                  </a:lnTo>
                  <a:lnTo>
                    <a:pt x="6983" y="373"/>
                  </a:lnTo>
                  <a:lnTo>
                    <a:pt x="7065" y="330"/>
                  </a:lnTo>
                  <a:lnTo>
                    <a:pt x="7148" y="290"/>
                  </a:lnTo>
                  <a:lnTo>
                    <a:pt x="7231" y="254"/>
                  </a:lnTo>
                  <a:lnTo>
                    <a:pt x="7314" y="219"/>
                  </a:lnTo>
                  <a:lnTo>
                    <a:pt x="7398" y="187"/>
                  </a:lnTo>
                  <a:lnTo>
                    <a:pt x="7483" y="157"/>
                  </a:lnTo>
                  <a:lnTo>
                    <a:pt x="7567" y="130"/>
                  </a:lnTo>
                  <a:lnTo>
                    <a:pt x="7652" y="105"/>
                  </a:lnTo>
                  <a:lnTo>
                    <a:pt x="7736" y="83"/>
                  </a:lnTo>
                  <a:lnTo>
                    <a:pt x="7823" y="64"/>
                  </a:lnTo>
                  <a:lnTo>
                    <a:pt x="7908" y="46"/>
                  </a:lnTo>
                  <a:lnTo>
                    <a:pt x="7995" y="32"/>
                  </a:lnTo>
                  <a:lnTo>
                    <a:pt x="8038" y="26"/>
                  </a:lnTo>
                  <a:lnTo>
                    <a:pt x="8081" y="20"/>
                  </a:lnTo>
                  <a:lnTo>
                    <a:pt x="8124" y="16"/>
                  </a:lnTo>
                  <a:lnTo>
                    <a:pt x="8167" y="12"/>
                  </a:lnTo>
                  <a:lnTo>
                    <a:pt x="8211" y="7"/>
                  </a:lnTo>
                  <a:lnTo>
                    <a:pt x="8254" y="5"/>
                  </a:lnTo>
                  <a:lnTo>
                    <a:pt x="8297" y="2"/>
                  </a:lnTo>
                  <a:lnTo>
                    <a:pt x="8341" y="1"/>
                  </a:lnTo>
                  <a:lnTo>
                    <a:pt x="8384" y="0"/>
                  </a:lnTo>
                  <a:lnTo>
                    <a:pt x="8428" y="0"/>
                  </a:lnTo>
                  <a:lnTo>
                    <a:pt x="8428" y="0"/>
                  </a:lnTo>
                  <a:lnTo>
                    <a:pt x="8506" y="1"/>
                  </a:lnTo>
                  <a:lnTo>
                    <a:pt x="8585" y="4"/>
                  </a:lnTo>
                  <a:lnTo>
                    <a:pt x="8664" y="10"/>
                  </a:lnTo>
                  <a:lnTo>
                    <a:pt x="8742" y="17"/>
                  </a:lnTo>
                  <a:lnTo>
                    <a:pt x="8820" y="27"/>
                  </a:lnTo>
                  <a:lnTo>
                    <a:pt x="8897" y="38"/>
                  </a:lnTo>
                  <a:lnTo>
                    <a:pt x="8975" y="52"/>
                  </a:lnTo>
                  <a:lnTo>
                    <a:pt x="9052" y="68"/>
                  </a:lnTo>
                  <a:lnTo>
                    <a:pt x="9129" y="86"/>
                  </a:lnTo>
                  <a:lnTo>
                    <a:pt x="9205" y="107"/>
                  </a:lnTo>
                  <a:lnTo>
                    <a:pt x="9281" y="130"/>
                  </a:lnTo>
                  <a:lnTo>
                    <a:pt x="9356" y="153"/>
                  </a:lnTo>
                  <a:lnTo>
                    <a:pt x="9431" y="180"/>
                  </a:lnTo>
                  <a:lnTo>
                    <a:pt x="9505" y="209"/>
                  </a:lnTo>
                  <a:lnTo>
                    <a:pt x="9580" y="240"/>
                  </a:lnTo>
                  <a:lnTo>
                    <a:pt x="9653" y="273"/>
                  </a:lnTo>
                  <a:lnTo>
                    <a:pt x="9653" y="273"/>
                  </a:lnTo>
                  <a:lnTo>
                    <a:pt x="9724" y="307"/>
                  </a:lnTo>
                  <a:lnTo>
                    <a:pt x="9793" y="342"/>
                  </a:lnTo>
                  <a:lnTo>
                    <a:pt x="9862" y="379"/>
                  </a:lnTo>
                  <a:lnTo>
                    <a:pt x="9929" y="418"/>
                  </a:lnTo>
                  <a:lnTo>
                    <a:pt x="9996" y="458"/>
                  </a:lnTo>
                  <a:lnTo>
                    <a:pt x="10062" y="500"/>
                  </a:lnTo>
                  <a:lnTo>
                    <a:pt x="10126" y="543"/>
                  </a:lnTo>
                  <a:lnTo>
                    <a:pt x="10190" y="589"/>
                  </a:lnTo>
                  <a:lnTo>
                    <a:pt x="10253" y="636"/>
                  </a:lnTo>
                  <a:lnTo>
                    <a:pt x="10315" y="685"/>
                  </a:lnTo>
                  <a:lnTo>
                    <a:pt x="10376" y="735"/>
                  </a:lnTo>
                  <a:lnTo>
                    <a:pt x="10436" y="787"/>
                  </a:lnTo>
                  <a:lnTo>
                    <a:pt x="10496" y="840"/>
                  </a:lnTo>
                  <a:lnTo>
                    <a:pt x="10553" y="895"/>
                  </a:lnTo>
                  <a:lnTo>
                    <a:pt x="10610" y="952"/>
                  </a:lnTo>
                  <a:lnTo>
                    <a:pt x="10666" y="1011"/>
                  </a:lnTo>
                  <a:lnTo>
                    <a:pt x="10666" y="1011"/>
                  </a:lnTo>
                  <a:lnTo>
                    <a:pt x="10727" y="1078"/>
                  </a:lnTo>
                  <a:lnTo>
                    <a:pt x="10786" y="1146"/>
                  </a:lnTo>
                  <a:lnTo>
                    <a:pt x="10845" y="1216"/>
                  </a:lnTo>
                  <a:lnTo>
                    <a:pt x="10900" y="1287"/>
                  </a:lnTo>
                  <a:lnTo>
                    <a:pt x="10954" y="1360"/>
                  </a:lnTo>
                  <a:lnTo>
                    <a:pt x="11006" y="1433"/>
                  </a:lnTo>
                  <a:lnTo>
                    <a:pt x="11055" y="1509"/>
                  </a:lnTo>
                  <a:lnTo>
                    <a:pt x="11103" y="1584"/>
                  </a:lnTo>
                  <a:lnTo>
                    <a:pt x="11148" y="1662"/>
                  </a:lnTo>
                  <a:lnTo>
                    <a:pt x="11192" y="1740"/>
                  </a:lnTo>
                  <a:lnTo>
                    <a:pt x="11235" y="1820"/>
                  </a:lnTo>
                  <a:lnTo>
                    <a:pt x="11273" y="1900"/>
                  </a:lnTo>
                  <a:lnTo>
                    <a:pt x="11311" y="1981"/>
                  </a:lnTo>
                  <a:lnTo>
                    <a:pt x="11347" y="2063"/>
                  </a:lnTo>
                  <a:lnTo>
                    <a:pt x="11381" y="2146"/>
                  </a:lnTo>
                  <a:lnTo>
                    <a:pt x="11413" y="2230"/>
                  </a:lnTo>
                  <a:lnTo>
                    <a:pt x="11442" y="2314"/>
                  </a:lnTo>
                  <a:lnTo>
                    <a:pt x="11469" y="2400"/>
                  </a:lnTo>
                  <a:lnTo>
                    <a:pt x="11494" y="2485"/>
                  </a:lnTo>
                  <a:lnTo>
                    <a:pt x="11517" y="2571"/>
                  </a:lnTo>
                  <a:lnTo>
                    <a:pt x="11538" y="2659"/>
                  </a:lnTo>
                  <a:lnTo>
                    <a:pt x="11556" y="2746"/>
                  </a:lnTo>
                  <a:lnTo>
                    <a:pt x="11573" y="2835"/>
                  </a:lnTo>
                  <a:lnTo>
                    <a:pt x="11587" y="2922"/>
                  </a:lnTo>
                  <a:lnTo>
                    <a:pt x="11598" y="3012"/>
                  </a:lnTo>
                  <a:lnTo>
                    <a:pt x="11608" y="3101"/>
                  </a:lnTo>
                  <a:lnTo>
                    <a:pt x="11616" y="3190"/>
                  </a:lnTo>
                  <a:lnTo>
                    <a:pt x="11621" y="3281"/>
                  </a:lnTo>
                  <a:lnTo>
                    <a:pt x="11624" y="3371"/>
                  </a:lnTo>
                  <a:lnTo>
                    <a:pt x="11624" y="3461"/>
                  </a:lnTo>
                  <a:lnTo>
                    <a:pt x="11622" y="3551"/>
                  </a:lnTo>
                  <a:lnTo>
                    <a:pt x="11619" y="3642"/>
                  </a:lnTo>
                  <a:lnTo>
                    <a:pt x="11619" y="3642"/>
                  </a:lnTo>
                  <a:lnTo>
                    <a:pt x="11619" y="3650"/>
                  </a:lnTo>
                  <a:lnTo>
                    <a:pt x="11619" y="3650"/>
                  </a:lnTo>
                  <a:lnTo>
                    <a:pt x="11615" y="3728"/>
                  </a:lnTo>
                  <a:lnTo>
                    <a:pt x="11608" y="3807"/>
                  </a:lnTo>
                  <a:lnTo>
                    <a:pt x="11602" y="3885"/>
                  </a:lnTo>
                  <a:lnTo>
                    <a:pt x="11594" y="3962"/>
                  </a:lnTo>
                  <a:lnTo>
                    <a:pt x="11586" y="4041"/>
                  </a:lnTo>
                  <a:lnTo>
                    <a:pt x="11576" y="4119"/>
                  </a:lnTo>
                  <a:lnTo>
                    <a:pt x="11565" y="4197"/>
                  </a:lnTo>
                  <a:lnTo>
                    <a:pt x="11553" y="4275"/>
                  </a:lnTo>
                  <a:lnTo>
                    <a:pt x="11541" y="4352"/>
                  </a:lnTo>
                  <a:lnTo>
                    <a:pt x="11527" y="4430"/>
                  </a:lnTo>
                  <a:lnTo>
                    <a:pt x="11512" y="4507"/>
                  </a:lnTo>
                  <a:lnTo>
                    <a:pt x="11497" y="4585"/>
                  </a:lnTo>
                  <a:lnTo>
                    <a:pt x="11480" y="4661"/>
                  </a:lnTo>
                  <a:lnTo>
                    <a:pt x="11462" y="4738"/>
                  </a:lnTo>
                  <a:lnTo>
                    <a:pt x="11444" y="4815"/>
                  </a:lnTo>
                  <a:lnTo>
                    <a:pt x="11424" y="4890"/>
                  </a:lnTo>
                  <a:lnTo>
                    <a:pt x="11424" y="4890"/>
                  </a:lnTo>
                  <a:lnTo>
                    <a:pt x="11421" y="4899"/>
                  </a:lnTo>
                  <a:lnTo>
                    <a:pt x="11417" y="4906"/>
                  </a:lnTo>
                  <a:lnTo>
                    <a:pt x="11412" y="4913"/>
                  </a:lnTo>
                  <a:lnTo>
                    <a:pt x="11405" y="4918"/>
                  </a:lnTo>
                  <a:lnTo>
                    <a:pt x="11399" y="4923"/>
                  </a:lnTo>
                  <a:lnTo>
                    <a:pt x="11391" y="4927"/>
                  </a:lnTo>
                  <a:lnTo>
                    <a:pt x="11382" y="4929"/>
                  </a:lnTo>
                  <a:lnTo>
                    <a:pt x="11374" y="4929"/>
                  </a:lnTo>
                  <a:lnTo>
                    <a:pt x="7299" y="4929"/>
                  </a:lnTo>
                  <a:lnTo>
                    <a:pt x="6681" y="6421"/>
                  </a:lnTo>
                  <a:lnTo>
                    <a:pt x="6681" y="6421"/>
                  </a:lnTo>
                  <a:lnTo>
                    <a:pt x="6678" y="6427"/>
                  </a:lnTo>
                  <a:lnTo>
                    <a:pt x="6674" y="6432"/>
                  </a:lnTo>
                  <a:lnTo>
                    <a:pt x="6669" y="6438"/>
                  </a:lnTo>
                  <a:lnTo>
                    <a:pt x="6664" y="6442"/>
                  </a:lnTo>
                  <a:lnTo>
                    <a:pt x="6657" y="6446"/>
                  </a:lnTo>
                  <a:lnTo>
                    <a:pt x="6651" y="6449"/>
                  </a:lnTo>
                  <a:lnTo>
                    <a:pt x="6645" y="6451"/>
                  </a:lnTo>
                  <a:lnTo>
                    <a:pt x="6637" y="6452"/>
                  </a:lnTo>
                  <a:lnTo>
                    <a:pt x="6637" y="6452"/>
                  </a:lnTo>
                  <a:lnTo>
                    <a:pt x="6634" y="6452"/>
                  </a:lnTo>
                  <a:lnTo>
                    <a:pt x="6634" y="6452"/>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42" name="Freeform 10">
              <a:extLst>
                <a:ext uri="{FF2B5EF4-FFF2-40B4-BE49-F238E27FC236}">
                  <a16:creationId xmlns:a16="http://schemas.microsoft.com/office/drawing/2014/main" id="{901CE619-B868-7264-DE27-95BD3485366C}"/>
                </a:ext>
              </a:extLst>
            </p:cNvPr>
            <p:cNvSpPr>
              <a:spLocks/>
            </p:cNvSpPr>
            <p:nvPr/>
          </p:nvSpPr>
          <p:spPr bwMode="auto">
            <a:xfrm>
              <a:off x="3133725" y="3171825"/>
              <a:ext cx="3403600" cy="2062163"/>
            </a:xfrm>
            <a:custGeom>
              <a:avLst/>
              <a:gdLst>
                <a:gd name="T0" fmla="*/ 5350 w 10719"/>
                <a:gd name="T1" fmla="*/ 6492 h 6494"/>
                <a:gd name="T2" fmla="*/ 5283 w 10719"/>
                <a:gd name="T3" fmla="*/ 6457 h 6494"/>
                <a:gd name="T4" fmla="*/ 4927 w 10719"/>
                <a:gd name="T5" fmla="*/ 6266 h 6494"/>
                <a:gd name="T6" fmla="*/ 4394 w 10719"/>
                <a:gd name="T7" fmla="*/ 5962 h 6494"/>
                <a:gd name="T8" fmla="*/ 3899 w 10719"/>
                <a:gd name="T9" fmla="*/ 5654 h 6494"/>
                <a:gd name="T10" fmla="*/ 3538 w 10719"/>
                <a:gd name="T11" fmla="*/ 5410 h 6494"/>
                <a:gd name="T12" fmla="*/ 3157 w 10719"/>
                <a:gd name="T13" fmla="*/ 5136 h 6494"/>
                <a:gd name="T14" fmla="*/ 2767 w 10719"/>
                <a:gd name="T15" fmla="*/ 4833 h 6494"/>
                <a:gd name="T16" fmla="*/ 2440 w 10719"/>
                <a:gd name="T17" fmla="*/ 4561 h 6494"/>
                <a:gd name="T18" fmla="*/ 2031 w 10719"/>
                <a:gd name="T19" fmla="*/ 4189 h 6494"/>
                <a:gd name="T20" fmla="*/ 1650 w 10719"/>
                <a:gd name="T21" fmla="*/ 3808 h 6494"/>
                <a:gd name="T22" fmla="*/ 1300 w 10719"/>
                <a:gd name="T23" fmla="*/ 3418 h 6494"/>
                <a:gd name="T24" fmla="*/ 1120 w 10719"/>
                <a:gd name="T25" fmla="*/ 3201 h 6494"/>
                <a:gd name="T26" fmla="*/ 933 w 10719"/>
                <a:gd name="T27" fmla="*/ 2959 h 6494"/>
                <a:gd name="T28" fmla="*/ 758 w 10719"/>
                <a:gd name="T29" fmla="*/ 2714 h 6494"/>
                <a:gd name="T30" fmla="*/ 595 w 10719"/>
                <a:gd name="T31" fmla="*/ 2467 h 6494"/>
                <a:gd name="T32" fmla="*/ 442 w 10719"/>
                <a:gd name="T33" fmla="*/ 2217 h 6494"/>
                <a:gd name="T34" fmla="*/ 302 w 10719"/>
                <a:gd name="T35" fmla="*/ 1966 h 6494"/>
                <a:gd name="T36" fmla="*/ 173 w 10719"/>
                <a:gd name="T37" fmla="*/ 1712 h 6494"/>
                <a:gd name="T38" fmla="*/ 58 w 10719"/>
                <a:gd name="T39" fmla="*/ 1456 h 6494"/>
                <a:gd name="T40" fmla="*/ 4 w 10719"/>
                <a:gd name="T41" fmla="*/ 1326 h 6494"/>
                <a:gd name="T42" fmla="*/ 0 w 10719"/>
                <a:gd name="T43" fmla="*/ 1301 h 6494"/>
                <a:gd name="T44" fmla="*/ 8 w 10719"/>
                <a:gd name="T45" fmla="*/ 1276 h 6494"/>
                <a:gd name="T46" fmla="*/ 21 w 10719"/>
                <a:gd name="T47" fmla="*/ 1264 h 6494"/>
                <a:gd name="T48" fmla="*/ 45 w 10719"/>
                <a:gd name="T49" fmla="*/ 1254 h 6494"/>
                <a:gd name="T50" fmla="*/ 3963 w 10719"/>
                <a:gd name="T51" fmla="*/ 31 h 6494"/>
                <a:gd name="T52" fmla="*/ 3980 w 10719"/>
                <a:gd name="T53" fmla="*/ 10 h 6494"/>
                <a:gd name="T54" fmla="*/ 4006 w 10719"/>
                <a:gd name="T55" fmla="*/ 0 h 6494"/>
                <a:gd name="T56" fmla="*/ 4017 w 10719"/>
                <a:gd name="T57" fmla="*/ 0 h 6494"/>
                <a:gd name="T58" fmla="*/ 4042 w 10719"/>
                <a:gd name="T59" fmla="*/ 10 h 6494"/>
                <a:gd name="T60" fmla="*/ 6315 w 10719"/>
                <a:gd name="T61" fmla="*/ 3658 h 6494"/>
                <a:gd name="T62" fmla="*/ 7287 w 10719"/>
                <a:gd name="T63" fmla="*/ 1294 h 6494"/>
                <a:gd name="T64" fmla="*/ 7312 w 10719"/>
                <a:gd name="T65" fmla="*/ 1278 h 6494"/>
                <a:gd name="T66" fmla="*/ 10667 w 10719"/>
                <a:gd name="T67" fmla="*/ 1274 h 6494"/>
                <a:gd name="T68" fmla="*/ 10692 w 10719"/>
                <a:gd name="T69" fmla="*/ 1281 h 6494"/>
                <a:gd name="T70" fmla="*/ 10710 w 10719"/>
                <a:gd name="T71" fmla="*/ 1298 h 6494"/>
                <a:gd name="T72" fmla="*/ 10717 w 10719"/>
                <a:gd name="T73" fmla="*/ 1315 h 6494"/>
                <a:gd name="T74" fmla="*/ 10717 w 10719"/>
                <a:gd name="T75" fmla="*/ 1340 h 6494"/>
                <a:gd name="T76" fmla="*/ 10661 w 10719"/>
                <a:gd name="T77" fmla="*/ 1474 h 6494"/>
                <a:gd name="T78" fmla="*/ 10545 w 10719"/>
                <a:gd name="T79" fmla="*/ 1729 h 6494"/>
                <a:gd name="T80" fmla="*/ 10416 w 10719"/>
                <a:gd name="T81" fmla="*/ 1982 h 6494"/>
                <a:gd name="T82" fmla="*/ 10276 w 10719"/>
                <a:gd name="T83" fmla="*/ 2232 h 6494"/>
                <a:gd name="T84" fmla="*/ 10123 w 10719"/>
                <a:gd name="T85" fmla="*/ 2482 h 6494"/>
                <a:gd name="T86" fmla="*/ 9959 w 10719"/>
                <a:gd name="T87" fmla="*/ 2728 h 6494"/>
                <a:gd name="T88" fmla="*/ 9784 w 10719"/>
                <a:gd name="T89" fmla="*/ 2971 h 6494"/>
                <a:gd name="T90" fmla="*/ 9598 w 10719"/>
                <a:gd name="T91" fmla="*/ 3213 h 6494"/>
                <a:gd name="T92" fmla="*/ 9418 w 10719"/>
                <a:gd name="T93" fmla="*/ 3430 h 6494"/>
                <a:gd name="T94" fmla="*/ 9068 w 10719"/>
                <a:gd name="T95" fmla="*/ 3818 h 6494"/>
                <a:gd name="T96" fmla="*/ 8688 w 10719"/>
                <a:gd name="T97" fmla="*/ 4197 h 6494"/>
                <a:gd name="T98" fmla="*/ 8279 w 10719"/>
                <a:gd name="T99" fmla="*/ 4568 h 6494"/>
                <a:gd name="T100" fmla="*/ 7953 w 10719"/>
                <a:gd name="T101" fmla="*/ 4839 h 6494"/>
                <a:gd name="T102" fmla="*/ 7563 w 10719"/>
                <a:gd name="T103" fmla="*/ 5141 h 6494"/>
                <a:gd name="T104" fmla="*/ 7184 w 10719"/>
                <a:gd name="T105" fmla="*/ 5414 h 6494"/>
                <a:gd name="T106" fmla="*/ 6823 w 10719"/>
                <a:gd name="T107" fmla="*/ 5656 h 6494"/>
                <a:gd name="T108" fmla="*/ 6331 w 10719"/>
                <a:gd name="T109" fmla="*/ 5964 h 6494"/>
                <a:gd name="T110" fmla="*/ 5799 w 10719"/>
                <a:gd name="T111" fmla="*/ 6267 h 6494"/>
                <a:gd name="T112" fmla="*/ 5444 w 10719"/>
                <a:gd name="T113" fmla="*/ 6457 h 6494"/>
                <a:gd name="T114" fmla="*/ 5377 w 10719"/>
                <a:gd name="T115" fmla="*/ 6492 h 6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19" h="6494">
                  <a:moveTo>
                    <a:pt x="5364" y="6494"/>
                  </a:moveTo>
                  <a:lnTo>
                    <a:pt x="5364" y="6494"/>
                  </a:lnTo>
                  <a:lnTo>
                    <a:pt x="5356" y="6494"/>
                  </a:lnTo>
                  <a:lnTo>
                    <a:pt x="5350" y="6492"/>
                  </a:lnTo>
                  <a:lnTo>
                    <a:pt x="5343" y="6490"/>
                  </a:lnTo>
                  <a:lnTo>
                    <a:pt x="5338" y="6487"/>
                  </a:lnTo>
                  <a:lnTo>
                    <a:pt x="5338" y="6487"/>
                  </a:lnTo>
                  <a:lnTo>
                    <a:pt x="5283" y="6457"/>
                  </a:lnTo>
                  <a:lnTo>
                    <a:pt x="5201" y="6414"/>
                  </a:lnTo>
                  <a:lnTo>
                    <a:pt x="5201" y="6414"/>
                  </a:lnTo>
                  <a:lnTo>
                    <a:pt x="5031" y="6323"/>
                  </a:lnTo>
                  <a:lnTo>
                    <a:pt x="4927" y="6266"/>
                  </a:lnTo>
                  <a:lnTo>
                    <a:pt x="4809" y="6201"/>
                  </a:lnTo>
                  <a:lnTo>
                    <a:pt x="4680" y="6129"/>
                  </a:lnTo>
                  <a:lnTo>
                    <a:pt x="4542" y="6049"/>
                  </a:lnTo>
                  <a:lnTo>
                    <a:pt x="4394" y="5962"/>
                  </a:lnTo>
                  <a:lnTo>
                    <a:pt x="4236" y="5866"/>
                  </a:lnTo>
                  <a:lnTo>
                    <a:pt x="4071" y="5764"/>
                  </a:lnTo>
                  <a:lnTo>
                    <a:pt x="3986" y="5710"/>
                  </a:lnTo>
                  <a:lnTo>
                    <a:pt x="3899" y="5654"/>
                  </a:lnTo>
                  <a:lnTo>
                    <a:pt x="3811" y="5595"/>
                  </a:lnTo>
                  <a:lnTo>
                    <a:pt x="3721" y="5535"/>
                  </a:lnTo>
                  <a:lnTo>
                    <a:pt x="3631" y="5473"/>
                  </a:lnTo>
                  <a:lnTo>
                    <a:pt x="3538" y="5410"/>
                  </a:lnTo>
                  <a:lnTo>
                    <a:pt x="3444" y="5345"/>
                  </a:lnTo>
                  <a:lnTo>
                    <a:pt x="3350" y="5277"/>
                  </a:lnTo>
                  <a:lnTo>
                    <a:pt x="3254" y="5208"/>
                  </a:lnTo>
                  <a:lnTo>
                    <a:pt x="3157" y="5136"/>
                  </a:lnTo>
                  <a:lnTo>
                    <a:pt x="3060" y="5063"/>
                  </a:lnTo>
                  <a:lnTo>
                    <a:pt x="2963" y="4988"/>
                  </a:lnTo>
                  <a:lnTo>
                    <a:pt x="2865" y="4912"/>
                  </a:lnTo>
                  <a:lnTo>
                    <a:pt x="2767" y="4833"/>
                  </a:lnTo>
                  <a:lnTo>
                    <a:pt x="2767" y="4833"/>
                  </a:lnTo>
                  <a:lnTo>
                    <a:pt x="2656" y="4743"/>
                  </a:lnTo>
                  <a:lnTo>
                    <a:pt x="2547" y="4653"/>
                  </a:lnTo>
                  <a:lnTo>
                    <a:pt x="2440" y="4561"/>
                  </a:lnTo>
                  <a:lnTo>
                    <a:pt x="2336" y="4469"/>
                  </a:lnTo>
                  <a:lnTo>
                    <a:pt x="2232" y="4376"/>
                  </a:lnTo>
                  <a:lnTo>
                    <a:pt x="2130" y="4283"/>
                  </a:lnTo>
                  <a:lnTo>
                    <a:pt x="2031" y="4189"/>
                  </a:lnTo>
                  <a:lnTo>
                    <a:pt x="1933" y="4094"/>
                  </a:lnTo>
                  <a:lnTo>
                    <a:pt x="1837" y="3999"/>
                  </a:lnTo>
                  <a:lnTo>
                    <a:pt x="1742" y="3904"/>
                  </a:lnTo>
                  <a:lnTo>
                    <a:pt x="1650" y="3808"/>
                  </a:lnTo>
                  <a:lnTo>
                    <a:pt x="1559" y="3711"/>
                  </a:lnTo>
                  <a:lnTo>
                    <a:pt x="1471" y="3614"/>
                  </a:lnTo>
                  <a:lnTo>
                    <a:pt x="1384" y="3516"/>
                  </a:lnTo>
                  <a:lnTo>
                    <a:pt x="1300" y="3418"/>
                  </a:lnTo>
                  <a:lnTo>
                    <a:pt x="1217" y="3320"/>
                  </a:lnTo>
                  <a:lnTo>
                    <a:pt x="1217" y="3320"/>
                  </a:lnTo>
                  <a:lnTo>
                    <a:pt x="1168" y="3260"/>
                  </a:lnTo>
                  <a:lnTo>
                    <a:pt x="1120" y="3201"/>
                  </a:lnTo>
                  <a:lnTo>
                    <a:pt x="1072" y="3141"/>
                  </a:lnTo>
                  <a:lnTo>
                    <a:pt x="1024" y="3080"/>
                  </a:lnTo>
                  <a:lnTo>
                    <a:pt x="978" y="3020"/>
                  </a:lnTo>
                  <a:lnTo>
                    <a:pt x="933" y="2959"/>
                  </a:lnTo>
                  <a:lnTo>
                    <a:pt x="888" y="2898"/>
                  </a:lnTo>
                  <a:lnTo>
                    <a:pt x="844" y="2837"/>
                  </a:lnTo>
                  <a:lnTo>
                    <a:pt x="801" y="2776"/>
                  </a:lnTo>
                  <a:lnTo>
                    <a:pt x="758" y="2714"/>
                  </a:lnTo>
                  <a:lnTo>
                    <a:pt x="716" y="2652"/>
                  </a:lnTo>
                  <a:lnTo>
                    <a:pt x="675" y="2591"/>
                  </a:lnTo>
                  <a:lnTo>
                    <a:pt x="635" y="2529"/>
                  </a:lnTo>
                  <a:lnTo>
                    <a:pt x="595" y="2467"/>
                  </a:lnTo>
                  <a:lnTo>
                    <a:pt x="556" y="2405"/>
                  </a:lnTo>
                  <a:lnTo>
                    <a:pt x="517" y="2342"/>
                  </a:lnTo>
                  <a:lnTo>
                    <a:pt x="479" y="2280"/>
                  </a:lnTo>
                  <a:lnTo>
                    <a:pt x="442" y="2217"/>
                  </a:lnTo>
                  <a:lnTo>
                    <a:pt x="407" y="2155"/>
                  </a:lnTo>
                  <a:lnTo>
                    <a:pt x="371" y="2092"/>
                  </a:lnTo>
                  <a:lnTo>
                    <a:pt x="337" y="2028"/>
                  </a:lnTo>
                  <a:lnTo>
                    <a:pt x="302" y="1966"/>
                  </a:lnTo>
                  <a:lnTo>
                    <a:pt x="270" y="1902"/>
                  </a:lnTo>
                  <a:lnTo>
                    <a:pt x="236" y="1839"/>
                  </a:lnTo>
                  <a:lnTo>
                    <a:pt x="205" y="1775"/>
                  </a:lnTo>
                  <a:lnTo>
                    <a:pt x="173" y="1712"/>
                  </a:lnTo>
                  <a:lnTo>
                    <a:pt x="144" y="1648"/>
                  </a:lnTo>
                  <a:lnTo>
                    <a:pt x="114" y="1584"/>
                  </a:lnTo>
                  <a:lnTo>
                    <a:pt x="86" y="1519"/>
                  </a:lnTo>
                  <a:lnTo>
                    <a:pt x="58" y="1456"/>
                  </a:lnTo>
                  <a:lnTo>
                    <a:pt x="31" y="1392"/>
                  </a:lnTo>
                  <a:lnTo>
                    <a:pt x="4" y="1327"/>
                  </a:lnTo>
                  <a:lnTo>
                    <a:pt x="4" y="1326"/>
                  </a:lnTo>
                  <a:lnTo>
                    <a:pt x="4" y="1326"/>
                  </a:lnTo>
                  <a:lnTo>
                    <a:pt x="2" y="1320"/>
                  </a:lnTo>
                  <a:lnTo>
                    <a:pt x="0" y="1313"/>
                  </a:lnTo>
                  <a:lnTo>
                    <a:pt x="0" y="1308"/>
                  </a:lnTo>
                  <a:lnTo>
                    <a:pt x="0" y="1301"/>
                  </a:lnTo>
                  <a:lnTo>
                    <a:pt x="1" y="1295"/>
                  </a:lnTo>
                  <a:lnTo>
                    <a:pt x="2" y="1288"/>
                  </a:lnTo>
                  <a:lnTo>
                    <a:pt x="5" y="1283"/>
                  </a:lnTo>
                  <a:lnTo>
                    <a:pt x="8" y="1276"/>
                  </a:lnTo>
                  <a:lnTo>
                    <a:pt x="8" y="1276"/>
                  </a:lnTo>
                  <a:lnTo>
                    <a:pt x="11" y="1272"/>
                  </a:lnTo>
                  <a:lnTo>
                    <a:pt x="16" y="1267"/>
                  </a:lnTo>
                  <a:lnTo>
                    <a:pt x="21" y="1264"/>
                  </a:lnTo>
                  <a:lnTo>
                    <a:pt x="27" y="1260"/>
                  </a:lnTo>
                  <a:lnTo>
                    <a:pt x="32" y="1257"/>
                  </a:lnTo>
                  <a:lnTo>
                    <a:pt x="38" y="1255"/>
                  </a:lnTo>
                  <a:lnTo>
                    <a:pt x="45" y="1254"/>
                  </a:lnTo>
                  <a:lnTo>
                    <a:pt x="51" y="1254"/>
                  </a:lnTo>
                  <a:lnTo>
                    <a:pt x="3445" y="1254"/>
                  </a:lnTo>
                  <a:lnTo>
                    <a:pt x="3963" y="31"/>
                  </a:lnTo>
                  <a:lnTo>
                    <a:pt x="3963" y="31"/>
                  </a:lnTo>
                  <a:lnTo>
                    <a:pt x="3966" y="25"/>
                  </a:lnTo>
                  <a:lnTo>
                    <a:pt x="3971" y="19"/>
                  </a:lnTo>
                  <a:lnTo>
                    <a:pt x="3975" y="14"/>
                  </a:lnTo>
                  <a:lnTo>
                    <a:pt x="3980" y="10"/>
                  </a:lnTo>
                  <a:lnTo>
                    <a:pt x="3987" y="5"/>
                  </a:lnTo>
                  <a:lnTo>
                    <a:pt x="3993" y="3"/>
                  </a:lnTo>
                  <a:lnTo>
                    <a:pt x="4000" y="1"/>
                  </a:lnTo>
                  <a:lnTo>
                    <a:pt x="4006" y="0"/>
                  </a:lnTo>
                  <a:lnTo>
                    <a:pt x="4006" y="0"/>
                  </a:lnTo>
                  <a:lnTo>
                    <a:pt x="4011" y="0"/>
                  </a:lnTo>
                  <a:lnTo>
                    <a:pt x="4011" y="0"/>
                  </a:lnTo>
                  <a:lnTo>
                    <a:pt x="4017" y="0"/>
                  </a:lnTo>
                  <a:lnTo>
                    <a:pt x="4024" y="1"/>
                  </a:lnTo>
                  <a:lnTo>
                    <a:pt x="4030" y="3"/>
                  </a:lnTo>
                  <a:lnTo>
                    <a:pt x="4036" y="6"/>
                  </a:lnTo>
                  <a:lnTo>
                    <a:pt x="4042" y="10"/>
                  </a:lnTo>
                  <a:lnTo>
                    <a:pt x="4046" y="14"/>
                  </a:lnTo>
                  <a:lnTo>
                    <a:pt x="4051" y="18"/>
                  </a:lnTo>
                  <a:lnTo>
                    <a:pt x="4055" y="24"/>
                  </a:lnTo>
                  <a:lnTo>
                    <a:pt x="6315" y="3658"/>
                  </a:lnTo>
                  <a:lnTo>
                    <a:pt x="7280" y="1307"/>
                  </a:lnTo>
                  <a:lnTo>
                    <a:pt x="7280" y="1307"/>
                  </a:lnTo>
                  <a:lnTo>
                    <a:pt x="7283" y="1300"/>
                  </a:lnTo>
                  <a:lnTo>
                    <a:pt x="7287" y="1294"/>
                  </a:lnTo>
                  <a:lnTo>
                    <a:pt x="7293" y="1288"/>
                  </a:lnTo>
                  <a:lnTo>
                    <a:pt x="7299" y="1284"/>
                  </a:lnTo>
                  <a:lnTo>
                    <a:pt x="7306" y="1280"/>
                  </a:lnTo>
                  <a:lnTo>
                    <a:pt x="7312" y="1278"/>
                  </a:lnTo>
                  <a:lnTo>
                    <a:pt x="7320" y="1275"/>
                  </a:lnTo>
                  <a:lnTo>
                    <a:pt x="7327" y="1274"/>
                  </a:lnTo>
                  <a:lnTo>
                    <a:pt x="10667" y="1274"/>
                  </a:lnTo>
                  <a:lnTo>
                    <a:pt x="10667" y="1274"/>
                  </a:lnTo>
                  <a:lnTo>
                    <a:pt x="10673" y="1275"/>
                  </a:lnTo>
                  <a:lnTo>
                    <a:pt x="10680" y="1276"/>
                  </a:lnTo>
                  <a:lnTo>
                    <a:pt x="10686" y="1279"/>
                  </a:lnTo>
                  <a:lnTo>
                    <a:pt x="10692" y="1281"/>
                  </a:lnTo>
                  <a:lnTo>
                    <a:pt x="10697" y="1284"/>
                  </a:lnTo>
                  <a:lnTo>
                    <a:pt x="10702" y="1288"/>
                  </a:lnTo>
                  <a:lnTo>
                    <a:pt x="10707" y="1293"/>
                  </a:lnTo>
                  <a:lnTo>
                    <a:pt x="10710" y="1298"/>
                  </a:lnTo>
                  <a:lnTo>
                    <a:pt x="10710" y="1298"/>
                  </a:lnTo>
                  <a:lnTo>
                    <a:pt x="10713" y="1303"/>
                  </a:lnTo>
                  <a:lnTo>
                    <a:pt x="10716" y="1309"/>
                  </a:lnTo>
                  <a:lnTo>
                    <a:pt x="10717" y="1315"/>
                  </a:lnTo>
                  <a:lnTo>
                    <a:pt x="10719" y="1322"/>
                  </a:lnTo>
                  <a:lnTo>
                    <a:pt x="10719" y="1327"/>
                  </a:lnTo>
                  <a:lnTo>
                    <a:pt x="10719" y="1334"/>
                  </a:lnTo>
                  <a:lnTo>
                    <a:pt x="10717" y="1340"/>
                  </a:lnTo>
                  <a:lnTo>
                    <a:pt x="10715" y="1347"/>
                  </a:lnTo>
                  <a:lnTo>
                    <a:pt x="10715" y="1347"/>
                  </a:lnTo>
                  <a:lnTo>
                    <a:pt x="10688" y="1410"/>
                  </a:lnTo>
                  <a:lnTo>
                    <a:pt x="10661" y="1474"/>
                  </a:lnTo>
                  <a:lnTo>
                    <a:pt x="10633" y="1538"/>
                  </a:lnTo>
                  <a:lnTo>
                    <a:pt x="10604" y="1602"/>
                  </a:lnTo>
                  <a:lnTo>
                    <a:pt x="10575" y="1665"/>
                  </a:lnTo>
                  <a:lnTo>
                    <a:pt x="10545" y="1729"/>
                  </a:lnTo>
                  <a:lnTo>
                    <a:pt x="10513" y="1792"/>
                  </a:lnTo>
                  <a:lnTo>
                    <a:pt x="10482" y="1855"/>
                  </a:lnTo>
                  <a:lnTo>
                    <a:pt x="10450" y="1919"/>
                  </a:lnTo>
                  <a:lnTo>
                    <a:pt x="10416" y="1982"/>
                  </a:lnTo>
                  <a:lnTo>
                    <a:pt x="10382" y="2044"/>
                  </a:lnTo>
                  <a:lnTo>
                    <a:pt x="10347" y="2107"/>
                  </a:lnTo>
                  <a:lnTo>
                    <a:pt x="10311" y="2170"/>
                  </a:lnTo>
                  <a:lnTo>
                    <a:pt x="10276" y="2232"/>
                  </a:lnTo>
                  <a:lnTo>
                    <a:pt x="10239" y="2295"/>
                  </a:lnTo>
                  <a:lnTo>
                    <a:pt x="10201" y="2358"/>
                  </a:lnTo>
                  <a:lnTo>
                    <a:pt x="10162" y="2419"/>
                  </a:lnTo>
                  <a:lnTo>
                    <a:pt x="10123" y="2482"/>
                  </a:lnTo>
                  <a:lnTo>
                    <a:pt x="10084" y="2543"/>
                  </a:lnTo>
                  <a:lnTo>
                    <a:pt x="10042" y="2605"/>
                  </a:lnTo>
                  <a:lnTo>
                    <a:pt x="10001" y="2666"/>
                  </a:lnTo>
                  <a:lnTo>
                    <a:pt x="9959" y="2728"/>
                  </a:lnTo>
                  <a:lnTo>
                    <a:pt x="9917" y="2788"/>
                  </a:lnTo>
                  <a:lnTo>
                    <a:pt x="9873" y="2850"/>
                  </a:lnTo>
                  <a:lnTo>
                    <a:pt x="9830" y="2911"/>
                  </a:lnTo>
                  <a:lnTo>
                    <a:pt x="9784" y="2971"/>
                  </a:lnTo>
                  <a:lnTo>
                    <a:pt x="9739" y="3033"/>
                  </a:lnTo>
                  <a:lnTo>
                    <a:pt x="9693" y="3092"/>
                  </a:lnTo>
                  <a:lnTo>
                    <a:pt x="9646" y="3152"/>
                  </a:lnTo>
                  <a:lnTo>
                    <a:pt x="9598" y="3213"/>
                  </a:lnTo>
                  <a:lnTo>
                    <a:pt x="9550" y="3272"/>
                  </a:lnTo>
                  <a:lnTo>
                    <a:pt x="9500" y="3332"/>
                  </a:lnTo>
                  <a:lnTo>
                    <a:pt x="9500" y="3332"/>
                  </a:lnTo>
                  <a:lnTo>
                    <a:pt x="9418" y="3430"/>
                  </a:lnTo>
                  <a:lnTo>
                    <a:pt x="9333" y="3527"/>
                  </a:lnTo>
                  <a:lnTo>
                    <a:pt x="9247" y="3624"/>
                  </a:lnTo>
                  <a:lnTo>
                    <a:pt x="9158" y="3722"/>
                  </a:lnTo>
                  <a:lnTo>
                    <a:pt x="9068" y="3818"/>
                  </a:lnTo>
                  <a:lnTo>
                    <a:pt x="8975" y="3913"/>
                  </a:lnTo>
                  <a:lnTo>
                    <a:pt x="8881" y="4009"/>
                  </a:lnTo>
                  <a:lnTo>
                    <a:pt x="8785" y="4103"/>
                  </a:lnTo>
                  <a:lnTo>
                    <a:pt x="8688" y="4197"/>
                  </a:lnTo>
                  <a:lnTo>
                    <a:pt x="8588" y="4291"/>
                  </a:lnTo>
                  <a:lnTo>
                    <a:pt x="8486" y="4384"/>
                  </a:lnTo>
                  <a:lnTo>
                    <a:pt x="8384" y="4477"/>
                  </a:lnTo>
                  <a:lnTo>
                    <a:pt x="8279" y="4568"/>
                  </a:lnTo>
                  <a:lnTo>
                    <a:pt x="8172" y="4659"/>
                  </a:lnTo>
                  <a:lnTo>
                    <a:pt x="8063" y="4750"/>
                  </a:lnTo>
                  <a:lnTo>
                    <a:pt x="7953" y="4839"/>
                  </a:lnTo>
                  <a:lnTo>
                    <a:pt x="7953" y="4839"/>
                  </a:lnTo>
                  <a:lnTo>
                    <a:pt x="7854" y="4917"/>
                  </a:lnTo>
                  <a:lnTo>
                    <a:pt x="7757" y="4994"/>
                  </a:lnTo>
                  <a:lnTo>
                    <a:pt x="7660" y="5068"/>
                  </a:lnTo>
                  <a:lnTo>
                    <a:pt x="7563" y="5141"/>
                  </a:lnTo>
                  <a:lnTo>
                    <a:pt x="7467" y="5212"/>
                  </a:lnTo>
                  <a:lnTo>
                    <a:pt x="7372" y="5281"/>
                  </a:lnTo>
                  <a:lnTo>
                    <a:pt x="7278" y="5348"/>
                  </a:lnTo>
                  <a:lnTo>
                    <a:pt x="7184" y="5414"/>
                  </a:lnTo>
                  <a:lnTo>
                    <a:pt x="7092" y="5477"/>
                  </a:lnTo>
                  <a:lnTo>
                    <a:pt x="7001" y="5538"/>
                  </a:lnTo>
                  <a:lnTo>
                    <a:pt x="6912" y="5599"/>
                  </a:lnTo>
                  <a:lnTo>
                    <a:pt x="6823" y="5656"/>
                  </a:lnTo>
                  <a:lnTo>
                    <a:pt x="6737" y="5712"/>
                  </a:lnTo>
                  <a:lnTo>
                    <a:pt x="6651" y="5766"/>
                  </a:lnTo>
                  <a:lnTo>
                    <a:pt x="6487" y="5869"/>
                  </a:lnTo>
                  <a:lnTo>
                    <a:pt x="6331" y="5964"/>
                  </a:lnTo>
                  <a:lnTo>
                    <a:pt x="6183" y="6050"/>
                  </a:lnTo>
                  <a:lnTo>
                    <a:pt x="6044" y="6130"/>
                  </a:lnTo>
                  <a:lnTo>
                    <a:pt x="5916" y="6202"/>
                  </a:lnTo>
                  <a:lnTo>
                    <a:pt x="5799" y="6267"/>
                  </a:lnTo>
                  <a:lnTo>
                    <a:pt x="5695" y="6323"/>
                  </a:lnTo>
                  <a:lnTo>
                    <a:pt x="5526" y="6414"/>
                  </a:lnTo>
                  <a:lnTo>
                    <a:pt x="5526" y="6414"/>
                  </a:lnTo>
                  <a:lnTo>
                    <a:pt x="5444" y="6457"/>
                  </a:lnTo>
                  <a:lnTo>
                    <a:pt x="5390" y="6487"/>
                  </a:lnTo>
                  <a:lnTo>
                    <a:pt x="5390" y="6487"/>
                  </a:lnTo>
                  <a:lnTo>
                    <a:pt x="5383" y="6490"/>
                  </a:lnTo>
                  <a:lnTo>
                    <a:pt x="5377" y="6492"/>
                  </a:lnTo>
                  <a:lnTo>
                    <a:pt x="5370" y="6494"/>
                  </a:lnTo>
                  <a:lnTo>
                    <a:pt x="5364" y="6494"/>
                  </a:lnTo>
                  <a:lnTo>
                    <a:pt x="5364" y="6494"/>
                  </a:lnTo>
                  <a:close/>
                </a:path>
              </a:pathLst>
            </a:custGeom>
            <a:solidFill>
              <a:srgbClr val="EF4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pic>
        <p:nvPicPr>
          <p:cNvPr id="45" name="그림 9" descr="A screenshot of a computer&#10;&#10;Description automatically generated">
            <a:extLst>
              <a:ext uri="{FF2B5EF4-FFF2-40B4-BE49-F238E27FC236}">
                <a16:creationId xmlns:a16="http://schemas.microsoft.com/office/drawing/2014/main" id="{0E7DE114-989A-73DA-B6D1-5E378418928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3021" t="26039" r="44854" b="56135"/>
          <a:stretch/>
        </p:blipFill>
        <p:spPr>
          <a:xfrm>
            <a:off x="5571878" y="2766708"/>
            <a:ext cx="553542" cy="577660"/>
          </a:xfrm>
          <a:prstGeom prst="rect">
            <a:avLst/>
          </a:prstGeom>
        </p:spPr>
      </p:pic>
      <p:sp>
        <p:nvSpPr>
          <p:cNvPr id="4" name="직사각형 10">
            <a:extLst>
              <a:ext uri="{FF2B5EF4-FFF2-40B4-BE49-F238E27FC236}">
                <a16:creationId xmlns:a16="http://schemas.microsoft.com/office/drawing/2014/main" id="{3A6FB1A8-DEAB-2DD5-381E-32063AFE48EA}"/>
              </a:ext>
            </a:extLst>
          </p:cNvPr>
          <p:cNvSpPr/>
          <p:nvPr/>
        </p:nvSpPr>
        <p:spPr>
          <a:xfrm>
            <a:off x="3534506" y="3614847"/>
            <a:ext cx="1796870" cy="10014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p>
        </p:txBody>
      </p:sp>
      <p:grpSp>
        <p:nvGrpSpPr>
          <p:cNvPr id="5" name="그룹 13">
            <a:extLst>
              <a:ext uri="{FF2B5EF4-FFF2-40B4-BE49-F238E27FC236}">
                <a16:creationId xmlns:a16="http://schemas.microsoft.com/office/drawing/2014/main" id="{0150FF9C-D807-F9DE-F722-66EA443A4601}"/>
              </a:ext>
            </a:extLst>
          </p:cNvPr>
          <p:cNvGrpSpPr/>
          <p:nvPr/>
        </p:nvGrpSpPr>
        <p:grpSpPr>
          <a:xfrm>
            <a:off x="3903579" y="3885573"/>
            <a:ext cx="2321466" cy="386505"/>
            <a:chOff x="2549673" y="3858146"/>
            <a:chExt cx="3953772" cy="386505"/>
          </a:xfrm>
        </p:grpSpPr>
        <p:sp>
          <p:nvSpPr>
            <p:cNvPr id="6" name="Rectangle 3">
              <a:extLst>
                <a:ext uri="{FF2B5EF4-FFF2-40B4-BE49-F238E27FC236}">
                  <a16:creationId xmlns:a16="http://schemas.microsoft.com/office/drawing/2014/main" id="{38BA5413-BE7B-A1E7-CA7B-43B3F2F04524}"/>
                </a:ext>
              </a:extLst>
            </p:cNvPr>
            <p:cNvSpPr txBox="1">
              <a:spLocks noChangeArrowheads="1"/>
            </p:cNvSpPr>
            <p:nvPr/>
          </p:nvSpPr>
          <p:spPr>
            <a:xfrm>
              <a:off x="2549673" y="3858146"/>
              <a:ext cx="3953772" cy="287386"/>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itchFamily="34" charset="0"/>
                  <a:ea typeface="Yoon 윤고딕 550_TT" pitchFamily="18" charset="-127"/>
                  <a:cs typeface="Microsoft Sans Serif" pitchFamily="34" charset="0"/>
                </a:defRPr>
              </a:lvl2pPr>
            </a:lstStyle>
            <a:p>
              <a:pPr lvl="1"/>
              <a:r>
                <a:rPr lang="en-US" sz="1800">
                  <a:solidFill>
                    <a:srgbClr val="0D0D0D"/>
                  </a:solidFill>
                  <a:latin typeface="Calibri"/>
                  <a:ea typeface="Microsoft Sans Serif"/>
                  <a:cs typeface="Microsoft Sans Serif"/>
                </a:rPr>
                <a:t>Other cases</a:t>
              </a:r>
            </a:p>
          </p:txBody>
        </p:sp>
        <p:sp>
          <p:nvSpPr>
            <p:cNvPr id="7" name="Rectangle 3">
              <a:extLst>
                <a:ext uri="{FF2B5EF4-FFF2-40B4-BE49-F238E27FC236}">
                  <a16:creationId xmlns:a16="http://schemas.microsoft.com/office/drawing/2014/main" id="{05B8232B-F387-917F-4F31-2BC4F9AF7725}"/>
                </a:ext>
              </a:extLst>
            </p:cNvPr>
            <p:cNvSpPr txBox="1">
              <a:spLocks noChangeArrowheads="1"/>
            </p:cNvSpPr>
            <p:nvPr/>
          </p:nvSpPr>
          <p:spPr bwMode="auto">
            <a:xfrm>
              <a:off x="3003622" y="4092302"/>
              <a:ext cx="2031802" cy="152349"/>
            </a:xfrm>
            <a:prstGeom prst="rect">
              <a:avLst/>
            </a:prstGeom>
            <a:noFill/>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nSpc>
                  <a:spcPct val="110000"/>
                </a:lnSpc>
                <a:defRPr/>
              </a:pPr>
              <a:endParaRPr lang="en-US" altLang="ko-KR" b="1">
                <a:ln>
                  <a:prstDash val="solid"/>
                </a:ln>
                <a:solidFill>
                  <a:srgbClr val="0D0D0D"/>
                </a:solidFill>
                <a:latin typeface="Calibri"/>
                <a:ea typeface="Microsoft Sans Serif"/>
                <a:cs typeface="Microsoft Sans Serif"/>
              </a:endParaRPr>
            </a:p>
          </p:txBody>
        </p:sp>
      </p:grpSp>
    </p:spTree>
    <p:extLst>
      <p:ext uri="{BB962C8B-B14F-4D97-AF65-F5344CB8AC3E}">
        <p14:creationId xmlns:p14="http://schemas.microsoft.com/office/powerpoint/2010/main" val="166233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188891" y="229235"/>
            <a:ext cx="8761655" cy="533400"/>
          </a:xfrm>
        </p:spPr>
        <p:txBody>
          <a:bodyPr lIns="0" tIns="0" rIns="0" bIns="0" anchor="t"/>
          <a:lstStyle/>
          <a:p>
            <a:r>
              <a:rPr lang="en-US">
                <a:latin typeface="Malgun Gothic"/>
                <a:ea typeface="Calibri"/>
                <a:cs typeface="Calibri"/>
              </a:rPr>
              <a:t>Specific situation and solutions</a:t>
            </a:r>
          </a:p>
        </p:txBody>
      </p:sp>
      <p:grpSp>
        <p:nvGrpSpPr>
          <p:cNvPr id="104" name="그룹 20">
            <a:extLst>
              <a:ext uri="{FF2B5EF4-FFF2-40B4-BE49-F238E27FC236}">
                <a16:creationId xmlns:a16="http://schemas.microsoft.com/office/drawing/2014/main" id="{40B965ED-F8BE-F8C3-CC1F-8352E99E9116}"/>
              </a:ext>
            </a:extLst>
          </p:cNvPr>
          <p:cNvGrpSpPr/>
          <p:nvPr/>
        </p:nvGrpSpPr>
        <p:grpSpPr>
          <a:xfrm>
            <a:off x="624038" y="1002159"/>
            <a:ext cx="6474091" cy="1624177"/>
            <a:chOff x="4330264" y="2313713"/>
            <a:chExt cx="4335840" cy="1828868"/>
          </a:xfrm>
        </p:grpSpPr>
        <p:sp>
          <p:nvSpPr>
            <p:cNvPr id="101" name="Rectangle 3">
              <a:extLst>
                <a:ext uri="{FF2B5EF4-FFF2-40B4-BE49-F238E27FC236}">
                  <a16:creationId xmlns:a16="http://schemas.microsoft.com/office/drawing/2014/main" id="{94DE3A9F-2C49-A4B5-8AD7-78001C5BE356}"/>
                </a:ext>
              </a:extLst>
            </p:cNvPr>
            <p:cNvSpPr txBox="1">
              <a:spLocks noChangeArrowheads="1"/>
            </p:cNvSpPr>
            <p:nvPr/>
          </p:nvSpPr>
          <p:spPr bwMode="auto">
            <a:xfrm>
              <a:off x="5015734" y="2390241"/>
              <a:ext cx="2473159" cy="97038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Sensor Positioning</a:t>
              </a:r>
              <a:endParaRPr lang="en-US" sz="1400">
                <a:solidFill>
                  <a:srgbClr val="000000"/>
                </a:solidFill>
                <a:latin typeface="맑은 고딕"/>
                <a:ea typeface="맑은 고딕"/>
                <a:cs typeface="Calibri"/>
              </a:endParaRPr>
            </a:p>
            <a:p>
              <a:pPr marL="0" lvl="1"/>
              <a:endParaRPr lang="en-US" sz="1400" b="1">
                <a:solidFill>
                  <a:srgbClr val="48B5B2"/>
                </a:solidFill>
                <a:latin typeface="Calibri"/>
                <a:ea typeface="Tahoma"/>
                <a:cs typeface="Tahoma"/>
              </a:endParaRP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102" name="Rectangle 3">
              <a:extLst>
                <a:ext uri="{FF2B5EF4-FFF2-40B4-BE49-F238E27FC236}">
                  <a16:creationId xmlns:a16="http://schemas.microsoft.com/office/drawing/2014/main" id="{CDD701AD-829A-F6A5-ACCE-DA3A7F8A1F41}"/>
                </a:ext>
              </a:extLst>
            </p:cNvPr>
            <p:cNvSpPr txBox="1">
              <a:spLocks noChangeArrowheads="1"/>
            </p:cNvSpPr>
            <p:nvPr/>
          </p:nvSpPr>
          <p:spPr bwMode="auto">
            <a:xfrm>
              <a:off x="5015735" y="2635024"/>
              <a:ext cx="3650369" cy="150755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Accurate data collection depends on correct placement of the device. Improper targeting can result in inaccurate or incomplete data, resulting in false positives or false negatives.</a:t>
              </a:r>
              <a:endParaRPr lang="en-US" sz="1100">
                <a:solidFill>
                  <a:schemeClr val="tx1"/>
                </a:solidFill>
                <a:latin typeface="SimSun"/>
                <a:ea typeface="SimSun"/>
                <a:cs typeface="Calibri"/>
              </a:endParaRPr>
            </a:p>
            <a:p>
              <a:pPr>
                <a:defRPr/>
              </a:pPr>
              <a:endParaRPr lang="en-US" sz="1100">
                <a:solidFill>
                  <a:schemeClr val="tx1"/>
                </a:solidFill>
                <a:latin typeface="Calibri"/>
                <a:ea typeface="Calibri"/>
                <a:cs typeface="Calibri"/>
              </a:endParaRPr>
            </a:p>
            <a:p>
              <a:pPr>
                <a:defRPr/>
              </a:pPr>
              <a:r>
                <a:rPr lang="en-US" sz="1100">
                  <a:solidFill>
                    <a:schemeClr val="tx1"/>
                  </a:solidFill>
                  <a:latin typeface="Calibri"/>
                  <a:ea typeface="Calibri"/>
                  <a:cs typeface="Calibri"/>
                </a:rPr>
                <a:t>Critical Aspect: Clear instructions, training, or assistance with correct placement are essential to ensure reliable and accurate data collection.</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103" name="Rectangle 3">
              <a:extLst>
                <a:ext uri="{FF2B5EF4-FFF2-40B4-BE49-F238E27FC236}">
                  <a16:creationId xmlns:a16="http://schemas.microsoft.com/office/drawing/2014/main" id="{BB910335-F5B2-E546-FF52-A1E14975C920}"/>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01</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109" name="그룹 24">
            <a:extLst>
              <a:ext uri="{FF2B5EF4-FFF2-40B4-BE49-F238E27FC236}">
                <a16:creationId xmlns:a16="http://schemas.microsoft.com/office/drawing/2014/main" id="{B8FFC4AE-4E53-FE07-C408-E67F581DC115}"/>
              </a:ext>
            </a:extLst>
          </p:cNvPr>
          <p:cNvGrpSpPr/>
          <p:nvPr/>
        </p:nvGrpSpPr>
        <p:grpSpPr>
          <a:xfrm>
            <a:off x="624037" y="2422433"/>
            <a:ext cx="6372319" cy="1485946"/>
            <a:chOff x="4330264" y="2313713"/>
            <a:chExt cx="4267681" cy="1673216"/>
          </a:xfrm>
        </p:grpSpPr>
        <p:sp>
          <p:nvSpPr>
            <p:cNvPr id="106" name="Rectangle 3">
              <a:extLst>
                <a:ext uri="{FF2B5EF4-FFF2-40B4-BE49-F238E27FC236}">
                  <a16:creationId xmlns:a16="http://schemas.microsoft.com/office/drawing/2014/main" id="{9BD59604-D448-242D-E000-E69B4081FB60}"/>
                </a:ext>
              </a:extLst>
            </p:cNvPr>
            <p:cNvSpPr txBox="1">
              <a:spLocks noChangeArrowheads="1"/>
            </p:cNvSpPr>
            <p:nvPr/>
          </p:nvSpPr>
          <p:spPr bwMode="auto">
            <a:xfrm>
              <a:off x="5015734" y="2390241"/>
              <a:ext cx="3377231" cy="97038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Tahoma"/>
                  <a:cs typeface="Tahoma"/>
                </a:rPr>
                <a:t>Application Scenarios</a:t>
              </a:r>
            </a:p>
            <a:p>
              <a:pPr marL="0" lvl="1"/>
              <a:endParaRPr lang="en-US" sz="1400" b="1">
                <a:solidFill>
                  <a:srgbClr val="FF6F89"/>
                </a:solidFill>
                <a:latin typeface="Calibri"/>
                <a:ea typeface="Tahoma"/>
                <a:cs typeface="Tahoma"/>
              </a:endParaRPr>
            </a:p>
            <a:p>
              <a:pPr marL="0" lvl="1"/>
              <a:endParaRPr lang="en-US" sz="1400" b="1">
                <a:solidFill>
                  <a:srgbClr val="FF6F89"/>
                </a:solidFill>
                <a:latin typeface="Calibri"/>
                <a:ea typeface="Tahoma"/>
                <a:cs typeface="Tahoma"/>
              </a:endParaRPr>
            </a:p>
            <a:p>
              <a:pPr marL="0" lvl="1"/>
              <a:endParaRPr lang="en-US" altLang="ko-KR" sz="1400" b="1">
                <a:solidFill>
                  <a:srgbClr val="FF6F89"/>
                </a:solidFill>
                <a:latin typeface="Calibri" panose="020F0502020204030204" pitchFamily="34" charset="0"/>
                <a:ea typeface="Tahoma" pitchFamily="34" charset="0"/>
                <a:cs typeface="Tahoma" pitchFamily="34" charset="0"/>
              </a:endParaRPr>
            </a:p>
          </p:txBody>
        </p:sp>
        <p:sp>
          <p:nvSpPr>
            <p:cNvPr id="107" name="Rectangle 3">
              <a:extLst>
                <a:ext uri="{FF2B5EF4-FFF2-40B4-BE49-F238E27FC236}">
                  <a16:creationId xmlns:a16="http://schemas.microsoft.com/office/drawing/2014/main" id="{2E31874A-AF0F-7FD3-3608-D5B81EBD137B}"/>
                </a:ext>
              </a:extLst>
            </p:cNvPr>
            <p:cNvSpPr txBox="1">
              <a:spLocks noChangeArrowheads="1"/>
            </p:cNvSpPr>
            <p:nvPr/>
          </p:nvSpPr>
          <p:spPr bwMode="auto">
            <a:xfrm>
              <a:off x="5015735" y="2652654"/>
              <a:ext cx="3582210" cy="1334275"/>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Not all pregnancies are the same, and specific conditions may require specialized monitoring that general-purpose equipment cannot accommodate.</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Device should be adaptable to different scenarios and customizable to address various health conditions and risk levels.</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p:txBody>
        </p:sp>
        <p:sp>
          <p:nvSpPr>
            <p:cNvPr id="108" name="Rectangle 3">
              <a:extLst>
                <a:ext uri="{FF2B5EF4-FFF2-40B4-BE49-F238E27FC236}">
                  <a16:creationId xmlns:a16="http://schemas.microsoft.com/office/drawing/2014/main" id="{C9D86AA3-F0E5-371B-D966-1A630B2937B6}"/>
                </a:ext>
              </a:extLst>
            </p:cNvPr>
            <p:cNvSpPr txBox="1">
              <a:spLocks noChangeArrowheads="1"/>
            </p:cNvSpPr>
            <p:nvPr/>
          </p:nvSpPr>
          <p:spPr bwMode="auto">
            <a:xfrm>
              <a:off x="4330264" y="2313713"/>
              <a:ext cx="725212" cy="15248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a:ea typeface="Tahoma"/>
                  <a:cs typeface="Tahoma"/>
                </a:rPr>
                <a:t>02</a:t>
              </a:r>
              <a:endParaRPr lang="en-US"/>
            </a:p>
            <a:p>
              <a:pPr marL="0" lvl="1"/>
              <a:endParaRPr lang="en-US" altLang="ko-KR" sz="4400" b="1">
                <a:solidFill>
                  <a:srgbClr val="FF6F89"/>
                </a:solidFill>
                <a:latin typeface="Calibri" panose="020F0502020204030204" pitchFamily="34" charset="0"/>
                <a:ea typeface="Tahoma" pitchFamily="34" charset="0"/>
                <a:cs typeface="Tahoma" pitchFamily="34" charset="0"/>
              </a:endParaRPr>
            </a:p>
          </p:txBody>
        </p:sp>
      </p:grpSp>
      <p:grpSp>
        <p:nvGrpSpPr>
          <p:cNvPr id="114" name="그룹 28">
            <a:extLst>
              <a:ext uri="{FF2B5EF4-FFF2-40B4-BE49-F238E27FC236}">
                <a16:creationId xmlns:a16="http://schemas.microsoft.com/office/drawing/2014/main" id="{B38839E9-7687-1736-7A5F-2A39B49AB08E}"/>
              </a:ext>
            </a:extLst>
          </p:cNvPr>
          <p:cNvGrpSpPr/>
          <p:nvPr/>
        </p:nvGrpSpPr>
        <p:grpSpPr>
          <a:xfrm>
            <a:off x="624038" y="3842710"/>
            <a:ext cx="6380143" cy="1793455"/>
            <a:chOff x="4330264" y="2313713"/>
            <a:chExt cx="4272922" cy="2019481"/>
          </a:xfrm>
        </p:grpSpPr>
        <p:sp>
          <p:nvSpPr>
            <p:cNvPr id="111" name="Rectangle 3">
              <a:extLst>
                <a:ext uri="{FF2B5EF4-FFF2-40B4-BE49-F238E27FC236}">
                  <a16:creationId xmlns:a16="http://schemas.microsoft.com/office/drawing/2014/main" id="{C9979199-345D-7E96-0AAF-AE077E14C973}"/>
                </a:ext>
              </a:extLst>
            </p:cNvPr>
            <p:cNvSpPr txBox="1">
              <a:spLocks noChangeArrowheads="1"/>
            </p:cNvSpPr>
            <p:nvPr/>
          </p:nvSpPr>
          <p:spPr bwMode="auto">
            <a:xfrm>
              <a:off x="5015734" y="2390241"/>
              <a:ext cx="3587452" cy="97038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Conflict or Redundancy with Other Equipment</a:t>
              </a:r>
            </a:p>
            <a:p>
              <a:pPr marL="0" lvl="1"/>
              <a:endParaRPr lang="en-US" sz="1400" b="1">
                <a:solidFill>
                  <a:srgbClr val="48B5B2"/>
                </a:solidFill>
                <a:latin typeface="Calibri"/>
                <a:ea typeface="Tahoma"/>
                <a:cs typeface="Tahoma"/>
              </a:endParaRP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112" name="Rectangle 3">
              <a:extLst>
                <a:ext uri="{FF2B5EF4-FFF2-40B4-BE49-F238E27FC236}">
                  <a16:creationId xmlns:a16="http://schemas.microsoft.com/office/drawing/2014/main" id="{296F1FB3-6FEC-7A27-2660-C5E8E1630A03}"/>
                </a:ext>
              </a:extLst>
            </p:cNvPr>
            <p:cNvSpPr txBox="1">
              <a:spLocks noChangeArrowheads="1"/>
            </p:cNvSpPr>
            <p:nvPr/>
          </p:nvSpPr>
          <p:spPr bwMode="auto">
            <a:xfrm>
              <a:off x="5015735" y="2635025"/>
              <a:ext cx="3582209" cy="169816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Patients may be using other monitoring devices at same time, which may result in data stream conflicts or redundancy.</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Compatibility and integration with existing health systems and equipment are necessary to ensure streamlined data collection and prevent information confusion.</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SimSun"/>
                <a:ea typeface="SimSun"/>
                <a:cs typeface="Tahoma"/>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113" name="Rectangle 3">
              <a:extLst>
                <a:ext uri="{FF2B5EF4-FFF2-40B4-BE49-F238E27FC236}">
                  <a16:creationId xmlns:a16="http://schemas.microsoft.com/office/drawing/2014/main" id="{92684269-B982-4BF9-DFEA-1509E2586520}"/>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03</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pic>
        <p:nvPicPr>
          <p:cNvPr id="117" name="Picture 116">
            <a:extLst>
              <a:ext uri="{FF2B5EF4-FFF2-40B4-BE49-F238E27FC236}">
                <a16:creationId xmlns:a16="http://schemas.microsoft.com/office/drawing/2014/main" id="{BAC57862-1037-B9CA-3272-709F1486BB49}"/>
              </a:ext>
            </a:extLst>
          </p:cNvPr>
          <p:cNvPicPr>
            <a:picLocks noChangeAspect="1"/>
          </p:cNvPicPr>
          <p:nvPr/>
        </p:nvPicPr>
        <p:blipFill>
          <a:blip r:embed="rId2"/>
          <a:stretch>
            <a:fillRect/>
          </a:stretch>
        </p:blipFill>
        <p:spPr>
          <a:xfrm>
            <a:off x="7585479" y="1005355"/>
            <a:ext cx="1296742" cy="1120352"/>
          </a:xfrm>
          <a:prstGeom prst="rect">
            <a:avLst/>
          </a:prstGeom>
        </p:spPr>
      </p:pic>
      <p:pic>
        <p:nvPicPr>
          <p:cNvPr id="118" name="Picture 117" descr="Fetal Monitoring: Abnormal Heart Tracings">
            <a:extLst>
              <a:ext uri="{FF2B5EF4-FFF2-40B4-BE49-F238E27FC236}">
                <a16:creationId xmlns:a16="http://schemas.microsoft.com/office/drawing/2014/main" id="{6E6DDC69-A349-D140-6864-FB1D06CAE360}"/>
              </a:ext>
            </a:extLst>
          </p:cNvPr>
          <p:cNvPicPr>
            <a:picLocks noChangeAspect="1"/>
          </p:cNvPicPr>
          <p:nvPr/>
        </p:nvPicPr>
        <p:blipFill>
          <a:blip r:embed="rId3"/>
          <a:stretch>
            <a:fillRect/>
          </a:stretch>
        </p:blipFill>
        <p:spPr>
          <a:xfrm>
            <a:off x="7479931" y="2422873"/>
            <a:ext cx="1496209" cy="1119776"/>
          </a:xfrm>
          <a:prstGeom prst="rect">
            <a:avLst/>
          </a:prstGeom>
        </p:spPr>
      </p:pic>
      <p:pic>
        <p:nvPicPr>
          <p:cNvPr id="120" name="Picture 119" descr="漫画书VS框架卡通与流行艺术闪电半通背景挑战或团队斗竞赛矢量说明模板战斗和比较挑漫画 决斗书VS框架卡通与流行艺术闪电半通背景挑战插画图片下载-正版图片306016718-摄图网">
            <a:extLst>
              <a:ext uri="{FF2B5EF4-FFF2-40B4-BE49-F238E27FC236}">
                <a16:creationId xmlns:a16="http://schemas.microsoft.com/office/drawing/2014/main" id="{3639216B-D6DB-447D-69AB-1150A0D786B8}"/>
              </a:ext>
            </a:extLst>
          </p:cNvPr>
          <p:cNvPicPr>
            <a:picLocks noChangeAspect="1"/>
          </p:cNvPicPr>
          <p:nvPr/>
        </p:nvPicPr>
        <p:blipFill>
          <a:blip r:embed="rId4"/>
          <a:stretch>
            <a:fillRect/>
          </a:stretch>
        </p:blipFill>
        <p:spPr>
          <a:xfrm>
            <a:off x="7479930" y="3839879"/>
            <a:ext cx="1496208" cy="1119775"/>
          </a:xfrm>
          <a:prstGeom prst="rect">
            <a:avLst/>
          </a:prstGeom>
        </p:spPr>
      </p:pic>
    </p:spTree>
    <p:extLst>
      <p:ext uri="{BB962C8B-B14F-4D97-AF65-F5344CB8AC3E}">
        <p14:creationId xmlns:p14="http://schemas.microsoft.com/office/powerpoint/2010/main" val="166233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sz="quarter" idx="12"/>
          </p:nvPr>
        </p:nvSpPr>
        <p:spPr>
          <a:xfrm>
            <a:off x="188891" y="229235"/>
            <a:ext cx="8761655" cy="533400"/>
          </a:xfrm>
        </p:spPr>
        <p:txBody>
          <a:bodyPr lIns="0" tIns="0" rIns="0" bIns="0" anchor="t"/>
          <a:lstStyle/>
          <a:p>
            <a:r>
              <a:rPr lang="en-US">
                <a:latin typeface="Malgun Gothic"/>
                <a:ea typeface="Calibri"/>
                <a:cs typeface="Calibri"/>
              </a:rPr>
              <a:t>Specific situation and solutions</a:t>
            </a:r>
          </a:p>
        </p:txBody>
      </p:sp>
      <p:grpSp>
        <p:nvGrpSpPr>
          <p:cNvPr id="74" name="그룹 20">
            <a:extLst>
              <a:ext uri="{FF2B5EF4-FFF2-40B4-BE49-F238E27FC236}">
                <a16:creationId xmlns:a16="http://schemas.microsoft.com/office/drawing/2014/main" id="{EC844BD4-68A3-4319-80F0-561D3C21A228}"/>
              </a:ext>
            </a:extLst>
          </p:cNvPr>
          <p:cNvGrpSpPr/>
          <p:nvPr/>
        </p:nvGrpSpPr>
        <p:grpSpPr>
          <a:xfrm>
            <a:off x="624038" y="1002158"/>
            <a:ext cx="6200085" cy="1639834"/>
            <a:chOff x="4330264" y="2313713"/>
            <a:chExt cx="4272923" cy="1846498"/>
          </a:xfrm>
        </p:grpSpPr>
        <p:sp>
          <p:nvSpPr>
            <p:cNvPr id="71" name="Rectangle 3">
              <a:extLst>
                <a:ext uri="{FF2B5EF4-FFF2-40B4-BE49-F238E27FC236}">
                  <a16:creationId xmlns:a16="http://schemas.microsoft.com/office/drawing/2014/main" id="{25E5C8FF-F5BB-5DC7-91C0-61C8B15E1FBF}"/>
                </a:ext>
              </a:extLst>
            </p:cNvPr>
            <p:cNvSpPr txBox="1">
              <a:spLocks noChangeArrowheads="1"/>
            </p:cNvSpPr>
            <p:nvPr/>
          </p:nvSpPr>
          <p:spPr bwMode="auto">
            <a:xfrm>
              <a:off x="5015734" y="2390241"/>
              <a:ext cx="1817773"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Ethical Concerns</a:t>
              </a: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72" name="Rectangle 3">
              <a:extLst>
                <a:ext uri="{FF2B5EF4-FFF2-40B4-BE49-F238E27FC236}">
                  <a16:creationId xmlns:a16="http://schemas.microsoft.com/office/drawing/2014/main" id="{3B0E9126-E970-AE0C-F44C-8673D1D4A81E}"/>
                </a:ext>
              </a:extLst>
            </p:cNvPr>
            <p:cNvSpPr txBox="1">
              <a:spLocks noChangeArrowheads="1"/>
            </p:cNvSpPr>
            <p:nvPr/>
          </p:nvSpPr>
          <p:spPr bwMode="auto">
            <a:xfrm>
              <a:off x="5015735" y="2652654"/>
              <a:ext cx="3587452" cy="150755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Continuous monitoring may increase patient stress and anxiety due to frequent alarms or data that may be misinterpreted.</a:t>
              </a:r>
              <a:endParaRPr lang="en-US">
                <a:solidFill>
                  <a:schemeClr val="tx1"/>
                </a:solidFill>
              </a:endParaRPr>
            </a:p>
            <a:p>
              <a:pPr>
                <a:defRPr/>
              </a:pPr>
              <a:endParaRPr lang="en-US" sz="1100">
                <a:solidFill>
                  <a:schemeClr val="tx1"/>
                </a:solidFill>
                <a:latin typeface="SimSun"/>
                <a:ea typeface="SimSun"/>
                <a:cs typeface="Tahoma"/>
              </a:endParaRPr>
            </a:p>
            <a:p>
              <a:pPr>
                <a:defRPr/>
              </a:pPr>
              <a:r>
                <a:rPr lang="en-US" sz="1100">
                  <a:solidFill>
                    <a:schemeClr val="tx1"/>
                  </a:solidFill>
                  <a:latin typeface="Calibri"/>
                  <a:ea typeface="Calibri"/>
                  <a:cs typeface="Calibri"/>
                </a:rPr>
                <a:t>Critical Aspect: Ensuring that alert systems prioritize critical health issues and that patients receive appropriate counseling and support to interpret data appropriately can help reduce undue anxiety.</a:t>
              </a:r>
              <a:endParaRPr lang="en-US">
                <a:solidFill>
                  <a:schemeClr val="tx1"/>
                </a:solidFill>
              </a:endParaRPr>
            </a:p>
            <a:p>
              <a:pPr>
                <a:defRPr/>
              </a:pPr>
              <a:endParaRPr lang="en-US" sz="1100">
                <a:solidFill>
                  <a:schemeClr val="tx1"/>
                </a:solidFill>
                <a:latin typeface="Calibri"/>
                <a:ea typeface="Calibri"/>
                <a:cs typeface="Calibri"/>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73" name="Rectangle 3">
              <a:extLst>
                <a:ext uri="{FF2B5EF4-FFF2-40B4-BE49-F238E27FC236}">
                  <a16:creationId xmlns:a16="http://schemas.microsoft.com/office/drawing/2014/main" id="{DD435832-03CA-3010-E46C-DACB52330AC6}"/>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04</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grpSp>
        <p:nvGrpSpPr>
          <p:cNvPr id="79" name="그룹 24">
            <a:extLst>
              <a:ext uri="{FF2B5EF4-FFF2-40B4-BE49-F238E27FC236}">
                <a16:creationId xmlns:a16="http://schemas.microsoft.com/office/drawing/2014/main" id="{54BC8C90-B572-88CA-5440-285090966356}"/>
              </a:ext>
            </a:extLst>
          </p:cNvPr>
          <p:cNvGrpSpPr/>
          <p:nvPr/>
        </p:nvGrpSpPr>
        <p:grpSpPr>
          <a:xfrm>
            <a:off x="624038" y="2422435"/>
            <a:ext cx="6200085" cy="1354218"/>
            <a:chOff x="4330264" y="2313713"/>
            <a:chExt cx="4272923" cy="1524887"/>
          </a:xfrm>
        </p:grpSpPr>
        <p:sp>
          <p:nvSpPr>
            <p:cNvPr id="76" name="Rectangle 3">
              <a:extLst>
                <a:ext uri="{FF2B5EF4-FFF2-40B4-BE49-F238E27FC236}">
                  <a16:creationId xmlns:a16="http://schemas.microsoft.com/office/drawing/2014/main" id="{BB4EC2C8-AB9A-F72C-78F5-912F3D913327}"/>
                </a:ext>
              </a:extLst>
            </p:cNvPr>
            <p:cNvSpPr txBox="1">
              <a:spLocks noChangeArrowheads="1"/>
            </p:cNvSpPr>
            <p:nvPr/>
          </p:nvSpPr>
          <p:spPr bwMode="auto">
            <a:xfrm>
              <a:off x="5015734" y="2390241"/>
              <a:ext cx="2826706"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Tahoma"/>
                  <a:cs typeface="Tahoma"/>
                </a:rPr>
                <a:t>Data Privacy and Security</a:t>
              </a:r>
            </a:p>
            <a:p>
              <a:pPr marL="0" lvl="1"/>
              <a:endParaRPr lang="en-US" sz="1400" b="1">
                <a:solidFill>
                  <a:srgbClr val="FF6F89"/>
                </a:solidFill>
                <a:latin typeface="Calibri"/>
                <a:ea typeface="Tahoma"/>
                <a:cs typeface="Tahoma"/>
              </a:endParaRPr>
            </a:p>
            <a:p>
              <a:pPr marL="0" lvl="1"/>
              <a:endParaRPr lang="en-US" altLang="ko-KR" sz="1400" b="1">
                <a:solidFill>
                  <a:srgbClr val="FF6F89"/>
                </a:solidFill>
                <a:latin typeface="Calibri" panose="020F0502020204030204" pitchFamily="34" charset="0"/>
                <a:ea typeface="Tahoma" pitchFamily="34" charset="0"/>
                <a:cs typeface="Tahoma" pitchFamily="34" charset="0"/>
              </a:endParaRPr>
            </a:p>
          </p:txBody>
        </p:sp>
        <p:sp>
          <p:nvSpPr>
            <p:cNvPr id="77" name="Rectangle 3">
              <a:extLst>
                <a:ext uri="{FF2B5EF4-FFF2-40B4-BE49-F238E27FC236}">
                  <a16:creationId xmlns:a16="http://schemas.microsoft.com/office/drawing/2014/main" id="{C083A738-C395-8B42-4E4E-1A149A858856}"/>
                </a:ext>
              </a:extLst>
            </p:cNvPr>
            <p:cNvSpPr txBox="1">
              <a:spLocks noChangeArrowheads="1"/>
            </p:cNvSpPr>
            <p:nvPr/>
          </p:nvSpPr>
          <p:spPr bwMode="auto">
            <a:xfrm>
              <a:off x="5015735" y="2652654"/>
              <a:ext cx="3587452" cy="11436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Remote monitoring devices often rely on cloud-based storage, which can expose sensitive health data to potential leaks if not properly protected.</a:t>
              </a:r>
              <a:endParaRPr lang="en-US" altLang="ja-JP">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Implementing strict data security protocols, encryption, and complying with relevant regulations such as HIPAA or are critical to maintaining patient confidentiality.</a:t>
              </a:r>
              <a:endParaRPr lang="en-US">
                <a:solidFill>
                  <a:schemeClr val="tx1"/>
                </a:solidFill>
              </a:endParaRPr>
            </a:p>
            <a:p>
              <a:pPr>
                <a:defRPr/>
              </a:pPr>
              <a:endParaRPr lang="en-US" sz="1100">
                <a:solidFill>
                  <a:schemeClr val="tx1"/>
                </a:solidFill>
                <a:latin typeface="Calibri"/>
                <a:ea typeface="Calibri"/>
                <a:cs typeface="Calibri"/>
              </a:endParaRPr>
            </a:p>
          </p:txBody>
        </p:sp>
        <p:sp>
          <p:nvSpPr>
            <p:cNvPr id="78" name="Rectangle 3">
              <a:extLst>
                <a:ext uri="{FF2B5EF4-FFF2-40B4-BE49-F238E27FC236}">
                  <a16:creationId xmlns:a16="http://schemas.microsoft.com/office/drawing/2014/main" id="{D9E28C74-8334-AE85-4E08-4B83AA051951}"/>
                </a:ext>
              </a:extLst>
            </p:cNvPr>
            <p:cNvSpPr txBox="1">
              <a:spLocks noChangeArrowheads="1"/>
            </p:cNvSpPr>
            <p:nvPr/>
          </p:nvSpPr>
          <p:spPr bwMode="auto">
            <a:xfrm>
              <a:off x="4330264" y="2313713"/>
              <a:ext cx="725212" cy="15248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a:ea typeface="Tahoma"/>
                  <a:cs typeface="Tahoma"/>
                </a:rPr>
                <a:t>05</a:t>
              </a:r>
              <a:endParaRPr lang="en-US"/>
            </a:p>
            <a:p>
              <a:pPr marL="0" lvl="1"/>
              <a:endParaRPr lang="en-US" altLang="ko-KR" sz="4400" b="1">
                <a:solidFill>
                  <a:srgbClr val="FF6F89"/>
                </a:solidFill>
                <a:latin typeface="Calibri" panose="020F0502020204030204" pitchFamily="34" charset="0"/>
                <a:ea typeface="Tahoma" pitchFamily="34" charset="0"/>
                <a:cs typeface="Tahoma" pitchFamily="34" charset="0"/>
              </a:endParaRPr>
            </a:p>
          </p:txBody>
        </p:sp>
      </p:grpSp>
      <p:grpSp>
        <p:nvGrpSpPr>
          <p:cNvPr id="84" name="그룹 28">
            <a:extLst>
              <a:ext uri="{FF2B5EF4-FFF2-40B4-BE49-F238E27FC236}">
                <a16:creationId xmlns:a16="http://schemas.microsoft.com/office/drawing/2014/main" id="{020DAF32-7D76-702B-341F-080467567EDF}"/>
              </a:ext>
            </a:extLst>
          </p:cNvPr>
          <p:cNvGrpSpPr/>
          <p:nvPr/>
        </p:nvGrpSpPr>
        <p:grpSpPr>
          <a:xfrm>
            <a:off x="624038" y="3842710"/>
            <a:ext cx="6200084" cy="1624177"/>
            <a:chOff x="4330264" y="2313713"/>
            <a:chExt cx="4272923" cy="1828870"/>
          </a:xfrm>
        </p:grpSpPr>
        <p:sp>
          <p:nvSpPr>
            <p:cNvPr id="81" name="Rectangle 3">
              <a:extLst>
                <a:ext uri="{FF2B5EF4-FFF2-40B4-BE49-F238E27FC236}">
                  <a16:creationId xmlns:a16="http://schemas.microsoft.com/office/drawing/2014/main" id="{3977E211-9961-BCFE-E8F6-B9158AEEB7AA}"/>
                </a:ext>
              </a:extLst>
            </p:cNvPr>
            <p:cNvSpPr txBox="1">
              <a:spLocks noChangeArrowheads="1"/>
            </p:cNvSpPr>
            <p:nvPr/>
          </p:nvSpPr>
          <p:spPr bwMode="auto">
            <a:xfrm>
              <a:off x="5015734" y="2390241"/>
              <a:ext cx="3587452" cy="727787"/>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Tahoma"/>
                  <a:cs typeface="Tahoma"/>
                </a:rPr>
                <a:t>Technology Literacy</a:t>
              </a:r>
            </a:p>
            <a:p>
              <a:pPr marL="0" lvl="1"/>
              <a:endParaRPr lang="en-US" sz="1400" b="1">
                <a:solidFill>
                  <a:srgbClr val="48B5B2"/>
                </a:solidFill>
                <a:latin typeface="Calibri"/>
                <a:ea typeface="Tahoma"/>
                <a:cs typeface="Tahoma"/>
              </a:endParaRPr>
            </a:p>
            <a:p>
              <a:pPr marL="0" lvl="1"/>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82" name="Rectangle 3">
              <a:extLst>
                <a:ext uri="{FF2B5EF4-FFF2-40B4-BE49-F238E27FC236}">
                  <a16:creationId xmlns:a16="http://schemas.microsoft.com/office/drawing/2014/main" id="{76BA1369-17EB-CA22-329C-E52FACB01861}"/>
                </a:ext>
              </a:extLst>
            </p:cNvPr>
            <p:cNvSpPr txBox="1">
              <a:spLocks noChangeArrowheads="1"/>
            </p:cNvSpPr>
            <p:nvPr/>
          </p:nvSpPr>
          <p:spPr bwMode="auto">
            <a:xfrm>
              <a:off x="5015735" y="2635025"/>
              <a:ext cx="3587452" cy="150755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defRPr/>
              </a:pPr>
              <a:r>
                <a:rPr lang="en-US" sz="1100">
                  <a:solidFill>
                    <a:schemeClr val="tx1"/>
                  </a:solidFill>
                  <a:latin typeface="Calibri"/>
                  <a:ea typeface="Calibri"/>
                  <a:cs typeface="Calibri"/>
                </a:rPr>
                <a:t>Limitation: Some patients may be unfamiliar with digital health technology, making use and compliance difficult.</a:t>
              </a:r>
              <a:endParaRPr lang="en-US">
                <a:solidFill>
                  <a:schemeClr val="tx1"/>
                </a:solidFill>
              </a:endParaRPr>
            </a:p>
            <a:p>
              <a:pPr>
                <a:defRPr/>
              </a:pPr>
              <a:endParaRPr lang="en-US" sz="1100">
                <a:solidFill>
                  <a:schemeClr val="tx1"/>
                </a:solidFill>
                <a:latin typeface="SimSun"/>
                <a:ea typeface="SimSun"/>
                <a:cs typeface="Calibri"/>
              </a:endParaRPr>
            </a:p>
            <a:p>
              <a:pPr>
                <a:defRPr/>
              </a:pPr>
              <a:r>
                <a:rPr lang="en-US" sz="1100">
                  <a:solidFill>
                    <a:schemeClr val="tx1"/>
                  </a:solidFill>
                  <a:latin typeface="Calibri"/>
                  <a:ea typeface="Calibri"/>
                  <a:cs typeface="Calibri"/>
                </a:rPr>
                <a:t>Critical Aspect: Simple user interface, guided entry and user-friendly design help increase acceptance and correct usage.</a:t>
              </a:r>
              <a:endParaRPr lang="en-US">
                <a:solidFill>
                  <a:schemeClr val="tx1"/>
                </a:solidFill>
              </a:endParaRPr>
            </a:p>
            <a:p>
              <a:pPr>
                <a:defRPr/>
              </a:pPr>
              <a:endParaRPr lang="en-US" sz="1100">
                <a:solidFill>
                  <a:schemeClr val="tx1"/>
                </a:solidFill>
                <a:latin typeface="Calibri"/>
                <a:ea typeface="Calibri"/>
                <a:cs typeface="Calibri"/>
              </a:endParaRPr>
            </a:p>
            <a:p>
              <a:pPr>
                <a:defRPr/>
              </a:pPr>
              <a:endParaRPr lang="en-US" sz="1100">
                <a:solidFill>
                  <a:schemeClr val="tx1"/>
                </a:solidFill>
                <a:latin typeface="SimSun"/>
                <a:ea typeface="SimSun"/>
                <a:cs typeface="Tahoma"/>
              </a:endParaRPr>
            </a:p>
            <a:p>
              <a:pPr algn="l">
                <a:defRPr/>
              </a:pP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83" name="Rectangle 3">
              <a:extLst>
                <a:ext uri="{FF2B5EF4-FFF2-40B4-BE49-F238E27FC236}">
                  <a16:creationId xmlns:a16="http://schemas.microsoft.com/office/drawing/2014/main" id="{EF74A8FB-F59B-5D1A-BF4F-50B43B5CBD62}"/>
                </a:ext>
              </a:extLst>
            </p:cNvPr>
            <p:cNvSpPr txBox="1">
              <a:spLocks noChangeArrowheads="1"/>
            </p:cNvSpPr>
            <p:nvPr/>
          </p:nvSpPr>
          <p:spPr bwMode="auto">
            <a:xfrm>
              <a:off x="4330264" y="2313713"/>
              <a:ext cx="725212" cy="76244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a:ea typeface="Tahoma"/>
                  <a:cs typeface="Tahoma"/>
                </a:rPr>
                <a:t>06</a:t>
              </a:r>
              <a:endParaRPr lang="en-US" altLang="ko-KR" sz="4400" b="1">
                <a:solidFill>
                  <a:srgbClr val="48B5B2"/>
                </a:solidFill>
                <a:latin typeface="Calibri" panose="020F0502020204030204" pitchFamily="34" charset="0"/>
                <a:ea typeface="Tahoma" pitchFamily="34" charset="0"/>
                <a:cs typeface="Tahoma" pitchFamily="34" charset="0"/>
              </a:endParaRPr>
            </a:p>
          </p:txBody>
        </p:sp>
      </p:grpSp>
      <p:pic>
        <p:nvPicPr>
          <p:cNvPr id="4" name="Picture 3" descr="Challenge of determining an ethical issue in business">
            <a:extLst>
              <a:ext uri="{FF2B5EF4-FFF2-40B4-BE49-F238E27FC236}">
                <a16:creationId xmlns:a16="http://schemas.microsoft.com/office/drawing/2014/main" id="{6DCF7C6B-1EE6-DE86-D961-073D97CDBDED}"/>
              </a:ext>
            </a:extLst>
          </p:cNvPr>
          <p:cNvPicPr>
            <a:picLocks noChangeAspect="1"/>
          </p:cNvPicPr>
          <p:nvPr/>
        </p:nvPicPr>
        <p:blipFill>
          <a:blip r:embed="rId2"/>
          <a:stretch>
            <a:fillRect/>
          </a:stretch>
        </p:blipFill>
        <p:spPr>
          <a:xfrm>
            <a:off x="7299542" y="1176729"/>
            <a:ext cx="1520347" cy="1114686"/>
          </a:xfrm>
          <a:prstGeom prst="rect">
            <a:avLst/>
          </a:prstGeom>
        </p:spPr>
      </p:pic>
      <p:pic>
        <p:nvPicPr>
          <p:cNvPr id="5" name="Picture 4" descr="Technology Literacy: Everything You Need to Know - Robotical">
            <a:extLst>
              <a:ext uri="{FF2B5EF4-FFF2-40B4-BE49-F238E27FC236}">
                <a16:creationId xmlns:a16="http://schemas.microsoft.com/office/drawing/2014/main" id="{9175345D-DE8E-6202-9B4A-6519A9B1CAA9}"/>
              </a:ext>
            </a:extLst>
          </p:cNvPr>
          <p:cNvPicPr>
            <a:picLocks noChangeAspect="1"/>
          </p:cNvPicPr>
          <p:nvPr/>
        </p:nvPicPr>
        <p:blipFill>
          <a:blip r:embed="rId3"/>
          <a:stretch>
            <a:fillRect/>
          </a:stretch>
        </p:blipFill>
        <p:spPr>
          <a:xfrm>
            <a:off x="7151579" y="3901074"/>
            <a:ext cx="1824104" cy="997386"/>
          </a:xfrm>
          <a:prstGeom prst="rect">
            <a:avLst/>
          </a:prstGeom>
        </p:spPr>
      </p:pic>
      <p:pic>
        <p:nvPicPr>
          <p:cNvPr id="6" name="Picture 5" descr="Data Privacy vs. Data Security [definitions and comparisons] – Data Privacy  Manager">
            <a:extLst>
              <a:ext uri="{FF2B5EF4-FFF2-40B4-BE49-F238E27FC236}">
                <a16:creationId xmlns:a16="http://schemas.microsoft.com/office/drawing/2014/main" id="{384FC3B7-3ACB-2349-AE63-EDE210370C33}"/>
              </a:ext>
            </a:extLst>
          </p:cNvPr>
          <p:cNvPicPr>
            <a:picLocks noChangeAspect="1"/>
          </p:cNvPicPr>
          <p:nvPr/>
        </p:nvPicPr>
        <p:blipFill>
          <a:blip r:embed="rId4"/>
          <a:stretch>
            <a:fillRect/>
          </a:stretch>
        </p:blipFill>
        <p:spPr>
          <a:xfrm>
            <a:off x="7404514" y="2575273"/>
            <a:ext cx="1427837" cy="1026351"/>
          </a:xfrm>
          <a:prstGeom prst="rect">
            <a:avLst/>
          </a:prstGeom>
        </p:spPr>
      </p:pic>
    </p:spTree>
    <p:extLst>
      <p:ext uri="{BB962C8B-B14F-4D97-AF65-F5344CB8AC3E}">
        <p14:creationId xmlns:p14="http://schemas.microsoft.com/office/powerpoint/2010/main" val="265378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1117642"/>
            <a:ext cx="8064896" cy="4005076"/>
          </a:xfrm>
        </p:spPr>
        <p:txBody>
          <a:bodyPr lIns="0" tIns="0" rIns="0" bIns="0" anchor="t"/>
          <a:lstStyle/>
          <a:p>
            <a:r>
              <a:rPr lang="en-US" sz="1200" dirty="0">
                <a:solidFill>
                  <a:srgbClr val="0D0D0D"/>
                </a:solidFill>
                <a:latin typeface="Arial"/>
                <a:ea typeface="Calibri"/>
                <a:cs typeface="Calibri"/>
              </a:rPr>
              <a:t>[1] </a:t>
            </a:r>
            <a:r>
              <a:rPr lang="en-US" sz="1200" dirty="0" err="1">
                <a:solidFill>
                  <a:srgbClr val="0D0D0D"/>
                </a:solidFill>
                <a:latin typeface="Arial"/>
                <a:ea typeface="Calibri"/>
                <a:cs typeface="Calibri"/>
              </a:rPr>
              <a:t>Bloomlife</a:t>
            </a:r>
            <a:r>
              <a:rPr lang="en-US" sz="1200" dirty="0">
                <a:solidFill>
                  <a:srgbClr val="0D0D0D"/>
                </a:solidFill>
                <a:latin typeface="Arial"/>
                <a:ea typeface="Calibri"/>
                <a:cs typeface="Calibri"/>
              </a:rPr>
              <a:t>, n.d. </a:t>
            </a:r>
            <a:r>
              <a:rPr lang="en-US" sz="1200" i="1" dirty="0" err="1">
                <a:solidFill>
                  <a:srgbClr val="0D0D0D"/>
                </a:solidFill>
                <a:latin typeface="Arial"/>
                <a:ea typeface="Calibri"/>
                <a:cs typeface="Calibri"/>
              </a:rPr>
              <a:t>Bloomlife</a:t>
            </a:r>
            <a:r>
              <a:rPr lang="en-US" sz="1200" i="1" dirty="0">
                <a:solidFill>
                  <a:srgbClr val="0D0D0D"/>
                </a:solidFill>
                <a:latin typeface="Arial"/>
                <a:ea typeface="Calibri"/>
                <a:cs typeface="Calibri"/>
              </a:rPr>
              <a:t> smart pregnancy tracker</a:t>
            </a:r>
            <a:r>
              <a:rPr lang="en-US" sz="1200" dirty="0">
                <a:solidFill>
                  <a:srgbClr val="0D0D0D"/>
                </a:solidFill>
                <a:latin typeface="Arial"/>
                <a:ea typeface="Calibri"/>
                <a:cs typeface="Calibri"/>
              </a:rPr>
              <a:t> [image]. Available at: </a:t>
            </a:r>
            <a:r>
              <a:rPr lang="en-US" sz="1200" dirty="0">
                <a:latin typeface="Arial"/>
                <a:ea typeface="Calibri"/>
                <a:cs typeface="Calibri"/>
                <a:hlinkClick r:id="rId2"/>
              </a:rPr>
              <a:t>https://ptpa.com/product/bloomlife-smart-pregnancy-tracker/</a:t>
            </a:r>
            <a:r>
              <a:rPr lang="en-US" sz="1200" dirty="0">
                <a:solidFill>
                  <a:srgbClr val="0D0D0D"/>
                </a:solidFill>
                <a:latin typeface="Arial"/>
                <a:ea typeface="Calibri"/>
                <a:cs typeface="Calibri"/>
              </a:rPr>
              <a:t> [05/05/2024].</a:t>
            </a:r>
          </a:p>
          <a:p>
            <a:endParaRPr lang="en-US" sz="1200" dirty="0">
              <a:solidFill>
                <a:srgbClr val="0D0D0D"/>
              </a:solidFill>
              <a:latin typeface="Arial"/>
              <a:ea typeface="Calibri"/>
              <a:cs typeface="Calibri"/>
            </a:endParaRPr>
          </a:p>
          <a:p>
            <a:r>
              <a:rPr lang="en-US" sz="1200" dirty="0">
                <a:solidFill>
                  <a:srgbClr val="0D0D0D"/>
                </a:solidFill>
                <a:latin typeface="Arial"/>
                <a:ea typeface="Calibri"/>
                <a:cs typeface="Arial"/>
              </a:rPr>
              <a:t>[2] </a:t>
            </a:r>
            <a:r>
              <a:rPr lang="en-US" sz="1200" dirty="0" err="1">
                <a:solidFill>
                  <a:srgbClr val="0D0D0D"/>
                </a:solidFill>
                <a:latin typeface="Arial"/>
                <a:ea typeface="Calibri"/>
                <a:cs typeface="Arial"/>
              </a:rPr>
              <a:t>Bloomlife</a:t>
            </a:r>
            <a:r>
              <a:rPr lang="en-US" sz="1200" dirty="0">
                <a:solidFill>
                  <a:srgbClr val="0D0D0D"/>
                </a:solidFill>
                <a:latin typeface="Arial"/>
                <a:ea typeface="Calibri"/>
                <a:cs typeface="Arial"/>
              </a:rPr>
              <a:t>, n.d. Homepage. Available at: https://www.bloom-life.com/ [05/05/2024].</a:t>
            </a:r>
          </a:p>
          <a:p>
            <a:endParaRPr lang="en-US" sz="1200" dirty="0">
              <a:solidFill>
                <a:srgbClr val="0D0D0D"/>
              </a:solidFill>
              <a:latin typeface="Arial"/>
              <a:ea typeface="Calibri"/>
              <a:cs typeface="Arial"/>
            </a:endParaRPr>
          </a:p>
          <a:p>
            <a:r>
              <a:rPr lang="en-US" altLang="zh-CN" sz="1200" dirty="0">
                <a:solidFill>
                  <a:srgbClr val="0D0D0D"/>
                </a:solidFill>
                <a:latin typeface="Arial"/>
                <a:ea typeface="Calibri"/>
                <a:cs typeface="Arial"/>
              </a:rPr>
              <a:t>[3] </a:t>
            </a:r>
            <a:r>
              <a:rPr lang="en-US" sz="1200" dirty="0" err="1">
                <a:solidFill>
                  <a:srgbClr val="0D0D0D"/>
                </a:solidFill>
                <a:latin typeface="Arial"/>
                <a:ea typeface="Calibri"/>
                <a:cs typeface="Arial"/>
              </a:rPr>
              <a:t>Goloba</a:t>
            </a:r>
            <a:r>
              <a:rPr lang="en-US" sz="1200" dirty="0">
                <a:solidFill>
                  <a:srgbClr val="0D0D0D"/>
                </a:solidFill>
                <a:latin typeface="Arial"/>
                <a:ea typeface="Calibri"/>
                <a:cs typeface="Arial"/>
              </a:rPr>
              <a:t> M, Nelson S, Macfarlane P. The electrocardiogram in pregnancy[C]//2010 Computing in Cardiology. IEEE, 2010: 693-696.</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[4] Chou T C, Helm R A. Clinical vectorcardiography[M]. </a:t>
            </a:r>
            <a:r>
              <a:rPr lang="en-US" sz="1200" dirty="0" err="1">
                <a:solidFill>
                  <a:srgbClr val="0D0D0D"/>
                </a:solidFill>
                <a:latin typeface="Arial"/>
                <a:ea typeface="Calibri"/>
                <a:cs typeface="Arial"/>
              </a:rPr>
              <a:t>Grune</a:t>
            </a:r>
            <a:r>
              <a:rPr lang="en-US" sz="1200" dirty="0">
                <a:solidFill>
                  <a:srgbClr val="0D0D0D"/>
                </a:solidFill>
                <a:latin typeface="Arial"/>
                <a:ea typeface="Calibri"/>
                <a:cs typeface="Arial"/>
              </a:rPr>
              <a:t> &amp; Stratton, 1967.</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[5] Carruth J E, Mirvis S B, Brogan D R, et al. The electrocardiogram in normal pregnancy[J]. American heart journal, 1981, 102(6): 1075-1078.</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[6] Ye C, Wang M, Min J, et al. A wearable aptamer </a:t>
            </a:r>
            <a:r>
              <a:rPr lang="en-US" sz="1200" dirty="0" err="1">
                <a:solidFill>
                  <a:srgbClr val="0D0D0D"/>
                </a:solidFill>
                <a:latin typeface="Arial"/>
                <a:ea typeface="Calibri"/>
                <a:cs typeface="Arial"/>
              </a:rPr>
              <a:t>nanobiosensor</a:t>
            </a:r>
            <a:r>
              <a:rPr lang="en-US" sz="1200" dirty="0">
                <a:solidFill>
                  <a:srgbClr val="0D0D0D"/>
                </a:solidFill>
                <a:latin typeface="Arial"/>
                <a:ea typeface="Calibri"/>
                <a:cs typeface="Arial"/>
              </a:rPr>
              <a:t> for non-invasive female hormone monitoring[J]. Nature Nanotechnology, 2023: 1-8.</a:t>
            </a:r>
          </a:p>
          <a:p>
            <a:endParaRPr lang="en-US" sz="1200" dirty="0">
              <a:solidFill>
                <a:srgbClr val="0D0D0D"/>
              </a:solidFill>
              <a:latin typeface="Arial"/>
              <a:ea typeface="Calibri"/>
              <a:cs typeface="Arial"/>
            </a:endParaRPr>
          </a:p>
          <a:p>
            <a:r>
              <a:rPr lang="en-US" sz="1200" dirty="0">
                <a:solidFill>
                  <a:srgbClr val="0D0D0D"/>
                </a:solidFill>
                <a:latin typeface="Arial"/>
                <a:ea typeface="Calibri"/>
                <a:cs typeface="Arial"/>
              </a:rPr>
              <a:t>[7] </a:t>
            </a:r>
            <a:r>
              <a:rPr lang="en-US" sz="1200" dirty="0" err="1">
                <a:solidFill>
                  <a:srgbClr val="0D0D0D"/>
                </a:solidFill>
                <a:latin typeface="Arial"/>
                <a:ea typeface="Calibri"/>
                <a:cs typeface="Arial"/>
              </a:rPr>
              <a:t>Berkaya</a:t>
            </a:r>
            <a:r>
              <a:rPr lang="en-US" sz="1200" dirty="0">
                <a:solidFill>
                  <a:srgbClr val="0D0D0D"/>
                </a:solidFill>
                <a:latin typeface="Arial"/>
                <a:ea typeface="Calibri"/>
                <a:cs typeface="Arial"/>
              </a:rPr>
              <a:t> S K, </a:t>
            </a:r>
            <a:r>
              <a:rPr lang="en-US" sz="1200" dirty="0" err="1">
                <a:solidFill>
                  <a:srgbClr val="0D0D0D"/>
                </a:solidFill>
                <a:latin typeface="Arial"/>
                <a:ea typeface="Calibri"/>
                <a:cs typeface="Arial"/>
              </a:rPr>
              <a:t>Uysal</a:t>
            </a:r>
            <a:r>
              <a:rPr lang="en-US" sz="1200" dirty="0">
                <a:solidFill>
                  <a:srgbClr val="0D0D0D"/>
                </a:solidFill>
                <a:latin typeface="Arial"/>
                <a:ea typeface="Calibri"/>
                <a:cs typeface="Arial"/>
              </a:rPr>
              <a:t> A K, </a:t>
            </a:r>
            <a:r>
              <a:rPr lang="en-US" sz="1200" dirty="0" err="1">
                <a:solidFill>
                  <a:srgbClr val="0D0D0D"/>
                </a:solidFill>
                <a:latin typeface="Arial"/>
                <a:ea typeface="Calibri"/>
                <a:cs typeface="Arial"/>
              </a:rPr>
              <a:t>Gunal</a:t>
            </a:r>
            <a:r>
              <a:rPr lang="en-US" sz="1200" dirty="0">
                <a:solidFill>
                  <a:srgbClr val="0D0D0D"/>
                </a:solidFill>
                <a:latin typeface="Arial"/>
                <a:ea typeface="Calibri"/>
                <a:cs typeface="Arial"/>
              </a:rPr>
              <a:t> E S, et al. A survey on ECG analysis[J]. Biomedical Signal Processing and Control, 2018, 43: 216-235.</a:t>
            </a:r>
          </a:p>
          <a:p>
            <a:endParaRPr lang="en-US" dirty="0"/>
          </a:p>
          <a:p>
            <a:endParaRPr lang="en-US" sz="1200" dirty="0">
              <a:solidFill>
                <a:srgbClr val="0D0D0D"/>
              </a:solidFill>
              <a:latin typeface="Arial"/>
              <a:ea typeface="Calibri"/>
              <a:cs typeface="Arial"/>
            </a:endParaRPr>
          </a:p>
          <a:p>
            <a:endParaRPr lang="en-US" sz="1200" dirty="0">
              <a:solidFill>
                <a:srgbClr val="0D0D0D"/>
              </a:solidFill>
              <a:latin typeface="Arial"/>
              <a:ea typeface="Calibri"/>
              <a:cs typeface="Arial"/>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a:p>
            <a:endParaRPr lang="en-US" sz="1200" dirty="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r>
              <a:rPr lang="en-US" altLang="ko-KR">
                <a:latin typeface="Calibri"/>
                <a:ea typeface="맑은 고딕"/>
                <a:cs typeface="Calibri"/>
              </a:rPr>
              <a:t>Reference List</a:t>
            </a:r>
            <a:endParaRPr lang="en-US" altLang="ko-KR">
              <a:ea typeface="맑은 고딕"/>
              <a:cs typeface="Calibri"/>
            </a:endParaRPr>
          </a:p>
        </p:txBody>
      </p:sp>
    </p:spTree>
    <p:extLst>
      <p:ext uri="{BB962C8B-B14F-4D97-AF65-F5344CB8AC3E}">
        <p14:creationId xmlns:p14="http://schemas.microsoft.com/office/powerpoint/2010/main" val="14107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a:t>Index </a:t>
            </a:r>
            <a:endParaRPr lang="ko-KR" altLang="en-US"/>
          </a:p>
        </p:txBody>
      </p:sp>
      <p:sp>
        <p:nvSpPr>
          <p:cNvPr id="3" name="텍스트 개체 틀 2"/>
          <p:cNvSpPr>
            <a:spLocks noGrp="1"/>
          </p:cNvSpPr>
          <p:nvPr>
            <p:ph type="body" sz="quarter" idx="11"/>
          </p:nvPr>
        </p:nvSpPr>
        <p:spPr/>
        <p:txBody>
          <a:bodyPr lIns="0" tIns="0" rIns="0" bIns="0" anchor="t"/>
          <a:lstStyle/>
          <a:p>
            <a:r>
              <a:rPr lang="en-US" altLang="ko-KR" b="1">
                <a:latin typeface="Calibri"/>
                <a:ea typeface="맑은 고딕"/>
                <a:cs typeface="Calibri"/>
              </a:rPr>
              <a:t>01</a:t>
            </a:r>
            <a:r>
              <a:rPr lang="en-US" altLang="ko-KR">
                <a:latin typeface="Calibri"/>
                <a:ea typeface="맑은 고딕"/>
                <a:cs typeface="Calibri"/>
              </a:rPr>
              <a:t>. An example-</a:t>
            </a:r>
            <a:r>
              <a:rPr lang="en-US" altLang="ko-KR" err="1">
                <a:latin typeface="Calibri"/>
                <a:ea typeface="맑은 고딕"/>
                <a:cs typeface="Calibri"/>
              </a:rPr>
              <a:t>Bloomlife</a:t>
            </a:r>
          </a:p>
        </p:txBody>
      </p:sp>
      <p:sp>
        <p:nvSpPr>
          <p:cNvPr id="4" name="텍스트 개체 틀 3"/>
          <p:cNvSpPr>
            <a:spLocks noGrp="1"/>
          </p:cNvSpPr>
          <p:nvPr>
            <p:ph type="body" sz="quarter" idx="12"/>
          </p:nvPr>
        </p:nvSpPr>
        <p:spPr/>
        <p:txBody>
          <a:bodyPr lIns="0" tIns="0" rIns="0" bIns="0" anchor="t"/>
          <a:lstStyle/>
          <a:p>
            <a:r>
              <a:rPr lang="en-US" altLang="ko-KR" b="1">
                <a:latin typeface="Calibri"/>
                <a:ea typeface="맑은 고딕"/>
                <a:cs typeface="Calibri"/>
              </a:rPr>
              <a:t>02</a:t>
            </a:r>
            <a:r>
              <a:rPr lang="en-US" altLang="ko-KR">
                <a:latin typeface="Calibri"/>
                <a:ea typeface="맑은 고딕"/>
                <a:cs typeface="Calibri"/>
              </a:rPr>
              <a:t>. Data</a:t>
            </a:r>
            <a:endParaRPr lang="en-US" altLang="ko-KR">
              <a:ea typeface="맑은 고딕"/>
              <a:cs typeface="Calibri"/>
            </a:endParaRPr>
          </a:p>
        </p:txBody>
      </p:sp>
      <p:sp>
        <p:nvSpPr>
          <p:cNvPr id="5" name="텍스트 개체 틀 4"/>
          <p:cNvSpPr>
            <a:spLocks noGrp="1"/>
          </p:cNvSpPr>
          <p:nvPr>
            <p:ph type="body" sz="quarter" idx="13"/>
          </p:nvPr>
        </p:nvSpPr>
        <p:spPr/>
        <p:txBody>
          <a:bodyPr lIns="0" tIns="0" rIns="0" bIns="0" anchor="t"/>
          <a:lstStyle/>
          <a:p>
            <a:r>
              <a:rPr lang="en-US" altLang="ko-KR" b="1">
                <a:latin typeface="Calibri"/>
                <a:ea typeface="맑은 고딕"/>
                <a:cs typeface="Calibri"/>
              </a:rPr>
              <a:t>03</a:t>
            </a:r>
            <a:r>
              <a:rPr lang="en-US" altLang="ko-KR">
                <a:latin typeface="Calibri"/>
                <a:ea typeface="맑은 고딕"/>
                <a:cs typeface="Calibri"/>
              </a:rPr>
              <a:t>. </a:t>
            </a:r>
            <a:r>
              <a:rPr lang="en-US">
                <a:latin typeface="Calibri"/>
                <a:ea typeface="Calibri"/>
                <a:cs typeface="Calibri"/>
              </a:rPr>
              <a:t>Options for additional sensors</a:t>
            </a:r>
            <a:endParaRPr lang="en-US" altLang="ko-KR">
              <a:latin typeface="Calibri"/>
              <a:ea typeface="맑은 고딕"/>
              <a:cs typeface="Calibri"/>
            </a:endParaRPr>
          </a:p>
        </p:txBody>
      </p:sp>
      <p:sp>
        <p:nvSpPr>
          <p:cNvPr id="6" name="텍스트 개체 틀 5"/>
          <p:cNvSpPr>
            <a:spLocks noGrp="1"/>
          </p:cNvSpPr>
          <p:nvPr>
            <p:ph type="body" sz="quarter" idx="14"/>
          </p:nvPr>
        </p:nvSpPr>
        <p:spPr/>
        <p:txBody>
          <a:bodyPr lIns="0" tIns="0" rIns="0" bIns="0" anchor="t"/>
          <a:lstStyle/>
          <a:p>
            <a:r>
              <a:rPr lang="en-US" altLang="ko-KR" b="1">
                <a:latin typeface="Calibri"/>
                <a:ea typeface="맑은 고딕"/>
                <a:cs typeface="Calibri"/>
              </a:rPr>
              <a:t>04</a:t>
            </a:r>
            <a:r>
              <a:rPr lang="en-US" altLang="ko-KR">
                <a:latin typeface="Calibri"/>
                <a:ea typeface="맑은 고딕"/>
                <a:cs typeface="Calibri"/>
              </a:rPr>
              <a:t>. </a:t>
            </a:r>
            <a:r>
              <a:rPr lang="en-US">
                <a:solidFill>
                  <a:srgbClr val="0D0D0D"/>
                </a:solidFill>
                <a:latin typeface="Calibri"/>
                <a:cs typeface="Calibri"/>
              </a:rPr>
              <a:t>Limitations and Critical aspects</a:t>
            </a:r>
            <a:endParaRPr lang="ko-KR" altLang="en-US"/>
          </a:p>
        </p:txBody>
      </p:sp>
    </p:spTree>
    <p:extLst>
      <p:ext uri="{BB962C8B-B14F-4D97-AF65-F5344CB8AC3E}">
        <p14:creationId xmlns:p14="http://schemas.microsoft.com/office/powerpoint/2010/main" val="55244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2"/>
          </p:nvPr>
        </p:nvSpPr>
        <p:spPr>
          <a:xfrm>
            <a:off x="2015331" y="3556672"/>
            <a:ext cx="5113338" cy="533400"/>
          </a:xfrm>
        </p:spPr>
        <p:txBody>
          <a:bodyPr/>
          <a:lstStyle/>
          <a:p>
            <a:r>
              <a:rPr lang="en-US" altLang="ko-KR"/>
              <a:t>Thank you</a:t>
            </a:r>
            <a:endParaRPr lang="ko-KR" altLang="en-US"/>
          </a:p>
        </p:txBody>
      </p:sp>
      <p:sp>
        <p:nvSpPr>
          <p:cNvPr id="11" name="Rectangle 3"/>
          <p:cNvSpPr txBox="1">
            <a:spLocks noChangeArrowheads="1"/>
          </p:cNvSpPr>
          <p:nvPr/>
        </p:nvSpPr>
        <p:spPr bwMode="auto">
          <a:xfrm>
            <a:off x="3265714" y="4131112"/>
            <a:ext cx="2612572" cy="415498"/>
          </a:xfrm>
          <a:prstGeom prst="rect">
            <a:avLst/>
          </a:prstGeom>
          <a:noFill/>
        </p:spPr>
        <p:txBody>
          <a:bodyPr wrap="square" lIns="0" tIns="0" rIns="0" bIns="0">
            <a:spAutoFit/>
            <a:scene3d>
              <a:camera prst="orthographicFront"/>
              <a:lightRig rig="threePt" dir="t"/>
            </a:scene3d>
            <a:sp3d>
              <a:bevelT w="0" h="0"/>
            </a:sp3d>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algn="dist" fontAlgn="auto">
              <a:spcAft>
                <a:spcPts val="0"/>
              </a:spcAft>
              <a:defRPr/>
            </a:pPr>
            <a:r>
              <a:rPr kumimoji="0" lang="en-US" altLang="ko-KR" sz="900" b="0" err="1">
                <a:solidFill>
                  <a:schemeClr val="tx1"/>
                </a:solidFill>
                <a:effectLst/>
                <a:latin typeface="Calibri" panose="020F0502020204030204" pitchFamily="34" charset="0"/>
              </a:rPr>
              <a:t>Powerpoint</a:t>
            </a:r>
            <a:r>
              <a:rPr kumimoji="0" lang="en-US" altLang="ko-KR" sz="900" b="0">
                <a:solidFill>
                  <a:schemeClr val="tx1"/>
                </a:solidFill>
                <a:effectLst/>
                <a:latin typeface="Calibri" panose="020F0502020204030204" pitchFamily="34" charset="0"/>
              </a:rPr>
              <a:t> is a complete presentation graphic package. </a:t>
            </a:r>
          </a:p>
          <a:p>
            <a:pPr algn="dist" fontAlgn="auto">
              <a:spcAft>
                <a:spcPts val="0"/>
              </a:spcAft>
              <a:defRPr/>
            </a:pPr>
            <a:r>
              <a:rPr kumimoji="0" lang="en-US" altLang="ko-KR" sz="900" b="0">
                <a:solidFill>
                  <a:schemeClr val="tx1"/>
                </a:solidFill>
                <a:effectLst/>
                <a:latin typeface="Calibri" panose="020F0502020204030204" pitchFamily="34" charset="0"/>
              </a:rPr>
              <a:t>it gives you everything you need to produce a professional-looking presentation</a:t>
            </a:r>
          </a:p>
        </p:txBody>
      </p:sp>
    </p:spTree>
    <p:extLst>
      <p:ext uri="{BB962C8B-B14F-4D97-AF65-F5344CB8AC3E}">
        <p14:creationId xmlns:p14="http://schemas.microsoft.com/office/powerpoint/2010/main" val="112765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16243" y="1600676"/>
            <a:ext cx="8329136" cy="1696403"/>
          </a:xfrm>
        </p:spPr>
        <p:txBody>
          <a:bodyPr>
            <a:noAutofit/>
          </a:bodyPr>
          <a:lstStyle/>
          <a:p>
            <a:pPr algn="ctr"/>
            <a:r>
              <a:rPr lang="en-GB" sz="3600" b="1" dirty="0">
                <a:latin typeface="Arial" panose="020B0604020202020204" pitchFamily="34" charset="0"/>
                <a:ea typeface="Arial" panose="020B0604020202020204" pitchFamily="34" charset="0"/>
                <a:cs typeface="Arial" panose="020B0604020202020204" pitchFamily="34" charset="0"/>
              </a:rPr>
              <a:t>ELEC</a:t>
            </a:r>
            <a:r>
              <a:rPr lang="en-US" altLang="en-GB" sz="3600" b="1" dirty="0">
                <a:latin typeface="Arial" panose="020B0604020202020204" pitchFamily="34" charset="0"/>
                <a:ea typeface="Arial" panose="020B0604020202020204" pitchFamily="34" charset="0"/>
                <a:cs typeface="Arial" panose="020B0604020202020204" pitchFamily="34" charset="0"/>
              </a:rPr>
              <a:t>5650</a:t>
            </a:r>
            <a:r>
              <a:rPr lang="en-GB" sz="3600" b="1" dirty="0">
                <a:latin typeface="Arial" panose="020B0604020202020204" pitchFamily="34" charset="0"/>
                <a:ea typeface="Arial" panose="020B0604020202020204" pitchFamily="34" charset="0"/>
                <a:cs typeface="Arial" panose="020B0604020202020204" pitchFamily="34" charset="0"/>
              </a:rPr>
              <a:t>M</a:t>
            </a:r>
          </a:p>
          <a:p>
            <a:pPr algn="ctr"/>
            <a:br>
              <a:rPr lang="en-GB" sz="3600" b="1" dirty="0">
                <a:latin typeface="Arial" panose="020B0604020202020204" pitchFamily="34" charset="0"/>
                <a:ea typeface="Arial" panose="020B0604020202020204" pitchFamily="34" charset="0"/>
                <a:cs typeface="Arial" panose="020B0604020202020204" pitchFamily="34" charset="0"/>
              </a:rPr>
            </a:br>
            <a:r>
              <a:rPr lang="en-GB" sz="3600" b="1" dirty="0">
                <a:latin typeface="Arial" panose="020B0604020202020204" pitchFamily="34" charset="0"/>
                <a:ea typeface="Arial" panose="020B0604020202020204" pitchFamily="34" charset="0"/>
                <a:cs typeface="Arial" panose="020B0604020202020204" pitchFamily="34" charset="0"/>
              </a:rPr>
              <a:t>Medical Electronics and E-Health</a:t>
            </a:r>
            <a:endParaRPr lang="en-GB" sz="2400" dirty="0">
              <a:latin typeface="Arial" panose="020B0604020202020204" pitchFamily="34" charset="0"/>
              <a:ea typeface="Arial" panose="020B0604020202020204" pitchFamily="34" charset="0"/>
              <a:cs typeface="Arial" panose="020B0604020202020204" pitchFamily="34" charset="0"/>
            </a:endParaRPr>
          </a:p>
          <a:p>
            <a:endParaRPr lang="en-GB" sz="2400" dirty="0">
              <a:latin typeface="Arial" panose="020B0604020202020204" pitchFamily="34" charset="0"/>
              <a:ea typeface="Arial" panose="020B0604020202020204" pitchFamily="34" charset="0"/>
              <a:cs typeface="Arial" panose="020B0604020202020204" pitchFamily="34" charset="0"/>
            </a:endParaRPr>
          </a:p>
        </p:txBody>
      </p:sp>
      <p:sp>
        <p:nvSpPr>
          <p:cNvPr id="3" name="Text Placeholder 2"/>
          <p:cNvSpPr txBox="1"/>
          <p:nvPr/>
        </p:nvSpPr>
        <p:spPr>
          <a:xfrm>
            <a:off x="364293" y="417770"/>
            <a:ext cx="5254600" cy="621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pPr>
            <a:r>
              <a:rPr lang="en-US" sz="1500" b="1" dirty="0">
                <a:solidFill>
                  <a:prstClr val="black"/>
                </a:solidFill>
                <a:latin typeface="Arial" panose="020B0604020202020204" pitchFamily="34" charset="0"/>
                <a:ea typeface="Arial" panose="020B0604020202020204" pitchFamily="34" charset="0"/>
                <a:cs typeface="Arial" panose="020B0604020202020204" pitchFamily="34" charset="0"/>
              </a:rPr>
              <a:t>School of Electronic and Electrical Engineering</a:t>
            </a:r>
          </a:p>
          <a:p>
            <a:pPr marL="0" indent="0" defTabSz="685800">
              <a:spcBef>
                <a:spcPts val="750"/>
              </a:spcBef>
              <a:buNone/>
            </a:pPr>
            <a:r>
              <a:rPr lang="en-US" sz="825" b="1" dirty="0">
                <a:solidFill>
                  <a:prstClr val="black"/>
                </a:solidFill>
                <a:latin typeface="Arial" panose="020B0604020202020204" pitchFamily="34" charset="0"/>
                <a:ea typeface="Arial" panose="020B0604020202020204" pitchFamily="34" charset="0"/>
                <a:cs typeface="Arial" panose="020B0604020202020204" pitchFamily="34" charset="0"/>
              </a:rPr>
              <a:t>FACULTY OF ENGINEERING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8516815" y="4849873"/>
            <a:ext cx="596411" cy="273844"/>
          </a:xfrm>
        </p:spPr>
        <p:txBody>
          <a:bodyPr/>
          <a:lstStyle/>
          <a:p>
            <a:pPr defTabSz="342900" latinLnBrk="0"/>
            <a:fld id="{506475BB-7A9F-4217-B5ED-DF9B470C378D}" type="slidenum">
              <a:rPr lang="en-GB">
                <a:solidFill>
                  <a:prstClr val="black">
                    <a:tint val="75000"/>
                  </a:prstClr>
                </a:solidFill>
                <a:latin typeface="Calibri"/>
              </a:rPr>
              <a:pPr defTabSz="342900" latinLnBrk="0"/>
              <a:t>22</a:t>
            </a:fld>
            <a:endParaRPr lang="en-GB" dirty="0">
              <a:solidFill>
                <a:prstClr val="black">
                  <a:tint val="75000"/>
                </a:prstClr>
              </a:solidFill>
              <a:latin typeface="Calibri"/>
            </a:endParaRPr>
          </a:p>
        </p:txBody>
      </p:sp>
      <p:sp>
        <p:nvSpPr>
          <p:cNvPr id="5" name="Text Placeholder 1"/>
          <p:cNvSpPr txBox="1"/>
          <p:nvPr/>
        </p:nvSpPr>
        <p:spPr>
          <a:xfrm>
            <a:off x="282417" y="1118711"/>
            <a:ext cx="8579644" cy="35871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1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1) Design a filter in Matlab to remove the high frequency noise</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2) Display the de-noised data and discuss the performance of the filter</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3) Develop peak detection routines to automatically detect the high/low peaks in glucose</a:t>
            </a:r>
          </a:p>
          <a:p>
            <a:pPr marL="342900" indent="-342900" defTabSz="685800">
              <a:spcBef>
                <a:spcPts val="750"/>
              </a:spcBef>
              <a:buFont typeface="Arial" panose="020B0604020202020204" pitchFamily="34" charset="0"/>
              <a:buChar char="•"/>
            </a:pPr>
            <a:r>
              <a:rPr lang="en-US" altLang="en-GB" sz="2100" dirty="0">
                <a:solidFill>
                  <a:prstClr val="black"/>
                </a:solidFill>
                <a:latin typeface="Times New Roman" panose="02020603050405020304" pitchFamily="18" charset="0"/>
                <a:cs typeface="Times New Roman" panose="02020603050405020304" pitchFamily="18" charset="0"/>
                <a:sym typeface="+mn-ea"/>
              </a:rPr>
              <a:t>Task 4) Analyse what is the physiological relevance of these peaks and discuss what are the ethical implications of a breach of CGM data. For example, you can discuss what information about the lifestyle of the module leader you can (or can’t) extract from the data (i.e when does the module leader go to sleep, when does he eat breakfast, does he exercise regularly? ,..)</a:t>
            </a:r>
          </a:p>
        </p:txBody>
      </p:sp>
      <p:sp>
        <p:nvSpPr>
          <p:cNvPr id="6" name="Title 1"/>
          <p:cNvSpPr>
            <a:spLocks noGrp="1"/>
          </p:cNvSpPr>
          <p:nvPr>
            <p:ph type="title"/>
          </p:nvPr>
        </p:nvSpPr>
        <p:spPr>
          <a:xfrm>
            <a:off x="628650" y="323851"/>
            <a:ext cx="7886700" cy="994172"/>
          </a:xfrm>
        </p:spPr>
        <p:txBody>
          <a:bodyPr>
            <a:normAutofit/>
          </a:bodyPr>
          <a:lstStyle/>
          <a:p>
            <a:r>
              <a:rPr lang="en-US" altLang="en-GB" b="1" dirty="0">
                <a:latin typeface="Times New Roman" panose="02020603050405020304" pitchFamily="18" charset="0"/>
                <a:cs typeface="Times New Roman" panose="02020603050405020304" pitchFamily="18" charset="0"/>
              </a:rPr>
              <a:t>Signal Processing Challenge</a:t>
            </a:r>
            <a:r>
              <a:rPr lang="en-US" altLang="en-GB" b="1" dirty="0">
                <a:latin typeface="Arial" panose="020B0604020202020204" pitchFamily="34" charset="0"/>
                <a:cs typeface="Arial" panose="020B0604020202020204" pitchFamily="34"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16807"/>
            <a:ext cx="7886700" cy="3516154"/>
          </a:xfrm>
        </p:spPr>
        <p:txBody>
          <a:bodyPr/>
          <a:lstStyle/>
          <a:p>
            <a:pPr marL="0" indent="342900">
              <a:buNone/>
            </a:pPr>
            <a:r>
              <a:rPr lang="en-US" altLang="en-GB" dirty="0">
                <a:latin typeface="Times New Roman" panose="02020603050405020304" pitchFamily="18" charset="0"/>
                <a:cs typeface="Times New Roman" panose="02020603050405020304" pitchFamily="18" charset="0"/>
              </a:rPr>
              <a:t>I converted the data into XLS format and removed some irrelevant data, such as the device name, serial number and record type. </a:t>
            </a:r>
          </a:p>
          <a:p>
            <a:pPr marL="0" indent="342900">
              <a:buNone/>
            </a:pPr>
            <a:r>
              <a:rPr lang="en-US" altLang="en-GB" dirty="0">
                <a:latin typeface="Times New Roman" panose="02020603050405020304" pitchFamily="18" charset="0"/>
                <a:cs typeface="Times New Roman" panose="02020603050405020304" pitchFamily="18" charset="0"/>
              </a:rPr>
              <a:t>I only left the time and historic glucose (mmol/L) to illustrate the relationship </a:t>
            </a:r>
            <a:r>
              <a:rPr lang="en-US" altLang="en-GB" dirty="0">
                <a:latin typeface="Times New Roman" panose="02020603050405020304" pitchFamily="18" charset="0"/>
                <a:cs typeface="Times New Roman" panose="02020603050405020304" pitchFamily="18" charset="0"/>
                <a:sym typeface="+mn-ea"/>
              </a:rPr>
              <a:t>clearly </a:t>
            </a:r>
            <a:r>
              <a:rPr lang="en-US" altLang="en-GB" dirty="0">
                <a:latin typeface="Times New Roman" panose="02020603050405020304" pitchFamily="18" charset="0"/>
                <a:cs typeface="Times New Roman" panose="02020603050405020304" pitchFamily="18" charset="0"/>
              </a:rPr>
              <a:t>between the data.</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23</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055972" y="2445068"/>
            <a:ext cx="4656296" cy="218836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53477"/>
            <a:ext cx="7886700" cy="3479483"/>
          </a:xfrm>
        </p:spPr>
        <p:txBody>
          <a:bodyPr/>
          <a:lstStyle/>
          <a:p>
            <a:pPr marL="0" indent="0">
              <a:buNone/>
            </a:pPr>
            <a:r>
              <a:rPr lang="en-US" altLang="en-GB" dirty="0">
                <a:latin typeface="Times New Roman" panose="02020603050405020304" pitchFamily="18" charset="0"/>
                <a:cs typeface="Times New Roman" panose="02020603050405020304" pitchFamily="18" charset="0"/>
              </a:rPr>
              <a:t>Visualize the original data </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24</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32473" y="1631156"/>
            <a:ext cx="7679531" cy="30784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02519"/>
            <a:ext cx="7886700" cy="3530441"/>
          </a:xfrm>
        </p:spPr>
        <p:txBody>
          <a:bodyPr/>
          <a:lstStyle/>
          <a:p>
            <a:pPr marL="0">
              <a:buNone/>
            </a:pPr>
            <a:r>
              <a:rPr lang="en-US" altLang="en-GB" dirty="0">
                <a:latin typeface="Times New Roman" panose="02020603050405020304" pitchFamily="18" charset="0"/>
                <a:cs typeface="Times New Roman" panose="02020603050405020304" pitchFamily="18" charset="0"/>
              </a:rPr>
              <a:t>Design a filter in Matlab to remove the high frequency noise</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25</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1</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98220" y="1489710"/>
            <a:ext cx="7147560" cy="328707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7284"/>
            <a:ext cx="7886700" cy="3505676"/>
          </a:xfrm>
        </p:spPr>
        <p:txBody>
          <a:bodyPr/>
          <a:lstStyle/>
          <a:p>
            <a:pPr marL="0">
              <a:buNone/>
            </a:pPr>
            <a:r>
              <a:rPr lang="en-US" altLang="en-GB" dirty="0">
                <a:latin typeface="Times New Roman" panose="02020603050405020304" pitchFamily="18" charset="0"/>
                <a:cs typeface="Times New Roman" panose="02020603050405020304" pitchFamily="18" charset="0"/>
              </a:rPr>
              <a:t>The Butterworth filter has a </a:t>
            </a:r>
            <a:r>
              <a:rPr lang="en-US" altLang="en-GB" dirty="0">
                <a:latin typeface="Times New Roman" panose="02020603050405020304" pitchFamily="18" charset="0"/>
                <a:cs typeface="Times New Roman" panose="02020603050405020304" pitchFamily="18" charset="0"/>
                <a:sym typeface="+mn-ea"/>
              </a:rPr>
              <a:t>notable feature </a:t>
            </a:r>
            <a:r>
              <a:rPr lang="en-US" altLang="en-GB" dirty="0">
                <a:latin typeface="Times New Roman" panose="02020603050405020304" pitchFamily="18" charset="0"/>
                <a:cs typeface="Times New Roman" panose="02020603050405020304" pitchFamily="18" charset="0"/>
              </a:rPr>
              <a:t>for its "maximally flat magnitude response". </a:t>
            </a:r>
          </a:p>
          <a:p>
            <a:pPr marL="0" indent="342900">
              <a:buNone/>
            </a:pPr>
            <a:endParaRPr lang="en-US" alt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26</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2</a:t>
            </a:r>
            <a:endParaRPr lang="en-US" altLang="en-GB" sz="3300" b="1" dirty="0">
              <a:solidFill>
                <a:prstClr val="black"/>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rcRect l="1857" t="4457" r="3856"/>
          <a:stretch>
            <a:fillRect/>
          </a:stretch>
        </p:blipFill>
        <p:spPr>
          <a:xfrm>
            <a:off x="568642" y="1752600"/>
            <a:ext cx="3313748" cy="2704148"/>
          </a:xfrm>
          <a:prstGeom prst="rect">
            <a:avLst/>
          </a:prstGeom>
        </p:spPr>
      </p:pic>
      <p:sp>
        <p:nvSpPr>
          <p:cNvPr id="5" name="Text Box 4"/>
          <p:cNvSpPr txBox="1"/>
          <p:nvPr/>
        </p:nvSpPr>
        <p:spPr>
          <a:xfrm>
            <a:off x="630555" y="4456747"/>
            <a:ext cx="3377565" cy="300082"/>
          </a:xfrm>
          <a:prstGeom prst="rect">
            <a:avLst/>
          </a:prstGeom>
          <a:noFill/>
        </p:spPr>
        <p:txBody>
          <a:bodyPr wrap="square" rtlCol="0">
            <a:spAutoFit/>
          </a:bodyPr>
          <a:lstStyle/>
          <a:p>
            <a:pPr defTabSz="342900" latinLnBrk="0"/>
            <a:r>
              <a:rPr lang="en-US" altLang="en-GB" sz="1350" dirty="0">
                <a:solidFill>
                  <a:prstClr val="black"/>
                </a:solidFill>
                <a:latin typeface="Times New Roman" panose="02020603050405020304" pitchFamily="18" charset="0"/>
                <a:cs typeface="Times New Roman" panose="02020603050405020304" pitchFamily="18" charset="0"/>
              </a:rPr>
              <a:t>Figure1. Amplitude frequency characteristics</a:t>
            </a:r>
          </a:p>
        </p:txBody>
      </p:sp>
      <p:pic>
        <p:nvPicPr>
          <p:cNvPr id="7" name="Picture 6"/>
          <p:cNvPicPr>
            <a:picLocks noChangeAspect="1"/>
          </p:cNvPicPr>
          <p:nvPr/>
        </p:nvPicPr>
        <p:blipFill>
          <a:blip r:embed="rId4"/>
          <a:srcRect t="14322" b="9776"/>
          <a:stretch>
            <a:fillRect/>
          </a:stretch>
        </p:blipFill>
        <p:spPr>
          <a:xfrm>
            <a:off x="4314349" y="2571751"/>
            <a:ext cx="4085273" cy="1107281"/>
          </a:xfrm>
          <a:prstGeom prst="rect">
            <a:avLst/>
          </a:prstGeom>
        </p:spPr>
      </p:pic>
      <p:sp>
        <p:nvSpPr>
          <p:cNvPr id="8" name="Text Box 7"/>
          <p:cNvSpPr txBox="1"/>
          <p:nvPr/>
        </p:nvSpPr>
        <p:spPr>
          <a:xfrm>
            <a:off x="4994910" y="3702844"/>
            <a:ext cx="2682240" cy="507831"/>
          </a:xfrm>
          <a:prstGeom prst="rect">
            <a:avLst/>
          </a:prstGeom>
          <a:noFill/>
        </p:spPr>
        <p:txBody>
          <a:bodyPr wrap="square" rtlCol="0">
            <a:spAutoFit/>
          </a:bodyPr>
          <a:lstStyle/>
          <a:p>
            <a:pPr defTabSz="342900" latinLnBrk="0"/>
            <a:r>
              <a:rPr lang="en-US" altLang="en-GB" sz="1350" dirty="0">
                <a:solidFill>
                  <a:prstClr val="black"/>
                </a:solidFill>
                <a:latin typeface="Times New Roman" panose="02020603050405020304" pitchFamily="18" charset="0"/>
                <a:cs typeface="Times New Roman" panose="02020603050405020304" pitchFamily="18" charset="0"/>
              </a:rPr>
              <a:t>Figure2. Transfuction of Butterworth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2" y="986790"/>
            <a:ext cx="8718709" cy="327184"/>
          </a:xfrm>
        </p:spPr>
        <p:txBody>
          <a:bodyPr>
            <a:normAutofit fontScale="87500" lnSpcReduction="10000"/>
          </a:bodyPr>
          <a:lstStyle/>
          <a:p>
            <a:pPr marL="342900" lvl="1" indent="0">
              <a:buNone/>
            </a:pPr>
            <a:r>
              <a:rPr lang="en-US" altLang="en-GB" sz="2100" dirty="0">
                <a:latin typeface="Times New Roman" panose="02020603050405020304" pitchFamily="18" charset="0"/>
                <a:cs typeface="Times New Roman" panose="02020603050405020304" pitchFamily="18" charset="0"/>
              </a:rPr>
              <a:t>Develop peak detection routines to automatically detect the high/low peaks in glucose</a:t>
            </a:r>
          </a:p>
        </p:txBody>
      </p:sp>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27</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a:t>
            </a:r>
            <a:r>
              <a:rPr lang="en-GB" altLang="en-US" sz="3300" b="1" dirty="0">
                <a:solidFill>
                  <a:prstClr val="black"/>
                </a:solidFill>
                <a:latin typeface="Times New Roman" panose="02020603050405020304" pitchFamily="18" charset="0"/>
                <a:cs typeface="Times New Roman" panose="02020603050405020304" pitchFamily="18" charset="0"/>
                <a:sym typeface="+mn-ea"/>
              </a:rPr>
              <a:t>3</a:t>
            </a:r>
          </a:p>
        </p:txBody>
      </p:sp>
      <p:pic>
        <p:nvPicPr>
          <p:cNvPr id="5" name="Picture 4"/>
          <p:cNvPicPr>
            <a:picLocks noChangeAspect="1"/>
          </p:cNvPicPr>
          <p:nvPr/>
        </p:nvPicPr>
        <p:blipFill>
          <a:blip r:embed="rId2"/>
          <a:stretch>
            <a:fillRect/>
          </a:stretch>
        </p:blipFill>
        <p:spPr>
          <a:xfrm>
            <a:off x="71437" y="1298734"/>
            <a:ext cx="5112068" cy="3751421"/>
          </a:xfrm>
          <a:prstGeom prst="rect">
            <a:avLst/>
          </a:prstGeom>
        </p:spPr>
      </p:pic>
      <p:pic>
        <p:nvPicPr>
          <p:cNvPr id="7" name="Picture 6"/>
          <p:cNvPicPr>
            <a:picLocks noChangeAspect="1"/>
          </p:cNvPicPr>
          <p:nvPr/>
        </p:nvPicPr>
        <p:blipFill>
          <a:blip r:embed="rId3"/>
          <a:stretch>
            <a:fillRect/>
          </a:stretch>
        </p:blipFill>
        <p:spPr>
          <a:xfrm>
            <a:off x="5183505" y="1318260"/>
            <a:ext cx="3823335" cy="34690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342900" latinLnBrk="0"/>
            <a:fld id="{506475BB-7A9F-4217-B5ED-DF9B470C378D}" type="slidenum">
              <a:rPr lang="en-GB">
                <a:solidFill>
                  <a:prstClr val="black">
                    <a:tint val="75000"/>
                  </a:prstClr>
                </a:solidFill>
                <a:latin typeface="Calibri"/>
              </a:rPr>
              <a:pPr defTabSz="342900" latinLnBrk="0"/>
              <a:t>28</a:t>
            </a:fld>
            <a:endParaRPr lang="en-GB" dirty="0">
              <a:solidFill>
                <a:prstClr val="black">
                  <a:tint val="75000"/>
                </a:prstClr>
              </a:solidFill>
              <a:latin typeface="Calibri"/>
            </a:endParaRPr>
          </a:p>
        </p:txBody>
      </p:sp>
      <p:sp>
        <p:nvSpPr>
          <p:cNvPr id="6" name="Title 1"/>
          <p:cNvSpPr>
            <a:spLocks noGrp="1"/>
          </p:cNvSpPr>
          <p:nvPr/>
        </p:nvSpPr>
        <p:spPr>
          <a:xfrm>
            <a:off x="628650" y="32385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altLang="en-GB" sz="3300" b="1" dirty="0">
                <a:solidFill>
                  <a:prstClr val="black"/>
                </a:solidFill>
                <a:latin typeface="Times New Roman" panose="02020603050405020304" pitchFamily="18" charset="0"/>
                <a:cs typeface="Times New Roman" panose="02020603050405020304" pitchFamily="18" charset="0"/>
                <a:sym typeface="+mn-ea"/>
              </a:rPr>
              <a:t>Task 4</a:t>
            </a:r>
            <a:endParaRPr lang="en-GB" altLang="en-US" sz="3300" b="1" dirty="0">
              <a:solidFill>
                <a:prstClr val="black"/>
              </a:solidFill>
              <a:latin typeface="Times New Roman" panose="02020603050405020304" pitchFamily="18" charset="0"/>
              <a:cs typeface="Times New Roman" panose="02020603050405020304" pitchFamily="18" charset="0"/>
              <a:sym typeface="+mn-ea"/>
            </a:endParaRPr>
          </a:p>
        </p:txBody>
      </p:sp>
      <p:pic>
        <p:nvPicPr>
          <p:cNvPr id="5" name="Content Placeholder 4"/>
          <p:cNvPicPr>
            <a:picLocks noGrp="1" noChangeAspect="1"/>
          </p:cNvPicPr>
          <p:nvPr>
            <p:ph idx="1"/>
          </p:nvPr>
        </p:nvPicPr>
        <p:blipFill>
          <a:blip r:embed="rId2"/>
          <a:stretch>
            <a:fillRect/>
          </a:stretch>
        </p:blipFill>
        <p:spPr>
          <a:xfrm>
            <a:off x="455772" y="1393984"/>
            <a:ext cx="7381399" cy="1061561"/>
          </a:xfrm>
          <a:prstGeom prst="rect">
            <a:avLst/>
          </a:prstGeom>
        </p:spPr>
      </p:pic>
      <p:sp>
        <p:nvSpPr>
          <p:cNvPr id="7" name="Text Box 6"/>
          <p:cNvSpPr txBox="1"/>
          <p:nvPr/>
        </p:nvSpPr>
        <p:spPr>
          <a:xfrm>
            <a:off x="391002" y="1046321"/>
            <a:ext cx="4425791" cy="415498"/>
          </a:xfrm>
          <a:prstGeom prst="rect">
            <a:avLst/>
          </a:prstGeom>
          <a:noFill/>
        </p:spPr>
        <p:txBody>
          <a:bodyPr wrap="square" rtlCol="0">
            <a:spAutoFit/>
          </a:bodyPr>
          <a:lstStyle/>
          <a:p>
            <a:pPr defTabSz="342900" latinLnBrk="0"/>
            <a:r>
              <a:rPr lang="en-US" altLang="en-GB" sz="2100" dirty="0">
                <a:solidFill>
                  <a:prstClr val="black"/>
                </a:solidFill>
                <a:latin typeface="Times New Roman" panose="02020603050405020304" pitchFamily="18" charset="0"/>
                <a:cs typeface="Times New Roman" panose="02020603050405020304" pitchFamily="18" charset="0"/>
              </a:rPr>
              <a:t>Blood sugar level —— from wikipedia</a:t>
            </a:r>
          </a:p>
        </p:txBody>
      </p:sp>
      <p:pic>
        <p:nvPicPr>
          <p:cNvPr id="8" name="Picture 7"/>
          <p:cNvPicPr>
            <a:picLocks noChangeAspect="1"/>
          </p:cNvPicPr>
          <p:nvPr/>
        </p:nvPicPr>
        <p:blipFill>
          <a:blip r:embed="rId3"/>
          <a:srcRect l="4696" t="17257" r="1333" b="4970"/>
          <a:stretch>
            <a:fillRect/>
          </a:stretch>
        </p:blipFill>
        <p:spPr>
          <a:xfrm>
            <a:off x="4130993" y="2242662"/>
            <a:ext cx="3592830" cy="2697956"/>
          </a:xfrm>
          <a:prstGeom prst="rect">
            <a:avLst/>
          </a:prstGeom>
        </p:spPr>
      </p:pic>
      <p:sp>
        <p:nvSpPr>
          <p:cNvPr id="9" name="Text Box 8"/>
          <p:cNvSpPr txBox="1"/>
          <p:nvPr/>
        </p:nvSpPr>
        <p:spPr>
          <a:xfrm>
            <a:off x="463391" y="2571750"/>
            <a:ext cx="3567113" cy="1569660"/>
          </a:xfrm>
          <a:prstGeom prst="rect">
            <a:avLst/>
          </a:prstGeom>
          <a:noFill/>
        </p:spPr>
        <p:txBody>
          <a:bodyPr wrap="square" rtlCol="0">
            <a:spAutoFit/>
          </a:bodyPr>
          <a:lstStyle/>
          <a:p>
            <a:pPr defTabSz="342900" latinLnBrk="0"/>
            <a:r>
              <a:rPr lang="en-US" altLang="en-GB" sz="1200" dirty="0">
                <a:solidFill>
                  <a:prstClr val="black"/>
                </a:solidFill>
                <a:latin typeface="Times New Roman" panose="02020603050405020304" pitchFamily="18" charset="0"/>
                <a:cs typeface="Times New Roman" panose="02020603050405020304" pitchFamily="18" charset="0"/>
              </a:rPr>
              <a:t>In most cases, exercise can decrease blood glucose levels. When the body is active, muscles require more energy, typically derived from glucose in the blood and glycogen stored in the muscles. </a:t>
            </a:r>
          </a:p>
          <a:p>
            <a:pPr defTabSz="342900" latinLnBrk="0"/>
            <a:endParaRPr lang="en-US" altLang="en-GB" sz="1200" dirty="0">
              <a:solidFill>
                <a:prstClr val="black"/>
              </a:solidFill>
              <a:latin typeface="Times New Roman" panose="02020603050405020304" pitchFamily="18" charset="0"/>
              <a:cs typeface="Times New Roman" panose="02020603050405020304" pitchFamily="18" charset="0"/>
            </a:endParaRPr>
          </a:p>
          <a:p>
            <a:pPr defTabSz="342900" latinLnBrk="0"/>
            <a:r>
              <a:rPr lang="en-US" altLang="en-GB" sz="1200" dirty="0">
                <a:solidFill>
                  <a:prstClr val="black"/>
                </a:solidFill>
                <a:latin typeface="Times New Roman" panose="02020603050405020304" pitchFamily="18" charset="0"/>
                <a:cs typeface="Times New Roman" panose="02020603050405020304" pitchFamily="18" charset="0"/>
              </a:rPr>
              <a:t>Besides, sustained physical activity helps lower and stabilize blood glucose levels, reducing occurrences of hyperglycemia and hypoglycemia.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a:lstStyle/>
          <a:p>
            <a:r>
              <a:rPr lang="en-US" altLang="ko-KR"/>
              <a:t>01</a:t>
            </a:r>
            <a:endParaRPr lang="ko-KR" altLang="en-US"/>
          </a:p>
        </p:txBody>
      </p:sp>
      <p:sp>
        <p:nvSpPr>
          <p:cNvPr id="3" name="텍스트 개체 틀 2"/>
          <p:cNvSpPr>
            <a:spLocks noGrp="1"/>
          </p:cNvSpPr>
          <p:nvPr>
            <p:ph type="body" sz="quarter" idx="11"/>
          </p:nvPr>
        </p:nvSpPr>
        <p:spPr>
          <a:xfrm>
            <a:off x="3851275" y="3434375"/>
            <a:ext cx="5113338" cy="1120363"/>
          </a:xfrm>
        </p:spPr>
        <p:txBody>
          <a:bodyPr lIns="0" tIns="0" rIns="0" bIns="0" anchor="t"/>
          <a:lstStyle/>
          <a:p>
            <a:pPr>
              <a:spcBef>
                <a:spcPts val="20"/>
              </a:spcBef>
            </a:pPr>
            <a:r>
              <a:rPr lang="en-US" sz="2000">
                <a:latin typeface="Calibri"/>
                <a:ea typeface="Calibri"/>
                <a:cs typeface="Calibri"/>
              </a:rPr>
              <a:t>An example of an  available product on the market that allows for the monitoring of pregnant women in the third trimester of pregnancy</a:t>
            </a:r>
            <a:endParaRPr lang="en-US" sz="2000">
              <a:ea typeface="Calibri"/>
              <a:cs typeface="Calibri"/>
            </a:endParaRPr>
          </a:p>
          <a:p>
            <a:endParaRPr lang="en-US" altLang="ko-KR" sz="2000">
              <a:ea typeface="맑은 고딕"/>
              <a:cs typeface="Calibri"/>
            </a:endParaRPr>
          </a:p>
        </p:txBody>
      </p:sp>
      <p:sp>
        <p:nvSpPr>
          <p:cNvPr id="4" name="텍스트 개체 틀 3"/>
          <p:cNvSpPr>
            <a:spLocks noGrp="1"/>
          </p:cNvSpPr>
          <p:nvPr>
            <p:ph type="body" sz="quarter" idx="12"/>
          </p:nvPr>
        </p:nvSpPr>
        <p:spPr>
          <a:xfrm>
            <a:off x="3247118" y="2590845"/>
            <a:ext cx="5717495" cy="574221"/>
          </a:xfrm>
        </p:spPr>
        <p:txBody>
          <a:bodyPr lIns="0" tIns="0" rIns="0" bIns="0" anchor="t"/>
          <a:lstStyle/>
          <a:p>
            <a:pPr>
              <a:spcBef>
                <a:spcPts val="20"/>
              </a:spcBef>
            </a:pPr>
            <a:r>
              <a:rPr lang="en-US">
                <a:latin typeface="Calibri"/>
                <a:ea typeface="Calibri"/>
                <a:cs typeface="Calibri"/>
              </a:rPr>
              <a:t> An example-</a:t>
            </a:r>
            <a:r>
              <a:rPr lang="en-US" err="1">
                <a:latin typeface="Calibri"/>
                <a:ea typeface="Calibri"/>
                <a:cs typeface="Calibri"/>
              </a:rPr>
              <a:t>Bloomlife</a:t>
            </a:r>
          </a:p>
          <a:p>
            <a:pPr>
              <a:spcBef>
                <a:spcPts val="20"/>
              </a:spcBef>
            </a:pPr>
            <a:endParaRPr lang="en-US">
              <a:ea typeface="Calibri"/>
              <a:cs typeface="Calibri"/>
            </a:endParaRPr>
          </a:p>
          <a:p>
            <a:endParaRPr lang="en-US" altLang="ko-KR">
              <a:ea typeface="맑은 고딕"/>
              <a:cs typeface="Calibri"/>
            </a:endParaRPr>
          </a:p>
        </p:txBody>
      </p:sp>
    </p:spTree>
    <p:extLst>
      <p:ext uri="{BB962C8B-B14F-4D97-AF65-F5344CB8AC3E}">
        <p14:creationId xmlns:p14="http://schemas.microsoft.com/office/powerpoint/2010/main" val="311446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ltLang="ko-KR" err="1">
                <a:latin typeface="Calibri"/>
                <a:ea typeface="맑은 고딕"/>
                <a:cs typeface="Calibri"/>
              </a:rPr>
              <a:t>Bloomlife</a:t>
            </a:r>
            <a:endParaRPr lang="en-US" altLang="ko-KR" err="1">
              <a:ea typeface="맑은 고딕"/>
              <a:cs typeface="Calibri"/>
            </a:endParaRPr>
          </a:p>
        </p:txBody>
      </p:sp>
      <p:sp>
        <p:nvSpPr>
          <p:cNvPr id="3" name="텍스트 개체 틀 2"/>
          <p:cNvSpPr>
            <a:spLocks noGrp="1"/>
          </p:cNvSpPr>
          <p:nvPr>
            <p:ph type="body" sz="quarter" idx="12"/>
          </p:nvPr>
        </p:nvSpPr>
        <p:spPr>
          <a:xfrm>
            <a:off x="251520" y="119632"/>
            <a:ext cx="8064896" cy="533400"/>
          </a:xfrm>
        </p:spPr>
        <p:txBody>
          <a:bodyPr lIns="0" tIns="0" rIns="0" bIns="0" anchor="t"/>
          <a:lstStyle/>
          <a:p>
            <a:r>
              <a:rPr lang="en-US" altLang="ko-KR">
                <a:latin typeface="Calibri"/>
                <a:ea typeface="맑은 고딕"/>
                <a:cs typeface="Calibri"/>
              </a:rPr>
              <a:t>An example</a:t>
            </a:r>
            <a:endParaRPr lang="en-US" altLang="ko-KR">
              <a:ea typeface="맑은 고딕"/>
              <a:cs typeface="Calibri"/>
            </a:endParaRPr>
          </a:p>
        </p:txBody>
      </p:sp>
      <p:grpSp>
        <p:nvGrpSpPr>
          <p:cNvPr id="13" name="그룹 12"/>
          <p:cNvGrpSpPr/>
          <p:nvPr/>
        </p:nvGrpSpPr>
        <p:grpSpPr>
          <a:xfrm>
            <a:off x="1525646" y="3254894"/>
            <a:ext cx="3207946" cy="884098"/>
            <a:chOff x="811063" y="2805389"/>
            <a:chExt cx="2621935" cy="930212"/>
          </a:xfrm>
        </p:grpSpPr>
        <p:sp>
          <p:nvSpPr>
            <p:cNvPr id="14" name="Rectangle 3"/>
            <p:cNvSpPr txBox="1">
              <a:spLocks noChangeArrowheads="1"/>
            </p:cNvSpPr>
            <p:nvPr/>
          </p:nvSpPr>
          <p:spPr bwMode="auto">
            <a:xfrm>
              <a:off x="811063" y="3055558"/>
              <a:ext cx="2458516" cy="680043"/>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Remote patient monitoring,</a:t>
              </a:r>
              <a:endParaRPr lang="en-US">
                <a:solidFill>
                  <a:srgbClr val="000000"/>
                </a:solidFill>
                <a:ea typeface="맑은 고딕" panose="020B0503020000020004" pitchFamily="34" charset="-127"/>
              </a:endParaRPr>
            </a:p>
            <a:p>
              <a:pPr marL="0" indent="0">
                <a:spcBef>
                  <a:spcPts val="20"/>
                </a:spcBef>
                <a:defRPr/>
              </a:pPr>
              <a:r>
                <a:rPr lang="en-US" sz="1000">
                  <a:solidFill>
                    <a:srgbClr val="000000"/>
                  </a:solidFill>
                  <a:latin typeface="Calibri"/>
                  <a:ea typeface="Calibri"/>
                  <a:cs typeface="Calibri"/>
                </a:rPr>
                <a:t>Digital health screening, </a:t>
              </a:r>
              <a:endParaRPr lang="en-US">
                <a:solidFill>
                  <a:srgbClr val="000000"/>
                </a:solidFill>
                <a:ea typeface="맑은 고딕"/>
              </a:endParaRPr>
            </a:p>
            <a:p>
              <a:pPr marL="0" indent="0">
                <a:spcBef>
                  <a:spcPts val="20"/>
                </a:spcBef>
                <a:defRPr/>
              </a:pPr>
              <a:r>
                <a:rPr lang="en-US" sz="1000">
                  <a:solidFill>
                    <a:srgbClr val="000000"/>
                  </a:solidFill>
                  <a:latin typeface="Calibri"/>
                  <a:ea typeface="Calibri"/>
                  <a:cs typeface="Calibri"/>
                </a:rPr>
                <a:t>Comprehensive data analytics</a:t>
              </a:r>
              <a:endParaRPr lang="en-US">
                <a:ea typeface="맑은 고딕"/>
              </a:endParaRPr>
            </a:p>
            <a:p>
              <a:pPr marL="0" indent="0">
                <a:defRPr/>
              </a:pPr>
              <a:endParaRPr sz="1000">
                <a:latin typeface="Calibri"/>
                <a:ea typeface="Tahoma"/>
                <a:cs typeface="Tahoma"/>
              </a:endParaRPr>
            </a:p>
          </p:txBody>
        </p:sp>
        <p:sp>
          <p:nvSpPr>
            <p:cNvPr id="15"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Features</a:t>
              </a:r>
              <a:endParaRPr lang="en-US"/>
            </a:p>
            <a:p>
              <a:pPr>
                <a:lnSpc>
                  <a:spcPct val="90000"/>
                </a:lnSpc>
                <a:defRPr/>
              </a:pPr>
              <a:endParaRPr lang="en-US" altLang="ko-KR" sz="1400" b="1">
                <a:latin typeface="Calibri" panose="020F0502020204030204" pitchFamily="34" charset="0"/>
                <a:ea typeface="Tahoma" pitchFamily="34" charset="0"/>
                <a:cs typeface="Tahoma" pitchFamily="34" charset="0"/>
              </a:endParaRPr>
            </a:p>
          </p:txBody>
        </p:sp>
      </p:grpSp>
      <p:grpSp>
        <p:nvGrpSpPr>
          <p:cNvPr id="16" name="그룹 15"/>
          <p:cNvGrpSpPr/>
          <p:nvPr/>
        </p:nvGrpSpPr>
        <p:grpSpPr>
          <a:xfrm>
            <a:off x="1525646" y="4106264"/>
            <a:ext cx="3207946" cy="730210"/>
            <a:chOff x="811063" y="2805389"/>
            <a:chExt cx="2621935" cy="768297"/>
          </a:xfrm>
        </p:grpSpPr>
        <p:sp>
          <p:nvSpPr>
            <p:cNvPr id="17" name="Rectangle 3"/>
            <p:cNvSpPr txBox="1">
              <a:spLocks noChangeArrowheads="1"/>
            </p:cNvSpPr>
            <p:nvPr/>
          </p:nvSpPr>
          <p:spPr bwMode="auto">
            <a:xfrm>
              <a:off x="811063" y="3055558"/>
              <a:ext cx="2458516" cy="518128"/>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Reducing the need for frequent in-person  visits </a:t>
              </a:r>
              <a:r>
                <a:rPr sz="1000">
                  <a:solidFill>
                    <a:srgbClr val="000000"/>
                  </a:solidFill>
                  <a:latin typeface="Calibri"/>
                  <a:ea typeface="Calibri"/>
                  <a:cs typeface="Calibri"/>
                </a:rPr>
                <a:t>and</a:t>
              </a:r>
              <a:r>
                <a:rPr lang="en-US" sz="1000">
                  <a:solidFill>
                    <a:srgbClr val="000000"/>
                  </a:solidFill>
                  <a:latin typeface="Calibri"/>
                  <a:ea typeface="Calibri"/>
                  <a:cs typeface="Calibri"/>
                </a:rPr>
                <a:t> improving </a:t>
              </a:r>
              <a:r>
                <a:rPr sz="1000">
                  <a:solidFill>
                    <a:srgbClr val="000000"/>
                  </a:solidFill>
                  <a:latin typeface="Calibri"/>
                  <a:ea typeface="Calibri"/>
                  <a:cs typeface="Calibri"/>
                </a:rPr>
                <a:t>the</a:t>
              </a:r>
              <a:r>
                <a:rPr lang="en-US" sz="1000">
                  <a:solidFill>
                    <a:srgbClr val="000000"/>
                  </a:solidFill>
                  <a:latin typeface="Calibri"/>
                  <a:ea typeface="Calibri"/>
                  <a:cs typeface="Calibri"/>
                </a:rPr>
                <a:t> overall quality of care</a:t>
              </a:r>
              <a:r>
                <a:rPr sz="1000">
                  <a:solidFill>
                    <a:srgbClr val="000000"/>
                  </a:solidFill>
                  <a:latin typeface="Calibri"/>
                  <a:ea typeface="Calibri"/>
                  <a:cs typeface="Calibri"/>
                </a:rPr>
                <a:t>.</a:t>
              </a:r>
              <a:endParaRPr lang="en-US">
                <a:ea typeface="Calibri"/>
                <a:cs typeface="Calibri"/>
              </a:endParaRPr>
            </a:p>
            <a:p>
              <a:pPr marL="0" indent="0">
                <a:defRPr/>
              </a:pPr>
              <a:endParaRPr sz="1000">
                <a:solidFill>
                  <a:srgbClr val="000000"/>
                </a:solidFill>
                <a:latin typeface="Calibri"/>
                <a:ea typeface="Tahoma"/>
                <a:cs typeface="Tahoma"/>
              </a:endParaRPr>
            </a:p>
          </p:txBody>
        </p:sp>
        <p:sp>
          <p:nvSpPr>
            <p:cNvPr id="18"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Benefits</a:t>
              </a:r>
              <a:endParaRPr lang="en-US"/>
            </a:p>
            <a:p>
              <a:pPr>
                <a:lnSpc>
                  <a:spcPct val="90000"/>
                </a:lnSpc>
                <a:defRPr/>
              </a:pPr>
              <a:endParaRPr lang="en-US" altLang="ko-KR" sz="1400" b="1">
                <a:latin typeface="Calibri"/>
                <a:ea typeface="Tahoma"/>
                <a:cs typeface="Tahoma"/>
              </a:endParaRPr>
            </a:p>
          </p:txBody>
        </p:sp>
      </p:grpSp>
      <p:grpSp>
        <p:nvGrpSpPr>
          <p:cNvPr id="19" name="그룹 18"/>
          <p:cNvGrpSpPr/>
          <p:nvPr/>
        </p:nvGrpSpPr>
        <p:grpSpPr>
          <a:xfrm>
            <a:off x="1484824" y="2569582"/>
            <a:ext cx="3207946" cy="391656"/>
            <a:chOff x="811063" y="2805389"/>
            <a:chExt cx="2621935" cy="412084"/>
          </a:xfrm>
        </p:grpSpPr>
        <p:sp>
          <p:nvSpPr>
            <p:cNvPr id="20" name="Rectangle 3"/>
            <p:cNvSpPr txBox="1">
              <a:spLocks noChangeArrowheads="1"/>
            </p:cNvSpPr>
            <p:nvPr/>
          </p:nvSpPr>
          <p:spPr bwMode="auto">
            <a:xfrm>
              <a:off x="811063" y="3055558"/>
              <a:ext cx="2458516" cy="161915"/>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defRPr/>
              </a:pPr>
              <a:endParaRPr sz="1000">
                <a:latin typeface="Calibri" panose="020F0502020204030204" pitchFamily="34" charset="0"/>
                <a:ea typeface="Tahoma" pitchFamily="34" charset="0"/>
                <a:cs typeface="Tahoma" pitchFamily="34" charset="0"/>
              </a:endParaRPr>
            </a:p>
          </p:txBody>
        </p:sp>
        <p:sp>
          <p:nvSpPr>
            <p:cNvPr id="21" name="speed"/>
            <p:cNvSpPr txBox="1">
              <a:spLocks noChangeArrowheads="1"/>
            </p:cNvSpPr>
            <p:nvPr/>
          </p:nvSpPr>
          <p:spPr bwMode="auto">
            <a:xfrm>
              <a:off x="811063" y="2805389"/>
              <a:ext cx="2621935" cy="408025"/>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defRPr/>
              </a:pPr>
              <a:r>
                <a:rPr lang="en-US" sz="1400" b="1">
                  <a:solidFill>
                    <a:srgbClr val="000000"/>
                  </a:solidFill>
                  <a:latin typeface="Calibri"/>
                  <a:ea typeface="Calibri"/>
                  <a:cs typeface="Calibri"/>
                </a:rPr>
                <a:t>FDA-cleared</a:t>
              </a:r>
              <a:endParaRPr lang="en-US"/>
            </a:p>
            <a:p>
              <a:pPr>
                <a:lnSpc>
                  <a:spcPct val="90000"/>
                </a:lnSpc>
                <a:defRPr/>
              </a:pPr>
              <a:endParaRPr lang="en-US" altLang="ko-KR" sz="1400" b="1">
                <a:latin typeface="Calibri"/>
                <a:ea typeface="Tahoma"/>
                <a:cs typeface="Tahoma"/>
              </a:endParaRPr>
            </a:p>
          </p:txBody>
        </p:sp>
      </p:grpSp>
      <p:grpSp>
        <p:nvGrpSpPr>
          <p:cNvPr id="22" name="그룹 21"/>
          <p:cNvGrpSpPr/>
          <p:nvPr/>
        </p:nvGrpSpPr>
        <p:grpSpPr>
          <a:xfrm>
            <a:off x="1484824" y="1587097"/>
            <a:ext cx="3207946" cy="545544"/>
            <a:chOff x="811063" y="2805389"/>
            <a:chExt cx="2621935" cy="573999"/>
          </a:xfrm>
        </p:grpSpPr>
        <p:sp>
          <p:nvSpPr>
            <p:cNvPr id="23" name="Rectangle 3"/>
            <p:cNvSpPr txBox="1">
              <a:spLocks noChangeArrowheads="1"/>
            </p:cNvSpPr>
            <p:nvPr/>
          </p:nvSpPr>
          <p:spPr bwMode="auto">
            <a:xfrm>
              <a:off x="811063" y="3055558"/>
              <a:ext cx="2458516" cy="323830"/>
            </a:xfrm>
            <a:prstGeom prst="rect">
              <a:avLst/>
            </a:prstGeom>
          </p:spPr>
          <p:txBody>
            <a:bodyPr wrap="square" lIns="0" tIns="0" rIns="0" bIns="0" anchor="t" anchorCtr="0">
              <a:spAutoFit/>
            </a:bodyPr>
            <a:lstStyle>
              <a:lvl1pPr marL="342900" indent="-342900" eaLnBrk="0" hangingPunct="0">
                <a:spcBef>
                  <a:spcPct val="20000"/>
                </a:spcBef>
                <a:buFont typeface="Arial" charset="0"/>
                <a:buNone/>
                <a:defRPr lang="en-US" altLang="ko-KR" sz="2000" dirty="0" smtClean="0">
                  <a:latin typeface="Microsoft Sans Serif" pitchFamily="34" charset="0"/>
                  <a:ea typeface="+mj-ea"/>
                  <a:cs typeface="Microsoft Sans Serif" pitchFamily="34" charset="0"/>
                </a:defRPr>
              </a:lvl1pPr>
              <a:lvl2pPr marL="742950" indent="-285750" eaLnBrk="0" hangingPunct="0">
                <a:spcBef>
                  <a:spcPct val="20000"/>
                </a:spcBef>
                <a:buFont typeface="Arial" charset="0"/>
                <a:buChar char="–"/>
                <a:defRPr sz="2800">
                  <a:latin typeface="+mn-lt"/>
                  <a:ea typeface="+mn-ea"/>
                </a:defRPr>
              </a:lvl2pPr>
              <a:lvl3pPr marL="1143000" indent="-228600" eaLnBrk="0" hangingPunct="0">
                <a:spcBef>
                  <a:spcPct val="20000"/>
                </a:spcBef>
                <a:buFont typeface="Arial" charset="0"/>
                <a:buChar char="•"/>
                <a:defRPr sz="2400">
                  <a:latin typeface="+mn-lt"/>
                  <a:ea typeface="+mn-ea"/>
                </a:defRPr>
              </a:lvl3pPr>
              <a:lvl4pPr marL="1600200" indent="-228600" eaLnBrk="0" hangingPunct="0">
                <a:spcBef>
                  <a:spcPct val="20000"/>
                </a:spcBef>
                <a:buFont typeface="Arial" charset="0"/>
                <a:buChar char="–"/>
                <a:defRPr sz="2000">
                  <a:latin typeface="+mn-lt"/>
                  <a:ea typeface="+mn-ea"/>
                </a:defRPr>
              </a:lvl4pPr>
              <a:lvl5pPr marL="2057400" indent="-228600" eaLnBrk="0" hangingPunct="0">
                <a:spcBef>
                  <a:spcPct val="20000"/>
                </a:spcBef>
                <a:buFont typeface="Arial" charset="0"/>
                <a:buChar char="»"/>
                <a:defRPr sz="2000">
                  <a:latin typeface="+mn-lt"/>
                  <a:ea typeface="+mn-ea"/>
                </a:defRPr>
              </a:lvl5pPr>
              <a:lvl6pPr marL="2514600" indent="-228600">
                <a:spcBef>
                  <a:spcPct val="20000"/>
                </a:spcBef>
                <a:buFont typeface="Arial" pitchFamily="34" charset="0"/>
                <a:buChar char="•"/>
                <a:defRPr sz="2000">
                  <a:latin typeface="+mn-lt"/>
                  <a:ea typeface="+mn-ea"/>
                </a:defRPr>
              </a:lvl6pPr>
              <a:lvl7pPr marL="2971800" indent="-228600">
                <a:spcBef>
                  <a:spcPct val="20000"/>
                </a:spcBef>
                <a:buFont typeface="Arial" pitchFamily="34" charset="0"/>
                <a:buChar char="•"/>
                <a:defRPr sz="2000">
                  <a:latin typeface="+mn-lt"/>
                  <a:ea typeface="+mn-ea"/>
                </a:defRPr>
              </a:lvl7pPr>
              <a:lvl8pPr marL="3429000" indent="-228600">
                <a:spcBef>
                  <a:spcPct val="20000"/>
                </a:spcBef>
                <a:buFont typeface="Arial" pitchFamily="34" charset="0"/>
                <a:buChar char="•"/>
                <a:defRPr sz="2000">
                  <a:latin typeface="+mn-lt"/>
                  <a:ea typeface="+mn-ea"/>
                </a:defRPr>
              </a:lvl8pPr>
              <a:lvl9pPr marL="3886200" indent="-228600">
                <a:spcBef>
                  <a:spcPct val="20000"/>
                </a:spcBef>
                <a:buFont typeface="Arial" pitchFamily="34" charset="0"/>
                <a:buChar char="•"/>
                <a:defRPr sz="2000">
                  <a:latin typeface="+mn-lt"/>
                  <a:ea typeface="+mn-ea"/>
                </a:defRPr>
              </a:lvl9pPr>
            </a:lstStyle>
            <a:p>
              <a:pPr marL="0" indent="0">
                <a:spcBef>
                  <a:spcPts val="20"/>
                </a:spcBef>
                <a:defRPr/>
              </a:pPr>
              <a:r>
                <a:rPr lang="en-US" sz="1000">
                  <a:solidFill>
                    <a:srgbClr val="000000"/>
                  </a:solidFill>
                  <a:latin typeface="Calibri"/>
                  <a:ea typeface="Calibri"/>
                  <a:cs typeface="Calibri"/>
                </a:rPr>
                <a:t>designed to monitor and evaluate maternal </a:t>
              </a:r>
              <a:r>
                <a:rPr sz="1000">
                  <a:solidFill>
                    <a:srgbClr val="000000"/>
                  </a:solidFill>
                  <a:latin typeface="Calibri"/>
                  <a:ea typeface="Calibri"/>
                  <a:cs typeface="Calibri"/>
                </a:rPr>
                <a:t>and</a:t>
              </a:r>
              <a:r>
                <a:rPr lang="en-US" sz="1000">
                  <a:solidFill>
                    <a:srgbClr val="000000"/>
                  </a:solidFill>
                  <a:latin typeface="Calibri"/>
                  <a:ea typeface="Calibri"/>
                  <a:cs typeface="Calibri"/>
                </a:rPr>
                <a:t> fetal health continuously</a:t>
              </a:r>
              <a:endParaRPr>
                <a:solidFill>
                  <a:srgbClr val="000000"/>
                </a:solidFill>
                <a:ea typeface="Calibri"/>
                <a:cs typeface="Calibri"/>
              </a:endParaRPr>
            </a:p>
          </p:txBody>
        </p:sp>
        <p:sp>
          <p:nvSpPr>
            <p:cNvPr id="24" name="speed"/>
            <p:cNvSpPr txBox="1">
              <a:spLocks noChangeArrowheads="1"/>
            </p:cNvSpPr>
            <p:nvPr/>
          </p:nvSpPr>
          <p:spPr bwMode="auto">
            <a:xfrm>
              <a:off x="811063" y="2805389"/>
              <a:ext cx="2621935" cy="204013"/>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nSpc>
                  <a:spcPct val="90000"/>
                </a:lnSpc>
                <a:buClr>
                  <a:prstClr val="white"/>
                </a:buClr>
                <a:defRPr/>
              </a:pPr>
              <a:r>
                <a:rPr lang="en-US" altLang="ko-KR" sz="1400" b="1">
                  <a:latin typeface="Calibri"/>
                  <a:ea typeface="Tahoma"/>
                  <a:cs typeface="Tahoma"/>
                </a:rPr>
                <a:t>Aim</a:t>
              </a:r>
            </a:p>
          </p:txBody>
        </p:sp>
      </p:grpSp>
      <p:pic>
        <p:nvPicPr>
          <p:cNvPr id="25" name="그림 24"/>
          <p:cNvPicPr>
            <a:picLocks noChangeAspect="1"/>
          </p:cNvPicPr>
          <p:nvPr/>
        </p:nvPicPr>
        <p:blipFill rotWithShape="1">
          <a:blip r:embed="rId3" cstate="print">
            <a:extLst>
              <a:ext uri="{28A0092B-C50C-407E-A947-70E740481C1C}">
                <a14:useLocalDpi xmlns:a14="http://schemas.microsoft.com/office/drawing/2010/main" val="0"/>
              </a:ext>
            </a:extLst>
          </a:blip>
          <a:srcRect l="63438" t="2177" r="21569" b="84789"/>
          <a:stretch/>
        </p:blipFill>
        <p:spPr>
          <a:xfrm>
            <a:off x="865810" y="3421101"/>
            <a:ext cx="527822" cy="344134"/>
          </a:xfrm>
          <a:prstGeom prst="rect">
            <a:avLst/>
          </a:prstGeom>
        </p:spPr>
      </p:pic>
      <p:pic>
        <p:nvPicPr>
          <p:cNvPr id="26" name="그림 25"/>
          <p:cNvPicPr>
            <a:picLocks noChangeAspect="1"/>
          </p:cNvPicPr>
          <p:nvPr/>
        </p:nvPicPr>
        <p:blipFill rotWithShape="1">
          <a:blip r:embed="rId4" cstate="print">
            <a:extLst>
              <a:ext uri="{28A0092B-C50C-407E-A947-70E740481C1C}">
                <a14:useLocalDpi xmlns:a14="http://schemas.microsoft.com/office/drawing/2010/main" val="0"/>
              </a:ext>
            </a:extLst>
          </a:blip>
          <a:srcRect l="85296" r="3054" b="82302"/>
          <a:stretch/>
        </p:blipFill>
        <p:spPr>
          <a:xfrm>
            <a:off x="883833" y="1691725"/>
            <a:ext cx="410130" cy="467290"/>
          </a:xfrm>
          <a:prstGeom prst="rect">
            <a:avLst/>
          </a:prstGeom>
        </p:spPr>
      </p:pic>
      <p:pic>
        <p:nvPicPr>
          <p:cNvPr id="27" name="그림 26"/>
          <p:cNvPicPr>
            <a:picLocks noChangeAspect="1"/>
          </p:cNvPicPr>
          <p:nvPr/>
        </p:nvPicPr>
        <p:blipFill rotWithShape="1">
          <a:blip r:embed="rId5" cstate="print">
            <a:extLst>
              <a:ext uri="{28A0092B-C50C-407E-A947-70E740481C1C}">
                <a14:useLocalDpi xmlns:a14="http://schemas.microsoft.com/office/drawing/2010/main" val="0"/>
              </a:ext>
            </a:extLst>
          </a:blip>
          <a:srcRect l="19854" t="27044" r="65339" b="57458"/>
          <a:stretch/>
        </p:blipFill>
        <p:spPr>
          <a:xfrm>
            <a:off x="869092" y="4239941"/>
            <a:ext cx="521256" cy="409192"/>
          </a:xfrm>
          <a:prstGeom prst="rect">
            <a:avLst/>
          </a:prstGeom>
        </p:spPr>
      </p:pic>
      <p:pic>
        <p:nvPicPr>
          <p:cNvPr id="28" name="그림 27"/>
          <p:cNvPicPr>
            <a:picLocks noChangeAspect="1"/>
          </p:cNvPicPr>
          <p:nvPr/>
        </p:nvPicPr>
        <p:blipFill rotWithShape="1">
          <a:blip r:embed="rId6" cstate="print">
            <a:extLst>
              <a:ext uri="{28A0092B-C50C-407E-A947-70E740481C1C}">
                <a14:useLocalDpi xmlns:a14="http://schemas.microsoft.com/office/drawing/2010/main" val="0"/>
              </a:ext>
            </a:extLst>
          </a:blip>
          <a:srcRect l="85524" t="27044" r="-128" b="57881"/>
          <a:stretch/>
        </p:blipFill>
        <p:spPr>
          <a:xfrm>
            <a:off x="882888" y="2555761"/>
            <a:ext cx="514074" cy="398020"/>
          </a:xfrm>
          <a:prstGeom prst="rect">
            <a:avLst/>
          </a:prstGeom>
        </p:spPr>
      </p:pic>
      <p:pic>
        <p:nvPicPr>
          <p:cNvPr id="4" name="Picture 3">
            <a:extLst>
              <a:ext uri="{FF2B5EF4-FFF2-40B4-BE49-F238E27FC236}">
                <a16:creationId xmlns:a16="http://schemas.microsoft.com/office/drawing/2014/main" id="{91CA497B-6147-79D3-2DB9-3CB49CF8A54B}"/>
              </a:ext>
            </a:extLst>
          </p:cNvPr>
          <p:cNvPicPr>
            <a:picLocks noChangeAspect="1"/>
          </p:cNvPicPr>
          <p:nvPr/>
        </p:nvPicPr>
        <p:blipFill>
          <a:blip r:embed="rId7"/>
          <a:stretch>
            <a:fillRect/>
          </a:stretch>
        </p:blipFill>
        <p:spPr>
          <a:xfrm>
            <a:off x="5001986" y="1365477"/>
            <a:ext cx="3614057" cy="3163660"/>
          </a:xfrm>
          <a:prstGeom prst="rect">
            <a:avLst/>
          </a:prstGeom>
        </p:spPr>
      </p:pic>
    </p:spTree>
    <p:extLst>
      <p:ext uri="{BB962C8B-B14F-4D97-AF65-F5344CB8AC3E}">
        <p14:creationId xmlns:p14="http://schemas.microsoft.com/office/powerpoint/2010/main" val="7604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556348"/>
            <a:ext cx="8064896" cy="331148"/>
          </a:xfrm>
        </p:spPr>
        <p:txBody>
          <a:bodyPr lIns="0" tIns="0" rIns="0" bIns="0" anchor="t"/>
          <a:lstStyle/>
          <a:p>
            <a:r>
              <a:rPr lang="en-US">
                <a:solidFill>
                  <a:srgbClr val="000000"/>
                </a:solidFill>
                <a:latin typeface="Calibri"/>
                <a:ea typeface="Calibri"/>
                <a:cs typeface="Calibri"/>
              </a:rPr>
              <a:t>Fits Into Existing Workflows-Simplifying the Maternal Care Journey</a:t>
            </a:r>
          </a:p>
          <a:p>
            <a:endParaRPr lang="en-US">
              <a:ea typeface="Calibri"/>
              <a:cs typeface="Calibri"/>
            </a:endParaRPr>
          </a:p>
          <a:p>
            <a:endParaRPr lang="en-US">
              <a:ea typeface="Calibri"/>
              <a:cs typeface="Calibri"/>
            </a:endParaRPr>
          </a:p>
        </p:txBody>
      </p:sp>
      <p:sp>
        <p:nvSpPr>
          <p:cNvPr id="3" name="텍스트 개체 틀 2"/>
          <p:cNvSpPr>
            <a:spLocks noGrp="1"/>
          </p:cNvSpPr>
          <p:nvPr>
            <p:ph type="body" sz="quarter" idx="12"/>
          </p:nvPr>
        </p:nvSpPr>
        <p:spPr>
          <a:xfrm>
            <a:off x="251520" y="119632"/>
            <a:ext cx="8064896" cy="337458"/>
          </a:xfrm>
        </p:spPr>
        <p:txBody>
          <a:bodyPr lIns="0" tIns="0" rIns="0" bIns="0" anchor="t"/>
          <a:lstStyle/>
          <a:p>
            <a:r>
              <a:rPr lang="en-US" err="1">
                <a:latin typeface="Calibri"/>
                <a:ea typeface="Calibri"/>
                <a:cs typeface="Calibri"/>
              </a:rPr>
              <a:t>Bloomlife</a:t>
            </a:r>
          </a:p>
          <a:p>
            <a:endParaRPr lang="en-US" sz="4400">
              <a:ea typeface="Calibri"/>
              <a:cs typeface="Calibri"/>
            </a:endParaRPr>
          </a:p>
        </p:txBody>
      </p:sp>
      <p:grpSp>
        <p:nvGrpSpPr>
          <p:cNvPr id="21" name="그룹 20"/>
          <p:cNvGrpSpPr/>
          <p:nvPr/>
        </p:nvGrpSpPr>
        <p:grpSpPr>
          <a:xfrm>
            <a:off x="827584" y="1102586"/>
            <a:ext cx="2223071" cy="977845"/>
            <a:chOff x="4330264" y="2313713"/>
            <a:chExt cx="2503244" cy="1101083"/>
          </a:xfrm>
        </p:grpSpPr>
        <p:sp>
          <p:nvSpPr>
            <p:cNvPr id="22" name="Rectangle 3"/>
            <p:cNvSpPr txBox="1">
              <a:spLocks noChangeArrowheads="1"/>
            </p:cNvSpPr>
            <p:nvPr/>
          </p:nvSpPr>
          <p:spPr bwMode="auto">
            <a:xfrm>
              <a:off x="5015733" y="2390241"/>
              <a:ext cx="1817773"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High-Risk Diagnosis</a:t>
              </a:r>
              <a:endParaRPr lang="en-US"/>
            </a:p>
            <a:p>
              <a:pPr marL="0" lvl="1"/>
              <a:endParaRPr lang="en-US" altLang="ko-KR" sz="1400" b="1">
                <a:solidFill>
                  <a:srgbClr val="48B5B2"/>
                </a:solidFill>
                <a:latin typeface="Calibri"/>
                <a:ea typeface="Tahoma"/>
                <a:cs typeface="Tahoma"/>
              </a:endParaRPr>
            </a:p>
          </p:txBody>
        </p:sp>
        <p:sp>
          <p:nvSpPr>
            <p:cNvPr id="23" name="Rectangle 3"/>
            <p:cNvSpPr txBox="1">
              <a:spLocks noChangeArrowheads="1"/>
            </p:cNvSpPr>
            <p:nvPr/>
          </p:nvSpPr>
          <p:spPr bwMode="auto">
            <a:xfrm>
              <a:off x="5015735" y="2635024"/>
              <a:ext cx="1817773"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dirty="0"/>
                <a:t>Using existing clinical guidelines, OB/GYNs identify high risk patients who require additional screening and clinical management.</a:t>
              </a:r>
              <a:endParaRPr lang="en-US" sz="1000" dirty="0">
                <a:solidFill>
                  <a:schemeClr val="tx1"/>
                </a:solidFill>
                <a:latin typeface="Calibri"/>
                <a:ea typeface="Calibri"/>
                <a:cs typeface="Calibri"/>
              </a:endParaRPr>
            </a:p>
          </p:txBody>
        </p:sp>
        <p:sp>
          <p:nvSpPr>
            <p:cNvPr id="24"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panose="020F0502020204030204" pitchFamily="34" charset="0"/>
                  <a:ea typeface="Tahoma" pitchFamily="34" charset="0"/>
                  <a:cs typeface="Tahoma" pitchFamily="34" charset="0"/>
                </a:rPr>
                <a:t>01</a:t>
              </a:r>
            </a:p>
          </p:txBody>
        </p:sp>
      </p:grpSp>
      <p:grpSp>
        <p:nvGrpSpPr>
          <p:cNvPr id="25" name="그룹 24"/>
          <p:cNvGrpSpPr/>
          <p:nvPr/>
        </p:nvGrpSpPr>
        <p:grpSpPr>
          <a:xfrm>
            <a:off x="247919" y="2696434"/>
            <a:ext cx="2808798" cy="757995"/>
            <a:chOff x="4330264" y="2313713"/>
            <a:chExt cx="2669565" cy="853527"/>
          </a:xfrm>
        </p:grpSpPr>
        <p:sp>
          <p:nvSpPr>
            <p:cNvPr id="26" name="Rectangle 3"/>
            <p:cNvSpPr txBox="1">
              <a:spLocks noChangeArrowheads="1"/>
            </p:cNvSpPr>
            <p:nvPr/>
          </p:nvSpPr>
          <p:spPr bwMode="auto">
            <a:xfrm>
              <a:off x="4927975" y="2316696"/>
              <a:ext cx="2071854"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FF6F89"/>
                  </a:solidFill>
                  <a:latin typeface="Calibri"/>
                  <a:ea typeface="Calibri"/>
                  <a:cs typeface="Calibri"/>
                </a:rPr>
                <a:t>Prescribe </a:t>
              </a:r>
              <a:r>
                <a:rPr lang="en-US" sz="1400" b="1" err="1">
                  <a:solidFill>
                    <a:srgbClr val="FF6F89"/>
                  </a:solidFill>
                  <a:latin typeface="Calibri"/>
                  <a:ea typeface="Calibri"/>
                  <a:cs typeface="Calibri"/>
                </a:rPr>
                <a:t>Bloomlife</a:t>
              </a:r>
              <a:r>
                <a:rPr lang="en-US" sz="1400" b="1">
                  <a:solidFill>
                    <a:srgbClr val="FF6F89"/>
                  </a:solidFill>
                  <a:latin typeface="Calibri"/>
                  <a:ea typeface="Calibri"/>
                  <a:cs typeface="Calibri"/>
                </a:rPr>
                <a:t> Connects</a:t>
              </a:r>
              <a:endParaRPr lang="en-US" sz="1400">
                <a:ea typeface="맑은 고딕"/>
              </a:endParaRPr>
            </a:p>
            <a:p>
              <a:pPr marL="0" lvl="1"/>
              <a:endParaRPr lang="en-US" altLang="ko-KR" sz="1400" b="1">
                <a:solidFill>
                  <a:srgbClr val="FF6F89"/>
                </a:solidFill>
                <a:latin typeface="Calibri"/>
                <a:ea typeface="Tahoma"/>
                <a:cs typeface="Tahoma"/>
              </a:endParaRPr>
            </a:p>
          </p:txBody>
        </p:sp>
        <p:sp>
          <p:nvSpPr>
            <p:cNvPr id="27" name="Rectangle 3"/>
            <p:cNvSpPr txBox="1">
              <a:spLocks noChangeArrowheads="1"/>
            </p:cNvSpPr>
            <p:nvPr/>
          </p:nvSpPr>
          <p:spPr bwMode="auto">
            <a:xfrm>
              <a:off x="5031254" y="2699376"/>
              <a:ext cx="1817773" cy="467864"/>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a:t>OB/GYNs prescribe Bloomlife Connects based on clinical risk factors directly from their EMR.</a:t>
              </a:r>
              <a:endParaRPr lang="en-US" altLang="ko-KR" sz="1000">
                <a:solidFill>
                  <a:schemeClr val="tx1"/>
                </a:solidFill>
                <a:latin typeface="Calibri" panose="020F0502020204030204" pitchFamily="34" charset="0"/>
                <a:ea typeface="Tahoma" pitchFamily="34" charset="0"/>
                <a:cs typeface="Tahoma" pitchFamily="34" charset="0"/>
              </a:endParaRPr>
            </a:p>
          </p:txBody>
        </p:sp>
        <p:sp>
          <p:nvSpPr>
            <p:cNvPr id="28"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FF6F89"/>
                  </a:solidFill>
                  <a:latin typeface="Calibri" panose="020F0502020204030204" pitchFamily="34" charset="0"/>
                  <a:ea typeface="Tahoma" pitchFamily="34" charset="0"/>
                  <a:cs typeface="Tahoma" pitchFamily="34" charset="0"/>
                </a:rPr>
                <a:t>02</a:t>
              </a:r>
            </a:p>
          </p:txBody>
        </p:sp>
      </p:grpSp>
      <p:grpSp>
        <p:nvGrpSpPr>
          <p:cNvPr id="29" name="그룹 28"/>
          <p:cNvGrpSpPr/>
          <p:nvPr/>
        </p:nvGrpSpPr>
        <p:grpSpPr>
          <a:xfrm>
            <a:off x="827584" y="4175988"/>
            <a:ext cx="3300757" cy="700846"/>
            <a:chOff x="4330264" y="2313713"/>
            <a:chExt cx="3716750" cy="789174"/>
          </a:xfrm>
        </p:grpSpPr>
        <p:sp>
          <p:nvSpPr>
            <p:cNvPr id="30" name="Rectangle 3"/>
            <p:cNvSpPr txBox="1">
              <a:spLocks noChangeArrowheads="1"/>
            </p:cNvSpPr>
            <p:nvPr/>
          </p:nvSpPr>
          <p:spPr bwMode="auto">
            <a:xfrm>
              <a:off x="5015733" y="2335082"/>
              <a:ext cx="3031279" cy="48519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sz="1400" b="1">
                  <a:solidFill>
                    <a:srgbClr val="48B5B2"/>
                  </a:solidFill>
                  <a:latin typeface="Calibri"/>
                  <a:ea typeface="Calibri"/>
                  <a:cs typeface="Calibri"/>
                </a:rPr>
                <a:t>Patient Enrollment &amp; Onboarding</a:t>
              </a:r>
              <a:endParaRPr lang="en-US"/>
            </a:p>
            <a:p>
              <a:pPr marL="0" lvl="1"/>
              <a:endParaRPr lang="en-US" altLang="ko-KR" sz="1400" b="1">
                <a:solidFill>
                  <a:srgbClr val="48B5B2"/>
                </a:solidFill>
                <a:latin typeface="Calibri"/>
                <a:ea typeface="Tahoma"/>
                <a:cs typeface="Tahoma"/>
              </a:endParaRPr>
            </a:p>
          </p:txBody>
        </p:sp>
        <p:sp>
          <p:nvSpPr>
            <p:cNvPr id="31" name="Rectangle 3"/>
            <p:cNvSpPr txBox="1">
              <a:spLocks noChangeArrowheads="1"/>
            </p:cNvSpPr>
            <p:nvPr/>
          </p:nvSpPr>
          <p:spPr bwMode="auto">
            <a:xfrm>
              <a:off x="5015735" y="2635024"/>
              <a:ext cx="3031279" cy="467863"/>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l">
                <a:defRPr/>
              </a:pPr>
              <a:r>
                <a:rPr lang="en-US" altLang="zh-CN" sz="900" dirty="0"/>
                <a:t>FDA cleared cellular enabled connected devices are conveniently shipped to the patient’s home and </a:t>
              </a:r>
              <a:r>
                <a:rPr lang="en-US" altLang="zh-CN" sz="900" dirty="0" err="1"/>
                <a:t>Bloomlife</a:t>
              </a:r>
              <a:r>
                <a:rPr lang="en-US" altLang="zh-CN" sz="900" dirty="0"/>
                <a:t> completes education and onboarding.</a:t>
              </a:r>
              <a:endParaRPr lang="en-US" altLang="ko-KR" sz="1000" dirty="0">
                <a:solidFill>
                  <a:schemeClr val="tx1"/>
                </a:solidFill>
                <a:latin typeface="Calibri"/>
                <a:ea typeface="Tahoma"/>
                <a:cs typeface="Tahoma"/>
              </a:endParaRPr>
            </a:p>
          </p:txBody>
        </p:sp>
        <p:sp>
          <p:nvSpPr>
            <p:cNvPr id="32" name="Rectangle 3"/>
            <p:cNvSpPr txBox="1">
              <a:spLocks noChangeArrowheads="1"/>
            </p:cNvSpPr>
            <p:nvPr/>
          </p:nvSpPr>
          <p:spPr bwMode="auto">
            <a:xfrm>
              <a:off x="4330264" y="2313713"/>
              <a:ext cx="725211"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r>
                <a:rPr lang="en-US" altLang="ko-KR" sz="4400" b="1">
                  <a:solidFill>
                    <a:srgbClr val="48B5B2"/>
                  </a:solidFill>
                  <a:latin typeface="Calibri" panose="020F0502020204030204" pitchFamily="34" charset="0"/>
                  <a:ea typeface="Tahoma" pitchFamily="34" charset="0"/>
                  <a:cs typeface="Tahoma" pitchFamily="34" charset="0"/>
                </a:rPr>
                <a:t>03</a:t>
              </a:r>
            </a:p>
          </p:txBody>
        </p:sp>
      </p:grpSp>
      <p:grpSp>
        <p:nvGrpSpPr>
          <p:cNvPr id="33" name="그룹 32"/>
          <p:cNvGrpSpPr/>
          <p:nvPr/>
        </p:nvGrpSpPr>
        <p:grpSpPr>
          <a:xfrm flipH="1">
            <a:off x="5178949" y="980124"/>
            <a:ext cx="3055823" cy="994174"/>
            <a:chOff x="4330264" y="2313713"/>
            <a:chExt cx="3440947" cy="1119469"/>
          </a:xfrm>
        </p:grpSpPr>
        <p:sp>
          <p:nvSpPr>
            <p:cNvPr id="34" name="Rectangle 3"/>
            <p:cNvSpPr txBox="1">
              <a:spLocks noChangeArrowheads="1"/>
            </p:cNvSpPr>
            <p:nvPr/>
          </p:nvSpPr>
          <p:spPr bwMode="auto">
            <a:xfrm>
              <a:off x="5015730" y="2445399"/>
              <a:ext cx="2755481" cy="485191"/>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sz="1400" b="1">
                  <a:solidFill>
                    <a:srgbClr val="7383A4"/>
                  </a:solidFill>
                  <a:latin typeface="Calibri"/>
                  <a:ea typeface="Calibri"/>
                  <a:cs typeface="Calibri"/>
                </a:rPr>
                <a:t>Home Monitoring Made Easy</a:t>
              </a:r>
              <a:endParaRPr lang="en-US" sz="1400">
                <a:solidFill>
                  <a:srgbClr val="7383A4"/>
                </a:solidFill>
                <a:latin typeface="Calibri"/>
                <a:ea typeface="Calibri"/>
                <a:cs typeface="Calibri"/>
              </a:endParaRPr>
            </a:p>
            <a:p>
              <a:pPr marL="0" lvl="1" algn="r"/>
              <a:endParaRPr lang="en-US" altLang="ko-KR" sz="1400" b="1">
                <a:solidFill>
                  <a:srgbClr val="7383A4"/>
                </a:solidFill>
                <a:latin typeface="Calibri" panose="020F0502020204030204" pitchFamily="34" charset="0"/>
                <a:ea typeface="Tahoma" pitchFamily="34" charset="0"/>
                <a:cs typeface="Tahoma" pitchFamily="34" charset="0"/>
              </a:endParaRPr>
            </a:p>
          </p:txBody>
        </p:sp>
        <p:sp>
          <p:nvSpPr>
            <p:cNvPr id="35" name="Rectangle 3"/>
            <p:cNvSpPr txBox="1">
              <a:spLocks noChangeArrowheads="1"/>
            </p:cNvSpPr>
            <p:nvPr/>
          </p:nvSpPr>
          <p:spPr bwMode="auto">
            <a:xfrm>
              <a:off x="5015732" y="2653410"/>
              <a:ext cx="2102762"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algn="r">
                <a:defRPr/>
              </a:pPr>
              <a:r>
                <a:rPr lang="en-US" altLang="zh-CN" sz="900"/>
                <a:t>No setup required.  Bloomlife Connects works right out of the box delivering daily patients reminders, automatic data transmission, and real-time patient feedback for peace of mind</a:t>
              </a:r>
              <a:endParaRPr lang="en-US" altLang="ko-KR" sz="1000">
                <a:solidFill>
                  <a:schemeClr val="tx1"/>
                </a:solidFill>
                <a:latin typeface="Calibri"/>
                <a:ea typeface="Tahoma"/>
                <a:cs typeface="Tahoma"/>
              </a:endParaRPr>
            </a:p>
          </p:txBody>
        </p:sp>
        <p:sp>
          <p:nvSpPr>
            <p:cNvPr id="36" name="Rectangle 3"/>
            <p:cNvSpPr txBox="1">
              <a:spLocks noChangeArrowheads="1"/>
            </p:cNvSpPr>
            <p:nvPr/>
          </p:nvSpPr>
          <p:spPr bwMode="auto">
            <a:xfrm>
              <a:off x="4330264" y="2313713"/>
              <a:ext cx="725211" cy="677109"/>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a:solidFill>
                    <a:srgbClr val="7383A4"/>
                  </a:solidFill>
                  <a:latin typeface="Calibri" panose="020F0502020204030204" pitchFamily="34" charset="0"/>
                  <a:ea typeface="Tahoma" pitchFamily="34" charset="0"/>
                  <a:cs typeface="Tahoma" pitchFamily="34" charset="0"/>
                </a:rPr>
                <a:t>04</a:t>
              </a:r>
            </a:p>
          </p:txBody>
        </p:sp>
      </p:grpSp>
      <p:grpSp>
        <p:nvGrpSpPr>
          <p:cNvPr id="37" name="그룹 36"/>
          <p:cNvGrpSpPr/>
          <p:nvPr/>
        </p:nvGrpSpPr>
        <p:grpSpPr>
          <a:xfrm flipH="1">
            <a:off x="5521850" y="3178130"/>
            <a:ext cx="3374231" cy="977845"/>
            <a:chOff x="4330264" y="2313713"/>
            <a:chExt cx="3799484" cy="1101083"/>
          </a:xfrm>
        </p:grpSpPr>
        <p:sp>
          <p:nvSpPr>
            <p:cNvPr id="38" name="Rectangle 3"/>
            <p:cNvSpPr txBox="1">
              <a:spLocks noChangeArrowheads="1"/>
            </p:cNvSpPr>
            <p:nvPr/>
          </p:nvSpPr>
          <p:spPr bwMode="auto">
            <a:xfrm>
              <a:off x="5024923" y="2427014"/>
              <a:ext cx="3104825" cy="48519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sz="1400" b="1">
                  <a:solidFill>
                    <a:srgbClr val="48B5B2"/>
                  </a:solidFill>
                  <a:latin typeface="Calibri"/>
                  <a:ea typeface="Calibri"/>
                  <a:cs typeface="Calibri"/>
                </a:rPr>
                <a:t>Real-Time Clinical Oversight</a:t>
              </a:r>
              <a:endParaRPr lang="en-US"/>
            </a:p>
            <a:p>
              <a:pPr marL="0" lvl="1" algn="r"/>
              <a:endParaRPr lang="en-US" altLang="ko-KR" sz="1400" b="1">
                <a:solidFill>
                  <a:srgbClr val="48B5B2"/>
                </a:solidFill>
                <a:latin typeface="Calibri" panose="020F0502020204030204" pitchFamily="34" charset="0"/>
                <a:ea typeface="Tahoma" pitchFamily="34" charset="0"/>
                <a:cs typeface="Tahoma" pitchFamily="34" charset="0"/>
              </a:endParaRPr>
            </a:p>
          </p:txBody>
        </p:sp>
        <p:sp>
          <p:nvSpPr>
            <p:cNvPr id="39" name="Rectangle 3"/>
            <p:cNvSpPr txBox="1">
              <a:spLocks noChangeArrowheads="1"/>
            </p:cNvSpPr>
            <p:nvPr/>
          </p:nvSpPr>
          <p:spPr bwMode="auto">
            <a:xfrm>
              <a:off x="5015735" y="2635024"/>
              <a:ext cx="1817773" cy="779772"/>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r>
                <a:rPr lang="en-US" altLang="zh-CN" sz="900"/>
                <a:t>Based on fully configurable clinical protocols, care teams are notified when you want, how you want to more easily and earlier identify at risk moms.</a:t>
              </a:r>
              <a:endParaRPr lang="en-US" altLang="zh-CN" sz="900" dirty="0">
                <a:ea typeface="Calibri"/>
                <a:cs typeface="Calibri"/>
              </a:endParaRPr>
            </a:p>
          </p:txBody>
        </p:sp>
        <p:sp>
          <p:nvSpPr>
            <p:cNvPr id="40" name="Rectangle 3"/>
            <p:cNvSpPr txBox="1">
              <a:spLocks noChangeArrowheads="1"/>
            </p:cNvSpPr>
            <p:nvPr/>
          </p:nvSpPr>
          <p:spPr bwMode="auto">
            <a:xfrm>
              <a:off x="4330264" y="2313713"/>
              <a:ext cx="725212" cy="677108"/>
            </a:xfrm>
            <a:prstGeom prst="rect">
              <a:avLst/>
            </a:prstGeom>
            <a:noFill/>
            <a:ln w="9525">
              <a:noFill/>
              <a:miter lim="800000"/>
              <a:headEnd/>
              <a:tailEnd/>
            </a:ln>
          </p:spPr>
          <p:txBody>
            <a:bodyPr wrap="square" lIns="0" tIns="0" rIns="0" bIns="0" anchor="t" anchorCtr="0">
              <a:spAutoFit/>
              <a:scene3d>
                <a:camera prst="orthographicFront"/>
                <a:lightRig rig="threePt" dir="t"/>
              </a:scene3d>
              <a:sp3d>
                <a:bevelT w="0" h="0"/>
              </a:sp3d>
            </a:bodyPr>
            <a:lstStyle>
              <a:defPPr>
                <a:defRPr lang="ko-KR"/>
              </a:defPPr>
              <a:lvl1pPr algn="just" fontAlgn="auto">
                <a:spcBef>
                  <a:spcPts val="0"/>
                </a:spcBef>
                <a:spcAft>
                  <a:spcPts val="0"/>
                </a:spcAft>
                <a:buFont typeface="Arial" charset="0"/>
                <a:buNone/>
                <a:defRPr kumimoji="0" sz="1400">
                  <a:solidFill>
                    <a:prstClr val="black">
                      <a:lumMod val="85000"/>
                      <a:lumOff val="15000"/>
                    </a:prstClr>
                  </a:solidFill>
                  <a:latin typeface="Microsoft Sans Serif" pitchFamily="34" charset="0"/>
                  <a:ea typeface="Yoon 윤고딕 550_TT" pitchFamily="18" charset="-127"/>
                  <a:cs typeface="Microsoft Sans Serif" pitchFamily="34" charset="0"/>
                </a:defRPr>
              </a:lvl1pPr>
            </a:lstStyle>
            <a:p>
              <a:pPr marL="0" lvl="1" algn="r"/>
              <a:r>
                <a:rPr lang="en-US" altLang="ko-KR" sz="4400" b="1">
                  <a:solidFill>
                    <a:srgbClr val="48B5B2"/>
                  </a:solidFill>
                  <a:latin typeface="Calibri" panose="020F0502020204030204" pitchFamily="34" charset="0"/>
                  <a:ea typeface="Tahoma" pitchFamily="34" charset="0"/>
                  <a:cs typeface="Tahoma" pitchFamily="34" charset="0"/>
                </a:rPr>
                <a:t>05</a:t>
              </a:r>
            </a:p>
          </p:txBody>
        </p:sp>
      </p:grpSp>
      <p:pic>
        <p:nvPicPr>
          <p:cNvPr id="4" name="Picture 3" descr="A pregnant person with a device on her belly&#10;&#10;Description automatically generated">
            <a:extLst>
              <a:ext uri="{FF2B5EF4-FFF2-40B4-BE49-F238E27FC236}">
                <a16:creationId xmlns:a16="http://schemas.microsoft.com/office/drawing/2014/main" id="{BBCD1A17-9B5A-FE80-DC11-9643762A678D}"/>
              </a:ext>
            </a:extLst>
          </p:cNvPr>
          <p:cNvPicPr>
            <a:picLocks noChangeAspect="1"/>
          </p:cNvPicPr>
          <p:nvPr/>
        </p:nvPicPr>
        <p:blipFill>
          <a:blip r:embed="rId3"/>
          <a:stretch>
            <a:fillRect/>
          </a:stretch>
        </p:blipFill>
        <p:spPr>
          <a:xfrm>
            <a:off x="3231696" y="2211161"/>
            <a:ext cx="2688772" cy="1480458"/>
          </a:xfrm>
          <a:prstGeom prst="rect">
            <a:avLst/>
          </a:prstGeom>
        </p:spPr>
      </p:pic>
      <p:sp>
        <p:nvSpPr>
          <p:cNvPr id="5" name="TextBox 4">
            <a:extLst>
              <a:ext uri="{FF2B5EF4-FFF2-40B4-BE49-F238E27FC236}">
                <a16:creationId xmlns:a16="http://schemas.microsoft.com/office/drawing/2014/main" id="{F43E796B-8D6C-0603-5A99-E1DEB38823AB}"/>
              </a:ext>
            </a:extLst>
          </p:cNvPr>
          <p:cNvSpPr txBox="1"/>
          <p:nvPr/>
        </p:nvSpPr>
        <p:spPr>
          <a:xfrm>
            <a:off x="4640885" y="3689236"/>
            <a:ext cx="10843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ea typeface="맑은 고딕"/>
              </a:rPr>
              <a:t>【1】</a:t>
            </a:r>
          </a:p>
        </p:txBody>
      </p:sp>
      <p:sp>
        <p:nvSpPr>
          <p:cNvPr id="7" name="TextBox 6">
            <a:extLst>
              <a:ext uri="{FF2B5EF4-FFF2-40B4-BE49-F238E27FC236}">
                <a16:creationId xmlns:a16="http://schemas.microsoft.com/office/drawing/2014/main" id="{D7FBBCA2-5E25-78AD-9F6D-056D382FD793}"/>
              </a:ext>
            </a:extLst>
          </p:cNvPr>
          <p:cNvSpPr txBox="1"/>
          <p:nvPr/>
        </p:nvSpPr>
        <p:spPr>
          <a:xfrm>
            <a:off x="8059680" y="4311762"/>
            <a:ext cx="10843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ea typeface="맑은 고딕"/>
              </a:rPr>
              <a:t>【2】</a:t>
            </a:r>
          </a:p>
        </p:txBody>
      </p:sp>
    </p:spTree>
    <p:extLst>
      <p:ext uri="{BB962C8B-B14F-4D97-AF65-F5344CB8AC3E}">
        <p14:creationId xmlns:p14="http://schemas.microsoft.com/office/powerpoint/2010/main" val="99589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851275" y="1734034"/>
            <a:ext cx="5113338" cy="843473"/>
          </a:xfrm>
        </p:spPr>
        <p:txBody>
          <a:bodyPr lIns="0" tIns="0" rIns="0" bIns="0" anchor="t"/>
          <a:lstStyle/>
          <a:p>
            <a:r>
              <a:rPr lang="en-US" altLang="ko-KR">
                <a:latin typeface="Calibri"/>
                <a:ea typeface="맑은 고딕"/>
                <a:cs typeface="Calibri"/>
              </a:rPr>
              <a:t>02</a:t>
            </a:r>
            <a:endParaRPr lang="ko-KR" altLang="en-US"/>
          </a:p>
        </p:txBody>
      </p:sp>
      <p:sp>
        <p:nvSpPr>
          <p:cNvPr id="3" name="텍스트 개체 틀 2"/>
          <p:cNvSpPr>
            <a:spLocks noGrp="1"/>
          </p:cNvSpPr>
          <p:nvPr>
            <p:ph type="body" sz="quarter" idx="11"/>
          </p:nvPr>
        </p:nvSpPr>
        <p:spPr>
          <a:xfrm>
            <a:off x="3851275" y="3507854"/>
            <a:ext cx="5113338" cy="540699"/>
          </a:xfrm>
        </p:spPr>
        <p:txBody>
          <a:bodyPr lIns="0" tIns="0" rIns="0" bIns="0" anchor="t"/>
          <a:lstStyle/>
          <a:p>
            <a:pPr>
              <a:spcBef>
                <a:spcPts val="20"/>
              </a:spcBef>
            </a:pPr>
            <a:r>
              <a:rPr lang="en-US" sz="1800" dirty="0">
                <a:latin typeface="Calibri"/>
                <a:ea typeface="Calibri"/>
                <a:cs typeface="Calibri"/>
              </a:rPr>
              <a:t>Which data could be useful to evaluate the health  status of the mother and the development of the </a:t>
            </a:r>
            <a:r>
              <a:rPr lang="en-US" sz="1800" dirty="0" err="1">
                <a:latin typeface="Calibri"/>
                <a:ea typeface="Calibri"/>
                <a:cs typeface="Calibri"/>
              </a:rPr>
              <a:t>foetus</a:t>
            </a:r>
            <a:r>
              <a:rPr lang="en-US" sz="1800" dirty="0">
                <a:latin typeface="Calibri"/>
                <a:ea typeface="Calibri"/>
                <a:cs typeface="Calibri"/>
              </a:rPr>
              <a:t>?</a:t>
            </a:r>
            <a:endParaRPr lang="en-US" dirty="0"/>
          </a:p>
          <a:p>
            <a:pPr>
              <a:spcBef>
                <a:spcPts val="20"/>
              </a:spcBef>
            </a:pPr>
            <a:endParaRPr lang="en-US" sz="1800" dirty="0">
              <a:ea typeface="Calibri"/>
              <a:cs typeface="Calibri"/>
            </a:endParaRPr>
          </a:p>
        </p:txBody>
      </p:sp>
      <p:sp>
        <p:nvSpPr>
          <p:cNvPr id="4" name="텍스트 개체 틀 3"/>
          <p:cNvSpPr>
            <a:spLocks noGrp="1"/>
          </p:cNvSpPr>
          <p:nvPr>
            <p:ph type="body" sz="quarter" idx="12"/>
          </p:nvPr>
        </p:nvSpPr>
        <p:spPr/>
        <p:txBody>
          <a:bodyPr lIns="0" tIns="0" rIns="0" bIns="0" anchor="t"/>
          <a:lstStyle/>
          <a:p>
            <a:pPr>
              <a:spcBef>
                <a:spcPts val="20"/>
              </a:spcBef>
            </a:pPr>
            <a:r>
              <a:rPr lang="en-US">
                <a:latin typeface="Calibri"/>
                <a:ea typeface="Calibri"/>
                <a:cs typeface="Calibri"/>
              </a:rPr>
              <a:t>Data</a:t>
            </a:r>
            <a:endParaRPr lang="en-US"/>
          </a:p>
          <a:p>
            <a:endParaRPr lang="en-US" altLang="ko-KR">
              <a:ea typeface="맑은 고딕"/>
              <a:cs typeface="Calibri"/>
            </a:endParaRPr>
          </a:p>
        </p:txBody>
      </p:sp>
    </p:spTree>
    <p:extLst>
      <p:ext uri="{BB962C8B-B14F-4D97-AF65-F5344CB8AC3E}">
        <p14:creationId xmlns:p14="http://schemas.microsoft.com/office/powerpoint/2010/main" val="367900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159672" y="1056411"/>
            <a:ext cx="5564584" cy="3811174"/>
          </a:xfrm>
        </p:spPr>
        <p:txBody>
          <a:bodyPr lIns="0" tIns="0" rIns="0" bIns="0" anchor="t"/>
          <a:lstStyle/>
          <a:p>
            <a:pPr marL="228600" indent="-228600">
              <a:buFont typeface=""/>
              <a:buAutoNum type="arabicPeriod"/>
            </a:pPr>
            <a:r>
              <a:rPr lang="en-US" sz="1800" b="1">
                <a:solidFill>
                  <a:schemeClr val="accent1"/>
                </a:solidFill>
                <a:latin typeface="Arial"/>
                <a:ea typeface="Söhne"/>
                <a:cs typeface="Söhne"/>
              </a:rPr>
              <a:t>Heart Rate and Rhythm</a:t>
            </a:r>
          </a:p>
          <a:p>
            <a:pPr marL="0" lvl="1" indent="0">
              <a:buNone/>
            </a:pPr>
            <a:r>
              <a:rPr lang="en-US" sz="1400" b="1">
                <a:solidFill>
                  <a:srgbClr val="0D0D0D"/>
                </a:solidFill>
                <a:latin typeface="Arial"/>
                <a:ea typeface="Söhne"/>
                <a:cs typeface="Söhne"/>
              </a:rPr>
              <a:t>Importance</a:t>
            </a:r>
            <a:r>
              <a:rPr lang="en-US" sz="1400">
                <a:solidFill>
                  <a:srgbClr val="0D0D0D"/>
                </a:solidFill>
                <a:latin typeface="Arial"/>
                <a:ea typeface="Söhne"/>
                <a:cs typeface="Söhne"/>
              </a:rPr>
              <a:t>: Provides insights into health and stress levels.</a:t>
            </a:r>
          </a:p>
          <a:p>
            <a:pPr marL="0" lvl="1" indent="0">
              <a:buNone/>
            </a:pPr>
            <a:r>
              <a:rPr lang="en-US" sz="1400" b="1">
                <a:solidFill>
                  <a:srgbClr val="0D0D0D"/>
                </a:solidFill>
                <a:latin typeface="Arial"/>
                <a:ea typeface="Söhne"/>
                <a:cs typeface="Söhne"/>
              </a:rPr>
              <a:t>Details</a:t>
            </a:r>
            <a:r>
              <a:rPr lang="en-US" sz="1400">
                <a:solidFill>
                  <a:srgbClr val="0D0D0D"/>
                </a:solidFill>
                <a:latin typeface="Arial"/>
                <a:ea typeface="Söhne"/>
                <a:cs typeface="Söhne"/>
              </a:rPr>
              <a:t>: Variations reflect fetal well-being.</a:t>
            </a:r>
          </a:p>
          <a:p>
            <a:pPr marL="0" lvl="1" indent="0">
              <a:buNone/>
            </a:pPr>
            <a:endParaRPr lang="en-US" sz="1200">
              <a:solidFill>
                <a:srgbClr val="0D0D0D"/>
              </a:solidFill>
              <a:latin typeface="Arial"/>
              <a:ea typeface="Söhne"/>
              <a:cs typeface="Söhne"/>
            </a:endParaRPr>
          </a:p>
          <a:p>
            <a:pPr marL="228600" indent="-228600">
              <a:buFont typeface=""/>
              <a:buAutoNum type="arabicPeriod"/>
            </a:pPr>
            <a:r>
              <a:rPr lang="en-US" sz="1800" b="1">
                <a:solidFill>
                  <a:schemeClr val="accent5">
                    <a:lumMod val="75000"/>
                  </a:schemeClr>
                </a:solidFill>
                <a:latin typeface="Arial"/>
                <a:ea typeface="Söhne"/>
                <a:cs typeface="Söhne"/>
              </a:rPr>
              <a:t>Blood Pressure</a:t>
            </a:r>
          </a:p>
          <a:p>
            <a:pPr marL="0" lvl="1" indent="0">
              <a:buNone/>
            </a:pPr>
            <a:r>
              <a:rPr lang="en-US" sz="1400" b="1">
                <a:solidFill>
                  <a:srgbClr val="0D0D0D"/>
                </a:solidFill>
                <a:latin typeface="Arial"/>
                <a:ea typeface="Söhne"/>
                <a:cs typeface="Söhne"/>
              </a:rPr>
              <a:t>Importance</a:t>
            </a:r>
            <a:r>
              <a:rPr lang="en-US" sz="1400">
                <a:solidFill>
                  <a:srgbClr val="0D0D0D"/>
                </a:solidFill>
                <a:latin typeface="Arial"/>
                <a:ea typeface="Söhne"/>
                <a:cs typeface="Söhne"/>
              </a:rPr>
              <a:t>: identifying and managing hypertension disorders</a:t>
            </a:r>
          </a:p>
          <a:p>
            <a:pPr marL="0" lvl="1" indent="0">
              <a:buNone/>
            </a:pPr>
            <a:endParaRPr lang="en-US" sz="1400">
              <a:solidFill>
                <a:srgbClr val="0D0D0D"/>
              </a:solidFill>
              <a:latin typeface="Arial"/>
              <a:ea typeface="Söhne"/>
              <a:cs typeface="Söhne"/>
            </a:endParaRPr>
          </a:p>
          <a:p>
            <a:pPr marL="228600" indent="-228600">
              <a:buFont typeface=""/>
              <a:buAutoNum type="arabicPeriod"/>
            </a:pPr>
            <a:r>
              <a:rPr lang="en-US" sz="1800" b="1">
                <a:solidFill>
                  <a:schemeClr val="accent6">
                    <a:lumMod val="50000"/>
                  </a:schemeClr>
                </a:solidFill>
                <a:latin typeface="Arial"/>
                <a:ea typeface="Söhne"/>
                <a:cs typeface="Söhne"/>
              </a:rPr>
              <a:t>Uterine Contractions</a:t>
            </a:r>
          </a:p>
          <a:p>
            <a:pPr marL="0" lvl="1" indent="0">
              <a:buNone/>
            </a:pPr>
            <a:r>
              <a:rPr lang="en-US" sz="1400" b="1">
                <a:solidFill>
                  <a:srgbClr val="0D0D0D"/>
                </a:solidFill>
                <a:latin typeface="Arial"/>
                <a:ea typeface="Söhne"/>
                <a:cs typeface="Söhne"/>
              </a:rPr>
              <a:t>Purpose</a:t>
            </a:r>
            <a:r>
              <a:rPr lang="en-US" sz="1400">
                <a:solidFill>
                  <a:srgbClr val="0D0D0D"/>
                </a:solidFill>
                <a:latin typeface="Arial"/>
                <a:ea typeface="Söhne"/>
                <a:cs typeface="Söhne"/>
              </a:rPr>
              <a:t>: Helps assess labor progress and determine the need for intervention.</a:t>
            </a:r>
          </a:p>
          <a:p>
            <a:pPr marL="0" lvl="1" indent="0">
              <a:buNone/>
            </a:pPr>
            <a:r>
              <a:rPr lang="en-US" sz="1400" b="1">
                <a:solidFill>
                  <a:srgbClr val="0D0D0D"/>
                </a:solidFill>
                <a:latin typeface="Arial"/>
                <a:ea typeface="Söhne"/>
                <a:cs typeface="Söhne"/>
              </a:rPr>
              <a:t>Metrics Monitored</a:t>
            </a:r>
            <a:r>
              <a:rPr lang="en-US" sz="1400">
                <a:solidFill>
                  <a:srgbClr val="0D0D0D"/>
                </a:solidFill>
                <a:latin typeface="Arial"/>
                <a:ea typeface="Söhne"/>
                <a:cs typeface="Söhne"/>
              </a:rPr>
              <a:t>: Frequency, duration, and intensity.</a:t>
            </a:r>
          </a:p>
          <a:p>
            <a:pPr marL="0" lvl="1" indent="0">
              <a:buNone/>
            </a:pPr>
            <a:endParaRPr lang="en-US" sz="1200">
              <a:solidFill>
                <a:srgbClr val="0D0D0D"/>
              </a:solidFill>
              <a:latin typeface="Arial"/>
              <a:ea typeface="Söhne"/>
              <a:cs typeface="Söhne"/>
            </a:endParaRPr>
          </a:p>
          <a:p>
            <a:pPr marL="228600" indent="-228600">
              <a:buFont typeface=""/>
              <a:buAutoNum type="arabicPeriod"/>
            </a:pPr>
            <a:r>
              <a:rPr lang="en-US" sz="1800" b="1">
                <a:solidFill>
                  <a:schemeClr val="accent5">
                    <a:lumMod val="50000"/>
                  </a:schemeClr>
                </a:solidFill>
                <a:latin typeface="Arial"/>
                <a:ea typeface="Söhne"/>
                <a:cs typeface="Söhne"/>
              </a:rPr>
              <a:t>Temperature</a:t>
            </a:r>
          </a:p>
          <a:p>
            <a:pPr marL="0" lvl="1" indent="0">
              <a:buNone/>
            </a:pPr>
            <a:r>
              <a:rPr lang="en-US" sz="1400" b="1">
                <a:solidFill>
                  <a:srgbClr val="0D0D0D"/>
                </a:solidFill>
                <a:latin typeface="Arial"/>
                <a:ea typeface="Söhne"/>
                <a:cs typeface="Söhne"/>
              </a:rPr>
              <a:t>Usage</a:t>
            </a:r>
            <a:r>
              <a:rPr lang="en-US" sz="1400">
                <a:solidFill>
                  <a:srgbClr val="0D0D0D"/>
                </a:solidFill>
                <a:latin typeface="Arial"/>
                <a:ea typeface="Söhne"/>
                <a:cs typeface="Söhne"/>
              </a:rPr>
              <a:t>: maternal health and inflammatory state.</a:t>
            </a:r>
          </a:p>
          <a:p>
            <a:pPr marL="0" lvl="1" indent="0">
              <a:buNone/>
            </a:pPr>
            <a:r>
              <a:rPr lang="en-US" sz="1400" b="1">
                <a:solidFill>
                  <a:srgbClr val="0D0D0D"/>
                </a:solidFill>
                <a:latin typeface="Arial"/>
                <a:ea typeface="Söhne"/>
                <a:cs typeface="Söhne"/>
              </a:rPr>
              <a:t>Types Monitored</a:t>
            </a:r>
            <a:r>
              <a:rPr lang="en-US" sz="1400">
                <a:solidFill>
                  <a:srgbClr val="0D0D0D"/>
                </a:solidFill>
                <a:latin typeface="Arial"/>
                <a:ea typeface="Söhne"/>
                <a:cs typeface="Söhne"/>
              </a:rPr>
              <a:t>: Core and peripheral temperatures</a:t>
            </a:r>
            <a:r>
              <a:rPr lang="en-US" sz="1200">
                <a:solidFill>
                  <a:srgbClr val="0D0D0D"/>
                </a:solidFill>
                <a:latin typeface="Arial"/>
                <a:ea typeface="Söhne"/>
                <a:cs typeface="Söhne"/>
              </a:rPr>
              <a:t>.</a:t>
            </a:r>
            <a:endParaRPr lang="en-US" sz="1200">
              <a:solidFill>
                <a:srgbClr val="0D0D0D"/>
              </a:solidFill>
              <a:latin typeface="Arial"/>
              <a:ea typeface="Calibri"/>
              <a:cs typeface="Calibri"/>
            </a:endParaRPr>
          </a:p>
          <a:p>
            <a:endParaRPr lang="en-US" sz="1200" b="1">
              <a:solidFill>
                <a:srgbClr val="0D0D0D"/>
              </a:solidFill>
              <a:latin typeface="Arial"/>
              <a:ea typeface="맑은 고딕"/>
              <a:cs typeface="Arial"/>
            </a:endParaRPr>
          </a:p>
          <a:p>
            <a:pPr marL="0" lvl="1" indent="0">
              <a:buNone/>
            </a:pPr>
            <a:endParaRPr lang="en-US" sz="120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pPr>
              <a:spcBef>
                <a:spcPts val="20"/>
              </a:spcBef>
            </a:pPr>
            <a:r>
              <a:rPr lang="en-US" sz="4400">
                <a:latin typeface="Calibri"/>
                <a:ea typeface="Calibri"/>
                <a:cs typeface="Calibri"/>
              </a:rPr>
              <a:t>Data</a:t>
            </a:r>
            <a:endParaRPr lang="en-US" sz="4400" b="0">
              <a:latin typeface="Calibri"/>
              <a:ea typeface="Calibri"/>
              <a:cs typeface="Calibri"/>
            </a:endParaRPr>
          </a:p>
        </p:txBody>
      </p:sp>
      <p:pic>
        <p:nvPicPr>
          <p:cNvPr id="5" name="그림 1" descr="A cartoon of a doctor with a mustache&#10;&#10;Description automatically generated">
            <a:extLst>
              <a:ext uri="{FF2B5EF4-FFF2-40B4-BE49-F238E27FC236}">
                <a16:creationId xmlns:a16="http://schemas.microsoft.com/office/drawing/2014/main" id="{11849C5F-0997-2121-715A-FC15E55ADD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524"/>
          <a:stretch/>
        </p:blipFill>
        <p:spPr>
          <a:xfrm>
            <a:off x="6329218" y="1312733"/>
            <a:ext cx="1824314" cy="3828445"/>
          </a:xfrm>
          <a:prstGeom prst="rect">
            <a:avLst/>
          </a:prstGeom>
        </p:spPr>
      </p:pic>
    </p:spTree>
    <p:extLst>
      <p:ext uri="{BB962C8B-B14F-4D97-AF65-F5344CB8AC3E}">
        <p14:creationId xmlns:p14="http://schemas.microsoft.com/office/powerpoint/2010/main" val="391230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a:xfrm>
            <a:off x="251520" y="1280929"/>
            <a:ext cx="6483066" cy="3566245"/>
          </a:xfrm>
        </p:spPr>
        <p:txBody>
          <a:bodyPr lIns="0" tIns="0" rIns="0" bIns="0" anchor="t"/>
          <a:lstStyle/>
          <a:p>
            <a:pPr marL="228600" indent="-228600">
              <a:buFont typeface=""/>
              <a:buAutoNum type="arabicPeriod"/>
            </a:pPr>
            <a:endParaRPr lang="en-US" sz="1100" b="1">
              <a:solidFill>
                <a:srgbClr val="0D0D0D"/>
              </a:solidFill>
              <a:latin typeface="Arial"/>
              <a:ea typeface="Calibri"/>
              <a:cs typeface="Calibri"/>
            </a:endParaRPr>
          </a:p>
          <a:p>
            <a:r>
              <a:rPr lang="en-US" sz="1800" b="1">
                <a:solidFill>
                  <a:schemeClr val="accent5">
                    <a:lumMod val="50000"/>
                  </a:schemeClr>
                </a:solidFill>
                <a:latin typeface="Arial"/>
                <a:ea typeface="+mn-lt"/>
                <a:cs typeface="+mn-lt"/>
              </a:rPr>
              <a:t>5. Oxygen Saturation</a:t>
            </a:r>
            <a:endParaRPr lang="en-US" sz="1600">
              <a:solidFill>
                <a:schemeClr val="accent5">
                  <a:lumMod val="50000"/>
                </a:schemeClr>
              </a:solidFill>
              <a:latin typeface="Arial"/>
              <a:ea typeface="+mn-lt"/>
              <a:cs typeface="Calibri" panose="020F0502020204030204" pitchFamily="34" charset="0"/>
            </a:endParaRPr>
          </a:p>
          <a:p>
            <a:r>
              <a:rPr lang="en-US" sz="1400" b="1">
                <a:solidFill>
                  <a:srgbClr val="0D0D0D"/>
                </a:solidFill>
                <a:latin typeface="Arial"/>
                <a:ea typeface="+mn-lt"/>
                <a:cs typeface="+mn-lt"/>
              </a:rPr>
              <a:t>Goal</a:t>
            </a:r>
            <a:r>
              <a:rPr lang="en-US" sz="1400">
                <a:solidFill>
                  <a:srgbClr val="0D0D0D"/>
                </a:solidFill>
                <a:latin typeface="Arial"/>
                <a:ea typeface="+mn-lt"/>
                <a:cs typeface="+mn-lt"/>
              </a:rPr>
              <a:t>: oxygen supply</a:t>
            </a:r>
            <a:endParaRPr lang="en-US" sz="1400">
              <a:solidFill>
                <a:srgbClr val="000000"/>
              </a:solidFill>
              <a:latin typeface="Arial"/>
              <a:ea typeface="+mn-lt"/>
              <a:cs typeface="Calibri"/>
            </a:endParaRPr>
          </a:p>
          <a:p>
            <a:endParaRPr lang="en-US" sz="1400">
              <a:solidFill>
                <a:srgbClr val="0D0D0D"/>
              </a:solidFill>
              <a:latin typeface="Arial"/>
              <a:ea typeface="+mn-lt"/>
              <a:cs typeface="+mn-lt"/>
            </a:endParaRPr>
          </a:p>
          <a:p>
            <a:r>
              <a:rPr lang="en-US" sz="1800" b="1">
                <a:solidFill>
                  <a:schemeClr val="accent2">
                    <a:lumMod val="75000"/>
                  </a:schemeClr>
                </a:solidFill>
                <a:latin typeface="Arial"/>
                <a:ea typeface="+mn-lt"/>
                <a:cs typeface="+mn-lt"/>
              </a:rPr>
              <a:t>6. Activity and Position Monitoring</a:t>
            </a:r>
            <a:endParaRPr lang="en-US" sz="1800">
              <a:solidFill>
                <a:schemeClr val="accent2">
                  <a:lumMod val="75000"/>
                </a:schemeClr>
              </a:solidFill>
              <a:latin typeface="Arial"/>
              <a:ea typeface="+mn-lt"/>
              <a:cs typeface="Calibri" panose="020F0502020204030204" pitchFamily="34" charset="0"/>
            </a:endParaRPr>
          </a:p>
          <a:p>
            <a:r>
              <a:rPr lang="en-US" sz="1400" b="1">
                <a:solidFill>
                  <a:srgbClr val="0D0D0D"/>
                </a:solidFill>
                <a:latin typeface="Arial"/>
                <a:ea typeface="+mn-lt"/>
                <a:cs typeface="+mn-lt"/>
              </a:rPr>
              <a:t>Method</a:t>
            </a:r>
            <a:r>
              <a:rPr lang="en-US" sz="1400">
                <a:solidFill>
                  <a:srgbClr val="0D0D0D"/>
                </a:solidFill>
                <a:latin typeface="Arial"/>
                <a:ea typeface="+mn-lt"/>
                <a:cs typeface="+mn-lt"/>
              </a:rPr>
              <a:t>: Uses accelerometers</a:t>
            </a:r>
            <a:endParaRPr lang="en-US" sz="1400">
              <a:solidFill>
                <a:srgbClr val="000000"/>
              </a:solidFill>
              <a:latin typeface="Arial"/>
              <a:ea typeface="+mn-lt"/>
              <a:cs typeface="Calibri" panose="020F0502020204030204" pitchFamily="34" charset="0"/>
            </a:endParaRPr>
          </a:p>
          <a:p>
            <a:r>
              <a:rPr lang="en-US" sz="1400" b="1">
                <a:solidFill>
                  <a:srgbClr val="0D0D0D"/>
                </a:solidFill>
                <a:latin typeface="Arial"/>
                <a:ea typeface="+mn-lt"/>
                <a:cs typeface="+mn-lt"/>
              </a:rPr>
              <a:t>Impact</a:t>
            </a:r>
            <a:r>
              <a:rPr lang="en-US" sz="1400">
                <a:solidFill>
                  <a:srgbClr val="0D0D0D"/>
                </a:solidFill>
                <a:latin typeface="Arial"/>
                <a:ea typeface="+mn-lt"/>
                <a:cs typeface="+mn-lt"/>
              </a:rPr>
              <a:t>: activities and positions</a:t>
            </a:r>
            <a:endParaRPr lang="en-US" sz="1400">
              <a:latin typeface="Arial"/>
              <a:ea typeface="맑은 고딕"/>
              <a:cs typeface="Arial"/>
            </a:endParaRPr>
          </a:p>
          <a:p>
            <a:endParaRPr lang="en-US" sz="1400">
              <a:solidFill>
                <a:srgbClr val="0D0D0D"/>
              </a:solidFill>
              <a:latin typeface="Arial"/>
              <a:ea typeface="+mn-lt"/>
              <a:cs typeface="+mn-lt"/>
            </a:endParaRPr>
          </a:p>
          <a:p>
            <a:r>
              <a:rPr lang="en-US" sz="1800" b="1">
                <a:solidFill>
                  <a:schemeClr val="tx2">
                    <a:lumMod val="75000"/>
                  </a:schemeClr>
                </a:solidFill>
                <a:latin typeface="Arial"/>
                <a:ea typeface="+mn-lt"/>
                <a:cs typeface="+mn-lt"/>
              </a:rPr>
              <a:t>7. Biochemical Markers</a:t>
            </a:r>
            <a:endParaRPr lang="en-US" sz="1400">
              <a:solidFill>
                <a:schemeClr val="tx2">
                  <a:lumMod val="75000"/>
                </a:schemeClr>
              </a:solidFill>
              <a:latin typeface="Arial"/>
              <a:ea typeface="맑은 고딕"/>
              <a:cs typeface="Calibri"/>
            </a:endParaRPr>
          </a:p>
          <a:p>
            <a:r>
              <a:rPr lang="en-US" sz="1400" b="1">
                <a:solidFill>
                  <a:srgbClr val="0D0D0D"/>
                </a:solidFill>
                <a:latin typeface="Arial"/>
                <a:ea typeface="+mn-lt"/>
                <a:cs typeface="+mn-lt"/>
              </a:rPr>
              <a:t>Sources</a:t>
            </a:r>
            <a:r>
              <a:rPr lang="en-US" sz="1400">
                <a:solidFill>
                  <a:srgbClr val="0D0D0D"/>
                </a:solidFill>
                <a:latin typeface="Arial"/>
                <a:ea typeface="+mn-lt"/>
                <a:cs typeface="+mn-lt"/>
              </a:rPr>
              <a:t>: Blood and urine samples.</a:t>
            </a:r>
            <a:endParaRPr lang="en-US" sz="1400">
              <a:solidFill>
                <a:srgbClr val="000000"/>
              </a:solidFill>
              <a:latin typeface="Arial"/>
              <a:ea typeface="+mn-lt"/>
              <a:cs typeface="Calibri" panose="020F0502020204030204" pitchFamily="34" charset="0"/>
            </a:endParaRPr>
          </a:p>
          <a:p>
            <a:pPr indent="0">
              <a:buNone/>
            </a:pPr>
            <a:r>
              <a:rPr lang="en-US" sz="1400" b="1">
                <a:solidFill>
                  <a:srgbClr val="0D0D0D"/>
                </a:solidFill>
                <a:latin typeface="Arial"/>
                <a:ea typeface="+mn-lt"/>
                <a:cs typeface="+mn-lt"/>
              </a:rPr>
              <a:t>Markers Include</a:t>
            </a:r>
            <a:r>
              <a:rPr lang="en-US" sz="1400">
                <a:solidFill>
                  <a:srgbClr val="0D0D0D"/>
                </a:solidFill>
                <a:latin typeface="Arial"/>
                <a:ea typeface="+mn-lt"/>
                <a:cs typeface="+mn-lt"/>
              </a:rPr>
              <a:t>: Glucose levels, proteins, hormone levels.</a:t>
            </a:r>
            <a:endParaRPr lang="en-US" sz="1400">
              <a:solidFill>
                <a:srgbClr val="0D0D0D"/>
              </a:solidFill>
              <a:latin typeface="Arial"/>
              <a:ea typeface="맑은 고딕"/>
              <a:cs typeface="Arial"/>
            </a:endParaRPr>
          </a:p>
          <a:p>
            <a:pPr indent="0">
              <a:buNone/>
            </a:pPr>
            <a:r>
              <a:rPr lang="en-US" sz="1400" b="1">
                <a:solidFill>
                  <a:srgbClr val="0D0D0D"/>
                </a:solidFill>
                <a:latin typeface="Arial"/>
                <a:ea typeface="+mn-lt"/>
                <a:cs typeface="+mn-lt"/>
              </a:rPr>
              <a:t>Purpose</a:t>
            </a:r>
            <a:r>
              <a:rPr lang="en-US" sz="1400">
                <a:solidFill>
                  <a:srgbClr val="0D0D0D"/>
                </a:solidFill>
                <a:latin typeface="Arial"/>
                <a:ea typeface="+mn-lt"/>
                <a:cs typeface="+mn-lt"/>
              </a:rPr>
              <a:t>: Evaluates nutritional and metabolic health.</a:t>
            </a:r>
            <a:endParaRPr lang="en-US" sz="1400">
              <a:latin typeface="Arial"/>
              <a:ea typeface="맑은 고딕"/>
              <a:cs typeface="Arial"/>
            </a:endParaRPr>
          </a:p>
          <a:p>
            <a:pPr marL="0" lvl="1" indent="0">
              <a:buNone/>
            </a:pPr>
            <a:endParaRPr lang="en-US" sz="1100">
              <a:solidFill>
                <a:srgbClr val="0D0D0D"/>
              </a:solidFill>
              <a:latin typeface="Arial"/>
              <a:ea typeface="Calibri"/>
              <a:cs typeface="Calibri"/>
            </a:endParaRPr>
          </a:p>
        </p:txBody>
      </p:sp>
      <p:sp>
        <p:nvSpPr>
          <p:cNvPr id="3" name="텍스트 개체 틀 2"/>
          <p:cNvSpPr>
            <a:spLocks noGrp="1"/>
          </p:cNvSpPr>
          <p:nvPr>
            <p:ph type="body" sz="quarter" idx="12"/>
          </p:nvPr>
        </p:nvSpPr>
        <p:spPr>
          <a:xfrm>
            <a:off x="251520" y="27784"/>
            <a:ext cx="8064896" cy="533400"/>
          </a:xfrm>
        </p:spPr>
        <p:txBody>
          <a:bodyPr lIns="0" tIns="0" rIns="0" bIns="0" anchor="t"/>
          <a:lstStyle/>
          <a:p>
            <a:pPr>
              <a:spcBef>
                <a:spcPts val="20"/>
              </a:spcBef>
            </a:pPr>
            <a:r>
              <a:rPr lang="en-US" sz="4400">
                <a:latin typeface="Calibri"/>
                <a:ea typeface="Calibri"/>
                <a:cs typeface="Calibri"/>
              </a:rPr>
              <a:t>Data</a:t>
            </a:r>
            <a:endParaRPr lang="en-US" sz="4400" b="0">
              <a:latin typeface="Calibri"/>
              <a:ea typeface="Calibri"/>
              <a:cs typeface="Calibri"/>
            </a:endParaRPr>
          </a:p>
        </p:txBody>
      </p:sp>
      <p:pic>
        <p:nvPicPr>
          <p:cNvPr id="6" name="그림 1" descr="A cartoon of a doctor with a mustache&#10;&#10;Description automatically generated">
            <a:extLst>
              <a:ext uri="{FF2B5EF4-FFF2-40B4-BE49-F238E27FC236}">
                <a16:creationId xmlns:a16="http://schemas.microsoft.com/office/drawing/2014/main" id="{661C6703-240A-2A20-DECD-0F632448FC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524"/>
          <a:stretch/>
        </p:blipFill>
        <p:spPr>
          <a:xfrm>
            <a:off x="6427191" y="1190268"/>
            <a:ext cx="1889628" cy="3950909"/>
          </a:xfrm>
          <a:prstGeom prst="rect">
            <a:avLst/>
          </a:prstGeom>
        </p:spPr>
      </p:pic>
    </p:spTree>
    <p:extLst>
      <p:ext uri="{BB962C8B-B14F-4D97-AF65-F5344CB8AC3E}">
        <p14:creationId xmlns:p14="http://schemas.microsoft.com/office/powerpoint/2010/main" val="58549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411271" y="1728976"/>
            <a:ext cx="5113338" cy="843473"/>
          </a:xfrm>
        </p:spPr>
        <p:txBody>
          <a:bodyPr lIns="0" tIns="0" rIns="0" bIns="0" anchor="t"/>
          <a:lstStyle/>
          <a:p>
            <a:r>
              <a:rPr lang="en-US" altLang="ko-KR" sz="6000">
                <a:latin typeface="Calibri"/>
                <a:ea typeface="맑은 고딕"/>
                <a:cs typeface="Calibri"/>
              </a:rPr>
              <a:t>03</a:t>
            </a:r>
            <a:endParaRPr lang="ko-KR" altLang="en-US" sz="6000"/>
          </a:p>
        </p:txBody>
      </p:sp>
      <p:sp>
        <p:nvSpPr>
          <p:cNvPr id="4" name="텍스트 개체 틀 3"/>
          <p:cNvSpPr>
            <a:spLocks noGrp="1"/>
          </p:cNvSpPr>
          <p:nvPr>
            <p:ph type="body" sz="quarter" idx="12"/>
          </p:nvPr>
        </p:nvSpPr>
        <p:spPr>
          <a:xfrm>
            <a:off x="2951037" y="2570976"/>
            <a:ext cx="7090829" cy="533400"/>
          </a:xfrm>
        </p:spPr>
        <p:txBody>
          <a:bodyPr lIns="0" tIns="0" rIns="0" bIns="0" anchor="t"/>
          <a:lstStyle/>
          <a:p>
            <a:r>
              <a:rPr lang="en-US" sz="3600">
                <a:latin typeface="Calibri"/>
                <a:ea typeface="Calibri"/>
                <a:cs typeface="Calibri"/>
              </a:rPr>
              <a:t>Options for additional sensors</a:t>
            </a:r>
          </a:p>
        </p:txBody>
      </p:sp>
    </p:spTree>
    <p:extLst>
      <p:ext uri="{BB962C8B-B14F-4D97-AF65-F5344CB8AC3E}">
        <p14:creationId xmlns:p14="http://schemas.microsoft.com/office/powerpoint/2010/main" val="1021878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249958021dde151a3d536aa86cd487bbbac94bc"/>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2759</Words>
  <Application>Microsoft Office PowerPoint</Application>
  <PresentationFormat>全屏显示(16:9)</PresentationFormat>
  <Paragraphs>289</Paragraphs>
  <Slides>28</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맑은 고딕</vt:lpstr>
      <vt:lpstr>맑은 고딕</vt:lpstr>
      <vt:lpstr>SimSun</vt:lpstr>
      <vt:lpstr>游ゴシック</vt:lpstr>
      <vt:lpstr>Arial</vt:lpstr>
      <vt:lpstr>Calibri</vt:lpstr>
      <vt:lpstr>Calibri Light</vt:lpstr>
      <vt:lpstr>Microsoft Sans Serif</vt:lpstr>
      <vt:lpstr>Microsoft Sans Serif</vt:lpstr>
      <vt:lpstr>Tahoma</vt:lpstr>
      <vt:lpstr>Times New Roman</vt:lpstr>
      <vt:lpstr>Office 테마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Signal Processing Challenge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Junnan Liu [el23jl2]</cp:lastModifiedBy>
  <cp:revision>12</cp:revision>
  <dcterms:created xsi:type="dcterms:W3CDTF">2014-02-18T09:33:50Z</dcterms:created>
  <dcterms:modified xsi:type="dcterms:W3CDTF">2024-05-07T14:05:21Z</dcterms:modified>
</cp:coreProperties>
</file>