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1" r:id="rId9"/>
    <p:sldId id="263" r:id="rId10"/>
    <p:sldId id="264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E5B2-8A62-D1DA-5645-5F6672D2D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2AA23-6A50-C7E0-A776-F6E9E453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2A598-49CA-EAB3-7901-020E66CD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878-5548-4EA6-987A-E967779BED3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97930-C7A5-60FD-518B-25AB996C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49142-FEAC-4EFE-A2B8-5B00FBC1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0FDB-54C3-4295-B231-1326A194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73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0AF3-8E6E-FE1B-5888-222D62CD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038F0-E129-9470-A312-B4810F6B1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21547-97D0-6E79-A49A-783D1A81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878-5548-4EA6-987A-E967779BED3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F2A6D-13F1-6670-89C7-62881BCD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A261-B36E-DFCE-8248-4E535CC2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0FDB-54C3-4295-B231-1326A194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21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1D7BF-C601-ACC2-4194-EB31ADDCB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DA8DE-A43A-7070-4D14-BD4A803BA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06FBF-CDEF-9D2A-A62E-0116E5F5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878-5548-4EA6-987A-E967779BED3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E940E-3C05-121F-A793-8D1CC017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E634C-B4F5-E49C-277D-26D8986E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0FDB-54C3-4295-B231-1326A194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1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71AF-6A65-0664-98D8-6E5751A4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8701-D020-223B-B9C1-4E13E720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2B122-F28A-7B46-7A18-A85A2804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878-5548-4EA6-987A-E967779BED3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5D62A-CA6B-CFC4-E26A-5B87C57A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E64AC-1FFD-A53C-1079-26EE5AD4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0FDB-54C3-4295-B231-1326A194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23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5902-B1E8-E782-A0A0-C9614D40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AE2C0-373D-8FDB-B5EC-E06C38A5B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4D235-B965-F032-801E-60ED4835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878-5548-4EA6-987A-E967779BED3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76B55-FEB0-39FE-4007-DC4CD7F5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B318-CD91-AB1B-AC32-347A9076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0FDB-54C3-4295-B231-1326A194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1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385C-E585-9BC1-A1DF-D2C6EA30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00E2-C4F2-4C9F-E7F2-356246F5B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9E385-49D9-89B8-2BB3-6C31084CC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4E6EC-B74E-6EE6-0342-3F170AD7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878-5548-4EA6-987A-E967779BED3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77071-34F7-8ABF-003C-C128AF66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C9370-1267-D347-757E-35D82B9F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0FDB-54C3-4295-B231-1326A194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09D3-740F-1CE9-0AC3-39790C2B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DF153-0A26-C3EA-40C8-1EA3444F1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87276-6133-CF97-DEF4-F0F8139A3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12DD7-FA50-1958-4EE5-BA53E13AA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0B27F-8081-26B9-5610-DD032B07D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5F9E4-4B26-6713-7F1D-867020D4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878-5548-4EA6-987A-E967779BED3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C6B7E-CEC0-1FBD-BE42-68648F8E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85EFB-F2E2-A13F-2F2E-77AD8ED3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0FDB-54C3-4295-B231-1326A194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2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B4D3-34EE-7375-9182-F7679342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0BD4E-049F-E530-239E-BE6C6FA2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878-5548-4EA6-987A-E967779BED3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36E44-2423-7A41-53EA-F406EA43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F9FEC-2478-4A7D-6D99-EC4BD37E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0FDB-54C3-4295-B231-1326A194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4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437A3-D413-CABC-FAD8-8B3BABF4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878-5548-4EA6-987A-E967779BED3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E8CF6-7FA6-DD54-818F-EE221B8C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EEEDC-E5EE-F4A0-DF73-90CB8FC1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0FDB-54C3-4295-B231-1326A194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42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AFB0-3BE9-0158-41AF-CD34B0A2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474C-076E-EB4D-CAB6-A8D945763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B3F34-57F7-2047-333C-47482E2F0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3DD27-D8F7-233D-3C31-055C211E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878-5548-4EA6-987A-E967779BED3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C0F94-8275-5E41-0E76-11D137AA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A294-6EBB-96F7-54D7-ACDCCC8B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0FDB-54C3-4295-B231-1326A194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D409-BDD8-5AA1-A523-E100115F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4AE7E-75E4-C7B7-F82A-6A1809B4D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2AD71-C62F-2495-0BD9-8F67DB732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873C7-8ACA-0B51-8523-A5CEBF0C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878-5548-4EA6-987A-E967779BED3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50D1E-BF38-2A0F-FF08-863F9AE9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61218-0881-C6E3-B2F7-164CAC8C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B0FDB-54C3-4295-B231-1326A194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27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32990-4F73-A5B3-E90E-5AEB2531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3932A-31D1-F1C0-16B8-AD9A494B9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BCDD-CA6F-9C9E-E487-064D35DED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8D878-5548-4EA6-987A-E967779BED3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290EB-A076-F960-24FF-8C0D5982E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17F71-8383-E574-3DBE-44FD66697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1B0FDB-54C3-4295-B231-1326A1949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79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aday.com/2022/12/09/an-open-source-powerpc-notebook-edges-closer/" TargetMode="External"/><Relationship Id="rId2" Type="http://schemas.openxmlformats.org/officeDocument/2006/relationships/hyperlink" Target="http://www.allaboutcircuit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www.intel.com/content/www/us/en/developer/articles/technical/intel-sdm.html%20%5b23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hk/url?sa=i&amp;url=https%3A%2F%2Fen.wikipedia.org%2Fwiki%2FPowerPC&amp;psig=AOvVaw2URh9x9-cabGT8WmlWYhtS&amp;ust=1711372846823000&amp;source=images&amp;cd=vfe&amp;opi=89978449&amp;ved=0CBIQjRxqFwoTCICV3-b-jIUDFQAAAAAdAAAAABA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.hk/url?sa=i&amp;url=https%3A%2F%2Ftechterms.com%2Fdefinition%2Fx86&amp;psig=AOvVaw0-Lfsr1n-9ndoASFviyR4f&amp;ust=1711372989850000&amp;source=images&amp;cd=vfe&amp;opi=89978449&amp;ved=0CBAQjRxqFwoTCOifhq3_jIUDFQAAAAAdAAAAAB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D82C-0F85-3536-CBFC-A36B71916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1131"/>
            <a:ext cx="9144000" cy="1048832"/>
          </a:xfrm>
        </p:spPr>
        <p:txBody>
          <a:bodyPr/>
          <a:lstStyle/>
          <a:p>
            <a:r>
              <a:rPr lang="en-US" altLang="zh-CN" dirty="0"/>
              <a:t>Course Work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A8278-CCD8-FF84-CBAB-6C6178E43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COMP 1047</a:t>
            </a:r>
          </a:p>
          <a:p>
            <a:r>
              <a:rPr lang="en-US" altLang="zh-CN" dirty="0" err="1"/>
              <a:t>Youyao</a:t>
            </a:r>
            <a:r>
              <a:rPr lang="en-US" altLang="zh-CN" dirty="0"/>
              <a:t> Gao 20516639</a:t>
            </a:r>
            <a:endParaRPr lang="zh-CN" altLang="en-US" dirty="0"/>
          </a:p>
        </p:txBody>
      </p:sp>
      <p:pic>
        <p:nvPicPr>
          <p:cNvPr id="5" name="Picture 4" descr="A logo for a university&#10;&#10;Description automatically generated">
            <a:extLst>
              <a:ext uri="{FF2B5EF4-FFF2-40B4-BE49-F238E27FC236}">
                <a16:creationId xmlns:a16="http://schemas.microsoft.com/office/drawing/2014/main" id="{61755F02-BCD4-A312-03D3-49928F3EE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008" y="-17730"/>
            <a:ext cx="2698992" cy="104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40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EF40-122E-593B-C2CB-2C2E4320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X86 </a:t>
            </a:r>
            <a:r>
              <a:rPr lang="en-US" altLang="zh-CN" sz="4400" dirty="0">
                <a:latin typeface="Verdana" panose="020B0604030504040204" pitchFamily="34" charset="0"/>
                <a:ea typeface="Verdana" panose="020B0604030504040204" pitchFamily="34" charset="0"/>
              </a:rPr>
              <a:t>Operands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C70AA-250D-5615-E75E-8C060D8A8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</a:rPr>
              <a:t>Registers: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</a:rPr>
              <a:t>x86 CPUs have general-purpose registers (like AX, BX, CX, DX), segment registers, index and pointer registers, and special-purpose registers. Instructions can use these registers to perform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</a:rPr>
              <a:t>Immediate Values: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</a:rPr>
              <a:t>These are constant values encoded directly in the instructions.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</a:rPr>
              <a:t>Memory Addresses: </a:t>
            </a:r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</a:rPr>
              <a:t>Instructions can reference data in memory through direct addressing, indirect addressing, or using base and index with optional scaling and displacement.</a:t>
            </a:r>
          </a:p>
          <a:p>
            <a:endParaRPr lang="zh-CN" altLang="en-US" dirty="0"/>
          </a:p>
        </p:txBody>
      </p:sp>
      <p:pic>
        <p:nvPicPr>
          <p:cNvPr id="4" name="Picture 3" descr="A logo for a university">
            <a:extLst>
              <a:ext uri="{FF2B5EF4-FFF2-40B4-BE49-F238E27FC236}">
                <a16:creationId xmlns:a16="http://schemas.microsoft.com/office/drawing/2014/main" id="{B480A21E-49F1-FFB7-F4A0-CD5874F38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008" y="-17730"/>
            <a:ext cx="2698992" cy="1048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F7A5A9-4079-7B88-7C46-8B48D99D7D8A}"/>
              </a:ext>
            </a:extLst>
          </p:cNvPr>
          <p:cNvSpPr txBox="1"/>
          <p:nvPr/>
        </p:nvSpPr>
        <p:spPr>
          <a:xfrm>
            <a:off x="8360478" y="5057429"/>
            <a:ext cx="2993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Söhne"/>
              </a:rPr>
              <a:t>(Patterson &amp; Hennessy, 2013)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41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50C2-E6AE-6393-B517-800280CC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X86 Instructions</a:t>
            </a:r>
            <a:endParaRPr lang="zh-CN" altLang="en-US" dirty="0"/>
          </a:p>
        </p:txBody>
      </p:sp>
      <p:pic>
        <p:nvPicPr>
          <p:cNvPr id="4" name="Picture 3" descr="A logo for a university">
            <a:extLst>
              <a:ext uri="{FF2B5EF4-FFF2-40B4-BE49-F238E27FC236}">
                <a16:creationId xmlns:a16="http://schemas.microsoft.com/office/drawing/2014/main" id="{70E097AF-10A5-C5CD-2E7C-A0C02A169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008" y="-17730"/>
            <a:ext cx="2698992" cy="104883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6E30FD-3661-7457-6E4A-07D12F44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zh-CN" altLang="zh-CN" sz="2000" b="1" dirty="0">
                <a:latin typeface="Verdana" panose="020B0604030504040204" pitchFamily="34" charset="0"/>
              </a:rPr>
              <a:t>MOV: </a:t>
            </a:r>
            <a:r>
              <a:rPr lang="zh-CN" altLang="zh-CN" sz="2000" dirty="0">
                <a:latin typeface="Verdana" panose="020B0604030504040204" pitchFamily="34" charset="0"/>
              </a:rPr>
              <a:t>Transfers data from one location to another (e.g., MOV AX, BX copies the contents of BX into AX).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zh-CN" altLang="zh-CN" sz="2000" b="1" dirty="0">
                <a:latin typeface="Verdana" panose="020B0604030504040204" pitchFamily="34" charset="0"/>
              </a:rPr>
              <a:t>ADD/SUB: </a:t>
            </a:r>
            <a:r>
              <a:rPr lang="zh-CN" altLang="zh-CN" sz="2000" dirty="0">
                <a:latin typeface="Verdana" panose="020B0604030504040204" pitchFamily="34" charset="0"/>
              </a:rPr>
              <a:t>Arithmetic addition and subtraction (e.g., ADD AX, 10 adds 10 to the contents of AX).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zh-CN" altLang="zh-CN" sz="2000" b="1" dirty="0">
                <a:latin typeface="Verdana" panose="020B0604030504040204" pitchFamily="34" charset="0"/>
              </a:rPr>
              <a:t>MUL/DIV: </a:t>
            </a:r>
            <a:r>
              <a:rPr lang="zh-CN" altLang="zh-CN" sz="2000" dirty="0">
                <a:latin typeface="Verdana" panose="020B0604030504040204" pitchFamily="34" charset="0"/>
              </a:rPr>
              <a:t>Multiplication and division operations.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zh-CN" altLang="zh-CN" sz="2000" b="1" dirty="0">
                <a:latin typeface="Verdana" panose="020B0604030504040204" pitchFamily="34" charset="0"/>
              </a:rPr>
              <a:t>INC/DEC: </a:t>
            </a:r>
            <a:r>
              <a:rPr lang="zh-CN" altLang="zh-CN" sz="2000" dirty="0">
                <a:latin typeface="Verdana" panose="020B0604030504040204" pitchFamily="34" charset="0"/>
              </a:rPr>
              <a:t>Increment and decrement operations, respectively.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zh-CN" altLang="zh-CN" sz="2000" b="1" dirty="0">
                <a:latin typeface="Verdana" panose="020B0604030504040204" pitchFamily="34" charset="0"/>
              </a:rPr>
              <a:t>AND/OR/XOR/NOT: </a:t>
            </a:r>
            <a:r>
              <a:rPr lang="zh-CN" altLang="zh-CN" sz="2000" dirty="0">
                <a:latin typeface="Verdana" panose="020B0604030504040204" pitchFamily="34" charset="0"/>
              </a:rPr>
              <a:t>Logical operations on bits.</a:t>
            </a:r>
          </a:p>
          <a:p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6F002-996D-25EC-65DD-59FD7C475C9A}"/>
              </a:ext>
            </a:extLst>
          </p:cNvPr>
          <p:cNvSpPr txBox="1"/>
          <p:nvPr/>
        </p:nvSpPr>
        <p:spPr>
          <a:xfrm>
            <a:off x="8988691" y="4533917"/>
            <a:ext cx="2591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Söhne"/>
              </a:rPr>
              <a:t>(Intel Corporation, 2021)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32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50C2-E6AE-6393-B517-800280CC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X86 Branching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471E-6639-F412-2184-9C973EB8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01" y="1804845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JMP</a:t>
            </a:r>
            <a:r>
              <a:rPr lang="en-US" altLang="zh-CN" sz="22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Unconditional jump, changes the instruction pointer to a new 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JE/JZ</a:t>
            </a:r>
            <a:r>
              <a:rPr lang="en-US" altLang="zh-CN" sz="22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Jump if equal/jump if zero, takes the jump if the last comparison resulted in equality/zero.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JNE/JNZ</a:t>
            </a:r>
            <a:r>
              <a:rPr lang="en-US" altLang="zh-CN" sz="22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Jump if not equal/jump if not zero, takes the jump if the last comparison was not equal/non-zero.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JG/JL</a:t>
            </a:r>
            <a:r>
              <a:rPr lang="en-US" altLang="zh-CN" sz="22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Jump if greater/jump if less, used for signed comparisons.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JGE/JLE</a:t>
            </a:r>
            <a:r>
              <a:rPr lang="en-US" altLang="zh-CN" sz="22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Jump if greater or equal/jump if less or equal, also used for signed comparisons.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JA/JB</a:t>
            </a:r>
            <a:r>
              <a:rPr lang="en-US" altLang="zh-CN" sz="22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Jump if above/jump if below, used for unsigned comparisons</a:t>
            </a:r>
            <a:r>
              <a:rPr lang="en-US" altLang="zh-CN" sz="2200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endParaRPr lang="zh-CN" altLang="en-US" dirty="0"/>
          </a:p>
        </p:txBody>
      </p:sp>
      <p:pic>
        <p:nvPicPr>
          <p:cNvPr id="4" name="Picture 3" descr="A logo for a university">
            <a:extLst>
              <a:ext uri="{FF2B5EF4-FFF2-40B4-BE49-F238E27FC236}">
                <a16:creationId xmlns:a16="http://schemas.microsoft.com/office/drawing/2014/main" id="{70E097AF-10A5-C5CD-2E7C-A0C02A169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008" y="-17730"/>
            <a:ext cx="2698992" cy="1048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FCFBA0-811D-0A09-03D6-BE0D9987DEF5}"/>
              </a:ext>
            </a:extLst>
          </p:cNvPr>
          <p:cNvSpPr txBox="1"/>
          <p:nvPr/>
        </p:nvSpPr>
        <p:spPr>
          <a:xfrm>
            <a:off x="8692618" y="5786851"/>
            <a:ext cx="2591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Söhne"/>
              </a:rPr>
              <a:t>(Intel Corporation, 2021)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91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50C2-E6AE-6393-B517-800280CC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5" y="368319"/>
            <a:ext cx="8821057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Latest Industry Development and Research Achievement of X86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471E-6639-F412-2184-9C973EB8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45" y="1824236"/>
            <a:ext cx="6781218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Advanced Microarchitecture Designs</a:t>
            </a:r>
          </a:p>
          <a:p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Support for Virtualization</a:t>
            </a:r>
          </a:p>
          <a:p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Integrated Graphics and Processing Units (GPUs)</a:t>
            </a:r>
          </a:p>
          <a:p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Adoption of AI and ML Optimizations</a:t>
            </a:r>
          </a:p>
          <a:p>
            <a:r>
              <a:rPr lang="en-US" altLang="zh-CN" sz="24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Transition to 5nm and 3nm Process Technologies</a:t>
            </a:r>
            <a:endParaRPr lang="zh-CN" altLang="en-US" sz="2400" dirty="0">
              <a:latin typeface="Verdana" panose="020B0604030504040204" pitchFamily="34" charset="0"/>
            </a:endParaRPr>
          </a:p>
        </p:txBody>
      </p:sp>
      <p:pic>
        <p:nvPicPr>
          <p:cNvPr id="4" name="Picture 3" descr="A logo for a university">
            <a:extLst>
              <a:ext uri="{FF2B5EF4-FFF2-40B4-BE49-F238E27FC236}">
                <a16:creationId xmlns:a16="http://schemas.microsoft.com/office/drawing/2014/main" id="{70E097AF-10A5-C5CD-2E7C-A0C02A169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008" y="-17730"/>
            <a:ext cx="2698992" cy="1048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797F2A-6A79-899F-031B-48D56CC76A46}"/>
              </a:ext>
            </a:extLst>
          </p:cNvPr>
          <p:cNvSpPr txBox="1"/>
          <p:nvPr/>
        </p:nvSpPr>
        <p:spPr>
          <a:xfrm>
            <a:off x="898696" y="4806419"/>
            <a:ext cx="1872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Söhne"/>
              </a:rPr>
              <a:t>(</a:t>
            </a:r>
            <a:r>
              <a:rPr lang="en-US" altLang="zh-CN" b="0" i="0" dirty="0" err="1">
                <a:effectLst/>
                <a:latin typeface="Söhne"/>
              </a:rPr>
              <a:t>Wccftech</a:t>
            </a:r>
            <a:r>
              <a:rPr lang="en-US" altLang="zh-CN" b="0" i="0" dirty="0">
                <a:effectLst/>
                <a:latin typeface="Söhne"/>
              </a:rPr>
              <a:t>, 2022)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59F1B-9BED-1B72-E72A-B6B01924660C}"/>
              </a:ext>
            </a:extLst>
          </p:cNvPr>
          <p:cNvSpPr txBox="1"/>
          <p:nvPr/>
        </p:nvSpPr>
        <p:spPr>
          <a:xfrm>
            <a:off x="6782382" y="4589982"/>
            <a:ext cx="54212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https://www.google.com.hk/url?sa=i&amp;url=https%3A%2F%2Fwccftech.com%2Fnvidia-geforce-rtx-50-flagship-gaming-gpu-gddr7-memory-384-bit-bus-rumor%2F&amp;psig=AOvVaw2FdEJSHbBIdcMGmmO3A7vl&amp;ust=1711373068498000&amp;source=images&amp;cd=vfe&amp;opi=89978449&amp;ved=0CBAQjRxqFwoTCNjY3tT_jIUDFQAAAAAdAAAAABAD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AutoShape 2" descr="NVIDIA GeForce RTX 50 Flagship Gaming GPU Rumored To Feature GDDR7 Memory &amp;  384-bit Bus">
            <a:extLst>
              <a:ext uri="{FF2B5EF4-FFF2-40B4-BE49-F238E27FC236}">
                <a16:creationId xmlns:a16="http://schemas.microsoft.com/office/drawing/2014/main" id="{4B1BDE4A-5B20-D4DA-D47F-F1299D0B09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0269" y="5288021"/>
            <a:ext cx="317624" cy="31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 descr="NVIDIA GeForce RTX 50 Flagship Gaming GPU Rumored To Feature GDDR7 Memory &amp;  384-bit Bus">
            <a:extLst>
              <a:ext uri="{FF2B5EF4-FFF2-40B4-BE49-F238E27FC236}">
                <a16:creationId xmlns:a16="http://schemas.microsoft.com/office/drawing/2014/main" id="{E314F414-0FD3-54A8-DB77-5407BF98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466" y="1814313"/>
            <a:ext cx="4285813" cy="26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0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6747-0025-16E2-3E00-A9FB39F0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Verdana" panose="020B0604030504040204" pitchFamily="34" charset="0"/>
                <a:ea typeface="Verdana" panose="020B0604030504040204" pitchFamily="34" charset="0"/>
              </a:rPr>
              <a:t>Reference List</a:t>
            </a:r>
            <a:endParaRPr lang="zh-CN" altLang="en-US" sz="4000" dirty="0">
              <a:latin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3DC4-8FBA-69D3-E885-43F978C8B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37" y="1490262"/>
            <a:ext cx="11097861" cy="53677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Child, J. (2023, January 5). AMD Claims First x86 Processor with Dedicated 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AI Hardware. All About Circuits. Retrieved from </a:t>
            </a:r>
            <a:r>
              <a:rPr lang="en-US" altLang="zh-CN" u="sng" dirty="0">
                <a:latin typeface="Verdana" panose="020B0604030504040204" pitchFamily="34" charset="0"/>
                <a:ea typeface="Verdana" panose="020B0604030504040204" pitchFamily="34" charset="0"/>
              </a:rPr>
              <a:t>https://</a:t>
            </a:r>
            <a:r>
              <a:rPr lang="en-US" altLang="zh-CN" u="sng" dirty="0"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www.allaboutcircuits.com</a:t>
            </a:r>
            <a:endParaRPr lang="en-US" altLang="zh-CN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Verdana" panose="020B0604030504040204" pitchFamily="34" charset="0"/>
                <a:ea typeface="Verdana" panose="020B0604030504040204" pitchFamily="34" charset="0"/>
              </a:rPr>
              <a:t>Hackaday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 (2022). An Open Source PowerPC Notebook Edges Closer. </a:t>
            </a:r>
            <a:r>
              <a:rPr lang="en-US" altLang="zh-CN" dirty="0" err="1">
                <a:latin typeface="Verdana" panose="020B0604030504040204" pitchFamily="34" charset="0"/>
                <a:ea typeface="Verdana" panose="020B0604030504040204" pitchFamily="34" charset="0"/>
              </a:rPr>
              <a:t>Hackaday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. Available at: </a:t>
            </a:r>
            <a:r>
              <a:rPr lang="en-US" altLang="zh-CN" sz="2900" u="sng" dirty="0">
                <a:latin typeface="Verdana" panose="020B0604030504040204" pitchFamily="34" charset="0"/>
                <a:ea typeface="Verdana" panose="020B0604030504040204" pitchFamily="34" charset="0"/>
              </a:rPr>
              <a:t>https://</a:t>
            </a:r>
            <a:r>
              <a:rPr lang="en-US" altLang="zh-CN" sz="2900" u="sng" dirty="0"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hackaday.com</a:t>
            </a:r>
            <a:endParaRPr lang="en-US" altLang="zh-CN" sz="2900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900" dirty="0">
                <a:latin typeface="Verdana" panose="020B0604030504040204" pitchFamily="34" charset="0"/>
                <a:ea typeface="Verdana" panose="020B0604030504040204" pitchFamily="34" charset="0"/>
              </a:rPr>
              <a:t>Intel Corporation. (2021). Intel 64 and IA-32 Architectures Software Developer’s Manual. [online] Available at: </a:t>
            </a:r>
            <a:r>
              <a:rPr lang="en-US" altLang="zh-CN" sz="2900" dirty="0">
                <a:latin typeface="Verdana" panose="020B0604030504040204" pitchFamily="34" charset="0"/>
                <a:ea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https://www.intel.com/content/www/us/en/developer/articles/technical/intel-sdm.html [23</a:t>
            </a:r>
            <a:r>
              <a:rPr lang="en-US" altLang="zh-CN" sz="2900" dirty="0">
                <a:latin typeface="Verdana" panose="020B0604030504040204" pitchFamily="34" charset="0"/>
                <a:ea typeface="Verdana" panose="020B0604030504040204" pitchFamily="34" charset="0"/>
              </a:rPr>
              <a:t> March].</a:t>
            </a:r>
          </a:p>
          <a:p>
            <a:pPr>
              <a:lnSpc>
                <a:spcPct val="120000"/>
              </a:lnSpc>
            </a:pPr>
            <a:r>
              <a:rPr lang="en-US" altLang="zh-CN" sz="2900" dirty="0">
                <a:latin typeface="Verdana" panose="020B0604030504040204" pitchFamily="34" charset="0"/>
                <a:ea typeface="Verdana" panose="020B0604030504040204" pitchFamily="34" charset="0"/>
              </a:rPr>
              <a:t>Patterson, D. A., &amp; Hennessy</a:t>
            </a:r>
            <a:r>
              <a:rPr lang="en-US" altLang="zh-CN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J. L. (2013). Computer Organization and Design: The Hardware/Software Interface (5th ed.). Morgan Kaufmann.</a:t>
            </a:r>
            <a:endParaRPr lang="en-US" altLang="zh-CN" b="0" i="0" u="none" strike="noStrike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Power Progress Community (2022). Introducing “Django”, a cheap and compact PowerPC motherboard project. Power Progress Community. Available at: </a:t>
            </a:r>
            <a:r>
              <a:rPr lang="en-US" altLang="zh-CN" u="sng" dirty="0">
                <a:latin typeface="Verdana" panose="020B0604030504040204" pitchFamily="34" charset="0"/>
                <a:ea typeface="Verdana" panose="020B0604030504040204" pitchFamily="34" charset="0"/>
              </a:rPr>
              <a:t>https://www.powerprogress.org/en/</a:t>
            </a:r>
          </a:p>
          <a:p>
            <a:pPr>
              <a:lnSpc>
                <a:spcPct val="120000"/>
              </a:lnSpc>
            </a:pPr>
            <a:r>
              <a:rPr lang="en-US" altLang="zh-CN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Wccftech</a:t>
            </a:r>
            <a:r>
              <a:rPr lang="en-US" altLang="zh-CN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(2022). AMD Achieves Record x86 CPU Market Share In Q1 2022: Desktop &amp; Notebook Segment Recovers, Server Share Now at 11.6%. Retrieved from </a:t>
            </a:r>
            <a:r>
              <a:rPr lang="en-US" altLang="zh-CN" u="sng" dirty="0">
                <a:latin typeface="Verdana" panose="020B0604030504040204" pitchFamily="34" charset="0"/>
                <a:ea typeface="Verdana" panose="020B0604030504040204" pitchFamily="34" charset="0"/>
              </a:rPr>
              <a:t>https:// </a:t>
            </a:r>
            <a:r>
              <a:rPr lang="en-US" altLang="zh-CN" b="0" i="0" u="sng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wccftech.com</a:t>
            </a:r>
          </a:p>
        </p:txBody>
      </p:sp>
      <p:pic>
        <p:nvPicPr>
          <p:cNvPr id="4" name="Picture 3" descr="A logo for a university">
            <a:extLst>
              <a:ext uri="{FF2B5EF4-FFF2-40B4-BE49-F238E27FC236}">
                <a16:creationId xmlns:a16="http://schemas.microsoft.com/office/drawing/2014/main" id="{CDCD1B50-C7F1-46F1-4A54-66EB9CAC1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008" y="-17730"/>
            <a:ext cx="2698992" cy="104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5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Content Placeholder 9" descr="A purple and pink background with white text">
            <a:extLst>
              <a:ext uri="{FF2B5EF4-FFF2-40B4-BE49-F238E27FC236}">
                <a16:creationId xmlns:a16="http://schemas.microsoft.com/office/drawing/2014/main" id="{20746864-B60D-A723-D712-A40A59D94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4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EF40-122E-593B-C2CB-2C2E4320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Contents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C70AA-250D-5615-E75E-8C060D8A8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Cache Architecture</a:t>
            </a:r>
          </a:p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Pipeline Architecture</a:t>
            </a:r>
          </a:p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Instruction Set Architecture (ISA)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 PowerPC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 ARM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 x86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dirty="0">
              <a:latin typeface="Verdana" panose="020B0604030504040204" pitchFamily="34" charset="0"/>
            </a:endParaRPr>
          </a:p>
        </p:txBody>
      </p:sp>
      <p:pic>
        <p:nvPicPr>
          <p:cNvPr id="4" name="Picture 3" descr="A logo for a university">
            <a:extLst>
              <a:ext uri="{FF2B5EF4-FFF2-40B4-BE49-F238E27FC236}">
                <a16:creationId xmlns:a16="http://schemas.microsoft.com/office/drawing/2014/main" id="{B480A21E-49F1-FFB7-F4A0-CD5874F38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008" y="-17730"/>
            <a:ext cx="2698992" cy="104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6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EF40-122E-593B-C2CB-2C2E4320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Cache Architecture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C70AA-250D-5615-E75E-8C060D8A8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Cache architecture refers to the design and implementation of cache memory, which is a small, fast type of volatile computer memory that provides high-speed data access to a processor and stores frequently used computer programs, applications, 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and data.</a:t>
            </a:r>
          </a:p>
          <a:p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In the big picture of computer architecture, the cache sits between the CPU and the computer's main memory (RAM) in the memory hierarchy. </a:t>
            </a:r>
          </a:p>
        </p:txBody>
      </p:sp>
      <p:pic>
        <p:nvPicPr>
          <p:cNvPr id="4" name="Picture 3" descr="A logo for a university">
            <a:extLst>
              <a:ext uri="{FF2B5EF4-FFF2-40B4-BE49-F238E27FC236}">
                <a16:creationId xmlns:a16="http://schemas.microsoft.com/office/drawing/2014/main" id="{B480A21E-49F1-FFB7-F4A0-CD5874F38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008" y="-17730"/>
            <a:ext cx="2698992" cy="1048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8B847-FDCD-2DAA-A189-6025CA4B91FE}"/>
              </a:ext>
            </a:extLst>
          </p:cNvPr>
          <p:cNvSpPr txBox="1"/>
          <p:nvPr/>
        </p:nvSpPr>
        <p:spPr>
          <a:xfrm>
            <a:off x="8465180" y="5057428"/>
            <a:ext cx="3003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Söhne"/>
              </a:rPr>
              <a:t>(Patterson &amp; Hennessy, 2013)</a:t>
            </a:r>
            <a:endParaRPr lang="zh-CN" altLang="en-US" dirty="0"/>
          </a:p>
        </p:txBody>
      </p:sp>
      <p:pic>
        <p:nvPicPr>
          <p:cNvPr id="7" name="Picture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ABA688E2-F8ED-A08C-1A56-8E2407617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720" y="4836580"/>
            <a:ext cx="4513631" cy="182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3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C0CA-A21A-5D2B-7799-5554D88C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Cache Architecture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C015-B55A-324B-0D27-644623C3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Efficient cache design and management are crucial for reducing the wait time of the Arithmetic Logic Unit (ALU) and improving the overall performance of the CPU. </a:t>
            </a:r>
            <a:endParaRPr lang="zh-CN" altLang="en-US" sz="2400" dirty="0">
              <a:latin typeface="Verdana" panose="020B0604030504040204" pitchFamily="34" charset="0"/>
            </a:endParaRPr>
          </a:p>
          <a:p>
            <a:endParaRPr lang="zh-CN" altLang="en-US" sz="2400" dirty="0"/>
          </a:p>
        </p:txBody>
      </p:sp>
      <p:pic>
        <p:nvPicPr>
          <p:cNvPr id="4" name="Picture 3" descr="A logo for a university">
            <a:extLst>
              <a:ext uri="{FF2B5EF4-FFF2-40B4-BE49-F238E27FC236}">
                <a16:creationId xmlns:a16="http://schemas.microsoft.com/office/drawing/2014/main" id="{AF0FAC03-4CE5-805E-1E08-EAA8D96DB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008" y="-17730"/>
            <a:ext cx="2698992" cy="1048831"/>
          </a:xfrm>
          <a:prstGeom prst="rect">
            <a:avLst/>
          </a:prstGeom>
        </p:spPr>
      </p:pic>
      <p:pic>
        <p:nvPicPr>
          <p:cNvPr id="6" name="Picture 5" descr="A diagram of a computer hardware system&#10;&#10;Description automatically generated">
            <a:extLst>
              <a:ext uri="{FF2B5EF4-FFF2-40B4-BE49-F238E27FC236}">
                <a16:creationId xmlns:a16="http://schemas.microsoft.com/office/drawing/2014/main" id="{F2312A74-B727-3975-FC9D-7141FA389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214" y="3003199"/>
            <a:ext cx="6414759" cy="3585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92B57E-0417-B70B-47FA-C23481F3D423}"/>
              </a:ext>
            </a:extLst>
          </p:cNvPr>
          <p:cNvSpPr txBox="1"/>
          <p:nvPr/>
        </p:nvSpPr>
        <p:spPr>
          <a:xfrm>
            <a:off x="8177831" y="2566399"/>
            <a:ext cx="317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Söhne"/>
              </a:rPr>
              <a:t>(Patterson &amp; Hennessy, 2013)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92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EF40-122E-593B-C2CB-2C2E4320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Pipeline Architecture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C70AA-250D-5615-E75E-8C060D8A8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Pipeline architecture in computing refers to a technique used to improve the throughput of a processor by dividing the processing of instructions into multiple stages. </a:t>
            </a:r>
          </a:p>
          <a:p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In the grand scheme of computer architecture, pipelining fits within the processing unit's design, contributing to how quickly and efficiently a CPU can execute a sequence of instructions. </a:t>
            </a:r>
          </a:p>
          <a:p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It can promote the performance of the CPU which is related to </a:t>
            </a:r>
            <a:r>
              <a:rPr lang="en-US" altLang="zh-CN" sz="2400">
                <a:latin typeface="Verdana" panose="020B0604030504040204" pitchFamily="34" charset="0"/>
                <a:ea typeface="Verdana" panose="020B0604030504040204" pitchFamily="34" charset="0"/>
              </a:rPr>
              <a:t>the COMP1047-W1b-Performance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4" name="Picture 3" descr="A logo for a university">
            <a:extLst>
              <a:ext uri="{FF2B5EF4-FFF2-40B4-BE49-F238E27FC236}">
                <a16:creationId xmlns:a16="http://schemas.microsoft.com/office/drawing/2014/main" id="{B480A21E-49F1-FFB7-F4A0-CD5874F38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008" y="-17730"/>
            <a:ext cx="2698992" cy="1048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66184E-ADC8-7355-6F7E-BD2C2D10F845}"/>
              </a:ext>
            </a:extLst>
          </p:cNvPr>
          <p:cNvSpPr txBox="1"/>
          <p:nvPr/>
        </p:nvSpPr>
        <p:spPr>
          <a:xfrm>
            <a:off x="8177831" y="5079254"/>
            <a:ext cx="317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Söhne"/>
              </a:rPr>
              <a:t>(Patterson &amp; Hennessy, 2013)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9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EF40-122E-593B-C2CB-2C2E4320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Instruction Set Architecture </a:t>
            </a:r>
            <a:b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(ISA)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C70AA-250D-5615-E75E-8C060D8A8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</a:rPr>
              <a:t>ISA is a key part of computer architecture that defines the set of instructions a computer's processor can execute. It serves as the interface between software and hardware, providing a framework for the execution of programs by the CPU. </a:t>
            </a:r>
          </a:p>
          <a:p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</a:rPr>
              <a:t>The ISA acts as a bridge between the software that runs on a computer and the hardware that executes it. It's a fundamental aspect that defines the capabilities and performance characteristics of computing systems, affecting everything from the micro-architecture to the overall system architecture.</a:t>
            </a:r>
          </a:p>
          <a:p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</a:rPr>
              <a:t>COMP1047-W1a-Introductuion page 20</a:t>
            </a:r>
            <a:endParaRPr lang="zh-CN" altLang="en-US" sz="2200" dirty="0">
              <a:latin typeface="Verdana" panose="020B0604030504040204" pitchFamily="34" charset="0"/>
            </a:endParaRPr>
          </a:p>
        </p:txBody>
      </p:sp>
      <p:pic>
        <p:nvPicPr>
          <p:cNvPr id="4" name="Picture 3" descr="A logo for a university">
            <a:extLst>
              <a:ext uri="{FF2B5EF4-FFF2-40B4-BE49-F238E27FC236}">
                <a16:creationId xmlns:a16="http://schemas.microsoft.com/office/drawing/2014/main" id="{B480A21E-49F1-FFB7-F4A0-CD5874F38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008" y="-17730"/>
            <a:ext cx="2698992" cy="1048831"/>
          </a:xfrm>
          <a:prstGeom prst="rect">
            <a:avLst/>
          </a:prstGeom>
        </p:spPr>
      </p:pic>
      <p:pic>
        <p:nvPicPr>
          <p:cNvPr id="6" name="Picture 5" descr="A drawing of people balancing on a piece of tape&#10;&#10;Description automatically generated">
            <a:extLst>
              <a:ext uri="{FF2B5EF4-FFF2-40B4-BE49-F238E27FC236}">
                <a16:creationId xmlns:a16="http://schemas.microsoft.com/office/drawing/2014/main" id="{923CF87C-C90A-97F4-0584-6D2ED4FF3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863" y="4944849"/>
            <a:ext cx="3364434" cy="17934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B3511E-69C3-4036-7D3D-D9CE0E5EAD0D}"/>
              </a:ext>
            </a:extLst>
          </p:cNvPr>
          <p:cNvSpPr txBox="1"/>
          <p:nvPr/>
        </p:nvSpPr>
        <p:spPr>
          <a:xfrm>
            <a:off x="8310455" y="4508049"/>
            <a:ext cx="317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Söhne"/>
              </a:rPr>
              <a:t>(Patterson &amp; Hennessy, 2013)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68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EF40-122E-593B-C2CB-2C2E4320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PowerPC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C70AA-250D-5615-E75E-8C060D8A8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71" y="1609241"/>
            <a:ext cx="5953489" cy="4351338"/>
          </a:xfrm>
        </p:spPr>
        <p:txBody>
          <a:bodyPr/>
          <a:lstStyle/>
          <a:p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</a:rPr>
              <a:t>PowerPC (Performance Optimization With Enhanced RISC – Performance Computing) is a type of RISC (Reduced Instruction Set Computing) architecture that was developed by the AIM alliance, which stands for Apple, IBM, and Motorola. It was designed in the early 1990s as a part of the collaborative effort to develop a new, advanced computing architecture.</a:t>
            </a:r>
            <a:endParaRPr lang="zh-CN" altLang="en-US" sz="2200" dirty="0">
              <a:latin typeface="Verdana" panose="020B0604030504040204" pitchFamily="34" charset="0"/>
            </a:endParaRPr>
          </a:p>
        </p:txBody>
      </p:sp>
      <p:pic>
        <p:nvPicPr>
          <p:cNvPr id="4" name="Picture 3" descr="A logo for a university">
            <a:extLst>
              <a:ext uri="{FF2B5EF4-FFF2-40B4-BE49-F238E27FC236}">
                <a16:creationId xmlns:a16="http://schemas.microsoft.com/office/drawing/2014/main" id="{B480A21E-49F1-FFB7-F4A0-CD5874F38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008" y="-17730"/>
            <a:ext cx="2698992" cy="1048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0AF7D8-316C-89A1-F1A9-C5FBAA40864D}"/>
              </a:ext>
            </a:extLst>
          </p:cNvPr>
          <p:cNvSpPr txBox="1"/>
          <p:nvPr/>
        </p:nvSpPr>
        <p:spPr>
          <a:xfrm>
            <a:off x="2590219" y="4714083"/>
            <a:ext cx="3505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Söhne"/>
              </a:rPr>
              <a:t>(</a:t>
            </a:r>
            <a:r>
              <a:rPr lang="en-US" altLang="zh-CN" b="0" i="0" dirty="0" err="1">
                <a:effectLst/>
                <a:latin typeface="Söhne"/>
              </a:rPr>
              <a:t>Hackaday</a:t>
            </a:r>
            <a:r>
              <a:rPr lang="en-US" altLang="zh-CN" b="0" i="0" dirty="0">
                <a:effectLst/>
                <a:latin typeface="Söhne"/>
              </a:rPr>
              <a:t>, 2022)</a:t>
            </a:r>
          </a:p>
          <a:p>
            <a:r>
              <a:rPr lang="en-US" altLang="zh-CN" b="0" i="0" dirty="0">
                <a:effectLst/>
                <a:latin typeface="Söhne"/>
              </a:rPr>
              <a:t>(Power Progress Community, 2022)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373E6-D4AF-990B-0C77-901DBE58D49E}"/>
              </a:ext>
            </a:extLst>
          </p:cNvPr>
          <p:cNvSpPr txBox="1"/>
          <p:nvPr/>
        </p:nvSpPr>
        <p:spPr>
          <a:xfrm>
            <a:off x="30247" y="5569545"/>
            <a:ext cx="121617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（https://www.google.com.hk/url?sa=i&amp;url=https%3A%2F%2Fen.wikipedia.org%2Fwiki%2FPowerPC&amp;psig=AOvVaw2URh9x9</a:t>
            </a:r>
            <a:r>
              <a:rPr lang="en-US" altLang="zh-CN" dirty="0">
                <a:hlinkClick r:id="rId3"/>
              </a:rPr>
              <a:t>-</a:t>
            </a:r>
            <a:r>
              <a:rPr lang="zh-CN" altLang="en-US" dirty="0">
                <a:hlinkClick r:id="rId3"/>
              </a:rPr>
              <a:t>cabGT8WmlWYhtS&amp;ust=1711372846823000&amp;source=images&amp;cd=vfe&amp;opi=89978449&amp;ved=0CBIQjRxqFwoTCICV3-b-jIUDFQAAAAAdAAAAABAE</a:t>
            </a:r>
            <a:r>
              <a:rPr lang="zh-CN" altLang="en-US" dirty="0"/>
              <a:t>）</a:t>
            </a:r>
          </a:p>
        </p:txBody>
      </p:sp>
      <p:pic>
        <p:nvPicPr>
          <p:cNvPr id="1026" name="Picture 2" descr="PowerPC - Wikipedia">
            <a:extLst>
              <a:ext uri="{FF2B5EF4-FFF2-40B4-BE49-F238E27FC236}">
                <a16:creationId xmlns:a16="http://schemas.microsoft.com/office/drawing/2014/main" id="{6D522622-AE8A-EEDA-2A12-61C0D0092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571" y="1609241"/>
            <a:ext cx="3793081" cy="383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86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EF40-122E-593B-C2CB-2C2E4320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ARM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C70AA-250D-5615-E75E-8C060D8A8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</a:rPr>
              <a:t>ARM, originally standing for Acorn RISC Machine, and later Advanced RISC Machine, is a family of reduced instruction set computing (RISC) architectures for computer processors. ARM architecture is known for its power efficiency and minimalistic instruction set.</a:t>
            </a:r>
            <a:endParaRPr lang="zh-CN" altLang="en-US" sz="2200" dirty="0">
              <a:latin typeface="Verdana" panose="020B0604030504040204" pitchFamily="34" charset="0"/>
            </a:endParaRPr>
          </a:p>
        </p:txBody>
      </p:sp>
      <p:pic>
        <p:nvPicPr>
          <p:cNvPr id="4" name="Picture 3" descr="A logo for a university">
            <a:extLst>
              <a:ext uri="{FF2B5EF4-FFF2-40B4-BE49-F238E27FC236}">
                <a16:creationId xmlns:a16="http://schemas.microsoft.com/office/drawing/2014/main" id="{B480A21E-49F1-FFB7-F4A0-CD5874F38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008" y="-17730"/>
            <a:ext cx="2698992" cy="1048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9E5B61-34C9-6EC5-338B-B99AAF360385}"/>
              </a:ext>
            </a:extLst>
          </p:cNvPr>
          <p:cNvSpPr txBox="1"/>
          <p:nvPr/>
        </p:nvSpPr>
        <p:spPr>
          <a:xfrm>
            <a:off x="8123153" y="3172788"/>
            <a:ext cx="2919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Söhne"/>
              </a:rPr>
              <a:t>(Patterson &amp; Hennessy, 2013)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94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EF40-122E-593B-C2CB-2C2E4320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x86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C70AA-250D-5615-E75E-8C060D8A8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>
                <a:latin typeface="Verdana" panose="020B0604030504040204" pitchFamily="34" charset="0"/>
                <a:ea typeface="Verdana" panose="020B0604030504040204" pitchFamily="34" charset="0"/>
              </a:rPr>
              <a:t>x86 refers to a family of instruction set architectures (ISAs) based on the Intel 8086 microprocessor and its 8088 variant. It is one of the most widely used architectures in personal computing and has a significant legacy in the computer industry.</a:t>
            </a:r>
            <a:endParaRPr lang="zh-CN" altLang="en-US" sz="2200" dirty="0">
              <a:latin typeface="Verdana" panose="020B0604030504040204" pitchFamily="34" charset="0"/>
            </a:endParaRPr>
          </a:p>
        </p:txBody>
      </p:sp>
      <p:pic>
        <p:nvPicPr>
          <p:cNvPr id="4" name="Picture 3" descr="A logo for a university">
            <a:extLst>
              <a:ext uri="{FF2B5EF4-FFF2-40B4-BE49-F238E27FC236}">
                <a16:creationId xmlns:a16="http://schemas.microsoft.com/office/drawing/2014/main" id="{B480A21E-49F1-FFB7-F4A0-CD5874F38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008" y="-17730"/>
            <a:ext cx="2698992" cy="1048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B4A08-241C-355F-F6E3-883E6B7D9960}"/>
              </a:ext>
            </a:extLst>
          </p:cNvPr>
          <p:cNvSpPr txBox="1"/>
          <p:nvPr/>
        </p:nvSpPr>
        <p:spPr>
          <a:xfrm>
            <a:off x="9848705" y="3059668"/>
            <a:ext cx="3010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effectLst/>
                <a:latin typeface="Söhne"/>
              </a:rPr>
              <a:t>(Child, 2023)</a:t>
            </a:r>
            <a:endParaRPr lang="zh-CN" altLang="en-US" dirty="0"/>
          </a:p>
        </p:txBody>
      </p:sp>
      <p:pic>
        <p:nvPicPr>
          <p:cNvPr id="2050" name="Picture 2" descr="x86 Definition - What is an x86 processor?">
            <a:extLst>
              <a:ext uri="{FF2B5EF4-FFF2-40B4-BE49-F238E27FC236}">
                <a16:creationId xmlns:a16="http://schemas.microsoft.com/office/drawing/2014/main" id="{E95DC75D-D136-7FD2-B457-DF7ABC81C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5" y="3356092"/>
            <a:ext cx="4030675" cy="329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591A60-3BBB-46BC-393E-193528EA8C72}"/>
              </a:ext>
            </a:extLst>
          </p:cNvPr>
          <p:cNvSpPr txBox="1"/>
          <p:nvPr/>
        </p:nvSpPr>
        <p:spPr>
          <a:xfrm>
            <a:off x="5018730" y="5169111"/>
            <a:ext cx="66346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（https://www.google.com.hk/url?sa=i&amp;url=https%3A%2F%2Ftechterms.com%2Fdefinition%2Fx86&amp;psig=AOvVaw0-Lfsr1n-9ndoASFviyR4f&amp;ust=1711372989850000&amp;source=images&amp;cd=vfe&amp;opi=89978449&amp;ved=0CBAQjRxqFwoTCOifhq3_jIUDFQAAAAAdAAAAABAD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4226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1324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Söhne</vt:lpstr>
      <vt:lpstr>等线</vt:lpstr>
      <vt:lpstr>等线 Light</vt:lpstr>
      <vt:lpstr>Arial</vt:lpstr>
      <vt:lpstr>Verdana</vt:lpstr>
      <vt:lpstr>Wingdings</vt:lpstr>
      <vt:lpstr>Office Theme</vt:lpstr>
      <vt:lpstr>Course Work</vt:lpstr>
      <vt:lpstr>Contents</vt:lpstr>
      <vt:lpstr>Cache Architecture</vt:lpstr>
      <vt:lpstr>Cache Architecture</vt:lpstr>
      <vt:lpstr>Pipeline Architecture</vt:lpstr>
      <vt:lpstr>Instruction Set Architecture  (ISA)</vt:lpstr>
      <vt:lpstr>PowerPC</vt:lpstr>
      <vt:lpstr>ARM</vt:lpstr>
      <vt:lpstr>x86</vt:lpstr>
      <vt:lpstr>X86 Operands</vt:lpstr>
      <vt:lpstr>X86 Instructions</vt:lpstr>
      <vt:lpstr>X86 Branching</vt:lpstr>
      <vt:lpstr>Latest Industry Development and Research Achievement of X86</vt:lpstr>
      <vt:lpstr>Reference List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Work</dc:title>
  <dc:creator>佑耀 高</dc:creator>
  <cp:lastModifiedBy>佑耀 高</cp:lastModifiedBy>
  <cp:revision>15</cp:revision>
  <dcterms:created xsi:type="dcterms:W3CDTF">2024-03-24T09:02:07Z</dcterms:created>
  <dcterms:modified xsi:type="dcterms:W3CDTF">2024-03-26T06:19:54Z</dcterms:modified>
</cp:coreProperties>
</file>