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0" r:id="rId1"/>
  </p:sldMasterIdLst>
  <p:notesMasterIdLst>
    <p:notesMasterId r:id="rId30"/>
  </p:notesMasterIdLst>
  <p:handoutMasterIdLst>
    <p:handoutMasterId r:id="rId31"/>
  </p:handoutMasterIdLst>
  <p:sldIdLst>
    <p:sldId id="447" r:id="rId2"/>
    <p:sldId id="426" r:id="rId3"/>
    <p:sldId id="433" r:id="rId4"/>
    <p:sldId id="479" r:id="rId5"/>
    <p:sldId id="429" r:id="rId6"/>
    <p:sldId id="484" r:id="rId7"/>
    <p:sldId id="431" r:id="rId8"/>
    <p:sldId id="488" r:id="rId9"/>
    <p:sldId id="485" r:id="rId10"/>
    <p:sldId id="487" r:id="rId11"/>
    <p:sldId id="481" r:id="rId12"/>
    <p:sldId id="439" r:id="rId13"/>
    <p:sldId id="448" r:id="rId14"/>
    <p:sldId id="489" r:id="rId15"/>
    <p:sldId id="476" r:id="rId16"/>
    <p:sldId id="477" r:id="rId17"/>
    <p:sldId id="440" r:id="rId18"/>
    <p:sldId id="482" r:id="rId19"/>
    <p:sldId id="483" r:id="rId20"/>
    <p:sldId id="454" r:id="rId21"/>
    <p:sldId id="455" r:id="rId22"/>
    <p:sldId id="457" r:id="rId23"/>
    <p:sldId id="458" r:id="rId24"/>
    <p:sldId id="459" r:id="rId25"/>
    <p:sldId id="463" r:id="rId26"/>
    <p:sldId id="464" r:id="rId27"/>
    <p:sldId id="465" r:id="rId28"/>
    <p:sldId id="478" r:id="rId29"/>
  </p:sldIdLst>
  <p:sldSz cx="9144000" cy="6858000" type="screen4x3"/>
  <p:notesSz cx="6985000" cy="92837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33CC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B81C74A-0C96-C5E0-4B57-EC2EB306460D}" v="27" dt="2025-09-05T18:08:18.177"/>
    <p1510:client id="{AB20B6FE-0031-E46A-110A-FB7D31BC938B}" v="267" dt="2025-09-06T20:10:56.3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24" autoAdjust="0"/>
    <p:restoredTop sz="77015" autoAdjust="0"/>
  </p:normalViewPr>
  <p:slideViewPr>
    <p:cSldViewPr>
      <p:cViewPr varScale="1">
        <p:scale>
          <a:sx n="53" d="100"/>
          <a:sy n="53" d="100"/>
        </p:scale>
        <p:origin x="123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notesViewPr>
    <p:cSldViewPr>
      <p:cViewPr varScale="1">
        <p:scale>
          <a:sx n="59" d="100"/>
          <a:sy n="59" d="100"/>
        </p:scale>
        <p:origin x="-1500" y="-72"/>
      </p:cViewPr>
      <p:guideLst>
        <p:guide orient="horz" pos="2924"/>
        <p:guide pos="220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5" name="Rectangle 3"/>
          <p:cNvSpPr>
            <a:spLocks noGrp="1" noChangeArrowheads="1"/>
          </p:cNvSpPr>
          <p:nvPr>
            <p:ph type="dt" sz="quarter"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3076" name="Rectangle 4"/>
          <p:cNvSpPr>
            <a:spLocks noGrp="1" noChangeArrowheads="1"/>
          </p:cNvSpPr>
          <p:nvPr>
            <p:ph type="ftr" sz="quarter" idx="2"/>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3077" name="Rectangle 5"/>
          <p:cNvSpPr>
            <a:spLocks noGrp="1" noChangeArrowheads="1"/>
          </p:cNvSpPr>
          <p:nvPr>
            <p:ph type="sldNum" sz="quarter" idx="3"/>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1435D18E-F2E9-44A3-BB49-3BE8459AE69F}" type="slidenum">
              <a:rPr lang="en-US" altLang="en-US"/>
              <a:pPr>
                <a:defRPr/>
              </a:pPr>
              <a:t>‹#›</a:t>
            </a:fld>
            <a:endParaRPr lang="en-US" altLang="en-US"/>
          </a:p>
        </p:txBody>
      </p:sp>
    </p:spTree>
    <p:extLst>
      <p:ext uri="{BB962C8B-B14F-4D97-AF65-F5344CB8AC3E}">
        <p14:creationId xmlns:p14="http://schemas.microsoft.com/office/powerpoint/2010/main" val="2295329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587" y="0"/>
            <a:ext cx="3027363"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1" name="Rectangle 3"/>
          <p:cNvSpPr>
            <a:spLocks noGrp="1" noChangeArrowheads="1"/>
          </p:cNvSpPr>
          <p:nvPr>
            <p:ph type="dt" idx="1"/>
          </p:nvPr>
        </p:nvSpPr>
        <p:spPr bwMode="auto">
          <a:xfrm>
            <a:off x="3957638" y="0"/>
            <a:ext cx="3027362" cy="465138"/>
          </a:xfrm>
          <a:prstGeom prst="rect">
            <a:avLst/>
          </a:prstGeom>
          <a:noFill/>
          <a:ln w="9525">
            <a:noFill/>
            <a:miter lim="800000"/>
            <a:headEnd/>
            <a:tailEnd/>
          </a:ln>
          <a:effectLst/>
        </p:spPr>
        <p:txBody>
          <a:bodyPr vert="horz" wrap="square" lIns="19018" tIns="0" rIns="19018" bIns="0" numCol="1" anchor="t" anchorCtr="0" compatLnSpc="1">
            <a:prstTxWarp prst="textNoShape">
              <a:avLst/>
            </a:prstTxWarp>
          </a:bodyPr>
          <a:lstStyle>
            <a:lvl1pPr algn="r" defTabSz="949224">
              <a:defRPr sz="1000" i="1">
                <a:latin typeface="Times New Roman" pitchFamily="18" charset="0"/>
              </a:defRPr>
            </a:lvl1pPr>
          </a:lstStyle>
          <a:p>
            <a:pPr>
              <a:defRPr/>
            </a:pPr>
            <a:endParaRPr lang="en-US"/>
          </a:p>
        </p:txBody>
      </p:sp>
      <p:sp>
        <p:nvSpPr>
          <p:cNvPr id="2052" name="Rectangle 4"/>
          <p:cNvSpPr>
            <a:spLocks noGrp="1" noChangeArrowheads="1"/>
          </p:cNvSpPr>
          <p:nvPr>
            <p:ph type="ftr" sz="quarter" idx="4"/>
          </p:nvPr>
        </p:nvSpPr>
        <p:spPr bwMode="auto">
          <a:xfrm>
            <a:off x="-1587" y="8818564"/>
            <a:ext cx="3027363"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defTabSz="949224">
              <a:defRPr sz="1000" i="1">
                <a:latin typeface="Times New Roman" pitchFamily="18" charset="0"/>
              </a:defRPr>
            </a:lvl1pPr>
          </a:lstStyle>
          <a:p>
            <a:pPr>
              <a:defRPr/>
            </a:pPr>
            <a:endParaRPr lang="en-US"/>
          </a:p>
        </p:txBody>
      </p:sp>
      <p:sp>
        <p:nvSpPr>
          <p:cNvPr id="2053" name="Rectangle 5"/>
          <p:cNvSpPr>
            <a:spLocks noGrp="1" noChangeArrowheads="1"/>
          </p:cNvSpPr>
          <p:nvPr>
            <p:ph type="sldNum" sz="quarter" idx="5"/>
          </p:nvPr>
        </p:nvSpPr>
        <p:spPr bwMode="auto">
          <a:xfrm>
            <a:off x="3957638" y="8818564"/>
            <a:ext cx="3027362" cy="465137"/>
          </a:xfrm>
          <a:prstGeom prst="rect">
            <a:avLst/>
          </a:prstGeom>
          <a:noFill/>
          <a:ln w="9525">
            <a:noFill/>
            <a:miter lim="800000"/>
            <a:headEnd/>
            <a:tailEnd/>
          </a:ln>
          <a:effectLst/>
        </p:spPr>
        <p:txBody>
          <a:bodyPr vert="horz" wrap="square" lIns="19018" tIns="0" rIns="19018" bIns="0" numCol="1" anchor="b" anchorCtr="0" compatLnSpc="1">
            <a:prstTxWarp prst="textNoShape">
              <a:avLst/>
            </a:prstTxWarp>
          </a:bodyPr>
          <a:lstStyle>
            <a:lvl1pPr algn="r" defTabSz="949224">
              <a:defRPr sz="1000" i="1">
                <a:latin typeface="Times New Roman" panose="02020603050405020304" pitchFamily="18" charset="0"/>
              </a:defRPr>
            </a:lvl1pPr>
          </a:lstStyle>
          <a:p>
            <a:pPr>
              <a:defRPr/>
            </a:pPr>
            <a:fld id="{99A10D6E-E137-4390-8F5B-ED8AD6655ADD}" type="slidenum">
              <a:rPr lang="en-US" altLang="en-US"/>
              <a:pPr>
                <a:defRPr/>
              </a:pPr>
              <a:t>‹#›</a:t>
            </a:fld>
            <a:endParaRPr lang="en-US" altLang="en-US"/>
          </a:p>
        </p:txBody>
      </p:sp>
      <p:sp>
        <p:nvSpPr>
          <p:cNvPr id="3078" name="Rectangle 6"/>
          <p:cNvSpPr>
            <a:spLocks noGrp="1" noRot="1" noChangeAspect="1" noChangeArrowheads="1" noTextEdit="1"/>
          </p:cNvSpPr>
          <p:nvPr>
            <p:ph type="sldImg" idx="2"/>
          </p:nvPr>
        </p:nvSpPr>
        <p:spPr bwMode="auto">
          <a:xfrm>
            <a:off x="1179513" y="701675"/>
            <a:ext cx="4624387" cy="3468688"/>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5" name="Rectangle 7"/>
          <p:cNvSpPr>
            <a:spLocks noGrp="1" noChangeArrowheads="1"/>
          </p:cNvSpPr>
          <p:nvPr>
            <p:ph type="body" sz="quarter" idx="3"/>
          </p:nvPr>
        </p:nvSpPr>
        <p:spPr bwMode="auto">
          <a:xfrm>
            <a:off x="930275" y="4410075"/>
            <a:ext cx="5122863" cy="4178300"/>
          </a:xfrm>
          <a:prstGeom prst="rect">
            <a:avLst/>
          </a:prstGeom>
          <a:noFill/>
          <a:ln w="9525">
            <a:noFill/>
            <a:miter lim="800000"/>
            <a:headEnd/>
            <a:tailEnd/>
          </a:ln>
          <a:effectLst/>
        </p:spPr>
        <p:txBody>
          <a:bodyPr vert="horz" wrap="square" lIns="93503" tIns="47544" rIns="93503" bIns="47544"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59477814"/>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Registers and cache memory are part of the processor unit</a:t>
            </a: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49224">
              <a:defRPr>
                <a:solidFill>
                  <a:schemeClr val="tx1"/>
                </a:solidFill>
                <a:latin typeface="Arial" panose="020B0604020202020204" pitchFamily="34" charset="0"/>
              </a:defRPr>
            </a:lvl1pPr>
            <a:lvl2pPr marL="742872" indent="-285720" defTabSz="949224">
              <a:defRPr>
                <a:solidFill>
                  <a:schemeClr val="tx1"/>
                </a:solidFill>
                <a:latin typeface="Arial" panose="020B0604020202020204" pitchFamily="34" charset="0"/>
              </a:defRPr>
            </a:lvl2pPr>
            <a:lvl3pPr marL="1142879" indent="-228576" defTabSz="949224">
              <a:defRPr>
                <a:solidFill>
                  <a:schemeClr val="tx1"/>
                </a:solidFill>
                <a:latin typeface="Arial" panose="020B0604020202020204" pitchFamily="34" charset="0"/>
              </a:defRPr>
            </a:lvl3pPr>
            <a:lvl4pPr marL="1600031" indent="-228576" defTabSz="949224">
              <a:defRPr>
                <a:solidFill>
                  <a:schemeClr val="tx1"/>
                </a:solidFill>
                <a:latin typeface="Arial" panose="020B0604020202020204" pitchFamily="34" charset="0"/>
              </a:defRPr>
            </a:lvl4pPr>
            <a:lvl5pPr marL="2057183" indent="-228576" defTabSz="949224">
              <a:defRPr>
                <a:solidFill>
                  <a:schemeClr val="tx1"/>
                </a:solidFill>
                <a:latin typeface="Arial" panose="020B0604020202020204" pitchFamily="34" charset="0"/>
              </a:defRPr>
            </a:lvl5pPr>
            <a:lvl6pPr marL="2514335" indent="-228576" defTabSz="949224" eaLnBrk="0" fontAlgn="base" hangingPunct="0">
              <a:spcBef>
                <a:spcPct val="0"/>
              </a:spcBef>
              <a:spcAft>
                <a:spcPct val="0"/>
              </a:spcAft>
              <a:defRPr>
                <a:solidFill>
                  <a:schemeClr val="tx1"/>
                </a:solidFill>
                <a:latin typeface="Arial" panose="020B0604020202020204" pitchFamily="34" charset="0"/>
              </a:defRPr>
            </a:lvl6pPr>
            <a:lvl7pPr marL="2971486" indent="-228576" defTabSz="949224" eaLnBrk="0" fontAlgn="base" hangingPunct="0">
              <a:spcBef>
                <a:spcPct val="0"/>
              </a:spcBef>
              <a:spcAft>
                <a:spcPct val="0"/>
              </a:spcAft>
              <a:defRPr>
                <a:solidFill>
                  <a:schemeClr val="tx1"/>
                </a:solidFill>
                <a:latin typeface="Arial" panose="020B0604020202020204" pitchFamily="34" charset="0"/>
              </a:defRPr>
            </a:lvl7pPr>
            <a:lvl8pPr marL="3428638" indent="-228576" defTabSz="949224" eaLnBrk="0" fontAlgn="base" hangingPunct="0">
              <a:spcBef>
                <a:spcPct val="0"/>
              </a:spcBef>
              <a:spcAft>
                <a:spcPct val="0"/>
              </a:spcAft>
              <a:defRPr>
                <a:solidFill>
                  <a:schemeClr val="tx1"/>
                </a:solidFill>
                <a:latin typeface="Arial" panose="020B0604020202020204" pitchFamily="34" charset="0"/>
              </a:defRPr>
            </a:lvl8pPr>
            <a:lvl9pPr marL="3885790" indent="-228576" defTabSz="949224" eaLnBrk="0" fontAlgn="base" hangingPunct="0">
              <a:spcBef>
                <a:spcPct val="0"/>
              </a:spcBef>
              <a:spcAft>
                <a:spcPct val="0"/>
              </a:spcAft>
              <a:defRPr>
                <a:solidFill>
                  <a:schemeClr val="tx1"/>
                </a:solidFill>
                <a:latin typeface="Arial" panose="020B0604020202020204" pitchFamily="34" charset="0"/>
              </a:defRPr>
            </a:lvl9pPr>
          </a:lstStyle>
          <a:p>
            <a:fld id="{1B46338D-AAAB-497F-B040-E512C7EE76CD}" type="slidenum">
              <a:rPr lang="en-US" altLang="en-US" smtClean="0">
                <a:latin typeface="Times New Roman" panose="02020603050405020304" pitchFamily="18" charset="0"/>
              </a:rPr>
              <a:pPr/>
              <a:t>1</a:t>
            </a:fld>
            <a:endParaRPr lang="en-US" altLang="en-US">
              <a:latin typeface="Times New Roman" panose="02020603050405020304" pitchFamily="18" charset="0"/>
            </a:endParaRPr>
          </a:p>
        </p:txBody>
      </p:sp>
    </p:spTree>
    <p:extLst>
      <p:ext uri="{BB962C8B-B14F-4D97-AF65-F5344CB8AC3E}">
        <p14:creationId xmlns:p14="http://schemas.microsoft.com/office/powerpoint/2010/main" val="2475525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26</a:t>
            </a:fld>
            <a:endParaRPr lang="en-US" altLang="en-US"/>
          </a:p>
        </p:txBody>
      </p:sp>
    </p:spTree>
    <p:extLst>
      <p:ext uri="{BB962C8B-B14F-4D97-AF65-F5344CB8AC3E}">
        <p14:creationId xmlns:p14="http://schemas.microsoft.com/office/powerpoint/2010/main" val="23807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27</a:t>
            </a:fld>
            <a:endParaRPr lang="en-US" altLang="en-US"/>
          </a:p>
        </p:txBody>
      </p:sp>
    </p:spTree>
    <p:extLst>
      <p:ext uri="{BB962C8B-B14F-4D97-AF65-F5344CB8AC3E}">
        <p14:creationId xmlns:p14="http://schemas.microsoft.com/office/powerpoint/2010/main" val="1477670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sym typeface="Symbol" panose="05050102010706020507" pitchFamily="18" charset="2"/>
              </a:rPr>
              <a:t>R2  [200] is what *happens* when </a:t>
            </a:r>
            <a:r>
              <a:rPr lang="en-US" altLang="en-US"/>
              <a:t>Load</a:t>
            </a:r>
            <a:r>
              <a:rPr lang="en-US" altLang="en-US" baseline="0"/>
              <a:t> </a:t>
            </a:r>
            <a:r>
              <a:rPr lang="en-US" altLang="en-US"/>
              <a:t>R2, 200 is executed (i.e., carried out) by the CPU; </a:t>
            </a:r>
            <a:r>
              <a:rPr lang="en-US" altLang="en-US">
                <a:sym typeface="Symbol" panose="05050102010706020507" pitchFamily="18" charset="2"/>
              </a:rPr>
              <a:t>R4  [R2]  [R3] is what happens</a:t>
            </a:r>
            <a:r>
              <a:rPr lang="en-US" altLang="en-US" baseline="0">
                <a:sym typeface="Symbol" panose="05050102010706020507" pitchFamily="18" charset="2"/>
              </a:rPr>
              <a:t> when </a:t>
            </a:r>
            <a:r>
              <a:rPr lang="en-US" altLang="en-US"/>
              <a:t>Add</a:t>
            </a:r>
            <a:r>
              <a:rPr lang="en-US" altLang="en-US" baseline="0"/>
              <a:t> </a:t>
            </a:r>
            <a:r>
              <a:rPr lang="en-US" altLang="en-US"/>
              <a:t>R4, R2, R3 is executed.</a:t>
            </a:r>
            <a:br>
              <a:rPr lang="en-US" altLang="en-US"/>
            </a:br>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5</a:t>
            </a:fld>
            <a:endParaRPr lang="en-US" altLang="en-US"/>
          </a:p>
        </p:txBody>
      </p:sp>
    </p:spTree>
    <p:extLst>
      <p:ext uri="{BB962C8B-B14F-4D97-AF65-F5344CB8AC3E}">
        <p14:creationId xmlns:p14="http://schemas.microsoft.com/office/powerpoint/2010/main" val="3059638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7</a:t>
            </a:fld>
            <a:endParaRPr lang="en-US" altLang="en-US"/>
          </a:p>
        </p:txBody>
      </p:sp>
    </p:spTree>
    <p:extLst>
      <p:ext uri="{BB962C8B-B14F-4D97-AF65-F5344CB8AC3E}">
        <p14:creationId xmlns:p14="http://schemas.microsoft.com/office/powerpoint/2010/main" val="2690848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can be done with a single instruction, “Add C, A, B”,</a:t>
            </a:r>
            <a:r>
              <a:rPr lang="en-US" baseline="0"/>
              <a:t> in CISC</a:t>
            </a:r>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8</a:t>
            </a:fld>
            <a:endParaRPr lang="en-US" altLang="en-US"/>
          </a:p>
        </p:txBody>
      </p:sp>
    </p:spTree>
    <p:extLst>
      <p:ext uri="{BB962C8B-B14F-4D97-AF65-F5344CB8AC3E}">
        <p14:creationId xmlns:p14="http://schemas.microsoft.com/office/powerpoint/2010/main" val="1358985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17</a:t>
            </a:fld>
            <a:endParaRPr lang="en-US" altLang="en-US"/>
          </a:p>
        </p:txBody>
      </p:sp>
    </p:spTree>
    <p:extLst>
      <p:ext uri="{BB962C8B-B14F-4D97-AF65-F5344CB8AC3E}">
        <p14:creationId xmlns:p14="http://schemas.microsoft.com/office/powerpoint/2010/main" val="4229257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22</a:t>
            </a:fld>
            <a:endParaRPr lang="en-US" altLang="en-US"/>
          </a:p>
        </p:txBody>
      </p:sp>
    </p:spTree>
    <p:extLst>
      <p:ext uri="{BB962C8B-B14F-4D97-AF65-F5344CB8AC3E}">
        <p14:creationId xmlns:p14="http://schemas.microsoft.com/office/powerpoint/2010/main" val="2380509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23</a:t>
            </a:fld>
            <a:endParaRPr lang="en-US" altLang="en-US"/>
          </a:p>
        </p:txBody>
      </p:sp>
    </p:spTree>
    <p:extLst>
      <p:ext uri="{BB962C8B-B14F-4D97-AF65-F5344CB8AC3E}">
        <p14:creationId xmlns:p14="http://schemas.microsoft.com/office/powerpoint/2010/main" val="570549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24</a:t>
            </a:fld>
            <a:endParaRPr lang="en-US" altLang="en-US"/>
          </a:p>
        </p:txBody>
      </p:sp>
    </p:spTree>
    <p:extLst>
      <p:ext uri="{BB962C8B-B14F-4D97-AF65-F5344CB8AC3E}">
        <p14:creationId xmlns:p14="http://schemas.microsoft.com/office/powerpoint/2010/main" val="41257582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9A10D6E-E137-4390-8F5B-ED8AD6655ADD}" type="slidenum">
              <a:rPr lang="en-US" altLang="en-US" smtClean="0"/>
              <a:pPr>
                <a:defRPr/>
              </a:pPr>
              <a:t>25</a:t>
            </a:fld>
            <a:endParaRPr lang="en-US" altLang="en-US"/>
          </a:p>
        </p:txBody>
      </p:sp>
    </p:spTree>
    <p:extLst>
      <p:ext uri="{BB962C8B-B14F-4D97-AF65-F5344CB8AC3E}">
        <p14:creationId xmlns:p14="http://schemas.microsoft.com/office/powerpoint/2010/main" val="279978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endParaRPr lang="en-US" altLang="en-US"/>
            </a:p>
          </p:txBody>
        </p:sp>
      </p:grpSp>
      <p:sp>
        <p:nvSpPr>
          <p:cNvPr id="14" name="Rectangle 17"/>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
        <p:nvSpPr>
          <p:cNvPr id="191500" name="Rectangle 12"/>
          <p:cNvSpPr>
            <a:spLocks noGrp="1" noChangeArrowheads="1"/>
          </p:cNvSpPr>
          <p:nvPr>
            <p:ph type="ctrTitle"/>
          </p:nvPr>
        </p:nvSpPr>
        <p:spPr>
          <a:xfrm>
            <a:off x="990600" y="1676400"/>
            <a:ext cx="7772400" cy="1462088"/>
          </a:xfrm>
        </p:spPr>
        <p:txBody>
          <a:bodyPr/>
          <a:lstStyle>
            <a:lvl1pPr>
              <a:defRPr/>
            </a:lvl1pPr>
          </a:lstStyle>
          <a:p>
            <a:r>
              <a:rPr lang="en-US"/>
              <a:t>Click to edit Master title style</a:t>
            </a:r>
          </a:p>
        </p:txBody>
      </p:sp>
      <p:sp>
        <p:nvSpPr>
          <p:cNvPr id="19150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5"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p>
        </p:txBody>
      </p:sp>
      <p:sp>
        <p:nvSpPr>
          <p:cNvPr id="16"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r>
              <a:rPr lang="en-US"/>
              <a:t>CSE 3430; Part 2</a:t>
            </a:r>
          </a:p>
        </p:txBody>
      </p:sp>
      <p:sp>
        <p:nvSpPr>
          <p:cNvPr id="17"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4CCC2105-0E99-4119-B380-20BFBE55FF8A}" type="slidenum">
              <a:rPr lang="en-US" altLang="en-US"/>
              <a:pPr>
                <a:defRPr/>
              </a:pPr>
              <a:t>‹#›</a:t>
            </a:fld>
            <a:endParaRPr lang="en-US" altLang="en-US"/>
          </a:p>
        </p:txBody>
      </p:sp>
    </p:spTree>
    <p:extLst>
      <p:ext uri="{BB962C8B-B14F-4D97-AF65-F5344CB8AC3E}">
        <p14:creationId xmlns:p14="http://schemas.microsoft.com/office/powerpoint/2010/main" val="1839972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6" name="Rectangle 13"/>
          <p:cNvSpPr>
            <a:spLocks noGrp="1" noChangeArrowheads="1"/>
          </p:cNvSpPr>
          <p:nvPr>
            <p:ph type="sldNum" sz="quarter" idx="12"/>
          </p:nvPr>
        </p:nvSpPr>
        <p:spPr>
          <a:ln/>
        </p:spPr>
        <p:txBody>
          <a:bodyPr/>
          <a:lstStyle>
            <a:lvl1pPr>
              <a:defRPr/>
            </a:lvl1pPr>
          </a:lstStyle>
          <a:p>
            <a:pPr>
              <a:defRPr/>
            </a:pPr>
            <a:fld id="{7A58B210-F78D-41B6-A1D7-91213C79168B}" type="slidenum">
              <a:rPr lang="en-US" altLang="en-US"/>
              <a:pPr>
                <a:defRPr/>
              </a:pPr>
              <a:t>‹#›</a:t>
            </a:fld>
            <a:endParaRPr lang="en-US" altLang="en-US"/>
          </a:p>
        </p:txBody>
      </p:sp>
    </p:spTree>
    <p:extLst>
      <p:ext uri="{BB962C8B-B14F-4D97-AF65-F5344CB8AC3E}">
        <p14:creationId xmlns:p14="http://schemas.microsoft.com/office/powerpoint/2010/main" val="206691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21500" y="125413"/>
            <a:ext cx="1952625" cy="60309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62038" y="125413"/>
            <a:ext cx="5707062" cy="6030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6" name="Rectangle 13"/>
          <p:cNvSpPr>
            <a:spLocks noGrp="1" noChangeArrowheads="1"/>
          </p:cNvSpPr>
          <p:nvPr>
            <p:ph type="sldNum" sz="quarter" idx="12"/>
          </p:nvPr>
        </p:nvSpPr>
        <p:spPr>
          <a:ln/>
        </p:spPr>
        <p:txBody>
          <a:bodyPr/>
          <a:lstStyle>
            <a:lvl1pPr>
              <a:defRPr/>
            </a:lvl1pPr>
          </a:lstStyle>
          <a:p>
            <a:pPr>
              <a:defRPr/>
            </a:pPr>
            <a:fld id="{34CECA8E-2BA2-4C64-9455-44CFFF7D4B7B}" type="slidenum">
              <a:rPr lang="en-US" altLang="en-US"/>
              <a:pPr>
                <a:defRPr/>
              </a:pPr>
              <a:t>‹#›</a:t>
            </a:fld>
            <a:endParaRPr lang="en-US" altLang="en-US"/>
          </a:p>
        </p:txBody>
      </p:sp>
    </p:spTree>
    <p:extLst>
      <p:ext uri="{BB962C8B-B14F-4D97-AF65-F5344CB8AC3E}">
        <p14:creationId xmlns:p14="http://schemas.microsoft.com/office/powerpoint/2010/main" val="1743617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6" name="Rectangle 13"/>
          <p:cNvSpPr>
            <a:spLocks noGrp="1" noChangeArrowheads="1"/>
          </p:cNvSpPr>
          <p:nvPr>
            <p:ph type="sldNum" sz="quarter" idx="12"/>
          </p:nvPr>
        </p:nvSpPr>
        <p:spPr>
          <a:ln/>
        </p:spPr>
        <p:txBody>
          <a:bodyPr/>
          <a:lstStyle>
            <a:lvl1pPr>
              <a:defRPr/>
            </a:lvl1pPr>
          </a:lstStyle>
          <a:p>
            <a:pPr>
              <a:defRPr/>
            </a:pPr>
            <a:fld id="{9F95971F-92F4-44DA-B463-EB59D65F167A}" type="slidenum">
              <a:rPr lang="en-US" altLang="en-US"/>
              <a:pPr>
                <a:defRPr/>
              </a:pPr>
              <a:t>‹#›</a:t>
            </a:fld>
            <a:endParaRPr lang="en-US" altLang="en-US"/>
          </a:p>
        </p:txBody>
      </p:sp>
    </p:spTree>
    <p:extLst>
      <p:ext uri="{BB962C8B-B14F-4D97-AF65-F5344CB8AC3E}">
        <p14:creationId xmlns:p14="http://schemas.microsoft.com/office/powerpoint/2010/main" val="2970100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6" name="Rectangle 13"/>
          <p:cNvSpPr>
            <a:spLocks noGrp="1" noChangeArrowheads="1"/>
          </p:cNvSpPr>
          <p:nvPr>
            <p:ph type="sldNum" sz="quarter" idx="12"/>
          </p:nvPr>
        </p:nvSpPr>
        <p:spPr>
          <a:ln/>
        </p:spPr>
        <p:txBody>
          <a:bodyPr/>
          <a:lstStyle>
            <a:lvl1pPr>
              <a:defRPr/>
            </a:lvl1pPr>
          </a:lstStyle>
          <a:p>
            <a:pPr>
              <a:defRPr/>
            </a:pPr>
            <a:fld id="{D66D5345-7891-44AD-8F57-BEA31A0F21EF}" type="slidenum">
              <a:rPr lang="en-US" altLang="en-US"/>
              <a:pPr>
                <a:defRPr/>
              </a:pPr>
              <a:t>‹#›</a:t>
            </a:fld>
            <a:endParaRPr lang="en-US" altLang="en-US"/>
          </a:p>
        </p:txBody>
      </p:sp>
    </p:spTree>
    <p:extLst>
      <p:ext uri="{BB962C8B-B14F-4D97-AF65-F5344CB8AC3E}">
        <p14:creationId xmlns:p14="http://schemas.microsoft.com/office/powerpoint/2010/main" val="339486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62038" y="1033463"/>
            <a:ext cx="3829050"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43488" y="1033463"/>
            <a:ext cx="3830637" cy="51228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7" name="Rectangle 13"/>
          <p:cNvSpPr>
            <a:spLocks noGrp="1" noChangeArrowheads="1"/>
          </p:cNvSpPr>
          <p:nvPr>
            <p:ph type="sldNum" sz="quarter" idx="12"/>
          </p:nvPr>
        </p:nvSpPr>
        <p:spPr>
          <a:ln/>
        </p:spPr>
        <p:txBody>
          <a:bodyPr/>
          <a:lstStyle>
            <a:lvl1pPr>
              <a:defRPr/>
            </a:lvl1pPr>
          </a:lstStyle>
          <a:p>
            <a:pPr>
              <a:defRPr/>
            </a:pPr>
            <a:fld id="{5B86C0A9-850A-426A-A3B4-3E46603216B2}" type="slidenum">
              <a:rPr lang="en-US" altLang="en-US"/>
              <a:pPr>
                <a:defRPr/>
              </a:pPr>
              <a:t>‹#›</a:t>
            </a:fld>
            <a:endParaRPr lang="en-US" altLang="en-US"/>
          </a:p>
        </p:txBody>
      </p:sp>
    </p:spTree>
    <p:extLst>
      <p:ext uri="{BB962C8B-B14F-4D97-AF65-F5344CB8AC3E}">
        <p14:creationId xmlns:p14="http://schemas.microsoft.com/office/powerpoint/2010/main" val="1765801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9" name="Rectangle 13"/>
          <p:cNvSpPr>
            <a:spLocks noGrp="1" noChangeArrowheads="1"/>
          </p:cNvSpPr>
          <p:nvPr>
            <p:ph type="sldNum" sz="quarter" idx="12"/>
          </p:nvPr>
        </p:nvSpPr>
        <p:spPr>
          <a:ln/>
        </p:spPr>
        <p:txBody>
          <a:bodyPr/>
          <a:lstStyle>
            <a:lvl1pPr>
              <a:defRPr/>
            </a:lvl1pPr>
          </a:lstStyle>
          <a:p>
            <a:pPr>
              <a:defRPr/>
            </a:pPr>
            <a:fld id="{51C50E78-3B34-4A8C-A504-127975407E16}" type="slidenum">
              <a:rPr lang="en-US" altLang="en-US"/>
              <a:pPr>
                <a:defRPr/>
              </a:pPr>
              <a:t>‹#›</a:t>
            </a:fld>
            <a:endParaRPr lang="en-US" altLang="en-US"/>
          </a:p>
        </p:txBody>
      </p:sp>
    </p:spTree>
    <p:extLst>
      <p:ext uri="{BB962C8B-B14F-4D97-AF65-F5344CB8AC3E}">
        <p14:creationId xmlns:p14="http://schemas.microsoft.com/office/powerpoint/2010/main" val="269716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5" name="Rectangle 13"/>
          <p:cNvSpPr>
            <a:spLocks noGrp="1" noChangeArrowheads="1"/>
          </p:cNvSpPr>
          <p:nvPr>
            <p:ph type="sldNum" sz="quarter" idx="12"/>
          </p:nvPr>
        </p:nvSpPr>
        <p:spPr>
          <a:ln/>
        </p:spPr>
        <p:txBody>
          <a:bodyPr/>
          <a:lstStyle>
            <a:lvl1pPr>
              <a:defRPr/>
            </a:lvl1pPr>
          </a:lstStyle>
          <a:p>
            <a:pPr>
              <a:defRPr/>
            </a:pPr>
            <a:fld id="{07B6A79C-CA38-4C57-A951-FB4AA748FD4B}" type="slidenum">
              <a:rPr lang="en-US" altLang="en-US"/>
              <a:pPr>
                <a:defRPr/>
              </a:pPr>
              <a:t>‹#›</a:t>
            </a:fld>
            <a:endParaRPr lang="en-US" altLang="en-US"/>
          </a:p>
        </p:txBody>
      </p:sp>
    </p:spTree>
    <p:extLst>
      <p:ext uri="{BB962C8B-B14F-4D97-AF65-F5344CB8AC3E}">
        <p14:creationId xmlns:p14="http://schemas.microsoft.com/office/powerpoint/2010/main" val="3861694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4" name="Rectangle 13"/>
          <p:cNvSpPr>
            <a:spLocks noGrp="1" noChangeArrowheads="1"/>
          </p:cNvSpPr>
          <p:nvPr>
            <p:ph type="sldNum" sz="quarter" idx="12"/>
          </p:nvPr>
        </p:nvSpPr>
        <p:spPr>
          <a:ln/>
        </p:spPr>
        <p:txBody>
          <a:bodyPr/>
          <a:lstStyle>
            <a:lvl1pPr>
              <a:defRPr/>
            </a:lvl1pPr>
          </a:lstStyle>
          <a:p>
            <a:pPr>
              <a:defRPr/>
            </a:pPr>
            <a:fld id="{839CD0CA-57D1-4A2D-9D54-9A7EF59A955F}" type="slidenum">
              <a:rPr lang="en-US" altLang="en-US"/>
              <a:pPr>
                <a:defRPr/>
              </a:pPr>
              <a:t>‹#›</a:t>
            </a:fld>
            <a:endParaRPr lang="en-US" altLang="en-US"/>
          </a:p>
        </p:txBody>
      </p:sp>
    </p:spTree>
    <p:extLst>
      <p:ext uri="{BB962C8B-B14F-4D97-AF65-F5344CB8AC3E}">
        <p14:creationId xmlns:p14="http://schemas.microsoft.com/office/powerpoint/2010/main" val="171675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7" name="Rectangle 13"/>
          <p:cNvSpPr>
            <a:spLocks noGrp="1" noChangeArrowheads="1"/>
          </p:cNvSpPr>
          <p:nvPr>
            <p:ph type="sldNum" sz="quarter" idx="12"/>
          </p:nvPr>
        </p:nvSpPr>
        <p:spPr>
          <a:ln/>
        </p:spPr>
        <p:txBody>
          <a:bodyPr/>
          <a:lstStyle>
            <a:lvl1pPr>
              <a:defRPr/>
            </a:lvl1pPr>
          </a:lstStyle>
          <a:p>
            <a:pPr>
              <a:defRPr/>
            </a:pPr>
            <a:fld id="{127E9792-6290-463D-A56B-ED09D369E92D}" type="slidenum">
              <a:rPr lang="en-US" altLang="en-US"/>
              <a:pPr>
                <a:defRPr/>
              </a:pPr>
              <a:t>‹#›</a:t>
            </a:fld>
            <a:endParaRPr lang="en-US" altLang="en-US"/>
          </a:p>
        </p:txBody>
      </p:sp>
    </p:spTree>
    <p:extLst>
      <p:ext uri="{BB962C8B-B14F-4D97-AF65-F5344CB8AC3E}">
        <p14:creationId xmlns:p14="http://schemas.microsoft.com/office/powerpoint/2010/main" val="32259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CSE 3430; Part 2</a:t>
            </a:r>
          </a:p>
        </p:txBody>
      </p:sp>
      <p:sp>
        <p:nvSpPr>
          <p:cNvPr id="7" name="Rectangle 13"/>
          <p:cNvSpPr>
            <a:spLocks noGrp="1" noChangeArrowheads="1"/>
          </p:cNvSpPr>
          <p:nvPr>
            <p:ph type="sldNum" sz="quarter" idx="12"/>
          </p:nvPr>
        </p:nvSpPr>
        <p:spPr>
          <a:ln/>
        </p:spPr>
        <p:txBody>
          <a:bodyPr/>
          <a:lstStyle>
            <a:lvl1pPr>
              <a:defRPr/>
            </a:lvl1pPr>
          </a:lstStyle>
          <a:p>
            <a:pPr>
              <a:defRPr/>
            </a:pPr>
            <a:fld id="{A8BBE637-7F45-480C-BA7C-E3024FB6D27F}" type="slidenum">
              <a:rPr lang="en-US" altLang="en-US"/>
              <a:pPr>
                <a:defRPr/>
              </a:pPr>
              <a:t>‹#›</a:t>
            </a:fld>
            <a:endParaRPr lang="en-US" altLang="en-US"/>
          </a:p>
        </p:txBody>
      </p:sp>
    </p:spTree>
    <p:extLst>
      <p:ext uri="{BB962C8B-B14F-4D97-AF65-F5344CB8AC3E}">
        <p14:creationId xmlns:p14="http://schemas.microsoft.com/office/powerpoint/2010/main" val="830898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5"/>
          <p:cNvGrpSpPr>
            <a:grpSpLocks/>
          </p:cNvGrpSpPr>
          <p:nvPr userDrawn="1"/>
        </p:nvGrpSpPr>
        <p:grpSpPr bwMode="auto">
          <a:xfrm>
            <a:off x="127000" y="165100"/>
            <a:ext cx="8542338" cy="1052513"/>
            <a:chOff x="80" y="624"/>
            <a:chExt cx="5381" cy="663"/>
          </a:xfrm>
        </p:grpSpPr>
        <p:sp>
          <p:nvSpPr>
            <p:cNvPr id="1033" name="Rectangle 2"/>
            <p:cNvSpPr>
              <a:spLocks noChangeArrowheads="1"/>
            </p:cNvSpPr>
            <p:nvPr/>
          </p:nvSpPr>
          <p:spPr bwMode="ltGray">
            <a:xfrm>
              <a:off x="263" y="692"/>
              <a:ext cx="276" cy="2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4" name="Rectangle 3"/>
            <p:cNvSpPr>
              <a:spLocks noChangeArrowheads="1"/>
            </p:cNvSpPr>
            <p:nvPr/>
          </p:nvSpPr>
          <p:spPr bwMode="ltGray">
            <a:xfrm>
              <a:off x="504" y="692"/>
              <a:ext cx="207" cy="299"/>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5" name="Rectangle 4"/>
            <p:cNvSpPr>
              <a:spLocks noChangeArrowheads="1"/>
            </p:cNvSpPr>
            <p:nvPr/>
          </p:nvSpPr>
          <p:spPr bwMode="ltGray">
            <a:xfrm>
              <a:off x="341" y="958"/>
              <a:ext cx="266" cy="2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6" name="Rectangle 5"/>
            <p:cNvSpPr>
              <a:spLocks noChangeArrowheads="1"/>
            </p:cNvSpPr>
            <p:nvPr/>
          </p:nvSpPr>
          <p:spPr bwMode="ltGray">
            <a:xfrm>
              <a:off x="574" y="958"/>
              <a:ext cx="232" cy="299"/>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7" name="Rectangle 6"/>
            <p:cNvSpPr>
              <a:spLocks noChangeArrowheads="1"/>
            </p:cNvSpPr>
            <p:nvPr/>
          </p:nvSpPr>
          <p:spPr bwMode="ltGray">
            <a:xfrm>
              <a:off x="80" y="912"/>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8" name="Rectangle 7"/>
            <p:cNvSpPr>
              <a:spLocks noChangeArrowheads="1"/>
            </p:cNvSpPr>
            <p:nvPr/>
          </p:nvSpPr>
          <p:spPr bwMode="gray">
            <a:xfrm>
              <a:off x="480" y="624"/>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sp>
          <p:nvSpPr>
            <p:cNvPr id="1039" name="Rectangle 8"/>
            <p:cNvSpPr>
              <a:spLocks noChangeArrowheads="1"/>
            </p:cNvSpPr>
            <p:nvPr/>
          </p:nvSpPr>
          <p:spPr bwMode="gray">
            <a:xfrm>
              <a:off x="279" y="1122"/>
              <a:ext cx="5182" cy="2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latin typeface="Tahoma" pitchFamily="34" charset="0"/>
              </a:endParaRPr>
            </a:p>
          </p:txBody>
        </p:sp>
      </p:grpSp>
      <p:sp>
        <p:nvSpPr>
          <p:cNvPr id="1027" name="Rectangle 9"/>
          <p:cNvSpPr>
            <a:spLocks noGrp="1" noChangeArrowheads="1"/>
          </p:cNvSpPr>
          <p:nvPr>
            <p:ph type="title"/>
          </p:nvPr>
        </p:nvSpPr>
        <p:spPr bwMode="auto">
          <a:xfrm>
            <a:off x="1150938" y="125413"/>
            <a:ext cx="7645400"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8" name="Rectangle 10"/>
          <p:cNvSpPr>
            <a:spLocks noGrp="1" noChangeArrowheads="1"/>
          </p:cNvSpPr>
          <p:nvPr>
            <p:ph type="body" idx="1"/>
          </p:nvPr>
        </p:nvSpPr>
        <p:spPr bwMode="auto">
          <a:xfrm>
            <a:off x="1062038" y="1033463"/>
            <a:ext cx="7812087" cy="5122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90475" name="Rectangle 11"/>
          <p:cNvSpPr>
            <a:spLocks noGrp="1" noChangeArrowheads="1"/>
          </p:cNvSpPr>
          <p:nvPr>
            <p:ph type="dt" sz="half" idx="2"/>
          </p:nvPr>
        </p:nvSpPr>
        <p:spPr bwMode="auto">
          <a:xfrm>
            <a:off x="193675"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400">
                <a:latin typeface="Tahoma" pitchFamily="34" charset="0"/>
              </a:defRPr>
            </a:lvl1pPr>
          </a:lstStyle>
          <a:p>
            <a:pPr>
              <a:defRPr/>
            </a:pPr>
            <a:endParaRPr lang="en-US"/>
          </a:p>
        </p:txBody>
      </p:sp>
      <p:sp>
        <p:nvSpPr>
          <p:cNvPr id="190476" name="Rectangle 12"/>
          <p:cNvSpPr>
            <a:spLocks noGrp="1" noChangeArrowheads="1"/>
          </p:cNvSpPr>
          <p:nvPr>
            <p:ph type="ftr" sz="quarter" idx="3"/>
          </p:nvPr>
        </p:nvSpPr>
        <p:spPr bwMode="auto">
          <a:xfrm>
            <a:off x="2266950" y="6232525"/>
            <a:ext cx="5146675" cy="46831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400">
                <a:latin typeface="+mn-lt"/>
              </a:defRPr>
            </a:lvl1pPr>
          </a:lstStyle>
          <a:p>
            <a:pPr>
              <a:defRPr/>
            </a:pPr>
            <a:r>
              <a:rPr lang="en-US"/>
              <a:t>CSE 3430; Part 2</a:t>
            </a:r>
          </a:p>
        </p:txBody>
      </p:sp>
      <p:sp>
        <p:nvSpPr>
          <p:cNvPr id="190477"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a:latin typeface="Tahoma" panose="020B0604030504040204" pitchFamily="34" charset="0"/>
              </a:defRPr>
            </a:lvl1pPr>
          </a:lstStyle>
          <a:p>
            <a:pPr>
              <a:defRPr/>
            </a:pPr>
            <a:fld id="{5B9E5912-A708-4426-9685-E19ECA04F379}" type="slidenum">
              <a:rPr lang="en-US" altLang="en-US"/>
              <a:pPr>
                <a:defRPr/>
              </a:pPr>
              <a:t>‹#›</a:t>
            </a:fld>
            <a:endParaRPr lang="en-US" altLang="en-US"/>
          </a:p>
        </p:txBody>
      </p:sp>
      <p:sp>
        <p:nvSpPr>
          <p:cNvPr id="1032" name="Rectangle 14"/>
          <p:cNvSpPr>
            <a:spLocks noChangeArrowheads="1"/>
          </p:cNvSpPr>
          <p:nvPr userDrawn="1"/>
        </p:nvSpPr>
        <p:spPr bwMode="white">
          <a:xfrm>
            <a:off x="528638" y="201613"/>
            <a:ext cx="8397875" cy="646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defRPr/>
            </a:pPr>
            <a:endParaRPr kumimoji="1" lang="en-US" altLang="en-US" sz="2400">
              <a:solidFill>
                <a:schemeClr val="bg1"/>
              </a:solidFill>
              <a:latin typeface="Times New Roman" pitchFamily="18" charset="0"/>
            </a:endParaRPr>
          </a:p>
        </p:txBody>
      </p:sp>
    </p:spTree>
  </p:cSld>
  <p:clrMap bg1="lt1" tx1="dk1" bg2="lt2" tx2="dk2" accent1="accent1" accent2="accent2" accent3="accent3" accent4="accent4" accent5="accent5" accent6="accent6" hlink="hlink" folHlink="folHlink"/>
  <p:sldLayoutIdLst>
    <p:sldLayoutId id="2147483861"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dt="0"/>
  <p:txStyles>
    <p:title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a:xfrm>
            <a:off x="960920" y="49212"/>
            <a:ext cx="7221055" cy="1383532"/>
          </a:xfrm>
          <a:prstGeom prst="rect">
            <a:avLst/>
          </a:prstGeom>
        </p:spPr>
        <p:txBody>
          <a:bodyPr/>
          <a:lstStyle>
            <a:lvl1pPr algn="l" rtl="0" eaLnBrk="0" fontAlgn="base" hangingPunct="0">
              <a:spcBef>
                <a:spcPct val="0"/>
              </a:spcBef>
              <a:spcAft>
                <a:spcPct val="0"/>
              </a:spcAft>
              <a:defRPr sz="36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Tahoma" pitchFamily="34" charset="0"/>
              </a:defRPr>
            </a:lvl2pPr>
            <a:lvl3pPr algn="l" rtl="0" eaLnBrk="0" fontAlgn="base" hangingPunct="0">
              <a:spcBef>
                <a:spcPct val="0"/>
              </a:spcBef>
              <a:spcAft>
                <a:spcPct val="0"/>
              </a:spcAft>
              <a:defRPr sz="3600">
                <a:solidFill>
                  <a:schemeClr val="tx2"/>
                </a:solidFill>
                <a:latin typeface="Tahoma" pitchFamily="34" charset="0"/>
              </a:defRPr>
            </a:lvl3pPr>
            <a:lvl4pPr algn="l" rtl="0" eaLnBrk="0" fontAlgn="base" hangingPunct="0">
              <a:spcBef>
                <a:spcPct val="0"/>
              </a:spcBef>
              <a:spcAft>
                <a:spcPct val="0"/>
              </a:spcAft>
              <a:defRPr sz="3600">
                <a:solidFill>
                  <a:schemeClr val="tx2"/>
                </a:solidFill>
                <a:latin typeface="Tahoma" pitchFamily="34" charset="0"/>
              </a:defRPr>
            </a:lvl4pPr>
            <a:lvl5pPr algn="l" rtl="0" eaLnBrk="0" fontAlgn="base" hangingPunct="0">
              <a:spcBef>
                <a:spcPct val="0"/>
              </a:spcBef>
              <a:spcAft>
                <a:spcPct val="0"/>
              </a:spcAft>
              <a:defRPr sz="3600">
                <a:solidFill>
                  <a:schemeClr val="tx2"/>
                </a:solidFill>
                <a:latin typeface="Tahoma" pitchFamily="34" charset="0"/>
              </a:defRPr>
            </a:lvl5pPr>
            <a:lvl6pPr marL="457200" algn="l" rtl="0" fontAlgn="base">
              <a:spcBef>
                <a:spcPct val="0"/>
              </a:spcBef>
              <a:spcAft>
                <a:spcPct val="0"/>
              </a:spcAft>
              <a:defRPr sz="3600">
                <a:solidFill>
                  <a:schemeClr val="tx2"/>
                </a:solidFill>
                <a:latin typeface="Tahoma" pitchFamily="34" charset="0"/>
              </a:defRPr>
            </a:lvl6pPr>
            <a:lvl7pPr marL="914400" algn="l" rtl="0" fontAlgn="base">
              <a:spcBef>
                <a:spcPct val="0"/>
              </a:spcBef>
              <a:spcAft>
                <a:spcPct val="0"/>
              </a:spcAft>
              <a:defRPr sz="3600">
                <a:solidFill>
                  <a:schemeClr val="tx2"/>
                </a:solidFill>
                <a:latin typeface="Tahoma" pitchFamily="34" charset="0"/>
              </a:defRPr>
            </a:lvl7pPr>
            <a:lvl8pPr marL="1371600" algn="l" rtl="0" fontAlgn="base">
              <a:spcBef>
                <a:spcPct val="0"/>
              </a:spcBef>
              <a:spcAft>
                <a:spcPct val="0"/>
              </a:spcAft>
              <a:defRPr sz="3600">
                <a:solidFill>
                  <a:schemeClr val="tx2"/>
                </a:solidFill>
                <a:latin typeface="Tahoma" pitchFamily="34" charset="0"/>
              </a:defRPr>
            </a:lvl8pPr>
            <a:lvl9pPr marL="1828800" algn="l" rtl="0" fontAlgn="base">
              <a:spcBef>
                <a:spcPct val="0"/>
              </a:spcBef>
              <a:spcAft>
                <a:spcPct val="0"/>
              </a:spcAft>
              <a:defRPr sz="3600">
                <a:solidFill>
                  <a:schemeClr val="tx2"/>
                </a:solidFill>
                <a:latin typeface="Tahoma" pitchFamily="34" charset="0"/>
              </a:defRPr>
            </a:lvl9pPr>
          </a:lstStyle>
          <a:p>
            <a:pPr eaLnBrk="1" hangingPunct="1">
              <a:defRPr/>
            </a:pPr>
            <a:r>
              <a:rPr lang="en-US" altLang="en-US" kern="0" dirty="0"/>
              <a:t>A-3 - Review</a:t>
            </a:r>
          </a:p>
          <a:p>
            <a:pPr eaLnBrk="1" hangingPunct="1">
              <a:defRPr/>
            </a:pPr>
            <a:r>
              <a:rPr lang="en-US" altLang="en-US" kern="0" dirty="0"/>
              <a:t>Main components of a computer</a:t>
            </a:r>
          </a:p>
        </p:txBody>
      </p:sp>
      <p:sp>
        <p:nvSpPr>
          <p:cNvPr id="5" name="Slide Number Placeholder 4"/>
          <p:cNvSpPr>
            <a:spLocks noGrp="1"/>
          </p:cNvSpPr>
          <p:nvPr>
            <p:ph type="sldNum" sz="quarter" idx="12"/>
          </p:nvPr>
        </p:nvSpPr>
        <p:spPr/>
        <p:txBody>
          <a:bodyPr/>
          <a:lstStyle/>
          <a:p>
            <a:pPr>
              <a:defRPr/>
            </a:pPr>
            <a:fld id="{839CD0CA-57D1-4A2D-9D54-9A7EF59A955F}" type="slidenum">
              <a:rPr lang="en-US" altLang="en-US" smtClean="0"/>
              <a:pPr>
                <a:defRPr/>
              </a:pPr>
              <a:t>1</a:t>
            </a:fld>
            <a:endParaRPr lang="en-US" altLang="en-US"/>
          </a:p>
        </p:txBody>
      </p:sp>
      <p:grpSp>
        <p:nvGrpSpPr>
          <p:cNvPr id="19463" name="Group 19462"/>
          <p:cNvGrpSpPr/>
          <p:nvPr/>
        </p:nvGrpSpPr>
        <p:grpSpPr>
          <a:xfrm>
            <a:off x="1196876" y="1977967"/>
            <a:ext cx="6749141" cy="3727306"/>
            <a:chOff x="780852" y="1163105"/>
            <a:chExt cx="6749141" cy="3727306"/>
          </a:xfrm>
        </p:grpSpPr>
        <p:sp>
          <p:nvSpPr>
            <p:cNvPr id="13" name="Rectangle 12"/>
            <p:cNvSpPr/>
            <p:nvPr/>
          </p:nvSpPr>
          <p:spPr bwMode="auto">
            <a:xfrm>
              <a:off x="5724150" y="1605773"/>
              <a:ext cx="1805843" cy="3284638"/>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p:cNvSpPr/>
            <p:nvPr/>
          </p:nvSpPr>
          <p:spPr bwMode="auto">
            <a:xfrm>
              <a:off x="5947648" y="2621530"/>
              <a:ext cx="1358845" cy="789278"/>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2" name="TextBox 21"/>
            <p:cNvSpPr txBox="1"/>
            <p:nvPr/>
          </p:nvSpPr>
          <p:spPr>
            <a:xfrm>
              <a:off x="5992985" y="2565898"/>
              <a:ext cx="1344175" cy="923330"/>
            </a:xfrm>
            <a:prstGeom prst="rect">
              <a:avLst/>
            </a:prstGeom>
            <a:noFill/>
          </p:spPr>
          <p:txBody>
            <a:bodyPr wrap="square" rtlCol="0">
              <a:spAutoFit/>
            </a:bodyPr>
            <a:lstStyle/>
            <a:p>
              <a:pPr algn="ctr"/>
              <a:r>
                <a:rPr lang="en-US"/>
                <a:t>Arithmetic</a:t>
              </a:r>
            </a:p>
            <a:p>
              <a:pPr algn="ctr"/>
              <a:r>
                <a:rPr lang="en-US"/>
                <a:t>and</a:t>
              </a:r>
            </a:p>
            <a:p>
              <a:pPr algn="ctr"/>
              <a:r>
                <a:rPr lang="en-US"/>
                <a:t>Logic</a:t>
              </a:r>
            </a:p>
          </p:txBody>
        </p:sp>
        <p:sp>
          <p:nvSpPr>
            <p:cNvPr id="6" name="Rectangle 5"/>
            <p:cNvSpPr/>
            <p:nvPr/>
          </p:nvSpPr>
          <p:spPr bwMode="auto">
            <a:xfrm>
              <a:off x="3189420" y="1163105"/>
              <a:ext cx="1459390" cy="84491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Rectangle 11"/>
            <p:cNvSpPr/>
            <p:nvPr/>
          </p:nvSpPr>
          <p:spPr bwMode="auto">
            <a:xfrm>
              <a:off x="2862603" y="2387467"/>
              <a:ext cx="2113024" cy="1751018"/>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p:cNvSpPr/>
            <p:nvPr/>
          </p:nvSpPr>
          <p:spPr bwMode="auto">
            <a:xfrm>
              <a:off x="780852" y="1854396"/>
              <a:ext cx="1486098" cy="281716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Rectangle 15"/>
            <p:cNvSpPr/>
            <p:nvPr/>
          </p:nvSpPr>
          <p:spPr bwMode="auto">
            <a:xfrm>
              <a:off x="6031390" y="3813050"/>
              <a:ext cx="1324758" cy="7350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Rectangle 16"/>
            <p:cNvSpPr/>
            <p:nvPr/>
          </p:nvSpPr>
          <p:spPr bwMode="auto">
            <a:xfrm>
              <a:off x="861522" y="2062213"/>
              <a:ext cx="1324758" cy="7350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Rectangle 17"/>
            <p:cNvSpPr/>
            <p:nvPr/>
          </p:nvSpPr>
          <p:spPr bwMode="auto">
            <a:xfrm>
              <a:off x="861522" y="3441827"/>
              <a:ext cx="1324758" cy="735087"/>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Rectangle 18"/>
            <p:cNvSpPr/>
            <p:nvPr/>
          </p:nvSpPr>
          <p:spPr bwMode="auto">
            <a:xfrm>
              <a:off x="5891075" y="1821410"/>
              <a:ext cx="1290671" cy="462760"/>
            </a:xfrm>
            <a:prstGeom prst="rect">
              <a:avLst/>
            </a:prstGeom>
            <a:no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p:cNvSpPr txBox="1"/>
            <p:nvPr/>
          </p:nvSpPr>
          <p:spPr>
            <a:xfrm>
              <a:off x="3442017" y="1400894"/>
              <a:ext cx="1190555" cy="369332"/>
            </a:xfrm>
            <a:prstGeom prst="rect">
              <a:avLst/>
            </a:prstGeom>
            <a:noFill/>
          </p:spPr>
          <p:txBody>
            <a:bodyPr wrap="square" rtlCol="0">
              <a:spAutoFit/>
            </a:bodyPr>
            <a:lstStyle/>
            <a:p>
              <a:r>
                <a:rPr lang="en-US"/>
                <a:t>Memory</a:t>
              </a:r>
            </a:p>
          </p:txBody>
        </p:sp>
        <p:sp>
          <p:nvSpPr>
            <p:cNvPr id="21" name="TextBox 20"/>
            <p:cNvSpPr txBox="1"/>
            <p:nvPr/>
          </p:nvSpPr>
          <p:spPr>
            <a:xfrm>
              <a:off x="5984827" y="1830571"/>
              <a:ext cx="1190555" cy="369332"/>
            </a:xfrm>
            <a:prstGeom prst="rect">
              <a:avLst/>
            </a:prstGeom>
            <a:noFill/>
          </p:spPr>
          <p:txBody>
            <a:bodyPr wrap="square" rtlCol="0">
              <a:spAutoFit/>
            </a:bodyPr>
            <a:lstStyle/>
            <a:p>
              <a:r>
                <a:rPr lang="en-US"/>
                <a:t>Registers</a:t>
              </a:r>
            </a:p>
          </p:txBody>
        </p:sp>
        <p:sp>
          <p:nvSpPr>
            <p:cNvPr id="24" name="TextBox 23"/>
            <p:cNvSpPr txBox="1"/>
            <p:nvPr/>
          </p:nvSpPr>
          <p:spPr>
            <a:xfrm>
              <a:off x="6115938" y="3935604"/>
              <a:ext cx="1190555" cy="369332"/>
            </a:xfrm>
            <a:prstGeom prst="rect">
              <a:avLst/>
            </a:prstGeom>
            <a:noFill/>
          </p:spPr>
          <p:txBody>
            <a:bodyPr wrap="square" rtlCol="0">
              <a:spAutoFit/>
            </a:bodyPr>
            <a:lstStyle/>
            <a:p>
              <a:pPr algn="ctr"/>
              <a:r>
                <a:rPr lang="en-US"/>
                <a:t>Control</a:t>
              </a:r>
            </a:p>
          </p:txBody>
        </p:sp>
        <p:sp>
          <p:nvSpPr>
            <p:cNvPr id="20" name="TextBox 19"/>
            <p:cNvSpPr txBox="1"/>
            <p:nvPr/>
          </p:nvSpPr>
          <p:spPr>
            <a:xfrm>
              <a:off x="2877710" y="3008029"/>
              <a:ext cx="2043655" cy="646331"/>
            </a:xfrm>
            <a:prstGeom prst="rect">
              <a:avLst/>
            </a:prstGeom>
            <a:noFill/>
          </p:spPr>
          <p:txBody>
            <a:bodyPr wrap="square" rtlCol="0">
              <a:spAutoFit/>
            </a:bodyPr>
            <a:lstStyle/>
            <a:p>
              <a:pPr algn="ctr"/>
              <a:r>
                <a:rPr lang="en-US" dirty="0"/>
                <a:t>Interconnection</a:t>
              </a:r>
            </a:p>
            <a:p>
              <a:pPr algn="ctr"/>
              <a:r>
                <a:rPr lang="en-US" dirty="0"/>
                <a:t>Network</a:t>
              </a:r>
            </a:p>
          </p:txBody>
        </p:sp>
        <p:sp>
          <p:nvSpPr>
            <p:cNvPr id="25" name="TextBox 24"/>
            <p:cNvSpPr txBox="1"/>
            <p:nvPr/>
          </p:nvSpPr>
          <p:spPr>
            <a:xfrm>
              <a:off x="960920" y="2260201"/>
              <a:ext cx="1021827" cy="369332"/>
            </a:xfrm>
            <a:prstGeom prst="rect">
              <a:avLst/>
            </a:prstGeom>
            <a:noFill/>
          </p:spPr>
          <p:txBody>
            <a:bodyPr wrap="square" rtlCol="0">
              <a:spAutoFit/>
            </a:bodyPr>
            <a:lstStyle/>
            <a:p>
              <a:pPr algn="ctr"/>
              <a:r>
                <a:rPr lang="en-US"/>
                <a:t>Input</a:t>
              </a:r>
            </a:p>
          </p:txBody>
        </p:sp>
        <p:sp>
          <p:nvSpPr>
            <p:cNvPr id="27" name="TextBox 26"/>
            <p:cNvSpPr txBox="1"/>
            <p:nvPr/>
          </p:nvSpPr>
          <p:spPr>
            <a:xfrm>
              <a:off x="960920" y="3592847"/>
              <a:ext cx="1021827" cy="369332"/>
            </a:xfrm>
            <a:prstGeom prst="rect">
              <a:avLst/>
            </a:prstGeom>
            <a:noFill/>
          </p:spPr>
          <p:txBody>
            <a:bodyPr wrap="square" rtlCol="0">
              <a:spAutoFit/>
            </a:bodyPr>
            <a:lstStyle/>
            <a:p>
              <a:pPr algn="ctr"/>
              <a:r>
                <a:rPr lang="en-US"/>
                <a:t>Output</a:t>
              </a:r>
            </a:p>
          </p:txBody>
        </p:sp>
        <p:cxnSp>
          <p:nvCxnSpPr>
            <p:cNvPr id="28" name="Straight Connector 27"/>
            <p:cNvCxnSpPr>
              <a:stCxn id="6" idx="2"/>
              <a:endCxn id="12" idx="0"/>
            </p:cNvCxnSpPr>
            <p:nvPr/>
          </p:nvCxnSpPr>
          <p:spPr bwMode="auto">
            <a:xfrm>
              <a:off x="3919115" y="2008015"/>
              <a:ext cx="0" cy="379452"/>
            </a:xfrm>
            <a:prstGeom prst="line">
              <a:avLst/>
            </a:prstGeom>
            <a:solidFill>
              <a:schemeClr val="accent1"/>
            </a:solidFill>
            <a:ln w="12700" cap="sq" cmpd="sng" algn="ctr">
              <a:solidFill>
                <a:schemeClr val="tx1"/>
              </a:solidFill>
              <a:prstDash val="solid"/>
              <a:round/>
              <a:headEnd type="none" w="sm" len="sm"/>
              <a:tailEnd type="none" w="sm" len="sm"/>
            </a:ln>
            <a:effectLst/>
          </p:spPr>
        </p:cxnSp>
        <p:cxnSp>
          <p:nvCxnSpPr>
            <p:cNvPr id="19460" name="Straight Connector 19459"/>
            <p:cNvCxnSpPr>
              <a:stCxn id="14" idx="3"/>
              <a:endCxn id="12" idx="1"/>
            </p:cNvCxnSpPr>
            <p:nvPr/>
          </p:nvCxnSpPr>
          <p:spPr bwMode="auto">
            <a:xfrm>
              <a:off x="2266950" y="3262976"/>
              <a:ext cx="595653" cy="0"/>
            </a:xfrm>
            <a:prstGeom prst="line">
              <a:avLst/>
            </a:prstGeom>
            <a:solidFill>
              <a:schemeClr val="accent1"/>
            </a:solidFill>
            <a:ln w="12700" cap="sq" cmpd="sng" algn="ctr">
              <a:solidFill>
                <a:schemeClr val="tx1"/>
              </a:solidFill>
              <a:prstDash val="solid"/>
              <a:round/>
              <a:headEnd type="none" w="sm" len="sm"/>
              <a:tailEnd type="none" w="sm" len="sm"/>
            </a:ln>
            <a:effectLst/>
          </p:spPr>
        </p:cxnSp>
      </p:grpSp>
      <p:cxnSp>
        <p:nvCxnSpPr>
          <p:cNvPr id="8" name="Straight Connector 7"/>
          <p:cNvCxnSpPr>
            <a:stCxn id="12" idx="3"/>
            <a:endCxn id="13" idx="1"/>
          </p:cNvCxnSpPr>
          <p:nvPr/>
        </p:nvCxnSpPr>
        <p:spPr bwMode="auto">
          <a:xfrm flipV="1">
            <a:off x="5391651" y="4062954"/>
            <a:ext cx="748523" cy="14884"/>
          </a:xfrm>
          <a:prstGeom prst="line">
            <a:avLst/>
          </a:prstGeom>
          <a:solidFill>
            <a:schemeClr val="accent1"/>
          </a:solidFill>
          <a:ln w="12700" cap="sq" cmpd="sng" algn="ctr">
            <a:solidFill>
              <a:schemeClr val="tx1"/>
            </a:solidFill>
            <a:prstDash val="solid"/>
            <a:round/>
            <a:headEnd type="none" w="sm" len="sm"/>
            <a:tailEnd type="none" w="sm" len="sm"/>
          </a:ln>
          <a:effectLst/>
        </p:spPr>
      </p:cxnSp>
      <p:sp>
        <p:nvSpPr>
          <p:cNvPr id="2" name="Footer Placeholder 1"/>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29187809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30948-C519-44F3-8F37-C207D3D131C3}"/>
              </a:ext>
            </a:extLst>
          </p:cNvPr>
          <p:cNvSpPr>
            <a:spLocks noGrp="1"/>
          </p:cNvSpPr>
          <p:nvPr>
            <p:ph type="title"/>
          </p:nvPr>
        </p:nvSpPr>
        <p:spPr/>
        <p:txBody>
          <a:bodyPr/>
          <a:lstStyle/>
          <a:p>
            <a:r>
              <a:rPr lang="en-US" altLang="en-US" dirty="0"/>
              <a:t>RISC Instruction Sets (cont.)</a:t>
            </a:r>
            <a:endParaRPr lang="en-US" dirty="0"/>
          </a:p>
        </p:txBody>
      </p:sp>
      <p:sp>
        <p:nvSpPr>
          <p:cNvPr id="3" name="Content Placeholder 2">
            <a:extLst>
              <a:ext uri="{FF2B5EF4-FFF2-40B4-BE49-F238E27FC236}">
                <a16:creationId xmlns:a16="http://schemas.microsoft.com/office/drawing/2014/main" id="{E384AC75-50F9-4A38-BD21-CE58FA4D3594}"/>
              </a:ext>
            </a:extLst>
          </p:cNvPr>
          <p:cNvSpPr>
            <a:spLocks noGrp="1"/>
          </p:cNvSpPr>
          <p:nvPr>
            <p:ph idx="1"/>
          </p:nvPr>
        </p:nvSpPr>
        <p:spPr/>
        <p:txBody>
          <a:bodyPr/>
          <a:lstStyle/>
          <a:p>
            <a:r>
              <a:rPr lang="en-US" altLang="en-US" sz="3200" dirty="0"/>
              <a:t>RISC is </a:t>
            </a:r>
            <a:r>
              <a:rPr lang="en-US" altLang="en-US" sz="3200" b="1" dirty="0"/>
              <a:t>also called Load/Store</a:t>
            </a:r>
            <a:r>
              <a:rPr lang="en-US" altLang="en-US" sz="3200" dirty="0"/>
              <a:t> architecture, because </a:t>
            </a:r>
            <a:r>
              <a:rPr lang="en-US" altLang="en-US" sz="3200" b="1" dirty="0"/>
              <a:t>the only CPU instructions that can access memory</a:t>
            </a:r>
            <a:r>
              <a:rPr lang="en-US" altLang="en-US" sz="3200" dirty="0"/>
              <a:t> are </a:t>
            </a:r>
            <a:r>
              <a:rPr lang="en-US" altLang="en-US" sz="3200" b="1" dirty="0"/>
              <a:t>load</a:t>
            </a:r>
            <a:r>
              <a:rPr lang="en-US" altLang="en-US" sz="3200" dirty="0"/>
              <a:t> (move from memory to register) and </a:t>
            </a:r>
            <a:r>
              <a:rPr lang="en-US" altLang="en-US" sz="3200" b="1" dirty="0"/>
              <a:t>store</a:t>
            </a:r>
            <a:r>
              <a:rPr lang="en-US" altLang="en-US" sz="3200" dirty="0"/>
              <a:t> (move from register to memory)</a:t>
            </a:r>
          </a:p>
          <a:p>
            <a:r>
              <a:rPr lang="en-US" altLang="en-US" sz="3200" dirty="0"/>
              <a:t>NOTICE: In the example above, a single high-level language statement requires multiple assembly language instructions. This is usually true</a:t>
            </a:r>
            <a:r>
              <a:rPr lang="en-US" altLang="en-US" dirty="0"/>
              <a:t> </a:t>
            </a:r>
            <a:r>
              <a:rPr lang="en-US" dirty="0"/>
              <a:t>(almost always)</a:t>
            </a:r>
            <a:r>
              <a:rPr lang="en-US" altLang="en-US" dirty="0"/>
              <a:t>.</a:t>
            </a:r>
            <a:endParaRPr lang="en-US" altLang="en-US" sz="3200" dirty="0">
              <a:ea typeface="Tahoma"/>
              <a:cs typeface="Tahoma"/>
            </a:endParaRPr>
          </a:p>
          <a:p>
            <a:endParaRPr lang="en-US" dirty="0"/>
          </a:p>
        </p:txBody>
      </p:sp>
      <p:sp>
        <p:nvSpPr>
          <p:cNvPr id="4" name="Footer Placeholder 3">
            <a:extLst>
              <a:ext uri="{FF2B5EF4-FFF2-40B4-BE49-F238E27FC236}">
                <a16:creationId xmlns:a16="http://schemas.microsoft.com/office/drawing/2014/main" id="{F4144E65-2801-4C7E-82BE-A9F4F02111D6}"/>
              </a:ext>
            </a:extLst>
          </p:cNvPr>
          <p:cNvSpPr>
            <a:spLocks noGrp="1"/>
          </p:cNvSpPr>
          <p:nvPr>
            <p:ph type="ftr" sz="quarter" idx="11"/>
          </p:nvPr>
        </p:nvSpPr>
        <p:spPr/>
        <p:txBody>
          <a:bodyPr/>
          <a:lstStyle/>
          <a:p>
            <a:pPr>
              <a:defRPr/>
            </a:pPr>
            <a:r>
              <a:rPr lang="en-US" dirty="0"/>
              <a:t>CSE 3430; Part 3</a:t>
            </a:r>
          </a:p>
        </p:txBody>
      </p:sp>
      <p:sp>
        <p:nvSpPr>
          <p:cNvPr id="5" name="Slide Number Placeholder 4">
            <a:extLst>
              <a:ext uri="{FF2B5EF4-FFF2-40B4-BE49-F238E27FC236}">
                <a16:creationId xmlns:a16="http://schemas.microsoft.com/office/drawing/2014/main" id="{CC5ED137-46BB-4402-A67C-C8E6504DF6BD}"/>
              </a:ext>
            </a:extLst>
          </p:cNvPr>
          <p:cNvSpPr>
            <a:spLocks noGrp="1"/>
          </p:cNvSpPr>
          <p:nvPr>
            <p:ph type="sldNum" sz="quarter" idx="12"/>
          </p:nvPr>
        </p:nvSpPr>
        <p:spPr/>
        <p:txBody>
          <a:bodyPr/>
          <a:lstStyle/>
          <a:p>
            <a:pPr>
              <a:defRPr/>
            </a:pPr>
            <a:fld id="{9F95971F-92F4-44DA-B463-EB59D65F167A}" type="slidenum">
              <a:rPr lang="en-US" altLang="en-US" smtClean="0"/>
              <a:pPr>
                <a:defRPr/>
              </a:pPr>
              <a:t>10</a:t>
            </a:fld>
            <a:endParaRPr lang="en-US" altLang="en-US"/>
          </a:p>
        </p:txBody>
      </p:sp>
    </p:spTree>
    <p:extLst>
      <p:ext uri="{BB962C8B-B14F-4D97-AF65-F5344CB8AC3E}">
        <p14:creationId xmlns:p14="http://schemas.microsoft.com/office/powerpoint/2010/main" val="543135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E300-9338-44FC-B547-6DB6E17885C2}"/>
              </a:ext>
            </a:extLst>
          </p:cNvPr>
          <p:cNvSpPr>
            <a:spLocks noGrp="1"/>
          </p:cNvSpPr>
          <p:nvPr>
            <p:ph type="title"/>
          </p:nvPr>
        </p:nvSpPr>
        <p:spPr/>
        <p:txBody>
          <a:bodyPr/>
          <a:lstStyle/>
          <a:p>
            <a:r>
              <a:rPr lang="en-US" dirty="0"/>
              <a:t>Instruction length</a:t>
            </a:r>
          </a:p>
        </p:txBody>
      </p:sp>
      <p:sp>
        <p:nvSpPr>
          <p:cNvPr id="3" name="Content Placeholder 2">
            <a:extLst>
              <a:ext uri="{FF2B5EF4-FFF2-40B4-BE49-F238E27FC236}">
                <a16:creationId xmlns:a16="http://schemas.microsoft.com/office/drawing/2014/main" id="{B50DF117-5A36-4B14-8D4A-B88A81C84121}"/>
              </a:ext>
            </a:extLst>
          </p:cNvPr>
          <p:cNvSpPr>
            <a:spLocks noGrp="1"/>
          </p:cNvSpPr>
          <p:nvPr>
            <p:ph idx="1"/>
          </p:nvPr>
        </p:nvSpPr>
        <p:spPr/>
        <p:txBody>
          <a:bodyPr/>
          <a:lstStyle/>
          <a:p>
            <a:r>
              <a:rPr lang="en-US" dirty="0"/>
              <a:t>Notice on slide 9, how each instruction requires one word in memory (4 bytes in this assembly language)</a:t>
            </a:r>
          </a:p>
          <a:p>
            <a:r>
              <a:rPr lang="en-US" dirty="0"/>
              <a:t>As we said before, this is always true in RISC processors: one-word instructions</a:t>
            </a:r>
          </a:p>
          <a:p>
            <a:r>
              <a:rPr lang="en-US" dirty="0"/>
              <a:t>In CISC processors, instructions </a:t>
            </a:r>
            <a:r>
              <a:rPr lang="en-US" i="1" dirty="0"/>
              <a:t>may be</a:t>
            </a:r>
            <a:r>
              <a:rPr lang="en-US" dirty="0"/>
              <a:t> one word, but many types of instructions are two, three, or more words (variable instruction length)</a:t>
            </a:r>
          </a:p>
        </p:txBody>
      </p:sp>
      <p:sp>
        <p:nvSpPr>
          <p:cNvPr id="4" name="Footer Placeholder 3">
            <a:extLst>
              <a:ext uri="{FF2B5EF4-FFF2-40B4-BE49-F238E27FC236}">
                <a16:creationId xmlns:a16="http://schemas.microsoft.com/office/drawing/2014/main" id="{F8C01FF9-7CD1-4D84-A681-01171D15EE9B}"/>
              </a:ext>
            </a:extLst>
          </p:cNvPr>
          <p:cNvSpPr>
            <a:spLocks noGrp="1"/>
          </p:cNvSpPr>
          <p:nvPr>
            <p:ph type="ftr" sz="quarter" idx="11"/>
          </p:nvPr>
        </p:nvSpPr>
        <p:spPr/>
        <p:txBody>
          <a:bodyPr/>
          <a:lstStyle/>
          <a:p>
            <a:pPr>
              <a:defRPr/>
            </a:pPr>
            <a:r>
              <a:rPr lang="en-US" dirty="0"/>
              <a:t>CSE 3430; Part 3</a:t>
            </a:r>
          </a:p>
        </p:txBody>
      </p:sp>
      <p:sp>
        <p:nvSpPr>
          <p:cNvPr id="5" name="Slide Number Placeholder 4">
            <a:extLst>
              <a:ext uri="{FF2B5EF4-FFF2-40B4-BE49-F238E27FC236}">
                <a16:creationId xmlns:a16="http://schemas.microsoft.com/office/drawing/2014/main" id="{DD2C8ACC-7935-4B51-B45E-5C520879F78A}"/>
              </a:ext>
            </a:extLst>
          </p:cNvPr>
          <p:cNvSpPr>
            <a:spLocks noGrp="1"/>
          </p:cNvSpPr>
          <p:nvPr>
            <p:ph type="sldNum" sz="quarter" idx="12"/>
          </p:nvPr>
        </p:nvSpPr>
        <p:spPr/>
        <p:txBody>
          <a:bodyPr/>
          <a:lstStyle/>
          <a:p>
            <a:pPr>
              <a:defRPr/>
            </a:pPr>
            <a:fld id="{9F95971F-92F4-44DA-B463-EB59D65F167A}" type="slidenum">
              <a:rPr lang="en-US" altLang="en-US" smtClean="0"/>
              <a:pPr>
                <a:defRPr/>
              </a:pPr>
              <a:t>11</a:t>
            </a:fld>
            <a:endParaRPr lang="en-US" altLang="en-US"/>
          </a:p>
        </p:txBody>
      </p:sp>
    </p:spTree>
    <p:extLst>
      <p:ext uri="{BB962C8B-B14F-4D97-AF65-F5344CB8AC3E}">
        <p14:creationId xmlns:p14="http://schemas.microsoft.com/office/powerpoint/2010/main" val="2914885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04260"/>
            <a:ext cx="7645400" cy="666750"/>
          </a:xfrm>
        </p:spPr>
        <p:txBody>
          <a:bodyPr/>
          <a:lstStyle/>
          <a:p>
            <a:pPr algn="ctr"/>
            <a:r>
              <a:rPr lang="en-US" altLang="en-US"/>
              <a:t>How is the program executed?</a:t>
            </a:r>
          </a:p>
        </p:txBody>
      </p:sp>
      <p:sp>
        <p:nvSpPr>
          <p:cNvPr id="27651" name="Rectangle 3"/>
          <p:cNvSpPr>
            <a:spLocks noGrp="1"/>
          </p:cNvSpPr>
          <p:nvPr>
            <p:ph type="body" idx="1"/>
          </p:nvPr>
        </p:nvSpPr>
        <p:spPr>
          <a:xfrm>
            <a:off x="347450" y="548625"/>
            <a:ext cx="8599700" cy="5875965"/>
          </a:xfrm>
        </p:spPr>
        <p:txBody>
          <a:bodyPr/>
          <a:lstStyle/>
          <a:p>
            <a:r>
              <a:rPr lang="en-US" altLang="en-US" sz="2400" dirty="0"/>
              <a:t>CPU’s </a:t>
            </a:r>
            <a:r>
              <a:rPr lang="en-US" altLang="en-US" sz="2400" dirty="0">
                <a:solidFill>
                  <a:srgbClr val="0000FF"/>
                </a:solidFill>
              </a:rPr>
              <a:t>program counter (PC) </a:t>
            </a:r>
            <a:r>
              <a:rPr lang="en-US" altLang="en-US" sz="2400" dirty="0"/>
              <a:t>register has address </a:t>
            </a:r>
            <a:r>
              <a:rPr lang="en-US" altLang="en-US" sz="2400" i="1" err="1"/>
              <a:t>i</a:t>
            </a:r>
            <a:r>
              <a:rPr lang="en-US" altLang="en-US" sz="2400" i="1" dirty="0"/>
              <a:t> </a:t>
            </a:r>
            <a:r>
              <a:rPr lang="en-US" altLang="en-US" sz="2400" dirty="0"/>
              <a:t>of the </a:t>
            </a:r>
            <a:r>
              <a:rPr lang="en-US" altLang="en-US" sz="2400" i="1" dirty="0"/>
              <a:t>first  </a:t>
            </a:r>
            <a:r>
              <a:rPr lang="en-US" altLang="en-US" sz="2400" dirty="0"/>
              <a:t>instruction</a:t>
            </a:r>
            <a:endParaRPr lang="en-US" altLang="en-US" sz="2400" dirty="0">
              <a:ea typeface="Tahoma"/>
              <a:cs typeface="Tahoma"/>
            </a:endParaRPr>
          </a:p>
          <a:p>
            <a:r>
              <a:rPr lang="en-US" altLang="en-US" sz="2400" dirty="0"/>
              <a:t>Control circuits “fetch” (read)  the contents of the location at that address (more on this later)</a:t>
            </a:r>
            <a:endParaRPr lang="en-US" altLang="en-US" sz="2400" dirty="0">
              <a:ea typeface="Tahoma"/>
              <a:cs typeface="Tahoma"/>
            </a:endParaRPr>
          </a:p>
          <a:p>
            <a:r>
              <a:rPr lang="en-US" altLang="en-US" sz="2400" dirty="0"/>
              <a:t>The instruction is then “decoded” and executed (more later)</a:t>
            </a:r>
            <a:endParaRPr lang="en-US" altLang="en-US" sz="2400" dirty="0">
              <a:ea typeface="Tahoma"/>
              <a:cs typeface="Tahoma"/>
            </a:endParaRPr>
          </a:p>
          <a:p>
            <a:r>
              <a:rPr lang="en-US" altLang="en-US" sz="2400" dirty="0"/>
              <a:t>During execution of each instruction, PC register is incremented by 4 (assuming all instructions are 4 bytes) after instruction is fetched from memory, so PC now has </a:t>
            </a:r>
            <a:r>
              <a:rPr lang="en-US" altLang="en-US" sz="2400" b="1" i="1" dirty="0"/>
              <a:t>address of next instruction</a:t>
            </a:r>
            <a:endParaRPr lang="en-US" altLang="en-US" sz="2400" b="1" i="1" dirty="0">
              <a:ea typeface="Tahoma"/>
              <a:cs typeface="Tahoma"/>
            </a:endParaRPr>
          </a:p>
          <a:p>
            <a:r>
              <a:rPr lang="en-US" altLang="en-US" sz="2400" dirty="0"/>
              <a:t>PC contents are </a:t>
            </a:r>
            <a:r>
              <a:rPr lang="en-US" altLang="en-US" sz="2400" i="1" dirty="0" err="1"/>
              <a:t>i</a:t>
            </a:r>
            <a:r>
              <a:rPr lang="en-US" altLang="en-US" sz="2400" dirty="0">
                <a:sym typeface="Symbol" panose="05050102010706020507" pitchFamily="18" charset="2"/>
              </a:rPr>
              <a:t> + </a:t>
            </a:r>
            <a:r>
              <a:rPr lang="en-US" altLang="en-US" sz="2400" dirty="0"/>
              <a:t>16 after store instruction (last instruction in this example code) is  executed</a:t>
            </a:r>
            <a:endParaRPr lang="en-US" altLang="en-US" sz="2400" dirty="0">
              <a:ea typeface="Tahoma"/>
              <a:cs typeface="Tahoma"/>
            </a:endParaRPr>
          </a:p>
          <a:p>
            <a:r>
              <a:rPr lang="en-US" altLang="en-US" sz="2400" dirty="0"/>
              <a:t>More details later</a:t>
            </a:r>
            <a:endParaRPr lang="en-US" altLang="en-US" sz="24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12</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2861268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24260" y="125413"/>
            <a:ext cx="7949623" cy="653642"/>
          </a:xfrm>
        </p:spPr>
        <p:txBody>
          <a:bodyPr/>
          <a:lstStyle/>
          <a:p>
            <a:pPr algn="ctr"/>
            <a:r>
              <a:rPr lang="en-US" altLang="en-US" sz="3200" dirty="0"/>
              <a:t>No “if” or “if-else” instructions in assembly!</a:t>
            </a:r>
          </a:p>
        </p:txBody>
      </p:sp>
      <p:sp>
        <p:nvSpPr>
          <p:cNvPr id="28675" name="Rectangle 3"/>
          <p:cNvSpPr>
            <a:spLocks noGrp="1"/>
          </p:cNvSpPr>
          <p:nvPr>
            <p:ph type="body" idx="1"/>
          </p:nvPr>
        </p:nvSpPr>
        <p:spPr>
          <a:xfrm>
            <a:off x="270640" y="1108133"/>
            <a:ext cx="8873360" cy="2465372"/>
          </a:xfrm>
        </p:spPr>
        <p:txBody>
          <a:bodyPr/>
          <a:lstStyle/>
          <a:p>
            <a:r>
              <a:rPr lang="en-US" altLang="en-US" sz="1800" b="1" dirty="0"/>
              <a:t>Simple example problem:</a:t>
            </a:r>
            <a:r>
              <a:rPr lang="en-US" altLang="en-US" sz="1800" dirty="0"/>
              <a:t> Assign </a:t>
            </a:r>
            <a:r>
              <a:rPr lang="en-US" altLang="en-US" sz="1800" i="1" dirty="0"/>
              <a:t>larger</a:t>
            </a:r>
            <a:r>
              <a:rPr lang="en-US" altLang="en-US" sz="1800" dirty="0"/>
              <a:t> of A and B to C </a:t>
            </a:r>
            <a:endParaRPr lang="en-US"/>
          </a:p>
          <a:p>
            <a:pPr marL="0" indent="0">
              <a:buNone/>
            </a:pPr>
            <a:r>
              <a:rPr lang="en-US" altLang="en-US" sz="1800" dirty="0"/>
              <a:t>(assume A, B not equal)</a:t>
            </a:r>
            <a:endParaRPr lang="en-US">
              <a:ea typeface="Tahoma"/>
              <a:cs typeface="Tahoma"/>
            </a:endParaRPr>
          </a:p>
          <a:p>
            <a:pPr defTabSz="182880"/>
            <a:r>
              <a:rPr lang="en-US" altLang="en-US" sz="1800" dirty="0"/>
              <a:t>In C++ (or other high-level langs.):</a:t>
            </a:r>
            <a:br>
              <a:rPr lang="en-US" altLang="en-US" sz="1800" dirty="0"/>
            </a:br>
            <a:r>
              <a:rPr lang="en-US" altLang="en-US" sz="1800" dirty="0"/>
              <a:t>		if (A &gt; B) { C = A; }</a:t>
            </a:r>
            <a:br>
              <a:rPr lang="en-US" altLang="en-US" sz="1800" dirty="0"/>
            </a:br>
            <a:r>
              <a:rPr lang="en-US" altLang="en-US" sz="1800" dirty="0"/>
              <a:t>		else { C = B; }</a:t>
            </a:r>
          </a:p>
          <a:p>
            <a:pPr defTabSz="182880"/>
            <a:r>
              <a:rPr lang="en-US" altLang="en-US" sz="1800" dirty="0"/>
              <a:t>Notes:   1) </a:t>
            </a:r>
            <a:r>
              <a:rPr lang="en-US" altLang="en-US" sz="1800" b="1" dirty="0"/>
              <a:t>Labels</a:t>
            </a:r>
            <a:r>
              <a:rPr lang="en-US" altLang="en-US" sz="1800" dirty="0"/>
              <a:t> followed by a colon: each label marks an address in program</a:t>
            </a:r>
            <a:endParaRPr lang="en-US" altLang="en-US" sz="1800" dirty="0">
              <a:ea typeface="Tahoma"/>
              <a:cs typeface="Tahoma"/>
            </a:endParaRPr>
          </a:p>
          <a:p>
            <a:pPr marL="0" indent="0" defTabSz="182880">
              <a:buNone/>
            </a:pPr>
            <a:r>
              <a:rPr lang="en-US" altLang="en-US" sz="1800" dirty="0"/>
              <a:t>                 2) Comments preceded by %</a:t>
            </a:r>
          </a:p>
          <a:p>
            <a:pPr defTabSz="182880"/>
            <a:r>
              <a:rPr lang="en-US" altLang="en-US" sz="1800" dirty="0"/>
              <a:t>In machine (assembly) language: use conditional branches:</a:t>
            </a:r>
            <a:br>
              <a:rPr lang="en-US" altLang="en-US" sz="2400" dirty="0"/>
            </a:br>
            <a:br>
              <a:rPr lang="en-US" altLang="en-US" dirty="0"/>
            </a:br>
            <a:r>
              <a:rPr lang="en-US" altLang="en-US" dirty="0"/>
              <a:t>	</a:t>
            </a:r>
          </a:p>
          <a:p>
            <a:endParaRPr lang="en-US" altLang="en-US" dirty="0"/>
          </a:p>
        </p:txBody>
      </p:sp>
      <p:sp>
        <p:nvSpPr>
          <p:cNvPr id="2" name="TextBox 1"/>
          <p:cNvSpPr txBox="1"/>
          <p:nvPr/>
        </p:nvSpPr>
        <p:spPr>
          <a:xfrm>
            <a:off x="769906" y="3816841"/>
            <a:ext cx="3533260" cy="1384995"/>
          </a:xfrm>
          <a:prstGeom prst="rect">
            <a:avLst/>
          </a:prstGeom>
          <a:noFill/>
          <a:ln>
            <a:solidFill>
              <a:srgbClr val="000000"/>
            </a:solidFill>
          </a:ln>
        </p:spPr>
        <p:txBody>
          <a:bodyPr wrap="square" rtlCol="0">
            <a:spAutoFit/>
          </a:bodyPr>
          <a:lstStyle/>
          <a:p>
            <a:pPr defTabSz="182880"/>
            <a:r>
              <a:rPr lang="en-US" altLang="en-US" sz="2400" dirty="0"/>
              <a:t>		</a:t>
            </a:r>
            <a:r>
              <a:rPr lang="en-US" altLang="en-US" sz="2000" dirty="0"/>
              <a:t>Load	 R1, A</a:t>
            </a:r>
            <a:br>
              <a:rPr lang="en-US" altLang="en-US" sz="2000" dirty="0"/>
            </a:br>
            <a:r>
              <a:rPr lang="en-US" altLang="en-US" sz="2000" dirty="0"/>
              <a:t>		Load	 R2, B</a:t>
            </a:r>
            <a:br>
              <a:rPr lang="en-US" altLang="en-US" sz="2000" dirty="0"/>
            </a:br>
            <a:r>
              <a:rPr lang="en-US" altLang="en-US" sz="2000" dirty="0"/>
              <a:t>		Sub	   R3, R1, R2</a:t>
            </a:r>
            <a:br>
              <a:rPr lang="en-US" altLang="en-US" sz="2000" dirty="0"/>
            </a:br>
            <a:r>
              <a:rPr lang="en-US" altLang="en-US" sz="2000" dirty="0"/>
              <a:t>		BLZ	   B1	 %Branch &lt; 0</a:t>
            </a:r>
            <a:endParaRPr lang="en-US" sz="2000" dirty="0"/>
          </a:p>
        </p:txBody>
      </p:sp>
      <p:sp>
        <p:nvSpPr>
          <p:cNvPr id="5" name="TextBox 4"/>
          <p:cNvSpPr txBox="1"/>
          <p:nvPr/>
        </p:nvSpPr>
        <p:spPr>
          <a:xfrm>
            <a:off x="4571999" y="3809827"/>
            <a:ext cx="4186145" cy="1384995"/>
          </a:xfrm>
          <a:prstGeom prst="rect">
            <a:avLst/>
          </a:prstGeom>
          <a:noFill/>
          <a:ln>
            <a:solidFill>
              <a:schemeClr val="tx1"/>
            </a:solidFill>
          </a:ln>
        </p:spPr>
        <p:txBody>
          <a:bodyPr wrap="square" rtlCol="0">
            <a:spAutoFit/>
          </a:bodyPr>
          <a:lstStyle/>
          <a:p>
            <a:pPr defTabSz="182880"/>
            <a:r>
              <a:rPr lang="en-US" altLang="en-US" sz="2400" dirty="0"/>
              <a:t>			</a:t>
            </a:r>
            <a:r>
              <a:rPr lang="en-US" altLang="en-US" sz="2000" dirty="0"/>
              <a:t>	Store	R1, C</a:t>
            </a:r>
          </a:p>
          <a:p>
            <a:pPr defTabSz="182880"/>
            <a:r>
              <a:rPr lang="en-US" altLang="en-US" sz="2000" dirty="0"/>
              <a:t>				BR			B2	 %Branch</a:t>
            </a:r>
            <a:br>
              <a:rPr lang="en-US" altLang="en-US" sz="2000" dirty="0"/>
            </a:br>
            <a:r>
              <a:rPr lang="en-US" altLang="en-US" sz="2000" dirty="0"/>
              <a:t>B1:		Store 	R2, C </a:t>
            </a:r>
          </a:p>
          <a:p>
            <a:pPr defTabSz="182880"/>
            <a:r>
              <a:rPr lang="en-US" sz="2000" dirty="0"/>
              <a:t>B2:		….            %Next instruction</a:t>
            </a:r>
          </a:p>
        </p:txBody>
      </p:sp>
      <p:sp>
        <p:nvSpPr>
          <p:cNvPr id="3" name="TextBox 2"/>
          <p:cNvSpPr txBox="1"/>
          <p:nvPr/>
        </p:nvSpPr>
        <p:spPr>
          <a:xfrm>
            <a:off x="424260" y="5535752"/>
            <a:ext cx="7757598" cy="707886"/>
          </a:xfrm>
          <a:prstGeom prst="rect">
            <a:avLst/>
          </a:prstGeom>
          <a:noFill/>
          <a:ln>
            <a:solidFill>
              <a:srgbClr val="000000"/>
            </a:solidFill>
          </a:ln>
        </p:spPr>
        <p:txBody>
          <a:bodyPr wrap="square" rtlCol="0">
            <a:spAutoFit/>
          </a:bodyPr>
          <a:lstStyle/>
          <a:p>
            <a:r>
              <a:rPr lang="en-US" sz="2000" dirty="0"/>
              <a:t>Branches are implemented by changing value in PC</a:t>
            </a:r>
          </a:p>
          <a:p>
            <a:r>
              <a:rPr lang="en-US" sz="2000" dirty="0"/>
              <a:t>Conditional branches use the PSR (Processor Status Register)</a:t>
            </a:r>
          </a:p>
        </p:txBody>
      </p:sp>
      <p:sp>
        <p:nvSpPr>
          <p:cNvPr id="4" name="Slide Number Placeholder 3"/>
          <p:cNvSpPr>
            <a:spLocks noGrp="1"/>
          </p:cNvSpPr>
          <p:nvPr>
            <p:ph type="sldNum" sz="quarter" idx="12"/>
          </p:nvPr>
        </p:nvSpPr>
        <p:spPr/>
        <p:txBody>
          <a:bodyPr/>
          <a:lstStyle/>
          <a:p>
            <a:pPr>
              <a:defRPr/>
            </a:pPr>
            <a:fld id="{9F95971F-92F4-44DA-B463-EB59D65F167A}" type="slidenum">
              <a:rPr lang="en-US" altLang="en-US" smtClean="0"/>
              <a:pPr>
                <a:defRPr/>
              </a:pPr>
              <a:t>13</a:t>
            </a:fld>
            <a:endParaRPr lang="en-US" altLang="en-US"/>
          </a:p>
        </p:txBody>
      </p:sp>
      <p:sp>
        <p:nvSpPr>
          <p:cNvPr id="6" name="Footer Placeholder 5"/>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440608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86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P spid="2" grpId="0" animBg="1"/>
      <p:bldP spid="5"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603B3-92AB-BCC6-22C5-7F669CCF949C}"/>
              </a:ext>
            </a:extLst>
          </p:cNvPr>
          <p:cNvSpPr>
            <a:spLocks noGrp="1"/>
          </p:cNvSpPr>
          <p:nvPr>
            <p:ph type="title"/>
          </p:nvPr>
        </p:nvSpPr>
        <p:spPr/>
        <p:txBody>
          <a:bodyPr/>
          <a:lstStyle/>
          <a:p>
            <a:r>
              <a:rPr lang="en-US" dirty="0">
                <a:ea typeface="Tahoma"/>
                <a:cs typeface="Tahoma"/>
              </a:rPr>
              <a:t>Notes on Prior Slide</a:t>
            </a:r>
            <a:endParaRPr lang="en-US" dirty="0"/>
          </a:p>
        </p:txBody>
      </p:sp>
      <p:sp>
        <p:nvSpPr>
          <p:cNvPr id="3" name="Content Placeholder 2">
            <a:extLst>
              <a:ext uri="{FF2B5EF4-FFF2-40B4-BE49-F238E27FC236}">
                <a16:creationId xmlns:a16="http://schemas.microsoft.com/office/drawing/2014/main" id="{0281A924-2A75-DDD8-7637-131E404A3252}"/>
              </a:ext>
            </a:extLst>
          </p:cNvPr>
          <p:cNvSpPr>
            <a:spLocks noGrp="1"/>
          </p:cNvSpPr>
          <p:nvPr>
            <p:ph idx="1"/>
          </p:nvPr>
        </p:nvSpPr>
        <p:spPr/>
        <p:txBody>
          <a:bodyPr/>
          <a:lstStyle/>
          <a:p>
            <a:r>
              <a:rPr lang="en-US" dirty="0">
                <a:ea typeface="Tahoma"/>
                <a:cs typeface="Tahoma"/>
              </a:rPr>
              <a:t>Branches (also called Jumps):</a:t>
            </a:r>
          </a:p>
          <a:p>
            <a:pPr lvl="1"/>
            <a:r>
              <a:rPr lang="en-US" dirty="0">
                <a:ea typeface="Tahoma"/>
                <a:cs typeface="Tahoma"/>
              </a:rPr>
              <a:t>BLZ is "Branch Less than Zero,", which will go to the label in the instruction to execute the next instruction if the last ALU result was less than zero.</a:t>
            </a:r>
          </a:p>
          <a:p>
            <a:pPr lvl="1"/>
            <a:r>
              <a:rPr lang="en-US" dirty="0">
                <a:ea typeface="Tahoma"/>
                <a:cs typeface="Tahoma"/>
              </a:rPr>
              <a:t>BR is "Branch" (unconditional), which will go to the label to execute the next instruction without any condition (such as "last ALU result was less than zero")</a:t>
            </a:r>
          </a:p>
        </p:txBody>
      </p:sp>
      <p:sp>
        <p:nvSpPr>
          <p:cNvPr id="4" name="Footer Placeholder 3">
            <a:extLst>
              <a:ext uri="{FF2B5EF4-FFF2-40B4-BE49-F238E27FC236}">
                <a16:creationId xmlns:a16="http://schemas.microsoft.com/office/drawing/2014/main" id="{0EE1CAC1-7223-5B88-4031-CCF6473D85F7}"/>
              </a:ext>
            </a:extLst>
          </p:cNvPr>
          <p:cNvSpPr>
            <a:spLocks noGrp="1"/>
          </p:cNvSpPr>
          <p:nvPr>
            <p:ph type="ftr" sz="quarter" idx="11"/>
          </p:nvPr>
        </p:nvSpPr>
        <p:spPr/>
        <p:txBody>
          <a:bodyPr/>
          <a:lstStyle/>
          <a:p>
            <a:pPr>
              <a:defRPr/>
            </a:pPr>
            <a:r>
              <a:rPr lang="en-US"/>
              <a:t>CSE 3430; Part 2</a:t>
            </a:r>
          </a:p>
        </p:txBody>
      </p:sp>
      <p:sp>
        <p:nvSpPr>
          <p:cNvPr id="5" name="Slide Number Placeholder 4">
            <a:extLst>
              <a:ext uri="{FF2B5EF4-FFF2-40B4-BE49-F238E27FC236}">
                <a16:creationId xmlns:a16="http://schemas.microsoft.com/office/drawing/2014/main" id="{C3342E2A-5876-4706-80DA-044C9616D207}"/>
              </a:ext>
            </a:extLst>
          </p:cNvPr>
          <p:cNvSpPr>
            <a:spLocks noGrp="1"/>
          </p:cNvSpPr>
          <p:nvPr>
            <p:ph type="sldNum" sz="quarter" idx="12"/>
          </p:nvPr>
        </p:nvSpPr>
        <p:spPr/>
        <p:txBody>
          <a:bodyPr/>
          <a:lstStyle/>
          <a:p>
            <a:pPr>
              <a:defRPr/>
            </a:pPr>
            <a:fld id="{9F95971F-92F4-44DA-B463-EB59D65F167A}" type="slidenum">
              <a:rPr lang="en-US" altLang="en-US"/>
              <a:pPr>
                <a:defRPr/>
              </a:pPr>
              <a:t>14</a:t>
            </a:fld>
            <a:endParaRPr lang="en-US" altLang="en-US"/>
          </a:p>
        </p:txBody>
      </p:sp>
    </p:spTree>
    <p:extLst>
      <p:ext uri="{BB962C8B-B14F-4D97-AF65-F5344CB8AC3E}">
        <p14:creationId xmlns:p14="http://schemas.microsoft.com/office/powerpoint/2010/main" val="1180434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Processor Status Register (PSR)</a:t>
            </a:r>
          </a:p>
        </p:txBody>
      </p:sp>
      <p:sp>
        <p:nvSpPr>
          <p:cNvPr id="3" name="Content Placeholder 2"/>
          <p:cNvSpPr>
            <a:spLocks noGrp="1"/>
          </p:cNvSpPr>
          <p:nvPr>
            <p:ph idx="1"/>
          </p:nvPr>
        </p:nvSpPr>
        <p:spPr/>
        <p:txBody>
          <a:bodyPr/>
          <a:lstStyle/>
          <a:p>
            <a:r>
              <a:rPr lang="en-US" dirty="0"/>
              <a:t>Four 1 bit flags (also called condition codes) in the Processor Status Register, which we will discuss in more detail later (the C and O flags we mentioned before are 2 of these flags).</a:t>
            </a:r>
          </a:p>
          <a:p>
            <a:r>
              <a:rPr lang="en-US" dirty="0"/>
              <a:t>These flags are used by the processor to store information about the result of executing an ALU instruction.</a:t>
            </a:r>
          </a:p>
        </p:txBody>
      </p:sp>
      <p:sp>
        <p:nvSpPr>
          <p:cNvPr id="4" name="Footer Placeholder 3"/>
          <p:cNvSpPr>
            <a:spLocks noGrp="1"/>
          </p:cNvSpPr>
          <p:nvPr>
            <p:ph type="ftr" sz="quarter" idx="11"/>
          </p:nvPr>
        </p:nvSpPr>
        <p:spPr/>
        <p:txBody>
          <a:bodyPr/>
          <a:lstStyle/>
          <a:p>
            <a:pPr>
              <a:defRPr/>
            </a:pPr>
            <a:r>
              <a:rPr lang="en-US" dirty="0"/>
              <a:t>CSE 3430; Part 3</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15</a:t>
            </a:fld>
            <a:endParaRPr lang="en-US" altLang="en-US"/>
          </a:p>
        </p:txBody>
      </p:sp>
    </p:spTree>
    <p:extLst>
      <p:ext uri="{BB962C8B-B14F-4D97-AF65-F5344CB8AC3E}">
        <p14:creationId xmlns:p14="http://schemas.microsoft.com/office/powerpoint/2010/main" val="2748988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Flags in PSR</a:t>
            </a:r>
          </a:p>
        </p:txBody>
      </p:sp>
      <p:sp>
        <p:nvSpPr>
          <p:cNvPr id="3" name="Content Placeholder 2"/>
          <p:cNvSpPr>
            <a:spLocks noGrp="1"/>
          </p:cNvSpPr>
          <p:nvPr>
            <p:ph idx="1"/>
          </p:nvPr>
        </p:nvSpPr>
        <p:spPr/>
        <p:txBody>
          <a:bodyPr/>
          <a:lstStyle/>
          <a:p>
            <a:r>
              <a:rPr lang="en-US" sz="2400" dirty="0"/>
              <a:t>We will only be interested in 4 flags (we already saw the last two of the ones shown below):</a:t>
            </a:r>
          </a:p>
          <a:p>
            <a:pPr lvl="1"/>
            <a:r>
              <a:rPr lang="en-US" sz="1800" dirty="0"/>
              <a:t>S – Sign flag: Set to 1 by the processor if the result of the last ALU operation was negative (if the </a:t>
            </a:r>
            <a:r>
              <a:rPr lang="en-US" sz="1800" dirty="0" err="1"/>
              <a:t>msb</a:t>
            </a:r>
            <a:r>
              <a:rPr lang="en-US" sz="1800" dirty="0"/>
              <a:t> of the result was 1); otherwise, set to 0.</a:t>
            </a:r>
          </a:p>
          <a:p>
            <a:pPr lvl="1"/>
            <a:r>
              <a:rPr lang="en-US" sz="1800" dirty="0"/>
              <a:t>Z – Zero flag: Set to 1 by the processor if the result of the last ALU operation was 0 (if all the bits of the result were 0); otherwise, set to 0.</a:t>
            </a:r>
          </a:p>
          <a:p>
            <a:pPr lvl="1"/>
            <a:r>
              <a:rPr lang="en-US" sz="1800" dirty="0"/>
              <a:t>C – Carry flag: Set to 1 if the result of the last instruction generated a carry of 1 from the operation on the most significant pair of operand bits; otherwise, set to 0.</a:t>
            </a:r>
          </a:p>
          <a:p>
            <a:pPr lvl="1"/>
            <a:r>
              <a:rPr lang="en-US" sz="1800" dirty="0"/>
              <a:t>O – Set to 1 if the result of the last instruction generated a carry from the operation on the most significant pair of operand bits different from the carry from the operation on the second most significant pair of bits (that is, if last two carries are different); otherwise, set to 0.</a:t>
            </a:r>
          </a:p>
          <a:p>
            <a:pPr lvl="1"/>
            <a:endParaRPr lang="en-US" sz="2000" dirty="0"/>
          </a:p>
          <a:p>
            <a:pPr lvl="1"/>
            <a:endParaRPr lang="en-US" sz="2400" dirty="0"/>
          </a:p>
          <a:p>
            <a:endParaRPr lang="en-US" dirty="0"/>
          </a:p>
          <a:p>
            <a:endParaRPr lang="en-US" dirty="0"/>
          </a:p>
        </p:txBody>
      </p:sp>
      <p:sp>
        <p:nvSpPr>
          <p:cNvPr id="4" name="Footer Placeholder 3"/>
          <p:cNvSpPr>
            <a:spLocks noGrp="1"/>
          </p:cNvSpPr>
          <p:nvPr>
            <p:ph type="ftr" sz="quarter" idx="11"/>
          </p:nvPr>
        </p:nvSpPr>
        <p:spPr/>
        <p:txBody>
          <a:bodyPr/>
          <a:lstStyle/>
          <a:p>
            <a:pPr>
              <a:defRPr/>
            </a:pPr>
            <a:r>
              <a:rPr lang="en-US" dirty="0"/>
              <a:t>CSE 3430; Part 3</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16</a:t>
            </a:fld>
            <a:endParaRPr lang="en-US" altLang="en-US"/>
          </a:p>
        </p:txBody>
      </p:sp>
    </p:spTree>
    <p:extLst>
      <p:ext uri="{BB962C8B-B14F-4D97-AF65-F5344CB8AC3E}">
        <p14:creationId xmlns:p14="http://schemas.microsoft.com/office/powerpoint/2010/main" val="4289582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a:xfrm>
            <a:off x="424260" y="125413"/>
            <a:ext cx="7949623" cy="653642"/>
          </a:xfrm>
        </p:spPr>
        <p:txBody>
          <a:bodyPr/>
          <a:lstStyle/>
          <a:p>
            <a:r>
              <a:rPr lang="en-US" altLang="en-US" sz="2800" dirty="0"/>
              <a:t>No loops in assembly! Use branch instructions</a:t>
            </a:r>
          </a:p>
        </p:txBody>
      </p:sp>
      <p:sp>
        <p:nvSpPr>
          <p:cNvPr id="28675" name="Rectangle 3"/>
          <p:cNvSpPr>
            <a:spLocks noGrp="1"/>
          </p:cNvSpPr>
          <p:nvPr>
            <p:ph type="body" idx="1"/>
          </p:nvPr>
        </p:nvSpPr>
        <p:spPr>
          <a:xfrm>
            <a:off x="270640" y="894269"/>
            <a:ext cx="8873360" cy="5415105"/>
          </a:xfrm>
        </p:spPr>
        <p:txBody>
          <a:bodyPr/>
          <a:lstStyle/>
          <a:p>
            <a:r>
              <a:rPr lang="en-US" altLang="en-US" dirty="0"/>
              <a:t>Problem: Add list of N numbers</a:t>
            </a:r>
          </a:p>
          <a:p>
            <a:r>
              <a:rPr lang="en-US" altLang="en-US" sz="2400" dirty="0"/>
              <a:t>Solution:</a:t>
            </a:r>
            <a:br>
              <a:rPr lang="en-US" altLang="en-US" dirty="0"/>
            </a:br>
            <a:endParaRPr lang="en-US" altLang="en-US" dirty="0"/>
          </a:p>
        </p:txBody>
      </p:sp>
      <p:sp>
        <p:nvSpPr>
          <p:cNvPr id="4" name="TextBox 3"/>
          <p:cNvSpPr txBox="1"/>
          <p:nvPr/>
        </p:nvSpPr>
        <p:spPr>
          <a:xfrm>
            <a:off x="2075675" y="1596254"/>
            <a:ext cx="6797686" cy="2339102"/>
          </a:xfrm>
          <a:prstGeom prst="rect">
            <a:avLst/>
          </a:prstGeom>
          <a:noFill/>
          <a:ln>
            <a:noFill/>
          </a:ln>
        </p:spPr>
        <p:txBody>
          <a:bodyPr wrap="square" rtlCol="0">
            <a:spAutoFit/>
          </a:bodyPr>
          <a:lstStyle/>
          <a:p>
            <a:pPr defTabSz="182880"/>
            <a:r>
              <a:rPr lang="en-US" altLang="en-US" sz="2000" dirty="0"/>
              <a:t>			</a:t>
            </a:r>
            <a:r>
              <a:rPr lang="en-US" altLang="en-US" dirty="0"/>
              <a:t>Load		R2, N					%Load size of list at label N</a:t>
            </a:r>
            <a:br>
              <a:rPr lang="en-US" altLang="en-US" dirty="0"/>
            </a:br>
            <a:r>
              <a:rPr lang="en-US" altLang="en-US" dirty="0"/>
              <a:t>			Clear 	R3							%Set R3 to 0 - will contain sum</a:t>
            </a:r>
            <a:br>
              <a:rPr lang="en-US" altLang="en-US" dirty="0"/>
            </a:br>
            <a:r>
              <a:rPr lang="en-US" altLang="en-US" dirty="0"/>
              <a:t>			Load 	R4, #</a:t>
            </a:r>
            <a:r>
              <a:rPr lang="en-US" altLang="en-US" dirty="0" err="1"/>
              <a:t>Num</a:t>
            </a:r>
            <a:r>
              <a:rPr lang="en-US" altLang="en-US" dirty="0"/>
              <a:t>			%Address of 1st no. at label </a:t>
            </a:r>
            <a:r>
              <a:rPr lang="en-US" altLang="en-US" dirty="0" err="1"/>
              <a:t>Num</a:t>
            </a:r>
            <a:endParaRPr lang="en-US" altLang="en-US" dirty="0"/>
          </a:p>
          <a:p>
            <a:pPr defTabSz="182880"/>
            <a:r>
              <a:rPr lang="en-US" altLang="en-US" dirty="0"/>
              <a:t>L1:		Add		R3, (R4)				%Add next no. to sum</a:t>
            </a:r>
          </a:p>
          <a:p>
            <a:pPr defTabSz="182880"/>
            <a:r>
              <a:rPr lang="en-US" altLang="en-US" dirty="0"/>
              <a:t>			Add 		R4, #4					%</a:t>
            </a:r>
            <a:r>
              <a:rPr lang="en-US" altLang="en-US" dirty="0" err="1"/>
              <a:t>Inc</a:t>
            </a:r>
            <a:r>
              <a:rPr lang="en-US" altLang="en-US" dirty="0"/>
              <a:t> address in R4</a:t>
            </a:r>
          </a:p>
          <a:p>
            <a:pPr defTabSz="182880"/>
            <a:r>
              <a:rPr lang="en-US" altLang="en-US" dirty="0"/>
              <a:t>		</a:t>
            </a:r>
            <a:r>
              <a:rPr lang="en-US" dirty="0"/>
              <a:t>	Sub		R2, #1					%Decrement counter</a:t>
            </a:r>
          </a:p>
          <a:p>
            <a:pPr defTabSz="182880"/>
            <a:r>
              <a:rPr lang="en-US" dirty="0"/>
              <a:t>			BGZ		L1							%Branch back if not done</a:t>
            </a:r>
          </a:p>
          <a:p>
            <a:pPr defTabSz="182880"/>
            <a:r>
              <a:rPr lang="en-US" dirty="0"/>
              <a:t>			Store		 R3, Sum			%Result!</a:t>
            </a:r>
          </a:p>
        </p:txBody>
      </p:sp>
      <p:sp>
        <p:nvSpPr>
          <p:cNvPr id="5" name="TextBox 4"/>
          <p:cNvSpPr txBox="1"/>
          <p:nvPr/>
        </p:nvSpPr>
        <p:spPr>
          <a:xfrm>
            <a:off x="655592" y="3997206"/>
            <a:ext cx="8103456" cy="2308324"/>
          </a:xfrm>
          <a:prstGeom prst="rect">
            <a:avLst/>
          </a:prstGeom>
          <a:noFill/>
          <a:ln>
            <a:solidFill>
              <a:srgbClr val="000000"/>
            </a:solidFill>
          </a:ln>
        </p:spPr>
        <p:txBody>
          <a:bodyPr wrap="square" lIns="91440" tIns="45720" rIns="91440" bIns="45720" rtlCol="0" anchor="t">
            <a:spAutoFit/>
          </a:bodyPr>
          <a:lstStyle/>
          <a:p>
            <a:pPr marL="285750" indent="-285750" defTabSz="182880">
              <a:buFont typeface="Arial" panose="020B0604020202020204" pitchFamily="34" charset="0"/>
              <a:buChar char="•"/>
            </a:pPr>
            <a:r>
              <a:rPr lang="en-US" dirty="0">
                <a:latin typeface="Arial"/>
                <a:cs typeface="Arial"/>
              </a:rPr>
              <a:t>Loops, conditionals etc. all implemented with branches</a:t>
            </a:r>
          </a:p>
          <a:p>
            <a:pPr marL="285750" indent="-285750" defTabSz="182880">
              <a:buFont typeface="Arial" panose="020B0604020202020204" pitchFamily="34" charset="0"/>
              <a:buChar char="•"/>
            </a:pPr>
            <a:r>
              <a:rPr lang="en-US" dirty="0">
                <a:latin typeface="Arial"/>
                <a:cs typeface="Arial"/>
              </a:rPr>
              <a:t>Different </a:t>
            </a:r>
            <a:r>
              <a:rPr lang="en-US" i="1" dirty="0">
                <a:latin typeface="Arial"/>
                <a:cs typeface="Arial"/>
              </a:rPr>
              <a:t>addressing modes</a:t>
            </a:r>
            <a:r>
              <a:rPr lang="en-US" dirty="0">
                <a:latin typeface="Arial"/>
                <a:cs typeface="Arial"/>
              </a:rPr>
              <a:t>:  N, #Num, (R4) etc.; more details as we go along …</a:t>
            </a:r>
          </a:p>
          <a:p>
            <a:pPr marL="285750" indent="-285750" defTabSz="182880">
              <a:buFont typeface="Arial" panose="020B0604020202020204" pitchFamily="34" charset="0"/>
              <a:buChar char="•"/>
            </a:pPr>
            <a:r>
              <a:rPr lang="en-US" dirty="0">
                <a:latin typeface="Arial"/>
                <a:cs typeface="Arial"/>
              </a:rPr>
              <a:t>Operands with # are constants (either data operands or addresses of data in memory) encoded in the machine language instruction by the assembler.</a:t>
            </a:r>
          </a:p>
          <a:p>
            <a:pPr marL="285750" indent="-285750" defTabSz="182880">
              <a:buFont typeface="Arial" panose="020B0604020202020204" pitchFamily="34" charset="0"/>
              <a:buChar char="•"/>
            </a:pPr>
            <a:r>
              <a:rPr lang="en-US" dirty="0">
                <a:latin typeface="Arial"/>
                <a:cs typeface="Arial"/>
              </a:rPr>
              <a:t>NOTE: A register in parentheses, for example (R4), treats the value in the register as an address of data in memory, and will either read the data at that address, or write (overwrite) data to that address.</a:t>
            </a:r>
            <a:endParaRPr lang="en-US" dirty="0">
              <a:cs typeface="Arial"/>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17</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09013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P spid="4" grpId="0"/>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75C79-DBC1-4A9B-83CB-40C92E2599B5}"/>
              </a:ext>
            </a:extLst>
          </p:cNvPr>
          <p:cNvSpPr>
            <a:spLocks noGrp="1"/>
          </p:cNvSpPr>
          <p:nvPr>
            <p:ph type="title"/>
          </p:nvPr>
        </p:nvSpPr>
        <p:spPr/>
        <p:txBody>
          <a:bodyPr/>
          <a:lstStyle/>
          <a:p>
            <a:r>
              <a:rPr lang="es-CO" dirty="0" err="1"/>
              <a:t>Labels</a:t>
            </a:r>
            <a:r>
              <a:rPr lang="es-CO" dirty="0"/>
              <a:t> in </a:t>
            </a:r>
            <a:r>
              <a:rPr lang="es-CO" dirty="0" err="1"/>
              <a:t>code</a:t>
            </a:r>
            <a:r>
              <a:rPr lang="es-CO" dirty="0"/>
              <a:t> </a:t>
            </a:r>
            <a:r>
              <a:rPr lang="es-CO" dirty="0" err="1"/>
              <a:t>on</a:t>
            </a:r>
            <a:r>
              <a:rPr lang="es-CO" dirty="0"/>
              <a:t> prior </a:t>
            </a:r>
            <a:r>
              <a:rPr lang="es-CO" dirty="0" err="1"/>
              <a:t>slide</a:t>
            </a:r>
            <a:endParaRPr lang="en-US" dirty="0"/>
          </a:p>
        </p:txBody>
      </p:sp>
      <p:sp>
        <p:nvSpPr>
          <p:cNvPr id="3" name="Content Placeholder 2">
            <a:extLst>
              <a:ext uri="{FF2B5EF4-FFF2-40B4-BE49-F238E27FC236}">
                <a16:creationId xmlns:a16="http://schemas.microsoft.com/office/drawing/2014/main" id="{6EF99560-7339-4E18-BDFC-DEE33D43AB57}"/>
              </a:ext>
            </a:extLst>
          </p:cNvPr>
          <p:cNvSpPr>
            <a:spLocks noGrp="1"/>
          </p:cNvSpPr>
          <p:nvPr>
            <p:ph idx="1"/>
          </p:nvPr>
        </p:nvSpPr>
        <p:spPr/>
        <p:txBody>
          <a:bodyPr/>
          <a:lstStyle/>
          <a:p>
            <a:r>
              <a:rPr lang="es-CO" sz="2400" dirty="0" err="1"/>
              <a:t>There</a:t>
            </a:r>
            <a:r>
              <a:rPr lang="es-CO" sz="2400" dirty="0"/>
              <a:t> are 4 </a:t>
            </a:r>
            <a:r>
              <a:rPr lang="es-CO" sz="2400" dirty="0" err="1"/>
              <a:t>labels</a:t>
            </a:r>
            <a:r>
              <a:rPr lang="es-CO" sz="2400" dirty="0"/>
              <a:t> </a:t>
            </a:r>
            <a:r>
              <a:rPr lang="es-CO" sz="2400" dirty="0" err="1"/>
              <a:t>used</a:t>
            </a:r>
            <a:r>
              <a:rPr lang="es-CO" sz="2400" dirty="0"/>
              <a:t> in </a:t>
            </a:r>
            <a:r>
              <a:rPr lang="es-CO" sz="2400" dirty="0" err="1"/>
              <a:t>the</a:t>
            </a:r>
            <a:r>
              <a:rPr lang="es-CO" sz="2400" dirty="0"/>
              <a:t> </a:t>
            </a:r>
            <a:r>
              <a:rPr lang="es-CO" sz="2400" dirty="0" err="1"/>
              <a:t>instructions</a:t>
            </a:r>
            <a:r>
              <a:rPr lang="es-CO" sz="2400" dirty="0"/>
              <a:t> in </a:t>
            </a:r>
            <a:r>
              <a:rPr lang="es-CO" sz="2400" dirty="0" err="1"/>
              <a:t>the</a:t>
            </a:r>
            <a:r>
              <a:rPr lang="es-CO" sz="2400" dirty="0"/>
              <a:t> </a:t>
            </a:r>
            <a:r>
              <a:rPr lang="es-CO" sz="2400" dirty="0" err="1"/>
              <a:t>code</a:t>
            </a:r>
            <a:r>
              <a:rPr lang="es-CO" sz="2400" dirty="0"/>
              <a:t> </a:t>
            </a:r>
            <a:r>
              <a:rPr lang="es-CO" sz="2400" dirty="0" err="1"/>
              <a:t>on</a:t>
            </a:r>
            <a:r>
              <a:rPr lang="es-CO" sz="2400" dirty="0"/>
              <a:t> </a:t>
            </a:r>
            <a:r>
              <a:rPr lang="es-CO" sz="2400" dirty="0" err="1"/>
              <a:t>the</a:t>
            </a:r>
            <a:r>
              <a:rPr lang="es-CO" sz="2400" dirty="0"/>
              <a:t> prior </a:t>
            </a:r>
            <a:r>
              <a:rPr lang="es-CO" sz="2400" dirty="0" err="1"/>
              <a:t>slide</a:t>
            </a:r>
            <a:r>
              <a:rPr lang="es-CO" sz="2400" dirty="0"/>
              <a:t> </a:t>
            </a:r>
            <a:r>
              <a:rPr lang="en-US" sz="2400" dirty="0"/>
              <a:t>(3 of the labels are not shown in the code): N, Num, Sum, L1</a:t>
            </a:r>
            <a:endParaRPr lang="en-US" sz="2400" dirty="0">
              <a:ea typeface="Tahoma"/>
              <a:cs typeface="Tahoma"/>
            </a:endParaRPr>
          </a:p>
          <a:p>
            <a:r>
              <a:rPr lang="en-US" sz="2400" dirty="0"/>
              <a:t>Labels are used to mark addresses (like bookmarks in a book):</a:t>
            </a:r>
            <a:endParaRPr lang="en-US" sz="2400">
              <a:ea typeface="Tahoma"/>
              <a:cs typeface="Tahoma"/>
            </a:endParaRPr>
          </a:p>
          <a:p>
            <a:pPr lvl="1"/>
            <a:r>
              <a:rPr lang="en-US" sz="2400" dirty="0"/>
              <a:t>where data is stored (N, Num, Sum), </a:t>
            </a:r>
            <a:r>
              <a:rPr lang="en-US" sz="2400" i="1" dirty="0"/>
              <a:t>or</a:t>
            </a:r>
            <a:r>
              <a:rPr lang="en-US" sz="2400" dirty="0"/>
              <a:t> </a:t>
            </a:r>
            <a:endParaRPr lang="en-US" sz="2400" dirty="0">
              <a:ea typeface="Tahoma"/>
              <a:cs typeface="Tahoma"/>
            </a:endParaRPr>
          </a:p>
          <a:p>
            <a:pPr lvl="1"/>
            <a:r>
              <a:rPr lang="en-US" sz="2400" dirty="0"/>
              <a:t>where a branch/jump target is located (where the code might branch to for a branch instruction)</a:t>
            </a:r>
            <a:endParaRPr lang="en-US" sz="2400">
              <a:ea typeface="Tahoma"/>
              <a:cs typeface="Tahoma"/>
            </a:endParaRPr>
          </a:p>
          <a:p>
            <a:r>
              <a:rPr lang="en-US" sz="2400" dirty="0"/>
              <a:t>Labels that mark addresses are followed by a colon symbol (:), for example, L1 is in the code on the prior slide, and </a:t>
            </a:r>
            <a:r>
              <a:rPr lang="en-US" sz="2400" err="1"/>
              <a:t>matks</a:t>
            </a:r>
            <a:r>
              <a:rPr lang="en-US" sz="2400" dirty="0"/>
              <a:t> the address of the instruction </a:t>
            </a:r>
            <a:endParaRPr lang="en-US" sz="2000" dirty="0">
              <a:latin typeface="Tahoma"/>
              <a:ea typeface="Tahoma"/>
              <a:cs typeface="Tahoma"/>
            </a:endParaRPr>
          </a:p>
          <a:p>
            <a:pPr marL="0" indent="0">
              <a:buNone/>
            </a:pPr>
            <a:r>
              <a:rPr lang="en-US" sz="2000" dirty="0">
                <a:latin typeface="Arial"/>
                <a:cs typeface="Arial"/>
              </a:rPr>
              <a:t>     Add R3, (R4)</a:t>
            </a:r>
            <a:endParaRPr lang="en-US" sz="2000">
              <a:ea typeface="Tahoma"/>
              <a:cs typeface="Tahoma"/>
            </a:endParaRPr>
          </a:p>
          <a:p>
            <a:endParaRPr lang="en-US" dirty="0"/>
          </a:p>
        </p:txBody>
      </p:sp>
      <p:sp>
        <p:nvSpPr>
          <p:cNvPr id="4" name="Footer Placeholder 3">
            <a:extLst>
              <a:ext uri="{FF2B5EF4-FFF2-40B4-BE49-F238E27FC236}">
                <a16:creationId xmlns:a16="http://schemas.microsoft.com/office/drawing/2014/main" id="{E8BED56E-8EBD-4AC3-A507-4195812B6A81}"/>
              </a:ext>
            </a:extLst>
          </p:cNvPr>
          <p:cNvSpPr>
            <a:spLocks noGrp="1"/>
          </p:cNvSpPr>
          <p:nvPr>
            <p:ph type="ftr" sz="quarter" idx="11"/>
          </p:nvPr>
        </p:nvSpPr>
        <p:spPr/>
        <p:txBody>
          <a:bodyPr/>
          <a:lstStyle/>
          <a:p>
            <a:pPr>
              <a:defRPr/>
            </a:pPr>
            <a:r>
              <a:rPr lang="en-US" dirty="0"/>
              <a:t>CSE 3430; Part 3</a:t>
            </a:r>
          </a:p>
        </p:txBody>
      </p:sp>
      <p:sp>
        <p:nvSpPr>
          <p:cNvPr id="5" name="Slide Number Placeholder 4">
            <a:extLst>
              <a:ext uri="{FF2B5EF4-FFF2-40B4-BE49-F238E27FC236}">
                <a16:creationId xmlns:a16="http://schemas.microsoft.com/office/drawing/2014/main" id="{629A3D15-51A4-4B4E-BE92-E108C86E3FFE}"/>
              </a:ext>
            </a:extLst>
          </p:cNvPr>
          <p:cNvSpPr>
            <a:spLocks noGrp="1"/>
          </p:cNvSpPr>
          <p:nvPr>
            <p:ph type="sldNum" sz="quarter" idx="12"/>
          </p:nvPr>
        </p:nvSpPr>
        <p:spPr/>
        <p:txBody>
          <a:bodyPr/>
          <a:lstStyle/>
          <a:p>
            <a:pPr>
              <a:defRPr/>
            </a:pPr>
            <a:fld id="{9F95971F-92F4-44DA-B463-EB59D65F167A}" type="slidenum">
              <a:rPr lang="en-US" altLang="en-US" smtClean="0"/>
              <a:pPr>
                <a:defRPr/>
              </a:pPr>
              <a:t>18</a:t>
            </a:fld>
            <a:endParaRPr lang="en-US" altLang="en-US"/>
          </a:p>
        </p:txBody>
      </p:sp>
    </p:spTree>
    <p:extLst>
      <p:ext uri="{BB962C8B-B14F-4D97-AF65-F5344CB8AC3E}">
        <p14:creationId xmlns:p14="http://schemas.microsoft.com/office/powerpoint/2010/main" val="1161197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0031-B781-417F-84CA-13E98BEE7D70}"/>
              </a:ext>
            </a:extLst>
          </p:cNvPr>
          <p:cNvSpPr>
            <a:spLocks noGrp="1"/>
          </p:cNvSpPr>
          <p:nvPr>
            <p:ph type="title"/>
          </p:nvPr>
        </p:nvSpPr>
        <p:spPr/>
        <p:txBody>
          <a:bodyPr/>
          <a:lstStyle/>
          <a:p>
            <a:r>
              <a:rPr lang="es-CO" dirty="0" err="1"/>
              <a:t>Labels</a:t>
            </a:r>
            <a:r>
              <a:rPr lang="es-CO" dirty="0"/>
              <a:t> in </a:t>
            </a:r>
            <a:r>
              <a:rPr lang="es-CO" dirty="0" err="1"/>
              <a:t>code</a:t>
            </a:r>
            <a:r>
              <a:rPr lang="es-CO" dirty="0"/>
              <a:t> </a:t>
            </a:r>
            <a:r>
              <a:rPr lang="es-CO" dirty="0" err="1"/>
              <a:t>on</a:t>
            </a:r>
            <a:r>
              <a:rPr lang="es-CO" dirty="0"/>
              <a:t> prior </a:t>
            </a:r>
            <a:r>
              <a:rPr lang="es-CO" dirty="0" err="1"/>
              <a:t>slide</a:t>
            </a:r>
            <a:r>
              <a:rPr lang="es-CO" dirty="0"/>
              <a:t> (</a:t>
            </a:r>
            <a:r>
              <a:rPr lang="es-CO" dirty="0" err="1"/>
              <a:t>contd</a:t>
            </a:r>
            <a:r>
              <a:rPr lang="es-CO" dirty="0"/>
              <a:t>)</a:t>
            </a:r>
            <a:endParaRPr lang="en-US" dirty="0"/>
          </a:p>
        </p:txBody>
      </p:sp>
      <p:sp>
        <p:nvSpPr>
          <p:cNvPr id="3" name="Content Placeholder 2">
            <a:extLst>
              <a:ext uri="{FF2B5EF4-FFF2-40B4-BE49-F238E27FC236}">
                <a16:creationId xmlns:a16="http://schemas.microsoft.com/office/drawing/2014/main" id="{9B378CD0-94D6-4962-ABC1-13F0A4323CA2}"/>
              </a:ext>
            </a:extLst>
          </p:cNvPr>
          <p:cNvSpPr>
            <a:spLocks noGrp="1"/>
          </p:cNvSpPr>
          <p:nvPr>
            <p:ph idx="1"/>
          </p:nvPr>
        </p:nvSpPr>
        <p:spPr/>
        <p:txBody>
          <a:bodyPr/>
          <a:lstStyle/>
          <a:p>
            <a:r>
              <a:rPr lang="en-US" sz="2400" dirty="0"/>
              <a:t>When the assembler converts the assembly language code to machine language, a label in an instruction (e.g., BGZ L1) will be replaced by the corresponding address.</a:t>
            </a:r>
            <a:endParaRPr lang="en-US" sz="2400" dirty="0">
              <a:ea typeface="Tahoma"/>
              <a:cs typeface="Tahoma"/>
            </a:endParaRPr>
          </a:p>
          <a:p>
            <a:r>
              <a:rPr lang="en-US" sz="2400" dirty="0"/>
              <a:t>NOTICE 2 different uses of labels:</a:t>
            </a:r>
          </a:p>
          <a:p>
            <a:pPr lvl="1"/>
            <a:r>
              <a:rPr lang="en-US" altLang="en-US" sz="2400" dirty="0"/>
              <a:t>Load  R2, N        %Loads data at label N (variable)</a:t>
            </a:r>
          </a:p>
          <a:p>
            <a:pPr lvl="1"/>
            <a:r>
              <a:rPr lang="en-US" altLang="en-US" sz="2400" dirty="0"/>
              <a:t>Load  R4, #Num  %Loads address of label Num 				    % (constant)</a:t>
            </a:r>
            <a:endParaRPr lang="en-US" sz="2400" dirty="0"/>
          </a:p>
          <a:p>
            <a:r>
              <a:rPr lang="en-US" sz="2400" dirty="0"/>
              <a:t>Labels use </a:t>
            </a:r>
            <a:r>
              <a:rPr lang="en-US" sz="2400" b="1" dirty="0"/>
              <a:t>no space</a:t>
            </a:r>
            <a:r>
              <a:rPr lang="en-US" sz="2400" dirty="0"/>
              <a:t> in memory, because </a:t>
            </a:r>
            <a:r>
              <a:rPr lang="en-US" sz="2400" b="1" i="1" dirty="0"/>
              <a:t>they are NOT data</a:t>
            </a:r>
            <a:r>
              <a:rPr lang="en-US" sz="2400" dirty="0"/>
              <a:t>; they are just symbolic markers of addresses (like a bookmark).</a:t>
            </a:r>
            <a:endParaRPr lang="en-US" sz="2400" dirty="0">
              <a:ea typeface="Tahoma"/>
              <a:cs typeface="Tahoma"/>
            </a:endParaRPr>
          </a:p>
          <a:p>
            <a:r>
              <a:rPr lang="en-US" sz="2400" dirty="0"/>
              <a:t>An assembly language for </a:t>
            </a:r>
            <a:r>
              <a:rPr lang="en-US" sz="2400" b="1" i="1" dirty="0"/>
              <a:t>every</a:t>
            </a:r>
            <a:r>
              <a:rPr lang="en-US" sz="2400" b="1" dirty="0"/>
              <a:t> CPU</a:t>
            </a:r>
            <a:r>
              <a:rPr lang="en-US" sz="2400" dirty="0"/>
              <a:t> uses labels</a:t>
            </a:r>
          </a:p>
          <a:p>
            <a:endParaRPr lang="en-US" dirty="0"/>
          </a:p>
        </p:txBody>
      </p:sp>
      <p:sp>
        <p:nvSpPr>
          <p:cNvPr id="4" name="Footer Placeholder 3">
            <a:extLst>
              <a:ext uri="{FF2B5EF4-FFF2-40B4-BE49-F238E27FC236}">
                <a16:creationId xmlns:a16="http://schemas.microsoft.com/office/drawing/2014/main" id="{EAF1716B-6963-4131-813D-A24E8EE7C693}"/>
              </a:ext>
            </a:extLst>
          </p:cNvPr>
          <p:cNvSpPr>
            <a:spLocks noGrp="1"/>
          </p:cNvSpPr>
          <p:nvPr>
            <p:ph type="ftr" sz="quarter" idx="11"/>
          </p:nvPr>
        </p:nvSpPr>
        <p:spPr/>
        <p:txBody>
          <a:bodyPr/>
          <a:lstStyle/>
          <a:p>
            <a:pPr>
              <a:defRPr/>
            </a:pPr>
            <a:r>
              <a:rPr lang="en-US" dirty="0"/>
              <a:t>CSE 3430; Part 3</a:t>
            </a:r>
          </a:p>
        </p:txBody>
      </p:sp>
      <p:sp>
        <p:nvSpPr>
          <p:cNvPr id="5" name="Slide Number Placeholder 4">
            <a:extLst>
              <a:ext uri="{FF2B5EF4-FFF2-40B4-BE49-F238E27FC236}">
                <a16:creationId xmlns:a16="http://schemas.microsoft.com/office/drawing/2014/main" id="{A6A8954D-94CD-4503-80EE-0C1D87B06D2E}"/>
              </a:ext>
            </a:extLst>
          </p:cNvPr>
          <p:cNvSpPr>
            <a:spLocks noGrp="1"/>
          </p:cNvSpPr>
          <p:nvPr>
            <p:ph type="sldNum" sz="quarter" idx="12"/>
          </p:nvPr>
        </p:nvSpPr>
        <p:spPr/>
        <p:txBody>
          <a:bodyPr/>
          <a:lstStyle/>
          <a:p>
            <a:pPr>
              <a:defRPr/>
            </a:pPr>
            <a:fld id="{9F95971F-92F4-44DA-B463-EB59D65F167A}" type="slidenum">
              <a:rPr lang="en-US" altLang="en-US" smtClean="0"/>
              <a:pPr>
                <a:defRPr/>
              </a:pPr>
              <a:t>19</a:t>
            </a:fld>
            <a:endParaRPr lang="en-US" altLang="en-US"/>
          </a:p>
        </p:txBody>
      </p:sp>
    </p:spTree>
    <p:extLst>
      <p:ext uri="{BB962C8B-B14F-4D97-AF65-F5344CB8AC3E}">
        <p14:creationId xmlns:p14="http://schemas.microsoft.com/office/powerpoint/2010/main" val="720235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title"/>
          </p:nvPr>
        </p:nvSpPr>
        <p:spPr/>
        <p:txBody>
          <a:bodyPr/>
          <a:lstStyle/>
          <a:p>
            <a:r>
              <a:rPr lang="en-US" altLang="en-US" dirty="0"/>
              <a:t>What can the CPU </a:t>
            </a:r>
            <a:r>
              <a:rPr lang="en-US" altLang="en-US" i="1" dirty="0"/>
              <a:t>do</a:t>
            </a:r>
            <a:r>
              <a:rPr lang="en-US" altLang="en-US" dirty="0"/>
              <a:t>?</a:t>
            </a:r>
          </a:p>
        </p:txBody>
      </p:sp>
      <p:sp>
        <p:nvSpPr>
          <p:cNvPr id="14339" name="Rectangle 3"/>
          <p:cNvSpPr>
            <a:spLocks noGrp="1"/>
          </p:cNvSpPr>
          <p:nvPr>
            <p:ph type="body" idx="1"/>
          </p:nvPr>
        </p:nvSpPr>
        <p:spPr>
          <a:xfrm>
            <a:off x="347450" y="1009484"/>
            <a:ext cx="8679530" cy="5184675"/>
          </a:xfrm>
        </p:spPr>
        <p:txBody>
          <a:bodyPr/>
          <a:lstStyle/>
          <a:p>
            <a:r>
              <a:rPr lang="en-US" altLang="en-US" sz="2400" b="1" dirty="0"/>
              <a:t>Data movement instructions:</a:t>
            </a:r>
            <a:r>
              <a:rPr lang="en-US" altLang="en-US" sz="2400" dirty="0"/>
              <a:t> transfer data from memory to CPU and from CPU to memory, or between two registers </a:t>
            </a:r>
          </a:p>
          <a:p>
            <a:r>
              <a:rPr lang="en-US" altLang="en-US" sz="2400" dirty="0"/>
              <a:t>Arithmetic &amp; “logic” operations on data (</a:t>
            </a:r>
            <a:r>
              <a:rPr lang="en-US" altLang="en-US" sz="2400" b="1" dirty="0"/>
              <a:t>ALU instructions</a:t>
            </a:r>
            <a:r>
              <a:rPr lang="en-US" altLang="en-US" sz="2400" dirty="0"/>
              <a:t>): such as ADD, SUB, AND, XOR, NEG, etc.</a:t>
            </a:r>
          </a:p>
          <a:p>
            <a:r>
              <a:rPr lang="en-US" altLang="en-US" sz="2400" b="1" dirty="0"/>
              <a:t>Program sequencing and control instructions</a:t>
            </a:r>
            <a:r>
              <a:rPr lang="en-US" altLang="en-US" sz="2400" dirty="0"/>
              <a:t>:</a:t>
            </a:r>
            <a:br>
              <a:rPr lang="en-US" altLang="en-US" sz="2400" dirty="0"/>
            </a:br>
            <a:r>
              <a:rPr lang="en-US" altLang="en-US" sz="2400" dirty="0"/>
              <a:t>i.e., unconditional/conditional branches etc. (more on these later)</a:t>
            </a:r>
            <a:endParaRPr lang="en-US" altLang="en-US" sz="2400" dirty="0">
              <a:ea typeface="Tahoma"/>
              <a:cs typeface="Tahoma"/>
            </a:endParaRPr>
          </a:p>
          <a:p>
            <a:r>
              <a:rPr lang="en-US" altLang="en-US" sz="2400" dirty="0"/>
              <a:t>Input/output transfers (</a:t>
            </a:r>
            <a:r>
              <a:rPr lang="en-US" altLang="en-US" sz="2400" b="1" dirty="0"/>
              <a:t>I/O instructions</a:t>
            </a:r>
            <a:r>
              <a:rPr lang="en-US" altLang="en-US" sz="2400" dirty="0"/>
              <a:t>): transfer data from device to memory, or memory to device</a:t>
            </a:r>
          </a:p>
          <a:p>
            <a:r>
              <a:rPr lang="en-US" altLang="en-US" sz="2400" b="1" dirty="0"/>
              <a:t>THAT’S IT!</a:t>
            </a:r>
            <a:r>
              <a:rPr lang="en-US" altLang="en-US" sz="2400" dirty="0"/>
              <a:t> </a:t>
            </a:r>
          </a:p>
          <a:p>
            <a:pPr lvl="1">
              <a:buClr>
                <a:srgbClr val="FF0000"/>
              </a:buClr>
              <a:buFont typeface="Courier New" panose="05000000000000000000" pitchFamily="2" charset="2"/>
              <a:buChar char="o"/>
            </a:pPr>
            <a:r>
              <a:rPr lang="en-US" altLang="en-US" sz="2000" dirty="0"/>
              <a:t>Even the most complex programs, even in the most powerful systems, consist only of these kinds of instructions!</a:t>
            </a:r>
            <a:endParaRPr lang="en-US">
              <a:ea typeface="Tahoma"/>
              <a:cs typeface="Tahoma"/>
            </a:endParaRP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2</a:t>
            </a:fld>
            <a:endParaRPr lang="en-US" altLang="en-US"/>
          </a:p>
        </p:txBody>
      </p:sp>
      <p:sp>
        <p:nvSpPr>
          <p:cNvPr id="4" name="Footer Placeholder 3"/>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9627233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a:xfrm>
            <a:off x="616285" y="125413"/>
            <a:ext cx="7645400" cy="666750"/>
          </a:xfrm>
        </p:spPr>
        <p:txBody>
          <a:bodyPr/>
          <a:lstStyle/>
          <a:p>
            <a:r>
              <a:rPr lang="en-US" altLang="en-US" dirty="0"/>
              <a:t>Data Structures …</a:t>
            </a:r>
          </a:p>
        </p:txBody>
      </p:sp>
      <p:sp>
        <p:nvSpPr>
          <p:cNvPr id="27651" name="Rectangle 3"/>
          <p:cNvSpPr>
            <a:spLocks noGrp="1"/>
          </p:cNvSpPr>
          <p:nvPr>
            <p:ph type="body" idx="1"/>
          </p:nvPr>
        </p:nvSpPr>
        <p:spPr>
          <a:xfrm>
            <a:off x="347450" y="1033463"/>
            <a:ext cx="8526675" cy="4738242"/>
          </a:xfrm>
        </p:spPr>
        <p:txBody>
          <a:bodyPr/>
          <a:lstStyle/>
          <a:p>
            <a:r>
              <a:rPr lang="en-US" altLang="en-US" sz="2800" b="1" i="1" dirty="0"/>
              <a:t>NO built-in data structures </a:t>
            </a:r>
            <a:r>
              <a:rPr lang="en-US" altLang="en-US" sz="2800" dirty="0"/>
              <a:t>in hardware … remember </a:t>
            </a:r>
            <a:r>
              <a:rPr lang="en-US" altLang="en-US" sz="2800" i="1" dirty="0"/>
              <a:t>everything </a:t>
            </a:r>
            <a:r>
              <a:rPr lang="en-US" altLang="en-US" sz="2800" dirty="0"/>
              <a:t> is “just” a bit string!</a:t>
            </a:r>
            <a:endParaRPr lang="en-US" altLang="en-US" sz="2800" dirty="0">
              <a:ea typeface="Tahoma"/>
              <a:cs typeface="Tahoma"/>
            </a:endParaRPr>
          </a:p>
          <a:p>
            <a:r>
              <a:rPr lang="en-US" altLang="en-US" sz="2800" dirty="0"/>
              <a:t>The programmer has to store the information in an appropriate set of memory words and </a:t>
            </a:r>
            <a:r>
              <a:rPr lang="en-US" altLang="en-US" sz="2800" i="1" dirty="0"/>
              <a:t>remember </a:t>
            </a:r>
            <a:r>
              <a:rPr lang="en-US" altLang="en-US" sz="2800" dirty="0"/>
              <a:t>the details … (keep track of where the data is by using variable names (also marked with labels in assembly language)</a:t>
            </a:r>
          </a:p>
          <a:p>
            <a:r>
              <a:rPr lang="en-US" altLang="en-US" sz="2800" dirty="0"/>
              <a:t>In loop example, we stored an array of numbers in a sequence of memory words starting at the location of the label Num</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20</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3885551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7182753" cy="666750"/>
          </a:xfrm>
        </p:spPr>
        <p:txBody>
          <a:bodyPr/>
          <a:lstStyle/>
          <a:p>
            <a:pPr algn="ctr"/>
            <a:r>
              <a:rPr lang="en-US" altLang="en-US" sz="3200" dirty="0"/>
              <a:t>Functions, procedures, methods …</a:t>
            </a:r>
          </a:p>
        </p:txBody>
      </p:sp>
      <p:sp>
        <p:nvSpPr>
          <p:cNvPr id="34819" name="Rectangle 3"/>
          <p:cNvSpPr>
            <a:spLocks noGrp="1"/>
          </p:cNvSpPr>
          <p:nvPr>
            <p:ph type="body" idx="1"/>
          </p:nvPr>
        </p:nvSpPr>
        <p:spPr>
          <a:xfrm>
            <a:off x="232236" y="1033463"/>
            <a:ext cx="8641890" cy="5045482"/>
          </a:xfrm>
        </p:spPr>
        <p:txBody>
          <a:bodyPr/>
          <a:lstStyle/>
          <a:p>
            <a:pPr marL="0" indent="0">
              <a:buNone/>
            </a:pPr>
            <a:r>
              <a:rPr lang="en-US" altLang="en-US" sz="2400" dirty="0"/>
              <a:t>(Usually called  “</a:t>
            </a:r>
            <a:r>
              <a:rPr lang="en-US" altLang="en-US" sz="2400" b="1" i="1" dirty="0"/>
              <a:t>subroutines</a:t>
            </a:r>
            <a:r>
              <a:rPr lang="en-US" altLang="en-US" sz="2400" dirty="0"/>
              <a:t>” (in assembly/machine language)…; these are functions/procedures/methods, etc.)</a:t>
            </a:r>
          </a:p>
          <a:p>
            <a:r>
              <a:rPr lang="en-US" altLang="en-US" sz="2400" dirty="0"/>
              <a:t>All programs just consist of one or more subroutines</a:t>
            </a:r>
          </a:p>
          <a:p>
            <a:r>
              <a:rPr lang="en-US" altLang="en-US" sz="2400" dirty="0"/>
              <a:t>Key point: some task may have to be done many times using different sets of data …</a:t>
            </a:r>
          </a:p>
          <a:p>
            <a:r>
              <a:rPr lang="en-US" altLang="en-US" sz="2400" dirty="0"/>
              <a:t>Example: Computing math functions, sorting lists, etc.</a:t>
            </a:r>
          </a:p>
          <a:p>
            <a:r>
              <a:rPr lang="en-US" altLang="en-US" sz="2400" dirty="0"/>
              <a:t>So: Implement task in one block of instructions; this is the </a:t>
            </a:r>
            <a:r>
              <a:rPr lang="en-US" altLang="en-US" sz="2400" i="1" dirty="0">
                <a:solidFill>
                  <a:srgbClr val="000000"/>
                </a:solidFill>
              </a:rPr>
              <a:t>subroutine</a:t>
            </a:r>
          </a:p>
          <a:p>
            <a:r>
              <a:rPr lang="en-US" altLang="en-US" sz="2400" dirty="0">
                <a:solidFill>
                  <a:srgbClr val="000000"/>
                </a:solidFill>
              </a:rPr>
              <a:t>Where needed, use </a:t>
            </a:r>
            <a:r>
              <a:rPr lang="en-US" altLang="en-US" sz="2400" b="1" dirty="0">
                <a:solidFill>
                  <a:srgbClr val="000000"/>
                </a:solidFill>
              </a:rPr>
              <a:t>a subroutine </a:t>
            </a:r>
            <a:r>
              <a:rPr lang="en-US" altLang="en-US" sz="2400" b="1" i="1" dirty="0">
                <a:solidFill>
                  <a:srgbClr val="000000"/>
                </a:solidFill>
              </a:rPr>
              <a:t>call </a:t>
            </a:r>
            <a:r>
              <a:rPr lang="en-US" altLang="en-US" sz="2400" i="1" dirty="0">
                <a:solidFill>
                  <a:srgbClr val="000000"/>
                </a:solidFill>
              </a:rPr>
              <a:t>… </a:t>
            </a:r>
            <a:r>
              <a:rPr lang="en-US" altLang="en-US" sz="2400" dirty="0">
                <a:solidFill>
                  <a:srgbClr val="000000"/>
                </a:solidFill>
              </a:rPr>
              <a:t>like a branch/jump but more complex (because execution will eventually </a:t>
            </a:r>
            <a:r>
              <a:rPr lang="en-US" altLang="en-US" sz="2400" b="1" i="1" dirty="0">
                <a:solidFill>
                  <a:srgbClr val="000000"/>
                </a:solidFill>
              </a:rPr>
              <a:t>return</a:t>
            </a:r>
            <a:r>
              <a:rPr lang="en-US" altLang="en-US" sz="2400" i="1" dirty="0">
                <a:solidFill>
                  <a:srgbClr val="000000"/>
                </a:solidFill>
              </a:rPr>
              <a:t> – </a:t>
            </a:r>
            <a:r>
              <a:rPr lang="en-US" altLang="en-US" sz="2400" b="1" i="1" dirty="0">
                <a:solidFill>
                  <a:srgbClr val="000000"/>
                </a:solidFill>
              </a:rPr>
              <a:t>or go back to</a:t>
            </a:r>
            <a:r>
              <a:rPr lang="en-US" altLang="en-US" sz="2400" i="1" dirty="0">
                <a:solidFill>
                  <a:srgbClr val="000000"/>
                </a:solidFill>
              </a:rPr>
              <a:t> -</a:t>
            </a:r>
            <a:r>
              <a:rPr lang="en-US" altLang="en-US" sz="2400" dirty="0">
                <a:solidFill>
                  <a:srgbClr val="000000"/>
                </a:solidFill>
              </a:rPr>
              <a:t> </a:t>
            </a:r>
            <a:r>
              <a:rPr lang="en-US" altLang="en-US" sz="2400" b="1" i="1" dirty="0">
                <a:solidFill>
                  <a:srgbClr val="000000"/>
                </a:solidFill>
              </a:rPr>
              <a:t>the instruction after the instruction from which the call was made</a:t>
            </a:r>
            <a:r>
              <a:rPr lang="en-US" altLang="en-US" sz="2400" dirty="0">
                <a:solidFill>
                  <a:srgbClr val="000000"/>
                </a:solidFill>
              </a:rPr>
              <a:t>)</a:t>
            </a:r>
            <a:br>
              <a:rPr lang="en-US" altLang="en-US" dirty="0"/>
            </a:br>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21</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710551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5418122" cy="666750"/>
          </a:xfrm>
        </p:spPr>
        <p:txBody>
          <a:bodyPr/>
          <a:lstStyle/>
          <a:p>
            <a:pPr algn="ctr"/>
            <a:r>
              <a:rPr lang="en-US" altLang="en-US"/>
              <a:t>Subroutines (contd)</a:t>
            </a:r>
          </a:p>
        </p:txBody>
      </p:sp>
      <p:sp>
        <p:nvSpPr>
          <p:cNvPr id="34819" name="Rectangle 3"/>
          <p:cNvSpPr>
            <a:spLocks noGrp="1"/>
          </p:cNvSpPr>
          <p:nvPr>
            <p:ph type="body" idx="1"/>
          </p:nvPr>
        </p:nvSpPr>
        <p:spPr>
          <a:xfrm>
            <a:off x="232236" y="1033463"/>
            <a:ext cx="8911764" cy="5045482"/>
          </a:xfrm>
        </p:spPr>
        <p:txBody>
          <a:bodyPr/>
          <a:lstStyle/>
          <a:p>
            <a:r>
              <a:rPr lang="en-US" altLang="en-US" sz="2400" dirty="0"/>
              <a:t>Can’t just have “BR Sub” (label for subroutine) … why not?</a:t>
            </a:r>
          </a:p>
          <a:p>
            <a:r>
              <a:rPr lang="en-US" altLang="en-US" sz="2400" dirty="0"/>
              <a:t>Need to save </a:t>
            </a:r>
            <a:r>
              <a:rPr lang="en-US" altLang="en-US" sz="2400" i="1" dirty="0"/>
              <a:t>return address </a:t>
            </a:r>
            <a:r>
              <a:rPr lang="en-US" altLang="en-US" sz="2400" dirty="0"/>
              <a:t> so can come back to the right place when subroutine Sub finishes</a:t>
            </a:r>
          </a:p>
          <a:p>
            <a:pPr lvl="1"/>
            <a:r>
              <a:rPr lang="en-US" altLang="en-US" sz="1800" dirty="0"/>
              <a:t>We know that in a high-level language, when we call a function/method, after the code for the called subroutine completes, the program will </a:t>
            </a:r>
            <a:r>
              <a:rPr lang="en-US" altLang="en-US" sz="1800" b="1" i="1" dirty="0"/>
              <a:t>return</a:t>
            </a:r>
            <a:r>
              <a:rPr lang="en-US" altLang="en-US" sz="1800" dirty="0"/>
              <a:t> to the instruction immediately after the instruction where the call was made.</a:t>
            </a:r>
          </a:p>
          <a:p>
            <a:r>
              <a:rPr lang="en-US" altLang="en-US" sz="2400" dirty="0"/>
              <a:t>Some machines use </a:t>
            </a:r>
            <a:r>
              <a:rPr lang="en-US" altLang="en-US" sz="2400" i="1" dirty="0"/>
              <a:t>a single link register to save return address </a:t>
            </a:r>
            <a:r>
              <a:rPr lang="en-US" altLang="en-US" sz="2400" dirty="0"/>
              <a:t>…  BUT that doesn’t always work (Why not?)</a:t>
            </a:r>
            <a:endParaRPr lang="en-US" altLang="en-US" sz="2400" dirty="0">
              <a:ea typeface="Tahoma"/>
              <a:cs typeface="Tahoma"/>
            </a:endParaRPr>
          </a:p>
          <a:p>
            <a:r>
              <a:rPr lang="en-US" altLang="en-US" sz="2400" dirty="0"/>
              <a:t>Moreover, need a way to pass </a:t>
            </a:r>
            <a:r>
              <a:rPr lang="en-US" altLang="en-US" sz="2400" i="1" dirty="0"/>
              <a:t>parameters</a:t>
            </a:r>
            <a:r>
              <a:rPr lang="en-US" altLang="en-US" sz="2400" dirty="0"/>
              <a:t> to the subroutine and get back </a:t>
            </a:r>
            <a:r>
              <a:rPr lang="en-US" altLang="en-US" sz="2400" i="1" dirty="0"/>
              <a:t>results </a:t>
            </a:r>
            <a:endParaRPr lang="en-US" altLang="en-US" sz="2400" dirty="0"/>
          </a:p>
          <a:p>
            <a:r>
              <a:rPr lang="en-US" altLang="en-US" sz="2400" dirty="0"/>
              <a:t>Standard approach: use a specific area of memory (called </a:t>
            </a:r>
            <a:r>
              <a:rPr lang="en-US" altLang="en-US" sz="2400" b="1" dirty="0"/>
              <a:t>the “stack”</a:t>
            </a:r>
            <a:r>
              <a:rPr lang="en-US" altLang="en-US" sz="2400" dirty="0"/>
              <a:t>) for this.</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22</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55334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5418122" cy="666750"/>
          </a:xfrm>
        </p:spPr>
        <p:txBody>
          <a:bodyPr/>
          <a:lstStyle/>
          <a:p>
            <a:pPr algn="ctr"/>
            <a:r>
              <a:rPr lang="en-US" altLang="en-US"/>
              <a:t>Stack frame</a:t>
            </a:r>
          </a:p>
        </p:txBody>
      </p:sp>
      <p:sp>
        <p:nvSpPr>
          <p:cNvPr id="34819" name="Rectangle 3"/>
          <p:cNvSpPr>
            <a:spLocks noGrp="1"/>
          </p:cNvSpPr>
          <p:nvPr>
            <p:ph type="body" idx="1"/>
          </p:nvPr>
        </p:nvSpPr>
        <p:spPr>
          <a:xfrm>
            <a:off x="232236" y="1033463"/>
            <a:ext cx="8911764" cy="5045482"/>
          </a:xfrm>
        </p:spPr>
        <p:txBody>
          <a:bodyPr/>
          <a:lstStyle/>
          <a:p>
            <a:r>
              <a:rPr lang="en-US" altLang="en-US" sz="2400" dirty="0"/>
              <a:t>Each subroutine S that is called is “allocated” (given) a </a:t>
            </a:r>
            <a:r>
              <a:rPr lang="en-US" altLang="en-US" sz="2400" i="1" dirty="0"/>
              <a:t>stack frame – </a:t>
            </a:r>
            <a:r>
              <a:rPr lang="en-US" altLang="en-US" sz="2400" dirty="0"/>
              <a:t>a contiguous set of memory words that is used as space for the parameters passed to S, the </a:t>
            </a:r>
            <a:r>
              <a:rPr lang="en-US" altLang="en-US" sz="2400" i="1" dirty="0"/>
              <a:t>return address, </a:t>
            </a:r>
            <a:r>
              <a:rPr lang="en-US" altLang="en-US" sz="2400" dirty="0"/>
              <a:t>the local variables of S, and the starting</a:t>
            </a:r>
            <a:r>
              <a:rPr lang="en-US" altLang="en-US" sz="2400" i="1" dirty="0"/>
              <a:t> </a:t>
            </a:r>
            <a:r>
              <a:rPr lang="en-US" altLang="en-US" sz="2400" dirty="0"/>
              <a:t>address (beginning) of the caller’s stack frame</a:t>
            </a:r>
          </a:p>
          <a:p>
            <a:r>
              <a:rPr lang="en-US" altLang="en-US" sz="2400" dirty="0"/>
              <a:t>During the execution of S, a specific register, that might be called RSP (Register Stack Pointer), will contain the </a:t>
            </a:r>
            <a:r>
              <a:rPr lang="en-US" altLang="en-US" sz="2400" i="1" dirty="0"/>
              <a:t>starting</a:t>
            </a:r>
            <a:r>
              <a:rPr lang="en-US" altLang="en-US" sz="2400" dirty="0"/>
              <a:t> address of S’s stack frame; in other words, this register is used as a “top of stack” (TOS) pointer</a:t>
            </a:r>
          </a:p>
          <a:p>
            <a:r>
              <a:rPr lang="en-US" altLang="en-US" sz="2400" dirty="0"/>
              <a:t>Structure of the stack during execution: more later – see description of Y84-64 in next two slide sets (based on Intel X86-64.</a:t>
            </a:r>
            <a:endParaRPr lang="en-US" altLang="en-US" sz="2400" dirty="0">
              <a:ea typeface="Tahoma"/>
              <a:cs typeface="Tahoma"/>
            </a:endParaRP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23</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55621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5418122" cy="666750"/>
          </a:xfrm>
        </p:spPr>
        <p:txBody>
          <a:bodyPr/>
          <a:lstStyle/>
          <a:p>
            <a:pPr algn="ctr"/>
            <a:r>
              <a:rPr lang="en-US" altLang="en-US"/>
              <a:t>Subroutine example</a:t>
            </a:r>
          </a:p>
        </p:txBody>
      </p:sp>
      <p:sp>
        <p:nvSpPr>
          <p:cNvPr id="34819" name="Rectangle 3"/>
          <p:cNvSpPr>
            <a:spLocks noGrp="1"/>
          </p:cNvSpPr>
          <p:nvPr>
            <p:ph type="body" idx="1"/>
          </p:nvPr>
        </p:nvSpPr>
        <p:spPr>
          <a:xfrm>
            <a:off x="232236" y="894270"/>
            <a:ext cx="8911764" cy="5199062"/>
          </a:xfrm>
        </p:spPr>
        <p:txBody>
          <a:bodyPr/>
          <a:lstStyle/>
          <a:p>
            <a:r>
              <a:rPr lang="en-US" altLang="en-US" sz="2400" dirty="0"/>
              <a:t>Suppose we want a subroutine Sum that can be used to add any sequence of numbers (i.e., an array) with a variable (unknown) number of numbers</a:t>
            </a:r>
          </a:p>
          <a:p>
            <a:r>
              <a:rPr lang="en-US" altLang="en-US" sz="2400" dirty="0"/>
              <a:t>The Sum subroutine needs two parameters:</a:t>
            </a:r>
          </a:p>
          <a:p>
            <a:pPr lvl="1"/>
            <a:r>
              <a:rPr lang="en-US" altLang="en-US" sz="2400" dirty="0"/>
              <a:t>The address of the seq. of numbers to be added</a:t>
            </a:r>
          </a:p>
          <a:p>
            <a:pPr lvl="1"/>
            <a:r>
              <a:rPr lang="en-US" altLang="en-US" sz="2400" dirty="0"/>
              <a:t>The number of elements in the array</a:t>
            </a:r>
          </a:p>
          <a:p>
            <a:r>
              <a:rPr lang="en-US" altLang="en-US" sz="2400" dirty="0"/>
              <a:t>The “calling code” is responsible for putting this information and the return address in Sum’s stack frame and then calling Sum</a:t>
            </a:r>
          </a:p>
          <a:p>
            <a:r>
              <a:rPr lang="en-US" altLang="en-US" sz="2400" dirty="0"/>
              <a:t>Sum will compute the result, store it in R1 (the return register), and “return” to the caller</a:t>
            </a:r>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24</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2288546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7" y="-65855"/>
            <a:ext cx="6531867" cy="666750"/>
          </a:xfrm>
        </p:spPr>
        <p:txBody>
          <a:bodyPr/>
          <a:lstStyle/>
          <a:p>
            <a:pPr algn="ctr"/>
            <a:r>
              <a:rPr lang="en-US" altLang="en-US"/>
              <a:t>Subroutine: caller, callee</a:t>
            </a:r>
          </a:p>
        </p:txBody>
      </p:sp>
      <p:sp>
        <p:nvSpPr>
          <p:cNvPr id="34819" name="Rectangle 3"/>
          <p:cNvSpPr>
            <a:spLocks noGrp="1"/>
          </p:cNvSpPr>
          <p:nvPr>
            <p:ph type="body" idx="1"/>
          </p:nvPr>
        </p:nvSpPr>
        <p:spPr>
          <a:xfrm>
            <a:off x="232237" y="625434"/>
            <a:ext cx="4262953" cy="5799155"/>
          </a:xfrm>
        </p:spPr>
        <p:txBody>
          <a:bodyPr/>
          <a:lstStyle/>
          <a:p>
            <a:pPr marL="0" indent="0" defTabSz="274320">
              <a:buNone/>
            </a:pPr>
            <a:r>
              <a:rPr lang="en-US" altLang="en-US" sz="1800" dirty="0"/>
              <a:t>% caller code</a:t>
            </a:r>
          </a:p>
          <a:p>
            <a:pPr marL="0" indent="0" defTabSz="274320">
              <a:buNone/>
            </a:pPr>
            <a:r>
              <a:rPr lang="en-US" altLang="en-US" sz="1800" dirty="0"/>
              <a:t>% 10 nos. to be added;</a:t>
            </a:r>
          </a:p>
          <a:p>
            <a:pPr marL="0" indent="0" defTabSz="457200">
              <a:buNone/>
            </a:pPr>
            <a:r>
              <a:rPr lang="en-US" altLang="en-US" sz="1800" dirty="0"/>
              <a:t>% they are at N, N+4, …</a:t>
            </a:r>
          </a:p>
          <a:p>
            <a:pPr marL="0" indent="0" defTabSz="457200">
              <a:buNone/>
            </a:pPr>
            <a:r>
              <a:rPr lang="en-US" altLang="en-US" sz="1800" dirty="0"/>
              <a:t>Load R2, Size  %array size in R2</a:t>
            </a:r>
            <a:endParaRPr lang="en-US" altLang="en-US" sz="1800" dirty="0">
              <a:ea typeface="Tahoma"/>
              <a:cs typeface="Tahoma"/>
            </a:endParaRPr>
          </a:p>
          <a:p>
            <a:pPr marL="0" indent="0" defTabSz="457200">
              <a:buNone/>
            </a:pPr>
            <a:r>
              <a:rPr lang="en-US" altLang="en-US" sz="1800" dirty="0"/>
              <a:t>Load R3, #N   %array </a:t>
            </a:r>
            <a:r>
              <a:rPr lang="en-US" altLang="en-US" sz="1800" dirty="0" err="1"/>
              <a:t>addr</a:t>
            </a:r>
            <a:r>
              <a:rPr lang="en-US" altLang="en-US" sz="1800" dirty="0"/>
              <a:t> in R3</a:t>
            </a:r>
          </a:p>
          <a:p>
            <a:pPr marL="0" indent="0" defTabSz="457200">
              <a:buNone/>
            </a:pPr>
            <a:r>
              <a:rPr lang="en-US" altLang="en-US" sz="1800" dirty="0"/>
              <a:t>Push R3         %push addr parameter</a:t>
            </a:r>
            <a:endParaRPr lang="en-US" altLang="en-US" sz="1800" dirty="0">
              <a:ea typeface="Tahoma"/>
              <a:cs typeface="Tahoma"/>
            </a:endParaRPr>
          </a:p>
          <a:p>
            <a:pPr marL="0" indent="0" defTabSz="457200">
              <a:buNone/>
            </a:pPr>
            <a:r>
              <a:rPr lang="en-US" altLang="en-US" sz="1800" dirty="0"/>
              <a:t>Push R2         %push size parameter</a:t>
            </a:r>
            <a:endParaRPr lang="en-US" altLang="en-US" sz="1800" dirty="0">
              <a:ea typeface="Tahoma"/>
              <a:cs typeface="Tahoma"/>
            </a:endParaRPr>
          </a:p>
          <a:p>
            <a:pPr marL="0" indent="0" defTabSz="457200">
              <a:buNone/>
            </a:pPr>
            <a:r>
              <a:rPr lang="en-US" altLang="en-US" sz="1800" dirty="0"/>
              <a:t>Call Sum     %Push return address        %back to here on top of stack; and</a:t>
            </a:r>
            <a:endParaRPr lang="en-US" altLang="en-US" sz="1800" dirty="0">
              <a:ea typeface="Tahoma"/>
              <a:cs typeface="Tahoma"/>
            </a:endParaRPr>
          </a:p>
          <a:p>
            <a:pPr marL="0" indent="0" defTabSz="457200">
              <a:buNone/>
            </a:pPr>
            <a:r>
              <a:rPr lang="en-US" altLang="en-US" sz="1800" dirty="0"/>
              <a:t>                  %then call Sum subroutine</a:t>
            </a:r>
            <a:endParaRPr lang="en-US" altLang="en-US" sz="1800" dirty="0">
              <a:ea typeface="Tahoma"/>
              <a:cs typeface="Tahoma"/>
            </a:endParaRPr>
          </a:p>
          <a:p>
            <a:pPr marL="0" indent="0" defTabSz="457200">
              <a:buNone/>
            </a:pPr>
            <a:r>
              <a:rPr lang="en-US" altLang="en-US" sz="1800" dirty="0"/>
              <a:t>…...    %Following code here</a:t>
            </a:r>
            <a:endParaRPr lang="en-US" altLang="en-US" sz="1800" dirty="0">
              <a:ea typeface="Tahoma"/>
              <a:cs typeface="Tahoma"/>
            </a:endParaRPr>
          </a:p>
          <a:p>
            <a:pPr marL="0" indent="0" defTabSz="457200">
              <a:buNone/>
            </a:pPr>
            <a:endParaRPr lang="en-US" altLang="en-US" sz="1800" dirty="0"/>
          </a:p>
          <a:p>
            <a:pPr marL="0" indent="0" defTabSz="457200">
              <a:buNone/>
            </a:pPr>
            <a:r>
              <a:rPr lang="en-US" altLang="en-US" sz="1800" dirty="0"/>
              <a:t>NOTE: Push instructions write copy of data in register being pushed on top of stack</a:t>
            </a:r>
            <a:endParaRPr lang="en-US" altLang="en-US" sz="1800" b="1" dirty="0">
              <a:ea typeface="Tahoma"/>
              <a:cs typeface="Tahoma"/>
            </a:endParaRPr>
          </a:p>
          <a:p>
            <a:pPr marL="0" indent="0" defTabSz="457200">
              <a:buNone/>
            </a:pPr>
            <a:endParaRPr lang="en-US" altLang="en-US" sz="2000"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25</a:t>
            </a:fld>
            <a:endParaRPr lang="en-US" altLang="en-US"/>
          </a:p>
        </p:txBody>
      </p:sp>
      <p:sp>
        <p:nvSpPr>
          <p:cNvPr id="6" name="Rectangle 3"/>
          <p:cNvSpPr txBox="1">
            <a:spLocks/>
          </p:cNvSpPr>
          <p:nvPr/>
        </p:nvSpPr>
        <p:spPr bwMode="auto">
          <a:xfrm>
            <a:off x="4495190" y="702245"/>
            <a:ext cx="4762219" cy="5722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defTabSz="457200">
              <a:buNone/>
            </a:pPr>
            <a:endParaRPr lang="en-US" altLang="en-US" sz="2400" kern="0" dirty="0"/>
          </a:p>
          <a:p>
            <a:pPr marL="0" indent="0" defTabSz="457200">
              <a:buNone/>
            </a:pPr>
            <a:r>
              <a:rPr lang="en-US" altLang="en-US" sz="1800" dirty="0"/>
              <a:t>Sum </a:t>
            </a:r>
            <a:r>
              <a:rPr lang="en-US" altLang="en-US" sz="1800" kern="0" dirty="0"/>
              <a:t>:				%subroutine label</a:t>
            </a:r>
          </a:p>
          <a:p>
            <a:pPr marL="0" indent="0" defTabSz="457200">
              <a:buNone/>
            </a:pPr>
            <a:r>
              <a:rPr lang="en-US" altLang="en-US" sz="1800" kern="0" dirty="0"/>
              <a:t>	Load  R2, (RSP)  %get array size</a:t>
            </a:r>
            <a:endParaRPr lang="en-US" altLang="en-US" sz="1800" kern="0" dirty="0">
              <a:ea typeface="Tahoma"/>
              <a:cs typeface="Tahoma"/>
            </a:endParaRPr>
          </a:p>
          <a:p>
            <a:pPr marL="0" indent="0" defTabSz="457200">
              <a:buNone/>
            </a:pPr>
            <a:r>
              <a:rPr lang="en-US" altLang="en-US" sz="1800" kern="0" dirty="0"/>
              <a:t>	Clear R1			% sum = 0</a:t>
            </a:r>
            <a:endParaRPr lang="en-US" altLang="en-US" sz="1800" kern="0" dirty="0">
              <a:ea typeface="Tahoma"/>
              <a:cs typeface="Tahoma"/>
            </a:endParaRPr>
          </a:p>
          <a:p>
            <a:pPr marL="0" indent="0" defTabSz="457200">
              <a:buNone/>
            </a:pPr>
            <a:r>
              <a:rPr lang="en-US" altLang="en-US" sz="1800" kern="0" dirty="0"/>
              <a:t>	Load  R4, 4(RSP)  %get start </a:t>
            </a:r>
            <a:r>
              <a:rPr lang="en-US" altLang="en-US" sz="1800" kern="0" dirty="0" err="1"/>
              <a:t>addr</a:t>
            </a:r>
            <a:endParaRPr lang="en-US" altLang="en-US" sz="1800" kern="0" dirty="0"/>
          </a:p>
          <a:p>
            <a:pPr marL="0" indent="0" defTabSz="182880">
              <a:buNone/>
            </a:pPr>
            <a:r>
              <a:rPr lang="en-US" altLang="en-US" sz="1800" dirty="0"/>
              <a:t>L1:	 Add		R1, (R4)    %Add next num</a:t>
            </a:r>
          </a:p>
          <a:p>
            <a:pPr marL="0" indent="0" defTabSz="182880">
              <a:buNone/>
            </a:pPr>
            <a:r>
              <a:rPr lang="en-US" altLang="en-US" sz="1800" dirty="0"/>
              <a:t>      Add 		R4, #4			%Inc address in R4</a:t>
            </a:r>
          </a:p>
          <a:p>
            <a:pPr marL="0" indent="0" defTabSz="182880">
              <a:buNone/>
            </a:pPr>
            <a:r>
              <a:rPr lang="en-US" sz="1800" dirty="0"/>
              <a:t>      Sub		R2, #1		   %Dec counter    </a:t>
            </a:r>
            <a:endParaRPr lang="en-US" sz="1800" dirty="0">
              <a:ea typeface="Tahoma"/>
              <a:cs typeface="Tahoma"/>
            </a:endParaRPr>
          </a:p>
          <a:p>
            <a:pPr marL="0" indent="0" defTabSz="182880">
              <a:buNone/>
            </a:pPr>
            <a:r>
              <a:rPr lang="en-US" sz="1800" dirty="0"/>
              <a:t>      BGZ		L1			      %Branch back if not</a:t>
            </a:r>
            <a:endParaRPr lang="en-US" altLang="en-US" sz="1800" kern="0" dirty="0"/>
          </a:p>
          <a:p>
            <a:pPr marL="0" indent="0" defTabSz="457200">
              <a:buNone/>
            </a:pPr>
            <a:r>
              <a:rPr lang="en-US" altLang="en-US" sz="1800" kern="0" dirty="0"/>
              <a:t>	                         %Done </a:t>
            </a:r>
            <a:endParaRPr lang="en-US" altLang="en-US" sz="1800" kern="0" dirty="0">
              <a:ea typeface="Tahoma"/>
              <a:cs typeface="Tahoma"/>
            </a:endParaRPr>
          </a:p>
          <a:p>
            <a:pPr marL="0" indent="0" defTabSz="457200">
              <a:buNone/>
            </a:pPr>
            <a:r>
              <a:rPr lang="en-US" altLang="en-US" sz="1800" kern="0" dirty="0"/>
              <a:t>      RET                     %Done! Return to</a:t>
            </a:r>
            <a:endParaRPr lang="en-US" dirty="0"/>
          </a:p>
          <a:p>
            <a:pPr marL="0" indent="0" defTabSz="457200">
              <a:buNone/>
            </a:pPr>
            <a:r>
              <a:rPr lang="en-US" altLang="en-US" sz="1800" kern="0" dirty="0"/>
              <a:t>                                 %caller</a:t>
            </a:r>
            <a:endParaRPr lang="en-US" dirty="0">
              <a:ea typeface="Tahoma"/>
              <a:cs typeface="Tahoma"/>
            </a:endParaRPr>
          </a:p>
          <a:p>
            <a:pPr marL="0" indent="0" defTabSz="457200">
              <a:buFont typeface="Wingdings" panose="05000000000000000000" pitchFamily="2" charset="2"/>
              <a:buNone/>
            </a:pPr>
            <a:endParaRPr lang="en-US" altLang="en-US" sz="1800" kern="0" dirty="0"/>
          </a:p>
          <a:p>
            <a:pPr marL="0" indent="0" defTabSz="457200">
              <a:buFont typeface="Wingdings" panose="05000000000000000000" pitchFamily="2" charset="2"/>
              <a:buNone/>
            </a:pPr>
            <a:r>
              <a:rPr lang="en-US" altLang="en-US" sz="1800" kern="0" dirty="0"/>
              <a:t>NOTE: Constant values are preceded by the symbol #, e.g., Add R1, #4</a:t>
            </a:r>
          </a:p>
          <a:p>
            <a:pPr marL="0" indent="0" defTabSz="457200">
              <a:buFont typeface="Wingdings" panose="05000000000000000000" pitchFamily="2" charset="2"/>
              <a:buNone/>
            </a:pPr>
            <a:r>
              <a:rPr lang="en-US" altLang="en-US" sz="1800" kern="0" dirty="0"/>
              <a:t>Constant values are stored in the encoded instruction (as part of the bit string!)</a:t>
            </a:r>
          </a:p>
        </p:txBody>
      </p:sp>
    </p:spTree>
    <p:extLst>
      <p:ext uri="{BB962C8B-B14F-4D97-AF65-F5344CB8AC3E}">
        <p14:creationId xmlns:p14="http://schemas.microsoft.com/office/powerpoint/2010/main" val="2665773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81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481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4819">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5418122" cy="666750"/>
          </a:xfrm>
        </p:spPr>
        <p:txBody>
          <a:bodyPr/>
          <a:lstStyle/>
          <a:p>
            <a:pPr algn="ctr"/>
            <a:r>
              <a:rPr lang="en-US" altLang="en-US"/>
              <a:t>Stack frame (contd)</a:t>
            </a:r>
          </a:p>
        </p:txBody>
      </p:sp>
      <p:sp>
        <p:nvSpPr>
          <p:cNvPr id="34819" name="Rectangle 3"/>
          <p:cNvSpPr>
            <a:spLocks noGrp="1"/>
          </p:cNvSpPr>
          <p:nvPr>
            <p:ph type="body" idx="1"/>
          </p:nvPr>
        </p:nvSpPr>
        <p:spPr>
          <a:xfrm>
            <a:off x="232236" y="779054"/>
            <a:ext cx="8911764" cy="5645535"/>
          </a:xfrm>
        </p:spPr>
        <p:txBody>
          <a:bodyPr/>
          <a:lstStyle/>
          <a:p>
            <a:pPr marL="0" indent="0">
              <a:buNone/>
            </a:pPr>
            <a:r>
              <a:rPr lang="en-US" altLang="en-US" sz="2400" dirty="0"/>
              <a:t>In general:</a:t>
            </a:r>
          </a:p>
          <a:p>
            <a:r>
              <a:rPr lang="en-US" altLang="en-US" sz="2400" dirty="0"/>
              <a:t>For every subroutine call, there are two subroutines involved: </a:t>
            </a:r>
            <a:r>
              <a:rPr lang="en-US" altLang="en-US" sz="2400" b="1" dirty="0"/>
              <a:t>the </a:t>
            </a:r>
            <a:r>
              <a:rPr lang="en-US" altLang="en-US" sz="2400" b="1" i="1" dirty="0"/>
              <a:t>caller</a:t>
            </a:r>
            <a:r>
              <a:rPr lang="en-US" altLang="en-US" sz="2400" b="1" dirty="0"/>
              <a:t> subroutine</a:t>
            </a:r>
            <a:r>
              <a:rPr lang="en-US" altLang="en-US" sz="2400" dirty="0"/>
              <a:t> calls </a:t>
            </a:r>
            <a:r>
              <a:rPr lang="en-US" altLang="en-US" sz="2400" b="1" dirty="0"/>
              <a:t>the </a:t>
            </a:r>
            <a:r>
              <a:rPr lang="en-US" altLang="en-US" sz="2400" b="1" i="1" dirty="0"/>
              <a:t>callee</a:t>
            </a:r>
            <a:r>
              <a:rPr lang="en-US" altLang="en-US" sz="2400" b="1" dirty="0"/>
              <a:t> subroutine</a:t>
            </a:r>
            <a:r>
              <a:rPr lang="en-US" altLang="en-US" sz="2400" dirty="0"/>
              <a:t>.</a:t>
            </a:r>
          </a:p>
          <a:p>
            <a:r>
              <a:rPr lang="en-US" altLang="en-US" sz="2400" dirty="0"/>
              <a:t>Caller puts parameters (if any) for callee in frame of callee; when caller calls callee, address of next instruction after call instruction will be pushed onto the stack.</a:t>
            </a:r>
          </a:p>
          <a:p>
            <a:r>
              <a:rPr lang="en-US" altLang="en-US" sz="2400" dirty="0"/>
              <a:t>Callee uses the information as needed, uses additional space in its frame as needed, computes needed results and puts them in the appropriate return register and returns to the address pushed by caller when call was executed.</a:t>
            </a:r>
            <a:endParaRPr lang="en-US" altLang="en-US" sz="2400" dirty="0">
              <a:ea typeface="Tahoma"/>
              <a:cs typeface="Tahoma"/>
            </a:endParaRPr>
          </a:p>
          <a:p>
            <a:r>
              <a:rPr lang="en-US" altLang="en-US" sz="2400" dirty="0"/>
              <a:t>After return from callee, caller can get result (if any) from return register and continue/proceed with its work.</a:t>
            </a:r>
          </a:p>
          <a:p>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26</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413810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48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1150938" y="125413"/>
            <a:ext cx="5418122" cy="666750"/>
          </a:xfrm>
        </p:spPr>
        <p:txBody>
          <a:bodyPr/>
          <a:lstStyle/>
          <a:p>
            <a:pPr algn="ctr"/>
            <a:r>
              <a:rPr lang="en-US" altLang="en-US"/>
              <a:t>Stack frame (contd)</a:t>
            </a:r>
          </a:p>
        </p:txBody>
      </p:sp>
      <p:sp>
        <p:nvSpPr>
          <p:cNvPr id="34819" name="Rectangle 3"/>
          <p:cNvSpPr>
            <a:spLocks noGrp="1"/>
          </p:cNvSpPr>
          <p:nvPr>
            <p:ph type="body" idx="1"/>
          </p:nvPr>
        </p:nvSpPr>
        <p:spPr>
          <a:xfrm>
            <a:off x="0" y="894270"/>
            <a:ext cx="9144000" cy="5184675"/>
          </a:xfrm>
        </p:spPr>
        <p:txBody>
          <a:bodyPr/>
          <a:lstStyle/>
          <a:p>
            <a:r>
              <a:rPr lang="en-US" altLang="en-US" sz="2400" dirty="0"/>
              <a:t>This is a very general and very important scheme and used virtually universally</a:t>
            </a:r>
            <a:endParaRPr lang="en-US" altLang="en-US" sz="2400">
              <a:ea typeface="Tahoma"/>
              <a:cs typeface="Tahoma"/>
            </a:endParaRPr>
          </a:p>
          <a:p>
            <a:r>
              <a:rPr lang="en-US" altLang="en-US" sz="2400" dirty="0"/>
              <a:t>We will keep coming back to it</a:t>
            </a:r>
            <a:endParaRPr lang="en-US" altLang="en-US" sz="2400">
              <a:ea typeface="Tahoma"/>
              <a:cs typeface="Tahoma"/>
            </a:endParaRPr>
          </a:p>
          <a:p>
            <a:r>
              <a:rPr lang="en-US" altLang="en-US" sz="2400" dirty="0"/>
              <a:t>Other key points:</a:t>
            </a:r>
            <a:r>
              <a:rPr lang="en-US" altLang="en-US" sz="2000" dirty="0"/>
              <a:t> </a:t>
            </a:r>
            <a:endParaRPr lang="en-US" altLang="en-US" sz="2000" dirty="0">
              <a:ea typeface="Tahoma"/>
              <a:cs typeface="Tahoma"/>
            </a:endParaRPr>
          </a:p>
          <a:p>
            <a:pPr lvl="1"/>
            <a:r>
              <a:rPr lang="en-US" altLang="en-US" sz="2000" dirty="0"/>
              <a:t>Registers may be used to pass parameters and get back results but using the stack frame is more general, and most systems do it this way</a:t>
            </a:r>
            <a:endParaRPr lang="en-US" altLang="en-US" sz="2000" dirty="0">
              <a:ea typeface="Tahoma"/>
              <a:cs typeface="Tahoma"/>
            </a:endParaRPr>
          </a:p>
          <a:p>
            <a:pPr lvl="1"/>
            <a:r>
              <a:rPr lang="en-US" altLang="en-US" sz="2000" dirty="0"/>
              <a:t>Recursion is automatically handled by stack frames (the same subroutine can be both caller and callee)</a:t>
            </a:r>
            <a:endParaRPr lang="en-US" altLang="en-US" sz="2000" dirty="0">
              <a:ea typeface="Tahoma"/>
              <a:cs typeface="Tahoma"/>
            </a:endParaRPr>
          </a:p>
          <a:p>
            <a:pPr lvl="1"/>
            <a:r>
              <a:rPr lang="en-US" altLang="en-US" sz="2000" dirty="0"/>
              <a:t>Indirect addressing such as in “Add R1, (R4)” </a:t>
            </a:r>
            <a:br>
              <a:rPr lang="en-US" altLang="en-US" sz="2000" dirty="0">
                <a:ea typeface="+mn-lt"/>
                <a:cs typeface="+mn-lt"/>
              </a:rPr>
            </a:br>
            <a:r>
              <a:rPr lang="en-US" altLang="en-US" sz="2000" dirty="0"/>
              <a:t>is very important and is the equivalent of pointers in languages such as C/C++ (and Java, though they are not called pointers in Java)</a:t>
            </a:r>
            <a:endParaRPr lang="en-US" altLang="en-US" sz="2000" dirty="0">
              <a:ea typeface="Tahoma"/>
              <a:cs typeface="Tahoma"/>
            </a:endParaRPr>
          </a:p>
          <a:p>
            <a:pPr lvl="1"/>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27</a:t>
            </a:fld>
            <a:endParaRPr lang="en-US" altLang="en-US"/>
          </a:p>
        </p:txBody>
      </p:sp>
      <p:sp>
        <p:nvSpPr>
          <p:cNvPr id="3" name="Footer Placeholder 2"/>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04917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481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8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a:t>
            </a:r>
          </a:p>
        </p:txBody>
      </p:sp>
      <p:sp>
        <p:nvSpPr>
          <p:cNvPr id="3" name="Content Placeholder 2"/>
          <p:cNvSpPr>
            <a:spLocks noGrp="1"/>
          </p:cNvSpPr>
          <p:nvPr>
            <p:ph idx="1"/>
          </p:nvPr>
        </p:nvSpPr>
        <p:spPr/>
        <p:txBody>
          <a:bodyPr/>
          <a:lstStyle/>
          <a:p>
            <a:r>
              <a:rPr lang="en-US" dirty="0"/>
              <a:t>Y86-64 assembly language for a simulated processor, which we can run on a simulator (a program that acts like a CPU).</a:t>
            </a:r>
          </a:p>
          <a:p>
            <a:r>
              <a:rPr lang="en-US" dirty="0"/>
              <a:t>Similar to (nearly the same as) assembly language for Intel X86-64 64 bit processors in many important ways, but much simpler. </a:t>
            </a:r>
            <a:endParaRPr lang="en-US" dirty="0">
              <a:ea typeface="Tahoma"/>
              <a:cs typeface="Tahoma"/>
            </a:endParaRPr>
          </a:p>
        </p:txBody>
      </p:sp>
      <p:sp>
        <p:nvSpPr>
          <p:cNvPr id="4" name="Footer Placeholder 3"/>
          <p:cNvSpPr>
            <a:spLocks noGrp="1"/>
          </p:cNvSpPr>
          <p:nvPr>
            <p:ph type="ftr" sz="quarter" idx="11"/>
          </p:nvPr>
        </p:nvSpPr>
        <p:spPr/>
        <p:txBody>
          <a:bodyPr/>
          <a:lstStyle/>
          <a:p>
            <a:pPr>
              <a:defRPr/>
            </a:pPr>
            <a:r>
              <a:rPr lang="en-US" dirty="0"/>
              <a:t>CSE 3430; Part 3</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28</a:t>
            </a:fld>
            <a:endParaRPr lang="en-US" altLang="en-US"/>
          </a:p>
        </p:txBody>
      </p:sp>
    </p:spTree>
    <p:extLst>
      <p:ext uri="{BB962C8B-B14F-4D97-AF65-F5344CB8AC3E}">
        <p14:creationId xmlns:p14="http://schemas.microsoft.com/office/powerpoint/2010/main" val="2867040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p:cNvSpPr>
          <p:nvPr>
            <p:ph type="title"/>
          </p:nvPr>
        </p:nvSpPr>
        <p:spPr/>
        <p:txBody>
          <a:bodyPr/>
          <a:lstStyle/>
          <a:p>
            <a:r>
              <a:rPr lang="en-US" altLang="en-US" dirty="0"/>
              <a:t>Memory Operations: Data transfers</a:t>
            </a:r>
          </a:p>
        </p:txBody>
      </p:sp>
      <p:sp>
        <p:nvSpPr>
          <p:cNvPr id="13315" name="Rectangle 3"/>
          <p:cNvSpPr>
            <a:spLocks noGrp="1"/>
          </p:cNvSpPr>
          <p:nvPr>
            <p:ph type="body" idx="1"/>
          </p:nvPr>
        </p:nvSpPr>
        <p:spPr>
          <a:xfrm>
            <a:off x="241841" y="908567"/>
            <a:ext cx="8554497" cy="5361874"/>
          </a:xfrm>
        </p:spPr>
        <p:txBody>
          <a:bodyPr/>
          <a:lstStyle/>
          <a:p>
            <a:r>
              <a:rPr lang="en-US" altLang="en-US" sz="2400" dirty="0"/>
              <a:t>Memory contains both </a:t>
            </a:r>
            <a:r>
              <a:rPr lang="en-US" altLang="en-US" sz="2400" b="1" i="1" dirty="0"/>
              <a:t>data</a:t>
            </a:r>
            <a:r>
              <a:rPr lang="en-US" altLang="en-US" sz="2400" dirty="0"/>
              <a:t> </a:t>
            </a:r>
            <a:r>
              <a:rPr lang="en-US" altLang="en-US" sz="2400" i="1" dirty="0"/>
              <a:t>and</a:t>
            </a:r>
            <a:r>
              <a:rPr lang="en-US" altLang="en-US" sz="2400" dirty="0"/>
              <a:t> </a:t>
            </a:r>
            <a:r>
              <a:rPr lang="en-US" altLang="en-US" sz="2400" b="1" i="1" dirty="0"/>
              <a:t>program instructions</a:t>
            </a:r>
            <a:r>
              <a:rPr lang="en-US" altLang="en-US" sz="2400" dirty="0"/>
              <a:t>: As already discussed, </a:t>
            </a:r>
            <a:r>
              <a:rPr lang="en-US" altLang="en-US" sz="2400" b="1" i="1" dirty="0"/>
              <a:t>everything</a:t>
            </a:r>
            <a:r>
              <a:rPr lang="en-US" altLang="en-US" sz="2400" dirty="0"/>
              <a:t> must be encoded as a bit string including </a:t>
            </a:r>
            <a:r>
              <a:rPr lang="en-US" altLang="en-US" sz="2400" i="1" dirty="0"/>
              <a:t>EVEN</a:t>
            </a:r>
            <a:r>
              <a:rPr lang="en-US" altLang="en-US" sz="2400" dirty="0"/>
              <a:t> INSTRUCTIONS which will be executed by the processor/CPU!</a:t>
            </a:r>
            <a:endParaRPr lang="en-US" altLang="en-US" sz="2400" dirty="0">
              <a:ea typeface="Tahoma"/>
              <a:cs typeface="Tahoma"/>
            </a:endParaRPr>
          </a:p>
          <a:p>
            <a:r>
              <a:rPr lang="en-US" altLang="en-US" sz="2400" dirty="0"/>
              <a:t>Since everything is a bit string, the contents of a memory word is a string of 64 bits (or 32 bits in 32 bit systems)</a:t>
            </a:r>
          </a:p>
          <a:p>
            <a:r>
              <a:rPr lang="en-US" altLang="en-US" sz="2400" i="1" dirty="0"/>
              <a:t>Read</a:t>
            </a:r>
            <a:r>
              <a:rPr lang="en-US" altLang="en-US" sz="2400" dirty="0"/>
              <a:t> (memory) instruction: Memory retrieves contents at address given by CPU; </a:t>
            </a:r>
            <a:r>
              <a:rPr lang="en-US" altLang="en-US" sz="2400" b="1" dirty="0"/>
              <a:t>value in memory does not change (READ does not change bit string </a:t>
            </a:r>
            <a:r>
              <a:rPr lang="en-US" altLang="en-US" sz="2400" b="1" i="1" dirty="0"/>
              <a:t>EVER</a:t>
            </a:r>
            <a:r>
              <a:rPr lang="en-US" altLang="en-US" sz="2400" b="1" dirty="0"/>
              <a:t>!)</a:t>
            </a:r>
            <a:endParaRPr lang="en-US" altLang="en-US" sz="2400" b="1" dirty="0">
              <a:ea typeface="Tahoma"/>
              <a:cs typeface="Tahoma"/>
            </a:endParaRPr>
          </a:p>
          <a:p>
            <a:r>
              <a:rPr lang="en-US" altLang="en-US" sz="2400" b="1" i="1" dirty="0"/>
              <a:t>WRITE</a:t>
            </a:r>
            <a:r>
              <a:rPr lang="en-US" altLang="en-US" sz="2400" dirty="0"/>
              <a:t> (memory) instruction: Memory overwrites contents at address given by CPU with data given by CPU; </a:t>
            </a:r>
            <a:r>
              <a:rPr lang="en-US" altLang="en-US" sz="2400" b="1" i="1" dirty="0"/>
              <a:t>value overwritten is LOST</a:t>
            </a:r>
            <a:r>
              <a:rPr lang="en-US" altLang="en-US" sz="2400" b="1" dirty="0"/>
              <a:t> (bits at that address change) (unless it has been preserved somewhere else before being overwritten)</a:t>
            </a:r>
            <a:endParaRPr lang="en-US" altLang="en-US" sz="2400" b="1" i="1" dirty="0"/>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3</a:t>
            </a:fld>
            <a:endParaRPr lang="en-US" altLang="en-US"/>
          </a:p>
        </p:txBody>
      </p:sp>
      <p:sp>
        <p:nvSpPr>
          <p:cNvPr id="4" name="Footer Placeholder 3"/>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4236167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Keeping track of next instruction</a:t>
            </a:r>
          </a:p>
        </p:txBody>
      </p:sp>
      <p:sp>
        <p:nvSpPr>
          <p:cNvPr id="3" name="Content Placeholder 2"/>
          <p:cNvSpPr>
            <a:spLocks noGrp="1"/>
          </p:cNvSpPr>
          <p:nvPr>
            <p:ph idx="1"/>
          </p:nvPr>
        </p:nvSpPr>
        <p:spPr/>
        <p:txBody>
          <a:bodyPr/>
          <a:lstStyle/>
          <a:p>
            <a:r>
              <a:rPr lang="en-US" altLang="en-US" sz="2400" dirty="0"/>
              <a:t>The CPU has to keep track of which instruction should be executed </a:t>
            </a:r>
            <a:r>
              <a:rPr lang="en-US" altLang="en-US" sz="2400" i="1" dirty="0"/>
              <a:t>next</a:t>
            </a:r>
            <a:r>
              <a:rPr lang="en-US" altLang="en-US" sz="2400" dirty="0"/>
              <a:t> (or, when the program begins, which instruction should be executed </a:t>
            </a:r>
            <a:r>
              <a:rPr lang="en-US" altLang="en-US" sz="2400" i="1" dirty="0"/>
              <a:t>first</a:t>
            </a:r>
            <a:r>
              <a:rPr lang="en-US" altLang="en-US" sz="2400" dirty="0"/>
              <a:t>)</a:t>
            </a:r>
            <a:endParaRPr lang="en-US" altLang="en-US" sz="2400" dirty="0">
              <a:ea typeface="Tahoma"/>
              <a:cs typeface="Tahoma"/>
            </a:endParaRPr>
          </a:p>
          <a:p>
            <a:r>
              <a:rPr lang="en-US" altLang="en-US" sz="2400" dirty="0"/>
              <a:t>Actually, the CPU keeps track of </a:t>
            </a:r>
            <a:r>
              <a:rPr lang="en-US" altLang="en-US" sz="2400" b="1" i="1" dirty="0"/>
              <a:t>where in memory the instruction is</a:t>
            </a:r>
            <a:r>
              <a:rPr lang="en-US" altLang="en-US" sz="2400" dirty="0"/>
              <a:t>, that is, </a:t>
            </a:r>
            <a:r>
              <a:rPr lang="en-US" altLang="en-US" sz="2400" b="1" i="1" dirty="0"/>
              <a:t>the address </a:t>
            </a:r>
            <a:r>
              <a:rPr lang="en-US" altLang="en-US" sz="2400" dirty="0"/>
              <a:t>of the instruction (An address is an index in the memory array).</a:t>
            </a:r>
          </a:p>
          <a:p>
            <a:r>
              <a:rPr lang="en-US" altLang="en-US" sz="2400" dirty="0"/>
              <a:t>This address is kept in a special register called the </a:t>
            </a:r>
            <a:r>
              <a:rPr lang="en-US" altLang="en-US" sz="2400" b="1" dirty="0"/>
              <a:t>program counter, or PC (Know this!)</a:t>
            </a:r>
          </a:p>
          <a:p>
            <a:r>
              <a:rPr lang="en-US" altLang="en-US" sz="2400" dirty="0"/>
              <a:t>The CPU also has a register where an instruction (the bit string which encodes the instruction) must be stored in order to be executed; this is called the </a:t>
            </a:r>
            <a:r>
              <a:rPr lang="en-US" altLang="en-US" sz="2400" b="1" dirty="0"/>
              <a:t>instruction register, or IR </a:t>
            </a:r>
            <a:r>
              <a:rPr lang="en-US" sz="2400" b="1" dirty="0"/>
              <a:t>(Know this too!)</a:t>
            </a:r>
            <a:endParaRPr lang="en-US" altLang="en-US" sz="2400" b="1" dirty="0"/>
          </a:p>
          <a:p>
            <a:endParaRPr lang="en-US" altLang="en-US" dirty="0"/>
          </a:p>
          <a:p>
            <a:endParaRPr lang="en-US" dirty="0"/>
          </a:p>
        </p:txBody>
      </p:sp>
      <p:sp>
        <p:nvSpPr>
          <p:cNvPr id="4" name="Footer Placeholder 3"/>
          <p:cNvSpPr>
            <a:spLocks noGrp="1"/>
          </p:cNvSpPr>
          <p:nvPr>
            <p:ph type="ftr" sz="quarter" idx="11"/>
          </p:nvPr>
        </p:nvSpPr>
        <p:spPr/>
        <p:txBody>
          <a:bodyPr/>
          <a:lstStyle/>
          <a:p>
            <a:pPr>
              <a:defRPr/>
            </a:pPr>
            <a:r>
              <a:rPr lang="en-US" dirty="0"/>
              <a:t>CSE 3430; Part 3</a:t>
            </a:r>
          </a:p>
        </p:txBody>
      </p:sp>
      <p:sp>
        <p:nvSpPr>
          <p:cNvPr id="5" name="Slide Number Placeholder 4"/>
          <p:cNvSpPr>
            <a:spLocks noGrp="1"/>
          </p:cNvSpPr>
          <p:nvPr>
            <p:ph type="sldNum" sz="quarter" idx="12"/>
          </p:nvPr>
        </p:nvSpPr>
        <p:spPr/>
        <p:txBody>
          <a:bodyPr/>
          <a:lstStyle/>
          <a:p>
            <a:pPr>
              <a:defRPr/>
            </a:pPr>
            <a:fld id="{9F95971F-92F4-44DA-B463-EB59D65F167A}" type="slidenum">
              <a:rPr lang="en-US" altLang="en-US" smtClean="0"/>
              <a:pPr>
                <a:defRPr/>
              </a:pPr>
              <a:t>4</a:t>
            </a:fld>
            <a:endParaRPr lang="en-US" altLang="en-US"/>
          </a:p>
        </p:txBody>
      </p:sp>
    </p:spTree>
    <p:extLst>
      <p:ext uri="{BB962C8B-B14F-4D97-AF65-F5344CB8AC3E}">
        <p14:creationId xmlns:p14="http://schemas.microsoft.com/office/powerpoint/2010/main" val="3806335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p:cNvSpPr>
          <p:nvPr>
            <p:ph type="title"/>
          </p:nvPr>
        </p:nvSpPr>
        <p:spPr/>
        <p:txBody>
          <a:bodyPr/>
          <a:lstStyle/>
          <a:p>
            <a:r>
              <a:rPr lang="en-US" altLang="en-US" dirty="0"/>
              <a:t>Assembly-Language Notation</a:t>
            </a:r>
          </a:p>
        </p:txBody>
      </p:sp>
      <p:sp>
        <p:nvSpPr>
          <p:cNvPr id="17411" name="Rectangle 3"/>
          <p:cNvSpPr>
            <a:spLocks noGrp="1"/>
          </p:cNvSpPr>
          <p:nvPr>
            <p:ph type="body" idx="1"/>
          </p:nvPr>
        </p:nvSpPr>
        <p:spPr>
          <a:xfrm>
            <a:off x="155426" y="1033463"/>
            <a:ext cx="8988574" cy="5275912"/>
          </a:xfrm>
        </p:spPr>
        <p:txBody>
          <a:bodyPr/>
          <a:lstStyle/>
          <a:p>
            <a:r>
              <a:rPr lang="en-US" altLang="en-US" sz="2400" dirty="0">
                <a:solidFill>
                  <a:srgbClr val="0000FF"/>
                </a:solidFill>
              </a:rPr>
              <a:t>Assembly language</a:t>
            </a:r>
            <a:r>
              <a:rPr lang="en-US" altLang="en-US" sz="2400" dirty="0"/>
              <a:t> notation is used to represent </a:t>
            </a:r>
            <a:r>
              <a:rPr lang="en-US" altLang="en-US" sz="2400" b="1" dirty="0"/>
              <a:t>machine instructions</a:t>
            </a:r>
            <a:r>
              <a:rPr lang="en-US" altLang="en-US" sz="2400" dirty="0"/>
              <a:t> </a:t>
            </a:r>
            <a:r>
              <a:rPr lang="en-US" altLang="en-US" sz="2400" i="1" dirty="0"/>
              <a:t>in a text form</a:t>
            </a:r>
            <a:r>
              <a:rPr lang="en-US" altLang="en-US" sz="2400" dirty="0"/>
              <a:t> – rather than a bit string form (In this assembly language, what follows the % character is a comment) [</a:t>
            </a:r>
            <a:r>
              <a:rPr lang="en-US" altLang="en-US" sz="2400" b="1" dirty="0"/>
              <a:t>NOTE:</a:t>
            </a:r>
            <a:r>
              <a:rPr lang="en-US" altLang="en-US" sz="2400" dirty="0"/>
              <a:t> Do not worry about the details!]</a:t>
            </a:r>
            <a:endParaRPr lang="en-US" altLang="en-US" sz="2400" dirty="0">
              <a:ea typeface="Tahoma"/>
              <a:cs typeface="Tahoma"/>
            </a:endParaRPr>
          </a:p>
          <a:p>
            <a:r>
              <a:rPr lang="en-US" altLang="en-US" sz="2400" dirty="0"/>
              <a:t>Examples:</a:t>
            </a:r>
            <a:endParaRPr lang="en-US" altLang="en-US" sz="2400" dirty="0">
              <a:ea typeface="Tahoma"/>
              <a:cs typeface="Tahoma"/>
            </a:endParaRPr>
          </a:p>
          <a:p>
            <a:pPr marL="0" indent="0">
              <a:buNone/>
            </a:pPr>
            <a:r>
              <a:rPr lang="en-US" altLang="en-US" sz="2400" dirty="0"/>
              <a:t>       </a:t>
            </a:r>
            <a:r>
              <a:rPr lang="en-US" altLang="en-US" sz="2000" dirty="0"/>
              <a:t> Load  R2, 200      %</a:t>
            </a:r>
            <a:r>
              <a:rPr lang="en-US" altLang="en-US" sz="2000" dirty="0">
                <a:sym typeface="Symbol" panose="05050102010706020507" pitchFamily="18" charset="2"/>
              </a:rPr>
              <a:t> Move bits from address 200 to </a:t>
            </a:r>
            <a:endParaRPr lang="en-US" altLang="en-US" sz="2000">
              <a:ea typeface="Tahoma"/>
              <a:cs typeface="Tahoma"/>
            </a:endParaRPr>
          </a:p>
          <a:p>
            <a:pPr marL="0" indent="0">
              <a:buNone/>
            </a:pPr>
            <a:r>
              <a:rPr lang="en-US" altLang="en-US" sz="2000" dirty="0">
                <a:sym typeface="Symbol" panose="05050102010706020507" pitchFamily="18" charset="2"/>
              </a:rPr>
              <a:t>                                   % register R2</a:t>
            </a:r>
            <a:br>
              <a:rPr lang="en-US" altLang="en-US" sz="2000" dirty="0"/>
            </a:br>
            <a:r>
              <a:rPr lang="en-US" altLang="en-US" sz="2000" dirty="0"/>
              <a:t>         Add   R2, R3        % Add register R2 to register</a:t>
            </a:r>
            <a:endParaRPr lang="en-US" altLang="en-US" sz="2000" dirty="0">
              <a:ea typeface="Tahoma"/>
              <a:cs typeface="Tahoma"/>
            </a:endParaRPr>
          </a:p>
          <a:p>
            <a:pPr marL="0" indent="0">
              <a:buNone/>
            </a:pPr>
            <a:r>
              <a:rPr lang="en-US" altLang="en-US" sz="2000" dirty="0"/>
              <a:t>                                  % R3, and write result to register R3</a:t>
            </a:r>
            <a:endParaRPr lang="en-US" altLang="en-US" sz="2000" dirty="0">
              <a:ea typeface="Tahoma"/>
              <a:cs typeface="Tahoma"/>
            </a:endParaRPr>
          </a:p>
          <a:p>
            <a:r>
              <a:rPr lang="en-US" altLang="en-US" sz="2400" dirty="0">
                <a:sym typeface="Symbol" panose="05050102010706020507" pitchFamily="18" charset="2"/>
              </a:rPr>
              <a:t>These will be converted to </a:t>
            </a:r>
            <a:r>
              <a:rPr lang="en-US" altLang="en-US" sz="2400" b="1" i="1" dirty="0">
                <a:solidFill>
                  <a:srgbClr val="0000FF"/>
                </a:solidFill>
              </a:rPr>
              <a:t>machine language</a:t>
            </a:r>
            <a:r>
              <a:rPr lang="en-US" altLang="en-US" sz="2400" dirty="0">
                <a:sym typeface="Symbol" panose="05050102010706020507" pitchFamily="18" charset="2"/>
              </a:rPr>
              <a:t> (bit strings!) by </a:t>
            </a:r>
            <a:r>
              <a:rPr lang="en-US" altLang="en-US" sz="2400" b="1" dirty="0">
                <a:sym typeface="Symbol" panose="05050102010706020507" pitchFamily="18" charset="2"/>
              </a:rPr>
              <a:t>the </a:t>
            </a:r>
            <a:r>
              <a:rPr lang="en-US" altLang="en-US" sz="2400" b="1" i="1" dirty="0">
                <a:sym typeface="Symbol" panose="05050102010706020507" pitchFamily="18" charset="2"/>
              </a:rPr>
              <a:t>assembler</a:t>
            </a:r>
            <a:r>
              <a:rPr lang="en-US" altLang="en-US" sz="2400" i="1" dirty="0">
                <a:sym typeface="Symbol" panose="05050102010706020507" pitchFamily="18" charset="2"/>
              </a:rPr>
              <a:t> (a program which does this conversion)</a:t>
            </a:r>
            <a:endParaRPr lang="en-US" altLang="en-US" sz="2400" dirty="0">
              <a:sym typeface="Symbol" panose="05050102010706020507" pitchFamily="18" charset="2"/>
            </a:endParaRPr>
          </a:p>
          <a:p>
            <a:r>
              <a:rPr lang="en-US" altLang="en-US" sz="2400" dirty="0">
                <a:sym typeface="Symbol" panose="05050102010706020507" pitchFamily="18" charset="2"/>
              </a:rPr>
              <a:t>Caution: These are not from an assembly language for a real CPU, but they are very similar to real ones </a:t>
            </a:r>
            <a:endParaRPr lang="en-US" altLang="en-US" sz="2400" dirty="0"/>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5</a:t>
            </a:fld>
            <a:endParaRPr lang="en-US" altLang="en-US"/>
          </a:p>
        </p:txBody>
      </p:sp>
      <p:sp>
        <p:nvSpPr>
          <p:cNvPr id="4" name="Footer Placeholder 3"/>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2701138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8376B-FC1D-4B25-B4B4-126912E9FECE}"/>
              </a:ext>
            </a:extLst>
          </p:cNvPr>
          <p:cNvSpPr>
            <a:spLocks noGrp="1"/>
          </p:cNvSpPr>
          <p:nvPr>
            <p:ph type="title"/>
          </p:nvPr>
        </p:nvSpPr>
        <p:spPr>
          <a:xfrm>
            <a:off x="849996" y="287459"/>
            <a:ext cx="7645400" cy="666750"/>
          </a:xfrm>
        </p:spPr>
        <p:txBody>
          <a:bodyPr/>
          <a:lstStyle/>
          <a:p>
            <a:r>
              <a:rPr lang="en-US" sz="3200" dirty="0"/>
              <a:t>NOTES ON ASSEMBLY LANGUAGE</a:t>
            </a:r>
          </a:p>
        </p:txBody>
      </p:sp>
      <p:sp>
        <p:nvSpPr>
          <p:cNvPr id="3" name="Content Placeholder 2">
            <a:extLst>
              <a:ext uri="{FF2B5EF4-FFF2-40B4-BE49-F238E27FC236}">
                <a16:creationId xmlns:a16="http://schemas.microsoft.com/office/drawing/2014/main" id="{78AF13C1-46C0-4DE6-BDF6-4D3586B2B423}"/>
              </a:ext>
            </a:extLst>
          </p:cNvPr>
          <p:cNvSpPr>
            <a:spLocks noGrp="1"/>
          </p:cNvSpPr>
          <p:nvPr>
            <p:ph idx="1"/>
          </p:nvPr>
        </p:nvSpPr>
        <p:spPr/>
        <p:txBody>
          <a:bodyPr/>
          <a:lstStyle/>
          <a:p>
            <a:r>
              <a:rPr lang="en-US" sz="2000" dirty="0"/>
              <a:t>Assembly language is a </a:t>
            </a:r>
            <a:r>
              <a:rPr lang="en-US" sz="2000" i="1" dirty="0"/>
              <a:t>human readable form </a:t>
            </a:r>
            <a:r>
              <a:rPr lang="en-US" sz="2000" dirty="0"/>
              <a:t>(text form) of machine language (bit strings of 0’s and 1’s which can be placed in memory and executed by a particular type of CPU)</a:t>
            </a:r>
            <a:endParaRPr lang="en-US" sz="2000">
              <a:ea typeface="Tahoma"/>
              <a:cs typeface="Tahoma"/>
            </a:endParaRPr>
          </a:p>
          <a:p>
            <a:r>
              <a:rPr lang="en-US" sz="2000" dirty="0"/>
              <a:t>Assembly language is TEXT (characters), just as high-level language code (such as Java, C++ or C, etc.) is text, but neither assembly language nor high-level language code can be executed by a CPU; </a:t>
            </a:r>
            <a:r>
              <a:rPr lang="en-US" sz="2000" b="1" dirty="0"/>
              <a:t>only machine language code – bit strings – can be executed by a CPU!</a:t>
            </a:r>
            <a:endParaRPr lang="en-US" sz="2000" b="1" dirty="0">
              <a:ea typeface="Tahoma"/>
              <a:cs typeface="Tahoma"/>
            </a:endParaRPr>
          </a:p>
          <a:p>
            <a:r>
              <a:rPr lang="en-US" sz="2000" dirty="0"/>
              <a:t>Every instruction in assembly language corresponds to </a:t>
            </a:r>
            <a:r>
              <a:rPr lang="en-US" sz="2000" b="1" dirty="0"/>
              <a:t>a single machine instruction</a:t>
            </a:r>
            <a:r>
              <a:rPr lang="en-US" sz="2000" dirty="0"/>
              <a:t>; in high-level language code though (Java, C++, C, etc.), a statement typically corresponds to A NUMBER OF assembly language/machine language instructions (that is, MORE THAN ONE MACHINE INSTRUCTION).</a:t>
            </a:r>
            <a:endParaRPr lang="en-US" sz="2000" dirty="0">
              <a:ea typeface="Tahoma"/>
              <a:cs typeface="Tahoma"/>
            </a:endParaRPr>
          </a:p>
        </p:txBody>
      </p:sp>
      <p:sp>
        <p:nvSpPr>
          <p:cNvPr id="4" name="Footer Placeholder 3">
            <a:extLst>
              <a:ext uri="{FF2B5EF4-FFF2-40B4-BE49-F238E27FC236}">
                <a16:creationId xmlns:a16="http://schemas.microsoft.com/office/drawing/2014/main" id="{DD66C145-F6F6-4358-B484-960C0BA8F2B7}"/>
              </a:ext>
            </a:extLst>
          </p:cNvPr>
          <p:cNvSpPr>
            <a:spLocks noGrp="1"/>
          </p:cNvSpPr>
          <p:nvPr>
            <p:ph type="ftr" sz="quarter" idx="11"/>
          </p:nvPr>
        </p:nvSpPr>
        <p:spPr/>
        <p:txBody>
          <a:bodyPr/>
          <a:lstStyle/>
          <a:p>
            <a:pPr>
              <a:defRPr/>
            </a:pPr>
            <a:r>
              <a:rPr lang="en-US" dirty="0"/>
              <a:t>CSE 3430; Part 3</a:t>
            </a:r>
          </a:p>
        </p:txBody>
      </p:sp>
      <p:sp>
        <p:nvSpPr>
          <p:cNvPr id="5" name="Slide Number Placeholder 4">
            <a:extLst>
              <a:ext uri="{FF2B5EF4-FFF2-40B4-BE49-F238E27FC236}">
                <a16:creationId xmlns:a16="http://schemas.microsoft.com/office/drawing/2014/main" id="{B94D1258-45D3-4FAB-9924-D70EE6E86696}"/>
              </a:ext>
            </a:extLst>
          </p:cNvPr>
          <p:cNvSpPr>
            <a:spLocks noGrp="1"/>
          </p:cNvSpPr>
          <p:nvPr>
            <p:ph type="sldNum" sz="quarter" idx="12"/>
          </p:nvPr>
        </p:nvSpPr>
        <p:spPr/>
        <p:txBody>
          <a:bodyPr/>
          <a:lstStyle/>
          <a:p>
            <a:pPr>
              <a:defRPr/>
            </a:pPr>
            <a:fld id="{9F95971F-92F4-44DA-B463-EB59D65F167A}" type="slidenum">
              <a:rPr lang="en-US" altLang="en-US" smtClean="0"/>
              <a:pPr>
                <a:defRPr/>
              </a:pPr>
              <a:t>6</a:t>
            </a:fld>
            <a:endParaRPr lang="en-US" altLang="en-US"/>
          </a:p>
        </p:txBody>
      </p:sp>
    </p:spTree>
    <p:extLst>
      <p:ext uri="{BB962C8B-B14F-4D97-AF65-F5344CB8AC3E}">
        <p14:creationId xmlns:p14="http://schemas.microsoft.com/office/powerpoint/2010/main" val="812472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150938" y="125413"/>
            <a:ext cx="7645400" cy="1260708"/>
          </a:xfrm>
        </p:spPr>
        <p:txBody>
          <a:bodyPr/>
          <a:lstStyle/>
          <a:p>
            <a:r>
              <a:rPr lang="en-US" altLang="en-US" dirty="0"/>
              <a:t>Processor “Families”: </a:t>
            </a:r>
            <a:br>
              <a:rPr lang="en-US" altLang="en-US" dirty="0"/>
            </a:br>
            <a:r>
              <a:rPr lang="en-US" altLang="en-US" dirty="0"/>
              <a:t>RISC and CISC Instruction Sets</a:t>
            </a:r>
          </a:p>
        </p:txBody>
      </p:sp>
      <p:sp>
        <p:nvSpPr>
          <p:cNvPr id="19459" name="Rectangle 3"/>
          <p:cNvSpPr>
            <a:spLocks noGrp="1"/>
          </p:cNvSpPr>
          <p:nvPr>
            <p:ph type="body" idx="1"/>
          </p:nvPr>
        </p:nvSpPr>
        <p:spPr>
          <a:xfrm>
            <a:off x="270670" y="1383763"/>
            <a:ext cx="8680295" cy="4675894"/>
          </a:xfrm>
        </p:spPr>
        <p:txBody>
          <a:bodyPr/>
          <a:lstStyle/>
          <a:p>
            <a:r>
              <a:rPr lang="en-US" altLang="en-US" sz="1600" dirty="0">
                <a:solidFill>
                  <a:srgbClr val="0000FF"/>
                </a:solidFill>
              </a:rPr>
              <a:t>There are TWO LARGE GROUPS or “families” of CPUs: </a:t>
            </a:r>
            <a:r>
              <a:rPr lang="en-US" altLang="en-US" sz="1600" b="1" dirty="0">
                <a:solidFill>
                  <a:srgbClr val="0000FF"/>
                </a:solidFill>
              </a:rPr>
              <a:t>RISC</a:t>
            </a:r>
            <a:r>
              <a:rPr lang="en-US" altLang="en-US" sz="1600" dirty="0">
                <a:solidFill>
                  <a:srgbClr val="0000FF"/>
                </a:solidFill>
              </a:rPr>
              <a:t> and </a:t>
            </a:r>
            <a:r>
              <a:rPr lang="en-US" altLang="en-US" sz="1600" b="1" dirty="0">
                <a:solidFill>
                  <a:srgbClr val="0000FF"/>
                </a:solidFill>
              </a:rPr>
              <a:t>CISC</a:t>
            </a:r>
            <a:endParaRPr lang="en-US" altLang="en-US" sz="1600" b="1">
              <a:solidFill>
                <a:srgbClr val="0000FF"/>
              </a:solidFill>
              <a:ea typeface="Tahoma"/>
              <a:cs typeface="Tahoma"/>
            </a:endParaRPr>
          </a:p>
          <a:p>
            <a:r>
              <a:rPr lang="en-US" altLang="en-US" sz="1600" dirty="0">
                <a:solidFill>
                  <a:srgbClr val="0000FF"/>
                </a:solidFill>
              </a:rPr>
              <a:t>RISC: Reduced Instruction Set Computers: </a:t>
            </a:r>
            <a:r>
              <a:rPr lang="en-US" altLang="en-US" sz="1600" dirty="0"/>
              <a:t>have </a:t>
            </a:r>
            <a:r>
              <a:rPr lang="en-US" altLang="en-US" sz="1600" b="1" dirty="0"/>
              <a:t>one-word instructions</a:t>
            </a:r>
            <a:r>
              <a:rPr lang="en-US" altLang="en-US" sz="1600" dirty="0"/>
              <a:t> and </a:t>
            </a:r>
            <a:r>
              <a:rPr lang="en-US" altLang="en-US" sz="1600" b="1" dirty="0"/>
              <a:t>require arithmetic operands to be in CPU registers</a:t>
            </a:r>
            <a:r>
              <a:rPr lang="en-US" altLang="en-US" sz="1600" dirty="0"/>
              <a:t>; so in RISC, CANNOT HAVE:</a:t>
            </a:r>
            <a:br>
              <a:rPr lang="en-US" altLang="en-US" sz="1600" dirty="0"/>
            </a:br>
            <a:r>
              <a:rPr lang="en-US" altLang="en-US" sz="1600" dirty="0"/>
              <a:t>	add 100, 200 (adding words at addresses in memory)</a:t>
            </a:r>
            <a:endParaRPr lang="en-US" altLang="en-US" sz="1600" dirty="0">
              <a:ea typeface="Tahoma"/>
              <a:cs typeface="Tahoma"/>
            </a:endParaRPr>
          </a:p>
          <a:p>
            <a:r>
              <a:rPr lang="en-US" altLang="en-US" sz="1600" dirty="0">
                <a:solidFill>
                  <a:srgbClr val="0000FF"/>
                </a:solidFill>
              </a:rPr>
              <a:t>CISC: Complex Instruction Set Computers: </a:t>
            </a:r>
            <a:r>
              <a:rPr lang="en-US" altLang="en-US" sz="1600" dirty="0"/>
              <a:t>have </a:t>
            </a:r>
            <a:r>
              <a:rPr lang="en-US" altLang="en-US" sz="1600" b="1" dirty="0"/>
              <a:t>variable length instructions</a:t>
            </a:r>
            <a:r>
              <a:rPr lang="en-US" altLang="en-US" sz="1600" dirty="0"/>
              <a:t> (many multi-word instructions) and allow </a:t>
            </a:r>
            <a:r>
              <a:rPr lang="en-US" altLang="en-US" sz="1600" b="1" dirty="0"/>
              <a:t>ALU operands can be in memory</a:t>
            </a:r>
            <a:endParaRPr lang="en-US" altLang="en-US" sz="1600" b="1" dirty="0">
              <a:ea typeface="Tahoma"/>
              <a:cs typeface="Tahoma"/>
            </a:endParaRPr>
          </a:p>
          <a:p>
            <a:r>
              <a:rPr lang="en-US" altLang="en-US" sz="1600" dirty="0"/>
              <a:t>RISC processors have a smaller instruction set (that’s why they’re called </a:t>
            </a:r>
            <a:r>
              <a:rPr lang="en-US" altLang="en-US" sz="1600" i="1" dirty="0"/>
              <a:t>REDUCED</a:t>
            </a:r>
            <a:r>
              <a:rPr lang="en-US" altLang="en-US" sz="1600" dirty="0"/>
              <a:t> instruction set computing CPUs).</a:t>
            </a:r>
            <a:endParaRPr lang="en-US" altLang="en-US" sz="1600" dirty="0">
              <a:ea typeface="Tahoma"/>
              <a:cs typeface="Tahoma"/>
            </a:endParaRPr>
          </a:p>
          <a:p>
            <a:r>
              <a:rPr lang="en-US" altLang="en-US" sz="1600" b="1" dirty="0"/>
              <a:t>We focus on RISC as it is </a:t>
            </a:r>
            <a:r>
              <a:rPr lang="en-US" altLang="en-US" sz="1600" b="1" i="1" dirty="0"/>
              <a:t>simpler and cheaper</a:t>
            </a:r>
            <a:r>
              <a:rPr lang="en-US" altLang="en-US" sz="1600" i="1" dirty="0"/>
              <a:t> </a:t>
            </a:r>
            <a:r>
              <a:rPr lang="en-US" altLang="en-US" sz="1600" dirty="0"/>
              <a:t>(</a:t>
            </a:r>
            <a:r>
              <a:rPr lang="en-US" altLang="en-US" sz="1600" b="1" dirty="0"/>
              <a:t>b</a:t>
            </a:r>
            <a:r>
              <a:rPr lang="en-US" sz="1600" b="1" dirty="0"/>
              <a:t>ut CISC is easier to program</a:t>
            </a:r>
            <a:r>
              <a:rPr lang="en-US" sz="1600" dirty="0"/>
              <a:t>)</a:t>
            </a:r>
            <a:endParaRPr lang="en-US" sz="1600" dirty="0">
              <a:ea typeface="Tahoma"/>
              <a:cs typeface="Tahoma"/>
            </a:endParaRPr>
          </a:p>
          <a:p>
            <a:r>
              <a:rPr lang="en-US" sz="1600" dirty="0"/>
              <a:t>Intel X86 and X86-64 are CISC processors; ARM is a RISC architecture (used in most/all tablets and cell phones), and so are the Apple M1, M2, M3, and M4 (based on ARM).</a:t>
            </a:r>
            <a:endParaRPr lang="en-US" sz="1600" dirty="0">
              <a:ea typeface="Tahoma"/>
              <a:cs typeface="Tahoma"/>
            </a:endParaRPr>
          </a:p>
          <a:p>
            <a:r>
              <a:rPr lang="en-US" altLang="en-US" sz="1600" b="1" dirty="0"/>
              <a:t>RISC processors use less power</a:t>
            </a:r>
            <a:r>
              <a:rPr lang="en-US" altLang="en-US" sz="1600" dirty="0"/>
              <a:t>, but are more work to program (programs are longer)</a:t>
            </a:r>
            <a:endParaRPr lang="en-US" altLang="en-US" sz="1600" dirty="0">
              <a:ea typeface="Tahoma"/>
              <a:cs typeface="Tahoma"/>
            </a:endParaRPr>
          </a:p>
          <a:p>
            <a:r>
              <a:rPr lang="en-US" altLang="en-US" sz="1600" dirty="0"/>
              <a:t>Do you see why tablets and cell phones use RISC CPUs?</a:t>
            </a:r>
            <a:endParaRPr lang="en-US" altLang="en-US" sz="1600" dirty="0">
              <a:ea typeface="Tahoma"/>
              <a:cs typeface="Tahoma"/>
            </a:endParaRPr>
          </a:p>
        </p:txBody>
      </p:sp>
      <p:sp>
        <p:nvSpPr>
          <p:cNvPr id="3" name="Slide Number Placeholder 2"/>
          <p:cNvSpPr>
            <a:spLocks noGrp="1"/>
          </p:cNvSpPr>
          <p:nvPr>
            <p:ph type="sldNum" sz="quarter" idx="12"/>
          </p:nvPr>
        </p:nvSpPr>
        <p:spPr/>
        <p:txBody>
          <a:bodyPr/>
          <a:lstStyle/>
          <a:p>
            <a:pPr>
              <a:defRPr/>
            </a:pPr>
            <a:fld id="{9F95971F-92F4-44DA-B463-EB59D65F167A}" type="slidenum">
              <a:rPr lang="en-US" altLang="en-US" smtClean="0"/>
              <a:pPr>
                <a:defRPr/>
              </a:pPr>
              <a:t>7</a:t>
            </a:fld>
            <a:endParaRPr lang="en-US" altLang="en-US" dirty="0"/>
          </a:p>
        </p:txBody>
      </p:sp>
      <p:sp>
        <p:nvSpPr>
          <p:cNvPr id="4" name="Footer Placeholder 3"/>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324633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a:xfrm>
            <a:off x="270640" y="87765"/>
            <a:ext cx="8873360" cy="807263"/>
          </a:xfrm>
        </p:spPr>
        <p:txBody>
          <a:bodyPr/>
          <a:lstStyle/>
          <a:p>
            <a:r>
              <a:rPr lang="en-US" altLang="en-US" dirty="0"/>
              <a:t>RISC Instruction Sets</a:t>
            </a:r>
          </a:p>
        </p:txBody>
      </p:sp>
      <p:sp>
        <p:nvSpPr>
          <p:cNvPr id="23555" name="Rectangle 3"/>
          <p:cNvSpPr>
            <a:spLocks noGrp="1"/>
          </p:cNvSpPr>
          <p:nvPr>
            <p:ph type="body" idx="1"/>
          </p:nvPr>
        </p:nvSpPr>
        <p:spPr>
          <a:xfrm>
            <a:off x="424261" y="894269"/>
            <a:ext cx="8449099" cy="5963731"/>
          </a:xfrm>
        </p:spPr>
        <p:txBody>
          <a:bodyPr/>
          <a:lstStyle/>
          <a:p>
            <a:r>
              <a:rPr lang="en-US" altLang="en-US" sz="2000" dirty="0"/>
              <a:t>Consider a typical high-level language statement:</a:t>
            </a:r>
            <a:br>
              <a:rPr lang="en-US" altLang="en-US" sz="2000" dirty="0"/>
            </a:br>
            <a:r>
              <a:rPr lang="en-US" altLang="en-US" sz="2000" dirty="0"/>
              <a:t>			C </a:t>
            </a:r>
            <a:r>
              <a:rPr lang="en-US" altLang="en-US" sz="2000" dirty="0">
                <a:sym typeface="Symbol" panose="05050102010706020507" pitchFamily="18" charset="2"/>
              </a:rPr>
              <a:t></a:t>
            </a:r>
            <a:r>
              <a:rPr lang="en-US" altLang="en-US" sz="2000" dirty="0"/>
              <a:t> A </a:t>
            </a:r>
            <a:r>
              <a:rPr lang="en-US" altLang="en-US" sz="2000" dirty="0">
                <a:sym typeface="Symbol" panose="05050102010706020507" pitchFamily="18" charset="2"/>
              </a:rPr>
              <a:t></a:t>
            </a:r>
            <a:r>
              <a:rPr lang="en-US" altLang="en-US" sz="2000" dirty="0"/>
              <a:t> B;</a:t>
            </a:r>
            <a:endParaRPr lang="en-US" altLang="en-US" sz="2000" dirty="0">
              <a:ea typeface="Tahoma"/>
              <a:cs typeface="Tahoma"/>
            </a:endParaRPr>
          </a:p>
          <a:p>
            <a:r>
              <a:rPr lang="en-US" altLang="en-US" sz="2000" dirty="0">
                <a:ea typeface="Tahoma"/>
                <a:cs typeface="Tahoma"/>
              </a:rPr>
              <a:t>We assume here that we have a 32 bit RISC CPU (to make things a little simpler); this means the word size is 32 bits.</a:t>
            </a:r>
            <a:endParaRPr lang="en-US" altLang="en-US" sz="2000" dirty="0"/>
          </a:p>
          <a:p>
            <a:r>
              <a:rPr lang="en-US" altLang="en-US" sz="2000" dirty="0"/>
              <a:t>A, B, and C (variables) correspond to memory locations</a:t>
            </a:r>
            <a:br>
              <a:rPr lang="en-US" altLang="en-US" sz="2000" dirty="0"/>
            </a:br>
            <a:r>
              <a:rPr lang="en-US" altLang="en-US" sz="2000" dirty="0"/>
              <a:t>… can’t do arithmetic on them in RISC (remember?); so first, have to move them to registers, do the ALU operation, and then move the result back to memory:</a:t>
            </a:r>
          </a:p>
          <a:p>
            <a:pPr marL="457200" lvl="1" indent="0">
              <a:buNone/>
            </a:pPr>
            <a:r>
              <a:rPr lang="en-US" altLang="en-US" sz="2000" dirty="0"/>
              <a:t>Load	R2, A		% move A to reg R2	</a:t>
            </a:r>
            <a:br>
              <a:rPr lang="en-US" altLang="en-US" sz="2000" dirty="0"/>
            </a:br>
            <a:r>
              <a:rPr lang="en-US" altLang="en-US" sz="2000" dirty="0"/>
              <a:t>Load	R3, B		% move B to reg R3</a:t>
            </a:r>
            <a:br>
              <a:rPr lang="en-US" altLang="en-US" sz="2000" dirty="0"/>
            </a:br>
            <a:r>
              <a:rPr lang="en-US" altLang="en-US" sz="2000"/>
              <a:t>Add  R4, R2, R3                % add R2 and R3, and</a:t>
            </a:r>
            <a:endParaRPr lang="en-US" altLang="en-US" sz="2000">
              <a:ea typeface="Tahoma"/>
              <a:cs typeface="Tahoma"/>
            </a:endParaRPr>
          </a:p>
          <a:p>
            <a:pPr marL="457200" lvl="1" indent="0">
              <a:buNone/>
            </a:pPr>
            <a:r>
              <a:rPr lang="en-US" altLang="en-US" sz="2000" dirty="0"/>
              <a:t>				% write sum to reg R4</a:t>
            </a:r>
            <a:br>
              <a:rPr lang="en-US" altLang="en-US" sz="2000" dirty="0"/>
            </a:br>
            <a:r>
              <a:rPr lang="en-US" altLang="en-US" sz="2000" dirty="0"/>
              <a:t>Store	R4, C		% move sum from R4 to C</a:t>
            </a:r>
            <a:endParaRPr lang="en-US" altLang="en-US" sz="2000" dirty="0">
              <a:ea typeface="Tahoma"/>
              <a:cs typeface="Tahoma"/>
            </a:endParaRPr>
          </a:p>
          <a:p>
            <a:pPr marL="457200" lvl="1" indent="0">
              <a:buNone/>
            </a:pPr>
            <a:r>
              <a:rPr lang="en-US" altLang="en-US" sz="2000" dirty="0"/>
              <a:t>				% in memory</a:t>
            </a:r>
            <a:endParaRPr lang="en-US" altLang="en-US" sz="2000" dirty="0">
              <a:ea typeface="Tahoma"/>
              <a:cs typeface="Tahoma"/>
            </a:endParaRPr>
          </a:p>
          <a:p>
            <a:r>
              <a:rPr lang="en-US" altLang="en-US" sz="2000" dirty="0"/>
              <a:t>This is </a:t>
            </a:r>
            <a:r>
              <a:rPr lang="en-US" altLang="en-US" sz="2000" i="1" dirty="0"/>
              <a:t>assembly language; </a:t>
            </a:r>
            <a:r>
              <a:rPr lang="en-US" altLang="en-US" sz="2000" dirty="0"/>
              <a:t>assembler will convert to </a:t>
            </a:r>
            <a:r>
              <a:rPr lang="en-US" altLang="en-US" sz="2000" i="1" dirty="0"/>
              <a:t>machine language </a:t>
            </a:r>
            <a:r>
              <a:rPr lang="en-US" altLang="en-US" sz="2000" dirty="0"/>
              <a:t>(including replacing A, B, C by corresponding addresses)</a:t>
            </a:r>
          </a:p>
          <a:p>
            <a:endParaRPr lang="en-US" altLang="en-US" dirty="0"/>
          </a:p>
        </p:txBody>
      </p:sp>
      <p:sp>
        <p:nvSpPr>
          <p:cNvPr id="2" name="Slide Number Placeholder 1"/>
          <p:cNvSpPr>
            <a:spLocks noGrp="1"/>
          </p:cNvSpPr>
          <p:nvPr>
            <p:ph type="sldNum" sz="quarter" idx="12"/>
          </p:nvPr>
        </p:nvSpPr>
        <p:spPr/>
        <p:txBody>
          <a:bodyPr/>
          <a:lstStyle/>
          <a:p>
            <a:pPr>
              <a:defRPr/>
            </a:pPr>
            <a:fld id="{9F95971F-92F4-44DA-B463-EB59D65F167A}" type="slidenum">
              <a:rPr lang="en-US" altLang="en-US" smtClean="0"/>
              <a:pPr>
                <a:defRPr/>
              </a:pPr>
              <a:t>8</a:t>
            </a:fld>
            <a:endParaRPr lang="en-US" altLang="en-US" dirty="0"/>
          </a:p>
        </p:txBody>
      </p:sp>
    </p:spTree>
    <p:extLst>
      <p:ext uri="{BB962C8B-B14F-4D97-AF65-F5344CB8AC3E}">
        <p14:creationId xmlns:p14="http://schemas.microsoft.com/office/powerpoint/2010/main" val="529987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1" descr="4.bmp"/>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21476" y="0"/>
            <a:ext cx="7895027" cy="665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2309045" y="0"/>
            <a:ext cx="3568725" cy="389795"/>
          </a:xfrm>
          <a:prstGeom prst="rect">
            <a:avLst/>
          </a:prstGeom>
          <a:solidFill>
            <a:schemeClr val="bg1"/>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p:cNvSpPr txBox="1"/>
          <p:nvPr/>
        </p:nvSpPr>
        <p:spPr>
          <a:xfrm>
            <a:off x="2309045" y="82018"/>
            <a:ext cx="1536200" cy="307777"/>
          </a:xfrm>
          <a:prstGeom prst="rect">
            <a:avLst/>
          </a:prstGeom>
          <a:noFill/>
        </p:spPr>
        <p:txBody>
          <a:bodyPr wrap="square" rtlCol="0">
            <a:spAutoFit/>
          </a:bodyPr>
          <a:lstStyle/>
          <a:p>
            <a:r>
              <a:rPr lang="en-US" sz="1400"/>
              <a:t>Memory address</a:t>
            </a:r>
          </a:p>
        </p:txBody>
      </p:sp>
      <p:sp>
        <p:nvSpPr>
          <p:cNvPr id="5" name="TextBox 4"/>
          <p:cNvSpPr txBox="1"/>
          <p:nvPr/>
        </p:nvSpPr>
        <p:spPr>
          <a:xfrm>
            <a:off x="4215569" y="82018"/>
            <a:ext cx="1651416" cy="307777"/>
          </a:xfrm>
          <a:prstGeom prst="rect">
            <a:avLst/>
          </a:prstGeom>
          <a:noFill/>
        </p:spPr>
        <p:txBody>
          <a:bodyPr wrap="square" rtlCol="0">
            <a:spAutoFit/>
          </a:bodyPr>
          <a:lstStyle/>
          <a:p>
            <a:r>
              <a:rPr lang="en-US" sz="1400"/>
              <a:t>Memory content</a:t>
            </a:r>
          </a:p>
        </p:txBody>
      </p:sp>
      <p:sp>
        <p:nvSpPr>
          <p:cNvPr id="4" name="TextBox 3"/>
          <p:cNvSpPr txBox="1"/>
          <p:nvPr/>
        </p:nvSpPr>
        <p:spPr>
          <a:xfrm>
            <a:off x="232234" y="2507280"/>
            <a:ext cx="2342705" cy="1323439"/>
          </a:xfrm>
          <a:prstGeom prst="rect">
            <a:avLst/>
          </a:prstGeom>
          <a:noFill/>
        </p:spPr>
        <p:txBody>
          <a:bodyPr wrap="square" rtlCol="0">
            <a:spAutoFit/>
          </a:bodyPr>
          <a:lstStyle/>
          <a:p>
            <a:r>
              <a:rPr lang="en-US" sz="1600" dirty="0"/>
              <a:t>A, B, C will be actual addresses; e.g., A might be i+1000, B might be i+1004 (why?) and C might be i+1008</a:t>
            </a:r>
          </a:p>
        </p:txBody>
      </p:sp>
      <p:sp>
        <p:nvSpPr>
          <p:cNvPr id="8" name="TextBox 7"/>
          <p:cNvSpPr txBox="1"/>
          <p:nvPr/>
        </p:nvSpPr>
        <p:spPr>
          <a:xfrm>
            <a:off x="309045" y="4504341"/>
            <a:ext cx="2573135" cy="1569660"/>
          </a:xfrm>
          <a:prstGeom prst="rect">
            <a:avLst/>
          </a:prstGeom>
          <a:noFill/>
        </p:spPr>
        <p:txBody>
          <a:bodyPr wrap="square" rtlCol="0">
            <a:spAutoFit/>
          </a:bodyPr>
          <a:lstStyle/>
          <a:p>
            <a:r>
              <a:rPr lang="en-US" sz="1600"/>
              <a:t>Assembler’s main tasks:</a:t>
            </a:r>
          </a:p>
          <a:p>
            <a:r>
              <a:rPr lang="en-US" sz="1600"/>
              <a:t>Decide the address corresponding to A, B, C; convert each instruction into corresponding machine language version</a:t>
            </a:r>
          </a:p>
        </p:txBody>
      </p:sp>
      <p:sp>
        <p:nvSpPr>
          <p:cNvPr id="6" name="Slide Number Placeholder 5"/>
          <p:cNvSpPr>
            <a:spLocks noGrp="1"/>
          </p:cNvSpPr>
          <p:nvPr>
            <p:ph type="sldNum" sz="quarter" idx="12"/>
          </p:nvPr>
        </p:nvSpPr>
        <p:spPr/>
        <p:txBody>
          <a:bodyPr/>
          <a:lstStyle/>
          <a:p>
            <a:pPr>
              <a:defRPr/>
            </a:pPr>
            <a:fld id="{839CD0CA-57D1-4A2D-9D54-9A7EF59A955F}" type="slidenum">
              <a:rPr lang="en-US" altLang="en-US" smtClean="0"/>
              <a:pPr>
                <a:defRPr/>
              </a:pPr>
              <a:t>9</a:t>
            </a:fld>
            <a:endParaRPr lang="en-US" altLang="en-US"/>
          </a:p>
        </p:txBody>
      </p:sp>
      <p:sp>
        <p:nvSpPr>
          <p:cNvPr id="7" name="Footer Placeholder 6"/>
          <p:cNvSpPr>
            <a:spLocks noGrp="1"/>
          </p:cNvSpPr>
          <p:nvPr>
            <p:ph type="ftr" sz="quarter" idx="11"/>
          </p:nvPr>
        </p:nvSpPr>
        <p:spPr/>
        <p:txBody>
          <a:bodyPr/>
          <a:lstStyle/>
          <a:p>
            <a:pPr>
              <a:defRPr/>
            </a:pPr>
            <a:r>
              <a:rPr lang="en-US" dirty="0"/>
              <a:t>CSE 3430; Part 3</a:t>
            </a:r>
          </a:p>
        </p:txBody>
      </p:sp>
    </p:spTree>
    <p:extLst>
      <p:ext uri="{BB962C8B-B14F-4D97-AF65-F5344CB8AC3E}">
        <p14:creationId xmlns:p14="http://schemas.microsoft.com/office/powerpoint/2010/main" val="1086762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64576270</TotalTime>
  <Pages>13</Pages>
  <Words>4230</Words>
  <Application>Microsoft Office PowerPoint</Application>
  <PresentationFormat>On-screen Show (4:3)</PresentationFormat>
  <Paragraphs>310</Paragraphs>
  <Slides>28</Slides>
  <Notes>11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Blends</vt:lpstr>
      <vt:lpstr>PowerPoint Presentation</vt:lpstr>
      <vt:lpstr>What can the CPU do?</vt:lpstr>
      <vt:lpstr>Memory Operations: Data transfers</vt:lpstr>
      <vt:lpstr>Keeping track of next instruction</vt:lpstr>
      <vt:lpstr>Assembly-Language Notation</vt:lpstr>
      <vt:lpstr>NOTES ON ASSEMBLY LANGUAGE</vt:lpstr>
      <vt:lpstr>Processor “Families”:  RISC and CISC Instruction Sets</vt:lpstr>
      <vt:lpstr>RISC Instruction Sets</vt:lpstr>
      <vt:lpstr>PowerPoint Presentation</vt:lpstr>
      <vt:lpstr>RISC Instruction Sets (cont.)</vt:lpstr>
      <vt:lpstr>Instruction length</vt:lpstr>
      <vt:lpstr>How is the program executed?</vt:lpstr>
      <vt:lpstr>No “if” or “if-else” instructions in assembly!</vt:lpstr>
      <vt:lpstr>Notes on Prior Slide</vt:lpstr>
      <vt:lpstr>Processor Status Register (PSR)</vt:lpstr>
      <vt:lpstr>Flags in PSR</vt:lpstr>
      <vt:lpstr>No loops in assembly! Use branch instructions</vt:lpstr>
      <vt:lpstr>Labels in code on prior slide</vt:lpstr>
      <vt:lpstr>Labels in code on prior slide (contd)</vt:lpstr>
      <vt:lpstr>Data Structures …</vt:lpstr>
      <vt:lpstr>Functions, procedures, methods …</vt:lpstr>
      <vt:lpstr>Subroutines (contd)</vt:lpstr>
      <vt:lpstr>Stack frame</vt:lpstr>
      <vt:lpstr>Subroutine example</vt:lpstr>
      <vt:lpstr>Subroutine: caller, callee</vt:lpstr>
      <vt:lpstr>Stack frame (contd)</vt:lpstr>
      <vt:lpstr>Stack frame (contd)</vt:lpstr>
      <vt:lpstr>Next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and Information Science Engineering</dc:title>
  <dc:subject>Dept Vist</dc:subject>
  <dc:creator>Jeremy Loomis</dc:creator>
  <cp:keywords/>
  <dc:description/>
  <cp:lastModifiedBy>George Green</cp:lastModifiedBy>
  <cp:revision>1424</cp:revision>
  <cp:lastPrinted>2016-01-12T16:53:32Z</cp:lastPrinted>
  <dcterms:created xsi:type="dcterms:W3CDTF">1996-10-20T16:17:05Z</dcterms:created>
  <dcterms:modified xsi:type="dcterms:W3CDTF">2025-09-06T20:11:17Z</dcterms:modified>
</cp:coreProperties>
</file>