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0" r:id="rId1"/>
  </p:sldMasterIdLst>
  <p:notesMasterIdLst>
    <p:notesMasterId r:id="rId52"/>
  </p:notesMasterIdLst>
  <p:handoutMasterIdLst>
    <p:handoutMasterId r:id="rId53"/>
  </p:handoutMasterIdLst>
  <p:sldIdLst>
    <p:sldId id="454" r:id="rId2"/>
    <p:sldId id="464" r:id="rId3"/>
    <p:sldId id="560" r:id="rId4"/>
    <p:sldId id="462" r:id="rId5"/>
    <p:sldId id="501" r:id="rId6"/>
    <p:sldId id="502" r:id="rId7"/>
    <p:sldId id="503" r:id="rId8"/>
    <p:sldId id="504" r:id="rId9"/>
    <p:sldId id="528" r:id="rId10"/>
    <p:sldId id="505" r:id="rId11"/>
    <p:sldId id="552" r:id="rId12"/>
    <p:sldId id="507" r:id="rId13"/>
    <p:sldId id="546" r:id="rId14"/>
    <p:sldId id="529" r:id="rId15"/>
    <p:sldId id="506" r:id="rId16"/>
    <p:sldId id="553" r:id="rId17"/>
    <p:sldId id="526" r:id="rId18"/>
    <p:sldId id="554" r:id="rId19"/>
    <p:sldId id="544" r:id="rId20"/>
    <p:sldId id="534" r:id="rId21"/>
    <p:sldId id="559" r:id="rId22"/>
    <p:sldId id="555" r:id="rId23"/>
    <p:sldId id="535" r:id="rId24"/>
    <p:sldId id="558" r:id="rId25"/>
    <p:sldId id="536" r:id="rId26"/>
    <p:sldId id="561" r:id="rId27"/>
    <p:sldId id="537" r:id="rId28"/>
    <p:sldId id="548" r:id="rId29"/>
    <p:sldId id="564" r:id="rId30"/>
    <p:sldId id="538" r:id="rId31"/>
    <p:sldId id="549" r:id="rId32"/>
    <p:sldId id="550" r:id="rId33"/>
    <p:sldId id="539" r:id="rId34"/>
    <p:sldId id="540" r:id="rId35"/>
    <p:sldId id="541" r:id="rId36"/>
    <p:sldId id="542" r:id="rId37"/>
    <p:sldId id="543" r:id="rId38"/>
    <p:sldId id="562" r:id="rId39"/>
    <p:sldId id="518" r:id="rId40"/>
    <p:sldId id="563" r:id="rId41"/>
    <p:sldId id="527" r:id="rId42"/>
    <p:sldId id="530" r:id="rId43"/>
    <p:sldId id="519" r:id="rId44"/>
    <p:sldId id="520" r:id="rId45"/>
    <p:sldId id="556" r:id="rId46"/>
    <p:sldId id="557" r:id="rId47"/>
    <p:sldId id="521" r:id="rId48"/>
    <p:sldId id="551" r:id="rId49"/>
    <p:sldId id="545" r:id="rId50"/>
    <p:sldId id="547" r:id="rId51"/>
  </p:sldIdLst>
  <p:sldSz cx="9144000" cy="6858000" type="screen4x3"/>
  <p:notesSz cx="6985000" cy="92837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4" userDrawn="1">
          <p15:clr>
            <a:srgbClr val="A4A3A4"/>
          </p15:clr>
        </p15:guide>
        <p15:guide id="2" pos="220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ECFF"/>
    <a:srgbClr val="111111"/>
    <a:srgbClr val="FFFFFF"/>
    <a:srgbClr val="99CCFF"/>
    <a:srgbClr val="00CCFF"/>
    <a:srgbClr val="CCFFCC"/>
    <a:srgbClr val="00E4A8"/>
    <a:srgbClr val="000000"/>
    <a:srgbClr val="33CC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F5E103-5CAB-FD3C-4636-10952192002D}" v="256" dt="2025-09-29T02:27:52.7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5129" autoAdjust="0"/>
    <p:restoredTop sz="77015" autoAdjust="0"/>
  </p:normalViewPr>
  <p:slideViewPr>
    <p:cSldViewPr>
      <p:cViewPr varScale="1">
        <p:scale>
          <a:sx n="63" d="100"/>
          <a:sy n="63" d="100"/>
        </p:scale>
        <p:origin x="1445"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94"/>
    </p:cViewPr>
  </p:sorterViewPr>
  <p:notesViewPr>
    <p:cSldViewPr>
      <p:cViewPr varScale="1">
        <p:scale>
          <a:sx n="59" d="100"/>
          <a:sy n="59" d="100"/>
        </p:scale>
        <p:origin x="-1500" y="-72"/>
      </p:cViewPr>
      <p:guideLst>
        <p:guide orient="horz" pos="2924"/>
        <p:guide pos="220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587" y="0"/>
            <a:ext cx="3027363" cy="465138"/>
          </a:xfrm>
          <a:prstGeom prst="rect">
            <a:avLst/>
          </a:prstGeom>
          <a:noFill/>
          <a:ln w="9525">
            <a:noFill/>
            <a:miter lim="800000"/>
            <a:headEnd/>
            <a:tailEnd/>
          </a:ln>
          <a:effectLst/>
        </p:spPr>
        <p:txBody>
          <a:bodyPr vert="horz" wrap="square" lIns="19018" tIns="0" rIns="19018" bIns="0" numCol="1" anchor="t" anchorCtr="0" compatLnSpc="1">
            <a:prstTxWarp prst="textNoShape">
              <a:avLst/>
            </a:prstTxWarp>
          </a:bodyPr>
          <a:lstStyle>
            <a:lvl1pPr defTabSz="949224">
              <a:defRPr sz="1000" i="1">
                <a:latin typeface="Times New Roman" pitchFamily="18" charset="0"/>
              </a:defRPr>
            </a:lvl1pPr>
          </a:lstStyle>
          <a:p>
            <a:pPr>
              <a:defRPr/>
            </a:pPr>
            <a:endParaRPr lang="en-US"/>
          </a:p>
        </p:txBody>
      </p:sp>
      <p:sp>
        <p:nvSpPr>
          <p:cNvPr id="3075" name="Rectangle 3"/>
          <p:cNvSpPr>
            <a:spLocks noGrp="1" noChangeArrowheads="1"/>
          </p:cNvSpPr>
          <p:nvPr>
            <p:ph type="dt" sz="quarter" idx="1"/>
          </p:nvPr>
        </p:nvSpPr>
        <p:spPr bwMode="auto">
          <a:xfrm>
            <a:off x="3957638" y="0"/>
            <a:ext cx="3027362" cy="465138"/>
          </a:xfrm>
          <a:prstGeom prst="rect">
            <a:avLst/>
          </a:prstGeom>
          <a:noFill/>
          <a:ln w="9525">
            <a:noFill/>
            <a:miter lim="800000"/>
            <a:headEnd/>
            <a:tailEnd/>
          </a:ln>
          <a:effectLst/>
        </p:spPr>
        <p:txBody>
          <a:bodyPr vert="horz" wrap="square" lIns="19018" tIns="0" rIns="19018" bIns="0" numCol="1" anchor="t" anchorCtr="0" compatLnSpc="1">
            <a:prstTxWarp prst="textNoShape">
              <a:avLst/>
            </a:prstTxWarp>
          </a:bodyPr>
          <a:lstStyle>
            <a:lvl1pPr algn="r" defTabSz="949224">
              <a:defRPr sz="1000" i="1">
                <a:latin typeface="Times New Roman" pitchFamily="18" charset="0"/>
              </a:defRPr>
            </a:lvl1pPr>
          </a:lstStyle>
          <a:p>
            <a:pPr>
              <a:defRPr/>
            </a:pPr>
            <a:endParaRPr lang="en-US"/>
          </a:p>
        </p:txBody>
      </p:sp>
      <p:sp>
        <p:nvSpPr>
          <p:cNvPr id="3076" name="Rectangle 4"/>
          <p:cNvSpPr>
            <a:spLocks noGrp="1" noChangeArrowheads="1"/>
          </p:cNvSpPr>
          <p:nvPr>
            <p:ph type="ftr" sz="quarter" idx="2"/>
          </p:nvPr>
        </p:nvSpPr>
        <p:spPr bwMode="auto">
          <a:xfrm>
            <a:off x="-1587" y="8818564"/>
            <a:ext cx="3027363" cy="465137"/>
          </a:xfrm>
          <a:prstGeom prst="rect">
            <a:avLst/>
          </a:prstGeom>
          <a:noFill/>
          <a:ln w="9525">
            <a:noFill/>
            <a:miter lim="800000"/>
            <a:headEnd/>
            <a:tailEnd/>
          </a:ln>
          <a:effectLst/>
        </p:spPr>
        <p:txBody>
          <a:bodyPr vert="horz" wrap="square" lIns="19018" tIns="0" rIns="19018" bIns="0" numCol="1" anchor="b" anchorCtr="0" compatLnSpc="1">
            <a:prstTxWarp prst="textNoShape">
              <a:avLst/>
            </a:prstTxWarp>
          </a:bodyPr>
          <a:lstStyle>
            <a:lvl1pPr defTabSz="949224">
              <a:defRPr sz="1000" i="1">
                <a:latin typeface="Times New Roman" pitchFamily="18" charset="0"/>
              </a:defRPr>
            </a:lvl1pPr>
          </a:lstStyle>
          <a:p>
            <a:pPr>
              <a:defRPr/>
            </a:pPr>
            <a:endParaRPr lang="en-US"/>
          </a:p>
        </p:txBody>
      </p:sp>
      <p:sp>
        <p:nvSpPr>
          <p:cNvPr id="3077" name="Rectangle 5"/>
          <p:cNvSpPr>
            <a:spLocks noGrp="1" noChangeArrowheads="1"/>
          </p:cNvSpPr>
          <p:nvPr>
            <p:ph type="sldNum" sz="quarter" idx="3"/>
          </p:nvPr>
        </p:nvSpPr>
        <p:spPr bwMode="auto">
          <a:xfrm>
            <a:off x="3957638" y="8818564"/>
            <a:ext cx="3027362" cy="465137"/>
          </a:xfrm>
          <a:prstGeom prst="rect">
            <a:avLst/>
          </a:prstGeom>
          <a:noFill/>
          <a:ln w="9525">
            <a:noFill/>
            <a:miter lim="800000"/>
            <a:headEnd/>
            <a:tailEnd/>
          </a:ln>
          <a:effectLst/>
        </p:spPr>
        <p:txBody>
          <a:bodyPr vert="horz" wrap="square" lIns="19018" tIns="0" rIns="19018" bIns="0" numCol="1" anchor="b" anchorCtr="0" compatLnSpc="1">
            <a:prstTxWarp prst="textNoShape">
              <a:avLst/>
            </a:prstTxWarp>
          </a:bodyPr>
          <a:lstStyle>
            <a:lvl1pPr algn="r" defTabSz="949224">
              <a:defRPr sz="1000" i="1">
                <a:latin typeface="Times New Roman" panose="02020603050405020304" pitchFamily="18" charset="0"/>
              </a:defRPr>
            </a:lvl1pPr>
          </a:lstStyle>
          <a:p>
            <a:pPr>
              <a:defRPr/>
            </a:pPr>
            <a:fld id="{1435D18E-F2E9-44A3-BB49-3BE8459AE69F}" type="slidenum">
              <a:rPr lang="en-US" altLang="en-US"/>
              <a:pPr>
                <a:defRPr/>
              </a:pPr>
              <a:t>‹#›</a:t>
            </a:fld>
            <a:endParaRPr lang="en-US" altLang="en-US"/>
          </a:p>
        </p:txBody>
      </p:sp>
    </p:spTree>
    <p:extLst>
      <p:ext uri="{BB962C8B-B14F-4D97-AF65-F5344CB8AC3E}">
        <p14:creationId xmlns:p14="http://schemas.microsoft.com/office/powerpoint/2010/main" val="22953293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7" y="0"/>
            <a:ext cx="3027363" cy="465138"/>
          </a:xfrm>
          <a:prstGeom prst="rect">
            <a:avLst/>
          </a:prstGeom>
          <a:noFill/>
          <a:ln w="9525">
            <a:noFill/>
            <a:miter lim="800000"/>
            <a:headEnd/>
            <a:tailEnd/>
          </a:ln>
          <a:effectLst/>
        </p:spPr>
        <p:txBody>
          <a:bodyPr vert="horz" wrap="square" lIns="19018" tIns="0" rIns="19018" bIns="0" numCol="1" anchor="t" anchorCtr="0" compatLnSpc="1">
            <a:prstTxWarp prst="textNoShape">
              <a:avLst/>
            </a:prstTxWarp>
          </a:bodyPr>
          <a:lstStyle>
            <a:lvl1pPr defTabSz="949224">
              <a:defRPr sz="1000" i="1">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3957638" y="0"/>
            <a:ext cx="3027362" cy="465138"/>
          </a:xfrm>
          <a:prstGeom prst="rect">
            <a:avLst/>
          </a:prstGeom>
          <a:noFill/>
          <a:ln w="9525">
            <a:noFill/>
            <a:miter lim="800000"/>
            <a:headEnd/>
            <a:tailEnd/>
          </a:ln>
          <a:effectLst/>
        </p:spPr>
        <p:txBody>
          <a:bodyPr vert="horz" wrap="square" lIns="19018" tIns="0" rIns="19018" bIns="0" numCol="1" anchor="t" anchorCtr="0" compatLnSpc="1">
            <a:prstTxWarp prst="textNoShape">
              <a:avLst/>
            </a:prstTxWarp>
          </a:bodyPr>
          <a:lstStyle>
            <a:lvl1pPr algn="r" defTabSz="949224">
              <a:defRPr sz="1000" i="1">
                <a:latin typeface="Times New Roman" pitchFamily="18" charset="0"/>
              </a:defRPr>
            </a:lvl1pPr>
          </a:lstStyle>
          <a:p>
            <a:pPr>
              <a:defRPr/>
            </a:pPr>
            <a:endParaRPr lang="en-US"/>
          </a:p>
        </p:txBody>
      </p:sp>
      <p:sp>
        <p:nvSpPr>
          <p:cNvPr id="2052" name="Rectangle 4"/>
          <p:cNvSpPr>
            <a:spLocks noGrp="1" noChangeArrowheads="1"/>
          </p:cNvSpPr>
          <p:nvPr>
            <p:ph type="ftr" sz="quarter" idx="4"/>
          </p:nvPr>
        </p:nvSpPr>
        <p:spPr bwMode="auto">
          <a:xfrm>
            <a:off x="-1587" y="8818564"/>
            <a:ext cx="3027363" cy="465137"/>
          </a:xfrm>
          <a:prstGeom prst="rect">
            <a:avLst/>
          </a:prstGeom>
          <a:noFill/>
          <a:ln w="9525">
            <a:noFill/>
            <a:miter lim="800000"/>
            <a:headEnd/>
            <a:tailEnd/>
          </a:ln>
          <a:effectLst/>
        </p:spPr>
        <p:txBody>
          <a:bodyPr vert="horz" wrap="square" lIns="19018" tIns="0" rIns="19018" bIns="0" numCol="1" anchor="b" anchorCtr="0" compatLnSpc="1">
            <a:prstTxWarp prst="textNoShape">
              <a:avLst/>
            </a:prstTxWarp>
          </a:bodyPr>
          <a:lstStyle>
            <a:lvl1pPr defTabSz="949224">
              <a:defRPr sz="1000" i="1">
                <a:latin typeface="Times New Roman" pitchFamily="18" charset="0"/>
              </a:defRPr>
            </a:lvl1pPr>
          </a:lstStyle>
          <a:p>
            <a:pPr>
              <a:defRPr/>
            </a:pPr>
            <a:endParaRPr lang="en-US"/>
          </a:p>
        </p:txBody>
      </p:sp>
      <p:sp>
        <p:nvSpPr>
          <p:cNvPr id="2053" name="Rectangle 5"/>
          <p:cNvSpPr>
            <a:spLocks noGrp="1" noChangeArrowheads="1"/>
          </p:cNvSpPr>
          <p:nvPr>
            <p:ph type="sldNum" sz="quarter" idx="5"/>
          </p:nvPr>
        </p:nvSpPr>
        <p:spPr bwMode="auto">
          <a:xfrm>
            <a:off x="3957638" y="8818564"/>
            <a:ext cx="3027362" cy="465137"/>
          </a:xfrm>
          <a:prstGeom prst="rect">
            <a:avLst/>
          </a:prstGeom>
          <a:noFill/>
          <a:ln w="9525">
            <a:noFill/>
            <a:miter lim="800000"/>
            <a:headEnd/>
            <a:tailEnd/>
          </a:ln>
          <a:effectLst/>
        </p:spPr>
        <p:txBody>
          <a:bodyPr vert="horz" wrap="square" lIns="19018" tIns="0" rIns="19018" bIns="0" numCol="1" anchor="b" anchorCtr="0" compatLnSpc="1">
            <a:prstTxWarp prst="textNoShape">
              <a:avLst/>
            </a:prstTxWarp>
          </a:bodyPr>
          <a:lstStyle>
            <a:lvl1pPr algn="r" defTabSz="949224">
              <a:defRPr sz="1000" i="1">
                <a:latin typeface="Times New Roman" panose="02020603050405020304" pitchFamily="18" charset="0"/>
              </a:defRPr>
            </a:lvl1pPr>
          </a:lstStyle>
          <a:p>
            <a:pPr>
              <a:defRPr/>
            </a:pPr>
            <a:fld id="{99A10D6E-E137-4390-8F5B-ED8AD6655ADD}" type="slidenum">
              <a:rPr lang="en-US" altLang="en-US"/>
              <a:pPr>
                <a:defRPr/>
              </a:pPr>
              <a:t>‹#›</a:t>
            </a:fld>
            <a:endParaRPr lang="en-US" altLang="en-US"/>
          </a:p>
        </p:txBody>
      </p:sp>
      <p:sp>
        <p:nvSpPr>
          <p:cNvPr id="3078" name="Rectangle 6"/>
          <p:cNvSpPr>
            <a:spLocks noGrp="1" noRot="1" noChangeAspect="1" noChangeArrowheads="1" noTextEdit="1"/>
          </p:cNvSpPr>
          <p:nvPr>
            <p:ph type="sldImg" idx="2"/>
          </p:nvPr>
        </p:nvSpPr>
        <p:spPr bwMode="auto">
          <a:xfrm>
            <a:off x="1179513" y="701675"/>
            <a:ext cx="4624387" cy="34686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5" name="Rectangle 7"/>
          <p:cNvSpPr>
            <a:spLocks noGrp="1" noChangeArrowheads="1"/>
          </p:cNvSpPr>
          <p:nvPr>
            <p:ph type="body" sz="quarter" idx="3"/>
          </p:nvPr>
        </p:nvSpPr>
        <p:spPr bwMode="auto">
          <a:xfrm>
            <a:off x="930275" y="4410075"/>
            <a:ext cx="5122863" cy="4178300"/>
          </a:xfrm>
          <a:prstGeom prst="rect">
            <a:avLst/>
          </a:prstGeom>
          <a:noFill/>
          <a:ln w="9525">
            <a:noFill/>
            <a:miter lim="800000"/>
            <a:headEnd/>
            <a:tailEnd/>
          </a:ln>
          <a:effectLst/>
        </p:spPr>
        <p:txBody>
          <a:bodyPr vert="horz" wrap="square" lIns="93503" tIns="47544" rIns="93503" bIns="47544"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59477814"/>
      </p:ext>
    </p:extLst>
  </p:cSld>
  <p:clrMap bg1="lt1" tx1="dk1" bg2="lt2" tx2="dk2" accent1="accent1" accent2="accent2" accent3="accent3" accent4="accent4" accent5="accent5" accent6="accent6" hlink="hlink" folHlink="folHlink"/>
  <p:notesStyle>
    <a:lvl1pPr algn="l" defTabSz="952500"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66725" algn="l" defTabSz="952500"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33450" algn="l" defTabSz="952500"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98588" algn="l" defTabSz="952500"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65313" algn="l" defTabSz="952500"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A10D6E-E137-4390-8F5B-ED8AD6655ADD}" type="slidenum">
              <a:rPr lang="en-US" altLang="en-US" smtClean="0"/>
              <a:pPr>
                <a:defRPr/>
              </a:pPr>
              <a:t>1</a:t>
            </a:fld>
            <a:endParaRPr lang="en-US" altLang="en-US"/>
          </a:p>
        </p:txBody>
      </p:sp>
    </p:spTree>
    <p:extLst>
      <p:ext uri="{BB962C8B-B14F-4D97-AF65-F5344CB8AC3E}">
        <p14:creationId xmlns:p14="http://schemas.microsoft.com/office/powerpoint/2010/main" val="973264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A10D6E-E137-4390-8F5B-ED8AD6655ADD}" type="slidenum">
              <a:rPr lang="en-US" altLang="en-US" smtClean="0"/>
              <a:pPr>
                <a:defRPr/>
              </a:pPr>
              <a:t>15</a:t>
            </a:fld>
            <a:endParaRPr lang="en-US" altLang="en-US"/>
          </a:p>
        </p:txBody>
      </p:sp>
    </p:spTree>
    <p:extLst>
      <p:ext uri="{BB962C8B-B14F-4D97-AF65-F5344CB8AC3E}">
        <p14:creationId xmlns:p14="http://schemas.microsoft.com/office/powerpoint/2010/main" val="24042918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A10D6E-E137-4390-8F5B-ED8AD6655ADD}" type="slidenum">
              <a:rPr lang="en-US" altLang="en-US" smtClean="0"/>
              <a:pPr>
                <a:defRPr/>
              </a:pPr>
              <a:t>17</a:t>
            </a:fld>
            <a:endParaRPr lang="en-US" altLang="en-US"/>
          </a:p>
        </p:txBody>
      </p:sp>
    </p:spTree>
    <p:extLst>
      <p:ext uri="{BB962C8B-B14F-4D97-AF65-F5344CB8AC3E}">
        <p14:creationId xmlns:p14="http://schemas.microsoft.com/office/powerpoint/2010/main" val="577920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A10D6E-E137-4390-8F5B-ED8AD6655ADD}" type="slidenum">
              <a:rPr lang="en-US" altLang="en-US" smtClean="0">
                <a:solidFill>
                  <a:srgbClr val="000000"/>
                </a:solidFill>
              </a:rPr>
              <a:pPr>
                <a:defRPr/>
              </a:pPr>
              <a:t>20</a:t>
            </a:fld>
            <a:endParaRPr lang="en-US" altLang="en-US">
              <a:solidFill>
                <a:srgbClr val="000000"/>
              </a:solidFill>
            </a:endParaRPr>
          </a:p>
        </p:txBody>
      </p:sp>
    </p:spTree>
    <p:extLst>
      <p:ext uri="{BB962C8B-B14F-4D97-AF65-F5344CB8AC3E}">
        <p14:creationId xmlns:p14="http://schemas.microsoft.com/office/powerpoint/2010/main" val="3551828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A10D6E-E137-4390-8F5B-ED8AD6655ADD}" type="slidenum">
              <a:rPr lang="en-US" altLang="en-US" smtClean="0">
                <a:solidFill>
                  <a:srgbClr val="000000"/>
                </a:solidFill>
              </a:rPr>
              <a:pPr>
                <a:defRPr/>
              </a:pPr>
              <a:t>23</a:t>
            </a:fld>
            <a:endParaRPr lang="en-US" altLang="en-US">
              <a:solidFill>
                <a:srgbClr val="000000"/>
              </a:solidFill>
            </a:endParaRPr>
          </a:p>
        </p:txBody>
      </p:sp>
    </p:spTree>
    <p:extLst>
      <p:ext uri="{BB962C8B-B14F-4D97-AF65-F5344CB8AC3E}">
        <p14:creationId xmlns:p14="http://schemas.microsoft.com/office/powerpoint/2010/main" val="668764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solidFill>
                  <a:srgbClr val="000000"/>
                </a:solidFill>
              </a:rPr>
              <a:pPr>
                <a:defRPr/>
              </a:pPr>
              <a:t>25</a:t>
            </a:fld>
            <a:endParaRPr lang="en-US">
              <a:solidFill>
                <a:srgbClr val="000000"/>
              </a:solidFill>
            </a:endParaRPr>
          </a:p>
        </p:txBody>
      </p:sp>
    </p:spTree>
    <p:extLst>
      <p:ext uri="{BB962C8B-B14F-4D97-AF65-F5344CB8AC3E}">
        <p14:creationId xmlns:p14="http://schemas.microsoft.com/office/powerpoint/2010/main" val="3838250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solidFill>
                  <a:srgbClr val="000000"/>
                </a:solidFill>
              </a:rPr>
              <a:pPr>
                <a:defRPr/>
              </a:pPr>
              <a:t>27</a:t>
            </a:fld>
            <a:endParaRPr lang="en-US">
              <a:solidFill>
                <a:srgbClr val="000000"/>
              </a:solidFill>
            </a:endParaRPr>
          </a:p>
        </p:txBody>
      </p:sp>
    </p:spTree>
    <p:extLst>
      <p:ext uri="{BB962C8B-B14F-4D97-AF65-F5344CB8AC3E}">
        <p14:creationId xmlns:p14="http://schemas.microsoft.com/office/powerpoint/2010/main" val="3171013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solidFill>
                  <a:srgbClr val="000000"/>
                </a:solidFill>
              </a:rPr>
              <a:pPr>
                <a:defRPr/>
              </a:pPr>
              <a:t>30</a:t>
            </a:fld>
            <a:endParaRPr lang="en-US">
              <a:solidFill>
                <a:srgbClr val="000000"/>
              </a:solidFill>
            </a:endParaRPr>
          </a:p>
        </p:txBody>
      </p:sp>
    </p:spTree>
    <p:extLst>
      <p:ext uri="{BB962C8B-B14F-4D97-AF65-F5344CB8AC3E}">
        <p14:creationId xmlns:p14="http://schemas.microsoft.com/office/powerpoint/2010/main" val="294934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solidFill>
                  <a:srgbClr val="000000"/>
                </a:solidFill>
              </a:rPr>
              <a:pPr>
                <a:defRPr/>
              </a:pPr>
              <a:t>33</a:t>
            </a:fld>
            <a:endParaRPr lang="en-US">
              <a:solidFill>
                <a:srgbClr val="000000"/>
              </a:solidFill>
            </a:endParaRPr>
          </a:p>
        </p:txBody>
      </p:sp>
    </p:spTree>
    <p:extLst>
      <p:ext uri="{BB962C8B-B14F-4D97-AF65-F5344CB8AC3E}">
        <p14:creationId xmlns:p14="http://schemas.microsoft.com/office/powerpoint/2010/main" val="17838815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solidFill>
                  <a:srgbClr val="000000"/>
                </a:solidFill>
              </a:rPr>
              <a:pPr>
                <a:defRPr/>
              </a:pPr>
              <a:t>34</a:t>
            </a:fld>
            <a:endParaRPr lang="en-US">
              <a:solidFill>
                <a:srgbClr val="000000"/>
              </a:solidFill>
            </a:endParaRPr>
          </a:p>
        </p:txBody>
      </p:sp>
    </p:spTree>
    <p:extLst>
      <p:ext uri="{BB962C8B-B14F-4D97-AF65-F5344CB8AC3E}">
        <p14:creationId xmlns:p14="http://schemas.microsoft.com/office/powerpoint/2010/main" val="3065533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solidFill>
                  <a:srgbClr val="000000"/>
                </a:solidFill>
              </a:rPr>
              <a:pPr>
                <a:defRPr/>
              </a:pPr>
              <a:t>35</a:t>
            </a:fld>
            <a:endParaRPr lang="en-US">
              <a:solidFill>
                <a:srgbClr val="000000"/>
              </a:solidFill>
            </a:endParaRPr>
          </a:p>
        </p:txBody>
      </p:sp>
    </p:spTree>
    <p:extLst>
      <p:ext uri="{BB962C8B-B14F-4D97-AF65-F5344CB8AC3E}">
        <p14:creationId xmlns:p14="http://schemas.microsoft.com/office/powerpoint/2010/main" val="945917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A10D6E-E137-4390-8F5B-ED8AD6655ADD}" type="slidenum">
              <a:rPr lang="en-US" altLang="en-US" smtClean="0"/>
              <a:pPr>
                <a:defRPr/>
              </a:pPr>
              <a:t>2</a:t>
            </a:fld>
            <a:endParaRPr lang="en-US" altLang="en-US"/>
          </a:p>
        </p:txBody>
      </p:sp>
    </p:spTree>
    <p:extLst>
      <p:ext uri="{BB962C8B-B14F-4D97-AF65-F5344CB8AC3E}">
        <p14:creationId xmlns:p14="http://schemas.microsoft.com/office/powerpoint/2010/main" val="30724826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solidFill>
                  <a:srgbClr val="000000"/>
                </a:solidFill>
              </a:rPr>
              <a:pPr>
                <a:defRPr/>
              </a:pPr>
              <a:t>36</a:t>
            </a:fld>
            <a:endParaRPr lang="en-US">
              <a:solidFill>
                <a:srgbClr val="000000"/>
              </a:solidFill>
            </a:endParaRPr>
          </a:p>
        </p:txBody>
      </p:sp>
    </p:spTree>
    <p:extLst>
      <p:ext uri="{BB962C8B-B14F-4D97-AF65-F5344CB8AC3E}">
        <p14:creationId xmlns:p14="http://schemas.microsoft.com/office/powerpoint/2010/main" val="985798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solidFill>
                  <a:srgbClr val="000000"/>
                </a:solidFill>
              </a:rPr>
              <a:pPr>
                <a:defRPr/>
              </a:pPr>
              <a:t>37</a:t>
            </a:fld>
            <a:endParaRPr lang="en-US">
              <a:solidFill>
                <a:srgbClr val="000000"/>
              </a:solidFill>
            </a:endParaRPr>
          </a:p>
        </p:txBody>
      </p:sp>
    </p:spTree>
    <p:extLst>
      <p:ext uri="{BB962C8B-B14F-4D97-AF65-F5344CB8AC3E}">
        <p14:creationId xmlns:p14="http://schemas.microsoft.com/office/powerpoint/2010/main" val="776430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a:p>
        </p:txBody>
      </p:sp>
    </p:spTree>
    <p:extLst>
      <p:ext uri="{BB962C8B-B14F-4D97-AF65-F5344CB8AC3E}">
        <p14:creationId xmlns:p14="http://schemas.microsoft.com/office/powerpoint/2010/main" val="14713849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a:p>
        </p:txBody>
      </p:sp>
    </p:spTree>
    <p:extLst>
      <p:ext uri="{BB962C8B-B14F-4D97-AF65-F5344CB8AC3E}">
        <p14:creationId xmlns:p14="http://schemas.microsoft.com/office/powerpoint/2010/main" val="35043531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a:p>
        </p:txBody>
      </p:sp>
    </p:spTree>
    <p:extLst>
      <p:ext uri="{BB962C8B-B14F-4D97-AF65-F5344CB8AC3E}">
        <p14:creationId xmlns:p14="http://schemas.microsoft.com/office/powerpoint/2010/main" val="18286420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49224" rtl="0" eaLnBrk="0" fontAlgn="base" latinLnBrk="0" hangingPunct="0">
              <a:lnSpc>
                <a:spcPct val="100000"/>
              </a:lnSpc>
              <a:spcBef>
                <a:spcPct val="0"/>
              </a:spcBef>
              <a:spcAft>
                <a:spcPct val="0"/>
              </a:spcAft>
              <a:buClrTx/>
              <a:buSzTx/>
              <a:buFontTx/>
              <a:buNone/>
              <a:tabLst/>
              <a:defRPr/>
            </a:pPr>
            <a:fld id="{B1F781F4-099F-4112-9B1E-8A4E4163911A}" type="slidenum">
              <a:rPr kumimoji="0" lang="en-US" sz="10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49224" rtl="0" eaLnBrk="0" fontAlgn="base" latinLnBrk="0" hangingPunct="0">
                <a:lnSpc>
                  <a:spcPct val="100000"/>
                </a:lnSpc>
                <a:spcBef>
                  <a:spcPct val="0"/>
                </a:spcBef>
                <a:spcAft>
                  <a:spcPct val="0"/>
                </a:spcAft>
                <a:buClrTx/>
                <a:buSzTx/>
                <a:buFontTx/>
                <a:buNone/>
                <a:tabLst/>
                <a:defRPr/>
              </a:pPr>
              <a:t>45</a:t>
            </a:fld>
            <a:endParaRPr kumimoji="0" lang="en-US" sz="1000" b="0" i="1"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8534287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a:p>
        </p:txBody>
      </p:sp>
    </p:spTree>
    <p:extLst>
      <p:ext uri="{BB962C8B-B14F-4D97-AF65-F5344CB8AC3E}">
        <p14:creationId xmlns:p14="http://schemas.microsoft.com/office/powerpoint/2010/main" val="214628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A10D6E-E137-4390-8F5B-ED8AD6655ADD}" type="slidenum">
              <a:rPr lang="en-US" altLang="en-US" smtClean="0"/>
              <a:pPr>
                <a:defRPr/>
              </a:pPr>
              <a:t>4</a:t>
            </a:fld>
            <a:endParaRPr lang="en-US" altLang="en-US"/>
          </a:p>
        </p:txBody>
      </p:sp>
    </p:spTree>
    <p:extLst>
      <p:ext uri="{BB962C8B-B14F-4D97-AF65-F5344CB8AC3E}">
        <p14:creationId xmlns:p14="http://schemas.microsoft.com/office/powerpoint/2010/main" val="1544446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A10D6E-E137-4390-8F5B-ED8AD6655ADD}" type="slidenum">
              <a:rPr lang="en-US" altLang="en-US" smtClean="0"/>
              <a:pPr>
                <a:defRPr/>
              </a:pPr>
              <a:t>5</a:t>
            </a:fld>
            <a:endParaRPr lang="en-US" altLang="en-US"/>
          </a:p>
        </p:txBody>
      </p:sp>
    </p:spTree>
    <p:extLst>
      <p:ext uri="{BB962C8B-B14F-4D97-AF65-F5344CB8AC3E}">
        <p14:creationId xmlns:p14="http://schemas.microsoft.com/office/powerpoint/2010/main" val="1708609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A10D6E-E137-4390-8F5B-ED8AD6655ADD}" type="slidenum">
              <a:rPr lang="en-US" altLang="en-US" smtClean="0"/>
              <a:pPr>
                <a:defRPr/>
              </a:pPr>
              <a:t>6</a:t>
            </a:fld>
            <a:endParaRPr lang="en-US" altLang="en-US"/>
          </a:p>
        </p:txBody>
      </p:sp>
    </p:spTree>
    <p:extLst>
      <p:ext uri="{BB962C8B-B14F-4D97-AF65-F5344CB8AC3E}">
        <p14:creationId xmlns:p14="http://schemas.microsoft.com/office/powerpoint/2010/main" val="2141878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A10D6E-E137-4390-8F5B-ED8AD6655ADD}" type="slidenum">
              <a:rPr lang="en-US" altLang="en-US" smtClean="0"/>
              <a:pPr>
                <a:defRPr/>
              </a:pPr>
              <a:t>7</a:t>
            </a:fld>
            <a:endParaRPr lang="en-US" altLang="en-US"/>
          </a:p>
        </p:txBody>
      </p:sp>
    </p:spTree>
    <p:extLst>
      <p:ext uri="{BB962C8B-B14F-4D97-AF65-F5344CB8AC3E}">
        <p14:creationId xmlns:p14="http://schemas.microsoft.com/office/powerpoint/2010/main" val="531291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A10D6E-E137-4390-8F5B-ED8AD6655ADD}" type="slidenum">
              <a:rPr lang="en-US" altLang="en-US" smtClean="0"/>
              <a:pPr>
                <a:defRPr/>
              </a:pPr>
              <a:t>8</a:t>
            </a:fld>
            <a:endParaRPr lang="en-US" altLang="en-US"/>
          </a:p>
        </p:txBody>
      </p:sp>
    </p:spTree>
    <p:extLst>
      <p:ext uri="{BB962C8B-B14F-4D97-AF65-F5344CB8AC3E}">
        <p14:creationId xmlns:p14="http://schemas.microsoft.com/office/powerpoint/2010/main" val="4070967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A10D6E-E137-4390-8F5B-ED8AD6655ADD}" type="slidenum">
              <a:rPr lang="en-US" altLang="en-US" smtClean="0"/>
              <a:pPr>
                <a:defRPr/>
              </a:pPr>
              <a:t>10</a:t>
            </a:fld>
            <a:endParaRPr lang="en-US" altLang="en-US"/>
          </a:p>
        </p:txBody>
      </p:sp>
    </p:spTree>
    <p:extLst>
      <p:ext uri="{BB962C8B-B14F-4D97-AF65-F5344CB8AC3E}">
        <p14:creationId xmlns:p14="http://schemas.microsoft.com/office/powerpoint/2010/main" val="2613978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A10D6E-E137-4390-8F5B-ED8AD6655ADD}" type="slidenum">
              <a:rPr lang="en-US" altLang="en-US" smtClean="0"/>
              <a:pPr>
                <a:defRPr/>
              </a:pPr>
              <a:t>12</a:t>
            </a:fld>
            <a:endParaRPr lang="en-US" altLang="en-US"/>
          </a:p>
        </p:txBody>
      </p:sp>
    </p:spTree>
    <p:extLst>
      <p:ext uri="{BB962C8B-B14F-4D97-AF65-F5344CB8AC3E}">
        <p14:creationId xmlns:p14="http://schemas.microsoft.com/office/powerpoint/2010/main" val="2344246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p>
          </p:txBody>
        </p:sp>
      </p:grpSp>
      <p:sp>
        <p:nvSpPr>
          <p:cNvPr id="14" name="Rectangle 17"/>
          <p:cNvSpPr>
            <a:spLocks noChangeArrowheads="1"/>
          </p:cNvSpPr>
          <p:nvPr userDrawn="1"/>
        </p:nvSpPr>
        <p:spPr bwMode="white">
          <a:xfrm>
            <a:off x="528638" y="201613"/>
            <a:ext cx="8397875" cy="646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a:solidFill>
                <a:schemeClr val="bg1"/>
              </a:solidFill>
              <a:latin typeface="Times New Roman" pitchFamily="18" charset="0"/>
            </a:endParaRPr>
          </a:p>
        </p:txBody>
      </p:sp>
      <p:sp>
        <p:nvSpPr>
          <p:cNvPr id="191500"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19150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5"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6"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CSE 3430; Part 4</a:t>
            </a:r>
          </a:p>
        </p:txBody>
      </p:sp>
      <p:sp>
        <p:nvSpPr>
          <p:cNvPr id="17"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CCC2105-0E99-4119-B380-20BFBE55FF8A}" type="slidenum">
              <a:rPr lang="en-US" altLang="en-US"/>
              <a:pPr>
                <a:defRPr/>
              </a:pPr>
              <a:t>‹#›</a:t>
            </a:fld>
            <a:endParaRPr lang="en-US" altLang="en-US"/>
          </a:p>
        </p:txBody>
      </p:sp>
    </p:spTree>
    <p:extLst>
      <p:ext uri="{BB962C8B-B14F-4D97-AF65-F5344CB8AC3E}">
        <p14:creationId xmlns:p14="http://schemas.microsoft.com/office/powerpoint/2010/main" val="1839972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CSE 3430; Part 4</a:t>
            </a:r>
          </a:p>
        </p:txBody>
      </p:sp>
      <p:sp>
        <p:nvSpPr>
          <p:cNvPr id="6" name="Rectangle 13"/>
          <p:cNvSpPr>
            <a:spLocks noGrp="1" noChangeArrowheads="1"/>
          </p:cNvSpPr>
          <p:nvPr>
            <p:ph type="sldNum" sz="quarter" idx="12"/>
          </p:nvPr>
        </p:nvSpPr>
        <p:spPr>
          <a:ln/>
        </p:spPr>
        <p:txBody>
          <a:bodyPr/>
          <a:lstStyle>
            <a:lvl1pPr>
              <a:defRPr/>
            </a:lvl1pPr>
          </a:lstStyle>
          <a:p>
            <a:pPr>
              <a:defRPr/>
            </a:pPr>
            <a:fld id="{7A58B210-F78D-41B6-A1D7-91213C79168B}" type="slidenum">
              <a:rPr lang="en-US" altLang="en-US"/>
              <a:pPr>
                <a:defRPr/>
              </a:pPr>
              <a:t>‹#›</a:t>
            </a:fld>
            <a:endParaRPr lang="en-US" altLang="en-US"/>
          </a:p>
        </p:txBody>
      </p:sp>
    </p:spTree>
    <p:extLst>
      <p:ext uri="{BB962C8B-B14F-4D97-AF65-F5344CB8AC3E}">
        <p14:creationId xmlns:p14="http://schemas.microsoft.com/office/powerpoint/2010/main" val="206691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21500" y="125413"/>
            <a:ext cx="1952625" cy="6030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2038" y="125413"/>
            <a:ext cx="5707062" cy="6030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CSE 3430; Part 4</a:t>
            </a:r>
          </a:p>
        </p:txBody>
      </p:sp>
      <p:sp>
        <p:nvSpPr>
          <p:cNvPr id="6" name="Rectangle 13"/>
          <p:cNvSpPr>
            <a:spLocks noGrp="1" noChangeArrowheads="1"/>
          </p:cNvSpPr>
          <p:nvPr>
            <p:ph type="sldNum" sz="quarter" idx="12"/>
          </p:nvPr>
        </p:nvSpPr>
        <p:spPr>
          <a:ln/>
        </p:spPr>
        <p:txBody>
          <a:bodyPr/>
          <a:lstStyle>
            <a:lvl1pPr>
              <a:defRPr/>
            </a:lvl1pPr>
          </a:lstStyle>
          <a:p>
            <a:pPr>
              <a:defRPr/>
            </a:pPr>
            <a:fld id="{34CECA8E-2BA2-4C64-9455-44CFFF7D4B7B}" type="slidenum">
              <a:rPr lang="en-US" altLang="en-US"/>
              <a:pPr>
                <a:defRPr/>
              </a:pPr>
              <a:t>‹#›</a:t>
            </a:fld>
            <a:endParaRPr lang="en-US" altLang="en-US"/>
          </a:p>
        </p:txBody>
      </p:sp>
    </p:spTree>
    <p:extLst>
      <p:ext uri="{BB962C8B-B14F-4D97-AF65-F5344CB8AC3E}">
        <p14:creationId xmlns:p14="http://schemas.microsoft.com/office/powerpoint/2010/main" val="1743617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CSE 3430; Part 4</a:t>
            </a:r>
          </a:p>
        </p:txBody>
      </p:sp>
      <p:sp>
        <p:nvSpPr>
          <p:cNvPr id="6" name="Rectangle 13"/>
          <p:cNvSpPr>
            <a:spLocks noGrp="1" noChangeArrowheads="1"/>
          </p:cNvSpPr>
          <p:nvPr>
            <p:ph type="sldNum" sz="quarter" idx="12"/>
          </p:nvPr>
        </p:nvSpPr>
        <p:spPr>
          <a:ln/>
        </p:spPr>
        <p:txBody>
          <a:bodyPr/>
          <a:lstStyle>
            <a:lvl1pPr>
              <a:defRPr/>
            </a:lvl1pPr>
          </a:lstStyle>
          <a:p>
            <a:pPr>
              <a:defRPr/>
            </a:pPr>
            <a:fld id="{9F95971F-92F4-44DA-B463-EB59D65F167A}" type="slidenum">
              <a:rPr lang="en-US" altLang="en-US"/>
              <a:pPr>
                <a:defRPr/>
              </a:pPr>
              <a:t>‹#›</a:t>
            </a:fld>
            <a:endParaRPr lang="en-US" altLang="en-US"/>
          </a:p>
        </p:txBody>
      </p:sp>
    </p:spTree>
    <p:extLst>
      <p:ext uri="{BB962C8B-B14F-4D97-AF65-F5344CB8AC3E}">
        <p14:creationId xmlns:p14="http://schemas.microsoft.com/office/powerpoint/2010/main" val="2970100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CSE 3430; Part 4</a:t>
            </a:r>
          </a:p>
        </p:txBody>
      </p:sp>
      <p:sp>
        <p:nvSpPr>
          <p:cNvPr id="6" name="Rectangle 13"/>
          <p:cNvSpPr>
            <a:spLocks noGrp="1" noChangeArrowheads="1"/>
          </p:cNvSpPr>
          <p:nvPr>
            <p:ph type="sldNum" sz="quarter" idx="12"/>
          </p:nvPr>
        </p:nvSpPr>
        <p:spPr>
          <a:ln/>
        </p:spPr>
        <p:txBody>
          <a:bodyPr/>
          <a:lstStyle>
            <a:lvl1pPr>
              <a:defRPr/>
            </a:lvl1pPr>
          </a:lstStyle>
          <a:p>
            <a:pPr>
              <a:defRPr/>
            </a:pPr>
            <a:fld id="{D66D5345-7891-44AD-8F57-BEA31A0F21EF}" type="slidenum">
              <a:rPr lang="en-US" altLang="en-US"/>
              <a:pPr>
                <a:defRPr/>
              </a:pPr>
              <a:t>‹#›</a:t>
            </a:fld>
            <a:endParaRPr lang="en-US" altLang="en-US"/>
          </a:p>
        </p:txBody>
      </p:sp>
    </p:spTree>
    <p:extLst>
      <p:ext uri="{BB962C8B-B14F-4D97-AF65-F5344CB8AC3E}">
        <p14:creationId xmlns:p14="http://schemas.microsoft.com/office/powerpoint/2010/main" val="33948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2038" y="1033463"/>
            <a:ext cx="3829050" cy="5122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43488" y="1033463"/>
            <a:ext cx="3830637" cy="5122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CSE 3430; Part 4</a:t>
            </a:r>
          </a:p>
        </p:txBody>
      </p:sp>
      <p:sp>
        <p:nvSpPr>
          <p:cNvPr id="7" name="Rectangle 13"/>
          <p:cNvSpPr>
            <a:spLocks noGrp="1" noChangeArrowheads="1"/>
          </p:cNvSpPr>
          <p:nvPr>
            <p:ph type="sldNum" sz="quarter" idx="12"/>
          </p:nvPr>
        </p:nvSpPr>
        <p:spPr>
          <a:ln/>
        </p:spPr>
        <p:txBody>
          <a:bodyPr/>
          <a:lstStyle>
            <a:lvl1pPr>
              <a:defRPr/>
            </a:lvl1pPr>
          </a:lstStyle>
          <a:p>
            <a:pPr>
              <a:defRPr/>
            </a:pPr>
            <a:fld id="{5B86C0A9-850A-426A-A3B4-3E46603216B2}" type="slidenum">
              <a:rPr lang="en-US" altLang="en-US"/>
              <a:pPr>
                <a:defRPr/>
              </a:pPr>
              <a:t>‹#›</a:t>
            </a:fld>
            <a:endParaRPr lang="en-US" altLang="en-US"/>
          </a:p>
        </p:txBody>
      </p:sp>
    </p:spTree>
    <p:extLst>
      <p:ext uri="{BB962C8B-B14F-4D97-AF65-F5344CB8AC3E}">
        <p14:creationId xmlns:p14="http://schemas.microsoft.com/office/powerpoint/2010/main" val="1765801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CSE 3430; Part 4</a:t>
            </a:r>
          </a:p>
        </p:txBody>
      </p:sp>
      <p:sp>
        <p:nvSpPr>
          <p:cNvPr id="9" name="Rectangle 13"/>
          <p:cNvSpPr>
            <a:spLocks noGrp="1" noChangeArrowheads="1"/>
          </p:cNvSpPr>
          <p:nvPr>
            <p:ph type="sldNum" sz="quarter" idx="12"/>
          </p:nvPr>
        </p:nvSpPr>
        <p:spPr>
          <a:ln/>
        </p:spPr>
        <p:txBody>
          <a:bodyPr/>
          <a:lstStyle>
            <a:lvl1pPr>
              <a:defRPr/>
            </a:lvl1pPr>
          </a:lstStyle>
          <a:p>
            <a:pPr>
              <a:defRPr/>
            </a:pPr>
            <a:fld id="{51C50E78-3B34-4A8C-A504-127975407E16}" type="slidenum">
              <a:rPr lang="en-US" altLang="en-US"/>
              <a:pPr>
                <a:defRPr/>
              </a:pPr>
              <a:t>‹#›</a:t>
            </a:fld>
            <a:endParaRPr lang="en-US" altLang="en-US"/>
          </a:p>
        </p:txBody>
      </p:sp>
    </p:spTree>
    <p:extLst>
      <p:ext uri="{BB962C8B-B14F-4D97-AF65-F5344CB8AC3E}">
        <p14:creationId xmlns:p14="http://schemas.microsoft.com/office/powerpoint/2010/main" val="2697168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CSE 3430; Part 4</a:t>
            </a:r>
          </a:p>
        </p:txBody>
      </p:sp>
      <p:sp>
        <p:nvSpPr>
          <p:cNvPr id="5" name="Rectangle 13"/>
          <p:cNvSpPr>
            <a:spLocks noGrp="1" noChangeArrowheads="1"/>
          </p:cNvSpPr>
          <p:nvPr>
            <p:ph type="sldNum" sz="quarter" idx="12"/>
          </p:nvPr>
        </p:nvSpPr>
        <p:spPr>
          <a:ln/>
        </p:spPr>
        <p:txBody>
          <a:bodyPr/>
          <a:lstStyle>
            <a:lvl1pPr>
              <a:defRPr/>
            </a:lvl1pPr>
          </a:lstStyle>
          <a:p>
            <a:pPr>
              <a:defRPr/>
            </a:pPr>
            <a:fld id="{07B6A79C-CA38-4C57-A951-FB4AA748FD4B}" type="slidenum">
              <a:rPr lang="en-US" altLang="en-US"/>
              <a:pPr>
                <a:defRPr/>
              </a:pPr>
              <a:t>‹#›</a:t>
            </a:fld>
            <a:endParaRPr lang="en-US" altLang="en-US"/>
          </a:p>
        </p:txBody>
      </p:sp>
    </p:spTree>
    <p:extLst>
      <p:ext uri="{BB962C8B-B14F-4D97-AF65-F5344CB8AC3E}">
        <p14:creationId xmlns:p14="http://schemas.microsoft.com/office/powerpoint/2010/main" val="3861694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CSE 3430; Part 4</a:t>
            </a:r>
          </a:p>
        </p:txBody>
      </p:sp>
      <p:sp>
        <p:nvSpPr>
          <p:cNvPr id="4" name="Rectangle 13"/>
          <p:cNvSpPr>
            <a:spLocks noGrp="1" noChangeArrowheads="1"/>
          </p:cNvSpPr>
          <p:nvPr>
            <p:ph type="sldNum" sz="quarter" idx="12"/>
          </p:nvPr>
        </p:nvSpPr>
        <p:spPr>
          <a:ln/>
        </p:spPr>
        <p:txBody>
          <a:bodyPr/>
          <a:lstStyle>
            <a:lvl1pPr>
              <a:defRPr/>
            </a:lvl1pPr>
          </a:lstStyle>
          <a:p>
            <a:pPr>
              <a:defRPr/>
            </a:pPr>
            <a:fld id="{839CD0CA-57D1-4A2D-9D54-9A7EF59A955F}" type="slidenum">
              <a:rPr lang="en-US" altLang="en-US"/>
              <a:pPr>
                <a:defRPr/>
              </a:pPr>
              <a:t>‹#›</a:t>
            </a:fld>
            <a:endParaRPr lang="en-US" altLang="en-US"/>
          </a:p>
        </p:txBody>
      </p:sp>
    </p:spTree>
    <p:extLst>
      <p:ext uri="{BB962C8B-B14F-4D97-AF65-F5344CB8AC3E}">
        <p14:creationId xmlns:p14="http://schemas.microsoft.com/office/powerpoint/2010/main" val="1716755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CSE 3430; Part 4</a:t>
            </a:r>
          </a:p>
        </p:txBody>
      </p:sp>
      <p:sp>
        <p:nvSpPr>
          <p:cNvPr id="7" name="Rectangle 13"/>
          <p:cNvSpPr>
            <a:spLocks noGrp="1" noChangeArrowheads="1"/>
          </p:cNvSpPr>
          <p:nvPr>
            <p:ph type="sldNum" sz="quarter" idx="12"/>
          </p:nvPr>
        </p:nvSpPr>
        <p:spPr>
          <a:ln/>
        </p:spPr>
        <p:txBody>
          <a:bodyPr/>
          <a:lstStyle>
            <a:lvl1pPr>
              <a:defRPr/>
            </a:lvl1pPr>
          </a:lstStyle>
          <a:p>
            <a:pPr>
              <a:defRPr/>
            </a:pPr>
            <a:fld id="{127E9792-6290-463D-A56B-ED09D369E92D}" type="slidenum">
              <a:rPr lang="en-US" altLang="en-US"/>
              <a:pPr>
                <a:defRPr/>
              </a:pPr>
              <a:t>‹#›</a:t>
            </a:fld>
            <a:endParaRPr lang="en-US" altLang="en-US"/>
          </a:p>
        </p:txBody>
      </p:sp>
    </p:spTree>
    <p:extLst>
      <p:ext uri="{BB962C8B-B14F-4D97-AF65-F5344CB8AC3E}">
        <p14:creationId xmlns:p14="http://schemas.microsoft.com/office/powerpoint/2010/main" val="322593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CSE 3430; Part 4</a:t>
            </a:r>
          </a:p>
        </p:txBody>
      </p:sp>
      <p:sp>
        <p:nvSpPr>
          <p:cNvPr id="7" name="Rectangle 13"/>
          <p:cNvSpPr>
            <a:spLocks noGrp="1" noChangeArrowheads="1"/>
          </p:cNvSpPr>
          <p:nvPr>
            <p:ph type="sldNum" sz="quarter" idx="12"/>
          </p:nvPr>
        </p:nvSpPr>
        <p:spPr>
          <a:ln/>
        </p:spPr>
        <p:txBody>
          <a:bodyPr/>
          <a:lstStyle>
            <a:lvl1pPr>
              <a:defRPr/>
            </a:lvl1pPr>
          </a:lstStyle>
          <a:p>
            <a:pPr>
              <a:defRPr/>
            </a:pPr>
            <a:fld id="{A8BBE637-7F45-480C-BA7C-E3024FB6D27F}" type="slidenum">
              <a:rPr lang="en-US" altLang="en-US"/>
              <a:pPr>
                <a:defRPr/>
              </a:pPr>
              <a:t>‹#›</a:t>
            </a:fld>
            <a:endParaRPr lang="en-US" altLang="en-US"/>
          </a:p>
        </p:txBody>
      </p:sp>
    </p:spTree>
    <p:extLst>
      <p:ext uri="{BB962C8B-B14F-4D97-AF65-F5344CB8AC3E}">
        <p14:creationId xmlns:p14="http://schemas.microsoft.com/office/powerpoint/2010/main" val="830898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5"/>
          <p:cNvGrpSpPr>
            <a:grpSpLocks/>
          </p:cNvGrpSpPr>
          <p:nvPr userDrawn="1"/>
        </p:nvGrpSpPr>
        <p:grpSpPr bwMode="auto">
          <a:xfrm>
            <a:off x="127000" y="165100"/>
            <a:ext cx="8542338" cy="1052513"/>
            <a:chOff x="80" y="624"/>
            <a:chExt cx="5381" cy="663"/>
          </a:xfrm>
        </p:grpSpPr>
        <p:sp>
          <p:nvSpPr>
            <p:cNvPr id="1033" name="Rectangle 2"/>
            <p:cNvSpPr>
              <a:spLocks noChangeArrowheads="1"/>
            </p:cNvSpPr>
            <p:nvPr/>
          </p:nvSpPr>
          <p:spPr bwMode="ltGray">
            <a:xfrm>
              <a:off x="263" y="692"/>
              <a:ext cx="276" cy="2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a:latin typeface="Tahoma" pitchFamily="34" charset="0"/>
              </a:endParaRPr>
            </a:p>
          </p:txBody>
        </p:sp>
        <p:sp>
          <p:nvSpPr>
            <p:cNvPr id="1034" name="Rectangle 3"/>
            <p:cNvSpPr>
              <a:spLocks noChangeArrowheads="1"/>
            </p:cNvSpPr>
            <p:nvPr/>
          </p:nvSpPr>
          <p:spPr bwMode="ltGray">
            <a:xfrm>
              <a:off x="504" y="692"/>
              <a:ext cx="207" cy="299"/>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a:latin typeface="Tahoma" pitchFamily="34" charset="0"/>
              </a:endParaRPr>
            </a:p>
          </p:txBody>
        </p:sp>
        <p:sp>
          <p:nvSpPr>
            <p:cNvPr id="1035" name="Rectangle 4"/>
            <p:cNvSpPr>
              <a:spLocks noChangeArrowheads="1"/>
            </p:cNvSpPr>
            <p:nvPr/>
          </p:nvSpPr>
          <p:spPr bwMode="ltGray">
            <a:xfrm>
              <a:off x="341" y="958"/>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a:latin typeface="Tahoma" pitchFamily="34" charset="0"/>
              </a:endParaRPr>
            </a:p>
          </p:txBody>
        </p:sp>
        <p:sp>
          <p:nvSpPr>
            <p:cNvPr id="1036" name="Rectangle 5"/>
            <p:cNvSpPr>
              <a:spLocks noChangeArrowheads="1"/>
            </p:cNvSpPr>
            <p:nvPr/>
          </p:nvSpPr>
          <p:spPr bwMode="ltGray">
            <a:xfrm>
              <a:off x="574" y="958"/>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a:latin typeface="Tahoma" pitchFamily="34" charset="0"/>
              </a:endParaRPr>
            </a:p>
          </p:txBody>
        </p:sp>
        <p:sp>
          <p:nvSpPr>
            <p:cNvPr id="1037" name="Rectangle 6"/>
            <p:cNvSpPr>
              <a:spLocks noChangeArrowheads="1"/>
            </p:cNvSpPr>
            <p:nvPr/>
          </p:nvSpPr>
          <p:spPr bwMode="ltGray">
            <a:xfrm>
              <a:off x="80" y="912"/>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a:latin typeface="Tahoma" pitchFamily="34" charset="0"/>
              </a:endParaRPr>
            </a:p>
          </p:txBody>
        </p:sp>
        <p:sp>
          <p:nvSpPr>
            <p:cNvPr id="1038" name="Rectangle 7"/>
            <p:cNvSpPr>
              <a:spLocks noChangeArrowheads="1"/>
            </p:cNvSpPr>
            <p:nvPr/>
          </p:nvSpPr>
          <p:spPr bwMode="gray">
            <a:xfrm>
              <a:off x="480" y="624"/>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a:latin typeface="Tahoma" pitchFamily="34" charset="0"/>
              </a:endParaRPr>
            </a:p>
          </p:txBody>
        </p:sp>
        <p:sp>
          <p:nvSpPr>
            <p:cNvPr id="1039" name="Rectangle 8"/>
            <p:cNvSpPr>
              <a:spLocks noChangeArrowheads="1"/>
            </p:cNvSpPr>
            <p:nvPr/>
          </p:nvSpPr>
          <p:spPr bwMode="gray">
            <a:xfrm>
              <a:off x="279" y="1122"/>
              <a:ext cx="5182" cy="2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a:latin typeface="Tahoma" pitchFamily="34" charset="0"/>
              </a:endParaRPr>
            </a:p>
          </p:txBody>
        </p:sp>
      </p:grpSp>
      <p:sp>
        <p:nvSpPr>
          <p:cNvPr id="1027" name="Rectangle 9"/>
          <p:cNvSpPr>
            <a:spLocks noGrp="1" noChangeArrowheads="1"/>
          </p:cNvSpPr>
          <p:nvPr>
            <p:ph type="title"/>
          </p:nvPr>
        </p:nvSpPr>
        <p:spPr bwMode="auto">
          <a:xfrm>
            <a:off x="1150938" y="125413"/>
            <a:ext cx="76454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10"/>
          <p:cNvSpPr>
            <a:spLocks noGrp="1" noChangeArrowheads="1"/>
          </p:cNvSpPr>
          <p:nvPr>
            <p:ph type="body" idx="1"/>
          </p:nvPr>
        </p:nvSpPr>
        <p:spPr bwMode="auto">
          <a:xfrm>
            <a:off x="1062038" y="1033463"/>
            <a:ext cx="7812087" cy="512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90475" name="Rectangle 11"/>
          <p:cNvSpPr>
            <a:spLocks noGrp="1" noChangeArrowheads="1"/>
          </p:cNvSpPr>
          <p:nvPr>
            <p:ph type="dt" sz="half" idx="2"/>
          </p:nvPr>
        </p:nvSpPr>
        <p:spPr bwMode="auto">
          <a:xfrm>
            <a:off x="193675"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Tahoma" pitchFamily="34" charset="0"/>
              </a:defRPr>
            </a:lvl1pPr>
          </a:lstStyle>
          <a:p>
            <a:pPr>
              <a:defRPr/>
            </a:pPr>
            <a:endParaRPr lang="en-US"/>
          </a:p>
        </p:txBody>
      </p:sp>
      <p:sp>
        <p:nvSpPr>
          <p:cNvPr id="190476" name="Rectangle 12"/>
          <p:cNvSpPr>
            <a:spLocks noGrp="1" noChangeArrowheads="1"/>
          </p:cNvSpPr>
          <p:nvPr>
            <p:ph type="ftr" sz="quarter" idx="3"/>
          </p:nvPr>
        </p:nvSpPr>
        <p:spPr bwMode="auto">
          <a:xfrm>
            <a:off x="2266950" y="6232525"/>
            <a:ext cx="5146675" cy="4683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mn-lt"/>
              </a:defRPr>
            </a:lvl1pPr>
          </a:lstStyle>
          <a:p>
            <a:pPr>
              <a:defRPr/>
            </a:pPr>
            <a:r>
              <a:rPr lang="en-US"/>
              <a:t>CSE 3430; Part 4</a:t>
            </a:r>
          </a:p>
        </p:txBody>
      </p:sp>
      <p:sp>
        <p:nvSpPr>
          <p:cNvPr id="190477"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Tahoma" panose="020B0604030504040204" pitchFamily="34" charset="0"/>
              </a:defRPr>
            </a:lvl1pPr>
          </a:lstStyle>
          <a:p>
            <a:pPr>
              <a:defRPr/>
            </a:pPr>
            <a:fld id="{5B9E5912-A708-4426-9685-E19ECA04F379}" type="slidenum">
              <a:rPr lang="en-US" altLang="en-US"/>
              <a:pPr>
                <a:defRPr/>
              </a:pPr>
              <a:t>‹#›</a:t>
            </a:fld>
            <a:endParaRPr lang="en-US" altLang="en-US"/>
          </a:p>
        </p:txBody>
      </p:sp>
      <p:sp>
        <p:nvSpPr>
          <p:cNvPr id="1032" name="Rectangle 14"/>
          <p:cNvSpPr>
            <a:spLocks noChangeArrowheads="1"/>
          </p:cNvSpPr>
          <p:nvPr userDrawn="1"/>
        </p:nvSpPr>
        <p:spPr bwMode="white">
          <a:xfrm>
            <a:off x="528638" y="201613"/>
            <a:ext cx="8397875" cy="646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a:solidFill>
                <a:schemeClr val="bg1"/>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861"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Lst>
  <p:hf hd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itchFamily="34" charset="0"/>
        </a:defRPr>
      </a:lvl2pPr>
      <a:lvl3pPr algn="l" rtl="0" eaLnBrk="0" fontAlgn="base" hangingPunct="0">
        <a:spcBef>
          <a:spcPct val="0"/>
        </a:spcBef>
        <a:spcAft>
          <a:spcPct val="0"/>
        </a:spcAft>
        <a:defRPr sz="3600">
          <a:solidFill>
            <a:schemeClr val="tx2"/>
          </a:solidFill>
          <a:latin typeface="Tahoma" pitchFamily="34" charset="0"/>
        </a:defRPr>
      </a:lvl3pPr>
      <a:lvl4pPr algn="l" rtl="0" eaLnBrk="0" fontAlgn="base" hangingPunct="0">
        <a:spcBef>
          <a:spcPct val="0"/>
        </a:spcBef>
        <a:spcAft>
          <a:spcPct val="0"/>
        </a:spcAft>
        <a:defRPr sz="3600">
          <a:solidFill>
            <a:schemeClr val="tx2"/>
          </a:solidFill>
          <a:latin typeface="Tahoma" pitchFamily="34" charset="0"/>
        </a:defRPr>
      </a:lvl4pPr>
      <a:lvl5pPr algn="l" rtl="0" eaLnBrk="0" fontAlgn="base" hangingPunct="0">
        <a:spcBef>
          <a:spcPct val="0"/>
        </a:spcBef>
        <a:spcAft>
          <a:spcPct val="0"/>
        </a:spcAft>
        <a:defRPr sz="3600">
          <a:solidFill>
            <a:schemeClr val="tx2"/>
          </a:solidFill>
          <a:latin typeface="Tahoma" pitchFamily="34" charset="0"/>
        </a:defRPr>
      </a:lvl5pPr>
      <a:lvl6pPr marL="457200" algn="l" rtl="0" fontAlgn="base">
        <a:spcBef>
          <a:spcPct val="0"/>
        </a:spcBef>
        <a:spcAft>
          <a:spcPct val="0"/>
        </a:spcAft>
        <a:defRPr sz="3600">
          <a:solidFill>
            <a:schemeClr val="tx2"/>
          </a:solidFill>
          <a:latin typeface="Tahoma" pitchFamily="34" charset="0"/>
        </a:defRPr>
      </a:lvl6pPr>
      <a:lvl7pPr marL="914400" algn="l" rtl="0" fontAlgn="base">
        <a:spcBef>
          <a:spcPct val="0"/>
        </a:spcBef>
        <a:spcAft>
          <a:spcPct val="0"/>
        </a:spcAft>
        <a:defRPr sz="3600">
          <a:solidFill>
            <a:schemeClr val="tx2"/>
          </a:solidFill>
          <a:latin typeface="Tahoma" pitchFamily="34" charset="0"/>
        </a:defRPr>
      </a:lvl7pPr>
      <a:lvl8pPr marL="1371600" algn="l" rtl="0" fontAlgn="base">
        <a:spcBef>
          <a:spcPct val="0"/>
        </a:spcBef>
        <a:spcAft>
          <a:spcPct val="0"/>
        </a:spcAft>
        <a:defRPr sz="3600">
          <a:solidFill>
            <a:schemeClr val="tx2"/>
          </a:solidFill>
          <a:latin typeface="Tahoma" pitchFamily="34" charset="0"/>
        </a:defRPr>
      </a:lvl8pPr>
      <a:lvl9pPr marL="1828800" algn="l" rtl="0" fontAlgn="base">
        <a:spcBef>
          <a:spcPct val="0"/>
        </a:spcBef>
        <a:spcAft>
          <a:spcPct val="0"/>
        </a:spcAft>
        <a:defRPr sz="36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616285" y="-104260"/>
            <a:ext cx="7645400" cy="666750"/>
          </a:xfrm>
        </p:spPr>
        <p:txBody>
          <a:bodyPr/>
          <a:lstStyle/>
          <a:p>
            <a:pPr algn="ctr"/>
            <a:r>
              <a:rPr lang="en-US" altLang="en-US"/>
              <a:t>How does the CPU work?</a:t>
            </a:r>
          </a:p>
        </p:txBody>
      </p:sp>
      <p:sp>
        <p:nvSpPr>
          <p:cNvPr id="27651" name="Rectangle 3"/>
          <p:cNvSpPr>
            <a:spLocks noGrp="1"/>
          </p:cNvSpPr>
          <p:nvPr>
            <p:ph type="body" idx="1"/>
          </p:nvPr>
        </p:nvSpPr>
        <p:spPr>
          <a:xfrm>
            <a:off x="347450" y="510220"/>
            <a:ext cx="8599700" cy="5875965"/>
          </a:xfrm>
        </p:spPr>
        <p:txBody>
          <a:bodyPr/>
          <a:lstStyle/>
          <a:p>
            <a:r>
              <a:rPr lang="en-US" altLang="en-US" sz="2400" dirty="0"/>
              <a:t>CPU’s </a:t>
            </a:r>
            <a:r>
              <a:rPr lang="en-US" altLang="en-US" sz="2400" dirty="0">
                <a:solidFill>
                  <a:srgbClr val="0000FF"/>
                </a:solidFill>
              </a:rPr>
              <a:t>program counter (PC) </a:t>
            </a:r>
            <a:r>
              <a:rPr lang="en-US" altLang="en-US" sz="2400" dirty="0"/>
              <a:t>register has address </a:t>
            </a:r>
            <a:r>
              <a:rPr lang="en-US" altLang="en-US" sz="2400" i="1" dirty="0" err="1"/>
              <a:t>i</a:t>
            </a:r>
            <a:r>
              <a:rPr lang="en-US" altLang="en-US" sz="2400" i="1" dirty="0"/>
              <a:t> </a:t>
            </a:r>
            <a:r>
              <a:rPr lang="en-US" altLang="en-US" sz="2400" dirty="0"/>
              <a:t>of the </a:t>
            </a:r>
            <a:r>
              <a:rPr lang="en-US" altLang="en-US" sz="2400" i="1" dirty="0"/>
              <a:t>first  </a:t>
            </a:r>
            <a:r>
              <a:rPr lang="en-US" altLang="en-US" sz="2400" dirty="0"/>
              <a:t>instruction</a:t>
            </a:r>
            <a:endParaRPr lang="en-US" altLang="en-US" sz="2400" dirty="0">
              <a:ea typeface="Tahoma"/>
              <a:cs typeface="Tahoma"/>
            </a:endParaRPr>
          </a:p>
          <a:p>
            <a:r>
              <a:rPr lang="en-US" altLang="en-US" sz="2400" dirty="0"/>
              <a:t>Control circuits “fetch”  the contents of the location at that address</a:t>
            </a:r>
          </a:p>
          <a:p>
            <a:r>
              <a:rPr lang="en-US" altLang="en-US" sz="2400" dirty="0"/>
              <a:t>The instruction is then “decoded” and executed</a:t>
            </a:r>
          </a:p>
          <a:p>
            <a:r>
              <a:rPr lang="en-US" altLang="en-US" sz="2400" dirty="0"/>
              <a:t>During execution of each instruction, PC register is incremented by 4 (assuming RISC CPU and 4 byte word size) …</a:t>
            </a:r>
          </a:p>
          <a:p>
            <a:r>
              <a:rPr lang="en-US" altLang="en-US" sz="2400" dirty="0"/>
              <a:t>But *how* exactly are these things done?</a:t>
            </a:r>
          </a:p>
          <a:p>
            <a:r>
              <a:rPr lang="en-US" altLang="en-US" sz="2400" dirty="0"/>
              <a:t>Here, we see a VERY simple architecture that shows how!</a:t>
            </a:r>
          </a:p>
          <a:p>
            <a:r>
              <a:rPr lang="en-US" altLang="en-US" sz="2400" dirty="0"/>
              <a:t>Real architectures work the same way, fundamentally, though; all the basic concepts are the same, but real CPUs add a lot of complexity on top of these basic concepts!</a:t>
            </a:r>
            <a:endParaRPr lang="en-US" altLang="en-US" sz="2400" dirty="0">
              <a:ea typeface="Tahoma"/>
              <a:cs typeface="Tahoma"/>
            </a:endParaRPr>
          </a:p>
        </p:txBody>
      </p:sp>
      <p:sp>
        <p:nvSpPr>
          <p:cNvPr id="2" name="Slide Number Placeholder 1"/>
          <p:cNvSpPr>
            <a:spLocks noGrp="1"/>
          </p:cNvSpPr>
          <p:nvPr>
            <p:ph type="sldNum" sz="quarter" idx="12"/>
          </p:nvPr>
        </p:nvSpPr>
        <p:spPr/>
        <p:txBody>
          <a:bodyPr/>
          <a:lstStyle/>
          <a:p>
            <a:pPr>
              <a:defRPr/>
            </a:pPr>
            <a:fld id="{9F95971F-92F4-44DA-B463-EB59D65F167A}" type="slidenum">
              <a:rPr lang="en-US" altLang="en-US" smtClean="0"/>
              <a:pPr>
                <a:defRPr/>
              </a:pPr>
              <a:t>1</a:t>
            </a:fld>
            <a:endParaRPr lang="en-US" altLang="en-US"/>
          </a:p>
        </p:txBody>
      </p:sp>
      <p:sp>
        <p:nvSpPr>
          <p:cNvPr id="3" name="Footer Placeholder 2"/>
          <p:cNvSpPr>
            <a:spLocks noGrp="1"/>
          </p:cNvSpPr>
          <p:nvPr>
            <p:ph type="ftr" sz="quarter" idx="11"/>
          </p:nvPr>
        </p:nvSpPr>
        <p:spPr/>
        <p:txBody>
          <a:bodyPr/>
          <a:lstStyle/>
          <a:p>
            <a:pPr>
              <a:defRPr/>
            </a:pPr>
            <a:r>
              <a:rPr lang="en-US" dirty="0"/>
              <a:t>CSE 3430</a:t>
            </a:r>
          </a:p>
        </p:txBody>
      </p:sp>
    </p:spTree>
    <p:extLst>
      <p:ext uri="{BB962C8B-B14F-4D97-AF65-F5344CB8AC3E}">
        <p14:creationId xmlns:p14="http://schemas.microsoft.com/office/powerpoint/2010/main" val="2514300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9" name="TextBox 27658"/>
          <p:cNvSpPr txBox="1"/>
          <p:nvPr/>
        </p:nvSpPr>
        <p:spPr>
          <a:xfrm>
            <a:off x="8066855" y="3981388"/>
            <a:ext cx="677861" cy="369332"/>
          </a:xfrm>
          <a:prstGeom prst="rect">
            <a:avLst/>
          </a:prstGeom>
          <a:noFill/>
        </p:spPr>
        <p:txBody>
          <a:bodyPr wrap="square" rtlCol="0">
            <a:spAutoFit/>
          </a:bodyPr>
          <a:lstStyle/>
          <a:p>
            <a:r>
              <a:rPr lang="en-US"/>
              <a:t>Bus</a:t>
            </a:r>
          </a:p>
        </p:txBody>
      </p:sp>
      <p:cxnSp>
        <p:nvCxnSpPr>
          <p:cNvPr id="27665" name="Straight Connector 27664"/>
          <p:cNvCxnSpPr/>
          <p:nvPr/>
        </p:nvCxnSpPr>
        <p:spPr bwMode="auto">
          <a:xfrm>
            <a:off x="577880" y="4212135"/>
            <a:ext cx="8195212" cy="85519"/>
          </a:xfrm>
          <a:prstGeom prst="line">
            <a:avLst/>
          </a:prstGeom>
          <a:solidFill>
            <a:schemeClr val="accent1"/>
          </a:solidFill>
          <a:ln w="12700" cap="sq" cmpd="sng" algn="ctr">
            <a:solidFill>
              <a:schemeClr val="tx1"/>
            </a:solidFill>
            <a:prstDash val="solid"/>
            <a:round/>
            <a:headEnd type="none" w="sm" len="sm"/>
            <a:tailEnd type="none" w="sm" len="sm"/>
          </a:ln>
          <a:effectLst/>
        </p:spPr>
      </p:cxnSp>
      <p:grpSp>
        <p:nvGrpSpPr>
          <p:cNvPr id="27746" name="Group 27745"/>
          <p:cNvGrpSpPr/>
          <p:nvPr/>
        </p:nvGrpSpPr>
        <p:grpSpPr>
          <a:xfrm>
            <a:off x="5565278" y="4253464"/>
            <a:ext cx="2810488" cy="1322137"/>
            <a:chOff x="5531375" y="3743555"/>
            <a:chExt cx="3073150" cy="1413670"/>
          </a:xfrm>
        </p:grpSpPr>
        <p:grpSp>
          <p:nvGrpSpPr>
            <p:cNvPr id="27656" name="Group 27655"/>
            <p:cNvGrpSpPr/>
            <p:nvPr/>
          </p:nvGrpSpPr>
          <p:grpSpPr>
            <a:xfrm>
              <a:off x="5531375" y="4427530"/>
              <a:ext cx="1076090" cy="729695"/>
              <a:chOff x="2036520" y="1163105"/>
              <a:chExt cx="1076090" cy="729695"/>
            </a:xfrm>
          </p:grpSpPr>
          <p:sp>
            <p:nvSpPr>
              <p:cNvPr id="13" name="Rectangle 12"/>
              <p:cNvSpPr/>
              <p:nvPr/>
            </p:nvSpPr>
            <p:spPr bwMode="auto">
              <a:xfrm>
                <a:off x="2036520" y="1163105"/>
                <a:ext cx="1076090" cy="729695"/>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7655" name="TextBox 27654"/>
              <p:cNvSpPr txBox="1"/>
              <p:nvPr/>
            </p:nvSpPr>
            <p:spPr>
              <a:xfrm>
                <a:off x="2114080" y="1316726"/>
                <a:ext cx="998530" cy="369332"/>
              </a:xfrm>
              <a:prstGeom prst="rect">
                <a:avLst/>
              </a:prstGeom>
              <a:noFill/>
            </p:spPr>
            <p:txBody>
              <a:bodyPr wrap="square" rtlCol="0">
                <a:spAutoFit/>
              </a:bodyPr>
              <a:lstStyle/>
              <a:p>
                <a:pPr algn="ctr"/>
                <a:r>
                  <a:rPr lang="en-US"/>
                  <a:t>MAR</a:t>
                </a:r>
              </a:p>
            </p:txBody>
          </p:sp>
        </p:grpSp>
        <p:grpSp>
          <p:nvGrpSpPr>
            <p:cNvPr id="27658" name="Group 27657"/>
            <p:cNvGrpSpPr/>
            <p:nvPr/>
          </p:nvGrpSpPr>
          <p:grpSpPr>
            <a:xfrm>
              <a:off x="7451625" y="4389125"/>
              <a:ext cx="1152900" cy="729695"/>
              <a:chOff x="3188670" y="1508750"/>
              <a:chExt cx="1152900" cy="729695"/>
            </a:xfrm>
          </p:grpSpPr>
          <p:sp>
            <p:nvSpPr>
              <p:cNvPr id="14" name="Rectangle 13"/>
              <p:cNvSpPr/>
              <p:nvPr/>
            </p:nvSpPr>
            <p:spPr bwMode="auto">
              <a:xfrm>
                <a:off x="3188670" y="1508750"/>
                <a:ext cx="1076090" cy="729695"/>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7657" name="TextBox 27656"/>
              <p:cNvSpPr txBox="1"/>
              <p:nvPr/>
            </p:nvSpPr>
            <p:spPr>
              <a:xfrm>
                <a:off x="3189420" y="1630519"/>
                <a:ext cx="1152150" cy="369332"/>
              </a:xfrm>
              <a:prstGeom prst="rect">
                <a:avLst/>
              </a:prstGeom>
              <a:noFill/>
            </p:spPr>
            <p:txBody>
              <a:bodyPr wrap="square" rtlCol="0">
                <a:spAutoFit/>
              </a:bodyPr>
              <a:lstStyle/>
              <a:p>
                <a:pPr algn="ctr"/>
                <a:r>
                  <a:rPr lang="en-US"/>
                  <a:t>MDR</a:t>
                </a:r>
              </a:p>
            </p:txBody>
          </p:sp>
        </p:grpSp>
        <p:cxnSp>
          <p:nvCxnSpPr>
            <p:cNvPr id="27705" name="Straight Arrow Connector 27704"/>
            <p:cNvCxnSpPr>
              <a:endCxn id="14" idx="0"/>
            </p:cNvCxnSpPr>
            <p:nvPr/>
          </p:nvCxnSpPr>
          <p:spPr bwMode="auto">
            <a:xfrm>
              <a:off x="7951640" y="3789275"/>
              <a:ext cx="38030" cy="599850"/>
            </a:xfrm>
            <a:prstGeom prst="straightConnector1">
              <a:avLst/>
            </a:prstGeom>
            <a:solidFill>
              <a:schemeClr val="accent1"/>
            </a:solidFill>
            <a:ln w="12700" cap="sq" cmpd="sng" algn="ctr">
              <a:solidFill>
                <a:schemeClr val="tx1"/>
              </a:solidFill>
              <a:prstDash val="solid"/>
              <a:round/>
              <a:headEnd type="triangle"/>
              <a:tailEnd type="triangle"/>
            </a:ln>
            <a:effectLst/>
          </p:spPr>
        </p:cxnSp>
        <p:cxnSp>
          <p:nvCxnSpPr>
            <p:cNvPr id="27707" name="Straight Arrow Connector 27706"/>
            <p:cNvCxnSpPr/>
            <p:nvPr/>
          </p:nvCxnSpPr>
          <p:spPr bwMode="auto">
            <a:xfrm>
              <a:off x="5724150" y="3743555"/>
              <a:ext cx="0" cy="683975"/>
            </a:xfrm>
            <a:prstGeom prst="straightConnector1">
              <a:avLst/>
            </a:prstGeom>
            <a:solidFill>
              <a:schemeClr val="accent1"/>
            </a:solidFill>
            <a:ln w="12700" cap="sq" cmpd="sng" algn="ctr">
              <a:solidFill>
                <a:schemeClr val="tx1"/>
              </a:solidFill>
              <a:prstDash val="solid"/>
              <a:round/>
              <a:headEnd type="none" w="sm" len="sm"/>
              <a:tailEnd type="triangle"/>
            </a:ln>
            <a:effectLst/>
          </p:spPr>
        </p:cxnSp>
      </p:grpSp>
      <p:grpSp>
        <p:nvGrpSpPr>
          <p:cNvPr id="27748" name="Group 27747"/>
          <p:cNvGrpSpPr/>
          <p:nvPr/>
        </p:nvGrpSpPr>
        <p:grpSpPr>
          <a:xfrm>
            <a:off x="1350575" y="2019685"/>
            <a:ext cx="3231272" cy="2233779"/>
            <a:chOff x="885120" y="1355130"/>
            <a:chExt cx="3533260" cy="2388425"/>
          </a:xfrm>
        </p:grpSpPr>
        <p:grpSp>
          <p:nvGrpSpPr>
            <p:cNvPr id="22" name="Group 21"/>
            <p:cNvGrpSpPr/>
            <p:nvPr/>
          </p:nvGrpSpPr>
          <p:grpSpPr>
            <a:xfrm>
              <a:off x="1384385" y="2046420"/>
              <a:ext cx="1036935" cy="1113745"/>
              <a:chOff x="232235" y="491017"/>
              <a:chExt cx="1036935" cy="1113745"/>
            </a:xfrm>
          </p:grpSpPr>
          <p:sp>
            <p:nvSpPr>
              <p:cNvPr id="5" name="Snip Same Side Corner Rectangle 4"/>
              <p:cNvSpPr/>
              <p:nvPr/>
            </p:nvSpPr>
            <p:spPr bwMode="auto">
              <a:xfrm rot="5400000">
                <a:off x="193830" y="702245"/>
                <a:ext cx="1113745" cy="691290"/>
              </a:xfrm>
              <a:prstGeom prst="snip2Same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0" name="TextBox 19"/>
              <p:cNvSpPr txBox="1"/>
              <p:nvPr/>
            </p:nvSpPr>
            <p:spPr>
              <a:xfrm>
                <a:off x="232235" y="817460"/>
                <a:ext cx="1036935" cy="646331"/>
              </a:xfrm>
              <a:prstGeom prst="rect">
                <a:avLst/>
              </a:prstGeom>
              <a:noFill/>
            </p:spPr>
            <p:txBody>
              <a:bodyPr wrap="square" rtlCol="0">
                <a:spAutoFit/>
              </a:bodyPr>
              <a:lstStyle/>
              <a:p>
                <a:pPr algn="ctr"/>
                <a:r>
                  <a:rPr lang="en-US"/>
                  <a:t>2 → 1</a:t>
                </a:r>
              </a:p>
              <a:p>
                <a:pPr algn="ctr"/>
                <a:r>
                  <a:rPr lang="en-US"/>
                  <a:t>MUX</a:t>
                </a:r>
              </a:p>
            </p:txBody>
          </p:sp>
        </p:grpSp>
        <p:grpSp>
          <p:nvGrpSpPr>
            <p:cNvPr id="30" name="Group 29"/>
            <p:cNvGrpSpPr/>
            <p:nvPr/>
          </p:nvGrpSpPr>
          <p:grpSpPr>
            <a:xfrm>
              <a:off x="2843025" y="1355130"/>
              <a:ext cx="1076090" cy="729695"/>
              <a:chOff x="2074925" y="2200040"/>
              <a:chExt cx="1076090" cy="729695"/>
            </a:xfrm>
          </p:grpSpPr>
          <p:sp>
            <p:nvSpPr>
              <p:cNvPr id="17" name="Rectangle 16"/>
              <p:cNvSpPr/>
              <p:nvPr/>
            </p:nvSpPr>
            <p:spPr bwMode="auto">
              <a:xfrm>
                <a:off x="2074925" y="2200040"/>
                <a:ext cx="1076090" cy="729695"/>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9" name="TextBox 28"/>
              <p:cNvSpPr txBox="1"/>
              <p:nvPr/>
            </p:nvSpPr>
            <p:spPr>
              <a:xfrm>
                <a:off x="2075675" y="2353660"/>
                <a:ext cx="1075340" cy="369332"/>
              </a:xfrm>
              <a:prstGeom prst="rect">
                <a:avLst/>
              </a:prstGeom>
              <a:noFill/>
            </p:spPr>
            <p:txBody>
              <a:bodyPr wrap="square" rtlCol="0">
                <a:spAutoFit/>
              </a:bodyPr>
              <a:lstStyle/>
              <a:p>
                <a:pPr algn="ctr"/>
                <a:r>
                  <a:rPr lang="en-US"/>
                  <a:t>INC</a:t>
                </a:r>
              </a:p>
            </p:txBody>
          </p:sp>
        </p:grpSp>
        <p:grpSp>
          <p:nvGrpSpPr>
            <p:cNvPr id="27648" name="Group 27647"/>
            <p:cNvGrpSpPr/>
            <p:nvPr/>
          </p:nvGrpSpPr>
          <p:grpSpPr>
            <a:xfrm>
              <a:off x="2843025" y="2545685"/>
              <a:ext cx="1076090" cy="729695"/>
              <a:chOff x="1729280" y="2507280"/>
              <a:chExt cx="1076090" cy="729695"/>
            </a:xfrm>
          </p:grpSpPr>
          <p:sp>
            <p:nvSpPr>
              <p:cNvPr id="16" name="Rectangle 15"/>
              <p:cNvSpPr/>
              <p:nvPr/>
            </p:nvSpPr>
            <p:spPr bwMode="auto">
              <a:xfrm>
                <a:off x="1729280" y="2507280"/>
                <a:ext cx="1076090" cy="729695"/>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1" name="TextBox 30"/>
              <p:cNvSpPr txBox="1"/>
              <p:nvPr/>
            </p:nvSpPr>
            <p:spPr>
              <a:xfrm>
                <a:off x="1845245" y="2675618"/>
                <a:ext cx="806505" cy="369332"/>
              </a:xfrm>
              <a:prstGeom prst="rect">
                <a:avLst/>
              </a:prstGeom>
              <a:noFill/>
            </p:spPr>
            <p:txBody>
              <a:bodyPr wrap="square" rtlCol="0">
                <a:spAutoFit/>
              </a:bodyPr>
              <a:lstStyle/>
              <a:p>
                <a:pPr algn="ctr"/>
                <a:r>
                  <a:rPr lang="en-US"/>
                  <a:t>PC</a:t>
                </a:r>
              </a:p>
            </p:txBody>
          </p:sp>
        </p:grpSp>
        <p:cxnSp>
          <p:nvCxnSpPr>
            <p:cNvPr id="27673" name="Straight Connector 27672"/>
            <p:cNvCxnSpPr/>
            <p:nvPr/>
          </p:nvCxnSpPr>
          <p:spPr bwMode="auto">
            <a:xfrm flipH="1">
              <a:off x="885120" y="1570842"/>
              <a:ext cx="1957905"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677" name="Straight Connector 27676"/>
            <p:cNvCxnSpPr/>
            <p:nvPr/>
          </p:nvCxnSpPr>
          <p:spPr bwMode="auto">
            <a:xfrm>
              <a:off x="885120" y="1570842"/>
              <a:ext cx="0" cy="667603"/>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681" name="Straight Arrow Connector 27680"/>
            <p:cNvCxnSpPr/>
            <p:nvPr/>
          </p:nvCxnSpPr>
          <p:spPr bwMode="auto">
            <a:xfrm>
              <a:off x="885120" y="2238445"/>
              <a:ext cx="672087"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683" name="Straight Connector 27682"/>
            <p:cNvCxnSpPr/>
            <p:nvPr/>
          </p:nvCxnSpPr>
          <p:spPr bwMode="auto">
            <a:xfrm flipV="1">
              <a:off x="885120" y="2898689"/>
              <a:ext cx="0" cy="799146"/>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685" name="Straight Arrow Connector 27684"/>
            <p:cNvCxnSpPr/>
            <p:nvPr/>
          </p:nvCxnSpPr>
          <p:spPr bwMode="auto">
            <a:xfrm flipV="1">
              <a:off x="885120" y="2898689"/>
              <a:ext cx="672087" cy="11843"/>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687" name="Straight Arrow Connector 27686"/>
            <p:cNvCxnSpPr/>
            <p:nvPr/>
          </p:nvCxnSpPr>
          <p:spPr bwMode="auto">
            <a:xfrm flipV="1">
              <a:off x="2248498" y="2813715"/>
              <a:ext cx="594527" cy="20007"/>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689" name="Straight Arrow Connector 27688"/>
            <p:cNvCxnSpPr/>
            <p:nvPr/>
          </p:nvCxnSpPr>
          <p:spPr bwMode="auto">
            <a:xfrm>
              <a:off x="4418380" y="1693416"/>
              <a:ext cx="0" cy="2050139"/>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693" name="Straight Arrow Connector 27692"/>
            <p:cNvCxnSpPr/>
            <p:nvPr/>
          </p:nvCxnSpPr>
          <p:spPr bwMode="auto">
            <a:xfrm flipH="1">
              <a:off x="3919115" y="1684325"/>
              <a:ext cx="499265" cy="1"/>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709" name="Straight Connector 27708"/>
            <p:cNvCxnSpPr>
              <a:stCxn id="16" idx="3"/>
            </p:cNvCxnSpPr>
            <p:nvPr/>
          </p:nvCxnSpPr>
          <p:spPr bwMode="auto">
            <a:xfrm flipV="1">
              <a:off x="3919115" y="2910532"/>
              <a:ext cx="499265" cy="1"/>
            </a:xfrm>
            <a:prstGeom prst="line">
              <a:avLst/>
            </a:prstGeom>
            <a:solidFill>
              <a:schemeClr val="accent1"/>
            </a:solidFill>
            <a:ln w="12700" cap="sq" cmpd="sng" algn="ctr">
              <a:solidFill>
                <a:schemeClr val="tx1"/>
              </a:solidFill>
              <a:prstDash val="solid"/>
              <a:round/>
              <a:headEnd type="none" w="sm" len="sm"/>
              <a:tailEnd type="none" w="sm" len="sm"/>
            </a:ln>
            <a:effectLst/>
          </p:spPr>
        </p:cxnSp>
      </p:grpSp>
      <p:grpSp>
        <p:nvGrpSpPr>
          <p:cNvPr id="27747" name="Group 27746"/>
          <p:cNvGrpSpPr/>
          <p:nvPr/>
        </p:nvGrpSpPr>
        <p:grpSpPr>
          <a:xfrm>
            <a:off x="681597" y="4217546"/>
            <a:ext cx="4181231" cy="2514284"/>
            <a:chOff x="153620" y="3697835"/>
            <a:chExt cx="4572000" cy="2688350"/>
          </a:xfrm>
        </p:grpSpPr>
        <p:grpSp>
          <p:nvGrpSpPr>
            <p:cNvPr id="27652" name="Group 27651"/>
            <p:cNvGrpSpPr/>
            <p:nvPr/>
          </p:nvGrpSpPr>
          <p:grpSpPr>
            <a:xfrm>
              <a:off x="461915" y="4619555"/>
              <a:ext cx="1076090" cy="729695"/>
              <a:chOff x="1960460" y="1175754"/>
              <a:chExt cx="1076090" cy="729695"/>
            </a:xfrm>
          </p:grpSpPr>
          <p:sp>
            <p:nvSpPr>
              <p:cNvPr id="6" name="Rectangle 5"/>
              <p:cNvSpPr/>
              <p:nvPr/>
            </p:nvSpPr>
            <p:spPr bwMode="auto">
              <a:xfrm>
                <a:off x="1960460" y="1175754"/>
                <a:ext cx="1076090" cy="729695"/>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7649" name="TextBox 27648"/>
              <p:cNvSpPr txBox="1"/>
              <p:nvPr/>
            </p:nvSpPr>
            <p:spPr>
              <a:xfrm>
                <a:off x="2075675" y="1316726"/>
                <a:ext cx="845660" cy="369332"/>
              </a:xfrm>
              <a:prstGeom prst="rect">
                <a:avLst/>
              </a:prstGeom>
              <a:noFill/>
            </p:spPr>
            <p:txBody>
              <a:bodyPr wrap="square" rtlCol="0">
                <a:spAutoFit/>
              </a:bodyPr>
              <a:lstStyle/>
              <a:p>
                <a:pPr algn="ctr"/>
                <a:r>
                  <a:rPr lang="en-US"/>
                  <a:t>ACC</a:t>
                </a:r>
              </a:p>
            </p:txBody>
          </p:sp>
        </p:grpSp>
        <p:grpSp>
          <p:nvGrpSpPr>
            <p:cNvPr id="19" name="Group 18"/>
            <p:cNvGrpSpPr/>
            <p:nvPr/>
          </p:nvGrpSpPr>
          <p:grpSpPr>
            <a:xfrm>
              <a:off x="3343040" y="4219829"/>
              <a:ext cx="871817" cy="1782306"/>
              <a:chOff x="5005953" y="1952786"/>
              <a:chExt cx="871817" cy="1782306"/>
            </a:xfrm>
          </p:grpSpPr>
          <p:sp>
            <p:nvSpPr>
              <p:cNvPr id="12" name="Freeform 11"/>
              <p:cNvSpPr/>
              <p:nvPr/>
            </p:nvSpPr>
            <p:spPr bwMode="auto">
              <a:xfrm>
                <a:off x="5005953" y="1952786"/>
                <a:ext cx="836908" cy="1782306"/>
              </a:xfrm>
              <a:custGeom>
                <a:avLst/>
                <a:gdLst>
                  <a:gd name="connsiteX0" fmla="*/ 0 w 836908"/>
                  <a:gd name="connsiteY0" fmla="*/ 573438 h 1782306"/>
                  <a:gd name="connsiteX1" fmla="*/ 836908 w 836908"/>
                  <a:gd name="connsiteY1" fmla="*/ 0 h 1782306"/>
                  <a:gd name="connsiteX2" fmla="*/ 836908 w 836908"/>
                  <a:gd name="connsiteY2" fmla="*/ 852407 h 1782306"/>
                  <a:gd name="connsiteX3" fmla="*/ 526942 w 836908"/>
                  <a:gd name="connsiteY3" fmla="*/ 852407 h 1782306"/>
                  <a:gd name="connsiteX4" fmla="*/ 542440 w 836908"/>
                  <a:gd name="connsiteY4" fmla="*/ 1208868 h 1782306"/>
                  <a:gd name="connsiteX5" fmla="*/ 836908 w 836908"/>
                  <a:gd name="connsiteY5" fmla="*/ 1208868 h 1782306"/>
                  <a:gd name="connsiteX6" fmla="*/ 836908 w 836908"/>
                  <a:gd name="connsiteY6" fmla="*/ 1782306 h 1782306"/>
                  <a:gd name="connsiteX7" fmla="*/ 77491 w 836908"/>
                  <a:gd name="connsiteY7" fmla="*/ 1348353 h 1782306"/>
                  <a:gd name="connsiteX8" fmla="*/ 0 w 836908"/>
                  <a:gd name="connsiteY8" fmla="*/ 573438 h 1782306"/>
                  <a:gd name="connsiteX0" fmla="*/ 0 w 836908"/>
                  <a:gd name="connsiteY0" fmla="*/ 573438 h 1782306"/>
                  <a:gd name="connsiteX1" fmla="*/ 836908 w 836908"/>
                  <a:gd name="connsiteY1" fmla="*/ 0 h 1782306"/>
                  <a:gd name="connsiteX2" fmla="*/ 836908 w 836908"/>
                  <a:gd name="connsiteY2" fmla="*/ 852407 h 1782306"/>
                  <a:gd name="connsiteX3" fmla="*/ 526942 w 836908"/>
                  <a:gd name="connsiteY3" fmla="*/ 852407 h 1782306"/>
                  <a:gd name="connsiteX4" fmla="*/ 542440 w 836908"/>
                  <a:gd name="connsiteY4" fmla="*/ 1208868 h 1782306"/>
                  <a:gd name="connsiteX5" fmla="*/ 836908 w 836908"/>
                  <a:gd name="connsiteY5" fmla="*/ 1208868 h 1782306"/>
                  <a:gd name="connsiteX6" fmla="*/ 836908 w 836908"/>
                  <a:gd name="connsiteY6" fmla="*/ 1782306 h 1782306"/>
                  <a:gd name="connsiteX7" fmla="*/ 77491 w 836908"/>
                  <a:gd name="connsiteY7" fmla="*/ 1348353 h 1782306"/>
                  <a:gd name="connsiteX8" fmla="*/ 0 w 836908"/>
                  <a:gd name="connsiteY8" fmla="*/ 573438 h 1782306"/>
                  <a:gd name="connsiteX0" fmla="*/ 0 w 836908"/>
                  <a:gd name="connsiteY0" fmla="*/ 573438 h 1782306"/>
                  <a:gd name="connsiteX1" fmla="*/ 836908 w 836908"/>
                  <a:gd name="connsiteY1" fmla="*/ 0 h 1782306"/>
                  <a:gd name="connsiteX2" fmla="*/ 836908 w 836908"/>
                  <a:gd name="connsiteY2" fmla="*/ 852407 h 1782306"/>
                  <a:gd name="connsiteX3" fmla="*/ 526942 w 836908"/>
                  <a:gd name="connsiteY3" fmla="*/ 852407 h 1782306"/>
                  <a:gd name="connsiteX4" fmla="*/ 542440 w 836908"/>
                  <a:gd name="connsiteY4" fmla="*/ 1208868 h 1782306"/>
                  <a:gd name="connsiteX5" fmla="*/ 836908 w 836908"/>
                  <a:gd name="connsiteY5" fmla="*/ 1208868 h 1782306"/>
                  <a:gd name="connsiteX6" fmla="*/ 836908 w 836908"/>
                  <a:gd name="connsiteY6" fmla="*/ 1782306 h 1782306"/>
                  <a:gd name="connsiteX7" fmla="*/ 30996 w 836908"/>
                  <a:gd name="connsiteY7" fmla="*/ 1348353 h 1782306"/>
                  <a:gd name="connsiteX8" fmla="*/ 0 w 836908"/>
                  <a:gd name="connsiteY8" fmla="*/ 573438 h 1782306"/>
                  <a:gd name="connsiteX0" fmla="*/ 0 w 836908"/>
                  <a:gd name="connsiteY0" fmla="*/ 573438 h 1782306"/>
                  <a:gd name="connsiteX1" fmla="*/ 836908 w 836908"/>
                  <a:gd name="connsiteY1" fmla="*/ 0 h 1782306"/>
                  <a:gd name="connsiteX2" fmla="*/ 836908 w 836908"/>
                  <a:gd name="connsiteY2" fmla="*/ 852407 h 1782306"/>
                  <a:gd name="connsiteX3" fmla="*/ 511443 w 836908"/>
                  <a:gd name="connsiteY3" fmla="*/ 790414 h 1782306"/>
                  <a:gd name="connsiteX4" fmla="*/ 542440 w 836908"/>
                  <a:gd name="connsiteY4" fmla="*/ 1208868 h 1782306"/>
                  <a:gd name="connsiteX5" fmla="*/ 836908 w 836908"/>
                  <a:gd name="connsiteY5" fmla="*/ 1208868 h 1782306"/>
                  <a:gd name="connsiteX6" fmla="*/ 836908 w 836908"/>
                  <a:gd name="connsiteY6" fmla="*/ 1782306 h 1782306"/>
                  <a:gd name="connsiteX7" fmla="*/ 30996 w 836908"/>
                  <a:gd name="connsiteY7" fmla="*/ 1348353 h 1782306"/>
                  <a:gd name="connsiteX8" fmla="*/ 0 w 836908"/>
                  <a:gd name="connsiteY8" fmla="*/ 573438 h 1782306"/>
                  <a:gd name="connsiteX0" fmla="*/ 0 w 836908"/>
                  <a:gd name="connsiteY0" fmla="*/ 573438 h 1782306"/>
                  <a:gd name="connsiteX1" fmla="*/ 836908 w 836908"/>
                  <a:gd name="connsiteY1" fmla="*/ 0 h 1782306"/>
                  <a:gd name="connsiteX2" fmla="*/ 821410 w 836908"/>
                  <a:gd name="connsiteY2" fmla="*/ 790413 h 1782306"/>
                  <a:gd name="connsiteX3" fmla="*/ 511443 w 836908"/>
                  <a:gd name="connsiteY3" fmla="*/ 790414 h 1782306"/>
                  <a:gd name="connsiteX4" fmla="*/ 542440 w 836908"/>
                  <a:gd name="connsiteY4" fmla="*/ 1208868 h 1782306"/>
                  <a:gd name="connsiteX5" fmla="*/ 836908 w 836908"/>
                  <a:gd name="connsiteY5" fmla="*/ 1208868 h 1782306"/>
                  <a:gd name="connsiteX6" fmla="*/ 836908 w 836908"/>
                  <a:gd name="connsiteY6" fmla="*/ 1782306 h 1782306"/>
                  <a:gd name="connsiteX7" fmla="*/ 30996 w 836908"/>
                  <a:gd name="connsiteY7" fmla="*/ 1348353 h 1782306"/>
                  <a:gd name="connsiteX8" fmla="*/ 0 w 836908"/>
                  <a:gd name="connsiteY8" fmla="*/ 573438 h 1782306"/>
                  <a:gd name="connsiteX0" fmla="*/ 0 w 836908"/>
                  <a:gd name="connsiteY0" fmla="*/ 573438 h 1782306"/>
                  <a:gd name="connsiteX1" fmla="*/ 836908 w 836908"/>
                  <a:gd name="connsiteY1" fmla="*/ 0 h 1782306"/>
                  <a:gd name="connsiteX2" fmla="*/ 821410 w 836908"/>
                  <a:gd name="connsiteY2" fmla="*/ 790413 h 1782306"/>
                  <a:gd name="connsiteX3" fmla="*/ 588934 w 836908"/>
                  <a:gd name="connsiteY3" fmla="*/ 790414 h 1782306"/>
                  <a:gd name="connsiteX4" fmla="*/ 542440 w 836908"/>
                  <a:gd name="connsiteY4" fmla="*/ 1208868 h 1782306"/>
                  <a:gd name="connsiteX5" fmla="*/ 836908 w 836908"/>
                  <a:gd name="connsiteY5" fmla="*/ 1208868 h 1782306"/>
                  <a:gd name="connsiteX6" fmla="*/ 836908 w 836908"/>
                  <a:gd name="connsiteY6" fmla="*/ 1782306 h 1782306"/>
                  <a:gd name="connsiteX7" fmla="*/ 30996 w 836908"/>
                  <a:gd name="connsiteY7" fmla="*/ 1348353 h 1782306"/>
                  <a:gd name="connsiteX8" fmla="*/ 0 w 836908"/>
                  <a:gd name="connsiteY8" fmla="*/ 573438 h 1782306"/>
                  <a:gd name="connsiteX0" fmla="*/ 0 w 836908"/>
                  <a:gd name="connsiteY0" fmla="*/ 573438 h 1782306"/>
                  <a:gd name="connsiteX1" fmla="*/ 836908 w 836908"/>
                  <a:gd name="connsiteY1" fmla="*/ 0 h 1782306"/>
                  <a:gd name="connsiteX2" fmla="*/ 821410 w 836908"/>
                  <a:gd name="connsiteY2" fmla="*/ 790413 h 1782306"/>
                  <a:gd name="connsiteX3" fmla="*/ 588934 w 836908"/>
                  <a:gd name="connsiteY3" fmla="*/ 790414 h 1782306"/>
                  <a:gd name="connsiteX4" fmla="*/ 635429 w 836908"/>
                  <a:gd name="connsiteY4" fmla="*/ 1193369 h 1782306"/>
                  <a:gd name="connsiteX5" fmla="*/ 836908 w 836908"/>
                  <a:gd name="connsiteY5" fmla="*/ 1208868 h 1782306"/>
                  <a:gd name="connsiteX6" fmla="*/ 836908 w 836908"/>
                  <a:gd name="connsiteY6" fmla="*/ 1782306 h 1782306"/>
                  <a:gd name="connsiteX7" fmla="*/ 30996 w 836908"/>
                  <a:gd name="connsiteY7" fmla="*/ 1348353 h 1782306"/>
                  <a:gd name="connsiteX8" fmla="*/ 0 w 836908"/>
                  <a:gd name="connsiteY8" fmla="*/ 573438 h 1782306"/>
                  <a:gd name="connsiteX0" fmla="*/ 0 w 836908"/>
                  <a:gd name="connsiteY0" fmla="*/ 573438 h 1782306"/>
                  <a:gd name="connsiteX1" fmla="*/ 836908 w 836908"/>
                  <a:gd name="connsiteY1" fmla="*/ 0 h 1782306"/>
                  <a:gd name="connsiteX2" fmla="*/ 821410 w 836908"/>
                  <a:gd name="connsiteY2" fmla="*/ 790413 h 1782306"/>
                  <a:gd name="connsiteX3" fmla="*/ 588934 w 836908"/>
                  <a:gd name="connsiteY3" fmla="*/ 790414 h 1782306"/>
                  <a:gd name="connsiteX4" fmla="*/ 619931 w 836908"/>
                  <a:gd name="connsiteY4" fmla="*/ 1208867 h 1782306"/>
                  <a:gd name="connsiteX5" fmla="*/ 836908 w 836908"/>
                  <a:gd name="connsiteY5" fmla="*/ 1208868 h 1782306"/>
                  <a:gd name="connsiteX6" fmla="*/ 836908 w 836908"/>
                  <a:gd name="connsiteY6" fmla="*/ 1782306 h 1782306"/>
                  <a:gd name="connsiteX7" fmla="*/ 30996 w 836908"/>
                  <a:gd name="connsiteY7" fmla="*/ 1348353 h 1782306"/>
                  <a:gd name="connsiteX8" fmla="*/ 0 w 836908"/>
                  <a:gd name="connsiteY8" fmla="*/ 573438 h 1782306"/>
                  <a:gd name="connsiteX0" fmla="*/ 0 w 836908"/>
                  <a:gd name="connsiteY0" fmla="*/ 573438 h 1782306"/>
                  <a:gd name="connsiteX1" fmla="*/ 836908 w 836908"/>
                  <a:gd name="connsiteY1" fmla="*/ 0 h 1782306"/>
                  <a:gd name="connsiteX2" fmla="*/ 821410 w 836908"/>
                  <a:gd name="connsiteY2" fmla="*/ 712921 h 1782306"/>
                  <a:gd name="connsiteX3" fmla="*/ 588934 w 836908"/>
                  <a:gd name="connsiteY3" fmla="*/ 790414 h 1782306"/>
                  <a:gd name="connsiteX4" fmla="*/ 619931 w 836908"/>
                  <a:gd name="connsiteY4" fmla="*/ 1208867 h 1782306"/>
                  <a:gd name="connsiteX5" fmla="*/ 836908 w 836908"/>
                  <a:gd name="connsiteY5" fmla="*/ 1208868 h 1782306"/>
                  <a:gd name="connsiteX6" fmla="*/ 836908 w 836908"/>
                  <a:gd name="connsiteY6" fmla="*/ 1782306 h 1782306"/>
                  <a:gd name="connsiteX7" fmla="*/ 30996 w 836908"/>
                  <a:gd name="connsiteY7" fmla="*/ 1348353 h 1782306"/>
                  <a:gd name="connsiteX8" fmla="*/ 0 w 836908"/>
                  <a:gd name="connsiteY8" fmla="*/ 573438 h 1782306"/>
                  <a:gd name="connsiteX0" fmla="*/ 0 w 836908"/>
                  <a:gd name="connsiteY0" fmla="*/ 573438 h 1782306"/>
                  <a:gd name="connsiteX1" fmla="*/ 836908 w 836908"/>
                  <a:gd name="connsiteY1" fmla="*/ 0 h 1782306"/>
                  <a:gd name="connsiteX2" fmla="*/ 821410 w 836908"/>
                  <a:gd name="connsiteY2" fmla="*/ 712921 h 1782306"/>
                  <a:gd name="connsiteX3" fmla="*/ 588934 w 836908"/>
                  <a:gd name="connsiteY3" fmla="*/ 728421 h 1782306"/>
                  <a:gd name="connsiteX4" fmla="*/ 619931 w 836908"/>
                  <a:gd name="connsiteY4" fmla="*/ 1208867 h 1782306"/>
                  <a:gd name="connsiteX5" fmla="*/ 836908 w 836908"/>
                  <a:gd name="connsiteY5" fmla="*/ 1208868 h 1782306"/>
                  <a:gd name="connsiteX6" fmla="*/ 836908 w 836908"/>
                  <a:gd name="connsiteY6" fmla="*/ 1782306 h 1782306"/>
                  <a:gd name="connsiteX7" fmla="*/ 30996 w 836908"/>
                  <a:gd name="connsiteY7" fmla="*/ 1348353 h 1782306"/>
                  <a:gd name="connsiteX8" fmla="*/ 0 w 836908"/>
                  <a:gd name="connsiteY8" fmla="*/ 573438 h 1782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08" h="1782306">
                    <a:moveTo>
                      <a:pt x="0" y="573438"/>
                    </a:moveTo>
                    <a:lnTo>
                      <a:pt x="836908" y="0"/>
                    </a:lnTo>
                    <a:lnTo>
                      <a:pt x="821410" y="712921"/>
                    </a:lnTo>
                    <a:lnTo>
                      <a:pt x="588934" y="728421"/>
                    </a:lnTo>
                    <a:lnTo>
                      <a:pt x="619931" y="1208867"/>
                    </a:lnTo>
                    <a:lnTo>
                      <a:pt x="836908" y="1208868"/>
                    </a:lnTo>
                    <a:lnTo>
                      <a:pt x="836908" y="1782306"/>
                    </a:lnTo>
                    <a:lnTo>
                      <a:pt x="30996" y="1348353"/>
                    </a:lnTo>
                    <a:lnTo>
                      <a:pt x="0" y="573438"/>
                    </a:lnTo>
                    <a:close/>
                  </a:path>
                </a:pathLst>
              </a:cu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TextBox 17"/>
              <p:cNvSpPr txBox="1"/>
              <p:nvPr/>
            </p:nvSpPr>
            <p:spPr>
              <a:xfrm>
                <a:off x="5032860" y="2737710"/>
                <a:ext cx="844910" cy="369332"/>
              </a:xfrm>
              <a:prstGeom prst="rect">
                <a:avLst/>
              </a:prstGeom>
              <a:noFill/>
            </p:spPr>
            <p:txBody>
              <a:bodyPr wrap="square" rtlCol="0">
                <a:spAutoFit/>
              </a:bodyPr>
              <a:lstStyle/>
              <a:p>
                <a:r>
                  <a:rPr lang="en-US"/>
                  <a:t>ALU</a:t>
                </a:r>
              </a:p>
            </p:txBody>
          </p:sp>
        </p:grpSp>
        <p:grpSp>
          <p:nvGrpSpPr>
            <p:cNvPr id="23" name="Group 22"/>
            <p:cNvGrpSpPr/>
            <p:nvPr/>
          </p:nvGrpSpPr>
          <p:grpSpPr>
            <a:xfrm>
              <a:off x="1691625" y="4465935"/>
              <a:ext cx="1036935" cy="1113745"/>
              <a:chOff x="1922055" y="2584090"/>
              <a:chExt cx="1036935" cy="1113745"/>
            </a:xfrm>
          </p:grpSpPr>
          <p:sp>
            <p:nvSpPr>
              <p:cNvPr id="10" name="Snip Same Side Corner Rectangle 9"/>
              <p:cNvSpPr/>
              <p:nvPr/>
            </p:nvSpPr>
            <p:spPr bwMode="auto">
              <a:xfrm rot="16200000">
                <a:off x="1864448" y="2795318"/>
                <a:ext cx="1113745" cy="691290"/>
              </a:xfrm>
              <a:prstGeom prst="snip2Same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4" name="TextBox 23"/>
              <p:cNvSpPr txBox="1"/>
              <p:nvPr/>
            </p:nvSpPr>
            <p:spPr>
              <a:xfrm>
                <a:off x="1922055" y="2782669"/>
                <a:ext cx="1036935" cy="646331"/>
              </a:xfrm>
              <a:prstGeom prst="rect">
                <a:avLst/>
              </a:prstGeom>
              <a:noFill/>
            </p:spPr>
            <p:txBody>
              <a:bodyPr wrap="square" rtlCol="0">
                <a:spAutoFit/>
              </a:bodyPr>
              <a:lstStyle/>
              <a:p>
                <a:pPr algn="ctr"/>
                <a:r>
                  <a:rPr lang="en-US"/>
                  <a:t>2 → 1</a:t>
                </a:r>
              </a:p>
              <a:p>
                <a:pPr algn="ctr"/>
                <a:r>
                  <a:rPr lang="en-US"/>
                  <a:t>MUX</a:t>
                </a:r>
              </a:p>
            </p:txBody>
          </p:sp>
        </p:grpSp>
        <p:cxnSp>
          <p:nvCxnSpPr>
            <p:cNvPr id="27711" name="Straight Connector 27710"/>
            <p:cNvCxnSpPr/>
            <p:nvPr/>
          </p:nvCxnSpPr>
          <p:spPr bwMode="auto">
            <a:xfrm>
              <a:off x="4725620" y="3743555"/>
              <a:ext cx="0" cy="837596"/>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713" name="Straight Arrow Connector 27712"/>
            <p:cNvCxnSpPr/>
            <p:nvPr/>
          </p:nvCxnSpPr>
          <p:spPr bwMode="auto">
            <a:xfrm flipH="1">
              <a:off x="4179948" y="4581151"/>
              <a:ext cx="545672" cy="38404"/>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717" name="Straight Connector 27716"/>
            <p:cNvCxnSpPr/>
            <p:nvPr/>
          </p:nvCxnSpPr>
          <p:spPr bwMode="auto">
            <a:xfrm>
              <a:off x="2958990" y="3743555"/>
              <a:ext cx="0" cy="1016972"/>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719" name="Straight Arrow Connector 27718"/>
            <p:cNvCxnSpPr/>
            <p:nvPr/>
          </p:nvCxnSpPr>
          <p:spPr bwMode="auto">
            <a:xfrm flipH="1">
              <a:off x="2536536" y="4760527"/>
              <a:ext cx="422454"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724" name="Straight Arrow Connector 27723"/>
            <p:cNvCxnSpPr/>
            <p:nvPr/>
          </p:nvCxnSpPr>
          <p:spPr bwMode="auto">
            <a:xfrm flipH="1">
              <a:off x="2536536" y="5310845"/>
              <a:ext cx="833411"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728" name="Straight Arrow Connector 27727"/>
            <p:cNvCxnSpPr>
              <a:endCxn id="6" idx="3"/>
            </p:cNvCxnSpPr>
            <p:nvPr/>
          </p:nvCxnSpPr>
          <p:spPr bwMode="auto">
            <a:xfrm flipH="1" flipV="1">
              <a:off x="1538005" y="4984403"/>
              <a:ext cx="307240" cy="2035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730" name="Straight Arrow Connector 27729"/>
            <p:cNvCxnSpPr/>
            <p:nvPr/>
          </p:nvCxnSpPr>
          <p:spPr bwMode="auto">
            <a:xfrm flipV="1">
              <a:off x="153620" y="3697835"/>
              <a:ext cx="0" cy="268835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734" name="Straight Connector 27733"/>
            <p:cNvCxnSpPr>
              <a:endCxn id="6" idx="1"/>
            </p:cNvCxnSpPr>
            <p:nvPr/>
          </p:nvCxnSpPr>
          <p:spPr bwMode="auto">
            <a:xfrm flipV="1">
              <a:off x="153620" y="4984403"/>
              <a:ext cx="308295" cy="2035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736" name="Straight Connector 27735"/>
            <p:cNvCxnSpPr/>
            <p:nvPr/>
          </p:nvCxnSpPr>
          <p:spPr bwMode="auto">
            <a:xfrm>
              <a:off x="153620" y="6386185"/>
              <a:ext cx="4572000"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738" name="Straight Connector 27737"/>
            <p:cNvCxnSpPr/>
            <p:nvPr/>
          </p:nvCxnSpPr>
          <p:spPr bwMode="auto">
            <a:xfrm flipV="1">
              <a:off x="4725620" y="5771705"/>
              <a:ext cx="0" cy="61448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740" name="Straight Arrow Connector 27739"/>
            <p:cNvCxnSpPr/>
            <p:nvPr/>
          </p:nvCxnSpPr>
          <p:spPr bwMode="auto">
            <a:xfrm flipH="1">
              <a:off x="4179948" y="5771705"/>
              <a:ext cx="545672"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grpSp>
      <p:grpSp>
        <p:nvGrpSpPr>
          <p:cNvPr id="26" name="Group 25"/>
          <p:cNvGrpSpPr/>
          <p:nvPr/>
        </p:nvGrpSpPr>
        <p:grpSpPr>
          <a:xfrm>
            <a:off x="5565278" y="1739180"/>
            <a:ext cx="1264411" cy="646530"/>
            <a:chOff x="1768435" y="2622495"/>
            <a:chExt cx="1382580" cy="691290"/>
          </a:xfrm>
        </p:grpSpPr>
        <p:sp>
          <p:nvSpPr>
            <p:cNvPr id="11" name="Snip Same Side Corner Rectangle 10"/>
            <p:cNvSpPr/>
            <p:nvPr/>
          </p:nvSpPr>
          <p:spPr bwMode="auto">
            <a:xfrm flipV="1">
              <a:off x="1883650" y="2622495"/>
              <a:ext cx="1113745" cy="691290"/>
            </a:xfrm>
            <a:prstGeom prst="snip2Same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5" name="TextBox 24"/>
            <p:cNvSpPr txBox="1"/>
            <p:nvPr/>
          </p:nvSpPr>
          <p:spPr>
            <a:xfrm>
              <a:off x="1768435" y="2776115"/>
              <a:ext cx="1382580" cy="369332"/>
            </a:xfrm>
            <a:prstGeom prst="rect">
              <a:avLst/>
            </a:prstGeom>
            <a:noFill/>
          </p:spPr>
          <p:txBody>
            <a:bodyPr wrap="square" rtlCol="0">
              <a:spAutoFit/>
            </a:bodyPr>
            <a:lstStyle/>
            <a:p>
              <a:pPr algn="ctr"/>
              <a:r>
                <a:rPr lang="en-US"/>
                <a:t>Decode</a:t>
              </a:r>
            </a:p>
          </p:txBody>
        </p:sp>
      </p:grpSp>
      <p:grpSp>
        <p:nvGrpSpPr>
          <p:cNvPr id="28" name="Group 27"/>
          <p:cNvGrpSpPr/>
          <p:nvPr/>
        </p:nvGrpSpPr>
        <p:grpSpPr>
          <a:xfrm>
            <a:off x="7215694" y="1739180"/>
            <a:ext cx="1545391" cy="1436734"/>
            <a:chOff x="4571626" y="2046420"/>
            <a:chExt cx="1689820" cy="1536200"/>
          </a:xfrm>
        </p:grpSpPr>
        <p:sp>
          <p:nvSpPr>
            <p:cNvPr id="7" name="Rectangle 6"/>
            <p:cNvSpPr/>
            <p:nvPr/>
          </p:nvSpPr>
          <p:spPr bwMode="auto">
            <a:xfrm>
              <a:off x="4840085" y="2046420"/>
              <a:ext cx="1152900" cy="1536200"/>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7" name="TextBox 26"/>
            <p:cNvSpPr txBox="1"/>
            <p:nvPr/>
          </p:nvSpPr>
          <p:spPr>
            <a:xfrm>
              <a:off x="4571626" y="2077330"/>
              <a:ext cx="1689820" cy="1283429"/>
            </a:xfrm>
            <a:prstGeom prst="rect">
              <a:avLst/>
            </a:prstGeom>
            <a:noFill/>
          </p:spPr>
          <p:txBody>
            <a:bodyPr wrap="square" rtlCol="0">
              <a:spAutoFit/>
            </a:bodyPr>
            <a:lstStyle/>
            <a:p>
              <a:pPr algn="ctr"/>
              <a:r>
                <a:rPr lang="en-US" dirty="0"/>
                <a:t>Timing </a:t>
              </a:r>
            </a:p>
            <a:p>
              <a:pPr algn="ctr"/>
              <a:r>
                <a:rPr lang="en-US" dirty="0"/>
                <a:t>and</a:t>
              </a:r>
            </a:p>
            <a:p>
              <a:pPr algn="ctr"/>
              <a:r>
                <a:rPr lang="en-US" dirty="0"/>
                <a:t>Control</a:t>
              </a:r>
            </a:p>
            <a:p>
              <a:pPr algn="ctr"/>
              <a:r>
                <a:rPr lang="en-US" dirty="0"/>
                <a:t>(TAC)</a:t>
              </a:r>
            </a:p>
          </p:txBody>
        </p:sp>
      </p:grpSp>
      <p:grpSp>
        <p:nvGrpSpPr>
          <p:cNvPr id="27654" name="Group 27653"/>
          <p:cNvGrpSpPr/>
          <p:nvPr/>
        </p:nvGrpSpPr>
        <p:grpSpPr>
          <a:xfrm>
            <a:off x="5669959" y="3068159"/>
            <a:ext cx="984116" cy="682449"/>
            <a:chOff x="2036520" y="1470345"/>
            <a:chExt cx="1076090" cy="729695"/>
          </a:xfrm>
        </p:grpSpPr>
        <p:sp>
          <p:nvSpPr>
            <p:cNvPr id="15" name="Rectangle 14"/>
            <p:cNvSpPr/>
            <p:nvPr/>
          </p:nvSpPr>
          <p:spPr bwMode="auto">
            <a:xfrm>
              <a:off x="2036520" y="1470345"/>
              <a:ext cx="1076090" cy="729695"/>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7653" name="TextBox 27652"/>
            <p:cNvSpPr txBox="1"/>
            <p:nvPr/>
          </p:nvSpPr>
          <p:spPr>
            <a:xfrm>
              <a:off x="2152485" y="1630519"/>
              <a:ext cx="883315" cy="369332"/>
            </a:xfrm>
            <a:prstGeom prst="rect">
              <a:avLst/>
            </a:prstGeom>
            <a:noFill/>
          </p:spPr>
          <p:txBody>
            <a:bodyPr wrap="square" rtlCol="0">
              <a:spAutoFit/>
            </a:bodyPr>
            <a:lstStyle/>
            <a:p>
              <a:pPr algn="ctr"/>
              <a:r>
                <a:rPr lang="en-US"/>
                <a:t>IR</a:t>
              </a:r>
            </a:p>
          </p:txBody>
        </p:sp>
      </p:grpSp>
      <p:cxnSp>
        <p:nvCxnSpPr>
          <p:cNvPr id="27695" name="Straight Arrow Connector 27694"/>
          <p:cNvCxnSpPr/>
          <p:nvPr/>
        </p:nvCxnSpPr>
        <p:spPr bwMode="auto">
          <a:xfrm>
            <a:off x="6689198" y="2026527"/>
            <a:ext cx="772010" cy="35918"/>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697" name="Straight Connector 27696"/>
          <p:cNvCxnSpPr/>
          <p:nvPr/>
        </p:nvCxnSpPr>
        <p:spPr bwMode="auto">
          <a:xfrm flipH="1">
            <a:off x="5249175" y="2026527"/>
            <a:ext cx="420784"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699" name="Straight Arrow Connector 27698"/>
          <p:cNvCxnSpPr/>
          <p:nvPr/>
        </p:nvCxnSpPr>
        <p:spPr bwMode="auto">
          <a:xfrm>
            <a:off x="5249175" y="2026527"/>
            <a:ext cx="0" cy="2233779"/>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701" name="Straight Arrow Connector 27700"/>
          <p:cNvCxnSpPr>
            <a:stCxn id="15" idx="0"/>
            <a:endCxn id="11" idx="3"/>
          </p:cNvCxnSpPr>
          <p:nvPr/>
        </p:nvCxnSpPr>
        <p:spPr bwMode="auto">
          <a:xfrm flipV="1">
            <a:off x="6162018" y="2385710"/>
            <a:ext cx="17905" cy="682449"/>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703" name="Straight Arrow Connector 27702"/>
          <p:cNvCxnSpPr>
            <a:endCxn id="15" idx="2"/>
          </p:cNvCxnSpPr>
          <p:nvPr/>
        </p:nvCxnSpPr>
        <p:spPr bwMode="auto">
          <a:xfrm flipH="1" flipV="1">
            <a:off x="6162018" y="3750608"/>
            <a:ext cx="17904" cy="509698"/>
          </a:xfrm>
          <a:prstGeom prst="straightConnector1">
            <a:avLst/>
          </a:prstGeom>
          <a:solidFill>
            <a:schemeClr val="accent1"/>
          </a:solidFill>
          <a:ln w="12700" cap="sq" cmpd="sng" algn="ctr">
            <a:solidFill>
              <a:schemeClr val="tx1"/>
            </a:solidFill>
            <a:prstDash val="solid"/>
            <a:round/>
            <a:headEnd type="none" w="sm" len="sm"/>
            <a:tailEnd type="triangle"/>
          </a:ln>
          <a:effectLst/>
        </p:spPr>
      </p:cxnSp>
      <p:sp>
        <p:nvSpPr>
          <p:cNvPr id="27741" name="TextBox 27740"/>
          <p:cNvSpPr txBox="1"/>
          <p:nvPr/>
        </p:nvSpPr>
        <p:spPr>
          <a:xfrm>
            <a:off x="6794566" y="1753898"/>
            <a:ext cx="526838" cy="369332"/>
          </a:xfrm>
          <a:prstGeom prst="rect">
            <a:avLst/>
          </a:prstGeom>
          <a:noFill/>
        </p:spPr>
        <p:txBody>
          <a:bodyPr wrap="square" rtlCol="0">
            <a:spAutoFit/>
          </a:bodyPr>
          <a:lstStyle/>
          <a:p>
            <a:r>
              <a:rPr lang="en-US"/>
              <a:t>OP</a:t>
            </a:r>
          </a:p>
        </p:txBody>
      </p:sp>
      <p:sp>
        <p:nvSpPr>
          <p:cNvPr id="27742" name="TextBox 27741"/>
          <p:cNvSpPr txBox="1"/>
          <p:nvPr/>
        </p:nvSpPr>
        <p:spPr>
          <a:xfrm>
            <a:off x="5056823" y="1753898"/>
            <a:ext cx="667327" cy="369332"/>
          </a:xfrm>
          <a:prstGeom prst="rect">
            <a:avLst/>
          </a:prstGeom>
          <a:noFill/>
        </p:spPr>
        <p:txBody>
          <a:bodyPr wrap="square" rtlCol="0">
            <a:spAutoFit/>
          </a:bodyPr>
          <a:lstStyle/>
          <a:p>
            <a:r>
              <a:rPr lang="en-US"/>
              <a:t>Addr</a:t>
            </a:r>
          </a:p>
        </p:txBody>
      </p:sp>
      <p:sp>
        <p:nvSpPr>
          <p:cNvPr id="9" name="TextBox 8"/>
          <p:cNvSpPr txBox="1"/>
          <p:nvPr/>
        </p:nvSpPr>
        <p:spPr>
          <a:xfrm>
            <a:off x="232235" y="164575"/>
            <a:ext cx="7228973" cy="1754326"/>
          </a:xfrm>
          <a:prstGeom prst="rect">
            <a:avLst/>
          </a:prstGeom>
          <a:noFill/>
        </p:spPr>
        <p:txBody>
          <a:bodyPr wrap="square" rtlCol="0">
            <a:spAutoFit/>
          </a:bodyPr>
          <a:lstStyle/>
          <a:p>
            <a:r>
              <a:rPr lang="en-US" dirty="0"/>
              <a:t>IR (instruction reg.) contains the instruction being executed. </a:t>
            </a:r>
          </a:p>
          <a:p>
            <a:r>
              <a:rPr lang="en-US" dirty="0"/>
              <a:t>The decoder splits it into the address and operation to be performed (Decode unit does this).</a:t>
            </a:r>
          </a:p>
          <a:p>
            <a:r>
              <a:rPr lang="en-US" dirty="0"/>
              <a:t>Timing and control generates the correct control signals and, in effect, </a:t>
            </a:r>
            <a:r>
              <a:rPr lang="en-US" b="1" dirty="0"/>
              <a:t>runs the whole show</a:t>
            </a:r>
          </a:p>
          <a:p>
            <a:endParaRPr lang="en-US" dirty="0"/>
          </a:p>
        </p:txBody>
      </p:sp>
      <p:sp>
        <p:nvSpPr>
          <p:cNvPr id="2" name="Footer Placeholder 1"/>
          <p:cNvSpPr>
            <a:spLocks noGrp="1"/>
          </p:cNvSpPr>
          <p:nvPr>
            <p:ph type="ftr" sz="quarter" idx="11"/>
          </p:nvPr>
        </p:nvSpPr>
        <p:spPr/>
        <p:txBody>
          <a:bodyPr/>
          <a:lstStyle/>
          <a:p>
            <a:pPr>
              <a:defRPr/>
            </a:pPr>
            <a:r>
              <a:rPr lang="en-US" dirty="0"/>
              <a:t>CSE 3430</a:t>
            </a:r>
          </a:p>
        </p:txBody>
      </p:sp>
      <p:sp>
        <p:nvSpPr>
          <p:cNvPr id="3" name="Slide Number Placeholder 2"/>
          <p:cNvSpPr>
            <a:spLocks noGrp="1"/>
          </p:cNvSpPr>
          <p:nvPr>
            <p:ph type="sldNum" sz="quarter" idx="12"/>
          </p:nvPr>
        </p:nvSpPr>
        <p:spPr/>
        <p:txBody>
          <a:bodyPr/>
          <a:lstStyle/>
          <a:p>
            <a:pPr>
              <a:defRPr/>
            </a:pPr>
            <a:fld id="{9F95971F-92F4-44DA-B463-EB59D65F167A}" type="slidenum">
              <a:rPr lang="en-US" altLang="en-US" smtClean="0"/>
              <a:pPr>
                <a:defRPr/>
              </a:pPr>
              <a:t>10</a:t>
            </a:fld>
            <a:endParaRPr lang="en-US" altLang="en-US"/>
          </a:p>
        </p:txBody>
      </p:sp>
    </p:spTree>
    <p:extLst>
      <p:ext uri="{BB962C8B-B14F-4D97-AF65-F5344CB8AC3E}">
        <p14:creationId xmlns:p14="http://schemas.microsoft.com/office/powerpoint/2010/main" val="3120408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C577-8CF5-4CEF-9046-2BB980F1BAA8}"/>
              </a:ext>
            </a:extLst>
          </p:cNvPr>
          <p:cNvSpPr>
            <a:spLocks noGrp="1"/>
          </p:cNvSpPr>
          <p:nvPr>
            <p:ph type="title"/>
          </p:nvPr>
        </p:nvSpPr>
        <p:spPr/>
        <p:txBody>
          <a:bodyPr/>
          <a:lstStyle/>
          <a:p>
            <a:r>
              <a:rPr lang="en-US" dirty="0"/>
              <a:t>“Operations” on next slide</a:t>
            </a:r>
          </a:p>
        </p:txBody>
      </p:sp>
      <p:sp>
        <p:nvSpPr>
          <p:cNvPr id="3" name="Content Placeholder 2">
            <a:extLst>
              <a:ext uri="{FF2B5EF4-FFF2-40B4-BE49-F238E27FC236}">
                <a16:creationId xmlns:a16="http://schemas.microsoft.com/office/drawing/2014/main" id="{77CE4956-DBCE-4ACD-86D4-D8E3848F0528}"/>
              </a:ext>
            </a:extLst>
          </p:cNvPr>
          <p:cNvSpPr>
            <a:spLocks noGrp="1"/>
          </p:cNvSpPr>
          <p:nvPr>
            <p:ph idx="1"/>
          </p:nvPr>
        </p:nvSpPr>
        <p:spPr/>
        <p:txBody>
          <a:bodyPr/>
          <a:lstStyle/>
          <a:p>
            <a:r>
              <a:rPr lang="en-US" sz="2800" dirty="0"/>
              <a:t>“Operations” on the next slide are things that must be done (data movement or loading a register) as part of executing various instructions</a:t>
            </a:r>
          </a:p>
          <a:p>
            <a:r>
              <a:rPr lang="en-US" sz="2800" dirty="0"/>
              <a:t>Not all operations are done for each kind of instruction</a:t>
            </a:r>
          </a:p>
          <a:p>
            <a:r>
              <a:rPr lang="en-US" sz="2800" dirty="0"/>
              <a:t>Various operations may be done in a single clock cycle (see below)</a:t>
            </a:r>
          </a:p>
          <a:p>
            <a:r>
              <a:rPr lang="en-US" sz="2800" dirty="0"/>
              <a:t>NOTE: “bus” in the description of an operation means </a:t>
            </a:r>
            <a:r>
              <a:rPr lang="en-US" sz="2800" i="1" dirty="0"/>
              <a:t>the internal CPU bus</a:t>
            </a:r>
            <a:r>
              <a:rPr lang="en-US" sz="2800" dirty="0"/>
              <a:t>, </a:t>
            </a:r>
            <a:r>
              <a:rPr lang="en-US" sz="2800" i="1" u="sng" dirty="0"/>
              <a:t>not</a:t>
            </a:r>
            <a:r>
              <a:rPr lang="en-US" sz="2800" dirty="0"/>
              <a:t> the memory bus.</a:t>
            </a:r>
          </a:p>
        </p:txBody>
      </p:sp>
      <p:sp>
        <p:nvSpPr>
          <p:cNvPr id="4" name="Footer Placeholder 3">
            <a:extLst>
              <a:ext uri="{FF2B5EF4-FFF2-40B4-BE49-F238E27FC236}">
                <a16:creationId xmlns:a16="http://schemas.microsoft.com/office/drawing/2014/main" id="{370EB581-C6F1-4FC5-915B-B9DFA30D723D}"/>
              </a:ext>
            </a:extLst>
          </p:cNvPr>
          <p:cNvSpPr>
            <a:spLocks noGrp="1"/>
          </p:cNvSpPr>
          <p:nvPr>
            <p:ph type="ftr" sz="quarter" idx="11"/>
          </p:nvPr>
        </p:nvSpPr>
        <p:spPr/>
        <p:txBody>
          <a:bodyPr/>
          <a:lstStyle/>
          <a:p>
            <a:pPr>
              <a:defRPr/>
            </a:pPr>
            <a:r>
              <a:rPr lang="en-US" dirty="0"/>
              <a:t>CSE 3430</a:t>
            </a:r>
          </a:p>
        </p:txBody>
      </p:sp>
      <p:sp>
        <p:nvSpPr>
          <p:cNvPr id="5" name="Slide Number Placeholder 4">
            <a:extLst>
              <a:ext uri="{FF2B5EF4-FFF2-40B4-BE49-F238E27FC236}">
                <a16:creationId xmlns:a16="http://schemas.microsoft.com/office/drawing/2014/main" id="{8D6FBEA5-AB32-4D7B-A1B0-120AC2A84DDF}"/>
              </a:ext>
            </a:extLst>
          </p:cNvPr>
          <p:cNvSpPr>
            <a:spLocks noGrp="1"/>
          </p:cNvSpPr>
          <p:nvPr>
            <p:ph type="sldNum" sz="quarter" idx="12"/>
          </p:nvPr>
        </p:nvSpPr>
        <p:spPr/>
        <p:txBody>
          <a:bodyPr/>
          <a:lstStyle/>
          <a:p>
            <a:pPr>
              <a:defRPr/>
            </a:pPr>
            <a:fld id="{9F95971F-92F4-44DA-B463-EB59D65F167A}" type="slidenum">
              <a:rPr lang="en-US" altLang="en-US" smtClean="0"/>
              <a:pPr>
                <a:defRPr/>
              </a:pPr>
              <a:t>11</a:t>
            </a:fld>
            <a:endParaRPr lang="en-US" altLang="en-US"/>
          </a:p>
        </p:txBody>
      </p:sp>
    </p:spTree>
    <p:extLst>
      <p:ext uri="{BB962C8B-B14F-4D97-AF65-F5344CB8AC3E}">
        <p14:creationId xmlns:p14="http://schemas.microsoft.com/office/powerpoint/2010/main" val="2661313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9044" y="202980"/>
            <a:ext cx="8834955" cy="707886"/>
          </a:xfrm>
          <a:prstGeom prst="rect">
            <a:avLst/>
          </a:prstGeom>
          <a:noFill/>
        </p:spPr>
        <p:txBody>
          <a:bodyPr wrap="square" rtlCol="0">
            <a:spAutoFit/>
          </a:bodyPr>
          <a:lstStyle/>
          <a:p>
            <a:r>
              <a:rPr lang="en-US" sz="2000" dirty="0"/>
              <a:t>“Timing and control” (TAC) generates a set of “control signals” that essentially control what happens. Key inputs to TAC: clock, condition signals </a:t>
            </a:r>
          </a:p>
        </p:txBody>
      </p:sp>
      <p:grpSp>
        <p:nvGrpSpPr>
          <p:cNvPr id="93" name="Group 92"/>
          <p:cNvGrpSpPr/>
          <p:nvPr/>
        </p:nvGrpSpPr>
        <p:grpSpPr>
          <a:xfrm>
            <a:off x="2229295" y="1201510"/>
            <a:ext cx="6874495" cy="3917310"/>
            <a:chOff x="1077145" y="1662370"/>
            <a:chExt cx="6874495" cy="3917310"/>
          </a:xfrm>
        </p:grpSpPr>
        <p:sp>
          <p:nvSpPr>
            <p:cNvPr id="3" name="Rectangle 2"/>
            <p:cNvSpPr/>
            <p:nvPr/>
          </p:nvSpPr>
          <p:spPr bwMode="auto">
            <a:xfrm>
              <a:off x="2382915" y="2249580"/>
              <a:ext cx="1574605" cy="998530"/>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noFill/>
                <a:effectLst/>
                <a:latin typeface="Arial" charset="0"/>
              </a:endParaRPr>
            </a:p>
          </p:txBody>
        </p:sp>
        <p:sp>
          <p:nvSpPr>
            <p:cNvPr id="72" name="Rectangle 71"/>
            <p:cNvSpPr/>
            <p:nvPr/>
          </p:nvSpPr>
          <p:spPr bwMode="auto">
            <a:xfrm>
              <a:off x="5647340" y="2238445"/>
              <a:ext cx="1420985" cy="806505"/>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noFill/>
                <a:effectLst/>
                <a:latin typeface="Arial" charset="0"/>
              </a:endParaRPr>
            </a:p>
          </p:txBody>
        </p:sp>
        <p:sp>
          <p:nvSpPr>
            <p:cNvPr id="4" name="Freeform 3"/>
            <p:cNvSpPr/>
            <p:nvPr/>
          </p:nvSpPr>
          <p:spPr bwMode="auto">
            <a:xfrm>
              <a:off x="5590324" y="3928265"/>
              <a:ext cx="1862051" cy="781397"/>
            </a:xfrm>
            <a:custGeom>
              <a:avLst/>
              <a:gdLst>
                <a:gd name="connsiteX0" fmla="*/ 332509 w 1612669"/>
                <a:gd name="connsiteY0" fmla="*/ 0 h 764771"/>
                <a:gd name="connsiteX1" fmla="*/ 1097280 w 1612669"/>
                <a:gd name="connsiteY1" fmla="*/ 16625 h 764771"/>
                <a:gd name="connsiteX2" fmla="*/ 1612669 w 1612669"/>
                <a:gd name="connsiteY2" fmla="*/ 764771 h 764771"/>
                <a:gd name="connsiteX3" fmla="*/ 0 w 1612669"/>
                <a:gd name="connsiteY3" fmla="*/ 764771 h 764771"/>
                <a:gd name="connsiteX4" fmla="*/ 332509 w 1612669"/>
                <a:gd name="connsiteY4" fmla="*/ 0 h 764771"/>
                <a:gd name="connsiteX0" fmla="*/ 465513 w 1745673"/>
                <a:gd name="connsiteY0" fmla="*/ 0 h 781396"/>
                <a:gd name="connsiteX1" fmla="*/ 1230284 w 1745673"/>
                <a:gd name="connsiteY1" fmla="*/ 16625 h 781396"/>
                <a:gd name="connsiteX2" fmla="*/ 1745673 w 1745673"/>
                <a:gd name="connsiteY2" fmla="*/ 764771 h 781396"/>
                <a:gd name="connsiteX3" fmla="*/ 0 w 1745673"/>
                <a:gd name="connsiteY3" fmla="*/ 781396 h 781396"/>
                <a:gd name="connsiteX4" fmla="*/ 465513 w 1745673"/>
                <a:gd name="connsiteY4" fmla="*/ 0 h 781396"/>
                <a:gd name="connsiteX0" fmla="*/ 548640 w 1745673"/>
                <a:gd name="connsiteY0" fmla="*/ 0 h 798021"/>
                <a:gd name="connsiteX1" fmla="*/ 1230284 w 1745673"/>
                <a:gd name="connsiteY1" fmla="*/ 33250 h 798021"/>
                <a:gd name="connsiteX2" fmla="*/ 1745673 w 1745673"/>
                <a:gd name="connsiteY2" fmla="*/ 781396 h 798021"/>
                <a:gd name="connsiteX3" fmla="*/ 0 w 1745673"/>
                <a:gd name="connsiteY3" fmla="*/ 798021 h 798021"/>
                <a:gd name="connsiteX4" fmla="*/ 548640 w 1745673"/>
                <a:gd name="connsiteY4" fmla="*/ 0 h 798021"/>
                <a:gd name="connsiteX0" fmla="*/ 565266 w 1745673"/>
                <a:gd name="connsiteY0" fmla="*/ 1 h 764771"/>
                <a:gd name="connsiteX1" fmla="*/ 1230284 w 1745673"/>
                <a:gd name="connsiteY1" fmla="*/ 0 h 764771"/>
                <a:gd name="connsiteX2" fmla="*/ 1745673 w 1745673"/>
                <a:gd name="connsiteY2" fmla="*/ 748146 h 764771"/>
                <a:gd name="connsiteX3" fmla="*/ 0 w 1745673"/>
                <a:gd name="connsiteY3" fmla="*/ 764771 h 764771"/>
                <a:gd name="connsiteX4" fmla="*/ 565266 w 1745673"/>
                <a:gd name="connsiteY4" fmla="*/ 1 h 764771"/>
                <a:gd name="connsiteX0" fmla="*/ 565266 w 1862051"/>
                <a:gd name="connsiteY0" fmla="*/ 1 h 781397"/>
                <a:gd name="connsiteX1" fmla="*/ 1230284 w 1862051"/>
                <a:gd name="connsiteY1" fmla="*/ 0 h 781397"/>
                <a:gd name="connsiteX2" fmla="*/ 1862051 w 1862051"/>
                <a:gd name="connsiteY2" fmla="*/ 781397 h 781397"/>
                <a:gd name="connsiteX3" fmla="*/ 0 w 1862051"/>
                <a:gd name="connsiteY3" fmla="*/ 764771 h 781397"/>
                <a:gd name="connsiteX4" fmla="*/ 565266 w 1862051"/>
                <a:gd name="connsiteY4" fmla="*/ 1 h 781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2051" h="781397">
                  <a:moveTo>
                    <a:pt x="565266" y="1"/>
                  </a:moveTo>
                  <a:lnTo>
                    <a:pt x="1230284" y="0"/>
                  </a:lnTo>
                  <a:lnTo>
                    <a:pt x="1862051" y="781397"/>
                  </a:lnTo>
                  <a:lnTo>
                    <a:pt x="0" y="764771"/>
                  </a:lnTo>
                  <a:lnTo>
                    <a:pt x="565266" y="1"/>
                  </a:lnTo>
                  <a:close/>
                </a:path>
              </a:pathLst>
            </a:cu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noFill/>
                <a:effectLst/>
                <a:latin typeface="Arial" charset="0"/>
              </a:endParaRPr>
            </a:p>
          </p:txBody>
        </p:sp>
        <p:cxnSp>
          <p:nvCxnSpPr>
            <p:cNvPr id="65" name="Straight Arrow Connector 64"/>
            <p:cNvCxnSpPr/>
            <p:nvPr/>
          </p:nvCxnSpPr>
          <p:spPr bwMode="auto">
            <a:xfrm>
              <a:off x="1345980" y="2748845"/>
              <a:ext cx="1036935" cy="2727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76" name="Elbow Connector 75"/>
            <p:cNvCxnSpPr>
              <a:stCxn id="3" idx="0"/>
            </p:cNvCxnSpPr>
            <p:nvPr/>
          </p:nvCxnSpPr>
          <p:spPr bwMode="auto">
            <a:xfrm rot="5400000" flipH="1" flipV="1">
              <a:off x="4470420" y="362168"/>
              <a:ext cx="587210" cy="3187614"/>
            </a:xfrm>
            <a:prstGeom prst="bentConnector2">
              <a:avLst/>
            </a:prstGeom>
            <a:solidFill>
              <a:schemeClr val="accent1"/>
            </a:solidFill>
            <a:ln w="12700" cap="sq" cmpd="sng" algn="ctr">
              <a:solidFill>
                <a:schemeClr val="tx1"/>
              </a:solidFill>
              <a:prstDash val="solid"/>
              <a:round/>
              <a:headEnd type="none" w="sm" len="sm"/>
              <a:tailEnd type="none" w="sm" len="sm"/>
            </a:ln>
            <a:effectLst/>
          </p:spPr>
        </p:cxnSp>
        <p:cxnSp>
          <p:nvCxnSpPr>
            <p:cNvPr id="78" name="Straight Arrow Connector 77"/>
            <p:cNvCxnSpPr/>
            <p:nvPr/>
          </p:nvCxnSpPr>
          <p:spPr bwMode="auto">
            <a:xfrm flipH="1">
              <a:off x="6357832" y="1662370"/>
              <a:ext cx="1" cy="576075"/>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80" name="Straight Arrow Connector 79"/>
            <p:cNvCxnSpPr/>
            <p:nvPr/>
          </p:nvCxnSpPr>
          <p:spPr bwMode="auto">
            <a:xfrm>
              <a:off x="6521349" y="3044950"/>
              <a:ext cx="0" cy="883315"/>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82" name="Elbow Connector 81"/>
            <p:cNvCxnSpPr>
              <a:endCxn id="3" idx="2"/>
            </p:cNvCxnSpPr>
            <p:nvPr/>
          </p:nvCxnSpPr>
          <p:spPr bwMode="auto">
            <a:xfrm rot="10800000">
              <a:off x="3170219" y="3248110"/>
              <a:ext cx="3351131" cy="411320"/>
            </a:xfrm>
            <a:prstGeom prst="bentConnector2">
              <a:avLst/>
            </a:prstGeom>
            <a:solidFill>
              <a:schemeClr val="accent1"/>
            </a:solidFill>
            <a:ln w="12700" cap="sq" cmpd="sng" algn="ctr">
              <a:solidFill>
                <a:schemeClr val="tx1"/>
              </a:solidFill>
              <a:prstDash val="solid"/>
              <a:round/>
              <a:headEnd type="none" w="sm" len="sm"/>
              <a:tailEnd type="triangle"/>
            </a:ln>
            <a:effectLst/>
          </p:spPr>
        </p:cxnSp>
        <p:cxnSp>
          <p:nvCxnSpPr>
            <p:cNvPr id="84" name="Straight Arrow Connector 83"/>
            <p:cNvCxnSpPr/>
            <p:nvPr/>
          </p:nvCxnSpPr>
          <p:spPr bwMode="auto">
            <a:xfrm>
              <a:off x="6031390" y="4709662"/>
              <a:ext cx="0" cy="485968"/>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96" name="Straight Arrow Connector 95"/>
            <p:cNvCxnSpPr/>
            <p:nvPr/>
          </p:nvCxnSpPr>
          <p:spPr bwMode="auto">
            <a:xfrm>
              <a:off x="6261820" y="4696365"/>
              <a:ext cx="0" cy="485968"/>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97" name="Straight Arrow Connector 96"/>
            <p:cNvCxnSpPr/>
            <p:nvPr/>
          </p:nvCxnSpPr>
          <p:spPr bwMode="auto">
            <a:xfrm>
              <a:off x="6492250" y="4696365"/>
              <a:ext cx="0" cy="485968"/>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98" name="Straight Arrow Connector 97"/>
            <p:cNvCxnSpPr/>
            <p:nvPr/>
          </p:nvCxnSpPr>
          <p:spPr bwMode="auto">
            <a:xfrm>
              <a:off x="7183540" y="4696365"/>
              <a:ext cx="0" cy="485968"/>
            </a:xfrm>
            <a:prstGeom prst="straightConnector1">
              <a:avLst/>
            </a:prstGeom>
            <a:solidFill>
              <a:schemeClr val="accent1"/>
            </a:solidFill>
            <a:ln w="12700" cap="sq" cmpd="sng" algn="ctr">
              <a:solidFill>
                <a:schemeClr val="tx1"/>
              </a:solidFill>
              <a:prstDash val="solid"/>
              <a:round/>
              <a:headEnd type="none" w="sm" len="sm"/>
              <a:tailEnd type="triangle"/>
            </a:ln>
            <a:effectLst/>
          </p:spPr>
        </p:cxnSp>
        <p:sp>
          <p:nvSpPr>
            <p:cNvPr id="85" name="TextBox 84"/>
            <p:cNvSpPr txBox="1"/>
            <p:nvPr/>
          </p:nvSpPr>
          <p:spPr>
            <a:xfrm>
              <a:off x="6607465" y="4734770"/>
              <a:ext cx="576075" cy="369332"/>
            </a:xfrm>
            <a:prstGeom prst="rect">
              <a:avLst/>
            </a:prstGeom>
            <a:noFill/>
          </p:spPr>
          <p:txBody>
            <a:bodyPr wrap="square" rtlCol="0">
              <a:spAutoFit/>
            </a:bodyPr>
            <a:lstStyle/>
            <a:p>
              <a:pPr algn="ctr"/>
              <a:r>
                <a:rPr lang="en-US"/>
                <a:t>…</a:t>
              </a:r>
            </a:p>
          </p:txBody>
        </p:sp>
        <p:sp>
          <p:nvSpPr>
            <p:cNvPr id="86" name="TextBox 85"/>
            <p:cNvSpPr txBox="1"/>
            <p:nvPr/>
          </p:nvSpPr>
          <p:spPr>
            <a:xfrm>
              <a:off x="1077145" y="2161635"/>
              <a:ext cx="1459390" cy="646331"/>
            </a:xfrm>
            <a:prstGeom prst="rect">
              <a:avLst/>
            </a:prstGeom>
            <a:noFill/>
          </p:spPr>
          <p:txBody>
            <a:bodyPr wrap="square" rtlCol="0">
              <a:spAutoFit/>
            </a:bodyPr>
            <a:lstStyle/>
            <a:p>
              <a:pPr algn="ctr"/>
              <a:r>
                <a:rPr lang="en-US"/>
                <a:t>Condition</a:t>
              </a:r>
            </a:p>
            <a:p>
              <a:pPr algn="ctr"/>
              <a:r>
                <a:rPr lang="en-US"/>
                <a:t>signals</a:t>
              </a:r>
            </a:p>
          </p:txBody>
        </p:sp>
        <p:sp>
          <p:nvSpPr>
            <p:cNvPr id="87" name="TextBox 86"/>
            <p:cNvSpPr txBox="1"/>
            <p:nvPr/>
          </p:nvSpPr>
          <p:spPr>
            <a:xfrm>
              <a:off x="2344510" y="2545685"/>
              <a:ext cx="1536200" cy="369332"/>
            </a:xfrm>
            <a:prstGeom prst="rect">
              <a:avLst/>
            </a:prstGeom>
            <a:noFill/>
          </p:spPr>
          <p:txBody>
            <a:bodyPr wrap="square" rtlCol="0">
              <a:spAutoFit/>
            </a:bodyPr>
            <a:lstStyle/>
            <a:p>
              <a:pPr algn="ctr"/>
              <a:r>
                <a:rPr lang="en-US"/>
                <a:t>Next-state</a:t>
              </a:r>
            </a:p>
          </p:txBody>
        </p:sp>
        <p:sp>
          <p:nvSpPr>
            <p:cNvPr id="102" name="TextBox 101"/>
            <p:cNvSpPr txBox="1"/>
            <p:nvPr/>
          </p:nvSpPr>
          <p:spPr>
            <a:xfrm>
              <a:off x="5608935" y="2353660"/>
              <a:ext cx="1536200" cy="646331"/>
            </a:xfrm>
            <a:prstGeom prst="rect">
              <a:avLst/>
            </a:prstGeom>
            <a:noFill/>
          </p:spPr>
          <p:txBody>
            <a:bodyPr wrap="square" rtlCol="0">
              <a:spAutoFit/>
            </a:bodyPr>
            <a:lstStyle/>
            <a:p>
              <a:pPr algn="ctr"/>
              <a:r>
                <a:rPr lang="en-US"/>
                <a:t>Current-state</a:t>
              </a:r>
            </a:p>
            <a:p>
              <a:pPr algn="ctr"/>
              <a:r>
                <a:rPr lang="en-US"/>
                <a:t>(register)</a:t>
              </a:r>
            </a:p>
          </p:txBody>
        </p:sp>
        <p:cxnSp>
          <p:nvCxnSpPr>
            <p:cNvPr id="89" name="Straight Arrow Connector 88"/>
            <p:cNvCxnSpPr/>
            <p:nvPr/>
          </p:nvCxnSpPr>
          <p:spPr bwMode="auto">
            <a:xfrm flipH="1">
              <a:off x="7068325" y="2660900"/>
              <a:ext cx="729695"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sp>
          <p:nvSpPr>
            <p:cNvPr id="90" name="TextBox 89"/>
            <p:cNvSpPr txBox="1"/>
            <p:nvPr/>
          </p:nvSpPr>
          <p:spPr>
            <a:xfrm>
              <a:off x="7106730" y="2353660"/>
              <a:ext cx="844910" cy="377402"/>
            </a:xfrm>
            <a:prstGeom prst="rect">
              <a:avLst/>
            </a:prstGeom>
            <a:noFill/>
          </p:spPr>
          <p:txBody>
            <a:bodyPr wrap="square" rtlCol="0">
              <a:spAutoFit/>
            </a:bodyPr>
            <a:lstStyle/>
            <a:p>
              <a:r>
                <a:rPr lang="en-US"/>
                <a:t>Clock</a:t>
              </a:r>
            </a:p>
          </p:txBody>
        </p:sp>
        <p:sp>
          <p:nvSpPr>
            <p:cNvPr id="91" name="TextBox 90"/>
            <p:cNvSpPr txBox="1"/>
            <p:nvPr/>
          </p:nvSpPr>
          <p:spPr>
            <a:xfrm>
              <a:off x="5800960" y="4120290"/>
              <a:ext cx="1382580" cy="369332"/>
            </a:xfrm>
            <a:prstGeom prst="rect">
              <a:avLst/>
            </a:prstGeom>
            <a:noFill/>
          </p:spPr>
          <p:txBody>
            <a:bodyPr wrap="square" rtlCol="0">
              <a:spAutoFit/>
            </a:bodyPr>
            <a:lstStyle/>
            <a:p>
              <a:pPr algn="ctr"/>
              <a:r>
                <a:rPr lang="en-US"/>
                <a:t>Control</a:t>
              </a:r>
            </a:p>
          </p:txBody>
        </p:sp>
        <p:sp>
          <p:nvSpPr>
            <p:cNvPr id="92" name="TextBox 91"/>
            <p:cNvSpPr txBox="1"/>
            <p:nvPr/>
          </p:nvSpPr>
          <p:spPr>
            <a:xfrm>
              <a:off x="5877770" y="5210348"/>
              <a:ext cx="1997060" cy="369332"/>
            </a:xfrm>
            <a:prstGeom prst="rect">
              <a:avLst/>
            </a:prstGeom>
            <a:noFill/>
          </p:spPr>
          <p:txBody>
            <a:bodyPr wrap="square" rtlCol="0">
              <a:spAutoFit/>
            </a:bodyPr>
            <a:lstStyle/>
            <a:p>
              <a:r>
                <a:rPr lang="en-US"/>
                <a:t>Control signals</a:t>
              </a:r>
            </a:p>
          </p:txBody>
        </p:sp>
      </p:grpSp>
      <p:sp>
        <p:nvSpPr>
          <p:cNvPr id="94" name="TextBox 93"/>
          <p:cNvSpPr txBox="1"/>
          <p:nvPr/>
        </p:nvSpPr>
        <p:spPr>
          <a:xfrm>
            <a:off x="309043" y="3582620"/>
            <a:ext cx="2957187" cy="2862322"/>
          </a:xfrm>
          <a:prstGeom prst="rect">
            <a:avLst/>
          </a:prstGeom>
          <a:noFill/>
        </p:spPr>
        <p:txBody>
          <a:bodyPr wrap="square" rtlCol="0">
            <a:spAutoFit/>
          </a:bodyPr>
          <a:lstStyle/>
          <a:p>
            <a:pPr defTabSz="182880"/>
            <a:r>
              <a:rPr lang="en-US" dirty="0"/>
              <a:t>Operation</a:t>
            </a:r>
          </a:p>
          <a:p>
            <a:pPr defTabSz="182880"/>
            <a:r>
              <a:rPr lang="en-US" dirty="0"/>
              <a:t>Number		Operation	</a:t>
            </a:r>
          </a:p>
          <a:p>
            <a:pPr defTabSz="182880"/>
            <a:r>
              <a:rPr lang="en-US" dirty="0"/>
              <a:t>	0					</a:t>
            </a:r>
            <a:r>
              <a:rPr lang="en-US" dirty="0" err="1"/>
              <a:t>Acc</a:t>
            </a:r>
            <a:r>
              <a:rPr lang="en-US" dirty="0"/>
              <a:t> → bus</a:t>
            </a:r>
          </a:p>
          <a:p>
            <a:pPr defTabSz="182880"/>
            <a:r>
              <a:rPr lang="en-US" dirty="0"/>
              <a:t>	1					load </a:t>
            </a:r>
            <a:r>
              <a:rPr lang="en-US" dirty="0" err="1"/>
              <a:t>Acc</a:t>
            </a:r>
            <a:endParaRPr lang="en-US" dirty="0"/>
          </a:p>
          <a:p>
            <a:pPr defTabSz="182880"/>
            <a:r>
              <a:rPr lang="en-US" dirty="0"/>
              <a:t>	2					PC → bus</a:t>
            </a:r>
          </a:p>
          <a:p>
            <a:pPr defTabSz="182880"/>
            <a:r>
              <a:rPr lang="en-US" dirty="0"/>
              <a:t>	3					load PC</a:t>
            </a:r>
          </a:p>
          <a:p>
            <a:pPr defTabSz="182880"/>
            <a:r>
              <a:rPr lang="en-US" dirty="0"/>
              <a:t>	4					load IR</a:t>
            </a:r>
          </a:p>
          <a:p>
            <a:pPr defTabSz="182880"/>
            <a:r>
              <a:rPr lang="en-US" dirty="0"/>
              <a:t>	5					load MAR</a:t>
            </a:r>
          </a:p>
          <a:p>
            <a:pPr defTabSz="182880"/>
            <a:r>
              <a:rPr lang="en-US" dirty="0"/>
              <a:t>	6					MDR → bus</a:t>
            </a:r>
          </a:p>
          <a:p>
            <a:pPr defTabSz="182880"/>
            <a:r>
              <a:rPr lang="en-US" dirty="0"/>
              <a:t>	7					load MDR</a:t>
            </a:r>
          </a:p>
        </p:txBody>
      </p:sp>
      <p:sp>
        <p:nvSpPr>
          <p:cNvPr id="110" name="TextBox 109"/>
          <p:cNvSpPr txBox="1"/>
          <p:nvPr/>
        </p:nvSpPr>
        <p:spPr>
          <a:xfrm>
            <a:off x="3304634" y="3641492"/>
            <a:ext cx="2957187" cy="2585323"/>
          </a:xfrm>
          <a:prstGeom prst="rect">
            <a:avLst/>
          </a:prstGeom>
          <a:noFill/>
        </p:spPr>
        <p:txBody>
          <a:bodyPr wrap="square" rtlCol="0">
            <a:spAutoFit/>
          </a:bodyPr>
          <a:lstStyle/>
          <a:p>
            <a:pPr defTabSz="182880"/>
            <a:r>
              <a:rPr lang="en-US" dirty="0"/>
              <a:t>Operation</a:t>
            </a:r>
          </a:p>
          <a:p>
            <a:pPr defTabSz="182880"/>
            <a:r>
              <a:rPr lang="en-US" dirty="0"/>
              <a:t>Number		Operation	</a:t>
            </a:r>
          </a:p>
          <a:p>
            <a:pPr defTabSz="182880"/>
            <a:r>
              <a:rPr lang="en-US" dirty="0"/>
              <a:t>	8					ALU </a:t>
            </a:r>
            <a:r>
              <a:rPr lang="en-US" dirty="0">
                <a:latin typeface="Symbol" panose="05050102010706020507" pitchFamily="18" charset="2"/>
              </a:rPr>
              <a:t>¬</a:t>
            </a:r>
            <a:r>
              <a:rPr lang="en-US" dirty="0"/>
              <a:t> Acc</a:t>
            </a:r>
          </a:p>
          <a:p>
            <a:pPr defTabSz="182880"/>
            <a:r>
              <a:rPr lang="en-US" dirty="0"/>
              <a:t>	9					INC → PC</a:t>
            </a:r>
          </a:p>
          <a:p>
            <a:pPr defTabSz="182880"/>
            <a:r>
              <a:rPr lang="en-US" dirty="0"/>
              <a:t>	10				ALU operation</a:t>
            </a:r>
          </a:p>
          <a:p>
            <a:pPr defTabSz="182880"/>
            <a:r>
              <a:rPr lang="en-US" dirty="0"/>
              <a:t>	11				ALU operation</a:t>
            </a:r>
          </a:p>
          <a:p>
            <a:pPr defTabSz="182880"/>
            <a:r>
              <a:rPr lang="en-US" dirty="0"/>
              <a:t>	12				</a:t>
            </a:r>
            <a:r>
              <a:rPr lang="en-US" dirty="0" err="1"/>
              <a:t>Addr</a:t>
            </a:r>
            <a:r>
              <a:rPr lang="en-US" dirty="0"/>
              <a:t> → bus</a:t>
            </a:r>
          </a:p>
          <a:p>
            <a:pPr defTabSz="182880"/>
            <a:r>
              <a:rPr lang="en-US" dirty="0"/>
              <a:t>	13				CS</a:t>
            </a:r>
          </a:p>
          <a:p>
            <a:pPr defTabSz="182880"/>
            <a:r>
              <a:rPr lang="en-US" dirty="0"/>
              <a:t>	14				R/W</a:t>
            </a:r>
          </a:p>
        </p:txBody>
      </p:sp>
      <p:sp>
        <p:nvSpPr>
          <p:cNvPr id="95" name="TextBox 94"/>
          <p:cNvSpPr txBox="1"/>
          <p:nvPr/>
        </p:nvSpPr>
        <p:spPr>
          <a:xfrm>
            <a:off x="0" y="1124700"/>
            <a:ext cx="2459725" cy="2031325"/>
          </a:xfrm>
          <a:prstGeom prst="rect">
            <a:avLst/>
          </a:prstGeom>
          <a:noFill/>
        </p:spPr>
        <p:txBody>
          <a:bodyPr wrap="square" rtlCol="0">
            <a:spAutoFit/>
          </a:bodyPr>
          <a:lstStyle/>
          <a:p>
            <a:r>
              <a:rPr lang="en-US" dirty="0"/>
              <a:t>Key idea: </a:t>
            </a:r>
          </a:p>
          <a:p>
            <a:r>
              <a:rPr lang="en-US" dirty="0"/>
              <a:t>At each clock cycle, </a:t>
            </a:r>
          </a:p>
          <a:p>
            <a:r>
              <a:rPr lang="en-US" dirty="0"/>
              <a:t>current state is updated to the appropriate next state </a:t>
            </a:r>
          </a:p>
          <a:p>
            <a:r>
              <a:rPr lang="en-US" dirty="0"/>
              <a:t>and a new set of ctrl signals generated </a:t>
            </a:r>
          </a:p>
        </p:txBody>
      </p:sp>
    </p:spTree>
    <p:extLst>
      <p:ext uri="{BB962C8B-B14F-4D97-AF65-F5344CB8AC3E}">
        <p14:creationId xmlns:p14="http://schemas.microsoft.com/office/powerpoint/2010/main" val="1600757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4">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4">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4">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4">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0">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0">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0">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10">
                                            <p:txEl>
                                              <p:pRg st="3" end="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10">
                                            <p:txEl>
                                              <p:pRg st="4" end="4"/>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10">
                                            <p:txEl>
                                              <p:pRg st="5" end="5"/>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10">
                                            <p:txEl>
                                              <p:pRg st="6" end="6"/>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10">
                                            <p:txEl>
                                              <p:pRg st="7" end="7"/>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10">
                                            <p:txEl>
                                              <p:pRg st="8" end="8"/>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4" grpId="0" uiExpand="1" build="p"/>
      <p:bldP spid="110" grpId="0" uiExpand="1" build="p"/>
      <p:bldP spid="9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Control Signals</a:t>
            </a:r>
          </a:p>
        </p:txBody>
      </p:sp>
      <p:sp>
        <p:nvSpPr>
          <p:cNvPr id="3" name="Content Placeholder 2"/>
          <p:cNvSpPr>
            <a:spLocks noGrp="1"/>
          </p:cNvSpPr>
          <p:nvPr>
            <p:ph idx="1"/>
          </p:nvPr>
        </p:nvSpPr>
        <p:spPr/>
        <p:txBody>
          <a:bodyPr/>
          <a:lstStyle/>
          <a:p>
            <a:r>
              <a:rPr lang="en-US" sz="2400" dirty="0"/>
              <a:t>We will not look at the control signals in detail.</a:t>
            </a:r>
          </a:p>
          <a:p>
            <a:r>
              <a:rPr lang="en-US" sz="2400" dirty="0"/>
              <a:t>What is important to understand is what kinds of things the control signals (generated by the TAC unit) do.</a:t>
            </a:r>
          </a:p>
          <a:p>
            <a:r>
              <a:rPr lang="en-US" sz="2400" dirty="0"/>
              <a:t>They determine, for example, which lines (bus lines and lines which connect units to bus lines) will allow signals to pass (are “open”; by ANDing 1 with bits on line), and which will not allow signals to pass (are “closed”; by ANDing 0 with bits on line)</a:t>
            </a:r>
          </a:p>
          <a:p>
            <a:r>
              <a:rPr lang="en-US" sz="2400" dirty="0"/>
              <a:t>They also determine the control signals that will be input to MUX units (to select the correct input to pass to the output of the MUX)</a:t>
            </a:r>
          </a:p>
          <a:p>
            <a:r>
              <a:rPr lang="en-US" sz="2400" dirty="0"/>
              <a:t>We will discuss examples of how this works below.</a:t>
            </a:r>
          </a:p>
        </p:txBody>
      </p:sp>
      <p:sp>
        <p:nvSpPr>
          <p:cNvPr id="4" name="Footer Placeholder 3"/>
          <p:cNvSpPr>
            <a:spLocks noGrp="1"/>
          </p:cNvSpPr>
          <p:nvPr>
            <p:ph type="ftr" sz="quarter" idx="11"/>
          </p:nvPr>
        </p:nvSpPr>
        <p:spPr/>
        <p:txBody>
          <a:bodyPr/>
          <a:lstStyle/>
          <a:p>
            <a:pPr>
              <a:defRPr/>
            </a:pPr>
            <a:r>
              <a:rPr lang="en-US" dirty="0"/>
              <a:t>CSE 3430</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pPr>
                <a:defRPr/>
              </a:pPr>
              <a:t>13</a:t>
            </a:fld>
            <a:endParaRPr lang="en-US" altLang="en-US"/>
          </a:p>
        </p:txBody>
      </p:sp>
    </p:spTree>
    <p:extLst>
      <p:ext uri="{BB962C8B-B14F-4D97-AF65-F5344CB8AC3E}">
        <p14:creationId xmlns:p14="http://schemas.microsoft.com/office/powerpoint/2010/main" val="3202962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Clock Cycles Per Instruction</a:t>
            </a:r>
          </a:p>
        </p:txBody>
      </p:sp>
      <p:sp>
        <p:nvSpPr>
          <p:cNvPr id="3" name="Content Placeholder 2"/>
          <p:cNvSpPr>
            <a:spLocks noGrp="1"/>
          </p:cNvSpPr>
          <p:nvPr>
            <p:ph idx="1"/>
          </p:nvPr>
        </p:nvSpPr>
        <p:spPr/>
        <p:txBody>
          <a:bodyPr/>
          <a:lstStyle/>
          <a:p>
            <a:r>
              <a:rPr lang="en-US" sz="2400" dirty="0"/>
              <a:t>On the next slide, the changes in each state (each numbered box) take one clock cycle </a:t>
            </a:r>
            <a:r>
              <a:rPr lang="en-US" sz="2400" i="1" dirty="0"/>
              <a:t>per box</a:t>
            </a:r>
          </a:p>
          <a:p>
            <a:r>
              <a:rPr lang="en-US" sz="2400" dirty="0"/>
              <a:t>Different instructions require the actions in different sequences of boxes, although all instructions require the changes in boxes 0, 1, 2, and 3</a:t>
            </a:r>
          </a:p>
          <a:p>
            <a:r>
              <a:rPr lang="en-US" sz="2400" dirty="0"/>
              <a:t>From this, it can be seen that </a:t>
            </a:r>
            <a:r>
              <a:rPr lang="en-US" sz="2400" b="1" i="1" dirty="0"/>
              <a:t>each instruction takes 6 clock cycles</a:t>
            </a:r>
            <a:r>
              <a:rPr lang="en-US" sz="2400" dirty="0"/>
              <a:t> (4 for fetch/decode, and 2 for execution)</a:t>
            </a:r>
          </a:p>
          <a:p>
            <a:r>
              <a:rPr lang="en-US" sz="2400" dirty="0"/>
              <a:t>CS is “condition signals” and R/W is “read/write”</a:t>
            </a:r>
          </a:p>
          <a:p>
            <a:r>
              <a:rPr lang="en-US" sz="2400" dirty="0"/>
              <a:t>CS (condition signals) consist of current state (at least) and perhaps other signals (see below)</a:t>
            </a:r>
          </a:p>
        </p:txBody>
      </p:sp>
      <p:sp>
        <p:nvSpPr>
          <p:cNvPr id="4" name="Footer Placeholder 3"/>
          <p:cNvSpPr>
            <a:spLocks noGrp="1"/>
          </p:cNvSpPr>
          <p:nvPr>
            <p:ph type="ftr" sz="quarter" idx="11"/>
          </p:nvPr>
        </p:nvSpPr>
        <p:spPr/>
        <p:txBody>
          <a:bodyPr/>
          <a:lstStyle/>
          <a:p>
            <a:pPr>
              <a:defRPr/>
            </a:pPr>
            <a:r>
              <a:rPr lang="en-US" dirty="0"/>
              <a:t>CSE 3430</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pPr>
                <a:defRPr/>
              </a:pPr>
              <a:t>14</a:t>
            </a:fld>
            <a:endParaRPr lang="en-US" altLang="en-US"/>
          </a:p>
        </p:txBody>
      </p:sp>
    </p:spTree>
    <p:extLst>
      <p:ext uri="{BB962C8B-B14F-4D97-AF65-F5344CB8AC3E}">
        <p14:creationId xmlns:p14="http://schemas.microsoft.com/office/powerpoint/2010/main" val="1178553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40210" y="-194935"/>
            <a:ext cx="5184675" cy="666750"/>
          </a:xfrm>
        </p:spPr>
        <p:txBody>
          <a:bodyPr/>
          <a:lstStyle/>
          <a:p>
            <a:pPr algn="ctr"/>
            <a:r>
              <a:rPr lang="en-US" altLang="en-US" sz="2400" dirty="0"/>
              <a:t>Finally: How the CPU works/states</a:t>
            </a:r>
          </a:p>
        </p:txBody>
      </p:sp>
      <p:grpSp>
        <p:nvGrpSpPr>
          <p:cNvPr id="53" name="Group 52"/>
          <p:cNvGrpSpPr/>
          <p:nvPr/>
        </p:nvGrpSpPr>
        <p:grpSpPr>
          <a:xfrm>
            <a:off x="155425" y="702245"/>
            <a:ext cx="8794745" cy="5875965"/>
            <a:chOff x="347450" y="702245"/>
            <a:chExt cx="8794745" cy="5875965"/>
          </a:xfrm>
        </p:grpSpPr>
        <p:grpSp>
          <p:nvGrpSpPr>
            <p:cNvPr id="13" name="Group 12"/>
            <p:cNvGrpSpPr/>
            <p:nvPr/>
          </p:nvGrpSpPr>
          <p:grpSpPr>
            <a:xfrm>
              <a:off x="616285" y="1124700"/>
              <a:ext cx="1805035" cy="1344175"/>
              <a:chOff x="616285" y="1163105"/>
              <a:chExt cx="1805035" cy="1344175"/>
            </a:xfrm>
          </p:grpSpPr>
          <p:sp>
            <p:nvSpPr>
              <p:cNvPr id="6" name="Rectangle 5"/>
              <p:cNvSpPr/>
              <p:nvPr/>
            </p:nvSpPr>
            <p:spPr bwMode="auto">
              <a:xfrm>
                <a:off x="885120" y="1163105"/>
                <a:ext cx="1536200" cy="1344175"/>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8" name="TextBox 7"/>
              <p:cNvSpPr txBox="1"/>
              <p:nvPr/>
            </p:nvSpPr>
            <p:spPr>
              <a:xfrm>
                <a:off x="1000335" y="1201510"/>
                <a:ext cx="1382580" cy="1200329"/>
              </a:xfrm>
              <a:prstGeom prst="rect">
                <a:avLst/>
              </a:prstGeom>
              <a:noFill/>
            </p:spPr>
            <p:txBody>
              <a:bodyPr wrap="square" rtlCol="0">
                <a:spAutoFit/>
              </a:bodyPr>
              <a:lstStyle/>
              <a:p>
                <a:pPr algn="ctr"/>
                <a:r>
                  <a:rPr lang="en-US"/>
                  <a:t>PC → bus</a:t>
                </a:r>
              </a:p>
              <a:p>
                <a:pPr algn="ctr"/>
                <a:r>
                  <a:rPr lang="en-US"/>
                  <a:t>load MAR</a:t>
                </a:r>
              </a:p>
              <a:p>
                <a:pPr algn="ctr"/>
                <a:r>
                  <a:rPr lang="en-US"/>
                  <a:t>INC → PC</a:t>
                </a:r>
              </a:p>
              <a:p>
                <a:pPr algn="ctr"/>
                <a:r>
                  <a:rPr lang="en-US"/>
                  <a:t>load PC</a:t>
                </a:r>
              </a:p>
            </p:txBody>
          </p:sp>
          <p:sp>
            <p:nvSpPr>
              <p:cNvPr id="9" name="TextBox 8"/>
              <p:cNvSpPr txBox="1"/>
              <p:nvPr/>
            </p:nvSpPr>
            <p:spPr>
              <a:xfrm>
                <a:off x="616285" y="1201510"/>
                <a:ext cx="345270" cy="369332"/>
              </a:xfrm>
              <a:prstGeom prst="rect">
                <a:avLst/>
              </a:prstGeom>
              <a:noFill/>
            </p:spPr>
            <p:txBody>
              <a:bodyPr wrap="square" rtlCol="0">
                <a:spAutoFit/>
              </a:bodyPr>
              <a:lstStyle/>
              <a:p>
                <a:r>
                  <a:rPr lang="en-US"/>
                  <a:t>0</a:t>
                </a:r>
              </a:p>
            </p:txBody>
          </p:sp>
        </p:grpSp>
        <p:grpSp>
          <p:nvGrpSpPr>
            <p:cNvPr id="15" name="Group 14"/>
            <p:cNvGrpSpPr/>
            <p:nvPr/>
          </p:nvGrpSpPr>
          <p:grpSpPr>
            <a:xfrm>
              <a:off x="616285" y="3006545"/>
              <a:ext cx="1805035" cy="460860"/>
              <a:chOff x="616285" y="3006545"/>
              <a:chExt cx="1805035" cy="460860"/>
            </a:xfrm>
          </p:grpSpPr>
          <p:sp>
            <p:nvSpPr>
              <p:cNvPr id="10" name="Rectangle 9"/>
              <p:cNvSpPr/>
              <p:nvPr/>
            </p:nvSpPr>
            <p:spPr bwMode="auto">
              <a:xfrm>
                <a:off x="885120" y="3006545"/>
                <a:ext cx="1536200" cy="460860"/>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 name="TextBox 10"/>
              <p:cNvSpPr txBox="1"/>
              <p:nvPr/>
            </p:nvSpPr>
            <p:spPr>
              <a:xfrm>
                <a:off x="1192360" y="3083355"/>
                <a:ext cx="1074590" cy="369332"/>
              </a:xfrm>
              <a:prstGeom prst="rect">
                <a:avLst/>
              </a:prstGeom>
              <a:noFill/>
            </p:spPr>
            <p:txBody>
              <a:bodyPr wrap="square" rtlCol="0">
                <a:spAutoFit/>
              </a:bodyPr>
              <a:lstStyle/>
              <a:p>
                <a:r>
                  <a:rPr lang="en-US"/>
                  <a:t>CS, R/W</a:t>
                </a:r>
              </a:p>
            </p:txBody>
          </p:sp>
          <p:sp>
            <p:nvSpPr>
              <p:cNvPr id="14" name="TextBox 13"/>
              <p:cNvSpPr txBox="1"/>
              <p:nvPr/>
            </p:nvSpPr>
            <p:spPr>
              <a:xfrm>
                <a:off x="616285" y="3059668"/>
                <a:ext cx="345270" cy="369332"/>
              </a:xfrm>
              <a:prstGeom prst="rect">
                <a:avLst/>
              </a:prstGeom>
              <a:noFill/>
            </p:spPr>
            <p:txBody>
              <a:bodyPr wrap="square" rtlCol="0">
                <a:spAutoFit/>
              </a:bodyPr>
              <a:lstStyle/>
              <a:p>
                <a:r>
                  <a:rPr lang="en-US"/>
                  <a:t>1</a:t>
                </a:r>
              </a:p>
            </p:txBody>
          </p:sp>
        </p:grpSp>
        <p:sp>
          <p:nvSpPr>
            <p:cNvPr id="12" name="Rectangle 11"/>
            <p:cNvSpPr/>
            <p:nvPr/>
          </p:nvSpPr>
          <p:spPr bwMode="auto">
            <a:xfrm>
              <a:off x="885120" y="4158695"/>
              <a:ext cx="1574605" cy="768100"/>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6" name="Rectangle 15"/>
            <p:cNvSpPr/>
            <p:nvPr/>
          </p:nvSpPr>
          <p:spPr bwMode="auto">
            <a:xfrm>
              <a:off x="885120" y="5426060"/>
              <a:ext cx="1574605" cy="768100"/>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 name="Diamond 3"/>
            <p:cNvSpPr/>
            <p:nvPr/>
          </p:nvSpPr>
          <p:spPr bwMode="auto">
            <a:xfrm>
              <a:off x="5552077" y="1124700"/>
              <a:ext cx="1209008" cy="921720"/>
            </a:xfrm>
            <a:prstGeom prst="diamond">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 name="Rectangle 4"/>
            <p:cNvSpPr/>
            <p:nvPr/>
          </p:nvSpPr>
          <p:spPr bwMode="auto">
            <a:xfrm>
              <a:off x="3803900" y="2468874"/>
              <a:ext cx="1266990" cy="729695"/>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7" name="Rectangle 16"/>
            <p:cNvSpPr/>
            <p:nvPr/>
          </p:nvSpPr>
          <p:spPr bwMode="auto">
            <a:xfrm>
              <a:off x="7183540" y="2430470"/>
              <a:ext cx="1036935" cy="576075"/>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Rectangle 17"/>
            <p:cNvSpPr/>
            <p:nvPr/>
          </p:nvSpPr>
          <p:spPr bwMode="auto">
            <a:xfrm>
              <a:off x="3842305" y="3697836"/>
              <a:ext cx="1190555" cy="460860"/>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0" name="Diamond 19"/>
            <p:cNvSpPr/>
            <p:nvPr/>
          </p:nvSpPr>
          <p:spPr bwMode="auto">
            <a:xfrm>
              <a:off x="6338630" y="3544215"/>
              <a:ext cx="1152149" cy="921720"/>
            </a:xfrm>
            <a:prstGeom prst="diamond">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1" name="Rectangle 20"/>
            <p:cNvSpPr/>
            <p:nvPr/>
          </p:nvSpPr>
          <p:spPr bwMode="auto">
            <a:xfrm>
              <a:off x="5070890" y="5003606"/>
              <a:ext cx="1324971" cy="614480"/>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2" name="Rectangle 21"/>
            <p:cNvSpPr/>
            <p:nvPr/>
          </p:nvSpPr>
          <p:spPr bwMode="auto">
            <a:xfrm>
              <a:off x="7642595" y="5156006"/>
              <a:ext cx="1499600" cy="1191774"/>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24" name="Elbow Connector 23"/>
            <p:cNvCxnSpPr>
              <a:stCxn id="16" idx="2"/>
            </p:cNvCxnSpPr>
            <p:nvPr/>
          </p:nvCxnSpPr>
          <p:spPr bwMode="auto">
            <a:xfrm rot="5400000" flipH="1">
              <a:off x="-1736021" y="2785717"/>
              <a:ext cx="5491915" cy="1324973"/>
            </a:xfrm>
            <a:prstGeom prst="bentConnector3">
              <a:avLst>
                <a:gd name="adj1" fmla="val -4162"/>
              </a:avLst>
            </a:prstGeom>
            <a:solidFill>
              <a:schemeClr val="accent1"/>
            </a:solidFill>
            <a:ln w="12700" cap="sq" cmpd="sng" algn="ctr">
              <a:solidFill>
                <a:schemeClr val="tx1"/>
              </a:solidFill>
              <a:prstDash val="solid"/>
              <a:round/>
              <a:headEnd type="none" w="sm" len="sm"/>
              <a:tailEnd type="none" w="sm" len="sm"/>
            </a:ln>
            <a:effectLst/>
          </p:spPr>
        </p:cxnSp>
        <p:cxnSp>
          <p:nvCxnSpPr>
            <p:cNvPr id="26" name="Elbow Connector 25"/>
            <p:cNvCxnSpPr>
              <a:endCxn id="4" idx="0"/>
            </p:cNvCxnSpPr>
            <p:nvPr/>
          </p:nvCxnSpPr>
          <p:spPr bwMode="auto">
            <a:xfrm>
              <a:off x="347450" y="702245"/>
              <a:ext cx="5809131" cy="422455"/>
            </a:xfrm>
            <a:prstGeom prst="bentConnector2">
              <a:avLst/>
            </a:prstGeom>
            <a:solidFill>
              <a:schemeClr val="accent1"/>
            </a:solidFill>
            <a:ln w="12700" cap="sq" cmpd="sng" algn="ctr">
              <a:solidFill>
                <a:schemeClr val="tx1"/>
              </a:solidFill>
              <a:prstDash val="solid"/>
              <a:round/>
              <a:headEnd type="none" w="sm" len="sm"/>
              <a:tailEnd type="triangle"/>
            </a:ln>
            <a:effectLst/>
          </p:spPr>
        </p:cxnSp>
        <p:cxnSp>
          <p:nvCxnSpPr>
            <p:cNvPr id="29" name="Elbow Connector 28"/>
            <p:cNvCxnSpPr/>
            <p:nvPr/>
          </p:nvCxnSpPr>
          <p:spPr bwMode="auto">
            <a:xfrm rot="5400000" flipH="1">
              <a:off x="3332988" y="1326778"/>
              <a:ext cx="4454980" cy="5587025"/>
            </a:xfrm>
            <a:prstGeom prst="bentConnector4">
              <a:avLst>
                <a:gd name="adj1" fmla="val -5131"/>
                <a:gd name="adj2" fmla="val 89443"/>
              </a:avLst>
            </a:prstGeom>
            <a:solidFill>
              <a:schemeClr val="accent1"/>
            </a:solidFill>
            <a:ln w="12700" cap="sq" cmpd="sng" algn="ctr">
              <a:solidFill>
                <a:schemeClr val="tx1"/>
              </a:solidFill>
              <a:prstDash val="solid"/>
              <a:round/>
              <a:headEnd type="none" w="sm" len="sm"/>
              <a:tailEnd type="none" w="sm" len="sm"/>
            </a:ln>
            <a:effectLst/>
          </p:spPr>
        </p:cxnSp>
        <p:cxnSp>
          <p:nvCxnSpPr>
            <p:cNvPr id="27651" name="Straight Arrow Connector 27650"/>
            <p:cNvCxnSpPr/>
            <p:nvPr/>
          </p:nvCxnSpPr>
          <p:spPr bwMode="auto">
            <a:xfrm flipH="1">
              <a:off x="2421320" y="1892800"/>
              <a:ext cx="345645"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653" name="Elbow Connector 27652"/>
            <p:cNvCxnSpPr>
              <a:stCxn id="17" idx="2"/>
              <a:endCxn id="20" idx="0"/>
            </p:cNvCxnSpPr>
            <p:nvPr/>
          </p:nvCxnSpPr>
          <p:spPr bwMode="auto">
            <a:xfrm rot="5400000">
              <a:off x="7039522" y="2881729"/>
              <a:ext cx="537670" cy="787303"/>
            </a:xfrm>
            <a:prstGeom prst="bentConnector3">
              <a:avLst/>
            </a:prstGeom>
            <a:solidFill>
              <a:schemeClr val="accent1"/>
            </a:solidFill>
            <a:ln w="12700" cap="sq" cmpd="sng" algn="ctr">
              <a:solidFill>
                <a:schemeClr val="tx1"/>
              </a:solidFill>
              <a:prstDash val="solid"/>
              <a:round/>
              <a:headEnd type="none" w="sm" len="sm"/>
              <a:tailEnd type="triangle"/>
            </a:ln>
            <a:effectLst/>
          </p:spPr>
        </p:cxnSp>
        <p:cxnSp>
          <p:nvCxnSpPr>
            <p:cNvPr id="27655" name="Elbow Connector 27654"/>
            <p:cNvCxnSpPr>
              <a:stCxn id="20" idx="3"/>
              <a:endCxn id="22" idx="0"/>
            </p:cNvCxnSpPr>
            <p:nvPr/>
          </p:nvCxnSpPr>
          <p:spPr bwMode="auto">
            <a:xfrm>
              <a:off x="7490779" y="4005075"/>
              <a:ext cx="901616" cy="1150931"/>
            </a:xfrm>
            <a:prstGeom prst="bentConnector2">
              <a:avLst/>
            </a:prstGeom>
            <a:solidFill>
              <a:schemeClr val="accent1"/>
            </a:solidFill>
            <a:ln w="12700" cap="sq" cmpd="sng" algn="ctr">
              <a:solidFill>
                <a:schemeClr val="tx1"/>
              </a:solidFill>
              <a:prstDash val="solid"/>
              <a:round/>
              <a:headEnd type="none" w="sm" len="sm"/>
              <a:tailEnd type="triangle"/>
            </a:ln>
            <a:effectLst/>
          </p:spPr>
        </p:cxnSp>
        <p:cxnSp>
          <p:nvCxnSpPr>
            <p:cNvPr id="27657" name="Elbow Connector 27656"/>
            <p:cNvCxnSpPr>
              <a:stCxn id="20" idx="1"/>
              <a:endCxn id="21" idx="0"/>
            </p:cNvCxnSpPr>
            <p:nvPr/>
          </p:nvCxnSpPr>
          <p:spPr bwMode="auto">
            <a:xfrm rot="10800000" flipV="1">
              <a:off x="5733376" y="4005074"/>
              <a:ext cx="605254" cy="998531"/>
            </a:xfrm>
            <a:prstGeom prst="bentConnector2">
              <a:avLst/>
            </a:prstGeom>
            <a:solidFill>
              <a:schemeClr val="accent1"/>
            </a:solidFill>
            <a:ln w="12700" cap="sq" cmpd="sng" algn="ctr">
              <a:solidFill>
                <a:schemeClr val="tx1"/>
              </a:solidFill>
              <a:prstDash val="solid"/>
              <a:round/>
              <a:headEnd type="none" w="sm" len="sm"/>
              <a:tailEnd type="triangle"/>
            </a:ln>
            <a:effectLst/>
          </p:spPr>
        </p:cxnSp>
        <p:cxnSp>
          <p:nvCxnSpPr>
            <p:cNvPr id="27659" name="Elbow Connector 27658"/>
            <p:cNvCxnSpPr>
              <a:stCxn id="4" idx="3"/>
              <a:endCxn id="17" idx="0"/>
            </p:cNvCxnSpPr>
            <p:nvPr/>
          </p:nvCxnSpPr>
          <p:spPr bwMode="auto">
            <a:xfrm>
              <a:off x="6761085" y="1585560"/>
              <a:ext cx="940923" cy="844910"/>
            </a:xfrm>
            <a:prstGeom prst="bentConnector2">
              <a:avLst/>
            </a:prstGeom>
            <a:solidFill>
              <a:schemeClr val="accent1"/>
            </a:solidFill>
            <a:ln w="12700" cap="sq" cmpd="sng" algn="ctr">
              <a:solidFill>
                <a:schemeClr val="tx1"/>
              </a:solidFill>
              <a:prstDash val="solid"/>
              <a:round/>
              <a:headEnd type="none" w="sm" len="sm"/>
              <a:tailEnd type="triangle"/>
            </a:ln>
            <a:effectLst/>
          </p:spPr>
        </p:cxnSp>
        <p:cxnSp>
          <p:nvCxnSpPr>
            <p:cNvPr id="27661" name="Elbow Connector 27660"/>
            <p:cNvCxnSpPr>
              <a:stCxn id="4" idx="1"/>
              <a:endCxn id="5" idx="0"/>
            </p:cNvCxnSpPr>
            <p:nvPr/>
          </p:nvCxnSpPr>
          <p:spPr bwMode="auto">
            <a:xfrm rot="10800000" flipV="1">
              <a:off x="4437395" y="1585560"/>
              <a:ext cx="1114682" cy="883314"/>
            </a:xfrm>
            <a:prstGeom prst="bentConnector2">
              <a:avLst/>
            </a:prstGeom>
            <a:solidFill>
              <a:schemeClr val="accent1"/>
            </a:solidFill>
            <a:ln w="12700" cap="sq" cmpd="sng" algn="ctr">
              <a:solidFill>
                <a:schemeClr val="tx1"/>
              </a:solidFill>
              <a:prstDash val="solid"/>
              <a:round/>
              <a:headEnd type="none" w="sm" len="sm"/>
              <a:tailEnd type="triangle"/>
            </a:ln>
            <a:effectLst/>
          </p:spPr>
        </p:cxnSp>
        <p:cxnSp>
          <p:nvCxnSpPr>
            <p:cNvPr id="27663" name="Straight Arrow Connector 27662"/>
            <p:cNvCxnSpPr>
              <a:stCxn id="5" idx="2"/>
              <a:endCxn id="18" idx="0"/>
            </p:cNvCxnSpPr>
            <p:nvPr/>
          </p:nvCxnSpPr>
          <p:spPr bwMode="auto">
            <a:xfrm>
              <a:off x="4437395" y="3198569"/>
              <a:ext cx="188" cy="499267"/>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665" name="Straight Arrow Connector 27664"/>
            <p:cNvCxnSpPr>
              <a:stCxn id="18" idx="2"/>
            </p:cNvCxnSpPr>
            <p:nvPr/>
          </p:nvCxnSpPr>
          <p:spPr bwMode="auto">
            <a:xfrm>
              <a:off x="4437583" y="4158696"/>
              <a:ext cx="0" cy="2419514"/>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667" name="Straight Arrow Connector 27666"/>
            <p:cNvCxnSpPr>
              <a:stCxn id="21" idx="2"/>
            </p:cNvCxnSpPr>
            <p:nvPr/>
          </p:nvCxnSpPr>
          <p:spPr bwMode="auto">
            <a:xfrm>
              <a:off x="5733376" y="5618086"/>
              <a:ext cx="48383" cy="960124"/>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669" name="Straight Arrow Connector 27668"/>
            <p:cNvCxnSpPr>
              <a:stCxn id="6" idx="2"/>
              <a:endCxn id="10" idx="0"/>
            </p:cNvCxnSpPr>
            <p:nvPr/>
          </p:nvCxnSpPr>
          <p:spPr bwMode="auto">
            <a:xfrm>
              <a:off x="1653220" y="2468875"/>
              <a:ext cx="0" cy="53767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671" name="Straight Arrow Connector 27670"/>
            <p:cNvCxnSpPr>
              <a:stCxn id="10" idx="2"/>
              <a:endCxn id="12" idx="0"/>
            </p:cNvCxnSpPr>
            <p:nvPr/>
          </p:nvCxnSpPr>
          <p:spPr bwMode="auto">
            <a:xfrm>
              <a:off x="1653220" y="3467405"/>
              <a:ext cx="19203" cy="69129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673" name="Straight Arrow Connector 27672"/>
            <p:cNvCxnSpPr>
              <a:stCxn id="12" idx="2"/>
              <a:endCxn id="16" idx="0"/>
            </p:cNvCxnSpPr>
            <p:nvPr/>
          </p:nvCxnSpPr>
          <p:spPr bwMode="auto">
            <a:xfrm>
              <a:off x="1672423" y="4926795"/>
              <a:ext cx="0" cy="499265"/>
            </a:xfrm>
            <a:prstGeom prst="straightConnector1">
              <a:avLst/>
            </a:prstGeom>
            <a:solidFill>
              <a:schemeClr val="accent1"/>
            </a:solidFill>
            <a:ln w="12700" cap="sq" cmpd="sng" algn="ctr">
              <a:solidFill>
                <a:schemeClr val="tx1"/>
              </a:solidFill>
              <a:prstDash val="solid"/>
              <a:round/>
              <a:headEnd type="none" w="sm" len="sm"/>
              <a:tailEnd type="triangle"/>
            </a:ln>
            <a:effectLst/>
          </p:spPr>
        </p:cxnSp>
        <p:sp>
          <p:nvSpPr>
            <p:cNvPr id="58" name="TextBox 57"/>
            <p:cNvSpPr txBox="1"/>
            <p:nvPr/>
          </p:nvSpPr>
          <p:spPr>
            <a:xfrm>
              <a:off x="616285" y="4211818"/>
              <a:ext cx="345270" cy="369332"/>
            </a:xfrm>
            <a:prstGeom prst="rect">
              <a:avLst/>
            </a:prstGeom>
            <a:noFill/>
          </p:spPr>
          <p:txBody>
            <a:bodyPr wrap="square" rtlCol="0">
              <a:spAutoFit/>
            </a:bodyPr>
            <a:lstStyle/>
            <a:p>
              <a:r>
                <a:rPr lang="en-US"/>
                <a:t>2</a:t>
              </a:r>
            </a:p>
          </p:txBody>
        </p:sp>
        <p:sp>
          <p:nvSpPr>
            <p:cNvPr id="59" name="TextBox 58"/>
            <p:cNvSpPr txBox="1"/>
            <p:nvPr/>
          </p:nvSpPr>
          <p:spPr>
            <a:xfrm>
              <a:off x="616285" y="5479183"/>
              <a:ext cx="345270" cy="369332"/>
            </a:xfrm>
            <a:prstGeom prst="rect">
              <a:avLst/>
            </a:prstGeom>
            <a:noFill/>
          </p:spPr>
          <p:txBody>
            <a:bodyPr wrap="square" rtlCol="0">
              <a:spAutoFit/>
            </a:bodyPr>
            <a:lstStyle/>
            <a:p>
              <a:r>
                <a:rPr lang="en-US"/>
                <a:t>3</a:t>
              </a:r>
            </a:p>
          </p:txBody>
        </p:sp>
        <p:sp>
          <p:nvSpPr>
            <p:cNvPr id="60" name="TextBox 59"/>
            <p:cNvSpPr txBox="1"/>
            <p:nvPr/>
          </p:nvSpPr>
          <p:spPr>
            <a:xfrm>
              <a:off x="3573845" y="2468875"/>
              <a:ext cx="345270" cy="369332"/>
            </a:xfrm>
            <a:prstGeom prst="rect">
              <a:avLst/>
            </a:prstGeom>
            <a:noFill/>
          </p:spPr>
          <p:txBody>
            <a:bodyPr wrap="square" rtlCol="0">
              <a:spAutoFit/>
            </a:bodyPr>
            <a:lstStyle/>
            <a:p>
              <a:r>
                <a:rPr lang="en-US"/>
                <a:t>4</a:t>
              </a:r>
            </a:p>
          </p:txBody>
        </p:sp>
        <p:sp>
          <p:nvSpPr>
            <p:cNvPr id="61" name="TextBox 60"/>
            <p:cNvSpPr txBox="1"/>
            <p:nvPr/>
          </p:nvSpPr>
          <p:spPr>
            <a:xfrm>
              <a:off x="3573470" y="3674148"/>
              <a:ext cx="345270" cy="369332"/>
            </a:xfrm>
            <a:prstGeom prst="rect">
              <a:avLst/>
            </a:prstGeom>
            <a:noFill/>
          </p:spPr>
          <p:txBody>
            <a:bodyPr wrap="square" rtlCol="0">
              <a:spAutoFit/>
            </a:bodyPr>
            <a:lstStyle/>
            <a:p>
              <a:r>
                <a:rPr lang="en-US"/>
                <a:t>5</a:t>
              </a:r>
            </a:p>
          </p:txBody>
        </p:sp>
        <p:sp>
          <p:nvSpPr>
            <p:cNvPr id="63" name="TextBox 62"/>
            <p:cNvSpPr txBox="1"/>
            <p:nvPr/>
          </p:nvSpPr>
          <p:spPr>
            <a:xfrm>
              <a:off x="6915080" y="2445188"/>
              <a:ext cx="345270" cy="369332"/>
            </a:xfrm>
            <a:prstGeom prst="rect">
              <a:avLst/>
            </a:prstGeom>
            <a:noFill/>
          </p:spPr>
          <p:txBody>
            <a:bodyPr wrap="square" rtlCol="0">
              <a:spAutoFit/>
            </a:bodyPr>
            <a:lstStyle/>
            <a:p>
              <a:r>
                <a:rPr lang="en-US"/>
                <a:t>6</a:t>
              </a:r>
            </a:p>
          </p:txBody>
        </p:sp>
        <p:sp>
          <p:nvSpPr>
            <p:cNvPr id="64" name="TextBox 63"/>
            <p:cNvSpPr txBox="1"/>
            <p:nvPr/>
          </p:nvSpPr>
          <p:spPr>
            <a:xfrm>
              <a:off x="7375940" y="5133538"/>
              <a:ext cx="345270" cy="369332"/>
            </a:xfrm>
            <a:prstGeom prst="rect">
              <a:avLst/>
            </a:prstGeom>
            <a:noFill/>
          </p:spPr>
          <p:txBody>
            <a:bodyPr wrap="square" rtlCol="0">
              <a:spAutoFit/>
            </a:bodyPr>
            <a:lstStyle/>
            <a:p>
              <a:r>
                <a:rPr lang="en-US"/>
                <a:t>8</a:t>
              </a:r>
            </a:p>
          </p:txBody>
        </p:sp>
        <p:sp>
          <p:nvSpPr>
            <p:cNvPr id="65" name="TextBox 64"/>
            <p:cNvSpPr txBox="1"/>
            <p:nvPr/>
          </p:nvSpPr>
          <p:spPr>
            <a:xfrm>
              <a:off x="4802430" y="4965200"/>
              <a:ext cx="345270" cy="369332"/>
            </a:xfrm>
            <a:prstGeom prst="rect">
              <a:avLst/>
            </a:prstGeom>
            <a:noFill/>
          </p:spPr>
          <p:txBody>
            <a:bodyPr wrap="square" rtlCol="0">
              <a:spAutoFit/>
            </a:bodyPr>
            <a:lstStyle/>
            <a:p>
              <a:r>
                <a:rPr lang="en-US"/>
                <a:t>7</a:t>
              </a:r>
            </a:p>
          </p:txBody>
        </p:sp>
        <p:sp>
          <p:nvSpPr>
            <p:cNvPr id="27674" name="TextBox 27673"/>
            <p:cNvSpPr txBox="1"/>
            <p:nvPr/>
          </p:nvSpPr>
          <p:spPr>
            <a:xfrm>
              <a:off x="923525" y="4242059"/>
              <a:ext cx="1536200" cy="646331"/>
            </a:xfrm>
            <a:prstGeom prst="rect">
              <a:avLst/>
            </a:prstGeom>
            <a:noFill/>
          </p:spPr>
          <p:txBody>
            <a:bodyPr wrap="square" rtlCol="0">
              <a:spAutoFit/>
            </a:bodyPr>
            <a:lstStyle/>
            <a:p>
              <a:pPr algn="ctr"/>
              <a:r>
                <a:rPr lang="en-US" dirty="0"/>
                <a:t>MDR → bus</a:t>
              </a:r>
            </a:p>
            <a:p>
              <a:pPr algn="ctr"/>
              <a:r>
                <a:rPr lang="en-US" dirty="0"/>
                <a:t>load IR</a:t>
              </a:r>
            </a:p>
          </p:txBody>
        </p:sp>
        <p:sp>
          <p:nvSpPr>
            <p:cNvPr id="67" name="TextBox 66"/>
            <p:cNvSpPr txBox="1"/>
            <p:nvPr/>
          </p:nvSpPr>
          <p:spPr>
            <a:xfrm>
              <a:off x="885120" y="5541275"/>
              <a:ext cx="1536200" cy="646331"/>
            </a:xfrm>
            <a:prstGeom prst="rect">
              <a:avLst/>
            </a:prstGeom>
            <a:noFill/>
          </p:spPr>
          <p:txBody>
            <a:bodyPr wrap="square" rtlCol="0">
              <a:spAutoFit/>
            </a:bodyPr>
            <a:lstStyle/>
            <a:p>
              <a:pPr algn="ctr"/>
              <a:r>
                <a:rPr lang="en-US"/>
                <a:t>Addr → bus</a:t>
              </a:r>
            </a:p>
            <a:p>
              <a:pPr algn="ctr"/>
              <a:r>
                <a:rPr lang="en-US"/>
                <a:t>load MAR</a:t>
              </a:r>
            </a:p>
          </p:txBody>
        </p:sp>
        <p:sp>
          <p:nvSpPr>
            <p:cNvPr id="68" name="TextBox 67"/>
            <p:cNvSpPr txBox="1"/>
            <p:nvPr/>
          </p:nvSpPr>
          <p:spPr>
            <a:xfrm>
              <a:off x="3919865" y="3750958"/>
              <a:ext cx="1074590" cy="369332"/>
            </a:xfrm>
            <a:prstGeom prst="rect">
              <a:avLst/>
            </a:prstGeom>
            <a:noFill/>
          </p:spPr>
          <p:txBody>
            <a:bodyPr wrap="square" rtlCol="0">
              <a:spAutoFit/>
            </a:bodyPr>
            <a:lstStyle/>
            <a:p>
              <a:pPr algn="ctr"/>
              <a:r>
                <a:rPr lang="en-US"/>
                <a:t>CS</a:t>
              </a:r>
            </a:p>
          </p:txBody>
        </p:sp>
        <p:sp>
          <p:nvSpPr>
            <p:cNvPr id="69" name="TextBox 68"/>
            <p:cNvSpPr txBox="1"/>
            <p:nvPr/>
          </p:nvSpPr>
          <p:spPr>
            <a:xfrm>
              <a:off x="5552077" y="1393535"/>
              <a:ext cx="1209008" cy="369332"/>
            </a:xfrm>
            <a:prstGeom prst="rect">
              <a:avLst/>
            </a:prstGeom>
            <a:noFill/>
          </p:spPr>
          <p:txBody>
            <a:bodyPr wrap="square" rtlCol="0">
              <a:spAutoFit/>
            </a:bodyPr>
            <a:lstStyle/>
            <a:p>
              <a:pPr algn="ctr"/>
              <a:r>
                <a:rPr lang="en-US"/>
                <a:t>OP=store</a:t>
              </a:r>
            </a:p>
          </p:txBody>
        </p:sp>
        <p:sp>
          <p:nvSpPr>
            <p:cNvPr id="79" name="TextBox 78"/>
            <p:cNvSpPr txBox="1"/>
            <p:nvPr/>
          </p:nvSpPr>
          <p:spPr>
            <a:xfrm>
              <a:off x="6320177" y="3813050"/>
              <a:ext cx="1209008" cy="369332"/>
            </a:xfrm>
            <a:prstGeom prst="rect">
              <a:avLst/>
            </a:prstGeom>
            <a:noFill/>
          </p:spPr>
          <p:txBody>
            <a:bodyPr wrap="square" rtlCol="0">
              <a:spAutoFit/>
            </a:bodyPr>
            <a:lstStyle/>
            <a:p>
              <a:pPr algn="ctr"/>
              <a:r>
                <a:rPr lang="en-US"/>
                <a:t>OP=load</a:t>
              </a:r>
            </a:p>
          </p:txBody>
        </p:sp>
        <p:sp>
          <p:nvSpPr>
            <p:cNvPr id="86" name="TextBox 85"/>
            <p:cNvSpPr txBox="1"/>
            <p:nvPr/>
          </p:nvSpPr>
          <p:spPr>
            <a:xfrm>
              <a:off x="4917645" y="1278320"/>
              <a:ext cx="595652" cy="369332"/>
            </a:xfrm>
            <a:prstGeom prst="rect">
              <a:avLst/>
            </a:prstGeom>
            <a:noFill/>
          </p:spPr>
          <p:txBody>
            <a:bodyPr wrap="square" rtlCol="0">
              <a:spAutoFit/>
            </a:bodyPr>
            <a:lstStyle/>
            <a:p>
              <a:r>
                <a:rPr lang="en-US"/>
                <a:t>Yes</a:t>
              </a:r>
            </a:p>
          </p:txBody>
        </p:sp>
        <p:sp>
          <p:nvSpPr>
            <p:cNvPr id="87" name="TextBox 86"/>
            <p:cNvSpPr txBox="1"/>
            <p:nvPr/>
          </p:nvSpPr>
          <p:spPr>
            <a:xfrm>
              <a:off x="5742978" y="3712553"/>
              <a:ext cx="595652" cy="369332"/>
            </a:xfrm>
            <a:prstGeom prst="rect">
              <a:avLst/>
            </a:prstGeom>
            <a:noFill/>
          </p:spPr>
          <p:txBody>
            <a:bodyPr wrap="square" rtlCol="0">
              <a:spAutoFit/>
            </a:bodyPr>
            <a:lstStyle/>
            <a:p>
              <a:r>
                <a:rPr lang="en-US"/>
                <a:t>Yes</a:t>
              </a:r>
            </a:p>
          </p:txBody>
        </p:sp>
        <p:sp>
          <p:nvSpPr>
            <p:cNvPr id="88" name="TextBox 87"/>
            <p:cNvSpPr txBox="1"/>
            <p:nvPr/>
          </p:nvSpPr>
          <p:spPr>
            <a:xfrm>
              <a:off x="6779913" y="1278320"/>
              <a:ext cx="595652" cy="369332"/>
            </a:xfrm>
            <a:prstGeom prst="rect">
              <a:avLst/>
            </a:prstGeom>
            <a:noFill/>
          </p:spPr>
          <p:txBody>
            <a:bodyPr wrap="square" rtlCol="0">
              <a:spAutoFit/>
            </a:bodyPr>
            <a:lstStyle/>
            <a:p>
              <a:r>
                <a:rPr lang="en-US"/>
                <a:t>No</a:t>
              </a:r>
            </a:p>
          </p:txBody>
        </p:sp>
        <p:sp>
          <p:nvSpPr>
            <p:cNvPr id="89" name="TextBox 88"/>
            <p:cNvSpPr txBox="1"/>
            <p:nvPr/>
          </p:nvSpPr>
          <p:spPr>
            <a:xfrm>
              <a:off x="7471203" y="3712553"/>
              <a:ext cx="595652" cy="369332"/>
            </a:xfrm>
            <a:prstGeom prst="rect">
              <a:avLst/>
            </a:prstGeom>
            <a:noFill/>
          </p:spPr>
          <p:txBody>
            <a:bodyPr wrap="square" rtlCol="0">
              <a:spAutoFit/>
            </a:bodyPr>
            <a:lstStyle/>
            <a:p>
              <a:r>
                <a:rPr lang="en-US"/>
                <a:t>No</a:t>
              </a:r>
            </a:p>
          </p:txBody>
        </p:sp>
        <p:sp>
          <p:nvSpPr>
            <p:cNvPr id="90" name="TextBox 89"/>
            <p:cNvSpPr txBox="1"/>
            <p:nvPr/>
          </p:nvSpPr>
          <p:spPr>
            <a:xfrm>
              <a:off x="3688685" y="2545685"/>
              <a:ext cx="1536200" cy="646331"/>
            </a:xfrm>
            <a:prstGeom prst="rect">
              <a:avLst/>
            </a:prstGeom>
            <a:noFill/>
          </p:spPr>
          <p:txBody>
            <a:bodyPr wrap="square" rtlCol="0">
              <a:spAutoFit/>
            </a:bodyPr>
            <a:lstStyle/>
            <a:p>
              <a:pPr algn="ctr"/>
              <a:r>
                <a:rPr lang="en-US" dirty="0"/>
                <a:t>ACC → bus</a:t>
              </a:r>
            </a:p>
            <a:p>
              <a:pPr algn="ctr"/>
              <a:r>
                <a:rPr lang="en-US" dirty="0"/>
                <a:t>load MDR</a:t>
              </a:r>
            </a:p>
          </p:txBody>
        </p:sp>
        <p:sp>
          <p:nvSpPr>
            <p:cNvPr id="93" name="TextBox 92"/>
            <p:cNvSpPr txBox="1"/>
            <p:nvPr/>
          </p:nvSpPr>
          <p:spPr>
            <a:xfrm>
              <a:off x="4994455" y="5003605"/>
              <a:ext cx="1536200" cy="646331"/>
            </a:xfrm>
            <a:prstGeom prst="rect">
              <a:avLst/>
            </a:prstGeom>
            <a:noFill/>
          </p:spPr>
          <p:txBody>
            <a:bodyPr wrap="square" rtlCol="0">
              <a:spAutoFit/>
            </a:bodyPr>
            <a:lstStyle/>
            <a:p>
              <a:pPr algn="ctr"/>
              <a:r>
                <a:rPr lang="en-US"/>
                <a:t>MDR → bus</a:t>
              </a:r>
            </a:p>
            <a:p>
              <a:pPr algn="ctr"/>
              <a:r>
                <a:rPr lang="en-US"/>
                <a:t>load ACC</a:t>
              </a:r>
            </a:p>
          </p:txBody>
        </p:sp>
        <p:sp>
          <p:nvSpPr>
            <p:cNvPr id="98" name="TextBox 97"/>
            <p:cNvSpPr txBox="1"/>
            <p:nvPr/>
          </p:nvSpPr>
          <p:spPr>
            <a:xfrm>
              <a:off x="7184290" y="2545685"/>
              <a:ext cx="1074590" cy="369332"/>
            </a:xfrm>
            <a:prstGeom prst="rect">
              <a:avLst/>
            </a:prstGeom>
            <a:noFill/>
          </p:spPr>
          <p:txBody>
            <a:bodyPr wrap="square" rtlCol="0">
              <a:spAutoFit/>
            </a:bodyPr>
            <a:lstStyle/>
            <a:p>
              <a:r>
                <a:rPr lang="en-US"/>
                <a:t>CS, R/W</a:t>
              </a:r>
            </a:p>
          </p:txBody>
        </p:sp>
        <p:sp>
          <p:nvSpPr>
            <p:cNvPr id="99" name="TextBox 98"/>
            <p:cNvSpPr txBox="1"/>
            <p:nvPr/>
          </p:nvSpPr>
          <p:spPr>
            <a:xfrm>
              <a:off x="7567590" y="5224261"/>
              <a:ext cx="1574605" cy="1200329"/>
            </a:xfrm>
            <a:prstGeom prst="rect">
              <a:avLst/>
            </a:prstGeom>
            <a:noFill/>
          </p:spPr>
          <p:txBody>
            <a:bodyPr wrap="square" rtlCol="0">
              <a:spAutoFit/>
            </a:bodyPr>
            <a:lstStyle/>
            <a:p>
              <a:pPr algn="ctr"/>
              <a:r>
                <a:rPr lang="en-US" dirty="0"/>
                <a:t>MDR → bus</a:t>
              </a:r>
            </a:p>
            <a:p>
              <a:pPr algn="ctr"/>
              <a:r>
                <a:rPr lang="en-US" dirty="0"/>
                <a:t>ALU </a:t>
              </a:r>
              <a:r>
                <a:rPr lang="en-US" dirty="0">
                  <a:latin typeface="Symbol" panose="05050102010706020507" pitchFamily="18" charset="2"/>
                </a:rPr>
                <a:t>¬</a:t>
              </a:r>
              <a:r>
                <a:rPr lang="en-US" dirty="0"/>
                <a:t> ACC</a:t>
              </a:r>
            </a:p>
            <a:p>
              <a:pPr algn="ctr"/>
              <a:r>
                <a:rPr lang="en-US" dirty="0"/>
                <a:t>ALU op</a:t>
              </a:r>
            </a:p>
            <a:p>
              <a:pPr algn="ctr"/>
              <a:r>
                <a:rPr lang="en-US" dirty="0"/>
                <a:t>load ACC</a:t>
              </a:r>
            </a:p>
          </p:txBody>
        </p:sp>
      </p:grpSp>
      <p:sp>
        <p:nvSpPr>
          <p:cNvPr id="3" name="TextBox 2"/>
          <p:cNvSpPr txBox="1"/>
          <p:nvPr/>
        </p:nvSpPr>
        <p:spPr>
          <a:xfrm>
            <a:off x="6203836" y="202980"/>
            <a:ext cx="2746334" cy="646331"/>
          </a:xfrm>
          <a:prstGeom prst="rect">
            <a:avLst/>
          </a:prstGeom>
          <a:noFill/>
          <a:ln>
            <a:solidFill>
              <a:srgbClr val="111111"/>
            </a:solidFill>
          </a:ln>
        </p:spPr>
        <p:txBody>
          <a:bodyPr wrap="square" rtlCol="0">
            <a:spAutoFit/>
          </a:bodyPr>
          <a:lstStyle/>
          <a:p>
            <a:r>
              <a:rPr lang="en-US" dirty="0"/>
              <a:t>States 0,1,2, 3: Fetch</a:t>
            </a:r>
          </a:p>
          <a:p>
            <a:r>
              <a:rPr lang="en-US" dirty="0"/>
              <a:t>Rest: Decode, execute</a:t>
            </a:r>
          </a:p>
        </p:txBody>
      </p:sp>
      <p:sp>
        <p:nvSpPr>
          <p:cNvPr id="7" name="Slide Number Placeholder 6"/>
          <p:cNvSpPr>
            <a:spLocks noGrp="1"/>
          </p:cNvSpPr>
          <p:nvPr>
            <p:ph type="sldNum" sz="quarter" idx="12"/>
          </p:nvPr>
        </p:nvSpPr>
        <p:spPr/>
        <p:txBody>
          <a:bodyPr/>
          <a:lstStyle/>
          <a:p>
            <a:pPr>
              <a:defRPr/>
            </a:pPr>
            <a:fld id="{9F95971F-92F4-44DA-B463-EB59D65F167A}" type="slidenum">
              <a:rPr lang="en-US" altLang="en-US" smtClean="0"/>
              <a:pPr>
                <a:defRPr/>
              </a:pPr>
              <a:t>15</a:t>
            </a:fld>
            <a:endParaRPr lang="en-US" altLang="en-US"/>
          </a:p>
        </p:txBody>
      </p:sp>
    </p:spTree>
    <p:extLst>
      <p:ext uri="{BB962C8B-B14F-4D97-AF65-F5344CB8AC3E}">
        <p14:creationId xmlns:p14="http://schemas.microsoft.com/office/powerpoint/2010/main" val="3304961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01316-3315-4B2B-82CE-32457559553C}"/>
              </a:ext>
            </a:extLst>
          </p:cNvPr>
          <p:cNvSpPr>
            <a:spLocks noGrp="1"/>
          </p:cNvSpPr>
          <p:nvPr>
            <p:ph type="title"/>
          </p:nvPr>
        </p:nvSpPr>
        <p:spPr/>
        <p:txBody>
          <a:bodyPr/>
          <a:lstStyle/>
          <a:p>
            <a:r>
              <a:rPr lang="en-US" dirty="0"/>
              <a:t>Operations again</a:t>
            </a:r>
          </a:p>
        </p:txBody>
      </p:sp>
      <p:sp>
        <p:nvSpPr>
          <p:cNvPr id="3" name="Content Placeholder 2">
            <a:extLst>
              <a:ext uri="{FF2B5EF4-FFF2-40B4-BE49-F238E27FC236}">
                <a16:creationId xmlns:a16="http://schemas.microsoft.com/office/drawing/2014/main" id="{D642A8AD-6911-47DD-92C6-D437AA3C6193}"/>
              </a:ext>
            </a:extLst>
          </p:cNvPr>
          <p:cNvSpPr>
            <a:spLocks noGrp="1"/>
          </p:cNvSpPr>
          <p:nvPr>
            <p:ph idx="1"/>
          </p:nvPr>
        </p:nvSpPr>
        <p:spPr>
          <a:xfrm>
            <a:off x="1062038" y="1033463"/>
            <a:ext cx="7783333" cy="5324145"/>
          </a:xfrm>
        </p:spPr>
        <p:txBody>
          <a:bodyPr/>
          <a:lstStyle/>
          <a:p>
            <a:r>
              <a:rPr lang="en-US" sz="2400" dirty="0"/>
              <a:t>All instructions require the operations shown in states 0, 1, 2, and 3</a:t>
            </a:r>
          </a:p>
          <a:p>
            <a:r>
              <a:rPr lang="en-US" sz="2400" dirty="0"/>
              <a:t>The remaining operations depend on the instruction:</a:t>
            </a:r>
          </a:p>
          <a:p>
            <a:r>
              <a:rPr lang="en-US" sz="2400" dirty="0"/>
              <a:t>Store: 4, 5</a:t>
            </a:r>
          </a:p>
          <a:p>
            <a:r>
              <a:rPr lang="en-US" sz="2400" dirty="0"/>
              <a:t>Load: 6, 7</a:t>
            </a:r>
          </a:p>
          <a:p>
            <a:r>
              <a:rPr lang="en-US" sz="2400" dirty="0"/>
              <a:t>ALU: 6, 8</a:t>
            </a:r>
          </a:p>
          <a:p>
            <a:r>
              <a:rPr lang="en-US" sz="2800" dirty="0"/>
              <a:t>KEY POINT: Since the operations in each state require 1 clock cycle to complete, </a:t>
            </a:r>
            <a:r>
              <a:rPr lang="en-US" sz="2800" b="1" dirty="0"/>
              <a:t>all instructions take multiple clock cycles</a:t>
            </a:r>
            <a:r>
              <a:rPr lang="en-US" sz="2800" dirty="0"/>
              <a:t> (6 clock cycles in this design); this is true of all real processors, including ones we have today.</a:t>
            </a:r>
            <a:endParaRPr lang="en-US" sz="2800" dirty="0">
              <a:ea typeface="Tahoma"/>
              <a:cs typeface="Tahoma"/>
            </a:endParaRPr>
          </a:p>
          <a:p>
            <a:endParaRPr lang="en-US" dirty="0"/>
          </a:p>
        </p:txBody>
      </p:sp>
      <p:sp>
        <p:nvSpPr>
          <p:cNvPr id="4" name="Footer Placeholder 3">
            <a:extLst>
              <a:ext uri="{FF2B5EF4-FFF2-40B4-BE49-F238E27FC236}">
                <a16:creationId xmlns:a16="http://schemas.microsoft.com/office/drawing/2014/main" id="{5E04FB2A-1A3C-4D08-B300-E5329F87ED9E}"/>
              </a:ext>
            </a:extLst>
          </p:cNvPr>
          <p:cNvSpPr>
            <a:spLocks noGrp="1"/>
          </p:cNvSpPr>
          <p:nvPr>
            <p:ph type="ftr" sz="quarter" idx="11"/>
          </p:nvPr>
        </p:nvSpPr>
        <p:spPr/>
        <p:txBody>
          <a:bodyPr/>
          <a:lstStyle/>
          <a:p>
            <a:pPr>
              <a:defRPr/>
            </a:pPr>
            <a:r>
              <a:rPr lang="en-US" dirty="0"/>
              <a:t>CSE 3430</a:t>
            </a:r>
          </a:p>
        </p:txBody>
      </p:sp>
      <p:sp>
        <p:nvSpPr>
          <p:cNvPr id="5" name="Slide Number Placeholder 4">
            <a:extLst>
              <a:ext uri="{FF2B5EF4-FFF2-40B4-BE49-F238E27FC236}">
                <a16:creationId xmlns:a16="http://schemas.microsoft.com/office/drawing/2014/main" id="{44E53262-8668-4A6B-A604-B2DD9F5891B5}"/>
              </a:ext>
            </a:extLst>
          </p:cNvPr>
          <p:cNvSpPr>
            <a:spLocks noGrp="1"/>
          </p:cNvSpPr>
          <p:nvPr>
            <p:ph type="sldNum" sz="quarter" idx="12"/>
          </p:nvPr>
        </p:nvSpPr>
        <p:spPr/>
        <p:txBody>
          <a:bodyPr/>
          <a:lstStyle/>
          <a:p>
            <a:pPr>
              <a:defRPr/>
            </a:pPr>
            <a:fld id="{9F95971F-92F4-44DA-B463-EB59D65F167A}" type="slidenum">
              <a:rPr lang="en-US" altLang="en-US" smtClean="0"/>
              <a:pPr>
                <a:defRPr/>
              </a:pPr>
              <a:t>16</a:t>
            </a:fld>
            <a:endParaRPr lang="en-US" altLang="en-US"/>
          </a:p>
        </p:txBody>
      </p:sp>
    </p:spTree>
    <p:extLst>
      <p:ext uri="{BB962C8B-B14F-4D97-AF65-F5344CB8AC3E}">
        <p14:creationId xmlns:p14="http://schemas.microsoft.com/office/powerpoint/2010/main" val="2105417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522" y="240004"/>
            <a:ext cx="8834955" cy="707886"/>
          </a:xfrm>
          <a:prstGeom prst="rect">
            <a:avLst/>
          </a:prstGeom>
          <a:noFill/>
        </p:spPr>
        <p:txBody>
          <a:bodyPr wrap="square" rtlCol="0">
            <a:spAutoFit/>
          </a:bodyPr>
          <a:lstStyle/>
          <a:p>
            <a:r>
              <a:rPr lang="en-US" sz="2000" dirty="0"/>
              <a:t>“Timing and control” (TAC) generates a set of “control signals” that essentially control what happens. Key inputs to TAC: clock, condition signals</a:t>
            </a:r>
          </a:p>
        </p:txBody>
      </p:sp>
      <p:grpSp>
        <p:nvGrpSpPr>
          <p:cNvPr id="93" name="Group 92"/>
          <p:cNvGrpSpPr/>
          <p:nvPr/>
        </p:nvGrpSpPr>
        <p:grpSpPr>
          <a:xfrm>
            <a:off x="2229295" y="1201510"/>
            <a:ext cx="6874495" cy="3917310"/>
            <a:chOff x="1077145" y="1662370"/>
            <a:chExt cx="6874495" cy="3917310"/>
          </a:xfrm>
        </p:grpSpPr>
        <p:sp>
          <p:nvSpPr>
            <p:cNvPr id="3" name="Rectangle 2"/>
            <p:cNvSpPr/>
            <p:nvPr/>
          </p:nvSpPr>
          <p:spPr bwMode="auto">
            <a:xfrm>
              <a:off x="2382915" y="2249580"/>
              <a:ext cx="1574605" cy="998530"/>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noFill/>
                <a:effectLst/>
                <a:latin typeface="Arial" charset="0"/>
              </a:endParaRPr>
            </a:p>
          </p:txBody>
        </p:sp>
        <p:sp>
          <p:nvSpPr>
            <p:cNvPr id="72" name="Rectangle 71"/>
            <p:cNvSpPr/>
            <p:nvPr/>
          </p:nvSpPr>
          <p:spPr bwMode="auto">
            <a:xfrm>
              <a:off x="5647340" y="2238445"/>
              <a:ext cx="1420985" cy="806505"/>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noFill/>
                <a:effectLst/>
                <a:latin typeface="Arial" charset="0"/>
              </a:endParaRPr>
            </a:p>
          </p:txBody>
        </p:sp>
        <p:sp>
          <p:nvSpPr>
            <p:cNvPr id="4" name="Freeform 3"/>
            <p:cNvSpPr/>
            <p:nvPr/>
          </p:nvSpPr>
          <p:spPr bwMode="auto">
            <a:xfrm>
              <a:off x="5590324" y="3928265"/>
              <a:ext cx="1862051" cy="781397"/>
            </a:xfrm>
            <a:custGeom>
              <a:avLst/>
              <a:gdLst>
                <a:gd name="connsiteX0" fmla="*/ 332509 w 1612669"/>
                <a:gd name="connsiteY0" fmla="*/ 0 h 764771"/>
                <a:gd name="connsiteX1" fmla="*/ 1097280 w 1612669"/>
                <a:gd name="connsiteY1" fmla="*/ 16625 h 764771"/>
                <a:gd name="connsiteX2" fmla="*/ 1612669 w 1612669"/>
                <a:gd name="connsiteY2" fmla="*/ 764771 h 764771"/>
                <a:gd name="connsiteX3" fmla="*/ 0 w 1612669"/>
                <a:gd name="connsiteY3" fmla="*/ 764771 h 764771"/>
                <a:gd name="connsiteX4" fmla="*/ 332509 w 1612669"/>
                <a:gd name="connsiteY4" fmla="*/ 0 h 764771"/>
                <a:gd name="connsiteX0" fmla="*/ 465513 w 1745673"/>
                <a:gd name="connsiteY0" fmla="*/ 0 h 781396"/>
                <a:gd name="connsiteX1" fmla="*/ 1230284 w 1745673"/>
                <a:gd name="connsiteY1" fmla="*/ 16625 h 781396"/>
                <a:gd name="connsiteX2" fmla="*/ 1745673 w 1745673"/>
                <a:gd name="connsiteY2" fmla="*/ 764771 h 781396"/>
                <a:gd name="connsiteX3" fmla="*/ 0 w 1745673"/>
                <a:gd name="connsiteY3" fmla="*/ 781396 h 781396"/>
                <a:gd name="connsiteX4" fmla="*/ 465513 w 1745673"/>
                <a:gd name="connsiteY4" fmla="*/ 0 h 781396"/>
                <a:gd name="connsiteX0" fmla="*/ 548640 w 1745673"/>
                <a:gd name="connsiteY0" fmla="*/ 0 h 798021"/>
                <a:gd name="connsiteX1" fmla="*/ 1230284 w 1745673"/>
                <a:gd name="connsiteY1" fmla="*/ 33250 h 798021"/>
                <a:gd name="connsiteX2" fmla="*/ 1745673 w 1745673"/>
                <a:gd name="connsiteY2" fmla="*/ 781396 h 798021"/>
                <a:gd name="connsiteX3" fmla="*/ 0 w 1745673"/>
                <a:gd name="connsiteY3" fmla="*/ 798021 h 798021"/>
                <a:gd name="connsiteX4" fmla="*/ 548640 w 1745673"/>
                <a:gd name="connsiteY4" fmla="*/ 0 h 798021"/>
                <a:gd name="connsiteX0" fmla="*/ 565266 w 1745673"/>
                <a:gd name="connsiteY0" fmla="*/ 1 h 764771"/>
                <a:gd name="connsiteX1" fmla="*/ 1230284 w 1745673"/>
                <a:gd name="connsiteY1" fmla="*/ 0 h 764771"/>
                <a:gd name="connsiteX2" fmla="*/ 1745673 w 1745673"/>
                <a:gd name="connsiteY2" fmla="*/ 748146 h 764771"/>
                <a:gd name="connsiteX3" fmla="*/ 0 w 1745673"/>
                <a:gd name="connsiteY3" fmla="*/ 764771 h 764771"/>
                <a:gd name="connsiteX4" fmla="*/ 565266 w 1745673"/>
                <a:gd name="connsiteY4" fmla="*/ 1 h 764771"/>
                <a:gd name="connsiteX0" fmla="*/ 565266 w 1862051"/>
                <a:gd name="connsiteY0" fmla="*/ 1 h 781397"/>
                <a:gd name="connsiteX1" fmla="*/ 1230284 w 1862051"/>
                <a:gd name="connsiteY1" fmla="*/ 0 h 781397"/>
                <a:gd name="connsiteX2" fmla="*/ 1862051 w 1862051"/>
                <a:gd name="connsiteY2" fmla="*/ 781397 h 781397"/>
                <a:gd name="connsiteX3" fmla="*/ 0 w 1862051"/>
                <a:gd name="connsiteY3" fmla="*/ 764771 h 781397"/>
                <a:gd name="connsiteX4" fmla="*/ 565266 w 1862051"/>
                <a:gd name="connsiteY4" fmla="*/ 1 h 781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2051" h="781397">
                  <a:moveTo>
                    <a:pt x="565266" y="1"/>
                  </a:moveTo>
                  <a:lnTo>
                    <a:pt x="1230284" y="0"/>
                  </a:lnTo>
                  <a:lnTo>
                    <a:pt x="1862051" y="781397"/>
                  </a:lnTo>
                  <a:lnTo>
                    <a:pt x="0" y="764771"/>
                  </a:lnTo>
                  <a:lnTo>
                    <a:pt x="565266" y="1"/>
                  </a:lnTo>
                  <a:close/>
                </a:path>
              </a:pathLst>
            </a:cu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noFill/>
                <a:effectLst/>
                <a:latin typeface="Arial" charset="0"/>
              </a:endParaRPr>
            </a:p>
          </p:txBody>
        </p:sp>
        <p:cxnSp>
          <p:nvCxnSpPr>
            <p:cNvPr id="65" name="Straight Arrow Connector 64"/>
            <p:cNvCxnSpPr/>
            <p:nvPr/>
          </p:nvCxnSpPr>
          <p:spPr bwMode="auto">
            <a:xfrm>
              <a:off x="1345980" y="2748845"/>
              <a:ext cx="1036935" cy="2727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76" name="Elbow Connector 75"/>
            <p:cNvCxnSpPr>
              <a:stCxn id="3" idx="0"/>
            </p:cNvCxnSpPr>
            <p:nvPr/>
          </p:nvCxnSpPr>
          <p:spPr bwMode="auto">
            <a:xfrm rot="5400000" flipH="1" flipV="1">
              <a:off x="4470420" y="362168"/>
              <a:ext cx="587210" cy="3187614"/>
            </a:xfrm>
            <a:prstGeom prst="bentConnector2">
              <a:avLst/>
            </a:prstGeom>
            <a:solidFill>
              <a:schemeClr val="accent1"/>
            </a:solidFill>
            <a:ln w="12700" cap="sq" cmpd="sng" algn="ctr">
              <a:solidFill>
                <a:schemeClr val="tx1"/>
              </a:solidFill>
              <a:prstDash val="solid"/>
              <a:round/>
              <a:headEnd type="none" w="sm" len="sm"/>
              <a:tailEnd type="none" w="sm" len="sm"/>
            </a:ln>
            <a:effectLst/>
          </p:spPr>
        </p:cxnSp>
        <p:cxnSp>
          <p:nvCxnSpPr>
            <p:cNvPr id="78" name="Straight Arrow Connector 77"/>
            <p:cNvCxnSpPr/>
            <p:nvPr/>
          </p:nvCxnSpPr>
          <p:spPr bwMode="auto">
            <a:xfrm flipH="1">
              <a:off x="6357832" y="1662370"/>
              <a:ext cx="1" cy="576075"/>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80" name="Straight Arrow Connector 79"/>
            <p:cNvCxnSpPr/>
            <p:nvPr/>
          </p:nvCxnSpPr>
          <p:spPr bwMode="auto">
            <a:xfrm>
              <a:off x="6521349" y="3044950"/>
              <a:ext cx="0" cy="883315"/>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82" name="Elbow Connector 81"/>
            <p:cNvCxnSpPr>
              <a:endCxn id="3" idx="2"/>
            </p:cNvCxnSpPr>
            <p:nvPr/>
          </p:nvCxnSpPr>
          <p:spPr bwMode="auto">
            <a:xfrm rot="10800000">
              <a:off x="3170219" y="3248110"/>
              <a:ext cx="3351131" cy="411320"/>
            </a:xfrm>
            <a:prstGeom prst="bentConnector2">
              <a:avLst/>
            </a:prstGeom>
            <a:solidFill>
              <a:schemeClr val="accent1"/>
            </a:solidFill>
            <a:ln w="12700" cap="sq" cmpd="sng" algn="ctr">
              <a:solidFill>
                <a:schemeClr val="tx1"/>
              </a:solidFill>
              <a:prstDash val="solid"/>
              <a:round/>
              <a:headEnd type="none" w="sm" len="sm"/>
              <a:tailEnd type="triangle"/>
            </a:ln>
            <a:effectLst/>
          </p:spPr>
        </p:cxnSp>
        <p:cxnSp>
          <p:nvCxnSpPr>
            <p:cNvPr id="84" name="Straight Arrow Connector 83"/>
            <p:cNvCxnSpPr/>
            <p:nvPr/>
          </p:nvCxnSpPr>
          <p:spPr bwMode="auto">
            <a:xfrm>
              <a:off x="6031390" y="4709662"/>
              <a:ext cx="0" cy="485968"/>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96" name="Straight Arrow Connector 95"/>
            <p:cNvCxnSpPr/>
            <p:nvPr/>
          </p:nvCxnSpPr>
          <p:spPr bwMode="auto">
            <a:xfrm>
              <a:off x="6261820" y="4696365"/>
              <a:ext cx="0" cy="485968"/>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97" name="Straight Arrow Connector 96"/>
            <p:cNvCxnSpPr/>
            <p:nvPr/>
          </p:nvCxnSpPr>
          <p:spPr bwMode="auto">
            <a:xfrm>
              <a:off x="6492250" y="4696365"/>
              <a:ext cx="0" cy="485968"/>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98" name="Straight Arrow Connector 97"/>
            <p:cNvCxnSpPr/>
            <p:nvPr/>
          </p:nvCxnSpPr>
          <p:spPr bwMode="auto">
            <a:xfrm>
              <a:off x="7183540" y="4696365"/>
              <a:ext cx="0" cy="485968"/>
            </a:xfrm>
            <a:prstGeom prst="straightConnector1">
              <a:avLst/>
            </a:prstGeom>
            <a:solidFill>
              <a:schemeClr val="accent1"/>
            </a:solidFill>
            <a:ln w="12700" cap="sq" cmpd="sng" algn="ctr">
              <a:solidFill>
                <a:schemeClr val="tx1"/>
              </a:solidFill>
              <a:prstDash val="solid"/>
              <a:round/>
              <a:headEnd type="none" w="sm" len="sm"/>
              <a:tailEnd type="triangle"/>
            </a:ln>
            <a:effectLst/>
          </p:spPr>
        </p:cxnSp>
        <p:sp>
          <p:nvSpPr>
            <p:cNvPr id="85" name="TextBox 84"/>
            <p:cNvSpPr txBox="1"/>
            <p:nvPr/>
          </p:nvSpPr>
          <p:spPr>
            <a:xfrm>
              <a:off x="6607465" y="4734770"/>
              <a:ext cx="576075" cy="369332"/>
            </a:xfrm>
            <a:prstGeom prst="rect">
              <a:avLst/>
            </a:prstGeom>
            <a:noFill/>
          </p:spPr>
          <p:txBody>
            <a:bodyPr wrap="square" rtlCol="0">
              <a:spAutoFit/>
            </a:bodyPr>
            <a:lstStyle/>
            <a:p>
              <a:pPr algn="ctr"/>
              <a:r>
                <a:rPr lang="en-US"/>
                <a:t>…</a:t>
              </a:r>
            </a:p>
          </p:txBody>
        </p:sp>
        <p:sp>
          <p:nvSpPr>
            <p:cNvPr id="86" name="TextBox 85"/>
            <p:cNvSpPr txBox="1"/>
            <p:nvPr/>
          </p:nvSpPr>
          <p:spPr>
            <a:xfrm>
              <a:off x="1077145" y="2161635"/>
              <a:ext cx="1459390" cy="646331"/>
            </a:xfrm>
            <a:prstGeom prst="rect">
              <a:avLst/>
            </a:prstGeom>
            <a:noFill/>
          </p:spPr>
          <p:txBody>
            <a:bodyPr wrap="square" rtlCol="0">
              <a:spAutoFit/>
            </a:bodyPr>
            <a:lstStyle/>
            <a:p>
              <a:pPr algn="ctr"/>
              <a:r>
                <a:rPr lang="en-US"/>
                <a:t>Condition</a:t>
              </a:r>
            </a:p>
            <a:p>
              <a:pPr algn="ctr"/>
              <a:r>
                <a:rPr lang="en-US"/>
                <a:t>signals</a:t>
              </a:r>
            </a:p>
          </p:txBody>
        </p:sp>
        <p:sp>
          <p:nvSpPr>
            <p:cNvPr id="87" name="TextBox 86"/>
            <p:cNvSpPr txBox="1"/>
            <p:nvPr/>
          </p:nvSpPr>
          <p:spPr>
            <a:xfrm>
              <a:off x="2344510" y="2545685"/>
              <a:ext cx="1536200" cy="369332"/>
            </a:xfrm>
            <a:prstGeom prst="rect">
              <a:avLst/>
            </a:prstGeom>
            <a:noFill/>
          </p:spPr>
          <p:txBody>
            <a:bodyPr wrap="square" rtlCol="0">
              <a:spAutoFit/>
            </a:bodyPr>
            <a:lstStyle/>
            <a:p>
              <a:pPr algn="ctr"/>
              <a:r>
                <a:rPr lang="en-US"/>
                <a:t>Next-state</a:t>
              </a:r>
            </a:p>
          </p:txBody>
        </p:sp>
        <p:sp>
          <p:nvSpPr>
            <p:cNvPr id="102" name="TextBox 101"/>
            <p:cNvSpPr txBox="1"/>
            <p:nvPr/>
          </p:nvSpPr>
          <p:spPr>
            <a:xfrm>
              <a:off x="5608935" y="2353660"/>
              <a:ext cx="1536200" cy="646331"/>
            </a:xfrm>
            <a:prstGeom prst="rect">
              <a:avLst/>
            </a:prstGeom>
            <a:noFill/>
          </p:spPr>
          <p:txBody>
            <a:bodyPr wrap="square" rtlCol="0">
              <a:spAutoFit/>
            </a:bodyPr>
            <a:lstStyle/>
            <a:p>
              <a:pPr algn="ctr"/>
              <a:r>
                <a:rPr lang="en-US"/>
                <a:t>Current-state</a:t>
              </a:r>
            </a:p>
            <a:p>
              <a:pPr algn="ctr"/>
              <a:r>
                <a:rPr lang="en-US"/>
                <a:t>(register)</a:t>
              </a:r>
            </a:p>
          </p:txBody>
        </p:sp>
        <p:cxnSp>
          <p:nvCxnSpPr>
            <p:cNvPr id="89" name="Straight Arrow Connector 88"/>
            <p:cNvCxnSpPr/>
            <p:nvPr/>
          </p:nvCxnSpPr>
          <p:spPr bwMode="auto">
            <a:xfrm flipH="1">
              <a:off x="7068325" y="2660900"/>
              <a:ext cx="729695"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sp>
          <p:nvSpPr>
            <p:cNvPr id="90" name="TextBox 89"/>
            <p:cNvSpPr txBox="1"/>
            <p:nvPr/>
          </p:nvSpPr>
          <p:spPr>
            <a:xfrm>
              <a:off x="7106730" y="2353660"/>
              <a:ext cx="844910" cy="377402"/>
            </a:xfrm>
            <a:prstGeom prst="rect">
              <a:avLst/>
            </a:prstGeom>
            <a:noFill/>
          </p:spPr>
          <p:txBody>
            <a:bodyPr wrap="square" rtlCol="0">
              <a:spAutoFit/>
            </a:bodyPr>
            <a:lstStyle/>
            <a:p>
              <a:r>
                <a:rPr lang="en-US"/>
                <a:t>Clock</a:t>
              </a:r>
            </a:p>
          </p:txBody>
        </p:sp>
        <p:sp>
          <p:nvSpPr>
            <p:cNvPr id="91" name="TextBox 90"/>
            <p:cNvSpPr txBox="1"/>
            <p:nvPr/>
          </p:nvSpPr>
          <p:spPr>
            <a:xfrm>
              <a:off x="5800960" y="4120290"/>
              <a:ext cx="1382580" cy="369332"/>
            </a:xfrm>
            <a:prstGeom prst="rect">
              <a:avLst/>
            </a:prstGeom>
            <a:noFill/>
          </p:spPr>
          <p:txBody>
            <a:bodyPr wrap="square" rtlCol="0">
              <a:spAutoFit/>
            </a:bodyPr>
            <a:lstStyle/>
            <a:p>
              <a:pPr algn="ctr"/>
              <a:r>
                <a:rPr lang="en-US" dirty="0"/>
                <a:t>Control</a:t>
              </a:r>
            </a:p>
          </p:txBody>
        </p:sp>
        <p:sp>
          <p:nvSpPr>
            <p:cNvPr id="92" name="TextBox 91"/>
            <p:cNvSpPr txBox="1"/>
            <p:nvPr/>
          </p:nvSpPr>
          <p:spPr>
            <a:xfrm>
              <a:off x="5877770" y="5210348"/>
              <a:ext cx="1997060" cy="369332"/>
            </a:xfrm>
            <a:prstGeom prst="rect">
              <a:avLst/>
            </a:prstGeom>
            <a:noFill/>
          </p:spPr>
          <p:txBody>
            <a:bodyPr wrap="square" rtlCol="0">
              <a:spAutoFit/>
            </a:bodyPr>
            <a:lstStyle/>
            <a:p>
              <a:r>
                <a:rPr lang="en-US"/>
                <a:t>Control signals</a:t>
              </a:r>
            </a:p>
          </p:txBody>
        </p:sp>
      </p:grpSp>
      <p:sp>
        <p:nvSpPr>
          <p:cNvPr id="94" name="TextBox 93"/>
          <p:cNvSpPr txBox="1"/>
          <p:nvPr/>
        </p:nvSpPr>
        <p:spPr>
          <a:xfrm>
            <a:off x="309043" y="3582620"/>
            <a:ext cx="2957187" cy="2585323"/>
          </a:xfrm>
          <a:prstGeom prst="rect">
            <a:avLst/>
          </a:prstGeom>
          <a:noFill/>
        </p:spPr>
        <p:txBody>
          <a:bodyPr wrap="square" rtlCol="0">
            <a:spAutoFit/>
          </a:bodyPr>
          <a:lstStyle/>
          <a:p>
            <a:pPr defTabSz="182880"/>
            <a:r>
              <a:rPr lang="en-US"/>
              <a:t>Number		Operation	</a:t>
            </a:r>
          </a:p>
          <a:p>
            <a:pPr defTabSz="182880"/>
            <a:r>
              <a:rPr lang="en-US"/>
              <a:t>	0					Acc → bus</a:t>
            </a:r>
          </a:p>
          <a:p>
            <a:pPr defTabSz="182880"/>
            <a:r>
              <a:rPr lang="en-US"/>
              <a:t>	1					load Acc</a:t>
            </a:r>
          </a:p>
          <a:p>
            <a:pPr defTabSz="182880"/>
            <a:r>
              <a:rPr lang="en-US"/>
              <a:t>	2					PC → bus</a:t>
            </a:r>
          </a:p>
          <a:p>
            <a:pPr defTabSz="182880"/>
            <a:r>
              <a:rPr lang="en-US"/>
              <a:t>	3					load PC</a:t>
            </a:r>
          </a:p>
          <a:p>
            <a:pPr defTabSz="182880"/>
            <a:r>
              <a:rPr lang="en-US"/>
              <a:t>	4					load IR</a:t>
            </a:r>
          </a:p>
          <a:p>
            <a:pPr defTabSz="182880"/>
            <a:r>
              <a:rPr lang="en-US"/>
              <a:t>	5					load MAR</a:t>
            </a:r>
          </a:p>
          <a:p>
            <a:pPr defTabSz="182880"/>
            <a:r>
              <a:rPr lang="en-US"/>
              <a:t>	6					MDR → bus</a:t>
            </a:r>
          </a:p>
          <a:p>
            <a:pPr defTabSz="182880"/>
            <a:r>
              <a:rPr lang="en-US"/>
              <a:t>	7					load MDR</a:t>
            </a:r>
          </a:p>
        </p:txBody>
      </p:sp>
      <p:sp>
        <p:nvSpPr>
          <p:cNvPr id="110" name="TextBox 109"/>
          <p:cNvSpPr txBox="1"/>
          <p:nvPr/>
        </p:nvSpPr>
        <p:spPr>
          <a:xfrm>
            <a:off x="3343038" y="3916077"/>
            <a:ext cx="2957187" cy="2308324"/>
          </a:xfrm>
          <a:prstGeom prst="rect">
            <a:avLst/>
          </a:prstGeom>
          <a:noFill/>
        </p:spPr>
        <p:txBody>
          <a:bodyPr wrap="square" rtlCol="0">
            <a:spAutoFit/>
          </a:bodyPr>
          <a:lstStyle/>
          <a:p>
            <a:pPr defTabSz="182880"/>
            <a:r>
              <a:rPr lang="en-US" dirty="0"/>
              <a:t>Number		Operation	</a:t>
            </a:r>
          </a:p>
          <a:p>
            <a:pPr defTabSz="182880"/>
            <a:r>
              <a:rPr lang="en-US" dirty="0"/>
              <a:t>	8					ALU </a:t>
            </a:r>
            <a:r>
              <a:rPr lang="en-US" dirty="0">
                <a:latin typeface="Symbol" panose="05050102010706020507" pitchFamily="18" charset="2"/>
              </a:rPr>
              <a:t>¬</a:t>
            </a:r>
            <a:r>
              <a:rPr lang="en-US" dirty="0"/>
              <a:t> Acc</a:t>
            </a:r>
          </a:p>
          <a:p>
            <a:pPr defTabSz="182880"/>
            <a:r>
              <a:rPr lang="en-US" dirty="0"/>
              <a:t>	9					INC → PC</a:t>
            </a:r>
          </a:p>
          <a:p>
            <a:pPr defTabSz="182880"/>
            <a:r>
              <a:rPr lang="en-US" dirty="0"/>
              <a:t>	10				ALU operation</a:t>
            </a:r>
          </a:p>
          <a:p>
            <a:pPr defTabSz="182880"/>
            <a:r>
              <a:rPr lang="en-US" dirty="0"/>
              <a:t>	11				ALU operation</a:t>
            </a:r>
          </a:p>
          <a:p>
            <a:pPr defTabSz="182880"/>
            <a:r>
              <a:rPr lang="en-US" dirty="0"/>
              <a:t>	12				</a:t>
            </a:r>
            <a:r>
              <a:rPr lang="en-US" dirty="0" err="1"/>
              <a:t>Addr</a:t>
            </a:r>
            <a:r>
              <a:rPr lang="en-US" dirty="0"/>
              <a:t> → bus</a:t>
            </a:r>
          </a:p>
          <a:p>
            <a:pPr defTabSz="182880"/>
            <a:r>
              <a:rPr lang="en-US" dirty="0"/>
              <a:t>	13				CS</a:t>
            </a:r>
          </a:p>
          <a:p>
            <a:pPr defTabSz="182880"/>
            <a:r>
              <a:rPr lang="en-US" dirty="0"/>
              <a:t>	14				R/W</a:t>
            </a:r>
          </a:p>
        </p:txBody>
      </p:sp>
      <p:sp>
        <p:nvSpPr>
          <p:cNvPr id="95" name="TextBox 94"/>
          <p:cNvSpPr txBox="1"/>
          <p:nvPr/>
        </p:nvSpPr>
        <p:spPr>
          <a:xfrm>
            <a:off x="0" y="1124700"/>
            <a:ext cx="2459725" cy="2031325"/>
          </a:xfrm>
          <a:prstGeom prst="rect">
            <a:avLst/>
          </a:prstGeom>
          <a:noFill/>
        </p:spPr>
        <p:txBody>
          <a:bodyPr wrap="square" rtlCol="0">
            <a:spAutoFit/>
          </a:bodyPr>
          <a:lstStyle/>
          <a:p>
            <a:r>
              <a:rPr lang="en-US"/>
              <a:t>Key idea: </a:t>
            </a:r>
          </a:p>
          <a:p>
            <a:r>
              <a:rPr lang="en-US"/>
              <a:t>At each clock cycle, </a:t>
            </a:r>
          </a:p>
          <a:p>
            <a:r>
              <a:rPr lang="en-US"/>
              <a:t>current state is updated to the appropriate next state </a:t>
            </a:r>
          </a:p>
          <a:p>
            <a:r>
              <a:rPr lang="en-US"/>
              <a:t>and a new set of ctrls signals generated </a:t>
            </a:r>
          </a:p>
        </p:txBody>
      </p:sp>
      <p:sp>
        <p:nvSpPr>
          <p:cNvPr id="7" name="TextBox 6"/>
          <p:cNvSpPr txBox="1"/>
          <p:nvPr/>
        </p:nvSpPr>
        <p:spPr>
          <a:xfrm>
            <a:off x="6569060" y="5310845"/>
            <a:ext cx="2381110" cy="369332"/>
          </a:xfrm>
          <a:prstGeom prst="rect">
            <a:avLst/>
          </a:prstGeom>
          <a:noFill/>
        </p:spPr>
        <p:txBody>
          <a:bodyPr wrap="square" lIns="91440" tIns="45720" rIns="91440" bIns="45720" rtlCol="0" anchor="t">
            <a:spAutoFit/>
          </a:bodyPr>
          <a:lstStyle/>
          <a:p>
            <a:endParaRPr lang="en-US" dirty="0">
              <a:latin typeface="Arial"/>
              <a:cs typeface="Arial"/>
            </a:endParaRPr>
          </a:p>
        </p:txBody>
      </p:sp>
    </p:spTree>
    <p:extLst>
      <p:ext uri="{BB962C8B-B14F-4D97-AF65-F5344CB8AC3E}">
        <p14:creationId xmlns:p14="http://schemas.microsoft.com/office/powerpoint/2010/main" val="4280670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4">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0">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0">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0">
                                            <p:txEl>
                                              <p:pRg st="2" end="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0">
                                            <p:txEl>
                                              <p:pRg st="3" end="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0">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0">
                                            <p:txEl>
                                              <p:pRg st="5" end="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0">
                                            <p:txEl>
                                              <p:pRg st="6" end="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0">
                                            <p:txEl>
                                              <p:pRg st="7" end="7"/>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nodePh="1">
                                  <p:stCondLst>
                                    <p:cond delay="0"/>
                                  </p:stCondLst>
                                  <p:endCondLst>
                                    <p:cond evt="begin" delay="0">
                                      <p:tn val="47"/>
                                    </p:cond>
                                  </p:endCondLst>
                                  <p:childTnLst>
                                    <p:set>
                                      <p:cBhvr>
                                        <p:cTn id="4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4" grpId="0" build="p"/>
      <p:bldP spid="110" grpId="0" build="p"/>
      <p:bldP spid="95" grpId="0"/>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B61A8-338B-4163-BB29-4F24B0BE5374}"/>
              </a:ext>
            </a:extLst>
          </p:cNvPr>
          <p:cNvSpPr>
            <a:spLocks noGrp="1"/>
          </p:cNvSpPr>
          <p:nvPr>
            <p:ph type="title"/>
          </p:nvPr>
        </p:nvSpPr>
        <p:spPr/>
        <p:txBody>
          <a:bodyPr/>
          <a:lstStyle/>
          <a:p>
            <a:r>
              <a:rPr lang="en-US" sz="2800" dirty="0"/>
              <a:t>Interrupts and non-sequential control flow</a:t>
            </a:r>
          </a:p>
        </p:txBody>
      </p:sp>
      <p:sp>
        <p:nvSpPr>
          <p:cNvPr id="3" name="Content Placeholder 2">
            <a:extLst>
              <a:ext uri="{FF2B5EF4-FFF2-40B4-BE49-F238E27FC236}">
                <a16:creationId xmlns:a16="http://schemas.microsoft.com/office/drawing/2014/main" id="{27BE77D2-9B45-41CE-93A3-66D298D70446}"/>
              </a:ext>
            </a:extLst>
          </p:cNvPr>
          <p:cNvSpPr>
            <a:spLocks noGrp="1"/>
          </p:cNvSpPr>
          <p:nvPr>
            <p:ph idx="1"/>
          </p:nvPr>
        </p:nvSpPr>
        <p:spPr/>
        <p:txBody>
          <a:bodyPr/>
          <a:lstStyle/>
          <a:p>
            <a:r>
              <a:rPr lang="en-US" sz="2800" dirty="0"/>
              <a:t>As the prior slide says, if we wanted to handle interrupts, an interrupt line would have to be input to the next state unit, to change the next state unit appropriately if an interrupt occurs.</a:t>
            </a:r>
          </a:p>
          <a:p>
            <a:r>
              <a:rPr lang="en-US" sz="2800" dirty="0"/>
              <a:t>Call, return, and jump/branch instructions would also require inputs to the next state unit, and other changes as well (such as a way to write an address from an instruction (the address of the label in the instruction) to the PC)</a:t>
            </a:r>
          </a:p>
        </p:txBody>
      </p:sp>
      <p:sp>
        <p:nvSpPr>
          <p:cNvPr id="4" name="Footer Placeholder 3">
            <a:extLst>
              <a:ext uri="{FF2B5EF4-FFF2-40B4-BE49-F238E27FC236}">
                <a16:creationId xmlns:a16="http://schemas.microsoft.com/office/drawing/2014/main" id="{DBF60377-5FDB-4282-825B-F09EADCA2D19}"/>
              </a:ext>
            </a:extLst>
          </p:cNvPr>
          <p:cNvSpPr>
            <a:spLocks noGrp="1"/>
          </p:cNvSpPr>
          <p:nvPr>
            <p:ph type="ftr" sz="quarter" idx="11"/>
          </p:nvPr>
        </p:nvSpPr>
        <p:spPr/>
        <p:txBody>
          <a:bodyPr/>
          <a:lstStyle/>
          <a:p>
            <a:pPr>
              <a:defRPr/>
            </a:pPr>
            <a:r>
              <a:rPr lang="en-US" dirty="0"/>
              <a:t>CSE 3430</a:t>
            </a:r>
          </a:p>
        </p:txBody>
      </p:sp>
      <p:sp>
        <p:nvSpPr>
          <p:cNvPr id="5" name="Slide Number Placeholder 4">
            <a:extLst>
              <a:ext uri="{FF2B5EF4-FFF2-40B4-BE49-F238E27FC236}">
                <a16:creationId xmlns:a16="http://schemas.microsoft.com/office/drawing/2014/main" id="{35C68C00-EBD6-47BF-923C-8DCC05848078}"/>
              </a:ext>
            </a:extLst>
          </p:cNvPr>
          <p:cNvSpPr>
            <a:spLocks noGrp="1"/>
          </p:cNvSpPr>
          <p:nvPr>
            <p:ph type="sldNum" sz="quarter" idx="12"/>
          </p:nvPr>
        </p:nvSpPr>
        <p:spPr/>
        <p:txBody>
          <a:bodyPr/>
          <a:lstStyle/>
          <a:p>
            <a:pPr>
              <a:defRPr/>
            </a:pPr>
            <a:fld id="{9F95971F-92F4-44DA-B463-EB59D65F167A}" type="slidenum">
              <a:rPr lang="en-US" altLang="en-US" smtClean="0"/>
              <a:pPr>
                <a:defRPr/>
              </a:pPr>
              <a:t>18</a:t>
            </a:fld>
            <a:endParaRPr lang="en-US" altLang="en-US"/>
          </a:p>
        </p:txBody>
      </p:sp>
    </p:spTree>
    <p:extLst>
      <p:ext uri="{BB962C8B-B14F-4D97-AF65-F5344CB8AC3E}">
        <p14:creationId xmlns:p14="http://schemas.microsoft.com/office/powerpoint/2010/main" val="4151939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Improving Performance</a:t>
            </a:r>
          </a:p>
        </p:txBody>
      </p:sp>
      <p:sp>
        <p:nvSpPr>
          <p:cNvPr id="3" name="Content Placeholder 2"/>
          <p:cNvSpPr>
            <a:spLocks noGrp="1"/>
          </p:cNvSpPr>
          <p:nvPr>
            <p:ph idx="1"/>
          </p:nvPr>
        </p:nvSpPr>
        <p:spPr/>
        <p:txBody>
          <a:bodyPr/>
          <a:lstStyle/>
          <a:p>
            <a:r>
              <a:rPr lang="en-US" dirty="0"/>
              <a:t>Over time, various ideas have been used to significantly improve performance of our system hardware</a:t>
            </a:r>
          </a:p>
          <a:p>
            <a:r>
              <a:rPr lang="en-US" dirty="0"/>
              <a:t>Here, we look at three of the most significant ones:</a:t>
            </a:r>
            <a:endParaRPr lang="en-US" dirty="0">
              <a:ea typeface="Tahoma"/>
              <a:cs typeface="Tahoma"/>
            </a:endParaRPr>
          </a:p>
          <a:p>
            <a:pPr lvl="1"/>
            <a:r>
              <a:rPr lang="en-US" dirty="0"/>
              <a:t>Memory hierarchy/caching</a:t>
            </a:r>
          </a:p>
          <a:p>
            <a:pPr lvl="1"/>
            <a:r>
              <a:rPr lang="en-US" dirty="0"/>
              <a:t>Pipelining</a:t>
            </a:r>
          </a:p>
          <a:p>
            <a:pPr lvl="1"/>
            <a:r>
              <a:rPr lang="en-US" dirty="0"/>
              <a:t>Multicore CPUs</a:t>
            </a:r>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pPr>
              <a:defRPr/>
            </a:pPr>
            <a:r>
              <a:rPr lang="en-US" dirty="0"/>
              <a:t>CSE 3430</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pPr>
                <a:defRPr/>
              </a:pPr>
              <a:t>19</a:t>
            </a:fld>
            <a:endParaRPr lang="en-US" altLang="en-US"/>
          </a:p>
        </p:txBody>
      </p:sp>
    </p:spTree>
    <p:extLst>
      <p:ext uri="{BB962C8B-B14F-4D97-AF65-F5344CB8AC3E}">
        <p14:creationId xmlns:p14="http://schemas.microsoft.com/office/powerpoint/2010/main" val="3301093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808311" y="0"/>
            <a:ext cx="7450570" cy="573361"/>
          </a:xfrm>
        </p:spPr>
        <p:txBody>
          <a:bodyPr/>
          <a:lstStyle/>
          <a:p>
            <a:pPr algn="ctr"/>
            <a:r>
              <a:rPr lang="en-US" altLang="en-US" sz="3200" dirty="0"/>
              <a:t>A very simple (accumulator) machine</a:t>
            </a:r>
            <a:r>
              <a:rPr lang="en-US" altLang="en-US" dirty="0"/>
              <a:t> </a:t>
            </a:r>
          </a:p>
        </p:txBody>
      </p:sp>
      <p:sp>
        <p:nvSpPr>
          <p:cNvPr id="34819" name="Rectangle 3"/>
          <p:cNvSpPr>
            <a:spLocks noGrp="1"/>
          </p:cNvSpPr>
          <p:nvPr>
            <p:ph type="body" idx="1"/>
          </p:nvPr>
        </p:nvSpPr>
        <p:spPr>
          <a:xfrm>
            <a:off x="117020" y="625434"/>
            <a:ext cx="9026980" cy="6232565"/>
          </a:xfrm>
        </p:spPr>
        <p:txBody>
          <a:bodyPr/>
          <a:lstStyle/>
          <a:p>
            <a:pPr>
              <a:spcBef>
                <a:spcPts val="600"/>
              </a:spcBef>
              <a:spcAft>
                <a:spcPts val="0"/>
              </a:spcAft>
            </a:pPr>
            <a:r>
              <a:rPr lang="en-US" altLang="en-US" sz="1800" dirty="0"/>
              <a:t>8-bit words, 5-bit address (so 32 byte/word memory), 3-bit op-code, so, 8 different instructions possible)</a:t>
            </a:r>
            <a:endParaRPr lang="en-US" altLang="en-US" sz="1800" dirty="0">
              <a:ea typeface="Tahoma"/>
              <a:cs typeface="Tahoma"/>
            </a:endParaRPr>
          </a:p>
          <a:p>
            <a:pPr>
              <a:spcBef>
                <a:spcPts val="600"/>
              </a:spcBef>
              <a:spcAft>
                <a:spcPts val="0"/>
              </a:spcAft>
            </a:pPr>
            <a:r>
              <a:rPr lang="en-US" altLang="en-US" sz="1800" dirty="0"/>
              <a:t>Processor has only </a:t>
            </a:r>
            <a:r>
              <a:rPr lang="en-US" altLang="en-US" sz="1800" b="1" i="1" dirty="0"/>
              <a:t>ONE</a:t>
            </a:r>
            <a:r>
              <a:rPr lang="en-US" altLang="en-US" sz="1800" b="1" dirty="0"/>
              <a:t> general purpose register</a:t>
            </a:r>
            <a:r>
              <a:rPr lang="en-US" altLang="en-US" sz="1800" dirty="0"/>
              <a:t>, called </a:t>
            </a:r>
            <a:r>
              <a:rPr lang="en-US" altLang="en-US" sz="1800" b="1" dirty="0"/>
              <a:t>an accumulator (earliest processors were usually like this!)</a:t>
            </a:r>
            <a:endParaRPr lang="en-US" altLang="en-US" sz="1800" b="1">
              <a:ea typeface="Tahoma"/>
              <a:cs typeface="Tahoma"/>
            </a:endParaRPr>
          </a:p>
          <a:p>
            <a:pPr defTabSz="182880">
              <a:spcBef>
                <a:spcPts val="600"/>
              </a:spcBef>
              <a:spcAft>
                <a:spcPts val="0"/>
              </a:spcAft>
            </a:pPr>
            <a:r>
              <a:rPr lang="en-US" altLang="en-US" sz="1800" dirty="0"/>
              <a:t>Instructions and op-codes (LOAD is read memory; STORE is write</a:t>
            </a:r>
            <a:r>
              <a:rPr lang="en-US" altLang="en-US" sz="2000" dirty="0"/>
              <a:t> memory):</a:t>
            </a:r>
            <a:endParaRPr lang="en-US" altLang="en-US" sz="2000" dirty="0">
              <a:ea typeface="Tahoma"/>
              <a:cs typeface="Tahoma"/>
            </a:endParaRPr>
          </a:p>
          <a:p>
            <a:pPr defTabSz="182880">
              <a:spcBef>
                <a:spcPts val="600"/>
              </a:spcBef>
              <a:spcAft>
                <a:spcPts val="0"/>
              </a:spcAft>
              <a:buClr>
                <a:srgbClr val="3333CC"/>
              </a:buClr>
            </a:pPr>
            <a:endParaRPr lang="en-US" altLang="en-US" sz="2000" dirty="0"/>
          </a:p>
          <a:p>
            <a:pPr marL="457200" lvl="1" indent="0" defTabSz="182880">
              <a:spcBef>
                <a:spcPts val="600"/>
              </a:spcBef>
              <a:spcAft>
                <a:spcPts val="0"/>
              </a:spcAft>
              <a:buNone/>
            </a:pPr>
            <a:r>
              <a:rPr lang="en-US" altLang="en-US" sz="2000" dirty="0"/>
              <a:t>                     </a:t>
            </a:r>
            <a:endParaRPr lang="en-US" altLang="en-US" sz="2000" dirty="0">
              <a:ea typeface="Tahoma"/>
              <a:cs typeface="Tahoma"/>
            </a:endParaRPr>
          </a:p>
          <a:p>
            <a:pPr lvl="1" defTabSz="182880">
              <a:spcBef>
                <a:spcPts val="600"/>
              </a:spcBef>
              <a:spcAft>
                <a:spcPts val="0"/>
              </a:spcAft>
            </a:pPr>
            <a:endParaRPr lang="en-US" sz="1800" dirty="0">
              <a:ea typeface="Tahoma"/>
              <a:cs typeface="Tahoma"/>
            </a:endParaRPr>
          </a:p>
          <a:p>
            <a:pPr lvl="1" defTabSz="182880">
              <a:spcBef>
                <a:spcPts val="600"/>
              </a:spcBef>
              <a:spcAft>
                <a:spcPts val="0"/>
              </a:spcAft>
            </a:pPr>
            <a:r>
              <a:rPr lang="en-US" sz="1800" dirty="0">
                <a:ea typeface="Tahoma"/>
                <a:cs typeface="Tahoma"/>
              </a:rPr>
              <a:t>In machine language, op-code is in bits 0 – 2 (starting with leftmost bit) and address is in bits 3 – 7 (all instructions 8 bits, or 1 word in length): </a:t>
            </a:r>
            <a:endParaRPr lang="en-US"/>
          </a:p>
          <a:p>
            <a:pPr lvl="1" defTabSz="182880">
              <a:spcBef>
                <a:spcPts val="600"/>
              </a:spcBef>
              <a:spcAft>
                <a:spcPts val="0"/>
              </a:spcAft>
            </a:pPr>
            <a:r>
              <a:rPr lang="en-US" sz="1800" dirty="0">
                <a:ea typeface="Tahoma"/>
                <a:cs typeface="Tahoma"/>
              </a:rPr>
              <a:t>Example code for C = A*B + C*D</a:t>
            </a:r>
            <a:br>
              <a:rPr lang="en-US" sz="1800" dirty="0">
                <a:ea typeface="Tahoma"/>
                <a:cs typeface="Tahoma"/>
              </a:rPr>
            </a:br>
            <a:r>
              <a:rPr lang="en-US" sz="1800" dirty="0">
                <a:ea typeface="Tahoma"/>
                <a:cs typeface="Tahoma"/>
              </a:rPr>
              <a:t>A (label for var) in word at 20, B in 21, C in 22, D in 23;</a:t>
            </a:r>
            <a:br>
              <a:rPr lang="en-US" sz="1800" dirty="0">
                <a:ea typeface="Tahoma"/>
                <a:cs typeface="Tahoma"/>
              </a:rPr>
            </a:br>
            <a:r>
              <a:rPr lang="en-US" sz="1800" dirty="0">
                <a:ea typeface="Tahoma"/>
                <a:cs typeface="Tahoma"/>
              </a:rPr>
              <a:t>word at 30 (E) is used for temporary storage</a:t>
            </a:r>
          </a:p>
          <a:p>
            <a:pPr lvl="1" defTabSz="182880">
              <a:spcBef>
                <a:spcPts val="600"/>
              </a:spcBef>
              <a:spcAft>
                <a:spcPts val="0"/>
              </a:spcAft>
            </a:pPr>
            <a:r>
              <a:rPr lang="en-US" sz="1800" dirty="0">
                <a:ea typeface="Tahoma"/>
                <a:cs typeface="Tahoma"/>
              </a:rPr>
              <a:t>100 10100 LOAD A      100 10110 LOAD C</a:t>
            </a:r>
            <a:br>
              <a:rPr lang="en-US" sz="1800" dirty="0">
                <a:ea typeface="Tahoma"/>
                <a:cs typeface="Tahoma"/>
              </a:rPr>
            </a:br>
            <a:r>
              <a:rPr lang="en-US" sz="1800" dirty="0">
                <a:ea typeface="Tahoma"/>
                <a:cs typeface="Tahoma"/>
              </a:rPr>
              <a:t>010 10101 MUL B        010 10111 MUL D</a:t>
            </a:r>
            <a:br>
              <a:rPr lang="en-US" sz="1800" dirty="0">
                <a:ea typeface="Tahoma"/>
                <a:cs typeface="Tahoma"/>
              </a:rPr>
            </a:br>
            <a:r>
              <a:rPr lang="en-US" sz="1800" dirty="0">
                <a:ea typeface="Tahoma"/>
                <a:cs typeface="Tahoma"/>
              </a:rPr>
              <a:t>101 11110 STORE E     000 11110 STORE C</a:t>
            </a:r>
            <a:br>
              <a:rPr lang="en-US" sz="1800" dirty="0">
                <a:ea typeface="Tahoma"/>
                <a:cs typeface="Tahoma"/>
              </a:rPr>
            </a:br>
            <a:r>
              <a:rPr lang="en-US" sz="1800" dirty="0">
                <a:ea typeface="Tahoma"/>
                <a:cs typeface="Tahoma"/>
              </a:rPr>
              <a:t>100 10110 LOAD C</a:t>
            </a:r>
            <a:r>
              <a:rPr lang="en-US" altLang="en-US" sz="2000" dirty="0">
                <a:ea typeface="Tahoma"/>
                <a:cs typeface="Tahoma"/>
              </a:rPr>
              <a:t>           </a:t>
            </a:r>
            <a:endParaRPr lang="en-US" altLang="en-US" sz="1800" dirty="0">
              <a:ea typeface="Tahoma"/>
              <a:cs typeface="Tahoma"/>
            </a:endParaRPr>
          </a:p>
        </p:txBody>
      </p:sp>
      <p:sp>
        <p:nvSpPr>
          <p:cNvPr id="2" name="Slide Number Placeholder 1"/>
          <p:cNvSpPr>
            <a:spLocks noGrp="1"/>
          </p:cNvSpPr>
          <p:nvPr>
            <p:ph type="sldNum" sz="quarter" idx="12"/>
          </p:nvPr>
        </p:nvSpPr>
        <p:spPr/>
        <p:txBody>
          <a:bodyPr/>
          <a:lstStyle/>
          <a:p>
            <a:pPr>
              <a:defRPr/>
            </a:pPr>
            <a:fld id="{9F95971F-92F4-44DA-B463-EB59D65F167A}" type="slidenum">
              <a:rPr lang="en-US" altLang="en-US" smtClean="0"/>
              <a:pPr>
                <a:defRPr/>
              </a:pPr>
              <a:t>2</a:t>
            </a:fld>
            <a:endParaRPr lang="en-US" altLang="en-US"/>
          </a:p>
        </p:txBody>
      </p:sp>
      <p:sp>
        <p:nvSpPr>
          <p:cNvPr id="3" name="Footer Placeholder 2"/>
          <p:cNvSpPr>
            <a:spLocks noGrp="1"/>
          </p:cNvSpPr>
          <p:nvPr>
            <p:ph type="ftr" sz="quarter" idx="11"/>
          </p:nvPr>
        </p:nvSpPr>
        <p:spPr/>
        <p:txBody>
          <a:bodyPr/>
          <a:lstStyle/>
          <a:p>
            <a:pPr>
              <a:defRPr/>
            </a:pPr>
            <a:r>
              <a:rPr lang="en-US" dirty="0"/>
              <a:t>CSE 3430</a:t>
            </a:r>
          </a:p>
        </p:txBody>
      </p:sp>
      <p:graphicFrame>
        <p:nvGraphicFramePr>
          <p:cNvPr id="5" name="Table 5">
            <a:extLst>
              <a:ext uri="{FF2B5EF4-FFF2-40B4-BE49-F238E27FC236}">
                <a16:creationId xmlns:a16="http://schemas.microsoft.com/office/drawing/2014/main" id="{E2F674D2-51AC-0196-7359-E3019C914CA8}"/>
              </a:ext>
            </a:extLst>
          </p:cNvPr>
          <p:cNvGraphicFramePr>
            <a:graphicFrameLocks noGrp="1"/>
          </p:cNvGraphicFramePr>
          <p:nvPr>
            <p:extLst>
              <p:ext uri="{D42A27DB-BD31-4B8C-83A1-F6EECF244321}">
                <p14:modId xmlns:p14="http://schemas.microsoft.com/office/powerpoint/2010/main" val="817351702"/>
              </p:ext>
            </p:extLst>
          </p:nvPr>
        </p:nvGraphicFramePr>
        <p:xfrm>
          <a:off x="977660" y="2386641"/>
          <a:ext cx="5120637" cy="798849"/>
        </p:xfrm>
        <a:graphic>
          <a:graphicData uri="http://schemas.openxmlformats.org/drawingml/2006/table">
            <a:tbl>
              <a:tblPr firstRow="1" bandRow="1">
                <a:tableStyleId>{5C22544A-7EE6-4342-B048-85BDC9FD1C3A}</a:tableStyleId>
              </a:tblPr>
              <a:tblGrid>
                <a:gridCol w="1280159">
                  <a:extLst>
                    <a:ext uri="{9D8B030D-6E8A-4147-A177-3AD203B41FA5}">
                      <a16:colId xmlns:a16="http://schemas.microsoft.com/office/drawing/2014/main" val="3940484451"/>
                    </a:ext>
                  </a:extLst>
                </a:gridCol>
                <a:gridCol w="1448873">
                  <a:extLst>
                    <a:ext uri="{9D8B030D-6E8A-4147-A177-3AD203B41FA5}">
                      <a16:colId xmlns:a16="http://schemas.microsoft.com/office/drawing/2014/main" val="3498248173"/>
                    </a:ext>
                  </a:extLst>
                </a:gridCol>
                <a:gridCol w="1111446">
                  <a:extLst>
                    <a:ext uri="{9D8B030D-6E8A-4147-A177-3AD203B41FA5}">
                      <a16:colId xmlns:a16="http://schemas.microsoft.com/office/drawing/2014/main" val="3824259522"/>
                    </a:ext>
                  </a:extLst>
                </a:gridCol>
                <a:gridCol w="1280159">
                  <a:extLst>
                    <a:ext uri="{9D8B030D-6E8A-4147-A177-3AD203B41FA5}">
                      <a16:colId xmlns:a16="http://schemas.microsoft.com/office/drawing/2014/main" val="3948002804"/>
                    </a:ext>
                  </a:extLst>
                </a:gridCol>
              </a:tblGrid>
              <a:tr h="433089">
                <a:tc>
                  <a:txBody>
                    <a:bodyPr/>
                    <a:lstStyle/>
                    <a:p>
                      <a:pPr lvl="0">
                        <a:buNone/>
                      </a:pPr>
                      <a:r>
                        <a:rPr lang="en-US" sz="1800" b="0" i="0" u="none" strike="noStrike" noProof="0" dirty="0">
                          <a:solidFill>
                            <a:schemeClr val="tx1"/>
                          </a:solidFill>
                          <a:latin typeface="Tahoma"/>
                        </a:rPr>
                        <a:t>ADD 000</a:t>
                      </a:r>
                      <a:endParaRPr lang="en-US" dirty="0">
                        <a:solidFill>
                          <a:schemeClr val="tx1"/>
                        </a:solidFill>
                      </a:endParaRPr>
                    </a:p>
                  </a:txBody>
                  <a:tcPr/>
                </a:tc>
                <a:tc>
                  <a:txBody>
                    <a:bodyPr/>
                    <a:lstStyle/>
                    <a:p>
                      <a:pPr lvl="0">
                        <a:buNone/>
                      </a:pPr>
                      <a:r>
                        <a:rPr lang="en-US" sz="1800" b="0" i="0" u="none" strike="noStrike" noProof="0" dirty="0">
                          <a:solidFill>
                            <a:schemeClr val="tx1"/>
                          </a:solidFill>
                          <a:latin typeface="Tahoma"/>
                        </a:rPr>
                        <a:t>SUB 001</a:t>
                      </a:r>
                      <a:endParaRPr lang="en-US" dirty="0">
                        <a:solidFill>
                          <a:schemeClr val="tx1"/>
                        </a:solidFill>
                      </a:endParaRPr>
                    </a:p>
                  </a:txBody>
                  <a:tcPr/>
                </a:tc>
                <a:tc>
                  <a:txBody>
                    <a:bodyPr/>
                    <a:lstStyle/>
                    <a:p>
                      <a:pPr lvl="0">
                        <a:buNone/>
                      </a:pPr>
                      <a:r>
                        <a:rPr lang="en-US" sz="1800" b="0" i="0" u="none" strike="noStrike" noProof="0" dirty="0">
                          <a:solidFill>
                            <a:schemeClr val="tx1"/>
                          </a:solidFill>
                          <a:latin typeface="Tahoma"/>
                        </a:rPr>
                        <a:t>MUL 010</a:t>
                      </a:r>
                      <a:endParaRPr lang="en-US" dirty="0">
                        <a:solidFill>
                          <a:schemeClr val="tx1"/>
                        </a:solidFill>
                      </a:endParaRPr>
                    </a:p>
                  </a:txBody>
                  <a:tcPr/>
                </a:tc>
                <a:tc>
                  <a:txBody>
                    <a:bodyPr/>
                    <a:lstStyle/>
                    <a:p>
                      <a:pPr lvl="0">
                        <a:buNone/>
                      </a:pPr>
                      <a:r>
                        <a:rPr lang="en-US" sz="1800" b="0" i="0" u="none" strike="noStrike" noProof="0" dirty="0">
                          <a:solidFill>
                            <a:schemeClr val="tx1"/>
                          </a:solidFill>
                          <a:latin typeface="Tahoma"/>
                        </a:rPr>
                        <a:t>DIV 011</a:t>
                      </a:r>
                      <a:endParaRPr lang="en-US" dirty="0">
                        <a:solidFill>
                          <a:schemeClr val="tx1"/>
                        </a:solidFill>
                      </a:endParaRPr>
                    </a:p>
                  </a:txBody>
                  <a:tcPr/>
                </a:tc>
                <a:extLst>
                  <a:ext uri="{0D108BD9-81ED-4DB2-BD59-A6C34878D82A}">
                    <a16:rowId xmlns:a16="http://schemas.microsoft.com/office/drawing/2014/main" val="1118715810"/>
                  </a:ext>
                </a:extLst>
              </a:tr>
              <a:tr h="355751">
                <a:tc>
                  <a:txBody>
                    <a:bodyPr/>
                    <a:lstStyle/>
                    <a:p>
                      <a:pPr lvl="0">
                        <a:buNone/>
                      </a:pPr>
                      <a:r>
                        <a:rPr lang="en-US" sz="1800" b="0" i="0" u="none" strike="noStrike" noProof="0" dirty="0">
                          <a:solidFill>
                            <a:schemeClr val="tx1"/>
                          </a:solidFill>
                          <a:latin typeface="Tahoma"/>
                        </a:rPr>
                        <a:t>LOAD 100</a:t>
                      </a:r>
                      <a:endParaRPr lang="en-US" dirty="0">
                        <a:solidFill>
                          <a:schemeClr val="tx1"/>
                        </a:solidFill>
                      </a:endParaRPr>
                    </a:p>
                  </a:txBody>
                  <a:tcPr/>
                </a:tc>
                <a:tc>
                  <a:txBody>
                    <a:bodyPr/>
                    <a:lstStyle/>
                    <a:p>
                      <a:pPr lvl="0">
                        <a:buNone/>
                      </a:pPr>
                      <a:r>
                        <a:rPr lang="en-US" sz="1800" b="0" i="0" u="none" strike="noStrike" noProof="0" dirty="0">
                          <a:solidFill>
                            <a:schemeClr val="tx1"/>
                          </a:solidFill>
                          <a:latin typeface="Tahoma"/>
                        </a:rPr>
                        <a:t>STORE 101</a:t>
                      </a:r>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2846448094"/>
                  </a:ext>
                </a:extLst>
              </a:tr>
            </a:tbl>
          </a:graphicData>
        </a:graphic>
      </p:graphicFrame>
    </p:spTree>
    <p:extLst>
      <p:ext uri="{BB962C8B-B14F-4D97-AF65-F5344CB8AC3E}">
        <p14:creationId xmlns:p14="http://schemas.microsoft.com/office/powerpoint/2010/main" val="2365473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616285" y="-104260"/>
            <a:ext cx="7645400" cy="666750"/>
          </a:xfrm>
        </p:spPr>
        <p:txBody>
          <a:bodyPr/>
          <a:lstStyle/>
          <a:p>
            <a:pPr algn="ctr"/>
            <a:r>
              <a:rPr lang="en-US" altLang="en-US" dirty="0"/>
              <a:t>Improving Performance (</a:t>
            </a:r>
            <a:r>
              <a:rPr lang="en-US" altLang="en-US" dirty="0" err="1"/>
              <a:t>cont</a:t>
            </a:r>
            <a:r>
              <a:rPr lang="en-US" altLang="en-US" dirty="0"/>
              <a:t>)</a:t>
            </a:r>
          </a:p>
        </p:txBody>
      </p:sp>
      <p:sp>
        <p:nvSpPr>
          <p:cNvPr id="27651" name="Rectangle 3"/>
          <p:cNvSpPr>
            <a:spLocks noGrp="1"/>
          </p:cNvSpPr>
          <p:nvPr>
            <p:ph type="body" idx="1"/>
          </p:nvPr>
        </p:nvSpPr>
        <p:spPr>
          <a:xfrm>
            <a:off x="347450" y="702245"/>
            <a:ext cx="8065050" cy="5875965"/>
          </a:xfrm>
        </p:spPr>
        <p:txBody>
          <a:bodyPr/>
          <a:lstStyle/>
          <a:p>
            <a:r>
              <a:rPr lang="en-US" altLang="en-US" sz="2400" dirty="0"/>
              <a:t>Problem: Speed mismatch between CPU and memory</a:t>
            </a:r>
            <a:endParaRPr lang="en-US" altLang="en-US" sz="2400" dirty="0">
              <a:ea typeface="Tahoma"/>
              <a:cs typeface="Tahoma"/>
            </a:endParaRPr>
          </a:p>
          <a:p>
            <a:r>
              <a:rPr lang="en-US" altLang="en-US" sz="2400" dirty="0"/>
              <a:t>Memory </a:t>
            </a:r>
            <a:r>
              <a:rPr lang="en-US" altLang="en-US" sz="2400" b="1" i="1" dirty="0"/>
              <a:t>*can*</a:t>
            </a:r>
            <a:r>
              <a:rPr lang="en-US" altLang="en-US" sz="2400" dirty="0"/>
              <a:t> be fast but then becomes </a:t>
            </a:r>
            <a:r>
              <a:rPr lang="en-US" altLang="en-US" sz="2400" b="1" i="1" dirty="0"/>
              <a:t>very expensive </a:t>
            </a:r>
            <a:r>
              <a:rPr lang="en-US" altLang="en-US" sz="2400" i="1" dirty="0"/>
              <a:t>(because very fast memory technology costs about </a:t>
            </a:r>
            <a:r>
              <a:rPr lang="en-US" altLang="en-US" sz="2400" b="1" i="1" dirty="0"/>
              <a:t>10 times as much per byte</a:t>
            </a:r>
            <a:r>
              <a:rPr lang="en-US" altLang="en-US" sz="2400" i="1" dirty="0"/>
              <a:t>); </a:t>
            </a:r>
            <a:r>
              <a:rPr lang="en-US" altLang="en-US" sz="2400" b="1" i="1" dirty="0"/>
              <a:t>OUR SYSTEMS WOULD COST WAAAAAAAY MORE WITH FAST MAIN MEMORY!!!!! (imagine needing a loan similar to a house/car loan to buy a computer system :-( )</a:t>
            </a:r>
            <a:endParaRPr lang="en-US" altLang="en-US" sz="2400" b="1" i="1" dirty="0">
              <a:ea typeface="Tahoma"/>
              <a:cs typeface="Tahoma"/>
            </a:endParaRPr>
          </a:p>
          <a:p>
            <a:r>
              <a:rPr lang="en-US" altLang="en-US" sz="2400" dirty="0"/>
              <a:t>Solution: Memory </a:t>
            </a:r>
            <a:r>
              <a:rPr lang="en-US" altLang="en-US" sz="2400" b="1" dirty="0"/>
              <a:t>hierarchy </a:t>
            </a:r>
            <a:r>
              <a:rPr lang="en-US" altLang="en-US" sz="2400" dirty="0"/>
              <a:t>(levels of memory): </a:t>
            </a:r>
            <a:br>
              <a:rPr lang="en-US" altLang="en-US" sz="2400" dirty="0"/>
            </a:br>
            <a:r>
              <a:rPr lang="en-US" altLang="en-US" sz="2400" dirty="0"/>
              <a:t>(cheaper, slower memory as you go down levels in the list)</a:t>
            </a:r>
            <a:endParaRPr lang="en-US" altLang="en-US" sz="2400" dirty="0">
              <a:ea typeface="Tahoma"/>
              <a:cs typeface="Tahoma"/>
            </a:endParaRPr>
          </a:p>
          <a:p>
            <a:r>
              <a:rPr lang="en-US" altLang="en-US" sz="2400" dirty="0"/>
              <a:t>Hierarchy levels (highest to lowest)</a:t>
            </a:r>
            <a:endParaRPr lang="en-US" altLang="en-US" sz="2400" dirty="0">
              <a:ea typeface="Tahoma"/>
              <a:cs typeface="Tahoma"/>
            </a:endParaRPr>
          </a:p>
          <a:p>
            <a:pPr lvl="1"/>
            <a:r>
              <a:rPr lang="en-US" altLang="en-US" sz="2400" dirty="0">
                <a:ea typeface="Tahoma"/>
                <a:cs typeface="Tahoma"/>
              </a:rPr>
              <a:t>See next slide</a:t>
            </a:r>
            <a:endParaRPr lang="en-US" altLang="en-US" sz="2400" dirty="0"/>
          </a:p>
        </p:txBody>
      </p:sp>
      <p:sp>
        <p:nvSpPr>
          <p:cNvPr id="2" name="Slide Number Placeholder 1"/>
          <p:cNvSpPr>
            <a:spLocks noGrp="1"/>
          </p:cNvSpPr>
          <p:nvPr>
            <p:ph type="sldNum" sz="quarter" idx="12"/>
          </p:nvPr>
        </p:nvSpPr>
        <p:spPr/>
        <p:txBody>
          <a:bodyPr/>
          <a:lstStyle/>
          <a:p>
            <a:pPr>
              <a:defRPr/>
            </a:pPr>
            <a:fld id="{9F95971F-92F4-44DA-B463-EB59D65F167A}" type="slidenum">
              <a:rPr lang="en-US" altLang="en-US" smtClean="0">
                <a:solidFill>
                  <a:srgbClr val="000000"/>
                </a:solidFill>
              </a:rPr>
              <a:pPr>
                <a:defRPr/>
              </a:pPr>
              <a:t>20</a:t>
            </a:fld>
            <a:endParaRPr lang="en-US" altLang="en-US">
              <a:solidFill>
                <a:srgbClr val="000000"/>
              </a:solidFill>
            </a:endParaRPr>
          </a:p>
        </p:txBody>
      </p:sp>
      <p:sp>
        <p:nvSpPr>
          <p:cNvPr id="3" name="Footer Placeholder 2"/>
          <p:cNvSpPr>
            <a:spLocks noGrp="1"/>
          </p:cNvSpPr>
          <p:nvPr>
            <p:ph type="ftr" sz="quarter" idx="11"/>
          </p:nvPr>
        </p:nvSpPr>
        <p:spPr/>
        <p:txBody>
          <a:bodyPr/>
          <a:lstStyle/>
          <a:p>
            <a:pPr>
              <a:defRPr/>
            </a:pPr>
            <a:r>
              <a:rPr lang="en-US" dirty="0">
                <a:solidFill>
                  <a:srgbClr val="000000"/>
                </a:solidFill>
              </a:rPr>
              <a:t>CSE 3430</a:t>
            </a:r>
          </a:p>
        </p:txBody>
      </p:sp>
    </p:spTree>
    <p:extLst>
      <p:ext uri="{BB962C8B-B14F-4D97-AF65-F5344CB8AC3E}">
        <p14:creationId xmlns:p14="http://schemas.microsoft.com/office/powerpoint/2010/main" val="69748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8425E-77FA-E110-CC6A-A5E930B298DA}"/>
              </a:ext>
            </a:extLst>
          </p:cNvPr>
          <p:cNvSpPr>
            <a:spLocks noGrp="1"/>
          </p:cNvSpPr>
          <p:nvPr>
            <p:ph type="title"/>
          </p:nvPr>
        </p:nvSpPr>
        <p:spPr/>
        <p:txBody>
          <a:bodyPr/>
          <a:lstStyle/>
          <a:p>
            <a:r>
              <a:rPr lang="en-US" dirty="0">
                <a:ea typeface="+mj-lt"/>
                <a:cs typeface="+mj-lt"/>
              </a:rPr>
              <a:t>Improving Performance</a:t>
            </a:r>
            <a:endParaRPr lang="en-US" dirty="0"/>
          </a:p>
        </p:txBody>
      </p:sp>
      <p:sp>
        <p:nvSpPr>
          <p:cNvPr id="3" name="Content Placeholder 2">
            <a:extLst>
              <a:ext uri="{FF2B5EF4-FFF2-40B4-BE49-F238E27FC236}">
                <a16:creationId xmlns:a16="http://schemas.microsoft.com/office/drawing/2014/main" id="{5D80A451-2EE0-2AA8-04B7-69CEBCB9179A}"/>
              </a:ext>
            </a:extLst>
          </p:cNvPr>
          <p:cNvSpPr>
            <a:spLocks noGrp="1"/>
          </p:cNvSpPr>
          <p:nvPr>
            <p:ph idx="1"/>
          </p:nvPr>
        </p:nvSpPr>
        <p:spPr/>
        <p:txBody>
          <a:bodyPr/>
          <a:lstStyle/>
          <a:p>
            <a:r>
              <a:rPr lang="en-US" dirty="0">
                <a:ea typeface="+mn-lt"/>
                <a:cs typeface="+mn-lt"/>
              </a:rPr>
              <a:t>Hierarchy levels (highest to lowest)</a:t>
            </a:r>
          </a:p>
          <a:p>
            <a:pPr lvl="1">
              <a:buClr>
                <a:srgbClr val="FF0000"/>
              </a:buClr>
            </a:pPr>
            <a:r>
              <a:rPr lang="en-US" dirty="0">
                <a:ea typeface="+mn-lt"/>
                <a:cs typeface="+mn-lt"/>
              </a:rPr>
              <a:t>CPU Registers (very fast memory - SRAM)</a:t>
            </a:r>
          </a:p>
          <a:p>
            <a:pPr lvl="1">
              <a:buClr>
                <a:srgbClr val="FF0000"/>
              </a:buClr>
            </a:pPr>
            <a:r>
              <a:rPr lang="en-US" dirty="0">
                <a:ea typeface="+mn-lt"/>
                <a:cs typeface="+mn-lt"/>
              </a:rPr>
              <a:t>Cache (Level 1, Level 2, …) (also very fast memory - SRAM)</a:t>
            </a:r>
          </a:p>
          <a:p>
            <a:pPr lvl="1">
              <a:buClr>
                <a:srgbClr val="FF0000"/>
              </a:buClr>
            </a:pPr>
            <a:r>
              <a:rPr lang="en-US" dirty="0">
                <a:ea typeface="+mn-lt"/>
                <a:cs typeface="+mn-lt"/>
              </a:rPr>
              <a:t>Main memory (often called RAM: Random Access Memory): Note that term “memory” alone refers to RAM; this is slower memory – DRAM (10 to 20 times slower!!!!!)</a:t>
            </a:r>
          </a:p>
          <a:p>
            <a:pPr lvl="1">
              <a:buClr>
                <a:srgbClr val="FF0000"/>
              </a:buClr>
            </a:pPr>
            <a:r>
              <a:rPr lang="en-US" dirty="0">
                <a:ea typeface="+mn-lt"/>
                <a:cs typeface="+mn-lt"/>
              </a:rPr>
              <a:t>Disk/SSD, … </a:t>
            </a:r>
          </a:p>
          <a:p>
            <a:pPr lvl="1">
              <a:buClr>
                <a:srgbClr val="FF0000"/>
              </a:buClr>
            </a:pPr>
            <a:r>
              <a:rPr lang="en-US" dirty="0">
                <a:ea typeface="+mn-lt"/>
                <a:cs typeface="+mn-lt"/>
              </a:rPr>
              <a:t>Flash cards, tapes etc.</a:t>
            </a:r>
            <a:endParaRPr lang="en-US" dirty="0"/>
          </a:p>
        </p:txBody>
      </p:sp>
      <p:sp>
        <p:nvSpPr>
          <p:cNvPr id="4" name="Footer Placeholder 3">
            <a:extLst>
              <a:ext uri="{FF2B5EF4-FFF2-40B4-BE49-F238E27FC236}">
                <a16:creationId xmlns:a16="http://schemas.microsoft.com/office/drawing/2014/main" id="{BD49386A-AF69-DAE1-C673-7C2BC3E52ECC}"/>
              </a:ext>
            </a:extLst>
          </p:cNvPr>
          <p:cNvSpPr>
            <a:spLocks noGrp="1"/>
          </p:cNvSpPr>
          <p:nvPr>
            <p:ph type="ftr" sz="quarter" idx="11"/>
          </p:nvPr>
        </p:nvSpPr>
        <p:spPr/>
        <p:txBody>
          <a:bodyPr/>
          <a:lstStyle/>
          <a:p>
            <a:pPr>
              <a:defRPr/>
            </a:pPr>
            <a:r>
              <a:rPr lang="en-US" dirty="0"/>
              <a:t>CSE 3430</a:t>
            </a:r>
          </a:p>
        </p:txBody>
      </p:sp>
      <p:sp>
        <p:nvSpPr>
          <p:cNvPr id="5" name="Slide Number Placeholder 4">
            <a:extLst>
              <a:ext uri="{FF2B5EF4-FFF2-40B4-BE49-F238E27FC236}">
                <a16:creationId xmlns:a16="http://schemas.microsoft.com/office/drawing/2014/main" id="{FEBAE901-F2C5-7207-9F4B-1808CBA75BDC}"/>
              </a:ext>
            </a:extLst>
          </p:cNvPr>
          <p:cNvSpPr>
            <a:spLocks noGrp="1"/>
          </p:cNvSpPr>
          <p:nvPr>
            <p:ph type="sldNum" sz="quarter" idx="12"/>
          </p:nvPr>
        </p:nvSpPr>
        <p:spPr/>
        <p:txBody>
          <a:bodyPr/>
          <a:lstStyle/>
          <a:p>
            <a:pPr>
              <a:defRPr/>
            </a:pPr>
            <a:fld id="{9F95971F-92F4-44DA-B463-EB59D65F167A}" type="slidenum">
              <a:rPr lang="en-US" altLang="en-US"/>
              <a:pPr>
                <a:defRPr/>
              </a:pPr>
              <a:t>21</a:t>
            </a:fld>
            <a:endParaRPr lang="en-US" altLang="en-US"/>
          </a:p>
        </p:txBody>
      </p:sp>
    </p:spTree>
    <p:extLst>
      <p:ext uri="{BB962C8B-B14F-4D97-AF65-F5344CB8AC3E}">
        <p14:creationId xmlns:p14="http://schemas.microsoft.com/office/powerpoint/2010/main" val="2030393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602C6-1027-421E-BFE1-DB7A33FF8F44}"/>
              </a:ext>
            </a:extLst>
          </p:cNvPr>
          <p:cNvSpPr>
            <a:spLocks noGrp="1"/>
          </p:cNvSpPr>
          <p:nvPr>
            <p:ph type="title"/>
          </p:nvPr>
        </p:nvSpPr>
        <p:spPr/>
        <p:txBody>
          <a:bodyPr/>
          <a:lstStyle/>
          <a:p>
            <a:r>
              <a:rPr lang="en-US" sz="2800" dirty="0"/>
              <a:t>Analogy – "Old-fashioned" Library Research</a:t>
            </a:r>
          </a:p>
        </p:txBody>
      </p:sp>
      <p:sp>
        <p:nvSpPr>
          <p:cNvPr id="3" name="Content Placeholder 2">
            <a:extLst>
              <a:ext uri="{FF2B5EF4-FFF2-40B4-BE49-F238E27FC236}">
                <a16:creationId xmlns:a16="http://schemas.microsoft.com/office/drawing/2014/main" id="{91826B22-BC9F-4B4E-8A14-4458C9341F6E}"/>
              </a:ext>
            </a:extLst>
          </p:cNvPr>
          <p:cNvSpPr>
            <a:spLocks noGrp="1"/>
          </p:cNvSpPr>
          <p:nvPr>
            <p:ph idx="1"/>
          </p:nvPr>
        </p:nvSpPr>
        <p:spPr/>
        <p:txBody>
          <a:bodyPr/>
          <a:lstStyle/>
          <a:p>
            <a:r>
              <a:rPr lang="en-US" sz="1800" dirty="0"/>
              <a:t>In the “old” days (when I was your age!), research was done with printed books and articles</a:t>
            </a:r>
            <a:endParaRPr lang="en-US" sz="1800" dirty="0">
              <a:ea typeface="Tahoma"/>
              <a:cs typeface="Tahoma"/>
            </a:endParaRPr>
          </a:p>
          <a:p>
            <a:r>
              <a:rPr lang="en-US" sz="1800" dirty="0"/>
              <a:t>If you wanted to write a research paper, you would go to the library, look for books and articles on your topic, and go and get them from the “stacks” (shelves with printed books and </a:t>
            </a:r>
            <a:r>
              <a:rPr lang="en-US" sz="1800" err="1"/>
              <a:t>lournals</a:t>
            </a:r>
            <a:r>
              <a:rPr lang="en-US" sz="1800" dirty="0"/>
              <a:t>), by taking the elevator to a higher floor and going out and finding them</a:t>
            </a:r>
            <a:endParaRPr lang="en-US" sz="1800" dirty="0">
              <a:ea typeface="Tahoma"/>
              <a:cs typeface="Tahoma"/>
            </a:endParaRPr>
          </a:p>
          <a:p>
            <a:r>
              <a:rPr lang="en-US" sz="1800" dirty="0"/>
              <a:t>If you found 50 books and articles, you could not keep all of them on your small library desk at one time, so you would only bring the ones you were using for </a:t>
            </a:r>
            <a:r>
              <a:rPr lang="en-US" sz="1800" b="1" i="1" dirty="0"/>
              <a:t>the part of your paper you are currently writing (because that's all you have space for on your small desk)</a:t>
            </a:r>
            <a:endParaRPr lang="en-US" sz="1800" b="1" i="1" dirty="0">
              <a:ea typeface="Tahoma"/>
              <a:cs typeface="Tahoma"/>
            </a:endParaRPr>
          </a:p>
          <a:p>
            <a:r>
              <a:rPr lang="en-US" sz="1800" dirty="0"/>
              <a:t>Others you would leave in the stacks till you were ready to use them</a:t>
            </a:r>
            <a:endParaRPr lang="en-US" sz="1800" dirty="0">
              <a:ea typeface="Tahoma"/>
              <a:cs typeface="Tahoma"/>
            </a:endParaRPr>
          </a:p>
          <a:p>
            <a:r>
              <a:rPr lang="en-US" sz="1800" dirty="0"/>
              <a:t>The stacks are like main memory (huge, but slow retrieval time), and the small desk is like </a:t>
            </a:r>
            <a:r>
              <a:rPr lang="en-US" sz="1800" b="1" i="1" dirty="0"/>
              <a:t>cache</a:t>
            </a:r>
            <a:r>
              <a:rPr lang="en-US" sz="1800" dirty="0"/>
              <a:t> (small space, but fast retrieval time)</a:t>
            </a:r>
            <a:endParaRPr lang="en-US" sz="1800" dirty="0">
              <a:ea typeface="Tahoma"/>
              <a:cs typeface="Tahoma"/>
            </a:endParaRPr>
          </a:p>
        </p:txBody>
      </p:sp>
      <p:sp>
        <p:nvSpPr>
          <p:cNvPr id="4" name="Footer Placeholder 3">
            <a:extLst>
              <a:ext uri="{FF2B5EF4-FFF2-40B4-BE49-F238E27FC236}">
                <a16:creationId xmlns:a16="http://schemas.microsoft.com/office/drawing/2014/main" id="{AC547E7F-BEA8-4093-88F8-8E66815253C1}"/>
              </a:ext>
            </a:extLst>
          </p:cNvPr>
          <p:cNvSpPr>
            <a:spLocks noGrp="1"/>
          </p:cNvSpPr>
          <p:nvPr>
            <p:ph type="ftr" sz="quarter" idx="11"/>
          </p:nvPr>
        </p:nvSpPr>
        <p:spPr/>
        <p:txBody>
          <a:bodyPr/>
          <a:lstStyle/>
          <a:p>
            <a:pPr>
              <a:defRPr/>
            </a:pPr>
            <a:r>
              <a:rPr lang="en-US" dirty="0"/>
              <a:t>CSE 3430</a:t>
            </a:r>
          </a:p>
        </p:txBody>
      </p:sp>
      <p:sp>
        <p:nvSpPr>
          <p:cNvPr id="5" name="Slide Number Placeholder 4">
            <a:extLst>
              <a:ext uri="{FF2B5EF4-FFF2-40B4-BE49-F238E27FC236}">
                <a16:creationId xmlns:a16="http://schemas.microsoft.com/office/drawing/2014/main" id="{AD07B2AF-BB06-47E2-ABC8-00A0A0B0AC7A}"/>
              </a:ext>
            </a:extLst>
          </p:cNvPr>
          <p:cNvSpPr>
            <a:spLocks noGrp="1"/>
          </p:cNvSpPr>
          <p:nvPr>
            <p:ph type="sldNum" sz="quarter" idx="12"/>
          </p:nvPr>
        </p:nvSpPr>
        <p:spPr/>
        <p:txBody>
          <a:bodyPr/>
          <a:lstStyle/>
          <a:p>
            <a:pPr>
              <a:defRPr/>
            </a:pPr>
            <a:fld id="{9F95971F-92F4-44DA-B463-EB59D65F167A}" type="slidenum">
              <a:rPr lang="en-US" altLang="en-US" smtClean="0"/>
              <a:pPr>
                <a:defRPr/>
              </a:pPr>
              <a:t>22</a:t>
            </a:fld>
            <a:endParaRPr lang="en-US" altLang="en-US"/>
          </a:p>
        </p:txBody>
      </p:sp>
    </p:spTree>
    <p:extLst>
      <p:ext uri="{BB962C8B-B14F-4D97-AF65-F5344CB8AC3E}">
        <p14:creationId xmlns:p14="http://schemas.microsoft.com/office/powerpoint/2010/main" val="281038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616285" y="-104260"/>
            <a:ext cx="7645400" cy="666750"/>
          </a:xfrm>
        </p:spPr>
        <p:txBody>
          <a:bodyPr/>
          <a:lstStyle/>
          <a:p>
            <a:pPr algn="ctr"/>
            <a:r>
              <a:rPr lang="en-US" altLang="en-US"/>
              <a:t>Memory hierachy (contd)</a:t>
            </a:r>
          </a:p>
        </p:txBody>
      </p:sp>
      <p:sp>
        <p:nvSpPr>
          <p:cNvPr id="27651" name="Rectangle 3"/>
          <p:cNvSpPr>
            <a:spLocks noGrp="1"/>
          </p:cNvSpPr>
          <p:nvPr>
            <p:ph type="body" idx="1"/>
          </p:nvPr>
        </p:nvSpPr>
        <p:spPr>
          <a:xfrm>
            <a:off x="347450" y="702245"/>
            <a:ext cx="7914236" cy="5722345"/>
          </a:xfrm>
        </p:spPr>
        <p:txBody>
          <a:bodyPr/>
          <a:lstStyle/>
          <a:p>
            <a:r>
              <a:rPr lang="en-US" altLang="en-US" sz="2400" dirty="0"/>
              <a:t>Key requirement: </a:t>
            </a:r>
            <a:br>
              <a:rPr lang="en-US" altLang="en-US" sz="2400" dirty="0"/>
            </a:br>
            <a:r>
              <a:rPr lang="en-US" altLang="en-US" sz="2400" dirty="0"/>
              <a:t>Data that CPU needs next/soon must be as high up in the hierarchy as possible, for fast access (otherwise, CPU has to wait); therefore, this data (or instruction) should be in a register or cache.</a:t>
            </a:r>
          </a:p>
          <a:p>
            <a:r>
              <a:rPr lang="en-US" altLang="en-US" sz="2400" dirty="0"/>
              <a:t>Important concept: </a:t>
            </a:r>
            <a:br>
              <a:rPr lang="en-US" altLang="en-US" sz="2400" dirty="0"/>
            </a:br>
            <a:r>
              <a:rPr lang="en-US" altLang="en-US" sz="2400" dirty="0"/>
              <a:t>	</a:t>
            </a:r>
            <a:r>
              <a:rPr lang="en-US" altLang="en-US" sz="2400" b="1" dirty="0"/>
              <a:t>Locality of reference</a:t>
            </a:r>
          </a:p>
          <a:p>
            <a:r>
              <a:rPr lang="en-US" altLang="en-US" sz="2400" b="1" dirty="0"/>
              <a:t>Temporal locality:</a:t>
            </a:r>
            <a:r>
              <a:rPr lang="en-US" altLang="en-US" sz="2400" dirty="0"/>
              <a:t> A recently executed instruction (or recently accessed data) is likely to be executed (or accessed) again soon</a:t>
            </a:r>
          </a:p>
          <a:p>
            <a:r>
              <a:rPr lang="en-US" altLang="en-US" sz="2400" b="1" dirty="0"/>
              <a:t>Spatial locality:</a:t>
            </a:r>
            <a:r>
              <a:rPr lang="en-US" altLang="en-US" sz="2400" dirty="0"/>
              <a:t> Instructions (or data) near a recently executed instruction (or recently accessed data) are likely to be executed (or accessed) soon</a:t>
            </a:r>
          </a:p>
          <a:p>
            <a:pPr lvl="1"/>
            <a:endParaRPr lang="en-US" altLang="en-US" dirty="0"/>
          </a:p>
        </p:txBody>
      </p:sp>
      <p:sp>
        <p:nvSpPr>
          <p:cNvPr id="2" name="Slide Number Placeholder 1"/>
          <p:cNvSpPr>
            <a:spLocks noGrp="1"/>
          </p:cNvSpPr>
          <p:nvPr>
            <p:ph type="sldNum" sz="quarter" idx="12"/>
          </p:nvPr>
        </p:nvSpPr>
        <p:spPr/>
        <p:txBody>
          <a:bodyPr/>
          <a:lstStyle/>
          <a:p>
            <a:pPr>
              <a:defRPr/>
            </a:pPr>
            <a:fld id="{9F95971F-92F4-44DA-B463-EB59D65F167A}" type="slidenum">
              <a:rPr lang="en-US" altLang="en-US" smtClean="0">
                <a:solidFill>
                  <a:srgbClr val="000000"/>
                </a:solidFill>
              </a:rPr>
              <a:pPr>
                <a:defRPr/>
              </a:pPr>
              <a:t>23</a:t>
            </a:fld>
            <a:endParaRPr lang="en-US" altLang="en-US">
              <a:solidFill>
                <a:srgbClr val="000000"/>
              </a:solidFill>
            </a:endParaRPr>
          </a:p>
        </p:txBody>
      </p:sp>
      <p:sp>
        <p:nvSpPr>
          <p:cNvPr id="3" name="Footer Placeholder 2"/>
          <p:cNvSpPr>
            <a:spLocks noGrp="1"/>
          </p:cNvSpPr>
          <p:nvPr>
            <p:ph type="ftr" sz="quarter" idx="11"/>
          </p:nvPr>
        </p:nvSpPr>
        <p:spPr/>
        <p:txBody>
          <a:bodyPr/>
          <a:lstStyle/>
          <a:p>
            <a:pPr>
              <a:defRPr/>
            </a:pPr>
            <a:r>
              <a:rPr lang="en-US" dirty="0">
                <a:solidFill>
                  <a:srgbClr val="000000"/>
                </a:solidFill>
              </a:rPr>
              <a:t>CSE 3430</a:t>
            </a:r>
          </a:p>
        </p:txBody>
      </p:sp>
    </p:spTree>
    <p:extLst>
      <p:ext uri="{BB962C8B-B14F-4D97-AF65-F5344CB8AC3E}">
        <p14:creationId xmlns:p14="http://schemas.microsoft.com/office/powerpoint/2010/main" val="627522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EB8B0-AABA-4D63-B278-25423B93B3AC}"/>
              </a:ext>
            </a:extLst>
          </p:cNvPr>
          <p:cNvSpPr>
            <a:spLocks noGrp="1"/>
          </p:cNvSpPr>
          <p:nvPr>
            <p:ph type="title"/>
          </p:nvPr>
        </p:nvSpPr>
        <p:spPr/>
        <p:txBody>
          <a:bodyPr/>
          <a:lstStyle/>
          <a:p>
            <a:r>
              <a:rPr lang="en-US" dirty="0"/>
              <a:t>CPU cache</a:t>
            </a:r>
          </a:p>
        </p:txBody>
      </p:sp>
      <p:sp>
        <p:nvSpPr>
          <p:cNvPr id="3" name="Content Placeholder 2">
            <a:extLst>
              <a:ext uri="{FF2B5EF4-FFF2-40B4-BE49-F238E27FC236}">
                <a16:creationId xmlns:a16="http://schemas.microsoft.com/office/drawing/2014/main" id="{2819CE2F-5BA4-48A2-B7AF-F27CD944FC1A}"/>
              </a:ext>
            </a:extLst>
          </p:cNvPr>
          <p:cNvSpPr>
            <a:spLocks noGrp="1"/>
          </p:cNvSpPr>
          <p:nvPr>
            <p:ph idx="1"/>
          </p:nvPr>
        </p:nvSpPr>
        <p:spPr/>
        <p:txBody>
          <a:bodyPr/>
          <a:lstStyle/>
          <a:p>
            <a:r>
              <a:rPr lang="en-US" sz="2400" dirty="0"/>
              <a:t>All modern CPUs have cache storage</a:t>
            </a:r>
            <a:endParaRPr lang="en-US" sz="2400" dirty="0">
              <a:ea typeface="Tahoma"/>
              <a:cs typeface="Tahoma"/>
            </a:endParaRPr>
          </a:p>
          <a:p>
            <a:r>
              <a:rPr lang="en-US" sz="2400" dirty="0"/>
              <a:t>The cache access is much faster because:</a:t>
            </a:r>
            <a:endParaRPr lang="en-US" sz="2400" dirty="0">
              <a:ea typeface="Tahoma"/>
              <a:cs typeface="Tahoma"/>
            </a:endParaRPr>
          </a:p>
          <a:p>
            <a:pPr lvl="1"/>
            <a:r>
              <a:rPr lang="en-US" sz="2000" dirty="0"/>
              <a:t>It is on the same chip as the CPU, and </a:t>
            </a:r>
            <a:endParaRPr lang="en-US">
              <a:ea typeface="Tahoma"/>
              <a:cs typeface="Tahoma"/>
            </a:endParaRPr>
          </a:p>
          <a:p>
            <a:pPr lvl="1"/>
            <a:r>
              <a:rPr lang="en-US" sz="2000" dirty="0"/>
              <a:t>It uses fast memory (SRAM), so the read/write access time is very fast (one clock cycle)</a:t>
            </a:r>
            <a:endParaRPr lang="en-US" sz="2000">
              <a:ea typeface="Tahoma"/>
              <a:cs typeface="Tahoma"/>
            </a:endParaRPr>
          </a:p>
          <a:p>
            <a:r>
              <a:rPr lang="en-US" sz="2400" dirty="0"/>
              <a:t>Whenever data/instructions are moved from memory to CPU, they are moved into the cache (or, if written back to memory, written from the cache)</a:t>
            </a:r>
          </a:p>
          <a:p>
            <a:r>
              <a:rPr lang="en-US" sz="2400" dirty="0"/>
              <a:t>An Intel i7 has about 7 MB of cache, so it is less than 0.1% (one-tenth of 1 per cent – 1/1000) the size of main memory (RAM), </a:t>
            </a:r>
            <a:r>
              <a:rPr lang="en-US" sz="2400" b="1" i="1" dirty="0"/>
              <a:t>but it still improves performance TREMENDOUSLY</a:t>
            </a:r>
            <a:endParaRPr lang="en-US" sz="2400" b="1" i="1" dirty="0">
              <a:ea typeface="Tahoma"/>
              <a:cs typeface="Tahoma"/>
            </a:endParaRPr>
          </a:p>
        </p:txBody>
      </p:sp>
      <p:sp>
        <p:nvSpPr>
          <p:cNvPr id="4" name="Footer Placeholder 3">
            <a:extLst>
              <a:ext uri="{FF2B5EF4-FFF2-40B4-BE49-F238E27FC236}">
                <a16:creationId xmlns:a16="http://schemas.microsoft.com/office/drawing/2014/main" id="{0B8584B1-AF74-4545-AD70-4CCBD9828CE7}"/>
              </a:ext>
            </a:extLst>
          </p:cNvPr>
          <p:cNvSpPr>
            <a:spLocks noGrp="1"/>
          </p:cNvSpPr>
          <p:nvPr>
            <p:ph type="ftr" sz="quarter" idx="11"/>
          </p:nvPr>
        </p:nvSpPr>
        <p:spPr/>
        <p:txBody>
          <a:bodyPr/>
          <a:lstStyle/>
          <a:p>
            <a:pPr>
              <a:defRPr/>
            </a:pPr>
            <a:r>
              <a:rPr lang="en-US" dirty="0"/>
              <a:t>CSE 3430</a:t>
            </a:r>
          </a:p>
        </p:txBody>
      </p:sp>
      <p:sp>
        <p:nvSpPr>
          <p:cNvPr id="5" name="Slide Number Placeholder 4">
            <a:extLst>
              <a:ext uri="{FF2B5EF4-FFF2-40B4-BE49-F238E27FC236}">
                <a16:creationId xmlns:a16="http://schemas.microsoft.com/office/drawing/2014/main" id="{3CA9A698-5D31-4C6A-8923-53DABF3FF211}"/>
              </a:ext>
            </a:extLst>
          </p:cNvPr>
          <p:cNvSpPr>
            <a:spLocks noGrp="1"/>
          </p:cNvSpPr>
          <p:nvPr>
            <p:ph type="sldNum" sz="quarter" idx="12"/>
          </p:nvPr>
        </p:nvSpPr>
        <p:spPr/>
        <p:txBody>
          <a:bodyPr/>
          <a:lstStyle/>
          <a:p>
            <a:pPr>
              <a:defRPr/>
            </a:pPr>
            <a:fld id="{9F95971F-92F4-44DA-B463-EB59D65F167A}" type="slidenum">
              <a:rPr lang="en-US" altLang="en-US" smtClean="0"/>
              <a:pPr>
                <a:defRPr/>
              </a:pPr>
              <a:t>24</a:t>
            </a:fld>
            <a:endParaRPr lang="en-US" altLang="en-US"/>
          </a:p>
        </p:txBody>
      </p:sp>
    </p:spTree>
    <p:extLst>
      <p:ext uri="{BB962C8B-B14F-4D97-AF65-F5344CB8AC3E}">
        <p14:creationId xmlns:p14="http://schemas.microsoft.com/office/powerpoint/2010/main" val="93819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1573394" y="-104260"/>
            <a:ext cx="4995666" cy="666750"/>
          </a:xfrm>
        </p:spPr>
        <p:txBody>
          <a:bodyPr/>
          <a:lstStyle/>
          <a:p>
            <a:r>
              <a:rPr lang="en-US" sz="3200" dirty="0"/>
              <a:t>Cache and Main Memory</a:t>
            </a:r>
          </a:p>
        </p:txBody>
      </p:sp>
      <p:grpSp>
        <p:nvGrpSpPr>
          <p:cNvPr id="13" name="Group 12"/>
          <p:cNvGrpSpPr/>
          <p:nvPr/>
        </p:nvGrpSpPr>
        <p:grpSpPr>
          <a:xfrm>
            <a:off x="912052" y="779055"/>
            <a:ext cx="6924373" cy="999750"/>
            <a:chOff x="885120" y="1046670"/>
            <a:chExt cx="6924373" cy="999750"/>
          </a:xfrm>
        </p:grpSpPr>
        <p:sp>
          <p:nvSpPr>
            <p:cNvPr id="2" name="Rectangle 1"/>
            <p:cNvSpPr/>
            <p:nvPr/>
          </p:nvSpPr>
          <p:spPr bwMode="auto">
            <a:xfrm>
              <a:off x="885120" y="1086295"/>
              <a:ext cx="1382580" cy="844910"/>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endParaRPr lang="en-US">
                <a:solidFill>
                  <a:srgbClr val="000000"/>
                </a:solidFill>
                <a:latin typeface="Arial" charset="0"/>
              </a:endParaRPr>
            </a:p>
          </p:txBody>
        </p:sp>
        <p:sp>
          <p:nvSpPr>
            <p:cNvPr id="5" name="Rectangle 4"/>
            <p:cNvSpPr/>
            <p:nvPr/>
          </p:nvSpPr>
          <p:spPr bwMode="auto">
            <a:xfrm>
              <a:off x="3112610" y="1086295"/>
              <a:ext cx="1382580" cy="844910"/>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endParaRPr lang="en-US">
                <a:solidFill>
                  <a:srgbClr val="000000"/>
                </a:solidFill>
                <a:latin typeface="Arial" charset="0"/>
              </a:endParaRPr>
            </a:p>
          </p:txBody>
        </p:sp>
        <p:sp>
          <p:nvSpPr>
            <p:cNvPr id="6" name="Rectangle 5"/>
            <p:cNvSpPr/>
            <p:nvPr/>
          </p:nvSpPr>
          <p:spPr bwMode="auto">
            <a:xfrm>
              <a:off x="6146604" y="1046670"/>
              <a:ext cx="1662889" cy="999750"/>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endParaRPr lang="en-US">
                <a:solidFill>
                  <a:srgbClr val="000000"/>
                </a:solidFill>
                <a:latin typeface="Arial" charset="0"/>
              </a:endParaRPr>
            </a:p>
          </p:txBody>
        </p:sp>
        <p:cxnSp>
          <p:nvCxnSpPr>
            <p:cNvPr id="4" name="Straight Arrow Connector 3"/>
            <p:cNvCxnSpPr/>
            <p:nvPr/>
          </p:nvCxnSpPr>
          <p:spPr bwMode="auto">
            <a:xfrm>
              <a:off x="2267700" y="1316725"/>
              <a:ext cx="844910"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9" name="Straight Arrow Connector 8"/>
            <p:cNvCxnSpPr/>
            <p:nvPr/>
          </p:nvCxnSpPr>
          <p:spPr bwMode="auto">
            <a:xfrm flipH="1">
              <a:off x="2267700" y="1623965"/>
              <a:ext cx="844910"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8" name="Straight Arrow Connector 7"/>
            <p:cNvCxnSpPr/>
            <p:nvPr/>
          </p:nvCxnSpPr>
          <p:spPr bwMode="auto">
            <a:xfrm>
              <a:off x="4495190" y="1316725"/>
              <a:ext cx="1651414" cy="0"/>
            </a:xfrm>
            <a:prstGeom prst="straightConnector1">
              <a:avLst/>
            </a:prstGeom>
            <a:solidFill>
              <a:schemeClr val="accent1"/>
            </a:solidFill>
            <a:ln w="28575" cap="sq" cmpd="sng" algn="ctr">
              <a:solidFill>
                <a:schemeClr val="tx1"/>
              </a:solidFill>
              <a:prstDash val="solid"/>
              <a:round/>
              <a:headEnd type="none" w="sm" len="sm"/>
              <a:tailEnd type="triangle"/>
            </a:ln>
            <a:effectLst/>
          </p:spPr>
        </p:cxnSp>
        <p:cxnSp>
          <p:nvCxnSpPr>
            <p:cNvPr id="12" name="Straight Arrow Connector 11"/>
            <p:cNvCxnSpPr/>
            <p:nvPr/>
          </p:nvCxnSpPr>
          <p:spPr bwMode="auto">
            <a:xfrm flipH="1">
              <a:off x="4495190" y="1662370"/>
              <a:ext cx="1651414" cy="0"/>
            </a:xfrm>
            <a:prstGeom prst="straightConnector1">
              <a:avLst/>
            </a:prstGeom>
            <a:solidFill>
              <a:schemeClr val="accent1"/>
            </a:solidFill>
            <a:ln w="28575" cap="sq" cmpd="sng" algn="ctr">
              <a:solidFill>
                <a:schemeClr val="tx1"/>
              </a:solidFill>
              <a:prstDash val="solid"/>
              <a:round/>
              <a:headEnd type="none" w="sm" len="sm"/>
              <a:tailEnd type="triangle"/>
            </a:ln>
            <a:effectLst/>
          </p:spPr>
        </p:cxnSp>
        <p:sp>
          <p:nvSpPr>
            <p:cNvPr id="10" name="TextBox 9"/>
            <p:cNvSpPr txBox="1"/>
            <p:nvPr/>
          </p:nvSpPr>
          <p:spPr>
            <a:xfrm>
              <a:off x="1000336" y="1316725"/>
              <a:ext cx="1075339" cy="369332"/>
            </a:xfrm>
            <a:prstGeom prst="rect">
              <a:avLst/>
            </a:prstGeom>
            <a:noFill/>
          </p:spPr>
          <p:txBody>
            <a:bodyPr wrap="square" rtlCol="0">
              <a:spAutoFit/>
            </a:bodyPr>
            <a:lstStyle/>
            <a:p>
              <a:pPr algn="ctr"/>
              <a:r>
                <a:rPr lang="en-US">
                  <a:solidFill>
                    <a:srgbClr val="000000"/>
                  </a:solidFill>
                </a:rPr>
                <a:t>CPU</a:t>
              </a:r>
            </a:p>
          </p:txBody>
        </p:sp>
        <p:sp>
          <p:nvSpPr>
            <p:cNvPr id="14" name="TextBox 13"/>
            <p:cNvSpPr txBox="1"/>
            <p:nvPr/>
          </p:nvSpPr>
          <p:spPr>
            <a:xfrm>
              <a:off x="3266231" y="1316725"/>
              <a:ext cx="1075339" cy="369332"/>
            </a:xfrm>
            <a:prstGeom prst="rect">
              <a:avLst/>
            </a:prstGeom>
            <a:noFill/>
          </p:spPr>
          <p:txBody>
            <a:bodyPr wrap="square" rtlCol="0">
              <a:spAutoFit/>
            </a:bodyPr>
            <a:lstStyle/>
            <a:p>
              <a:pPr algn="ctr"/>
              <a:r>
                <a:rPr lang="en-US">
                  <a:solidFill>
                    <a:srgbClr val="000000"/>
                  </a:solidFill>
                </a:rPr>
                <a:t>Cache</a:t>
              </a:r>
            </a:p>
          </p:txBody>
        </p:sp>
        <p:sp>
          <p:nvSpPr>
            <p:cNvPr id="11" name="TextBox 10"/>
            <p:cNvSpPr txBox="1"/>
            <p:nvPr/>
          </p:nvSpPr>
          <p:spPr>
            <a:xfrm>
              <a:off x="6377035" y="1239915"/>
              <a:ext cx="1267364" cy="646331"/>
            </a:xfrm>
            <a:prstGeom prst="rect">
              <a:avLst/>
            </a:prstGeom>
            <a:noFill/>
          </p:spPr>
          <p:txBody>
            <a:bodyPr wrap="square" rtlCol="0">
              <a:spAutoFit/>
            </a:bodyPr>
            <a:lstStyle/>
            <a:p>
              <a:pPr algn="ctr"/>
              <a:r>
                <a:rPr lang="en-US">
                  <a:solidFill>
                    <a:srgbClr val="000000"/>
                  </a:solidFill>
                </a:rPr>
                <a:t>Main</a:t>
              </a:r>
            </a:p>
            <a:p>
              <a:pPr algn="ctr"/>
              <a:r>
                <a:rPr lang="en-US">
                  <a:solidFill>
                    <a:srgbClr val="000000"/>
                  </a:solidFill>
                </a:rPr>
                <a:t>Memory</a:t>
              </a:r>
            </a:p>
          </p:txBody>
        </p:sp>
      </p:grpSp>
      <p:sp>
        <p:nvSpPr>
          <p:cNvPr id="15" name="Content Placeholder 14"/>
          <p:cNvSpPr>
            <a:spLocks noGrp="1"/>
          </p:cNvSpPr>
          <p:nvPr>
            <p:ph idx="1"/>
          </p:nvPr>
        </p:nvSpPr>
        <p:spPr>
          <a:xfrm>
            <a:off x="769905" y="2008015"/>
            <a:ext cx="7734300" cy="4315787"/>
          </a:xfrm>
        </p:spPr>
        <p:txBody>
          <a:bodyPr/>
          <a:lstStyle/>
          <a:p>
            <a:r>
              <a:rPr lang="en-US" sz="2800" dirty="0"/>
              <a:t>When a Read is received and the word is not in the cache, a </a:t>
            </a:r>
            <a:r>
              <a:rPr lang="en-US" sz="2800" b="1" dirty="0"/>
              <a:t>block</a:t>
            </a:r>
            <a:r>
              <a:rPr lang="en-US" sz="2800" dirty="0"/>
              <a:t> of words containing that word is transferred to cache (one word at a time)</a:t>
            </a:r>
          </a:p>
          <a:p>
            <a:r>
              <a:rPr lang="en-US" sz="2800" dirty="0"/>
              <a:t>Locality of ref. means future requests can probably be met by the cache</a:t>
            </a:r>
          </a:p>
          <a:p>
            <a:r>
              <a:rPr lang="en-US" sz="2800" dirty="0"/>
              <a:t>CPU doesn’t worry about these details … the circuitry in the cache handles these transfers</a:t>
            </a:r>
            <a:endParaRPr lang="en-US" sz="2800" dirty="0">
              <a:ea typeface="Tahoma"/>
              <a:cs typeface="Tahoma"/>
            </a:endParaRPr>
          </a:p>
        </p:txBody>
      </p:sp>
      <p:sp>
        <p:nvSpPr>
          <p:cNvPr id="3" name="Footer Placeholder 2"/>
          <p:cNvSpPr>
            <a:spLocks noGrp="1"/>
          </p:cNvSpPr>
          <p:nvPr>
            <p:ph type="ftr" sz="quarter" idx="11"/>
          </p:nvPr>
        </p:nvSpPr>
        <p:spPr/>
        <p:txBody>
          <a:bodyPr/>
          <a:lstStyle/>
          <a:p>
            <a:pPr>
              <a:defRPr/>
            </a:pPr>
            <a:r>
              <a:rPr lang="en-US" dirty="0">
                <a:solidFill>
                  <a:srgbClr val="000000"/>
                </a:solidFill>
              </a:rPr>
              <a:t>CSE 3430</a:t>
            </a:r>
          </a:p>
        </p:txBody>
      </p:sp>
      <p:sp>
        <p:nvSpPr>
          <p:cNvPr id="7" name="Slide Number Placeholder 6"/>
          <p:cNvSpPr>
            <a:spLocks noGrp="1"/>
          </p:cNvSpPr>
          <p:nvPr>
            <p:ph type="sldNum" sz="quarter" idx="12"/>
          </p:nvPr>
        </p:nvSpPr>
        <p:spPr/>
        <p:txBody>
          <a:bodyPr/>
          <a:lstStyle/>
          <a:p>
            <a:pPr>
              <a:defRPr/>
            </a:pPr>
            <a:fld id="{9F95971F-92F4-44DA-B463-EB59D65F167A}" type="slidenum">
              <a:rPr lang="en-US" altLang="en-US" smtClean="0">
                <a:solidFill>
                  <a:srgbClr val="000000"/>
                </a:solidFill>
              </a:rPr>
              <a:pPr>
                <a:defRPr/>
              </a:pPr>
              <a:t>25</a:t>
            </a:fld>
            <a:endParaRPr lang="en-US" altLang="en-US">
              <a:solidFill>
                <a:srgbClr val="000000"/>
              </a:solidFill>
            </a:endParaRPr>
          </a:p>
        </p:txBody>
      </p:sp>
    </p:spTree>
    <p:extLst>
      <p:ext uri="{BB962C8B-B14F-4D97-AF65-F5344CB8AC3E}">
        <p14:creationId xmlns:p14="http://schemas.microsoft.com/office/powerpoint/2010/main" val="473833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A57CA-11EF-A874-D77A-55CE19958670}"/>
              </a:ext>
            </a:extLst>
          </p:cNvPr>
          <p:cNvSpPr>
            <a:spLocks noGrp="1"/>
          </p:cNvSpPr>
          <p:nvPr>
            <p:ph type="title"/>
          </p:nvPr>
        </p:nvSpPr>
        <p:spPr/>
        <p:txBody>
          <a:bodyPr/>
          <a:lstStyle/>
          <a:p>
            <a:r>
              <a:rPr lang="en-US" dirty="0">
                <a:ea typeface="Tahoma"/>
                <a:cs typeface="Tahoma"/>
              </a:rPr>
              <a:t>Remember….</a:t>
            </a:r>
            <a:endParaRPr lang="en-US" dirty="0"/>
          </a:p>
        </p:txBody>
      </p:sp>
      <p:sp>
        <p:nvSpPr>
          <p:cNvPr id="3" name="Content Placeholder 2">
            <a:extLst>
              <a:ext uri="{FF2B5EF4-FFF2-40B4-BE49-F238E27FC236}">
                <a16:creationId xmlns:a16="http://schemas.microsoft.com/office/drawing/2014/main" id="{113E8EB8-6DEC-7BAB-2920-5032103A07AF}"/>
              </a:ext>
            </a:extLst>
          </p:cNvPr>
          <p:cNvSpPr>
            <a:spLocks noGrp="1"/>
          </p:cNvSpPr>
          <p:nvPr>
            <p:ph idx="1"/>
          </p:nvPr>
        </p:nvSpPr>
        <p:spPr/>
        <p:txBody>
          <a:bodyPr/>
          <a:lstStyle/>
          <a:p>
            <a:r>
              <a:rPr lang="en-US" sz="2400" dirty="0">
                <a:ea typeface="Tahoma"/>
                <a:cs typeface="Tahoma"/>
              </a:rPr>
              <a:t>The cache is only a tiny fraction of the size of the main memory/RAM (about 0.1 percent)</a:t>
            </a:r>
          </a:p>
          <a:p>
            <a:r>
              <a:rPr lang="en-US" sz="2400" dirty="0">
                <a:ea typeface="Tahoma"/>
                <a:cs typeface="Tahoma"/>
              </a:rPr>
              <a:t>That means only a small percentage of what is in memory can be in the cache at any given time</a:t>
            </a:r>
          </a:p>
          <a:p>
            <a:r>
              <a:rPr lang="en-US" sz="2400" dirty="0">
                <a:ea typeface="Tahoma"/>
                <a:cs typeface="Tahoma"/>
              </a:rPr>
              <a:t>What is in the cache is only a copy of something in memory (instruction or data); the copy in memory is also still there</a:t>
            </a:r>
          </a:p>
          <a:p>
            <a:r>
              <a:rPr lang="en-US" sz="2400" dirty="0">
                <a:ea typeface="Tahoma"/>
                <a:cs typeface="Tahoma"/>
              </a:rPr>
              <a:t>As we said above, when data/instructions are moved from memory to the cache, they are moved a block at a time (see below for discussion of block size)</a:t>
            </a:r>
          </a:p>
        </p:txBody>
      </p:sp>
      <p:sp>
        <p:nvSpPr>
          <p:cNvPr id="4" name="Footer Placeholder 3">
            <a:extLst>
              <a:ext uri="{FF2B5EF4-FFF2-40B4-BE49-F238E27FC236}">
                <a16:creationId xmlns:a16="http://schemas.microsoft.com/office/drawing/2014/main" id="{EFE07522-E7F3-3BD3-5DA3-22AF5F4CC287}"/>
              </a:ext>
            </a:extLst>
          </p:cNvPr>
          <p:cNvSpPr>
            <a:spLocks noGrp="1"/>
          </p:cNvSpPr>
          <p:nvPr>
            <p:ph type="ftr" sz="quarter" idx="11"/>
          </p:nvPr>
        </p:nvSpPr>
        <p:spPr/>
        <p:txBody>
          <a:bodyPr/>
          <a:lstStyle/>
          <a:p>
            <a:pPr>
              <a:defRPr/>
            </a:pPr>
            <a:r>
              <a:rPr lang="en-US"/>
              <a:t>CSE 3430; Part 4</a:t>
            </a:r>
          </a:p>
        </p:txBody>
      </p:sp>
      <p:sp>
        <p:nvSpPr>
          <p:cNvPr id="5" name="Slide Number Placeholder 4">
            <a:extLst>
              <a:ext uri="{FF2B5EF4-FFF2-40B4-BE49-F238E27FC236}">
                <a16:creationId xmlns:a16="http://schemas.microsoft.com/office/drawing/2014/main" id="{FFD35F19-D56D-62C2-FDC4-D8575CEAA626}"/>
              </a:ext>
            </a:extLst>
          </p:cNvPr>
          <p:cNvSpPr>
            <a:spLocks noGrp="1"/>
          </p:cNvSpPr>
          <p:nvPr>
            <p:ph type="sldNum" sz="quarter" idx="12"/>
          </p:nvPr>
        </p:nvSpPr>
        <p:spPr/>
        <p:txBody>
          <a:bodyPr/>
          <a:lstStyle/>
          <a:p>
            <a:pPr>
              <a:defRPr/>
            </a:pPr>
            <a:fld id="{9F95971F-92F4-44DA-B463-EB59D65F167A}" type="slidenum">
              <a:rPr lang="en-US" altLang="en-US"/>
              <a:pPr>
                <a:defRPr/>
              </a:pPr>
              <a:t>26</a:t>
            </a:fld>
            <a:endParaRPr lang="en-US" altLang="en-US"/>
          </a:p>
        </p:txBody>
      </p:sp>
    </p:spTree>
    <p:extLst>
      <p:ext uri="{BB962C8B-B14F-4D97-AF65-F5344CB8AC3E}">
        <p14:creationId xmlns:p14="http://schemas.microsoft.com/office/powerpoint/2010/main" val="1933249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150938" y="125413"/>
            <a:ext cx="6992727" cy="576832"/>
          </a:xfrm>
        </p:spPr>
        <p:txBody>
          <a:bodyPr/>
          <a:lstStyle/>
          <a:p>
            <a:pPr algn="ctr"/>
            <a:r>
              <a:rPr lang="en-US"/>
              <a:t>Cache structure &amp; operation</a:t>
            </a:r>
            <a:endParaRPr lang="en-US" dirty="0"/>
          </a:p>
        </p:txBody>
      </p:sp>
      <p:sp>
        <p:nvSpPr>
          <p:cNvPr id="46083" name="Content Placeholder 2"/>
          <p:cNvSpPr>
            <a:spLocks noGrp="1"/>
          </p:cNvSpPr>
          <p:nvPr>
            <p:ph idx="1"/>
          </p:nvPr>
        </p:nvSpPr>
        <p:spPr>
          <a:xfrm>
            <a:off x="808310" y="1033463"/>
            <a:ext cx="7988240" cy="5352722"/>
          </a:xfrm>
        </p:spPr>
        <p:txBody>
          <a:bodyPr/>
          <a:lstStyle/>
          <a:p>
            <a:r>
              <a:rPr lang="en-US" sz="2000" dirty="0"/>
              <a:t>Organized as a collection of </a:t>
            </a:r>
            <a:r>
              <a:rPr lang="en-US" sz="2000" b="1" dirty="0"/>
              <a:t>blocks</a:t>
            </a:r>
          </a:p>
          <a:p>
            <a:pPr lvl="1"/>
            <a:r>
              <a:rPr lang="en-US" sz="2000" dirty="0"/>
              <a:t>Example: Cache of 128 blocks, 16 bytes/block (so 128 X 16 = 2048 byte cache capacity)</a:t>
            </a:r>
          </a:p>
          <a:p>
            <a:pPr lvl="1"/>
            <a:r>
              <a:rPr lang="en-US" sz="2000" dirty="0"/>
              <a:t>Mem: 64K bytes, 16 bit </a:t>
            </a:r>
            <a:r>
              <a:rPr lang="en-US" sz="2000" dirty="0" err="1"/>
              <a:t>addr</a:t>
            </a:r>
            <a:r>
              <a:rPr lang="en-US" sz="2000" dirty="0"/>
              <a:t>: 4K blocks (because 16 bytes per block); notice cache block and memory block must have </a:t>
            </a:r>
            <a:r>
              <a:rPr lang="en-US" sz="2000" b="1" i="1" dirty="0"/>
              <a:t>the same size.</a:t>
            </a:r>
          </a:p>
          <a:p>
            <a:pPr lvl="1"/>
            <a:r>
              <a:rPr lang="en-US" sz="2000" dirty="0"/>
              <a:t>Direct-mapping approach: </a:t>
            </a:r>
            <a:br>
              <a:rPr lang="en-US" sz="2000" dirty="0"/>
            </a:br>
            <a:r>
              <a:rPr lang="en-US" sz="2000" dirty="0"/>
              <a:t>	Block  </a:t>
            </a:r>
            <a:r>
              <a:rPr lang="en-US" sz="2000" i="1" dirty="0"/>
              <a:t>j </a:t>
            </a:r>
            <a:r>
              <a:rPr lang="en-US" sz="2000" dirty="0"/>
              <a:t> of mem. </a:t>
            </a:r>
            <a:r>
              <a:rPr lang="en-US" sz="2000" dirty="0">
                <a:latin typeface="Arial" panose="020B0604020202020204" pitchFamily="34" charset="0"/>
                <a:cs typeface="Arial" panose="020B0604020202020204" pitchFamily="34" charset="0"/>
              </a:rPr>
              <a:t>→ Cache bl. </a:t>
            </a:r>
            <a:r>
              <a:rPr lang="en-US" sz="2000" i="1" dirty="0">
                <a:latin typeface="Arial" panose="020B0604020202020204" pitchFamily="34" charset="0"/>
                <a:cs typeface="Arial" panose="020B0604020202020204" pitchFamily="34" charset="0"/>
              </a:rPr>
              <a:t>j mod 128 </a:t>
            </a:r>
            <a:r>
              <a:rPr lang="en-US" sz="2000" dirty="0">
                <a:latin typeface="Arial" panose="020B0604020202020204" pitchFamily="34" charset="0"/>
                <a:cs typeface="Arial" panose="020B0604020202020204" pitchFamily="34" charset="0"/>
              </a:rPr>
              <a:t>(because cache has 128 blocks)</a:t>
            </a:r>
            <a:br>
              <a:rPr lang="en-US" sz="2000" i="1" dirty="0">
                <a:latin typeface="Arial" panose="020B0604020202020204" pitchFamily="34" charset="0"/>
                <a:cs typeface="Arial" panose="020B0604020202020204" pitchFamily="34" charset="0"/>
              </a:rPr>
            </a:br>
            <a:r>
              <a:rPr lang="en-US" sz="2000"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So blocks 0, 128, 256, … of mem. will all map to cache block 0; etc.</a:t>
            </a:r>
          </a:p>
          <a:p>
            <a:pPr lvl="1"/>
            <a:r>
              <a:rPr lang="en-US" sz="2000" dirty="0">
                <a:latin typeface="Arial"/>
                <a:cs typeface="Arial"/>
              </a:rPr>
              <a:t>In direct-mapping approach, any block of memory can only go in one specific cache block (</a:t>
            </a:r>
            <a:r>
              <a:rPr lang="en-US" sz="2000" b="1" dirty="0">
                <a:latin typeface="Arial"/>
                <a:cs typeface="Arial"/>
              </a:rPr>
              <a:t>no choice </a:t>
            </a:r>
            <a:r>
              <a:rPr lang="en-US" sz="2000" dirty="0">
                <a:latin typeface="Arial"/>
                <a:cs typeface="Arial"/>
              </a:rPr>
              <a:t>on where to put it)</a:t>
            </a:r>
          </a:p>
          <a:p>
            <a:pPr lvl="1"/>
            <a:r>
              <a:rPr lang="en-US" sz="2000" dirty="0">
                <a:latin typeface="Arial"/>
                <a:cs typeface="Arial"/>
              </a:rPr>
              <a:t>Mem. </a:t>
            </a:r>
            <a:r>
              <a:rPr lang="en-US" sz="2000" dirty="0" err="1">
                <a:latin typeface="Arial"/>
                <a:cs typeface="Arial"/>
              </a:rPr>
              <a:t>addr</a:t>
            </a:r>
            <a:r>
              <a:rPr lang="en-US" sz="2000" dirty="0">
                <a:latin typeface="Arial"/>
                <a:cs typeface="Arial"/>
              </a:rPr>
              <a:t>.: 5 tag bits + 7 block bits + 4 word bits</a:t>
            </a:r>
          </a:p>
          <a:p>
            <a:pPr lvl="1"/>
            <a:r>
              <a:rPr lang="en-US" sz="2000" dirty="0">
                <a:latin typeface="Arial" panose="020B0604020202020204" pitchFamily="34" charset="0"/>
                <a:cs typeface="Arial" panose="020B0604020202020204" pitchFamily="34" charset="0"/>
              </a:rPr>
              <a:t>Division of address explained on next slide</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pPr>
              <a:defRPr/>
            </a:pPr>
            <a:r>
              <a:rPr lang="en-US" dirty="0">
                <a:solidFill>
                  <a:srgbClr val="000000"/>
                </a:solidFill>
              </a:rPr>
              <a:t>CSE 3430</a:t>
            </a:r>
          </a:p>
        </p:txBody>
      </p:sp>
      <p:sp>
        <p:nvSpPr>
          <p:cNvPr id="3" name="Slide Number Placeholder 2"/>
          <p:cNvSpPr>
            <a:spLocks noGrp="1"/>
          </p:cNvSpPr>
          <p:nvPr>
            <p:ph type="sldNum" sz="quarter" idx="12"/>
          </p:nvPr>
        </p:nvSpPr>
        <p:spPr/>
        <p:txBody>
          <a:bodyPr/>
          <a:lstStyle/>
          <a:p>
            <a:pPr>
              <a:defRPr/>
            </a:pPr>
            <a:fld id="{9F95971F-92F4-44DA-B463-EB59D65F167A}" type="slidenum">
              <a:rPr lang="en-US" altLang="en-US" smtClean="0">
                <a:solidFill>
                  <a:srgbClr val="000000"/>
                </a:solidFill>
              </a:rPr>
              <a:pPr>
                <a:defRPr/>
              </a:pPr>
              <a:t>27</a:t>
            </a:fld>
            <a:endParaRPr lang="en-US" altLang="en-US" dirty="0">
              <a:solidFill>
                <a:srgbClr val="000000"/>
              </a:solidFill>
            </a:endParaRPr>
          </a:p>
        </p:txBody>
      </p:sp>
    </p:spTree>
    <p:extLst>
      <p:ext uri="{BB962C8B-B14F-4D97-AF65-F5344CB8AC3E}">
        <p14:creationId xmlns:p14="http://schemas.microsoft.com/office/powerpoint/2010/main" val="213477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0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08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34DC-4D12-4EEF-9091-D37EE5880CF2}"/>
              </a:ext>
            </a:extLst>
          </p:cNvPr>
          <p:cNvSpPr>
            <a:spLocks noGrp="1"/>
          </p:cNvSpPr>
          <p:nvPr>
            <p:ph type="title"/>
          </p:nvPr>
        </p:nvSpPr>
        <p:spPr/>
        <p:txBody>
          <a:bodyPr/>
          <a:lstStyle/>
          <a:p>
            <a:r>
              <a:rPr lang="en-US" sz="2800" dirty="0"/>
              <a:t>Division of Memory Address for Cache</a:t>
            </a:r>
          </a:p>
        </p:txBody>
      </p:sp>
      <p:sp>
        <p:nvSpPr>
          <p:cNvPr id="3" name="Content Placeholder 2">
            <a:extLst>
              <a:ext uri="{FF2B5EF4-FFF2-40B4-BE49-F238E27FC236}">
                <a16:creationId xmlns:a16="http://schemas.microsoft.com/office/drawing/2014/main" id="{1536D98D-9C99-4170-A060-79BE57E09505}"/>
              </a:ext>
            </a:extLst>
          </p:cNvPr>
          <p:cNvSpPr>
            <a:spLocks noGrp="1"/>
          </p:cNvSpPr>
          <p:nvPr>
            <p:ph idx="1"/>
          </p:nvPr>
        </p:nvSpPr>
        <p:spPr/>
        <p:txBody>
          <a:bodyPr/>
          <a:lstStyle/>
          <a:p>
            <a:r>
              <a:rPr lang="en-US" sz="2400" dirty="0"/>
              <a:t>Explanation of how memory address is divided into bit fields</a:t>
            </a:r>
          </a:p>
          <a:p>
            <a:r>
              <a:rPr lang="en-US" sz="2400" dirty="0"/>
              <a:t>(Reminder) </a:t>
            </a:r>
            <a:r>
              <a:rPr lang="en-US" sz="2400" dirty="0">
                <a:latin typeface="Arial"/>
                <a:cs typeface="Arial"/>
              </a:rPr>
              <a:t>Mem. </a:t>
            </a:r>
            <a:r>
              <a:rPr lang="en-US" sz="2400" dirty="0" err="1">
                <a:latin typeface="Arial"/>
                <a:cs typeface="Arial"/>
              </a:rPr>
              <a:t>addr</a:t>
            </a:r>
            <a:r>
              <a:rPr lang="en-US" sz="2400" dirty="0">
                <a:latin typeface="Arial"/>
                <a:cs typeface="Arial"/>
              </a:rPr>
              <a:t>.: 5 tag bits + 7 block bits </a:t>
            </a:r>
          </a:p>
          <a:p>
            <a:pPr marL="0" indent="0">
              <a:buNone/>
            </a:pPr>
            <a:r>
              <a:rPr lang="en-US" sz="2400" dirty="0">
                <a:latin typeface="Arial"/>
                <a:cs typeface="Arial"/>
              </a:rPr>
              <a:t>   + 4 byte bits</a:t>
            </a:r>
            <a:endParaRPr lang="en-US" dirty="0">
              <a:ea typeface="Tahoma"/>
              <a:cs typeface="Tahoma"/>
            </a:endParaRPr>
          </a:p>
          <a:p>
            <a:pPr lvl="1"/>
            <a:r>
              <a:rPr lang="en-US" sz="2400" dirty="0">
                <a:latin typeface="Arial"/>
                <a:cs typeface="Arial"/>
              </a:rPr>
              <a:t>Tag bits → Which of mem. block 0, 128, …?</a:t>
            </a:r>
            <a:endParaRPr lang="en-US" sz="2400" dirty="0">
              <a:latin typeface="Arial" panose="020B0604020202020204" pitchFamily="34" charset="0"/>
              <a:cs typeface="Arial" panose="020B0604020202020204" pitchFamily="34" charset="0"/>
            </a:endParaRPr>
          </a:p>
          <a:p>
            <a:pPr marL="457200" lvl="1" indent="0">
              <a:buNone/>
            </a:pPr>
            <a:r>
              <a:rPr lang="en-US" sz="2400" dirty="0">
                <a:latin typeface="Arial"/>
                <a:cs typeface="Arial"/>
              </a:rPr>
              <a:t> Block bits → the relevant cache block</a:t>
            </a:r>
            <a:br>
              <a:rPr lang="en-US" sz="2400" dirty="0">
                <a:latin typeface="Arial" panose="020B0604020202020204" pitchFamily="34" charset="0"/>
                <a:cs typeface="Arial" panose="020B0604020202020204" pitchFamily="34" charset="0"/>
              </a:rPr>
            </a:br>
            <a:r>
              <a:rPr lang="en-US" sz="2400" dirty="0">
                <a:latin typeface="Arial"/>
                <a:cs typeface="Arial"/>
              </a:rPr>
              <a:t> Word bits → which word in block</a:t>
            </a:r>
            <a:endParaRPr lang="en-US" sz="2400" dirty="0">
              <a:latin typeface="Arial" panose="020B0604020202020204" pitchFamily="34" charset="0"/>
              <a:cs typeface="Arial" panose="020B0604020202020204" pitchFamily="34" charset="0"/>
            </a:endParaRPr>
          </a:p>
          <a:p>
            <a:pPr lvl="1"/>
            <a:r>
              <a:rPr lang="en-US" sz="2400" dirty="0">
                <a:latin typeface="Arial" panose="020B0604020202020204" pitchFamily="34" charset="0"/>
                <a:cs typeface="Arial" panose="020B0604020202020204" pitchFamily="34" charset="0"/>
              </a:rPr>
              <a:t>Whenever there is an access to memory by CPU, address is divided this way</a:t>
            </a:r>
          </a:p>
          <a:p>
            <a:pPr lvl="1"/>
            <a:r>
              <a:rPr lang="en-US" sz="2400" dirty="0">
                <a:latin typeface="Arial"/>
                <a:cs typeface="Arial"/>
              </a:rPr>
              <a:t>Explanation: 7 block bits because cache has 2^7 blocks; 4 byte bits because 2^4 bytes per block; tag bits are remaining (most significant) bits</a:t>
            </a:r>
          </a:p>
        </p:txBody>
      </p:sp>
      <p:sp>
        <p:nvSpPr>
          <p:cNvPr id="4" name="Footer Placeholder 3">
            <a:extLst>
              <a:ext uri="{FF2B5EF4-FFF2-40B4-BE49-F238E27FC236}">
                <a16:creationId xmlns:a16="http://schemas.microsoft.com/office/drawing/2014/main" id="{17D7B088-4D00-47C3-AFF0-91F1BB812ED4}"/>
              </a:ext>
            </a:extLst>
          </p:cNvPr>
          <p:cNvSpPr>
            <a:spLocks noGrp="1"/>
          </p:cNvSpPr>
          <p:nvPr>
            <p:ph type="ftr" sz="quarter" idx="11"/>
          </p:nvPr>
        </p:nvSpPr>
        <p:spPr/>
        <p:txBody>
          <a:bodyPr/>
          <a:lstStyle/>
          <a:p>
            <a:pPr>
              <a:defRPr/>
            </a:pPr>
            <a:r>
              <a:rPr lang="en-US" dirty="0"/>
              <a:t>CSE 3430</a:t>
            </a:r>
          </a:p>
        </p:txBody>
      </p:sp>
      <p:sp>
        <p:nvSpPr>
          <p:cNvPr id="5" name="Slide Number Placeholder 4">
            <a:extLst>
              <a:ext uri="{FF2B5EF4-FFF2-40B4-BE49-F238E27FC236}">
                <a16:creationId xmlns:a16="http://schemas.microsoft.com/office/drawing/2014/main" id="{8B45C07E-99B3-49BB-963E-DBA5FC062BDD}"/>
              </a:ext>
            </a:extLst>
          </p:cNvPr>
          <p:cNvSpPr>
            <a:spLocks noGrp="1"/>
          </p:cNvSpPr>
          <p:nvPr>
            <p:ph type="sldNum" sz="quarter" idx="12"/>
          </p:nvPr>
        </p:nvSpPr>
        <p:spPr/>
        <p:txBody>
          <a:bodyPr/>
          <a:lstStyle/>
          <a:p>
            <a:pPr>
              <a:defRPr/>
            </a:pPr>
            <a:fld id="{9F95971F-92F4-44DA-B463-EB59D65F167A}" type="slidenum">
              <a:rPr lang="en-US" altLang="en-US" smtClean="0"/>
              <a:pPr>
                <a:defRPr/>
              </a:pPr>
              <a:t>28</a:t>
            </a:fld>
            <a:endParaRPr lang="en-US" altLang="en-US"/>
          </a:p>
        </p:txBody>
      </p:sp>
    </p:spTree>
    <p:extLst>
      <p:ext uri="{BB962C8B-B14F-4D97-AF65-F5344CB8AC3E}">
        <p14:creationId xmlns:p14="http://schemas.microsoft.com/office/powerpoint/2010/main" val="8739722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8276F-EA22-1B9C-C34A-1AA98385A277}"/>
              </a:ext>
            </a:extLst>
          </p:cNvPr>
          <p:cNvSpPr>
            <a:spLocks noGrp="1"/>
          </p:cNvSpPr>
          <p:nvPr>
            <p:ph type="title"/>
          </p:nvPr>
        </p:nvSpPr>
        <p:spPr/>
        <p:txBody>
          <a:bodyPr/>
          <a:lstStyle/>
          <a:p>
            <a:r>
              <a:rPr lang="en-US" dirty="0">
                <a:ea typeface="Tahoma"/>
                <a:cs typeface="Tahoma"/>
              </a:rPr>
              <a:t>Address Fields (Parts)</a:t>
            </a:r>
            <a:endParaRPr lang="en-US" dirty="0"/>
          </a:p>
        </p:txBody>
      </p:sp>
      <p:sp>
        <p:nvSpPr>
          <p:cNvPr id="3" name="Content Placeholder 2">
            <a:extLst>
              <a:ext uri="{FF2B5EF4-FFF2-40B4-BE49-F238E27FC236}">
                <a16:creationId xmlns:a16="http://schemas.microsoft.com/office/drawing/2014/main" id="{2CE442E3-8895-55C1-D663-4EFEBCEA9B54}"/>
              </a:ext>
            </a:extLst>
          </p:cNvPr>
          <p:cNvSpPr>
            <a:spLocks noGrp="1"/>
          </p:cNvSpPr>
          <p:nvPr>
            <p:ph idx="1"/>
          </p:nvPr>
        </p:nvSpPr>
        <p:spPr/>
        <p:txBody>
          <a:bodyPr/>
          <a:lstStyle/>
          <a:p>
            <a:r>
              <a:rPr lang="en-US" dirty="0">
                <a:ea typeface="Tahoma"/>
                <a:cs typeface="Tahoma"/>
              </a:rPr>
              <a:t>Address fields for above example</a:t>
            </a:r>
          </a:p>
          <a:p>
            <a:endParaRPr lang="en-US" dirty="0">
              <a:ea typeface="Tahoma"/>
              <a:cs typeface="Tahoma"/>
            </a:endParaRPr>
          </a:p>
        </p:txBody>
      </p:sp>
      <p:sp>
        <p:nvSpPr>
          <p:cNvPr id="4" name="Footer Placeholder 3">
            <a:extLst>
              <a:ext uri="{FF2B5EF4-FFF2-40B4-BE49-F238E27FC236}">
                <a16:creationId xmlns:a16="http://schemas.microsoft.com/office/drawing/2014/main" id="{B0286450-9594-F6B3-8F2A-BEF0CBCE6875}"/>
              </a:ext>
            </a:extLst>
          </p:cNvPr>
          <p:cNvSpPr>
            <a:spLocks noGrp="1"/>
          </p:cNvSpPr>
          <p:nvPr>
            <p:ph type="ftr" sz="quarter" idx="11"/>
          </p:nvPr>
        </p:nvSpPr>
        <p:spPr/>
        <p:txBody>
          <a:bodyPr/>
          <a:lstStyle/>
          <a:p>
            <a:pPr>
              <a:defRPr/>
            </a:pPr>
            <a:r>
              <a:rPr lang="en-US"/>
              <a:t>CSE 3430; Part 4</a:t>
            </a:r>
          </a:p>
        </p:txBody>
      </p:sp>
      <p:sp>
        <p:nvSpPr>
          <p:cNvPr id="5" name="Slide Number Placeholder 4">
            <a:extLst>
              <a:ext uri="{FF2B5EF4-FFF2-40B4-BE49-F238E27FC236}">
                <a16:creationId xmlns:a16="http://schemas.microsoft.com/office/drawing/2014/main" id="{23AB0AEE-C357-A029-9364-0867B94A76A2}"/>
              </a:ext>
            </a:extLst>
          </p:cNvPr>
          <p:cNvSpPr>
            <a:spLocks noGrp="1"/>
          </p:cNvSpPr>
          <p:nvPr>
            <p:ph type="sldNum" sz="quarter" idx="12"/>
          </p:nvPr>
        </p:nvSpPr>
        <p:spPr/>
        <p:txBody>
          <a:bodyPr/>
          <a:lstStyle/>
          <a:p>
            <a:pPr>
              <a:defRPr/>
            </a:pPr>
            <a:fld id="{9F95971F-92F4-44DA-B463-EB59D65F167A}" type="slidenum">
              <a:rPr lang="en-US" altLang="en-US"/>
              <a:pPr>
                <a:defRPr/>
              </a:pPr>
              <a:t>29</a:t>
            </a:fld>
            <a:endParaRPr lang="en-US" altLang="en-US"/>
          </a:p>
        </p:txBody>
      </p:sp>
      <p:graphicFrame>
        <p:nvGraphicFramePr>
          <p:cNvPr id="6" name="Table 5">
            <a:extLst>
              <a:ext uri="{FF2B5EF4-FFF2-40B4-BE49-F238E27FC236}">
                <a16:creationId xmlns:a16="http://schemas.microsoft.com/office/drawing/2014/main" id="{927E33B1-3ED3-4DED-0D97-197383075A03}"/>
              </a:ext>
            </a:extLst>
          </p:cNvPr>
          <p:cNvGraphicFramePr>
            <a:graphicFrameLocks noGrp="1"/>
          </p:cNvGraphicFramePr>
          <p:nvPr>
            <p:extLst>
              <p:ext uri="{D42A27DB-BD31-4B8C-83A1-F6EECF244321}">
                <p14:modId xmlns:p14="http://schemas.microsoft.com/office/powerpoint/2010/main" val="1940140592"/>
              </p:ext>
            </p:extLst>
          </p:nvPr>
        </p:nvGraphicFramePr>
        <p:xfrm>
          <a:off x="1639072" y="2122173"/>
          <a:ext cx="6543970" cy="741680"/>
        </p:xfrm>
        <a:graphic>
          <a:graphicData uri="http://schemas.openxmlformats.org/drawingml/2006/table">
            <a:tbl>
              <a:tblPr firstRow="1" bandRow="1">
                <a:tableStyleId>{5C22544A-7EE6-4342-B048-85BDC9FD1C3A}</a:tableStyleId>
              </a:tblPr>
              <a:tblGrid>
                <a:gridCol w="2127389">
                  <a:extLst>
                    <a:ext uri="{9D8B030D-6E8A-4147-A177-3AD203B41FA5}">
                      <a16:colId xmlns:a16="http://schemas.microsoft.com/office/drawing/2014/main" val="2052518446"/>
                    </a:ext>
                  </a:extLst>
                </a:gridCol>
                <a:gridCol w="1649041">
                  <a:extLst>
                    <a:ext uri="{9D8B030D-6E8A-4147-A177-3AD203B41FA5}">
                      <a16:colId xmlns:a16="http://schemas.microsoft.com/office/drawing/2014/main" val="1911296732"/>
                    </a:ext>
                  </a:extLst>
                </a:gridCol>
                <a:gridCol w="1499613">
                  <a:extLst>
                    <a:ext uri="{9D8B030D-6E8A-4147-A177-3AD203B41FA5}">
                      <a16:colId xmlns:a16="http://schemas.microsoft.com/office/drawing/2014/main" val="1701683097"/>
                    </a:ext>
                  </a:extLst>
                </a:gridCol>
                <a:gridCol w="1267927">
                  <a:extLst>
                    <a:ext uri="{9D8B030D-6E8A-4147-A177-3AD203B41FA5}">
                      <a16:colId xmlns:a16="http://schemas.microsoft.com/office/drawing/2014/main" val="157916170"/>
                    </a:ext>
                  </a:extLst>
                </a:gridCol>
              </a:tblGrid>
              <a:tr h="370840">
                <a:tc>
                  <a:txBody>
                    <a:bodyPr/>
                    <a:lstStyle/>
                    <a:p>
                      <a:r>
                        <a:rPr lang="en-US" dirty="0"/>
                        <a:t>Part</a:t>
                      </a:r>
                    </a:p>
                  </a:txBody>
                  <a:tcPr/>
                </a:tc>
                <a:tc>
                  <a:txBody>
                    <a:bodyPr/>
                    <a:lstStyle/>
                    <a:p>
                      <a:r>
                        <a:rPr lang="en-US" dirty="0"/>
                        <a:t>Tag (5 bits)</a:t>
                      </a:r>
                    </a:p>
                  </a:txBody>
                  <a:tcPr/>
                </a:tc>
                <a:tc>
                  <a:txBody>
                    <a:bodyPr/>
                    <a:lstStyle/>
                    <a:p>
                      <a:r>
                        <a:rPr lang="en-US" dirty="0"/>
                        <a:t>Block</a:t>
                      </a:r>
                    </a:p>
                  </a:txBody>
                  <a:tcPr/>
                </a:tc>
                <a:tc>
                  <a:txBody>
                    <a:bodyPr/>
                    <a:lstStyle/>
                    <a:p>
                      <a:r>
                        <a:rPr lang="en-US" dirty="0"/>
                        <a:t>Byte</a:t>
                      </a:r>
                    </a:p>
                  </a:txBody>
                  <a:tcPr/>
                </a:tc>
                <a:extLst>
                  <a:ext uri="{0D108BD9-81ED-4DB2-BD59-A6C34878D82A}">
                    <a16:rowId xmlns:a16="http://schemas.microsoft.com/office/drawing/2014/main" val="2758896699"/>
                  </a:ext>
                </a:extLst>
              </a:tr>
              <a:tr h="370840">
                <a:tc>
                  <a:txBody>
                    <a:bodyPr/>
                    <a:lstStyle/>
                    <a:p>
                      <a:r>
                        <a:rPr lang="en-US" dirty="0"/>
                        <a:t>Number of bits</a:t>
                      </a:r>
                    </a:p>
                  </a:txBody>
                  <a:tcPr/>
                </a:tc>
                <a:tc>
                  <a:txBody>
                    <a:bodyPr/>
                    <a:lstStyle/>
                    <a:p>
                      <a:r>
                        <a:rPr lang="en-US" dirty="0"/>
                        <a:t>5 bits</a:t>
                      </a:r>
                    </a:p>
                  </a:txBody>
                  <a:tcPr/>
                </a:tc>
                <a:tc>
                  <a:txBody>
                    <a:bodyPr/>
                    <a:lstStyle/>
                    <a:p>
                      <a:r>
                        <a:rPr lang="en-US" dirty="0"/>
                        <a:t>7 bits</a:t>
                      </a:r>
                    </a:p>
                  </a:txBody>
                  <a:tcPr/>
                </a:tc>
                <a:tc>
                  <a:txBody>
                    <a:bodyPr/>
                    <a:lstStyle/>
                    <a:p>
                      <a:r>
                        <a:rPr lang="en-US" dirty="0"/>
                        <a:t>4 bits</a:t>
                      </a:r>
                    </a:p>
                  </a:txBody>
                  <a:tcPr/>
                </a:tc>
                <a:extLst>
                  <a:ext uri="{0D108BD9-81ED-4DB2-BD59-A6C34878D82A}">
                    <a16:rowId xmlns:a16="http://schemas.microsoft.com/office/drawing/2014/main" val="518914083"/>
                  </a:ext>
                </a:extLst>
              </a:tr>
            </a:tbl>
          </a:graphicData>
        </a:graphic>
      </p:graphicFrame>
    </p:spTree>
    <p:extLst>
      <p:ext uri="{BB962C8B-B14F-4D97-AF65-F5344CB8AC3E}">
        <p14:creationId xmlns:p14="http://schemas.microsoft.com/office/powerpoint/2010/main" val="2676871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DA748-606F-FC96-5E22-290D1211DDB3}"/>
              </a:ext>
            </a:extLst>
          </p:cNvPr>
          <p:cNvSpPr>
            <a:spLocks noGrp="1"/>
          </p:cNvSpPr>
          <p:nvPr>
            <p:ph type="title"/>
          </p:nvPr>
        </p:nvSpPr>
        <p:spPr/>
        <p:txBody>
          <a:bodyPr/>
          <a:lstStyle/>
          <a:p>
            <a:r>
              <a:rPr lang="en-US" dirty="0">
                <a:ea typeface="Tahoma"/>
                <a:cs typeface="Tahoma"/>
              </a:rPr>
              <a:t>Notes on simple architecture</a:t>
            </a:r>
            <a:endParaRPr lang="en-US" dirty="0"/>
          </a:p>
        </p:txBody>
      </p:sp>
      <p:sp>
        <p:nvSpPr>
          <p:cNvPr id="3" name="Content Placeholder 2">
            <a:extLst>
              <a:ext uri="{FF2B5EF4-FFF2-40B4-BE49-F238E27FC236}">
                <a16:creationId xmlns:a16="http://schemas.microsoft.com/office/drawing/2014/main" id="{492E53F1-59B3-2C18-35CF-8449AA39B0BE}"/>
              </a:ext>
            </a:extLst>
          </p:cNvPr>
          <p:cNvSpPr>
            <a:spLocks noGrp="1"/>
          </p:cNvSpPr>
          <p:nvPr>
            <p:ph idx="1"/>
          </p:nvPr>
        </p:nvSpPr>
        <p:spPr/>
        <p:txBody>
          <a:bodyPr/>
          <a:lstStyle/>
          <a:p>
            <a:r>
              <a:rPr lang="en-US" sz="2000" dirty="0">
                <a:ea typeface="Tahoma"/>
                <a:cs typeface="Tahoma"/>
              </a:rPr>
              <a:t>Word size is 1 byte</a:t>
            </a:r>
          </a:p>
          <a:p>
            <a:r>
              <a:rPr lang="en-US" sz="2000" dirty="0">
                <a:ea typeface="Tahoma"/>
                <a:cs typeface="Tahoma"/>
              </a:rPr>
              <a:t>Notice all instructions are 1 word long (8 bits or 1 byte)</a:t>
            </a:r>
          </a:p>
          <a:p>
            <a:r>
              <a:rPr lang="en-US" sz="2000" dirty="0">
                <a:ea typeface="Tahoma"/>
                <a:cs typeface="Tahoma"/>
              </a:rPr>
              <a:t>Each instruction in machine language has 2 parts or fields: (1) op code (leftmost 3 bits) and (2) memory address (rightmost 5 bits) for memory operand</a:t>
            </a:r>
          </a:p>
          <a:p>
            <a:r>
              <a:rPr lang="en-US" sz="2000" dirty="0">
                <a:ea typeface="Tahoma"/>
                <a:cs typeface="Tahoma"/>
              </a:rPr>
              <a:t>All instructions read or write the accumulator (only register) and also read or write a memory word</a:t>
            </a:r>
          </a:p>
          <a:p>
            <a:r>
              <a:rPr lang="en-US" sz="2000" dirty="0">
                <a:ea typeface="Tahoma"/>
                <a:cs typeface="Tahoma"/>
              </a:rPr>
              <a:t>8 instructions possible (because 3-bit op code) but only 6 instructions implemented (only 6 op codes used)</a:t>
            </a:r>
          </a:p>
          <a:p>
            <a:r>
              <a:rPr lang="en-US" sz="2000" dirty="0">
                <a:ea typeface="Tahoma"/>
                <a:cs typeface="Tahoma"/>
              </a:rPr>
              <a:t>NOTICE: </a:t>
            </a:r>
            <a:r>
              <a:rPr lang="en-US" sz="2000" b="1" dirty="0">
                <a:ea typeface="Tahoma"/>
                <a:cs typeface="Tahoma"/>
              </a:rPr>
              <a:t>Only sequential execution</a:t>
            </a:r>
            <a:r>
              <a:rPr lang="en-US" sz="2000" dirty="0">
                <a:ea typeface="Tahoma"/>
                <a:cs typeface="Tahoma"/>
              </a:rPr>
              <a:t> (no call/return or branch/jump instructions)! NO REAL PROCESSOR EVER HAD ONLY SEQUENTIAL EXECUTION!!!!!</a:t>
            </a:r>
          </a:p>
          <a:p>
            <a:endParaRPr lang="en-US" sz="2000" dirty="0">
              <a:ea typeface="Tahoma"/>
              <a:cs typeface="Tahoma"/>
            </a:endParaRPr>
          </a:p>
          <a:p>
            <a:endParaRPr lang="en-US" sz="2000" dirty="0">
              <a:ea typeface="Tahoma"/>
              <a:cs typeface="Tahoma"/>
            </a:endParaRPr>
          </a:p>
          <a:p>
            <a:endParaRPr lang="en-US" sz="2400" dirty="0">
              <a:ea typeface="Tahoma"/>
              <a:cs typeface="Tahoma"/>
            </a:endParaRPr>
          </a:p>
        </p:txBody>
      </p:sp>
      <p:sp>
        <p:nvSpPr>
          <p:cNvPr id="4" name="Footer Placeholder 3">
            <a:extLst>
              <a:ext uri="{FF2B5EF4-FFF2-40B4-BE49-F238E27FC236}">
                <a16:creationId xmlns:a16="http://schemas.microsoft.com/office/drawing/2014/main" id="{669CB493-484F-8C4A-B2F8-2CE836DB363C}"/>
              </a:ext>
            </a:extLst>
          </p:cNvPr>
          <p:cNvSpPr>
            <a:spLocks noGrp="1"/>
          </p:cNvSpPr>
          <p:nvPr>
            <p:ph type="ftr" sz="quarter" idx="11"/>
          </p:nvPr>
        </p:nvSpPr>
        <p:spPr/>
        <p:txBody>
          <a:bodyPr/>
          <a:lstStyle/>
          <a:p>
            <a:pPr>
              <a:defRPr/>
            </a:pPr>
            <a:r>
              <a:rPr lang="en-US" dirty="0"/>
              <a:t>CSE 3430</a:t>
            </a:r>
          </a:p>
        </p:txBody>
      </p:sp>
      <p:sp>
        <p:nvSpPr>
          <p:cNvPr id="5" name="Slide Number Placeholder 4">
            <a:extLst>
              <a:ext uri="{FF2B5EF4-FFF2-40B4-BE49-F238E27FC236}">
                <a16:creationId xmlns:a16="http://schemas.microsoft.com/office/drawing/2014/main" id="{70FF956B-FC33-2911-29CD-3206A9E70287}"/>
              </a:ext>
            </a:extLst>
          </p:cNvPr>
          <p:cNvSpPr>
            <a:spLocks noGrp="1"/>
          </p:cNvSpPr>
          <p:nvPr>
            <p:ph type="sldNum" sz="quarter" idx="12"/>
          </p:nvPr>
        </p:nvSpPr>
        <p:spPr/>
        <p:txBody>
          <a:bodyPr/>
          <a:lstStyle/>
          <a:p>
            <a:pPr>
              <a:defRPr/>
            </a:pPr>
            <a:fld id="{9F95971F-92F4-44DA-B463-EB59D65F167A}" type="slidenum">
              <a:rPr lang="en-US" altLang="en-US"/>
              <a:pPr>
                <a:defRPr/>
              </a:pPr>
              <a:t>3</a:t>
            </a:fld>
            <a:endParaRPr lang="en-US" altLang="en-US"/>
          </a:p>
        </p:txBody>
      </p:sp>
    </p:spTree>
    <p:extLst>
      <p:ext uri="{BB962C8B-B14F-4D97-AF65-F5344CB8AC3E}">
        <p14:creationId xmlns:p14="http://schemas.microsoft.com/office/powerpoint/2010/main" val="2172976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150938" y="125413"/>
            <a:ext cx="6992727" cy="576832"/>
          </a:xfrm>
        </p:spPr>
        <p:txBody>
          <a:bodyPr/>
          <a:lstStyle/>
          <a:p>
            <a:pPr algn="ctr"/>
            <a:r>
              <a:rPr lang="en-US"/>
              <a:t>Cache structure &amp; op (contd)</a:t>
            </a:r>
            <a:endParaRPr lang="en-US" dirty="0"/>
          </a:p>
        </p:txBody>
      </p:sp>
      <p:sp>
        <p:nvSpPr>
          <p:cNvPr id="46083" name="Content Placeholder 2"/>
          <p:cNvSpPr>
            <a:spLocks noGrp="1"/>
          </p:cNvSpPr>
          <p:nvPr>
            <p:ph idx="1"/>
          </p:nvPr>
        </p:nvSpPr>
        <p:spPr>
          <a:xfrm>
            <a:off x="808310" y="1033463"/>
            <a:ext cx="7988240" cy="5352722"/>
          </a:xfrm>
        </p:spPr>
        <p:txBody>
          <a:bodyPr/>
          <a:lstStyle/>
          <a:p>
            <a:r>
              <a:rPr lang="en-US" sz="2400" dirty="0">
                <a:latin typeface="Arial"/>
                <a:cs typeface="Arial"/>
              </a:rPr>
              <a:t>When a block (16 bytes) of memory is stored in the corresponding cache block, the cache also stores </a:t>
            </a:r>
            <a:r>
              <a:rPr lang="en-US" sz="2400" b="1" dirty="0">
                <a:latin typeface="Arial"/>
                <a:cs typeface="Arial"/>
              </a:rPr>
              <a:t>the tag bits</a:t>
            </a:r>
            <a:r>
              <a:rPr lang="en-US" sz="2400" dirty="0">
                <a:latin typeface="Arial"/>
                <a:cs typeface="Arial"/>
              </a:rPr>
              <a:t> of that mem. block (but no other bits from address)</a:t>
            </a:r>
          </a:p>
          <a:p>
            <a:r>
              <a:rPr lang="en-US" sz="2400" dirty="0">
                <a:latin typeface="Arial" panose="020B0604020202020204" pitchFamily="34" charset="0"/>
                <a:cs typeface="Arial" panose="020B0604020202020204" pitchFamily="34" charset="0"/>
              </a:rPr>
              <a:t>When CPU asks for a word of memory: </a:t>
            </a:r>
          </a:p>
          <a:p>
            <a:pPr lvl="1"/>
            <a:r>
              <a:rPr lang="en-US" sz="1800" dirty="0">
                <a:latin typeface="Arial"/>
                <a:cs typeface="Arial"/>
              </a:rPr>
              <a:t>Cache does not look at 4 least significant bits of address (byte bits), but only 12 most significant</a:t>
            </a:r>
          </a:p>
          <a:p>
            <a:pPr lvl="1"/>
            <a:r>
              <a:rPr lang="en-US" sz="1800" dirty="0">
                <a:latin typeface="Arial" panose="020B0604020202020204" pitchFamily="34" charset="0"/>
                <a:cs typeface="Arial" panose="020B0604020202020204" pitchFamily="34" charset="0"/>
              </a:rPr>
              <a:t>Mods those 12 bits by 128 to get the cache block (block 0, 1, 2, … 127)</a:t>
            </a:r>
          </a:p>
          <a:p>
            <a:pPr lvl="1"/>
            <a:r>
              <a:rPr lang="en-US" sz="1800" dirty="0">
                <a:latin typeface="Arial" panose="020B0604020202020204" pitchFamily="34" charset="0"/>
                <a:cs typeface="Arial" panose="020B0604020202020204" pitchFamily="34" charset="0"/>
              </a:rPr>
              <a:t>Cache compares the leftmost 5 bits of </a:t>
            </a:r>
            <a:r>
              <a:rPr lang="en-US" sz="1800" dirty="0" err="1">
                <a:latin typeface="Arial" panose="020B0604020202020204" pitchFamily="34" charset="0"/>
                <a:cs typeface="Arial" panose="020B0604020202020204" pitchFamily="34" charset="0"/>
              </a:rPr>
              <a:t>addr</a:t>
            </a:r>
            <a:r>
              <a:rPr lang="en-US" sz="1800" dirty="0">
                <a:latin typeface="Arial" panose="020B0604020202020204" pitchFamily="34" charset="0"/>
                <a:cs typeface="Arial" panose="020B0604020202020204" pitchFamily="34" charset="0"/>
              </a:rPr>
              <a:t>. with tag bits stored with that cache block</a:t>
            </a:r>
          </a:p>
          <a:p>
            <a:pPr lvl="1"/>
            <a:r>
              <a:rPr lang="en-US" sz="1800" dirty="0">
                <a:latin typeface="Arial"/>
                <a:cs typeface="Arial"/>
              </a:rPr>
              <a:t>If bits match, there is </a:t>
            </a:r>
            <a:r>
              <a:rPr lang="en-US" sz="1800" b="1" dirty="0">
                <a:latin typeface="Arial"/>
                <a:cs typeface="Arial"/>
              </a:rPr>
              <a:t>a cache hit</a:t>
            </a:r>
            <a:r>
              <a:rPr lang="en-US" sz="1800" dirty="0">
                <a:latin typeface="Arial"/>
                <a:cs typeface="Arial"/>
              </a:rPr>
              <a:t> (the instruction/data is in the cache; now the least significant 4 bits are used to get the correct word, starting at that byte from cache), and the CPU can use copy in cache; if tag bits don't match, there's </a:t>
            </a:r>
            <a:r>
              <a:rPr lang="en-US" sz="1800" b="1" dirty="0">
                <a:latin typeface="Arial"/>
                <a:cs typeface="Arial"/>
              </a:rPr>
              <a:t>a cache miss.</a:t>
            </a:r>
            <a:endParaRPr lang="en-US" sz="1800" b="1"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pPr>
              <a:defRPr/>
            </a:pPr>
            <a:r>
              <a:rPr lang="en-US" dirty="0">
                <a:solidFill>
                  <a:srgbClr val="000000"/>
                </a:solidFill>
              </a:rPr>
              <a:t>CSE 3430</a:t>
            </a:r>
          </a:p>
        </p:txBody>
      </p:sp>
      <p:sp>
        <p:nvSpPr>
          <p:cNvPr id="3" name="Slide Number Placeholder 2"/>
          <p:cNvSpPr>
            <a:spLocks noGrp="1"/>
          </p:cNvSpPr>
          <p:nvPr>
            <p:ph type="sldNum" sz="quarter" idx="12"/>
          </p:nvPr>
        </p:nvSpPr>
        <p:spPr/>
        <p:txBody>
          <a:bodyPr/>
          <a:lstStyle/>
          <a:p>
            <a:pPr>
              <a:defRPr/>
            </a:pPr>
            <a:fld id="{9F95971F-92F4-44DA-B463-EB59D65F167A}" type="slidenum">
              <a:rPr lang="en-US" altLang="en-US" smtClean="0">
                <a:solidFill>
                  <a:srgbClr val="000000"/>
                </a:solidFill>
              </a:rPr>
              <a:pPr>
                <a:defRPr/>
              </a:pPr>
              <a:t>30</a:t>
            </a:fld>
            <a:endParaRPr lang="en-US" altLang="en-US">
              <a:solidFill>
                <a:srgbClr val="000000"/>
              </a:solidFill>
            </a:endParaRPr>
          </a:p>
        </p:txBody>
      </p:sp>
    </p:spTree>
    <p:extLst>
      <p:ext uri="{BB962C8B-B14F-4D97-AF65-F5344CB8AC3E}">
        <p14:creationId xmlns:p14="http://schemas.microsoft.com/office/powerpoint/2010/main" val="1194253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0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0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0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C9125-BC6E-4E4B-9899-1C6EF36B7B14}"/>
              </a:ext>
            </a:extLst>
          </p:cNvPr>
          <p:cNvSpPr>
            <a:spLocks noGrp="1"/>
          </p:cNvSpPr>
          <p:nvPr>
            <p:ph type="title"/>
          </p:nvPr>
        </p:nvSpPr>
        <p:spPr/>
        <p:txBody>
          <a:bodyPr/>
          <a:lstStyle/>
          <a:p>
            <a:r>
              <a:rPr lang="en-US" dirty="0"/>
              <a:t>Direct-mapped cache</a:t>
            </a:r>
          </a:p>
        </p:txBody>
      </p:sp>
      <p:sp>
        <p:nvSpPr>
          <p:cNvPr id="3" name="Content Placeholder 2">
            <a:extLst>
              <a:ext uri="{FF2B5EF4-FFF2-40B4-BE49-F238E27FC236}">
                <a16:creationId xmlns:a16="http://schemas.microsoft.com/office/drawing/2014/main" id="{4CC37901-A37B-460D-8423-8CCC61411AE7}"/>
              </a:ext>
            </a:extLst>
          </p:cNvPr>
          <p:cNvSpPr>
            <a:spLocks noGrp="1"/>
          </p:cNvSpPr>
          <p:nvPr>
            <p:ph idx="1"/>
          </p:nvPr>
        </p:nvSpPr>
        <p:spPr/>
        <p:txBody>
          <a:bodyPr/>
          <a:lstStyle/>
          <a:p>
            <a:r>
              <a:rPr lang="en-US" sz="2400" dirty="0"/>
              <a:t>The big advantage of a direct-mapped cache is that it can be searched extremely fast (because only one place to look in cache) for any address in memory</a:t>
            </a:r>
            <a:endParaRPr lang="en-US" sz="2400" dirty="0">
              <a:ea typeface="Tahoma"/>
              <a:cs typeface="Tahoma"/>
            </a:endParaRPr>
          </a:p>
          <a:p>
            <a:r>
              <a:rPr lang="en-US" sz="2400" dirty="0"/>
              <a:t>The disadvantage is that if a program is frequently using two or more blocks in memory that all must go in the same cache block, only one of them can be in the cache at a time (so they end up getting swapped in and out of the cache a lot); this is called </a:t>
            </a:r>
            <a:r>
              <a:rPr lang="en-US" sz="2400" b="1" dirty="0"/>
              <a:t>a collision</a:t>
            </a:r>
            <a:r>
              <a:rPr lang="en-US" sz="2400" dirty="0"/>
              <a:t> (multiple blocks that must go in the same cache block).</a:t>
            </a:r>
            <a:endParaRPr lang="en-US" sz="2400" dirty="0">
              <a:ea typeface="Tahoma"/>
              <a:cs typeface="Tahoma"/>
            </a:endParaRPr>
          </a:p>
          <a:p>
            <a:r>
              <a:rPr lang="en-US" sz="2400" dirty="0"/>
              <a:t>There are other kinds of caches which improve this, but as you should guess, they are more expensive – they cost more to implement (there’s “no free lunch”)</a:t>
            </a:r>
          </a:p>
        </p:txBody>
      </p:sp>
      <p:sp>
        <p:nvSpPr>
          <p:cNvPr id="4" name="Footer Placeholder 3">
            <a:extLst>
              <a:ext uri="{FF2B5EF4-FFF2-40B4-BE49-F238E27FC236}">
                <a16:creationId xmlns:a16="http://schemas.microsoft.com/office/drawing/2014/main" id="{7804632F-3C8E-422D-A0DE-C3E3EDB23678}"/>
              </a:ext>
            </a:extLst>
          </p:cNvPr>
          <p:cNvSpPr>
            <a:spLocks noGrp="1"/>
          </p:cNvSpPr>
          <p:nvPr>
            <p:ph type="ftr" sz="quarter" idx="11"/>
          </p:nvPr>
        </p:nvSpPr>
        <p:spPr/>
        <p:txBody>
          <a:bodyPr/>
          <a:lstStyle/>
          <a:p>
            <a:pPr>
              <a:defRPr/>
            </a:pPr>
            <a:r>
              <a:rPr lang="en-US" dirty="0"/>
              <a:t>CSE 3430</a:t>
            </a:r>
          </a:p>
        </p:txBody>
      </p:sp>
      <p:sp>
        <p:nvSpPr>
          <p:cNvPr id="5" name="Slide Number Placeholder 4">
            <a:extLst>
              <a:ext uri="{FF2B5EF4-FFF2-40B4-BE49-F238E27FC236}">
                <a16:creationId xmlns:a16="http://schemas.microsoft.com/office/drawing/2014/main" id="{39332B0C-ECB4-4A70-A04B-0F05A50B2CD7}"/>
              </a:ext>
            </a:extLst>
          </p:cNvPr>
          <p:cNvSpPr>
            <a:spLocks noGrp="1"/>
          </p:cNvSpPr>
          <p:nvPr>
            <p:ph type="sldNum" sz="quarter" idx="12"/>
          </p:nvPr>
        </p:nvSpPr>
        <p:spPr/>
        <p:txBody>
          <a:bodyPr/>
          <a:lstStyle/>
          <a:p>
            <a:pPr>
              <a:defRPr/>
            </a:pPr>
            <a:fld id="{9F95971F-92F4-44DA-B463-EB59D65F167A}" type="slidenum">
              <a:rPr lang="en-US" altLang="en-US" smtClean="0"/>
              <a:pPr>
                <a:defRPr/>
              </a:pPr>
              <a:t>31</a:t>
            </a:fld>
            <a:endParaRPr lang="en-US" altLang="en-US"/>
          </a:p>
        </p:txBody>
      </p:sp>
    </p:spTree>
    <p:extLst>
      <p:ext uri="{BB962C8B-B14F-4D97-AF65-F5344CB8AC3E}">
        <p14:creationId xmlns:p14="http://schemas.microsoft.com/office/powerpoint/2010/main" val="2930006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6B306-D067-4FC0-92D3-9EB7DD328317}"/>
              </a:ext>
            </a:extLst>
          </p:cNvPr>
          <p:cNvSpPr>
            <a:spLocks noGrp="1"/>
          </p:cNvSpPr>
          <p:nvPr>
            <p:ph type="title"/>
          </p:nvPr>
        </p:nvSpPr>
        <p:spPr/>
        <p:txBody>
          <a:bodyPr/>
          <a:lstStyle/>
          <a:p>
            <a:r>
              <a:rPr lang="en-US" dirty="0"/>
              <a:t>Cache Hit Rate</a:t>
            </a:r>
          </a:p>
        </p:txBody>
      </p:sp>
      <p:sp>
        <p:nvSpPr>
          <p:cNvPr id="3" name="Content Placeholder 2">
            <a:extLst>
              <a:ext uri="{FF2B5EF4-FFF2-40B4-BE49-F238E27FC236}">
                <a16:creationId xmlns:a16="http://schemas.microsoft.com/office/drawing/2014/main" id="{0AA22F25-29C2-4D8E-A96A-DC0F7F54858C}"/>
              </a:ext>
            </a:extLst>
          </p:cNvPr>
          <p:cNvSpPr>
            <a:spLocks noGrp="1"/>
          </p:cNvSpPr>
          <p:nvPr>
            <p:ph idx="1"/>
          </p:nvPr>
        </p:nvSpPr>
        <p:spPr/>
        <p:txBody>
          <a:bodyPr/>
          <a:lstStyle/>
          <a:p>
            <a:r>
              <a:rPr lang="en-US" sz="2400" dirty="0"/>
              <a:t>The percentage of memory accesses by the CPU that hit in the cache is called </a:t>
            </a:r>
            <a:r>
              <a:rPr lang="en-US" sz="2400" b="1" i="1" dirty="0"/>
              <a:t>the hit rate</a:t>
            </a:r>
            <a:endParaRPr lang="en-US" sz="2400" b="1" i="1" dirty="0">
              <a:ea typeface="Tahoma"/>
              <a:cs typeface="Tahoma"/>
            </a:endParaRPr>
          </a:p>
          <a:p>
            <a:r>
              <a:rPr lang="en-US" sz="2400" dirty="0"/>
              <a:t>When the CPU tries to access instructions or data not in the cache, this is called </a:t>
            </a:r>
            <a:r>
              <a:rPr lang="en-US" sz="2400" b="1" dirty="0"/>
              <a:t>a cache miss</a:t>
            </a:r>
            <a:endParaRPr lang="en-US" sz="2400" b="1" dirty="0">
              <a:ea typeface="Tahoma"/>
              <a:cs typeface="Tahoma"/>
            </a:endParaRPr>
          </a:p>
          <a:p>
            <a:r>
              <a:rPr lang="en-US" sz="2400" dirty="0"/>
              <a:t>Hit rates in the 90% range are common in programs (though it depends on the type of software), so </a:t>
            </a:r>
            <a:r>
              <a:rPr lang="en-US" sz="2400" b="1" i="1" dirty="0"/>
              <a:t>a cache can improve average memory access time (and performance) a lot</a:t>
            </a:r>
            <a:endParaRPr lang="en-US" sz="2400" b="1" i="1">
              <a:ea typeface="Tahoma"/>
              <a:cs typeface="Tahoma"/>
            </a:endParaRPr>
          </a:p>
          <a:p>
            <a:r>
              <a:rPr lang="en-US" sz="2400" dirty="0"/>
              <a:t>For this reason, caches are </a:t>
            </a:r>
            <a:r>
              <a:rPr lang="en-US" sz="2400" i="1" dirty="0"/>
              <a:t>universal</a:t>
            </a:r>
            <a:r>
              <a:rPr lang="en-US" sz="2400" dirty="0"/>
              <a:t> in modern systems (and all systems actually use multiple caches for different purposes; more on this later)</a:t>
            </a:r>
            <a:endParaRPr lang="en-US" sz="2400" dirty="0">
              <a:ea typeface="Tahoma"/>
              <a:cs typeface="Tahoma"/>
            </a:endParaRPr>
          </a:p>
        </p:txBody>
      </p:sp>
      <p:sp>
        <p:nvSpPr>
          <p:cNvPr id="4" name="Footer Placeholder 3">
            <a:extLst>
              <a:ext uri="{FF2B5EF4-FFF2-40B4-BE49-F238E27FC236}">
                <a16:creationId xmlns:a16="http://schemas.microsoft.com/office/drawing/2014/main" id="{4BF61E00-310A-47B4-A219-0A4DF097F138}"/>
              </a:ext>
            </a:extLst>
          </p:cNvPr>
          <p:cNvSpPr>
            <a:spLocks noGrp="1"/>
          </p:cNvSpPr>
          <p:nvPr>
            <p:ph type="ftr" sz="quarter" idx="11"/>
          </p:nvPr>
        </p:nvSpPr>
        <p:spPr/>
        <p:txBody>
          <a:bodyPr/>
          <a:lstStyle/>
          <a:p>
            <a:pPr>
              <a:defRPr/>
            </a:pPr>
            <a:r>
              <a:rPr lang="en-US" dirty="0"/>
              <a:t>CSE 3430</a:t>
            </a:r>
          </a:p>
        </p:txBody>
      </p:sp>
      <p:sp>
        <p:nvSpPr>
          <p:cNvPr id="5" name="Slide Number Placeholder 4">
            <a:extLst>
              <a:ext uri="{FF2B5EF4-FFF2-40B4-BE49-F238E27FC236}">
                <a16:creationId xmlns:a16="http://schemas.microsoft.com/office/drawing/2014/main" id="{7198ABFC-9460-47BC-AC61-2B4FF5D45E39}"/>
              </a:ext>
            </a:extLst>
          </p:cNvPr>
          <p:cNvSpPr>
            <a:spLocks noGrp="1"/>
          </p:cNvSpPr>
          <p:nvPr>
            <p:ph type="sldNum" sz="quarter" idx="12"/>
          </p:nvPr>
        </p:nvSpPr>
        <p:spPr/>
        <p:txBody>
          <a:bodyPr/>
          <a:lstStyle/>
          <a:p>
            <a:pPr>
              <a:defRPr/>
            </a:pPr>
            <a:fld id="{9F95971F-92F4-44DA-B463-EB59D65F167A}" type="slidenum">
              <a:rPr lang="en-US" altLang="en-US" smtClean="0"/>
              <a:pPr>
                <a:defRPr/>
              </a:pPr>
              <a:t>32</a:t>
            </a:fld>
            <a:endParaRPr lang="en-US" altLang="en-US"/>
          </a:p>
        </p:txBody>
      </p:sp>
    </p:spTree>
    <p:extLst>
      <p:ext uri="{BB962C8B-B14F-4D97-AF65-F5344CB8AC3E}">
        <p14:creationId xmlns:p14="http://schemas.microsoft.com/office/powerpoint/2010/main" val="42184101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150938" y="125413"/>
            <a:ext cx="6992727" cy="576832"/>
          </a:xfrm>
        </p:spPr>
        <p:txBody>
          <a:bodyPr/>
          <a:lstStyle/>
          <a:p>
            <a:pPr algn="ctr"/>
            <a:r>
              <a:rPr lang="en-US"/>
              <a:t>Cache structure &amp; op (contd)</a:t>
            </a:r>
            <a:endParaRPr lang="en-US" dirty="0"/>
          </a:p>
        </p:txBody>
      </p:sp>
      <p:sp>
        <p:nvSpPr>
          <p:cNvPr id="46083" name="Content Placeholder 2"/>
          <p:cNvSpPr>
            <a:spLocks noGrp="1"/>
          </p:cNvSpPr>
          <p:nvPr>
            <p:ph idx="1"/>
          </p:nvPr>
        </p:nvSpPr>
        <p:spPr>
          <a:xfrm>
            <a:off x="808310" y="1033463"/>
            <a:ext cx="7988240" cy="5352722"/>
          </a:xfrm>
        </p:spPr>
        <p:txBody>
          <a:bodyPr/>
          <a:lstStyle/>
          <a:p>
            <a:r>
              <a:rPr lang="en-US" sz="2400" dirty="0">
                <a:latin typeface="Arial"/>
                <a:cs typeface="Arial"/>
              </a:rPr>
              <a:t>But what if the memory access by the CPU is a </a:t>
            </a:r>
            <a:r>
              <a:rPr lang="en-US" sz="2400" b="1" dirty="0">
                <a:latin typeface="Arial"/>
                <a:cs typeface="Arial"/>
              </a:rPr>
              <a:t>write</a:t>
            </a:r>
            <a:r>
              <a:rPr lang="en-US" sz="2400" dirty="0">
                <a:latin typeface="Arial"/>
                <a:cs typeface="Arial"/>
              </a:rPr>
              <a:t> op? </a:t>
            </a:r>
            <a:endParaRPr lang="en-US" sz="2400">
              <a:latin typeface="Arial" panose="020B0604020202020204" pitchFamily="34" charset="0"/>
              <a:cs typeface="Arial" panose="020B0604020202020204" pitchFamily="34" charset="0"/>
            </a:endParaRPr>
          </a:p>
          <a:p>
            <a:r>
              <a:rPr lang="en-US" sz="2400" dirty="0">
                <a:latin typeface="Arial"/>
                <a:cs typeface="Arial"/>
              </a:rPr>
              <a:t>Need to update copy of data (but not instruction – instructions cannot be written) in main mem. as well. 2 different approaches are used:</a:t>
            </a:r>
          </a:p>
          <a:p>
            <a:pPr marL="914400" lvl="1" indent="-457200">
              <a:buAutoNum type="arabicParenR"/>
            </a:pPr>
            <a:r>
              <a:rPr lang="en-US" sz="2400" dirty="0">
                <a:latin typeface="Arial"/>
                <a:cs typeface="Arial"/>
              </a:rPr>
              <a:t>Write-through protocol: Update both the value in cache and in memory</a:t>
            </a:r>
          </a:p>
          <a:p>
            <a:pPr lvl="1">
              <a:buAutoNum type="arabicParenR"/>
            </a:pPr>
            <a:r>
              <a:rPr lang="en-US" sz="2400" dirty="0">
                <a:latin typeface="Arial"/>
                <a:cs typeface="Arial"/>
              </a:rPr>
              <a:t>  Write-back protocol: Update only the cache</a:t>
            </a:r>
            <a:endParaRPr lang="en-US" sz="2400" dirty="0">
              <a:latin typeface="Arial" panose="020B0604020202020204" pitchFamily="34" charset="0"/>
              <a:cs typeface="Arial" panose="020B0604020202020204" pitchFamily="34" charset="0"/>
            </a:endParaRPr>
          </a:p>
          <a:p>
            <a:pPr marL="457200" lvl="1" indent="0">
              <a:buNone/>
            </a:pPr>
            <a:r>
              <a:rPr lang="en-US" sz="2400" dirty="0">
                <a:latin typeface="Arial"/>
                <a:cs typeface="Arial"/>
              </a:rPr>
              <a:t>location but set cache block’s </a:t>
            </a:r>
            <a:r>
              <a:rPr lang="en-US" sz="2400" b="1" dirty="0">
                <a:latin typeface="Arial"/>
                <a:cs typeface="Arial"/>
              </a:rPr>
              <a:t>dirty bit</a:t>
            </a:r>
            <a:r>
              <a:rPr lang="en-US" sz="2400" i="1" dirty="0">
                <a:latin typeface="Arial"/>
                <a:cs typeface="Arial"/>
              </a:rPr>
              <a:t> </a:t>
            </a:r>
            <a:r>
              <a:rPr lang="en-US" sz="2400" dirty="0">
                <a:latin typeface="Arial"/>
                <a:cs typeface="Arial"/>
              </a:rPr>
              <a:t>to 1 (dirty bit is used to track whether cache block has been written/modified since it was brought into the cache)</a:t>
            </a:r>
            <a:endParaRPr lang="en-US" sz="240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11"/>
          </p:nvPr>
        </p:nvSpPr>
        <p:spPr/>
        <p:txBody>
          <a:bodyPr/>
          <a:lstStyle/>
          <a:p>
            <a:pPr>
              <a:defRPr/>
            </a:pPr>
            <a:r>
              <a:rPr lang="en-US" dirty="0">
                <a:solidFill>
                  <a:srgbClr val="000000"/>
                </a:solidFill>
              </a:rPr>
              <a:t>CSE 3430</a:t>
            </a:r>
          </a:p>
        </p:txBody>
      </p:sp>
      <p:sp>
        <p:nvSpPr>
          <p:cNvPr id="3" name="Slide Number Placeholder 2"/>
          <p:cNvSpPr>
            <a:spLocks noGrp="1"/>
          </p:cNvSpPr>
          <p:nvPr>
            <p:ph type="sldNum" sz="quarter" idx="12"/>
          </p:nvPr>
        </p:nvSpPr>
        <p:spPr/>
        <p:txBody>
          <a:bodyPr/>
          <a:lstStyle/>
          <a:p>
            <a:pPr>
              <a:defRPr/>
            </a:pPr>
            <a:fld id="{9F95971F-92F4-44DA-B463-EB59D65F167A}" type="slidenum">
              <a:rPr lang="en-US" altLang="en-US" smtClean="0">
                <a:solidFill>
                  <a:srgbClr val="000000"/>
                </a:solidFill>
              </a:rPr>
              <a:pPr>
                <a:defRPr/>
              </a:pPr>
              <a:t>33</a:t>
            </a:fld>
            <a:endParaRPr lang="en-US" altLang="en-US">
              <a:solidFill>
                <a:srgbClr val="000000"/>
              </a:solidFill>
            </a:endParaRPr>
          </a:p>
        </p:txBody>
      </p:sp>
    </p:spTree>
    <p:extLst>
      <p:ext uri="{BB962C8B-B14F-4D97-AF65-F5344CB8AC3E}">
        <p14:creationId xmlns:p14="http://schemas.microsoft.com/office/powerpoint/2010/main" val="338933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0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0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150938" y="125413"/>
            <a:ext cx="6992727" cy="576832"/>
          </a:xfrm>
        </p:spPr>
        <p:txBody>
          <a:bodyPr/>
          <a:lstStyle/>
          <a:p>
            <a:pPr algn="ctr"/>
            <a:r>
              <a:rPr lang="en-US"/>
              <a:t>Cache structure &amp; op (contd)</a:t>
            </a:r>
            <a:endParaRPr lang="en-US" dirty="0"/>
          </a:p>
        </p:txBody>
      </p:sp>
      <p:sp>
        <p:nvSpPr>
          <p:cNvPr id="46083" name="Content Placeholder 2"/>
          <p:cNvSpPr>
            <a:spLocks noGrp="1"/>
          </p:cNvSpPr>
          <p:nvPr>
            <p:ph idx="1"/>
          </p:nvPr>
        </p:nvSpPr>
        <p:spPr>
          <a:xfrm>
            <a:off x="846715" y="1033463"/>
            <a:ext cx="7988240" cy="5352722"/>
          </a:xfrm>
        </p:spPr>
        <p:txBody>
          <a:bodyPr/>
          <a:lstStyle/>
          <a:p>
            <a:r>
              <a:rPr lang="en-US" sz="2400" dirty="0">
                <a:latin typeface="Arial" panose="020B0604020202020204" pitchFamily="34" charset="0"/>
                <a:cs typeface="Arial" panose="020B0604020202020204" pitchFamily="34" charset="0"/>
              </a:rPr>
              <a:t>What if the word is not in the cache (a cache miss)? </a:t>
            </a:r>
          </a:p>
          <a:p>
            <a:r>
              <a:rPr lang="en-US" sz="2400" dirty="0">
                <a:latin typeface="Arial" panose="020B0604020202020204" pitchFamily="34" charset="0"/>
                <a:cs typeface="Arial" panose="020B0604020202020204" pitchFamily="34" charset="0"/>
              </a:rPr>
              <a:t>Need to read the entire block of memory that contains that word, i.e., based on first 12 bits of address, into the right cache block</a:t>
            </a:r>
          </a:p>
          <a:p>
            <a:pPr marL="342900" lvl="1" indent="-342900">
              <a:buClr>
                <a:schemeClr val="folHlink"/>
              </a:buClr>
              <a:buSzPct val="60000"/>
            </a:pPr>
            <a:r>
              <a:rPr lang="en-US" sz="2400" dirty="0">
                <a:latin typeface="Arial" panose="020B0604020202020204" pitchFamily="34" charset="0"/>
                <a:cs typeface="Arial" panose="020B0604020202020204" pitchFamily="34" charset="0"/>
              </a:rPr>
              <a:t>But </a:t>
            </a:r>
            <a:r>
              <a:rPr lang="en-US" sz="2400" i="1" dirty="0">
                <a:latin typeface="Arial" panose="020B0604020202020204" pitchFamily="34" charset="0"/>
                <a:cs typeface="Arial" panose="020B0604020202020204" pitchFamily="34" charset="0"/>
              </a:rPr>
              <a:t>first: </a:t>
            </a:r>
            <a:r>
              <a:rPr lang="en-US" sz="2400" dirty="0">
                <a:latin typeface="Arial" panose="020B0604020202020204" pitchFamily="34" charset="0"/>
                <a:cs typeface="Arial" panose="020B0604020202020204" pitchFamily="34" charset="0"/>
              </a:rPr>
              <a:t>check if dirty bit of that cache block is 1 (if write-back is being used) and, if so, write it back to memory before doing the above to replace the cache block</a:t>
            </a:r>
          </a:p>
          <a:p>
            <a:pPr marL="342900" lvl="1" indent="-342900">
              <a:buClr>
                <a:schemeClr val="folHlink"/>
              </a:buClr>
              <a:buSzPct val="60000"/>
            </a:pPr>
            <a:r>
              <a:rPr lang="en-US" sz="2400" dirty="0">
                <a:latin typeface="Arial" panose="020B0604020202020204" pitchFamily="34" charset="0"/>
                <a:cs typeface="Arial" panose="020B0604020202020204" pitchFamily="34" charset="0"/>
              </a:rPr>
              <a:t>This can lead to poor performance -- depending on the degree of spatial/temporal locality of reference</a:t>
            </a:r>
          </a:p>
        </p:txBody>
      </p:sp>
      <p:sp>
        <p:nvSpPr>
          <p:cNvPr id="2" name="Footer Placeholder 1"/>
          <p:cNvSpPr>
            <a:spLocks noGrp="1"/>
          </p:cNvSpPr>
          <p:nvPr>
            <p:ph type="ftr" sz="quarter" idx="11"/>
          </p:nvPr>
        </p:nvSpPr>
        <p:spPr/>
        <p:txBody>
          <a:bodyPr/>
          <a:lstStyle/>
          <a:p>
            <a:pPr>
              <a:defRPr/>
            </a:pPr>
            <a:r>
              <a:rPr lang="en-US" dirty="0">
                <a:solidFill>
                  <a:srgbClr val="000000"/>
                </a:solidFill>
              </a:rPr>
              <a:t>CSE 3430</a:t>
            </a:r>
          </a:p>
        </p:txBody>
      </p:sp>
      <p:sp>
        <p:nvSpPr>
          <p:cNvPr id="3" name="Slide Number Placeholder 2"/>
          <p:cNvSpPr>
            <a:spLocks noGrp="1"/>
          </p:cNvSpPr>
          <p:nvPr>
            <p:ph type="sldNum" sz="quarter" idx="12"/>
          </p:nvPr>
        </p:nvSpPr>
        <p:spPr/>
        <p:txBody>
          <a:bodyPr/>
          <a:lstStyle/>
          <a:p>
            <a:pPr>
              <a:defRPr/>
            </a:pPr>
            <a:fld id="{9F95971F-92F4-44DA-B463-EB59D65F167A}" type="slidenum">
              <a:rPr lang="en-US" altLang="en-US" smtClean="0">
                <a:solidFill>
                  <a:srgbClr val="000000"/>
                </a:solidFill>
              </a:rPr>
              <a:pPr>
                <a:defRPr/>
              </a:pPr>
              <a:t>34</a:t>
            </a:fld>
            <a:endParaRPr lang="en-US" altLang="en-US">
              <a:solidFill>
                <a:srgbClr val="000000"/>
              </a:solidFill>
            </a:endParaRPr>
          </a:p>
        </p:txBody>
      </p:sp>
    </p:spTree>
    <p:extLst>
      <p:ext uri="{BB962C8B-B14F-4D97-AF65-F5344CB8AC3E}">
        <p14:creationId xmlns:p14="http://schemas.microsoft.com/office/powerpoint/2010/main" val="92046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150938" y="125413"/>
            <a:ext cx="6992727" cy="576832"/>
          </a:xfrm>
        </p:spPr>
        <p:txBody>
          <a:bodyPr/>
          <a:lstStyle/>
          <a:p>
            <a:pPr algn="ctr"/>
            <a:r>
              <a:rPr lang="en-US"/>
              <a:t>Cache structure &amp; op (contd)</a:t>
            </a:r>
            <a:endParaRPr lang="en-US" dirty="0"/>
          </a:p>
        </p:txBody>
      </p:sp>
      <p:sp>
        <p:nvSpPr>
          <p:cNvPr id="46083" name="Content Placeholder 2"/>
          <p:cNvSpPr>
            <a:spLocks noGrp="1"/>
          </p:cNvSpPr>
          <p:nvPr>
            <p:ph idx="1"/>
          </p:nvPr>
        </p:nvSpPr>
        <p:spPr>
          <a:xfrm>
            <a:off x="846714" y="1033463"/>
            <a:ext cx="8297285" cy="5352722"/>
          </a:xfrm>
        </p:spPr>
        <p:txBody>
          <a:bodyPr/>
          <a:lstStyle/>
          <a:p>
            <a:r>
              <a:rPr lang="en-US" sz="2400" dirty="0">
                <a:latin typeface="Arial" panose="020B0604020202020204" pitchFamily="34" charset="0"/>
                <a:cs typeface="Arial" panose="020B0604020202020204" pitchFamily="34" charset="0"/>
              </a:rPr>
              <a:t>Associative-mapping approach:</a:t>
            </a:r>
          </a:p>
          <a:p>
            <a:pPr lvl="1"/>
            <a:r>
              <a:rPr lang="en-US" sz="2400" dirty="0">
                <a:latin typeface="Arial" panose="020B0604020202020204" pitchFamily="34" charset="0"/>
                <a:cs typeface="Arial" panose="020B0604020202020204" pitchFamily="34" charset="0"/>
              </a:rPr>
              <a:t>A main-memory block may be placed in </a:t>
            </a:r>
            <a:r>
              <a:rPr lang="en-US" sz="2400" i="1" dirty="0">
                <a:latin typeface="Arial" panose="020B0604020202020204" pitchFamily="34" charset="0"/>
                <a:cs typeface="Arial" panose="020B0604020202020204" pitchFamily="34" charset="0"/>
              </a:rPr>
              <a:t>any </a:t>
            </a:r>
            <a:r>
              <a:rPr lang="en-US" sz="2400" dirty="0">
                <a:latin typeface="Arial" panose="020B0604020202020204" pitchFamily="34" charset="0"/>
                <a:cs typeface="Arial" panose="020B0604020202020204" pitchFamily="34" charset="0"/>
              </a:rPr>
              <a:t>cache block</a:t>
            </a:r>
          </a:p>
          <a:p>
            <a:pPr lvl="1"/>
            <a:r>
              <a:rPr lang="en-US" sz="2400" dirty="0">
                <a:latin typeface="Arial" panose="020B0604020202020204" pitchFamily="34" charset="0"/>
                <a:cs typeface="Arial" panose="020B0604020202020204" pitchFamily="34" charset="0"/>
              </a:rPr>
              <a:t>Each cache block has a *12 bit* tag (12 </a:t>
            </a:r>
            <a:r>
              <a:rPr lang="en-US" sz="2400" dirty="0" err="1">
                <a:latin typeface="Arial" panose="020B0604020202020204" pitchFamily="34" charset="0"/>
                <a:cs typeface="Arial" panose="020B0604020202020204" pitchFamily="34" charset="0"/>
              </a:rPr>
              <a:t>msbs</a:t>
            </a:r>
            <a:r>
              <a:rPr lang="en-US" sz="2400" dirty="0">
                <a:latin typeface="Arial" panose="020B0604020202020204" pitchFamily="34" charset="0"/>
                <a:cs typeface="Arial" panose="020B0604020202020204" pitchFamily="34" charset="0"/>
              </a:rPr>
              <a:t> of address) that identifies which mem. block is currently mapped to it</a:t>
            </a:r>
          </a:p>
          <a:p>
            <a:pPr lvl="1"/>
            <a:r>
              <a:rPr lang="en-US" sz="2400" dirty="0">
                <a:latin typeface="Arial" panose="020B0604020202020204" pitchFamily="34" charset="0"/>
                <a:cs typeface="Arial" panose="020B0604020202020204" pitchFamily="34" charset="0"/>
              </a:rPr>
              <a:t>When an address is received from CPU, the cache compares the first 12 bits with the tag of each cache block to see if there is a match</a:t>
            </a:r>
          </a:p>
          <a:p>
            <a:pPr lvl="1"/>
            <a:r>
              <a:rPr lang="en-US" sz="2400" dirty="0">
                <a:latin typeface="Arial"/>
                <a:cs typeface="Arial"/>
              </a:rPr>
              <a:t>That can be done quite fast (in parallel; that is, compare 12 bits with all tags at the same time), BUT, as we said before, this makes the cache </a:t>
            </a:r>
            <a:r>
              <a:rPr lang="en-US" sz="2400" b="1" i="1" dirty="0">
                <a:latin typeface="Arial"/>
                <a:cs typeface="Arial"/>
              </a:rPr>
              <a:t>much more expensive</a:t>
            </a:r>
          </a:p>
        </p:txBody>
      </p:sp>
      <p:sp>
        <p:nvSpPr>
          <p:cNvPr id="2" name="Footer Placeholder 1"/>
          <p:cNvSpPr>
            <a:spLocks noGrp="1"/>
          </p:cNvSpPr>
          <p:nvPr>
            <p:ph type="ftr" sz="quarter" idx="11"/>
          </p:nvPr>
        </p:nvSpPr>
        <p:spPr/>
        <p:txBody>
          <a:bodyPr/>
          <a:lstStyle/>
          <a:p>
            <a:pPr>
              <a:defRPr/>
            </a:pPr>
            <a:r>
              <a:rPr lang="en-US" dirty="0">
                <a:solidFill>
                  <a:srgbClr val="000000"/>
                </a:solidFill>
              </a:rPr>
              <a:t>CSE 3430</a:t>
            </a:r>
          </a:p>
        </p:txBody>
      </p:sp>
      <p:sp>
        <p:nvSpPr>
          <p:cNvPr id="3" name="Slide Number Placeholder 2"/>
          <p:cNvSpPr>
            <a:spLocks noGrp="1"/>
          </p:cNvSpPr>
          <p:nvPr>
            <p:ph type="sldNum" sz="quarter" idx="12"/>
          </p:nvPr>
        </p:nvSpPr>
        <p:spPr/>
        <p:txBody>
          <a:bodyPr/>
          <a:lstStyle/>
          <a:p>
            <a:pPr>
              <a:defRPr/>
            </a:pPr>
            <a:fld id="{9F95971F-92F4-44DA-B463-EB59D65F167A}" type="slidenum">
              <a:rPr lang="en-US" altLang="en-US" smtClean="0">
                <a:solidFill>
                  <a:srgbClr val="000000"/>
                </a:solidFill>
              </a:rPr>
              <a:pPr>
                <a:defRPr/>
              </a:pPr>
              <a:t>35</a:t>
            </a:fld>
            <a:endParaRPr lang="en-US" altLang="en-US">
              <a:solidFill>
                <a:srgbClr val="000000"/>
              </a:solidFill>
            </a:endParaRPr>
          </a:p>
        </p:txBody>
      </p:sp>
    </p:spTree>
    <p:extLst>
      <p:ext uri="{BB962C8B-B14F-4D97-AF65-F5344CB8AC3E}">
        <p14:creationId xmlns:p14="http://schemas.microsoft.com/office/powerpoint/2010/main" val="371736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0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150938" y="125413"/>
            <a:ext cx="6992727" cy="576832"/>
          </a:xfrm>
        </p:spPr>
        <p:txBody>
          <a:bodyPr/>
          <a:lstStyle/>
          <a:p>
            <a:pPr algn="ctr"/>
            <a:r>
              <a:rPr lang="en-US"/>
              <a:t>Cache structure &amp; op (contd)</a:t>
            </a:r>
            <a:endParaRPr lang="en-US" dirty="0"/>
          </a:p>
        </p:txBody>
      </p:sp>
      <p:sp>
        <p:nvSpPr>
          <p:cNvPr id="46083" name="Content Placeholder 2"/>
          <p:cNvSpPr>
            <a:spLocks noGrp="1"/>
          </p:cNvSpPr>
          <p:nvPr>
            <p:ph idx="1"/>
          </p:nvPr>
        </p:nvSpPr>
        <p:spPr>
          <a:xfrm>
            <a:off x="846715" y="1033463"/>
            <a:ext cx="7642596" cy="5352722"/>
          </a:xfrm>
        </p:spPr>
        <p:txBody>
          <a:bodyPr/>
          <a:lstStyle/>
          <a:p>
            <a:r>
              <a:rPr lang="en-US" sz="2400" dirty="0">
                <a:latin typeface="Arial" panose="020B0604020202020204" pitchFamily="34" charset="0"/>
                <a:cs typeface="Arial" panose="020B0604020202020204" pitchFamily="34" charset="0"/>
              </a:rPr>
              <a:t>For anything other than direct-mapping need suitable </a:t>
            </a:r>
            <a:r>
              <a:rPr lang="en-US" sz="2400" i="1" dirty="0">
                <a:latin typeface="Arial" panose="020B0604020202020204" pitchFamily="34" charset="0"/>
                <a:cs typeface="Arial" panose="020B0604020202020204" pitchFamily="34" charset="0"/>
              </a:rPr>
              <a:t>replacement algorithm; that is, if all the spots in the cache are full, and we want to bring in a new block, which block do we replace?</a:t>
            </a:r>
          </a:p>
          <a:p>
            <a:r>
              <a:rPr lang="en-US" sz="2400" dirty="0">
                <a:latin typeface="Arial"/>
                <a:cs typeface="Arial"/>
              </a:rPr>
              <a:t>Widely used replacement algorithm in systems with associative caches: replace </a:t>
            </a:r>
            <a:r>
              <a:rPr lang="en-US" sz="2400" i="1" dirty="0">
                <a:latin typeface="Arial"/>
                <a:cs typeface="Arial"/>
              </a:rPr>
              <a:t>least recently used </a:t>
            </a:r>
            <a:r>
              <a:rPr lang="en-US" sz="2400" dirty="0">
                <a:latin typeface="Arial"/>
                <a:cs typeface="Arial"/>
              </a:rPr>
              <a:t>(LRU) block</a:t>
            </a:r>
          </a:p>
          <a:p>
            <a:r>
              <a:rPr lang="en-US" sz="2400" dirty="0">
                <a:latin typeface="Arial"/>
                <a:cs typeface="Arial"/>
              </a:rPr>
              <a:t>Even small caches are useful for improving performance significantly (as we saw above, typical cache size is less than 0.1% of main memory size, even in high performance CPUs such as Intel i7)</a:t>
            </a:r>
          </a:p>
        </p:txBody>
      </p:sp>
      <p:sp>
        <p:nvSpPr>
          <p:cNvPr id="2" name="Footer Placeholder 1"/>
          <p:cNvSpPr>
            <a:spLocks noGrp="1"/>
          </p:cNvSpPr>
          <p:nvPr>
            <p:ph type="ftr" sz="quarter" idx="11"/>
          </p:nvPr>
        </p:nvSpPr>
        <p:spPr/>
        <p:txBody>
          <a:bodyPr/>
          <a:lstStyle/>
          <a:p>
            <a:pPr>
              <a:defRPr/>
            </a:pPr>
            <a:r>
              <a:rPr lang="en-US" dirty="0">
                <a:solidFill>
                  <a:srgbClr val="000000"/>
                </a:solidFill>
              </a:rPr>
              <a:t>CSE 3430</a:t>
            </a:r>
          </a:p>
        </p:txBody>
      </p:sp>
      <p:sp>
        <p:nvSpPr>
          <p:cNvPr id="3" name="Slide Number Placeholder 2"/>
          <p:cNvSpPr>
            <a:spLocks noGrp="1"/>
          </p:cNvSpPr>
          <p:nvPr>
            <p:ph type="sldNum" sz="quarter" idx="12"/>
          </p:nvPr>
        </p:nvSpPr>
        <p:spPr/>
        <p:txBody>
          <a:bodyPr/>
          <a:lstStyle/>
          <a:p>
            <a:pPr>
              <a:defRPr/>
            </a:pPr>
            <a:fld id="{9F95971F-92F4-44DA-B463-EB59D65F167A}" type="slidenum">
              <a:rPr lang="en-US" altLang="en-US" smtClean="0">
                <a:solidFill>
                  <a:srgbClr val="000000"/>
                </a:solidFill>
              </a:rPr>
              <a:pPr>
                <a:defRPr/>
              </a:pPr>
              <a:t>36</a:t>
            </a:fld>
            <a:endParaRPr lang="en-US" altLang="en-US">
              <a:solidFill>
                <a:srgbClr val="000000"/>
              </a:solidFill>
            </a:endParaRPr>
          </a:p>
        </p:txBody>
      </p:sp>
    </p:spTree>
    <p:extLst>
      <p:ext uri="{BB962C8B-B14F-4D97-AF65-F5344CB8AC3E}">
        <p14:creationId xmlns:p14="http://schemas.microsoft.com/office/powerpoint/2010/main" val="368182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150938" y="125413"/>
            <a:ext cx="6992727" cy="576832"/>
          </a:xfrm>
        </p:spPr>
        <p:txBody>
          <a:bodyPr/>
          <a:lstStyle/>
          <a:p>
            <a:pPr algn="ctr"/>
            <a:r>
              <a:rPr lang="en-US"/>
              <a:t>Cache structure &amp; op (contd)</a:t>
            </a:r>
            <a:endParaRPr lang="en-US" dirty="0"/>
          </a:p>
        </p:txBody>
      </p:sp>
      <p:sp>
        <p:nvSpPr>
          <p:cNvPr id="46083" name="Content Placeholder 2"/>
          <p:cNvSpPr>
            <a:spLocks noGrp="1"/>
          </p:cNvSpPr>
          <p:nvPr>
            <p:ph idx="1"/>
          </p:nvPr>
        </p:nvSpPr>
        <p:spPr>
          <a:xfrm>
            <a:off x="846714" y="1033463"/>
            <a:ext cx="8297285" cy="5352722"/>
          </a:xfrm>
        </p:spPr>
        <p:txBody>
          <a:bodyPr/>
          <a:lstStyle/>
          <a:p>
            <a:r>
              <a:rPr lang="en-US" sz="2800" dirty="0">
                <a:latin typeface="Arial"/>
                <a:cs typeface="Arial"/>
              </a:rPr>
              <a:t>Good measure of effectiveness: </a:t>
            </a:r>
            <a:r>
              <a:rPr lang="en-US" sz="2800" b="1" i="1" dirty="0">
                <a:latin typeface="Arial"/>
                <a:cs typeface="Arial"/>
              </a:rPr>
              <a:t>hit rate</a:t>
            </a:r>
            <a:r>
              <a:rPr lang="en-US" sz="2800" i="1" dirty="0">
                <a:latin typeface="Arial"/>
                <a:cs typeface="Arial"/>
              </a:rPr>
              <a:t> </a:t>
            </a:r>
            <a:r>
              <a:rPr lang="en-US" sz="2800" dirty="0">
                <a:latin typeface="Arial"/>
                <a:cs typeface="Arial"/>
              </a:rPr>
              <a:t>and </a:t>
            </a:r>
            <a:r>
              <a:rPr lang="en-US" sz="2800" b="1" i="1" dirty="0">
                <a:latin typeface="Arial"/>
                <a:cs typeface="Arial"/>
              </a:rPr>
              <a:t>miss rate</a:t>
            </a:r>
          </a:p>
          <a:p>
            <a:r>
              <a:rPr lang="en-US" sz="2800" dirty="0">
                <a:latin typeface="Arial" panose="020B0604020202020204" pitchFamily="34" charset="0"/>
                <a:cs typeface="Arial" panose="020B0604020202020204" pitchFamily="34" charset="0"/>
              </a:rPr>
              <a:t>These can depend on the program being executed</a:t>
            </a:r>
          </a:p>
          <a:p>
            <a:r>
              <a:rPr lang="en-US" sz="2800" dirty="0">
                <a:latin typeface="Arial"/>
                <a:cs typeface="Arial"/>
              </a:rPr>
              <a:t>Compilers try to produce code to ensure high hit rates (high percentage of cache accesses with data found in the cache)</a:t>
            </a:r>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Cache structure can also be tweaked: e.g., have separate “instruction cache” and “data cache” </a:t>
            </a:r>
          </a:p>
        </p:txBody>
      </p:sp>
      <p:sp>
        <p:nvSpPr>
          <p:cNvPr id="2" name="Footer Placeholder 1"/>
          <p:cNvSpPr>
            <a:spLocks noGrp="1"/>
          </p:cNvSpPr>
          <p:nvPr>
            <p:ph type="ftr" sz="quarter" idx="11"/>
          </p:nvPr>
        </p:nvSpPr>
        <p:spPr/>
        <p:txBody>
          <a:bodyPr/>
          <a:lstStyle/>
          <a:p>
            <a:pPr>
              <a:defRPr/>
            </a:pPr>
            <a:r>
              <a:rPr lang="en-US" dirty="0">
                <a:solidFill>
                  <a:srgbClr val="000000"/>
                </a:solidFill>
              </a:rPr>
              <a:t>CSE 3430</a:t>
            </a:r>
          </a:p>
        </p:txBody>
      </p:sp>
      <p:sp>
        <p:nvSpPr>
          <p:cNvPr id="3" name="Slide Number Placeholder 2"/>
          <p:cNvSpPr>
            <a:spLocks noGrp="1"/>
          </p:cNvSpPr>
          <p:nvPr>
            <p:ph type="sldNum" sz="quarter" idx="12"/>
          </p:nvPr>
        </p:nvSpPr>
        <p:spPr/>
        <p:txBody>
          <a:bodyPr/>
          <a:lstStyle/>
          <a:p>
            <a:pPr>
              <a:defRPr/>
            </a:pPr>
            <a:fld id="{9F95971F-92F4-44DA-B463-EB59D65F167A}" type="slidenum">
              <a:rPr lang="en-US" altLang="en-US" smtClean="0">
                <a:solidFill>
                  <a:srgbClr val="000000"/>
                </a:solidFill>
              </a:rPr>
              <a:pPr>
                <a:defRPr/>
              </a:pPr>
              <a:t>37</a:t>
            </a:fld>
            <a:endParaRPr lang="en-US" altLang="en-US">
              <a:solidFill>
                <a:srgbClr val="000000"/>
              </a:solidFill>
            </a:endParaRPr>
          </a:p>
        </p:txBody>
      </p:sp>
    </p:spTree>
    <p:extLst>
      <p:ext uri="{BB962C8B-B14F-4D97-AF65-F5344CB8AC3E}">
        <p14:creationId xmlns:p14="http://schemas.microsoft.com/office/powerpoint/2010/main" val="2156609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DA14E-AABA-B0FC-80E4-A731AC9CD84D}"/>
              </a:ext>
            </a:extLst>
          </p:cNvPr>
          <p:cNvSpPr>
            <a:spLocks noGrp="1"/>
          </p:cNvSpPr>
          <p:nvPr>
            <p:ph type="title"/>
          </p:nvPr>
        </p:nvSpPr>
        <p:spPr/>
        <p:txBody>
          <a:bodyPr/>
          <a:lstStyle/>
          <a:p>
            <a:r>
              <a:rPr lang="en-US" dirty="0">
                <a:ea typeface="Tahoma"/>
                <a:cs typeface="Tahoma"/>
              </a:rPr>
              <a:t>Pipelining introduction</a:t>
            </a:r>
            <a:endParaRPr lang="en-US" dirty="0"/>
          </a:p>
        </p:txBody>
      </p:sp>
      <p:sp>
        <p:nvSpPr>
          <p:cNvPr id="3" name="Content Placeholder 2">
            <a:extLst>
              <a:ext uri="{FF2B5EF4-FFF2-40B4-BE49-F238E27FC236}">
                <a16:creationId xmlns:a16="http://schemas.microsoft.com/office/drawing/2014/main" id="{CBA58624-D604-8CC5-0433-ED7487C6469A}"/>
              </a:ext>
            </a:extLst>
          </p:cNvPr>
          <p:cNvSpPr>
            <a:spLocks noGrp="1"/>
          </p:cNvSpPr>
          <p:nvPr>
            <p:ph idx="1"/>
          </p:nvPr>
        </p:nvSpPr>
        <p:spPr/>
        <p:txBody>
          <a:bodyPr/>
          <a:lstStyle/>
          <a:p>
            <a:r>
              <a:rPr lang="en-US" sz="2000" dirty="0">
                <a:ea typeface="Tahoma"/>
                <a:cs typeface="Tahoma"/>
              </a:rPr>
              <a:t>As we saw above, in all processors, even simple ones, each instruction requires the execution of multiple steps or stages (in order), each of which takes 1 clock cycle.</a:t>
            </a:r>
          </a:p>
          <a:p>
            <a:r>
              <a:rPr lang="en-US" sz="2000" dirty="0">
                <a:ea typeface="Tahoma"/>
                <a:cs typeface="Tahoma"/>
              </a:rPr>
              <a:t>This means </a:t>
            </a:r>
            <a:r>
              <a:rPr lang="en-US" sz="2000" b="1" dirty="0">
                <a:ea typeface="Tahoma"/>
                <a:cs typeface="Tahoma"/>
              </a:rPr>
              <a:t>each instruction takes multiple clock cycles</a:t>
            </a:r>
            <a:r>
              <a:rPr lang="en-US" sz="2000" dirty="0">
                <a:ea typeface="Tahoma"/>
                <a:cs typeface="Tahoma"/>
              </a:rPr>
              <a:t>.</a:t>
            </a:r>
          </a:p>
          <a:p>
            <a:r>
              <a:rPr lang="en-US" sz="2000" dirty="0">
                <a:ea typeface="Tahoma"/>
                <a:cs typeface="Tahoma"/>
              </a:rPr>
              <a:t>Decades ago, some bright computer architects got </a:t>
            </a:r>
            <a:r>
              <a:rPr lang="en-US" sz="2000" b="1" dirty="0">
                <a:ea typeface="Tahoma"/>
                <a:cs typeface="Tahoma"/>
              </a:rPr>
              <a:t>the idea of executing different stages of multiple consecutive instructions at the same time, in order to improve performance</a:t>
            </a:r>
            <a:r>
              <a:rPr lang="en-US" sz="2000" dirty="0">
                <a:ea typeface="Tahoma"/>
                <a:cs typeface="Tahoma"/>
              </a:rPr>
              <a:t>.</a:t>
            </a:r>
          </a:p>
          <a:p>
            <a:r>
              <a:rPr lang="en-US" sz="2000" b="1" dirty="0">
                <a:ea typeface="Tahoma"/>
                <a:cs typeface="Tahoma"/>
              </a:rPr>
              <a:t>This way of executing multiple instructions at the same time is called pipelinin</a:t>
            </a:r>
            <a:r>
              <a:rPr lang="en-US" sz="2000" dirty="0">
                <a:ea typeface="Tahoma"/>
                <a:cs typeface="Tahoma"/>
              </a:rPr>
              <a:t>g, and it is used in all processors today.</a:t>
            </a:r>
          </a:p>
          <a:p>
            <a:r>
              <a:rPr lang="en-US" sz="2000" dirty="0">
                <a:ea typeface="Tahoma"/>
                <a:cs typeface="Tahoma"/>
              </a:rPr>
              <a:t>As we will see, pipelining can improve performance </a:t>
            </a:r>
            <a:r>
              <a:rPr lang="en-US" sz="2000" b="1" i="1" dirty="0">
                <a:ea typeface="Tahoma"/>
                <a:cs typeface="Tahoma"/>
              </a:rPr>
              <a:t>tremendously (that is why it is universal today)</a:t>
            </a:r>
            <a:r>
              <a:rPr lang="en-US" sz="2000" dirty="0">
                <a:ea typeface="Tahoma"/>
                <a:cs typeface="Tahoma"/>
              </a:rPr>
              <a:t>!</a:t>
            </a:r>
          </a:p>
        </p:txBody>
      </p:sp>
      <p:sp>
        <p:nvSpPr>
          <p:cNvPr id="4" name="Footer Placeholder 3">
            <a:extLst>
              <a:ext uri="{FF2B5EF4-FFF2-40B4-BE49-F238E27FC236}">
                <a16:creationId xmlns:a16="http://schemas.microsoft.com/office/drawing/2014/main" id="{681891B3-E195-097A-17FA-59195ADB62CE}"/>
              </a:ext>
            </a:extLst>
          </p:cNvPr>
          <p:cNvSpPr>
            <a:spLocks noGrp="1"/>
          </p:cNvSpPr>
          <p:nvPr>
            <p:ph type="ftr" sz="quarter" idx="11"/>
          </p:nvPr>
        </p:nvSpPr>
        <p:spPr/>
        <p:txBody>
          <a:bodyPr/>
          <a:lstStyle/>
          <a:p>
            <a:pPr>
              <a:defRPr/>
            </a:pPr>
            <a:r>
              <a:rPr lang="en-US"/>
              <a:t>CSE 3430; Part 4</a:t>
            </a:r>
          </a:p>
        </p:txBody>
      </p:sp>
      <p:sp>
        <p:nvSpPr>
          <p:cNvPr id="5" name="Slide Number Placeholder 4">
            <a:extLst>
              <a:ext uri="{FF2B5EF4-FFF2-40B4-BE49-F238E27FC236}">
                <a16:creationId xmlns:a16="http://schemas.microsoft.com/office/drawing/2014/main" id="{2C9D0CBD-F56D-4989-E8C4-CEF3C69C763F}"/>
              </a:ext>
            </a:extLst>
          </p:cNvPr>
          <p:cNvSpPr>
            <a:spLocks noGrp="1"/>
          </p:cNvSpPr>
          <p:nvPr>
            <p:ph type="sldNum" sz="quarter" idx="12"/>
          </p:nvPr>
        </p:nvSpPr>
        <p:spPr/>
        <p:txBody>
          <a:bodyPr/>
          <a:lstStyle/>
          <a:p>
            <a:pPr>
              <a:defRPr/>
            </a:pPr>
            <a:fld id="{9F95971F-92F4-44DA-B463-EB59D65F167A}" type="slidenum">
              <a:rPr lang="en-US" altLang="en-US"/>
              <a:pPr>
                <a:defRPr/>
              </a:pPr>
              <a:t>38</a:t>
            </a:fld>
            <a:endParaRPr lang="en-US" altLang="en-US"/>
          </a:p>
        </p:txBody>
      </p:sp>
    </p:spTree>
    <p:extLst>
      <p:ext uri="{BB962C8B-B14F-4D97-AF65-F5344CB8AC3E}">
        <p14:creationId xmlns:p14="http://schemas.microsoft.com/office/powerpoint/2010/main" val="37189867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150938" y="-27450"/>
            <a:ext cx="7415182" cy="614480"/>
          </a:xfrm>
        </p:spPr>
        <p:txBody>
          <a:bodyPr/>
          <a:lstStyle/>
          <a:p>
            <a:pPr algn="ctr"/>
            <a:r>
              <a:rPr lang="en-US"/>
              <a:t>Improving performance: Pipelining </a:t>
            </a:r>
            <a:endParaRPr lang="en-US" dirty="0"/>
          </a:p>
        </p:txBody>
      </p:sp>
      <p:sp>
        <p:nvSpPr>
          <p:cNvPr id="46083" name="Content Placeholder 2"/>
          <p:cNvSpPr>
            <a:spLocks noGrp="1"/>
          </p:cNvSpPr>
          <p:nvPr>
            <p:ph idx="1"/>
          </p:nvPr>
        </p:nvSpPr>
        <p:spPr>
          <a:xfrm>
            <a:off x="385856" y="717518"/>
            <a:ext cx="8180264" cy="1640301"/>
          </a:xfrm>
        </p:spPr>
        <p:txBody>
          <a:bodyPr/>
          <a:lstStyle/>
          <a:p>
            <a:r>
              <a:rPr lang="en-US" sz="2000" dirty="0">
                <a:latin typeface="Arial" panose="020B0604020202020204" pitchFamily="34" charset="0"/>
                <a:cs typeface="Arial" panose="020B0604020202020204" pitchFamily="34" charset="0"/>
              </a:rPr>
              <a:t>Key idea: </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Simultaneously perform </a:t>
            </a:r>
            <a:r>
              <a:rPr lang="en-US" sz="2000" i="1" dirty="0">
                <a:latin typeface="Arial" panose="020B0604020202020204" pitchFamily="34" charset="0"/>
                <a:cs typeface="Arial" panose="020B0604020202020204" pitchFamily="34" charset="0"/>
              </a:rPr>
              <a:t>different stages </a:t>
            </a:r>
            <a:r>
              <a:rPr lang="en-US" sz="2000" dirty="0">
                <a:latin typeface="Arial" panose="020B0604020202020204" pitchFamily="34" charset="0"/>
                <a:cs typeface="Arial" panose="020B0604020202020204" pitchFamily="34" charset="0"/>
              </a:rPr>
              <a:t>of consecutive instructions, so execute multiple instructions </a:t>
            </a:r>
            <a:r>
              <a:rPr lang="en-US" sz="2000" i="1" dirty="0">
                <a:latin typeface="Arial" panose="020B0604020202020204" pitchFamily="34" charset="0"/>
                <a:cs typeface="Arial" panose="020B0604020202020204" pitchFamily="34" charset="0"/>
              </a:rPr>
              <a:t>at the same time</a:t>
            </a:r>
            <a:r>
              <a:rPr lang="en-US" sz="2000" dirty="0">
                <a:latin typeface="Arial" panose="020B0604020202020204" pitchFamily="34" charset="0"/>
                <a:cs typeface="Arial" panose="020B0604020202020204" pitchFamily="34" charset="0"/>
              </a:rPr>
              <a:t>:</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F(etch), D(</a:t>
            </a:r>
            <a:r>
              <a:rPr lang="en-US" sz="2000" dirty="0" err="1">
                <a:latin typeface="Arial" panose="020B0604020202020204" pitchFamily="34" charset="0"/>
                <a:cs typeface="Arial" panose="020B0604020202020204" pitchFamily="34" charset="0"/>
              </a:rPr>
              <a:t>ecode</a:t>
            </a:r>
            <a:r>
              <a:rPr lang="en-US" sz="2000" dirty="0">
                <a:latin typeface="Arial" panose="020B0604020202020204" pitchFamily="34" charset="0"/>
                <a:cs typeface="Arial" panose="020B0604020202020204" pitchFamily="34" charset="0"/>
              </a:rPr>
              <a:t>), E(</a:t>
            </a:r>
            <a:r>
              <a:rPr lang="en-US" sz="2000" dirty="0" err="1">
                <a:latin typeface="Arial" panose="020B0604020202020204" pitchFamily="34" charset="0"/>
                <a:cs typeface="Arial" panose="020B0604020202020204" pitchFamily="34" charset="0"/>
              </a:rPr>
              <a:t>xec</a:t>
            </a:r>
            <a:r>
              <a:rPr lang="en-US" sz="2000" dirty="0">
                <a:latin typeface="Arial" panose="020B0604020202020204" pitchFamily="34" charset="0"/>
                <a:cs typeface="Arial" panose="020B0604020202020204" pitchFamily="34" charset="0"/>
              </a:rPr>
              <a:t>), W(rite)  [So, 4 stages here]</a:t>
            </a:r>
          </a:p>
        </p:txBody>
      </p:sp>
      <p:sp>
        <p:nvSpPr>
          <p:cNvPr id="2" name="Footer Placeholder 1"/>
          <p:cNvSpPr>
            <a:spLocks noGrp="1"/>
          </p:cNvSpPr>
          <p:nvPr>
            <p:ph type="ftr" sz="quarter" idx="11"/>
          </p:nvPr>
        </p:nvSpPr>
        <p:spPr/>
        <p:txBody>
          <a:bodyPr/>
          <a:lstStyle/>
          <a:p>
            <a:pPr>
              <a:defRPr/>
            </a:pPr>
            <a:r>
              <a:rPr lang="en-US" dirty="0"/>
              <a:t>CSE 3430</a:t>
            </a:r>
          </a:p>
        </p:txBody>
      </p:sp>
      <p:sp>
        <p:nvSpPr>
          <p:cNvPr id="3" name="Slide Number Placeholder 2"/>
          <p:cNvSpPr>
            <a:spLocks noGrp="1"/>
          </p:cNvSpPr>
          <p:nvPr>
            <p:ph type="sldNum" sz="quarter" idx="12"/>
          </p:nvPr>
        </p:nvSpPr>
        <p:spPr/>
        <p:txBody>
          <a:bodyPr/>
          <a:lstStyle/>
          <a:p>
            <a:pPr>
              <a:defRPr/>
            </a:pPr>
            <a:fld id="{9F95971F-92F4-44DA-B463-EB59D65F167A}" type="slidenum">
              <a:rPr lang="en-US" altLang="en-US" smtClean="0"/>
              <a:pPr>
                <a:defRPr/>
              </a:pPr>
              <a:t>39</a:t>
            </a:fld>
            <a:endParaRPr lang="en-US" altLang="en-US"/>
          </a:p>
        </p:txBody>
      </p:sp>
      <p:graphicFrame>
        <p:nvGraphicFramePr>
          <p:cNvPr id="6" name="Table 5"/>
          <p:cNvGraphicFramePr>
            <a:graphicFrameLocks noGrp="1"/>
          </p:cNvGraphicFramePr>
          <p:nvPr>
            <p:extLst>
              <p:ext uri="{D42A27DB-BD31-4B8C-83A1-F6EECF244321}">
                <p14:modId xmlns:p14="http://schemas.microsoft.com/office/powerpoint/2010/main" val="4257780221"/>
              </p:ext>
            </p:extLst>
          </p:nvPr>
        </p:nvGraphicFramePr>
        <p:xfrm>
          <a:off x="769905" y="2659499"/>
          <a:ext cx="6730305" cy="2190486"/>
        </p:xfrm>
        <a:graphic>
          <a:graphicData uri="http://schemas.openxmlformats.org/drawingml/2006/table">
            <a:tbl>
              <a:tblPr/>
              <a:tblGrid>
                <a:gridCol w="854340">
                  <a:extLst>
                    <a:ext uri="{9D8B030D-6E8A-4147-A177-3AD203B41FA5}">
                      <a16:colId xmlns:a16="http://schemas.microsoft.com/office/drawing/2014/main" val="20000"/>
                    </a:ext>
                  </a:extLst>
                </a:gridCol>
                <a:gridCol w="768100">
                  <a:extLst>
                    <a:ext uri="{9D8B030D-6E8A-4147-A177-3AD203B41FA5}">
                      <a16:colId xmlns:a16="http://schemas.microsoft.com/office/drawing/2014/main" val="20001"/>
                    </a:ext>
                  </a:extLst>
                </a:gridCol>
                <a:gridCol w="844910">
                  <a:extLst>
                    <a:ext uri="{9D8B030D-6E8A-4147-A177-3AD203B41FA5}">
                      <a16:colId xmlns:a16="http://schemas.microsoft.com/office/drawing/2014/main" val="20002"/>
                    </a:ext>
                  </a:extLst>
                </a:gridCol>
                <a:gridCol w="1027505">
                  <a:extLst>
                    <a:ext uri="{9D8B030D-6E8A-4147-A177-3AD203B41FA5}">
                      <a16:colId xmlns:a16="http://schemas.microsoft.com/office/drawing/2014/main" val="20003"/>
                    </a:ext>
                  </a:extLst>
                </a:gridCol>
                <a:gridCol w="700720">
                  <a:extLst>
                    <a:ext uri="{9D8B030D-6E8A-4147-A177-3AD203B41FA5}">
                      <a16:colId xmlns:a16="http://schemas.microsoft.com/office/drawing/2014/main" val="20004"/>
                    </a:ext>
                  </a:extLst>
                </a:gridCol>
                <a:gridCol w="806505">
                  <a:extLst>
                    <a:ext uri="{9D8B030D-6E8A-4147-A177-3AD203B41FA5}">
                      <a16:colId xmlns:a16="http://schemas.microsoft.com/office/drawing/2014/main" val="20005"/>
                    </a:ext>
                  </a:extLst>
                </a:gridCol>
                <a:gridCol w="844910">
                  <a:extLst>
                    <a:ext uri="{9D8B030D-6E8A-4147-A177-3AD203B41FA5}">
                      <a16:colId xmlns:a16="http://schemas.microsoft.com/office/drawing/2014/main" val="20006"/>
                    </a:ext>
                  </a:extLst>
                </a:gridCol>
                <a:gridCol w="883315">
                  <a:extLst>
                    <a:ext uri="{9D8B030D-6E8A-4147-A177-3AD203B41FA5}">
                      <a16:colId xmlns:a16="http://schemas.microsoft.com/office/drawing/2014/main" val="20007"/>
                    </a:ext>
                  </a:extLst>
                </a:gridCol>
              </a:tblGrid>
              <a:tr h="419550">
                <a:tc>
                  <a:txBody>
                    <a:bodyPr/>
                    <a:lstStyle/>
                    <a:p>
                      <a:pPr algn="ct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7</a:t>
                      </a: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1322">
                <a:tc>
                  <a:txBody>
                    <a:bodyPr/>
                    <a:lstStyle/>
                    <a:p>
                      <a:pPr algn="ctr"/>
                      <a:r>
                        <a:rPr lang="en-US"/>
                        <a:t>I1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D1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E1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W1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84466">
                <a:tc>
                  <a:txBody>
                    <a:bodyPr/>
                    <a:lstStyle/>
                    <a:p>
                      <a:pPr algn="ctr"/>
                      <a:r>
                        <a:rPr lang="en-US"/>
                        <a:t>I2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F2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D2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E2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W2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14040">
                <a:tc>
                  <a:txBody>
                    <a:bodyPr/>
                    <a:lstStyle/>
                    <a:p>
                      <a:pPr algn="ctr"/>
                      <a:r>
                        <a:rPr lang="en-US"/>
                        <a:t>I3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F3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D3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E3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W3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91108">
                <a:tc>
                  <a:txBody>
                    <a:bodyPr/>
                    <a:lstStyle/>
                    <a:p>
                      <a:pPr algn="ctr"/>
                      <a:r>
                        <a:rPr lang="en-US"/>
                        <a:t>I4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F4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D4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E4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W4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TextBox 3"/>
          <p:cNvSpPr txBox="1"/>
          <p:nvPr/>
        </p:nvSpPr>
        <p:spPr>
          <a:xfrm>
            <a:off x="539475" y="4980473"/>
            <a:ext cx="7681000" cy="1200329"/>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2400" dirty="0">
                <a:latin typeface="Arial"/>
                <a:cs typeface="Arial"/>
              </a:rPr>
              <a:t>Need buffers (data storage elements) between stages to hold the data related to execution of each stage.</a:t>
            </a:r>
            <a:endParaRPr lang="en-US" sz="2400" dirty="0"/>
          </a:p>
        </p:txBody>
      </p:sp>
    </p:spTree>
    <p:extLst>
      <p:ext uri="{BB962C8B-B14F-4D97-AF65-F5344CB8AC3E}">
        <p14:creationId xmlns:p14="http://schemas.microsoft.com/office/powerpoint/2010/main" val="79133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750" name="Group 27749"/>
          <p:cNvGrpSpPr/>
          <p:nvPr/>
        </p:nvGrpSpPr>
        <p:grpSpPr>
          <a:xfrm>
            <a:off x="40210" y="3429000"/>
            <a:ext cx="8986770" cy="375951"/>
            <a:chOff x="40210" y="3429000"/>
            <a:chExt cx="8986770" cy="375951"/>
          </a:xfrm>
        </p:grpSpPr>
        <p:sp>
          <p:nvSpPr>
            <p:cNvPr id="27659" name="TextBox 27658"/>
            <p:cNvSpPr txBox="1"/>
            <p:nvPr/>
          </p:nvSpPr>
          <p:spPr>
            <a:xfrm>
              <a:off x="8411750" y="3429000"/>
              <a:ext cx="615230" cy="375951"/>
            </a:xfrm>
            <a:prstGeom prst="rect">
              <a:avLst/>
            </a:prstGeom>
            <a:noFill/>
          </p:spPr>
          <p:txBody>
            <a:bodyPr wrap="square" rtlCol="0">
              <a:spAutoFit/>
            </a:bodyPr>
            <a:lstStyle/>
            <a:p>
              <a:r>
                <a:rPr lang="en-US"/>
                <a:t>Bus</a:t>
              </a:r>
            </a:p>
          </p:txBody>
        </p:sp>
        <p:cxnSp>
          <p:nvCxnSpPr>
            <p:cNvPr id="27665" name="Straight Connector 27664"/>
            <p:cNvCxnSpPr/>
            <p:nvPr/>
          </p:nvCxnSpPr>
          <p:spPr bwMode="auto">
            <a:xfrm>
              <a:off x="40210" y="3697835"/>
              <a:ext cx="8961120" cy="91440"/>
            </a:xfrm>
            <a:prstGeom prst="line">
              <a:avLst/>
            </a:prstGeom>
            <a:solidFill>
              <a:schemeClr val="accent1"/>
            </a:solidFill>
            <a:ln w="12700" cap="sq" cmpd="sng" algn="ctr">
              <a:solidFill>
                <a:schemeClr val="tx1"/>
              </a:solidFill>
              <a:prstDash val="solid"/>
              <a:round/>
              <a:headEnd type="none" w="sm" len="sm"/>
              <a:tailEnd type="none" w="sm" len="sm"/>
            </a:ln>
            <a:effectLst/>
          </p:spPr>
        </p:cxnSp>
      </p:grpSp>
      <p:grpSp>
        <p:nvGrpSpPr>
          <p:cNvPr id="27746" name="Group 27745"/>
          <p:cNvGrpSpPr/>
          <p:nvPr/>
        </p:nvGrpSpPr>
        <p:grpSpPr>
          <a:xfrm>
            <a:off x="5493720" y="3736240"/>
            <a:ext cx="3073150" cy="1413670"/>
            <a:chOff x="5531375" y="3743555"/>
            <a:chExt cx="3073150" cy="1413670"/>
          </a:xfrm>
        </p:grpSpPr>
        <p:grpSp>
          <p:nvGrpSpPr>
            <p:cNvPr id="27656" name="Group 27655"/>
            <p:cNvGrpSpPr/>
            <p:nvPr/>
          </p:nvGrpSpPr>
          <p:grpSpPr>
            <a:xfrm>
              <a:off x="5531375" y="4427530"/>
              <a:ext cx="1076090" cy="729695"/>
              <a:chOff x="2036520" y="1163105"/>
              <a:chExt cx="1076090" cy="729695"/>
            </a:xfrm>
          </p:grpSpPr>
          <p:sp>
            <p:nvSpPr>
              <p:cNvPr id="13" name="Rectangle 12"/>
              <p:cNvSpPr/>
              <p:nvPr/>
            </p:nvSpPr>
            <p:spPr bwMode="auto">
              <a:xfrm>
                <a:off x="2036520" y="1163105"/>
                <a:ext cx="1076090" cy="729695"/>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7655" name="TextBox 27654"/>
              <p:cNvSpPr txBox="1"/>
              <p:nvPr/>
            </p:nvSpPr>
            <p:spPr>
              <a:xfrm>
                <a:off x="2114080" y="1316726"/>
                <a:ext cx="998530" cy="369332"/>
              </a:xfrm>
              <a:prstGeom prst="rect">
                <a:avLst/>
              </a:prstGeom>
              <a:noFill/>
            </p:spPr>
            <p:txBody>
              <a:bodyPr wrap="square" rtlCol="0">
                <a:spAutoFit/>
              </a:bodyPr>
              <a:lstStyle/>
              <a:p>
                <a:pPr algn="ctr"/>
                <a:r>
                  <a:rPr lang="en-US"/>
                  <a:t>MAR</a:t>
                </a:r>
              </a:p>
            </p:txBody>
          </p:sp>
        </p:grpSp>
        <p:grpSp>
          <p:nvGrpSpPr>
            <p:cNvPr id="27658" name="Group 27657"/>
            <p:cNvGrpSpPr/>
            <p:nvPr/>
          </p:nvGrpSpPr>
          <p:grpSpPr>
            <a:xfrm>
              <a:off x="7451625" y="4389125"/>
              <a:ext cx="1152900" cy="729695"/>
              <a:chOff x="3188670" y="1508750"/>
              <a:chExt cx="1152900" cy="729695"/>
            </a:xfrm>
          </p:grpSpPr>
          <p:sp>
            <p:nvSpPr>
              <p:cNvPr id="14" name="Rectangle 13"/>
              <p:cNvSpPr/>
              <p:nvPr/>
            </p:nvSpPr>
            <p:spPr bwMode="auto">
              <a:xfrm>
                <a:off x="3188670" y="1508750"/>
                <a:ext cx="1076090" cy="729695"/>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7657" name="TextBox 27656"/>
              <p:cNvSpPr txBox="1"/>
              <p:nvPr/>
            </p:nvSpPr>
            <p:spPr>
              <a:xfrm>
                <a:off x="3189420" y="1630519"/>
                <a:ext cx="1152150" cy="369332"/>
              </a:xfrm>
              <a:prstGeom prst="rect">
                <a:avLst/>
              </a:prstGeom>
              <a:noFill/>
            </p:spPr>
            <p:txBody>
              <a:bodyPr wrap="square" rtlCol="0">
                <a:spAutoFit/>
              </a:bodyPr>
              <a:lstStyle/>
              <a:p>
                <a:pPr algn="ctr"/>
                <a:r>
                  <a:rPr lang="en-US"/>
                  <a:t>MDR</a:t>
                </a:r>
              </a:p>
            </p:txBody>
          </p:sp>
        </p:grpSp>
        <p:cxnSp>
          <p:nvCxnSpPr>
            <p:cNvPr id="27705" name="Straight Arrow Connector 27704"/>
            <p:cNvCxnSpPr>
              <a:endCxn id="14" idx="0"/>
            </p:cNvCxnSpPr>
            <p:nvPr/>
          </p:nvCxnSpPr>
          <p:spPr bwMode="auto">
            <a:xfrm>
              <a:off x="7951640" y="3789275"/>
              <a:ext cx="38030" cy="599850"/>
            </a:xfrm>
            <a:prstGeom prst="straightConnector1">
              <a:avLst/>
            </a:prstGeom>
            <a:solidFill>
              <a:schemeClr val="accent1"/>
            </a:solidFill>
            <a:ln w="12700" cap="sq" cmpd="sng" algn="ctr">
              <a:solidFill>
                <a:schemeClr val="tx1"/>
              </a:solidFill>
              <a:prstDash val="solid"/>
              <a:round/>
              <a:headEnd type="triangle"/>
              <a:tailEnd type="triangle"/>
            </a:ln>
            <a:effectLst/>
          </p:spPr>
        </p:cxnSp>
        <p:cxnSp>
          <p:nvCxnSpPr>
            <p:cNvPr id="27707" name="Straight Arrow Connector 27706"/>
            <p:cNvCxnSpPr/>
            <p:nvPr/>
          </p:nvCxnSpPr>
          <p:spPr bwMode="auto">
            <a:xfrm>
              <a:off x="5724150" y="3743555"/>
              <a:ext cx="0" cy="683975"/>
            </a:xfrm>
            <a:prstGeom prst="straightConnector1">
              <a:avLst/>
            </a:prstGeom>
            <a:solidFill>
              <a:schemeClr val="accent1"/>
            </a:solidFill>
            <a:ln w="12700" cap="sq" cmpd="sng" algn="ctr">
              <a:solidFill>
                <a:schemeClr val="tx1"/>
              </a:solidFill>
              <a:prstDash val="solid"/>
              <a:round/>
              <a:headEnd type="none" w="sm" len="sm"/>
              <a:tailEnd type="triangle"/>
            </a:ln>
            <a:effectLst/>
          </p:spPr>
        </p:cxnSp>
      </p:grpSp>
      <p:grpSp>
        <p:nvGrpSpPr>
          <p:cNvPr id="27748" name="Group 27747"/>
          <p:cNvGrpSpPr/>
          <p:nvPr/>
        </p:nvGrpSpPr>
        <p:grpSpPr>
          <a:xfrm>
            <a:off x="885120" y="1347815"/>
            <a:ext cx="3533260" cy="2388425"/>
            <a:chOff x="885120" y="1355130"/>
            <a:chExt cx="3533260" cy="2388425"/>
          </a:xfrm>
        </p:grpSpPr>
        <p:grpSp>
          <p:nvGrpSpPr>
            <p:cNvPr id="22" name="Group 21"/>
            <p:cNvGrpSpPr/>
            <p:nvPr/>
          </p:nvGrpSpPr>
          <p:grpSpPr>
            <a:xfrm>
              <a:off x="1384385" y="2046420"/>
              <a:ext cx="1036935" cy="1113745"/>
              <a:chOff x="232235" y="491017"/>
              <a:chExt cx="1036935" cy="1113745"/>
            </a:xfrm>
          </p:grpSpPr>
          <p:sp>
            <p:nvSpPr>
              <p:cNvPr id="5" name="Snip Same Side Corner Rectangle 4"/>
              <p:cNvSpPr/>
              <p:nvPr/>
            </p:nvSpPr>
            <p:spPr bwMode="auto">
              <a:xfrm rot="5400000">
                <a:off x="193830" y="702245"/>
                <a:ext cx="1113745" cy="691290"/>
              </a:xfrm>
              <a:prstGeom prst="snip2Same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0" name="TextBox 19"/>
              <p:cNvSpPr txBox="1"/>
              <p:nvPr/>
            </p:nvSpPr>
            <p:spPr>
              <a:xfrm>
                <a:off x="232235" y="817460"/>
                <a:ext cx="1036935" cy="646331"/>
              </a:xfrm>
              <a:prstGeom prst="rect">
                <a:avLst/>
              </a:prstGeom>
              <a:noFill/>
            </p:spPr>
            <p:txBody>
              <a:bodyPr wrap="square" rtlCol="0">
                <a:spAutoFit/>
              </a:bodyPr>
              <a:lstStyle/>
              <a:p>
                <a:pPr algn="ctr"/>
                <a:r>
                  <a:rPr lang="en-US"/>
                  <a:t>2 → 1</a:t>
                </a:r>
              </a:p>
              <a:p>
                <a:pPr algn="ctr"/>
                <a:r>
                  <a:rPr lang="en-US"/>
                  <a:t>MUX</a:t>
                </a:r>
              </a:p>
            </p:txBody>
          </p:sp>
        </p:grpSp>
        <p:grpSp>
          <p:nvGrpSpPr>
            <p:cNvPr id="30" name="Group 29"/>
            <p:cNvGrpSpPr/>
            <p:nvPr/>
          </p:nvGrpSpPr>
          <p:grpSpPr>
            <a:xfrm>
              <a:off x="2843025" y="1355130"/>
              <a:ext cx="1076090" cy="729695"/>
              <a:chOff x="2074925" y="2200040"/>
              <a:chExt cx="1076090" cy="729695"/>
            </a:xfrm>
          </p:grpSpPr>
          <p:sp>
            <p:nvSpPr>
              <p:cNvPr id="17" name="Rectangle 16"/>
              <p:cNvSpPr/>
              <p:nvPr/>
            </p:nvSpPr>
            <p:spPr bwMode="auto">
              <a:xfrm>
                <a:off x="2074925" y="2200040"/>
                <a:ext cx="1076090" cy="729695"/>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9" name="TextBox 28"/>
              <p:cNvSpPr txBox="1"/>
              <p:nvPr/>
            </p:nvSpPr>
            <p:spPr>
              <a:xfrm>
                <a:off x="2075675" y="2353660"/>
                <a:ext cx="1075340" cy="369332"/>
              </a:xfrm>
              <a:prstGeom prst="rect">
                <a:avLst/>
              </a:prstGeom>
              <a:noFill/>
            </p:spPr>
            <p:txBody>
              <a:bodyPr wrap="square" rtlCol="0">
                <a:spAutoFit/>
              </a:bodyPr>
              <a:lstStyle/>
              <a:p>
                <a:pPr algn="ctr"/>
                <a:r>
                  <a:rPr lang="en-US"/>
                  <a:t>INC</a:t>
                </a:r>
              </a:p>
            </p:txBody>
          </p:sp>
        </p:grpSp>
        <p:grpSp>
          <p:nvGrpSpPr>
            <p:cNvPr id="27648" name="Group 27647"/>
            <p:cNvGrpSpPr/>
            <p:nvPr/>
          </p:nvGrpSpPr>
          <p:grpSpPr>
            <a:xfrm>
              <a:off x="2843025" y="2545685"/>
              <a:ext cx="1076090" cy="729695"/>
              <a:chOff x="1729280" y="2507280"/>
              <a:chExt cx="1076090" cy="729695"/>
            </a:xfrm>
          </p:grpSpPr>
          <p:sp>
            <p:nvSpPr>
              <p:cNvPr id="16" name="Rectangle 15"/>
              <p:cNvSpPr/>
              <p:nvPr/>
            </p:nvSpPr>
            <p:spPr bwMode="auto">
              <a:xfrm>
                <a:off x="1729280" y="2507280"/>
                <a:ext cx="1076090" cy="729695"/>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1" name="TextBox 30"/>
              <p:cNvSpPr txBox="1"/>
              <p:nvPr/>
            </p:nvSpPr>
            <p:spPr>
              <a:xfrm>
                <a:off x="1845245" y="2675618"/>
                <a:ext cx="806505" cy="369332"/>
              </a:xfrm>
              <a:prstGeom prst="rect">
                <a:avLst/>
              </a:prstGeom>
              <a:noFill/>
            </p:spPr>
            <p:txBody>
              <a:bodyPr wrap="square" rtlCol="0">
                <a:spAutoFit/>
              </a:bodyPr>
              <a:lstStyle/>
              <a:p>
                <a:pPr algn="ctr"/>
                <a:r>
                  <a:rPr lang="en-US"/>
                  <a:t>PC</a:t>
                </a:r>
              </a:p>
            </p:txBody>
          </p:sp>
        </p:grpSp>
        <p:cxnSp>
          <p:nvCxnSpPr>
            <p:cNvPr id="27673" name="Straight Connector 27672"/>
            <p:cNvCxnSpPr/>
            <p:nvPr/>
          </p:nvCxnSpPr>
          <p:spPr bwMode="auto">
            <a:xfrm flipH="1">
              <a:off x="885120" y="1570842"/>
              <a:ext cx="1957905"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677" name="Straight Connector 27676"/>
            <p:cNvCxnSpPr/>
            <p:nvPr/>
          </p:nvCxnSpPr>
          <p:spPr bwMode="auto">
            <a:xfrm>
              <a:off x="885120" y="1570842"/>
              <a:ext cx="0" cy="667603"/>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681" name="Straight Arrow Connector 27680"/>
            <p:cNvCxnSpPr/>
            <p:nvPr/>
          </p:nvCxnSpPr>
          <p:spPr bwMode="auto">
            <a:xfrm>
              <a:off x="885120" y="2238445"/>
              <a:ext cx="672087"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683" name="Straight Connector 27682"/>
            <p:cNvCxnSpPr/>
            <p:nvPr/>
          </p:nvCxnSpPr>
          <p:spPr bwMode="auto">
            <a:xfrm flipV="1">
              <a:off x="885120" y="2898689"/>
              <a:ext cx="0" cy="799146"/>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685" name="Straight Arrow Connector 27684"/>
            <p:cNvCxnSpPr/>
            <p:nvPr/>
          </p:nvCxnSpPr>
          <p:spPr bwMode="auto">
            <a:xfrm flipV="1">
              <a:off x="885120" y="2898689"/>
              <a:ext cx="672087" cy="11843"/>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687" name="Straight Arrow Connector 27686"/>
            <p:cNvCxnSpPr/>
            <p:nvPr/>
          </p:nvCxnSpPr>
          <p:spPr bwMode="auto">
            <a:xfrm flipV="1">
              <a:off x="2248498" y="2813715"/>
              <a:ext cx="594527" cy="20007"/>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689" name="Straight Arrow Connector 27688"/>
            <p:cNvCxnSpPr/>
            <p:nvPr/>
          </p:nvCxnSpPr>
          <p:spPr bwMode="auto">
            <a:xfrm>
              <a:off x="4418380" y="1693416"/>
              <a:ext cx="0" cy="2050139"/>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693" name="Straight Arrow Connector 27692"/>
            <p:cNvCxnSpPr/>
            <p:nvPr/>
          </p:nvCxnSpPr>
          <p:spPr bwMode="auto">
            <a:xfrm flipH="1">
              <a:off x="3919115" y="1684325"/>
              <a:ext cx="499265" cy="1"/>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709" name="Straight Connector 27708"/>
            <p:cNvCxnSpPr>
              <a:stCxn id="16" idx="3"/>
            </p:cNvCxnSpPr>
            <p:nvPr/>
          </p:nvCxnSpPr>
          <p:spPr bwMode="auto">
            <a:xfrm flipV="1">
              <a:off x="3919115" y="2910532"/>
              <a:ext cx="499265" cy="1"/>
            </a:xfrm>
            <a:prstGeom prst="line">
              <a:avLst/>
            </a:prstGeom>
            <a:solidFill>
              <a:schemeClr val="accent1"/>
            </a:solidFill>
            <a:ln w="12700" cap="sq" cmpd="sng" algn="ctr">
              <a:solidFill>
                <a:schemeClr val="tx1"/>
              </a:solidFill>
              <a:prstDash val="solid"/>
              <a:round/>
              <a:headEnd type="none" w="sm" len="sm"/>
              <a:tailEnd type="none" w="sm" len="sm"/>
            </a:ln>
            <a:effectLst/>
          </p:spPr>
        </p:cxnSp>
      </p:grpSp>
      <p:grpSp>
        <p:nvGrpSpPr>
          <p:cNvPr id="27747" name="Group 27746"/>
          <p:cNvGrpSpPr/>
          <p:nvPr/>
        </p:nvGrpSpPr>
        <p:grpSpPr>
          <a:xfrm>
            <a:off x="153620" y="3697835"/>
            <a:ext cx="4572000" cy="2688350"/>
            <a:chOff x="153620" y="3697835"/>
            <a:chExt cx="4572000" cy="2688350"/>
          </a:xfrm>
        </p:grpSpPr>
        <p:grpSp>
          <p:nvGrpSpPr>
            <p:cNvPr id="27652" name="Group 27651"/>
            <p:cNvGrpSpPr/>
            <p:nvPr/>
          </p:nvGrpSpPr>
          <p:grpSpPr>
            <a:xfrm>
              <a:off x="461915" y="4619555"/>
              <a:ext cx="1076090" cy="729695"/>
              <a:chOff x="1960460" y="1175754"/>
              <a:chExt cx="1076090" cy="729695"/>
            </a:xfrm>
          </p:grpSpPr>
          <p:sp>
            <p:nvSpPr>
              <p:cNvPr id="6" name="Rectangle 5"/>
              <p:cNvSpPr/>
              <p:nvPr/>
            </p:nvSpPr>
            <p:spPr bwMode="auto">
              <a:xfrm>
                <a:off x="1960460" y="1175754"/>
                <a:ext cx="1076090" cy="729695"/>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7649" name="TextBox 27648"/>
              <p:cNvSpPr txBox="1"/>
              <p:nvPr/>
            </p:nvSpPr>
            <p:spPr>
              <a:xfrm>
                <a:off x="2075675" y="1316726"/>
                <a:ext cx="845660" cy="369332"/>
              </a:xfrm>
              <a:prstGeom prst="rect">
                <a:avLst/>
              </a:prstGeom>
              <a:noFill/>
            </p:spPr>
            <p:txBody>
              <a:bodyPr wrap="square" rtlCol="0">
                <a:spAutoFit/>
              </a:bodyPr>
              <a:lstStyle/>
              <a:p>
                <a:pPr algn="ctr"/>
                <a:r>
                  <a:rPr lang="en-US"/>
                  <a:t>ACC</a:t>
                </a:r>
              </a:p>
            </p:txBody>
          </p:sp>
        </p:grpSp>
        <p:grpSp>
          <p:nvGrpSpPr>
            <p:cNvPr id="19" name="Group 18"/>
            <p:cNvGrpSpPr/>
            <p:nvPr/>
          </p:nvGrpSpPr>
          <p:grpSpPr>
            <a:xfrm>
              <a:off x="3343040" y="4219829"/>
              <a:ext cx="871817" cy="1782306"/>
              <a:chOff x="5005953" y="1952786"/>
              <a:chExt cx="871817" cy="1782306"/>
            </a:xfrm>
          </p:grpSpPr>
          <p:sp>
            <p:nvSpPr>
              <p:cNvPr id="12" name="Freeform 11"/>
              <p:cNvSpPr/>
              <p:nvPr/>
            </p:nvSpPr>
            <p:spPr bwMode="auto">
              <a:xfrm>
                <a:off x="5005953" y="1952786"/>
                <a:ext cx="836908" cy="1782306"/>
              </a:xfrm>
              <a:custGeom>
                <a:avLst/>
                <a:gdLst>
                  <a:gd name="connsiteX0" fmla="*/ 0 w 836908"/>
                  <a:gd name="connsiteY0" fmla="*/ 573438 h 1782306"/>
                  <a:gd name="connsiteX1" fmla="*/ 836908 w 836908"/>
                  <a:gd name="connsiteY1" fmla="*/ 0 h 1782306"/>
                  <a:gd name="connsiteX2" fmla="*/ 836908 w 836908"/>
                  <a:gd name="connsiteY2" fmla="*/ 852407 h 1782306"/>
                  <a:gd name="connsiteX3" fmla="*/ 526942 w 836908"/>
                  <a:gd name="connsiteY3" fmla="*/ 852407 h 1782306"/>
                  <a:gd name="connsiteX4" fmla="*/ 542440 w 836908"/>
                  <a:gd name="connsiteY4" fmla="*/ 1208868 h 1782306"/>
                  <a:gd name="connsiteX5" fmla="*/ 836908 w 836908"/>
                  <a:gd name="connsiteY5" fmla="*/ 1208868 h 1782306"/>
                  <a:gd name="connsiteX6" fmla="*/ 836908 w 836908"/>
                  <a:gd name="connsiteY6" fmla="*/ 1782306 h 1782306"/>
                  <a:gd name="connsiteX7" fmla="*/ 77491 w 836908"/>
                  <a:gd name="connsiteY7" fmla="*/ 1348353 h 1782306"/>
                  <a:gd name="connsiteX8" fmla="*/ 0 w 836908"/>
                  <a:gd name="connsiteY8" fmla="*/ 573438 h 1782306"/>
                  <a:gd name="connsiteX0" fmla="*/ 0 w 836908"/>
                  <a:gd name="connsiteY0" fmla="*/ 573438 h 1782306"/>
                  <a:gd name="connsiteX1" fmla="*/ 836908 w 836908"/>
                  <a:gd name="connsiteY1" fmla="*/ 0 h 1782306"/>
                  <a:gd name="connsiteX2" fmla="*/ 836908 w 836908"/>
                  <a:gd name="connsiteY2" fmla="*/ 852407 h 1782306"/>
                  <a:gd name="connsiteX3" fmla="*/ 526942 w 836908"/>
                  <a:gd name="connsiteY3" fmla="*/ 852407 h 1782306"/>
                  <a:gd name="connsiteX4" fmla="*/ 542440 w 836908"/>
                  <a:gd name="connsiteY4" fmla="*/ 1208868 h 1782306"/>
                  <a:gd name="connsiteX5" fmla="*/ 836908 w 836908"/>
                  <a:gd name="connsiteY5" fmla="*/ 1208868 h 1782306"/>
                  <a:gd name="connsiteX6" fmla="*/ 836908 w 836908"/>
                  <a:gd name="connsiteY6" fmla="*/ 1782306 h 1782306"/>
                  <a:gd name="connsiteX7" fmla="*/ 77491 w 836908"/>
                  <a:gd name="connsiteY7" fmla="*/ 1348353 h 1782306"/>
                  <a:gd name="connsiteX8" fmla="*/ 0 w 836908"/>
                  <a:gd name="connsiteY8" fmla="*/ 573438 h 1782306"/>
                  <a:gd name="connsiteX0" fmla="*/ 0 w 836908"/>
                  <a:gd name="connsiteY0" fmla="*/ 573438 h 1782306"/>
                  <a:gd name="connsiteX1" fmla="*/ 836908 w 836908"/>
                  <a:gd name="connsiteY1" fmla="*/ 0 h 1782306"/>
                  <a:gd name="connsiteX2" fmla="*/ 836908 w 836908"/>
                  <a:gd name="connsiteY2" fmla="*/ 852407 h 1782306"/>
                  <a:gd name="connsiteX3" fmla="*/ 526942 w 836908"/>
                  <a:gd name="connsiteY3" fmla="*/ 852407 h 1782306"/>
                  <a:gd name="connsiteX4" fmla="*/ 542440 w 836908"/>
                  <a:gd name="connsiteY4" fmla="*/ 1208868 h 1782306"/>
                  <a:gd name="connsiteX5" fmla="*/ 836908 w 836908"/>
                  <a:gd name="connsiteY5" fmla="*/ 1208868 h 1782306"/>
                  <a:gd name="connsiteX6" fmla="*/ 836908 w 836908"/>
                  <a:gd name="connsiteY6" fmla="*/ 1782306 h 1782306"/>
                  <a:gd name="connsiteX7" fmla="*/ 30996 w 836908"/>
                  <a:gd name="connsiteY7" fmla="*/ 1348353 h 1782306"/>
                  <a:gd name="connsiteX8" fmla="*/ 0 w 836908"/>
                  <a:gd name="connsiteY8" fmla="*/ 573438 h 1782306"/>
                  <a:gd name="connsiteX0" fmla="*/ 0 w 836908"/>
                  <a:gd name="connsiteY0" fmla="*/ 573438 h 1782306"/>
                  <a:gd name="connsiteX1" fmla="*/ 836908 w 836908"/>
                  <a:gd name="connsiteY1" fmla="*/ 0 h 1782306"/>
                  <a:gd name="connsiteX2" fmla="*/ 836908 w 836908"/>
                  <a:gd name="connsiteY2" fmla="*/ 852407 h 1782306"/>
                  <a:gd name="connsiteX3" fmla="*/ 511443 w 836908"/>
                  <a:gd name="connsiteY3" fmla="*/ 790414 h 1782306"/>
                  <a:gd name="connsiteX4" fmla="*/ 542440 w 836908"/>
                  <a:gd name="connsiteY4" fmla="*/ 1208868 h 1782306"/>
                  <a:gd name="connsiteX5" fmla="*/ 836908 w 836908"/>
                  <a:gd name="connsiteY5" fmla="*/ 1208868 h 1782306"/>
                  <a:gd name="connsiteX6" fmla="*/ 836908 w 836908"/>
                  <a:gd name="connsiteY6" fmla="*/ 1782306 h 1782306"/>
                  <a:gd name="connsiteX7" fmla="*/ 30996 w 836908"/>
                  <a:gd name="connsiteY7" fmla="*/ 1348353 h 1782306"/>
                  <a:gd name="connsiteX8" fmla="*/ 0 w 836908"/>
                  <a:gd name="connsiteY8" fmla="*/ 573438 h 1782306"/>
                  <a:gd name="connsiteX0" fmla="*/ 0 w 836908"/>
                  <a:gd name="connsiteY0" fmla="*/ 573438 h 1782306"/>
                  <a:gd name="connsiteX1" fmla="*/ 836908 w 836908"/>
                  <a:gd name="connsiteY1" fmla="*/ 0 h 1782306"/>
                  <a:gd name="connsiteX2" fmla="*/ 821410 w 836908"/>
                  <a:gd name="connsiteY2" fmla="*/ 790413 h 1782306"/>
                  <a:gd name="connsiteX3" fmla="*/ 511443 w 836908"/>
                  <a:gd name="connsiteY3" fmla="*/ 790414 h 1782306"/>
                  <a:gd name="connsiteX4" fmla="*/ 542440 w 836908"/>
                  <a:gd name="connsiteY4" fmla="*/ 1208868 h 1782306"/>
                  <a:gd name="connsiteX5" fmla="*/ 836908 w 836908"/>
                  <a:gd name="connsiteY5" fmla="*/ 1208868 h 1782306"/>
                  <a:gd name="connsiteX6" fmla="*/ 836908 w 836908"/>
                  <a:gd name="connsiteY6" fmla="*/ 1782306 h 1782306"/>
                  <a:gd name="connsiteX7" fmla="*/ 30996 w 836908"/>
                  <a:gd name="connsiteY7" fmla="*/ 1348353 h 1782306"/>
                  <a:gd name="connsiteX8" fmla="*/ 0 w 836908"/>
                  <a:gd name="connsiteY8" fmla="*/ 573438 h 1782306"/>
                  <a:gd name="connsiteX0" fmla="*/ 0 w 836908"/>
                  <a:gd name="connsiteY0" fmla="*/ 573438 h 1782306"/>
                  <a:gd name="connsiteX1" fmla="*/ 836908 w 836908"/>
                  <a:gd name="connsiteY1" fmla="*/ 0 h 1782306"/>
                  <a:gd name="connsiteX2" fmla="*/ 821410 w 836908"/>
                  <a:gd name="connsiteY2" fmla="*/ 790413 h 1782306"/>
                  <a:gd name="connsiteX3" fmla="*/ 588934 w 836908"/>
                  <a:gd name="connsiteY3" fmla="*/ 790414 h 1782306"/>
                  <a:gd name="connsiteX4" fmla="*/ 542440 w 836908"/>
                  <a:gd name="connsiteY4" fmla="*/ 1208868 h 1782306"/>
                  <a:gd name="connsiteX5" fmla="*/ 836908 w 836908"/>
                  <a:gd name="connsiteY5" fmla="*/ 1208868 h 1782306"/>
                  <a:gd name="connsiteX6" fmla="*/ 836908 w 836908"/>
                  <a:gd name="connsiteY6" fmla="*/ 1782306 h 1782306"/>
                  <a:gd name="connsiteX7" fmla="*/ 30996 w 836908"/>
                  <a:gd name="connsiteY7" fmla="*/ 1348353 h 1782306"/>
                  <a:gd name="connsiteX8" fmla="*/ 0 w 836908"/>
                  <a:gd name="connsiteY8" fmla="*/ 573438 h 1782306"/>
                  <a:gd name="connsiteX0" fmla="*/ 0 w 836908"/>
                  <a:gd name="connsiteY0" fmla="*/ 573438 h 1782306"/>
                  <a:gd name="connsiteX1" fmla="*/ 836908 w 836908"/>
                  <a:gd name="connsiteY1" fmla="*/ 0 h 1782306"/>
                  <a:gd name="connsiteX2" fmla="*/ 821410 w 836908"/>
                  <a:gd name="connsiteY2" fmla="*/ 790413 h 1782306"/>
                  <a:gd name="connsiteX3" fmla="*/ 588934 w 836908"/>
                  <a:gd name="connsiteY3" fmla="*/ 790414 h 1782306"/>
                  <a:gd name="connsiteX4" fmla="*/ 635429 w 836908"/>
                  <a:gd name="connsiteY4" fmla="*/ 1193369 h 1782306"/>
                  <a:gd name="connsiteX5" fmla="*/ 836908 w 836908"/>
                  <a:gd name="connsiteY5" fmla="*/ 1208868 h 1782306"/>
                  <a:gd name="connsiteX6" fmla="*/ 836908 w 836908"/>
                  <a:gd name="connsiteY6" fmla="*/ 1782306 h 1782306"/>
                  <a:gd name="connsiteX7" fmla="*/ 30996 w 836908"/>
                  <a:gd name="connsiteY7" fmla="*/ 1348353 h 1782306"/>
                  <a:gd name="connsiteX8" fmla="*/ 0 w 836908"/>
                  <a:gd name="connsiteY8" fmla="*/ 573438 h 1782306"/>
                  <a:gd name="connsiteX0" fmla="*/ 0 w 836908"/>
                  <a:gd name="connsiteY0" fmla="*/ 573438 h 1782306"/>
                  <a:gd name="connsiteX1" fmla="*/ 836908 w 836908"/>
                  <a:gd name="connsiteY1" fmla="*/ 0 h 1782306"/>
                  <a:gd name="connsiteX2" fmla="*/ 821410 w 836908"/>
                  <a:gd name="connsiteY2" fmla="*/ 790413 h 1782306"/>
                  <a:gd name="connsiteX3" fmla="*/ 588934 w 836908"/>
                  <a:gd name="connsiteY3" fmla="*/ 790414 h 1782306"/>
                  <a:gd name="connsiteX4" fmla="*/ 619931 w 836908"/>
                  <a:gd name="connsiteY4" fmla="*/ 1208867 h 1782306"/>
                  <a:gd name="connsiteX5" fmla="*/ 836908 w 836908"/>
                  <a:gd name="connsiteY5" fmla="*/ 1208868 h 1782306"/>
                  <a:gd name="connsiteX6" fmla="*/ 836908 w 836908"/>
                  <a:gd name="connsiteY6" fmla="*/ 1782306 h 1782306"/>
                  <a:gd name="connsiteX7" fmla="*/ 30996 w 836908"/>
                  <a:gd name="connsiteY7" fmla="*/ 1348353 h 1782306"/>
                  <a:gd name="connsiteX8" fmla="*/ 0 w 836908"/>
                  <a:gd name="connsiteY8" fmla="*/ 573438 h 1782306"/>
                  <a:gd name="connsiteX0" fmla="*/ 0 w 836908"/>
                  <a:gd name="connsiteY0" fmla="*/ 573438 h 1782306"/>
                  <a:gd name="connsiteX1" fmla="*/ 836908 w 836908"/>
                  <a:gd name="connsiteY1" fmla="*/ 0 h 1782306"/>
                  <a:gd name="connsiteX2" fmla="*/ 821410 w 836908"/>
                  <a:gd name="connsiteY2" fmla="*/ 712921 h 1782306"/>
                  <a:gd name="connsiteX3" fmla="*/ 588934 w 836908"/>
                  <a:gd name="connsiteY3" fmla="*/ 790414 h 1782306"/>
                  <a:gd name="connsiteX4" fmla="*/ 619931 w 836908"/>
                  <a:gd name="connsiteY4" fmla="*/ 1208867 h 1782306"/>
                  <a:gd name="connsiteX5" fmla="*/ 836908 w 836908"/>
                  <a:gd name="connsiteY5" fmla="*/ 1208868 h 1782306"/>
                  <a:gd name="connsiteX6" fmla="*/ 836908 w 836908"/>
                  <a:gd name="connsiteY6" fmla="*/ 1782306 h 1782306"/>
                  <a:gd name="connsiteX7" fmla="*/ 30996 w 836908"/>
                  <a:gd name="connsiteY7" fmla="*/ 1348353 h 1782306"/>
                  <a:gd name="connsiteX8" fmla="*/ 0 w 836908"/>
                  <a:gd name="connsiteY8" fmla="*/ 573438 h 1782306"/>
                  <a:gd name="connsiteX0" fmla="*/ 0 w 836908"/>
                  <a:gd name="connsiteY0" fmla="*/ 573438 h 1782306"/>
                  <a:gd name="connsiteX1" fmla="*/ 836908 w 836908"/>
                  <a:gd name="connsiteY1" fmla="*/ 0 h 1782306"/>
                  <a:gd name="connsiteX2" fmla="*/ 821410 w 836908"/>
                  <a:gd name="connsiteY2" fmla="*/ 712921 h 1782306"/>
                  <a:gd name="connsiteX3" fmla="*/ 588934 w 836908"/>
                  <a:gd name="connsiteY3" fmla="*/ 728421 h 1782306"/>
                  <a:gd name="connsiteX4" fmla="*/ 619931 w 836908"/>
                  <a:gd name="connsiteY4" fmla="*/ 1208867 h 1782306"/>
                  <a:gd name="connsiteX5" fmla="*/ 836908 w 836908"/>
                  <a:gd name="connsiteY5" fmla="*/ 1208868 h 1782306"/>
                  <a:gd name="connsiteX6" fmla="*/ 836908 w 836908"/>
                  <a:gd name="connsiteY6" fmla="*/ 1782306 h 1782306"/>
                  <a:gd name="connsiteX7" fmla="*/ 30996 w 836908"/>
                  <a:gd name="connsiteY7" fmla="*/ 1348353 h 1782306"/>
                  <a:gd name="connsiteX8" fmla="*/ 0 w 836908"/>
                  <a:gd name="connsiteY8" fmla="*/ 573438 h 1782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08" h="1782306">
                    <a:moveTo>
                      <a:pt x="0" y="573438"/>
                    </a:moveTo>
                    <a:lnTo>
                      <a:pt x="836908" y="0"/>
                    </a:lnTo>
                    <a:lnTo>
                      <a:pt x="821410" y="712921"/>
                    </a:lnTo>
                    <a:lnTo>
                      <a:pt x="588934" y="728421"/>
                    </a:lnTo>
                    <a:lnTo>
                      <a:pt x="619931" y="1208867"/>
                    </a:lnTo>
                    <a:lnTo>
                      <a:pt x="836908" y="1208868"/>
                    </a:lnTo>
                    <a:lnTo>
                      <a:pt x="836908" y="1782306"/>
                    </a:lnTo>
                    <a:lnTo>
                      <a:pt x="30996" y="1348353"/>
                    </a:lnTo>
                    <a:lnTo>
                      <a:pt x="0" y="573438"/>
                    </a:lnTo>
                    <a:close/>
                  </a:path>
                </a:pathLst>
              </a:cu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TextBox 17"/>
              <p:cNvSpPr txBox="1"/>
              <p:nvPr/>
            </p:nvSpPr>
            <p:spPr>
              <a:xfrm>
                <a:off x="5032860" y="2737710"/>
                <a:ext cx="844910" cy="369332"/>
              </a:xfrm>
              <a:prstGeom prst="rect">
                <a:avLst/>
              </a:prstGeom>
              <a:noFill/>
            </p:spPr>
            <p:txBody>
              <a:bodyPr wrap="square" rtlCol="0">
                <a:spAutoFit/>
              </a:bodyPr>
              <a:lstStyle/>
              <a:p>
                <a:r>
                  <a:rPr lang="en-US"/>
                  <a:t>ALU</a:t>
                </a:r>
              </a:p>
            </p:txBody>
          </p:sp>
        </p:grpSp>
        <p:grpSp>
          <p:nvGrpSpPr>
            <p:cNvPr id="23" name="Group 22"/>
            <p:cNvGrpSpPr/>
            <p:nvPr/>
          </p:nvGrpSpPr>
          <p:grpSpPr>
            <a:xfrm>
              <a:off x="1691625" y="4465935"/>
              <a:ext cx="1036935" cy="1113745"/>
              <a:chOff x="1922055" y="2584090"/>
              <a:chExt cx="1036935" cy="1113745"/>
            </a:xfrm>
          </p:grpSpPr>
          <p:sp>
            <p:nvSpPr>
              <p:cNvPr id="10" name="Snip Same Side Corner Rectangle 9"/>
              <p:cNvSpPr/>
              <p:nvPr/>
            </p:nvSpPr>
            <p:spPr bwMode="auto">
              <a:xfrm rot="16200000">
                <a:off x="1864448" y="2795318"/>
                <a:ext cx="1113745" cy="691290"/>
              </a:xfrm>
              <a:prstGeom prst="snip2Same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4" name="TextBox 23"/>
              <p:cNvSpPr txBox="1"/>
              <p:nvPr/>
            </p:nvSpPr>
            <p:spPr>
              <a:xfrm>
                <a:off x="1922055" y="2782669"/>
                <a:ext cx="1036935" cy="646331"/>
              </a:xfrm>
              <a:prstGeom prst="rect">
                <a:avLst/>
              </a:prstGeom>
              <a:noFill/>
            </p:spPr>
            <p:txBody>
              <a:bodyPr wrap="square" rtlCol="0">
                <a:spAutoFit/>
              </a:bodyPr>
              <a:lstStyle/>
              <a:p>
                <a:pPr algn="ctr"/>
                <a:r>
                  <a:rPr lang="en-US"/>
                  <a:t>2 → 1</a:t>
                </a:r>
              </a:p>
              <a:p>
                <a:pPr algn="ctr"/>
                <a:r>
                  <a:rPr lang="en-US"/>
                  <a:t>MUX</a:t>
                </a:r>
              </a:p>
            </p:txBody>
          </p:sp>
        </p:grpSp>
        <p:cxnSp>
          <p:nvCxnSpPr>
            <p:cNvPr id="27711" name="Straight Connector 27710"/>
            <p:cNvCxnSpPr/>
            <p:nvPr/>
          </p:nvCxnSpPr>
          <p:spPr bwMode="auto">
            <a:xfrm>
              <a:off x="4725620" y="3743555"/>
              <a:ext cx="0" cy="837596"/>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713" name="Straight Arrow Connector 27712"/>
            <p:cNvCxnSpPr/>
            <p:nvPr/>
          </p:nvCxnSpPr>
          <p:spPr bwMode="auto">
            <a:xfrm flipH="1">
              <a:off x="4179948" y="4581151"/>
              <a:ext cx="545672" cy="38404"/>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717" name="Straight Connector 27716"/>
            <p:cNvCxnSpPr/>
            <p:nvPr/>
          </p:nvCxnSpPr>
          <p:spPr bwMode="auto">
            <a:xfrm>
              <a:off x="2958990" y="3743555"/>
              <a:ext cx="0" cy="1016972"/>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719" name="Straight Arrow Connector 27718"/>
            <p:cNvCxnSpPr/>
            <p:nvPr/>
          </p:nvCxnSpPr>
          <p:spPr bwMode="auto">
            <a:xfrm flipH="1">
              <a:off x="2536536" y="4760527"/>
              <a:ext cx="422454"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724" name="Straight Arrow Connector 27723"/>
            <p:cNvCxnSpPr/>
            <p:nvPr/>
          </p:nvCxnSpPr>
          <p:spPr bwMode="auto">
            <a:xfrm flipH="1">
              <a:off x="2536536" y="5310845"/>
              <a:ext cx="833411"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728" name="Straight Arrow Connector 27727"/>
            <p:cNvCxnSpPr>
              <a:endCxn id="6" idx="3"/>
            </p:cNvCxnSpPr>
            <p:nvPr/>
          </p:nvCxnSpPr>
          <p:spPr bwMode="auto">
            <a:xfrm flipH="1" flipV="1">
              <a:off x="1538005" y="4984403"/>
              <a:ext cx="307240" cy="2035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730" name="Straight Arrow Connector 27729"/>
            <p:cNvCxnSpPr/>
            <p:nvPr/>
          </p:nvCxnSpPr>
          <p:spPr bwMode="auto">
            <a:xfrm flipV="1">
              <a:off x="153620" y="3697835"/>
              <a:ext cx="0" cy="268835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734" name="Straight Connector 27733"/>
            <p:cNvCxnSpPr>
              <a:endCxn id="6" idx="1"/>
            </p:cNvCxnSpPr>
            <p:nvPr/>
          </p:nvCxnSpPr>
          <p:spPr bwMode="auto">
            <a:xfrm flipV="1">
              <a:off x="153620" y="4984403"/>
              <a:ext cx="308295" cy="2035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736" name="Straight Connector 27735"/>
            <p:cNvCxnSpPr/>
            <p:nvPr/>
          </p:nvCxnSpPr>
          <p:spPr bwMode="auto">
            <a:xfrm>
              <a:off x="153620" y="6386185"/>
              <a:ext cx="4572000"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738" name="Straight Connector 27737"/>
            <p:cNvCxnSpPr/>
            <p:nvPr/>
          </p:nvCxnSpPr>
          <p:spPr bwMode="auto">
            <a:xfrm flipV="1">
              <a:off x="4725620" y="5771705"/>
              <a:ext cx="0" cy="61448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740" name="Straight Arrow Connector 27739"/>
            <p:cNvCxnSpPr/>
            <p:nvPr/>
          </p:nvCxnSpPr>
          <p:spPr bwMode="auto">
            <a:xfrm flipH="1">
              <a:off x="4179948" y="5771705"/>
              <a:ext cx="545672"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grpSp>
      <p:grpSp>
        <p:nvGrpSpPr>
          <p:cNvPr id="27749" name="Group 27748"/>
          <p:cNvGrpSpPr/>
          <p:nvPr/>
        </p:nvGrpSpPr>
        <p:grpSpPr>
          <a:xfrm>
            <a:off x="4994455" y="1047890"/>
            <a:ext cx="3994120" cy="2695665"/>
            <a:chOff x="4994455" y="1047890"/>
            <a:chExt cx="3994120" cy="2695665"/>
          </a:xfrm>
        </p:grpSpPr>
        <p:grpSp>
          <p:nvGrpSpPr>
            <p:cNvPr id="26" name="Group 25"/>
            <p:cNvGrpSpPr/>
            <p:nvPr/>
          </p:nvGrpSpPr>
          <p:grpSpPr>
            <a:xfrm>
              <a:off x="5493720" y="1047890"/>
              <a:ext cx="1382580" cy="691290"/>
              <a:chOff x="1768435" y="2622495"/>
              <a:chExt cx="1382580" cy="691290"/>
            </a:xfrm>
          </p:grpSpPr>
          <p:sp>
            <p:nvSpPr>
              <p:cNvPr id="11" name="Snip Same Side Corner Rectangle 10"/>
              <p:cNvSpPr/>
              <p:nvPr/>
            </p:nvSpPr>
            <p:spPr bwMode="auto">
              <a:xfrm flipV="1">
                <a:off x="1883650" y="2622495"/>
                <a:ext cx="1113745" cy="691290"/>
              </a:xfrm>
              <a:prstGeom prst="snip2Same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5" name="TextBox 24"/>
              <p:cNvSpPr txBox="1"/>
              <p:nvPr/>
            </p:nvSpPr>
            <p:spPr>
              <a:xfrm>
                <a:off x="1768435" y="2776115"/>
                <a:ext cx="1382580" cy="369332"/>
              </a:xfrm>
              <a:prstGeom prst="rect">
                <a:avLst/>
              </a:prstGeom>
              <a:noFill/>
            </p:spPr>
            <p:txBody>
              <a:bodyPr wrap="square" rtlCol="0">
                <a:spAutoFit/>
              </a:bodyPr>
              <a:lstStyle/>
              <a:p>
                <a:pPr algn="ctr"/>
                <a:r>
                  <a:rPr lang="en-US"/>
                  <a:t>Decode</a:t>
                </a:r>
              </a:p>
            </p:txBody>
          </p:sp>
        </p:grpSp>
        <p:grpSp>
          <p:nvGrpSpPr>
            <p:cNvPr id="28" name="Group 27"/>
            <p:cNvGrpSpPr/>
            <p:nvPr/>
          </p:nvGrpSpPr>
          <p:grpSpPr>
            <a:xfrm>
              <a:off x="7298755" y="1047890"/>
              <a:ext cx="1689820" cy="1536200"/>
              <a:chOff x="4572000" y="2046420"/>
              <a:chExt cx="1689820" cy="1536200"/>
            </a:xfrm>
          </p:grpSpPr>
          <p:sp>
            <p:nvSpPr>
              <p:cNvPr id="7" name="Rectangle 6"/>
              <p:cNvSpPr/>
              <p:nvPr/>
            </p:nvSpPr>
            <p:spPr bwMode="auto">
              <a:xfrm>
                <a:off x="4840085" y="2046420"/>
                <a:ext cx="1152900" cy="1536200"/>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7" name="TextBox 26"/>
              <p:cNvSpPr txBox="1"/>
              <p:nvPr/>
            </p:nvSpPr>
            <p:spPr>
              <a:xfrm>
                <a:off x="4572000" y="2428860"/>
                <a:ext cx="1689820" cy="923330"/>
              </a:xfrm>
              <a:prstGeom prst="rect">
                <a:avLst/>
              </a:prstGeom>
              <a:noFill/>
            </p:spPr>
            <p:txBody>
              <a:bodyPr wrap="square" rtlCol="0">
                <a:spAutoFit/>
              </a:bodyPr>
              <a:lstStyle/>
              <a:p>
                <a:pPr algn="ctr"/>
                <a:r>
                  <a:rPr lang="en-US"/>
                  <a:t>Timing </a:t>
                </a:r>
              </a:p>
              <a:p>
                <a:pPr algn="ctr"/>
                <a:r>
                  <a:rPr lang="en-US"/>
                  <a:t>and</a:t>
                </a:r>
              </a:p>
              <a:p>
                <a:pPr algn="ctr"/>
                <a:r>
                  <a:rPr lang="en-US"/>
                  <a:t>Control</a:t>
                </a:r>
              </a:p>
            </p:txBody>
          </p:sp>
        </p:grpSp>
        <p:grpSp>
          <p:nvGrpSpPr>
            <p:cNvPr id="27654" name="Group 27653"/>
            <p:cNvGrpSpPr/>
            <p:nvPr/>
          </p:nvGrpSpPr>
          <p:grpSpPr>
            <a:xfrm>
              <a:off x="5608185" y="2468875"/>
              <a:ext cx="1076090" cy="729695"/>
              <a:chOff x="2036520" y="1470345"/>
              <a:chExt cx="1076090" cy="729695"/>
            </a:xfrm>
          </p:grpSpPr>
          <p:sp>
            <p:nvSpPr>
              <p:cNvPr id="15" name="Rectangle 14"/>
              <p:cNvSpPr/>
              <p:nvPr/>
            </p:nvSpPr>
            <p:spPr bwMode="auto">
              <a:xfrm>
                <a:off x="2036520" y="1470345"/>
                <a:ext cx="1076090" cy="729695"/>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7653" name="TextBox 27652"/>
              <p:cNvSpPr txBox="1"/>
              <p:nvPr/>
            </p:nvSpPr>
            <p:spPr>
              <a:xfrm>
                <a:off x="2152485" y="1630519"/>
                <a:ext cx="883315" cy="369332"/>
              </a:xfrm>
              <a:prstGeom prst="rect">
                <a:avLst/>
              </a:prstGeom>
              <a:noFill/>
            </p:spPr>
            <p:txBody>
              <a:bodyPr wrap="square" rtlCol="0">
                <a:spAutoFit/>
              </a:bodyPr>
              <a:lstStyle/>
              <a:p>
                <a:pPr algn="ctr"/>
                <a:r>
                  <a:rPr lang="en-US"/>
                  <a:t>IR</a:t>
                </a:r>
              </a:p>
            </p:txBody>
          </p:sp>
        </p:grpSp>
        <p:cxnSp>
          <p:nvCxnSpPr>
            <p:cNvPr id="27695" name="Straight Arrow Connector 27694"/>
            <p:cNvCxnSpPr/>
            <p:nvPr/>
          </p:nvCxnSpPr>
          <p:spPr bwMode="auto">
            <a:xfrm>
              <a:off x="6722680" y="1355130"/>
              <a:ext cx="844160" cy="38405"/>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697" name="Straight Connector 27696"/>
            <p:cNvCxnSpPr/>
            <p:nvPr/>
          </p:nvCxnSpPr>
          <p:spPr bwMode="auto">
            <a:xfrm flipH="1">
              <a:off x="5148075" y="1355130"/>
              <a:ext cx="460110"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699" name="Straight Arrow Connector 27698"/>
            <p:cNvCxnSpPr/>
            <p:nvPr/>
          </p:nvCxnSpPr>
          <p:spPr bwMode="auto">
            <a:xfrm>
              <a:off x="5148075" y="1355130"/>
              <a:ext cx="0" cy="2388425"/>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701" name="Straight Arrow Connector 27700"/>
            <p:cNvCxnSpPr>
              <a:stCxn id="15" idx="0"/>
              <a:endCxn id="11" idx="3"/>
            </p:cNvCxnSpPr>
            <p:nvPr/>
          </p:nvCxnSpPr>
          <p:spPr bwMode="auto">
            <a:xfrm flipV="1">
              <a:off x="6146230" y="1739180"/>
              <a:ext cx="19578" cy="729695"/>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703" name="Straight Arrow Connector 27702"/>
            <p:cNvCxnSpPr>
              <a:endCxn id="15" idx="2"/>
            </p:cNvCxnSpPr>
            <p:nvPr/>
          </p:nvCxnSpPr>
          <p:spPr bwMode="auto">
            <a:xfrm flipH="1" flipV="1">
              <a:off x="6146230" y="3198570"/>
              <a:ext cx="19577" cy="544985"/>
            </a:xfrm>
            <a:prstGeom prst="straightConnector1">
              <a:avLst/>
            </a:prstGeom>
            <a:solidFill>
              <a:schemeClr val="accent1"/>
            </a:solidFill>
            <a:ln w="12700" cap="sq" cmpd="sng" algn="ctr">
              <a:solidFill>
                <a:schemeClr val="tx1"/>
              </a:solidFill>
              <a:prstDash val="solid"/>
              <a:round/>
              <a:headEnd type="none" w="sm" len="sm"/>
              <a:tailEnd type="triangle"/>
            </a:ln>
            <a:effectLst/>
          </p:spPr>
        </p:cxnSp>
        <p:sp>
          <p:nvSpPr>
            <p:cNvPr id="27741" name="TextBox 27740"/>
            <p:cNvSpPr txBox="1"/>
            <p:nvPr/>
          </p:nvSpPr>
          <p:spPr>
            <a:xfrm>
              <a:off x="6837895" y="1062608"/>
              <a:ext cx="537670" cy="369332"/>
            </a:xfrm>
            <a:prstGeom prst="rect">
              <a:avLst/>
            </a:prstGeom>
            <a:noFill/>
          </p:spPr>
          <p:txBody>
            <a:bodyPr wrap="square" rtlCol="0">
              <a:spAutoFit/>
            </a:bodyPr>
            <a:lstStyle/>
            <a:p>
              <a:r>
                <a:rPr lang="en-US"/>
                <a:t>OP</a:t>
              </a:r>
            </a:p>
          </p:txBody>
        </p:sp>
        <p:sp>
          <p:nvSpPr>
            <p:cNvPr id="27742" name="TextBox 27741"/>
            <p:cNvSpPr txBox="1"/>
            <p:nvPr/>
          </p:nvSpPr>
          <p:spPr>
            <a:xfrm>
              <a:off x="4994455" y="1047890"/>
              <a:ext cx="691665" cy="369332"/>
            </a:xfrm>
            <a:prstGeom prst="rect">
              <a:avLst/>
            </a:prstGeom>
            <a:noFill/>
          </p:spPr>
          <p:txBody>
            <a:bodyPr wrap="square" rtlCol="0">
              <a:spAutoFit/>
            </a:bodyPr>
            <a:lstStyle/>
            <a:p>
              <a:r>
                <a:rPr lang="en-US"/>
                <a:t>Addr</a:t>
              </a:r>
            </a:p>
          </p:txBody>
        </p:sp>
      </p:grpSp>
      <p:sp>
        <p:nvSpPr>
          <p:cNvPr id="129" name="Rectangle 2"/>
          <p:cNvSpPr>
            <a:spLocks noGrp="1"/>
          </p:cNvSpPr>
          <p:nvPr>
            <p:ph type="title"/>
          </p:nvPr>
        </p:nvSpPr>
        <p:spPr>
          <a:xfrm>
            <a:off x="424260" y="0"/>
            <a:ext cx="7450570" cy="573361"/>
          </a:xfrm>
        </p:spPr>
        <p:txBody>
          <a:bodyPr/>
          <a:lstStyle/>
          <a:p>
            <a:pPr algn="ctr"/>
            <a:r>
              <a:rPr lang="en-US" altLang="en-US" dirty="0"/>
              <a:t>Internal Structure of Simple CPU </a:t>
            </a:r>
          </a:p>
        </p:txBody>
      </p:sp>
      <p:sp>
        <p:nvSpPr>
          <p:cNvPr id="2" name="Footer Placeholder 1"/>
          <p:cNvSpPr>
            <a:spLocks noGrp="1"/>
          </p:cNvSpPr>
          <p:nvPr>
            <p:ph type="ftr" sz="quarter" idx="11"/>
          </p:nvPr>
        </p:nvSpPr>
        <p:spPr/>
        <p:txBody>
          <a:bodyPr/>
          <a:lstStyle/>
          <a:p>
            <a:pPr>
              <a:defRPr/>
            </a:pPr>
            <a:r>
              <a:rPr lang="en-US" dirty="0"/>
              <a:t>CSE 3430</a:t>
            </a:r>
          </a:p>
        </p:txBody>
      </p:sp>
      <p:sp>
        <p:nvSpPr>
          <p:cNvPr id="3" name="Slide Number Placeholder 2"/>
          <p:cNvSpPr>
            <a:spLocks noGrp="1"/>
          </p:cNvSpPr>
          <p:nvPr>
            <p:ph type="sldNum" sz="quarter" idx="12"/>
          </p:nvPr>
        </p:nvSpPr>
        <p:spPr/>
        <p:txBody>
          <a:bodyPr/>
          <a:lstStyle/>
          <a:p>
            <a:pPr>
              <a:defRPr/>
            </a:pPr>
            <a:fld id="{9F95971F-92F4-44DA-B463-EB59D65F167A}" type="slidenum">
              <a:rPr lang="en-US" altLang="en-US" smtClean="0"/>
              <a:pPr>
                <a:defRPr/>
              </a:pPr>
              <a:t>4</a:t>
            </a:fld>
            <a:endParaRPr lang="en-US" altLang="en-US"/>
          </a:p>
        </p:txBody>
      </p:sp>
    </p:spTree>
    <p:extLst>
      <p:ext uri="{BB962C8B-B14F-4D97-AF65-F5344CB8AC3E}">
        <p14:creationId xmlns:p14="http://schemas.microsoft.com/office/powerpoint/2010/main" val="2458214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7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7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7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7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7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DCEDC-D40E-90D4-C74E-1CCACE42599F}"/>
              </a:ext>
            </a:extLst>
          </p:cNvPr>
          <p:cNvSpPr>
            <a:spLocks noGrp="1"/>
          </p:cNvSpPr>
          <p:nvPr>
            <p:ph type="title"/>
          </p:nvPr>
        </p:nvSpPr>
        <p:spPr/>
        <p:txBody>
          <a:bodyPr/>
          <a:lstStyle/>
          <a:p>
            <a:r>
              <a:rPr lang="en-US" dirty="0">
                <a:ea typeface="Tahoma"/>
                <a:cs typeface="Tahoma"/>
              </a:rPr>
              <a:t>Notes on pipelining</a:t>
            </a:r>
            <a:endParaRPr lang="en-US" dirty="0"/>
          </a:p>
        </p:txBody>
      </p:sp>
      <p:sp>
        <p:nvSpPr>
          <p:cNvPr id="3" name="Content Placeholder 2">
            <a:extLst>
              <a:ext uri="{FF2B5EF4-FFF2-40B4-BE49-F238E27FC236}">
                <a16:creationId xmlns:a16="http://schemas.microsoft.com/office/drawing/2014/main" id="{EA84B2F9-3891-8658-881F-5E1CF915D764}"/>
              </a:ext>
            </a:extLst>
          </p:cNvPr>
          <p:cNvSpPr>
            <a:spLocks noGrp="1"/>
          </p:cNvSpPr>
          <p:nvPr>
            <p:ph idx="1"/>
          </p:nvPr>
        </p:nvSpPr>
        <p:spPr/>
        <p:txBody>
          <a:bodyPr/>
          <a:lstStyle/>
          <a:p>
            <a:r>
              <a:rPr lang="en-US" sz="2000" dirty="0">
                <a:ea typeface="Tahoma"/>
                <a:cs typeface="Tahoma"/>
              </a:rPr>
              <a:t>Notice on the prior slide that it is not till clock cycle 4 that 4 different instructions are being executed simultaneously; the first 3 cycles are required to "load" the pipeline (get 1 instruction into each stage)</a:t>
            </a:r>
          </a:p>
          <a:p>
            <a:r>
              <a:rPr lang="en-US" sz="2000" dirty="0">
                <a:ea typeface="Tahoma"/>
                <a:cs typeface="Tahoma"/>
              </a:rPr>
              <a:t>If a large number of instructions will be executed (always true in programs), the load time is negligible, and can be ignored</a:t>
            </a:r>
          </a:p>
          <a:p>
            <a:r>
              <a:rPr lang="en-US" sz="2000" dirty="0">
                <a:ea typeface="Tahoma"/>
                <a:cs typeface="Tahoma"/>
              </a:rPr>
              <a:t>After the pipeline is loaded, notice that 1 instruction per clock cycle completes execution</a:t>
            </a:r>
          </a:p>
          <a:p>
            <a:r>
              <a:rPr lang="en-US" sz="2000" dirty="0">
                <a:ea typeface="Tahoma"/>
                <a:cs typeface="Tahoma"/>
              </a:rPr>
              <a:t>Therefore, if we ignore the load time, we can say that pipelining allows execution of 1 instruction per clock cycle</a:t>
            </a:r>
          </a:p>
          <a:p>
            <a:r>
              <a:rPr lang="en-US" sz="2000" dirty="0">
                <a:ea typeface="Tahoma"/>
                <a:cs typeface="Tahoma"/>
              </a:rPr>
              <a:t>Without a pipeline, 4 clock cycles would be required to complete each instruction; thus, pipelining offers an improvement in performance of 4 times in this example (the number of pipeline stages)</a:t>
            </a:r>
          </a:p>
        </p:txBody>
      </p:sp>
      <p:sp>
        <p:nvSpPr>
          <p:cNvPr id="4" name="Footer Placeholder 3">
            <a:extLst>
              <a:ext uri="{FF2B5EF4-FFF2-40B4-BE49-F238E27FC236}">
                <a16:creationId xmlns:a16="http://schemas.microsoft.com/office/drawing/2014/main" id="{3E5DBA52-A69D-FB7D-3D51-E1214DB3F63A}"/>
              </a:ext>
            </a:extLst>
          </p:cNvPr>
          <p:cNvSpPr>
            <a:spLocks noGrp="1"/>
          </p:cNvSpPr>
          <p:nvPr>
            <p:ph type="ftr" sz="quarter" idx="11"/>
          </p:nvPr>
        </p:nvSpPr>
        <p:spPr/>
        <p:txBody>
          <a:bodyPr/>
          <a:lstStyle/>
          <a:p>
            <a:pPr>
              <a:defRPr/>
            </a:pPr>
            <a:r>
              <a:rPr lang="en-US"/>
              <a:t>CSE 3430; Part 4</a:t>
            </a:r>
          </a:p>
        </p:txBody>
      </p:sp>
      <p:sp>
        <p:nvSpPr>
          <p:cNvPr id="5" name="Slide Number Placeholder 4">
            <a:extLst>
              <a:ext uri="{FF2B5EF4-FFF2-40B4-BE49-F238E27FC236}">
                <a16:creationId xmlns:a16="http://schemas.microsoft.com/office/drawing/2014/main" id="{5A228337-C2C4-0822-CFC3-2562444795C3}"/>
              </a:ext>
            </a:extLst>
          </p:cNvPr>
          <p:cNvSpPr>
            <a:spLocks noGrp="1"/>
          </p:cNvSpPr>
          <p:nvPr>
            <p:ph type="sldNum" sz="quarter" idx="12"/>
          </p:nvPr>
        </p:nvSpPr>
        <p:spPr/>
        <p:txBody>
          <a:bodyPr/>
          <a:lstStyle/>
          <a:p>
            <a:pPr>
              <a:defRPr/>
            </a:pPr>
            <a:fld id="{9F95971F-92F4-44DA-B463-EB59D65F167A}" type="slidenum">
              <a:rPr lang="en-US" altLang="en-US"/>
              <a:pPr>
                <a:defRPr/>
              </a:pPr>
              <a:t>40</a:t>
            </a:fld>
            <a:endParaRPr lang="en-US" altLang="en-US"/>
          </a:p>
        </p:txBody>
      </p:sp>
    </p:spTree>
    <p:extLst>
      <p:ext uri="{BB962C8B-B14F-4D97-AF65-F5344CB8AC3E}">
        <p14:creationId xmlns:p14="http://schemas.microsoft.com/office/powerpoint/2010/main" val="4246873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Improvement</a:t>
            </a:r>
          </a:p>
        </p:txBody>
      </p:sp>
      <p:sp>
        <p:nvSpPr>
          <p:cNvPr id="3" name="Content Placeholder 2"/>
          <p:cNvSpPr>
            <a:spLocks noGrp="1"/>
          </p:cNvSpPr>
          <p:nvPr>
            <p:ph idx="1"/>
          </p:nvPr>
        </p:nvSpPr>
        <p:spPr/>
        <p:txBody>
          <a:bodyPr/>
          <a:lstStyle/>
          <a:p>
            <a:r>
              <a:rPr lang="en-US" sz="2000" dirty="0"/>
              <a:t>Why does pipelining improve performance?</a:t>
            </a:r>
          </a:p>
          <a:p>
            <a:pPr lvl="1"/>
            <a:r>
              <a:rPr lang="en-US" sz="1800" dirty="0"/>
              <a:t>Once the pipeline is “loaded,” on average, one instruction completes every clock cycle.</a:t>
            </a:r>
          </a:p>
          <a:p>
            <a:pPr lvl="1"/>
            <a:r>
              <a:rPr lang="en-US" sz="1800" dirty="0"/>
              <a:t>In non-pipelined processors, instructions generally take multiple clock cycles to complete (4 cycles typically, in the model used here, because only one stage for one instruction can be completed per clock cycle).</a:t>
            </a:r>
          </a:p>
          <a:p>
            <a:r>
              <a:rPr lang="en-US" sz="2000" dirty="0"/>
              <a:t>So how much of a speed-up (maximum) does a pipelined processor offer?</a:t>
            </a:r>
          </a:p>
          <a:p>
            <a:r>
              <a:rPr lang="en-US" sz="2000" dirty="0"/>
              <a:t>Will a longer pipeline (more stages) be better, worse, or no different in terms of performance?</a:t>
            </a:r>
          </a:p>
          <a:p>
            <a:r>
              <a:rPr lang="en-US" sz="2000" dirty="0"/>
              <a:t>Note: Intel Pentium 4 (an old processor) had a 20 stage pipeline. 20 stages (or more) is quite typical of CPUs today, but the whole story is rather complex….</a:t>
            </a:r>
          </a:p>
          <a:p>
            <a:pPr marL="0" indent="0">
              <a:buNone/>
            </a:pPr>
            <a:endParaRPr lang="en-US" sz="2000" dirty="0"/>
          </a:p>
          <a:p>
            <a:endParaRPr lang="en-US" sz="2400" dirty="0"/>
          </a:p>
        </p:txBody>
      </p:sp>
      <p:sp>
        <p:nvSpPr>
          <p:cNvPr id="4" name="Footer Placeholder 3"/>
          <p:cNvSpPr>
            <a:spLocks noGrp="1"/>
          </p:cNvSpPr>
          <p:nvPr>
            <p:ph type="ftr" sz="quarter" idx="11"/>
          </p:nvPr>
        </p:nvSpPr>
        <p:spPr/>
        <p:txBody>
          <a:bodyPr/>
          <a:lstStyle/>
          <a:p>
            <a:pPr>
              <a:defRPr/>
            </a:pPr>
            <a:r>
              <a:rPr lang="en-US" dirty="0"/>
              <a:t>CSE 3430</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pPr>
                <a:defRPr/>
              </a:pPr>
              <a:t>41</a:t>
            </a:fld>
            <a:endParaRPr lang="en-US" altLang="en-US"/>
          </a:p>
        </p:txBody>
      </p:sp>
    </p:spTree>
    <p:extLst>
      <p:ext uri="{BB962C8B-B14F-4D97-AF65-F5344CB8AC3E}">
        <p14:creationId xmlns:p14="http://schemas.microsoft.com/office/powerpoint/2010/main" val="36213081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Pipelining - Improvement</a:t>
            </a:r>
          </a:p>
        </p:txBody>
      </p:sp>
      <p:sp>
        <p:nvSpPr>
          <p:cNvPr id="3" name="Content Placeholder 2"/>
          <p:cNvSpPr>
            <a:spLocks noGrp="1"/>
          </p:cNvSpPr>
          <p:nvPr>
            <p:ph idx="1"/>
          </p:nvPr>
        </p:nvSpPr>
        <p:spPr/>
        <p:txBody>
          <a:bodyPr/>
          <a:lstStyle/>
          <a:p>
            <a:r>
              <a:rPr lang="en-US" sz="2800" dirty="0"/>
              <a:t>In real pipelined processors, we cannot quite reach one instruction completing per clock cycle, but we can usually get close (0.9 instructions per clock cycle average is quite reasonable to achieve).</a:t>
            </a:r>
          </a:p>
          <a:p>
            <a:r>
              <a:rPr lang="en-US" sz="2800" dirty="0"/>
              <a:t>If 0.9 instructions complete per clock cycle on average, how much of a performance improvement do we get for a 20 stage pipeline?</a:t>
            </a:r>
          </a:p>
        </p:txBody>
      </p:sp>
      <p:sp>
        <p:nvSpPr>
          <p:cNvPr id="4" name="Footer Placeholder 3"/>
          <p:cNvSpPr>
            <a:spLocks noGrp="1"/>
          </p:cNvSpPr>
          <p:nvPr>
            <p:ph type="ftr" sz="quarter" idx="11"/>
          </p:nvPr>
        </p:nvSpPr>
        <p:spPr/>
        <p:txBody>
          <a:bodyPr/>
          <a:lstStyle/>
          <a:p>
            <a:pPr>
              <a:defRPr/>
            </a:pPr>
            <a:r>
              <a:rPr lang="en-US" dirty="0"/>
              <a:t>CSE 3430</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pPr>
                <a:defRPr/>
              </a:pPr>
              <a:t>42</a:t>
            </a:fld>
            <a:endParaRPr lang="en-US" altLang="en-US"/>
          </a:p>
        </p:txBody>
      </p:sp>
    </p:spTree>
    <p:extLst>
      <p:ext uri="{BB962C8B-B14F-4D97-AF65-F5344CB8AC3E}">
        <p14:creationId xmlns:p14="http://schemas.microsoft.com/office/powerpoint/2010/main" val="25348332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150938" y="-27450"/>
            <a:ext cx="7415182" cy="614480"/>
          </a:xfrm>
        </p:spPr>
        <p:txBody>
          <a:bodyPr/>
          <a:lstStyle/>
          <a:p>
            <a:pPr algn="ctr"/>
            <a:r>
              <a:rPr lang="en-US"/>
              <a:t>Pipelining (contd)</a:t>
            </a:r>
            <a:endParaRPr lang="en-US" dirty="0"/>
          </a:p>
        </p:txBody>
      </p:sp>
      <p:sp>
        <p:nvSpPr>
          <p:cNvPr id="2" name="Footer Placeholder 1"/>
          <p:cNvSpPr>
            <a:spLocks noGrp="1"/>
          </p:cNvSpPr>
          <p:nvPr>
            <p:ph type="ftr" sz="quarter" idx="11"/>
          </p:nvPr>
        </p:nvSpPr>
        <p:spPr/>
        <p:txBody>
          <a:bodyPr/>
          <a:lstStyle/>
          <a:p>
            <a:pPr>
              <a:defRPr/>
            </a:pPr>
            <a:r>
              <a:rPr lang="en-US" dirty="0"/>
              <a:t>CSE 3430</a:t>
            </a:r>
          </a:p>
        </p:txBody>
      </p:sp>
      <p:sp>
        <p:nvSpPr>
          <p:cNvPr id="3" name="Slide Number Placeholder 2"/>
          <p:cNvSpPr>
            <a:spLocks noGrp="1"/>
          </p:cNvSpPr>
          <p:nvPr>
            <p:ph type="sldNum" sz="quarter" idx="12"/>
          </p:nvPr>
        </p:nvSpPr>
        <p:spPr/>
        <p:txBody>
          <a:bodyPr/>
          <a:lstStyle/>
          <a:p>
            <a:pPr>
              <a:defRPr/>
            </a:pPr>
            <a:fld id="{9F95971F-92F4-44DA-B463-EB59D65F167A}" type="slidenum">
              <a:rPr lang="en-US" altLang="en-US" smtClean="0"/>
              <a:pPr>
                <a:defRPr/>
              </a:pPr>
              <a:t>43</a:t>
            </a:fld>
            <a:endParaRPr lang="en-US" altLang="en-US"/>
          </a:p>
        </p:txBody>
      </p:sp>
      <p:sp>
        <p:nvSpPr>
          <p:cNvPr id="6" name="TextBox 5"/>
          <p:cNvSpPr txBox="1"/>
          <p:nvPr/>
        </p:nvSpPr>
        <p:spPr>
          <a:xfrm>
            <a:off x="309045" y="793505"/>
            <a:ext cx="8377940" cy="523220"/>
          </a:xfrm>
          <a:prstGeom prst="rect">
            <a:avLst/>
          </a:prstGeom>
          <a:noFill/>
        </p:spPr>
        <p:txBody>
          <a:bodyPr wrap="square" rtlCol="0">
            <a:spAutoFit/>
          </a:bodyPr>
          <a:lstStyle/>
          <a:p>
            <a:r>
              <a:rPr lang="en-US" sz="2800" dirty="0"/>
              <a:t>Need  buffers (memory/storage) between stages</a:t>
            </a:r>
          </a:p>
        </p:txBody>
      </p:sp>
      <p:sp>
        <p:nvSpPr>
          <p:cNvPr id="27" name="TextBox 26"/>
          <p:cNvSpPr txBox="1"/>
          <p:nvPr/>
        </p:nvSpPr>
        <p:spPr>
          <a:xfrm>
            <a:off x="8001346" y="1931205"/>
            <a:ext cx="1371279" cy="646331"/>
          </a:xfrm>
          <a:prstGeom prst="rect">
            <a:avLst/>
          </a:prstGeom>
          <a:noFill/>
        </p:spPr>
        <p:txBody>
          <a:bodyPr wrap="square" rtlCol="0">
            <a:spAutoFit/>
          </a:bodyPr>
          <a:lstStyle/>
          <a:p>
            <a:r>
              <a:rPr lang="en-US"/>
              <a:t>Write </a:t>
            </a:r>
          </a:p>
          <a:p>
            <a:r>
              <a:rPr lang="en-US"/>
              <a:t>results</a:t>
            </a:r>
          </a:p>
        </p:txBody>
      </p:sp>
      <p:grpSp>
        <p:nvGrpSpPr>
          <p:cNvPr id="29" name="Group 28"/>
          <p:cNvGrpSpPr/>
          <p:nvPr/>
        </p:nvGrpSpPr>
        <p:grpSpPr>
          <a:xfrm>
            <a:off x="306028" y="1852785"/>
            <a:ext cx="8644142" cy="923330"/>
            <a:chOff x="306028" y="1815990"/>
            <a:chExt cx="8644142" cy="923330"/>
          </a:xfrm>
        </p:grpSpPr>
        <p:sp>
          <p:nvSpPr>
            <p:cNvPr id="4" name="Rectangle 3"/>
            <p:cNvSpPr/>
            <p:nvPr/>
          </p:nvSpPr>
          <p:spPr bwMode="auto">
            <a:xfrm>
              <a:off x="306028" y="1815990"/>
              <a:ext cx="1234244" cy="883315"/>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Rectangle 6"/>
            <p:cNvSpPr/>
            <p:nvPr/>
          </p:nvSpPr>
          <p:spPr bwMode="auto">
            <a:xfrm>
              <a:off x="2879913" y="1815990"/>
              <a:ext cx="1116012" cy="883315"/>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8" name="Rectangle 7"/>
            <p:cNvSpPr/>
            <p:nvPr/>
          </p:nvSpPr>
          <p:spPr bwMode="auto">
            <a:xfrm>
              <a:off x="5337833" y="1815990"/>
              <a:ext cx="1116012" cy="883315"/>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Rectangle 8"/>
            <p:cNvSpPr/>
            <p:nvPr/>
          </p:nvSpPr>
          <p:spPr bwMode="auto">
            <a:xfrm>
              <a:off x="7834158" y="1815990"/>
              <a:ext cx="1116012" cy="883315"/>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 name="Rectangle 10"/>
            <p:cNvSpPr/>
            <p:nvPr/>
          </p:nvSpPr>
          <p:spPr bwMode="auto">
            <a:xfrm>
              <a:off x="1961210" y="1815990"/>
              <a:ext cx="421705" cy="883315"/>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2" name="Rectangle 11"/>
            <p:cNvSpPr/>
            <p:nvPr/>
          </p:nvSpPr>
          <p:spPr bwMode="auto">
            <a:xfrm>
              <a:off x="4457535" y="1815990"/>
              <a:ext cx="421705" cy="883315"/>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3" name="Rectangle 12"/>
            <p:cNvSpPr/>
            <p:nvPr/>
          </p:nvSpPr>
          <p:spPr bwMode="auto">
            <a:xfrm>
              <a:off x="6915455" y="1815990"/>
              <a:ext cx="421705" cy="883315"/>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6" name="Straight Arrow Connector 15"/>
            <p:cNvCxnSpPr>
              <a:stCxn id="4" idx="3"/>
              <a:endCxn id="11" idx="1"/>
            </p:cNvCxnSpPr>
            <p:nvPr/>
          </p:nvCxnSpPr>
          <p:spPr bwMode="auto">
            <a:xfrm>
              <a:off x="1540272" y="2257648"/>
              <a:ext cx="420938"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8" name="Straight Arrow Connector 17"/>
            <p:cNvCxnSpPr>
              <a:stCxn id="11" idx="3"/>
              <a:endCxn id="7" idx="1"/>
            </p:cNvCxnSpPr>
            <p:nvPr/>
          </p:nvCxnSpPr>
          <p:spPr bwMode="auto">
            <a:xfrm>
              <a:off x="2382915" y="2257648"/>
              <a:ext cx="496998"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1" name="Straight Arrow Connector 20"/>
            <p:cNvCxnSpPr/>
            <p:nvPr/>
          </p:nvCxnSpPr>
          <p:spPr bwMode="auto">
            <a:xfrm>
              <a:off x="3998192" y="2276850"/>
              <a:ext cx="458593"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2" name="Straight Arrow Connector 21"/>
            <p:cNvCxnSpPr/>
            <p:nvPr/>
          </p:nvCxnSpPr>
          <p:spPr bwMode="auto">
            <a:xfrm>
              <a:off x="4881507" y="2276850"/>
              <a:ext cx="458593"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3" name="Straight Arrow Connector 22"/>
            <p:cNvCxnSpPr/>
            <p:nvPr/>
          </p:nvCxnSpPr>
          <p:spPr bwMode="auto">
            <a:xfrm>
              <a:off x="6456112" y="2276850"/>
              <a:ext cx="458593"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4" name="Straight Arrow Connector 23"/>
            <p:cNvCxnSpPr/>
            <p:nvPr/>
          </p:nvCxnSpPr>
          <p:spPr bwMode="auto">
            <a:xfrm>
              <a:off x="7339427" y="2276850"/>
              <a:ext cx="458593"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sp>
          <p:nvSpPr>
            <p:cNvPr id="19" name="TextBox 18"/>
            <p:cNvSpPr txBox="1"/>
            <p:nvPr/>
          </p:nvSpPr>
          <p:spPr>
            <a:xfrm>
              <a:off x="311312" y="1892800"/>
              <a:ext cx="1418718" cy="646331"/>
            </a:xfrm>
            <a:prstGeom prst="rect">
              <a:avLst/>
            </a:prstGeom>
            <a:noFill/>
          </p:spPr>
          <p:txBody>
            <a:bodyPr wrap="square" rtlCol="0">
              <a:spAutoFit/>
            </a:bodyPr>
            <a:lstStyle/>
            <a:p>
              <a:r>
                <a:rPr lang="en-US"/>
                <a:t>Fetch</a:t>
              </a:r>
            </a:p>
            <a:p>
              <a:r>
                <a:rPr lang="en-US"/>
                <a:t>Instruction</a:t>
              </a:r>
            </a:p>
          </p:txBody>
        </p:sp>
        <p:sp>
          <p:nvSpPr>
            <p:cNvPr id="25" name="TextBox 24"/>
            <p:cNvSpPr txBox="1"/>
            <p:nvPr/>
          </p:nvSpPr>
          <p:spPr>
            <a:xfrm>
              <a:off x="2805370" y="1815990"/>
              <a:ext cx="1536200" cy="923330"/>
            </a:xfrm>
            <a:prstGeom prst="rect">
              <a:avLst/>
            </a:prstGeom>
            <a:noFill/>
          </p:spPr>
          <p:txBody>
            <a:bodyPr wrap="square" rtlCol="0">
              <a:spAutoFit/>
            </a:bodyPr>
            <a:lstStyle/>
            <a:p>
              <a:r>
                <a:rPr lang="en-US"/>
                <a:t>Decode ins</a:t>
              </a:r>
            </a:p>
            <a:p>
              <a:r>
                <a:rPr lang="en-US"/>
                <a:t>&amp; Fetch</a:t>
              </a:r>
            </a:p>
            <a:p>
              <a:r>
                <a:rPr lang="en-US"/>
                <a:t>operands</a:t>
              </a:r>
            </a:p>
          </p:txBody>
        </p:sp>
        <p:sp>
          <p:nvSpPr>
            <p:cNvPr id="26" name="TextBox 25"/>
            <p:cNvSpPr txBox="1"/>
            <p:nvPr/>
          </p:nvSpPr>
          <p:spPr>
            <a:xfrm>
              <a:off x="5319764" y="1969610"/>
              <a:ext cx="1364511" cy="646331"/>
            </a:xfrm>
            <a:prstGeom prst="rect">
              <a:avLst/>
            </a:prstGeom>
            <a:noFill/>
          </p:spPr>
          <p:txBody>
            <a:bodyPr wrap="square" rtlCol="0">
              <a:spAutoFit/>
            </a:bodyPr>
            <a:lstStyle/>
            <a:p>
              <a:r>
                <a:rPr lang="en-US"/>
                <a:t>Execute</a:t>
              </a:r>
            </a:p>
            <a:p>
              <a:r>
                <a:rPr lang="en-US"/>
                <a:t>operation</a:t>
              </a:r>
            </a:p>
          </p:txBody>
        </p:sp>
        <p:sp>
          <p:nvSpPr>
            <p:cNvPr id="28" name="TextBox 27"/>
            <p:cNvSpPr txBox="1"/>
            <p:nvPr/>
          </p:nvSpPr>
          <p:spPr>
            <a:xfrm>
              <a:off x="6915455" y="2276850"/>
              <a:ext cx="575325" cy="369332"/>
            </a:xfrm>
            <a:prstGeom prst="rect">
              <a:avLst/>
            </a:prstGeom>
            <a:noFill/>
          </p:spPr>
          <p:txBody>
            <a:bodyPr wrap="square" rtlCol="0">
              <a:spAutoFit/>
            </a:bodyPr>
            <a:lstStyle/>
            <a:p>
              <a:r>
                <a:rPr lang="en-US"/>
                <a:t>B3</a:t>
              </a:r>
            </a:p>
          </p:txBody>
        </p:sp>
        <p:sp>
          <p:nvSpPr>
            <p:cNvPr id="31" name="TextBox 30"/>
            <p:cNvSpPr txBox="1"/>
            <p:nvPr/>
          </p:nvSpPr>
          <p:spPr>
            <a:xfrm>
              <a:off x="4457535" y="2291568"/>
              <a:ext cx="575325" cy="369332"/>
            </a:xfrm>
            <a:prstGeom prst="rect">
              <a:avLst/>
            </a:prstGeom>
            <a:noFill/>
          </p:spPr>
          <p:txBody>
            <a:bodyPr wrap="square" rtlCol="0">
              <a:spAutoFit/>
            </a:bodyPr>
            <a:lstStyle/>
            <a:p>
              <a:r>
                <a:rPr lang="en-US"/>
                <a:t>B2</a:t>
              </a:r>
            </a:p>
          </p:txBody>
        </p:sp>
        <p:sp>
          <p:nvSpPr>
            <p:cNvPr id="32" name="TextBox 31"/>
            <p:cNvSpPr txBox="1"/>
            <p:nvPr/>
          </p:nvSpPr>
          <p:spPr>
            <a:xfrm>
              <a:off x="1960460" y="2276850"/>
              <a:ext cx="575325" cy="369332"/>
            </a:xfrm>
            <a:prstGeom prst="rect">
              <a:avLst/>
            </a:prstGeom>
            <a:noFill/>
          </p:spPr>
          <p:txBody>
            <a:bodyPr wrap="square" rtlCol="0">
              <a:spAutoFit/>
            </a:bodyPr>
            <a:lstStyle/>
            <a:p>
              <a:r>
                <a:rPr lang="en-US"/>
                <a:t>B1</a:t>
              </a:r>
            </a:p>
          </p:txBody>
        </p:sp>
      </p:grpSp>
      <p:sp>
        <p:nvSpPr>
          <p:cNvPr id="30" name="TextBox 29"/>
          <p:cNvSpPr txBox="1"/>
          <p:nvPr/>
        </p:nvSpPr>
        <p:spPr>
          <a:xfrm>
            <a:off x="545125" y="3180912"/>
            <a:ext cx="8141860" cy="2092881"/>
          </a:xfrm>
          <a:prstGeom prst="rect">
            <a:avLst/>
          </a:prstGeom>
          <a:noFill/>
        </p:spPr>
        <p:txBody>
          <a:bodyPr wrap="square" lIns="91440" tIns="45720" rIns="91440" bIns="45720" rtlCol="0" anchor="t">
            <a:spAutoFit/>
          </a:bodyPr>
          <a:lstStyle/>
          <a:p>
            <a:r>
              <a:rPr lang="en-US" sz="2000" dirty="0">
                <a:latin typeface="Arial"/>
                <a:cs typeface="Arial"/>
              </a:rPr>
              <a:t>During clock cycle 4 (see slide 38 above):</a:t>
            </a:r>
          </a:p>
          <a:p>
            <a:pPr>
              <a:spcAft>
                <a:spcPts val="600"/>
              </a:spcAft>
            </a:pPr>
            <a:r>
              <a:rPr lang="en-US" sz="2000" dirty="0"/>
              <a:t>Buffer B1 holds I3 which was fetched in cycle 3 and is being decoded</a:t>
            </a:r>
          </a:p>
          <a:p>
            <a:pPr>
              <a:spcAft>
                <a:spcPts val="600"/>
              </a:spcAft>
            </a:pPr>
            <a:r>
              <a:rPr lang="en-US" sz="2000" dirty="0"/>
              <a:t>B2 holds both the source operands for I2 and specification of operation to be performed – produced by decoder in cycle 3; B2 also holds info that will be needed for the write step (in next cycle) of I2</a:t>
            </a:r>
          </a:p>
          <a:p>
            <a:r>
              <a:rPr lang="en-US" sz="2000" dirty="0"/>
              <a:t>B3 holds results produced by exec unit and the destination info for I1</a:t>
            </a:r>
          </a:p>
        </p:txBody>
      </p:sp>
    </p:spTree>
    <p:extLst>
      <p:ext uri="{BB962C8B-B14F-4D97-AF65-F5344CB8AC3E}">
        <p14:creationId xmlns:p14="http://schemas.microsoft.com/office/powerpoint/2010/main" val="69908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0"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150938" y="125413"/>
            <a:ext cx="6992727" cy="576832"/>
          </a:xfrm>
        </p:spPr>
        <p:txBody>
          <a:bodyPr/>
          <a:lstStyle/>
          <a:p>
            <a:pPr algn="ctr"/>
            <a:r>
              <a:rPr lang="en-US"/>
              <a:t>Potential problems in pipelining</a:t>
            </a:r>
            <a:endParaRPr lang="en-US" dirty="0"/>
          </a:p>
        </p:txBody>
      </p:sp>
      <p:sp>
        <p:nvSpPr>
          <p:cNvPr id="46083" name="Content Placeholder 2"/>
          <p:cNvSpPr>
            <a:spLocks noGrp="1"/>
          </p:cNvSpPr>
          <p:nvPr>
            <p:ph idx="1"/>
          </p:nvPr>
        </p:nvSpPr>
        <p:spPr>
          <a:xfrm>
            <a:off x="846714" y="1033463"/>
            <a:ext cx="8487506" cy="5352722"/>
          </a:xfrm>
        </p:spPr>
        <p:txBody>
          <a:bodyPr/>
          <a:lstStyle/>
          <a:p>
            <a:r>
              <a:rPr lang="en-US" sz="1800" dirty="0">
                <a:latin typeface="Arial" panose="020B0604020202020204" pitchFamily="34" charset="0"/>
                <a:cs typeface="Arial" panose="020B0604020202020204" pitchFamily="34" charset="0"/>
              </a:rPr>
              <a:t>Mismatched stages: Different stages require different no. of cycles to finish</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e.g.: instruction fetch</a:t>
            </a:r>
          </a:p>
          <a:p>
            <a:pPr lvl="1"/>
            <a:r>
              <a:rPr lang="en-US" sz="1800" dirty="0">
                <a:latin typeface="Arial" panose="020B0604020202020204" pitchFamily="34" charset="0"/>
                <a:cs typeface="Arial" panose="020B0604020202020204" pitchFamily="34" charset="0"/>
              </a:rPr>
              <a:t>If a stage takes multiple cycles, it can be divided into more stages (one per clock cycle); as we said above, this results in more improvement of performance</a:t>
            </a:r>
          </a:p>
          <a:p>
            <a:pPr lvl="1"/>
            <a:r>
              <a:rPr lang="en-US" sz="1800" dirty="0">
                <a:latin typeface="Arial" panose="020B0604020202020204" pitchFamily="34" charset="0"/>
                <a:cs typeface="Arial" panose="020B0604020202020204" pitchFamily="34" charset="0"/>
              </a:rPr>
              <a:t>But what if previous instruction is a </a:t>
            </a:r>
            <a:r>
              <a:rPr lang="en-US" sz="1800" i="1" dirty="0">
                <a:latin typeface="Arial" panose="020B0604020202020204" pitchFamily="34" charset="0"/>
                <a:cs typeface="Arial" panose="020B0604020202020204" pitchFamily="34" charset="0"/>
              </a:rPr>
              <a:t>branch/jump?</a:t>
            </a:r>
          </a:p>
          <a:p>
            <a:pPr lvl="1"/>
            <a:r>
              <a:rPr lang="en-US" sz="1800" dirty="0">
                <a:latin typeface="Arial" panose="020B0604020202020204" pitchFamily="34" charset="0"/>
                <a:cs typeface="Arial" panose="020B0604020202020204" pitchFamily="34" charset="0"/>
              </a:rPr>
              <a:t>Especially problematic for </a:t>
            </a:r>
            <a:r>
              <a:rPr lang="en-US" sz="1800" i="1" dirty="0">
                <a:latin typeface="Arial" panose="020B0604020202020204" pitchFamily="34" charset="0"/>
                <a:cs typeface="Arial" panose="020B0604020202020204" pitchFamily="34" charset="0"/>
              </a:rPr>
              <a:t>conditional </a:t>
            </a:r>
            <a:r>
              <a:rPr lang="en-US" sz="1800" dirty="0">
                <a:latin typeface="Arial" panose="020B0604020202020204" pitchFamily="34" charset="0"/>
                <a:cs typeface="Arial" panose="020B0604020202020204" pitchFamily="34" charset="0"/>
              </a:rPr>
              <a:t>branches</a:t>
            </a:r>
            <a:endParaRPr lang="en-US" sz="1800" i="1" dirty="0">
              <a:latin typeface="Arial" panose="020B0604020202020204" pitchFamily="34" charset="0"/>
              <a:cs typeface="Arial" panose="020B0604020202020204" pitchFamily="34" charset="0"/>
            </a:endParaRPr>
          </a:p>
          <a:p>
            <a:pPr lvl="2"/>
            <a:r>
              <a:rPr lang="en-US" sz="1800" dirty="0">
                <a:latin typeface="Arial"/>
                <a:cs typeface="Arial"/>
              </a:rPr>
              <a:t>That is </a:t>
            </a:r>
            <a:r>
              <a:rPr lang="en-US" sz="1800" b="1" dirty="0">
                <a:latin typeface="Arial"/>
                <a:cs typeface="Arial"/>
              </a:rPr>
              <a:t>an </a:t>
            </a:r>
            <a:r>
              <a:rPr lang="en-US" sz="1800" b="1" i="1" dirty="0">
                <a:latin typeface="Arial"/>
                <a:cs typeface="Arial"/>
              </a:rPr>
              <a:t>instruction</a:t>
            </a:r>
            <a:r>
              <a:rPr lang="en-US" sz="1800" b="1" dirty="0">
                <a:latin typeface="Arial"/>
                <a:cs typeface="Arial"/>
              </a:rPr>
              <a:t> </a:t>
            </a:r>
            <a:r>
              <a:rPr lang="en-US" sz="1800" b="1" i="1" dirty="0">
                <a:latin typeface="Arial"/>
                <a:cs typeface="Arial"/>
              </a:rPr>
              <a:t>hazard</a:t>
            </a:r>
            <a:r>
              <a:rPr lang="en-US" sz="1800" i="1" dirty="0">
                <a:latin typeface="Arial"/>
                <a:cs typeface="Arial"/>
              </a:rPr>
              <a:t>: have to decide if branch/jump is taken or not before next instruction is fetched! (do you see why?)</a:t>
            </a:r>
          </a:p>
          <a:p>
            <a:pPr lvl="2"/>
            <a:r>
              <a:rPr lang="en-US" sz="1800" i="1" dirty="0">
                <a:latin typeface="Arial"/>
                <a:cs typeface="Arial"/>
              </a:rPr>
              <a:t>Generally, this is impossible, so have to </a:t>
            </a:r>
            <a:r>
              <a:rPr lang="en-US" sz="1800" b="1" i="1" dirty="0">
                <a:latin typeface="Arial"/>
                <a:cs typeface="Arial"/>
              </a:rPr>
              <a:t>stall</a:t>
            </a:r>
            <a:r>
              <a:rPr lang="en-US" sz="1800" i="1" dirty="0">
                <a:latin typeface="Arial"/>
                <a:cs typeface="Arial"/>
              </a:rPr>
              <a:t> the pipeline until the address of the next instruction is resolved (this is one of the reasons why we cannot achieve quite 1 instruction per clock cycle in a pipeline).</a:t>
            </a:r>
          </a:p>
          <a:p>
            <a:pPr lvl="2"/>
            <a:r>
              <a:rPr lang="en-US" sz="1800" dirty="0">
                <a:latin typeface="Arial"/>
                <a:cs typeface="Arial"/>
              </a:rPr>
              <a:t>Various solutions in both hardware and software (in compilers) have been tried</a:t>
            </a:r>
          </a:p>
        </p:txBody>
      </p:sp>
      <p:sp>
        <p:nvSpPr>
          <p:cNvPr id="2" name="Footer Placeholder 1"/>
          <p:cNvSpPr>
            <a:spLocks noGrp="1"/>
          </p:cNvSpPr>
          <p:nvPr>
            <p:ph type="ftr" sz="quarter" idx="11"/>
          </p:nvPr>
        </p:nvSpPr>
        <p:spPr/>
        <p:txBody>
          <a:bodyPr/>
          <a:lstStyle/>
          <a:p>
            <a:pPr>
              <a:defRPr/>
            </a:pPr>
            <a:r>
              <a:rPr lang="en-US" dirty="0"/>
              <a:t>CSE 3430</a:t>
            </a:r>
          </a:p>
        </p:txBody>
      </p:sp>
      <p:sp>
        <p:nvSpPr>
          <p:cNvPr id="3" name="Slide Number Placeholder 2"/>
          <p:cNvSpPr>
            <a:spLocks noGrp="1"/>
          </p:cNvSpPr>
          <p:nvPr>
            <p:ph type="sldNum" sz="quarter" idx="12"/>
          </p:nvPr>
        </p:nvSpPr>
        <p:spPr/>
        <p:txBody>
          <a:bodyPr/>
          <a:lstStyle/>
          <a:p>
            <a:pPr>
              <a:defRPr/>
            </a:pPr>
            <a:fld id="{9F95971F-92F4-44DA-B463-EB59D65F167A}" type="slidenum">
              <a:rPr lang="en-US" altLang="en-US" smtClean="0"/>
              <a:pPr>
                <a:defRPr/>
              </a:pPr>
              <a:t>44</a:t>
            </a:fld>
            <a:endParaRPr lang="en-US" altLang="en-US"/>
          </a:p>
        </p:txBody>
      </p:sp>
    </p:spTree>
    <p:extLst>
      <p:ext uri="{BB962C8B-B14F-4D97-AF65-F5344CB8AC3E}">
        <p14:creationId xmlns:p14="http://schemas.microsoft.com/office/powerpoint/2010/main" val="2422673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0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0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0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0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075636" y="157162"/>
            <a:ext cx="6992727" cy="1090812"/>
          </a:xfrm>
        </p:spPr>
        <p:txBody>
          <a:bodyPr/>
          <a:lstStyle/>
          <a:p>
            <a:pPr algn="ctr"/>
            <a:r>
              <a:rPr lang="en-US" sz="3200" dirty="0"/>
              <a:t>Potential problems in pipelining-conditional branches</a:t>
            </a:r>
          </a:p>
        </p:txBody>
      </p:sp>
      <p:sp>
        <p:nvSpPr>
          <p:cNvPr id="46083" name="Content Placeholder 2"/>
          <p:cNvSpPr>
            <a:spLocks noGrp="1"/>
          </p:cNvSpPr>
          <p:nvPr>
            <p:ph idx="1"/>
          </p:nvPr>
        </p:nvSpPr>
        <p:spPr>
          <a:xfrm>
            <a:off x="596534" y="1555759"/>
            <a:ext cx="8487506" cy="4699837"/>
          </a:xfrm>
        </p:spPr>
        <p:txBody>
          <a:bodyPr/>
          <a:lstStyle/>
          <a:p>
            <a:pPr lvl="1"/>
            <a:r>
              <a:rPr lang="en-US" sz="2000" dirty="0">
                <a:latin typeface="Arial" panose="020B0604020202020204" pitchFamily="34" charset="0"/>
                <a:cs typeface="Arial" panose="020B0604020202020204" pitchFamily="34" charset="0"/>
              </a:rPr>
              <a:t>But what if previous instruction is a </a:t>
            </a:r>
            <a:r>
              <a:rPr lang="en-US" sz="2000" i="1" dirty="0">
                <a:latin typeface="Arial" panose="020B0604020202020204" pitchFamily="34" charset="0"/>
                <a:cs typeface="Arial" panose="020B0604020202020204" pitchFamily="34" charset="0"/>
              </a:rPr>
              <a:t>branch/jump?</a:t>
            </a:r>
          </a:p>
          <a:p>
            <a:pPr lvl="1"/>
            <a:r>
              <a:rPr lang="en-US" sz="2000" dirty="0">
                <a:latin typeface="Arial" panose="020B0604020202020204" pitchFamily="34" charset="0"/>
                <a:cs typeface="Arial" panose="020B0604020202020204" pitchFamily="34" charset="0"/>
              </a:rPr>
              <a:t>Especially problematic for </a:t>
            </a:r>
            <a:r>
              <a:rPr lang="en-US" sz="2000" i="1" dirty="0">
                <a:latin typeface="Arial" panose="020B0604020202020204" pitchFamily="34" charset="0"/>
                <a:cs typeface="Arial" panose="020B0604020202020204" pitchFamily="34" charset="0"/>
              </a:rPr>
              <a:t>conditional </a:t>
            </a:r>
            <a:r>
              <a:rPr lang="en-US" sz="2000" dirty="0">
                <a:latin typeface="Arial" panose="020B0604020202020204" pitchFamily="34" charset="0"/>
                <a:cs typeface="Arial" panose="020B0604020202020204" pitchFamily="34" charset="0"/>
              </a:rPr>
              <a:t>branches</a:t>
            </a:r>
            <a:endParaRPr lang="en-US" sz="2000" i="1" dirty="0">
              <a:latin typeface="Arial" panose="020B0604020202020204" pitchFamily="34" charset="0"/>
              <a:cs typeface="Arial" panose="020B0604020202020204" pitchFamily="34" charset="0"/>
            </a:endParaRPr>
          </a:p>
          <a:p>
            <a:pPr lvl="2"/>
            <a:r>
              <a:rPr lang="en-US" sz="2000" dirty="0">
                <a:latin typeface="Arial" panose="020B0604020202020204" pitchFamily="34" charset="0"/>
                <a:cs typeface="Arial" panose="020B0604020202020204" pitchFamily="34" charset="0"/>
              </a:rPr>
              <a:t>That is </a:t>
            </a:r>
            <a:r>
              <a:rPr lang="en-US" sz="2000" b="1" dirty="0">
                <a:latin typeface="Arial" panose="020B0604020202020204" pitchFamily="34" charset="0"/>
                <a:cs typeface="Arial" panose="020B0604020202020204" pitchFamily="34" charset="0"/>
              </a:rPr>
              <a:t>an </a:t>
            </a:r>
            <a:r>
              <a:rPr lang="en-US" sz="2000" b="1" i="1" dirty="0">
                <a:latin typeface="Arial" panose="020B0604020202020204" pitchFamily="34" charset="0"/>
                <a:cs typeface="Arial" panose="020B0604020202020204" pitchFamily="34" charset="0"/>
              </a:rPr>
              <a:t>instruction</a:t>
            </a:r>
            <a:r>
              <a:rPr lang="en-US" sz="2000" b="1" dirty="0">
                <a:latin typeface="Arial" panose="020B0604020202020204" pitchFamily="34" charset="0"/>
                <a:cs typeface="Arial" panose="020B0604020202020204" pitchFamily="34" charset="0"/>
              </a:rPr>
              <a:t> </a:t>
            </a:r>
            <a:r>
              <a:rPr lang="en-US" sz="2000" b="1" i="1" dirty="0">
                <a:latin typeface="Arial" panose="020B0604020202020204" pitchFamily="34" charset="0"/>
                <a:cs typeface="Arial" panose="020B0604020202020204" pitchFamily="34" charset="0"/>
              </a:rPr>
              <a:t>hazard</a:t>
            </a:r>
            <a:r>
              <a:rPr lang="en-US" sz="2000" i="1" dirty="0">
                <a:latin typeface="Arial" panose="020B0604020202020204" pitchFamily="34" charset="0"/>
                <a:cs typeface="Arial" panose="020B0604020202020204" pitchFamily="34" charset="0"/>
              </a:rPr>
              <a:t>: have to decide if branch/jump is taken or not before next instruction is fetched! Why?</a:t>
            </a:r>
          </a:p>
          <a:p>
            <a:pPr lvl="2"/>
            <a:r>
              <a:rPr lang="en-US" sz="2000" i="1" dirty="0">
                <a:latin typeface="Arial" panose="020B0604020202020204" pitchFamily="34" charset="0"/>
                <a:cs typeface="Arial" panose="020B0604020202020204" pitchFamily="34" charset="0"/>
              </a:rPr>
              <a:t>If the conditional branch is taken, the next instruction to be fetched is at the address of the label encoded in the instruction;</a:t>
            </a:r>
          </a:p>
          <a:p>
            <a:pPr lvl="2"/>
            <a:r>
              <a:rPr lang="en-US" sz="2000" i="1" dirty="0">
                <a:latin typeface="Arial" panose="020B0604020202020204" pitchFamily="34" charset="0"/>
                <a:cs typeface="Arial" panose="020B0604020202020204" pitchFamily="34" charset="0"/>
              </a:rPr>
              <a:t>If the branch is NOT TAKEN, the next instruction to be fetched is at the address in the PC after being incremented.</a:t>
            </a:r>
          </a:p>
          <a:p>
            <a:pPr lvl="2"/>
            <a:r>
              <a:rPr lang="en-US" sz="2000" i="1" dirty="0">
                <a:latin typeface="Arial" panose="020B0604020202020204" pitchFamily="34" charset="0"/>
                <a:cs typeface="Arial" panose="020B0604020202020204" pitchFamily="34" charset="0"/>
              </a:rPr>
              <a:t>HOWEVER, the CPU does not determine if the branch will be taken or not till the end of the E stage (Execute stage) of the current instruction (that’s the stage in which the relevant flags are checked); by that time, the next instruction should already have been fetched!</a:t>
            </a:r>
          </a:p>
        </p:txBody>
      </p:sp>
      <p:sp>
        <p:nvSpPr>
          <p:cNvPr id="2" name="Footer Placeholder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Tahoma"/>
                <a:ea typeface="+mn-ea"/>
                <a:cs typeface="+mn-cs"/>
              </a:rPr>
              <a:t>CSE 3430</a:t>
            </a:r>
          </a:p>
        </p:txBody>
      </p:sp>
      <p:sp>
        <p:nvSpPr>
          <p:cNvPr id="3" name="Slide Number Placeholder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F95971F-92F4-44DA-B463-EB59D65F167A}"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421838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0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0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0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0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E8933-CC54-4C3C-9CBF-89C300031A89}"/>
              </a:ext>
            </a:extLst>
          </p:cNvPr>
          <p:cNvSpPr>
            <a:spLocks noGrp="1"/>
          </p:cNvSpPr>
          <p:nvPr>
            <p:ph type="title"/>
          </p:nvPr>
        </p:nvSpPr>
        <p:spPr/>
        <p:txBody>
          <a:bodyPr/>
          <a:lstStyle/>
          <a:p>
            <a:r>
              <a:rPr lang="en-US" dirty="0"/>
              <a:t>Conditional branch solution</a:t>
            </a:r>
          </a:p>
        </p:txBody>
      </p:sp>
      <p:sp>
        <p:nvSpPr>
          <p:cNvPr id="3" name="Content Placeholder 2">
            <a:extLst>
              <a:ext uri="{FF2B5EF4-FFF2-40B4-BE49-F238E27FC236}">
                <a16:creationId xmlns:a16="http://schemas.microsoft.com/office/drawing/2014/main" id="{4A95D33A-9B01-4AB4-BFBA-EA35AB0276D5}"/>
              </a:ext>
            </a:extLst>
          </p:cNvPr>
          <p:cNvSpPr>
            <a:spLocks noGrp="1"/>
          </p:cNvSpPr>
          <p:nvPr>
            <p:ph idx="1"/>
          </p:nvPr>
        </p:nvSpPr>
        <p:spPr/>
        <p:txBody>
          <a:bodyPr/>
          <a:lstStyle/>
          <a:p>
            <a:r>
              <a:rPr lang="en-US" sz="2400" dirty="0"/>
              <a:t>The solution is to “stall” the pipeline till the E stage of the conditional branch instruction can be completed.</a:t>
            </a:r>
          </a:p>
          <a:p>
            <a:r>
              <a:rPr lang="en-US" sz="2400" dirty="0"/>
              <a:t>The pipeline will have to be stalled for two clock cycles (long enough for the E stage of the conditional branch instruction to complete).</a:t>
            </a:r>
          </a:p>
          <a:p>
            <a:r>
              <a:rPr lang="en-US" sz="2400" dirty="0"/>
              <a:t>“Stalling” the pipeline means that no work will be done for the following two instructions; the two following rows of the pipeline will be empty.</a:t>
            </a:r>
          </a:p>
          <a:p>
            <a:r>
              <a:rPr lang="en-US" sz="2400" dirty="0"/>
              <a:t>Of course, this results in a loss of performance; this is one of the reasons why pipelined processors cannot complete quite 1 instruction per clock cycle, and why 0.9 instructions per clock cycle is more usual.</a:t>
            </a:r>
          </a:p>
          <a:p>
            <a:endParaRPr lang="en-US" sz="2800" dirty="0"/>
          </a:p>
        </p:txBody>
      </p:sp>
      <p:sp>
        <p:nvSpPr>
          <p:cNvPr id="4" name="Footer Placeholder 3">
            <a:extLst>
              <a:ext uri="{FF2B5EF4-FFF2-40B4-BE49-F238E27FC236}">
                <a16:creationId xmlns:a16="http://schemas.microsoft.com/office/drawing/2014/main" id="{48982525-2784-48DC-86F0-8F46F38B370B}"/>
              </a:ext>
            </a:extLst>
          </p:cNvPr>
          <p:cNvSpPr>
            <a:spLocks noGrp="1"/>
          </p:cNvSpPr>
          <p:nvPr>
            <p:ph type="ftr" sz="quarter" idx="11"/>
          </p:nvPr>
        </p:nvSpPr>
        <p:spPr/>
        <p:txBody>
          <a:bodyPr/>
          <a:lstStyle/>
          <a:p>
            <a:pPr>
              <a:defRPr/>
            </a:pPr>
            <a:r>
              <a:rPr lang="en-US" dirty="0"/>
              <a:t>CSE 3430</a:t>
            </a:r>
          </a:p>
        </p:txBody>
      </p:sp>
      <p:sp>
        <p:nvSpPr>
          <p:cNvPr id="5" name="Slide Number Placeholder 4">
            <a:extLst>
              <a:ext uri="{FF2B5EF4-FFF2-40B4-BE49-F238E27FC236}">
                <a16:creationId xmlns:a16="http://schemas.microsoft.com/office/drawing/2014/main" id="{C88A9D00-06A7-4EE7-A17A-D635CA8C2326}"/>
              </a:ext>
            </a:extLst>
          </p:cNvPr>
          <p:cNvSpPr>
            <a:spLocks noGrp="1"/>
          </p:cNvSpPr>
          <p:nvPr>
            <p:ph type="sldNum" sz="quarter" idx="12"/>
          </p:nvPr>
        </p:nvSpPr>
        <p:spPr/>
        <p:txBody>
          <a:bodyPr/>
          <a:lstStyle/>
          <a:p>
            <a:pPr>
              <a:defRPr/>
            </a:pPr>
            <a:fld id="{9F95971F-92F4-44DA-B463-EB59D65F167A}" type="slidenum">
              <a:rPr lang="en-US" altLang="en-US" smtClean="0"/>
              <a:pPr>
                <a:defRPr/>
              </a:pPr>
              <a:t>46</a:t>
            </a:fld>
            <a:endParaRPr lang="en-US" altLang="en-US"/>
          </a:p>
        </p:txBody>
      </p:sp>
    </p:spTree>
    <p:extLst>
      <p:ext uri="{BB962C8B-B14F-4D97-AF65-F5344CB8AC3E}">
        <p14:creationId xmlns:p14="http://schemas.microsoft.com/office/powerpoint/2010/main" val="1921223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577880" y="125413"/>
            <a:ext cx="8369270" cy="541781"/>
          </a:xfrm>
        </p:spPr>
        <p:txBody>
          <a:bodyPr/>
          <a:lstStyle/>
          <a:p>
            <a:pPr algn="ctr"/>
            <a:r>
              <a:rPr lang="en-US"/>
              <a:t>Potential problems in pipelining (contd)</a:t>
            </a:r>
            <a:endParaRPr lang="en-US" dirty="0"/>
          </a:p>
        </p:txBody>
      </p:sp>
      <p:sp>
        <p:nvSpPr>
          <p:cNvPr id="46083" name="Content Placeholder 2"/>
          <p:cNvSpPr>
            <a:spLocks noGrp="1"/>
          </p:cNvSpPr>
          <p:nvPr>
            <p:ph idx="1"/>
          </p:nvPr>
        </p:nvSpPr>
        <p:spPr>
          <a:xfrm>
            <a:off x="846715" y="1071867"/>
            <a:ext cx="8100435" cy="5160657"/>
          </a:xfrm>
        </p:spPr>
        <p:txBody>
          <a:bodyPr/>
          <a:lstStyle/>
          <a:p>
            <a:pPr>
              <a:spcBef>
                <a:spcPts val="0"/>
              </a:spcBef>
            </a:pPr>
            <a:r>
              <a:rPr lang="en-US" sz="2000" b="1" i="1" dirty="0">
                <a:latin typeface="Arial" panose="020B0604020202020204" pitchFamily="34" charset="0"/>
                <a:cs typeface="Arial" panose="020B0604020202020204" pitchFamily="34" charset="0"/>
              </a:rPr>
              <a:t>Data hazards</a:t>
            </a:r>
            <a:r>
              <a:rPr lang="en-US" sz="2000" dirty="0">
                <a:latin typeface="Arial" panose="020B0604020202020204" pitchFamily="34" charset="0"/>
                <a:cs typeface="Arial" panose="020B0604020202020204" pitchFamily="34" charset="0"/>
              </a:rPr>
              <a:t>: if the data needed to execute an instruction is not yet available</a:t>
            </a:r>
          </a:p>
          <a:p>
            <a:pPr lvl="1"/>
            <a:r>
              <a:rPr lang="en-US" sz="2000" dirty="0">
                <a:latin typeface="Arial" panose="020B0604020202020204" pitchFamily="34" charset="0"/>
                <a:cs typeface="Arial" panose="020B0604020202020204" pitchFamily="34" charset="0"/>
              </a:rPr>
              <a:t>Maybe data needed has to be computed by previous instruction … can happen even in the case of register operands (how?)</a:t>
            </a:r>
          </a:p>
          <a:p>
            <a:pPr lvl="1"/>
            <a:r>
              <a:rPr lang="en-US" sz="2000" dirty="0">
                <a:latin typeface="Arial" panose="020B0604020202020204" pitchFamily="34" charset="0"/>
                <a:cs typeface="Arial" panose="020B0604020202020204" pitchFamily="34" charset="0"/>
              </a:rPr>
              <a:t>What if a result which is computed and written to a register by one instruction is needed for the E (Execute) stage of the following instruction?</a:t>
            </a:r>
          </a:p>
          <a:p>
            <a:pPr lvl="1"/>
            <a:r>
              <a:rPr lang="en-US" sz="2000" dirty="0">
                <a:latin typeface="Arial" panose="020B0604020202020204" pitchFamily="34" charset="0"/>
                <a:cs typeface="Arial" panose="020B0604020202020204" pitchFamily="34" charset="0"/>
              </a:rPr>
              <a:t>Again various solutions have been proposed for dealing with data hazards (example of a hardware solution: send the data directly to the buffer for another instruction which needs it, rather than writing it to a register or memory, and then reading it from there).</a:t>
            </a:r>
          </a:p>
        </p:txBody>
      </p:sp>
      <p:sp>
        <p:nvSpPr>
          <p:cNvPr id="2" name="Footer Placeholder 1"/>
          <p:cNvSpPr>
            <a:spLocks noGrp="1"/>
          </p:cNvSpPr>
          <p:nvPr>
            <p:ph type="ftr" sz="quarter" idx="11"/>
          </p:nvPr>
        </p:nvSpPr>
        <p:spPr/>
        <p:txBody>
          <a:bodyPr/>
          <a:lstStyle/>
          <a:p>
            <a:pPr>
              <a:defRPr/>
            </a:pPr>
            <a:r>
              <a:rPr lang="en-US" dirty="0"/>
              <a:t>CSE 3430</a:t>
            </a:r>
          </a:p>
        </p:txBody>
      </p:sp>
      <p:sp>
        <p:nvSpPr>
          <p:cNvPr id="3" name="Slide Number Placeholder 2"/>
          <p:cNvSpPr>
            <a:spLocks noGrp="1"/>
          </p:cNvSpPr>
          <p:nvPr>
            <p:ph type="sldNum" sz="quarter" idx="12"/>
          </p:nvPr>
        </p:nvSpPr>
        <p:spPr/>
        <p:txBody>
          <a:bodyPr/>
          <a:lstStyle/>
          <a:p>
            <a:pPr>
              <a:defRPr/>
            </a:pPr>
            <a:fld id="{9F95971F-92F4-44DA-B463-EB59D65F167A}" type="slidenum">
              <a:rPr lang="en-US" altLang="en-US" smtClean="0"/>
              <a:pPr>
                <a:defRPr/>
              </a:pPr>
              <a:t>47</a:t>
            </a:fld>
            <a:endParaRPr lang="en-US" altLang="en-US"/>
          </a:p>
        </p:txBody>
      </p:sp>
    </p:spTree>
    <p:extLst>
      <p:ext uri="{BB962C8B-B14F-4D97-AF65-F5344CB8AC3E}">
        <p14:creationId xmlns:p14="http://schemas.microsoft.com/office/powerpoint/2010/main" val="192246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0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0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5077A-AF04-4EEC-92CE-95601C2F1D10}"/>
              </a:ext>
            </a:extLst>
          </p:cNvPr>
          <p:cNvSpPr>
            <a:spLocks noGrp="1"/>
          </p:cNvSpPr>
          <p:nvPr>
            <p:ph type="title"/>
          </p:nvPr>
        </p:nvSpPr>
        <p:spPr/>
        <p:txBody>
          <a:bodyPr/>
          <a:lstStyle/>
          <a:p>
            <a:r>
              <a:rPr lang="en-US" dirty="0"/>
              <a:t>Pipelining Conclusion</a:t>
            </a:r>
          </a:p>
        </p:txBody>
      </p:sp>
      <p:sp>
        <p:nvSpPr>
          <p:cNvPr id="3" name="Content Placeholder 2">
            <a:extLst>
              <a:ext uri="{FF2B5EF4-FFF2-40B4-BE49-F238E27FC236}">
                <a16:creationId xmlns:a16="http://schemas.microsoft.com/office/drawing/2014/main" id="{6C62B5AE-075E-4315-8771-A825F6D63893}"/>
              </a:ext>
            </a:extLst>
          </p:cNvPr>
          <p:cNvSpPr>
            <a:spLocks noGrp="1"/>
          </p:cNvSpPr>
          <p:nvPr>
            <p:ph idx="1"/>
          </p:nvPr>
        </p:nvSpPr>
        <p:spPr/>
        <p:txBody>
          <a:bodyPr/>
          <a:lstStyle/>
          <a:p>
            <a:r>
              <a:rPr lang="en-US" dirty="0"/>
              <a:t>Even with the potential problems in pipelining (which can generally be addressed fairly successfully), pipelining still provides a really significant performance improvement!</a:t>
            </a:r>
          </a:p>
          <a:p>
            <a:r>
              <a:rPr lang="en-US" dirty="0"/>
              <a:t>For this reason, ALL modern CPUs are pipelined, usually with a pretty large number of stages (20 or more is typical today)!</a:t>
            </a:r>
            <a:endParaRPr lang="en-US" dirty="0">
              <a:ea typeface="Tahoma"/>
              <a:cs typeface="Tahoma"/>
            </a:endParaRPr>
          </a:p>
        </p:txBody>
      </p:sp>
      <p:sp>
        <p:nvSpPr>
          <p:cNvPr id="4" name="Footer Placeholder 3">
            <a:extLst>
              <a:ext uri="{FF2B5EF4-FFF2-40B4-BE49-F238E27FC236}">
                <a16:creationId xmlns:a16="http://schemas.microsoft.com/office/drawing/2014/main" id="{2E262941-E8DA-4829-9C5A-D68797DA84D0}"/>
              </a:ext>
            </a:extLst>
          </p:cNvPr>
          <p:cNvSpPr>
            <a:spLocks noGrp="1"/>
          </p:cNvSpPr>
          <p:nvPr>
            <p:ph type="ftr" sz="quarter" idx="11"/>
          </p:nvPr>
        </p:nvSpPr>
        <p:spPr/>
        <p:txBody>
          <a:bodyPr/>
          <a:lstStyle/>
          <a:p>
            <a:pPr>
              <a:defRPr/>
            </a:pPr>
            <a:r>
              <a:rPr lang="en-US" dirty="0"/>
              <a:t>CSE 3430</a:t>
            </a:r>
          </a:p>
        </p:txBody>
      </p:sp>
      <p:sp>
        <p:nvSpPr>
          <p:cNvPr id="5" name="Slide Number Placeholder 4">
            <a:extLst>
              <a:ext uri="{FF2B5EF4-FFF2-40B4-BE49-F238E27FC236}">
                <a16:creationId xmlns:a16="http://schemas.microsoft.com/office/drawing/2014/main" id="{6A005502-1469-4396-B92B-391DBE2C2974}"/>
              </a:ext>
            </a:extLst>
          </p:cNvPr>
          <p:cNvSpPr>
            <a:spLocks noGrp="1"/>
          </p:cNvSpPr>
          <p:nvPr>
            <p:ph type="sldNum" sz="quarter" idx="12"/>
          </p:nvPr>
        </p:nvSpPr>
        <p:spPr/>
        <p:txBody>
          <a:bodyPr/>
          <a:lstStyle/>
          <a:p>
            <a:pPr>
              <a:defRPr/>
            </a:pPr>
            <a:fld id="{9F95971F-92F4-44DA-B463-EB59D65F167A}" type="slidenum">
              <a:rPr lang="en-US" altLang="en-US" smtClean="0"/>
              <a:pPr>
                <a:defRPr/>
              </a:pPr>
              <a:t>48</a:t>
            </a:fld>
            <a:endParaRPr lang="en-US" altLang="en-US"/>
          </a:p>
        </p:txBody>
      </p:sp>
    </p:spTree>
    <p:extLst>
      <p:ext uri="{BB962C8B-B14F-4D97-AF65-F5344CB8AC3E}">
        <p14:creationId xmlns:p14="http://schemas.microsoft.com/office/powerpoint/2010/main" val="22182626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Multicore CPUs</a:t>
            </a:r>
          </a:p>
        </p:txBody>
      </p:sp>
      <p:sp>
        <p:nvSpPr>
          <p:cNvPr id="3" name="Content Placeholder 2"/>
          <p:cNvSpPr>
            <a:spLocks noGrp="1"/>
          </p:cNvSpPr>
          <p:nvPr>
            <p:ph idx="1"/>
          </p:nvPr>
        </p:nvSpPr>
        <p:spPr>
          <a:xfrm>
            <a:off x="1062038" y="971080"/>
            <a:ext cx="7812087" cy="5185245"/>
          </a:xfrm>
        </p:spPr>
        <p:txBody>
          <a:bodyPr/>
          <a:lstStyle/>
          <a:p>
            <a:pPr marL="0" indent="0">
              <a:buNone/>
            </a:pPr>
            <a:r>
              <a:rPr lang="en-US" sz="2000" dirty="0"/>
              <a:t>Short story:</a:t>
            </a:r>
          </a:p>
          <a:p>
            <a:pPr lvl="1"/>
            <a:r>
              <a:rPr lang="en-US" sz="2000" dirty="0"/>
              <a:t>For a long time, performance was improved by making clock faster; it roughly doubled every two years till about 2005</a:t>
            </a:r>
          </a:p>
          <a:p>
            <a:pPr lvl="1"/>
            <a:r>
              <a:rPr lang="en-US" sz="2000" dirty="0"/>
              <a:t>HOWEVER: A faster clock increases power consumption, and therefore heat.</a:t>
            </a:r>
          </a:p>
          <a:p>
            <a:pPr lvl="1"/>
            <a:r>
              <a:rPr lang="en-US" sz="2000" dirty="0"/>
              <a:t>Around 2005, heat was too great to cool CPU chips with ordinary methods (that is, without “exotic” cooling such as liquid cooling).</a:t>
            </a:r>
          </a:p>
          <a:p>
            <a:r>
              <a:rPr lang="en-US" sz="2000" dirty="0"/>
              <a:t>Therefore, architects looked for other ways to improve performance</a:t>
            </a:r>
          </a:p>
          <a:p>
            <a:r>
              <a:rPr lang="en-US" sz="2000" dirty="0"/>
              <a:t>CPUs with </a:t>
            </a:r>
            <a:r>
              <a:rPr lang="en-US" sz="2000" i="1" dirty="0"/>
              <a:t>multiple cores </a:t>
            </a:r>
            <a:r>
              <a:rPr lang="en-US" sz="2000" dirty="0"/>
              <a:t>were the common solution to increase performance; this allows the multiple cores to work on different programs at the same time (parallel processing)</a:t>
            </a:r>
            <a:endParaRPr lang="en-US" sz="2000" dirty="0">
              <a:ea typeface="Tahoma"/>
              <a:cs typeface="Tahoma"/>
            </a:endParaRPr>
          </a:p>
          <a:p>
            <a:r>
              <a:rPr lang="en-US" sz="2000" dirty="0"/>
              <a:t>We will say more about this in Part C of the course (on Operating Systems)</a:t>
            </a:r>
          </a:p>
        </p:txBody>
      </p:sp>
      <p:sp>
        <p:nvSpPr>
          <p:cNvPr id="4" name="Footer Placeholder 3"/>
          <p:cNvSpPr>
            <a:spLocks noGrp="1"/>
          </p:cNvSpPr>
          <p:nvPr>
            <p:ph type="ftr" sz="quarter" idx="11"/>
          </p:nvPr>
        </p:nvSpPr>
        <p:spPr/>
        <p:txBody>
          <a:bodyPr/>
          <a:lstStyle/>
          <a:p>
            <a:pPr>
              <a:defRPr/>
            </a:pPr>
            <a:r>
              <a:rPr lang="en-US" dirty="0"/>
              <a:t>CSE 3430</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pPr>
                <a:defRPr/>
              </a:pPr>
              <a:t>49</a:t>
            </a:fld>
            <a:endParaRPr lang="en-US" altLang="en-US"/>
          </a:p>
        </p:txBody>
      </p:sp>
    </p:spTree>
    <p:extLst>
      <p:ext uri="{BB962C8B-B14F-4D97-AF65-F5344CB8AC3E}">
        <p14:creationId xmlns:p14="http://schemas.microsoft.com/office/powerpoint/2010/main" val="1715829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750" name="Group 27749"/>
          <p:cNvGrpSpPr/>
          <p:nvPr/>
        </p:nvGrpSpPr>
        <p:grpSpPr>
          <a:xfrm>
            <a:off x="40210" y="3429000"/>
            <a:ext cx="8986770" cy="375951"/>
            <a:chOff x="40210" y="3429000"/>
            <a:chExt cx="8986770" cy="375951"/>
          </a:xfrm>
        </p:grpSpPr>
        <p:sp>
          <p:nvSpPr>
            <p:cNvPr id="27659" name="TextBox 27658"/>
            <p:cNvSpPr txBox="1"/>
            <p:nvPr/>
          </p:nvSpPr>
          <p:spPr>
            <a:xfrm>
              <a:off x="8411750" y="3429000"/>
              <a:ext cx="615230" cy="375951"/>
            </a:xfrm>
            <a:prstGeom prst="rect">
              <a:avLst/>
            </a:prstGeom>
            <a:noFill/>
          </p:spPr>
          <p:txBody>
            <a:bodyPr wrap="square" rtlCol="0">
              <a:spAutoFit/>
            </a:bodyPr>
            <a:lstStyle/>
            <a:p>
              <a:r>
                <a:rPr lang="en-US"/>
                <a:t>Bus</a:t>
              </a:r>
            </a:p>
          </p:txBody>
        </p:sp>
        <p:cxnSp>
          <p:nvCxnSpPr>
            <p:cNvPr id="27665" name="Straight Connector 27664"/>
            <p:cNvCxnSpPr/>
            <p:nvPr/>
          </p:nvCxnSpPr>
          <p:spPr bwMode="auto">
            <a:xfrm>
              <a:off x="40210" y="3697835"/>
              <a:ext cx="8961120" cy="91440"/>
            </a:xfrm>
            <a:prstGeom prst="line">
              <a:avLst/>
            </a:prstGeom>
            <a:solidFill>
              <a:schemeClr val="accent1"/>
            </a:solidFill>
            <a:ln w="12700" cap="sq" cmpd="sng" algn="ctr">
              <a:solidFill>
                <a:schemeClr val="tx1"/>
              </a:solidFill>
              <a:prstDash val="solid"/>
              <a:round/>
              <a:headEnd type="none" w="sm" len="sm"/>
              <a:tailEnd type="none" w="sm" len="sm"/>
            </a:ln>
            <a:effectLst/>
          </p:spPr>
        </p:cxnSp>
      </p:grpSp>
      <p:sp>
        <p:nvSpPr>
          <p:cNvPr id="129" name="Rectangle 2"/>
          <p:cNvSpPr>
            <a:spLocks noGrp="1"/>
          </p:cNvSpPr>
          <p:nvPr>
            <p:ph type="title"/>
          </p:nvPr>
        </p:nvSpPr>
        <p:spPr>
          <a:xfrm>
            <a:off x="424260" y="0"/>
            <a:ext cx="7450570" cy="573361"/>
          </a:xfrm>
        </p:spPr>
        <p:txBody>
          <a:bodyPr/>
          <a:lstStyle/>
          <a:p>
            <a:pPr algn="ctr"/>
            <a:r>
              <a:rPr lang="en-US" dirty="0"/>
              <a:t>Internal Structure of Simple CPU</a:t>
            </a:r>
            <a:r>
              <a:rPr lang="en-US" altLang="en-US" dirty="0"/>
              <a:t> </a:t>
            </a:r>
            <a:endParaRPr lang="en-US"/>
          </a:p>
        </p:txBody>
      </p:sp>
      <p:sp>
        <p:nvSpPr>
          <p:cNvPr id="72" name="TextBox 71"/>
          <p:cNvSpPr txBox="1"/>
          <p:nvPr/>
        </p:nvSpPr>
        <p:spPr>
          <a:xfrm>
            <a:off x="2593848" y="4444075"/>
            <a:ext cx="4957011" cy="1323439"/>
          </a:xfrm>
          <a:prstGeom prst="rect">
            <a:avLst/>
          </a:prstGeom>
          <a:noFill/>
          <a:ln>
            <a:solidFill>
              <a:srgbClr val="111111"/>
            </a:solidFill>
          </a:ln>
        </p:spPr>
        <p:txBody>
          <a:bodyPr wrap="square" lIns="91440" tIns="45720" rIns="91440" bIns="45720" rtlCol="0" anchor="t">
            <a:spAutoFit/>
          </a:bodyPr>
          <a:lstStyle/>
          <a:p>
            <a:r>
              <a:rPr lang="en-US" sz="2000" dirty="0">
                <a:latin typeface="Arial"/>
                <a:cs typeface="Arial"/>
              </a:rPr>
              <a:t>This bus is </a:t>
            </a:r>
            <a:r>
              <a:rPr lang="en-US" sz="2000" i="1" dirty="0">
                <a:latin typeface="Arial"/>
                <a:cs typeface="Arial"/>
              </a:rPr>
              <a:t>internal </a:t>
            </a:r>
            <a:r>
              <a:rPr lang="en-US" sz="2000" dirty="0">
                <a:latin typeface="Arial"/>
                <a:cs typeface="Arial"/>
              </a:rPr>
              <a:t> to the CPU (inside the CPU) .There is a separate bus (memory bus) from the memory to MAR and MDR registers to communicate with memory</a:t>
            </a:r>
          </a:p>
        </p:txBody>
      </p:sp>
      <p:sp>
        <p:nvSpPr>
          <p:cNvPr id="2" name="Footer Placeholder 1"/>
          <p:cNvSpPr>
            <a:spLocks noGrp="1"/>
          </p:cNvSpPr>
          <p:nvPr>
            <p:ph type="ftr" sz="quarter" idx="11"/>
          </p:nvPr>
        </p:nvSpPr>
        <p:spPr/>
        <p:txBody>
          <a:bodyPr/>
          <a:lstStyle/>
          <a:p>
            <a:pPr>
              <a:defRPr/>
            </a:pPr>
            <a:r>
              <a:rPr lang="en-US" dirty="0"/>
              <a:t>CSE 3430</a:t>
            </a:r>
          </a:p>
        </p:txBody>
      </p:sp>
      <p:sp>
        <p:nvSpPr>
          <p:cNvPr id="3" name="Slide Number Placeholder 2"/>
          <p:cNvSpPr>
            <a:spLocks noGrp="1"/>
          </p:cNvSpPr>
          <p:nvPr>
            <p:ph type="sldNum" sz="quarter" idx="12"/>
          </p:nvPr>
        </p:nvSpPr>
        <p:spPr/>
        <p:txBody>
          <a:bodyPr/>
          <a:lstStyle/>
          <a:p>
            <a:pPr>
              <a:defRPr/>
            </a:pPr>
            <a:fld id="{9F95971F-92F4-44DA-B463-EB59D65F167A}" type="slidenum">
              <a:rPr lang="en-US" altLang="en-US" smtClean="0"/>
              <a:pPr>
                <a:defRPr/>
              </a:pPr>
              <a:t>5</a:t>
            </a:fld>
            <a:endParaRPr lang="en-US" altLang="en-US"/>
          </a:p>
        </p:txBody>
      </p:sp>
    </p:spTree>
    <p:extLst>
      <p:ext uri="{BB962C8B-B14F-4D97-AF65-F5344CB8AC3E}">
        <p14:creationId xmlns:p14="http://schemas.microsoft.com/office/powerpoint/2010/main" val="331403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77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Multicore CPUs cont.</a:t>
            </a:r>
          </a:p>
        </p:txBody>
      </p:sp>
      <p:sp>
        <p:nvSpPr>
          <p:cNvPr id="3" name="Content Placeholder 2"/>
          <p:cNvSpPr>
            <a:spLocks noGrp="1"/>
          </p:cNvSpPr>
          <p:nvPr>
            <p:ph idx="1"/>
          </p:nvPr>
        </p:nvSpPr>
        <p:spPr/>
        <p:txBody>
          <a:bodyPr/>
          <a:lstStyle/>
          <a:p>
            <a:r>
              <a:rPr lang="en-US" sz="2000" dirty="0"/>
              <a:t>Basically, multicore chips have multiple copies of the CPU parts we saw above, with one copy for each core (register set including PC, IR, flags, int registers, float registers, ALU, timing and control).</a:t>
            </a:r>
          </a:p>
          <a:p>
            <a:r>
              <a:rPr lang="en-US" sz="2000" dirty="0"/>
              <a:t>In order to take full advantage of the multiple cores, software has to use new techniques too (such as multi-threading).</a:t>
            </a:r>
          </a:p>
          <a:p>
            <a:r>
              <a:rPr lang="en-US" sz="2000" dirty="0"/>
              <a:t>If your CPU has 6 cores, for example, you can be running code for 6 different programs at once (or multiple threads of a multi-threaded program)!</a:t>
            </a:r>
          </a:p>
          <a:p>
            <a:r>
              <a:rPr lang="en-US" sz="2000" dirty="0"/>
              <a:t>We will look at multi-threading briefly in Part 3 of the course, on </a:t>
            </a:r>
            <a:r>
              <a:rPr lang="en-US" sz="2000"/>
              <a:t>Operating Systems.</a:t>
            </a:r>
            <a:endParaRPr lang="en-US" sz="2000" dirty="0"/>
          </a:p>
          <a:p>
            <a:r>
              <a:rPr lang="en-US" sz="2000" dirty="0"/>
              <a:t>With multi-threading and multiprogramming, multicore CPUs can significantly improve performance.</a:t>
            </a:r>
          </a:p>
        </p:txBody>
      </p:sp>
      <p:sp>
        <p:nvSpPr>
          <p:cNvPr id="4" name="Footer Placeholder 3"/>
          <p:cNvSpPr>
            <a:spLocks noGrp="1"/>
          </p:cNvSpPr>
          <p:nvPr>
            <p:ph type="ftr" sz="quarter" idx="11"/>
          </p:nvPr>
        </p:nvSpPr>
        <p:spPr/>
        <p:txBody>
          <a:bodyPr/>
          <a:lstStyle/>
          <a:p>
            <a:pPr>
              <a:defRPr/>
            </a:pPr>
            <a:r>
              <a:rPr lang="en-US" dirty="0"/>
              <a:t>CSE 3430</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pPr>
                <a:defRPr/>
              </a:pPr>
              <a:t>50</a:t>
            </a:fld>
            <a:endParaRPr lang="en-US" altLang="en-US"/>
          </a:p>
        </p:txBody>
      </p:sp>
    </p:spTree>
    <p:extLst>
      <p:ext uri="{BB962C8B-B14F-4D97-AF65-F5344CB8AC3E}">
        <p14:creationId xmlns:p14="http://schemas.microsoft.com/office/powerpoint/2010/main" val="1375308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750" name="Group 27749"/>
          <p:cNvGrpSpPr/>
          <p:nvPr/>
        </p:nvGrpSpPr>
        <p:grpSpPr>
          <a:xfrm>
            <a:off x="40210" y="3429000"/>
            <a:ext cx="8986770" cy="375951"/>
            <a:chOff x="40210" y="3429000"/>
            <a:chExt cx="8986770" cy="375951"/>
          </a:xfrm>
        </p:grpSpPr>
        <p:sp>
          <p:nvSpPr>
            <p:cNvPr id="27659" name="TextBox 27658"/>
            <p:cNvSpPr txBox="1"/>
            <p:nvPr/>
          </p:nvSpPr>
          <p:spPr>
            <a:xfrm>
              <a:off x="8411750" y="3429000"/>
              <a:ext cx="615230" cy="375951"/>
            </a:xfrm>
            <a:prstGeom prst="rect">
              <a:avLst/>
            </a:prstGeom>
            <a:noFill/>
          </p:spPr>
          <p:txBody>
            <a:bodyPr wrap="square" rtlCol="0">
              <a:spAutoFit/>
            </a:bodyPr>
            <a:lstStyle/>
            <a:p>
              <a:r>
                <a:rPr lang="en-US"/>
                <a:t>Bus</a:t>
              </a:r>
            </a:p>
          </p:txBody>
        </p:sp>
        <p:cxnSp>
          <p:nvCxnSpPr>
            <p:cNvPr id="27665" name="Straight Connector 27664"/>
            <p:cNvCxnSpPr/>
            <p:nvPr/>
          </p:nvCxnSpPr>
          <p:spPr bwMode="auto">
            <a:xfrm>
              <a:off x="40210" y="3697835"/>
              <a:ext cx="8961120" cy="91440"/>
            </a:xfrm>
            <a:prstGeom prst="line">
              <a:avLst/>
            </a:prstGeom>
            <a:solidFill>
              <a:schemeClr val="accent1"/>
            </a:solidFill>
            <a:ln w="12700" cap="sq" cmpd="sng" algn="ctr">
              <a:solidFill>
                <a:schemeClr val="tx1"/>
              </a:solidFill>
              <a:prstDash val="solid"/>
              <a:round/>
              <a:headEnd type="none" w="sm" len="sm"/>
              <a:tailEnd type="none" w="sm" len="sm"/>
            </a:ln>
            <a:effectLst/>
          </p:spPr>
        </p:cxnSp>
      </p:grpSp>
      <p:grpSp>
        <p:nvGrpSpPr>
          <p:cNvPr id="27746" name="Group 27745"/>
          <p:cNvGrpSpPr/>
          <p:nvPr/>
        </p:nvGrpSpPr>
        <p:grpSpPr>
          <a:xfrm>
            <a:off x="5493720" y="3736240"/>
            <a:ext cx="3073150" cy="1413670"/>
            <a:chOff x="5531375" y="3743555"/>
            <a:chExt cx="3073150" cy="1413670"/>
          </a:xfrm>
        </p:grpSpPr>
        <p:grpSp>
          <p:nvGrpSpPr>
            <p:cNvPr id="27656" name="Group 27655"/>
            <p:cNvGrpSpPr/>
            <p:nvPr/>
          </p:nvGrpSpPr>
          <p:grpSpPr>
            <a:xfrm>
              <a:off x="5531375" y="4427530"/>
              <a:ext cx="1076090" cy="729695"/>
              <a:chOff x="2036520" y="1163105"/>
              <a:chExt cx="1076090" cy="729695"/>
            </a:xfrm>
          </p:grpSpPr>
          <p:sp>
            <p:nvSpPr>
              <p:cNvPr id="13" name="Rectangle 12"/>
              <p:cNvSpPr/>
              <p:nvPr/>
            </p:nvSpPr>
            <p:spPr bwMode="auto">
              <a:xfrm>
                <a:off x="2036520" y="1163105"/>
                <a:ext cx="1076090" cy="729695"/>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7655" name="TextBox 27654"/>
              <p:cNvSpPr txBox="1"/>
              <p:nvPr/>
            </p:nvSpPr>
            <p:spPr>
              <a:xfrm>
                <a:off x="2114080" y="1316726"/>
                <a:ext cx="998530" cy="369332"/>
              </a:xfrm>
              <a:prstGeom prst="rect">
                <a:avLst/>
              </a:prstGeom>
              <a:noFill/>
            </p:spPr>
            <p:txBody>
              <a:bodyPr wrap="square" rtlCol="0">
                <a:spAutoFit/>
              </a:bodyPr>
              <a:lstStyle/>
              <a:p>
                <a:pPr algn="ctr"/>
                <a:r>
                  <a:rPr lang="en-US"/>
                  <a:t>MAR</a:t>
                </a:r>
              </a:p>
            </p:txBody>
          </p:sp>
        </p:grpSp>
        <p:grpSp>
          <p:nvGrpSpPr>
            <p:cNvPr id="27658" name="Group 27657"/>
            <p:cNvGrpSpPr/>
            <p:nvPr/>
          </p:nvGrpSpPr>
          <p:grpSpPr>
            <a:xfrm>
              <a:off x="7451625" y="4389125"/>
              <a:ext cx="1152900" cy="729695"/>
              <a:chOff x="3188670" y="1508750"/>
              <a:chExt cx="1152900" cy="729695"/>
            </a:xfrm>
          </p:grpSpPr>
          <p:sp>
            <p:nvSpPr>
              <p:cNvPr id="14" name="Rectangle 13"/>
              <p:cNvSpPr/>
              <p:nvPr/>
            </p:nvSpPr>
            <p:spPr bwMode="auto">
              <a:xfrm>
                <a:off x="3188670" y="1508750"/>
                <a:ext cx="1076090" cy="729695"/>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7657" name="TextBox 27656"/>
              <p:cNvSpPr txBox="1"/>
              <p:nvPr/>
            </p:nvSpPr>
            <p:spPr>
              <a:xfrm>
                <a:off x="3189420" y="1630519"/>
                <a:ext cx="1152150" cy="369332"/>
              </a:xfrm>
              <a:prstGeom prst="rect">
                <a:avLst/>
              </a:prstGeom>
              <a:noFill/>
            </p:spPr>
            <p:txBody>
              <a:bodyPr wrap="square" rtlCol="0">
                <a:spAutoFit/>
              </a:bodyPr>
              <a:lstStyle/>
              <a:p>
                <a:pPr algn="ctr"/>
                <a:r>
                  <a:rPr lang="en-US"/>
                  <a:t>MDR</a:t>
                </a:r>
              </a:p>
            </p:txBody>
          </p:sp>
        </p:grpSp>
        <p:cxnSp>
          <p:nvCxnSpPr>
            <p:cNvPr id="27705" name="Straight Arrow Connector 27704"/>
            <p:cNvCxnSpPr>
              <a:endCxn id="14" idx="0"/>
            </p:cNvCxnSpPr>
            <p:nvPr/>
          </p:nvCxnSpPr>
          <p:spPr bwMode="auto">
            <a:xfrm>
              <a:off x="7951640" y="3789275"/>
              <a:ext cx="38030" cy="599850"/>
            </a:xfrm>
            <a:prstGeom prst="straightConnector1">
              <a:avLst/>
            </a:prstGeom>
            <a:solidFill>
              <a:schemeClr val="accent1"/>
            </a:solidFill>
            <a:ln w="12700" cap="sq" cmpd="sng" algn="ctr">
              <a:solidFill>
                <a:schemeClr val="tx1"/>
              </a:solidFill>
              <a:prstDash val="solid"/>
              <a:round/>
              <a:headEnd type="triangle"/>
              <a:tailEnd type="triangle"/>
            </a:ln>
            <a:effectLst/>
          </p:spPr>
        </p:cxnSp>
        <p:cxnSp>
          <p:nvCxnSpPr>
            <p:cNvPr id="27707" name="Straight Arrow Connector 27706"/>
            <p:cNvCxnSpPr/>
            <p:nvPr/>
          </p:nvCxnSpPr>
          <p:spPr bwMode="auto">
            <a:xfrm>
              <a:off x="5724150" y="3743555"/>
              <a:ext cx="0" cy="683975"/>
            </a:xfrm>
            <a:prstGeom prst="straightConnector1">
              <a:avLst/>
            </a:prstGeom>
            <a:solidFill>
              <a:schemeClr val="accent1"/>
            </a:solidFill>
            <a:ln w="12700" cap="sq" cmpd="sng" algn="ctr">
              <a:solidFill>
                <a:schemeClr val="tx1"/>
              </a:solidFill>
              <a:prstDash val="solid"/>
              <a:round/>
              <a:headEnd type="none" w="sm" len="sm"/>
              <a:tailEnd type="triangle"/>
            </a:ln>
            <a:effectLst/>
          </p:spPr>
        </p:cxnSp>
      </p:grpSp>
      <p:sp>
        <p:nvSpPr>
          <p:cNvPr id="72" name="TextBox 71"/>
          <p:cNvSpPr txBox="1"/>
          <p:nvPr/>
        </p:nvSpPr>
        <p:spPr>
          <a:xfrm>
            <a:off x="40210" y="717615"/>
            <a:ext cx="4224550" cy="2585323"/>
          </a:xfrm>
          <a:prstGeom prst="rect">
            <a:avLst/>
          </a:prstGeom>
          <a:noFill/>
          <a:ln>
            <a:solidFill>
              <a:srgbClr val="111111"/>
            </a:solidFill>
          </a:ln>
        </p:spPr>
        <p:txBody>
          <a:bodyPr wrap="square" lIns="91440" tIns="45720" rIns="91440" bIns="45720" rtlCol="0" anchor="t">
            <a:spAutoFit/>
          </a:bodyPr>
          <a:lstStyle/>
          <a:p>
            <a:r>
              <a:rPr lang="en-US" dirty="0">
                <a:latin typeface="Arial"/>
                <a:cs typeface="Arial"/>
              </a:rPr>
              <a:t>MAR is Memory Address Register</a:t>
            </a:r>
            <a:br>
              <a:rPr lang="en-US" dirty="0"/>
            </a:br>
            <a:r>
              <a:rPr lang="en-US" dirty="0">
                <a:latin typeface="Arial"/>
                <a:cs typeface="Arial"/>
              </a:rPr>
              <a:t>MDR is Memory Data Register</a:t>
            </a:r>
          </a:p>
          <a:p>
            <a:r>
              <a:rPr lang="en-US" dirty="0">
                <a:latin typeface="Arial"/>
                <a:cs typeface="Arial"/>
              </a:rPr>
              <a:t>To read a word in memory, the CPU must put the address of the memory word in the MAR, set the “read enable” bit, and </a:t>
            </a:r>
            <a:r>
              <a:rPr lang="en-US" i="1" dirty="0">
                <a:latin typeface="Arial"/>
                <a:cs typeface="Arial"/>
              </a:rPr>
              <a:t>wait </a:t>
            </a:r>
            <a:r>
              <a:rPr lang="en-US" dirty="0">
                <a:latin typeface="Arial"/>
                <a:cs typeface="Arial"/>
              </a:rPr>
              <a:t>for a certain no. of clock cycles (delay for access); at the end of that, the value at that memory address will appear in MDR</a:t>
            </a:r>
          </a:p>
        </p:txBody>
      </p:sp>
      <p:sp>
        <p:nvSpPr>
          <p:cNvPr id="3" name="TextBox 2"/>
          <p:cNvSpPr txBox="1"/>
          <p:nvPr/>
        </p:nvSpPr>
        <p:spPr>
          <a:xfrm>
            <a:off x="131964" y="3994727"/>
            <a:ext cx="4147740" cy="2308324"/>
          </a:xfrm>
          <a:prstGeom prst="rect">
            <a:avLst/>
          </a:prstGeom>
          <a:noFill/>
          <a:ln>
            <a:solidFill>
              <a:srgbClr val="111111"/>
            </a:solidFill>
          </a:ln>
        </p:spPr>
        <p:txBody>
          <a:bodyPr wrap="square" lIns="91440" tIns="45720" rIns="91440" bIns="45720" rtlCol="0" anchor="t">
            <a:spAutoFit/>
          </a:bodyPr>
          <a:lstStyle/>
          <a:p>
            <a:r>
              <a:rPr lang="en-US" dirty="0">
                <a:latin typeface="Arial"/>
                <a:cs typeface="Arial"/>
              </a:rPr>
              <a:t>To write a word to memory, the CPU must put the address of the memory word in the MAR and the value to be written in MDR; set the “write enable” bit; </a:t>
            </a:r>
            <a:r>
              <a:rPr lang="en-US" i="1" dirty="0">
                <a:latin typeface="Arial"/>
                <a:cs typeface="Arial"/>
              </a:rPr>
              <a:t>wait </a:t>
            </a:r>
            <a:r>
              <a:rPr lang="en-US" dirty="0">
                <a:latin typeface="Arial"/>
                <a:cs typeface="Arial"/>
              </a:rPr>
              <a:t>for a certain no. of clock cycles (delay for access), and at that point, the value is in memory at the address specified.</a:t>
            </a:r>
          </a:p>
        </p:txBody>
      </p:sp>
      <p:sp>
        <p:nvSpPr>
          <p:cNvPr id="2" name="Footer Placeholder 1"/>
          <p:cNvSpPr>
            <a:spLocks noGrp="1"/>
          </p:cNvSpPr>
          <p:nvPr>
            <p:ph type="ftr" sz="quarter" idx="11"/>
          </p:nvPr>
        </p:nvSpPr>
        <p:spPr/>
        <p:txBody>
          <a:bodyPr/>
          <a:lstStyle/>
          <a:p>
            <a:pPr>
              <a:defRPr/>
            </a:pPr>
            <a:r>
              <a:rPr lang="en-US" dirty="0"/>
              <a:t>CSE 3430</a:t>
            </a:r>
          </a:p>
        </p:txBody>
      </p:sp>
      <p:sp>
        <p:nvSpPr>
          <p:cNvPr id="4" name="Slide Number Placeholder 3"/>
          <p:cNvSpPr>
            <a:spLocks noGrp="1"/>
          </p:cNvSpPr>
          <p:nvPr>
            <p:ph type="sldNum" sz="quarter" idx="12"/>
          </p:nvPr>
        </p:nvSpPr>
        <p:spPr/>
        <p:txBody>
          <a:bodyPr/>
          <a:lstStyle/>
          <a:p>
            <a:pPr>
              <a:defRPr/>
            </a:pPr>
            <a:fld id="{9F95971F-92F4-44DA-B463-EB59D65F167A}" type="slidenum">
              <a:rPr lang="en-US" altLang="en-US" smtClean="0"/>
              <a:pPr>
                <a:defRPr/>
              </a:pPr>
              <a:t>6</a:t>
            </a:fld>
            <a:endParaRPr lang="en-US" altLang="en-US"/>
          </a:p>
        </p:txBody>
      </p:sp>
    </p:spTree>
    <p:extLst>
      <p:ext uri="{BB962C8B-B14F-4D97-AF65-F5344CB8AC3E}">
        <p14:creationId xmlns:p14="http://schemas.microsoft.com/office/powerpoint/2010/main" val="571217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77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7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750" name="Group 27749"/>
          <p:cNvGrpSpPr/>
          <p:nvPr/>
        </p:nvGrpSpPr>
        <p:grpSpPr>
          <a:xfrm>
            <a:off x="40210" y="3429000"/>
            <a:ext cx="8986770" cy="375951"/>
            <a:chOff x="40210" y="3429000"/>
            <a:chExt cx="8986770" cy="375951"/>
          </a:xfrm>
        </p:grpSpPr>
        <p:sp>
          <p:nvSpPr>
            <p:cNvPr id="27659" name="TextBox 27658"/>
            <p:cNvSpPr txBox="1"/>
            <p:nvPr/>
          </p:nvSpPr>
          <p:spPr>
            <a:xfrm>
              <a:off x="8411750" y="3429000"/>
              <a:ext cx="615230" cy="375951"/>
            </a:xfrm>
            <a:prstGeom prst="rect">
              <a:avLst/>
            </a:prstGeom>
            <a:noFill/>
          </p:spPr>
          <p:txBody>
            <a:bodyPr wrap="square" rtlCol="0">
              <a:spAutoFit/>
            </a:bodyPr>
            <a:lstStyle/>
            <a:p>
              <a:r>
                <a:rPr lang="en-US"/>
                <a:t>Bus</a:t>
              </a:r>
            </a:p>
          </p:txBody>
        </p:sp>
        <p:cxnSp>
          <p:nvCxnSpPr>
            <p:cNvPr id="27665" name="Straight Connector 27664"/>
            <p:cNvCxnSpPr/>
            <p:nvPr/>
          </p:nvCxnSpPr>
          <p:spPr bwMode="auto">
            <a:xfrm>
              <a:off x="40210" y="3697835"/>
              <a:ext cx="8961120" cy="91440"/>
            </a:xfrm>
            <a:prstGeom prst="line">
              <a:avLst/>
            </a:prstGeom>
            <a:solidFill>
              <a:schemeClr val="accent1"/>
            </a:solidFill>
            <a:ln w="12700" cap="sq" cmpd="sng" algn="ctr">
              <a:solidFill>
                <a:schemeClr val="tx1"/>
              </a:solidFill>
              <a:prstDash val="solid"/>
              <a:round/>
              <a:headEnd type="none" w="sm" len="sm"/>
              <a:tailEnd type="none" w="sm" len="sm"/>
            </a:ln>
            <a:effectLst/>
          </p:spPr>
        </p:cxnSp>
      </p:grpSp>
      <p:grpSp>
        <p:nvGrpSpPr>
          <p:cNvPr id="27746" name="Group 27745"/>
          <p:cNvGrpSpPr/>
          <p:nvPr/>
        </p:nvGrpSpPr>
        <p:grpSpPr>
          <a:xfrm>
            <a:off x="5493720" y="3736240"/>
            <a:ext cx="3073150" cy="1413670"/>
            <a:chOff x="5531375" y="3743555"/>
            <a:chExt cx="3073150" cy="1413670"/>
          </a:xfrm>
        </p:grpSpPr>
        <p:grpSp>
          <p:nvGrpSpPr>
            <p:cNvPr id="27656" name="Group 27655"/>
            <p:cNvGrpSpPr/>
            <p:nvPr/>
          </p:nvGrpSpPr>
          <p:grpSpPr>
            <a:xfrm>
              <a:off x="5531375" y="4427530"/>
              <a:ext cx="1076090" cy="729695"/>
              <a:chOff x="2036520" y="1163105"/>
              <a:chExt cx="1076090" cy="729695"/>
            </a:xfrm>
          </p:grpSpPr>
          <p:sp>
            <p:nvSpPr>
              <p:cNvPr id="13" name="Rectangle 12"/>
              <p:cNvSpPr/>
              <p:nvPr/>
            </p:nvSpPr>
            <p:spPr bwMode="auto">
              <a:xfrm>
                <a:off x="2036520" y="1163105"/>
                <a:ext cx="1076090" cy="729695"/>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7655" name="TextBox 27654"/>
              <p:cNvSpPr txBox="1"/>
              <p:nvPr/>
            </p:nvSpPr>
            <p:spPr>
              <a:xfrm>
                <a:off x="2114080" y="1316726"/>
                <a:ext cx="998530" cy="369332"/>
              </a:xfrm>
              <a:prstGeom prst="rect">
                <a:avLst/>
              </a:prstGeom>
              <a:noFill/>
            </p:spPr>
            <p:txBody>
              <a:bodyPr wrap="square" rtlCol="0">
                <a:spAutoFit/>
              </a:bodyPr>
              <a:lstStyle/>
              <a:p>
                <a:pPr algn="ctr"/>
                <a:r>
                  <a:rPr lang="en-US"/>
                  <a:t>MAR</a:t>
                </a:r>
              </a:p>
            </p:txBody>
          </p:sp>
        </p:grpSp>
        <p:grpSp>
          <p:nvGrpSpPr>
            <p:cNvPr id="27658" name="Group 27657"/>
            <p:cNvGrpSpPr/>
            <p:nvPr/>
          </p:nvGrpSpPr>
          <p:grpSpPr>
            <a:xfrm>
              <a:off x="7451625" y="4389125"/>
              <a:ext cx="1152900" cy="729695"/>
              <a:chOff x="3188670" y="1508750"/>
              <a:chExt cx="1152900" cy="729695"/>
            </a:xfrm>
          </p:grpSpPr>
          <p:sp>
            <p:nvSpPr>
              <p:cNvPr id="14" name="Rectangle 13"/>
              <p:cNvSpPr/>
              <p:nvPr/>
            </p:nvSpPr>
            <p:spPr bwMode="auto">
              <a:xfrm>
                <a:off x="3188670" y="1508750"/>
                <a:ext cx="1076090" cy="729695"/>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7657" name="TextBox 27656"/>
              <p:cNvSpPr txBox="1"/>
              <p:nvPr/>
            </p:nvSpPr>
            <p:spPr>
              <a:xfrm>
                <a:off x="3189420" y="1630519"/>
                <a:ext cx="1152150" cy="369332"/>
              </a:xfrm>
              <a:prstGeom prst="rect">
                <a:avLst/>
              </a:prstGeom>
              <a:noFill/>
            </p:spPr>
            <p:txBody>
              <a:bodyPr wrap="square" rtlCol="0">
                <a:spAutoFit/>
              </a:bodyPr>
              <a:lstStyle/>
              <a:p>
                <a:pPr algn="ctr"/>
                <a:r>
                  <a:rPr lang="en-US"/>
                  <a:t>MDR</a:t>
                </a:r>
              </a:p>
            </p:txBody>
          </p:sp>
        </p:grpSp>
        <p:cxnSp>
          <p:nvCxnSpPr>
            <p:cNvPr id="27705" name="Straight Arrow Connector 27704"/>
            <p:cNvCxnSpPr>
              <a:endCxn id="14" idx="0"/>
            </p:cNvCxnSpPr>
            <p:nvPr/>
          </p:nvCxnSpPr>
          <p:spPr bwMode="auto">
            <a:xfrm>
              <a:off x="7951640" y="3789275"/>
              <a:ext cx="38030" cy="599850"/>
            </a:xfrm>
            <a:prstGeom prst="straightConnector1">
              <a:avLst/>
            </a:prstGeom>
            <a:solidFill>
              <a:schemeClr val="accent1"/>
            </a:solidFill>
            <a:ln w="12700" cap="sq" cmpd="sng" algn="ctr">
              <a:solidFill>
                <a:schemeClr val="tx1"/>
              </a:solidFill>
              <a:prstDash val="solid"/>
              <a:round/>
              <a:headEnd type="triangle"/>
              <a:tailEnd type="triangle"/>
            </a:ln>
            <a:effectLst/>
          </p:spPr>
        </p:cxnSp>
        <p:cxnSp>
          <p:nvCxnSpPr>
            <p:cNvPr id="27707" name="Straight Arrow Connector 27706"/>
            <p:cNvCxnSpPr/>
            <p:nvPr/>
          </p:nvCxnSpPr>
          <p:spPr bwMode="auto">
            <a:xfrm>
              <a:off x="5724150" y="3743555"/>
              <a:ext cx="0" cy="683975"/>
            </a:xfrm>
            <a:prstGeom prst="straightConnector1">
              <a:avLst/>
            </a:prstGeom>
            <a:solidFill>
              <a:schemeClr val="accent1"/>
            </a:solidFill>
            <a:ln w="12700" cap="sq" cmpd="sng" algn="ctr">
              <a:solidFill>
                <a:schemeClr val="tx1"/>
              </a:solidFill>
              <a:prstDash val="solid"/>
              <a:round/>
              <a:headEnd type="none" w="sm" len="sm"/>
              <a:tailEnd type="triangle"/>
            </a:ln>
            <a:effectLst/>
          </p:spPr>
        </p:cxnSp>
      </p:grpSp>
      <p:grpSp>
        <p:nvGrpSpPr>
          <p:cNvPr id="27748" name="Group 27747"/>
          <p:cNvGrpSpPr/>
          <p:nvPr/>
        </p:nvGrpSpPr>
        <p:grpSpPr>
          <a:xfrm>
            <a:off x="885120" y="1347815"/>
            <a:ext cx="3533260" cy="2388425"/>
            <a:chOff x="885120" y="1355130"/>
            <a:chExt cx="3533260" cy="2388425"/>
          </a:xfrm>
        </p:grpSpPr>
        <p:grpSp>
          <p:nvGrpSpPr>
            <p:cNvPr id="22" name="Group 21"/>
            <p:cNvGrpSpPr/>
            <p:nvPr/>
          </p:nvGrpSpPr>
          <p:grpSpPr>
            <a:xfrm>
              <a:off x="1384385" y="2046420"/>
              <a:ext cx="1036935" cy="1113745"/>
              <a:chOff x="232235" y="491017"/>
              <a:chExt cx="1036935" cy="1113745"/>
            </a:xfrm>
          </p:grpSpPr>
          <p:sp>
            <p:nvSpPr>
              <p:cNvPr id="5" name="Snip Same Side Corner Rectangle 4"/>
              <p:cNvSpPr/>
              <p:nvPr/>
            </p:nvSpPr>
            <p:spPr bwMode="auto">
              <a:xfrm rot="5400000">
                <a:off x="193830" y="702245"/>
                <a:ext cx="1113745" cy="691290"/>
              </a:xfrm>
              <a:prstGeom prst="snip2Same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0" name="TextBox 19"/>
              <p:cNvSpPr txBox="1"/>
              <p:nvPr/>
            </p:nvSpPr>
            <p:spPr>
              <a:xfrm>
                <a:off x="232235" y="817460"/>
                <a:ext cx="1036935" cy="646331"/>
              </a:xfrm>
              <a:prstGeom prst="rect">
                <a:avLst/>
              </a:prstGeom>
              <a:noFill/>
            </p:spPr>
            <p:txBody>
              <a:bodyPr wrap="square" rtlCol="0">
                <a:spAutoFit/>
              </a:bodyPr>
              <a:lstStyle/>
              <a:p>
                <a:pPr algn="ctr"/>
                <a:r>
                  <a:rPr lang="en-US"/>
                  <a:t>2 → 1</a:t>
                </a:r>
              </a:p>
              <a:p>
                <a:pPr algn="ctr"/>
                <a:r>
                  <a:rPr lang="en-US"/>
                  <a:t>MUX</a:t>
                </a:r>
              </a:p>
            </p:txBody>
          </p:sp>
        </p:grpSp>
        <p:grpSp>
          <p:nvGrpSpPr>
            <p:cNvPr id="30" name="Group 29"/>
            <p:cNvGrpSpPr/>
            <p:nvPr/>
          </p:nvGrpSpPr>
          <p:grpSpPr>
            <a:xfrm>
              <a:off x="2843025" y="1355130"/>
              <a:ext cx="1076090" cy="729695"/>
              <a:chOff x="2074925" y="2200040"/>
              <a:chExt cx="1076090" cy="729695"/>
            </a:xfrm>
          </p:grpSpPr>
          <p:sp>
            <p:nvSpPr>
              <p:cNvPr id="17" name="Rectangle 16"/>
              <p:cNvSpPr/>
              <p:nvPr/>
            </p:nvSpPr>
            <p:spPr bwMode="auto">
              <a:xfrm>
                <a:off x="2074925" y="2200040"/>
                <a:ext cx="1076090" cy="729695"/>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9" name="TextBox 28"/>
              <p:cNvSpPr txBox="1"/>
              <p:nvPr/>
            </p:nvSpPr>
            <p:spPr>
              <a:xfrm>
                <a:off x="2075675" y="2353660"/>
                <a:ext cx="1075340" cy="369332"/>
              </a:xfrm>
              <a:prstGeom prst="rect">
                <a:avLst/>
              </a:prstGeom>
              <a:noFill/>
            </p:spPr>
            <p:txBody>
              <a:bodyPr wrap="square" rtlCol="0">
                <a:spAutoFit/>
              </a:bodyPr>
              <a:lstStyle/>
              <a:p>
                <a:pPr algn="ctr"/>
                <a:r>
                  <a:rPr lang="en-US"/>
                  <a:t>INC</a:t>
                </a:r>
              </a:p>
            </p:txBody>
          </p:sp>
        </p:grpSp>
        <p:grpSp>
          <p:nvGrpSpPr>
            <p:cNvPr id="27648" name="Group 27647"/>
            <p:cNvGrpSpPr/>
            <p:nvPr/>
          </p:nvGrpSpPr>
          <p:grpSpPr>
            <a:xfrm>
              <a:off x="2843025" y="2545685"/>
              <a:ext cx="1076090" cy="729695"/>
              <a:chOff x="1729280" y="2507280"/>
              <a:chExt cx="1076090" cy="729695"/>
            </a:xfrm>
          </p:grpSpPr>
          <p:sp>
            <p:nvSpPr>
              <p:cNvPr id="16" name="Rectangle 15"/>
              <p:cNvSpPr/>
              <p:nvPr/>
            </p:nvSpPr>
            <p:spPr bwMode="auto">
              <a:xfrm>
                <a:off x="1729280" y="2507280"/>
                <a:ext cx="1076090" cy="729695"/>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1" name="TextBox 30"/>
              <p:cNvSpPr txBox="1"/>
              <p:nvPr/>
            </p:nvSpPr>
            <p:spPr>
              <a:xfrm>
                <a:off x="1845245" y="2675618"/>
                <a:ext cx="806505" cy="369332"/>
              </a:xfrm>
              <a:prstGeom prst="rect">
                <a:avLst/>
              </a:prstGeom>
              <a:noFill/>
            </p:spPr>
            <p:txBody>
              <a:bodyPr wrap="square" rtlCol="0">
                <a:spAutoFit/>
              </a:bodyPr>
              <a:lstStyle/>
              <a:p>
                <a:pPr algn="ctr"/>
                <a:r>
                  <a:rPr lang="en-US"/>
                  <a:t>PC</a:t>
                </a:r>
              </a:p>
            </p:txBody>
          </p:sp>
        </p:grpSp>
        <p:cxnSp>
          <p:nvCxnSpPr>
            <p:cNvPr id="27673" name="Straight Connector 27672"/>
            <p:cNvCxnSpPr/>
            <p:nvPr/>
          </p:nvCxnSpPr>
          <p:spPr bwMode="auto">
            <a:xfrm flipH="1">
              <a:off x="885120" y="1570842"/>
              <a:ext cx="1957905"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677" name="Straight Connector 27676"/>
            <p:cNvCxnSpPr/>
            <p:nvPr/>
          </p:nvCxnSpPr>
          <p:spPr bwMode="auto">
            <a:xfrm>
              <a:off x="885120" y="1570842"/>
              <a:ext cx="0" cy="667603"/>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681" name="Straight Arrow Connector 27680"/>
            <p:cNvCxnSpPr/>
            <p:nvPr/>
          </p:nvCxnSpPr>
          <p:spPr bwMode="auto">
            <a:xfrm>
              <a:off x="885120" y="2238445"/>
              <a:ext cx="672087"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683" name="Straight Connector 27682"/>
            <p:cNvCxnSpPr/>
            <p:nvPr/>
          </p:nvCxnSpPr>
          <p:spPr bwMode="auto">
            <a:xfrm flipV="1">
              <a:off x="885120" y="2898689"/>
              <a:ext cx="0" cy="799146"/>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685" name="Straight Arrow Connector 27684"/>
            <p:cNvCxnSpPr/>
            <p:nvPr/>
          </p:nvCxnSpPr>
          <p:spPr bwMode="auto">
            <a:xfrm flipV="1">
              <a:off x="885120" y="2898689"/>
              <a:ext cx="672087" cy="11843"/>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687" name="Straight Arrow Connector 27686"/>
            <p:cNvCxnSpPr/>
            <p:nvPr/>
          </p:nvCxnSpPr>
          <p:spPr bwMode="auto">
            <a:xfrm flipV="1">
              <a:off x="2248498" y="2813715"/>
              <a:ext cx="594527" cy="20007"/>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689" name="Straight Arrow Connector 27688"/>
            <p:cNvCxnSpPr/>
            <p:nvPr/>
          </p:nvCxnSpPr>
          <p:spPr bwMode="auto">
            <a:xfrm>
              <a:off x="4418380" y="1693416"/>
              <a:ext cx="0" cy="2050139"/>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693" name="Straight Arrow Connector 27692"/>
            <p:cNvCxnSpPr/>
            <p:nvPr/>
          </p:nvCxnSpPr>
          <p:spPr bwMode="auto">
            <a:xfrm flipH="1">
              <a:off x="3919115" y="1684325"/>
              <a:ext cx="499265" cy="1"/>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709" name="Straight Connector 27708"/>
            <p:cNvCxnSpPr>
              <a:stCxn id="16" idx="3"/>
            </p:cNvCxnSpPr>
            <p:nvPr/>
          </p:nvCxnSpPr>
          <p:spPr bwMode="auto">
            <a:xfrm flipV="1">
              <a:off x="3919115" y="2910532"/>
              <a:ext cx="499265" cy="1"/>
            </a:xfrm>
            <a:prstGeom prst="line">
              <a:avLst/>
            </a:prstGeom>
            <a:solidFill>
              <a:schemeClr val="accent1"/>
            </a:solidFill>
            <a:ln w="12700" cap="sq" cmpd="sng" algn="ctr">
              <a:solidFill>
                <a:schemeClr val="tx1"/>
              </a:solidFill>
              <a:prstDash val="solid"/>
              <a:round/>
              <a:headEnd type="none" w="sm" len="sm"/>
              <a:tailEnd type="none" w="sm" len="sm"/>
            </a:ln>
            <a:effectLst/>
          </p:spPr>
        </p:cxnSp>
      </p:grpSp>
      <p:sp>
        <p:nvSpPr>
          <p:cNvPr id="73" name="TextBox 72"/>
          <p:cNvSpPr txBox="1"/>
          <p:nvPr/>
        </p:nvSpPr>
        <p:spPr>
          <a:xfrm>
            <a:off x="4708021" y="256205"/>
            <a:ext cx="4147740" cy="3170099"/>
          </a:xfrm>
          <a:prstGeom prst="rect">
            <a:avLst/>
          </a:prstGeom>
          <a:noFill/>
          <a:ln>
            <a:solidFill>
              <a:srgbClr val="111111"/>
            </a:solidFill>
          </a:ln>
        </p:spPr>
        <p:txBody>
          <a:bodyPr wrap="square" rtlCol="0">
            <a:spAutoFit/>
          </a:bodyPr>
          <a:lstStyle/>
          <a:p>
            <a:r>
              <a:rPr lang="en-US" sz="2000" dirty="0"/>
              <a:t>PC is the program counter. INC is a simple circuit whose output is one greater than its input. </a:t>
            </a:r>
          </a:p>
          <a:p>
            <a:r>
              <a:rPr lang="en-US" sz="2000" dirty="0"/>
              <a:t>The MUX is a multiplexor which will output one of its two inputs, depending on the value of a control signal (not shown); this allows for normal control flow and branches, which are not implemented, but could be.</a:t>
            </a:r>
          </a:p>
        </p:txBody>
      </p:sp>
      <p:sp>
        <p:nvSpPr>
          <p:cNvPr id="2" name="Footer Placeholder 1"/>
          <p:cNvSpPr>
            <a:spLocks noGrp="1"/>
          </p:cNvSpPr>
          <p:nvPr>
            <p:ph type="ftr" sz="quarter" idx="11"/>
          </p:nvPr>
        </p:nvSpPr>
        <p:spPr/>
        <p:txBody>
          <a:bodyPr/>
          <a:lstStyle/>
          <a:p>
            <a:pPr>
              <a:defRPr/>
            </a:pPr>
            <a:r>
              <a:rPr lang="en-US" dirty="0"/>
              <a:t>CSE 3430</a:t>
            </a:r>
          </a:p>
        </p:txBody>
      </p:sp>
      <p:sp>
        <p:nvSpPr>
          <p:cNvPr id="3" name="Slide Number Placeholder 2"/>
          <p:cNvSpPr>
            <a:spLocks noGrp="1"/>
          </p:cNvSpPr>
          <p:nvPr>
            <p:ph type="sldNum" sz="quarter" idx="12"/>
          </p:nvPr>
        </p:nvSpPr>
        <p:spPr/>
        <p:txBody>
          <a:bodyPr/>
          <a:lstStyle/>
          <a:p>
            <a:pPr>
              <a:defRPr/>
            </a:pPr>
            <a:fld id="{9F95971F-92F4-44DA-B463-EB59D65F167A}" type="slidenum">
              <a:rPr lang="en-US" altLang="en-US" smtClean="0"/>
              <a:pPr>
                <a:defRPr/>
              </a:pPr>
              <a:t>7</a:t>
            </a:fld>
            <a:endParaRPr lang="en-US" altLang="en-US"/>
          </a:p>
        </p:txBody>
      </p:sp>
    </p:spTree>
    <p:extLst>
      <p:ext uri="{BB962C8B-B14F-4D97-AF65-F5344CB8AC3E}">
        <p14:creationId xmlns:p14="http://schemas.microsoft.com/office/powerpoint/2010/main" val="375128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77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7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7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750" name="Group 27749"/>
          <p:cNvGrpSpPr/>
          <p:nvPr/>
        </p:nvGrpSpPr>
        <p:grpSpPr>
          <a:xfrm>
            <a:off x="40210" y="3429000"/>
            <a:ext cx="8986770" cy="375951"/>
            <a:chOff x="40210" y="3429000"/>
            <a:chExt cx="8986770" cy="375951"/>
          </a:xfrm>
        </p:grpSpPr>
        <p:sp>
          <p:nvSpPr>
            <p:cNvPr id="27659" name="TextBox 27658"/>
            <p:cNvSpPr txBox="1"/>
            <p:nvPr/>
          </p:nvSpPr>
          <p:spPr>
            <a:xfrm>
              <a:off x="8411750" y="3429000"/>
              <a:ext cx="615230" cy="375951"/>
            </a:xfrm>
            <a:prstGeom prst="rect">
              <a:avLst/>
            </a:prstGeom>
            <a:noFill/>
          </p:spPr>
          <p:txBody>
            <a:bodyPr wrap="square" rtlCol="0">
              <a:spAutoFit/>
            </a:bodyPr>
            <a:lstStyle/>
            <a:p>
              <a:r>
                <a:rPr lang="en-US"/>
                <a:t>Bus</a:t>
              </a:r>
            </a:p>
          </p:txBody>
        </p:sp>
        <p:cxnSp>
          <p:nvCxnSpPr>
            <p:cNvPr id="27665" name="Straight Connector 27664"/>
            <p:cNvCxnSpPr/>
            <p:nvPr/>
          </p:nvCxnSpPr>
          <p:spPr bwMode="auto">
            <a:xfrm>
              <a:off x="40210" y="3697835"/>
              <a:ext cx="8961120" cy="91440"/>
            </a:xfrm>
            <a:prstGeom prst="line">
              <a:avLst/>
            </a:prstGeom>
            <a:solidFill>
              <a:schemeClr val="accent1"/>
            </a:solidFill>
            <a:ln w="12700" cap="sq" cmpd="sng" algn="ctr">
              <a:solidFill>
                <a:schemeClr val="tx1"/>
              </a:solidFill>
              <a:prstDash val="solid"/>
              <a:round/>
              <a:headEnd type="none" w="sm" len="sm"/>
              <a:tailEnd type="none" w="sm" len="sm"/>
            </a:ln>
            <a:effectLst/>
          </p:spPr>
        </p:cxnSp>
      </p:grpSp>
      <p:grpSp>
        <p:nvGrpSpPr>
          <p:cNvPr id="27746" name="Group 27745"/>
          <p:cNvGrpSpPr/>
          <p:nvPr/>
        </p:nvGrpSpPr>
        <p:grpSpPr>
          <a:xfrm>
            <a:off x="5493720" y="3736240"/>
            <a:ext cx="3073150" cy="1413670"/>
            <a:chOff x="5531375" y="3743555"/>
            <a:chExt cx="3073150" cy="1413670"/>
          </a:xfrm>
        </p:grpSpPr>
        <p:grpSp>
          <p:nvGrpSpPr>
            <p:cNvPr id="27656" name="Group 27655"/>
            <p:cNvGrpSpPr/>
            <p:nvPr/>
          </p:nvGrpSpPr>
          <p:grpSpPr>
            <a:xfrm>
              <a:off x="5531375" y="4427530"/>
              <a:ext cx="1076090" cy="729695"/>
              <a:chOff x="2036520" y="1163105"/>
              <a:chExt cx="1076090" cy="729695"/>
            </a:xfrm>
          </p:grpSpPr>
          <p:sp>
            <p:nvSpPr>
              <p:cNvPr id="13" name="Rectangle 12"/>
              <p:cNvSpPr/>
              <p:nvPr/>
            </p:nvSpPr>
            <p:spPr bwMode="auto">
              <a:xfrm>
                <a:off x="2036520" y="1163105"/>
                <a:ext cx="1076090" cy="729695"/>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7655" name="TextBox 27654"/>
              <p:cNvSpPr txBox="1"/>
              <p:nvPr/>
            </p:nvSpPr>
            <p:spPr>
              <a:xfrm>
                <a:off x="2114080" y="1316726"/>
                <a:ext cx="998530" cy="369332"/>
              </a:xfrm>
              <a:prstGeom prst="rect">
                <a:avLst/>
              </a:prstGeom>
              <a:noFill/>
            </p:spPr>
            <p:txBody>
              <a:bodyPr wrap="square" rtlCol="0">
                <a:spAutoFit/>
              </a:bodyPr>
              <a:lstStyle/>
              <a:p>
                <a:pPr algn="ctr"/>
                <a:r>
                  <a:rPr lang="en-US"/>
                  <a:t>MAR</a:t>
                </a:r>
              </a:p>
            </p:txBody>
          </p:sp>
        </p:grpSp>
        <p:grpSp>
          <p:nvGrpSpPr>
            <p:cNvPr id="27658" name="Group 27657"/>
            <p:cNvGrpSpPr/>
            <p:nvPr/>
          </p:nvGrpSpPr>
          <p:grpSpPr>
            <a:xfrm>
              <a:off x="7451625" y="4389125"/>
              <a:ext cx="1152900" cy="729695"/>
              <a:chOff x="3188670" y="1508750"/>
              <a:chExt cx="1152900" cy="729695"/>
            </a:xfrm>
          </p:grpSpPr>
          <p:sp>
            <p:nvSpPr>
              <p:cNvPr id="14" name="Rectangle 13"/>
              <p:cNvSpPr/>
              <p:nvPr/>
            </p:nvSpPr>
            <p:spPr bwMode="auto">
              <a:xfrm>
                <a:off x="3188670" y="1508750"/>
                <a:ext cx="1076090" cy="729695"/>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7657" name="TextBox 27656"/>
              <p:cNvSpPr txBox="1"/>
              <p:nvPr/>
            </p:nvSpPr>
            <p:spPr>
              <a:xfrm>
                <a:off x="3189420" y="1630519"/>
                <a:ext cx="1152150" cy="369332"/>
              </a:xfrm>
              <a:prstGeom prst="rect">
                <a:avLst/>
              </a:prstGeom>
              <a:noFill/>
            </p:spPr>
            <p:txBody>
              <a:bodyPr wrap="square" rtlCol="0">
                <a:spAutoFit/>
              </a:bodyPr>
              <a:lstStyle/>
              <a:p>
                <a:pPr algn="ctr"/>
                <a:r>
                  <a:rPr lang="en-US"/>
                  <a:t>MDR</a:t>
                </a:r>
              </a:p>
            </p:txBody>
          </p:sp>
        </p:grpSp>
        <p:cxnSp>
          <p:nvCxnSpPr>
            <p:cNvPr id="27705" name="Straight Arrow Connector 27704"/>
            <p:cNvCxnSpPr>
              <a:endCxn id="14" idx="0"/>
            </p:cNvCxnSpPr>
            <p:nvPr/>
          </p:nvCxnSpPr>
          <p:spPr bwMode="auto">
            <a:xfrm>
              <a:off x="7951640" y="3789275"/>
              <a:ext cx="38030" cy="599850"/>
            </a:xfrm>
            <a:prstGeom prst="straightConnector1">
              <a:avLst/>
            </a:prstGeom>
            <a:solidFill>
              <a:schemeClr val="accent1"/>
            </a:solidFill>
            <a:ln w="12700" cap="sq" cmpd="sng" algn="ctr">
              <a:solidFill>
                <a:schemeClr val="tx1"/>
              </a:solidFill>
              <a:prstDash val="solid"/>
              <a:round/>
              <a:headEnd type="triangle"/>
              <a:tailEnd type="triangle"/>
            </a:ln>
            <a:effectLst/>
          </p:spPr>
        </p:cxnSp>
        <p:cxnSp>
          <p:nvCxnSpPr>
            <p:cNvPr id="27707" name="Straight Arrow Connector 27706"/>
            <p:cNvCxnSpPr/>
            <p:nvPr/>
          </p:nvCxnSpPr>
          <p:spPr bwMode="auto">
            <a:xfrm>
              <a:off x="5724150" y="3743555"/>
              <a:ext cx="0" cy="683975"/>
            </a:xfrm>
            <a:prstGeom prst="straightConnector1">
              <a:avLst/>
            </a:prstGeom>
            <a:solidFill>
              <a:schemeClr val="accent1"/>
            </a:solidFill>
            <a:ln w="12700" cap="sq" cmpd="sng" algn="ctr">
              <a:solidFill>
                <a:schemeClr val="tx1"/>
              </a:solidFill>
              <a:prstDash val="solid"/>
              <a:round/>
              <a:headEnd type="none" w="sm" len="sm"/>
              <a:tailEnd type="triangle"/>
            </a:ln>
            <a:effectLst/>
          </p:spPr>
        </p:cxnSp>
      </p:grpSp>
      <p:grpSp>
        <p:nvGrpSpPr>
          <p:cNvPr id="27748" name="Group 27747"/>
          <p:cNvGrpSpPr/>
          <p:nvPr/>
        </p:nvGrpSpPr>
        <p:grpSpPr>
          <a:xfrm>
            <a:off x="885120" y="1347815"/>
            <a:ext cx="3533260" cy="2388425"/>
            <a:chOff x="885120" y="1355130"/>
            <a:chExt cx="3533260" cy="2388425"/>
          </a:xfrm>
        </p:grpSpPr>
        <p:grpSp>
          <p:nvGrpSpPr>
            <p:cNvPr id="22" name="Group 21"/>
            <p:cNvGrpSpPr/>
            <p:nvPr/>
          </p:nvGrpSpPr>
          <p:grpSpPr>
            <a:xfrm>
              <a:off x="1384385" y="2046420"/>
              <a:ext cx="1036935" cy="1113745"/>
              <a:chOff x="232235" y="491017"/>
              <a:chExt cx="1036935" cy="1113745"/>
            </a:xfrm>
          </p:grpSpPr>
          <p:sp>
            <p:nvSpPr>
              <p:cNvPr id="5" name="Snip Same Side Corner Rectangle 4"/>
              <p:cNvSpPr/>
              <p:nvPr/>
            </p:nvSpPr>
            <p:spPr bwMode="auto">
              <a:xfrm rot="5400000">
                <a:off x="193830" y="702245"/>
                <a:ext cx="1113745" cy="691290"/>
              </a:xfrm>
              <a:prstGeom prst="snip2Same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0" name="TextBox 19"/>
              <p:cNvSpPr txBox="1"/>
              <p:nvPr/>
            </p:nvSpPr>
            <p:spPr>
              <a:xfrm>
                <a:off x="232235" y="817460"/>
                <a:ext cx="1036935" cy="646331"/>
              </a:xfrm>
              <a:prstGeom prst="rect">
                <a:avLst/>
              </a:prstGeom>
              <a:noFill/>
            </p:spPr>
            <p:txBody>
              <a:bodyPr wrap="square" rtlCol="0">
                <a:spAutoFit/>
              </a:bodyPr>
              <a:lstStyle/>
              <a:p>
                <a:pPr algn="ctr"/>
                <a:r>
                  <a:rPr lang="en-US"/>
                  <a:t>2 → 1</a:t>
                </a:r>
              </a:p>
              <a:p>
                <a:pPr algn="ctr"/>
                <a:r>
                  <a:rPr lang="en-US"/>
                  <a:t>MUX</a:t>
                </a:r>
              </a:p>
            </p:txBody>
          </p:sp>
        </p:grpSp>
        <p:grpSp>
          <p:nvGrpSpPr>
            <p:cNvPr id="30" name="Group 29"/>
            <p:cNvGrpSpPr/>
            <p:nvPr/>
          </p:nvGrpSpPr>
          <p:grpSpPr>
            <a:xfrm>
              <a:off x="2843025" y="1355130"/>
              <a:ext cx="1076090" cy="729695"/>
              <a:chOff x="2074925" y="2200040"/>
              <a:chExt cx="1076090" cy="729695"/>
            </a:xfrm>
          </p:grpSpPr>
          <p:sp>
            <p:nvSpPr>
              <p:cNvPr id="17" name="Rectangle 16"/>
              <p:cNvSpPr/>
              <p:nvPr/>
            </p:nvSpPr>
            <p:spPr bwMode="auto">
              <a:xfrm>
                <a:off x="2074925" y="2200040"/>
                <a:ext cx="1076090" cy="729695"/>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9" name="TextBox 28"/>
              <p:cNvSpPr txBox="1"/>
              <p:nvPr/>
            </p:nvSpPr>
            <p:spPr>
              <a:xfrm>
                <a:off x="2075675" y="2353660"/>
                <a:ext cx="1075340" cy="369332"/>
              </a:xfrm>
              <a:prstGeom prst="rect">
                <a:avLst/>
              </a:prstGeom>
              <a:noFill/>
            </p:spPr>
            <p:txBody>
              <a:bodyPr wrap="square" rtlCol="0">
                <a:spAutoFit/>
              </a:bodyPr>
              <a:lstStyle/>
              <a:p>
                <a:pPr algn="ctr"/>
                <a:r>
                  <a:rPr lang="en-US"/>
                  <a:t>INC</a:t>
                </a:r>
              </a:p>
            </p:txBody>
          </p:sp>
        </p:grpSp>
        <p:grpSp>
          <p:nvGrpSpPr>
            <p:cNvPr id="27648" name="Group 27647"/>
            <p:cNvGrpSpPr/>
            <p:nvPr/>
          </p:nvGrpSpPr>
          <p:grpSpPr>
            <a:xfrm>
              <a:off x="2843025" y="2545685"/>
              <a:ext cx="1076090" cy="729695"/>
              <a:chOff x="1729280" y="2507280"/>
              <a:chExt cx="1076090" cy="729695"/>
            </a:xfrm>
          </p:grpSpPr>
          <p:sp>
            <p:nvSpPr>
              <p:cNvPr id="16" name="Rectangle 15"/>
              <p:cNvSpPr/>
              <p:nvPr/>
            </p:nvSpPr>
            <p:spPr bwMode="auto">
              <a:xfrm>
                <a:off x="1729280" y="2507280"/>
                <a:ext cx="1076090" cy="729695"/>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1" name="TextBox 30"/>
              <p:cNvSpPr txBox="1"/>
              <p:nvPr/>
            </p:nvSpPr>
            <p:spPr>
              <a:xfrm>
                <a:off x="1845245" y="2675618"/>
                <a:ext cx="806505" cy="369332"/>
              </a:xfrm>
              <a:prstGeom prst="rect">
                <a:avLst/>
              </a:prstGeom>
              <a:noFill/>
            </p:spPr>
            <p:txBody>
              <a:bodyPr wrap="square" rtlCol="0">
                <a:spAutoFit/>
              </a:bodyPr>
              <a:lstStyle/>
              <a:p>
                <a:pPr algn="ctr"/>
                <a:r>
                  <a:rPr lang="en-US"/>
                  <a:t>PC</a:t>
                </a:r>
              </a:p>
            </p:txBody>
          </p:sp>
        </p:grpSp>
        <p:cxnSp>
          <p:nvCxnSpPr>
            <p:cNvPr id="27673" name="Straight Connector 27672"/>
            <p:cNvCxnSpPr/>
            <p:nvPr/>
          </p:nvCxnSpPr>
          <p:spPr bwMode="auto">
            <a:xfrm flipH="1">
              <a:off x="885120" y="1570842"/>
              <a:ext cx="1957905"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677" name="Straight Connector 27676"/>
            <p:cNvCxnSpPr/>
            <p:nvPr/>
          </p:nvCxnSpPr>
          <p:spPr bwMode="auto">
            <a:xfrm>
              <a:off x="885120" y="1570842"/>
              <a:ext cx="0" cy="667603"/>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681" name="Straight Arrow Connector 27680"/>
            <p:cNvCxnSpPr/>
            <p:nvPr/>
          </p:nvCxnSpPr>
          <p:spPr bwMode="auto">
            <a:xfrm>
              <a:off x="885120" y="2238445"/>
              <a:ext cx="672087"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683" name="Straight Connector 27682"/>
            <p:cNvCxnSpPr/>
            <p:nvPr/>
          </p:nvCxnSpPr>
          <p:spPr bwMode="auto">
            <a:xfrm flipV="1">
              <a:off x="885120" y="2898689"/>
              <a:ext cx="0" cy="799146"/>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685" name="Straight Arrow Connector 27684"/>
            <p:cNvCxnSpPr/>
            <p:nvPr/>
          </p:nvCxnSpPr>
          <p:spPr bwMode="auto">
            <a:xfrm flipV="1">
              <a:off x="885120" y="2898689"/>
              <a:ext cx="672087" cy="11843"/>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687" name="Straight Arrow Connector 27686"/>
            <p:cNvCxnSpPr/>
            <p:nvPr/>
          </p:nvCxnSpPr>
          <p:spPr bwMode="auto">
            <a:xfrm flipV="1">
              <a:off x="2248498" y="2813715"/>
              <a:ext cx="594527" cy="20007"/>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689" name="Straight Arrow Connector 27688"/>
            <p:cNvCxnSpPr/>
            <p:nvPr/>
          </p:nvCxnSpPr>
          <p:spPr bwMode="auto">
            <a:xfrm>
              <a:off x="4418380" y="1693416"/>
              <a:ext cx="0" cy="2050139"/>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693" name="Straight Arrow Connector 27692"/>
            <p:cNvCxnSpPr/>
            <p:nvPr/>
          </p:nvCxnSpPr>
          <p:spPr bwMode="auto">
            <a:xfrm flipH="1">
              <a:off x="3919115" y="1684325"/>
              <a:ext cx="499265" cy="1"/>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709" name="Straight Connector 27708"/>
            <p:cNvCxnSpPr>
              <a:stCxn id="16" idx="3"/>
            </p:cNvCxnSpPr>
            <p:nvPr/>
          </p:nvCxnSpPr>
          <p:spPr bwMode="auto">
            <a:xfrm flipV="1">
              <a:off x="3919115" y="2910532"/>
              <a:ext cx="499265" cy="1"/>
            </a:xfrm>
            <a:prstGeom prst="line">
              <a:avLst/>
            </a:prstGeom>
            <a:solidFill>
              <a:schemeClr val="accent1"/>
            </a:solidFill>
            <a:ln w="12700" cap="sq" cmpd="sng" algn="ctr">
              <a:solidFill>
                <a:schemeClr val="tx1"/>
              </a:solidFill>
              <a:prstDash val="solid"/>
              <a:round/>
              <a:headEnd type="none" w="sm" len="sm"/>
              <a:tailEnd type="none" w="sm" len="sm"/>
            </a:ln>
            <a:effectLst/>
          </p:spPr>
        </p:cxnSp>
      </p:grpSp>
      <p:grpSp>
        <p:nvGrpSpPr>
          <p:cNvPr id="27747" name="Group 27746"/>
          <p:cNvGrpSpPr/>
          <p:nvPr/>
        </p:nvGrpSpPr>
        <p:grpSpPr>
          <a:xfrm>
            <a:off x="153620" y="3697835"/>
            <a:ext cx="4572000" cy="2688350"/>
            <a:chOff x="153620" y="3697835"/>
            <a:chExt cx="4572000" cy="2688350"/>
          </a:xfrm>
        </p:grpSpPr>
        <p:grpSp>
          <p:nvGrpSpPr>
            <p:cNvPr id="27652" name="Group 27651"/>
            <p:cNvGrpSpPr/>
            <p:nvPr/>
          </p:nvGrpSpPr>
          <p:grpSpPr>
            <a:xfrm>
              <a:off x="461915" y="4619555"/>
              <a:ext cx="1076090" cy="729695"/>
              <a:chOff x="1960460" y="1175754"/>
              <a:chExt cx="1076090" cy="729695"/>
            </a:xfrm>
          </p:grpSpPr>
          <p:sp>
            <p:nvSpPr>
              <p:cNvPr id="6" name="Rectangle 5"/>
              <p:cNvSpPr/>
              <p:nvPr/>
            </p:nvSpPr>
            <p:spPr bwMode="auto">
              <a:xfrm>
                <a:off x="1960460" y="1175754"/>
                <a:ext cx="1076090" cy="729695"/>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7649" name="TextBox 27648"/>
              <p:cNvSpPr txBox="1"/>
              <p:nvPr/>
            </p:nvSpPr>
            <p:spPr>
              <a:xfrm>
                <a:off x="2075675" y="1316726"/>
                <a:ext cx="845660" cy="369332"/>
              </a:xfrm>
              <a:prstGeom prst="rect">
                <a:avLst/>
              </a:prstGeom>
              <a:noFill/>
            </p:spPr>
            <p:txBody>
              <a:bodyPr wrap="square" rtlCol="0">
                <a:spAutoFit/>
              </a:bodyPr>
              <a:lstStyle/>
              <a:p>
                <a:pPr algn="ctr"/>
                <a:r>
                  <a:rPr lang="en-US"/>
                  <a:t>ACC</a:t>
                </a:r>
              </a:p>
            </p:txBody>
          </p:sp>
        </p:grpSp>
        <p:grpSp>
          <p:nvGrpSpPr>
            <p:cNvPr id="19" name="Group 18"/>
            <p:cNvGrpSpPr/>
            <p:nvPr/>
          </p:nvGrpSpPr>
          <p:grpSpPr>
            <a:xfrm>
              <a:off x="3343040" y="4219829"/>
              <a:ext cx="871817" cy="1782306"/>
              <a:chOff x="5005953" y="1952786"/>
              <a:chExt cx="871817" cy="1782306"/>
            </a:xfrm>
          </p:grpSpPr>
          <p:sp>
            <p:nvSpPr>
              <p:cNvPr id="12" name="Freeform 11"/>
              <p:cNvSpPr/>
              <p:nvPr/>
            </p:nvSpPr>
            <p:spPr bwMode="auto">
              <a:xfrm>
                <a:off x="5005953" y="1952786"/>
                <a:ext cx="836908" cy="1782306"/>
              </a:xfrm>
              <a:custGeom>
                <a:avLst/>
                <a:gdLst>
                  <a:gd name="connsiteX0" fmla="*/ 0 w 836908"/>
                  <a:gd name="connsiteY0" fmla="*/ 573438 h 1782306"/>
                  <a:gd name="connsiteX1" fmla="*/ 836908 w 836908"/>
                  <a:gd name="connsiteY1" fmla="*/ 0 h 1782306"/>
                  <a:gd name="connsiteX2" fmla="*/ 836908 w 836908"/>
                  <a:gd name="connsiteY2" fmla="*/ 852407 h 1782306"/>
                  <a:gd name="connsiteX3" fmla="*/ 526942 w 836908"/>
                  <a:gd name="connsiteY3" fmla="*/ 852407 h 1782306"/>
                  <a:gd name="connsiteX4" fmla="*/ 542440 w 836908"/>
                  <a:gd name="connsiteY4" fmla="*/ 1208868 h 1782306"/>
                  <a:gd name="connsiteX5" fmla="*/ 836908 w 836908"/>
                  <a:gd name="connsiteY5" fmla="*/ 1208868 h 1782306"/>
                  <a:gd name="connsiteX6" fmla="*/ 836908 w 836908"/>
                  <a:gd name="connsiteY6" fmla="*/ 1782306 h 1782306"/>
                  <a:gd name="connsiteX7" fmla="*/ 77491 w 836908"/>
                  <a:gd name="connsiteY7" fmla="*/ 1348353 h 1782306"/>
                  <a:gd name="connsiteX8" fmla="*/ 0 w 836908"/>
                  <a:gd name="connsiteY8" fmla="*/ 573438 h 1782306"/>
                  <a:gd name="connsiteX0" fmla="*/ 0 w 836908"/>
                  <a:gd name="connsiteY0" fmla="*/ 573438 h 1782306"/>
                  <a:gd name="connsiteX1" fmla="*/ 836908 w 836908"/>
                  <a:gd name="connsiteY1" fmla="*/ 0 h 1782306"/>
                  <a:gd name="connsiteX2" fmla="*/ 836908 w 836908"/>
                  <a:gd name="connsiteY2" fmla="*/ 852407 h 1782306"/>
                  <a:gd name="connsiteX3" fmla="*/ 526942 w 836908"/>
                  <a:gd name="connsiteY3" fmla="*/ 852407 h 1782306"/>
                  <a:gd name="connsiteX4" fmla="*/ 542440 w 836908"/>
                  <a:gd name="connsiteY4" fmla="*/ 1208868 h 1782306"/>
                  <a:gd name="connsiteX5" fmla="*/ 836908 w 836908"/>
                  <a:gd name="connsiteY5" fmla="*/ 1208868 h 1782306"/>
                  <a:gd name="connsiteX6" fmla="*/ 836908 w 836908"/>
                  <a:gd name="connsiteY6" fmla="*/ 1782306 h 1782306"/>
                  <a:gd name="connsiteX7" fmla="*/ 77491 w 836908"/>
                  <a:gd name="connsiteY7" fmla="*/ 1348353 h 1782306"/>
                  <a:gd name="connsiteX8" fmla="*/ 0 w 836908"/>
                  <a:gd name="connsiteY8" fmla="*/ 573438 h 1782306"/>
                  <a:gd name="connsiteX0" fmla="*/ 0 w 836908"/>
                  <a:gd name="connsiteY0" fmla="*/ 573438 h 1782306"/>
                  <a:gd name="connsiteX1" fmla="*/ 836908 w 836908"/>
                  <a:gd name="connsiteY1" fmla="*/ 0 h 1782306"/>
                  <a:gd name="connsiteX2" fmla="*/ 836908 w 836908"/>
                  <a:gd name="connsiteY2" fmla="*/ 852407 h 1782306"/>
                  <a:gd name="connsiteX3" fmla="*/ 526942 w 836908"/>
                  <a:gd name="connsiteY3" fmla="*/ 852407 h 1782306"/>
                  <a:gd name="connsiteX4" fmla="*/ 542440 w 836908"/>
                  <a:gd name="connsiteY4" fmla="*/ 1208868 h 1782306"/>
                  <a:gd name="connsiteX5" fmla="*/ 836908 w 836908"/>
                  <a:gd name="connsiteY5" fmla="*/ 1208868 h 1782306"/>
                  <a:gd name="connsiteX6" fmla="*/ 836908 w 836908"/>
                  <a:gd name="connsiteY6" fmla="*/ 1782306 h 1782306"/>
                  <a:gd name="connsiteX7" fmla="*/ 30996 w 836908"/>
                  <a:gd name="connsiteY7" fmla="*/ 1348353 h 1782306"/>
                  <a:gd name="connsiteX8" fmla="*/ 0 w 836908"/>
                  <a:gd name="connsiteY8" fmla="*/ 573438 h 1782306"/>
                  <a:gd name="connsiteX0" fmla="*/ 0 w 836908"/>
                  <a:gd name="connsiteY0" fmla="*/ 573438 h 1782306"/>
                  <a:gd name="connsiteX1" fmla="*/ 836908 w 836908"/>
                  <a:gd name="connsiteY1" fmla="*/ 0 h 1782306"/>
                  <a:gd name="connsiteX2" fmla="*/ 836908 w 836908"/>
                  <a:gd name="connsiteY2" fmla="*/ 852407 h 1782306"/>
                  <a:gd name="connsiteX3" fmla="*/ 511443 w 836908"/>
                  <a:gd name="connsiteY3" fmla="*/ 790414 h 1782306"/>
                  <a:gd name="connsiteX4" fmla="*/ 542440 w 836908"/>
                  <a:gd name="connsiteY4" fmla="*/ 1208868 h 1782306"/>
                  <a:gd name="connsiteX5" fmla="*/ 836908 w 836908"/>
                  <a:gd name="connsiteY5" fmla="*/ 1208868 h 1782306"/>
                  <a:gd name="connsiteX6" fmla="*/ 836908 w 836908"/>
                  <a:gd name="connsiteY6" fmla="*/ 1782306 h 1782306"/>
                  <a:gd name="connsiteX7" fmla="*/ 30996 w 836908"/>
                  <a:gd name="connsiteY7" fmla="*/ 1348353 h 1782306"/>
                  <a:gd name="connsiteX8" fmla="*/ 0 w 836908"/>
                  <a:gd name="connsiteY8" fmla="*/ 573438 h 1782306"/>
                  <a:gd name="connsiteX0" fmla="*/ 0 w 836908"/>
                  <a:gd name="connsiteY0" fmla="*/ 573438 h 1782306"/>
                  <a:gd name="connsiteX1" fmla="*/ 836908 w 836908"/>
                  <a:gd name="connsiteY1" fmla="*/ 0 h 1782306"/>
                  <a:gd name="connsiteX2" fmla="*/ 821410 w 836908"/>
                  <a:gd name="connsiteY2" fmla="*/ 790413 h 1782306"/>
                  <a:gd name="connsiteX3" fmla="*/ 511443 w 836908"/>
                  <a:gd name="connsiteY3" fmla="*/ 790414 h 1782306"/>
                  <a:gd name="connsiteX4" fmla="*/ 542440 w 836908"/>
                  <a:gd name="connsiteY4" fmla="*/ 1208868 h 1782306"/>
                  <a:gd name="connsiteX5" fmla="*/ 836908 w 836908"/>
                  <a:gd name="connsiteY5" fmla="*/ 1208868 h 1782306"/>
                  <a:gd name="connsiteX6" fmla="*/ 836908 w 836908"/>
                  <a:gd name="connsiteY6" fmla="*/ 1782306 h 1782306"/>
                  <a:gd name="connsiteX7" fmla="*/ 30996 w 836908"/>
                  <a:gd name="connsiteY7" fmla="*/ 1348353 h 1782306"/>
                  <a:gd name="connsiteX8" fmla="*/ 0 w 836908"/>
                  <a:gd name="connsiteY8" fmla="*/ 573438 h 1782306"/>
                  <a:gd name="connsiteX0" fmla="*/ 0 w 836908"/>
                  <a:gd name="connsiteY0" fmla="*/ 573438 h 1782306"/>
                  <a:gd name="connsiteX1" fmla="*/ 836908 w 836908"/>
                  <a:gd name="connsiteY1" fmla="*/ 0 h 1782306"/>
                  <a:gd name="connsiteX2" fmla="*/ 821410 w 836908"/>
                  <a:gd name="connsiteY2" fmla="*/ 790413 h 1782306"/>
                  <a:gd name="connsiteX3" fmla="*/ 588934 w 836908"/>
                  <a:gd name="connsiteY3" fmla="*/ 790414 h 1782306"/>
                  <a:gd name="connsiteX4" fmla="*/ 542440 w 836908"/>
                  <a:gd name="connsiteY4" fmla="*/ 1208868 h 1782306"/>
                  <a:gd name="connsiteX5" fmla="*/ 836908 w 836908"/>
                  <a:gd name="connsiteY5" fmla="*/ 1208868 h 1782306"/>
                  <a:gd name="connsiteX6" fmla="*/ 836908 w 836908"/>
                  <a:gd name="connsiteY6" fmla="*/ 1782306 h 1782306"/>
                  <a:gd name="connsiteX7" fmla="*/ 30996 w 836908"/>
                  <a:gd name="connsiteY7" fmla="*/ 1348353 h 1782306"/>
                  <a:gd name="connsiteX8" fmla="*/ 0 w 836908"/>
                  <a:gd name="connsiteY8" fmla="*/ 573438 h 1782306"/>
                  <a:gd name="connsiteX0" fmla="*/ 0 w 836908"/>
                  <a:gd name="connsiteY0" fmla="*/ 573438 h 1782306"/>
                  <a:gd name="connsiteX1" fmla="*/ 836908 w 836908"/>
                  <a:gd name="connsiteY1" fmla="*/ 0 h 1782306"/>
                  <a:gd name="connsiteX2" fmla="*/ 821410 w 836908"/>
                  <a:gd name="connsiteY2" fmla="*/ 790413 h 1782306"/>
                  <a:gd name="connsiteX3" fmla="*/ 588934 w 836908"/>
                  <a:gd name="connsiteY3" fmla="*/ 790414 h 1782306"/>
                  <a:gd name="connsiteX4" fmla="*/ 635429 w 836908"/>
                  <a:gd name="connsiteY4" fmla="*/ 1193369 h 1782306"/>
                  <a:gd name="connsiteX5" fmla="*/ 836908 w 836908"/>
                  <a:gd name="connsiteY5" fmla="*/ 1208868 h 1782306"/>
                  <a:gd name="connsiteX6" fmla="*/ 836908 w 836908"/>
                  <a:gd name="connsiteY6" fmla="*/ 1782306 h 1782306"/>
                  <a:gd name="connsiteX7" fmla="*/ 30996 w 836908"/>
                  <a:gd name="connsiteY7" fmla="*/ 1348353 h 1782306"/>
                  <a:gd name="connsiteX8" fmla="*/ 0 w 836908"/>
                  <a:gd name="connsiteY8" fmla="*/ 573438 h 1782306"/>
                  <a:gd name="connsiteX0" fmla="*/ 0 w 836908"/>
                  <a:gd name="connsiteY0" fmla="*/ 573438 h 1782306"/>
                  <a:gd name="connsiteX1" fmla="*/ 836908 w 836908"/>
                  <a:gd name="connsiteY1" fmla="*/ 0 h 1782306"/>
                  <a:gd name="connsiteX2" fmla="*/ 821410 w 836908"/>
                  <a:gd name="connsiteY2" fmla="*/ 790413 h 1782306"/>
                  <a:gd name="connsiteX3" fmla="*/ 588934 w 836908"/>
                  <a:gd name="connsiteY3" fmla="*/ 790414 h 1782306"/>
                  <a:gd name="connsiteX4" fmla="*/ 619931 w 836908"/>
                  <a:gd name="connsiteY4" fmla="*/ 1208867 h 1782306"/>
                  <a:gd name="connsiteX5" fmla="*/ 836908 w 836908"/>
                  <a:gd name="connsiteY5" fmla="*/ 1208868 h 1782306"/>
                  <a:gd name="connsiteX6" fmla="*/ 836908 w 836908"/>
                  <a:gd name="connsiteY6" fmla="*/ 1782306 h 1782306"/>
                  <a:gd name="connsiteX7" fmla="*/ 30996 w 836908"/>
                  <a:gd name="connsiteY7" fmla="*/ 1348353 h 1782306"/>
                  <a:gd name="connsiteX8" fmla="*/ 0 w 836908"/>
                  <a:gd name="connsiteY8" fmla="*/ 573438 h 1782306"/>
                  <a:gd name="connsiteX0" fmla="*/ 0 w 836908"/>
                  <a:gd name="connsiteY0" fmla="*/ 573438 h 1782306"/>
                  <a:gd name="connsiteX1" fmla="*/ 836908 w 836908"/>
                  <a:gd name="connsiteY1" fmla="*/ 0 h 1782306"/>
                  <a:gd name="connsiteX2" fmla="*/ 821410 w 836908"/>
                  <a:gd name="connsiteY2" fmla="*/ 712921 h 1782306"/>
                  <a:gd name="connsiteX3" fmla="*/ 588934 w 836908"/>
                  <a:gd name="connsiteY3" fmla="*/ 790414 h 1782306"/>
                  <a:gd name="connsiteX4" fmla="*/ 619931 w 836908"/>
                  <a:gd name="connsiteY4" fmla="*/ 1208867 h 1782306"/>
                  <a:gd name="connsiteX5" fmla="*/ 836908 w 836908"/>
                  <a:gd name="connsiteY5" fmla="*/ 1208868 h 1782306"/>
                  <a:gd name="connsiteX6" fmla="*/ 836908 w 836908"/>
                  <a:gd name="connsiteY6" fmla="*/ 1782306 h 1782306"/>
                  <a:gd name="connsiteX7" fmla="*/ 30996 w 836908"/>
                  <a:gd name="connsiteY7" fmla="*/ 1348353 h 1782306"/>
                  <a:gd name="connsiteX8" fmla="*/ 0 w 836908"/>
                  <a:gd name="connsiteY8" fmla="*/ 573438 h 1782306"/>
                  <a:gd name="connsiteX0" fmla="*/ 0 w 836908"/>
                  <a:gd name="connsiteY0" fmla="*/ 573438 h 1782306"/>
                  <a:gd name="connsiteX1" fmla="*/ 836908 w 836908"/>
                  <a:gd name="connsiteY1" fmla="*/ 0 h 1782306"/>
                  <a:gd name="connsiteX2" fmla="*/ 821410 w 836908"/>
                  <a:gd name="connsiteY2" fmla="*/ 712921 h 1782306"/>
                  <a:gd name="connsiteX3" fmla="*/ 588934 w 836908"/>
                  <a:gd name="connsiteY3" fmla="*/ 728421 h 1782306"/>
                  <a:gd name="connsiteX4" fmla="*/ 619931 w 836908"/>
                  <a:gd name="connsiteY4" fmla="*/ 1208867 h 1782306"/>
                  <a:gd name="connsiteX5" fmla="*/ 836908 w 836908"/>
                  <a:gd name="connsiteY5" fmla="*/ 1208868 h 1782306"/>
                  <a:gd name="connsiteX6" fmla="*/ 836908 w 836908"/>
                  <a:gd name="connsiteY6" fmla="*/ 1782306 h 1782306"/>
                  <a:gd name="connsiteX7" fmla="*/ 30996 w 836908"/>
                  <a:gd name="connsiteY7" fmla="*/ 1348353 h 1782306"/>
                  <a:gd name="connsiteX8" fmla="*/ 0 w 836908"/>
                  <a:gd name="connsiteY8" fmla="*/ 573438 h 1782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6908" h="1782306">
                    <a:moveTo>
                      <a:pt x="0" y="573438"/>
                    </a:moveTo>
                    <a:lnTo>
                      <a:pt x="836908" y="0"/>
                    </a:lnTo>
                    <a:lnTo>
                      <a:pt x="821410" y="712921"/>
                    </a:lnTo>
                    <a:lnTo>
                      <a:pt x="588934" y="728421"/>
                    </a:lnTo>
                    <a:lnTo>
                      <a:pt x="619931" y="1208867"/>
                    </a:lnTo>
                    <a:lnTo>
                      <a:pt x="836908" y="1208868"/>
                    </a:lnTo>
                    <a:lnTo>
                      <a:pt x="836908" y="1782306"/>
                    </a:lnTo>
                    <a:lnTo>
                      <a:pt x="30996" y="1348353"/>
                    </a:lnTo>
                    <a:lnTo>
                      <a:pt x="0" y="573438"/>
                    </a:lnTo>
                    <a:close/>
                  </a:path>
                </a:pathLst>
              </a:cu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TextBox 17"/>
              <p:cNvSpPr txBox="1"/>
              <p:nvPr/>
            </p:nvSpPr>
            <p:spPr>
              <a:xfrm>
                <a:off x="5032860" y="2737710"/>
                <a:ext cx="844910" cy="369332"/>
              </a:xfrm>
              <a:prstGeom prst="rect">
                <a:avLst/>
              </a:prstGeom>
              <a:noFill/>
            </p:spPr>
            <p:txBody>
              <a:bodyPr wrap="square" rtlCol="0">
                <a:spAutoFit/>
              </a:bodyPr>
              <a:lstStyle/>
              <a:p>
                <a:r>
                  <a:rPr lang="en-US"/>
                  <a:t>ALU</a:t>
                </a:r>
              </a:p>
            </p:txBody>
          </p:sp>
        </p:grpSp>
        <p:grpSp>
          <p:nvGrpSpPr>
            <p:cNvPr id="23" name="Group 22"/>
            <p:cNvGrpSpPr/>
            <p:nvPr/>
          </p:nvGrpSpPr>
          <p:grpSpPr>
            <a:xfrm>
              <a:off x="1691625" y="4465935"/>
              <a:ext cx="1036935" cy="1113745"/>
              <a:chOff x="1922055" y="2584090"/>
              <a:chExt cx="1036935" cy="1113745"/>
            </a:xfrm>
          </p:grpSpPr>
          <p:sp>
            <p:nvSpPr>
              <p:cNvPr id="10" name="Snip Same Side Corner Rectangle 9"/>
              <p:cNvSpPr/>
              <p:nvPr/>
            </p:nvSpPr>
            <p:spPr bwMode="auto">
              <a:xfrm rot="16200000">
                <a:off x="1864448" y="2795318"/>
                <a:ext cx="1113745" cy="691290"/>
              </a:xfrm>
              <a:prstGeom prst="snip2Same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4" name="TextBox 23"/>
              <p:cNvSpPr txBox="1"/>
              <p:nvPr/>
            </p:nvSpPr>
            <p:spPr>
              <a:xfrm>
                <a:off x="1922055" y="2782669"/>
                <a:ext cx="1036935" cy="646331"/>
              </a:xfrm>
              <a:prstGeom prst="rect">
                <a:avLst/>
              </a:prstGeom>
              <a:noFill/>
            </p:spPr>
            <p:txBody>
              <a:bodyPr wrap="square" rtlCol="0">
                <a:spAutoFit/>
              </a:bodyPr>
              <a:lstStyle/>
              <a:p>
                <a:pPr algn="ctr"/>
                <a:r>
                  <a:rPr lang="en-US"/>
                  <a:t>2 → 1</a:t>
                </a:r>
              </a:p>
              <a:p>
                <a:pPr algn="ctr"/>
                <a:r>
                  <a:rPr lang="en-US"/>
                  <a:t>MUX</a:t>
                </a:r>
              </a:p>
            </p:txBody>
          </p:sp>
        </p:grpSp>
        <p:cxnSp>
          <p:nvCxnSpPr>
            <p:cNvPr id="27711" name="Straight Connector 27710"/>
            <p:cNvCxnSpPr/>
            <p:nvPr/>
          </p:nvCxnSpPr>
          <p:spPr bwMode="auto">
            <a:xfrm>
              <a:off x="4725620" y="3743555"/>
              <a:ext cx="0" cy="837596"/>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713" name="Straight Arrow Connector 27712"/>
            <p:cNvCxnSpPr/>
            <p:nvPr/>
          </p:nvCxnSpPr>
          <p:spPr bwMode="auto">
            <a:xfrm flipH="1">
              <a:off x="4179948" y="4581151"/>
              <a:ext cx="545672" cy="38404"/>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717" name="Straight Connector 27716"/>
            <p:cNvCxnSpPr/>
            <p:nvPr/>
          </p:nvCxnSpPr>
          <p:spPr bwMode="auto">
            <a:xfrm>
              <a:off x="2958990" y="3743555"/>
              <a:ext cx="0" cy="1016972"/>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719" name="Straight Arrow Connector 27718"/>
            <p:cNvCxnSpPr/>
            <p:nvPr/>
          </p:nvCxnSpPr>
          <p:spPr bwMode="auto">
            <a:xfrm flipH="1">
              <a:off x="2536536" y="4760527"/>
              <a:ext cx="422454"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724" name="Straight Arrow Connector 27723"/>
            <p:cNvCxnSpPr/>
            <p:nvPr/>
          </p:nvCxnSpPr>
          <p:spPr bwMode="auto">
            <a:xfrm flipH="1">
              <a:off x="2536536" y="5310845"/>
              <a:ext cx="833411"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728" name="Straight Arrow Connector 27727"/>
            <p:cNvCxnSpPr>
              <a:endCxn id="6" idx="3"/>
            </p:cNvCxnSpPr>
            <p:nvPr/>
          </p:nvCxnSpPr>
          <p:spPr bwMode="auto">
            <a:xfrm flipH="1" flipV="1">
              <a:off x="1538005" y="4984403"/>
              <a:ext cx="307240" cy="2035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730" name="Straight Arrow Connector 27729"/>
            <p:cNvCxnSpPr/>
            <p:nvPr/>
          </p:nvCxnSpPr>
          <p:spPr bwMode="auto">
            <a:xfrm flipV="1">
              <a:off x="153620" y="3697835"/>
              <a:ext cx="0" cy="268835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27734" name="Straight Connector 27733"/>
            <p:cNvCxnSpPr>
              <a:endCxn id="6" idx="1"/>
            </p:cNvCxnSpPr>
            <p:nvPr/>
          </p:nvCxnSpPr>
          <p:spPr bwMode="auto">
            <a:xfrm flipV="1">
              <a:off x="153620" y="4984403"/>
              <a:ext cx="308295" cy="2035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736" name="Straight Connector 27735"/>
            <p:cNvCxnSpPr/>
            <p:nvPr/>
          </p:nvCxnSpPr>
          <p:spPr bwMode="auto">
            <a:xfrm>
              <a:off x="153620" y="6386185"/>
              <a:ext cx="4572000"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738" name="Straight Connector 27737"/>
            <p:cNvCxnSpPr/>
            <p:nvPr/>
          </p:nvCxnSpPr>
          <p:spPr bwMode="auto">
            <a:xfrm flipV="1">
              <a:off x="4725620" y="5771705"/>
              <a:ext cx="0" cy="61448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740" name="Straight Arrow Connector 27739"/>
            <p:cNvCxnSpPr/>
            <p:nvPr/>
          </p:nvCxnSpPr>
          <p:spPr bwMode="auto">
            <a:xfrm flipH="1">
              <a:off x="4179948" y="5771705"/>
              <a:ext cx="545672"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grpSp>
      <p:sp>
        <p:nvSpPr>
          <p:cNvPr id="73" name="TextBox 72"/>
          <p:cNvSpPr txBox="1"/>
          <p:nvPr/>
        </p:nvSpPr>
        <p:spPr>
          <a:xfrm>
            <a:off x="4956050" y="855865"/>
            <a:ext cx="3955715" cy="2308324"/>
          </a:xfrm>
          <a:prstGeom prst="rect">
            <a:avLst/>
          </a:prstGeom>
          <a:noFill/>
          <a:ln>
            <a:solidFill>
              <a:srgbClr val="111111"/>
            </a:solidFill>
          </a:ln>
        </p:spPr>
        <p:txBody>
          <a:bodyPr wrap="square" rtlCol="0">
            <a:spAutoFit/>
          </a:bodyPr>
          <a:lstStyle/>
          <a:p>
            <a:r>
              <a:rPr lang="en-US" dirty="0"/>
              <a:t>ALU is the arithmetic/logic unit and does all the math</a:t>
            </a:r>
          </a:p>
          <a:p>
            <a:r>
              <a:rPr lang="en-US" dirty="0"/>
              <a:t>ACC is the accumulator (it is the only general purpose register).</a:t>
            </a:r>
          </a:p>
          <a:p>
            <a:r>
              <a:rPr lang="en-US" dirty="0"/>
              <a:t>It can be loaded with a value from the ALU or the bus; the value in it can be used as an input to ALU or copied into MDR (why? when?)</a:t>
            </a:r>
          </a:p>
        </p:txBody>
      </p:sp>
      <p:sp>
        <p:nvSpPr>
          <p:cNvPr id="2" name="Footer Placeholder 1"/>
          <p:cNvSpPr>
            <a:spLocks noGrp="1"/>
          </p:cNvSpPr>
          <p:nvPr>
            <p:ph type="ftr" sz="quarter" idx="11"/>
          </p:nvPr>
        </p:nvSpPr>
        <p:spPr/>
        <p:txBody>
          <a:bodyPr/>
          <a:lstStyle/>
          <a:p>
            <a:pPr>
              <a:defRPr/>
            </a:pPr>
            <a:r>
              <a:rPr lang="en-US" dirty="0"/>
              <a:t>CSE 3430</a:t>
            </a:r>
          </a:p>
        </p:txBody>
      </p:sp>
      <p:sp>
        <p:nvSpPr>
          <p:cNvPr id="3" name="Slide Number Placeholder 2"/>
          <p:cNvSpPr>
            <a:spLocks noGrp="1"/>
          </p:cNvSpPr>
          <p:nvPr>
            <p:ph type="sldNum" sz="quarter" idx="12"/>
          </p:nvPr>
        </p:nvSpPr>
        <p:spPr/>
        <p:txBody>
          <a:bodyPr/>
          <a:lstStyle/>
          <a:p>
            <a:pPr>
              <a:defRPr/>
            </a:pPr>
            <a:fld id="{9F95971F-92F4-44DA-B463-EB59D65F167A}" type="slidenum">
              <a:rPr lang="en-US" altLang="en-US" smtClean="0"/>
              <a:pPr>
                <a:defRPr/>
              </a:pPr>
              <a:t>8</a:t>
            </a:fld>
            <a:endParaRPr lang="en-US" altLang="en-US"/>
          </a:p>
        </p:txBody>
      </p:sp>
    </p:spTree>
    <p:extLst>
      <p:ext uri="{BB962C8B-B14F-4D97-AF65-F5344CB8AC3E}">
        <p14:creationId xmlns:p14="http://schemas.microsoft.com/office/powerpoint/2010/main" val="125559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77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7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7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7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Only sequential execution</a:t>
            </a:r>
          </a:p>
        </p:txBody>
      </p:sp>
      <p:sp>
        <p:nvSpPr>
          <p:cNvPr id="3" name="Content Placeholder 2"/>
          <p:cNvSpPr>
            <a:spLocks noGrp="1"/>
          </p:cNvSpPr>
          <p:nvPr>
            <p:ph idx="1"/>
          </p:nvPr>
        </p:nvSpPr>
        <p:spPr/>
        <p:txBody>
          <a:bodyPr/>
          <a:lstStyle/>
          <a:p>
            <a:r>
              <a:rPr lang="en-US" sz="2800" dirty="0"/>
              <a:t>Notice that the PC is always incremented by 1 (because all instructions are 1-byte long).</a:t>
            </a:r>
            <a:endParaRPr lang="en-US" sz="2800" dirty="0">
              <a:ea typeface="Tahoma"/>
              <a:cs typeface="Tahoma"/>
            </a:endParaRPr>
          </a:p>
          <a:p>
            <a:r>
              <a:rPr lang="en-US" sz="2800" dirty="0"/>
              <a:t>There is </a:t>
            </a:r>
            <a:r>
              <a:rPr lang="en-US" sz="2800" b="1" dirty="0"/>
              <a:t>no non-sequential execution</a:t>
            </a:r>
            <a:r>
              <a:rPr lang="en-US" sz="2800" dirty="0"/>
              <a:t>, using an instruction such as </a:t>
            </a:r>
            <a:r>
              <a:rPr lang="en-US" sz="2800" i="1" dirty="0"/>
              <a:t>call/ret</a:t>
            </a:r>
            <a:r>
              <a:rPr lang="en-US" sz="2800" dirty="0"/>
              <a:t> or </a:t>
            </a:r>
            <a:r>
              <a:rPr lang="en-US" sz="2800" i="1" dirty="0"/>
              <a:t>branch/jump (but they could be implemented)</a:t>
            </a:r>
          </a:p>
          <a:p>
            <a:r>
              <a:rPr lang="en-US" sz="2800" i="1" dirty="0"/>
              <a:t>Very</a:t>
            </a:r>
            <a:r>
              <a:rPr lang="en-US" sz="2800" dirty="0"/>
              <a:t> simple instruction sequencing (again, </a:t>
            </a:r>
            <a:r>
              <a:rPr lang="en-US" sz="2800" i="1" dirty="0"/>
              <a:t>only sequential</a:t>
            </a:r>
            <a:r>
              <a:rPr lang="en-US" sz="2800" dirty="0"/>
              <a:t>) – after an instruction, the next instruction in memory is executed – no real machine was ever this simple (the sequential execution only limitation makes the machine not very useful)!</a:t>
            </a:r>
            <a:endParaRPr lang="en-US" sz="2800" dirty="0">
              <a:ea typeface="Tahoma"/>
              <a:cs typeface="Tahoma"/>
            </a:endParaRPr>
          </a:p>
        </p:txBody>
      </p:sp>
      <p:sp>
        <p:nvSpPr>
          <p:cNvPr id="4" name="Footer Placeholder 3"/>
          <p:cNvSpPr>
            <a:spLocks noGrp="1"/>
          </p:cNvSpPr>
          <p:nvPr>
            <p:ph type="ftr" sz="quarter" idx="11"/>
          </p:nvPr>
        </p:nvSpPr>
        <p:spPr/>
        <p:txBody>
          <a:bodyPr/>
          <a:lstStyle/>
          <a:p>
            <a:pPr>
              <a:defRPr/>
            </a:pPr>
            <a:r>
              <a:rPr lang="en-US" dirty="0"/>
              <a:t>CSE 3430</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pPr>
                <a:defRPr/>
              </a:pPr>
              <a:t>9</a:t>
            </a:fld>
            <a:endParaRPr lang="en-US" altLang="en-US"/>
          </a:p>
        </p:txBody>
      </p:sp>
    </p:spTree>
    <p:extLst>
      <p:ext uri="{BB962C8B-B14F-4D97-AF65-F5344CB8AC3E}">
        <p14:creationId xmlns:p14="http://schemas.microsoft.com/office/powerpoint/2010/main" val="907428354"/>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64577738</TotalTime>
  <Pages>13</Pages>
  <Words>4990</Words>
  <Application>Microsoft Office PowerPoint</Application>
  <PresentationFormat>On-screen Show (4:3)</PresentationFormat>
  <Paragraphs>528</Paragraphs>
  <Slides>50</Slides>
  <Notes>26</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Blends</vt:lpstr>
      <vt:lpstr>How does the CPU work?</vt:lpstr>
      <vt:lpstr>A very simple (accumulator) machine </vt:lpstr>
      <vt:lpstr>Notes on simple architecture</vt:lpstr>
      <vt:lpstr>Internal Structure of Simple CPU </vt:lpstr>
      <vt:lpstr>Internal Structure of Simple CPU </vt:lpstr>
      <vt:lpstr>PowerPoint Presentation</vt:lpstr>
      <vt:lpstr>PowerPoint Presentation</vt:lpstr>
      <vt:lpstr>PowerPoint Presentation</vt:lpstr>
      <vt:lpstr>Only sequential execution</vt:lpstr>
      <vt:lpstr>PowerPoint Presentation</vt:lpstr>
      <vt:lpstr>“Operations” on next slide</vt:lpstr>
      <vt:lpstr>PowerPoint Presentation</vt:lpstr>
      <vt:lpstr>More on Control Signals</vt:lpstr>
      <vt:lpstr>Clock Cycles Per Instruction</vt:lpstr>
      <vt:lpstr>Finally: How the CPU works/states</vt:lpstr>
      <vt:lpstr>Operations again</vt:lpstr>
      <vt:lpstr>PowerPoint Presentation</vt:lpstr>
      <vt:lpstr>Interrupts and non-sequential control flow</vt:lpstr>
      <vt:lpstr>Improving Performance</vt:lpstr>
      <vt:lpstr>Improving Performance (cont)</vt:lpstr>
      <vt:lpstr>Improving Performance</vt:lpstr>
      <vt:lpstr>Analogy – "Old-fashioned" Library Research</vt:lpstr>
      <vt:lpstr>Memory hierachy (contd)</vt:lpstr>
      <vt:lpstr>CPU cache</vt:lpstr>
      <vt:lpstr>Cache and Main Memory</vt:lpstr>
      <vt:lpstr>Remember….</vt:lpstr>
      <vt:lpstr>Cache structure &amp; operation</vt:lpstr>
      <vt:lpstr>Division of Memory Address for Cache</vt:lpstr>
      <vt:lpstr>Address Fields (Parts)</vt:lpstr>
      <vt:lpstr>Cache structure &amp; op (contd)</vt:lpstr>
      <vt:lpstr>Direct-mapped cache</vt:lpstr>
      <vt:lpstr>Cache Hit Rate</vt:lpstr>
      <vt:lpstr>Cache structure &amp; op (contd)</vt:lpstr>
      <vt:lpstr>Cache structure &amp; op (contd)</vt:lpstr>
      <vt:lpstr>Cache structure &amp; op (contd)</vt:lpstr>
      <vt:lpstr>Cache structure &amp; op (contd)</vt:lpstr>
      <vt:lpstr>Cache structure &amp; op (contd)</vt:lpstr>
      <vt:lpstr>Pipelining introduction</vt:lpstr>
      <vt:lpstr>Improving performance: Pipelining </vt:lpstr>
      <vt:lpstr>Notes on pipelining</vt:lpstr>
      <vt:lpstr>Performance Improvement</vt:lpstr>
      <vt:lpstr>Pipelining - Improvement</vt:lpstr>
      <vt:lpstr>Pipelining (contd)</vt:lpstr>
      <vt:lpstr>Potential problems in pipelining</vt:lpstr>
      <vt:lpstr>Potential problems in pipelining-conditional branches</vt:lpstr>
      <vt:lpstr>Conditional branch solution</vt:lpstr>
      <vt:lpstr>Potential problems in pipelining (contd)</vt:lpstr>
      <vt:lpstr>Pipelining Conclusion</vt:lpstr>
      <vt:lpstr>Multicore CPUs</vt:lpstr>
      <vt:lpstr>Multicore CPUs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and Information Science Engineering</dc:title>
  <dc:subject>Dept Vist</dc:subject>
  <dc:creator>Jeremy Loomis</dc:creator>
  <cp:keywords/>
  <dc:description/>
  <cp:lastModifiedBy>George Green</cp:lastModifiedBy>
  <cp:revision>1560</cp:revision>
  <cp:lastPrinted>2016-02-24T15:38:00Z</cp:lastPrinted>
  <dcterms:created xsi:type="dcterms:W3CDTF">1996-10-20T16:17:05Z</dcterms:created>
  <dcterms:modified xsi:type="dcterms:W3CDTF">2025-09-29T02:28:48Z</dcterms:modified>
</cp:coreProperties>
</file>