
<file path=[Content_Types].xml><?xml version="1.0" encoding="utf-8"?>
<Types xmlns="http://schemas.openxmlformats.org/package/2006/content-types">
  <Default Extension="bin" ContentType="application/vnd.openxmlformats-officedocument.oleObject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58" strictFirstAndLastChars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5" r:id="rId2"/>
    <p:sldId id="276" r:id="rId3"/>
    <p:sldId id="291" r:id="rId4"/>
    <p:sldId id="299" r:id="rId5"/>
    <p:sldId id="292" r:id="rId6"/>
    <p:sldId id="294" r:id="rId7"/>
    <p:sldId id="300" r:id="rId8"/>
    <p:sldId id="293" r:id="rId9"/>
    <p:sldId id="296" r:id="rId10"/>
    <p:sldId id="290" r:id="rId11"/>
    <p:sldId id="297" r:id="rId12"/>
    <p:sldId id="298" r:id="rId13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00FF"/>
    <a:srgbClr val="00FFFF"/>
    <a:srgbClr val="0000FF"/>
    <a:srgbClr val="00FF00"/>
    <a:srgbClr val="FF000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446073-90B8-42D1-B2B9-D1AB25690969}" v="4" dt="2025-08-27T23:33:39.4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2" d="100"/>
          <a:sy n="122" d="100"/>
        </p:scale>
        <p:origin x="176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Hauck" userId="34b3899fdf42c681" providerId="LiveId" clId="{9D446073-90B8-42D1-B2B9-D1AB25690969}"/>
    <pc:docChg chg="modSld">
      <pc:chgData name="Scott Hauck" userId="34b3899fdf42c681" providerId="LiveId" clId="{9D446073-90B8-42D1-B2B9-D1AB25690969}" dt="2025-08-27T23:33:39.418" v="3"/>
      <pc:docMkLst>
        <pc:docMk/>
      </pc:docMkLst>
      <pc:sldChg chg="modSp">
        <pc:chgData name="Scott Hauck" userId="34b3899fdf42c681" providerId="LiveId" clId="{9D446073-90B8-42D1-B2B9-D1AB25690969}" dt="2025-08-27T23:33:08.421" v="0"/>
        <pc:sldMkLst>
          <pc:docMk/>
          <pc:sldMk cId="0" sldId="276"/>
        </pc:sldMkLst>
        <pc:graphicFrameChg chg="mod">
          <ac:chgData name="Scott Hauck" userId="34b3899fdf42c681" providerId="LiveId" clId="{9D446073-90B8-42D1-B2B9-D1AB25690969}" dt="2025-08-27T23:33:08.421" v="0"/>
          <ac:graphicFrameMkLst>
            <pc:docMk/>
            <pc:sldMk cId="0" sldId="276"/>
            <ac:graphicFrameMk id="75881" creationId="{BE9A07A1-3052-220D-D843-8D1B81F21698}"/>
          </ac:graphicFrameMkLst>
        </pc:graphicFrameChg>
      </pc:sldChg>
      <pc:sldChg chg="modSp">
        <pc:chgData name="Scott Hauck" userId="34b3899fdf42c681" providerId="LiveId" clId="{9D446073-90B8-42D1-B2B9-D1AB25690969}" dt="2025-08-27T23:33:23.218" v="1"/>
        <pc:sldMkLst>
          <pc:docMk/>
          <pc:sldMk cId="0" sldId="293"/>
        </pc:sldMkLst>
        <pc:graphicFrameChg chg="mod">
          <ac:chgData name="Scott Hauck" userId="34b3899fdf42c681" providerId="LiveId" clId="{9D446073-90B8-42D1-B2B9-D1AB25690969}" dt="2025-08-27T23:33:23.218" v="1"/>
          <ac:graphicFrameMkLst>
            <pc:docMk/>
            <pc:sldMk cId="0" sldId="293"/>
            <ac:graphicFrameMk id="106588" creationId="{D4EAEDD4-8A57-A26F-03CE-98A59DF7B2E9}"/>
          </ac:graphicFrameMkLst>
        </pc:graphicFrameChg>
      </pc:sldChg>
      <pc:sldChg chg="modSp">
        <pc:chgData name="Scott Hauck" userId="34b3899fdf42c681" providerId="LiveId" clId="{9D446073-90B8-42D1-B2B9-D1AB25690969}" dt="2025-08-27T23:33:29.524" v="2"/>
        <pc:sldMkLst>
          <pc:docMk/>
          <pc:sldMk cId="0" sldId="296"/>
        </pc:sldMkLst>
        <pc:graphicFrameChg chg="mod">
          <ac:chgData name="Scott Hauck" userId="34b3899fdf42c681" providerId="LiveId" clId="{9D446073-90B8-42D1-B2B9-D1AB25690969}" dt="2025-08-27T23:33:29.524" v="2"/>
          <ac:graphicFrameMkLst>
            <pc:docMk/>
            <pc:sldMk cId="0" sldId="296"/>
            <ac:graphicFrameMk id="111666" creationId="{0F21F1AF-5BD8-40A2-69AC-B4764A62FDD0}"/>
          </ac:graphicFrameMkLst>
        </pc:graphicFrameChg>
      </pc:sldChg>
      <pc:sldChg chg="modSp">
        <pc:chgData name="Scott Hauck" userId="34b3899fdf42c681" providerId="LiveId" clId="{9D446073-90B8-42D1-B2B9-D1AB25690969}" dt="2025-08-27T23:33:39.418" v="3"/>
        <pc:sldMkLst>
          <pc:docMk/>
          <pc:sldMk cId="0" sldId="297"/>
        </pc:sldMkLst>
        <pc:graphicFrameChg chg="mod">
          <ac:chgData name="Scott Hauck" userId="34b3899fdf42c681" providerId="LiveId" clId="{9D446073-90B8-42D1-B2B9-D1AB25690969}" dt="2025-08-27T23:33:39.418" v="3"/>
          <ac:graphicFrameMkLst>
            <pc:docMk/>
            <pc:sldMk cId="0" sldId="297"/>
            <ac:graphicFrameMk id="114721" creationId="{0ECC2E33-78BE-9619-EBCF-89C4CDE0B8A3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52BBB78-CBC8-3B80-310E-4FE2D7AF8C0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0888"/>
            <a:ext cx="5368925" cy="4322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979" tIns="47146" rIns="95979" bIns="47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84E5BDC-2FA6-CF7A-8AFE-13C59911759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5075" y="725488"/>
            <a:ext cx="4846638" cy="3635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1615D81-81A5-4C8E-D278-9BD5EA26D9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D2F08D6-1DC0-F3CD-862D-147FE439A4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7C6D678-1197-167D-CE02-0E119274CF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6C61427-C32C-5BCD-EAE9-571B56B308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8C33E4A-EA29-C956-373A-31CBFB1A38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EAAF4B9-CF0F-DFD0-4478-0FF79DD1A3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80CC91BF-9AB3-A98B-1FAD-BA39F0FC24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3114977E-AE33-0134-FFCF-FC33DA69F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FA897CD-F14B-250D-E567-6DE032FCBD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57682CF-D326-F4DA-8673-28A4D29F03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F915537-A7A3-05C2-C824-728345DE19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428F9CA-C626-D0E3-F2A0-539904A951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7970BC4-19D4-6D6B-E824-E8FAD3BAA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5AFFDFB-35F3-5CAE-8A61-5F5DF8400E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9C58355-9181-2180-F03A-07F6341244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0349181-9532-A888-32C7-2D38AB1C42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E2ACE0F-28EE-2D6A-24E4-F576D9B772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316090C-BB70-D3A3-0ABF-C49919615F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495E74C-6D74-1DEB-477D-078CC02ABA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9C318EA-E058-46B1-4049-BCBB771CD5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83ED8BD-2C4E-E8BF-9243-12B8AA6DDC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11A2350-A479-1BE9-21F1-8DF91EDBED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6E18572-D874-C6D4-7713-B4B4D772E4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C290E37-B753-97E1-A722-E7F420CBD4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EC8D64C-3609-1CED-68C8-5FCA583A21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339D7D-269E-438E-B831-FE52CADB71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195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538F61B-7DAA-6E94-F297-89D374AF39E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823D5-F551-41AF-9B84-06B9F971FF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646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1625" y="225425"/>
            <a:ext cx="2066925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0850" y="225425"/>
            <a:ext cx="6048375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FC0DDFD-E553-8989-BE83-C06DCC09666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7CEB8-EF1C-4C11-9AA7-1611473790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829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460BE94-CF50-B9AA-EA36-0EF95C4A5BE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C9F16-84F8-4493-8A1A-D5CC26D628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78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EB39CAEC-665B-2FE3-FFDC-470ADBD0DF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A993F-1C87-46BD-BF68-D48EA84E70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6146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850" y="903288"/>
            <a:ext cx="4057650" cy="526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903288"/>
            <a:ext cx="4057650" cy="526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074F94F-D58B-3F82-637C-A431C98C9A2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9CCE8-0E49-4A86-8ED7-6188393F91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63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B22FF915-65E9-1F43-F6AB-63136BFD9D5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055A1-BF70-41CC-916D-B6C4A66FA2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179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BC885830-B21C-4B20-34D2-36BD9CFF3AF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F8376-D903-43BF-B40E-22BD1902E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791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0E6994D7-1E41-6297-6A2E-AABF2FC8DD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F9226-E892-440A-A244-C62462D2A8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219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569C0ED-9354-89F5-B045-8E9DF7B317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74DCB6-1B66-4D6D-913B-2DE4F63529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735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C8A8816-FD13-05DF-0882-3B1C21E3DDE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F85F9-D120-4906-8E49-64B6441CE8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020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AFCD7A4-D8AB-13BF-18B8-9D6EDB6FED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225425"/>
            <a:ext cx="82677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275" tIns="43854" rIns="89275" bIns="438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AB346CE-D7C8-726C-50D1-F2F4AC5B99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903288"/>
            <a:ext cx="8267700" cy="526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275" tIns="43854" rIns="89275" bIns="438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1B0F6026-C3E8-4A59-33C3-A8574B11F6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750" y="801688"/>
            <a:ext cx="8342313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A3834AD3-A288-82E7-7D01-FF95E65E2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750" y="6230938"/>
            <a:ext cx="8342313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DBA38BD9-B3AD-C9D4-46A9-8E61A17EB8C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5150" y="6243638"/>
            <a:ext cx="1878013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15" tIns="45107" rIns="90215" bIns="45107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44A0986-0585-40B1-AC28-6B75AE6554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2pPr>
      <a:lvl3pPr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3pPr>
      <a:lvl4pPr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4pPr>
      <a:lvl5pPr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5pPr>
      <a:lvl6pPr marL="457200"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6pPr>
      <a:lvl7pPr marL="914400"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7pPr>
      <a:lvl8pPr marL="1371600"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8pPr>
      <a:lvl9pPr marL="1828800"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9pPr>
    </p:titleStyle>
    <p:bodyStyle>
      <a:lvl1pPr marL="338138" indent="-338138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3425" indent="-28257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2pPr>
      <a:lvl3pPr marL="1127125" indent="-22542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3pPr>
      <a:lvl4pPr marL="1577975" indent="-22542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4pPr>
      <a:lvl5pPr marL="2030413" indent="-22542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5pPr>
      <a:lvl6pPr marL="2487613" indent="-22542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6pPr>
      <a:lvl7pPr marL="2944813" indent="-22542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7pPr>
      <a:lvl8pPr marL="3402013" indent="-22542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8pPr>
      <a:lvl9pPr marL="3859213" indent="-22542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>
            <a:extLst>
              <a:ext uri="{FF2B5EF4-FFF2-40B4-BE49-F238E27FC236}">
                <a16:creationId xmlns:a16="http://schemas.microsoft.com/office/drawing/2014/main" id="{444199FD-20FD-EC3F-184A-6D3C0852DD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A13C27B4-2D89-4128-9281-C4CC924AB672}" type="slidenum">
              <a:rPr lang="en-US" altLang="en-US" smtClean="0"/>
              <a:pPr>
                <a:spcBef>
                  <a:spcPct val="0"/>
                </a:spcBef>
                <a:buSzTx/>
              </a:pPr>
              <a:t>58</a:t>
            </a:fld>
            <a:endParaRPr lang="en-US" altLang="en-US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71A7B023-5F61-70E8-D827-C87664884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Computer “Performance”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FF3CF175-A844-B9B3-F2A5-D3595DD502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Readings: 1.6-1.8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BIPS (Billion Instructions Per Second) vs. GHz (Giga Cycles Per Second)</a:t>
            </a:r>
          </a:p>
          <a:p>
            <a:endParaRPr lang="en-US" altLang="en-US"/>
          </a:p>
          <a:p>
            <a:r>
              <a:rPr lang="en-US" altLang="en-US"/>
              <a:t>Throughput (jobs/seconds) vs. Latency (time to complete a job)</a:t>
            </a:r>
          </a:p>
          <a:p>
            <a:endParaRPr lang="en-US" altLang="en-US"/>
          </a:p>
          <a:p>
            <a:r>
              <a:rPr lang="en-US" altLang="en-US"/>
              <a:t>Measuring “best” in a computer</a:t>
            </a:r>
          </a:p>
        </p:txBody>
      </p:sp>
      <p:sp>
        <p:nvSpPr>
          <p:cNvPr id="3077" name="Text Box 7">
            <a:extLst>
              <a:ext uri="{FF2B5EF4-FFF2-40B4-BE49-F238E27FC236}">
                <a16:creationId xmlns:a16="http://schemas.microsoft.com/office/drawing/2014/main" id="{D4D9CADA-627E-0F0A-6C1C-71F5611B1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238" y="4219575"/>
            <a:ext cx="4918075" cy="17494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>
            <a:spAutoFit/>
          </a:bodyPr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SzTx/>
            </a:pPr>
            <a:r>
              <a:rPr lang="en-US" altLang="en-US"/>
              <a:t>The PowerBook G4 outguns Pentium</a:t>
            </a:r>
          </a:p>
          <a:p>
            <a:pPr algn="just">
              <a:spcBef>
                <a:spcPct val="0"/>
              </a:spcBef>
              <a:buSzTx/>
            </a:pPr>
            <a:r>
              <a:rPr lang="en-US" altLang="en-US"/>
              <a:t>III-based notebooks by up to 30 percent.* </a:t>
            </a:r>
          </a:p>
          <a:p>
            <a:pPr algn="just">
              <a:spcBef>
                <a:spcPct val="0"/>
              </a:spcBef>
              <a:buSzTx/>
            </a:pPr>
            <a:endParaRPr lang="en-US" altLang="en-US"/>
          </a:p>
          <a:p>
            <a:pPr algn="just">
              <a:spcBef>
                <a:spcPct val="0"/>
              </a:spcBef>
              <a:buSzTx/>
            </a:pPr>
            <a:r>
              <a:rPr lang="en-US" altLang="en-US">
                <a:solidFill>
                  <a:srgbClr val="666666"/>
                </a:solidFill>
              </a:rPr>
              <a:t>* Based on Adobe Photoshop tests</a:t>
            </a:r>
          </a:p>
          <a:p>
            <a:pPr algn="just">
              <a:spcBef>
                <a:spcPct val="0"/>
              </a:spcBef>
              <a:buSzTx/>
            </a:pPr>
            <a:r>
              <a:rPr lang="en-US" altLang="en-US">
                <a:solidFill>
                  <a:srgbClr val="666666"/>
                </a:solidFill>
              </a:rPr>
              <a:t>comparing a 500MHz PowerBook G4 to</a:t>
            </a:r>
          </a:p>
          <a:p>
            <a:pPr algn="just">
              <a:spcBef>
                <a:spcPct val="0"/>
              </a:spcBef>
              <a:buSzTx/>
            </a:pPr>
            <a:r>
              <a:rPr lang="en-US" altLang="en-US">
                <a:solidFill>
                  <a:srgbClr val="666666"/>
                </a:solidFill>
              </a:rPr>
              <a:t>850MHz Pentium III-based portable computers</a:t>
            </a:r>
          </a:p>
        </p:txBody>
      </p:sp>
      <p:sp>
        <p:nvSpPr>
          <p:cNvPr id="3078" name="AutoShape 4">
            <a:extLst>
              <a:ext uri="{FF2B5EF4-FFF2-40B4-BE49-F238E27FC236}">
                <a16:creationId xmlns:a16="http://schemas.microsoft.com/office/drawing/2014/main" id="{684BC26F-535B-8CD9-D6C6-AD58007A6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551238"/>
            <a:ext cx="2416175" cy="1793875"/>
          </a:xfrm>
          <a:prstGeom prst="irregularSeal2">
            <a:avLst/>
          </a:prstGeom>
          <a:solidFill>
            <a:schemeClr val="bg1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lIns="90215" tIns="45107" rIns="90215" bIns="45107" anchor="ctr"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</a:pP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3.0 GHz</a:t>
            </a:r>
          </a:p>
        </p:txBody>
      </p:sp>
      <p:sp>
        <p:nvSpPr>
          <p:cNvPr id="3079" name="AutoShape 8">
            <a:extLst>
              <a:ext uri="{FF2B5EF4-FFF2-40B4-BE49-F238E27FC236}">
                <a16:creationId xmlns:a16="http://schemas.microsoft.com/office/drawing/2014/main" id="{58E1BAAB-177C-EAB8-2D80-43630ADAA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8388" y="3379788"/>
            <a:ext cx="2995612" cy="2346325"/>
          </a:xfrm>
          <a:prstGeom prst="irregularSeal1">
            <a:avLst/>
          </a:prstGeom>
          <a:solidFill>
            <a:schemeClr val="bg1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lIns="90215" tIns="45107" rIns="90215" bIns="45107" anchor="ctr"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</a:pP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Hyper</a:t>
            </a:r>
          </a:p>
          <a:p>
            <a:pPr algn="ctr">
              <a:spcBef>
                <a:spcPct val="0"/>
              </a:spcBef>
              <a:buSzTx/>
            </a:pP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Pipelined</a:t>
            </a:r>
          </a:p>
          <a:p>
            <a:pPr algn="ctr">
              <a:spcBef>
                <a:spcPct val="0"/>
              </a:spcBef>
              <a:buSzTx/>
            </a:pPr>
            <a:r>
              <a:rPr lang="en-US" altLang="en-US">
                <a:solidFill>
                  <a:srgbClr val="FF0000"/>
                </a:solidFill>
                <a:cs typeface="Arial" panose="020B0604020202020204" pitchFamily="34" charset="0"/>
              </a:rPr>
              <a:t>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id="{357908AC-772A-0DCC-1A5A-423DE36FCD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BEFF8F08-1670-4976-AD8A-B6F30FC69514}" type="slidenum">
              <a:rPr lang="en-US" altLang="en-US" smtClean="0"/>
              <a:pPr>
                <a:spcBef>
                  <a:spcPct val="0"/>
                </a:spcBef>
                <a:buSzTx/>
              </a:pPr>
              <a:t>67</a:t>
            </a:fld>
            <a:endParaRPr lang="en-US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A7A8980F-232B-F2AB-6A90-BB7F0FAB53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Warning 1: Amdahl’s Law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41A45B2F-B2DC-DA76-7EB6-A018501993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impact of a performance improvement is limited by what is NOT improved: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Example:  Assume a program runs in 100 seconds on a machine, with multiply responsible for 80 seconds of this time.  How much do we have to speed up multiply to make the program run 4 times faster?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	5 times faster?</a:t>
            </a:r>
          </a:p>
        </p:txBody>
      </p:sp>
      <p:grpSp>
        <p:nvGrpSpPr>
          <p:cNvPr id="21509" name="Group 16">
            <a:extLst>
              <a:ext uri="{FF2B5EF4-FFF2-40B4-BE49-F238E27FC236}">
                <a16:creationId xmlns:a16="http://schemas.microsoft.com/office/drawing/2014/main" id="{A578618A-DBA1-9C28-2AEC-D3D4764971BB}"/>
              </a:ext>
            </a:extLst>
          </p:cNvPr>
          <p:cNvGrpSpPr>
            <a:grpSpLocks/>
          </p:cNvGrpSpPr>
          <p:nvPr/>
        </p:nvGrpSpPr>
        <p:grpSpPr bwMode="auto">
          <a:xfrm>
            <a:off x="425450" y="1476375"/>
            <a:ext cx="8242300" cy="635000"/>
            <a:chOff x="272" y="942"/>
            <a:chExt cx="5264" cy="405"/>
          </a:xfrm>
        </p:grpSpPr>
        <p:sp>
          <p:nvSpPr>
            <p:cNvPr id="21510" name="Text Box 5">
              <a:extLst>
                <a:ext uri="{FF2B5EF4-FFF2-40B4-BE49-F238E27FC236}">
                  <a16:creationId xmlns:a16="http://schemas.microsoft.com/office/drawing/2014/main" id="{5FDB7B5E-E45B-82D4-5CED-9DC70FBC4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" y="942"/>
              <a:ext cx="11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r>
                <a:rPr lang="en-US" altLang="en-US">
                  <a:latin typeface="Times New Roman" panose="02020603050405020304" pitchFamily="18" charset="0"/>
                </a:rPr>
                <a:t>Execution time</a:t>
              </a:r>
            </a:p>
            <a:p>
              <a:pPr algn="ctr">
                <a:spcBef>
                  <a:spcPct val="0"/>
                </a:spcBef>
                <a:buSzTx/>
              </a:pPr>
              <a:r>
                <a:rPr lang="en-US" altLang="en-US">
                  <a:latin typeface="Times New Roman" panose="02020603050405020304" pitchFamily="18" charset="0"/>
                </a:rPr>
                <a:t>after improvement</a:t>
              </a:r>
            </a:p>
          </p:txBody>
        </p:sp>
        <p:sp>
          <p:nvSpPr>
            <p:cNvPr id="21511" name="Text Box 6">
              <a:extLst>
                <a:ext uri="{FF2B5EF4-FFF2-40B4-BE49-F238E27FC236}">
                  <a16:creationId xmlns:a16="http://schemas.microsoft.com/office/drawing/2014/main" id="{0AD05416-359F-25D9-4513-9B6A594E89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2" y="942"/>
              <a:ext cx="9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r>
                <a:rPr lang="en-US" altLang="en-US">
                  <a:latin typeface="Times New Roman" panose="02020603050405020304" pitchFamily="18" charset="0"/>
                </a:rPr>
                <a:t>Execution time</a:t>
              </a:r>
            </a:p>
            <a:p>
              <a:pPr algn="ctr">
                <a:spcBef>
                  <a:spcPct val="0"/>
                </a:spcBef>
                <a:buSzTx/>
              </a:pPr>
              <a:r>
                <a:rPr lang="en-US" altLang="en-US">
                  <a:latin typeface="Times New Roman" panose="02020603050405020304" pitchFamily="18" charset="0"/>
                </a:rPr>
                <a:t>of unaffected</a:t>
              </a:r>
            </a:p>
          </p:txBody>
        </p:sp>
        <p:sp>
          <p:nvSpPr>
            <p:cNvPr id="21512" name="Text Box 7">
              <a:extLst>
                <a:ext uri="{FF2B5EF4-FFF2-40B4-BE49-F238E27FC236}">
                  <a16:creationId xmlns:a16="http://schemas.microsoft.com/office/drawing/2014/main" id="{8FEB8AF3-23BF-F2A5-764A-FC4723CA43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1" y="1029"/>
              <a:ext cx="1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r>
                <a:rPr lang="en-US" altLang="en-US">
                  <a:latin typeface="Times New Roman" panose="02020603050405020304" pitchFamily="18" charset="0"/>
                </a:rPr>
                <a:t>=</a:t>
              </a:r>
            </a:p>
          </p:txBody>
        </p:sp>
        <p:sp>
          <p:nvSpPr>
            <p:cNvPr id="21513" name="Text Box 8">
              <a:extLst>
                <a:ext uri="{FF2B5EF4-FFF2-40B4-BE49-F238E27FC236}">
                  <a16:creationId xmlns:a16="http://schemas.microsoft.com/office/drawing/2014/main" id="{9C59C716-42B1-CAB9-570A-81F60A2CEA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6" y="102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r>
                <a:rPr lang="en-US" altLang="en-US">
                  <a:latin typeface="Times New Roman" panose="02020603050405020304" pitchFamily="18" charset="0"/>
                </a:rPr>
                <a:t>*</a:t>
              </a:r>
            </a:p>
          </p:txBody>
        </p:sp>
        <p:grpSp>
          <p:nvGrpSpPr>
            <p:cNvPr id="21514" name="Group 15">
              <a:extLst>
                <a:ext uri="{FF2B5EF4-FFF2-40B4-BE49-F238E27FC236}">
                  <a16:creationId xmlns:a16="http://schemas.microsoft.com/office/drawing/2014/main" id="{25B869E9-7B47-85E2-56CC-727E71687F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8" y="942"/>
              <a:ext cx="1548" cy="404"/>
              <a:chOff x="3988" y="942"/>
              <a:chExt cx="1548" cy="404"/>
            </a:xfrm>
          </p:grpSpPr>
          <p:sp>
            <p:nvSpPr>
              <p:cNvPr id="21517" name="Text Box 10">
                <a:extLst>
                  <a:ext uri="{FF2B5EF4-FFF2-40B4-BE49-F238E27FC236}">
                    <a16:creationId xmlns:a16="http://schemas.microsoft.com/office/drawing/2014/main" id="{6FC0FE08-2BB6-05CA-5A41-44B713A534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8" y="942"/>
                <a:ext cx="154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215" tIns="45107" rIns="90215" bIns="45107">
                <a:spAutoFit/>
              </a:bodyPr>
              <a:lstStyle>
                <a:lvl1pPr defTabSz="901700">
                  <a:spcBef>
                    <a:spcPct val="20000"/>
                  </a:spcBef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01700">
                  <a:spcBef>
                    <a:spcPct val="20000"/>
                  </a:spcBef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01700">
                  <a:spcBef>
                    <a:spcPct val="20000"/>
                  </a:spcBef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01700">
                  <a:spcBef>
                    <a:spcPct val="20000"/>
                  </a:spcBef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01700">
                  <a:spcBef>
                    <a:spcPct val="20000"/>
                  </a:spcBef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</a:pPr>
                <a:r>
                  <a:rPr lang="en-US" altLang="en-US">
                    <a:latin typeface="Times New Roman" panose="02020603050405020304" pitchFamily="18" charset="0"/>
                  </a:rPr>
                  <a:t>1</a:t>
                </a:r>
              </a:p>
              <a:p>
                <a:pPr algn="ctr">
                  <a:spcBef>
                    <a:spcPct val="0"/>
                  </a:spcBef>
                  <a:buSzTx/>
                </a:pPr>
                <a:r>
                  <a:rPr lang="en-US" altLang="en-US">
                    <a:latin typeface="Times New Roman" panose="02020603050405020304" pitchFamily="18" charset="0"/>
                  </a:rPr>
                  <a:t>Amount of improvement</a:t>
                </a:r>
              </a:p>
            </p:txBody>
          </p:sp>
          <p:sp>
            <p:nvSpPr>
              <p:cNvPr id="21518" name="Line 11">
                <a:extLst>
                  <a:ext uri="{FF2B5EF4-FFF2-40B4-BE49-F238E27FC236}">
                    <a16:creationId xmlns:a16="http://schemas.microsoft.com/office/drawing/2014/main" id="{082B669B-D99B-005E-086B-DD72CA2DAB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0" y="1153"/>
                <a:ext cx="14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15" name="Text Box 12">
              <a:extLst>
                <a:ext uri="{FF2B5EF4-FFF2-40B4-BE49-F238E27FC236}">
                  <a16:creationId xmlns:a16="http://schemas.microsoft.com/office/drawing/2014/main" id="{4F8E5C7C-DED6-9C9E-5CD4-FF4F1F019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" y="1029"/>
              <a:ext cx="1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r>
                <a:rPr lang="en-US" altLang="en-US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1516" name="Text Box 13">
              <a:extLst>
                <a:ext uri="{FF2B5EF4-FFF2-40B4-BE49-F238E27FC236}">
                  <a16:creationId xmlns:a16="http://schemas.microsoft.com/office/drawing/2014/main" id="{73128C10-B456-7AD7-71EF-B3F054347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0" y="943"/>
              <a:ext cx="9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r>
                <a:rPr lang="en-US" altLang="en-US">
                  <a:latin typeface="Times New Roman" panose="02020603050405020304" pitchFamily="18" charset="0"/>
                </a:rPr>
                <a:t>Execution time</a:t>
              </a:r>
              <a:br>
                <a:rPr lang="en-US" altLang="en-US">
                  <a:latin typeface="Times New Roman" panose="02020603050405020304" pitchFamily="18" charset="0"/>
                </a:rPr>
              </a:br>
              <a:r>
                <a:rPr lang="en-US" altLang="en-US">
                  <a:latin typeface="Times New Roman" panose="02020603050405020304" pitchFamily="18" charset="0"/>
                </a:rPr>
                <a:t>affected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>
            <a:extLst>
              <a:ext uri="{FF2B5EF4-FFF2-40B4-BE49-F238E27FC236}">
                <a16:creationId xmlns:a16="http://schemas.microsoft.com/office/drawing/2014/main" id="{FFAED723-99BC-2E75-B254-FCC7508395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9BC2F6FD-8B92-4B81-9C22-5B93D8390202}" type="slidenum">
              <a:rPr lang="en-US" altLang="en-US" smtClean="0"/>
              <a:pPr>
                <a:spcBef>
                  <a:spcPct val="0"/>
                </a:spcBef>
                <a:buSzTx/>
              </a:pPr>
              <a:t>68</a:t>
            </a:fld>
            <a:endParaRPr lang="en-US" altLang="en-US"/>
          </a:p>
        </p:txBody>
      </p:sp>
      <p:sp>
        <p:nvSpPr>
          <p:cNvPr id="23555" name="Rectangle 1026">
            <a:extLst>
              <a:ext uri="{FF2B5EF4-FFF2-40B4-BE49-F238E27FC236}">
                <a16:creationId xmlns:a16="http://schemas.microsoft.com/office/drawing/2014/main" id="{5C1025B3-37B2-A802-5D74-070FFEFA9B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Warning 2: BIPs, GHz </a:t>
            </a:r>
            <a:r>
              <a:rPr lang="en-US" altLang="en-US" dirty="0">
                <a:sym typeface="Symbol" panose="05050102010706020507" pitchFamily="18" charset="2"/>
              </a:rPr>
              <a:t></a:t>
            </a:r>
            <a:r>
              <a:rPr lang="en-US" altLang="en-US" dirty="0"/>
              <a:t> Performance </a:t>
            </a:r>
          </a:p>
        </p:txBody>
      </p:sp>
      <p:sp>
        <p:nvSpPr>
          <p:cNvPr id="23556" name="Rectangle 1027">
            <a:extLst>
              <a:ext uri="{FF2B5EF4-FFF2-40B4-BE49-F238E27FC236}">
                <a16:creationId xmlns:a16="http://schemas.microsoft.com/office/drawing/2014/main" id="{5E62956E-6374-28FC-1A97-28848C0EA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Higher MHz (clock rate) doesn’t always mean better CPU</a:t>
            </a:r>
          </a:p>
          <a:p>
            <a:pPr>
              <a:lnSpc>
                <a:spcPct val="90000"/>
              </a:lnSpc>
            </a:pPr>
            <a:r>
              <a:rPr lang="en-US" altLang="en-US"/>
              <a:t>	Orange computer: 1000 MHz, CPI: 2.5, 1 billion instruction program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	Grape computer: 500MHz, CPI: 1.1, 1 billion instruction program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Higher MIPs (million instructions per second) doesn’t always mean better CPU</a:t>
            </a:r>
          </a:p>
          <a:p>
            <a:pPr>
              <a:lnSpc>
                <a:spcPct val="90000"/>
              </a:lnSpc>
            </a:pPr>
            <a:r>
              <a:rPr lang="en-US" altLang="en-US"/>
              <a:t>	1 GHz machine, with two different compilers</a:t>
            </a:r>
          </a:p>
          <a:p>
            <a:pPr>
              <a:lnSpc>
                <a:spcPct val="90000"/>
              </a:lnSpc>
            </a:pPr>
            <a:r>
              <a:rPr lang="en-US" altLang="en-US"/>
              <a:t>	Compiler A on program X: 10 Billion ALU, 1 Billion Load</a:t>
            </a:r>
          </a:p>
          <a:p>
            <a:pPr>
              <a:lnSpc>
                <a:spcPct val="90000"/>
              </a:lnSpc>
            </a:pPr>
            <a:r>
              <a:rPr lang="en-US" altLang="en-US"/>
              <a:t>	Compiler B on program X: 5 Billion ALU, 1Billion Load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	Execution Time: A ____  B ____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	BIPS: A ____  B ____</a:t>
            </a:r>
          </a:p>
        </p:txBody>
      </p:sp>
      <p:graphicFrame>
        <p:nvGraphicFramePr>
          <p:cNvPr id="114721" name="Group 1057">
            <a:extLst>
              <a:ext uri="{FF2B5EF4-FFF2-40B4-BE49-F238E27FC236}">
                <a16:creationId xmlns:a16="http://schemas.microsoft.com/office/drawing/2014/main" id="{0ECC2E33-78BE-9619-EBCF-89C4CDE0B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656684"/>
              </p:ext>
            </p:extLst>
          </p:nvPr>
        </p:nvGraphicFramePr>
        <p:xfrm>
          <a:off x="5072063" y="4329113"/>
          <a:ext cx="3800475" cy="1670070"/>
        </p:xfrm>
        <a:graphic>
          <a:graphicData uri="http://schemas.openxmlformats.org/drawingml/2006/table">
            <a:tbl>
              <a:tblPr firstRow="1"/>
              <a:tblGrid>
                <a:gridCol w="1900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0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010"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Instruction Type</a:t>
                      </a:r>
                    </a:p>
                  </a:txBody>
                  <a:tcPr marL="90215" marR="90215" marT="45087" marB="450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Type Cycles</a:t>
                      </a:r>
                    </a:p>
                  </a:txBody>
                  <a:tcPr marL="90215" marR="90215" marT="45087" marB="450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ALU</a:t>
                      </a:r>
                    </a:p>
                  </a:txBody>
                  <a:tcPr marL="90215" marR="90215" marT="45087" marB="450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215" marR="90215" marT="45087" marB="450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Load</a:t>
                      </a:r>
                    </a:p>
                  </a:txBody>
                  <a:tcPr marL="90215" marR="90215" marT="45087" marB="450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marL="90215" marR="90215" marT="45087" marB="450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Store</a:t>
                      </a:r>
                    </a:p>
                  </a:txBody>
                  <a:tcPr marL="90215" marR="90215" marT="45087" marB="450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marL="90215" marR="90215" marT="45087" marB="450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Branch</a:t>
                      </a:r>
                    </a:p>
                  </a:txBody>
                  <a:tcPr marL="90215" marR="90215" marT="45087" marB="450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L="90215" marR="90215" marT="45087" marB="450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>
            <a:extLst>
              <a:ext uri="{FF2B5EF4-FFF2-40B4-BE49-F238E27FC236}">
                <a16:creationId xmlns:a16="http://schemas.microsoft.com/office/drawing/2014/main" id="{3A3033CA-F32D-6964-5AD1-BBDAC06F21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893E7866-8F11-4BAB-8433-A72A706EC2FB}" type="slidenum">
              <a:rPr lang="en-US" altLang="en-US" smtClean="0"/>
              <a:pPr>
                <a:spcBef>
                  <a:spcPct val="0"/>
                </a:spcBef>
                <a:buSzTx/>
              </a:pPr>
              <a:t>69</a:t>
            </a:fld>
            <a:endParaRPr lang="en-US" altLang="en-US"/>
          </a:p>
        </p:txBody>
      </p:sp>
      <p:sp>
        <p:nvSpPr>
          <p:cNvPr id="25603" name="Rectangle 1026">
            <a:extLst>
              <a:ext uri="{FF2B5EF4-FFF2-40B4-BE49-F238E27FC236}">
                <a16:creationId xmlns:a16="http://schemas.microsoft.com/office/drawing/2014/main" id="{711B60C6-C988-42F5-DA81-511E3BD3FD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Processor Performance Summary</a:t>
            </a:r>
          </a:p>
        </p:txBody>
      </p:sp>
      <p:sp>
        <p:nvSpPr>
          <p:cNvPr id="25604" name="Rectangle 1027">
            <a:extLst>
              <a:ext uri="{FF2B5EF4-FFF2-40B4-BE49-F238E27FC236}">
                <a16:creationId xmlns:a16="http://schemas.microsoft.com/office/drawing/2014/main" id="{67232168-77A0-B3D7-3EB6-7D8E78BDF2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Machine performance: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Better performance:</a:t>
            </a:r>
          </a:p>
          <a:p>
            <a:endParaRPr lang="en-US" altLang="en-US"/>
          </a:p>
          <a:p>
            <a:r>
              <a:rPr lang="en-US" altLang="en-US"/>
              <a:t>	_____ number of instructions to implement computations</a:t>
            </a:r>
          </a:p>
          <a:p>
            <a:endParaRPr lang="en-US" altLang="en-US"/>
          </a:p>
          <a:p>
            <a:r>
              <a:rPr lang="en-US" altLang="en-US"/>
              <a:t>	_____ CPI</a:t>
            </a:r>
          </a:p>
          <a:p>
            <a:endParaRPr lang="en-US" altLang="en-US"/>
          </a:p>
          <a:p>
            <a:r>
              <a:rPr lang="en-US" altLang="en-US"/>
              <a:t>	_____ Clock rate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Improving performance must balance each constraint</a:t>
            </a:r>
          </a:p>
          <a:p>
            <a:r>
              <a:rPr lang="en-US" altLang="en-US"/>
              <a:t>	Example: 1980’s RISC vs. CISC</a:t>
            </a:r>
          </a:p>
        </p:txBody>
      </p:sp>
      <p:grpSp>
        <p:nvGrpSpPr>
          <p:cNvPr id="25605" name="Group 1028">
            <a:extLst>
              <a:ext uri="{FF2B5EF4-FFF2-40B4-BE49-F238E27FC236}">
                <a16:creationId xmlns:a16="http://schemas.microsoft.com/office/drawing/2014/main" id="{636D5483-B5E0-BE2B-29CD-C63EEC06DF41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1528763"/>
            <a:ext cx="7889875" cy="633412"/>
            <a:chOff x="292" y="2627"/>
            <a:chExt cx="5039" cy="405"/>
          </a:xfrm>
        </p:grpSpPr>
        <p:sp>
          <p:nvSpPr>
            <p:cNvPr id="25606" name="Text Box 1029">
              <a:extLst>
                <a:ext uri="{FF2B5EF4-FFF2-40B4-BE49-F238E27FC236}">
                  <a16:creationId xmlns:a16="http://schemas.microsoft.com/office/drawing/2014/main" id="{E714059D-AC56-29C8-AED1-0373E81001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" y="2627"/>
              <a:ext cx="12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r>
                <a:rPr lang="en-US" altLang="en-US">
                  <a:latin typeface="Times New Roman" panose="02020603050405020304" pitchFamily="18" charset="0"/>
                </a:rPr>
                <a:t>CPU execution time</a:t>
              </a:r>
            </a:p>
            <a:p>
              <a:pPr algn="ctr">
                <a:spcBef>
                  <a:spcPct val="0"/>
                </a:spcBef>
                <a:buSzTx/>
              </a:pPr>
              <a:r>
                <a:rPr lang="en-US" altLang="en-US">
                  <a:latin typeface="Times New Roman" panose="02020603050405020304" pitchFamily="18" charset="0"/>
                </a:rPr>
                <a:t>for a program</a:t>
              </a:r>
            </a:p>
          </p:txBody>
        </p:sp>
        <p:sp>
          <p:nvSpPr>
            <p:cNvPr id="25607" name="Text Box 1030">
              <a:extLst>
                <a:ext uri="{FF2B5EF4-FFF2-40B4-BE49-F238E27FC236}">
                  <a16:creationId xmlns:a16="http://schemas.microsoft.com/office/drawing/2014/main" id="{CCB3BBA4-FC66-A9B3-DAD7-FF125CB42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2" y="2627"/>
              <a:ext cx="9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r>
                <a:rPr lang="en-US" altLang="en-US">
                  <a:latin typeface="Times New Roman" panose="02020603050405020304" pitchFamily="18" charset="0"/>
                </a:rPr>
                <a:t>Instructions</a:t>
              </a:r>
            </a:p>
            <a:p>
              <a:pPr algn="ctr">
                <a:spcBef>
                  <a:spcPct val="0"/>
                </a:spcBef>
                <a:buSzTx/>
              </a:pPr>
              <a:r>
                <a:rPr lang="en-US" altLang="en-US">
                  <a:latin typeface="Times New Roman" panose="02020603050405020304" pitchFamily="18" charset="0"/>
                </a:rPr>
                <a:t>for a program</a:t>
              </a:r>
            </a:p>
          </p:txBody>
        </p:sp>
        <p:sp>
          <p:nvSpPr>
            <p:cNvPr id="25608" name="Text Box 1031">
              <a:extLst>
                <a:ext uri="{FF2B5EF4-FFF2-40B4-BE49-F238E27FC236}">
                  <a16:creationId xmlns:a16="http://schemas.microsoft.com/office/drawing/2014/main" id="{A8093896-72C3-3B09-A7FA-8009094E04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5" y="2714"/>
              <a:ext cx="1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r>
                <a:rPr lang="en-US" altLang="en-US">
                  <a:latin typeface="Times New Roman" panose="02020603050405020304" pitchFamily="18" charset="0"/>
                </a:rPr>
                <a:t>=</a:t>
              </a:r>
            </a:p>
          </p:txBody>
        </p:sp>
        <p:sp>
          <p:nvSpPr>
            <p:cNvPr id="25609" name="Text Box 1032">
              <a:extLst>
                <a:ext uri="{FF2B5EF4-FFF2-40B4-BE49-F238E27FC236}">
                  <a16:creationId xmlns:a16="http://schemas.microsoft.com/office/drawing/2014/main" id="{5350CC8E-0E77-A4EE-EC67-D74687216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71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r>
                <a:rPr lang="en-US" altLang="en-US">
                  <a:latin typeface="Times New Roman" panose="02020603050405020304" pitchFamily="18" charset="0"/>
                </a:rPr>
                <a:t>*</a:t>
              </a:r>
            </a:p>
          </p:txBody>
        </p:sp>
        <p:grpSp>
          <p:nvGrpSpPr>
            <p:cNvPr id="25610" name="Group 1033">
              <a:extLst>
                <a:ext uri="{FF2B5EF4-FFF2-40B4-BE49-F238E27FC236}">
                  <a16:creationId xmlns:a16="http://schemas.microsoft.com/office/drawing/2014/main" id="{F51ABCDA-8F7D-E717-887A-F4604B1C54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2" y="2628"/>
              <a:ext cx="979" cy="404"/>
              <a:chOff x="3507" y="2628"/>
              <a:chExt cx="979" cy="404"/>
            </a:xfrm>
          </p:grpSpPr>
          <p:sp>
            <p:nvSpPr>
              <p:cNvPr id="25613" name="Text Box 1034">
                <a:extLst>
                  <a:ext uri="{FF2B5EF4-FFF2-40B4-BE49-F238E27FC236}">
                    <a16:creationId xmlns:a16="http://schemas.microsoft.com/office/drawing/2014/main" id="{C982C9CF-D81B-2300-AC6F-76D667C6EF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1" y="2628"/>
                <a:ext cx="71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215" tIns="45107" rIns="90215" bIns="45107">
                <a:spAutoFit/>
              </a:bodyPr>
              <a:lstStyle>
                <a:lvl1pPr defTabSz="901700">
                  <a:spcBef>
                    <a:spcPct val="20000"/>
                  </a:spcBef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01700">
                  <a:spcBef>
                    <a:spcPct val="20000"/>
                  </a:spcBef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01700">
                  <a:spcBef>
                    <a:spcPct val="20000"/>
                  </a:spcBef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01700">
                  <a:spcBef>
                    <a:spcPct val="20000"/>
                  </a:spcBef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01700">
                  <a:spcBef>
                    <a:spcPct val="20000"/>
                  </a:spcBef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</a:pPr>
                <a:r>
                  <a:rPr lang="en-US" altLang="en-US">
                    <a:latin typeface="Times New Roman" panose="02020603050405020304" pitchFamily="18" charset="0"/>
                  </a:rPr>
                  <a:t>1</a:t>
                </a:r>
              </a:p>
              <a:p>
                <a:pPr algn="ctr">
                  <a:spcBef>
                    <a:spcPct val="0"/>
                  </a:spcBef>
                  <a:buSzTx/>
                </a:pPr>
                <a:r>
                  <a:rPr lang="en-US" altLang="en-US">
                    <a:latin typeface="Times New Roman" panose="02020603050405020304" pitchFamily="18" charset="0"/>
                  </a:rPr>
                  <a:t>Clock rate</a:t>
                </a:r>
              </a:p>
            </p:txBody>
          </p:sp>
          <p:sp>
            <p:nvSpPr>
              <p:cNvPr id="25614" name="Line 1035">
                <a:extLst>
                  <a:ext uri="{FF2B5EF4-FFF2-40B4-BE49-F238E27FC236}">
                    <a16:creationId xmlns:a16="http://schemas.microsoft.com/office/drawing/2014/main" id="{B9637ED2-D539-0479-92C0-4FAA5475A8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7" y="2839"/>
                <a:ext cx="97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611" name="Text Box 1036">
              <a:extLst>
                <a:ext uri="{FF2B5EF4-FFF2-40B4-BE49-F238E27FC236}">
                  <a16:creationId xmlns:a16="http://schemas.microsoft.com/office/drawing/2014/main" id="{612557C9-9C7D-1854-332E-1A8A9F3070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0" y="271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r>
                <a:rPr lang="en-US" altLang="en-US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5612" name="Text Box 1037">
              <a:extLst>
                <a:ext uri="{FF2B5EF4-FFF2-40B4-BE49-F238E27FC236}">
                  <a16:creationId xmlns:a16="http://schemas.microsoft.com/office/drawing/2014/main" id="{B02908BC-E115-C868-C3FE-DD6EB5200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8" y="2714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r>
                <a:rPr lang="en-US" altLang="en-US">
                  <a:latin typeface="Times New Roman" panose="02020603050405020304" pitchFamily="18" charset="0"/>
                </a:rPr>
                <a:t>CPI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>
            <a:extLst>
              <a:ext uri="{FF2B5EF4-FFF2-40B4-BE49-F238E27FC236}">
                <a16:creationId xmlns:a16="http://schemas.microsoft.com/office/drawing/2014/main" id="{64756312-AA28-7044-DC69-03F9639D8F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021E7FDA-AC3D-451F-A85E-3E6B30A8717D}" type="slidenum">
              <a:rPr lang="en-US" altLang="en-US" smtClean="0"/>
              <a:pPr>
                <a:spcBef>
                  <a:spcPct val="0"/>
                </a:spcBef>
                <a:buSzTx/>
              </a:pPr>
              <a:t>59</a:t>
            </a:fld>
            <a:endParaRPr lang="en-US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8FCD356C-9F64-7EB1-2CF2-74E4C14046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Performance Example: Homebuilders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8673AE9A-DDA8-9424-04FE-FF4F863710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Which is the “best” home builder?</a:t>
            </a:r>
          </a:p>
          <a:p>
            <a:pPr>
              <a:lnSpc>
                <a:spcPct val="90000"/>
              </a:lnSpc>
            </a:pPr>
            <a:r>
              <a:rPr lang="en-US" altLang="en-US"/>
              <a:t>	Homeowner on a budget?</a:t>
            </a:r>
          </a:p>
          <a:p>
            <a:pPr>
              <a:lnSpc>
                <a:spcPct val="90000"/>
              </a:lnSpc>
            </a:pPr>
            <a:r>
              <a:rPr lang="en-US" altLang="en-US"/>
              <a:t>	Rebuilding Haiti?</a:t>
            </a:r>
          </a:p>
          <a:p>
            <a:pPr>
              <a:lnSpc>
                <a:spcPct val="90000"/>
              </a:lnSpc>
            </a:pPr>
            <a:r>
              <a:rPr lang="en-US" altLang="en-US"/>
              <a:t>	Moving to wilds of Alaska?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Which is the “speediest” builder?</a:t>
            </a:r>
          </a:p>
          <a:p>
            <a:pPr>
              <a:lnSpc>
                <a:spcPct val="90000"/>
              </a:lnSpc>
            </a:pPr>
            <a:r>
              <a:rPr lang="en-US" altLang="en-US"/>
              <a:t>	Latency: how fast is one house built?</a:t>
            </a:r>
          </a:p>
          <a:p>
            <a:pPr>
              <a:lnSpc>
                <a:spcPct val="90000"/>
              </a:lnSpc>
            </a:pPr>
            <a:r>
              <a:rPr lang="en-US" altLang="en-US"/>
              <a:t>	Throughput: how long will it take to build a large number of houses?</a:t>
            </a:r>
          </a:p>
        </p:txBody>
      </p:sp>
      <p:graphicFrame>
        <p:nvGraphicFramePr>
          <p:cNvPr id="75881" name="Group 105">
            <a:extLst>
              <a:ext uri="{FF2B5EF4-FFF2-40B4-BE49-F238E27FC236}">
                <a16:creationId xmlns:a16="http://schemas.microsoft.com/office/drawing/2014/main" id="{BE9A07A1-3052-220D-D843-8D1B81F21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100876"/>
              </p:ext>
            </p:extLst>
          </p:nvPr>
        </p:nvGraphicFramePr>
        <p:xfrm>
          <a:off x="590550" y="962025"/>
          <a:ext cx="7011988" cy="1831976"/>
        </p:xfrm>
        <a:graphic>
          <a:graphicData uri="http://schemas.openxmlformats.org/drawingml/2006/table">
            <a:tbl>
              <a:tblPr firstRow="1"/>
              <a:tblGrid>
                <a:gridCol w="150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1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7892"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Builder</a:t>
                      </a:r>
                    </a:p>
                  </a:txBody>
                  <a:tcPr marL="90215" marR="90215" marT="45106" marB="451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Time per House</a:t>
                      </a:r>
                    </a:p>
                  </a:txBody>
                  <a:tcPr marL="90215" marR="90215" marT="45106" marB="451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Houses Per Month</a:t>
                      </a:r>
                    </a:p>
                  </a:txBody>
                  <a:tcPr marL="90215" marR="90215" marT="45106" marB="451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House Options</a:t>
                      </a:r>
                    </a:p>
                  </a:txBody>
                  <a:tcPr marL="90215" marR="90215" marT="45106" marB="451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Dollars Per House</a:t>
                      </a:r>
                    </a:p>
                  </a:txBody>
                  <a:tcPr marL="90215" marR="90215" marT="45106" marB="451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086"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Self-build</a:t>
                      </a:r>
                    </a:p>
                  </a:txBody>
                  <a:tcPr marL="90215" marR="90215" marT="45106" marB="451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 months</a:t>
                      </a:r>
                    </a:p>
                  </a:txBody>
                  <a:tcPr marL="90215" marR="90215" marT="45106" marB="451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1/24</a:t>
                      </a:r>
                    </a:p>
                  </a:txBody>
                  <a:tcPr marL="90215" marR="90215" marT="45106" marB="451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Infinite</a:t>
                      </a:r>
                    </a:p>
                  </a:txBody>
                  <a:tcPr marL="90215" marR="90215" marT="45106" marB="451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$200,000</a:t>
                      </a:r>
                    </a:p>
                  </a:txBody>
                  <a:tcPr marL="90215" marR="90215" marT="45106" marB="451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499"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Contractor</a:t>
                      </a:r>
                    </a:p>
                  </a:txBody>
                  <a:tcPr marL="90215" marR="90215" marT="45106" marB="451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 months</a:t>
                      </a:r>
                    </a:p>
                  </a:txBody>
                  <a:tcPr marL="90215" marR="90215" marT="45106" marB="451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215" marR="90215" marT="45106" marB="451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</a:p>
                  </a:txBody>
                  <a:tcPr marL="90215" marR="90215" marT="45106" marB="451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$400,000</a:t>
                      </a:r>
                    </a:p>
                  </a:txBody>
                  <a:tcPr marL="90215" marR="90215" marT="45106" marB="451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499"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Prefab</a:t>
                      </a:r>
                    </a:p>
                  </a:txBody>
                  <a:tcPr marL="90215" marR="90215" marT="45106" marB="451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 months</a:t>
                      </a:r>
                    </a:p>
                  </a:txBody>
                  <a:tcPr marL="90215" marR="90215" marT="45106" marB="451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1,000</a:t>
                      </a:r>
                    </a:p>
                  </a:txBody>
                  <a:tcPr marL="90215" marR="90215" marT="45106" marB="451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215" marR="90215" marT="45106" marB="451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$250,000</a:t>
                      </a:r>
                    </a:p>
                  </a:txBody>
                  <a:tcPr marL="90215" marR="90215" marT="45106" marB="451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>
            <a:extLst>
              <a:ext uri="{FF2B5EF4-FFF2-40B4-BE49-F238E27FC236}">
                <a16:creationId xmlns:a16="http://schemas.microsoft.com/office/drawing/2014/main" id="{543C0127-A9B7-4FE9-A0A4-FF9A92FE1F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141A1F59-F2E6-49A4-9426-66DD70A22BC3}" type="slidenum">
              <a:rPr lang="en-US" altLang="en-US" smtClean="0"/>
              <a:pPr>
                <a:spcBef>
                  <a:spcPct val="0"/>
                </a:spcBef>
                <a:buSzTx/>
              </a:pPr>
              <a:t>60</a:t>
            </a:fld>
            <a:endParaRPr lang="en-US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DFF4192A-7EA3-AF42-9A14-4779B4FEBD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Computer Performance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BAAB05EC-602D-262C-5340-88277AB63D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Primary goal: execution time (time from program start to program completion)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To compare machines, we say “X is n times faster than Y”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Example: Machine </a:t>
            </a:r>
            <a:r>
              <a:rPr lang="en-US" altLang="en-US" i="1"/>
              <a:t>Orange</a:t>
            </a:r>
            <a:r>
              <a:rPr lang="en-US" altLang="en-US"/>
              <a:t> and </a:t>
            </a:r>
            <a:r>
              <a:rPr lang="en-US" altLang="en-US" i="1"/>
              <a:t>Grape</a:t>
            </a:r>
            <a:r>
              <a:rPr lang="en-US" altLang="en-US"/>
              <a:t> run a program</a:t>
            </a:r>
          </a:p>
          <a:p>
            <a:r>
              <a:rPr lang="en-US" altLang="en-US"/>
              <a:t>	Orange takes 5 seconds, Grape takes 10 seconds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Orange is _____ times faster than Grape</a:t>
            </a:r>
          </a:p>
          <a:p>
            <a:endParaRPr lang="en-US" altLang="en-US"/>
          </a:p>
          <a:p>
            <a:endParaRPr lang="en-US" altLang="en-US"/>
          </a:p>
        </p:txBody>
      </p:sp>
      <p:graphicFrame>
        <p:nvGraphicFramePr>
          <p:cNvPr id="7173" name="Object 5">
            <a:extLst>
              <a:ext uri="{FF2B5EF4-FFF2-40B4-BE49-F238E27FC236}">
                <a16:creationId xmlns:a16="http://schemas.microsoft.com/office/drawing/2014/main" id="{7CA558E1-07D3-F189-8271-A7517AA175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1425" y="2252663"/>
          <a:ext cx="385127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898900" imgH="749300" progId="Equation.3">
                  <p:embed/>
                </p:oleObj>
              </mc:Choice>
              <mc:Fallback>
                <p:oleObj name="Equation" r:id="rId3" imgW="3898900" imgH="749300" progId="Equation.3">
                  <p:embed/>
                  <p:pic>
                    <p:nvPicPr>
                      <p:cNvPr id="7173" name="Object 5">
                        <a:extLst>
                          <a:ext uri="{FF2B5EF4-FFF2-40B4-BE49-F238E27FC236}">
                            <a16:creationId xmlns:a16="http://schemas.microsoft.com/office/drawing/2014/main" id="{7CA558E1-07D3-F189-8271-A7517AA175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425" y="2252663"/>
                        <a:ext cx="385127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5">
            <a:extLst>
              <a:ext uri="{FF2B5EF4-FFF2-40B4-BE49-F238E27FC236}">
                <a16:creationId xmlns:a16="http://schemas.microsoft.com/office/drawing/2014/main" id="{3E6A4160-6CFE-2FB4-8E55-DD33B2BE96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7663" y="1239838"/>
          <a:ext cx="30988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43100" imgH="393700" progId="Equation.3">
                  <p:embed/>
                </p:oleObj>
              </mc:Choice>
              <mc:Fallback>
                <p:oleObj name="Equation" r:id="rId5" imgW="1943100" imgH="393700" progId="Equation.3">
                  <p:embed/>
                  <p:pic>
                    <p:nvPicPr>
                      <p:cNvPr id="7174" name="Object 5">
                        <a:extLst>
                          <a:ext uri="{FF2B5EF4-FFF2-40B4-BE49-F238E27FC236}">
                            <a16:creationId xmlns:a16="http://schemas.microsoft.com/office/drawing/2014/main" id="{3E6A4160-6CFE-2FB4-8E55-DD33B2BE96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3" y="1239838"/>
                        <a:ext cx="30988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>
            <a:extLst>
              <a:ext uri="{FF2B5EF4-FFF2-40B4-BE49-F238E27FC236}">
                <a16:creationId xmlns:a16="http://schemas.microsoft.com/office/drawing/2014/main" id="{EDB2AC94-288B-2F72-1EEC-18706CABF0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A267E2A1-4180-42EC-9A0C-D8A92A7C29BD}" type="slidenum">
              <a:rPr lang="en-US" altLang="en-US" smtClean="0"/>
              <a:pPr>
                <a:spcBef>
                  <a:spcPct val="0"/>
                </a:spcBef>
                <a:buSzTx/>
              </a:pPr>
              <a:t>61</a:t>
            </a:fld>
            <a:endParaRPr lang="en-US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3305DAC2-5BB7-04BD-4A94-AC1A6F50C9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Execution Time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DD04923-BF8A-2ECD-F2E6-D31A67010A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Elapsed Time</a:t>
            </a:r>
          </a:p>
          <a:p>
            <a:pPr lvl="1"/>
            <a:r>
              <a:rPr lang="en-US" altLang="en-US"/>
              <a:t>counts everything  </a:t>
            </a:r>
            <a:r>
              <a:rPr lang="en-US" altLang="en-US" i="1"/>
              <a:t>(disk and memory accesses, I/O , etc.)</a:t>
            </a:r>
            <a:endParaRPr lang="en-US" altLang="en-US"/>
          </a:p>
          <a:p>
            <a:pPr lvl="1"/>
            <a:r>
              <a:rPr lang="en-US" altLang="en-US"/>
              <a:t>a useful number, but often not good for comparison purposes</a:t>
            </a:r>
          </a:p>
          <a:p>
            <a:r>
              <a:rPr lang="en-US" altLang="en-US"/>
              <a:t>CPU time</a:t>
            </a:r>
          </a:p>
          <a:p>
            <a:pPr lvl="1"/>
            <a:r>
              <a:rPr lang="en-US" altLang="en-US"/>
              <a:t>doesn't count I/O or time spent running other programs</a:t>
            </a:r>
          </a:p>
          <a:p>
            <a:pPr lvl="1"/>
            <a:r>
              <a:rPr lang="en-US" altLang="en-US"/>
              <a:t>can be broken up into system time, and user time</a:t>
            </a:r>
          </a:p>
          <a:p>
            <a:endParaRPr lang="en-US" altLang="en-US"/>
          </a:p>
          <a:p>
            <a:r>
              <a:rPr lang="en-US" altLang="en-US"/>
              <a:t>Example: Unix “time” command</a:t>
            </a:r>
          </a:p>
          <a:p>
            <a:r>
              <a:rPr lang="en-US" altLang="en-US"/>
              <a:t>	</a:t>
            </a:r>
            <a:r>
              <a:rPr lang="en-US" altLang="en-US" sz="1600">
                <a:latin typeface="Courier New" panose="02070309020205020404" pitchFamily="49" charset="0"/>
              </a:rPr>
              <a:t>linux15.ee.washington.edu&gt; time javac CircuitViewer.java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	3.370u 0.570s 0:12.44 31.6%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Our focus:  user CPU time </a:t>
            </a:r>
          </a:p>
          <a:p>
            <a:pPr lvl="1"/>
            <a:r>
              <a:rPr lang="en-US" altLang="en-US"/>
              <a:t>time spent executing the lines of code that are "in" our program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>
            <a:extLst>
              <a:ext uri="{FF2B5EF4-FFF2-40B4-BE49-F238E27FC236}">
                <a16:creationId xmlns:a16="http://schemas.microsoft.com/office/drawing/2014/main" id="{6E38B706-834F-2F3C-64CB-D7B4F057AB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EE1D4FFC-382C-48FB-98A0-F365D186856D}" type="slidenum">
              <a:rPr lang="en-US" altLang="en-US" smtClean="0"/>
              <a:pPr>
                <a:spcBef>
                  <a:spcPct val="0"/>
                </a:spcBef>
                <a:buSzTx/>
              </a:pPr>
              <a:t>62</a:t>
            </a:fld>
            <a:endParaRPr lang="en-US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7F45C650-CF2F-8A2B-8ACB-2DC1F22A00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CPU Time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DC4F3781-E054-20F2-115F-6C2E1C8DA9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Application example:</a:t>
            </a:r>
          </a:p>
          <a:p>
            <a:r>
              <a:rPr lang="en-US" altLang="en-US"/>
              <a:t>	A program takes 10 seconds on computer </a:t>
            </a:r>
            <a:r>
              <a:rPr lang="en-US" altLang="en-US" i="1"/>
              <a:t>Orange</a:t>
            </a:r>
            <a:r>
              <a:rPr lang="en-US" altLang="en-US"/>
              <a:t>, with a 400MHz clock.  Our design team is developing a machine </a:t>
            </a:r>
            <a:r>
              <a:rPr lang="en-US" altLang="en-US" i="1"/>
              <a:t>Grape</a:t>
            </a:r>
            <a:r>
              <a:rPr lang="en-US" altLang="en-US"/>
              <a:t> with a much higher clock rate, but it will require 1.2 times as many clock cycles.  If we want to be able to run the program in 6 second, how fast must the clock rate be?</a:t>
            </a:r>
          </a:p>
        </p:txBody>
      </p:sp>
      <p:grpSp>
        <p:nvGrpSpPr>
          <p:cNvPr id="11269" name="Group 9">
            <a:extLst>
              <a:ext uri="{FF2B5EF4-FFF2-40B4-BE49-F238E27FC236}">
                <a16:creationId xmlns:a16="http://schemas.microsoft.com/office/drawing/2014/main" id="{51E1C840-0C55-D7D5-A4B1-850434C1753A}"/>
              </a:ext>
            </a:extLst>
          </p:cNvPr>
          <p:cNvGrpSpPr>
            <a:grpSpLocks/>
          </p:cNvGrpSpPr>
          <p:nvPr/>
        </p:nvGrpSpPr>
        <p:grpSpPr bwMode="auto">
          <a:xfrm>
            <a:off x="1039813" y="915988"/>
            <a:ext cx="6461125" cy="631825"/>
            <a:chOff x="542" y="1569"/>
            <a:chExt cx="4127" cy="404"/>
          </a:xfrm>
        </p:grpSpPr>
        <p:sp>
          <p:nvSpPr>
            <p:cNvPr id="11277" name="Text Box 4">
              <a:extLst>
                <a:ext uri="{FF2B5EF4-FFF2-40B4-BE49-F238E27FC236}">
                  <a16:creationId xmlns:a16="http://schemas.microsoft.com/office/drawing/2014/main" id="{CED3B494-8DCC-2FB7-6EBD-52CAAADD3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" y="1569"/>
              <a:ext cx="12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r>
                <a:rPr lang="en-US" altLang="en-US">
                  <a:latin typeface="Times New Roman" panose="02020603050405020304" pitchFamily="18" charset="0"/>
                </a:rPr>
                <a:t>CPU execution time</a:t>
              </a:r>
            </a:p>
            <a:p>
              <a:pPr algn="ctr">
                <a:spcBef>
                  <a:spcPct val="0"/>
                </a:spcBef>
                <a:buSzTx/>
              </a:pPr>
              <a:r>
                <a:rPr lang="en-US" altLang="en-US">
                  <a:latin typeface="Times New Roman" panose="02020603050405020304" pitchFamily="18" charset="0"/>
                </a:rPr>
                <a:t>for a program</a:t>
              </a:r>
            </a:p>
          </p:txBody>
        </p:sp>
        <p:sp>
          <p:nvSpPr>
            <p:cNvPr id="11278" name="Text Box 5">
              <a:extLst>
                <a:ext uri="{FF2B5EF4-FFF2-40B4-BE49-F238E27FC236}">
                  <a16:creationId xmlns:a16="http://schemas.microsoft.com/office/drawing/2014/main" id="{A3D0A877-7645-56D2-FE20-248AE7F46B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3" y="1569"/>
              <a:ext cx="114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r>
                <a:rPr lang="en-US" altLang="en-US">
                  <a:latin typeface="Times New Roman" panose="02020603050405020304" pitchFamily="18" charset="0"/>
                </a:rPr>
                <a:t>CPU clock cycles</a:t>
              </a:r>
            </a:p>
            <a:p>
              <a:pPr algn="ctr">
                <a:spcBef>
                  <a:spcPct val="0"/>
                </a:spcBef>
                <a:buSzTx/>
              </a:pPr>
              <a:r>
                <a:rPr lang="en-US" altLang="en-US">
                  <a:latin typeface="Times New Roman" panose="02020603050405020304" pitchFamily="18" charset="0"/>
                </a:rPr>
                <a:t>for a program</a:t>
              </a:r>
            </a:p>
          </p:txBody>
        </p:sp>
        <p:sp>
          <p:nvSpPr>
            <p:cNvPr id="11279" name="Text Box 6">
              <a:extLst>
                <a:ext uri="{FF2B5EF4-FFF2-40B4-BE49-F238E27FC236}">
                  <a16:creationId xmlns:a16="http://schemas.microsoft.com/office/drawing/2014/main" id="{8ED38978-A2FF-363F-6F8D-C0B4EC9E3E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5" y="1656"/>
              <a:ext cx="8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r>
                <a:rPr lang="en-US" altLang="en-US">
                  <a:latin typeface="Times New Roman" panose="02020603050405020304" pitchFamily="18" charset="0"/>
                </a:rPr>
                <a:t>Clock period</a:t>
              </a:r>
            </a:p>
          </p:txBody>
        </p:sp>
        <p:sp>
          <p:nvSpPr>
            <p:cNvPr id="11280" name="Text Box 7">
              <a:extLst>
                <a:ext uri="{FF2B5EF4-FFF2-40B4-BE49-F238E27FC236}">
                  <a16:creationId xmlns:a16="http://schemas.microsoft.com/office/drawing/2014/main" id="{55A1C4E8-942A-EC36-1A02-46EF14D5AB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1" y="1656"/>
              <a:ext cx="1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r>
                <a:rPr lang="en-US" altLang="en-US">
                  <a:latin typeface="Times New Roman" panose="02020603050405020304" pitchFamily="18" charset="0"/>
                </a:rPr>
                <a:t>=</a:t>
              </a:r>
            </a:p>
          </p:txBody>
        </p:sp>
        <p:sp>
          <p:nvSpPr>
            <p:cNvPr id="11281" name="Text Box 8">
              <a:extLst>
                <a:ext uri="{FF2B5EF4-FFF2-40B4-BE49-F238E27FC236}">
                  <a16:creationId xmlns:a16="http://schemas.microsoft.com/office/drawing/2014/main" id="{58E56FE7-F779-F310-0700-34113A018B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8" y="165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r>
                <a:rPr lang="en-US" altLang="en-US">
                  <a:latin typeface="Times New Roman" panose="02020603050405020304" pitchFamily="18" charset="0"/>
                </a:rPr>
                <a:t>*</a:t>
              </a:r>
            </a:p>
          </p:txBody>
        </p:sp>
      </p:grpSp>
      <p:grpSp>
        <p:nvGrpSpPr>
          <p:cNvPr id="11270" name="Group 18">
            <a:extLst>
              <a:ext uri="{FF2B5EF4-FFF2-40B4-BE49-F238E27FC236}">
                <a16:creationId xmlns:a16="http://schemas.microsoft.com/office/drawing/2014/main" id="{DDF4E4C2-1ED0-8EAB-0004-16CE1F43A765}"/>
              </a:ext>
            </a:extLst>
          </p:cNvPr>
          <p:cNvGrpSpPr>
            <a:grpSpLocks/>
          </p:cNvGrpSpPr>
          <p:nvPr/>
        </p:nvGrpSpPr>
        <p:grpSpPr bwMode="auto">
          <a:xfrm>
            <a:off x="1039813" y="1687513"/>
            <a:ext cx="6565900" cy="635000"/>
            <a:chOff x="619" y="1632"/>
            <a:chExt cx="4194" cy="405"/>
          </a:xfrm>
        </p:grpSpPr>
        <p:sp>
          <p:nvSpPr>
            <p:cNvPr id="11271" name="Text Box 11">
              <a:extLst>
                <a:ext uri="{FF2B5EF4-FFF2-40B4-BE49-F238E27FC236}">
                  <a16:creationId xmlns:a16="http://schemas.microsoft.com/office/drawing/2014/main" id="{5DCAE138-2C09-188A-198D-4EE333C79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" y="1632"/>
              <a:ext cx="12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r>
                <a:rPr lang="en-US" altLang="en-US">
                  <a:latin typeface="Times New Roman" panose="02020603050405020304" pitchFamily="18" charset="0"/>
                </a:rPr>
                <a:t>CPU execution time</a:t>
              </a:r>
            </a:p>
            <a:p>
              <a:pPr algn="ctr">
                <a:spcBef>
                  <a:spcPct val="0"/>
                </a:spcBef>
                <a:buSzTx/>
              </a:pPr>
              <a:r>
                <a:rPr lang="en-US" altLang="en-US">
                  <a:latin typeface="Times New Roman" panose="02020603050405020304" pitchFamily="18" charset="0"/>
                </a:rPr>
                <a:t>for a program</a:t>
              </a:r>
            </a:p>
          </p:txBody>
        </p:sp>
        <p:sp>
          <p:nvSpPr>
            <p:cNvPr id="11272" name="Text Box 12">
              <a:extLst>
                <a:ext uri="{FF2B5EF4-FFF2-40B4-BE49-F238E27FC236}">
                  <a16:creationId xmlns:a16="http://schemas.microsoft.com/office/drawing/2014/main" id="{70C1E36B-564E-916D-9234-FAC17FA23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0" y="1632"/>
              <a:ext cx="114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r>
                <a:rPr lang="en-US" altLang="en-US">
                  <a:latin typeface="Times New Roman" panose="02020603050405020304" pitchFamily="18" charset="0"/>
                </a:rPr>
                <a:t>CPU clock cycles</a:t>
              </a:r>
            </a:p>
            <a:p>
              <a:pPr algn="ctr">
                <a:spcBef>
                  <a:spcPct val="0"/>
                </a:spcBef>
                <a:buSzTx/>
              </a:pPr>
              <a:r>
                <a:rPr lang="en-US" altLang="en-US">
                  <a:latin typeface="Times New Roman" panose="02020603050405020304" pitchFamily="18" charset="0"/>
                </a:rPr>
                <a:t>for a program</a:t>
              </a:r>
            </a:p>
          </p:txBody>
        </p:sp>
        <p:sp>
          <p:nvSpPr>
            <p:cNvPr id="11273" name="Text Box 13">
              <a:extLst>
                <a:ext uri="{FF2B5EF4-FFF2-40B4-BE49-F238E27FC236}">
                  <a16:creationId xmlns:a16="http://schemas.microsoft.com/office/drawing/2014/main" id="{0B947938-864E-B371-B246-8D6EDEFB50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1633"/>
              <a:ext cx="7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r>
                <a:rPr lang="en-US" altLang="en-US">
                  <a:latin typeface="Times New Roman" panose="02020603050405020304" pitchFamily="18" charset="0"/>
                </a:rPr>
                <a:t>1</a:t>
              </a:r>
            </a:p>
            <a:p>
              <a:pPr algn="ctr">
                <a:spcBef>
                  <a:spcPct val="0"/>
                </a:spcBef>
                <a:buSzTx/>
              </a:pPr>
              <a:r>
                <a:rPr lang="en-US" altLang="en-US">
                  <a:latin typeface="Times New Roman" panose="02020603050405020304" pitchFamily="18" charset="0"/>
                </a:rPr>
                <a:t>Clock rate</a:t>
              </a:r>
            </a:p>
          </p:txBody>
        </p:sp>
        <p:sp>
          <p:nvSpPr>
            <p:cNvPr id="11274" name="Text Box 14">
              <a:extLst>
                <a:ext uri="{FF2B5EF4-FFF2-40B4-BE49-F238E27FC236}">
                  <a16:creationId xmlns:a16="http://schemas.microsoft.com/office/drawing/2014/main" id="{3EF3AB0F-76AE-0A91-703A-B344FDB153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8" y="1719"/>
              <a:ext cx="1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r>
                <a:rPr lang="en-US" altLang="en-US">
                  <a:latin typeface="Times New Roman" panose="02020603050405020304" pitchFamily="18" charset="0"/>
                </a:rPr>
                <a:t>=</a:t>
              </a:r>
            </a:p>
          </p:txBody>
        </p:sp>
        <p:sp>
          <p:nvSpPr>
            <p:cNvPr id="11275" name="Text Box 15">
              <a:extLst>
                <a:ext uri="{FF2B5EF4-FFF2-40B4-BE49-F238E27FC236}">
                  <a16:creationId xmlns:a16="http://schemas.microsoft.com/office/drawing/2014/main" id="{202347CB-1140-3197-06D9-F84159C2E4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5" y="171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r>
                <a:rPr lang="en-US" altLang="en-US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1276" name="Line 17">
              <a:extLst>
                <a:ext uri="{FF2B5EF4-FFF2-40B4-BE49-F238E27FC236}">
                  <a16:creationId xmlns:a16="http://schemas.microsoft.com/office/drawing/2014/main" id="{62F4696E-5916-65CF-162E-2D91C75D05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4" y="1844"/>
              <a:ext cx="9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>
            <a:extLst>
              <a:ext uri="{FF2B5EF4-FFF2-40B4-BE49-F238E27FC236}">
                <a16:creationId xmlns:a16="http://schemas.microsoft.com/office/drawing/2014/main" id="{38F41B8D-B7EF-23A6-D49F-46E4225E91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7750B6CD-AA1D-4B0D-815F-DD702E2CB00D}" type="slidenum">
              <a:rPr lang="en-US" altLang="en-US" smtClean="0"/>
              <a:pPr>
                <a:spcBef>
                  <a:spcPct val="0"/>
                </a:spcBef>
                <a:buSzTx/>
              </a:pPr>
              <a:t>63</a:t>
            </a:fld>
            <a:endParaRPr lang="en-US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32B7AC48-C3B9-711B-B63F-21617C2A89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CPI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92842C90-128F-D43D-9EEE-5246D39A9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How do the # of instructions in a program relate to the execution time?</a:t>
            </a:r>
          </a:p>
        </p:txBody>
      </p:sp>
      <p:grpSp>
        <p:nvGrpSpPr>
          <p:cNvPr id="13317" name="Group 18">
            <a:extLst>
              <a:ext uri="{FF2B5EF4-FFF2-40B4-BE49-F238E27FC236}">
                <a16:creationId xmlns:a16="http://schemas.microsoft.com/office/drawing/2014/main" id="{05DF8674-1017-F070-B866-B09A268B076B}"/>
              </a:ext>
            </a:extLst>
          </p:cNvPr>
          <p:cNvGrpSpPr>
            <a:grpSpLocks/>
          </p:cNvGrpSpPr>
          <p:nvPr/>
        </p:nvGrpSpPr>
        <p:grpSpPr bwMode="auto">
          <a:xfrm>
            <a:off x="1120775" y="1400175"/>
            <a:ext cx="6759575" cy="903288"/>
            <a:chOff x="736" y="1078"/>
            <a:chExt cx="4317" cy="577"/>
          </a:xfrm>
        </p:grpSpPr>
        <p:sp>
          <p:nvSpPr>
            <p:cNvPr id="13328" name="Text Box 5">
              <a:extLst>
                <a:ext uri="{FF2B5EF4-FFF2-40B4-BE49-F238E27FC236}">
                  <a16:creationId xmlns:a16="http://schemas.microsoft.com/office/drawing/2014/main" id="{423EFE85-B40C-7BB0-408D-097507AE55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" y="1164"/>
              <a:ext cx="114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r>
                <a:rPr lang="en-US" altLang="en-US">
                  <a:latin typeface="Times New Roman" panose="02020603050405020304" pitchFamily="18" charset="0"/>
                </a:rPr>
                <a:t>CPU clock cycles</a:t>
              </a:r>
            </a:p>
            <a:p>
              <a:pPr algn="ctr">
                <a:spcBef>
                  <a:spcPct val="0"/>
                </a:spcBef>
                <a:buSzTx/>
              </a:pPr>
              <a:r>
                <a:rPr lang="en-US" altLang="en-US">
                  <a:latin typeface="Times New Roman" panose="02020603050405020304" pitchFamily="18" charset="0"/>
                </a:rPr>
                <a:t>for a program</a:t>
              </a:r>
            </a:p>
          </p:txBody>
        </p:sp>
        <p:sp>
          <p:nvSpPr>
            <p:cNvPr id="13329" name="Text Box 6">
              <a:extLst>
                <a:ext uri="{FF2B5EF4-FFF2-40B4-BE49-F238E27FC236}">
                  <a16:creationId xmlns:a16="http://schemas.microsoft.com/office/drawing/2014/main" id="{11DDD3F7-9D41-5273-B8BF-CC4C3A7D4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1" y="1164"/>
              <a:ext cx="9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r>
                <a:rPr lang="en-US" altLang="en-US">
                  <a:latin typeface="Times New Roman" panose="02020603050405020304" pitchFamily="18" charset="0"/>
                </a:rPr>
                <a:t>Instructions</a:t>
              </a:r>
            </a:p>
            <a:p>
              <a:pPr algn="ctr">
                <a:spcBef>
                  <a:spcPct val="0"/>
                </a:spcBef>
                <a:buSzTx/>
              </a:pPr>
              <a:r>
                <a:rPr lang="en-US" altLang="en-US">
                  <a:latin typeface="Times New Roman" panose="02020603050405020304" pitchFamily="18" charset="0"/>
                </a:rPr>
                <a:t>for a program</a:t>
              </a:r>
            </a:p>
          </p:txBody>
        </p:sp>
        <p:sp>
          <p:nvSpPr>
            <p:cNvPr id="13330" name="Text Box 7">
              <a:extLst>
                <a:ext uri="{FF2B5EF4-FFF2-40B4-BE49-F238E27FC236}">
                  <a16:creationId xmlns:a16="http://schemas.microsoft.com/office/drawing/2014/main" id="{62013CE0-4119-5151-6685-4F0DE1A6E9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5" y="1078"/>
              <a:ext cx="138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r>
                <a:rPr lang="en-US" altLang="en-US">
                  <a:latin typeface="Times New Roman" panose="02020603050405020304" pitchFamily="18" charset="0"/>
                </a:rPr>
                <a:t>Average Clock</a:t>
              </a:r>
            </a:p>
            <a:p>
              <a:pPr algn="ctr">
                <a:spcBef>
                  <a:spcPct val="0"/>
                </a:spcBef>
                <a:buSzTx/>
              </a:pPr>
              <a:r>
                <a:rPr lang="en-US" altLang="en-US">
                  <a:latin typeface="Times New Roman" panose="02020603050405020304" pitchFamily="18" charset="0"/>
                </a:rPr>
                <a:t>Cycles per Instruction</a:t>
              </a:r>
            </a:p>
            <a:p>
              <a:pPr algn="ctr">
                <a:spcBef>
                  <a:spcPct val="0"/>
                </a:spcBef>
                <a:buSzTx/>
              </a:pPr>
              <a:r>
                <a:rPr lang="en-US" altLang="en-US" b="1">
                  <a:latin typeface="Times New Roman" panose="02020603050405020304" pitchFamily="18" charset="0"/>
                </a:rPr>
                <a:t>(CPI)</a:t>
              </a:r>
            </a:p>
          </p:txBody>
        </p:sp>
        <p:sp>
          <p:nvSpPr>
            <p:cNvPr id="13331" name="Text Box 8">
              <a:extLst>
                <a:ext uri="{FF2B5EF4-FFF2-40B4-BE49-F238E27FC236}">
                  <a16:creationId xmlns:a16="http://schemas.microsoft.com/office/drawing/2014/main" id="{E8A4D447-035C-0998-67B8-0066CF4E7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" y="1250"/>
              <a:ext cx="1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r>
                <a:rPr lang="en-US" altLang="en-US">
                  <a:latin typeface="Times New Roman" panose="02020603050405020304" pitchFamily="18" charset="0"/>
                </a:rPr>
                <a:t>=</a:t>
              </a:r>
            </a:p>
          </p:txBody>
        </p:sp>
        <p:sp>
          <p:nvSpPr>
            <p:cNvPr id="13332" name="Text Box 9">
              <a:extLst>
                <a:ext uri="{FF2B5EF4-FFF2-40B4-BE49-F238E27FC236}">
                  <a16:creationId xmlns:a16="http://schemas.microsoft.com/office/drawing/2014/main" id="{C10D6F23-B343-C038-B70C-15569F34C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3" y="125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r>
                <a:rPr lang="en-US" altLang="en-US">
                  <a:latin typeface="Times New Roman" panose="02020603050405020304" pitchFamily="18" charset="0"/>
                </a:rPr>
                <a:t>*</a:t>
              </a:r>
            </a:p>
          </p:txBody>
        </p:sp>
      </p:grpSp>
      <p:grpSp>
        <p:nvGrpSpPr>
          <p:cNvPr id="13318" name="Group 22">
            <a:extLst>
              <a:ext uri="{FF2B5EF4-FFF2-40B4-BE49-F238E27FC236}">
                <a16:creationId xmlns:a16="http://schemas.microsoft.com/office/drawing/2014/main" id="{CB910592-31F4-6BA9-BD80-84A2CA73F2C0}"/>
              </a:ext>
            </a:extLst>
          </p:cNvPr>
          <p:cNvGrpSpPr>
            <a:grpSpLocks/>
          </p:cNvGrpSpPr>
          <p:nvPr/>
        </p:nvGrpSpPr>
        <p:grpSpPr bwMode="auto">
          <a:xfrm>
            <a:off x="527050" y="3624263"/>
            <a:ext cx="7889875" cy="635000"/>
            <a:chOff x="292" y="2627"/>
            <a:chExt cx="5039" cy="405"/>
          </a:xfrm>
        </p:grpSpPr>
        <p:sp>
          <p:nvSpPr>
            <p:cNvPr id="13319" name="Text Box 12">
              <a:extLst>
                <a:ext uri="{FF2B5EF4-FFF2-40B4-BE49-F238E27FC236}">
                  <a16:creationId xmlns:a16="http://schemas.microsoft.com/office/drawing/2014/main" id="{A2F68927-9904-1D47-D274-BBC032D76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" y="2627"/>
              <a:ext cx="12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r>
                <a:rPr lang="en-US" altLang="en-US">
                  <a:latin typeface="Times New Roman" panose="02020603050405020304" pitchFamily="18" charset="0"/>
                </a:rPr>
                <a:t>CPU execution time</a:t>
              </a:r>
            </a:p>
            <a:p>
              <a:pPr algn="ctr">
                <a:spcBef>
                  <a:spcPct val="0"/>
                </a:spcBef>
                <a:buSzTx/>
              </a:pPr>
              <a:r>
                <a:rPr lang="en-US" altLang="en-US">
                  <a:latin typeface="Times New Roman" panose="02020603050405020304" pitchFamily="18" charset="0"/>
                </a:rPr>
                <a:t>for a program</a:t>
              </a:r>
            </a:p>
          </p:txBody>
        </p:sp>
        <p:sp>
          <p:nvSpPr>
            <p:cNvPr id="13320" name="Text Box 13">
              <a:extLst>
                <a:ext uri="{FF2B5EF4-FFF2-40B4-BE49-F238E27FC236}">
                  <a16:creationId xmlns:a16="http://schemas.microsoft.com/office/drawing/2014/main" id="{E2D41114-5FCC-0181-65A8-C47489A5B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2" y="2627"/>
              <a:ext cx="9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r>
                <a:rPr lang="en-US" altLang="en-US">
                  <a:latin typeface="Times New Roman" panose="02020603050405020304" pitchFamily="18" charset="0"/>
                </a:rPr>
                <a:t>Instructions</a:t>
              </a:r>
            </a:p>
            <a:p>
              <a:pPr algn="ctr">
                <a:spcBef>
                  <a:spcPct val="0"/>
                </a:spcBef>
                <a:buSzTx/>
              </a:pPr>
              <a:r>
                <a:rPr lang="en-US" altLang="en-US">
                  <a:latin typeface="Times New Roman" panose="02020603050405020304" pitchFamily="18" charset="0"/>
                </a:rPr>
                <a:t>for a program</a:t>
              </a:r>
            </a:p>
          </p:txBody>
        </p:sp>
        <p:sp>
          <p:nvSpPr>
            <p:cNvPr id="13321" name="Text Box 15">
              <a:extLst>
                <a:ext uri="{FF2B5EF4-FFF2-40B4-BE49-F238E27FC236}">
                  <a16:creationId xmlns:a16="http://schemas.microsoft.com/office/drawing/2014/main" id="{83C69BB9-DF56-CD19-3325-A02E5B34E7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5" y="2714"/>
              <a:ext cx="1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r>
                <a:rPr lang="en-US" altLang="en-US">
                  <a:latin typeface="Times New Roman" panose="02020603050405020304" pitchFamily="18" charset="0"/>
                </a:rPr>
                <a:t>=</a:t>
              </a:r>
            </a:p>
          </p:txBody>
        </p:sp>
        <p:sp>
          <p:nvSpPr>
            <p:cNvPr id="13322" name="Text Box 16">
              <a:extLst>
                <a:ext uri="{FF2B5EF4-FFF2-40B4-BE49-F238E27FC236}">
                  <a16:creationId xmlns:a16="http://schemas.microsoft.com/office/drawing/2014/main" id="{944D146C-92E1-C4B3-9549-C9DF4D5622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71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r>
                <a:rPr lang="en-US" altLang="en-US">
                  <a:latin typeface="Times New Roman" panose="02020603050405020304" pitchFamily="18" charset="0"/>
                </a:rPr>
                <a:t>*</a:t>
              </a:r>
            </a:p>
          </p:txBody>
        </p:sp>
        <p:grpSp>
          <p:nvGrpSpPr>
            <p:cNvPr id="13323" name="Group 20">
              <a:extLst>
                <a:ext uri="{FF2B5EF4-FFF2-40B4-BE49-F238E27FC236}">
                  <a16:creationId xmlns:a16="http://schemas.microsoft.com/office/drawing/2014/main" id="{FC0AE293-59B6-F882-AAF9-661CA75F2A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2" y="2628"/>
              <a:ext cx="979" cy="404"/>
              <a:chOff x="3507" y="2628"/>
              <a:chExt cx="979" cy="404"/>
            </a:xfrm>
          </p:grpSpPr>
          <p:sp>
            <p:nvSpPr>
              <p:cNvPr id="13326" name="Text Box 14">
                <a:extLst>
                  <a:ext uri="{FF2B5EF4-FFF2-40B4-BE49-F238E27FC236}">
                    <a16:creationId xmlns:a16="http://schemas.microsoft.com/office/drawing/2014/main" id="{B7113DB8-F160-B578-E8B5-E358B1773D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1" y="2628"/>
                <a:ext cx="71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215" tIns="45107" rIns="90215" bIns="45107">
                <a:spAutoFit/>
              </a:bodyPr>
              <a:lstStyle>
                <a:lvl1pPr defTabSz="901700">
                  <a:spcBef>
                    <a:spcPct val="20000"/>
                  </a:spcBef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901700">
                  <a:spcBef>
                    <a:spcPct val="20000"/>
                  </a:spcBef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901700">
                  <a:spcBef>
                    <a:spcPct val="20000"/>
                  </a:spcBef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901700">
                  <a:spcBef>
                    <a:spcPct val="20000"/>
                  </a:spcBef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901700">
                  <a:spcBef>
                    <a:spcPct val="20000"/>
                  </a:spcBef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9017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</a:pPr>
                <a:r>
                  <a:rPr lang="en-US" altLang="en-US">
                    <a:latin typeface="Times New Roman" panose="02020603050405020304" pitchFamily="18" charset="0"/>
                  </a:rPr>
                  <a:t>1</a:t>
                </a:r>
              </a:p>
              <a:p>
                <a:pPr algn="ctr">
                  <a:spcBef>
                    <a:spcPct val="0"/>
                  </a:spcBef>
                  <a:buSzTx/>
                </a:pPr>
                <a:r>
                  <a:rPr lang="en-US" altLang="en-US">
                    <a:latin typeface="Times New Roman" panose="02020603050405020304" pitchFamily="18" charset="0"/>
                  </a:rPr>
                  <a:t>Clock rate</a:t>
                </a:r>
              </a:p>
            </p:txBody>
          </p:sp>
          <p:sp>
            <p:nvSpPr>
              <p:cNvPr id="13327" name="Line 17">
                <a:extLst>
                  <a:ext uri="{FF2B5EF4-FFF2-40B4-BE49-F238E27FC236}">
                    <a16:creationId xmlns:a16="http://schemas.microsoft.com/office/drawing/2014/main" id="{80C5F3FF-439B-35DF-357C-0E363A584E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7" y="2839"/>
                <a:ext cx="97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24" name="Text Box 19">
              <a:extLst>
                <a:ext uri="{FF2B5EF4-FFF2-40B4-BE49-F238E27FC236}">
                  <a16:creationId xmlns:a16="http://schemas.microsoft.com/office/drawing/2014/main" id="{7C51B50A-3520-F253-6BE1-E6080E825A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0" y="271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r>
                <a:rPr lang="en-US" altLang="en-US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3325" name="Text Box 21">
              <a:extLst>
                <a:ext uri="{FF2B5EF4-FFF2-40B4-BE49-F238E27FC236}">
                  <a16:creationId xmlns:a16="http://schemas.microsoft.com/office/drawing/2014/main" id="{4A205F64-DB9C-B6AB-41BC-E7CAF1891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8" y="2714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215" tIns="45107" rIns="90215" bIns="45107">
              <a:spAutoFit/>
            </a:bodyPr>
            <a:lstStyle>
              <a:lvl1pPr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017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r>
                <a:rPr lang="en-US" altLang="en-US">
                  <a:latin typeface="Times New Roman" panose="02020603050405020304" pitchFamily="18" charset="0"/>
                </a:rPr>
                <a:t>CPI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09FEF163-2B00-1FFF-CC08-7DC602FE02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E1C84BFC-1AB4-4A4B-9354-C6C4FF70599E}" type="slidenum">
              <a:rPr lang="en-US" altLang="en-US" smtClean="0"/>
              <a:pPr>
                <a:spcBef>
                  <a:spcPct val="0"/>
                </a:spcBef>
                <a:buSzTx/>
              </a:pPr>
              <a:t>64</a:t>
            </a:fld>
            <a:endParaRPr lang="en-US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C51D026-5D6E-019B-92DB-DA74B86BDB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CPI Example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2E743F3A-D612-CE53-4D9A-BF509A54B1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Suppose we have two implementations of the same instruction set (ISA). </a:t>
            </a:r>
          </a:p>
          <a:p>
            <a:endParaRPr lang="en-US" altLang="en-US" sz="1000"/>
          </a:p>
          <a:p>
            <a:r>
              <a:rPr lang="en-US" altLang="en-US"/>
              <a:t>For some program</a:t>
            </a:r>
          </a:p>
          <a:p>
            <a:r>
              <a:rPr lang="en-US" altLang="en-US"/>
              <a:t>	Machine A has a clock cycle time of 10 ns. and a CPI of 2.0 </a:t>
            </a:r>
            <a:br>
              <a:rPr lang="en-US" altLang="en-US"/>
            </a:br>
            <a:r>
              <a:rPr lang="en-US" altLang="en-US"/>
              <a:t>Machine B has a clock cycle time of 20 ns. and a CPI of 1.2 </a:t>
            </a:r>
          </a:p>
          <a:p>
            <a:endParaRPr lang="en-US" altLang="en-US" sz="1000"/>
          </a:p>
          <a:p>
            <a:r>
              <a:rPr lang="en-US" altLang="en-US"/>
              <a:t>What machine is faster for this program, and by how much?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>
            <a:extLst>
              <a:ext uri="{FF2B5EF4-FFF2-40B4-BE49-F238E27FC236}">
                <a16:creationId xmlns:a16="http://schemas.microsoft.com/office/drawing/2014/main" id="{482D5705-AAC4-8FDE-A4B2-BA75D542AC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34CBFBE8-EFF4-4F4E-A348-38C2E7282B0F}" type="slidenum">
              <a:rPr lang="en-US" altLang="en-US" smtClean="0"/>
              <a:pPr>
                <a:spcBef>
                  <a:spcPct val="0"/>
                </a:spcBef>
                <a:buSzTx/>
              </a:pPr>
              <a:t>65</a:t>
            </a:fld>
            <a:endParaRPr lang="en-US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C91DEF75-4E30-C398-90DF-0CADB8876D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Computing CPI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5B8A9C5B-2DF9-3351-6BE2-5573576E01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Different types of instructions can take very different amounts of cycles</a:t>
            </a:r>
          </a:p>
          <a:p>
            <a:r>
              <a:rPr lang="en-US" altLang="en-US"/>
              <a:t>	Memory accesses, integer math, floating point, control flow</a:t>
            </a:r>
          </a:p>
          <a:p>
            <a:endParaRPr lang="en-US" altLang="en-US"/>
          </a:p>
        </p:txBody>
      </p:sp>
      <p:graphicFrame>
        <p:nvGraphicFramePr>
          <p:cNvPr id="17413" name="Object 4">
            <a:extLst>
              <a:ext uri="{FF2B5EF4-FFF2-40B4-BE49-F238E27FC236}">
                <a16:creationId xmlns:a16="http://schemas.microsoft.com/office/drawing/2014/main" id="{E3572B3B-377D-FCE4-16CF-F9A9525596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2138" y="1781175"/>
          <a:ext cx="39544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00500" imgH="546100" progId="Equation.3">
                  <p:embed/>
                </p:oleObj>
              </mc:Choice>
              <mc:Fallback>
                <p:oleObj name="Equation" r:id="rId3" imgW="4000500" imgH="546100" progId="Equation.3">
                  <p:embed/>
                  <p:pic>
                    <p:nvPicPr>
                      <p:cNvPr id="17413" name="Object 4">
                        <a:extLst>
                          <a:ext uri="{FF2B5EF4-FFF2-40B4-BE49-F238E27FC236}">
                            <a16:creationId xmlns:a16="http://schemas.microsoft.com/office/drawing/2014/main" id="{E3572B3B-377D-FCE4-16CF-F9A9525596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1781175"/>
                        <a:ext cx="395446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88" name="Group 92">
            <a:extLst>
              <a:ext uri="{FF2B5EF4-FFF2-40B4-BE49-F238E27FC236}">
                <a16:creationId xmlns:a16="http://schemas.microsoft.com/office/drawing/2014/main" id="{D4EAEDD4-8A57-A26F-03CE-98A59DF7B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184172"/>
              </p:ext>
            </p:extLst>
          </p:nvPr>
        </p:nvGraphicFramePr>
        <p:xfrm>
          <a:off x="658813" y="2546350"/>
          <a:ext cx="7604125" cy="3467172"/>
        </p:xfrm>
        <a:graphic>
          <a:graphicData uri="http://schemas.openxmlformats.org/drawingml/2006/table">
            <a:tbl>
              <a:tblPr firstRow="1"/>
              <a:tblGrid>
                <a:gridCol w="190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1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016"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Instruction Type</a:t>
                      </a:r>
                    </a:p>
                  </a:txBody>
                  <a:tcPr marL="90215" marR="90215" marT="45091" marB="450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Type Cycles</a:t>
                      </a:r>
                    </a:p>
                  </a:txBody>
                  <a:tcPr marL="90215" marR="90215" marT="45091" marB="450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Type Frequency</a:t>
                      </a:r>
                    </a:p>
                  </a:txBody>
                  <a:tcPr marL="90215" marR="90215" marT="45091" marB="450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Cycles * Freq</a:t>
                      </a:r>
                    </a:p>
                  </a:txBody>
                  <a:tcPr marL="90215" marR="90215" marT="45091" marB="450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617"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ALU</a:t>
                      </a:r>
                    </a:p>
                  </a:txBody>
                  <a:tcPr marL="90215" marR="90215" marT="45091" marB="450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215" marR="90215" marT="45091" marB="450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50%</a:t>
                      </a:r>
                    </a:p>
                  </a:txBody>
                  <a:tcPr marL="90215" marR="90215" marT="45091" marB="450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215" marR="90215" marT="45091" marB="450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617"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Load</a:t>
                      </a:r>
                    </a:p>
                  </a:txBody>
                  <a:tcPr marL="90215" marR="90215" marT="45091" marB="450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marL="90215" marR="90215" marT="45091" marB="450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20%</a:t>
                      </a:r>
                    </a:p>
                  </a:txBody>
                  <a:tcPr marL="90215" marR="90215" marT="45091" marB="450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215" marR="90215" marT="45091" marB="450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617"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Store</a:t>
                      </a:r>
                    </a:p>
                  </a:txBody>
                  <a:tcPr marL="90215" marR="90215" marT="45091" marB="450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marL="90215" marR="90215" marT="45091" marB="450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10%</a:t>
                      </a:r>
                    </a:p>
                  </a:txBody>
                  <a:tcPr marL="90215" marR="90215" marT="45091" marB="450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215" marR="90215" marT="45091" marB="450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6617"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Branch</a:t>
                      </a:r>
                    </a:p>
                  </a:txBody>
                  <a:tcPr marL="90215" marR="90215" marT="45091" marB="450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L="90215" marR="90215" marT="45091" marB="450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20%</a:t>
                      </a:r>
                    </a:p>
                  </a:txBody>
                  <a:tcPr marL="90215" marR="90215" marT="45091" marB="450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215" marR="90215" marT="45091" marB="450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6617"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215" marR="90215" marT="45091" marB="450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215" marR="90215" marT="45091" marB="4509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CPI:</a:t>
                      </a:r>
                    </a:p>
                  </a:txBody>
                  <a:tcPr marL="90215" marR="90215" marT="45091" marB="4509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215" marR="90215" marT="45091" marB="450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>
            <a:extLst>
              <a:ext uri="{FF2B5EF4-FFF2-40B4-BE49-F238E27FC236}">
                <a16:creationId xmlns:a16="http://schemas.microsoft.com/office/drawing/2014/main" id="{AA6E17AA-8E5C-A772-AAF6-BE6B4F5EDC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DB059F73-D078-439C-8411-AF64C7711D54}" type="slidenum">
              <a:rPr lang="en-US" altLang="en-US" smtClean="0"/>
              <a:pPr>
                <a:spcBef>
                  <a:spcPct val="0"/>
                </a:spcBef>
                <a:buSzTx/>
              </a:pPr>
              <a:t>66</a:t>
            </a:fld>
            <a:endParaRPr lang="en-US" altLang="en-US"/>
          </a:p>
        </p:txBody>
      </p:sp>
      <p:sp>
        <p:nvSpPr>
          <p:cNvPr id="19459" name="Rectangle 2050">
            <a:extLst>
              <a:ext uri="{FF2B5EF4-FFF2-40B4-BE49-F238E27FC236}">
                <a16:creationId xmlns:a16="http://schemas.microsoft.com/office/drawing/2014/main" id="{28F375DD-FAB0-8E36-9FDF-1702960CB3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CPI &amp; Processor Tradeoffs</a:t>
            </a:r>
          </a:p>
        </p:txBody>
      </p:sp>
      <p:sp>
        <p:nvSpPr>
          <p:cNvPr id="19460" name="Rectangle 2051">
            <a:extLst>
              <a:ext uri="{FF2B5EF4-FFF2-40B4-BE49-F238E27FC236}">
                <a16:creationId xmlns:a16="http://schemas.microsoft.com/office/drawing/2014/main" id="{EB35703C-88C2-B18D-50CF-75C4C7E86C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How much faster would the machine be if:</a:t>
            </a:r>
          </a:p>
          <a:p>
            <a:pPr>
              <a:buFontTx/>
              <a:buAutoNum type="arabicPeriod"/>
            </a:pPr>
            <a:r>
              <a:rPr lang="en-US" altLang="en-US"/>
              <a:t>A data cache reduced the average load time to 2 cycles?</a:t>
            </a:r>
          </a:p>
          <a:p>
            <a:pPr>
              <a:buFontTx/>
              <a:buAutoNum type="arabicPeriod"/>
            </a:pPr>
            <a:endParaRPr lang="en-US" altLang="en-US"/>
          </a:p>
          <a:p>
            <a:pPr>
              <a:buFontTx/>
              <a:buAutoNum type="arabicPeriod"/>
            </a:pPr>
            <a:endParaRPr lang="en-US" altLang="en-US"/>
          </a:p>
          <a:p>
            <a:pPr>
              <a:buFontTx/>
              <a:buAutoNum type="arabicPeriod"/>
            </a:pPr>
            <a:r>
              <a:rPr lang="en-US" altLang="en-US"/>
              <a:t>Branch prediction shaved a cycle off the branch time?</a:t>
            </a:r>
          </a:p>
          <a:p>
            <a:pPr>
              <a:buFontTx/>
              <a:buAutoNum type="arabicPeriod"/>
            </a:pPr>
            <a:endParaRPr lang="en-US" altLang="en-US"/>
          </a:p>
          <a:p>
            <a:pPr>
              <a:buFontTx/>
              <a:buAutoNum type="arabicPeriod"/>
            </a:pPr>
            <a:endParaRPr lang="en-US" altLang="en-US"/>
          </a:p>
          <a:p>
            <a:pPr>
              <a:buFontTx/>
              <a:buAutoNum type="arabicPeriod"/>
            </a:pPr>
            <a:r>
              <a:rPr lang="en-US" altLang="en-US"/>
              <a:t>Two ALU instructions could be executed at once?</a:t>
            </a:r>
          </a:p>
          <a:p>
            <a:pPr>
              <a:buFontTx/>
              <a:buAutoNum type="arabicPeriod"/>
            </a:pPr>
            <a:endParaRPr lang="en-US" altLang="en-US"/>
          </a:p>
          <a:p>
            <a:pPr>
              <a:buFontTx/>
              <a:buAutoNum type="arabicPeriod"/>
            </a:pPr>
            <a:endParaRPr lang="en-US" altLang="en-US"/>
          </a:p>
        </p:txBody>
      </p:sp>
      <p:graphicFrame>
        <p:nvGraphicFramePr>
          <p:cNvPr id="111666" name="Group 2098">
            <a:extLst>
              <a:ext uri="{FF2B5EF4-FFF2-40B4-BE49-F238E27FC236}">
                <a16:creationId xmlns:a16="http://schemas.microsoft.com/office/drawing/2014/main" id="{0F21F1AF-5BD8-40A2-69AC-B4764A62F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661632"/>
              </p:ext>
            </p:extLst>
          </p:nvPr>
        </p:nvGraphicFramePr>
        <p:xfrm>
          <a:off x="1598613" y="992188"/>
          <a:ext cx="5702300" cy="1670070"/>
        </p:xfrm>
        <a:graphic>
          <a:graphicData uri="http://schemas.openxmlformats.org/drawingml/2006/table">
            <a:tbl>
              <a:tblPr firstRow="1"/>
              <a:tblGrid>
                <a:gridCol w="1900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010"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Instruction Type</a:t>
                      </a:r>
                    </a:p>
                  </a:txBody>
                  <a:tcPr marL="90215" marR="90215" marT="45087" marB="450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Type Cycles</a:t>
                      </a:r>
                    </a:p>
                  </a:txBody>
                  <a:tcPr marL="90215" marR="90215" marT="45087" marB="450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Type Frequency</a:t>
                      </a:r>
                    </a:p>
                  </a:txBody>
                  <a:tcPr marL="90215" marR="90215" marT="45087" marB="450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ALU</a:t>
                      </a:r>
                    </a:p>
                  </a:txBody>
                  <a:tcPr marL="90215" marR="90215" marT="45087" marB="450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90215" marR="90215" marT="45087" marB="450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50%</a:t>
                      </a:r>
                    </a:p>
                  </a:txBody>
                  <a:tcPr marL="90215" marR="90215" marT="45087" marB="450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Load</a:t>
                      </a:r>
                    </a:p>
                  </a:txBody>
                  <a:tcPr marL="90215" marR="90215" marT="45087" marB="450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marL="90215" marR="90215" marT="45087" marB="450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20%</a:t>
                      </a:r>
                    </a:p>
                  </a:txBody>
                  <a:tcPr marL="90215" marR="90215" marT="45087" marB="450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Store</a:t>
                      </a:r>
                    </a:p>
                  </a:txBody>
                  <a:tcPr marL="90215" marR="90215" marT="45087" marB="450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marL="90215" marR="90215" marT="45087" marB="450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10%</a:t>
                      </a:r>
                    </a:p>
                  </a:txBody>
                  <a:tcPr marL="90215" marR="90215" marT="45087" marB="450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Branch</a:t>
                      </a:r>
                    </a:p>
                  </a:txBody>
                  <a:tcPr marL="90215" marR="90215" marT="45087" marB="450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L="90215" marR="90215" marT="45087" marB="450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20%</a:t>
                      </a:r>
                    </a:p>
                  </a:txBody>
                  <a:tcPr marL="90215" marR="90215" marT="45087" marB="450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ectu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ecture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017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017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ect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1336</TotalTime>
  <Pages>8</Pages>
  <Words>948</Words>
  <Application>Microsoft Office PowerPoint</Application>
  <PresentationFormat>On-screen Show (4:3)</PresentationFormat>
  <Paragraphs>279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Courier New</vt:lpstr>
      <vt:lpstr>Symbol</vt:lpstr>
      <vt:lpstr>Times New Roman</vt:lpstr>
      <vt:lpstr>Lectures</vt:lpstr>
      <vt:lpstr>Equation</vt:lpstr>
      <vt:lpstr>Computer “Performance”</vt:lpstr>
      <vt:lpstr>Performance Example: Homebuilders</vt:lpstr>
      <vt:lpstr>Computer Performance</vt:lpstr>
      <vt:lpstr>Execution Time</vt:lpstr>
      <vt:lpstr>CPU Time</vt:lpstr>
      <vt:lpstr>CPI</vt:lpstr>
      <vt:lpstr>CPI Example</vt:lpstr>
      <vt:lpstr>Computing CPI</vt:lpstr>
      <vt:lpstr>CPI &amp; Processor Tradeoffs</vt:lpstr>
      <vt:lpstr>Warning 1: Amdahl’s Law</vt:lpstr>
      <vt:lpstr>Warning 2: BIPs, GHz  Performance </vt:lpstr>
      <vt:lpstr>Processor Performance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C91: VLSI Systems Design</dc:title>
  <dc:subject/>
  <dc:creator>Scott Hauck</dc:creator>
  <cp:keywords/>
  <dc:description/>
  <cp:lastModifiedBy>Scott Hauck</cp:lastModifiedBy>
  <cp:revision>130</cp:revision>
  <cp:lastPrinted>2007-12-20T01:30:14Z</cp:lastPrinted>
  <dcterms:created xsi:type="dcterms:W3CDTF">1998-01-02T09:45:45Z</dcterms:created>
  <dcterms:modified xsi:type="dcterms:W3CDTF">2025-08-27T23:33:39Z</dcterms:modified>
</cp:coreProperties>
</file>