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65" r:id="rId1"/>
    <p:sldMasterId id="2147483777" r:id="rId2"/>
  </p:sldMasterIdLst>
  <p:notesMasterIdLst>
    <p:notesMasterId r:id="rId33"/>
  </p:notesMasterIdLst>
  <p:sldIdLst>
    <p:sldId id="256" r:id="rId3"/>
    <p:sldId id="365" r:id="rId4"/>
    <p:sldId id="379" r:id="rId5"/>
    <p:sldId id="380" r:id="rId6"/>
    <p:sldId id="364" r:id="rId7"/>
    <p:sldId id="363" r:id="rId8"/>
    <p:sldId id="357" r:id="rId9"/>
    <p:sldId id="360" r:id="rId10"/>
    <p:sldId id="334" r:id="rId11"/>
    <p:sldId id="382" r:id="rId12"/>
    <p:sldId id="293" r:id="rId13"/>
    <p:sldId id="367" r:id="rId14"/>
    <p:sldId id="294" r:id="rId15"/>
    <p:sldId id="383" r:id="rId16"/>
    <p:sldId id="296" r:id="rId17"/>
    <p:sldId id="297" r:id="rId18"/>
    <p:sldId id="368" r:id="rId19"/>
    <p:sldId id="354" r:id="rId20"/>
    <p:sldId id="342" r:id="rId21"/>
    <p:sldId id="376" r:id="rId22"/>
    <p:sldId id="381" r:id="rId23"/>
    <p:sldId id="336" r:id="rId24"/>
    <p:sldId id="338" r:id="rId25"/>
    <p:sldId id="344" r:id="rId26"/>
    <p:sldId id="366" r:id="rId27"/>
    <p:sldId id="373" r:id="rId28"/>
    <p:sldId id="348" r:id="rId29"/>
    <p:sldId id="350" r:id="rId30"/>
    <p:sldId id="352" r:id="rId31"/>
    <p:sldId id="374" r:id="rId32"/>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2E3F0B-6B34-890C-9F55-04CD157FDBDB}" v="66" dt="2025-09-15T01:24:24.1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64" autoAdjust="0"/>
    <p:restoredTop sz="87608" autoAdjust="0"/>
  </p:normalViewPr>
  <p:slideViewPr>
    <p:cSldViewPr>
      <p:cViewPr varScale="1">
        <p:scale>
          <a:sx n="60" d="100"/>
          <a:sy n="60" d="100"/>
        </p:scale>
        <p:origin x="1716" y="6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microsoft.com/office/2015/10/relationships/revisionInfo" Target="revisionInfo.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een, George" userId="S::green.25@osu.edu::a776daa8-8b57-427d-89a5-9f8944dd1fb5" providerId="AD" clId="Web-{D5E0D45F-BA3F-162B-3C2B-D7132BADF309}"/>
    <pc:docChg chg="modSld">
      <pc:chgData name="Green, George" userId="S::green.25@osu.edu::a776daa8-8b57-427d-89a5-9f8944dd1fb5" providerId="AD" clId="Web-{D5E0D45F-BA3F-162B-3C2B-D7132BADF309}" dt="2022-09-12T13:34:18.508" v="200" actId="20577"/>
      <pc:docMkLst>
        <pc:docMk/>
      </pc:docMkLst>
      <pc:sldChg chg="modSp">
        <pc:chgData name="Green, George" userId="S::green.25@osu.edu::a776daa8-8b57-427d-89a5-9f8944dd1fb5" providerId="AD" clId="Web-{D5E0D45F-BA3F-162B-3C2B-D7132BADF309}" dt="2022-09-12T13:34:18.508" v="200" actId="20577"/>
        <pc:sldMkLst>
          <pc:docMk/>
          <pc:sldMk cId="0" sldId="297"/>
        </pc:sldMkLst>
      </pc:sldChg>
      <pc:sldChg chg="modSp">
        <pc:chgData name="Green, George" userId="S::green.25@osu.edu::a776daa8-8b57-427d-89a5-9f8944dd1fb5" providerId="AD" clId="Web-{D5E0D45F-BA3F-162B-3C2B-D7132BADF309}" dt="2022-09-12T13:29:28.434" v="137" actId="20577"/>
        <pc:sldMkLst>
          <pc:docMk/>
          <pc:sldMk cId="1924080962" sldId="360"/>
        </pc:sldMkLst>
      </pc:sldChg>
      <pc:sldChg chg="modSp">
        <pc:chgData name="Green, George" userId="S::green.25@osu.edu::a776daa8-8b57-427d-89a5-9f8944dd1fb5" providerId="AD" clId="Web-{D5E0D45F-BA3F-162B-3C2B-D7132BADF309}" dt="2022-09-12T13:13:25.211" v="28" actId="1076"/>
        <pc:sldMkLst>
          <pc:docMk/>
          <pc:sldMk cId="4166807033" sldId="365"/>
        </pc:sldMkLst>
      </pc:sldChg>
      <pc:sldChg chg="modSp">
        <pc:chgData name="Green, George" userId="S::green.25@osu.edu::a776daa8-8b57-427d-89a5-9f8944dd1fb5" providerId="AD" clId="Web-{D5E0D45F-BA3F-162B-3C2B-D7132BADF309}" dt="2022-09-12T13:33:29.100" v="198" actId="1076"/>
        <pc:sldMkLst>
          <pc:docMk/>
          <pc:sldMk cId="2618307943" sldId="378"/>
        </pc:sldMkLst>
      </pc:sldChg>
      <pc:sldChg chg="modSp">
        <pc:chgData name="Green, George" userId="S::green.25@osu.edu::a776daa8-8b57-427d-89a5-9f8944dd1fb5" providerId="AD" clId="Web-{D5E0D45F-BA3F-162B-3C2B-D7132BADF309}" dt="2022-09-12T13:25:50.629" v="61" actId="20577"/>
        <pc:sldMkLst>
          <pc:docMk/>
          <pc:sldMk cId="3371624872" sldId="379"/>
        </pc:sldMkLst>
      </pc:sldChg>
      <pc:sldChg chg="modSp">
        <pc:chgData name="Green, George" userId="S::green.25@osu.edu::a776daa8-8b57-427d-89a5-9f8944dd1fb5" providerId="AD" clId="Web-{D5E0D45F-BA3F-162B-3C2B-D7132BADF309}" dt="2022-09-12T13:27:19.211" v="74" actId="20577"/>
        <pc:sldMkLst>
          <pc:docMk/>
          <pc:sldMk cId="41092345" sldId="380"/>
        </pc:sldMkLst>
      </pc:sldChg>
    </pc:docChg>
  </pc:docChgLst>
  <pc:docChgLst>
    <pc:chgData name="Green, George" userId="S::green.25@osu.edu::a776daa8-8b57-427d-89a5-9f8944dd1fb5" providerId="AD" clId="Web-{0CBC44C1-B85A-280F-46AD-4AC977AF6834}"/>
    <pc:docChg chg="modSld">
      <pc:chgData name="Green, George" userId="S::green.25@osu.edu::a776daa8-8b57-427d-89a5-9f8944dd1fb5" providerId="AD" clId="Web-{0CBC44C1-B85A-280F-46AD-4AC977AF6834}" dt="2023-09-11T03:19:32.285" v="230" actId="20577"/>
      <pc:docMkLst>
        <pc:docMk/>
      </pc:docMkLst>
      <pc:sldChg chg="modSp">
        <pc:chgData name="Green, George" userId="S::green.25@osu.edu::a776daa8-8b57-427d-89a5-9f8944dd1fb5" providerId="AD" clId="Web-{0CBC44C1-B85A-280F-46AD-4AC977AF6834}" dt="2023-09-11T03:10:09.052" v="146" actId="1076"/>
        <pc:sldMkLst>
          <pc:docMk/>
          <pc:sldMk cId="0" sldId="296"/>
        </pc:sldMkLst>
      </pc:sldChg>
      <pc:sldChg chg="modSp">
        <pc:chgData name="Green, George" userId="S::green.25@osu.edu::a776daa8-8b57-427d-89a5-9f8944dd1fb5" providerId="AD" clId="Web-{0CBC44C1-B85A-280F-46AD-4AC977AF6834}" dt="2023-09-11T03:11:19.131" v="158" actId="20577"/>
        <pc:sldMkLst>
          <pc:docMk/>
          <pc:sldMk cId="0" sldId="297"/>
        </pc:sldMkLst>
      </pc:sldChg>
      <pc:sldChg chg="modSp">
        <pc:chgData name="Green, George" userId="S::green.25@osu.edu::a776daa8-8b57-427d-89a5-9f8944dd1fb5" providerId="AD" clId="Web-{0CBC44C1-B85A-280F-46AD-4AC977AF6834}" dt="2023-09-11T03:01:21.479" v="84" actId="20577"/>
        <pc:sldMkLst>
          <pc:docMk/>
          <pc:sldMk cId="2219292307" sldId="334"/>
        </pc:sldMkLst>
      </pc:sldChg>
      <pc:sldChg chg="modSp">
        <pc:chgData name="Green, George" userId="S::green.25@osu.edu::a776daa8-8b57-427d-89a5-9f8944dd1fb5" providerId="AD" clId="Web-{0CBC44C1-B85A-280F-46AD-4AC977AF6834}" dt="2023-09-11T03:19:06.941" v="225" actId="20577"/>
        <pc:sldMkLst>
          <pc:docMk/>
          <pc:sldMk cId="747862344" sldId="336"/>
        </pc:sldMkLst>
      </pc:sldChg>
      <pc:sldChg chg="modSp">
        <pc:chgData name="Green, George" userId="S::green.25@osu.edu::a776daa8-8b57-427d-89a5-9f8944dd1fb5" providerId="AD" clId="Web-{0CBC44C1-B85A-280F-46AD-4AC977AF6834}" dt="2023-09-11T03:19:13.082" v="226" actId="20577"/>
        <pc:sldMkLst>
          <pc:docMk/>
          <pc:sldMk cId="1067060565" sldId="338"/>
        </pc:sldMkLst>
      </pc:sldChg>
      <pc:sldChg chg="modSp">
        <pc:chgData name="Green, George" userId="S::green.25@osu.edu::a776daa8-8b57-427d-89a5-9f8944dd1fb5" providerId="AD" clId="Web-{0CBC44C1-B85A-280F-46AD-4AC977AF6834}" dt="2023-09-11T03:17:41.408" v="216" actId="20577"/>
        <pc:sldMkLst>
          <pc:docMk/>
          <pc:sldMk cId="2301352287" sldId="342"/>
        </pc:sldMkLst>
      </pc:sldChg>
      <pc:sldChg chg="modSp">
        <pc:chgData name="Green, George" userId="S::green.25@osu.edu::a776daa8-8b57-427d-89a5-9f8944dd1fb5" providerId="AD" clId="Web-{0CBC44C1-B85A-280F-46AD-4AC977AF6834}" dt="2023-09-11T03:19:32.285" v="230" actId="20577"/>
        <pc:sldMkLst>
          <pc:docMk/>
          <pc:sldMk cId="2244063340" sldId="344"/>
        </pc:sldMkLst>
      </pc:sldChg>
      <pc:sldChg chg="modSp">
        <pc:chgData name="Green, George" userId="S::green.25@osu.edu::a776daa8-8b57-427d-89a5-9f8944dd1fb5" providerId="AD" clId="Web-{0CBC44C1-B85A-280F-46AD-4AC977AF6834}" dt="2023-09-11T03:17:05.173" v="214" actId="20577"/>
        <pc:sldMkLst>
          <pc:docMk/>
          <pc:sldMk cId="1369859537" sldId="354"/>
        </pc:sldMkLst>
      </pc:sldChg>
      <pc:sldChg chg="modSp">
        <pc:chgData name="Green, George" userId="S::green.25@osu.edu::a776daa8-8b57-427d-89a5-9f8944dd1fb5" providerId="AD" clId="Web-{0CBC44C1-B85A-280F-46AD-4AC977AF6834}" dt="2023-09-11T02:59:44.943" v="69" actId="20577"/>
        <pc:sldMkLst>
          <pc:docMk/>
          <pc:sldMk cId="1720020184" sldId="357"/>
        </pc:sldMkLst>
      </pc:sldChg>
      <pc:sldChg chg="modSp">
        <pc:chgData name="Green, George" userId="S::green.25@osu.edu::a776daa8-8b57-427d-89a5-9f8944dd1fb5" providerId="AD" clId="Web-{0CBC44C1-B85A-280F-46AD-4AC977AF6834}" dt="2023-09-11T03:00:16.943" v="81" actId="20577"/>
        <pc:sldMkLst>
          <pc:docMk/>
          <pc:sldMk cId="1924080962" sldId="360"/>
        </pc:sldMkLst>
      </pc:sldChg>
      <pc:sldChg chg="modSp">
        <pc:chgData name="Green, George" userId="S::green.25@osu.edu::a776daa8-8b57-427d-89a5-9f8944dd1fb5" providerId="AD" clId="Web-{0CBC44C1-B85A-280F-46AD-4AC977AF6834}" dt="2023-09-11T03:02:52.152" v="96" actId="20577"/>
        <pc:sldMkLst>
          <pc:docMk/>
          <pc:sldMk cId="845438205" sldId="364"/>
        </pc:sldMkLst>
      </pc:sldChg>
      <pc:sldChg chg="modSp">
        <pc:chgData name="Green, George" userId="S::green.25@osu.edu::a776daa8-8b57-427d-89a5-9f8944dd1fb5" providerId="AD" clId="Web-{0CBC44C1-B85A-280F-46AD-4AC977AF6834}" dt="2023-09-11T03:11:50.163" v="165" actId="20577"/>
        <pc:sldMkLst>
          <pc:docMk/>
          <pc:sldMk cId="974075794" sldId="368"/>
        </pc:sldMkLst>
      </pc:sldChg>
      <pc:sldChg chg="modSp">
        <pc:chgData name="Green, George" userId="S::green.25@osu.edu::a776daa8-8b57-427d-89a5-9f8944dd1fb5" providerId="AD" clId="Web-{0CBC44C1-B85A-280F-46AD-4AC977AF6834}" dt="2023-09-11T03:09:30.645" v="144" actId="20577"/>
        <pc:sldMkLst>
          <pc:docMk/>
          <pc:sldMk cId="2618307943" sldId="378"/>
        </pc:sldMkLst>
      </pc:sldChg>
      <pc:sldChg chg="modSp">
        <pc:chgData name="Green, George" userId="S::green.25@osu.edu::a776daa8-8b57-427d-89a5-9f8944dd1fb5" providerId="AD" clId="Web-{0CBC44C1-B85A-280F-46AD-4AC977AF6834}" dt="2023-09-11T02:57:02.080" v="14" actId="20577"/>
        <pc:sldMkLst>
          <pc:docMk/>
          <pc:sldMk cId="3371624872" sldId="379"/>
        </pc:sldMkLst>
      </pc:sldChg>
      <pc:sldChg chg="modSp">
        <pc:chgData name="Green, George" userId="S::green.25@osu.edu::a776daa8-8b57-427d-89a5-9f8944dd1fb5" providerId="AD" clId="Web-{0CBC44C1-B85A-280F-46AD-4AC977AF6834}" dt="2023-09-11T02:58:03.894" v="31" actId="20577"/>
        <pc:sldMkLst>
          <pc:docMk/>
          <pc:sldMk cId="41092345" sldId="380"/>
        </pc:sldMkLst>
      </pc:sldChg>
      <pc:sldChg chg="modSp">
        <pc:chgData name="Green, George" userId="S::green.25@osu.edu::a776daa8-8b57-427d-89a5-9f8944dd1fb5" providerId="AD" clId="Web-{0CBC44C1-B85A-280F-46AD-4AC977AF6834}" dt="2023-09-11T03:18:52.862" v="223" actId="20577"/>
        <pc:sldMkLst>
          <pc:docMk/>
          <pc:sldMk cId="1552095107" sldId="381"/>
        </pc:sldMkLst>
      </pc:sldChg>
    </pc:docChg>
  </pc:docChgLst>
  <pc:docChgLst>
    <pc:chgData name="Green, George" userId="S::green.25@osu.edu::a776daa8-8b57-427d-89a5-9f8944dd1fb5" providerId="AD" clId="Web-{0EB37ACF-8CFB-E7E6-9D4A-C35115625E1A}"/>
    <pc:docChg chg="modSld">
      <pc:chgData name="Green, George" userId="S::green.25@osu.edu::a776daa8-8b57-427d-89a5-9f8944dd1fb5" providerId="AD" clId="Web-{0EB37ACF-8CFB-E7E6-9D4A-C35115625E1A}" dt="2025-09-08T17:23:08.840" v="10" actId="20577"/>
      <pc:docMkLst>
        <pc:docMk/>
      </pc:docMkLst>
      <pc:sldChg chg="modSp">
        <pc:chgData name="Green, George" userId="S::green.25@osu.edu::a776daa8-8b57-427d-89a5-9f8944dd1fb5" providerId="AD" clId="Web-{0EB37ACF-8CFB-E7E6-9D4A-C35115625E1A}" dt="2025-09-08T17:23:08.840" v="10" actId="20577"/>
        <pc:sldMkLst>
          <pc:docMk/>
          <pc:sldMk cId="1369859537" sldId="354"/>
        </pc:sldMkLst>
        <pc:spChg chg="mod">
          <ac:chgData name="Green, George" userId="S::green.25@osu.edu::a776daa8-8b57-427d-89a5-9f8944dd1fb5" providerId="AD" clId="Web-{0EB37ACF-8CFB-E7E6-9D4A-C35115625E1A}" dt="2025-09-08T17:23:08.840" v="10" actId="20577"/>
          <ac:spMkLst>
            <pc:docMk/>
            <pc:sldMk cId="1369859537" sldId="354"/>
            <ac:spMk id="244" creationId="{00000000-0000-0000-0000-000000000000}"/>
          </ac:spMkLst>
        </pc:spChg>
      </pc:sldChg>
      <pc:sldChg chg="modSp">
        <pc:chgData name="Green, George" userId="S::green.25@osu.edu::a776daa8-8b57-427d-89a5-9f8944dd1fb5" providerId="AD" clId="Web-{0EB37ACF-8CFB-E7E6-9D4A-C35115625E1A}" dt="2025-09-08T16:52:48.562" v="8" actId="20577"/>
        <pc:sldMkLst>
          <pc:docMk/>
          <pc:sldMk cId="845438205" sldId="364"/>
        </pc:sldMkLst>
        <pc:spChg chg="mod">
          <ac:chgData name="Green, George" userId="S::green.25@osu.edu::a776daa8-8b57-427d-89a5-9f8944dd1fb5" providerId="AD" clId="Web-{0EB37ACF-8CFB-E7E6-9D4A-C35115625E1A}" dt="2025-09-08T16:52:48.562" v="8" actId="20577"/>
          <ac:spMkLst>
            <pc:docMk/>
            <pc:sldMk cId="845438205" sldId="364"/>
            <ac:spMk id="82" creationId="{00000000-0000-0000-0000-000000000000}"/>
          </ac:spMkLst>
        </pc:spChg>
      </pc:sldChg>
    </pc:docChg>
  </pc:docChgLst>
  <pc:docChgLst>
    <pc:chgData name="Green, George" userId="S::green.25@osu.edu::a776daa8-8b57-427d-89a5-9f8944dd1fb5" providerId="AD" clId="Web-{D499056C-2418-E2B6-3C0D-1EC5D01825EB}"/>
    <pc:docChg chg="modSld">
      <pc:chgData name="Green, George" userId="S::green.25@osu.edu::a776daa8-8b57-427d-89a5-9f8944dd1fb5" providerId="AD" clId="Web-{D499056C-2418-E2B6-3C0D-1EC5D01825EB}" dt="2024-09-13T14:31:38.106" v="495" actId="20577"/>
      <pc:docMkLst>
        <pc:docMk/>
      </pc:docMkLst>
      <pc:sldChg chg="modSp">
        <pc:chgData name="Green, George" userId="S::green.25@osu.edu::a776daa8-8b57-427d-89a5-9f8944dd1fb5" providerId="AD" clId="Web-{D499056C-2418-E2B6-3C0D-1EC5D01825EB}" dt="2024-09-13T14:14:02.566" v="390" actId="20577"/>
        <pc:sldMkLst>
          <pc:docMk/>
          <pc:sldMk cId="2301352287" sldId="342"/>
        </pc:sldMkLst>
      </pc:sldChg>
      <pc:sldChg chg="modSp">
        <pc:chgData name="Green, George" userId="S::green.25@osu.edu::a776daa8-8b57-427d-89a5-9f8944dd1fb5" providerId="AD" clId="Web-{D499056C-2418-E2B6-3C0D-1EC5D01825EB}" dt="2024-09-13T14:31:38.106" v="495" actId="20577"/>
        <pc:sldMkLst>
          <pc:docMk/>
          <pc:sldMk cId="2244063340" sldId="344"/>
        </pc:sldMkLst>
      </pc:sldChg>
      <pc:sldChg chg="modSp">
        <pc:chgData name="Green, George" userId="S::green.25@osu.edu::a776daa8-8b57-427d-89a5-9f8944dd1fb5" providerId="AD" clId="Web-{D499056C-2418-E2B6-3C0D-1EC5D01825EB}" dt="2024-09-13T14:06:32.493" v="65" actId="20577"/>
        <pc:sldMkLst>
          <pc:docMk/>
          <pc:sldMk cId="1924080962" sldId="360"/>
        </pc:sldMkLst>
      </pc:sldChg>
      <pc:sldChg chg="modSp">
        <pc:chgData name="Green, George" userId="S::green.25@osu.edu::a776daa8-8b57-427d-89a5-9f8944dd1fb5" providerId="AD" clId="Web-{D499056C-2418-E2B6-3C0D-1EC5D01825EB}" dt="2024-09-13T14:31:22.902" v="494" actId="20577"/>
        <pc:sldMkLst>
          <pc:docMk/>
          <pc:sldMk cId="1552095107" sldId="381"/>
        </pc:sldMkLst>
      </pc:sldChg>
    </pc:docChg>
  </pc:docChgLst>
  <pc:docChgLst>
    <pc:chgData name="Green, George" userId="S::green.25@osu.edu::a776daa8-8b57-427d-89a5-9f8944dd1fb5" providerId="AD" clId="Web-{0E2E3F0B-6B34-890C-9F55-04CD157FDBDB}"/>
    <pc:docChg chg="modSld">
      <pc:chgData name="Green, George" userId="S::green.25@osu.edu::a776daa8-8b57-427d-89a5-9f8944dd1fb5" providerId="AD" clId="Web-{0E2E3F0B-6B34-890C-9F55-04CD157FDBDB}" dt="2025-09-15T01:24:20.371" v="64" actId="20577"/>
      <pc:docMkLst>
        <pc:docMk/>
      </pc:docMkLst>
      <pc:sldChg chg="modSp">
        <pc:chgData name="Green, George" userId="S::green.25@osu.edu::a776daa8-8b57-427d-89a5-9f8944dd1fb5" providerId="AD" clId="Web-{0E2E3F0B-6B34-890C-9F55-04CD157FDBDB}" dt="2025-09-15T01:24:20.371" v="64" actId="20577"/>
        <pc:sldMkLst>
          <pc:docMk/>
          <pc:sldMk cId="2301352287" sldId="342"/>
        </pc:sldMkLst>
        <pc:spChg chg="mod">
          <ac:chgData name="Green, George" userId="S::green.25@osu.edu::a776daa8-8b57-427d-89a5-9f8944dd1fb5" providerId="AD" clId="Web-{0E2E3F0B-6B34-890C-9F55-04CD157FDBDB}" dt="2025-09-15T01:24:20.371" v="64" actId="20577"/>
          <ac:spMkLst>
            <pc:docMk/>
            <pc:sldMk cId="2301352287" sldId="342"/>
            <ac:spMk id="198" creationId="{00000000-0000-0000-0000-000000000000}"/>
          </ac:spMkLst>
        </pc:spChg>
      </pc:sldChg>
      <pc:sldChg chg="modSp">
        <pc:chgData name="Green, George" userId="S::green.25@osu.edu::a776daa8-8b57-427d-89a5-9f8944dd1fb5" providerId="AD" clId="Web-{0E2E3F0B-6B34-890C-9F55-04CD157FDBDB}" dt="2025-09-15T01:22:20.444" v="3" actId="20577"/>
        <pc:sldMkLst>
          <pc:docMk/>
          <pc:sldMk cId="1369859537" sldId="354"/>
        </pc:sldMkLst>
        <pc:spChg chg="mod">
          <ac:chgData name="Green, George" userId="S::green.25@osu.edu::a776daa8-8b57-427d-89a5-9f8944dd1fb5" providerId="AD" clId="Web-{0E2E3F0B-6B34-890C-9F55-04CD157FDBDB}" dt="2025-09-15T01:22:20.444" v="3" actId="20577"/>
          <ac:spMkLst>
            <pc:docMk/>
            <pc:sldMk cId="1369859537" sldId="354"/>
            <ac:spMk id="243" creationId="{00000000-0000-0000-0000-000000000000}"/>
          </ac:spMkLst>
        </pc:spChg>
      </pc:sldChg>
    </pc:docChg>
  </pc:docChgLst>
  <pc:docChgLst>
    <pc:chgData name="Green, George" userId="S::green.25@osu.edu::a776daa8-8b57-427d-89a5-9f8944dd1fb5" providerId="AD" clId="Web-{1C34FEC8-97AA-4B52-3C17-DABD9EFBDA9C}"/>
    <pc:docChg chg="addSld delSld modSld">
      <pc:chgData name="Green, George" userId="S::green.25@osu.edu::a776daa8-8b57-427d-89a5-9f8944dd1fb5" providerId="AD" clId="Web-{1C34FEC8-97AA-4B52-3C17-DABD9EFBDA9C}" dt="2023-01-29T22:16:46.908" v="427" actId="20577"/>
      <pc:docMkLst>
        <pc:docMk/>
      </pc:docMkLst>
      <pc:sldChg chg="modSp">
        <pc:chgData name="Green, George" userId="S::green.25@osu.edu::a776daa8-8b57-427d-89a5-9f8944dd1fb5" providerId="AD" clId="Web-{1C34FEC8-97AA-4B52-3C17-DABD9EFBDA9C}" dt="2023-01-29T21:46:43.541" v="281" actId="20577"/>
        <pc:sldMkLst>
          <pc:docMk/>
          <pc:sldMk cId="0" sldId="293"/>
        </pc:sldMkLst>
      </pc:sldChg>
      <pc:sldChg chg="modSp">
        <pc:chgData name="Green, George" userId="S::green.25@osu.edu::a776daa8-8b57-427d-89a5-9f8944dd1fb5" providerId="AD" clId="Web-{1C34FEC8-97AA-4B52-3C17-DABD9EFBDA9C}" dt="2023-01-29T22:04:55.142" v="320" actId="20577"/>
        <pc:sldMkLst>
          <pc:docMk/>
          <pc:sldMk cId="0" sldId="297"/>
        </pc:sldMkLst>
      </pc:sldChg>
      <pc:sldChg chg="modSp">
        <pc:chgData name="Green, George" userId="S::green.25@osu.edu::a776daa8-8b57-427d-89a5-9f8944dd1fb5" providerId="AD" clId="Web-{1C34FEC8-97AA-4B52-3C17-DABD9EFBDA9C}" dt="2023-01-29T21:38:29.608" v="123" actId="14100"/>
        <pc:sldMkLst>
          <pc:docMk/>
          <pc:sldMk cId="2219292307" sldId="334"/>
        </pc:sldMkLst>
      </pc:sldChg>
      <pc:sldChg chg="modSp">
        <pc:chgData name="Green, George" userId="S::green.25@osu.edu::a776daa8-8b57-427d-89a5-9f8944dd1fb5" providerId="AD" clId="Web-{1C34FEC8-97AA-4B52-3C17-DABD9EFBDA9C}" dt="2023-01-29T22:13:07.325" v="402" actId="20577"/>
        <pc:sldMkLst>
          <pc:docMk/>
          <pc:sldMk cId="2301352287" sldId="342"/>
        </pc:sldMkLst>
      </pc:sldChg>
      <pc:sldChg chg="modSp">
        <pc:chgData name="Green, George" userId="S::green.25@osu.edu::a776daa8-8b57-427d-89a5-9f8944dd1fb5" providerId="AD" clId="Web-{1C34FEC8-97AA-4B52-3C17-DABD9EFBDA9C}" dt="2023-01-29T22:08:56.757" v="400" actId="20577"/>
        <pc:sldMkLst>
          <pc:docMk/>
          <pc:sldMk cId="1369859537" sldId="354"/>
        </pc:sldMkLst>
      </pc:sldChg>
      <pc:sldChg chg="modSp">
        <pc:chgData name="Green, George" userId="S::green.25@osu.edu::a776daa8-8b57-427d-89a5-9f8944dd1fb5" providerId="AD" clId="Web-{1C34FEC8-97AA-4B52-3C17-DABD9EFBDA9C}" dt="2023-01-29T21:30:19.816" v="53" actId="20577"/>
        <pc:sldMkLst>
          <pc:docMk/>
          <pc:sldMk cId="1720020184" sldId="357"/>
        </pc:sldMkLst>
      </pc:sldChg>
      <pc:sldChg chg="modSp">
        <pc:chgData name="Green, George" userId="S::green.25@osu.edu::a776daa8-8b57-427d-89a5-9f8944dd1fb5" providerId="AD" clId="Web-{1C34FEC8-97AA-4B52-3C17-DABD9EFBDA9C}" dt="2023-01-29T21:30:58.910" v="62" actId="20577"/>
        <pc:sldMkLst>
          <pc:docMk/>
          <pc:sldMk cId="1924080962" sldId="360"/>
        </pc:sldMkLst>
      </pc:sldChg>
      <pc:sldChg chg="modSp">
        <pc:chgData name="Green, George" userId="S::green.25@osu.edu::a776daa8-8b57-427d-89a5-9f8944dd1fb5" providerId="AD" clId="Web-{1C34FEC8-97AA-4B52-3C17-DABD9EFBDA9C}" dt="2023-01-29T21:29:38.081" v="43" actId="20577"/>
        <pc:sldMkLst>
          <pc:docMk/>
          <pc:sldMk cId="845438205" sldId="364"/>
        </pc:sldMkLst>
      </pc:sldChg>
      <pc:sldChg chg="modSp">
        <pc:chgData name="Green, George" userId="S::green.25@osu.edu::a776daa8-8b57-427d-89a5-9f8944dd1fb5" providerId="AD" clId="Web-{1C34FEC8-97AA-4B52-3C17-DABD9EFBDA9C}" dt="2023-01-29T22:15:33.016" v="408" actId="20577"/>
        <pc:sldMkLst>
          <pc:docMk/>
          <pc:sldMk cId="1307982965" sldId="366"/>
        </pc:sldMkLst>
      </pc:sldChg>
      <pc:sldChg chg="modSp">
        <pc:chgData name="Green, George" userId="S::green.25@osu.edu::a776daa8-8b57-427d-89a5-9f8944dd1fb5" providerId="AD" clId="Web-{1C34FEC8-97AA-4B52-3C17-DABD9EFBDA9C}" dt="2023-01-29T21:47:28.901" v="295" actId="20577"/>
        <pc:sldMkLst>
          <pc:docMk/>
          <pc:sldMk cId="3095885344" sldId="367"/>
        </pc:sldMkLst>
      </pc:sldChg>
      <pc:sldChg chg="modSp">
        <pc:chgData name="Green, George" userId="S::green.25@osu.edu::a776daa8-8b57-427d-89a5-9f8944dd1fb5" providerId="AD" clId="Web-{1C34FEC8-97AA-4B52-3C17-DABD9EFBDA9C}" dt="2023-01-29T22:07:49.037" v="381" actId="20577"/>
        <pc:sldMkLst>
          <pc:docMk/>
          <pc:sldMk cId="974075794" sldId="368"/>
        </pc:sldMkLst>
      </pc:sldChg>
      <pc:sldChg chg="modSp">
        <pc:chgData name="Green, George" userId="S::green.25@osu.edu::a776daa8-8b57-427d-89a5-9f8944dd1fb5" providerId="AD" clId="Web-{1C34FEC8-97AA-4B52-3C17-DABD9EFBDA9C}" dt="2023-01-29T22:16:46.908" v="427" actId="20577"/>
        <pc:sldMkLst>
          <pc:docMk/>
          <pc:sldMk cId="4081290413" sldId="374"/>
        </pc:sldMkLst>
      </pc:sldChg>
      <pc:sldChg chg="modSp">
        <pc:chgData name="Green, George" userId="S::green.25@osu.edu::a776daa8-8b57-427d-89a5-9f8944dd1fb5" providerId="AD" clId="Web-{1C34FEC8-97AA-4B52-3C17-DABD9EFBDA9C}" dt="2023-01-29T21:48:07.683" v="308" actId="20577"/>
        <pc:sldMkLst>
          <pc:docMk/>
          <pc:sldMk cId="2618307943" sldId="378"/>
        </pc:sldMkLst>
      </pc:sldChg>
      <pc:sldChg chg="modSp">
        <pc:chgData name="Green, George" userId="S::green.25@osu.edu::a776daa8-8b57-427d-89a5-9f8944dd1fb5" providerId="AD" clId="Web-{1C34FEC8-97AA-4B52-3C17-DABD9EFBDA9C}" dt="2023-01-29T21:27:38.687" v="2" actId="20577"/>
        <pc:sldMkLst>
          <pc:docMk/>
          <pc:sldMk cId="3371624872" sldId="379"/>
        </pc:sldMkLst>
      </pc:sldChg>
      <pc:sldChg chg="modSp">
        <pc:chgData name="Green, George" userId="S::green.25@osu.edu::a776daa8-8b57-427d-89a5-9f8944dd1fb5" providerId="AD" clId="Web-{1C34FEC8-97AA-4B52-3C17-DABD9EFBDA9C}" dt="2023-01-29T21:28:50.267" v="25" actId="20577"/>
        <pc:sldMkLst>
          <pc:docMk/>
          <pc:sldMk cId="41092345" sldId="380"/>
        </pc:sldMkLst>
      </pc:sldChg>
      <pc:sldChg chg="modSp new">
        <pc:chgData name="Green, George" userId="S::green.25@osu.edu::a776daa8-8b57-427d-89a5-9f8944dd1fb5" providerId="AD" clId="Web-{1C34FEC8-97AA-4B52-3C17-DABD9EFBDA9C}" dt="2023-01-29T21:45:10.476" v="251" actId="20577"/>
        <pc:sldMkLst>
          <pc:docMk/>
          <pc:sldMk cId="34149608" sldId="382"/>
        </pc:sldMkLst>
      </pc:sldChg>
      <pc:sldChg chg="new del">
        <pc:chgData name="Green, George" userId="S::green.25@osu.edu::a776daa8-8b57-427d-89a5-9f8944dd1fb5" providerId="AD" clId="Web-{1C34FEC8-97AA-4B52-3C17-DABD9EFBDA9C}" dt="2023-01-29T21:38:43.311" v="125"/>
        <pc:sldMkLst>
          <pc:docMk/>
          <pc:sldMk cId="936512082" sldId="382"/>
        </pc:sldMkLst>
      </pc:sldChg>
      <pc:sldChg chg="new del">
        <pc:chgData name="Green, George" userId="S::green.25@osu.edu::a776daa8-8b57-427d-89a5-9f8944dd1fb5" providerId="AD" clId="Web-{1C34FEC8-97AA-4B52-3C17-DABD9EFBDA9C}" dt="2023-01-29T21:38:58.265" v="127"/>
        <pc:sldMkLst>
          <pc:docMk/>
          <pc:sldMk cId="3236772848" sldId="382"/>
        </pc:sldMkLst>
      </pc:sldChg>
    </pc:docChg>
  </pc:docChgLst>
  <pc:docChgLst>
    <pc:chgData name="Green, George" userId="S::green.25@osu.edu::a776daa8-8b57-427d-89a5-9f8944dd1fb5" providerId="AD" clId="Web-{6DC52207-1B43-7806-A500-815CAC7FA56B}"/>
    <pc:docChg chg="addSld delSld modSld">
      <pc:chgData name="Green, George" userId="S::green.25@osu.edu::a776daa8-8b57-427d-89a5-9f8944dd1fb5" providerId="AD" clId="Web-{6DC52207-1B43-7806-A500-815CAC7FA56B}" dt="2025-01-24T02:25:06.183" v="251" actId="20577"/>
      <pc:docMkLst>
        <pc:docMk/>
      </pc:docMkLst>
      <pc:sldChg chg="modSp">
        <pc:chgData name="Green, George" userId="S::green.25@osu.edu::a776daa8-8b57-427d-89a5-9f8944dd1fb5" providerId="AD" clId="Web-{6DC52207-1B43-7806-A500-815CAC7FA56B}" dt="2025-01-24T01:33:41.061" v="163" actId="20577"/>
        <pc:sldMkLst>
          <pc:docMk/>
          <pc:sldMk cId="0" sldId="293"/>
        </pc:sldMkLst>
      </pc:sldChg>
      <pc:sldChg chg="modSp">
        <pc:chgData name="Green, George" userId="S::green.25@osu.edu::a776daa8-8b57-427d-89a5-9f8944dd1fb5" providerId="AD" clId="Web-{6DC52207-1B43-7806-A500-815CAC7FA56B}" dt="2025-01-24T01:46:19.610" v="181" actId="20577"/>
        <pc:sldMkLst>
          <pc:docMk/>
          <pc:sldMk cId="0" sldId="297"/>
        </pc:sldMkLst>
      </pc:sldChg>
      <pc:sldChg chg="modSp">
        <pc:chgData name="Green, George" userId="S::green.25@osu.edu::a776daa8-8b57-427d-89a5-9f8944dd1fb5" providerId="AD" clId="Web-{6DC52207-1B43-7806-A500-815CAC7FA56B}" dt="2025-01-24T01:32:14.046" v="146" actId="20577"/>
        <pc:sldMkLst>
          <pc:docMk/>
          <pc:sldMk cId="2219292307" sldId="334"/>
        </pc:sldMkLst>
      </pc:sldChg>
      <pc:sldChg chg="modSp">
        <pc:chgData name="Green, George" userId="S::green.25@osu.edu::a776daa8-8b57-427d-89a5-9f8944dd1fb5" providerId="AD" clId="Web-{6DC52207-1B43-7806-A500-815CAC7FA56B}" dt="2025-01-24T02:21:08.465" v="218" actId="20577"/>
        <pc:sldMkLst>
          <pc:docMk/>
          <pc:sldMk cId="747862344" sldId="336"/>
        </pc:sldMkLst>
      </pc:sldChg>
      <pc:sldChg chg="modSp">
        <pc:chgData name="Green, George" userId="S::green.25@osu.edu::a776daa8-8b57-427d-89a5-9f8944dd1fb5" providerId="AD" clId="Web-{6DC52207-1B43-7806-A500-815CAC7FA56B}" dt="2025-01-24T01:49:17.235" v="197" actId="20577"/>
        <pc:sldMkLst>
          <pc:docMk/>
          <pc:sldMk cId="2301352287" sldId="342"/>
        </pc:sldMkLst>
      </pc:sldChg>
      <pc:sldChg chg="modSp">
        <pc:chgData name="Green, George" userId="S::green.25@osu.edu::a776daa8-8b57-427d-89a5-9f8944dd1fb5" providerId="AD" clId="Web-{6DC52207-1B43-7806-A500-815CAC7FA56B}" dt="2025-01-24T02:24:09.621" v="239" actId="20577"/>
        <pc:sldMkLst>
          <pc:docMk/>
          <pc:sldMk cId="2244063340" sldId="344"/>
        </pc:sldMkLst>
      </pc:sldChg>
      <pc:sldChg chg="modSp">
        <pc:chgData name="Green, George" userId="S::green.25@osu.edu::a776daa8-8b57-427d-89a5-9f8944dd1fb5" providerId="AD" clId="Web-{6DC52207-1B43-7806-A500-815CAC7FA56B}" dt="2025-01-24T01:48:46.563" v="193" actId="20577"/>
        <pc:sldMkLst>
          <pc:docMk/>
          <pc:sldMk cId="1369859537" sldId="354"/>
        </pc:sldMkLst>
      </pc:sldChg>
      <pc:sldChg chg="modSp">
        <pc:chgData name="Green, George" userId="S::green.25@osu.edu::a776daa8-8b57-427d-89a5-9f8944dd1fb5" providerId="AD" clId="Web-{6DC52207-1B43-7806-A500-815CAC7FA56B}" dt="2025-01-24T01:24:03.932" v="94" actId="20577"/>
        <pc:sldMkLst>
          <pc:docMk/>
          <pc:sldMk cId="1720020184" sldId="357"/>
        </pc:sldMkLst>
      </pc:sldChg>
      <pc:sldChg chg="modSp">
        <pc:chgData name="Green, George" userId="S::green.25@osu.edu::a776daa8-8b57-427d-89a5-9f8944dd1fb5" providerId="AD" clId="Web-{6DC52207-1B43-7806-A500-815CAC7FA56B}" dt="2025-01-24T01:23:28.339" v="89" actId="20577"/>
        <pc:sldMkLst>
          <pc:docMk/>
          <pc:sldMk cId="2908060820" sldId="363"/>
        </pc:sldMkLst>
      </pc:sldChg>
      <pc:sldChg chg="modSp">
        <pc:chgData name="Green, George" userId="S::green.25@osu.edu::a776daa8-8b57-427d-89a5-9f8944dd1fb5" providerId="AD" clId="Web-{6DC52207-1B43-7806-A500-815CAC7FA56B}" dt="2025-01-24T01:22:20.292" v="73" actId="20577"/>
        <pc:sldMkLst>
          <pc:docMk/>
          <pc:sldMk cId="845438205" sldId="364"/>
        </pc:sldMkLst>
      </pc:sldChg>
      <pc:sldChg chg="modSp">
        <pc:chgData name="Green, George" userId="S::green.25@osu.edu::a776daa8-8b57-427d-89a5-9f8944dd1fb5" providerId="AD" clId="Web-{6DC52207-1B43-7806-A500-815CAC7FA56B}" dt="2025-01-24T01:15:32.432" v="2" actId="20577"/>
        <pc:sldMkLst>
          <pc:docMk/>
          <pc:sldMk cId="4166807033" sldId="365"/>
        </pc:sldMkLst>
      </pc:sldChg>
      <pc:sldChg chg="modSp">
        <pc:chgData name="Green, George" userId="S::green.25@osu.edu::a776daa8-8b57-427d-89a5-9f8944dd1fb5" providerId="AD" clId="Web-{6DC52207-1B43-7806-A500-815CAC7FA56B}" dt="2025-01-24T01:48:18.235" v="184" actId="20577"/>
        <pc:sldMkLst>
          <pc:docMk/>
          <pc:sldMk cId="974075794" sldId="368"/>
        </pc:sldMkLst>
      </pc:sldChg>
      <pc:sldChg chg="modSp">
        <pc:chgData name="Green, George" userId="S::green.25@osu.edu::a776daa8-8b57-427d-89a5-9f8944dd1fb5" providerId="AD" clId="Web-{6DC52207-1B43-7806-A500-815CAC7FA56B}" dt="2025-01-24T02:25:06.183" v="251" actId="20577"/>
        <pc:sldMkLst>
          <pc:docMk/>
          <pc:sldMk cId="2137098652" sldId="373"/>
        </pc:sldMkLst>
      </pc:sldChg>
      <pc:sldChg chg="modSp del">
        <pc:chgData name="Green, George" userId="S::green.25@osu.edu::a776daa8-8b57-427d-89a5-9f8944dd1fb5" providerId="AD" clId="Web-{6DC52207-1B43-7806-A500-815CAC7FA56B}" dt="2025-01-24T01:45:22.969" v="172"/>
        <pc:sldMkLst>
          <pc:docMk/>
          <pc:sldMk cId="2618307943" sldId="378"/>
        </pc:sldMkLst>
      </pc:sldChg>
      <pc:sldChg chg="modSp">
        <pc:chgData name="Green, George" userId="S::green.25@osu.edu::a776daa8-8b57-427d-89a5-9f8944dd1fb5" providerId="AD" clId="Web-{6DC52207-1B43-7806-A500-815CAC7FA56B}" dt="2025-01-24T01:16:44.323" v="18" actId="20577"/>
        <pc:sldMkLst>
          <pc:docMk/>
          <pc:sldMk cId="3371624872" sldId="379"/>
        </pc:sldMkLst>
      </pc:sldChg>
      <pc:sldChg chg="modSp">
        <pc:chgData name="Green, George" userId="S::green.25@osu.edu::a776daa8-8b57-427d-89a5-9f8944dd1fb5" providerId="AD" clId="Web-{6DC52207-1B43-7806-A500-815CAC7FA56B}" dt="2025-01-24T01:17:20.838" v="35" actId="20577"/>
        <pc:sldMkLst>
          <pc:docMk/>
          <pc:sldMk cId="41092345" sldId="380"/>
        </pc:sldMkLst>
      </pc:sldChg>
      <pc:sldChg chg="modSp">
        <pc:chgData name="Green, George" userId="S::green.25@osu.edu::a776daa8-8b57-427d-89a5-9f8944dd1fb5" providerId="AD" clId="Web-{6DC52207-1B43-7806-A500-815CAC7FA56B}" dt="2025-01-24T01:32:46.171" v="153" actId="20577"/>
        <pc:sldMkLst>
          <pc:docMk/>
          <pc:sldMk cId="34149608" sldId="382"/>
        </pc:sldMkLst>
      </pc:sldChg>
      <pc:sldChg chg="modSp new">
        <pc:chgData name="Green, George" userId="S::green.25@osu.edu::a776daa8-8b57-427d-89a5-9f8944dd1fb5" providerId="AD" clId="Web-{6DC52207-1B43-7806-A500-815CAC7FA56B}" dt="2025-01-24T01:41:50.844" v="171" actId="20577"/>
        <pc:sldMkLst>
          <pc:docMk/>
          <pc:sldMk cId="1994467316" sldId="38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4" name="PlaceHolder 1"/>
          <p:cNvSpPr>
            <a:spLocks noGrp="1"/>
          </p:cNvSpPr>
          <p:nvPr>
            <p:ph type="body"/>
          </p:nvPr>
        </p:nvSpPr>
        <p:spPr>
          <a:xfrm>
            <a:off x="829056" y="5016438"/>
            <a:ext cx="6632064" cy="4752216"/>
          </a:xfrm>
          <a:prstGeom prst="rect">
            <a:avLst/>
          </a:prstGeom>
        </p:spPr>
        <p:txBody>
          <a:bodyPr wrap="none" lIns="0" tIns="0" rIns="0" bIns="0"/>
          <a:lstStyle/>
          <a:p>
            <a:r>
              <a:rPr lang="en-US"/>
              <a:t>Click to edit the notes format</a:t>
            </a:r>
            <a:endParaRPr/>
          </a:p>
        </p:txBody>
      </p:sp>
      <p:sp>
        <p:nvSpPr>
          <p:cNvPr id="75" name="PlaceHolder 2"/>
          <p:cNvSpPr>
            <a:spLocks noGrp="1"/>
          </p:cNvSpPr>
          <p:nvPr>
            <p:ph type="hdr"/>
          </p:nvPr>
        </p:nvSpPr>
        <p:spPr>
          <a:xfrm>
            <a:off x="0" y="0"/>
            <a:ext cx="3597696" cy="527688"/>
          </a:xfrm>
          <a:prstGeom prst="rect">
            <a:avLst/>
          </a:prstGeom>
        </p:spPr>
        <p:txBody>
          <a:bodyPr wrap="none" lIns="0" tIns="0" rIns="0" bIns="0"/>
          <a:lstStyle/>
          <a:p>
            <a:r>
              <a:rPr lang="en-US"/>
              <a:t>&lt;header&gt;</a:t>
            </a:r>
            <a:endParaRPr/>
          </a:p>
        </p:txBody>
      </p:sp>
      <p:sp>
        <p:nvSpPr>
          <p:cNvPr id="76" name="PlaceHolder 3"/>
          <p:cNvSpPr>
            <a:spLocks noGrp="1"/>
          </p:cNvSpPr>
          <p:nvPr>
            <p:ph type="dt"/>
          </p:nvPr>
        </p:nvSpPr>
        <p:spPr>
          <a:xfrm>
            <a:off x="4692480" y="0"/>
            <a:ext cx="3597696" cy="527688"/>
          </a:xfrm>
          <a:prstGeom prst="rect">
            <a:avLst/>
          </a:prstGeom>
        </p:spPr>
        <p:txBody>
          <a:bodyPr wrap="none" lIns="0" tIns="0" rIns="0" bIns="0"/>
          <a:lstStyle/>
          <a:p>
            <a:pPr algn="r"/>
            <a:r>
              <a:rPr lang="en-US"/>
              <a:t>&lt;date/time&gt;</a:t>
            </a:r>
            <a:endParaRPr/>
          </a:p>
        </p:txBody>
      </p:sp>
      <p:sp>
        <p:nvSpPr>
          <p:cNvPr id="77" name="PlaceHolder 4"/>
          <p:cNvSpPr>
            <a:spLocks noGrp="1"/>
          </p:cNvSpPr>
          <p:nvPr>
            <p:ph type="ftr"/>
          </p:nvPr>
        </p:nvSpPr>
        <p:spPr>
          <a:xfrm>
            <a:off x="0" y="10033254"/>
            <a:ext cx="3597696" cy="527688"/>
          </a:xfrm>
          <a:prstGeom prst="rect">
            <a:avLst/>
          </a:prstGeom>
        </p:spPr>
        <p:txBody>
          <a:bodyPr wrap="none" lIns="0" tIns="0" rIns="0" bIns="0" anchor="b"/>
          <a:lstStyle/>
          <a:p>
            <a:r>
              <a:rPr lang="en-US"/>
              <a:t>&lt;footer&gt;</a:t>
            </a:r>
            <a:endParaRPr/>
          </a:p>
        </p:txBody>
      </p:sp>
      <p:sp>
        <p:nvSpPr>
          <p:cNvPr id="78" name="PlaceHolder 5"/>
          <p:cNvSpPr>
            <a:spLocks noGrp="1"/>
          </p:cNvSpPr>
          <p:nvPr>
            <p:ph type="sldNum"/>
          </p:nvPr>
        </p:nvSpPr>
        <p:spPr>
          <a:xfrm>
            <a:off x="4692480" y="10033254"/>
            <a:ext cx="3597696" cy="527688"/>
          </a:xfrm>
          <a:prstGeom prst="rect">
            <a:avLst/>
          </a:prstGeom>
        </p:spPr>
        <p:txBody>
          <a:bodyPr wrap="none" lIns="0" tIns="0" rIns="0" bIns="0" anchor="b"/>
          <a:lstStyle/>
          <a:p>
            <a:pPr algn="r"/>
            <a:fld id="{CC2BF512-2B69-4B77-8145-F23768042B97}" type="slidenum">
              <a:rPr lang="en-US"/>
              <a:t>‹#›</a:t>
            </a:fld>
            <a:endParaRPr/>
          </a:p>
        </p:txBody>
      </p:sp>
    </p:spTree>
    <p:extLst>
      <p:ext uri="{BB962C8B-B14F-4D97-AF65-F5344CB8AC3E}">
        <p14:creationId xmlns:p14="http://schemas.microsoft.com/office/powerpoint/2010/main" val="11195065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 name="PlaceHolder 1"/>
          <p:cNvSpPr>
            <a:spLocks noGrp="1"/>
          </p:cNvSpPr>
          <p:nvPr>
            <p:ph type="body"/>
          </p:nvPr>
        </p:nvSpPr>
        <p:spPr>
          <a:xfrm>
            <a:off x="731520" y="4560570"/>
            <a:ext cx="5851776" cy="4320162"/>
          </a:xfrm>
          <a:prstGeom prst="rect">
            <a:avLst/>
          </a:prstGeom>
        </p:spPr>
        <p:txBody>
          <a:bodyPr/>
          <a:lstStyle/>
          <a:p>
            <a:pPr>
              <a:lnSpc>
                <a:spcPct val="100000"/>
              </a:lnSpc>
            </a:pPr>
            <a:r>
              <a:rPr lang="en-US" dirty="0"/>
              <a:t>Start of Chapter 4</a:t>
            </a:r>
            <a:endParaRPr dirty="0"/>
          </a:p>
          <a:p>
            <a:pPr>
              <a:lnSpc>
                <a:spcPct val="100000"/>
              </a:lnSpc>
            </a:pPr>
            <a:r>
              <a:rPr lang="en-US" dirty="0"/>
              <a:t>http://vip.cs.utsa.edu/classes/cs3843f2011/notes/ch04-1.html</a:t>
            </a:r>
            <a:endParaRPr dirty="0"/>
          </a:p>
          <a:p>
            <a:pPr>
              <a:lnSpc>
                <a:spcPct val="100000"/>
              </a:lnSpc>
            </a:pPr>
            <a:endParaRPr dirty="0"/>
          </a:p>
        </p:txBody>
      </p:sp>
      <p:sp>
        <p:nvSpPr>
          <p:cNvPr id="498" name="TextShape 2"/>
          <p:cNvSpPr txBox="1"/>
          <p:nvPr/>
        </p:nvSpPr>
        <p:spPr>
          <a:xfrm>
            <a:off x="4143744" y="9119628"/>
            <a:ext cx="3169536" cy="479682"/>
          </a:xfrm>
          <a:prstGeom prst="rect">
            <a:avLst/>
          </a:prstGeom>
        </p:spPr>
        <p:txBody>
          <a:bodyPr lIns="96661" tIns="48331" rIns="96661" bIns="48331" anchor="b"/>
          <a:lstStyle/>
          <a:p>
            <a:pPr algn="r"/>
            <a:fld id="{DFF8C325-50AD-4609-8DC9-EE9797B28179}" type="slidenum">
              <a:rPr lang="en-US" sz="1300">
                <a:solidFill>
                  <a:srgbClr val="000000"/>
                </a:solidFill>
                <a:latin typeface="Calibri"/>
              </a:rPr>
              <a:pPr algn="r"/>
              <a:t>9</a:t>
            </a:fld>
            <a:endParaRPr>
              <a:solidFill>
                <a:prstClr val="black"/>
              </a:solidFill>
              <a:latin typeface="Calibri"/>
            </a:endParaRPr>
          </a:p>
        </p:txBody>
      </p:sp>
    </p:spTree>
    <p:extLst>
      <p:ext uri="{BB962C8B-B14F-4D97-AF65-F5344CB8AC3E}">
        <p14:creationId xmlns:p14="http://schemas.microsoft.com/office/powerpoint/2010/main" val="3649637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 name="PlaceHolder 1"/>
          <p:cNvSpPr>
            <a:spLocks noGrp="1"/>
          </p:cNvSpPr>
          <p:nvPr>
            <p:ph type="body"/>
          </p:nvPr>
        </p:nvSpPr>
        <p:spPr>
          <a:xfrm>
            <a:off x="731520" y="4560570"/>
            <a:ext cx="5851776" cy="4320162"/>
          </a:xfrm>
          <a:prstGeom prst="rect">
            <a:avLst/>
          </a:prstGeom>
        </p:spPr>
        <p:txBody>
          <a:bodyPr/>
          <a:lstStyle/>
          <a:p>
            <a:r>
              <a:rPr lang="en-US" i="1"/>
              <a:t>Lesson learned:</a:t>
            </a:r>
            <a:r>
              <a:rPr lang="en-US"/>
              <a:t> For a yo file to be processed correctly by YAS, it should always contain a last line that is blank. </a:t>
            </a:r>
            <a:endParaRPr/>
          </a:p>
          <a:p>
            <a:r>
              <a:rPr lang="en-US"/>
              <a:t>Example… do not hit the enter key after the last line and see what happens :o)</a:t>
            </a:r>
            <a:endParaRPr/>
          </a:p>
        </p:txBody>
      </p:sp>
      <p:sp>
        <p:nvSpPr>
          <p:cNvPr id="502" name="TextShape 2"/>
          <p:cNvSpPr txBox="1"/>
          <p:nvPr/>
        </p:nvSpPr>
        <p:spPr>
          <a:xfrm>
            <a:off x="4143744" y="9119628"/>
            <a:ext cx="3169536" cy="479682"/>
          </a:xfrm>
          <a:prstGeom prst="rect">
            <a:avLst/>
          </a:prstGeom>
        </p:spPr>
        <p:txBody>
          <a:bodyPr lIns="96661" tIns="48331" rIns="96661" bIns="48331" anchor="b"/>
          <a:lstStyle/>
          <a:p>
            <a:pPr algn="r">
              <a:lnSpc>
                <a:spcPct val="100000"/>
              </a:lnSpc>
            </a:pPr>
            <a:fld id="{3567C412-042E-4722-8BA8-E361577A96E1}" type="slidenum">
              <a:rPr lang="en-US" sz="1300">
                <a:solidFill>
                  <a:srgbClr val="000000"/>
                </a:solidFill>
              </a:rPr>
              <a:t>15</a:t>
            </a:fld>
            <a:endParaRPr/>
          </a:p>
        </p:txBody>
      </p:sp>
    </p:spTree>
    <p:extLst>
      <p:ext uri="{BB962C8B-B14F-4D97-AF65-F5344CB8AC3E}">
        <p14:creationId xmlns:p14="http://schemas.microsoft.com/office/powerpoint/2010/main" val="2150901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 name="PlaceHolder 1"/>
          <p:cNvSpPr>
            <a:spLocks noGrp="1"/>
          </p:cNvSpPr>
          <p:nvPr>
            <p:ph type="body"/>
          </p:nvPr>
        </p:nvSpPr>
        <p:spPr>
          <a:xfrm>
            <a:off x="731520" y="4560570"/>
            <a:ext cx="5851776" cy="4320162"/>
          </a:xfrm>
          <a:prstGeom prst="rect">
            <a:avLst/>
          </a:prstGeom>
        </p:spPr>
        <p:txBody>
          <a:bodyPr/>
          <a:lstStyle/>
          <a:p>
            <a:r>
              <a:rPr lang="en-US"/>
              <a:t>See practice problem 4.2 parts C and E</a:t>
            </a:r>
            <a:endParaRPr/>
          </a:p>
        </p:txBody>
      </p:sp>
      <p:sp>
        <p:nvSpPr>
          <p:cNvPr id="504" name="TextShape 2"/>
          <p:cNvSpPr txBox="1"/>
          <p:nvPr/>
        </p:nvSpPr>
        <p:spPr>
          <a:xfrm>
            <a:off x="4143744" y="9119628"/>
            <a:ext cx="3169536" cy="479682"/>
          </a:xfrm>
          <a:prstGeom prst="rect">
            <a:avLst/>
          </a:prstGeom>
        </p:spPr>
        <p:txBody>
          <a:bodyPr lIns="96661" tIns="48331" rIns="96661" bIns="48331" anchor="b"/>
          <a:lstStyle/>
          <a:p>
            <a:pPr algn="r">
              <a:lnSpc>
                <a:spcPct val="100000"/>
              </a:lnSpc>
            </a:pPr>
            <a:fld id="{E5B2F0A0-4333-426C-B93C-D192CDCE3344}" type="slidenum">
              <a:rPr lang="en-US" sz="1300">
                <a:solidFill>
                  <a:srgbClr val="000000"/>
                </a:solidFill>
              </a:rPr>
              <a:t>16</a:t>
            </a:fld>
            <a:endParaRPr/>
          </a:p>
        </p:txBody>
      </p:sp>
    </p:spTree>
    <p:extLst>
      <p:ext uri="{BB962C8B-B14F-4D97-AF65-F5344CB8AC3E}">
        <p14:creationId xmlns:p14="http://schemas.microsoft.com/office/powerpoint/2010/main" val="1411081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 name="PlaceHolder 1"/>
          <p:cNvSpPr>
            <a:spLocks noGrp="1"/>
          </p:cNvSpPr>
          <p:nvPr>
            <p:ph type="body"/>
          </p:nvPr>
        </p:nvSpPr>
        <p:spPr>
          <a:xfrm>
            <a:off x="731520" y="4560570"/>
            <a:ext cx="5851776" cy="4320162"/>
          </a:xfrm>
          <a:prstGeom prst="rect">
            <a:avLst/>
          </a:prstGeom>
        </p:spPr>
        <p:txBody>
          <a:bodyPr/>
          <a:lstStyle/>
          <a:p>
            <a:endParaRPr/>
          </a:p>
        </p:txBody>
      </p:sp>
      <p:sp>
        <p:nvSpPr>
          <p:cNvPr id="490" name="TextShape 2"/>
          <p:cNvSpPr txBox="1"/>
          <p:nvPr/>
        </p:nvSpPr>
        <p:spPr>
          <a:xfrm>
            <a:off x="4143744" y="9119628"/>
            <a:ext cx="3169536" cy="479682"/>
          </a:xfrm>
          <a:prstGeom prst="rect">
            <a:avLst/>
          </a:prstGeom>
        </p:spPr>
        <p:txBody>
          <a:bodyPr lIns="96661" tIns="48331" rIns="96661" bIns="48331" anchor="b"/>
          <a:lstStyle/>
          <a:p>
            <a:pPr marL="0" marR="0" lvl="0" indent="0" algn="r" defTabSz="914400" rtl="0" eaLnBrk="1" fontAlgn="auto" latinLnBrk="0" hangingPunct="1">
              <a:lnSpc>
                <a:spcPct val="100000"/>
              </a:lnSpc>
              <a:spcBef>
                <a:spcPts val="0"/>
              </a:spcBef>
              <a:spcAft>
                <a:spcPts val="0"/>
              </a:spcAft>
              <a:buClrTx/>
              <a:buSzTx/>
              <a:buFontTx/>
              <a:buNone/>
              <a:tabLst/>
              <a:defRPr/>
            </a:pPr>
            <a:fld id="{CC276C35-200A-43DB-AA06-D94461A5DB38}" type="slidenum">
              <a:rPr kumimoji="0" lang="en-US" sz="1300" b="0" i="0" u="none" strike="noStrike" kern="1200" cap="none" spc="0" normalizeH="0" baseline="0" noProof="0">
                <a:ln>
                  <a:noFill/>
                </a:ln>
                <a:solidFill>
                  <a:srgbClr val="000000"/>
                </a:solidFill>
                <a:effectLst/>
                <a:uLnTx/>
                <a:uFillTx/>
                <a:latin typeface="Calibri"/>
                <a:ea typeface="DejaVu Sans"/>
                <a:cs typeface="DejaVu San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sz="1800" b="0" i="0" u="none" strike="noStrike" kern="1200" cap="none" spc="0" normalizeH="0" baseline="0" noProof="0">
              <a:ln>
                <a:noFill/>
              </a:ln>
              <a:solidFill>
                <a:prstClr val="black"/>
              </a:solidFill>
              <a:effectLst/>
              <a:uLnTx/>
              <a:uFillTx/>
              <a:latin typeface="Calibri"/>
              <a:ea typeface="DejaVu Sans"/>
              <a:cs typeface="DejaVu Sans"/>
            </a:endParaRPr>
          </a:p>
        </p:txBody>
      </p:sp>
    </p:spTree>
    <p:extLst>
      <p:ext uri="{BB962C8B-B14F-4D97-AF65-F5344CB8AC3E}">
        <p14:creationId xmlns:p14="http://schemas.microsoft.com/office/powerpoint/2010/main" val="965787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 name="PlaceHolder 1"/>
          <p:cNvSpPr>
            <a:spLocks noGrp="1"/>
          </p:cNvSpPr>
          <p:nvPr>
            <p:ph type="body"/>
          </p:nvPr>
        </p:nvSpPr>
        <p:spPr>
          <a:xfrm>
            <a:off x="731520" y="4560570"/>
            <a:ext cx="5851776" cy="4320162"/>
          </a:xfrm>
          <a:prstGeom prst="rect">
            <a:avLst/>
          </a:prstGeom>
        </p:spPr>
        <p:txBody>
          <a:bodyPr/>
          <a:lstStyle/>
          <a:p>
            <a:r>
              <a:rPr lang="en-US"/>
              <a:t>Btw, if you forget to hit enter after the last instruction, an error might occur (mine did!)</a:t>
            </a:r>
            <a:endParaRPr/>
          </a:p>
        </p:txBody>
      </p:sp>
      <p:sp>
        <p:nvSpPr>
          <p:cNvPr id="492" name="TextShape 2"/>
          <p:cNvSpPr txBox="1"/>
          <p:nvPr/>
        </p:nvSpPr>
        <p:spPr>
          <a:xfrm>
            <a:off x="4143744" y="9119628"/>
            <a:ext cx="3169536" cy="479682"/>
          </a:xfrm>
          <a:prstGeom prst="rect">
            <a:avLst/>
          </a:prstGeom>
        </p:spPr>
        <p:txBody>
          <a:bodyPr lIns="96661" tIns="48331" rIns="96661" bIns="48331" anchor="b"/>
          <a:lstStyle/>
          <a:p>
            <a:pPr algn="r"/>
            <a:fld id="{C9B9AC0A-7AFA-4D68-981E-2A55AD0DA950}" type="slidenum">
              <a:rPr lang="en-US" sz="1300">
                <a:solidFill>
                  <a:srgbClr val="000000"/>
                </a:solidFill>
                <a:latin typeface="Calibri"/>
              </a:rPr>
              <a:pPr algn="r"/>
              <a:t>24</a:t>
            </a:fld>
            <a:endParaRPr>
              <a:solidFill>
                <a:prstClr val="black"/>
              </a:solidFill>
              <a:latin typeface="Calibri"/>
            </a:endParaRPr>
          </a:p>
        </p:txBody>
      </p:sp>
    </p:spTree>
    <p:extLst>
      <p:ext uri="{BB962C8B-B14F-4D97-AF65-F5344CB8AC3E}">
        <p14:creationId xmlns:p14="http://schemas.microsoft.com/office/powerpoint/2010/main" val="12875573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 name="PlaceHolder 1"/>
          <p:cNvSpPr>
            <a:spLocks noGrp="1"/>
          </p:cNvSpPr>
          <p:nvPr>
            <p:ph type="body"/>
          </p:nvPr>
        </p:nvSpPr>
        <p:spPr>
          <a:xfrm>
            <a:off x="731520" y="4560570"/>
            <a:ext cx="5851776" cy="4320162"/>
          </a:xfrm>
          <a:prstGeom prst="rect">
            <a:avLst/>
          </a:prstGeom>
        </p:spPr>
        <p:txBody>
          <a:bodyPr/>
          <a:lstStyle/>
          <a:p>
            <a:r>
              <a:rPr lang="en-US"/>
              <a:t>a[1]=55</a:t>
            </a:r>
            <a:endParaRPr/>
          </a:p>
          <a:p>
            <a:r>
              <a:rPr lang="en-US"/>
              <a:t>c=a[0]</a:t>
            </a:r>
            <a:endParaRPr/>
          </a:p>
        </p:txBody>
      </p:sp>
      <p:sp>
        <p:nvSpPr>
          <p:cNvPr id="494" name="TextShape 2"/>
          <p:cNvSpPr txBox="1"/>
          <p:nvPr/>
        </p:nvSpPr>
        <p:spPr>
          <a:xfrm>
            <a:off x="4143744" y="9119628"/>
            <a:ext cx="3169536" cy="479682"/>
          </a:xfrm>
          <a:prstGeom prst="rect">
            <a:avLst/>
          </a:prstGeom>
        </p:spPr>
        <p:txBody>
          <a:bodyPr lIns="96653" tIns="48326" rIns="96653" bIns="48326" anchor="b"/>
          <a:lstStyle/>
          <a:p>
            <a:pPr algn="r"/>
            <a:fld id="{C1FB01FF-C195-4B6F-B70A-7191359C956D}" type="slidenum">
              <a:rPr lang="en-US" sz="1300">
                <a:solidFill>
                  <a:srgbClr val="000000"/>
                </a:solidFill>
                <a:latin typeface="Calibri"/>
              </a:rPr>
              <a:pPr algn="r"/>
              <a:t>25</a:t>
            </a:fld>
            <a:endParaRPr>
              <a:solidFill>
                <a:prstClr val="black"/>
              </a:solidFill>
              <a:latin typeface="Calibri"/>
            </a:endParaRPr>
          </a:p>
        </p:txBody>
      </p:sp>
    </p:spTree>
    <p:extLst>
      <p:ext uri="{BB962C8B-B14F-4D97-AF65-F5344CB8AC3E}">
        <p14:creationId xmlns:p14="http://schemas.microsoft.com/office/powerpoint/2010/main" val="2512438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 name="PlaceHolder 1"/>
          <p:cNvSpPr>
            <a:spLocks noGrp="1"/>
          </p:cNvSpPr>
          <p:nvPr>
            <p:ph type="body"/>
          </p:nvPr>
        </p:nvSpPr>
        <p:spPr>
          <a:xfrm>
            <a:off x="731520" y="4560570"/>
            <a:ext cx="5851776" cy="4320162"/>
          </a:xfrm>
          <a:prstGeom prst="rect">
            <a:avLst/>
          </a:prstGeom>
        </p:spPr>
        <p:txBody>
          <a:bodyPr/>
          <a:lstStyle/>
          <a:p>
            <a:r>
              <a:rPr lang="en-US"/>
              <a:t>Why 0x1c address for the .long? Why not 0x1b? Where is the .align statement?</a:t>
            </a:r>
            <a:endParaRPr/>
          </a:p>
        </p:txBody>
      </p:sp>
      <p:sp>
        <p:nvSpPr>
          <p:cNvPr id="496" name="TextShape 2"/>
          <p:cNvSpPr txBox="1"/>
          <p:nvPr/>
        </p:nvSpPr>
        <p:spPr>
          <a:xfrm>
            <a:off x="4143744" y="9119628"/>
            <a:ext cx="3169536" cy="479682"/>
          </a:xfrm>
          <a:prstGeom prst="rect">
            <a:avLst/>
          </a:prstGeom>
        </p:spPr>
        <p:txBody>
          <a:bodyPr lIns="96661" tIns="48331" rIns="96661" bIns="48331" anchor="b"/>
          <a:lstStyle/>
          <a:p>
            <a:pPr algn="r"/>
            <a:fld id="{FCB08CD2-8A3C-4B8F-995B-0CFB31FE1CAB}" type="slidenum">
              <a:rPr lang="en-US" sz="1300">
                <a:solidFill>
                  <a:srgbClr val="000000"/>
                </a:solidFill>
                <a:latin typeface="Calibri"/>
              </a:rPr>
              <a:pPr algn="r"/>
              <a:t>27</a:t>
            </a:fld>
            <a:endParaRPr>
              <a:solidFill>
                <a:prstClr val="black"/>
              </a:solidFill>
              <a:latin typeface="Calibri"/>
            </a:endParaRPr>
          </a:p>
        </p:txBody>
      </p:sp>
    </p:spTree>
    <p:extLst>
      <p:ext uri="{BB962C8B-B14F-4D97-AF65-F5344CB8AC3E}">
        <p14:creationId xmlns:p14="http://schemas.microsoft.com/office/powerpoint/2010/main" val="1414765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0EAB0777-4C60-462E-A92C-CDAFD498799C}" type="datetimeFigureOut">
              <a:rPr lang="en-US" smtClean="0"/>
              <a:t>9/14/2025</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59DE6EB8-52AB-45EA-A660-3E1EBFA7298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EAB0777-4C60-462E-A92C-CDAFD498799C}" type="datetimeFigureOut">
              <a:rPr lang="en-US" smtClean="0"/>
              <a:t>9/14/2025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6EB8-52AB-45EA-A660-3E1EBFA7298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EAB0777-4C60-462E-A92C-CDAFD498799C}" type="datetimeFigureOut">
              <a:rPr lang="en-US" smtClean="0"/>
              <a:t>9/14/2025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6EB8-52AB-45EA-A660-3E1EBFA72987}"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9144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2404534"/>
            <a:ext cx="5825202" cy="1646302"/>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4050834"/>
            <a:ext cx="5825202" cy="1096899"/>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black">
                    <a:tint val="75000"/>
                  </a:prstClr>
                </a:solidFill>
              </a:rPr>
              <a:pPr/>
              <a:t>9/14/2025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5FCBEF"/>
                </a:solidFill>
              </a:rPr>
              <a:pPr/>
              <a:t>‹#›</a:t>
            </a:fld>
            <a:endParaRPr lang="en-US" dirty="0">
              <a:solidFill>
                <a:srgbClr val="5FCBEF"/>
              </a:solidFill>
            </a:endParaRPr>
          </a:p>
        </p:txBody>
      </p:sp>
    </p:spTree>
    <p:extLst>
      <p:ext uri="{BB962C8B-B14F-4D97-AF65-F5344CB8AC3E}">
        <p14:creationId xmlns:p14="http://schemas.microsoft.com/office/powerpoint/2010/main" val="19402176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solidFill>
                  <a:prstClr val="black">
                    <a:tint val="75000"/>
                  </a:prstClr>
                </a:solidFill>
              </a:rPr>
              <a:pPr/>
              <a:t>9/14/2025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19954A3-9DFD-4C44-94BA-B95130A3BA1C}" type="slidenum">
              <a:rPr lang="en-US" dirty="0">
                <a:solidFill>
                  <a:srgbClr val="5FCBEF"/>
                </a:solidFill>
              </a:rPr>
              <a:pPr/>
              <a:t>‹#›</a:t>
            </a:fld>
            <a:endParaRPr lang="en-US" dirty="0">
              <a:solidFill>
                <a:srgbClr val="5FCBEF"/>
              </a:solidFill>
            </a:endParaRPr>
          </a:p>
        </p:txBody>
      </p:sp>
    </p:spTree>
    <p:extLst>
      <p:ext uri="{BB962C8B-B14F-4D97-AF65-F5344CB8AC3E}">
        <p14:creationId xmlns:p14="http://schemas.microsoft.com/office/powerpoint/2010/main" val="19236782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700868"/>
            <a:ext cx="6447501" cy="1826581"/>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4527448"/>
            <a:ext cx="6447501" cy="8604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black">
                    <a:tint val="75000"/>
                  </a:prstClr>
                </a:solidFill>
              </a:rPr>
              <a:pPr/>
              <a:t>9/14/2025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5FCBEF"/>
                </a:solidFill>
              </a:rPr>
              <a:pPr/>
              <a:t>‹#›</a:t>
            </a:fld>
            <a:endParaRPr lang="en-US" dirty="0">
              <a:solidFill>
                <a:srgbClr val="5FCBEF"/>
              </a:solidFill>
            </a:endParaRPr>
          </a:p>
        </p:txBody>
      </p:sp>
    </p:spTree>
    <p:extLst>
      <p:ext uri="{BB962C8B-B14F-4D97-AF65-F5344CB8AC3E}">
        <p14:creationId xmlns:p14="http://schemas.microsoft.com/office/powerpoint/2010/main" val="32850573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2160589"/>
            <a:ext cx="3138026"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2160590"/>
            <a:ext cx="3138026"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solidFill>
                  <a:prstClr val="black">
                    <a:tint val="75000"/>
                  </a:prstClr>
                </a:solidFill>
              </a:rPr>
              <a:pPr/>
              <a:t>9/14/2025</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519954A3-9DFD-4C44-94BA-B95130A3BA1C}" type="slidenum">
              <a:rPr lang="en-US" dirty="0">
                <a:solidFill>
                  <a:srgbClr val="5FCBEF"/>
                </a:solidFill>
              </a:rPr>
              <a:pPr/>
              <a:t>‹#›</a:t>
            </a:fld>
            <a:endParaRPr lang="en-US" dirty="0">
              <a:solidFill>
                <a:srgbClr val="5FCBEF"/>
              </a:solidFill>
            </a:endParaRPr>
          </a:p>
        </p:txBody>
      </p:sp>
    </p:spTree>
    <p:extLst>
      <p:ext uri="{BB962C8B-B14F-4D97-AF65-F5344CB8AC3E}">
        <p14:creationId xmlns:p14="http://schemas.microsoft.com/office/powerpoint/2010/main" val="4581648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2160983"/>
            <a:ext cx="3139217" cy="576262"/>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737246"/>
            <a:ext cx="31392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2160983"/>
            <a:ext cx="3139214" cy="576262"/>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737246"/>
            <a:ext cx="313921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solidFill>
                  <a:prstClr val="black">
                    <a:tint val="75000"/>
                  </a:prstClr>
                </a:solidFill>
              </a:rPr>
              <a:pPr/>
              <a:t>9/14/2025</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D57F1E4F-1CFF-5643-939E-217C01CDF565}" type="slidenum">
              <a:rPr lang="en-US" dirty="0">
                <a:solidFill>
                  <a:srgbClr val="5FCBEF"/>
                </a:solidFill>
              </a:rPr>
              <a:pPr/>
              <a:t>‹#›</a:t>
            </a:fld>
            <a:endParaRPr lang="en-US" dirty="0">
              <a:solidFill>
                <a:srgbClr val="5FCBEF"/>
              </a:solidFill>
            </a:endParaRPr>
          </a:p>
        </p:txBody>
      </p:sp>
    </p:spTree>
    <p:extLst>
      <p:ext uri="{BB962C8B-B14F-4D97-AF65-F5344CB8AC3E}">
        <p14:creationId xmlns:p14="http://schemas.microsoft.com/office/powerpoint/2010/main" val="31255092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solidFill>
                  <a:prstClr val="black">
                    <a:tint val="75000"/>
                  </a:prstClr>
                </a:solidFill>
              </a:rPr>
              <a:pPr/>
              <a:t>9/14/2025</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D57F1E4F-1CFF-5643-939E-217C01CDF565}" type="slidenum">
              <a:rPr lang="en-US" dirty="0">
                <a:solidFill>
                  <a:srgbClr val="5FCBEF"/>
                </a:solidFill>
              </a:rPr>
              <a:pPr/>
              <a:t>‹#›</a:t>
            </a:fld>
            <a:endParaRPr lang="en-US" dirty="0">
              <a:solidFill>
                <a:srgbClr val="5FCBEF"/>
              </a:solidFill>
            </a:endParaRPr>
          </a:p>
        </p:txBody>
      </p:sp>
    </p:spTree>
    <p:extLst>
      <p:ext uri="{BB962C8B-B14F-4D97-AF65-F5344CB8AC3E}">
        <p14:creationId xmlns:p14="http://schemas.microsoft.com/office/powerpoint/2010/main" val="34031409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solidFill>
                  <a:prstClr val="black">
                    <a:tint val="75000"/>
                  </a:prstClr>
                </a:solidFill>
              </a:rPr>
              <a:pPr/>
              <a:t>9/14/2025</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dirty="0">
                <a:solidFill>
                  <a:srgbClr val="5FCBEF"/>
                </a:solidFill>
              </a:rPr>
              <a:pPr/>
              <a:t>‹#›</a:t>
            </a:fld>
            <a:endParaRPr lang="en-US" dirty="0">
              <a:solidFill>
                <a:srgbClr val="5FCBEF"/>
              </a:solidFill>
            </a:endParaRPr>
          </a:p>
        </p:txBody>
      </p:sp>
    </p:spTree>
    <p:extLst>
      <p:ext uri="{BB962C8B-B14F-4D97-AF65-F5344CB8AC3E}">
        <p14:creationId xmlns:p14="http://schemas.microsoft.com/office/powerpoint/2010/main" val="12330184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498604"/>
            <a:ext cx="2890896" cy="1278466"/>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514925"/>
            <a:ext cx="3385156"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777069"/>
            <a:ext cx="2890896" cy="2584449"/>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solidFill>
                  <a:prstClr val="black">
                    <a:tint val="75000"/>
                  </a:prstClr>
                </a:solidFill>
              </a:rPr>
              <a:pPr/>
              <a:t>9/14/2025</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519954A3-9DFD-4C44-94BA-B95130A3BA1C}" type="slidenum">
              <a:rPr lang="en-US" dirty="0">
                <a:solidFill>
                  <a:srgbClr val="5FCBEF"/>
                </a:solidFill>
              </a:rPr>
              <a:pPr/>
              <a:t>‹#›</a:t>
            </a:fld>
            <a:endParaRPr lang="en-US" dirty="0">
              <a:solidFill>
                <a:srgbClr val="5FCBEF"/>
              </a:solidFill>
            </a:endParaRPr>
          </a:p>
        </p:txBody>
      </p:sp>
    </p:spTree>
    <p:extLst>
      <p:ext uri="{BB962C8B-B14F-4D97-AF65-F5344CB8AC3E}">
        <p14:creationId xmlns:p14="http://schemas.microsoft.com/office/powerpoint/2010/main" val="403331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EAB0777-4C60-462E-A92C-CDAFD498799C}" type="datetimeFigureOut">
              <a:rPr lang="en-US" smtClean="0"/>
              <a:t>9/14/2025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6EB8-52AB-45EA-A660-3E1EBFA72987}"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800600"/>
            <a:ext cx="6447500" cy="566738"/>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609600"/>
            <a:ext cx="6447501" cy="3845718"/>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5367338"/>
            <a:ext cx="6447500" cy="67402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D57F1E4F-1CFF-5643-939E-217C01CDF565}" type="slidenum">
              <a:rPr lang="en-US" dirty="0">
                <a:solidFill>
                  <a:srgbClr val="5FCBEF"/>
                </a:solidFill>
              </a:rPr>
              <a:pPr/>
              <a:t>‹#›</a:t>
            </a:fld>
            <a:endParaRPr lang="en-US" dirty="0">
              <a:solidFill>
                <a:srgbClr val="5FCBEF"/>
              </a:solidFill>
            </a:endParaRPr>
          </a:p>
        </p:txBody>
      </p:sp>
      <p:sp>
        <p:nvSpPr>
          <p:cNvPr id="5" name="Date Placeholder 4"/>
          <p:cNvSpPr>
            <a:spLocks noGrp="1"/>
          </p:cNvSpPr>
          <p:nvPr>
            <p:ph type="dt" sz="half" idx="10"/>
          </p:nvPr>
        </p:nvSpPr>
        <p:spPr/>
        <p:txBody>
          <a:bodyPr/>
          <a:lstStyle/>
          <a:p>
            <a:fld id="{B61BEF0D-F0BB-DE4B-95CE-6DB70DBA9567}" type="datetimeFigureOut">
              <a:rPr lang="en-US" dirty="0">
                <a:solidFill>
                  <a:prstClr val="black">
                    <a:tint val="75000"/>
                  </a:prstClr>
                </a:solidFill>
              </a:rPr>
              <a:pPr/>
              <a:t>9/14/2025</a:t>
            </a:fld>
            <a:endParaRPr lang="en-US" dirty="0">
              <a:solidFill>
                <a:prstClr val="black">
                  <a:tint val="75000"/>
                </a:prstClr>
              </a:solidFill>
            </a:endParaRPr>
          </a:p>
        </p:txBody>
      </p:sp>
    </p:spTree>
    <p:extLst>
      <p:ext uri="{BB962C8B-B14F-4D97-AF65-F5344CB8AC3E}">
        <p14:creationId xmlns:p14="http://schemas.microsoft.com/office/powerpoint/2010/main" val="24341292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34036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4470400"/>
            <a:ext cx="6447501" cy="157096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black">
                    <a:tint val="75000"/>
                  </a:prstClr>
                </a:solidFill>
              </a:rPr>
              <a:pPr/>
              <a:t>9/14/2025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5FCBEF"/>
                </a:solidFill>
              </a:rPr>
              <a:pPr/>
              <a:t>‹#›</a:t>
            </a:fld>
            <a:endParaRPr lang="en-US" dirty="0">
              <a:solidFill>
                <a:srgbClr val="5FCBEF"/>
              </a:solidFill>
            </a:endParaRPr>
          </a:p>
        </p:txBody>
      </p:sp>
    </p:spTree>
    <p:extLst>
      <p:ext uri="{BB962C8B-B14F-4D97-AF65-F5344CB8AC3E}">
        <p14:creationId xmlns:p14="http://schemas.microsoft.com/office/powerpoint/2010/main" val="20167775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609600"/>
            <a:ext cx="6070601" cy="302260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3632200"/>
            <a:ext cx="5418393" cy="38100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4470400"/>
            <a:ext cx="6447501" cy="157096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black">
                    <a:tint val="75000"/>
                  </a:prstClr>
                </a:solidFill>
              </a:rPr>
              <a:pPr/>
              <a:t>9/14/2025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5FCBEF"/>
                </a:solidFill>
              </a:rPr>
              <a:pPr/>
              <a:t>‹#›</a:t>
            </a:fld>
            <a:endParaRPr lang="en-US" dirty="0">
              <a:solidFill>
                <a:srgbClr val="5FCBEF"/>
              </a:solidFill>
            </a:endParaRPr>
          </a:p>
        </p:txBody>
      </p:sp>
      <p:sp>
        <p:nvSpPr>
          <p:cNvPr id="24" name="TextBox 23"/>
          <p:cNvSpPr txBox="1"/>
          <p:nvPr/>
        </p:nvSpPr>
        <p:spPr>
          <a:xfrm>
            <a:off x="406403" y="790378"/>
            <a:ext cx="457200" cy="584776"/>
          </a:xfrm>
          <a:prstGeom prst="rect">
            <a:avLst/>
          </a:prstGeom>
        </p:spPr>
        <p:txBody>
          <a:bodyPr vert="horz" lIns="68580" tIns="34290" rIns="68580" bIns="34290" rtlCol="0" anchor="ctr">
            <a:noAutofit/>
          </a:bodyPr>
          <a:lstStyle/>
          <a:p>
            <a:pPr defTabSz="342900"/>
            <a:r>
              <a:rPr lang="en-US" sz="6000" dirty="0">
                <a:ln w="3175" cmpd="sng">
                  <a:noFill/>
                </a:ln>
                <a:solidFill>
                  <a:srgbClr val="5FCBEF">
                    <a:lumMod val="60000"/>
                    <a:lumOff val="40000"/>
                  </a:srgbClr>
                </a:solidFill>
                <a:latin typeface="Arial"/>
              </a:rPr>
              <a:t>“</a:t>
            </a:r>
          </a:p>
        </p:txBody>
      </p:sp>
      <p:sp>
        <p:nvSpPr>
          <p:cNvPr id="25" name="TextBox 24"/>
          <p:cNvSpPr txBox="1"/>
          <p:nvPr/>
        </p:nvSpPr>
        <p:spPr>
          <a:xfrm>
            <a:off x="6669758" y="2886556"/>
            <a:ext cx="457200" cy="584776"/>
          </a:xfrm>
          <a:prstGeom prst="rect">
            <a:avLst/>
          </a:prstGeom>
        </p:spPr>
        <p:txBody>
          <a:bodyPr vert="horz" lIns="68580" tIns="34290" rIns="68580" bIns="34290" rtlCol="0" anchor="ctr">
            <a:noAutofit/>
          </a:bodyPr>
          <a:lstStyle/>
          <a:p>
            <a:pPr defTabSz="342900"/>
            <a:r>
              <a:rPr lang="en-US" sz="6000" dirty="0">
                <a:ln w="3175" cmpd="sng">
                  <a:noFill/>
                </a:ln>
                <a:solidFill>
                  <a:srgbClr val="5FCBEF">
                    <a:lumMod val="60000"/>
                    <a:lumOff val="40000"/>
                  </a:srgbClr>
                </a:solidFill>
                <a:latin typeface="Arial"/>
              </a:rPr>
              <a:t>”</a:t>
            </a:r>
          </a:p>
        </p:txBody>
      </p:sp>
    </p:spTree>
    <p:extLst>
      <p:ext uri="{BB962C8B-B14F-4D97-AF65-F5344CB8AC3E}">
        <p14:creationId xmlns:p14="http://schemas.microsoft.com/office/powerpoint/2010/main" val="33813753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931988"/>
            <a:ext cx="6447501" cy="2595460"/>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4527448"/>
            <a:ext cx="6447501" cy="1513914"/>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black">
                    <a:tint val="75000"/>
                  </a:prstClr>
                </a:solidFill>
              </a:rPr>
              <a:pPr/>
              <a:t>9/14/2025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5FCBEF"/>
                </a:solidFill>
              </a:rPr>
              <a:pPr/>
              <a:t>‹#›</a:t>
            </a:fld>
            <a:endParaRPr lang="en-US" dirty="0">
              <a:solidFill>
                <a:srgbClr val="5FCBEF"/>
              </a:solidFill>
            </a:endParaRPr>
          </a:p>
        </p:txBody>
      </p:sp>
    </p:spTree>
    <p:extLst>
      <p:ext uri="{BB962C8B-B14F-4D97-AF65-F5344CB8AC3E}">
        <p14:creationId xmlns:p14="http://schemas.microsoft.com/office/powerpoint/2010/main" val="11200862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609600"/>
            <a:ext cx="6070601" cy="302260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4013200"/>
            <a:ext cx="6447502" cy="514248"/>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4527448"/>
            <a:ext cx="6447501" cy="1513914"/>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black">
                    <a:tint val="75000"/>
                  </a:prstClr>
                </a:solidFill>
              </a:rPr>
              <a:pPr/>
              <a:t>9/14/2025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5FCBEF"/>
                </a:solidFill>
              </a:rPr>
              <a:pPr/>
              <a:t>‹#›</a:t>
            </a:fld>
            <a:endParaRPr lang="en-US" dirty="0">
              <a:solidFill>
                <a:srgbClr val="5FCBEF"/>
              </a:solidFill>
            </a:endParaRPr>
          </a:p>
        </p:txBody>
      </p:sp>
      <p:sp>
        <p:nvSpPr>
          <p:cNvPr id="24" name="TextBox 23"/>
          <p:cNvSpPr txBox="1"/>
          <p:nvPr/>
        </p:nvSpPr>
        <p:spPr>
          <a:xfrm>
            <a:off x="406403" y="790378"/>
            <a:ext cx="457200" cy="584776"/>
          </a:xfrm>
          <a:prstGeom prst="rect">
            <a:avLst/>
          </a:prstGeom>
        </p:spPr>
        <p:txBody>
          <a:bodyPr vert="horz" lIns="68580" tIns="34290" rIns="68580" bIns="34290" rtlCol="0" anchor="ctr">
            <a:noAutofit/>
          </a:bodyPr>
          <a:lstStyle/>
          <a:p>
            <a:pPr defTabSz="342900"/>
            <a:r>
              <a:rPr lang="en-US" sz="6000" dirty="0">
                <a:ln w="3175" cmpd="sng">
                  <a:noFill/>
                </a:ln>
                <a:solidFill>
                  <a:srgbClr val="5FCBEF">
                    <a:lumMod val="60000"/>
                    <a:lumOff val="40000"/>
                  </a:srgbClr>
                </a:solidFill>
                <a:latin typeface="Arial"/>
              </a:rPr>
              <a:t>“</a:t>
            </a:r>
          </a:p>
        </p:txBody>
      </p:sp>
      <p:sp>
        <p:nvSpPr>
          <p:cNvPr id="25" name="TextBox 24"/>
          <p:cNvSpPr txBox="1"/>
          <p:nvPr/>
        </p:nvSpPr>
        <p:spPr>
          <a:xfrm>
            <a:off x="6669758" y="2886556"/>
            <a:ext cx="457200" cy="584776"/>
          </a:xfrm>
          <a:prstGeom prst="rect">
            <a:avLst/>
          </a:prstGeom>
        </p:spPr>
        <p:txBody>
          <a:bodyPr vert="horz" lIns="68580" tIns="34290" rIns="68580" bIns="34290" rtlCol="0" anchor="ctr">
            <a:noAutofit/>
          </a:bodyPr>
          <a:lstStyle/>
          <a:p>
            <a:pPr defTabSz="342900"/>
            <a:r>
              <a:rPr lang="en-US" sz="6000" dirty="0">
                <a:ln w="3175" cmpd="sng">
                  <a:noFill/>
                </a:ln>
                <a:solidFill>
                  <a:srgbClr val="5FCBEF">
                    <a:lumMod val="60000"/>
                    <a:lumOff val="40000"/>
                  </a:srgbClr>
                </a:solidFill>
                <a:latin typeface="Arial"/>
              </a:rPr>
              <a:t>”</a:t>
            </a:r>
          </a:p>
        </p:txBody>
      </p:sp>
    </p:spTree>
    <p:extLst>
      <p:ext uri="{BB962C8B-B14F-4D97-AF65-F5344CB8AC3E}">
        <p14:creationId xmlns:p14="http://schemas.microsoft.com/office/powerpoint/2010/main" val="23399911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609600"/>
            <a:ext cx="6441152" cy="302260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4013200"/>
            <a:ext cx="6447502" cy="514248"/>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4527448"/>
            <a:ext cx="6447501" cy="1513914"/>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black">
                    <a:tint val="75000"/>
                  </a:prstClr>
                </a:solidFill>
              </a:rPr>
              <a:pPr/>
              <a:t>9/14/2025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5FCBEF"/>
                </a:solidFill>
              </a:rPr>
              <a:pPr/>
              <a:t>‹#›</a:t>
            </a:fld>
            <a:endParaRPr lang="en-US" dirty="0">
              <a:solidFill>
                <a:srgbClr val="5FCBEF"/>
              </a:solidFill>
            </a:endParaRPr>
          </a:p>
        </p:txBody>
      </p:sp>
    </p:spTree>
    <p:extLst>
      <p:ext uri="{BB962C8B-B14F-4D97-AF65-F5344CB8AC3E}">
        <p14:creationId xmlns:p14="http://schemas.microsoft.com/office/powerpoint/2010/main" val="261815431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solidFill>
                  <a:prstClr val="black">
                    <a:tint val="75000"/>
                  </a:prstClr>
                </a:solidFill>
              </a:rPr>
              <a:pPr/>
              <a:t>9/14/2025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89333C77-0158-454C-844F-B7AB9BD7DAD4}" type="slidenum">
              <a:rPr lang="en-US" dirty="0">
                <a:solidFill>
                  <a:srgbClr val="5FCBEF"/>
                </a:solidFill>
              </a:rPr>
              <a:pPr/>
              <a:t>‹#›</a:t>
            </a:fld>
            <a:endParaRPr lang="en-US" dirty="0">
              <a:solidFill>
                <a:srgbClr val="5FCBEF"/>
              </a:solidFill>
            </a:endParaRPr>
          </a:p>
        </p:txBody>
      </p:sp>
    </p:spTree>
    <p:extLst>
      <p:ext uri="{BB962C8B-B14F-4D97-AF65-F5344CB8AC3E}">
        <p14:creationId xmlns:p14="http://schemas.microsoft.com/office/powerpoint/2010/main" val="290437188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609600"/>
            <a:ext cx="978557"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609600"/>
            <a:ext cx="5295113"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black">
                    <a:tint val="75000"/>
                  </a:prstClr>
                </a:solidFill>
              </a:rPr>
              <a:pPr/>
              <a:t>9/14/2025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5FCBEF"/>
                </a:solidFill>
              </a:rPr>
              <a:pPr/>
              <a:t>‹#›</a:t>
            </a:fld>
            <a:endParaRPr lang="en-US" dirty="0">
              <a:solidFill>
                <a:srgbClr val="5FCBEF"/>
              </a:solidFill>
            </a:endParaRPr>
          </a:p>
        </p:txBody>
      </p:sp>
    </p:spTree>
    <p:extLst>
      <p:ext uri="{BB962C8B-B14F-4D97-AF65-F5344CB8AC3E}">
        <p14:creationId xmlns:p14="http://schemas.microsoft.com/office/powerpoint/2010/main" val="1463906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0EAB0777-4C60-462E-A92C-CDAFD498799C}" type="datetimeFigureOut">
              <a:rPr lang="en-US" smtClean="0"/>
              <a:t>9/14/2025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6EB8-52AB-45EA-A660-3E1EBFA7298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EAB0777-4C60-462E-A92C-CDAFD498799C}" type="datetimeFigureOut">
              <a:rPr lang="en-US" smtClean="0"/>
              <a:t>9/14/2025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6EB8-52AB-45EA-A660-3E1EBFA7298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0EAB0777-4C60-462E-A92C-CDAFD498799C}" type="datetimeFigureOut">
              <a:rPr lang="en-US" smtClean="0"/>
              <a:t>9/14/2025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6EB8-52AB-45EA-A660-3E1EBFA7298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0EAB0777-4C60-462E-A92C-CDAFD498799C}" type="datetimeFigureOut">
              <a:rPr lang="en-US" smtClean="0"/>
              <a:t>9/14/2025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6EB8-52AB-45EA-A660-3E1EBFA7298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AB0777-4C60-462E-A92C-CDAFD498799C}" type="datetimeFigureOut">
              <a:rPr lang="en-US" smtClean="0"/>
              <a:t>9/14/2025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6EB8-52AB-45EA-A660-3E1EBFA7298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EAB0777-4C60-462E-A92C-CDAFD498799C}" type="datetimeFigureOut">
              <a:rPr lang="en-US" smtClean="0"/>
              <a:t>9/14/2025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6EB8-52AB-45EA-A660-3E1EBFA7298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EAB0777-4C60-462E-A92C-CDAFD498799C}" type="datetimeFigureOut">
              <a:rPr lang="en-US" smtClean="0"/>
              <a:t>9/14/2025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59DE6EB8-52AB-45EA-A660-3E1EBFA72987}"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EAB0777-4C60-462E-A92C-CDAFD498799C}" type="datetimeFigureOut">
              <a:rPr lang="en-US" smtClean="0"/>
              <a:t>9/14/2025</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59DE6EB8-52AB-45EA-A660-3E1EBFA72987}"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9144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609600"/>
            <a:ext cx="6447501"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2160590"/>
            <a:ext cx="6447501"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6041363"/>
            <a:ext cx="683954" cy="365125"/>
          </a:xfrm>
          <a:prstGeom prst="rect">
            <a:avLst/>
          </a:prstGeom>
        </p:spPr>
        <p:txBody>
          <a:bodyPr vert="horz" lIns="91440" tIns="45720" rIns="91440" bIns="45720" rtlCol="0" anchor="ctr"/>
          <a:lstStyle>
            <a:lvl1pPr algn="r">
              <a:defRPr sz="675">
                <a:solidFill>
                  <a:schemeClr val="tx1">
                    <a:tint val="75000"/>
                  </a:schemeClr>
                </a:solidFill>
              </a:defRPr>
            </a:lvl1pPr>
          </a:lstStyle>
          <a:p>
            <a:pPr defTabSz="342900"/>
            <a:fld id="{B61BEF0D-F0BB-DE4B-95CE-6DB70DBA9567}" type="datetimeFigureOut">
              <a:rPr lang="en-US" smtClean="0">
                <a:solidFill>
                  <a:prstClr val="black">
                    <a:tint val="75000"/>
                  </a:prstClr>
                </a:solidFill>
              </a:rPr>
              <a:pPr defTabSz="342900"/>
              <a:t>9/14/2025</a:t>
            </a:fld>
            <a:endParaRPr lang="en-US" dirty="0">
              <a:solidFill>
                <a:prstClr val="black">
                  <a:tint val="75000"/>
                </a:prstClr>
              </a:solidFill>
            </a:endParaRPr>
          </a:p>
        </p:txBody>
      </p:sp>
      <p:sp>
        <p:nvSpPr>
          <p:cNvPr id="5" name="Footer Placeholder 4"/>
          <p:cNvSpPr>
            <a:spLocks noGrp="1"/>
          </p:cNvSpPr>
          <p:nvPr>
            <p:ph type="ftr" sz="quarter" idx="3"/>
          </p:nvPr>
        </p:nvSpPr>
        <p:spPr>
          <a:xfrm>
            <a:off x="508001" y="6041363"/>
            <a:ext cx="4723209" cy="365125"/>
          </a:xfrm>
          <a:prstGeom prst="rect">
            <a:avLst/>
          </a:prstGeom>
        </p:spPr>
        <p:txBody>
          <a:bodyPr vert="horz" lIns="91440" tIns="45720" rIns="91440" bIns="45720" rtlCol="0" anchor="ctr"/>
          <a:lstStyle>
            <a:lvl1pPr algn="l">
              <a:defRPr sz="675">
                <a:solidFill>
                  <a:schemeClr val="tx1">
                    <a:tint val="75000"/>
                  </a:schemeClr>
                </a:solidFill>
              </a:defRPr>
            </a:lvl1pPr>
          </a:lstStyle>
          <a:p>
            <a:pPr defTabSz="342900"/>
            <a:endParaRPr lang="en-US" dirty="0">
              <a:solidFill>
                <a:prstClr val="black">
                  <a:tint val="75000"/>
                </a:prstClr>
              </a:solidFill>
            </a:endParaRPr>
          </a:p>
        </p:txBody>
      </p:sp>
      <p:sp>
        <p:nvSpPr>
          <p:cNvPr id="6" name="Slide Number Placeholder 5"/>
          <p:cNvSpPr>
            <a:spLocks noGrp="1"/>
          </p:cNvSpPr>
          <p:nvPr>
            <p:ph type="sldNum" sz="quarter" idx="4"/>
          </p:nvPr>
        </p:nvSpPr>
        <p:spPr>
          <a:xfrm>
            <a:off x="6442998" y="6041363"/>
            <a:ext cx="512504" cy="365125"/>
          </a:xfrm>
          <a:prstGeom prst="rect">
            <a:avLst/>
          </a:prstGeom>
        </p:spPr>
        <p:txBody>
          <a:bodyPr vert="horz" lIns="91440" tIns="45720" rIns="91440" bIns="45720" rtlCol="0" anchor="ctr"/>
          <a:lstStyle>
            <a:lvl1pPr algn="r">
              <a:defRPr sz="675">
                <a:solidFill>
                  <a:schemeClr val="accent1"/>
                </a:solidFill>
              </a:defRPr>
            </a:lvl1pPr>
          </a:lstStyle>
          <a:p>
            <a:pPr defTabSz="342900"/>
            <a:fld id="{D57F1E4F-1CFF-5643-939E-217C01CDF565}" type="slidenum">
              <a:rPr lang="en-US" smtClean="0">
                <a:solidFill>
                  <a:srgbClr val="5FCBEF"/>
                </a:solidFill>
              </a:rPr>
              <a:pPr defTabSz="342900"/>
              <a:t>‹#›</a:t>
            </a:fld>
            <a:endParaRPr lang="en-US" dirty="0">
              <a:solidFill>
                <a:srgbClr val="5FCBEF"/>
              </a:solidFill>
            </a:endParaRPr>
          </a:p>
        </p:txBody>
      </p:sp>
    </p:spTree>
    <p:extLst>
      <p:ext uri="{BB962C8B-B14F-4D97-AF65-F5344CB8AC3E}">
        <p14:creationId xmlns:p14="http://schemas.microsoft.com/office/powerpoint/2010/main" val="1483256173"/>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Lst>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TextShape 1"/>
          <p:cNvSpPr txBox="1"/>
          <p:nvPr/>
        </p:nvSpPr>
        <p:spPr>
          <a:xfrm>
            <a:off x="685440" y="2130120"/>
            <a:ext cx="7772760" cy="1469880"/>
          </a:xfrm>
          <a:prstGeom prst="rect">
            <a:avLst/>
          </a:prstGeom>
        </p:spPr>
        <p:txBody>
          <a:bodyPr lIns="0" tIns="0" rIns="0" bIns="0" anchor="ctr"/>
          <a:lstStyle/>
          <a:p>
            <a:pPr>
              <a:lnSpc>
                <a:spcPct val="100000"/>
              </a:lnSpc>
            </a:pPr>
            <a:r>
              <a:rPr lang="en-US" sz="4000" dirty="0">
                <a:latin typeface="arial"/>
              </a:rPr>
              <a:t>CSE 3430</a:t>
            </a:r>
            <a:endParaRPr dirty="0"/>
          </a:p>
        </p:txBody>
      </p:sp>
      <p:sp>
        <p:nvSpPr>
          <p:cNvPr id="80" name="TextShape 2"/>
          <p:cNvSpPr txBox="1"/>
          <p:nvPr/>
        </p:nvSpPr>
        <p:spPr>
          <a:xfrm>
            <a:off x="457200" y="3429000"/>
            <a:ext cx="8382000" cy="2743200"/>
          </a:xfrm>
          <a:prstGeom prst="rect">
            <a:avLst/>
          </a:prstGeom>
        </p:spPr>
        <p:txBody>
          <a:bodyPr lIns="0" tIns="0" rIns="0" bIns="0"/>
          <a:lstStyle/>
          <a:p>
            <a:pPr algn="ctr">
              <a:lnSpc>
                <a:spcPct val="100000"/>
              </a:lnSpc>
            </a:pPr>
            <a:r>
              <a:rPr lang="en-US" sz="3200" dirty="0">
                <a:latin typeface="arial"/>
              </a:rPr>
              <a:t>Y86 Assembly Language – </a:t>
            </a:r>
            <a:r>
              <a:rPr lang="en-US" sz="3200">
                <a:latin typeface="arial"/>
              </a:rPr>
              <a:t>Part A</a:t>
            </a:r>
            <a:endParaRPr lang="en-US" sz="3200" dirty="0">
              <a:latin typeface="arial"/>
            </a:endParaRPr>
          </a:p>
          <a:p>
            <a:pPr algn="ctr">
              <a:lnSpc>
                <a:spcPct val="100000"/>
              </a:lnSpc>
            </a:pPr>
            <a:endParaRPr lang="en-US" sz="3200" dirty="0">
              <a:latin typeface="arial"/>
            </a:endParaRPr>
          </a:p>
          <a:p>
            <a:pPr lvl="1"/>
            <a:endParaRPr lang="en-US" sz="1400" dirty="0"/>
          </a:p>
          <a:p>
            <a:endParaRPr lang="en-US" dirty="0"/>
          </a:p>
          <a:p>
            <a:pPr algn="ctr">
              <a:lnSpc>
                <a:spcPct val="100000"/>
              </a:lnSpc>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B66F2-7D66-E926-A84F-10E5D352A750}"/>
              </a:ext>
            </a:extLst>
          </p:cNvPr>
          <p:cNvSpPr>
            <a:spLocks noGrp="1"/>
          </p:cNvSpPr>
          <p:nvPr>
            <p:ph type="title"/>
          </p:nvPr>
        </p:nvSpPr>
        <p:spPr>
          <a:xfrm>
            <a:off x="457200" y="704088"/>
            <a:ext cx="8229600" cy="726057"/>
          </a:xfrm>
        </p:spPr>
        <p:txBody>
          <a:bodyPr vert="horz" lIns="0" tIns="45720" rIns="0" bIns="0" anchor="b">
            <a:normAutofit/>
          </a:bodyPr>
          <a:lstStyle/>
          <a:p>
            <a:r>
              <a:rPr lang="en-US" sz="3600" dirty="0">
                <a:ea typeface="+mj-lt"/>
                <a:cs typeface="+mj-lt"/>
              </a:rPr>
              <a:t>Y86 programmer-visible state (continued)</a:t>
            </a:r>
            <a:endParaRPr lang="en-US" sz="3600" dirty="0"/>
          </a:p>
        </p:txBody>
      </p:sp>
      <p:sp>
        <p:nvSpPr>
          <p:cNvPr id="3" name="Content Placeholder 2">
            <a:extLst>
              <a:ext uri="{FF2B5EF4-FFF2-40B4-BE49-F238E27FC236}">
                <a16:creationId xmlns:a16="http://schemas.microsoft.com/office/drawing/2014/main" id="{704E6B80-F953-3A3F-474B-6F4B9061F12F}"/>
              </a:ext>
            </a:extLst>
          </p:cNvPr>
          <p:cNvSpPr>
            <a:spLocks noGrp="1"/>
          </p:cNvSpPr>
          <p:nvPr>
            <p:ph idx="1"/>
          </p:nvPr>
        </p:nvSpPr>
        <p:spPr>
          <a:xfrm>
            <a:off x="457200" y="1619178"/>
            <a:ext cx="8229600" cy="4389120"/>
          </a:xfrm>
        </p:spPr>
        <p:txBody>
          <a:bodyPr vert="horz" lIns="91440" tIns="45720" rIns="91440" bIns="45720" anchor="t">
            <a:normAutofit fontScale="92500" lnSpcReduction="20000"/>
          </a:bodyPr>
          <a:lstStyle/>
          <a:p>
            <a:pPr marL="742950" lvl="1" indent="-285750">
              <a:spcBef>
                <a:spcPts val="0"/>
              </a:spcBef>
              <a:buClr>
                <a:srgbClr val="0F6FC6"/>
              </a:buClr>
              <a:buFont typeface="Calibri,Sans-Serif"/>
              <a:buChar char="-"/>
            </a:pPr>
            <a:r>
              <a:rPr lang="en-US" dirty="0">
                <a:ea typeface="+mn-lt"/>
                <a:cs typeface="+mn-lt"/>
              </a:rPr>
              <a:t>3 condition codes: single-bit flags set by arithmetic or logical instruction</a:t>
            </a:r>
          </a:p>
          <a:p>
            <a:pPr lvl="2" indent="-246380">
              <a:spcBef>
                <a:spcPts val="0"/>
              </a:spcBef>
            </a:pPr>
            <a:r>
              <a:rPr lang="en-US" dirty="0">
                <a:ea typeface="+mn-lt"/>
                <a:cs typeface="+mn-lt"/>
              </a:rPr>
              <a:t>ZF(zero), SF(negative), OF(overflow) </a:t>
            </a:r>
          </a:p>
          <a:p>
            <a:pPr marL="914400" lvl="4" indent="-246380">
              <a:spcBef>
                <a:spcPts val="0"/>
              </a:spcBef>
              <a:buClr>
                <a:srgbClr val="0F6FC6"/>
              </a:buClr>
              <a:buSzPct val="85000"/>
            </a:pPr>
            <a:r>
              <a:rPr lang="en-US" dirty="0">
                <a:ea typeface="+mn-lt"/>
                <a:cs typeface="+mn-lt"/>
              </a:rPr>
              <a:t>No  CF (Carry Flag) - signed </a:t>
            </a:r>
            <a:r>
              <a:rPr lang="en-US" dirty="0" err="1">
                <a:ea typeface="+mn-lt"/>
                <a:cs typeface="+mn-lt"/>
              </a:rPr>
              <a:t>ints</a:t>
            </a:r>
            <a:r>
              <a:rPr lang="en-US" dirty="0">
                <a:ea typeface="+mn-lt"/>
                <a:cs typeface="+mn-lt"/>
              </a:rPr>
              <a:t> only, so no unsigned overflow possible</a:t>
            </a:r>
          </a:p>
          <a:p>
            <a:pPr marL="393700" lvl="1" indent="0">
              <a:spcBef>
                <a:spcPts val="0"/>
              </a:spcBef>
              <a:buClr>
                <a:srgbClr val="0F6FC6"/>
              </a:buClr>
              <a:buNone/>
            </a:pPr>
            <a:r>
              <a:rPr lang="en-US" dirty="0">
                <a:ea typeface="+mn-lt"/>
                <a:cs typeface="+mn-lt"/>
              </a:rPr>
              <a:t>-   A program counter (PC)</a:t>
            </a:r>
          </a:p>
          <a:p>
            <a:pPr marL="393700" lvl="1" indent="0">
              <a:spcBef>
                <a:spcPts val="0"/>
              </a:spcBef>
              <a:buNone/>
            </a:pPr>
            <a:r>
              <a:rPr lang="en-US" dirty="0">
                <a:ea typeface="+mn-lt"/>
                <a:cs typeface="+mn-lt"/>
              </a:rPr>
              <a:t>Holds </a:t>
            </a:r>
            <a:r>
              <a:rPr lang="en-US" u="sng" dirty="0">
                <a:ea typeface="+mn-lt"/>
                <a:cs typeface="+mn-lt"/>
              </a:rPr>
              <a:t>the address of the current instruction</a:t>
            </a:r>
            <a:r>
              <a:rPr lang="en-US" dirty="0">
                <a:ea typeface="+mn-lt"/>
                <a:cs typeface="+mn-lt"/>
              </a:rPr>
              <a:t> (will be incremented during execution to the address of the next instruction)</a:t>
            </a:r>
          </a:p>
          <a:p>
            <a:pPr marL="393700" lvl="1" indent="0">
              <a:spcBef>
                <a:spcPts val="0"/>
              </a:spcBef>
              <a:buClr>
                <a:srgbClr val="0F6FC6"/>
              </a:buClr>
              <a:buNone/>
            </a:pPr>
            <a:r>
              <a:rPr lang="en-US" u="sng" dirty="0">
                <a:ea typeface="+mn-lt"/>
                <a:cs typeface="+mn-lt"/>
              </a:rPr>
              <a:t>-   A program status byte with 4 possible values: AOK, HLT, ADR, INS </a:t>
            </a:r>
            <a:endParaRPr lang="en-US" dirty="0">
              <a:ea typeface="+mn-lt"/>
              <a:cs typeface="+mn-lt"/>
            </a:endParaRPr>
          </a:p>
          <a:p>
            <a:pPr marL="393700" lvl="2" indent="0">
              <a:spcBef>
                <a:spcPts val="0"/>
              </a:spcBef>
              <a:buClr>
                <a:srgbClr val="0F6FC6"/>
              </a:buClr>
              <a:buSzPct val="85000"/>
              <a:buNone/>
            </a:pPr>
            <a:r>
              <a:rPr lang="en-US" dirty="0">
                <a:ea typeface="+mn-lt"/>
                <a:cs typeface="+mn-lt"/>
              </a:rPr>
              <a:t>    </a:t>
            </a:r>
            <a:r>
              <a:rPr lang="en-US" u="sng" dirty="0">
                <a:ea typeface="+mn-lt"/>
                <a:cs typeface="+mn-lt"/>
              </a:rPr>
              <a:t>-  State of program execution</a:t>
            </a:r>
            <a:endParaRPr lang="en-US" dirty="0">
              <a:ea typeface="+mn-lt"/>
              <a:cs typeface="+mn-lt"/>
            </a:endParaRPr>
          </a:p>
          <a:p>
            <a:pPr marL="393700" lvl="1" indent="0">
              <a:spcBef>
                <a:spcPts val="0"/>
              </a:spcBef>
              <a:buClr>
                <a:srgbClr val="0F6FC6"/>
              </a:buClr>
              <a:buNone/>
            </a:pPr>
            <a:r>
              <a:rPr lang="en-US" u="sng" dirty="0">
                <a:ea typeface="+mn-lt"/>
                <a:cs typeface="+mn-lt"/>
              </a:rPr>
              <a:t>-   Memory: up to 4 GB to hold program and data (4GB =  2^32), but only about 4 KB available on </a:t>
            </a:r>
            <a:r>
              <a:rPr lang="en-US" u="sng" dirty="0" err="1">
                <a:ea typeface="+mn-lt"/>
                <a:cs typeface="+mn-lt"/>
              </a:rPr>
              <a:t>stdlinux</a:t>
            </a:r>
            <a:r>
              <a:rPr lang="en-US" u="sng" dirty="0">
                <a:ea typeface="+mn-lt"/>
                <a:cs typeface="+mn-lt"/>
              </a:rPr>
              <a:t>. Byte-addressable storage array.</a:t>
            </a:r>
            <a:endParaRPr lang="en-US" dirty="0"/>
          </a:p>
        </p:txBody>
      </p:sp>
    </p:spTree>
    <p:extLst>
      <p:ext uri="{BB962C8B-B14F-4D97-AF65-F5344CB8AC3E}">
        <p14:creationId xmlns:p14="http://schemas.microsoft.com/office/powerpoint/2010/main" val="34149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TextShape 1"/>
          <p:cNvSpPr txBox="1"/>
          <p:nvPr/>
        </p:nvSpPr>
        <p:spPr>
          <a:xfrm>
            <a:off x="453887" y="838200"/>
            <a:ext cx="8228520" cy="887760"/>
          </a:xfrm>
          <a:prstGeom prst="rect">
            <a:avLst/>
          </a:prstGeom>
        </p:spPr>
        <p:txBody>
          <a:bodyPr lIns="0" tIns="0" rIns="0" bIns="0" anchor="ctr"/>
          <a:lstStyle/>
          <a:p>
            <a:pPr>
              <a:lnSpc>
                <a:spcPct val="100000"/>
              </a:lnSpc>
            </a:pPr>
            <a:r>
              <a:rPr lang="en-US" sz="4000" dirty="0">
                <a:latin typeface="arial"/>
              </a:rPr>
              <a:t>Condition Codes (Flags)</a:t>
            </a:r>
            <a:endParaRPr dirty="0"/>
          </a:p>
        </p:txBody>
      </p:sp>
      <p:sp>
        <p:nvSpPr>
          <p:cNvPr id="244" name="TextShape 2"/>
          <p:cNvSpPr txBox="1"/>
          <p:nvPr/>
        </p:nvSpPr>
        <p:spPr>
          <a:xfrm>
            <a:off x="457200" y="1905000"/>
            <a:ext cx="8228520" cy="4743024"/>
          </a:xfrm>
          <a:prstGeom prst="rect">
            <a:avLst/>
          </a:prstGeom>
        </p:spPr>
        <p:txBody>
          <a:bodyPr lIns="0" tIns="0" rIns="0" bIns="0" anchor="t"/>
          <a:lstStyle/>
          <a:p>
            <a:pPr>
              <a:lnSpc>
                <a:spcPct val="100000"/>
              </a:lnSpc>
              <a:buFont typeface="Arial"/>
              <a:buChar char="•"/>
            </a:pPr>
            <a:r>
              <a:rPr lang="en-US" sz="2400" dirty="0">
                <a:latin typeface="arial"/>
                <a:ea typeface="DejaVu Sans"/>
              </a:rPr>
              <a:t>3 “condition codes” (like flags) in y86</a:t>
            </a:r>
            <a:endParaRPr lang="en-US" sz="2400"/>
          </a:p>
          <a:p>
            <a:pPr lvl="1">
              <a:buFont typeface="Arial"/>
              <a:buChar char="•"/>
            </a:pPr>
            <a:r>
              <a:rPr lang="en-US" sz="2400" dirty="0">
                <a:latin typeface="arial"/>
                <a:ea typeface="DejaVu Sans"/>
              </a:rPr>
              <a:t>ZF (Zero Flag) – Set if the result of the last ALU operation (arithmetic/logical operation) is 0</a:t>
            </a:r>
            <a:endParaRPr sz="2400"/>
          </a:p>
          <a:p>
            <a:pPr lvl="1">
              <a:buFont typeface="Arial"/>
              <a:buChar char="•"/>
            </a:pPr>
            <a:r>
              <a:rPr lang="en-US" sz="2400" dirty="0">
                <a:latin typeface="arial"/>
                <a:ea typeface="DejaVu Sans"/>
              </a:rPr>
              <a:t>SF (Sign Flag)  – Set if the result of the last ALU operation resulted in the sign bit (</a:t>
            </a:r>
            <a:r>
              <a:rPr lang="en-US" sz="2400" dirty="0" err="1">
                <a:latin typeface="arial"/>
                <a:ea typeface="DejaVu Sans"/>
              </a:rPr>
              <a:t>msb</a:t>
            </a:r>
            <a:r>
              <a:rPr lang="en-US" sz="2400" dirty="0">
                <a:latin typeface="arial"/>
                <a:ea typeface="DejaVu Sans"/>
              </a:rPr>
              <a:t>, or most significant bit) of the result being set (that is, equal to 1)</a:t>
            </a:r>
            <a:endParaRPr sz="2400"/>
          </a:p>
          <a:p>
            <a:pPr lvl="1">
              <a:buFont typeface="Arial"/>
              <a:buChar char="•"/>
            </a:pPr>
            <a:r>
              <a:rPr lang="en-US" sz="2400" dirty="0">
                <a:latin typeface="arial"/>
                <a:ea typeface="DejaVu Sans"/>
              </a:rPr>
              <a:t>OF (Overflow Flag)  – Set if the result of the last ALU operation resulted in (signed) overflow</a:t>
            </a:r>
            <a:endParaRPr lang="en-US" sz="2400" dirty="0">
              <a:latin typeface="arial"/>
              <a:ea typeface="DejaVu Sans"/>
              <a:cs typeface="arial"/>
            </a:endParaRPr>
          </a:p>
          <a:p>
            <a:pPr lvl="1">
              <a:buFont typeface="Arial"/>
              <a:buChar char="•"/>
            </a:pPr>
            <a:r>
              <a:rPr lang="en-US" sz="2400" dirty="0">
                <a:latin typeface="arial"/>
                <a:cs typeface="arial"/>
              </a:rPr>
              <a:t>NO CF (Carry Flag), because the Y86 CPU only works on signed numbers!!!!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 (simplifications)</a:t>
            </a:r>
          </a:p>
        </p:txBody>
      </p:sp>
      <p:sp>
        <p:nvSpPr>
          <p:cNvPr id="3" name="Content Placeholder 2"/>
          <p:cNvSpPr>
            <a:spLocks noGrp="1"/>
          </p:cNvSpPr>
          <p:nvPr>
            <p:ph idx="1"/>
          </p:nvPr>
        </p:nvSpPr>
        <p:spPr/>
        <p:txBody>
          <a:bodyPr vert="horz" lIns="91440" tIns="45720" rIns="91440" bIns="45720" anchor="t">
            <a:normAutofit fontScale="92500"/>
          </a:bodyPr>
          <a:lstStyle/>
          <a:p>
            <a:r>
              <a:rPr lang="en-US" dirty="0"/>
              <a:t>The Y86-64 simulated processor can only do </a:t>
            </a:r>
            <a:r>
              <a:rPr lang="en-US" b="1" i="1" dirty="0"/>
              <a:t>signed </a:t>
            </a:r>
            <a:r>
              <a:rPr lang="en-US" b="1" dirty="0"/>
              <a:t>operations</a:t>
            </a:r>
            <a:r>
              <a:rPr lang="en-US" dirty="0"/>
              <a:t>, and for this reason, there is </a:t>
            </a:r>
            <a:r>
              <a:rPr lang="en-US" b="1" i="1" dirty="0"/>
              <a:t>no carry flag</a:t>
            </a:r>
            <a:r>
              <a:rPr lang="en-US" dirty="0"/>
              <a:t>.</a:t>
            </a:r>
          </a:p>
          <a:p>
            <a:r>
              <a:rPr lang="en-US" dirty="0"/>
              <a:t>Also, the simulated processor can only operate on </a:t>
            </a:r>
            <a:r>
              <a:rPr lang="en-US" b="1" dirty="0"/>
              <a:t>64 bit data/operands </a:t>
            </a:r>
            <a:r>
              <a:rPr lang="en-US" dirty="0"/>
              <a:t>– real processors can always operate on data of various sizes (</a:t>
            </a:r>
            <a:r>
              <a:rPr lang="en-US" dirty="0" err="1"/>
              <a:t>Intels</a:t>
            </a:r>
            <a:r>
              <a:rPr lang="en-US" dirty="0"/>
              <a:t>: 8, 16, 32 and 64 bits; other CPUs are similar).</a:t>
            </a:r>
          </a:p>
          <a:p>
            <a:r>
              <a:rPr lang="en-US" dirty="0"/>
              <a:t>Addresses in Y86-64 are also 64 bits.</a:t>
            </a:r>
          </a:p>
          <a:p>
            <a:r>
              <a:rPr lang="en-US" dirty="0"/>
              <a:t>The Y86-64 simulated processor can also only execute </a:t>
            </a:r>
            <a:r>
              <a:rPr lang="en-US" b="1" dirty="0"/>
              <a:t>1 program at a time (</a:t>
            </a:r>
            <a:r>
              <a:rPr lang="en-US" b="1" dirty="0" err="1"/>
              <a:t>uniprogramming</a:t>
            </a:r>
            <a:r>
              <a:rPr lang="en-US" b="1" dirty="0"/>
              <a:t> system)</a:t>
            </a:r>
            <a:r>
              <a:rPr lang="en-US" dirty="0"/>
              <a:t>; there is </a:t>
            </a:r>
            <a:r>
              <a:rPr lang="en-US" b="1" dirty="0"/>
              <a:t>no “multiprogramming”</a:t>
            </a:r>
            <a:r>
              <a:rPr lang="en-US" dirty="0"/>
              <a:t> (multiple programs in memory and executing at the same time)</a:t>
            </a:r>
          </a:p>
        </p:txBody>
      </p:sp>
    </p:spTree>
    <p:extLst>
      <p:ext uri="{BB962C8B-B14F-4D97-AF65-F5344CB8AC3E}">
        <p14:creationId xmlns:p14="http://schemas.microsoft.com/office/powerpoint/2010/main" val="3095885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TextShape 1"/>
          <p:cNvSpPr txBox="1"/>
          <p:nvPr/>
        </p:nvSpPr>
        <p:spPr>
          <a:xfrm>
            <a:off x="6934680" y="6412320"/>
            <a:ext cx="2129760" cy="472680"/>
          </a:xfrm>
          <a:prstGeom prst="rect">
            <a:avLst/>
          </a:prstGeom>
        </p:spPr>
        <p:txBody>
          <a:bodyPr lIns="0" tIns="0" rIns="0" bIns="0"/>
          <a:lstStyle/>
          <a:p>
            <a:pPr algn="r">
              <a:lnSpc>
                <a:spcPct val="100000"/>
              </a:lnSpc>
            </a:pPr>
            <a:fld id="{14C9008C-DC77-422C-A017-CECDFA746A96}" type="slidenum">
              <a:rPr lang="en-US" sz="1300" b="1">
                <a:solidFill>
                  <a:srgbClr val="FFFFFF"/>
                </a:solidFill>
                <a:latin typeface="Tinos"/>
                <a:ea typeface="DejaVu Sans"/>
              </a:rPr>
              <a:t>13</a:t>
            </a:fld>
            <a:endParaRPr/>
          </a:p>
        </p:txBody>
      </p:sp>
      <p:sp>
        <p:nvSpPr>
          <p:cNvPr id="246" name="TextShape 2"/>
          <p:cNvSpPr txBox="1"/>
          <p:nvPr/>
        </p:nvSpPr>
        <p:spPr>
          <a:xfrm>
            <a:off x="457200" y="762000"/>
            <a:ext cx="8228520" cy="887760"/>
          </a:xfrm>
          <a:prstGeom prst="rect">
            <a:avLst/>
          </a:prstGeom>
        </p:spPr>
        <p:txBody>
          <a:bodyPr lIns="0" tIns="0" rIns="0" bIns="0" anchor="ctr"/>
          <a:lstStyle/>
          <a:p>
            <a:pPr>
              <a:lnSpc>
                <a:spcPct val="100000"/>
              </a:lnSpc>
            </a:pPr>
            <a:r>
              <a:rPr lang="en-US" sz="4000" dirty="0">
                <a:latin typeface="arial"/>
              </a:rPr>
              <a:t>Learning Y86</a:t>
            </a:r>
            <a:endParaRPr dirty="0"/>
          </a:p>
        </p:txBody>
      </p:sp>
      <p:sp>
        <p:nvSpPr>
          <p:cNvPr id="247" name="TextShape 3"/>
          <p:cNvSpPr txBox="1"/>
          <p:nvPr/>
        </p:nvSpPr>
        <p:spPr>
          <a:xfrm>
            <a:off x="457200" y="1828800"/>
            <a:ext cx="8228520" cy="4301640"/>
          </a:xfrm>
          <a:prstGeom prst="rect">
            <a:avLst/>
          </a:prstGeom>
        </p:spPr>
        <p:txBody>
          <a:bodyPr lIns="0" tIns="0" rIns="0" bIns="0"/>
          <a:lstStyle/>
          <a:p>
            <a:pPr>
              <a:lnSpc>
                <a:spcPct val="100000"/>
              </a:lnSpc>
              <a:buFont typeface="Arial"/>
              <a:buChar char="•"/>
            </a:pPr>
            <a:r>
              <a:rPr lang="en-US" sz="2400" dirty="0">
                <a:latin typeface="arial"/>
                <a:ea typeface="DejaVu Sans"/>
              </a:rPr>
              <a:t>Assembler directives</a:t>
            </a:r>
            <a:endParaRPr sz="2400" dirty="0"/>
          </a:p>
          <a:p>
            <a:pPr>
              <a:lnSpc>
                <a:spcPct val="100000"/>
              </a:lnSpc>
              <a:buFont typeface="Arial"/>
              <a:buChar char="•"/>
            </a:pPr>
            <a:r>
              <a:rPr lang="en-US" sz="2400" dirty="0">
                <a:latin typeface="arial"/>
                <a:ea typeface="DejaVu Sans"/>
              </a:rPr>
              <a:t>Status conditions and exceptions</a:t>
            </a:r>
          </a:p>
          <a:p>
            <a:pPr>
              <a:lnSpc>
                <a:spcPct val="100000"/>
              </a:lnSpc>
              <a:buFont typeface="Arial"/>
              <a:buChar char="•"/>
            </a:pPr>
            <a:r>
              <a:rPr lang="en-US" sz="2400" dirty="0">
                <a:latin typeface="arial"/>
                <a:ea typeface="DejaVu Sans"/>
              </a:rPr>
              <a:t>Software package on </a:t>
            </a:r>
            <a:r>
              <a:rPr lang="en-US" sz="2400" dirty="0" err="1">
                <a:latin typeface="arial"/>
                <a:ea typeface="DejaVu Sans"/>
              </a:rPr>
              <a:t>stdlinux</a:t>
            </a:r>
            <a:endParaRPr sz="2400" dirty="0"/>
          </a:p>
          <a:p>
            <a:pPr>
              <a:lnSpc>
                <a:spcPct val="100000"/>
              </a:lnSpc>
              <a:buFont typeface="Arial"/>
              <a:buChar char="•"/>
            </a:pPr>
            <a:r>
              <a:rPr lang="en-US" sz="2400" dirty="0">
                <a:latin typeface="arial"/>
                <a:ea typeface="DejaVu Sans"/>
              </a:rPr>
              <a:t>Instructions</a:t>
            </a:r>
            <a:endParaRPr sz="2400" dirty="0"/>
          </a:p>
          <a:p>
            <a:pPr lvl="1">
              <a:lnSpc>
                <a:spcPct val="100000"/>
              </a:lnSpc>
              <a:buSzPct val="25000"/>
            </a:pPr>
            <a:r>
              <a:rPr lang="en-US" sz="2400" dirty="0">
                <a:solidFill>
                  <a:prstClr val="black"/>
                </a:solidFill>
              </a:rPr>
              <a:t>- ALU </a:t>
            </a:r>
            <a:r>
              <a:rPr lang="en-US" sz="2400" dirty="0">
                <a:latin typeface="arial"/>
                <a:ea typeface="DejaVu Sans"/>
              </a:rPr>
              <a:t>Operations</a:t>
            </a:r>
            <a:endParaRPr sz="2400" dirty="0"/>
          </a:p>
          <a:p>
            <a:pPr lvl="1">
              <a:lnSpc>
                <a:spcPct val="100000"/>
              </a:lnSpc>
              <a:buSzPct val="25000"/>
            </a:pPr>
            <a:r>
              <a:rPr lang="en-US" sz="2400" dirty="0">
                <a:solidFill>
                  <a:prstClr val="black"/>
                </a:solidFill>
              </a:rPr>
              <a:t>- </a:t>
            </a:r>
            <a:r>
              <a:rPr lang="en-US" sz="2400" dirty="0">
                <a:latin typeface="arial"/>
                <a:ea typeface="DejaVu Sans"/>
              </a:rPr>
              <a:t>Branches</a:t>
            </a:r>
            <a:endParaRPr sz="2400" dirty="0"/>
          </a:p>
          <a:p>
            <a:pPr lvl="1">
              <a:lnSpc>
                <a:spcPct val="100000"/>
              </a:lnSpc>
              <a:buSzPct val="25000"/>
            </a:pPr>
            <a:r>
              <a:rPr lang="en-US" sz="2400" dirty="0">
                <a:solidFill>
                  <a:prstClr val="black"/>
                </a:solidFill>
              </a:rPr>
              <a:t>- </a:t>
            </a:r>
            <a:r>
              <a:rPr lang="en-US" sz="2400" dirty="0">
                <a:latin typeface="arial"/>
                <a:ea typeface="DejaVu Sans"/>
              </a:rPr>
              <a:t>Moves</a:t>
            </a:r>
            <a:endParaRPr sz="2400" dirty="0"/>
          </a:p>
          <a:p>
            <a:pPr>
              <a:lnSpc>
                <a:spcPct val="100000"/>
              </a:lnSpc>
              <a:buFont typeface="Arial"/>
              <a:buChar char="•"/>
            </a:pPr>
            <a:r>
              <a:rPr lang="en-US" sz="2400" dirty="0">
                <a:latin typeface="arial"/>
                <a:ea typeface="DejaVu Sans"/>
              </a:rPr>
              <a:t>Addressing Modes</a:t>
            </a:r>
            <a:endParaRPr sz="2400" dirty="0"/>
          </a:p>
          <a:p>
            <a:pPr>
              <a:lnSpc>
                <a:spcPct val="100000"/>
              </a:lnSpc>
              <a:buFont typeface="Arial"/>
              <a:buChar char="•"/>
            </a:pPr>
            <a:r>
              <a:rPr lang="en-US" sz="2400" dirty="0">
                <a:latin typeface="arial"/>
                <a:ea typeface="DejaVu Sans"/>
              </a:rPr>
              <a:t>Stack operations</a:t>
            </a:r>
            <a:endParaRPr sz="2400" dirty="0"/>
          </a:p>
          <a:p>
            <a:pPr>
              <a:lnSpc>
                <a:spcPct val="100000"/>
              </a:lnSpc>
              <a:buFont typeface="Arial"/>
              <a:buChar char="•"/>
            </a:pPr>
            <a:r>
              <a:rPr lang="en-US" sz="2400" dirty="0">
                <a:latin typeface="arial"/>
                <a:ea typeface="DejaVu Sans"/>
              </a:rPr>
              <a:t>Subroutine call/return</a:t>
            </a:r>
            <a:endParaRPr sz="2400" dirty="0"/>
          </a:p>
          <a:p>
            <a:pPr>
              <a:lnSpc>
                <a:spcPct val="100000"/>
              </a:lnSpc>
            </a:pPr>
            <a:endParaRPr sz="2400" dirty="0"/>
          </a:p>
          <a:p>
            <a:pPr>
              <a:lnSpc>
                <a:spcPct val="100000"/>
              </a:lnSpc>
            </a:pPr>
            <a:endParaRPr dirty="0"/>
          </a:p>
          <a:p>
            <a:pPr>
              <a:lnSpc>
                <a:spcPct val="100000"/>
              </a:lnSpc>
            </a:pP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20A05-176C-B8F9-3460-C343D4B598A6}"/>
              </a:ext>
            </a:extLst>
          </p:cNvPr>
          <p:cNvSpPr>
            <a:spLocks noGrp="1"/>
          </p:cNvSpPr>
          <p:nvPr>
            <p:ph type="title"/>
          </p:nvPr>
        </p:nvSpPr>
        <p:spPr/>
        <p:txBody>
          <a:bodyPr vert="horz" lIns="0" tIns="45720" rIns="0" bIns="0" anchor="b">
            <a:normAutofit fontScale="90000"/>
          </a:bodyPr>
          <a:lstStyle/>
          <a:p>
            <a:r>
              <a:rPr lang="en-US" sz="3200" dirty="0">
                <a:latin typeface="Arial"/>
                <a:cs typeface="Arial"/>
              </a:rPr>
              <a:t>Y86 Assembler directives</a:t>
            </a:r>
            <a:r>
              <a:rPr lang="en-US" sz="2500" dirty="0">
                <a:latin typeface="Arial"/>
                <a:cs typeface="Arial"/>
              </a:rPr>
              <a:t> (so you know what they are – please do not worry about </a:t>
            </a:r>
            <a:r>
              <a:rPr lang="en-US" sz="2500" err="1">
                <a:latin typeface="Arial"/>
                <a:cs typeface="Arial"/>
              </a:rPr>
              <a:t>learining</a:t>
            </a:r>
            <a:r>
              <a:rPr lang="en-US" sz="2500" dirty="0">
                <a:latin typeface="Arial"/>
                <a:cs typeface="Arial"/>
              </a:rPr>
              <a:t> them!)</a:t>
            </a:r>
            <a:br>
              <a:rPr lang="en-US" sz="2500" dirty="0">
                <a:latin typeface="Arial"/>
                <a:cs typeface="Arial"/>
              </a:rPr>
            </a:br>
            <a:endParaRPr lang="en-US" sz="2500">
              <a:latin typeface="Arial"/>
              <a:cs typeface="Arial"/>
            </a:endParaRPr>
          </a:p>
        </p:txBody>
      </p:sp>
      <p:sp>
        <p:nvSpPr>
          <p:cNvPr id="3" name="Content Placeholder 2">
            <a:extLst>
              <a:ext uri="{FF2B5EF4-FFF2-40B4-BE49-F238E27FC236}">
                <a16:creationId xmlns:a16="http://schemas.microsoft.com/office/drawing/2014/main" id="{AA9C5372-2466-FFE5-CFED-647057A97218}"/>
              </a:ext>
            </a:extLst>
          </p:cNvPr>
          <p:cNvSpPr>
            <a:spLocks noGrp="1"/>
          </p:cNvSpPr>
          <p:nvPr>
            <p:ph idx="1"/>
          </p:nvPr>
        </p:nvSpPr>
        <p:spPr/>
        <p:txBody>
          <a:bodyPr vert="horz" lIns="91440" tIns="45720" rIns="91440" bIns="45720" anchor="t">
            <a:normAutofit/>
          </a:bodyPr>
          <a:lstStyle/>
          <a:p>
            <a:r>
              <a:rPr lang="en-US" sz="2400" b="1" dirty="0"/>
              <a:t>.quad: </a:t>
            </a:r>
            <a:r>
              <a:rPr lang="en-US" sz="2400" dirty="0"/>
              <a:t>This can be used to put 8 byte (quad) data values in memory at some address. [</a:t>
            </a:r>
            <a:r>
              <a:rPr lang="en-US" sz="2400" b="1" dirty="0"/>
              <a:t>NOTE:</a:t>
            </a:r>
            <a:r>
              <a:rPr lang="en-US" sz="2400" dirty="0"/>
              <a:t> "word" in 1st generation Intel was 16 bits/2 bytes.]</a:t>
            </a:r>
          </a:p>
          <a:p>
            <a:r>
              <a:rPr lang="en-US" sz="2400" b="1" dirty="0"/>
              <a:t>.align: </a:t>
            </a:r>
            <a:r>
              <a:rPr lang="en-US" sz="2400" dirty="0"/>
              <a:t>This can be used to put data in memory at aligned addresses (the Y86-64 CPU can only access data at 8 byte aligned addresses).</a:t>
            </a:r>
          </a:p>
          <a:p>
            <a:r>
              <a:rPr lang="en-US" sz="2400" b="1" dirty="0"/>
              <a:t>.pos ("pos</a:t>
            </a:r>
            <a:r>
              <a:rPr lang="en-US" sz="2400" dirty="0"/>
              <a:t>ition</a:t>
            </a:r>
            <a:r>
              <a:rPr lang="en-US" sz="2400" b="1" dirty="0"/>
              <a:t>") </a:t>
            </a:r>
            <a:r>
              <a:rPr lang="en-US" sz="2400" dirty="0"/>
              <a:t>can be used to put data or instructions in memory at some address.</a:t>
            </a:r>
          </a:p>
          <a:p>
            <a:r>
              <a:rPr lang="en-US" sz="2400" dirty="0"/>
              <a:t>These “directives” are NOT instructions! The CPU does not execute them; rather, the assembler needs them to produce the machine code for the CPU to execute.</a:t>
            </a:r>
            <a:endParaRPr lang="en-US" dirty="0"/>
          </a:p>
        </p:txBody>
      </p:sp>
    </p:spTree>
    <p:extLst>
      <p:ext uri="{BB962C8B-B14F-4D97-AF65-F5344CB8AC3E}">
        <p14:creationId xmlns:p14="http://schemas.microsoft.com/office/powerpoint/2010/main" val="19944673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TextShape 1"/>
          <p:cNvSpPr txBox="1"/>
          <p:nvPr/>
        </p:nvSpPr>
        <p:spPr>
          <a:xfrm>
            <a:off x="6934680" y="6412320"/>
            <a:ext cx="2129760" cy="472680"/>
          </a:xfrm>
          <a:prstGeom prst="rect">
            <a:avLst/>
          </a:prstGeom>
        </p:spPr>
        <p:txBody>
          <a:bodyPr lIns="0" tIns="0" rIns="0" bIns="0"/>
          <a:lstStyle/>
          <a:p>
            <a:pPr algn="r">
              <a:lnSpc>
                <a:spcPct val="100000"/>
              </a:lnSpc>
            </a:pPr>
            <a:fld id="{D61520CF-E963-4BE1-96C5-935604278940}" type="slidenum">
              <a:rPr lang="en-US" sz="1300" b="1">
                <a:solidFill>
                  <a:srgbClr val="FFFFFF"/>
                </a:solidFill>
                <a:latin typeface="Tinos"/>
                <a:ea typeface="DejaVu Sans"/>
              </a:rPr>
              <a:t>15</a:t>
            </a:fld>
            <a:endParaRPr/>
          </a:p>
        </p:txBody>
      </p:sp>
      <p:sp>
        <p:nvSpPr>
          <p:cNvPr id="253" name="TextShape 2"/>
          <p:cNvSpPr txBox="1"/>
          <p:nvPr/>
        </p:nvSpPr>
        <p:spPr>
          <a:xfrm>
            <a:off x="490330" y="304800"/>
            <a:ext cx="8228520" cy="727320"/>
          </a:xfrm>
          <a:prstGeom prst="rect">
            <a:avLst/>
          </a:prstGeom>
        </p:spPr>
        <p:txBody>
          <a:bodyPr lIns="0" tIns="0" rIns="0" bIns="0" anchor="ctr"/>
          <a:lstStyle/>
          <a:p>
            <a:pPr>
              <a:lnSpc>
                <a:spcPct val="100000"/>
              </a:lnSpc>
            </a:pPr>
            <a:r>
              <a:rPr lang="en-US" sz="3200" dirty="0">
                <a:latin typeface="arial"/>
              </a:rPr>
              <a:t>Status conditions (we only need AOK)</a:t>
            </a:r>
            <a:endParaRPr sz="3200" dirty="0"/>
          </a:p>
        </p:txBody>
      </p:sp>
      <p:sp>
        <p:nvSpPr>
          <p:cNvPr id="254" name="TextShape 3"/>
          <p:cNvSpPr txBox="1"/>
          <p:nvPr/>
        </p:nvSpPr>
        <p:spPr>
          <a:xfrm>
            <a:off x="457200" y="1244160"/>
            <a:ext cx="8228520" cy="4886280"/>
          </a:xfrm>
          <a:prstGeom prst="rect">
            <a:avLst/>
          </a:prstGeom>
        </p:spPr>
        <p:txBody>
          <a:bodyPr lIns="0" tIns="0" rIns="0" bIns="0"/>
          <a:lstStyle/>
          <a:p>
            <a:endParaRPr/>
          </a:p>
        </p:txBody>
      </p:sp>
      <p:pic>
        <p:nvPicPr>
          <p:cNvPr id="255" name="Picture 2"/>
          <p:cNvPicPr/>
          <p:nvPr/>
        </p:nvPicPr>
        <p:blipFill>
          <a:blip r:embed="rId3"/>
          <a:stretch>
            <a:fillRect/>
          </a:stretch>
        </p:blipFill>
        <p:spPr>
          <a:xfrm>
            <a:off x="762120" y="1171754"/>
            <a:ext cx="7543440" cy="477864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TextShape 1"/>
          <p:cNvSpPr txBox="1"/>
          <p:nvPr/>
        </p:nvSpPr>
        <p:spPr>
          <a:xfrm>
            <a:off x="6934680" y="6412320"/>
            <a:ext cx="2129760" cy="472680"/>
          </a:xfrm>
          <a:prstGeom prst="rect">
            <a:avLst/>
          </a:prstGeom>
        </p:spPr>
        <p:txBody>
          <a:bodyPr lIns="0" tIns="0" rIns="0" bIns="0"/>
          <a:lstStyle/>
          <a:p>
            <a:pPr algn="r">
              <a:lnSpc>
                <a:spcPct val="100000"/>
              </a:lnSpc>
            </a:pPr>
            <a:fld id="{31885559-9D92-4644-9C45-2D9403B065D1}" type="slidenum">
              <a:rPr lang="en-US" sz="1300" b="1">
                <a:solidFill>
                  <a:srgbClr val="FFFFFF"/>
                </a:solidFill>
                <a:latin typeface="Tinos"/>
                <a:ea typeface="DejaVu Sans"/>
              </a:rPr>
              <a:t>16</a:t>
            </a:fld>
            <a:endParaRPr/>
          </a:p>
        </p:txBody>
      </p:sp>
      <p:sp>
        <p:nvSpPr>
          <p:cNvPr id="257" name="TextShape 2"/>
          <p:cNvSpPr txBox="1"/>
          <p:nvPr/>
        </p:nvSpPr>
        <p:spPr>
          <a:xfrm>
            <a:off x="457200" y="599243"/>
            <a:ext cx="8228520" cy="887760"/>
          </a:xfrm>
          <a:prstGeom prst="rect">
            <a:avLst/>
          </a:prstGeom>
        </p:spPr>
        <p:txBody>
          <a:bodyPr lIns="0" tIns="0" rIns="0" bIns="0" anchor="ctr"/>
          <a:lstStyle/>
          <a:p>
            <a:pPr>
              <a:lnSpc>
                <a:spcPct val="100000"/>
              </a:lnSpc>
            </a:pPr>
            <a:r>
              <a:rPr lang="en-US" sz="4000" dirty="0">
                <a:latin typeface="arial"/>
              </a:rPr>
              <a:t>Y86 Exceptions</a:t>
            </a:r>
            <a:endParaRPr dirty="0"/>
          </a:p>
        </p:txBody>
      </p:sp>
      <p:sp>
        <p:nvSpPr>
          <p:cNvPr id="258" name="TextShape 3"/>
          <p:cNvSpPr txBox="1"/>
          <p:nvPr/>
        </p:nvSpPr>
        <p:spPr>
          <a:xfrm>
            <a:off x="457200" y="1676400"/>
            <a:ext cx="8228520" cy="4454040"/>
          </a:xfrm>
          <a:prstGeom prst="rect">
            <a:avLst/>
          </a:prstGeom>
        </p:spPr>
        <p:txBody>
          <a:bodyPr lIns="0" tIns="0" rIns="0" bIns="0" anchor="t"/>
          <a:lstStyle/>
          <a:p>
            <a:pPr>
              <a:lnSpc>
                <a:spcPct val="100000"/>
              </a:lnSpc>
              <a:buFont typeface="Arial"/>
              <a:buChar char="•"/>
            </a:pPr>
            <a:r>
              <a:rPr lang="en-US" sz="2000" dirty="0">
                <a:latin typeface="arial"/>
                <a:ea typeface="DejaVu Sans"/>
              </a:rPr>
              <a:t>What happens when an invalid assembly instruction is found?</a:t>
            </a:r>
            <a:endParaRPr sz="2000" dirty="0"/>
          </a:p>
          <a:p>
            <a:pPr lvl="1">
              <a:lnSpc>
                <a:spcPct val="100000"/>
              </a:lnSpc>
              <a:buSzPct val="25000"/>
            </a:pPr>
            <a:r>
              <a:rPr lang="en-US" sz="2000" dirty="0">
                <a:solidFill>
                  <a:prstClr val="black"/>
                </a:solidFill>
              </a:rPr>
              <a:t>- </a:t>
            </a:r>
            <a:r>
              <a:rPr lang="en-US" sz="2000" dirty="0">
                <a:latin typeface="arial"/>
                <a:ea typeface="DejaVu Sans"/>
              </a:rPr>
              <a:t>This generates an </a:t>
            </a:r>
            <a:r>
              <a:rPr lang="en-US" sz="2000" b="1" i="1" dirty="0">
                <a:latin typeface="arial"/>
                <a:ea typeface="DejaVu Sans"/>
              </a:rPr>
              <a:t>exception</a:t>
            </a:r>
            <a:r>
              <a:rPr lang="en-US" sz="2000" dirty="0">
                <a:latin typeface="arial"/>
                <a:ea typeface="DejaVu Sans"/>
              </a:rPr>
              <a:t> in the processor.</a:t>
            </a:r>
            <a:endParaRPr sz="2000" dirty="0"/>
          </a:p>
          <a:p>
            <a:pPr>
              <a:buFont typeface="Arial"/>
              <a:buChar char="•"/>
            </a:pPr>
            <a:r>
              <a:rPr lang="en-US" sz="2000" dirty="0">
                <a:latin typeface="arial"/>
                <a:ea typeface="DejaVu Sans"/>
              </a:rPr>
              <a:t>In Y86-64 an exception </a:t>
            </a:r>
            <a:r>
              <a:rPr lang="en-US" sz="2000" b="1" dirty="0">
                <a:latin typeface="arial"/>
                <a:ea typeface="DejaVu Sans"/>
              </a:rPr>
              <a:t>halts the machine</a:t>
            </a:r>
            <a:r>
              <a:rPr lang="en-US" sz="2000" dirty="0">
                <a:latin typeface="arial"/>
                <a:ea typeface="DejaVu Sans"/>
              </a:rPr>
              <a:t>; that is, </a:t>
            </a:r>
            <a:r>
              <a:rPr lang="en-US" sz="2000" b="1" i="1" dirty="0">
                <a:latin typeface="arial"/>
                <a:ea typeface="DejaVu Sans"/>
              </a:rPr>
              <a:t>the processor stops executing instructions!!!!</a:t>
            </a:r>
            <a:endParaRPr lang="en-US" sz="2000" dirty="0">
              <a:latin typeface="arial"/>
              <a:cs typeface="arial"/>
            </a:endParaRPr>
          </a:p>
          <a:p>
            <a:pPr marL="742950" lvl="1" indent="-285750">
              <a:buSzPct val="25000"/>
              <a:buFontTx/>
              <a:buChar char="-"/>
            </a:pPr>
            <a:r>
              <a:rPr lang="en-US" sz="2000" dirty="0">
                <a:latin typeface="arial"/>
                <a:ea typeface="DejaVu Sans"/>
              </a:rPr>
              <a:t>-</a:t>
            </a:r>
            <a:r>
              <a:rPr lang="en-US" sz="2000" b="1" dirty="0">
                <a:latin typeface="arial"/>
                <a:ea typeface="DejaVu Sans"/>
              </a:rPr>
              <a:t>On a real system, this would be handled by the operating system (OS) and only the current process (the program that caused the exception when it was executing on the CPU) would be terminated.</a:t>
            </a:r>
            <a:endParaRPr lang="en-US" sz="2000" b="1" dirty="0">
              <a:latin typeface="arial"/>
              <a:ea typeface="DejaVu Sans"/>
              <a:cs typeface="arial"/>
            </a:endParaRPr>
          </a:p>
          <a:p>
            <a:pPr marL="742950" lvl="1" indent="-285750">
              <a:buSzPct val="25000"/>
              <a:buFontTx/>
              <a:buChar char="-"/>
            </a:pPr>
            <a:r>
              <a:rPr lang="en-US" sz="2000" b="1" dirty="0">
                <a:latin typeface="arial"/>
                <a:ea typeface="DejaVu Sans"/>
              </a:rPr>
              <a:t>-Other processes (for now, we can say “programs”) in the system would continue to run.</a:t>
            </a:r>
            <a:endParaRPr sz="2000"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Y86 exceptions cont.</a:t>
            </a:r>
          </a:p>
        </p:txBody>
      </p:sp>
      <p:sp>
        <p:nvSpPr>
          <p:cNvPr id="3" name="Content Placeholder 2"/>
          <p:cNvSpPr>
            <a:spLocks noGrp="1"/>
          </p:cNvSpPr>
          <p:nvPr>
            <p:ph idx="1"/>
          </p:nvPr>
        </p:nvSpPr>
        <p:spPr/>
        <p:txBody>
          <a:bodyPr vert="horz" lIns="91440" tIns="45720" rIns="91440" bIns="45720" anchor="t">
            <a:normAutofit lnSpcReduction="10000"/>
          </a:bodyPr>
          <a:lstStyle/>
          <a:p>
            <a:pPr>
              <a:lnSpc>
                <a:spcPct val="100000"/>
              </a:lnSpc>
              <a:buFont typeface="Arial"/>
              <a:buChar char="•"/>
            </a:pPr>
            <a:r>
              <a:rPr lang="en-US" sz="1800" dirty="0">
                <a:latin typeface="arial"/>
                <a:ea typeface="DejaVu Sans"/>
              </a:rPr>
              <a:t>What are some possible causes of exceptions (not just in the simulated Y86 CPU, but in any CPU)? </a:t>
            </a:r>
            <a:endParaRPr lang="en-US" sz="1800" dirty="0"/>
          </a:p>
          <a:p>
            <a:pPr marL="393700" lvl="1" indent="0">
              <a:buClr>
                <a:srgbClr val="0F6FC6"/>
              </a:buClr>
              <a:buNone/>
            </a:pPr>
            <a:r>
              <a:rPr lang="en-US" sz="1800" dirty="0">
                <a:ea typeface="+mn-lt"/>
                <a:cs typeface="+mn-lt"/>
              </a:rPr>
              <a:t>- </a:t>
            </a:r>
            <a:r>
              <a:rPr lang="en-US" sz="1800" dirty="0">
                <a:latin typeface="Arial"/>
                <a:cs typeface="Arial"/>
              </a:rPr>
              <a:t>Invalid operation </a:t>
            </a:r>
            <a:endParaRPr lang="en-US" sz="1800" dirty="0">
              <a:ea typeface="+mn-lt"/>
              <a:cs typeface="+mn-lt"/>
            </a:endParaRPr>
          </a:p>
          <a:p>
            <a:pPr marL="393700" lvl="1" indent="0">
              <a:buClr>
                <a:srgbClr val="0F6FC6"/>
              </a:buClr>
              <a:buNone/>
            </a:pPr>
            <a:r>
              <a:rPr lang="en-US" sz="1800" dirty="0">
                <a:ea typeface="+mn-lt"/>
                <a:cs typeface="+mn-lt"/>
              </a:rPr>
              <a:t>- D</a:t>
            </a:r>
            <a:r>
              <a:rPr lang="en-US" sz="1800" dirty="0">
                <a:latin typeface="Arial"/>
                <a:cs typeface="Arial"/>
              </a:rPr>
              <a:t>ivide by 0 </a:t>
            </a:r>
            <a:endParaRPr lang="en-US" sz="1800" dirty="0">
              <a:ea typeface="+mn-lt"/>
              <a:cs typeface="+mn-lt"/>
            </a:endParaRPr>
          </a:p>
          <a:p>
            <a:pPr marL="393700" lvl="1" indent="0">
              <a:buClr>
                <a:srgbClr val="0F6FC6"/>
              </a:buClr>
              <a:buNone/>
            </a:pPr>
            <a:r>
              <a:rPr lang="en-US" sz="1800" dirty="0">
                <a:ea typeface="+mn-lt"/>
                <a:cs typeface="+mn-lt"/>
              </a:rPr>
              <a:t>- </a:t>
            </a:r>
            <a:r>
              <a:rPr lang="en-US" sz="1800" dirty="0">
                <a:latin typeface="Constantia"/>
                <a:cs typeface="Arial"/>
              </a:rPr>
              <a:t>S</a:t>
            </a:r>
            <a:r>
              <a:rPr lang="en-US" sz="1800" dirty="0">
                <a:latin typeface="Arial"/>
                <a:cs typeface="Arial"/>
              </a:rPr>
              <a:t>qrt of negative number </a:t>
            </a:r>
            <a:endParaRPr lang="en-US" sz="1800" dirty="0">
              <a:ea typeface="+mn-lt"/>
              <a:cs typeface="+mn-lt"/>
            </a:endParaRPr>
          </a:p>
          <a:p>
            <a:pPr marL="393700" lvl="1" indent="0">
              <a:buClr>
                <a:srgbClr val="0F6FC6"/>
              </a:buClr>
              <a:buNone/>
            </a:pPr>
            <a:r>
              <a:rPr lang="en-US" sz="1800" dirty="0">
                <a:ea typeface="+mn-lt"/>
                <a:cs typeface="+mn-lt"/>
              </a:rPr>
              <a:t>- </a:t>
            </a:r>
            <a:r>
              <a:rPr lang="en-US" sz="1800" dirty="0">
                <a:latin typeface="Arial"/>
                <a:cs typeface="Arial"/>
              </a:rPr>
              <a:t>Memory access error (address too large, or outside program’s valid address space) </a:t>
            </a:r>
            <a:endParaRPr lang="en-US" sz="1800" dirty="0">
              <a:ea typeface="+mn-lt"/>
              <a:cs typeface="+mn-lt"/>
            </a:endParaRPr>
          </a:p>
          <a:p>
            <a:pPr marL="393700" lvl="1" indent="0">
              <a:buClr>
                <a:srgbClr val="0F6FC6"/>
              </a:buClr>
              <a:buNone/>
            </a:pPr>
            <a:r>
              <a:rPr lang="en-US" sz="1800" dirty="0">
                <a:ea typeface="+mn-lt"/>
                <a:cs typeface="+mn-lt"/>
              </a:rPr>
              <a:t>- </a:t>
            </a:r>
            <a:r>
              <a:rPr lang="en-US" sz="1800" dirty="0">
                <a:latin typeface="Arial"/>
                <a:cs typeface="Arial"/>
              </a:rPr>
              <a:t>Hardware error</a:t>
            </a:r>
            <a:endParaRPr lang="en-US" dirty="0"/>
          </a:p>
          <a:p>
            <a:pPr>
              <a:buClr>
                <a:srgbClr val="0BD0D9"/>
              </a:buClr>
              <a:buFont typeface="Arial,Sans-Serif"/>
              <a:buChar char="•"/>
            </a:pPr>
            <a:r>
              <a:rPr lang="en-US" sz="1800" dirty="0">
                <a:latin typeface="Arial"/>
                <a:cs typeface="Arial"/>
              </a:rPr>
              <a:t>Y86 only handles 3 types of exceptions: HLT instruction is executed </a:t>
            </a:r>
            <a:endParaRPr lang="en-US" sz="1800" dirty="0">
              <a:ea typeface="+mn-lt"/>
              <a:cs typeface="+mn-lt"/>
            </a:endParaRPr>
          </a:p>
          <a:p>
            <a:pPr marL="393700" lvl="1" indent="0">
              <a:buClr>
                <a:srgbClr val="0F6FC6"/>
              </a:buClr>
              <a:buNone/>
            </a:pPr>
            <a:r>
              <a:rPr lang="en-US" sz="1800" dirty="0">
                <a:ea typeface="+mn-lt"/>
                <a:cs typeface="+mn-lt"/>
              </a:rPr>
              <a:t>- </a:t>
            </a:r>
            <a:r>
              <a:rPr lang="en-US" sz="1800" dirty="0">
                <a:latin typeface="Arial"/>
                <a:cs typeface="Arial"/>
              </a:rPr>
              <a:t>Invalid address encountered (won’t happen for us)</a:t>
            </a:r>
            <a:endParaRPr lang="en-US" sz="1800" dirty="0">
              <a:ea typeface="+mn-lt"/>
              <a:cs typeface="+mn-lt"/>
            </a:endParaRPr>
          </a:p>
          <a:p>
            <a:pPr marL="393700" lvl="1" indent="0">
              <a:buClr>
                <a:srgbClr val="0F6FC6"/>
              </a:buClr>
              <a:buNone/>
            </a:pPr>
            <a:r>
              <a:rPr lang="en-US" sz="1800" dirty="0">
                <a:ea typeface="+mn-lt"/>
                <a:cs typeface="+mn-lt"/>
              </a:rPr>
              <a:t>- </a:t>
            </a:r>
            <a:r>
              <a:rPr lang="en-US" sz="1800" dirty="0">
                <a:latin typeface="Arial"/>
                <a:cs typeface="Arial"/>
              </a:rPr>
              <a:t>Invalid instruction encountered (won’t happen for us)</a:t>
            </a:r>
            <a:endParaRPr lang="en-US" sz="1800" dirty="0">
              <a:ea typeface="+mn-lt"/>
              <a:cs typeface="+mn-lt"/>
            </a:endParaRPr>
          </a:p>
          <a:p>
            <a:pPr marL="393700" lvl="1" indent="0">
              <a:buClr>
                <a:srgbClr val="0F6FC6"/>
              </a:buClr>
              <a:buNone/>
            </a:pPr>
            <a:r>
              <a:rPr lang="en-US" sz="1800" dirty="0">
                <a:ea typeface="+mn-lt"/>
                <a:cs typeface="+mn-lt"/>
              </a:rPr>
              <a:t>- </a:t>
            </a:r>
            <a:r>
              <a:rPr lang="en-US" sz="1800" dirty="0">
                <a:latin typeface="Arial"/>
                <a:cs typeface="Arial"/>
              </a:rPr>
              <a:t>In each case the status is set (to ADR or INS)</a:t>
            </a:r>
          </a:p>
          <a:p>
            <a:pPr lvl="1" indent="-246380">
              <a:buClr>
                <a:srgbClr val="0F6FC6"/>
              </a:buClr>
              <a:buFont typeface="Arial,Sans-Serif"/>
              <a:buChar char="•"/>
            </a:pPr>
            <a:r>
              <a:rPr lang="en-US" sz="1800" dirty="0">
                <a:latin typeface="arial"/>
                <a:cs typeface="arial"/>
              </a:rPr>
              <a:t>We do not have to be concerned about these, because the programs we run will not cause these kinds of errors.</a:t>
            </a:r>
            <a:endParaRPr lang="en-US"/>
          </a:p>
          <a:p>
            <a:pPr lvl="1" indent="-246380">
              <a:lnSpc>
                <a:spcPct val="100000"/>
              </a:lnSpc>
              <a:buSzPct val="25000"/>
            </a:pPr>
            <a:endParaRPr lang="en-US" sz="1800" dirty="0">
              <a:latin typeface="arial"/>
              <a:cs typeface="arial"/>
            </a:endParaRPr>
          </a:p>
          <a:p>
            <a:pPr>
              <a:buFont typeface="Arial"/>
              <a:buChar char="•"/>
            </a:pPr>
            <a:endParaRPr lang="en-US" sz="1800" dirty="0">
              <a:latin typeface="arial"/>
              <a:cs typeface="arial"/>
            </a:endParaRPr>
          </a:p>
          <a:p>
            <a:endParaRPr lang="en-US" dirty="0"/>
          </a:p>
        </p:txBody>
      </p:sp>
    </p:spTree>
    <p:extLst>
      <p:ext uri="{BB962C8B-B14F-4D97-AF65-F5344CB8AC3E}">
        <p14:creationId xmlns:p14="http://schemas.microsoft.com/office/powerpoint/2010/main" val="9740757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TextShape 1"/>
          <p:cNvSpPr txBox="1"/>
          <p:nvPr/>
        </p:nvSpPr>
        <p:spPr>
          <a:xfrm>
            <a:off x="457200" y="998640"/>
            <a:ext cx="8228520" cy="887760"/>
          </a:xfrm>
          <a:prstGeom prst="rect">
            <a:avLst/>
          </a:prstGeom>
        </p:spPr>
        <p:txBody>
          <a:bodyPr lIns="0" tIns="0" rIns="0" bIns="0" anchor="ctr"/>
          <a:lstStyle/>
          <a:p>
            <a:r>
              <a:rPr lang="en-US" sz="2800" dirty="0">
                <a:solidFill>
                  <a:prstClr val="black"/>
                </a:solidFill>
              </a:rPr>
              <a:t>Y86 assembler and simulator software on </a:t>
            </a:r>
            <a:r>
              <a:rPr lang="en-US" sz="2800" dirty="0" err="1">
                <a:solidFill>
                  <a:prstClr val="black"/>
                </a:solidFill>
              </a:rPr>
              <a:t>coelinux</a:t>
            </a:r>
            <a:endParaRPr sz="2800" dirty="0" err="1">
              <a:solidFill>
                <a:prstClr val="black"/>
              </a:solidFill>
            </a:endParaRPr>
          </a:p>
        </p:txBody>
      </p:sp>
      <p:sp>
        <p:nvSpPr>
          <p:cNvPr id="244" name="TextShape 2"/>
          <p:cNvSpPr txBox="1"/>
          <p:nvPr/>
        </p:nvSpPr>
        <p:spPr>
          <a:xfrm>
            <a:off x="457200" y="2362200"/>
            <a:ext cx="8228520" cy="3768240"/>
          </a:xfrm>
          <a:prstGeom prst="rect">
            <a:avLst/>
          </a:prstGeom>
        </p:spPr>
        <p:txBody>
          <a:bodyPr lIns="0" tIns="0" rIns="0" bIns="0" anchor="t"/>
          <a:lstStyle/>
          <a:p>
            <a:pPr>
              <a:buFont typeface="Arial"/>
              <a:buChar char="•"/>
            </a:pPr>
            <a:r>
              <a:rPr lang="en-US" sz="2400" dirty="0"/>
              <a:t>The following slides describe the software for the Y86 assembler and simulator </a:t>
            </a:r>
            <a:endParaRPr lang="en-US" sz="2400" dirty="0">
              <a:solidFill>
                <a:prstClr val="black"/>
              </a:solidFill>
            </a:endParaRPr>
          </a:p>
          <a:p>
            <a:pPr>
              <a:buFont typeface="Arial"/>
              <a:buChar char="•"/>
            </a:pPr>
            <a:r>
              <a:rPr lang="en-US" sz="2400" dirty="0"/>
              <a:t>To connect remotely to the </a:t>
            </a:r>
            <a:r>
              <a:rPr lang="en-US" sz="2400" dirty="0" err="1"/>
              <a:t>coelinux</a:t>
            </a:r>
            <a:r>
              <a:rPr lang="en-US" sz="2400" dirty="0"/>
              <a:t> servers in CSE, follow the instructions in the course syllabus. You need 2 things:</a:t>
            </a:r>
          </a:p>
          <a:p>
            <a:pPr lvl="1">
              <a:buFont typeface="Arial"/>
              <a:buChar char="•"/>
            </a:pPr>
            <a:r>
              <a:rPr lang="en-US" sz="2400" dirty="0"/>
              <a:t> Ivanti (used to be </a:t>
            </a:r>
            <a:r>
              <a:rPr lang="en-US" sz="2400" err="1"/>
              <a:t>PulseVPN</a:t>
            </a:r>
            <a:r>
              <a:rPr lang="en-US" sz="2400" dirty="0"/>
              <a:t>) and </a:t>
            </a:r>
          </a:p>
          <a:p>
            <a:pPr lvl="1">
              <a:buFont typeface="Arial"/>
              <a:buChar char="•"/>
            </a:pPr>
            <a:r>
              <a:rPr lang="en-US" sz="2400" dirty="0" err="1"/>
              <a:t>FastX</a:t>
            </a:r>
            <a:r>
              <a:rPr lang="en-US" sz="2400" dirty="0"/>
              <a:t> 4. </a:t>
            </a:r>
            <a:endParaRPr lang="en-US" dirty="0"/>
          </a:p>
          <a:p>
            <a:pPr>
              <a:buFont typeface="Arial"/>
              <a:buChar char="•"/>
            </a:pPr>
            <a:r>
              <a:rPr lang="en-US" sz="2400" dirty="0"/>
              <a:t>After you can connect to </a:t>
            </a:r>
            <a:r>
              <a:rPr lang="en-US" sz="2400" dirty="0" err="1"/>
              <a:t>coelinux</a:t>
            </a:r>
            <a:r>
              <a:rPr lang="en-US" sz="2400" dirty="0"/>
              <a:t>, in order to get the software, follow the steps described below</a:t>
            </a:r>
          </a:p>
          <a:p>
            <a:pPr>
              <a:buFont typeface="Arial"/>
              <a:buChar char="•"/>
            </a:pPr>
            <a:endParaRPr dirty="0">
              <a:solidFill>
                <a:prstClr val="black"/>
              </a:solidFill>
            </a:endParaRPr>
          </a:p>
        </p:txBody>
      </p:sp>
    </p:spTree>
    <p:extLst>
      <p:ext uri="{BB962C8B-B14F-4D97-AF65-F5344CB8AC3E}">
        <p14:creationId xmlns:p14="http://schemas.microsoft.com/office/powerpoint/2010/main" val="13698595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TextShape 1"/>
          <p:cNvSpPr txBox="1"/>
          <p:nvPr/>
        </p:nvSpPr>
        <p:spPr>
          <a:xfrm>
            <a:off x="6934680" y="6412320"/>
            <a:ext cx="2129760" cy="472680"/>
          </a:xfrm>
          <a:prstGeom prst="rect">
            <a:avLst/>
          </a:prstGeom>
        </p:spPr>
        <p:txBody>
          <a:bodyPr lIns="0" tIns="0" rIns="0" bIns="0"/>
          <a:lstStyle/>
          <a:p>
            <a:pPr marL="0" marR="0" lvl="0" indent="0" algn="r" defTabSz="914400" rtl="0" eaLnBrk="1" fontAlgn="auto" latinLnBrk="0" hangingPunct="1">
              <a:lnSpc>
                <a:spcPct val="100000"/>
              </a:lnSpc>
              <a:spcBef>
                <a:spcPts val="0"/>
              </a:spcBef>
              <a:spcAft>
                <a:spcPts val="0"/>
              </a:spcAft>
              <a:buClrTx/>
              <a:buSzTx/>
              <a:buFontTx/>
              <a:buNone/>
              <a:tabLst/>
              <a:defRPr/>
            </a:pPr>
            <a:fld id="{C62AB3B1-0ABA-4C2B-A323-6556509408D2}" type="slidenum">
              <a:rPr kumimoji="0" lang="en-US" sz="1300" b="1" i="0" u="none" strike="noStrike" kern="1200" cap="none" spc="0" normalizeH="0" baseline="0" noProof="0">
                <a:ln>
                  <a:noFill/>
                </a:ln>
                <a:solidFill>
                  <a:srgbClr val="FFFFFF"/>
                </a:solidFill>
                <a:effectLst/>
                <a:uLnTx/>
                <a:uFillTx/>
                <a:latin typeface="Tino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sz="1800" b="0" i="0" u="none" strike="noStrike" kern="1200" cap="none" spc="0" normalizeH="0" baseline="0" noProof="0">
              <a:ln>
                <a:noFill/>
              </a:ln>
              <a:solidFill>
                <a:prstClr val="black"/>
              </a:solidFill>
              <a:effectLst/>
              <a:uLnTx/>
              <a:uFillTx/>
              <a:latin typeface="Constantia"/>
              <a:ea typeface="+mn-ea"/>
              <a:cs typeface="+mn-cs"/>
            </a:endParaRPr>
          </a:p>
        </p:txBody>
      </p:sp>
      <p:sp>
        <p:nvSpPr>
          <p:cNvPr id="197" name="TextShape 2"/>
          <p:cNvSpPr txBox="1"/>
          <p:nvPr/>
        </p:nvSpPr>
        <p:spPr>
          <a:xfrm>
            <a:off x="490320" y="533400"/>
            <a:ext cx="8228520" cy="714287"/>
          </a:xfrm>
          <a:prstGeom prst="rect">
            <a:avLst/>
          </a:prstGeom>
        </p:spPr>
        <p:txBody>
          <a:bodyPr lIns="0" tIns="0" rIns="0" bIns="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onstantia"/>
                <a:ea typeface="+mn-ea"/>
                <a:cs typeface="+mn-cs"/>
              </a:rPr>
              <a:t>To get YAS, YIS, and GSIM (the Y86 simulator)</a:t>
            </a:r>
            <a:endParaRPr kumimoji="0" sz="2800" b="0" i="0" u="none" strike="noStrike" kern="1200" cap="none" spc="0" normalizeH="0" baseline="0" noProof="0" dirty="0">
              <a:ln>
                <a:noFill/>
              </a:ln>
              <a:solidFill>
                <a:prstClr val="black"/>
              </a:solidFill>
              <a:effectLst/>
              <a:uLnTx/>
              <a:uFillTx/>
              <a:latin typeface="Constantia"/>
              <a:ea typeface="+mn-ea"/>
              <a:cs typeface="+mn-cs"/>
            </a:endParaRPr>
          </a:p>
        </p:txBody>
      </p:sp>
      <p:sp>
        <p:nvSpPr>
          <p:cNvPr id="198" name="TextShape 3"/>
          <p:cNvSpPr txBox="1"/>
          <p:nvPr/>
        </p:nvSpPr>
        <p:spPr>
          <a:xfrm>
            <a:off x="437322" y="1447800"/>
            <a:ext cx="8228520" cy="4876800"/>
          </a:xfrm>
          <a:prstGeom prst="rect">
            <a:avLst/>
          </a:prstGeom>
        </p:spPr>
        <p:txBody>
          <a:bodyPr lIns="0" tIns="0" rIns="0" bIns="0" anchor="t"/>
          <a:lstStyle/>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nstantia"/>
                <a:ea typeface="+mn-ea"/>
                <a:cs typeface="+mn-cs"/>
              </a:rPr>
              <a:t>FOLLOW THESE INSTRUCTIONS CAREFULLY!</a:t>
            </a:r>
            <a:endParaRPr lang="en-US" sz="2400" b="1" i="0" u="none" strike="noStrike" kern="1200" cap="none" spc="0" normalizeH="0" baseline="0" noProof="0" dirty="0">
              <a:ln>
                <a:noFill/>
              </a:ln>
              <a:solidFill>
                <a:prstClr val="black"/>
              </a:solidFill>
              <a:effectLst/>
              <a:uLnTx/>
              <a:uFillTx/>
              <a:latin typeface="Constantia"/>
            </a:endParaRPr>
          </a:p>
          <a:p>
            <a:pPr lvl="1">
              <a:defRPr/>
            </a:pPr>
            <a:r>
              <a:rPr kumimoji="0" lang="en-US" sz="2400" b="0" i="0" u="none" strike="noStrike" kern="1200" cap="none" spc="0" normalizeH="0" baseline="0" noProof="0" dirty="0">
                <a:ln>
                  <a:noFill/>
                </a:ln>
                <a:solidFill>
                  <a:prstClr val="black"/>
                </a:solidFill>
                <a:effectLst/>
                <a:uLnTx/>
                <a:uFillTx/>
                <a:latin typeface="Constantia"/>
                <a:ea typeface="+mn-ea"/>
                <a:cs typeface="+mn-cs"/>
              </a:rPr>
              <a:t>Log in to your </a:t>
            </a:r>
            <a:r>
              <a:rPr lang="en-US" sz="2400" dirty="0" err="1">
                <a:solidFill>
                  <a:prstClr val="black"/>
                </a:solidFill>
                <a:latin typeface="Constantia"/>
              </a:rPr>
              <a:t>coelinux</a:t>
            </a:r>
            <a:r>
              <a:rPr kumimoji="0" lang="en-US" sz="2400" b="0" i="0" u="none" strike="noStrike" kern="1200" cap="none" spc="0" normalizeH="0" baseline="0" noProof="0" dirty="0">
                <a:ln>
                  <a:noFill/>
                </a:ln>
                <a:solidFill>
                  <a:prstClr val="black"/>
                </a:solidFill>
                <a:effectLst/>
                <a:uLnTx/>
                <a:uFillTx/>
                <a:latin typeface="Constantia"/>
                <a:ea typeface="+mn-ea"/>
                <a:cs typeface="+mn-cs"/>
              </a:rPr>
              <a:t> account, then, at the command line prompt, </a:t>
            </a:r>
            <a:r>
              <a:rPr lang="en-US" sz="2400" dirty="0">
                <a:solidFill>
                  <a:prstClr val="black"/>
                </a:solidFill>
                <a:latin typeface="Constantia"/>
              </a:rPr>
              <a:t>type this command</a:t>
            </a:r>
            <a:r>
              <a:rPr lang="en-US" sz="2400" i="1" dirty="0">
                <a:solidFill>
                  <a:prstClr val="black"/>
                </a:solidFill>
                <a:latin typeface="Constantia"/>
              </a:rPr>
              <a:t> </a:t>
            </a:r>
            <a:r>
              <a:rPr kumimoji="0" lang="en-US" sz="2400" b="0" i="0" u="none" strike="noStrike" kern="1200" cap="none" spc="0" normalizeH="0" baseline="0" noProof="0" dirty="0">
                <a:ln>
                  <a:noFill/>
                </a:ln>
                <a:solidFill>
                  <a:prstClr val="black"/>
                </a:solidFill>
                <a:effectLst/>
                <a:uLnTx/>
                <a:uFillTx/>
                <a:latin typeface="Constantia"/>
                <a:ea typeface="+mn-ea"/>
                <a:cs typeface="+mn-cs"/>
              </a:rPr>
              <a:t>(a Linux command) and </a:t>
            </a:r>
            <a:r>
              <a:rPr kumimoji="0" lang="en-US" sz="2400" b="0" i="1" u="none" strike="noStrike" kern="1200" cap="none" spc="0" normalizeH="0" baseline="0" noProof="0" dirty="0">
                <a:ln>
                  <a:noFill/>
                </a:ln>
                <a:solidFill>
                  <a:prstClr val="black"/>
                </a:solidFill>
                <a:effectLst/>
                <a:uLnTx/>
                <a:uFillTx/>
                <a:latin typeface="Constantia"/>
                <a:ea typeface="+mn-ea"/>
                <a:cs typeface="+mn-cs"/>
              </a:rPr>
              <a:t>enter</a:t>
            </a:r>
            <a:r>
              <a:rPr kumimoji="0" lang="en-US" sz="2400" b="0" i="0" u="none" strike="noStrike" kern="1200" cap="none" spc="0" normalizeH="0" baseline="0" noProof="0" dirty="0">
                <a:ln>
                  <a:noFill/>
                </a:ln>
                <a:solidFill>
                  <a:prstClr val="black"/>
                </a:solidFill>
                <a:effectLst/>
                <a:uLnTx/>
                <a:uFillTx/>
                <a:latin typeface="Constantia"/>
                <a:ea typeface="+mn-ea"/>
                <a:cs typeface="+mn-cs"/>
              </a:rPr>
              <a:t>:</a:t>
            </a:r>
            <a:endParaRPr sz="2400" b="0" i="0" u="none" strike="noStrike" kern="1200" cap="none" spc="0" normalizeH="0" baseline="0" noProof="0">
              <a:ln>
                <a:noFill/>
              </a:ln>
              <a:solidFill>
                <a:prstClr val="black"/>
              </a:solidFill>
              <a:effectLst/>
              <a:uLnTx/>
              <a:uFillTx/>
              <a:latin typeface="Constantia"/>
            </a:endParaRPr>
          </a:p>
          <a:p>
            <a:pPr lvl="1">
              <a:buSzPct val="25000"/>
              <a:defRPr/>
            </a:pPr>
            <a:r>
              <a:rPr lang="en-US" sz="2400" dirty="0">
                <a:latin typeface="Constantia"/>
              </a:rPr>
              <a:t>  </a:t>
            </a:r>
            <a:r>
              <a:rPr kumimoji="0" lang="en-US" sz="2400" b="0" i="0" u="none" strike="noStrike" kern="1200" cap="none" spc="0" normalizeH="0" baseline="0" noProof="0" dirty="0">
                <a:ln>
                  <a:noFill/>
                </a:ln>
                <a:effectLst/>
                <a:uLnTx/>
                <a:uFillTx/>
                <a:latin typeface="Constantia"/>
                <a:ea typeface="+mn-ea"/>
                <a:cs typeface="+mn-cs"/>
              </a:rPr>
              <a:t> - $</a:t>
            </a:r>
            <a:r>
              <a:rPr lang="en-US" sz="2400" dirty="0">
                <a:latin typeface="Constantia"/>
              </a:rPr>
              <a:t> module avail </a:t>
            </a:r>
            <a:endParaRPr lang="en-US" sz="2400" b="1" i="1" u="none" strike="noStrike" kern="1200" cap="none" spc="0" normalizeH="0" baseline="0" noProof="0" dirty="0">
              <a:ln>
                <a:noFill/>
              </a:ln>
              <a:effectLst/>
              <a:uLnTx/>
              <a:uFillTx/>
              <a:latin typeface="Constantia"/>
            </a:endParaRPr>
          </a:p>
          <a:p>
            <a:pPr lvl="1">
              <a:buSzPct val="25000"/>
              <a:defRPr/>
            </a:pPr>
            <a:r>
              <a:rPr lang="en-US" sz="2400" dirty="0">
                <a:latin typeface="Constantia"/>
              </a:rPr>
              <a:t>  </a:t>
            </a:r>
            <a:r>
              <a:rPr kumimoji="0" lang="en-US" sz="2400" b="0" i="0" u="none" strike="noStrike" kern="1200" cap="none" spc="0" normalizeH="0" baseline="0" noProof="0" dirty="0">
                <a:ln>
                  <a:noFill/>
                </a:ln>
                <a:effectLst/>
                <a:uLnTx/>
                <a:uFillTx/>
                <a:latin typeface="Constantia"/>
                <a:ea typeface="+mn-ea"/>
                <a:cs typeface="+mn-cs"/>
              </a:rPr>
              <a:t> -After a listing of packages</a:t>
            </a:r>
            <a:r>
              <a:rPr lang="en-US" sz="2400" dirty="0">
                <a:latin typeface="Constantia"/>
              </a:rPr>
              <a:t> is given by the OS, you can run this command (followed by enter):</a:t>
            </a:r>
            <a:endParaRPr lang="en-US" sz="2400" b="0" i="0" u="none" strike="noStrike" kern="1200" cap="none" spc="0" normalizeH="0" baseline="0" noProof="0" dirty="0">
              <a:ln>
                <a:noFill/>
              </a:ln>
              <a:effectLst/>
              <a:uLnTx/>
              <a:uFillTx/>
              <a:latin typeface="Constantia"/>
            </a:endParaRPr>
          </a:p>
          <a:p>
            <a:pPr lvl="1">
              <a:defRPr/>
            </a:pPr>
            <a:r>
              <a:rPr lang="en-US" sz="2400" dirty="0">
                <a:latin typeface="Constantia"/>
              </a:rPr>
              <a:t>$ module load y86-sim/current</a:t>
            </a:r>
            <a:endParaRPr lang="en-US" sz="2400" u="none" strike="noStrike" kern="1200" cap="none" spc="0" normalizeH="0" baseline="0" noProof="0" dirty="0">
              <a:ln>
                <a:noFill/>
              </a:ln>
              <a:effectLst/>
              <a:uLnTx/>
              <a:uFillTx/>
              <a:latin typeface="Constantia"/>
            </a:endParaRPr>
          </a:p>
          <a:p>
            <a:pPr lvl="1">
              <a:defRPr/>
            </a:pPr>
            <a:r>
              <a:rPr lang="en-US" sz="2400" dirty="0">
                <a:latin typeface="Constantia"/>
              </a:rPr>
              <a:t>Running this command will load the current version of the Y86 SIM module software for you on </a:t>
            </a:r>
            <a:r>
              <a:rPr lang="en-US" sz="2400" dirty="0" err="1">
                <a:latin typeface="Constantia"/>
              </a:rPr>
              <a:t>coelinux</a:t>
            </a:r>
            <a:r>
              <a:rPr lang="en-US" sz="2400" dirty="0">
                <a:latin typeface="Constantia"/>
              </a:rPr>
              <a:t>, so you will be able to use the software, as described in the following slides.</a:t>
            </a:r>
            <a:endParaRPr lang="en-US" sz="2400" dirty="0">
              <a:solidFill>
                <a:prstClr val="black"/>
              </a:solidFill>
              <a:latin typeface="Constantia"/>
            </a:endParaRPr>
          </a:p>
          <a:p>
            <a:pPr>
              <a:defRPr/>
            </a:pPr>
            <a:endParaRPr lang="en-US" dirty="0">
              <a:solidFill>
                <a:prstClr val="black"/>
              </a:solidFill>
              <a:latin typeface="Constantia"/>
            </a:endParaRPr>
          </a:p>
        </p:txBody>
      </p:sp>
    </p:spTree>
    <p:extLst>
      <p:ext uri="{BB962C8B-B14F-4D97-AF65-F5344CB8AC3E}">
        <p14:creationId xmlns:p14="http://schemas.microsoft.com/office/powerpoint/2010/main" val="2301352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941" y="503226"/>
            <a:ext cx="8229600" cy="1143000"/>
          </a:xfrm>
        </p:spPr>
        <p:txBody>
          <a:bodyPr vert="horz" lIns="0" tIns="45720" rIns="0" bIns="0" anchor="b">
            <a:normAutofit fontScale="90000"/>
          </a:bodyPr>
          <a:lstStyle/>
          <a:p>
            <a:r>
              <a:rPr lang="en-US" sz="3600" dirty="0"/>
              <a:t>C code vs Assembly Language (Intel X86-64)</a:t>
            </a:r>
            <a:br>
              <a:rPr lang="en-US" sz="3600" dirty="0"/>
            </a:br>
            <a:r>
              <a:rPr lang="en-US" sz="3600" dirty="0">
                <a:cs typeface="Calibri"/>
              </a:rPr>
              <a:t>[NOTE: Just an example – don't worry about it!]</a:t>
            </a:r>
          </a:p>
        </p:txBody>
      </p:sp>
      <p:sp>
        <p:nvSpPr>
          <p:cNvPr id="3" name="Content Placeholder 2"/>
          <p:cNvSpPr>
            <a:spLocks noGrp="1"/>
          </p:cNvSpPr>
          <p:nvPr>
            <p:ph sz="half" idx="1"/>
          </p:nvPr>
        </p:nvSpPr>
        <p:spPr/>
        <p:txBody>
          <a:bodyPr>
            <a:normAutofit fontScale="47500" lnSpcReduction="20000"/>
          </a:bodyPr>
          <a:lstStyle/>
          <a:p>
            <a:pPr marL="0" indent="0">
              <a:buNone/>
            </a:pPr>
            <a:r>
              <a:rPr lang="en-US" sz="3400" dirty="0"/>
              <a:t>#include &lt;</a:t>
            </a:r>
            <a:r>
              <a:rPr lang="en-US" sz="3400" dirty="0" err="1"/>
              <a:t>stdio.h</a:t>
            </a:r>
            <a:r>
              <a:rPr lang="en-US" sz="3400" dirty="0"/>
              <a:t>&gt;</a:t>
            </a:r>
          </a:p>
          <a:p>
            <a:endParaRPr lang="en-US" sz="3400" dirty="0"/>
          </a:p>
          <a:p>
            <a:pPr marL="0" indent="0">
              <a:buNone/>
            </a:pPr>
            <a:r>
              <a:rPr lang="en-US" sz="3400" dirty="0" err="1"/>
              <a:t>int</a:t>
            </a:r>
            <a:r>
              <a:rPr lang="en-US" sz="3400" dirty="0"/>
              <a:t> main(void)</a:t>
            </a:r>
          </a:p>
          <a:p>
            <a:pPr marL="0" indent="0">
              <a:buNone/>
            </a:pPr>
            <a:r>
              <a:rPr lang="en-US" sz="3400" dirty="0"/>
              <a:t>{</a:t>
            </a:r>
          </a:p>
          <a:p>
            <a:pPr marL="0" indent="0">
              <a:buNone/>
            </a:pPr>
            <a:r>
              <a:rPr lang="en-US" sz="3400" dirty="0"/>
              <a:t>  </a:t>
            </a:r>
            <a:r>
              <a:rPr lang="en-US" sz="3400" dirty="0" err="1"/>
              <a:t>printf</a:t>
            </a:r>
            <a:r>
              <a:rPr lang="en-US" sz="3400" dirty="0"/>
              <a:t>("Hello, World!\n");</a:t>
            </a:r>
          </a:p>
          <a:p>
            <a:pPr marL="0" indent="0">
              <a:buNone/>
            </a:pPr>
            <a:r>
              <a:rPr lang="en-US" sz="3400" dirty="0"/>
              <a:t>  return(0);</a:t>
            </a:r>
          </a:p>
          <a:p>
            <a:pPr marL="0" indent="0">
              <a:buNone/>
            </a:pPr>
            <a:r>
              <a:rPr lang="en-US" sz="3400" dirty="0"/>
              <a:t>}</a:t>
            </a:r>
          </a:p>
          <a:p>
            <a:endParaRPr lang="en-US" dirty="0"/>
          </a:p>
        </p:txBody>
      </p:sp>
      <p:sp>
        <p:nvSpPr>
          <p:cNvPr id="4" name="Content Placeholder 3"/>
          <p:cNvSpPr>
            <a:spLocks noGrp="1"/>
          </p:cNvSpPr>
          <p:nvPr>
            <p:ph sz="half" idx="2"/>
          </p:nvPr>
        </p:nvSpPr>
        <p:spPr/>
        <p:txBody>
          <a:bodyPr vert="horz" lIns="91440" tIns="45720" rIns="91440" bIns="45720" anchor="t">
            <a:normAutofit fontScale="47500" lnSpcReduction="20000"/>
          </a:bodyPr>
          <a:lstStyle/>
          <a:p>
            <a:pPr marL="0" indent="0">
              <a:buNone/>
            </a:pPr>
            <a:r>
              <a:rPr lang="en-US" dirty="0"/>
              <a:t> .file   "</a:t>
            </a:r>
            <a:r>
              <a:rPr lang="en-US" dirty="0" err="1"/>
              <a:t>hello.s</a:t>
            </a:r>
            <a:r>
              <a:rPr lang="en-US" dirty="0"/>
              <a:t>"</a:t>
            </a:r>
          </a:p>
          <a:p>
            <a:pPr marL="0" indent="0">
              <a:buNone/>
            </a:pPr>
            <a:r>
              <a:rPr lang="en-US" dirty="0"/>
              <a:t>        .section        .rodata.str1.1,"aMS",@progbits,1</a:t>
            </a:r>
          </a:p>
          <a:p>
            <a:pPr marL="0" indent="0">
              <a:buNone/>
            </a:pPr>
            <a:r>
              <a:rPr lang="en-US" dirty="0"/>
              <a:t>.LC0:</a:t>
            </a:r>
          </a:p>
          <a:p>
            <a:pPr marL="0" indent="0">
              <a:buNone/>
            </a:pPr>
            <a:r>
              <a:rPr lang="en-US" dirty="0"/>
              <a:t>        .string "Hello, World!"</a:t>
            </a:r>
          </a:p>
          <a:p>
            <a:pPr marL="0" indent="0">
              <a:buNone/>
            </a:pPr>
            <a:r>
              <a:rPr lang="en-US" dirty="0"/>
              <a:t>        .text</a:t>
            </a:r>
          </a:p>
          <a:p>
            <a:pPr marL="0" indent="0">
              <a:buNone/>
            </a:pPr>
            <a:r>
              <a:rPr lang="en-US" dirty="0"/>
              <a:t>.</a:t>
            </a:r>
            <a:r>
              <a:rPr lang="en-US" dirty="0" err="1"/>
              <a:t>globl</a:t>
            </a:r>
            <a:r>
              <a:rPr lang="en-US" dirty="0"/>
              <a:t> main</a:t>
            </a:r>
          </a:p>
          <a:p>
            <a:pPr marL="0" indent="0">
              <a:buNone/>
            </a:pPr>
            <a:r>
              <a:rPr lang="en-US" dirty="0"/>
              <a:t>        .type   main, @function</a:t>
            </a:r>
          </a:p>
          <a:p>
            <a:pPr marL="0" indent="0">
              <a:buNone/>
            </a:pPr>
            <a:r>
              <a:rPr lang="en-US" dirty="0"/>
              <a:t>main:</a:t>
            </a:r>
          </a:p>
          <a:p>
            <a:pPr marL="0" indent="0">
              <a:buNone/>
            </a:pPr>
            <a:r>
              <a:rPr lang="en-US" dirty="0"/>
              <a:t>.LFB3:</a:t>
            </a:r>
          </a:p>
          <a:p>
            <a:pPr marL="0" indent="0">
              <a:buNone/>
            </a:pPr>
            <a:r>
              <a:rPr lang="en-US" dirty="0"/>
              <a:t>        .</a:t>
            </a:r>
            <a:r>
              <a:rPr lang="en-US" dirty="0" err="1"/>
              <a:t>cfi_startproc</a:t>
            </a:r>
            <a:endParaRPr lang="en-US" dirty="0"/>
          </a:p>
          <a:p>
            <a:pPr marL="0" indent="0">
              <a:buNone/>
            </a:pPr>
            <a:r>
              <a:rPr lang="en-US" dirty="0"/>
              <a:t>        </a:t>
            </a:r>
            <a:r>
              <a:rPr lang="en-US" dirty="0" err="1"/>
              <a:t>subq</a:t>
            </a:r>
            <a:r>
              <a:rPr lang="en-US" dirty="0"/>
              <a:t>    $8, %</a:t>
            </a:r>
            <a:r>
              <a:rPr lang="en-US" dirty="0" err="1"/>
              <a:t>rsp</a:t>
            </a:r>
            <a:endParaRPr lang="en-US" dirty="0"/>
          </a:p>
          <a:p>
            <a:pPr marL="0" indent="0">
              <a:buNone/>
            </a:pPr>
            <a:r>
              <a:rPr lang="en-US" dirty="0"/>
              <a:t>        .</a:t>
            </a:r>
            <a:r>
              <a:rPr lang="en-US" dirty="0" err="1"/>
              <a:t>cfi_def_cfa_offset</a:t>
            </a:r>
            <a:r>
              <a:rPr lang="en-US" dirty="0"/>
              <a:t> 16</a:t>
            </a:r>
          </a:p>
          <a:p>
            <a:pPr marL="0" indent="0">
              <a:buNone/>
            </a:pPr>
            <a:r>
              <a:rPr lang="en-US" dirty="0"/>
              <a:t>        </a:t>
            </a:r>
            <a:r>
              <a:rPr lang="en-US" dirty="0" err="1"/>
              <a:t>movl</a:t>
            </a:r>
            <a:r>
              <a:rPr lang="en-US" dirty="0"/>
              <a:t>    $.LC0, %</a:t>
            </a:r>
            <a:r>
              <a:rPr lang="en-US" dirty="0" err="1"/>
              <a:t>edi</a:t>
            </a:r>
            <a:endParaRPr lang="en-US" dirty="0"/>
          </a:p>
          <a:p>
            <a:pPr marL="0" indent="0">
              <a:buNone/>
            </a:pPr>
            <a:r>
              <a:rPr lang="en-US" dirty="0"/>
              <a:t>        call    puts</a:t>
            </a:r>
          </a:p>
          <a:p>
            <a:pPr marL="0" indent="0">
              <a:buNone/>
            </a:pPr>
            <a:r>
              <a:rPr lang="en-US" dirty="0"/>
              <a:t>        </a:t>
            </a:r>
            <a:r>
              <a:rPr lang="en-US" dirty="0" err="1"/>
              <a:t>movl</a:t>
            </a:r>
            <a:r>
              <a:rPr lang="en-US" dirty="0"/>
              <a:t>    $0, %</a:t>
            </a:r>
            <a:r>
              <a:rPr lang="en-US" dirty="0" err="1"/>
              <a:t>eax</a:t>
            </a:r>
            <a:endParaRPr lang="en-US" dirty="0"/>
          </a:p>
          <a:p>
            <a:pPr marL="0" indent="0">
              <a:buNone/>
            </a:pPr>
            <a:r>
              <a:rPr lang="en-US" dirty="0"/>
              <a:t>        </a:t>
            </a:r>
            <a:r>
              <a:rPr lang="en-US" dirty="0" err="1"/>
              <a:t>addq</a:t>
            </a:r>
            <a:r>
              <a:rPr lang="en-US" dirty="0"/>
              <a:t>    $8, %</a:t>
            </a:r>
            <a:r>
              <a:rPr lang="en-US" dirty="0" err="1"/>
              <a:t>rsp</a:t>
            </a:r>
            <a:endParaRPr lang="en-US" dirty="0"/>
          </a:p>
          <a:p>
            <a:pPr marL="0" indent="0">
              <a:buNone/>
            </a:pPr>
            <a:r>
              <a:rPr lang="en-US" dirty="0"/>
              <a:t>        .</a:t>
            </a:r>
            <a:r>
              <a:rPr lang="en-US" dirty="0" err="1"/>
              <a:t>cfi_def_cfa_offset</a:t>
            </a:r>
            <a:r>
              <a:rPr lang="en-US" dirty="0"/>
              <a:t> 8</a:t>
            </a:r>
          </a:p>
          <a:p>
            <a:pPr marL="0" indent="0">
              <a:buNone/>
            </a:pPr>
            <a:r>
              <a:rPr lang="en-US" dirty="0"/>
              <a:t>        ret</a:t>
            </a:r>
          </a:p>
          <a:p>
            <a:pPr marL="0" indent="0">
              <a:buNone/>
            </a:pPr>
            <a:r>
              <a:rPr lang="en-US" dirty="0"/>
              <a:t>        .</a:t>
            </a:r>
            <a:r>
              <a:rPr lang="en-US" dirty="0" err="1"/>
              <a:t>cfi_endproc</a:t>
            </a:r>
            <a:endParaRPr lang="en-US" dirty="0"/>
          </a:p>
          <a:p>
            <a:pPr marL="0" indent="0">
              <a:buNone/>
            </a:pPr>
            <a:r>
              <a:rPr lang="en-US" dirty="0"/>
              <a:t>.LFE3:</a:t>
            </a:r>
          </a:p>
          <a:p>
            <a:pPr marL="0" indent="0">
              <a:buNone/>
            </a:pPr>
            <a:r>
              <a:rPr lang="en-US" dirty="0"/>
              <a:t>        .size   main, .-main</a:t>
            </a:r>
          </a:p>
          <a:p>
            <a:pPr marL="0" indent="0">
              <a:buNone/>
            </a:pPr>
            <a:r>
              <a:rPr lang="en-US" dirty="0"/>
              <a:t>        .ident  "GCC: (GNU) 4.4.7 20120313 (Red Hat 4.4.7-17)"</a:t>
            </a:r>
          </a:p>
          <a:p>
            <a:pPr marL="0" indent="0">
              <a:buNone/>
            </a:pPr>
            <a:r>
              <a:rPr lang="en-US" dirty="0"/>
              <a:t>        .section        .note.GNU-stack,"",@</a:t>
            </a:r>
            <a:r>
              <a:rPr lang="en-US" dirty="0" err="1"/>
              <a:t>progbits</a:t>
            </a:r>
            <a:endParaRPr lang="en-US" dirty="0"/>
          </a:p>
        </p:txBody>
      </p:sp>
    </p:spTree>
    <p:extLst>
      <p:ext uri="{BB962C8B-B14F-4D97-AF65-F5344CB8AC3E}">
        <p14:creationId xmlns:p14="http://schemas.microsoft.com/office/powerpoint/2010/main" val="41668070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Y86 Software described on following slides</a:t>
            </a:r>
          </a:p>
        </p:txBody>
      </p:sp>
      <p:sp>
        <p:nvSpPr>
          <p:cNvPr id="3" name="Content Placeholder 2"/>
          <p:cNvSpPr>
            <a:spLocks noGrp="1"/>
          </p:cNvSpPr>
          <p:nvPr>
            <p:ph idx="1"/>
          </p:nvPr>
        </p:nvSpPr>
        <p:spPr/>
        <p:txBody>
          <a:bodyPr>
            <a:normAutofit/>
          </a:bodyPr>
          <a:lstStyle/>
          <a:p>
            <a:r>
              <a:rPr lang="en-US" sz="2400" i="1" dirty="0" err="1"/>
              <a:t>yas</a:t>
            </a:r>
            <a:r>
              <a:rPr lang="en-US" sz="2400" dirty="0"/>
              <a:t> - Y86 assembler</a:t>
            </a:r>
          </a:p>
          <a:p>
            <a:r>
              <a:rPr lang="en-US" sz="2400" i="1" dirty="0" err="1"/>
              <a:t>yis</a:t>
            </a:r>
            <a:r>
              <a:rPr lang="en-US" sz="2400" dirty="0"/>
              <a:t> - Y86 text-based instruction simulator: you cannot “see inside” the simulated CPU with this simulator; you only see final output.</a:t>
            </a:r>
          </a:p>
          <a:p>
            <a:r>
              <a:rPr lang="en-US" sz="2400" i="1" dirty="0" err="1"/>
              <a:t>ssim</a:t>
            </a:r>
            <a:r>
              <a:rPr lang="en-US" sz="2400" dirty="0"/>
              <a:t> - Y86 graphical simulator: you can “see inside” the simulated CPU with this simulator, and also see inside memory.</a:t>
            </a:r>
          </a:p>
        </p:txBody>
      </p:sp>
    </p:spTree>
    <p:extLst>
      <p:ext uri="{BB962C8B-B14F-4D97-AF65-F5344CB8AC3E}">
        <p14:creationId xmlns:p14="http://schemas.microsoft.com/office/powerpoint/2010/main" val="1622308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note to run </a:t>
            </a:r>
            <a:r>
              <a:rPr lang="en-US" i="1" dirty="0" err="1"/>
              <a:t>ssim</a:t>
            </a:r>
            <a:r>
              <a:rPr lang="en-US" i="1" dirty="0"/>
              <a:t> -g</a:t>
            </a:r>
          </a:p>
        </p:txBody>
      </p:sp>
      <p:sp>
        <p:nvSpPr>
          <p:cNvPr id="3" name="Content Placeholder 2"/>
          <p:cNvSpPr>
            <a:spLocks noGrp="1"/>
          </p:cNvSpPr>
          <p:nvPr>
            <p:ph idx="1"/>
          </p:nvPr>
        </p:nvSpPr>
        <p:spPr/>
        <p:txBody>
          <a:bodyPr vert="horz" lIns="91440" tIns="45720" rIns="91440" bIns="45720" anchor="t">
            <a:normAutofit lnSpcReduction="10000"/>
          </a:bodyPr>
          <a:lstStyle/>
          <a:p>
            <a:r>
              <a:rPr lang="en-US" sz="2000" dirty="0"/>
              <a:t>In your class directory for CSE 3430, you should create a y86 subdirectory (or folder)</a:t>
            </a:r>
          </a:p>
          <a:p>
            <a:r>
              <a:rPr lang="en-US" sz="2000" dirty="0"/>
              <a:t>Change to that directory, as follows (the $ symbol is the command line prompt; even if you have a different symbol, the command given will still work; when you type commands, DO NOT TYPE THE $ PROMPT – The prompt  is printed by the OS to let you know it is ready to accept and execute a command from the user (you!)):</a:t>
            </a:r>
          </a:p>
          <a:p>
            <a:pPr marL="0" indent="0">
              <a:buNone/>
            </a:pPr>
            <a:r>
              <a:rPr lang="en-US" sz="2000" dirty="0"/>
              <a:t>	$ cd y86</a:t>
            </a:r>
          </a:p>
          <a:p>
            <a:r>
              <a:rPr lang="en-US" sz="2000" dirty="0"/>
              <a:t>There is another file you need in your y86 folder to be able to run the y86 </a:t>
            </a:r>
            <a:r>
              <a:rPr lang="en-US" sz="2000" dirty="0" err="1"/>
              <a:t>ssim</a:t>
            </a:r>
            <a:r>
              <a:rPr lang="en-US" sz="2000" dirty="0"/>
              <a:t> simulator program: it is called </a:t>
            </a:r>
            <a:r>
              <a:rPr lang="en-US" sz="2000" b="1" dirty="0"/>
              <a:t>seq+.</a:t>
            </a:r>
            <a:r>
              <a:rPr lang="en-US" sz="2000" b="1" dirty="0" err="1"/>
              <a:t>tcl</a:t>
            </a:r>
            <a:r>
              <a:rPr lang="en-US" sz="2000" b="1" dirty="0"/>
              <a:t> (See the post on Piazza about how to copy this file using the Linux cp command to the correct folder in your files). </a:t>
            </a:r>
          </a:p>
          <a:p>
            <a:r>
              <a:rPr lang="en-US" sz="2000" dirty="0"/>
              <a:t>This file will enable you to run y86 </a:t>
            </a:r>
            <a:r>
              <a:rPr lang="en-US" sz="2000" i="1" dirty="0"/>
              <a:t>.</a:t>
            </a:r>
            <a:r>
              <a:rPr lang="en-US" sz="2000" i="1" dirty="0" err="1"/>
              <a:t>yo</a:t>
            </a:r>
            <a:r>
              <a:rPr lang="en-US" sz="2000" i="1" dirty="0"/>
              <a:t> </a:t>
            </a:r>
            <a:r>
              <a:rPr lang="en-US" sz="2000" dirty="0"/>
              <a:t>programs in your y86 folder with </a:t>
            </a:r>
            <a:r>
              <a:rPr lang="en-US" sz="2000" dirty="0" err="1"/>
              <a:t>ssim</a:t>
            </a:r>
            <a:r>
              <a:rPr lang="en-US" sz="2000" dirty="0"/>
              <a:t>, which is the graphical simulator!</a:t>
            </a:r>
          </a:p>
          <a:p>
            <a:endParaRPr lang="en-US" dirty="0"/>
          </a:p>
        </p:txBody>
      </p:sp>
    </p:spTree>
    <p:extLst>
      <p:ext uri="{BB962C8B-B14F-4D97-AF65-F5344CB8AC3E}">
        <p14:creationId xmlns:p14="http://schemas.microsoft.com/office/powerpoint/2010/main" val="15520951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TextShape 1"/>
          <p:cNvSpPr txBox="1"/>
          <p:nvPr/>
        </p:nvSpPr>
        <p:spPr>
          <a:xfrm>
            <a:off x="381000" y="998640"/>
            <a:ext cx="8228520" cy="887760"/>
          </a:xfrm>
          <a:prstGeom prst="rect">
            <a:avLst/>
          </a:prstGeom>
        </p:spPr>
        <p:txBody>
          <a:bodyPr lIns="0" tIns="0" rIns="0" bIns="0" anchor="ctr"/>
          <a:lstStyle/>
          <a:p>
            <a:r>
              <a:rPr lang="en-US" sz="4000" dirty="0">
                <a:solidFill>
                  <a:prstClr val="black"/>
                </a:solidFill>
              </a:rPr>
              <a:t>YAS</a:t>
            </a:r>
            <a:endParaRPr dirty="0">
              <a:solidFill>
                <a:prstClr val="black"/>
              </a:solidFill>
            </a:endParaRPr>
          </a:p>
        </p:txBody>
      </p:sp>
      <p:sp>
        <p:nvSpPr>
          <p:cNvPr id="191" name="TextShape 2"/>
          <p:cNvSpPr txBox="1"/>
          <p:nvPr/>
        </p:nvSpPr>
        <p:spPr>
          <a:xfrm>
            <a:off x="457200" y="2057400"/>
            <a:ext cx="8228520" cy="4073040"/>
          </a:xfrm>
          <a:prstGeom prst="rect">
            <a:avLst/>
          </a:prstGeom>
        </p:spPr>
        <p:txBody>
          <a:bodyPr lIns="0" tIns="0" rIns="0" bIns="0" anchor="t"/>
          <a:lstStyle/>
          <a:p>
            <a:pPr>
              <a:buFont typeface="Arial"/>
              <a:buChar char="•"/>
            </a:pPr>
            <a:r>
              <a:rPr lang="en-US" sz="2000" b="1" dirty="0"/>
              <a:t>YAS </a:t>
            </a:r>
            <a:r>
              <a:rPr lang="en-US" sz="2000" dirty="0"/>
              <a:t>is the Y86 assembler </a:t>
            </a:r>
            <a:endParaRPr lang="en-US" sz="2000">
              <a:solidFill>
                <a:prstClr val="black"/>
              </a:solidFill>
            </a:endParaRPr>
          </a:p>
          <a:p>
            <a:pPr>
              <a:buFont typeface="Arial"/>
              <a:buChar char="•"/>
            </a:pPr>
            <a:endParaRPr lang="en-US" sz="2000" dirty="0"/>
          </a:p>
          <a:p>
            <a:pPr>
              <a:buFont typeface="Arial"/>
              <a:buChar char="•"/>
            </a:pPr>
            <a:r>
              <a:rPr lang="en-US" sz="2000" dirty="0"/>
              <a:t>Takes a Y86 assembly language source file (a .</a:t>
            </a:r>
            <a:r>
              <a:rPr lang="en-US" sz="2000" err="1"/>
              <a:t>ys</a:t>
            </a:r>
            <a:r>
              <a:rPr lang="en-US" sz="2000" dirty="0"/>
              <a:t> file), and generates a file with extension .</a:t>
            </a:r>
            <a:r>
              <a:rPr lang="en-US" sz="2000" err="1"/>
              <a:t>yo</a:t>
            </a:r>
            <a:r>
              <a:rPr lang="en-US" sz="2000" dirty="0"/>
              <a:t>, which is a Y86 “object” file ("object" file means machine file) which can be run by the simulator. </a:t>
            </a:r>
            <a:endParaRPr sz="2000">
              <a:solidFill>
                <a:prstClr val="black"/>
              </a:solidFill>
            </a:endParaRPr>
          </a:p>
          <a:p>
            <a:pPr>
              <a:buFont typeface="Arial"/>
              <a:buChar char="•"/>
            </a:pPr>
            <a:endParaRPr lang="en-US" sz="2000" dirty="0"/>
          </a:p>
          <a:p>
            <a:pPr>
              <a:buFont typeface="Arial"/>
              <a:buChar char="•"/>
            </a:pPr>
            <a:r>
              <a:rPr lang="en-US" sz="2000" dirty="0"/>
              <a:t>The generated .</a:t>
            </a:r>
            <a:r>
              <a:rPr lang="en-US" sz="2000" err="1"/>
              <a:t>yo</a:t>
            </a:r>
            <a:r>
              <a:rPr lang="en-US" sz="2000" dirty="0"/>
              <a:t> file contains an ASCII version of the object code (that is, not real machine code).</a:t>
            </a:r>
          </a:p>
          <a:p>
            <a:pPr>
              <a:buFont typeface="Arial"/>
              <a:buChar char="•"/>
            </a:pPr>
            <a:endParaRPr lang="en-US" sz="2000" dirty="0"/>
          </a:p>
          <a:p>
            <a:pPr>
              <a:buFont typeface="Arial"/>
              <a:buChar char="•"/>
            </a:pPr>
            <a:r>
              <a:rPr lang="en-US" sz="2000" dirty="0"/>
              <a:t>The processor simulator can run this ASCII version of the object code</a:t>
            </a:r>
            <a:endParaRPr sz="2000"/>
          </a:p>
          <a:p>
            <a:pPr>
              <a:buFont typeface="Arial"/>
              <a:buChar char="•"/>
            </a:pPr>
            <a:endParaRPr lang="en-US" sz="2000" dirty="0"/>
          </a:p>
          <a:p>
            <a:pPr>
              <a:buFont typeface="Arial"/>
              <a:buChar char="•"/>
            </a:pPr>
            <a:r>
              <a:rPr lang="en-US" sz="2000" dirty="0"/>
              <a:t>For example, to assemble the program in file </a:t>
            </a:r>
            <a:r>
              <a:rPr lang="en-US" sz="2000" dirty="0" err="1"/>
              <a:t>myfile.ys</a:t>
            </a:r>
            <a:r>
              <a:rPr lang="en-US" sz="2000" dirty="0"/>
              <a:t> (Unix/Linux)</a:t>
            </a:r>
            <a:endParaRPr sz="2000"/>
          </a:p>
          <a:p>
            <a:r>
              <a:rPr lang="en-US" sz="2000" dirty="0"/>
              <a:t>	$ </a:t>
            </a:r>
            <a:r>
              <a:rPr lang="en-US" sz="2000" i="1" err="1"/>
              <a:t>yas</a:t>
            </a:r>
            <a:r>
              <a:rPr lang="en-US" sz="2000" i="1" dirty="0"/>
              <a:t> </a:t>
            </a:r>
            <a:r>
              <a:rPr lang="en-US" sz="2000" i="1" err="1"/>
              <a:t>myfile.ys</a:t>
            </a:r>
            <a:endParaRPr sz="2000"/>
          </a:p>
        </p:txBody>
      </p:sp>
    </p:spTree>
    <p:extLst>
      <p:ext uri="{BB962C8B-B14F-4D97-AF65-F5344CB8AC3E}">
        <p14:creationId xmlns:p14="http://schemas.microsoft.com/office/powerpoint/2010/main" val="7478623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381000" y="914400"/>
            <a:ext cx="8228520" cy="887760"/>
          </a:xfrm>
          <a:prstGeom prst="rect">
            <a:avLst/>
          </a:prstGeom>
        </p:spPr>
        <p:txBody>
          <a:bodyPr lIns="0" tIns="0" rIns="0" bIns="0" anchor="ctr"/>
          <a:lstStyle/>
          <a:p>
            <a:r>
              <a:rPr lang="en-US" sz="4000" dirty="0">
                <a:solidFill>
                  <a:prstClr val="black"/>
                </a:solidFill>
              </a:rPr>
              <a:t>YIS</a:t>
            </a:r>
            <a:endParaRPr dirty="0">
              <a:solidFill>
                <a:prstClr val="black"/>
              </a:solidFill>
            </a:endParaRPr>
          </a:p>
        </p:txBody>
      </p:sp>
      <p:sp>
        <p:nvSpPr>
          <p:cNvPr id="193" name="TextShape 2"/>
          <p:cNvSpPr txBox="1"/>
          <p:nvPr/>
        </p:nvSpPr>
        <p:spPr>
          <a:xfrm>
            <a:off x="457200" y="1905000"/>
            <a:ext cx="8228520" cy="4225440"/>
          </a:xfrm>
          <a:prstGeom prst="rect">
            <a:avLst/>
          </a:prstGeom>
        </p:spPr>
        <p:txBody>
          <a:bodyPr lIns="0" tIns="0" rIns="0" bIns="0" anchor="t"/>
          <a:lstStyle/>
          <a:p>
            <a:pPr>
              <a:buFont typeface="Arial"/>
              <a:buChar char="•"/>
            </a:pPr>
            <a:r>
              <a:rPr lang="en-US" sz="2000" b="1" dirty="0">
                <a:solidFill>
                  <a:prstClr val="black"/>
                </a:solidFill>
              </a:rPr>
              <a:t>YIS</a:t>
            </a:r>
            <a:r>
              <a:rPr lang="en-US" sz="2000" dirty="0">
                <a:solidFill>
                  <a:prstClr val="black"/>
                </a:solidFill>
              </a:rPr>
              <a:t> is the Y86 instruction simulator</a:t>
            </a:r>
            <a:endParaRPr sz="2000" dirty="0">
              <a:solidFill>
                <a:prstClr val="black"/>
              </a:solidFill>
            </a:endParaRPr>
          </a:p>
          <a:p>
            <a:pPr>
              <a:buFont typeface="Arial"/>
              <a:buChar char="•"/>
            </a:pPr>
            <a:r>
              <a:rPr lang="en-US" sz="2000" dirty="0">
                <a:solidFill>
                  <a:prstClr val="black"/>
                </a:solidFill>
              </a:rPr>
              <a:t>Executes the instructions in a Y86 machine-level program, on a simulated CPU</a:t>
            </a:r>
            <a:endParaRPr sz="2000" dirty="0">
              <a:solidFill>
                <a:prstClr val="black"/>
              </a:solidFill>
            </a:endParaRPr>
          </a:p>
          <a:p>
            <a:pPr>
              <a:buFont typeface="Arial"/>
              <a:buChar char="•"/>
            </a:pPr>
            <a:r>
              <a:rPr lang="en-US" sz="2000" dirty="0">
                <a:solidFill>
                  <a:prstClr val="black"/>
                </a:solidFill>
              </a:rPr>
              <a:t>For example, suppose, after assembling an assembly language program in a file </a:t>
            </a:r>
            <a:r>
              <a:rPr lang="en-US" sz="2000" dirty="0" err="1">
                <a:solidFill>
                  <a:prstClr val="black"/>
                </a:solidFill>
              </a:rPr>
              <a:t>asum.ys</a:t>
            </a:r>
            <a:r>
              <a:rPr lang="en-US" sz="2000" dirty="0">
                <a:solidFill>
                  <a:prstClr val="black"/>
                </a:solidFill>
              </a:rPr>
              <a:t>, you want to run the program </a:t>
            </a:r>
            <a:r>
              <a:rPr lang="en-US" sz="2000" dirty="0" err="1">
                <a:solidFill>
                  <a:prstClr val="black"/>
                </a:solidFill>
              </a:rPr>
              <a:t>asum.yo</a:t>
            </a:r>
            <a:r>
              <a:rPr lang="en-US" sz="2000" dirty="0">
                <a:solidFill>
                  <a:prstClr val="black"/>
                </a:solidFill>
              </a:rPr>
              <a:t> (on Unix/Linux)</a:t>
            </a:r>
          </a:p>
          <a:p>
            <a:endParaRPr sz="2000" dirty="0">
              <a:solidFill>
                <a:prstClr val="black"/>
              </a:solidFill>
            </a:endParaRPr>
          </a:p>
          <a:p>
            <a:pPr lvl="1">
              <a:buSzPct val="25000"/>
            </a:pPr>
            <a:r>
              <a:rPr lang="en-US" sz="2000" dirty="0"/>
              <a:t> </a:t>
            </a:r>
            <a:r>
              <a:rPr lang="en-US" sz="2000" i="1" dirty="0"/>
              <a:t>$ </a:t>
            </a:r>
            <a:r>
              <a:rPr lang="en-US" sz="2000" i="1" dirty="0" err="1"/>
              <a:t>yis</a:t>
            </a:r>
            <a:r>
              <a:rPr lang="en-US" sz="2000" i="1" dirty="0"/>
              <a:t> </a:t>
            </a:r>
            <a:r>
              <a:rPr lang="en-US" sz="2000" i="1" dirty="0" err="1"/>
              <a:t>asum.yo</a:t>
            </a:r>
            <a:endParaRPr lang="en-US" sz="2000" i="1" dirty="0"/>
          </a:p>
          <a:p>
            <a:pPr lvl="1">
              <a:buSzPct val="25000"/>
            </a:pPr>
            <a:endParaRPr sz="2000" dirty="0">
              <a:solidFill>
                <a:prstClr val="black"/>
              </a:solidFill>
            </a:endParaRPr>
          </a:p>
          <a:p>
            <a:pPr>
              <a:buFont typeface="Arial"/>
              <a:buChar char="•"/>
            </a:pPr>
            <a:r>
              <a:rPr lang="en-US" sz="2000" dirty="0">
                <a:solidFill>
                  <a:prstClr val="black"/>
                </a:solidFill>
              </a:rPr>
              <a:t>YIS simulates the execution of the program and then prints changes to any registers or memory locations on the terminal</a:t>
            </a:r>
            <a:endParaRPr sz="2000" dirty="0">
              <a:solidFill>
                <a:prstClr val="black"/>
              </a:solidFill>
            </a:endParaRPr>
          </a:p>
        </p:txBody>
      </p:sp>
    </p:spTree>
    <p:extLst>
      <p:ext uri="{BB962C8B-B14F-4D97-AF65-F5344CB8AC3E}">
        <p14:creationId xmlns:p14="http://schemas.microsoft.com/office/powerpoint/2010/main" val="10670605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TextShape 1"/>
          <p:cNvSpPr txBox="1"/>
          <p:nvPr/>
        </p:nvSpPr>
        <p:spPr>
          <a:xfrm>
            <a:off x="6934680" y="6412320"/>
            <a:ext cx="2129760" cy="472680"/>
          </a:xfrm>
          <a:prstGeom prst="rect">
            <a:avLst/>
          </a:prstGeom>
        </p:spPr>
        <p:txBody>
          <a:bodyPr lIns="0" tIns="0" rIns="0" bIns="0"/>
          <a:lstStyle/>
          <a:p>
            <a:pPr algn="r"/>
            <a:fld id="{1396C2DE-5BBF-46C1-B965-CA155AD31886}" type="slidenum">
              <a:rPr lang="en-US" sz="1300" b="1">
                <a:solidFill>
                  <a:srgbClr val="FFFFFF"/>
                </a:solidFill>
                <a:latin typeface="Tinos"/>
              </a:rPr>
              <a:pPr algn="r"/>
              <a:t>24</a:t>
            </a:fld>
            <a:endParaRPr>
              <a:solidFill>
                <a:prstClr val="black"/>
              </a:solidFill>
            </a:endParaRPr>
          </a:p>
        </p:txBody>
      </p:sp>
      <p:sp>
        <p:nvSpPr>
          <p:cNvPr id="200" name="TextShape 2"/>
          <p:cNvSpPr txBox="1"/>
          <p:nvPr/>
        </p:nvSpPr>
        <p:spPr>
          <a:xfrm>
            <a:off x="457200" y="1023245"/>
            <a:ext cx="8228520" cy="887760"/>
          </a:xfrm>
          <a:prstGeom prst="rect">
            <a:avLst/>
          </a:prstGeom>
        </p:spPr>
        <p:txBody>
          <a:bodyPr lIns="0" tIns="0" rIns="0" bIns="0" anchor="ctr"/>
          <a:lstStyle/>
          <a:p>
            <a:r>
              <a:rPr lang="en-US" sz="4000" dirty="0">
                <a:solidFill>
                  <a:prstClr val="black"/>
                </a:solidFill>
              </a:rPr>
              <a:t>YIS and YAS and the Y86 simulator</a:t>
            </a:r>
            <a:endParaRPr dirty="0">
              <a:solidFill>
                <a:prstClr val="black"/>
              </a:solidFill>
            </a:endParaRPr>
          </a:p>
        </p:txBody>
      </p:sp>
      <p:sp>
        <p:nvSpPr>
          <p:cNvPr id="201" name="TextShape 3"/>
          <p:cNvSpPr txBox="1"/>
          <p:nvPr/>
        </p:nvSpPr>
        <p:spPr>
          <a:xfrm>
            <a:off x="457200" y="2057400"/>
            <a:ext cx="8228520" cy="4073040"/>
          </a:xfrm>
          <a:prstGeom prst="rect">
            <a:avLst/>
          </a:prstGeom>
        </p:spPr>
        <p:txBody>
          <a:bodyPr lIns="0" tIns="0" rIns="0" bIns="0" anchor="t"/>
          <a:lstStyle/>
          <a:p>
            <a:pPr>
              <a:buFont typeface="Arial"/>
              <a:buChar char="•"/>
            </a:pPr>
            <a:r>
              <a:rPr lang="en-US" sz="2000" dirty="0">
                <a:solidFill>
                  <a:prstClr val="black"/>
                </a:solidFill>
              </a:rPr>
              <a:t>HOW TO:</a:t>
            </a:r>
            <a:endParaRPr sz="2000" dirty="0">
              <a:solidFill>
                <a:prstClr val="black"/>
              </a:solidFill>
            </a:endParaRPr>
          </a:p>
          <a:p>
            <a:pPr lvl="1">
              <a:buSzPct val="25000"/>
            </a:pPr>
            <a:r>
              <a:rPr lang="en-US" sz="2000" dirty="0"/>
              <a:t>- $ </a:t>
            </a:r>
            <a:r>
              <a:rPr lang="en-US" sz="2000" dirty="0" err="1"/>
              <a:t>yas</a:t>
            </a:r>
            <a:r>
              <a:rPr lang="en-US" sz="2000" dirty="0"/>
              <a:t> </a:t>
            </a:r>
            <a:r>
              <a:rPr lang="en-US" sz="2000" dirty="0" err="1"/>
              <a:t>prog.ys</a:t>
            </a:r>
            <a:endParaRPr sz="2000" dirty="0"/>
          </a:p>
          <a:p>
            <a:pPr lvl="2">
              <a:buSzPct val="25000"/>
            </a:pPr>
            <a:r>
              <a:rPr lang="en-US" sz="2000" dirty="0">
                <a:solidFill>
                  <a:prstClr val="black"/>
                </a:solidFill>
              </a:rPr>
              <a:t>- Assembles the program (.</a:t>
            </a:r>
            <a:r>
              <a:rPr lang="en-US" sz="2000" dirty="0" err="1">
                <a:solidFill>
                  <a:prstClr val="black"/>
                </a:solidFill>
              </a:rPr>
              <a:t>ys</a:t>
            </a:r>
            <a:r>
              <a:rPr lang="en-US" sz="2000" dirty="0">
                <a:solidFill>
                  <a:prstClr val="black"/>
                </a:solidFill>
              </a:rPr>
              <a:t> for Y86 </a:t>
            </a:r>
            <a:r>
              <a:rPr lang="en-US" sz="2000" i="1" dirty="0">
                <a:solidFill>
                  <a:prstClr val="black"/>
                </a:solidFill>
              </a:rPr>
              <a:t>source</a:t>
            </a:r>
            <a:r>
              <a:rPr lang="en-US" sz="2000" dirty="0">
                <a:solidFill>
                  <a:prstClr val="black"/>
                </a:solidFill>
              </a:rPr>
              <a:t> code!)</a:t>
            </a:r>
            <a:endParaRPr sz="2000" dirty="0">
              <a:solidFill>
                <a:prstClr val="black"/>
              </a:solidFill>
            </a:endParaRPr>
          </a:p>
          <a:p>
            <a:pPr lvl="2">
              <a:buSzPct val="25000"/>
            </a:pPr>
            <a:r>
              <a:rPr lang="en-US" sz="2000" dirty="0">
                <a:solidFill>
                  <a:prstClr val="black"/>
                </a:solidFill>
              </a:rPr>
              <a:t>- Creates a .</a:t>
            </a:r>
            <a:r>
              <a:rPr lang="en-US" sz="2000" dirty="0" err="1">
                <a:solidFill>
                  <a:prstClr val="black"/>
                </a:solidFill>
              </a:rPr>
              <a:t>yo</a:t>
            </a:r>
            <a:r>
              <a:rPr lang="en-US" sz="2000" dirty="0">
                <a:solidFill>
                  <a:prstClr val="black"/>
                </a:solidFill>
              </a:rPr>
              <a:t> file</a:t>
            </a:r>
            <a:endParaRPr sz="2000" dirty="0">
              <a:solidFill>
                <a:prstClr val="black"/>
              </a:solidFill>
            </a:endParaRPr>
          </a:p>
          <a:p>
            <a:pPr lvl="1">
              <a:buSzPct val="25000"/>
            </a:pPr>
            <a:r>
              <a:rPr lang="en-US" sz="2000" dirty="0"/>
              <a:t>- $ </a:t>
            </a:r>
            <a:r>
              <a:rPr lang="en-US" sz="2000" dirty="0" err="1"/>
              <a:t>yis</a:t>
            </a:r>
            <a:r>
              <a:rPr lang="en-US" sz="2000" dirty="0"/>
              <a:t> </a:t>
            </a:r>
            <a:r>
              <a:rPr lang="en-US" sz="2000" dirty="0" err="1"/>
              <a:t>prog.yo</a:t>
            </a:r>
            <a:endParaRPr sz="2000" dirty="0"/>
          </a:p>
          <a:p>
            <a:pPr lvl="2">
              <a:buSzPct val="25000"/>
            </a:pPr>
            <a:r>
              <a:rPr lang="en-US" sz="2000" dirty="0">
                <a:solidFill>
                  <a:prstClr val="black"/>
                </a:solidFill>
              </a:rPr>
              <a:t>- Instruction set simulator – gives output and changes</a:t>
            </a:r>
            <a:endParaRPr sz="2000" dirty="0">
              <a:solidFill>
                <a:prstClr val="black"/>
              </a:solidFill>
            </a:endParaRPr>
          </a:p>
          <a:p>
            <a:pPr lvl="1">
              <a:buSzPct val="25000"/>
            </a:pPr>
            <a:r>
              <a:rPr lang="en-US" sz="2000" dirty="0"/>
              <a:t>- $ </a:t>
            </a:r>
            <a:r>
              <a:rPr lang="en-US" sz="2000" dirty="0" err="1"/>
              <a:t>ssim</a:t>
            </a:r>
            <a:r>
              <a:rPr lang="en-US" sz="2000" dirty="0"/>
              <a:t> -g  </a:t>
            </a:r>
            <a:r>
              <a:rPr lang="en-US" sz="2000" dirty="0" err="1"/>
              <a:t>prog.yo</a:t>
            </a:r>
            <a:r>
              <a:rPr lang="en-US" sz="2000" dirty="0"/>
              <a:t> &amp;</a:t>
            </a:r>
            <a:endParaRPr sz="2000" dirty="0"/>
          </a:p>
          <a:p>
            <a:pPr marL="1257300" lvl="2" indent="-342900">
              <a:buSzPct val="25000"/>
              <a:buFontTx/>
              <a:buChar char="-"/>
            </a:pPr>
            <a:r>
              <a:rPr lang="en-US" sz="2000" dirty="0">
                <a:solidFill>
                  <a:prstClr val="black"/>
                </a:solidFill>
              </a:rPr>
              <a:t>Opens the simulator in graphical mode</a:t>
            </a:r>
          </a:p>
          <a:p>
            <a:pPr marL="1257300" lvl="2" indent="-342900">
              <a:buSzPct val="25000"/>
              <a:buFontTx/>
              <a:buChar char="-"/>
            </a:pPr>
            <a:r>
              <a:rPr lang="en-US" sz="2000" dirty="0"/>
              <a:t>NOTE: If you cannot run programs with </a:t>
            </a:r>
            <a:r>
              <a:rPr lang="en-US" sz="2000" dirty="0" err="1"/>
              <a:t>ssim</a:t>
            </a:r>
            <a:r>
              <a:rPr lang="en-US" sz="2000" dirty="0"/>
              <a:t>, see slide 20 above, which tells you that you need the seq+.</a:t>
            </a:r>
            <a:r>
              <a:rPr lang="en-US" sz="2000" dirty="0" err="1"/>
              <a:t>tcl</a:t>
            </a:r>
            <a:r>
              <a:rPr lang="en-US" sz="2000" dirty="0"/>
              <a:t> file; if it is missing, </a:t>
            </a:r>
            <a:r>
              <a:rPr lang="en-US" sz="2000" dirty="0" err="1"/>
              <a:t>ssim</a:t>
            </a:r>
            <a:r>
              <a:rPr lang="en-US" sz="2000" dirty="0"/>
              <a:t> won’t work.</a:t>
            </a:r>
            <a:endParaRPr sz="2000" dirty="0"/>
          </a:p>
          <a:p>
            <a:pPr>
              <a:buFont typeface="Arial"/>
              <a:buChar char="•"/>
            </a:pPr>
            <a:r>
              <a:rPr lang="en-US" sz="2000" dirty="0" err="1">
                <a:solidFill>
                  <a:prstClr val="black"/>
                </a:solidFill>
              </a:rPr>
              <a:t>SimGuide</a:t>
            </a:r>
            <a:r>
              <a:rPr lang="en-US" sz="2000" dirty="0">
                <a:solidFill>
                  <a:prstClr val="black"/>
                </a:solidFill>
              </a:rPr>
              <a:t> (brief guide to the simulator; you do not need to look at it)</a:t>
            </a:r>
            <a:endParaRPr sz="2000" dirty="0">
              <a:solidFill>
                <a:prstClr val="black"/>
              </a:solidFill>
            </a:endParaRPr>
          </a:p>
          <a:p>
            <a:pPr lvl="1">
              <a:buSzPct val="25000"/>
            </a:pPr>
            <a:r>
              <a:rPr lang="en-US" sz="2000" dirty="0">
                <a:solidFill>
                  <a:prstClr val="black"/>
                </a:solidFill>
              </a:rPr>
              <a:t>- http://csapp.cs.cmu.edu/public/simguide.pdf</a:t>
            </a:r>
            <a:endParaRPr sz="2000" dirty="0">
              <a:solidFill>
                <a:prstClr val="black"/>
              </a:solidFill>
            </a:endParaRPr>
          </a:p>
        </p:txBody>
      </p:sp>
    </p:spTree>
    <p:extLst>
      <p:ext uri="{BB962C8B-B14F-4D97-AF65-F5344CB8AC3E}">
        <p14:creationId xmlns:p14="http://schemas.microsoft.com/office/powerpoint/2010/main" val="22440633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TextShape 1"/>
          <p:cNvSpPr txBox="1"/>
          <p:nvPr/>
        </p:nvSpPr>
        <p:spPr>
          <a:xfrm>
            <a:off x="6934680" y="6412320"/>
            <a:ext cx="2129760" cy="472680"/>
          </a:xfrm>
          <a:prstGeom prst="rect">
            <a:avLst/>
          </a:prstGeom>
        </p:spPr>
        <p:txBody>
          <a:bodyPr lIns="0" tIns="0" rIns="0" bIns="0"/>
          <a:lstStyle/>
          <a:p>
            <a:pPr algn="r"/>
            <a:fld id="{F12C3F23-5811-4B52-9499-F530179470D7}" type="slidenum">
              <a:rPr lang="en-US" sz="1300" b="1">
                <a:solidFill>
                  <a:srgbClr val="FFFFFF"/>
                </a:solidFill>
                <a:latin typeface="Tinos"/>
              </a:rPr>
              <a:pPr algn="r"/>
              <a:t>25</a:t>
            </a:fld>
            <a:endParaRPr>
              <a:solidFill>
                <a:prstClr val="black"/>
              </a:solidFill>
            </a:endParaRPr>
          </a:p>
        </p:txBody>
      </p:sp>
      <p:sp>
        <p:nvSpPr>
          <p:cNvPr id="203" name="TextShape 2"/>
          <p:cNvSpPr txBox="1"/>
          <p:nvPr/>
        </p:nvSpPr>
        <p:spPr>
          <a:xfrm>
            <a:off x="435429" y="853471"/>
            <a:ext cx="8228520" cy="887760"/>
          </a:xfrm>
          <a:prstGeom prst="rect">
            <a:avLst/>
          </a:prstGeom>
        </p:spPr>
        <p:txBody>
          <a:bodyPr lIns="0" tIns="0" rIns="0" bIns="0" anchor="ctr"/>
          <a:lstStyle/>
          <a:p>
            <a:r>
              <a:rPr lang="en-US" sz="2800" dirty="0"/>
              <a:t>Run Y86 program (not an interesting or useful program – just a first example)</a:t>
            </a:r>
            <a:endParaRPr sz="2800" dirty="0"/>
          </a:p>
        </p:txBody>
      </p:sp>
      <p:sp>
        <p:nvSpPr>
          <p:cNvPr id="204" name="TextShape 3"/>
          <p:cNvSpPr txBox="1"/>
          <p:nvPr/>
        </p:nvSpPr>
        <p:spPr>
          <a:xfrm>
            <a:off x="475343" y="2217540"/>
            <a:ext cx="2667000" cy="4431120"/>
          </a:xfrm>
          <a:prstGeom prst="rect">
            <a:avLst/>
          </a:prstGeom>
        </p:spPr>
        <p:txBody>
          <a:bodyPr lIns="0" tIns="0" rIns="0" bIns="0"/>
          <a:lstStyle/>
          <a:p>
            <a:r>
              <a:rPr lang="en-US" dirty="0" err="1">
                <a:solidFill>
                  <a:prstClr val="black"/>
                </a:solidFill>
                <a:latin typeface="Courier New"/>
              </a:rPr>
              <a:t>irmovq</a:t>
            </a:r>
            <a:r>
              <a:rPr lang="en-US" dirty="0">
                <a:solidFill>
                  <a:prstClr val="black"/>
                </a:solidFill>
                <a:latin typeface="Courier New"/>
              </a:rPr>
              <a:t> $55,%rdx</a:t>
            </a:r>
            <a:endParaRPr dirty="0">
              <a:solidFill>
                <a:prstClr val="black"/>
              </a:solidFill>
            </a:endParaRPr>
          </a:p>
          <a:p>
            <a:r>
              <a:rPr lang="en-US" dirty="0" err="1">
                <a:solidFill>
                  <a:prstClr val="black"/>
                </a:solidFill>
                <a:latin typeface="Courier New"/>
              </a:rPr>
              <a:t>rrmovq</a:t>
            </a:r>
            <a:r>
              <a:rPr lang="en-US" dirty="0">
                <a:solidFill>
                  <a:prstClr val="black"/>
                </a:solidFill>
                <a:latin typeface="Courier New"/>
              </a:rPr>
              <a:t> %</a:t>
            </a:r>
            <a:r>
              <a:rPr lang="en-US" dirty="0" err="1">
                <a:solidFill>
                  <a:prstClr val="black"/>
                </a:solidFill>
                <a:latin typeface="Courier New"/>
              </a:rPr>
              <a:t>rdx</a:t>
            </a:r>
            <a:r>
              <a:rPr lang="en-US" dirty="0">
                <a:solidFill>
                  <a:prstClr val="black"/>
                </a:solidFill>
                <a:latin typeface="Courier New"/>
              </a:rPr>
              <a:t>, %</a:t>
            </a:r>
            <a:r>
              <a:rPr lang="en-US" dirty="0" err="1">
                <a:solidFill>
                  <a:prstClr val="black"/>
                </a:solidFill>
                <a:latin typeface="Courier New"/>
              </a:rPr>
              <a:t>rbx</a:t>
            </a:r>
            <a:endParaRPr dirty="0">
              <a:solidFill>
                <a:prstClr val="black"/>
              </a:solidFill>
            </a:endParaRPr>
          </a:p>
          <a:p>
            <a:r>
              <a:rPr lang="en-US" dirty="0" err="1">
                <a:solidFill>
                  <a:prstClr val="black"/>
                </a:solidFill>
                <a:latin typeface="Courier New"/>
              </a:rPr>
              <a:t>irmovq</a:t>
            </a:r>
            <a:r>
              <a:rPr lang="en-US" dirty="0">
                <a:solidFill>
                  <a:prstClr val="black"/>
                </a:solidFill>
                <a:latin typeface="Courier New"/>
              </a:rPr>
              <a:t> Array, %</a:t>
            </a:r>
            <a:r>
              <a:rPr lang="en-US" dirty="0" err="1">
                <a:solidFill>
                  <a:prstClr val="black"/>
                </a:solidFill>
                <a:latin typeface="Courier New"/>
              </a:rPr>
              <a:t>rax</a:t>
            </a:r>
            <a:endParaRPr dirty="0">
              <a:solidFill>
                <a:prstClr val="black"/>
              </a:solidFill>
            </a:endParaRPr>
          </a:p>
          <a:p>
            <a:r>
              <a:rPr lang="en-US" dirty="0" err="1">
                <a:solidFill>
                  <a:prstClr val="black"/>
                </a:solidFill>
                <a:latin typeface="Courier New"/>
              </a:rPr>
              <a:t>rmmovq</a:t>
            </a:r>
            <a:r>
              <a:rPr lang="en-US" dirty="0">
                <a:solidFill>
                  <a:prstClr val="black"/>
                </a:solidFill>
                <a:latin typeface="Courier New"/>
              </a:rPr>
              <a:t> %rbx,8(%</a:t>
            </a:r>
            <a:r>
              <a:rPr lang="en-US" dirty="0" err="1">
                <a:solidFill>
                  <a:prstClr val="black"/>
                </a:solidFill>
                <a:latin typeface="Courier New"/>
              </a:rPr>
              <a:t>rax</a:t>
            </a:r>
            <a:r>
              <a:rPr lang="en-US" dirty="0">
                <a:solidFill>
                  <a:prstClr val="black"/>
                </a:solidFill>
                <a:latin typeface="Courier New"/>
              </a:rPr>
              <a:t>)</a:t>
            </a:r>
            <a:endParaRPr dirty="0">
              <a:solidFill>
                <a:prstClr val="black"/>
              </a:solidFill>
            </a:endParaRPr>
          </a:p>
          <a:p>
            <a:r>
              <a:rPr lang="en-US" dirty="0" err="1">
                <a:solidFill>
                  <a:prstClr val="black"/>
                </a:solidFill>
                <a:latin typeface="Courier New"/>
              </a:rPr>
              <a:t>mrmovq</a:t>
            </a:r>
            <a:r>
              <a:rPr lang="en-US" dirty="0">
                <a:solidFill>
                  <a:prstClr val="black"/>
                </a:solidFill>
                <a:latin typeface="Courier New"/>
              </a:rPr>
              <a:t> 0(%</a:t>
            </a:r>
            <a:r>
              <a:rPr lang="en-US" dirty="0" err="1">
                <a:solidFill>
                  <a:prstClr val="black"/>
                </a:solidFill>
                <a:latin typeface="Courier New"/>
              </a:rPr>
              <a:t>rax</a:t>
            </a:r>
            <a:r>
              <a:rPr lang="en-US" dirty="0">
                <a:solidFill>
                  <a:prstClr val="black"/>
                </a:solidFill>
                <a:latin typeface="Courier New"/>
              </a:rPr>
              <a:t>),%</a:t>
            </a:r>
            <a:r>
              <a:rPr lang="en-US" dirty="0" err="1">
                <a:solidFill>
                  <a:prstClr val="black"/>
                </a:solidFill>
                <a:latin typeface="Courier New"/>
              </a:rPr>
              <a:t>rcx</a:t>
            </a:r>
            <a:endParaRPr dirty="0">
              <a:solidFill>
                <a:prstClr val="black"/>
              </a:solidFill>
            </a:endParaRPr>
          </a:p>
          <a:p>
            <a:r>
              <a:rPr lang="en-US" dirty="0">
                <a:solidFill>
                  <a:prstClr val="black"/>
                </a:solidFill>
                <a:latin typeface="Courier New"/>
              </a:rPr>
              <a:t>halt</a:t>
            </a:r>
            <a:endParaRPr dirty="0">
              <a:solidFill>
                <a:prstClr val="black"/>
              </a:solidFill>
            </a:endParaRPr>
          </a:p>
          <a:p>
            <a:r>
              <a:rPr lang="en-US" dirty="0">
                <a:solidFill>
                  <a:prstClr val="black"/>
                </a:solidFill>
                <a:latin typeface="Courier New"/>
              </a:rPr>
              <a:t>.align 8</a:t>
            </a:r>
            <a:endParaRPr dirty="0">
              <a:solidFill>
                <a:prstClr val="black"/>
              </a:solidFill>
            </a:endParaRPr>
          </a:p>
          <a:p>
            <a:r>
              <a:rPr lang="en-US" dirty="0">
                <a:solidFill>
                  <a:prstClr val="black"/>
                </a:solidFill>
                <a:latin typeface="Courier New"/>
              </a:rPr>
              <a:t>Array:</a:t>
            </a:r>
            <a:endParaRPr dirty="0">
              <a:solidFill>
                <a:prstClr val="black"/>
              </a:solidFill>
            </a:endParaRPr>
          </a:p>
          <a:p>
            <a:r>
              <a:rPr lang="en-US" dirty="0">
                <a:solidFill>
                  <a:prstClr val="black"/>
                </a:solidFill>
                <a:latin typeface="Courier New"/>
              </a:rPr>
              <a:t>.quad 0x6f</a:t>
            </a:r>
            <a:endParaRPr dirty="0">
              <a:solidFill>
                <a:prstClr val="black"/>
              </a:solidFill>
            </a:endParaRPr>
          </a:p>
          <a:p>
            <a:r>
              <a:rPr lang="en-US" dirty="0">
                <a:solidFill>
                  <a:prstClr val="black"/>
                </a:solidFill>
                <a:latin typeface="Courier New"/>
              </a:rPr>
              <a:t>.quad 0x84</a:t>
            </a:r>
            <a:endParaRPr dirty="0">
              <a:solidFill>
                <a:prstClr val="black"/>
              </a:solidFill>
            </a:endParaRPr>
          </a:p>
        </p:txBody>
      </p:sp>
      <p:sp>
        <p:nvSpPr>
          <p:cNvPr id="205" name="CustomShape 4"/>
          <p:cNvSpPr/>
          <p:nvPr/>
        </p:nvSpPr>
        <p:spPr>
          <a:xfrm>
            <a:off x="3124200" y="2183283"/>
            <a:ext cx="5751454" cy="4667460"/>
          </a:xfrm>
          <a:prstGeom prst="rect">
            <a:avLst/>
          </a:prstGeom>
        </p:spPr>
        <p:txBody>
          <a:bodyPr lIns="90000" tIns="45000" rIns="90000" bIns="45000"/>
          <a:lstStyle/>
          <a:p>
            <a:r>
              <a:rPr lang="en-US" sz="1600" b="1" dirty="0">
                <a:solidFill>
                  <a:srgbClr val="000000"/>
                </a:solidFill>
                <a:latin typeface="Calibri"/>
              </a:rPr>
              <a:t>% </a:t>
            </a:r>
            <a:r>
              <a:rPr lang="en-US" sz="1600" b="1" dirty="0" err="1">
                <a:solidFill>
                  <a:srgbClr val="000000"/>
                </a:solidFill>
                <a:latin typeface="Calibri"/>
              </a:rPr>
              <a:t>yas</a:t>
            </a:r>
            <a:r>
              <a:rPr lang="en-US" sz="1600" b="1" dirty="0">
                <a:solidFill>
                  <a:srgbClr val="000000"/>
                </a:solidFill>
                <a:latin typeface="Calibri"/>
              </a:rPr>
              <a:t> y86prog1.ys</a:t>
            </a:r>
            <a:endParaRPr sz="1600" dirty="0">
              <a:solidFill>
                <a:prstClr val="black"/>
              </a:solidFill>
            </a:endParaRPr>
          </a:p>
          <a:p>
            <a:r>
              <a:rPr lang="en-US" sz="1600" b="1" dirty="0">
                <a:solidFill>
                  <a:srgbClr val="000000"/>
                </a:solidFill>
                <a:latin typeface="Calibri"/>
              </a:rPr>
              <a:t>% </a:t>
            </a:r>
            <a:r>
              <a:rPr lang="en-US" sz="1600" b="1" dirty="0" err="1">
                <a:solidFill>
                  <a:srgbClr val="000000"/>
                </a:solidFill>
                <a:latin typeface="Calibri"/>
              </a:rPr>
              <a:t>yis</a:t>
            </a:r>
            <a:r>
              <a:rPr lang="en-US" sz="1600" b="1" dirty="0">
                <a:solidFill>
                  <a:srgbClr val="000000"/>
                </a:solidFill>
                <a:latin typeface="Calibri"/>
              </a:rPr>
              <a:t> y86prog1.yo</a:t>
            </a:r>
            <a:endParaRPr sz="1600" dirty="0">
              <a:solidFill>
                <a:prstClr val="black"/>
              </a:solidFill>
            </a:endParaRPr>
          </a:p>
          <a:p>
            <a:r>
              <a:rPr lang="en-US" sz="1600" b="1" dirty="0">
                <a:solidFill>
                  <a:srgbClr val="000000"/>
                </a:solidFill>
                <a:latin typeface="Calibri"/>
              </a:rPr>
              <a:t>Stopped in 6 steps at PC = 0x2a.</a:t>
            </a:r>
            <a:endParaRPr sz="1600" dirty="0">
              <a:solidFill>
                <a:prstClr val="black"/>
              </a:solidFill>
            </a:endParaRPr>
          </a:p>
          <a:p>
            <a:r>
              <a:rPr lang="en-US" sz="1600" b="1" dirty="0">
                <a:solidFill>
                  <a:srgbClr val="000000"/>
                </a:solidFill>
                <a:latin typeface="Calibri"/>
              </a:rPr>
              <a:t>Status 'HLT‘, CC Z=1 S=0 O=0</a:t>
            </a:r>
            <a:endParaRPr sz="1600" dirty="0">
              <a:solidFill>
                <a:prstClr val="black"/>
              </a:solidFill>
            </a:endParaRPr>
          </a:p>
          <a:p>
            <a:r>
              <a:rPr lang="en-US" sz="1600" b="1" dirty="0">
                <a:solidFill>
                  <a:srgbClr val="000000"/>
                </a:solidFill>
                <a:latin typeface="Calibri"/>
              </a:rPr>
              <a:t>Changes to registers:</a:t>
            </a:r>
            <a:endParaRPr sz="1600" dirty="0">
              <a:solidFill>
                <a:prstClr val="black"/>
              </a:solidFill>
            </a:endParaRPr>
          </a:p>
          <a:p>
            <a:r>
              <a:rPr lang="en-US" sz="1600" b="1" dirty="0">
                <a:solidFill>
                  <a:srgbClr val="000000"/>
                </a:solidFill>
                <a:latin typeface="Calibri"/>
              </a:rPr>
              <a:t>%</a:t>
            </a:r>
            <a:r>
              <a:rPr lang="en-US" sz="1600" b="1" dirty="0" err="1">
                <a:solidFill>
                  <a:srgbClr val="000000"/>
                </a:solidFill>
                <a:latin typeface="Calibri"/>
              </a:rPr>
              <a:t>rax</a:t>
            </a:r>
            <a:r>
              <a:rPr lang="en-US" sz="1600" b="1" dirty="0">
                <a:solidFill>
                  <a:srgbClr val="000000"/>
                </a:solidFill>
                <a:latin typeface="Calibri"/>
              </a:rPr>
              <a:t>:	0x0000000000000000	0x0000000000000030</a:t>
            </a:r>
            <a:endParaRPr sz="1600" dirty="0">
              <a:solidFill>
                <a:prstClr val="black"/>
              </a:solidFill>
            </a:endParaRPr>
          </a:p>
          <a:p>
            <a:r>
              <a:rPr lang="en-US" sz="1600" b="1" dirty="0">
                <a:solidFill>
                  <a:srgbClr val="000000"/>
                </a:solidFill>
                <a:latin typeface="Calibri"/>
              </a:rPr>
              <a:t>%</a:t>
            </a:r>
            <a:r>
              <a:rPr lang="en-US" sz="1600" b="1" dirty="0" err="1">
                <a:solidFill>
                  <a:srgbClr val="000000"/>
                </a:solidFill>
                <a:latin typeface="Calibri"/>
              </a:rPr>
              <a:t>rcx</a:t>
            </a:r>
            <a:r>
              <a:rPr lang="en-US" sz="1600" b="1" dirty="0">
                <a:solidFill>
                  <a:srgbClr val="000000"/>
                </a:solidFill>
                <a:latin typeface="Calibri"/>
              </a:rPr>
              <a:t>:	0x0000000000000000</a:t>
            </a:r>
            <a:r>
              <a:rPr lang="en-US" sz="1600" b="1">
                <a:solidFill>
                  <a:srgbClr val="000000"/>
                </a:solidFill>
                <a:latin typeface="Calibri"/>
              </a:rPr>
              <a:t>	0x000000000000006f</a:t>
            </a:r>
            <a:endParaRPr sz="1600" dirty="0">
              <a:solidFill>
                <a:prstClr val="black"/>
              </a:solidFill>
            </a:endParaRPr>
          </a:p>
          <a:p>
            <a:r>
              <a:rPr lang="en-US" sz="1600" b="1" dirty="0">
                <a:solidFill>
                  <a:srgbClr val="000000"/>
                </a:solidFill>
                <a:latin typeface="Calibri"/>
              </a:rPr>
              <a:t>%</a:t>
            </a:r>
            <a:r>
              <a:rPr lang="en-US" sz="1600" b="1" dirty="0" err="1">
                <a:solidFill>
                  <a:srgbClr val="000000"/>
                </a:solidFill>
                <a:latin typeface="Calibri"/>
              </a:rPr>
              <a:t>rdx</a:t>
            </a:r>
            <a:r>
              <a:rPr lang="en-US" sz="1600" b="1" dirty="0">
                <a:solidFill>
                  <a:srgbClr val="000000"/>
                </a:solidFill>
                <a:latin typeface="Calibri"/>
              </a:rPr>
              <a:t>:	0x0000000000000000	0x0000000000000037</a:t>
            </a:r>
            <a:endParaRPr sz="1600" dirty="0">
              <a:solidFill>
                <a:prstClr val="black"/>
              </a:solidFill>
            </a:endParaRPr>
          </a:p>
          <a:p>
            <a:r>
              <a:rPr lang="en-US" sz="1600" b="1" dirty="0">
                <a:solidFill>
                  <a:srgbClr val="000000"/>
                </a:solidFill>
                <a:latin typeface="Calibri"/>
              </a:rPr>
              <a:t>%</a:t>
            </a:r>
            <a:r>
              <a:rPr lang="en-US" sz="1600" b="1" dirty="0" err="1">
                <a:solidFill>
                  <a:srgbClr val="000000"/>
                </a:solidFill>
                <a:latin typeface="Calibri"/>
              </a:rPr>
              <a:t>rbx</a:t>
            </a:r>
            <a:r>
              <a:rPr lang="en-US" sz="1600" b="1" dirty="0">
                <a:solidFill>
                  <a:srgbClr val="000000"/>
                </a:solidFill>
                <a:latin typeface="Calibri"/>
              </a:rPr>
              <a:t>:	0x0000000000000000	0x0000000000000037</a:t>
            </a:r>
            <a:endParaRPr sz="1600" dirty="0">
              <a:solidFill>
                <a:prstClr val="black"/>
              </a:solidFill>
            </a:endParaRPr>
          </a:p>
          <a:p>
            <a:endParaRPr sz="1600" dirty="0">
              <a:solidFill>
                <a:prstClr val="black"/>
              </a:solidFill>
            </a:endParaRPr>
          </a:p>
          <a:p>
            <a:r>
              <a:rPr lang="en-US" sz="1600" b="1" dirty="0">
                <a:solidFill>
                  <a:srgbClr val="000000"/>
                </a:solidFill>
                <a:latin typeface="Calibri"/>
              </a:rPr>
              <a:t>Changes to memory:</a:t>
            </a:r>
            <a:endParaRPr sz="1600" dirty="0">
              <a:solidFill>
                <a:prstClr val="black"/>
              </a:solidFill>
            </a:endParaRPr>
          </a:p>
          <a:p>
            <a:r>
              <a:rPr lang="en-US" sz="1600" b="1" dirty="0">
                <a:solidFill>
                  <a:srgbClr val="000000"/>
                </a:solidFill>
                <a:latin typeface="Calibri"/>
              </a:rPr>
              <a:t>0x0038:</a:t>
            </a:r>
            <a:r>
              <a:rPr lang="en-US" sz="1600" b="1">
                <a:solidFill>
                  <a:srgbClr val="000000"/>
                </a:solidFill>
                <a:latin typeface="Calibri"/>
              </a:rPr>
              <a:t>	</a:t>
            </a:r>
            <a:r>
              <a:rPr lang="en-US" sz="1600" b="1">
                <a:solidFill>
                  <a:srgbClr val="FF0000"/>
                </a:solidFill>
                <a:latin typeface="Calibri"/>
              </a:rPr>
              <a:t>0x0000000000000084</a:t>
            </a:r>
            <a:r>
              <a:rPr lang="en-US" sz="1600" b="1" dirty="0">
                <a:solidFill>
                  <a:srgbClr val="000000"/>
                </a:solidFill>
                <a:latin typeface="Calibri"/>
              </a:rPr>
              <a:t>	0x0000000000000037</a:t>
            </a:r>
            <a:endParaRPr sz="1600" dirty="0">
              <a:solidFill>
                <a:prstClr val="black"/>
              </a:solidFill>
            </a:endParaRPr>
          </a:p>
        </p:txBody>
      </p:sp>
    </p:spTree>
    <p:extLst>
      <p:ext uri="{BB962C8B-B14F-4D97-AF65-F5344CB8AC3E}">
        <p14:creationId xmlns:p14="http://schemas.microsoft.com/office/powerpoint/2010/main" val="13079829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Little-endian and big-endian</a:t>
            </a:r>
          </a:p>
        </p:txBody>
      </p:sp>
      <p:sp>
        <p:nvSpPr>
          <p:cNvPr id="3" name="Content Placeholder 2"/>
          <p:cNvSpPr>
            <a:spLocks noGrp="1"/>
          </p:cNvSpPr>
          <p:nvPr>
            <p:ph idx="1"/>
          </p:nvPr>
        </p:nvSpPr>
        <p:spPr/>
        <p:txBody>
          <a:bodyPr vert="horz" lIns="91440" tIns="45720" rIns="91440" bIns="45720" anchor="t">
            <a:normAutofit/>
          </a:bodyPr>
          <a:lstStyle/>
          <a:p>
            <a:r>
              <a:rPr lang="en-US" dirty="0"/>
              <a:t>In some computer systems, when multi-byte data (say, 4 bytes) is stored in memory, the most significant byte of the data is stored at the lowest address, and the least significant byte at the highest numbered address. [This is big-endian, and it’s what humans use.]</a:t>
            </a:r>
          </a:p>
          <a:p>
            <a:r>
              <a:rPr lang="en-US" dirty="0"/>
              <a:t>In other systems, though, the bytes of the data are stored in the opposite order; that is, </a:t>
            </a:r>
            <a:r>
              <a:rPr lang="en-US" i="1" dirty="0"/>
              <a:t>the least significant byte </a:t>
            </a:r>
            <a:r>
              <a:rPr lang="en-US" dirty="0"/>
              <a:t>is stored </a:t>
            </a:r>
            <a:r>
              <a:rPr lang="en-US" i="1" dirty="0"/>
              <a:t>first</a:t>
            </a:r>
            <a:r>
              <a:rPr lang="en-US" dirty="0"/>
              <a:t>, and the most significant last. [This is little-endian, and some hardware makers, such as Intel, store multi-byte data this way.]</a:t>
            </a:r>
          </a:p>
          <a:p>
            <a:endParaRPr lang="en-US" dirty="0"/>
          </a:p>
        </p:txBody>
      </p:sp>
    </p:spTree>
    <p:extLst>
      <p:ext uri="{BB962C8B-B14F-4D97-AF65-F5344CB8AC3E}">
        <p14:creationId xmlns:p14="http://schemas.microsoft.com/office/powerpoint/2010/main" val="21370986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TextShape 1"/>
          <p:cNvSpPr txBox="1"/>
          <p:nvPr/>
        </p:nvSpPr>
        <p:spPr>
          <a:xfrm>
            <a:off x="6934680" y="6412320"/>
            <a:ext cx="2129760" cy="472680"/>
          </a:xfrm>
          <a:prstGeom prst="rect">
            <a:avLst/>
          </a:prstGeom>
        </p:spPr>
        <p:txBody>
          <a:bodyPr lIns="0" tIns="0" rIns="0" bIns="0"/>
          <a:lstStyle/>
          <a:p>
            <a:pPr algn="r"/>
            <a:fld id="{25A0C999-2414-4245-8E39-361813BEE2A5}" type="slidenum">
              <a:rPr lang="en-US" sz="1300" b="1">
                <a:solidFill>
                  <a:srgbClr val="FFFFFF"/>
                </a:solidFill>
                <a:latin typeface="Tinos"/>
              </a:rPr>
              <a:pPr algn="r"/>
              <a:t>27</a:t>
            </a:fld>
            <a:endParaRPr>
              <a:solidFill>
                <a:prstClr val="black"/>
              </a:solidFill>
            </a:endParaRPr>
          </a:p>
        </p:txBody>
      </p:sp>
      <p:sp>
        <p:nvSpPr>
          <p:cNvPr id="207" name="TextShape 2"/>
          <p:cNvSpPr txBox="1"/>
          <p:nvPr/>
        </p:nvSpPr>
        <p:spPr>
          <a:xfrm>
            <a:off x="490320" y="110880"/>
            <a:ext cx="8228520" cy="887760"/>
          </a:xfrm>
          <a:prstGeom prst="rect">
            <a:avLst/>
          </a:prstGeom>
        </p:spPr>
        <p:txBody>
          <a:bodyPr lIns="0" tIns="0" rIns="0" bIns="0" anchor="ctr"/>
          <a:lstStyle/>
          <a:p>
            <a:r>
              <a:rPr lang="en-US" sz="2800" dirty="0">
                <a:solidFill>
                  <a:prstClr val="black"/>
                </a:solidFill>
              </a:rPr>
              <a:t>Y86 Simulator program code (for 32 bit architecture)</a:t>
            </a:r>
            <a:endParaRPr sz="2800" dirty="0">
              <a:solidFill>
                <a:prstClr val="black"/>
              </a:solidFill>
            </a:endParaRPr>
          </a:p>
        </p:txBody>
      </p:sp>
      <p:sp>
        <p:nvSpPr>
          <p:cNvPr id="208" name="TextShape 3"/>
          <p:cNvSpPr txBox="1"/>
          <p:nvPr/>
        </p:nvSpPr>
        <p:spPr>
          <a:xfrm>
            <a:off x="457200" y="1244160"/>
            <a:ext cx="8228520" cy="4886280"/>
          </a:xfrm>
          <a:prstGeom prst="rect">
            <a:avLst/>
          </a:prstGeom>
        </p:spPr>
        <p:txBody>
          <a:bodyPr lIns="0" tIns="0" rIns="0" bIns="0"/>
          <a:lstStyle/>
          <a:p>
            <a:endParaRPr>
              <a:solidFill>
                <a:prstClr val="black"/>
              </a:solidFill>
            </a:endParaRPr>
          </a:p>
        </p:txBody>
      </p:sp>
      <p:pic>
        <p:nvPicPr>
          <p:cNvPr id="209" name="Picture 2"/>
          <p:cNvPicPr/>
          <p:nvPr/>
        </p:nvPicPr>
        <p:blipFill>
          <a:blip r:embed="rId3"/>
          <a:stretch>
            <a:fillRect/>
          </a:stretch>
        </p:blipFill>
        <p:spPr>
          <a:xfrm>
            <a:off x="522360" y="1523880"/>
            <a:ext cx="8174880" cy="4723920"/>
          </a:xfrm>
          <a:prstGeom prst="rect">
            <a:avLst/>
          </a:prstGeom>
        </p:spPr>
      </p:pic>
    </p:spTree>
    <p:extLst>
      <p:ext uri="{BB962C8B-B14F-4D97-AF65-F5344CB8AC3E}">
        <p14:creationId xmlns:p14="http://schemas.microsoft.com/office/powerpoint/2010/main" val="19499755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TextShape 1"/>
          <p:cNvSpPr txBox="1"/>
          <p:nvPr/>
        </p:nvSpPr>
        <p:spPr>
          <a:xfrm>
            <a:off x="490320" y="110880"/>
            <a:ext cx="8228520" cy="887760"/>
          </a:xfrm>
          <a:prstGeom prst="rect">
            <a:avLst/>
          </a:prstGeom>
        </p:spPr>
        <p:txBody>
          <a:bodyPr lIns="0" tIns="0" rIns="0" bIns="0" anchor="ctr"/>
          <a:lstStyle/>
          <a:p>
            <a:endParaRPr>
              <a:solidFill>
                <a:prstClr val="black"/>
              </a:solidFill>
            </a:endParaRPr>
          </a:p>
        </p:txBody>
      </p:sp>
      <p:sp>
        <p:nvSpPr>
          <p:cNvPr id="211" name="TextShape 2"/>
          <p:cNvSpPr txBox="1"/>
          <p:nvPr/>
        </p:nvSpPr>
        <p:spPr>
          <a:xfrm>
            <a:off x="457200" y="1244160"/>
            <a:ext cx="8228520" cy="4886280"/>
          </a:xfrm>
          <a:prstGeom prst="rect">
            <a:avLst/>
          </a:prstGeom>
        </p:spPr>
        <p:txBody>
          <a:bodyPr lIns="0" tIns="0" rIns="0" bIns="0"/>
          <a:lstStyle/>
          <a:p>
            <a:endParaRPr>
              <a:solidFill>
                <a:prstClr val="black"/>
              </a:solidFill>
            </a:endParaRPr>
          </a:p>
        </p:txBody>
      </p:sp>
      <p:pic>
        <p:nvPicPr>
          <p:cNvPr id="212" name="Picture 2"/>
          <p:cNvPicPr/>
          <p:nvPr/>
        </p:nvPicPr>
        <p:blipFill>
          <a:blip r:embed="rId2"/>
          <a:stretch>
            <a:fillRect/>
          </a:stretch>
        </p:blipFill>
        <p:spPr>
          <a:xfrm>
            <a:off x="1523880" y="380880"/>
            <a:ext cx="6186240" cy="6305040"/>
          </a:xfrm>
          <a:prstGeom prst="rect">
            <a:avLst/>
          </a:prstGeom>
        </p:spPr>
      </p:pic>
    </p:spTree>
    <p:extLst>
      <p:ext uri="{BB962C8B-B14F-4D97-AF65-F5344CB8AC3E}">
        <p14:creationId xmlns:p14="http://schemas.microsoft.com/office/powerpoint/2010/main" val="3044163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TextShape 1"/>
          <p:cNvSpPr txBox="1"/>
          <p:nvPr/>
        </p:nvSpPr>
        <p:spPr>
          <a:xfrm>
            <a:off x="490320" y="110880"/>
            <a:ext cx="8228520" cy="887760"/>
          </a:xfrm>
          <a:prstGeom prst="rect">
            <a:avLst/>
          </a:prstGeom>
        </p:spPr>
        <p:txBody>
          <a:bodyPr lIns="0" tIns="0" rIns="0" bIns="0" anchor="ctr"/>
          <a:lstStyle/>
          <a:p>
            <a:endParaRPr>
              <a:solidFill>
                <a:prstClr val="black"/>
              </a:solidFill>
            </a:endParaRPr>
          </a:p>
        </p:txBody>
      </p:sp>
      <p:sp>
        <p:nvSpPr>
          <p:cNvPr id="217" name="TextShape 2"/>
          <p:cNvSpPr txBox="1"/>
          <p:nvPr/>
        </p:nvSpPr>
        <p:spPr>
          <a:xfrm>
            <a:off x="457200" y="1244160"/>
            <a:ext cx="8228520" cy="4886280"/>
          </a:xfrm>
          <a:prstGeom prst="rect">
            <a:avLst/>
          </a:prstGeom>
        </p:spPr>
        <p:txBody>
          <a:bodyPr lIns="0" tIns="0" rIns="0" bIns="0"/>
          <a:lstStyle/>
          <a:p>
            <a:endParaRPr>
              <a:solidFill>
                <a:prstClr val="black"/>
              </a:solidFill>
            </a:endParaRPr>
          </a:p>
        </p:txBody>
      </p:sp>
      <p:pic>
        <p:nvPicPr>
          <p:cNvPr id="218" name="Picture 2"/>
          <p:cNvPicPr/>
          <p:nvPr/>
        </p:nvPicPr>
        <p:blipFill>
          <a:blip r:embed="rId2"/>
          <a:stretch>
            <a:fillRect/>
          </a:stretch>
        </p:blipFill>
        <p:spPr>
          <a:xfrm>
            <a:off x="1447920" y="2209680"/>
            <a:ext cx="5539320" cy="2538000"/>
          </a:xfrm>
          <a:prstGeom prst="rect">
            <a:avLst/>
          </a:prstGeom>
        </p:spPr>
      </p:pic>
    </p:spTree>
    <p:extLst>
      <p:ext uri="{BB962C8B-B14F-4D97-AF65-F5344CB8AC3E}">
        <p14:creationId xmlns:p14="http://schemas.microsoft.com/office/powerpoint/2010/main" val="55572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52CC5-04A7-437B-B07C-5488B6CF035E}"/>
              </a:ext>
            </a:extLst>
          </p:cNvPr>
          <p:cNvSpPr>
            <a:spLocks noGrp="1"/>
          </p:cNvSpPr>
          <p:nvPr>
            <p:ph type="title"/>
          </p:nvPr>
        </p:nvSpPr>
        <p:spPr/>
        <p:txBody>
          <a:bodyPr>
            <a:normAutofit/>
          </a:bodyPr>
          <a:lstStyle/>
          <a:p>
            <a:r>
              <a:rPr lang="en-US" sz="3600" dirty="0"/>
              <a:t>High-level versus assembly language</a:t>
            </a:r>
          </a:p>
        </p:txBody>
      </p:sp>
      <p:sp>
        <p:nvSpPr>
          <p:cNvPr id="3" name="Content Placeholder 2">
            <a:extLst>
              <a:ext uri="{FF2B5EF4-FFF2-40B4-BE49-F238E27FC236}">
                <a16:creationId xmlns:a16="http://schemas.microsoft.com/office/drawing/2014/main" id="{7FD12F91-785D-4558-8820-457A22704C00}"/>
              </a:ext>
            </a:extLst>
          </p:cNvPr>
          <p:cNvSpPr>
            <a:spLocks noGrp="1"/>
          </p:cNvSpPr>
          <p:nvPr>
            <p:ph idx="1"/>
          </p:nvPr>
        </p:nvSpPr>
        <p:spPr/>
        <p:txBody>
          <a:bodyPr vert="horz" lIns="91440" tIns="45720" rIns="91440" bIns="45720" anchor="t">
            <a:normAutofit fontScale="92500" lnSpcReduction="10000"/>
          </a:bodyPr>
          <a:lstStyle/>
          <a:p>
            <a:r>
              <a:rPr lang="en-US" sz="2000" b="1" i="1" dirty="0"/>
              <a:t>Do not worry about the details</a:t>
            </a:r>
            <a:r>
              <a:rPr lang="en-US" sz="2000" b="1" dirty="0"/>
              <a:t> of the Intel X86-64 assembly language shown on the prior slide (it’s just meant to be an example of assembly language for a real CPU – Intel X86-64).</a:t>
            </a:r>
          </a:p>
          <a:p>
            <a:r>
              <a:rPr lang="en-US" sz="2000" dirty="0"/>
              <a:t>Differences between high-level and assembly language:</a:t>
            </a:r>
          </a:p>
          <a:p>
            <a:pPr lvl="1" indent="-246380"/>
            <a:r>
              <a:rPr lang="en-US" sz="1800" b="1" dirty="0"/>
              <a:t>Assembly has </a:t>
            </a:r>
            <a:r>
              <a:rPr lang="en-US" sz="1800" b="1" i="1" dirty="0"/>
              <a:t>one instruction per machine language instruction</a:t>
            </a:r>
            <a:r>
              <a:rPr lang="en-US" sz="1800" b="1" dirty="0"/>
              <a:t>.</a:t>
            </a:r>
          </a:p>
          <a:p>
            <a:pPr lvl="1" indent="-246380"/>
            <a:r>
              <a:rPr lang="en-US" sz="1800" b="1" dirty="0"/>
              <a:t>SOOOOO: Assembly is a text form of machine language (machine language is bit strings; that is, encoded instructions and data).</a:t>
            </a:r>
          </a:p>
          <a:p>
            <a:pPr lvl="1" indent="-246380"/>
            <a:r>
              <a:rPr lang="en-US" sz="1800" b="1" dirty="0"/>
              <a:t>An assembler (a program) is required to convert an assembly language program to machine language before it can be executed by the CPU.</a:t>
            </a:r>
          </a:p>
          <a:p>
            <a:pPr lvl="1" indent="-246380"/>
            <a:r>
              <a:rPr lang="en-US" sz="1800" dirty="0"/>
              <a:t>Every type of CPU has its own assembly language (Intel X86-64, ARM, MIPS, PowerPC, SPARC) (Some CPUs, such as </a:t>
            </a:r>
            <a:r>
              <a:rPr lang="en-US" sz="1800" dirty="0" err="1"/>
              <a:t>Intels</a:t>
            </a:r>
            <a:r>
              <a:rPr lang="en-US" sz="1800" dirty="0"/>
              <a:t>, have several!)</a:t>
            </a:r>
          </a:p>
          <a:p>
            <a:pPr lvl="1" indent="-246380"/>
            <a:r>
              <a:rPr lang="en-US" sz="1800" dirty="0"/>
              <a:t>Because assembly is text, it is human readable (understandable to humans).</a:t>
            </a:r>
          </a:p>
          <a:p>
            <a:pPr lvl="1" indent="-246380"/>
            <a:r>
              <a:rPr lang="en-US" sz="1800" b="1" dirty="0"/>
              <a:t>High-level language statements typically require multiple assembly instructions; for that reason, assembly language programs are longer than high-level language programs (see the example on the prior slide).</a:t>
            </a:r>
          </a:p>
        </p:txBody>
      </p:sp>
    </p:spTree>
    <p:extLst>
      <p:ext uri="{BB962C8B-B14F-4D97-AF65-F5344CB8AC3E}">
        <p14:creationId xmlns:p14="http://schemas.microsoft.com/office/powerpoint/2010/main" val="33716248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time</a:t>
            </a:r>
          </a:p>
        </p:txBody>
      </p:sp>
      <p:sp>
        <p:nvSpPr>
          <p:cNvPr id="3" name="Content Placeholder 2"/>
          <p:cNvSpPr>
            <a:spLocks noGrp="1"/>
          </p:cNvSpPr>
          <p:nvPr>
            <p:ph idx="1"/>
          </p:nvPr>
        </p:nvSpPr>
        <p:spPr/>
        <p:txBody>
          <a:bodyPr vert="horz" lIns="91440" tIns="45720" rIns="91440" bIns="45720" anchor="t">
            <a:normAutofit fontScale="92500"/>
          </a:bodyPr>
          <a:lstStyle/>
          <a:p>
            <a:r>
              <a:rPr lang="en-US" dirty="0"/>
              <a:t>We will run a more interesting program on the simulator – a program to call a subroutine to add the elements of an array, and return the sum to the calling subroutine</a:t>
            </a:r>
          </a:p>
          <a:p>
            <a:r>
              <a:rPr lang="en-US" dirty="0"/>
              <a:t>We will also see:</a:t>
            </a:r>
          </a:p>
          <a:p>
            <a:pPr lvl="1" indent="-246380"/>
            <a:r>
              <a:rPr lang="en-US" dirty="0"/>
              <a:t>More on data movement</a:t>
            </a:r>
          </a:p>
          <a:p>
            <a:pPr lvl="1" indent="-246380"/>
            <a:r>
              <a:rPr lang="en-US" dirty="0"/>
              <a:t>ALU operations available</a:t>
            </a:r>
          </a:p>
          <a:p>
            <a:pPr lvl="1" indent="-246380"/>
            <a:r>
              <a:rPr lang="en-US" dirty="0"/>
              <a:t>How loops, if, and if else statements can be implemented</a:t>
            </a:r>
          </a:p>
          <a:p>
            <a:pPr lvl="1" indent="-246380"/>
            <a:r>
              <a:rPr lang="en-US" dirty="0"/>
              <a:t>How functions are called</a:t>
            </a:r>
          </a:p>
          <a:p>
            <a:pPr lvl="1" indent="-246380"/>
            <a:r>
              <a:rPr lang="en-US" dirty="0"/>
              <a:t>How parameters are passed to functions, and how results are returned.</a:t>
            </a:r>
          </a:p>
        </p:txBody>
      </p:sp>
    </p:spTree>
    <p:extLst>
      <p:ext uri="{BB962C8B-B14F-4D97-AF65-F5344CB8AC3E}">
        <p14:creationId xmlns:p14="http://schemas.microsoft.com/office/powerpoint/2010/main" val="4081290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93D18-9218-4E71-9D0C-A3A995082996}"/>
              </a:ext>
            </a:extLst>
          </p:cNvPr>
          <p:cNvSpPr>
            <a:spLocks noGrp="1"/>
          </p:cNvSpPr>
          <p:nvPr>
            <p:ph type="title"/>
          </p:nvPr>
        </p:nvSpPr>
        <p:spPr/>
        <p:txBody>
          <a:bodyPr/>
          <a:lstStyle/>
          <a:p>
            <a:r>
              <a:rPr lang="en-US" dirty="0"/>
              <a:t>Intel X86-64</a:t>
            </a:r>
          </a:p>
        </p:txBody>
      </p:sp>
      <p:sp>
        <p:nvSpPr>
          <p:cNvPr id="3" name="Content Placeholder 2">
            <a:extLst>
              <a:ext uri="{FF2B5EF4-FFF2-40B4-BE49-F238E27FC236}">
                <a16:creationId xmlns:a16="http://schemas.microsoft.com/office/drawing/2014/main" id="{292BF07C-6718-480E-8591-D9CBD94558BF}"/>
              </a:ext>
            </a:extLst>
          </p:cNvPr>
          <p:cNvSpPr>
            <a:spLocks noGrp="1"/>
          </p:cNvSpPr>
          <p:nvPr>
            <p:ph idx="1"/>
          </p:nvPr>
        </p:nvSpPr>
        <p:spPr/>
        <p:txBody>
          <a:bodyPr vert="horz" lIns="91440" tIns="45720" rIns="91440" bIns="45720" anchor="t">
            <a:normAutofit fontScale="92500"/>
          </a:bodyPr>
          <a:lstStyle/>
          <a:p>
            <a:r>
              <a:rPr lang="en-US" dirty="0"/>
              <a:t>In this slide set, we will learn about the Y86-64 assembly language.</a:t>
            </a:r>
          </a:p>
          <a:p>
            <a:r>
              <a:rPr lang="en-US" dirty="0"/>
              <a:t>Y86-64 is a </a:t>
            </a:r>
            <a:r>
              <a:rPr lang="en-US" b="1" i="1" dirty="0"/>
              <a:t>VERY SIMPLIFIED, RISC-based version of Intel X86-64</a:t>
            </a:r>
            <a:r>
              <a:rPr lang="en-US" dirty="0"/>
              <a:t>, which is the assembly language for Intel CPUs today (i3, i5, i7, i9, etc.) [X86-64 is a CISC architecture].</a:t>
            </a:r>
          </a:p>
          <a:p>
            <a:r>
              <a:rPr lang="en-US" dirty="0"/>
              <a:t>Because Y86-64 is just like Intel in almost every way, you will learn the basics of how Intel CPUs execute programs.</a:t>
            </a:r>
          </a:p>
          <a:p>
            <a:r>
              <a:rPr lang="en-US" dirty="0"/>
              <a:t>Y86-64 programs cannot be assembled and run on a real CPU, but only on a CPU </a:t>
            </a:r>
            <a:r>
              <a:rPr lang="en-US" b="1" i="1" dirty="0"/>
              <a:t>SIMULATOR</a:t>
            </a:r>
            <a:r>
              <a:rPr lang="en-US" dirty="0"/>
              <a:t> (a program that acts like a CPU of a certain design).</a:t>
            </a:r>
          </a:p>
          <a:p>
            <a:endParaRPr lang="en-US" dirty="0"/>
          </a:p>
        </p:txBody>
      </p:sp>
    </p:spTree>
    <p:extLst>
      <p:ext uri="{BB962C8B-B14F-4D97-AF65-F5344CB8AC3E}">
        <p14:creationId xmlns:p14="http://schemas.microsoft.com/office/powerpoint/2010/main" val="41092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Shape 1"/>
          <p:cNvSpPr txBox="1"/>
          <p:nvPr/>
        </p:nvSpPr>
        <p:spPr>
          <a:xfrm>
            <a:off x="490320" y="1013306"/>
            <a:ext cx="8228520" cy="887760"/>
          </a:xfrm>
          <a:prstGeom prst="rect">
            <a:avLst/>
          </a:prstGeom>
        </p:spPr>
        <p:txBody>
          <a:bodyPr lIns="0" tIns="0" rIns="0" bIns="0" anchor="ctr"/>
          <a:lstStyle/>
          <a:p>
            <a:r>
              <a:rPr lang="en-US" sz="4000" dirty="0">
                <a:solidFill>
                  <a:prstClr val="black"/>
                </a:solidFill>
              </a:rPr>
              <a:t>Computer Architecture</a:t>
            </a:r>
            <a:endParaRPr dirty="0">
              <a:solidFill>
                <a:prstClr val="black"/>
              </a:solidFill>
            </a:endParaRPr>
          </a:p>
        </p:txBody>
      </p:sp>
      <p:sp>
        <p:nvSpPr>
          <p:cNvPr id="82" name="TextShape 2"/>
          <p:cNvSpPr txBox="1"/>
          <p:nvPr/>
        </p:nvSpPr>
        <p:spPr>
          <a:xfrm>
            <a:off x="457200" y="2057400"/>
            <a:ext cx="8228520" cy="4073040"/>
          </a:xfrm>
          <a:prstGeom prst="rect">
            <a:avLst/>
          </a:prstGeom>
        </p:spPr>
        <p:txBody>
          <a:bodyPr lIns="0" tIns="0" rIns="0" bIns="0" anchor="t"/>
          <a:lstStyle/>
          <a:p>
            <a:pPr>
              <a:buFont typeface="Arial"/>
              <a:buChar char="•"/>
            </a:pPr>
            <a:r>
              <a:rPr lang="en-US" sz="2000" dirty="0"/>
              <a:t>The term </a:t>
            </a:r>
            <a:r>
              <a:rPr lang="en-US" sz="2000" i="1" dirty="0"/>
              <a:t>computer architecture </a:t>
            </a:r>
            <a:r>
              <a:rPr lang="en-US" sz="2000" dirty="0"/>
              <a:t>covers three aspects of computer design:</a:t>
            </a:r>
          </a:p>
          <a:p>
            <a:pPr lvl="1">
              <a:buSzPct val="25000"/>
            </a:pPr>
            <a:r>
              <a:rPr lang="en-US" sz="2000" i="1" dirty="0">
                <a:solidFill>
                  <a:prstClr val="black"/>
                </a:solidFill>
              </a:rPr>
              <a:t>1. instruction set architecture,</a:t>
            </a:r>
            <a:endParaRPr lang="en-US" sz="2000" dirty="0">
              <a:solidFill>
                <a:prstClr val="black"/>
              </a:solidFill>
            </a:endParaRPr>
          </a:p>
          <a:p>
            <a:pPr lvl="1">
              <a:buSzPct val="25000"/>
            </a:pPr>
            <a:r>
              <a:rPr lang="en-US" sz="2000" i="1" dirty="0">
                <a:solidFill>
                  <a:prstClr val="black"/>
                </a:solidFill>
              </a:rPr>
              <a:t>2. computer organization </a:t>
            </a:r>
            <a:r>
              <a:rPr lang="en-US" sz="2000" dirty="0">
                <a:solidFill>
                  <a:prstClr val="black"/>
                </a:solidFill>
              </a:rPr>
              <a:t>and</a:t>
            </a:r>
          </a:p>
          <a:p>
            <a:pPr lvl="1">
              <a:buSzPct val="25000"/>
            </a:pPr>
            <a:r>
              <a:rPr lang="en-US" sz="2000" i="1" dirty="0">
                <a:solidFill>
                  <a:prstClr val="black"/>
                </a:solidFill>
              </a:rPr>
              <a:t>3. computer hardware.</a:t>
            </a:r>
            <a:endParaRPr lang="en-US" sz="2000" dirty="0">
              <a:solidFill>
                <a:prstClr val="black"/>
              </a:solidFill>
            </a:endParaRPr>
          </a:p>
          <a:p>
            <a:pPr>
              <a:buFont typeface="Arial"/>
              <a:buChar char="•"/>
            </a:pPr>
            <a:r>
              <a:rPr lang="en-US" sz="2000" dirty="0"/>
              <a:t>We will talk about the second and the third later; for now, we are interested in THE FIRST: Instruction Set Architecture.</a:t>
            </a:r>
          </a:p>
          <a:p>
            <a:pPr>
              <a:buFont typeface="Arial"/>
              <a:buChar char="•"/>
            </a:pPr>
            <a:r>
              <a:rPr lang="en-US" sz="2000" b="1" i="1" dirty="0"/>
              <a:t>Instruction set architecture - ISA </a:t>
            </a:r>
            <a:r>
              <a:rPr lang="en-US" sz="2000" dirty="0"/>
              <a:t>refers to the actual programmer visible machine interface</a:t>
            </a:r>
          </a:p>
          <a:p>
            <a:pPr>
              <a:buFont typeface="Arial"/>
              <a:buChar char="•"/>
            </a:pPr>
            <a:r>
              <a:rPr lang="en-US" sz="2000" dirty="0"/>
              <a:t>This means the part of the hardware which the assembly language programmer can “see or interact with” (use or affect in assembly language programs) -  such as instruction set, registers, memory organization, and exception (i.e. interrupt) handling.</a:t>
            </a:r>
            <a:endParaRPr sz="2000" dirty="0"/>
          </a:p>
        </p:txBody>
      </p:sp>
    </p:spTree>
    <p:extLst>
      <p:ext uri="{BB962C8B-B14F-4D97-AF65-F5344CB8AC3E}">
        <p14:creationId xmlns:p14="http://schemas.microsoft.com/office/powerpoint/2010/main" val="845438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
          <p:cNvGrpSpPr>
            <a:grpSpLocks/>
          </p:cNvGrpSpPr>
          <p:nvPr/>
        </p:nvGrpSpPr>
        <p:grpSpPr bwMode="auto">
          <a:xfrm>
            <a:off x="5930914" y="2286000"/>
            <a:ext cx="2743200" cy="4168775"/>
            <a:chOff x="2160" y="864"/>
            <a:chExt cx="1728" cy="2626"/>
          </a:xfrm>
        </p:grpSpPr>
        <p:sp>
          <p:nvSpPr>
            <p:cNvPr id="3" name="Rectangle 4"/>
            <p:cNvSpPr>
              <a:spLocks noChangeArrowheads="1"/>
            </p:cNvSpPr>
            <p:nvPr/>
          </p:nvSpPr>
          <p:spPr bwMode="auto">
            <a:xfrm>
              <a:off x="2160" y="1824"/>
              <a:ext cx="1728" cy="226"/>
            </a:xfrm>
            <a:prstGeom prst="rect">
              <a:avLst/>
            </a:prstGeom>
            <a:solidFill>
              <a:schemeClr val="tx2"/>
            </a:solidFill>
            <a:ln w="19050">
              <a:solidFill>
                <a:schemeClr val="tx2"/>
              </a:solidFill>
              <a:miter lim="800000"/>
              <a:headEnd/>
              <a:tailEnd type="none" w="sm" len="sm"/>
            </a:ln>
            <a:effectLst/>
          </p:spPr>
          <p:txBody>
            <a:bodyPr wrap="none" lIns="45720" rIns="45720" anchor="ctr"/>
            <a:lstStyle/>
            <a:p>
              <a:r>
                <a:rPr lang="en-US">
                  <a:solidFill>
                    <a:srgbClr val="FFCCFF"/>
                  </a:solidFill>
                </a:rPr>
                <a:t>ISA</a:t>
              </a:r>
            </a:p>
          </p:txBody>
        </p:sp>
        <p:sp>
          <p:nvSpPr>
            <p:cNvPr id="4" name="Rectangle 6"/>
            <p:cNvSpPr>
              <a:spLocks noChangeArrowheads="1"/>
            </p:cNvSpPr>
            <p:nvPr/>
          </p:nvSpPr>
          <p:spPr bwMode="auto">
            <a:xfrm>
              <a:off x="2400" y="1344"/>
              <a:ext cx="672" cy="466"/>
            </a:xfrm>
            <a:prstGeom prst="rect">
              <a:avLst/>
            </a:prstGeom>
            <a:solidFill>
              <a:srgbClr val="99FFCC"/>
            </a:solidFill>
            <a:ln w="19050">
              <a:solidFill>
                <a:schemeClr val="tx2"/>
              </a:solidFill>
              <a:miter lim="800000"/>
              <a:headEnd/>
              <a:tailEnd type="none" w="sm" len="sm"/>
            </a:ln>
            <a:effectLst/>
          </p:spPr>
          <p:txBody>
            <a:bodyPr wrap="none" lIns="45720" rIns="45720" anchor="ctr"/>
            <a:lstStyle/>
            <a:p>
              <a:r>
                <a:rPr lang="en-US"/>
                <a:t>Compiler</a:t>
              </a:r>
            </a:p>
          </p:txBody>
        </p:sp>
        <p:sp>
          <p:nvSpPr>
            <p:cNvPr id="5" name="Rectangle 7"/>
            <p:cNvSpPr>
              <a:spLocks noChangeArrowheads="1"/>
            </p:cNvSpPr>
            <p:nvPr/>
          </p:nvSpPr>
          <p:spPr bwMode="auto">
            <a:xfrm>
              <a:off x="3072" y="1344"/>
              <a:ext cx="624" cy="466"/>
            </a:xfrm>
            <a:prstGeom prst="rect">
              <a:avLst/>
            </a:prstGeom>
            <a:solidFill>
              <a:srgbClr val="99FFCC"/>
            </a:solidFill>
            <a:ln w="19050">
              <a:solidFill>
                <a:schemeClr val="tx2"/>
              </a:solidFill>
              <a:miter lim="800000"/>
              <a:headEnd/>
              <a:tailEnd type="none" w="sm" len="sm"/>
            </a:ln>
            <a:effectLst/>
          </p:spPr>
          <p:txBody>
            <a:bodyPr wrap="none" lIns="45720" rIns="45720" anchor="ctr"/>
            <a:lstStyle/>
            <a:p>
              <a:r>
                <a:rPr lang="en-US"/>
                <a:t>OS</a:t>
              </a:r>
            </a:p>
          </p:txBody>
        </p:sp>
        <p:sp>
          <p:nvSpPr>
            <p:cNvPr id="6" name="Rectangle 8"/>
            <p:cNvSpPr>
              <a:spLocks noChangeArrowheads="1"/>
            </p:cNvSpPr>
            <p:nvPr/>
          </p:nvSpPr>
          <p:spPr bwMode="auto">
            <a:xfrm>
              <a:off x="2400" y="2064"/>
              <a:ext cx="1296" cy="466"/>
            </a:xfrm>
            <a:prstGeom prst="rect">
              <a:avLst/>
            </a:prstGeom>
            <a:solidFill>
              <a:srgbClr val="FFFF99"/>
            </a:solidFill>
            <a:ln w="19050">
              <a:solidFill>
                <a:schemeClr val="tx2"/>
              </a:solidFill>
              <a:miter lim="800000"/>
              <a:headEnd/>
              <a:tailEnd type="none" w="sm" len="sm"/>
            </a:ln>
            <a:effectLst/>
          </p:spPr>
          <p:txBody>
            <a:bodyPr wrap="none" lIns="45720" rIns="45720" anchor="ctr"/>
            <a:lstStyle/>
            <a:p>
              <a:r>
                <a:rPr lang="en-US"/>
                <a:t>CPU</a:t>
              </a:r>
            </a:p>
            <a:p>
              <a:r>
                <a:rPr lang="en-US"/>
                <a:t>Design</a:t>
              </a:r>
            </a:p>
          </p:txBody>
        </p:sp>
        <p:sp>
          <p:nvSpPr>
            <p:cNvPr id="7" name="Rectangle 9"/>
            <p:cNvSpPr>
              <a:spLocks noChangeArrowheads="1"/>
            </p:cNvSpPr>
            <p:nvPr/>
          </p:nvSpPr>
          <p:spPr bwMode="auto">
            <a:xfrm>
              <a:off x="2400" y="2544"/>
              <a:ext cx="1296" cy="466"/>
            </a:xfrm>
            <a:prstGeom prst="rect">
              <a:avLst/>
            </a:prstGeom>
            <a:solidFill>
              <a:srgbClr val="FFFF99"/>
            </a:solidFill>
            <a:ln w="19050">
              <a:solidFill>
                <a:schemeClr val="tx2"/>
              </a:solidFill>
              <a:miter lim="800000"/>
              <a:headEnd/>
              <a:tailEnd type="none" w="sm" len="sm"/>
            </a:ln>
            <a:effectLst/>
          </p:spPr>
          <p:txBody>
            <a:bodyPr wrap="none" lIns="45720" rIns="45720" anchor="ctr"/>
            <a:lstStyle/>
            <a:p>
              <a:r>
                <a:rPr lang="en-US"/>
                <a:t>Circuit</a:t>
              </a:r>
            </a:p>
            <a:p>
              <a:r>
                <a:rPr lang="en-US"/>
                <a:t>Design</a:t>
              </a:r>
            </a:p>
          </p:txBody>
        </p:sp>
        <p:sp>
          <p:nvSpPr>
            <p:cNvPr id="8" name="Rectangle 10"/>
            <p:cNvSpPr>
              <a:spLocks noChangeArrowheads="1"/>
            </p:cNvSpPr>
            <p:nvPr/>
          </p:nvSpPr>
          <p:spPr bwMode="auto">
            <a:xfrm>
              <a:off x="2400" y="3024"/>
              <a:ext cx="1296" cy="466"/>
            </a:xfrm>
            <a:prstGeom prst="rect">
              <a:avLst/>
            </a:prstGeom>
            <a:solidFill>
              <a:srgbClr val="FFFF99"/>
            </a:solidFill>
            <a:ln w="19050">
              <a:solidFill>
                <a:schemeClr val="tx2"/>
              </a:solidFill>
              <a:miter lim="800000"/>
              <a:headEnd/>
              <a:tailEnd type="none" w="sm" len="sm"/>
            </a:ln>
            <a:effectLst/>
          </p:spPr>
          <p:txBody>
            <a:bodyPr wrap="none" lIns="45720" rIns="45720" anchor="ctr"/>
            <a:lstStyle/>
            <a:p>
              <a:r>
                <a:rPr lang="en-US"/>
                <a:t>Chip</a:t>
              </a:r>
            </a:p>
            <a:p>
              <a:r>
                <a:rPr lang="en-US"/>
                <a:t>Layout</a:t>
              </a:r>
            </a:p>
          </p:txBody>
        </p:sp>
        <p:sp>
          <p:nvSpPr>
            <p:cNvPr id="9" name="Rectangle 11"/>
            <p:cNvSpPr>
              <a:spLocks noChangeArrowheads="1"/>
            </p:cNvSpPr>
            <p:nvPr/>
          </p:nvSpPr>
          <p:spPr bwMode="auto">
            <a:xfrm>
              <a:off x="2400" y="864"/>
              <a:ext cx="1296" cy="466"/>
            </a:xfrm>
            <a:prstGeom prst="rect">
              <a:avLst/>
            </a:prstGeom>
            <a:solidFill>
              <a:srgbClr val="99FFCC"/>
            </a:solidFill>
            <a:ln w="19050">
              <a:solidFill>
                <a:schemeClr val="tx2"/>
              </a:solidFill>
              <a:miter lim="800000"/>
              <a:headEnd/>
              <a:tailEnd type="none" w="sm" len="sm"/>
            </a:ln>
            <a:effectLst/>
          </p:spPr>
          <p:txBody>
            <a:bodyPr wrap="none" lIns="45720" rIns="45720" anchor="ctr"/>
            <a:lstStyle/>
            <a:p>
              <a:r>
                <a:rPr lang="en-US"/>
                <a:t>Application</a:t>
              </a:r>
            </a:p>
            <a:p>
              <a:r>
                <a:rPr lang="en-US"/>
                <a:t>Program</a:t>
              </a:r>
            </a:p>
          </p:txBody>
        </p:sp>
      </p:grpSp>
      <p:sp>
        <p:nvSpPr>
          <p:cNvPr id="18" name="TextShape 1"/>
          <p:cNvSpPr txBox="1"/>
          <p:nvPr/>
        </p:nvSpPr>
        <p:spPr>
          <a:xfrm>
            <a:off x="490320" y="1013306"/>
            <a:ext cx="8228520" cy="887760"/>
          </a:xfrm>
          <a:prstGeom prst="rect">
            <a:avLst/>
          </a:prstGeom>
        </p:spPr>
        <p:txBody>
          <a:bodyPr lIns="0" tIns="0" rIns="0" bIns="0" anchor="ctr"/>
          <a:lstStyle/>
          <a:p>
            <a:r>
              <a:rPr lang="en-US" sz="4000" dirty="0">
                <a:solidFill>
                  <a:prstClr val="black"/>
                </a:solidFill>
              </a:rPr>
              <a:t>Instruction Set Architecture</a:t>
            </a:r>
            <a:endParaRPr dirty="0">
              <a:solidFill>
                <a:prstClr val="black"/>
              </a:solidFill>
            </a:endParaRPr>
          </a:p>
        </p:txBody>
      </p:sp>
      <p:sp>
        <p:nvSpPr>
          <p:cNvPr id="19" name="TextShape 2"/>
          <p:cNvSpPr txBox="1"/>
          <p:nvPr/>
        </p:nvSpPr>
        <p:spPr>
          <a:xfrm>
            <a:off x="457200" y="2057400"/>
            <a:ext cx="5334000" cy="4267200"/>
          </a:xfrm>
          <a:prstGeom prst="rect">
            <a:avLst/>
          </a:prstGeom>
        </p:spPr>
        <p:txBody>
          <a:bodyPr lIns="0" tIns="0" rIns="0" bIns="0" anchor="t"/>
          <a:lstStyle/>
          <a:p>
            <a:r>
              <a:rPr lang="en-US" dirty="0"/>
              <a:t>Assembly Language View</a:t>
            </a:r>
          </a:p>
          <a:p>
            <a:pPr lvl="1"/>
            <a:r>
              <a:rPr lang="en-US" dirty="0"/>
              <a:t>Processor state</a:t>
            </a:r>
          </a:p>
          <a:p>
            <a:pPr lvl="2"/>
            <a:r>
              <a:rPr lang="en-US" dirty="0"/>
              <a:t>Registers, memory, …</a:t>
            </a:r>
          </a:p>
          <a:p>
            <a:pPr lvl="1"/>
            <a:r>
              <a:rPr lang="en-US" dirty="0"/>
              <a:t>Instructions</a:t>
            </a:r>
          </a:p>
          <a:p>
            <a:pPr lvl="2"/>
            <a:r>
              <a:rPr lang="en-US" dirty="0" err="1">
                <a:latin typeface="Courier New" pitchFamily="49" charset="0"/>
              </a:rPr>
              <a:t>addq</a:t>
            </a:r>
            <a:r>
              <a:rPr lang="en-US" dirty="0"/>
              <a:t>, </a:t>
            </a:r>
            <a:r>
              <a:rPr lang="en-US" dirty="0" err="1">
                <a:latin typeface="Courier New" pitchFamily="49" charset="0"/>
              </a:rPr>
              <a:t>pushq</a:t>
            </a:r>
            <a:r>
              <a:rPr lang="en-US" dirty="0"/>
              <a:t>, </a:t>
            </a:r>
            <a:r>
              <a:rPr lang="en-US" dirty="0">
                <a:latin typeface="Courier New" pitchFamily="49" charset="0"/>
              </a:rPr>
              <a:t>ret</a:t>
            </a:r>
            <a:r>
              <a:rPr lang="en-US" dirty="0"/>
              <a:t>, …</a:t>
            </a:r>
          </a:p>
          <a:p>
            <a:pPr lvl="2"/>
            <a:r>
              <a:rPr lang="en-US" dirty="0"/>
              <a:t>How instructions are encoded as bytes</a:t>
            </a:r>
          </a:p>
          <a:p>
            <a:r>
              <a:rPr lang="en-US" dirty="0"/>
              <a:t>Layer of Abstraction</a:t>
            </a:r>
          </a:p>
          <a:p>
            <a:pPr lvl="1"/>
            <a:r>
              <a:rPr lang="en-US" dirty="0"/>
              <a:t>Above: how to program machine</a:t>
            </a:r>
          </a:p>
          <a:p>
            <a:pPr lvl="2"/>
            <a:r>
              <a:rPr lang="en-US" dirty="0"/>
              <a:t>Processor executes instructions in a sequence</a:t>
            </a:r>
          </a:p>
          <a:p>
            <a:pPr lvl="1"/>
            <a:r>
              <a:rPr lang="en-US" dirty="0"/>
              <a:t>Below: what needs to be built</a:t>
            </a:r>
          </a:p>
          <a:p>
            <a:pPr lvl="2"/>
            <a:r>
              <a:rPr lang="en-US" dirty="0"/>
              <a:t>Use variety of techniques to make the hardware run fast; e.g., execute multiple instructions simultaneously (pipelining – more on this later)</a:t>
            </a:r>
          </a:p>
        </p:txBody>
      </p:sp>
    </p:spTree>
    <p:extLst>
      <p:ext uri="{BB962C8B-B14F-4D97-AF65-F5344CB8AC3E}">
        <p14:creationId xmlns:p14="http://schemas.microsoft.com/office/powerpoint/2010/main" val="2908060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extShape 1"/>
          <p:cNvSpPr txBox="1"/>
          <p:nvPr/>
        </p:nvSpPr>
        <p:spPr>
          <a:xfrm>
            <a:off x="490320" y="1295400"/>
            <a:ext cx="8228520" cy="887760"/>
          </a:xfrm>
          <a:prstGeom prst="rect">
            <a:avLst/>
          </a:prstGeom>
        </p:spPr>
        <p:txBody>
          <a:bodyPr lIns="0" tIns="0" rIns="0" bIns="0" anchor="ctr"/>
          <a:lstStyle/>
          <a:p>
            <a:r>
              <a:rPr lang="en-US" sz="4000" dirty="0">
                <a:solidFill>
                  <a:prstClr val="black"/>
                </a:solidFill>
              </a:rPr>
              <a:t>Instruction Set Architecture</a:t>
            </a:r>
            <a:endParaRPr dirty="0">
              <a:solidFill>
                <a:prstClr val="black"/>
              </a:solidFill>
            </a:endParaRPr>
          </a:p>
        </p:txBody>
      </p:sp>
      <p:sp>
        <p:nvSpPr>
          <p:cNvPr id="145" name="TextShape 2"/>
          <p:cNvSpPr txBox="1"/>
          <p:nvPr/>
        </p:nvSpPr>
        <p:spPr>
          <a:xfrm>
            <a:off x="457200" y="2514600"/>
            <a:ext cx="8228520" cy="3615840"/>
          </a:xfrm>
          <a:prstGeom prst="rect">
            <a:avLst/>
          </a:prstGeom>
        </p:spPr>
        <p:txBody>
          <a:bodyPr lIns="0" tIns="0" rIns="0" bIns="0" anchor="t"/>
          <a:lstStyle/>
          <a:p>
            <a:pPr>
              <a:buFont typeface="Arial"/>
              <a:buChar char="•"/>
            </a:pPr>
            <a:r>
              <a:rPr lang="en-US" sz="2000" dirty="0">
                <a:solidFill>
                  <a:prstClr val="black"/>
                </a:solidFill>
              </a:rPr>
              <a:t>Types of instruction set architectures (as we mentioned before)</a:t>
            </a:r>
          </a:p>
          <a:p>
            <a:pPr lvl="1">
              <a:buFont typeface="Arial"/>
              <a:buChar char="•"/>
            </a:pPr>
            <a:r>
              <a:rPr lang="en-US" sz="2000" dirty="0">
                <a:solidFill>
                  <a:prstClr val="black"/>
                </a:solidFill>
              </a:rPr>
              <a:t>RISC (Reduced Instruction Set Computer) architecture</a:t>
            </a:r>
          </a:p>
          <a:p>
            <a:pPr lvl="1"/>
            <a:endParaRPr lang="en-US" sz="2000" dirty="0">
              <a:solidFill>
                <a:prstClr val="black"/>
              </a:solidFill>
            </a:endParaRPr>
          </a:p>
          <a:p>
            <a:pPr lvl="1">
              <a:buFont typeface="Arial"/>
              <a:buChar char="•"/>
            </a:pPr>
            <a:r>
              <a:rPr lang="en-US" sz="2000" dirty="0">
                <a:solidFill>
                  <a:prstClr val="black"/>
                </a:solidFill>
              </a:rPr>
              <a:t>CISC (Complex Instruction Set Computer) architecture</a:t>
            </a:r>
          </a:p>
          <a:p>
            <a:endParaRPr lang="en-US" sz="2000" dirty="0">
              <a:solidFill>
                <a:prstClr val="black"/>
              </a:solidFill>
            </a:endParaRPr>
          </a:p>
          <a:p>
            <a:pPr>
              <a:buFont typeface="Arial"/>
              <a:buChar char="•"/>
            </a:pPr>
            <a:r>
              <a:rPr lang="en-US" sz="2000" dirty="0"/>
              <a:t>We will see that Y86-64 is a kind of </a:t>
            </a:r>
            <a:r>
              <a:rPr lang="en-US" sz="2000" b="1" i="1" dirty="0"/>
              <a:t>“HYBRID” ISA </a:t>
            </a:r>
            <a:r>
              <a:rPr lang="en-US" sz="2000" dirty="0"/>
              <a:t>– it has some features a CISC ISA, but some features of a RISC ISA.</a:t>
            </a:r>
          </a:p>
          <a:p>
            <a:endParaRPr lang="en-US" sz="2000" dirty="0">
              <a:solidFill>
                <a:prstClr val="black"/>
              </a:solidFill>
            </a:endParaRPr>
          </a:p>
          <a:p>
            <a:pPr>
              <a:buFont typeface="Arial"/>
              <a:buChar char="•"/>
            </a:pPr>
            <a:r>
              <a:rPr lang="en-US" sz="2000" dirty="0">
                <a:solidFill>
                  <a:prstClr val="black"/>
                </a:solidFill>
              </a:rPr>
              <a:t>In the following slides, Y86-64 is often referred to simply as Y86 (but we always mean Y86-64).</a:t>
            </a:r>
          </a:p>
          <a:p>
            <a:pPr>
              <a:buFont typeface="Arial"/>
              <a:buChar char="•"/>
            </a:pPr>
            <a:endParaRPr sz="2400" dirty="0">
              <a:solidFill>
                <a:prstClr val="black"/>
              </a:solidFill>
            </a:endParaRPr>
          </a:p>
          <a:p>
            <a:pPr lvl="1"/>
            <a:endParaRPr lang="en-US" sz="2400" dirty="0">
              <a:solidFill>
                <a:prstClr val="black"/>
              </a:solidFill>
            </a:endParaRPr>
          </a:p>
          <a:p>
            <a:pPr lvl="1"/>
            <a:endParaRPr dirty="0">
              <a:solidFill>
                <a:prstClr val="black"/>
              </a:solidFill>
            </a:endParaRPr>
          </a:p>
        </p:txBody>
      </p:sp>
    </p:spTree>
    <p:extLst>
      <p:ext uri="{BB962C8B-B14F-4D97-AF65-F5344CB8AC3E}">
        <p14:creationId xmlns:p14="http://schemas.microsoft.com/office/powerpoint/2010/main" val="1720020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TextShape 1"/>
          <p:cNvSpPr txBox="1"/>
          <p:nvPr/>
        </p:nvSpPr>
        <p:spPr>
          <a:xfrm>
            <a:off x="458322" y="386945"/>
            <a:ext cx="8228520" cy="887760"/>
          </a:xfrm>
          <a:prstGeom prst="rect">
            <a:avLst/>
          </a:prstGeom>
        </p:spPr>
        <p:txBody>
          <a:bodyPr lIns="0" tIns="0" rIns="0" bIns="0" anchor="ctr"/>
          <a:lstStyle/>
          <a:p>
            <a:r>
              <a:rPr lang="en-US" sz="4000" dirty="0">
                <a:solidFill>
                  <a:prstClr val="black"/>
                </a:solidFill>
              </a:rPr>
              <a:t>Assembly</a:t>
            </a:r>
            <a:endParaRPr dirty="0">
              <a:solidFill>
                <a:prstClr val="black"/>
              </a:solidFill>
            </a:endParaRPr>
          </a:p>
        </p:txBody>
      </p:sp>
      <p:sp>
        <p:nvSpPr>
          <p:cNvPr id="154" name="TextShape 2"/>
          <p:cNvSpPr txBox="1"/>
          <p:nvPr/>
        </p:nvSpPr>
        <p:spPr>
          <a:xfrm>
            <a:off x="399811" y="1274995"/>
            <a:ext cx="8228520" cy="4530240"/>
          </a:xfrm>
          <a:prstGeom prst="rect">
            <a:avLst/>
          </a:prstGeom>
        </p:spPr>
        <p:txBody>
          <a:bodyPr lIns="0" tIns="0" rIns="0" bIns="0" anchor="t"/>
          <a:lstStyle/>
          <a:p>
            <a:pPr>
              <a:buFont typeface="Arial"/>
              <a:buChar char="•"/>
            </a:pPr>
            <a:r>
              <a:rPr lang="en-US" sz="2400" dirty="0"/>
              <a:t>There are many different kinds of assembly languages</a:t>
            </a:r>
          </a:p>
          <a:p>
            <a:pPr>
              <a:buFont typeface="Arial"/>
              <a:buChar char="•"/>
            </a:pPr>
            <a:r>
              <a:rPr lang="en-US" sz="2400" dirty="0"/>
              <a:t>We’ll only learn Y86-64</a:t>
            </a:r>
            <a:endParaRPr sz="2400"/>
          </a:p>
          <a:p>
            <a:pPr lvl="1">
              <a:buSzPct val="25000"/>
            </a:pPr>
            <a:r>
              <a:rPr lang="en-US" sz="2400" dirty="0"/>
              <a:t>-A RISC version of X86-64 (Intel)</a:t>
            </a:r>
          </a:p>
          <a:p>
            <a:pPr lvl="1">
              <a:buSzPct val="25000"/>
            </a:pPr>
            <a:r>
              <a:rPr lang="en-US" sz="2400" dirty="0"/>
              <a:t>-It does not run on actual hardware, but rather, on a 	processor simulator</a:t>
            </a:r>
          </a:p>
          <a:p>
            <a:pPr lvl="1">
              <a:buSzPct val="25000"/>
            </a:pPr>
            <a:r>
              <a:rPr lang="en-US" sz="2400" dirty="0"/>
              <a:t>-It is </a:t>
            </a:r>
            <a:r>
              <a:rPr lang="en-US" sz="2400" dirty="0" err="1"/>
              <a:t>waaaaaaay</a:t>
            </a:r>
            <a:r>
              <a:rPr lang="en-US" sz="2400" dirty="0"/>
              <a:t> less complicated than Intel X86-64:</a:t>
            </a:r>
          </a:p>
          <a:p>
            <a:pPr lvl="1">
              <a:buSzPct val="25000"/>
            </a:pPr>
            <a:r>
              <a:rPr lang="en-US" sz="2400" dirty="0"/>
              <a:t>	- It has (many) fewer types of instructions.</a:t>
            </a:r>
          </a:p>
          <a:p>
            <a:pPr lvl="1">
              <a:buSzPct val="25000"/>
            </a:pPr>
            <a:r>
              <a:rPr lang="en-US" sz="2400" dirty="0"/>
              <a:t>	- It eliminates some quirky features.</a:t>
            </a:r>
          </a:p>
          <a:p>
            <a:pPr lvl="1">
              <a:buSzPct val="25000"/>
            </a:pPr>
            <a:r>
              <a:rPr lang="en-US" sz="2400" dirty="0"/>
              <a:t>	- Thus, it is a better introduction to assembly language, and to get a sense of what the processor actually does when it executes programs, without a lot of the bothersome complexities</a:t>
            </a:r>
            <a:r>
              <a:rPr lang="en-US" sz="2000" dirty="0"/>
              <a:t>.</a:t>
            </a:r>
            <a:endParaRPr sz="2000"/>
          </a:p>
          <a:p>
            <a:endParaRPr sz="2400" dirty="0">
              <a:solidFill>
                <a:prstClr val="black"/>
              </a:solidFill>
            </a:endParaRPr>
          </a:p>
        </p:txBody>
      </p:sp>
    </p:spTree>
    <p:extLst>
      <p:ext uri="{BB962C8B-B14F-4D97-AF65-F5344CB8AC3E}">
        <p14:creationId xmlns:p14="http://schemas.microsoft.com/office/powerpoint/2010/main" val="1924080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TextShape 2"/>
          <p:cNvSpPr txBox="1"/>
          <p:nvPr/>
        </p:nvSpPr>
        <p:spPr>
          <a:xfrm>
            <a:off x="508002" y="356400"/>
            <a:ext cx="8228520" cy="887760"/>
          </a:xfrm>
          <a:prstGeom prst="rect">
            <a:avLst/>
          </a:prstGeom>
        </p:spPr>
        <p:txBody>
          <a:bodyPr lIns="0" tIns="0" rIns="0" bIns="0" anchor="ctr"/>
          <a:lstStyle/>
          <a:p>
            <a:r>
              <a:rPr lang="en-US" sz="4000" dirty="0">
                <a:solidFill>
                  <a:prstClr val="black"/>
                </a:solidFill>
              </a:rPr>
              <a:t>Y86 programmer-visible state</a:t>
            </a:r>
            <a:endParaRPr dirty="0">
              <a:solidFill>
                <a:prstClr val="black"/>
              </a:solidFill>
            </a:endParaRPr>
          </a:p>
        </p:txBody>
      </p:sp>
      <p:sp>
        <p:nvSpPr>
          <p:cNvPr id="221" name="TextShape 3"/>
          <p:cNvSpPr txBox="1"/>
          <p:nvPr/>
        </p:nvSpPr>
        <p:spPr>
          <a:xfrm>
            <a:off x="509103" y="1244160"/>
            <a:ext cx="8199583" cy="3057163"/>
          </a:xfrm>
          <a:prstGeom prst="rect">
            <a:avLst/>
          </a:prstGeom>
        </p:spPr>
        <p:txBody>
          <a:bodyPr lIns="0" tIns="0" rIns="0" bIns="0" anchor="t"/>
          <a:lstStyle/>
          <a:p>
            <a:pPr>
              <a:buFont typeface="Arial"/>
              <a:buChar char="•"/>
            </a:pPr>
            <a:r>
              <a:rPr lang="en-US" sz="2800" dirty="0"/>
              <a:t>The Y86 simulated CPU has: </a:t>
            </a:r>
          </a:p>
          <a:p>
            <a:pPr lvl="1">
              <a:buSzPct val="25000"/>
            </a:pPr>
            <a:r>
              <a:rPr lang="en-US" sz="2800" dirty="0"/>
              <a:t>-   FIFTEEN 64-bit registers (omit %r15 from Intel X86-64 architecture) [Real CPUs always have a number of registers equal to a power of 2; real 64-bit </a:t>
            </a:r>
            <a:r>
              <a:rPr lang="en-US" sz="2800" dirty="0" err="1"/>
              <a:t>Intels</a:t>
            </a:r>
            <a:r>
              <a:rPr lang="en-US" sz="2800" dirty="0"/>
              <a:t> have 16, but 64-bit RISC CPUs have 32 typically]</a:t>
            </a:r>
          </a:p>
          <a:p>
            <a:pPr marL="742950" lvl="1" indent="-285750">
              <a:buFont typeface="Calibri"/>
              <a:buChar char="-"/>
            </a:pPr>
            <a:r>
              <a:rPr lang="en-US" sz="2800" dirty="0"/>
              <a:t>(continued on next slide)</a:t>
            </a:r>
          </a:p>
        </p:txBody>
      </p:sp>
      <p:sp>
        <p:nvSpPr>
          <p:cNvPr id="56" name="Rectangle 20"/>
          <p:cNvSpPr>
            <a:spLocks noChangeArrowheads="1"/>
          </p:cNvSpPr>
          <p:nvPr/>
        </p:nvSpPr>
        <p:spPr bwMode="auto">
          <a:xfrm>
            <a:off x="4946110" y="5426076"/>
            <a:ext cx="685800" cy="228600"/>
          </a:xfrm>
          <a:prstGeom prst="rect">
            <a:avLst/>
          </a:prstGeom>
          <a:solidFill>
            <a:srgbClr val="FFFF99"/>
          </a:solidFill>
          <a:ln w="28575">
            <a:solidFill>
              <a:schemeClr val="tx1"/>
            </a:solidFill>
            <a:miter lim="800000"/>
            <a:headEnd/>
            <a:tailEnd/>
          </a:ln>
        </p:spPr>
        <p:txBody>
          <a:bodyPr wrap="none" anchor="ctr"/>
          <a:lstStyle/>
          <a:p>
            <a:pPr algn="ctr"/>
            <a:endParaRPr lang="en-US" sz="1200">
              <a:latin typeface="Courier New" pitchFamily="49" charset="0"/>
            </a:endParaRPr>
          </a:p>
        </p:txBody>
      </p:sp>
      <p:sp>
        <p:nvSpPr>
          <p:cNvPr id="57" name="Rectangle 12"/>
          <p:cNvSpPr>
            <a:spLocks noChangeArrowheads="1"/>
          </p:cNvSpPr>
          <p:nvPr/>
        </p:nvSpPr>
        <p:spPr bwMode="auto">
          <a:xfrm>
            <a:off x="4946110" y="5426076"/>
            <a:ext cx="228600" cy="228600"/>
          </a:xfrm>
          <a:prstGeom prst="rect">
            <a:avLst/>
          </a:prstGeom>
          <a:noFill/>
          <a:ln w="12700">
            <a:solidFill>
              <a:schemeClr val="tx1"/>
            </a:solidFill>
            <a:miter lim="800000"/>
            <a:headEnd/>
            <a:tailEnd/>
          </a:ln>
        </p:spPr>
        <p:txBody>
          <a:bodyPr wrap="none" anchor="ctr"/>
          <a:lstStyle/>
          <a:p>
            <a:pPr algn="ctr"/>
            <a:r>
              <a:rPr lang="en-US" sz="1200" dirty="0">
                <a:latin typeface="Courier New" pitchFamily="49" charset="0"/>
              </a:rPr>
              <a:t>ZF</a:t>
            </a:r>
          </a:p>
        </p:txBody>
      </p:sp>
      <p:sp>
        <p:nvSpPr>
          <p:cNvPr id="58" name="Rectangle 13"/>
          <p:cNvSpPr>
            <a:spLocks noChangeArrowheads="1"/>
          </p:cNvSpPr>
          <p:nvPr/>
        </p:nvSpPr>
        <p:spPr bwMode="auto">
          <a:xfrm>
            <a:off x="5174710" y="5426076"/>
            <a:ext cx="228600" cy="228600"/>
          </a:xfrm>
          <a:prstGeom prst="rect">
            <a:avLst/>
          </a:prstGeom>
          <a:noFill/>
          <a:ln w="12700">
            <a:solidFill>
              <a:schemeClr val="tx1"/>
            </a:solidFill>
            <a:miter lim="800000"/>
            <a:headEnd/>
            <a:tailEnd/>
          </a:ln>
        </p:spPr>
        <p:txBody>
          <a:bodyPr wrap="none" anchor="ctr"/>
          <a:lstStyle/>
          <a:p>
            <a:pPr algn="ctr"/>
            <a:r>
              <a:rPr lang="en-US" sz="1200">
                <a:latin typeface="Courier New" pitchFamily="49" charset="0"/>
              </a:rPr>
              <a:t>SF</a:t>
            </a:r>
          </a:p>
        </p:txBody>
      </p:sp>
      <p:sp>
        <p:nvSpPr>
          <p:cNvPr id="59" name="Rectangle 16"/>
          <p:cNvSpPr>
            <a:spLocks noChangeArrowheads="1"/>
          </p:cNvSpPr>
          <p:nvPr/>
        </p:nvSpPr>
        <p:spPr bwMode="auto">
          <a:xfrm>
            <a:off x="5403310" y="5426076"/>
            <a:ext cx="228600" cy="228600"/>
          </a:xfrm>
          <a:prstGeom prst="rect">
            <a:avLst/>
          </a:prstGeom>
          <a:noFill/>
          <a:ln w="12700">
            <a:solidFill>
              <a:schemeClr val="tx1"/>
            </a:solidFill>
            <a:miter lim="800000"/>
            <a:headEnd/>
            <a:tailEnd/>
          </a:ln>
        </p:spPr>
        <p:txBody>
          <a:bodyPr wrap="none" anchor="ctr"/>
          <a:lstStyle/>
          <a:p>
            <a:pPr algn="ctr"/>
            <a:r>
              <a:rPr lang="en-US" sz="1200">
                <a:latin typeface="Courier New" pitchFamily="49" charset="0"/>
              </a:rPr>
              <a:t>OF</a:t>
            </a:r>
          </a:p>
        </p:txBody>
      </p:sp>
      <p:sp>
        <p:nvSpPr>
          <p:cNvPr id="60" name="Rectangle 11"/>
          <p:cNvSpPr>
            <a:spLocks noChangeArrowheads="1"/>
          </p:cNvSpPr>
          <p:nvPr/>
        </p:nvSpPr>
        <p:spPr bwMode="auto">
          <a:xfrm>
            <a:off x="2964910" y="4770438"/>
            <a:ext cx="1676400" cy="457200"/>
          </a:xfrm>
          <a:prstGeom prst="rect">
            <a:avLst/>
          </a:prstGeom>
          <a:noFill/>
          <a:ln w="9525">
            <a:noFill/>
            <a:miter lim="800000"/>
            <a:headEnd/>
            <a:tailEnd/>
          </a:ln>
        </p:spPr>
        <p:txBody>
          <a:bodyPr>
            <a:spAutoFit/>
          </a:bodyPr>
          <a:lstStyle/>
          <a:p>
            <a:pPr algn="ctr"/>
            <a:r>
              <a:rPr lang="en-US" sz="1200" dirty="0">
                <a:latin typeface="Helvetica" pitchFamily="34" charset="0"/>
              </a:rPr>
              <a:t>RF: Program registers</a:t>
            </a:r>
          </a:p>
        </p:txBody>
      </p:sp>
      <p:sp>
        <p:nvSpPr>
          <p:cNvPr id="61" name="Rectangle 21"/>
          <p:cNvSpPr>
            <a:spLocks noChangeArrowheads="1"/>
          </p:cNvSpPr>
          <p:nvPr/>
        </p:nvSpPr>
        <p:spPr bwMode="auto">
          <a:xfrm>
            <a:off x="4787360" y="4770438"/>
            <a:ext cx="990600" cy="590931"/>
          </a:xfrm>
          <a:prstGeom prst="rect">
            <a:avLst/>
          </a:prstGeom>
          <a:noFill/>
          <a:ln w="9525">
            <a:noFill/>
            <a:miter lim="800000"/>
            <a:headEnd/>
            <a:tailEnd/>
          </a:ln>
        </p:spPr>
        <p:txBody>
          <a:bodyPr wrap="square">
            <a:spAutoFit/>
          </a:bodyPr>
          <a:lstStyle/>
          <a:p>
            <a:pPr algn="ctr"/>
            <a:r>
              <a:rPr lang="en-US" sz="1200">
                <a:latin typeface="Helvetica" pitchFamily="34" charset="0"/>
              </a:rPr>
              <a:t>CC: Condition codes</a:t>
            </a:r>
          </a:p>
        </p:txBody>
      </p:sp>
      <p:sp>
        <p:nvSpPr>
          <p:cNvPr id="62" name="Rectangle 28"/>
          <p:cNvSpPr>
            <a:spLocks noChangeArrowheads="1"/>
          </p:cNvSpPr>
          <p:nvPr/>
        </p:nvSpPr>
        <p:spPr bwMode="auto">
          <a:xfrm>
            <a:off x="4869910" y="5913438"/>
            <a:ext cx="838200" cy="228600"/>
          </a:xfrm>
          <a:prstGeom prst="rect">
            <a:avLst/>
          </a:prstGeom>
          <a:solidFill>
            <a:srgbClr val="FFFF99"/>
          </a:solidFill>
          <a:ln w="28575">
            <a:solidFill>
              <a:schemeClr val="tx1"/>
            </a:solidFill>
            <a:miter lim="800000"/>
            <a:headEnd/>
            <a:tailEnd/>
          </a:ln>
        </p:spPr>
        <p:txBody>
          <a:bodyPr wrap="none" anchor="ctr"/>
          <a:lstStyle/>
          <a:p>
            <a:pPr algn="ctr"/>
            <a:endParaRPr lang="en-US" sz="1200">
              <a:latin typeface="Courier New" pitchFamily="49" charset="0"/>
            </a:endParaRPr>
          </a:p>
        </p:txBody>
      </p:sp>
      <p:sp>
        <p:nvSpPr>
          <p:cNvPr id="63" name="Rectangle 29"/>
          <p:cNvSpPr>
            <a:spLocks noChangeArrowheads="1"/>
          </p:cNvSpPr>
          <p:nvPr/>
        </p:nvSpPr>
        <p:spPr bwMode="auto">
          <a:xfrm>
            <a:off x="4869910" y="5684838"/>
            <a:ext cx="838200" cy="274637"/>
          </a:xfrm>
          <a:prstGeom prst="rect">
            <a:avLst/>
          </a:prstGeom>
          <a:noFill/>
          <a:ln w="9525">
            <a:noFill/>
            <a:miter lim="800000"/>
            <a:headEnd/>
            <a:tailEnd/>
          </a:ln>
        </p:spPr>
        <p:txBody>
          <a:bodyPr>
            <a:spAutoFit/>
          </a:bodyPr>
          <a:lstStyle/>
          <a:p>
            <a:pPr algn="ctr"/>
            <a:r>
              <a:rPr lang="en-US" sz="1200" dirty="0">
                <a:latin typeface="Helvetica" pitchFamily="34" charset="0"/>
              </a:rPr>
              <a:t>PC</a:t>
            </a:r>
          </a:p>
        </p:txBody>
      </p:sp>
      <p:sp>
        <p:nvSpPr>
          <p:cNvPr id="64" name="Rectangle 30"/>
          <p:cNvSpPr>
            <a:spLocks noChangeArrowheads="1"/>
          </p:cNvSpPr>
          <p:nvPr/>
        </p:nvSpPr>
        <p:spPr bwMode="auto">
          <a:xfrm>
            <a:off x="5936710" y="5684838"/>
            <a:ext cx="1676400" cy="457200"/>
          </a:xfrm>
          <a:prstGeom prst="rect">
            <a:avLst/>
          </a:prstGeom>
          <a:solidFill>
            <a:srgbClr val="FFFF99"/>
          </a:solidFill>
          <a:ln w="28575">
            <a:solidFill>
              <a:schemeClr val="tx1"/>
            </a:solidFill>
            <a:miter lim="800000"/>
            <a:headEnd/>
            <a:tailEnd/>
          </a:ln>
        </p:spPr>
        <p:txBody>
          <a:bodyPr wrap="none" anchor="ctr"/>
          <a:lstStyle/>
          <a:p>
            <a:pPr algn="ctr"/>
            <a:endParaRPr lang="en-US" sz="1200">
              <a:latin typeface="Courier New" pitchFamily="49" charset="0"/>
            </a:endParaRPr>
          </a:p>
        </p:txBody>
      </p:sp>
      <p:sp>
        <p:nvSpPr>
          <p:cNvPr id="65" name="Rectangle 31"/>
          <p:cNvSpPr>
            <a:spLocks noChangeArrowheads="1"/>
          </p:cNvSpPr>
          <p:nvPr/>
        </p:nvSpPr>
        <p:spPr bwMode="auto">
          <a:xfrm>
            <a:off x="5936710" y="5380038"/>
            <a:ext cx="1676400" cy="274638"/>
          </a:xfrm>
          <a:prstGeom prst="rect">
            <a:avLst/>
          </a:prstGeom>
          <a:noFill/>
          <a:ln w="9525">
            <a:noFill/>
            <a:miter lim="800000"/>
            <a:headEnd/>
            <a:tailEnd/>
          </a:ln>
        </p:spPr>
        <p:txBody>
          <a:bodyPr>
            <a:spAutoFit/>
          </a:bodyPr>
          <a:lstStyle/>
          <a:p>
            <a:pPr algn="ctr"/>
            <a:r>
              <a:rPr lang="en-US" sz="1200">
                <a:latin typeface="Helvetica" pitchFamily="34" charset="0"/>
              </a:rPr>
              <a:t>DMEM: Memory</a:t>
            </a:r>
          </a:p>
        </p:txBody>
      </p:sp>
      <p:sp>
        <p:nvSpPr>
          <p:cNvPr id="66" name="Rectangle 32"/>
          <p:cNvSpPr>
            <a:spLocks noChangeArrowheads="1"/>
          </p:cNvSpPr>
          <p:nvPr/>
        </p:nvSpPr>
        <p:spPr bwMode="auto">
          <a:xfrm>
            <a:off x="6470110" y="5151438"/>
            <a:ext cx="533400" cy="228600"/>
          </a:xfrm>
          <a:prstGeom prst="rect">
            <a:avLst/>
          </a:prstGeom>
          <a:solidFill>
            <a:srgbClr val="FFFF99"/>
          </a:solidFill>
          <a:ln w="28575">
            <a:solidFill>
              <a:schemeClr val="tx1"/>
            </a:solidFill>
            <a:miter lim="800000"/>
            <a:headEnd/>
            <a:tailEnd/>
          </a:ln>
        </p:spPr>
        <p:txBody>
          <a:bodyPr wrap="none" anchor="ctr"/>
          <a:lstStyle/>
          <a:p>
            <a:pPr algn="ctr"/>
            <a:endParaRPr lang="en-US" sz="1200">
              <a:latin typeface="Courier New" pitchFamily="49" charset="0"/>
            </a:endParaRPr>
          </a:p>
        </p:txBody>
      </p:sp>
      <p:sp>
        <p:nvSpPr>
          <p:cNvPr id="67" name="Rectangle 33"/>
          <p:cNvSpPr>
            <a:spLocks noChangeArrowheads="1"/>
          </p:cNvSpPr>
          <p:nvPr/>
        </p:nvSpPr>
        <p:spPr bwMode="auto">
          <a:xfrm>
            <a:off x="5784310" y="4846638"/>
            <a:ext cx="1905000" cy="274638"/>
          </a:xfrm>
          <a:prstGeom prst="rect">
            <a:avLst/>
          </a:prstGeom>
          <a:noFill/>
          <a:ln w="9525">
            <a:noFill/>
            <a:miter lim="800000"/>
            <a:headEnd/>
            <a:tailEnd/>
          </a:ln>
        </p:spPr>
        <p:txBody>
          <a:bodyPr>
            <a:spAutoFit/>
          </a:bodyPr>
          <a:lstStyle/>
          <a:p>
            <a:pPr algn="ctr"/>
            <a:r>
              <a:rPr lang="en-US" sz="1200">
                <a:latin typeface="Helvetica" pitchFamily="34" charset="0"/>
              </a:rPr>
              <a:t>Stat: Program status</a:t>
            </a:r>
          </a:p>
        </p:txBody>
      </p:sp>
      <p:grpSp>
        <p:nvGrpSpPr>
          <p:cNvPr id="68" name="Group 67"/>
          <p:cNvGrpSpPr/>
          <p:nvPr/>
        </p:nvGrpSpPr>
        <p:grpSpPr>
          <a:xfrm>
            <a:off x="1282160" y="5227638"/>
            <a:ext cx="3359150" cy="914400"/>
            <a:chOff x="679450" y="1517650"/>
            <a:chExt cx="3359150" cy="914400"/>
          </a:xfrm>
        </p:grpSpPr>
        <p:sp>
          <p:nvSpPr>
            <p:cNvPr id="69" name="Rectangle 10"/>
            <p:cNvSpPr>
              <a:spLocks noChangeArrowheads="1"/>
            </p:cNvSpPr>
            <p:nvPr/>
          </p:nvSpPr>
          <p:spPr bwMode="auto">
            <a:xfrm>
              <a:off x="679450" y="1517650"/>
              <a:ext cx="3359150" cy="914400"/>
            </a:xfrm>
            <a:prstGeom prst="rect">
              <a:avLst/>
            </a:prstGeom>
            <a:solidFill>
              <a:srgbClr val="FFFF99"/>
            </a:solidFill>
            <a:ln w="28575">
              <a:solidFill>
                <a:schemeClr val="tx1"/>
              </a:solidFill>
              <a:miter lim="800000"/>
              <a:headEnd/>
              <a:tailEnd/>
            </a:ln>
          </p:spPr>
          <p:txBody>
            <a:bodyPr wrap="none" anchor="ctr"/>
            <a:lstStyle/>
            <a:p>
              <a:pPr algn="ctr"/>
              <a:endParaRPr lang="en-US" sz="1200">
                <a:latin typeface="Courier New" pitchFamily="49" charset="0"/>
              </a:endParaRPr>
            </a:p>
          </p:txBody>
        </p:sp>
        <p:sp>
          <p:nvSpPr>
            <p:cNvPr id="70" name="Rectangle 2"/>
            <p:cNvSpPr>
              <a:spLocks noChangeArrowheads="1"/>
            </p:cNvSpPr>
            <p:nvPr/>
          </p:nvSpPr>
          <p:spPr bwMode="auto">
            <a:xfrm>
              <a:off x="2362200" y="1517650"/>
              <a:ext cx="838200" cy="228600"/>
            </a:xfrm>
            <a:prstGeom prst="rect">
              <a:avLst/>
            </a:prstGeom>
            <a:noFill/>
            <a:ln w="12700">
              <a:solidFill>
                <a:schemeClr val="tx1"/>
              </a:solidFill>
              <a:miter lim="800000"/>
              <a:headEnd/>
              <a:tailEnd/>
            </a:ln>
          </p:spPr>
          <p:txBody>
            <a:bodyPr wrap="none" anchor="ctr"/>
            <a:lstStyle/>
            <a:p>
              <a:pPr algn="ctr"/>
              <a:r>
                <a:rPr lang="en-US" sz="1200" dirty="0">
                  <a:latin typeface="Courier New" pitchFamily="49" charset="0"/>
                </a:rPr>
                <a:t>%r8</a:t>
              </a:r>
            </a:p>
          </p:txBody>
        </p:sp>
        <p:sp>
          <p:nvSpPr>
            <p:cNvPr id="71" name="Rectangle 3"/>
            <p:cNvSpPr>
              <a:spLocks noChangeArrowheads="1"/>
            </p:cNvSpPr>
            <p:nvPr/>
          </p:nvSpPr>
          <p:spPr bwMode="auto">
            <a:xfrm>
              <a:off x="2362200" y="1746250"/>
              <a:ext cx="838200" cy="228600"/>
            </a:xfrm>
            <a:prstGeom prst="rect">
              <a:avLst/>
            </a:prstGeom>
            <a:noFill/>
            <a:ln w="12700">
              <a:solidFill>
                <a:schemeClr val="tx1"/>
              </a:solidFill>
              <a:miter lim="800000"/>
              <a:headEnd/>
              <a:tailEnd/>
            </a:ln>
          </p:spPr>
          <p:txBody>
            <a:bodyPr wrap="none" anchor="ctr"/>
            <a:lstStyle/>
            <a:p>
              <a:pPr algn="ctr"/>
              <a:r>
                <a:rPr lang="en-US" sz="1200" dirty="0">
                  <a:latin typeface="Courier New" pitchFamily="49" charset="0"/>
                </a:rPr>
                <a:t>%r9</a:t>
              </a:r>
            </a:p>
          </p:txBody>
        </p:sp>
        <p:sp>
          <p:nvSpPr>
            <p:cNvPr id="72" name="Rectangle 4"/>
            <p:cNvSpPr>
              <a:spLocks noChangeArrowheads="1"/>
            </p:cNvSpPr>
            <p:nvPr/>
          </p:nvSpPr>
          <p:spPr bwMode="auto">
            <a:xfrm>
              <a:off x="2362200" y="1974850"/>
              <a:ext cx="838200" cy="228600"/>
            </a:xfrm>
            <a:prstGeom prst="rect">
              <a:avLst/>
            </a:prstGeom>
            <a:noFill/>
            <a:ln w="12700">
              <a:solidFill>
                <a:schemeClr val="tx1"/>
              </a:solidFill>
              <a:miter lim="800000"/>
              <a:headEnd/>
              <a:tailEnd/>
            </a:ln>
          </p:spPr>
          <p:txBody>
            <a:bodyPr wrap="none" anchor="ctr"/>
            <a:lstStyle/>
            <a:p>
              <a:pPr algn="ctr"/>
              <a:r>
                <a:rPr lang="en-US" sz="1200" dirty="0">
                  <a:latin typeface="Courier New" pitchFamily="49" charset="0"/>
                </a:rPr>
                <a:t>%r10</a:t>
              </a:r>
            </a:p>
          </p:txBody>
        </p:sp>
        <p:sp>
          <p:nvSpPr>
            <p:cNvPr id="73" name="Rectangle 5"/>
            <p:cNvSpPr>
              <a:spLocks noChangeArrowheads="1"/>
            </p:cNvSpPr>
            <p:nvPr/>
          </p:nvSpPr>
          <p:spPr bwMode="auto">
            <a:xfrm>
              <a:off x="2362200" y="2203450"/>
              <a:ext cx="838200" cy="228600"/>
            </a:xfrm>
            <a:prstGeom prst="rect">
              <a:avLst/>
            </a:prstGeom>
            <a:noFill/>
            <a:ln w="12700">
              <a:solidFill>
                <a:schemeClr val="tx1"/>
              </a:solidFill>
              <a:miter lim="800000"/>
              <a:headEnd/>
              <a:tailEnd/>
            </a:ln>
          </p:spPr>
          <p:txBody>
            <a:bodyPr wrap="none" anchor="ctr"/>
            <a:lstStyle/>
            <a:p>
              <a:pPr algn="ctr"/>
              <a:r>
                <a:rPr lang="en-US" sz="1200" dirty="0">
                  <a:latin typeface="Courier New" pitchFamily="49" charset="0"/>
                </a:rPr>
                <a:t>%r11</a:t>
              </a:r>
            </a:p>
          </p:txBody>
        </p:sp>
        <p:sp>
          <p:nvSpPr>
            <p:cNvPr id="74" name="Rectangle 6"/>
            <p:cNvSpPr>
              <a:spLocks noChangeArrowheads="1"/>
            </p:cNvSpPr>
            <p:nvPr/>
          </p:nvSpPr>
          <p:spPr bwMode="auto">
            <a:xfrm>
              <a:off x="3200400" y="1517650"/>
              <a:ext cx="838200" cy="228600"/>
            </a:xfrm>
            <a:prstGeom prst="rect">
              <a:avLst/>
            </a:prstGeom>
            <a:noFill/>
            <a:ln w="12700">
              <a:solidFill>
                <a:schemeClr val="tx1"/>
              </a:solidFill>
              <a:miter lim="800000"/>
              <a:headEnd/>
              <a:tailEnd/>
            </a:ln>
          </p:spPr>
          <p:txBody>
            <a:bodyPr wrap="none" anchor="ctr"/>
            <a:lstStyle/>
            <a:p>
              <a:pPr algn="ctr"/>
              <a:r>
                <a:rPr lang="en-US" sz="1200" dirty="0">
                  <a:latin typeface="Courier New" pitchFamily="49" charset="0"/>
                </a:rPr>
                <a:t>%r12</a:t>
              </a:r>
            </a:p>
          </p:txBody>
        </p:sp>
        <p:sp>
          <p:nvSpPr>
            <p:cNvPr id="75" name="Rectangle 7"/>
            <p:cNvSpPr>
              <a:spLocks noChangeArrowheads="1"/>
            </p:cNvSpPr>
            <p:nvPr/>
          </p:nvSpPr>
          <p:spPr bwMode="auto">
            <a:xfrm>
              <a:off x="3200400" y="1746250"/>
              <a:ext cx="838200" cy="228600"/>
            </a:xfrm>
            <a:prstGeom prst="rect">
              <a:avLst/>
            </a:prstGeom>
            <a:noFill/>
            <a:ln w="12700">
              <a:solidFill>
                <a:schemeClr val="tx1"/>
              </a:solidFill>
              <a:miter lim="800000"/>
              <a:headEnd/>
              <a:tailEnd/>
            </a:ln>
          </p:spPr>
          <p:txBody>
            <a:bodyPr wrap="none" anchor="ctr"/>
            <a:lstStyle/>
            <a:p>
              <a:pPr algn="ctr"/>
              <a:r>
                <a:rPr lang="en-US" sz="1200" dirty="0">
                  <a:latin typeface="Courier New" pitchFamily="49" charset="0"/>
                </a:rPr>
                <a:t>%r13</a:t>
              </a:r>
            </a:p>
          </p:txBody>
        </p:sp>
        <p:sp>
          <p:nvSpPr>
            <p:cNvPr id="76" name="Rectangle 8"/>
            <p:cNvSpPr>
              <a:spLocks noChangeArrowheads="1"/>
            </p:cNvSpPr>
            <p:nvPr/>
          </p:nvSpPr>
          <p:spPr bwMode="auto">
            <a:xfrm>
              <a:off x="3200400" y="1974850"/>
              <a:ext cx="838200" cy="228600"/>
            </a:xfrm>
            <a:prstGeom prst="rect">
              <a:avLst/>
            </a:prstGeom>
            <a:noFill/>
            <a:ln w="12700">
              <a:solidFill>
                <a:schemeClr val="tx1"/>
              </a:solidFill>
              <a:miter lim="800000"/>
              <a:headEnd/>
              <a:tailEnd/>
            </a:ln>
          </p:spPr>
          <p:txBody>
            <a:bodyPr wrap="none" anchor="ctr"/>
            <a:lstStyle/>
            <a:p>
              <a:pPr algn="ctr"/>
              <a:r>
                <a:rPr lang="en-US" sz="1200" dirty="0">
                  <a:latin typeface="Courier New" pitchFamily="49" charset="0"/>
                </a:rPr>
                <a:t>%r14</a:t>
              </a:r>
            </a:p>
          </p:txBody>
        </p:sp>
        <p:sp>
          <p:nvSpPr>
            <p:cNvPr id="77" name="Rectangle 9"/>
            <p:cNvSpPr>
              <a:spLocks noChangeArrowheads="1"/>
            </p:cNvSpPr>
            <p:nvPr/>
          </p:nvSpPr>
          <p:spPr bwMode="auto">
            <a:xfrm>
              <a:off x="3200400" y="2203450"/>
              <a:ext cx="838200" cy="228600"/>
            </a:xfrm>
            <a:prstGeom prst="rect">
              <a:avLst/>
            </a:prstGeom>
            <a:solidFill>
              <a:srgbClr val="FFFFFF"/>
            </a:solidFill>
            <a:ln w="12700">
              <a:solidFill>
                <a:schemeClr val="tx1"/>
              </a:solidFill>
              <a:miter lim="800000"/>
              <a:headEnd/>
              <a:tailEnd/>
            </a:ln>
          </p:spPr>
          <p:txBody>
            <a:bodyPr wrap="none" anchor="ctr"/>
            <a:lstStyle/>
            <a:p>
              <a:pPr algn="ctr"/>
              <a:endParaRPr lang="en-US" sz="1200" dirty="0">
                <a:latin typeface="Courier New" pitchFamily="49" charset="0"/>
              </a:endParaRPr>
            </a:p>
          </p:txBody>
        </p:sp>
        <p:sp>
          <p:nvSpPr>
            <p:cNvPr id="78" name="Rectangle 2"/>
            <p:cNvSpPr>
              <a:spLocks noChangeArrowheads="1"/>
            </p:cNvSpPr>
            <p:nvPr/>
          </p:nvSpPr>
          <p:spPr bwMode="auto">
            <a:xfrm>
              <a:off x="679450" y="1517650"/>
              <a:ext cx="838200" cy="228600"/>
            </a:xfrm>
            <a:prstGeom prst="rect">
              <a:avLst/>
            </a:prstGeom>
            <a:noFill/>
            <a:ln w="12700">
              <a:solidFill>
                <a:schemeClr val="tx1"/>
              </a:solidFill>
              <a:miter lim="800000"/>
              <a:headEnd/>
              <a:tailEnd/>
            </a:ln>
          </p:spPr>
          <p:txBody>
            <a:bodyPr wrap="none" anchor="ctr"/>
            <a:lstStyle/>
            <a:p>
              <a:pPr algn="ctr"/>
              <a:r>
                <a:rPr lang="en-US" sz="1200" dirty="0">
                  <a:latin typeface="Courier New" pitchFamily="49" charset="0"/>
                </a:rPr>
                <a:t>%</a:t>
              </a:r>
              <a:r>
                <a:rPr lang="en-US" sz="1200" dirty="0" err="1">
                  <a:latin typeface="Courier New" pitchFamily="49" charset="0"/>
                </a:rPr>
                <a:t>rax</a:t>
              </a:r>
              <a:endParaRPr lang="en-US" sz="1200" dirty="0">
                <a:latin typeface="Courier New" pitchFamily="49" charset="0"/>
              </a:endParaRPr>
            </a:p>
          </p:txBody>
        </p:sp>
        <p:sp>
          <p:nvSpPr>
            <p:cNvPr id="79" name="Rectangle 3"/>
            <p:cNvSpPr>
              <a:spLocks noChangeArrowheads="1"/>
            </p:cNvSpPr>
            <p:nvPr/>
          </p:nvSpPr>
          <p:spPr bwMode="auto">
            <a:xfrm>
              <a:off x="679450" y="1746250"/>
              <a:ext cx="838200" cy="228600"/>
            </a:xfrm>
            <a:prstGeom prst="rect">
              <a:avLst/>
            </a:prstGeom>
            <a:noFill/>
            <a:ln w="12700">
              <a:solidFill>
                <a:schemeClr val="tx1"/>
              </a:solidFill>
              <a:miter lim="800000"/>
              <a:headEnd/>
              <a:tailEnd/>
            </a:ln>
          </p:spPr>
          <p:txBody>
            <a:bodyPr wrap="none" anchor="ctr"/>
            <a:lstStyle/>
            <a:p>
              <a:pPr algn="ctr"/>
              <a:r>
                <a:rPr lang="en-US" sz="1200" dirty="0">
                  <a:latin typeface="Courier New" pitchFamily="49" charset="0"/>
                </a:rPr>
                <a:t>%</a:t>
              </a:r>
              <a:r>
                <a:rPr lang="en-US" sz="1200" dirty="0" err="1">
                  <a:latin typeface="Courier New" pitchFamily="49" charset="0"/>
                </a:rPr>
                <a:t>rcx</a:t>
              </a:r>
              <a:endParaRPr lang="en-US" sz="1200" dirty="0">
                <a:latin typeface="Courier New" pitchFamily="49" charset="0"/>
              </a:endParaRPr>
            </a:p>
          </p:txBody>
        </p:sp>
        <p:sp>
          <p:nvSpPr>
            <p:cNvPr id="80" name="Rectangle 4"/>
            <p:cNvSpPr>
              <a:spLocks noChangeArrowheads="1"/>
            </p:cNvSpPr>
            <p:nvPr/>
          </p:nvSpPr>
          <p:spPr bwMode="auto">
            <a:xfrm>
              <a:off x="679450" y="1974850"/>
              <a:ext cx="838200" cy="228600"/>
            </a:xfrm>
            <a:prstGeom prst="rect">
              <a:avLst/>
            </a:prstGeom>
            <a:noFill/>
            <a:ln w="12700">
              <a:solidFill>
                <a:schemeClr val="tx1"/>
              </a:solidFill>
              <a:miter lim="800000"/>
              <a:headEnd/>
              <a:tailEnd/>
            </a:ln>
          </p:spPr>
          <p:txBody>
            <a:bodyPr wrap="none" anchor="ctr"/>
            <a:lstStyle/>
            <a:p>
              <a:pPr algn="ctr"/>
              <a:r>
                <a:rPr lang="en-US" sz="1200" dirty="0">
                  <a:latin typeface="Courier New" pitchFamily="49" charset="0"/>
                </a:rPr>
                <a:t>%</a:t>
              </a:r>
              <a:r>
                <a:rPr lang="en-US" sz="1200" dirty="0" err="1">
                  <a:latin typeface="Courier New" pitchFamily="49" charset="0"/>
                </a:rPr>
                <a:t>rdx</a:t>
              </a:r>
              <a:endParaRPr lang="en-US" sz="1200" dirty="0">
                <a:latin typeface="Courier New" pitchFamily="49" charset="0"/>
              </a:endParaRPr>
            </a:p>
          </p:txBody>
        </p:sp>
        <p:sp>
          <p:nvSpPr>
            <p:cNvPr id="81" name="Rectangle 5"/>
            <p:cNvSpPr>
              <a:spLocks noChangeArrowheads="1"/>
            </p:cNvSpPr>
            <p:nvPr/>
          </p:nvSpPr>
          <p:spPr bwMode="auto">
            <a:xfrm>
              <a:off x="679450" y="2203450"/>
              <a:ext cx="838200" cy="228600"/>
            </a:xfrm>
            <a:prstGeom prst="rect">
              <a:avLst/>
            </a:prstGeom>
            <a:noFill/>
            <a:ln w="12700">
              <a:solidFill>
                <a:schemeClr val="tx1"/>
              </a:solidFill>
              <a:miter lim="800000"/>
              <a:headEnd/>
              <a:tailEnd/>
            </a:ln>
          </p:spPr>
          <p:txBody>
            <a:bodyPr wrap="none" anchor="ctr"/>
            <a:lstStyle/>
            <a:p>
              <a:pPr algn="ctr"/>
              <a:r>
                <a:rPr lang="en-US" sz="1200" dirty="0">
                  <a:latin typeface="Courier New" pitchFamily="49" charset="0"/>
                </a:rPr>
                <a:t>%</a:t>
              </a:r>
              <a:r>
                <a:rPr lang="en-US" sz="1200" dirty="0" err="1">
                  <a:latin typeface="Courier New" pitchFamily="49" charset="0"/>
                </a:rPr>
                <a:t>rbx</a:t>
              </a:r>
              <a:endParaRPr lang="en-US" sz="1200" dirty="0">
                <a:latin typeface="Courier New" pitchFamily="49" charset="0"/>
              </a:endParaRPr>
            </a:p>
          </p:txBody>
        </p:sp>
        <p:sp>
          <p:nvSpPr>
            <p:cNvPr id="82" name="Rectangle 6"/>
            <p:cNvSpPr>
              <a:spLocks noChangeArrowheads="1"/>
            </p:cNvSpPr>
            <p:nvPr/>
          </p:nvSpPr>
          <p:spPr bwMode="auto">
            <a:xfrm>
              <a:off x="1517650" y="1517650"/>
              <a:ext cx="838200" cy="228600"/>
            </a:xfrm>
            <a:prstGeom prst="rect">
              <a:avLst/>
            </a:prstGeom>
            <a:noFill/>
            <a:ln w="12700">
              <a:solidFill>
                <a:schemeClr val="tx1"/>
              </a:solidFill>
              <a:miter lim="800000"/>
              <a:headEnd/>
              <a:tailEnd/>
            </a:ln>
          </p:spPr>
          <p:txBody>
            <a:bodyPr wrap="none" anchor="ctr"/>
            <a:lstStyle/>
            <a:p>
              <a:pPr algn="ctr"/>
              <a:r>
                <a:rPr lang="en-US" sz="1200" dirty="0">
                  <a:latin typeface="Courier New" pitchFamily="49" charset="0"/>
                </a:rPr>
                <a:t>%</a:t>
              </a:r>
              <a:r>
                <a:rPr lang="en-US" sz="1200" dirty="0" err="1">
                  <a:latin typeface="Courier New" pitchFamily="49" charset="0"/>
                </a:rPr>
                <a:t>rsp</a:t>
              </a:r>
              <a:endParaRPr lang="en-US" sz="1200" dirty="0">
                <a:latin typeface="Courier New" pitchFamily="49" charset="0"/>
              </a:endParaRPr>
            </a:p>
          </p:txBody>
        </p:sp>
        <p:sp>
          <p:nvSpPr>
            <p:cNvPr id="83" name="Rectangle 7"/>
            <p:cNvSpPr>
              <a:spLocks noChangeArrowheads="1"/>
            </p:cNvSpPr>
            <p:nvPr/>
          </p:nvSpPr>
          <p:spPr bwMode="auto">
            <a:xfrm>
              <a:off x="1517650" y="1746250"/>
              <a:ext cx="838200" cy="228600"/>
            </a:xfrm>
            <a:prstGeom prst="rect">
              <a:avLst/>
            </a:prstGeom>
            <a:noFill/>
            <a:ln w="12700">
              <a:solidFill>
                <a:schemeClr val="tx1"/>
              </a:solidFill>
              <a:miter lim="800000"/>
              <a:headEnd/>
              <a:tailEnd/>
            </a:ln>
          </p:spPr>
          <p:txBody>
            <a:bodyPr wrap="none" anchor="ctr"/>
            <a:lstStyle/>
            <a:p>
              <a:pPr algn="ctr"/>
              <a:r>
                <a:rPr lang="en-US" sz="1200" dirty="0">
                  <a:latin typeface="Courier New" pitchFamily="49" charset="0"/>
                </a:rPr>
                <a:t>%</a:t>
              </a:r>
              <a:r>
                <a:rPr lang="en-US" sz="1200" dirty="0" err="1">
                  <a:latin typeface="Courier New" pitchFamily="49" charset="0"/>
                </a:rPr>
                <a:t>rbp</a:t>
              </a:r>
              <a:endParaRPr lang="en-US" sz="1200" dirty="0">
                <a:latin typeface="Courier New" pitchFamily="49" charset="0"/>
              </a:endParaRPr>
            </a:p>
          </p:txBody>
        </p:sp>
        <p:sp>
          <p:nvSpPr>
            <p:cNvPr id="84" name="Rectangle 8"/>
            <p:cNvSpPr>
              <a:spLocks noChangeArrowheads="1"/>
            </p:cNvSpPr>
            <p:nvPr/>
          </p:nvSpPr>
          <p:spPr bwMode="auto">
            <a:xfrm>
              <a:off x="1517650" y="1974850"/>
              <a:ext cx="838200" cy="228600"/>
            </a:xfrm>
            <a:prstGeom prst="rect">
              <a:avLst/>
            </a:prstGeom>
            <a:noFill/>
            <a:ln w="12700">
              <a:solidFill>
                <a:schemeClr val="tx1"/>
              </a:solidFill>
              <a:miter lim="800000"/>
              <a:headEnd/>
              <a:tailEnd/>
            </a:ln>
          </p:spPr>
          <p:txBody>
            <a:bodyPr wrap="none" anchor="ctr"/>
            <a:lstStyle/>
            <a:p>
              <a:pPr algn="ctr"/>
              <a:r>
                <a:rPr lang="en-US" sz="1200" dirty="0">
                  <a:latin typeface="Courier New" pitchFamily="49" charset="0"/>
                </a:rPr>
                <a:t>%</a:t>
              </a:r>
              <a:r>
                <a:rPr lang="en-US" sz="1200" dirty="0" err="1">
                  <a:latin typeface="Courier New" pitchFamily="49" charset="0"/>
                </a:rPr>
                <a:t>rsi</a:t>
              </a:r>
              <a:endParaRPr lang="en-US" sz="1200" dirty="0">
                <a:latin typeface="Courier New" pitchFamily="49" charset="0"/>
              </a:endParaRPr>
            </a:p>
          </p:txBody>
        </p:sp>
        <p:sp>
          <p:nvSpPr>
            <p:cNvPr id="85" name="Rectangle 9"/>
            <p:cNvSpPr>
              <a:spLocks noChangeArrowheads="1"/>
            </p:cNvSpPr>
            <p:nvPr/>
          </p:nvSpPr>
          <p:spPr bwMode="auto">
            <a:xfrm>
              <a:off x="1517650" y="2203450"/>
              <a:ext cx="838200" cy="228600"/>
            </a:xfrm>
            <a:prstGeom prst="rect">
              <a:avLst/>
            </a:prstGeom>
            <a:noFill/>
            <a:ln w="12700">
              <a:solidFill>
                <a:schemeClr val="tx1"/>
              </a:solidFill>
              <a:miter lim="800000"/>
              <a:headEnd/>
              <a:tailEnd/>
            </a:ln>
          </p:spPr>
          <p:txBody>
            <a:bodyPr wrap="none" anchor="ctr"/>
            <a:lstStyle/>
            <a:p>
              <a:pPr algn="ctr"/>
              <a:r>
                <a:rPr lang="en-US" sz="1200" dirty="0">
                  <a:latin typeface="Courier New" pitchFamily="49" charset="0"/>
                </a:rPr>
                <a:t>%</a:t>
              </a:r>
              <a:r>
                <a:rPr lang="en-US" sz="1200" dirty="0" err="1">
                  <a:latin typeface="Courier New" pitchFamily="49" charset="0"/>
                </a:rPr>
                <a:t>rdi</a:t>
              </a:r>
              <a:endParaRPr lang="en-US" sz="1200" dirty="0">
                <a:latin typeface="Courier New" pitchFamily="49" charset="0"/>
              </a:endParaRPr>
            </a:p>
          </p:txBody>
        </p:sp>
      </p:grpSp>
    </p:spTree>
    <p:extLst>
      <p:ext uri="{BB962C8B-B14F-4D97-AF65-F5344CB8AC3E}">
        <p14:creationId xmlns:p14="http://schemas.microsoft.com/office/powerpoint/2010/main" val="22192923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3574</TotalTime>
  <Words>2782</Words>
  <Application>Microsoft Office PowerPoint</Application>
  <PresentationFormat>On-screen Show (4:3)</PresentationFormat>
  <Paragraphs>292</Paragraphs>
  <Slides>30</Slides>
  <Notes>7</Notes>
  <HiddenSlides>0</HiddenSlides>
  <MMClips>0</MMClips>
  <ScaleCrop>false</ScaleCrop>
  <HeadingPairs>
    <vt:vector size="4" baseType="variant">
      <vt:variant>
        <vt:lpstr>Theme</vt:lpstr>
      </vt:variant>
      <vt:variant>
        <vt:i4>2</vt:i4>
      </vt:variant>
      <vt:variant>
        <vt:lpstr>Slide Titles</vt:lpstr>
      </vt:variant>
      <vt:variant>
        <vt:i4>30</vt:i4>
      </vt:variant>
    </vt:vector>
  </HeadingPairs>
  <TitlesOfParts>
    <vt:vector size="32" baseType="lpstr">
      <vt:lpstr>Flow</vt:lpstr>
      <vt:lpstr>Facet</vt:lpstr>
      <vt:lpstr>PowerPoint Presentation</vt:lpstr>
      <vt:lpstr>C code vs Assembly Language (Intel X86-64) [NOTE: Just an example – don't worry about it!]</vt:lpstr>
      <vt:lpstr>High-level versus assembly language</vt:lpstr>
      <vt:lpstr>Intel X86-64</vt:lpstr>
      <vt:lpstr>PowerPoint Presentation</vt:lpstr>
      <vt:lpstr>PowerPoint Presentation</vt:lpstr>
      <vt:lpstr>PowerPoint Presentation</vt:lpstr>
      <vt:lpstr>PowerPoint Presentation</vt:lpstr>
      <vt:lpstr>PowerPoint Presentation</vt:lpstr>
      <vt:lpstr>Y86 programmer-visible state (continued)</vt:lpstr>
      <vt:lpstr>PowerPoint Presentation</vt:lpstr>
      <vt:lpstr>Limitations (simplifications)</vt:lpstr>
      <vt:lpstr>PowerPoint Presentation</vt:lpstr>
      <vt:lpstr>Y86 Assembler directives (so you know what they are – please do not worry about learining them!) </vt:lpstr>
      <vt:lpstr>PowerPoint Presentation</vt:lpstr>
      <vt:lpstr>PowerPoint Presentation</vt:lpstr>
      <vt:lpstr>Y86 exceptions cont.</vt:lpstr>
      <vt:lpstr>PowerPoint Presentation</vt:lpstr>
      <vt:lpstr>PowerPoint Presentation</vt:lpstr>
      <vt:lpstr>Y86 Software described on following slides</vt:lpstr>
      <vt:lpstr>Another note to run ssim -g</vt:lpstr>
      <vt:lpstr>PowerPoint Presentation</vt:lpstr>
      <vt:lpstr>PowerPoint Presentation</vt:lpstr>
      <vt:lpstr>PowerPoint Presentation</vt:lpstr>
      <vt:lpstr>PowerPoint Presentation</vt:lpstr>
      <vt:lpstr>Little-endian and big-endian</vt:lpstr>
      <vt:lpstr>PowerPoint Presentation</vt:lpstr>
      <vt:lpstr>PowerPoint Presentation</vt:lpstr>
      <vt:lpstr>PowerPoint Presentation</vt:lpstr>
      <vt:lpstr>Next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green, george michael</dc:creator>
  <cp:lastModifiedBy>George Green</cp:lastModifiedBy>
  <cp:revision>620</cp:revision>
  <dcterms:modified xsi:type="dcterms:W3CDTF">2025-09-15T01:24:25Z</dcterms:modified>
</cp:coreProperties>
</file>