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5" r:id="rId1"/>
    <p:sldMasterId id="2147483777" r:id="rId2"/>
    <p:sldMasterId id="2147483790" r:id="rId3"/>
  </p:sldMasterIdLst>
  <p:notesMasterIdLst>
    <p:notesMasterId r:id="rId46"/>
  </p:notesMasterIdLst>
  <p:sldIdLst>
    <p:sldId id="394" r:id="rId4"/>
    <p:sldId id="395" r:id="rId5"/>
    <p:sldId id="396" r:id="rId6"/>
    <p:sldId id="393" r:id="rId7"/>
    <p:sldId id="364" r:id="rId8"/>
    <p:sldId id="436" r:id="rId9"/>
    <p:sldId id="429" r:id="rId10"/>
    <p:sldId id="432" r:id="rId11"/>
    <p:sldId id="430" r:id="rId12"/>
    <p:sldId id="391" r:id="rId13"/>
    <p:sldId id="427" r:id="rId14"/>
    <p:sldId id="299" r:id="rId15"/>
    <p:sldId id="301" r:id="rId16"/>
    <p:sldId id="397" r:id="rId17"/>
    <p:sldId id="305" r:id="rId18"/>
    <p:sldId id="428" r:id="rId19"/>
    <p:sldId id="431" r:id="rId20"/>
    <p:sldId id="398" r:id="rId21"/>
    <p:sldId id="399" r:id="rId22"/>
    <p:sldId id="407" r:id="rId23"/>
    <p:sldId id="401" r:id="rId24"/>
    <p:sldId id="402" r:id="rId25"/>
    <p:sldId id="403" r:id="rId26"/>
    <p:sldId id="404" r:id="rId27"/>
    <p:sldId id="405" r:id="rId28"/>
    <p:sldId id="408" r:id="rId29"/>
    <p:sldId id="433" r:id="rId30"/>
    <p:sldId id="424" r:id="rId31"/>
    <p:sldId id="435" r:id="rId32"/>
    <p:sldId id="425" r:id="rId33"/>
    <p:sldId id="426" r:id="rId34"/>
    <p:sldId id="434" r:id="rId35"/>
    <p:sldId id="409" r:id="rId36"/>
    <p:sldId id="423" r:id="rId37"/>
    <p:sldId id="410" r:id="rId38"/>
    <p:sldId id="413" r:id="rId39"/>
    <p:sldId id="414" r:id="rId40"/>
    <p:sldId id="415" r:id="rId41"/>
    <p:sldId id="416" r:id="rId42"/>
    <p:sldId id="418" r:id="rId43"/>
    <p:sldId id="419" r:id="rId44"/>
    <p:sldId id="420" r:id="rId45"/>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0DB60A-B4F2-82E7-79D1-02E10741FA90}" v="225" dt="2025-09-08T17:53:04.1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64" autoAdjust="0"/>
    <p:restoredTop sz="72030" autoAdjust="0"/>
  </p:normalViewPr>
  <p:slideViewPr>
    <p:cSldViewPr>
      <p:cViewPr varScale="1">
        <p:scale>
          <a:sx n="59" d="100"/>
          <a:sy n="59" d="100"/>
        </p:scale>
        <p:origin x="2184" y="53"/>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 Id="rId51" Type="http://schemas.microsoft.com/office/2016/11/relationships/changesInfo" Target="changesInfos/changesInfo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en, George" userId="S::green.25@osu.edu::a776daa8-8b57-427d-89a5-9f8944dd1fb5" providerId="AD" clId="Web-{38722823-C887-C26B-666F-A8B1F72BDA15}"/>
    <pc:docChg chg="modSld">
      <pc:chgData name="Green, George" userId="S::green.25@osu.edu::a776daa8-8b57-427d-89a5-9f8944dd1fb5" providerId="AD" clId="Web-{38722823-C887-C26B-666F-A8B1F72BDA15}" dt="2022-09-14T02:50:26.229" v="30" actId="20577"/>
      <pc:docMkLst>
        <pc:docMk/>
      </pc:docMkLst>
      <pc:sldChg chg="modSp">
        <pc:chgData name="Green, George" userId="S::green.25@osu.edu::a776daa8-8b57-427d-89a5-9f8944dd1fb5" providerId="AD" clId="Web-{38722823-C887-C26B-666F-A8B1F72BDA15}" dt="2022-09-14T02:47:50.287" v="12" actId="20577"/>
        <pc:sldMkLst>
          <pc:docMk/>
          <pc:sldMk cId="0" sldId="299"/>
        </pc:sldMkLst>
      </pc:sldChg>
      <pc:sldChg chg="modSp">
        <pc:chgData name="Green, George" userId="S::green.25@osu.edu::a776daa8-8b57-427d-89a5-9f8944dd1fb5" providerId="AD" clId="Web-{38722823-C887-C26B-666F-A8B1F72BDA15}" dt="2022-09-14T02:48:21.272" v="14" actId="20577"/>
        <pc:sldMkLst>
          <pc:docMk/>
          <pc:sldMk cId="2839835919" sldId="399"/>
        </pc:sldMkLst>
      </pc:sldChg>
      <pc:sldChg chg="modSp">
        <pc:chgData name="Green, George" userId="S::green.25@osu.edu::a776daa8-8b57-427d-89a5-9f8944dd1fb5" providerId="AD" clId="Web-{38722823-C887-C26B-666F-A8B1F72BDA15}" dt="2022-09-14T02:49:42.086" v="21" actId="20577"/>
        <pc:sldMkLst>
          <pc:docMk/>
          <pc:sldMk cId="1120802023" sldId="414"/>
        </pc:sldMkLst>
      </pc:sldChg>
      <pc:sldChg chg="modSp">
        <pc:chgData name="Green, George" userId="S::green.25@osu.edu::a776daa8-8b57-427d-89a5-9f8944dd1fb5" providerId="AD" clId="Web-{38722823-C887-C26B-666F-A8B1F72BDA15}" dt="2022-09-14T02:50:26.229" v="30" actId="20577"/>
        <pc:sldMkLst>
          <pc:docMk/>
          <pc:sldMk cId="2337231916" sldId="420"/>
        </pc:sldMkLst>
      </pc:sldChg>
    </pc:docChg>
  </pc:docChgLst>
  <pc:docChgLst>
    <pc:chgData name="Green, George" userId="S::green.25@osu.edu::a776daa8-8b57-427d-89a5-9f8944dd1fb5" providerId="AD" clId="Web-{E166F8FD-4FCE-6F39-1508-67DEB80EF078}"/>
    <pc:docChg chg="modSld">
      <pc:chgData name="Green, George" userId="S::green.25@osu.edu::a776daa8-8b57-427d-89a5-9f8944dd1fb5" providerId="AD" clId="Web-{E166F8FD-4FCE-6F39-1508-67DEB80EF078}" dt="2023-02-01T03:38:31.220" v="63" actId="20577"/>
      <pc:docMkLst>
        <pc:docMk/>
      </pc:docMkLst>
      <pc:sldChg chg="modSp">
        <pc:chgData name="Green, George" userId="S::green.25@osu.edu::a776daa8-8b57-427d-89a5-9f8944dd1fb5" providerId="AD" clId="Web-{E166F8FD-4FCE-6F39-1508-67DEB80EF078}" dt="2023-02-01T03:31:42.252" v="35" actId="14100"/>
        <pc:sldMkLst>
          <pc:docMk/>
          <pc:sldMk cId="2071352355" sldId="393"/>
        </pc:sldMkLst>
      </pc:sldChg>
      <pc:sldChg chg="modSp">
        <pc:chgData name="Green, George" userId="S::green.25@osu.edu::a776daa8-8b57-427d-89a5-9f8944dd1fb5" providerId="AD" clId="Web-{E166F8FD-4FCE-6F39-1508-67DEB80EF078}" dt="2023-02-01T03:30:38.376" v="2" actId="20577"/>
        <pc:sldMkLst>
          <pc:docMk/>
          <pc:sldMk cId="4289210931" sldId="395"/>
        </pc:sldMkLst>
      </pc:sldChg>
      <pc:sldChg chg="modSp">
        <pc:chgData name="Green, George" userId="S::green.25@osu.edu::a776daa8-8b57-427d-89a5-9f8944dd1fb5" providerId="AD" clId="Web-{E166F8FD-4FCE-6F39-1508-67DEB80EF078}" dt="2023-02-01T03:37:22.297" v="49" actId="20577"/>
        <pc:sldMkLst>
          <pc:docMk/>
          <pc:sldMk cId="4081682487" sldId="409"/>
        </pc:sldMkLst>
      </pc:sldChg>
      <pc:sldChg chg="modSp">
        <pc:chgData name="Green, George" userId="S::green.25@osu.edu::a776daa8-8b57-427d-89a5-9f8944dd1fb5" providerId="AD" clId="Web-{E166F8FD-4FCE-6F39-1508-67DEB80EF078}" dt="2023-02-01T03:38:31.220" v="63" actId="20577"/>
        <pc:sldMkLst>
          <pc:docMk/>
          <pc:sldMk cId="1166278925" sldId="413"/>
        </pc:sldMkLst>
      </pc:sldChg>
      <pc:sldChg chg="modSp">
        <pc:chgData name="Green, George" userId="S::green.25@osu.edu::a776daa8-8b57-427d-89a5-9f8944dd1fb5" providerId="AD" clId="Web-{E166F8FD-4FCE-6F39-1508-67DEB80EF078}" dt="2023-02-01T03:34:07.293" v="45" actId="20577"/>
        <pc:sldMkLst>
          <pc:docMk/>
          <pc:sldMk cId="807803961" sldId="428"/>
        </pc:sldMkLst>
      </pc:sldChg>
      <pc:sldChg chg="modSp">
        <pc:chgData name="Green, George" userId="S::green.25@osu.edu::a776daa8-8b57-427d-89a5-9f8944dd1fb5" providerId="AD" clId="Web-{E166F8FD-4FCE-6F39-1508-67DEB80EF078}" dt="2023-02-01T03:32:22.009" v="40" actId="20577"/>
        <pc:sldMkLst>
          <pc:docMk/>
          <pc:sldMk cId="2069510750" sldId="432"/>
        </pc:sldMkLst>
      </pc:sldChg>
    </pc:docChg>
  </pc:docChgLst>
  <pc:docChgLst>
    <pc:chgData name="Green, George" userId="S::green.25@osu.edu::a776daa8-8b57-427d-89a5-9f8944dd1fb5" providerId="AD" clId="Web-{87C0B053-7771-9F36-25B9-69DC269C3311}"/>
    <pc:docChg chg="modSld">
      <pc:chgData name="Green, George" userId="S::green.25@osu.edu::a776daa8-8b57-427d-89a5-9f8944dd1fb5" providerId="AD" clId="Web-{87C0B053-7771-9F36-25B9-69DC269C3311}" dt="2025-01-27T04:20:14.039" v="174" actId="20577"/>
      <pc:docMkLst>
        <pc:docMk/>
      </pc:docMkLst>
      <pc:sldChg chg="modSp">
        <pc:chgData name="Green, George" userId="S::green.25@osu.edu::a776daa8-8b57-427d-89a5-9f8944dd1fb5" providerId="AD" clId="Web-{87C0B053-7771-9F36-25B9-69DC269C3311}" dt="2025-01-27T04:12:34.572" v="124" actId="20577"/>
        <pc:sldMkLst>
          <pc:docMk/>
          <pc:sldMk cId="0" sldId="299"/>
        </pc:sldMkLst>
      </pc:sldChg>
      <pc:sldChg chg="modSp">
        <pc:chgData name="Green, George" userId="S::green.25@osu.edu::a776daa8-8b57-427d-89a5-9f8944dd1fb5" providerId="AD" clId="Web-{87C0B053-7771-9F36-25B9-69DC269C3311}" dt="2025-01-27T04:17:02.214" v="169" actId="1076"/>
        <pc:sldMkLst>
          <pc:docMk/>
          <pc:sldMk cId="0" sldId="301"/>
        </pc:sldMkLst>
      </pc:sldChg>
      <pc:sldChg chg="modSp">
        <pc:chgData name="Green, George" userId="S::green.25@osu.edu::a776daa8-8b57-427d-89a5-9f8944dd1fb5" providerId="AD" clId="Web-{87C0B053-7771-9F36-25B9-69DC269C3311}" dt="2025-01-27T03:57:45.559" v="39" actId="20577"/>
        <pc:sldMkLst>
          <pc:docMk/>
          <pc:sldMk cId="2972132844" sldId="364"/>
        </pc:sldMkLst>
      </pc:sldChg>
      <pc:sldChg chg="modSp">
        <pc:chgData name="Green, George" userId="S::green.25@osu.edu::a776daa8-8b57-427d-89a5-9f8944dd1fb5" providerId="AD" clId="Web-{87C0B053-7771-9F36-25B9-69DC269C3311}" dt="2025-01-27T04:09:30.201" v="102" actId="20577"/>
        <pc:sldMkLst>
          <pc:docMk/>
          <pc:sldMk cId="3510530819" sldId="391"/>
        </pc:sldMkLst>
      </pc:sldChg>
      <pc:sldChg chg="modSp">
        <pc:chgData name="Green, George" userId="S::green.25@osu.edu::a776daa8-8b57-427d-89a5-9f8944dd1fb5" providerId="AD" clId="Web-{87C0B053-7771-9F36-25B9-69DC269C3311}" dt="2025-01-27T03:58:38.109" v="46" actId="20577"/>
        <pc:sldMkLst>
          <pc:docMk/>
          <pc:sldMk cId="2071352355" sldId="393"/>
        </pc:sldMkLst>
      </pc:sldChg>
      <pc:sldChg chg="modSp">
        <pc:chgData name="Green, George" userId="S::green.25@osu.edu::a776daa8-8b57-427d-89a5-9f8944dd1fb5" providerId="AD" clId="Web-{87C0B053-7771-9F36-25B9-69DC269C3311}" dt="2025-01-27T03:55:20.440" v="17" actId="20577"/>
        <pc:sldMkLst>
          <pc:docMk/>
          <pc:sldMk cId="4289210931" sldId="395"/>
        </pc:sldMkLst>
      </pc:sldChg>
      <pc:sldChg chg="modSp">
        <pc:chgData name="Green, George" userId="S::green.25@osu.edu::a776daa8-8b57-427d-89a5-9f8944dd1fb5" providerId="AD" clId="Web-{87C0B053-7771-9F36-25B9-69DC269C3311}" dt="2025-01-27T03:55:35.254" v="22" actId="20577"/>
        <pc:sldMkLst>
          <pc:docMk/>
          <pc:sldMk cId="3439281604" sldId="396"/>
        </pc:sldMkLst>
      </pc:sldChg>
      <pc:sldChg chg="modSp">
        <pc:chgData name="Green, George" userId="S::green.25@osu.edu::a776daa8-8b57-427d-89a5-9f8944dd1fb5" providerId="AD" clId="Web-{87C0B053-7771-9F36-25B9-69DC269C3311}" dt="2025-01-27T03:55:50.958" v="24" actId="20577"/>
        <pc:sldMkLst>
          <pc:docMk/>
          <pc:sldMk cId="1028814510" sldId="397"/>
        </pc:sldMkLst>
      </pc:sldChg>
      <pc:sldChg chg="modSp">
        <pc:chgData name="Green, George" userId="S::green.25@osu.edu::a776daa8-8b57-427d-89a5-9f8944dd1fb5" providerId="AD" clId="Web-{87C0B053-7771-9F36-25B9-69DC269C3311}" dt="2025-01-27T03:56:00.052" v="26" actId="20577"/>
        <pc:sldMkLst>
          <pc:docMk/>
          <pc:sldMk cId="1750815055" sldId="398"/>
        </pc:sldMkLst>
      </pc:sldChg>
      <pc:sldChg chg="modSp">
        <pc:chgData name="Green, George" userId="S::green.25@osu.edu::a776daa8-8b57-427d-89a5-9f8944dd1fb5" providerId="AD" clId="Web-{87C0B053-7771-9F36-25B9-69DC269C3311}" dt="2025-01-27T04:20:14.039" v="174" actId="20577"/>
        <pc:sldMkLst>
          <pc:docMk/>
          <pc:sldMk cId="410690199" sldId="416"/>
        </pc:sldMkLst>
      </pc:sldChg>
      <pc:sldChg chg="modSp">
        <pc:chgData name="Green, George" userId="S::green.25@osu.edu::a776daa8-8b57-427d-89a5-9f8944dd1fb5" providerId="AD" clId="Web-{87C0B053-7771-9F36-25B9-69DC269C3311}" dt="2025-01-27T04:10:19.501" v="104" actId="20577"/>
        <pc:sldMkLst>
          <pc:docMk/>
          <pc:sldMk cId="2939535765" sldId="427"/>
        </pc:sldMkLst>
      </pc:sldChg>
      <pc:sldChg chg="modSp">
        <pc:chgData name="Green, George" userId="S::green.25@osu.edu::a776daa8-8b57-427d-89a5-9f8944dd1fb5" providerId="AD" clId="Web-{87C0B053-7771-9F36-25B9-69DC269C3311}" dt="2025-01-27T04:00:24.197" v="62" actId="20577"/>
        <pc:sldMkLst>
          <pc:docMk/>
          <pc:sldMk cId="1279152132" sldId="429"/>
        </pc:sldMkLst>
      </pc:sldChg>
      <pc:sldChg chg="modSp">
        <pc:chgData name="Green, George" userId="S::green.25@osu.edu::a776daa8-8b57-427d-89a5-9f8944dd1fb5" providerId="AD" clId="Web-{87C0B053-7771-9F36-25B9-69DC269C3311}" dt="2025-01-27T04:01:37.717" v="71" actId="20577"/>
        <pc:sldMkLst>
          <pc:docMk/>
          <pc:sldMk cId="1032786491" sldId="430"/>
        </pc:sldMkLst>
      </pc:sldChg>
      <pc:sldChg chg="modSp">
        <pc:chgData name="Green, George" userId="S::green.25@osu.edu::a776daa8-8b57-427d-89a5-9f8944dd1fb5" providerId="AD" clId="Web-{87C0B053-7771-9F36-25B9-69DC269C3311}" dt="2025-01-27T04:18:46.517" v="172" actId="20577"/>
        <pc:sldMkLst>
          <pc:docMk/>
          <pc:sldMk cId="500498149" sldId="434"/>
        </pc:sldMkLst>
      </pc:sldChg>
    </pc:docChg>
  </pc:docChgLst>
  <pc:docChgLst>
    <pc:chgData name="George Green" userId="98ce34678dcfcb3c" providerId="LiveId" clId="{6465CB2A-55FF-4A86-AF7F-F53EFAD0999C}"/>
    <pc:docChg chg="delSld">
      <pc:chgData name="George Green" userId="98ce34678dcfcb3c" providerId="LiveId" clId="{6465CB2A-55FF-4A86-AF7F-F53EFAD0999C}" dt="2021-09-17T00:31:32.068" v="1" actId="2696"/>
      <pc:docMkLst>
        <pc:docMk/>
      </pc:docMkLst>
      <pc:sldChg chg="del">
        <pc:chgData name="George Green" userId="98ce34678dcfcb3c" providerId="LiveId" clId="{6465CB2A-55FF-4A86-AF7F-F53EFAD0999C}" dt="2021-09-17T00:31:32.068" v="1" actId="2696"/>
        <pc:sldMkLst>
          <pc:docMk/>
          <pc:sldMk cId="2177696869" sldId="389"/>
        </pc:sldMkLst>
      </pc:sldChg>
      <pc:sldChg chg="del">
        <pc:chgData name="George Green" userId="98ce34678dcfcb3c" providerId="LiveId" clId="{6465CB2A-55FF-4A86-AF7F-F53EFAD0999C}" dt="2021-09-17T00:31:23.165" v="0" actId="2696"/>
        <pc:sldMkLst>
          <pc:docMk/>
          <pc:sldMk cId="4037501907" sldId="390"/>
        </pc:sldMkLst>
      </pc:sldChg>
    </pc:docChg>
  </pc:docChgLst>
  <pc:docChgLst>
    <pc:chgData name="Green, George" userId="S::green.25@osu.edu::a776daa8-8b57-427d-89a5-9f8944dd1fb5" providerId="AD" clId="Web-{B58E15C2-FF5C-CABB-0776-7823C5F6AB8B}"/>
    <pc:docChg chg="addSld modSld">
      <pc:chgData name="Green, George" userId="S::green.25@osu.edu::a776daa8-8b57-427d-89a5-9f8944dd1fb5" providerId="AD" clId="Web-{B58E15C2-FF5C-CABB-0776-7823C5F6AB8B}" dt="2023-09-15T02:28:48.406" v="574" actId="20577"/>
      <pc:docMkLst>
        <pc:docMk/>
      </pc:docMkLst>
      <pc:sldChg chg="modSp">
        <pc:chgData name="Green, George" userId="S::green.25@osu.edu::a776daa8-8b57-427d-89a5-9f8944dd1fb5" providerId="AD" clId="Web-{B58E15C2-FF5C-CABB-0776-7823C5F6AB8B}" dt="2023-09-15T02:03:07.962" v="58" actId="14100"/>
        <pc:sldMkLst>
          <pc:docMk/>
          <pc:sldMk cId="0" sldId="299"/>
        </pc:sldMkLst>
      </pc:sldChg>
      <pc:sldChg chg="modSp">
        <pc:chgData name="Green, George" userId="S::green.25@osu.edu::a776daa8-8b57-427d-89a5-9f8944dd1fb5" providerId="AD" clId="Web-{B58E15C2-FF5C-CABB-0776-7823C5F6AB8B}" dt="2023-09-15T02:04:17.684" v="70" actId="20577"/>
        <pc:sldMkLst>
          <pc:docMk/>
          <pc:sldMk cId="0" sldId="301"/>
        </pc:sldMkLst>
      </pc:sldChg>
      <pc:sldChg chg="modSp">
        <pc:chgData name="Green, George" userId="S::green.25@osu.edu::a776daa8-8b57-427d-89a5-9f8944dd1fb5" providerId="AD" clId="Web-{B58E15C2-FF5C-CABB-0776-7823C5F6AB8B}" dt="2023-09-15T02:05:16.796" v="83" actId="20577"/>
        <pc:sldMkLst>
          <pc:docMk/>
          <pc:sldMk cId="3510530819" sldId="391"/>
        </pc:sldMkLst>
      </pc:sldChg>
      <pc:sldChg chg="modSp">
        <pc:chgData name="Green, George" userId="S::green.25@osu.edu::a776daa8-8b57-427d-89a5-9f8944dd1fb5" providerId="AD" clId="Web-{B58E15C2-FF5C-CABB-0776-7823C5F6AB8B}" dt="2023-09-13T13:42:25.470" v="32" actId="20577"/>
        <pc:sldMkLst>
          <pc:docMk/>
          <pc:sldMk cId="4289210931" sldId="395"/>
        </pc:sldMkLst>
      </pc:sldChg>
      <pc:sldChg chg="modSp">
        <pc:chgData name="Green, George" userId="S::green.25@osu.edu::a776daa8-8b57-427d-89a5-9f8944dd1fb5" providerId="AD" clId="Web-{B58E15C2-FF5C-CABB-0776-7823C5F6AB8B}" dt="2023-09-15T02:07:52.382" v="124" actId="20577"/>
        <pc:sldMkLst>
          <pc:docMk/>
          <pc:sldMk cId="2839835919" sldId="399"/>
        </pc:sldMkLst>
      </pc:sldChg>
      <pc:sldChg chg="modSp">
        <pc:chgData name="Green, George" userId="S::green.25@osu.edu::a776daa8-8b57-427d-89a5-9f8944dd1fb5" providerId="AD" clId="Web-{B58E15C2-FF5C-CABB-0776-7823C5F6AB8B}" dt="2023-09-15T02:09:41.543" v="131" actId="20577"/>
        <pc:sldMkLst>
          <pc:docMk/>
          <pc:sldMk cId="2513970403" sldId="402"/>
        </pc:sldMkLst>
      </pc:sldChg>
      <pc:sldChg chg="modSp">
        <pc:chgData name="Green, George" userId="S::green.25@osu.edu::a776daa8-8b57-427d-89a5-9f8944dd1fb5" providerId="AD" clId="Web-{B58E15C2-FF5C-CABB-0776-7823C5F6AB8B}" dt="2023-09-15T02:08:30.008" v="126" actId="20577"/>
        <pc:sldMkLst>
          <pc:docMk/>
          <pc:sldMk cId="4280247591" sldId="407"/>
        </pc:sldMkLst>
      </pc:sldChg>
      <pc:sldChg chg="modSp">
        <pc:chgData name="Green, George" userId="S::green.25@osu.edu::a776daa8-8b57-427d-89a5-9f8944dd1fb5" providerId="AD" clId="Web-{B58E15C2-FF5C-CABB-0776-7823C5F6AB8B}" dt="2023-09-15T02:28:48.406" v="574" actId="20577"/>
        <pc:sldMkLst>
          <pc:docMk/>
          <pc:sldMk cId="410690199" sldId="416"/>
        </pc:sldMkLst>
      </pc:sldChg>
      <pc:sldChg chg="modSp">
        <pc:chgData name="Green, George" userId="S::green.25@osu.edu::a776daa8-8b57-427d-89a5-9f8944dd1fb5" providerId="AD" clId="Web-{B58E15C2-FF5C-CABB-0776-7823C5F6AB8B}" dt="2023-09-15T02:06:50.816" v="121" actId="20577"/>
        <pc:sldMkLst>
          <pc:docMk/>
          <pc:sldMk cId="807803961" sldId="428"/>
        </pc:sldMkLst>
      </pc:sldChg>
      <pc:sldChg chg="modSp">
        <pc:chgData name="Green, George" userId="S::green.25@osu.edu::a776daa8-8b57-427d-89a5-9f8944dd1fb5" providerId="AD" clId="Web-{B58E15C2-FF5C-CABB-0776-7823C5F6AB8B}" dt="2023-09-15T01:57:56.712" v="40" actId="20577"/>
        <pc:sldMkLst>
          <pc:docMk/>
          <pc:sldMk cId="1279152132" sldId="429"/>
        </pc:sldMkLst>
      </pc:sldChg>
      <pc:sldChg chg="modSp">
        <pc:chgData name="Green, George" userId="S::green.25@osu.edu::a776daa8-8b57-427d-89a5-9f8944dd1fb5" providerId="AD" clId="Web-{B58E15C2-FF5C-CABB-0776-7823C5F6AB8B}" dt="2023-09-15T01:58:40.949" v="44" actId="20577"/>
        <pc:sldMkLst>
          <pc:docMk/>
          <pc:sldMk cId="1032786491" sldId="430"/>
        </pc:sldMkLst>
      </pc:sldChg>
      <pc:sldChg chg="modSp">
        <pc:chgData name="Green, George" userId="S::green.25@osu.edu::a776daa8-8b57-427d-89a5-9f8944dd1fb5" providerId="AD" clId="Web-{B58E15C2-FF5C-CABB-0776-7823C5F6AB8B}" dt="2023-09-15T01:58:11.119" v="41" actId="20577"/>
        <pc:sldMkLst>
          <pc:docMk/>
          <pc:sldMk cId="2069510750" sldId="432"/>
        </pc:sldMkLst>
      </pc:sldChg>
      <pc:sldChg chg="modSp">
        <pc:chgData name="Green, George" userId="S::green.25@osu.edu::a776daa8-8b57-427d-89a5-9f8944dd1fb5" providerId="AD" clId="Web-{B58E15C2-FF5C-CABB-0776-7823C5F6AB8B}" dt="2023-09-15T02:10:55.531" v="152" actId="20577"/>
        <pc:sldMkLst>
          <pc:docMk/>
          <pc:sldMk cId="297054317" sldId="433"/>
        </pc:sldMkLst>
      </pc:sldChg>
      <pc:sldChg chg="modSp">
        <pc:chgData name="Green, George" userId="S::green.25@osu.edu::a776daa8-8b57-427d-89a5-9f8944dd1fb5" providerId="AD" clId="Web-{B58E15C2-FF5C-CABB-0776-7823C5F6AB8B}" dt="2023-09-15T02:20:13.444" v="278" actId="20577"/>
        <pc:sldMkLst>
          <pc:docMk/>
          <pc:sldMk cId="500498149" sldId="434"/>
        </pc:sldMkLst>
      </pc:sldChg>
      <pc:sldChg chg="modSp add replId">
        <pc:chgData name="Green, George" userId="S::green.25@osu.edu::a776daa8-8b57-427d-89a5-9f8944dd1fb5" providerId="AD" clId="Web-{B58E15C2-FF5C-CABB-0776-7823C5F6AB8B}" dt="2023-09-15T02:19:30.051" v="274" actId="20577"/>
        <pc:sldMkLst>
          <pc:docMk/>
          <pc:sldMk cId="2583058178" sldId="435"/>
        </pc:sldMkLst>
      </pc:sldChg>
    </pc:docChg>
  </pc:docChgLst>
  <pc:docChgLst>
    <pc:chgData name="Green, George" userId="S::green.25@osu.edu::a776daa8-8b57-427d-89a5-9f8944dd1fb5" providerId="AD" clId="Web-{370DB60A-B4F2-82E7-79D1-02E10741FA90}"/>
    <pc:docChg chg="addSld modSld">
      <pc:chgData name="Green, George" userId="S::green.25@osu.edu::a776daa8-8b57-427d-89a5-9f8944dd1fb5" providerId="AD" clId="Web-{370DB60A-B4F2-82E7-79D1-02E10741FA90}" dt="2025-09-08T17:53:04.149" v="224" actId="20577"/>
      <pc:docMkLst>
        <pc:docMk/>
      </pc:docMkLst>
      <pc:sldChg chg="modSp new">
        <pc:chgData name="Green, George" userId="S::green.25@osu.edu::a776daa8-8b57-427d-89a5-9f8944dd1fb5" providerId="AD" clId="Web-{370DB60A-B4F2-82E7-79D1-02E10741FA90}" dt="2025-09-08T17:53:04.149" v="224" actId="20577"/>
        <pc:sldMkLst>
          <pc:docMk/>
          <pc:sldMk cId="1004455343" sldId="436"/>
        </pc:sldMkLst>
        <pc:spChg chg="mod">
          <ac:chgData name="Green, George" userId="S::green.25@osu.edu::a776daa8-8b57-427d-89a5-9f8944dd1fb5" providerId="AD" clId="Web-{370DB60A-B4F2-82E7-79D1-02E10741FA90}" dt="2025-09-08T17:30:49.012" v="16" actId="20577"/>
          <ac:spMkLst>
            <pc:docMk/>
            <pc:sldMk cId="1004455343" sldId="436"/>
            <ac:spMk id="2" creationId="{6C8DC9E0-5FDF-934F-A9A3-55ABE1A682A2}"/>
          </ac:spMkLst>
        </pc:spChg>
        <pc:spChg chg="mod">
          <ac:chgData name="Green, George" userId="S::green.25@osu.edu::a776daa8-8b57-427d-89a5-9f8944dd1fb5" providerId="AD" clId="Web-{370DB60A-B4F2-82E7-79D1-02E10741FA90}" dt="2025-09-08T17:53:04.149" v="224" actId="20577"/>
          <ac:spMkLst>
            <pc:docMk/>
            <pc:sldMk cId="1004455343" sldId="436"/>
            <ac:spMk id="3" creationId="{76A742AF-4CD1-5166-B59D-971E4BFD236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4" name="PlaceHolder 1"/>
          <p:cNvSpPr>
            <a:spLocks noGrp="1"/>
          </p:cNvSpPr>
          <p:nvPr>
            <p:ph type="body"/>
          </p:nvPr>
        </p:nvSpPr>
        <p:spPr>
          <a:xfrm>
            <a:off x="791633" y="4850551"/>
            <a:ext cx="6332700" cy="4595066"/>
          </a:xfrm>
          <a:prstGeom prst="rect">
            <a:avLst/>
          </a:prstGeom>
        </p:spPr>
        <p:txBody>
          <a:bodyPr wrap="none" lIns="0" tIns="0" rIns="0" bIns="0"/>
          <a:lstStyle/>
          <a:p>
            <a:r>
              <a:rPr lang="en-US"/>
              <a:t>Click to edit the notes format</a:t>
            </a:r>
            <a:endParaRPr/>
          </a:p>
        </p:txBody>
      </p:sp>
      <p:sp>
        <p:nvSpPr>
          <p:cNvPr id="75" name="PlaceHolder 2"/>
          <p:cNvSpPr>
            <a:spLocks noGrp="1"/>
          </p:cNvSpPr>
          <p:nvPr>
            <p:ph type="hdr"/>
          </p:nvPr>
        </p:nvSpPr>
        <p:spPr>
          <a:xfrm>
            <a:off x="0" y="0"/>
            <a:ext cx="3435300" cy="510238"/>
          </a:xfrm>
          <a:prstGeom prst="rect">
            <a:avLst/>
          </a:prstGeom>
        </p:spPr>
        <p:txBody>
          <a:bodyPr wrap="none" lIns="0" tIns="0" rIns="0" bIns="0"/>
          <a:lstStyle/>
          <a:p>
            <a:r>
              <a:rPr lang="en-US"/>
              <a:t>&lt;header&gt;</a:t>
            </a:r>
            <a:endParaRPr/>
          </a:p>
        </p:txBody>
      </p:sp>
      <p:sp>
        <p:nvSpPr>
          <p:cNvPr id="76" name="PlaceHolder 3"/>
          <p:cNvSpPr>
            <a:spLocks noGrp="1"/>
          </p:cNvSpPr>
          <p:nvPr>
            <p:ph type="dt"/>
          </p:nvPr>
        </p:nvSpPr>
        <p:spPr>
          <a:xfrm>
            <a:off x="4480667" y="0"/>
            <a:ext cx="3435300" cy="510238"/>
          </a:xfrm>
          <a:prstGeom prst="rect">
            <a:avLst/>
          </a:prstGeom>
        </p:spPr>
        <p:txBody>
          <a:bodyPr wrap="none" lIns="0" tIns="0" rIns="0" bIns="0"/>
          <a:lstStyle/>
          <a:p>
            <a:pPr algn="r"/>
            <a:r>
              <a:rPr lang="en-US"/>
              <a:t>&lt;date/time&gt;</a:t>
            </a:r>
            <a:endParaRPr/>
          </a:p>
        </p:txBody>
      </p:sp>
      <p:sp>
        <p:nvSpPr>
          <p:cNvPr id="77" name="PlaceHolder 4"/>
          <p:cNvSpPr>
            <a:spLocks noGrp="1"/>
          </p:cNvSpPr>
          <p:nvPr>
            <p:ph type="ftr"/>
          </p:nvPr>
        </p:nvSpPr>
        <p:spPr>
          <a:xfrm>
            <a:off x="0" y="9701467"/>
            <a:ext cx="3435300" cy="510238"/>
          </a:xfrm>
          <a:prstGeom prst="rect">
            <a:avLst/>
          </a:prstGeom>
        </p:spPr>
        <p:txBody>
          <a:bodyPr wrap="none" lIns="0" tIns="0" rIns="0" bIns="0" anchor="b"/>
          <a:lstStyle/>
          <a:p>
            <a:r>
              <a:rPr lang="en-US"/>
              <a:t>&lt;footer&gt;</a:t>
            </a:r>
            <a:endParaRPr/>
          </a:p>
        </p:txBody>
      </p:sp>
      <p:sp>
        <p:nvSpPr>
          <p:cNvPr id="78" name="PlaceHolder 5"/>
          <p:cNvSpPr>
            <a:spLocks noGrp="1"/>
          </p:cNvSpPr>
          <p:nvPr>
            <p:ph type="sldNum"/>
          </p:nvPr>
        </p:nvSpPr>
        <p:spPr>
          <a:xfrm>
            <a:off x="4480667" y="9701467"/>
            <a:ext cx="3435300" cy="510238"/>
          </a:xfrm>
          <a:prstGeom prst="rect">
            <a:avLst/>
          </a:prstGeom>
        </p:spPr>
        <p:txBody>
          <a:bodyPr wrap="none" lIns="0" tIns="0" rIns="0" bIns="0" anchor="b"/>
          <a:lstStyle/>
          <a:p>
            <a:pPr algn="r"/>
            <a:fld id="{CC2BF512-2B69-4B77-8145-F23768042B97}" type="slidenum">
              <a:rPr lang="en-US"/>
              <a:t>‹#›</a:t>
            </a:fld>
            <a:endParaRPr/>
          </a:p>
        </p:txBody>
      </p:sp>
    </p:spTree>
    <p:extLst>
      <p:ext uri="{BB962C8B-B14F-4D97-AF65-F5344CB8AC3E}">
        <p14:creationId xmlns:p14="http://schemas.microsoft.com/office/powerpoint/2010/main" val="1119506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PlaceHolder 1"/>
          <p:cNvSpPr>
            <a:spLocks noGrp="1"/>
          </p:cNvSpPr>
          <p:nvPr>
            <p:ph type="body"/>
          </p:nvPr>
        </p:nvSpPr>
        <p:spPr>
          <a:xfrm>
            <a:off x="698500" y="4409757"/>
            <a:ext cx="5587633" cy="4177300"/>
          </a:xfrm>
          <a:prstGeom prst="rect">
            <a:avLst/>
          </a:prstGeom>
        </p:spPr>
        <p:txBody>
          <a:bodyPr/>
          <a:lstStyle/>
          <a:p>
            <a:r>
              <a:rPr lang="en-US"/>
              <a:t>No floating point registers or instructions</a:t>
            </a:r>
            <a:endParaRPr/>
          </a:p>
        </p:txBody>
      </p:sp>
      <p:sp>
        <p:nvSpPr>
          <p:cNvPr id="506" name="TextShape 2"/>
          <p:cNvSpPr txBox="1"/>
          <p:nvPr/>
        </p:nvSpPr>
        <p:spPr>
          <a:xfrm>
            <a:off x="3956700" y="8818053"/>
            <a:ext cx="3026467" cy="463820"/>
          </a:xfrm>
          <a:prstGeom prst="rect">
            <a:avLst/>
          </a:prstGeom>
        </p:spPr>
        <p:txBody>
          <a:bodyPr lIns="92959" tIns="46480" rIns="92959" bIns="46480" anchor="b"/>
          <a:lstStyle/>
          <a:p>
            <a:pPr algn="r"/>
            <a:fld id="{A97AAE32-2C03-496B-933C-8D83BDF4695D}" type="slidenum">
              <a:rPr lang="en-US" sz="1300">
                <a:solidFill>
                  <a:srgbClr val="000000"/>
                </a:solidFill>
              </a:rPr>
              <a:pPr algn="r"/>
              <a:t>4</a:t>
            </a:fld>
            <a:endParaRPr>
              <a:solidFill>
                <a:prstClr val="black"/>
              </a:solidFill>
            </a:endParaRPr>
          </a:p>
        </p:txBody>
      </p:sp>
    </p:spTree>
    <p:extLst>
      <p:ext uri="{BB962C8B-B14F-4D97-AF65-F5344CB8AC3E}">
        <p14:creationId xmlns:p14="http://schemas.microsoft.com/office/powerpoint/2010/main" val="3327012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PlaceHolder 1"/>
          <p:cNvSpPr>
            <a:spLocks noGrp="1"/>
          </p:cNvSpPr>
          <p:nvPr>
            <p:ph type="body"/>
          </p:nvPr>
        </p:nvSpPr>
        <p:spPr>
          <a:xfrm>
            <a:off x="698500" y="4409757"/>
            <a:ext cx="5587633" cy="4177300"/>
          </a:xfrm>
          <a:prstGeom prst="rect">
            <a:avLst/>
          </a:prstGeom>
        </p:spPr>
        <p:txBody>
          <a:bodyPr/>
          <a:lstStyle/>
          <a:p>
            <a:r>
              <a:rPr lang="en-US" dirty="0"/>
              <a:t>Notice &amp; ^ are bit operations</a:t>
            </a:r>
            <a:endParaRPr dirty="0"/>
          </a:p>
          <a:p>
            <a:r>
              <a:rPr lang="en-US" dirty="0"/>
              <a:t>Watch out for </a:t>
            </a:r>
            <a:r>
              <a:rPr lang="en-US" dirty="0" err="1"/>
              <a:t>subl</a:t>
            </a:r>
            <a:r>
              <a:rPr lang="en-US" dirty="0"/>
              <a:t> command – correct order very important!</a:t>
            </a:r>
            <a:endParaRPr dirty="0"/>
          </a:p>
          <a:p>
            <a:r>
              <a:rPr lang="en-US" dirty="0"/>
              <a:t>What are the CC bits for each instruction for the example code?</a:t>
            </a:r>
            <a:endParaRPr dirty="0"/>
          </a:p>
        </p:txBody>
      </p:sp>
      <p:sp>
        <p:nvSpPr>
          <p:cNvPr id="510" name="TextShape 2"/>
          <p:cNvSpPr txBox="1"/>
          <p:nvPr/>
        </p:nvSpPr>
        <p:spPr>
          <a:xfrm>
            <a:off x="3956700" y="8818053"/>
            <a:ext cx="3026467" cy="463820"/>
          </a:xfrm>
          <a:prstGeom prst="rect">
            <a:avLst/>
          </a:prstGeom>
        </p:spPr>
        <p:txBody>
          <a:bodyPr lIns="92959" tIns="46480" rIns="92959" bIns="46480" anchor="b"/>
          <a:lstStyle/>
          <a:p>
            <a:pPr algn="r">
              <a:lnSpc>
                <a:spcPct val="100000"/>
              </a:lnSpc>
            </a:pPr>
            <a:fld id="{1069D298-04DF-4DB6-8A46-B17EED4E588B}" type="slidenum">
              <a:rPr lang="en-US" sz="1300">
                <a:solidFill>
                  <a:srgbClr val="000000"/>
                </a:solidFill>
              </a:rPr>
              <a:t>15</a:t>
            </a:fld>
            <a:endParaRPr/>
          </a:p>
        </p:txBody>
      </p:sp>
    </p:spTree>
    <p:extLst>
      <p:ext uri="{BB962C8B-B14F-4D97-AF65-F5344CB8AC3E}">
        <p14:creationId xmlns:p14="http://schemas.microsoft.com/office/powerpoint/2010/main" val="1577586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PlaceHolder 1"/>
          <p:cNvSpPr>
            <a:spLocks noGrp="1"/>
          </p:cNvSpPr>
          <p:nvPr>
            <p:ph type="body"/>
          </p:nvPr>
        </p:nvSpPr>
        <p:spPr>
          <a:xfrm>
            <a:off x="654844" y="4199769"/>
            <a:ext cx="5238406" cy="3978380"/>
          </a:xfrm>
          <a:prstGeom prst="rect">
            <a:avLst/>
          </a:prstGeom>
        </p:spPr>
        <p:txBody>
          <a:bodyPr/>
          <a:lstStyle/>
          <a:p>
            <a:r>
              <a:rPr lang="en-US"/>
              <a:t>Notice and/or options for flags as well as some only check one flag and others check two flags</a:t>
            </a:r>
            <a:endParaRPr/>
          </a:p>
        </p:txBody>
      </p:sp>
      <p:sp>
        <p:nvSpPr>
          <p:cNvPr id="512" name="TextShape 2"/>
          <p:cNvSpPr txBox="1"/>
          <p:nvPr/>
        </p:nvSpPr>
        <p:spPr>
          <a:xfrm>
            <a:off x="3709406" y="8398146"/>
            <a:ext cx="2837313" cy="441733"/>
          </a:xfrm>
          <a:prstGeom prst="rect">
            <a:avLst/>
          </a:prstGeom>
        </p:spPr>
        <p:txBody>
          <a:bodyPr lIns="87938" tIns="43969" rIns="87938" bIns="43969" anchor="b"/>
          <a:lstStyle/>
          <a:p>
            <a:pPr algn="r"/>
            <a:fld id="{3F67857D-22BF-4DFF-A5E5-F1C677CFA056}" type="slidenum">
              <a:rPr lang="en-US" sz="1200">
                <a:solidFill>
                  <a:srgbClr val="000000"/>
                </a:solidFill>
              </a:rPr>
              <a:pPr algn="r"/>
              <a:t>21</a:t>
            </a:fld>
            <a:endParaRPr>
              <a:solidFill>
                <a:prstClr val="black"/>
              </a:solidFill>
            </a:endParaRPr>
          </a:p>
        </p:txBody>
      </p:sp>
    </p:spTree>
    <p:extLst>
      <p:ext uri="{BB962C8B-B14F-4D97-AF65-F5344CB8AC3E}">
        <p14:creationId xmlns:p14="http://schemas.microsoft.com/office/powerpoint/2010/main" val="1404996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PlaceHolder 1"/>
          <p:cNvSpPr>
            <a:spLocks noGrp="1"/>
          </p:cNvSpPr>
          <p:nvPr>
            <p:ph type="body"/>
          </p:nvPr>
        </p:nvSpPr>
        <p:spPr>
          <a:xfrm>
            <a:off x="654844" y="4199769"/>
            <a:ext cx="5238406" cy="3978380"/>
          </a:xfrm>
          <a:prstGeom prst="rect">
            <a:avLst/>
          </a:prstGeom>
        </p:spPr>
        <p:txBody>
          <a:bodyPr/>
          <a:lstStyle/>
          <a:p>
            <a:r>
              <a:rPr lang="en-US" dirty="0"/>
              <a:t>Technically, the bits are set to ZF=1, SF=0 and OF=0 when the program starts</a:t>
            </a:r>
            <a:endParaRPr dirty="0"/>
          </a:p>
          <a:p>
            <a:endParaRPr dirty="0"/>
          </a:p>
        </p:txBody>
      </p:sp>
      <p:sp>
        <p:nvSpPr>
          <p:cNvPr id="514" name="TextShape 2"/>
          <p:cNvSpPr txBox="1"/>
          <p:nvPr/>
        </p:nvSpPr>
        <p:spPr>
          <a:xfrm>
            <a:off x="3709406" y="8398146"/>
            <a:ext cx="2837313" cy="441733"/>
          </a:xfrm>
          <a:prstGeom prst="rect">
            <a:avLst/>
          </a:prstGeom>
        </p:spPr>
        <p:txBody>
          <a:bodyPr lIns="87938" tIns="43969" rIns="87938" bIns="43969" anchor="b"/>
          <a:lstStyle/>
          <a:p>
            <a:pPr algn="r"/>
            <a:fld id="{5B2F1596-5E5B-457F-B730-BC2C1D93B413}" type="slidenum">
              <a:rPr lang="en-US" sz="1200">
                <a:solidFill>
                  <a:srgbClr val="000000"/>
                </a:solidFill>
              </a:rPr>
              <a:pPr algn="r"/>
              <a:t>22</a:t>
            </a:fld>
            <a:endParaRPr>
              <a:solidFill>
                <a:prstClr val="black"/>
              </a:solidFill>
            </a:endParaRPr>
          </a:p>
        </p:txBody>
      </p:sp>
    </p:spTree>
    <p:extLst>
      <p:ext uri="{BB962C8B-B14F-4D97-AF65-F5344CB8AC3E}">
        <p14:creationId xmlns:p14="http://schemas.microsoft.com/office/powerpoint/2010/main" val="919605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PlaceHolder 1"/>
          <p:cNvSpPr>
            <a:spLocks noGrp="1"/>
          </p:cNvSpPr>
          <p:nvPr>
            <p:ph type="body"/>
          </p:nvPr>
        </p:nvSpPr>
        <p:spPr>
          <a:xfrm>
            <a:off x="654844" y="4199769"/>
            <a:ext cx="5238406" cy="3978380"/>
          </a:xfrm>
          <a:prstGeom prst="rect">
            <a:avLst/>
          </a:prstGeom>
        </p:spPr>
        <p:txBody>
          <a:bodyPr/>
          <a:lstStyle/>
          <a:p>
            <a:endParaRPr dirty="0"/>
          </a:p>
        </p:txBody>
      </p:sp>
      <p:sp>
        <p:nvSpPr>
          <p:cNvPr id="516" name="TextShape 2"/>
          <p:cNvSpPr txBox="1"/>
          <p:nvPr/>
        </p:nvSpPr>
        <p:spPr>
          <a:xfrm>
            <a:off x="3709406" y="8398146"/>
            <a:ext cx="2837313" cy="441733"/>
          </a:xfrm>
          <a:prstGeom prst="rect">
            <a:avLst/>
          </a:prstGeom>
        </p:spPr>
        <p:txBody>
          <a:bodyPr lIns="87938" tIns="43969" rIns="87938" bIns="43969" anchor="b"/>
          <a:lstStyle/>
          <a:p>
            <a:pPr algn="r"/>
            <a:fld id="{559C492B-8692-469A-958B-B92A88C30CD4}" type="slidenum">
              <a:rPr lang="en-US" sz="1200">
                <a:solidFill>
                  <a:srgbClr val="000000"/>
                </a:solidFill>
              </a:rPr>
              <a:pPr algn="r"/>
              <a:t>23</a:t>
            </a:fld>
            <a:endParaRPr>
              <a:solidFill>
                <a:prstClr val="black"/>
              </a:solidFill>
            </a:endParaRPr>
          </a:p>
        </p:txBody>
      </p:sp>
    </p:spTree>
    <p:extLst>
      <p:ext uri="{BB962C8B-B14F-4D97-AF65-F5344CB8AC3E}">
        <p14:creationId xmlns:p14="http://schemas.microsoft.com/office/powerpoint/2010/main" val="1720536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EAB0777-4C60-462E-A92C-CDAFD498799C}" type="datetimeFigureOut">
              <a:rPr lang="en-US" smtClean="0"/>
              <a:t>9/8/2025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9DE6EB8-52AB-45EA-A660-3E1EBFA7298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EAB0777-4C60-462E-A92C-CDAFD498799C}"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EAB0777-4C60-462E-A92C-CDAFD498799C}"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6866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90320" y="110880"/>
            <a:ext cx="8228520" cy="888120"/>
          </a:xfrm>
          <a:prstGeom prst="rect">
            <a:avLst/>
          </a:prstGeom>
        </p:spPr>
        <p:txBody>
          <a:bodyPr wrap="none" lIns="0" tIns="0" rIns="0" bIns="0" anchor="ctr"/>
          <a:lstStyle/>
          <a:p>
            <a:endParaRPr/>
          </a:p>
        </p:txBody>
      </p:sp>
      <p:sp>
        <p:nvSpPr>
          <p:cNvPr id="43" name="PlaceHolder 2"/>
          <p:cNvSpPr>
            <a:spLocks noGrp="1"/>
          </p:cNvSpPr>
          <p:nvPr>
            <p:ph type="subTitle"/>
          </p:nvPr>
        </p:nvSpPr>
        <p:spPr>
          <a:xfrm>
            <a:off x="457200" y="1244160"/>
            <a:ext cx="8228520" cy="4886640"/>
          </a:xfrm>
          <a:prstGeom prst="rect">
            <a:avLst/>
          </a:prstGeom>
        </p:spPr>
        <p:txBody>
          <a:bodyPr wrap="none" lIns="0" tIns="0" rIns="0" bIns="0" anchor="ctr"/>
          <a:lstStyle/>
          <a:p>
            <a:pPr algn="ctr"/>
            <a:endParaRPr/>
          </a:p>
        </p:txBody>
      </p:sp>
    </p:spTree>
    <p:extLst>
      <p:ext uri="{BB962C8B-B14F-4D97-AF65-F5344CB8AC3E}">
        <p14:creationId xmlns:p14="http://schemas.microsoft.com/office/powerpoint/2010/main" val="40411240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90320" y="110880"/>
            <a:ext cx="8228520" cy="888120"/>
          </a:xfrm>
          <a:prstGeom prst="rect">
            <a:avLst/>
          </a:prstGeom>
        </p:spPr>
        <p:txBody>
          <a:bodyPr wrap="none" lIns="0" tIns="0" rIns="0" bIns="0" anchor="ctr"/>
          <a:lstStyle/>
          <a:p>
            <a:endParaRPr/>
          </a:p>
        </p:txBody>
      </p:sp>
      <p:sp>
        <p:nvSpPr>
          <p:cNvPr id="45" name="PlaceHolder 2"/>
          <p:cNvSpPr>
            <a:spLocks noGrp="1"/>
          </p:cNvSpPr>
          <p:nvPr>
            <p:ph type="body"/>
          </p:nvPr>
        </p:nvSpPr>
        <p:spPr>
          <a:xfrm>
            <a:off x="457200" y="1244160"/>
            <a:ext cx="8228520" cy="4886280"/>
          </a:xfrm>
          <a:prstGeom prst="rect">
            <a:avLst/>
          </a:prstGeom>
        </p:spPr>
        <p:txBody>
          <a:bodyPr wrap="none" lIns="0" tIns="0" rIns="0" bIns="0"/>
          <a:lstStyle/>
          <a:p>
            <a:endParaRPr/>
          </a:p>
        </p:txBody>
      </p:sp>
    </p:spTree>
    <p:extLst>
      <p:ext uri="{BB962C8B-B14F-4D97-AF65-F5344CB8AC3E}">
        <p14:creationId xmlns:p14="http://schemas.microsoft.com/office/powerpoint/2010/main" val="15770985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90320" y="110880"/>
            <a:ext cx="8228520" cy="888120"/>
          </a:xfrm>
          <a:prstGeom prst="rect">
            <a:avLst/>
          </a:prstGeom>
        </p:spPr>
        <p:txBody>
          <a:bodyPr wrap="none" lIns="0" tIns="0" rIns="0" bIns="0" anchor="ctr"/>
          <a:lstStyle/>
          <a:p>
            <a:endParaRPr/>
          </a:p>
        </p:txBody>
      </p:sp>
      <p:sp>
        <p:nvSpPr>
          <p:cNvPr id="47" name="PlaceHolder 2"/>
          <p:cNvSpPr>
            <a:spLocks noGrp="1"/>
          </p:cNvSpPr>
          <p:nvPr>
            <p:ph type="body"/>
          </p:nvPr>
        </p:nvSpPr>
        <p:spPr>
          <a:xfrm>
            <a:off x="457200" y="1244160"/>
            <a:ext cx="4015080" cy="4886280"/>
          </a:xfrm>
          <a:prstGeom prst="rect">
            <a:avLst/>
          </a:prstGeom>
        </p:spPr>
        <p:txBody>
          <a:bodyPr wrap="none" lIns="0" tIns="0" rIns="0" bIns="0"/>
          <a:lstStyle/>
          <a:p>
            <a:endParaRPr/>
          </a:p>
        </p:txBody>
      </p:sp>
      <p:sp>
        <p:nvSpPr>
          <p:cNvPr id="48" name="PlaceHolder 3"/>
          <p:cNvSpPr>
            <a:spLocks noGrp="1"/>
          </p:cNvSpPr>
          <p:nvPr>
            <p:ph type="body"/>
          </p:nvPr>
        </p:nvSpPr>
        <p:spPr>
          <a:xfrm>
            <a:off x="4673160" y="1244160"/>
            <a:ext cx="4015080" cy="4886280"/>
          </a:xfrm>
          <a:prstGeom prst="rect">
            <a:avLst/>
          </a:prstGeom>
        </p:spPr>
        <p:txBody>
          <a:bodyPr wrap="none" lIns="0" tIns="0" rIns="0" bIns="0"/>
          <a:lstStyle/>
          <a:p>
            <a:endParaRPr/>
          </a:p>
        </p:txBody>
      </p:sp>
    </p:spTree>
    <p:extLst>
      <p:ext uri="{BB962C8B-B14F-4D97-AF65-F5344CB8AC3E}">
        <p14:creationId xmlns:p14="http://schemas.microsoft.com/office/powerpoint/2010/main" val="764026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90320" y="110880"/>
            <a:ext cx="8228520" cy="888120"/>
          </a:xfrm>
          <a:prstGeom prst="rect">
            <a:avLst/>
          </a:prstGeom>
        </p:spPr>
        <p:txBody>
          <a:bodyPr wrap="none" lIns="0" tIns="0" rIns="0" bIns="0" anchor="ctr"/>
          <a:lstStyle/>
          <a:p>
            <a:endParaRPr/>
          </a:p>
        </p:txBody>
      </p:sp>
    </p:spTree>
    <p:extLst>
      <p:ext uri="{BB962C8B-B14F-4D97-AF65-F5344CB8AC3E}">
        <p14:creationId xmlns:p14="http://schemas.microsoft.com/office/powerpoint/2010/main" val="3110853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90320" y="110880"/>
            <a:ext cx="8228520" cy="6019560"/>
          </a:xfrm>
          <a:prstGeom prst="rect">
            <a:avLst/>
          </a:prstGeom>
        </p:spPr>
        <p:txBody>
          <a:bodyPr wrap="none" lIns="0" tIns="0" rIns="0" bIns="0" anchor="ctr"/>
          <a:lstStyle/>
          <a:p>
            <a:pPr algn="ctr"/>
            <a:endParaRPr/>
          </a:p>
        </p:txBody>
      </p:sp>
    </p:spTree>
    <p:extLst>
      <p:ext uri="{BB962C8B-B14F-4D97-AF65-F5344CB8AC3E}">
        <p14:creationId xmlns:p14="http://schemas.microsoft.com/office/powerpoint/2010/main" val="9236929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90320" y="110880"/>
            <a:ext cx="8228520" cy="888120"/>
          </a:xfrm>
          <a:prstGeom prst="rect">
            <a:avLst/>
          </a:prstGeom>
        </p:spPr>
        <p:txBody>
          <a:bodyPr wrap="none" lIns="0" tIns="0" rIns="0" bIns="0" anchor="ctr"/>
          <a:lstStyle/>
          <a:p>
            <a:endParaRPr/>
          </a:p>
        </p:txBody>
      </p:sp>
      <p:sp>
        <p:nvSpPr>
          <p:cNvPr id="52" name="PlaceHolder 2"/>
          <p:cNvSpPr>
            <a:spLocks noGrp="1"/>
          </p:cNvSpPr>
          <p:nvPr>
            <p:ph type="body"/>
          </p:nvPr>
        </p:nvSpPr>
        <p:spPr>
          <a:xfrm>
            <a:off x="457200" y="1244160"/>
            <a:ext cx="4015080" cy="2330280"/>
          </a:xfrm>
          <a:prstGeom prst="rect">
            <a:avLst/>
          </a:prstGeom>
        </p:spPr>
        <p:txBody>
          <a:bodyPr wrap="none" lIns="0" tIns="0" rIns="0" bIns="0"/>
          <a:lstStyle/>
          <a:p>
            <a:endParaRPr/>
          </a:p>
        </p:txBody>
      </p:sp>
      <p:sp>
        <p:nvSpPr>
          <p:cNvPr id="53" name="PlaceHolder 3"/>
          <p:cNvSpPr>
            <a:spLocks noGrp="1"/>
          </p:cNvSpPr>
          <p:nvPr>
            <p:ph type="body"/>
          </p:nvPr>
        </p:nvSpPr>
        <p:spPr>
          <a:xfrm>
            <a:off x="457200" y="3796200"/>
            <a:ext cx="4015080" cy="2330280"/>
          </a:xfrm>
          <a:prstGeom prst="rect">
            <a:avLst/>
          </a:prstGeom>
        </p:spPr>
        <p:txBody>
          <a:bodyPr wrap="none" lIns="0" tIns="0" rIns="0" bIns="0"/>
          <a:lstStyle/>
          <a:p>
            <a:endParaRPr/>
          </a:p>
        </p:txBody>
      </p:sp>
      <p:sp>
        <p:nvSpPr>
          <p:cNvPr id="54" name="PlaceHolder 4"/>
          <p:cNvSpPr>
            <a:spLocks noGrp="1"/>
          </p:cNvSpPr>
          <p:nvPr>
            <p:ph type="body"/>
          </p:nvPr>
        </p:nvSpPr>
        <p:spPr>
          <a:xfrm>
            <a:off x="4673160" y="1244160"/>
            <a:ext cx="4015080" cy="4886280"/>
          </a:xfrm>
          <a:prstGeom prst="rect">
            <a:avLst/>
          </a:prstGeom>
        </p:spPr>
        <p:txBody>
          <a:bodyPr wrap="none" lIns="0" tIns="0" rIns="0" bIns="0"/>
          <a:lstStyle/>
          <a:p>
            <a:endParaRPr/>
          </a:p>
        </p:txBody>
      </p:sp>
    </p:spTree>
    <p:extLst>
      <p:ext uri="{BB962C8B-B14F-4D97-AF65-F5344CB8AC3E}">
        <p14:creationId xmlns:p14="http://schemas.microsoft.com/office/powerpoint/2010/main" val="33755015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90320" y="110880"/>
            <a:ext cx="8228520" cy="888120"/>
          </a:xfrm>
          <a:prstGeom prst="rect">
            <a:avLst/>
          </a:prstGeom>
        </p:spPr>
        <p:txBody>
          <a:bodyPr wrap="none" lIns="0" tIns="0" rIns="0" bIns="0" anchor="ctr"/>
          <a:lstStyle/>
          <a:p>
            <a:endParaRPr/>
          </a:p>
        </p:txBody>
      </p:sp>
      <p:sp>
        <p:nvSpPr>
          <p:cNvPr id="56" name="PlaceHolder 2"/>
          <p:cNvSpPr>
            <a:spLocks noGrp="1"/>
          </p:cNvSpPr>
          <p:nvPr>
            <p:ph type="body"/>
          </p:nvPr>
        </p:nvSpPr>
        <p:spPr>
          <a:xfrm>
            <a:off x="457200" y="1244160"/>
            <a:ext cx="4015080" cy="4886280"/>
          </a:xfrm>
          <a:prstGeom prst="rect">
            <a:avLst/>
          </a:prstGeom>
        </p:spPr>
        <p:txBody>
          <a:bodyPr wrap="none" lIns="0" tIns="0" rIns="0" bIns="0"/>
          <a:lstStyle/>
          <a:p>
            <a:endParaRPr/>
          </a:p>
        </p:txBody>
      </p:sp>
      <p:sp>
        <p:nvSpPr>
          <p:cNvPr id="57" name="PlaceHolder 3"/>
          <p:cNvSpPr>
            <a:spLocks noGrp="1"/>
          </p:cNvSpPr>
          <p:nvPr>
            <p:ph type="body"/>
          </p:nvPr>
        </p:nvSpPr>
        <p:spPr>
          <a:xfrm>
            <a:off x="4673160" y="1244160"/>
            <a:ext cx="4015080" cy="2330280"/>
          </a:xfrm>
          <a:prstGeom prst="rect">
            <a:avLst/>
          </a:prstGeom>
        </p:spPr>
        <p:txBody>
          <a:bodyPr wrap="none" lIns="0" tIns="0" rIns="0" bIns="0"/>
          <a:lstStyle/>
          <a:p>
            <a:endParaRPr/>
          </a:p>
        </p:txBody>
      </p:sp>
      <p:sp>
        <p:nvSpPr>
          <p:cNvPr id="58" name="PlaceHolder 4"/>
          <p:cNvSpPr>
            <a:spLocks noGrp="1"/>
          </p:cNvSpPr>
          <p:nvPr>
            <p:ph type="body"/>
          </p:nvPr>
        </p:nvSpPr>
        <p:spPr>
          <a:xfrm>
            <a:off x="4673160" y="3796200"/>
            <a:ext cx="4015080" cy="2330280"/>
          </a:xfrm>
          <a:prstGeom prst="rect">
            <a:avLst/>
          </a:prstGeom>
        </p:spPr>
        <p:txBody>
          <a:bodyPr wrap="none" lIns="0" tIns="0" rIns="0" bIns="0"/>
          <a:lstStyle/>
          <a:p>
            <a:endParaRPr/>
          </a:p>
        </p:txBody>
      </p:sp>
    </p:spTree>
    <p:extLst>
      <p:ext uri="{BB962C8B-B14F-4D97-AF65-F5344CB8AC3E}">
        <p14:creationId xmlns:p14="http://schemas.microsoft.com/office/powerpoint/2010/main" val="3391008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EAB0777-4C60-462E-A92C-CDAFD498799C}"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90320" y="110880"/>
            <a:ext cx="8228520" cy="888120"/>
          </a:xfrm>
          <a:prstGeom prst="rect">
            <a:avLst/>
          </a:prstGeom>
        </p:spPr>
        <p:txBody>
          <a:bodyPr wrap="none" lIns="0" tIns="0" rIns="0" bIns="0" anchor="ctr"/>
          <a:lstStyle/>
          <a:p>
            <a:endParaRPr/>
          </a:p>
        </p:txBody>
      </p:sp>
      <p:sp>
        <p:nvSpPr>
          <p:cNvPr id="60" name="PlaceHolder 2"/>
          <p:cNvSpPr>
            <a:spLocks noGrp="1"/>
          </p:cNvSpPr>
          <p:nvPr>
            <p:ph type="body"/>
          </p:nvPr>
        </p:nvSpPr>
        <p:spPr>
          <a:xfrm>
            <a:off x="457200" y="1244160"/>
            <a:ext cx="4015080" cy="2330280"/>
          </a:xfrm>
          <a:prstGeom prst="rect">
            <a:avLst/>
          </a:prstGeom>
        </p:spPr>
        <p:txBody>
          <a:bodyPr wrap="none" lIns="0" tIns="0" rIns="0" bIns="0"/>
          <a:lstStyle/>
          <a:p>
            <a:endParaRPr/>
          </a:p>
        </p:txBody>
      </p:sp>
      <p:sp>
        <p:nvSpPr>
          <p:cNvPr id="61" name="PlaceHolder 3"/>
          <p:cNvSpPr>
            <a:spLocks noGrp="1"/>
          </p:cNvSpPr>
          <p:nvPr>
            <p:ph type="body"/>
          </p:nvPr>
        </p:nvSpPr>
        <p:spPr>
          <a:xfrm>
            <a:off x="4673160" y="1244160"/>
            <a:ext cx="4015080" cy="2330280"/>
          </a:xfrm>
          <a:prstGeom prst="rect">
            <a:avLst/>
          </a:prstGeom>
        </p:spPr>
        <p:txBody>
          <a:bodyPr wrap="none" lIns="0" tIns="0" rIns="0" bIns="0"/>
          <a:lstStyle/>
          <a:p>
            <a:endParaRPr/>
          </a:p>
        </p:txBody>
      </p:sp>
      <p:sp>
        <p:nvSpPr>
          <p:cNvPr id="62" name="PlaceHolder 4"/>
          <p:cNvSpPr>
            <a:spLocks noGrp="1"/>
          </p:cNvSpPr>
          <p:nvPr>
            <p:ph type="body"/>
          </p:nvPr>
        </p:nvSpPr>
        <p:spPr>
          <a:xfrm>
            <a:off x="457200" y="3796200"/>
            <a:ext cx="8227800" cy="2330280"/>
          </a:xfrm>
          <a:prstGeom prst="rect">
            <a:avLst/>
          </a:prstGeom>
        </p:spPr>
        <p:txBody>
          <a:bodyPr wrap="none" lIns="0" tIns="0" rIns="0" bIns="0"/>
          <a:lstStyle/>
          <a:p>
            <a:endParaRPr/>
          </a:p>
        </p:txBody>
      </p:sp>
    </p:spTree>
    <p:extLst>
      <p:ext uri="{BB962C8B-B14F-4D97-AF65-F5344CB8AC3E}">
        <p14:creationId xmlns:p14="http://schemas.microsoft.com/office/powerpoint/2010/main" val="40174342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90320" y="110880"/>
            <a:ext cx="8228520" cy="888120"/>
          </a:xfrm>
          <a:prstGeom prst="rect">
            <a:avLst/>
          </a:prstGeom>
        </p:spPr>
        <p:txBody>
          <a:bodyPr wrap="none" lIns="0" tIns="0" rIns="0" bIns="0" anchor="ctr"/>
          <a:lstStyle/>
          <a:p>
            <a:endParaRPr/>
          </a:p>
        </p:txBody>
      </p:sp>
      <p:sp>
        <p:nvSpPr>
          <p:cNvPr id="64" name="PlaceHolder 2"/>
          <p:cNvSpPr>
            <a:spLocks noGrp="1"/>
          </p:cNvSpPr>
          <p:nvPr>
            <p:ph type="body"/>
          </p:nvPr>
        </p:nvSpPr>
        <p:spPr>
          <a:xfrm>
            <a:off x="457200" y="1244160"/>
            <a:ext cx="8228520" cy="2330280"/>
          </a:xfrm>
          <a:prstGeom prst="rect">
            <a:avLst/>
          </a:prstGeom>
        </p:spPr>
        <p:txBody>
          <a:bodyPr wrap="none" lIns="0" tIns="0" rIns="0" bIns="0"/>
          <a:lstStyle/>
          <a:p>
            <a:endParaRPr/>
          </a:p>
        </p:txBody>
      </p:sp>
      <p:sp>
        <p:nvSpPr>
          <p:cNvPr id="65" name="PlaceHolder 3"/>
          <p:cNvSpPr>
            <a:spLocks noGrp="1"/>
          </p:cNvSpPr>
          <p:nvPr>
            <p:ph type="body"/>
          </p:nvPr>
        </p:nvSpPr>
        <p:spPr>
          <a:xfrm>
            <a:off x="457200" y="3796200"/>
            <a:ext cx="8228520" cy="2330280"/>
          </a:xfrm>
          <a:prstGeom prst="rect">
            <a:avLst/>
          </a:prstGeom>
        </p:spPr>
        <p:txBody>
          <a:bodyPr wrap="none" lIns="0" tIns="0" rIns="0" bIns="0"/>
          <a:lstStyle/>
          <a:p>
            <a:endParaRPr/>
          </a:p>
        </p:txBody>
      </p:sp>
    </p:spTree>
    <p:extLst>
      <p:ext uri="{BB962C8B-B14F-4D97-AF65-F5344CB8AC3E}">
        <p14:creationId xmlns:p14="http://schemas.microsoft.com/office/powerpoint/2010/main" val="10930900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90320" y="110880"/>
            <a:ext cx="8228520" cy="888120"/>
          </a:xfrm>
          <a:prstGeom prst="rect">
            <a:avLst/>
          </a:prstGeom>
        </p:spPr>
        <p:txBody>
          <a:bodyPr wrap="none" lIns="0" tIns="0" rIns="0" bIns="0" anchor="ctr"/>
          <a:lstStyle/>
          <a:p>
            <a:endParaRPr/>
          </a:p>
        </p:txBody>
      </p:sp>
      <p:sp>
        <p:nvSpPr>
          <p:cNvPr id="67" name="PlaceHolder 2"/>
          <p:cNvSpPr>
            <a:spLocks noGrp="1"/>
          </p:cNvSpPr>
          <p:nvPr>
            <p:ph type="body"/>
          </p:nvPr>
        </p:nvSpPr>
        <p:spPr>
          <a:xfrm>
            <a:off x="457200" y="1244160"/>
            <a:ext cx="4015080" cy="2330280"/>
          </a:xfrm>
          <a:prstGeom prst="rect">
            <a:avLst/>
          </a:prstGeom>
        </p:spPr>
        <p:txBody>
          <a:bodyPr wrap="none" lIns="0" tIns="0" rIns="0" bIns="0"/>
          <a:lstStyle/>
          <a:p>
            <a:endParaRPr/>
          </a:p>
        </p:txBody>
      </p:sp>
      <p:sp>
        <p:nvSpPr>
          <p:cNvPr id="68" name="PlaceHolder 3"/>
          <p:cNvSpPr>
            <a:spLocks noGrp="1"/>
          </p:cNvSpPr>
          <p:nvPr>
            <p:ph type="body"/>
          </p:nvPr>
        </p:nvSpPr>
        <p:spPr>
          <a:xfrm>
            <a:off x="4673160" y="1244160"/>
            <a:ext cx="4015080" cy="2330280"/>
          </a:xfrm>
          <a:prstGeom prst="rect">
            <a:avLst/>
          </a:prstGeom>
        </p:spPr>
        <p:txBody>
          <a:bodyPr wrap="none" lIns="0" tIns="0" rIns="0" bIns="0"/>
          <a:lstStyle/>
          <a:p>
            <a:endParaRPr/>
          </a:p>
        </p:txBody>
      </p:sp>
      <p:sp>
        <p:nvSpPr>
          <p:cNvPr id="69" name="PlaceHolder 4"/>
          <p:cNvSpPr>
            <a:spLocks noGrp="1"/>
          </p:cNvSpPr>
          <p:nvPr>
            <p:ph type="body"/>
          </p:nvPr>
        </p:nvSpPr>
        <p:spPr>
          <a:xfrm>
            <a:off x="4673160" y="3796200"/>
            <a:ext cx="4015080" cy="2330280"/>
          </a:xfrm>
          <a:prstGeom prst="rect">
            <a:avLst/>
          </a:prstGeom>
        </p:spPr>
        <p:txBody>
          <a:bodyPr wrap="none" lIns="0" tIns="0" rIns="0" bIns="0"/>
          <a:lstStyle/>
          <a:p>
            <a:endParaRPr/>
          </a:p>
        </p:txBody>
      </p:sp>
      <p:sp>
        <p:nvSpPr>
          <p:cNvPr id="70" name="PlaceHolder 5"/>
          <p:cNvSpPr>
            <a:spLocks noGrp="1"/>
          </p:cNvSpPr>
          <p:nvPr>
            <p:ph type="body"/>
          </p:nvPr>
        </p:nvSpPr>
        <p:spPr>
          <a:xfrm>
            <a:off x="457200" y="3796200"/>
            <a:ext cx="4015080" cy="2330280"/>
          </a:xfrm>
          <a:prstGeom prst="rect">
            <a:avLst/>
          </a:prstGeom>
        </p:spPr>
        <p:txBody>
          <a:bodyPr wrap="none" lIns="0" tIns="0" rIns="0" bIns="0"/>
          <a:lstStyle/>
          <a:p>
            <a:endParaRPr/>
          </a:p>
        </p:txBody>
      </p:sp>
    </p:spTree>
    <p:extLst>
      <p:ext uri="{BB962C8B-B14F-4D97-AF65-F5344CB8AC3E}">
        <p14:creationId xmlns:p14="http://schemas.microsoft.com/office/powerpoint/2010/main" val="29886997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90320" y="110880"/>
            <a:ext cx="8228520" cy="888120"/>
          </a:xfrm>
          <a:prstGeom prst="rect">
            <a:avLst/>
          </a:prstGeom>
        </p:spPr>
        <p:txBody>
          <a:bodyPr wrap="none" lIns="0" tIns="0" rIns="0" bIns="0" anchor="ctr"/>
          <a:lstStyle/>
          <a:p>
            <a:endParaRPr/>
          </a:p>
        </p:txBody>
      </p:sp>
      <p:sp>
        <p:nvSpPr>
          <p:cNvPr id="72" name="PlaceHolder 2"/>
          <p:cNvSpPr>
            <a:spLocks noGrp="1"/>
          </p:cNvSpPr>
          <p:nvPr>
            <p:ph type="body"/>
          </p:nvPr>
        </p:nvSpPr>
        <p:spPr>
          <a:xfrm>
            <a:off x="457200" y="1244160"/>
            <a:ext cx="4015080" cy="2330280"/>
          </a:xfrm>
          <a:prstGeom prst="rect">
            <a:avLst/>
          </a:prstGeom>
        </p:spPr>
        <p:txBody>
          <a:bodyPr wrap="none" lIns="0" tIns="0" rIns="0" bIns="0"/>
          <a:lstStyle/>
          <a:p>
            <a:endParaRPr/>
          </a:p>
        </p:txBody>
      </p:sp>
      <p:sp>
        <p:nvSpPr>
          <p:cNvPr id="73" name="PlaceHolder 3"/>
          <p:cNvSpPr>
            <a:spLocks noGrp="1"/>
          </p:cNvSpPr>
          <p:nvPr>
            <p:ph type="body"/>
          </p:nvPr>
        </p:nvSpPr>
        <p:spPr>
          <a:xfrm>
            <a:off x="4673160" y="1244160"/>
            <a:ext cx="4015080" cy="2330280"/>
          </a:xfrm>
          <a:prstGeom prst="rect">
            <a:avLst/>
          </a:prstGeom>
        </p:spPr>
        <p:txBody>
          <a:bodyPr wrap="none" lIns="0" tIns="0" rIns="0" bIns="0"/>
          <a:lstStyle/>
          <a:p>
            <a:endParaRPr/>
          </a:p>
        </p:txBody>
      </p:sp>
    </p:spTree>
    <p:extLst>
      <p:ext uri="{BB962C8B-B14F-4D97-AF65-F5344CB8AC3E}">
        <p14:creationId xmlns:p14="http://schemas.microsoft.com/office/powerpoint/2010/main" val="22073462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98462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90320" y="110880"/>
            <a:ext cx="8228520" cy="888120"/>
          </a:xfrm>
          <a:prstGeom prst="rect">
            <a:avLst/>
          </a:prstGeom>
        </p:spPr>
        <p:txBody>
          <a:bodyPr wrap="none" lIns="0" tIns="0" rIns="0" bIns="0" anchor="ctr"/>
          <a:lstStyle/>
          <a:p>
            <a:endParaRPr/>
          </a:p>
        </p:txBody>
      </p:sp>
      <p:sp>
        <p:nvSpPr>
          <p:cNvPr id="43" name="PlaceHolder 2"/>
          <p:cNvSpPr>
            <a:spLocks noGrp="1"/>
          </p:cNvSpPr>
          <p:nvPr>
            <p:ph type="subTitle"/>
          </p:nvPr>
        </p:nvSpPr>
        <p:spPr>
          <a:xfrm>
            <a:off x="457200" y="1244160"/>
            <a:ext cx="8228520" cy="4886640"/>
          </a:xfrm>
          <a:prstGeom prst="rect">
            <a:avLst/>
          </a:prstGeom>
        </p:spPr>
        <p:txBody>
          <a:bodyPr wrap="none" lIns="0" tIns="0" rIns="0" bIns="0" anchor="ctr"/>
          <a:lstStyle/>
          <a:p>
            <a:pPr algn="ctr"/>
            <a:endParaRPr/>
          </a:p>
        </p:txBody>
      </p:sp>
    </p:spTree>
    <p:extLst>
      <p:ext uri="{BB962C8B-B14F-4D97-AF65-F5344CB8AC3E}">
        <p14:creationId xmlns:p14="http://schemas.microsoft.com/office/powerpoint/2010/main" val="21369514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90320" y="110880"/>
            <a:ext cx="8228520" cy="888120"/>
          </a:xfrm>
          <a:prstGeom prst="rect">
            <a:avLst/>
          </a:prstGeom>
        </p:spPr>
        <p:txBody>
          <a:bodyPr wrap="none" lIns="0" tIns="0" rIns="0" bIns="0" anchor="ctr"/>
          <a:lstStyle/>
          <a:p>
            <a:endParaRPr/>
          </a:p>
        </p:txBody>
      </p:sp>
      <p:sp>
        <p:nvSpPr>
          <p:cNvPr id="45" name="PlaceHolder 2"/>
          <p:cNvSpPr>
            <a:spLocks noGrp="1"/>
          </p:cNvSpPr>
          <p:nvPr>
            <p:ph type="body"/>
          </p:nvPr>
        </p:nvSpPr>
        <p:spPr>
          <a:xfrm>
            <a:off x="457200" y="1244160"/>
            <a:ext cx="8228520" cy="4886280"/>
          </a:xfrm>
          <a:prstGeom prst="rect">
            <a:avLst/>
          </a:prstGeom>
        </p:spPr>
        <p:txBody>
          <a:bodyPr wrap="none" lIns="0" tIns="0" rIns="0" bIns="0"/>
          <a:lstStyle/>
          <a:p>
            <a:endParaRPr/>
          </a:p>
        </p:txBody>
      </p:sp>
    </p:spTree>
    <p:extLst>
      <p:ext uri="{BB962C8B-B14F-4D97-AF65-F5344CB8AC3E}">
        <p14:creationId xmlns:p14="http://schemas.microsoft.com/office/powerpoint/2010/main" val="1180175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90320" y="110880"/>
            <a:ext cx="8228520" cy="888120"/>
          </a:xfrm>
          <a:prstGeom prst="rect">
            <a:avLst/>
          </a:prstGeom>
        </p:spPr>
        <p:txBody>
          <a:bodyPr wrap="none" lIns="0" tIns="0" rIns="0" bIns="0" anchor="ctr"/>
          <a:lstStyle/>
          <a:p>
            <a:endParaRPr/>
          </a:p>
        </p:txBody>
      </p:sp>
      <p:sp>
        <p:nvSpPr>
          <p:cNvPr id="47" name="PlaceHolder 2"/>
          <p:cNvSpPr>
            <a:spLocks noGrp="1"/>
          </p:cNvSpPr>
          <p:nvPr>
            <p:ph type="body"/>
          </p:nvPr>
        </p:nvSpPr>
        <p:spPr>
          <a:xfrm>
            <a:off x="457200" y="1244160"/>
            <a:ext cx="4015080" cy="4886280"/>
          </a:xfrm>
          <a:prstGeom prst="rect">
            <a:avLst/>
          </a:prstGeom>
        </p:spPr>
        <p:txBody>
          <a:bodyPr wrap="none" lIns="0" tIns="0" rIns="0" bIns="0"/>
          <a:lstStyle/>
          <a:p>
            <a:endParaRPr/>
          </a:p>
        </p:txBody>
      </p:sp>
      <p:sp>
        <p:nvSpPr>
          <p:cNvPr id="48" name="PlaceHolder 3"/>
          <p:cNvSpPr>
            <a:spLocks noGrp="1"/>
          </p:cNvSpPr>
          <p:nvPr>
            <p:ph type="body"/>
          </p:nvPr>
        </p:nvSpPr>
        <p:spPr>
          <a:xfrm>
            <a:off x="4673160" y="1244160"/>
            <a:ext cx="4015080" cy="4886280"/>
          </a:xfrm>
          <a:prstGeom prst="rect">
            <a:avLst/>
          </a:prstGeom>
        </p:spPr>
        <p:txBody>
          <a:bodyPr wrap="none" lIns="0" tIns="0" rIns="0" bIns="0"/>
          <a:lstStyle/>
          <a:p>
            <a:endParaRPr/>
          </a:p>
        </p:txBody>
      </p:sp>
    </p:spTree>
    <p:extLst>
      <p:ext uri="{BB962C8B-B14F-4D97-AF65-F5344CB8AC3E}">
        <p14:creationId xmlns:p14="http://schemas.microsoft.com/office/powerpoint/2010/main" val="12843637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90320" y="110880"/>
            <a:ext cx="8228520" cy="888120"/>
          </a:xfrm>
          <a:prstGeom prst="rect">
            <a:avLst/>
          </a:prstGeom>
        </p:spPr>
        <p:txBody>
          <a:bodyPr wrap="none" lIns="0" tIns="0" rIns="0" bIns="0" anchor="ctr"/>
          <a:lstStyle/>
          <a:p>
            <a:endParaRPr/>
          </a:p>
        </p:txBody>
      </p:sp>
    </p:spTree>
    <p:extLst>
      <p:ext uri="{BB962C8B-B14F-4D97-AF65-F5344CB8AC3E}">
        <p14:creationId xmlns:p14="http://schemas.microsoft.com/office/powerpoint/2010/main" val="12893792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90320" y="110880"/>
            <a:ext cx="8228520" cy="6019560"/>
          </a:xfrm>
          <a:prstGeom prst="rect">
            <a:avLst/>
          </a:prstGeom>
        </p:spPr>
        <p:txBody>
          <a:bodyPr wrap="none" lIns="0" tIns="0" rIns="0" bIns="0" anchor="ctr"/>
          <a:lstStyle/>
          <a:p>
            <a:pPr algn="ctr"/>
            <a:endParaRPr/>
          </a:p>
        </p:txBody>
      </p:sp>
    </p:spTree>
    <p:extLst>
      <p:ext uri="{BB962C8B-B14F-4D97-AF65-F5344CB8AC3E}">
        <p14:creationId xmlns:p14="http://schemas.microsoft.com/office/powerpoint/2010/main" val="1361213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EAB0777-4C60-462E-A92C-CDAFD498799C}"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6EB8-52AB-45EA-A660-3E1EBFA7298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90320" y="110880"/>
            <a:ext cx="8228520" cy="888120"/>
          </a:xfrm>
          <a:prstGeom prst="rect">
            <a:avLst/>
          </a:prstGeom>
        </p:spPr>
        <p:txBody>
          <a:bodyPr wrap="none" lIns="0" tIns="0" rIns="0" bIns="0" anchor="ctr"/>
          <a:lstStyle/>
          <a:p>
            <a:endParaRPr/>
          </a:p>
        </p:txBody>
      </p:sp>
      <p:sp>
        <p:nvSpPr>
          <p:cNvPr id="52" name="PlaceHolder 2"/>
          <p:cNvSpPr>
            <a:spLocks noGrp="1"/>
          </p:cNvSpPr>
          <p:nvPr>
            <p:ph type="body"/>
          </p:nvPr>
        </p:nvSpPr>
        <p:spPr>
          <a:xfrm>
            <a:off x="457200" y="1244160"/>
            <a:ext cx="4015080" cy="2330280"/>
          </a:xfrm>
          <a:prstGeom prst="rect">
            <a:avLst/>
          </a:prstGeom>
        </p:spPr>
        <p:txBody>
          <a:bodyPr wrap="none" lIns="0" tIns="0" rIns="0" bIns="0"/>
          <a:lstStyle/>
          <a:p>
            <a:endParaRPr/>
          </a:p>
        </p:txBody>
      </p:sp>
      <p:sp>
        <p:nvSpPr>
          <p:cNvPr id="53" name="PlaceHolder 3"/>
          <p:cNvSpPr>
            <a:spLocks noGrp="1"/>
          </p:cNvSpPr>
          <p:nvPr>
            <p:ph type="body"/>
          </p:nvPr>
        </p:nvSpPr>
        <p:spPr>
          <a:xfrm>
            <a:off x="457200" y="3796200"/>
            <a:ext cx="4015080" cy="2330280"/>
          </a:xfrm>
          <a:prstGeom prst="rect">
            <a:avLst/>
          </a:prstGeom>
        </p:spPr>
        <p:txBody>
          <a:bodyPr wrap="none" lIns="0" tIns="0" rIns="0" bIns="0"/>
          <a:lstStyle/>
          <a:p>
            <a:endParaRPr/>
          </a:p>
        </p:txBody>
      </p:sp>
      <p:sp>
        <p:nvSpPr>
          <p:cNvPr id="54" name="PlaceHolder 4"/>
          <p:cNvSpPr>
            <a:spLocks noGrp="1"/>
          </p:cNvSpPr>
          <p:nvPr>
            <p:ph type="body"/>
          </p:nvPr>
        </p:nvSpPr>
        <p:spPr>
          <a:xfrm>
            <a:off x="4673160" y="1244160"/>
            <a:ext cx="4015080" cy="4886280"/>
          </a:xfrm>
          <a:prstGeom prst="rect">
            <a:avLst/>
          </a:prstGeom>
        </p:spPr>
        <p:txBody>
          <a:bodyPr wrap="none" lIns="0" tIns="0" rIns="0" bIns="0"/>
          <a:lstStyle/>
          <a:p>
            <a:endParaRPr/>
          </a:p>
        </p:txBody>
      </p:sp>
    </p:spTree>
    <p:extLst>
      <p:ext uri="{BB962C8B-B14F-4D97-AF65-F5344CB8AC3E}">
        <p14:creationId xmlns:p14="http://schemas.microsoft.com/office/powerpoint/2010/main" val="31361312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90320" y="110880"/>
            <a:ext cx="8228520" cy="888120"/>
          </a:xfrm>
          <a:prstGeom prst="rect">
            <a:avLst/>
          </a:prstGeom>
        </p:spPr>
        <p:txBody>
          <a:bodyPr wrap="none" lIns="0" tIns="0" rIns="0" bIns="0" anchor="ctr"/>
          <a:lstStyle/>
          <a:p>
            <a:endParaRPr/>
          </a:p>
        </p:txBody>
      </p:sp>
      <p:sp>
        <p:nvSpPr>
          <p:cNvPr id="56" name="PlaceHolder 2"/>
          <p:cNvSpPr>
            <a:spLocks noGrp="1"/>
          </p:cNvSpPr>
          <p:nvPr>
            <p:ph type="body"/>
          </p:nvPr>
        </p:nvSpPr>
        <p:spPr>
          <a:xfrm>
            <a:off x="457200" y="1244160"/>
            <a:ext cx="4015080" cy="4886280"/>
          </a:xfrm>
          <a:prstGeom prst="rect">
            <a:avLst/>
          </a:prstGeom>
        </p:spPr>
        <p:txBody>
          <a:bodyPr wrap="none" lIns="0" tIns="0" rIns="0" bIns="0"/>
          <a:lstStyle/>
          <a:p>
            <a:endParaRPr/>
          </a:p>
        </p:txBody>
      </p:sp>
      <p:sp>
        <p:nvSpPr>
          <p:cNvPr id="57" name="PlaceHolder 3"/>
          <p:cNvSpPr>
            <a:spLocks noGrp="1"/>
          </p:cNvSpPr>
          <p:nvPr>
            <p:ph type="body"/>
          </p:nvPr>
        </p:nvSpPr>
        <p:spPr>
          <a:xfrm>
            <a:off x="4673160" y="1244160"/>
            <a:ext cx="4015080" cy="2330280"/>
          </a:xfrm>
          <a:prstGeom prst="rect">
            <a:avLst/>
          </a:prstGeom>
        </p:spPr>
        <p:txBody>
          <a:bodyPr wrap="none" lIns="0" tIns="0" rIns="0" bIns="0"/>
          <a:lstStyle/>
          <a:p>
            <a:endParaRPr/>
          </a:p>
        </p:txBody>
      </p:sp>
      <p:sp>
        <p:nvSpPr>
          <p:cNvPr id="58" name="PlaceHolder 4"/>
          <p:cNvSpPr>
            <a:spLocks noGrp="1"/>
          </p:cNvSpPr>
          <p:nvPr>
            <p:ph type="body"/>
          </p:nvPr>
        </p:nvSpPr>
        <p:spPr>
          <a:xfrm>
            <a:off x="4673160" y="3796200"/>
            <a:ext cx="4015080" cy="2330280"/>
          </a:xfrm>
          <a:prstGeom prst="rect">
            <a:avLst/>
          </a:prstGeom>
        </p:spPr>
        <p:txBody>
          <a:bodyPr wrap="none" lIns="0" tIns="0" rIns="0" bIns="0"/>
          <a:lstStyle/>
          <a:p>
            <a:endParaRPr/>
          </a:p>
        </p:txBody>
      </p:sp>
    </p:spTree>
    <p:extLst>
      <p:ext uri="{BB962C8B-B14F-4D97-AF65-F5344CB8AC3E}">
        <p14:creationId xmlns:p14="http://schemas.microsoft.com/office/powerpoint/2010/main" val="31025353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90320" y="110880"/>
            <a:ext cx="8228520" cy="888120"/>
          </a:xfrm>
          <a:prstGeom prst="rect">
            <a:avLst/>
          </a:prstGeom>
        </p:spPr>
        <p:txBody>
          <a:bodyPr wrap="none" lIns="0" tIns="0" rIns="0" bIns="0" anchor="ctr"/>
          <a:lstStyle/>
          <a:p>
            <a:endParaRPr/>
          </a:p>
        </p:txBody>
      </p:sp>
      <p:sp>
        <p:nvSpPr>
          <p:cNvPr id="60" name="PlaceHolder 2"/>
          <p:cNvSpPr>
            <a:spLocks noGrp="1"/>
          </p:cNvSpPr>
          <p:nvPr>
            <p:ph type="body"/>
          </p:nvPr>
        </p:nvSpPr>
        <p:spPr>
          <a:xfrm>
            <a:off x="457200" y="1244160"/>
            <a:ext cx="4015080" cy="2330280"/>
          </a:xfrm>
          <a:prstGeom prst="rect">
            <a:avLst/>
          </a:prstGeom>
        </p:spPr>
        <p:txBody>
          <a:bodyPr wrap="none" lIns="0" tIns="0" rIns="0" bIns="0"/>
          <a:lstStyle/>
          <a:p>
            <a:endParaRPr/>
          </a:p>
        </p:txBody>
      </p:sp>
      <p:sp>
        <p:nvSpPr>
          <p:cNvPr id="61" name="PlaceHolder 3"/>
          <p:cNvSpPr>
            <a:spLocks noGrp="1"/>
          </p:cNvSpPr>
          <p:nvPr>
            <p:ph type="body"/>
          </p:nvPr>
        </p:nvSpPr>
        <p:spPr>
          <a:xfrm>
            <a:off x="4673160" y="1244160"/>
            <a:ext cx="4015080" cy="2330280"/>
          </a:xfrm>
          <a:prstGeom prst="rect">
            <a:avLst/>
          </a:prstGeom>
        </p:spPr>
        <p:txBody>
          <a:bodyPr wrap="none" lIns="0" tIns="0" rIns="0" bIns="0"/>
          <a:lstStyle/>
          <a:p>
            <a:endParaRPr/>
          </a:p>
        </p:txBody>
      </p:sp>
      <p:sp>
        <p:nvSpPr>
          <p:cNvPr id="62" name="PlaceHolder 4"/>
          <p:cNvSpPr>
            <a:spLocks noGrp="1"/>
          </p:cNvSpPr>
          <p:nvPr>
            <p:ph type="body"/>
          </p:nvPr>
        </p:nvSpPr>
        <p:spPr>
          <a:xfrm>
            <a:off x="457200" y="3796200"/>
            <a:ext cx="8227800" cy="2330280"/>
          </a:xfrm>
          <a:prstGeom prst="rect">
            <a:avLst/>
          </a:prstGeom>
        </p:spPr>
        <p:txBody>
          <a:bodyPr wrap="none" lIns="0" tIns="0" rIns="0" bIns="0"/>
          <a:lstStyle/>
          <a:p>
            <a:endParaRPr/>
          </a:p>
        </p:txBody>
      </p:sp>
    </p:spTree>
    <p:extLst>
      <p:ext uri="{BB962C8B-B14F-4D97-AF65-F5344CB8AC3E}">
        <p14:creationId xmlns:p14="http://schemas.microsoft.com/office/powerpoint/2010/main" val="12296938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90320" y="110880"/>
            <a:ext cx="8228520" cy="888120"/>
          </a:xfrm>
          <a:prstGeom prst="rect">
            <a:avLst/>
          </a:prstGeom>
        </p:spPr>
        <p:txBody>
          <a:bodyPr wrap="none" lIns="0" tIns="0" rIns="0" bIns="0" anchor="ctr"/>
          <a:lstStyle/>
          <a:p>
            <a:endParaRPr/>
          </a:p>
        </p:txBody>
      </p:sp>
      <p:sp>
        <p:nvSpPr>
          <p:cNvPr id="64" name="PlaceHolder 2"/>
          <p:cNvSpPr>
            <a:spLocks noGrp="1"/>
          </p:cNvSpPr>
          <p:nvPr>
            <p:ph type="body"/>
          </p:nvPr>
        </p:nvSpPr>
        <p:spPr>
          <a:xfrm>
            <a:off x="457200" y="1244160"/>
            <a:ext cx="8228520" cy="2330280"/>
          </a:xfrm>
          <a:prstGeom prst="rect">
            <a:avLst/>
          </a:prstGeom>
        </p:spPr>
        <p:txBody>
          <a:bodyPr wrap="none" lIns="0" tIns="0" rIns="0" bIns="0"/>
          <a:lstStyle/>
          <a:p>
            <a:endParaRPr/>
          </a:p>
        </p:txBody>
      </p:sp>
      <p:sp>
        <p:nvSpPr>
          <p:cNvPr id="65" name="PlaceHolder 3"/>
          <p:cNvSpPr>
            <a:spLocks noGrp="1"/>
          </p:cNvSpPr>
          <p:nvPr>
            <p:ph type="body"/>
          </p:nvPr>
        </p:nvSpPr>
        <p:spPr>
          <a:xfrm>
            <a:off x="457200" y="3796200"/>
            <a:ext cx="8228520" cy="2330280"/>
          </a:xfrm>
          <a:prstGeom prst="rect">
            <a:avLst/>
          </a:prstGeom>
        </p:spPr>
        <p:txBody>
          <a:bodyPr wrap="none" lIns="0" tIns="0" rIns="0" bIns="0"/>
          <a:lstStyle/>
          <a:p>
            <a:endParaRPr/>
          </a:p>
        </p:txBody>
      </p:sp>
    </p:spTree>
    <p:extLst>
      <p:ext uri="{BB962C8B-B14F-4D97-AF65-F5344CB8AC3E}">
        <p14:creationId xmlns:p14="http://schemas.microsoft.com/office/powerpoint/2010/main" val="21083009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90320" y="110880"/>
            <a:ext cx="8228520" cy="888120"/>
          </a:xfrm>
          <a:prstGeom prst="rect">
            <a:avLst/>
          </a:prstGeom>
        </p:spPr>
        <p:txBody>
          <a:bodyPr wrap="none" lIns="0" tIns="0" rIns="0" bIns="0" anchor="ctr"/>
          <a:lstStyle/>
          <a:p>
            <a:endParaRPr/>
          </a:p>
        </p:txBody>
      </p:sp>
      <p:sp>
        <p:nvSpPr>
          <p:cNvPr id="67" name="PlaceHolder 2"/>
          <p:cNvSpPr>
            <a:spLocks noGrp="1"/>
          </p:cNvSpPr>
          <p:nvPr>
            <p:ph type="body"/>
          </p:nvPr>
        </p:nvSpPr>
        <p:spPr>
          <a:xfrm>
            <a:off x="457200" y="1244160"/>
            <a:ext cx="4015080" cy="2330280"/>
          </a:xfrm>
          <a:prstGeom prst="rect">
            <a:avLst/>
          </a:prstGeom>
        </p:spPr>
        <p:txBody>
          <a:bodyPr wrap="none" lIns="0" tIns="0" rIns="0" bIns="0"/>
          <a:lstStyle/>
          <a:p>
            <a:endParaRPr/>
          </a:p>
        </p:txBody>
      </p:sp>
      <p:sp>
        <p:nvSpPr>
          <p:cNvPr id="68" name="PlaceHolder 3"/>
          <p:cNvSpPr>
            <a:spLocks noGrp="1"/>
          </p:cNvSpPr>
          <p:nvPr>
            <p:ph type="body"/>
          </p:nvPr>
        </p:nvSpPr>
        <p:spPr>
          <a:xfrm>
            <a:off x="4673160" y="1244160"/>
            <a:ext cx="4015080" cy="2330280"/>
          </a:xfrm>
          <a:prstGeom prst="rect">
            <a:avLst/>
          </a:prstGeom>
        </p:spPr>
        <p:txBody>
          <a:bodyPr wrap="none" lIns="0" tIns="0" rIns="0" bIns="0"/>
          <a:lstStyle/>
          <a:p>
            <a:endParaRPr/>
          </a:p>
        </p:txBody>
      </p:sp>
      <p:sp>
        <p:nvSpPr>
          <p:cNvPr id="69" name="PlaceHolder 4"/>
          <p:cNvSpPr>
            <a:spLocks noGrp="1"/>
          </p:cNvSpPr>
          <p:nvPr>
            <p:ph type="body"/>
          </p:nvPr>
        </p:nvSpPr>
        <p:spPr>
          <a:xfrm>
            <a:off x="4673160" y="3796200"/>
            <a:ext cx="4015080" cy="2330280"/>
          </a:xfrm>
          <a:prstGeom prst="rect">
            <a:avLst/>
          </a:prstGeom>
        </p:spPr>
        <p:txBody>
          <a:bodyPr wrap="none" lIns="0" tIns="0" rIns="0" bIns="0"/>
          <a:lstStyle/>
          <a:p>
            <a:endParaRPr/>
          </a:p>
        </p:txBody>
      </p:sp>
      <p:sp>
        <p:nvSpPr>
          <p:cNvPr id="70" name="PlaceHolder 5"/>
          <p:cNvSpPr>
            <a:spLocks noGrp="1"/>
          </p:cNvSpPr>
          <p:nvPr>
            <p:ph type="body"/>
          </p:nvPr>
        </p:nvSpPr>
        <p:spPr>
          <a:xfrm>
            <a:off x="457200" y="3796200"/>
            <a:ext cx="4015080" cy="2330280"/>
          </a:xfrm>
          <a:prstGeom prst="rect">
            <a:avLst/>
          </a:prstGeom>
        </p:spPr>
        <p:txBody>
          <a:bodyPr wrap="none" lIns="0" tIns="0" rIns="0" bIns="0"/>
          <a:lstStyle/>
          <a:p>
            <a:endParaRPr/>
          </a:p>
        </p:txBody>
      </p:sp>
    </p:spTree>
    <p:extLst>
      <p:ext uri="{BB962C8B-B14F-4D97-AF65-F5344CB8AC3E}">
        <p14:creationId xmlns:p14="http://schemas.microsoft.com/office/powerpoint/2010/main" val="29824996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90320" y="110880"/>
            <a:ext cx="8228520" cy="888120"/>
          </a:xfrm>
          <a:prstGeom prst="rect">
            <a:avLst/>
          </a:prstGeom>
        </p:spPr>
        <p:txBody>
          <a:bodyPr wrap="none" lIns="0" tIns="0" rIns="0" bIns="0" anchor="ctr"/>
          <a:lstStyle/>
          <a:p>
            <a:endParaRPr/>
          </a:p>
        </p:txBody>
      </p:sp>
      <p:sp>
        <p:nvSpPr>
          <p:cNvPr id="72" name="PlaceHolder 2"/>
          <p:cNvSpPr>
            <a:spLocks noGrp="1"/>
          </p:cNvSpPr>
          <p:nvPr>
            <p:ph type="body"/>
          </p:nvPr>
        </p:nvSpPr>
        <p:spPr>
          <a:xfrm>
            <a:off x="457200" y="1244160"/>
            <a:ext cx="4015080" cy="2330280"/>
          </a:xfrm>
          <a:prstGeom prst="rect">
            <a:avLst/>
          </a:prstGeom>
        </p:spPr>
        <p:txBody>
          <a:bodyPr wrap="none" lIns="0" tIns="0" rIns="0" bIns="0"/>
          <a:lstStyle/>
          <a:p>
            <a:endParaRPr/>
          </a:p>
        </p:txBody>
      </p:sp>
      <p:sp>
        <p:nvSpPr>
          <p:cNvPr id="73" name="PlaceHolder 3"/>
          <p:cNvSpPr>
            <a:spLocks noGrp="1"/>
          </p:cNvSpPr>
          <p:nvPr>
            <p:ph type="body"/>
          </p:nvPr>
        </p:nvSpPr>
        <p:spPr>
          <a:xfrm>
            <a:off x="4673160" y="1244160"/>
            <a:ext cx="4015080" cy="2330280"/>
          </a:xfrm>
          <a:prstGeom prst="rect">
            <a:avLst/>
          </a:prstGeom>
        </p:spPr>
        <p:txBody>
          <a:bodyPr wrap="none" lIns="0" tIns="0" rIns="0" bIns="0"/>
          <a:lstStyle/>
          <a:p>
            <a:endParaRPr/>
          </a:p>
        </p:txBody>
      </p:sp>
    </p:spTree>
    <p:extLst>
      <p:ext uri="{BB962C8B-B14F-4D97-AF65-F5344CB8AC3E}">
        <p14:creationId xmlns:p14="http://schemas.microsoft.com/office/powerpoint/2010/main" val="2608410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EAB0777-4C60-462E-A92C-CDAFD498799C}" type="datetimeFigureOut">
              <a:rPr lang="en-US" smtClean="0"/>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EAB0777-4C60-462E-A92C-CDAFD498799C}" type="datetimeFigureOut">
              <a:rPr lang="en-US" smtClean="0"/>
              <a:t>9/8/2025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0EAB0777-4C60-462E-A92C-CDAFD498799C}" type="datetimeFigureOut">
              <a:rPr lang="en-US" smtClean="0"/>
              <a:t>9/8/2025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AB0777-4C60-462E-A92C-CDAFD498799C}" type="datetimeFigureOut">
              <a:rPr lang="en-US" smtClean="0"/>
              <a:t>9/8/2025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EAB0777-4C60-462E-A92C-CDAFD498799C}" type="datetimeFigureOut">
              <a:rPr lang="en-US" smtClean="0"/>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6EB8-52AB-45EA-A660-3E1EBFA7298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EAB0777-4C60-462E-A92C-CDAFD498799C}" type="datetimeFigureOut">
              <a:rPr lang="en-US" smtClean="0"/>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9DE6EB8-52AB-45EA-A660-3E1EBFA72987}"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EAB0777-4C60-462E-A92C-CDAFD498799C}" type="datetimeFigureOut">
              <a:rPr lang="en-US" smtClean="0"/>
              <a:t>9/8/2025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9DE6EB8-52AB-45EA-A660-3E1EBFA72987}"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6" name="Picture 6"/>
          <p:cNvPicPr/>
          <p:nvPr/>
        </p:nvPicPr>
        <p:blipFill>
          <a:blip r:embed="rId14"/>
          <a:stretch>
            <a:fillRect/>
          </a:stretch>
        </p:blipFill>
        <p:spPr>
          <a:xfrm>
            <a:off x="0" y="6259320"/>
            <a:ext cx="9143640" cy="647640"/>
          </a:xfrm>
          <a:prstGeom prst="rect">
            <a:avLst/>
          </a:prstGeom>
        </p:spPr>
      </p:pic>
      <p:sp>
        <p:nvSpPr>
          <p:cNvPr id="37" name="PlaceHolder 1"/>
          <p:cNvSpPr>
            <a:spLocks noGrp="1"/>
          </p:cNvSpPr>
          <p:nvPr>
            <p:ph type="dt"/>
          </p:nvPr>
        </p:nvSpPr>
        <p:spPr>
          <a:xfrm>
            <a:off x="457200" y="6356520"/>
            <a:ext cx="2133360" cy="364680"/>
          </a:xfrm>
          <a:prstGeom prst="rect">
            <a:avLst/>
          </a:prstGeom>
        </p:spPr>
        <p:txBody>
          <a:bodyPr lIns="90000" tIns="45000" rIns="90000" bIns="45000"/>
          <a:lstStyle/>
          <a:p>
            <a:r>
              <a:rPr lang="en-US">
                <a:solidFill>
                  <a:srgbClr val="000000"/>
                </a:solidFill>
                <a:latin typeface="Calibri"/>
              </a:rPr>
              <a:t>3/16/14</a:t>
            </a:r>
            <a:endParaRPr>
              <a:solidFill>
                <a:prstClr val="black"/>
              </a:solidFill>
            </a:endParaRPr>
          </a:p>
        </p:txBody>
      </p:sp>
      <p:sp>
        <p:nvSpPr>
          <p:cNvPr id="38" name="PlaceHolder 2"/>
          <p:cNvSpPr>
            <a:spLocks noGrp="1"/>
          </p:cNvSpPr>
          <p:nvPr>
            <p:ph type="ftr"/>
          </p:nvPr>
        </p:nvSpPr>
        <p:spPr>
          <a:xfrm>
            <a:off x="3124080" y="6356520"/>
            <a:ext cx="2895120" cy="364680"/>
          </a:xfrm>
          <a:prstGeom prst="rect">
            <a:avLst/>
          </a:prstGeom>
        </p:spPr>
        <p:txBody>
          <a:bodyPr lIns="90000" tIns="45000" rIns="90000" bIns="45000"/>
          <a:lstStyle/>
          <a:p>
            <a:endParaRPr>
              <a:solidFill>
                <a:prstClr val="black"/>
              </a:solidFill>
            </a:endParaRPr>
          </a:p>
        </p:txBody>
      </p:sp>
      <p:sp>
        <p:nvSpPr>
          <p:cNvPr id="39" name="PlaceHolder 3"/>
          <p:cNvSpPr>
            <a:spLocks noGrp="1"/>
          </p:cNvSpPr>
          <p:nvPr>
            <p:ph type="sldNum"/>
          </p:nvPr>
        </p:nvSpPr>
        <p:spPr>
          <a:xfrm>
            <a:off x="6934680" y="6412320"/>
            <a:ext cx="2129760" cy="472680"/>
          </a:xfrm>
          <a:prstGeom prst="rect">
            <a:avLst/>
          </a:prstGeom>
        </p:spPr>
        <p:txBody>
          <a:bodyPr lIns="0" tIns="0" rIns="0" bIns="0"/>
          <a:lstStyle/>
          <a:p>
            <a:pPr algn="r"/>
            <a:fld id="{CDFE21E3-772F-4231-9BCD-B71175395175}" type="slidenum">
              <a:rPr lang="en-US" sz="1300" b="1">
                <a:solidFill>
                  <a:srgbClr val="FFFFFF"/>
                </a:solidFill>
                <a:latin typeface="Tinos"/>
              </a:rPr>
              <a:pPr algn="r"/>
              <a:t>‹#›</a:t>
            </a:fld>
            <a:endParaRPr>
              <a:solidFill>
                <a:prstClr val="black"/>
              </a:solidFill>
            </a:endParaRPr>
          </a:p>
        </p:txBody>
      </p:sp>
      <p:sp>
        <p:nvSpPr>
          <p:cNvPr id="40" name="PlaceHolder 4"/>
          <p:cNvSpPr>
            <a:spLocks noGrp="1"/>
          </p:cNvSpPr>
          <p:nvPr>
            <p:ph type="title"/>
          </p:nvPr>
        </p:nvSpPr>
        <p:spPr>
          <a:xfrm>
            <a:off x="490320" y="110880"/>
            <a:ext cx="8228520" cy="887760"/>
          </a:xfrm>
          <a:prstGeom prst="rect">
            <a:avLst/>
          </a:prstGeom>
        </p:spPr>
        <p:txBody>
          <a:bodyPr lIns="0" tIns="0" rIns="0" bIns="0" anchor="ctr"/>
          <a:lstStyle/>
          <a:p>
            <a:pPr>
              <a:lnSpc>
                <a:spcPct val="100000"/>
              </a:lnSpc>
            </a:pPr>
            <a:r>
              <a:rPr lang="en-US" sz="4000">
                <a:latin typeface="arial"/>
              </a:rPr>
              <a:t>Click to edit the title text formatClick to edit Master title style</a:t>
            </a:r>
            <a:endParaRPr/>
          </a:p>
        </p:txBody>
      </p:sp>
      <p:sp>
        <p:nvSpPr>
          <p:cNvPr id="41" name="PlaceHolder 5"/>
          <p:cNvSpPr>
            <a:spLocks noGrp="1"/>
          </p:cNvSpPr>
          <p:nvPr>
            <p:ph type="body"/>
          </p:nvPr>
        </p:nvSpPr>
        <p:spPr>
          <a:xfrm>
            <a:off x="457200" y="1244160"/>
            <a:ext cx="8228520" cy="4886280"/>
          </a:xfrm>
          <a:prstGeom prst="rect">
            <a:avLst/>
          </a:prstGeom>
        </p:spPr>
        <p:txBody>
          <a:bodyPr lIns="0" tIns="0" rIns="0" bIns="0"/>
          <a:lstStyle/>
          <a:p>
            <a:pPr>
              <a:buSzPct val="25000"/>
              <a:buFont typeface="StarSymbol"/>
              <a:buChar char=""/>
            </a:pPr>
            <a:r>
              <a:rPr lang="en-US" sz="3200">
                <a:latin typeface="arial"/>
                <a:ea typeface="DejaVu Sans"/>
              </a:rPr>
              <a:t>Click to edit the outline text format</a:t>
            </a:r>
            <a:endParaRPr/>
          </a:p>
          <a:p>
            <a:pPr lvl="1">
              <a:buSzPct val="25000"/>
              <a:buFont typeface="StarSymbol"/>
              <a:buChar char=""/>
            </a:pPr>
            <a:r>
              <a:rPr lang="en-US" sz="3200">
                <a:latin typeface="arial"/>
                <a:ea typeface="DejaVu Sans"/>
              </a:rPr>
              <a:t>Second Outline Level</a:t>
            </a:r>
            <a:endParaRPr/>
          </a:p>
          <a:p>
            <a:pPr lvl="2">
              <a:buSzPct val="25000"/>
              <a:buFont typeface="StarSymbol"/>
              <a:buChar char=""/>
            </a:pPr>
            <a:r>
              <a:rPr lang="en-US" sz="3200">
                <a:latin typeface="arial"/>
                <a:ea typeface="DejaVu Sans"/>
              </a:rPr>
              <a:t>Third Outline Level</a:t>
            </a:r>
            <a:endParaRPr/>
          </a:p>
          <a:p>
            <a:pPr lvl="3">
              <a:buSzPct val="25000"/>
              <a:buFont typeface="StarSymbol"/>
              <a:buChar char=""/>
            </a:pPr>
            <a:r>
              <a:rPr lang="en-US" sz="3200">
                <a:latin typeface="arial"/>
                <a:ea typeface="DejaVu Sans"/>
              </a:rPr>
              <a:t>Fourth Outline Level</a:t>
            </a:r>
            <a:endParaRPr/>
          </a:p>
          <a:p>
            <a:pPr lvl="4">
              <a:buSzPct val="25000"/>
              <a:buFont typeface="StarSymbol"/>
              <a:buChar char=""/>
            </a:pPr>
            <a:r>
              <a:rPr lang="en-US" sz="3200">
                <a:latin typeface="arial"/>
                <a:ea typeface="DejaVu Sans"/>
              </a:rPr>
              <a:t>Fifth Outline Level</a:t>
            </a:r>
            <a:endParaRPr/>
          </a:p>
          <a:p>
            <a:pPr lvl="5">
              <a:buSzPct val="25000"/>
              <a:buFont typeface="StarSymbol"/>
              <a:buChar char=""/>
            </a:pPr>
            <a:r>
              <a:rPr lang="en-US" sz="3200">
                <a:latin typeface="arial"/>
                <a:ea typeface="DejaVu Sans"/>
              </a:rPr>
              <a:t>Sixth Outline Level</a:t>
            </a:r>
            <a:endParaRPr/>
          </a:p>
          <a:p>
            <a:pPr>
              <a:lnSpc>
                <a:spcPct val="100000"/>
              </a:lnSpc>
              <a:buFont typeface="Arial"/>
              <a:buChar char="•"/>
            </a:pPr>
            <a:r>
              <a:rPr lang="en-US" sz="3200">
                <a:latin typeface="arial"/>
                <a:ea typeface="DejaVu Sans"/>
              </a:rPr>
              <a:t>Seventh Outline LevelClick to edit Master text styles</a:t>
            </a:r>
            <a:endParaRPr/>
          </a:p>
          <a:p>
            <a:pPr lvl="1">
              <a:lnSpc>
                <a:spcPct val="100000"/>
              </a:lnSpc>
              <a:buSzPct val="25000"/>
              <a:buFont typeface="StarSymbol"/>
              <a:buChar char=""/>
            </a:pPr>
            <a:r>
              <a:rPr lang="en-US" sz="2800">
                <a:latin typeface="arial"/>
                <a:ea typeface="DejaVu Sans"/>
              </a:rPr>
              <a:t>Second level</a:t>
            </a:r>
            <a:endParaRPr/>
          </a:p>
          <a:p>
            <a:pPr lvl="2">
              <a:lnSpc>
                <a:spcPct val="100000"/>
              </a:lnSpc>
              <a:buSzPct val="25000"/>
              <a:buFont typeface="StarSymbol"/>
              <a:buChar char=""/>
            </a:pPr>
            <a:r>
              <a:rPr lang="en-US" sz="2400">
                <a:latin typeface="arial"/>
                <a:ea typeface="DejaVu Sans"/>
              </a:rPr>
              <a:t>Third level</a:t>
            </a:r>
            <a:endParaRPr/>
          </a:p>
          <a:p>
            <a:pPr lvl="3">
              <a:lnSpc>
                <a:spcPct val="100000"/>
              </a:lnSpc>
              <a:buSzPct val="25000"/>
              <a:buFont typeface="StarSymbol"/>
              <a:buChar char=""/>
            </a:pPr>
            <a:r>
              <a:rPr lang="en-US" sz="2000">
                <a:latin typeface="arial"/>
                <a:ea typeface="DejaVu Sans"/>
              </a:rPr>
              <a:t>Fourth level</a:t>
            </a:r>
            <a:endParaRPr/>
          </a:p>
          <a:p>
            <a:pPr lvl="4">
              <a:lnSpc>
                <a:spcPct val="100000"/>
              </a:lnSpc>
              <a:buSzPct val="25000"/>
              <a:buFont typeface="StarSymbol"/>
              <a:buChar char=""/>
            </a:pPr>
            <a:r>
              <a:rPr lang="en-US" sz="2000">
                <a:latin typeface="arial"/>
                <a:ea typeface="DejaVu Sans"/>
              </a:rPr>
              <a:t>Fifth level</a:t>
            </a:r>
            <a:endParaRPr/>
          </a:p>
        </p:txBody>
      </p:sp>
    </p:spTree>
    <p:extLst>
      <p:ext uri="{BB962C8B-B14F-4D97-AF65-F5344CB8AC3E}">
        <p14:creationId xmlns:p14="http://schemas.microsoft.com/office/powerpoint/2010/main" val="4047538616"/>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6" name="Picture 6"/>
          <p:cNvPicPr/>
          <p:nvPr/>
        </p:nvPicPr>
        <p:blipFill>
          <a:blip r:embed="rId14"/>
          <a:stretch>
            <a:fillRect/>
          </a:stretch>
        </p:blipFill>
        <p:spPr>
          <a:xfrm>
            <a:off x="0" y="6259320"/>
            <a:ext cx="9143640" cy="647640"/>
          </a:xfrm>
          <a:prstGeom prst="rect">
            <a:avLst/>
          </a:prstGeom>
        </p:spPr>
      </p:pic>
      <p:sp>
        <p:nvSpPr>
          <p:cNvPr id="37" name="PlaceHolder 1"/>
          <p:cNvSpPr>
            <a:spLocks noGrp="1"/>
          </p:cNvSpPr>
          <p:nvPr>
            <p:ph type="dt"/>
          </p:nvPr>
        </p:nvSpPr>
        <p:spPr>
          <a:xfrm>
            <a:off x="457200" y="6356520"/>
            <a:ext cx="2133360" cy="364680"/>
          </a:xfrm>
          <a:prstGeom prst="rect">
            <a:avLst/>
          </a:prstGeom>
        </p:spPr>
        <p:txBody>
          <a:bodyPr lIns="90000" tIns="45000" rIns="90000" bIns="45000"/>
          <a:lstStyle/>
          <a:p>
            <a:r>
              <a:rPr lang="en-US">
                <a:solidFill>
                  <a:srgbClr val="000000"/>
                </a:solidFill>
                <a:latin typeface="Calibri"/>
              </a:rPr>
              <a:t>3/16/14</a:t>
            </a:r>
            <a:endParaRPr>
              <a:solidFill>
                <a:prstClr val="black"/>
              </a:solidFill>
            </a:endParaRPr>
          </a:p>
        </p:txBody>
      </p:sp>
      <p:sp>
        <p:nvSpPr>
          <p:cNvPr id="38" name="PlaceHolder 2"/>
          <p:cNvSpPr>
            <a:spLocks noGrp="1"/>
          </p:cNvSpPr>
          <p:nvPr>
            <p:ph type="ftr"/>
          </p:nvPr>
        </p:nvSpPr>
        <p:spPr>
          <a:xfrm>
            <a:off x="3124080" y="6356520"/>
            <a:ext cx="2895120" cy="364680"/>
          </a:xfrm>
          <a:prstGeom prst="rect">
            <a:avLst/>
          </a:prstGeom>
        </p:spPr>
        <p:txBody>
          <a:bodyPr lIns="90000" tIns="45000" rIns="90000" bIns="45000"/>
          <a:lstStyle/>
          <a:p>
            <a:endParaRPr>
              <a:solidFill>
                <a:prstClr val="black"/>
              </a:solidFill>
            </a:endParaRPr>
          </a:p>
        </p:txBody>
      </p:sp>
      <p:sp>
        <p:nvSpPr>
          <p:cNvPr id="39" name="PlaceHolder 3"/>
          <p:cNvSpPr>
            <a:spLocks noGrp="1"/>
          </p:cNvSpPr>
          <p:nvPr>
            <p:ph type="sldNum"/>
          </p:nvPr>
        </p:nvSpPr>
        <p:spPr>
          <a:xfrm>
            <a:off x="6934680" y="6412320"/>
            <a:ext cx="2129760" cy="472680"/>
          </a:xfrm>
          <a:prstGeom prst="rect">
            <a:avLst/>
          </a:prstGeom>
        </p:spPr>
        <p:txBody>
          <a:bodyPr lIns="0" tIns="0" rIns="0" bIns="0"/>
          <a:lstStyle/>
          <a:p>
            <a:pPr algn="r"/>
            <a:fld id="{CDFE21E3-772F-4231-9BCD-B71175395175}" type="slidenum">
              <a:rPr lang="en-US" sz="1300" b="1">
                <a:solidFill>
                  <a:srgbClr val="FFFFFF"/>
                </a:solidFill>
                <a:latin typeface="Tinos"/>
              </a:rPr>
              <a:pPr algn="r"/>
              <a:t>‹#›</a:t>
            </a:fld>
            <a:endParaRPr>
              <a:solidFill>
                <a:prstClr val="black"/>
              </a:solidFill>
            </a:endParaRPr>
          </a:p>
        </p:txBody>
      </p:sp>
      <p:sp>
        <p:nvSpPr>
          <p:cNvPr id="40" name="PlaceHolder 4"/>
          <p:cNvSpPr>
            <a:spLocks noGrp="1"/>
          </p:cNvSpPr>
          <p:nvPr>
            <p:ph type="title"/>
          </p:nvPr>
        </p:nvSpPr>
        <p:spPr>
          <a:xfrm>
            <a:off x="490320" y="110880"/>
            <a:ext cx="8228520" cy="887760"/>
          </a:xfrm>
          <a:prstGeom prst="rect">
            <a:avLst/>
          </a:prstGeom>
        </p:spPr>
        <p:txBody>
          <a:bodyPr lIns="0" tIns="0" rIns="0" bIns="0" anchor="ctr"/>
          <a:lstStyle/>
          <a:p>
            <a:pPr>
              <a:lnSpc>
                <a:spcPct val="100000"/>
              </a:lnSpc>
            </a:pPr>
            <a:r>
              <a:rPr lang="en-US" sz="4000">
                <a:latin typeface="arial"/>
              </a:rPr>
              <a:t>Click to edit the title text formatClick to edit Master title style</a:t>
            </a:r>
            <a:endParaRPr/>
          </a:p>
        </p:txBody>
      </p:sp>
      <p:sp>
        <p:nvSpPr>
          <p:cNvPr id="41" name="PlaceHolder 5"/>
          <p:cNvSpPr>
            <a:spLocks noGrp="1"/>
          </p:cNvSpPr>
          <p:nvPr>
            <p:ph type="body"/>
          </p:nvPr>
        </p:nvSpPr>
        <p:spPr>
          <a:xfrm>
            <a:off x="457200" y="1244160"/>
            <a:ext cx="8228520" cy="4886280"/>
          </a:xfrm>
          <a:prstGeom prst="rect">
            <a:avLst/>
          </a:prstGeom>
        </p:spPr>
        <p:txBody>
          <a:bodyPr lIns="0" tIns="0" rIns="0" bIns="0"/>
          <a:lstStyle/>
          <a:p>
            <a:pPr>
              <a:buSzPct val="25000"/>
              <a:buFont typeface="StarSymbol"/>
              <a:buChar char=""/>
            </a:pPr>
            <a:r>
              <a:rPr lang="en-US" sz="3200">
                <a:latin typeface="arial"/>
                <a:ea typeface="DejaVu Sans"/>
              </a:rPr>
              <a:t>Click to edit the outline text format</a:t>
            </a:r>
            <a:endParaRPr/>
          </a:p>
          <a:p>
            <a:pPr lvl="1">
              <a:buSzPct val="25000"/>
              <a:buFont typeface="StarSymbol"/>
              <a:buChar char=""/>
            </a:pPr>
            <a:r>
              <a:rPr lang="en-US" sz="3200">
                <a:latin typeface="arial"/>
                <a:ea typeface="DejaVu Sans"/>
              </a:rPr>
              <a:t>Second Outline Level</a:t>
            </a:r>
            <a:endParaRPr/>
          </a:p>
          <a:p>
            <a:pPr lvl="2">
              <a:buSzPct val="25000"/>
              <a:buFont typeface="StarSymbol"/>
              <a:buChar char=""/>
            </a:pPr>
            <a:r>
              <a:rPr lang="en-US" sz="3200">
                <a:latin typeface="arial"/>
                <a:ea typeface="DejaVu Sans"/>
              </a:rPr>
              <a:t>Third Outline Level</a:t>
            </a:r>
            <a:endParaRPr/>
          </a:p>
          <a:p>
            <a:pPr lvl="3">
              <a:buSzPct val="25000"/>
              <a:buFont typeface="StarSymbol"/>
              <a:buChar char=""/>
            </a:pPr>
            <a:r>
              <a:rPr lang="en-US" sz="3200">
                <a:latin typeface="arial"/>
                <a:ea typeface="DejaVu Sans"/>
              </a:rPr>
              <a:t>Fourth Outline Level</a:t>
            </a:r>
            <a:endParaRPr/>
          </a:p>
          <a:p>
            <a:pPr lvl="4">
              <a:buSzPct val="25000"/>
              <a:buFont typeface="StarSymbol"/>
              <a:buChar char=""/>
            </a:pPr>
            <a:r>
              <a:rPr lang="en-US" sz="3200">
                <a:latin typeface="arial"/>
                <a:ea typeface="DejaVu Sans"/>
              </a:rPr>
              <a:t>Fifth Outline Level</a:t>
            </a:r>
            <a:endParaRPr/>
          </a:p>
          <a:p>
            <a:pPr lvl="5">
              <a:buSzPct val="25000"/>
              <a:buFont typeface="StarSymbol"/>
              <a:buChar char=""/>
            </a:pPr>
            <a:r>
              <a:rPr lang="en-US" sz="3200">
                <a:latin typeface="arial"/>
                <a:ea typeface="DejaVu Sans"/>
              </a:rPr>
              <a:t>Sixth Outline Level</a:t>
            </a:r>
            <a:endParaRPr/>
          </a:p>
          <a:p>
            <a:pPr>
              <a:lnSpc>
                <a:spcPct val="100000"/>
              </a:lnSpc>
              <a:buFont typeface="Arial"/>
              <a:buChar char="•"/>
            </a:pPr>
            <a:r>
              <a:rPr lang="en-US" sz="3200">
                <a:latin typeface="arial"/>
                <a:ea typeface="DejaVu Sans"/>
              </a:rPr>
              <a:t>Seventh Outline LevelClick to edit Master text styles</a:t>
            </a:r>
            <a:endParaRPr/>
          </a:p>
          <a:p>
            <a:pPr lvl="1">
              <a:lnSpc>
                <a:spcPct val="100000"/>
              </a:lnSpc>
              <a:buSzPct val="25000"/>
              <a:buFont typeface="StarSymbol"/>
              <a:buChar char=""/>
            </a:pPr>
            <a:r>
              <a:rPr lang="en-US" sz="2800">
                <a:latin typeface="arial"/>
                <a:ea typeface="DejaVu Sans"/>
              </a:rPr>
              <a:t>Second level</a:t>
            </a:r>
            <a:endParaRPr/>
          </a:p>
          <a:p>
            <a:pPr lvl="2">
              <a:lnSpc>
                <a:spcPct val="100000"/>
              </a:lnSpc>
              <a:buSzPct val="25000"/>
              <a:buFont typeface="StarSymbol"/>
              <a:buChar char=""/>
            </a:pPr>
            <a:r>
              <a:rPr lang="en-US" sz="2400">
                <a:latin typeface="arial"/>
                <a:ea typeface="DejaVu Sans"/>
              </a:rPr>
              <a:t>Third level</a:t>
            </a:r>
            <a:endParaRPr/>
          </a:p>
          <a:p>
            <a:pPr lvl="3">
              <a:lnSpc>
                <a:spcPct val="100000"/>
              </a:lnSpc>
              <a:buSzPct val="25000"/>
              <a:buFont typeface="StarSymbol"/>
              <a:buChar char=""/>
            </a:pPr>
            <a:r>
              <a:rPr lang="en-US" sz="2000">
                <a:latin typeface="arial"/>
                <a:ea typeface="DejaVu Sans"/>
              </a:rPr>
              <a:t>Fourth level</a:t>
            </a:r>
            <a:endParaRPr/>
          </a:p>
          <a:p>
            <a:pPr lvl="4">
              <a:lnSpc>
                <a:spcPct val="100000"/>
              </a:lnSpc>
              <a:buSzPct val="25000"/>
              <a:buFont typeface="StarSymbol"/>
              <a:buChar char=""/>
            </a:pPr>
            <a:r>
              <a:rPr lang="en-US" sz="2000">
                <a:latin typeface="arial"/>
                <a:ea typeface="DejaVu Sans"/>
              </a:rPr>
              <a:t>Fifth level</a:t>
            </a:r>
            <a:endParaRPr/>
          </a:p>
        </p:txBody>
      </p:sp>
    </p:spTree>
    <p:extLst>
      <p:ext uri="{BB962C8B-B14F-4D97-AF65-F5344CB8AC3E}">
        <p14:creationId xmlns:p14="http://schemas.microsoft.com/office/powerpoint/2010/main" val="4014765694"/>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Shape 1"/>
          <p:cNvSpPr txBox="1"/>
          <p:nvPr/>
        </p:nvSpPr>
        <p:spPr>
          <a:xfrm>
            <a:off x="685440" y="2130120"/>
            <a:ext cx="7772760" cy="1469880"/>
          </a:xfrm>
          <a:prstGeom prst="rect">
            <a:avLst/>
          </a:prstGeom>
        </p:spPr>
        <p:txBody>
          <a:bodyPr lIns="0" tIns="0" rIns="0" bIns="0" anchor="ctr"/>
          <a:lstStyle/>
          <a:p>
            <a:r>
              <a:rPr lang="en-US" sz="4000" dirty="0">
                <a:solidFill>
                  <a:prstClr val="white"/>
                </a:solidFill>
                <a:latin typeface="arial"/>
              </a:rPr>
              <a:t>CSE 3430</a:t>
            </a:r>
            <a:endParaRPr dirty="0">
              <a:solidFill>
                <a:prstClr val="white"/>
              </a:solidFill>
            </a:endParaRPr>
          </a:p>
        </p:txBody>
      </p:sp>
      <p:sp>
        <p:nvSpPr>
          <p:cNvPr id="80" name="TextShape 2"/>
          <p:cNvSpPr txBox="1"/>
          <p:nvPr/>
        </p:nvSpPr>
        <p:spPr>
          <a:xfrm>
            <a:off x="457200" y="3429000"/>
            <a:ext cx="8382000" cy="2743200"/>
          </a:xfrm>
          <a:prstGeom prst="rect">
            <a:avLst/>
          </a:prstGeom>
        </p:spPr>
        <p:txBody>
          <a:bodyPr lIns="0" tIns="0" rIns="0" bIns="0"/>
          <a:lstStyle/>
          <a:p>
            <a:pPr algn="ctr"/>
            <a:r>
              <a:rPr lang="en-US" sz="3200" dirty="0">
                <a:solidFill>
                  <a:prstClr val="white"/>
                </a:solidFill>
                <a:latin typeface="arial"/>
              </a:rPr>
              <a:t>Y86 Assembly Language – Part B</a:t>
            </a:r>
          </a:p>
          <a:p>
            <a:pPr algn="ctr"/>
            <a:endParaRPr lang="en-US" sz="3200" dirty="0">
              <a:solidFill>
                <a:prstClr val="white"/>
              </a:solidFill>
              <a:latin typeface="arial"/>
            </a:endParaRPr>
          </a:p>
          <a:p>
            <a:pPr lvl="1"/>
            <a:endParaRPr lang="en-US" sz="1400" dirty="0">
              <a:solidFill>
                <a:prstClr val="white"/>
              </a:solidFill>
            </a:endParaRPr>
          </a:p>
          <a:p>
            <a:endParaRPr lang="en-US" dirty="0">
              <a:solidFill>
                <a:prstClr val="white"/>
              </a:solidFill>
            </a:endParaRPr>
          </a:p>
          <a:p>
            <a:pPr algn="ctr"/>
            <a:endParaRPr dirty="0">
              <a:solidFill>
                <a:prstClr val="white"/>
              </a:solidFill>
            </a:endParaRPr>
          </a:p>
        </p:txBody>
      </p:sp>
    </p:spTree>
    <p:extLst>
      <p:ext uri="{BB962C8B-B14F-4D97-AF65-F5344CB8AC3E}">
        <p14:creationId xmlns:p14="http://schemas.microsoft.com/office/powerpoint/2010/main" val="879422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Move Operations</a:t>
            </a:r>
          </a:p>
        </p:txBody>
      </p:sp>
      <p:sp>
        <p:nvSpPr>
          <p:cNvPr id="3" name="Content Placeholder 2"/>
          <p:cNvSpPr>
            <a:spLocks noGrp="1"/>
          </p:cNvSpPr>
          <p:nvPr>
            <p:ph idx="1"/>
          </p:nvPr>
        </p:nvSpPr>
        <p:spPr/>
        <p:txBody>
          <a:bodyPr vert="horz" lIns="91440" tIns="45720" rIns="91440" bIns="45720" anchor="t">
            <a:normAutofit fontScale="92500" lnSpcReduction="20000"/>
          </a:bodyPr>
          <a:lstStyle/>
          <a:p>
            <a:r>
              <a:rPr lang="en-US" sz="2800" dirty="0" err="1"/>
              <a:t>irmovq</a:t>
            </a:r>
            <a:r>
              <a:rPr lang="en-US" sz="2800" dirty="0"/>
              <a:t> is used to place 8 byte immediate (constant) values (addresses of labels or numeric literal constants) into a register</a:t>
            </a:r>
          </a:p>
          <a:p>
            <a:r>
              <a:rPr lang="en-US" sz="2800" err="1"/>
              <a:t>rrmovq</a:t>
            </a:r>
            <a:r>
              <a:rPr lang="en-US" sz="2800" dirty="0"/>
              <a:t> copies a value between registers</a:t>
            </a:r>
          </a:p>
          <a:p>
            <a:r>
              <a:rPr lang="en-US" sz="2800" err="1"/>
              <a:t>rmmovq</a:t>
            </a:r>
            <a:r>
              <a:rPr lang="en-US" sz="2800" dirty="0"/>
              <a:t> stores a word in memory</a:t>
            </a:r>
          </a:p>
          <a:p>
            <a:r>
              <a:rPr lang="en-US" sz="2800" err="1"/>
              <a:t>mrmovq</a:t>
            </a:r>
            <a:r>
              <a:rPr lang="en-US" sz="2800" dirty="0"/>
              <a:t> loads a word from memory</a:t>
            </a:r>
          </a:p>
          <a:p>
            <a:r>
              <a:rPr lang="en-US" sz="2800" err="1"/>
              <a:t>rmmovq</a:t>
            </a:r>
            <a:r>
              <a:rPr lang="en-US" sz="2800" dirty="0"/>
              <a:t> and </a:t>
            </a:r>
            <a:r>
              <a:rPr lang="en-US" sz="2800" err="1"/>
              <a:t>mrmovq</a:t>
            </a:r>
            <a:r>
              <a:rPr lang="en-US" sz="2800" dirty="0"/>
              <a:t> </a:t>
            </a:r>
            <a:r>
              <a:rPr lang="en-US" sz="2800" b="1" u="sng" dirty="0"/>
              <a:t>are </a:t>
            </a:r>
            <a:r>
              <a:rPr lang="en-US" sz="2800" b="1" i="1" u="sng" dirty="0"/>
              <a:t>THE ONLY INSTRUCTIONS</a:t>
            </a:r>
            <a:r>
              <a:rPr lang="en-US" sz="2800" b="1" i="1" dirty="0"/>
              <a:t> THAT ACCESS MEMORY</a:t>
            </a:r>
            <a:r>
              <a:rPr lang="en-US" sz="2800" i="1" dirty="0"/>
              <a:t> </a:t>
            </a:r>
            <a:r>
              <a:rPr lang="en-US" sz="2800" dirty="0"/>
              <a:t>– </a:t>
            </a:r>
            <a:r>
              <a:rPr lang="en-US" sz="2800" b="1" i="1" dirty="0"/>
              <a:t>Y86 is a load/store architecture – RISC feature)</a:t>
            </a:r>
          </a:p>
          <a:p>
            <a:r>
              <a:rPr lang="en-US" sz="2800" dirty="0"/>
              <a:t>Direct transfers from one memory location to another are not allowed (must move through a register)</a:t>
            </a:r>
          </a:p>
          <a:p>
            <a:r>
              <a:rPr lang="en-US" sz="2800" dirty="0"/>
              <a:t>Transfer of immediate data to memory is not allowed</a:t>
            </a:r>
          </a:p>
        </p:txBody>
      </p:sp>
    </p:spTree>
    <p:extLst>
      <p:ext uri="{BB962C8B-B14F-4D97-AF65-F5344CB8AC3E}">
        <p14:creationId xmlns:p14="http://schemas.microsoft.com/office/powerpoint/2010/main" val="3510530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Important note for 2 operand instructions!</a:t>
            </a:r>
          </a:p>
        </p:txBody>
      </p:sp>
      <p:sp>
        <p:nvSpPr>
          <p:cNvPr id="3" name="Content Placeholder 2"/>
          <p:cNvSpPr>
            <a:spLocks noGrp="1"/>
          </p:cNvSpPr>
          <p:nvPr>
            <p:ph idx="1"/>
          </p:nvPr>
        </p:nvSpPr>
        <p:spPr/>
        <p:txBody>
          <a:bodyPr vert="horz" lIns="91440" tIns="45720" rIns="91440" bIns="45720" anchor="t">
            <a:normAutofit/>
          </a:bodyPr>
          <a:lstStyle/>
          <a:p>
            <a:r>
              <a:rPr lang="en-US" dirty="0"/>
              <a:t>When data is moved or an ALU operation on data is done, the data in the register or location in memory which is </a:t>
            </a:r>
            <a:r>
              <a:rPr lang="en-US" i="1" dirty="0"/>
              <a:t>read</a:t>
            </a:r>
            <a:r>
              <a:rPr lang="en-US" dirty="0"/>
              <a:t> (the first operand in the instruction – called a </a:t>
            </a:r>
            <a:r>
              <a:rPr lang="en-US" i="1" dirty="0"/>
              <a:t>source</a:t>
            </a:r>
            <a:r>
              <a:rPr lang="en-US" dirty="0"/>
              <a:t> operand) IS NOT CHANGED! </a:t>
            </a:r>
          </a:p>
          <a:p>
            <a:r>
              <a:rPr lang="en-US" dirty="0"/>
              <a:t>Only the data in the second operand (called a </a:t>
            </a:r>
            <a:r>
              <a:rPr lang="en-US" i="1" dirty="0"/>
              <a:t>destination</a:t>
            </a:r>
            <a:r>
              <a:rPr lang="en-US" dirty="0"/>
              <a:t> operand – the one which is written) is changed.</a:t>
            </a:r>
          </a:p>
          <a:p>
            <a:r>
              <a:rPr lang="en-US" dirty="0"/>
              <a:t>As mentioned before, the second (destination) operand is also read for ALU instructions, but not for data movement instructions.</a:t>
            </a:r>
          </a:p>
        </p:txBody>
      </p:sp>
    </p:spTree>
    <p:extLst>
      <p:ext uri="{BB962C8B-B14F-4D97-AF65-F5344CB8AC3E}">
        <p14:creationId xmlns:p14="http://schemas.microsoft.com/office/powerpoint/2010/main" val="2939535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Shape 1"/>
          <p:cNvSpPr txBox="1"/>
          <p:nvPr/>
        </p:nvSpPr>
        <p:spPr>
          <a:xfrm>
            <a:off x="467129" y="998640"/>
            <a:ext cx="8228520" cy="887760"/>
          </a:xfrm>
          <a:prstGeom prst="rect">
            <a:avLst/>
          </a:prstGeom>
        </p:spPr>
        <p:txBody>
          <a:bodyPr lIns="0" tIns="0" rIns="0" bIns="0" anchor="ctr"/>
          <a:lstStyle/>
          <a:p>
            <a:pPr>
              <a:lnSpc>
                <a:spcPct val="100000"/>
              </a:lnSpc>
            </a:pPr>
            <a:r>
              <a:rPr lang="en-US" sz="4000" dirty="0">
                <a:latin typeface="arial"/>
              </a:rPr>
              <a:t>Assembly Syntax</a:t>
            </a:r>
            <a:endParaRPr dirty="0"/>
          </a:p>
        </p:txBody>
      </p:sp>
      <p:sp>
        <p:nvSpPr>
          <p:cNvPr id="263" name="TextShape 2"/>
          <p:cNvSpPr txBox="1"/>
          <p:nvPr/>
        </p:nvSpPr>
        <p:spPr>
          <a:xfrm>
            <a:off x="457200" y="2133600"/>
            <a:ext cx="8242897" cy="4341896"/>
          </a:xfrm>
          <a:prstGeom prst="rect">
            <a:avLst/>
          </a:prstGeom>
        </p:spPr>
        <p:txBody>
          <a:bodyPr lIns="0" tIns="0" rIns="0" bIns="0" anchor="t"/>
          <a:lstStyle/>
          <a:p>
            <a:pPr>
              <a:buFont typeface="Arial"/>
              <a:buChar char="•"/>
            </a:pPr>
            <a:r>
              <a:rPr lang="en-US" sz="2400" dirty="0">
                <a:latin typeface="arial"/>
                <a:ea typeface="DejaVu Sans"/>
              </a:rPr>
              <a:t>AT&amp;T (Used in Unix</a:t>
            </a:r>
            <a:r>
              <a:rPr lang="en-US" sz="2400" dirty="0">
                <a:latin typeface="arial"/>
                <a:ea typeface="DejaVu Sans"/>
                <a:cs typeface="arial"/>
              </a:rPr>
              <a:t>/Linux environments) </a:t>
            </a:r>
            <a:r>
              <a:rPr lang="en-US" sz="2400" dirty="0">
                <a:latin typeface="Wingdings"/>
                <a:ea typeface="DejaVu Sans"/>
              </a:rPr>
              <a:t></a:t>
            </a:r>
            <a:r>
              <a:rPr lang="en-US" sz="2400" dirty="0">
                <a:latin typeface="arial"/>
                <a:ea typeface="DejaVu Sans"/>
              </a:rPr>
              <a:t> What Y86 assembler uses</a:t>
            </a:r>
          </a:p>
          <a:p>
            <a:pPr lvl="1">
              <a:lnSpc>
                <a:spcPct val="100000"/>
              </a:lnSpc>
              <a:buSzPct val="25000"/>
            </a:pPr>
            <a:r>
              <a:rPr lang="en-US" sz="2000" dirty="0">
                <a:solidFill>
                  <a:prstClr val="black"/>
                </a:solidFill>
              </a:rPr>
              <a:t>- </a:t>
            </a:r>
            <a:r>
              <a:rPr lang="en-US" sz="2000" dirty="0">
                <a:latin typeface="arial"/>
                <a:ea typeface="DejaVu Sans"/>
              </a:rPr>
              <a:t>Immediate (constant) values preceded by $</a:t>
            </a:r>
            <a:endParaRPr lang="en-US" sz="2000" dirty="0"/>
          </a:p>
          <a:p>
            <a:pPr lvl="1">
              <a:lnSpc>
                <a:spcPct val="100000"/>
              </a:lnSpc>
              <a:buSzPct val="25000"/>
            </a:pPr>
            <a:r>
              <a:rPr lang="en-US" sz="2000" dirty="0">
                <a:latin typeface="arial"/>
                <a:ea typeface="DejaVu Sans"/>
              </a:rPr>
              <a:t>- Registers are prefixed with %</a:t>
            </a:r>
          </a:p>
          <a:p>
            <a:pPr lvl="1">
              <a:buSzPct val="25000"/>
            </a:pPr>
            <a:r>
              <a:rPr lang="en-US" sz="2000" dirty="0">
                <a:latin typeface="arial"/>
                <a:ea typeface="DejaVu Sans"/>
              </a:rPr>
              <a:t>- Effective address </a:t>
            </a:r>
            <a:r>
              <a:rPr lang="en-US" sz="2000" i="1" dirty="0">
                <a:latin typeface="arial"/>
                <a:ea typeface="DejaVu Sans"/>
              </a:rPr>
              <a:t>DISP(BASE)</a:t>
            </a:r>
          </a:p>
          <a:p>
            <a:pPr marL="800100" lvl="1" indent="-342900">
              <a:lnSpc>
                <a:spcPct val="100000"/>
              </a:lnSpc>
              <a:buSzPct val="25000"/>
              <a:buFontTx/>
              <a:buChar char="-"/>
            </a:pPr>
            <a:r>
              <a:rPr lang="en-US" sz="2000" dirty="0"/>
              <a:t>*The BASE address must be in a register</a:t>
            </a:r>
          </a:p>
          <a:p>
            <a:pPr marL="800100" lvl="1" indent="-342900">
              <a:buSzPct val="25000"/>
              <a:buFontTx/>
              <a:buChar char="-"/>
            </a:pPr>
            <a:r>
              <a:rPr lang="en-US" sz="2000" dirty="0"/>
              <a:t>*The DISP is a displacement added to the base address in the register, and it is optional; if present, it can be positive, zero, or    negative.</a:t>
            </a:r>
          </a:p>
          <a:p>
            <a:pPr lvl="1">
              <a:lnSpc>
                <a:spcPct val="100000"/>
              </a:lnSpc>
              <a:buSzPct val="25000"/>
            </a:pPr>
            <a:r>
              <a:rPr lang="en-US" sz="2000" dirty="0">
                <a:solidFill>
                  <a:prstClr val="black"/>
                </a:solidFill>
              </a:rPr>
              <a:t>- </a:t>
            </a:r>
            <a:r>
              <a:rPr lang="en-US" sz="2000" dirty="0">
                <a:latin typeface="arial"/>
                <a:ea typeface="DejaVu Sans"/>
              </a:rPr>
              <a:t>Moves and ALU operations are source, destination:</a:t>
            </a:r>
            <a:endParaRPr lang="en-US" sz="2000" dirty="0"/>
          </a:p>
          <a:p>
            <a:pPr lvl="2">
              <a:lnSpc>
                <a:spcPct val="100000"/>
              </a:lnSpc>
              <a:buSzPct val="25000"/>
            </a:pPr>
            <a:r>
              <a:rPr lang="en-US" sz="2000" i="1" dirty="0" err="1">
                <a:latin typeface="arial"/>
                <a:ea typeface="DejaVu Sans"/>
              </a:rPr>
              <a:t>irmovq</a:t>
            </a:r>
            <a:r>
              <a:rPr lang="en-US" sz="2000" i="1" dirty="0">
                <a:latin typeface="arial"/>
                <a:ea typeface="DejaVu Sans"/>
              </a:rPr>
              <a:t> $5, %</a:t>
            </a:r>
            <a:r>
              <a:rPr lang="en-US" sz="2000" i="1" dirty="0" err="1">
                <a:latin typeface="arial"/>
                <a:ea typeface="DejaVu Sans"/>
              </a:rPr>
              <a:t>rax</a:t>
            </a:r>
            <a:endParaRPr lang="en-US" sz="2000" dirty="0">
              <a:latin typeface="arial"/>
              <a:ea typeface="DejaVu Sans"/>
            </a:endParaRPr>
          </a:p>
          <a:p>
            <a:pPr>
              <a:buFont typeface="Arial"/>
              <a:buChar char="•"/>
            </a:pPr>
            <a:r>
              <a:rPr lang="en-US" sz="2400" dirty="0">
                <a:latin typeface="arial"/>
                <a:ea typeface="DejaVu Sans"/>
              </a:rPr>
              <a:t>There is also an Intel syntax (pretty different and generally less clear), but we will not study it.</a:t>
            </a:r>
            <a:endParaRPr sz="2400" dirty="0"/>
          </a:p>
          <a:p>
            <a:pPr lvl="2">
              <a:lnSpc>
                <a:spcPct val="100000"/>
              </a:lnSpc>
              <a:buSzPct val="25000"/>
            </a:pPr>
            <a:endParaRPr lang="en-US" sz="2400" dirty="0"/>
          </a:p>
          <a:p>
            <a:pPr marL="800100" lvl="1" indent="-342900">
              <a:lnSpc>
                <a:spcPct val="100000"/>
              </a:lnSpc>
              <a:buSzPct val="25000"/>
              <a:buFontTx/>
              <a:buChar char="-"/>
            </a:pPr>
            <a:endParaRPr sz="2400" dirty="0"/>
          </a:p>
          <a:p>
            <a:pPr>
              <a:lnSpc>
                <a:spcPct val="100000"/>
              </a:lnSpc>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TextShape 1"/>
          <p:cNvSpPr txBox="1"/>
          <p:nvPr/>
        </p:nvSpPr>
        <p:spPr>
          <a:xfrm>
            <a:off x="455596" y="906684"/>
            <a:ext cx="8228520" cy="887760"/>
          </a:xfrm>
          <a:prstGeom prst="rect">
            <a:avLst/>
          </a:prstGeom>
        </p:spPr>
        <p:txBody>
          <a:bodyPr lIns="0" tIns="0" rIns="0" bIns="0" anchor="ctr"/>
          <a:lstStyle/>
          <a:p>
            <a:pPr>
              <a:lnSpc>
                <a:spcPct val="100000"/>
              </a:lnSpc>
            </a:pPr>
            <a:r>
              <a:rPr lang="en-US" sz="4000" dirty="0">
                <a:latin typeface="arial"/>
              </a:rPr>
              <a:t>Simple Addressing Modes</a:t>
            </a:r>
            <a:endParaRPr dirty="0"/>
          </a:p>
        </p:txBody>
      </p:sp>
      <p:sp>
        <p:nvSpPr>
          <p:cNvPr id="267" name="TextShape 2"/>
          <p:cNvSpPr txBox="1"/>
          <p:nvPr/>
        </p:nvSpPr>
        <p:spPr>
          <a:xfrm>
            <a:off x="6934680" y="6412320"/>
            <a:ext cx="2129760" cy="472680"/>
          </a:xfrm>
          <a:prstGeom prst="rect">
            <a:avLst/>
          </a:prstGeom>
        </p:spPr>
        <p:txBody>
          <a:bodyPr lIns="0" tIns="0" rIns="0" bIns="0"/>
          <a:lstStyle/>
          <a:p>
            <a:pPr algn="r">
              <a:lnSpc>
                <a:spcPct val="100000"/>
              </a:lnSpc>
            </a:pPr>
            <a:fld id="{4510B7B0-558E-4B7C-BC94-15A08CD5D49F}" type="slidenum">
              <a:rPr lang="en-US" sz="1300" b="1">
                <a:solidFill>
                  <a:srgbClr val="FFFFFF"/>
                </a:solidFill>
                <a:latin typeface="Tinos"/>
                <a:ea typeface="DejaVu Sans"/>
              </a:rPr>
              <a:t>13</a:t>
            </a:fld>
            <a:endParaRPr/>
          </a:p>
        </p:txBody>
      </p:sp>
      <p:sp>
        <p:nvSpPr>
          <p:cNvPr id="268" name="TextShape 3"/>
          <p:cNvSpPr txBox="1"/>
          <p:nvPr/>
        </p:nvSpPr>
        <p:spPr>
          <a:xfrm>
            <a:off x="581628" y="1973484"/>
            <a:ext cx="7695720" cy="3861121"/>
          </a:xfrm>
          <a:prstGeom prst="rect">
            <a:avLst/>
          </a:prstGeom>
        </p:spPr>
        <p:txBody>
          <a:bodyPr lIns="0" tIns="0" rIns="0" bIns="0" anchor="t"/>
          <a:lstStyle/>
          <a:p>
            <a:pPr>
              <a:buFont typeface="Arial"/>
              <a:buChar char="•"/>
            </a:pPr>
            <a:r>
              <a:rPr lang="en-US" dirty="0">
                <a:latin typeface="arial"/>
                <a:ea typeface="DejaVu Sans"/>
              </a:rPr>
              <a:t>We can treat Registers as an array of size 15 called Reg: Register R is Reg[R] [15 is a strange number! </a:t>
            </a:r>
            <a:r>
              <a:rPr lang="en-US" b="1" dirty="0">
                <a:latin typeface="arial"/>
                <a:ea typeface="DejaVu Sans"/>
              </a:rPr>
              <a:t>The number of registers is a power of 2 in real CPUs]</a:t>
            </a:r>
            <a:endParaRPr lang="en-US" b="1" dirty="0"/>
          </a:p>
          <a:p>
            <a:pPr>
              <a:buFont typeface="Arial"/>
              <a:buChar char="•"/>
            </a:pPr>
            <a:r>
              <a:rPr lang="en-US" dirty="0">
                <a:latin typeface="arial"/>
                <a:ea typeface="DejaVu Sans"/>
              </a:rPr>
              <a:t>Memory is treated as an array called Mem, indexed from 0 to size of memory – 1.</a:t>
            </a:r>
          </a:p>
          <a:p>
            <a:pPr>
              <a:buFont typeface="Arial"/>
              <a:buChar char="•"/>
            </a:pPr>
            <a:r>
              <a:rPr lang="en-US" dirty="0">
                <a:latin typeface="arial"/>
                <a:ea typeface="DejaVu Sans"/>
              </a:rPr>
              <a:t>Normal Addressing = (R) = Mem[Reg[R]]</a:t>
            </a:r>
          </a:p>
          <a:p>
            <a:pPr lvl="1">
              <a:lnSpc>
                <a:spcPct val="100000"/>
              </a:lnSpc>
              <a:buSzPct val="25000"/>
            </a:pPr>
            <a:r>
              <a:rPr lang="en-US" sz="1600" dirty="0">
                <a:solidFill>
                  <a:prstClr val="black"/>
                </a:solidFill>
              </a:rPr>
              <a:t>- </a:t>
            </a:r>
            <a:r>
              <a:rPr lang="en-US" sz="1600" dirty="0">
                <a:latin typeface="arial"/>
                <a:ea typeface="DejaVu Sans"/>
              </a:rPr>
              <a:t>Register Reg[R] contents specify memory address </a:t>
            </a:r>
            <a:endParaRPr lang="en-US" sz="1600"/>
          </a:p>
          <a:p>
            <a:pPr lvl="1">
              <a:lnSpc>
                <a:spcPct val="100000"/>
              </a:lnSpc>
              <a:buSzPct val="25000"/>
            </a:pPr>
            <a:r>
              <a:rPr lang="en-US" sz="1600" dirty="0">
                <a:solidFill>
                  <a:prstClr val="black"/>
                </a:solidFill>
              </a:rPr>
              <a:t>- </a:t>
            </a:r>
            <a:r>
              <a:rPr lang="en-US" sz="1600" dirty="0">
                <a:latin typeface="arial"/>
                <a:ea typeface="DejaVu Sans"/>
              </a:rPr>
              <a:t>Example: </a:t>
            </a:r>
            <a:r>
              <a:rPr lang="en-US" sz="1600" err="1">
                <a:latin typeface="arial"/>
                <a:ea typeface="DejaVu Sans"/>
              </a:rPr>
              <a:t>mrmovq</a:t>
            </a:r>
            <a:r>
              <a:rPr lang="en-US" sz="1600" dirty="0">
                <a:latin typeface="arial"/>
                <a:ea typeface="DejaVu Sans"/>
              </a:rPr>
              <a:t> (%</a:t>
            </a:r>
            <a:r>
              <a:rPr lang="en-US" sz="1600" err="1">
                <a:latin typeface="arial"/>
                <a:ea typeface="DejaVu Sans"/>
              </a:rPr>
              <a:t>rcx</a:t>
            </a:r>
            <a:r>
              <a:rPr lang="en-US" sz="1600" dirty="0">
                <a:latin typeface="arial"/>
                <a:ea typeface="DejaVu Sans"/>
              </a:rPr>
              <a:t>),%</a:t>
            </a:r>
            <a:r>
              <a:rPr lang="en-US" sz="1600" err="1">
                <a:latin typeface="arial"/>
                <a:ea typeface="DejaVu Sans"/>
              </a:rPr>
              <a:t>rax</a:t>
            </a:r>
            <a:endParaRPr lang="en-US" sz="1600"/>
          </a:p>
          <a:p>
            <a:pPr>
              <a:lnSpc>
                <a:spcPct val="100000"/>
              </a:lnSpc>
              <a:buFont typeface="Arial"/>
              <a:buChar char="•"/>
            </a:pPr>
            <a:r>
              <a:rPr lang="en-US" dirty="0">
                <a:latin typeface="arial"/>
                <a:ea typeface="DejaVu Sans"/>
              </a:rPr>
              <a:t>Displacement Addressing = D(R) = Mem[Reg[R]+D]</a:t>
            </a:r>
            <a:endParaRPr lang="en-US" dirty="0"/>
          </a:p>
          <a:p>
            <a:pPr lvl="1">
              <a:lnSpc>
                <a:spcPct val="100000"/>
              </a:lnSpc>
              <a:buSzPct val="25000"/>
            </a:pPr>
            <a:r>
              <a:rPr lang="en-US" dirty="0">
                <a:solidFill>
                  <a:prstClr val="black"/>
                </a:solidFill>
              </a:rPr>
              <a:t>- </a:t>
            </a:r>
            <a:r>
              <a:rPr lang="en-US" dirty="0">
                <a:latin typeface="arial"/>
                <a:ea typeface="DejaVu Sans"/>
              </a:rPr>
              <a:t>Register R contents specify start of memory region</a:t>
            </a:r>
            <a:endParaRPr lang="en-US" dirty="0"/>
          </a:p>
          <a:p>
            <a:pPr lvl="1">
              <a:buSzPct val="25000"/>
            </a:pPr>
            <a:r>
              <a:rPr lang="en-US" dirty="0">
                <a:solidFill>
                  <a:prstClr val="black"/>
                </a:solidFill>
              </a:rPr>
              <a:t>- </a:t>
            </a:r>
            <a:r>
              <a:rPr lang="en-US" dirty="0">
                <a:latin typeface="arial"/>
                <a:ea typeface="DejaVu Sans"/>
              </a:rPr>
              <a:t>Constant displacement D specifies offset in </a:t>
            </a:r>
            <a:r>
              <a:rPr lang="en-US" b="1" dirty="0">
                <a:latin typeface="arial"/>
                <a:ea typeface="DejaVu Sans"/>
              </a:rPr>
              <a:t>bytes</a:t>
            </a:r>
            <a:endParaRPr lang="en-US" b="1"/>
          </a:p>
          <a:p>
            <a:pPr marL="800100" lvl="1" indent="-342900">
              <a:lnSpc>
                <a:spcPct val="100000"/>
              </a:lnSpc>
              <a:buSzPct val="25000"/>
              <a:buFontTx/>
              <a:buChar char="-"/>
            </a:pPr>
            <a:r>
              <a:rPr lang="en-US" sz="1600" dirty="0">
                <a:latin typeface="arial"/>
                <a:ea typeface="DejaVu Sans"/>
              </a:rPr>
              <a:t>Example: </a:t>
            </a:r>
            <a:r>
              <a:rPr lang="en-US" sz="1600" err="1">
                <a:latin typeface="arial"/>
                <a:ea typeface="DejaVu Sans"/>
              </a:rPr>
              <a:t>mrmovq</a:t>
            </a:r>
            <a:r>
              <a:rPr lang="en-US" sz="1600" dirty="0">
                <a:latin typeface="arial"/>
                <a:ea typeface="DejaVu Sans"/>
              </a:rPr>
              <a:t> 8(%</a:t>
            </a:r>
            <a:r>
              <a:rPr lang="en-US" sz="1600" err="1">
                <a:latin typeface="arial"/>
                <a:ea typeface="DejaVu Sans"/>
              </a:rPr>
              <a:t>rbx</a:t>
            </a:r>
            <a:r>
              <a:rPr lang="en-US" sz="1600" dirty="0">
                <a:latin typeface="arial"/>
                <a:ea typeface="DejaVu Sans"/>
              </a:rPr>
              <a:t>),%</a:t>
            </a:r>
            <a:r>
              <a:rPr lang="en-US" sz="1600" err="1">
                <a:latin typeface="arial"/>
                <a:ea typeface="DejaVu Sans"/>
              </a:rPr>
              <a:t>rdx</a:t>
            </a:r>
            <a:endParaRPr lang="en-US" sz="1600">
              <a:latin typeface="arial"/>
              <a:ea typeface="DejaVu Sans"/>
              <a:cs typeface="arial"/>
            </a:endParaRPr>
          </a:p>
          <a:p>
            <a:pPr marL="800100" lvl="1" indent="-342900">
              <a:buSzPct val="25000"/>
              <a:buFontTx/>
              <a:buChar char="-"/>
            </a:pPr>
            <a:r>
              <a:rPr lang="en-US" sz="1600" dirty="0">
                <a:latin typeface="arial"/>
                <a:ea typeface="DejaVu Sans"/>
                <a:cs typeface="arial"/>
              </a:rPr>
              <a:t>If </a:t>
            </a:r>
            <a:r>
              <a:rPr lang="en-US" sz="1600" err="1">
                <a:latin typeface="arial"/>
                <a:ea typeface="DejaVu Sans"/>
                <a:cs typeface="arial"/>
              </a:rPr>
              <a:t>rbx</a:t>
            </a:r>
            <a:r>
              <a:rPr lang="en-US" sz="1600" dirty="0">
                <a:latin typeface="arial"/>
                <a:ea typeface="DejaVu Sans"/>
                <a:cs typeface="arial"/>
              </a:rPr>
              <a:t> has 1000, this would read from address 1008 and write value read to register </a:t>
            </a:r>
            <a:r>
              <a:rPr lang="en-US" sz="1600" err="1">
                <a:latin typeface="arial"/>
                <a:ea typeface="DejaVu Sans"/>
                <a:cs typeface="arial"/>
              </a:rPr>
              <a:t>rdx</a:t>
            </a:r>
            <a:r>
              <a:rPr lang="en-US" sz="1600" dirty="0">
                <a:latin typeface="arial"/>
                <a:ea typeface="DejaVu Sans"/>
                <a:cs typeface="arial"/>
              </a:rPr>
              <a:t>.</a:t>
            </a:r>
          </a:p>
          <a:p>
            <a:pPr>
              <a:lnSpc>
                <a:spcPct val="100000"/>
              </a:lnSpc>
              <a:buFont typeface="Arial"/>
              <a:buChar char="•"/>
            </a:pPr>
            <a:endParaRPr lang="en-US" sz="2000" dirty="0">
              <a:latin typeface="arial"/>
              <a:cs typeface="arial"/>
            </a:endParaRPr>
          </a:p>
          <a:p>
            <a:pPr marL="800100" lvl="1" indent="-342900">
              <a:buSzPct val="25000"/>
              <a:buFontTx/>
              <a:buChar char="-"/>
            </a:pP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Shape 1"/>
          <p:cNvSpPr txBox="1"/>
          <p:nvPr/>
        </p:nvSpPr>
        <p:spPr>
          <a:xfrm>
            <a:off x="685440" y="2130120"/>
            <a:ext cx="7772760" cy="1469880"/>
          </a:xfrm>
          <a:prstGeom prst="rect">
            <a:avLst/>
          </a:prstGeom>
        </p:spPr>
        <p:txBody>
          <a:bodyPr lIns="0" tIns="0" rIns="0" bIns="0" anchor="ctr"/>
          <a:lstStyle/>
          <a:p>
            <a:endParaRPr dirty="0">
              <a:solidFill>
                <a:prstClr val="white"/>
              </a:solidFill>
            </a:endParaRPr>
          </a:p>
        </p:txBody>
      </p:sp>
      <p:sp>
        <p:nvSpPr>
          <p:cNvPr id="80" name="TextShape 2"/>
          <p:cNvSpPr txBox="1"/>
          <p:nvPr/>
        </p:nvSpPr>
        <p:spPr>
          <a:xfrm>
            <a:off x="457200" y="3429000"/>
            <a:ext cx="8382000" cy="2743200"/>
          </a:xfrm>
          <a:prstGeom prst="rect">
            <a:avLst/>
          </a:prstGeom>
        </p:spPr>
        <p:txBody>
          <a:bodyPr lIns="0" tIns="0" rIns="0" bIns="0" anchor="t"/>
          <a:lstStyle/>
          <a:p>
            <a:pPr algn="ctr"/>
            <a:r>
              <a:rPr lang="en-US" sz="3200" dirty="0">
                <a:solidFill>
                  <a:prstClr val="white"/>
                </a:solidFill>
                <a:latin typeface="arial"/>
              </a:rPr>
              <a:t>2) Arithmetic and Logical Instructions</a:t>
            </a:r>
          </a:p>
          <a:p>
            <a:pPr algn="ctr"/>
            <a:endParaRPr lang="en-US" sz="3200" dirty="0">
              <a:solidFill>
                <a:prstClr val="white"/>
              </a:solidFill>
              <a:latin typeface="arial"/>
            </a:endParaRPr>
          </a:p>
          <a:p>
            <a:pPr lvl="1"/>
            <a:endParaRPr lang="en-US" sz="1400" dirty="0">
              <a:solidFill>
                <a:prstClr val="white"/>
              </a:solidFill>
            </a:endParaRPr>
          </a:p>
          <a:p>
            <a:endParaRPr lang="en-US" dirty="0">
              <a:solidFill>
                <a:prstClr val="white"/>
              </a:solidFill>
            </a:endParaRPr>
          </a:p>
          <a:p>
            <a:pPr algn="ctr"/>
            <a:endParaRPr dirty="0">
              <a:solidFill>
                <a:prstClr val="white"/>
              </a:solidFill>
            </a:endParaRPr>
          </a:p>
        </p:txBody>
      </p:sp>
    </p:spTree>
    <p:extLst>
      <p:ext uri="{BB962C8B-B14F-4D97-AF65-F5344CB8AC3E}">
        <p14:creationId xmlns:p14="http://schemas.microsoft.com/office/powerpoint/2010/main" val="1028814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TextShape 1"/>
          <p:cNvSpPr txBox="1"/>
          <p:nvPr/>
        </p:nvSpPr>
        <p:spPr>
          <a:xfrm>
            <a:off x="6934680" y="6412320"/>
            <a:ext cx="2129760" cy="472680"/>
          </a:xfrm>
          <a:prstGeom prst="rect">
            <a:avLst/>
          </a:prstGeom>
        </p:spPr>
        <p:txBody>
          <a:bodyPr lIns="0" tIns="0" rIns="0" bIns="0"/>
          <a:lstStyle/>
          <a:p>
            <a:pPr algn="r">
              <a:lnSpc>
                <a:spcPct val="100000"/>
              </a:lnSpc>
            </a:pPr>
            <a:fld id="{C9F4DEFE-ABA2-45BA-A4FC-011AEF47187B}" type="slidenum">
              <a:rPr lang="en-US" sz="1300" b="1">
                <a:solidFill>
                  <a:srgbClr val="FFFFFF"/>
                </a:solidFill>
                <a:latin typeface="Tinos"/>
                <a:ea typeface="DejaVu Sans"/>
              </a:rPr>
              <a:t>15</a:t>
            </a:fld>
            <a:endParaRPr/>
          </a:p>
        </p:txBody>
      </p:sp>
      <p:sp>
        <p:nvSpPr>
          <p:cNvPr id="285" name="TextShape 2"/>
          <p:cNvSpPr txBox="1"/>
          <p:nvPr/>
        </p:nvSpPr>
        <p:spPr>
          <a:xfrm>
            <a:off x="467139" y="609600"/>
            <a:ext cx="8228520" cy="727320"/>
          </a:xfrm>
          <a:prstGeom prst="rect">
            <a:avLst/>
          </a:prstGeom>
        </p:spPr>
        <p:txBody>
          <a:bodyPr lIns="0" tIns="0" rIns="0" bIns="0" anchor="ctr"/>
          <a:lstStyle/>
          <a:p>
            <a:pPr>
              <a:lnSpc>
                <a:spcPct val="100000"/>
              </a:lnSpc>
            </a:pPr>
            <a:r>
              <a:rPr lang="en-US" sz="3200" dirty="0">
                <a:latin typeface="arial"/>
              </a:rPr>
              <a:t>Supported ALU Operations</a:t>
            </a:r>
            <a:endParaRPr sz="3200" dirty="0"/>
          </a:p>
        </p:txBody>
      </p:sp>
      <p:sp>
        <p:nvSpPr>
          <p:cNvPr id="286" name="TextShape 3"/>
          <p:cNvSpPr txBox="1"/>
          <p:nvPr/>
        </p:nvSpPr>
        <p:spPr>
          <a:xfrm>
            <a:off x="457200" y="1524000"/>
            <a:ext cx="8228520" cy="1603980"/>
          </a:xfrm>
          <a:prstGeom prst="rect">
            <a:avLst/>
          </a:prstGeom>
        </p:spPr>
        <p:txBody>
          <a:bodyPr lIns="0" tIns="0" rIns="0" bIns="0"/>
          <a:lstStyle/>
          <a:p>
            <a:pPr>
              <a:lnSpc>
                <a:spcPct val="100000"/>
              </a:lnSpc>
              <a:buFont typeface="Arial"/>
              <a:buChar char="•"/>
            </a:pPr>
            <a:r>
              <a:rPr lang="en-US" sz="2000" dirty="0">
                <a:latin typeface="arial"/>
                <a:ea typeface="DejaVu Sans"/>
              </a:rPr>
              <a:t>Arithmetic instructions</a:t>
            </a:r>
            <a:endParaRPr sz="2000" dirty="0"/>
          </a:p>
          <a:p>
            <a:pPr lvl="1">
              <a:lnSpc>
                <a:spcPct val="100000"/>
              </a:lnSpc>
              <a:buSzPct val="25000"/>
            </a:pPr>
            <a:r>
              <a:rPr lang="en-US" sz="2000" dirty="0">
                <a:solidFill>
                  <a:prstClr val="black"/>
                </a:solidFill>
              </a:rPr>
              <a:t>- </a:t>
            </a:r>
            <a:r>
              <a:rPr lang="en-US" sz="2000" dirty="0" err="1">
                <a:latin typeface="arial"/>
                <a:ea typeface="DejaVu Sans"/>
              </a:rPr>
              <a:t>addq</a:t>
            </a:r>
            <a:r>
              <a:rPr lang="en-US" sz="2000" dirty="0">
                <a:latin typeface="arial"/>
                <a:ea typeface="DejaVu Sans"/>
              </a:rPr>
              <a:t> </a:t>
            </a:r>
            <a:r>
              <a:rPr lang="en-US" sz="2000" dirty="0" err="1">
                <a:latin typeface="arial"/>
                <a:ea typeface="DejaVu Sans"/>
              </a:rPr>
              <a:t>rA</a:t>
            </a:r>
            <a:r>
              <a:rPr lang="en-US" sz="2000" dirty="0">
                <a:latin typeface="arial"/>
                <a:ea typeface="DejaVu Sans"/>
              </a:rPr>
              <a:t>, </a:t>
            </a:r>
            <a:r>
              <a:rPr lang="en-US" sz="2000" dirty="0" err="1">
                <a:latin typeface="arial"/>
                <a:ea typeface="DejaVu Sans"/>
              </a:rPr>
              <a:t>rB</a:t>
            </a:r>
            <a:r>
              <a:rPr lang="en-US" sz="2000" dirty="0">
                <a:latin typeface="arial"/>
                <a:ea typeface="DejaVu Sans"/>
              </a:rPr>
              <a:t>		R[</a:t>
            </a:r>
            <a:r>
              <a:rPr lang="en-US" sz="2000" dirty="0" err="1">
                <a:latin typeface="arial"/>
                <a:ea typeface="DejaVu Sans"/>
              </a:rPr>
              <a:t>rB</a:t>
            </a:r>
            <a:r>
              <a:rPr lang="en-US" sz="2000" dirty="0">
                <a:latin typeface="arial"/>
                <a:ea typeface="DejaVu Sans"/>
              </a:rPr>
              <a:t>] ← R[</a:t>
            </a:r>
            <a:r>
              <a:rPr lang="en-US" sz="2000" dirty="0" err="1">
                <a:latin typeface="arial"/>
                <a:ea typeface="DejaVu Sans"/>
              </a:rPr>
              <a:t>rB</a:t>
            </a:r>
            <a:r>
              <a:rPr lang="en-US" sz="2000" dirty="0">
                <a:latin typeface="arial"/>
                <a:ea typeface="DejaVu Sans"/>
              </a:rPr>
              <a:t>] + R[</a:t>
            </a:r>
            <a:r>
              <a:rPr lang="en-US" sz="2000" dirty="0" err="1">
                <a:latin typeface="arial"/>
                <a:ea typeface="DejaVu Sans"/>
              </a:rPr>
              <a:t>rA</a:t>
            </a:r>
            <a:r>
              <a:rPr lang="en-US" sz="2000" dirty="0">
                <a:latin typeface="arial"/>
                <a:ea typeface="DejaVu Sans"/>
              </a:rPr>
              <a:t>]</a:t>
            </a:r>
            <a:endParaRPr sz="2000" dirty="0"/>
          </a:p>
          <a:p>
            <a:pPr lvl="1">
              <a:lnSpc>
                <a:spcPct val="100000"/>
              </a:lnSpc>
              <a:buSzPct val="25000"/>
            </a:pPr>
            <a:r>
              <a:rPr lang="en-US" sz="2000" dirty="0">
                <a:solidFill>
                  <a:prstClr val="black"/>
                </a:solidFill>
              </a:rPr>
              <a:t>- </a:t>
            </a:r>
            <a:r>
              <a:rPr lang="en-US" sz="2000" dirty="0" err="1">
                <a:latin typeface="arial"/>
                <a:ea typeface="DejaVu Sans"/>
              </a:rPr>
              <a:t>subq</a:t>
            </a:r>
            <a:r>
              <a:rPr lang="en-US" sz="2000" dirty="0">
                <a:latin typeface="arial"/>
                <a:ea typeface="DejaVu Sans"/>
              </a:rPr>
              <a:t> </a:t>
            </a:r>
            <a:r>
              <a:rPr lang="en-US" sz="2000" dirty="0" err="1">
                <a:latin typeface="arial"/>
                <a:ea typeface="DejaVu Sans"/>
              </a:rPr>
              <a:t>rA</a:t>
            </a:r>
            <a:r>
              <a:rPr lang="en-US" sz="2000" dirty="0">
                <a:latin typeface="arial"/>
                <a:ea typeface="DejaVu Sans"/>
              </a:rPr>
              <a:t>, </a:t>
            </a:r>
            <a:r>
              <a:rPr lang="en-US" sz="2000" dirty="0" err="1">
                <a:latin typeface="arial"/>
                <a:ea typeface="DejaVu Sans"/>
              </a:rPr>
              <a:t>rB</a:t>
            </a:r>
            <a:r>
              <a:rPr lang="en-US" sz="2000" dirty="0">
                <a:latin typeface="arial"/>
                <a:ea typeface="DejaVu Sans"/>
              </a:rPr>
              <a:t> 		R[</a:t>
            </a:r>
            <a:r>
              <a:rPr lang="en-US" sz="2000" dirty="0" err="1">
                <a:latin typeface="arial"/>
                <a:ea typeface="DejaVu Sans"/>
              </a:rPr>
              <a:t>rB</a:t>
            </a:r>
            <a:r>
              <a:rPr lang="en-US" sz="2000" dirty="0">
                <a:latin typeface="arial"/>
                <a:ea typeface="DejaVu Sans"/>
              </a:rPr>
              <a:t>] ← R[</a:t>
            </a:r>
            <a:r>
              <a:rPr lang="en-US" sz="2000" dirty="0" err="1">
                <a:latin typeface="arial"/>
                <a:ea typeface="DejaVu Sans"/>
              </a:rPr>
              <a:t>rB</a:t>
            </a:r>
            <a:r>
              <a:rPr lang="en-US" sz="2000" dirty="0">
                <a:latin typeface="arial"/>
                <a:ea typeface="DejaVu Sans"/>
              </a:rPr>
              <a:t>] − R[</a:t>
            </a:r>
            <a:r>
              <a:rPr lang="en-US" sz="2000" dirty="0" err="1">
                <a:latin typeface="arial"/>
                <a:ea typeface="DejaVu Sans"/>
              </a:rPr>
              <a:t>rA</a:t>
            </a:r>
            <a:r>
              <a:rPr lang="en-US" sz="2000" dirty="0">
                <a:latin typeface="arial"/>
                <a:ea typeface="DejaVu Sans"/>
              </a:rPr>
              <a:t>]</a:t>
            </a:r>
            <a:endParaRPr sz="2000" dirty="0"/>
          </a:p>
          <a:p>
            <a:pPr lvl="1">
              <a:lnSpc>
                <a:spcPct val="100000"/>
              </a:lnSpc>
              <a:buSzPct val="25000"/>
            </a:pPr>
            <a:r>
              <a:rPr lang="en-US" sz="2000" dirty="0">
                <a:solidFill>
                  <a:prstClr val="black"/>
                </a:solidFill>
              </a:rPr>
              <a:t>- </a:t>
            </a:r>
            <a:r>
              <a:rPr lang="en-US" sz="2000" dirty="0" err="1">
                <a:latin typeface="arial"/>
                <a:ea typeface="DejaVu Sans"/>
              </a:rPr>
              <a:t>andq</a:t>
            </a:r>
            <a:r>
              <a:rPr lang="en-US" sz="2000" dirty="0">
                <a:latin typeface="arial"/>
                <a:ea typeface="DejaVu Sans"/>
              </a:rPr>
              <a:t> </a:t>
            </a:r>
            <a:r>
              <a:rPr lang="en-US" sz="2000" dirty="0" err="1">
                <a:latin typeface="arial"/>
                <a:ea typeface="DejaVu Sans"/>
              </a:rPr>
              <a:t>rA</a:t>
            </a:r>
            <a:r>
              <a:rPr lang="en-US" sz="2000" dirty="0">
                <a:latin typeface="arial"/>
                <a:ea typeface="DejaVu Sans"/>
              </a:rPr>
              <a:t>, </a:t>
            </a:r>
            <a:r>
              <a:rPr lang="en-US" sz="2000" dirty="0" err="1">
                <a:latin typeface="arial"/>
                <a:ea typeface="DejaVu Sans"/>
              </a:rPr>
              <a:t>rB</a:t>
            </a:r>
            <a:r>
              <a:rPr lang="en-US" sz="2000" dirty="0">
                <a:latin typeface="arial"/>
                <a:ea typeface="DejaVu Sans"/>
              </a:rPr>
              <a:t> 		R[</a:t>
            </a:r>
            <a:r>
              <a:rPr lang="en-US" sz="2000" dirty="0" err="1">
                <a:latin typeface="arial"/>
                <a:ea typeface="DejaVu Sans"/>
              </a:rPr>
              <a:t>rB</a:t>
            </a:r>
            <a:r>
              <a:rPr lang="en-US" sz="2000" dirty="0">
                <a:latin typeface="arial"/>
                <a:ea typeface="DejaVu Sans"/>
              </a:rPr>
              <a:t>] ← R[</a:t>
            </a:r>
            <a:r>
              <a:rPr lang="en-US" sz="2000" dirty="0" err="1">
                <a:latin typeface="arial"/>
                <a:ea typeface="DejaVu Sans"/>
              </a:rPr>
              <a:t>rB</a:t>
            </a:r>
            <a:r>
              <a:rPr lang="en-US" sz="2000" dirty="0">
                <a:latin typeface="arial"/>
                <a:ea typeface="DejaVu Sans"/>
              </a:rPr>
              <a:t>] &amp; R[</a:t>
            </a:r>
            <a:r>
              <a:rPr lang="en-US" sz="2000" dirty="0" err="1">
                <a:latin typeface="arial"/>
                <a:ea typeface="DejaVu Sans"/>
              </a:rPr>
              <a:t>rA</a:t>
            </a:r>
            <a:r>
              <a:rPr lang="en-US" sz="2000" dirty="0">
                <a:latin typeface="arial"/>
                <a:ea typeface="DejaVu Sans"/>
              </a:rPr>
              <a:t>]</a:t>
            </a:r>
            <a:endParaRPr sz="2000" dirty="0"/>
          </a:p>
          <a:p>
            <a:pPr lvl="1">
              <a:lnSpc>
                <a:spcPct val="100000"/>
              </a:lnSpc>
              <a:buSzPct val="25000"/>
            </a:pPr>
            <a:r>
              <a:rPr lang="en-US" sz="2000" dirty="0">
                <a:solidFill>
                  <a:prstClr val="black"/>
                </a:solidFill>
              </a:rPr>
              <a:t>- </a:t>
            </a:r>
            <a:r>
              <a:rPr lang="en-US" sz="2000" dirty="0" err="1">
                <a:latin typeface="arial"/>
                <a:ea typeface="DejaVu Sans"/>
              </a:rPr>
              <a:t>xorq</a:t>
            </a:r>
            <a:r>
              <a:rPr lang="en-US" sz="2000" dirty="0">
                <a:latin typeface="arial"/>
                <a:ea typeface="DejaVu Sans"/>
              </a:rPr>
              <a:t> </a:t>
            </a:r>
            <a:r>
              <a:rPr lang="en-US" sz="2000" dirty="0" err="1">
                <a:latin typeface="arial"/>
                <a:ea typeface="DejaVu Sans"/>
              </a:rPr>
              <a:t>rA</a:t>
            </a:r>
            <a:r>
              <a:rPr lang="en-US" sz="2000" dirty="0">
                <a:latin typeface="arial"/>
                <a:ea typeface="DejaVu Sans"/>
              </a:rPr>
              <a:t>, </a:t>
            </a:r>
            <a:r>
              <a:rPr lang="en-US" sz="2000" dirty="0" err="1">
                <a:latin typeface="arial"/>
                <a:ea typeface="DejaVu Sans"/>
              </a:rPr>
              <a:t>rB</a:t>
            </a:r>
            <a:r>
              <a:rPr lang="en-US" sz="2000" dirty="0">
                <a:latin typeface="arial"/>
                <a:ea typeface="DejaVu Sans"/>
              </a:rPr>
              <a:t> 		R[</a:t>
            </a:r>
            <a:r>
              <a:rPr lang="en-US" sz="2000" dirty="0" err="1">
                <a:latin typeface="arial"/>
                <a:ea typeface="DejaVu Sans"/>
              </a:rPr>
              <a:t>rB</a:t>
            </a:r>
            <a:r>
              <a:rPr lang="en-US" sz="2000" dirty="0">
                <a:latin typeface="arial"/>
                <a:ea typeface="DejaVu Sans"/>
              </a:rPr>
              <a:t>] ← R[</a:t>
            </a:r>
            <a:r>
              <a:rPr lang="en-US" sz="2000" dirty="0" err="1">
                <a:latin typeface="arial"/>
                <a:ea typeface="DejaVu Sans"/>
              </a:rPr>
              <a:t>rB</a:t>
            </a:r>
            <a:r>
              <a:rPr lang="en-US" sz="2000" dirty="0">
                <a:latin typeface="arial"/>
                <a:ea typeface="DejaVu Sans"/>
              </a:rPr>
              <a:t>] ^ R[</a:t>
            </a:r>
            <a:r>
              <a:rPr lang="en-US" sz="2000" dirty="0" err="1">
                <a:latin typeface="arial"/>
                <a:ea typeface="DejaVu Sans"/>
              </a:rPr>
              <a:t>rA</a:t>
            </a:r>
            <a:r>
              <a:rPr lang="en-US" sz="2000" dirty="0">
                <a:latin typeface="arial"/>
                <a:ea typeface="DejaVu Sans"/>
              </a:rPr>
              <a:t>]</a:t>
            </a:r>
            <a:endParaRPr sz="2000" dirty="0"/>
          </a:p>
        </p:txBody>
      </p:sp>
      <p:sp>
        <p:nvSpPr>
          <p:cNvPr id="287" name="CustomShape 4"/>
          <p:cNvSpPr/>
          <p:nvPr/>
        </p:nvSpPr>
        <p:spPr>
          <a:xfrm>
            <a:off x="484517" y="3364320"/>
            <a:ext cx="3173083" cy="3048000"/>
          </a:xfrm>
          <a:prstGeom prst="rect">
            <a:avLst/>
          </a:prstGeom>
          <a:ln>
            <a:solidFill>
              <a:srgbClr val="000000"/>
            </a:solidFill>
          </a:ln>
        </p:spPr>
        <p:txBody>
          <a:bodyPr lIns="90000" tIns="45000" rIns="90000" bIns="45000"/>
          <a:lstStyle/>
          <a:p>
            <a:pPr>
              <a:lnSpc>
                <a:spcPct val="100000"/>
              </a:lnSpc>
            </a:pPr>
            <a:r>
              <a:rPr lang="en-US" sz="1600" b="1" dirty="0">
                <a:solidFill>
                  <a:srgbClr val="000000"/>
                </a:solidFill>
                <a:latin typeface="Calibri"/>
              </a:rPr>
              <a:t># y86prog2.ys</a:t>
            </a:r>
            <a:endParaRPr sz="1600" dirty="0"/>
          </a:p>
          <a:p>
            <a:pPr>
              <a:lnSpc>
                <a:spcPct val="100000"/>
              </a:lnSpc>
            </a:pPr>
            <a:r>
              <a:rPr lang="en-US" b="1" dirty="0">
                <a:solidFill>
                  <a:srgbClr val="000000"/>
                </a:solidFill>
                <a:latin typeface="Calibri"/>
              </a:rPr>
              <a:t>.</a:t>
            </a:r>
            <a:r>
              <a:rPr lang="en-US" b="1" dirty="0" err="1">
                <a:solidFill>
                  <a:srgbClr val="000000"/>
                </a:solidFill>
                <a:latin typeface="Calibri"/>
              </a:rPr>
              <a:t>pos</a:t>
            </a:r>
            <a:r>
              <a:rPr lang="en-US" b="1" dirty="0">
                <a:solidFill>
                  <a:srgbClr val="000000"/>
                </a:solidFill>
                <a:latin typeface="Calibri"/>
              </a:rPr>
              <a:t> 0x0</a:t>
            </a:r>
            <a:endParaRPr dirty="0"/>
          </a:p>
          <a:p>
            <a:pPr>
              <a:lnSpc>
                <a:spcPct val="100000"/>
              </a:lnSpc>
            </a:pPr>
            <a:r>
              <a:rPr lang="en-US" b="1" dirty="0" err="1">
                <a:solidFill>
                  <a:srgbClr val="000000"/>
                </a:solidFill>
                <a:latin typeface="Calibri"/>
              </a:rPr>
              <a:t>irmovq</a:t>
            </a:r>
            <a:r>
              <a:rPr lang="en-US" b="1" dirty="0">
                <a:solidFill>
                  <a:srgbClr val="000000"/>
                </a:solidFill>
                <a:latin typeface="Calibri"/>
              </a:rPr>
              <a:t>   $1, %</a:t>
            </a:r>
            <a:r>
              <a:rPr lang="en-US" b="1" dirty="0" err="1">
                <a:solidFill>
                  <a:srgbClr val="000000"/>
                </a:solidFill>
                <a:latin typeface="Calibri"/>
              </a:rPr>
              <a:t>rax</a:t>
            </a:r>
            <a:endParaRPr dirty="0"/>
          </a:p>
          <a:p>
            <a:pPr>
              <a:lnSpc>
                <a:spcPct val="100000"/>
              </a:lnSpc>
            </a:pPr>
            <a:r>
              <a:rPr lang="en-US" b="1" dirty="0" err="1">
                <a:solidFill>
                  <a:srgbClr val="000000"/>
                </a:solidFill>
                <a:latin typeface="Calibri"/>
              </a:rPr>
              <a:t>irmovq</a:t>
            </a:r>
            <a:r>
              <a:rPr lang="en-US" b="1" dirty="0">
                <a:solidFill>
                  <a:srgbClr val="000000"/>
                </a:solidFill>
                <a:latin typeface="Calibri"/>
              </a:rPr>
              <a:t>    $0, %</a:t>
            </a:r>
            <a:r>
              <a:rPr lang="en-US" b="1" dirty="0" err="1">
                <a:solidFill>
                  <a:srgbClr val="000000"/>
                </a:solidFill>
                <a:latin typeface="Calibri"/>
              </a:rPr>
              <a:t>rbx</a:t>
            </a:r>
            <a:endParaRPr dirty="0"/>
          </a:p>
          <a:p>
            <a:pPr>
              <a:lnSpc>
                <a:spcPct val="100000"/>
              </a:lnSpc>
            </a:pPr>
            <a:r>
              <a:rPr lang="en-US" b="1" dirty="0" err="1">
                <a:solidFill>
                  <a:srgbClr val="000000"/>
                </a:solidFill>
                <a:latin typeface="Calibri"/>
              </a:rPr>
              <a:t>irmovq</a:t>
            </a:r>
            <a:r>
              <a:rPr lang="en-US" b="1" dirty="0">
                <a:solidFill>
                  <a:srgbClr val="000000"/>
                </a:solidFill>
                <a:latin typeface="Calibri"/>
              </a:rPr>
              <a:t>   $1, %</a:t>
            </a:r>
            <a:r>
              <a:rPr lang="en-US" b="1" dirty="0" err="1">
                <a:solidFill>
                  <a:srgbClr val="000000"/>
                </a:solidFill>
                <a:latin typeface="Calibri"/>
              </a:rPr>
              <a:t>rcx</a:t>
            </a:r>
            <a:endParaRPr dirty="0"/>
          </a:p>
          <a:p>
            <a:pPr>
              <a:lnSpc>
                <a:spcPct val="100000"/>
              </a:lnSpc>
            </a:pPr>
            <a:r>
              <a:rPr lang="en-US" b="1" dirty="0" err="1">
                <a:solidFill>
                  <a:srgbClr val="FF0000"/>
                </a:solidFill>
                <a:latin typeface="Calibri"/>
              </a:rPr>
              <a:t>addq</a:t>
            </a:r>
            <a:r>
              <a:rPr lang="en-US" b="1" dirty="0">
                <a:solidFill>
                  <a:srgbClr val="FF0000"/>
                </a:solidFill>
                <a:latin typeface="Calibri"/>
              </a:rPr>
              <a:t> %</a:t>
            </a:r>
            <a:r>
              <a:rPr lang="en-US" b="1" dirty="0" err="1">
                <a:solidFill>
                  <a:srgbClr val="FF0000"/>
                </a:solidFill>
                <a:latin typeface="Calibri"/>
              </a:rPr>
              <a:t>rax</a:t>
            </a:r>
            <a:r>
              <a:rPr lang="en-US" b="1" dirty="0">
                <a:solidFill>
                  <a:srgbClr val="FF0000"/>
                </a:solidFill>
                <a:latin typeface="Calibri"/>
              </a:rPr>
              <a:t>, %</a:t>
            </a:r>
            <a:r>
              <a:rPr lang="en-US" b="1" dirty="0" err="1">
                <a:solidFill>
                  <a:srgbClr val="FF0000"/>
                </a:solidFill>
                <a:latin typeface="Calibri"/>
              </a:rPr>
              <a:t>rax</a:t>
            </a:r>
            <a:endParaRPr dirty="0"/>
          </a:p>
          <a:p>
            <a:pPr>
              <a:lnSpc>
                <a:spcPct val="100000"/>
              </a:lnSpc>
            </a:pPr>
            <a:r>
              <a:rPr lang="en-US" b="1" dirty="0" err="1">
                <a:solidFill>
                  <a:srgbClr val="FF0000"/>
                </a:solidFill>
                <a:latin typeface="Calibri"/>
              </a:rPr>
              <a:t>andq</a:t>
            </a:r>
            <a:r>
              <a:rPr lang="en-US" b="1" dirty="0">
                <a:solidFill>
                  <a:srgbClr val="FF0000"/>
                </a:solidFill>
                <a:latin typeface="Calibri"/>
              </a:rPr>
              <a:t> %</a:t>
            </a:r>
            <a:r>
              <a:rPr lang="en-US" b="1" dirty="0" err="1">
                <a:solidFill>
                  <a:srgbClr val="FF0000"/>
                </a:solidFill>
                <a:latin typeface="Calibri"/>
              </a:rPr>
              <a:t>rbx</a:t>
            </a:r>
            <a:r>
              <a:rPr lang="en-US" b="1" dirty="0">
                <a:solidFill>
                  <a:srgbClr val="FF0000"/>
                </a:solidFill>
                <a:latin typeface="Calibri"/>
              </a:rPr>
              <a:t>, %</a:t>
            </a:r>
            <a:r>
              <a:rPr lang="en-US" b="1" dirty="0" err="1">
                <a:solidFill>
                  <a:srgbClr val="FF0000"/>
                </a:solidFill>
                <a:latin typeface="Calibri"/>
              </a:rPr>
              <a:t>rbx</a:t>
            </a:r>
            <a:endParaRPr dirty="0"/>
          </a:p>
          <a:p>
            <a:pPr>
              <a:lnSpc>
                <a:spcPct val="100000"/>
              </a:lnSpc>
            </a:pPr>
            <a:r>
              <a:rPr lang="en-US" b="1" dirty="0" err="1">
                <a:solidFill>
                  <a:srgbClr val="FF0000"/>
                </a:solidFill>
                <a:latin typeface="Calibri"/>
              </a:rPr>
              <a:t>subq</a:t>
            </a:r>
            <a:r>
              <a:rPr lang="en-US" b="1" dirty="0">
                <a:solidFill>
                  <a:srgbClr val="FF0000"/>
                </a:solidFill>
                <a:latin typeface="Calibri"/>
              </a:rPr>
              <a:t> %</a:t>
            </a:r>
            <a:r>
              <a:rPr lang="en-US" b="1" dirty="0" err="1">
                <a:solidFill>
                  <a:srgbClr val="FF0000"/>
                </a:solidFill>
                <a:latin typeface="Calibri"/>
              </a:rPr>
              <a:t>rax</a:t>
            </a:r>
            <a:r>
              <a:rPr lang="en-US" b="1" dirty="0">
                <a:solidFill>
                  <a:srgbClr val="FF0000"/>
                </a:solidFill>
                <a:latin typeface="Calibri"/>
              </a:rPr>
              <a:t>, %</a:t>
            </a:r>
            <a:r>
              <a:rPr lang="en-US" b="1" dirty="0" err="1">
                <a:solidFill>
                  <a:srgbClr val="FF0000"/>
                </a:solidFill>
                <a:latin typeface="Calibri"/>
              </a:rPr>
              <a:t>rcx</a:t>
            </a:r>
            <a:endParaRPr dirty="0"/>
          </a:p>
          <a:p>
            <a:pPr>
              <a:lnSpc>
                <a:spcPct val="100000"/>
              </a:lnSpc>
            </a:pPr>
            <a:r>
              <a:rPr lang="en-US" b="1" dirty="0" err="1">
                <a:solidFill>
                  <a:srgbClr val="000000"/>
                </a:solidFill>
                <a:latin typeface="Calibri"/>
              </a:rPr>
              <a:t>irmovq</a:t>
            </a:r>
            <a:r>
              <a:rPr lang="en-US" b="1" dirty="0">
                <a:solidFill>
                  <a:srgbClr val="000000"/>
                </a:solidFill>
                <a:latin typeface="Calibri"/>
              </a:rPr>
              <a:t>  $0x7fffffffffffffff, %</a:t>
            </a:r>
            <a:r>
              <a:rPr lang="en-US" b="1" dirty="0" err="1">
                <a:solidFill>
                  <a:srgbClr val="000000"/>
                </a:solidFill>
                <a:latin typeface="Calibri"/>
              </a:rPr>
              <a:t>rdx</a:t>
            </a:r>
            <a:endParaRPr dirty="0"/>
          </a:p>
          <a:p>
            <a:pPr>
              <a:lnSpc>
                <a:spcPct val="100000"/>
              </a:lnSpc>
            </a:pPr>
            <a:r>
              <a:rPr lang="en-US" b="1" dirty="0" err="1">
                <a:solidFill>
                  <a:srgbClr val="FF0000"/>
                </a:solidFill>
                <a:latin typeface="Calibri"/>
              </a:rPr>
              <a:t>addq</a:t>
            </a:r>
            <a:r>
              <a:rPr lang="en-US" b="1" dirty="0">
                <a:solidFill>
                  <a:srgbClr val="FF0000"/>
                </a:solidFill>
                <a:latin typeface="Calibri"/>
              </a:rPr>
              <a:t> %</a:t>
            </a:r>
            <a:r>
              <a:rPr lang="en-US" b="1" dirty="0" err="1">
                <a:solidFill>
                  <a:srgbClr val="FF0000"/>
                </a:solidFill>
                <a:latin typeface="Calibri"/>
              </a:rPr>
              <a:t>rdx</a:t>
            </a:r>
            <a:r>
              <a:rPr lang="en-US" b="1" dirty="0">
                <a:solidFill>
                  <a:srgbClr val="FF0000"/>
                </a:solidFill>
                <a:latin typeface="Calibri"/>
              </a:rPr>
              <a:t>, %</a:t>
            </a:r>
            <a:r>
              <a:rPr lang="en-US" b="1" dirty="0" err="1">
                <a:solidFill>
                  <a:srgbClr val="FF0000"/>
                </a:solidFill>
                <a:latin typeface="Calibri"/>
              </a:rPr>
              <a:t>rdx</a:t>
            </a:r>
            <a:endParaRPr dirty="0"/>
          </a:p>
          <a:p>
            <a:pPr>
              <a:lnSpc>
                <a:spcPct val="100000"/>
              </a:lnSpc>
            </a:pPr>
            <a:r>
              <a:rPr lang="en-US" b="1" dirty="0">
                <a:solidFill>
                  <a:srgbClr val="000000"/>
                </a:solidFill>
                <a:latin typeface="Calibri"/>
              </a:rPr>
              <a:t>halt</a:t>
            </a:r>
            <a:endParaRPr dirty="0"/>
          </a:p>
        </p:txBody>
      </p:sp>
      <p:sp>
        <p:nvSpPr>
          <p:cNvPr id="6" name="CustomShape 4"/>
          <p:cNvSpPr/>
          <p:nvPr/>
        </p:nvSpPr>
        <p:spPr>
          <a:xfrm>
            <a:off x="3810000" y="3364320"/>
            <a:ext cx="5065654" cy="3284340"/>
          </a:xfrm>
          <a:prstGeom prst="rect">
            <a:avLst/>
          </a:prstGeom>
        </p:spPr>
        <p:txBody>
          <a:bodyPr lIns="90000" tIns="45000" rIns="90000" bIns="45000"/>
          <a:lstStyle/>
          <a:p>
            <a:r>
              <a:rPr lang="en-US" sz="1600" b="1" dirty="0">
                <a:solidFill>
                  <a:srgbClr val="000000"/>
                </a:solidFill>
                <a:latin typeface="Calibri"/>
              </a:rPr>
              <a:t>% </a:t>
            </a:r>
            <a:r>
              <a:rPr lang="en-US" sz="1600" b="1" dirty="0" err="1">
                <a:solidFill>
                  <a:srgbClr val="000000"/>
                </a:solidFill>
                <a:latin typeface="Calibri"/>
              </a:rPr>
              <a:t>yas</a:t>
            </a:r>
            <a:r>
              <a:rPr lang="en-US" sz="1600" b="1" dirty="0">
                <a:solidFill>
                  <a:srgbClr val="000000"/>
                </a:solidFill>
                <a:latin typeface="Calibri"/>
              </a:rPr>
              <a:t> y86prog2.ys</a:t>
            </a:r>
            <a:endParaRPr sz="1600" dirty="0">
              <a:solidFill>
                <a:prstClr val="black"/>
              </a:solidFill>
            </a:endParaRPr>
          </a:p>
          <a:p>
            <a:r>
              <a:rPr lang="en-US" sz="1600" b="1" dirty="0">
                <a:solidFill>
                  <a:srgbClr val="000000"/>
                </a:solidFill>
                <a:latin typeface="Calibri"/>
              </a:rPr>
              <a:t>% </a:t>
            </a:r>
            <a:r>
              <a:rPr lang="en-US" sz="1600" b="1" dirty="0" err="1">
                <a:solidFill>
                  <a:srgbClr val="000000"/>
                </a:solidFill>
                <a:latin typeface="Calibri"/>
              </a:rPr>
              <a:t>yis</a:t>
            </a:r>
            <a:r>
              <a:rPr lang="en-US" sz="1600" b="1" dirty="0">
                <a:solidFill>
                  <a:srgbClr val="000000"/>
                </a:solidFill>
                <a:latin typeface="Calibri"/>
              </a:rPr>
              <a:t> y86prog2.yo</a:t>
            </a:r>
            <a:endParaRPr sz="1600" dirty="0">
              <a:solidFill>
                <a:prstClr val="black"/>
              </a:solidFill>
            </a:endParaRPr>
          </a:p>
          <a:p>
            <a:r>
              <a:rPr lang="en-US" sz="1600" b="1" dirty="0">
                <a:solidFill>
                  <a:srgbClr val="000000"/>
                </a:solidFill>
                <a:latin typeface="Calibri"/>
              </a:rPr>
              <a:t>Stopped in 9 steps at PC = 0x2a.</a:t>
            </a:r>
            <a:endParaRPr sz="1600" dirty="0">
              <a:solidFill>
                <a:prstClr val="black"/>
              </a:solidFill>
            </a:endParaRPr>
          </a:p>
          <a:p>
            <a:r>
              <a:rPr lang="en-US" sz="1600" b="1" dirty="0">
                <a:solidFill>
                  <a:srgbClr val="000000"/>
                </a:solidFill>
                <a:latin typeface="Calibri"/>
              </a:rPr>
              <a:t>Status 'HLT‘, CC Z=0 S=1 O=1</a:t>
            </a:r>
            <a:endParaRPr sz="1600" dirty="0">
              <a:solidFill>
                <a:prstClr val="black"/>
              </a:solidFill>
            </a:endParaRPr>
          </a:p>
          <a:p>
            <a:r>
              <a:rPr lang="en-US" sz="1600" b="1" dirty="0">
                <a:solidFill>
                  <a:srgbClr val="000000"/>
                </a:solidFill>
                <a:latin typeface="Calibri"/>
              </a:rPr>
              <a:t>Changes to registers:</a:t>
            </a:r>
            <a:endParaRPr sz="1600" dirty="0">
              <a:solidFill>
                <a:prstClr val="black"/>
              </a:solidFill>
            </a:endParaRPr>
          </a:p>
          <a:p>
            <a:r>
              <a:rPr lang="en-US" sz="1600" b="1" dirty="0">
                <a:solidFill>
                  <a:srgbClr val="000000"/>
                </a:solidFill>
                <a:latin typeface="Calibri"/>
              </a:rPr>
              <a:t>%</a:t>
            </a:r>
            <a:r>
              <a:rPr lang="en-US" sz="1600" b="1" dirty="0" err="1">
                <a:solidFill>
                  <a:srgbClr val="000000"/>
                </a:solidFill>
                <a:latin typeface="Calibri"/>
              </a:rPr>
              <a:t>rax</a:t>
            </a:r>
            <a:r>
              <a:rPr lang="en-US" sz="1600" b="1" dirty="0">
                <a:solidFill>
                  <a:srgbClr val="000000"/>
                </a:solidFill>
                <a:latin typeface="Calibri"/>
              </a:rPr>
              <a:t>:	0x0000000000000000 0x0000000000000002</a:t>
            </a:r>
            <a:endParaRPr sz="1600" dirty="0">
              <a:solidFill>
                <a:prstClr val="black"/>
              </a:solidFill>
            </a:endParaRPr>
          </a:p>
          <a:p>
            <a:r>
              <a:rPr lang="en-US" sz="1600" b="1" dirty="0">
                <a:solidFill>
                  <a:srgbClr val="000000"/>
                </a:solidFill>
                <a:latin typeface="Calibri"/>
              </a:rPr>
              <a:t>%</a:t>
            </a:r>
            <a:r>
              <a:rPr lang="en-US" sz="1600" b="1" dirty="0" err="1">
                <a:solidFill>
                  <a:srgbClr val="000000"/>
                </a:solidFill>
                <a:latin typeface="Calibri"/>
              </a:rPr>
              <a:t>rcx</a:t>
            </a:r>
            <a:r>
              <a:rPr lang="en-US" sz="1600" b="1" dirty="0">
                <a:solidFill>
                  <a:srgbClr val="000000"/>
                </a:solidFill>
                <a:latin typeface="Calibri"/>
              </a:rPr>
              <a:t>:	0x0000000000000000 0xffffffffffffffff</a:t>
            </a:r>
            <a:endParaRPr sz="1600" dirty="0">
              <a:solidFill>
                <a:prstClr val="black"/>
              </a:solidFill>
            </a:endParaRPr>
          </a:p>
          <a:p>
            <a:r>
              <a:rPr lang="en-US" sz="1600" b="1" dirty="0">
                <a:solidFill>
                  <a:srgbClr val="000000"/>
                </a:solidFill>
                <a:latin typeface="Calibri"/>
              </a:rPr>
              <a:t>%</a:t>
            </a:r>
            <a:r>
              <a:rPr lang="en-US" sz="1600" b="1" dirty="0" err="1">
                <a:solidFill>
                  <a:srgbClr val="000000"/>
                </a:solidFill>
                <a:latin typeface="Calibri"/>
              </a:rPr>
              <a:t>rdx</a:t>
            </a:r>
            <a:r>
              <a:rPr lang="en-US" sz="1600" b="1" dirty="0">
                <a:solidFill>
                  <a:srgbClr val="000000"/>
                </a:solidFill>
                <a:latin typeface="Calibri"/>
              </a:rPr>
              <a:t>:	0x0000000000000000 0xfffffffffffffffe</a:t>
            </a:r>
            <a:endParaRPr sz="1600" dirty="0">
              <a:solidFill>
                <a:prstClr val="black"/>
              </a:solidFill>
            </a:endParaRPr>
          </a:p>
          <a:p>
            <a:r>
              <a:rPr lang="en-US" sz="1600" b="1" dirty="0">
                <a:solidFill>
                  <a:srgbClr val="000000"/>
                </a:solidFill>
                <a:latin typeface="Calibri"/>
              </a:rPr>
              <a:t>Changes to memory:</a:t>
            </a:r>
            <a:endParaRPr sz="1600" dirty="0">
              <a:solidFill>
                <a:prstClr val="black"/>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Flag changes</a:t>
            </a:r>
          </a:p>
        </p:txBody>
      </p:sp>
      <p:sp>
        <p:nvSpPr>
          <p:cNvPr id="3" name="Content Placeholder 2"/>
          <p:cNvSpPr>
            <a:spLocks noGrp="1"/>
          </p:cNvSpPr>
          <p:nvPr>
            <p:ph idx="1"/>
          </p:nvPr>
        </p:nvSpPr>
        <p:spPr/>
        <p:txBody>
          <a:bodyPr vert="horz" lIns="91440" tIns="45720" rIns="91440" bIns="45720" anchor="t">
            <a:normAutofit/>
          </a:bodyPr>
          <a:lstStyle/>
          <a:p>
            <a:r>
              <a:rPr lang="en-US" dirty="0"/>
              <a:t>Consider how the flags change for each of the instructions in the program on the prior slide:</a:t>
            </a:r>
          </a:p>
          <a:p>
            <a:pPr lvl="1" indent="-246380"/>
            <a:r>
              <a:rPr lang="en-US" dirty="0"/>
              <a:t>ZF, SF, OF</a:t>
            </a:r>
          </a:p>
          <a:p>
            <a:pPr lvl="1" indent="-246380"/>
            <a:r>
              <a:rPr lang="en-US" dirty="0"/>
              <a:t>Let’s trace the execution, and see how the flags change.</a:t>
            </a:r>
          </a:p>
          <a:p>
            <a:r>
              <a:rPr lang="en-US" dirty="0"/>
              <a:t>Remember that </a:t>
            </a:r>
            <a:r>
              <a:rPr lang="en-US" b="1" i="1" u="sng" dirty="0"/>
              <a:t>ONLY</a:t>
            </a:r>
            <a:r>
              <a:rPr lang="en-US" b="1" dirty="0"/>
              <a:t> </a:t>
            </a:r>
            <a:r>
              <a:rPr lang="en-US" b="1" i="1" dirty="0"/>
              <a:t>ALU instructions </a:t>
            </a:r>
            <a:r>
              <a:rPr lang="en-US" b="1" dirty="0"/>
              <a:t>write/change the flags (also called condition codes)</a:t>
            </a:r>
            <a:endParaRPr lang="en-US" dirty="0"/>
          </a:p>
          <a:p>
            <a:pPr lvl="1" indent="-246380"/>
            <a:r>
              <a:rPr lang="en-US" b="1" i="1" dirty="0"/>
              <a:t>Data movement </a:t>
            </a:r>
            <a:r>
              <a:rPr lang="en-US" b="1" dirty="0"/>
              <a:t>and </a:t>
            </a:r>
            <a:r>
              <a:rPr lang="en-US" b="1" i="1" dirty="0"/>
              <a:t>control flow </a:t>
            </a:r>
            <a:r>
              <a:rPr lang="en-US" b="1" dirty="0"/>
              <a:t>instructions (covered below) </a:t>
            </a:r>
            <a:r>
              <a:rPr lang="en-US" b="1" i="1" dirty="0"/>
              <a:t>NEVER EVER</a:t>
            </a:r>
            <a:r>
              <a:rPr lang="en-US" b="1" dirty="0"/>
              <a:t> change the flags</a:t>
            </a:r>
            <a:r>
              <a:rPr lang="en-US" dirty="0"/>
              <a:t>!</a:t>
            </a:r>
          </a:p>
        </p:txBody>
      </p:sp>
    </p:spTree>
    <p:extLst>
      <p:ext uri="{BB962C8B-B14F-4D97-AF65-F5344CB8AC3E}">
        <p14:creationId xmlns:p14="http://schemas.microsoft.com/office/powerpoint/2010/main" val="807803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BD42-2AAC-42A1-9389-0F41211BEB75}"/>
              </a:ext>
            </a:extLst>
          </p:cNvPr>
          <p:cNvSpPr>
            <a:spLocks noGrp="1"/>
          </p:cNvSpPr>
          <p:nvPr>
            <p:ph type="title"/>
          </p:nvPr>
        </p:nvSpPr>
        <p:spPr>
          <a:xfrm>
            <a:off x="457200" y="704088"/>
            <a:ext cx="8229600" cy="667512"/>
          </a:xfrm>
        </p:spPr>
        <p:txBody>
          <a:bodyPr>
            <a:normAutofit/>
          </a:bodyPr>
          <a:lstStyle/>
          <a:p>
            <a:r>
              <a:rPr lang="en-US" sz="2800" dirty="0"/>
              <a:t>Flags/Condition codes – for code on slide 16 above</a:t>
            </a:r>
          </a:p>
        </p:txBody>
      </p:sp>
      <p:sp>
        <p:nvSpPr>
          <p:cNvPr id="3" name="Content Placeholder 2">
            <a:extLst>
              <a:ext uri="{FF2B5EF4-FFF2-40B4-BE49-F238E27FC236}">
                <a16:creationId xmlns:a16="http://schemas.microsoft.com/office/drawing/2014/main" id="{C9CA12B7-51A7-4090-9BF8-4EBFA0E25746}"/>
              </a:ext>
            </a:extLst>
          </p:cNvPr>
          <p:cNvSpPr>
            <a:spLocks noGrp="1"/>
          </p:cNvSpPr>
          <p:nvPr>
            <p:ph idx="1"/>
          </p:nvPr>
        </p:nvSpPr>
        <p:spPr/>
        <p:txBody>
          <a:bodyPr>
            <a:normAutofit lnSpcReduction="10000"/>
          </a:bodyPr>
          <a:lstStyle/>
          <a:p>
            <a:pPr marL="0" marR="0">
              <a:lnSpc>
                <a:spcPct val="107000"/>
              </a:lnSpc>
              <a:spcBef>
                <a:spcPts val="0"/>
              </a:spcBef>
              <a:spcAft>
                <a:spcPts val="800"/>
              </a:spcAft>
            </a:pP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irmovq</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$1,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rax</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#rax has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irmovq</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$0,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rbx</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#rbx has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irmovq</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$1,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rcx</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#rcx has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addq</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rax</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rax</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 z = 0, s = 0, o =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andq</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rbx</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rbx</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 z = 1, s = 0, o =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subq</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rax</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rcx</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 z = 0, s = 1, o = 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irmovq</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$0x7fffffffffffffff,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rdx</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#0x7 is 0111 binary, and 0xf is 1111 binary</a:t>
            </a:r>
          </a:p>
          <a:p>
            <a:pPr marL="0" marR="0">
              <a:lnSpc>
                <a:spcPct val="107000"/>
              </a:lnSpc>
              <a:spcBef>
                <a:spcPts val="0"/>
              </a:spcBef>
              <a:spcAft>
                <a:spcPts val="800"/>
              </a:spcAft>
            </a:pPr>
            <a:r>
              <a:rPr lang="en-US" sz="1800" b="1" dirty="0">
                <a:latin typeface="Calibri" panose="020F0502020204030204" pitchFamily="34" charset="0"/>
                <a:ea typeface="Calibri" panose="020F0502020204030204" pitchFamily="34" charset="0"/>
                <a:cs typeface="Times New Roman" panose="02020603050405020304" pitchFamily="18" charset="0"/>
              </a:rPr>
              <a:t>                                              %</a:t>
            </a:r>
            <a:r>
              <a:rPr lang="en-US" sz="1800" b="1" dirty="0" err="1">
                <a:latin typeface="Calibri" panose="020F0502020204030204" pitchFamily="34" charset="0"/>
                <a:ea typeface="Calibri" panose="020F0502020204030204" pitchFamily="34" charset="0"/>
                <a:cs typeface="Times New Roman" panose="02020603050405020304" pitchFamily="18" charset="0"/>
              </a:rPr>
              <a:t>rdx</a:t>
            </a:r>
            <a:r>
              <a:rPr lang="en-US" sz="1800" b="1" dirty="0">
                <a:latin typeface="Calibri" panose="020F0502020204030204" pitchFamily="34" charset="0"/>
                <a:ea typeface="Calibri" panose="020F0502020204030204" pitchFamily="34" charset="0"/>
                <a:cs typeface="Times New Roman" panose="02020603050405020304" pitchFamily="18" charset="0"/>
              </a:rPr>
              <a:t> has </a:t>
            </a:r>
            <a:r>
              <a:rPr lang="en-US" sz="1800" b="1" dirty="0" err="1">
                <a:latin typeface="Calibri" panose="020F0502020204030204" pitchFamily="34" charset="0"/>
                <a:ea typeface="Calibri" panose="020F0502020204030204" pitchFamily="34" charset="0"/>
                <a:cs typeface="Times New Roman" panose="02020603050405020304" pitchFamily="18" charset="0"/>
              </a:rPr>
              <a:t>msb</a:t>
            </a:r>
            <a:r>
              <a:rPr lang="en-US" sz="1800" b="1" dirty="0">
                <a:latin typeface="Calibri" panose="020F0502020204030204" pitchFamily="34" charset="0"/>
                <a:ea typeface="Calibri" panose="020F0502020204030204" pitchFamily="34" charset="0"/>
                <a:cs typeface="Times New Roman" panose="02020603050405020304" pitchFamily="18" charset="0"/>
              </a:rPr>
              <a:t> of 0, followed by 63 1’s; </a:t>
            </a:r>
          </a:p>
          <a:p>
            <a:pPr marL="0" marR="0">
              <a:lnSpc>
                <a:spcPct val="107000"/>
              </a:lnSpc>
              <a:spcBef>
                <a:spcPts val="0"/>
              </a:spcBef>
              <a:spcAft>
                <a:spcPts val="800"/>
              </a:spcAft>
            </a:pPr>
            <a:r>
              <a:rPr lang="en-US" sz="1800" b="1" dirty="0">
                <a:latin typeface="Calibri" panose="020F0502020204030204" pitchFamily="34" charset="0"/>
                <a:ea typeface="Calibri" panose="020F0502020204030204" pitchFamily="34" charset="0"/>
                <a:cs typeface="Times New Roman" panose="02020603050405020304" pitchFamily="18" charset="0"/>
              </a:rPr>
              <a:t>                                              #this is largest positive int in 64 bits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addq</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rdx</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rdx</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 z = 0, s = 1, 0 = 1 ; overflow here!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halt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84385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Shape 1"/>
          <p:cNvSpPr txBox="1"/>
          <p:nvPr/>
        </p:nvSpPr>
        <p:spPr>
          <a:xfrm>
            <a:off x="685440" y="2130120"/>
            <a:ext cx="7772760" cy="1469880"/>
          </a:xfrm>
          <a:prstGeom prst="rect">
            <a:avLst/>
          </a:prstGeom>
        </p:spPr>
        <p:txBody>
          <a:bodyPr lIns="0" tIns="0" rIns="0" bIns="0" anchor="ctr"/>
          <a:lstStyle/>
          <a:p>
            <a:endParaRPr dirty="0">
              <a:solidFill>
                <a:prstClr val="white"/>
              </a:solidFill>
            </a:endParaRPr>
          </a:p>
        </p:txBody>
      </p:sp>
      <p:sp>
        <p:nvSpPr>
          <p:cNvPr id="80" name="TextShape 2"/>
          <p:cNvSpPr txBox="1"/>
          <p:nvPr/>
        </p:nvSpPr>
        <p:spPr>
          <a:xfrm>
            <a:off x="457200" y="3429000"/>
            <a:ext cx="8382000" cy="2743200"/>
          </a:xfrm>
          <a:prstGeom prst="rect">
            <a:avLst/>
          </a:prstGeom>
        </p:spPr>
        <p:txBody>
          <a:bodyPr lIns="0" tIns="0" rIns="0" bIns="0" anchor="t"/>
          <a:lstStyle/>
          <a:p>
            <a:pPr algn="ctr"/>
            <a:r>
              <a:rPr lang="en-US" sz="3200" dirty="0">
                <a:solidFill>
                  <a:prstClr val="white"/>
                </a:solidFill>
                <a:latin typeface="arial"/>
              </a:rPr>
              <a:t>3) Control Flow Instructions</a:t>
            </a:r>
          </a:p>
          <a:p>
            <a:pPr algn="ctr"/>
            <a:endParaRPr lang="en-US" sz="3200" dirty="0">
              <a:solidFill>
                <a:prstClr val="white"/>
              </a:solidFill>
              <a:latin typeface="arial"/>
            </a:endParaRPr>
          </a:p>
          <a:p>
            <a:pPr lvl="1"/>
            <a:endParaRPr lang="en-US" sz="1400" dirty="0">
              <a:solidFill>
                <a:prstClr val="white"/>
              </a:solidFill>
            </a:endParaRPr>
          </a:p>
          <a:p>
            <a:endParaRPr lang="en-US" dirty="0">
              <a:solidFill>
                <a:prstClr val="white"/>
              </a:solidFill>
            </a:endParaRPr>
          </a:p>
          <a:p>
            <a:pPr algn="ctr"/>
            <a:endParaRPr dirty="0">
              <a:solidFill>
                <a:prstClr val="white"/>
              </a:solidFill>
            </a:endParaRPr>
          </a:p>
        </p:txBody>
      </p:sp>
    </p:spTree>
    <p:extLst>
      <p:ext uri="{BB962C8B-B14F-4D97-AF65-F5344CB8AC3E}">
        <p14:creationId xmlns:p14="http://schemas.microsoft.com/office/powerpoint/2010/main" val="1750815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Instructions</a:t>
            </a:r>
          </a:p>
        </p:txBody>
      </p:sp>
      <p:sp>
        <p:nvSpPr>
          <p:cNvPr id="3" name="Content Placeholder 2"/>
          <p:cNvSpPr>
            <a:spLocks noGrp="1"/>
          </p:cNvSpPr>
          <p:nvPr>
            <p:ph idx="1"/>
          </p:nvPr>
        </p:nvSpPr>
        <p:spPr/>
        <p:txBody>
          <a:bodyPr vert="horz" lIns="91440" tIns="45720" rIns="91440" bIns="45720" anchor="t">
            <a:normAutofit/>
          </a:bodyPr>
          <a:lstStyle/>
          <a:p>
            <a:r>
              <a:rPr lang="en-US" dirty="0"/>
              <a:t>Y86 has, as almost all processors do, the control flow instructions listed below</a:t>
            </a:r>
          </a:p>
          <a:p>
            <a:r>
              <a:rPr lang="en-US" dirty="0"/>
              <a:t>Jumps (A DIFFERENT TERM for </a:t>
            </a:r>
            <a:r>
              <a:rPr lang="en-US" i="1" dirty="0"/>
              <a:t>branches</a:t>
            </a:r>
            <a:r>
              <a:rPr lang="en-US" dirty="0"/>
              <a:t>): </a:t>
            </a:r>
          </a:p>
          <a:p>
            <a:pPr lvl="1" indent="-246380"/>
            <a:r>
              <a:rPr lang="en-US" dirty="0"/>
              <a:t>Unconditional: </a:t>
            </a:r>
            <a:r>
              <a:rPr lang="en-US" i="1" err="1"/>
              <a:t>jmp</a:t>
            </a:r>
            <a:r>
              <a:rPr lang="en-US" dirty="0"/>
              <a:t> (jumps regardless of flag settings)</a:t>
            </a:r>
          </a:p>
          <a:p>
            <a:pPr lvl="1" indent="-246380"/>
            <a:r>
              <a:rPr lang="en-US" dirty="0"/>
              <a:t>Conditional: </a:t>
            </a:r>
            <a:r>
              <a:rPr lang="en-US" i="1" dirty="0"/>
              <a:t>je, </a:t>
            </a:r>
            <a:r>
              <a:rPr lang="en-US" i="1" err="1"/>
              <a:t>jne</a:t>
            </a:r>
            <a:r>
              <a:rPr lang="en-US" i="1" dirty="0"/>
              <a:t>, </a:t>
            </a:r>
            <a:r>
              <a:rPr lang="en-US" i="1" err="1"/>
              <a:t>jl</a:t>
            </a:r>
            <a:r>
              <a:rPr lang="en-US" i="1" dirty="0"/>
              <a:t>, </a:t>
            </a:r>
            <a:r>
              <a:rPr lang="en-US" i="1" err="1"/>
              <a:t>jle</a:t>
            </a:r>
            <a:r>
              <a:rPr lang="en-US" i="1" dirty="0"/>
              <a:t>, </a:t>
            </a:r>
            <a:r>
              <a:rPr lang="en-US" i="1" err="1"/>
              <a:t>jg</a:t>
            </a:r>
            <a:r>
              <a:rPr lang="en-US" i="1" dirty="0"/>
              <a:t>, </a:t>
            </a:r>
            <a:r>
              <a:rPr lang="en-US" i="1" err="1"/>
              <a:t>jge</a:t>
            </a:r>
            <a:r>
              <a:rPr lang="en-US" dirty="0"/>
              <a:t> (jump depends on settings of relevant flags - see below)</a:t>
            </a:r>
          </a:p>
          <a:p>
            <a:r>
              <a:rPr lang="en-US" i="1" dirty="0"/>
              <a:t>call or </a:t>
            </a:r>
            <a:r>
              <a:rPr lang="en-US" i="1" dirty="0" err="1"/>
              <a:t>callq</a:t>
            </a:r>
            <a:r>
              <a:rPr lang="en-US" dirty="0"/>
              <a:t>: call instruction for functions/subroutines</a:t>
            </a:r>
          </a:p>
          <a:p>
            <a:r>
              <a:rPr lang="en-US" i="1" dirty="0"/>
              <a:t>ret</a:t>
            </a:r>
            <a:r>
              <a:rPr lang="en-US" dirty="0"/>
              <a:t>: return from function/subroutine</a:t>
            </a:r>
          </a:p>
          <a:p>
            <a:r>
              <a:rPr lang="en-US" i="1" dirty="0"/>
              <a:t>halt</a:t>
            </a:r>
            <a:r>
              <a:rPr lang="en-US" dirty="0"/>
              <a:t>: stops the simulated processor</a:t>
            </a:r>
          </a:p>
        </p:txBody>
      </p:sp>
    </p:spTree>
    <p:extLst>
      <p:ext uri="{BB962C8B-B14F-4D97-AF65-F5344CB8AC3E}">
        <p14:creationId xmlns:p14="http://schemas.microsoft.com/office/powerpoint/2010/main" val="2839835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Y86 Instruction Types</a:t>
            </a:r>
          </a:p>
        </p:txBody>
      </p:sp>
      <p:sp>
        <p:nvSpPr>
          <p:cNvPr id="3" name="Content Placeholder 2"/>
          <p:cNvSpPr>
            <a:spLocks noGrp="1"/>
          </p:cNvSpPr>
          <p:nvPr>
            <p:ph idx="1"/>
          </p:nvPr>
        </p:nvSpPr>
        <p:spPr/>
        <p:txBody>
          <a:bodyPr vert="horz" lIns="91440" tIns="45720" rIns="91440" bIns="45720" anchor="t">
            <a:normAutofit/>
          </a:bodyPr>
          <a:lstStyle/>
          <a:p>
            <a:pPr marL="514350" indent="-514350">
              <a:buAutoNum type="arabicParenR"/>
            </a:pPr>
            <a:r>
              <a:rPr lang="en-US" dirty="0"/>
              <a:t>Data movement Instructions</a:t>
            </a:r>
          </a:p>
          <a:p>
            <a:pPr>
              <a:buAutoNum type="arabicParenR"/>
            </a:pPr>
            <a:r>
              <a:rPr lang="en-US" dirty="0"/>
              <a:t>   Arithmetic and Logical (ALU) Instructions</a:t>
            </a:r>
          </a:p>
          <a:p>
            <a:pPr>
              <a:buAutoNum type="arabicParenR"/>
            </a:pPr>
            <a:r>
              <a:rPr lang="en-US" dirty="0"/>
              <a:t>   Control-flow Instructions (used to implement if/else, loops, function calls/return in high-level languages)</a:t>
            </a:r>
          </a:p>
          <a:p>
            <a:pPr marL="0" indent="0">
              <a:buNone/>
            </a:pPr>
            <a:endParaRPr lang="en-US" dirty="0"/>
          </a:p>
          <a:p>
            <a:pPr marL="0" indent="0">
              <a:buNone/>
            </a:pPr>
            <a:r>
              <a:rPr lang="en-US" i="1" dirty="0"/>
              <a:t>AFTER WE UNDERSTAND THESE INSTRUCTIONS</a:t>
            </a:r>
            <a:r>
              <a:rPr lang="en-US" dirty="0"/>
              <a:t>, we still need </a:t>
            </a:r>
            <a:r>
              <a:rPr lang="en-US" b="1" i="1" dirty="0"/>
              <a:t>a stack </a:t>
            </a:r>
            <a:r>
              <a:rPr lang="en-US" dirty="0"/>
              <a:t>to call functions, in order to (a) pass parameters to them, and (b) save the return address back to the calling function.</a:t>
            </a:r>
          </a:p>
          <a:p>
            <a:pPr marL="0" indent="0">
              <a:buNone/>
            </a:pPr>
            <a:endParaRPr lang="en-US" dirty="0"/>
          </a:p>
        </p:txBody>
      </p:sp>
    </p:spTree>
    <p:extLst>
      <p:ext uri="{BB962C8B-B14F-4D97-AF65-F5344CB8AC3E}">
        <p14:creationId xmlns:p14="http://schemas.microsoft.com/office/powerpoint/2010/main" val="4289210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Labels</a:t>
            </a:r>
          </a:p>
        </p:txBody>
      </p:sp>
      <p:sp>
        <p:nvSpPr>
          <p:cNvPr id="3" name="Content Placeholder 2"/>
          <p:cNvSpPr>
            <a:spLocks noGrp="1"/>
          </p:cNvSpPr>
          <p:nvPr>
            <p:ph idx="1"/>
          </p:nvPr>
        </p:nvSpPr>
        <p:spPr/>
        <p:txBody>
          <a:bodyPr vert="horz" lIns="91440" tIns="45720" rIns="91440" bIns="45720" anchor="t">
            <a:normAutofit lnSpcReduction="10000"/>
          </a:bodyPr>
          <a:lstStyle/>
          <a:p>
            <a:r>
              <a:rPr lang="en-US" sz="2000" dirty="0"/>
              <a:t>All assembly language jump instructions use </a:t>
            </a:r>
            <a:r>
              <a:rPr lang="en-US" sz="2000" b="1" dirty="0"/>
              <a:t>a label</a:t>
            </a:r>
          </a:p>
          <a:p>
            <a:r>
              <a:rPr lang="en-US" sz="2000" dirty="0"/>
              <a:t>Any label before code (a function or loop, for example) or data </a:t>
            </a:r>
            <a:r>
              <a:rPr lang="en-US" sz="2000" b="1" dirty="0"/>
              <a:t>must be followed by a colon </a:t>
            </a:r>
            <a:r>
              <a:rPr lang="en-US" sz="2000" dirty="0"/>
              <a:t>(the following colon is how the assembler identifies the label as a label).</a:t>
            </a:r>
          </a:p>
          <a:p>
            <a:r>
              <a:rPr lang="en-US" sz="2000" dirty="0"/>
              <a:t>A label is </a:t>
            </a:r>
            <a:r>
              <a:rPr lang="en-US" sz="2000" b="1" i="1" dirty="0"/>
              <a:t>a string</a:t>
            </a:r>
            <a:r>
              <a:rPr lang="en-US" sz="2000" dirty="0"/>
              <a:t>, which must start with an alphabetic character, followed by zero or more alphanumeric characters, for example:</a:t>
            </a:r>
          </a:p>
          <a:p>
            <a:pPr lvl="1" indent="-246380"/>
            <a:r>
              <a:rPr lang="en-US" sz="2000" dirty="0"/>
              <a:t>loop</a:t>
            </a:r>
          </a:p>
          <a:p>
            <a:pPr lvl="1" indent="-246380"/>
            <a:r>
              <a:rPr lang="en-US" sz="2000" dirty="0"/>
              <a:t>Loop1</a:t>
            </a:r>
          </a:p>
          <a:p>
            <a:pPr lvl="1" indent="-246380"/>
            <a:r>
              <a:rPr lang="en-US" sz="2000" dirty="0"/>
              <a:t>sum</a:t>
            </a:r>
          </a:p>
          <a:p>
            <a:pPr lvl="1" indent="-246380"/>
            <a:r>
              <a:rPr lang="en-US" sz="2000" err="1"/>
              <a:t>findMin</a:t>
            </a:r>
            <a:endParaRPr lang="en-US" sz="2000" b="1"/>
          </a:p>
          <a:p>
            <a:r>
              <a:rPr lang="en-US" sz="2000" dirty="0"/>
              <a:t>When the assembler assembles the program, it will replace each label by the corresponding address (the address of the label). Therefore, </a:t>
            </a:r>
            <a:r>
              <a:rPr lang="en-US" sz="2000" b="1" i="1" dirty="0"/>
              <a:t>there are no labels in machine code</a:t>
            </a:r>
            <a:r>
              <a:rPr lang="en-US" sz="2000" dirty="0"/>
              <a:t>, but </a:t>
            </a:r>
            <a:r>
              <a:rPr lang="en-US" sz="2000" b="1" i="1" dirty="0"/>
              <a:t>only addresses</a:t>
            </a:r>
            <a:r>
              <a:rPr lang="en-US" sz="2000" dirty="0"/>
              <a:t>.</a:t>
            </a:r>
          </a:p>
        </p:txBody>
      </p:sp>
    </p:spTree>
    <p:extLst>
      <p:ext uri="{BB962C8B-B14F-4D97-AF65-F5344CB8AC3E}">
        <p14:creationId xmlns:p14="http://schemas.microsoft.com/office/powerpoint/2010/main" val="4280247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TextShape 1"/>
          <p:cNvSpPr txBox="1"/>
          <p:nvPr/>
        </p:nvSpPr>
        <p:spPr>
          <a:xfrm>
            <a:off x="6934679" y="5939640"/>
            <a:ext cx="2129760" cy="45719"/>
          </a:xfrm>
          <a:prstGeom prst="rect">
            <a:avLst/>
          </a:prstGeom>
        </p:spPr>
        <p:txBody>
          <a:bodyPr lIns="0" tIns="0" rIns="0" bIns="0"/>
          <a:lstStyle/>
          <a:p>
            <a:pPr algn="r"/>
            <a:fld id="{C8383429-BFFB-4B95-B2CE-7D3982ECAA60}" type="slidenum">
              <a:rPr lang="en-US" sz="1300" b="1">
                <a:solidFill>
                  <a:srgbClr val="FFFFFF"/>
                </a:solidFill>
                <a:latin typeface="Tinos"/>
              </a:rPr>
              <a:pPr algn="r"/>
              <a:t>21</a:t>
            </a:fld>
            <a:endParaRPr>
              <a:solidFill>
                <a:prstClr val="black"/>
              </a:solidFill>
            </a:endParaRPr>
          </a:p>
        </p:txBody>
      </p:sp>
      <p:sp>
        <p:nvSpPr>
          <p:cNvPr id="292" name="TextShape 2"/>
          <p:cNvSpPr txBox="1"/>
          <p:nvPr/>
        </p:nvSpPr>
        <p:spPr>
          <a:xfrm>
            <a:off x="490320" y="110880"/>
            <a:ext cx="8228520" cy="887760"/>
          </a:xfrm>
          <a:prstGeom prst="rect">
            <a:avLst/>
          </a:prstGeom>
        </p:spPr>
        <p:txBody>
          <a:bodyPr lIns="0" tIns="0" rIns="0" bIns="0" anchor="ctr"/>
          <a:lstStyle/>
          <a:p>
            <a:r>
              <a:rPr lang="en-US" sz="4000">
                <a:solidFill>
                  <a:prstClr val="black"/>
                </a:solidFill>
              </a:rPr>
              <a:t>Jump instruction types</a:t>
            </a:r>
            <a:endParaRPr>
              <a:solidFill>
                <a:prstClr val="black"/>
              </a:solidFill>
            </a:endParaRPr>
          </a:p>
        </p:txBody>
      </p:sp>
      <p:sp>
        <p:nvSpPr>
          <p:cNvPr id="293" name="TextShape 3"/>
          <p:cNvSpPr txBox="1"/>
          <p:nvPr/>
        </p:nvSpPr>
        <p:spPr>
          <a:xfrm>
            <a:off x="457200" y="1244160"/>
            <a:ext cx="8228520" cy="4886280"/>
          </a:xfrm>
          <a:prstGeom prst="rect">
            <a:avLst/>
          </a:prstGeom>
        </p:spPr>
        <p:txBody>
          <a:bodyPr lIns="0" tIns="0" rIns="0" bIns="0"/>
          <a:lstStyle/>
          <a:p>
            <a:pPr>
              <a:buFont typeface="Arial"/>
              <a:buChar char="•"/>
            </a:pPr>
            <a:r>
              <a:rPr lang="en-US" dirty="0">
                <a:solidFill>
                  <a:prstClr val="black"/>
                </a:solidFill>
              </a:rPr>
              <a:t>Unconditional jump</a:t>
            </a:r>
            <a:endParaRPr dirty="0">
              <a:solidFill>
                <a:prstClr val="black"/>
              </a:solidFill>
            </a:endParaRPr>
          </a:p>
          <a:p>
            <a:pPr lvl="1">
              <a:buSzPct val="25000"/>
            </a:pPr>
            <a:r>
              <a:rPr lang="en-US" dirty="0">
                <a:solidFill>
                  <a:prstClr val="black"/>
                </a:solidFill>
              </a:rPr>
              <a:t>- </a:t>
            </a:r>
            <a:r>
              <a:rPr lang="en-US" dirty="0" err="1">
                <a:solidFill>
                  <a:prstClr val="black"/>
                </a:solidFill>
              </a:rPr>
              <a:t>jmp</a:t>
            </a:r>
            <a:r>
              <a:rPr lang="en-US" dirty="0">
                <a:solidFill>
                  <a:prstClr val="black"/>
                </a:solidFill>
              </a:rPr>
              <a:t> </a:t>
            </a:r>
            <a:r>
              <a:rPr lang="en-US" dirty="0" err="1">
                <a:solidFill>
                  <a:prstClr val="black"/>
                </a:solidFill>
              </a:rPr>
              <a:t>Dest</a:t>
            </a:r>
            <a:r>
              <a:rPr lang="en-US" dirty="0">
                <a:solidFill>
                  <a:prstClr val="black"/>
                </a:solidFill>
              </a:rPr>
              <a:t>        	PC ← </a:t>
            </a:r>
            <a:r>
              <a:rPr lang="en-US" dirty="0" err="1">
                <a:solidFill>
                  <a:prstClr val="black"/>
                </a:solidFill>
              </a:rPr>
              <a:t>Dest</a:t>
            </a:r>
            <a:endParaRPr dirty="0">
              <a:solidFill>
                <a:prstClr val="black"/>
              </a:solidFill>
            </a:endParaRPr>
          </a:p>
          <a:p>
            <a:endParaRPr dirty="0">
              <a:solidFill>
                <a:prstClr val="black"/>
              </a:solidFill>
            </a:endParaRPr>
          </a:p>
          <a:p>
            <a:pPr>
              <a:buFont typeface="Arial"/>
              <a:buChar char="•"/>
            </a:pPr>
            <a:r>
              <a:rPr lang="en-US" dirty="0">
                <a:solidFill>
                  <a:prstClr val="black"/>
                </a:solidFill>
              </a:rPr>
              <a:t>Conditional jumps</a:t>
            </a:r>
            <a:endParaRPr dirty="0">
              <a:solidFill>
                <a:prstClr val="black"/>
              </a:solidFill>
            </a:endParaRPr>
          </a:p>
          <a:p>
            <a:pPr lvl="1">
              <a:buSzPct val="25000"/>
            </a:pPr>
            <a:r>
              <a:rPr lang="en-US" dirty="0">
                <a:solidFill>
                  <a:prstClr val="black"/>
                </a:solidFill>
              </a:rPr>
              <a:t>- </a:t>
            </a:r>
            <a:r>
              <a:rPr lang="en-US" dirty="0" err="1">
                <a:solidFill>
                  <a:prstClr val="black"/>
                </a:solidFill>
              </a:rPr>
              <a:t>jle</a:t>
            </a:r>
            <a:r>
              <a:rPr lang="en-US" dirty="0">
                <a:solidFill>
                  <a:prstClr val="black"/>
                </a:solidFill>
              </a:rPr>
              <a:t> </a:t>
            </a:r>
            <a:r>
              <a:rPr lang="en-US" dirty="0" err="1">
                <a:solidFill>
                  <a:prstClr val="black"/>
                </a:solidFill>
              </a:rPr>
              <a:t>Dest</a:t>
            </a:r>
            <a:r>
              <a:rPr lang="en-US" dirty="0">
                <a:solidFill>
                  <a:prstClr val="black"/>
                </a:solidFill>
              </a:rPr>
              <a:t>		PC ← </a:t>
            </a:r>
            <a:r>
              <a:rPr lang="en-US" dirty="0" err="1">
                <a:solidFill>
                  <a:prstClr val="black"/>
                </a:solidFill>
              </a:rPr>
              <a:t>Dest</a:t>
            </a:r>
            <a:r>
              <a:rPr lang="en-US" dirty="0">
                <a:solidFill>
                  <a:prstClr val="black"/>
                </a:solidFill>
              </a:rPr>
              <a:t> </a:t>
            </a:r>
            <a:r>
              <a:rPr lang="en-US" dirty="0" err="1">
                <a:solidFill>
                  <a:prstClr val="black"/>
                </a:solidFill>
              </a:rPr>
              <a:t>iff</a:t>
            </a:r>
            <a:r>
              <a:rPr lang="en-US" dirty="0">
                <a:solidFill>
                  <a:prstClr val="black"/>
                </a:solidFill>
              </a:rPr>
              <a:t> last result ≤ 0</a:t>
            </a:r>
            <a:endParaRPr dirty="0">
              <a:solidFill>
                <a:prstClr val="black"/>
              </a:solidFill>
            </a:endParaRPr>
          </a:p>
          <a:p>
            <a:pPr lvl="2">
              <a:buSzPct val="25000"/>
            </a:pPr>
            <a:r>
              <a:rPr lang="en-US" dirty="0">
                <a:solidFill>
                  <a:prstClr val="black"/>
                </a:solidFill>
              </a:rPr>
              <a:t>SF=1 OR ZF=1</a:t>
            </a:r>
            <a:endParaRPr dirty="0">
              <a:solidFill>
                <a:prstClr val="black"/>
              </a:solidFill>
            </a:endParaRPr>
          </a:p>
          <a:p>
            <a:pPr lvl="1">
              <a:buSzPct val="25000"/>
            </a:pPr>
            <a:r>
              <a:rPr lang="en-US" dirty="0">
                <a:solidFill>
                  <a:prstClr val="black"/>
                </a:solidFill>
              </a:rPr>
              <a:t>- </a:t>
            </a:r>
            <a:r>
              <a:rPr lang="en-US" dirty="0" err="1">
                <a:solidFill>
                  <a:prstClr val="black"/>
                </a:solidFill>
              </a:rPr>
              <a:t>jl</a:t>
            </a:r>
            <a:r>
              <a:rPr lang="en-US" dirty="0">
                <a:solidFill>
                  <a:prstClr val="black"/>
                </a:solidFill>
              </a:rPr>
              <a:t> </a:t>
            </a:r>
            <a:r>
              <a:rPr lang="en-US" dirty="0" err="1">
                <a:solidFill>
                  <a:prstClr val="black"/>
                </a:solidFill>
              </a:rPr>
              <a:t>Dest</a:t>
            </a:r>
            <a:r>
              <a:rPr lang="en-US" dirty="0">
                <a:solidFill>
                  <a:prstClr val="black"/>
                </a:solidFill>
              </a:rPr>
              <a:t>	              PC ← </a:t>
            </a:r>
            <a:r>
              <a:rPr lang="en-US" dirty="0" err="1">
                <a:solidFill>
                  <a:prstClr val="black"/>
                </a:solidFill>
              </a:rPr>
              <a:t>Dest</a:t>
            </a:r>
            <a:r>
              <a:rPr lang="en-US" dirty="0">
                <a:solidFill>
                  <a:prstClr val="black"/>
                </a:solidFill>
              </a:rPr>
              <a:t> </a:t>
            </a:r>
            <a:r>
              <a:rPr lang="en-US" dirty="0" err="1">
                <a:solidFill>
                  <a:prstClr val="black"/>
                </a:solidFill>
              </a:rPr>
              <a:t>iff</a:t>
            </a:r>
            <a:r>
              <a:rPr lang="en-US" dirty="0">
                <a:solidFill>
                  <a:prstClr val="black"/>
                </a:solidFill>
              </a:rPr>
              <a:t> last result &lt; 0 </a:t>
            </a:r>
            <a:endParaRPr dirty="0">
              <a:solidFill>
                <a:prstClr val="black"/>
              </a:solidFill>
            </a:endParaRPr>
          </a:p>
          <a:p>
            <a:pPr lvl="2">
              <a:buSzPct val="25000"/>
            </a:pPr>
            <a:r>
              <a:rPr lang="en-US" dirty="0">
                <a:solidFill>
                  <a:prstClr val="black"/>
                </a:solidFill>
              </a:rPr>
              <a:t>SF=1 (AND ZF=0)</a:t>
            </a:r>
            <a:endParaRPr dirty="0">
              <a:solidFill>
                <a:prstClr val="black"/>
              </a:solidFill>
            </a:endParaRPr>
          </a:p>
          <a:p>
            <a:pPr lvl="1">
              <a:buSzPct val="25000"/>
            </a:pPr>
            <a:r>
              <a:rPr lang="en-US" dirty="0">
                <a:solidFill>
                  <a:prstClr val="black"/>
                </a:solidFill>
              </a:rPr>
              <a:t>- je </a:t>
            </a:r>
            <a:r>
              <a:rPr lang="en-US" dirty="0" err="1">
                <a:solidFill>
                  <a:prstClr val="black"/>
                </a:solidFill>
              </a:rPr>
              <a:t>Dest</a:t>
            </a:r>
            <a:r>
              <a:rPr lang="en-US" dirty="0">
                <a:solidFill>
                  <a:prstClr val="black"/>
                </a:solidFill>
              </a:rPr>
              <a:t>	        	PC ← </a:t>
            </a:r>
            <a:r>
              <a:rPr lang="en-US" dirty="0" err="1">
                <a:solidFill>
                  <a:prstClr val="black"/>
                </a:solidFill>
              </a:rPr>
              <a:t>Dest</a:t>
            </a:r>
            <a:r>
              <a:rPr lang="en-US" dirty="0">
                <a:solidFill>
                  <a:prstClr val="black"/>
                </a:solidFill>
              </a:rPr>
              <a:t> </a:t>
            </a:r>
            <a:r>
              <a:rPr lang="en-US" dirty="0" err="1">
                <a:solidFill>
                  <a:prstClr val="black"/>
                </a:solidFill>
              </a:rPr>
              <a:t>iff</a:t>
            </a:r>
            <a:r>
              <a:rPr lang="en-US" dirty="0">
                <a:solidFill>
                  <a:prstClr val="black"/>
                </a:solidFill>
              </a:rPr>
              <a:t> last result = 0</a:t>
            </a:r>
            <a:endParaRPr dirty="0">
              <a:solidFill>
                <a:prstClr val="black"/>
              </a:solidFill>
            </a:endParaRPr>
          </a:p>
          <a:p>
            <a:pPr lvl="2">
              <a:buSzPct val="25000"/>
            </a:pPr>
            <a:r>
              <a:rPr lang="en-US" dirty="0">
                <a:solidFill>
                  <a:prstClr val="black"/>
                </a:solidFill>
              </a:rPr>
              <a:t>ZF=1</a:t>
            </a:r>
            <a:endParaRPr dirty="0">
              <a:solidFill>
                <a:prstClr val="black"/>
              </a:solidFill>
            </a:endParaRPr>
          </a:p>
          <a:p>
            <a:pPr lvl="1">
              <a:buSzPct val="25000"/>
            </a:pPr>
            <a:r>
              <a:rPr lang="en-US" dirty="0">
                <a:solidFill>
                  <a:prstClr val="black"/>
                </a:solidFill>
              </a:rPr>
              <a:t>- </a:t>
            </a:r>
            <a:r>
              <a:rPr lang="en-US" dirty="0" err="1">
                <a:solidFill>
                  <a:prstClr val="black"/>
                </a:solidFill>
              </a:rPr>
              <a:t>jne</a:t>
            </a:r>
            <a:r>
              <a:rPr lang="en-US" dirty="0">
                <a:solidFill>
                  <a:prstClr val="black"/>
                </a:solidFill>
              </a:rPr>
              <a:t> </a:t>
            </a:r>
            <a:r>
              <a:rPr lang="en-US" dirty="0" err="1">
                <a:solidFill>
                  <a:prstClr val="black"/>
                </a:solidFill>
              </a:rPr>
              <a:t>Dest</a:t>
            </a:r>
            <a:r>
              <a:rPr lang="en-US" dirty="0">
                <a:solidFill>
                  <a:prstClr val="black"/>
                </a:solidFill>
              </a:rPr>
              <a:t>  		PC ← </a:t>
            </a:r>
            <a:r>
              <a:rPr lang="en-US" dirty="0" err="1">
                <a:solidFill>
                  <a:prstClr val="black"/>
                </a:solidFill>
              </a:rPr>
              <a:t>Dest</a:t>
            </a:r>
            <a:r>
              <a:rPr lang="en-US" dirty="0">
                <a:solidFill>
                  <a:prstClr val="black"/>
                </a:solidFill>
              </a:rPr>
              <a:t> </a:t>
            </a:r>
            <a:r>
              <a:rPr lang="en-US" dirty="0" err="1">
                <a:solidFill>
                  <a:prstClr val="black"/>
                </a:solidFill>
              </a:rPr>
              <a:t>iff</a:t>
            </a:r>
            <a:r>
              <a:rPr lang="en-US" dirty="0">
                <a:solidFill>
                  <a:prstClr val="black"/>
                </a:solidFill>
              </a:rPr>
              <a:t> last result ≠ 0</a:t>
            </a:r>
            <a:endParaRPr dirty="0">
              <a:solidFill>
                <a:prstClr val="black"/>
              </a:solidFill>
            </a:endParaRPr>
          </a:p>
          <a:p>
            <a:pPr lvl="2">
              <a:buSzPct val="25000"/>
            </a:pPr>
            <a:r>
              <a:rPr lang="en-US" dirty="0">
                <a:solidFill>
                  <a:prstClr val="black"/>
                </a:solidFill>
              </a:rPr>
              <a:t>ZF=0</a:t>
            </a:r>
            <a:endParaRPr dirty="0">
              <a:solidFill>
                <a:prstClr val="black"/>
              </a:solidFill>
            </a:endParaRPr>
          </a:p>
          <a:p>
            <a:pPr lvl="1">
              <a:buSzPct val="25000"/>
            </a:pPr>
            <a:r>
              <a:rPr lang="en-US" dirty="0">
                <a:solidFill>
                  <a:prstClr val="black"/>
                </a:solidFill>
              </a:rPr>
              <a:t>- </a:t>
            </a:r>
            <a:r>
              <a:rPr lang="en-US" dirty="0" err="1">
                <a:solidFill>
                  <a:prstClr val="black"/>
                </a:solidFill>
              </a:rPr>
              <a:t>jge</a:t>
            </a:r>
            <a:r>
              <a:rPr lang="en-US" dirty="0">
                <a:solidFill>
                  <a:prstClr val="black"/>
                </a:solidFill>
              </a:rPr>
              <a:t> </a:t>
            </a:r>
            <a:r>
              <a:rPr lang="en-US" dirty="0" err="1">
                <a:solidFill>
                  <a:prstClr val="black"/>
                </a:solidFill>
              </a:rPr>
              <a:t>Dest</a:t>
            </a:r>
            <a:r>
              <a:rPr lang="en-US" dirty="0">
                <a:solidFill>
                  <a:prstClr val="black"/>
                </a:solidFill>
              </a:rPr>
              <a:t>		PC ← </a:t>
            </a:r>
            <a:r>
              <a:rPr lang="en-US" dirty="0" err="1">
                <a:solidFill>
                  <a:prstClr val="black"/>
                </a:solidFill>
              </a:rPr>
              <a:t>Dest</a:t>
            </a:r>
            <a:r>
              <a:rPr lang="en-US" dirty="0">
                <a:solidFill>
                  <a:prstClr val="black"/>
                </a:solidFill>
              </a:rPr>
              <a:t> </a:t>
            </a:r>
            <a:r>
              <a:rPr lang="en-US" dirty="0" err="1">
                <a:solidFill>
                  <a:prstClr val="black"/>
                </a:solidFill>
              </a:rPr>
              <a:t>iff</a:t>
            </a:r>
            <a:r>
              <a:rPr lang="en-US" dirty="0">
                <a:solidFill>
                  <a:prstClr val="black"/>
                </a:solidFill>
              </a:rPr>
              <a:t> last result ≥ 0</a:t>
            </a:r>
            <a:endParaRPr dirty="0">
              <a:solidFill>
                <a:prstClr val="black"/>
              </a:solidFill>
            </a:endParaRPr>
          </a:p>
          <a:p>
            <a:pPr lvl="2">
              <a:buSzPct val="25000"/>
            </a:pPr>
            <a:r>
              <a:rPr lang="en-US" dirty="0">
                <a:solidFill>
                  <a:prstClr val="black"/>
                </a:solidFill>
              </a:rPr>
              <a:t>SF=0 OR ZF=1</a:t>
            </a:r>
            <a:endParaRPr dirty="0">
              <a:solidFill>
                <a:prstClr val="black"/>
              </a:solidFill>
            </a:endParaRPr>
          </a:p>
          <a:p>
            <a:pPr lvl="1">
              <a:buSzPct val="25000"/>
            </a:pPr>
            <a:r>
              <a:rPr lang="en-US" dirty="0">
                <a:solidFill>
                  <a:prstClr val="black"/>
                </a:solidFill>
              </a:rPr>
              <a:t>- </a:t>
            </a:r>
            <a:r>
              <a:rPr lang="en-US" dirty="0" err="1">
                <a:solidFill>
                  <a:prstClr val="black"/>
                </a:solidFill>
              </a:rPr>
              <a:t>jg</a:t>
            </a:r>
            <a:r>
              <a:rPr lang="en-US" dirty="0">
                <a:solidFill>
                  <a:prstClr val="black"/>
                </a:solidFill>
              </a:rPr>
              <a:t> </a:t>
            </a:r>
            <a:r>
              <a:rPr lang="en-US" dirty="0" err="1">
                <a:solidFill>
                  <a:prstClr val="black"/>
                </a:solidFill>
              </a:rPr>
              <a:t>Dest</a:t>
            </a:r>
            <a:r>
              <a:rPr lang="en-US" dirty="0">
                <a:solidFill>
                  <a:prstClr val="black"/>
                </a:solidFill>
              </a:rPr>
              <a:t>	        	PC ← </a:t>
            </a:r>
            <a:r>
              <a:rPr lang="en-US" dirty="0" err="1">
                <a:solidFill>
                  <a:prstClr val="black"/>
                </a:solidFill>
              </a:rPr>
              <a:t>Dest</a:t>
            </a:r>
            <a:r>
              <a:rPr lang="en-US" dirty="0">
                <a:solidFill>
                  <a:prstClr val="black"/>
                </a:solidFill>
              </a:rPr>
              <a:t> </a:t>
            </a:r>
            <a:r>
              <a:rPr lang="en-US" dirty="0" err="1">
                <a:solidFill>
                  <a:prstClr val="black"/>
                </a:solidFill>
              </a:rPr>
              <a:t>iff</a:t>
            </a:r>
            <a:r>
              <a:rPr lang="en-US" dirty="0">
                <a:solidFill>
                  <a:prstClr val="black"/>
                </a:solidFill>
              </a:rPr>
              <a:t> last result &gt; 0</a:t>
            </a:r>
            <a:endParaRPr dirty="0">
              <a:solidFill>
                <a:prstClr val="black"/>
              </a:solidFill>
            </a:endParaRPr>
          </a:p>
          <a:p>
            <a:pPr lvl="2">
              <a:buSzPct val="25000"/>
            </a:pPr>
            <a:r>
              <a:rPr lang="en-US" dirty="0">
                <a:solidFill>
                  <a:prstClr val="black"/>
                </a:solidFill>
              </a:rPr>
              <a:t>SF=0 AND ZF=0</a:t>
            </a:r>
          </a:p>
          <a:p>
            <a:pPr lvl="2">
              <a:buSzPct val="25000"/>
            </a:pPr>
            <a:endParaRPr lang="en-US" dirty="0">
              <a:solidFill>
                <a:prstClr val="black"/>
              </a:solidFill>
            </a:endParaRPr>
          </a:p>
        </p:txBody>
      </p:sp>
      <p:sp>
        <p:nvSpPr>
          <p:cNvPr id="294" name="CustomShape 4"/>
          <p:cNvSpPr/>
          <p:nvPr/>
        </p:nvSpPr>
        <p:spPr>
          <a:xfrm rot="10800000">
            <a:off x="6400800" y="2286000"/>
            <a:ext cx="723600" cy="3200040"/>
          </a:xfrm>
          <a:prstGeom prst="leftBrace">
            <a:avLst>
              <a:gd name="adj1" fmla="val 8333"/>
              <a:gd name="adj2" fmla="val 51341"/>
            </a:avLst>
          </a:prstGeom>
          <a:ln w="31680">
            <a:solidFill>
              <a:srgbClr val="000000"/>
            </a:solidFill>
            <a:round/>
          </a:ln>
        </p:spPr>
      </p:sp>
      <p:sp>
        <p:nvSpPr>
          <p:cNvPr id="295" name="CustomShape 5"/>
          <p:cNvSpPr/>
          <p:nvPr/>
        </p:nvSpPr>
        <p:spPr>
          <a:xfrm>
            <a:off x="7030826" y="2286000"/>
            <a:ext cx="1694640" cy="3152880"/>
          </a:xfrm>
          <a:prstGeom prst="rect">
            <a:avLst/>
          </a:prstGeom>
        </p:spPr>
        <p:txBody>
          <a:bodyPr lIns="90000" tIns="45000" rIns="90000" bIns="45000"/>
          <a:lstStyle/>
          <a:p>
            <a:r>
              <a:rPr lang="en-US" dirty="0">
                <a:solidFill>
                  <a:srgbClr val="000000"/>
                </a:solidFill>
                <a:latin typeface="Calibri"/>
              </a:rPr>
              <a:t>If the last result is not what is specified, then the jump is not taken; in that case, the next sequential instruction is executed i.e.,</a:t>
            </a:r>
            <a:endParaRPr dirty="0">
              <a:solidFill>
                <a:prstClr val="black"/>
              </a:solidFill>
            </a:endParaRPr>
          </a:p>
          <a:p>
            <a:r>
              <a:rPr lang="en-US" dirty="0">
                <a:solidFill>
                  <a:srgbClr val="000000"/>
                </a:solidFill>
                <a:latin typeface="Calibri"/>
              </a:rPr>
              <a:t>PC = PC + jump instruction size</a:t>
            </a:r>
            <a:endParaRPr dirty="0">
              <a:solidFill>
                <a:prstClr val="black"/>
              </a:solidFill>
            </a:endParaRPr>
          </a:p>
        </p:txBody>
      </p:sp>
      <p:sp>
        <p:nvSpPr>
          <p:cNvPr id="296" name="CustomShape 6"/>
          <p:cNvSpPr/>
          <p:nvPr/>
        </p:nvSpPr>
        <p:spPr>
          <a:xfrm>
            <a:off x="6918214" y="1524000"/>
            <a:ext cx="1218960" cy="942120"/>
          </a:xfrm>
          <a:prstGeom prst="rect">
            <a:avLst/>
          </a:prstGeom>
        </p:spPr>
        <p:txBody>
          <a:bodyPr lIns="90000" tIns="45000" rIns="90000" bIns="45000"/>
          <a:lstStyle/>
          <a:p>
            <a:r>
              <a:rPr lang="en-US" sz="1400" b="1" dirty="0">
                <a:solidFill>
                  <a:srgbClr val="FF0000"/>
                </a:solidFill>
                <a:latin typeface="Calibri"/>
              </a:rPr>
              <a:t>What about checking OF?</a:t>
            </a:r>
            <a:endParaRPr dirty="0">
              <a:solidFill>
                <a:prstClr val="black"/>
              </a:solidFill>
            </a:endParaRPr>
          </a:p>
        </p:txBody>
      </p:sp>
    </p:spTree>
    <p:extLst>
      <p:ext uri="{BB962C8B-B14F-4D97-AF65-F5344CB8AC3E}">
        <p14:creationId xmlns:p14="http://schemas.microsoft.com/office/powerpoint/2010/main" val="3814546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TextShape 1"/>
          <p:cNvSpPr txBox="1"/>
          <p:nvPr/>
        </p:nvSpPr>
        <p:spPr>
          <a:xfrm>
            <a:off x="6934680" y="6412320"/>
            <a:ext cx="2129760" cy="472680"/>
          </a:xfrm>
          <a:prstGeom prst="rect">
            <a:avLst/>
          </a:prstGeom>
        </p:spPr>
        <p:txBody>
          <a:bodyPr lIns="0" tIns="0" rIns="0" bIns="0"/>
          <a:lstStyle/>
          <a:p>
            <a:pPr algn="r"/>
            <a:fld id="{20CD5805-0DE7-4653-927C-E777613B44EE}" type="slidenum">
              <a:rPr lang="en-US" sz="1300" b="1">
                <a:solidFill>
                  <a:srgbClr val="FFFFFF"/>
                </a:solidFill>
                <a:latin typeface="Tinos"/>
              </a:rPr>
              <a:pPr algn="r"/>
              <a:t>22</a:t>
            </a:fld>
            <a:endParaRPr>
              <a:solidFill>
                <a:prstClr val="black"/>
              </a:solidFill>
            </a:endParaRPr>
          </a:p>
        </p:txBody>
      </p:sp>
      <p:sp>
        <p:nvSpPr>
          <p:cNvPr id="298" name="TextShape 2"/>
          <p:cNvSpPr txBox="1"/>
          <p:nvPr/>
        </p:nvSpPr>
        <p:spPr>
          <a:xfrm>
            <a:off x="490320" y="110880"/>
            <a:ext cx="8228520" cy="887760"/>
          </a:xfrm>
          <a:prstGeom prst="rect">
            <a:avLst/>
          </a:prstGeom>
        </p:spPr>
        <p:txBody>
          <a:bodyPr lIns="0" tIns="0" rIns="0" bIns="0" anchor="ctr"/>
          <a:lstStyle/>
          <a:p>
            <a:r>
              <a:rPr lang="en-US" sz="4000">
                <a:solidFill>
                  <a:prstClr val="black"/>
                </a:solidFill>
              </a:rPr>
              <a:t>Y86 example program w/ loop</a:t>
            </a:r>
            <a:endParaRPr>
              <a:solidFill>
                <a:prstClr val="black"/>
              </a:solidFill>
            </a:endParaRPr>
          </a:p>
        </p:txBody>
      </p:sp>
      <p:sp>
        <p:nvSpPr>
          <p:cNvPr id="299" name="TextShape 3"/>
          <p:cNvSpPr txBox="1"/>
          <p:nvPr/>
        </p:nvSpPr>
        <p:spPr>
          <a:xfrm>
            <a:off x="152280" y="1752600"/>
            <a:ext cx="8228520" cy="4311282"/>
          </a:xfrm>
          <a:prstGeom prst="rect">
            <a:avLst/>
          </a:prstGeom>
        </p:spPr>
        <p:txBody>
          <a:bodyPr lIns="0" tIns="0" rIns="0" bIns="0"/>
          <a:lstStyle/>
          <a:p>
            <a:r>
              <a:rPr lang="en-US" dirty="0">
                <a:solidFill>
                  <a:prstClr val="black"/>
                </a:solidFill>
                <a:latin typeface="Courier New"/>
              </a:rPr>
              <a:t># y86loop.ys</a:t>
            </a:r>
            <a:endParaRPr dirty="0">
              <a:solidFill>
                <a:prstClr val="black"/>
              </a:solidFill>
            </a:endParaRPr>
          </a:p>
          <a:p>
            <a:r>
              <a:rPr lang="en-US" dirty="0">
                <a:solidFill>
                  <a:prstClr val="black"/>
                </a:solidFill>
                <a:latin typeface="Courier New"/>
              </a:rPr>
              <a:t>.</a:t>
            </a:r>
            <a:r>
              <a:rPr lang="en-US" dirty="0" err="1">
                <a:solidFill>
                  <a:prstClr val="black"/>
                </a:solidFill>
                <a:latin typeface="Courier New"/>
              </a:rPr>
              <a:t>pos</a:t>
            </a:r>
            <a:r>
              <a:rPr lang="en-US" dirty="0">
                <a:solidFill>
                  <a:prstClr val="black"/>
                </a:solidFill>
                <a:latin typeface="Courier New"/>
              </a:rPr>
              <a:t> 0x0</a:t>
            </a:r>
            <a:endParaRPr dirty="0">
              <a:solidFill>
                <a:prstClr val="black"/>
              </a:solidFill>
            </a:endParaRPr>
          </a:p>
          <a:p>
            <a:r>
              <a:rPr lang="en-US" dirty="0">
                <a:solidFill>
                  <a:prstClr val="black"/>
                </a:solidFill>
                <a:latin typeface="Courier New"/>
              </a:rPr>
              <a:t>     </a:t>
            </a:r>
            <a:r>
              <a:rPr lang="en-US" dirty="0" err="1">
                <a:solidFill>
                  <a:prstClr val="black"/>
                </a:solidFill>
                <a:latin typeface="Courier New"/>
              </a:rPr>
              <a:t>irmovq</a:t>
            </a:r>
            <a:r>
              <a:rPr lang="en-US" dirty="0">
                <a:solidFill>
                  <a:prstClr val="black"/>
                </a:solidFill>
                <a:latin typeface="Courier New"/>
              </a:rPr>
              <a:t> $0,%rax 	   # sum = 0</a:t>
            </a:r>
            <a:endParaRPr dirty="0">
              <a:solidFill>
                <a:prstClr val="black"/>
              </a:solidFill>
            </a:endParaRPr>
          </a:p>
          <a:p>
            <a:r>
              <a:rPr lang="en-US" dirty="0">
                <a:solidFill>
                  <a:prstClr val="black"/>
                </a:solidFill>
                <a:latin typeface="Courier New"/>
              </a:rPr>
              <a:t>     </a:t>
            </a:r>
            <a:r>
              <a:rPr lang="en-US" dirty="0" err="1">
                <a:solidFill>
                  <a:prstClr val="black"/>
                </a:solidFill>
                <a:latin typeface="Courier New"/>
              </a:rPr>
              <a:t>irmovq</a:t>
            </a:r>
            <a:r>
              <a:rPr lang="en-US" dirty="0">
                <a:solidFill>
                  <a:prstClr val="black"/>
                </a:solidFill>
                <a:latin typeface="Courier New"/>
              </a:rPr>
              <a:t> $1,%rcx 	   # </a:t>
            </a:r>
            <a:r>
              <a:rPr lang="en-US" dirty="0" err="1">
                <a:solidFill>
                  <a:prstClr val="black"/>
                </a:solidFill>
                <a:latin typeface="Courier New"/>
              </a:rPr>
              <a:t>num</a:t>
            </a:r>
            <a:r>
              <a:rPr lang="en-US" dirty="0">
                <a:solidFill>
                  <a:prstClr val="black"/>
                </a:solidFill>
                <a:latin typeface="Courier New"/>
              </a:rPr>
              <a:t> = 1</a:t>
            </a:r>
            <a:endParaRPr dirty="0">
              <a:solidFill>
                <a:prstClr val="black"/>
              </a:solidFill>
            </a:endParaRPr>
          </a:p>
          <a:p>
            <a:r>
              <a:rPr lang="en-US" dirty="0">
                <a:solidFill>
                  <a:prstClr val="black"/>
                </a:solidFill>
                <a:latin typeface="Courier New"/>
              </a:rPr>
              <a:t>Loop: 	</a:t>
            </a:r>
            <a:endParaRPr dirty="0">
              <a:solidFill>
                <a:prstClr val="black"/>
              </a:solidFill>
            </a:endParaRPr>
          </a:p>
          <a:p>
            <a:r>
              <a:rPr lang="en-US" dirty="0">
                <a:solidFill>
                  <a:prstClr val="black"/>
                </a:solidFill>
                <a:latin typeface="Courier New"/>
              </a:rPr>
              <a:t>     </a:t>
            </a:r>
            <a:r>
              <a:rPr lang="en-US" dirty="0" err="1">
                <a:solidFill>
                  <a:prstClr val="black"/>
                </a:solidFill>
                <a:latin typeface="Courier New"/>
              </a:rPr>
              <a:t>addq</a:t>
            </a:r>
            <a:r>
              <a:rPr lang="en-US" dirty="0">
                <a:solidFill>
                  <a:prstClr val="black"/>
                </a:solidFill>
                <a:latin typeface="Courier New"/>
              </a:rPr>
              <a:t> %</a:t>
            </a:r>
            <a:r>
              <a:rPr lang="en-US" dirty="0" err="1">
                <a:solidFill>
                  <a:prstClr val="black"/>
                </a:solidFill>
                <a:latin typeface="Courier New"/>
              </a:rPr>
              <a:t>rcx</a:t>
            </a:r>
            <a:r>
              <a:rPr lang="en-US" dirty="0">
                <a:solidFill>
                  <a:prstClr val="black"/>
                </a:solidFill>
                <a:latin typeface="Courier New"/>
              </a:rPr>
              <a:t>,%</a:t>
            </a:r>
            <a:r>
              <a:rPr lang="en-US" dirty="0" err="1">
                <a:solidFill>
                  <a:prstClr val="black"/>
                </a:solidFill>
                <a:latin typeface="Courier New"/>
              </a:rPr>
              <a:t>rax</a:t>
            </a:r>
            <a:r>
              <a:rPr lang="en-US" dirty="0">
                <a:solidFill>
                  <a:prstClr val="black"/>
                </a:solidFill>
                <a:latin typeface="Courier New"/>
              </a:rPr>
              <a:t> 	   # sum += </a:t>
            </a:r>
            <a:r>
              <a:rPr lang="en-US" dirty="0" err="1">
                <a:solidFill>
                  <a:prstClr val="black"/>
                </a:solidFill>
                <a:latin typeface="Courier New"/>
              </a:rPr>
              <a:t>num</a:t>
            </a:r>
            <a:endParaRPr dirty="0">
              <a:solidFill>
                <a:prstClr val="black"/>
              </a:solidFill>
            </a:endParaRPr>
          </a:p>
          <a:p>
            <a:r>
              <a:rPr lang="en-US" dirty="0">
                <a:solidFill>
                  <a:prstClr val="black"/>
                </a:solidFill>
                <a:latin typeface="Courier New"/>
              </a:rPr>
              <a:t>     </a:t>
            </a:r>
            <a:r>
              <a:rPr lang="en-US" dirty="0" err="1">
                <a:solidFill>
                  <a:prstClr val="black"/>
                </a:solidFill>
                <a:latin typeface="Courier New"/>
              </a:rPr>
              <a:t>irmovq</a:t>
            </a:r>
            <a:r>
              <a:rPr lang="en-US" dirty="0">
                <a:solidFill>
                  <a:prstClr val="black"/>
                </a:solidFill>
                <a:latin typeface="Courier New"/>
              </a:rPr>
              <a:t> $1,%rdx 	   # </a:t>
            </a:r>
            <a:r>
              <a:rPr lang="en-US" dirty="0" err="1">
                <a:solidFill>
                  <a:prstClr val="black"/>
                </a:solidFill>
                <a:latin typeface="Courier New"/>
              </a:rPr>
              <a:t>tmp</a:t>
            </a:r>
            <a:r>
              <a:rPr lang="en-US" dirty="0">
                <a:solidFill>
                  <a:prstClr val="black"/>
                </a:solidFill>
                <a:latin typeface="Courier New"/>
              </a:rPr>
              <a:t> = 1</a:t>
            </a:r>
            <a:endParaRPr dirty="0">
              <a:solidFill>
                <a:prstClr val="black"/>
              </a:solidFill>
            </a:endParaRPr>
          </a:p>
          <a:p>
            <a:r>
              <a:rPr lang="en-US" dirty="0">
                <a:solidFill>
                  <a:prstClr val="black"/>
                </a:solidFill>
                <a:latin typeface="Courier New"/>
              </a:rPr>
              <a:t>     </a:t>
            </a:r>
            <a:r>
              <a:rPr lang="en-US" dirty="0" err="1">
                <a:solidFill>
                  <a:prstClr val="black"/>
                </a:solidFill>
                <a:latin typeface="Courier New"/>
              </a:rPr>
              <a:t>addq</a:t>
            </a:r>
            <a:r>
              <a:rPr lang="en-US" dirty="0">
                <a:solidFill>
                  <a:prstClr val="black"/>
                </a:solidFill>
                <a:latin typeface="Courier New"/>
              </a:rPr>
              <a:t> %</a:t>
            </a:r>
            <a:r>
              <a:rPr lang="en-US" dirty="0" err="1">
                <a:solidFill>
                  <a:prstClr val="black"/>
                </a:solidFill>
                <a:latin typeface="Courier New"/>
              </a:rPr>
              <a:t>rdx</a:t>
            </a:r>
            <a:r>
              <a:rPr lang="en-US" dirty="0">
                <a:solidFill>
                  <a:prstClr val="black"/>
                </a:solidFill>
                <a:latin typeface="Courier New"/>
              </a:rPr>
              <a:t>,%</a:t>
            </a:r>
            <a:r>
              <a:rPr lang="en-US" dirty="0" err="1">
                <a:solidFill>
                  <a:prstClr val="black"/>
                </a:solidFill>
                <a:latin typeface="Courier New"/>
              </a:rPr>
              <a:t>rcx</a:t>
            </a:r>
            <a:r>
              <a:rPr lang="en-US" dirty="0">
                <a:solidFill>
                  <a:prstClr val="black"/>
                </a:solidFill>
                <a:latin typeface="Courier New"/>
              </a:rPr>
              <a:t> 	   # </a:t>
            </a:r>
            <a:r>
              <a:rPr lang="en-US" dirty="0" err="1">
                <a:solidFill>
                  <a:prstClr val="black"/>
                </a:solidFill>
                <a:latin typeface="Courier New"/>
              </a:rPr>
              <a:t>num</a:t>
            </a:r>
            <a:r>
              <a:rPr lang="en-US" dirty="0">
                <a:solidFill>
                  <a:prstClr val="black"/>
                </a:solidFill>
                <a:latin typeface="Courier New"/>
              </a:rPr>
              <a:t>++</a:t>
            </a:r>
            <a:endParaRPr dirty="0">
              <a:solidFill>
                <a:prstClr val="black"/>
              </a:solidFill>
            </a:endParaRPr>
          </a:p>
          <a:p>
            <a:r>
              <a:rPr lang="en-US" dirty="0">
                <a:solidFill>
                  <a:prstClr val="black"/>
                </a:solidFill>
                <a:latin typeface="Courier New"/>
              </a:rPr>
              <a:t>     </a:t>
            </a:r>
            <a:r>
              <a:rPr lang="en-US" dirty="0" err="1">
                <a:solidFill>
                  <a:prstClr val="black"/>
                </a:solidFill>
                <a:latin typeface="Courier New"/>
              </a:rPr>
              <a:t>irmovq</a:t>
            </a:r>
            <a:r>
              <a:rPr lang="en-US" dirty="0">
                <a:solidFill>
                  <a:prstClr val="black"/>
                </a:solidFill>
                <a:latin typeface="Courier New"/>
              </a:rPr>
              <a:t> $1000,%rdx # </a:t>
            </a:r>
            <a:r>
              <a:rPr lang="en-US" dirty="0" err="1">
                <a:solidFill>
                  <a:prstClr val="black"/>
                </a:solidFill>
                <a:latin typeface="Courier New"/>
              </a:rPr>
              <a:t>lim</a:t>
            </a:r>
            <a:r>
              <a:rPr lang="en-US" dirty="0">
                <a:solidFill>
                  <a:prstClr val="black"/>
                </a:solidFill>
                <a:latin typeface="Courier New"/>
              </a:rPr>
              <a:t> = 1000</a:t>
            </a:r>
            <a:endParaRPr dirty="0">
              <a:solidFill>
                <a:prstClr val="black"/>
              </a:solidFill>
            </a:endParaRPr>
          </a:p>
          <a:p>
            <a:r>
              <a:rPr lang="en-US" dirty="0">
                <a:solidFill>
                  <a:prstClr val="black"/>
                </a:solidFill>
                <a:latin typeface="Courier New"/>
              </a:rPr>
              <a:t>     </a:t>
            </a:r>
            <a:r>
              <a:rPr lang="en-US" dirty="0" err="1">
                <a:solidFill>
                  <a:prstClr val="black"/>
                </a:solidFill>
                <a:latin typeface="Courier New"/>
              </a:rPr>
              <a:t>subq</a:t>
            </a:r>
            <a:r>
              <a:rPr lang="en-US" dirty="0">
                <a:solidFill>
                  <a:prstClr val="black"/>
                </a:solidFill>
                <a:latin typeface="Courier New"/>
              </a:rPr>
              <a:t> %</a:t>
            </a:r>
            <a:r>
              <a:rPr lang="en-US" dirty="0" err="1">
                <a:solidFill>
                  <a:prstClr val="black"/>
                </a:solidFill>
                <a:latin typeface="Courier New"/>
              </a:rPr>
              <a:t>rcx</a:t>
            </a:r>
            <a:r>
              <a:rPr lang="en-US" dirty="0">
                <a:solidFill>
                  <a:prstClr val="black"/>
                </a:solidFill>
                <a:latin typeface="Courier New"/>
              </a:rPr>
              <a:t>,%</a:t>
            </a:r>
            <a:r>
              <a:rPr lang="en-US" dirty="0" err="1">
                <a:solidFill>
                  <a:prstClr val="black"/>
                </a:solidFill>
                <a:latin typeface="Courier New"/>
              </a:rPr>
              <a:t>rdx</a:t>
            </a:r>
            <a:r>
              <a:rPr lang="en-US" dirty="0">
                <a:solidFill>
                  <a:prstClr val="black"/>
                </a:solidFill>
                <a:latin typeface="Courier New"/>
              </a:rPr>
              <a:t> 	   # if </a:t>
            </a:r>
            <a:r>
              <a:rPr lang="en-US" dirty="0" err="1">
                <a:solidFill>
                  <a:prstClr val="black"/>
                </a:solidFill>
                <a:latin typeface="Courier New"/>
              </a:rPr>
              <a:t>lim</a:t>
            </a:r>
            <a:r>
              <a:rPr lang="en-US" dirty="0">
                <a:solidFill>
                  <a:prstClr val="black"/>
                </a:solidFill>
                <a:latin typeface="Courier New"/>
              </a:rPr>
              <a:t> - </a:t>
            </a:r>
            <a:r>
              <a:rPr lang="en-US" dirty="0" err="1">
                <a:solidFill>
                  <a:prstClr val="black"/>
                </a:solidFill>
                <a:latin typeface="Courier New"/>
              </a:rPr>
              <a:t>num</a:t>
            </a:r>
            <a:r>
              <a:rPr lang="en-US" dirty="0">
                <a:solidFill>
                  <a:prstClr val="black"/>
                </a:solidFill>
                <a:latin typeface="Courier New"/>
              </a:rPr>
              <a:t> &gt;= 0</a:t>
            </a:r>
            <a:endParaRPr dirty="0">
              <a:solidFill>
                <a:prstClr val="black"/>
              </a:solidFill>
            </a:endParaRPr>
          </a:p>
          <a:p>
            <a:r>
              <a:rPr lang="en-US" dirty="0">
                <a:solidFill>
                  <a:prstClr val="black"/>
                </a:solidFill>
                <a:latin typeface="Courier New"/>
              </a:rPr>
              <a:t>     </a:t>
            </a:r>
            <a:r>
              <a:rPr lang="en-US" dirty="0" err="1">
                <a:solidFill>
                  <a:prstClr val="black"/>
                </a:solidFill>
                <a:latin typeface="Courier New"/>
              </a:rPr>
              <a:t>jge</a:t>
            </a:r>
            <a:r>
              <a:rPr lang="en-US" dirty="0">
                <a:solidFill>
                  <a:prstClr val="black"/>
                </a:solidFill>
                <a:latin typeface="Courier New"/>
              </a:rPr>
              <a:t> Loop 	   # loop again</a:t>
            </a:r>
            <a:endParaRPr dirty="0">
              <a:solidFill>
                <a:prstClr val="black"/>
              </a:solidFill>
            </a:endParaRPr>
          </a:p>
          <a:p>
            <a:r>
              <a:rPr lang="en-US" dirty="0">
                <a:solidFill>
                  <a:prstClr val="black"/>
                </a:solidFill>
                <a:latin typeface="Courier New"/>
              </a:rPr>
              <a:t>     halt</a:t>
            </a:r>
            <a:endParaRPr dirty="0">
              <a:solidFill>
                <a:prstClr val="black"/>
              </a:solidFill>
            </a:endParaRPr>
          </a:p>
          <a:p>
            <a:endParaRPr dirty="0">
              <a:solidFill>
                <a:prstClr val="black"/>
              </a:solidFill>
            </a:endParaRPr>
          </a:p>
        </p:txBody>
      </p:sp>
      <p:sp>
        <p:nvSpPr>
          <p:cNvPr id="300" name="CustomShape 4"/>
          <p:cNvSpPr/>
          <p:nvPr/>
        </p:nvSpPr>
        <p:spPr>
          <a:xfrm>
            <a:off x="3581400" y="1038240"/>
            <a:ext cx="3580920" cy="714360"/>
          </a:xfrm>
          <a:prstGeom prst="rect">
            <a:avLst/>
          </a:prstGeom>
          <a:ln>
            <a:solidFill>
              <a:srgbClr val="000000"/>
            </a:solidFill>
          </a:ln>
        </p:spPr>
        <p:txBody>
          <a:bodyPr lIns="90000" tIns="45000" rIns="90000" bIns="45000" anchor="t"/>
          <a:lstStyle/>
          <a:p>
            <a:r>
              <a:rPr lang="en-US" dirty="0">
                <a:solidFill>
                  <a:srgbClr val="000000"/>
                </a:solidFill>
                <a:latin typeface="Calibri"/>
              </a:rPr>
              <a:t>Which instructions set the CC (condition code) or flag bits?</a:t>
            </a:r>
            <a:endParaRPr dirty="0">
              <a:solidFill>
                <a:prstClr val="black"/>
              </a:solidFill>
            </a:endParaRPr>
          </a:p>
        </p:txBody>
      </p:sp>
      <p:sp>
        <p:nvSpPr>
          <p:cNvPr id="301" name="CustomShape 5"/>
          <p:cNvSpPr/>
          <p:nvPr/>
        </p:nvSpPr>
        <p:spPr>
          <a:xfrm>
            <a:off x="4445984" y="5151282"/>
            <a:ext cx="2742840" cy="912600"/>
          </a:xfrm>
          <a:prstGeom prst="rect">
            <a:avLst/>
          </a:prstGeom>
          <a:ln>
            <a:solidFill>
              <a:srgbClr val="000000"/>
            </a:solidFill>
          </a:ln>
        </p:spPr>
        <p:txBody>
          <a:bodyPr lIns="90000" tIns="45000" rIns="90000" bIns="45000"/>
          <a:lstStyle/>
          <a:p>
            <a:r>
              <a:rPr lang="en-US" dirty="0">
                <a:solidFill>
                  <a:srgbClr val="000000"/>
                </a:solidFill>
                <a:latin typeface="Calibri"/>
              </a:rPr>
              <a:t>What are the flags set to for each instruction?</a:t>
            </a:r>
            <a:endParaRPr dirty="0">
              <a:solidFill>
                <a:prstClr val="black"/>
              </a:solidFill>
            </a:endParaRPr>
          </a:p>
        </p:txBody>
      </p:sp>
      <p:sp>
        <p:nvSpPr>
          <p:cNvPr id="302" name="CustomShape 6"/>
          <p:cNvSpPr/>
          <p:nvPr/>
        </p:nvSpPr>
        <p:spPr>
          <a:xfrm>
            <a:off x="6248400" y="1888860"/>
            <a:ext cx="2590800" cy="2911740"/>
          </a:xfrm>
          <a:prstGeom prst="rect">
            <a:avLst/>
          </a:prstGeom>
          <a:ln>
            <a:solidFill>
              <a:srgbClr val="000000"/>
            </a:solidFill>
          </a:ln>
        </p:spPr>
        <p:txBody>
          <a:bodyPr lIns="90000" tIns="45000" rIns="90000" bIns="45000"/>
          <a:lstStyle/>
          <a:p>
            <a:r>
              <a:rPr lang="en-US" b="1" dirty="0">
                <a:solidFill>
                  <a:srgbClr val="000000"/>
                </a:solidFill>
                <a:latin typeface="Calibri"/>
              </a:rPr>
              <a:t>CONVERT TO C</a:t>
            </a:r>
            <a:endParaRPr dirty="0">
              <a:solidFill>
                <a:prstClr val="black"/>
              </a:solidFill>
            </a:endParaRPr>
          </a:p>
          <a:p>
            <a:r>
              <a:rPr lang="en-US" dirty="0">
                <a:solidFill>
                  <a:srgbClr val="000000"/>
                </a:solidFill>
                <a:latin typeface="Calibri"/>
              </a:rPr>
              <a:t>sum=0;</a:t>
            </a:r>
            <a:endParaRPr dirty="0">
              <a:solidFill>
                <a:prstClr val="black"/>
              </a:solidFill>
            </a:endParaRPr>
          </a:p>
          <a:p>
            <a:r>
              <a:rPr lang="en-US" dirty="0" err="1">
                <a:solidFill>
                  <a:srgbClr val="000000"/>
                </a:solidFill>
                <a:latin typeface="Calibri"/>
              </a:rPr>
              <a:t>num</a:t>
            </a:r>
            <a:r>
              <a:rPr lang="en-US" dirty="0">
                <a:solidFill>
                  <a:srgbClr val="000000"/>
                </a:solidFill>
                <a:latin typeface="Calibri"/>
              </a:rPr>
              <a:t> = 1;</a:t>
            </a:r>
            <a:endParaRPr dirty="0">
              <a:solidFill>
                <a:prstClr val="black"/>
              </a:solidFill>
            </a:endParaRPr>
          </a:p>
          <a:p>
            <a:r>
              <a:rPr lang="en-US" dirty="0">
                <a:solidFill>
                  <a:srgbClr val="000000"/>
                </a:solidFill>
                <a:latin typeface="Calibri"/>
              </a:rPr>
              <a:t>do {</a:t>
            </a:r>
            <a:endParaRPr dirty="0">
              <a:solidFill>
                <a:prstClr val="black"/>
              </a:solidFill>
            </a:endParaRPr>
          </a:p>
          <a:p>
            <a:r>
              <a:rPr lang="en-US" dirty="0">
                <a:solidFill>
                  <a:srgbClr val="000000"/>
                </a:solidFill>
                <a:latin typeface="Calibri"/>
              </a:rPr>
              <a:t>     sum += </a:t>
            </a:r>
            <a:r>
              <a:rPr lang="en-US" dirty="0" err="1">
                <a:solidFill>
                  <a:srgbClr val="000000"/>
                </a:solidFill>
                <a:latin typeface="Calibri"/>
              </a:rPr>
              <a:t>num</a:t>
            </a:r>
            <a:r>
              <a:rPr lang="en-US" dirty="0">
                <a:solidFill>
                  <a:srgbClr val="000000"/>
                </a:solidFill>
                <a:latin typeface="Calibri"/>
              </a:rPr>
              <a:t>;</a:t>
            </a:r>
            <a:endParaRPr dirty="0">
              <a:solidFill>
                <a:prstClr val="black"/>
              </a:solidFill>
            </a:endParaRPr>
          </a:p>
          <a:p>
            <a:r>
              <a:rPr lang="en-US" dirty="0">
                <a:solidFill>
                  <a:srgbClr val="000000"/>
                </a:solidFill>
                <a:latin typeface="Calibri"/>
              </a:rPr>
              <a:t>     </a:t>
            </a:r>
            <a:r>
              <a:rPr lang="en-US" dirty="0" err="1">
                <a:solidFill>
                  <a:srgbClr val="000000"/>
                </a:solidFill>
                <a:latin typeface="Calibri"/>
              </a:rPr>
              <a:t>num</a:t>
            </a:r>
            <a:r>
              <a:rPr lang="en-US" dirty="0">
                <a:solidFill>
                  <a:srgbClr val="000000"/>
                </a:solidFill>
                <a:latin typeface="Calibri"/>
              </a:rPr>
              <a:t>++;</a:t>
            </a:r>
            <a:endParaRPr dirty="0">
              <a:solidFill>
                <a:prstClr val="black"/>
              </a:solidFill>
            </a:endParaRPr>
          </a:p>
          <a:p>
            <a:r>
              <a:rPr lang="en-US" dirty="0">
                <a:solidFill>
                  <a:srgbClr val="000000"/>
                </a:solidFill>
                <a:latin typeface="Calibri"/>
              </a:rPr>
              <a:t>}</a:t>
            </a:r>
            <a:endParaRPr dirty="0">
              <a:solidFill>
                <a:prstClr val="black"/>
              </a:solidFill>
            </a:endParaRPr>
          </a:p>
          <a:p>
            <a:r>
              <a:rPr lang="en-US" dirty="0">
                <a:solidFill>
                  <a:srgbClr val="000000"/>
                </a:solidFill>
                <a:latin typeface="Calibri"/>
              </a:rPr>
              <a:t>while (1000 – </a:t>
            </a:r>
            <a:r>
              <a:rPr lang="en-US" dirty="0" err="1">
                <a:solidFill>
                  <a:srgbClr val="000000"/>
                </a:solidFill>
                <a:latin typeface="Calibri"/>
              </a:rPr>
              <a:t>num</a:t>
            </a:r>
            <a:r>
              <a:rPr lang="en-US" dirty="0">
                <a:solidFill>
                  <a:srgbClr val="000000"/>
                </a:solidFill>
                <a:latin typeface="Calibri"/>
              </a:rPr>
              <a:t> &gt;= 0)</a:t>
            </a:r>
            <a:endParaRPr dirty="0">
              <a:solidFill>
                <a:prstClr val="black"/>
              </a:solidFill>
            </a:endParaRPr>
          </a:p>
        </p:txBody>
      </p:sp>
    </p:spTree>
    <p:extLst>
      <p:ext uri="{BB962C8B-B14F-4D97-AF65-F5344CB8AC3E}">
        <p14:creationId xmlns:p14="http://schemas.microsoft.com/office/powerpoint/2010/main" val="2513970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TextShape 1"/>
          <p:cNvSpPr txBox="1"/>
          <p:nvPr/>
        </p:nvSpPr>
        <p:spPr>
          <a:xfrm>
            <a:off x="6934680" y="6412320"/>
            <a:ext cx="2129760" cy="472680"/>
          </a:xfrm>
          <a:prstGeom prst="rect">
            <a:avLst/>
          </a:prstGeom>
        </p:spPr>
        <p:txBody>
          <a:bodyPr lIns="0" tIns="0" rIns="0" bIns="0"/>
          <a:lstStyle/>
          <a:p>
            <a:pPr algn="r"/>
            <a:fld id="{82D87C03-477B-4590-B0AE-264DDD928D86}" type="slidenum">
              <a:rPr lang="en-US" sz="1300" b="1">
                <a:solidFill>
                  <a:srgbClr val="FFFFFF"/>
                </a:solidFill>
                <a:latin typeface="Tinos"/>
              </a:rPr>
              <a:pPr algn="r"/>
              <a:t>23</a:t>
            </a:fld>
            <a:endParaRPr>
              <a:solidFill>
                <a:prstClr val="black"/>
              </a:solidFill>
            </a:endParaRPr>
          </a:p>
        </p:txBody>
      </p:sp>
      <p:sp>
        <p:nvSpPr>
          <p:cNvPr id="304" name="TextShape 2"/>
          <p:cNvSpPr txBox="1"/>
          <p:nvPr/>
        </p:nvSpPr>
        <p:spPr>
          <a:xfrm>
            <a:off x="490320" y="110880"/>
            <a:ext cx="8228520" cy="887760"/>
          </a:xfrm>
          <a:prstGeom prst="rect">
            <a:avLst/>
          </a:prstGeom>
        </p:spPr>
        <p:txBody>
          <a:bodyPr lIns="0" tIns="0" rIns="0" bIns="0" anchor="ctr"/>
          <a:lstStyle/>
          <a:p>
            <a:r>
              <a:rPr lang="en-US" sz="4000">
                <a:solidFill>
                  <a:prstClr val="black"/>
                </a:solidFill>
              </a:rPr>
              <a:t>Y86 example program w/ loop</a:t>
            </a:r>
            <a:endParaRPr>
              <a:solidFill>
                <a:prstClr val="black"/>
              </a:solidFill>
            </a:endParaRPr>
          </a:p>
        </p:txBody>
      </p:sp>
      <p:sp>
        <p:nvSpPr>
          <p:cNvPr id="305" name="TextShape 3"/>
          <p:cNvSpPr txBox="1"/>
          <p:nvPr/>
        </p:nvSpPr>
        <p:spPr>
          <a:xfrm>
            <a:off x="152280" y="1244160"/>
            <a:ext cx="7467720" cy="4886280"/>
          </a:xfrm>
          <a:prstGeom prst="rect">
            <a:avLst/>
          </a:prstGeom>
        </p:spPr>
        <p:txBody>
          <a:bodyPr lIns="0" tIns="0" rIns="0" bIns="0"/>
          <a:lstStyle/>
          <a:p>
            <a:r>
              <a:rPr lang="en-US" dirty="0">
                <a:solidFill>
                  <a:prstClr val="black"/>
                </a:solidFill>
                <a:latin typeface="Courier New"/>
              </a:rPr>
              <a:t># y86loop.ys</a:t>
            </a:r>
            <a:endParaRPr lang="en-US" dirty="0">
              <a:solidFill>
                <a:prstClr val="black"/>
              </a:solidFill>
            </a:endParaRPr>
          </a:p>
          <a:p>
            <a:r>
              <a:rPr lang="en-US" dirty="0">
                <a:solidFill>
                  <a:prstClr val="black"/>
                </a:solidFill>
                <a:latin typeface="Courier New"/>
              </a:rPr>
              <a:t>.</a:t>
            </a:r>
            <a:r>
              <a:rPr lang="en-US" dirty="0" err="1">
                <a:solidFill>
                  <a:prstClr val="black"/>
                </a:solidFill>
                <a:latin typeface="Courier New"/>
              </a:rPr>
              <a:t>pos</a:t>
            </a:r>
            <a:r>
              <a:rPr lang="en-US" dirty="0">
                <a:solidFill>
                  <a:prstClr val="black"/>
                </a:solidFill>
                <a:latin typeface="Courier New"/>
              </a:rPr>
              <a:t> 0x0</a:t>
            </a:r>
            <a:endParaRPr lang="en-US" dirty="0">
              <a:solidFill>
                <a:prstClr val="black"/>
              </a:solidFill>
            </a:endParaRPr>
          </a:p>
          <a:p>
            <a:r>
              <a:rPr lang="en-US" dirty="0">
                <a:solidFill>
                  <a:prstClr val="black"/>
                </a:solidFill>
                <a:latin typeface="Courier New"/>
              </a:rPr>
              <a:t>     </a:t>
            </a:r>
            <a:r>
              <a:rPr lang="en-US" dirty="0" err="1">
                <a:solidFill>
                  <a:prstClr val="black"/>
                </a:solidFill>
                <a:latin typeface="Courier New"/>
              </a:rPr>
              <a:t>irmovq</a:t>
            </a:r>
            <a:r>
              <a:rPr lang="en-US" dirty="0">
                <a:solidFill>
                  <a:prstClr val="black"/>
                </a:solidFill>
                <a:latin typeface="Courier New"/>
              </a:rPr>
              <a:t> $0,%rax 	   # sum = 0</a:t>
            </a:r>
            <a:endParaRPr lang="en-US" dirty="0">
              <a:solidFill>
                <a:prstClr val="black"/>
              </a:solidFill>
            </a:endParaRPr>
          </a:p>
          <a:p>
            <a:r>
              <a:rPr lang="en-US" dirty="0">
                <a:solidFill>
                  <a:prstClr val="black"/>
                </a:solidFill>
                <a:latin typeface="Courier New"/>
              </a:rPr>
              <a:t>     </a:t>
            </a:r>
            <a:r>
              <a:rPr lang="en-US" dirty="0" err="1">
                <a:solidFill>
                  <a:prstClr val="black"/>
                </a:solidFill>
                <a:latin typeface="Courier New"/>
              </a:rPr>
              <a:t>irmovq</a:t>
            </a:r>
            <a:r>
              <a:rPr lang="en-US" dirty="0">
                <a:solidFill>
                  <a:prstClr val="black"/>
                </a:solidFill>
                <a:latin typeface="Courier New"/>
              </a:rPr>
              <a:t> $1,%rcx 	   # </a:t>
            </a:r>
            <a:r>
              <a:rPr lang="en-US" dirty="0" err="1">
                <a:solidFill>
                  <a:prstClr val="black"/>
                </a:solidFill>
                <a:latin typeface="Courier New"/>
              </a:rPr>
              <a:t>num</a:t>
            </a:r>
            <a:r>
              <a:rPr lang="en-US" dirty="0">
                <a:solidFill>
                  <a:prstClr val="black"/>
                </a:solidFill>
                <a:latin typeface="Courier New"/>
              </a:rPr>
              <a:t> = 1</a:t>
            </a:r>
            <a:endParaRPr lang="en-US" dirty="0">
              <a:solidFill>
                <a:prstClr val="black"/>
              </a:solidFill>
            </a:endParaRPr>
          </a:p>
          <a:p>
            <a:r>
              <a:rPr lang="en-US" dirty="0">
                <a:solidFill>
                  <a:prstClr val="black"/>
                </a:solidFill>
                <a:latin typeface="Courier New"/>
              </a:rPr>
              <a:t>Loop: 	</a:t>
            </a:r>
            <a:endParaRPr lang="en-US" dirty="0">
              <a:solidFill>
                <a:prstClr val="black"/>
              </a:solidFill>
            </a:endParaRPr>
          </a:p>
          <a:p>
            <a:r>
              <a:rPr lang="en-US" dirty="0">
                <a:solidFill>
                  <a:prstClr val="black"/>
                </a:solidFill>
                <a:latin typeface="Courier New"/>
              </a:rPr>
              <a:t>     </a:t>
            </a:r>
            <a:r>
              <a:rPr lang="en-US" dirty="0" err="1">
                <a:solidFill>
                  <a:prstClr val="black"/>
                </a:solidFill>
                <a:latin typeface="Courier New"/>
              </a:rPr>
              <a:t>addq</a:t>
            </a:r>
            <a:r>
              <a:rPr lang="en-US" dirty="0">
                <a:solidFill>
                  <a:prstClr val="black"/>
                </a:solidFill>
                <a:latin typeface="Courier New"/>
              </a:rPr>
              <a:t> %</a:t>
            </a:r>
            <a:r>
              <a:rPr lang="en-US" dirty="0" err="1">
                <a:solidFill>
                  <a:prstClr val="black"/>
                </a:solidFill>
                <a:latin typeface="Courier New"/>
              </a:rPr>
              <a:t>rcx</a:t>
            </a:r>
            <a:r>
              <a:rPr lang="en-US" dirty="0">
                <a:solidFill>
                  <a:prstClr val="black"/>
                </a:solidFill>
                <a:latin typeface="Courier New"/>
              </a:rPr>
              <a:t>,%</a:t>
            </a:r>
            <a:r>
              <a:rPr lang="en-US" dirty="0" err="1">
                <a:solidFill>
                  <a:prstClr val="black"/>
                </a:solidFill>
                <a:latin typeface="Courier New"/>
              </a:rPr>
              <a:t>rax</a:t>
            </a:r>
            <a:r>
              <a:rPr lang="en-US" dirty="0">
                <a:solidFill>
                  <a:prstClr val="black"/>
                </a:solidFill>
                <a:latin typeface="Courier New"/>
              </a:rPr>
              <a:t> 	   # sum += </a:t>
            </a:r>
            <a:r>
              <a:rPr lang="en-US" dirty="0" err="1">
                <a:solidFill>
                  <a:prstClr val="black"/>
                </a:solidFill>
                <a:latin typeface="Courier New"/>
              </a:rPr>
              <a:t>num</a:t>
            </a:r>
            <a:endParaRPr lang="en-US" dirty="0">
              <a:solidFill>
                <a:prstClr val="black"/>
              </a:solidFill>
            </a:endParaRPr>
          </a:p>
          <a:p>
            <a:r>
              <a:rPr lang="en-US" dirty="0">
                <a:solidFill>
                  <a:prstClr val="black"/>
                </a:solidFill>
                <a:latin typeface="Courier New"/>
              </a:rPr>
              <a:t>     </a:t>
            </a:r>
            <a:r>
              <a:rPr lang="en-US" dirty="0" err="1">
                <a:solidFill>
                  <a:prstClr val="black"/>
                </a:solidFill>
                <a:latin typeface="Courier New"/>
              </a:rPr>
              <a:t>irmovq</a:t>
            </a:r>
            <a:r>
              <a:rPr lang="en-US" dirty="0">
                <a:solidFill>
                  <a:prstClr val="black"/>
                </a:solidFill>
                <a:latin typeface="Courier New"/>
              </a:rPr>
              <a:t> $1,%rdx 	   # </a:t>
            </a:r>
            <a:r>
              <a:rPr lang="en-US" dirty="0" err="1">
                <a:solidFill>
                  <a:prstClr val="black"/>
                </a:solidFill>
                <a:latin typeface="Courier New"/>
              </a:rPr>
              <a:t>tmp</a:t>
            </a:r>
            <a:r>
              <a:rPr lang="en-US" dirty="0">
                <a:solidFill>
                  <a:prstClr val="black"/>
                </a:solidFill>
                <a:latin typeface="Courier New"/>
              </a:rPr>
              <a:t> = 1</a:t>
            </a:r>
            <a:endParaRPr lang="en-US" dirty="0">
              <a:solidFill>
                <a:prstClr val="black"/>
              </a:solidFill>
            </a:endParaRPr>
          </a:p>
          <a:p>
            <a:r>
              <a:rPr lang="en-US" dirty="0">
                <a:solidFill>
                  <a:prstClr val="black"/>
                </a:solidFill>
                <a:latin typeface="Courier New"/>
              </a:rPr>
              <a:t>     </a:t>
            </a:r>
            <a:r>
              <a:rPr lang="en-US" dirty="0" err="1">
                <a:solidFill>
                  <a:prstClr val="black"/>
                </a:solidFill>
                <a:latin typeface="Courier New"/>
              </a:rPr>
              <a:t>addq</a:t>
            </a:r>
            <a:r>
              <a:rPr lang="en-US" dirty="0">
                <a:solidFill>
                  <a:prstClr val="black"/>
                </a:solidFill>
                <a:latin typeface="Courier New"/>
              </a:rPr>
              <a:t> %</a:t>
            </a:r>
            <a:r>
              <a:rPr lang="en-US" dirty="0" err="1">
                <a:solidFill>
                  <a:prstClr val="black"/>
                </a:solidFill>
                <a:latin typeface="Courier New"/>
              </a:rPr>
              <a:t>rdx</a:t>
            </a:r>
            <a:r>
              <a:rPr lang="en-US" dirty="0">
                <a:solidFill>
                  <a:prstClr val="black"/>
                </a:solidFill>
                <a:latin typeface="Courier New"/>
              </a:rPr>
              <a:t>,%</a:t>
            </a:r>
            <a:r>
              <a:rPr lang="en-US" dirty="0" err="1">
                <a:solidFill>
                  <a:prstClr val="black"/>
                </a:solidFill>
                <a:latin typeface="Courier New"/>
              </a:rPr>
              <a:t>rcx</a:t>
            </a:r>
            <a:r>
              <a:rPr lang="en-US" dirty="0">
                <a:solidFill>
                  <a:prstClr val="black"/>
                </a:solidFill>
                <a:latin typeface="Courier New"/>
              </a:rPr>
              <a:t> 	   # </a:t>
            </a:r>
            <a:r>
              <a:rPr lang="en-US" dirty="0" err="1">
                <a:solidFill>
                  <a:prstClr val="black"/>
                </a:solidFill>
                <a:latin typeface="Courier New"/>
              </a:rPr>
              <a:t>num</a:t>
            </a:r>
            <a:r>
              <a:rPr lang="en-US" dirty="0">
                <a:solidFill>
                  <a:prstClr val="black"/>
                </a:solidFill>
                <a:latin typeface="Courier New"/>
              </a:rPr>
              <a:t>++</a:t>
            </a:r>
            <a:endParaRPr lang="en-US" dirty="0">
              <a:solidFill>
                <a:prstClr val="black"/>
              </a:solidFill>
            </a:endParaRPr>
          </a:p>
          <a:p>
            <a:r>
              <a:rPr lang="en-US" dirty="0">
                <a:solidFill>
                  <a:prstClr val="black"/>
                </a:solidFill>
                <a:latin typeface="Courier New"/>
              </a:rPr>
              <a:t>     </a:t>
            </a:r>
            <a:r>
              <a:rPr lang="en-US" dirty="0" err="1">
                <a:solidFill>
                  <a:prstClr val="black"/>
                </a:solidFill>
                <a:latin typeface="Courier New"/>
              </a:rPr>
              <a:t>irmovq</a:t>
            </a:r>
            <a:r>
              <a:rPr lang="en-US" dirty="0">
                <a:solidFill>
                  <a:prstClr val="black"/>
                </a:solidFill>
                <a:latin typeface="Courier New"/>
              </a:rPr>
              <a:t> $1000,%rdx # </a:t>
            </a:r>
            <a:r>
              <a:rPr lang="en-US" dirty="0" err="1">
                <a:solidFill>
                  <a:prstClr val="black"/>
                </a:solidFill>
                <a:latin typeface="Courier New"/>
              </a:rPr>
              <a:t>lim</a:t>
            </a:r>
            <a:r>
              <a:rPr lang="en-US" dirty="0">
                <a:solidFill>
                  <a:prstClr val="black"/>
                </a:solidFill>
                <a:latin typeface="Courier New"/>
              </a:rPr>
              <a:t> = 1000</a:t>
            </a:r>
            <a:endParaRPr lang="en-US" dirty="0">
              <a:solidFill>
                <a:prstClr val="black"/>
              </a:solidFill>
            </a:endParaRPr>
          </a:p>
          <a:p>
            <a:r>
              <a:rPr lang="en-US" dirty="0">
                <a:solidFill>
                  <a:prstClr val="black"/>
                </a:solidFill>
                <a:latin typeface="Courier New"/>
              </a:rPr>
              <a:t>     </a:t>
            </a:r>
            <a:r>
              <a:rPr lang="en-US" dirty="0" err="1">
                <a:solidFill>
                  <a:prstClr val="black"/>
                </a:solidFill>
                <a:latin typeface="Courier New"/>
              </a:rPr>
              <a:t>subq</a:t>
            </a:r>
            <a:r>
              <a:rPr lang="en-US" dirty="0">
                <a:solidFill>
                  <a:prstClr val="black"/>
                </a:solidFill>
                <a:latin typeface="Courier New"/>
              </a:rPr>
              <a:t> %</a:t>
            </a:r>
            <a:r>
              <a:rPr lang="en-US" dirty="0" err="1">
                <a:solidFill>
                  <a:prstClr val="black"/>
                </a:solidFill>
                <a:latin typeface="Courier New"/>
              </a:rPr>
              <a:t>rcx</a:t>
            </a:r>
            <a:r>
              <a:rPr lang="en-US" dirty="0">
                <a:solidFill>
                  <a:prstClr val="black"/>
                </a:solidFill>
                <a:latin typeface="Courier New"/>
              </a:rPr>
              <a:t>,%</a:t>
            </a:r>
            <a:r>
              <a:rPr lang="en-US" dirty="0" err="1">
                <a:solidFill>
                  <a:prstClr val="black"/>
                </a:solidFill>
                <a:latin typeface="Courier New"/>
              </a:rPr>
              <a:t>rdx</a:t>
            </a:r>
            <a:r>
              <a:rPr lang="en-US" dirty="0">
                <a:solidFill>
                  <a:prstClr val="black"/>
                </a:solidFill>
                <a:latin typeface="Courier New"/>
              </a:rPr>
              <a:t> 	   # if </a:t>
            </a:r>
            <a:r>
              <a:rPr lang="en-US" dirty="0" err="1">
                <a:solidFill>
                  <a:prstClr val="black"/>
                </a:solidFill>
                <a:latin typeface="Courier New"/>
              </a:rPr>
              <a:t>lim</a:t>
            </a:r>
            <a:r>
              <a:rPr lang="en-US" dirty="0">
                <a:solidFill>
                  <a:prstClr val="black"/>
                </a:solidFill>
                <a:latin typeface="Courier New"/>
              </a:rPr>
              <a:t> - </a:t>
            </a:r>
            <a:r>
              <a:rPr lang="en-US" dirty="0" err="1">
                <a:solidFill>
                  <a:prstClr val="black"/>
                </a:solidFill>
                <a:latin typeface="Courier New"/>
              </a:rPr>
              <a:t>num</a:t>
            </a:r>
            <a:r>
              <a:rPr lang="en-US" dirty="0">
                <a:solidFill>
                  <a:prstClr val="black"/>
                </a:solidFill>
                <a:latin typeface="Courier New"/>
              </a:rPr>
              <a:t> &gt;= 0</a:t>
            </a:r>
            <a:endParaRPr lang="en-US" dirty="0">
              <a:solidFill>
                <a:prstClr val="black"/>
              </a:solidFill>
            </a:endParaRPr>
          </a:p>
          <a:p>
            <a:r>
              <a:rPr lang="en-US" dirty="0">
                <a:solidFill>
                  <a:prstClr val="black"/>
                </a:solidFill>
                <a:latin typeface="Courier New"/>
              </a:rPr>
              <a:t>     </a:t>
            </a:r>
            <a:r>
              <a:rPr lang="en-US" dirty="0" err="1">
                <a:solidFill>
                  <a:prstClr val="black"/>
                </a:solidFill>
                <a:latin typeface="Courier New"/>
              </a:rPr>
              <a:t>jge</a:t>
            </a:r>
            <a:r>
              <a:rPr lang="en-US" dirty="0">
                <a:solidFill>
                  <a:prstClr val="black"/>
                </a:solidFill>
                <a:latin typeface="Courier New"/>
              </a:rPr>
              <a:t> Loop 	   # loop again</a:t>
            </a:r>
            <a:endParaRPr lang="en-US" dirty="0">
              <a:solidFill>
                <a:prstClr val="black"/>
              </a:solidFill>
            </a:endParaRPr>
          </a:p>
          <a:p>
            <a:r>
              <a:rPr lang="en-US" dirty="0">
                <a:solidFill>
                  <a:prstClr val="black"/>
                </a:solidFill>
                <a:latin typeface="Courier New"/>
              </a:rPr>
              <a:t>     halt</a:t>
            </a:r>
            <a:endParaRPr lang="en-US" dirty="0">
              <a:solidFill>
                <a:prstClr val="black"/>
              </a:solidFill>
            </a:endParaRPr>
          </a:p>
          <a:p>
            <a:endParaRPr dirty="0">
              <a:solidFill>
                <a:prstClr val="black"/>
              </a:solidFill>
            </a:endParaRPr>
          </a:p>
        </p:txBody>
      </p:sp>
      <p:sp>
        <p:nvSpPr>
          <p:cNvPr id="306" name="CustomShape 4"/>
          <p:cNvSpPr/>
          <p:nvPr/>
        </p:nvSpPr>
        <p:spPr>
          <a:xfrm>
            <a:off x="1290060" y="4800600"/>
            <a:ext cx="6629040" cy="1219200"/>
          </a:xfrm>
          <a:prstGeom prst="rect">
            <a:avLst/>
          </a:prstGeom>
          <a:ln>
            <a:solidFill>
              <a:srgbClr val="000000"/>
            </a:solidFill>
          </a:ln>
        </p:spPr>
        <p:txBody>
          <a:bodyPr lIns="90000" tIns="45000" rIns="90000" bIns="45000"/>
          <a:lstStyle/>
          <a:p>
            <a:r>
              <a:rPr lang="en-US" dirty="0">
                <a:solidFill>
                  <a:srgbClr val="FF0000"/>
                </a:solidFill>
                <a:latin typeface="Calibri"/>
              </a:rPr>
              <a:t>Why don’t we just do </a:t>
            </a:r>
            <a:r>
              <a:rPr lang="en-US" dirty="0" err="1">
                <a:solidFill>
                  <a:srgbClr val="FF0000"/>
                </a:solidFill>
                <a:latin typeface="Calibri"/>
              </a:rPr>
              <a:t>addq</a:t>
            </a:r>
            <a:r>
              <a:rPr lang="en-US" dirty="0">
                <a:solidFill>
                  <a:srgbClr val="FF0000"/>
                </a:solidFill>
                <a:latin typeface="Calibri"/>
              </a:rPr>
              <a:t> $1, %</a:t>
            </a:r>
            <a:r>
              <a:rPr lang="en-US" dirty="0" err="1">
                <a:solidFill>
                  <a:srgbClr val="FF0000"/>
                </a:solidFill>
                <a:latin typeface="Calibri"/>
              </a:rPr>
              <a:t>rcx</a:t>
            </a:r>
            <a:r>
              <a:rPr lang="en-US" dirty="0">
                <a:solidFill>
                  <a:srgbClr val="FF0000"/>
                </a:solidFill>
                <a:latin typeface="Calibri"/>
              </a:rPr>
              <a:t>??</a:t>
            </a:r>
            <a:endParaRPr dirty="0">
              <a:solidFill>
                <a:prstClr val="black"/>
              </a:solidFill>
            </a:endParaRPr>
          </a:p>
          <a:p>
            <a:r>
              <a:rPr lang="en-US" b="1" dirty="0">
                <a:solidFill>
                  <a:srgbClr val="FF0000"/>
                </a:solidFill>
                <a:latin typeface="Calibri"/>
              </a:rPr>
              <a:t>CAN’T! </a:t>
            </a:r>
            <a:r>
              <a:rPr lang="en-US" dirty="0">
                <a:solidFill>
                  <a:srgbClr val="FF0000"/>
                </a:solidFill>
                <a:latin typeface="Calibri"/>
              </a:rPr>
              <a:t>NOT ALLOWED, because both operands of an ALU operation must be in </a:t>
            </a:r>
            <a:r>
              <a:rPr lang="en-US" b="1" i="1" dirty="0">
                <a:solidFill>
                  <a:srgbClr val="FF0000"/>
                </a:solidFill>
                <a:latin typeface="Calibri"/>
              </a:rPr>
              <a:t>registers</a:t>
            </a:r>
            <a:r>
              <a:rPr lang="en-US" dirty="0">
                <a:solidFill>
                  <a:srgbClr val="FF0000"/>
                </a:solidFill>
                <a:latin typeface="Calibri"/>
              </a:rPr>
              <a:t> (</a:t>
            </a:r>
            <a:r>
              <a:rPr lang="en-US" i="1" dirty="0">
                <a:solidFill>
                  <a:srgbClr val="FF0000"/>
                </a:solidFill>
                <a:latin typeface="Calibri"/>
              </a:rPr>
              <a:t>no constant or memory operands in Y86 for ALU instructions</a:t>
            </a:r>
            <a:r>
              <a:rPr lang="en-US" dirty="0">
                <a:solidFill>
                  <a:srgbClr val="FF0000"/>
                </a:solidFill>
                <a:latin typeface="Calibri"/>
              </a:rPr>
              <a:t>)</a:t>
            </a:r>
            <a:endParaRPr dirty="0">
              <a:solidFill>
                <a:prstClr val="black"/>
              </a:solidFill>
            </a:endParaRPr>
          </a:p>
        </p:txBody>
      </p:sp>
      <p:sp>
        <p:nvSpPr>
          <p:cNvPr id="307" name="CustomShape 5"/>
          <p:cNvSpPr/>
          <p:nvPr/>
        </p:nvSpPr>
        <p:spPr>
          <a:xfrm>
            <a:off x="6477000" y="1676520"/>
            <a:ext cx="2514360" cy="2895480"/>
          </a:xfrm>
          <a:prstGeom prst="rect">
            <a:avLst/>
          </a:prstGeom>
          <a:ln>
            <a:solidFill>
              <a:srgbClr val="000000"/>
            </a:solidFill>
          </a:ln>
        </p:spPr>
        <p:txBody>
          <a:bodyPr lIns="90000" tIns="45000" rIns="90000" bIns="45000"/>
          <a:lstStyle/>
          <a:p>
            <a:r>
              <a:rPr lang="en-US" b="1" dirty="0">
                <a:solidFill>
                  <a:srgbClr val="000000"/>
                </a:solidFill>
                <a:latin typeface="Calibri"/>
              </a:rPr>
              <a:t>CONVERT TO C</a:t>
            </a:r>
            <a:endParaRPr dirty="0">
              <a:solidFill>
                <a:prstClr val="black"/>
              </a:solidFill>
            </a:endParaRPr>
          </a:p>
          <a:p>
            <a:r>
              <a:rPr lang="en-US" dirty="0">
                <a:solidFill>
                  <a:srgbClr val="000000"/>
                </a:solidFill>
                <a:latin typeface="Calibri"/>
              </a:rPr>
              <a:t>sum=0;</a:t>
            </a:r>
            <a:endParaRPr dirty="0">
              <a:solidFill>
                <a:prstClr val="black"/>
              </a:solidFill>
            </a:endParaRPr>
          </a:p>
          <a:p>
            <a:r>
              <a:rPr lang="en-US" dirty="0" err="1">
                <a:solidFill>
                  <a:srgbClr val="000000"/>
                </a:solidFill>
                <a:latin typeface="Calibri"/>
              </a:rPr>
              <a:t>num</a:t>
            </a:r>
            <a:r>
              <a:rPr lang="en-US" dirty="0">
                <a:solidFill>
                  <a:srgbClr val="000000"/>
                </a:solidFill>
                <a:latin typeface="Calibri"/>
              </a:rPr>
              <a:t> = 1;</a:t>
            </a:r>
            <a:endParaRPr dirty="0">
              <a:solidFill>
                <a:prstClr val="black"/>
              </a:solidFill>
            </a:endParaRPr>
          </a:p>
          <a:p>
            <a:r>
              <a:rPr lang="en-US" dirty="0">
                <a:solidFill>
                  <a:srgbClr val="000000"/>
                </a:solidFill>
                <a:latin typeface="Calibri"/>
              </a:rPr>
              <a:t>do {</a:t>
            </a:r>
            <a:endParaRPr dirty="0">
              <a:solidFill>
                <a:prstClr val="black"/>
              </a:solidFill>
            </a:endParaRPr>
          </a:p>
          <a:p>
            <a:r>
              <a:rPr lang="en-US" dirty="0">
                <a:solidFill>
                  <a:srgbClr val="000000"/>
                </a:solidFill>
                <a:latin typeface="Calibri"/>
              </a:rPr>
              <a:t>     sum += </a:t>
            </a:r>
            <a:r>
              <a:rPr lang="en-US" dirty="0" err="1">
                <a:solidFill>
                  <a:srgbClr val="000000"/>
                </a:solidFill>
                <a:latin typeface="Calibri"/>
              </a:rPr>
              <a:t>num</a:t>
            </a:r>
            <a:r>
              <a:rPr lang="en-US" dirty="0">
                <a:solidFill>
                  <a:srgbClr val="000000"/>
                </a:solidFill>
                <a:latin typeface="Calibri"/>
              </a:rPr>
              <a:t>;</a:t>
            </a:r>
            <a:endParaRPr dirty="0">
              <a:solidFill>
                <a:prstClr val="black"/>
              </a:solidFill>
            </a:endParaRPr>
          </a:p>
          <a:p>
            <a:r>
              <a:rPr lang="en-US" dirty="0">
                <a:solidFill>
                  <a:srgbClr val="000000"/>
                </a:solidFill>
                <a:latin typeface="Calibri"/>
              </a:rPr>
              <a:t>     </a:t>
            </a:r>
            <a:r>
              <a:rPr lang="en-US" dirty="0" err="1">
                <a:solidFill>
                  <a:srgbClr val="000000"/>
                </a:solidFill>
                <a:latin typeface="Calibri"/>
              </a:rPr>
              <a:t>num</a:t>
            </a:r>
            <a:r>
              <a:rPr lang="en-US" dirty="0">
                <a:solidFill>
                  <a:srgbClr val="000000"/>
                </a:solidFill>
                <a:latin typeface="Calibri"/>
              </a:rPr>
              <a:t>++;</a:t>
            </a:r>
            <a:endParaRPr dirty="0">
              <a:solidFill>
                <a:prstClr val="black"/>
              </a:solidFill>
            </a:endParaRPr>
          </a:p>
          <a:p>
            <a:r>
              <a:rPr lang="en-US" dirty="0">
                <a:solidFill>
                  <a:srgbClr val="000000"/>
                </a:solidFill>
                <a:latin typeface="Calibri"/>
              </a:rPr>
              <a:t>}</a:t>
            </a:r>
            <a:endParaRPr dirty="0">
              <a:solidFill>
                <a:prstClr val="black"/>
              </a:solidFill>
            </a:endParaRPr>
          </a:p>
          <a:p>
            <a:r>
              <a:rPr lang="en-US" dirty="0">
                <a:solidFill>
                  <a:srgbClr val="000000"/>
                </a:solidFill>
                <a:latin typeface="Calibri"/>
              </a:rPr>
              <a:t>while (1000 – </a:t>
            </a:r>
            <a:r>
              <a:rPr lang="en-US" dirty="0" err="1">
                <a:solidFill>
                  <a:srgbClr val="000000"/>
                </a:solidFill>
                <a:latin typeface="Calibri"/>
              </a:rPr>
              <a:t>num</a:t>
            </a:r>
            <a:r>
              <a:rPr lang="en-US" dirty="0">
                <a:solidFill>
                  <a:srgbClr val="000000"/>
                </a:solidFill>
                <a:latin typeface="Calibri"/>
              </a:rPr>
              <a:t> &gt;= 0)</a:t>
            </a:r>
            <a:endParaRPr dirty="0">
              <a:solidFill>
                <a:prstClr val="black"/>
              </a:solidFill>
            </a:endParaRPr>
          </a:p>
        </p:txBody>
      </p:sp>
    </p:spTree>
    <p:extLst>
      <p:ext uri="{BB962C8B-B14F-4D97-AF65-F5344CB8AC3E}">
        <p14:creationId xmlns:p14="http://schemas.microsoft.com/office/powerpoint/2010/main" val="1286452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TextShape 1"/>
          <p:cNvSpPr txBox="1"/>
          <p:nvPr/>
        </p:nvSpPr>
        <p:spPr>
          <a:xfrm>
            <a:off x="6934680" y="6412320"/>
            <a:ext cx="2129760" cy="472680"/>
          </a:xfrm>
          <a:prstGeom prst="rect">
            <a:avLst/>
          </a:prstGeom>
        </p:spPr>
        <p:txBody>
          <a:bodyPr lIns="0" tIns="0" rIns="0" bIns="0"/>
          <a:lstStyle/>
          <a:p>
            <a:pPr algn="r"/>
            <a:fld id="{EFD8B053-10BA-4129-AD7F-3A7CF92570AE}" type="slidenum">
              <a:rPr lang="en-US" sz="1300" b="1">
                <a:solidFill>
                  <a:srgbClr val="FFFFFF"/>
                </a:solidFill>
                <a:latin typeface="Tinos"/>
              </a:rPr>
              <a:pPr algn="r"/>
              <a:t>24</a:t>
            </a:fld>
            <a:endParaRPr>
              <a:solidFill>
                <a:prstClr val="black"/>
              </a:solidFill>
            </a:endParaRPr>
          </a:p>
        </p:txBody>
      </p:sp>
      <p:sp>
        <p:nvSpPr>
          <p:cNvPr id="309" name="TextShape 2"/>
          <p:cNvSpPr txBox="1"/>
          <p:nvPr/>
        </p:nvSpPr>
        <p:spPr>
          <a:xfrm>
            <a:off x="490320" y="110880"/>
            <a:ext cx="8228520" cy="887760"/>
          </a:xfrm>
          <a:prstGeom prst="rect">
            <a:avLst/>
          </a:prstGeom>
        </p:spPr>
        <p:txBody>
          <a:bodyPr lIns="0" tIns="0" rIns="0" bIns="0" anchor="ctr"/>
          <a:lstStyle/>
          <a:p>
            <a:r>
              <a:rPr lang="en-US" sz="4000">
                <a:solidFill>
                  <a:prstClr val="black"/>
                </a:solidFill>
              </a:rPr>
              <a:t>Result of y86loop.ys</a:t>
            </a:r>
            <a:endParaRPr>
              <a:solidFill>
                <a:prstClr val="black"/>
              </a:solidFill>
            </a:endParaRPr>
          </a:p>
        </p:txBody>
      </p:sp>
      <p:sp>
        <p:nvSpPr>
          <p:cNvPr id="310" name="TextShape 3"/>
          <p:cNvSpPr txBox="1"/>
          <p:nvPr/>
        </p:nvSpPr>
        <p:spPr>
          <a:xfrm>
            <a:off x="457200" y="1244160"/>
            <a:ext cx="8228520" cy="4886280"/>
          </a:xfrm>
          <a:prstGeom prst="rect">
            <a:avLst/>
          </a:prstGeom>
        </p:spPr>
        <p:txBody>
          <a:bodyPr lIns="0" tIns="0" rIns="0" bIns="0"/>
          <a:lstStyle/>
          <a:p>
            <a:r>
              <a:rPr lang="en-US" dirty="0">
                <a:solidFill>
                  <a:prstClr val="black"/>
                </a:solidFill>
                <a:latin typeface="Courier New"/>
              </a:rPr>
              <a:t>% </a:t>
            </a:r>
            <a:r>
              <a:rPr lang="en-US" dirty="0" err="1">
                <a:solidFill>
                  <a:prstClr val="black"/>
                </a:solidFill>
                <a:latin typeface="Courier New"/>
              </a:rPr>
              <a:t>yis</a:t>
            </a:r>
            <a:r>
              <a:rPr lang="en-US" dirty="0">
                <a:solidFill>
                  <a:prstClr val="black"/>
                </a:solidFill>
                <a:latin typeface="Courier New"/>
              </a:rPr>
              <a:t> y86loop.yo</a:t>
            </a:r>
            <a:endParaRPr dirty="0">
              <a:solidFill>
                <a:prstClr val="black"/>
              </a:solidFill>
            </a:endParaRPr>
          </a:p>
          <a:p>
            <a:r>
              <a:rPr lang="en-US" dirty="0">
                <a:solidFill>
                  <a:prstClr val="black"/>
                </a:solidFill>
                <a:latin typeface="Courier New"/>
              </a:rPr>
              <a:t>Stopped in 6003 steps at PC = 0x37.  </a:t>
            </a:r>
            <a:endParaRPr dirty="0">
              <a:solidFill>
                <a:prstClr val="black"/>
              </a:solidFill>
            </a:endParaRPr>
          </a:p>
          <a:p>
            <a:r>
              <a:rPr lang="en-US" dirty="0">
                <a:solidFill>
                  <a:prstClr val="black"/>
                </a:solidFill>
                <a:latin typeface="Courier New"/>
              </a:rPr>
              <a:t>Status 'HLT', CC Z=0 S=1 O=0</a:t>
            </a:r>
            <a:endParaRPr dirty="0">
              <a:solidFill>
                <a:prstClr val="black"/>
              </a:solidFill>
            </a:endParaRPr>
          </a:p>
          <a:p>
            <a:endParaRPr dirty="0">
              <a:solidFill>
                <a:prstClr val="black"/>
              </a:solidFill>
            </a:endParaRPr>
          </a:p>
          <a:p>
            <a:r>
              <a:rPr lang="en-US" dirty="0">
                <a:solidFill>
                  <a:prstClr val="black"/>
                </a:solidFill>
                <a:latin typeface="Courier New"/>
              </a:rPr>
              <a:t>Changes to registers:</a:t>
            </a:r>
            <a:endParaRPr dirty="0">
              <a:solidFill>
                <a:prstClr val="black"/>
              </a:solidFill>
            </a:endParaRPr>
          </a:p>
          <a:p>
            <a:r>
              <a:rPr lang="en-US" dirty="0">
                <a:solidFill>
                  <a:prstClr val="black"/>
                </a:solidFill>
                <a:latin typeface="Courier New"/>
              </a:rPr>
              <a:t>%</a:t>
            </a:r>
            <a:r>
              <a:rPr lang="en-US" dirty="0" err="1">
                <a:solidFill>
                  <a:prstClr val="black"/>
                </a:solidFill>
                <a:latin typeface="Courier New"/>
              </a:rPr>
              <a:t>rax</a:t>
            </a:r>
            <a:r>
              <a:rPr lang="en-US" dirty="0">
                <a:solidFill>
                  <a:prstClr val="black"/>
                </a:solidFill>
                <a:latin typeface="Courier New"/>
              </a:rPr>
              <a:t>:	0x00000000	0x000000000007a314</a:t>
            </a:r>
            <a:endParaRPr dirty="0">
              <a:solidFill>
                <a:prstClr val="black"/>
              </a:solidFill>
            </a:endParaRPr>
          </a:p>
          <a:p>
            <a:r>
              <a:rPr lang="en-US" dirty="0">
                <a:solidFill>
                  <a:prstClr val="black"/>
                </a:solidFill>
                <a:latin typeface="Courier New"/>
              </a:rPr>
              <a:t>%</a:t>
            </a:r>
            <a:r>
              <a:rPr lang="en-US" dirty="0" err="1">
                <a:solidFill>
                  <a:prstClr val="black"/>
                </a:solidFill>
                <a:latin typeface="Courier New"/>
              </a:rPr>
              <a:t>rcx</a:t>
            </a:r>
            <a:r>
              <a:rPr lang="en-US" dirty="0">
                <a:solidFill>
                  <a:prstClr val="black"/>
                </a:solidFill>
                <a:latin typeface="Courier New"/>
              </a:rPr>
              <a:t>:	0x00000000	0x00000000000003e9</a:t>
            </a:r>
            <a:endParaRPr dirty="0">
              <a:solidFill>
                <a:prstClr val="black"/>
              </a:solidFill>
            </a:endParaRPr>
          </a:p>
          <a:p>
            <a:r>
              <a:rPr lang="en-US" dirty="0">
                <a:solidFill>
                  <a:prstClr val="black"/>
                </a:solidFill>
                <a:latin typeface="Courier New"/>
              </a:rPr>
              <a:t>%</a:t>
            </a:r>
            <a:r>
              <a:rPr lang="en-US" dirty="0" err="1">
                <a:solidFill>
                  <a:prstClr val="black"/>
                </a:solidFill>
                <a:latin typeface="Courier New"/>
              </a:rPr>
              <a:t>rdx</a:t>
            </a:r>
            <a:r>
              <a:rPr lang="en-US" dirty="0">
                <a:solidFill>
                  <a:prstClr val="black"/>
                </a:solidFill>
                <a:latin typeface="Courier New"/>
              </a:rPr>
              <a:t>:	0x00000000	0xffffffffffffffff</a:t>
            </a:r>
            <a:endParaRPr dirty="0">
              <a:solidFill>
                <a:prstClr val="black"/>
              </a:solidFill>
            </a:endParaRPr>
          </a:p>
          <a:p>
            <a:endParaRPr dirty="0">
              <a:solidFill>
                <a:prstClr val="black"/>
              </a:solidFill>
            </a:endParaRPr>
          </a:p>
          <a:p>
            <a:r>
              <a:rPr lang="en-US" dirty="0">
                <a:solidFill>
                  <a:prstClr val="black"/>
                </a:solidFill>
                <a:latin typeface="Courier New"/>
              </a:rPr>
              <a:t>EXPLANATION:</a:t>
            </a:r>
            <a:endParaRPr dirty="0">
              <a:solidFill>
                <a:prstClr val="black"/>
              </a:solidFill>
            </a:endParaRPr>
          </a:p>
          <a:p>
            <a:r>
              <a:rPr lang="en-US" dirty="0">
                <a:solidFill>
                  <a:prstClr val="black"/>
                </a:solidFill>
                <a:latin typeface="Courier New"/>
              </a:rPr>
              <a:t>Sum of 1 to 1000 = 500500 = 0x7a314 = %</a:t>
            </a:r>
            <a:r>
              <a:rPr lang="en-US" dirty="0" err="1">
                <a:solidFill>
                  <a:prstClr val="black"/>
                </a:solidFill>
                <a:latin typeface="Courier New"/>
              </a:rPr>
              <a:t>rax</a:t>
            </a:r>
            <a:endParaRPr dirty="0">
              <a:solidFill>
                <a:prstClr val="black"/>
              </a:solidFill>
            </a:endParaRPr>
          </a:p>
          <a:p>
            <a:r>
              <a:rPr lang="en-US" dirty="0">
                <a:solidFill>
                  <a:prstClr val="black"/>
                </a:solidFill>
                <a:latin typeface="Courier New"/>
              </a:rPr>
              <a:t>0x3e9 = 1001 = %</a:t>
            </a:r>
            <a:r>
              <a:rPr lang="en-US" dirty="0" err="1">
                <a:solidFill>
                  <a:prstClr val="black"/>
                </a:solidFill>
                <a:latin typeface="Courier New"/>
              </a:rPr>
              <a:t>rcx</a:t>
            </a:r>
            <a:endParaRPr dirty="0">
              <a:solidFill>
                <a:prstClr val="black"/>
              </a:solidFill>
            </a:endParaRPr>
          </a:p>
          <a:p>
            <a:r>
              <a:rPr lang="en-US" dirty="0">
                <a:solidFill>
                  <a:prstClr val="black"/>
                </a:solidFill>
                <a:latin typeface="Courier New"/>
              </a:rPr>
              <a:t>CC sign bit = 1 because 1000 – 1001 = -1 = </a:t>
            </a:r>
          </a:p>
          <a:p>
            <a:r>
              <a:rPr lang="en-US" dirty="0">
                <a:solidFill>
                  <a:prstClr val="black"/>
                </a:solidFill>
                <a:latin typeface="Courier New"/>
              </a:rPr>
              <a:t>                                0xffffffffffffffff = %</a:t>
            </a:r>
            <a:r>
              <a:rPr lang="en-US" dirty="0" err="1">
                <a:solidFill>
                  <a:prstClr val="black"/>
                </a:solidFill>
                <a:latin typeface="Courier New"/>
              </a:rPr>
              <a:t>rdx</a:t>
            </a:r>
            <a:endParaRPr dirty="0">
              <a:solidFill>
                <a:prstClr val="black"/>
              </a:solidFill>
            </a:endParaRPr>
          </a:p>
        </p:txBody>
      </p:sp>
    </p:spTree>
    <p:extLst>
      <p:ext uri="{BB962C8B-B14F-4D97-AF65-F5344CB8AC3E}">
        <p14:creationId xmlns:p14="http://schemas.microsoft.com/office/powerpoint/2010/main" val="3678248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call</a:t>
            </a:r>
            <a:r>
              <a:rPr lang="en-US" dirty="0"/>
              <a:t> and </a:t>
            </a:r>
            <a:r>
              <a:rPr lang="en-US" i="1" dirty="0"/>
              <a:t>ret </a:t>
            </a:r>
            <a:r>
              <a:rPr lang="en-US" dirty="0"/>
              <a:t>instructions</a:t>
            </a:r>
          </a:p>
        </p:txBody>
      </p:sp>
      <p:sp>
        <p:nvSpPr>
          <p:cNvPr id="3" name="Content Placeholder 2"/>
          <p:cNvSpPr>
            <a:spLocks noGrp="1"/>
          </p:cNvSpPr>
          <p:nvPr>
            <p:ph idx="1"/>
          </p:nvPr>
        </p:nvSpPr>
        <p:spPr/>
        <p:txBody>
          <a:bodyPr/>
          <a:lstStyle/>
          <a:p>
            <a:r>
              <a:rPr lang="en-US" dirty="0"/>
              <a:t>Similarly to jump instructions, the call instruction uses a label (shown as </a:t>
            </a:r>
            <a:r>
              <a:rPr lang="en-US" i="1" dirty="0" err="1"/>
              <a:t>Dest</a:t>
            </a:r>
            <a:r>
              <a:rPr lang="en-US" dirty="0"/>
              <a:t> below):</a:t>
            </a:r>
          </a:p>
          <a:p>
            <a:r>
              <a:rPr lang="en-US" i="1" dirty="0"/>
              <a:t>call </a:t>
            </a:r>
            <a:r>
              <a:rPr lang="en-US" i="1" dirty="0" err="1"/>
              <a:t>Dest</a:t>
            </a:r>
            <a:endParaRPr lang="en-US" i="1" dirty="0"/>
          </a:p>
          <a:p>
            <a:pPr lvl="1"/>
            <a:r>
              <a:rPr lang="en-US" dirty="0"/>
              <a:t>This instruction will (1) push the return address (the address of next instruction after the call instruction) on the stack, and (2) write the address of the </a:t>
            </a:r>
            <a:r>
              <a:rPr lang="en-US" dirty="0" err="1"/>
              <a:t>Dest</a:t>
            </a:r>
            <a:r>
              <a:rPr lang="en-US" dirty="0"/>
              <a:t> label to the PC, so the </a:t>
            </a:r>
            <a:r>
              <a:rPr lang="en-US" dirty="0" err="1"/>
              <a:t>Dest</a:t>
            </a:r>
            <a:r>
              <a:rPr lang="en-US" dirty="0"/>
              <a:t> function’s code will execute next.</a:t>
            </a:r>
          </a:p>
          <a:p>
            <a:r>
              <a:rPr lang="en-US" i="1" dirty="0"/>
              <a:t>ret</a:t>
            </a:r>
          </a:p>
          <a:p>
            <a:pPr lvl="1"/>
            <a:r>
              <a:rPr lang="en-US" dirty="0"/>
              <a:t>This is the ret instruction, which will (1) pop the return address from the stack, and (2) write it to the PC</a:t>
            </a:r>
          </a:p>
        </p:txBody>
      </p:sp>
    </p:spTree>
    <p:extLst>
      <p:ext uri="{BB962C8B-B14F-4D97-AF65-F5344CB8AC3E}">
        <p14:creationId xmlns:p14="http://schemas.microsoft.com/office/powerpoint/2010/main" val="3841895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stack – needed to call functions</a:t>
            </a:r>
          </a:p>
        </p:txBody>
      </p:sp>
      <p:sp>
        <p:nvSpPr>
          <p:cNvPr id="3" name="Content Placeholder 2"/>
          <p:cNvSpPr>
            <a:spLocks noGrp="1"/>
          </p:cNvSpPr>
          <p:nvPr>
            <p:ph idx="1"/>
          </p:nvPr>
        </p:nvSpPr>
        <p:spPr/>
        <p:txBody>
          <a:bodyPr>
            <a:normAutofit lnSpcReduction="10000"/>
          </a:bodyPr>
          <a:lstStyle/>
          <a:p>
            <a:r>
              <a:rPr lang="en-US" dirty="0"/>
              <a:t>Because the call instruction pushes a return address onto the stack, and because the ret instruction pops a return address off of the stack, we also need a stack if we wish to call functions.</a:t>
            </a:r>
          </a:p>
          <a:p>
            <a:r>
              <a:rPr lang="en-US" dirty="0"/>
              <a:t>In Y86-64, if we want to use a stack, we have to set it up explicitly (there is no Operating System, or OS, which provides a stack to us for our use).</a:t>
            </a:r>
          </a:p>
          <a:p>
            <a:r>
              <a:rPr lang="en-US" dirty="0"/>
              <a:t>Since you will not be asked to write Y86-64 programs, you do not need to know how to write stack set up code, but we cover it so you understand it (and you should understand it).</a:t>
            </a:r>
          </a:p>
        </p:txBody>
      </p:sp>
    </p:spTree>
    <p:extLst>
      <p:ext uri="{BB962C8B-B14F-4D97-AF65-F5344CB8AC3E}">
        <p14:creationId xmlns:p14="http://schemas.microsoft.com/office/powerpoint/2010/main" val="2391893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2DCFC-8B8D-4CE7-A755-20A1B312C24D}"/>
              </a:ext>
            </a:extLst>
          </p:cNvPr>
          <p:cNvSpPr>
            <a:spLocks noGrp="1"/>
          </p:cNvSpPr>
          <p:nvPr>
            <p:ph type="title"/>
          </p:nvPr>
        </p:nvSpPr>
        <p:spPr/>
        <p:txBody>
          <a:bodyPr/>
          <a:lstStyle/>
          <a:p>
            <a:r>
              <a:rPr lang="en-US" dirty="0"/>
              <a:t>Note about subroutine terms</a:t>
            </a:r>
          </a:p>
        </p:txBody>
      </p:sp>
      <p:sp>
        <p:nvSpPr>
          <p:cNvPr id="3" name="Content Placeholder 2">
            <a:extLst>
              <a:ext uri="{FF2B5EF4-FFF2-40B4-BE49-F238E27FC236}">
                <a16:creationId xmlns:a16="http://schemas.microsoft.com/office/drawing/2014/main" id="{DC0BDC9F-0847-445A-911C-6B78DD174EEF}"/>
              </a:ext>
            </a:extLst>
          </p:cNvPr>
          <p:cNvSpPr>
            <a:spLocks noGrp="1"/>
          </p:cNvSpPr>
          <p:nvPr>
            <p:ph idx="1"/>
          </p:nvPr>
        </p:nvSpPr>
        <p:spPr/>
        <p:txBody>
          <a:bodyPr vert="horz" lIns="91440" tIns="45720" rIns="91440" bIns="45720" anchor="t">
            <a:normAutofit/>
          </a:bodyPr>
          <a:lstStyle/>
          <a:p>
            <a:r>
              <a:rPr lang="en-US" dirty="0"/>
              <a:t>Remember that </a:t>
            </a:r>
            <a:r>
              <a:rPr lang="en-US" b="1" i="1" dirty="0"/>
              <a:t>function, procedure and method</a:t>
            </a:r>
            <a:r>
              <a:rPr lang="en-US" dirty="0"/>
              <a:t> are high-level language terms for </a:t>
            </a:r>
            <a:r>
              <a:rPr lang="en-US" b="1" i="1" dirty="0"/>
              <a:t>subroutines (the assembly/machine language term)</a:t>
            </a:r>
            <a:r>
              <a:rPr lang="en-US" dirty="0"/>
              <a:t>. </a:t>
            </a:r>
          </a:p>
          <a:p>
            <a:r>
              <a:rPr lang="en-US" dirty="0"/>
              <a:t>For the processor, these are all the same thing; that is, they are all subroutines.</a:t>
            </a:r>
          </a:p>
          <a:p>
            <a:r>
              <a:rPr lang="en-US" dirty="0"/>
              <a:t>So, in machine language, there are only subroutines, but we can refer to them as functions, and we usually do.</a:t>
            </a:r>
          </a:p>
        </p:txBody>
      </p:sp>
    </p:spTree>
    <p:extLst>
      <p:ext uri="{BB962C8B-B14F-4D97-AF65-F5344CB8AC3E}">
        <p14:creationId xmlns:p14="http://schemas.microsoft.com/office/powerpoint/2010/main" val="297054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the stack</a:t>
            </a:r>
          </a:p>
        </p:txBody>
      </p:sp>
      <p:sp>
        <p:nvSpPr>
          <p:cNvPr id="3" name="Vertical Text Placeholder 2"/>
          <p:cNvSpPr>
            <a:spLocks noGrp="1"/>
          </p:cNvSpPr>
          <p:nvPr>
            <p:ph idx="1"/>
          </p:nvPr>
        </p:nvSpPr>
        <p:spPr/>
        <p:txBody>
          <a:bodyPr>
            <a:normAutofit/>
          </a:bodyPr>
          <a:lstStyle/>
          <a:p>
            <a:r>
              <a:rPr lang="en-US" sz="2000" dirty="0"/>
              <a:t>The program stack is actually divided conceptually into </a:t>
            </a:r>
            <a:r>
              <a:rPr lang="en-US" sz="2000" b="1" i="1" dirty="0"/>
              <a:t>frames</a:t>
            </a:r>
            <a:r>
              <a:rPr lang="en-US" sz="2000" dirty="0"/>
              <a:t>.</a:t>
            </a:r>
          </a:p>
          <a:p>
            <a:r>
              <a:rPr lang="en-US" sz="2000" dirty="0"/>
              <a:t>Each procedure or function (main and any functions called from main or from another function) has its own part of the stack to use, which is called its frame.</a:t>
            </a:r>
          </a:p>
          <a:p>
            <a:r>
              <a:rPr lang="en-US" sz="2000" dirty="0"/>
              <a:t>The frame goes from the stack address pointed to by %</a:t>
            </a:r>
            <a:r>
              <a:rPr lang="en-US" sz="2000" dirty="0" err="1"/>
              <a:t>rbp</a:t>
            </a:r>
            <a:r>
              <a:rPr lang="en-US" sz="2000" dirty="0"/>
              <a:t> in that function (this is called the base pointer or frame pointer; it points to the bottom of the function’s stack frame), to %</a:t>
            </a:r>
            <a:r>
              <a:rPr lang="en-US" sz="2000" dirty="0" err="1"/>
              <a:t>rsp</a:t>
            </a:r>
            <a:r>
              <a:rPr lang="en-US" sz="2000" dirty="0"/>
              <a:t>, which points to the top of the stack while the procedure is running.</a:t>
            </a:r>
          </a:p>
          <a:p>
            <a:r>
              <a:rPr lang="en-US" sz="2000" dirty="0"/>
              <a:t>This implies that the address pointed to by %</a:t>
            </a:r>
            <a:r>
              <a:rPr lang="en-US" sz="2000" dirty="0" err="1"/>
              <a:t>rbp</a:t>
            </a:r>
            <a:r>
              <a:rPr lang="en-US" sz="2000" dirty="0"/>
              <a:t> is different in different functions: %</a:t>
            </a:r>
            <a:r>
              <a:rPr lang="en-US" sz="2000" dirty="0" err="1"/>
              <a:t>rbp</a:t>
            </a:r>
            <a:r>
              <a:rPr lang="en-US" sz="2000" dirty="0"/>
              <a:t> must be set when the function is entered.</a:t>
            </a:r>
          </a:p>
        </p:txBody>
      </p:sp>
    </p:spTree>
    <p:extLst>
      <p:ext uri="{BB962C8B-B14F-4D97-AF65-F5344CB8AC3E}">
        <p14:creationId xmlns:p14="http://schemas.microsoft.com/office/powerpoint/2010/main" val="588263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45720" rIns="0" bIns="0" anchor="b">
            <a:normAutofit/>
          </a:bodyPr>
          <a:lstStyle/>
          <a:p>
            <a:r>
              <a:rPr lang="en-US" dirty="0">
                <a:cs typeface="Calibri"/>
              </a:rPr>
              <a:t>Stack instructions</a:t>
            </a:r>
            <a:endParaRPr lang="en-US" dirty="0"/>
          </a:p>
        </p:txBody>
      </p:sp>
      <p:sp>
        <p:nvSpPr>
          <p:cNvPr id="3" name="Content Placeholder 2"/>
          <p:cNvSpPr>
            <a:spLocks noGrp="1"/>
          </p:cNvSpPr>
          <p:nvPr>
            <p:ph idx="1"/>
          </p:nvPr>
        </p:nvSpPr>
        <p:spPr/>
        <p:txBody>
          <a:bodyPr vert="horz" lIns="91440" tIns="45720" rIns="91440" bIns="45720" anchor="t">
            <a:normAutofit/>
          </a:bodyPr>
          <a:lstStyle/>
          <a:p>
            <a:pPr marL="0" indent="0">
              <a:buNone/>
            </a:pPr>
            <a:endParaRPr lang="en-US" sz="2000" dirty="0"/>
          </a:p>
          <a:p>
            <a:r>
              <a:rPr lang="en-US" sz="2000" dirty="0"/>
              <a:t>There are two other stack instructions which we did not see before, but if you are familiar with the LIFO (Last-In-First-Out) nature of a stack, they are easy:</a:t>
            </a:r>
          </a:p>
          <a:p>
            <a:r>
              <a:rPr lang="en-US" sz="2000" i="1" dirty="0" err="1"/>
              <a:t>pushq</a:t>
            </a:r>
            <a:r>
              <a:rPr lang="en-US" sz="2000" i="1" dirty="0"/>
              <a:t> </a:t>
            </a:r>
            <a:r>
              <a:rPr lang="en-US" sz="2000" i="1" dirty="0" err="1"/>
              <a:t>rA</a:t>
            </a:r>
            <a:r>
              <a:rPr lang="en-US" sz="2000" i="1" dirty="0"/>
              <a:t>    	</a:t>
            </a:r>
            <a:r>
              <a:rPr lang="en-US" sz="2000" dirty="0"/>
              <a:t>#This reads the value in register </a:t>
            </a:r>
            <a:r>
              <a:rPr lang="en-US" sz="2000" dirty="0" err="1"/>
              <a:t>rA</a:t>
            </a:r>
            <a:r>
              <a:rPr lang="en-US" sz="2000" dirty="0"/>
              <a:t>, and </a:t>
            </a:r>
          </a:p>
          <a:p>
            <a:r>
              <a:rPr lang="en-US" sz="2000"/>
              <a:t>                   #pushes it onto the top of the stack (it </a:t>
            </a:r>
            <a:endParaRPr lang="en-US" dirty="0"/>
          </a:p>
          <a:p>
            <a:r>
              <a:rPr lang="en-US" sz="2000"/>
              <a:t>                   #decrements %rsp by 8 bytes before writing</a:t>
            </a:r>
            <a:endParaRPr lang="en-US"/>
          </a:p>
          <a:p>
            <a:r>
              <a:rPr lang="en-US" sz="2000"/>
              <a:t>                   #the value to (%</a:t>
            </a:r>
            <a:r>
              <a:rPr lang="en-US" sz="2000" err="1"/>
              <a:t>rsp</a:t>
            </a:r>
            <a:r>
              <a:rPr lang="en-US" sz="2000" dirty="0"/>
              <a:t>).</a:t>
            </a:r>
            <a:endParaRPr lang="en-US"/>
          </a:p>
          <a:p>
            <a:r>
              <a:rPr lang="en-US" sz="2000" i="1" dirty="0" err="1"/>
              <a:t>popq</a:t>
            </a:r>
            <a:r>
              <a:rPr lang="en-US" sz="2000" i="1" dirty="0"/>
              <a:t> </a:t>
            </a:r>
            <a:r>
              <a:rPr lang="en-US" sz="2000" i="1" dirty="0" err="1"/>
              <a:t>rB</a:t>
            </a:r>
            <a:r>
              <a:rPr lang="en-US" sz="2000" dirty="0"/>
              <a:t>      #This reads the value which is at the top of </a:t>
            </a:r>
          </a:p>
          <a:p>
            <a:r>
              <a:rPr lang="en-US" sz="2000"/>
              <a:t>                   #the </a:t>
            </a:r>
            <a:r>
              <a:rPr lang="en-US" sz="2000" dirty="0"/>
              <a:t>stack, and</a:t>
            </a:r>
            <a:r>
              <a:rPr lang="en-US" sz="2000"/>
              <a:t> writes a copy of it to register </a:t>
            </a:r>
            <a:endParaRPr lang="en-US"/>
          </a:p>
          <a:p>
            <a:r>
              <a:rPr lang="en-US" sz="2000"/>
              <a:t>                   #rB; %</a:t>
            </a:r>
            <a:r>
              <a:rPr lang="en-US" sz="2000" err="1"/>
              <a:t>rsp</a:t>
            </a:r>
            <a:r>
              <a:rPr lang="en-US" sz="2000"/>
              <a:t> is also incremented by 8 bytes after (%</a:t>
            </a:r>
            <a:r>
              <a:rPr lang="en-US" sz="2000" err="1"/>
              <a:t>rsp</a:t>
            </a:r>
            <a:r>
              <a:rPr lang="en-US" sz="2000"/>
              <a:t>) is</a:t>
            </a:r>
            <a:endParaRPr lang="en-US"/>
          </a:p>
          <a:p>
            <a:r>
              <a:rPr lang="en-US" sz="2000" dirty="0"/>
              <a:t>                   #read.</a:t>
            </a:r>
            <a:endParaRPr lang="en-US" dirty="0"/>
          </a:p>
        </p:txBody>
      </p:sp>
    </p:spTree>
    <p:extLst>
      <p:ext uri="{BB962C8B-B14F-4D97-AF65-F5344CB8AC3E}">
        <p14:creationId xmlns:p14="http://schemas.microsoft.com/office/powerpoint/2010/main" val="2583058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Shape 1"/>
          <p:cNvSpPr txBox="1"/>
          <p:nvPr/>
        </p:nvSpPr>
        <p:spPr>
          <a:xfrm>
            <a:off x="685440" y="2130120"/>
            <a:ext cx="7772760" cy="1469880"/>
          </a:xfrm>
          <a:prstGeom prst="rect">
            <a:avLst/>
          </a:prstGeom>
        </p:spPr>
        <p:txBody>
          <a:bodyPr lIns="0" tIns="0" rIns="0" bIns="0" anchor="ctr"/>
          <a:lstStyle/>
          <a:p>
            <a:endParaRPr dirty="0">
              <a:solidFill>
                <a:prstClr val="white"/>
              </a:solidFill>
            </a:endParaRPr>
          </a:p>
        </p:txBody>
      </p:sp>
      <p:sp>
        <p:nvSpPr>
          <p:cNvPr id="80" name="TextShape 2"/>
          <p:cNvSpPr txBox="1"/>
          <p:nvPr/>
        </p:nvSpPr>
        <p:spPr>
          <a:xfrm>
            <a:off x="457200" y="3429000"/>
            <a:ext cx="8382000" cy="2743200"/>
          </a:xfrm>
          <a:prstGeom prst="rect">
            <a:avLst/>
          </a:prstGeom>
        </p:spPr>
        <p:txBody>
          <a:bodyPr lIns="0" tIns="0" rIns="0" bIns="0" anchor="t"/>
          <a:lstStyle/>
          <a:p>
            <a:pPr algn="ctr"/>
            <a:r>
              <a:rPr lang="en-US" sz="3200" dirty="0">
                <a:solidFill>
                  <a:prstClr val="white"/>
                </a:solidFill>
                <a:latin typeface="arial"/>
              </a:rPr>
              <a:t>Y86 Assembly Language – </a:t>
            </a:r>
            <a:endParaRPr lang="en-US">
              <a:solidFill>
                <a:prstClr val="white"/>
              </a:solidFill>
            </a:endParaRPr>
          </a:p>
          <a:p>
            <a:pPr marL="514350" indent="-514350" algn="ctr">
              <a:buAutoNum type="arabicParenR"/>
            </a:pPr>
            <a:r>
              <a:rPr lang="en-US" sz="3200" dirty="0">
                <a:solidFill>
                  <a:prstClr val="white"/>
                </a:solidFill>
                <a:latin typeface="arial"/>
              </a:rPr>
              <a:t>Data Movement Instructions</a:t>
            </a:r>
            <a:endParaRPr lang="en-US">
              <a:solidFill>
                <a:prstClr val="white"/>
              </a:solidFill>
            </a:endParaRPr>
          </a:p>
          <a:p>
            <a:pPr algn="ctr"/>
            <a:endParaRPr lang="en-US" sz="3200" dirty="0">
              <a:solidFill>
                <a:prstClr val="white"/>
              </a:solidFill>
              <a:latin typeface="arial"/>
            </a:endParaRPr>
          </a:p>
          <a:p>
            <a:pPr lvl="1"/>
            <a:endParaRPr lang="en-US" sz="1400" dirty="0">
              <a:solidFill>
                <a:prstClr val="white"/>
              </a:solidFill>
            </a:endParaRPr>
          </a:p>
          <a:p>
            <a:endParaRPr lang="en-US" dirty="0">
              <a:solidFill>
                <a:prstClr val="white"/>
              </a:solidFill>
            </a:endParaRPr>
          </a:p>
          <a:p>
            <a:pPr algn="ctr"/>
            <a:endParaRPr dirty="0">
              <a:solidFill>
                <a:prstClr val="white"/>
              </a:solidFill>
            </a:endParaRPr>
          </a:p>
        </p:txBody>
      </p:sp>
    </p:spTree>
    <p:extLst>
      <p:ext uri="{BB962C8B-B14F-4D97-AF65-F5344CB8AC3E}">
        <p14:creationId xmlns:p14="http://schemas.microsoft.com/office/powerpoint/2010/main" val="3439281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Preparing the stack for the function to run</a:t>
            </a:r>
          </a:p>
        </p:txBody>
      </p:sp>
      <p:sp>
        <p:nvSpPr>
          <p:cNvPr id="3" name="Vertical Text Placeholder 2"/>
          <p:cNvSpPr>
            <a:spLocks noGrp="1"/>
          </p:cNvSpPr>
          <p:nvPr>
            <p:ph idx="1"/>
          </p:nvPr>
        </p:nvSpPr>
        <p:spPr/>
        <p:txBody>
          <a:bodyPr>
            <a:normAutofit fontScale="85000" lnSpcReduction="10000"/>
          </a:bodyPr>
          <a:lstStyle/>
          <a:p>
            <a:r>
              <a:rPr lang="en-US" sz="2800" dirty="0"/>
              <a:t>For the function to be able to use the stack, we have to set the frame pointer, %</a:t>
            </a:r>
            <a:r>
              <a:rPr lang="en-US" sz="2800" dirty="0" err="1"/>
              <a:t>rbp</a:t>
            </a:r>
            <a:r>
              <a:rPr lang="en-US" sz="2800" dirty="0"/>
              <a:t>, to the bottom of its frame (which is the top of the stack before the function begins execution).</a:t>
            </a:r>
          </a:p>
          <a:p>
            <a:r>
              <a:rPr lang="en-US" sz="2800" i="1" dirty="0"/>
              <a:t>Before</a:t>
            </a:r>
            <a:r>
              <a:rPr lang="en-US" sz="2800" dirty="0"/>
              <a:t> we can do this, though, we must </a:t>
            </a:r>
            <a:r>
              <a:rPr lang="en-US" sz="2800" b="1" i="1" dirty="0"/>
              <a:t>save</a:t>
            </a:r>
            <a:r>
              <a:rPr lang="en-US" sz="2800" dirty="0"/>
              <a:t> </a:t>
            </a:r>
            <a:r>
              <a:rPr lang="en-US" sz="2800" i="1" dirty="0"/>
              <a:t>the frame pointer of </a:t>
            </a:r>
            <a:r>
              <a:rPr lang="en-US" sz="2800" b="1" i="1" dirty="0"/>
              <a:t>the caller</a:t>
            </a:r>
            <a:r>
              <a:rPr lang="en-US" sz="2800" dirty="0"/>
              <a:t>, or it will be lost after return!</a:t>
            </a:r>
          </a:p>
          <a:p>
            <a:r>
              <a:rPr lang="en-US" sz="2800" dirty="0"/>
              <a:t>After saving the frame pointer of the caller, we will make the function’s frame pointer point to the saved caller’s frame pointer; therefore, in any function (except main), %</a:t>
            </a:r>
            <a:r>
              <a:rPr lang="en-US" sz="2800" dirty="0" err="1"/>
              <a:t>rbp</a:t>
            </a:r>
            <a:r>
              <a:rPr lang="en-US" sz="2800" dirty="0"/>
              <a:t> should point to the saved caller’s frame pointer.</a:t>
            </a:r>
          </a:p>
          <a:p>
            <a:r>
              <a:rPr lang="en-US" sz="2800" dirty="0"/>
              <a:t>The following slide shows the instructions we put at the beginning of the function to do these things.</a:t>
            </a:r>
          </a:p>
        </p:txBody>
      </p:sp>
    </p:spTree>
    <p:extLst>
      <p:ext uri="{BB962C8B-B14F-4D97-AF65-F5344CB8AC3E}">
        <p14:creationId xmlns:p14="http://schemas.microsoft.com/office/powerpoint/2010/main" val="50170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Setting the procedure’s stack frame</a:t>
            </a:r>
          </a:p>
        </p:txBody>
      </p:sp>
      <p:sp>
        <p:nvSpPr>
          <p:cNvPr id="3" name="Vertical Text Placeholder 2"/>
          <p:cNvSpPr>
            <a:spLocks noGrp="1"/>
          </p:cNvSpPr>
          <p:nvPr>
            <p:ph idx="1"/>
          </p:nvPr>
        </p:nvSpPr>
        <p:spPr>
          <a:xfrm>
            <a:off x="457200" y="1143000"/>
            <a:ext cx="8228763" cy="5105400"/>
          </a:xfrm>
        </p:spPr>
        <p:txBody>
          <a:bodyPr>
            <a:normAutofit/>
          </a:bodyPr>
          <a:lstStyle/>
          <a:p>
            <a:pPr marL="108000" indent="0">
              <a:buNone/>
            </a:pPr>
            <a:endParaRPr lang="en-US" sz="2400" dirty="0"/>
          </a:p>
          <a:p>
            <a:pPr marL="108000" indent="0">
              <a:buNone/>
            </a:pPr>
            <a:endParaRPr lang="en-US" sz="2400" dirty="0"/>
          </a:p>
          <a:p>
            <a:pPr marL="108000" indent="0">
              <a:buNone/>
            </a:pPr>
            <a:endParaRPr lang="en-US" sz="2400" dirty="0"/>
          </a:p>
          <a:p>
            <a:pPr marL="108000" indent="0">
              <a:buNone/>
            </a:pPr>
            <a:r>
              <a:rPr lang="en-US" sz="2400" dirty="0"/>
              <a:t>	</a:t>
            </a:r>
            <a:r>
              <a:rPr lang="en-US" sz="2400" dirty="0" err="1"/>
              <a:t>pushq</a:t>
            </a:r>
            <a:r>
              <a:rPr lang="en-US" sz="2400" dirty="0"/>
              <a:t> %</a:t>
            </a:r>
            <a:r>
              <a:rPr lang="en-US" sz="2400" dirty="0" err="1"/>
              <a:t>rbp</a:t>
            </a:r>
            <a:r>
              <a:rPr lang="en-US" sz="2400" dirty="0"/>
              <a:t>		#Save the caller’s base pointer</a:t>
            </a:r>
          </a:p>
          <a:p>
            <a:pPr marL="108000" indent="0">
              <a:buNone/>
            </a:pPr>
            <a:r>
              <a:rPr lang="en-US" sz="2400" dirty="0"/>
              <a:t>	</a:t>
            </a:r>
            <a:r>
              <a:rPr lang="en-US" sz="2400" dirty="0" err="1"/>
              <a:t>rrmovq</a:t>
            </a:r>
            <a:r>
              <a:rPr lang="en-US" sz="2400" dirty="0"/>
              <a:t> %</a:t>
            </a:r>
            <a:r>
              <a:rPr lang="en-US" sz="2400" dirty="0" err="1"/>
              <a:t>rsp</a:t>
            </a:r>
            <a:r>
              <a:rPr lang="en-US" sz="2400" dirty="0"/>
              <a:t>, %</a:t>
            </a:r>
            <a:r>
              <a:rPr lang="en-US" sz="2400" dirty="0" err="1"/>
              <a:t>rbp</a:t>
            </a:r>
            <a:r>
              <a:rPr lang="en-US" sz="2400" dirty="0"/>
              <a:t>	#Set the procedure’s base pointer</a:t>
            </a:r>
          </a:p>
          <a:p>
            <a:pPr marL="108000" indent="0">
              <a:buNone/>
            </a:pPr>
            <a:endParaRPr lang="en-US" sz="2400" dirty="0"/>
          </a:p>
          <a:p>
            <a:pPr marL="108000" indent="0">
              <a:buNone/>
            </a:pPr>
            <a:r>
              <a:rPr lang="en-US" sz="2400" dirty="0"/>
              <a:t>Notice that, after the second instruction above, the procedure’s stack frame only has the caller’s saved frame pointer; </a:t>
            </a:r>
            <a:r>
              <a:rPr lang="en-US" sz="2400" dirty="0" err="1"/>
              <a:t>rbp</a:t>
            </a:r>
            <a:r>
              <a:rPr lang="en-US" sz="2400" dirty="0"/>
              <a:t> now points to the saved caller’s frame pointer.</a:t>
            </a:r>
          </a:p>
          <a:p>
            <a:pPr marL="108000" indent="0">
              <a:buNone/>
            </a:pPr>
            <a:endParaRPr lang="en-US" sz="2400" dirty="0"/>
          </a:p>
        </p:txBody>
      </p:sp>
    </p:spTree>
    <p:extLst>
      <p:ext uri="{BB962C8B-B14F-4D97-AF65-F5344CB8AC3E}">
        <p14:creationId xmlns:p14="http://schemas.microsoft.com/office/powerpoint/2010/main" val="8020501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59105-D080-4248-9FF6-74F5CB4E18C5}"/>
              </a:ext>
            </a:extLst>
          </p:cNvPr>
          <p:cNvSpPr>
            <a:spLocks noGrp="1"/>
          </p:cNvSpPr>
          <p:nvPr>
            <p:ph type="title"/>
          </p:nvPr>
        </p:nvSpPr>
        <p:spPr/>
        <p:txBody>
          <a:bodyPr vert="horz" lIns="0" tIns="45720" rIns="0" bIns="0" anchor="b">
            <a:normAutofit fontScale="90000"/>
          </a:bodyPr>
          <a:lstStyle/>
          <a:p>
            <a:r>
              <a:rPr lang="en-US" dirty="0"/>
              <a:t>Setting up function’s stack frame</a:t>
            </a:r>
          </a:p>
        </p:txBody>
      </p:sp>
      <p:sp>
        <p:nvSpPr>
          <p:cNvPr id="3" name="Content Placeholder 2">
            <a:extLst>
              <a:ext uri="{FF2B5EF4-FFF2-40B4-BE49-F238E27FC236}">
                <a16:creationId xmlns:a16="http://schemas.microsoft.com/office/drawing/2014/main" id="{F7D7D2F2-0529-4051-B7BA-BAA93AFAEADF}"/>
              </a:ext>
            </a:extLst>
          </p:cNvPr>
          <p:cNvSpPr>
            <a:spLocks noGrp="1"/>
          </p:cNvSpPr>
          <p:nvPr>
            <p:ph idx="1"/>
          </p:nvPr>
        </p:nvSpPr>
        <p:spPr/>
        <p:txBody>
          <a:bodyPr vert="horz" lIns="91440" tIns="45720" rIns="91440" bIns="45720" anchor="t">
            <a:normAutofit/>
          </a:bodyPr>
          <a:lstStyle/>
          <a:p>
            <a:r>
              <a:rPr lang="en-US" sz="2800" dirty="0"/>
              <a:t>To set the function’s stack frame, these instructions must be executed:</a:t>
            </a:r>
          </a:p>
          <a:p>
            <a:pPr marL="0" indent="0">
              <a:buNone/>
            </a:pPr>
            <a:r>
              <a:rPr lang="en-US" sz="2800" dirty="0"/>
              <a:t>    </a:t>
            </a:r>
            <a:r>
              <a:rPr lang="en-US" sz="2800" dirty="0" err="1"/>
              <a:t>pushq</a:t>
            </a:r>
            <a:r>
              <a:rPr lang="en-US" sz="2800" dirty="0"/>
              <a:t> %</a:t>
            </a:r>
            <a:r>
              <a:rPr lang="en-US" sz="2800" dirty="0" err="1"/>
              <a:t>rbp</a:t>
            </a:r>
            <a:r>
              <a:rPr lang="en-US" sz="2800" dirty="0"/>
              <a:t>               #Save caller’s frame pointer</a:t>
            </a:r>
          </a:p>
          <a:p>
            <a:pPr marL="0" indent="0">
              <a:buNone/>
            </a:pPr>
            <a:r>
              <a:rPr lang="en-US" sz="2800" dirty="0"/>
              <a:t>    </a:t>
            </a:r>
            <a:r>
              <a:rPr lang="en-US" sz="2800" dirty="0" err="1"/>
              <a:t>rrmovq</a:t>
            </a:r>
            <a:r>
              <a:rPr lang="en-US" sz="2800" dirty="0"/>
              <a:t> %</a:t>
            </a:r>
            <a:r>
              <a:rPr lang="en-US" sz="2800" dirty="0" err="1"/>
              <a:t>rsp</a:t>
            </a:r>
            <a:r>
              <a:rPr lang="en-US" sz="2800" dirty="0"/>
              <a:t>, %</a:t>
            </a:r>
            <a:r>
              <a:rPr lang="en-US" sz="2800" dirty="0" err="1"/>
              <a:t>rbp</a:t>
            </a:r>
            <a:r>
              <a:rPr lang="en-US" sz="2800" dirty="0"/>
              <a:t>  #Set function’s frame pointer</a:t>
            </a:r>
          </a:p>
          <a:p>
            <a:pPr marL="0" indent="0">
              <a:buNone/>
            </a:pPr>
            <a:endParaRPr lang="en-US" sz="2800" dirty="0"/>
          </a:p>
          <a:p>
            <a:pPr marL="0" indent="0">
              <a:buNone/>
            </a:pPr>
            <a:r>
              <a:rPr lang="en-US" sz="2800" dirty="0"/>
              <a:t>Notice that, after the second instruction above, the function’s stack frame only has the caller’s saved frame pointer; </a:t>
            </a:r>
            <a:r>
              <a:rPr lang="en-US" sz="2800" dirty="0" err="1"/>
              <a:t>rbp</a:t>
            </a:r>
            <a:r>
              <a:rPr lang="en-US" sz="2800" dirty="0"/>
              <a:t> now points to the saved caller’s frame pointer.</a:t>
            </a:r>
          </a:p>
          <a:p>
            <a:pPr marL="0" indent="0">
              <a:buNone/>
            </a:pPr>
            <a:endParaRPr lang="en-US" sz="2800" dirty="0"/>
          </a:p>
        </p:txBody>
      </p:sp>
    </p:spTree>
    <p:extLst>
      <p:ext uri="{BB962C8B-B14F-4D97-AF65-F5344CB8AC3E}">
        <p14:creationId xmlns:p14="http://schemas.microsoft.com/office/powerpoint/2010/main" val="500498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set up the stack</a:t>
            </a:r>
          </a:p>
        </p:txBody>
      </p:sp>
      <p:sp>
        <p:nvSpPr>
          <p:cNvPr id="3" name="Content Placeholder 2"/>
          <p:cNvSpPr>
            <a:spLocks noGrp="1"/>
          </p:cNvSpPr>
          <p:nvPr>
            <p:ph idx="1"/>
          </p:nvPr>
        </p:nvSpPr>
        <p:spPr/>
        <p:txBody>
          <a:bodyPr vert="horz" lIns="91440" tIns="45720" rIns="91440" bIns="45720" anchor="t">
            <a:normAutofit lnSpcReduction="10000"/>
          </a:bodyPr>
          <a:lstStyle/>
          <a:p>
            <a:r>
              <a:rPr lang="en-US" dirty="0"/>
              <a:t>In typical systems, the stack starts at a very high address, and as data is pushed onto the stack, it grows downward in memory (to lower numbered addresses).</a:t>
            </a:r>
          </a:p>
          <a:p>
            <a:r>
              <a:rPr lang="en-US" dirty="0"/>
              <a:t>Therefore, we should put the bottom of our stack at a high address (so we have space for it to grow down enough for the stack frames of our functions).</a:t>
            </a:r>
          </a:p>
          <a:p>
            <a:r>
              <a:rPr lang="en-US" dirty="0"/>
              <a:t>We will use the address 0x1000 (Hex 1000 – this is 1 X 16</a:t>
            </a:r>
            <a:r>
              <a:rPr lang="en-US" baseline="30000" dirty="0"/>
              <a:t>3</a:t>
            </a:r>
            <a:r>
              <a:rPr lang="en-US" dirty="0"/>
              <a:t>, or 2</a:t>
            </a:r>
            <a:r>
              <a:rPr lang="en-US" baseline="30000" dirty="0"/>
              <a:t>12</a:t>
            </a:r>
            <a:r>
              <a:rPr lang="en-US" dirty="0"/>
              <a:t>, which is decimal 4096); this is actually not a very high address, but for the relatively simple programs we use, it will be high enough to have enough space for our stack frames.</a:t>
            </a:r>
          </a:p>
        </p:txBody>
      </p:sp>
    </p:spTree>
    <p:extLst>
      <p:ext uri="{BB962C8B-B14F-4D97-AF65-F5344CB8AC3E}">
        <p14:creationId xmlns:p14="http://schemas.microsoft.com/office/powerpoint/2010/main" val="40816824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Reminder: Y86 Stack</a:t>
            </a:r>
          </a:p>
        </p:txBody>
      </p:sp>
      <p:sp>
        <p:nvSpPr>
          <p:cNvPr id="3" name="Vertical Text Placeholder 2"/>
          <p:cNvSpPr>
            <a:spLocks noGrp="1"/>
          </p:cNvSpPr>
          <p:nvPr>
            <p:ph idx="1"/>
          </p:nvPr>
        </p:nvSpPr>
        <p:spPr>
          <a:xfrm>
            <a:off x="457172" y="1244290"/>
            <a:ext cx="6390406" cy="4886698"/>
          </a:xfrm>
        </p:spPr>
        <p:txBody>
          <a:bodyPr/>
          <a:lstStyle/>
          <a:p>
            <a:pPr marL="0" indent="0">
              <a:buNone/>
            </a:pPr>
            <a:endParaRPr lang="en-US" dirty="0"/>
          </a:p>
          <a:p>
            <a:endParaRPr lang="en-US" dirty="0"/>
          </a:p>
          <a:p>
            <a:r>
              <a:rPr lang="en-US" dirty="0"/>
              <a:t>Stack top address always held in register %</a:t>
            </a:r>
            <a:r>
              <a:rPr lang="en-US" dirty="0" err="1"/>
              <a:t>rsp</a:t>
            </a:r>
            <a:endParaRPr lang="en-US" dirty="0"/>
          </a:p>
          <a:p>
            <a:r>
              <a:rPr lang="en-US" dirty="0"/>
              <a:t>Stack grows towards lower addresses:</a:t>
            </a:r>
          </a:p>
          <a:p>
            <a:r>
              <a:rPr lang="en-US" dirty="0"/>
              <a:t>This means the stack </a:t>
            </a:r>
            <a:r>
              <a:rPr lang="en-US" b="1" i="1" dirty="0"/>
              <a:t>grows downward</a:t>
            </a:r>
          </a:p>
          <a:p>
            <a:pPr marL="0" indent="0">
              <a:buNone/>
            </a:pPr>
            <a:r>
              <a:rPr lang="en-US" dirty="0"/>
              <a:t>    in memory.</a:t>
            </a:r>
          </a:p>
          <a:p>
            <a:pPr marL="108000" indent="0">
              <a:buNone/>
            </a:pPr>
            <a:endParaRPr lang="en-US" dirty="0"/>
          </a:p>
        </p:txBody>
      </p:sp>
      <p:grpSp>
        <p:nvGrpSpPr>
          <p:cNvPr id="4" name="Group 3"/>
          <p:cNvGrpSpPr/>
          <p:nvPr/>
        </p:nvGrpSpPr>
        <p:grpSpPr>
          <a:xfrm>
            <a:off x="6629400" y="1025786"/>
            <a:ext cx="2539370" cy="4765414"/>
            <a:chOff x="6409718" y="1636325"/>
            <a:chExt cx="2539370" cy="4765414"/>
          </a:xfrm>
        </p:grpSpPr>
        <p:cxnSp>
          <p:nvCxnSpPr>
            <p:cNvPr id="5" name="Straight Arrow Connector 4"/>
            <p:cNvCxnSpPr/>
            <p:nvPr/>
          </p:nvCxnSpPr>
          <p:spPr>
            <a:xfrm>
              <a:off x="8336581" y="2857500"/>
              <a:ext cx="0" cy="290681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Rectangle 4"/>
            <p:cNvSpPr>
              <a:spLocks noChangeArrowheads="1"/>
            </p:cNvSpPr>
            <p:nvPr/>
          </p:nvSpPr>
          <p:spPr bwMode="auto">
            <a:xfrm>
              <a:off x="6605361" y="2081213"/>
              <a:ext cx="1219200" cy="304800"/>
            </a:xfrm>
            <a:prstGeom prst="rect">
              <a:avLst/>
            </a:prstGeom>
            <a:solidFill>
              <a:srgbClr val="FFCCFF"/>
            </a:solidFill>
            <a:ln w="19050">
              <a:solidFill>
                <a:schemeClr val="tx2"/>
              </a:solidFill>
              <a:miter lim="800000"/>
              <a:headEnd/>
              <a:tailEnd type="none" w="sm" len="sm"/>
            </a:ln>
            <a:effectLst/>
            <a:extLst>
              <a:ext uri="{AF507438-7753-43E0-B8FC-AC1667EBCBE1}">
                <a14:hiddenEffects xmlns:a14="http://schemas.microsoft.com/office/drawing/2010/main">
                  <a:effectLst>
                    <a:outerShdw dist="17961" dir="2700000" algn="ctr" rotWithShape="0">
                      <a:schemeClr val="tx2"/>
                    </a:outerShdw>
                  </a:effectLst>
                </a14:hiddenEffects>
              </a:ext>
            </a:extLst>
          </p:spPr>
          <p:txBody>
            <a:bodyPr wrap="none" lIns="45720" rIns="45720" anchor="ctr">
              <a:spAutoFit/>
            </a:bodyPr>
            <a:lstStyle/>
            <a:p>
              <a:endParaRPr lang="en-US">
                <a:solidFill>
                  <a:prstClr val="black"/>
                </a:solidFill>
              </a:endParaRPr>
            </a:p>
          </p:txBody>
        </p:sp>
        <p:sp>
          <p:nvSpPr>
            <p:cNvPr id="7" name="Rectangle 5"/>
            <p:cNvSpPr>
              <a:spLocks noChangeArrowheads="1"/>
            </p:cNvSpPr>
            <p:nvPr/>
          </p:nvSpPr>
          <p:spPr bwMode="auto">
            <a:xfrm>
              <a:off x="6605361" y="2386013"/>
              <a:ext cx="1219200" cy="304800"/>
            </a:xfrm>
            <a:prstGeom prst="rect">
              <a:avLst/>
            </a:prstGeom>
            <a:solidFill>
              <a:srgbClr val="FFCCFF"/>
            </a:solidFill>
            <a:ln w="19050">
              <a:solidFill>
                <a:schemeClr val="tx2"/>
              </a:solidFill>
              <a:miter lim="800000"/>
              <a:headEnd/>
              <a:tailEnd type="none" w="sm" len="sm"/>
            </a:ln>
            <a:effectLst/>
            <a:extLst>
              <a:ext uri="{AF507438-7753-43E0-B8FC-AC1667EBCBE1}">
                <a14:hiddenEffects xmlns:a14="http://schemas.microsoft.com/office/drawing/2010/main">
                  <a:effectLst>
                    <a:outerShdw dist="17961" dir="2700000" algn="ctr" rotWithShape="0">
                      <a:schemeClr val="tx2"/>
                    </a:outerShdw>
                  </a:effectLst>
                </a14:hiddenEffects>
              </a:ext>
            </a:extLst>
          </p:spPr>
          <p:txBody>
            <a:bodyPr wrap="none" lIns="45720" rIns="45720" anchor="ctr">
              <a:spAutoFit/>
            </a:bodyPr>
            <a:lstStyle/>
            <a:p>
              <a:endParaRPr lang="en-US">
                <a:solidFill>
                  <a:prstClr val="black"/>
                </a:solidFill>
              </a:endParaRPr>
            </a:p>
          </p:txBody>
        </p:sp>
        <p:sp>
          <p:nvSpPr>
            <p:cNvPr id="8" name="Rectangle 6"/>
            <p:cNvSpPr>
              <a:spLocks noChangeArrowheads="1"/>
            </p:cNvSpPr>
            <p:nvPr/>
          </p:nvSpPr>
          <p:spPr bwMode="auto">
            <a:xfrm>
              <a:off x="6605361" y="2690813"/>
              <a:ext cx="1219200" cy="304800"/>
            </a:xfrm>
            <a:prstGeom prst="rect">
              <a:avLst/>
            </a:prstGeom>
            <a:solidFill>
              <a:srgbClr val="FFCCFF"/>
            </a:solidFill>
            <a:ln w="19050">
              <a:solidFill>
                <a:schemeClr val="tx2"/>
              </a:solidFill>
              <a:miter lim="800000"/>
              <a:headEnd/>
              <a:tailEnd type="none" w="sm" len="sm"/>
            </a:ln>
            <a:effectLst/>
            <a:extLst>
              <a:ext uri="{AF507438-7753-43E0-B8FC-AC1667EBCBE1}">
                <a14:hiddenEffects xmlns:a14="http://schemas.microsoft.com/office/drawing/2010/main">
                  <a:effectLst>
                    <a:outerShdw dist="17961" dir="2700000" algn="ctr" rotWithShape="0">
                      <a:schemeClr val="tx2"/>
                    </a:outerShdw>
                  </a:effectLst>
                </a14:hiddenEffects>
              </a:ext>
            </a:extLst>
          </p:spPr>
          <p:txBody>
            <a:bodyPr wrap="none" lIns="45720" rIns="45720" anchor="ctr">
              <a:spAutoFit/>
            </a:bodyPr>
            <a:lstStyle/>
            <a:p>
              <a:endParaRPr lang="en-US">
                <a:solidFill>
                  <a:prstClr val="black"/>
                </a:solidFill>
              </a:endParaRPr>
            </a:p>
          </p:txBody>
        </p:sp>
        <p:sp>
          <p:nvSpPr>
            <p:cNvPr id="9" name="Rectangle 13"/>
            <p:cNvSpPr>
              <a:spLocks noChangeArrowheads="1"/>
            </p:cNvSpPr>
            <p:nvPr/>
          </p:nvSpPr>
          <p:spPr bwMode="auto">
            <a:xfrm>
              <a:off x="6605361" y="4824413"/>
              <a:ext cx="1219200" cy="304800"/>
            </a:xfrm>
            <a:prstGeom prst="rect">
              <a:avLst/>
            </a:prstGeom>
            <a:solidFill>
              <a:srgbClr val="FFCCFF"/>
            </a:solidFill>
            <a:ln w="19050">
              <a:solidFill>
                <a:schemeClr val="tx2"/>
              </a:solidFill>
              <a:miter lim="800000"/>
              <a:headEnd/>
              <a:tailEnd type="none" w="sm" len="sm"/>
            </a:ln>
            <a:effectLst/>
            <a:extLst>
              <a:ext uri="{AF507438-7753-43E0-B8FC-AC1667EBCBE1}">
                <a14:hiddenEffects xmlns:a14="http://schemas.microsoft.com/office/drawing/2010/main">
                  <a:effectLst>
                    <a:outerShdw dist="17961" dir="2700000" algn="ctr" rotWithShape="0">
                      <a:schemeClr val="tx2"/>
                    </a:outerShdw>
                  </a:effectLst>
                </a14:hiddenEffects>
              </a:ext>
            </a:extLst>
          </p:spPr>
          <p:txBody>
            <a:bodyPr wrap="none" lIns="45720" rIns="45720" anchor="ctr">
              <a:spAutoFit/>
            </a:bodyPr>
            <a:lstStyle/>
            <a:p>
              <a:endParaRPr lang="en-US">
                <a:solidFill>
                  <a:prstClr val="black"/>
                </a:solidFill>
              </a:endParaRPr>
            </a:p>
          </p:txBody>
        </p:sp>
        <p:sp>
          <p:nvSpPr>
            <p:cNvPr id="10" name="Rectangle 14"/>
            <p:cNvSpPr>
              <a:spLocks noChangeArrowheads="1"/>
            </p:cNvSpPr>
            <p:nvPr/>
          </p:nvSpPr>
          <p:spPr bwMode="auto">
            <a:xfrm>
              <a:off x="6605361" y="5129213"/>
              <a:ext cx="1219200" cy="304800"/>
            </a:xfrm>
            <a:prstGeom prst="rect">
              <a:avLst/>
            </a:prstGeom>
            <a:solidFill>
              <a:srgbClr val="FFCCFF"/>
            </a:solidFill>
            <a:ln w="19050">
              <a:solidFill>
                <a:schemeClr val="tx2"/>
              </a:solidFill>
              <a:miter lim="800000"/>
              <a:headEnd/>
              <a:tailEnd type="none" w="sm" len="sm"/>
            </a:ln>
            <a:effectLst/>
            <a:extLst>
              <a:ext uri="{AF507438-7753-43E0-B8FC-AC1667EBCBE1}">
                <a14:hiddenEffects xmlns:a14="http://schemas.microsoft.com/office/drawing/2010/main">
                  <a:effectLst>
                    <a:outerShdw dist="17961" dir="2700000" algn="ctr" rotWithShape="0">
                      <a:schemeClr val="tx2"/>
                    </a:outerShdw>
                  </a:effectLst>
                </a14:hiddenEffects>
              </a:ext>
            </a:extLst>
          </p:spPr>
          <p:txBody>
            <a:bodyPr wrap="none" lIns="45720" rIns="45720" anchor="ctr">
              <a:spAutoFit/>
            </a:bodyPr>
            <a:lstStyle/>
            <a:p>
              <a:endParaRPr lang="en-US">
                <a:solidFill>
                  <a:prstClr val="black"/>
                </a:solidFill>
              </a:endParaRPr>
            </a:p>
          </p:txBody>
        </p:sp>
        <p:sp>
          <p:nvSpPr>
            <p:cNvPr id="11" name="Rectangle 15"/>
            <p:cNvSpPr>
              <a:spLocks noChangeArrowheads="1"/>
            </p:cNvSpPr>
            <p:nvPr/>
          </p:nvSpPr>
          <p:spPr bwMode="auto">
            <a:xfrm>
              <a:off x="6605361" y="5434013"/>
              <a:ext cx="1219200" cy="304800"/>
            </a:xfrm>
            <a:prstGeom prst="rect">
              <a:avLst/>
            </a:prstGeom>
            <a:solidFill>
              <a:srgbClr val="FFCCFF"/>
            </a:solidFill>
            <a:ln w="19050">
              <a:solidFill>
                <a:schemeClr val="tx2"/>
              </a:solidFill>
              <a:miter lim="800000"/>
              <a:headEnd/>
              <a:tailEnd type="none" w="sm" len="sm"/>
            </a:ln>
            <a:effectLst/>
            <a:extLst>
              <a:ext uri="{AF507438-7753-43E0-B8FC-AC1667EBCBE1}">
                <a14:hiddenEffects xmlns:a14="http://schemas.microsoft.com/office/drawing/2010/main">
                  <a:effectLst>
                    <a:outerShdw dist="17961" dir="2700000" algn="ctr" rotWithShape="0">
                      <a:schemeClr val="tx2"/>
                    </a:outerShdw>
                  </a:effectLst>
                </a14:hiddenEffects>
              </a:ext>
            </a:extLst>
          </p:spPr>
          <p:txBody>
            <a:bodyPr wrap="none" lIns="45720" rIns="45720" anchor="ctr">
              <a:spAutoFit/>
            </a:bodyPr>
            <a:lstStyle/>
            <a:p>
              <a:endParaRPr lang="en-US">
                <a:solidFill>
                  <a:prstClr val="black"/>
                </a:solidFill>
              </a:endParaRPr>
            </a:p>
          </p:txBody>
        </p:sp>
        <p:sp>
          <p:nvSpPr>
            <p:cNvPr id="12" name="Rectangle 16"/>
            <p:cNvSpPr>
              <a:spLocks noChangeArrowheads="1"/>
            </p:cNvSpPr>
            <p:nvPr/>
          </p:nvSpPr>
          <p:spPr bwMode="auto">
            <a:xfrm>
              <a:off x="6605361" y="5738813"/>
              <a:ext cx="1219200" cy="304800"/>
            </a:xfrm>
            <a:prstGeom prst="rect">
              <a:avLst/>
            </a:prstGeom>
            <a:solidFill>
              <a:srgbClr val="FFCCFF"/>
            </a:solidFill>
            <a:ln w="19050">
              <a:solidFill>
                <a:schemeClr val="tx2"/>
              </a:solidFill>
              <a:miter lim="800000"/>
              <a:headEnd/>
              <a:tailEnd type="none" w="sm" len="sm"/>
            </a:ln>
            <a:effectLst/>
            <a:extLst>
              <a:ext uri="{AF507438-7753-43E0-B8FC-AC1667EBCBE1}">
                <a14:hiddenEffects xmlns:a14="http://schemas.microsoft.com/office/drawing/2010/main">
                  <a:effectLst>
                    <a:outerShdw dist="17961" dir="2700000" algn="ctr" rotWithShape="0">
                      <a:schemeClr val="tx2"/>
                    </a:outerShdw>
                  </a:effectLst>
                </a14:hiddenEffects>
              </a:ext>
            </a:extLst>
          </p:spPr>
          <p:txBody>
            <a:bodyPr wrap="none" lIns="45720" rIns="45720" anchor="ctr">
              <a:spAutoFit/>
            </a:bodyPr>
            <a:lstStyle/>
            <a:p>
              <a:endParaRPr lang="en-US">
                <a:solidFill>
                  <a:prstClr val="black"/>
                </a:solidFill>
              </a:endParaRPr>
            </a:p>
          </p:txBody>
        </p:sp>
        <p:sp>
          <p:nvSpPr>
            <p:cNvPr id="13" name="Text Box 18"/>
            <p:cNvSpPr txBox="1">
              <a:spLocks noChangeArrowheads="1"/>
            </p:cNvSpPr>
            <p:nvPr/>
          </p:nvSpPr>
          <p:spPr bwMode="auto">
            <a:xfrm>
              <a:off x="8134527" y="2043197"/>
              <a:ext cx="643766"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type="none" w="sm" len="sm"/>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lIns="45720" rIns="45720">
              <a:spAutoFit/>
            </a:bodyPr>
            <a:lstStyle/>
            <a:p>
              <a:r>
                <a:rPr lang="en-US" dirty="0">
                  <a:solidFill>
                    <a:prstClr val="black"/>
                  </a:solidFill>
                  <a:latin typeface="Courier New" pitchFamily="49" charset="0"/>
                </a:rPr>
                <a:t>%</a:t>
              </a:r>
              <a:r>
                <a:rPr lang="en-US" b="1" dirty="0" err="1">
                  <a:solidFill>
                    <a:prstClr val="black"/>
                  </a:solidFill>
                  <a:latin typeface="Courier New" pitchFamily="49" charset="0"/>
                </a:rPr>
                <a:t>rsp</a:t>
              </a:r>
              <a:endParaRPr lang="en-US" b="1" dirty="0">
                <a:solidFill>
                  <a:prstClr val="black"/>
                </a:solidFill>
                <a:latin typeface="Courier New" pitchFamily="49" charset="0"/>
              </a:endParaRPr>
            </a:p>
          </p:txBody>
        </p:sp>
        <p:sp>
          <p:nvSpPr>
            <p:cNvPr id="14" name="Rectangle 19"/>
            <p:cNvSpPr>
              <a:spLocks noChangeArrowheads="1"/>
            </p:cNvSpPr>
            <p:nvPr/>
          </p:nvSpPr>
          <p:spPr bwMode="auto">
            <a:xfrm>
              <a:off x="6605361" y="2995613"/>
              <a:ext cx="1219200" cy="1828800"/>
            </a:xfrm>
            <a:prstGeom prst="rect">
              <a:avLst/>
            </a:prstGeom>
            <a:solidFill>
              <a:srgbClr val="FFCCFF"/>
            </a:solidFill>
            <a:ln w="19050">
              <a:solidFill>
                <a:schemeClr val="tx2"/>
              </a:solidFill>
              <a:miter lim="800000"/>
              <a:headEnd/>
              <a:tailEnd type="none" w="sm" len="sm"/>
            </a:ln>
            <a:effectLst/>
            <a:extLst>
              <a:ext uri="{AF507438-7753-43E0-B8FC-AC1667EBCBE1}">
                <a14:hiddenEffects xmlns:a14="http://schemas.microsoft.com/office/drawing/2010/main">
                  <a:effectLst>
                    <a:outerShdw dist="17961" dir="2700000" algn="ctr" rotWithShape="0">
                      <a:schemeClr val="tx2"/>
                    </a:outerShdw>
                  </a:effectLst>
                </a14:hiddenEffects>
              </a:ext>
            </a:extLst>
          </p:spPr>
          <p:txBody>
            <a:bodyPr lIns="45720" rIns="45720" anchor="ctr"/>
            <a:lstStyle/>
            <a:p>
              <a:pPr>
                <a:spcBef>
                  <a:spcPct val="50000"/>
                </a:spcBef>
              </a:pPr>
              <a:r>
                <a:rPr lang="en-US">
                  <a:solidFill>
                    <a:prstClr val="black"/>
                  </a:solidFill>
                  <a:latin typeface="Courier New" pitchFamily="49" charset="0"/>
                  <a:cs typeface="Courier New" pitchFamily="49" charset="0"/>
                </a:rPr>
                <a:t>•</a:t>
              </a:r>
              <a:endParaRPr lang="en-US">
                <a:solidFill>
                  <a:prstClr val="black"/>
                </a:solidFill>
                <a:latin typeface="Courier New" pitchFamily="49" charset="0"/>
              </a:endParaRPr>
            </a:p>
            <a:p>
              <a:pPr>
                <a:spcBef>
                  <a:spcPct val="50000"/>
                </a:spcBef>
              </a:pPr>
              <a:r>
                <a:rPr lang="en-US">
                  <a:solidFill>
                    <a:prstClr val="black"/>
                  </a:solidFill>
                  <a:latin typeface="Courier New" pitchFamily="49" charset="0"/>
                  <a:cs typeface="Courier New" pitchFamily="49" charset="0"/>
                </a:rPr>
                <a:t>•</a:t>
              </a:r>
              <a:endParaRPr lang="en-US">
                <a:solidFill>
                  <a:prstClr val="black"/>
                </a:solidFill>
                <a:latin typeface="Courier New" pitchFamily="49" charset="0"/>
              </a:endParaRPr>
            </a:p>
            <a:p>
              <a:pPr>
                <a:spcBef>
                  <a:spcPct val="50000"/>
                </a:spcBef>
              </a:pPr>
              <a:r>
                <a:rPr lang="en-US">
                  <a:solidFill>
                    <a:prstClr val="black"/>
                  </a:solidFill>
                  <a:latin typeface="Courier New" pitchFamily="49" charset="0"/>
                  <a:cs typeface="Courier New" pitchFamily="49" charset="0"/>
                </a:rPr>
                <a:t>•</a:t>
              </a:r>
            </a:p>
          </p:txBody>
        </p:sp>
        <p:sp>
          <p:nvSpPr>
            <p:cNvPr id="15" name="Text Box 21"/>
            <p:cNvSpPr txBox="1">
              <a:spLocks noChangeArrowheads="1"/>
            </p:cNvSpPr>
            <p:nvPr/>
          </p:nvSpPr>
          <p:spPr bwMode="auto">
            <a:xfrm>
              <a:off x="7910044" y="3443750"/>
              <a:ext cx="1039044" cy="584775"/>
            </a:xfrm>
            <a:prstGeom prst="rect">
              <a:avLst/>
            </a:prstGeom>
            <a:solidFill>
              <a:schemeClr val="bg1"/>
            </a:solidFill>
            <a:ln>
              <a:noFill/>
            </a:ln>
            <a:effectLst/>
            <a:extLst>
              <a:ext uri="{91240B29-F687-4F45-9708-019B960494DF}">
                <a14:hiddenLine xmlns:a14="http://schemas.microsoft.com/office/drawing/2010/main" w="19050">
                  <a:solidFill>
                    <a:schemeClr val="tx2"/>
                  </a:solidFill>
                  <a:miter lim="800000"/>
                  <a:headEnd/>
                  <a:tailEnd type="none" w="sm" len="sm"/>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wrap="square" lIns="45720" rIns="45720">
              <a:spAutoFit/>
            </a:bodyPr>
            <a:lstStyle/>
            <a:p>
              <a:r>
                <a:rPr lang="en-US" sz="1600" dirty="0">
                  <a:solidFill>
                    <a:prstClr val="black"/>
                  </a:solidFill>
                </a:rPr>
                <a:t>Increasing</a:t>
              </a:r>
            </a:p>
            <a:p>
              <a:r>
                <a:rPr lang="en-US" sz="1600" dirty="0">
                  <a:solidFill>
                    <a:prstClr val="black"/>
                  </a:solidFill>
                </a:rPr>
                <a:t>Addresses</a:t>
              </a:r>
            </a:p>
          </p:txBody>
        </p:sp>
        <p:sp>
          <p:nvSpPr>
            <p:cNvPr id="16" name="Text Box 22"/>
            <p:cNvSpPr txBox="1">
              <a:spLocks noChangeArrowheads="1"/>
            </p:cNvSpPr>
            <p:nvPr/>
          </p:nvSpPr>
          <p:spPr bwMode="auto">
            <a:xfrm>
              <a:off x="6409718" y="6032407"/>
              <a:ext cx="17526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type="none" w="sm" len="sm"/>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lIns="45720" rIns="45720">
              <a:spAutoFit/>
            </a:bodyPr>
            <a:lstStyle/>
            <a:p>
              <a:r>
                <a:rPr lang="en-US" dirty="0">
                  <a:solidFill>
                    <a:prstClr val="black"/>
                  </a:solidFill>
                </a:rPr>
                <a:t>Stack “Bottom”</a:t>
              </a:r>
            </a:p>
          </p:txBody>
        </p:sp>
        <p:sp>
          <p:nvSpPr>
            <p:cNvPr id="17" name="Text Box 23"/>
            <p:cNvSpPr txBox="1">
              <a:spLocks noChangeArrowheads="1"/>
            </p:cNvSpPr>
            <p:nvPr/>
          </p:nvSpPr>
          <p:spPr bwMode="auto">
            <a:xfrm>
              <a:off x="6627896" y="1636325"/>
              <a:ext cx="133518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type="none" w="sm" len="sm"/>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wrap="square" lIns="45720" rIns="45720">
              <a:spAutoFit/>
            </a:bodyPr>
            <a:lstStyle/>
            <a:p>
              <a:r>
                <a:rPr lang="en-US" dirty="0">
                  <a:solidFill>
                    <a:prstClr val="black"/>
                  </a:solidFill>
                </a:rPr>
                <a:t>Stack “Top”</a:t>
              </a:r>
            </a:p>
          </p:txBody>
        </p:sp>
        <p:cxnSp>
          <p:nvCxnSpPr>
            <p:cNvPr id="18" name="Straight Arrow Connector 17"/>
            <p:cNvCxnSpPr/>
            <p:nvPr/>
          </p:nvCxnSpPr>
          <p:spPr>
            <a:xfrm flipH="1">
              <a:off x="7819418" y="2233613"/>
              <a:ext cx="3429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2127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to set up the stack</a:t>
            </a:r>
          </a:p>
        </p:txBody>
      </p:sp>
      <p:sp>
        <p:nvSpPr>
          <p:cNvPr id="3" name="Content Placeholder 2"/>
          <p:cNvSpPr>
            <a:spLocks noGrp="1"/>
          </p:cNvSpPr>
          <p:nvPr>
            <p:ph idx="1"/>
          </p:nvPr>
        </p:nvSpPr>
        <p:spPr/>
        <p:txBody>
          <a:bodyPr>
            <a:normAutofit lnSpcReduction="10000"/>
          </a:bodyPr>
          <a:lstStyle/>
          <a:p>
            <a:r>
              <a:rPr lang="en-US" dirty="0"/>
              <a:t>We need a .pos directive, a .align directive, and a label:</a:t>
            </a:r>
          </a:p>
          <a:p>
            <a:pPr marL="0" indent="0">
              <a:buNone/>
            </a:pPr>
            <a:r>
              <a:rPr lang="en-US" dirty="0"/>
              <a:t>	.</a:t>
            </a:r>
            <a:r>
              <a:rPr lang="en-US" dirty="0" err="1"/>
              <a:t>pos</a:t>
            </a:r>
            <a:r>
              <a:rPr lang="en-US" dirty="0"/>
              <a:t> 0x1000</a:t>
            </a:r>
          </a:p>
          <a:p>
            <a:pPr marL="0" indent="0">
              <a:buNone/>
            </a:pPr>
            <a:r>
              <a:rPr lang="en-US" dirty="0"/>
              <a:t>	.align 8</a:t>
            </a:r>
          </a:p>
          <a:p>
            <a:pPr marL="0" indent="0">
              <a:buNone/>
            </a:pPr>
            <a:r>
              <a:rPr lang="en-US" dirty="0"/>
              <a:t>	stack:</a:t>
            </a:r>
          </a:p>
          <a:p>
            <a:r>
              <a:rPr lang="en-US" dirty="0"/>
              <a:t>Code at the beginning of main:</a:t>
            </a:r>
          </a:p>
          <a:p>
            <a:r>
              <a:rPr lang="en-US" dirty="0"/>
              <a:t>main:</a:t>
            </a:r>
          </a:p>
          <a:p>
            <a:pPr marL="393192" lvl="1" indent="0">
              <a:buNone/>
            </a:pPr>
            <a:r>
              <a:rPr lang="en-US" dirty="0" err="1"/>
              <a:t>irmovq</a:t>
            </a:r>
            <a:r>
              <a:rPr lang="en-US" dirty="0"/>
              <a:t> stack, %</a:t>
            </a:r>
            <a:r>
              <a:rPr lang="en-US" dirty="0" err="1"/>
              <a:t>rbp</a:t>
            </a:r>
            <a:r>
              <a:rPr lang="en-US" dirty="0"/>
              <a:t>    	#rbp has address of bottom</a:t>
            </a:r>
          </a:p>
          <a:p>
            <a:pPr marL="393192" lvl="1" indent="0">
              <a:buNone/>
            </a:pPr>
            <a:r>
              <a:rPr lang="en-US" dirty="0"/>
              <a:t>	 		       	# of stack frame</a:t>
            </a:r>
          </a:p>
          <a:p>
            <a:pPr marL="393192" lvl="1" indent="0">
              <a:buNone/>
            </a:pPr>
            <a:r>
              <a:rPr lang="en-US" dirty="0" err="1"/>
              <a:t>rrmovq</a:t>
            </a:r>
            <a:r>
              <a:rPr lang="en-US" dirty="0"/>
              <a:t> %</a:t>
            </a:r>
            <a:r>
              <a:rPr lang="en-US" dirty="0" err="1"/>
              <a:t>rbp</a:t>
            </a:r>
            <a:r>
              <a:rPr lang="en-US" dirty="0"/>
              <a:t>, %</a:t>
            </a:r>
            <a:r>
              <a:rPr lang="en-US" dirty="0" err="1"/>
              <a:t>rsp</a:t>
            </a:r>
            <a:r>
              <a:rPr lang="en-US" dirty="0"/>
              <a:t>	#</a:t>
            </a:r>
            <a:r>
              <a:rPr lang="en-US" dirty="0" err="1"/>
              <a:t>rsp</a:t>
            </a:r>
            <a:r>
              <a:rPr lang="en-US" dirty="0"/>
              <a:t> is stack pointer – now has 				#address of bottom of stack</a:t>
            </a:r>
          </a:p>
          <a:p>
            <a:pPr marL="393192" lvl="1" indent="0">
              <a:buNone/>
            </a:pPr>
            <a:endParaRPr lang="en-US" dirty="0"/>
          </a:p>
        </p:txBody>
      </p:sp>
    </p:spTree>
    <p:extLst>
      <p:ext uri="{BB962C8B-B14F-4D97-AF65-F5344CB8AC3E}">
        <p14:creationId xmlns:p14="http://schemas.microsoft.com/office/powerpoint/2010/main" val="35716818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arrays in memory</a:t>
            </a:r>
          </a:p>
        </p:txBody>
      </p:sp>
      <p:sp>
        <p:nvSpPr>
          <p:cNvPr id="3" name="Content Placeholder 2"/>
          <p:cNvSpPr>
            <a:spLocks noGrp="1"/>
          </p:cNvSpPr>
          <p:nvPr>
            <p:ph idx="1"/>
          </p:nvPr>
        </p:nvSpPr>
        <p:spPr/>
        <p:txBody>
          <a:bodyPr vert="horz" lIns="91440" tIns="45720" rIns="91440" bIns="45720" anchor="t">
            <a:normAutofit/>
          </a:bodyPr>
          <a:lstStyle/>
          <a:p>
            <a:r>
              <a:rPr lang="en-US" sz="2800" dirty="0"/>
              <a:t>We can also put data in memory which we want our program to be able to do work on.</a:t>
            </a:r>
          </a:p>
          <a:p>
            <a:r>
              <a:rPr lang="en-US" sz="2800" dirty="0"/>
              <a:t>Suppose we want an array of signed integers with 6 elements, and we wish to call it “array” </a:t>
            </a:r>
            <a:r>
              <a:rPr lang="en-US" sz="2800" dirty="0">
                <a:ea typeface="+mn-lt"/>
                <a:cs typeface="+mn-lt"/>
              </a:rPr>
              <a:t>(How creative!!)</a:t>
            </a:r>
            <a:r>
              <a:rPr lang="en-US" sz="2800" dirty="0"/>
              <a:t>. </a:t>
            </a:r>
          </a:p>
          <a:p>
            <a:r>
              <a:rPr lang="en-US" sz="2800" dirty="0"/>
              <a:t>See the next slide</a:t>
            </a:r>
          </a:p>
          <a:p>
            <a:pPr marL="0" indent="0">
              <a:buNone/>
            </a:pPr>
            <a:r>
              <a:rPr lang="en-US" dirty="0"/>
              <a:t>	</a:t>
            </a:r>
          </a:p>
        </p:txBody>
      </p:sp>
    </p:spTree>
    <p:extLst>
      <p:ext uri="{BB962C8B-B14F-4D97-AF65-F5344CB8AC3E}">
        <p14:creationId xmlns:p14="http://schemas.microsoft.com/office/powerpoint/2010/main" val="11662789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Placing array in memory</a:t>
            </a:r>
          </a:p>
        </p:txBody>
      </p:sp>
      <p:sp>
        <p:nvSpPr>
          <p:cNvPr id="3" name="Content Placeholder 2"/>
          <p:cNvSpPr>
            <a:spLocks noGrp="1"/>
          </p:cNvSpPr>
          <p:nvPr>
            <p:ph idx="1"/>
          </p:nvPr>
        </p:nvSpPr>
        <p:spPr/>
        <p:txBody>
          <a:bodyPr vert="horz" lIns="91440" tIns="45720" rIns="91440" bIns="45720" anchor="t">
            <a:normAutofit fontScale="92500" lnSpcReduction="20000"/>
          </a:bodyPr>
          <a:lstStyle/>
          <a:p>
            <a:pPr marL="0" indent="0">
              <a:buNone/>
            </a:pPr>
            <a:r>
              <a:rPr lang="en-US" sz="2400" dirty="0"/>
              <a:t>#Note: Comments are preceded by a #</a:t>
            </a:r>
          </a:p>
          <a:p>
            <a:pPr marL="0" indent="0">
              <a:buNone/>
            </a:pPr>
            <a:r>
              <a:rPr lang="en-US" sz="2400" dirty="0"/>
              <a:t>             .pos 0x900                  #well below the bottom of our stack)</a:t>
            </a:r>
          </a:p>
          <a:p>
            <a:pPr marL="0" indent="0">
              <a:buNone/>
            </a:pPr>
            <a:r>
              <a:rPr lang="en-US" sz="2400" dirty="0"/>
              <a:t>	.align 8</a:t>
            </a:r>
          </a:p>
          <a:p>
            <a:pPr marL="0" indent="0">
              <a:buNone/>
            </a:pPr>
            <a:r>
              <a:rPr lang="en-US" sz="2400" dirty="0"/>
              <a:t>	array:			#Label for array data</a:t>
            </a:r>
          </a:p>
          <a:p>
            <a:pPr marL="0" indent="0">
              <a:buNone/>
            </a:pPr>
            <a:r>
              <a:rPr lang="en-US" sz="2400" dirty="0"/>
              <a:t>		.quad 2</a:t>
            </a:r>
          </a:p>
          <a:p>
            <a:pPr marL="0" indent="0">
              <a:buNone/>
            </a:pPr>
            <a:r>
              <a:rPr lang="en-US" sz="2400" dirty="0"/>
              <a:t>		.quad 3</a:t>
            </a:r>
          </a:p>
          <a:p>
            <a:pPr marL="0" indent="0">
              <a:buNone/>
            </a:pPr>
            <a:r>
              <a:rPr lang="en-US" sz="2400" dirty="0"/>
              <a:t>		.quad 9</a:t>
            </a:r>
          </a:p>
          <a:p>
            <a:pPr marL="0" indent="0">
              <a:buNone/>
            </a:pPr>
            <a:r>
              <a:rPr lang="en-US" sz="2400" dirty="0"/>
              <a:t>		.quad 5</a:t>
            </a:r>
          </a:p>
          <a:p>
            <a:pPr marL="0" indent="0">
              <a:buNone/>
            </a:pPr>
            <a:r>
              <a:rPr lang="en-US" sz="2400" dirty="0"/>
              <a:t>		.quad 4</a:t>
            </a:r>
          </a:p>
          <a:p>
            <a:pPr marL="0" indent="0">
              <a:buNone/>
            </a:pPr>
            <a:r>
              <a:rPr lang="en-US" sz="2400" dirty="0"/>
              <a:t>		.quad 7</a:t>
            </a:r>
          </a:p>
          <a:p>
            <a:pPr marL="0" indent="0">
              <a:buNone/>
            </a:pPr>
            <a:r>
              <a:rPr lang="en-US" sz="2400" dirty="0"/>
              <a:t>	size:			#Label for size of array</a:t>
            </a:r>
          </a:p>
          <a:p>
            <a:pPr marL="0" indent="0">
              <a:buNone/>
            </a:pPr>
            <a:r>
              <a:rPr lang="en-US" sz="2400" dirty="0"/>
              <a:t>                           .quad 6</a:t>
            </a:r>
          </a:p>
          <a:p>
            <a:endParaRPr lang="en-US" dirty="0"/>
          </a:p>
        </p:txBody>
      </p:sp>
    </p:spTree>
    <p:extLst>
      <p:ext uri="{BB962C8B-B14F-4D97-AF65-F5344CB8AC3E}">
        <p14:creationId xmlns:p14="http://schemas.microsoft.com/office/powerpoint/2010/main" val="1120802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place for output</a:t>
            </a:r>
          </a:p>
        </p:txBody>
      </p:sp>
      <p:sp>
        <p:nvSpPr>
          <p:cNvPr id="3" name="Content Placeholder 2"/>
          <p:cNvSpPr>
            <a:spLocks noGrp="1"/>
          </p:cNvSpPr>
          <p:nvPr>
            <p:ph idx="1"/>
          </p:nvPr>
        </p:nvSpPr>
        <p:spPr/>
        <p:txBody>
          <a:bodyPr/>
          <a:lstStyle/>
          <a:p>
            <a:r>
              <a:rPr lang="en-US" dirty="0"/>
              <a:t>We should also make a place to “write,” or </a:t>
            </a:r>
            <a:r>
              <a:rPr lang="en-US"/>
              <a:t>move, output </a:t>
            </a:r>
            <a:r>
              <a:rPr lang="en-US" dirty="0"/>
              <a:t>for the program, so that we can see what the program did:</a:t>
            </a:r>
          </a:p>
          <a:p>
            <a:pPr marL="0" indent="0">
              <a:buNone/>
            </a:pPr>
            <a:r>
              <a:rPr lang="en-US" dirty="0"/>
              <a:t>	.align 8</a:t>
            </a:r>
          </a:p>
          <a:p>
            <a:pPr marL="0" indent="0">
              <a:buNone/>
            </a:pPr>
            <a:r>
              <a:rPr lang="en-US" dirty="0"/>
              <a:t>	.</a:t>
            </a:r>
            <a:r>
              <a:rPr lang="en-US" dirty="0" err="1"/>
              <a:t>pos</a:t>
            </a:r>
            <a:r>
              <a:rPr lang="en-US" dirty="0"/>
              <a:t> 0x800</a:t>
            </a:r>
          </a:p>
          <a:p>
            <a:pPr marL="0" indent="0">
              <a:buNone/>
            </a:pPr>
            <a:r>
              <a:rPr lang="en-US" dirty="0"/>
              <a:t>	output:		#output label</a:t>
            </a:r>
          </a:p>
        </p:txBody>
      </p:sp>
    </p:spTree>
    <p:extLst>
      <p:ext uri="{BB962C8B-B14F-4D97-AF65-F5344CB8AC3E}">
        <p14:creationId xmlns:p14="http://schemas.microsoft.com/office/powerpoint/2010/main" val="25098714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parameters to functions</a:t>
            </a:r>
          </a:p>
        </p:txBody>
      </p:sp>
      <p:sp>
        <p:nvSpPr>
          <p:cNvPr id="3" name="Content Placeholder 2"/>
          <p:cNvSpPr>
            <a:spLocks noGrp="1"/>
          </p:cNvSpPr>
          <p:nvPr>
            <p:ph idx="1"/>
          </p:nvPr>
        </p:nvSpPr>
        <p:spPr/>
        <p:txBody>
          <a:bodyPr vert="horz" lIns="91440" tIns="45720" rIns="91440" bIns="45720" anchor="t">
            <a:normAutofit/>
          </a:bodyPr>
          <a:lstStyle/>
          <a:p>
            <a:r>
              <a:rPr lang="en-US" sz="2000" dirty="0"/>
              <a:t>In most architectures, the stack is also used to pass parameters to functions.</a:t>
            </a:r>
          </a:p>
          <a:p>
            <a:pPr lvl="1" indent="-246380"/>
            <a:r>
              <a:rPr lang="en-US" sz="2000" dirty="0"/>
              <a:t>The </a:t>
            </a:r>
            <a:r>
              <a:rPr lang="en-US" sz="2000" dirty="0" err="1"/>
              <a:t>pushq</a:t>
            </a:r>
            <a:r>
              <a:rPr lang="en-US" sz="2000" dirty="0"/>
              <a:t> instruction is used in the calling function's code to place parameters on the stack.</a:t>
            </a:r>
          </a:p>
          <a:p>
            <a:pPr lvl="1" indent="-246380"/>
            <a:r>
              <a:rPr lang="en-US" sz="2000" dirty="0"/>
              <a:t>To read/get parameters from the stack, the calling function DOES NOT USE </a:t>
            </a:r>
            <a:r>
              <a:rPr lang="en-US" sz="2000" dirty="0" err="1"/>
              <a:t>popq</a:t>
            </a:r>
            <a:r>
              <a:rPr lang="en-US" sz="2000" dirty="0"/>
              <a:t> (because this would require popping other items off of the stack that we don't want to remove, such as the return address back to the caller!)</a:t>
            </a:r>
          </a:p>
          <a:p>
            <a:pPr lvl="1" indent="-246380"/>
            <a:r>
              <a:rPr lang="en-US" sz="2000" dirty="0"/>
              <a:t>INSTEAD, </a:t>
            </a:r>
            <a:r>
              <a:rPr lang="en-US" sz="2000" dirty="0" err="1"/>
              <a:t>mrmovq</a:t>
            </a:r>
            <a:r>
              <a:rPr lang="en-US" sz="2000" dirty="0"/>
              <a:t> is used to read parameters from the stack and put them in registers for the callee function to use in executing its code. (See example later.)</a:t>
            </a:r>
          </a:p>
        </p:txBody>
      </p:sp>
    </p:spTree>
    <p:extLst>
      <p:ext uri="{BB962C8B-B14F-4D97-AF65-F5344CB8AC3E}">
        <p14:creationId xmlns:p14="http://schemas.microsoft.com/office/powerpoint/2010/main" val="410690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TextShape 1"/>
          <p:cNvSpPr txBox="1"/>
          <p:nvPr/>
        </p:nvSpPr>
        <p:spPr>
          <a:xfrm>
            <a:off x="6934680" y="6412320"/>
            <a:ext cx="2129760" cy="472680"/>
          </a:xfrm>
          <a:prstGeom prst="rect">
            <a:avLst/>
          </a:prstGeom>
        </p:spPr>
        <p:txBody>
          <a:bodyPr lIns="0" tIns="0" rIns="0" bIns="0"/>
          <a:lstStyle/>
          <a:p>
            <a:pPr algn="r"/>
            <a:fld id="{D88D2909-7765-4E48-9EC9-791757973A26}" type="slidenum">
              <a:rPr lang="en-US" sz="1300" b="1">
                <a:solidFill>
                  <a:srgbClr val="FFFFFF"/>
                </a:solidFill>
                <a:latin typeface="Tinos"/>
                <a:ea typeface="DejaVu Sans"/>
              </a:rPr>
              <a:pPr algn="r"/>
              <a:t>4</a:t>
            </a:fld>
            <a:endParaRPr>
              <a:solidFill>
                <a:prstClr val="black"/>
              </a:solidFill>
            </a:endParaRPr>
          </a:p>
        </p:txBody>
      </p:sp>
      <p:sp>
        <p:nvSpPr>
          <p:cNvPr id="260" name="TextShape 2"/>
          <p:cNvSpPr txBox="1"/>
          <p:nvPr/>
        </p:nvSpPr>
        <p:spPr>
          <a:xfrm>
            <a:off x="457200" y="762000"/>
            <a:ext cx="8228520" cy="887760"/>
          </a:xfrm>
          <a:prstGeom prst="rect">
            <a:avLst/>
          </a:prstGeom>
        </p:spPr>
        <p:txBody>
          <a:bodyPr lIns="0" tIns="0" rIns="0" bIns="0" anchor="ctr"/>
          <a:lstStyle/>
          <a:p>
            <a:r>
              <a:rPr lang="en-US" sz="4000" dirty="0">
                <a:solidFill>
                  <a:prstClr val="black"/>
                </a:solidFill>
                <a:latin typeface="arial"/>
              </a:rPr>
              <a:t>Y86-64 Instructions</a:t>
            </a:r>
            <a:endParaRPr dirty="0">
              <a:solidFill>
                <a:prstClr val="black"/>
              </a:solidFill>
            </a:endParaRPr>
          </a:p>
        </p:txBody>
      </p:sp>
      <p:sp>
        <p:nvSpPr>
          <p:cNvPr id="261" name="TextShape 3"/>
          <p:cNvSpPr txBox="1"/>
          <p:nvPr/>
        </p:nvSpPr>
        <p:spPr>
          <a:xfrm>
            <a:off x="457200" y="1905000"/>
            <a:ext cx="8228520" cy="4397968"/>
          </a:xfrm>
          <a:prstGeom prst="rect">
            <a:avLst/>
          </a:prstGeom>
        </p:spPr>
        <p:txBody>
          <a:bodyPr lIns="0" tIns="0" rIns="0" bIns="0" anchor="t"/>
          <a:lstStyle/>
          <a:p>
            <a:pPr>
              <a:buFont typeface="Arial"/>
              <a:buChar char="•"/>
            </a:pPr>
            <a:r>
              <a:rPr lang="en-US" sz="2000" dirty="0">
                <a:latin typeface="arial"/>
                <a:ea typeface="DejaVu Sans"/>
              </a:rPr>
              <a:t>Operations on 8-byte integers (no floating point operations!) </a:t>
            </a:r>
            <a:r>
              <a:rPr lang="en-US" sz="2000" dirty="0">
                <a:latin typeface="Wingdings"/>
                <a:ea typeface="DejaVu Sans"/>
              </a:rPr>
              <a:t></a:t>
            </a:r>
            <a:r>
              <a:rPr lang="en-US" sz="2000" dirty="0">
                <a:latin typeface="arial"/>
                <a:ea typeface="DejaVu Sans"/>
              </a:rPr>
              <a:t> “word” (</a:t>
            </a:r>
            <a:r>
              <a:rPr lang="en-US" sz="2000" b="1" dirty="0">
                <a:latin typeface="arial"/>
                <a:ea typeface="DejaVu Sans"/>
              </a:rPr>
              <a:t>NOTE: </a:t>
            </a:r>
            <a:r>
              <a:rPr lang="en-US" sz="2000" dirty="0">
                <a:latin typeface="arial"/>
                <a:ea typeface="DejaVu Sans"/>
              </a:rPr>
              <a:t>it is considered a “</a:t>
            </a:r>
            <a:r>
              <a:rPr lang="en-US" sz="2000" i="1" dirty="0">
                <a:latin typeface="arial"/>
                <a:ea typeface="DejaVu Sans"/>
              </a:rPr>
              <a:t>quad”</a:t>
            </a:r>
            <a:r>
              <a:rPr lang="en-US" sz="2000" dirty="0">
                <a:latin typeface="arial"/>
                <a:ea typeface="DejaVu Sans"/>
              </a:rPr>
              <a:t> word (64 bits) for historical reasons, because a word in the original Intel architecture was16 bits!)</a:t>
            </a:r>
            <a:endParaRPr sz="2000" dirty="0"/>
          </a:p>
          <a:p>
            <a:pPr>
              <a:buFont typeface="Arial"/>
              <a:buChar char="•"/>
            </a:pPr>
            <a:r>
              <a:rPr lang="en-US" sz="2000" dirty="0">
                <a:solidFill>
                  <a:prstClr val="black"/>
                </a:solidFill>
                <a:latin typeface="arial"/>
                <a:ea typeface="DejaVu Sans"/>
              </a:rPr>
              <a:t>Format of instructions</a:t>
            </a:r>
            <a:endParaRPr sz="2000" dirty="0">
              <a:solidFill>
                <a:prstClr val="black"/>
              </a:solidFill>
            </a:endParaRPr>
          </a:p>
          <a:p>
            <a:pPr lvl="1">
              <a:buSzPct val="25000"/>
            </a:pPr>
            <a:r>
              <a:rPr lang="en-US" sz="2000" dirty="0">
                <a:solidFill>
                  <a:prstClr val="black"/>
                </a:solidFill>
              </a:rPr>
              <a:t>- </a:t>
            </a:r>
            <a:r>
              <a:rPr lang="en-US" sz="2000" dirty="0">
                <a:solidFill>
                  <a:prstClr val="black"/>
                </a:solidFill>
                <a:latin typeface="arial"/>
                <a:ea typeface="DejaVu Sans"/>
              </a:rPr>
              <a:t>1–10 bytes of information read from memory (variable instruction length – CISC feature)</a:t>
            </a:r>
            <a:endParaRPr sz="2000" dirty="0">
              <a:solidFill>
                <a:prstClr val="black"/>
              </a:solidFill>
            </a:endParaRPr>
          </a:p>
          <a:p>
            <a:pPr lvl="2">
              <a:buSzPct val="25000"/>
            </a:pPr>
            <a:r>
              <a:rPr lang="en-US" sz="2000" dirty="0">
                <a:solidFill>
                  <a:prstClr val="black"/>
                </a:solidFill>
              </a:rPr>
              <a:t>- </a:t>
            </a:r>
            <a:r>
              <a:rPr lang="en-US" sz="2000" dirty="0">
                <a:solidFill>
                  <a:prstClr val="black"/>
                </a:solidFill>
                <a:latin typeface="arial"/>
                <a:ea typeface="DejaVu Sans"/>
              </a:rPr>
              <a:t>Can determine the type of instruction from first byte</a:t>
            </a:r>
            <a:endParaRPr sz="2000" dirty="0">
              <a:solidFill>
                <a:prstClr val="black"/>
              </a:solidFill>
            </a:endParaRPr>
          </a:p>
          <a:p>
            <a:pPr lvl="2">
              <a:buSzPct val="25000"/>
            </a:pPr>
            <a:r>
              <a:rPr lang="en-US" sz="2000" dirty="0">
                <a:solidFill>
                  <a:prstClr val="black"/>
                </a:solidFill>
              </a:rPr>
              <a:t>- </a:t>
            </a:r>
            <a:r>
              <a:rPr lang="en-US" sz="2000" dirty="0">
                <a:solidFill>
                  <a:prstClr val="black"/>
                </a:solidFill>
                <a:latin typeface="arial"/>
                <a:ea typeface="DejaVu Sans"/>
              </a:rPr>
              <a:t>Can determine instruction length from first byte</a:t>
            </a:r>
            <a:endParaRPr sz="2000" dirty="0">
              <a:solidFill>
                <a:prstClr val="black"/>
              </a:solidFill>
            </a:endParaRPr>
          </a:p>
          <a:p>
            <a:pPr>
              <a:buFont typeface="Arial"/>
              <a:buChar char="•"/>
            </a:pPr>
            <a:r>
              <a:rPr lang="en-US" sz="2000" dirty="0">
                <a:solidFill>
                  <a:prstClr val="black"/>
                </a:solidFill>
                <a:latin typeface="arial"/>
                <a:ea typeface="DejaVu Sans"/>
              </a:rPr>
              <a:t>Registers</a:t>
            </a:r>
            <a:endParaRPr sz="2000" dirty="0">
              <a:solidFill>
                <a:prstClr val="black"/>
              </a:solidFill>
            </a:endParaRPr>
          </a:p>
          <a:p>
            <a:pPr lvl="1">
              <a:buSzPct val="25000"/>
            </a:pPr>
            <a:r>
              <a:rPr lang="en-US" sz="2000" dirty="0">
                <a:solidFill>
                  <a:prstClr val="black"/>
                </a:solidFill>
              </a:rPr>
              <a:t>- </a:t>
            </a:r>
            <a:r>
              <a:rPr lang="en-US" sz="2000" dirty="0" err="1">
                <a:solidFill>
                  <a:prstClr val="black"/>
                </a:solidFill>
                <a:latin typeface="arial"/>
                <a:ea typeface="DejaVu Sans"/>
              </a:rPr>
              <a:t>rA</a:t>
            </a:r>
            <a:r>
              <a:rPr lang="en-US" sz="2000" dirty="0">
                <a:solidFill>
                  <a:prstClr val="black"/>
                </a:solidFill>
                <a:latin typeface="arial"/>
                <a:ea typeface="DejaVu Sans"/>
              </a:rPr>
              <a:t> or </a:t>
            </a:r>
            <a:r>
              <a:rPr lang="en-US" sz="2000" dirty="0" err="1">
                <a:solidFill>
                  <a:prstClr val="black"/>
                </a:solidFill>
                <a:latin typeface="arial"/>
                <a:ea typeface="DejaVu Sans"/>
              </a:rPr>
              <a:t>rB</a:t>
            </a:r>
            <a:r>
              <a:rPr lang="en-US" sz="2000" dirty="0">
                <a:solidFill>
                  <a:prstClr val="black"/>
                </a:solidFill>
                <a:latin typeface="arial"/>
                <a:ea typeface="DejaVu Sans"/>
              </a:rPr>
              <a:t> represent one of the 15 registers (0-14)</a:t>
            </a:r>
            <a:endParaRPr sz="2000" dirty="0">
              <a:solidFill>
                <a:prstClr val="black"/>
              </a:solidFill>
            </a:endParaRPr>
          </a:p>
          <a:p>
            <a:pPr lvl="1">
              <a:buSzPct val="25000"/>
            </a:pPr>
            <a:r>
              <a:rPr lang="en-US" sz="2000" dirty="0"/>
              <a:t>- </a:t>
            </a:r>
            <a:r>
              <a:rPr lang="en-US" sz="2000" dirty="0">
                <a:latin typeface="arial"/>
                <a:ea typeface="DejaVu Sans"/>
              </a:rPr>
              <a:t>0xF denotes “</a:t>
            </a:r>
            <a:r>
              <a:rPr lang="en-US" sz="2000" b="1" i="1" dirty="0">
                <a:latin typeface="arial"/>
                <a:ea typeface="DejaVu Sans"/>
              </a:rPr>
              <a:t>no register” </a:t>
            </a:r>
            <a:r>
              <a:rPr lang="en-US" sz="2000" dirty="0">
                <a:latin typeface="arial"/>
                <a:ea typeface="DejaVu Sans"/>
              </a:rPr>
              <a:t>(some instructions only use 1 register)</a:t>
            </a:r>
            <a:endParaRPr sz="2000" dirty="0"/>
          </a:p>
          <a:p>
            <a:pPr lvl="1">
              <a:buSzPct val="25000"/>
            </a:pPr>
            <a:r>
              <a:rPr lang="en-US" sz="2000" dirty="0">
                <a:solidFill>
                  <a:prstClr val="black"/>
                </a:solidFill>
              </a:rPr>
              <a:t>- </a:t>
            </a:r>
            <a:r>
              <a:rPr lang="en-US" sz="2000" dirty="0">
                <a:solidFill>
                  <a:prstClr val="black"/>
                </a:solidFill>
                <a:latin typeface="arial"/>
                <a:ea typeface="DejaVu Sans"/>
              </a:rPr>
              <a:t>No “partial” register options (must be a full 8-bit byte – actually, divided into two half-bytes - to encode which register(s) used, or no register)</a:t>
            </a:r>
            <a:endParaRPr sz="2000" dirty="0">
              <a:solidFill>
                <a:prstClr val="black"/>
              </a:solidFill>
            </a:endParaRPr>
          </a:p>
        </p:txBody>
      </p:sp>
    </p:spTree>
    <p:extLst>
      <p:ext uri="{BB962C8B-B14F-4D97-AF65-F5344CB8AC3E}">
        <p14:creationId xmlns:p14="http://schemas.microsoft.com/office/powerpoint/2010/main" val="20713523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Convention for parameter passing</a:t>
            </a:r>
          </a:p>
        </p:txBody>
      </p:sp>
      <p:sp>
        <p:nvSpPr>
          <p:cNvPr id="3" name="Content Placeholder 2"/>
          <p:cNvSpPr>
            <a:spLocks noGrp="1"/>
          </p:cNvSpPr>
          <p:nvPr>
            <p:ph idx="1"/>
          </p:nvPr>
        </p:nvSpPr>
        <p:spPr/>
        <p:txBody>
          <a:bodyPr/>
          <a:lstStyle/>
          <a:p>
            <a:r>
              <a:rPr lang="en-US" dirty="0"/>
              <a:t>Parameters are passed on the stack, and are placed on the stack before the function to which they are passed is called.</a:t>
            </a:r>
          </a:p>
          <a:p>
            <a:r>
              <a:rPr lang="en-US" dirty="0"/>
              <a:t>If you think about it, there must be some </a:t>
            </a:r>
            <a:r>
              <a:rPr lang="en-US" b="1" dirty="0"/>
              <a:t>order </a:t>
            </a:r>
            <a:r>
              <a:rPr lang="en-US" dirty="0"/>
              <a:t>specified for the parameters, and this is set by a convention (all functions which are going to pass or get parameters must follow this convention).</a:t>
            </a:r>
          </a:p>
          <a:p>
            <a:r>
              <a:rPr lang="en-US" dirty="0"/>
              <a:t>The convention says that the parameters are pushed onto the stack </a:t>
            </a:r>
            <a:r>
              <a:rPr lang="en-US" b="1" i="1" dirty="0"/>
              <a:t>from the last one listed to the first one listed in the function’s parameters.</a:t>
            </a:r>
          </a:p>
          <a:p>
            <a:endParaRPr lang="en-US" dirty="0"/>
          </a:p>
        </p:txBody>
      </p:sp>
    </p:spTree>
    <p:extLst>
      <p:ext uri="{BB962C8B-B14F-4D97-AF65-F5344CB8AC3E}">
        <p14:creationId xmlns:p14="http://schemas.microsoft.com/office/powerpoint/2010/main" val="39086140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program</a:t>
            </a:r>
          </a:p>
        </p:txBody>
      </p:sp>
      <p:sp>
        <p:nvSpPr>
          <p:cNvPr id="3" name="Content Placeholder 2"/>
          <p:cNvSpPr>
            <a:spLocks noGrp="1"/>
          </p:cNvSpPr>
          <p:nvPr>
            <p:ph idx="1"/>
          </p:nvPr>
        </p:nvSpPr>
        <p:spPr/>
        <p:txBody>
          <a:bodyPr/>
          <a:lstStyle/>
          <a:p>
            <a:r>
              <a:rPr lang="en-US" dirty="0" err="1"/>
              <a:t>Next,we</a:t>
            </a:r>
            <a:r>
              <a:rPr lang="en-US" dirty="0"/>
              <a:t> consider a very simple program with two functions, main and sum.</a:t>
            </a:r>
          </a:p>
          <a:p>
            <a:r>
              <a:rPr lang="en-US" dirty="0"/>
              <a:t>The sum function is passed two parameters, as shown below:</a:t>
            </a:r>
          </a:p>
          <a:p>
            <a:pPr marL="0" indent="0">
              <a:buNone/>
            </a:pPr>
            <a:r>
              <a:rPr lang="en-US" dirty="0"/>
              <a:t>	quad sum (array, size);</a:t>
            </a:r>
          </a:p>
          <a:p>
            <a:pPr marL="0" indent="0">
              <a:buNone/>
            </a:pPr>
            <a:r>
              <a:rPr lang="en-US" dirty="0"/>
              <a:t>Since the size parameter is listed last, it will be pushed onto the stack first. Since the array parameter is listed first, it will be pushed onto the stack last before calling the function (which will push the return address onto the stack).</a:t>
            </a:r>
          </a:p>
        </p:txBody>
      </p:sp>
    </p:spTree>
    <p:extLst>
      <p:ext uri="{BB962C8B-B14F-4D97-AF65-F5344CB8AC3E}">
        <p14:creationId xmlns:p14="http://schemas.microsoft.com/office/powerpoint/2010/main" val="2318731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Program code</a:t>
            </a:r>
          </a:p>
        </p:txBody>
      </p:sp>
      <p:sp>
        <p:nvSpPr>
          <p:cNvPr id="3" name="Content Placeholder 2"/>
          <p:cNvSpPr>
            <a:spLocks noGrp="1"/>
          </p:cNvSpPr>
          <p:nvPr>
            <p:ph idx="1"/>
          </p:nvPr>
        </p:nvSpPr>
        <p:spPr/>
        <p:txBody>
          <a:bodyPr vert="horz" lIns="91440" tIns="45720" rIns="91440" bIns="45720" anchor="t">
            <a:normAutofit/>
          </a:bodyPr>
          <a:lstStyle/>
          <a:p>
            <a:r>
              <a:rPr lang="en-US" dirty="0"/>
              <a:t>See the file y86sum.pdf on Carmen for the program code.</a:t>
            </a:r>
          </a:p>
          <a:p>
            <a:r>
              <a:rPr lang="en-US" dirty="0"/>
              <a:t>We will go over this code in the next class.</a:t>
            </a:r>
          </a:p>
        </p:txBody>
      </p:sp>
    </p:spTree>
    <p:extLst>
      <p:ext uri="{BB962C8B-B14F-4D97-AF65-F5344CB8AC3E}">
        <p14:creationId xmlns:p14="http://schemas.microsoft.com/office/powerpoint/2010/main" val="2337231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Y86-64 Move Instructions</a:t>
            </a:r>
          </a:p>
        </p:txBody>
      </p:sp>
      <p:sp>
        <p:nvSpPr>
          <p:cNvPr id="3" name="Content Placeholder 2"/>
          <p:cNvSpPr>
            <a:spLocks noGrp="1"/>
          </p:cNvSpPr>
          <p:nvPr>
            <p:ph idx="1"/>
          </p:nvPr>
        </p:nvSpPr>
        <p:spPr>
          <a:xfrm>
            <a:off x="457200" y="1935480"/>
            <a:ext cx="8229600" cy="2407920"/>
          </a:xfrm>
        </p:spPr>
        <p:txBody>
          <a:bodyPr vert="horz" lIns="91440" tIns="45720" rIns="91440" bIns="45720" anchor="t">
            <a:normAutofit fontScale="92500" lnSpcReduction="20000"/>
          </a:bodyPr>
          <a:lstStyle/>
          <a:p>
            <a:r>
              <a:rPr lang="en-US" sz="2000" dirty="0"/>
              <a:t>Split into four different instructions, with “prefix”</a:t>
            </a:r>
          </a:p>
          <a:p>
            <a:r>
              <a:rPr lang="en-US" sz="2000" dirty="0"/>
              <a:t>Explicitly indicates </a:t>
            </a:r>
            <a:r>
              <a:rPr lang="en-US" sz="2000" b="1" i="1" dirty="0"/>
              <a:t>source</a:t>
            </a:r>
            <a:r>
              <a:rPr lang="en-US" sz="2000" dirty="0"/>
              <a:t>  (1</a:t>
            </a:r>
            <a:r>
              <a:rPr lang="en-US" sz="2000" baseline="30000" dirty="0"/>
              <a:t>st</a:t>
            </a:r>
            <a:r>
              <a:rPr lang="en-US" sz="2000" dirty="0"/>
              <a:t> char of instruction name) and </a:t>
            </a:r>
            <a:r>
              <a:rPr lang="en-US" sz="2000" b="1" i="1" dirty="0"/>
              <a:t>destination</a:t>
            </a:r>
            <a:r>
              <a:rPr lang="en-US" sz="2000" dirty="0"/>
              <a:t> (2</a:t>
            </a:r>
            <a:r>
              <a:rPr lang="en-US" sz="2000" baseline="30000" dirty="0"/>
              <a:t>nd</a:t>
            </a:r>
            <a:r>
              <a:rPr lang="en-US" sz="2000" dirty="0"/>
              <a:t> char of instruction name)</a:t>
            </a:r>
          </a:p>
          <a:p>
            <a:pPr lvl="1" indent="-246380">
              <a:buFont typeface="Wingdings" panose="05000000000000000000" pitchFamily="2" charset="2"/>
              <a:buChar char="§"/>
            </a:pPr>
            <a:r>
              <a:rPr lang="en-US" sz="2000" dirty="0"/>
              <a:t>Immediate (</a:t>
            </a:r>
            <a:r>
              <a:rPr lang="en-US" sz="2000" dirty="0" err="1"/>
              <a:t>i</a:t>
            </a:r>
            <a:r>
              <a:rPr lang="en-US" sz="2000" dirty="0"/>
              <a:t>) – always a CONSTANT operand (data or address)</a:t>
            </a:r>
          </a:p>
          <a:p>
            <a:pPr lvl="1" indent="-246380">
              <a:buFont typeface="Wingdings" panose="05000000000000000000" pitchFamily="2" charset="2"/>
              <a:buChar char="§"/>
            </a:pPr>
            <a:r>
              <a:rPr lang="en-US" sz="2000" dirty="0"/>
              <a:t>Register (r)</a:t>
            </a:r>
          </a:p>
          <a:p>
            <a:pPr lvl="1" indent="-246380">
              <a:buFont typeface="Wingdings" panose="05000000000000000000" pitchFamily="2" charset="2"/>
              <a:buChar char="§"/>
            </a:pPr>
            <a:r>
              <a:rPr lang="en-US" sz="2000" dirty="0"/>
              <a:t>Memory (m) – base + displacement format</a:t>
            </a:r>
          </a:p>
          <a:p>
            <a:r>
              <a:rPr lang="en-US" sz="2000" b="1" dirty="0"/>
              <a:t>Either Source, or Destination or both </a:t>
            </a:r>
            <a:r>
              <a:rPr lang="en-US" sz="2000" b="1" i="1" dirty="0"/>
              <a:t>must be a register (immediate to memory</a:t>
            </a:r>
            <a:r>
              <a:rPr lang="en-US" sz="2000" b="1" dirty="0"/>
              <a:t>, or </a:t>
            </a:r>
            <a:r>
              <a:rPr lang="en-US" sz="2000" b="1" i="1" dirty="0"/>
              <a:t>memory to memory </a:t>
            </a:r>
            <a:r>
              <a:rPr lang="en-US" sz="2000" b="1" dirty="0"/>
              <a:t>not possible</a:t>
            </a:r>
            <a:r>
              <a:rPr lang="en-US" sz="2000" b="1" i="1" dirty="0"/>
              <a:t>)</a:t>
            </a:r>
          </a:p>
          <a:p>
            <a:pPr marL="0" indent="0">
              <a:buNone/>
            </a:pPr>
            <a:endParaRPr lang="en-US" dirty="0"/>
          </a:p>
        </p:txBody>
      </p:sp>
      <p:grpSp>
        <p:nvGrpSpPr>
          <p:cNvPr id="44" name="Group 204"/>
          <p:cNvGrpSpPr>
            <a:grpSpLocks/>
          </p:cNvGrpSpPr>
          <p:nvPr/>
        </p:nvGrpSpPr>
        <p:grpSpPr bwMode="auto">
          <a:xfrm>
            <a:off x="516835" y="4465984"/>
            <a:ext cx="3124200" cy="304800"/>
            <a:chOff x="336" y="1344"/>
            <a:chExt cx="1968" cy="192"/>
          </a:xfrm>
        </p:grpSpPr>
        <p:sp>
          <p:nvSpPr>
            <p:cNvPr id="45" name="Rectangle 48"/>
            <p:cNvSpPr>
              <a:spLocks noChangeArrowheads="1"/>
            </p:cNvSpPr>
            <p:nvPr/>
          </p:nvSpPr>
          <p:spPr bwMode="auto">
            <a:xfrm>
              <a:off x="336" y="1344"/>
              <a:ext cx="1200" cy="192"/>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dirty="0" err="1">
                  <a:latin typeface="Courier New" pitchFamily="49" charset="0"/>
                </a:rPr>
                <a:t>rrm</a:t>
              </a:r>
              <a:r>
                <a:rPr lang="en-US" sz="1400" b="0" dirty="0" err="1">
                  <a:latin typeface="Courier New" pitchFamily="49" charset="0"/>
                </a:rPr>
                <a:t>ovq</a:t>
              </a:r>
              <a:r>
                <a:rPr lang="en-US" sz="1400" b="0" dirty="0">
                  <a:latin typeface="Courier New" pitchFamily="49" charset="0"/>
                </a:rPr>
                <a:t> </a:t>
              </a:r>
              <a:r>
                <a:rPr lang="en-US" sz="1400" b="0" dirty="0" err="1"/>
                <a:t>rA</a:t>
              </a:r>
              <a:r>
                <a:rPr lang="en-US" sz="1400" b="0" dirty="0">
                  <a:latin typeface="Courier New" pitchFamily="49" charset="0"/>
                </a:rPr>
                <a:t>, </a:t>
              </a:r>
              <a:r>
                <a:rPr lang="en-US" sz="1400" b="0" dirty="0" err="1"/>
                <a:t>rB</a:t>
              </a:r>
              <a:endParaRPr lang="en-US" sz="1400" b="0" dirty="0"/>
            </a:p>
          </p:txBody>
        </p:sp>
        <p:grpSp>
          <p:nvGrpSpPr>
            <p:cNvPr id="46" name="Group 203"/>
            <p:cNvGrpSpPr>
              <a:grpSpLocks/>
            </p:cNvGrpSpPr>
            <p:nvPr/>
          </p:nvGrpSpPr>
          <p:grpSpPr bwMode="auto">
            <a:xfrm>
              <a:off x="1536" y="1344"/>
              <a:ext cx="384" cy="192"/>
              <a:chOff x="1536" y="1344"/>
              <a:chExt cx="384" cy="192"/>
            </a:xfrm>
          </p:grpSpPr>
          <p:sp>
            <p:nvSpPr>
              <p:cNvPr id="51" name="Rectangle 50"/>
              <p:cNvSpPr>
                <a:spLocks noChangeArrowheads="1"/>
              </p:cNvSpPr>
              <p:nvPr/>
            </p:nvSpPr>
            <p:spPr bwMode="auto">
              <a:xfrm>
                <a:off x="1536" y="1344"/>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2</a:t>
                </a:r>
              </a:p>
            </p:txBody>
          </p:sp>
          <p:sp>
            <p:nvSpPr>
              <p:cNvPr id="52" name="Rectangle 51"/>
              <p:cNvSpPr>
                <a:spLocks noChangeArrowheads="1"/>
              </p:cNvSpPr>
              <p:nvPr/>
            </p:nvSpPr>
            <p:spPr bwMode="auto">
              <a:xfrm>
                <a:off x="1728" y="1344"/>
                <a:ext cx="192" cy="192"/>
              </a:xfrm>
              <a:prstGeom prst="rect">
                <a:avLst/>
              </a:prstGeom>
              <a:solidFill>
                <a:srgbClr val="FFFF99"/>
              </a:solidFill>
              <a:ln w="6350">
                <a:solidFill>
                  <a:schemeClr val="tx1"/>
                </a:solidFill>
                <a:miter lim="800000"/>
                <a:headEnd/>
                <a:tailEnd/>
              </a:ln>
              <a:effectLst/>
            </p:spPr>
            <p:txBody>
              <a:bodyPr wrap="none" anchor="ctr"/>
              <a:lstStyle/>
              <a:p>
                <a:r>
                  <a:rPr lang="en-US" sz="1400" dirty="0">
                    <a:latin typeface="Courier New" pitchFamily="49" charset="0"/>
                  </a:rPr>
                  <a:t>0</a:t>
                </a:r>
              </a:p>
            </p:txBody>
          </p:sp>
          <p:sp>
            <p:nvSpPr>
              <p:cNvPr id="53" name="Rectangle 52"/>
              <p:cNvSpPr>
                <a:spLocks noChangeArrowheads="1"/>
              </p:cNvSpPr>
              <p:nvPr/>
            </p:nvSpPr>
            <p:spPr bwMode="auto">
              <a:xfrm>
                <a:off x="1536" y="13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47" name="Group 202"/>
            <p:cNvGrpSpPr>
              <a:grpSpLocks/>
            </p:cNvGrpSpPr>
            <p:nvPr/>
          </p:nvGrpSpPr>
          <p:grpSpPr bwMode="auto">
            <a:xfrm>
              <a:off x="1920" y="1344"/>
              <a:ext cx="384" cy="192"/>
              <a:chOff x="1920" y="1344"/>
              <a:chExt cx="384" cy="192"/>
            </a:xfrm>
          </p:grpSpPr>
          <p:sp>
            <p:nvSpPr>
              <p:cNvPr id="48" name="Rectangle 54"/>
              <p:cNvSpPr>
                <a:spLocks noChangeArrowheads="1"/>
              </p:cNvSpPr>
              <p:nvPr/>
            </p:nvSpPr>
            <p:spPr bwMode="auto">
              <a:xfrm>
                <a:off x="1920" y="1344"/>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49" name="Rectangle 55"/>
              <p:cNvSpPr>
                <a:spLocks noChangeArrowheads="1"/>
              </p:cNvSpPr>
              <p:nvPr/>
            </p:nvSpPr>
            <p:spPr bwMode="auto">
              <a:xfrm>
                <a:off x="2112" y="1344"/>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50" name="Rectangle 56"/>
              <p:cNvSpPr>
                <a:spLocks noChangeArrowheads="1"/>
              </p:cNvSpPr>
              <p:nvPr/>
            </p:nvSpPr>
            <p:spPr bwMode="auto">
              <a:xfrm>
                <a:off x="1920" y="1344"/>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sp>
        <p:nvSpPr>
          <p:cNvPr id="54" name="Rectangle 58"/>
          <p:cNvSpPr>
            <a:spLocks noChangeArrowheads="1"/>
          </p:cNvSpPr>
          <p:nvPr/>
        </p:nvSpPr>
        <p:spPr bwMode="auto">
          <a:xfrm>
            <a:off x="516835" y="4923184"/>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irmovq</a:t>
            </a:r>
            <a:r>
              <a:rPr lang="en-US" sz="1400" b="0" dirty="0">
                <a:latin typeface="Courier New" pitchFamily="49" charset="0"/>
              </a:rPr>
              <a:t> </a:t>
            </a:r>
            <a:r>
              <a:rPr lang="en-US" sz="1400" b="0" dirty="0"/>
              <a:t>V</a:t>
            </a:r>
            <a:r>
              <a:rPr lang="en-US" sz="1400" b="0" dirty="0">
                <a:latin typeface="Courier New" pitchFamily="49" charset="0"/>
              </a:rPr>
              <a:t>, </a:t>
            </a:r>
            <a:r>
              <a:rPr lang="en-US" sz="1400" b="0" dirty="0" err="1"/>
              <a:t>rB</a:t>
            </a:r>
            <a:endParaRPr lang="en-US" sz="1400" b="0" dirty="0"/>
          </a:p>
        </p:txBody>
      </p:sp>
      <p:grpSp>
        <p:nvGrpSpPr>
          <p:cNvPr id="55" name="Group 200"/>
          <p:cNvGrpSpPr>
            <a:grpSpLocks/>
          </p:cNvGrpSpPr>
          <p:nvPr/>
        </p:nvGrpSpPr>
        <p:grpSpPr bwMode="auto">
          <a:xfrm>
            <a:off x="2421835" y="4923184"/>
            <a:ext cx="609600" cy="304800"/>
            <a:chOff x="1536" y="1632"/>
            <a:chExt cx="384" cy="192"/>
          </a:xfrm>
        </p:grpSpPr>
        <p:sp>
          <p:nvSpPr>
            <p:cNvPr id="56" name="Rectangle 60"/>
            <p:cNvSpPr>
              <a:spLocks noChangeArrowheads="1"/>
            </p:cNvSpPr>
            <p:nvPr/>
          </p:nvSpPr>
          <p:spPr bwMode="auto">
            <a:xfrm>
              <a:off x="1536" y="163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3</a:t>
              </a:r>
            </a:p>
          </p:txBody>
        </p:sp>
        <p:sp>
          <p:nvSpPr>
            <p:cNvPr id="57" name="Rectangle 61"/>
            <p:cNvSpPr>
              <a:spLocks noChangeArrowheads="1"/>
            </p:cNvSpPr>
            <p:nvPr/>
          </p:nvSpPr>
          <p:spPr bwMode="auto">
            <a:xfrm>
              <a:off x="1728" y="1632"/>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0</a:t>
              </a:r>
            </a:p>
          </p:txBody>
        </p:sp>
        <p:sp>
          <p:nvSpPr>
            <p:cNvPr id="58" name="Rectangle 62"/>
            <p:cNvSpPr>
              <a:spLocks noChangeArrowheads="1"/>
            </p:cNvSpPr>
            <p:nvPr/>
          </p:nvSpPr>
          <p:spPr bwMode="auto">
            <a:xfrm>
              <a:off x="1536" y="1632"/>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59" name="Group 199"/>
          <p:cNvGrpSpPr>
            <a:grpSpLocks/>
          </p:cNvGrpSpPr>
          <p:nvPr/>
        </p:nvGrpSpPr>
        <p:grpSpPr bwMode="auto">
          <a:xfrm>
            <a:off x="3031435" y="4923184"/>
            <a:ext cx="609600" cy="304800"/>
            <a:chOff x="1920" y="1632"/>
            <a:chExt cx="384" cy="192"/>
          </a:xfrm>
        </p:grpSpPr>
        <p:sp>
          <p:nvSpPr>
            <p:cNvPr id="60" name="Rectangle 64"/>
            <p:cNvSpPr>
              <a:spLocks noChangeArrowheads="1"/>
            </p:cNvSpPr>
            <p:nvPr/>
          </p:nvSpPr>
          <p:spPr bwMode="auto">
            <a:xfrm>
              <a:off x="1920" y="1632"/>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dirty="0">
                  <a:latin typeface="Courier New" pitchFamily="49" charset="0"/>
                </a:rPr>
                <a:t>F</a:t>
              </a:r>
            </a:p>
          </p:txBody>
        </p:sp>
        <p:sp>
          <p:nvSpPr>
            <p:cNvPr id="61" name="Rectangle 65"/>
            <p:cNvSpPr>
              <a:spLocks noChangeArrowheads="1"/>
            </p:cNvSpPr>
            <p:nvPr/>
          </p:nvSpPr>
          <p:spPr bwMode="auto">
            <a:xfrm>
              <a:off x="2112" y="1632"/>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62" name="Rectangle 66"/>
            <p:cNvSpPr>
              <a:spLocks noChangeArrowheads="1"/>
            </p:cNvSpPr>
            <p:nvPr/>
          </p:nvSpPr>
          <p:spPr bwMode="auto">
            <a:xfrm>
              <a:off x="1920" y="1632"/>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63" name="Rectangle 67"/>
          <p:cNvSpPr>
            <a:spLocks noChangeArrowheads="1"/>
          </p:cNvSpPr>
          <p:nvPr/>
        </p:nvSpPr>
        <p:spPr bwMode="auto">
          <a:xfrm>
            <a:off x="3641035" y="4923184"/>
            <a:ext cx="4876800" cy="304800"/>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dirty="0"/>
              <a:t>V</a:t>
            </a:r>
          </a:p>
        </p:txBody>
      </p:sp>
      <p:sp>
        <p:nvSpPr>
          <p:cNvPr id="64" name="Rectangle 69"/>
          <p:cNvSpPr>
            <a:spLocks noChangeArrowheads="1"/>
          </p:cNvSpPr>
          <p:nvPr/>
        </p:nvSpPr>
        <p:spPr bwMode="auto">
          <a:xfrm>
            <a:off x="516835" y="5380384"/>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rmmovq</a:t>
            </a:r>
            <a:r>
              <a:rPr lang="en-US" sz="1400" b="0" dirty="0">
                <a:latin typeface="Courier New" pitchFamily="49" charset="0"/>
              </a:rPr>
              <a:t> </a:t>
            </a:r>
            <a:r>
              <a:rPr lang="en-US" sz="1400" b="0" dirty="0" err="1"/>
              <a:t>rA</a:t>
            </a:r>
            <a:r>
              <a:rPr lang="en-US" sz="1400" b="0" dirty="0">
                <a:latin typeface="Courier New" pitchFamily="49" charset="0"/>
              </a:rPr>
              <a:t>, </a:t>
            </a:r>
            <a:r>
              <a:rPr lang="en-US" sz="1400" b="0" dirty="0"/>
              <a:t>D</a:t>
            </a:r>
            <a:r>
              <a:rPr lang="en-US" sz="1400" b="0" dirty="0">
                <a:latin typeface="Courier New" pitchFamily="49" charset="0"/>
              </a:rPr>
              <a:t>(</a:t>
            </a:r>
            <a:r>
              <a:rPr lang="en-US" sz="1400" b="0" dirty="0" err="1"/>
              <a:t>rB</a:t>
            </a:r>
            <a:r>
              <a:rPr lang="en-US" sz="1400" b="0" dirty="0">
                <a:latin typeface="Courier New" pitchFamily="49" charset="0"/>
              </a:rPr>
              <a:t>)</a:t>
            </a:r>
          </a:p>
        </p:txBody>
      </p:sp>
      <p:grpSp>
        <p:nvGrpSpPr>
          <p:cNvPr id="65" name="Group 197"/>
          <p:cNvGrpSpPr>
            <a:grpSpLocks/>
          </p:cNvGrpSpPr>
          <p:nvPr/>
        </p:nvGrpSpPr>
        <p:grpSpPr bwMode="auto">
          <a:xfrm>
            <a:off x="2421835" y="5380384"/>
            <a:ext cx="609600" cy="304800"/>
            <a:chOff x="1536" y="1920"/>
            <a:chExt cx="384" cy="192"/>
          </a:xfrm>
        </p:grpSpPr>
        <p:sp>
          <p:nvSpPr>
            <p:cNvPr id="66" name="Rectangle 71"/>
            <p:cNvSpPr>
              <a:spLocks noChangeArrowheads="1"/>
            </p:cNvSpPr>
            <p:nvPr/>
          </p:nvSpPr>
          <p:spPr bwMode="auto">
            <a:xfrm>
              <a:off x="1536" y="192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4</a:t>
              </a:r>
            </a:p>
          </p:txBody>
        </p:sp>
        <p:sp>
          <p:nvSpPr>
            <p:cNvPr id="67" name="Rectangle 72"/>
            <p:cNvSpPr>
              <a:spLocks noChangeArrowheads="1"/>
            </p:cNvSpPr>
            <p:nvPr/>
          </p:nvSpPr>
          <p:spPr bwMode="auto">
            <a:xfrm>
              <a:off x="1728" y="1920"/>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68" name="Rectangle 73"/>
            <p:cNvSpPr>
              <a:spLocks noChangeArrowheads="1"/>
            </p:cNvSpPr>
            <p:nvPr/>
          </p:nvSpPr>
          <p:spPr bwMode="auto">
            <a:xfrm>
              <a:off x="1536" y="1920"/>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69" name="Group 196"/>
          <p:cNvGrpSpPr>
            <a:grpSpLocks/>
          </p:cNvGrpSpPr>
          <p:nvPr/>
        </p:nvGrpSpPr>
        <p:grpSpPr bwMode="auto">
          <a:xfrm>
            <a:off x="3031435" y="5380384"/>
            <a:ext cx="609600" cy="304800"/>
            <a:chOff x="1920" y="1920"/>
            <a:chExt cx="384" cy="192"/>
          </a:xfrm>
        </p:grpSpPr>
        <p:sp>
          <p:nvSpPr>
            <p:cNvPr id="70" name="Rectangle 75"/>
            <p:cNvSpPr>
              <a:spLocks noChangeArrowheads="1"/>
            </p:cNvSpPr>
            <p:nvPr/>
          </p:nvSpPr>
          <p:spPr bwMode="auto">
            <a:xfrm>
              <a:off x="1920" y="1920"/>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71" name="Rectangle 76"/>
            <p:cNvSpPr>
              <a:spLocks noChangeArrowheads="1"/>
            </p:cNvSpPr>
            <p:nvPr/>
          </p:nvSpPr>
          <p:spPr bwMode="auto">
            <a:xfrm>
              <a:off x="2112" y="1920"/>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72" name="Rectangle 77"/>
            <p:cNvSpPr>
              <a:spLocks noChangeArrowheads="1"/>
            </p:cNvSpPr>
            <p:nvPr/>
          </p:nvSpPr>
          <p:spPr bwMode="auto">
            <a:xfrm>
              <a:off x="1920" y="1920"/>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73" name="Rectangle 78"/>
          <p:cNvSpPr>
            <a:spLocks noChangeArrowheads="1"/>
          </p:cNvSpPr>
          <p:nvPr/>
        </p:nvSpPr>
        <p:spPr bwMode="auto">
          <a:xfrm>
            <a:off x="3641035" y="5380384"/>
            <a:ext cx="4876800" cy="304800"/>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a:t>D</a:t>
            </a:r>
          </a:p>
        </p:txBody>
      </p:sp>
      <p:sp>
        <p:nvSpPr>
          <p:cNvPr id="74" name="Rectangle 80"/>
          <p:cNvSpPr>
            <a:spLocks noChangeArrowheads="1"/>
          </p:cNvSpPr>
          <p:nvPr/>
        </p:nvSpPr>
        <p:spPr bwMode="auto">
          <a:xfrm>
            <a:off x="516835" y="5837584"/>
            <a:ext cx="1905000" cy="304800"/>
          </a:xfrm>
          <a:prstGeom prst="rect">
            <a:avLst/>
          </a:prstGeom>
          <a:solidFill>
            <a:schemeClr val="bg1"/>
          </a:solidFill>
          <a:ln w="28575">
            <a:noFill/>
            <a:miter lim="800000"/>
            <a:headEnd/>
            <a:tailEnd/>
          </a:ln>
          <a:effectLst/>
        </p:spPr>
        <p:txBody>
          <a:bodyPr wrap="none" anchor="ctr"/>
          <a:lstStyle/>
          <a:p>
            <a:pPr algn="l" eaLnBrk="1" hangingPunct="1">
              <a:lnSpc>
                <a:spcPct val="100000"/>
              </a:lnSpc>
            </a:pPr>
            <a:r>
              <a:rPr lang="en-US" sz="1400" b="0" dirty="0" err="1">
                <a:latin typeface="Courier New" pitchFamily="49" charset="0"/>
              </a:rPr>
              <a:t>mrmovq</a:t>
            </a:r>
            <a:r>
              <a:rPr lang="en-US" sz="1400" b="0" dirty="0">
                <a:latin typeface="Courier New" pitchFamily="49" charset="0"/>
              </a:rPr>
              <a:t> </a:t>
            </a:r>
            <a:r>
              <a:rPr lang="en-US" sz="1400" b="0" dirty="0"/>
              <a:t>D</a:t>
            </a:r>
            <a:r>
              <a:rPr lang="en-US" sz="1400" b="0" dirty="0">
                <a:latin typeface="Courier New" pitchFamily="49" charset="0"/>
              </a:rPr>
              <a:t>(</a:t>
            </a:r>
            <a:r>
              <a:rPr lang="en-US" sz="1400" b="0" dirty="0" err="1"/>
              <a:t>rB</a:t>
            </a:r>
            <a:r>
              <a:rPr lang="en-US" sz="1400" b="0" dirty="0">
                <a:latin typeface="Courier New" pitchFamily="49" charset="0"/>
              </a:rPr>
              <a:t>), </a:t>
            </a:r>
            <a:r>
              <a:rPr lang="en-US" sz="1400" b="0" dirty="0" err="1"/>
              <a:t>rA</a:t>
            </a:r>
            <a:endParaRPr lang="en-US" sz="1400" b="0" dirty="0"/>
          </a:p>
        </p:txBody>
      </p:sp>
      <p:grpSp>
        <p:nvGrpSpPr>
          <p:cNvPr id="75" name="Group 194"/>
          <p:cNvGrpSpPr>
            <a:grpSpLocks/>
          </p:cNvGrpSpPr>
          <p:nvPr/>
        </p:nvGrpSpPr>
        <p:grpSpPr bwMode="auto">
          <a:xfrm>
            <a:off x="2421835" y="5837584"/>
            <a:ext cx="609600" cy="304800"/>
            <a:chOff x="1536" y="2208"/>
            <a:chExt cx="384" cy="192"/>
          </a:xfrm>
        </p:grpSpPr>
        <p:sp>
          <p:nvSpPr>
            <p:cNvPr id="76" name="Rectangle 82"/>
            <p:cNvSpPr>
              <a:spLocks noChangeArrowheads="1"/>
            </p:cNvSpPr>
            <p:nvPr/>
          </p:nvSpPr>
          <p:spPr bwMode="auto">
            <a:xfrm>
              <a:off x="1536" y="220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5</a:t>
              </a:r>
            </a:p>
          </p:txBody>
        </p:sp>
        <p:sp>
          <p:nvSpPr>
            <p:cNvPr id="77" name="Rectangle 83"/>
            <p:cNvSpPr>
              <a:spLocks noChangeArrowheads="1"/>
            </p:cNvSpPr>
            <p:nvPr/>
          </p:nvSpPr>
          <p:spPr bwMode="auto">
            <a:xfrm>
              <a:off x="1728" y="2208"/>
              <a:ext cx="192" cy="192"/>
            </a:xfrm>
            <a:prstGeom prst="rect">
              <a:avLst/>
            </a:prstGeom>
            <a:solidFill>
              <a:srgbClr val="FFFF99"/>
            </a:solidFill>
            <a:ln w="6350">
              <a:solidFill>
                <a:schemeClr val="tx1"/>
              </a:solidFill>
              <a:miter lim="800000"/>
              <a:headEnd/>
              <a:tailEnd/>
            </a:ln>
            <a:effectLst/>
          </p:spPr>
          <p:txBody>
            <a:bodyPr wrap="none" anchor="ctr"/>
            <a:lstStyle/>
            <a:p>
              <a:pPr eaLnBrk="1" hangingPunct="1">
                <a:lnSpc>
                  <a:spcPct val="100000"/>
                </a:lnSpc>
              </a:pPr>
              <a:r>
                <a:rPr lang="en-US" sz="1400" b="0">
                  <a:latin typeface="Courier New" pitchFamily="49" charset="0"/>
                </a:rPr>
                <a:t>0</a:t>
              </a:r>
            </a:p>
          </p:txBody>
        </p:sp>
        <p:sp>
          <p:nvSpPr>
            <p:cNvPr id="78" name="Rectangle 84"/>
            <p:cNvSpPr>
              <a:spLocks noChangeArrowheads="1"/>
            </p:cNvSpPr>
            <p:nvPr/>
          </p:nvSpPr>
          <p:spPr bwMode="auto">
            <a:xfrm>
              <a:off x="1536" y="220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grpSp>
        <p:nvGrpSpPr>
          <p:cNvPr id="79" name="Group 193"/>
          <p:cNvGrpSpPr>
            <a:grpSpLocks/>
          </p:cNvGrpSpPr>
          <p:nvPr/>
        </p:nvGrpSpPr>
        <p:grpSpPr bwMode="auto">
          <a:xfrm>
            <a:off x="3031435" y="5837584"/>
            <a:ext cx="609600" cy="304800"/>
            <a:chOff x="1920" y="2208"/>
            <a:chExt cx="384" cy="192"/>
          </a:xfrm>
        </p:grpSpPr>
        <p:sp>
          <p:nvSpPr>
            <p:cNvPr id="80" name="Rectangle 86"/>
            <p:cNvSpPr>
              <a:spLocks noChangeArrowheads="1"/>
            </p:cNvSpPr>
            <p:nvPr/>
          </p:nvSpPr>
          <p:spPr bwMode="auto">
            <a:xfrm>
              <a:off x="1920" y="2208"/>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rA</a:t>
              </a:r>
            </a:p>
          </p:txBody>
        </p:sp>
        <p:sp>
          <p:nvSpPr>
            <p:cNvPr id="81" name="Rectangle 87"/>
            <p:cNvSpPr>
              <a:spLocks noChangeArrowheads="1"/>
            </p:cNvSpPr>
            <p:nvPr/>
          </p:nvSpPr>
          <p:spPr bwMode="auto">
            <a:xfrm>
              <a:off x="2112" y="2208"/>
              <a:ext cx="192" cy="192"/>
            </a:xfrm>
            <a:prstGeom prst="rect">
              <a:avLst/>
            </a:prstGeom>
            <a:solidFill>
              <a:srgbClr val="FFCCFF"/>
            </a:solidFill>
            <a:ln w="6350">
              <a:solidFill>
                <a:schemeClr val="tx1"/>
              </a:solidFill>
              <a:miter lim="800000"/>
              <a:headEnd/>
              <a:tailEnd/>
            </a:ln>
            <a:effectLst/>
          </p:spPr>
          <p:txBody>
            <a:bodyPr wrap="none" anchor="ctr"/>
            <a:lstStyle/>
            <a:p>
              <a:pPr eaLnBrk="1" hangingPunct="1">
                <a:lnSpc>
                  <a:spcPct val="100000"/>
                </a:lnSpc>
              </a:pPr>
              <a:r>
                <a:rPr lang="en-US" sz="1400" b="0"/>
                <a:t>rB</a:t>
              </a:r>
            </a:p>
          </p:txBody>
        </p:sp>
        <p:sp>
          <p:nvSpPr>
            <p:cNvPr id="82" name="Rectangle 88"/>
            <p:cNvSpPr>
              <a:spLocks noChangeArrowheads="1"/>
            </p:cNvSpPr>
            <p:nvPr/>
          </p:nvSpPr>
          <p:spPr bwMode="auto">
            <a:xfrm>
              <a:off x="1920" y="2208"/>
              <a:ext cx="384" cy="192"/>
            </a:xfrm>
            <a:prstGeom prst="rect">
              <a:avLst/>
            </a:prstGeom>
            <a:noFill/>
            <a:ln w="28575">
              <a:solidFill>
                <a:schemeClr val="tx1"/>
              </a:solidFill>
              <a:miter lim="800000"/>
              <a:headEnd/>
              <a:tailEnd/>
            </a:ln>
            <a:effectLst/>
          </p:spPr>
          <p:txBody>
            <a:bodyPr wrap="none" anchor="ctr"/>
            <a:lstStyle/>
            <a:p>
              <a:pPr eaLnBrk="1" hangingPunct="1">
                <a:lnSpc>
                  <a:spcPct val="100000"/>
                </a:lnSpc>
              </a:pPr>
              <a:endParaRPr lang="en-US" sz="1400" b="0">
                <a:latin typeface="Courier New" pitchFamily="49" charset="0"/>
              </a:endParaRPr>
            </a:p>
          </p:txBody>
        </p:sp>
      </p:grpSp>
      <p:sp>
        <p:nvSpPr>
          <p:cNvPr id="83" name="Rectangle 89"/>
          <p:cNvSpPr>
            <a:spLocks noChangeArrowheads="1"/>
          </p:cNvSpPr>
          <p:nvPr/>
        </p:nvSpPr>
        <p:spPr bwMode="auto">
          <a:xfrm>
            <a:off x="3641035" y="5837584"/>
            <a:ext cx="4876800" cy="304800"/>
          </a:xfrm>
          <a:prstGeom prst="rect">
            <a:avLst/>
          </a:prstGeom>
          <a:solidFill>
            <a:srgbClr val="CCECFF"/>
          </a:solidFill>
          <a:ln w="28575">
            <a:solidFill>
              <a:schemeClr val="tx1"/>
            </a:solidFill>
            <a:miter lim="800000"/>
            <a:headEnd/>
            <a:tailEnd/>
          </a:ln>
          <a:effectLst/>
        </p:spPr>
        <p:txBody>
          <a:bodyPr wrap="none" anchor="ctr"/>
          <a:lstStyle/>
          <a:p>
            <a:pPr eaLnBrk="1" hangingPunct="1">
              <a:lnSpc>
                <a:spcPct val="100000"/>
              </a:lnSpc>
            </a:pPr>
            <a:r>
              <a:rPr lang="en-US" sz="1400" b="0"/>
              <a:t>D</a:t>
            </a:r>
          </a:p>
        </p:txBody>
      </p:sp>
    </p:spTree>
    <p:extLst>
      <p:ext uri="{BB962C8B-B14F-4D97-AF65-F5344CB8AC3E}">
        <p14:creationId xmlns:p14="http://schemas.microsoft.com/office/powerpoint/2010/main" val="2972132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DC9E0-5FDF-934F-A9A3-55ABE1A682A2}"/>
              </a:ext>
            </a:extLst>
          </p:cNvPr>
          <p:cNvSpPr>
            <a:spLocks noGrp="1"/>
          </p:cNvSpPr>
          <p:nvPr>
            <p:ph type="title"/>
          </p:nvPr>
        </p:nvSpPr>
        <p:spPr/>
        <p:txBody>
          <a:bodyPr vert="horz" lIns="0" tIns="45720" rIns="0" bIns="0" anchor="b">
            <a:normAutofit fontScale="90000"/>
          </a:bodyPr>
          <a:lstStyle/>
          <a:p>
            <a:r>
              <a:rPr lang="en-US" dirty="0">
                <a:ea typeface="Calibri"/>
                <a:cs typeface="Calibri"/>
              </a:rPr>
              <a:t>Notes on Y86 Instruction Encoding</a:t>
            </a:r>
            <a:endParaRPr lang="en-US" dirty="0"/>
          </a:p>
        </p:txBody>
      </p:sp>
      <p:sp>
        <p:nvSpPr>
          <p:cNvPr id="3" name="Content Placeholder 2">
            <a:extLst>
              <a:ext uri="{FF2B5EF4-FFF2-40B4-BE49-F238E27FC236}">
                <a16:creationId xmlns:a16="http://schemas.microsoft.com/office/drawing/2014/main" id="{76A742AF-4CD1-5166-B59D-971E4BFD2365}"/>
              </a:ext>
            </a:extLst>
          </p:cNvPr>
          <p:cNvSpPr>
            <a:spLocks noGrp="1"/>
          </p:cNvSpPr>
          <p:nvPr>
            <p:ph idx="1"/>
          </p:nvPr>
        </p:nvSpPr>
        <p:spPr/>
        <p:txBody>
          <a:bodyPr vert="horz" lIns="91440" tIns="45720" rIns="91440" bIns="45720" anchor="t">
            <a:normAutofit/>
          </a:bodyPr>
          <a:lstStyle/>
          <a:p>
            <a:r>
              <a:rPr lang="en-US" sz="2000" dirty="0"/>
              <a:t>The first byte (two hex digits) is an opcode; this identifies the type of instruction for the CPU.</a:t>
            </a:r>
          </a:p>
          <a:p>
            <a:r>
              <a:rPr lang="en-US" sz="2000" dirty="0"/>
              <a:t>The second byte identifies one or two registers – each of the 15 registers has a number, 0 to f; the CPU uses these numbers, and not names such as </a:t>
            </a:r>
            <a:r>
              <a:rPr lang="en-US" sz="2000" err="1"/>
              <a:t>rax</a:t>
            </a:r>
            <a:r>
              <a:rPr lang="en-US" sz="2000" dirty="0"/>
              <a:t>, </a:t>
            </a:r>
            <a:r>
              <a:rPr lang="en-US" sz="2000" err="1"/>
              <a:t>rbx</a:t>
            </a:r>
            <a:r>
              <a:rPr lang="en-US" sz="2000" dirty="0"/>
              <a:t>, etc.</a:t>
            </a:r>
          </a:p>
          <a:p>
            <a:r>
              <a:rPr lang="en-US" sz="2000" dirty="0"/>
              <a:t>For data movement instructions which use data in memory, the last 8 bytes are used for a constant (stored in the instruction) or for a displacement (added to an address stored in a register).</a:t>
            </a:r>
          </a:p>
          <a:p>
            <a:endParaRPr lang="en-US" sz="2000" dirty="0"/>
          </a:p>
          <a:p>
            <a:endParaRPr lang="en-US" dirty="0"/>
          </a:p>
          <a:p>
            <a:endParaRPr lang="en-US" dirty="0"/>
          </a:p>
        </p:txBody>
      </p:sp>
    </p:spTree>
    <p:extLst>
      <p:ext uri="{BB962C8B-B14F-4D97-AF65-F5344CB8AC3E}">
        <p14:creationId xmlns:p14="http://schemas.microsoft.com/office/powerpoint/2010/main" val="1004455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1BE0-F475-4C25-9B4E-CEF22D434473}"/>
              </a:ext>
            </a:extLst>
          </p:cNvPr>
          <p:cNvSpPr>
            <a:spLocks noGrp="1"/>
          </p:cNvSpPr>
          <p:nvPr>
            <p:ph type="title"/>
          </p:nvPr>
        </p:nvSpPr>
        <p:spPr/>
        <p:txBody>
          <a:bodyPr/>
          <a:lstStyle/>
          <a:p>
            <a:r>
              <a:rPr lang="en-US" dirty="0"/>
              <a:t>Source and Destination</a:t>
            </a:r>
          </a:p>
        </p:txBody>
      </p:sp>
      <p:sp>
        <p:nvSpPr>
          <p:cNvPr id="3" name="Content Placeholder 2">
            <a:extLst>
              <a:ext uri="{FF2B5EF4-FFF2-40B4-BE49-F238E27FC236}">
                <a16:creationId xmlns:a16="http://schemas.microsoft.com/office/drawing/2014/main" id="{5BAE204D-EB48-4FF1-ADEF-53AD397C80E1}"/>
              </a:ext>
            </a:extLst>
          </p:cNvPr>
          <p:cNvSpPr>
            <a:spLocks noGrp="1"/>
          </p:cNvSpPr>
          <p:nvPr>
            <p:ph idx="1"/>
          </p:nvPr>
        </p:nvSpPr>
        <p:spPr/>
        <p:txBody>
          <a:bodyPr vert="horz" lIns="91440" tIns="45720" rIns="91440" bIns="45720" anchor="t">
            <a:normAutofit/>
          </a:bodyPr>
          <a:lstStyle/>
          <a:p>
            <a:r>
              <a:rPr lang="en-US" dirty="0"/>
              <a:t>For Y86-64 instructions that have two operands:</a:t>
            </a:r>
          </a:p>
          <a:p>
            <a:pPr lvl="1" indent="-246380"/>
            <a:r>
              <a:rPr lang="en-US" dirty="0"/>
              <a:t>The first operand is always </a:t>
            </a:r>
            <a:r>
              <a:rPr lang="en-US" b="1" i="1" dirty="0"/>
              <a:t>the source operand</a:t>
            </a:r>
            <a:r>
              <a:rPr lang="en-US" dirty="0"/>
              <a:t>, and the second operand is </a:t>
            </a:r>
            <a:r>
              <a:rPr lang="en-US" b="1" i="1" dirty="0"/>
              <a:t>the destination operand</a:t>
            </a:r>
            <a:r>
              <a:rPr lang="en-US" dirty="0"/>
              <a:t>.</a:t>
            </a:r>
          </a:p>
          <a:p>
            <a:pPr lvl="1" indent="-246380"/>
            <a:r>
              <a:rPr lang="en-US" dirty="0"/>
              <a:t>The source operand is </a:t>
            </a:r>
            <a:r>
              <a:rPr lang="en-US" b="1" dirty="0"/>
              <a:t>always read </a:t>
            </a:r>
            <a:r>
              <a:rPr lang="en-US" dirty="0"/>
              <a:t>by the CPU, but </a:t>
            </a:r>
            <a:r>
              <a:rPr lang="en-US" b="1" dirty="0"/>
              <a:t>never written </a:t>
            </a:r>
            <a:r>
              <a:rPr lang="en-US" dirty="0"/>
              <a:t>(it </a:t>
            </a:r>
            <a:r>
              <a:rPr lang="en-US" b="1" i="1" u="sng" dirty="0"/>
              <a:t>never ever</a:t>
            </a:r>
            <a:r>
              <a:rPr lang="en-US" dirty="0"/>
              <a:t> changes when the instruction is executed).</a:t>
            </a:r>
          </a:p>
          <a:p>
            <a:pPr lvl="1" indent="-246380"/>
            <a:r>
              <a:rPr lang="en-US" dirty="0"/>
              <a:t>The destination operand is </a:t>
            </a:r>
            <a:r>
              <a:rPr lang="en-US" b="1" dirty="0"/>
              <a:t>always written </a:t>
            </a:r>
            <a:r>
              <a:rPr lang="en-US" dirty="0"/>
              <a:t>(so the old value is overwritten and lost); it is </a:t>
            </a:r>
            <a:r>
              <a:rPr lang="en-US" b="1" i="1" dirty="0"/>
              <a:t>ALSO read for ALU instructions, but not for data movement instructions</a:t>
            </a:r>
            <a:r>
              <a:rPr lang="en-US" dirty="0"/>
              <a:t>.</a:t>
            </a:r>
          </a:p>
        </p:txBody>
      </p:sp>
    </p:spTree>
    <p:extLst>
      <p:ext uri="{BB962C8B-B14F-4D97-AF65-F5344CB8AC3E}">
        <p14:creationId xmlns:p14="http://schemas.microsoft.com/office/powerpoint/2010/main" val="1279152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CE01-6692-4CBC-9519-C5DCBBD68883}"/>
              </a:ext>
            </a:extLst>
          </p:cNvPr>
          <p:cNvSpPr>
            <a:spLocks noGrp="1"/>
          </p:cNvSpPr>
          <p:nvPr>
            <p:ph type="title"/>
          </p:nvPr>
        </p:nvSpPr>
        <p:spPr/>
        <p:txBody>
          <a:bodyPr/>
          <a:lstStyle/>
          <a:p>
            <a:r>
              <a:rPr lang="en-US" dirty="0"/>
              <a:t>One operand instructions</a:t>
            </a:r>
          </a:p>
        </p:txBody>
      </p:sp>
      <p:sp>
        <p:nvSpPr>
          <p:cNvPr id="3" name="Content Placeholder 2">
            <a:extLst>
              <a:ext uri="{FF2B5EF4-FFF2-40B4-BE49-F238E27FC236}">
                <a16:creationId xmlns:a16="http://schemas.microsoft.com/office/drawing/2014/main" id="{5C7CE8AC-57BD-46FF-BCEB-1151646065A6}"/>
              </a:ext>
            </a:extLst>
          </p:cNvPr>
          <p:cNvSpPr>
            <a:spLocks noGrp="1"/>
          </p:cNvSpPr>
          <p:nvPr>
            <p:ph idx="1"/>
          </p:nvPr>
        </p:nvSpPr>
        <p:spPr/>
        <p:txBody>
          <a:bodyPr vert="horz" lIns="91440" tIns="45720" rIns="91440" bIns="45720" anchor="t">
            <a:normAutofit/>
          </a:bodyPr>
          <a:lstStyle/>
          <a:p>
            <a:r>
              <a:rPr lang="en-US" dirty="0"/>
              <a:t>There are a few instructions that have only a single operand.</a:t>
            </a:r>
          </a:p>
          <a:p>
            <a:r>
              <a:rPr lang="en-US" dirty="0"/>
              <a:t>In such instructions, the operand can be a source or a destination; we have to learn which it is for each type of instruction.</a:t>
            </a:r>
          </a:p>
          <a:p>
            <a:r>
              <a:rPr lang="en-US" dirty="0"/>
              <a:t>There are a small number of these, so it is not too difficult to learn them (we will cover them later).</a:t>
            </a:r>
          </a:p>
        </p:txBody>
      </p:sp>
    </p:spTree>
    <p:extLst>
      <p:ext uri="{BB962C8B-B14F-4D97-AF65-F5344CB8AC3E}">
        <p14:creationId xmlns:p14="http://schemas.microsoft.com/office/powerpoint/2010/main" val="2069510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6AEE3-D7E3-4988-ACEC-6D5C741108B9}"/>
              </a:ext>
            </a:extLst>
          </p:cNvPr>
          <p:cNvSpPr>
            <a:spLocks noGrp="1"/>
          </p:cNvSpPr>
          <p:nvPr>
            <p:ph type="title"/>
          </p:nvPr>
        </p:nvSpPr>
        <p:spPr/>
        <p:txBody>
          <a:bodyPr/>
          <a:lstStyle/>
          <a:p>
            <a:r>
              <a:rPr lang="en-US" dirty="0"/>
              <a:t>Type of operands in Y86-64</a:t>
            </a:r>
          </a:p>
        </p:txBody>
      </p:sp>
      <p:sp>
        <p:nvSpPr>
          <p:cNvPr id="3" name="Content Placeholder 2">
            <a:extLst>
              <a:ext uri="{FF2B5EF4-FFF2-40B4-BE49-F238E27FC236}">
                <a16:creationId xmlns:a16="http://schemas.microsoft.com/office/drawing/2014/main" id="{616D861E-AA41-493E-ABED-01481F380ADE}"/>
              </a:ext>
            </a:extLst>
          </p:cNvPr>
          <p:cNvSpPr>
            <a:spLocks noGrp="1"/>
          </p:cNvSpPr>
          <p:nvPr>
            <p:ph idx="1"/>
          </p:nvPr>
        </p:nvSpPr>
        <p:spPr/>
        <p:txBody>
          <a:bodyPr vert="horz" lIns="91440" tIns="45720" rIns="91440" bIns="45720" anchor="t">
            <a:normAutofit/>
          </a:bodyPr>
          <a:lstStyle/>
          <a:p>
            <a:r>
              <a:rPr lang="en-US" sz="2800" dirty="0"/>
              <a:t>Y86 has three types of operands:</a:t>
            </a:r>
          </a:p>
          <a:p>
            <a:pPr lvl="1" indent="-246380"/>
            <a:r>
              <a:rPr lang="en-US" sz="2800" dirty="0"/>
              <a:t>Immediate: This is always an 64-bit (8-byte) constant, and </a:t>
            </a:r>
            <a:r>
              <a:rPr lang="en-US" sz="2800" b="1" i="1" dirty="0"/>
              <a:t>is stored in the instruction</a:t>
            </a:r>
            <a:r>
              <a:rPr lang="en-US" sz="2800" dirty="0"/>
              <a:t> (as part of the bit string which encodes the instruction).</a:t>
            </a:r>
          </a:p>
          <a:p>
            <a:pPr lvl="1" indent="-246380"/>
            <a:r>
              <a:rPr lang="en-US" sz="2800" dirty="0"/>
              <a:t>Register: This is an 8-byte value in one of the 15 registers in Y86-64 (</a:t>
            </a:r>
            <a:r>
              <a:rPr lang="en-US" sz="2800" err="1"/>
              <a:t>rax</a:t>
            </a:r>
            <a:r>
              <a:rPr lang="en-US" sz="2800" dirty="0"/>
              <a:t>, </a:t>
            </a:r>
            <a:r>
              <a:rPr lang="en-US" sz="2800" err="1"/>
              <a:t>rbx</a:t>
            </a:r>
            <a:r>
              <a:rPr lang="en-US" sz="2800" dirty="0"/>
              <a:t>, …., r14).</a:t>
            </a:r>
          </a:p>
          <a:p>
            <a:pPr lvl="1" indent="-246380"/>
            <a:r>
              <a:rPr lang="en-US" sz="2800" dirty="0"/>
              <a:t>Memory: This is an 8-byte value at some address in main memory.</a:t>
            </a:r>
          </a:p>
        </p:txBody>
      </p:sp>
    </p:spTree>
    <p:extLst>
      <p:ext uri="{BB962C8B-B14F-4D97-AF65-F5344CB8AC3E}">
        <p14:creationId xmlns:p14="http://schemas.microsoft.com/office/powerpoint/2010/main" val="10327864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2585</TotalTime>
  <Words>3822</Words>
  <Application>Microsoft Office PowerPoint</Application>
  <PresentationFormat>On-screen Show (4:3)</PresentationFormat>
  <Paragraphs>374</Paragraphs>
  <Slides>42</Slides>
  <Notes>5</Notes>
  <HiddenSlides>0</HiddenSlides>
  <MMClips>0</MMClips>
  <ScaleCrop>false</ScaleCrop>
  <HeadingPairs>
    <vt:vector size="4" baseType="variant">
      <vt:variant>
        <vt:lpstr>Theme</vt:lpstr>
      </vt:variant>
      <vt:variant>
        <vt:i4>3</vt:i4>
      </vt:variant>
      <vt:variant>
        <vt:lpstr>Slide Titles</vt:lpstr>
      </vt:variant>
      <vt:variant>
        <vt:i4>42</vt:i4>
      </vt:variant>
    </vt:vector>
  </HeadingPairs>
  <TitlesOfParts>
    <vt:vector size="45" baseType="lpstr">
      <vt:lpstr>Flow</vt:lpstr>
      <vt:lpstr>Office Theme</vt:lpstr>
      <vt:lpstr>1_Office Theme</vt:lpstr>
      <vt:lpstr>PowerPoint Presentation</vt:lpstr>
      <vt:lpstr>Y86 Instruction Types</vt:lpstr>
      <vt:lpstr>PowerPoint Presentation</vt:lpstr>
      <vt:lpstr>PowerPoint Presentation</vt:lpstr>
      <vt:lpstr>Y86-64 Move Instructions</vt:lpstr>
      <vt:lpstr>Notes on Y86 Instruction Encoding</vt:lpstr>
      <vt:lpstr>Source and Destination</vt:lpstr>
      <vt:lpstr>One operand instructions</vt:lpstr>
      <vt:lpstr>Type of operands in Y86-64</vt:lpstr>
      <vt:lpstr>Move Operations</vt:lpstr>
      <vt:lpstr>Important note for 2 operand instructions!</vt:lpstr>
      <vt:lpstr>PowerPoint Presentation</vt:lpstr>
      <vt:lpstr>PowerPoint Presentation</vt:lpstr>
      <vt:lpstr>PowerPoint Presentation</vt:lpstr>
      <vt:lpstr>PowerPoint Presentation</vt:lpstr>
      <vt:lpstr>Flag changes</vt:lpstr>
      <vt:lpstr>Flags/Condition codes – for code on slide 16 above</vt:lpstr>
      <vt:lpstr>PowerPoint Presentation</vt:lpstr>
      <vt:lpstr>Control Flow Instructions</vt:lpstr>
      <vt:lpstr>Labels</vt:lpstr>
      <vt:lpstr>PowerPoint Presentation</vt:lpstr>
      <vt:lpstr>PowerPoint Presentation</vt:lpstr>
      <vt:lpstr>PowerPoint Presentation</vt:lpstr>
      <vt:lpstr>PowerPoint Presentation</vt:lpstr>
      <vt:lpstr>call and ret instructions</vt:lpstr>
      <vt:lpstr>The stack – needed to call functions</vt:lpstr>
      <vt:lpstr>Note about subroutine terms</vt:lpstr>
      <vt:lpstr>More on the stack</vt:lpstr>
      <vt:lpstr>Stack instructions</vt:lpstr>
      <vt:lpstr>Preparing the stack for the function to run</vt:lpstr>
      <vt:lpstr>Setting the procedure’s stack frame</vt:lpstr>
      <vt:lpstr>Setting up function’s stack frame</vt:lpstr>
      <vt:lpstr>How to set up the stack</vt:lpstr>
      <vt:lpstr>Reminder: Y86 Stack</vt:lpstr>
      <vt:lpstr>Code to set up the stack</vt:lpstr>
      <vt:lpstr>Putting arrays in memory</vt:lpstr>
      <vt:lpstr>Placing array in memory</vt:lpstr>
      <vt:lpstr>A place for output</vt:lpstr>
      <vt:lpstr>Passing parameters to functions</vt:lpstr>
      <vt:lpstr>Convention for parameter passing</vt:lpstr>
      <vt:lpstr>Example program</vt:lpstr>
      <vt:lpstr>Program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green, george michael</dc:creator>
  <cp:lastModifiedBy>George Green</cp:lastModifiedBy>
  <cp:revision>532</cp:revision>
  <cp:lastPrinted>2019-01-31T21:49:58Z</cp:lastPrinted>
  <dcterms:modified xsi:type="dcterms:W3CDTF">2025-09-08T17:53:04Z</dcterms:modified>
</cp:coreProperties>
</file>