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Lst>
  <p:notesMasterIdLst>
    <p:notesMasterId r:id="rId36"/>
  </p:notesMasterIdLst>
  <p:handoutMasterIdLst>
    <p:handoutMasterId r:id="rId37"/>
  </p:handoutMasterIdLst>
  <p:sldIdLst>
    <p:sldId id="454" r:id="rId2"/>
    <p:sldId id="464" r:id="rId3"/>
    <p:sldId id="462" r:id="rId4"/>
    <p:sldId id="465" r:id="rId5"/>
    <p:sldId id="466" r:id="rId6"/>
    <p:sldId id="467" r:id="rId7"/>
    <p:sldId id="468" r:id="rId8"/>
    <p:sldId id="469" r:id="rId9"/>
    <p:sldId id="471" r:id="rId10"/>
    <p:sldId id="507" r:id="rId11"/>
    <p:sldId id="472" r:id="rId12"/>
    <p:sldId id="473" r:id="rId13"/>
    <p:sldId id="474" r:id="rId14"/>
    <p:sldId id="463" r:id="rId15"/>
    <p:sldId id="455" r:id="rId16"/>
    <p:sldId id="475" r:id="rId17"/>
    <p:sldId id="476" r:id="rId18"/>
    <p:sldId id="509" r:id="rId19"/>
    <p:sldId id="477" r:id="rId20"/>
    <p:sldId id="478" r:id="rId21"/>
    <p:sldId id="479" r:id="rId22"/>
    <p:sldId id="480" r:id="rId23"/>
    <p:sldId id="456" r:id="rId24"/>
    <p:sldId id="510" r:id="rId25"/>
    <p:sldId id="508" r:id="rId26"/>
    <p:sldId id="503" r:id="rId27"/>
    <p:sldId id="505" r:id="rId28"/>
    <p:sldId id="483" r:id="rId29"/>
    <p:sldId id="484" r:id="rId30"/>
    <p:sldId id="485" r:id="rId31"/>
    <p:sldId id="486" r:id="rId32"/>
    <p:sldId id="487" r:id="rId33"/>
    <p:sldId id="502" r:id="rId34"/>
    <p:sldId id="506" r:id="rId35"/>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11111"/>
    <a:srgbClr val="99CCFF"/>
    <a:srgbClr val="00CCFF"/>
    <a:srgbClr val="CCECFF"/>
    <a:srgbClr val="CCFFCC"/>
    <a:srgbClr val="00E4A8"/>
    <a:srgbClr val="000000"/>
    <a:srgbClr val="33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6BA1B-E7AE-D449-058C-0F7DBA921ADE}" v="145" dt="2025-09-21T23:10:39.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69" autoAdjust="0"/>
    <p:restoredTop sz="77015" autoAdjust="0"/>
  </p:normalViewPr>
  <p:slideViewPr>
    <p:cSldViewPr>
      <p:cViewPr varScale="1">
        <p:scale>
          <a:sx n="53" d="100"/>
          <a:sy n="53" d="100"/>
        </p:scale>
        <p:origin x="15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59" d="100"/>
          <a:sy n="59" d="100"/>
        </p:scale>
        <p:origin x="-1500" y="-7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1435D18E-F2E9-44A3-BB49-3BE8459AE69F}" type="slidenum">
              <a:rPr lang="en-US" altLang="en-US"/>
              <a:pPr>
                <a:defRPr/>
              </a:pPr>
              <a:t>‹#›</a:t>
            </a:fld>
            <a:endParaRPr lang="en-US" altLang="en-US"/>
          </a:p>
        </p:txBody>
      </p:sp>
    </p:spTree>
    <p:extLst>
      <p:ext uri="{BB962C8B-B14F-4D97-AF65-F5344CB8AC3E}">
        <p14:creationId xmlns:p14="http://schemas.microsoft.com/office/powerpoint/2010/main" val="229532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99A10D6E-E137-4390-8F5B-ED8AD6655ADD}" type="slidenum">
              <a:rPr lang="en-US" altLang="en-US"/>
              <a:pPr>
                <a:defRPr/>
              </a:pPr>
              <a:t>‹#›</a:t>
            </a:fld>
            <a:endParaRPr lang="en-US" altLang="en-US"/>
          </a:p>
        </p:txBody>
      </p:sp>
      <p:sp>
        <p:nvSpPr>
          <p:cNvPr id="3078" name="Rectangle 6"/>
          <p:cNvSpPr>
            <a:spLocks noGrp="1" noRot="1" noChangeAspect="1" noChangeArrowheads="1" noTextEdit="1"/>
          </p:cNvSpPr>
          <p:nvPr>
            <p:ph type="sldImg" idx="2"/>
          </p:nvPr>
        </p:nvSpPr>
        <p:spPr bwMode="auto">
          <a:xfrm>
            <a:off x="1179513" y="701675"/>
            <a:ext cx="4624387" cy="3468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930275" y="4410075"/>
            <a:ext cx="5122863" cy="4178300"/>
          </a:xfrm>
          <a:prstGeom prst="rect">
            <a:avLst/>
          </a:prstGeom>
          <a:noFill/>
          <a:ln w="9525">
            <a:noFill/>
            <a:miter lim="800000"/>
            <a:headEnd/>
            <a:tailEnd/>
          </a:ln>
          <a:effectLst/>
        </p:spPr>
        <p:txBody>
          <a:bodyPr vert="horz" wrap="square" lIns="93503" tIns="47544" rIns="93503" bIns="4754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9477814"/>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a:t>
            </a:fld>
            <a:endParaRPr lang="en-US" altLang="en-US"/>
          </a:p>
        </p:txBody>
      </p:sp>
    </p:spTree>
    <p:extLst>
      <p:ext uri="{BB962C8B-B14F-4D97-AF65-F5344CB8AC3E}">
        <p14:creationId xmlns:p14="http://schemas.microsoft.com/office/powerpoint/2010/main" val="973264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11</a:t>
            </a:fld>
            <a:endParaRPr lang="en-US" altLang="en-US"/>
          </a:p>
        </p:txBody>
      </p:sp>
    </p:spTree>
    <p:extLst>
      <p:ext uri="{BB962C8B-B14F-4D97-AF65-F5344CB8AC3E}">
        <p14:creationId xmlns:p14="http://schemas.microsoft.com/office/powerpoint/2010/main" val="128061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12</a:t>
            </a:fld>
            <a:endParaRPr lang="en-US" altLang="en-US"/>
          </a:p>
        </p:txBody>
      </p:sp>
    </p:spTree>
    <p:extLst>
      <p:ext uri="{BB962C8B-B14F-4D97-AF65-F5344CB8AC3E}">
        <p14:creationId xmlns:p14="http://schemas.microsoft.com/office/powerpoint/2010/main" val="272036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13</a:t>
            </a:fld>
            <a:endParaRPr lang="en-US" altLang="en-US"/>
          </a:p>
        </p:txBody>
      </p:sp>
    </p:spTree>
    <p:extLst>
      <p:ext uri="{BB962C8B-B14F-4D97-AF65-F5344CB8AC3E}">
        <p14:creationId xmlns:p14="http://schemas.microsoft.com/office/powerpoint/2010/main" val="307337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14</a:t>
            </a:fld>
            <a:endParaRPr lang="en-US" altLang="en-US"/>
          </a:p>
        </p:txBody>
      </p:sp>
    </p:spTree>
    <p:extLst>
      <p:ext uri="{BB962C8B-B14F-4D97-AF65-F5344CB8AC3E}">
        <p14:creationId xmlns:p14="http://schemas.microsoft.com/office/powerpoint/2010/main" val="157281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28</a:t>
            </a:fld>
            <a:endParaRPr lang="en-US" altLang="en-US"/>
          </a:p>
        </p:txBody>
      </p:sp>
    </p:spTree>
    <p:extLst>
      <p:ext uri="{BB962C8B-B14F-4D97-AF65-F5344CB8AC3E}">
        <p14:creationId xmlns:p14="http://schemas.microsoft.com/office/powerpoint/2010/main" val="4236932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29</a:t>
            </a:fld>
            <a:endParaRPr lang="en-US" altLang="en-US"/>
          </a:p>
        </p:txBody>
      </p:sp>
    </p:spTree>
    <p:extLst>
      <p:ext uri="{BB962C8B-B14F-4D97-AF65-F5344CB8AC3E}">
        <p14:creationId xmlns:p14="http://schemas.microsoft.com/office/powerpoint/2010/main" val="2923192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30</a:t>
            </a:fld>
            <a:endParaRPr lang="en-US" altLang="en-US"/>
          </a:p>
        </p:txBody>
      </p:sp>
    </p:spTree>
    <p:extLst>
      <p:ext uri="{BB962C8B-B14F-4D97-AF65-F5344CB8AC3E}">
        <p14:creationId xmlns:p14="http://schemas.microsoft.com/office/powerpoint/2010/main" val="2450548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33</a:t>
            </a:fld>
            <a:endParaRPr lang="en-US" altLang="en-US"/>
          </a:p>
        </p:txBody>
      </p:sp>
    </p:spTree>
    <p:extLst>
      <p:ext uri="{BB962C8B-B14F-4D97-AF65-F5344CB8AC3E}">
        <p14:creationId xmlns:p14="http://schemas.microsoft.com/office/powerpoint/2010/main" val="172107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a:t>
            </a:fld>
            <a:endParaRPr lang="en-US" altLang="en-US"/>
          </a:p>
        </p:txBody>
      </p:sp>
    </p:spTree>
    <p:extLst>
      <p:ext uri="{BB962C8B-B14F-4D97-AF65-F5344CB8AC3E}">
        <p14:creationId xmlns:p14="http://schemas.microsoft.com/office/powerpoint/2010/main" val="307248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3</a:t>
            </a:fld>
            <a:endParaRPr lang="en-US" altLang="en-US"/>
          </a:p>
        </p:txBody>
      </p:sp>
    </p:spTree>
    <p:extLst>
      <p:ext uri="{BB962C8B-B14F-4D97-AF65-F5344CB8AC3E}">
        <p14:creationId xmlns:p14="http://schemas.microsoft.com/office/powerpoint/2010/main" val="154444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4</a:t>
            </a:fld>
            <a:endParaRPr lang="en-US" altLang="en-US"/>
          </a:p>
        </p:txBody>
      </p:sp>
    </p:spTree>
    <p:extLst>
      <p:ext uri="{BB962C8B-B14F-4D97-AF65-F5344CB8AC3E}">
        <p14:creationId xmlns:p14="http://schemas.microsoft.com/office/powerpoint/2010/main" val="1754368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5</a:t>
            </a:fld>
            <a:endParaRPr lang="en-US" altLang="en-US"/>
          </a:p>
        </p:txBody>
      </p:sp>
    </p:spTree>
    <p:extLst>
      <p:ext uri="{BB962C8B-B14F-4D97-AF65-F5344CB8AC3E}">
        <p14:creationId xmlns:p14="http://schemas.microsoft.com/office/powerpoint/2010/main" val="2055423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be written as product of sums:</a:t>
            </a:r>
            <a:r>
              <a:rPr lang="en-US" baseline="0"/>
              <a:t> Consider each row with 0 result; it should *not* arise. So for first row, you get the term (x + y + z); for second row, (x + y + z’); for sixth row you get (x’ + y + z’). Product of these three is the result</a:t>
            </a:r>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6</a:t>
            </a:fld>
            <a:endParaRPr lang="en-US" altLang="en-US"/>
          </a:p>
        </p:txBody>
      </p:sp>
    </p:spTree>
    <p:extLst>
      <p:ext uri="{BB962C8B-B14F-4D97-AF65-F5344CB8AC3E}">
        <p14:creationId xmlns:p14="http://schemas.microsoft.com/office/powerpoint/2010/main" val="95642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7</a:t>
            </a:fld>
            <a:endParaRPr lang="en-US" altLang="en-US"/>
          </a:p>
        </p:txBody>
      </p:sp>
    </p:spTree>
    <p:extLst>
      <p:ext uri="{BB962C8B-B14F-4D97-AF65-F5344CB8AC3E}">
        <p14:creationId xmlns:p14="http://schemas.microsoft.com/office/powerpoint/2010/main" val="196308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8</a:t>
            </a:fld>
            <a:endParaRPr lang="en-US" altLang="en-US"/>
          </a:p>
        </p:txBody>
      </p:sp>
    </p:spTree>
    <p:extLst>
      <p:ext uri="{BB962C8B-B14F-4D97-AF65-F5344CB8AC3E}">
        <p14:creationId xmlns:p14="http://schemas.microsoft.com/office/powerpoint/2010/main" val="1906774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9</a:t>
            </a:fld>
            <a:endParaRPr lang="en-US" altLang="en-US"/>
          </a:p>
        </p:txBody>
      </p:sp>
    </p:spTree>
    <p:extLst>
      <p:ext uri="{BB962C8B-B14F-4D97-AF65-F5344CB8AC3E}">
        <p14:creationId xmlns:p14="http://schemas.microsoft.com/office/powerpoint/2010/main" val="3404640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14" name="Rectangle 17"/>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
        <p:nvSpPr>
          <p:cNvPr id="19150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CSE 3430; Part 3</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CCC2105-0E99-4119-B380-20BFBE55FF8A}" type="slidenum">
              <a:rPr lang="en-US" altLang="en-US"/>
              <a:pPr>
                <a:defRPr/>
              </a:pPr>
              <a:t>‹#›</a:t>
            </a:fld>
            <a:endParaRPr lang="en-US" altLang="en-US"/>
          </a:p>
        </p:txBody>
      </p:sp>
    </p:spTree>
    <p:extLst>
      <p:ext uri="{BB962C8B-B14F-4D97-AF65-F5344CB8AC3E}">
        <p14:creationId xmlns:p14="http://schemas.microsoft.com/office/powerpoint/2010/main" val="18399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pPr>
                <a:defRPr/>
              </a:pPr>
              <a:t>‹#›</a:t>
            </a:fld>
            <a:endParaRPr lang="en-US" altLang="en-US"/>
          </a:p>
        </p:txBody>
      </p:sp>
    </p:spTree>
    <p:extLst>
      <p:ext uri="{BB962C8B-B14F-4D97-AF65-F5344CB8AC3E}">
        <p14:creationId xmlns:p14="http://schemas.microsoft.com/office/powerpoint/2010/main" val="20669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500" y="125413"/>
            <a:ext cx="1952625"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2038" y="125413"/>
            <a:ext cx="5707062"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pPr>
                <a:defRPr/>
              </a:pPr>
              <a:t>‹#›</a:t>
            </a:fld>
            <a:endParaRPr lang="en-US" altLang="en-US"/>
          </a:p>
        </p:txBody>
      </p:sp>
    </p:spTree>
    <p:extLst>
      <p:ext uri="{BB962C8B-B14F-4D97-AF65-F5344CB8AC3E}">
        <p14:creationId xmlns:p14="http://schemas.microsoft.com/office/powerpoint/2010/main" val="17436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pPr>
                <a:defRPr/>
              </a:pPr>
              <a:t>‹#›</a:t>
            </a:fld>
            <a:endParaRPr lang="en-US" altLang="en-US"/>
          </a:p>
        </p:txBody>
      </p:sp>
    </p:spTree>
    <p:extLst>
      <p:ext uri="{BB962C8B-B14F-4D97-AF65-F5344CB8AC3E}">
        <p14:creationId xmlns:p14="http://schemas.microsoft.com/office/powerpoint/2010/main" val="29701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pPr>
                <a:defRPr/>
              </a:pPr>
              <a:t>‹#›</a:t>
            </a:fld>
            <a:endParaRPr lang="en-US" altLang="en-US"/>
          </a:p>
        </p:txBody>
      </p:sp>
    </p:spTree>
    <p:extLst>
      <p:ext uri="{BB962C8B-B14F-4D97-AF65-F5344CB8AC3E}">
        <p14:creationId xmlns:p14="http://schemas.microsoft.com/office/powerpoint/2010/main" val="3394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2038" y="1033463"/>
            <a:ext cx="382905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033463"/>
            <a:ext cx="3830637"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pPr>
                <a:defRPr/>
              </a:pPr>
              <a:t>‹#›</a:t>
            </a:fld>
            <a:endParaRPr lang="en-US" altLang="en-US"/>
          </a:p>
        </p:txBody>
      </p:sp>
    </p:spTree>
    <p:extLst>
      <p:ext uri="{BB962C8B-B14F-4D97-AF65-F5344CB8AC3E}">
        <p14:creationId xmlns:p14="http://schemas.microsoft.com/office/powerpoint/2010/main" val="176580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pPr>
                <a:defRPr/>
              </a:pPr>
              <a:t>‹#›</a:t>
            </a:fld>
            <a:endParaRPr lang="en-US" altLang="en-US"/>
          </a:p>
        </p:txBody>
      </p:sp>
    </p:spTree>
    <p:extLst>
      <p:ext uri="{BB962C8B-B14F-4D97-AF65-F5344CB8AC3E}">
        <p14:creationId xmlns:p14="http://schemas.microsoft.com/office/powerpoint/2010/main" val="269716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pPr>
                <a:defRPr/>
              </a:pPr>
              <a:t>‹#›</a:t>
            </a:fld>
            <a:endParaRPr lang="en-US" altLang="en-US"/>
          </a:p>
        </p:txBody>
      </p:sp>
    </p:spTree>
    <p:extLst>
      <p:ext uri="{BB962C8B-B14F-4D97-AF65-F5344CB8AC3E}">
        <p14:creationId xmlns:p14="http://schemas.microsoft.com/office/powerpoint/2010/main" val="38616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pPr>
                <a:defRPr/>
              </a:pPr>
              <a:t>‹#›</a:t>
            </a:fld>
            <a:endParaRPr lang="en-US" altLang="en-US"/>
          </a:p>
        </p:txBody>
      </p:sp>
    </p:spTree>
    <p:extLst>
      <p:ext uri="{BB962C8B-B14F-4D97-AF65-F5344CB8AC3E}">
        <p14:creationId xmlns:p14="http://schemas.microsoft.com/office/powerpoint/2010/main" val="171675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pPr>
                <a:defRPr/>
              </a:pPr>
              <a:t>‹#›</a:t>
            </a:fld>
            <a:endParaRPr lang="en-US" altLang="en-US"/>
          </a:p>
        </p:txBody>
      </p:sp>
    </p:spTree>
    <p:extLst>
      <p:ext uri="{BB962C8B-B14F-4D97-AF65-F5344CB8AC3E}">
        <p14:creationId xmlns:p14="http://schemas.microsoft.com/office/powerpoint/2010/main" val="32259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3</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pPr>
                <a:defRPr/>
              </a:pPr>
              <a:t>‹#›</a:t>
            </a:fld>
            <a:endParaRPr lang="en-US" altLang="en-US"/>
          </a:p>
        </p:txBody>
      </p:sp>
    </p:spTree>
    <p:extLst>
      <p:ext uri="{BB962C8B-B14F-4D97-AF65-F5344CB8AC3E}">
        <p14:creationId xmlns:p14="http://schemas.microsoft.com/office/powerpoint/2010/main" val="8308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27000" y="165100"/>
            <a:ext cx="8542338"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grpSp>
      <p:sp>
        <p:nvSpPr>
          <p:cNvPr id="1027" name="Rectangle 9"/>
          <p:cNvSpPr>
            <a:spLocks noGrp="1" noChangeArrowheads="1"/>
          </p:cNvSpPr>
          <p:nvPr>
            <p:ph type="title"/>
          </p:nvPr>
        </p:nvSpPr>
        <p:spPr bwMode="auto">
          <a:xfrm>
            <a:off x="1150938" y="125413"/>
            <a:ext cx="7645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062038" y="1033463"/>
            <a:ext cx="78120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19367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190476" name="Rectangle 12"/>
          <p:cNvSpPr>
            <a:spLocks noGrp="1" noChangeArrowheads="1"/>
          </p:cNvSpPr>
          <p:nvPr>
            <p:ph type="ftr" sz="quarter" idx="3"/>
          </p:nvPr>
        </p:nvSpPr>
        <p:spPr bwMode="auto">
          <a:xfrm>
            <a:off x="2266950" y="6232525"/>
            <a:ext cx="51466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r>
              <a:rPr lang="en-US"/>
              <a:t>CSE 3430; Part 3</a:t>
            </a:r>
          </a:p>
        </p:txBody>
      </p:sp>
      <p:sp>
        <p:nvSpPr>
          <p:cNvPr id="19047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5B9E5912-A708-4426-9685-E19ECA04F379}" type="slidenum">
              <a:rPr lang="en-US" altLang="en-US"/>
              <a:pPr>
                <a:defRPr/>
              </a:pPr>
              <a:t>‹#›</a:t>
            </a:fld>
            <a:endParaRPr lang="en-US" altLang="en-US"/>
          </a:p>
        </p:txBody>
      </p:sp>
      <p:sp>
        <p:nvSpPr>
          <p:cNvPr id="1032" name="Rectangle 14"/>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How does the CPU work?</a:t>
            </a:r>
          </a:p>
        </p:txBody>
      </p:sp>
      <p:sp>
        <p:nvSpPr>
          <p:cNvPr id="27651" name="Rectangle 3"/>
          <p:cNvSpPr>
            <a:spLocks noGrp="1"/>
          </p:cNvSpPr>
          <p:nvPr>
            <p:ph type="body" idx="1"/>
          </p:nvPr>
        </p:nvSpPr>
        <p:spPr>
          <a:xfrm>
            <a:off x="347450" y="510220"/>
            <a:ext cx="8599700" cy="5875965"/>
          </a:xfrm>
        </p:spPr>
        <p:txBody>
          <a:bodyPr/>
          <a:lstStyle/>
          <a:p>
            <a:r>
              <a:rPr lang="en-US" altLang="en-US" sz="2400" dirty="0"/>
              <a:t>When a program starts, CPU’s </a:t>
            </a:r>
            <a:r>
              <a:rPr lang="en-US" altLang="en-US" sz="2400" dirty="0">
                <a:solidFill>
                  <a:srgbClr val="0000FF"/>
                </a:solidFill>
              </a:rPr>
              <a:t>program counter (PC) </a:t>
            </a:r>
            <a:r>
              <a:rPr lang="en-US" altLang="en-US" sz="2400" dirty="0"/>
              <a:t>register has address </a:t>
            </a:r>
            <a:r>
              <a:rPr lang="en-US" altLang="en-US" sz="2400" i="1" dirty="0" err="1"/>
              <a:t>i</a:t>
            </a:r>
            <a:r>
              <a:rPr lang="en-US" altLang="en-US" sz="2400" i="1" dirty="0"/>
              <a:t> </a:t>
            </a:r>
            <a:r>
              <a:rPr lang="en-US" altLang="en-US" sz="2400" dirty="0"/>
              <a:t>of the </a:t>
            </a:r>
            <a:r>
              <a:rPr lang="en-US" altLang="en-US" sz="2400" i="1" dirty="0"/>
              <a:t>first  </a:t>
            </a:r>
            <a:r>
              <a:rPr lang="en-US" altLang="en-US" sz="2400" dirty="0"/>
              <a:t>instruction (this is called the program entry point; the OS gets this address from the machine language program file stored on disk)</a:t>
            </a:r>
            <a:endParaRPr lang="en-US" altLang="en-US" sz="2400">
              <a:ea typeface="Tahoma"/>
              <a:cs typeface="Tahoma"/>
            </a:endParaRPr>
          </a:p>
          <a:p>
            <a:r>
              <a:rPr lang="en-US" altLang="en-US" sz="2400" dirty="0"/>
              <a:t>Control circuits “fetch” (read)  the contents of the location at that address by sending the address to the memory so that it can read the instruction bit string and send it back to the CPU.</a:t>
            </a:r>
            <a:endParaRPr lang="en-US" altLang="en-US" sz="2400">
              <a:ea typeface="Tahoma"/>
              <a:cs typeface="Tahoma"/>
            </a:endParaRPr>
          </a:p>
          <a:p>
            <a:pPr lvl="1">
              <a:buClr>
                <a:srgbClr val="FF0000"/>
              </a:buClr>
              <a:buFont typeface="Courier New" panose="05000000000000000000" pitchFamily="2" charset="2"/>
              <a:buChar char="o"/>
            </a:pPr>
            <a:r>
              <a:rPr lang="en-US" altLang="en-US" sz="2400" dirty="0"/>
              <a:t>The instruction is then “decoded” ("split into parts" -more on this later) and executed</a:t>
            </a:r>
            <a:endParaRPr lang="en-US" altLang="en-US" sz="2400">
              <a:ea typeface="Tahoma"/>
              <a:cs typeface="Tahoma"/>
            </a:endParaRPr>
          </a:p>
          <a:p>
            <a:r>
              <a:rPr lang="en-US" altLang="en-US" sz="2400" dirty="0"/>
              <a:t>During execution of each instruction (after instruction’s address is sent to memory to fetch instruction), the PC register is incremented by 8 (for a 64 bit RISC architecture)</a:t>
            </a:r>
            <a:endParaRPr lang="en-US" altLang="en-US" sz="2400" dirty="0">
              <a:ea typeface="Tahoma"/>
              <a:cs typeface="Tahoma"/>
            </a:endParaRPr>
          </a:p>
          <a:p>
            <a:r>
              <a:rPr lang="en-US" altLang="en-US" sz="2400" dirty="0"/>
              <a:t>But *how* does this actually work? … it is a complicated but essential story …</a:t>
            </a:r>
            <a:endParaRPr lang="en-US" altLang="en-US" sz="24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251430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5FB6-F350-4EFC-B2E8-F192347F8BD1}"/>
              </a:ext>
            </a:extLst>
          </p:cNvPr>
          <p:cNvSpPr>
            <a:spLocks noGrp="1"/>
          </p:cNvSpPr>
          <p:nvPr>
            <p:ph type="title"/>
          </p:nvPr>
        </p:nvSpPr>
        <p:spPr/>
        <p:txBody>
          <a:bodyPr/>
          <a:lstStyle/>
          <a:p>
            <a:r>
              <a:rPr lang="en-US" sz="3200" dirty="0"/>
              <a:t>Importance of Function Simplification</a:t>
            </a:r>
          </a:p>
        </p:txBody>
      </p:sp>
      <p:sp>
        <p:nvSpPr>
          <p:cNvPr id="3" name="Content Placeholder 2">
            <a:extLst>
              <a:ext uri="{FF2B5EF4-FFF2-40B4-BE49-F238E27FC236}">
                <a16:creationId xmlns:a16="http://schemas.microsoft.com/office/drawing/2014/main" id="{6BDE699D-DFA3-4B3B-9814-5869FB919B53}"/>
              </a:ext>
            </a:extLst>
          </p:cNvPr>
          <p:cNvSpPr>
            <a:spLocks noGrp="1"/>
          </p:cNvSpPr>
          <p:nvPr>
            <p:ph idx="1"/>
          </p:nvPr>
        </p:nvSpPr>
        <p:spPr/>
        <p:txBody>
          <a:bodyPr/>
          <a:lstStyle/>
          <a:p>
            <a:r>
              <a:rPr lang="en-US" sz="2400" dirty="0"/>
              <a:t>Using Boolean laws to simplify Boolean functions (and the circuits that implement them) is </a:t>
            </a:r>
            <a:r>
              <a:rPr lang="en-US" sz="2400" b="1" dirty="0"/>
              <a:t>extremely important as a practical matter</a:t>
            </a:r>
            <a:r>
              <a:rPr lang="en-US" sz="2400" dirty="0"/>
              <a:t>.</a:t>
            </a:r>
          </a:p>
          <a:p>
            <a:r>
              <a:rPr lang="en-US" sz="2400" dirty="0"/>
              <a:t>If a circuit is simpler (requires fewer gates-see below), then we can also say:</a:t>
            </a:r>
          </a:p>
          <a:p>
            <a:pPr lvl="1"/>
            <a:r>
              <a:rPr lang="en-US" sz="2000" dirty="0"/>
              <a:t>It will be </a:t>
            </a:r>
            <a:r>
              <a:rPr lang="en-US" sz="2000" b="1" i="1" dirty="0"/>
              <a:t>cheaper to implement</a:t>
            </a:r>
            <a:r>
              <a:rPr lang="en-US" sz="2000" dirty="0"/>
              <a:t> (since gates have a cost);</a:t>
            </a:r>
          </a:p>
          <a:p>
            <a:pPr lvl="1"/>
            <a:r>
              <a:rPr lang="en-US" sz="2000" dirty="0"/>
              <a:t>It will </a:t>
            </a:r>
            <a:r>
              <a:rPr lang="en-US" sz="2000" b="1" i="1" dirty="0"/>
              <a:t>use less power</a:t>
            </a:r>
            <a:r>
              <a:rPr lang="en-US" sz="2000" dirty="0"/>
              <a:t>, since each gate consumes power;</a:t>
            </a:r>
            <a:endParaRPr lang="en-US" sz="2000" dirty="0">
              <a:ea typeface="Tahoma"/>
              <a:cs typeface="Tahoma"/>
            </a:endParaRPr>
          </a:p>
          <a:p>
            <a:pPr lvl="1"/>
            <a:r>
              <a:rPr lang="en-US" sz="2000" dirty="0"/>
              <a:t>It will dissipate less heat (because it consumes less power), so it will be </a:t>
            </a:r>
            <a:r>
              <a:rPr lang="en-US" sz="2000" b="1" i="1" dirty="0"/>
              <a:t>easier to cool</a:t>
            </a:r>
            <a:r>
              <a:rPr lang="en-US" sz="2000" dirty="0"/>
              <a:t>.</a:t>
            </a:r>
            <a:endParaRPr lang="en-US" sz="2400" dirty="0"/>
          </a:p>
          <a:p>
            <a:r>
              <a:rPr lang="en-US" sz="2400" dirty="0"/>
              <a:t>These benefits with respect to production cost, power and heat have practical consequences for producing and using a computer system.</a:t>
            </a:r>
          </a:p>
        </p:txBody>
      </p:sp>
      <p:sp>
        <p:nvSpPr>
          <p:cNvPr id="4" name="Footer Placeholder 3">
            <a:extLst>
              <a:ext uri="{FF2B5EF4-FFF2-40B4-BE49-F238E27FC236}">
                <a16:creationId xmlns:a16="http://schemas.microsoft.com/office/drawing/2014/main" id="{5A51D20E-19A4-4A5E-9720-F5F09754AF26}"/>
              </a:ext>
            </a:extLst>
          </p:cNvPr>
          <p:cNvSpPr>
            <a:spLocks noGrp="1"/>
          </p:cNvSpPr>
          <p:nvPr>
            <p:ph type="ftr" sz="quarter" idx="11"/>
          </p:nvPr>
        </p:nvSpPr>
        <p:spPr/>
        <p:txBody>
          <a:bodyPr/>
          <a:lstStyle/>
          <a:p>
            <a:pPr>
              <a:defRPr/>
            </a:pPr>
            <a:r>
              <a:rPr lang="en-US"/>
              <a:t>CSE 3430; Part 3</a:t>
            </a:r>
          </a:p>
        </p:txBody>
      </p:sp>
      <p:sp>
        <p:nvSpPr>
          <p:cNvPr id="5" name="Slide Number Placeholder 4">
            <a:extLst>
              <a:ext uri="{FF2B5EF4-FFF2-40B4-BE49-F238E27FC236}">
                <a16:creationId xmlns:a16="http://schemas.microsoft.com/office/drawing/2014/main" id="{EE6F7D28-2243-47FB-956D-B4A1AFD92568}"/>
              </a:ext>
            </a:extLst>
          </p:cNvPr>
          <p:cNvSpPr>
            <a:spLocks noGrp="1"/>
          </p:cNvSpPr>
          <p:nvPr>
            <p:ph type="sldNum" sz="quarter" idx="12"/>
          </p:nvPr>
        </p:nvSpPr>
        <p:spPr/>
        <p:txBody>
          <a:bodyPr/>
          <a:lstStyle/>
          <a:p>
            <a:pPr>
              <a:defRPr/>
            </a:pPr>
            <a:fld id="{9F95971F-92F4-44DA-B463-EB59D65F167A}" type="slidenum">
              <a:rPr lang="en-US" altLang="en-US" smtClean="0"/>
              <a:pPr>
                <a:defRPr/>
              </a:pPr>
              <a:t>10</a:t>
            </a:fld>
            <a:endParaRPr lang="en-US" altLang="en-US"/>
          </a:p>
        </p:txBody>
      </p:sp>
    </p:spTree>
    <p:extLst>
      <p:ext uri="{BB962C8B-B14F-4D97-AF65-F5344CB8AC3E}">
        <p14:creationId xmlns:p14="http://schemas.microsoft.com/office/powerpoint/2010/main" val="190459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91245" y="324109"/>
            <a:ext cx="7645400" cy="666750"/>
          </a:xfrm>
        </p:spPr>
        <p:txBody>
          <a:bodyPr/>
          <a:lstStyle/>
          <a:p>
            <a:pPr algn="ctr"/>
            <a:r>
              <a:rPr lang="en-US" altLang="en-US" dirty="0"/>
              <a:t>Logic Gates</a:t>
            </a:r>
          </a:p>
        </p:txBody>
      </p:sp>
      <p:sp>
        <p:nvSpPr>
          <p:cNvPr id="27651" name="Rectangle 3"/>
          <p:cNvSpPr>
            <a:spLocks noGrp="1"/>
          </p:cNvSpPr>
          <p:nvPr>
            <p:ph type="body" idx="1"/>
          </p:nvPr>
        </p:nvSpPr>
        <p:spPr>
          <a:xfrm>
            <a:off x="347450" y="1182250"/>
            <a:ext cx="8599700" cy="674979"/>
          </a:xfrm>
        </p:spPr>
        <p:txBody>
          <a:bodyPr/>
          <a:lstStyle/>
          <a:p>
            <a:r>
              <a:rPr lang="en-US" altLang="en-US" dirty="0"/>
              <a:t>The simplest logic gates: AND, OR, NOT</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11</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4" descr="C:\idraw20\17.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195" y="2200275"/>
            <a:ext cx="59055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411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35495"/>
            <a:ext cx="7645400" cy="666750"/>
          </a:xfrm>
        </p:spPr>
        <p:txBody>
          <a:bodyPr/>
          <a:lstStyle/>
          <a:p>
            <a:pPr algn="ctr"/>
            <a:r>
              <a:rPr lang="en-US" altLang="en-US"/>
              <a:t>Logic Gates (contd)</a:t>
            </a:r>
          </a:p>
        </p:txBody>
      </p:sp>
      <p:sp>
        <p:nvSpPr>
          <p:cNvPr id="27651" name="Rectangle 3"/>
          <p:cNvSpPr>
            <a:spLocks noGrp="1"/>
          </p:cNvSpPr>
          <p:nvPr>
            <p:ph type="body" idx="1"/>
          </p:nvPr>
        </p:nvSpPr>
        <p:spPr>
          <a:xfrm>
            <a:off x="347450" y="948986"/>
            <a:ext cx="8599700" cy="674979"/>
          </a:xfrm>
        </p:spPr>
        <p:txBody>
          <a:bodyPr/>
          <a:lstStyle/>
          <a:p>
            <a:r>
              <a:rPr lang="en-US" altLang="en-US" dirty="0"/>
              <a:t>3 other important gates: XOR, NAND, NOR</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12</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7" name="Picture 5" descr="C:\idraw20\1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25" y="1931205"/>
            <a:ext cx="4051007" cy="197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805" y="4312315"/>
            <a:ext cx="426295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NAND, NOR are cheap to make</a:t>
            </a:r>
          </a:p>
          <a:p>
            <a:pPr marL="285750" indent="-285750">
              <a:buFont typeface="Arial" panose="020B0604020202020204" pitchFamily="34" charset="0"/>
              <a:buChar char="•"/>
            </a:pPr>
            <a:r>
              <a:rPr lang="en-US" sz="2400" dirty="0"/>
              <a:t>And they are </a:t>
            </a:r>
            <a:r>
              <a:rPr lang="en-US" sz="2400" b="1" dirty="0"/>
              <a:t>universal</a:t>
            </a:r>
            <a:r>
              <a:rPr lang="en-US" sz="2400" dirty="0"/>
              <a:t>: any function can be built using just NAND or just NOR</a:t>
            </a:r>
          </a:p>
        </p:txBody>
      </p:sp>
      <p:grpSp>
        <p:nvGrpSpPr>
          <p:cNvPr id="15" name="Group 14"/>
          <p:cNvGrpSpPr/>
          <p:nvPr/>
        </p:nvGrpSpPr>
        <p:grpSpPr>
          <a:xfrm>
            <a:off x="4545660" y="1827648"/>
            <a:ext cx="4556765" cy="3708598"/>
            <a:chOff x="4545660" y="1827648"/>
            <a:chExt cx="4556765" cy="3708598"/>
          </a:xfrm>
        </p:grpSpPr>
        <p:pic>
          <p:nvPicPr>
            <p:cNvPr id="10" name="Picture 7" descr="C:\idraw20\19V.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660" y="1827648"/>
              <a:ext cx="4556765" cy="370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bwMode="auto">
            <a:xfrm>
              <a:off x="6696340" y="4759310"/>
              <a:ext cx="2378090" cy="666750"/>
            </a:xfrm>
            <a:prstGeom prst="rect">
              <a:avLst/>
            </a:prstGeom>
            <a:solidFill>
              <a:srgbClr val="CCECFF"/>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6657935" y="2877465"/>
              <a:ext cx="2378090" cy="666750"/>
            </a:xfrm>
            <a:prstGeom prst="rect">
              <a:avLst/>
            </a:prstGeom>
            <a:solidFill>
              <a:srgbClr val="CCECFF"/>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23549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35495"/>
            <a:ext cx="7645400" cy="666750"/>
          </a:xfrm>
        </p:spPr>
        <p:txBody>
          <a:bodyPr/>
          <a:lstStyle/>
          <a:p>
            <a:pPr algn="ctr"/>
            <a:r>
              <a:rPr lang="en-US" altLang="en-US" sz="2400" dirty="0"/>
              <a:t>Logic Gates (contd.) – showing NAND is universal</a:t>
            </a:r>
          </a:p>
        </p:txBody>
      </p:sp>
      <p:sp>
        <p:nvSpPr>
          <p:cNvPr id="27651" name="Rectangle 3"/>
          <p:cNvSpPr>
            <a:spLocks noGrp="1"/>
          </p:cNvSpPr>
          <p:nvPr>
            <p:ph type="body" idx="1"/>
          </p:nvPr>
        </p:nvSpPr>
        <p:spPr>
          <a:xfrm>
            <a:off x="347450" y="1947281"/>
            <a:ext cx="3571665" cy="1251289"/>
          </a:xfrm>
        </p:spPr>
        <p:txBody>
          <a:bodyPr/>
          <a:lstStyle/>
          <a:p>
            <a:r>
              <a:rPr lang="en-US" altLang="en-US"/>
              <a:t>NOT, AND, OR using NAND:</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13</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7" name="Picture 5" descr="C:\idraw20\21A.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938" y="1608138"/>
            <a:ext cx="4487862"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493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sz="3200" dirty="0"/>
              <a:t>Logic gates used to implement functions</a:t>
            </a:r>
            <a:endParaRPr lang="en-US" altLang="en-US" sz="3200" dirty="0">
              <a:ea typeface="Tahoma"/>
              <a:cs typeface="Tahoma"/>
            </a:endParaRPr>
          </a:p>
        </p:txBody>
      </p:sp>
      <p:sp>
        <p:nvSpPr>
          <p:cNvPr id="27651" name="Rectangle 3"/>
          <p:cNvSpPr>
            <a:spLocks noGrp="1"/>
          </p:cNvSpPr>
          <p:nvPr>
            <p:ph type="body" idx="1"/>
          </p:nvPr>
        </p:nvSpPr>
        <p:spPr>
          <a:xfrm>
            <a:off x="347450" y="702246"/>
            <a:ext cx="8599700" cy="2296550"/>
          </a:xfrm>
        </p:spPr>
        <p:txBody>
          <a:bodyPr/>
          <a:lstStyle/>
          <a:p>
            <a:pPr>
              <a:spcBef>
                <a:spcPts val="0"/>
              </a:spcBef>
            </a:pPr>
            <a:r>
              <a:rPr lang="en-US" altLang="en-US" dirty="0">
                <a:latin typeface="Arial" panose="020B0604020202020204" pitchFamily="34" charset="0"/>
              </a:rPr>
              <a:t>The main thing to remember: combinations of gates implement Boolean functions.</a:t>
            </a:r>
          </a:p>
          <a:p>
            <a:pPr>
              <a:lnSpc>
                <a:spcPct val="120000"/>
              </a:lnSpc>
              <a:spcBef>
                <a:spcPts val="0"/>
              </a:spcBef>
              <a:spcAft>
                <a:spcPts val="0"/>
              </a:spcAft>
            </a:pPr>
            <a:r>
              <a:rPr lang="en-US" altLang="en-US" dirty="0">
                <a:latin typeface="Arial" panose="020B0604020202020204" pitchFamily="34" charset="0"/>
              </a:rPr>
              <a:t>The circuit below implements the Boolean function (see NAO?):</a:t>
            </a:r>
            <a:br>
              <a:rPr lang="en-US" altLang="en-US" dirty="0">
                <a:latin typeface="Arial" panose="020B0604020202020204" pitchFamily="34" charset="0"/>
              </a:rPr>
            </a:br>
            <a:br>
              <a:rPr lang="en-US" altLang="en-US" dirty="0">
                <a:latin typeface="Arial" panose="020B0604020202020204" pitchFamily="34" charset="0"/>
              </a:rPr>
            </a:br>
            <a:br>
              <a:rPr lang="en-US" altLang="en-US" dirty="0">
                <a:latin typeface="Arial" panose="020B0604020202020204" pitchFamily="34" charset="0"/>
              </a:rPr>
            </a:br>
            <a:endParaRPr lang="en-US" altLang="en-US" dirty="0">
              <a:latin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14</a:t>
            </a:fld>
            <a:endParaRPr lang="en-US" altLang="en-US"/>
          </a:p>
        </p:txBody>
      </p:sp>
      <p:pic>
        <p:nvPicPr>
          <p:cNvPr id="6" name="Picture 5" descr="C:\idraw20\20.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3236975"/>
            <a:ext cx="61976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C:\idraw20\20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316" y="2405320"/>
            <a:ext cx="321786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149545" y="5290810"/>
            <a:ext cx="7358062" cy="1095375"/>
            <a:chOff x="947738" y="3962400"/>
            <a:chExt cx="7358062" cy="1095375"/>
          </a:xfrm>
        </p:grpSpPr>
        <p:pic>
          <p:nvPicPr>
            <p:cNvPr id="10" name="Picture 9" descr="C:\idraw20\22.T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3962400"/>
              <a:ext cx="73580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a:off x="5839365" y="3962400"/>
              <a:ext cx="2466435" cy="1095375"/>
            </a:xfrm>
            <a:prstGeom prst="rect">
              <a:avLst/>
            </a:prstGeom>
            <a:solidFill>
              <a:srgbClr val="FFFFFF"/>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4" name="TextBox 3"/>
          <p:cNvSpPr txBox="1"/>
          <p:nvPr/>
        </p:nvSpPr>
        <p:spPr>
          <a:xfrm>
            <a:off x="193830" y="5157225"/>
            <a:ext cx="3861693" cy="1569660"/>
          </a:xfrm>
          <a:prstGeom prst="rect">
            <a:avLst/>
          </a:prstGeom>
          <a:noFill/>
        </p:spPr>
        <p:txBody>
          <a:bodyPr wrap="square" rtlCol="0">
            <a:spAutoFit/>
          </a:bodyPr>
          <a:lstStyle/>
          <a:p>
            <a:r>
              <a:rPr lang="en-US" sz="2400"/>
              <a:t>Gates may have multiple inputs; &amp; multiple outputs-- especially complement outputs, i.e, Q, ~Q</a:t>
            </a:r>
          </a:p>
        </p:txBody>
      </p:sp>
    </p:spTree>
    <p:extLst>
      <p:ext uri="{BB962C8B-B14F-4D97-AF65-F5344CB8AC3E}">
        <p14:creationId xmlns:p14="http://schemas.microsoft.com/office/powerpoint/2010/main" val="259002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Logic gates/circuits (contd)</a:t>
            </a:r>
          </a:p>
        </p:txBody>
      </p:sp>
      <p:sp>
        <p:nvSpPr>
          <p:cNvPr id="34819" name="Rectangle 3"/>
          <p:cNvSpPr>
            <a:spLocks noGrp="1"/>
          </p:cNvSpPr>
          <p:nvPr>
            <p:ph type="body" idx="1"/>
          </p:nvPr>
        </p:nvSpPr>
        <p:spPr>
          <a:xfrm>
            <a:off x="232236" y="971080"/>
            <a:ext cx="8641890" cy="5045482"/>
          </a:xfrm>
        </p:spPr>
        <p:txBody>
          <a:bodyPr/>
          <a:lstStyle/>
          <a:p>
            <a:r>
              <a:rPr lang="en-US" altLang="en-US" sz="2400" dirty="0"/>
              <a:t>Some important principles:</a:t>
            </a:r>
          </a:p>
          <a:p>
            <a:pPr lvl="1"/>
            <a:r>
              <a:rPr lang="en-US" altLang="en-US" sz="2400" dirty="0"/>
              <a:t>The output of a circuit is connected to the input of one or more other circuits … but you cannot connect the output of a circuit to its own input [Short circuit!]</a:t>
            </a:r>
            <a:endParaRPr lang="en-US" altLang="en-US" sz="2400" dirty="0">
              <a:ea typeface="Tahoma"/>
              <a:cs typeface="Tahoma"/>
            </a:endParaRPr>
          </a:p>
          <a:p>
            <a:pPr lvl="1"/>
            <a:r>
              <a:rPr lang="en-US" altLang="en-US" sz="2400" dirty="0"/>
              <a:t>You cannot connect the output of a circuit to the output of another circuit, but rather, only to the input of another circuit</a:t>
            </a:r>
            <a:endParaRPr lang="en-US" altLang="en-US" sz="2400" dirty="0">
              <a:ea typeface="Tahoma"/>
              <a:cs typeface="Tahoma"/>
            </a:endParaRPr>
          </a:p>
          <a:p>
            <a:pPr lvl="1"/>
            <a:r>
              <a:rPr lang="en-US" altLang="en-US" sz="2400" dirty="0"/>
              <a:t>Each circuit has a slight delay (signals do not pass infinitely fast!) so that if one or more of its input signals changes, the output will stabilize to its new value after </a:t>
            </a:r>
            <a:r>
              <a:rPr lang="en-US" altLang="en-US" sz="2400" i="1" dirty="0"/>
              <a:t>a very short delay</a:t>
            </a:r>
            <a:r>
              <a:rPr lang="en-US" altLang="en-US" sz="2400" dirty="0"/>
              <a:t>; most of the time this can be ignored for our purposes (but designers of the system circuitry have to pay attention to it).</a:t>
            </a:r>
            <a:endParaRPr lang="en-US" altLang="en-US" sz="24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15</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1308153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621404" y="5836"/>
            <a:ext cx="7723189" cy="908051"/>
          </a:xfrm>
        </p:spPr>
        <p:txBody>
          <a:bodyPr/>
          <a:lstStyle/>
          <a:p>
            <a:pPr algn="ctr"/>
            <a:r>
              <a:rPr lang="en-US" altLang="en-US"/>
              <a:t>Half adder</a:t>
            </a:r>
          </a:p>
        </p:txBody>
      </p:sp>
      <p:sp>
        <p:nvSpPr>
          <p:cNvPr id="34819" name="Rectangle 3"/>
          <p:cNvSpPr>
            <a:spLocks noGrp="1"/>
          </p:cNvSpPr>
          <p:nvPr>
            <p:ph type="body" idx="1"/>
          </p:nvPr>
        </p:nvSpPr>
        <p:spPr>
          <a:xfrm>
            <a:off x="232236" y="971080"/>
            <a:ext cx="8714914" cy="672382"/>
          </a:xfrm>
        </p:spPr>
        <p:txBody>
          <a:bodyPr/>
          <a:lstStyle/>
          <a:p>
            <a:r>
              <a:rPr lang="en-US" altLang="en-US" dirty="0"/>
              <a:t>The following is a “half adder”:</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It is a half-adder because it doesn’t allow for a “carry-in” although it produces a “carry-out” (it can only add 2 bits)</a:t>
            </a:r>
            <a:endParaRPr lang="en-US" altLang="en-US"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16</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5" descr="C:\idraw20\24.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20" y="2118695"/>
            <a:ext cx="34829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C:\idraw20\23.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25" y="2061482"/>
            <a:ext cx="3482975" cy="248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5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662767" cy="1663337"/>
          </a:xfrm>
        </p:spPr>
        <p:txBody>
          <a:bodyPr/>
          <a:lstStyle/>
          <a:p>
            <a:pPr algn="ctr"/>
            <a:r>
              <a:rPr lang="en-US" altLang="en-US" sz="2800" dirty="0"/>
              <a:t>Two half adders combined for a full adder </a:t>
            </a:r>
            <a:br>
              <a:rPr lang="en-US" altLang="en-US" sz="2800" dirty="0"/>
            </a:br>
            <a:r>
              <a:rPr lang="en-US" altLang="en-US" sz="2800" dirty="0"/>
              <a:t>(A circuit to add two operand bits and a carry bit, the way we did before.)</a:t>
            </a:r>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9" name="Picture 7" descr="C:\idraw20\26.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35" y="1585560"/>
            <a:ext cx="4845050"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C:\idraw20\2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017" y="1892800"/>
            <a:ext cx="34369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lide Number Placeholder 1"/>
          <p:cNvSpPr txBox="1">
            <a:spLocks/>
          </p:cNvSpPr>
          <p:nvPr/>
        </p:nvSpPr>
        <p:spPr bwMode="auto">
          <a:xfrm>
            <a:off x="7029920" y="627463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9F95971F-92F4-44DA-B463-EB59D65F167A}" type="slidenum">
              <a:rPr lang="en-US" altLang="en-US" smtClean="0"/>
              <a:pPr>
                <a:defRPr/>
              </a:pPr>
              <a:t>17</a:t>
            </a:fld>
            <a:endParaRPr lang="en-US" altLang="en-US"/>
          </a:p>
        </p:txBody>
      </p:sp>
      <p:sp>
        <p:nvSpPr>
          <p:cNvPr id="13" name="Slide Number Placeholder 1"/>
          <p:cNvSpPr txBox="1">
            <a:spLocks/>
          </p:cNvSpPr>
          <p:nvPr/>
        </p:nvSpPr>
        <p:spPr bwMode="auto">
          <a:xfrm>
            <a:off x="7499350" y="67008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9F95971F-92F4-44DA-B463-EB59D65F167A}" type="slidenum">
              <a:rPr lang="en-US" altLang="en-US" smtClean="0"/>
              <a:pPr>
                <a:defRPr/>
              </a:pPr>
              <a:t>17</a:t>
            </a:fld>
            <a:endParaRPr lang="en-US" altLang="en-US"/>
          </a:p>
        </p:txBody>
      </p:sp>
    </p:spTree>
    <p:extLst>
      <p:ext uri="{BB962C8B-B14F-4D97-AF65-F5344CB8AC3E}">
        <p14:creationId xmlns:p14="http://schemas.microsoft.com/office/powerpoint/2010/main" val="1454096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E737-A66A-41C1-AA53-14B7B4FAFD5C}"/>
              </a:ext>
            </a:extLst>
          </p:cNvPr>
          <p:cNvSpPr>
            <a:spLocks noGrp="1"/>
          </p:cNvSpPr>
          <p:nvPr>
            <p:ph type="title"/>
          </p:nvPr>
        </p:nvSpPr>
        <p:spPr>
          <a:xfrm>
            <a:off x="986078" y="548625"/>
            <a:ext cx="7645400" cy="666750"/>
          </a:xfrm>
        </p:spPr>
        <p:txBody>
          <a:bodyPr/>
          <a:lstStyle/>
          <a:p>
            <a:r>
              <a:rPr lang="en-US" dirty="0"/>
              <a:t>CPU Multi-bit Adders</a:t>
            </a:r>
          </a:p>
        </p:txBody>
      </p:sp>
      <p:sp>
        <p:nvSpPr>
          <p:cNvPr id="3" name="Content Placeholder 2">
            <a:extLst>
              <a:ext uri="{FF2B5EF4-FFF2-40B4-BE49-F238E27FC236}">
                <a16:creationId xmlns:a16="http://schemas.microsoft.com/office/drawing/2014/main" id="{D6381359-F214-4E0C-893E-3B40DB9DC7A2}"/>
              </a:ext>
            </a:extLst>
          </p:cNvPr>
          <p:cNvSpPr>
            <a:spLocks noGrp="1"/>
          </p:cNvSpPr>
          <p:nvPr>
            <p:ph idx="1"/>
          </p:nvPr>
        </p:nvSpPr>
        <p:spPr>
          <a:xfrm>
            <a:off x="1001616" y="1508749"/>
            <a:ext cx="7922861" cy="4818773"/>
          </a:xfrm>
        </p:spPr>
        <p:txBody>
          <a:bodyPr/>
          <a:lstStyle/>
          <a:p>
            <a:r>
              <a:rPr lang="en-US" sz="2800" dirty="0"/>
              <a:t>The multi-bit adders in real CPUs use one of the full-adders on the previous slide for each “column” </a:t>
            </a:r>
            <a:r>
              <a:rPr lang="en-US" sz="2800" dirty="0">
                <a:ea typeface="+mn-lt"/>
                <a:cs typeface="+mn-lt"/>
              </a:rPr>
              <a:t>of a multi-bit addition</a:t>
            </a:r>
            <a:r>
              <a:rPr lang="en-US" sz="2800" dirty="0"/>
              <a:t> (carry-in and two operand bit inputs; sum and carry-out outputs).</a:t>
            </a:r>
          </a:p>
          <a:p>
            <a:r>
              <a:rPr lang="en-US" sz="2800" dirty="0"/>
              <a:t>So, a 64-bit adder would have 64 of the full adders on the previous slide; the carry-out output from each full adder is fed to the carry-in input of the full-adder for the next most significant full adder (the next "column") of the addition.</a:t>
            </a:r>
            <a:endParaRPr lang="en-US" sz="2800" dirty="0">
              <a:ea typeface="Tahoma"/>
              <a:cs typeface="Tahoma"/>
            </a:endParaRPr>
          </a:p>
        </p:txBody>
      </p:sp>
      <p:sp>
        <p:nvSpPr>
          <p:cNvPr id="4" name="Footer Placeholder 3">
            <a:extLst>
              <a:ext uri="{FF2B5EF4-FFF2-40B4-BE49-F238E27FC236}">
                <a16:creationId xmlns:a16="http://schemas.microsoft.com/office/drawing/2014/main" id="{5E216264-50D8-4036-9B28-2824D6A31B8D}"/>
              </a:ext>
            </a:extLst>
          </p:cNvPr>
          <p:cNvSpPr>
            <a:spLocks noGrp="1"/>
          </p:cNvSpPr>
          <p:nvPr>
            <p:ph type="ftr" sz="quarter" idx="11"/>
          </p:nvPr>
        </p:nvSpPr>
        <p:spPr/>
        <p:txBody>
          <a:bodyPr/>
          <a:lstStyle/>
          <a:p>
            <a:pPr>
              <a:defRPr/>
            </a:pPr>
            <a:r>
              <a:rPr lang="en-US"/>
              <a:t>CSE 3430; Part 3</a:t>
            </a:r>
          </a:p>
        </p:txBody>
      </p:sp>
      <p:sp>
        <p:nvSpPr>
          <p:cNvPr id="5" name="Slide Number Placeholder 4">
            <a:extLst>
              <a:ext uri="{FF2B5EF4-FFF2-40B4-BE49-F238E27FC236}">
                <a16:creationId xmlns:a16="http://schemas.microsoft.com/office/drawing/2014/main" id="{D7555195-087E-4B50-82E7-90D142ECDB49}"/>
              </a:ext>
            </a:extLst>
          </p:cNvPr>
          <p:cNvSpPr>
            <a:spLocks noGrp="1"/>
          </p:cNvSpPr>
          <p:nvPr>
            <p:ph type="sldNum" sz="quarter" idx="12"/>
          </p:nvPr>
        </p:nvSpPr>
        <p:spPr/>
        <p:txBody>
          <a:bodyPr/>
          <a:lstStyle/>
          <a:p>
            <a:pPr>
              <a:defRPr/>
            </a:pPr>
            <a:fld id="{9F95971F-92F4-44DA-B463-EB59D65F167A}" type="slidenum">
              <a:rPr lang="en-US" altLang="en-US" smtClean="0"/>
              <a:pPr>
                <a:defRPr/>
              </a:pPr>
              <a:t>18</a:t>
            </a:fld>
            <a:endParaRPr lang="en-US" altLang="en-US"/>
          </a:p>
        </p:txBody>
      </p:sp>
    </p:spTree>
    <p:extLst>
      <p:ext uri="{BB962C8B-B14F-4D97-AF65-F5344CB8AC3E}">
        <p14:creationId xmlns:p14="http://schemas.microsoft.com/office/powerpoint/2010/main" val="105194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607448" y="-66292"/>
            <a:ext cx="7723189" cy="821968"/>
          </a:xfrm>
        </p:spPr>
        <p:txBody>
          <a:bodyPr/>
          <a:lstStyle/>
          <a:p>
            <a:pPr algn="ctr"/>
            <a:r>
              <a:rPr lang="en-US" altLang="en-US"/>
              <a:t>Decoders </a:t>
            </a:r>
          </a:p>
        </p:txBody>
      </p:sp>
      <p:sp>
        <p:nvSpPr>
          <p:cNvPr id="34819" name="Rectangle 3"/>
          <p:cNvSpPr>
            <a:spLocks noGrp="1"/>
          </p:cNvSpPr>
          <p:nvPr>
            <p:ph type="body" idx="1"/>
          </p:nvPr>
        </p:nvSpPr>
        <p:spPr>
          <a:xfrm>
            <a:off x="232236" y="760651"/>
            <a:ext cx="8911764" cy="3660792"/>
          </a:xfrm>
        </p:spPr>
        <p:txBody>
          <a:bodyPr/>
          <a:lstStyle/>
          <a:p>
            <a:r>
              <a:rPr lang="en-US" altLang="en-US" sz="2400"/>
              <a:t>Used, e.g., to select a memory byte, given the address of the byte</a:t>
            </a:r>
            <a:endParaRPr lang="en-US" altLang="en-US" sz="2400">
              <a:ea typeface="Tahoma"/>
              <a:cs typeface="Tahoma"/>
            </a:endParaRPr>
          </a:p>
          <a:p>
            <a:r>
              <a:rPr lang="en-US" altLang="en-US" sz="2400" dirty="0"/>
              <a:t>For each combination of n input bit values, </a:t>
            </a:r>
            <a:r>
              <a:rPr lang="en-US" altLang="en-US" sz="2400" b="1" dirty="0"/>
              <a:t>one of the n outputs is “selected” (is 1/on/true); </a:t>
            </a:r>
            <a:r>
              <a:rPr lang="en-US" altLang="en-US" sz="2400" dirty="0"/>
              <a:t>all other outputs are not selected (are 0/off/false)</a:t>
            </a:r>
          </a:p>
          <a:p>
            <a:r>
              <a:rPr lang="en-US" altLang="en-US" sz="2400" dirty="0"/>
              <a:t>The selected output is used to access (read or write) the appropriate byte in memory.</a:t>
            </a:r>
          </a:p>
          <a:p>
            <a:r>
              <a:rPr lang="en-US" altLang="en-US" sz="2400" dirty="0"/>
              <a:t>Address decoder with </a:t>
            </a:r>
            <a:r>
              <a:rPr lang="en-US" altLang="en-US" sz="2400" i="1" dirty="0"/>
              <a:t>n  </a:t>
            </a:r>
            <a:r>
              <a:rPr lang="en-US" altLang="en-US" sz="2400" dirty="0"/>
              <a:t>inputs can select any one of 2</a:t>
            </a:r>
            <a:r>
              <a:rPr lang="en-US" altLang="en-US" sz="2400" i="1" baseline="30000" dirty="0"/>
              <a:t>n  </a:t>
            </a:r>
            <a:r>
              <a:rPr lang="en-US" altLang="en-US" sz="2400" dirty="0"/>
              <a:t>bytes of memory</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19</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7" descr="C:\idraw20\28.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4434991"/>
            <a:ext cx="5156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09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334690"/>
            <a:ext cx="7723189" cy="908051"/>
          </a:xfrm>
        </p:spPr>
        <p:txBody>
          <a:bodyPr/>
          <a:lstStyle/>
          <a:p>
            <a:pPr algn="ctr"/>
            <a:r>
              <a:rPr lang="en-US" altLang="en-US"/>
              <a:t>Logic gates/circuits</a:t>
            </a:r>
          </a:p>
        </p:txBody>
      </p:sp>
      <p:sp>
        <p:nvSpPr>
          <p:cNvPr id="34819" name="Rectangle 3"/>
          <p:cNvSpPr>
            <a:spLocks noGrp="1"/>
          </p:cNvSpPr>
          <p:nvPr>
            <p:ph type="body" idx="1"/>
          </p:nvPr>
        </p:nvSpPr>
        <p:spPr>
          <a:xfrm>
            <a:off x="117020" y="625435"/>
            <a:ext cx="9026980" cy="5760750"/>
          </a:xfrm>
        </p:spPr>
        <p:txBody>
          <a:bodyPr/>
          <a:lstStyle/>
          <a:p>
            <a:pPr>
              <a:spcAft>
                <a:spcPts val="600"/>
              </a:spcAft>
            </a:pPr>
            <a:r>
              <a:rPr lang="en-US" altLang="en-US" dirty="0"/>
              <a:t>At the lowest level, we have electronic circuits … but we won’t go down to that level</a:t>
            </a:r>
          </a:p>
          <a:p>
            <a:pPr>
              <a:spcAft>
                <a:spcPts val="600"/>
              </a:spcAft>
            </a:pPr>
            <a:r>
              <a:rPr lang="en-US" altLang="en-US" dirty="0"/>
              <a:t>We will consider level of </a:t>
            </a:r>
            <a:r>
              <a:rPr lang="en-US" altLang="en-US" b="1" dirty="0"/>
              <a:t>logic gates</a:t>
            </a:r>
            <a:r>
              <a:rPr lang="en-US" altLang="en-US" dirty="0"/>
              <a:t>/</a:t>
            </a:r>
            <a:r>
              <a:rPr lang="en-US" altLang="en-US" b="1" dirty="0"/>
              <a:t>circuits</a:t>
            </a:r>
          </a:p>
          <a:p>
            <a:pPr>
              <a:spcAft>
                <a:spcPts val="600"/>
              </a:spcAft>
            </a:pPr>
            <a:r>
              <a:rPr lang="en-US" altLang="en-US" dirty="0"/>
              <a:t>Each logic circuit will have one or more input ports and (typically) one output port (although some have more than one output)</a:t>
            </a:r>
          </a:p>
          <a:p>
            <a:pPr>
              <a:spcAft>
                <a:spcPts val="600"/>
              </a:spcAft>
            </a:pPr>
            <a:r>
              <a:rPr lang="en-US" altLang="en-US" dirty="0"/>
              <a:t>Before looking at logic gates, let us introduce the underlying math concepts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a:t>
            </a:fld>
            <a:endParaRPr lang="en-US" altLang="en-US"/>
          </a:p>
        </p:txBody>
      </p:sp>
    </p:spTree>
    <p:extLst>
      <p:ext uri="{BB962C8B-B14F-4D97-AF65-F5344CB8AC3E}">
        <p14:creationId xmlns:p14="http://schemas.microsoft.com/office/powerpoint/2010/main" val="236547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2-to-4 decoder </a:t>
            </a:r>
          </a:p>
        </p:txBody>
      </p:sp>
      <p:sp>
        <p:nvSpPr>
          <p:cNvPr id="34819" name="Rectangle 3"/>
          <p:cNvSpPr>
            <a:spLocks noGrp="1"/>
          </p:cNvSpPr>
          <p:nvPr>
            <p:ph type="body" idx="1"/>
          </p:nvPr>
        </p:nvSpPr>
        <p:spPr>
          <a:xfrm>
            <a:off x="232236" y="971079"/>
            <a:ext cx="8911764" cy="1305771"/>
          </a:xfrm>
        </p:spPr>
        <p:txBody>
          <a:bodyPr/>
          <a:lstStyle/>
          <a:p>
            <a:r>
              <a:rPr lang="en-US" altLang="en-US" dirty="0"/>
              <a:t>This decoder can be used for a machine with 4 bytes (!) of memory with 2-bit address: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20</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7" name="Picture 6" descr="C:\idraw20\27.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815" y="2474772"/>
            <a:ext cx="5173662" cy="333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1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dirty="0"/>
              <a:t>Multiplexor: "reverse" of a decoder </a:t>
            </a:r>
          </a:p>
        </p:txBody>
      </p:sp>
      <p:sp>
        <p:nvSpPr>
          <p:cNvPr id="34819" name="Rectangle 3"/>
          <p:cNvSpPr>
            <a:spLocks noGrp="1"/>
          </p:cNvSpPr>
          <p:nvPr>
            <p:ph type="body" idx="1"/>
          </p:nvPr>
        </p:nvSpPr>
        <p:spPr>
          <a:xfrm>
            <a:off x="78615" y="1201509"/>
            <a:ext cx="4915839" cy="4608601"/>
          </a:xfrm>
        </p:spPr>
        <p:txBody>
          <a:bodyPr/>
          <a:lstStyle/>
          <a:p>
            <a:pPr>
              <a:spcBef>
                <a:spcPct val="10000"/>
              </a:spcBef>
            </a:pPr>
            <a:r>
              <a:rPr lang="en-US" altLang="en-US" sz="2400" dirty="0">
                <a:latin typeface="Arial" panose="020B0604020202020204" pitchFamily="34" charset="0"/>
              </a:rPr>
              <a:t>Selects a single output from several inputs (the bit value on the input selected will be passed to the output).</a:t>
            </a:r>
          </a:p>
          <a:p>
            <a:pPr>
              <a:spcBef>
                <a:spcPct val="10000"/>
              </a:spcBef>
            </a:pPr>
            <a:r>
              <a:rPr lang="en-US" altLang="en-US" sz="2400" dirty="0">
                <a:latin typeface="Arial" panose="020B0604020202020204" pitchFamily="34" charset="0"/>
              </a:rPr>
              <a:t>The one chosen is determined by the value of the multiplexer’s control lines.</a:t>
            </a:r>
          </a:p>
          <a:p>
            <a:pPr>
              <a:spcBef>
                <a:spcPct val="10000"/>
              </a:spcBef>
            </a:pPr>
            <a:r>
              <a:rPr lang="en-US" altLang="en-US" sz="2400" dirty="0">
                <a:latin typeface="Arial"/>
                <a:cs typeface="Arial"/>
              </a:rPr>
              <a:t>To select among </a:t>
            </a:r>
            <a:r>
              <a:rPr lang="en-US" altLang="en-US" sz="2400" i="1" dirty="0">
                <a:latin typeface="Arial"/>
                <a:cs typeface="Arial"/>
              </a:rPr>
              <a:t>n</a:t>
            </a:r>
            <a:r>
              <a:rPr lang="en-US" altLang="en-US" sz="2400" dirty="0">
                <a:latin typeface="Arial"/>
                <a:cs typeface="Arial"/>
              </a:rPr>
              <a:t> inputs, log</a:t>
            </a:r>
            <a:r>
              <a:rPr lang="en-US" altLang="en-US" sz="2400" baseline="-25000" dirty="0">
                <a:latin typeface="Arial"/>
                <a:cs typeface="Arial"/>
              </a:rPr>
              <a:t>2</a:t>
            </a:r>
            <a:r>
              <a:rPr lang="en-US" altLang="en-US" sz="2400" i="1" dirty="0">
                <a:latin typeface="Arial"/>
                <a:cs typeface="Arial"/>
              </a:rPr>
              <a:t>n</a:t>
            </a:r>
            <a:r>
              <a:rPr lang="en-US" altLang="en-US" sz="2400" dirty="0">
                <a:latin typeface="Arial"/>
                <a:cs typeface="Arial"/>
              </a:rPr>
              <a:t> control lines are needed. NOTE:</a:t>
            </a:r>
            <a:endParaRPr lang="en-US" altLang="en-US" sz="2400" dirty="0">
              <a:latin typeface="Tahoma"/>
              <a:ea typeface="Tahoma"/>
              <a:cs typeface="Tahoma"/>
            </a:endParaRPr>
          </a:p>
          <a:p>
            <a:pPr marL="0" indent="0">
              <a:spcBef>
                <a:spcPct val="10000"/>
              </a:spcBef>
              <a:buNone/>
            </a:pPr>
            <a:r>
              <a:rPr lang="en-US" sz="2400" dirty="0">
                <a:latin typeface="Arial"/>
                <a:cs typeface="Arial"/>
              </a:rPr>
              <a:t>    log2</a:t>
            </a:r>
            <a:r>
              <a:rPr lang="en-US" sz="2400" i="1" dirty="0">
                <a:latin typeface="Arial"/>
                <a:cs typeface="Arial"/>
              </a:rPr>
              <a:t>n</a:t>
            </a:r>
            <a:r>
              <a:rPr lang="en-US" sz="2400" dirty="0">
                <a:latin typeface="Arial"/>
                <a:cs typeface="Arial"/>
              </a:rPr>
              <a:t> is the power to which 2 </a:t>
            </a:r>
            <a:endParaRPr lang="en-US" dirty="0">
              <a:latin typeface="Tahoma"/>
              <a:ea typeface="Tahoma"/>
              <a:cs typeface="Tahoma"/>
            </a:endParaRPr>
          </a:p>
          <a:p>
            <a:pPr marL="0" indent="0">
              <a:spcBef>
                <a:spcPct val="10000"/>
              </a:spcBef>
              <a:buNone/>
            </a:pPr>
            <a:r>
              <a:rPr lang="en-US" sz="2400" dirty="0">
                <a:latin typeface="Arial"/>
                <a:cs typeface="Arial"/>
              </a:rPr>
              <a:t>    must be raised to get n.</a:t>
            </a:r>
            <a:endParaRPr lang="en-US"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21</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8" name="Picture 6" descr="C:\idraw20\30.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1425" y="1936070"/>
            <a:ext cx="386715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59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499600" y="126170"/>
            <a:ext cx="4992650" cy="384050"/>
          </a:xfrm>
        </p:spPr>
        <p:txBody>
          <a:bodyPr/>
          <a:lstStyle/>
          <a:p>
            <a:pPr algn="ctr"/>
            <a:r>
              <a:rPr lang="en-US" altLang="en-US"/>
              <a:t>4-to-1 multiplexor</a:t>
            </a:r>
          </a:p>
        </p:txBody>
      </p:sp>
      <p:sp>
        <p:nvSpPr>
          <p:cNvPr id="34819" name="Rectangle 3"/>
          <p:cNvSpPr>
            <a:spLocks noGrp="1"/>
          </p:cNvSpPr>
          <p:nvPr>
            <p:ph type="body" idx="1"/>
          </p:nvPr>
        </p:nvSpPr>
        <p:spPr>
          <a:xfrm>
            <a:off x="78614" y="3736240"/>
            <a:ext cx="9065386" cy="1287832"/>
          </a:xfrm>
        </p:spPr>
        <p:txBody>
          <a:bodyPr/>
          <a:lstStyle/>
          <a:p>
            <a:pPr>
              <a:spcBef>
                <a:spcPct val="10000"/>
              </a:spcBef>
            </a:pPr>
            <a:r>
              <a:rPr lang="en-US" altLang="en-US" sz="2400" dirty="0"/>
              <a:t>If </a:t>
            </a:r>
            <a:r>
              <a:rPr lang="en-US" altLang="en-US" sz="2400" dirty="0">
                <a:solidFill>
                  <a:srgbClr val="111111"/>
                </a:solidFill>
              </a:rPr>
              <a:t>S</a:t>
            </a:r>
            <a:r>
              <a:rPr lang="en-US" altLang="en-US" sz="2400" baseline="-25000" dirty="0">
                <a:solidFill>
                  <a:srgbClr val="111111"/>
                </a:solidFill>
              </a:rPr>
              <a:t>0</a:t>
            </a:r>
            <a:r>
              <a:rPr lang="en-US" altLang="en-US" sz="2400" dirty="0">
                <a:solidFill>
                  <a:srgbClr val="111111"/>
                </a:solidFill>
              </a:rPr>
              <a:t> = 1 and S</a:t>
            </a:r>
            <a:r>
              <a:rPr lang="en-US" altLang="en-US" sz="2400" baseline="-25000" dirty="0">
                <a:solidFill>
                  <a:srgbClr val="111111"/>
                </a:solidFill>
              </a:rPr>
              <a:t>1</a:t>
            </a:r>
            <a:r>
              <a:rPr lang="en-US" altLang="en-US" sz="2400" dirty="0">
                <a:solidFill>
                  <a:srgbClr val="111111"/>
                </a:solidFill>
              </a:rPr>
              <a:t> = 0, which input is transferred to the output? </a:t>
            </a:r>
          </a:p>
          <a:p>
            <a:pPr>
              <a:spcBef>
                <a:spcPct val="10000"/>
              </a:spcBef>
            </a:pPr>
            <a:r>
              <a:rPr lang="en-US" altLang="en-US" sz="2400" dirty="0">
                <a:solidFill>
                  <a:srgbClr val="111111"/>
                </a:solidFill>
              </a:rPr>
              <a:t>The OR gate at the end can become huge (many inputs)</a:t>
            </a:r>
          </a:p>
          <a:p>
            <a:pPr>
              <a:spcBef>
                <a:spcPct val="10000"/>
              </a:spcBef>
            </a:pPr>
            <a:r>
              <a:rPr lang="en-US" altLang="en-US" sz="2400" dirty="0">
                <a:solidFill>
                  <a:srgbClr val="111111"/>
                </a:solidFill>
              </a:rPr>
              <a:t>Solution (in </a:t>
            </a:r>
            <a:r>
              <a:rPr lang="en-US" altLang="en-US" sz="2400" b="1" dirty="0">
                <a:solidFill>
                  <a:srgbClr val="111111"/>
                </a:solidFill>
              </a:rPr>
              <a:t>some </a:t>
            </a:r>
            <a:r>
              <a:rPr lang="en-US" altLang="en-US" sz="2400" dirty="0">
                <a:solidFill>
                  <a:srgbClr val="111111"/>
                </a:solidFill>
              </a:rPr>
              <a:t>situations): Tri-state devices</a:t>
            </a:r>
            <a:r>
              <a:rPr lang="en-US" altLang="en-US" sz="2400" dirty="0">
                <a:solidFill>
                  <a:srgbClr val="CC3300"/>
                </a:solidFill>
              </a:rPr>
              <a:t>  </a:t>
            </a:r>
            <a:endParaRPr lang="en-US" altLang="en-US" sz="2400" dirty="0"/>
          </a:p>
          <a:p>
            <a:pPr>
              <a:spcBef>
                <a:spcPct val="10000"/>
              </a:spcBef>
            </a:pPr>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22</a:t>
            </a:fld>
            <a:endParaRPr lang="en-US" altLang="en-US"/>
          </a:p>
        </p:txBody>
      </p:sp>
      <p:pic>
        <p:nvPicPr>
          <p:cNvPr id="7" name="Picture 8" descr="C:\idraw20\29.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87030"/>
            <a:ext cx="6658274" cy="306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22"/>
          <p:cNvGrpSpPr/>
          <p:nvPr/>
        </p:nvGrpSpPr>
        <p:grpSpPr>
          <a:xfrm>
            <a:off x="914400" y="5223510"/>
            <a:ext cx="7104023" cy="1477328"/>
            <a:chOff x="961930" y="5177692"/>
            <a:chExt cx="7104023" cy="1477328"/>
          </a:xfrm>
        </p:grpSpPr>
        <p:grpSp>
          <p:nvGrpSpPr>
            <p:cNvPr id="19" name="Group 18"/>
            <p:cNvGrpSpPr/>
            <p:nvPr/>
          </p:nvGrpSpPr>
          <p:grpSpPr>
            <a:xfrm>
              <a:off x="961930" y="5310845"/>
              <a:ext cx="2150680" cy="876277"/>
              <a:chOff x="885120" y="5234035"/>
              <a:chExt cx="2150680" cy="876277"/>
            </a:xfrm>
          </p:grpSpPr>
          <p:sp>
            <p:nvSpPr>
              <p:cNvPr id="4" name="Isosceles Triangle 3"/>
              <p:cNvSpPr/>
              <p:nvPr/>
            </p:nvSpPr>
            <p:spPr bwMode="auto">
              <a:xfrm rot="16200000" flipV="1">
                <a:off x="1730405" y="5380617"/>
                <a:ext cx="383300" cy="307240"/>
              </a:xfrm>
              <a:prstGeom prst="triangle">
                <a:avLst/>
              </a:prstGeom>
              <a:noFill/>
              <a:ln w="12700" cap="sq" cmpd="sng" algn="ctr">
                <a:solidFill>
                  <a:srgbClr val="11111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Connector 10"/>
              <p:cNvCxnSpPr>
                <a:stCxn id="4" idx="1"/>
              </p:cNvCxnSpPr>
              <p:nvPr/>
            </p:nvCxnSpPr>
            <p:spPr bwMode="auto">
              <a:xfrm>
                <a:off x="1922055" y="5630062"/>
                <a:ext cx="0" cy="4802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p:cNvCxnSpPr>
                <a:stCxn id="4" idx="3"/>
              </p:cNvCxnSpPr>
              <p:nvPr/>
            </p:nvCxnSpPr>
            <p:spPr bwMode="auto">
              <a:xfrm flipH="1">
                <a:off x="914400" y="5534237"/>
                <a:ext cx="85403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Straight Connector 16"/>
              <p:cNvCxnSpPr>
                <a:stCxn id="4" idx="0"/>
              </p:cNvCxnSpPr>
              <p:nvPr/>
            </p:nvCxnSpPr>
            <p:spPr bwMode="auto">
              <a:xfrm>
                <a:off x="2075675" y="5534237"/>
                <a:ext cx="729695"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18" name="TextBox 17"/>
              <p:cNvSpPr txBox="1"/>
              <p:nvPr/>
            </p:nvSpPr>
            <p:spPr>
              <a:xfrm>
                <a:off x="885120" y="5234035"/>
                <a:ext cx="998530" cy="338554"/>
              </a:xfrm>
              <a:prstGeom prst="rect">
                <a:avLst/>
              </a:prstGeom>
              <a:noFill/>
            </p:spPr>
            <p:txBody>
              <a:bodyPr wrap="square" rtlCol="0">
                <a:spAutoFit/>
              </a:bodyPr>
              <a:lstStyle/>
              <a:p>
                <a:r>
                  <a:rPr lang="en-US" sz="1600"/>
                  <a:t>Data In</a:t>
                </a:r>
              </a:p>
            </p:txBody>
          </p:sp>
          <p:sp>
            <p:nvSpPr>
              <p:cNvPr id="21" name="TextBox 20"/>
              <p:cNvSpPr txBox="1"/>
              <p:nvPr/>
            </p:nvSpPr>
            <p:spPr>
              <a:xfrm>
                <a:off x="2037270" y="5241126"/>
                <a:ext cx="998530" cy="338554"/>
              </a:xfrm>
              <a:prstGeom prst="rect">
                <a:avLst/>
              </a:prstGeom>
              <a:noFill/>
            </p:spPr>
            <p:txBody>
              <a:bodyPr wrap="square" rtlCol="0">
                <a:spAutoFit/>
              </a:bodyPr>
              <a:lstStyle/>
              <a:p>
                <a:r>
                  <a:rPr lang="en-US" sz="1600"/>
                  <a:t>Data Out</a:t>
                </a:r>
              </a:p>
            </p:txBody>
          </p:sp>
          <p:sp>
            <p:nvSpPr>
              <p:cNvPr id="22" name="TextBox 21"/>
              <p:cNvSpPr txBox="1"/>
              <p:nvPr/>
            </p:nvSpPr>
            <p:spPr>
              <a:xfrm>
                <a:off x="1883650" y="5733300"/>
                <a:ext cx="998530" cy="338554"/>
              </a:xfrm>
              <a:prstGeom prst="rect">
                <a:avLst/>
              </a:prstGeom>
              <a:noFill/>
            </p:spPr>
            <p:txBody>
              <a:bodyPr wrap="square" rtlCol="0">
                <a:spAutoFit/>
              </a:bodyPr>
              <a:lstStyle/>
              <a:p>
                <a:r>
                  <a:rPr lang="en-US" sz="1600"/>
                  <a:t>Control</a:t>
                </a:r>
              </a:p>
            </p:txBody>
          </p:sp>
        </p:grpSp>
        <p:sp>
          <p:nvSpPr>
            <p:cNvPr id="20" name="TextBox 19"/>
            <p:cNvSpPr txBox="1"/>
            <p:nvPr/>
          </p:nvSpPr>
          <p:spPr>
            <a:xfrm>
              <a:off x="4379975" y="5177692"/>
              <a:ext cx="3685978" cy="1477328"/>
            </a:xfrm>
            <a:prstGeom prst="rect">
              <a:avLst/>
            </a:prstGeom>
            <a:noFill/>
          </p:spPr>
          <p:txBody>
            <a:bodyPr wrap="square" rtlCol="0">
              <a:spAutoFit/>
            </a:bodyPr>
            <a:lstStyle/>
            <a:p>
              <a:pPr defTabSz="182880"/>
              <a:r>
                <a:rPr lang="en-US"/>
                <a:t>Control		Data In			Data Out</a:t>
              </a:r>
            </a:p>
            <a:p>
              <a:pPr defTabSz="182880"/>
              <a:r>
                <a:rPr lang="en-US"/>
                <a:t>		0						0							--</a:t>
              </a:r>
            </a:p>
            <a:p>
              <a:pPr defTabSz="182880"/>
              <a:r>
                <a:rPr lang="en-US"/>
                <a:t>		0						1							--</a:t>
              </a:r>
            </a:p>
            <a:p>
              <a:pPr defTabSz="182880"/>
              <a:r>
                <a:rPr lang="en-US"/>
                <a:t>		1						0							0</a:t>
              </a:r>
            </a:p>
            <a:p>
              <a:pPr defTabSz="182880"/>
              <a:r>
                <a:rPr lang="en-US"/>
                <a:t>		1						1							1</a:t>
              </a:r>
            </a:p>
          </p:txBody>
        </p:sp>
      </p:grpSp>
    </p:spTree>
    <p:extLst>
      <p:ext uri="{BB962C8B-B14F-4D97-AF65-F5344CB8AC3E}">
        <p14:creationId xmlns:p14="http://schemas.microsoft.com/office/powerpoint/2010/main" val="178544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Combinational vs. sequential circuits</a:t>
            </a:r>
          </a:p>
        </p:txBody>
      </p:sp>
      <p:sp>
        <p:nvSpPr>
          <p:cNvPr id="34819" name="Rectangle 3"/>
          <p:cNvSpPr>
            <a:spLocks noGrp="1"/>
          </p:cNvSpPr>
          <p:nvPr>
            <p:ph type="body" idx="1"/>
          </p:nvPr>
        </p:nvSpPr>
        <p:spPr>
          <a:xfrm>
            <a:off x="232236" y="971080"/>
            <a:ext cx="8641890" cy="5045482"/>
          </a:xfrm>
        </p:spPr>
        <p:txBody>
          <a:bodyPr/>
          <a:lstStyle/>
          <a:p>
            <a:r>
              <a:rPr lang="en-US" altLang="en-US" sz="2800" b="1" dirty="0"/>
              <a:t>A combinational circuit </a:t>
            </a:r>
            <a:r>
              <a:rPr lang="en-US" altLang="en-US" sz="2800" dirty="0"/>
              <a:t>has </a:t>
            </a:r>
            <a:r>
              <a:rPr lang="en-US" altLang="en-US" sz="2800" b="1" dirty="0"/>
              <a:t>no “memory”; </a:t>
            </a:r>
            <a:r>
              <a:rPr lang="en-US" altLang="en-US" sz="2800" dirty="0"/>
              <a:t>i.e., the value(s) on its output port(s) depend(s) </a:t>
            </a:r>
            <a:r>
              <a:rPr lang="en-US" altLang="en-US" sz="2800" b="1" i="1" dirty="0"/>
              <a:t>only</a:t>
            </a:r>
            <a:r>
              <a:rPr lang="en-US" altLang="en-US" sz="2800" dirty="0"/>
              <a:t> on the </a:t>
            </a:r>
            <a:r>
              <a:rPr lang="en-US" altLang="en-US" sz="2800" b="1" dirty="0"/>
              <a:t>current</a:t>
            </a:r>
            <a:r>
              <a:rPr lang="en-US" altLang="en-US" sz="2800" dirty="0"/>
              <a:t> values on its input port(s); </a:t>
            </a:r>
            <a:r>
              <a:rPr lang="en-US" altLang="en-US" sz="2800" b="1" i="1" dirty="0"/>
              <a:t>no dependence on history (prior inputs)</a:t>
            </a:r>
          </a:p>
          <a:p>
            <a:r>
              <a:rPr lang="en-US" altLang="en-US" sz="2800" dirty="0"/>
              <a:t>The value on the output port(s) of </a:t>
            </a:r>
            <a:r>
              <a:rPr lang="en-US" altLang="en-US" sz="2800" b="1" dirty="0"/>
              <a:t>a sequential </a:t>
            </a:r>
            <a:r>
              <a:rPr lang="en-US" altLang="en-US" sz="2800" b="1"/>
              <a:t>circuit though, </a:t>
            </a:r>
            <a:r>
              <a:rPr lang="en-US" altLang="en-US" sz="2800" dirty="0"/>
              <a:t>will, in general, depend on the current values on its input port(s) </a:t>
            </a:r>
            <a:r>
              <a:rPr lang="en-US" altLang="en-US" sz="2800" i="1" dirty="0"/>
              <a:t>as well as on past values </a:t>
            </a:r>
            <a:r>
              <a:rPr lang="en-US" altLang="en-US" sz="2800" b="1" dirty="0"/>
              <a:t>(so these circuits have “memory”)</a:t>
            </a:r>
          </a:p>
          <a:p>
            <a:r>
              <a:rPr lang="en-US" altLang="en-US" sz="2800" dirty="0"/>
              <a:t>Our circuits so far have been combinational</a:t>
            </a:r>
            <a:br>
              <a:rPr lang="en-US" altLang="en-US" sz="2800" dirty="0"/>
            </a:br>
            <a:r>
              <a:rPr lang="en-US" altLang="en-US" sz="2800" dirty="0"/>
              <a:t>but both kinds are very important in systems</a:t>
            </a:r>
            <a:endParaRPr lang="en-US" altLang="en-US" sz="28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23</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285018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4376-3BCE-4DBA-AAED-9CD91343043B}"/>
              </a:ext>
            </a:extLst>
          </p:cNvPr>
          <p:cNvSpPr>
            <a:spLocks noGrp="1"/>
          </p:cNvSpPr>
          <p:nvPr>
            <p:ph type="title"/>
          </p:nvPr>
        </p:nvSpPr>
        <p:spPr/>
        <p:txBody>
          <a:bodyPr/>
          <a:lstStyle/>
          <a:p>
            <a:r>
              <a:rPr lang="en-US" dirty="0"/>
              <a:t>Combinational and sequential uses</a:t>
            </a:r>
          </a:p>
        </p:txBody>
      </p:sp>
      <p:sp>
        <p:nvSpPr>
          <p:cNvPr id="3" name="Content Placeholder 2">
            <a:extLst>
              <a:ext uri="{FF2B5EF4-FFF2-40B4-BE49-F238E27FC236}">
                <a16:creationId xmlns:a16="http://schemas.microsoft.com/office/drawing/2014/main" id="{7C074984-98B8-479C-A2D3-0851D51741D2}"/>
              </a:ext>
            </a:extLst>
          </p:cNvPr>
          <p:cNvSpPr>
            <a:spLocks noGrp="1"/>
          </p:cNvSpPr>
          <p:nvPr>
            <p:ph idx="1"/>
          </p:nvPr>
        </p:nvSpPr>
        <p:spPr/>
        <p:txBody>
          <a:bodyPr/>
          <a:lstStyle/>
          <a:p>
            <a:r>
              <a:rPr lang="en-US" sz="2800" dirty="0"/>
              <a:t>Combinational circuits are used to implement operations in ALU units (addition/subtraction, multiplication, division, AND, OR, XOR, etc.) in a CPU (and for other purposes also, such as decoders and multiplexors).</a:t>
            </a:r>
            <a:endParaRPr lang="en-US" sz="2800">
              <a:ea typeface="Tahoma"/>
              <a:cs typeface="Tahoma"/>
            </a:endParaRPr>
          </a:p>
          <a:p>
            <a:r>
              <a:rPr lang="en-US" sz="2800" dirty="0"/>
              <a:t>Sequential circuits are used for all forms of memory (registers, cache, main memory (RAM), and even digital disk drives (SSDs) [but NOT for traditional hard-drives (magnetic disks)]</a:t>
            </a:r>
            <a:endParaRPr lang="en-US" sz="2800" dirty="0">
              <a:ea typeface="Tahoma"/>
              <a:cs typeface="Tahoma"/>
            </a:endParaRPr>
          </a:p>
        </p:txBody>
      </p:sp>
      <p:sp>
        <p:nvSpPr>
          <p:cNvPr id="4" name="Footer Placeholder 3">
            <a:extLst>
              <a:ext uri="{FF2B5EF4-FFF2-40B4-BE49-F238E27FC236}">
                <a16:creationId xmlns:a16="http://schemas.microsoft.com/office/drawing/2014/main" id="{99A585F3-EE73-46E8-B602-B8CBAF5D0D25}"/>
              </a:ext>
            </a:extLst>
          </p:cNvPr>
          <p:cNvSpPr>
            <a:spLocks noGrp="1"/>
          </p:cNvSpPr>
          <p:nvPr>
            <p:ph type="ftr" sz="quarter" idx="11"/>
          </p:nvPr>
        </p:nvSpPr>
        <p:spPr/>
        <p:txBody>
          <a:bodyPr/>
          <a:lstStyle/>
          <a:p>
            <a:pPr>
              <a:defRPr/>
            </a:pPr>
            <a:r>
              <a:rPr lang="en-US"/>
              <a:t>CSE 3430; Part 3</a:t>
            </a:r>
          </a:p>
        </p:txBody>
      </p:sp>
      <p:sp>
        <p:nvSpPr>
          <p:cNvPr id="5" name="Slide Number Placeholder 4">
            <a:extLst>
              <a:ext uri="{FF2B5EF4-FFF2-40B4-BE49-F238E27FC236}">
                <a16:creationId xmlns:a16="http://schemas.microsoft.com/office/drawing/2014/main" id="{1EB4E462-AC1C-4791-B889-F85928CBCADE}"/>
              </a:ext>
            </a:extLst>
          </p:cNvPr>
          <p:cNvSpPr>
            <a:spLocks noGrp="1"/>
          </p:cNvSpPr>
          <p:nvPr>
            <p:ph type="sldNum" sz="quarter" idx="12"/>
          </p:nvPr>
        </p:nvSpPr>
        <p:spPr/>
        <p:txBody>
          <a:bodyPr/>
          <a:lstStyle/>
          <a:p>
            <a:pPr>
              <a:defRPr/>
            </a:pPr>
            <a:fld id="{9F95971F-92F4-44DA-B463-EB59D65F167A}" type="slidenum">
              <a:rPr lang="en-US" altLang="en-US" smtClean="0"/>
              <a:pPr>
                <a:defRPr/>
              </a:pPr>
              <a:t>24</a:t>
            </a:fld>
            <a:endParaRPr lang="en-US" altLang="en-US"/>
          </a:p>
        </p:txBody>
      </p:sp>
    </p:spTree>
    <p:extLst>
      <p:ext uri="{BB962C8B-B14F-4D97-AF65-F5344CB8AC3E}">
        <p14:creationId xmlns:p14="http://schemas.microsoft.com/office/powerpoint/2010/main" val="164741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6D8E-F2B9-44CD-A38D-2D5405C39792}"/>
              </a:ext>
            </a:extLst>
          </p:cNvPr>
          <p:cNvSpPr>
            <a:spLocks noGrp="1"/>
          </p:cNvSpPr>
          <p:nvPr>
            <p:ph type="title"/>
          </p:nvPr>
        </p:nvSpPr>
        <p:spPr/>
        <p:txBody>
          <a:bodyPr/>
          <a:lstStyle/>
          <a:p>
            <a:r>
              <a:rPr lang="en-US" dirty="0"/>
              <a:t>Reminder about NOR gates</a:t>
            </a:r>
          </a:p>
        </p:txBody>
      </p:sp>
      <p:sp>
        <p:nvSpPr>
          <p:cNvPr id="3" name="Content Placeholder 2">
            <a:extLst>
              <a:ext uri="{FF2B5EF4-FFF2-40B4-BE49-F238E27FC236}">
                <a16:creationId xmlns:a16="http://schemas.microsoft.com/office/drawing/2014/main" id="{D9D1BE69-FAAC-4792-B68B-3AE81B485097}"/>
              </a:ext>
            </a:extLst>
          </p:cNvPr>
          <p:cNvSpPr>
            <a:spLocks noGrp="1"/>
          </p:cNvSpPr>
          <p:nvPr>
            <p:ph idx="1"/>
          </p:nvPr>
        </p:nvSpPr>
        <p:spPr/>
        <p:txBody>
          <a:bodyPr/>
          <a:lstStyle/>
          <a:p>
            <a:r>
              <a:rPr lang="en-US" sz="2400" dirty="0"/>
              <a:t>The sequential (memory) circuit on the following slide uses NOR gates.</a:t>
            </a:r>
          </a:p>
          <a:p>
            <a:r>
              <a:rPr lang="en-US" sz="2400" dirty="0"/>
              <a:t>Let’s remember that a NOR gate has the inverted output of an OR gate for the same inputs (because the output of the OR gate is inverted (fed to a NOT gate) to get the output of the NOR gate.</a:t>
            </a:r>
          </a:p>
          <a:p>
            <a:r>
              <a:rPr lang="en-US" sz="2400" dirty="0"/>
              <a:t>Remember OR: If one or both inputs are 1, the output will be 1; otherwise, the output will be 0.</a:t>
            </a:r>
          </a:p>
          <a:p>
            <a:r>
              <a:rPr lang="en-US" sz="2400" dirty="0"/>
              <a:t>SO: For a NOR gate, if ANY INPUT (one or both) is/are 1, the output will be 0; otherwise (both/all inputs are 0), the output will be 1. That is, </a:t>
            </a:r>
            <a:r>
              <a:rPr lang="en-US" sz="2400" b="1" dirty="0"/>
              <a:t>a NOR gate outputs 1 IF AND ONLY IF neither input is 1; if at least one input is 1, it outputs 0.</a:t>
            </a:r>
          </a:p>
          <a:p>
            <a:endParaRPr lang="en-US" sz="2400" dirty="0"/>
          </a:p>
          <a:p>
            <a:endParaRPr lang="en-US" dirty="0"/>
          </a:p>
        </p:txBody>
      </p:sp>
      <p:sp>
        <p:nvSpPr>
          <p:cNvPr id="4" name="Footer Placeholder 3">
            <a:extLst>
              <a:ext uri="{FF2B5EF4-FFF2-40B4-BE49-F238E27FC236}">
                <a16:creationId xmlns:a16="http://schemas.microsoft.com/office/drawing/2014/main" id="{E4CA96AA-A892-4CE7-A571-ED46B1162D12}"/>
              </a:ext>
            </a:extLst>
          </p:cNvPr>
          <p:cNvSpPr>
            <a:spLocks noGrp="1"/>
          </p:cNvSpPr>
          <p:nvPr>
            <p:ph type="ftr" sz="quarter" idx="11"/>
          </p:nvPr>
        </p:nvSpPr>
        <p:spPr/>
        <p:txBody>
          <a:bodyPr/>
          <a:lstStyle/>
          <a:p>
            <a:pPr>
              <a:defRPr/>
            </a:pPr>
            <a:r>
              <a:rPr lang="en-US"/>
              <a:t>CSE 3430; Part 3</a:t>
            </a:r>
          </a:p>
        </p:txBody>
      </p:sp>
      <p:sp>
        <p:nvSpPr>
          <p:cNvPr id="5" name="Slide Number Placeholder 4">
            <a:extLst>
              <a:ext uri="{FF2B5EF4-FFF2-40B4-BE49-F238E27FC236}">
                <a16:creationId xmlns:a16="http://schemas.microsoft.com/office/drawing/2014/main" id="{85C14742-9CC3-4DA3-B363-5A0D0A295DE9}"/>
              </a:ext>
            </a:extLst>
          </p:cNvPr>
          <p:cNvSpPr>
            <a:spLocks noGrp="1"/>
          </p:cNvSpPr>
          <p:nvPr>
            <p:ph type="sldNum" sz="quarter" idx="12"/>
          </p:nvPr>
        </p:nvSpPr>
        <p:spPr/>
        <p:txBody>
          <a:bodyPr/>
          <a:lstStyle/>
          <a:p>
            <a:pPr>
              <a:defRPr/>
            </a:pPr>
            <a:fld id="{9F95971F-92F4-44DA-B463-EB59D65F167A}" type="slidenum">
              <a:rPr lang="en-US" altLang="en-US" smtClean="0"/>
              <a:pPr>
                <a:defRPr/>
              </a:pPr>
              <a:t>25</a:t>
            </a:fld>
            <a:endParaRPr lang="en-US" altLang="en-US"/>
          </a:p>
        </p:txBody>
      </p:sp>
    </p:spTree>
    <p:extLst>
      <p:ext uri="{BB962C8B-B14F-4D97-AF65-F5344CB8AC3E}">
        <p14:creationId xmlns:p14="http://schemas.microsoft.com/office/powerpoint/2010/main" val="1725812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36600" y="149857"/>
            <a:ext cx="3878905" cy="577124"/>
          </a:xfrm>
        </p:spPr>
        <p:txBody>
          <a:bodyPr/>
          <a:lstStyle/>
          <a:p>
            <a:pPr algn="ctr"/>
            <a:r>
              <a:rPr lang="en-US" altLang="en-US"/>
              <a:t>Basic seq. circuits</a:t>
            </a:r>
          </a:p>
        </p:txBody>
      </p:sp>
      <p:grpSp>
        <p:nvGrpSpPr>
          <p:cNvPr id="49" name="Group 48"/>
          <p:cNvGrpSpPr/>
          <p:nvPr/>
        </p:nvGrpSpPr>
        <p:grpSpPr>
          <a:xfrm>
            <a:off x="693095" y="1278320"/>
            <a:ext cx="3648475" cy="2496325"/>
            <a:chOff x="923525" y="1278320"/>
            <a:chExt cx="3648475" cy="2496325"/>
          </a:xfrm>
        </p:grpSpPr>
        <p:grpSp>
          <p:nvGrpSpPr>
            <p:cNvPr id="7" name="Group 198"/>
            <p:cNvGrpSpPr>
              <a:grpSpLocks/>
            </p:cNvGrpSpPr>
            <p:nvPr/>
          </p:nvGrpSpPr>
          <p:grpSpPr bwMode="auto">
            <a:xfrm>
              <a:off x="1544403" y="1400918"/>
              <a:ext cx="1798637" cy="722312"/>
              <a:chOff x="5761038" y="2519363"/>
              <a:chExt cx="1798637" cy="722312"/>
            </a:xfrm>
          </p:grpSpPr>
          <p:sp>
            <p:nvSpPr>
              <p:cNvPr id="8" name="Freeform 81"/>
              <p:cNvSpPr>
                <a:spLocks noChangeArrowheads="1"/>
              </p:cNvSpPr>
              <p:nvPr/>
            </p:nvSpPr>
            <p:spPr bwMode="auto">
              <a:xfrm>
                <a:off x="7199313" y="2827338"/>
                <a:ext cx="107950" cy="107950"/>
              </a:xfrm>
              <a:custGeom>
                <a:avLst/>
                <a:gdLst>
                  <a:gd name="T0" fmla="*/ 2147483647 w 301"/>
                  <a:gd name="T1" fmla="*/ 0 h 300"/>
                  <a:gd name="T2" fmla="*/ 2147483647 w 301"/>
                  <a:gd name="T3" fmla="*/ 2147483647 h 300"/>
                  <a:gd name="T4" fmla="*/ 2147483647 w 301"/>
                  <a:gd name="T5" fmla="*/ 2147483647 h 300"/>
                  <a:gd name="T6" fmla="*/ 0 w 301"/>
                  <a:gd name="T7" fmla="*/ 2147483647 h 300"/>
                  <a:gd name="T8" fmla="*/ 2147483647 w 301"/>
                  <a:gd name="T9" fmla="*/ 0 h 300"/>
                  <a:gd name="T10" fmla="*/ 0 60000 65536"/>
                  <a:gd name="T11" fmla="*/ 0 60000 65536"/>
                  <a:gd name="T12" fmla="*/ 0 60000 65536"/>
                  <a:gd name="T13" fmla="*/ 0 60000 65536"/>
                  <a:gd name="T14" fmla="*/ 0 60000 65536"/>
                  <a:gd name="T15" fmla="*/ 0 w 301"/>
                  <a:gd name="T16" fmla="*/ 0 h 300"/>
                  <a:gd name="T17" fmla="*/ 301 w 301"/>
                  <a:gd name="T18" fmla="*/ 300 h 300"/>
                </a:gdLst>
                <a:ahLst/>
                <a:cxnLst>
                  <a:cxn ang="T10">
                    <a:pos x="T0" y="T1"/>
                  </a:cxn>
                  <a:cxn ang="T11">
                    <a:pos x="T2" y="T3"/>
                  </a:cxn>
                  <a:cxn ang="T12">
                    <a:pos x="T4" y="T5"/>
                  </a:cxn>
                  <a:cxn ang="T13">
                    <a:pos x="T6" y="T7"/>
                  </a:cxn>
                  <a:cxn ang="T14">
                    <a:pos x="T8" y="T9"/>
                  </a:cxn>
                </a:cxnLst>
                <a:rect l="T15" t="T16" r="T17" b="T18"/>
                <a:pathLst>
                  <a:path w="301" h="300">
                    <a:moveTo>
                      <a:pt x="150" y="0"/>
                    </a:moveTo>
                    <a:cubicBezTo>
                      <a:pt x="235" y="0"/>
                      <a:pt x="300" y="64"/>
                      <a:pt x="300" y="149"/>
                    </a:cubicBezTo>
                    <a:cubicBezTo>
                      <a:pt x="300" y="234"/>
                      <a:pt x="235" y="299"/>
                      <a:pt x="150" y="299"/>
                    </a:cubicBezTo>
                    <a:cubicBezTo>
                      <a:pt x="65" y="299"/>
                      <a:pt x="0" y="234"/>
                      <a:pt x="0" y="149"/>
                    </a:cubicBezTo>
                    <a:cubicBezTo>
                      <a:pt x="0" y="64"/>
                      <a:pt x="65" y="0"/>
                      <a:pt x="150" y="0"/>
                    </a:cubicBezTo>
                  </a:path>
                </a:pathLst>
              </a:custGeom>
              <a:solidFill>
                <a:srgbClr val="FFFFFF"/>
              </a:solidFill>
              <a:ln w="9525">
                <a:solidFill>
                  <a:srgbClr val="000000"/>
                </a:solidFill>
                <a:round/>
                <a:headEnd/>
                <a:tailEnd/>
              </a:ln>
            </p:spPr>
            <p:txBody>
              <a:bodyPr wrap="none" anchor="ctr"/>
              <a:lstStyle/>
              <a:p>
                <a:endParaRPr lang="en-US"/>
              </a:p>
            </p:txBody>
          </p:sp>
          <p:sp>
            <p:nvSpPr>
              <p:cNvPr id="9" name="Freeform 82"/>
              <p:cNvSpPr>
                <a:spLocks noChangeArrowheads="1"/>
              </p:cNvSpPr>
              <p:nvPr/>
            </p:nvSpPr>
            <p:spPr bwMode="auto">
              <a:xfrm>
                <a:off x="5761038" y="2701925"/>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10" name="Freeform 83"/>
              <p:cNvSpPr>
                <a:spLocks noChangeArrowheads="1"/>
              </p:cNvSpPr>
              <p:nvPr/>
            </p:nvSpPr>
            <p:spPr bwMode="auto">
              <a:xfrm>
                <a:off x="5761038" y="3060700"/>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11" name="Freeform 84"/>
              <p:cNvSpPr>
                <a:spLocks noChangeArrowheads="1"/>
              </p:cNvSpPr>
              <p:nvPr/>
            </p:nvSpPr>
            <p:spPr bwMode="auto">
              <a:xfrm>
                <a:off x="7307263" y="2881313"/>
                <a:ext cx="252412" cy="1587"/>
              </a:xfrm>
              <a:custGeom>
                <a:avLst/>
                <a:gdLst>
                  <a:gd name="T0" fmla="*/ 2147483647 w 700"/>
                  <a:gd name="T1" fmla="*/ 0 h 1"/>
                  <a:gd name="T2" fmla="*/ 0 w 700"/>
                  <a:gd name="T3" fmla="*/ 0 h 1"/>
                  <a:gd name="T4" fmla="*/ 2147483647 w 700"/>
                  <a:gd name="T5" fmla="*/ 0 h 1"/>
                  <a:gd name="T6" fmla="*/ 0 60000 65536"/>
                  <a:gd name="T7" fmla="*/ 0 60000 65536"/>
                  <a:gd name="T8" fmla="*/ 0 60000 65536"/>
                  <a:gd name="T9" fmla="*/ 0 w 700"/>
                  <a:gd name="T10" fmla="*/ 0 h 1"/>
                  <a:gd name="T11" fmla="*/ 700 w 700"/>
                  <a:gd name="T12" fmla="*/ 1 h 1"/>
                </a:gdLst>
                <a:ahLst/>
                <a:cxnLst>
                  <a:cxn ang="T6">
                    <a:pos x="T0" y="T1"/>
                  </a:cxn>
                  <a:cxn ang="T7">
                    <a:pos x="T2" y="T3"/>
                  </a:cxn>
                  <a:cxn ang="T8">
                    <a:pos x="T4" y="T5"/>
                  </a:cxn>
                </a:cxnLst>
                <a:rect l="T9" t="T10" r="T11" b="T12"/>
                <a:pathLst>
                  <a:path w="700" h="1">
                    <a:moveTo>
                      <a:pt x="699" y="0"/>
                    </a:moveTo>
                    <a:lnTo>
                      <a:pt x="0" y="0"/>
                    </a:lnTo>
                    <a:lnTo>
                      <a:pt x="699" y="0"/>
                    </a:lnTo>
                  </a:path>
                </a:pathLst>
              </a:custGeom>
              <a:solidFill>
                <a:srgbClr val="FFFFFF"/>
              </a:solidFill>
              <a:ln w="9525">
                <a:solidFill>
                  <a:srgbClr val="000000"/>
                </a:solidFill>
                <a:round/>
                <a:headEnd/>
                <a:tailEnd/>
              </a:ln>
            </p:spPr>
            <p:txBody>
              <a:bodyPr wrap="none" anchor="ctr"/>
              <a:lstStyle/>
              <a:p>
                <a:endParaRPr lang="en-US"/>
              </a:p>
            </p:txBody>
          </p:sp>
          <p:sp>
            <p:nvSpPr>
              <p:cNvPr id="12" name="Freeform 85"/>
              <p:cNvSpPr>
                <a:spLocks noChangeArrowheads="1"/>
              </p:cNvSpPr>
              <p:nvPr/>
            </p:nvSpPr>
            <p:spPr bwMode="auto">
              <a:xfrm>
                <a:off x="6122988" y="2519363"/>
                <a:ext cx="1079500" cy="722312"/>
              </a:xfrm>
              <a:custGeom>
                <a:avLst/>
                <a:gdLst>
                  <a:gd name="T0" fmla="*/ 2147483647 w 2997"/>
                  <a:gd name="T1" fmla="*/ 2147483647 h 2006"/>
                  <a:gd name="T2" fmla="*/ 2147483647 w 2997"/>
                  <a:gd name="T3" fmla="*/ 2147483647 h 2006"/>
                  <a:gd name="T4" fmla="*/ 2147483647 w 2997"/>
                  <a:gd name="T5" fmla="*/ 2147483647 h 2006"/>
                  <a:gd name="T6" fmla="*/ 0 w 2997"/>
                  <a:gd name="T7" fmla="*/ 2147483647 h 2006"/>
                  <a:gd name="T8" fmla="*/ 2147483647 w 2997"/>
                  <a:gd name="T9" fmla="*/ 2147483647 h 2006"/>
                  <a:gd name="T10" fmla="*/ 0 w 2997"/>
                  <a:gd name="T11" fmla="*/ 2147483647 h 2006"/>
                  <a:gd name="T12" fmla="*/ 2147483647 w 2997"/>
                  <a:gd name="T13" fmla="*/ 2147483647 h 2006"/>
                  <a:gd name="T14" fmla="*/ 0 60000 65536"/>
                  <a:gd name="T15" fmla="*/ 0 60000 65536"/>
                  <a:gd name="T16" fmla="*/ 0 60000 65536"/>
                  <a:gd name="T17" fmla="*/ 0 60000 65536"/>
                  <a:gd name="T18" fmla="*/ 0 60000 65536"/>
                  <a:gd name="T19" fmla="*/ 0 60000 65536"/>
                  <a:gd name="T20" fmla="*/ 0 60000 65536"/>
                  <a:gd name="T21" fmla="*/ 0 w 2997"/>
                  <a:gd name="T22" fmla="*/ 0 h 2006"/>
                  <a:gd name="T23" fmla="*/ 2997 w 2997"/>
                  <a:gd name="T24" fmla="*/ 2006 h 20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7" h="2006">
                    <a:moveTo>
                      <a:pt x="989" y="4"/>
                    </a:moveTo>
                    <a:cubicBezTo>
                      <a:pt x="1989" y="4"/>
                      <a:pt x="2789" y="604"/>
                      <a:pt x="2996" y="1004"/>
                    </a:cubicBezTo>
                    <a:cubicBezTo>
                      <a:pt x="2789" y="1404"/>
                      <a:pt x="1989" y="2004"/>
                      <a:pt x="989" y="2004"/>
                    </a:cubicBezTo>
                    <a:cubicBezTo>
                      <a:pt x="690" y="2005"/>
                      <a:pt x="666" y="2004"/>
                      <a:pt x="0" y="2004"/>
                    </a:cubicBezTo>
                    <a:cubicBezTo>
                      <a:pt x="199" y="1902"/>
                      <a:pt x="599" y="1602"/>
                      <a:pt x="599" y="1003"/>
                    </a:cubicBezTo>
                    <a:cubicBezTo>
                      <a:pt x="599" y="404"/>
                      <a:pt x="199" y="104"/>
                      <a:pt x="0" y="6"/>
                    </a:cubicBezTo>
                    <a:cubicBezTo>
                      <a:pt x="666" y="6"/>
                      <a:pt x="718" y="0"/>
                      <a:pt x="989" y="4"/>
                    </a:cubicBezTo>
                  </a:path>
                </a:pathLst>
              </a:custGeom>
              <a:solidFill>
                <a:srgbClr val="FFFFFF"/>
              </a:solidFill>
              <a:ln w="9525">
                <a:solidFill>
                  <a:srgbClr val="000000"/>
                </a:solidFill>
                <a:round/>
                <a:headEnd/>
                <a:tailEnd/>
              </a:ln>
            </p:spPr>
            <p:txBody>
              <a:bodyPr wrap="none" anchor="ctr"/>
              <a:lstStyle/>
              <a:p>
                <a:endParaRPr lang="en-US"/>
              </a:p>
            </p:txBody>
          </p:sp>
        </p:grpSp>
        <p:cxnSp>
          <p:nvCxnSpPr>
            <p:cNvPr id="6" name="Straight Connector 5"/>
            <p:cNvCxnSpPr/>
            <p:nvPr/>
          </p:nvCxnSpPr>
          <p:spPr bwMode="auto">
            <a:xfrm>
              <a:off x="3151015" y="1762868"/>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923525" y="1585560"/>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25" name="Group 198"/>
            <p:cNvGrpSpPr>
              <a:grpSpLocks/>
            </p:cNvGrpSpPr>
            <p:nvPr/>
          </p:nvGrpSpPr>
          <p:grpSpPr bwMode="auto">
            <a:xfrm>
              <a:off x="1582808" y="2898713"/>
              <a:ext cx="1798637" cy="722312"/>
              <a:chOff x="5761038" y="2519363"/>
              <a:chExt cx="1798637" cy="722312"/>
            </a:xfrm>
          </p:grpSpPr>
          <p:sp>
            <p:nvSpPr>
              <p:cNvPr id="29" name="Freeform 81"/>
              <p:cNvSpPr>
                <a:spLocks noChangeArrowheads="1"/>
              </p:cNvSpPr>
              <p:nvPr/>
            </p:nvSpPr>
            <p:spPr bwMode="auto">
              <a:xfrm>
                <a:off x="7199313" y="2827338"/>
                <a:ext cx="107950" cy="107950"/>
              </a:xfrm>
              <a:custGeom>
                <a:avLst/>
                <a:gdLst>
                  <a:gd name="T0" fmla="*/ 2147483647 w 301"/>
                  <a:gd name="T1" fmla="*/ 0 h 300"/>
                  <a:gd name="T2" fmla="*/ 2147483647 w 301"/>
                  <a:gd name="T3" fmla="*/ 2147483647 h 300"/>
                  <a:gd name="T4" fmla="*/ 2147483647 w 301"/>
                  <a:gd name="T5" fmla="*/ 2147483647 h 300"/>
                  <a:gd name="T6" fmla="*/ 0 w 301"/>
                  <a:gd name="T7" fmla="*/ 2147483647 h 300"/>
                  <a:gd name="T8" fmla="*/ 2147483647 w 301"/>
                  <a:gd name="T9" fmla="*/ 0 h 300"/>
                  <a:gd name="T10" fmla="*/ 0 60000 65536"/>
                  <a:gd name="T11" fmla="*/ 0 60000 65536"/>
                  <a:gd name="T12" fmla="*/ 0 60000 65536"/>
                  <a:gd name="T13" fmla="*/ 0 60000 65536"/>
                  <a:gd name="T14" fmla="*/ 0 60000 65536"/>
                  <a:gd name="T15" fmla="*/ 0 w 301"/>
                  <a:gd name="T16" fmla="*/ 0 h 300"/>
                  <a:gd name="T17" fmla="*/ 301 w 301"/>
                  <a:gd name="T18" fmla="*/ 300 h 300"/>
                </a:gdLst>
                <a:ahLst/>
                <a:cxnLst>
                  <a:cxn ang="T10">
                    <a:pos x="T0" y="T1"/>
                  </a:cxn>
                  <a:cxn ang="T11">
                    <a:pos x="T2" y="T3"/>
                  </a:cxn>
                  <a:cxn ang="T12">
                    <a:pos x="T4" y="T5"/>
                  </a:cxn>
                  <a:cxn ang="T13">
                    <a:pos x="T6" y="T7"/>
                  </a:cxn>
                  <a:cxn ang="T14">
                    <a:pos x="T8" y="T9"/>
                  </a:cxn>
                </a:cxnLst>
                <a:rect l="T15" t="T16" r="T17" b="T18"/>
                <a:pathLst>
                  <a:path w="301" h="300">
                    <a:moveTo>
                      <a:pt x="150" y="0"/>
                    </a:moveTo>
                    <a:cubicBezTo>
                      <a:pt x="235" y="0"/>
                      <a:pt x="300" y="64"/>
                      <a:pt x="300" y="149"/>
                    </a:cubicBezTo>
                    <a:cubicBezTo>
                      <a:pt x="300" y="234"/>
                      <a:pt x="235" y="299"/>
                      <a:pt x="150" y="299"/>
                    </a:cubicBezTo>
                    <a:cubicBezTo>
                      <a:pt x="65" y="299"/>
                      <a:pt x="0" y="234"/>
                      <a:pt x="0" y="149"/>
                    </a:cubicBezTo>
                    <a:cubicBezTo>
                      <a:pt x="0" y="64"/>
                      <a:pt x="65" y="0"/>
                      <a:pt x="150" y="0"/>
                    </a:cubicBezTo>
                  </a:path>
                </a:pathLst>
              </a:custGeom>
              <a:solidFill>
                <a:srgbClr val="FFFFFF"/>
              </a:solidFill>
              <a:ln w="9525">
                <a:solidFill>
                  <a:srgbClr val="000000"/>
                </a:solidFill>
                <a:round/>
                <a:headEnd/>
                <a:tailEnd/>
              </a:ln>
            </p:spPr>
            <p:txBody>
              <a:bodyPr wrap="none" anchor="ctr"/>
              <a:lstStyle/>
              <a:p>
                <a:endParaRPr lang="en-US"/>
              </a:p>
            </p:txBody>
          </p:sp>
          <p:sp>
            <p:nvSpPr>
              <p:cNvPr id="30" name="Freeform 82"/>
              <p:cNvSpPr>
                <a:spLocks noChangeArrowheads="1"/>
              </p:cNvSpPr>
              <p:nvPr/>
            </p:nvSpPr>
            <p:spPr bwMode="auto">
              <a:xfrm flipV="1">
                <a:off x="5976698" y="2703513"/>
                <a:ext cx="324090" cy="55921"/>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31" name="Freeform 83"/>
              <p:cNvSpPr>
                <a:spLocks noChangeArrowheads="1"/>
              </p:cNvSpPr>
              <p:nvPr/>
            </p:nvSpPr>
            <p:spPr bwMode="auto">
              <a:xfrm>
                <a:off x="5761038" y="3060700"/>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32" name="Freeform 84"/>
              <p:cNvSpPr>
                <a:spLocks noChangeArrowheads="1"/>
              </p:cNvSpPr>
              <p:nvPr/>
            </p:nvSpPr>
            <p:spPr bwMode="auto">
              <a:xfrm>
                <a:off x="7307263" y="2881313"/>
                <a:ext cx="252412" cy="1587"/>
              </a:xfrm>
              <a:custGeom>
                <a:avLst/>
                <a:gdLst>
                  <a:gd name="T0" fmla="*/ 2147483647 w 700"/>
                  <a:gd name="T1" fmla="*/ 0 h 1"/>
                  <a:gd name="T2" fmla="*/ 0 w 700"/>
                  <a:gd name="T3" fmla="*/ 0 h 1"/>
                  <a:gd name="T4" fmla="*/ 2147483647 w 700"/>
                  <a:gd name="T5" fmla="*/ 0 h 1"/>
                  <a:gd name="T6" fmla="*/ 0 60000 65536"/>
                  <a:gd name="T7" fmla="*/ 0 60000 65536"/>
                  <a:gd name="T8" fmla="*/ 0 60000 65536"/>
                  <a:gd name="T9" fmla="*/ 0 w 700"/>
                  <a:gd name="T10" fmla="*/ 0 h 1"/>
                  <a:gd name="T11" fmla="*/ 700 w 700"/>
                  <a:gd name="T12" fmla="*/ 1 h 1"/>
                </a:gdLst>
                <a:ahLst/>
                <a:cxnLst>
                  <a:cxn ang="T6">
                    <a:pos x="T0" y="T1"/>
                  </a:cxn>
                  <a:cxn ang="T7">
                    <a:pos x="T2" y="T3"/>
                  </a:cxn>
                  <a:cxn ang="T8">
                    <a:pos x="T4" y="T5"/>
                  </a:cxn>
                </a:cxnLst>
                <a:rect l="T9" t="T10" r="T11" b="T12"/>
                <a:pathLst>
                  <a:path w="700" h="1">
                    <a:moveTo>
                      <a:pt x="699" y="0"/>
                    </a:moveTo>
                    <a:lnTo>
                      <a:pt x="0" y="0"/>
                    </a:lnTo>
                    <a:lnTo>
                      <a:pt x="699" y="0"/>
                    </a:lnTo>
                  </a:path>
                </a:pathLst>
              </a:custGeom>
              <a:solidFill>
                <a:srgbClr val="FFFFFF"/>
              </a:solidFill>
              <a:ln w="9525">
                <a:solidFill>
                  <a:srgbClr val="000000"/>
                </a:solidFill>
                <a:round/>
                <a:headEnd/>
                <a:tailEnd/>
              </a:ln>
            </p:spPr>
            <p:txBody>
              <a:bodyPr wrap="none" anchor="ctr"/>
              <a:lstStyle/>
              <a:p>
                <a:endParaRPr lang="en-US"/>
              </a:p>
            </p:txBody>
          </p:sp>
          <p:sp>
            <p:nvSpPr>
              <p:cNvPr id="33" name="Freeform 85"/>
              <p:cNvSpPr>
                <a:spLocks noChangeArrowheads="1"/>
              </p:cNvSpPr>
              <p:nvPr/>
            </p:nvSpPr>
            <p:spPr bwMode="auto">
              <a:xfrm>
                <a:off x="6122988" y="2519363"/>
                <a:ext cx="1079500" cy="722312"/>
              </a:xfrm>
              <a:custGeom>
                <a:avLst/>
                <a:gdLst>
                  <a:gd name="T0" fmla="*/ 2147483647 w 2997"/>
                  <a:gd name="T1" fmla="*/ 2147483647 h 2006"/>
                  <a:gd name="T2" fmla="*/ 2147483647 w 2997"/>
                  <a:gd name="T3" fmla="*/ 2147483647 h 2006"/>
                  <a:gd name="T4" fmla="*/ 2147483647 w 2997"/>
                  <a:gd name="T5" fmla="*/ 2147483647 h 2006"/>
                  <a:gd name="T6" fmla="*/ 0 w 2997"/>
                  <a:gd name="T7" fmla="*/ 2147483647 h 2006"/>
                  <a:gd name="T8" fmla="*/ 2147483647 w 2997"/>
                  <a:gd name="T9" fmla="*/ 2147483647 h 2006"/>
                  <a:gd name="T10" fmla="*/ 0 w 2997"/>
                  <a:gd name="T11" fmla="*/ 2147483647 h 2006"/>
                  <a:gd name="T12" fmla="*/ 2147483647 w 2997"/>
                  <a:gd name="T13" fmla="*/ 2147483647 h 2006"/>
                  <a:gd name="T14" fmla="*/ 0 60000 65536"/>
                  <a:gd name="T15" fmla="*/ 0 60000 65536"/>
                  <a:gd name="T16" fmla="*/ 0 60000 65536"/>
                  <a:gd name="T17" fmla="*/ 0 60000 65536"/>
                  <a:gd name="T18" fmla="*/ 0 60000 65536"/>
                  <a:gd name="T19" fmla="*/ 0 60000 65536"/>
                  <a:gd name="T20" fmla="*/ 0 60000 65536"/>
                  <a:gd name="T21" fmla="*/ 0 w 2997"/>
                  <a:gd name="T22" fmla="*/ 0 h 2006"/>
                  <a:gd name="T23" fmla="*/ 2997 w 2997"/>
                  <a:gd name="T24" fmla="*/ 2006 h 20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7" h="2006">
                    <a:moveTo>
                      <a:pt x="989" y="4"/>
                    </a:moveTo>
                    <a:cubicBezTo>
                      <a:pt x="1989" y="4"/>
                      <a:pt x="2789" y="604"/>
                      <a:pt x="2996" y="1004"/>
                    </a:cubicBezTo>
                    <a:cubicBezTo>
                      <a:pt x="2789" y="1404"/>
                      <a:pt x="1989" y="2004"/>
                      <a:pt x="989" y="2004"/>
                    </a:cubicBezTo>
                    <a:cubicBezTo>
                      <a:pt x="690" y="2005"/>
                      <a:pt x="666" y="2004"/>
                      <a:pt x="0" y="2004"/>
                    </a:cubicBezTo>
                    <a:cubicBezTo>
                      <a:pt x="199" y="1902"/>
                      <a:pt x="599" y="1602"/>
                      <a:pt x="599" y="1003"/>
                    </a:cubicBezTo>
                    <a:cubicBezTo>
                      <a:pt x="599" y="404"/>
                      <a:pt x="199" y="104"/>
                      <a:pt x="0" y="6"/>
                    </a:cubicBezTo>
                    <a:cubicBezTo>
                      <a:pt x="666" y="6"/>
                      <a:pt x="718" y="0"/>
                      <a:pt x="989" y="4"/>
                    </a:cubicBezTo>
                  </a:path>
                </a:pathLst>
              </a:custGeom>
              <a:solidFill>
                <a:srgbClr val="FFFFFF"/>
              </a:solidFill>
              <a:ln w="9525">
                <a:solidFill>
                  <a:srgbClr val="000000"/>
                </a:solidFill>
                <a:round/>
                <a:headEnd/>
                <a:tailEnd/>
              </a:ln>
            </p:spPr>
            <p:txBody>
              <a:bodyPr wrap="none" anchor="ctr"/>
              <a:lstStyle/>
              <a:p>
                <a:endParaRPr lang="en-US"/>
              </a:p>
            </p:txBody>
          </p:sp>
        </p:grpSp>
        <p:cxnSp>
          <p:nvCxnSpPr>
            <p:cNvPr id="26" name="Straight Connector 25"/>
            <p:cNvCxnSpPr/>
            <p:nvPr/>
          </p:nvCxnSpPr>
          <p:spPr bwMode="auto">
            <a:xfrm>
              <a:off x="3266230" y="3260663"/>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961930" y="3429000"/>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Straight Connector 35"/>
            <p:cNvCxnSpPr>
              <a:stCxn id="10" idx="1"/>
            </p:cNvCxnSpPr>
            <p:nvPr/>
          </p:nvCxnSpPr>
          <p:spPr bwMode="auto">
            <a:xfrm>
              <a:off x="1544403" y="1942255"/>
              <a:ext cx="38405" cy="64183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1582808" y="2581764"/>
              <a:ext cx="183469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0" name="Straight Connector 39"/>
            <p:cNvCxnSpPr/>
            <p:nvPr/>
          </p:nvCxnSpPr>
          <p:spPr bwMode="auto">
            <a:xfrm>
              <a:off x="3419850" y="2584090"/>
              <a:ext cx="0" cy="6757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2" name="Straight Connector 41"/>
            <p:cNvCxnSpPr/>
            <p:nvPr/>
          </p:nvCxnSpPr>
          <p:spPr bwMode="auto">
            <a:xfrm>
              <a:off x="3650280" y="1762074"/>
              <a:ext cx="38405" cy="9966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Straight Connector 43"/>
            <p:cNvCxnSpPr/>
            <p:nvPr/>
          </p:nvCxnSpPr>
          <p:spPr bwMode="auto">
            <a:xfrm flipH="1">
              <a:off x="1844987" y="2753246"/>
              <a:ext cx="185985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6" name="Straight Connector 45"/>
            <p:cNvCxnSpPr/>
            <p:nvPr/>
          </p:nvCxnSpPr>
          <p:spPr bwMode="auto">
            <a:xfrm>
              <a:off x="1834811" y="2747360"/>
              <a:ext cx="0" cy="362669"/>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7" name="TextBox 46"/>
            <p:cNvSpPr txBox="1"/>
            <p:nvPr/>
          </p:nvSpPr>
          <p:spPr>
            <a:xfrm>
              <a:off x="1018085" y="3374535"/>
              <a:ext cx="366300" cy="400110"/>
            </a:xfrm>
            <a:prstGeom prst="rect">
              <a:avLst/>
            </a:prstGeom>
            <a:noFill/>
          </p:spPr>
          <p:txBody>
            <a:bodyPr wrap="square" rtlCol="0">
              <a:spAutoFit/>
            </a:bodyPr>
            <a:lstStyle/>
            <a:p>
              <a:r>
                <a:rPr lang="en-US" sz="2000" dirty="0"/>
                <a:t>S</a:t>
              </a:r>
            </a:p>
          </p:txBody>
        </p:sp>
        <p:sp>
          <p:nvSpPr>
            <p:cNvPr id="50" name="TextBox 49"/>
            <p:cNvSpPr txBox="1"/>
            <p:nvPr/>
          </p:nvSpPr>
          <p:spPr>
            <a:xfrm>
              <a:off x="1000335" y="1278320"/>
              <a:ext cx="366300" cy="400110"/>
            </a:xfrm>
            <a:prstGeom prst="rect">
              <a:avLst/>
            </a:prstGeom>
            <a:noFill/>
          </p:spPr>
          <p:txBody>
            <a:bodyPr wrap="square" rtlCol="0">
              <a:spAutoFit/>
            </a:bodyPr>
            <a:lstStyle/>
            <a:p>
              <a:r>
                <a:rPr lang="en-US" sz="2000" dirty="0"/>
                <a:t>R</a:t>
              </a:r>
            </a:p>
          </p:txBody>
        </p:sp>
        <p:sp>
          <p:nvSpPr>
            <p:cNvPr id="48" name="TextBox 47"/>
            <p:cNvSpPr txBox="1"/>
            <p:nvPr/>
          </p:nvSpPr>
          <p:spPr>
            <a:xfrm>
              <a:off x="2229295" y="1585560"/>
              <a:ext cx="652885" cy="369332"/>
            </a:xfrm>
            <a:prstGeom prst="rect">
              <a:avLst/>
            </a:prstGeom>
            <a:noFill/>
          </p:spPr>
          <p:txBody>
            <a:bodyPr wrap="square" rtlCol="0">
              <a:spAutoFit/>
            </a:bodyPr>
            <a:lstStyle/>
            <a:p>
              <a:r>
                <a:rPr lang="en-US"/>
                <a:t>G</a:t>
              </a:r>
              <a:r>
                <a:rPr lang="en-US" baseline="-25000"/>
                <a:t>a</a:t>
              </a:r>
            </a:p>
          </p:txBody>
        </p:sp>
        <p:sp>
          <p:nvSpPr>
            <p:cNvPr id="52" name="TextBox 51"/>
            <p:cNvSpPr txBox="1"/>
            <p:nvPr/>
          </p:nvSpPr>
          <p:spPr>
            <a:xfrm>
              <a:off x="2382915" y="3044950"/>
              <a:ext cx="652885" cy="369332"/>
            </a:xfrm>
            <a:prstGeom prst="rect">
              <a:avLst/>
            </a:prstGeom>
            <a:noFill/>
          </p:spPr>
          <p:txBody>
            <a:bodyPr wrap="square" rtlCol="0">
              <a:spAutoFit/>
            </a:bodyPr>
            <a:lstStyle/>
            <a:p>
              <a:r>
                <a:rPr lang="en-US"/>
                <a:t>G</a:t>
              </a:r>
              <a:r>
                <a:rPr lang="en-US" baseline="-25000"/>
                <a:t>b</a:t>
              </a:r>
            </a:p>
          </p:txBody>
        </p:sp>
        <p:sp>
          <p:nvSpPr>
            <p:cNvPr id="53" name="TextBox 52"/>
            <p:cNvSpPr txBox="1"/>
            <p:nvPr/>
          </p:nvSpPr>
          <p:spPr>
            <a:xfrm>
              <a:off x="3842305" y="1431940"/>
              <a:ext cx="652885" cy="369332"/>
            </a:xfrm>
            <a:prstGeom prst="rect">
              <a:avLst/>
            </a:prstGeom>
            <a:noFill/>
          </p:spPr>
          <p:txBody>
            <a:bodyPr wrap="square" rtlCol="0">
              <a:spAutoFit/>
            </a:bodyPr>
            <a:lstStyle/>
            <a:p>
              <a:r>
                <a:rPr lang="en-US"/>
                <a:t>Q</a:t>
              </a:r>
              <a:r>
                <a:rPr lang="en-US" baseline="-25000"/>
                <a:t>a</a:t>
              </a:r>
            </a:p>
          </p:txBody>
        </p:sp>
        <p:sp>
          <p:nvSpPr>
            <p:cNvPr id="54" name="TextBox 53"/>
            <p:cNvSpPr txBox="1"/>
            <p:nvPr/>
          </p:nvSpPr>
          <p:spPr>
            <a:xfrm>
              <a:off x="3919115" y="2929735"/>
              <a:ext cx="652885" cy="369332"/>
            </a:xfrm>
            <a:prstGeom prst="rect">
              <a:avLst/>
            </a:prstGeom>
            <a:noFill/>
          </p:spPr>
          <p:txBody>
            <a:bodyPr wrap="square" rtlCol="0">
              <a:spAutoFit/>
            </a:bodyPr>
            <a:lstStyle/>
            <a:p>
              <a:r>
                <a:rPr lang="en-US"/>
                <a:t>Q</a:t>
              </a:r>
              <a:r>
                <a:rPr lang="en-US" baseline="-25000"/>
                <a:t>b</a:t>
              </a:r>
            </a:p>
          </p:txBody>
        </p:sp>
      </p:grpSp>
      <p:sp>
        <p:nvSpPr>
          <p:cNvPr id="51" name="TextBox 50"/>
          <p:cNvSpPr txBox="1"/>
          <p:nvPr/>
        </p:nvSpPr>
        <p:spPr>
          <a:xfrm>
            <a:off x="539475" y="4485061"/>
            <a:ext cx="8257075" cy="1754326"/>
          </a:xfrm>
          <a:prstGeom prst="rect">
            <a:avLst/>
          </a:prstGeom>
          <a:noFill/>
        </p:spPr>
        <p:txBody>
          <a:bodyPr wrap="square" rtlCol="0">
            <a:spAutoFit/>
          </a:bodyPr>
          <a:lstStyle/>
          <a:p>
            <a:r>
              <a:rPr lang="en-US" dirty="0"/>
              <a:t>Suppose R=1 and S=0; then </a:t>
            </a:r>
            <a:r>
              <a:rPr lang="en-US" dirty="0" err="1"/>
              <a:t>Q</a:t>
            </a:r>
            <a:r>
              <a:rPr lang="en-US" baseline="-25000" dirty="0" err="1"/>
              <a:t>a</a:t>
            </a:r>
            <a:r>
              <a:rPr lang="en-US" dirty="0"/>
              <a:t> =0 and </a:t>
            </a:r>
            <a:r>
              <a:rPr lang="en-US" dirty="0" err="1"/>
              <a:t>Q</a:t>
            </a:r>
            <a:r>
              <a:rPr lang="en-US" baseline="-25000" dirty="0" err="1"/>
              <a:t>b</a:t>
            </a:r>
            <a:r>
              <a:rPr lang="en-US" dirty="0"/>
              <a:t>=1 </a:t>
            </a:r>
            <a:r>
              <a:rPr lang="en-US" i="1" dirty="0"/>
              <a:t>and  </a:t>
            </a:r>
            <a:r>
              <a:rPr lang="en-US" dirty="0"/>
              <a:t>they will not change if R becomes 0</a:t>
            </a:r>
          </a:p>
          <a:p>
            <a:r>
              <a:rPr lang="en-US" dirty="0"/>
              <a:t>If R=0 and S=1; then </a:t>
            </a:r>
            <a:r>
              <a:rPr lang="en-US" dirty="0" err="1"/>
              <a:t>Q</a:t>
            </a:r>
            <a:r>
              <a:rPr lang="en-US" baseline="-25000" dirty="0" err="1"/>
              <a:t>a</a:t>
            </a:r>
            <a:r>
              <a:rPr lang="en-US" dirty="0"/>
              <a:t>=1 and </a:t>
            </a:r>
            <a:r>
              <a:rPr lang="en-US" dirty="0" err="1"/>
              <a:t>Q</a:t>
            </a:r>
            <a:r>
              <a:rPr lang="en-US" baseline="-25000" dirty="0" err="1"/>
              <a:t>b</a:t>
            </a:r>
            <a:r>
              <a:rPr lang="en-US" dirty="0"/>
              <a:t>=0 </a:t>
            </a:r>
            <a:r>
              <a:rPr lang="en-US" i="1" dirty="0"/>
              <a:t>and  </a:t>
            </a:r>
            <a:r>
              <a:rPr lang="en-US" dirty="0"/>
              <a:t>they will not change if S becomes 0</a:t>
            </a:r>
          </a:p>
          <a:p>
            <a:r>
              <a:rPr lang="en-US" dirty="0"/>
              <a:t>Thus S is “set” and R is “reset”</a:t>
            </a:r>
          </a:p>
          <a:p>
            <a:r>
              <a:rPr lang="en-US" dirty="0"/>
              <a:t>If R and S are both 1 then if both change to 0 (at about the same time), the values of </a:t>
            </a:r>
            <a:r>
              <a:rPr lang="en-US" dirty="0" err="1"/>
              <a:t>Qa</a:t>
            </a:r>
            <a:r>
              <a:rPr lang="en-US" dirty="0"/>
              <a:t> and </a:t>
            </a:r>
            <a:r>
              <a:rPr lang="en-US" dirty="0" err="1"/>
              <a:t>Qb</a:t>
            </a:r>
            <a:r>
              <a:rPr lang="en-US" dirty="0"/>
              <a:t> are unpredictable (those are the ? values in the table)</a:t>
            </a:r>
            <a:endParaRPr lang="en-US" baseline="-25000" dirty="0"/>
          </a:p>
        </p:txBody>
      </p:sp>
      <p:sp>
        <p:nvSpPr>
          <p:cNvPr id="57" name="TextBox 56"/>
          <p:cNvSpPr txBox="1"/>
          <p:nvPr/>
        </p:nvSpPr>
        <p:spPr>
          <a:xfrm>
            <a:off x="4604007" y="2891330"/>
            <a:ext cx="4307758" cy="1477328"/>
          </a:xfrm>
          <a:prstGeom prst="rect">
            <a:avLst/>
          </a:prstGeom>
          <a:noFill/>
        </p:spPr>
        <p:txBody>
          <a:bodyPr wrap="square" lIns="91440" tIns="45720" rIns="91440" bIns="45720" rtlCol="0" anchor="t">
            <a:spAutoFit/>
          </a:bodyPr>
          <a:lstStyle/>
          <a:p>
            <a:r>
              <a:rPr lang="en-US" dirty="0">
                <a:latin typeface="Arial"/>
                <a:cs typeface="Arial"/>
              </a:rPr>
              <a:t>R=1, S=1 is not used </a:t>
            </a:r>
            <a:endParaRPr lang="en-US"/>
          </a:p>
          <a:p>
            <a:r>
              <a:rPr lang="en-US" dirty="0">
                <a:latin typeface="Arial"/>
                <a:cs typeface="Arial"/>
              </a:rPr>
              <a:t>The SR-gate remembers which of S, R was mostly recently 1</a:t>
            </a:r>
          </a:p>
          <a:p>
            <a:r>
              <a:rPr lang="en-US" dirty="0" err="1">
                <a:latin typeface="Arial"/>
                <a:cs typeface="Arial"/>
              </a:rPr>
              <a:t>Q</a:t>
            </a:r>
            <a:r>
              <a:rPr lang="en-US" baseline="-25000" dirty="0" err="1">
                <a:latin typeface="Arial"/>
                <a:cs typeface="Arial"/>
              </a:rPr>
              <a:t>b</a:t>
            </a:r>
            <a:r>
              <a:rPr lang="en-US" dirty="0">
                <a:latin typeface="Arial"/>
                <a:cs typeface="Arial"/>
              </a:rPr>
              <a:t> is often denoted as </a:t>
            </a:r>
            <a:r>
              <a:rPr lang="en-US" dirty="0" err="1">
                <a:latin typeface="Arial"/>
                <a:cs typeface="Arial"/>
              </a:rPr>
              <a:t>Q</a:t>
            </a:r>
            <a:r>
              <a:rPr lang="en-US" baseline="-25000" dirty="0" err="1">
                <a:latin typeface="Arial"/>
                <a:cs typeface="Arial"/>
              </a:rPr>
              <a:t>a</a:t>
            </a:r>
            <a:r>
              <a:rPr lang="en-US" dirty="0">
                <a:latin typeface="Arial"/>
                <a:cs typeface="Arial"/>
              </a:rPr>
              <a:t> but it is not really a complement</a:t>
            </a:r>
          </a:p>
        </p:txBody>
      </p:sp>
      <p:cxnSp>
        <p:nvCxnSpPr>
          <p:cNvPr id="60" name="Straight Connector 59"/>
          <p:cNvCxnSpPr/>
          <p:nvPr/>
        </p:nvCxnSpPr>
        <p:spPr bwMode="auto">
          <a:xfrm>
            <a:off x="6991515" y="3774645"/>
            <a:ext cx="153620" cy="0"/>
          </a:xfrm>
          <a:prstGeom prst="line">
            <a:avLst/>
          </a:prstGeom>
          <a:solidFill>
            <a:schemeClr val="accent1"/>
          </a:solidFill>
          <a:ln w="12700" cap="sq" cmpd="sng" algn="ctr">
            <a:solidFill>
              <a:schemeClr val="tx1"/>
            </a:solidFill>
            <a:prstDash val="solid"/>
            <a:round/>
            <a:headEnd type="none" w="sm" len="sm"/>
            <a:tailEnd type="none" w="sm" len="sm"/>
          </a:ln>
          <a:effectLst/>
        </p:spPr>
      </p:cxnSp>
      <p:graphicFrame>
        <p:nvGraphicFramePr>
          <p:cNvPr id="61" name="Table 60"/>
          <p:cNvGraphicFramePr>
            <a:graphicFrameLocks noGrp="1"/>
          </p:cNvGraphicFramePr>
          <p:nvPr>
            <p:extLst>
              <p:ext uri="{D42A27DB-BD31-4B8C-83A1-F6EECF244321}">
                <p14:modId xmlns:p14="http://schemas.microsoft.com/office/powerpoint/2010/main" val="3385240442"/>
              </p:ext>
            </p:extLst>
          </p:nvPr>
        </p:nvGraphicFramePr>
        <p:xfrm>
          <a:off x="4986147" y="126170"/>
          <a:ext cx="2504633" cy="2563319"/>
        </p:xfrm>
        <a:graphic>
          <a:graphicData uri="http://schemas.openxmlformats.org/drawingml/2006/table">
            <a:tbl>
              <a:tblPr/>
              <a:tblGrid>
                <a:gridCol w="622788">
                  <a:extLst>
                    <a:ext uri="{9D8B030D-6E8A-4147-A177-3AD203B41FA5}">
                      <a16:colId xmlns:a16="http://schemas.microsoft.com/office/drawing/2014/main" val="20000"/>
                    </a:ext>
                  </a:extLst>
                </a:gridCol>
                <a:gridCol w="614480">
                  <a:extLst>
                    <a:ext uri="{9D8B030D-6E8A-4147-A177-3AD203B41FA5}">
                      <a16:colId xmlns:a16="http://schemas.microsoft.com/office/drawing/2014/main" val="20001"/>
                    </a:ext>
                  </a:extLst>
                </a:gridCol>
                <a:gridCol w="652885">
                  <a:extLst>
                    <a:ext uri="{9D8B030D-6E8A-4147-A177-3AD203B41FA5}">
                      <a16:colId xmlns:a16="http://schemas.microsoft.com/office/drawing/2014/main" val="20002"/>
                    </a:ext>
                  </a:extLst>
                </a:gridCol>
                <a:gridCol w="614480">
                  <a:extLst>
                    <a:ext uri="{9D8B030D-6E8A-4147-A177-3AD203B41FA5}">
                      <a16:colId xmlns:a16="http://schemas.microsoft.com/office/drawing/2014/main" val="20003"/>
                    </a:ext>
                  </a:extLst>
                </a:gridCol>
              </a:tblGrid>
              <a:tr h="449705">
                <a:tc>
                  <a:txBody>
                    <a:bodyPr/>
                    <a:lstStyle/>
                    <a:p>
                      <a:r>
                        <a:rPr lang="en-US"/>
                        <a:t>S</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a:t>
                      </a:r>
                      <a:r>
                        <a:rPr lang="en-US" sz="2000" baseline="-2500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a:t>
                      </a:r>
                      <a:r>
                        <a:rPr lang="en-US" sz="2000" baseline="-25000"/>
                        <a:t>b</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9645">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69627">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2171">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2171">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2" name="TextBox 61"/>
          <p:cNvSpPr txBox="1"/>
          <p:nvPr/>
        </p:nvSpPr>
        <p:spPr>
          <a:xfrm>
            <a:off x="7452375" y="563343"/>
            <a:ext cx="1420985" cy="369332"/>
          </a:xfrm>
          <a:prstGeom prst="rect">
            <a:avLst/>
          </a:prstGeom>
          <a:noFill/>
        </p:spPr>
        <p:txBody>
          <a:bodyPr wrap="square" rtlCol="0">
            <a:spAutoFit/>
          </a:bodyPr>
          <a:lstStyle/>
          <a:p>
            <a:r>
              <a:rPr lang="en-US"/>
              <a:t>(no change)</a:t>
            </a:r>
          </a:p>
        </p:txBody>
      </p:sp>
    </p:spTree>
    <p:extLst>
      <p:ext uri="{BB962C8B-B14F-4D97-AF65-F5344CB8AC3E}">
        <p14:creationId xmlns:p14="http://schemas.microsoft.com/office/powerpoint/2010/main" val="231983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p:bldP spid="57"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3955" y="49360"/>
            <a:ext cx="6874495" cy="577124"/>
          </a:xfrm>
        </p:spPr>
        <p:txBody>
          <a:bodyPr/>
          <a:lstStyle/>
          <a:p>
            <a:pPr algn="ctr"/>
            <a:r>
              <a:rPr lang="en-US" altLang="en-US"/>
              <a:t>Timed sequential circuits</a:t>
            </a:r>
          </a:p>
        </p:txBody>
      </p:sp>
      <p:graphicFrame>
        <p:nvGraphicFramePr>
          <p:cNvPr id="61" name="Table 60"/>
          <p:cNvGraphicFramePr>
            <a:graphicFrameLocks noGrp="1"/>
          </p:cNvGraphicFramePr>
          <p:nvPr>
            <p:extLst>
              <p:ext uri="{D42A27DB-BD31-4B8C-83A1-F6EECF244321}">
                <p14:modId xmlns:p14="http://schemas.microsoft.com/office/powerpoint/2010/main" val="1819433408"/>
              </p:ext>
            </p:extLst>
          </p:nvPr>
        </p:nvGraphicFramePr>
        <p:xfrm>
          <a:off x="3284394" y="3734658"/>
          <a:ext cx="4672772" cy="2518022"/>
        </p:xfrm>
        <a:graphic>
          <a:graphicData uri="http://schemas.openxmlformats.org/drawingml/2006/table">
            <a:tbl>
              <a:tblPr/>
              <a:tblGrid>
                <a:gridCol w="606365">
                  <a:extLst>
                    <a:ext uri="{9D8B030D-6E8A-4147-A177-3AD203B41FA5}">
                      <a16:colId xmlns:a16="http://schemas.microsoft.com/office/drawing/2014/main" val="20000"/>
                    </a:ext>
                  </a:extLst>
                </a:gridCol>
                <a:gridCol w="691289">
                  <a:extLst>
                    <a:ext uri="{9D8B030D-6E8A-4147-A177-3AD203B41FA5}">
                      <a16:colId xmlns:a16="http://schemas.microsoft.com/office/drawing/2014/main" val="20001"/>
                    </a:ext>
                  </a:extLst>
                </a:gridCol>
                <a:gridCol w="844909">
                  <a:extLst>
                    <a:ext uri="{9D8B030D-6E8A-4147-A177-3AD203B41FA5}">
                      <a16:colId xmlns:a16="http://schemas.microsoft.com/office/drawing/2014/main" val="20002"/>
                    </a:ext>
                  </a:extLst>
                </a:gridCol>
                <a:gridCol w="2530209">
                  <a:extLst>
                    <a:ext uri="{9D8B030D-6E8A-4147-A177-3AD203B41FA5}">
                      <a16:colId xmlns:a16="http://schemas.microsoft.com/office/drawing/2014/main" val="20003"/>
                    </a:ext>
                  </a:extLst>
                </a:gridCol>
              </a:tblGrid>
              <a:tr h="424037">
                <a:tc>
                  <a:txBody>
                    <a:bodyPr/>
                    <a:lstStyle/>
                    <a:p>
                      <a:r>
                        <a:rPr lang="en-US" dirty="0" err="1"/>
                        <a:t>Clk</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a:t>
                      </a:r>
                      <a:endParaRPr lang="en-US" sz="2000" baseline="-25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Q(t+1)</a:t>
                      </a:r>
                      <a:endParaRPr lang="en-US" sz="2000" baseline="-2500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0860">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2455">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0860">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84050">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93583">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2" name="TextBox 61"/>
          <p:cNvSpPr txBox="1"/>
          <p:nvPr/>
        </p:nvSpPr>
        <p:spPr>
          <a:xfrm>
            <a:off x="6036516" y="4176959"/>
            <a:ext cx="1420985" cy="369332"/>
          </a:xfrm>
          <a:prstGeom prst="rect">
            <a:avLst/>
          </a:prstGeom>
          <a:noFill/>
        </p:spPr>
        <p:txBody>
          <a:bodyPr wrap="square" rtlCol="0">
            <a:spAutoFit/>
          </a:bodyPr>
          <a:lstStyle/>
          <a:p>
            <a:r>
              <a:rPr lang="en-US"/>
              <a:t>(no change)</a:t>
            </a:r>
          </a:p>
        </p:txBody>
      </p:sp>
      <p:grpSp>
        <p:nvGrpSpPr>
          <p:cNvPr id="20" name="Group 19"/>
          <p:cNvGrpSpPr/>
          <p:nvPr/>
        </p:nvGrpSpPr>
        <p:grpSpPr>
          <a:xfrm>
            <a:off x="1341984" y="702245"/>
            <a:ext cx="5956771" cy="2840750"/>
            <a:chOff x="1341984" y="894270"/>
            <a:chExt cx="5956771" cy="2840750"/>
          </a:xfrm>
        </p:grpSpPr>
        <p:grpSp>
          <p:nvGrpSpPr>
            <p:cNvPr id="7" name="Group 198"/>
            <p:cNvGrpSpPr>
              <a:grpSpLocks/>
            </p:cNvGrpSpPr>
            <p:nvPr/>
          </p:nvGrpSpPr>
          <p:grpSpPr bwMode="auto">
            <a:xfrm>
              <a:off x="4271158" y="1208893"/>
              <a:ext cx="1798637" cy="722312"/>
              <a:chOff x="5761038" y="2519363"/>
              <a:chExt cx="1798637" cy="722312"/>
            </a:xfrm>
          </p:grpSpPr>
          <p:sp>
            <p:nvSpPr>
              <p:cNvPr id="8" name="Freeform 81"/>
              <p:cNvSpPr>
                <a:spLocks noChangeArrowheads="1"/>
              </p:cNvSpPr>
              <p:nvPr/>
            </p:nvSpPr>
            <p:spPr bwMode="auto">
              <a:xfrm>
                <a:off x="7199313" y="2827338"/>
                <a:ext cx="107950" cy="107950"/>
              </a:xfrm>
              <a:custGeom>
                <a:avLst/>
                <a:gdLst>
                  <a:gd name="T0" fmla="*/ 2147483647 w 301"/>
                  <a:gd name="T1" fmla="*/ 0 h 300"/>
                  <a:gd name="T2" fmla="*/ 2147483647 w 301"/>
                  <a:gd name="T3" fmla="*/ 2147483647 h 300"/>
                  <a:gd name="T4" fmla="*/ 2147483647 w 301"/>
                  <a:gd name="T5" fmla="*/ 2147483647 h 300"/>
                  <a:gd name="T6" fmla="*/ 0 w 301"/>
                  <a:gd name="T7" fmla="*/ 2147483647 h 300"/>
                  <a:gd name="T8" fmla="*/ 2147483647 w 301"/>
                  <a:gd name="T9" fmla="*/ 0 h 300"/>
                  <a:gd name="T10" fmla="*/ 0 60000 65536"/>
                  <a:gd name="T11" fmla="*/ 0 60000 65536"/>
                  <a:gd name="T12" fmla="*/ 0 60000 65536"/>
                  <a:gd name="T13" fmla="*/ 0 60000 65536"/>
                  <a:gd name="T14" fmla="*/ 0 60000 65536"/>
                  <a:gd name="T15" fmla="*/ 0 w 301"/>
                  <a:gd name="T16" fmla="*/ 0 h 300"/>
                  <a:gd name="T17" fmla="*/ 301 w 301"/>
                  <a:gd name="T18" fmla="*/ 300 h 300"/>
                </a:gdLst>
                <a:ahLst/>
                <a:cxnLst>
                  <a:cxn ang="T10">
                    <a:pos x="T0" y="T1"/>
                  </a:cxn>
                  <a:cxn ang="T11">
                    <a:pos x="T2" y="T3"/>
                  </a:cxn>
                  <a:cxn ang="T12">
                    <a:pos x="T4" y="T5"/>
                  </a:cxn>
                  <a:cxn ang="T13">
                    <a:pos x="T6" y="T7"/>
                  </a:cxn>
                  <a:cxn ang="T14">
                    <a:pos x="T8" y="T9"/>
                  </a:cxn>
                </a:cxnLst>
                <a:rect l="T15" t="T16" r="T17" b="T18"/>
                <a:pathLst>
                  <a:path w="301" h="300">
                    <a:moveTo>
                      <a:pt x="150" y="0"/>
                    </a:moveTo>
                    <a:cubicBezTo>
                      <a:pt x="235" y="0"/>
                      <a:pt x="300" y="64"/>
                      <a:pt x="300" y="149"/>
                    </a:cubicBezTo>
                    <a:cubicBezTo>
                      <a:pt x="300" y="234"/>
                      <a:pt x="235" y="299"/>
                      <a:pt x="150" y="299"/>
                    </a:cubicBezTo>
                    <a:cubicBezTo>
                      <a:pt x="65" y="299"/>
                      <a:pt x="0" y="234"/>
                      <a:pt x="0" y="149"/>
                    </a:cubicBezTo>
                    <a:cubicBezTo>
                      <a:pt x="0" y="64"/>
                      <a:pt x="65" y="0"/>
                      <a:pt x="150" y="0"/>
                    </a:cubicBezTo>
                  </a:path>
                </a:pathLst>
              </a:custGeom>
              <a:solidFill>
                <a:srgbClr val="FFFFFF"/>
              </a:solidFill>
              <a:ln w="9525">
                <a:solidFill>
                  <a:srgbClr val="000000"/>
                </a:solidFill>
                <a:round/>
                <a:headEnd/>
                <a:tailEnd/>
              </a:ln>
            </p:spPr>
            <p:txBody>
              <a:bodyPr wrap="none" anchor="ctr"/>
              <a:lstStyle/>
              <a:p>
                <a:endParaRPr lang="en-US"/>
              </a:p>
            </p:txBody>
          </p:sp>
          <p:sp>
            <p:nvSpPr>
              <p:cNvPr id="9" name="Freeform 82"/>
              <p:cNvSpPr>
                <a:spLocks noChangeArrowheads="1"/>
              </p:cNvSpPr>
              <p:nvPr/>
            </p:nvSpPr>
            <p:spPr bwMode="auto">
              <a:xfrm>
                <a:off x="5761038" y="2701925"/>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10" name="Freeform 83"/>
              <p:cNvSpPr>
                <a:spLocks noChangeArrowheads="1"/>
              </p:cNvSpPr>
              <p:nvPr/>
            </p:nvSpPr>
            <p:spPr bwMode="auto">
              <a:xfrm>
                <a:off x="5761038" y="3060700"/>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11" name="Freeform 84"/>
              <p:cNvSpPr>
                <a:spLocks noChangeArrowheads="1"/>
              </p:cNvSpPr>
              <p:nvPr/>
            </p:nvSpPr>
            <p:spPr bwMode="auto">
              <a:xfrm>
                <a:off x="7307263" y="2881313"/>
                <a:ext cx="252412" cy="1587"/>
              </a:xfrm>
              <a:custGeom>
                <a:avLst/>
                <a:gdLst>
                  <a:gd name="T0" fmla="*/ 2147483647 w 700"/>
                  <a:gd name="T1" fmla="*/ 0 h 1"/>
                  <a:gd name="T2" fmla="*/ 0 w 700"/>
                  <a:gd name="T3" fmla="*/ 0 h 1"/>
                  <a:gd name="T4" fmla="*/ 2147483647 w 700"/>
                  <a:gd name="T5" fmla="*/ 0 h 1"/>
                  <a:gd name="T6" fmla="*/ 0 60000 65536"/>
                  <a:gd name="T7" fmla="*/ 0 60000 65536"/>
                  <a:gd name="T8" fmla="*/ 0 60000 65536"/>
                  <a:gd name="T9" fmla="*/ 0 w 700"/>
                  <a:gd name="T10" fmla="*/ 0 h 1"/>
                  <a:gd name="T11" fmla="*/ 700 w 700"/>
                  <a:gd name="T12" fmla="*/ 1 h 1"/>
                </a:gdLst>
                <a:ahLst/>
                <a:cxnLst>
                  <a:cxn ang="T6">
                    <a:pos x="T0" y="T1"/>
                  </a:cxn>
                  <a:cxn ang="T7">
                    <a:pos x="T2" y="T3"/>
                  </a:cxn>
                  <a:cxn ang="T8">
                    <a:pos x="T4" y="T5"/>
                  </a:cxn>
                </a:cxnLst>
                <a:rect l="T9" t="T10" r="T11" b="T12"/>
                <a:pathLst>
                  <a:path w="700" h="1">
                    <a:moveTo>
                      <a:pt x="699" y="0"/>
                    </a:moveTo>
                    <a:lnTo>
                      <a:pt x="0" y="0"/>
                    </a:lnTo>
                    <a:lnTo>
                      <a:pt x="699" y="0"/>
                    </a:lnTo>
                  </a:path>
                </a:pathLst>
              </a:custGeom>
              <a:solidFill>
                <a:srgbClr val="FFFFFF"/>
              </a:solidFill>
              <a:ln w="9525">
                <a:solidFill>
                  <a:srgbClr val="000000"/>
                </a:solidFill>
                <a:round/>
                <a:headEnd/>
                <a:tailEnd/>
              </a:ln>
            </p:spPr>
            <p:txBody>
              <a:bodyPr wrap="none" anchor="ctr"/>
              <a:lstStyle/>
              <a:p>
                <a:endParaRPr lang="en-US"/>
              </a:p>
            </p:txBody>
          </p:sp>
          <p:sp>
            <p:nvSpPr>
              <p:cNvPr id="12" name="Freeform 85"/>
              <p:cNvSpPr>
                <a:spLocks noChangeArrowheads="1"/>
              </p:cNvSpPr>
              <p:nvPr/>
            </p:nvSpPr>
            <p:spPr bwMode="auto">
              <a:xfrm>
                <a:off x="6122988" y="2519363"/>
                <a:ext cx="1079500" cy="722312"/>
              </a:xfrm>
              <a:custGeom>
                <a:avLst/>
                <a:gdLst>
                  <a:gd name="T0" fmla="*/ 2147483647 w 2997"/>
                  <a:gd name="T1" fmla="*/ 2147483647 h 2006"/>
                  <a:gd name="T2" fmla="*/ 2147483647 w 2997"/>
                  <a:gd name="T3" fmla="*/ 2147483647 h 2006"/>
                  <a:gd name="T4" fmla="*/ 2147483647 w 2997"/>
                  <a:gd name="T5" fmla="*/ 2147483647 h 2006"/>
                  <a:gd name="T6" fmla="*/ 0 w 2997"/>
                  <a:gd name="T7" fmla="*/ 2147483647 h 2006"/>
                  <a:gd name="T8" fmla="*/ 2147483647 w 2997"/>
                  <a:gd name="T9" fmla="*/ 2147483647 h 2006"/>
                  <a:gd name="T10" fmla="*/ 0 w 2997"/>
                  <a:gd name="T11" fmla="*/ 2147483647 h 2006"/>
                  <a:gd name="T12" fmla="*/ 2147483647 w 2997"/>
                  <a:gd name="T13" fmla="*/ 2147483647 h 2006"/>
                  <a:gd name="T14" fmla="*/ 0 60000 65536"/>
                  <a:gd name="T15" fmla="*/ 0 60000 65536"/>
                  <a:gd name="T16" fmla="*/ 0 60000 65536"/>
                  <a:gd name="T17" fmla="*/ 0 60000 65536"/>
                  <a:gd name="T18" fmla="*/ 0 60000 65536"/>
                  <a:gd name="T19" fmla="*/ 0 60000 65536"/>
                  <a:gd name="T20" fmla="*/ 0 60000 65536"/>
                  <a:gd name="T21" fmla="*/ 0 w 2997"/>
                  <a:gd name="T22" fmla="*/ 0 h 2006"/>
                  <a:gd name="T23" fmla="*/ 2997 w 2997"/>
                  <a:gd name="T24" fmla="*/ 2006 h 20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7" h="2006">
                    <a:moveTo>
                      <a:pt x="989" y="4"/>
                    </a:moveTo>
                    <a:cubicBezTo>
                      <a:pt x="1989" y="4"/>
                      <a:pt x="2789" y="604"/>
                      <a:pt x="2996" y="1004"/>
                    </a:cubicBezTo>
                    <a:cubicBezTo>
                      <a:pt x="2789" y="1404"/>
                      <a:pt x="1989" y="2004"/>
                      <a:pt x="989" y="2004"/>
                    </a:cubicBezTo>
                    <a:cubicBezTo>
                      <a:pt x="690" y="2005"/>
                      <a:pt x="666" y="2004"/>
                      <a:pt x="0" y="2004"/>
                    </a:cubicBezTo>
                    <a:cubicBezTo>
                      <a:pt x="199" y="1902"/>
                      <a:pt x="599" y="1602"/>
                      <a:pt x="599" y="1003"/>
                    </a:cubicBezTo>
                    <a:cubicBezTo>
                      <a:pt x="599" y="404"/>
                      <a:pt x="199" y="104"/>
                      <a:pt x="0" y="6"/>
                    </a:cubicBezTo>
                    <a:cubicBezTo>
                      <a:pt x="666" y="6"/>
                      <a:pt x="718" y="0"/>
                      <a:pt x="989" y="4"/>
                    </a:cubicBezTo>
                  </a:path>
                </a:pathLst>
              </a:custGeom>
              <a:solidFill>
                <a:srgbClr val="FFFFFF"/>
              </a:solidFill>
              <a:ln w="9525">
                <a:solidFill>
                  <a:srgbClr val="000000"/>
                </a:solidFill>
                <a:round/>
                <a:headEnd/>
                <a:tailEnd/>
              </a:ln>
            </p:spPr>
            <p:txBody>
              <a:bodyPr wrap="none" anchor="ctr"/>
              <a:lstStyle/>
              <a:p>
                <a:endParaRPr lang="en-US"/>
              </a:p>
            </p:txBody>
          </p:sp>
        </p:grpSp>
        <p:cxnSp>
          <p:nvCxnSpPr>
            <p:cNvPr id="6" name="Straight Connector 5"/>
            <p:cNvCxnSpPr/>
            <p:nvPr/>
          </p:nvCxnSpPr>
          <p:spPr bwMode="auto">
            <a:xfrm>
              <a:off x="5877770" y="1570843"/>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3650280" y="1393535"/>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25" name="Group 198"/>
            <p:cNvGrpSpPr>
              <a:grpSpLocks/>
            </p:cNvGrpSpPr>
            <p:nvPr/>
          </p:nvGrpSpPr>
          <p:grpSpPr bwMode="auto">
            <a:xfrm>
              <a:off x="4309563" y="2706688"/>
              <a:ext cx="1798637" cy="722312"/>
              <a:chOff x="5761038" y="2519363"/>
              <a:chExt cx="1798637" cy="722312"/>
            </a:xfrm>
          </p:grpSpPr>
          <p:sp>
            <p:nvSpPr>
              <p:cNvPr id="29" name="Freeform 81"/>
              <p:cNvSpPr>
                <a:spLocks noChangeArrowheads="1"/>
              </p:cNvSpPr>
              <p:nvPr/>
            </p:nvSpPr>
            <p:spPr bwMode="auto">
              <a:xfrm>
                <a:off x="7199313" y="2827338"/>
                <a:ext cx="107950" cy="107950"/>
              </a:xfrm>
              <a:custGeom>
                <a:avLst/>
                <a:gdLst>
                  <a:gd name="T0" fmla="*/ 2147483647 w 301"/>
                  <a:gd name="T1" fmla="*/ 0 h 300"/>
                  <a:gd name="T2" fmla="*/ 2147483647 w 301"/>
                  <a:gd name="T3" fmla="*/ 2147483647 h 300"/>
                  <a:gd name="T4" fmla="*/ 2147483647 w 301"/>
                  <a:gd name="T5" fmla="*/ 2147483647 h 300"/>
                  <a:gd name="T6" fmla="*/ 0 w 301"/>
                  <a:gd name="T7" fmla="*/ 2147483647 h 300"/>
                  <a:gd name="T8" fmla="*/ 2147483647 w 301"/>
                  <a:gd name="T9" fmla="*/ 0 h 300"/>
                  <a:gd name="T10" fmla="*/ 0 60000 65536"/>
                  <a:gd name="T11" fmla="*/ 0 60000 65536"/>
                  <a:gd name="T12" fmla="*/ 0 60000 65536"/>
                  <a:gd name="T13" fmla="*/ 0 60000 65536"/>
                  <a:gd name="T14" fmla="*/ 0 60000 65536"/>
                  <a:gd name="T15" fmla="*/ 0 w 301"/>
                  <a:gd name="T16" fmla="*/ 0 h 300"/>
                  <a:gd name="T17" fmla="*/ 301 w 301"/>
                  <a:gd name="T18" fmla="*/ 300 h 300"/>
                </a:gdLst>
                <a:ahLst/>
                <a:cxnLst>
                  <a:cxn ang="T10">
                    <a:pos x="T0" y="T1"/>
                  </a:cxn>
                  <a:cxn ang="T11">
                    <a:pos x="T2" y="T3"/>
                  </a:cxn>
                  <a:cxn ang="T12">
                    <a:pos x="T4" y="T5"/>
                  </a:cxn>
                  <a:cxn ang="T13">
                    <a:pos x="T6" y="T7"/>
                  </a:cxn>
                  <a:cxn ang="T14">
                    <a:pos x="T8" y="T9"/>
                  </a:cxn>
                </a:cxnLst>
                <a:rect l="T15" t="T16" r="T17" b="T18"/>
                <a:pathLst>
                  <a:path w="301" h="300">
                    <a:moveTo>
                      <a:pt x="150" y="0"/>
                    </a:moveTo>
                    <a:cubicBezTo>
                      <a:pt x="235" y="0"/>
                      <a:pt x="300" y="64"/>
                      <a:pt x="300" y="149"/>
                    </a:cubicBezTo>
                    <a:cubicBezTo>
                      <a:pt x="300" y="234"/>
                      <a:pt x="235" y="299"/>
                      <a:pt x="150" y="299"/>
                    </a:cubicBezTo>
                    <a:cubicBezTo>
                      <a:pt x="65" y="299"/>
                      <a:pt x="0" y="234"/>
                      <a:pt x="0" y="149"/>
                    </a:cubicBezTo>
                    <a:cubicBezTo>
                      <a:pt x="0" y="64"/>
                      <a:pt x="65" y="0"/>
                      <a:pt x="150" y="0"/>
                    </a:cubicBezTo>
                  </a:path>
                </a:pathLst>
              </a:custGeom>
              <a:solidFill>
                <a:srgbClr val="FFFFFF"/>
              </a:solidFill>
              <a:ln w="9525">
                <a:solidFill>
                  <a:srgbClr val="000000"/>
                </a:solidFill>
                <a:round/>
                <a:headEnd/>
                <a:tailEnd/>
              </a:ln>
            </p:spPr>
            <p:txBody>
              <a:bodyPr wrap="none" anchor="ctr"/>
              <a:lstStyle/>
              <a:p>
                <a:endParaRPr lang="en-US"/>
              </a:p>
            </p:txBody>
          </p:sp>
          <p:sp>
            <p:nvSpPr>
              <p:cNvPr id="30" name="Freeform 82"/>
              <p:cNvSpPr>
                <a:spLocks noChangeArrowheads="1"/>
              </p:cNvSpPr>
              <p:nvPr/>
            </p:nvSpPr>
            <p:spPr bwMode="auto">
              <a:xfrm>
                <a:off x="5761038" y="2701925"/>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31" name="Freeform 83"/>
              <p:cNvSpPr>
                <a:spLocks noChangeArrowheads="1"/>
              </p:cNvSpPr>
              <p:nvPr/>
            </p:nvSpPr>
            <p:spPr bwMode="auto">
              <a:xfrm>
                <a:off x="5761038" y="3060700"/>
                <a:ext cx="539750" cy="1588"/>
              </a:xfrm>
              <a:custGeom>
                <a:avLst/>
                <a:gdLst>
                  <a:gd name="T0" fmla="*/ 2147483647 w 1500"/>
                  <a:gd name="T1" fmla="*/ 0 h 1"/>
                  <a:gd name="T2" fmla="*/ 0 w 1500"/>
                  <a:gd name="T3" fmla="*/ 0 h 1"/>
                  <a:gd name="T4" fmla="*/ 2147483647 w 1500"/>
                  <a:gd name="T5" fmla="*/ 0 h 1"/>
                  <a:gd name="T6" fmla="*/ 0 60000 65536"/>
                  <a:gd name="T7" fmla="*/ 0 60000 65536"/>
                  <a:gd name="T8" fmla="*/ 0 60000 65536"/>
                  <a:gd name="T9" fmla="*/ 0 w 1500"/>
                  <a:gd name="T10" fmla="*/ 0 h 1"/>
                  <a:gd name="T11" fmla="*/ 1500 w 1500"/>
                  <a:gd name="T12" fmla="*/ 1 h 1"/>
                </a:gdLst>
                <a:ahLst/>
                <a:cxnLst>
                  <a:cxn ang="T6">
                    <a:pos x="T0" y="T1"/>
                  </a:cxn>
                  <a:cxn ang="T7">
                    <a:pos x="T2" y="T3"/>
                  </a:cxn>
                  <a:cxn ang="T8">
                    <a:pos x="T4" y="T5"/>
                  </a:cxn>
                </a:cxnLst>
                <a:rect l="T9" t="T10" r="T11" b="T12"/>
                <a:pathLst>
                  <a:path w="1500" h="1">
                    <a:moveTo>
                      <a:pt x="1499" y="0"/>
                    </a:moveTo>
                    <a:lnTo>
                      <a:pt x="0" y="0"/>
                    </a:lnTo>
                    <a:lnTo>
                      <a:pt x="1499" y="0"/>
                    </a:lnTo>
                  </a:path>
                </a:pathLst>
              </a:custGeom>
              <a:solidFill>
                <a:srgbClr val="FFFFFF"/>
              </a:solidFill>
              <a:ln w="9525">
                <a:solidFill>
                  <a:srgbClr val="000000"/>
                </a:solidFill>
                <a:round/>
                <a:headEnd/>
                <a:tailEnd/>
              </a:ln>
            </p:spPr>
            <p:txBody>
              <a:bodyPr wrap="none" anchor="ctr"/>
              <a:lstStyle/>
              <a:p>
                <a:endParaRPr lang="en-US"/>
              </a:p>
            </p:txBody>
          </p:sp>
          <p:sp>
            <p:nvSpPr>
              <p:cNvPr id="32" name="Freeform 84"/>
              <p:cNvSpPr>
                <a:spLocks noChangeArrowheads="1"/>
              </p:cNvSpPr>
              <p:nvPr/>
            </p:nvSpPr>
            <p:spPr bwMode="auto">
              <a:xfrm>
                <a:off x="7307263" y="2881313"/>
                <a:ext cx="252412" cy="1587"/>
              </a:xfrm>
              <a:custGeom>
                <a:avLst/>
                <a:gdLst>
                  <a:gd name="T0" fmla="*/ 2147483647 w 700"/>
                  <a:gd name="T1" fmla="*/ 0 h 1"/>
                  <a:gd name="T2" fmla="*/ 0 w 700"/>
                  <a:gd name="T3" fmla="*/ 0 h 1"/>
                  <a:gd name="T4" fmla="*/ 2147483647 w 700"/>
                  <a:gd name="T5" fmla="*/ 0 h 1"/>
                  <a:gd name="T6" fmla="*/ 0 60000 65536"/>
                  <a:gd name="T7" fmla="*/ 0 60000 65536"/>
                  <a:gd name="T8" fmla="*/ 0 60000 65536"/>
                  <a:gd name="T9" fmla="*/ 0 w 700"/>
                  <a:gd name="T10" fmla="*/ 0 h 1"/>
                  <a:gd name="T11" fmla="*/ 700 w 700"/>
                  <a:gd name="T12" fmla="*/ 1 h 1"/>
                </a:gdLst>
                <a:ahLst/>
                <a:cxnLst>
                  <a:cxn ang="T6">
                    <a:pos x="T0" y="T1"/>
                  </a:cxn>
                  <a:cxn ang="T7">
                    <a:pos x="T2" y="T3"/>
                  </a:cxn>
                  <a:cxn ang="T8">
                    <a:pos x="T4" y="T5"/>
                  </a:cxn>
                </a:cxnLst>
                <a:rect l="T9" t="T10" r="T11" b="T12"/>
                <a:pathLst>
                  <a:path w="700" h="1">
                    <a:moveTo>
                      <a:pt x="699" y="0"/>
                    </a:moveTo>
                    <a:lnTo>
                      <a:pt x="0" y="0"/>
                    </a:lnTo>
                    <a:lnTo>
                      <a:pt x="699" y="0"/>
                    </a:lnTo>
                  </a:path>
                </a:pathLst>
              </a:custGeom>
              <a:solidFill>
                <a:srgbClr val="FFFFFF"/>
              </a:solidFill>
              <a:ln w="9525">
                <a:solidFill>
                  <a:srgbClr val="000000"/>
                </a:solidFill>
                <a:round/>
                <a:headEnd/>
                <a:tailEnd/>
              </a:ln>
            </p:spPr>
            <p:txBody>
              <a:bodyPr wrap="none" anchor="ctr"/>
              <a:lstStyle/>
              <a:p>
                <a:endParaRPr lang="en-US"/>
              </a:p>
            </p:txBody>
          </p:sp>
          <p:sp>
            <p:nvSpPr>
              <p:cNvPr id="33" name="Freeform 85"/>
              <p:cNvSpPr>
                <a:spLocks noChangeArrowheads="1"/>
              </p:cNvSpPr>
              <p:nvPr/>
            </p:nvSpPr>
            <p:spPr bwMode="auto">
              <a:xfrm>
                <a:off x="6122988" y="2519363"/>
                <a:ext cx="1079500" cy="722312"/>
              </a:xfrm>
              <a:custGeom>
                <a:avLst/>
                <a:gdLst>
                  <a:gd name="T0" fmla="*/ 2147483647 w 2997"/>
                  <a:gd name="T1" fmla="*/ 2147483647 h 2006"/>
                  <a:gd name="T2" fmla="*/ 2147483647 w 2997"/>
                  <a:gd name="T3" fmla="*/ 2147483647 h 2006"/>
                  <a:gd name="T4" fmla="*/ 2147483647 w 2997"/>
                  <a:gd name="T5" fmla="*/ 2147483647 h 2006"/>
                  <a:gd name="T6" fmla="*/ 0 w 2997"/>
                  <a:gd name="T7" fmla="*/ 2147483647 h 2006"/>
                  <a:gd name="T8" fmla="*/ 2147483647 w 2997"/>
                  <a:gd name="T9" fmla="*/ 2147483647 h 2006"/>
                  <a:gd name="T10" fmla="*/ 0 w 2997"/>
                  <a:gd name="T11" fmla="*/ 2147483647 h 2006"/>
                  <a:gd name="T12" fmla="*/ 2147483647 w 2997"/>
                  <a:gd name="T13" fmla="*/ 2147483647 h 2006"/>
                  <a:gd name="T14" fmla="*/ 0 60000 65536"/>
                  <a:gd name="T15" fmla="*/ 0 60000 65536"/>
                  <a:gd name="T16" fmla="*/ 0 60000 65536"/>
                  <a:gd name="T17" fmla="*/ 0 60000 65536"/>
                  <a:gd name="T18" fmla="*/ 0 60000 65536"/>
                  <a:gd name="T19" fmla="*/ 0 60000 65536"/>
                  <a:gd name="T20" fmla="*/ 0 60000 65536"/>
                  <a:gd name="T21" fmla="*/ 0 w 2997"/>
                  <a:gd name="T22" fmla="*/ 0 h 2006"/>
                  <a:gd name="T23" fmla="*/ 2997 w 2997"/>
                  <a:gd name="T24" fmla="*/ 2006 h 20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7" h="2006">
                    <a:moveTo>
                      <a:pt x="989" y="4"/>
                    </a:moveTo>
                    <a:cubicBezTo>
                      <a:pt x="1989" y="4"/>
                      <a:pt x="2789" y="604"/>
                      <a:pt x="2996" y="1004"/>
                    </a:cubicBezTo>
                    <a:cubicBezTo>
                      <a:pt x="2789" y="1404"/>
                      <a:pt x="1989" y="2004"/>
                      <a:pt x="989" y="2004"/>
                    </a:cubicBezTo>
                    <a:cubicBezTo>
                      <a:pt x="690" y="2005"/>
                      <a:pt x="666" y="2004"/>
                      <a:pt x="0" y="2004"/>
                    </a:cubicBezTo>
                    <a:cubicBezTo>
                      <a:pt x="199" y="1902"/>
                      <a:pt x="599" y="1602"/>
                      <a:pt x="599" y="1003"/>
                    </a:cubicBezTo>
                    <a:cubicBezTo>
                      <a:pt x="599" y="404"/>
                      <a:pt x="199" y="104"/>
                      <a:pt x="0" y="6"/>
                    </a:cubicBezTo>
                    <a:cubicBezTo>
                      <a:pt x="666" y="6"/>
                      <a:pt x="718" y="0"/>
                      <a:pt x="989" y="4"/>
                    </a:cubicBezTo>
                  </a:path>
                </a:pathLst>
              </a:custGeom>
              <a:solidFill>
                <a:srgbClr val="FFFFFF"/>
              </a:solidFill>
              <a:ln w="9525">
                <a:solidFill>
                  <a:srgbClr val="000000"/>
                </a:solidFill>
                <a:round/>
                <a:headEnd/>
                <a:tailEnd/>
              </a:ln>
            </p:spPr>
            <p:txBody>
              <a:bodyPr wrap="none" anchor="ctr"/>
              <a:lstStyle/>
              <a:p>
                <a:endParaRPr lang="en-US"/>
              </a:p>
            </p:txBody>
          </p:sp>
        </p:grpSp>
        <p:cxnSp>
          <p:nvCxnSpPr>
            <p:cNvPr id="26" name="Straight Connector 25"/>
            <p:cNvCxnSpPr/>
            <p:nvPr/>
          </p:nvCxnSpPr>
          <p:spPr bwMode="auto">
            <a:xfrm>
              <a:off x="5992985" y="3068638"/>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3688685" y="3236975"/>
              <a:ext cx="96012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6" name="Straight Connector 35"/>
            <p:cNvCxnSpPr>
              <a:stCxn id="10" idx="1"/>
            </p:cNvCxnSpPr>
            <p:nvPr/>
          </p:nvCxnSpPr>
          <p:spPr bwMode="auto">
            <a:xfrm>
              <a:off x="4271158" y="1750230"/>
              <a:ext cx="38405" cy="641835"/>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8" name="Straight Connector 37"/>
            <p:cNvCxnSpPr/>
            <p:nvPr/>
          </p:nvCxnSpPr>
          <p:spPr bwMode="auto">
            <a:xfrm>
              <a:off x="4309563" y="2389739"/>
              <a:ext cx="1834692"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0" name="Straight Connector 39"/>
            <p:cNvCxnSpPr/>
            <p:nvPr/>
          </p:nvCxnSpPr>
          <p:spPr bwMode="auto">
            <a:xfrm>
              <a:off x="6146605" y="2392065"/>
              <a:ext cx="0" cy="675779"/>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2" name="Straight Connector 41"/>
            <p:cNvCxnSpPr/>
            <p:nvPr/>
          </p:nvCxnSpPr>
          <p:spPr bwMode="auto">
            <a:xfrm>
              <a:off x="6377035" y="1570049"/>
              <a:ext cx="38405" cy="996696"/>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4" name="Straight Connector 43"/>
            <p:cNvCxnSpPr/>
            <p:nvPr/>
          </p:nvCxnSpPr>
          <p:spPr bwMode="auto">
            <a:xfrm flipH="1">
              <a:off x="4054160" y="2561221"/>
              <a:ext cx="2377440"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46" name="Straight Connector 45"/>
            <p:cNvCxnSpPr/>
            <p:nvPr/>
          </p:nvCxnSpPr>
          <p:spPr bwMode="auto">
            <a:xfrm>
              <a:off x="4072735" y="2584090"/>
              <a:ext cx="0" cy="30516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7" name="TextBox 46"/>
            <p:cNvSpPr txBox="1"/>
            <p:nvPr/>
          </p:nvSpPr>
          <p:spPr>
            <a:xfrm>
              <a:off x="4023700" y="3182510"/>
              <a:ext cx="471490" cy="400110"/>
            </a:xfrm>
            <a:prstGeom prst="rect">
              <a:avLst/>
            </a:prstGeom>
            <a:noFill/>
          </p:spPr>
          <p:txBody>
            <a:bodyPr wrap="square" rtlCol="0">
              <a:spAutoFit/>
            </a:bodyPr>
            <a:lstStyle/>
            <a:p>
              <a:r>
                <a:rPr lang="en-US" sz="2000"/>
                <a:t>S’</a:t>
              </a:r>
            </a:p>
          </p:txBody>
        </p:sp>
        <p:sp>
          <p:nvSpPr>
            <p:cNvPr id="50" name="TextBox 49"/>
            <p:cNvSpPr txBox="1"/>
            <p:nvPr/>
          </p:nvSpPr>
          <p:spPr>
            <a:xfrm>
              <a:off x="3979087" y="1086295"/>
              <a:ext cx="439293" cy="400110"/>
            </a:xfrm>
            <a:prstGeom prst="rect">
              <a:avLst/>
            </a:prstGeom>
            <a:noFill/>
          </p:spPr>
          <p:txBody>
            <a:bodyPr wrap="square" rtlCol="0">
              <a:spAutoFit/>
            </a:bodyPr>
            <a:lstStyle/>
            <a:p>
              <a:r>
                <a:rPr lang="en-US" sz="2000"/>
                <a:t>R’</a:t>
              </a:r>
            </a:p>
          </p:txBody>
        </p:sp>
        <p:sp>
          <p:nvSpPr>
            <p:cNvPr id="53" name="TextBox 52"/>
            <p:cNvSpPr txBox="1"/>
            <p:nvPr/>
          </p:nvSpPr>
          <p:spPr>
            <a:xfrm>
              <a:off x="6569060" y="1239915"/>
              <a:ext cx="652885" cy="369332"/>
            </a:xfrm>
            <a:prstGeom prst="rect">
              <a:avLst/>
            </a:prstGeom>
            <a:noFill/>
          </p:spPr>
          <p:txBody>
            <a:bodyPr wrap="square" rtlCol="0">
              <a:spAutoFit/>
            </a:bodyPr>
            <a:lstStyle/>
            <a:p>
              <a:r>
                <a:rPr lang="en-US"/>
                <a:t>Q</a:t>
              </a:r>
              <a:endParaRPr lang="en-US" baseline="-25000"/>
            </a:p>
          </p:txBody>
        </p:sp>
        <p:sp>
          <p:nvSpPr>
            <p:cNvPr id="54" name="TextBox 53"/>
            <p:cNvSpPr txBox="1"/>
            <p:nvPr/>
          </p:nvSpPr>
          <p:spPr>
            <a:xfrm>
              <a:off x="6645870" y="2737710"/>
              <a:ext cx="652885" cy="369332"/>
            </a:xfrm>
            <a:prstGeom prst="rect">
              <a:avLst/>
            </a:prstGeom>
            <a:noFill/>
          </p:spPr>
          <p:txBody>
            <a:bodyPr wrap="square" rtlCol="0">
              <a:spAutoFit/>
            </a:bodyPr>
            <a:lstStyle/>
            <a:p>
              <a:r>
                <a:rPr lang="en-US"/>
                <a:t>Q</a:t>
              </a:r>
              <a:endParaRPr lang="en-US" baseline="-25000"/>
            </a:p>
          </p:txBody>
        </p:sp>
        <p:cxnSp>
          <p:nvCxnSpPr>
            <p:cNvPr id="39" name="Straight Connector 38"/>
            <p:cNvCxnSpPr/>
            <p:nvPr/>
          </p:nvCxnSpPr>
          <p:spPr bwMode="auto">
            <a:xfrm>
              <a:off x="6733485" y="2814520"/>
              <a:ext cx="153620"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nvGrpSpPr>
            <p:cNvPr id="41" name="Group 113"/>
            <p:cNvGrpSpPr>
              <a:grpSpLocks/>
            </p:cNvGrpSpPr>
            <p:nvPr/>
          </p:nvGrpSpPr>
          <p:grpSpPr bwMode="auto">
            <a:xfrm>
              <a:off x="2122073" y="1063972"/>
              <a:ext cx="1614197" cy="654965"/>
              <a:chOff x="1082675" y="1079500"/>
              <a:chExt cx="1798638" cy="720725"/>
            </a:xfrm>
          </p:grpSpPr>
          <p:sp>
            <p:nvSpPr>
              <p:cNvPr id="43" name="Freeform 11"/>
              <p:cNvSpPr>
                <a:spLocks noChangeArrowheads="1"/>
              </p:cNvSpPr>
              <p:nvPr/>
            </p:nvSpPr>
            <p:spPr bwMode="auto">
              <a:xfrm>
                <a:off x="1441450" y="1079500"/>
                <a:ext cx="1079500" cy="720725"/>
              </a:xfrm>
              <a:custGeom>
                <a:avLst/>
                <a:gdLst>
                  <a:gd name="T0" fmla="*/ 2147483647 w 2998"/>
                  <a:gd name="T1" fmla="*/ 2147483647 h 2002"/>
                  <a:gd name="T2" fmla="*/ 2147483647 w 2998"/>
                  <a:gd name="T3" fmla="*/ 2147483647 h 2002"/>
                  <a:gd name="T4" fmla="*/ 2147483647 w 2998"/>
                  <a:gd name="T5" fmla="*/ 2147483647 h 2002"/>
                  <a:gd name="T6" fmla="*/ 0 w 2998"/>
                  <a:gd name="T7" fmla="*/ 2147483647 h 2002"/>
                  <a:gd name="T8" fmla="*/ 0 w 2998"/>
                  <a:gd name="T9" fmla="*/ 2147483647 h 2002"/>
                  <a:gd name="T10" fmla="*/ 2147483647 w 2998"/>
                  <a:gd name="T11" fmla="*/ 2147483647 h 2002"/>
                  <a:gd name="T12" fmla="*/ 0 60000 65536"/>
                  <a:gd name="T13" fmla="*/ 0 60000 65536"/>
                  <a:gd name="T14" fmla="*/ 0 60000 65536"/>
                  <a:gd name="T15" fmla="*/ 0 60000 65536"/>
                  <a:gd name="T16" fmla="*/ 0 60000 65536"/>
                  <a:gd name="T17" fmla="*/ 0 60000 65536"/>
                  <a:gd name="T18" fmla="*/ 0 w 2998"/>
                  <a:gd name="T19" fmla="*/ 0 h 2002"/>
                  <a:gd name="T20" fmla="*/ 2998 w 2998"/>
                  <a:gd name="T21" fmla="*/ 2002 h 2002"/>
                </a:gdLst>
                <a:ahLst/>
                <a:cxnLst>
                  <a:cxn ang="T12">
                    <a:pos x="T0" y="T1"/>
                  </a:cxn>
                  <a:cxn ang="T13">
                    <a:pos x="T2" y="T3"/>
                  </a:cxn>
                  <a:cxn ang="T14">
                    <a:pos x="T4" y="T5"/>
                  </a:cxn>
                  <a:cxn ang="T15">
                    <a:pos x="T6" y="T7"/>
                  </a:cxn>
                  <a:cxn ang="T16">
                    <a:pos x="T8" y="T9"/>
                  </a:cxn>
                  <a:cxn ang="T17">
                    <a:pos x="T10" y="T11"/>
                  </a:cxn>
                </a:cxnLst>
                <a:rect l="T18" t="T19" r="T20" b="T21"/>
                <a:pathLst>
                  <a:path w="2998" h="2002">
                    <a:moveTo>
                      <a:pt x="1998" y="4"/>
                    </a:moveTo>
                    <a:cubicBezTo>
                      <a:pt x="2597" y="4"/>
                      <a:pt x="2997" y="403"/>
                      <a:pt x="2996" y="1002"/>
                    </a:cubicBezTo>
                    <a:cubicBezTo>
                      <a:pt x="2995" y="1601"/>
                      <a:pt x="2564" y="2001"/>
                      <a:pt x="1997" y="2001"/>
                    </a:cubicBezTo>
                    <a:cubicBezTo>
                      <a:pt x="1698" y="2001"/>
                      <a:pt x="333" y="2001"/>
                      <a:pt x="0" y="2001"/>
                    </a:cubicBezTo>
                    <a:lnTo>
                      <a:pt x="0" y="4"/>
                    </a:lnTo>
                    <a:cubicBezTo>
                      <a:pt x="333" y="4"/>
                      <a:pt x="1726" y="0"/>
                      <a:pt x="1998" y="4"/>
                    </a:cubicBezTo>
                  </a:path>
                </a:pathLst>
              </a:custGeom>
              <a:solidFill>
                <a:srgbClr val="FFFFFF"/>
              </a:solidFill>
              <a:ln w="9525">
                <a:solidFill>
                  <a:srgbClr val="000000"/>
                </a:solidFill>
                <a:miter lim="800000"/>
                <a:headEnd/>
                <a:tailEnd/>
              </a:ln>
            </p:spPr>
            <p:txBody>
              <a:bodyPr wrap="none" anchor="ctr"/>
              <a:lstStyle/>
              <a:p>
                <a:endParaRPr lang="en-US"/>
              </a:p>
            </p:txBody>
          </p:sp>
          <p:sp>
            <p:nvSpPr>
              <p:cNvPr id="45" name="Freeform 12"/>
              <p:cNvSpPr>
                <a:spLocks noChangeArrowheads="1"/>
              </p:cNvSpPr>
              <p:nvPr/>
            </p:nvSpPr>
            <p:spPr bwMode="auto">
              <a:xfrm>
                <a:off x="1441450" y="1081088"/>
                <a:ext cx="1588" cy="1587"/>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FFFFFF"/>
              </a:solidFill>
              <a:ln w="9525">
                <a:solidFill>
                  <a:srgbClr val="000000"/>
                </a:solidFill>
                <a:miter lim="800000"/>
                <a:headEnd/>
                <a:tailEnd/>
              </a:ln>
            </p:spPr>
            <p:txBody>
              <a:bodyPr wrap="none" anchor="ctr"/>
              <a:lstStyle/>
              <a:p>
                <a:endParaRPr lang="en-US"/>
              </a:p>
            </p:txBody>
          </p:sp>
          <p:sp>
            <p:nvSpPr>
              <p:cNvPr id="55" name="Freeform 13"/>
              <p:cNvSpPr>
                <a:spLocks noChangeArrowheads="1"/>
              </p:cNvSpPr>
              <p:nvPr/>
            </p:nvSpPr>
            <p:spPr bwMode="auto">
              <a:xfrm>
                <a:off x="1082675" y="1258888"/>
                <a:ext cx="360363" cy="1587"/>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sp>
            <p:nvSpPr>
              <p:cNvPr id="56" name="Freeform 14"/>
              <p:cNvSpPr>
                <a:spLocks noChangeArrowheads="1"/>
              </p:cNvSpPr>
              <p:nvPr/>
            </p:nvSpPr>
            <p:spPr bwMode="auto">
              <a:xfrm>
                <a:off x="1082675" y="1619250"/>
                <a:ext cx="360363" cy="1588"/>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sp>
            <p:nvSpPr>
              <p:cNvPr id="58" name="Freeform 15"/>
              <p:cNvSpPr>
                <a:spLocks noChangeArrowheads="1"/>
              </p:cNvSpPr>
              <p:nvPr/>
            </p:nvSpPr>
            <p:spPr bwMode="auto">
              <a:xfrm>
                <a:off x="2520950" y="1439863"/>
                <a:ext cx="360363" cy="1587"/>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grpSp>
        <p:grpSp>
          <p:nvGrpSpPr>
            <p:cNvPr id="59" name="Group 113"/>
            <p:cNvGrpSpPr>
              <a:grpSpLocks/>
            </p:cNvGrpSpPr>
            <p:nvPr/>
          </p:nvGrpSpPr>
          <p:grpSpPr bwMode="auto">
            <a:xfrm>
              <a:off x="2074488" y="2914531"/>
              <a:ext cx="1614197" cy="654965"/>
              <a:chOff x="1082675" y="1079500"/>
              <a:chExt cx="1798638" cy="720725"/>
            </a:xfrm>
          </p:grpSpPr>
          <p:sp>
            <p:nvSpPr>
              <p:cNvPr id="63" name="Freeform 11"/>
              <p:cNvSpPr>
                <a:spLocks noChangeArrowheads="1"/>
              </p:cNvSpPr>
              <p:nvPr/>
            </p:nvSpPr>
            <p:spPr bwMode="auto">
              <a:xfrm>
                <a:off x="1441450" y="1079500"/>
                <a:ext cx="1079500" cy="720725"/>
              </a:xfrm>
              <a:custGeom>
                <a:avLst/>
                <a:gdLst>
                  <a:gd name="T0" fmla="*/ 2147483647 w 2998"/>
                  <a:gd name="T1" fmla="*/ 2147483647 h 2002"/>
                  <a:gd name="T2" fmla="*/ 2147483647 w 2998"/>
                  <a:gd name="T3" fmla="*/ 2147483647 h 2002"/>
                  <a:gd name="T4" fmla="*/ 2147483647 w 2998"/>
                  <a:gd name="T5" fmla="*/ 2147483647 h 2002"/>
                  <a:gd name="T6" fmla="*/ 0 w 2998"/>
                  <a:gd name="T7" fmla="*/ 2147483647 h 2002"/>
                  <a:gd name="T8" fmla="*/ 0 w 2998"/>
                  <a:gd name="T9" fmla="*/ 2147483647 h 2002"/>
                  <a:gd name="T10" fmla="*/ 2147483647 w 2998"/>
                  <a:gd name="T11" fmla="*/ 2147483647 h 2002"/>
                  <a:gd name="T12" fmla="*/ 0 60000 65536"/>
                  <a:gd name="T13" fmla="*/ 0 60000 65536"/>
                  <a:gd name="T14" fmla="*/ 0 60000 65536"/>
                  <a:gd name="T15" fmla="*/ 0 60000 65536"/>
                  <a:gd name="T16" fmla="*/ 0 60000 65536"/>
                  <a:gd name="T17" fmla="*/ 0 60000 65536"/>
                  <a:gd name="T18" fmla="*/ 0 w 2998"/>
                  <a:gd name="T19" fmla="*/ 0 h 2002"/>
                  <a:gd name="T20" fmla="*/ 2998 w 2998"/>
                  <a:gd name="T21" fmla="*/ 2002 h 2002"/>
                </a:gdLst>
                <a:ahLst/>
                <a:cxnLst>
                  <a:cxn ang="T12">
                    <a:pos x="T0" y="T1"/>
                  </a:cxn>
                  <a:cxn ang="T13">
                    <a:pos x="T2" y="T3"/>
                  </a:cxn>
                  <a:cxn ang="T14">
                    <a:pos x="T4" y="T5"/>
                  </a:cxn>
                  <a:cxn ang="T15">
                    <a:pos x="T6" y="T7"/>
                  </a:cxn>
                  <a:cxn ang="T16">
                    <a:pos x="T8" y="T9"/>
                  </a:cxn>
                  <a:cxn ang="T17">
                    <a:pos x="T10" y="T11"/>
                  </a:cxn>
                </a:cxnLst>
                <a:rect l="T18" t="T19" r="T20" b="T21"/>
                <a:pathLst>
                  <a:path w="2998" h="2002">
                    <a:moveTo>
                      <a:pt x="1998" y="4"/>
                    </a:moveTo>
                    <a:cubicBezTo>
                      <a:pt x="2597" y="4"/>
                      <a:pt x="2997" y="403"/>
                      <a:pt x="2996" y="1002"/>
                    </a:cubicBezTo>
                    <a:cubicBezTo>
                      <a:pt x="2995" y="1601"/>
                      <a:pt x="2564" y="2001"/>
                      <a:pt x="1997" y="2001"/>
                    </a:cubicBezTo>
                    <a:cubicBezTo>
                      <a:pt x="1698" y="2001"/>
                      <a:pt x="333" y="2001"/>
                      <a:pt x="0" y="2001"/>
                    </a:cubicBezTo>
                    <a:lnTo>
                      <a:pt x="0" y="4"/>
                    </a:lnTo>
                    <a:cubicBezTo>
                      <a:pt x="333" y="4"/>
                      <a:pt x="1726" y="0"/>
                      <a:pt x="1998" y="4"/>
                    </a:cubicBezTo>
                  </a:path>
                </a:pathLst>
              </a:custGeom>
              <a:solidFill>
                <a:srgbClr val="FFFFFF"/>
              </a:solidFill>
              <a:ln w="9525">
                <a:solidFill>
                  <a:srgbClr val="000000"/>
                </a:solidFill>
                <a:miter lim="800000"/>
                <a:headEnd/>
                <a:tailEnd/>
              </a:ln>
            </p:spPr>
            <p:txBody>
              <a:bodyPr wrap="none" anchor="ctr"/>
              <a:lstStyle/>
              <a:p>
                <a:endParaRPr lang="en-US"/>
              </a:p>
            </p:txBody>
          </p:sp>
          <p:sp>
            <p:nvSpPr>
              <p:cNvPr id="64" name="Freeform 12"/>
              <p:cNvSpPr>
                <a:spLocks noChangeArrowheads="1"/>
              </p:cNvSpPr>
              <p:nvPr/>
            </p:nvSpPr>
            <p:spPr bwMode="auto">
              <a:xfrm>
                <a:off x="1441450" y="1081088"/>
                <a:ext cx="1588" cy="1587"/>
              </a:xfrm>
              <a:custGeom>
                <a:avLst/>
                <a:gdLst>
                  <a:gd name="T0" fmla="*/ 0 w 1"/>
                  <a:gd name="T1" fmla="*/ 0 h 1"/>
                  <a:gd name="T2" fmla="*/ 0 w 1"/>
                  <a:gd name="T3" fmla="*/ 0 h 1"/>
                  <a:gd name="T4" fmla="*/ 0 60000 65536"/>
                  <a:gd name="T5" fmla="*/ 0 60000 65536"/>
                  <a:gd name="T6" fmla="*/ 0 w 1"/>
                  <a:gd name="T7" fmla="*/ 0 h 1"/>
                  <a:gd name="T8" fmla="*/ 1 w 1"/>
                  <a:gd name="T9" fmla="*/ 1 h 1"/>
                </a:gdLst>
                <a:ahLst/>
                <a:cxnLst>
                  <a:cxn ang="T4">
                    <a:pos x="T0" y="T1"/>
                  </a:cxn>
                  <a:cxn ang="T5">
                    <a:pos x="T2" y="T3"/>
                  </a:cxn>
                </a:cxnLst>
                <a:rect l="T6" t="T7" r="T8" b="T9"/>
                <a:pathLst>
                  <a:path w="1" h="1">
                    <a:moveTo>
                      <a:pt x="0" y="0"/>
                    </a:moveTo>
                    <a:lnTo>
                      <a:pt x="0" y="0"/>
                    </a:lnTo>
                  </a:path>
                </a:pathLst>
              </a:custGeom>
              <a:solidFill>
                <a:srgbClr val="FFFFFF"/>
              </a:solidFill>
              <a:ln w="9525">
                <a:solidFill>
                  <a:srgbClr val="000000"/>
                </a:solidFill>
                <a:miter lim="800000"/>
                <a:headEnd/>
                <a:tailEnd/>
              </a:ln>
            </p:spPr>
            <p:txBody>
              <a:bodyPr wrap="none" anchor="ctr"/>
              <a:lstStyle/>
              <a:p>
                <a:endParaRPr lang="en-US"/>
              </a:p>
            </p:txBody>
          </p:sp>
          <p:sp>
            <p:nvSpPr>
              <p:cNvPr id="65" name="Freeform 13"/>
              <p:cNvSpPr>
                <a:spLocks noChangeArrowheads="1"/>
              </p:cNvSpPr>
              <p:nvPr/>
            </p:nvSpPr>
            <p:spPr bwMode="auto">
              <a:xfrm>
                <a:off x="1082675" y="1258888"/>
                <a:ext cx="360363" cy="1587"/>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sp>
            <p:nvSpPr>
              <p:cNvPr id="66" name="Freeform 14"/>
              <p:cNvSpPr>
                <a:spLocks noChangeArrowheads="1"/>
              </p:cNvSpPr>
              <p:nvPr/>
            </p:nvSpPr>
            <p:spPr bwMode="auto">
              <a:xfrm>
                <a:off x="1082675" y="1619250"/>
                <a:ext cx="360363" cy="1588"/>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sp>
            <p:nvSpPr>
              <p:cNvPr id="67" name="Freeform 15"/>
              <p:cNvSpPr>
                <a:spLocks noChangeArrowheads="1"/>
              </p:cNvSpPr>
              <p:nvPr/>
            </p:nvSpPr>
            <p:spPr bwMode="auto">
              <a:xfrm>
                <a:off x="2520950" y="1439863"/>
                <a:ext cx="360363" cy="1587"/>
              </a:xfrm>
              <a:custGeom>
                <a:avLst/>
                <a:gdLst>
                  <a:gd name="T0" fmla="*/ 2147483647 w 1000"/>
                  <a:gd name="T1" fmla="*/ 0 h 1"/>
                  <a:gd name="T2" fmla="*/ 0 w 1000"/>
                  <a:gd name="T3" fmla="*/ 0 h 1"/>
                  <a:gd name="T4" fmla="*/ 2147483647 w 1000"/>
                  <a:gd name="T5" fmla="*/ 0 h 1"/>
                  <a:gd name="T6" fmla="*/ 0 60000 65536"/>
                  <a:gd name="T7" fmla="*/ 0 60000 65536"/>
                  <a:gd name="T8" fmla="*/ 0 60000 65536"/>
                  <a:gd name="T9" fmla="*/ 0 w 1000"/>
                  <a:gd name="T10" fmla="*/ 0 h 1"/>
                  <a:gd name="T11" fmla="*/ 1000 w 1000"/>
                  <a:gd name="T12" fmla="*/ 1 h 1"/>
                </a:gdLst>
                <a:ahLst/>
                <a:cxnLst>
                  <a:cxn ang="T6">
                    <a:pos x="T0" y="T1"/>
                  </a:cxn>
                  <a:cxn ang="T7">
                    <a:pos x="T2" y="T3"/>
                  </a:cxn>
                  <a:cxn ang="T8">
                    <a:pos x="T4" y="T5"/>
                  </a:cxn>
                </a:cxnLst>
                <a:rect l="T9" t="T10" r="T11" b="T12"/>
                <a:pathLst>
                  <a:path w="1000" h="1">
                    <a:moveTo>
                      <a:pt x="999" y="0"/>
                    </a:moveTo>
                    <a:lnTo>
                      <a:pt x="0" y="0"/>
                    </a:lnTo>
                    <a:lnTo>
                      <a:pt x="999" y="0"/>
                    </a:lnTo>
                  </a:path>
                </a:pathLst>
              </a:custGeom>
              <a:solidFill>
                <a:srgbClr val="FFFFFF"/>
              </a:solidFill>
              <a:ln w="9525">
                <a:solidFill>
                  <a:srgbClr val="000000"/>
                </a:solidFill>
                <a:miter lim="800000"/>
                <a:headEnd/>
                <a:tailEnd/>
              </a:ln>
            </p:spPr>
            <p:txBody>
              <a:bodyPr wrap="none" anchor="ctr"/>
              <a:lstStyle/>
              <a:p>
                <a:endParaRPr lang="en-US"/>
              </a:p>
            </p:txBody>
          </p:sp>
        </p:grpSp>
        <p:cxnSp>
          <p:nvCxnSpPr>
            <p:cNvPr id="5" name="Straight Connector 4"/>
            <p:cNvCxnSpPr>
              <a:stCxn id="55" idx="1"/>
            </p:cNvCxnSpPr>
            <p:nvPr/>
          </p:nvCxnSpPr>
          <p:spPr bwMode="auto">
            <a:xfrm flipH="1">
              <a:off x="1576410" y="1226992"/>
              <a:ext cx="545663"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68" name="Straight Connector 67"/>
            <p:cNvCxnSpPr/>
            <p:nvPr/>
          </p:nvCxnSpPr>
          <p:spPr bwMode="auto">
            <a:xfrm flipH="1">
              <a:off x="1576410" y="3405033"/>
              <a:ext cx="545663"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p:cNvCxnSpPr>
              <a:stCxn id="65" idx="1"/>
            </p:cNvCxnSpPr>
            <p:nvPr/>
          </p:nvCxnSpPr>
          <p:spPr bwMode="auto">
            <a:xfrm flipV="1">
              <a:off x="2074488" y="1570049"/>
              <a:ext cx="0" cy="150750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1422790" y="2323800"/>
              <a:ext cx="651698"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Straight Connector 17"/>
            <p:cNvCxnSpPr>
              <a:endCxn id="30" idx="1"/>
            </p:cNvCxnSpPr>
            <p:nvPr/>
          </p:nvCxnSpPr>
          <p:spPr bwMode="auto">
            <a:xfrm>
              <a:off x="4072735" y="2889250"/>
              <a:ext cx="236828"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69" name="TextBox 68"/>
            <p:cNvSpPr txBox="1"/>
            <p:nvPr/>
          </p:nvSpPr>
          <p:spPr>
            <a:xfrm>
              <a:off x="1538005" y="894270"/>
              <a:ext cx="439293" cy="400110"/>
            </a:xfrm>
            <a:prstGeom prst="rect">
              <a:avLst/>
            </a:prstGeom>
            <a:noFill/>
          </p:spPr>
          <p:txBody>
            <a:bodyPr wrap="square" rtlCol="0">
              <a:spAutoFit/>
            </a:bodyPr>
            <a:lstStyle/>
            <a:p>
              <a:r>
                <a:rPr lang="en-US" sz="2000"/>
                <a:t>R</a:t>
              </a:r>
            </a:p>
          </p:txBody>
        </p:sp>
        <p:sp>
          <p:nvSpPr>
            <p:cNvPr id="70" name="TextBox 69"/>
            <p:cNvSpPr txBox="1"/>
            <p:nvPr/>
          </p:nvSpPr>
          <p:spPr>
            <a:xfrm>
              <a:off x="1499600" y="3334910"/>
              <a:ext cx="471490" cy="400110"/>
            </a:xfrm>
            <a:prstGeom prst="rect">
              <a:avLst/>
            </a:prstGeom>
            <a:noFill/>
          </p:spPr>
          <p:txBody>
            <a:bodyPr wrap="square" rtlCol="0">
              <a:spAutoFit/>
            </a:bodyPr>
            <a:lstStyle/>
            <a:p>
              <a:r>
                <a:rPr lang="en-US" sz="2000"/>
                <a:t>S</a:t>
              </a:r>
            </a:p>
          </p:txBody>
        </p:sp>
        <p:sp>
          <p:nvSpPr>
            <p:cNvPr id="19" name="TextBox 18"/>
            <p:cNvSpPr txBox="1"/>
            <p:nvPr/>
          </p:nvSpPr>
          <p:spPr>
            <a:xfrm>
              <a:off x="1341984" y="2008015"/>
              <a:ext cx="1194551" cy="400110"/>
            </a:xfrm>
            <a:prstGeom prst="rect">
              <a:avLst/>
            </a:prstGeom>
            <a:noFill/>
          </p:spPr>
          <p:txBody>
            <a:bodyPr wrap="square" rtlCol="0">
              <a:spAutoFit/>
            </a:bodyPr>
            <a:lstStyle/>
            <a:p>
              <a:r>
                <a:rPr lang="en-US" sz="2000"/>
                <a:t>clock</a:t>
              </a:r>
            </a:p>
          </p:txBody>
        </p:sp>
      </p:grpSp>
      <p:sp>
        <p:nvSpPr>
          <p:cNvPr id="71" name="TextBox 70"/>
          <p:cNvSpPr txBox="1"/>
          <p:nvPr/>
        </p:nvSpPr>
        <p:spPr>
          <a:xfrm>
            <a:off x="6036515" y="4622326"/>
            <a:ext cx="1420985" cy="369332"/>
          </a:xfrm>
          <a:prstGeom prst="rect">
            <a:avLst/>
          </a:prstGeom>
          <a:noFill/>
        </p:spPr>
        <p:txBody>
          <a:bodyPr wrap="square" rtlCol="0">
            <a:spAutoFit/>
          </a:bodyPr>
          <a:lstStyle/>
          <a:p>
            <a:r>
              <a:rPr lang="en-US"/>
              <a:t>(no change)</a:t>
            </a:r>
          </a:p>
        </p:txBody>
      </p:sp>
      <p:grpSp>
        <p:nvGrpSpPr>
          <p:cNvPr id="21" name="Group 20"/>
          <p:cNvGrpSpPr/>
          <p:nvPr/>
        </p:nvGrpSpPr>
        <p:grpSpPr>
          <a:xfrm>
            <a:off x="808310" y="4542745"/>
            <a:ext cx="1805035" cy="1382580"/>
            <a:chOff x="808310" y="4542745"/>
            <a:chExt cx="1805035" cy="1382580"/>
          </a:xfrm>
        </p:grpSpPr>
        <p:sp>
          <p:nvSpPr>
            <p:cNvPr id="87" name="Rectangle 86"/>
            <p:cNvSpPr/>
            <p:nvPr/>
          </p:nvSpPr>
          <p:spPr bwMode="auto">
            <a:xfrm>
              <a:off x="1192360" y="4542745"/>
              <a:ext cx="960125" cy="138258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8" name="Isosceles Triangle 87"/>
            <p:cNvSpPr/>
            <p:nvPr/>
          </p:nvSpPr>
          <p:spPr bwMode="auto">
            <a:xfrm rot="5400000">
              <a:off x="1164118" y="5147063"/>
              <a:ext cx="229682" cy="173197"/>
            </a:xfrm>
            <a:prstGeom prst="triangle">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9" name="Straight Arrow Connector 88"/>
            <p:cNvCxnSpPr/>
            <p:nvPr/>
          </p:nvCxnSpPr>
          <p:spPr bwMode="auto">
            <a:xfrm>
              <a:off x="808310" y="5234035"/>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90" name="Straight Arrow Connector 89"/>
            <p:cNvCxnSpPr/>
            <p:nvPr/>
          </p:nvCxnSpPr>
          <p:spPr bwMode="auto">
            <a:xfrm>
              <a:off x="2152485" y="4696365"/>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1" name="TextBox 90"/>
            <p:cNvSpPr txBox="1"/>
            <p:nvPr/>
          </p:nvSpPr>
          <p:spPr>
            <a:xfrm>
              <a:off x="1311251" y="5080415"/>
              <a:ext cx="494588" cy="338554"/>
            </a:xfrm>
            <a:prstGeom prst="rect">
              <a:avLst/>
            </a:prstGeom>
            <a:noFill/>
          </p:spPr>
          <p:txBody>
            <a:bodyPr wrap="square" rtlCol="0">
              <a:spAutoFit/>
            </a:bodyPr>
            <a:lstStyle/>
            <a:p>
              <a:r>
                <a:rPr lang="en-US" sz="1600"/>
                <a:t>Clk</a:t>
              </a:r>
            </a:p>
          </p:txBody>
        </p:sp>
        <p:grpSp>
          <p:nvGrpSpPr>
            <p:cNvPr id="92" name="Group 91"/>
            <p:cNvGrpSpPr/>
            <p:nvPr/>
          </p:nvGrpSpPr>
          <p:grpSpPr>
            <a:xfrm>
              <a:off x="808310" y="4542745"/>
              <a:ext cx="768100" cy="345645"/>
              <a:chOff x="5954580" y="2046420"/>
              <a:chExt cx="768100" cy="345645"/>
            </a:xfrm>
          </p:grpSpPr>
          <p:cxnSp>
            <p:nvCxnSpPr>
              <p:cNvPr id="102" name="Straight Arrow Connector 101"/>
              <p:cNvCxnSpPr/>
              <p:nvPr/>
            </p:nvCxnSpPr>
            <p:spPr bwMode="auto">
              <a:xfrm>
                <a:off x="5954580" y="2200040"/>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03" name="TextBox 102"/>
              <p:cNvSpPr txBox="1"/>
              <p:nvPr/>
            </p:nvSpPr>
            <p:spPr>
              <a:xfrm>
                <a:off x="6300225" y="2046420"/>
                <a:ext cx="422455" cy="345645"/>
              </a:xfrm>
              <a:prstGeom prst="rect">
                <a:avLst/>
              </a:prstGeom>
              <a:noFill/>
            </p:spPr>
            <p:txBody>
              <a:bodyPr wrap="square" rtlCol="0">
                <a:spAutoFit/>
              </a:bodyPr>
              <a:lstStyle/>
              <a:p>
                <a:r>
                  <a:rPr lang="en-US" sz="1600"/>
                  <a:t>S</a:t>
                </a:r>
              </a:p>
            </p:txBody>
          </p:sp>
        </p:grpSp>
        <p:sp>
          <p:nvSpPr>
            <p:cNvPr id="93" name="TextBox 92"/>
            <p:cNvSpPr txBox="1"/>
            <p:nvPr/>
          </p:nvSpPr>
          <p:spPr>
            <a:xfrm>
              <a:off x="1883650" y="4542745"/>
              <a:ext cx="422455" cy="345645"/>
            </a:xfrm>
            <a:prstGeom prst="rect">
              <a:avLst/>
            </a:prstGeom>
            <a:noFill/>
          </p:spPr>
          <p:txBody>
            <a:bodyPr wrap="square" rtlCol="0">
              <a:spAutoFit/>
            </a:bodyPr>
            <a:lstStyle/>
            <a:p>
              <a:r>
                <a:rPr lang="en-US" sz="1600"/>
                <a:t>Q</a:t>
              </a:r>
            </a:p>
          </p:txBody>
        </p:sp>
        <p:grpSp>
          <p:nvGrpSpPr>
            <p:cNvPr id="94" name="Group 93"/>
            <p:cNvGrpSpPr/>
            <p:nvPr/>
          </p:nvGrpSpPr>
          <p:grpSpPr>
            <a:xfrm>
              <a:off x="1883650" y="5579680"/>
              <a:ext cx="729695" cy="345645"/>
              <a:chOff x="7029920" y="2584090"/>
              <a:chExt cx="729695" cy="345645"/>
            </a:xfrm>
          </p:grpSpPr>
          <p:cxnSp>
            <p:nvCxnSpPr>
              <p:cNvPr id="97" name="Straight Arrow Connector 96"/>
              <p:cNvCxnSpPr/>
              <p:nvPr/>
            </p:nvCxnSpPr>
            <p:spPr bwMode="auto">
              <a:xfrm>
                <a:off x="7375565" y="2776115"/>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8" name="Oval 97"/>
              <p:cNvSpPr/>
              <p:nvPr/>
            </p:nvSpPr>
            <p:spPr bwMode="auto">
              <a:xfrm>
                <a:off x="7298755" y="2737710"/>
                <a:ext cx="76810" cy="76810"/>
              </a:xfrm>
              <a:prstGeom prst="ellipse">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99" name="Group 98"/>
              <p:cNvGrpSpPr/>
              <p:nvPr/>
            </p:nvGrpSpPr>
            <p:grpSpPr>
              <a:xfrm>
                <a:off x="7029920" y="2584090"/>
                <a:ext cx="422455" cy="345645"/>
                <a:chOff x="2537536" y="4649439"/>
                <a:chExt cx="422455" cy="345645"/>
              </a:xfrm>
            </p:grpSpPr>
            <p:sp>
              <p:nvSpPr>
                <p:cNvPr id="100" name="TextBox 99"/>
                <p:cNvSpPr txBox="1"/>
                <p:nvPr/>
              </p:nvSpPr>
              <p:spPr>
                <a:xfrm>
                  <a:off x="2537536" y="4649439"/>
                  <a:ext cx="422455" cy="345645"/>
                </a:xfrm>
                <a:prstGeom prst="rect">
                  <a:avLst/>
                </a:prstGeom>
                <a:noFill/>
              </p:spPr>
              <p:txBody>
                <a:bodyPr wrap="square" rtlCol="0">
                  <a:spAutoFit/>
                </a:bodyPr>
                <a:lstStyle/>
                <a:p>
                  <a:r>
                    <a:rPr lang="en-US" sz="1600"/>
                    <a:t>Q</a:t>
                  </a:r>
                </a:p>
              </p:txBody>
            </p:sp>
            <p:cxnSp>
              <p:nvCxnSpPr>
                <p:cNvPr id="101" name="Straight Connector 100"/>
                <p:cNvCxnSpPr/>
                <p:nvPr/>
              </p:nvCxnSpPr>
              <p:spPr bwMode="auto">
                <a:xfrm>
                  <a:off x="2613345" y="4696365"/>
                  <a:ext cx="153620"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cxnSp>
          <p:nvCxnSpPr>
            <p:cNvPr id="95" name="Straight Arrow Connector 94"/>
            <p:cNvCxnSpPr/>
            <p:nvPr/>
          </p:nvCxnSpPr>
          <p:spPr bwMode="auto">
            <a:xfrm>
              <a:off x="846715" y="5733300"/>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6" name="TextBox 95"/>
            <p:cNvSpPr txBox="1"/>
            <p:nvPr/>
          </p:nvSpPr>
          <p:spPr>
            <a:xfrm>
              <a:off x="1192360" y="5579680"/>
              <a:ext cx="422455" cy="345645"/>
            </a:xfrm>
            <a:prstGeom prst="rect">
              <a:avLst/>
            </a:prstGeom>
            <a:noFill/>
          </p:spPr>
          <p:txBody>
            <a:bodyPr wrap="square" rtlCol="0">
              <a:spAutoFit/>
            </a:bodyPr>
            <a:lstStyle/>
            <a:p>
              <a:r>
                <a:rPr lang="en-US" sz="1600"/>
                <a:t>R</a:t>
              </a:r>
            </a:p>
          </p:txBody>
        </p:sp>
      </p:grpSp>
    </p:spTree>
    <p:extLst>
      <p:ext uri="{BB962C8B-B14F-4D97-AF65-F5344CB8AC3E}">
        <p14:creationId xmlns:p14="http://schemas.microsoft.com/office/powerpoint/2010/main" val="11147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49360"/>
            <a:ext cx="7527380" cy="691290"/>
          </a:xfrm>
        </p:spPr>
        <p:txBody>
          <a:bodyPr/>
          <a:lstStyle/>
          <a:p>
            <a:pPr algn="ctr"/>
            <a:r>
              <a:rPr lang="en-US" altLang="en-US" dirty="0"/>
              <a:t>Timed sequential circuits</a:t>
            </a:r>
          </a:p>
        </p:txBody>
      </p:sp>
      <p:sp>
        <p:nvSpPr>
          <p:cNvPr id="2" name="Slide Number Placeholder 1"/>
          <p:cNvSpPr>
            <a:spLocks noGrp="1"/>
          </p:cNvSpPr>
          <p:nvPr>
            <p:ph type="sldNum" sz="quarter" idx="12"/>
          </p:nvPr>
        </p:nvSpPr>
        <p:spPr>
          <a:xfrm>
            <a:off x="7087527" y="6243638"/>
            <a:ext cx="1905000" cy="457200"/>
          </a:xfrm>
        </p:spPr>
        <p:txBody>
          <a:bodyPr/>
          <a:lstStyle/>
          <a:p>
            <a:pPr>
              <a:defRPr/>
            </a:pPr>
            <a:fld id="{9F95971F-92F4-44DA-B463-EB59D65F167A}" type="slidenum">
              <a:rPr lang="en-US" altLang="en-US" smtClean="0"/>
              <a:pPr>
                <a:defRPr/>
              </a:pPr>
              <a:t>28</a:t>
            </a:fld>
            <a:endParaRPr lang="en-US" altLang="en-US"/>
          </a:p>
        </p:txBody>
      </p:sp>
      <p:grpSp>
        <p:nvGrpSpPr>
          <p:cNvPr id="27" name="Group 26"/>
          <p:cNvGrpSpPr/>
          <p:nvPr/>
        </p:nvGrpSpPr>
        <p:grpSpPr>
          <a:xfrm>
            <a:off x="1192360" y="4703844"/>
            <a:ext cx="1805035" cy="921720"/>
            <a:chOff x="539475" y="1124700"/>
            <a:chExt cx="1805035" cy="921720"/>
          </a:xfrm>
        </p:grpSpPr>
        <p:sp>
          <p:nvSpPr>
            <p:cNvPr id="5" name="Rectangle 4"/>
            <p:cNvSpPr/>
            <p:nvPr/>
          </p:nvSpPr>
          <p:spPr bwMode="auto">
            <a:xfrm>
              <a:off x="923525" y="1124700"/>
              <a:ext cx="960125" cy="92172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Isosceles Triangle 6"/>
            <p:cNvSpPr/>
            <p:nvPr/>
          </p:nvSpPr>
          <p:spPr bwMode="auto">
            <a:xfrm rot="5400000">
              <a:off x="895283" y="1729018"/>
              <a:ext cx="229682" cy="173197"/>
            </a:xfrm>
            <a:prstGeom prst="triangle">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Arrow Connector 10"/>
            <p:cNvCxnSpPr/>
            <p:nvPr/>
          </p:nvCxnSpPr>
          <p:spPr bwMode="auto">
            <a:xfrm>
              <a:off x="539475" y="1278320"/>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p:cNvCxnSpPr/>
            <p:nvPr/>
          </p:nvCxnSpPr>
          <p:spPr bwMode="auto">
            <a:xfrm>
              <a:off x="539475" y="1815990"/>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p:cNvCxnSpPr/>
            <p:nvPr/>
          </p:nvCxnSpPr>
          <p:spPr bwMode="auto">
            <a:xfrm>
              <a:off x="1883650" y="1278320"/>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p:cNvCxnSpPr/>
            <p:nvPr/>
          </p:nvCxnSpPr>
          <p:spPr bwMode="auto">
            <a:xfrm>
              <a:off x="1960460" y="1854395"/>
              <a:ext cx="38405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13" name="Oval 12"/>
            <p:cNvSpPr/>
            <p:nvPr/>
          </p:nvSpPr>
          <p:spPr bwMode="auto">
            <a:xfrm>
              <a:off x="1883650" y="1815990"/>
              <a:ext cx="76810" cy="76810"/>
            </a:xfrm>
            <a:prstGeom prst="ellipse">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TextBox 16"/>
            <p:cNvSpPr txBox="1"/>
            <p:nvPr/>
          </p:nvSpPr>
          <p:spPr>
            <a:xfrm>
              <a:off x="1042416" y="1662370"/>
              <a:ext cx="422455" cy="345645"/>
            </a:xfrm>
            <a:prstGeom prst="rect">
              <a:avLst/>
            </a:prstGeom>
            <a:noFill/>
          </p:spPr>
          <p:txBody>
            <a:bodyPr wrap="square" rtlCol="0">
              <a:spAutoFit/>
            </a:bodyPr>
            <a:lstStyle/>
            <a:p>
              <a:r>
                <a:rPr lang="en-US" sz="1600"/>
                <a:t>C</a:t>
              </a:r>
            </a:p>
          </p:txBody>
        </p:sp>
        <p:sp>
          <p:nvSpPr>
            <p:cNvPr id="20" name="TextBox 19"/>
            <p:cNvSpPr txBox="1"/>
            <p:nvPr/>
          </p:nvSpPr>
          <p:spPr>
            <a:xfrm>
              <a:off x="885120" y="1124700"/>
              <a:ext cx="422455" cy="345645"/>
            </a:xfrm>
            <a:prstGeom prst="rect">
              <a:avLst/>
            </a:prstGeom>
            <a:noFill/>
          </p:spPr>
          <p:txBody>
            <a:bodyPr wrap="square" rtlCol="0">
              <a:spAutoFit/>
            </a:bodyPr>
            <a:lstStyle/>
            <a:p>
              <a:r>
                <a:rPr lang="en-US" sz="1600"/>
                <a:t>D</a:t>
              </a:r>
            </a:p>
          </p:txBody>
        </p:sp>
        <p:sp>
          <p:nvSpPr>
            <p:cNvPr id="22" name="TextBox 21"/>
            <p:cNvSpPr txBox="1"/>
            <p:nvPr/>
          </p:nvSpPr>
          <p:spPr>
            <a:xfrm>
              <a:off x="1614815" y="1124700"/>
              <a:ext cx="422455" cy="345645"/>
            </a:xfrm>
            <a:prstGeom prst="rect">
              <a:avLst/>
            </a:prstGeom>
            <a:noFill/>
          </p:spPr>
          <p:txBody>
            <a:bodyPr wrap="square" rtlCol="0">
              <a:spAutoFit/>
            </a:bodyPr>
            <a:lstStyle/>
            <a:p>
              <a:r>
                <a:rPr lang="en-US" sz="1600" dirty="0"/>
                <a:t>Q</a:t>
              </a:r>
            </a:p>
          </p:txBody>
        </p:sp>
        <p:grpSp>
          <p:nvGrpSpPr>
            <p:cNvPr id="25" name="Group 24"/>
            <p:cNvGrpSpPr/>
            <p:nvPr/>
          </p:nvGrpSpPr>
          <p:grpSpPr>
            <a:xfrm>
              <a:off x="1614815" y="1662370"/>
              <a:ext cx="422455" cy="345645"/>
              <a:chOff x="2537536" y="4649439"/>
              <a:chExt cx="422455" cy="345645"/>
            </a:xfrm>
          </p:grpSpPr>
          <p:sp>
            <p:nvSpPr>
              <p:cNvPr id="21" name="TextBox 20"/>
              <p:cNvSpPr txBox="1"/>
              <p:nvPr/>
            </p:nvSpPr>
            <p:spPr>
              <a:xfrm>
                <a:off x="2537536" y="4649439"/>
                <a:ext cx="422455" cy="345645"/>
              </a:xfrm>
              <a:prstGeom prst="rect">
                <a:avLst/>
              </a:prstGeom>
              <a:noFill/>
            </p:spPr>
            <p:txBody>
              <a:bodyPr wrap="square" rtlCol="0">
                <a:spAutoFit/>
              </a:bodyPr>
              <a:lstStyle/>
              <a:p>
                <a:r>
                  <a:rPr lang="en-US" sz="1600"/>
                  <a:t>Q</a:t>
                </a:r>
              </a:p>
            </p:txBody>
          </p:sp>
          <p:cxnSp>
            <p:nvCxnSpPr>
              <p:cNvPr id="19" name="Straight Connector 18"/>
              <p:cNvCxnSpPr/>
              <p:nvPr/>
            </p:nvCxnSpPr>
            <p:spPr bwMode="auto">
              <a:xfrm>
                <a:off x="2613345" y="4696365"/>
                <a:ext cx="153620"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grpSp>
      <p:graphicFrame>
        <p:nvGraphicFramePr>
          <p:cNvPr id="23" name="Table 22"/>
          <p:cNvGraphicFramePr>
            <a:graphicFrameLocks noGrp="1"/>
          </p:cNvGraphicFramePr>
          <p:nvPr>
            <p:extLst>
              <p:ext uri="{D42A27DB-BD31-4B8C-83A1-F6EECF244321}">
                <p14:modId xmlns:p14="http://schemas.microsoft.com/office/powerpoint/2010/main" val="2985270874"/>
              </p:ext>
            </p:extLst>
          </p:nvPr>
        </p:nvGraphicFramePr>
        <p:xfrm>
          <a:off x="4195264" y="4616064"/>
          <a:ext cx="1613010" cy="1097280"/>
        </p:xfrm>
        <a:graphic>
          <a:graphicData uri="http://schemas.openxmlformats.org/drawingml/2006/table">
            <a:tbl>
              <a:tblPr/>
              <a:tblGrid>
                <a:gridCol w="476570">
                  <a:extLst>
                    <a:ext uri="{9D8B030D-6E8A-4147-A177-3AD203B41FA5}">
                      <a16:colId xmlns:a16="http://schemas.microsoft.com/office/drawing/2014/main" val="20000"/>
                    </a:ext>
                  </a:extLst>
                </a:gridCol>
                <a:gridCol w="1136440">
                  <a:extLst>
                    <a:ext uri="{9D8B030D-6E8A-4147-A177-3AD203B41FA5}">
                      <a16:colId xmlns:a16="http://schemas.microsoft.com/office/drawing/2014/main" val="20001"/>
                    </a:ext>
                  </a:extLst>
                </a:gridCol>
              </a:tblGrid>
              <a:tr h="324043">
                <a:tc>
                  <a:txBody>
                    <a:bodyPr/>
                    <a:lstStyle/>
                    <a:p>
                      <a:pPr algn="ctr"/>
                      <a:r>
                        <a:rPr lang="en-US" dirty="0"/>
                        <a:t>D</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dirty="0"/>
                        <a:t>Q(t+1)</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6446">
                <a:tc>
                  <a:txBody>
                    <a:bodyPr/>
                    <a:lstStyle/>
                    <a:p>
                      <a:pPr algn="ctr"/>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6446">
                <a:tc>
                  <a:txBody>
                    <a:bodyPr/>
                    <a:lstStyle/>
                    <a:p>
                      <a:pPr algn="ctr"/>
                      <a:r>
                        <a:rPr lang="en-US"/>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bwMode="auto">
          <a:xfrm>
            <a:off x="7644400" y="5522976"/>
            <a:ext cx="153620" cy="0"/>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4" name="TextBox 3"/>
          <p:cNvSpPr txBox="1"/>
          <p:nvPr/>
        </p:nvSpPr>
        <p:spPr>
          <a:xfrm>
            <a:off x="270639" y="779055"/>
            <a:ext cx="7527380" cy="3785652"/>
          </a:xfrm>
          <a:prstGeom prst="rect">
            <a:avLst/>
          </a:prstGeom>
          <a:noFill/>
        </p:spPr>
        <p:txBody>
          <a:bodyPr wrap="square" lIns="91440" tIns="45720" rIns="91440" bIns="45720" rtlCol="0" anchor="t">
            <a:spAutoFit/>
          </a:bodyPr>
          <a:lstStyle/>
          <a:p>
            <a:r>
              <a:rPr lang="en-US" sz="2400" dirty="0"/>
              <a:t>Two problems:</a:t>
            </a:r>
          </a:p>
          <a:p>
            <a:pPr marL="182880" indent="-182880" defTabSz="182880">
              <a:buFont typeface="Arial" panose="020B0604020202020204" pitchFamily="34" charset="0"/>
              <a:buChar char="•"/>
            </a:pPr>
            <a:r>
              <a:rPr lang="en-US" sz="2400" dirty="0"/>
              <a:t>(1) S, R both being 1</a:t>
            </a:r>
          </a:p>
          <a:p>
            <a:pPr marL="640080" lvl="1" indent="-182880" defTabSz="182880">
              <a:buFont typeface="Arial" panose="020B0604020202020204" pitchFamily="34" charset="0"/>
              <a:buChar char="•"/>
            </a:pPr>
            <a:r>
              <a:rPr lang="en-US" sz="2400" dirty="0">
                <a:latin typeface="Arial"/>
                <a:cs typeface="Arial"/>
              </a:rPr>
              <a:t>Solution: use NOT S as input to R (so S is really the only input, since R is just NOT S)). With this change, slide 27 above is </a:t>
            </a:r>
            <a:r>
              <a:rPr lang="en-US" sz="2400" b="1" dirty="0">
                <a:latin typeface="Arial"/>
                <a:cs typeface="Arial"/>
              </a:rPr>
              <a:t>a D flip-flop </a:t>
            </a:r>
            <a:r>
              <a:rPr lang="en-US" sz="2400" dirty="0">
                <a:latin typeface="Arial"/>
                <a:cs typeface="Arial"/>
              </a:rPr>
              <a:t>(S is D, and R is NOT D).</a:t>
            </a:r>
          </a:p>
          <a:p>
            <a:pPr marL="182880" indent="-182880" defTabSz="182880">
              <a:buFont typeface="Arial" panose="020B0604020202020204" pitchFamily="34" charset="0"/>
              <a:buChar char="•"/>
            </a:pPr>
            <a:r>
              <a:rPr lang="en-US" sz="2400" dirty="0"/>
              <a:t>(2) S/R changing when clock signal is 1</a:t>
            </a:r>
          </a:p>
          <a:p>
            <a:pPr marL="640080" lvl="1" indent="-182880" defTabSz="182880">
              <a:buFont typeface="Arial" panose="020B0604020202020204" pitchFamily="34" charset="0"/>
              <a:buChar char="•"/>
            </a:pPr>
            <a:r>
              <a:rPr lang="en-US" sz="2400" dirty="0"/>
              <a:t>Solution: wait enough time for S/R to stabilize before clock goes to 1 (do not make clock too fast)</a:t>
            </a:r>
          </a:p>
        </p:txBody>
      </p:sp>
    </p:spTree>
    <p:extLst>
      <p:ext uri="{BB962C8B-B14F-4D97-AF65-F5344CB8AC3E}">
        <p14:creationId xmlns:p14="http://schemas.microsoft.com/office/powerpoint/2010/main" val="231502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A 4-bit register (using 4 D flip-flops)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29</a:t>
            </a:fld>
            <a:endParaRPr lang="en-US" altLang="en-US"/>
          </a:p>
        </p:txBody>
      </p:sp>
      <p:pic>
        <p:nvPicPr>
          <p:cNvPr id="11" name="Picture 6" descr="C:\idraw20\44.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00" y="1278320"/>
            <a:ext cx="348297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495190" y="3044950"/>
            <a:ext cx="464881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Current value in the register is always available at the output</a:t>
            </a:r>
          </a:p>
          <a:p>
            <a:pPr marL="285750" indent="-285750">
              <a:buFont typeface="Arial" panose="020B0604020202020204" pitchFamily="34" charset="0"/>
              <a:buChar char="•"/>
            </a:pPr>
            <a:r>
              <a:rPr lang="en-US" dirty="0"/>
              <a:t>Values on the input lines appears on the output lines at the next clock cycle</a:t>
            </a:r>
          </a:p>
          <a:p>
            <a:pPr marL="285750" indent="-285750">
              <a:buFont typeface="Arial" panose="020B0604020202020204" pitchFamily="34" charset="0"/>
              <a:buChar char="•"/>
            </a:pPr>
            <a:r>
              <a:rPr lang="en-US" dirty="0"/>
              <a:t>More precisely, when there is a 1 input in the second input port (the clock), the value that is on the first input port goes into the D flip-flop and is the new value that will appear on the output lines</a:t>
            </a:r>
          </a:p>
          <a:p>
            <a:pPr marL="285750" indent="-285750">
              <a:buFont typeface="Arial" panose="020B0604020202020204" pitchFamily="34" charset="0"/>
              <a:buChar char="•"/>
            </a:pPr>
            <a:r>
              <a:rPr lang="en-US" dirty="0"/>
              <a:t>The clock signal can be AND-</a:t>
            </a:r>
            <a:r>
              <a:rPr lang="en-US" dirty="0" err="1"/>
              <a:t>ed</a:t>
            </a:r>
            <a:r>
              <a:rPr lang="en-US" dirty="0"/>
              <a:t> with register address to decide whether this value is intended for this register </a:t>
            </a:r>
          </a:p>
        </p:txBody>
      </p:sp>
      <p:pic>
        <p:nvPicPr>
          <p:cNvPr id="12" name="Picture 7" descr="C:\idraw20\46.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947" y="1239915"/>
            <a:ext cx="3227388"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798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Boolean logic/algebra</a:t>
            </a:r>
          </a:p>
        </p:txBody>
      </p:sp>
      <p:sp>
        <p:nvSpPr>
          <p:cNvPr id="27651" name="Rectangle 3"/>
          <p:cNvSpPr>
            <a:spLocks noGrp="1"/>
          </p:cNvSpPr>
          <p:nvPr>
            <p:ph type="body" idx="1"/>
          </p:nvPr>
        </p:nvSpPr>
        <p:spPr>
          <a:xfrm>
            <a:off x="347450" y="702245"/>
            <a:ext cx="8599700" cy="5875965"/>
          </a:xfrm>
        </p:spPr>
        <p:txBody>
          <a:bodyPr/>
          <a:lstStyle/>
          <a:p>
            <a:r>
              <a:rPr lang="en-US" altLang="en-US" sz="2800" dirty="0"/>
              <a:t>Two values: </a:t>
            </a:r>
            <a:endParaRPr lang="en-US" altLang="en-US" sz="2800" dirty="0">
              <a:ea typeface="Tahoma"/>
              <a:cs typeface="Tahoma"/>
            </a:endParaRPr>
          </a:p>
          <a:p>
            <a:pPr lvl="1"/>
            <a:r>
              <a:rPr lang="en-US" altLang="en-US" dirty="0"/>
              <a:t>true/false</a:t>
            </a:r>
            <a:endParaRPr lang="en-US" altLang="en-US" dirty="0">
              <a:ea typeface="Tahoma"/>
              <a:cs typeface="Tahoma"/>
            </a:endParaRPr>
          </a:p>
          <a:p>
            <a:pPr lvl="1"/>
            <a:r>
              <a:rPr lang="en-US" altLang="en-US" dirty="0"/>
              <a:t>on/off</a:t>
            </a:r>
            <a:endParaRPr lang="en-US" altLang="en-US" dirty="0">
              <a:ea typeface="Tahoma"/>
              <a:cs typeface="Tahoma"/>
            </a:endParaRPr>
          </a:p>
          <a:p>
            <a:pPr lvl="1"/>
            <a:r>
              <a:rPr lang="en-US" altLang="en-US" dirty="0"/>
              <a:t>1/0 </a:t>
            </a:r>
            <a:endParaRPr lang="en-US" altLang="en-US" dirty="0">
              <a:ea typeface="Tahoma"/>
              <a:cs typeface="Tahoma"/>
            </a:endParaRPr>
          </a:p>
          <a:p>
            <a:r>
              <a:rPr lang="en-US" altLang="en-US" sz="2800" dirty="0"/>
              <a:t>We commonly use 1/0 but the others are also very important </a:t>
            </a:r>
            <a:endParaRPr lang="en-US" altLang="en-US" sz="2800" dirty="0">
              <a:ea typeface="Tahoma"/>
              <a:cs typeface="Tahoma"/>
            </a:endParaRPr>
          </a:p>
          <a:p>
            <a:r>
              <a:rPr lang="en-US" altLang="en-US" sz="2800" dirty="0"/>
              <a:t>But most important of all: </a:t>
            </a:r>
            <a:br>
              <a:rPr lang="en-US" altLang="en-US" sz="2800" dirty="0"/>
            </a:br>
            <a:r>
              <a:rPr lang="en-US" altLang="en-US" sz="2800" dirty="0"/>
              <a:t>	</a:t>
            </a:r>
            <a:r>
              <a:rPr lang="en-US" altLang="en-US" sz="2800" b="1" i="1" dirty="0"/>
              <a:t>They all mean the same thing</a:t>
            </a:r>
            <a:r>
              <a:rPr lang="en-US" altLang="en-US" sz="2800" i="1" dirty="0"/>
              <a:t>; everything we say about Boolean logic is true and works the same way whether the two values are true/false, on/off, or 1/0.</a:t>
            </a:r>
            <a:endParaRPr lang="en-US" altLang="en-US" sz="2800" i="1"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3</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2458214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2" descr="C:\IDRAW20\Julie\Org&amp;Arch\Ch3\EX3_35.TIF"/>
          <p:cNvPicPr>
            <a:picLocks noChangeAspect="1" noChangeArrowheads="1"/>
          </p:cNvPicPr>
          <p:nvPr/>
        </p:nvPicPr>
        <p:blipFill>
          <a:blip r:embed="rId3">
            <a:extLst>
              <a:ext uri="{28A0092B-C50C-407E-A947-70E740481C1C}">
                <a14:useLocalDpi xmlns:a14="http://schemas.microsoft.com/office/drawing/2010/main" val="0"/>
              </a:ext>
            </a:extLst>
          </a:blip>
          <a:srcRect t="1537" r="2768" b="1456"/>
          <a:stretch>
            <a:fillRect/>
          </a:stretch>
        </p:blipFill>
        <p:spPr bwMode="auto">
          <a:xfrm>
            <a:off x="756536" y="10955"/>
            <a:ext cx="7348724" cy="50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62665" y="5042010"/>
            <a:ext cx="8103455" cy="2308324"/>
          </a:xfrm>
          <a:prstGeom prst="rect">
            <a:avLst/>
          </a:prstGeom>
          <a:noFill/>
        </p:spPr>
        <p:txBody>
          <a:bodyPr wrap="square" rtlCol="0">
            <a:spAutoFit/>
          </a:bodyPr>
          <a:lstStyle/>
          <a:p>
            <a:pPr marL="285750" indent="-285750">
              <a:buFont typeface="Arial" panose="020B0604020202020204" pitchFamily="34" charset="0"/>
              <a:buChar char="•"/>
            </a:pPr>
            <a:r>
              <a:rPr lang="en-US"/>
              <a:t>4-word, 3-bit memory with addresses 00, 01, 10, 11 on lines S0, S1</a:t>
            </a:r>
          </a:p>
          <a:p>
            <a:pPr marL="285750" indent="-285750">
              <a:buFont typeface="Arial" panose="020B0604020202020204" pitchFamily="34" charset="0"/>
              <a:buChar char="•"/>
            </a:pPr>
            <a:r>
              <a:rPr lang="en-US"/>
              <a:t>“Write Enable” tells us if we want to write a new value into particular word </a:t>
            </a:r>
          </a:p>
          <a:p>
            <a:pPr marL="285750" indent="-285750">
              <a:buFont typeface="Arial" panose="020B0604020202020204" pitchFamily="34" charset="0"/>
              <a:buChar char="•"/>
            </a:pPr>
            <a:r>
              <a:rPr lang="en-US"/>
              <a:t>“AND” the address with the clock signal and “Write Enable” and feed it to the “clock port” of each D flip flop of the register.</a:t>
            </a:r>
          </a:p>
          <a:p>
            <a:pPr marL="285750" indent="-285750">
              <a:buFont typeface="Arial" panose="020B0604020202020204" pitchFamily="34" charset="0"/>
              <a:buChar char="•"/>
            </a:pPr>
            <a:r>
              <a:rPr lang="en-US"/>
              <a:t>Also use S0,S1 to decide which value appears on Out-lines</a:t>
            </a:r>
          </a:p>
          <a:p>
            <a:pPr marL="285750" indent="-285750">
              <a:buFont typeface="Arial" panose="020B0604020202020204" pitchFamily="34" charset="0"/>
              <a:buChar char="•"/>
            </a:pPr>
            <a:r>
              <a:rPr lang="en-US"/>
              <a:t>Tri-state devices used to eliminate the (HUGE) OR gates on the output side </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45256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dirty="0"/>
              <a:t>(Brief) Summary of some key points</a:t>
            </a:r>
          </a:p>
        </p:txBody>
      </p:sp>
      <p:sp>
        <p:nvSpPr>
          <p:cNvPr id="34819" name="Rectangle 3"/>
          <p:cNvSpPr>
            <a:spLocks noGrp="1"/>
          </p:cNvSpPr>
          <p:nvPr>
            <p:ph type="body" idx="1"/>
          </p:nvPr>
        </p:nvSpPr>
        <p:spPr>
          <a:xfrm>
            <a:off x="232236" y="971080"/>
            <a:ext cx="8641890" cy="5045482"/>
          </a:xfrm>
        </p:spPr>
        <p:txBody>
          <a:bodyPr/>
          <a:lstStyle/>
          <a:p>
            <a:pPr>
              <a:spcBef>
                <a:spcPct val="30000"/>
              </a:spcBef>
            </a:pPr>
            <a:r>
              <a:rPr lang="en-US" altLang="en-US" sz="3600">
                <a:latin typeface="+mj-lt"/>
              </a:rPr>
              <a:t>Boolean functions are described by truth tables.</a:t>
            </a:r>
          </a:p>
          <a:p>
            <a:pPr>
              <a:spcBef>
                <a:spcPct val="30000"/>
              </a:spcBef>
            </a:pPr>
            <a:r>
              <a:rPr lang="en-US" altLang="en-US" sz="3600">
                <a:latin typeface="+mj-lt"/>
              </a:rPr>
              <a:t>Logic gates implement Boolean operators. </a:t>
            </a:r>
          </a:p>
          <a:p>
            <a:pPr>
              <a:spcBef>
                <a:spcPct val="30000"/>
              </a:spcBef>
            </a:pPr>
            <a:r>
              <a:rPr lang="en-US" altLang="en-US" sz="3600">
                <a:latin typeface="+mj-lt"/>
              </a:rPr>
              <a:t>The basic gates: AND, OR, and NOT.</a:t>
            </a:r>
          </a:p>
          <a:p>
            <a:pPr>
              <a:spcBef>
                <a:spcPct val="30000"/>
              </a:spcBef>
            </a:pPr>
            <a:r>
              <a:rPr lang="en-US" altLang="en-US" sz="4000">
                <a:latin typeface="+mj-lt"/>
              </a:rPr>
              <a:t>Other imp. gates: XOR, NOR, NAND </a:t>
            </a:r>
          </a:p>
          <a:p>
            <a:pPr>
              <a:spcBef>
                <a:spcPct val="30000"/>
              </a:spcBef>
            </a:pPr>
            <a:r>
              <a:rPr lang="en-US" altLang="en-US" sz="3600">
                <a:latin typeface="+mj-lt"/>
              </a:rPr>
              <a:t>NOR, and NAND are universal gates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31</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2028324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Summary (contd)</a:t>
            </a:r>
          </a:p>
        </p:txBody>
      </p:sp>
      <p:sp>
        <p:nvSpPr>
          <p:cNvPr id="34819" name="Rectangle 3"/>
          <p:cNvSpPr>
            <a:spLocks noGrp="1"/>
          </p:cNvSpPr>
          <p:nvPr>
            <p:ph type="body" idx="1"/>
          </p:nvPr>
        </p:nvSpPr>
        <p:spPr>
          <a:xfrm>
            <a:off x="232236" y="971080"/>
            <a:ext cx="8641890" cy="5045482"/>
          </a:xfrm>
        </p:spPr>
        <p:txBody>
          <a:bodyPr/>
          <a:lstStyle/>
          <a:p>
            <a:pPr>
              <a:spcBef>
                <a:spcPct val="30000"/>
              </a:spcBef>
            </a:pPr>
            <a:r>
              <a:rPr lang="en-US" altLang="en-US" dirty="0">
                <a:latin typeface="Arial"/>
                <a:cs typeface="Arial"/>
              </a:rPr>
              <a:t>Both combinational circuits &amp; sequential circuits are essential in systems.</a:t>
            </a:r>
          </a:p>
          <a:p>
            <a:pPr>
              <a:spcBef>
                <a:spcPct val="30000"/>
              </a:spcBef>
            </a:pPr>
            <a:r>
              <a:rPr lang="en-US" altLang="en-US" dirty="0">
                <a:latin typeface="Arial"/>
                <a:cs typeface="Arial"/>
              </a:rPr>
              <a:t>Combinational circuits produce outputs (almost) immediately when their inputs change.</a:t>
            </a:r>
          </a:p>
          <a:p>
            <a:pPr>
              <a:spcBef>
                <a:spcPct val="30000"/>
              </a:spcBef>
            </a:pPr>
            <a:r>
              <a:rPr lang="en-US" altLang="en-US" dirty="0">
                <a:latin typeface="Arial"/>
                <a:cs typeface="Arial"/>
              </a:rPr>
              <a:t>Sequential circuits require clocks to control their changes of state; sequential circuits  are the basis of all types of memory.</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32</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998977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22919"/>
            <a:ext cx="7723189" cy="908051"/>
          </a:xfrm>
        </p:spPr>
        <p:txBody>
          <a:bodyPr/>
          <a:lstStyle/>
          <a:p>
            <a:pPr algn="ctr"/>
            <a:r>
              <a:rPr lang="en-US" altLang="en-US" dirty="0"/>
              <a:t>Many basic sequential circuits …</a:t>
            </a:r>
          </a:p>
        </p:txBody>
      </p:sp>
      <p:sp>
        <p:nvSpPr>
          <p:cNvPr id="34819" name="Rectangle 3"/>
          <p:cNvSpPr>
            <a:spLocks noGrp="1"/>
          </p:cNvSpPr>
          <p:nvPr>
            <p:ph type="body" idx="1"/>
          </p:nvPr>
        </p:nvSpPr>
        <p:spPr>
          <a:xfrm>
            <a:off x="232236" y="1066798"/>
            <a:ext cx="8714914" cy="2995590"/>
          </a:xfrm>
        </p:spPr>
        <p:txBody>
          <a:bodyPr/>
          <a:lstStyle/>
          <a:p>
            <a:r>
              <a:rPr lang="en-US" altLang="en-US"/>
              <a:t>D-flip-flop: Output changes only when the value of D changes: this is what is used for implementing memory</a:t>
            </a:r>
          </a:p>
          <a:p>
            <a:r>
              <a:rPr lang="en-US" altLang="en-US"/>
              <a:t>But remember: the change happens at the </a:t>
            </a:r>
            <a:r>
              <a:rPr lang="en-US" altLang="en-US" i="1"/>
              <a:t>next  </a:t>
            </a:r>
            <a:r>
              <a:rPr lang="en-US" altLang="en-US"/>
              <a:t>clock cycle; that is what Q(t+1) means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33</a:t>
            </a:fld>
            <a:endParaRPr lang="en-US" altLang="en-US"/>
          </a:p>
        </p:txBody>
      </p:sp>
      <p:pic>
        <p:nvPicPr>
          <p:cNvPr id="9" name="Picture 6" descr="C:\idraw20\43.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500" y="4178527"/>
            <a:ext cx="2047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descr="C:\idraw20\41.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740" y="4066120"/>
            <a:ext cx="266858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dirty="0"/>
              <a:t>CSE 3430; Part 6</a:t>
            </a:r>
          </a:p>
        </p:txBody>
      </p:sp>
    </p:spTree>
    <p:extLst>
      <p:ext uri="{BB962C8B-B14F-4D97-AF65-F5344CB8AC3E}">
        <p14:creationId xmlns:p14="http://schemas.microsoft.com/office/powerpoint/2010/main" val="4025630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08310" y="-181070"/>
            <a:ext cx="7723189" cy="908051"/>
          </a:xfrm>
        </p:spPr>
        <p:txBody>
          <a:bodyPr/>
          <a:lstStyle/>
          <a:p>
            <a:pPr algn="ctr"/>
            <a:r>
              <a:rPr lang="en-US" altLang="en-US"/>
              <a:t>Summary (contd)</a:t>
            </a:r>
          </a:p>
        </p:txBody>
      </p:sp>
      <p:sp>
        <p:nvSpPr>
          <p:cNvPr id="34819" name="Rectangle 3"/>
          <p:cNvSpPr>
            <a:spLocks noGrp="1"/>
          </p:cNvSpPr>
          <p:nvPr>
            <p:ph type="body" idx="1"/>
          </p:nvPr>
        </p:nvSpPr>
        <p:spPr>
          <a:xfrm>
            <a:off x="232236" y="971080"/>
            <a:ext cx="8641890" cy="5045482"/>
          </a:xfrm>
        </p:spPr>
        <p:txBody>
          <a:bodyPr/>
          <a:lstStyle/>
          <a:p>
            <a:pPr>
              <a:spcBef>
                <a:spcPct val="30000"/>
              </a:spcBef>
            </a:pPr>
            <a:r>
              <a:rPr lang="en-US" altLang="en-US" sz="2800" dirty="0">
                <a:latin typeface="Arial" panose="020B0604020202020204" pitchFamily="34" charset="0"/>
              </a:rPr>
              <a:t>Basic sequential circuit: flip-flop</a:t>
            </a:r>
          </a:p>
          <a:p>
            <a:pPr>
              <a:spcBef>
                <a:spcPct val="30000"/>
              </a:spcBef>
            </a:pPr>
            <a:r>
              <a:rPr lang="en-US" altLang="en-US" sz="2800" dirty="0">
                <a:latin typeface="Arial" panose="020B0604020202020204" pitchFamily="34" charset="0"/>
              </a:rPr>
              <a:t>Basic flip-flop to store a bit: D flip-flop</a:t>
            </a:r>
          </a:p>
          <a:p>
            <a:pPr>
              <a:spcBef>
                <a:spcPct val="30000"/>
              </a:spcBef>
            </a:pPr>
            <a:r>
              <a:rPr lang="en-US" altLang="en-US" sz="2800" dirty="0">
                <a:latin typeface="Arial" panose="020B0604020202020204" pitchFamily="34" charset="0"/>
              </a:rPr>
              <a:t>Sequential circuits, especially D flip-flops, are the basis of memory </a:t>
            </a:r>
          </a:p>
          <a:p>
            <a:pPr>
              <a:spcBef>
                <a:spcPct val="30000"/>
              </a:spcBef>
            </a:pPr>
            <a:r>
              <a:rPr lang="en-US" altLang="en-US" sz="2800" dirty="0">
                <a:latin typeface="Arial" panose="020B0604020202020204" pitchFamily="34" charset="0"/>
              </a:rPr>
              <a:t>But accessing memory requires combinational circuits as well (decoders and multiplexors)</a:t>
            </a:r>
          </a:p>
          <a:p>
            <a:pPr>
              <a:spcBef>
                <a:spcPct val="30000"/>
              </a:spcBef>
            </a:pPr>
            <a:r>
              <a:rPr lang="en-US" altLang="en-US" sz="2800" dirty="0">
                <a:latin typeface="Arial" panose="020B0604020202020204" pitchFamily="34" charset="0"/>
              </a:rPr>
              <a:t>Calculations (e.g., in </a:t>
            </a:r>
            <a:r>
              <a:rPr lang="en-US" altLang="en-US" sz="2800">
                <a:latin typeface="Arial" panose="020B0604020202020204" pitchFamily="34" charset="0"/>
              </a:rPr>
              <a:t>an ALU) are </a:t>
            </a:r>
            <a:r>
              <a:rPr lang="en-US" altLang="en-US" sz="2800" dirty="0">
                <a:latin typeface="Arial" panose="020B0604020202020204" pitchFamily="34" charset="0"/>
              </a:rPr>
              <a:t>done using combinational circuits </a:t>
            </a:r>
          </a:p>
          <a:p>
            <a:pPr>
              <a:spcBef>
                <a:spcPct val="30000"/>
              </a:spcBef>
            </a:pPr>
            <a:endParaRPr lang="en-US" altLang="en-US" sz="3600" dirty="0">
              <a:latin typeface="+mj-lt"/>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34</a:t>
            </a:fld>
            <a:endParaRPr lang="en-US" altLang="en-US">
              <a:solidFill>
                <a:srgbClr val="000000"/>
              </a:solidFill>
            </a:endParaRPr>
          </a:p>
        </p:txBody>
      </p:sp>
    </p:spTree>
    <p:extLst>
      <p:ext uri="{BB962C8B-B14F-4D97-AF65-F5344CB8AC3E}">
        <p14:creationId xmlns:p14="http://schemas.microsoft.com/office/powerpoint/2010/main" val="43513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dirty="0"/>
              <a:t>Boolean operations: AND, OR, NOT</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4</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7" name="Picture 7" descr="C:\idraw20\1.TIF"/>
          <p:cNvPicPr>
            <a:picLocks noChangeAspect="1" noChangeArrowheads="1"/>
          </p:cNvPicPr>
          <p:nvPr/>
        </p:nvPicPr>
        <p:blipFill>
          <a:blip r:embed="rId3">
            <a:extLst>
              <a:ext uri="{28A0092B-C50C-407E-A947-70E740481C1C}">
                <a14:useLocalDpi xmlns:a14="http://schemas.microsoft.com/office/drawing/2010/main" val="0"/>
              </a:ext>
            </a:extLst>
          </a:blip>
          <a:srcRect b="2258"/>
          <a:stretch>
            <a:fillRect/>
          </a:stretch>
        </p:blipFill>
        <p:spPr bwMode="auto">
          <a:xfrm>
            <a:off x="6323013" y="1385977"/>
            <a:ext cx="221138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txBox="1">
            <a:spLocks noChangeArrowheads="1"/>
          </p:cNvSpPr>
          <p:nvPr/>
        </p:nvSpPr>
        <p:spPr bwMode="auto">
          <a:xfrm>
            <a:off x="609600" y="1047890"/>
            <a:ext cx="5460195" cy="2880375"/>
          </a:xfrm>
          <a:prstGeom prst="rect">
            <a:avLst/>
          </a:prstGeom>
          <a:noFill/>
          <a:ln>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spcBef>
                <a:spcPct val="40000"/>
              </a:spcBef>
            </a:pPr>
            <a:r>
              <a:rPr lang="en-US" altLang="en-US" sz="2400" kern="0" dirty="0">
                <a:latin typeface="Arial" panose="020B0604020202020204" pitchFamily="34" charset="0"/>
              </a:rPr>
              <a:t>A Boolean operator is defined using a </a:t>
            </a:r>
            <a:r>
              <a:rPr lang="en-US" altLang="en-US" sz="2400" b="1" kern="0" dirty="0">
                <a:latin typeface="Arial" panose="020B0604020202020204" pitchFamily="34" charset="0"/>
              </a:rPr>
              <a:t>truth table, which shows the gate output for given input(s)</a:t>
            </a:r>
            <a:endParaRPr lang="en-US" altLang="en-US" sz="2400" kern="0" dirty="0">
              <a:latin typeface="Arial" panose="020B0604020202020204" pitchFamily="34" charset="0"/>
            </a:endParaRPr>
          </a:p>
          <a:p>
            <a:pPr>
              <a:spcBef>
                <a:spcPct val="40000"/>
              </a:spcBef>
            </a:pPr>
            <a:r>
              <a:rPr lang="en-US" altLang="en-US" sz="2400" kern="0" dirty="0">
                <a:latin typeface="Arial" panose="020B0604020202020204" pitchFamily="34" charset="0"/>
              </a:rPr>
              <a:t>AND is like product </a:t>
            </a:r>
          </a:p>
          <a:p>
            <a:pPr>
              <a:spcBef>
                <a:spcPct val="40000"/>
              </a:spcBef>
            </a:pPr>
            <a:r>
              <a:rPr lang="en-US" altLang="en-US" sz="2400" kern="0" dirty="0">
                <a:latin typeface="Arial" panose="020B0604020202020204" pitchFamily="34" charset="0"/>
              </a:rPr>
              <a:t>OR is like sum; but 1+1 is </a:t>
            </a:r>
            <a:r>
              <a:rPr lang="en-US" altLang="en-US" sz="2400" b="1" kern="0" dirty="0">
                <a:latin typeface="Arial" panose="020B0604020202020204" pitchFamily="34" charset="0"/>
              </a:rPr>
              <a:t>not </a:t>
            </a:r>
            <a:r>
              <a:rPr lang="en-US" altLang="en-US" sz="2400" kern="0" dirty="0">
                <a:latin typeface="Arial" panose="020B0604020202020204" pitchFamily="34" charset="0"/>
              </a:rPr>
              <a:t>2 (because 2 is not a Boolean value!)</a:t>
            </a:r>
          </a:p>
          <a:p>
            <a:pPr>
              <a:spcBef>
                <a:spcPct val="40000"/>
              </a:spcBef>
            </a:pPr>
            <a:r>
              <a:rPr lang="en-US" altLang="en-US" sz="2400" kern="0" dirty="0">
                <a:latin typeface="Arial" panose="020B0604020202020204" pitchFamily="34" charset="0"/>
              </a:rPr>
              <a:t>NOT denoted by overbar or ~</a:t>
            </a:r>
          </a:p>
        </p:txBody>
      </p:sp>
      <p:pic>
        <p:nvPicPr>
          <p:cNvPr id="9" name="Picture 1031" descr="C:\idraw20\2A.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550" y="4182868"/>
            <a:ext cx="180975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46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More complex boolean functions</a:t>
            </a:r>
          </a:p>
        </p:txBody>
      </p:sp>
      <p:sp>
        <p:nvSpPr>
          <p:cNvPr id="27651" name="Rectangle 3"/>
          <p:cNvSpPr>
            <a:spLocks noGrp="1"/>
          </p:cNvSpPr>
          <p:nvPr>
            <p:ph type="body" idx="1"/>
          </p:nvPr>
        </p:nvSpPr>
        <p:spPr>
          <a:xfrm>
            <a:off x="155425" y="989496"/>
            <a:ext cx="4743140" cy="4782209"/>
          </a:xfrm>
        </p:spPr>
        <p:txBody>
          <a:bodyPr/>
          <a:lstStyle/>
          <a:p>
            <a:r>
              <a:rPr lang="en-US" altLang="en-US" sz="2400" dirty="0"/>
              <a:t>Are built out of basic ones:</a:t>
            </a:r>
            <a:br>
              <a:rPr lang="en-US" altLang="en-US" sz="2400" dirty="0"/>
            </a:br>
            <a:br>
              <a:rPr lang="en-US" altLang="en-US" sz="2400" dirty="0"/>
            </a:br>
            <a:endParaRPr lang="en-US" altLang="en-US" sz="2400" dirty="0"/>
          </a:p>
          <a:p>
            <a:pPr marL="0" indent="0">
              <a:buNone/>
            </a:pPr>
            <a:endParaRPr lang="en-US" altLang="en-US" sz="2400" dirty="0"/>
          </a:p>
          <a:p>
            <a:pPr defTabSz="182880"/>
            <a:r>
              <a:rPr lang="en-US" altLang="en-US" sz="2400" dirty="0"/>
              <a:t>Precedence: NOT then AND then OR (“NAO Rule”)</a:t>
            </a:r>
          </a:p>
          <a:p>
            <a:pPr defTabSz="182880"/>
            <a:r>
              <a:rPr lang="en-US" altLang="en-US" sz="2400" dirty="0"/>
              <a:t>So: F(</a:t>
            </a:r>
            <a:r>
              <a:rPr lang="en-US" altLang="en-US" sz="2400" dirty="0" err="1"/>
              <a:t>x,y,z</a:t>
            </a:r>
            <a:r>
              <a:rPr lang="en-US" altLang="en-US" sz="2400" dirty="0"/>
              <a:t>) = ((x( ͞͞z )) + y)</a:t>
            </a:r>
          </a:p>
          <a:p>
            <a:pPr defTabSz="182880"/>
            <a:r>
              <a:rPr lang="en-US" altLang="en-US" sz="2400" dirty="0"/>
              <a:t>The parentheses show the precedence explicitly, but even without them, the precedence is known, according to the NAO rule given above.</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5</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6" descr="C:\idraw20\3A.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56" y="1711129"/>
            <a:ext cx="322738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C:\idraw20\3B.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6970" y="971080"/>
            <a:ext cx="40132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95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8065050" cy="666750"/>
          </a:xfrm>
        </p:spPr>
        <p:txBody>
          <a:bodyPr/>
          <a:lstStyle/>
          <a:p>
            <a:pPr algn="ctr"/>
            <a:r>
              <a:rPr lang="en-US" altLang="en-US" sz="3200" dirty="0"/>
              <a:t>Complex functions as </a:t>
            </a:r>
            <a:r>
              <a:rPr lang="en-US" altLang="en-US" sz="3200" b="1" dirty="0"/>
              <a:t>sum of products</a:t>
            </a:r>
          </a:p>
        </p:txBody>
      </p:sp>
      <p:sp>
        <p:nvSpPr>
          <p:cNvPr id="27651" name="Rectangle 3"/>
          <p:cNvSpPr>
            <a:spLocks noGrp="1"/>
          </p:cNvSpPr>
          <p:nvPr>
            <p:ph type="body" idx="1"/>
          </p:nvPr>
        </p:nvSpPr>
        <p:spPr>
          <a:xfrm>
            <a:off x="125214" y="1007099"/>
            <a:ext cx="5203498" cy="2422082"/>
          </a:xfrm>
        </p:spPr>
        <p:txBody>
          <a:bodyPr/>
          <a:lstStyle/>
          <a:p>
            <a:r>
              <a:rPr lang="en-US" altLang="en-US" sz="2800" dirty="0"/>
              <a:t>For each “1” in result column, write corresponding product term; </a:t>
            </a:r>
            <a:r>
              <a:rPr lang="en-US" altLang="en-US" sz="2800" b="1" dirty="0"/>
              <a:t>the sum of all the product terms </a:t>
            </a:r>
            <a:r>
              <a:rPr lang="en-US" altLang="en-US" sz="2800" dirty="0"/>
              <a:t>is equal to the function:</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6</a:t>
            </a:fld>
            <a:endParaRPr lang="en-US" altLang="en-US"/>
          </a:p>
        </p:txBody>
      </p:sp>
      <p:pic>
        <p:nvPicPr>
          <p:cNvPr id="6" name="Picture 4" descr="C:\idraw20\15.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150" y="1231721"/>
            <a:ext cx="3243000" cy="396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C:\idraw20\16.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64" y="3438060"/>
            <a:ext cx="5564581" cy="103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04804" y="5203318"/>
            <a:ext cx="7834621" cy="1384995"/>
          </a:xfrm>
          <a:prstGeom prst="rect">
            <a:avLst/>
          </a:prstGeom>
          <a:noFill/>
        </p:spPr>
        <p:txBody>
          <a:bodyPr wrap="square" lIns="91440" tIns="45720" rIns="91440" bIns="45720" rtlCol="0" anchor="t">
            <a:spAutoFit/>
          </a:bodyPr>
          <a:lstStyle/>
          <a:p>
            <a:r>
              <a:rPr lang="en-US" sz="2800" dirty="0">
                <a:latin typeface="Arial"/>
                <a:cs typeface="Arial"/>
              </a:rPr>
              <a:t>But this is (usually) not the simplest form; can be simplified using various identities (rules) [See below.]</a:t>
            </a:r>
            <a:endParaRPr lang="en-US" sz="2800" dirty="0"/>
          </a:p>
        </p:txBody>
      </p:sp>
    </p:spTree>
    <p:extLst>
      <p:ext uri="{BB962C8B-B14F-4D97-AF65-F5344CB8AC3E}">
        <p14:creationId xmlns:p14="http://schemas.microsoft.com/office/powerpoint/2010/main" val="373446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496495" y="296890"/>
            <a:ext cx="7645400" cy="666750"/>
          </a:xfrm>
        </p:spPr>
        <p:txBody>
          <a:bodyPr/>
          <a:lstStyle/>
          <a:p>
            <a:pPr algn="ctr"/>
            <a:r>
              <a:rPr lang="en-US" altLang="en-US" dirty="0"/>
              <a:t>Useful identities/laws</a:t>
            </a:r>
          </a:p>
        </p:txBody>
      </p:sp>
      <p:sp>
        <p:nvSpPr>
          <p:cNvPr id="27651" name="Rectangle 3"/>
          <p:cNvSpPr>
            <a:spLocks noGrp="1"/>
          </p:cNvSpPr>
          <p:nvPr>
            <p:ph type="body" idx="1"/>
          </p:nvPr>
        </p:nvSpPr>
        <p:spPr>
          <a:xfrm>
            <a:off x="491937" y="1206847"/>
            <a:ext cx="8170195" cy="2257015"/>
          </a:xfrm>
        </p:spPr>
        <p:txBody>
          <a:bodyPr/>
          <a:lstStyle/>
          <a:p>
            <a:r>
              <a:rPr lang="en-US" altLang="en-US" sz="2800" dirty="0"/>
              <a:t>These can be verified from the basic definitions (and the </a:t>
            </a:r>
            <a:r>
              <a:rPr lang="en-US" altLang="en-US" sz="2800" dirty="0" err="1"/>
              <a:t>precedences</a:t>
            </a:r>
            <a:r>
              <a:rPr lang="en-US" altLang="en-US" sz="2800" dirty="0"/>
              <a:t> of the operations − NOT then AND then OR (NAO))</a:t>
            </a:r>
          </a:p>
          <a:p>
            <a:r>
              <a:rPr lang="en-US" altLang="en-US" sz="2800" dirty="0"/>
              <a:t>Most laws/</a:t>
            </a:r>
            <a:r>
              <a:rPr lang="en-US" altLang="en-US" sz="2800" dirty="0" err="1"/>
              <a:t>identitities</a:t>
            </a:r>
            <a:r>
              <a:rPr lang="en-US" altLang="en-US" sz="2800" dirty="0"/>
              <a:t> have an AND form and an OR form</a:t>
            </a:r>
            <a:endParaRPr lang="en-US" altLang="en-US" sz="28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7</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9" descr="C:\idraw20\4B.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981" y="3469045"/>
            <a:ext cx="6268614" cy="264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08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Useful identities/laws (contd)</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8</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8" name="Picture 6" descr="C:\idraw20\6B.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047890"/>
            <a:ext cx="8318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idraw20\7B.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7011988"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8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sz="3200" dirty="0"/>
              <a:t>Laws can be used to simplify functions</a:t>
            </a:r>
            <a:endParaRPr lang="en-US" altLang="en-US" sz="3200" dirty="0">
              <a:ea typeface="Tahoma"/>
              <a:cs typeface="Tahoma"/>
            </a:endParaRPr>
          </a:p>
        </p:txBody>
      </p:sp>
      <p:sp>
        <p:nvSpPr>
          <p:cNvPr id="27651" name="Rectangle 3"/>
          <p:cNvSpPr>
            <a:spLocks noGrp="1"/>
          </p:cNvSpPr>
          <p:nvPr>
            <p:ph type="body" idx="1"/>
          </p:nvPr>
        </p:nvSpPr>
        <p:spPr>
          <a:xfrm>
            <a:off x="337588" y="4657079"/>
            <a:ext cx="8594609" cy="2018306"/>
          </a:xfrm>
        </p:spPr>
        <p:txBody>
          <a:bodyPr/>
          <a:lstStyle/>
          <a:p>
            <a:pPr marL="285750" indent="-285750">
              <a:buFont typeface="Arial" panose="020B0604020202020204" pitchFamily="34" charset="0"/>
              <a:buChar char="•"/>
            </a:pPr>
            <a:r>
              <a:rPr lang="en-US" sz="2000" dirty="0"/>
              <a:t>Simplification is very important in practice because it can substantially reduce the cost(s) of circuits but nothing conceptually new. </a:t>
            </a:r>
            <a:endParaRPr lang="en-US" sz="2000" dirty="0">
              <a:ea typeface="Tahoma"/>
              <a:cs typeface="Tahoma"/>
            </a:endParaRPr>
          </a:p>
          <a:p>
            <a:pPr marL="285750" indent="-285750">
              <a:buFont typeface="Arial" panose="020B0604020202020204" pitchFamily="34" charset="0"/>
              <a:buChar char="•"/>
            </a:pPr>
            <a:r>
              <a:rPr lang="en-US" sz="2000" dirty="0"/>
              <a:t>Fact that every Boolean function can be written as a sum of products or product of sums (and then simplified) is fundamental.</a:t>
            </a:r>
            <a:endParaRPr lang="en-US" sz="20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9</a:t>
            </a:fld>
            <a:endParaRPr lang="en-US" altLang="en-US"/>
          </a:p>
        </p:txBody>
      </p:sp>
      <p:sp>
        <p:nvSpPr>
          <p:cNvPr id="3" name="Footer Placeholder 2"/>
          <p:cNvSpPr>
            <a:spLocks noGrp="1"/>
          </p:cNvSpPr>
          <p:nvPr>
            <p:ph type="ftr" sz="quarter" idx="11"/>
          </p:nvPr>
        </p:nvSpPr>
        <p:spPr/>
        <p:txBody>
          <a:bodyPr/>
          <a:lstStyle/>
          <a:p>
            <a:pPr>
              <a:defRPr/>
            </a:pPr>
            <a:r>
              <a:rPr lang="en-US" dirty="0"/>
              <a:t>CSE 3430; Part 6</a:t>
            </a:r>
          </a:p>
        </p:txBody>
      </p:sp>
      <p:pic>
        <p:nvPicPr>
          <p:cNvPr id="6" name="Picture 5" descr="C:\idraw20\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732" y="855865"/>
            <a:ext cx="49641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358140" y="1700775"/>
            <a:ext cx="8528050" cy="2762250"/>
            <a:chOff x="358140" y="2584090"/>
            <a:chExt cx="8528050" cy="2762250"/>
          </a:xfrm>
        </p:grpSpPr>
        <p:pic>
          <p:nvPicPr>
            <p:cNvPr id="8" name="Picture 6" descr="C:\idraw20\9.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 y="2584090"/>
              <a:ext cx="852805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4279695" y="2786008"/>
              <a:ext cx="3658343" cy="335752"/>
            </a:xfrm>
            <a:prstGeom prst="rect">
              <a:avLst/>
            </a:prstGeom>
            <a:solidFill>
              <a:srgbClr val="CCFFCC"/>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27630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64578635</TotalTime>
  <Pages>13</Pages>
  <Words>2575</Words>
  <Application>Microsoft Office PowerPoint</Application>
  <PresentationFormat>On-screen Show (4:3)</PresentationFormat>
  <Paragraphs>300</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Blends</vt:lpstr>
      <vt:lpstr>How does the CPU work?</vt:lpstr>
      <vt:lpstr>Logic gates/circuits</vt:lpstr>
      <vt:lpstr>Boolean logic/algebra</vt:lpstr>
      <vt:lpstr>Boolean operations: AND, OR, NOT</vt:lpstr>
      <vt:lpstr>More complex boolean functions</vt:lpstr>
      <vt:lpstr>Complex functions as sum of products</vt:lpstr>
      <vt:lpstr>Useful identities/laws</vt:lpstr>
      <vt:lpstr>Useful identities/laws (contd)</vt:lpstr>
      <vt:lpstr>Laws can be used to simplify functions</vt:lpstr>
      <vt:lpstr>Importance of Function Simplification</vt:lpstr>
      <vt:lpstr>Logic Gates</vt:lpstr>
      <vt:lpstr>Logic Gates (contd)</vt:lpstr>
      <vt:lpstr>Logic Gates (contd.) – showing NAND is universal</vt:lpstr>
      <vt:lpstr>Logic gates used to implement functions</vt:lpstr>
      <vt:lpstr>Logic gates/circuits (contd)</vt:lpstr>
      <vt:lpstr>Half adder</vt:lpstr>
      <vt:lpstr>Two half adders combined for a full adder  (A circuit to add two operand bits and a carry bit, the way we did before.)</vt:lpstr>
      <vt:lpstr>CPU Multi-bit Adders</vt:lpstr>
      <vt:lpstr>Decoders </vt:lpstr>
      <vt:lpstr>2-to-4 decoder </vt:lpstr>
      <vt:lpstr>Multiplexor: "reverse" of a decoder </vt:lpstr>
      <vt:lpstr>4-to-1 multiplexor</vt:lpstr>
      <vt:lpstr>Combinational vs. sequential circuits</vt:lpstr>
      <vt:lpstr>Combinational and sequential uses</vt:lpstr>
      <vt:lpstr>Reminder about NOR gates</vt:lpstr>
      <vt:lpstr>Basic seq. circuits</vt:lpstr>
      <vt:lpstr>Timed sequential circuits</vt:lpstr>
      <vt:lpstr>Timed sequential circuits</vt:lpstr>
      <vt:lpstr>A 4-bit register (using 4 D flip-flops)</vt:lpstr>
      <vt:lpstr>PowerPoint Presentation</vt:lpstr>
      <vt:lpstr>(Brief) Summary of some key points</vt:lpstr>
      <vt:lpstr>Summary (contd)</vt:lpstr>
      <vt:lpstr>Many basic sequential circuits …</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Information Science Engineering</dc:title>
  <dc:subject>Dept Vist</dc:subject>
  <dc:creator>Jeremy Loomis</dc:creator>
  <cp:keywords/>
  <dc:description/>
  <cp:lastModifiedBy>George Green</cp:lastModifiedBy>
  <cp:revision>966</cp:revision>
  <cp:lastPrinted>2016-01-12T16:53:32Z</cp:lastPrinted>
  <dcterms:created xsi:type="dcterms:W3CDTF">1996-10-20T16:17:05Z</dcterms:created>
  <dcterms:modified xsi:type="dcterms:W3CDTF">2025-09-21T23:11:33Z</dcterms:modified>
</cp:coreProperties>
</file>