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87" r:id="rId26"/>
    <p:sldId id="370" r:id="rId27"/>
    <p:sldId id="371" r:id="rId28"/>
    <p:sldId id="373" r:id="rId29"/>
    <p:sldId id="372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3" autoAdjust="0"/>
  </p:normalViewPr>
  <p:slideViewPr>
    <p:cSldViewPr snapToGrid="0">
      <p:cViewPr>
        <p:scale>
          <a:sx n="83" d="100"/>
          <a:sy n="83" d="100"/>
        </p:scale>
        <p:origin x="6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832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6633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031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949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18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272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272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4300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27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31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802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89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3246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947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189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5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13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989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383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419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02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32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050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67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1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385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37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21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70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058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FIT1047 introduction to computer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systems,network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and security</a:t>
            </a: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Assignment 2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05990-0176-49DB-8E0A-2C09C595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937"/>
            <a:ext cx="7232807" cy="4810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19C1BA-67C4-4345-8DE7-1E5E939E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65" y="1205390"/>
            <a:ext cx="5343835" cy="44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09405-DCA6-47B7-8175-BF8563AD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0" y="992254"/>
            <a:ext cx="10327008" cy="184981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47ED35-3ED0-4A77-9BCF-35C14904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353" y="2808312"/>
            <a:ext cx="4096871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初始化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StartAddr 初始化为 0F00。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将白色值加载到寄存器中。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循环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使用间接寻址（</a:t>
            </a: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StoreI）将 FFFF 存储到图形内存。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通过 Add 指令递增当前地址。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检查是否超出范围，如果超出则跳出循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返回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使用</a:t>
            </a: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 JumpI 指令返回主程序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6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36793C-2A22-4EC1-9FC7-05D037C3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364" y="297446"/>
            <a:ext cx="5326965" cy="62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6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18C28-06F2-4703-B232-0AA435E0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87" y="1396260"/>
            <a:ext cx="8587128" cy="529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13A6B-E748-46F0-A6E5-B4AA0610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04" y="1360260"/>
            <a:ext cx="8286190" cy="52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F9C4C-7A60-4862-91DB-4797A800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91" y="1506420"/>
            <a:ext cx="9627617" cy="45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1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780B02-1015-44AD-BCC9-5E7BFE26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36" y="2049444"/>
            <a:ext cx="5772727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初始化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solidFill>
                  <a:srgbClr val="0D0D0D"/>
                </a:solidFill>
                <a:latin typeface="Arial" panose="020B0604020202020204" pitchFamily="34" charset="0"/>
              </a:rPr>
              <a:t>从 DigitDataAddress 和 DigitDisplayAddress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开始，分别管理位图数据和图形内存。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嵌套循环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外层循环处理 5 行。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内层循环处理每行的 3 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地址更新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每个像素处理后，更新位图数据地址和显示地址。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每行处理后，跳到图形内存的下一行。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结束条件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当所有行列处理完毕后，退出循环并返回主程序。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6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FB6A4-2B8F-4740-89DE-D8244E44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" y="938622"/>
            <a:ext cx="5876925" cy="457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C268A-8CE2-419E-9CD5-A54718FC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364" y="841725"/>
            <a:ext cx="58959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6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DC3848-3AF4-490F-BD20-A6C98F392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7" y="1159635"/>
            <a:ext cx="5095875" cy="541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5C05C7-BCFE-48A6-9972-D08F9DAE8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78" y="1679267"/>
            <a:ext cx="49625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7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699589" y="2417846"/>
            <a:ext cx="10464480" cy="9058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4000" b="1" spc="-1" dirty="0">
                <a:latin typeface="Arial"/>
              </a:rPr>
              <a:t>如何保存数字</a:t>
            </a:r>
            <a:endParaRPr lang="en-US" altLang="zh-CN" sz="40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56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Data Comms&amp;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Ntwk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Security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Emb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Microprocessor Syst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AEE3A0-EBEE-45AC-AD17-1779C3B6BF08}"/>
              </a:ext>
            </a:extLst>
          </p:cNvPr>
          <p:cNvSpPr txBox="1"/>
          <p:nvPr/>
        </p:nvSpPr>
        <p:spPr>
          <a:xfrm>
            <a:off x="1191491" y="150642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DigitPixels, HEX 0000  // 数字 0 的位图开始</a:t>
            </a:r>
          </a:p>
          <a:p>
            <a:r>
              <a:rPr lang="zh-CN" altLang="en-US" dirty="0"/>
              <a:t>             HEX 0000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0000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0000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0000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r>
              <a:rPr lang="zh-CN" altLang="en-US" dirty="0"/>
              <a:t>             HEX FFFF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9155C1-C349-43B1-8258-1CE27CE67726}"/>
              </a:ext>
            </a:extLst>
          </p:cNvPr>
          <p:cNvSpPr txBox="1"/>
          <p:nvPr/>
        </p:nvSpPr>
        <p:spPr>
          <a:xfrm>
            <a:off x="5953560" y="1512497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DigitPixels1, HEX 0000  // 数字 1 的位图开始</a:t>
            </a:r>
          </a:p>
          <a:p>
            <a:r>
              <a:rPr lang="zh-CN" altLang="en-US" dirty="0"/>
              <a:t>              HEX FFFF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FFFF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FFFF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FFFF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0000</a:t>
            </a:r>
          </a:p>
          <a:p>
            <a:r>
              <a:rPr lang="zh-CN" altLang="en-US" dirty="0"/>
              <a:t>              HEX FFFF</a:t>
            </a:r>
          </a:p>
          <a:p>
            <a:r>
              <a:rPr lang="zh-CN" altLang="en-US" dirty="0"/>
              <a:t>              HEX 0000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929096-CDA1-4A2D-AC0B-32DBD4857EF1}"/>
              </a:ext>
            </a:extLst>
          </p:cNvPr>
          <p:cNvSpPr txBox="1"/>
          <p:nvPr/>
        </p:nvSpPr>
        <p:spPr>
          <a:xfrm>
            <a:off x="3135360" y="56553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Load DigitPixels    // 将数字 0 的位图起始地址加载到累加器</a:t>
            </a:r>
          </a:p>
          <a:p>
            <a:r>
              <a:rPr lang="zh-CN" altLang="en-US" dirty="0"/>
              <a:t>Store DigitDataAddress  // 将该地址存储到 DigitDataAddress</a:t>
            </a:r>
          </a:p>
        </p:txBody>
      </p:sp>
    </p:spTree>
    <p:extLst>
      <p:ext uri="{BB962C8B-B14F-4D97-AF65-F5344CB8AC3E}">
        <p14:creationId xmlns:p14="http://schemas.microsoft.com/office/powerpoint/2010/main" val="2828202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C1ADB6-7D45-4CD2-9F0A-99FEA2FFE9BF}"/>
              </a:ext>
            </a:extLst>
          </p:cNvPr>
          <p:cNvSpPr txBox="1"/>
          <p:nvPr/>
        </p:nvSpPr>
        <p:spPr>
          <a:xfrm>
            <a:off x="313536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Load SelectedDigit   // 加载用户输入的数字 (0-9)</a:t>
            </a:r>
          </a:p>
          <a:p>
            <a:r>
              <a:rPr lang="zh-CN" altLang="en-US" dirty="0"/>
              <a:t>Mul Fifteen          // 每个数字占用 15 个地址，乘以 15 得到偏移量</a:t>
            </a:r>
          </a:p>
          <a:p>
            <a:r>
              <a:rPr lang="zh-CN" altLang="en-US" dirty="0"/>
              <a:t>Add DigitPixels      // 加上 DigitPixels 的基地址</a:t>
            </a:r>
          </a:p>
          <a:p>
            <a:r>
              <a:rPr lang="zh-CN" altLang="en-US" dirty="0"/>
              <a:t>Store DigitDataAddress  // 保存到 DigitDataAddress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774372-92D5-400A-9BD8-BEFF176E85CE}"/>
              </a:ext>
            </a:extLst>
          </p:cNvPr>
          <p:cNvSpPr txBox="1"/>
          <p:nvPr/>
        </p:nvSpPr>
        <p:spPr>
          <a:xfrm>
            <a:off x="1256144" y="1753351"/>
            <a:ext cx="8589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D0D0D"/>
                </a:solidFill>
                <a:effectLst/>
                <a:latin typeface="ui-sans-serif"/>
              </a:rPr>
              <a:t>动态加载数字位图地址：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ui-sans-serif"/>
              </a:rPr>
              <a:t> 如果需要动态选择要绘制的数字，可以通过计算位图的起始地址来设置。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0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E12BE6-2CF9-4ACB-9D60-A142A0F6C7A3}"/>
              </a:ext>
            </a:extLst>
          </p:cNvPr>
          <p:cNvSpPr txBox="1"/>
          <p:nvPr/>
        </p:nvSpPr>
        <p:spPr>
          <a:xfrm>
            <a:off x="-32622" y="1733521"/>
            <a:ext cx="61286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主程序</a:t>
            </a:r>
          </a:p>
          <a:p>
            <a:r>
              <a:rPr lang="zh-CN" altLang="en-US" dirty="0"/>
              <a:t>Main,      Load DigitPixels       // 基地址</a:t>
            </a:r>
          </a:p>
          <a:p>
            <a:r>
              <a:rPr lang="zh-CN" altLang="en-US" dirty="0"/>
              <a:t>           Store DigitBaseAddress // 保存基地址</a:t>
            </a:r>
          </a:p>
          <a:p>
            <a:r>
              <a:rPr lang="zh-CN" altLang="en-US" dirty="0"/>
              <a:t>           Load SelectedDigit     // 用户输入的数字 (0-9)</a:t>
            </a:r>
          </a:p>
          <a:p>
            <a:r>
              <a:rPr lang="zh-CN" altLang="en-US" dirty="0"/>
              <a:t>           Mul Fifteen            // 每个数字位图占用 15 个地址</a:t>
            </a:r>
          </a:p>
          <a:p>
            <a:r>
              <a:rPr lang="zh-CN" altLang="en-US" dirty="0"/>
              <a:t>           Add DigitBaseAddress   // 计算数字的起始地址</a:t>
            </a:r>
          </a:p>
          <a:p>
            <a:r>
              <a:rPr lang="zh-CN" altLang="en-US" dirty="0"/>
              <a:t>           Store DigitDataAddress // 保存到 DigitDataAddress</a:t>
            </a:r>
          </a:p>
          <a:p>
            <a:r>
              <a:rPr lang="zh-CN" altLang="en-US" dirty="0"/>
              <a:t>           Load StartAddress      // 设置显示的起始位置</a:t>
            </a:r>
          </a:p>
          <a:p>
            <a:r>
              <a:rPr lang="zh-CN" altLang="en-US" dirty="0"/>
              <a:t>           Store DigitDisplayAddress</a:t>
            </a:r>
          </a:p>
          <a:p>
            <a:r>
              <a:rPr lang="zh-CN" altLang="en-US" dirty="0"/>
              <a:t>           JnS SubDrawDigit       // 调用子程序绘制数字</a:t>
            </a:r>
          </a:p>
          <a:p>
            <a:r>
              <a:rPr lang="zh-CN" altLang="en-US" dirty="0"/>
              <a:t>           Halt</a:t>
            </a: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DD95C5-BF18-4018-A582-169C9646AA76}"/>
              </a:ext>
            </a:extLst>
          </p:cNvPr>
          <p:cNvSpPr txBox="1"/>
          <p:nvPr/>
        </p:nvSpPr>
        <p:spPr>
          <a:xfrm>
            <a:off x="5953560" y="159502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子程序</a:t>
            </a:r>
          </a:p>
          <a:p>
            <a:r>
              <a:rPr lang="zh-CN" altLang="en-US" dirty="0"/>
              <a:t>SubDrawDigit, HEX 0</a:t>
            </a:r>
          </a:p>
          <a:p>
            <a:r>
              <a:rPr lang="zh-CN" altLang="en-US" dirty="0"/>
              <a:t>           // 子程序代码（参考前面提供的嵌套循环代码）</a:t>
            </a:r>
          </a:p>
          <a:p>
            <a:r>
              <a:rPr lang="zh-CN" altLang="en-US" dirty="0"/>
              <a:t>           JumpI ReturnAddr</a:t>
            </a:r>
          </a:p>
          <a:p>
            <a:endParaRPr lang="zh-CN" altLang="en-US" dirty="0"/>
          </a:p>
          <a:p>
            <a:r>
              <a:rPr lang="zh-CN" altLang="en-US" dirty="0"/>
              <a:t>// 数据定义</a:t>
            </a:r>
          </a:p>
          <a:p>
            <a:r>
              <a:rPr lang="zh-CN" altLang="en-US" dirty="0"/>
              <a:t>DigitBaseAddress, HEX 0      // 数字位图的基地址</a:t>
            </a:r>
          </a:p>
          <a:p>
            <a:r>
              <a:rPr lang="zh-CN" altLang="en-US" dirty="0"/>
              <a:t>DigitDataAddress, HEX 0      // 当前位图的起始地址</a:t>
            </a:r>
          </a:p>
          <a:p>
            <a:r>
              <a:rPr lang="zh-CN" altLang="en-US" dirty="0"/>
              <a:t>DigitDisplayAddress, HEX 0   // 当前显示内存地址</a:t>
            </a:r>
          </a:p>
          <a:p>
            <a:r>
              <a:rPr lang="zh-CN" altLang="en-US" dirty="0"/>
              <a:t>SelectedDigit, HEX 2         // 要绘制的数字 (示例: 2)</a:t>
            </a:r>
          </a:p>
          <a:p>
            <a:r>
              <a:rPr lang="zh-CN" altLang="en-US" dirty="0"/>
              <a:t>Fifteen, HEX F               // 每个数字占用 15 个地址</a:t>
            </a:r>
          </a:p>
          <a:p>
            <a:r>
              <a:rPr lang="zh-CN" altLang="en-US" dirty="0"/>
              <a:t>StartAddress, HEX 0F00       // 显示起始地址</a:t>
            </a:r>
          </a:p>
          <a:p>
            <a:r>
              <a:rPr lang="zh-CN" altLang="en-US" dirty="0"/>
              <a:t>ReturnAddr, HEX 0            // 返回地址</a:t>
            </a:r>
          </a:p>
        </p:txBody>
      </p:sp>
    </p:spTree>
    <p:extLst>
      <p:ext uri="{BB962C8B-B14F-4D97-AF65-F5344CB8AC3E}">
        <p14:creationId xmlns:p14="http://schemas.microsoft.com/office/powerpoint/2010/main" val="2990501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C691B9-8EEC-45D2-B031-46010AE1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32" y="1534751"/>
            <a:ext cx="8512798" cy="3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CF0F14-E839-4528-B1AB-3A31998F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58" y="1409329"/>
            <a:ext cx="4627418" cy="47060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 倒计时逻辑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使用一个计数器（Counter），初始值为 9。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每次循环中，将计数器减 1，并根据计数器的值选择对应的数字位图。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如果计数器减到 0，倒计时结束。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2. 清屏子程序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调用 SubResetDisplay，清除屏幕上的所有像素。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这是为了让新绘制的数字显示得更加清晰。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3. 计算数字位图地址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每个数字位图占用 15 个地址：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基地址为 DigitPixels。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数字 n 的位图地址为：DigitPixels + n * 15。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使用 Mul 和 Add 指令动态计算位图地址。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50C29A-8880-4973-AB3D-6C78073A4C0D}"/>
              </a:ext>
            </a:extLst>
          </p:cNvPr>
          <p:cNvSpPr txBox="1"/>
          <p:nvPr/>
        </p:nvSpPr>
        <p:spPr>
          <a:xfrm>
            <a:off x="5728020" y="246508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4. 延迟实现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延迟通过简单的循环实现：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例如，将 DelayCount 设置为 1000。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每次循环减 1，直到减到 0。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solidFill>
                  <a:srgbClr val="0D0D0D"/>
                </a:solidFill>
              </a:rPr>
              <a:t>延迟的长短可以通过修改 DelayCount 的值来调整。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5. 显示和循环控制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每次绘制一个数字后，调用延迟子程序。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倒计时结束时，返回主程序。</a:t>
            </a:r>
          </a:p>
        </p:txBody>
      </p:sp>
    </p:spTree>
    <p:extLst>
      <p:ext uri="{BB962C8B-B14F-4D97-AF65-F5344CB8AC3E}">
        <p14:creationId xmlns:p14="http://schemas.microsoft.com/office/powerpoint/2010/main" val="171777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042137-995C-4954-9756-16F5B1DF9069}"/>
              </a:ext>
            </a:extLst>
          </p:cNvPr>
          <p:cNvSpPr txBox="1"/>
          <p:nvPr/>
        </p:nvSpPr>
        <p:spPr>
          <a:xfrm>
            <a:off x="63249" y="410580"/>
            <a:ext cx="6096000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SubDigitTimer, HEX 0             // 子程序入口</a:t>
            </a:r>
          </a:p>
          <a:p>
            <a:r>
              <a:rPr lang="zh-CN" altLang="en-US" sz="1600" dirty="0"/>
              <a:t>       Load Nine                 // 加载倒计时的起始值 9</a:t>
            </a:r>
          </a:p>
          <a:p>
            <a:r>
              <a:rPr lang="zh-CN" altLang="en-US" sz="1600" dirty="0"/>
              <a:t>       Store Counter             // 将起始值存入计数器</a:t>
            </a:r>
          </a:p>
          <a:p>
            <a:endParaRPr lang="zh-CN" altLang="en-US" sz="1600" dirty="0"/>
          </a:p>
          <a:p>
            <a:r>
              <a:rPr lang="zh-CN" altLang="en-US" sz="1600" dirty="0"/>
              <a:t>CountdownLoop, Load Counter      // 加载计数器值</a:t>
            </a:r>
          </a:p>
          <a:p>
            <a:r>
              <a:rPr lang="zh-CN" altLang="en-US" sz="1600" dirty="0"/>
              <a:t>       Skipcond 400              // 如果计数器为 0，跳过下一条指令</a:t>
            </a:r>
          </a:p>
          <a:p>
            <a:r>
              <a:rPr lang="zh-CN" altLang="en-US" sz="1600" dirty="0"/>
              <a:t>       Jump EndTimer             // 如果计数器为 0，结束倒计时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JnS SubResetDisplay       // 调用子程序清屏</a:t>
            </a:r>
          </a:p>
          <a:p>
            <a:r>
              <a:rPr lang="zh-CN" altLang="en-US" sz="1600" dirty="0"/>
              <a:t>       Load DigitPixels          // 加载数字位图基地址</a:t>
            </a:r>
          </a:p>
          <a:p>
            <a:r>
              <a:rPr lang="zh-CN" altLang="en-US" sz="1600" dirty="0"/>
              <a:t>       Mul Fifteen               // 每个数字占用 15 个内存地址</a:t>
            </a:r>
          </a:p>
          <a:p>
            <a:r>
              <a:rPr lang="zh-CN" altLang="en-US" sz="1600" dirty="0"/>
              <a:t>       Add DigitPixels           // 计算当前数字的位图起始地址</a:t>
            </a:r>
          </a:p>
          <a:p>
            <a:r>
              <a:rPr lang="zh-CN" altLang="en-US" sz="1600" dirty="0"/>
              <a:t>       Store DigitDataAddress    // 保存到 DigitDataAddress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Load StartAddress         // 设置显示起始位置</a:t>
            </a:r>
          </a:p>
          <a:p>
            <a:r>
              <a:rPr lang="zh-CN" altLang="en-US" sz="1600" dirty="0"/>
              <a:t>       Store DigitDisplayAddress</a:t>
            </a:r>
          </a:p>
          <a:p>
            <a:r>
              <a:rPr lang="zh-CN" altLang="en-US" sz="1600" dirty="0"/>
              <a:t>       JnS SubDrawDigit          // 调用绘制数字的子程序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JnS SubDelay              // 调用延迟子程序</a:t>
            </a:r>
          </a:p>
          <a:p>
            <a:endParaRPr lang="zh-CN" altLang="en-US" sz="1600" dirty="0"/>
          </a:p>
          <a:p>
            <a:r>
              <a:rPr lang="zh-CN" altLang="en-US" sz="1600" dirty="0"/>
              <a:t>       Load Counter              // 加载计数器</a:t>
            </a:r>
          </a:p>
          <a:p>
            <a:r>
              <a:rPr lang="zh-CN" altLang="en-US" sz="1600" dirty="0"/>
              <a:t>       Sub One                   // 计数器减 1</a:t>
            </a:r>
          </a:p>
          <a:p>
            <a:r>
              <a:rPr lang="zh-CN" altLang="en-US" sz="1600" dirty="0"/>
              <a:t>       Store Counter             // 更新计数器值</a:t>
            </a:r>
          </a:p>
          <a:p>
            <a:r>
              <a:rPr lang="zh-CN" altLang="en-US" sz="1600" dirty="0"/>
              <a:t>       Jump CountdownLoop        // 返回循环，处理下一个数字</a:t>
            </a:r>
          </a:p>
          <a:p>
            <a:endParaRPr lang="zh-CN" altLang="en-US" sz="1600" dirty="0"/>
          </a:p>
          <a:p>
            <a:r>
              <a:rPr lang="zh-CN" altLang="en-US" sz="1600" dirty="0"/>
              <a:t>EndTimer, JumpI ReturnAddr       // 返回主程序</a:t>
            </a:r>
          </a:p>
          <a:p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922A82-48CA-4B8A-A65E-6909BAF3970C}"/>
              </a:ext>
            </a:extLst>
          </p:cNvPr>
          <p:cNvSpPr txBox="1"/>
          <p:nvPr/>
        </p:nvSpPr>
        <p:spPr>
          <a:xfrm>
            <a:off x="6096000" y="763225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延迟子程序</a:t>
            </a:r>
          </a:p>
          <a:p>
            <a:r>
              <a:rPr lang="zh-CN" altLang="en-US" dirty="0"/>
              <a:t>SubDelay, HEX 0                  // 子程序入口</a:t>
            </a:r>
          </a:p>
          <a:p>
            <a:r>
              <a:rPr lang="zh-CN" altLang="en-US" dirty="0"/>
              <a:t>       Load DelayCount           // 加载延迟计数器初始值</a:t>
            </a:r>
          </a:p>
          <a:p>
            <a:r>
              <a:rPr lang="zh-CN" altLang="en-US" dirty="0"/>
              <a:t>DelayLoop, Sub One               // 减少延迟计数器</a:t>
            </a:r>
          </a:p>
          <a:p>
            <a:r>
              <a:rPr lang="zh-CN" altLang="en-US" dirty="0"/>
              <a:t>       Skipcond 400              // 如果延迟计数器为 0，退出循环</a:t>
            </a:r>
          </a:p>
          <a:p>
            <a:r>
              <a:rPr lang="zh-CN" altLang="en-US" dirty="0"/>
              <a:t>       Jump DelayLoop            // 否则继续循环</a:t>
            </a:r>
          </a:p>
          <a:p>
            <a:r>
              <a:rPr lang="zh-CN" altLang="en-US" dirty="0"/>
              <a:t>       JumpI ReturnAddr          // 返回主程序</a:t>
            </a:r>
          </a:p>
          <a:p>
            <a:endParaRPr lang="zh-CN" altLang="en-US" dirty="0"/>
          </a:p>
          <a:p>
            <a:r>
              <a:rPr lang="zh-CN" altLang="en-US" dirty="0"/>
              <a:t>// 数据声明</a:t>
            </a:r>
          </a:p>
          <a:p>
            <a:r>
              <a:rPr lang="zh-CN" altLang="en-US" dirty="0"/>
              <a:t>Counter, HEX 0                   // 倒计时计数器</a:t>
            </a:r>
          </a:p>
          <a:p>
            <a:r>
              <a:rPr lang="zh-CN" altLang="en-US" dirty="0"/>
              <a:t>DigitDataAddress, HEX 0          // 当前位图数据地址</a:t>
            </a:r>
          </a:p>
          <a:p>
            <a:r>
              <a:rPr lang="zh-CN" altLang="en-US" dirty="0"/>
              <a:t>DigitDisplayAddress, HEX 0       // 当前显示内存地址</a:t>
            </a:r>
          </a:p>
          <a:p>
            <a:r>
              <a:rPr lang="zh-CN" altLang="en-US" dirty="0"/>
              <a:t>Nine, HEX 9                      // 起始倒计时数字 9</a:t>
            </a:r>
          </a:p>
          <a:p>
            <a:r>
              <a:rPr lang="zh-CN" altLang="en-US" dirty="0"/>
              <a:t>One, HEX 1                       // 常量 1</a:t>
            </a:r>
          </a:p>
          <a:p>
            <a:r>
              <a:rPr lang="zh-CN" altLang="en-US" dirty="0"/>
              <a:t>Fifteen, HEX F                   // 每个数字占用 15 个内存地址</a:t>
            </a:r>
          </a:p>
          <a:p>
            <a:r>
              <a:rPr lang="zh-CN" altLang="en-US" dirty="0"/>
              <a:t>DelayCount, HEX 1000             // 延迟计数器初始值</a:t>
            </a:r>
          </a:p>
          <a:p>
            <a:r>
              <a:rPr lang="zh-CN" altLang="en-US" dirty="0"/>
              <a:t>StartAddress, HEX 0F00           // 显示起始地址</a:t>
            </a:r>
          </a:p>
          <a:p>
            <a:r>
              <a:rPr lang="zh-CN" altLang="en-US" dirty="0"/>
              <a:t>DigitPixels, HEX 0               // 数字位图基地址（假设数字 0 的位图存储起始地址）</a:t>
            </a:r>
          </a:p>
          <a:p>
            <a:r>
              <a:rPr lang="zh-CN" altLang="en-US" dirty="0"/>
              <a:t>ReturnAddr, HEX 0                // 返回地址</a:t>
            </a:r>
          </a:p>
        </p:txBody>
      </p:sp>
    </p:spTree>
    <p:extLst>
      <p:ext uri="{BB962C8B-B14F-4D97-AF65-F5344CB8AC3E}">
        <p14:creationId xmlns:p14="http://schemas.microsoft.com/office/powerpoint/2010/main" val="4247624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A348EA-1F12-40F1-85AF-9B63BF54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958500"/>
            <a:ext cx="10603218" cy="55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36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8C6FAB-262C-4F6A-9E0B-2E5A713A56C7}"/>
              </a:ext>
            </a:extLst>
          </p:cNvPr>
          <p:cNvSpPr txBox="1"/>
          <p:nvPr/>
        </p:nvSpPr>
        <p:spPr>
          <a:xfrm>
            <a:off x="159102" y="143783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// 主程序</a:t>
            </a:r>
          </a:p>
          <a:p>
            <a:r>
              <a:rPr lang="zh-CN" altLang="en-US"/>
              <a:t>Main,      Load A              // 加载 A</a:t>
            </a:r>
          </a:p>
          <a:p>
            <a:r>
              <a:rPr lang="zh-CN" altLang="en-US"/>
              <a:t>           Store mulA           // 存储到子程序的 mulA</a:t>
            </a:r>
          </a:p>
          <a:p>
            <a:r>
              <a:rPr lang="zh-CN" altLang="en-US"/>
              <a:t>           Load B              // 加载 B</a:t>
            </a:r>
          </a:p>
          <a:p>
            <a:r>
              <a:rPr lang="zh-CN" altLang="en-US"/>
              <a:t>           Store mulB           // 存储到子程序的 mulB</a:t>
            </a:r>
          </a:p>
          <a:p>
            <a:r>
              <a:rPr lang="zh-CN" altLang="en-US"/>
              <a:t>           JnS Mul             // 调用子程序，计算 A x B，结果存储到 mulC</a:t>
            </a:r>
          </a:p>
          <a:p>
            <a:endParaRPr lang="zh-CN" altLang="en-US"/>
          </a:p>
          <a:p>
            <a:r>
              <a:rPr lang="zh-CN" altLang="en-US"/>
              <a:t>           Load C              // 加载 C</a:t>
            </a:r>
          </a:p>
          <a:p>
            <a:r>
              <a:rPr lang="zh-CN" altLang="en-US"/>
              <a:t>           Store mulA           // 把 C 作为下次计算的 mulA</a:t>
            </a:r>
          </a:p>
          <a:p>
            <a:r>
              <a:rPr lang="zh-CN" altLang="en-US"/>
              <a:t>           Load mulC           // 加载前次计算结果</a:t>
            </a:r>
          </a:p>
          <a:p>
            <a:r>
              <a:rPr lang="zh-CN" altLang="en-US"/>
              <a:t>           Store mulB           // 存储到子程序的 mulB</a:t>
            </a:r>
          </a:p>
          <a:p>
            <a:r>
              <a:rPr lang="zh-CN" altLang="en-US"/>
              <a:t>           JnS Mul             // 调用子程序，计算 (A x B) x C</a:t>
            </a:r>
          </a:p>
          <a:p>
            <a:endParaRPr lang="zh-CN" altLang="en-US"/>
          </a:p>
          <a:p>
            <a:r>
              <a:rPr lang="zh-CN" altLang="en-US"/>
              <a:t>           Halt                // 程序结束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75413-776F-48BB-9D04-3057B8948F9A}"/>
              </a:ext>
            </a:extLst>
          </p:cNvPr>
          <p:cNvSpPr txBox="1"/>
          <p:nvPr/>
        </p:nvSpPr>
        <p:spPr>
          <a:xfrm>
            <a:off x="6096000" y="150642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子程序</a:t>
            </a:r>
          </a:p>
          <a:p>
            <a:r>
              <a:rPr lang="zh-CN" altLang="en-US" dirty="0"/>
              <a:t>Mul,       HEX 0               // 子程序入口</a:t>
            </a:r>
          </a:p>
          <a:p>
            <a:r>
              <a:rPr lang="zh-CN" altLang="en-US" dirty="0"/>
              <a:t>           Load mulA           // 加载 mulA</a:t>
            </a:r>
          </a:p>
          <a:p>
            <a:r>
              <a:rPr lang="zh-CN" altLang="en-US" dirty="0"/>
              <a:t>           Mul mulB            // 计算 mulA x mulB</a:t>
            </a:r>
          </a:p>
          <a:p>
            <a:r>
              <a:rPr lang="zh-CN" altLang="en-US" dirty="0"/>
              <a:t>           Store mulC           // 存储结果到 mulC</a:t>
            </a:r>
          </a:p>
          <a:p>
            <a:r>
              <a:rPr lang="zh-CN" altLang="en-US" dirty="0"/>
              <a:t>           JumpI ReturnAddr    // 返回主程序</a:t>
            </a:r>
          </a:p>
          <a:p>
            <a:endParaRPr lang="zh-CN" altLang="en-US" dirty="0"/>
          </a:p>
          <a:p>
            <a:r>
              <a:rPr lang="zh-CN" altLang="en-US" dirty="0"/>
              <a:t>// 数据声明</a:t>
            </a:r>
          </a:p>
          <a:p>
            <a:r>
              <a:rPr lang="zh-CN" altLang="en-US" dirty="0"/>
              <a:t>A,         DEC 3               // A 的值</a:t>
            </a:r>
          </a:p>
          <a:p>
            <a:r>
              <a:rPr lang="zh-CN" altLang="en-US" dirty="0"/>
              <a:t>B,         DEC 2               // B 的值</a:t>
            </a:r>
          </a:p>
          <a:p>
            <a:r>
              <a:rPr lang="zh-CN" altLang="en-US" dirty="0"/>
              <a:t>C,         DEC 4               // C 的值</a:t>
            </a:r>
          </a:p>
          <a:p>
            <a:r>
              <a:rPr lang="zh-CN" altLang="en-US" dirty="0"/>
              <a:t>mulA,      HEX 0               // 子程序的变量</a:t>
            </a:r>
          </a:p>
          <a:p>
            <a:r>
              <a:rPr lang="zh-CN" altLang="en-US" dirty="0"/>
              <a:t>mulB,      HEX 0</a:t>
            </a:r>
          </a:p>
          <a:p>
            <a:r>
              <a:rPr lang="zh-CN" altLang="en-US" dirty="0"/>
              <a:t>mulC,      HEX 0</a:t>
            </a:r>
          </a:p>
          <a:p>
            <a:r>
              <a:rPr lang="zh-CN" altLang="en-US" dirty="0"/>
              <a:t>ReturnAddr, HEX 0              // 返回地址</a:t>
            </a:r>
          </a:p>
        </p:txBody>
      </p:sp>
    </p:spTree>
    <p:extLst>
      <p:ext uri="{BB962C8B-B14F-4D97-AF65-F5344CB8AC3E}">
        <p14:creationId xmlns:p14="http://schemas.microsoft.com/office/powerpoint/2010/main" val="231915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338D6-E299-47F1-99A9-3BCA5D705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8" y="1081232"/>
            <a:ext cx="9682262" cy="52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AAEABF-9534-4B1C-B0CD-3BE41102CBFA}"/>
              </a:ext>
            </a:extLst>
          </p:cNvPr>
          <p:cNvSpPr txBox="1"/>
          <p:nvPr/>
        </p:nvSpPr>
        <p:spPr>
          <a:xfrm>
            <a:off x="2603880" y="122404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 主程序入口</a:t>
            </a:r>
          </a:p>
          <a:p>
            <a:r>
              <a:rPr lang="zh-CN" altLang="en-US" dirty="0"/>
              <a:t>Main,        Input                // 从用户输入获取数据</a:t>
            </a:r>
          </a:p>
          <a:p>
            <a:r>
              <a:rPr lang="zh-CN" altLang="en-US" dirty="0"/>
              <a:t>             Skipcond 400         // 如果输入为 0，则跳过下一条指令</a:t>
            </a:r>
          </a:p>
          <a:p>
            <a:r>
              <a:rPr lang="zh-CN" altLang="en-US" dirty="0"/>
              <a:t>             Jump EndProgram      // 跳转到程序结束</a:t>
            </a:r>
          </a:p>
          <a:p>
            <a:endParaRPr lang="zh-CN" altLang="en-US" dirty="0"/>
          </a:p>
          <a:p>
            <a:r>
              <a:rPr lang="zh-CN" altLang="en-US" dirty="0"/>
              <a:t>             StoreI MemAdd        // 使用间接寻址，将输入存储到 MemAdd 指向的地址</a:t>
            </a:r>
          </a:p>
          <a:p>
            <a:r>
              <a:rPr lang="zh-CN" altLang="en-US" dirty="0"/>
              <a:t>             Load MemAdd          // 加载当前的 MemAdd 值</a:t>
            </a:r>
          </a:p>
          <a:p>
            <a:r>
              <a:rPr lang="zh-CN" altLang="en-US" dirty="0"/>
              <a:t>             Add One              // 增加 1，使 MemAdd 指向下一个存储位置</a:t>
            </a:r>
          </a:p>
          <a:p>
            <a:r>
              <a:rPr lang="zh-CN" altLang="en-US" dirty="0"/>
              <a:t>             Store MemAdd         // 更新 MemAdd</a:t>
            </a:r>
          </a:p>
          <a:p>
            <a:r>
              <a:rPr lang="zh-CN" altLang="en-US" dirty="0"/>
              <a:t>             Jump Main            // 返回主程序继续获取输入</a:t>
            </a:r>
          </a:p>
          <a:p>
            <a:endParaRPr lang="zh-CN" altLang="en-US" dirty="0"/>
          </a:p>
          <a:p>
            <a:r>
              <a:rPr lang="zh-CN" altLang="en-US" dirty="0"/>
              <a:t>EndProgram,  Halt                 // 程序结束</a:t>
            </a:r>
          </a:p>
          <a:p>
            <a:endParaRPr lang="zh-CN" altLang="en-US" dirty="0"/>
          </a:p>
          <a:p>
            <a:r>
              <a:rPr lang="zh-CN" altLang="en-US" dirty="0"/>
              <a:t>// 数据声明</a:t>
            </a:r>
          </a:p>
          <a:p>
            <a:r>
              <a:rPr lang="zh-CN" altLang="en-US" dirty="0"/>
              <a:t>MemAdd,      HEX 020              // 存储数字的起始地址</a:t>
            </a:r>
          </a:p>
          <a:p>
            <a:r>
              <a:rPr lang="zh-CN" altLang="en-US" dirty="0"/>
              <a:t>One,         DEC 1                // 常量 1，用于地址递增</a:t>
            </a:r>
          </a:p>
        </p:txBody>
      </p:sp>
    </p:spTree>
    <p:extLst>
      <p:ext uri="{BB962C8B-B14F-4D97-AF65-F5344CB8AC3E}">
        <p14:creationId xmlns:p14="http://schemas.microsoft.com/office/powerpoint/2010/main" val="110273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B2E257-3F37-4986-B733-09F6E5EB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80" y="1049625"/>
            <a:ext cx="9539480" cy="49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8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365A0C-8C78-4037-8279-4D6CE4FC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2" y="1007424"/>
            <a:ext cx="9920393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89BA3-9284-4E60-B548-CDE259DBB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74" y="958500"/>
            <a:ext cx="10289371" cy="513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575B5-204D-40F3-8BE2-4403E4B9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33" y="1077046"/>
            <a:ext cx="10127559" cy="51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241F10-BF9A-4998-8DDF-6672181E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98" y="1137277"/>
            <a:ext cx="10214408" cy="52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11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D9854B-1C7C-4B32-877A-A7504A85E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7" y="958500"/>
            <a:ext cx="10682435" cy="533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6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0EB31-5DE1-4C09-9CCF-04B27D14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35" y="1131793"/>
            <a:ext cx="10326425" cy="52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63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E53177-B656-44EC-978A-CFE02162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02" y="1043337"/>
            <a:ext cx="10073336" cy="485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FC9120-A20F-401C-BC79-D387085C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70" y="1124671"/>
            <a:ext cx="10396579" cy="51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4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知识总结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90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如何学习图灵机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再回头来看作业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知识总结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3" name="文本框 3"/>
          <p:cNvSpPr/>
          <p:nvPr/>
        </p:nvSpPr>
        <p:spPr>
          <a:xfrm>
            <a:off x="1015920" y="2305440"/>
            <a:ext cx="1046448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请学生总结本课知识，老师适时补充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教师回顾课件，系统总结一下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询问学生是否有疑问以及不明白的地方，若不能及时回复，可考虑课后发送资料或约下一次课。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5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5804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完成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复习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4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50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【</a:t>
            </a:r>
            <a:r>
              <a:rPr lang="en-US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HD 1V1</a:t>
            </a: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】课程与服务评价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51" name="图片 1"/>
          <p:cNvPicPr/>
          <p:nvPr/>
        </p:nvPicPr>
        <p:blipFill>
          <a:blip r:embed="rId2"/>
          <a:stretch/>
        </p:blipFill>
        <p:spPr>
          <a:xfrm>
            <a:off x="591120" y="1505520"/>
            <a:ext cx="3012120" cy="502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53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357" name="图片 1"/>
          <p:cNvPicPr/>
          <p:nvPr/>
        </p:nvPicPr>
        <p:blipFill>
          <a:blip r:embed="rId2"/>
          <a:stretch/>
        </p:blipFill>
        <p:spPr>
          <a:xfrm>
            <a:off x="4381560" y="26640"/>
            <a:ext cx="3459600" cy="577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ppt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相关的基础知识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了解作业的内容并解决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BDE0AC-B641-4375-9F18-970B011D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0" y="1124509"/>
            <a:ext cx="9562408" cy="40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7E88B-11B8-4552-85C9-7ABF55F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01" y="1079966"/>
            <a:ext cx="10811741" cy="413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</TotalTime>
  <Words>1783</Words>
  <Application>Microsoft Office PowerPoint</Application>
  <PresentationFormat>宽屏</PresentationFormat>
  <Paragraphs>346</Paragraphs>
  <Slides>44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StarSymbol</vt:lpstr>
      <vt:lpstr>ui-sans-serif</vt:lpstr>
      <vt:lpstr>等线</vt:lpstr>
      <vt:lpstr>微软雅黑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俊楠 刘</cp:lastModifiedBy>
  <cp:revision>637</cp:revision>
  <dcterms:created xsi:type="dcterms:W3CDTF">2020-11-13T09:39:00Z</dcterms:created>
  <dcterms:modified xsi:type="dcterms:W3CDTF">2024-12-02T11:39:01Z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