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0"/>
  </p:notesMasterIdLst>
  <p:sldIdLst>
    <p:sldId id="353" r:id="rId3"/>
    <p:sldId id="257" r:id="rId4"/>
    <p:sldId id="258" r:id="rId5"/>
    <p:sldId id="259" r:id="rId6"/>
    <p:sldId id="260" r:id="rId7"/>
    <p:sldId id="261" r:id="rId8"/>
    <p:sldId id="262" r:id="rId9"/>
    <p:sldId id="354" r:id="rId10"/>
    <p:sldId id="411" r:id="rId11"/>
    <p:sldId id="412" r:id="rId12"/>
    <p:sldId id="413" r:id="rId13"/>
    <p:sldId id="414" r:id="rId14"/>
    <p:sldId id="415" r:id="rId15"/>
    <p:sldId id="416" r:id="rId16"/>
    <p:sldId id="417"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10" r:id="rId63"/>
    <p:sldId id="290" r:id="rId64"/>
    <p:sldId id="291" r:id="rId65"/>
    <p:sldId id="292" r:id="rId66"/>
    <p:sldId id="293" r:id="rId67"/>
    <p:sldId id="294" r:id="rId68"/>
    <p:sldId id="295" r:id="rId6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233" autoAdjust="0"/>
  </p:normalViewPr>
  <p:slideViewPr>
    <p:cSldViewPr snapToGrid="0">
      <p:cViewPr varScale="1">
        <p:scale>
          <a:sx n="85" d="100"/>
          <a:sy n="85"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单击以移动幻灯片</a:t>
            </a:r>
            <a:endParaRPr lang="en-US" sz="1800" b="0" strike="noStrike" spc="-1">
              <a:solidFill>
                <a:srgbClr val="000000"/>
              </a:solidFill>
              <a:latin typeface="等线"/>
            </a:endParaRPr>
          </a:p>
        </p:txBody>
      </p:sp>
      <p:sp>
        <p:nvSpPr>
          <p:cNvPr id="84"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zh-CN" sz="2000" b="0" strike="noStrike" spc="-1">
                <a:latin typeface="Arial"/>
              </a:rPr>
              <a:t>点击编辑备注格式</a:t>
            </a:r>
            <a:endParaRPr lang="en-US" sz="2000" b="0" strike="noStrike" spc="-1">
              <a:latin typeface="Arial"/>
            </a:endParaRPr>
          </a:p>
        </p:txBody>
      </p:sp>
      <p:sp>
        <p:nvSpPr>
          <p:cNvPr id="85"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&lt;页眉&gt;</a:t>
            </a:r>
          </a:p>
        </p:txBody>
      </p:sp>
      <p:sp>
        <p:nvSpPr>
          <p:cNvPr id="86"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&lt;日期/时间&gt;</a:t>
            </a:r>
          </a:p>
        </p:txBody>
      </p:sp>
      <p:sp>
        <p:nvSpPr>
          <p:cNvPr id="87"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&lt;页脚&gt;</a:t>
            </a:r>
          </a:p>
        </p:txBody>
      </p:sp>
      <p:sp>
        <p:nvSpPr>
          <p:cNvPr id="88"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6C62054A-8343-4823-AF86-5D92B727225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8</a:t>
            </a:fld>
            <a:endParaRPr lang="en-US" sz="1800" b="0" strike="noStrike" spc="-1">
              <a:latin typeface="Arial"/>
            </a:endParaRPr>
          </a:p>
        </p:txBody>
      </p:sp>
    </p:spTree>
    <p:extLst>
      <p:ext uri="{BB962C8B-B14F-4D97-AF65-F5344CB8AC3E}">
        <p14:creationId xmlns:p14="http://schemas.microsoft.com/office/powerpoint/2010/main" val="396943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17</a:t>
            </a:fld>
            <a:endParaRPr lang="en-US" sz="1800" b="0" strike="noStrike" spc="-1">
              <a:latin typeface="Arial"/>
            </a:endParaRPr>
          </a:p>
        </p:txBody>
      </p:sp>
    </p:spTree>
    <p:extLst>
      <p:ext uri="{BB962C8B-B14F-4D97-AF65-F5344CB8AC3E}">
        <p14:creationId xmlns:p14="http://schemas.microsoft.com/office/powerpoint/2010/main" val="3240141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18</a:t>
            </a:fld>
            <a:endParaRPr lang="en-US" sz="1800" b="0" strike="noStrike" spc="-1">
              <a:latin typeface="Arial"/>
            </a:endParaRPr>
          </a:p>
        </p:txBody>
      </p:sp>
    </p:spTree>
    <p:extLst>
      <p:ext uri="{BB962C8B-B14F-4D97-AF65-F5344CB8AC3E}">
        <p14:creationId xmlns:p14="http://schemas.microsoft.com/office/powerpoint/2010/main" val="7023856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19</a:t>
            </a:fld>
            <a:endParaRPr lang="en-US" sz="1800" b="0" strike="noStrike" spc="-1">
              <a:latin typeface="Arial"/>
            </a:endParaRPr>
          </a:p>
        </p:txBody>
      </p:sp>
    </p:spTree>
    <p:extLst>
      <p:ext uri="{BB962C8B-B14F-4D97-AF65-F5344CB8AC3E}">
        <p14:creationId xmlns:p14="http://schemas.microsoft.com/office/powerpoint/2010/main" val="3132568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20</a:t>
            </a:fld>
            <a:endParaRPr lang="en-US" sz="1800" b="0" strike="noStrike" spc="-1">
              <a:latin typeface="Arial"/>
            </a:endParaRPr>
          </a:p>
        </p:txBody>
      </p:sp>
    </p:spTree>
    <p:extLst>
      <p:ext uri="{BB962C8B-B14F-4D97-AF65-F5344CB8AC3E}">
        <p14:creationId xmlns:p14="http://schemas.microsoft.com/office/powerpoint/2010/main" val="257412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21</a:t>
            </a:fld>
            <a:endParaRPr lang="en-US" sz="1800" b="0" strike="noStrike" spc="-1">
              <a:latin typeface="Arial"/>
            </a:endParaRPr>
          </a:p>
        </p:txBody>
      </p:sp>
    </p:spTree>
    <p:extLst>
      <p:ext uri="{BB962C8B-B14F-4D97-AF65-F5344CB8AC3E}">
        <p14:creationId xmlns:p14="http://schemas.microsoft.com/office/powerpoint/2010/main" val="890696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22</a:t>
            </a:fld>
            <a:endParaRPr lang="en-US" sz="1800" b="0" strike="noStrike" spc="-1">
              <a:latin typeface="Arial"/>
            </a:endParaRPr>
          </a:p>
        </p:txBody>
      </p:sp>
    </p:spTree>
    <p:extLst>
      <p:ext uri="{BB962C8B-B14F-4D97-AF65-F5344CB8AC3E}">
        <p14:creationId xmlns:p14="http://schemas.microsoft.com/office/powerpoint/2010/main" val="337699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23</a:t>
            </a:fld>
            <a:endParaRPr lang="en-US" sz="1800" b="0" strike="noStrike" spc="-1">
              <a:latin typeface="Arial"/>
            </a:endParaRPr>
          </a:p>
        </p:txBody>
      </p:sp>
    </p:spTree>
    <p:extLst>
      <p:ext uri="{BB962C8B-B14F-4D97-AF65-F5344CB8AC3E}">
        <p14:creationId xmlns:p14="http://schemas.microsoft.com/office/powerpoint/2010/main" val="1908479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24</a:t>
            </a:fld>
            <a:endParaRPr lang="en-US" sz="1800" b="0" strike="noStrike" spc="-1">
              <a:latin typeface="Arial"/>
            </a:endParaRPr>
          </a:p>
        </p:txBody>
      </p:sp>
    </p:spTree>
    <p:extLst>
      <p:ext uri="{BB962C8B-B14F-4D97-AF65-F5344CB8AC3E}">
        <p14:creationId xmlns:p14="http://schemas.microsoft.com/office/powerpoint/2010/main" val="1117818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25</a:t>
            </a:fld>
            <a:endParaRPr lang="en-US" sz="1800" b="0" strike="noStrike" spc="-1">
              <a:latin typeface="Arial"/>
            </a:endParaRPr>
          </a:p>
        </p:txBody>
      </p:sp>
    </p:spTree>
    <p:extLst>
      <p:ext uri="{BB962C8B-B14F-4D97-AF65-F5344CB8AC3E}">
        <p14:creationId xmlns:p14="http://schemas.microsoft.com/office/powerpoint/2010/main" val="844437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26</a:t>
            </a:fld>
            <a:endParaRPr lang="en-US" sz="1800" b="0" strike="noStrike" spc="-1">
              <a:latin typeface="Arial"/>
            </a:endParaRPr>
          </a:p>
        </p:txBody>
      </p:sp>
    </p:spTree>
    <p:extLst>
      <p:ext uri="{BB962C8B-B14F-4D97-AF65-F5344CB8AC3E}">
        <p14:creationId xmlns:p14="http://schemas.microsoft.com/office/powerpoint/2010/main" val="211565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9</a:t>
            </a:fld>
            <a:endParaRPr lang="en-US" sz="1800" b="0" strike="noStrike" spc="-1">
              <a:latin typeface="Arial"/>
            </a:endParaRPr>
          </a:p>
        </p:txBody>
      </p:sp>
    </p:spTree>
    <p:extLst>
      <p:ext uri="{BB962C8B-B14F-4D97-AF65-F5344CB8AC3E}">
        <p14:creationId xmlns:p14="http://schemas.microsoft.com/office/powerpoint/2010/main" val="41536250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27</a:t>
            </a:fld>
            <a:endParaRPr lang="en-US" sz="1800" b="0" strike="noStrike" spc="-1">
              <a:latin typeface="Arial"/>
            </a:endParaRPr>
          </a:p>
        </p:txBody>
      </p:sp>
    </p:spTree>
    <p:extLst>
      <p:ext uri="{BB962C8B-B14F-4D97-AF65-F5344CB8AC3E}">
        <p14:creationId xmlns:p14="http://schemas.microsoft.com/office/powerpoint/2010/main" val="3608453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28</a:t>
            </a:fld>
            <a:endParaRPr lang="en-US" sz="1800" b="0" strike="noStrike" spc="-1">
              <a:latin typeface="Arial"/>
            </a:endParaRPr>
          </a:p>
        </p:txBody>
      </p:sp>
    </p:spTree>
    <p:extLst>
      <p:ext uri="{BB962C8B-B14F-4D97-AF65-F5344CB8AC3E}">
        <p14:creationId xmlns:p14="http://schemas.microsoft.com/office/powerpoint/2010/main" val="3899663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29</a:t>
            </a:fld>
            <a:endParaRPr lang="en-US" sz="1800" b="0" strike="noStrike" spc="-1">
              <a:latin typeface="Arial"/>
            </a:endParaRPr>
          </a:p>
        </p:txBody>
      </p:sp>
    </p:spTree>
    <p:extLst>
      <p:ext uri="{BB962C8B-B14F-4D97-AF65-F5344CB8AC3E}">
        <p14:creationId xmlns:p14="http://schemas.microsoft.com/office/powerpoint/2010/main" val="3569666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30</a:t>
            </a:fld>
            <a:endParaRPr lang="en-US" sz="1800" b="0" strike="noStrike" spc="-1">
              <a:latin typeface="Arial"/>
            </a:endParaRPr>
          </a:p>
        </p:txBody>
      </p:sp>
    </p:spTree>
    <p:extLst>
      <p:ext uri="{BB962C8B-B14F-4D97-AF65-F5344CB8AC3E}">
        <p14:creationId xmlns:p14="http://schemas.microsoft.com/office/powerpoint/2010/main" val="2899060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31</a:t>
            </a:fld>
            <a:endParaRPr lang="en-US" sz="1800" b="0" strike="noStrike" spc="-1">
              <a:latin typeface="Arial"/>
            </a:endParaRPr>
          </a:p>
        </p:txBody>
      </p:sp>
    </p:spTree>
    <p:extLst>
      <p:ext uri="{BB962C8B-B14F-4D97-AF65-F5344CB8AC3E}">
        <p14:creationId xmlns:p14="http://schemas.microsoft.com/office/powerpoint/2010/main" val="18793654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32</a:t>
            </a:fld>
            <a:endParaRPr lang="en-US" sz="1800" b="0" strike="noStrike" spc="-1">
              <a:latin typeface="Arial"/>
            </a:endParaRPr>
          </a:p>
        </p:txBody>
      </p:sp>
    </p:spTree>
    <p:extLst>
      <p:ext uri="{BB962C8B-B14F-4D97-AF65-F5344CB8AC3E}">
        <p14:creationId xmlns:p14="http://schemas.microsoft.com/office/powerpoint/2010/main" val="299474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33</a:t>
            </a:fld>
            <a:endParaRPr lang="en-US" sz="1800" b="0" strike="noStrike" spc="-1">
              <a:latin typeface="Arial"/>
            </a:endParaRPr>
          </a:p>
        </p:txBody>
      </p:sp>
    </p:spTree>
    <p:extLst>
      <p:ext uri="{BB962C8B-B14F-4D97-AF65-F5344CB8AC3E}">
        <p14:creationId xmlns:p14="http://schemas.microsoft.com/office/powerpoint/2010/main" val="3967973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34</a:t>
            </a:fld>
            <a:endParaRPr lang="en-US" sz="1800" b="0" strike="noStrike" spc="-1">
              <a:latin typeface="Arial"/>
            </a:endParaRPr>
          </a:p>
        </p:txBody>
      </p:sp>
    </p:spTree>
    <p:extLst>
      <p:ext uri="{BB962C8B-B14F-4D97-AF65-F5344CB8AC3E}">
        <p14:creationId xmlns:p14="http://schemas.microsoft.com/office/powerpoint/2010/main" val="2152719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35</a:t>
            </a:fld>
            <a:endParaRPr lang="en-US" sz="1800" b="0" strike="noStrike" spc="-1">
              <a:latin typeface="Arial"/>
            </a:endParaRPr>
          </a:p>
        </p:txBody>
      </p:sp>
    </p:spTree>
    <p:extLst>
      <p:ext uri="{BB962C8B-B14F-4D97-AF65-F5344CB8AC3E}">
        <p14:creationId xmlns:p14="http://schemas.microsoft.com/office/powerpoint/2010/main" val="1135480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36</a:t>
            </a:fld>
            <a:endParaRPr lang="en-US" sz="1800" b="0" strike="noStrike" spc="-1">
              <a:latin typeface="Arial"/>
            </a:endParaRPr>
          </a:p>
        </p:txBody>
      </p:sp>
    </p:spTree>
    <p:extLst>
      <p:ext uri="{BB962C8B-B14F-4D97-AF65-F5344CB8AC3E}">
        <p14:creationId xmlns:p14="http://schemas.microsoft.com/office/powerpoint/2010/main" val="2909427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10</a:t>
            </a:fld>
            <a:endParaRPr lang="en-US" sz="1800" b="0" strike="noStrike" spc="-1">
              <a:latin typeface="Arial"/>
            </a:endParaRPr>
          </a:p>
        </p:txBody>
      </p:sp>
    </p:spTree>
    <p:extLst>
      <p:ext uri="{BB962C8B-B14F-4D97-AF65-F5344CB8AC3E}">
        <p14:creationId xmlns:p14="http://schemas.microsoft.com/office/powerpoint/2010/main" val="2365741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37</a:t>
            </a:fld>
            <a:endParaRPr lang="en-US" sz="1800" b="0" strike="noStrike" spc="-1">
              <a:latin typeface="Arial"/>
            </a:endParaRPr>
          </a:p>
        </p:txBody>
      </p:sp>
    </p:spTree>
    <p:extLst>
      <p:ext uri="{BB962C8B-B14F-4D97-AF65-F5344CB8AC3E}">
        <p14:creationId xmlns:p14="http://schemas.microsoft.com/office/powerpoint/2010/main" val="20602951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38</a:t>
            </a:fld>
            <a:endParaRPr lang="en-US" sz="1800" b="0" strike="noStrike" spc="-1">
              <a:latin typeface="Arial"/>
            </a:endParaRPr>
          </a:p>
        </p:txBody>
      </p:sp>
    </p:spTree>
    <p:extLst>
      <p:ext uri="{BB962C8B-B14F-4D97-AF65-F5344CB8AC3E}">
        <p14:creationId xmlns:p14="http://schemas.microsoft.com/office/powerpoint/2010/main" val="2129787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39</a:t>
            </a:fld>
            <a:endParaRPr lang="en-US" sz="1800" b="0" strike="noStrike" spc="-1">
              <a:latin typeface="Arial"/>
            </a:endParaRPr>
          </a:p>
        </p:txBody>
      </p:sp>
    </p:spTree>
    <p:extLst>
      <p:ext uri="{BB962C8B-B14F-4D97-AF65-F5344CB8AC3E}">
        <p14:creationId xmlns:p14="http://schemas.microsoft.com/office/powerpoint/2010/main" val="2509113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40</a:t>
            </a:fld>
            <a:endParaRPr lang="en-US" sz="1800" b="0" strike="noStrike" spc="-1">
              <a:latin typeface="Arial"/>
            </a:endParaRPr>
          </a:p>
        </p:txBody>
      </p:sp>
    </p:spTree>
    <p:extLst>
      <p:ext uri="{BB962C8B-B14F-4D97-AF65-F5344CB8AC3E}">
        <p14:creationId xmlns:p14="http://schemas.microsoft.com/office/powerpoint/2010/main" val="308843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41</a:t>
            </a:fld>
            <a:endParaRPr lang="en-US" sz="1800" b="0" strike="noStrike" spc="-1">
              <a:latin typeface="Arial"/>
            </a:endParaRPr>
          </a:p>
        </p:txBody>
      </p:sp>
    </p:spTree>
    <p:extLst>
      <p:ext uri="{BB962C8B-B14F-4D97-AF65-F5344CB8AC3E}">
        <p14:creationId xmlns:p14="http://schemas.microsoft.com/office/powerpoint/2010/main" val="11840972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42</a:t>
            </a:fld>
            <a:endParaRPr lang="en-US" sz="1800" b="0" strike="noStrike" spc="-1">
              <a:latin typeface="Arial"/>
            </a:endParaRPr>
          </a:p>
        </p:txBody>
      </p:sp>
    </p:spTree>
    <p:extLst>
      <p:ext uri="{BB962C8B-B14F-4D97-AF65-F5344CB8AC3E}">
        <p14:creationId xmlns:p14="http://schemas.microsoft.com/office/powerpoint/2010/main" val="914662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43</a:t>
            </a:fld>
            <a:endParaRPr lang="en-US" sz="1800" b="0" strike="noStrike" spc="-1">
              <a:latin typeface="Arial"/>
            </a:endParaRPr>
          </a:p>
        </p:txBody>
      </p:sp>
    </p:spTree>
    <p:extLst>
      <p:ext uri="{BB962C8B-B14F-4D97-AF65-F5344CB8AC3E}">
        <p14:creationId xmlns:p14="http://schemas.microsoft.com/office/powerpoint/2010/main" val="3540861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44</a:t>
            </a:fld>
            <a:endParaRPr lang="en-US" sz="1800" b="0" strike="noStrike" spc="-1">
              <a:latin typeface="Arial"/>
            </a:endParaRPr>
          </a:p>
        </p:txBody>
      </p:sp>
    </p:spTree>
    <p:extLst>
      <p:ext uri="{BB962C8B-B14F-4D97-AF65-F5344CB8AC3E}">
        <p14:creationId xmlns:p14="http://schemas.microsoft.com/office/powerpoint/2010/main" val="3352372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45</a:t>
            </a:fld>
            <a:endParaRPr lang="en-US" sz="1800" b="0" strike="noStrike" spc="-1">
              <a:latin typeface="Arial"/>
            </a:endParaRPr>
          </a:p>
        </p:txBody>
      </p:sp>
    </p:spTree>
    <p:extLst>
      <p:ext uri="{BB962C8B-B14F-4D97-AF65-F5344CB8AC3E}">
        <p14:creationId xmlns:p14="http://schemas.microsoft.com/office/powerpoint/2010/main" val="1888500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46</a:t>
            </a:fld>
            <a:endParaRPr lang="en-US" sz="1800" b="0" strike="noStrike" spc="-1">
              <a:latin typeface="Arial"/>
            </a:endParaRPr>
          </a:p>
        </p:txBody>
      </p:sp>
    </p:spTree>
    <p:extLst>
      <p:ext uri="{BB962C8B-B14F-4D97-AF65-F5344CB8AC3E}">
        <p14:creationId xmlns:p14="http://schemas.microsoft.com/office/powerpoint/2010/main" val="1877951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11</a:t>
            </a:fld>
            <a:endParaRPr lang="en-US" sz="1800" b="0" strike="noStrike" spc="-1">
              <a:latin typeface="Arial"/>
            </a:endParaRPr>
          </a:p>
        </p:txBody>
      </p:sp>
    </p:spTree>
    <p:extLst>
      <p:ext uri="{BB962C8B-B14F-4D97-AF65-F5344CB8AC3E}">
        <p14:creationId xmlns:p14="http://schemas.microsoft.com/office/powerpoint/2010/main" val="9068816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47</a:t>
            </a:fld>
            <a:endParaRPr lang="en-US" sz="1800" b="0" strike="noStrike" spc="-1">
              <a:latin typeface="Arial"/>
            </a:endParaRPr>
          </a:p>
        </p:txBody>
      </p:sp>
    </p:spTree>
    <p:extLst>
      <p:ext uri="{BB962C8B-B14F-4D97-AF65-F5344CB8AC3E}">
        <p14:creationId xmlns:p14="http://schemas.microsoft.com/office/powerpoint/2010/main" val="35203681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48</a:t>
            </a:fld>
            <a:endParaRPr lang="en-US" sz="1800" b="0" strike="noStrike" spc="-1">
              <a:latin typeface="Arial"/>
            </a:endParaRPr>
          </a:p>
        </p:txBody>
      </p:sp>
    </p:spTree>
    <p:extLst>
      <p:ext uri="{BB962C8B-B14F-4D97-AF65-F5344CB8AC3E}">
        <p14:creationId xmlns:p14="http://schemas.microsoft.com/office/powerpoint/2010/main" val="687689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49</a:t>
            </a:fld>
            <a:endParaRPr lang="en-US" sz="1800" b="0" strike="noStrike" spc="-1">
              <a:latin typeface="Arial"/>
            </a:endParaRPr>
          </a:p>
        </p:txBody>
      </p:sp>
    </p:spTree>
    <p:extLst>
      <p:ext uri="{BB962C8B-B14F-4D97-AF65-F5344CB8AC3E}">
        <p14:creationId xmlns:p14="http://schemas.microsoft.com/office/powerpoint/2010/main" val="9554481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50</a:t>
            </a:fld>
            <a:endParaRPr lang="en-US" sz="1800" b="0" strike="noStrike" spc="-1">
              <a:latin typeface="Arial"/>
            </a:endParaRPr>
          </a:p>
        </p:txBody>
      </p:sp>
    </p:spTree>
    <p:extLst>
      <p:ext uri="{BB962C8B-B14F-4D97-AF65-F5344CB8AC3E}">
        <p14:creationId xmlns:p14="http://schemas.microsoft.com/office/powerpoint/2010/main" val="7062928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51</a:t>
            </a:fld>
            <a:endParaRPr lang="en-US" sz="1800" b="0" strike="noStrike" spc="-1">
              <a:latin typeface="Arial"/>
            </a:endParaRPr>
          </a:p>
        </p:txBody>
      </p:sp>
    </p:spTree>
    <p:extLst>
      <p:ext uri="{BB962C8B-B14F-4D97-AF65-F5344CB8AC3E}">
        <p14:creationId xmlns:p14="http://schemas.microsoft.com/office/powerpoint/2010/main" val="5601262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52</a:t>
            </a:fld>
            <a:endParaRPr lang="en-US" sz="1800" b="0" strike="noStrike" spc="-1">
              <a:latin typeface="Arial"/>
            </a:endParaRPr>
          </a:p>
        </p:txBody>
      </p:sp>
    </p:spTree>
    <p:extLst>
      <p:ext uri="{BB962C8B-B14F-4D97-AF65-F5344CB8AC3E}">
        <p14:creationId xmlns:p14="http://schemas.microsoft.com/office/powerpoint/2010/main" val="4084123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53</a:t>
            </a:fld>
            <a:endParaRPr lang="en-US" sz="1800" b="0" strike="noStrike" spc="-1">
              <a:latin typeface="Arial"/>
            </a:endParaRPr>
          </a:p>
        </p:txBody>
      </p:sp>
    </p:spTree>
    <p:extLst>
      <p:ext uri="{BB962C8B-B14F-4D97-AF65-F5344CB8AC3E}">
        <p14:creationId xmlns:p14="http://schemas.microsoft.com/office/powerpoint/2010/main" val="23213275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54</a:t>
            </a:fld>
            <a:endParaRPr lang="en-US" sz="1800" b="0" strike="noStrike" spc="-1">
              <a:latin typeface="Arial"/>
            </a:endParaRPr>
          </a:p>
        </p:txBody>
      </p:sp>
    </p:spTree>
    <p:extLst>
      <p:ext uri="{BB962C8B-B14F-4D97-AF65-F5344CB8AC3E}">
        <p14:creationId xmlns:p14="http://schemas.microsoft.com/office/powerpoint/2010/main" val="23463441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55</a:t>
            </a:fld>
            <a:endParaRPr lang="en-US" sz="1800" b="0" strike="noStrike" spc="-1">
              <a:latin typeface="Arial"/>
            </a:endParaRPr>
          </a:p>
        </p:txBody>
      </p:sp>
    </p:spTree>
    <p:extLst>
      <p:ext uri="{BB962C8B-B14F-4D97-AF65-F5344CB8AC3E}">
        <p14:creationId xmlns:p14="http://schemas.microsoft.com/office/powerpoint/2010/main" val="3366903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56</a:t>
            </a:fld>
            <a:endParaRPr lang="en-US" sz="1800" b="0" strike="noStrike" spc="-1">
              <a:latin typeface="Arial"/>
            </a:endParaRPr>
          </a:p>
        </p:txBody>
      </p:sp>
    </p:spTree>
    <p:extLst>
      <p:ext uri="{BB962C8B-B14F-4D97-AF65-F5344CB8AC3E}">
        <p14:creationId xmlns:p14="http://schemas.microsoft.com/office/powerpoint/2010/main" val="3681309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12</a:t>
            </a:fld>
            <a:endParaRPr lang="en-US" sz="1800" b="0" strike="noStrike" spc="-1">
              <a:latin typeface="Arial"/>
            </a:endParaRPr>
          </a:p>
        </p:txBody>
      </p:sp>
    </p:spTree>
    <p:extLst>
      <p:ext uri="{BB962C8B-B14F-4D97-AF65-F5344CB8AC3E}">
        <p14:creationId xmlns:p14="http://schemas.microsoft.com/office/powerpoint/2010/main" val="1040983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57</a:t>
            </a:fld>
            <a:endParaRPr lang="en-US" sz="1800" b="0" strike="noStrike" spc="-1">
              <a:latin typeface="Arial"/>
            </a:endParaRPr>
          </a:p>
        </p:txBody>
      </p:sp>
    </p:spTree>
    <p:extLst>
      <p:ext uri="{BB962C8B-B14F-4D97-AF65-F5344CB8AC3E}">
        <p14:creationId xmlns:p14="http://schemas.microsoft.com/office/powerpoint/2010/main" val="20826419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58</a:t>
            </a:fld>
            <a:endParaRPr lang="en-US" sz="1800" b="0" strike="noStrike" spc="-1">
              <a:latin typeface="Arial"/>
            </a:endParaRPr>
          </a:p>
        </p:txBody>
      </p:sp>
    </p:spTree>
    <p:extLst>
      <p:ext uri="{BB962C8B-B14F-4D97-AF65-F5344CB8AC3E}">
        <p14:creationId xmlns:p14="http://schemas.microsoft.com/office/powerpoint/2010/main" val="21338063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59</a:t>
            </a:fld>
            <a:endParaRPr lang="en-US" sz="1800" b="0" strike="noStrike" spc="-1">
              <a:latin typeface="Arial"/>
            </a:endParaRPr>
          </a:p>
        </p:txBody>
      </p:sp>
    </p:spTree>
    <p:extLst>
      <p:ext uri="{BB962C8B-B14F-4D97-AF65-F5344CB8AC3E}">
        <p14:creationId xmlns:p14="http://schemas.microsoft.com/office/powerpoint/2010/main" val="35940411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60</a:t>
            </a:fld>
            <a:endParaRPr lang="en-US" sz="1800" b="0" strike="noStrike" spc="-1">
              <a:latin typeface="Arial"/>
            </a:endParaRPr>
          </a:p>
        </p:txBody>
      </p:sp>
    </p:spTree>
    <p:extLst>
      <p:ext uri="{BB962C8B-B14F-4D97-AF65-F5344CB8AC3E}">
        <p14:creationId xmlns:p14="http://schemas.microsoft.com/office/powerpoint/2010/main" val="41483451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374C-76A5-8446-CC1B-3ED2E771525A}"/>
            </a:ext>
          </a:extLst>
        </p:cNvPr>
        <p:cNvGrpSpPr/>
        <p:nvPr/>
      </p:nvGrpSpPr>
      <p:grpSpPr>
        <a:xfrm>
          <a:off x="0" y="0"/>
          <a:ext cx="0" cy="0"/>
          <a:chOff x="0" y="0"/>
          <a:chExt cx="0" cy="0"/>
        </a:xfrm>
      </p:grpSpPr>
      <p:sp>
        <p:nvSpPr>
          <p:cNvPr id="358" name="PlaceHolder 1">
            <a:extLst>
              <a:ext uri="{FF2B5EF4-FFF2-40B4-BE49-F238E27FC236}">
                <a16:creationId xmlns:a16="http://schemas.microsoft.com/office/drawing/2014/main" id="{426D483D-3E22-DEB6-32A3-9E8511F4F91F}"/>
              </a:ext>
            </a:extLst>
          </p:cNvPr>
          <p:cNvSpPr>
            <a:spLocks noGrp="1" noRot="1" noChangeAspect="1"/>
          </p:cNvSpPr>
          <p:nvPr>
            <p:ph type="sldImg"/>
          </p:nvPr>
        </p:nvSpPr>
        <p:spPr>
          <a:xfrm>
            <a:off x="482600" y="1279525"/>
            <a:ext cx="6140450" cy="3454400"/>
          </a:xfrm>
          <a:prstGeom prst="rect">
            <a:avLst/>
          </a:prstGeom>
          <a:ln w="0">
            <a:noFill/>
          </a:ln>
        </p:spPr>
      </p:sp>
      <p:sp>
        <p:nvSpPr>
          <p:cNvPr id="359" name="PlaceHolder 2">
            <a:extLst>
              <a:ext uri="{FF2B5EF4-FFF2-40B4-BE49-F238E27FC236}">
                <a16:creationId xmlns:a16="http://schemas.microsoft.com/office/drawing/2014/main" id="{24EDE54C-B6F1-F8AB-D5DE-2C16BD676883}"/>
              </a:ext>
            </a:extLst>
          </p:cNvPr>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a:extLst>
              <a:ext uri="{FF2B5EF4-FFF2-40B4-BE49-F238E27FC236}">
                <a16:creationId xmlns:a16="http://schemas.microsoft.com/office/drawing/2014/main" id="{348745AE-E599-E9FB-E032-FD6F03FF1559}"/>
              </a:ext>
            </a:extLst>
          </p:cNvPr>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61</a:t>
            </a:fld>
            <a:endParaRPr lang="en-US" sz="1800" b="0" strike="noStrike" spc="-1">
              <a:latin typeface="Arial"/>
            </a:endParaRPr>
          </a:p>
        </p:txBody>
      </p:sp>
    </p:spTree>
    <p:extLst>
      <p:ext uri="{BB962C8B-B14F-4D97-AF65-F5344CB8AC3E}">
        <p14:creationId xmlns:p14="http://schemas.microsoft.com/office/powerpoint/2010/main" val="731399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13</a:t>
            </a:fld>
            <a:endParaRPr lang="en-US" sz="1800" b="0" strike="noStrike" spc="-1">
              <a:latin typeface="Arial"/>
            </a:endParaRPr>
          </a:p>
        </p:txBody>
      </p:sp>
    </p:spTree>
    <p:extLst>
      <p:ext uri="{BB962C8B-B14F-4D97-AF65-F5344CB8AC3E}">
        <p14:creationId xmlns:p14="http://schemas.microsoft.com/office/powerpoint/2010/main" val="48321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14</a:t>
            </a:fld>
            <a:endParaRPr lang="en-US" sz="1800" b="0" strike="noStrike" spc="-1">
              <a:latin typeface="Arial"/>
            </a:endParaRPr>
          </a:p>
        </p:txBody>
      </p:sp>
    </p:spTree>
    <p:extLst>
      <p:ext uri="{BB962C8B-B14F-4D97-AF65-F5344CB8AC3E}">
        <p14:creationId xmlns:p14="http://schemas.microsoft.com/office/powerpoint/2010/main" val="4192563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15</a:t>
            </a:fld>
            <a:endParaRPr lang="en-US" sz="1800" b="0" strike="noStrike" spc="-1">
              <a:latin typeface="Arial"/>
            </a:endParaRPr>
          </a:p>
        </p:txBody>
      </p:sp>
    </p:spTree>
    <p:extLst>
      <p:ext uri="{BB962C8B-B14F-4D97-AF65-F5344CB8AC3E}">
        <p14:creationId xmlns:p14="http://schemas.microsoft.com/office/powerpoint/2010/main" val="326732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PlaceHolder 1"/>
          <p:cNvSpPr>
            <a:spLocks noGrp="1" noRot="1" noChangeAspect="1"/>
          </p:cNvSpPr>
          <p:nvPr>
            <p:ph type="sldImg"/>
          </p:nvPr>
        </p:nvSpPr>
        <p:spPr>
          <a:xfrm>
            <a:off x="482600" y="1279525"/>
            <a:ext cx="6140450" cy="3454400"/>
          </a:xfrm>
          <a:prstGeom prst="rect">
            <a:avLst/>
          </a:prstGeom>
          <a:ln w="0">
            <a:noFill/>
          </a:ln>
        </p:spPr>
      </p:sp>
      <p:sp>
        <p:nvSpPr>
          <p:cNvPr id="359" name="PlaceHolder 2"/>
          <p:cNvSpPr>
            <a:spLocks noGrp="1"/>
          </p:cNvSpPr>
          <p:nvPr>
            <p:ph type="body"/>
          </p:nvPr>
        </p:nvSpPr>
        <p:spPr>
          <a:xfrm>
            <a:off x="711360" y="4925880"/>
            <a:ext cx="5682960" cy="4028760"/>
          </a:xfrm>
          <a:prstGeom prst="rect">
            <a:avLst/>
          </a:prstGeom>
          <a:noFill/>
          <a:ln w="0">
            <a:noFill/>
          </a:ln>
        </p:spPr>
        <p:txBody>
          <a:bodyPr anchor="t">
            <a:noAutofit/>
          </a:bodyPr>
          <a:lstStyle/>
          <a:p>
            <a:pPr marL="216000" indent="-216000">
              <a:lnSpc>
                <a:spcPct val="100000"/>
              </a:lnSpc>
              <a:buNone/>
            </a:pPr>
            <a:endParaRPr lang="en-US" sz="2000" b="0" strike="noStrike" spc="-1" dirty="0">
              <a:latin typeface="Arial"/>
            </a:endParaRPr>
          </a:p>
        </p:txBody>
      </p:sp>
      <p:sp>
        <p:nvSpPr>
          <p:cNvPr id="360" name="灯片编号占位符 3"/>
          <p:cNvSpPr/>
          <p:nvPr/>
        </p:nvSpPr>
        <p:spPr>
          <a:xfrm>
            <a:off x="4024440" y="9721800"/>
            <a:ext cx="3077640" cy="512280"/>
          </a:xfrm>
          <a:prstGeom prst="rect">
            <a:avLst/>
          </a:prstGeom>
          <a:noFill/>
          <a:ln w="0">
            <a:noFill/>
          </a:ln>
        </p:spPr>
        <p:style>
          <a:lnRef idx="0">
            <a:scrgbClr r="0" g="0" b="0"/>
          </a:lnRef>
          <a:fillRef idx="0">
            <a:scrgbClr r="0" g="0" b="0"/>
          </a:fillRef>
          <a:effectRef idx="0">
            <a:scrgbClr r="0" g="0" b="0"/>
          </a:effectRef>
          <a:fontRef idx="minor"/>
        </p:style>
        <p:txBody>
          <a:bodyPr anchor="b">
            <a:noAutofit/>
          </a:bodyPr>
          <a:lstStyle/>
          <a:p>
            <a:pPr algn="r">
              <a:lnSpc>
                <a:spcPct val="100000"/>
              </a:lnSpc>
              <a:buNone/>
              <a:tabLst>
                <a:tab pos="0" algn="l"/>
              </a:tabLst>
            </a:pPr>
            <a:fld id="{23EFEC35-17C0-4BAB-B26C-7C3ED61C6803}" type="slidenum">
              <a:rPr lang="en-US" sz="1800" b="0" strike="noStrike" spc="-1">
                <a:solidFill>
                  <a:srgbClr val="000000"/>
                </a:solidFill>
                <a:latin typeface="+mn-lt"/>
                <a:ea typeface="+mn-ea"/>
              </a:rPr>
              <a:t>16</a:t>
            </a:fld>
            <a:endParaRPr lang="en-US" sz="1800" b="0" strike="noStrike" spc="-1">
              <a:latin typeface="Arial"/>
            </a:endParaRPr>
          </a:p>
        </p:txBody>
      </p:sp>
    </p:spTree>
    <p:extLst>
      <p:ext uri="{BB962C8B-B14F-4D97-AF65-F5344CB8AC3E}">
        <p14:creationId xmlns:p14="http://schemas.microsoft.com/office/powerpoint/2010/main" val="137433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7F2E57C6-0B00-47B8-9F41-F1ADC472D870}"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6423F1C-7897-435B-AF83-04AC36245F27}"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B3F09BC-484D-48FC-AE27-E070CB2F462B}"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186247BA-612B-404F-B645-F7231D5EFD3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7E40381B-A30C-4B08-B17C-314A78CCD5F9}"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E835D416-09E2-45C2-80C0-8EA8556438B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47C6ECB7-2BE4-41E3-8B26-24F54B9C1807}"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712A8159-7C0E-439F-9460-52F05B3A2AD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3CBEE00-1731-4D31-9D7F-71F92BE156F6}"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21D9FC90-BBF2-403B-B415-842FDCBFCE1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F8419B0-81C5-4468-A908-E90AA6E7B22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56122BCD-2CD9-4DC8-B93E-47E40F4792DA}"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4F65D423-6278-43F7-A5B3-995F822724C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A2379FD-3205-496D-B230-D6F74590EAA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2F35D3-72B1-4B78-9D1A-0BA116C25FA5}"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60866BBF-6279-41A3-BE55-6B16E3F39A3F}"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C75C1ABD-C769-4667-B11A-09ABD3B594F9}"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635BF0E8-2010-47D6-93C7-68C1317BA637}"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B2BB2243-ABB2-4CD2-B725-3F35D529133C}"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27D39C-1C2E-4D00-A616-B6D7C22D8058}"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30C616D5-677C-41FF-A3FC-4A90A0B99068}"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5AAE29F-BF8D-469E-BFD1-C45F966C05E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D844E81B-F347-44F5-A1A8-BAB14054C755}"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000000"/>
              </a:solidFill>
              <a:latin typeface="等线"/>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130000"/>
              </a:lnSpc>
              <a:spcBef>
                <a:spcPts val="1417"/>
              </a:spcBef>
              <a:buNone/>
              <a:tabLst>
                <a:tab pos="1609560" algn="l"/>
              </a:tabLst>
            </a:pPr>
            <a:endParaRPr lang="en-US" sz="1600" b="0" strike="noStrike" spc="148">
              <a:solidFill>
                <a:srgbClr val="262626"/>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6AD54A-FB72-4FD9-AB23-D2101AF2BB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6" name="PlaceHolder 1"/>
          <p:cNvSpPr>
            <a:spLocks noGrp="1"/>
          </p:cNvSpPr>
          <p:nvPr>
            <p:ph type="ftr" idx="1"/>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2" name="PlaceHolder 2"/>
          <p:cNvSpPr>
            <a:spLocks noGrp="1"/>
          </p:cNvSpPr>
          <p:nvPr>
            <p:ph type="sldNum" idx="2"/>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67177B67-6BF7-4C8F-A02B-6C65936C2286}" type="slidenum">
              <a:rPr lang="en-US" sz="1200" b="0" strike="noStrike" spc="-1">
                <a:solidFill>
                  <a:srgbClr val="898989"/>
                </a:solidFill>
                <a:latin typeface="Arial"/>
                <a:ea typeface="微软雅黑"/>
              </a:rPr>
              <a:t>‹#›</a:t>
            </a:fld>
            <a:endParaRPr lang="en-US" sz="1200" b="0" strike="noStrike" spc="-1">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zh-CN" sz="1800" b="0" strike="noStrike" spc="-1">
                <a:solidFill>
                  <a:srgbClr val="000000"/>
                </a:solidFill>
                <a:latin typeface="等线"/>
              </a:rPr>
              <a:t>单击以编辑标题文本格式</a:t>
            </a:r>
            <a:endParaRPr lang="en-US" sz="1800" b="0" strike="noStrike" spc="-1">
              <a:solidFill>
                <a:srgbClr val="000000"/>
              </a:solidFill>
              <a:latin typeface="等线"/>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130000"/>
              </a:lnSpc>
              <a:spcBef>
                <a:spcPts val="1417"/>
              </a:spcBef>
              <a:buClr>
                <a:srgbClr val="000000"/>
              </a:buClr>
              <a:buSzPct val="45000"/>
              <a:buFont typeface="Wingdings" charset="2"/>
              <a:buChar char=""/>
              <a:tabLst>
                <a:tab pos="1609560" algn="l"/>
              </a:tabLst>
            </a:pPr>
            <a:r>
              <a:rPr lang="zh-CN" sz="1600" b="0" strike="noStrike" spc="148">
                <a:solidFill>
                  <a:srgbClr val="262626"/>
                </a:solidFill>
                <a:latin typeface="Arial"/>
              </a:rPr>
              <a:t>点击以编辑提纲文本格式</a:t>
            </a:r>
            <a:endParaRPr lang="en-US" sz="1600" b="0" strike="noStrike" spc="148">
              <a:solidFill>
                <a:srgbClr val="262626"/>
              </a:solidFill>
              <a:latin typeface="Arial"/>
            </a:endParaRPr>
          </a:p>
          <a:p>
            <a:pPr marL="864000" lvl="1" indent="-324000">
              <a:lnSpc>
                <a:spcPct val="130000"/>
              </a:lnSpc>
              <a:spcBef>
                <a:spcPts val="1134"/>
              </a:spcBef>
              <a:buClr>
                <a:srgbClr val="000000"/>
              </a:buClr>
              <a:buSzPct val="75000"/>
              <a:buFont typeface="Symbol" charset="2"/>
              <a:buChar char=""/>
              <a:tabLst>
                <a:tab pos="1609560" algn="l"/>
              </a:tabLst>
            </a:pPr>
            <a:r>
              <a:rPr lang="zh-CN" sz="1600" b="0" strike="noStrike" spc="148">
                <a:solidFill>
                  <a:srgbClr val="262626"/>
                </a:solidFill>
                <a:latin typeface="Arial"/>
              </a:rPr>
              <a:t>第二提纲级别</a:t>
            </a:r>
            <a:endParaRPr lang="en-US" sz="1600" b="0" strike="noStrike" spc="148">
              <a:solidFill>
                <a:srgbClr val="262626"/>
              </a:solidFill>
              <a:latin typeface="Arial"/>
            </a:endParaRPr>
          </a:p>
          <a:p>
            <a:pPr marL="1296000" lvl="2" indent="-288000">
              <a:lnSpc>
                <a:spcPct val="130000"/>
              </a:lnSpc>
              <a:spcBef>
                <a:spcPts val="850"/>
              </a:spcBef>
              <a:buClr>
                <a:srgbClr val="000000"/>
              </a:buClr>
              <a:buSzPct val="45000"/>
              <a:buFont typeface="Wingdings" charset="2"/>
              <a:buChar char=""/>
              <a:tabLst>
                <a:tab pos="1609560" algn="l"/>
              </a:tabLst>
            </a:pPr>
            <a:r>
              <a:rPr lang="zh-CN" sz="1600" b="0" strike="noStrike" spc="148">
                <a:solidFill>
                  <a:srgbClr val="262626"/>
                </a:solidFill>
                <a:latin typeface="Arial"/>
              </a:rPr>
              <a:t>第三提纲级别</a:t>
            </a:r>
            <a:endParaRPr lang="en-US" sz="1600" b="0" strike="noStrike" spc="148">
              <a:solidFill>
                <a:srgbClr val="262626"/>
              </a:solidFill>
              <a:latin typeface="Arial"/>
            </a:endParaRPr>
          </a:p>
          <a:p>
            <a:pPr marL="1728000" lvl="3" indent="-216000">
              <a:lnSpc>
                <a:spcPct val="130000"/>
              </a:lnSpc>
              <a:spcBef>
                <a:spcPts val="567"/>
              </a:spcBef>
              <a:buClr>
                <a:srgbClr val="000000"/>
              </a:buClr>
              <a:buSzPct val="75000"/>
              <a:buFont typeface="Symbol" charset="2"/>
              <a:buChar char=""/>
              <a:tabLst>
                <a:tab pos="1609560" algn="l"/>
              </a:tabLst>
            </a:pPr>
            <a:r>
              <a:rPr lang="zh-CN" sz="1600" b="0" strike="noStrike" spc="148">
                <a:solidFill>
                  <a:srgbClr val="262626"/>
                </a:solidFill>
                <a:latin typeface="Arial"/>
              </a:rPr>
              <a:t>第四提纲级别</a:t>
            </a:r>
            <a:endParaRPr lang="en-US" sz="1600" b="0" strike="noStrike" spc="148">
              <a:solidFill>
                <a:srgbClr val="262626"/>
              </a:solidFill>
              <a:latin typeface="Arial"/>
            </a:endParaRPr>
          </a:p>
          <a:p>
            <a:pPr marL="2160000" lvl="4"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第五提纲级别</a:t>
            </a:r>
            <a:endParaRPr lang="en-US" sz="2000" b="0" strike="noStrike" spc="148">
              <a:solidFill>
                <a:srgbClr val="262626"/>
              </a:solidFill>
              <a:latin typeface="Arial"/>
            </a:endParaRPr>
          </a:p>
          <a:p>
            <a:pPr marL="2592000" lvl="5"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第六提纲级别</a:t>
            </a:r>
            <a:endParaRPr lang="en-US" sz="2000" b="0" strike="noStrike" spc="148">
              <a:solidFill>
                <a:srgbClr val="262626"/>
              </a:solidFill>
              <a:latin typeface="Arial"/>
            </a:endParaRPr>
          </a:p>
          <a:p>
            <a:pPr marL="3024000" lvl="6" indent="-216000">
              <a:lnSpc>
                <a:spcPct val="130000"/>
              </a:lnSpc>
              <a:spcBef>
                <a:spcPts val="283"/>
              </a:spcBef>
              <a:buClr>
                <a:srgbClr val="000000"/>
              </a:buClr>
              <a:buSzPct val="45000"/>
              <a:buFont typeface="Wingdings" charset="2"/>
              <a:buChar char=""/>
              <a:tabLst>
                <a:tab pos="1609560" algn="l"/>
              </a:tabLst>
            </a:pPr>
            <a:r>
              <a:rPr lang="zh-CN" sz="2000" b="0" strike="noStrike" spc="148">
                <a:solidFill>
                  <a:srgbClr val="262626"/>
                </a:solidFill>
                <a:latin typeface="Arial"/>
              </a:rPr>
              <a:t>第七提纲级别</a:t>
            </a:r>
            <a:endParaRPr lang="en-US" sz="2000" b="0" strike="noStrike" spc="148">
              <a:solidFill>
                <a:srgbClr val="262626"/>
              </a:solidFill>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KSO_TEMPLATE" hidden="1"/>
          <p:cNvSpPr/>
          <p:nvPr/>
        </p:nvSpPr>
        <p:spPr>
          <a:xfrm>
            <a:off x="0" y="0"/>
            <a:ext cx="360" cy="360"/>
          </a:xfrm>
          <a:prstGeom prst="rect">
            <a:avLst/>
          </a:prstGeom>
          <a:solidFill>
            <a:srgbClr val="000000"/>
          </a:solidFill>
          <a:ln w="12701">
            <a:solidFill>
              <a:srgbClr val="000000"/>
            </a:solidFill>
            <a:miter/>
          </a:ln>
        </p:spPr>
        <p:style>
          <a:lnRef idx="0">
            <a:scrgbClr r="0" g="0" b="0"/>
          </a:lnRef>
          <a:fillRef idx="0">
            <a:scrgbClr r="0" g="0" b="0"/>
          </a:fillRef>
          <a:effectRef idx="0">
            <a:scrgbClr r="0" g="0" b="0"/>
          </a:effectRef>
          <a:fontRef idx="minor"/>
        </p:style>
      </p:sp>
      <p:sp>
        <p:nvSpPr>
          <p:cNvPr id="42" name="PlaceHolder 1"/>
          <p:cNvSpPr>
            <a:spLocks noGrp="1"/>
          </p:cNvSpPr>
          <p:nvPr>
            <p:ph type="title"/>
          </p:nvPr>
        </p:nvSpPr>
        <p:spPr>
          <a:xfrm>
            <a:off x="4115880" y="2651760"/>
            <a:ext cx="5409360" cy="938880"/>
          </a:xfrm>
          <a:prstGeom prst="rect">
            <a:avLst/>
          </a:prstGeom>
          <a:noFill/>
          <a:ln w="0">
            <a:noFill/>
          </a:ln>
        </p:spPr>
        <p:txBody>
          <a:bodyPr lIns="90000" tIns="46800" rIns="90000" bIns="46800" anchor="b">
            <a:normAutofit/>
          </a:bodyPr>
          <a:lstStyle/>
          <a:p>
            <a:pPr>
              <a:lnSpc>
                <a:spcPct val="100000"/>
              </a:lnSpc>
              <a:buNone/>
              <a:tabLst>
                <a:tab pos="0" algn="l"/>
              </a:tabLst>
            </a:pPr>
            <a:r>
              <a:rPr lang="zh-CN" sz="4800" b="1" strike="noStrike" spc="-1">
                <a:solidFill>
                  <a:srgbClr val="262626"/>
                </a:solidFill>
                <a:latin typeface="Arial"/>
                <a:ea typeface="汉仪旗黑-85S"/>
              </a:rPr>
              <a:t>单击此处编辑标题</a:t>
            </a:r>
            <a:endParaRPr lang="en-US" sz="4800" b="0" strike="noStrike" spc="-1">
              <a:solidFill>
                <a:srgbClr val="000000"/>
              </a:solidFill>
              <a:latin typeface="等线"/>
            </a:endParaRPr>
          </a:p>
        </p:txBody>
      </p:sp>
      <p:sp>
        <p:nvSpPr>
          <p:cNvPr id="43" name="PlaceHolder 2"/>
          <p:cNvSpPr>
            <a:spLocks noGrp="1"/>
          </p:cNvSpPr>
          <p:nvPr>
            <p:ph type="body"/>
          </p:nvPr>
        </p:nvSpPr>
        <p:spPr>
          <a:xfrm>
            <a:off x="4115880" y="3646440"/>
            <a:ext cx="5409360" cy="1310400"/>
          </a:xfrm>
          <a:prstGeom prst="rect">
            <a:avLst/>
          </a:prstGeom>
          <a:noFill/>
          <a:ln w="0">
            <a:noFill/>
          </a:ln>
        </p:spPr>
        <p:txBody>
          <a:bodyPr lIns="90000" tIns="0" rIns="90000" bIns="46800" anchor="t">
            <a:noAutofit/>
          </a:bodyPr>
          <a:lstStyle/>
          <a:p>
            <a:pPr>
              <a:lnSpc>
                <a:spcPct val="130000"/>
              </a:lnSpc>
              <a:spcAft>
                <a:spcPts val="1001"/>
              </a:spcAft>
              <a:buNone/>
              <a:tabLst>
                <a:tab pos="0" algn="l"/>
              </a:tabLst>
            </a:pPr>
            <a:r>
              <a:rPr lang="zh-CN" sz="1600" b="0" strike="noStrike" spc="-1">
                <a:solidFill>
                  <a:srgbClr val="262626"/>
                </a:solidFill>
                <a:latin typeface="Arial"/>
                <a:ea typeface="微软雅黑"/>
              </a:rPr>
              <a:t>单击此处编辑文本</a:t>
            </a:r>
            <a:endParaRPr lang="en-US" sz="1600" b="0" strike="noStrike" spc="148">
              <a:solidFill>
                <a:srgbClr val="262626"/>
              </a:solidFill>
              <a:latin typeface="Arial"/>
            </a:endParaRPr>
          </a:p>
        </p:txBody>
      </p:sp>
      <p:sp>
        <p:nvSpPr>
          <p:cNvPr id="44" name="PlaceHolder 3"/>
          <p:cNvSpPr>
            <a:spLocks noGrp="1"/>
          </p:cNvSpPr>
          <p:nvPr>
            <p:ph type="dt" idx="3"/>
          </p:nvPr>
        </p:nvSpPr>
        <p:spPr>
          <a:xfrm>
            <a:off x="879840" y="6349680"/>
            <a:ext cx="2699640" cy="316440"/>
          </a:xfrm>
          <a:prstGeom prst="rect">
            <a:avLst/>
          </a:prstGeom>
          <a:noFill/>
          <a:ln w="0">
            <a:noFill/>
          </a:ln>
        </p:spPr>
        <p:txBody>
          <a:bodyPr anchor="ctr">
            <a:noAutofit/>
          </a:bodyPr>
          <a:lstStyle>
            <a:lvl1pPr>
              <a:lnSpc>
                <a:spcPct val="100000"/>
              </a:lnSpc>
              <a:buNone/>
              <a:tabLst>
                <a:tab pos="0" algn="l"/>
              </a:tabLst>
              <a:defRPr lang="en-US" sz="1200" b="0" strike="noStrike" spc="-1">
                <a:solidFill>
                  <a:srgbClr val="898989"/>
                </a:solidFill>
                <a:latin typeface="Arial"/>
                <a:ea typeface="微软雅黑"/>
              </a:defRPr>
            </a:lvl1pPr>
          </a:lstStyle>
          <a:p>
            <a:pPr>
              <a:lnSpc>
                <a:spcPct val="100000"/>
              </a:lnSpc>
              <a:buNone/>
              <a:tabLst>
                <a:tab pos="0" algn="l"/>
              </a:tabLst>
            </a:pPr>
            <a:r>
              <a:rPr lang="en-US" sz="1200" b="0" strike="noStrike" spc="-1">
                <a:solidFill>
                  <a:srgbClr val="898989"/>
                </a:solidFill>
                <a:latin typeface="Arial"/>
                <a:ea typeface="微软雅黑"/>
              </a:rPr>
              <a:t>&lt;日期/时间&gt;</a:t>
            </a:r>
            <a:endParaRPr lang="en-US" sz="1200" b="0" strike="noStrike" spc="-1">
              <a:latin typeface="Times New Roman"/>
            </a:endParaRPr>
          </a:p>
        </p:txBody>
      </p:sp>
      <p:sp>
        <p:nvSpPr>
          <p:cNvPr id="45" name="PlaceHolder 4"/>
          <p:cNvSpPr>
            <a:spLocks noGrp="1"/>
          </p:cNvSpPr>
          <p:nvPr>
            <p:ph type="ftr" idx="4"/>
          </p:nvPr>
        </p:nvSpPr>
        <p:spPr>
          <a:xfrm>
            <a:off x="4115880" y="6349680"/>
            <a:ext cx="3959640" cy="316440"/>
          </a:xfrm>
          <a:prstGeom prst="rect">
            <a:avLst/>
          </a:prstGeom>
          <a:noFill/>
          <a:ln w="0">
            <a:noFill/>
          </a:ln>
        </p:spPr>
        <p:txBody>
          <a:bodyPr anchor="ctr" anchorCtr="1">
            <a:noAutofit/>
          </a:bodyPr>
          <a:lstStyle>
            <a:lvl1pPr algn="ctr">
              <a:buNone/>
              <a:defRPr lang="en-US" sz="1400" b="0" strike="noStrike" spc="-1">
                <a:latin typeface="Times New Roman"/>
              </a:defRPr>
            </a:lvl1pPr>
          </a:lstStyle>
          <a:p>
            <a:pPr algn="ctr">
              <a:buNone/>
            </a:pPr>
            <a:r>
              <a:rPr lang="en-US" sz="1400" b="0" strike="noStrike" spc="-1">
                <a:latin typeface="Times New Roman"/>
              </a:rPr>
              <a:t>&lt;页脚&gt;</a:t>
            </a:r>
          </a:p>
        </p:txBody>
      </p:sp>
      <p:sp>
        <p:nvSpPr>
          <p:cNvPr id="46" name="PlaceHolder 5"/>
          <p:cNvSpPr>
            <a:spLocks noGrp="1"/>
          </p:cNvSpPr>
          <p:nvPr>
            <p:ph type="sldNum" idx="5"/>
          </p:nvPr>
        </p:nvSpPr>
        <p:spPr>
          <a:xfrm>
            <a:off x="8610480" y="6349680"/>
            <a:ext cx="2699640" cy="31644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98989"/>
                </a:solidFill>
                <a:latin typeface="Arial"/>
                <a:ea typeface="微软雅黑"/>
              </a:defRPr>
            </a:lvl1pPr>
          </a:lstStyle>
          <a:p>
            <a:pPr algn="r">
              <a:lnSpc>
                <a:spcPct val="100000"/>
              </a:lnSpc>
              <a:buNone/>
              <a:tabLst>
                <a:tab pos="0" algn="l"/>
              </a:tabLst>
            </a:pPr>
            <a:fld id="{8C13C63E-8C5F-4890-A930-71A57B640692}" type="slidenum">
              <a:rPr lang="en-US" sz="1200" b="0" strike="noStrike" spc="-1">
                <a:solidFill>
                  <a:srgbClr val="898989"/>
                </a:solidFill>
                <a:latin typeface="Arial"/>
                <a:ea typeface="微软雅黑"/>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组合 16"/>
          <p:cNvGrpSpPr/>
          <p:nvPr/>
        </p:nvGrpSpPr>
        <p:grpSpPr>
          <a:xfrm>
            <a:off x="11598840" y="6433200"/>
            <a:ext cx="450720" cy="149760"/>
            <a:chOff x="11598840" y="6433200"/>
            <a:chExt cx="450720" cy="149760"/>
          </a:xfrm>
        </p:grpSpPr>
        <p:sp>
          <p:nvSpPr>
            <p:cNvPr id="90"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1"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2"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93"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94" name="文本框 2"/>
          <p:cNvSpPr/>
          <p:nvPr/>
        </p:nvSpPr>
        <p:spPr>
          <a:xfrm>
            <a:off x="837720" y="2557080"/>
            <a:ext cx="10834560" cy="95410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400" b="0" strike="noStrike" spc="-1" dirty="0">
                <a:solidFill>
                  <a:srgbClr val="000000"/>
                </a:solidFill>
                <a:latin typeface="微软雅黑"/>
                <a:ea typeface="微软雅黑"/>
              </a:rPr>
              <a:t>Phil222 </a:t>
            </a:r>
            <a:r>
              <a:rPr lang="en-GB" sz="2400" b="0" strike="noStrike" spc="-1" dirty="0">
                <a:solidFill>
                  <a:srgbClr val="000000"/>
                </a:solidFill>
                <a:latin typeface="微软雅黑"/>
                <a:ea typeface="微软雅黑"/>
              </a:rPr>
              <a:t>Philosophical Foundations of Computer Science</a:t>
            </a:r>
            <a:endParaRPr lang="en-US" sz="2400" b="0" strike="noStrike" spc="-1" dirty="0">
              <a:latin typeface="Arial"/>
            </a:endParaRPr>
          </a:p>
          <a:p>
            <a:pPr>
              <a:lnSpc>
                <a:spcPct val="100000"/>
              </a:lnSpc>
              <a:buNone/>
              <a:tabLst>
                <a:tab pos="0" algn="l"/>
              </a:tabLst>
            </a:pPr>
            <a:r>
              <a:rPr lang="en-US" sz="3200" b="0" strike="noStrike" spc="-1" dirty="0">
                <a:solidFill>
                  <a:srgbClr val="000000"/>
                </a:solidFill>
                <a:latin typeface="微软雅黑"/>
                <a:ea typeface="微软雅黑"/>
              </a:rPr>
              <a:t>			</a:t>
            </a:r>
            <a:r>
              <a:rPr lang="en-US" sz="3200" b="0" strike="noStrike" spc="-1">
                <a:solidFill>
                  <a:srgbClr val="000000"/>
                </a:solidFill>
                <a:latin typeface="微软雅黑"/>
                <a:ea typeface="微软雅黑"/>
              </a:rPr>
              <a:t>               10</a:t>
            </a:r>
            <a:r>
              <a:rPr lang="en-US" altLang="zh-CN" sz="3200" b="0" strike="noStrike" spc="-1">
                <a:solidFill>
                  <a:srgbClr val="000000"/>
                </a:solidFill>
                <a:latin typeface="微软雅黑"/>
                <a:ea typeface="微软雅黑"/>
              </a:rPr>
              <a:t>a-11a-11b</a:t>
            </a:r>
            <a:endParaRPr lang="en-US" sz="3200" b="0" strike="noStrike" spc="-1" dirty="0">
              <a:latin typeface="Arial"/>
            </a:endParaRPr>
          </a:p>
        </p:txBody>
      </p:sp>
      <p:sp>
        <p:nvSpPr>
          <p:cNvPr id="95" name="文本框 9"/>
          <p:cNvSpPr/>
          <p:nvPr/>
        </p:nvSpPr>
        <p:spPr>
          <a:xfrm>
            <a:off x="837720" y="5956200"/>
            <a:ext cx="367380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a:solidFill>
                  <a:srgbClr val="000000"/>
                </a:solidFill>
                <a:latin typeface="微软雅黑"/>
                <a:ea typeface="微软雅黑"/>
              </a:rPr>
              <a:t>TUTOR: JannLeo</a:t>
            </a:r>
            <a:endParaRPr lang="en-US" sz="25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3D70D11B-5C70-4DB8-A89C-B2E69E539DDC}"/>
              </a:ext>
            </a:extLst>
          </p:cNvPr>
          <p:cNvPicPr>
            <a:picLocks noChangeAspect="1"/>
          </p:cNvPicPr>
          <p:nvPr/>
        </p:nvPicPr>
        <p:blipFill>
          <a:blip r:embed="rId3"/>
          <a:stretch>
            <a:fillRect/>
          </a:stretch>
        </p:blipFill>
        <p:spPr>
          <a:xfrm>
            <a:off x="1936376" y="1095854"/>
            <a:ext cx="7711047" cy="4666292"/>
          </a:xfrm>
          <a:prstGeom prst="rect">
            <a:avLst/>
          </a:prstGeom>
        </p:spPr>
      </p:pic>
    </p:spTree>
    <p:extLst>
      <p:ext uri="{BB962C8B-B14F-4D97-AF65-F5344CB8AC3E}">
        <p14:creationId xmlns:p14="http://schemas.microsoft.com/office/powerpoint/2010/main" val="160237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8D505671-6BD5-4F2E-9158-72DD28DD8BD6}"/>
              </a:ext>
            </a:extLst>
          </p:cNvPr>
          <p:cNvPicPr>
            <a:picLocks noChangeAspect="1"/>
          </p:cNvPicPr>
          <p:nvPr/>
        </p:nvPicPr>
        <p:blipFill>
          <a:blip r:embed="rId3"/>
          <a:stretch>
            <a:fillRect/>
          </a:stretch>
        </p:blipFill>
        <p:spPr>
          <a:xfrm>
            <a:off x="2294965" y="983656"/>
            <a:ext cx="7084919" cy="4915844"/>
          </a:xfrm>
          <a:prstGeom prst="rect">
            <a:avLst/>
          </a:prstGeom>
        </p:spPr>
      </p:pic>
    </p:spTree>
    <p:extLst>
      <p:ext uri="{BB962C8B-B14F-4D97-AF65-F5344CB8AC3E}">
        <p14:creationId xmlns:p14="http://schemas.microsoft.com/office/powerpoint/2010/main" val="23347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E9EC1C74-1E0F-408B-918E-7A62F523EF1B}"/>
              </a:ext>
            </a:extLst>
          </p:cNvPr>
          <p:cNvPicPr>
            <a:picLocks noChangeAspect="1"/>
          </p:cNvPicPr>
          <p:nvPr/>
        </p:nvPicPr>
        <p:blipFill>
          <a:blip r:embed="rId3"/>
          <a:stretch>
            <a:fillRect/>
          </a:stretch>
        </p:blipFill>
        <p:spPr>
          <a:xfrm>
            <a:off x="2301643" y="608758"/>
            <a:ext cx="7763434" cy="6126334"/>
          </a:xfrm>
          <a:prstGeom prst="rect">
            <a:avLst/>
          </a:prstGeom>
        </p:spPr>
      </p:pic>
    </p:spTree>
    <p:extLst>
      <p:ext uri="{BB962C8B-B14F-4D97-AF65-F5344CB8AC3E}">
        <p14:creationId xmlns:p14="http://schemas.microsoft.com/office/powerpoint/2010/main" val="61043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D0BF9A7D-59FA-4C22-A049-40824973CE2B}"/>
              </a:ext>
            </a:extLst>
          </p:cNvPr>
          <p:cNvPicPr>
            <a:picLocks noChangeAspect="1"/>
          </p:cNvPicPr>
          <p:nvPr/>
        </p:nvPicPr>
        <p:blipFill>
          <a:blip r:embed="rId3"/>
          <a:stretch>
            <a:fillRect/>
          </a:stretch>
        </p:blipFill>
        <p:spPr>
          <a:xfrm>
            <a:off x="704658" y="992396"/>
            <a:ext cx="8471023" cy="5455024"/>
          </a:xfrm>
          <a:prstGeom prst="rect">
            <a:avLst/>
          </a:prstGeom>
        </p:spPr>
      </p:pic>
      <p:sp>
        <p:nvSpPr>
          <p:cNvPr id="4" name="Rectangle 1">
            <a:extLst>
              <a:ext uri="{FF2B5EF4-FFF2-40B4-BE49-F238E27FC236}">
                <a16:creationId xmlns:a16="http://schemas.microsoft.com/office/drawing/2014/main" id="{58FF6236-C371-4747-8AE5-20BC3B4C20B7}"/>
              </a:ext>
            </a:extLst>
          </p:cNvPr>
          <p:cNvSpPr>
            <a:spLocks noChangeArrowheads="1"/>
          </p:cNvSpPr>
          <p:nvPr/>
        </p:nvSpPr>
        <p:spPr bwMode="auto">
          <a:xfrm>
            <a:off x="9035996" y="2258686"/>
            <a:ext cx="2788024" cy="1815882"/>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dirty="0">
                <a:ln>
                  <a:noFill/>
                </a:ln>
                <a:effectLst/>
                <a:latin typeface="Arial" panose="020B0604020202020204" pitchFamily="34" charset="0"/>
                <a:ea typeface="Helvetica Neue"/>
              </a:rPr>
              <a:t>伦理判断依赖于规范理论</a:t>
            </a:r>
            <a:r>
              <a:rPr kumimoji="0" lang="zh-CN" altLang="zh-CN" sz="1600" b="0" i="0" u="none" strike="noStrike" cap="none" normalizeH="0" dirty="0">
                <a:ln>
                  <a:noFill/>
                </a:ln>
                <a:effectLst/>
                <a:latin typeface="Arial" panose="020B0604020202020204" pitchFamily="34" charset="0"/>
                <a:ea typeface="Helvetica Neue"/>
              </a:rPr>
              <a:t>： 伦理判断（如判断某行为对错）并非随意做出，而是依赖于某种伦理理论。理论为判断提供了依据，同时具体案例分析又能帮助我们检验和应用这些理论。</a:t>
            </a:r>
            <a:r>
              <a:rPr kumimoji="0" lang="zh-CN" altLang="zh-CN" sz="1000" b="0" i="0" u="none" strike="noStrike" cap="none" normalizeH="0" dirty="0">
                <a:ln>
                  <a:noFill/>
                </a:ln>
                <a:effectLst/>
                <a:latin typeface="Arial" panose="020B0604020202020204" pitchFamily="34" charset="0"/>
              </a:rPr>
              <a:t> </a:t>
            </a:r>
            <a:endParaRPr kumimoji="0" lang="zh-CN" altLang="zh-CN" sz="2400" b="0" i="0" u="none" strike="noStrike" cap="none" normalizeH="0" dirty="0">
              <a:ln>
                <a:noFill/>
              </a:ln>
              <a:effectLst/>
              <a:latin typeface="Arial" panose="020B0604020202020204" pitchFamily="34" charset="0"/>
            </a:endParaRPr>
          </a:p>
        </p:txBody>
      </p:sp>
    </p:spTree>
    <p:extLst>
      <p:ext uri="{BB962C8B-B14F-4D97-AF65-F5344CB8AC3E}">
        <p14:creationId xmlns:p14="http://schemas.microsoft.com/office/powerpoint/2010/main" val="384138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D66F7370-DD5F-4F2B-98DA-598F42F77569}"/>
              </a:ext>
            </a:extLst>
          </p:cNvPr>
          <p:cNvPicPr>
            <a:picLocks noChangeAspect="1"/>
          </p:cNvPicPr>
          <p:nvPr/>
        </p:nvPicPr>
        <p:blipFill>
          <a:blip r:embed="rId3"/>
          <a:stretch>
            <a:fillRect/>
          </a:stretch>
        </p:blipFill>
        <p:spPr>
          <a:xfrm>
            <a:off x="3137648" y="1032644"/>
            <a:ext cx="5605182" cy="2864871"/>
          </a:xfrm>
          <a:prstGeom prst="rect">
            <a:avLst/>
          </a:prstGeom>
        </p:spPr>
      </p:pic>
    </p:spTree>
    <p:extLst>
      <p:ext uri="{BB962C8B-B14F-4D97-AF65-F5344CB8AC3E}">
        <p14:creationId xmlns:p14="http://schemas.microsoft.com/office/powerpoint/2010/main" val="25282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DEEBA19C-4BD6-4F33-B2BC-886174315AA9}"/>
              </a:ext>
            </a:extLst>
          </p:cNvPr>
          <p:cNvPicPr>
            <a:picLocks noChangeAspect="1"/>
          </p:cNvPicPr>
          <p:nvPr/>
        </p:nvPicPr>
        <p:blipFill>
          <a:blip r:embed="rId3"/>
          <a:stretch>
            <a:fillRect/>
          </a:stretch>
        </p:blipFill>
        <p:spPr>
          <a:xfrm>
            <a:off x="431517" y="958500"/>
            <a:ext cx="7372350" cy="5676257"/>
          </a:xfrm>
          <a:prstGeom prst="rect">
            <a:avLst/>
          </a:prstGeom>
        </p:spPr>
      </p:pic>
      <p:sp>
        <p:nvSpPr>
          <p:cNvPr id="16" name="文本框 15">
            <a:extLst>
              <a:ext uri="{FF2B5EF4-FFF2-40B4-BE49-F238E27FC236}">
                <a16:creationId xmlns:a16="http://schemas.microsoft.com/office/drawing/2014/main" id="{025C3470-87D1-43DA-81B3-ABF679276CE0}"/>
              </a:ext>
            </a:extLst>
          </p:cNvPr>
          <p:cNvSpPr txBox="1"/>
          <p:nvPr/>
        </p:nvSpPr>
        <p:spPr>
          <a:xfrm>
            <a:off x="8109878" y="2465080"/>
            <a:ext cx="3334871" cy="2308324"/>
          </a:xfrm>
          <a:prstGeom prst="rect">
            <a:avLst/>
          </a:prstGeom>
          <a:noFill/>
        </p:spPr>
        <p:txBody>
          <a:bodyPr wrap="square">
            <a:spAutoFit/>
          </a:bodyPr>
          <a:lstStyle/>
          <a:p>
            <a:r>
              <a:rPr lang="zh-CN" altLang="en-US" dirty="0"/>
              <a:t>功利主义的核心： 功利主义认为最道德的行为是能最大化整体幸福、快乐并最小化痛苦的行为。它基于**效用原则**：最大多数人的最大幸福。虽然这种理论强调集体利益，但也面临批评，尤其是在处理少数人利益时。</a:t>
            </a:r>
          </a:p>
        </p:txBody>
      </p:sp>
    </p:spTree>
    <p:extLst>
      <p:ext uri="{BB962C8B-B14F-4D97-AF65-F5344CB8AC3E}">
        <p14:creationId xmlns:p14="http://schemas.microsoft.com/office/powerpoint/2010/main" val="415351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521CE62F-B78C-4814-84D5-80CACF281672}"/>
              </a:ext>
            </a:extLst>
          </p:cNvPr>
          <p:cNvPicPr>
            <a:picLocks noChangeAspect="1"/>
          </p:cNvPicPr>
          <p:nvPr/>
        </p:nvPicPr>
        <p:blipFill>
          <a:blip r:embed="rId3"/>
          <a:stretch>
            <a:fillRect/>
          </a:stretch>
        </p:blipFill>
        <p:spPr>
          <a:xfrm>
            <a:off x="141900" y="1043427"/>
            <a:ext cx="7565569" cy="5298248"/>
          </a:xfrm>
          <a:prstGeom prst="rect">
            <a:avLst/>
          </a:prstGeom>
        </p:spPr>
      </p:pic>
      <p:sp>
        <p:nvSpPr>
          <p:cNvPr id="12" name="文本框 11">
            <a:extLst>
              <a:ext uri="{FF2B5EF4-FFF2-40B4-BE49-F238E27FC236}">
                <a16:creationId xmlns:a16="http://schemas.microsoft.com/office/drawing/2014/main" id="{FCA1C87A-7686-4F3B-AA7A-3EFAA72BED5B}"/>
              </a:ext>
            </a:extLst>
          </p:cNvPr>
          <p:cNvSpPr txBox="1"/>
          <p:nvPr/>
        </p:nvSpPr>
        <p:spPr>
          <a:xfrm>
            <a:off x="7496089" y="2201759"/>
            <a:ext cx="4249271" cy="1754326"/>
          </a:xfrm>
          <a:prstGeom prst="rect">
            <a:avLst/>
          </a:prstGeom>
          <a:noFill/>
        </p:spPr>
        <p:txBody>
          <a:bodyPr wrap="square">
            <a:spAutoFit/>
          </a:bodyPr>
          <a:lstStyle/>
          <a:p>
            <a:r>
              <a:rPr lang="zh-CN" altLang="en-US" dirty="0"/>
              <a:t>后果主义的理论基础各不相同，其中</a:t>
            </a:r>
            <a:r>
              <a:rPr lang="zh-CN" altLang="en-US" b="1" dirty="0"/>
              <a:t>效益后果主义</a:t>
            </a:r>
            <a:r>
              <a:rPr lang="zh-CN" altLang="en-US" dirty="0"/>
              <a:t>认为道德判断应基于对有意识生命福利的影响。效益论作为一种后果主义，强调通过</a:t>
            </a:r>
            <a:r>
              <a:rPr lang="zh-CN" altLang="en-US" b="1" dirty="0"/>
              <a:t>快乐最大化</a:t>
            </a:r>
            <a:r>
              <a:rPr lang="zh-CN" altLang="en-US" dirty="0"/>
              <a:t>或</a:t>
            </a:r>
            <a:r>
              <a:rPr lang="zh-CN" altLang="en-US" b="1" dirty="0"/>
              <a:t>欲望满足</a:t>
            </a:r>
            <a:r>
              <a:rPr lang="zh-CN" altLang="en-US" dirty="0"/>
              <a:t>来评估行为的道德价值。这为后果主义的具体实践提供了一个清晰的方向。</a:t>
            </a:r>
          </a:p>
        </p:txBody>
      </p:sp>
    </p:spTree>
    <p:extLst>
      <p:ext uri="{BB962C8B-B14F-4D97-AF65-F5344CB8AC3E}">
        <p14:creationId xmlns:p14="http://schemas.microsoft.com/office/powerpoint/2010/main" val="1879114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695D52B4-D41F-4C59-9868-79753757804E}"/>
              </a:ext>
            </a:extLst>
          </p:cNvPr>
          <p:cNvPicPr>
            <a:picLocks noChangeAspect="1"/>
          </p:cNvPicPr>
          <p:nvPr/>
        </p:nvPicPr>
        <p:blipFill>
          <a:blip r:embed="rId3"/>
          <a:stretch>
            <a:fillRect/>
          </a:stretch>
        </p:blipFill>
        <p:spPr>
          <a:xfrm>
            <a:off x="15360" y="1069746"/>
            <a:ext cx="7923200" cy="5436534"/>
          </a:xfrm>
          <a:prstGeom prst="rect">
            <a:avLst/>
          </a:prstGeom>
        </p:spPr>
      </p:pic>
      <p:sp>
        <p:nvSpPr>
          <p:cNvPr id="13" name="文本框 12">
            <a:extLst>
              <a:ext uri="{FF2B5EF4-FFF2-40B4-BE49-F238E27FC236}">
                <a16:creationId xmlns:a16="http://schemas.microsoft.com/office/drawing/2014/main" id="{D20BBBF3-B344-4004-A1D7-7CB9B4CB7160}"/>
              </a:ext>
            </a:extLst>
          </p:cNvPr>
          <p:cNvSpPr txBox="1"/>
          <p:nvPr/>
        </p:nvSpPr>
        <p:spPr>
          <a:xfrm>
            <a:off x="7861500" y="2274838"/>
            <a:ext cx="4114800" cy="2308324"/>
          </a:xfrm>
          <a:prstGeom prst="rect">
            <a:avLst/>
          </a:prstGeom>
          <a:noFill/>
        </p:spPr>
        <p:txBody>
          <a:bodyPr wrap="square">
            <a:spAutoFit/>
          </a:bodyPr>
          <a:lstStyle/>
          <a:p>
            <a:pPr algn="l"/>
            <a:r>
              <a:rPr lang="zh-CN" altLang="en-US" b="0" i="0" dirty="0">
                <a:solidFill>
                  <a:srgbClr val="0D0D0D"/>
                </a:solidFill>
                <a:effectLst/>
                <a:latin typeface="ui-sans-serif"/>
              </a:rPr>
              <a:t>效益论通过“最大化总体价值”来判断行为的道德性，有三个特点：</a:t>
            </a:r>
          </a:p>
          <a:p>
            <a:pPr algn="l">
              <a:buFont typeface="+mj-lt"/>
              <a:buAutoNum type="arabicPeriod"/>
            </a:pPr>
            <a:r>
              <a:rPr lang="zh-CN" altLang="en-US" b="0" i="0" dirty="0">
                <a:solidFill>
                  <a:srgbClr val="0D0D0D"/>
                </a:solidFill>
                <a:effectLst/>
                <a:latin typeface="ui-sans-serif"/>
              </a:rPr>
              <a:t>以快乐或欲望满足为核心（享乐主义或欲望理论）。</a:t>
            </a:r>
          </a:p>
          <a:p>
            <a:pPr algn="l">
              <a:buFont typeface="+mj-lt"/>
              <a:buAutoNum type="arabicPeriod"/>
            </a:pPr>
            <a:r>
              <a:rPr lang="zh-CN" altLang="en-US" b="0" i="0" dirty="0">
                <a:solidFill>
                  <a:srgbClr val="0D0D0D"/>
                </a:solidFill>
                <a:effectLst/>
                <a:latin typeface="ui-sans-serif"/>
              </a:rPr>
              <a:t>通过计算所有受影响者的利益总和评估结果。</a:t>
            </a:r>
          </a:p>
          <a:p>
            <a:pPr algn="l">
              <a:buFont typeface="+mj-lt"/>
              <a:buAutoNum type="arabicPeriod"/>
            </a:pPr>
            <a:r>
              <a:rPr lang="zh-CN" altLang="en-US" b="0" i="0" dirty="0">
                <a:solidFill>
                  <a:srgbClr val="0D0D0D"/>
                </a:solidFill>
                <a:effectLst/>
                <a:latin typeface="ui-sans-serif"/>
              </a:rPr>
              <a:t>判断行为正确性基于是否能产生最大总体价值</a:t>
            </a:r>
          </a:p>
        </p:txBody>
      </p:sp>
    </p:spTree>
    <p:extLst>
      <p:ext uri="{BB962C8B-B14F-4D97-AF65-F5344CB8AC3E}">
        <p14:creationId xmlns:p14="http://schemas.microsoft.com/office/powerpoint/2010/main" val="3802453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3E3E4947-A45A-462C-8C3D-CCDA3C256F59}"/>
              </a:ext>
            </a:extLst>
          </p:cNvPr>
          <p:cNvPicPr>
            <a:picLocks noChangeAspect="1"/>
          </p:cNvPicPr>
          <p:nvPr/>
        </p:nvPicPr>
        <p:blipFill>
          <a:blip r:embed="rId3"/>
          <a:stretch>
            <a:fillRect/>
          </a:stretch>
        </p:blipFill>
        <p:spPr>
          <a:xfrm>
            <a:off x="0" y="997710"/>
            <a:ext cx="8039058" cy="5581650"/>
          </a:xfrm>
          <a:prstGeom prst="rect">
            <a:avLst/>
          </a:prstGeom>
        </p:spPr>
      </p:pic>
      <p:sp>
        <p:nvSpPr>
          <p:cNvPr id="12" name="文本框 11">
            <a:extLst>
              <a:ext uri="{FF2B5EF4-FFF2-40B4-BE49-F238E27FC236}">
                <a16:creationId xmlns:a16="http://schemas.microsoft.com/office/drawing/2014/main" id="{F7FFD93E-E322-4A0F-8173-38A2D19C26B4}"/>
              </a:ext>
            </a:extLst>
          </p:cNvPr>
          <p:cNvSpPr txBox="1"/>
          <p:nvPr/>
        </p:nvSpPr>
        <p:spPr>
          <a:xfrm>
            <a:off x="7680567" y="2413337"/>
            <a:ext cx="4216713" cy="2031325"/>
          </a:xfrm>
          <a:prstGeom prst="rect">
            <a:avLst/>
          </a:prstGeom>
          <a:noFill/>
        </p:spPr>
        <p:txBody>
          <a:bodyPr wrap="square">
            <a:spAutoFit/>
          </a:bodyPr>
          <a:lstStyle/>
          <a:p>
            <a:pPr algn="l"/>
            <a:r>
              <a:rPr lang="zh-CN" altLang="en-US" b="0" i="0" dirty="0">
                <a:solidFill>
                  <a:srgbClr val="0D0D0D"/>
                </a:solidFill>
                <a:effectLst/>
                <a:latin typeface="ui-sans-serif"/>
              </a:rPr>
              <a:t>后果主义有不同分支：</a:t>
            </a:r>
          </a:p>
          <a:p>
            <a:pPr algn="l">
              <a:buFont typeface="+mj-lt"/>
              <a:buAutoNum type="arabicPeriod"/>
            </a:pPr>
            <a:r>
              <a:rPr lang="zh-CN" altLang="en-US" b="1" i="0" dirty="0">
                <a:solidFill>
                  <a:srgbClr val="0D0D0D"/>
                </a:solidFill>
                <a:effectLst/>
                <a:latin typeface="ui-sans-serif"/>
              </a:rPr>
              <a:t>行为后果主义（</a:t>
            </a:r>
            <a:r>
              <a:rPr lang="en-US" altLang="zh-CN" b="1" i="0" dirty="0">
                <a:solidFill>
                  <a:srgbClr val="0D0D0D"/>
                </a:solidFill>
                <a:effectLst/>
                <a:latin typeface="ui-sans-serif"/>
              </a:rPr>
              <a:t>Act-consequentialism</a:t>
            </a:r>
            <a:r>
              <a:rPr lang="zh-CN" altLang="en-US" b="1" i="0" dirty="0">
                <a:solidFill>
                  <a:srgbClr val="0D0D0D"/>
                </a:solidFill>
                <a:effectLst/>
                <a:latin typeface="ui-sans-serif"/>
              </a:rPr>
              <a:t>）：</a:t>
            </a:r>
            <a:r>
              <a:rPr lang="en-US" altLang="zh-CN" b="0" i="0" dirty="0">
                <a:solidFill>
                  <a:srgbClr val="0D0D0D"/>
                </a:solidFill>
                <a:effectLst/>
                <a:latin typeface="ui-sans-serif"/>
              </a:rPr>
              <a:t> </a:t>
            </a:r>
            <a:r>
              <a:rPr lang="zh-CN" altLang="en-US" b="0" i="0" dirty="0">
                <a:solidFill>
                  <a:srgbClr val="0D0D0D"/>
                </a:solidFill>
                <a:effectLst/>
                <a:latin typeface="ui-sans-serif"/>
              </a:rPr>
              <a:t>根据具体行为的后果评估道德性。</a:t>
            </a:r>
          </a:p>
          <a:p>
            <a:pPr algn="l">
              <a:buFont typeface="+mj-lt"/>
              <a:buAutoNum type="arabicPeriod"/>
            </a:pPr>
            <a:r>
              <a:rPr lang="zh-CN" altLang="en-US" b="1" i="0" dirty="0">
                <a:solidFill>
                  <a:srgbClr val="0D0D0D"/>
                </a:solidFill>
                <a:effectLst/>
                <a:latin typeface="ui-sans-serif"/>
              </a:rPr>
              <a:t>规则后果主义（</a:t>
            </a:r>
            <a:r>
              <a:rPr lang="en-US" altLang="zh-CN" b="1" i="0" dirty="0">
                <a:solidFill>
                  <a:srgbClr val="0D0D0D"/>
                </a:solidFill>
                <a:effectLst/>
                <a:latin typeface="ui-sans-serif"/>
              </a:rPr>
              <a:t>Rule-consequentialism</a:t>
            </a:r>
            <a:r>
              <a:rPr lang="zh-CN" altLang="en-US" b="1" i="0" dirty="0">
                <a:solidFill>
                  <a:srgbClr val="0D0D0D"/>
                </a:solidFill>
                <a:effectLst/>
                <a:latin typeface="ui-sans-serif"/>
              </a:rPr>
              <a:t>）：</a:t>
            </a:r>
            <a:r>
              <a:rPr lang="en-US" altLang="zh-CN" b="0" i="0" dirty="0">
                <a:solidFill>
                  <a:srgbClr val="0D0D0D"/>
                </a:solidFill>
                <a:effectLst/>
                <a:latin typeface="ui-sans-serif"/>
              </a:rPr>
              <a:t> </a:t>
            </a:r>
            <a:r>
              <a:rPr lang="zh-CN" altLang="en-US" b="0" i="0" dirty="0">
                <a:solidFill>
                  <a:srgbClr val="0D0D0D"/>
                </a:solidFill>
                <a:effectLst/>
                <a:latin typeface="ui-sans-serif"/>
              </a:rPr>
              <a:t>根据社会接受某规则的整体后果评估道德性。</a:t>
            </a:r>
          </a:p>
        </p:txBody>
      </p:sp>
    </p:spTree>
    <p:extLst>
      <p:ext uri="{BB962C8B-B14F-4D97-AF65-F5344CB8AC3E}">
        <p14:creationId xmlns:p14="http://schemas.microsoft.com/office/powerpoint/2010/main" val="232898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FCDA6D57-4388-48D9-BB46-2D864E421257}"/>
              </a:ext>
            </a:extLst>
          </p:cNvPr>
          <p:cNvPicPr>
            <a:picLocks noChangeAspect="1"/>
          </p:cNvPicPr>
          <p:nvPr/>
        </p:nvPicPr>
        <p:blipFill>
          <a:blip r:embed="rId3"/>
          <a:stretch>
            <a:fillRect/>
          </a:stretch>
        </p:blipFill>
        <p:spPr>
          <a:xfrm>
            <a:off x="1910508" y="1081997"/>
            <a:ext cx="8208684" cy="2766165"/>
          </a:xfrm>
          <a:prstGeom prst="rect">
            <a:avLst/>
          </a:prstGeom>
        </p:spPr>
      </p:pic>
    </p:spTree>
    <p:extLst>
      <p:ext uri="{BB962C8B-B14F-4D97-AF65-F5344CB8AC3E}">
        <p14:creationId xmlns:p14="http://schemas.microsoft.com/office/powerpoint/2010/main" val="2058069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6" name="组合 16"/>
          <p:cNvGrpSpPr/>
          <p:nvPr/>
        </p:nvGrpSpPr>
        <p:grpSpPr>
          <a:xfrm>
            <a:off x="11598840" y="6433200"/>
            <a:ext cx="450720" cy="149760"/>
            <a:chOff x="11598840" y="6433200"/>
            <a:chExt cx="450720" cy="149760"/>
          </a:xfrm>
        </p:grpSpPr>
        <p:sp>
          <p:nvSpPr>
            <p:cNvPr id="97" name="菱形 1"/>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8"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99" name="菱形 2"/>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00"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01" name="文本框 18"/>
          <p:cNvSpPr/>
          <p:nvPr/>
        </p:nvSpPr>
        <p:spPr>
          <a:xfrm>
            <a:off x="565920" y="942840"/>
            <a:ext cx="5093640" cy="52264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50000"/>
              </a:lnSpc>
              <a:buNone/>
              <a:tabLst>
                <a:tab pos="0" algn="l"/>
              </a:tabLst>
            </a:pPr>
            <a:r>
              <a:rPr lang="zh-CN" sz="1500" b="1" strike="noStrike" spc="-1" dirty="0">
                <a:solidFill>
                  <a:srgbClr val="000000"/>
                </a:solidFill>
                <a:latin typeface="微软雅黑"/>
                <a:ea typeface="微软雅黑"/>
              </a:rPr>
              <a:t>本科深圳大学计算机科学与技术，硕士利兹大学</a:t>
            </a:r>
            <a:r>
              <a:rPr lang="en-US" sz="1500" b="1" strike="noStrike" spc="-1" dirty="0">
                <a:solidFill>
                  <a:srgbClr val="000000"/>
                </a:solidFill>
                <a:latin typeface="微软雅黑"/>
                <a:ea typeface="微软雅黑"/>
              </a:rPr>
              <a:t>Embedded System Engineering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GPA</a:t>
            </a:r>
            <a:r>
              <a:rPr lang="zh-CN" sz="1500" b="1" strike="noStrike" spc="-1" dirty="0">
                <a:solidFill>
                  <a:srgbClr val="000000"/>
                </a:solidFill>
                <a:latin typeface="微软雅黑"/>
                <a:ea typeface="微软雅黑"/>
              </a:rPr>
              <a:t>均前</a:t>
            </a:r>
            <a:r>
              <a:rPr lang="en-US" sz="1500" b="1" strike="noStrike" spc="-1" dirty="0">
                <a:solidFill>
                  <a:srgbClr val="000000"/>
                </a:solidFill>
                <a:latin typeface="微软雅黑"/>
                <a:ea typeface="微软雅黑"/>
              </a:rPr>
              <a:t>5%</a:t>
            </a:r>
            <a:r>
              <a:rPr lang="zh-CN" sz="1500" b="1" strike="noStrike" spc="-1" dirty="0">
                <a:solidFill>
                  <a:srgbClr val="000000"/>
                </a:solidFill>
                <a:latin typeface="微软雅黑"/>
                <a:ea typeface="微软雅黑"/>
              </a:rPr>
              <a:t>并获得优秀毕业生（一等一），擅长计算机、电子等专业。逻辑清晰，语言精准。</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擅长科目：</a:t>
            </a:r>
            <a:endParaRPr lang="en-US" sz="1500" b="0" strike="noStrike" spc="-1" dirty="0">
              <a:latin typeface="Arial"/>
            </a:endParaRPr>
          </a:p>
          <a:p>
            <a:pPr>
              <a:lnSpc>
                <a:spcPct val="150000"/>
              </a:lnSpc>
              <a:buNone/>
              <a:tabLst>
                <a:tab pos="0" algn="l"/>
              </a:tabLst>
            </a:pPr>
            <a:r>
              <a:rPr lang="en-US" sz="1500" b="1" strike="noStrike" spc="-1" dirty="0">
                <a:solidFill>
                  <a:srgbClr val="000000"/>
                </a:solidFill>
                <a:latin typeface="微软雅黑"/>
                <a:ea typeface="微软雅黑"/>
              </a:rPr>
              <a:t>	Data Comms&amp; </a:t>
            </a:r>
            <a:r>
              <a:rPr lang="en-US" sz="1500" b="1" strike="noStrike" spc="-1" dirty="0" err="1">
                <a:solidFill>
                  <a:srgbClr val="000000"/>
                </a:solidFill>
                <a:latin typeface="微软雅黑"/>
                <a:ea typeface="微软雅黑"/>
              </a:rPr>
              <a:t>Ntwk</a:t>
            </a:r>
            <a:r>
              <a:rPr lang="en-US" sz="1500" b="1" strike="noStrike" spc="-1" dirty="0">
                <a:solidFill>
                  <a:srgbClr val="000000"/>
                </a:solidFill>
                <a:latin typeface="微软雅黑"/>
                <a:ea typeface="微软雅黑"/>
              </a:rPr>
              <a:t> Security</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FPGA Design Syst Chip</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Control Systems Design</a:t>
            </a:r>
            <a:r>
              <a:rPr lang="zh-CN" sz="1500" b="1" strike="noStrike" spc="-1" dirty="0">
                <a:solidFill>
                  <a:srgbClr val="000000"/>
                </a:solidFill>
                <a:latin typeface="微软雅黑"/>
                <a:ea typeface="微软雅黑"/>
              </a:rPr>
              <a:t>、</a:t>
            </a:r>
            <a:r>
              <a:rPr lang="en-US" sz="1500" b="1" strike="noStrike" spc="-1" dirty="0" err="1">
                <a:solidFill>
                  <a:srgbClr val="000000"/>
                </a:solidFill>
                <a:latin typeface="微软雅黑"/>
                <a:ea typeface="微软雅黑"/>
              </a:rPr>
              <a:t>Emb</a:t>
            </a:r>
            <a:r>
              <a:rPr lang="en-US" sz="1500" b="1" strike="noStrike" spc="-1" dirty="0">
                <a:solidFill>
                  <a:srgbClr val="000000"/>
                </a:solidFill>
                <a:latin typeface="微软雅黑"/>
                <a:ea typeface="微软雅黑"/>
              </a:rPr>
              <a:t> Microprocessor Syst Design</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Programming</a:t>
            </a:r>
            <a:r>
              <a:rPr lang="zh-CN" sz="1500" b="1" strike="noStrike" spc="-1" dirty="0">
                <a:solidFill>
                  <a:srgbClr val="000000"/>
                </a:solidFill>
                <a:latin typeface="微软雅黑"/>
                <a:ea typeface="微软雅黑"/>
              </a:rPr>
              <a:t>、</a:t>
            </a:r>
            <a:r>
              <a:rPr lang="en-US" sz="1500" b="1" strike="noStrike" spc="-1" dirty="0">
                <a:solidFill>
                  <a:srgbClr val="000000"/>
                </a:solidFill>
                <a:latin typeface="微软雅黑"/>
                <a:ea typeface="微软雅黑"/>
              </a:rPr>
              <a:t>JAVA</a:t>
            </a:r>
            <a:r>
              <a:rPr lang="zh-CN" sz="1500" b="1" strike="noStrike" spc="-1" dirty="0">
                <a:solidFill>
                  <a:srgbClr val="000000"/>
                </a:solidFill>
                <a:latin typeface="微软雅黑"/>
                <a:ea typeface="微软雅黑"/>
              </a:rPr>
              <a:t>程序设计、离散数学、数据库系统、数据结构与算法、专业基础英语、计算机安全导论、操作系统、并行计算、多媒体系统导论、计算机系统、自动机与形式语言、程序设计基础、概率论与数理统计、高等数学</a:t>
            </a:r>
            <a:r>
              <a:rPr lang="en-US" sz="1500" b="1" strike="noStrike" spc="-1" dirty="0">
                <a:solidFill>
                  <a:srgbClr val="000000"/>
                </a:solidFill>
                <a:latin typeface="微软雅黑"/>
                <a:ea typeface="微软雅黑"/>
              </a:rPr>
              <a:t>A</a:t>
            </a:r>
            <a:r>
              <a:rPr lang="zh-CN" sz="1500" b="1" strike="noStrike" spc="-1" dirty="0">
                <a:solidFill>
                  <a:srgbClr val="000000"/>
                </a:solidFill>
                <a:latin typeface="微软雅黑"/>
                <a:ea typeface="微软雅黑"/>
              </a:rPr>
              <a:t>、线性代数、面向对象程序设计、计算机网络、算法设计与分析、专业研究英语</a:t>
            </a:r>
            <a:endParaRPr lang="en-US" sz="1500" b="0" strike="noStrike" spc="-1" dirty="0">
              <a:latin typeface="Arial"/>
            </a:endParaRPr>
          </a:p>
          <a:p>
            <a:pPr>
              <a:lnSpc>
                <a:spcPct val="150000"/>
              </a:lnSpc>
              <a:buNone/>
              <a:tabLst>
                <a:tab pos="0" algn="l"/>
              </a:tabLst>
            </a:pPr>
            <a:r>
              <a:rPr lang="zh-CN" sz="1500" b="1" strike="noStrike" spc="-1" dirty="0">
                <a:solidFill>
                  <a:srgbClr val="000000"/>
                </a:solidFill>
                <a:latin typeface="微软雅黑"/>
                <a:ea typeface="微软雅黑"/>
              </a:rPr>
              <a:t>教学风格：轻松愉快</a:t>
            </a:r>
            <a:endParaRPr lang="en-US" sz="1500" b="0" strike="noStrike" spc="-1" dirty="0">
              <a:latin typeface="Arial"/>
            </a:endParaRPr>
          </a:p>
        </p:txBody>
      </p:sp>
      <p:pic>
        <p:nvPicPr>
          <p:cNvPr id="102" name="图片 20"/>
          <p:cNvPicPr/>
          <p:nvPr/>
        </p:nvPicPr>
        <p:blipFill>
          <a:blip r:embed="rId2"/>
          <a:stretch/>
        </p:blipFill>
        <p:spPr>
          <a:xfrm>
            <a:off x="6095880" y="2530800"/>
            <a:ext cx="3246480" cy="1796040"/>
          </a:xfrm>
          <a:prstGeom prst="rect">
            <a:avLst/>
          </a:prstGeom>
          <a:ln w="0">
            <a:noFill/>
          </a:ln>
        </p:spPr>
      </p:pic>
      <p:sp>
        <p:nvSpPr>
          <p:cNvPr id="103" name="文本框 9"/>
          <p:cNvSpPr/>
          <p:nvPr/>
        </p:nvSpPr>
        <p:spPr>
          <a:xfrm>
            <a:off x="6364800" y="1732680"/>
            <a:ext cx="2708640" cy="4719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en-US" sz="2500" b="1" strike="noStrike" spc="-1" dirty="0">
                <a:solidFill>
                  <a:srgbClr val="000000"/>
                </a:solidFill>
                <a:latin typeface="微软雅黑"/>
                <a:ea typeface="微软雅黑"/>
              </a:rPr>
              <a:t>TUTOR: </a:t>
            </a:r>
            <a:r>
              <a:rPr lang="zh-CN" sz="2500" b="1" strike="noStrike" spc="-1" dirty="0">
                <a:solidFill>
                  <a:srgbClr val="000000"/>
                </a:solidFill>
                <a:latin typeface="微软雅黑"/>
                <a:ea typeface="微软雅黑"/>
              </a:rPr>
              <a:t>刘俊楠</a:t>
            </a:r>
            <a:endParaRPr lang="en-US" sz="25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F83F6CFD-0419-49BA-B146-688B6D246AFB}"/>
              </a:ext>
            </a:extLst>
          </p:cNvPr>
          <p:cNvPicPr>
            <a:picLocks noChangeAspect="1"/>
          </p:cNvPicPr>
          <p:nvPr/>
        </p:nvPicPr>
        <p:blipFill>
          <a:blip r:embed="rId3"/>
          <a:stretch>
            <a:fillRect/>
          </a:stretch>
        </p:blipFill>
        <p:spPr>
          <a:xfrm>
            <a:off x="367272" y="848340"/>
            <a:ext cx="7983408" cy="5771870"/>
          </a:xfrm>
          <a:prstGeom prst="rect">
            <a:avLst/>
          </a:prstGeom>
        </p:spPr>
      </p:pic>
      <p:sp>
        <p:nvSpPr>
          <p:cNvPr id="12" name="文本框 11">
            <a:extLst>
              <a:ext uri="{FF2B5EF4-FFF2-40B4-BE49-F238E27FC236}">
                <a16:creationId xmlns:a16="http://schemas.microsoft.com/office/drawing/2014/main" id="{E5AF2F4E-8B2B-427C-9CB4-A323AB25284E}"/>
              </a:ext>
            </a:extLst>
          </p:cNvPr>
          <p:cNvSpPr txBox="1"/>
          <p:nvPr/>
        </p:nvSpPr>
        <p:spPr>
          <a:xfrm>
            <a:off x="8064978" y="2883690"/>
            <a:ext cx="4123765" cy="923330"/>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法律权利：</a:t>
            </a:r>
            <a:r>
              <a:rPr lang="zh-CN" altLang="en-US" b="0" i="0" dirty="0">
                <a:solidFill>
                  <a:srgbClr val="0D0D0D"/>
                </a:solidFill>
                <a:effectLst/>
                <a:latin typeface="ui-sans-serif"/>
              </a:rPr>
              <a:t> 基于法律规定。</a:t>
            </a:r>
          </a:p>
          <a:p>
            <a:pPr algn="l">
              <a:buFont typeface="+mj-lt"/>
              <a:buAutoNum type="arabicPeriod"/>
            </a:pPr>
            <a:r>
              <a:rPr lang="zh-CN" altLang="en-US" b="1" i="0" dirty="0">
                <a:solidFill>
                  <a:srgbClr val="0D0D0D"/>
                </a:solidFill>
                <a:effectLst/>
                <a:latin typeface="ui-sans-serif"/>
              </a:rPr>
              <a:t>道德权利：</a:t>
            </a:r>
            <a:r>
              <a:rPr lang="zh-CN" altLang="en-US" b="0" i="0" dirty="0">
                <a:solidFill>
                  <a:srgbClr val="0D0D0D"/>
                </a:solidFill>
                <a:effectLst/>
                <a:latin typeface="ui-sans-serif"/>
              </a:rPr>
              <a:t> 基于伦理和道德。</a:t>
            </a:r>
          </a:p>
          <a:p>
            <a:pPr algn="l">
              <a:buFont typeface="+mj-lt"/>
              <a:buAutoNum type="arabicPeriod"/>
            </a:pPr>
            <a:r>
              <a:rPr lang="zh-CN" altLang="en-US" b="1" i="0" dirty="0">
                <a:solidFill>
                  <a:srgbClr val="0D0D0D"/>
                </a:solidFill>
                <a:effectLst/>
                <a:latin typeface="ui-sans-serif"/>
              </a:rPr>
              <a:t>自然权利：</a:t>
            </a:r>
            <a:r>
              <a:rPr lang="zh-CN" altLang="en-US" b="0" i="0" dirty="0">
                <a:solidFill>
                  <a:srgbClr val="0D0D0D"/>
                </a:solidFill>
                <a:effectLst/>
                <a:latin typeface="ui-sans-serif"/>
              </a:rPr>
              <a:t> 基于自然规律或人类天性</a:t>
            </a:r>
          </a:p>
        </p:txBody>
      </p:sp>
    </p:spTree>
    <p:extLst>
      <p:ext uri="{BB962C8B-B14F-4D97-AF65-F5344CB8AC3E}">
        <p14:creationId xmlns:p14="http://schemas.microsoft.com/office/powerpoint/2010/main" val="2545720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14ADA301-2696-4B9D-A5E7-7A941747AB4E}"/>
              </a:ext>
            </a:extLst>
          </p:cNvPr>
          <p:cNvPicPr>
            <a:picLocks noChangeAspect="1"/>
          </p:cNvPicPr>
          <p:nvPr/>
        </p:nvPicPr>
        <p:blipFill>
          <a:blip r:embed="rId3"/>
          <a:stretch>
            <a:fillRect/>
          </a:stretch>
        </p:blipFill>
        <p:spPr>
          <a:xfrm>
            <a:off x="71157" y="958500"/>
            <a:ext cx="7611596" cy="5335231"/>
          </a:xfrm>
          <a:prstGeom prst="rect">
            <a:avLst/>
          </a:prstGeom>
        </p:spPr>
      </p:pic>
      <p:sp>
        <p:nvSpPr>
          <p:cNvPr id="12" name="文本框 11">
            <a:extLst>
              <a:ext uri="{FF2B5EF4-FFF2-40B4-BE49-F238E27FC236}">
                <a16:creationId xmlns:a16="http://schemas.microsoft.com/office/drawing/2014/main" id="{0836CBBD-26FA-4BBC-91DC-42D9CC4951F2}"/>
              </a:ext>
            </a:extLst>
          </p:cNvPr>
          <p:cNvSpPr txBox="1"/>
          <p:nvPr/>
        </p:nvSpPr>
        <p:spPr>
          <a:xfrm>
            <a:off x="7584702" y="2139915"/>
            <a:ext cx="4536141" cy="2308324"/>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问题：政府是否具有正当的权威？</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如果有，权威的范围和来源是什么？</a:t>
            </a:r>
          </a:p>
          <a:p>
            <a:pPr algn="l">
              <a:buFont typeface="+mj-lt"/>
              <a:buAutoNum type="arabicPeriod"/>
            </a:pPr>
            <a:r>
              <a:rPr lang="zh-CN" altLang="en-US" b="1" i="0" dirty="0">
                <a:solidFill>
                  <a:srgbClr val="0D0D0D"/>
                </a:solidFill>
                <a:effectLst/>
                <a:latin typeface="ui-sans-serif"/>
              </a:rPr>
              <a:t>洛克的观点：</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政府的权威来自于</a:t>
            </a:r>
            <a:r>
              <a:rPr lang="zh-CN" altLang="en-US" b="1" i="0" dirty="0">
                <a:solidFill>
                  <a:srgbClr val="0D0D0D"/>
                </a:solidFill>
                <a:effectLst/>
                <a:latin typeface="ui-sans-serif"/>
              </a:rPr>
              <a:t>被统治者的同意</a:t>
            </a:r>
            <a:r>
              <a:rPr lang="zh-CN" altLang="en-US" b="0" i="0" dirty="0">
                <a:solidFill>
                  <a:srgbClr val="0D0D0D"/>
                </a:solidFill>
                <a:effectLst/>
                <a:latin typeface="ui-sans-serif"/>
              </a:rPr>
              <a:t>。</a:t>
            </a:r>
          </a:p>
          <a:p>
            <a:pPr marL="742950" lvl="1" indent="-285750" algn="l">
              <a:buFont typeface="+mj-lt"/>
              <a:buAutoNum type="arabicPeriod"/>
            </a:pPr>
            <a:r>
              <a:rPr lang="zh-CN" altLang="en-US" b="0" i="0" dirty="0">
                <a:solidFill>
                  <a:srgbClr val="0D0D0D"/>
                </a:solidFill>
                <a:effectLst/>
                <a:latin typeface="ui-sans-serif"/>
              </a:rPr>
              <a:t>政府的职责是保护人民的基本权利，如生命、自由和财产。</a:t>
            </a:r>
          </a:p>
          <a:p>
            <a:pPr marL="742950" lvl="1" indent="-285750" algn="l">
              <a:buFont typeface="+mj-lt"/>
              <a:buAutoNum type="arabicPeriod"/>
            </a:pPr>
            <a:r>
              <a:rPr lang="zh-CN" altLang="en-US" b="0" i="0" dirty="0">
                <a:solidFill>
                  <a:srgbClr val="0D0D0D"/>
                </a:solidFill>
                <a:effectLst/>
                <a:latin typeface="ui-sans-serif"/>
              </a:rPr>
              <a:t>若政府违背职责，人民有权撤销其权威。</a:t>
            </a:r>
          </a:p>
        </p:txBody>
      </p:sp>
    </p:spTree>
    <p:extLst>
      <p:ext uri="{BB962C8B-B14F-4D97-AF65-F5344CB8AC3E}">
        <p14:creationId xmlns:p14="http://schemas.microsoft.com/office/powerpoint/2010/main" val="3135435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F306C40D-5DEC-44CB-BAA5-479934361310}"/>
              </a:ext>
            </a:extLst>
          </p:cNvPr>
          <p:cNvPicPr>
            <a:picLocks noChangeAspect="1"/>
          </p:cNvPicPr>
          <p:nvPr/>
        </p:nvPicPr>
        <p:blipFill>
          <a:blip r:embed="rId3"/>
          <a:stretch>
            <a:fillRect/>
          </a:stretch>
        </p:blipFill>
        <p:spPr>
          <a:xfrm>
            <a:off x="76200" y="958500"/>
            <a:ext cx="8197338" cy="5198312"/>
          </a:xfrm>
          <a:prstGeom prst="rect">
            <a:avLst/>
          </a:prstGeom>
        </p:spPr>
      </p:pic>
      <p:sp>
        <p:nvSpPr>
          <p:cNvPr id="12" name="文本框 11">
            <a:extLst>
              <a:ext uri="{FF2B5EF4-FFF2-40B4-BE49-F238E27FC236}">
                <a16:creationId xmlns:a16="http://schemas.microsoft.com/office/drawing/2014/main" id="{FEAFD33F-CBD7-4A98-BDAA-12C7B3327784}"/>
              </a:ext>
            </a:extLst>
          </p:cNvPr>
          <p:cNvSpPr txBox="1"/>
          <p:nvPr/>
        </p:nvSpPr>
        <p:spPr>
          <a:xfrm>
            <a:off x="8095129" y="2121985"/>
            <a:ext cx="4096871" cy="3139321"/>
          </a:xfrm>
          <a:prstGeom prst="rect">
            <a:avLst/>
          </a:prstGeom>
          <a:noFill/>
        </p:spPr>
        <p:txBody>
          <a:bodyPr wrap="square">
            <a:spAutoFit/>
          </a:bodyPr>
          <a:lstStyle/>
          <a:p>
            <a:pPr algn="l">
              <a:buFont typeface="Arial" panose="020B0604020202020204" pitchFamily="34" charset="0"/>
              <a:buChar char="•"/>
            </a:pPr>
            <a:r>
              <a:rPr lang="zh-CN" altLang="en-US" b="1" i="0" dirty="0">
                <a:solidFill>
                  <a:srgbClr val="0D0D0D"/>
                </a:solidFill>
                <a:effectLst/>
                <a:latin typeface="ui-sans-serif"/>
              </a:rPr>
              <a:t>自然状态（</a:t>
            </a:r>
            <a:r>
              <a:rPr lang="en-US" altLang="zh-CN" b="1" i="0" dirty="0">
                <a:solidFill>
                  <a:srgbClr val="0D0D0D"/>
                </a:solidFill>
                <a:effectLst/>
                <a:latin typeface="ui-sans-serif"/>
              </a:rPr>
              <a:t>State of Nature</a:t>
            </a:r>
            <a:r>
              <a:rPr lang="zh-CN" altLang="en-US" b="1" i="0" dirty="0">
                <a:solidFill>
                  <a:srgbClr val="0D0D0D"/>
                </a:solidFill>
                <a:effectLst/>
                <a:latin typeface="ui-sans-serif"/>
              </a:rPr>
              <a:t>）：</a:t>
            </a:r>
            <a:endParaRPr lang="zh-CN" altLang="en-US" b="0" i="0" dirty="0">
              <a:solidFill>
                <a:srgbClr val="0D0D0D"/>
              </a:solidFill>
              <a:effectLst/>
              <a:latin typeface="ui-sans-serif"/>
            </a:endParaRPr>
          </a:p>
          <a:p>
            <a:pPr marL="742950" lvl="1" indent="-285750" algn="l">
              <a:buFont typeface="Arial" panose="020B0604020202020204" pitchFamily="34" charset="0"/>
              <a:buChar char="•"/>
            </a:pPr>
            <a:r>
              <a:rPr lang="zh-CN" altLang="en-US" b="0" i="0" dirty="0">
                <a:solidFill>
                  <a:srgbClr val="0D0D0D"/>
                </a:solidFill>
                <a:effectLst/>
                <a:latin typeface="ui-sans-serif"/>
              </a:rPr>
              <a:t>一个没有政府和法律的状态。</a:t>
            </a:r>
          </a:p>
          <a:p>
            <a:pPr marL="742950" lvl="1" indent="-285750" algn="l">
              <a:buFont typeface="Arial" panose="020B0604020202020204" pitchFamily="34" charset="0"/>
              <a:buChar char="•"/>
            </a:pPr>
            <a:r>
              <a:rPr lang="zh-CN" altLang="en-US" b="0" i="0" dirty="0">
                <a:solidFill>
                  <a:srgbClr val="0D0D0D"/>
                </a:solidFill>
                <a:effectLst/>
                <a:latin typeface="ui-sans-serif"/>
              </a:rPr>
              <a:t>人们享有完全自由，但需遵守“自然法”。</a:t>
            </a:r>
          </a:p>
          <a:p>
            <a:pPr marL="742950" lvl="1" indent="-285750" algn="l">
              <a:buFont typeface="Arial" panose="020B0604020202020204" pitchFamily="34" charset="0"/>
              <a:buChar char="•"/>
            </a:pPr>
            <a:r>
              <a:rPr lang="zh-CN" altLang="en-US" b="0" i="0" dirty="0">
                <a:solidFill>
                  <a:srgbClr val="0D0D0D"/>
                </a:solidFill>
                <a:effectLst/>
                <a:latin typeface="ui-sans-serif"/>
              </a:rPr>
              <a:t>自然状态不是混乱的，而是理性的、有序的。</a:t>
            </a:r>
          </a:p>
          <a:p>
            <a:pPr algn="l">
              <a:buFont typeface="Arial" panose="020B0604020202020204" pitchFamily="34" charset="0"/>
              <a:buChar char="•"/>
            </a:pPr>
            <a:r>
              <a:rPr lang="zh-CN" altLang="en-US" b="1" i="0" dirty="0">
                <a:solidFill>
                  <a:srgbClr val="0D0D0D"/>
                </a:solidFill>
                <a:effectLst/>
                <a:latin typeface="ui-sans-serif"/>
              </a:rPr>
              <a:t>自然法与自然权利：</a:t>
            </a:r>
            <a:endParaRPr lang="zh-CN" altLang="en-US" b="0" i="0" dirty="0">
              <a:solidFill>
                <a:srgbClr val="0D0D0D"/>
              </a:solidFill>
              <a:effectLst/>
              <a:latin typeface="ui-sans-serif"/>
            </a:endParaRPr>
          </a:p>
          <a:p>
            <a:pPr marL="742950" lvl="1" indent="-285750" algn="l">
              <a:buFont typeface="Arial" panose="020B0604020202020204" pitchFamily="34" charset="0"/>
              <a:buChar char="•"/>
            </a:pPr>
            <a:r>
              <a:rPr lang="zh-CN" altLang="en-US" b="0" i="0" dirty="0">
                <a:solidFill>
                  <a:srgbClr val="0D0D0D"/>
                </a:solidFill>
                <a:effectLst/>
                <a:latin typeface="ui-sans-serif"/>
              </a:rPr>
              <a:t>自然法指导行为，避免伤害他人。</a:t>
            </a:r>
          </a:p>
          <a:p>
            <a:pPr marL="742950" lvl="1" indent="-285750" algn="l">
              <a:buFont typeface="Arial" panose="020B0604020202020204" pitchFamily="34" charset="0"/>
              <a:buChar char="•"/>
            </a:pPr>
            <a:r>
              <a:rPr lang="zh-CN" altLang="en-US" b="0" i="0" dirty="0">
                <a:solidFill>
                  <a:srgbClr val="0D0D0D"/>
                </a:solidFill>
                <a:effectLst/>
                <a:latin typeface="ui-sans-serif"/>
              </a:rPr>
              <a:t>自然权利包括生命权、自由权和财产权。</a:t>
            </a:r>
          </a:p>
        </p:txBody>
      </p:sp>
    </p:spTree>
    <p:extLst>
      <p:ext uri="{BB962C8B-B14F-4D97-AF65-F5344CB8AC3E}">
        <p14:creationId xmlns:p14="http://schemas.microsoft.com/office/powerpoint/2010/main" val="1033639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68AC69D7-B32A-42EC-8727-569BCFB871BB}"/>
              </a:ext>
            </a:extLst>
          </p:cNvPr>
          <p:cNvPicPr>
            <a:picLocks noChangeAspect="1"/>
          </p:cNvPicPr>
          <p:nvPr/>
        </p:nvPicPr>
        <p:blipFill>
          <a:blip r:embed="rId3"/>
          <a:stretch>
            <a:fillRect/>
          </a:stretch>
        </p:blipFill>
        <p:spPr>
          <a:xfrm>
            <a:off x="0" y="958500"/>
            <a:ext cx="7714691" cy="5155373"/>
          </a:xfrm>
          <a:prstGeom prst="rect">
            <a:avLst/>
          </a:prstGeom>
        </p:spPr>
      </p:pic>
      <p:sp>
        <p:nvSpPr>
          <p:cNvPr id="12" name="文本框 11">
            <a:extLst>
              <a:ext uri="{FF2B5EF4-FFF2-40B4-BE49-F238E27FC236}">
                <a16:creationId xmlns:a16="http://schemas.microsoft.com/office/drawing/2014/main" id="{B5F74E7B-326F-4572-962D-50D966173D29}"/>
              </a:ext>
            </a:extLst>
          </p:cNvPr>
          <p:cNvSpPr txBox="1"/>
          <p:nvPr/>
        </p:nvSpPr>
        <p:spPr>
          <a:xfrm>
            <a:off x="7714691" y="1028343"/>
            <a:ext cx="3532094" cy="4801314"/>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自然状态中的自由：</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自然状态下，人们享有广泛的自由，但这种自由受到自然法的限制。</a:t>
            </a:r>
          </a:p>
          <a:p>
            <a:pPr marL="742950" lvl="1" indent="-285750" algn="l">
              <a:buFont typeface="+mj-lt"/>
              <a:buAutoNum type="arabicPeriod"/>
            </a:pPr>
            <a:r>
              <a:rPr lang="zh-CN" altLang="en-US" b="0" i="0" dirty="0">
                <a:solidFill>
                  <a:srgbClr val="0D0D0D"/>
                </a:solidFill>
                <a:effectLst/>
                <a:latin typeface="ui-sans-serif"/>
              </a:rPr>
              <a:t>人们没有权利伤害自己或无故破坏财产。</a:t>
            </a:r>
          </a:p>
          <a:p>
            <a:pPr algn="l">
              <a:buFont typeface="+mj-lt"/>
              <a:buAutoNum type="arabicPeriod"/>
            </a:pPr>
            <a:r>
              <a:rPr lang="zh-CN" altLang="en-US" b="1" i="0" dirty="0">
                <a:solidFill>
                  <a:srgbClr val="0D0D0D"/>
                </a:solidFill>
                <a:effectLst/>
                <a:latin typeface="ui-sans-serif"/>
              </a:rPr>
              <a:t>自然法的作用：</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自然法基于理性，适用于所有人。</a:t>
            </a:r>
          </a:p>
          <a:p>
            <a:pPr marL="742950" lvl="1" indent="-285750" algn="l">
              <a:buFont typeface="+mj-lt"/>
              <a:buAutoNum type="arabicPeriod"/>
            </a:pPr>
            <a:r>
              <a:rPr lang="zh-CN" altLang="en-US" b="0" i="0" dirty="0">
                <a:solidFill>
                  <a:srgbClr val="0D0D0D"/>
                </a:solidFill>
                <a:effectLst/>
                <a:latin typeface="ui-sans-serif"/>
              </a:rPr>
              <a:t>自然法保护每个人的生命、健康、自由和财产。</a:t>
            </a:r>
          </a:p>
          <a:p>
            <a:pPr algn="l">
              <a:buFont typeface="+mj-lt"/>
              <a:buAutoNum type="arabicPeriod"/>
            </a:pPr>
            <a:r>
              <a:rPr lang="zh-CN" altLang="en-US" b="1" i="0" dirty="0">
                <a:solidFill>
                  <a:srgbClr val="0D0D0D"/>
                </a:solidFill>
                <a:effectLst/>
                <a:latin typeface="ui-sans-serif"/>
              </a:rPr>
              <a:t>责任与义务：</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人们有义务在可能的情况下保护他人。</a:t>
            </a:r>
          </a:p>
          <a:p>
            <a:pPr marL="742950" lvl="1" indent="-285750" algn="l">
              <a:buFont typeface="+mj-lt"/>
              <a:buAutoNum type="arabicPeriod"/>
            </a:pPr>
            <a:r>
              <a:rPr lang="zh-CN" altLang="en-US" b="0" i="0" dirty="0">
                <a:solidFill>
                  <a:srgbClr val="0D0D0D"/>
                </a:solidFill>
                <a:effectLst/>
                <a:latin typeface="ui-sans-serif"/>
              </a:rPr>
              <a:t>自然法允许公正地惩罚犯罪者，但不能随意伤害他人。</a:t>
            </a:r>
          </a:p>
        </p:txBody>
      </p:sp>
    </p:spTree>
    <p:extLst>
      <p:ext uri="{BB962C8B-B14F-4D97-AF65-F5344CB8AC3E}">
        <p14:creationId xmlns:p14="http://schemas.microsoft.com/office/powerpoint/2010/main" val="766487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D8F5179F-558C-443E-90AA-5FC9A7F6841E}"/>
              </a:ext>
            </a:extLst>
          </p:cNvPr>
          <p:cNvPicPr>
            <a:picLocks noChangeAspect="1"/>
          </p:cNvPicPr>
          <p:nvPr/>
        </p:nvPicPr>
        <p:blipFill>
          <a:blip r:embed="rId3"/>
          <a:stretch>
            <a:fillRect/>
          </a:stretch>
        </p:blipFill>
        <p:spPr>
          <a:xfrm>
            <a:off x="126839" y="1031221"/>
            <a:ext cx="7848881" cy="5761001"/>
          </a:xfrm>
          <a:prstGeom prst="rect">
            <a:avLst/>
          </a:prstGeom>
        </p:spPr>
      </p:pic>
      <p:sp>
        <p:nvSpPr>
          <p:cNvPr id="12" name="文本框 11">
            <a:extLst>
              <a:ext uri="{FF2B5EF4-FFF2-40B4-BE49-F238E27FC236}">
                <a16:creationId xmlns:a16="http://schemas.microsoft.com/office/drawing/2014/main" id="{FF55AD5A-B763-4018-B6EC-B0E04DAFBE09}"/>
              </a:ext>
            </a:extLst>
          </p:cNvPr>
          <p:cNvSpPr txBox="1"/>
          <p:nvPr/>
        </p:nvSpPr>
        <p:spPr>
          <a:xfrm>
            <a:off x="7815734" y="1989881"/>
            <a:ext cx="3783106" cy="3416320"/>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自然法的目的：</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保护人类的和平与生存，防止他人侵害。</a:t>
            </a:r>
          </a:p>
          <a:p>
            <a:pPr algn="l">
              <a:buFont typeface="+mj-lt"/>
              <a:buAutoNum type="arabicPeriod"/>
            </a:pPr>
            <a:r>
              <a:rPr lang="zh-CN" altLang="en-US" b="1" i="0" dirty="0">
                <a:solidFill>
                  <a:srgbClr val="0D0D0D"/>
                </a:solidFill>
                <a:effectLst/>
                <a:latin typeface="ui-sans-serif"/>
              </a:rPr>
              <a:t>执行权：</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在自然状态下，每个人都有权执行自然法，对违法者进行惩罚。</a:t>
            </a:r>
          </a:p>
          <a:p>
            <a:pPr algn="l">
              <a:buFont typeface="+mj-lt"/>
              <a:buAutoNum type="arabicPeriod"/>
            </a:pPr>
            <a:r>
              <a:rPr lang="zh-CN" altLang="en-US" b="1" i="0" dirty="0">
                <a:solidFill>
                  <a:srgbClr val="0D0D0D"/>
                </a:solidFill>
                <a:effectLst/>
                <a:latin typeface="ui-sans-serif"/>
              </a:rPr>
              <a:t>平等与责任：</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所有人在自然状态下平等，没有人拥有超越他人的权威。</a:t>
            </a:r>
          </a:p>
          <a:p>
            <a:pPr marL="742950" lvl="1" indent="-285750" algn="l">
              <a:buFont typeface="+mj-lt"/>
              <a:buAutoNum type="arabicPeriod"/>
            </a:pPr>
            <a:r>
              <a:rPr lang="zh-CN" altLang="en-US" b="0" i="0" dirty="0">
                <a:solidFill>
                  <a:srgbClr val="0D0D0D"/>
                </a:solidFill>
                <a:effectLst/>
                <a:latin typeface="ui-sans-serif"/>
              </a:rPr>
              <a:t>每个人都有责任维护自然法，确保正义得以执行。</a:t>
            </a:r>
          </a:p>
        </p:txBody>
      </p:sp>
    </p:spTree>
    <p:extLst>
      <p:ext uri="{BB962C8B-B14F-4D97-AF65-F5344CB8AC3E}">
        <p14:creationId xmlns:p14="http://schemas.microsoft.com/office/powerpoint/2010/main" val="26102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BDCEA66E-FD65-4537-BDD0-E1D594686A43}"/>
              </a:ext>
            </a:extLst>
          </p:cNvPr>
          <p:cNvPicPr>
            <a:picLocks noChangeAspect="1"/>
          </p:cNvPicPr>
          <p:nvPr/>
        </p:nvPicPr>
        <p:blipFill>
          <a:blip r:embed="rId3"/>
          <a:stretch>
            <a:fillRect/>
          </a:stretch>
        </p:blipFill>
        <p:spPr>
          <a:xfrm>
            <a:off x="179207" y="1000778"/>
            <a:ext cx="7712449" cy="5505502"/>
          </a:xfrm>
          <a:prstGeom prst="rect">
            <a:avLst/>
          </a:prstGeom>
        </p:spPr>
      </p:pic>
      <p:sp>
        <p:nvSpPr>
          <p:cNvPr id="13" name="文本框 12">
            <a:extLst>
              <a:ext uri="{FF2B5EF4-FFF2-40B4-BE49-F238E27FC236}">
                <a16:creationId xmlns:a16="http://schemas.microsoft.com/office/drawing/2014/main" id="{1EFFFB69-1B23-4069-AE65-50F565F9C6A8}"/>
              </a:ext>
            </a:extLst>
          </p:cNvPr>
          <p:cNvSpPr txBox="1"/>
          <p:nvPr/>
        </p:nvSpPr>
        <p:spPr>
          <a:xfrm>
            <a:off x="8113671" y="1768370"/>
            <a:ext cx="3263153" cy="3970318"/>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自然状态的执行权：</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在自然状态中，每个人都有执行自然法的权力。</a:t>
            </a:r>
          </a:p>
          <a:p>
            <a:pPr algn="l">
              <a:buFont typeface="+mj-lt"/>
              <a:buAutoNum type="arabicPeriod"/>
            </a:pPr>
            <a:r>
              <a:rPr lang="zh-CN" altLang="en-US" b="1" i="0" dirty="0">
                <a:solidFill>
                  <a:srgbClr val="0D0D0D"/>
                </a:solidFill>
                <a:effectLst/>
                <a:latin typeface="ui-sans-serif"/>
              </a:rPr>
              <a:t>自然状态的缺陷：</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偏袒、自爱和情绪化容易导致不公与混乱。</a:t>
            </a:r>
          </a:p>
          <a:p>
            <a:pPr algn="l">
              <a:buFont typeface="+mj-lt"/>
              <a:buAutoNum type="arabicPeriod"/>
            </a:pPr>
            <a:r>
              <a:rPr lang="zh-CN" altLang="en-US" b="1" i="0" dirty="0">
                <a:solidFill>
                  <a:srgbClr val="0D0D0D"/>
                </a:solidFill>
                <a:effectLst/>
                <a:latin typeface="ui-sans-serif"/>
              </a:rPr>
              <a:t>建立政府的必要性：</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人们理性地同意让渡执行权，建立政府以提供公正和秩序。</a:t>
            </a:r>
          </a:p>
          <a:p>
            <a:pPr algn="l">
              <a:buFont typeface="+mj-lt"/>
              <a:buAutoNum type="arabicPeriod"/>
            </a:pPr>
            <a:r>
              <a:rPr lang="zh-CN" altLang="en-US" b="1" i="0" dirty="0">
                <a:solidFill>
                  <a:srgbClr val="0D0D0D"/>
                </a:solidFill>
                <a:effectLst/>
                <a:latin typeface="ui-sans-serif"/>
              </a:rPr>
              <a:t>政府的作用：</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政府通过立法和执法解决自然状态中的问题，保障公正与和平。</a:t>
            </a:r>
          </a:p>
        </p:txBody>
      </p:sp>
    </p:spTree>
    <p:extLst>
      <p:ext uri="{BB962C8B-B14F-4D97-AF65-F5344CB8AC3E}">
        <p14:creationId xmlns:p14="http://schemas.microsoft.com/office/powerpoint/2010/main" val="1484457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CA1CB756-4C5B-47C2-953C-7B3597C45853}"/>
              </a:ext>
            </a:extLst>
          </p:cNvPr>
          <p:cNvPicPr>
            <a:picLocks noChangeAspect="1"/>
          </p:cNvPicPr>
          <p:nvPr/>
        </p:nvPicPr>
        <p:blipFill>
          <a:blip r:embed="rId3"/>
          <a:stretch>
            <a:fillRect/>
          </a:stretch>
        </p:blipFill>
        <p:spPr>
          <a:xfrm>
            <a:off x="142440" y="1065235"/>
            <a:ext cx="7697494" cy="5382185"/>
          </a:xfrm>
          <a:prstGeom prst="rect">
            <a:avLst/>
          </a:prstGeom>
        </p:spPr>
      </p:pic>
      <p:sp>
        <p:nvSpPr>
          <p:cNvPr id="12" name="文本框 11">
            <a:extLst>
              <a:ext uri="{FF2B5EF4-FFF2-40B4-BE49-F238E27FC236}">
                <a16:creationId xmlns:a16="http://schemas.microsoft.com/office/drawing/2014/main" id="{75BE97A8-1B5A-4AAF-A478-A74B39201660}"/>
              </a:ext>
            </a:extLst>
          </p:cNvPr>
          <p:cNvSpPr txBox="1"/>
          <p:nvPr/>
        </p:nvSpPr>
        <p:spPr>
          <a:xfrm>
            <a:off x="7575177" y="1563958"/>
            <a:ext cx="3783106" cy="4524315"/>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政府的合法性：</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政府的存在是为了纠正自然状态中的不便，保护人们的权利。</a:t>
            </a:r>
          </a:p>
          <a:p>
            <a:pPr algn="l">
              <a:buFont typeface="+mj-lt"/>
              <a:buAutoNum type="arabicPeriod"/>
            </a:pPr>
            <a:r>
              <a:rPr lang="zh-CN" altLang="en-US" b="1" i="0" dirty="0">
                <a:solidFill>
                  <a:srgbClr val="0D0D0D"/>
                </a:solidFill>
                <a:effectLst/>
                <a:latin typeface="ui-sans-serif"/>
              </a:rPr>
              <a:t>专制政体的批判：</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如果政府（如专制君主）不比自然状态更公正，那么它就没有权威。</a:t>
            </a:r>
          </a:p>
          <a:p>
            <a:pPr algn="l">
              <a:buFont typeface="+mj-lt"/>
              <a:buAutoNum type="arabicPeriod"/>
            </a:pPr>
            <a:r>
              <a:rPr lang="zh-CN" altLang="en-US" b="1" i="0" dirty="0">
                <a:solidFill>
                  <a:srgbClr val="0D0D0D"/>
                </a:solidFill>
                <a:effectLst/>
                <a:latin typeface="ui-sans-serif"/>
              </a:rPr>
              <a:t>自然状态与不公政府的对比：</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自然状态中，人们至少保有自由；不公正的专制政体剥夺了自由，比自然状态更糟糕。</a:t>
            </a:r>
          </a:p>
          <a:p>
            <a:pPr algn="l">
              <a:buFont typeface="+mj-lt"/>
              <a:buAutoNum type="arabicPeriod"/>
            </a:pPr>
            <a:r>
              <a:rPr lang="zh-CN" altLang="en-US" b="1" i="0" dirty="0">
                <a:solidFill>
                  <a:srgbClr val="0D0D0D"/>
                </a:solidFill>
                <a:effectLst/>
                <a:latin typeface="ui-sans-serif"/>
              </a:rPr>
              <a:t>洛克的结论：</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合理的政府应公正且受制约；人民有权反抗不公正的统治。</a:t>
            </a:r>
          </a:p>
        </p:txBody>
      </p:sp>
    </p:spTree>
    <p:extLst>
      <p:ext uri="{BB962C8B-B14F-4D97-AF65-F5344CB8AC3E}">
        <p14:creationId xmlns:p14="http://schemas.microsoft.com/office/powerpoint/2010/main" val="365433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791DA3E2-F233-449F-B1A6-913CED8BB9F3}"/>
              </a:ext>
            </a:extLst>
          </p:cNvPr>
          <p:cNvPicPr>
            <a:picLocks noChangeAspect="1"/>
          </p:cNvPicPr>
          <p:nvPr/>
        </p:nvPicPr>
        <p:blipFill>
          <a:blip r:embed="rId3"/>
          <a:stretch>
            <a:fillRect/>
          </a:stretch>
        </p:blipFill>
        <p:spPr>
          <a:xfrm>
            <a:off x="206468" y="958500"/>
            <a:ext cx="8192576" cy="5390840"/>
          </a:xfrm>
          <a:prstGeom prst="rect">
            <a:avLst/>
          </a:prstGeom>
        </p:spPr>
      </p:pic>
      <p:sp>
        <p:nvSpPr>
          <p:cNvPr id="12" name="文本框 11">
            <a:extLst>
              <a:ext uri="{FF2B5EF4-FFF2-40B4-BE49-F238E27FC236}">
                <a16:creationId xmlns:a16="http://schemas.microsoft.com/office/drawing/2014/main" id="{88059CE2-4A4B-48C2-B1E6-DF4578FFFFCC}"/>
              </a:ext>
            </a:extLst>
          </p:cNvPr>
          <p:cNvSpPr txBox="1"/>
          <p:nvPr/>
        </p:nvSpPr>
        <p:spPr>
          <a:xfrm>
            <a:off x="8157455" y="1375185"/>
            <a:ext cx="3666565" cy="4524315"/>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自然状态中的权利：</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人们在自然状态中享有生命权、自由权和财产权。</a:t>
            </a:r>
          </a:p>
          <a:p>
            <a:pPr algn="l">
              <a:buFont typeface="+mj-lt"/>
              <a:buAutoNum type="arabicPeriod"/>
            </a:pPr>
            <a:r>
              <a:rPr lang="zh-CN" altLang="en-US" b="1" i="0" dirty="0">
                <a:solidFill>
                  <a:srgbClr val="0D0D0D"/>
                </a:solidFill>
                <a:effectLst/>
                <a:latin typeface="ui-sans-serif"/>
              </a:rPr>
              <a:t>私人财产的疑问：</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自然资源本属全人类共有，私人财产权的合理性需要解释。</a:t>
            </a:r>
          </a:p>
          <a:p>
            <a:pPr algn="l">
              <a:buFont typeface="+mj-lt"/>
              <a:buAutoNum type="arabicPeriod"/>
            </a:pPr>
            <a:r>
              <a:rPr lang="zh-CN" altLang="en-US" b="1" i="0" dirty="0">
                <a:solidFill>
                  <a:srgbClr val="0D0D0D"/>
                </a:solidFill>
                <a:effectLst/>
                <a:latin typeface="ui-sans-serif"/>
              </a:rPr>
              <a:t>自然权利的来源：</a:t>
            </a:r>
            <a:endParaRPr lang="zh-CN" altLang="en-US" b="0" i="0" dirty="0">
              <a:solidFill>
                <a:srgbClr val="0D0D0D"/>
              </a:solidFill>
              <a:effectLst/>
              <a:latin typeface="ui-sans-serif"/>
            </a:endParaRPr>
          </a:p>
          <a:p>
            <a:pPr marL="742950" lvl="1" indent="-285750" algn="l">
              <a:buFont typeface="+mj-lt"/>
              <a:buAutoNum type="arabicPeriod"/>
            </a:pPr>
            <a:r>
              <a:rPr lang="zh-CN" altLang="en-US" b="1" i="0" dirty="0">
                <a:solidFill>
                  <a:srgbClr val="0D0D0D"/>
                </a:solidFill>
                <a:effectLst/>
                <a:latin typeface="ui-sans-serif"/>
              </a:rPr>
              <a:t>自然理性：</a:t>
            </a:r>
            <a:r>
              <a:rPr lang="zh-CN" altLang="en-US" b="0" i="0" dirty="0">
                <a:solidFill>
                  <a:srgbClr val="0D0D0D"/>
                </a:solidFill>
                <a:effectLst/>
                <a:latin typeface="ui-sans-serif"/>
              </a:rPr>
              <a:t> 每个人有权获取资源以维持生存。</a:t>
            </a:r>
          </a:p>
          <a:p>
            <a:pPr marL="742950" lvl="1" indent="-285750" algn="l">
              <a:buFont typeface="+mj-lt"/>
              <a:buAutoNum type="arabicPeriod"/>
            </a:pPr>
            <a:r>
              <a:rPr lang="zh-CN" altLang="en-US" b="1" i="0" dirty="0">
                <a:solidFill>
                  <a:srgbClr val="0D0D0D"/>
                </a:solidFill>
                <a:effectLst/>
                <a:latin typeface="ui-sans-serif"/>
              </a:rPr>
              <a:t>神圣启示：</a:t>
            </a:r>
            <a:r>
              <a:rPr lang="zh-CN" altLang="en-US" b="0" i="0" dirty="0">
                <a:solidFill>
                  <a:srgbClr val="0D0D0D"/>
                </a:solidFill>
                <a:effectLst/>
                <a:latin typeface="ui-sans-serif"/>
              </a:rPr>
              <a:t> 上帝将世界赐予全人类。</a:t>
            </a:r>
          </a:p>
          <a:p>
            <a:pPr algn="l">
              <a:buFont typeface="+mj-lt"/>
              <a:buAutoNum type="arabicPeriod"/>
            </a:pPr>
            <a:r>
              <a:rPr lang="zh-CN" altLang="en-US" b="1" i="0" dirty="0">
                <a:solidFill>
                  <a:srgbClr val="0D0D0D"/>
                </a:solidFill>
                <a:effectLst/>
                <a:latin typeface="ui-sans-serif"/>
              </a:rPr>
              <a:t>洛克的任务：</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解释私人财产权如何在共有资源的基础上合法地形成。</a:t>
            </a:r>
          </a:p>
        </p:txBody>
      </p:sp>
    </p:spTree>
    <p:extLst>
      <p:ext uri="{BB962C8B-B14F-4D97-AF65-F5344CB8AC3E}">
        <p14:creationId xmlns:p14="http://schemas.microsoft.com/office/powerpoint/2010/main" val="182785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A788372A-74DA-42CD-89D7-3707E654CC0C}"/>
              </a:ext>
            </a:extLst>
          </p:cNvPr>
          <p:cNvPicPr>
            <a:picLocks noChangeAspect="1"/>
          </p:cNvPicPr>
          <p:nvPr/>
        </p:nvPicPr>
        <p:blipFill>
          <a:blip r:embed="rId3"/>
          <a:stretch>
            <a:fillRect/>
          </a:stretch>
        </p:blipFill>
        <p:spPr>
          <a:xfrm>
            <a:off x="142440" y="924515"/>
            <a:ext cx="7683594" cy="5654845"/>
          </a:xfrm>
          <a:prstGeom prst="rect">
            <a:avLst/>
          </a:prstGeom>
        </p:spPr>
      </p:pic>
      <p:sp>
        <p:nvSpPr>
          <p:cNvPr id="12" name="文本框 11">
            <a:extLst>
              <a:ext uri="{FF2B5EF4-FFF2-40B4-BE49-F238E27FC236}">
                <a16:creationId xmlns:a16="http://schemas.microsoft.com/office/drawing/2014/main" id="{844CE88D-D1D2-4755-9509-431903C89051}"/>
              </a:ext>
            </a:extLst>
          </p:cNvPr>
          <p:cNvSpPr txBox="1"/>
          <p:nvPr/>
        </p:nvSpPr>
        <p:spPr>
          <a:xfrm>
            <a:off x="7646467" y="1787169"/>
            <a:ext cx="4177553" cy="3693319"/>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劳动的产权：</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每个人对自己的劳动拥有不可争议的权利。</a:t>
            </a:r>
          </a:p>
          <a:p>
            <a:pPr algn="l">
              <a:buFont typeface="+mj-lt"/>
              <a:buAutoNum type="arabicPeriod"/>
            </a:pPr>
            <a:r>
              <a:rPr lang="zh-CN" altLang="en-US" b="1" i="0" dirty="0">
                <a:solidFill>
                  <a:srgbClr val="0D0D0D"/>
                </a:solidFill>
                <a:effectLst/>
                <a:latin typeface="ui-sans-serif"/>
              </a:rPr>
              <a:t>劳动混合理论：</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当劳动与自然资源结合，资源从共有状态转为私人财产。</a:t>
            </a:r>
          </a:p>
          <a:p>
            <a:pPr algn="l">
              <a:buFont typeface="+mj-lt"/>
              <a:buAutoNum type="arabicPeriod"/>
            </a:pPr>
            <a:r>
              <a:rPr lang="zh-CN" altLang="en-US" b="1" i="0" dirty="0">
                <a:solidFill>
                  <a:srgbClr val="0D0D0D"/>
                </a:solidFill>
                <a:effectLst/>
                <a:latin typeface="ui-sans-serif"/>
              </a:rPr>
              <a:t>私人财产权的限制：</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必须保证“足够留给他人”和“不浪费”原则。</a:t>
            </a:r>
          </a:p>
          <a:p>
            <a:pPr algn="l">
              <a:buFont typeface="+mj-lt"/>
              <a:buAutoNum type="arabicPeriod"/>
            </a:pPr>
            <a:r>
              <a:rPr lang="zh-CN" altLang="en-US" b="1" i="0" dirty="0">
                <a:solidFill>
                  <a:srgbClr val="0D0D0D"/>
                </a:solidFill>
                <a:effectLst/>
                <a:latin typeface="ui-sans-serif"/>
              </a:rPr>
              <a:t>洛克的结论：</a:t>
            </a:r>
            <a:endParaRPr lang="zh-CN" altLang="en-US" b="0" i="0" dirty="0">
              <a:solidFill>
                <a:srgbClr val="0D0D0D"/>
              </a:solidFill>
              <a:effectLst/>
              <a:latin typeface="ui-sans-serif"/>
            </a:endParaRPr>
          </a:p>
          <a:p>
            <a:pPr marL="742950" lvl="1" indent="-285750" algn="l">
              <a:buFont typeface="+mj-lt"/>
              <a:buAutoNum type="arabicPeriod"/>
            </a:pPr>
            <a:r>
              <a:rPr lang="zh-CN" altLang="en-US" b="0" i="0" dirty="0">
                <a:solidFill>
                  <a:srgbClr val="0D0D0D"/>
                </a:solidFill>
                <a:effectLst/>
                <a:latin typeface="ui-sans-serif"/>
              </a:rPr>
              <a:t>劳动是私人财产权的合法基础，是将自然资源转为个人所有的关键机制。</a:t>
            </a:r>
          </a:p>
        </p:txBody>
      </p:sp>
    </p:spTree>
    <p:extLst>
      <p:ext uri="{BB962C8B-B14F-4D97-AF65-F5344CB8AC3E}">
        <p14:creationId xmlns:p14="http://schemas.microsoft.com/office/powerpoint/2010/main" val="605225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37D34234-95A7-4EFB-9659-7A4337AC3F9B}"/>
              </a:ext>
            </a:extLst>
          </p:cNvPr>
          <p:cNvPicPr>
            <a:picLocks noChangeAspect="1"/>
          </p:cNvPicPr>
          <p:nvPr/>
        </p:nvPicPr>
        <p:blipFill>
          <a:blip r:embed="rId3"/>
          <a:stretch>
            <a:fillRect/>
          </a:stretch>
        </p:blipFill>
        <p:spPr>
          <a:xfrm>
            <a:off x="2266389" y="1030940"/>
            <a:ext cx="7394253" cy="3083859"/>
          </a:xfrm>
          <a:prstGeom prst="rect">
            <a:avLst/>
          </a:prstGeom>
        </p:spPr>
      </p:pic>
    </p:spTree>
    <p:extLst>
      <p:ext uri="{BB962C8B-B14F-4D97-AF65-F5344CB8AC3E}">
        <p14:creationId xmlns:p14="http://schemas.microsoft.com/office/powerpoint/2010/main" val="246766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1</a:t>
            </a:r>
            <a:endParaRPr lang="en-US" sz="28700" b="0" strike="noStrike" spc="-1">
              <a:latin typeface="Arial"/>
            </a:endParaRPr>
          </a:p>
        </p:txBody>
      </p:sp>
      <p:sp>
        <p:nvSpPr>
          <p:cNvPr id="10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学情交流</a:t>
            </a:r>
            <a:endParaRPr lang="en-US" sz="4800" b="0" strike="noStrike" spc="-1">
              <a:latin typeface="Arial"/>
            </a:endParaRPr>
          </a:p>
        </p:txBody>
      </p:sp>
      <p:pic>
        <p:nvPicPr>
          <p:cNvPr id="10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38DDE484-EA93-45E2-AF4B-8B935463560B}"/>
              </a:ext>
            </a:extLst>
          </p:cNvPr>
          <p:cNvPicPr>
            <a:picLocks noChangeAspect="1"/>
          </p:cNvPicPr>
          <p:nvPr/>
        </p:nvPicPr>
        <p:blipFill>
          <a:blip r:embed="rId3"/>
          <a:stretch>
            <a:fillRect/>
          </a:stretch>
        </p:blipFill>
        <p:spPr>
          <a:xfrm>
            <a:off x="1380564" y="1123670"/>
            <a:ext cx="8771952" cy="4255154"/>
          </a:xfrm>
          <a:prstGeom prst="rect">
            <a:avLst/>
          </a:prstGeom>
        </p:spPr>
      </p:pic>
    </p:spTree>
    <p:extLst>
      <p:ext uri="{BB962C8B-B14F-4D97-AF65-F5344CB8AC3E}">
        <p14:creationId xmlns:p14="http://schemas.microsoft.com/office/powerpoint/2010/main" val="2490499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B5E1BFD4-5806-4A5B-A759-471E291A1ABF}"/>
              </a:ext>
            </a:extLst>
          </p:cNvPr>
          <p:cNvPicPr>
            <a:picLocks noChangeAspect="1"/>
          </p:cNvPicPr>
          <p:nvPr/>
        </p:nvPicPr>
        <p:blipFill>
          <a:blip r:embed="rId3"/>
          <a:stretch>
            <a:fillRect/>
          </a:stretch>
        </p:blipFill>
        <p:spPr>
          <a:xfrm>
            <a:off x="2385150" y="684540"/>
            <a:ext cx="7739903" cy="6054219"/>
          </a:xfrm>
          <a:prstGeom prst="rect">
            <a:avLst/>
          </a:prstGeom>
        </p:spPr>
      </p:pic>
    </p:spTree>
    <p:extLst>
      <p:ext uri="{BB962C8B-B14F-4D97-AF65-F5344CB8AC3E}">
        <p14:creationId xmlns:p14="http://schemas.microsoft.com/office/powerpoint/2010/main" val="4138864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84D04A98-F55A-4F13-A729-D33191B5B39E}"/>
              </a:ext>
            </a:extLst>
          </p:cNvPr>
          <p:cNvPicPr>
            <a:picLocks noChangeAspect="1"/>
          </p:cNvPicPr>
          <p:nvPr/>
        </p:nvPicPr>
        <p:blipFill>
          <a:blip r:embed="rId3"/>
          <a:stretch>
            <a:fillRect/>
          </a:stretch>
        </p:blipFill>
        <p:spPr>
          <a:xfrm>
            <a:off x="1881593" y="1094059"/>
            <a:ext cx="7667625" cy="5485301"/>
          </a:xfrm>
          <a:prstGeom prst="rect">
            <a:avLst/>
          </a:prstGeom>
        </p:spPr>
      </p:pic>
    </p:spTree>
    <p:extLst>
      <p:ext uri="{BB962C8B-B14F-4D97-AF65-F5344CB8AC3E}">
        <p14:creationId xmlns:p14="http://schemas.microsoft.com/office/powerpoint/2010/main" val="1867609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01A2A64D-963A-45FD-9408-73E0B21759F8}"/>
              </a:ext>
            </a:extLst>
          </p:cNvPr>
          <p:cNvPicPr>
            <a:picLocks noChangeAspect="1"/>
          </p:cNvPicPr>
          <p:nvPr/>
        </p:nvPicPr>
        <p:blipFill>
          <a:blip r:embed="rId3"/>
          <a:stretch>
            <a:fillRect/>
          </a:stretch>
        </p:blipFill>
        <p:spPr>
          <a:xfrm>
            <a:off x="294300" y="958500"/>
            <a:ext cx="8152330" cy="5102985"/>
          </a:xfrm>
          <a:prstGeom prst="rect">
            <a:avLst/>
          </a:prstGeom>
        </p:spPr>
      </p:pic>
      <p:sp>
        <p:nvSpPr>
          <p:cNvPr id="12" name="文本框 11">
            <a:extLst>
              <a:ext uri="{FF2B5EF4-FFF2-40B4-BE49-F238E27FC236}">
                <a16:creationId xmlns:a16="http://schemas.microsoft.com/office/drawing/2014/main" id="{9FFB150C-BD84-49CE-A900-717A0818BA77}"/>
              </a:ext>
            </a:extLst>
          </p:cNvPr>
          <p:cNvSpPr txBox="1"/>
          <p:nvPr/>
        </p:nvSpPr>
        <p:spPr>
          <a:xfrm>
            <a:off x="8318700" y="2413337"/>
            <a:ext cx="3657600" cy="2031325"/>
          </a:xfrm>
          <a:prstGeom prst="rect">
            <a:avLst/>
          </a:prstGeom>
          <a:noFill/>
        </p:spPr>
        <p:txBody>
          <a:bodyPr wrap="square">
            <a:spAutoFit/>
          </a:bodyPr>
          <a:lstStyle/>
          <a:p>
            <a:pPr algn="l">
              <a:buFont typeface="+mj-lt"/>
              <a:buAutoNum type="arabicPeriod"/>
            </a:pPr>
            <a:r>
              <a:rPr lang="zh-CN" altLang="en-US" b="1" i="0" dirty="0">
                <a:solidFill>
                  <a:srgbClr val="0D0D0D"/>
                </a:solidFill>
                <a:effectLst/>
                <a:latin typeface="ui-sans-serif"/>
              </a:rPr>
              <a:t>新颖性</a:t>
            </a:r>
            <a:r>
              <a:rPr lang="zh-CN" altLang="en-US" b="0" i="0" dirty="0">
                <a:solidFill>
                  <a:srgbClr val="0D0D0D"/>
                </a:solidFill>
                <a:effectLst/>
                <a:latin typeface="ui-sans-serif"/>
              </a:rPr>
              <a:t>：该信息必须是新的。</a:t>
            </a:r>
          </a:p>
          <a:p>
            <a:pPr algn="l">
              <a:buFont typeface="+mj-lt"/>
              <a:buAutoNum type="arabicPeriod"/>
            </a:pPr>
            <a:r>
              <a:rPr lang="zh-CN" altLang="en-US" b="1" i="0" dirty="0">
                <a:solidFill>
                  <a:srgbClr val="0D0D0D"/>
                </a:solidFill>
                <a:effectLst/>
                <a:latin typeface="ui-sans-serif"/>
              </a:rPr>
              <a:t>经济投资</a:t>
            </a:r>
            <a:r>
              <a:rPr lang="zh-CN" altLang="en-US" b="0" i="0" dirty="0">
                <a:solidFill>
                  <a:srgbClr val="0D0D0D"/>
                </a:solidFill>
                <a:effectLst/>
                <a:latin typeface="ui-sans-serif"/>
              </a:rPr>
              <a:t>：它必须代表主张者的经济投入。</a:t>
            </a:r>
          </a:p>
          <a:p>
            <a:pPr algn="l">
              <a:buFont typeface="+mj-lt"/>
              <a:buAutoNum type="arabicPeriod"/>
            </a:pPr>
            <a:r>
              <a:rPr lang="zh-CN" altLang="en-US" b="1" i="0" dirty="0">
                <a:solidFill>
                  <a:srgbClr val="0D0D0D"/>
                </a:solidFill>
                <a:effectLst/>
                <a:latin typeface="ui-sans-serif"/>
              </a:rPr>
              <a:t>开发努力</a:t>
            </a:r>
            <a:r>
              <a:rPr lang="zh-CN" altLang="en-US" b="0" i="0" dirty="0">
                <a:solidFill>
                  <a:srgbClr val="0D0D0D"/>
                </a:solidFill>
                <a:effectLst/>
                <a:latin typeface="ui-sans-serif"/>
              </a:rPr>
              <a:t>：该信息必须是通过一定的努力开发出来的。</a:t>
            </a:r>
          </a:p>
          <a:p>
            <a:pPr algn="l">
              <a:buFont typeface="+mj-lt"/>
              <a:buAutoNum type="arabicPeriod"/>
            </a:pPr>
            <a:r>
              <a:rPr lang="zh-CN" altLang="en-US" b="1" i="0" dirty="0">
                <a:solidFill>
                  <a:srgbClr val="0D0D0D"/>
                </a:solidFill>
                <a:effectLst/>
                <a:latin typeface="ui-sans-serif"/>
              </a:rPr>
              <a:t>保密措施</a:t>
            </a:r>
            <a:r>
              <a:rPr lang="zh-CN" altLang="en-US" b="0" i="0" dirty="0">
                <a:solidFill>
                  <a:srgbClr val="0D0D0D"/>
                </a:solidFill>
                <a:effectLst/>
                <a:latin typeface="ui-sans-serif"/>
              </a:rPr>
              <a:t>：公司必须展示它采取了某种措施来保守该信息的机密。</a:t>
            </a:r>
          </a:p>
        </p:txBody>
      </p:sp>
    </p:spTree>
    <p:extLst>
      <p:ext uri="{BB962C8B-B14F-4D97-AF65-F5344CB8AC3E}">
        <p14:creationId xmlns:p14="http://schemas.microsoft.com/office/powerpoint/2010/main" val="793498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84DF9564-DF76-4443-9CD0-9D4AC9D8C969}"/>
              </a:ext>
            </a:extLst>
          </p:cNvPr>
          <p:cNvPicPr>
            <a:picLocks noChangeAspect="1"/>
          </p:cNvPicPr>
          <p:nvPr/>
        </p:nvPicPr>
        <p:blipFill>
          <a:blip r:embed="rId3"/>
          <a:stretch>
            <a:fillRect/>
          </a:stretch>
        </p:blipFill>
        <p:spPr>
          <a:xfrm>
            <a:off x="1810363" y="1076324"/>
            <a:ext cx="7784447" cy="5663645"/>
          </a:xfrm>
          <a:prstGeom prst="rect">
            <a:avLst/>
          </a:prstGeom>
        </p:spPr>
      </p:pic>
    </p:spTree>
    <p:extLst>
      <p:ext uri="{BB962C8B-B14F-4D97-AF65-F5344CB8AC3E}">
        <p14:creationId xmlns:p14="http://schemas.microsoft.com/office/powerpoint/2010/main" val="65299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81C68A12-891E-497E-B989-1EC9189787E9}"/>
              </a:ext>
            </a:extLst>
          </p:cNvPr>
          <p:cNvPicPr>
            <a:picLocks noChangeAspect="1"/>
          </p:cNvPicPr>
          <p:nvPr/>
        </p:nvPicPr>
        <p:blipFill>
          <a:blip r:embed="rId3"/>
          <a:stretch>
            <a:fillRect/>
          </a:stretch>
        </p:blipFill>
        <p:spPr>
          <a:xfrm>
            <a:off x="1977837" y="983596"/>
            <a:ext cx="7832539" cy="5874404"/>
          </a:xfrm>
          <a:prstGeom prst="rect">
            <a:avLst/>
          </a:prstGeom>
        </p:spPr>
      </p:pic>
    </p:spTree>
    <p:extLst>
      <p:ext uri="{BB962C8B-B14F-4D97-AF65-F5344CB8AC3E}">
        <p14:creationId xmlns:p14="http://schemas.microsoft.com/office/powerpoint/2010/main" val="417549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A850E491-D8B3-4A5D-B646-29C52906223A}"/>
              </a:ext>
            </a:extLst>
          </p:cNvPr>
          <p:cNvPicPr>
            <a:picLocks noChangeAspect="1"/>
          </p:cNvPicPr>
          <p:nvPr/>
        </p:nvPicPr>
        <p:blipFill>
          <a:blip r:embed="rId3"/>
          <a:stretch>
            <a:fillRect/>
          </a:stretch>
        </p:blipFill>
        <p:spPr>
          <a:xfrm>
            <a:off x="1953185" y="958500"/>
            <a:ext cx="7947015" cy="3216649"/>
          </a:xfrm>
          <a:prstGeom prst="rect">
            <a:avLst/>
          </a:prstGeom>
        </p:spPr>
      </p:pic>
    </p:spTree>
    <p:extLst>
      <p:ext uri="{BB962C8B-B14F-4D97-AF65-F5344CB8AC3E}">
        <p14:creationId xmlns:p14="http://schemas.microsoft.com/office/powerpoint/2010/main" val="1739433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092F3A6F-2E4F-44F0-9D8F-B04DA2C2F927}"/>
              </a:ext>
            </a:extLst>
          </p:cNvPr>
          <p:cNvPicPr>
            <a:picLocks noChangeAspect="1"/>
          </p:cNvPicPr>
          <p:nvPr/>
        </p:nvPicPr>
        <p:blipFill>
          <a:blip r:embed="rId3"/>
          <a:stretch>
            <a:fillRect/>
          </a:stretch>
        </p:blipFill>
        <p:spPr>
          <a:xfrm>
            <a:off x="0" y="1030284"/>
            <a:ext cx="7568843" cy="5402916"/>
          </a:xfrm>
          <a:prstGeom prst="rect">
            <a:avLst/>
          </a:prstGeom>
        </p:spPr>
      </p:pic>
      <p:sp>
        <p:nvSpPr>
          <p:cNvPr id="5" name="Rectangle 2">
            <a:extLst>
              <a:ext uri="{FF2B5EF4-FFF2-40B4-BE49-F238E27FC236}">
                <a16:creationId xmlns:a16="http://schemas.microsoft.com/office/drawing/2014/main" id="{9C954F88-74AE-4827-9C95-D29B53CE3CC4}"/>
              </a:ext>
            </a:extLst>
          </p:cNvPr>
          <p:cNvSpPr>
            <a:spLocks noChangeArrowheads="1"/>
          </p:cNvSpPr>
          <p:nvPr/>
        </p:nvSpPr>
        <p:spPr bwMode="auto">
          <a:xfrm>
            <a:off x="7655859" y="2577580"/>
            <a:ext cx="2937164"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D0D0D"/>
                </a:solidFill>
                <a:effectLst/>
                <a:latin typeface="Arial" panose="020B0604020202020204" pitchFamily="34" charset="0"/>
                <a:ea typeface="ui-sans-serif"/>
              </a:rPr>
              <a:t>专利法的目标是促进创新、经济增长和社会福利，禁止将抽象思想和自然法则专利化，因为这些是发明的基础。关于专有软件和开源软件的讨论通常围绕哪种模式对社会最有利进行展开。</a:t>
            </a: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7570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50DD6786-DDD9-4750-B845-F9914B7F3B57}"/>
              </a:ext>
            </a:extLst>
          </p:cNvPr>
          <p:cNvPicPr>
            <a:picLocks noChangeAspect="1"/>
          </p:cNvPicPr>
          <p:nvPr/>
        </p:nvPicPr>
        <p:blipFill>
          <a:blip r:embed="rId3"/>
          <a:stretch>
            <a:fillRect/>
          </a:stretch>
        </p:blipFill>
        <p:spPr>
          <a:xfrm>
            <a:off x="2280823" y="958500"/>
            <a:ext cx="7630354" cy="1901078"/>
          </a:xfrm>
          <a:prstGeom prst="rect">
            <a:avLst/>
          </a:prstGeom>
        </p:spPr>
      </p:pic>
      <p:pic>
        <p:nvPicPr>
          <p:cNvPr id="5" name="图片 4">
            <a:extLst>
              <a:ext uri="{FF2B5EF4-FFF2-40B4-BE49-F238E27FC236}">
                <a16:creationId xmlns:a16="http://schemas.microsoft.com/office/drawing/2014/main" id="{7CF042D6-7308-4347-B8B8-8CFF452C5628}"/>
              </a:ext>
            </a:extLst>
          </p:cNvPr>
          <p:cNvPicPr>
            <a:picLocks noChangeAspect="1"/>
          </p:cNvPicPr>
          <p:nvPr/>
        </p:nvPicPr>
        <p:blipFill>
          <a:blip r:embed="rId4"/>
          <a:stretch>
            <a:fillRect/>
          </a:stretch>
        </p:blipFill>
        <p:spPr>
          <a:xfrm>
            <a:off x="2154330" y="2896001"/>
            <a:ext cx="8386315" cy="2589400"/>
          </a:xfrm>
          <a:prstGeom prst="rect">
            <a:avLst/>
          </a:prstGeom>
        </p:spPr>
      </p:pic>
    </p:spTree>
    <p:extLst>
      <p:ext uri="{BB962C8B-B14F-4D97-AF65-F5344CB8AC3E}">
        <p14:creationId xmlns:p14="http://schemas.microsoft.com/office/powerpoint/2010/main" val="2523939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0A53D62B-DE29-434B-A8F5-1E35A7CC82B5}"/>
              </a:ext>
            </a:extLst>
          </p:cNvPr>
          <p:cNvPicPr>
            <a:picLocks noChangeAspect="1"/>
          </p:cNvPicPr>
          <p:nvPr/>
        </p:nvPicPr>
        <p:blipFill>
          <a:blip r:embed="rId3"/>
          <a:stretch>
            <a:fillRect/>
          </a:stretch>
        </p:blipFill>
        <p:spPr>
          <a:xfrm>
            <a:off x="73118" y="897035"/>
            <a:ext cx="7725280" cy="5518057"/>
          </a:xfrm>
          <a:prstGeom prst="rect">
            <a:avLst/>
          </a:prstGeom>
        </p:spPr>
      </p:pic>
      <p:sp>
        <p:nvSpPr>
          <p:cNvPr id="12" name="文本框 11">
            <a:extLst>
              <a:ext uri="{FF2B5EF4-FFF2-40B4-BE49-F238E27FC236}">
                <a16:creationId xmlns:a16="http://schemas.microsoft.com/office/drawing/2014/main" id="{234ED7E9-CCB3-4983-BFCA-19B13267EDD6}"/>
              </a:ext>
            </a:extLst>
          </p:cNvPr>
          <p:cNvSpPr txBox="1"/>
          <p:nvPr/>
        </p:nvSpPr>
        <p:spPr>
          <a:xfrm>
            <a:off x="8075190" y="2918029"/>
            <a:ext cx="3135360" cy="1754326"/>
          </a:xfrm>
          <a:prstGeom prst="rect">
            <a:avLst/>
          </a:prstGeom>
          <a:noFill/>
        </p:spPr>
        <p:txBody>
          <a:bodyPr wrap="square">
            <a:spAutoFit/>
          </a:bodyPr>
          <a:lstStyle/>
          <a:p>
            <a:r>
              <a:rPr lang="zh-CN" altLang="en-US" b="0" i="0" dirty="0">
                <a:solidFill>
                  <a:srgbClr val="0D0D0D"/>
                </a:solidFill>
                <a:effectLst/>
                <a:latin typeface="ui-sans-serif"/>
              </a:rPr>
              <a:t>虽然在自然状态下人人都有执行自然法的权力，但为了避免个人偏见和情感过度影响判决，人们会同意成立政府，将执行权交给政府，以确保法律的公正和秩序。</a:t>
            </a:r>
            <a:endParaRPr lang="zh-CN" altLang="en-US" dirty="0"/>
          </a:p>
        </p:txBody>
      </p:sp>
    </p:spTree>
    <p:extLst>
      <p:ext uri="{BB962C8B-B14F-4D97-AF65-F5344CB8AC3E}">
        <p14:creationId xmlns:p14="http://schemas.microsoft.com/office/powerpoint/2010/main" val="151018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7" name="组合 16"/>
          <p:cNvGrpSpPr/>
          <p:nvPr/>
        </p:nvGrpSpPr>
        <p:grpSpPr>
          <a:xfrm>
            <a:off x="11598840" y="6433200"/>
            <a:ext cx="450720" cy="149760"/>
            <a:chOff x="11598840" y="6433200"/>
            <a:chExt cx="450720" cy="149760"/>
          </a:xfrm>
        </p:grpSpPr>
        <p:sp>
          <p:nvSpPr>
            <p:cNvPr id="10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0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1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1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学情交流</a:t>
            </a:r>
            <a:endParaRPr lang="en-US" sz="3000" b="0" strike="noStrike" spc="-1">
              <a:latin typeface="Arial"/>
            </a:endParaRPr>
          </a:p>
        </p:txBody>
      </p:sp>
      <p:sp>
        <p:nvSpPr>
          <p:cNvPr id="113" name="文本框 1"/>
          <p:cNvSpPr/>
          <p:nvPr/>
        </p:nvSpPr>
        <p:spPr>
          <a:xfrm>
            <a:off x="1070280" y="1286640"/>
            <a:ext cx="10464480" cy="3901837"/>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遇到的困难：</a:t>
            </a:r>
            <a:endParaRPr lang="en-US" sz="2400" b="0" strike="noStrike" spc="-1" dirty="0">
              <a:latin typeface="Arial"/>
            </a:endParaRPr>
          </a:p>
          <a:p>
            <a:pPr marL="800280" lvl="1"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不知道</a:t>
            </a:r>
            <a:r>
              <a:rPr lang="zh-CN" altLang="en-US" sz="2400" b="0" strike="noStrike" spc="-1" dirty="0">
                <a:solidFill>
                  <a:srgbClr val="000000"/>
                </a:solidFill>
                <a:latin typeface="微软雅黑"/>
                <a:ea typeface="微软雅黑"/>
              </a:rPr>
              <a:t>如何学习图灵机</a:t>
            </a:r>
            <a:r>
              <a:rPr lang="zh-CN" sz="2400" b="0" strike="noStrike" spc="-1" dirty="0">
                <a:solidFill>
                  <a:srgbClr val="000000"/>
                </a:solidFill>
                <a:latin typeface="微软雅黑"/>
                <a:ea typeface="微软雅黑"/>
              </a:rPr>
              <a:t>，需要讲解和辅导</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解决方案</a:t>
            </a:r>
            <a:endParaRPr lang="en-US" altLang="zh-CN" sz="2400" b="0" strike="noStrike"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spc="-1" dirty="0">
                <a:solidFill>
                  <a:srgbClr val="000000"/>
                </a:solidFill>
                <a:latin typeface="微软雅黑"/>
                <a:ea typeface="微软雅黑"/>
              </a:rPr>
              <a:t>先巩固回忆基础知识</a:t>
            </a:r>
            <a:endParaRPr lang="en-US" altLang="zh-CN" sz="2400" spc="-1" dirty="0">
              <a:solidFill>
                <a:srgbClr val="000000"/>
              </a:solidFill>
              <a:latin typeface="微软雅黑"/>
              <a:ea typeface="微软雅黑"/>
            </a:endParaRPr>
          </a:p>
          <a:p>
            <a:pPr marL="800280" lvl="1" indent="-343080">
              <a:lnSpc>
                <a:spcPct val="150000"/>
              </a:lnSpc>
              <a:buClr>
                <a:srgbClr val="000000"/>
              </a:buClr>
              <a:buFont typeface="StarSymbol"/>
              <a:buAutoNum type="arabicPeriod"/>
            </a:pPr>
            <a:r>
              <a:rPr lang="zh-CN" altLang="en-US" sz="2400" b="0" strike="noStrike" spc="-1" dirty="0">
                <a:solidFill>
                  <a:srgbClr val="000000"/>
                </a:solidFill>
                <a:latin typeface="微软雅黑"/>
                <a:ea typeface="微软雅黑"/>
              </a:rPr>
              <a:t>再回头来看作业</a:t>
            </a:r>
            <a:endParaRPr lang="en-US" altLang="zh-CN" sz="2400" b="0" strike="noStrike" spc="-1" dirty="0">
              <a:solidFill>
                <a:srgbClr val="000000"/>
              </a:solidFill>
              <a:latin typeface="微软雅黑"/>
              <a:ea typeface="微软雅黑"/>
            </a:endParaRPr>
          </a:p>
          <a:p>
            <a:pPr marL="343080" indent="-343080">
              <a:lnSpc>
                <a:spcPct val="150000"/>
              </a:lnSpc>
              <a:buClr>
                <a:srgbClr val="000000"/>
              </a:buClr>
              <a:buFont typeface="StarSymbol"/>
              <a:buAutoNum type="arabicPeriod"/>
            </a:pPr>
            <a:endParaRPr lang="en-US" sz="2400" b="0" strike="noStrike" spc="-1" dirty="0">
              <a:latin typeface="Arial"/>
            </a:endParaRPr>
          </a:p>
          <a:p>
            <a:pPr>
              <a:lnSpc>
                <a:spcPct val="150000"/>
              </a:lnSpc>
              <a:buNone/>
            </a:pPr>
            <a:endParaRPr lang="en-US" sz="24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3F0369DB-8D39-47CA-A577-0143B94F2605}"/>
              </a:ext>
            </a:extLst>
          </p:cNvPr>
          <p:cNvPicPr>
            <a:picLocks noChangeAspect="1"/>
          </p:cNvPicPr>
          <p:nvPr/>
        </p:nvPicPr>
        <p:blipFill>
          <a:blip r:embed="rId3"/>
          <a:stretch>
            <a:fillRect/>
          </a:stretch>
        </p:blipFill>
        <p:spPr>
          <a:xfrm>
            <a:off x="0" y="964372"/>
            <a:ext cx="7841410" cy="5614988"/>
          </a:xfrm>
          <a:prstGeom prst="rect">
            <a:avLst/>
          </a:prstGeom>
        </p:spPr>
      </p:pic>
      <p:sp>
        <p:nvSpPr>
          <p:cNvPr id="12" name="文本框 11">
            <a:extLst>
              <a:ext uri="{FF2B5EF4-FFF2-40B4-BE49-F238E27FC236}">
                <a16:creationId xmlns:a16="http://schemas.microsoft.com/office/drawing/2014/main" id="{FBBE8D66-46C2-4A7B-8081-99FAF7F40BC7}"/>
              </a:ext>
            </a:extLst>
          </p:cNvPr>
          <p:cNvSpPr txBox="1"/>
          <p:nvPr/>
        </p:nvSpPr>
        <p:spPr>
          <a:xfrm>
            <a:off x="7841410" y="2009473"/>
            <a:ext cx="4500282" cy="2308324"/>
          </a:xfrm>
          <a:prstGeom prst="rect">
            <a:avLst/>
          </a:prstGeom>
          <a:noFill/>
        </p:spPr>
        <p:txBody>
          <a:bodyPr wrap="square">
            <a:spAutoFit/>
          </a:bodyPr>
          <a:lstStyle/>
          <a:p>
            <a:r>
              <a:rPr lang="zh-CN" altLang="en-US" b="0" i="0" dirty="0">
                <a:solidFill>
                  <a:srgbClr val="0D0D0D"/>
                </a:solidFill>
                <a:effectLst/>
                <a:latin typeface="ui-sans-serif"/>
              </a:rPr>
              <a:t>洛克认为，专制政体本质上和自然状态差别不大，甚至可能更糟糕，因为专制者拥有完全的裁定权，而民众无法质疑统治者的决定。在自然状态下，尽管没有统一的法律和政府，至少每个人都可以自由地保护自己的权利，不会被一个无理的统治者压迫。因此，洛克认为</a:t>
            </a:r>
            <a:r>
              <a:rPr lang="zh-CN" altLang="en-US" b="1" i="0" dirty="0">
                <a:solidFill>
                  <a:srgbClr val="0D0D0D"/>
                </a:solidFill>
                <a:effectLst/>
                <a:latin typeface="ui-sans-serif"/>
              </a:rPr>
              <a:t>自由比专制更为重要</a:t>
            </a:r>
            <a:r>
              <a:rPr lang="zh-CN" altLang="en-US" b="0" i="0" dirty="0">
                <a:solidFill>
                  <a:srgbClr val="0D0D0D"/>
                </a:solidFill>
                <a:effectLst/>
                <a:latin typeface="ui-sans-serif"/>
              </a:rPr>
              <a:t>。</a:t>
            </a:r>
            <a:endParaRPr lang="zh-CN" altLang="en-US" dirty="0"/>
          </a:p>
        </p:txBody>
      </p:sp>
    </p:spTree>
    <p:extLst>
      <p:ext uri="{BB962C8B-B14F-4D97-AF65-F5344CB8AC3E}">
        <p14:creationId xmlns:p14="http://schemas.microsoft.com/office/powerpoint/2010/main" val="681537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1B420167-08CA-4DE7-B4B4-6CDC5F24E7D5}"/>
              </a:ext>
            </a:extLst>
          </p:cNvPr>
          <p:cNvPicPr>
            <a:picLocks noChangeAspect="1"/>
          </p:cNvPicPr>
          <p:nvPr/>
        </p:nvPicPr>
        <p:blipFill>
          <a:blip r:embed="rId3"/>
          <a:stretch>
            <a:fillRect/>
          </a:stretch>
        </p:blipFill>
        <p:spPr>
          <a:xfrm>
            <a:off x="0" y="951495"/>
            <a:ext cx="8243888" cy="5495925"/>
          </a:xfrm>
          <a:prstGeom prst="rect">
            <a:avLst/>
          </a:prstGeom>
        </p:spPr>
      </p:pic>
      <p:sp>
        <p:nvSpPr>
          <p:cNvPr id="12" name="文本框 11">
            <a:extLst>
              <a:ext uri="{FF2B5EF4-FFF2-40B4-BE49-F238E27FC236}">
                <a16:creationId xmlns:a16="http://schemas.microsoft.com/office/drawing/2014/main" id="{E789E418-A2A5-4B59-B5AB-CCDA87A53117}"/>
              </a:ext>
            </a:extLst>
          </p:cNvPr>
          <p:cNvSpPr txBox="1"/>
          <p:nvPr/>
        </p:nvSpPr>
        <p:spPr>
          <a:xfrm>
            <a:off x="8280523" y="2427964"/>
            <a:ext cx="3585882" cy="1754326"/>
          </a:xfrm>
          <a:prstGeom prst="rect">
            <a:avLst/>
          </a:prstGeom>
          <a:noFill/>
        </p:spPr>
        <p:txBody>
          <a:bodyPr wrap="square">
            <a:spAutoFit/>
          </a:bodyPr>
          <a:lstStyle/>
          <a:p>
            <a:r>
              <a:rPr lang="zh-CN" altLang="en-US" b="1" i="0" dirty="0">
                <a:solidFill>
                  <a:srgbClr val="0D0D0D"/>
                </a:solidFill>
                <a:effectLst/>
                <a:latin typeface="ui-sans-serif"/>
              </a:rPr>
              <a:t>自然资源</a:t>
            </a:r>
            <a:r>
              <a:rPr lang="zh-CN" altLang="en-US" b="0" i="0" dirty="0">
                <a:solidFill>
                  <a:srgbClr val="0D0D0D"/>
                </a:solidFill>
                <a:effectLst/>
                <a:latin typeface="ui-sans-serif"/>
              </a:rPr>
              <a:t>最初是属于所有人的，但每个人通过</a:t>
            </a:r>
            <a:r>
              <a:rPr lang="zh-CN" altLang="en-US" b="1" i="0" dirty="0">
                <a:solidFill>
                  <a:srgbClr val="0D0D0D"/>
                </a:solidFill>
                <a:effectLst/>
                <a:latin typeface="ui-sans-serif"/>
              </a:rPr>
              <a:t>劳动</a:t>
            </a:r>
            <a:r>
              <a:rPr lang="zh-CN" altLang="en-US" b="0" i="0" dirty="0">
                <a:solidFill>
                  <a:srgbClr val="0D0D0D"/>
                </a:solidFill>
                <a:effectLst/>
                <a:latin typeface="ui-sans-serif"/>
              </a:rPr>
              <a:t>将资源转化为私有财产。</a:t>
            </a:r>
            <a:r>
              <a:rPr lang="zh-CN" altLang="en-US" b="1" i="0" dirty="0">
                <a:solidFill>
                  <a:srgbClr val="0D0D0D"/>
                </a:solidFill>
                <a:effectLst/>
                <a:latin typeface="ui-sans-serif"/>
              </a:rPr>
              <a:t>劳动</a:t>
            </a:r>
            <a:r>
              <a:rPr lang="zh-CN" altLang="en-US" b="0" i="0" dirty="0">
                <a:solidFill>
                  <a:srgbClr val="0D0D0D"/>
                </a:solidFill>
                <a:effectLst/>
                <a:latin typeface="ui-sans-serif"/>
              </a:rPr>
              <a:t>是获得私有财产的合法途径，不需要所有人共同同意。这种劳动与自然资源的结合，使得个人能够拥有私人财产。</a:t>
            </a:r>
            <a:endParaRPr lang="zh-CN" altLang="en-US" dirty="0"/>
          </a:p>
        </p:txBody>
      </p:sp>
    </p:spTree>
    <p:extLst>
      <p:ext uri="{BB962C8B-B14F-4D97-AF65-F5344CB8AC3E}">
        <p14:creationId xmlns:p14="http://schemas.microsoft.com/office/powerpoint/2010/main" val="19663894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1C4552E8-1B57-43FF-92F7-788F84FD787C}"/>
              </a:ext>
            </a:extLst>
          </p:cNvPr>
          <p:cNvPicPr>
            <a:picLocks noChangeAspect="1"/>
          </p:cNvPicPr>
          <p:nvPr/>
        </p:nvPicPr>
        <p:blipFill>
          <a:blip r:embed="rId3"/>
          <a:stretch>
            <a:fillRect/>
          </a:stretch>
        </p:blipFill>
        <p:spPr>
          <a:xfrm>
            <a:off x="0" y="1106021"/>
            <a:ext cx="7425469" cy="5554756"/>
          </a:xfrm>
          <a:prstGeom prst="rect">
            <a:avLst/>
          </a:prstGeom>
        </p:spPr>
      </p:pic>
      <p:sp>
        <p:nvSpPr>
          <p:cNvPr id="4" name="Rectangle 1">
            <a:extLst>
              <a:ext uri="{FF2B5EF4-FFF2-40B4-BE49-F238E27FC236}">
                <a16:creationId xmlns:a16="http://schemas.microsoft.com/office/drawing/2014/main" id="{3E405401-47CC-411D-9FC0-9F63B85865AA}"/>
              </a:ext>
            </a:extLst>
          </p:cNvPr>
          <p:cNvSpPr>
            <a:spLocks noChangeArrowheads="1"/>
          </p:cNvSpPr>
          <p:nvPr/>
        </p:nvSpPr>
        <p:spPr bwMode="auto">
          <a:xfrm>
            <a:off x="7299715" y="2729237"/>
            <a:ext cx="431338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尽管地球上的资源原本是共同的，个人可以通过</a:t>
            </a:r>
            <a:r>
              <a:rPr kumimoji="0" lang="zh-CN" altLang="zh-CN" sz="1800" b="1" i="0" u="none" strike="noStrike" cap="none" normalizeH="0" baseline="0">
                <a:ln>
                  <a:noFill/>
                </a:ln>
                <a:solidFill>
                  <a:schemeClr val="tx1"/>
                </a:solidFill>
                <a:effectLst/>
                <a:latin typeface="Arial" panose="020B0604020202020204" pitchFamily="34" charset="0"/>
              </a:rPr>
              <a:t>劳动</a:t>
            </a:r>
            <a:r>
              <a:rPr kumimoji="0" lang="zh-CN" altLang="zh-CN" sz="1800" b="0" i="0" u="none" strike="noStrike" cap="none" normalizeH="0" baseline="0">
                <a:ln>
                  <a:noFill/>
                </a:ln>
                <a:solidFill>
                  <a:schemeClr val="tx1"/>
                </a:solidFill>
                <a:effectLst/>
                <a:latin typeface="Arial" panose="020B0604020202020204" pitchFamily="34" charset="0"/>
              </a:rPr>
              <a:t>把这些资源转化为</a:t>
            </a:r>
            <a:r>
              <a:rPr kumimoji="0" lang="zh-CN" altLang="zh-CN" sz="1800" b="1" i="0" u="none" strike="noStrike" cap="none" normalizeH="0" baseline="0">
                <a:ln>
                  <a:noFill/>
                </a:ln>
                <a:solidFill>
                  <a:schemeClr val="tx1"/>
                </a:solidFill>
                <a:effectLst/>
                <a:latin typeface="Arial" panose="020B0604020202020204" pitchFamily="34" charset="0"/>
              </a:rPr>
              <a:t>私有财产</a:t>
            </a:r>
            <a:r>
              <a:rPr kumimoji="0" lang="zh-CN" altLang="zh-CN" sz="1800" b="0" i="0" u="none" strike="noStrike" cap="none" normalizeH="0" baseline="0">
                <a:ln>
                  <a:noFill/>
                </a:ln>
                <a:solidFill>
                  <a:schemeClr val="tx1"/>
                </a:solidFill>
                <a:effectLst/>
                <a:latin typeface="Arial" panose="020B0604020202020204" pitchFamily="34" charset="0"/>
              </a:rPr>
              <a:t>。当一个人通过劳动改变了资源的状态或利用了资源时，他就拥有了该资源的私有权。劳动是获得私有财产的合法途径，但前提是必须保证</a:t>
            </a:r>
            <a:r>
              <a:rPr kumimoji="0" lang="zh-CN" altLang="zh-CN" sz="1800" b="1" i="0" u="none" strike="noStrike" cap="none" normalizeH="0" baseline="0">
                <a:ln>
                  <a:noFill/>
                </a:ln>
                <a:solidFill>
                  <a:schemeClr val="tx1"/>
                </a:solidFill>
                <a:effectLst/>
                <a:latin typeface="Arial" panose="020B0604020202020204" pitchFamily="34" charset="0"/>
              </a:rPr>
              <a:t>其他人也能获得足够的资源</a:t>
            </a:r>
            <a:r>
              <a:rPr kumimoji="0" lang="zh-CN" altLang="zh-CN"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54652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1274716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11172880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3164397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825700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794780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025969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44341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2</a:t>
            </a:r>
            <a:endParaRPr lang="en-US" sz="28700" b="0" strike="noStrike" spc="-1">
              <a:latin typeface="Arial"/>
            </a:endParaRPr>
          </a:p>
        </p:txBody>
      </p:sp>
      <p:sp>
        <p:nvSpPr>
          <p:cNvPr id="11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本课信息</a:t>
            </a:r>
            <a:endParaRPr lang="en-US" sz="4800" b="0" strike="noStrike" spc="-1">
              <a:latin typeface="Arial"/>
            </a:endParaRPr>
          </a:p>
        </p:txBody>
      </p:sp>
      <p:pic>
        <p:nvPicPr>
          <p:cNvPr id="116" name="图片 2"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123393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1640992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35035643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8432533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793249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6312919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619365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2518161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3072766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391666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7" name="组合 16"/>
          <p:cNvGrpSpPr/>
          <p:nvPr/>
        </p:nvGrpSpPr>
        <p:grpSpPr>
          <a:xfrm>
            <a:off x="11598840" y="6433200"/>
            <a:ext cx="450720" cy="149760"/>
            <a:chOff x="11598840" y="6433200"/>
            <a:chExt cx="450720" cy="149760"/>
          </a:xfrm>
        </p:grpSpPr>
        <p:sp>
          <p:nvSpPr>
            <p:cNvPr id="11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1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2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2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本课信息</a:t>
            </a:r>
            <a:endParaRPr lang="en-US" sz="3000" b="0" strike="noStrike" spc="-1">
              <a:latin typeface="Arial"/>
            </a:endParaRPr>
          </a:p>
        </p:txBody>
      </p:sp>
      <p:sp>
        <p:nvSpPr>
          <p:cNvPr id="123" name="文本框 2"/>
          <p:cNvSpPr/>
          <p:nvPr/>
        </p:nvSpPr>
        <p:spPr>
          <a:xfrm>
            <a:off x="1052280" y="1216800"/>
            <a:ext cx="10464480" cy="445840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课程目标</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先弄明白</a:t>
            </a:r>
            <a:r>
              <a:rPr lang="en-US" altLang="zh-CN" sz="2400" b="0" strike="noStrike" spc="-1" dirty="0">
                <a:solidFill>
                  <a:srgbClr val="000000"/>
                </a:solidFill>
                <a:latin typeface="微软雅黑"/>
                <a:ea typeface="微软雅黑"/>
              </a:rPr>
              <a:t>ppt</a:t>
            </a:r>
            <a:r>
              <a:rPr lang="zh-CN" sz="2400" b="0" strike="noStrike" spc="-1" dirty="0">
                <a:solidFill>
                  <a:srgbClr val="000000"/>
                </a:solidFill>
                <a:latin typeface="微软雅黑"/>
                <a:ea typeface="微软雅黑"/>
              </a:rPr>
              <a:t>相关的基础知识</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了解作业的内容并解决</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课程内容安排（知识讲解</a:t>
            </a:r>
            <a:r>
              <a:rPr lang="en-US" sz="2400" b="0" strike="noStrike" spc="-1" dirty="0">
                <a:solidFill>
                  <a:srgbClr val="000000"/>
                </a:solidFill>
                <a:latin typeface="微软雅黑"/>
                <a:ea typeface="微软雅黑"/>
              </a:rPr>
              <a:t>+x</a:t>
            </a:r>
            <a:r>
              <a:rPr lang="zh-CN" sz="2400" b="0" strike="noStrike" spc="-1" dirty="0">
                <a:solidFill>
                  <a:srgbClr val="000000"/>
                </a:solidFill>
                <a:latin typeface="微软雅黑"/>
                <a:ea typeface="微软雅黑"/>
              </a:rPr>
              <a:t>道练习题</a:t>
            </a:r>
            <a:r>
              <a:rPr lang="en-US" sz="2400" b="0" strike="noStrike" spc="-1" dirty="0">
                <a:solidFill>
                  <a:srgbClr val="000000"/>
                </a:solidFill>
                <a:latin typeface="微软雅黑"/>
                <a:ea typeface="微软雅黑"/>
              </a:rPr>
              <a:t>+</a:t>
            </a:r>
            <a:r>
              <a:rPr lang="zh-CN" sz="2400" b="0" strike="noStrike" spc="-1" dirty="0">
                <a:solidFill>
                  <a:srgbClr val="000000"/>
                </a:solidFill>
                <a:latin typeface="微软雅黑"/>
                <a:ea typeface="微软雅黑"/>
              </a:rPr>
              <a:t>课后作业等）</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梳理整体架构的流程</a:t>
            </a:r>
            <a:endParaRPr lang="en-US" sz="2400" b="0" strike="noStrike" spc="-1" dirty="0">
              <a:latin typeface="Arial"/>
            </a:endParaRPr>
          </a:p>
          <a:p>
            <a:pPr marL="800280" lvl="1" indent="-343080">
              <a:lnSpc>
                <a:spcPct val="150000"/>
              </a:lnSpc>
              <a:buClr>
                <a:srgbClr val="000000"/>
              </a:buClr>
              <a:buFont typeface="Courier New"/>
              <a:buChar char="o"/>
            </a:pPr>
            <a:r>
              <a:rPr lang="zh-CN" sz="2400" b="0" strike="noStrike" spc="-1" dirty="0">
                <a:solidFill>
                  <a:srgbClr val="000000"/>
                </a:solidFill>
                <a:latin typeface="微软雅黑"/>
                <a:ea typeface="微软雅黑"/>
              </a:rPr>
              <a:t>各个模块的讲解</a:t>
            </a:r>
            <a:endParaRPr lang="en-US" sz="2400" b="0" strike="noStrike" spc="-1" dirty="0">
              <a:latin typeface="Arial"/>
            </a:endParaRPr>
          </a:p>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课程预计时长</a:t>
            </a:r>
            <a:endParaRPr lang="en-US" sz="2400" b="0" strike="noStrike" spc="-1" dirty="0">
              <a:latin typeface="Arial"/>
            </a:endParaRPr>
          </a:p>
          <a:p>
            <a:pPr marL="800280" lvl="1" indent="-343080">
              <a:lnSpc>
                <a:spcPct val="150000"/>
              </a:lnSpc>
              <a:buClr>
                <a:srgbClr val="000000"/>
              </a:buClr>
              <a:buFont typeface="Courier New"/>
              <a:buChar char="o"/>
            </a:pPr>
            <a:r>
              <a:rPr lang="en-US" sz="2400" b="0" strike="noStrike" spc="-1" dirty="0">
                <a:solidFill>
                  <a:srgbClr val="000000"/>
                </a:solidFill>
                <a:latin typeface="微软雅黑"/>
                <a:ea typeface="微软雅黑"/>
              </a:rPr>
              <a:t>2</a:t>
            </a:r>
            <a:r>
              <a:rPr lang="zh-CN" sz="2400" b="0" strike="noStrike" spc="-1" dirty="0">
                <a:solidFill>
                  <a:srgbClr val="000000"/>
                </a:solidFill>
                <a:latin typeface="微软雅黑"/>
                <a:ea typeface="微软雅黑"/>
              </a:rPr>
              <a:t>小时</a:t>
            </a:r>
            <a:endParaRPr lang="en-US" sz="2400" b="0" strike="noStrike" spc="-1" dirty="0">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Tree>
    <p:extLst>
      <p:ext uri="{BB962C8B-B14F-4D97-AF65-F5344CB8AC3E}">
        <p14:creationId xmlns:p14="http://schemas.microsoft.com/office/powerpoint/2010/main" val="23580209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DBF51-4A30-8CCE-FDCE-AC2B98714AF5}"/>
            </a:ext>
          </a:extLst>
        </p:cNvPr>
        <p:cNvGrpSpPr/>
        <p:nvPr/>
      </p:nvGrpSpPr>
      <p:grpSpPr>
        <a:xfrm>
          <a:off x="0" y="0"/>
          <a:ext cx="0" cy="0"/>
          <a:chOff x="0" y="0"/>
          <a:chExt cx="0" cy="0"/>
        </a:xfrm>
      </p:grpSpPr>
      <p:grpSp>
        <p:nvGrpSpPr>
          <p:cNvPr id="127" name="组合 16">
            <a:extLst>
              <a:ext uri="{FF2B5EF4-FFF2-40B4-BE49-F238E27FC236}">
                <a16:creationId xmlns:a16="http://schemas.microsoft.com/office/drawing/2014/main" id="{E784F196-AD0E-752B-550D-CD934829F904}"/>
              </a:ext>
            </a:extLst>
          </p:cNvPr>
          <p:cNvGrpSpPr/>
          <p:nvPr/>
        </p:nvGrpSpPr>
        <p:grpSpPr>
          <a:xfrm>
            <a:off x="11598840" y="6433200"/>
            <a:ext cx="450720" cy="149760"/>
            <a:chOff x="11598840" y="6433200"/>
            <a:chExt cx="450720" cy="149760"/>
          </a:xfrm>
        </p:grpSpPr>
        <p:sp>
          <p:nvSpPr>
            <p:cNvPr id="128" name="菱形 18">
              <a:extLst>
                <a:ext uri="{FF2B5EF4-FFF2-40B4-BE49-F238E27FC236}">
                  <a16:creationId xmlns:a16="http://schemas.microsoft.com/office/drawing/2014/main" id="{3D4B4722-65FC-5AC9-6270-901B3EA5D25D}"/>
                </a:ext>
              </a:extLst>
            </p:cNvPr>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a:extLst>
                <a:ext uri="{FF2B5EF4-FFF2-40B4-BE49-F238E27FC236}">
                  <a16:creationId xmlns:a16="http://schemas.microsoft.com/office/drawing/2014/main" id="{07D97966-5275-FB2C-3488-B11CF39B06BF}"/>
                </a:ext>
              </a:extLst>
            </p:cNvPr>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a:extLst>
                <a:ext uri="{FF2B5EF4-FFF2-40B4-BE49-F238E27FC236}">
                  <a16:creationId xmlns:a16="http://schemas.microsoft.com/office/drawing/2014/main" id="{650CDC18-C28C-0B90-458F-72C3475B125B}"/>
                </a:ext>
              </a:extLst>
            </p:cNvPr>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a:extLst>
              <a:ext uri="{FF2B5EF4-FFF2-40B4-BE49-F238E27FC236}">
                <a16:creationId xmlns:a16="http://schemas.microsoft.com/office/drawing/2014/main" id="{F47FB53E-B9A8-8837-22AC-26EC6ECDF2F9}"/>
              </a:ext>
            </a:extLst>
          </p:cNvPr>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a:extLst>
              <a:ext uri="{FF2B5EF4-FFF2-40B4-BE49-F238E27FC236}">
                <a16:creationId xmlns:a16="http://schemas.microsoft.com/office/drawing/2014/main" id="{C96B7E5C-08E1-3CA8-DD18-62D68D1D9872}"/>
              </a:ext>
            </a:extLst>
          </p:cNvPr>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a:extLst>
              <a:ext uri="{FF2B5EF4-FFF2-40B4-BE49-F238E27FC236}">
                <a16:creationId xmlns:a16="http://schemas.microsoft.com/office/drawing/2014/main" id="{AF3733EA-F7BE-5B33-658C-51348F11556D}"/>
              </a:ext>
            </a:extLst>
          </p:cNvPr>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sp>
        <p:nvSpPr>
          <p:cNvPr id="3" name="文本框 2">
            <a:extLst>
              <a:ext uri="{FF2B5EF4-FFF2-40B4-BE49-F238E27FC236}">
                <a16:creationId xmlns:a16="http://schemas.microsoft.com/office/drawing/2014/main" id="{0805F070-0726-3CB3-EF76-5E2BDE2F4F58}"/>
              </a:ext>
            </a:extLst>
          </p:cNvPr>
          <p:cNvSpPr txBox="1"/>
          <p:nvPr/>
        </p:nvSpPr>
        <p:spPr>
          <a:xfrm>
            <a:off x="1230923" y="1506420"/>
            <a:ext cx="8994507" cy="646331"/>
          </a:xfrm>
          <a:prstGeom prst="rect">
            <a:avLst/>
          </a:prstGeom>
          <a:noFill/>
        </p:spPr>
        <p:txBody>
          <a:bodyPr wrap="square">
            <a:spAutoFit/>
          </a:bodyPr>
          <a:lstStyle/>
          <a:p>
            <a:r>
              <a:rPr lang="zh-CN" altLang="en-US" dirty="0"/>
              <a:t>Outline and explain how Stalnaker’s criticism of the “storage model” goes in his paper “The Problem of Logical Omniscience, I</a:t>
            </a:r>
          </a:p>
        </p:txBody>
      </p:sp>
      <p:sp>
        <p:nvSpPr>
          <p:cNvPr id="6" name="文本框 5">
            <a:extLst>
              <a:ext uri="{FF2B5EF4-FFF2-40B4-BE49-F238E27FC236}">
                <a16:creationId xmlns:a16="http://schemas.microsoft.com/office/drawing/2014/main" id="{F0767E3C-E670-9E4B-6412-D2E30477A436}"/>
              </a:ext>
            </a:extLst>
          </p:cNvPr>
          <p:cNvSpPr txBox="1"/>
          <p:nvPr/>
        </p:nvSpPr>
        <p:spPr>
          <a:xfrm>
            <a:off x="1395045" y="2700671"/>
            <a:ext cx="9179169" cy="1477328"/>
          </a:xfrm>
          <a:prstGeom prst="rect">
            <a:avLst/>
          </a:prstGeom>
          <a:noFill/>
        </p:spPr>
        <p:txBody>
          <a:bodyPr wrap="square">
            <a:spAutoFit/>
          </a:bodyPr>
          <a:lstStyle/>
          <a:p>
            <a:r>
              <a:rPr lang="zh-CN" altLang="en-US" dirty="0"/>
              <a:t>Stalnaker 对“存储模型”的批评集中在逻辑全知问题上。他指出，存储模型假设智能体拥有无限的推理能力和存储容量，因此能随时获取所有逻辑推论，但这与实际情况不符。现实中的智能体（如人类）有计算和认知限制，不可能知道所有推论。此外，存储模型无法有效区分隐含知识和显性知识。Stalnaker 认为应构建更符合实际的模型，考虑智能体的有限性，并在知识中引入“意识”或“访问”概念，以避免逻辑全知问题。</a:t>
            </a:r>
          </a:p>
        </p:txBody>
      </p:sp>
    </p:spTree>
    <p:extLst>
      <p:ext uri="{BB962C8B-B14F-4D97-AF65-F5344CB8AC3E}">
        <p14:creationId xmlns:p14="http://schemas.microsoft.com/office/powerpoint/2010/main" val="8422768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4</a:t>
            </a:r>
            <a:endParaRPr lang="en-US" sz="28700" b="0" strike="noStrike" spc="-1" dirty="0">
              <a:latin typeface="Arial"/>
            </a:endParaRPr>
          </a:p>
        </p:txBody>
      </p:sp>
      <p:sp>
        <p:nvSpPr>
          <p:cNvPr id="3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知识总结</a:t>
            </a:r>
            <a:endParaRPr lang="en-US" sz="4800" b="0" strike="noStrike" spc="-1">
              <a:latin typeface="Arial"/>
            </a:endParaRPr>
          </a:p>
        </p:txBody>
      </p:sp>
      <p:pic>
        <p:nvPicPr>
          <p:cNvPr id="3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27" name="组合 16"/>
          <p:cNvGrpSpPr/>
          <p:nvPr/>
        </p:nvGrpSpPr>
        <p:grpSpPr>
          <a:xfrm>
            <a:off x="11598840" y="6433200"/>
            <a:ext cx="450720" cy="149760"/>
            <a:chOff x="11598840" y="6433200"/>
            <a:chExt cx="450720" cy="149760"/>
          </a:xfrm>
        </p:grpSpPr>
        <p:sp>
          <p:nvSpPr>
            <p:cNvPr id="3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32" name="文本框 6"/>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知识总结</a:t>
            </a:r>
            <a:endParaRPr lang="en-US" sz="3000" b="0" strike="noStrike" spc="-1">
              <a:latin typeface="Arial"/>
            </a:endParaRPr>
          </a:p>
        </p:txBody>
      </p:sp>
      <p:sp>
        <p:nvSpPr>
          <p:cNvPr id="333" name="文本框 3"/>
          <p:cNvSpPr/>
          <p:nvPr/>
        </p:nvSpPr>
        <p:spPr>
          <a:xfrm>
            <a:off x="1015920" y="2305440"/>
            <a:ext cx="10464480" cy="22856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请学生总结本课知识，老师适时补充</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教师回顾课件，系统总结一下</a:t>
            </a:r>
            <a:endParaRPr lang="en-US" sz="2400" b="0" strike="noStrike" spc="-1">
              <a:latin typeface="Arial"/>
            </a:endParaRPr>
          </a:p>
          <a:p>
            <a:pPr marL="343080" indent="-343080">
              <a:lnSpc>
                <a:spcPct val="150000"/>
              </a:lnSpc>
              <a:buClr>
                <a:srgbClr val="000000"/>
              </a:buClr>
              <a:buFont typeface="StarSymbol"/>
              <a:buAutoNum type="arabicPeriod"/>
            </a:pPr>
            <a:r>
              <a:rPr lang="zh-CN" sz="2400" b="0" strike="noStrike" spc="-1">
                <a:solidFill>
                  <a:srgbClr val="000000"/>
                </a:solidFill>
                <a:latin typeface="微软雅黑"/>
                <a:ea typeface="微软雅黑"/>
              </a:rPr>
              <a:t>询问学生是否有疑问以及不明白的地方，若不能及时回复，可考虑课后发送资料或约下一次课。</a:t>
            </a:r>
            <a:endParaRPr lang="en-US" sz="24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pc="-1" dirty="0">
                <a:solidFill>
                  <a:srgbClr val="262626"/>
                </a:solidFill>
                <a:latin typeface="Arial"/>
                <a:ea typeface="微软雅黑"/>
              </a:rPr>
              <a:t>5</a:t>
            </a:r>
            <a:endParaRPr lang="en-US" sz="28700" b="0" strike="noStrike" spc="-1" dirty="0">
              <a:latin typeface="Arial"/>
            </a:endParaRPr>
          </a:p>
        </p:txBody>
      </p:sp>
      <p:sp>
        <p:nvSpPr>
          <p:cNvPr id="33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课后作业</a:t>
            </a:r>
            <a:endParaRPr lang="en-US" sz="4800" b="0" strike="noStrike" spc="-1">
              <a:latin typeface="Arial"/>
            </a:endParaRPr>
          </a:p>
        </p:txBody>
      </p:sp>
      <p:pic>
        <p:nvPicPr>
          <p:cNvPr id="33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37" name="组合 16"/>
          <p:cNvGrpSpPr/>
          <p:nvPr/>
        </p:nvGrpSpPr>
        <p:grpSpPr>
          <a:xfrm>
            <a:off x="11598840" y="6433200"/>
            <a:ext cx="450720" cy="149760"/>
            <a:chOff x="11598840" y="6433200"/>
            <a:chExt cx="450720" cy="149760"/>
          </a:xfrm>
        </p:grpSpPr>
        <p:sp>
          <p:nvSpPr>
            <p:cNvPr id="33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3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42" name="文本框 3"/>
          <p:cNvSpPr/>
          <p:nvPr/>
        </p:nvSpPr>
        <p:spPr>
          <a:xfrm>
            <a:off x="1711800" y="2234880"/>
            <a:ext cx="10604880" cy="580415"/>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nSpc>
                <a:spcPct val="150000"/>
              </a:lnSpc>
              <a:buClr>
                <a:srgbClr val="000000"/>
              </a:buClr>
              <a:buFont typeface="StarSymbol"/>
              <a:buAutoNum type="arabicPeriod"/>
            </a:pPr>
            <a:r>
              <a:rPr lang="zh-CN" sz="2400" b="0" strike="noStrike" spc="-1" dirty="0">
                <a:solidFill>
                  <a:srgbClr val="000000"/>
                </a:solidFill>
                <a:latin typeface="微软雅黑"/>
                <a:ea typeface="微软雅黑"/>
              </a:rPr>
              <a:t>完成</a:t>
            </a:r>
            <a:r>
              <a:rPr lang="zh-CN" altLang="en-US" sz="2400" spc="-1" dirty="0">
                <a:solidFill>
                  <a:srgbClr val="000000"/>
                </a:solidFill>
                <a:latin typeface="微软雅黑"/>
                <a:ea typeface="微软雅黑"/>
              </a:rPr>
              <a:t>复习</a:t>
            </a:r>
            <a:endParaRPr lang="en-US" sz="2400" b="0" strike="noStrike" spc="-1" dirty="0">
              <a:latin typeface="Arial"/>
            </a:endParaRPr>
          </a:p>
        </p:txBody>
      </p:sp>
      <p:sp>
        <p:nvSpPr>
          <p:cNvPr id="343"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课后作业</a:t>
            </a:r>
            <a:endParaRPr lang="en-US" sz="3000" b="0" strike="noStrike" spc="-1">
              <a:latin typeface="Arial"/>
            </a:endParaRPr>
          </a:p>
        </p:txBody>
      </p:sp>
      <p:sp>
        <p:nvSpPr>
          <p:cNvPr id="344" name="文本框 8"/>
          <p:cNvSpPr/>
          <p:nvPr/>
        </p:nvSpPr>
        <p:spPr>
          <a:xfrm>
            <a:off x="165240" y="200160"/>
            <a:ext cx="4063680" cy="367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45" name="组合 16"/>
          <p:cNvGrpSpPr/>
          <p:nvPr/>
        </p:nvGrpSpPr>
        <p:grpSpPr>
          <a:xfrm>
            <a:off x="11598840" y="6433200"/>
            <a:ext cx="450720" cy="149760"/>
            <a:chOff x="11598840" y="6433200"/>
            <a:chExt cx="450720" cy="149760"/>
          </a:xfrm>
        </p:grpSpPr>
        <p:sp>
          <p:nvSpPr>
            <p:cNvPr id="346"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7"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48"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49"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350" name="文本框 4"/>
          <p:cNvSpPr/>
          <p:nvPr/>
        </p:nvSpPr>
        <p:spPr>
          <a:xfrm>
            <a:off x="396000" y="7336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a:solidFill>
                  <a:srgbClr val="000000"/>
                </a:solidFill>
                <a:latin typeface="微软雅黑"/>
                <a:ea typeface="微软雅黑"/>
              </a:rPr>
              <a:t>【</a:t>
            </a:r>
            <a:r>
              <a:rPr lang="en-US" sz="3000" b="1" strike="noStrike" spc="-1">
                <a:solidFill>
                  <a:srgbClr val="000000"/>
                </a:solidFill>
                <a:latin typeface="微软雅黑"/>
                <a:ea typeface="微软雅黑"/>
              </a:rPr>
              <a:t>HD 1V1</a:t>
            </a:r>
            <a:r>
              <a:rPr lang="zh-CN" sz="3000" b="1" strike="noStrike" spc="-1">
                <a:solidFill>
                  <a:srgbClr val="000000"/>
                </a:solidFill>
                <a:latin typeface="微软雅黑"/>
                <a:ea typeface="微软雅黑"/>
              </a:rPr>
              <a:t>】课程与服务评价</a:t>
            </a:r>
            <a:endParaRPr lang="en-US" sz="3000" b="0" strike="noStrike" spc="-1">
              <a:latin typeface="Arial"/>
            </a:endParaRPr>
          </a:p>
        </p:txBody>
      </p:sp>
      <p:pic>
        <p:nvPicPr>
          <p:cNvPr id="351" name="图片 1"/>
          <p:cNvPicPr/>
          <p:nvPr/>
        </p:nvPicPr>
        <p:blipFill>
          <a:blip r:embed="rId2"/>
          <a:stretch/>
        </p:blipFill>
        <p:spPr>
          <a:xfrm>
            <a:off x="591120" y="1505520"/>
            <a:ext cx="3012120" cy="5027040"/>
          </a:xfrm>
          <a:prstGeom prst="rect">
            <a:avLst/>
          </a:prstGeom>
          <a:ln w="0">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52" name="组合 16"/>
          <p:cNvGrpSpPr/>
          <p:nvPr/>
        </p:nvGrpSpPr>
        <p:grpSpPr>
          <a:xfrm>
            <a:off x="11598840" y="6433200"/>
            <a:ext cx="450720" cy="149760"/>
            <a:chOff x="11598840" y="6433200"/>
            <a:chExt cx="450720" cy="149760"/>
          </a:xfrm>
        </p:grpSpPr>
        <p:sp>
          <p:nvSpPr>
            <p:cNvPr id="353"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4"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355"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356"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pic>
        <p:nvPicPr>
          <p:cNvPr id="357" name="图片 1"/>
          <p:cNvPicPr/>
          <p:nvPr/>
        </p:nvPicPr>
        <p:blipFill>
          <a:blip r:embed="rId2"/>
          <a:stretch/>
        </p:blipFill>
        <p:spPr>
          <a:xfrm>
            <a:off x="4381560" y="26640"/>
            <a:ext cx="3459600" cy="57736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文本框 19"/>
          <p:cNvSpPr/>
          <p:nvPr/>
        </p:nvSpPr>
        <p:spPr>
          <a:xfrm>
            <a:off x="1756800" y="1175040"/>
            <a:ext cx="2358720" cy="4507560"/>
          </a:xfrm>
          <a:prstGeom prst="rect">
            <a:avLst/>
          </a:prstGeom>
          <a:noFill/>
          <a:ln w="0">
            <a:noFill/>
          </a:ln>
        </p:spPr>
        <p:style>
          <a:lnRef idx="0">
            <a:scrgbClr r="0" g="0" b="0"/>
          </a:lnRef>
          <a:fillRef idx="0">
            <a:scrgbClr r="0" g="0" b="0"/>
          </a:fillRef>
          <a:effectRef idx="0">
            <a:scrgbClr r="0" g="0" b="0"/>
          </a:effectRef>
          <a:fontRef idx="minor"/>
        </p:style>
        <p:txBody>
          <a:bodyPr anchor="t" anchorCtr="1">
            <a:normAutofit/>
          </a:bodyPr>
          <a:lstStyle/>
          <a:p>
            <a:pPr algn="ctr">
              <a:lnSpc>
                <a:spcPct val="100000"/>
              </a:lnSpc>
              <a:buNone/>
              <a:tabLst>
                <a:tab pos="0" algn="l"/>
              </a:tabLst>
            </a:pPr>
            <a:r>
              <a:rPr lang="en-US" sz="28700" b="1" strike="noStrike" spc="-1">
                <a:solidFill>
                  <a:srgbClr val="262626"/>
                </a:solidFill>
                <a:latin typeface="Arial"/>
                <a:ea typeface="微软雅黑"/>
              </a:rPr>
              <a:t>3</a:t>
            </a:r>
            <a:endParaRPr lang="en-US" sz="28700" b="0" strike="noStrike" spc="-1">
              <a:latin typeface="Arial"/>
            </a:endParaRPr>
          </a:p>
        </p:txBody>
      </p:sp>
      <p:sp>
        <p:nvSpPr>
          <p:cNvPr id="125" name="标题 9"/>
          <p:cNvSpPr/>
          <p:nvPr/>
        </p:nvSpPr>
        <p:spPr>
          <a:xfrm>
            <a:off x="4115880" y="2651760"/>
            <a:ext cx="5409360" cy="9388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rmAutofit/>
          </a:bodyPr>
          <a:lstStyle/>
          <a:p>
            <a:pPr>
              <a:lnSpc>
                <a:spcPct val="100000"/>
              </a:lnSpc>
              <a:buNone/>
              <a:tabLst>
                <a:tab pos="0" algn="l"/>
              </a:tabLst>
            </a:pPr>
            <a:r>
              <a:rPr lang="zh-CN" sz="4800" b="1" strike="noStrike" spc="-1">
                <a:solidFill>
                  <a:srgbClr val="000000"/>
                </a:solidFill>
                <a:latin typeface="Arial"/>
                <a:ea typeface="汉仪旗黑-85S"/>
              </a:rPr>
              <a:t>知识分析</a:t>
            </a:r>
            <a:endParaRPr lang="en-US" sz="4800" b="0" strike="noStrike" spc="-1">
              <a:latin typeface="Arial"/>
            </a:endParaRPr>
          </a:p>
        </p:txBody>
      </p:sp>
      <p:pic>
        <p:nvPicPr>
          <p:cNvPr id="126" name="图片 1" descr="图片1"/>
          <p:cNvPicPr/>
          <p:nvPr/>
        </p:nvPicPr>
        <p:blipFill>
          <a:blip r:embed="rId2"/>
          <a:stretch/>
        </p:blipFill>
        <p:spPr>
          <a:xfrm>
            <a:off x="5457960" y="378000"/>
            <a:ext cx="1275840" cy="4251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4" name="图片 3">
            <a:extLst>
              <a:ext uri="{FF2B5EF4-FFF2-40B4-BE49-F238E27FC236}">
                <a16:creationId xmlns:a16="http://schemas.microsoft.com/office/drawing/2014/main" id="{C04DC22E-B648-418A-A7C7-1081341813BA}"/>
              </a:ext>
            </a:extLst>
          </p:cNvPr>
          <p:cNvPicPr>
            <a:picLocks noChangeAspect="1"/>
          </p:cNvPicPr>
          <p:nvPr/>
        </p:nvPicPr>
        <p:blipFill>
          <a:blip r:embed="rId3"/>
          <a:stretch>
            <a:fillRect/>
          </a:stretch>
        </p:blipFill>
        <p:spPr>
          <a:xfrm>
            <a:off x="294300" y="191699"/>
            <a:ext cx="11897700" cy="8824427"/>
          </a:xfrm>
          <a:prstGeom prst="rect">
            <a:avLst/>
          </a:prstGeom>
        </p:spPr>
      </p:pic>
    </p:spTree>
    <p:extLst>
      <p:ext uri="{BB962C8B-B14F-4D97-AF65-F5344CB8AC3E}">
        <p14:creationId xmlns:p14="http://schemas.microsoft.com/office/powerpoint/2010/main" val="709935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组合 16"/>
          <p:cNvGrpSpPr/>
          <p:nvPr/>
        </p:nvGrpSpPr>
        <p:grpSpPr>
          <a:xfrm>
            <a:off x="11598840" y="6433200"/>
            <a:ext cx="450720" cy="149760"/>
            <a:chOff x="11598840" y="6433200"/>
            <a:chExt cx="450720" cy="149760"/>
          </a:xfrm>
        </p:grpSpPr>
        <p:sp>
          <p:nvSpPr>
            <p:cNvPr id="128" name="菱形 18"/>
            <p:cNvSpPr/>
            <p:nvPr/>
          </p:nvSpPr>
          <p:spPr>
            <a:xfrm>
              <a:off x="11598840" y="64368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29" name="菱形 19"/>
            <p:cNvSpPr/>
            <p:nvPr/>
          </p:nvSpPr>
          <p:spPr>
            <a:xfrm>
              <a:off x="1175076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sp>
          <p:nvSpPr>
            <p:cNvPr id="130" name="菱形 20"/>
            <p:cNvSpPr/>
            <p:nvPr/>
          </p:nvSpPr>
          <p:spPr>
            <a:xfrm>
              <a:off x="11903040" y="6433200"/>
              <a:ext cx="146520" cy="146160"/>
            </a:xfrm>
            <a:custGeom>
              <a:avLst/>
              <a:gdLst/>
              <a:ahLst/>
              <a:cxnLst/>
              <a:rect l="l" t="t" r="r" b="b"/>
              <a:pathLst>
                <a:path w="408" h="407">
                  <a:moveTo>
                    <a:pt x="0" y="204"/>
                  </a:moveTo>
                  <a:lnTo>
                    <a:pt x="204" y="0"/>
                  </a:lnTo>
                  <a:lnTo>
                    <a:pt x="408" y="204"/>
                  </a:lnTo>
                  <a:lnTo>
                    <a:pt x="204" y="407"/>
                  </a:lnTo>
                  <a:close/>
                </a:path>
              </a:pathLst>
            </a:custGeom>
            <a:noFill/>
            <a:ln w="25402">
              <a:solidFill>
                <a:srgbClr val="000000"/>
              </a:solidFill>
              <a:miter/>
            </a:ln>
          </p:spPr>
          <p:style>
            <a:lnRef idx="0">
              <a:scrgbClr r="0" g="0" b="0"/>
            </a:lnRef>
            <a:fillRef idx="0">
              <a:scrgbClr r="0" g="0" b="0"/>
            </a:fillRef>
            <a:effectRef idx="0">
              <a:scrgbClr r="0" g="0" b="0"/>
            </a:effectRef>
            <a:fontRef idx="minor"/>
          </p:style>
          <p:txBody>
            <a:bodyPr/>
            <a:lstStyle/>
            <a:p>
              <a:endParaRPr lang="zh-CN" altLang="en-US"/>
            </a:p>
          </p:txBody>
        </p:sp>
      </p:grpSp>
      <p:sp>
        <p:nvSpPr>
          <p:cNvPr id="131" name="五边形 4"/>
          <p:cNvSpPr/>
          <p:nvPr/>
        </p:nvSpPr>
        <p:spPr>
          <a:xfrm rot="5400000">
            <a:off x="347040" y="-79920"/>
            <a:ext cx="437760" cy="543240"/>
          </a:xfrm>
          <a:custGeom>
            <a:avLst/>
            <a:gdLst/>
            <a:ahLst/>
            <a:cxnLst/>
            <a:rect l="l" t="t" r="r" b="b"/>
            <a:pathLst>
              <a:path w="1217" h="1510">
                <a:moveTo>
                  <a:pt x="0" y="0"/>
                </a:moveTo>
                <a:lnTo>
                  <a:pt x="782" y="0"/>
                </a:lnTo>
                <a:lnTo>
                  <a:pt x="1217" y="755"/>
                </a:lnTo>
                <a:lnTo>
                  <a:pt x="782" y="1510"/>
                </a:lnTo>
                <a:lnTo>
                  <a:pt x="0" y="1510"/>
                </a:lnTo>
                <a:close/>
              </a:path>
            </a:pathLst>
          </a:custGeom>
          <a:solidFill>
            <a:srgbClr val="000000"/>
          </a:solidFill>
          <a:ln w="0">
            <a:noFill/>
          </a:ln>
          <a:effectLst>
            <a:outerShdw algn="tl">
              <a:srgbClr val="000000">
                <a:alpha val="40000"/>
              </a:srgbClr>
            </a:outerShdw>
          </a:effectLst>
        </p:spPr>
        <p:style>
          <a:lnRef idx="0">
            <a:scrgbClr r="0" g="0" b="0"/>
          </a:lnRef>
          <a:fillRef idx="0">
            <a:scrgbClr r="0" g="0" b="0"/>
          </a:fillRef>
          <a:effectRef idx="0">
            <a:scrgbClr r="0" g="0" b="0"/>
          </a:effectRef>
          <a:fontRef idx="minor"/>
        </p:style>
        <p:txBody>
          <a:bodyPr/>
          <a:lstStyle/>
          <a:p>
            <a:endParaRPr lang="zh-CN" altLang="en-US"/>
          </a:p>
        </p:txBody>
      </p:sp>
      <p:sp>
        <p:nvSpPr>
          <p:cNvPr id="132" name="文本框 6"/>
          <p:cNvSpPr/>
          <p:nvPr/>
        </p:nvSpPr>
        <p:spPr>
          <a:xfrm>
            <a:off x="565920" y="410580"/>
            <a:ext cx="5617440" cy="54792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nSpc>
                <a:spcPct val="100000"/>
              </a:lnSpc>
              <a:buNone/>
              <a:tabLst>
                <a:tab pos="0" algn="l"/>
              </a:tabLst>
            </a:pPr>
            <a:r>
              <a:rPr lang="zh-CN" sz="3000" b="1" strike="noStrike" spc="-1" dirty="0">
                <a:solidFill>
                  <a:srgbClr val="000000"/>
                </a:solidFill>
                <a:latin typeface="微软雅黑"/>
                <a:ea typeface="微软雅黑"/>
              </a:rPr>
              <a:t>知识分析</a:t>
            </a:r>
            <a:endParaRPr lang="en-US" sz="3000" b="0" strike="noStrike" spc="-1" dirty="0">
              <a:latin typeface="Arial"/>
            </a:endParaRPr>
          </a:p>
        </p:txBody>
      </p:sp>
      <p:sp>
        <p:nvSpPr>
          <p:cNvPr id="133" name="文本框 2"/>
          <p:cNvSpPr/>
          <p:nvPr/>
        </p:nvSpPr>
        <p:spPr>
          <a:xfrm>
            <a:off x="1022862" y="958500"/>
            <a:ext cx="10464480" cy="9586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50000"/>
              </a:lnSpc>
              <a:buNone/>
              <a:tabLst>
                <a:tab pos="0" algn="l"/>
              </a:tabLst>
            </a:pPr>
            <a:r>
              <a:rPr lang="zh-CN" altLang="en-US" sz="2000" spc="-1" dirty="0">
                <a:latin typeface="Arial"/>
              </a:rPr>
              <a:t>题目概述</a:t>
            </a:r>
            <a:endParaRPr lang="en-US" altLang="zh-CN" sz="2000" spc="-1" dirty="0">
              <a:latin typeface="Arial"/>
            </a:endParaRPr>
          </a:p>
          <a:p>
            <a:pPr>
              <a:lnSpc>
                <a:spcPct val="150000"/>
              </a:lnSpc>
              <a:buNone/>
              <a:tabLst>
                <a:tab pos="0" algn="l"/>
              </a:tabLst>
            </a:pPr>
            <a:r>
              <a:rPr lang="zh-CN" altLang="en-US" sz="2000" dirty="0"/>
              <a:t>    </a:t>
            </a:r>
            <a:endParaRPr lang="en-US" altLang="zh-CN" sz="2000" spc="-1" dirty="0">
              <a:latin typeface="Arial"/>
            </a:endParaRPr>
          </a:p>
        </p:txBody>
      </p:sp>
      <p:pic>
        <p:nvPicPr>
          <p:cNvPr id="3" name="图片 2">
            <a:extLst>
              <a:ext uri="{FF2B5EF4-FFF2-40B4-BE49-F238E27FC236}">
                <a16:creationId xmlns:a16="http://schemas.microsoft.com/office/drawing/2014/main" id="{76796620-64CD-4270-A1E3-CBB1C5180E36}"/>
              </a:ext>
            </a:extLst>
          </p:cNvPr>
          <p:cNvPicPr>
            <a:picLocks noChangeAspect="1"/>
          </p:cNvPicPr>
          <p:nvPr/>
        </p:nvPicPr>
        <p:blipFill>
          <a:blip r:embed="rId3"/>
          <a:stretch>
            <a:fillRect/>
          </a:stretch>
        </p:blipFill>
        <p:spPr>
          <a:xfrm>
            <a:off x="1550893" y="1103116"/>
            <a:ext cx="8373035" cy="5080851"/>
          </a:xfrm>
          <a:prstGeom prst="rect">
            <a:avLst/>
          </a:prstGeom>
        </p:spPr>
      </p:pic>
    </p:spTree>
    <p:extLst>
      <p:ext uri="{BB962C8B-B14F-4D97-AF65-F5344CB8AC3E}">
        <p14:creationId xmlns:p14="http://schemas.microsoft.com/office/powerpoint/2010/main" val="615056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4480</TotalTime>
  <Words>1987</Words>
  <Application>Microsoft Office PowerPoint</Application>
  <PresentationFormat>宽屏</PresentationFormat>
  <Paragraphs>342</Paragraphs>
  <Slides>67</Slides>
  <Notes>54</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67</vt:i4>
      </vt:variant>
    </vt:vector>
  </HeadingPairs>
  <TitlesOfParts>
    <vt:vector size="78" baseType="lpstr">
      <vt:lpstr>StarSymbol</vt:lpstr>
      <vt:lpstr>ui-sans-serif</vt:lpstr>
      <vt:lpstr>等线</vt:lpstr>
      <vt:lpstr>微软雅黑</vt:lpstr>
      <vt:lpstr>Arial</vt:lpstr>
      <vt:lpstr>Courier New</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hfy</dc:creator>
  <dc:description/>
  <cp:lastModifiedBy>俊楠 刘</cp:lastModifiedBy>
  <cp:revision>593</cp:revision>
  <dcterms:created xsi:type="dcterms:W3CDTF">2020-11-13T09:39:00Z</dcterms:created>
  <dcterms:modified xsi:type="dcterms:W3CDTF">2024-11-30T06:53:45Z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0x010100FEAC714E6D3A4A498155A0BD9A20CC1D</vt:lpwstr>
  </property>
  <property fmtid="{D5CDD505-2E9C-101B-9397-08002B2CF9AE}" pid="3" name="ICV">
    <vt:lpwstr>D0D9B43A1E064A8F81BA14C0305F1E1A</vt:lpwstr>
  </property>
  <property fmtid="{D5CDD505-2E9C-101B-9397-08002B2CF9AE}" pid="4" name="KSOProductBuildVer">
    <vt:lpwstr>2052-11.1.0.13703</vt:lpwstr>
  </property>
  <property fmtid="{D5CDD505-2E9C-101B-9397-08002B2CF9AE}" pid="5" name="Notes">
    <vt:i4>24</vt:i4>
  </property>
  <property fmtid="{D5CDD505-2E9C-101B-9397-08002B2CF9AE}" pid="6" name="PresentationFormat">
    <vt:lpwstr>宽屏</vt:lpwstr>
  </property>
  <property fmtid="{D5CDD505-2E9C-101B-9397-08002B2CF9AE}" pid="7" name="Slides">
    <vt:i4>40</vt:i4>
  </property>
</Properties>
</file>