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3"/>
  </p:notesMasterIdLst>
  <p:sldIdLst>
    <p:sldId id="353" r:id="rId3"/>
    <p:sldId id="257" r:id="rId4"/>
    <p:sldId id="258" r:id="rId5"/>
    <p:sldId id="259" r:id="rId6"/>
    <p:sldId id="260" r:id="rId7"/>
    <p:sldId id="261" r:id="rId8"/>
    <p:sldId id="262" r:id="rId9"/>
    <p:sldId id="357" r:id="rId10"/>
    <p:sldId id="358" r:id="rId11"/>
    <p:sldId id="359" r:id="rId12"/>
    <p:sldId id="361" r:id="rId13"/>
    <p:sldId id="362" r:id="rId14"/>
    <p:sldId id="363" r:id="rId15"/>
    <p:sldId id="364" r:id="rId16"/>
    <p:sldId id="355" r:id="rId17"/>
    <p:sldId id="354" r:id="rId18"/>
    <p:sldId id="356" r:id="rId19"/>
    <p:sldId id="365" r:id="rId20"/>
    <p:sldId id="387" r:id="rId21"/>
    <p:sldId id="388" r:id="rId22"/>
    <p:sldId id="389" r:id="rId23"/>
    <p:sldId id="390" r:id="rId24"/>
    <p:sldId id="375" r:id="rId25"/>
    <p:sldId id="360" r:id="rId26"/>
    <p:sldId id="376" r:id="rId27"/>
    <p:sldId id="377" r:id="rId28"/>
    <p:sldId id="378" r:id="rId29"/>
    <p:sldId id="380" r:id="rId30"/>
    <p:sldId id="379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  <p:sldId id="374" r:id="rId40"/>
    <p:sldId id="381" r:id="rId41"/>
    <p:sldId id="382" r:id="rId42"/>
    <p:sldId id="383" r:id="rId43"/>
    <p:sldId id="384" r:id="rId44"/>
    <p:sldId id="385" r:id="rId45"/>
    <p:sldId id="386" r:id="rId46"/>
    <p:sldId id="290" r:id="rId47"/>
    <p:sldId id="291" r:id="rId48"/>
    <p:sldId id="292" r:id="rId49"/>
    <p:sldId id="293" r:id="rId50"/>
    <p:sldId id="294" r:id="rId51"/>
    <p:sldId id="295" r:id="rId5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33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单击以移动幻灯片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zh-CN" sz="2000" b="0" strike="noStrike" spc="-1">
                <a:latin typeface="Arial"/>
              </a:rPr>
              <a:t>点击编辑备注格式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&lt;页眉&gt;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 idx="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 idx="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 idx="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C62054A-8343-4823-AF86-5D92B727225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5065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8413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256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6909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17716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7448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0003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40174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57599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79757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62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57823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85283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5159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28496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6667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560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61453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2231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95443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81509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701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0340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59760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06428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02316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8376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66367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77078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09712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6969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473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423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423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780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284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9438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2E57C6-0B00-47B8-9F41-F1ADC472D87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423F1C-7897-435B-AF83-04AC36245F2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3F09BC-484D-48FC-AE27-E070CB2F46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6247BA-612B-404F-B645-F7231D5EFD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E40381B-A30C-4B08-B17C-314A78CCD5F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35D416-09E2-45C2-80C0-8EA8556438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7C6ECB7-2BE4-41E3-8B26-24F54B9C180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12A8159-7C0E-439F-9460-52F05B3A2AD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3CBEE00-1731-4D31-9D7F-71F92BE156F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1D9FC90-BBF2-403B-B415-842FDCBFCE1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F8419B0-81C5-4468-A908-E90AA6E7B2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122BCD-2CD9-4DC8-B93E-47E40F4792D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F65D423-6278-43F7-A5B3-995F822724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A2379FD-3205-496D-B230-D6F74590EAA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2F35D3-72B1-4B78-9D1A-0BA116C25FA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0866BBF-6279-41A3-BE55-6B16E3F39A3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75C1ABD-C769-4667-B11A-09ABD3B594F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35BF0E8-2010-47D6-93C7-68C1317BA63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BB2243-ABB2-4CD2-B725-3F35D529133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27D39C-1C2E-4D00-A616-B6D7C22D805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C616D5-677C-41FF-A3FC-4A90A0B9906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5AAE29F-BF8D-469E-BFD1-C45F966C05E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44E81B-F347-44F5-A1A8-BAB14054C7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6AD54A-FB72-4FD9-AB23-D2101AF2BB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rgbClr val="000000"/>
          </a:solidFill>
          <a:ln w="12701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>
            <a:off x="4115880" y="6349680"/>
            <a:ext cx="395964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4968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Arial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7177B67-6BF7-4C8F-A02B-6C65936C2286}" type="slidenum">
              <a:rPr lang="en-US" sz="1200" b="0" strike="noStrike" spc="-1">
                <a:solidFill>
                  <a:srgbClr val="898989"/>
                </a:solidFill>
                <a:latin typeface="Arial"/>
                <a:ea typeface="微软雅黑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单击以编辑标题文本格式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3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点击以编辑提纲文本格式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864000" lvl="1" indent="-324000">
              <a:lnSpc>
                <a:spcPct val="13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第二提纲级别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1296000" lvl="2" indent="-288000">
              <a:lnSpc>
                <a:spcPct val="13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第三提纲级别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1728000" lvl="3" indent="-216000">
              <a:lnSpc>
                <a:spcPct val="13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第四提纲级别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2160000" lvl="4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2000" b="0" strike="noStrike" spc="148">
                <a:solidFill>
                  <a:srgbClr val="262626"/>
                </a:solidFill>
                <a:latin typeface="Arial"/>
              </a:rPr>
              <a:t>第五提纲级别</a:t>
            </a:r>
            <a:endParaRPr lang="en-US" sz="2000" b="0" strike="noStrike" spc="148">
              <a:solidFill>
                <a:srgbClr val="262626"/>
              </a:solidFill>
              <a:latin typeface="Arial"/>
            </a:endParaRPr>
          </a:p>
          <a:p>
            <a:pPr marL="2592000" lvl="5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2000" b="0" strike="noStrike" spc="148">
                <a:solidFill>
                  <a:srgbClr val="262626"/>
                </a:solidFill>
                <a:latin typeface="Arial"/>
              </a:rPr>
              <a:t>第六提纲级别</a:t>
            </a:r>
            <a:endParaRPr lang="en-US" sz="2000" b="0" strike="noStrike" spc="148">
              <a:solidFill>
                <a:srgbClr val="262626"/>
              </a:solidFill>
              <a:latin typeface="Arial"/>
            </a:endParaRPr>
          </a:p>
          <a:p>
            <a:pPr marL="3024000" lvl="6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2000" b="0" strike="noStrike" spc="148">
                <a:solidFill>
                  <a:srgbClr val="262626"/>
                </a:solidFill>
                <a:latin typeface="Arial"/>
              </a:rPr>
              <a:t>第七提纲级别</a:t>
            </a:r>
            <a:endParaRPr lang="en-US" sz="2000" b="0" strike="noStrike" spc="148">
              <a:solidFill>
                <a:srgbClr val="262626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rgbClr val="000000"/>
          </a:solidFill>
          <a:ln w="12701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262626"/>
                </a:solidFill>
                <a:latin typeface="Arial"/>
                <a:ea typeface="汉仪旗黑-85S"/>
              </a:rPr>
              <a:t>单击此处编辑标题</a:t>
            </a:r>
            <a:endParaRPr lang="en-US" sz="4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115880" y="3646440"/>
            <a:ext cx="5409360" cy="1310400"/>
          </a:xfrm>
          <a:prstGeom prst="rect">
            <a:avLst/>
          </a:prstGeom>
          <a:noFill/>
          <a:ln w="0">
            <a:noFill/>
          </a:ln>
        </p:spPr>
        <p:txBody>
          <a:bodyPr lIns="90000" tIns="0" rIns="90000" bIns="46800" anchor="t">
            <a:noAutofit/>
          </a:bodyPr>
          <a:lstStyle/>
          <a:p>
            <a:pPr>
              <a:lnSpc>
                <a:spcPct val="13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zh-CN" sz="1600" b="0" strike="noStrike" spc="-1">
                <a:solidFill>
                  <a:srgbClr val="262626"/>
                </a:solidFill>
                <a:latin typeface="Arial"/>
                <a:ea typeface="微软雅黑"/>
              </a:rPr>
              <a:t>单击此处编辑文本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"/>
          </p:nvPr>
        </p:nvSpPr>
        <p:spPr>
          <a:xfrm>
            <a:off x="879840" y="634968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Arial"/>
                <a:ea typeface="微软雅黑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898989"/>
                </a:solidFill>
                <a:latin typeface="Arial"/>
                <a:ea typeface="微软雅黑"/>
              </a:rPr>
              <a:t>&lt;日期/时间&gt;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4"/>
          </p:nvPr>
        </p:nvSpPr>
        <p:spPr>
          <a:xfrm>
            <a:off x="4115880" y="6349680"/>
            <a:ext cx="395964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 idx="5"/>
          </p:nvPr>
        </p:nvSpPr>
        <p:spPr>
          <a:xfrm>
            <a:off x="8610480" y="634968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Arial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C13C63E-8C5F-4890-A930-71A57B640692}" type="slidenum">
              <a:rPr lang="en-US" sz="1200" b="0" strike="noStrike" spc="-1">
                <a:solidFill>
                  <a:srgbClr val="898989"/>
                </a:solidFill>
                <a:latin typeface="Arial"/>
                <a:ea typeface="微软雅黑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90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94" name="文本框 2"/>
          <p:cNvSpPr/>
          <p:nvPr/>
        </p:nvSpPr>
        <p:spPr>
          <a:xfrm>
            <a:off x="837720" y="2557080"/>
            <a:ext cx="10834560" cy="9541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FIT3031 </a:t>
            </a:r>
            <a:r>
              <a:rPr lang="en-GB" sz="2400" spc="-1" dirty="0">
                <a:solidFill>
                  <a:srgbClr val="000000"/>
                </a:solidFill>
                <a:latin typeface="微软雅黑"/>
                <a:ea typeface="微软雅黑"/>
              </a:rPr>
              <a:t>Network Security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			               Assignment 1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5" name="文本框 9"/>
          <p:cNvSpPr/>
          <p:nvPr/>
        </p:nvSpPr>
        <p:spPr>
          <a:xfrm>
            <a:off x="837720" y="5956200"/>
            <a:ext cx="3673800" cy="47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TUTOR: JannLeo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9A6EF7-9078-4765-94CB-12836795F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307" y="958500"/>
            <a:ext cx="8760199" cy="536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5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3B01CC-A4DD-4F42-B404-7003EB7E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40" y="1437830"/>
            <a:ext cx="106299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7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75A7281-6622-4604-9AC7-DD363496A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670" y="684540"/>
            <a:ext cx="4084690" cy="48767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FB8665-235D-4074-A74F-BD0665B78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10" y="1084416"/>
            <a:ext cx="8005337" cy="421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37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D808A9-DF66-4532-9BAD-47A70D3A1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85" y="1670400"/>
            <a:ext cx="108775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5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8CD5A50-7540-4F1D-A1FD-FBAE336E0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8714" y="515561"/>
            <a:ext cx="7943175" cy="606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9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7F764C-007B-4284-AF09-1801A05AE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250" y="1813625"/>
            <a:ext cx="10134219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43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2AA5703-8FD6-479A-9DEE-FAE04B489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34" y="1311175"/>
            <a:ext cx="649941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配置攻击参数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设置目标 DNS 服务器的 IP 地址。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设置攻击者的 IP 地址。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设置需要攻击的域名。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发送伪造 DNS 响应包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循环发送 100 个伪造的 DNS 响应包。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每个包包含：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随机生成</a:t>
            </a:r>
            <a:r>
              <a:rPr lang="zh-CN" altLang="zh-CN" dirty="0">
                <a:latin typeface="Arial" panose="020B0604020202020204" pitchFamily="34" charset="0"/>
              </a:rPr>
              <a:t>的 transactionID。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Arial" panose="020B0604020202020204" pitchFamily="34" charset="0"/>
              </a:rPr>
              <a:t>伪造的权威部分，指定恶意 DNS 服务器 (ns.attacker.com)。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Arial" panose="020B0604020202020204" pitchFamily="34" charset="0"/>
              </a:rPr>
              <a:t>附加部分，指定恶意服务器的 IP 地址。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E1E2B0-65A7-49F1-A8FF-8C117F3A29A9}"/>
              </a:ext>
            </a:extLst>
          </p:cNvPr>
          <p:cNvSpPr txBox="1"/>
          <p:nvPr/>
        </p:nvSpPr>
        <p:spPr>
          <a:xfrm>
            <a:off x="5971066" y="751344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构造伪造包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 层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源地址伪装为公共 DNS </a:t>
            </a:r>
            <a:r>
              <a:rPr lang="zh-CN" altLang="zh-CN" dirty="0">
                <a:latin typeface="Arial" panose="020B0604020202020204" pitchFamily="34" charset="0"/>
              </a:rPr>
              <a:t>服务器（如 8.8.8.8）。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Arial" panose="020B0604020202020204" pitchFamily="34" charset="0"/>
              </a:rPr>
              <a:t>目标地址为被攻击的 DNS 服务器。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UDP 层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源端口设置为 53（DNS 服务端口）。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目标端口为目标 DNS 服务器的监听端口（如 33333）。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DNS 层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包含</a:t>
            </a:r>
            <a:r>
              <a:rPr lang="zh-CN" altLang="zh-CN" dirty="0">
                <a:latin typeface="Arial" panose="020B0604020202020204" pitchFamily="34" charset="0"/>
              </a:rPr>
              <a:t>随机 transactionID。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Arial" panose="020B0604020202020204" pitchFamily="34" charset="0"/>
              </a:rPr>
              <a:t>回答部分（Answer Section）：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Arial" panose="020B0604020202020204" pitchFamily="34" charset="0"/>
              </a:rPr>
              <a:t>将目标域名解析为攻击者的 IP 地址。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Arial" panose="020B0604020202020204" pitchFamily="34" charset="0"/>
              </a:rPr>
              <a:t>权威部分（Authority Section）：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Arial" panose="020B0604020202020204" pitchFamily="34" charset="0"/>
              </a:rPr>
              <a:t>声明 test.com 的权威 DNS 为 ns.attacker.com。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Arial" panose="020B0604020202020204" pitchFamily="34" charset="0"/>
              </a:rPr>
              <a:t>附加部分（Additional Section）：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zh-CN" altLang="zh-CN" dirty="0">
                <a:latin typeface="Arial" panose="020B0604020202020204" pitchFamily="34" charset="0"/>
              </a:rPr>
              <a:t>声明 ns.attacker.com 的 IP 地址为攻击者的 IP。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发送伪造包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将以上各层组合成完整的 DNS 响应包。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使用循环发送多个伪造包以增加成功率。</a:t>
            </a:r>
          </a:p>
        </p:txBody>
      </p:sp>
    </p:spTree>
    <p:extLst>
      <p:ext uri="{BB962C8B-B14F-4D97-AF65-F5344CB8AC3E}">
        <p14:creationId xmlns:p14="http://schemas.microsoft.com/office/powerpoint/2010/main" val="709935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837540" y="4376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伪代码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10107AE-78BF-4F57-BF4E-3C3F074C77FC}"/>
              </a:ext>
            </a:extLst>
          </p:cNvPr>
          <p:cNvSpPr txBox="1"/>
          <p:nvPr/>
        </p:nvSpPr>
        <p:spPr>
          <a:xfrm>
            <a:off x="2836758" y="1101423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1. 初始化目标 DNS 和攻击参数</a:t>
            </a:r>
          </a:p>
          <a:p>
            <a:r>
              <a:rPr lang="zh-CN" altLang="en-US" dirty="0"/>
              <a:t>   - 目标 DNS 服务器 IP: "10.10.10.53"</a:t>
            </a:r>
          </a:p>
          <a:p>
            <a:r>
              <a:rPr lang="zh-CN" altLang="en-US" dirty="0"/>
              <a:t>   - 攻击者 IP 地址: "10.10.10.X"</a:t>
            </a:r>
          </a:p>
          <a:p>
            <a:r>
              <a:rPr lang="zh-CN" altLang="en-US" dirty="0"/>
              <a:t>   - 目标域名: "random.test.com"</a:t>
            </a:r>
          </a:p>
          <a:p>
            <a:endParaRPr lang="zh-CN" altLang="en-US" dirty="0"/>
          </a:p>
          <a:p>
            <a:r>
              <a:rPr lang="zh-CN" altLang="en-US" dirty="0"/>
              <a:t>2. 循环发送伪造响应包 (共 100 次)</a:t>
            </a:r>
          </a:p>
          <a:p>
            <a:r>
              <a:rPr lang="zh-CN" altLang="en-US" dirty="0"/>
              <a:t>   FOR i = 1 to 100:</a:t>
            </a:r>
          </a:p>
          <a:p>
            <a:r>
              <a:rPr lang="zh-CN" altLang="en-US" dirty="0"/>
              <a:t>      - 随机生成 transactionID (16 位)</a:t>
            </a:r>
          </a:p>
          <a:p>
            <a:r>
              <a:rPr lang="zh-CN" altLang="en-US" dirty="0"/>
              <a:t>      - 构造伪造包：</a:t>
            </a:r>
          </a:p>
          <a:p>
            <a:r>
              <a:rPr lang="zh-CN" altLang="en-US" dirty="0"/>
              <a:t>         - IP 层: 源地址 = "8.8.8.8", 目标地址 = 目标 DNS IP</a:t>
            </a:r>
          </a:p>
          <a:p>
            <a:r>
              <a:rPr lang="zh-CN" altLang="en-US" dirty="0"/>
              <a:t>         - UDP 层: 源端口 = 53, 目标端口 = 33333</a:t>
            </a:r>
          </a:p>
          <a:p>
            <a:r>
              <a:rPr lang="zh-CN" altLang="en-US" dirty="0"/>
              <a:t>         - DNS 层:</a:t>
            </a:r>
          </a:p>
          <a:p>
            <a:r>
              <a:rPr lang="zh-CN" altLang="en-US" dirty="0"/>
              <a:t>            - 随机 transactionID</a:t>
            </a:r>
          </a:p>
          <a:p>
            <a:r>
              <a:rPr lang="zh-CN" altLang="en-US" dirty="0"/>
              <a:t>            - 回答部分: "random.test.com" -&gt; 攻击者 IP</a:t>
            </a:r>
          </a:p>
          <a:p>
            <a:r>
              <a:rPr lang="zh-CN" altLang="en-US" dirty="0"/>
              <a:t>            - 权威部分: "test.com" -&gt; "ns.attacker.com"</a:t>
            </a:r>
          </a:p>
          <a:p>
            <a:r>
              <a:rPr lang="zh-CN" altLang="en-US" dirty="0"/>
              <a:t>            - 附加部分: "ns.attacker.com" -&gt; 攻击者 IP</a:t>
            </a:r>
          </a:p>
          <a:p>
            <a:r>
              <a:rPr lang="zh-CN" altLang="en-US" dirty="0"/>
              <a:t>      - 发送伪造包</a:t>
            </a:r>
          </a:p>
          <a:p>
            <a:endParaRPr lang="zh-CN" altLang="en-US" dirty="0"/>
          </a:p>
          <a:p>
            <a:r>
              <a:rPr lang="zh-CN" altLang="en-US" dirty="0"/>
              <a:t>3. 输出结果</a:t>
            </a:r>
          </a:p>
          <a:p>
            <a:r>
              <a:rPr lang="zh-CN" altLang="en-US" dirty="0"/>
              <a:t>   - 完成伪造包发送，观察效果。</a:t>
            </a:r>
          </a:p>
        </p:txBody>
      </p:sp>
    </p:spTree>
    <p:extLst>
      <p:ext uri="{BB962C8B-B14F-4D97-AF65-F5344CB8AC3E}">
        <p14:creationId xmlns:p14="http://schemas.microsoft.com/office/powerpoint/2010/main" val="3004473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3CD605-F579-4C29-BE33-6A3FD5892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8934"/>
            <a:ext cx="12192000" cy="548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3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B3B514D-82C2-4E87-BC7F-99EFCE91C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4292"/>
            <a:ext cx="12192000" cy="588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97" name="菱形 1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菱形 2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01" name="文本框 18"/>
          <p:cNvSpPr/>
          <p:nvPr/>
        </p:nvSpPr>
        <p:spPr>
          <a:xfrm>
            <a:off x="565920" y="942840"/>
            <a:ext cx="5093640" cy="522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本科深圳大学计算机科学与技术，硕士利兹大学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Embedded System Engineering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GPA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均前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5%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并获得优秀毕业生（一等一），擅长计算机、电子等专业。逻辑清晰，语言精准。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擅长科目：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	Data Comms&amp;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Ntwk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 Security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FPGA Design Syst Chip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Control Systems Design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Emb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 Microprocessor Syst Design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Programming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JAVA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程序设计、离散数学、数据库系统、数据结构与算法、专业基础英语、计算机安全导论、操作系统、并行计算、多媒体系统导论、计算机系统、自动机与形式语言、程序设计基础、概率论与数理统计、高等数学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A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、线性代数、面向对象程序设计、计算机网络、算法设计与分析、专业研究英语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教学风格：轻松愉快</a:t>
            </a:r>
            <a:endParaRPr lang="en-US" sz="1500" b="0" strike="noStrike" spc="-1" dirty="0">
              <a:latin typeface="Arial"/>
            </a:endParaRPr>
          </a:p>
        </p:txBody>
      </p:sp>
      <p:pic>
        <p:nvPicPr>
          <p:cNvPr id="102" name="图片 20"/>
          <p:cNvPicPr/>
          <p:nvPr/>
        </p:nvPicPr>
        <p:blipFill>
          <a:blip r:embed="rId2"/>
          <a:stretch/>
        </p:blipFill>
        <p:spPr>
          <a:xfrm>
            <a:off x="6095880" y="2530800"/>
            <a:ext cx="3246480" cy="1796040"/>
          </a:xfrm>
          <a:prstGeom prst="rect">
            <a:avLst/>
          </a:prstGeom>
          <a:ln w="0">
            <a:noFill/>
          </a:ln>
        </p:spPr>
      </p:pic>
      <p:sp>
        <p:nvSpPr>
          <p:cNvPr id="103" name="文本框 9"/>
          <p:cNvSpPr/>
          <p:nvPr/>
        </p:nvSpPr>
        <p:spPr>
          <a:xfrm>
            <a:off x="6364800" y="1732680"/>
            <a:ext cx="2708640" cy="47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TUTOR: </a:t>
            </a:r>
            <a:r>
              <a:rPr lang="zh-CN" sz="2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刘俊楠</a:t>
            </a:r>
            <a:endParaRPr lang="en-US" sz="2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F991C8-0C81-4C20-AEFA-481E9E6B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7830"/>
            <a:ext cx="12192000" cy="174279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D59BEF1-B72C-49C5-8F57-20D03D9A6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9106" y="3513561"/>
            <a:ext cx="70731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真正的 </a:t>
            </a:r>
            <a:r>
              <a:rPr lang="zh-CN" altLang="zh-CN" dirty="0">
                <a:latin typeface="Arial" panose="020B0604020202020204" pitchFamily="34" charset="0"/>
              </a:rPr>
              <a:t>Transaction ID 是 0x7029，出现在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Packet 126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（查询包）和 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Packet 131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（真实响应包）中。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伪造的</a:t>
            </a:r>
            <a:r>
              <a:rPr lang="zh-CN" altLang="zh-CN" dirty="0">
                <a:latin typeface="Arial" panose="020B0604020202020204" pitchFamily="34" charset="0"/>
              </a:rPr>
              <a:t>响应包与真正的 Transaction ID 不一致，导致未能成功毒化。 </a:t>
            </a:r>
          </a:p>
        </p:txBody>
      </p:sp>
    </p:spTree>
    <p:extLst>
      <p:ext uri="{BB962C8B-B14F-4D97-AF65-F5344CB8AC3E}">
        <p14:creationId xmlns:p14="http://schemas.microsoft.com/office/powerpoint/2010/main" val="2031841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D55D1A-9E74-4EFE-88BD-A85D1D291A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87"/>
          <a:stretch/>
        </p:blipFill>
        <p:spPr>
          <a:xfrm>
            <a:off x="1474171" y="1070965"/>
            <a:ext cx="8463972" cy="48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5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28415D7-8CB2-4C4A-9224-EA91A71C29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15"/>
          <a:stretch/>
        </p:blipFill>
        <p:spPr>
          <a:xfrm>
            <a:off x="1960047" y="1072253"/>
            <a:ext cx="8463971" cy="50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152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7654F62-1D5E-4F03-8E83-3A541227FE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3004304"/>
              </p:ext>
            </p:extLst>
          </p:nvPr>
        </p:nvGraphicFramePr>
        <p:xfrm>
          <a:off x="4425483" y="1956797"/>
          <a:ext cx="3341034" cy="2984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包装程序外壳对象" showAsIcon="1" r:id="rId4" imgW="579244" imgH="518215" progId="Package">
                  <p:embed/>
                </p:oleObj>
              </mc:Choice>
              <mc:Fallback>
                <p:oleObj name="包装程序外壳对象" showAsIcon="1" r:id="rId4" imgW="579244" imgH="51821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25483" y="1956797"/>
                        <a:ext cx="3341034" cy="2984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4125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2DB13A-B4D5-41EF-BF72-AF82373D2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114" y="1506420"/>
            <a:ext cx="9639772" cy="453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40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068A076-EAA2-4D2F-AF95-26E453CB9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023" y="1506420"/>
            <a:ext cx="9542369" cy="207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012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B6D194-18BE-45ED-83E8-B114AFEB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173" y="1741394"/>
            <a:ext cx="76581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24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08A2215-16EE-4B1F-BE20-32F9CC26E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08" y="1506420"/>
            <a:ext cx="10783134" cy="120407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7EC670C-024B-4F26-9D9A-83D1BAA4C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094" y="2913146"/>
            <a:ext cx="591670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UDP 扫描原理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发送空 UDP 包到目标端口：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如果端口开放，通常没有响应。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如果端口关闭，返回 ICMP "Port Unreachable" 消息。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不可靠原因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防火墙可能丢弃 UDP 包或 ICMP 响应。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UDP 本身没有确认机制，难以判断端口状态。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改进方法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增加重复扫描以提高结果可靠性。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使用应用层协议（如 DNS）测试特定端口。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44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800B220-BB39-46BC-96F4-4F93E7478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447" y="1506420"/>
            <a:ext cx="8505825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92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3270AC4-DE63-4684-8582-B9EA6226B2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540189"/>
              </p:ext>
            </p:extLst>
          </p:nvPr>
        </p:nvGraphicFramePr>
        <p:xfrm>
          <a:off x="4565931" y="1576227"/>
          <a:ext cx="3600916" cy="249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包装程序外壳对象" showAsIcon="1" r:id="rId4" imgW="746947" imgH="518215" progId="Package">
                  <p:embed/>
                </p:oleObj>
              </mc:Choice>
              <mc:Fallback>
                <p:oleObj name="包装程序外壳对象" showAsIcon="1" r:id="rId4" imgW="746947" imgH="51821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65931" y="1576227"/>
                        <a:ext cx="3600916" cy="2492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606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1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10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学情交流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0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1246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2198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6839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2077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5328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0689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79448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0453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80424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7438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0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12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学情交流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3" name="文本框 1"/>
          <p:cNvSpPr/>
          <p:nvPr/>
        </p:nvSpPr>
        <p:spPr>
          <a:xfrm>
            <a:off x="1070280" y="1286640"/>
            <a:ext cx="10464480" cy="39018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遇到的困难：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不知道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如何学习图灵机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，需要讲解和辅导</a:t>
            </a:r>
            <a:endParaRPr lang="en-US" altLang="zh-CN" sz="2400" b="0" strike="noStrike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解决方案</a:t>
            </a:r>
            <a:endParaRPr lang="en-US" altLang="zh-CN" sz="2400" b="0" strike="noStrike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altLang="en-US" sz="2400" spc="-1" dirty="0">
                <a:solidFill>
                  <a:srgbClr val="000000"/>
                </a:solidFill>
                <a:latin typeface="微软雅黑"/>
                <a:ea typeface="微软雅黑"/>
              </a:rPr>
              <a:t>先巩固回忆基础知识</a:t>
            </a:r>
            <a:endParaRPr lang="en-US" altLang="zh-CN" sz="2400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alt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再回头来看作业</a:t>
            </a:r>
            <a:endParaRPr lang="en-US" altLang="zh-CN" sz="2400" b="0" strike="noStrike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4492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734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3231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3125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5233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pc="-1" dirty="0">
                <a:solidFill>
                  <a:srgbClr val="262626"/>
                </a:solidFill>
                <a:latin typeface="Arial"/>
                <a:ea typeface="微软雅黑"/>
              </a:rPr>
              <a:t>4</a:t>
            </a:r>
            <a:endParaRPr lang="en-US" sz="28700" b="0" strike="noStrike" spc="-1" dirty="0">
              <a:latin typeface="Arial"/>
            </a:endParaRPr>
          </a:p>
        </p:txBody>
      </p:sp>
      <p:sp>
        <p:nvSpPr>
          <p:cNvPr id="32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知识总结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32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32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知识总结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33" name="文本框 3"/>
          <p:cNvSpPr/>
          <p:nvPr/>
        </p:nvSpPr>
        <p:spPr>
          <a:xfrm>
            <a:off x="1015920" y="2305440"/>
            <a:ext cx="10464480" cy="228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请学生总结本课知识，老师适时补充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教师回顾课件，系统总结一下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询问学生是否有疑问以及不明白的地方，若不能及时回复，可考虑课后发送资料或约下一次课。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pc="-1" dirty="0">
                <a:solidFill>
                  <a:srgbClr val="262626"/>
                </a:solidFill>
                <a:latin typeface="Arial"/>
                <a:ea typeface="微软雅黑"/>
              </a:rPr>
              <a:t>5</a:t>
            </a:r>
            <a:endParaRPr lang="en-US" sz="28700" b="0" strike="noStrike" spc="-1" dirty="0">
              <a:latin typeface="Arial"/>
            </a:endParaRPr>
          </a:p>
        </p:txBody>
      </p:sp>
      <p:sp>
        <p:nvSpPr>
          <p:cNvPr id="33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课后作业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33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3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42" name="文本框 3"/>
          <p:cNvSpPr/>
          <p:nvPr/>
        </p:nvSpPr>
        <p:spPr>
          <a:xfrm>
            <a:off x="1711800" y="2234880"/>
            <a:ext cx="10604880" cy="5804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完成</a:t>
            </a:r>
            <a:r>
              <a:rPr lang="zh-CN" altLang="en-US" sz="2400" spc="-1" dirty="0">
                <a:solidFill>
                  <a:srgbClr val="000000"/>
                </a:solidFill>
                <a:latin typeface="微软雅黑"/>
                <a:ea typeface="微软雅黑"/>
              </a:rPr>
              <a:t>复习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43" name="文本框 4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课后作业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44" name="文本框 8"/>
          <p:cNvSpPr/>
          <p:nvPr/>
        </p:nvSpPr>
        <p:spPr>
          <a:xfrm>
            <a:off x="165240" y="200160"/>
            <a:ext cx="4063680" cy="36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4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50" name="文本框 4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【</a:t>
            </a:r>
            <a:r>
              <a:rPr lang="en-US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HD 1V1</a:t>
            </a: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】课程与服务评价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351" name="图片 1"/>
          <p:cNvPicPr/>
          <p:nvPr/>
        </p:nvPicPr>
        <p:blipFill>
          <a:blip r:embed="rId2"/>
          <a:stretch/>
        </p:blipFill>
        <p:spPr>
          <a:xfrm>
            <a:off x="591120" y="1505520"/>
            <a:ext cx="3012120" cy="5027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2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11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本课信息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16" name="图片 2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53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4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5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6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pic>
        <p:nvPicPr>
          <p:cNvPr id="357" name="图片 1"/>
          <p:cNvPicPr/>
          <p:nvPr/>
        </p:nvPicPr>
        <p:blipFill>
          <a:blip r:embed="rId2"/>
          <a:stretch/>
        </p:blipFill>
        <p:spPr>
          <a:xfrm>
            <a:off x="4381560" y="26640"/>
            <a:ext cx="3459600" cy="5773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1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22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本课信息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23" name="文本框 2"/>
          <p:cNvSpPr/>
          <p:nvPr/>
        </p:nvSpPr>
        <p:spPr>
          <a:xfrm>
            <a:off x="1052280" y="1216800"/>
            <a:ext cx="10464480" cy="445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课程目标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先弄明白</a:t>
            </a:r>
            <a:r>
              <a:rPr lang="en-US" alt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ppt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相关的基础知识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了解作业的内容并解决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课程内容安排（知识讲解</a:t>
            </a: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+x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道练习题</a:t>
            </a: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+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课后作业等）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梳理整体架构的流程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各个模块的讲解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课程预计时长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2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小时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3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12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知识分析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2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7FE886E-6360-449E-AA34-6745CE055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889" y="1712819"/>
            <a:ext cx="9412941" cy="4338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68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E143ADA-6D4D-467F-A53A-AA4AF1CE7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803" y="1506420"/>
            <a:ext cx="8305998" cy="475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617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5412</TotalTime>
  <Words>1066</Words>
  <Application>Microsoft Office PowerPoint</Application>
  <PresentationFormat>宽屏</PresentationFormat>
  <Paragraphs>246</Paragraphs>
  <Slides>50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StarSymbol</vt:lpstr>
      <vt:lpstr>等线</vt:lpstr>
      <vt:lpstr>微软雅黑</vt:lpstr>
      <vt:lpstr>Arial</vt:lpstr>
      <vt:lpstr>Courier New</vt:lpstr>
      <vt:lpstr>Symbol</vt:lpstr>
      <vt:lpstr>Times New Roman</vt:lpstr>
      <vt:lpstr>Wingdings</vt:lpstr>
      <vt:lpstr>Office Theme</vt:lpstr>
      <vt:lpstr>Office Theme</vt:lpstr>
      <vt:lpstr>包装程序外壳对象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hfy</dc:creator>
  <dc:description/>
  <cp:lastModifiedBy>俊楠 刘</cp:lastModifiedBy>
  <cp:revision>639</cp:revision>
  <dcterms:created xsi:type="dcterms:W3CDTF">2020-11-13T09:39:00Z</dcterms:created>
  <dcterms:modified xsi:type="dcterms:W3CDTF">2024-12-07T10:43:38Z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0x010100FEAC714E6D3A4A498155A0BD9A20CC1D</vt:lpwstr>
  </property>
  <property fmtid="{D5CDD505-2E9C-101B-9397-08002B2CF9AE}" pid="3" name="ICV">
    <vt:lpwstr>D0D9B43A1E064A8F81BA14C0305F1E1A</vt:lpwstr>
  </property>
  <property fmtid="{D5CDD505-2E9C-101B-9397-08002B2CF9AE}" pid="4" name="KSOProductBuildVer">
    <vt:lpwstr>2052-11.1.0.13703</vt:lpwstr>
  </property>
  <property fmtid="{D5CDD505-2E9C-101B-9397-08002B2CF9AE}" pid="5" name="Notes">
    <vt:i4>24</vt:i4>
  </property>
  <property fmtid="{D5CDD505-2E9C-101B-9397-08002B2CF9AE}" pid="6" name="PresentationFormat">
    <vt:lpwstr>宽屏</vt:lpwstr>
  </property>
  <property fmtid="{D5CDD505-2E9C-101B-9397-08002B2CF9AE}" pid="7" name="Slides">
    <vt:i4>40</vt:i4>
  </property>
</Properties>
</file>