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2192000" cy="6858000"/>
  <p:notesSz cx="7772400" cy="10058400"/>
</p:presentation>
</file>

<file path=ppt/presProps.xml><?xml version="1.0" encoding="utf-8"?>
<p:presentationPr xmlns:a="http://schemas.openxmlformats.org/drawingml/2006/main" xmlns:p="http://schemas.openxmlformats.org/presentationml/2006/main" xmlns:r="http://schemas.openxmlformats.org/officeDocument/2006/relationships">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15">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4320"/>
            <a:ext cx="10972080" cy="11484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609480" y="1609560"/>
            <a:ext cx="10972080" cy="398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176">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4320"/>
            <a:ext cx="10972080" cy="11484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5" name="PlaceHolder 2"/>
          <p:cNvSpPr>
            <a:spLocks noGrp="1"/>
          </p:cNvSpPr>
          <p:nvPr>
            <p:ph type="body"/>
          </p:nvPr>
        </p:nvSpPr>
        <p:spPr>
          <a:xfrm>
            <a:off x="609480" y="1609560"/>
            <a:ext cx="10972080" cy="398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169">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4320"/>
            <a:ext cx="10972080" cy="11484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7" name="PlaceHolder 2"/>
          <p:cNvSpPr>
            <a:spLocks noGrp="1"/>
          </p:cNvSpPr>
          <p:nvPr>
            <p:ph type="body"/>
          </p:nvPr>
        </p:nvSpPr>
        <p:spPr>
          <a:xfrm>
            <a:off x="609480" y="1609560"/>
            <a:ext cx="10972080" cy="398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4320"/>
            <a:ext cx="10972080" cy="11484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1" name="PlaceHolder 2"/>
          <p:cNvSpPr>
            <a:spLocks noGrp="1"/>
          </p:cNvSpPr>
          <p:nvPr>
            <p:ph type="body"/>
          </p:nvPr>
        </p:nvSpPr>
        <p:spPr>
          <a:xfrm>
            <a:off x="609480" y="1609560"/>
            <a:ext cx="10972080" cy="398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4320"/>
            <a:ext cx="10972080" cy="11484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9" name="PlaceHolder 2"/>
          <p:cNvSpPr>
            <a:spLocks noGrp="1"/>
          </p:cNvSpPr>
          <p:nvPr>
            <p:ph type="body"/>
          </p:nvPr>
        </p:nvSpPr>
        <p:spPr>
          <a:xfrm>
            <a:off x="609480" y="1609560"/>
            <a:ext cx="10972080" cy="398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106">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4320"/>
            <a:ext cx="10972080" cy="11484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3" name="PlaceHolder 2"/>
          <p:cNvSpPr>
            <a:spLocks noGrp="1"/>
          </p:cNvSpPr>
          <p:nvPr>
            <p:ph type="body"/>
          </p:nvPr>
        </p:nvSpPr>
        <p:spPr>
          <a:xfrm>
            <a:off x="609480" y="1609560"/>
            <a:ext cx="10972080" cy="3989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png"/><Relationship Id="rId5"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image" Target="../media/image44.png"/><Relationship Id="rId8" Type="http://schemas.openxmlformats.org/officeDocument/2006/relationships/image" Target="../media/image45.png"/><Relationship Id="rId9"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6.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7.png"/><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1.png"/><Relationship Id="rId3" Type="http://schemas.openxmlformats.org/officeDocument/2006/relationships/image" Target="../media/image52.png"/><Relationship Id="rId4" Type="http://schemas.openxmlformats.org/officeDocument/2006/relationships/image" Target="../media/image3.png"/><Relationship Id="rId5"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1.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3.png"/><Relationship Id="rId8"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6.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7.png"/><Relationship Id="rId3" Type="http://schemas.openxmlformats.org/officeDocument/2006/relationships/image" Target="../media/image67.png"/><Relationship Id="rId4" Type="http://schemas.openxmlformats.org/officeDocument/2006/relationships/image" Target="../media/image68.png"/><Relationship Id="rId5" Type="http://schemas.openxmlformats.org/officeDocument/2006/relationships/image" Target="../media/image69.png"/><Relationship Id="rId6"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0.png"/><Relationship Id="rId3" Type="http://schemas.openxmlformats.org/officeDocument/2006/relationships/image" Target="../media/image70.png"/><Relationship Id="rId4" Type="http://schemas.openxmlformats.org/officeDocument/2006/relationships/image" Target="../media/image70.png"/><Relationship Id="rId5" Type="http://schemas.openxmlformats.org/officeDocument/2006/relationships/image" Target="../media/image3.png"/><Relationship Id="rId6"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1.png"/><Relationship Id="rId3" Type="http://schemas.openxmlformats.org/officeDocument/2006/relationships/image" Target="../media/image71.png"/><Relationship Id="rId4" Type="http://schemas.openxmlformats.org/officeDocument/2006/relationships/image" Target="../media/image71.png"/><Relationship Id="rId5" Type="http://schemas.openxmlformats.org/officeDocument/2006/relationships/image" Target="../media/image72.png"/><Relationship Id="rId6" Type="http://schemas.openxmlformats.org/officeDocument/2006/relationships/image" Target="../media/image3.png"/><Relationship Id="rId7"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3.png"/><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7" Type="http://schemas.openxmlformats.org/officeDocument/2006/relationships/image" Target="../media/image3.png"/><Relationship Id="rId8"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8.png"/><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1.png"/><Relationship Id="rId6" Type="http://schemas.openxmlformats.org/officeDocument/2006/relationships/image" Target="../media/image82.png"/><Relationship Id="rId7" Type="http://schemas.openxmlformats.org/officeDocument/2006/relationships/image" Target="../media/image83.png"/><Relationship Id="rId8"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84.png"/><Relationship Id="rId3"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1.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3.png"/><Relationship Id="rId6"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97.png"/><Relationship Id="rId3" Type="http://schemas.openxmlformats.org/officeDocument/2006/relationships/image" Target="../media/image35.png"/><Relationship Id="rId4" Type="http://schemas.openxmlformats.org/officeDocument/2006/relationships/image" Target="../media/image98.png"/><Relationship Id="rId5" Type="http://schemas.openxmlformats.org/officeDocument/2006/relationships/image" Target="../media/image99.png"/><Relationship Id="rId6" Type="http://schemas.openxmlformats.org/officeDocument/2006/relationships/image" Target="../media/image100.png"/><Relationship Id="rId7" Type="http://schemas.openxmlformats.org/officeDocument/2006/relationships/image" Target="../media/image101.png"/><Relationship Id="rId8" Type="http://schemas.openxmlformats.org/officeDocument/2006/relationships/image" Target="../media/image102.png"/><Relationship Id="rId9"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03.png"/><Relationship Id="rId3" Type="http://schemas.openxmlformats.org/officeDocument/2006/relationships/image" Target="../media/image104.png"/><Relationship Id="rId4" Type="http://schemas.openxmlformats.org/officeDocument/2006/relationships/image" Target="../media/image105.png"/><Relationship Id="rId5" Type="http://schemas.openxmlformats.org/officeDocument/2006/relationships/image" Target="../media/image106.png"/><Relationship Id="rId6" Type="http://schemas.openxmlformats.org/officeDocument/2006/relationships/image" Target="../media/image107.png"/><Relationship Id="rId7" Type="http://schemas.openxmlformats.org/officeDocument/2006/relationships/image" Target="../media/image108.png"/><Relationship Id="rId8" Type="http://schemas.openxmlformats.org/officeDocument/2006/relationships/image" Target="../media/image109.png"/><Relationship Id="rId9" Type="http://schemas.openxmlformats.org/officeDocument/2006/relationships/image" Target="../media/image3.png"/><Relationship Id="rId10"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0.png"/><Relationship Id="rId3" Type="http://schemas.openxmlformats.org/officeDocument/2006/relationships/image" Target="../media/image111.png"/><Relationship Id="rId4" Type="http://schemas.openxmlformats.org/officeDocument/2006/relationships/image" Target="../media/image112.png"/><Relationship Id="rId5" Type="http://schemas.openxmlformats.org/officeDocument/2006/relationships/image" Target="../media/image113.png"/><Relationship Id="rId6" Type="http://schemas.openxmlformats.org/officeDocument/2006/relationships/image" Target="../media/image114.png"/><Relationship Id="rId7"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5.png"/><Relationship Id="rId3"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6.png"/><Relationship Id="rId3" Type="http://schemas.openxmlformats.org/officeDocument/2006/relationships/image" Target="../media/image32.png"/><Relationship Id="rId4" Type="http://schemas.openxmlformats.org/officeDocument/2006/relationships/image" Target="../media/image117.png"/><Relationship Id="rId5"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8.png"/><Relationship Id="rId3" Type="http://schemas.openxmlformats.org/officeDocument/2006/relationships/image" Target="../media/image119.png"/><Relationship Id="rId4" Type="http://schemas.openxmlformats.org/officeDocument/2006/relationships/image" Target="../media/image120.png"/><Relationship Id="rId5" Type="http://schemas.openxmlformats.org/officeDocument/2006/relationships/image" Target="../media/image121.png"/><Relationship Id="rId6"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3.png"/><Relationship Id="rId5" Type="http://schemas.openxmlformats.org/officeDocument/2006/relationships/image" Target="../media/image124.png"/><Relationship Id="rId6" Type="http://schemas.openxmlformats.org/officeDocument/2006/relationships/image" Target="../media/image125.png"/><Relationship Id="rId7"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26.png"/><Relationship Id="rId3" Type="http://schemas.openxmlformats.org/officeDocument/2006/relationships/image" Target="../media/image3.png"/><Relationship Id="rId4"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27.png"/><Relationship Id="rId3"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28.png"/><Relationship Id="rId3" Type="http://schemas.openxmlformats.org/officeDocument/2006/relationships/image" Target="../media/image129.png"/><Relationship Id="rId4" Type="http://schemas.openxmlformats.org/officeDocument/2006/relationships/image" Target="../media/image130.png"/><Relationship Id="rId5"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31.png"/><Relationship Id="rId3" Type="http://schemas.openxmlformats.org/officeDocument/2006/relationships/image" Target="../media/image132.png"/><Relationship Id="rId4" Type="http://schemas.openxmlformats.org/officeDocument/2006/relationships/image" Target="../media/image3.png"/><Relationship Id="rId5"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33.png"/><Relationship Id="rId3" Type="http://schemas.openxmlformats.org/officeDocument/2006/relationships/image" Target="../media/image134.png"/><Relationship Id="rId4" Type="http://schemas.openxmlformats.org/officeDocument/2006/relationships/image" Target="../media/image135.png"/><Relationship Id="rId5" Type="http://schemas.openxmlformats.org/officeDocument/2006/relationships/image" Target="../media/image3.png"/><Relationship Id="rId6" Type="http://schemas.openxmlformats.org/officeDocument/2006/relationships/image" Target="../media/image136.png"/><Relationship Id="rId7" Type="http://schemas.openxmlformats.org/officeDocument/2006/relationships/image" Target="../media/image126.png"/><Relationship Id="rId8" Type="http://schemas.openxmlformats.org/officeDocument/2006/relationships/image" Target="../media/image137.png"/><Relationship Id="rId9" Type="http://schemas.openxmlformats.org/officeDocument/2006/relationships/image" Target="../media/image138.png"/><Relationship Id="rId10" Type="http://schemas.openxmlformats.org/officeDocument/2006/relationships/image" Target="../media/image139.png"/><Relationship Id="rId11" Type="http://schemas.openxmlformats.org/officeDocument/2006/relationships/image" Target="../media/image140.png"/><Relationship Id="rId12"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4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3.png"/><Relationship Id="rId1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4.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2" Type="http://schemas.openxmlformats.org/officeDocument/2006/relationships/image" Target="../media/image27.png"/><Relationship Id="rId13" Type="http://schemas.openxmlformats.org/officeDocument/2006/relationships/image" Target="../media/image28.png"/><Relationship Id="rId1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9.png"/><Relationship Id="rId3" Type="http://schemas.openxmlformats.org/officeDocument/2006/relationships/image" Target="../media/image3.png"/><Relationship Id="rId4"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0.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4.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 name="" descr=""/>
          <p:cNvPicPr/>
          <p:nvPr/>
        </p:nvPicPr>
        <p:blipFill>
          <a:blip r:embed="rId1"/>
          <a:stretch/>
        </p:blipFill>
        <p:spPr>
          <a:xfrm>
            <a:off x="0" y="0"/>
            <a:ext cx="12191760" cy="6857640"/>
          </a:xfrm>
          <a:prstGeom prst="rect">
            <a:avLst/>
          </a:prstGeom>
          <a:noFill/>
          <a:ln w="0">
            <a:noFill/>
          </a:ln>
        </p:spPr>
      </p:pic>
      <p:sp>
        <p:nvSpPr>
          <p:cNvPr id="16" name=""/>
          <p:cNvSpPr txBox="1"/>
          <p:nvPr/>
        </p:nvSpPr>
        <p:spPr>
          <a:xfrm>
            <a:off x="1066680" y="1592640"/>
            <a:ext cx="6751800" cy="603720"/>
          </a:xfrm>
          <a:prstGeom prst="rect">
            <a:avLst/>
          </a:prstGeom>
          <a:noFill/>
          <a:ln w="0">
            <a:noFill/>
          </a:ln>
        </p:spPr>
        <p:txBody>
          <a:bodyPr wrap="none" lIns="0" rIns="0" tIns="0" bIns="0" anchor="t">
            <a:spAutoFit/>
          </a:bodyPr>
          <a:p>
            <a:r>
              <a:rPr b="0" lang="en-US" sz="3600" strike="noStrike" u="none">
                <a:solidFill>
                  <a:srgbClr val="ffffff"/>
                </a:solidFill>
                <a:effectLst/>
                <a:uFillTx/>
                <a:latin typeface="MicrosoftYaHei"/>
                <a:ea typeface="MicrosoftYaHei"/>
              </a:rPr>
              <a:t>AI</a:t>
            </a:r>
            <a:r>
              <a:rPr b="0" lang="zh-CN" sz="3600" strike="noStrike" u="none">
                <a:solidFill>
                  <a:srgbClr val="ffffff"/>
                </a:solidFill>
                <a:effectLst/>
                <a:uFillTx/>
                <a:latin typeface="MicrosoftYaHei"/>
                <a:ea typeface="MicrosoftYaHei"/>
              </a:rPr>
              <a:t>驱动加密货币自动化交易系统</a:t>
            </a:r>
            <a:r>
              <a:rPr b="0" lang="en-US" sz="3600" strike="noStrike" u="none">
                <a:solidFill>
                  <a:srgbClr val="ffffff"/>
                </a:solidFill>
                <a:effectLst/>
                <a:uFillTx/>
                <a:latin typeface="MicrosoftYaHei"/>
                <a:ea typeface="MicrosoftYaHei"/>
              </a:rPr>
              <a:t>:</a:t>
            </a:r>
            <a:endParaRPr b="0" lang="en-US" sz="3600" strike="noStrike" u="none">
              <a:solidFill>
                <a:srgbClr val="000000"/>
              </a:solidFill>
              <a:effectLst/>
              <a:uFillTx/>
              <a:latin typeface="Times New Roman"/>
            </a:endParaRPr>
          </a:p>
        </p:txBody>
      </p:sp>
      <p:sp>
        <p:nvSpPr>
          <p:cNvPr id="17" name=""/>
          <p:cNvSpPr/>
          <p:nvPr/>
        </p:nvSpPr>
        <p:spPr>
          <a:xfrm>
            <a:off x="1047600" y="4971960"/>
            <a:ext cx="2095920" cy="1009800"/>
          </a:xfrm>
          <a:custGeom>
            <a:avLst/>
            <a:gdLst/>
            <a:ahLst/>
            <a:rect l="0" t="0" r="r" b="b"/>
            <a:pathLst>
              <a:path w="5822" h="2805">
                <a:moveTo>
                  <a:pt x="0" y="0"/>
                </a:moveTo>
                <a:lnTo>
                  <a:pt x="5822" y="0"/>
                </a:lnTo>
                <a:lnTo>
                  <a:pt x="5822" y="2805"/>
                </a:lnTo>
                <a:lnTo>
                  <a:pt x="0" y="2805"/>
                </a:lnTo>
                <a:lnTo>
                  <a:pt x="0" y="0"/>
                </a:lnTo>
                <a:close/>
              </a:path>
            </a:pathLst>
          </a:custGeom>
          <a:solidFill>
            <a:srgbClr val="ffffff">
              <a:alpha val="5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8" name=""/>
          <p:cNvSpPr txBox="1"/>
          <p:nvPr/>
        </p:nvSpPr>
        <p:spPr>
          <a:xfrm>
            <a:off x="1066680" y="2345760"/>
            <a:ext cx="11245680" cy="805320"/>
          </a:xfrm>
          <a:prstGeom prst="rect">
            <a:avLst/>
          </a:prstGeom>
          <a:noFill/>
          <a:ln w="0">
            <a:noFill/>
          </a:ln>
        </p:spPr>
        <p:txBody>
          <a:bodyPr wrap="none" lIns="0" rIns="0" tIns="0" bIns="0" anchor="t">
            <a:spAutoFit/>
          </a:bodyPr>
          <a:p>
            <a:r>
              <a:rPr b="1" lang="zh-CN" sz="4800" strike="noStrike" u="none">
                <a:solidFill>
                  <a:srgbClr val="ffffff"/>
                </a:solidFill>
                <a:effectLst/>
                <a:uFillTx/>
                <a:latin typeface="MicrosoftYaHei"/>
                <a:ea typeface="MicrosoftYaHei"/>
              </a:rPr>
              <a:t>基于</a:t>
            </a:r>
            <a:r>
              <a:rPr b="1" lang="en-US" sz="4800" strike="noStrike" u="none">
                <a:solidFill>
                  <a:srgbClr val="ffffff"/>
                </a:solidFill>
                <a:effectLst/>
                <a:uFillTx/>
                <a:latin typeface="MicrosoftYaHei"/>
                <a:ea typeface="MicrosoftYaHei"/>
              </a:rPr>
              <a:t>DeepSeek</a:t>
            </a:r>
            <a:r>
              <a:rPr b="1" lang="zh-CN" sz="4800" strike="noStrike" u="none">
                <a:solidFill>
                  <a:srgbClr val="ffffff"/>
                </a:solidFill>
                <a:effectLst/>
                <a:uFillTx/>
                <a:latin typeface="MicrosoftYaHei"/>
                <a:ea typeface="MicrosoftYaHei"/>
              </a:rPr>
              <a:t>与</a:t>
            </a:r>
            <a:r>
              <a:rPr b="1" lang="en-US" sz="4800" strike="noStrike" u="none">
                <a:solidFill>
                  <a:srgbClr val="ffffff"/>
                </a:solidFill>
                <a:effectLst/>
                <a:uFillTx/>
                <a:latin typeface="MicrosoftYaHei"/>
                <a:ea typeface="MicrosoftYaHei"/>
              </a:rPr>
              <a:t>GMGN</a:t>
            </a:r>
            <a:r>
              <a:rPr b="1" lang="zh-CN" sz="4800" strike="noStrike" u="none">
                <a:solidFill>
                  <a:srgbClr val="ffffff"/>
                </a:solidFill>
                <a:effectLst/>
                <a:uFillTx/>
                <a:latin typeface="MicrosoftYaHei"/>
                <a:ea typeface="MicrosoftYaHei"/>
              </a:rPr>
              <a:t>的可行性研究</a:t>
            </a:r>
            <a:endParaRPr b="0" lang="en-US" sz="4800" strike="noStrike" u="none">
              <a:solidFill>
                <a:srgbClr val="000000"/>
              </a:solidFill>
              <a:effectLst/>
              <a:uFillTx/>
              <a:latin typeface="Times New Roman"/>
            </a:endParaRPr>
          </a:p>
        </p:txBody>
      </p:sp>
      <p:sp>
        <p:nvSpPr>
          <p:cNvPr id="19" name=""/>
          <p:cNvSpPr txBox="1"/>
          <p:nvPr/>
        </p:nvSpPr>
        <p:spPr>
          <a:xfrm>
            <a:off x="1276200" y="5189760"/>
            <a:ext cx="762840" cy="252000"/>
          </a:xfrm>
          <a:prstGeom prst="rect">
            <a:avLst/>
          </a:prstGeom>
          <a:noFill/>
          <a:ln w="0">
            <a:noFill/>
          </a:ln>
        </p:spPr>
        <p:txBody>
          <a:bodyPr wrap="none" lIns="0" rIns="0" tIns="0" bIns="0" anchor="t">
            <a:spAutoFit/>
          </a:bodyPr>
          <a:p>
            <a:r>
              <a:rPr b="1" lang="zh-CN" sz="1500" strike="noStrike" u="none">
                <a:solidFill>
                  <a:srgbClr val="ffffff"/>
                </a:solidFill>
                <a:effectLst/>
                <a:uFillTx/>
                <a:latin typeface="MicrosoftYaHei"/>
                <a:ea typeface="MicrosoftYaHei"/>
              </a:rPr>
              <a:t>分层架构</a:t>
            </a:r>
            <a:endParaRPr b="0" lang="en-US" sz="1500" strike="noStrike" u="none">
              <a:solidFill>
                <a:srgbClr val="000000"/>
              </a:solidFill>
              <a:effectLst/>
              <a:uFillTx/>
              <a:latin typeface="Times New Roman"/>
            </a:endParaRPr>
          </a:p>
        </p:txBody>
      </p:sp>
      <p:sp>
        <p:nvSpPr>
          <p:cNvPr id="20" name=""/>
          <p:cNvSpPr/>
          <p:nvPr/>
        </p:nvSpPr>
        <p:spPr>
          <a:xfrm>
            <a:off x="3247920" y="4971960"/>
            <a:ext cx="2095920" cy="1009800"/>
          </a:xfrm>
          <a:custGeom>
            <a:avLst/>
            <a:gdLst/>
            <a:ahLst/>
            <a:rect l="0" t="0" r="r" b="b"/>
            <a:pathLst>
              <a:path w="5822" h="2805">
                <a:moveTo>
                  <a:pt x="0" y="0"/>
                </a:moveTo>
                <a:lnTo>
                  <a:pt x="5822" y="0"/>
                </a:lnTo>
                <a:lnTo>
                  <a:pt x="5822" y="2805"/>
                </a:lnTo>
                <a:lnTo>
                  <a:pt x="0" y="2805"/>
                </a:lnTo>
                <a:lnTo>
                  <a:pt x="0" y="0"/>
                </a:lnTo>
                <a:close/>
              </a:path>
            </a:pathLst>
          </a:custGeom>
          <a:solidFill>
            <a:srgbClr val="ffffff">
              <a:alpha val="5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 name=""/>
          <p:cNvSpPr txBox="1"/>
          <p:nvPr/>
        </p:nvSpPr>
        <p:spPr>
          <a:xfrm>
            <a:off x="1276200" y="5517720"/>
            <a:ext cx="1710000" cy="151200"/>
          </a:xfrm>
          <a:prstGeom prst="rect">
            <a:avLst/>
          </a:prstGeom>
          <a:noFill/>
          <a:ln w="0">
            <a:noFill/>
          </a:ln>
        </p:spPr>
        <p:txBody>
          <a:bodyPr wrap="none" lIns="0" rIns="0" tIns="0" bIns="0" anchor="t">
            <a:spAutoFit/>
          </a:bodyPr>
          <a:p>
            <a:r>
              <a:rPr b="0" lang="zh-CN" sz="900" strike="noStrike" u="none">
                <a:solidFill>
                  <a:srgbClr val="ffffff"/>
                </a:solidFill>
                <a:effectLst/>
                <a:uFillTx/>
                <a:latin typeface="MicrosoftYaHei"/>
                <a:ea typeface="MicrosoftYaHei"/>
              </a:rPr>
              <a:t>管道</a:t>
            </a:r>
            <a:r>
              <a:rPr b="0" lang="en-US" sz="900" strike="noStrike" u="none">
                <a:solidFill>
                  <a:srgbClr val="ffffff"/>
                </a:solidFill>
                <a:effectLst/>
                <a:uFillTx/>
                <a:latin typeface="MicrosoftYaHei"/>
                <a:ea typeface="MicrosoftYaHei"/>
              </a:rPr>
              <a:t>-</a:t>
            </a:r>
            <a:r>
              <a:rPr b="0" lang="zh-CN" sz="900" strike="noStrike" u="none">
                <a:solidFill>
                  <a:srgbClr val="ffffff"/>
                </a:solidFill>
                <a:effectLst/>
                <a:uFillTx/>
                <a:latin typeface="MicrosoftYaHei"/>
                <a:ea typeface="MicrosoftYaHei"/>
              </a:rPr>
              <a:t>过滤器设计的六大核心模块</a:t>
            </a:r>
            <a:endParaRPr b="0" lang="en-US" sz="900" strike="noStrike" u="none">
              <a:solidFill>
                <a:srgbClr val="000000"/>
              </a:solidFill>
              <a:effectLst/>
              <a:uFillTx/>
              <a:latin typeface="Times New Roman"/>
            </a:endParaRPr>
          </a:p>
        </p:txBody>
      </p:sp>
      <p:sp>
        <p:nvSpPr>
          <p:cNvPr id="22" name=""/>
          <p:cNvSpPr txBox="1"/>
          <p:nvPr/>
        </p:nvSpPr>
        <p:spPr>
          <a:xfrm>
            <a:off x="3476520" y="5189760"/>
            <a:ext cx="1271520" cy="252000"/>
          </a:xfrm>
          <a:prstGeom prst="rect">
            <a:avLst/>
          </a:prstGeom>
          <a:noFill/>
          <a:ln w="0">
            <a:noFill/>
          </a:ln>
        </p:spPr>
        <p:txBody>
          <a:bodyPr wrap="none" lIns="0" rIns="0" tIns="0" bIns="0" anchor="t">
            <a:spAutoFit/>
          </a:bodyPr>
          <a:p>
            <a:r>
              <a:rPr b="1" lang="en-US" sz="1500" strike="noStrike" u="none">
                <a:solidFill>
                  <a:srgbClr val="ffffff"/>
                </a:solidFill>
                <a:effectLst/>
                <a:uFillTx/>
                <a:latin typeface="MicrosoftYaHei"/>
                <a:ea typeface="MicrosoftYaHei"/>
              </a:rPr>
              <a:t>GMGN</a:t>
            </a:r>
            <a:r>
              <a:rPr b="1" lang="zh-CN" sz="1500" strike="noStrike" u="none">
                <a:solidFill>
                  <a:srgbClr val="ffffff"/>
                </a:solidFill>
                <a:effectLst/>
                <a:uFillTx/>
                <a:latin typeface="MicrosoftYaHei"/>
                <a:ea typeface="MicrosoftYaHei"/>
              </a:rPr>
              <a:t>数据源</a:t>
            </a:r>
            <a:endParaRPr b="0" lang="en-US" sz="1500" strike="noStrike" u="none">
              <a:solidFill>
                <a:srgbClr val="000000"/>
              </a:solidFill>
              <a:effectLst/>
              <a:uFillTx/>
              <a:latin typeface="Times New Roman"/>
            </a:endParaRPr>
          </a:p>
        </p:txBody>
      </p:sp>
      <p:sp>
        <p:nvSpPr>
          <p:cNvPr id="23" name=""/>
          <p:cNvSpPr/>
          <p:nvPr/>
        </p:nvSpPr>
        <p:spPr>
          <a:xfrm>
            <a:off x="5448240" y="4971960"/>
            <a:ext cx="2095560" cy="1009800"/>
          </a:xfrm>
          <a:custGeom>
            <a:avLst/>
            <a:gdLst/>
            <a:ahLst/>
            <a:rect l="0" t="0" r="r" b="b"/>
            <a:pathLst>
              <a:path w="5821" h="2805">
                <a:moveTo>
                  <a:pt x="0" y="0"/>
                </a:moveTo>
                <a:lnTo>
                  <a:pt x="5821" y="0"/>
                </a:lnTo>
                <a:lnTo>
                  <a:pt x="5821" y="2805"/>
                </a:lnTo>
                <a:lnTo>
                  <a:pt x="0" y="2805"/>
                </a:lnTo>
                <a:lnTo>
                  <a:pt x="0" y="0"/>
                </a:lnTo>
                <a:close/>
              </a:path>
            </a:pathLst>
          </a:custGeom>
          <a:solidFill>
            <a:srgbClr val="ffffff">
              <a:alpha val="5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4" name=""/>
          <p:cNvSpPr txBox="1"/>
          <p:nvPr/>
        </p:nvSpPr>
        <p:spPr>
          <a:xfrm>
            <a:off x="3476520" y="5517720"/>
            <a:ext cx="1486800" cy="151200"/>
          </a:xfrm>
          <a:prstGeom prst="rect">
            <a:avLst/>
          </a:prstGeom>
          <a:noFill/>
          <a:ln w="0">
            <a:noFill/>
          </a:ln>
        </p:spPr>
        <p:txBody>
          <a:bodyPr wrap="none" lIns="0" rIns="0" tIns="0" bIns="0" anchor="t">
            <a:spAutoFit/>
          </a:bodyPr>
          <a:p>
            <a:r>
              <a:rPr b="0" lang="zh-CN" sz="900" strike="noStrike" u="none">
                <a:solidFill>
                  <a:srgbClr val="ffffff"/>
                </a:solidFill>
                <a:effectLst/>
                <a:uFillTx/>
                <a:latin typeface="MicrosoftYaHei"/>
                <a:ea typeface="MicrosoftYaHei"/>
              </a:rPr>
              <a:t>聪明钱信号与周期性风险评估</a:t>
            </a:r>
            <a:endParaRPr b="0" lang="en-US" sz="900" strike="noStrike" u="none">
              <a:solidFill>
                <a:srgbClr val="000000"/>
              </a:solidFill>
              <a:effectLst/>
              <a:uFillTx/>
              <a:latin typeface="Times New Roman"/>
            </a:endParaRPr>
          </a:p>
        </p:txBody>
      </p:sp>
      <p:sp>
        <p:nvSpPr>
          <p:cNvPr id="25" name=""/>
          <p:cNvSpPr txBox="1"/>
          <p:nvPr/>
        </p:nvSpPr>
        <p:spPr>
          <a:xfrm>
            <a:off x="5676840" y="5189760"/>
            <a:ext cx="1380960" cy="252000"/>
          </a:xfrm>
          <a:prstGeom prst="rect">
            <a:avLst/>
          </a:prstGeom>
          <a:noFill/>
          <a:ln w="0">
            <a:noFill/>
          </a:ln>
        </p:spPr>
        <p:txBody>
          <a:bodyPr wrap="none" lIns="0" rIns="0" tIns="0" bIns="0" anchor="t">
            <a:spAutoFit/>
          </a:bodyPr>
          <a:p>
            <a:r>
              <a:rPr b="1" lang="en-US" sz="1500" strike="noStrike" u="none">
                <a:solidFill>
                  <a:srgbClr val="ffffff"/>
                </a:solidFill>
                <a:effectLst/>
                <a:uFillTx/>
                <a:latin typeface="MicrosoftYaHei"/>
                <a:ea typeface="MicrosoftYaHei"/>
              </a:rPr>
              <a:t>DeepSeek</a:t>
            </a:r>
            <a:r>
              <a:rPr b="1" lang="zh-CN" sz="1500" strike="noStrike" u="none">
                <a:solidFill>
                  <a:srgbClr val="ffffff"/>
                </a:solidFill>
                <a:effectLst/>
                <a:uFillTx/>
                <a:latin typeface="MicrosoftYaHei"/>
                <a:ea typeface="MicrosoftYaHei"/>
              </a:rPr>
              <a:t>决策</a:t>
            </a:r>
            <a:endParaRPr b="0" lang="en-US" sz="1500" strike="noStrike" u="none">
              <a:solidFill>
                <a:srgbClr val="000000"/>
              </a:solidFill>
              <a:effectLst/>
              <a:uFillTx/>
              <a:latin typeface="Times New Roman"/>
            </a:endParaRPr>
          </a:p>
        </p:txBody>
      </p:sp>
      <p:sp>
        <p:nvSpPr>
          <p:cNvPr id="26" name=""/>
          <p:cNvSpPr/>
          <p:nvPr/>
        </p:nvSpPr>
        <p:spPr>
          <a:xfrm>
            <a:off x="7648560" y="4971960"/>
            <a:ext cx="2095560" cy="1009800"/>
          </a:xfrm>
          <a:custGeom>
            <a:avLst/>
            <a:gdLst/>
            <a:ahLst/>
            <a:rect l="0" t="0" r="r" b="b"/>
            <a:pathLst>
              <a:path w="5821" h="2805">
                <a:moveTo>
                  <a:pt x="0" y="0"/>
                </a:moveTo>
                <a:lnTo>
                  <a:pt x="5821" y="0"/>
                </a:lnTo>
                <a:lnTo>
                  <a:pt x="5821" y="2805"/>
                </a:lnTo>
                <a:lnTo>
                  <a:pt x="0" y="2805"/>
                </a:lnTo>
                <a:lnTo>
                  <a:pt x="0" y="0"/>
                </a:lnTo>
                <a:close/>
              </a:path>
            </a:pathLst>
          </a:custGeom>
          <a:solidFill>
            <a:srgbClr val="ffffff">
              <a:alpha val="5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 name=""/>
          <p:cNvSpPr txBox="1"/>
          <p:nvPr/>
        </p:nvSpPr>
        <p:spPr>
          <a:xfrm>
            <a:off x="5676840" y="5517720"/>
            <a:ext cx="1420920" cy="151200"/>
          </a:xfrm>
          <a:prstGeom prst="rect">
            <a:avLst/>
          </a:prstGeom>
          <a:noFill/>
          <a:ln w="0">
            <a:noFill/>
          </a:ln>
        </p:spPr>
        <p:txBody>
          <a:bodyPr wrap="none" lIns="0" rIns="0" tIns="0" bIns="0" anchor="t">
            <a:spAutoFit/>
          </a:bodyPr>
          <a:p>
            <a:r>
              <a:rPr b="0" lang="en-US" sz="900" strike="noStrike" u="none">
                <a:solidFill>
                  <a:srgbClr val="ffffff"/>
                </a:solidFill>
                <a:effectLst/>
                <a:uFillTx/>
                <a:latin typeface="MicrosoftYaHei"/>
                <a:ea typeface="MicrosoftYaHei"/>
              </a:rPr>
              <a:t>MoE</a:t>
            </a:r>
            <a:r>
              <a:rPr b="0" lang="zh-CN" sz="900" strike="noStrike" u="none">
                <a:solidFill>
                  <a:srgbClr val="ffffff"/>
                </a:solidFill>
                <a:effectLst/>
                <a:uFillTx/>
                <a:latin typeface="MicrosoftYaHei"/>
                <a:ea typeface="MicrosoftYaHei"/>
              </a:rPr>
              <a:t>架构与提示词工程优化</a:t>
            </a:r>
            <a:endParaRPr b="0" lang="en-US" sz="900" strike="noStrike" u="none">
              <a:solidFill>
                <a:srgbClr val="000000"/>
              </a:solidFill>
              <a:effectLst/>
              <a:uFillTx/>
              <a:latin typeface="Times New Roman"/>
            </a:endParaRPr>
          </a:p>
        </p:txBody>
      </p:sp>
      <p:sp>
        <p:nvSpPr>
          <p:cNvPr id="28" name=""/>
          <p:cNvSpPr txBox="1"/>
          <p:nvPr/>
        </p:nvSpPr>
        <p:spPr>
          <a:xfrm>
            <a:off x="7877160" y="5189760"/>
            <a:ext cx="762840" cy="252000"/>
          </a:xfrm>
          <a:prstGeom prst="rect">
            <a:avLst/>
          </a:prstGeom>
          <a:noFill/>
          <a:ln w="0">
            <a:noFill/>
          </a:ln>
        </p:spPr>
        <p:txBody>
          <a:bodyPr wrap="none" lIns="0" rIns="0" tIns="0" bIns="0" anchor="t">
            <a:spAutoFit/>
          </a:bodyPr>
          <a:p>
            <a:r>
              <a:rPr b="1" lang="zh-CN" sz="1500" strike="noStrike" u="none">
                <a:solidFill>
                  <a:srgbClr val="ffffff"/>
                </a:solidFill>
                <a:effectLst/>
                <a:uFillTx/>
                <a:latin typeface="MicrosoftYaHei"/>
                <a:ea typeface="MicrosoftYaHei"/>
              </a:rPr>
              <a:t>风险管理</a:t>
            </a:r>
            <a:endParaRPr b="0" lang="en-US" sz="1500" strike="noStrike" u="none">
              <a:solidFill>
                <a:srgbClr val="000000"/>
              </a:solidFill>
              <a:effectLst/>
              <a:uFillTx/>
              <a:latin typeface="Times New Roman"/>
            </a:endParaRPr>
          </a:p>
        </p:txBody>
      </p:sp>
      <p:sp>
        <p:nvSpPr>
          <p:cNvPr id="29" name=""/>
          <p:cNvSpPr txBox="1"/>
          <p:nvPr/>
        </p:nvSpPr>
        <p:spPr>
          <a:xfrm>
            <a:off x="7877160" y="5517720"/>
            <a:ext cx="1351080" cy="151200"/>
          </a:xfrm>
          <a:prstGeom prst="rect">
            <a:avLst/>
          </a:prstGeom>
          <a:noFill/>
          <a:ln w="0">
            <a:noFill/>
          </a:ln>
        </p:spPr>
        <p:txBody>
          <a:bodyPr wrap="none" lIns="0" rIns="0" tIns="0" bIns="0" anchor="t">
            <a:spAutoFit/>
          </a:bodyPr>
          <a:p>
            <a:r>
              <a:rPr b="0" lang="en-US" sz="900" strike="noStrike" u="none">
                <a:solidFill>
                  <a:srgbClr val="ffffff"/>
                </a:solidFill>
                <a:effectLst/>
                <a:uFillTx/>
                <a:latin typeface="MicrosoftYaHei"/>
                <a:ea typeface="MicrosoftYaHei"/>
              </a:rPr>
              <a:t>CVaR</a:t>
            </a:r>
            <a:r>
              <a:rPr b="0" lang="zh-CN" sz="900" strike="noStrike" u="none">
                <a:solidFill>
                  <a:srgbClr val="ffffff"/>
                </a:solidFill>
                <a:effectLst/>
                <a:uFillTx/>
                <a:latin typeface="MicrosoftYaHei"/>
                <a:ea typeface="MicrosoftYaHei"/>
              </a:rPr>
              <a:t>理论与动态熔断机制</a:t>
            </a:r>
            <a:endParaRPr b="0" lang="en-US" sz="900" strike="noStrike" u="none">
              <a:solidFill>
                <a:srgbClr val="000000"/>
              </a:solidFill>
              <a:effectLst/>
              <a:uFillTx/>
              <a:latin typeface="Times New Roman"/>
            </a:endParaRPr>
          </a:p>
        </p:txBody>
      </p:sp>
      <p:sp>
        <p:nvSpPr>
          <p:cNvPr id="30" name="TextBox 29"/>
          <p:cNvSpPr txBox="1"/>
          <p:nvPr/>
        </p:nvSpPr>
        <p:spPr>
          <a:xfrm>
            <a:off x="9265920" y="6400800"/>
            <a:ext cx="2743200" cy="274320"/>
          </a:xfrm>
          <a:prstGeom prst="rect">
            <a:avLst/>
          </a:prstGeom>
          <a:noFill/>
        </p:spPr>
        <p:txBody>
          <a:bodyPr wrap="none">
            <a:spAutoFit/>
          </a:bodyPr>
          <a:lstStyle/>
          <a:p>
            <a:pPr algn="r"/>
            <a:r>
              <a:rPr sz="1600">
                <a:solidFill>
                  <a:srgbClr val="808080"/>
                </a:solidFill>
                <a:latin typeface="微软雅黑"/>
              </a:rPr>
              <a:t>内容由AI生成</a:t>
            </a: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31" name="" descr=""/>
          <p:cNvPicPr/>
          <p:nvPr/>
        </p:nvPicPr>
        <p:blipFill>
          <a:blip r:embed="rId1"/>
          <a:stretch/>
        </p:blipFill>
        <p:spPr>
          <a:xfrm>
            <a:off x="0" y="0"/>
            <a:ext cx="12191760" cy="6857640"/>
          </a:xfrm>
          <a:prstGeom prst="rect">
            <a:avLst/>
          </a:prstGeom>
          <a:noFill/>
          <a:ln w="0">
            <a:noFill/>
          </a:ln>
        </p:spPr>
      </p:pic>
      <p:sp>
        <p:nvSpPr>
          <p:cNvPr id="332" name=""/>
          <p:cNvSpPr txBox="1"/>
          <p:nvPr/>
        </p:nvSpPr>
        <p:spPr>
          <a:xfrm>
            <a:off x="380880" y="182880"/>
            <a:ext cx="178812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02/01</a:t>
            </a:r>
            <a:r>
              <a:rPr b="0" lang="en-US" sz="1000" strike="noStrike" u="none">
                <a:solidFill>
                  <a:srgbClr val="4b5563"/>
                </a:solidFill>
                <a:effectLst/>
                <a:uFillTx/>
                <a:latin typeface="MicrosoftYaHei"/>
                <a:ea typeface="MicrosoftYaHei"/>
              </a:rPr>
              <a:t>GMGN</a:t>
            </a:r>
            <a:r>
              <a:rPr b="0" lang="zh-CN" sz="1000" strike="noStrike" u="none">
                <a:solidFill>
                  <a:srgbClr val="4b5563"/>
                </a:solidFill>
                <a:effectLst/>
                <a:uFillTx/>
                <a:latin typeface="MicrosoftYaHei"/>
                <a:ea typeface="MicrosoftYaHei"/>
              </a:rPr>
              <a:t>数据源深度解析</a:t>
            </a:r>
            <a:endParaRPr b="0" lang="en-US" sz="1050" strike="noStrike" u="none">
              <a:solidFill>
                <a:srgbClr val="000000"/>
              </a:solidFill>
              <a:effectLst/>
              <a:uFillTx/>
              <a:latin typeface="Times New Roman"/>
            </a:endParaRPr>
          </a:p>
        </p:txBody>
      </p:sp>
      <p:sp>
        <p:nvSpPr>
          <p:cNvPr id="333" name=""/>
          <p:cNvSpPr/>
          <p:nvPr/>
        </p:nvSpPr>
        <p:spPr>
          <a:xfrm>
            <a:off x="380880" y="1247760"/>
            <a:ext cx="3658320" cy="5229360"/>
          </a:xfrm>
          <a:custGeom>
            <a:avLst/>
            <a:gdLst/>
            <a:ahLst/>
            <a:rect l="0" t="0" r="r" b="b"/>
            <a:pathLst>
              <a:path w="10162" h="14526">
                <a:moveTo>
                  <a:pt x="106" y="0"/>
                </a:moveTo>
                <a:lnTo>
                  <a:pt x="10056" y="0"/>
                </a:lnTo>
                <a:cubicBezTo>
                  <a:pt x="10114" y="0"/>
                  <a:pt x="10162" y="58"/>
                  <a:pt x="10162" y="105"/>
                </a:cubicBezTo>
                <a:lnTo>
                  <a:pt x="10162" y="14420"/>
                </a:lnTo>
                <a:cubicBezTo>
                  <a:pt x="10162" y="14479"/>
                  <a:pt x="10114" y="14526"/>
                  <a:pt x="10056" y="14526"/>
                </a:cubicBezTo>
                <a:lnTo>
                  <a:pt x="106" y="14526"/>
                </a:lnTo>
                <a:cubicBezTo>
                  <a:pt x="47" y="14526"/>
                  <a:pt x="0" y="14468"/>
                  <a:pt x="0" y="14420"/>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34" name="" descr=""/>
          <p:cNvPicPr/>
          <p:nvPr/>
        </p:nvPicPr>
        <p:blipFill>
          <a:blip r:embed="rId2"/>
          <a:stretch/>
        </p:blipFill>
        <p:spPr>
          <a:xfrm>
            <a:off x="609480" y="1476360"/>
            <a:ext cx="228240" cy="304560"/>
          </a:xfrm>
          <a:prstGeom prst="rect">
            <a:avLst/>
          </a:prstGeom>
          <a:noFill/>
          <a:ln w="0">
            <a:noFill/>
          </a:ln>
        </p:spPr>
      </p:pic>
      <p:sp>
        <p:nvSpPr>
          <p:cNvPr id="335" name=""/>
          <p:cNvSpPr txBox="1"/>
          <p:nvPr/>
        </p:nvSpPr>
        <p:spPr>
          <a:xfrm>
            <a:off x="380880" y="450000"/>
            <a:ext cx="3917520" cy="378360"/>
          </a:xfrm>
          <a:prstGeom prst="rect">
            <a:avLst/>
          </a:prstGeom>
          <a:noFill/>
          <a:ln w="0">
            <a:noFill/>
          </a:ln>
        </p:spPr>
        <p:txBody>
          <a:bodyPr wrap="none" lIns="0" rIns="0" tIns="0" bIns="0" anchor="t">
            <a:spAutoFit/>
          </a:bodyPr>
          <a:p>
            <a:r>
              <a:rPr b="1" lang="en-US" sz="2200" strike="noStrike" u="none">
                <a:solidFill>
                  <a:srgbClr val="191919"/>
                </a:solidFill>
                <a:effectLst/>
                <a:uFillTx/>
                <a:latin typeface="MicrosoftYaHei"/>
                <a:ea typeface="MicrosoftYaHei"/>
              </a:rPr>
              <a:t>GMGN</a:t>
            </a:r>
            <a:r>
              <a:rPr b="1" lang="zh-CN" sz="2200" strike="noStrike" u="none">
                <a:solidFill>
                  <a:srgbClr val="191919"/>
                </a:solidFill>
                <a:effectLst/>
                <a:uFillTx/>
                <a:latin typeface="MicrosoftYaHei"/>
                <a:ea typeface="MicrosoftYaHei"/>
              </a:rPr>
              <a:t>的核心价值与数据能力</a:t>
            </a:r>
            <a:endParaRPr b="0" lang="en-US" sz="2250" strike="noStrike" u="none">
              <a:solidFill>
                <a:srgbClr val="000000"/>
              </a:solidFill>
              <a:effectLst/>
              <a:uFillTx/>
              <a:latin typeface="Times New Roman"/>
            </a:endParaRPr>
          </a:p>
        </p:txBody>
      </p:sp>
      <p:sp>
        <p:nvSpPr>
          <p:cNvPr id="336" name=""/>
          <p:cNvSpPr txBox="1"/>
          <p:nvPr/>
        </p:nvSpPr>
        <p:spPr>
          <a:xfrm>
            <a:off x="952560" y="149040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核心价值定位</a:t>
            </a:r>
            <a:endParaRPr b="0" lang="en-US" sz="1350" strike="noStrike" u="none">
              <a:solidFill>
                <a:srgbClr val="000000"/>
              </a:solidFill>
              <a:effectLst/>
              <a:uFillTx/>
              <a:latin typeface="Times New Roman"/>
            </a:endParaRPr>
          </a:p>
        </p:txBody>
      </p:sp>
      <p:sp>
        <p:nvSpPr>
          <p:cNvPr id="337" name=""/>
          <p:cNvSpPr txBox="1"/>
          <p:nvPr/>
        </p:nvSpPr>
        <p:spPr>
          <a:xfrm>
            <a:off x="609480" y="1924560"/>
            <a:ext cx="30488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将复杂链上数据转化为直观交易信号，降低普</a:t>
            </a:r>
            <a:endParaRPr b="0" lang="en-US" sz="1200" strike="noStrike" u="none">
              <a:solidFill>
                <a:srgbClr val="000000"/>
              </a:solidFill>
              <a:effectLst/>
              <a:uFillTx/>
              <a:latin typeface="Times New Roman"/>
            </a:endParaRPr>
          </a:p>
        </p:txBody>
      </p:sp>
      <p:sp>
        <p:nvSpPr>
          <p:cNvPr id="338" name=""/>
          <p:cNvSpPr txBox="1"/>
          <p:nvPr/>
        </p:nvSpPr>
        <p:spPr>
          <a:xfrm>
            <a:off x="609480" y="212796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通交易者分析门槛</a:t>
            </a:r>
            <a:endParaRPr b="0" lang="en-US" sz="1200" strike="noStrike" u="none">
              <a:solidFill>
                <a:srgbClr val="000000"/>
              </a:solidFill>
              <a:effectLst/>
              <a:uFillTx/>
              <a:latin typeface="Times New Roman"/>
            </a:endParaRPr>
          </a:p>
        </p:txBody>
      </p:sp>
      <p:sp>
        <p:nvSpPr>
          <p:cNvPr id="339" name=""/>
          <p:cNvSpPr txBox="1"/>
          <p:nvPr/>
        </p:nvSpPr>
        <p:spPr>
          <a:xfrm>
            <a:off x="838080" y="2534400"/>
            <a:ext cx="26265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专注于</a:t>
            </a:r>
            <a:r>
              <a:rPr b="0" lang="en-US" sz="1200" strike="noStrike" u="none">
                <a:solidFill>
                  <a:srgbClr val="777777"/>
                </a:solidFill>
                <a:effectLst/>
                <a:uFillTx/>
                <a:latin typeface="MicrosoftYaHei"/>
                <a:ea typeface="MicrosoftYaHei"/>
              </a:rPr>
              <a:t>Meme</a:t>
            </a:r>
            <a:r>
              <a:rPr b="0" lang="zh-CN" sz="1200" strike="noStrike" u="none">
                <a:solidFill>
                  <a:srgbClr val="777777"/>
                </a:solidFill>
                <a:effectLst/>
                <a:uFillTx/>
                <a:latin typeface="MicrosoftYaHei"/>
                <a:ea typeface="MicrosoftYaHei"/>
              </a:rPr>
              <a:t>币的</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百倍币发现平台</a:t>
            </a:r>
            <a:r>
              <a:rPr b="0" lang="en-US" sz="1200" strike="noStrike" u="none">
                <a:solidFill>
                  <a:srgbClr val="777777"/>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340" name=""/>
          <p:cNvSpPr txBox="1"/>
          <p:nvPr/>
        </p:nvSpPr>
        <p:spPr>
          <a:xfrm>
            <a:off x="838080" y="283896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解决加密市场信息不对称问题</a:t>
            </a:r>
            <a:endParaRPr b="0" lang="en-US" sz="1200" strike="noStrike" u="none">
              <a:solidFill>
                <a:srgbClr val="000000"/>
              </a:solidFill>
              <a:effectLst/>
              <a:uFillTx/>
              <a:latin typeface="Times New Roman"/>
            </a:endParaRPr>
          </a:p>
        </p:txBody>
      </p:sp>
      <p:sp>
        <p:nvSpPr>
          <p:cNvPr id="341" name=""/>
          <p:cNvSpPr/>
          <p:nvPr/>
        </p:nvSpPr>
        <p:spPr>
          <a:xfrm>
            <a:off x="4267080" y="1247760"/>
            <a:ext cx="3658320" cy="5229360"/>
          </a:xfrm>
          <a:custGeom>
            <a:avLst/>
            <a:gdLst/>
            <a:ahLst/>
            <a:rect l="0" t="0" r="r" b="b"/>
            <a:pathLst>
              <a:path w="10162" h="14526">
                <a:moveTo>
                  <a:pt x="106" y="0"/>
                </a:moveTo>
                <a:lnTo>
                  <a:pt x="10056" y="0"/>
                </a:lnTo>
                <a:cubicBezTo>
                  <a:pt x="10114" y="0"/>
                  <a:pt x="10162" y="58"/>
                  <a:pt x="10162" y="105"/>
                </a:cubicBezTo>
                <a:lnTo>
                  <a:pt x="10162" y="14420"/>
                </a:lnTo>
                <a:cubicBezTo>
                  <a:pt x="10162" y="14479"/>
                  <a:pt x="10114" y="14526"/>
                  <a:pt x="10056" y="14526"/>
                </a:cubicBezTo>
                <a:lnTo>
                  <a:pt x="106" y="14526"/>
                </a:lnTo>
                <a:cubicBezTo>
                  <a:pt x="47" y="14526"/>
                  <a:pt x="0" y="14468"/>
                  <a:pt x="0" y="14420"/>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42" name="" descr=""/>
          <p:cNvPicPr/>
          <p:nvPr/>
        </p:nvPicPr>
        <p:blipFill>
          <a:blip r:embed="rId3"/>
          <a:stretch/>
        </p:blipFill>
        <p:spPr>
          <a:xfrm>
            <a:off x="4495680" y="1476360"/>
            <a:ext cx="228240" cy="304560"/>
          </a:xfrm>
          <a:prstGeom prst="rect">
            <a:avLst/>
          </a:prstGeom>
          <a:noFill/>
          <a:ln w="0">
            <a:noFill/>
          </a:ln>
        </p:spPr>
      </p:pic>
      <p:sp>
        <p:nvSpPr>
          <p:cNvPr id="343" name=""/>
          <p:cNvSpPr txBox="1"/>
          <p:nvPr/>
        </p:nvSpPr>
        <p:spPr>
          <a:xfrm>
            <a:off x="838080" y="3143880"/>
            <a:ext cx="2286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捕捉社区情绪和早期信息传播机会</a:t>
            </a:r>
            <a:endParaRPr b="0" lang="en-US" sz="1200" strike="noStrike" u="none">
              <a:solidFill>
                <a:srgbClr val="000000"/>
              </a:solidFill>
              <a:effectLst/>
              <a:uFillTx/>
              <a:latin typeface="Times New Roman"/>
            </a:endParaRPr>
          </a:p>
        </p:txBody>
      </p:sp>
      <p:sp>
        <p:nvSpPr>
          <p:cNvPr id="344" name=""/>
          <p:cNvSpPr txBox="1"/>
          <p:nvPr/>
        </p:nvSpPr>
        <p:spPr>
          <a:xfrm>
            <a:off x="4838760" y="149040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数据能力优势</a:t>
            </a:r>
            <a:endParaRPr b="0" lang="en-US" sz="1350" strike="noStrike" u="none">
              <a:solidFill>
                <a:srgbClr val="000000"/>
              </a:solidFill>
              <a:effectLst/>
              <a:uFillTx/>
              <a:latin typeface="Times New Roman"/>
            </a:endParaRPr>
          </a:p>
        </p:txBody>
      </p:sp>
      <p:sp>
        <p:nvSpPr>
          <p:cNvPr id="345" name=""/>
          <p:cNvSpPr txBox="1"/>
          <p:nvPr/>
        </p:nvSpPr>
        <p:spPr>
          <a:xfrm>
            <a:off x="4495680" y="1924560"/>
            <a:ext cx="2286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深度洞察链上行为与创新展示方式</a:t>
            </a:r>
            <a:endParaRPr b="0" lang="en-US" sz="1200" strike="noStrike" u="none">
              <a:solidFill>
                <a:srgbClr val="000000"/>
              </a:solidFill>
              <a:effectLst/>
              <a:uFillTx/>
              <a:latin typeface="Times New Roman"/>
            </a:endParaRPr>
          </a:p>
        </p:txBody>
      </p:sp>
      <p:sp>
        <p:nvSpPr>
          <p:cNvPr id="346" name=""/>
          <p:cNvSpPr txBox="1"/>
          <p:nvPr/>
        </p:nvSpPr>
        <p:spPr>
          <a:xfrm>
            <a:off x="4724280" y="2305800"/>
            <a:ext cx="22741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追踪识别</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聪明钱</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地址交易行为</a:t>
            </a:r>
            <a:endParaRPr b="0" lang="en-US" sz="1200" strike="noStrike" u="none">
              <a:solidFill>
                <a:srgbClr val="000000"/>
              </a:solidFill>
              <a:effectLst/>
              <a:uFillTx/>
              <a:latin typeface="Times New Roman"/>
            </a:endParaRPr>
          </a:p>
        </p:txBody>
      </p:sp>
      <p:sp>
        <p:nvSpPr>
          <p:cNvPr id="347" name=""/>
          <p:cNvSpPr txBox="1"/>
          <p:nvPr/>
        </p:nvSpPr>
        <p:spPr>
          <a:xfrm>
            <a:off x="4724280" y="2610360"/>
            <a:ext cx="223452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老鼠仓追踪</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揭示利益输送行为</a:t>
            </a:r>
            <a:endParaRPr b="0" lang="en-US" sz="1200" strike="noStrike" u="none">
              <a:solidFill>
                <a:srgbClr val="000000"/>
              </a:solidFill>
              <a:effectLst/>
              <a:uFillTx/>
              <a:latin typeface="Times New Roman"/>
            </a:endParaRPr>
          </a:p>
        </p:txBody>
      </p:sp>
      <p:sp>
        <p:nvSpPr>
          <p:cNvPr id="348" name=""/>
          <p:cNvSpPr txBox="1"/>
          <p:nvPr/>
        </p:nvSpPr>
        <p:spPr>
          <a:xfrm>
            <a:off x="4724280" y="2915280"/>
            <a:ext cx="2286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宏观市场数据与微观交易行为结合</a:t>
            </a:r>
            <a:endParaRPr b="0" lang="en-US" sz="1200" strike="noStrike" u="none">
              <a:solidFill>
                <a:srgbClr val="000000"/>
              </a:solidFill>
              <a:effectLst/>
              <a:uFillTx/>
              <a:latin typeface="Times New Roman"/>
            </a:endParaRPr>
          </a:p>
        </p:txBody>
      </p:sp>
      <p:sp>
        <p:nvSpPr>
          <p:cNvPr id="349" name=""/>
          <p:cNvSpPr/>
          <p:nvPr/>
        </p:nvSpPr>
        <p:spPr>
          <a:xfrm>
            <a:off x="8153280" y="1247760"/>
            <a:ext cx="3658320" cy="5229360"/>
          </a:xfrm>
          <a:custGeom>
            <a:avLst/>
            <a:gdLst/>
            <a:ahLst/>
            <a:rect l="0" t="0" r="r" b="b"/>
            <a:pathLst>
              <a:path w="10162" h="14526">
                <a:moveTo>
                  <a:pt x="106" y="0"/>
                </a:moveTo>
                <a:lnTo>
                  <a:pt x="10056" y="0"/>
                </a:lnTo>
                <a:cubicBezTo>
                  <a:pt x="10114" y="0"/>
                  <a:pt x="10162" y="58"/>
                  <a:pt x="10162" y="105"/>
                </a:cubicBezTo>
                <a:lnTo>
                  <a:pt x="10162" y="14420"/>
                </a:lnTo>
                <a:cubicBezTo>
                  <a:pt x="10162" y="14479"/>
                  <a:pt x="10114" y="14526"/>
                  <a:pt x="10056" y="14526"/>
                </a:cubicBezTo>
                <a:lnTo>
                  <a:pt x="106" y="14526"/>
                </a:lnTo>
                <a:cubicBezTo>
                  <a:pt x="47" y="14526"/>
                  <a:pt x="0" y="14468"/>
                  <a:pt x="0" y="14420"/>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50" name="" descr=""/>
          <p:cNvPicPr/>
          <p:nvPr/>
        </p:nvPicPr>
        <p:blipFill>
          <a:blip r:embed="rId4"/>
          <a:stretch/>
        </p:blipFill>
        <p:spPr>
          <a:xfrm>
            <a:off x="8381880" y="1476360"/>
            <a:ext cx="285480" cy="304560"/>
          </a:xfrm>
          <a:prstGeom prst="rect">
            <a:avLst/>
          </a:prstGeom>
          <a:noFill/>
          <a:ln w="0">
            <a:noFill/>
          </a:ln>
        </p:spPr>
      </p:pic>
      <p:sp>
        <p:nvSpPr>
          <p:cNvPr id="351" name=""/>
          <p:cNvSpPr txBox="1"/>
          <p:nvPr/>
        </p:nvSpPr>
        <p:spPr>
          <a:xfrm>
            <a:off x="4724280" y="322020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提供事件驱动的多维度分析</a:t>
            </a:r>
            <a:endParaRPr b="0" lang="en-US" sz="1200" strike="noStrike" u="none">
              <a:solidFill>
                <a:srgbClr val="000000"/>
              </a:solidFill>
              <a:effectLst/>
              <a:uFillTx/>
              <a:latin typeface="Times New Roman"/>
            </a:endParaRPr>
          </a:p>
        </p:txBody>
      </p:sp>
      <p:sp>
        <p:nvSpPr>
          <p:cNvPr id="352" name=""/>
          <p:cNvSpPr txBox="1"/>
          <p:nvPr/>
        </p:nvSpPr>
        <p:spPr>
          <a:xfrm>
            <a:off x="8782200" y="1490400"/>
            <a:ext cx="914400" cy="226080"/>
          </a:xfrm>
          <a:prstGeom prst="rect">
            <a:avLst/>
          </a:prstGeom>
          <a:noFill/>
          <a:ln w="0">
            <a:noFill/>
          </a:ln>
        </p:spPr>
        <p:txBody>
          <a:bodyPr wrap="none" lIns="0" rIns="0" tIns="0" bIns="0" anchor="t">
            <a:spAutoFit/>
          </a:bodyPr>
          <a:p>
            <a:r>
              <a:rPr b="1" lang="en-US" sz="1300" strike="noStrike" u="none">
                <a:solidFill>
                  <a:srgbClr val="333333"/>
                </a:solidFill>
                <a:effectLst/>
                <a:uFillTx/>
                <a:latin typeface="MicrosoftYaHei"/>
                <a:ea typeface="MicrosoftYaHei"/>
              </a:rPr>
              <a:t>AI</a:t>
            </a:r>
            <a:r>
              <a:rPr b="1" lang="zh-CN" sz="1300" strike="noStrike" u="none">
                <a:solidFill>
                  <a:srgbClr val="333333"/>
                </a:solidFill>
                <a:effectLst/>
                <a:uFillTx/>
                <a:latin typeface="MicrosoftYaHei"/>
                <a:ea typeface="MicrosoftYaHei"/>
              </a:rPr>
              <a:t>系统价值</a:t>
            </a:r>
            <a:endParaRPr b="0" lang="en-US" sz="1350" strike="noStrike" u="none">
              <a:solidFill>
                <a:srgbClr val="000000"/>
              </a:solidFill>
              <a:effectLst/>
              <a:uFillTx/>
              <a:latin typeface="Times New Roman"/>
            </a:endParaRPr>
          </a:p>
        </p:txBody>
      </p:sp>
      <p:sp>
        <p:nvSpPr>
          <p:cNvPr id="353" name=""/>
          <p:cNvSpPr txBox="1"/>
          <p:nvPr/>
        </p:nvSpPr>
        <p:spPr>
          <a:xfrm>
            <a:off x="8381880" y="1924560"/>
            <a:ext cx="22136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为</a:t>
            </a:r>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交易系统提供关键数据输入</a:t>
            </a:r>
            <a:endParaRPr b="0" lang="en-US" sz="1200" strike="noStrike" u="none">
              <a:solidFill>
                <a:srgbClr val="000000"/>
              </a:solidFill>
              <a:effectLst/>
              <a:uFillTx/>
              <a:latin typeface="Times New Roman"/>
            </a:endParaRPr>
          </a:p>
        </p:txBody>
      </p:sp>
      <p:sp>
        <p:nvSpPr>
          <p:cNvPr id="354" name=""/>
          <p:cNvSpPr txBox="1"/>
          <p:nvPr/>
        </p:nvSpPr>
        <p:spPr>
          <a:xfrm>
            <a:off x="8610480" y="2305800"/>
            <a:ext cx="22928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补充传统技术指标</a:t>
            </a:r>
            <a:r>
              <a:rPr b="0" lang="en-US" sz="1200" strike="noStrike" u="none">
                <a:solidFill>
                  <a:srgbClr val="777777"/>
                </a:solidFill>
                <a:effectLst/>
                <a:uFillTx/>
                <a:latin typeface="MicrosoftYaHei"/>
                <a:ea typeface="MicrosoftYaHei"/>
              </a:rPr>
              <a:t>(K</a:t>
            </a:r>
            <a:r>
              <a:rPr b="0" lang="zh-CN" sz="1200" strike="noStrike" u="none">
                <a:solidFill>
                  <a:srgbClr val="777777"/>
                </a:solidFill>
                <a:effectLst/>
                <a:uFillTx/>
                <a:latin typeface="MicrosoftYaHei"/>
                <a:ea typeface="MicrosoftYaHei"/>
              </a:rPr>
              <a:t>线</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成交量</a:t>
            </a:r>
            <a:r>
              <a:rPr b="0" lang="en-US" sz="1200" strike="noStrike" u="none">
                <a:solidFill>
                  <a:srgbClr val="777777"/>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355" name=""/>
          <p:cNvSpPr txBox="1"/>
          <p:nvPr/>
        </p:nvSpPr>
        <p:spPr>
          <a:xfrm>
            <a:off x="8610480" y="261036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引入基于链上行为的分析维度</a:t>
            </a:r>
            <a:endParaRPr b="0" lang="en-US" sz="1200" strike="noStrike" u="none">
              <a:solidFill>
                <a:srgbClr val="000000"/>
              </a:solidFill>
              <a:effectLst/>
              <a:uFillTx/>
              <a:latin typeface="Times New Roman"/>
            </a:endParaRPr>
          </a:p>
        </p:txBody>
      </p:sp>
      <p:sp>
        <p:nvSpPr>
          <p:cNvPr id="356" name=""/>
          <p:cNvSpPr txBox="1"/>
          <p:nvPr/>
        </p:nvSpPr>
        <p:spPr>
          <a:xfrm>
            <a:off x="8610480" y="2915280"/>
            <a:ext cx="21344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提供多模态、非结构化数据输入</a:t>
            </a:r>
            <a:endParaRPr b="0" lang="en-US" sz="1200" strike="noStrike" u="none">
              <a:solidFill>
                <a:srgbClr val="000000"/>
              </a:solidFill>
              <a:effectLst/>
              <a:uFillTx/>
              <a:latin typeface="Times New Roman"/>
            </a:endParaRPr>
          </a:p>
        </p:txBody>
      </p:sp>
      <p:sp>
        <p:nvSpPr>
          <p:cNvPr id="357" name=""/>
          <p:cNvSpPr txBox="1"/>
          <p:nvPr/>
        </p:nvSpPr>
        <p:spPr>
          <a:xfrm>
            <a:off x="8610480" y="322020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增强市场异常检测能力</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59" name="" descr=""/>
          <p:cNvPicPr/>
          <p:nvPr/>
        </p:nvPicPr>
        <p:blipFill>
          <a:blip r:embed="rId1"/>
          <a:stretch/>
        </p:blipFill>
        <p:spPr>
          <a:xfrm>
            <a:off x="0" y="0"/>
            <a:ext cx="12191760" cy="6857640"/>
          </a:xfrm>
          <a:prstGeom prst="rect">
            <a:avLst/>
          </a:prstGeom>
          <a:noFill/>
          <a:ln w="0">
            <a:noFill/>
          </a:ln>
        </p:spPr>
      </p:pic>
      <p:sp>
        <p:nvSpPr>
          <p:cNvPr id="360" name=""/>
          <p:cNvSpPr txBox="1"/>
          <p:nvPr/>
        </p:nvSpPr>
        <p:spPr>
          <a:xfrm>
            <a:off x="380880" y="182880"/>
            <a:ext cx="178812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02/02</a:t>
            </a:r>
            <a:r>
              <a:rPr b="0" lang="en-US" sz="1000" strike="noStrike" u="none">
                <a:solidFill>
                  <a:srgbClr val="4b5563"/>
                </a:solidFill>
                <a:effectLst/>
                <a:uFillTx/>
                <a:latin typeface="MicrosoftYaHei"/>
                <a:ea typeface="MicrosoftYaHei"/>
              </a:rPr>
              <a:t>GMGN</a:t>
            </a:r>
            <a:r>
              <a:rPr b="0" lang="zh-CN" sz="1000" strike="noStrike" u="none">
                <a:solidFill>
                  <a:srgbClr val="4b5563"/>
                </a:solidFill>
                <a:effectLst/>
                <a:uFillTx/>
                <a:latin typeface="MicrosoftYaHei"/>
                <a:ea typeface="MicrosoftYaHei"/>
              </a:rPr>
              <a:t>数据源深度解析</a:t>
            </a:r>
            <a:endParaRPr b="0" lang="en-US" sz="1050" strike="noStrike" u="none">
              <a:solidFill>
                <a:srgbClr val="000000"/>
              </a:solidFill>
              <a:effectLst/>
              <a:uFillTx/>
              <a:latin typeface="Times New Roman"/>
            </a:endParaRPr>
          </a:p>
        </p:txBody>
      </p:sp>
      <p:sp>
        <p:nvSpPr>
          <p:cNvPr id="361" name=""/>
          <p:cNvSpPr/>
          <p:nvPr/>
        </p:nvSpPr>
        <p:spPr>
          <a:xfrm>
            <a:off x="380880" y="1247760"/>
            <a:ext cx="5600880" cy="2428920"/>
          </a:xfrm>
          <a:custGeom>
            <a:avLst/>
            <a:gdLst/>
            <a:ahLst/>
            <a:rect l="0" t="0" r="r" b="b"/>
            <a:pathLst>
              <a:path w="15558" h="6747">
                <a:moveTo>
                  <a:pt x="106" y="0"/>
                </a:moveTo>
                <a:lnTo>
                  <a:pt x="15453" y="0"/>
                </a:lnTo>
                <a:cubicBezTo>
                  <a:pt x="15511" y="0"/>
                  <a:pt x="15558" y="58"/>
                  <a:pt x="15558" y="105"/>
                </a:cubicBezTo>
                <a:lnTo>
                  <a:pt x="15558" y="6641"/>
                </a:lnTo>
                <a:cubicBezTo>
                  <a:pt x="15558" y="6700"/>
                  <a:pt x="15511" y="6747"/>
                  <a:pt x="15453" y="6747"/>
                </a:cubicBezTo>
                <a:lnTo>
                  <a:pt x="106" y="6747"/>
                </a:lnTo>
                <a:cubicBezTo>
                  <a:pt x="47" y="6747"/>
                  <a:pt x="0" y="6689"/>
                  <a:pt x="0" y="6641"/>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62" name="" descr=""/>
          <p:cNvPicPr/>
          <p:nvPr/>
        </p:nvPicPr>
        <p:blipFill>
          <a:blip r:embed="rId2"/>
          <a:stretch/>
        </p:blipFill>
        <p:spPr>
          <a:xfrm>
            <a:off x="609480" y="1476360"/>
            <a:ext cx="228240" cy="304560"/>
          </a:xfrm>
          <a:prstGeom prst="rect">
            <a:avLst/>
          </a:prstGeom>
          <a:noFill/>
          <a:ln w="0">
            <a:noFill/>
          </a:ln>
        </p:spPr>
      </p:pic>
      <p:sp>
        <p:nvSpPr>
          <p:cNvPr id="363" name=""/>
          <p:cNvSpPr txBox="1"/>
          <p:nvPr/>
        </p:nvSpPr>
        <p:spPr>
          <a:xfrm>
            <a:off x="380880" y="450000"/>
            <a:ext cx="372528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商业模式的脆弱性与风险评估</a:t>
            </a:r>
            <a:endParaRPr b="0" lang="en-US" sz="2250" strike="noStrike" u="none">
              <a:solidFill>
                <a:srgbClr val="000000"/>
              </a:solidFill>
              <a:effectLst/>
              <a:uFillTx/>
              <a:latin typeface="Times New Roman"/>
            </a:endParaRPr>
          </a:p>
        </p:txBody>
      </p:sp>
      <p:sp>
        <p:nvSpPr>
          <p:cNvPr id="364" name=""/>
          <p:cNvSpPr txBox="1"/>
          <p:nvPr/>
        </p:nvSpPr>
        <p:spPr>
          <a:xfrm>
            <a:off x="952560" y="149040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市场周期依赖性</a:t>
            </a:r>
            <a:endParaRPr b="0" lang="en-US" sz="1350" strike="noStrike" u="none">
              <a:solidFill>
                <a:srgbClr val="000000"/>
              </a:solidFill>
              <a:effectLst/>
              <a:uFillTx/>
              <a:latin typeface="Times New Roman"/>
            </a:endParaRPr>
          </a:p>
        </p:txBody>
      </p:sp>
      <p:sp>
        <p:nvSpPr>
          <p:cNvPr id="365" name=""/>
          <p:cNvSpPr txBox="1"/>
          <p:nvPr/>
        </p:nvSpPr>
        <p:spPr>
          <a:xfrm>
            <a:off x="609480" y="1924560"/>
            <a:ext cx="10674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繁荣期日均收入</a:t>
            </a:r>
            <a:endParaRPr b="0" lang="en-US" sz="1200" strike="noStrike" u="none">
              <a:solidFill>
                <a:srgbClr val="000000"/>
              </a:solidFill>
              <a:effectLst/>
              <a:uFillTx/>
              <a:latin typeface="Times New Roman"/>
            </a:endParaRPr>
          </a:p>
        </p:txBody>
      </p:sp>
      <p:sp>
        <p:nvSpPr>
          <p:cNvPr id="366" name=""/>
          <p:cNvSpPr txBox="1"/>
          <p:nvPr/>
        </p:nvSpPr>
        <p:spPr>
          <a:xfrm>
            <a:off x="609480" y="2225160"/>
            <a:ext cx="1028520" cy="302040"/>
          </a:xfrm>
          <a:prstGeom prst="rect">
            <a:avLst/>
          </a:prstGeom>
          <a:noFill/>
          <a:ln w="0">
            <a:noFill/>
          </a:ln>
        </p:spPr>
        <p:txBody>
          <a:bodyPr wrap="none" lIns="0" rIns="0" tIns="0" bIns="0" anchor="t">
            <a:spAutoFit/>
          </a:bodyPr>
          <a:p>
            <a:r>
              <a:rPr b="1" lang="en-US" sz="1800" strike="noStrike" u="none">
                <a:solidFill>
                  <a:srgbClr val="09aa71"/>
                </a:solidFill>
                <a:effectLst/>
                <a:uFillTx/>
                <a:latin typeface="MicrosoftYaHei"/>
                <a:ea typeface="MicrosoftYaHei"/>
              </a:rPr>
              <a:t>50</a:t>
            </a:r>
            <a:r>
              <a:rPr b="1" lang="zh-CN" sz="1800" strike="noStrike" u="none">
                <a:solidFill>
                  <a:srgbClr val="09aa71"/>
                </a:solidFill>
                <a:effectLst/>
                <a:uFillTx/>
                <a:latin typeface="MicrosoftYaHei"/>
                <a:ea typeface="MicrosoftYaHei"/>
              </a:rPr>
              <a:t>万美元</a:t>
            </a:r>
            <a:endParaRPr b="0" lang="en-US" sz="1800" strike="noStrike" u="none">
              <a:solidFill>
                <a:srgbClr val="000000"/>
              </a:solidFill>
              <a:effectLst/>
              <a:uFillTx/>
              <a:latin typeface="Times New Roman"/>
            </a:endParaRPr>
          </a:p>
        </p:txBody>
      </p:sp>
      <p:sp>
        <p:nvSpPr>
          <p:cNvPr id="367" name=""/>
          <p:cNvSpPr txBox="1"/>
          <p:nvPr/>
        </p:nvSpPr>
        <p:spPr>
          <a:xfrm>
            <a:off x="4686480" y="1924560"/>
            <a:ext cx="10674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调整期日均收入</a:t>
            </a:r>
            <a:endParaRPr b="0" lang="en-US" sz="1200" strike="noStrike" u="none">
              <a:solidFill>
                <a:srgbClr val="000000"/>
              </a:solidFill>
              <a:effectLst/>
              <a:uFillTx/>
              <a:latin typeface="Times New Roman"/>
            </a:endParaRPr>
          </a:p>
        </p:txBody>
      </p:sp>
      <p:sp>
        <p:nvSpPr>
          <p:cNvPr id="368" name=""/>
          <p:cNvSpPr txBox="1"/>
          <p:nvPr/>
        </p:nvSpPr>
        <p:spPr>
          <a:xfrm>
            <a:off x="4686480" y="2225160"/>
            <a:ext cx="1094040" cy="302040"/>
          </a:xfrm>
          <a:prstGeom prst="rect">
            <a:avLst/>
          </a:prstGeom>
          <a:noFill/>
          <a:ln w="0">
            <a:noFill/>
          </a:ln>
        </p:spPr>
        <p:txBody>
          <a:bodyPr wrap="none" lIns="0" rIns="0" tIns="0" bIns="0" anchor="t">
            <a:spAutoFit/>
          </a:bodyPr>
          <a:p>
            <a:r>
              <a:rPr b="1" lang="en-US" sz="1800" strike="noStrike" u="none">
                <a:solidFill>
                  <a:srgbClr val="e7434a"/>
                </a:solidFill>
                <a:effectLst/>
                <a:uFillTx/>
                <a:latin typeface="MicrosoftYaHei"/>
                <a:ea typeface="MicrosoftYaHei"/>
              </a:rPr>
              <a:t>1.5</a:t>
            </a:r>
            <a:r>
              <a:rPr b="1" lang="zh-CN" sz="1800" strike="noStrike" u="none">
                <a:solidFill>
                  <a:srgbClr val="e7434a"/>
                </a:solidFill>
                <a:effectLst/>
                <a:uFillTx/>
                <a:latin typeface="MicrosoftYaHei"/>
                <a:ea typeface="MicrosoftYaHei"/>
              </a:rPr>
              <a:t>万美元</a:t>
            </a:r>
            <a:endParaRPr b="0" lang="en-US" sz="1800" strike="noStrike" u="none">
              <a:solidFill>
                <a:srgbClr val="000000"/>
              </a:solidFill>
              <a:effectLst/>
              <a:uFillTx/>
              <a:latin typeface="Times New Roman"/>
            </a:endParaRPr>
          </a:p>
        </p:txBody>
      </p:sp>
      <p:sp>
        <p:nvSpPr>
          <p:cNvPr id="369" name=""/>
          <p:cNvSpPr/>
          <p:nvPr/>
        </p:nvSpPr>
        <p:spPr>
          <a:xfrm>
            <a:off x="380880" y="3904920"/>
            <a:ext cx="5600880" cy="2572200"/>
          </a:xfrm>
          <a:custGeom>
            <a:avLst/>
            <a:gdLst/>
            <a:ahLst/>
            <a:rect l="0" t="0" r="r" b="b"/>
            <a:pathLst>
              <a:path w="15558" h="7145">
                <a:moveTo>
                  <a:pt x="106" y="0"/>
                </a:moveTo>
                <a:lnTo>
                  <a:pt x="15453" y="0"/>
                </a:lnTo>
                <a:cubicBezTo>
                  <a:pt x="15511" y="0"/>
                  <a:pt x="15558" y="59"/>
                  <a:pt x="15558" y="106"/>
                </a:cubicBezTo>
                <a:lnTo>
                  <a:pt x="15558" y="7039"/>
                </a:lnTo>
                <a:cubicBezTo>
                  <a:pt x="15558" y="7098"/>
                  <a:pt x="15511" y="7145"/>
                  <a:pt x="15453" y="7145"/>
                </a:cubicBezTo>
                <a:lnTo>
                  <a:pt x="106" y="7145"/>
                </a:lnTo>
                <a:cubicBezTo>
                  <a:pt x="47" y="7145"/>
                  <a:pt x="0" y="7087"/>
                  <a:pt x="0" y="7039"/>
                </a:cubicBez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70" name="" descr=""/>
          <p:cNvPicPr/>
          <p:nvPr/>
        </p:nvPicPr>
        <p:blipFill>
          <a:blip r:embed="rId3"/>
          <a:stretch/>
        </p:blipFill>
        <p:spPr>
          <a:xfrm>
            <a:off x="609480" y="4133880"/>
            <a:ext cx="228240" cy="304560"/>
          </a:xfrm>
          <a:prstGeom prst="rect">
            <a:avLst/>
          </a:prstGeom>
          <a:noFill/>
          <a:ln w="0">
            <a:noFill/>
          </a:ln>
        </p:spPr>
      </p:pic>
      <p:sp>
        <p:nvSpPr>
          <p:cNvPr id="371" name=""/>
          <p:cNvSpPr txBox="1"/>
          <p:nvPr/>
        </p:nvSpPr>
        <p:spPr>
          <a:xfrm>
            <a:off x="609480" y="2801160"/>
            <a:ext cx="4140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收入暴跌</a:t>
            </a:r>
            <a:r>
              <a:rPr b="0" lang="en-US" sz="1200" strike="noStrike" u="none">
                <a:solidFill>
                  <a:srgbClr val="777777"/>
                </a:solidFill>
                <a:effectLst/>
                <a:uFillTx/>
                <a:latin typeface="MicrosoftYaHei"/>
                <a:ea typeface="MicrosoftYaHei"/>
              </a:rPr>
              <a:t>97%</a:t>
            </a:r>
            <a:r>
              <a:rPr b="0" lang="zh-CN" sz="1200" strike="noStrike" u="none">
                <a:solidFill>
                  <a:srgbClr val="777777"/>
                </a:solidFill>
                <a:effectLst/>
                <a:uFillTx/>
                <a:latin typeface="MicrosoftYaHei"/>
                <a:ea typeface="MicrosoftYaHei"/>
              </a:rPr>
              <a:t>，反映高度依赖市场情绪和</a:t>
            </a:r>
            <a:r>
              <a:rPr b="0" lang="en-US" sz="1200" strike="noStrike" u="none">
                <a:solidFill>
                  <a:srgbClr val="777777"/>
                </a:solidFill>
                <a:effectLst/>
                <a:uFillTx/>
                <a:latin typeface="MicrosoftYaHei"/>
                <a:ea typeface="MicrosoftYaHei"/>
              </a:rPr>
              <a:t>Meme</a:t>
            </a:r>
            <a:r>
              <a:rPr b="0" lang="zh-CN" sz="1200" strike="noStrike" u="none">
                <a:solidFill>
                  <a:srgbClr val="777777"/>
                </a:solidFill>
                <a:effectLst/>
                <a:uFillTx/>
                <a:latin typeface="MicrosoftYaHei"/>
                <a:ea typeface="MicrosoftYaHei"/>
              </a:rPr>
              <a:t>币板块热度</a:t>
            </a:r>
            <a:endParaRPr b="0" lang="en-US" sz="1200" strike="noStrike" u="none">
              <a:solidFill>
                <a:srgbClr val="000000"/>
              </a:solidFill>
              <a:effectLst/>
              <a:uFillTx/>
              <a:latin typeface="Times New Roman"/>
            </a:endParaRPr>
          </a:p>
        </p:txBody>
      </p:sp>
      <p:sp>
        <p:nvSpPr>
          <p:cNvPr id="372" name=""/>
          <p:cNvSpPr/>
          <p:nvPr/>
        </p:nvSpPr>
        <p:spPr>
          <a:xfrm>
            <a:off x="609480" y="4724280"/>
            <a:ext cx="190800" cy="190800"/>
          </a:xfrm>
          <a:custGeom>
            <a:avLst/>
            <a:gdLst/>
            <a:ahLst/>
            <a:rect l="0" t="0" r="r" b="b"/>
            <a:pathLst>
              <a:path w="530" h="530">
                <a:moveTo>
                  <a:pt x="265" y="0"/>
                </a:moveTo>
                <a:cubicBezTo>
                  <a:pt x="412" y="0"/>
                  <a:pt x="530" y="146"/>
                  <a:pt x="530" y="264"/>
                </a:cubicBezTo>
                <a:cubicBezTo>
                  <a:pt x="530" y="412"/>
                  <a:pt x="412" y="530"/>
                  <a:pt x="265" y="530"/>
                </a:cubicBezTo>
                <a:cubicBezTo>
                  <a:pt x="118" y="530"/>
                  <a:pt x="0" y="384"/>
                  <a:pt x="0" y="264"/>
                </a:cubicBezTo>
                <a:cubicBezTo>
                  <a:pt x="0" y="118"/>
                  <a:pt x="118" y="0"/>
                  <a:pt x="265" y="0"/>
                </a:cubicBezTo>
                <a:close/>
              </a:path>
            </a:pathLst>
          </a:custGeom>
          <a:solidFill>
            <a:srgbClr val="e7434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3" name=""/>
          <p:cNvSpPr txBox="1"/>
          <p:nvPr/>
        </p:nvSpPr>
        <p:spPr>
          <a:xfrm>
            <a:off x="952560" y="41475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双重风险分析</a:t>
            </a:r>
            <a:endParaRPr b="0" lang="en-US" sz="1350" strike="noStrike" u="none">
              <a:solidFill>
                <a:srgbClr val="000000"/>
              </a:solidFill>
              <a:effectLst/>
              <a:uFillTx/>
              <a:latin typeface="Times New Roman"/>
            </a:endParaRPr>
          </a:p>
        </p:txBody>
      </p:sp>
      <p:sp>
        <p:nvSpPr>
          <p:cNvPr id="374" name=""/>
          <p:cNvSpPr txBox="1"/>
          <p:nvPr/>
        </p:nvSpPr>
        <p:spPr>
          <a:xfrm>
            <a:off x="895320" y="4582080"/>
            <a:ext cx="91512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平台生存风险</a:t>
            </a:r>
            <a:endParaRPr b="0" lang="en-US" sz="1200" strike="noStrike" u="none">
              <a:solidFill>
                <a:srgbClr val="000000"/>
              </a:solidFill>
              <a:effectLst/>
              <a:uFillTx/>
              <a:latin typeface="Times New Roman"/>
            </a:endParaRPr>
          </a:p>
        </p:txBody>
      </p:sp>
      <p:sp>
        <p:nvSpPr>
          <p:cNvPr id="375" name=""/>
          <p:cNvSpPr/>
          <p:nvPr/>
        </p:nvSpPr>
        <p:spPr>
          <a:xfrm>
            <a:off x="609480" y="5276520"/>
            <a:ext cx="190800" cy="191160"/>
          </a:xfrm>
          <a:custGeom>
            <a:avLst/>
            <a:gdLst/>
            <a:ahLst/>
            <a:rect l="0" t="0" r="r" b="b"/>
            <a:pathLst>
              <a:path w="530" h="531">
                <a:moveTo>
                  <a:pt x="265" y="0"/>
                </a:moveTo>
                <a:cubicBezTo>
                  <a:pt x="412" y="0"/>
                  <a:pt x="530" y="147"/>
                  <a:pt x="530" y="265"/>
                </a:cubicBezTo>
                <a:cubicBezTo>
                  <a:pt x="530" y="411"/>
                  <a:pt x="412" y="531"/>
                  <a:pt x="265" y="531"/>
                </a:cubicBezTo>
                <a:cubicBezTo>
                  <a:pt x="118" y="531"/>
                  <a:pt x="0" y="383"/>
                  <a:pt x="0" y="265"/>
                </a:cubicBezTo>
                <a:cubicBezTo>
                  <a:pt x="0" y="119"/>
                  <a:pt x="118" y="0"/>
                  <a:pt x="265" y="0"/>
                </a:cubicBezTo>
                <a:close/>
              </a:path>
            </a:pathLst>
          </a:custGeom>
          <a:solidFill>
            <a:srgbClr val="f4840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6" name=""/>
          <p:cNvSpPr txBox="1"/>
          <p:nvPr/>
        </p:nvSpPr>
        <p:spPr>
          <a:xfrm>
            <a:off x="895320" y="4810680"/>
            <a:ext cx="21344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市场下行期服务中断或停止运营</a:t>
            </a:r>
            <a:endParaRPr b="0" lang="en-US" sz="1200" strike="noStrike" u="none">
              <a:solidFill>
                <a:srgbClr val="000000"/>
              </a:solidFill>
              <a:effectLst/>
              <a:uFillTx/>
              <a:latin typeface="Times New Roman"/>
            </a:endParaRPr>
          </a:p>
        </p:txBody>
      </p:sp>
      <p:sp>
        <p:nvSpPr>
          <p:cNvPr id="377" name=""/>
          <p:cNvSpPr txBox="1"/>
          <p:nvPr/>
        </p:nvSpPr>
        <p:spPr>
          <a:xfrm>
            <a:off x="895320" y="5134680"/>
            <a:ext cx="91512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数据质量风险</a:t>
            </a:r>
            <a:endParaRPr b="0" lang="en-US" sz="1200" strike="noStrike" u="none">
              <a:solidFill>
                <a:srgbClr val="000000"/>
              </a:solidFill>
              <a:effectLst/>
              <a:uFillTx/>
              <a:latin typeface="Times New Roman"/>
            </a:endParaRPr>
          </a:p>
        </p:txBody>
      </p:sp>
      <p:sp>
        <p:nvSpPr>
          <p:cNvPr id="378" name=""/>
          <p:cNvSpPr/>
          <p:nvPr/>
        </p:nvSpPr>
        <p:spPr>
          <a:xfrm>
            <a:off x="609480" y="5829120"/>
            <a:ext cx="190800" cy="190800"/>
          </a:xfrm>
          <a:custGeom>
            <a:avLst/>
            <a:gdLst/>
            <a:ahLst/>
            <a:rect l="0" t="0" r="r" b="b"/>
            <a:pathLst>
              <a:path w="530" h="530">
                <a:moveTo>
                  <a:pt x="265" y="0"/>
                </a:moveTo>
                <a:cubicBezTo>
                  <a:pt x="412" y="0"/>
                  <a:pt x="530" y="146"/>
                  <a:pt x="530" y="265"/>
                </a:cubicBezTo>
                <a:cubicBezTo>
                  <a:pt x="530" y="411"/>
                  <a:pt x="412" y="530"/>
                  <a:pt x="265" y="530"/>
                </a:cubicBezTo>
                <a:cubicBezTo>
                  <a:pt x="118" y="530"/>
                  <a:pt x="0" y="383"/>
                  <a:pt x="0" y="265"/>
                </a:cubicBezTo>
                <a:cubicBezTo>
                  <a:pt x="0" y="118"/>
                  <a:pt x="118" y="0"/>
                  <a:pt x="265" y="0"/>
                </a:cubicBezTo>
                <a:close/>
              </a:path>
            </a:pathLst>
          </a:custGeom>
          <a:solidFill>
            <a:srgbClr val="b62bf7"/>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9" name=""/>
          <p:cNvSpPr txBox="1"/>
          <p:nvPr/>
        </p:nvSpPr>
        <p:spPr>
          <a:xfrm>
            <a:off x="895320" y="5363280"/>
            <a:ext cx="25916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繁荣期含非理性信号，恐慌期数据扭曲</a:t>
            </a:r>
            <a:endParaRPr b="0" lang="en-US" sz="1200" strike="noStrike" u="none">
              <a:solidFill>
                <a:srgbClr val="000000"/>
              </a:solidFill>
              <a:effectLst/>
              <a:uFillTx/>
              <a:latin typeface="Times New Roman"/>
            </a:endParaRPr>
          </a:p>
        </p:txBody>
      </p:sp>
      <p:sp>
        <p:nvSpPr>
          <p:cNvPr id="380" name=""/>
          <p:cNvSpPr txBox="1"/>
          <p:nvPr/>
        </p:nvSpPr>
        <p:spPr>
          <a:xfrm>
            <a:off x="895320" y="5687280"/>
            <a:ext cx="91512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模型决策风险</a:t>
            </a:r>
            <a:endParaRPr b="0" lang="en-US" sz="1200" strike="noStrike" u="none">
              <a:solidFill>
                <a:srgbClr val="000000"/>
              </a:solidFill>
              <a:effectLst/>
              <a:uFillTx/>
              <a:latin typeface="Times New Roman"/>
            </a:endParaRPr>
          </a:p>
        </p:txBody>
      </p:sp>
      <p:sp>
        <p:nvSpPr>
          <p:cNvPr id="381" name=""/>
          <p:cNvSpPr/>
          <p:nvPr/>
        </p:nvSpPr>
        <p:spPr>
          <a:xfrm>
            <a:off x="6210000" y="1247760"/>
            <a:ext cx="5601240" cy="5229360"/>
          </a:xfrm>
          <a:custGeom>
            <a:avLst/>
            <a:gdLst/>
            <a:ahLst/>
            <a:rect l="0" t="0" r="r" b="b"/>
            <a:pathLst>
              <a:path w="15559" h="14526">
                <a:moveTo>
                  <a:pt x="106" y="0"/>
                </a:moveTo>
                <a:lnTo>
                  <a:pt x="15453" y="0"/>
                </a:lnTo>
                <a:cubicBezTo>
                  <a:pt x="15511" y="0"/>
                  <a:pt x="15559" y="58"/>
                  <a:pt x="15559" y="105"/>
                </a:cubicBezTo>
                <a:lnTo>
                  <a:pt x="15559" y="14420"/>
                </a:lnTo>
                <a:cubicBezTo>
                  <a:pt x="15559" y="14479"/>
                  <a:pt x="15511" y="14526"/>
                  <a:pt x="15453" y="14526"/>
                </a:cubicBezTo>
                <a:lnTo>
                  <a:pt x="106" y="14526"/>
                </a:lnTo>
                <a:cubicBezTo>
                  <a:pt x="48" y="14526"/>
                  <a:pt x="0" y="14468"/>
                  <a:pt x="0" y="14420"/>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82" name=""/>
          <p:cNvSpPr txBox="1"/>
          <p:nvPr/>
        </p:nvSpPr>
        <p:spPr>
          <a:xfrm>
            <a:off x="895320" y="5915880"/>
            <a:ext cx="24786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学习错误历史模式导致灾难性决策</a:t>
            </a:r>
            <a:endParaRPr b="0" lang="en-US" sz="1200" strike="noStrike" u="none">
              <a:solidFill>
                <a:srgbClr val="000000"/>
              </a:solidFill>
              <a:effectLst/>
              <a:uFillTx/>
              <a:latin typeface="Times New Roman"/>
            </a:endParaRPr>
          </a:p>
        </p:txBody>
      </p:sp>
      <p:sp>
        <p:nvSpPr>
          <p:cNvPr id="383" name=""/>
          <p:cNvSpPr/>
          <p:nvPr/>
        </p:nvSpPr>
        <p:spPr>
          <a:xfrm>
            <a:off x="6438600" y="1885680"/>
            <a:ext cx="1017000" cy="690840"/>
          </a:xfrm>
          <a:custGeom>
            <a:avLst/>
            <a:gdLst/>
            <a:ahLst/>
            <a:rect l="0" t="0" r="r" b="b"/>
            <a:pathLst>
              <a:path w="2825" h="1919">
                <a:moveTo>
                  <a:pt x="0" y="0"/>
                </a:moveTo>
                <a:lnTo>
                  <a:pt x="2825" y="0"/>
                </a:lnTo>
                <a:lnTo>
                  <a:pt x="2825" y="1919"/>
                </a:lnTo>
                <a:lnTo>
                  <a:pt x="0" y="1919"/>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84" name=""/>
          <p:cNvSpPr/>
          <p:nvPr/>
        </p:nvSpPr>
        <p:spPr>
          <a:xfrm>
            <a:off x="6438600" y="2576160"/>
            <a:ext cx="101664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385" name=""/>
          <p:cNvSpPr txBox="1"/>
          <p:nvPr/>
        </p:nvSpPr>
        <p:spPr>
          <a:xfrm>
            <a:off x="8030880" y="1466280"/>
            <a:ext cx="1992600" cy="226080"/>
          </a:xfrm>
          <a:prstGeom prst="rect">
            <a:avLst/>
          </a:prstGeom>
          <a:noFill/>
          <a:ln w="0">
            <a:noFill/>
          </a:ln>
        </p:spPr>
        <p:txBody>
          <a:bodyPr wrap="none" lIns="0" rIns="0" tIns="0" bIns="0" anchor="t">
            <a:spAutoFit/>
          </a:bodyPr>
          <a:p>
            <a:r>
              <a:rPr b="1" lang="en-US" sz="1300" strike="noStrike" u="none">
                <a:solidFill>
                  <a:srgbClr val="333333"/>
                </a:solidFill>
                <a:effectLst/>
                <a:uFillTx/>
                <a:latin typeface="MicrosoftYaHei"/>
                <a:ea typeface="MicrosoftYaHei"/>
              </a:rPr>
              <a:t>GMGN</a:t>
            </a:r>
            <a:r>
              <a:rPr b="1" lang="zh-CN" sz="1300" strike="noStrike" u="none">
                <a:solidFill>
                  <a:srgbClr val="333333"/>
                </a:solidFill>
                <a:effectLst/>
                <a:uFillTx/>
                <a:latin typeface="MicrosoftYaHei"/>
                <a:ea typeface="MicrosoftYaHei"/>
              </a:rPr>
              <a:t>平台关键指标对比</a:t>
            </a:r>
            <a:endParaRPr b="0" lang="en-US" sz="1350" strike="noStrike" u="none">
              <a:solidFill>
                <a:srgbClr val="000000"/>
              </a:solidFill>
              <a:effectLst/>
              <a:uFillTx/>
              <a:latin typeface="Times New Roman"/>
            </a:endParaRPr>
          </a:p>
        </p:txBody>
      </p:sp>
      <p:sp>
        <p:nvSpPr>
          <p:cNvPr id="386" name=""/>
          <p:cNvSpPr/>
          <p:nvPr/>
        </p:nvSpPr>
        <p:spPr>
          <a:xfrm>
            <a:off x="7455240" y="1885680"/>
            <a:ext cx="1672560" cy="690840"/>
          </a:xfrm>
          <a:custGeom>
            <a:avLst/>
            <a:gdLst/>
            <a:ahLst/>
            <a:rect l="0" t="0" r="r" b="b"/>
            <a:pathLst>
              <a:path w="4646" h="1919">
                <a:moveTo>
                  <a:pt x="0" y="0"/>
                </a:moveTo>
                <a:lnTo>
                  <a:pt x="4646" y="0"/>
                </a:lnTo>
                <a:lnTo>
                  <a:pt x="4646" y="1919"/>
                </a:lnTo>
                <a:lnTo>
                  <a:pt x="0" y="1919"/>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87" name=""/>
          <p:cNvSpPr/>
          <p:nvPr/>
        </p:nvSpPr>
        <p:spPr>
          <a:xfrm>
            <a:off x="7455240" y="2576160"/>
            <a:ext cx="16722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388" name=""/>
          <p:cNvSpPr txBox="1"/>
          <p:nvPr/>
        </p:nvSpPr>
        <p:spPr>
          <a:xfrm>
            <a:off x="6581880" y="1991520"/>
            <a:ext cx="30564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指标</a:t>
            </a:r>
            <a:endParaRPr b="0" lang="en-US" sz="1200" strike="noStrike" u="none">
              <a:solidFill>
                <a:srgbClr val="000000"/>
              </a:solidFill>
              <a:effectLst/>
              <a:uFillTx/>
              <a:latin typeface="Times New Roman"/>
            </a:endParaRPr>
          </a:p>
        </p:txBody>
      </p:sp>
      <p:sp>
        <p:nvSpPr>
          <p:cNvPr id="389" name=""/>
          <p:cNvSpPr txBox="1"/>
          <p:nvPr/>
        </p:nvSpPr>
        <p:spPr>
          <a:xfrm>
            <a:off x="7598520" y="1991520"/>
            <a:ext cx="147564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市场繁荣期 </a:t>
            </a:r>
            <a:r>
              <a:rPr b="1" lang="en-US" sz="1200" strike="noStrike" u="none">
                <a:solidFill>
                  <a:srgbClr val="1e293b"/>
                </a:solidFill>
                <a:effectLst/>
                <a:uFillTx/>
                <a:latin typeface="MicrosoftYaHei"/>
                <a:ea typeface="MicrosoftYaHei"/>
              </a:rPr>
              <a:t>(2024</a:t>
            </a:r>
            <a:r>
              <a:rPr b="1" lang="zh-CN" sz="1200" strike="noStrike" u="none">
                <a:solidFill>
                  <a:srgbClr val="1e293b"/>
                </a:solidFill>
                <a:effectLst/>
                <a:uFillTx/>
                <a:latin typeface="MicrosoftYaHei"/>
                <a:ea typeface="MicrosoftYaHei"/>
              </a:rPr>
              <a:t>年</a:t>
            </a:r>
            <a:endParaRPr b="0" lang="en-US" sz="1200" strike="noStrike" u="none">
              <a:solidFill>
                <a:srgbClr val="000000"/>
              </a:solidFill>
              <a:effectLst/>
              <a:uFillTx/>
              <a:latin typeface="Times New Roman"/>
            </a:endParaRPr>
          </a:p>
        </p:txBody>
      </p:sp>
      <p:sp>
        <p:nvSpPr>
          <p:cNvPr id="390" name=""/>
          <p:cNvSpPr/>
          <p:nvPr/>
        </p:nvSpPr>
        <p:spPr>
          <a:xfrm>
            <a:off x="9127440" y="1885680"/>
            <a:ext cx="1620720" cy="690840"/>
          </a:xfrm>
          <a:custGeom>
            <a:avLst/>
            <a:gdLst/>
            <a:ahLst/>
            <a:rect l="0" t="0" r="r" b="b"/>
            <a:pathLst>
              <a:path w="4502" h="1919">
                <a:moveTo>
                  <a:pt x="0" y="0"/>
                </a:moveTo>
                <a:lnTo>
                  <a:pt x="4502" y="0"/>
                </a:lnTo>
                <a:lnTo>
                  <a:pt x="4502" y="1919"/>
                </a:lnTo>
                <a:lnTo>
                  <a:pt x="0" y="1919"/>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91" name=""/>
          <p:cNvSpPr/>
          <p:nvPr/>
        </p:nvSpPr>
        <p:spPr>
          <a:xfrm>
            <a:off x="9127440" y="2576160"/>
            <a:ext cx="16203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392" name=""/>
          <p:cNvSpPr txBox="1"/>
          <p:nvPr/>
        </p:nvSpPr>
        <p:spPr>
          <a:xfrm>
            <a:off x="7598520" y="2194560"/>
            <a:ext cx="40500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牛市</a:t>
            </a:r>
            <a:r>
              <a:rPr b="1" lang="en-US" sz="1200" strike="noStrike" u="none">
                <a:solidFill>
                  <a:srgbClr val="1e293b"/>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393" name=""/>
          <p:cNvSpPr txBox="1"/>
          <p:nvPr/>
        </p:nvSpPr>
        <p:spPr>
          <a:xfrm>
            <a:off x="9270360" y="1991520"/>
            <a:ext cx="147564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市场调整期 </a:t>
            </a:r>
            <a:r>
              <a:rPr b="1" lang="en-US" sz="1200" strike="noStrike" u="none">
                <a:solidFill>
                  <a:srgbClr val="1e293b"/>
                </a:solidFill>
                <a:effectLst/>
                <a:uFillTx/>
                <a:latin typeface="MicrosoftYaHei"/>
                <a:ea typeface="MicrosoftYaHei"/>
              </a:rPr>
              <a:t>(2025</a:t>
            </a:r>
            <a:r>
              <a:rPr b="1" lang="zh-CN" sz="1200" strike="noStrike" u="none">
                <a:solidFill>
                  <a:srgbClr val="1e293b"/>
                </a:solidFill>
                <a:effectLst/>
                <a:uFillTx/>
                <a:latin typeface="MicrosoftYaHei"/>
                <a:ea typeface="MicrosoftYaHei"/>
              </a:rPr>
              <a:t>年</a:t>
            </a:r>
            <a:endParaRPr b="0" lang="en-US" sz="1200" strike="noStrike" u="none">
              <a:solidFill>
                <a:srgbClr val="000000"/>
              </a:solidFill>
              <a:effectLst/>
              <a:uFillTx/>
              <a:latin typeface="Times New Roman"/>
            </a:endParaRPr>
          </a:p>
        </p:txBody>
      </p:sp>
      <p:sp>
        <p:nvSpPr>
          <p:cNvPr id="394" name=""/>
          <p:cNvSpPr/>
          <p:nvPr/>
        </p:nvSpPr>
        <p:spPr>
          <a:xfrm>
            <a:off x="10747800" y="1885680"/>
            <a:ext cx="834840" cy="690840"/>
          </a:xfrm>
          <a:custGeom>
            <a:avLst/>
            <a:gdLst/>
            <a:ahLst/>
            <a:rect l="0" t="0" r="r" b="b"/>
            <a:pathLst>
              <a:path w="2319" h="1919">
                <a:moveTo>
                  <a:pt x="0" y="0"/>
                </a:moveTo>
                <a:lnTo>
                  <a:pt x="2319" y="0"/>
                </a:lnTo>
                <a:lnTo>
                  <a:pt x="2319" y="1919"/>
                </a:lnTo>
                <a:lnTo>
                  <a:pt x="0" y="1919"/>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95" name=""/>
          <p:cNvSpPr/>
          <p:nvPr/>
        </p:nvSpPr>
        <p:spPr>
          <a:xfrm>
            <a:off x="10747800" y="2576160"/>
            <a:ext cx="8344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396" name=""/>
          <p:cNvSpPr txBox="1"/>
          <p:nvPr/>
        </p:nvSpPr>
        <p:spPr>
          <a:xfrm>
            <a:off x="9270360" y="2194560"/>
            <a:ext cx="386280" cy="201600"/>
          </a:xfrm>
          <a:prstGeom prst="rect">
            <a:avLst/>
          </a:prstGeom>
          <a:noFill/>
          <a:ln w="0">
            <a:noFill/>
          </a:ln>
        </p:spPr>
        <p:txBody>
          <a:bodyPr wrap="none" lIns="0" rIns="0" tIns="0" bIns="0" anchor="t">
            <a:spAutoFit/>
          </a:bodyPr>
          <a:p>
            <a:r>
              <a:rPr b="1" lang="en-US" sz="1200" strike="noStrike" u="none">
                <a:solidFill>
                  <a:srgbClr val="1e293b"/>
                </a:solidFill>
                <a:effectLst/>
                <a:uFillTx/>
                <a:latin typeface="MicrosoftYaHei"/>
                <a:ea typeface="MicrosoftYaHei"/>
              </a:rPr>
              <a:t>3</a:t>
            </a:r>
            <a:r>
              <a:rPr b="1" lang="zh-CN" sz="1200" strike="noStrike" u="none">
                <a:solidFill>
                  <a:srgbClr val="1e293b"/>
                </a:solidFill>
                <a:effectLst/>
                <a:uFillTx/>
                <a:latin typeface="MicrosoftYaHei"/>
                <a:ea typeface="MicrosoftYaHei"/>
              </a:rPr>
              <a:t>月</a:t>
            </a:r>
            <a:r>
              <a:rPr b="1" lang="en-US" sz="1200" strike="noStrike" u="none">
                <a:solidFill>
                  <a:srgbClr val="1e293b"/>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397" name=""/>
          <p:cNvSpPr/>
          <p:nvPr/>
        </p:nvSpPr>
        <p:spPr>
          <a:xfrm>
            <a:off x="6438600" y="3043080"/>
            <a:ext cx="101664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398" name=""/>
          <p:cNvSpPr txBox="1"/>
          <p:nvPr/>
        </p:nvSpPr>
        <p:spPr>
          <a:xfrm>
            <a:off x="10890720" y="1991520"/>
            <a:ext cx="61020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变化幅度</a:t>
            </a:r>
            <a:endParaRPr b="0" lang="en-US" sz="1200" strike="noStrike" u="none">
              <a:solidFill>
                <a:srgbClr val="000000"/>
              </a:solidFill>
              <a:effectLst/>
              <a:uFillTx/>
              <a:latin typeface="Times New Roman"/>
            </a:endParaRPr>
          </a:p>
        </p:txBody>
      </p:sp>
      <p:sp>
        <p:nvSpPr>
          <p:cNvPr id="399" name=""/>
          <p:cNvSpPr/>
          <p:nvPr/>
        </p:nvSpPr>
        <p:spPr>
          <a:xfrm>
            <a:off x="7455240" y="3043080"/>
            <a:ext cx="16722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400" name=""/>
          <p:cNvSpPr txBox="1"/>
          <p:nvPr/>
        </p:nvSpPr>
        <p:spPr>
          <a:xfrm>
            <a:off x="6581880" y="2682000"/>
            <a:ext cx="6102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日均收入</a:t>
            </a:r>
            <a:endParaRPr b="0" lang="en-US" sz="1200" strike="noStrike" u="none">
              <a:solidFill>
                <a:srgbClr val="000000"/>
              </a:solidFill>
              <a:effectLst/>
              <a:uFillTx/>
              <a:latin typeface="Times New Roman"/>
            </a:endParaRPr>
          </a:p>
        </p:txBody>
      </p:sp>
      <p:sp>
        <p:nvSpPr>
          <p:cNvPr id="401" name=""/>
          <p:cNvSpPr/>
          <p:nvPr/>
        </p:nvSpPr>
        <p:spPr>
          <a:xfrm>
            <a:off x="9127440" y="3043080"/>
            <a:ext cx="16203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402" name=""/>
          <p:cNvSpPr txBox="1"/>
          <p:nvPr/>
        </p:nvSpPr>
        <p:spPr>
          <a:xfrm>
            <a:off x="7598520" y="2682000"/>
            <a:ext cx="8690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约</a:t>
            </a:r>
            <a:r>
              <a:rPr b="0" lang="en-US" sz="1200" strike="noStrike" u="none">
                <a:solidFill>
                  <a:srgbClr val="333333"/>
                </a:solidFill>
                <a:effectLst/>
                <a:uFillTx/>
                <a:latin typeface="MicrosoftYaHei"/>
                <a:ea typeface="MicrosoftYaHei"/>
              </a:rPr>
              <a:t>50</a:t>
            </a:r>
            <a:r>
              <a:rPr b="0" lang="zh-CN" sz="1200" strike="noStrike" u="none">
                <a:solidFill>
                  <a:srgbClr val="333333"/>
                </a:solidFill>
                <a:effectLst/>
                <a:uFillTx/>
                <a:latin typeface="MicrosoftYaHei"/>
                <a:ea typeface="MicrosoftYaHei"/>
              </a:rPr>
              <a:t>万美元</a:t>
            </a:r>
            <a:endParaRPr b="0" lang="en-US" sz="1200" strike="noStrike" u="none">
              <a:solidFill>
                <a:srgbClr val="000000"/>
              </a:solidFill>
              <a:effectLst/>
              <a:uFillTx/>
              <a:latin typeface="Times New Roman"/>
            </a:endParaRPr>
          </a:p>
        </p:txBody>
      </p:sp>
      <p:sp>
        <p:nvSpPr>
          <p:cNvPr id="403" name=""/>
          <p:cNvSpPr/>
          <p:nvPr/>
        </p:nvSpPr>
        <p:spPr>
          <a:xfrm>
            <a:off x="10747800" y="3043080"/>
            <a:ext cx="8344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404" name=""/>
          <p:cNvSpPr txBox="1"/>
          <p:nvPr/>
        </p:nvSpPr>
        <p:spPr>
          <a:xfrm>
            <a:off x="9270360" y="2682000"/>
            <a:ext cx="9054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约</a:t>
            </a:r>
            <a:r>
              <a:rPr b="0" lang="en-US" sz="1200" strike="noStrike" u="none">
                <a:solidFill>
                  <a:srgbClr val="333333"/>
                </a:solidFill>
                <a:effectLst/>
                <a:uFillTx/>
                <a:latin typeface="MicrosoftYaHei"/>
                <a:ea typeface="MicrosoftYaHei"/>
              </a:rPr>
              <a:t>1.5</a:t>
            </a:r>
            <a:r>
              <a:rPr b="0" lang="zh-CN" sz="1200" strike="noStrike" u="none">
                <a:solidFill>
                  <a:srgbClr val="333333"/>
                </a:solidFill>
                <a:effectLst/>
                <a:uFillTx/>
                <a:latin typeface="MicrosoftYaHei"/>
                <a:ea typeface="MicrosoftYaHei"/>
              </a:rPr>
              <a:t>万美元</a:t>
            </a:r>
            <a:endParaRPr b="0" lang="en-US" sz="1200" strike="noStrike" u="none">
              <a:solidFill>
                <a:srgbClr val="000000"/>
              </a:solidFill>
              <a:effectLst/>
              <a:uFillTx/>
              <a:latin typeface="Times New Roman"/>
            </a:endParaRPr>
          </a:p>
        </p:txBody>
      </p:sp>
      <p:sp>
        <p:nvSpPr>
          <p:cNvPr id="405" name=""/>
          <p:cNvSpPr/>
          <p:nvPr/>
        </p:nvSpPr>
        <p:spPr>
          <a:xfrm>
            <a:off x="6438600" y="3738240"/>
            <a:ext cx="101664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406" name=""/>
          <p:cNvSpPr txBox="1"/>
          <p:nvPr/>
        </p:nvSpPr>
        <p:spPr>
          <a:xfrm>
            <a:off x="10890720" y="2682000"/>
            <a:ext cx="397080" cy="201600"/>
          </a:xfrm>
          <a:prstGeom prst="rect">
            <a:avLst/>
          </a:prstGeom>
          <a:noFill/>
          <a:ln w="0">
            <a:noFill/>
          </a:ln>
        </p:spPr>
        <p:txBody>
          <a:bodyPr wrap="none" lIns="0" rIns="0" tIns="0" bIns="0" anchor="t">
            <a:spAutoFit/>
          </a:bodyPr>
          <a:p>
            <a:r>
              <a:rPr b="1" lang="en-US" sz="1200" strike="noStrike" u="none">
                <a:solidFill>
                  <a:srgbClr val="e53e3e"/>
                </a:solidFill>
                <a:effectLst/>
                <a:uFillTx/>
                <a:latin typeface="MicrosoftYaHei"/>
                <a:ea typeface="MicrosoftYaHei"/>
              </a:rPr>
              <a:t>-97%</a:t>
            </a:r>
            <a:endParaRPr b="0" lang="en-US" sz="1200" strike="noStrike" u="none">
              <a:solidFill>
                <a:srgbClr val="000000"/>
              </a:solidFill>
              <a:effectLst/>
              <a:uFillTx/>
              <a:latin typeface="Times New Roman"/>
            </a:endParaRPr>
          </a:p>
        </p:txBody>
      </p:sp>
      <p:sp>
        <p:nvSpPr>
          <p:cNvPr id="407" name=""/>
          <p:cNvSpPr txBox="1"/>
          <p:nvPr/>
        </p:nvSpPr>
        <p:spPr>
          <a:xfrm>
            <a:off x="6581880" y="3148560"/>
            <a:ext cx="6102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日均活跃</a:t>
            </a:r>
            <a:endParaRPr b="0" lang="en-US" sz="1200" strike="noStrike" u="none">
              <a:solidFill>
                <a:srgbClr val="000000"/>
              </a:solidFill>
              <a:effectLst/>
              <a:uFillTx/>
              <a:latin typeface="Times New Roman"/>
            </a:endParaRPr>
          </a:p>
        </p:txBody>
      </p:sp>
      <p:sp>
        <p:nvSpPr>
          <p:cNvPr id="408" name=""/>
          <p:cNvSpPr/>
          <p:nvPr/>
        </p:nvSpPr>
        <p:spPr>
          <a:xfrm>
            <a:off x="7455240" y="3738240"/>
            <a:ext cx="16722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409" name=""/>
          <p:cNvSpPr txBox="1"/>
          <p:nvPr/>
        </p:nvSpPr>
        <p:spPr>
          <a:xfrm>
            <a:off x="6581880" y="3351960"/>
            <a:ext cx="305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用户</a:t>
            </a:r>
            <a:endParaRPr b="0" lang="en-US" sz="1200" strike="noStrike" u="none">
              <a:solidFill>
                <a:srgbClr val="000000"/>
              </a:solidFill>
              <a:effectLst/>
              <a:uFillTx/>
              <a:latin typeface="Times New Roman"/>
            </a:endParaRPr>
          </a:p>
        </p:txBody>
      </p:sp>
      <p:sp>
        <p:nvSpPr>
          <p:cNvPr id="410" name=""/>
          <p:cNvSpPr/>
          <p:nvPr/>
        </p:nvSpPr>
        <p:spPr>
          <a:xfrm>
            <a:off x="9127440" y="3738240"/>
            <a:ext cx="16203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411" name=""/>
          <p:cNvSpPr txBox="1"/>
          <p:nvPr/>
        </p:nvSpPr>
        <p:spPr>
          <a:xfrm>
            <a:off x="7598520" y="3148560"/>
            <a:ext cx="60048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约</a:t>
            </a:r>
            <a:r>
              <a:rPr b="0" lang="en-US" sz="1200" strike="noStrike" u="none">
                <a:solidFill>
                  <a:srgbClr val="333333"/>
                </a:solidFill>
                <a:effectLst/>
                <a:uFillTx/>
                <a:latin typeface="MicrosoftYaHei"/>
                <a:ea typeface="MicrosoftYaHei"/>
              </a:rPr>
              <a:t>2.8</a:t>
            </a:r>
            <a:r>
              <a:rPr b="0" lang="zh-CN" sz="1200" strike="noStrike" u="none">
                <a:solidFill>
                  <a:srgbClr val="333333"/>
                </a:solidFill>
                <a:effectLst/>
                <a:uFillTx/>
                <a:latin typeface="MicrosoftYaHei"/>
                <a:ea typeface="MicrosoftYaHei"/>
              </a:rPr>
              <a:t>万</a:t>
            </a:r>
            <a:endParaRPr b="0" lang="en-US" sz="1200" strike="noStrike" u="none">
              <a:solidFill>
                <a:srgbClr val="000000"/>
              </a:solidFill>
              <a:effectLst/>
              <a:uFillTx/>
              <a:latin typeface="Times New Roman"/>
            </a:endParaRPr>
          </a:p>
        </p:txBody>
      </p:sp>
      <p:sp>
        <p:nvSpPr>
          <p:cNvPr id="412" name=""/>
          <p:cNvSpPr/>
          <p:nvPr/>
        </p:nvSpPr>
        <p:spPr>
          <a:xfrm>
            <a:off x="10747800" y="3738240"/>
            <a:ext cx="8344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413" name=""/>
          <p:cNvSpPr txBox="1"/>
          <p:nvPr/>
        </p:nvSpPr>
        <p:spPr>
          <a:xfrm>
            <a:off x="9270360" y="3148560"/>
            <a:ext cx="15192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414" name=""/>
          <p:cNvSpPr txBox="1"/>
          <p:nvPr/>
        </p:nvSpPr>
        <p:spPr>
          <a:xfrm>
            <a:off x="10890720" y="3148560"/>
            <a:ext cx="15192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415" name=""/>
          <p:cNvSpPr txBox="1"/>
          <p:nvPr/>
        </p:nvSpPr>
        <p:spPr>
          <a:xfrm>
            <a:off x="6581880" y="3844080"/>
            <a:ext cx="6102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日均交易</a:t>
            </a:r>
            <a:endParaRPr b="0" lang="en-US" sz="1200" strike="noStrike" u="none">
              <a:solidFill>
                <a:srgbClr val="000000"/>
              </a:solidFill>
              <a:effectLst/>
              <a:uFillTx/>
              <a:latin typeface="Times New Roman"/>
            </a:endParaRPr>
          </a:p>
        </p:txBody>
      </p:sp>
      <p:sp>
        <p:nvSpPr>
          <p:cNvPr id="416" name=""/>
          <p:cNvSpPr txBox="1"/>
          <p:nvPr/>
        </p:nvSpPr>
        <p:spPr>
          <a:xfrm>
            <a:off x="6581880" y="4047120"/>
            <a:ext cx="305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笔数</a:t>
            </a:r>
            <a:endParaRPr b="0" lang="en-US" sz="1200" strike="noStrike" u="none">
              <a:solidFill>
                <a:srgbClr val="000000"/>
              </a:solidFill>
              <a:effectLst/>
              <a:uFillTx/>
              <a:latin typeface="Times New Roman"/>
            </a:endParaRPr>
          </a:p>
        </p:txBody>
      </p:sp>
      <p:sp>
        <p:nvSpPr>
          <p:cNvPr id="417" name=""/>
          <p:cNvSpPr txBox="1"/>
          <p:nvPr/>
        </p:nvSpPr>
        <p:spPr>
          <a:xfrm>
            <a:off x="7598520" y="3844080"/>
            <a:ext cx="56412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约</a:t>
            </a:r>
            <a:r>
              <a:rPr b="0" lang="en-US" sz="1200" strike="noStrike" u="none">
                <a:solidFill>
                  <a:srgbClr val="333333"/>
                </a:solidFill>
                <a:effectLst/>
                <a:uFillTx/>
                <a:latin typeface="MicrosoftYaHei"/>
                <a:ea typeface="MicrosoftYaHei"/>
              </a:rPr>
              <a:t>60</a:t>
            </a:r>
            <a:r>
              <a:rPr b="0" lang="zh-CN" sz="1200" strike="noStrike" u="none">
                <a:solidFill>
                  <a:srgbClr val="333333"/>
                </a:solidFill>
                <a:effectLst/>
                <a:uFillTx/>
                <a:latin typeface="MicrosoftYaHei"/>
                <a:ea typeface="MicrosoftYaHei"/>
              </a:rPr>
              <a:t>万</a:t>
            </a:r>
            <a:endParaRPr b="0" lang="en-US" sz="1200" strike="noStrike" u="none">
              <a:solidFill>
                <a:srgbClr val="000000"/>
              </a:solidFill>
              <a:effectLst/>
              <a:uFillTx/>
              <a:latin typeface="Times New Roman"/>
            </a:endParaRPr>
          </a:p>
        </p:txBody>
      </p:sp>
      <p:sp>
        <p:nvSpPr>
          <p:cNvPr id="418" name=""/>
          <p:cNvSpPr txBox="1"/>
          <p:nvPr/>
        </p:nvSpPr>
        <p:spPr>
          <a:xfrm>
            <a:off x="9270360" y="3844080"/>
            <a:ext cx="15192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419" name=""/>
          <p:cNvSpPr/>
          <p:nvPr/>
        </p:nvSpPr>
        <p:spPr>
          <a:xfrm>
            <a:off x="6438600" y="4657680"/>
            <a:ext cx="5144040" cy="1000440"/>
          </a:xfrm>
          <a:custGeom>
            <a:avLst/>
            <a:gdLst/>
            <a:ahLst/>
            <a:rect l="0" t="0" r="r" b="b"/>
            <a:pathLst>
              <a:path w="14289" h="2779">
                <a:moveTo>
                  <a:pt x="0" y="0"/>
                </a:moveTo>
                <a:lnTo>
                  <a:pt x="14289" y="0"/>
                </a:lnTo>
                <a:lnTo>
                  <a:pt x="14289" y="2779"/>
                </a:lnTo>
                <a:lnTo>
                  <a:pt x="0" y="2779"/>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20" name=""/>
          <p:cNvSpPr/>
          <p:nvPr/>
        </p:nvSpPr>
        <p:spPr>
          <a:xfrm>
            <a:off x="6438600" y="4429080"/>
            <a:ext cx="5143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421" name=""/>
          <p:cNvSpPr txBox="1"/>
          <p:nvPr/>
        </p:nvSpPr>
        <p:spPr>
          <a:xfrm>
            <a:off x="10890720" y="3844080"/>
            <a:ext cx="15192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pic>
        <p:nvPicPr>
          <p:cNvPr id="422" name="" descr=""/>
          <p:cNvPicPr/>
          <p:nvPr/>
        </p:nvPicPr>
        <p:blipFill>
          <a:blip r:embed="rId4"/>
          <a:stretch/>
        </p:blipFill>
        <p:spPr>
          <a:xfrm>
            <a:off x="6591240" y="4848120"/>
            <a:ext cx="114120" cy="151920"/>
          </a:xfrm>
          <a:prstGeom prst="rect">
            <a:avLst/>
          </a:prstGeom>
          <a:noFill/>
          <a:ln w="0">
            <a:noFill/>
          </a:ln>
        </p:spPr>
      </p:pic>
      <p:sp>
        <p:nvSpPr>
          <p:cNvPr id="423" name=""/>
          <p:cNvSpPr txBox="1"/>
          <p:nvPr/>
        </p:nvSpPr>
        <p:spPr>
          <a:xfrm>
            <a:off x="6753240" y="4810680"/>
            <a:ext cx="91512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风险管理策略</a:t>
            </a:r>
            <a:endParaRPr b="0" lang="en-US" sz="1200" strike="noStrike" u="none">
              <a:solidFill>
                <a:srgbClr val="000000"/>
              </a:solidFill>
              <a:effectLst/>
              <a:uFillTx/>
              <a:latin typeface="Times New Roman"/>
            </a:endParaRPr>
          </a:p>
        </p:txBody>
      </p:sp>
      <p:sp>
        <p:nvSpPr>
          <p:cNvPr id="424" name=""/>
          <p:cNvSpPr txBox="1"/>
          <p:nvPr/>
        </p:nvSpPr>
        <p:spPr>
          <a:xfrm>
            <a:off x="6591240" y="5116680"/>
            <a:ext cx="464148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必须建立多元化数据采集策略，结合交易所行情和链上区块浏览器数据，形成更</a:t>
            </a:r>
            <a:endParaRPr b="0" lang="en-US" sz="1050" strike="noStrike" u="none">
              <a:solidFill>
                <a:srgbClr val="000000"/>
              </a:solidFill>
              <a:effectLst/>
              <a:uFillTx/>
              <a:latin typeface="Times New Roman"/>
            </a:endParaRPr>
          </a:p>
        </p:txBody>
      </p:sp>
      <p:sp>
        <p:nvSpPr>
          <p:cNvPr id="425" name=""/>
          <p:cNvSpPr txBox="1"/>
          <p:nvPr/>
        </p:nvSpPr>
        <p:spPr>
          <a:xfrm>
            <a:off x="6591240" y="5294520"/>
            <a:ext cx="92880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稳健的分析基础</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27" name="" descr=""/>
          <p:cNvPicPr/>
          <p:nvPr/>
        </p:nvPicPr>
        <p:blipFill>
          <a:blip r:embed="rId1"/>
          <a:stretch/>
        </p:blipFill>
        <p:spPr>
          <a:xfrm>
            <a:off x="0" y="0"/>
            <a:ext cx="12191760" cy="6857640"/>
          </a:xfrm>
          <a:prstGeom prst="rect">
            <a:avLst/>
          </a:prstGeom>
          <a:noFill/>
          <a:ln w="0">
            <a:noFill/>
          </a:ln>
        </p:spPr>
      </p:pic>
      <p:sp>
        <p:nvSpPr>
          <p:cNvPr id="428" name=""/>
          <p:cNvSpPr txBox="1"/>
          <p:nvPr/>
        </p:nvSpPr>
        <p:spPr>
          <a:xfrm>
            <a:off x="380880" y="182880"/>
            <a:ext cx="178812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02/03</a:t>
            </a:r>
            <a:r>
              <a:rPr b="0" lang="en-US" sz="1000" strike="noStrike" u="none">
                <a:solidFill>
                  <a:srgbClr val="4b5563"/>
                </a:solidFill>
                <a:effectLst/>
                <a:uFillTx/>
                <a:latin typeface="MicrosoftYaHei"/>
                <a:ea typeface="MicrosoftYaHei"/>
              </a:rPr>
              <a:t>GMGN</a:t>
            </a:r>
            <a:r>
              <a:rPr b="0" lang="zh-CN" sz="1000" strike="noStrike" u="none">
                <a:solidFill>
                  <a:srgbClr val="4b5563"/>
                </a:solidFill>
                <a:effectLst/>
                <a:uFillTx/>
                <a:latin typeface="MicrosoftYaHei"/>
                <a:ea typeface="MicrosoftYaHei"/>
              </a:rPr>
              <a:t>数据源深度解析</a:t>
            </a:r>
            <a:endParaRPr b="0" lang="en-US" sz="1050" strike="noStrike" u="none">
              <a:solidFill>
                <a:srgbClr val="000000"/>
              </a:solidFill>
              <a:effectLst/>
              <a:uFillTx/>
              <a:latin typeface="Times New Roman"/>
            </a:endParaRPr>
          </a:p>
        </p:txBody>
      </p:sp>
      <p:sp>
        <p:nvSpPr>
          <p:cNvPr id="429" name=""/>
          <p:cNvSpPr/>
          <p:nvPr/>
        </p:nvSpPr>
        <p:spPr>
          <a:xfrm>
            <a:off x="380880" y="1247760"/>
            <a:ext cx="7391520" cy="5229360"/>
          </a:xfrm>
          <a:custGeom>
            <a:avLst/>
            <a:gdLst/>
            <a:ahLst/>
            <a:rect l="0" t="0" r="r" b="b"/>
            <a:pathLst>
              <a:path w="20532" h="14526">
                <a:moveTo>
                  <a:pt x="106" y="0"/>
                </a:moveTo>
                <a:lnTo>
                  <a:pt x="20427" y="0"/>
                </a:lnTo>
                <a:cubicBezTo>
                  <a:pt x="20485" y="0"/>
                  <a:pt x="20532" y="58"/>
                  <a:pt x="20532" y="105"/>
                </a:cubicBezTo>
                <a:lnTo>
                  <a:pt x="20532" y="14420"/>
                </a:lnTo>
                <a:cubicBezTo>
                  <a:pt x="20532" y="14479"/>
                  <a:pt x="20485" y="14526"/>
                  <a:pt x="20427" y="14526"/>
                </a:cubicBezTo>
                <a:lnTo>
                  <a:pt x="106" y="14526"/>
                </a:lnTo>
                <a:cubicBezTo>
                  <a:pt x="47" y="14526"/>
                  <a:pt x="0" y="14468"/>
                  <a:pt x="0" y="14420"/>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30" name="" descr=""/>
          <p:cNvPicPr/>
          <p:nvPr/>
        </p:nvPicPr>
        <p:blipFill>
          <a:blip r:embed="rId2"/>
          <a:stretch/>
        </p:blipFill>
        <p:spPr>
          <a:xfrm>
            <a:off x="614520" y="1585800"/>
            <a:ext cx="351720" cy="342720"/>
          </a:xfrm>
          <a:prstGeom prst="rect">
            <a:avLst/>
          </a:prstGeom>
          <a:noFill/>
          <a:ln w="0">
            <a:noFill/>
          </a:ln>
        </p:spPr>
      </p:pic>
      <p:sp>
        <p:nvSpPr>
          <p:cNvPr id="431" name=""/>
          <p:cNvSpPr txBox="1"/>
          <p:nvPr/>
        </p:nvSpPr>
        <p:spPr>
          <a:xfrm>
            <a:off x="380880" y="450000"/>
            <a:ext cx="580860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数据获取的现实路径：官方</a:t>
            </a:r>
            <a:r>
              <a:rPr b="1" lang="en-US" sz="2200" strike="noStrike" u="none">
                <a:solidFill>
                  <a:srgbClr val="191919"/>
                </a:solidFill>
                <a:effectLst/>
                <a:uFillTx/>
                <a:latin typeface="MicrosoftYaHei"/>
                <a:ea typeface="MicrosoftYaHei"/>
              </a:rPr>
              <a:t>API</a:t>
            </a:r>
            <a:r>
              <a:rPr b="1" lang="zh-CN" sz="2200" strike="noStrike" u="none">
                <a:solidFill>
                  <a:srgbClr val="191919"/>
                </a:solidFill>
                <a:effectLst/>
                <a:uFillTx/>
                <a:latin typeface="MicrosoftYaHei"/>
                <a:ea typeface="MicrosoftYaHei"/>
              </a:rPr>
              <a:t>与非官方方案</a:t>
            </a:r>
            <a:endParaRPr b="0" lang="en-US" sz="2250" strike="noStrike" u="none">
              <a:solidFill>
                <a:srgbClr val="000000"/>
              </a:solidFill>
              <a:effectLst/>
              <a:uFillTx/>
              <a:latin typeface="Times New Roman"/>
            </a:endParaRPr>
          </a:p>
        </p:txBody>
      </p:sp>
      <p:sp>
        <p:nvSpPr>
          <p:cNvPr id="432" name=""/>
          <p:cNvSpPr txBox="1"/>
          <p:nvPr/>
        </p:nvSpPr>
        <p:spPr>
          <a:xfrm>
            <a:off x="1123920" y="1466280"/>
            <a:ext cx="158328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官方</a:t>
            </a:r>
            <a:r>
              <a:rPr b="1" lang="en-US" sz="1300" strike="noStrike" u="none">
                <a:solidFill>
                  <a:srgbClr val="333333"/>
                </a:solidFill>
                <a:effectLst/>
                <a:uFillTx/>
                <a:latin typeface="MicrosoftYaHei"/>
                <a:ea typeface="MicrosoftYaHei"/>
              </a:rPr>
              <a:t>API</a:t>
            </a:r>
            <a:r>
              <a:rPr b="1" lang="zh-CN" sz="1300" strike="noStrike" u="none">
                <a:solidFill>
                  <a:srgbClr val="333333"/>
                </a:solidFill>
                <a:effectLst/>
                <a:uFillTx/>
                <a:latin typeface="MicrosoftYaHei"/>
                <a:ea typeface="MicrosoftYaHei"/>
              </a:rPr>
              <a:t>缺失的挑战</a:t>
            </a:r>
            <a:endParaRPr b="0" lang="en-US" sz="1350" strike="noStrike" u="none">
              <a:solidFill>
                <a:srgbClr val="000000"/>
              </a:solidFill>
              <a:effectLst/>
              <a:uFillTx/>
              <a:latin typeface="Times New Roman"/>
            </a:endParaRPr>
          </a:p>
        </p:txBody>
      </p:sp>
      <p:pic>
        <p:nvPicPr>
          <p:cNvPr id="433" name="" descr=""/>
          <p:cNvPicPr/>
          <p:nvPr/>
        </p:nvPicPr>
        <p:blipFill>
          <a:blip r:embed="rId3"/>
          <a:stretch/>
        </p:blipFill>
        <p:spPr>
          <a:xfrm>
            <a:off x="609480" y="2305080"/>
            <a:ext cx="285480" cy="304560"/>
          </a:xfrm>
          <a:prstGeom prst="rect">
            <a:avLst/>
          </a:prstGeom>
          <a:noFill/>
          <a:ln w="0">
            <a:noFill/>
          </a:ln>
        </p:spPr>
      </p:pic>
      <p:sp>
        <p:nvSpPr>
          <p:cNvPr id="434" name=""/>
          <p:cNvSpPr txBox="1"/>
          <p:nvPr/>
        </p:nvSpPr>
        <p:spPr>
          <a:xfrm>
            <a:off x="1123920" y="1801080"/>
            <a:ext cx="492948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GMGN</a:t>
            </a:r>
            <a:r>
              <a:rPr b="0" lang="zh-CN" sz="1200" strike="noStrike" u="none">
                <a:solidFill>
                  <a:srgbClr val="777777"/>
                </a:solidFill>
                <a:effectLst/>
                <a:uFillTx/>
                <a:latin typeface="MicrosoftYaHei"/>
                <a:ea typeface="MicrosoftYaHei"/>
              </a:rPr>
              <a:t>未提供官方应用程序接口</a:t>
            </a:r>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，无法通过标准方式直接获取数据</a:t>
            </a:r>
            <a:endParaRPr b="0" lang="en-US" sz="1200" strike="noStrike" u="none">
              <a:solidFill>
                <a:srgbClr val="000000"/>
              </a:solidFill>
              <a:effectLst/>
              <a:uFillTx/>
              <a:latin typeface="Times New Roman"/>
            </a:endParaRPr>
          </a:p>
        </p:txBody>
      </p:sp>
      <p:sp>
        <p:nvSpPr>
          <p:cNvPr id="435" name=""/>
          <p:cNvSpPr txBox="1"/>
          <p:nvPr/>
        </p:nvSpPr>
        <p:spPr>
          <a:xfrm>
            <a:off x="1047600" y="225684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非官方解决方案</a:t>
            </a:r>
            <a:endParaRPr b="0" lang="en-US" sz="1350" strike="noStrike" u="none">
              <a:solidFill>
                <a:srgbClr val="000000"/>
              </a:solidFill>
              <a:effectLst/>
              <a:uFillTx/>
              <a:latin typeface="Times New Roman"/>
            </a:endParaRPr>
          </a:p>
        </p:txBody>
      </p:sp>
      <p:sp>
        <p:nvSpPr>
          <p:cNvPr id="436" name=""/>
          <p:cNvSpPr/>
          <p:nvPr/>
        </p:nvSpPr>
        <p:spPr>
          <a:xfrm>
            <a:off x="609480" y="3133440"/>
            <a:ext cx="3353040" cy="848160"/>
          </a:xfrm>
          <a:custGeom>
            <a:avLst/>
            <a:gdLst/>
            <a:ahLst/>
            <a:rect l="0" t="0" r="r" b="b"/>
            <a:pathLst>
              <a:path w="9314" h="2356">
                <a:moveTo>
                  <a:pt x="211" y="0"/>
                </a:moveTo>
                <a:lnTo>
                  <a:pt x="9102" y="0"/>
                </a:lnTo>
                <a:cubicBezTo>
                  <a:pt x="9219" y="0"/>
                  <a:pt x="9314" y="117"/>
                  <a:pt x="9314" y="212"/>
                </a:cubicBezTo>
                <a:lnTo>
                  <a:pt x="9314" y="2144"/>
                </a:lnTo>
                <a:cubicBezTo>
                  <a:pt x="9314" y="2261"/>
                  <a:pt x="9219" y="2356"/>
                  <a:pt x="9102" y="2356"/>
                </a:cubicBezTo>
                <a:lnTo>
                  <a:pt x="211" y="2356"/>
                </a:lnTo>
                <a:cubicBezTo>
                  <a:pt x="95" y="2356"/>
                  <a:pt x="0" y="2239"/>
                  <a:pt x="0" y="2144"/>
                </a:cubicBezTo>
                <a:lnTo>
                  <a:pt x="0" y="212"/>
                </a:lnTo>
                <a:cubicBezTo>
                  <a:pt x="0" y="95"/>
                  <a:pt x="95" y="0"/>
                  <a:pt x="211" y="0"/>
                </a:cubicBez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37" name="" descr=""/>
          <p:cNvPicPr/>
          <p:nvPr/>
        </p:nvPicPr>
        <p:blipFill>
          <a:blip r:embed="rId4"/>
          <a:stretch/>
        </p:blipFill>
        <p:spPr>
          <a:xfrm>
            <a:off x="762120" y="3324240"/>
            <a:ext cx="151920" cy="151920"/>
          </a:xfrm>
          <a:prstGeom prst="rect">
            <a:avLst/>
          </a:prstGeom>
          <a:noFill/>
          <a:ln w="0">
            <a:noFill/>
          </a:ln>
        </p:spPr>
      </p:pic>
      <p:sp>
        <p:nvSpPr>
          <p:cNvPr id="438" name=""/>
          <p:cNvSpPr txBox="1"/>
          <p:nvPr/>
        </p:nvSpPr>
        <p:spPr>
          <a:xfrm>
            <a:off x="1047600" y="2591640"/>
            <a:ext cx="59788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社区开发者工具</a:t>
            </a:r>
            <a:r>
              <a:rPr b="0" lang="en-US" sz="1200" strike="noStrike" u="none">
                <a:solidFill>
                  <a:srgbClr val="777777"/>
                </a:solidFill>
                <a:effectLst/>
                <a:uFillTx/>
                <a:latin typeface="MicrosoftYaHei"/>
                <a:ea typeface="MicrosoftYaHei"/>
              </a:rPr>
              <a:t>(GMGN Tools</a:t>
            </a:r>
            <a:r>
              <a:rPr b="0" lang="zh-CN" sz="1200" strike="noStrike" u="none">
                <a:solidFill>
                  <a:srgbClr val="777777"/>
                </a:solidFill>
                <a:effectLst/>
                <a:uFillTx/>
                <a:latin typeface="MicrosoftYaHei"/>
                <a:ea typeface="MicrosoftYaHei"/>
              </a:rPr>
              <a:t>脚本</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基于网页抓取技术，解析</a:t>
            </a:r>
            <a:r>
              <a:rPr b="0" lang="en-US" sz="1200" strike="noStrike" u="none">
                <a:solidFill>
                  <a:srgbClr val="777777"/>
                </a:solidFill>
                <a:effectLst/>
                <a:uFillTx/>
                <a:latin typeface="MicrosoftYaHei"/>
                <a:ea typeface="MicrosoftYaHei"/>
              </a:rPr>
              <a:t>HTML</a:t>
            </a:r>
            <a:r>
              <a:rPr b="0" lang="zh-CN" sz="1200" strike="noStrike" u="none">
                <a:solidFill>
                  <a:srgbClr val="777777"/>
                </a:solidFill>
                <a:effectLst/>
                <a:uFillTx/>
                <a:latin typeface="MicrosoftYaHei"/>
                <a:ea typeface="MicrosoftYaHei"/>
              </a:rPr>
              <a:t>页面提取关键数据</a:t>
            </a:r>
            <a:endParaRPr b="0" lang="en-US" sz="1200" strike="noStrike" u="none">
              <a:solidFill>
                <a:srgbClr val="000000"/>
              </a:solidFill>
              <a:effectLst/>
              <a:uFillTx/>
              <a:latin typeface="Times New Roman"/>
            </a:endParaRPr>
          </a:p>
        </p:txBody>
      </p:sp>
      <p:sp>
        <p:nvSpPr>
          <p:cNvPr id="439" name=""/>
          <p:cNvSpPr txBox="1"/>
          <p:nvPr/>
        </p:nvSpPr>
        <p:spPr>
          <a:xfrm>
            <a:off x="990720" y="3277440"/>
            <a:ext cx="76284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短期可行性</a:t>
            </a:r>
            <a:endParaRPr b="0" lang="en-US" sz="1200" strike="noStrike" u="none">
              <a:solidFill>
                <a:srgbClr val="000000"/>
              </a:solidFill>
              <a:effectLst/>
              <a:uFillTx/>
              <a:latin typeface="Times New Roman"/>
            </a:endParaRPr>
          </a:p>
        </p:txBody>
      </p:sp>
      <p:sp>
        <p:nvSpPr>
          <p:cNvPr id="440" name=""/>
          <p:cNvSpPr/>
          <p:nvPr/>
        </p:nvSpPr>
        <p:spPr>
          <a:xfrm>
            <a:off x="4190760" y="3133440"/>
            <a:ext cx="3353040" cy="848160"/>
          </a:xfrm>
          <a:custGeom>
            <a:avLst/>
            <a:gdLst/>
            <a:ahLst/>
            <a:rect l="0" t="0" r="r" b="b"/>
            <a:pathLst>
              <a:path w="9314" h="2356">
                <a:moveTo>
                  <a:pt x="212" y="0"/>
                </a:moveTo>
                <a:lnTo>
                  <a:pt x="9103" y="0"/>
                </a:lnTo>
                <a:cubicBezTo>
                  <a:pt x="9220" y="0"/>
                  <a:pt x="9314" y="117"/>
                  <a:pt x="9314" y="212"/>
                </a:cubicBezTo>
                <a:lnTo>
                  <a:pt x="9314" y="2144"/>
                </a:lnTo>
                <a:cubicBezTo>
                  <a:pt x="9314" y="2261"/>
                  <a:pt x="9220" y="2356"/>
                  <a:pt x="9103" y="2356"/>
                </a:cubicBezTo>
                <a:lnTo>
                  <a:pt x="212" y="2356"/>
                </a:lnTo>
                <a:cubicBezTo>
                  <a:pt x="95" y="2356"/>
                  <a:pt x="0" y="2239"/>
                  <a:pt x="0" y="2144"/>
                </a:cubicBezTo>
                <a:lnTo>
                  <a:pt x="0" y="212"/>
                </a:lnTo>
                <a:cubicBezTo>
                  <a:pt x="0" y="95"/>
                  <a:pt x="95" y="0"/>
                  <a:pt x="212" y="0"/>
                </a:cubicBez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41" name="" descr=""/>
          <p:cNvPicPr/>
          <p:nvPr/>
        </p:nvPicPr>
        <p:blipFill>
          <a:blip r:embed="rId5"/>
          <a:stretch/>
        </p:blipFill>
        <p:spPr>
          <a:xfrm>
            <a:off x="4343400" y="3324240"/>
            <a:ext cx="151920" cy="151920"/>
          </a:xfrm>
          <a:prstGeom prst="rect">
            <a:avLst/>
          </a:prstGeom>
          <a:noFill/>
          <a:ln w="0">
            <a:noFill/>
          </a:ln>
        </p:spPr>
      </p:pic>
      <p:sp>
        <p:nvSpPr>
          <p:cNvPr id="442" name=""/>
          <p:cNvSpPr txBox="1"/>
          <p:nvPr/>
        </p:nvSpPr>
        <p:spPr>
          <a:xfrm>
            <a:off x="762120" y="3621240"/>
            <a:ext cx="18568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为项目提供临时的技术实现路径</a:t>
            </a:r>
            <a:endParaRPr b="0" lang="en-US" sz="1050" strike="noStrike" u="none">
              <a:solidFill>
                <a:srgbClr val="000000"/>
              </a:solidFill>
              <a:effectLst/>
              <a:uFillTx/>
              <a:latin typeface="Times New Roman"/>
            </a:endParaRPr>
          </a:p>
        </p:txBody>
      </p:sp>
      <p:sp>
        <p:nvSpPr>
          <p:cNvPr id="443" name=""/>
          <p:cNvSpPr txBox="1"/>
          <p:nvPr/>
        </p:nvSpPr>
        <p:spPr>
          <a:xfrm>
            <a:off x="4572000" y="327744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过渡性质</a:t>
            </a:r>
            <a:endParaRPr b="0" lang="en-US" sz="1200" strike="noStrike" u="none">
              <a:solidFill>
                <a:srgbClr val="000000"/>
              </a:solidFill>
              <a:effectLst/>
              <a:uFillTx/>
              <a:latin typeface="Times New Roman"/>
            </a:endParaRPr>
          </a:p>
        </p:txBody>
      </p:sp>
      <p:sp>
        <p:nvSpPr>
          <p:cNvPr id="444" name=""/>
          <p:cNvSpPr/>
          <p:nvPr/>
        </p:nvSpPr>
        <p:spPr>
          <a:xfrm>
            <a:off x="8001000" y="1247760"/>
            <a:ext cx="3810600" cy="1590840"/>
          </a:xfrm>
          <a:custGeom>
            <a:avLst/>
            <a:gdLst/>
            <a:ahLst/>
            <a:rect l="0" t="0" r="r" b="b"/>
            <a:pathLst>
              <a:path w="10585" h="4419">
                <a:moveTo>
                  <a:pt x="106" y="0"/>
                </a:moveTo>
                <a:lnTo>
                  <a:pt x="10479" y="0"/>
                </a:lnTo>
                <a:cubicBezTo>
                  <a:pt x="10537" y="0"/>
                  <a:pt x="10585" y="58"/>
                  <a:pt x="10585" y="105"/>
                </a:cubicBezTo>
                <a:lnTo>
                  <a:pt x="10585" y="4313"/>
                </a:lnTo>
                <a:cubicBezTo>
                  <a:pt x="10585" y="4372"/>
                  <a:pt x="10537" y="4419"/>
                  <a:pt x="10479" y="4419"/>
                </a:cubicBezTo>
                <a:lnTo>
                  <a:pt x="106" y="4419"/>
                </a:lnTo>
                <a:cubicBezTo>
                  <a:pt x="48" y="4419"/>
                  <a:pt x="0" y="4361"/>
                  <a:pt x="0" y="4313"/>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45" name="" descr=""/>
          <p:cNvPicPr/>
          <p:nvPr/>
        </p:nvPicPr>
        <p:blipFill>
          <a:blip r:embed="rId6"/>
          <a:stretch/>
        </p:blipFill>
        <p:spPr>
          <a:xfrm>
            <a:off x="8229600" y="1476360"/>
            <a:ext cx="228240" cy="304560"/>
          </a:xfrm>
          <a:prstGeom prst="rect">
            <a:avLst/>
          </a:prstGeom>
          <a:noFill/>
          <a:ln w="0">
            <a:noFill/>
          </a:ln>
        </p:spPr>
      </p:pic>
      <p:sp>
        <p:nvSpPr>
          <p:cNvPr id="446" name=""/>
          <p:cNvSpPr txBox="1"/>
          <p:nvPr/>
        </p:nvSpPr>
        <p:spPr>
          <a:xfrm>
            <a:off x="4343400" y="3621240"/>
            <a:ext cx="174240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需持续关注官方</a:t>
            </a:r>
            <a:r>
              <a:rPr b="0" lang="en-US" sz="1000" strike="noStrike" u="none">
                <a:solidFill>
                  <a:srgbClr val="777777"/>
                </a:solidFill>
                <a:effectLst/>
                <a:uFillTx/>
                <a:latin typeface="MicrosoftYaHei"/>
                <a:ea typeface="MicrosoftYaHei"/>
              </a:rPr>
              <a:t>API</a:t>
            </a:r>
            <a:r>
              <a:rPr b="0" lang="zh-CN" sz="1000" strike="noStrike" u="none">
                <a:solidFill>
                  <a:srgbClr val="777777"/>
                </a:solidFill>
                <a:effectLst/>
                <a:uFillTx/>
                <a:latin typeface="MicrosoftYaHei"/>
                <a:ea typeface="MicrosoftYaHei"/>
              </a:rPr>
              <a:t>发布情况</a:t>
            </a:r>
            <a:endParaRPr b="0" lang="en-US" sz="1050" strike="noStrike" u="none">
              <a:solidFill>
                <a:srgbClr val="000000"/>
              </a:solidFill>
              <a:effectLst/>
              <a:uFillTx/>
              <a:latin typeface="Times New Roman"/>
            </a:endParaRPr>
          </a:p>
        </p:txBody>
      </p:sp>
      <p:sp>
        <p:nvSpPr>
          <p:cNvPr id="447" name=""/>
          <p:cNvSpPr txBox="1"/>
          <p:nvPr/>
        </p:nvSpPr>
        <p:spPr>
          <a:xfrm>
            <a:off x="8572680" y="149040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法律合规风险</a:t>
            </a:r>
            <a:endParaRPr b="0" lang="en-US" sz="1350" strike="noStrike" u="none">
              <a:solidFill>
                <a:srgbClr val="000000"/>
              </a:solidFill>
              <a:effectLst/>
              <a:uFillTx/>
              <a:latin typeface="Times New Roman"/>
            </a:endParaRPr>
          </a:p>
        </p:txBody>
      </p:sp>
      <p:sp>
        <p:nvSpPr>
          <p:cNvPr id="448" name=""/>
          <p:cNvSpPr/>
          <p:nvPr/>
        </p:nvSpPr>
        <p:spPr>
          <a:xfrm>
            <a:off x="8001000" y="3066840"/>
            <a:ext cx="3810600" cy="1591200"/>
          </a:xfrm>
          <a:custGeom>
            <a:avLst/>
            <a:gdLst/>
            <a:ahLst/>
            <a:rect l="0" t="0" r="r" b="b"/>
            <a:pathLst>
              <a:path w="10585" h="4420">
                <a:moveTo>
                  <a:pt x="106" y="0"/>
                </a:moveTo>
                <a:lnTo>
                  <a:pt x="10479" y="0"/>
                </a:lnTo>
                <a:cubicBezTo>
                  <a:pt x="10537" y="0"/>
                  <a:pt x="10585" y="59"/>
                  <a:pt x="10585" y="106"/>
                </a:cubicBezTo>
                <a:lnTo>
                  <a:pt x="10585" y="4314"/>
                </a:lnTo>
                <a:cubicBezTo>
                  <a:pt x="10585" y="4372"/>
                  <a:pt x="10537" y="4420"/>
                  <a:pt x="10479" y="4420"/>
                </a:cubicBezTo>
                <a:lnTo>
                  <a:pt x="106" y="4420"/>
                </a:lnTo>
                <a:cubicBezTo>
                  <a:pt x="48" y="4420"/>
                  <a:pt x="0" y="4361"/>
                  <a:pt x="0" y="4314"/>
                </a:cubicBezTo>
                <a:lnTo>
                  <a:pt x="0" y="106"/>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49" name="" descr=""/>
          <p:cNvPicPr/>
          <p:nvPr/>
        </p:nvPicPr>
        <p:blipFill>
          <a:blip r:embed="rId7"/>
          <a:stretch/>
        </p:blipFill>
        <p:spPr>
          <a:xfrm>
            <a:off x="8229600" y="3295800"/>
            <a:ext cx="228240" cy="304560"/>
          </a:xfrm>
          <a:prstGeom prst="rect">
            <a:avLst/>
          </a:prstGeom>
          <a:noFill/>
          <a:ln w="0">
            <a:noFill/>
          </a:ln>
        </p:spPr>
      </p:pic>
      <p:sp>
        <p:nvSpPr>
          <p:cNvPr id="450" name=""/>
          <p:cNvSpPr txBox="1"/>
          <p:nvPr/>
        </p:nvSpPr>
        <p:spPr>
          <a:xfrm>
            <a:off x="8229600" y="1924560"/>
            <a:ext cx="3114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违反平台服务条款可能导致</a:t>
            </a:r>
            <a:r>
              <a:rPr b="0" lang="en-US" sz="1200" strike="noStrike" u="none">
                <a:solidFill>
                  <a:srgbClr val="777777"/>
                </a:solidFill>
                <a:effectLst/>
                <a:uFillTx/>
                <a:latin typeface="MicrosoftYaHei"/>
                <a:ea typeface="MicrosoftYaHei"/>
              </a:rPr>
              <a:t>IP</a:t>
            </a:r>
            <a:r>
              <a:rPr b="0" lang="zh-CN" sz="1200" strike="noStrike" u="none">
                <a:solidFill>
                  <a:srgbClr val="777777"/>
                </a:solidFill>
                <a:effectLst/>
                <a:uFillTx/>
                <a:latin typeface="MicrosoftYaHei"/>
                <a:ea typeface="MicrosoftYaHei"/>
              </a:rPr>
              <a:t>封禁或法律纠纷</a:t>
            </a:r>
            <a:endParaRPr b="0" lang="en-US" sz="1200" strike="noStrike" u="none">
              <a:solidFill>
                <a:srgbClr val="000000"/>
              </a:solidFill>
              <a:effectLst/>
              <a:uFillTx/>
              <a:latin typeface="Times New Roman"/>
            </a:endParaRPr>
          </a:p>
        </p:txBody>
      </p:sp>
      <p:sp>
        <p:nvSpPr>
          <p:cNvPr id="451" name=""/>
          <p:cNvSpPr txBox="1"/>
          <p:nvPr/>
        </p:nvSpPr>
        <p:spPr>
          <a:xfrm>
            <a:off x="8572680" y="330948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技术稳定性风险</a:t>
            </a:r>
            <a:endParaRPr b="0" lang="en-US" sz="1350" strike="noStrike" u="none">
              <a:solidFill>
                <a:srgbClr val="000000"/>
              </a:solidFill>
              <a:effectLst/>
              <a:uFillTx/>
              <a:latin typeface="Times New Roman"/>
            </a:endParaRPr>
          </a:p>
        </p:txBody>
      </p:sp>
      <p:sp>
        <p:nvSpPr>
          <p:cNvPr id="452" name=""/>
          <p:cNvSpPr/>
          <p:nvPr/>
        </p:nvSpPr>
        <p:spPr>
          <a:xfrm>
            <a:off x="8001000" y="4886280"/>
            <a:ext cx="3810600" cy="1590840"/>
          </a:xfrm>
          <a:custGeom>
            <a:avLst/>
            <a:gdLst/>
            <a:ahLst/>
            <a:rect l="0" t="0" r="r" b="b"/>
            <a:pathLst>
              <a:path w="10585" h="4419">
                <a:moveTo>
                  <a:pt x="106" y="0"/>
                </a:moveTo>
                <a:lnTo>
                  <a:pt x="10479" y="0"/>
                </a:lnTo>
                <a:cubicBezTo>
                  <a:pt x="10537" y="0"/>
                  <a:pt x="10585" y="58"/>
                  <a:pt x="10585" y="105"/>
                </a:cubicBezTo>
                <a:lnTo>
                  <a:pt x="10585" y="4313"/>
                </a:lnTo>
                <a:cubicBezTo>
                  <a:pt x="10585" y="4372"/>
                  <a:pt x="10537" y="4419"/>
                  <a:pt x="10479" y="4419"/>
                </a:cubicBezTo>
                <a:lnTo>
                  <a:pt x="106" y="4419"/>
                </a:lnTo>
                <a:cubicBezTo>
                  <a:pt x="48" y="4419"/>
                  <a:pt x="0" y="4361"/>
                  <a:pt x="0" y="4313"/>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53" name="" descr=""/>
          <p:cNvPicPr/>
          <p:nvPr/>
        </p:nvPicPr>
        <p:blipFill>
          <a:blip r:embed="rId8"/>
          <a:stretch/>
        </p:blipFill>
        <p:spPr>
          <a:xfrm>
            <a:off x="8229600" y="5114880"/>
            <a:ext cx="228240" cy="304560"/>
          </a:xfrm>
          <a:prstGeom prst="rect">
            <a:avLst/>
          </a:prstGeom>
          <a:noFill/>
          <a:ln w="0">
            <a:noFill/>
          </a:ln>
        </p:spPr>
      </p:pic>
      <p:sp>
        <p:nvSpPr>
          <p:cNvPr id="454" name=""/>
          <p:cNvSpPr txBox="1"/>
          <p:nvPr/>
        </p:nvSpPr>
        <p:spPr>
          <a:xfrm>
            <a:off x="8229600" y="3744000"/>
            <a:ext cx="28962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依赖社区维护，网站改版可能导致脚本失效</a:t>
            </a:r>
            <a:endParaRPr b="0" lang="en-US" sz="1200" strike="noStrike" u="none">
              <a:solidFill>
                <a:srgbClr val="000000"/>
              </a:solidFill>
              <a:effectLst/>
              <a:uFillTx/>
              <a:latin typeface="Times New Roman"/>
            </a:endParaRPr>
          </a:p>
        </p:txBody>
      </p:sp>
      <p:sp>
        <p:nvSpPr>
          <p:cNvPr id="455" name=""/>
          <p:cNvSpPr txBox="1"/>
          <p:nvPr/>
        </p:nvSpPr>
        <p:spPr>
          <a:xfrm>
            <a:off x="8572680" y="512892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数据质量风险</a:t>
            </a:r>
            <a:endParaRPr b="0" lang="en-US" sz="1350" strike="noStrike" u="none">
              <a:solidFill>
                <a:srgbClr val="000000"/>
              </a:solidFill>
              <a:effectLst/>
              <a:uFillTx/>
              <a:latin typeface="Times New Roman"/>
            </a:endParaRPr>
          </a:p>
        </p:txBody>
      </p:sp>
      <p:sp>
        <p:nvSpPr>
          <p:cNvPr id="456" name=""/>
          <p:cNvSpPr txBox="1"/>
          <p:nvPr/>
        </p:nvSpPr>
        <p:spPr>
          <a:xfrm>
            <a:off x="8229600" y="5563440"/>
            <a:ext cx="27439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网页抓取数据包含噪声，需额外清洗校验</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58" name="" descr=""/>
          <p:cNvPicPr/>
          <p:nvPr/>
        </p:nvPicPr>
        <p:blipFill>
          <a:blip r:embed="rId1"/>
          <a:stretch/>
        </p:blipFill>
        <p:spPr>
          <a:xfrm>
            <a:off x="0" y="0"/>
            <a:ext cx="12191760" cy="6857640"/>
          </a:xfrm>
          <a:prstGeom prst="rect">
            <a:avLst/>
          </a:prstGeom>
          <a:noFill/>
          <a:ln w="0">
            <a:noFill/>
          </a:ln>
        </p:spPr>
      </p:pic>
      <p:sp>
        <p:nvSpPr>
          <p:cNvPr id="459" name=""/>
          <p:cNvSpPr txBox="1"/>
          <p:nvPr/>
        </p:nvSpPr>
        <p:spPr>
          <a:xfrm>
            <a:off x="380880" y="182880"/>
            <a:ext cx="72936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02</a:t>
            </a:r>
            <a:r>
              <a:rPr b="0" lang="zh-CN" sz="1000" strike="noStrike" u="none">
                <a:solidFill>
                  <a:srgbClr val="4b5563"/>
                </a:solidFill>
                <a:effectLst/>
                <a:uFillTx/>
                <a:latin typeface="MicrosoftYaHei"/>
                <a:ea typeface="MicrosoftYaHei"/>
              </a:rPr>
              <a:t>章节小结</a:t>
            </a:r>
            <a:endParaRPr b="0" lang="en-US" sz="1050" strike="noStrike" u="none">
              <a:solidFill>
                <a:srgbClr val="000000"/>
              </a:solidFill>
              <a:effectLst/>
              <a:uFillTx/>
              <a:latin typeface="Times New Roman"/>
            </a:endParaRPr>
          </a:p>
        </p:txBody>
      </p:sp>
      <p:sp>
        <p:nvSpPr>
          <p:cNvPr id="460" name=""/>
          <p:cNvSpPr/>
          <p:nvPr/>
        </p:nvSpPr>
        <p:spPr>
          <a:xfrm>
            <a:off x="3808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1" name=""/>
          <p:cNvSpPr txBox="1"/>
          <p:nvPr/>
        </p:nvSpPr>
        <p:spPr>
          <a:xfrm>
            <a:off x="380880" y="450000"/>
            <a:ext cx="3630960" cy="378360"/>
          </a:xfrm>
          <a:prstGeom prst="rect">
            <a:avLst/>
          </a:prstGeom>
          <a:noFill/>
          <a:ln w="0">
            <a:noFill/>
          </a:ln>
        </p:spPr>
        <p:txBody>
          <a:bodyPr wrap="none" lIns="0" rIns="0" tIns="0" bIns="0" anchor="t">
            <a:spAutoFit/>
          </a:bodyPr>
          <a:p>
            <a:r>
              <a:rPr b="1" lang="en-US" sz="2200" strike="noStrike" u="none">
                <a:solidFill>
                  <a:srgbClr val="191919"/>
                </a:solidFill>
                <a:effectLst/>
                <a:uFillTx/>
                <a:latin typeface="MicrosoftYaHei"/>
                <a:ea typeface="MicrosoftYaHei"/>
              </a:rPr>
              <a:t>GMGN</a:t>
            </a:r>
            <a:r>
              <a:rPr b="1" lang="zh-CN" sz="2200" strike="noStrike" u="none">
                <a:solidFill>
                  <a:srgbClr val="191919"/>
                </a:solidFill>
                <a:effectLst/>
                <a:uFillTx/>
                <a:latin typeface="MicrosoftYaHei"/>
                <a:ea typeface="MicrosoftYaHei"/>
              </a:rPr>
              <a:t>平台综合评估与策略</a:t>
            </a:r>
            <a:endParaRPr b="0" lang="en-US" sz="2250" strike="noStrike" u="none">
              <a:solidFill>
                <a:srgbClr val="000000"/>
              </a:solidFill>
              <a:effectLst/>
              <a:uFillTx/>
              <a:latin typeface="Times New Roman"/>
            </a:endParaRPr>
          </a:p>
        </p:txBody>
      </p:sp>
      <p:sp>
        <p:nvSpPr>
          <p:cNvPr id="462" name=""/>
          <p:cNvSpPr txBox="1"/>
          <p:nvPr/>
        </p:nvSpPr>
        <p:spPr>
          <a:xfrm>
            <a:off x="609480" y="18903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数据价值分析</a:t>
            </a:r>
            <a:endParaRPr b="0" lang="en-US" sz="1350" strike="noStrike" u="none">
              <a:solidFill>
                <a:srgbClr val="000000"/>
              </a:solidFill>
              <a:effectLst/>
              <a:uFillTx/>
              <a:latin typeface="Times New Roman"/>
            </a:endParaRPr>
          </a:p>
        </p:txBody>
      </p:sp>
      <p:sp>
        <p:nvSpPr>
          <p:cNvPr id="463" name=""/>
          <p:cNvSpPr txBox="1"/>
          <p:nvPr/>
        </p:nvSpPr>
        <p:spPr>
          <a:xfrm>
            <a:off x="838080" y="230112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链上数据转化为直观交易信号</a:t>
            </a:r>
            <a:endParaRPr b="0" lang="en-US" sz="1200" strike="noStrike" u="none">
              <a:solidFill>
                <a:srgbClr val="000000"/>
              </a:solidFill>
              <a:effectLst/>
              <a:uFillTx/>
              <a:latin typeface="Times New Roman"/>
            </a:endParaRPr>
          </a:p>
        </p:txBody>
      </p:sp>
      <p:sp>
        <p:nvSpPr>
          <p:cNvPr id="464" name=""/>
          <p:cNvSpPr txBox="1"/>
          <p:nvPr/>
        </p:nvSpPr>
        <p:spPr>
          <a:xfrm>
            <a:off x="838080" y="2605680"/>
            <a:ext cx="222156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聪明钱</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与</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老鼠仓</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追踪能力</a:t>
            </a:r>
            <a:endParaRPr b="0" lang="en-US" sz="1200" strike="noStrike" u="none">
              <a:solidFill>
                <a:srgbClr val="000000"/>
              </a:solidFill>
              <a:effectLst/>
              <a:uFillTx/>
              <a:latin typeface="Times New Roman"/>
            </a:endParaRPr>
          </a:p>
        </p:txBody>
      </p:sp>
      <p:sp>
        <p:nvSpPr>
          <p:cNvPr id="465" name=""/>
          <p:cNvSpPr txBox="1"/>
          <p:nvPr/>
        </p:nvSpPr>
        <p:spPr>
          <a:xfrm>
            <a:off x="838080" y="2910600"/>
            <a:ext cx="2286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补充传统技术指标的事件驱动维度</a:t>
            </a:r>
            <a:endParaRPr b="0" lang="en-US" sz="1200" strike="noStrike" u="none">
              <a:solidFill>
                <a:srgbClr val="000000"/>
              </a:solidFill>
              <a:effectLst/>
              <a:uFillTx/>
              <a:latin typeface="Times New Roman"/>
            </a:endParaRPr>
          </a:p>
        </p:txBody>
      </p:sp>
      <p:sp>
        <p:nvSpPr>
          <p:cNvPr id="466" name=""/>
          <p:cNvSpPr/>
          <p:nvPr/>
        </p:nvSpPr>
        <p:spPr>
          <a:xfrm>
            <a:off x="42670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7" name=""/>
          <p:cNvSpPr txBox="1"/>
          <p:nvPr/>
        </p:nvSpPr>
        <p:spPr>
          <a:xfrm>
            <a:off x="838080" y="3215520"/>
            <a:ext cx="20214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模型所需的多模态数据输入</a:t>
            </a:r>
            <a:endParaRPr b="0" lang="en-US" sz="1200" strike="noStrike" u="none">
              <a:solidFill>
                <a:srgbClr val="000000"/>
              </a:solidFill>
              <a:effectLst/>
              <a:uFillTx/>
              <a:latin typeface="Times New Roman"/>
            </a:endParaRPr>
          </a:p>
        </p:txBody>
      </p:sp>
      <p:sp>
        <p:nvSpPr>
          <p:cNvPr id="468" name=""/>
          <p:cNvSpPr txBox="1"/>
          <p:nvPr/>
        </p:nvSpPr>
        <p:spPr>
          <a:xfrm>
            <a:off x="4495680" y="18903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核心风险识别</a:t>
            </a:r>
            <a:endParaRPr b="0" lang="en-US" sz="1350" strike="noStrike" u="none">
              <a:solidFill>
                <a:srgbClr val="000000"/>
              </a:solidFill>
              <a:effectLst/>
              <a:uFillTx/>
              <a:latin typeface="Times New Roman"/>
            </a:endParaRPr>
          </a:p>
        </p:txBody>
      </p:sp>
      <p:sp>
        <p:nvSpPr>
          <p:cNvPr id="469" name=""/>
          <p:cNvSpPr txBox="1"/>
          <p:nvPr/>
        </p:nvSpPr>
        <p:spPr>
          <a:xfrm>
            <a:off x="4724280" y="230112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高度依赖市场情绪的商业模式</a:t>
            </a:r>
            <a:endParaRPr b="0" lang="en-US" sz="1200" strike="noStrike" u="none">
              <a:solidFill>
                <a:srgbClr val="000000"/>
              </a:solidFill>
              <a:effectLst/>
              <a:uFillTx/>
              <a:latin typeface="Times New Roman"/>
            </a:endParaRPr>
          </a:p>
        </p:txBody>
      </p:sp>
      <p:sp>
        <p:nvSpPr>
          <p:cNvPr id="470" name=""/>
          <p:cNvSpPr txBox="1"/>
          <p:nvPr/>
        </p:nvSpPr>
        <p:spPr>
          <a:xfrm>
            <a:off x="4724280" y="2605680"/>
            <a:ext cx="14216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收入波动性高达</a:t>
            </a:r>
            <a:r>
              <a:rPr b="0" lang="en-US" sz="1200" strike="noStrike" u="none">
                <a:solidFill>
                  <a:srgbClr val="777777"/>
                </a:solidFill>
                <a:effectLst/>
                <a:uFillTx/>
                <a:latin typeface="MicrosoftYaHei"/>
                <a:ea typeface="MicrosoftYaHei"/>
              </a:rPr>
              <a:t>97%</a:t>
            </a:r>
            <a:endParaRPr b="0" lang="en-US" sz="1200" strike="noStrike" u="none">
              <a:solidFill>
                <a:srgbClr val="000000"/>
              </a:solidFill>
              <a:effectLst/>
              <a:uFillTx/>
              <a:latin typeface="Times New Roman"/>
            </a:endParaRPr>
          </a:p>
        </p:txBody>
      </p:sp>
      <p:sp>
        <p:nvSpPr>
          <p:cNvPr id="471" name=""/>
          <p:cNvSpPr txBox="1"/>
          <p:nvPr/>
        </p:nvSpPr>
        <p:spPr>
          <a:xfrm>
            <a:off x="4724280" y="2910600"/>
            <a:ext cx="22136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单一数据源导致</a:t>
            </a:r>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模型失真风险</a:t>
            </a:r>
            <a:endParaRPr b="0" lang="en-US" sz="1200" strike="noStrike" u="none">
              <a:solidFill>
                <a:srgbClr val="000000"/>
              </a:solidFill>
              <a:effectLst/>
              <a:uFillTx/>
              <a:latin typeface="Times New Roman"/>
            </a:endParaRPr>
          </a:p>
        </p:txBody>
      </p:sp>
      <p:sp>
        <p:nvSpPr>
          <p:cNvPr id="472" name=""/>
          <p:cNvSpPr/>
          <p:nvPr/>
        </p:nvSpPr>
        <p:spPr>
          <a:xfrm>
            <a:off x="81532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3" name=""/>
          <p:cNvSpPr txBox="1"/>
          <p:nvPr/>
        </p:nvSpPr>
        <p:spPr>
          <a:xfrm>
            <a:off x="4724280" y="3215520"/>
            <a:ext cx="16974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缺乏官方</a:t>
            </a:r>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的技术限制</a:t>
            </a:r>
            <a:endParaRPr b="0" lang="en-US" sz="1200" strike="noStrike" u="none">
              <a:solidFill>
                <a:srgbClr val="000000"/>
              </a:solidFill>
              <a:effectLst/>
              <a:uFillTx/>
              <a:latin typeface="Times New Roman"/>
            </a:endParaRPr>
          </a:p>
        </p:txBody>
      </p:sp>
      <p:sp>
        <p:nvSpPr>
          <p:cNvPr id="474" name=""/>
          <p:cNvSpPr txBox="1"/>
          <p:nvPr/>
        </p:nvSpPr>
        <p:spPr>
          <a:xfrm>
            <a:off x="8381880" y="18903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实施路径建议</a:t>
            </a:r>
            <a:endParaRPr b="0" lang="en-US" sz="1350" strike="noStrike" u="none">
              <a:solidFill>
                <a:srgbClr val="000000"/>
              </a:solidFill>
              <a:effectLst/>
              <a:uFillTx/>
              <a:latin typeface="Times New Roman"/>
            </a:endParaRPr>
          </a:p>
        </p:txBody>
      </p:sp>
      <p:sp>
        <p:nvSpPr>
          <p:cNvPr id="475" name=""/>
          <p:cNvSpPr txBox="1"/>
          <p:nvPr/>
        </p:nvSpPr>
        <p:spPr>
          <a:xfrm>
            <a:off x="8610480" y="230112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非官方抓取作为临时方案</a:t>
            </a:r>
            <a:endParaRPr b="0" lang="en-US" sz="1200" strike="noStrike" u="none">
              <a:solidFill>
                <a:srgbClr val="000000"/>
              </a:solidFill>
              <a:effectLst/>
              <a:uFillTx/>
              <a:latin typeface="Times New Roman"/>
            </a:endParaRPr>
          </a:p>
        </p:txBody>
      </p:sp>
      <p:sp>
        <p:nvSpPr>
          <p:cNvPr id="476" name=""/>
          <p:cNvSpPr txBox="1"/>
          <p:nvPr/>
        </p:nvSpPr>
        <p:spPr>
          <a:xfrm>
            <a:off x="8610480" y="2605680"/>
            <a:ext cx="18496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持续监测官方</a:t>
            </a:r>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开放情况</a:t>
            </a:r>
            <a:endParaRPr b="0" lang="en-US" sz="1200" strike="noStrike" u="none">
              <a:solidFill>
                <a:srgbClr val="000000"/>
              </a:solidFill>
              <a:effectLst/>
              <a:uFillTx/>
              <a:latin typeface="Times New Roman"/>
            </a:endParaRPr>
          </a:p>
        </p:txBody>
      </p:sp>
      <p:sp>
        <p:nvSpPr>
          <p:cNvPr id="477" name=""/>
          <p:cNvSpPr txBox="1"/>
          <p:nvPr/>
        </p:nvSpPr>
        <p:spPr>
          <a:xfrm>
            <a:off x="8610480" y="291060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构建多元化数据采集体系</a:t>
            </a:r>
            <a:endParaRPr b="0" lang="en-US" sz="1200" strike="noStrike" u="none">
              <a:solidFill>
                <a:srgbClr val="000000"/>
              </a:solidFill>
              <a:effectLst/>
              <a:uFillTx/>
              <a:latin typeface="Times New Roman"/>
            </a:endParaRPr>
          </a:p>
        </p:txBody>
      </p:sp>
      <p:sp>
        <p:nvSpPr>
          <p:cNvPr id="478" name=""/>
          <p:cNvSpPr/>
          <p:nvPr/>
        </p:nvSpPr>
        <p:spPr>
          <a:xfrm>
            <a:off x="380880" y="4485960"/>
            <a:ext cx="11430720" cy="1286280"/>
          </a:xfrm>
          <a:custGeom>
            <a:avLst/>
            <a:gdLst/>
            <a:ahLst/>
            <a:rect l="0" t="0" r="r" b="b"/>
            <a:pathLst>
              <a:path w="31752" h="3573">
                <a:moveTo>
                  <a:pt x="211" y="0"/>
                </a:moveTo>
                <a:lnTo>
                  <a:pt x="31540" y="0"/>
                </a:lnTo>
                <a:cubicBezTo>
                  <a:pt x="31657" y="0"/>
                  <a:pt x="31752" y="118"/>
                  <a:pt x="31752" y="213"/>
                </a:cubicBezTo>
                <a:lnTo>
                  <a:pt x="31752" y="3362"/>
                </a:lnTo>
                <a:cubicBezTo>
                  <a:pt x="31752" y="3478"/>
                  <a:pt x="31657" y="3573"/>
                  <a:pt x="31540" y="3573"/>
                </a:cubicBezTo>
                <a:lnTo>
                  <a:pt x="211" y="3573"/>
                </a:lnTo>
                <a:cubicBezTo>
                  <a:pt x="95" y="3573"/>
                  <a:pt x="0" y="3456"/>
                  <a:pt x="0" y="3362"/>
                </a:cubicBezTo>
                <a:lnTo>
                  <a:pt x="0" y="213"/>
                </a:lnTo>
                <a:cubicBezTo>
                  <a:pt x="0" y="96"/>
                  <a:pt x="95" y="0"/>
                  <a:pt x="211"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9" name=""/>
          <p:cNvSpPr/>
          <p:nvPr/>
        </p:nvSpPr>
        <p:spPr>
          <a:xfrm>
            <a:off x="380880" y="4333680"/>
            <a:ext cx="114300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pic>
        <p:nvPicPr>
          <p:cNvPr id="480" name="" descr=""/>
          <p:cNvPicPr/>
          <p:nvPr/>
        </p:nvPicPr>
        <p:blipFill>
          <a:blip r:embed="rId2"/>
          <a:stretch/>
        </p:blipFill>
        <p:spPr>
          <a:xfrm>
            <a:off x="609480" y="4962600"/>
            <a:ext cx="361440" cy="342720"/>
          </a:xfrm>
          <a:prstGeom prst="rect">
            <a:avLst/>
          </a:prstGeom>
          <a:noFill/>
          <a:ln w="0">
            <a:noFill/>
          </a:ln>
        </p:spPr>
      </p:pic>
      <p:sp>
        <p:nvSpPr>
          <p:cNvPr id="481" name=""/>
          <p:cNvSpPr txBox="1"/>
          <p:nvPr/>
        </p:nvSpPr>
        <p:spPr>
          <a:xfrm>
            <a:off x="8610480" y="321552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建立数据源失效应急预案</a:t>
            </a:r>
            <a:endParaRPr b="0" lang="en-US" sz="1200" strike="noStrike" u="none">
              <a:solidFill>
                <a:srgbClr val="000000"/>
              </a:solidFill>
              <a:effectLst/>
              <a:uFillTx/>
              <a:latin typeface="Times New Roman"/>
            </a:endParaRPr>
          </a:p>
        </p:txBody>
      </p:sp>
      <p:sp>
        <p:nvSpPr>
          <p:cNvPr id="482" name=""/>
          <p:cNvSpPr txBox="1"/>
          <p:nvPr/>
        </p:nvSpPr>
        <p:spPr>
          <a:xfrm>
            <a:off x="1123920" y="4713480"/>
            <a:ext cx="1143720" cy="252000"/>
          </a:xfrm>
          <a:prstGeom prst="rect">
            <a:avLst/>
          </a:prstGeom>
          <a:noFill/>
          <a:ln w="0">
            <a:noFill/>
          </a:ln>
        </p:spPr>
        <p:txBody>
          <a:bodyPr wrap="none" lIns="0" rIns="0" tIns="0" bIns="0" anchor="t">
            <a:spAutoFit/>
          </a:bodyPr>
          <a:p>
            <a:r>
              <a:rPr b="1" lang="zh-CN" sz="1500" strike="noStrike" u="none">
                <a:solidFill>
                  <a:srgbClr val="ffffff"/>
                </a:solidFill>
                <a:effectLst/>
                <a:uFillTx/>
                <a:latin typeface="MicrosoftYaHei"/>
                <a:ea typeface="MicrosoftYaHei"/>
              </a:rPr>
              <a:t>战略平衡建议</a:t>
            </a:r>
            <a:endParaRPr b="0" lang="en-US" sz="1500" strike="noStrike" u="none">
              <a:solidFill>
                <a:srgbClr val="000000"/>
              </a:solidFill>
              <a:effectLst/>
              <a:uFillTx/>
              <a:latin typeface="Times New Roman"/>
            </a:endParaRPr>
          </a:p>
        </p:txBody>
      </p:sp>
      <p:sp>
        <p:nvSpPr>
          <p:cNvPr id="483" name=""/>
          <p:cNvSpPr txBox="1"/>
          <p:nvPr/>
        </p:nvSpPr>
        <p:spPr>
          <a:xfrm>
            <a:off x="1123920" y="5077440"/>
            <a:ext cx="7245720" cy="201600"/>
          </a:xfrm>
          <a:prstGeom prst="rect">
            <a:avLst/>
          </a:prstGeom>
          <a:noFill/>
          <a:ln w="0">
            <a:noFill/>
          </a:ln>
        </p:spPr>
        <p:txBody>
          <a:bodyPr wrap="none" lIns="0" rIns="0" tIns="0" bIns="0" anchor="t">
            <a:spAutoFit/>
          </a:bodyPr>
          <a:p>
            <a:r>
              <a:rPr b="0" lang="en-US" sz="1200" strike="noStrike" u="none">
                <a:solidFill>
                  <a:srgbClr val="ffffff"/>
                </a:solidFill>
                <a:effectLst/>
                <a:uFillTx/>
                <a:latin typeface="MicrosoftYaHei"/>
                <a:ea typeface="MicrosoftYaHei"/>
              </a:rPr>
              <a:t>GMGN</a:t>
            </a:r>
            <a:r>
              <a:rPr b="0" lang="zh-CN" sz="1200" strike="noStrike" u="none">
                <a:solidFill>
                  <a:srgbClr val="ffffff"/>
                </a:solidFill>
                <a:effectLst/>
                <a:uFillTx/>
                <a:latin typeface="MicrosoftYaHei"/>
                <a:ea typeface="MicrosoftYaHei"/>
              </a:rPr>
              <a:t>平台提供独特的链上数据价值，但单一依赖其数据存在显著风险。项目需在利用其数据能力的同时，</a:t>
            </a:r>
            <a:endParaRPr b="0" lang="en-US" sz="1200" strike="noStrike" u="none">
              <a:solidFill>
                <a:srgbClr val="000000"/>
              </a:solidFill>
              <a:effectLst/>
              <a:uFillTx/>
              <a:latin typeface="Times New Roman"/>
            </a:endParaRPr>
          </a:p>
        </p:txBody>
      </p:sp>
      <p:sp>
        <p:nvSpPr>
          <p:cNvPr id="484" name=""/>
          <p:cNvSpPr txBox="1"/>
          <p:nvPr/>
        </p:nvSpPr>
        <p:spPr>
          <a:xfrm>
            <a:off x="9591120" y="5077440"/>
            <a:ext cx="91512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建立多元化数</a:t>
            </a:r>
            <a:endParaRPr b="0" lang="en-US" sz="1200" strike="noStrike" u="none">
              <a:solidFill>
                <a:srgbClr val="000000"/>
              </a:solidFill>
              <a:effectLst/>
              <a:uFillTx/>
              <a:latin typeface="Times New Roman"/>
            </a:endParaRPr>
          </a:p>
        </p:txBody>
      </p:sp>
      <p:sp>
        <p:nvSpPr>
          <p:cNvPr id="485" name=""/>
          <p:cNvSpPr txBox="1"/>
          <p:nvPr/>
        </p:nvSpPr>
        <p:spPr>
          <a:xfrm>
            <a:off x="1123920" y="5280840"/>
            <a:ext cx="678600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据源体系，结合交易所行情和链上区块数据，形成稳健的分析基础，确保</a:t>
            </a:r>
            <a:r>
              <a:rPr b="0" lang="en-US" sz="1200" strike="noStrike" u="none">
                <a:solidFill>
                  <a:srgbClr val="ffffff"/>
                </a:solidFill>
                <a:effectLst/>
                <a:uFillTx/>
                <a:latin typeface="MicrosoftYaHei"/>
                <a:ea typeface="MicrosoftYaHei"/>
              </a:rPr>
              <a:t>AI</a:t>
            </a:r>
            <a:r>
              <a:rPr b="0" lang="zh-CN" sz="1200" strike="noStrike" u="none">
                <a:solidFill>
                  <a:srgbClr val="ffffff"/>
                </a:solidFill>
                <a:effectLst/>
                <a:uFillTx/>
                <a:latin typeface="MicrosoftYaHei"/>
                <a:ea typeface="MicrosoftYaHei"/>
              </a:rPr>
              <a:t>交易系统的长期可靠性。</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7"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88" name="" descr=""/>
          <p:cNvPicPr/>
          <p:nvPr/>
        </p:nvPicPr>
        <p:blipFill>
          <a:blip r:embed="rId1"/>
          <a:stretch/>
        </p:blipFill>
        <p:spPr>
          <a:xfrm>
            <a:off x="0" y="0"/>
            <a:ext cx="12191760" cy="6857640"/>
          </a:xfrm>
          <a:prstGeom prst="rect">
            <a:avLst/>
          </a:prstGeom>
          <a:noFill/>
          <a:ln w="0">
            <a:noFill/>
          </a:ln>
        </p:spPr>
      </p:pic>
      <p:sp>
        <p:nvSpPr>
          <p:cNvPr id="489" name=""/>
          <p:cNvSpPr txBox="1"/>
          <p:nvPr/>
        </p:nvSpPr>
        <p:spPr>
          <a:xfrm>
            <a:off x="4665600" y="-706320"/>
            <a:ext cx="3173760" cy="3395880"/>
          </a:xfrm>
          <a:prstGeom prst="rect">
            <a:avLst/>
          </a:prstGeom>
          <a:noFill/>
          <a:ln w="0">
            <a:noFill/>
          </a:ln>
        </p:spPr>
        <p:txBody>
          <a:bodyPr wrap="none" lIns="0" rIns="0" tIns="0" bIns="0" anchor="t">
            <a:spAutoFit/>
          </a:bodyPr>
          <a:p>
            <a:r>
              <a:rPr b="1" lang="en-US" sz="20200" strike="noStrike" u="none">
                <a:solidFill>
                  <a:srgbClr val="edf6f4"/>
                </a:solidFill>
                <a:effectLst/>
                <a:uFillTx/>
                <a:latin typeface="MicrosoftYaHei"/>
                <a:ea typeface="MicrosoftYaHei"/>
              </a:rPr>
              <a:t>03</a:t>
            </a:r>
            <a:endParaRPr b="0" lang="en-US" sz="20250" strike="noStrike" u="none">
              <a:solidFill>
                <a:srgbClr val="000000"/>
              </a:solidFill>
              <a:effectLst/>
              <a:uFillTx/>
              <a:latin typeface="Times New Roman"/>
            </a:endParaRPr>
          </a:p>
        </p:txBody>
      </p:sp>
      <p:sp>
        <p:nvSpPr>
          <p:cNvPr id="490" name=""/>
          <p:cNvSpPr txBox="1"/>
          <p:nvPr/>
        </p:nvSpPr>
        <p:spPr>
          <a:xfrm>
            <a:off x="4019760" y="2149920"/>
            <a:ext cx="4276080" cy="603720"/>
          </a:xfrm>
          <a:prstGeom prst="rect">
            <a:avLst/>
          </a:prstGeom>
          <a:noFill/>
          <a:ln w="0">
            <a:noFill/>
          </a:ln>
        </p:spPr>
        <p:txBody>
          <a:bodyPr wrap="none" lIns="0" rIns="0" tIns="0" bIns="0" anchor="t">
            <a:spAutoFit/>
          </a:bodyPr>
          <a:p>
            <a:r>
              <a:rPr b="1" lang="en-US" sz="3600" strike="noStrike" u="none">
                <a:solidFill>
                  <a:srgbClr val="191919"/>
                </a:solidFill>
                <a:effectLst/>
                <a:uFillTx/>
                <a:latin typeface="MicrosoftYaHei"/>
                <a:ea typeface="MicrosoftYaHei"/>
              </a:rPr>
              <a:t>AI</a:t>
            </a:r>
            <a:r>
              <a:rPr b="1" lang="zh-CN" sz="3600" strike="noStrike" u="none">
                <a:solidFill>
                  <a:srgbClr val="191919"/>
                </a:solidFill>
                <a:effectLst/>
                <a:uFillTx/>
                <a:latin typeface="MicrosoftYaHei"/>
                <a:ea typeface="MicrosoftYaHei"/>
              </a:rPr>
              <a:t>决策引擎选型集成</a:t>
            </a:r>
            <a:endParaRPr b="0" lang="en-US" sz="3600" strike="noStrike" u="none">
              <a:solidFill>
                <a:srgbClr val="000000"/>
              </a:solidFill>
              <a:effectLst/>
              <a:uFillTx/>
              <a:latin typeface="Times New Roman"/>
            </a:endParaRPr>
          </a:p>
        </p:txBody>
      </p:sp>
      <p:sp>
        <p:nvSpPr>
          <p:cNvPr id="491" name=""/>
          <p:cNvSpPr/>
          <p:nvPr/>
        </p:nvSpPr>
        <p:spPr>
          <a:xfrm>
            <a:off x="609480" y="3538440"/>
            <a:ext cx="2572200" cy="1752840"/>
          </a:xfrm>
          <a:custGeom>
            <a:avLst/>
            <a:gdLst/>
            <a:ahLst/>
            <a:rect l="0" t="0" r="r" b="b"/>
            <a:pathLst>
              <a:path w="7145" h="4869">
                <a:moveTo>
                  <a:pt x="106" y="0"/>
                </a:moveTo>
                <a:lnTo>
                  <a:pt x="7039" y="0"/>
                </a:lnTo>
                <a:cubicBezTo>
                  <a:pt x="7097" y="0"/>
                  <a:pt x="7145" y="58"/>
                  <a:pt x="7145" y="106"/>
                </a:cubicBezTo>
                <a:lnTo>
                  <a:pt x="7145" y="4763"/>
                </a:lnTo>
                <a:cubicBezTo>
                  <a:pt x="7145" y="4822"/>
                  <a:pt x="7097" y="4869"/>
                  <a:pt x="7039"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92" name=""/>
          <p:cNvSpPr/>
          <p:nvPr/>
        </p:nvSpPr>
        <p:spPr>
          <a:xfrm>
            <a:off x="1466640" y="3767040"/>
            <a:ext cx="857520" cy="857520"/>
          </a:xfrm>
          <a:custGeom>
            <a:avLst/>
            <a:gdLst/>
            <a:ahLst/>
            <a:rect l="0" t="0" r="r" b="b"/>
            <a:pathLst>
              <a:path w="2382" h="2382">
                <a:moveTo>
                  <a:pt x="1191" y="0"/>
                </a:moveTo>
                <a:cubicBezTo>
                  <a:pt x="1848" y="0"/>
                  <a:pt x="2382" y="658"/>
                  <a:pt x="2382" y="1191"/>
                </a:cubicBezTo>
                <a:cubicBezTo>
                  <a:pt x="2382" y="1849"/>
                  <a:pt x="1848" y="2382"/>
                  <a:pt x="1191" y="2382"/>
                </a:cubicBezTo>
                <a:cubicBezTo>
                  <a:pt x="533" y="2382"/>
                  <a:pt x="0" y="1724"/>
                  <a:pt x="0" y="1191"/>
                </a:cubicBezTo>
                <a:cubicBezTo>
                  <a:pt x="0" y="534"/>
                  <a:pt x="533" y="0"/>
                  <a:pt x="1191" y="0"/>
                </a:cubicBezTo>
                <a:close/>
              </a:path>
            </a:pathLst>
          </a:custGeom>
          <a:solidFill>
            <a:srgbClr val="0067d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493" name="" descr=""/>
          <p:cNvPicPr/>
          <p:nvPr/>
        </p:nvPicPr>
        <p:blipFill>
          <a:blip r:embed="rId2"/>
          <a:stretch/>
        </p:blipFill>
        <p:spPr>
          <a:xfrm>
            <a:off x="1756440" y="4024440"/>
            <a:ext cx="277560" cy="342720"/>
          </a:xfrm>
          <a:prstGeom prst="rect">
            <a:avLst/>
          </a:prstGeom>
          <a:noFill/>
          <a:ln w="0">
            <a:noFill/>
          </a:ln>
        </p:spPr>
      </p:pic>
      <p:sp>
        <p:nvSpPr>
          <p:cNvPr id="494" name=""/>
          <p:cNvSpPr txBox="1"/>
          <p:nvPr/>
        </p:nvSpPr>
        <p:spPr>
          <a:xfrm>
            <a:off x="4180680" y="2873520"/>
            <a:ext cx="382104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AI Decision Core: Selection and Integration of DeepSeek API</a:t>
            </a:r>
            <a:endParaRPr b="0" lang="en-US" sz="1050" strike="noStrike" u="none">
              <a:solidFill>
                <a:srgbClr val="000000"/>
              </a:solidFill>
              <a:effectLst/>
              <a:uFillTx/>
              <a:latin typeface="Times New Roman"/>
            </a:endParaRPr>
          </a:p>
        </p:txBody>
      </p:sp>
      <p:sp>
        <p:nvSpPr>
          <p:cNvPr id="495" name=""/>
          <p:cNvSpPr/>
          <p:nvPr/>
        </p:nvSpPr>
        <p:spPr>
          <a:xfrm>
            <a:off x="3409920" y="3538440"/>
            <a:ext cx="2571840" cy="1752840"/>
          </a:xfrm>
          <a:custGeom>
            <a:avLst/>
            <a:gdLst/>
            <a:ahLst/>
            <a:rect l="0" t="0" r="r" b="b"/>
            <a:pathLst>
              <a:path w="7144" h="4869">
                <a:moveTo>
                  <a:pt x="105" y="0"/>
                </a:moveTo>
                <a:lnTo>
                  <a:pt x="7039" y="0"/>
                </a:lnTo>
                <a:cubicBezTo>
                  <a:pt x="7097" y="0"/>
                  <a:pt x="7144" y="58"/>
                  <a:pt x="7144" y="106"/>
                </a:cubicBezTo>
                <a:lnTo>
                  <a:pt x="7144" y="4763"/>
                </a:lnTo>
                <a:cubicBezTo>
                  <a:pt x="7144" y="4822"/>
                  <a:pt x="7097" y="4869"/>
                  <a:pt x="7039" y="4869"/>
                </a:cubicBezTo>
                <a:lnTo>
                  <a:pt x="105" y="4869"/>
                </a:lnTo>
                <a:cubicBezTo>
                  <a:pt x="47" y="4869"/>
                  <a:pt x="0" y="4811"/>
                  <a:pt x="0" y="4763"/>
                </a:cubicBezTo>
                <a:lnTo>
                  <a:pt x="0" y="106"/>
                </a:lnTo>
                <a:cubicBezTo>
                  <a:pt x="0" y="47"/>
                  <a:pt x="47" y="0"/>
                  <a:pt x="105"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96" name=""/>
          <p:cNvSpPr/>
          <p:nvPr/>
        </p:nvSpPr>
        <p:spPr>
          <a:xfrm>
            <a:off x="4267080" y="3767040"/>
            <a:ext cx="857520" cy="857520"/>
          </a:xfrm>
          <a:custGeom>
            <a:avLst/>
            <a:gdLst/>
            <a:ahLst/>
            <a:rect l="0" t="0" r="r" b="b"/>
            <a:pathLst>
              <a:path w="2382" h="2382">
                <a:moveTo>
                  <a:pt x="1190" y="0"/>
                </a:moveTo>
                <a:cubicBezTo>
                  <a:pt x="1849" y="0"/>
                  <a:pt x="2382" y="658"/>
                  <a:pt x="2382" y="1191"/>
                </a:cubicBezTo>
                <a:cubicBezTo>
                  <a:pt x="2382" y="1849"/>
                  <a:pt x="1849" y="2382"/>
                  <a:pt x="1190" y="2382"/>
                </a:cubicBezTo>
                <a:cubicBezTo>
                  <a:pt x="533" y="2382"/>
                  <a:pt x="0" y="1724"/>
                  <a:pt x="0" y="1191"/>
                </a:cubicBezTo>
                <a:cubicBezTo>
                  <a:pt x="0" y="534"/>
                  <a:pt x="533" y="0"/>
                  <a:pt x="1190"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497" name="" descr=""/>
          <p:cNvPicPr/>
          <p:nvPr/>
        </p:nvPicPr>
        <p:blipFill>
          <a:blip r:embed="rId3"/>
          <a:stretch/>
        </p:blipFill>
        <p:spPr>
          <a:xfrm>
            <a:off x="4519800" y="4024440"/>
            <a:ext cx="351720" cy="342720"/>
          </a:xfrm>
          <a:prstGeom prst="rect">
            <a:avLst/>
          </a:prstGeom>
          <a:noFill/>
          <a:ln w="0">
            <a:noFill/>
          </a:ln>
        </p:spPr>
      </p:pic>
      <p:sp>
        <p:nvSpPr>
          <p:cNvPr id="498" name=""/>
          <p:cNvSpPr txBox="1"/>
          <p:nvPr/>
        </p:nvSpPr>
        <p:spPr>
          <a:xfrm>
            <a:off x="1228680" y="4765680"/>
            <a:ext cx="133416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性能与成本分析</a:t>
            </a:r>
            <a:endParaRPr b="0" lang="en-US" sz="1500" strike="noStrike" u="none">
              <a:solidFill>
                <a:srgbClr val="000000"/>
              </a:solidFill>
              <a:effectLst/>
              <a:uFillTx/>
              <a:latin typeface="Times New Roman"/>
            </a:endParaRPr>
          </a:p>
        </p:txBody>
      </p:sp>
      <p:sp>
        <p:nvSpPr>
          <p:cNvPr id="499" name=""/>
          <p:cNvSpPr/>
          <p:nvPr/>
        </p:nvSpPr>
        <p:spPr>
          <a:xfrm>
            <a:off x="6210000" y="3538440"/>
            <a:ext cx="2572200" cy="1752840"/>
          </a:xfrm>
          <a:custGeom>
            <a:avLst/>
            <a:gdLst/>
            <a:ahLst/>
            <a:rect l="0" t="0" r="r" b="b"/>
            <a:pathLst>
              <a:path w="7145" h="4869">
                <a:moveTo>
                  <a:pt x="106" y="0"/>
                </a:moveTo>
                <a:lnTo>
                  <a:pt x="7039" y="0"/>
                </a:lnTo>
                <a:cubicBezTo>
                  <a:pt x="7098" y="0"/>
                  <a:pt x="7145" y="58"/>
                  <a:pt x="7145" y="106"/>
                </a:cubicBezTo>
                <a:lnTo>
                  <a:pt x="7145" y="4763"/>
                </a:lnTo>
                <a:cubicBezTo>
                  <a:pt x="7145" y="4822"/>
                  <a:pt x="7098" y="4869"/>
                  <a:pt x="7039" y="4869"/>
                </a:cubicBezTo>
                <a:lnTo>
                  <a:pt x="106" y="4869"/>
                </a:lnTo>
                <a:cubicBezTo>
                  <a:pt x="48" y="4869"/>
                  <a:pt x="0" y="4811"/>
                  <a:pt x="0" y="4763"/>
                </a:cubicBezTo>
                <a:lnTo>
                  <a:pt x="0" y="106"/>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00" name=""/>
          <p:cNvSpPr/>
          <p:nvPr/>
        </p:nvSpPr>
        <p:spPr>
          <a:xfrm>
            <a:off x="7067520" y="3767040"/>
            <a:ext cx="857520" cy="857520"/>
          </a:xfrm>
          <a:custGeom>
            <a:avLst/>
            <a:gdLst/>
            <a:ahLst/>
            <a:rect l="0" t="0" r="r" b="b"/>
            <a:pathLst>
              <a:path w="2382" h="2382">
                <a:moveTo>
                  <a:pt x="1191" y="0"/>
                </a:moveTo>
                <a:cubicBezTo>
                  <a:pt x="1849" y="0"/>
                  <a:pt x="2382" y="658"/>
                  <a:pt x="2382" y="1191"/>
                </a:cubicBezTo>
                <a:cubicBezTo>
                  <a:pt x="2382" y="1849"/>
                  <a:pt x="1849" y="2382"/>
                  <a:pt x="1191" y="2382"/>
                </a:cubicBezTo>
                <a:cubicBezTo>
                  <a:pt x="533" y="2382"/>
                  <a:pt x="0" y="1724"/>
                  <a:pt x="0" y="1191"/>
                </a:cubicBezTo>
                <a:cubicBezTo>
                  <a:pt x="0" y="534"/>
                  <a:pt x="533" y="0"/>
                  <a:pt x="1191" y="0"/>
                </a:cubicBezTo>
                <a:close/>
              </a:path>
            </a:pathLst>
          </a:custGeom>
          <a:solidFill>
            <a:srgbClr val="715af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501" name="" descr=""/>
          <p:cNvPicPr/>
          <p:nvPr/>
        </p:nvPicPr>
        <p:blipFill>
          <a:blip r:embed="rId4"/>
          <a:stretch/>
        </p:blipFill>
        <p:spPr>
          <a:xfrm>
            <a:off x="7386480" y="4026960"/>
            <a:ext cx="218880" cy="337320"/>
          </a:xfrm>
          <a:prstGeom prst="rect">
            <a:avLst/>
          </a:prstGeom>
          <a:noFill/>
          <a:ln w="0">
            <a:noFill/>
          </a:ln>
        </p:spPr>
      </p:pic>
      <p:sp>
        <p:nvSpPr>
          <p:cNvPr id="502" name=""/>
          <p:cNvSpPr txBox="1"/>
          <p:nvPr/>
        </p:nvSpPr>
        <p:spPr>
          <a:xfrm>
            <a:off x="4124160" y="476568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模型选型策略</a:t>
            </a:r>
            <a:endParaRPr b="0" lang="en-US" sz="1500" strike="noStrike" u="none">
              <a:solidFill>
                <a:srgbClr val="000000"/>
              </a:solidFill>
              <a:effectLst/>
              <a:uFillTx/>
              <a:latin typeface="Times New Roman"/>
            </a:endParaRPr>
          </a:p>
        </p:txBody>
      </p:sp>
      <p:sp>
        <p:nvSpPr>
          <p:cNvPr id="503" name=""/>
          <p:cNvSpPr/>
          <p:nvPr/>
        </p:nvSpPr>
        <p:spPr>
          <a:xfrm>
            <a:off x="9010440" y="3538440"/>
            <a:ext cx="2572200" cy="1752840"/>
          </a:xfrm>
          <a:custGeom>
            <a:avLst/>
            <a:gdLst/>
            <a:ahLst/>
            <a:rect l="0" t="0" r="r" b="b"/>
            <a:pathLst>
              <a:path w="7145" h="4869">
                <a:moveTo>
                  <a:pt x="106" y="0"/>
                </a:moveTo>
                <a:lnTo>
                  <a:pt x="7038" y="0"/>
                </a:lnTo>
                <a:cubicBezTo>
                  <a:pt x="7096" y="0"/>
                  <a:pt x="7145" y="58"/>
                  <a:pt x="7145" y="106"/>
                </a:cubicBezTo>
                <a:lnTo>
                  <a:pt x="7145" y="4763"/>
                </a:lnTo>
                <a:cubicBezTo>
                  <a:pt x="7145" y="4822"/>
                  <a:pt x="7096" y="4869"/>
                  <a:pt x="7038"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04" name=""/>
          <p:cNvSpPr/>
          <p:nvPr/>
        </p:nvSpPr>
        <p:spPr>
          <a:xfrm>
            <a:off x="9867600" y="3767040"/>
            <a:ext cx="857880" cy="857520"/>
          </a:xfrm>
          <a:custGeom>
            <a:avLst/>
            <a:gdLst/>
            <a:ahLst/>
            <a:rect l="0" t="0" r="r" b="b"/>
            <a:pathLst>
              <a:path w="2383" h="2382">
                <a:moveTo>
                  <a:pt x="1191" y="0"/>
                </a:moveTo>
                <a:cubicBezTo>
                  <a:pt x="1849" y="0"/>
                  <a:pt x="2383" y="658"/>
                  <a:pt x="2383" y="1191"/>
                </a:cubicBezTo>
                <a:cubicBezTo>
                  <a:pt x="2383" y="1849"/>
                  <a:pt x="1849" y="2382"/>
                  <a:pt x="1191" y="2382"/>
                </a:cubicBezTo>
                <a:cubicBezTo>
                  <a:pt x="533" y="2382"/>
                  <a:pt x="0" y="1724"/>
                  <a:pt x="0" y="1191"/>
                </a:cubicBezTo>
                <a:cubicBezTo>
                  <a:pt x="0" y="534"/>
                  <a:pt x="533" y="0"/>
                  <a:pt x="1191" y="0"/>
                </a:cubicBezTo>
                <a:close/>
              </a:path>
            </a:pathLst>
          </a:custGeom>
          <a:solidFill>
            <a:srgbClr val="2cb8c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05" name="" descr=""/>
          <p:cNvPicPr/>
          <p:nvPr/>
        </p:nvPicPr>
        <p:blipFill>
          <a:blip r:embed="rId5"/>
          <a:stretch/>
        </p:blipFill>
        <p:spPr>
          <a:xfrm>
            <a:off x="10139040" y="4024440"/>
            <a:ext cx="314640" cy="342720"/>
          </a:xfrm>
          <a:prstGeom prst="rect">
            <a:avLst/>
          </a:prstGeom>
          <a:noFill/>
          <a:ln w="0">
            <a:noFill/>
          </a:ln>
        </p:spPr>
      </p:pic>
      <p:sp>
        <p:nvSpPr>
          <p:cNvPr id="506" name=""/>
          <p:cNvSpPr txBox="1"/>
          <p:nvPr/>
        </p:nvSpPr>
        <p:spPr>
          <a:xfrm>
            <a:off x="6956280" y="4765680"/>
            <a:ext cx="1145160" cy="252000"/>
          </a:xfrm>
          <a:prstGeom prst="rect">
            <a:avLst/>
          </a:prstGeom>
          <a:noFill/>
          <a:ln w="0">
            <a:noFill/>
          </a:ln>
        </p:spPr>
        <p:txBody>
          <a:bodyPr wrap="none" lIns="0" rIns="0" tIns="0" bIns="0" anchor="t">
            <a:spAutoFit/>
          </a:bodyPr>
          <a:p>
            <a:r>
              <a:rPr b="1" lang="en-US" sz="1500" strike="noStrike" u="none">
                <a:solidFill>
                  <a:srgbClr val="333333"/>
                </a:solidFill>
                <a:effectLst/>
                <a:uFillTx/>
                <a:latin typeface="MicrosoftYaHei"/>
                <a:ea typeface="MicrosoftYaHei"/>
              </a:rPr>
              <a:t>API</a:t>
            </a:r>
            <a:r>
              <a:rPr b="1" lang="zh-CN" sz="1500" strike="noStrike" u="none">
                <a:solidFill>
                  <a:srgbClr val="333333"/>
                </a:solidFill>
                <a:effectLst/>
                <a:uFillTx/>
                <a:latin typeface="MicrosoftYaHei"/>
                <a:ea typeface="MicrosoftYaHei"/>
              </a:rPr>
              <a:t>集成方案</a:t>
            </a:r>
            <a:endParaRPr b="0" lang="en-US" sz="1500" strike="noStrike" u="none">
              <a:solidFill>
                <a:srgbClr val="000000"/>
              </a:solidFill>
              <a:effectLst/>
              <a:uFillTx/>
              <a:latin typeface="Times New Roman"/>
            </a:endParaRPr>
          </a:p>
        </p:txBody>
      </p:sp>
      <p:sp>
        <p:nvSpPr>
          <p:cNvPr id="507" name=""/>
          <p:cNvSpPr txBox="1"/>
          <p:nvPr/>
        </p:nvSpPr>
        <p:spPr>
          <a:xfrm>
            <a:off x="9820440" y="4765680"/>
            <a:ext cx="95328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提示词工程</a:t>
            </a:r>
            <a:endParaRPr b="0" lang="en-US" sz="15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8"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09" name="" descr=""/>
          <p:cNvPicPr/>
          <p:nvPr/>
        </p:nvPicPr>
        <p:blipFill>
          <a:blip r:embed="rId1"/>
          <a:stretch/>
        </p:blipFill>
        <p:spPr>
          <a:xfrm>
            <a:off x="0" y="0"/>
            <a:ext cx="12191760" cy="6857640"/>
          </a:xfrm>
          <a:prstGeom prst="rect">
            <a:avLst/>
          </a:prstGeom>
          <a:noFill/>
          <a:ln w="0">
            <a:noFill/>
          </a:ln>
        </p:spPr>
      </p:pic>
      <p:sp>
        <p:nvSpPr>
          <p:cNvPr id="510" name=""/>
          <p:cNvSpPr txBox="1"/>
          <p:nvPr/>
        </p:nvSpPr>
        <p:spPr>
          <a:xfrm>
            <a:off x="380880" y="182880"/>
            <a:ext cx="161820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03/01</a:t>
            </a:r>
            <a:r>
              <a:rPr b="0" lang="en-US" sz="1000" strike="noStrike" u="none">
                <a:solidFill>
                  <a:srgbClr val="4b5563"/>
                </a:solidFill>
                <a:effectLst/>
                <a:uFillTx/>
                <a:latin typeface="MicrosoftYaHei"/>
                <a:ea typeface="MicrosoftYaHei"/>
              </a:rPr>
              <a:t>AI</a:t>
            </a:r>
            <a:r>
              <a:rPr b="0" lang="zh-CN" sz="1000" strike="noStrike" u="none">
                <a:solidFill>
                  <a:srgbClr val="4b5563"/>
                </a:solidFill>
                <a:effectLst/>
                <a:uFillTx/>
                <a:latin typeface="MicrosoftYaHei"/>
                <a:ea typeface="MicrosoftYaHei"/>
              </a:rPr>
              <a:t>决策引擎选型集成</a:t>
            </a:r>
            <a:endParaRPr b="0" lang="en-US" sz="1050" strike="noStrike" u="none">
              <a:solidFill>
                <a:srgbClr val="000000"/>
              </a:solidFill>
              <a:effectLst/>
              <a:uFillTx/>
              <a:latin typeface="Times New Roman"/>
            </a:endParaRPr>
          </a:p>
        </p:txBody>
      </p:sp>
      <p:sp>
        <p:nvSpPr>
          <p:cNvPr id="511" name=""/>
          <p:cNvSpPr/>
          <p:nvPr/>
        </p:nvSpPr>
        <p:spPr>
          <a:xfrm>
            <a:off x="380880" y="1247760"/>
            <a:ext cx="5600880" cy="1810080"/>
          </a:xfrm>
          <a:custGeom>
            <a:avLst/>
            <a:gdLst/>
            <a:ahLst/>
            <a:rect l="0" t="0" r="r" b="b"/>
            <a:pathLst>
              <a:path w="15558" h="5028">
                <a:moveTo>
                  <a:pt x="106" y="0"/>
                </a:moveTo>
                <a:lnTo>
                  <a:pt x="15453" y="0"/>
                </a:lnTo>
                <a:cubicBezTo>
                  <a:pt x="15511" y="0"/>
                  <a:pt x="15558" y="58"/>
                  <a:pt x="15558" y="105"/>
                </a:cubicBezTo>
                <a:lnTo>
                  <a:pt x="15558" y="4922"/>
                </a:lnTo>
                <a:cubicBezTo>
                  <a:pt x="15558" y="4980"/>
                  <a:pt x="15511" y="5028"/>
                  <a:pt x="15453" y="5028"/>
                </a:cubicBezTo>
                <a:lnTo>
                  <a:pt x="106" y="5028"/>
                </a:lnTo>
                <a:cubicBezTo>
                  <a:pt x="47" y="5028"/>
                  <a:pt x="0" y="4969"/>
                  <a:pt x="0" y="492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12" name="" descr=""/>
          <p:cNvPicPr/>
          <p:nvPr/>
        </p:nvPicPr>
        <p:blipFill>
          <a:blip r:embed="rId2"/>
          <a:stretch/>
        </p:blipFill>
        <p:spPr>
          <a:xfrm>
            <a:off x="609480" y="1476360"/>
            <a:ext cx="247320" cy="342720"/>
          </a:xfrm>
          <a:prstGeom prst="rect">
            <a:avLst/>
          </a:prstGeom>
          <a:noFill/>
          <a:ln w="0">
            <a:noFill/>
          </a:ln>
        </p:spPr>
      </p:pic>
      <p:sp>
        <p:nvSpPr>
          <p:cNvPr id="513" name=""/>
          <p:cNvSpPr txBox="1"/>
          <p:nvPr/>
        </p:nvSpPr>
        <p:spPr>
          <a:xfrm>
            <a:off x="380880" y="450000"/>
            <a:ext cx="200628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性能与成本分析</a:t>
            </a:r>
            <a:endParaRPr b="0" lang="en-US" sz="2250" strike="noStrike" u="none">
              <a:solidFill>
                <a:srgbClr val="000000"/>
              </a:solidFill>
              <a:effectLst/>
              <a:uFillTx/>
              <a:latin typeface="Times New Roman"/>
            </a:endParaRPr>
          </a:p>
        </p:txBody>
      </p:sp>
      <p:sp>
        <p:nvSpPr>
          <p:cNvPr id="514" name=""/>
          <p:cNvSpPr txBox="1"/>
          <p:nvPr/>
        </p:nvSpPr>
        <p:spPr>
          <a:xfrm>
            <a:off x="1009800" y="1509120"/>
            <a:ext cx="136620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混合专家架构优势</a:t>
            </a:r>
            <a:endParaRPr b="0" lang="en-US" sz="1350" strike="noStrike" u="none">
              <a:solidFill>
                <a:srgbClr val="000000"/>
              </a:solidFill>
              <a:effectLst/>
              <a:uFillTx/>
              <a:latin typeface="Times New Roman"/>
            </a:endParaRPr>
          </a:p>
        </p:txBody>
      </p:sp>
      <p:sp>
        <p:nvSpPr>
          <p:cNvPr id="515" name=""/>
          <p:cNvSpPr txBox="1"/>
          <p:nvPr/>
        </p:nvSpPr>
        <p:spPr>
          <a:xfrm>
            <a:off x="609480" y="1962720"/>
            <a:ext cx="509436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MoE</a:t>
            </a:r>
            <a:r>
              <a:rPr b="0" lang="zh-CN" sz="1200" strike="noStrike" u="none">
                <a:solidFill>
                  <a:srgbClr val="777777"/>
                </a:solidFill>
                <a:effectLst/>
                <a:uFillTx/>
                <a:latin typeface="MicrosoftYaHei"/>
                <a:ea typeface="MicrosoftYaHei"/>
              </a:rPr>
              <a:t>架构通过智能路由机制，将请求分发至最适合的专家模型处理，在有限</a:t>
            </a:r>
            <a:endParaRPr b="0" lang="en-US" sz="1200" strike="noStrike" u="none">
              <a:solidFill>
                <a:srgbClr val="000000"/>
              </a:solidFill>
              <a:effectLst/>
              <a:uFillTx/>
              <a:latin typeface="Times New Roman"/>
            </a:endParaRPr>
          </a:p>
        </p:txBody>
      </p:sp>
      <p:sp>
        <p:nvSpPr>
          <p:cNvPr id="516" name=""/>
          <p:cNvSpPr/>
          <p:nvPr/>
        </p:nvSpPr>
        <p:spPr>
          <a:xfrm>
            <a:off x="380880" y="3286080"/>
            <a:ext cx="5600880" cy="1810080"/>
          </a:xfrm>
          <a:custGeom>
            <a:avLst/>
            <a:gdLst/>
            <a:ahLst/>
            <a:rect l="0" t="0" r="r" b="b"/>
            <a:pathLst>
              <a:path w="15558" h="5028">
                <a:moveTo>
                  <a:pt x="106" y="0"/>
                </a:moveTo>
                <a:lnTo>
                  <a:pt x="15453" y="0"/>
                </a:lnTo>
                <a:cubicBezTo>
                  <a:pt x="15511" y="0"/>
                  <a:pt x="15558" y="58"/>
                  <a:pt x="15558" y="105"/>
                </a:cubicBezTo>
                <a:lnTo>
                  <a:pt x="15558" y="4922"/>
                </a:lnTo>
                <a:cubicBezTo>
                  <a:pt x="15558" y="4980"/>
                  <a:pt x="15511" y="5028"/>
                  <a:pt x="15453" y="5028"/>
                </a:cubicBezTo>
                <a:lnTo>
                  <a:pt x="106" y="5028"/>
                </a:lnTo>
                <a:cubicBezTo>
                  <a:pt x="47" y="5028"/>
                  <a:pt x="0" y="4969"/>
                  <a:pt x="0" y="492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17" name="" descr=""/>
          <p:cNvPicPr/>
          <p:nvPr/>
        </p:nvPicPr>
        <p:blipFill>
          <a:blip r:embed="rId3"/>
          <a:stretch/>
        </p:blipFill>
        <p:spPr>
          <a:xfrm>
            <a:off x="609480" y="3514680"/>
            <a:ext cx="323640" cy="342720"/>
          </a:xfrm>
          <a:prstGeom prst="rect">
            <a:avLst/>
          </a:prstGeom>
          <a:noFill/>
          <a:ln w="0">
            <a:noFill/>
          </a:ln>
        </p:spPr>
      </p:pic>
      <p:sp>
        <p:nvSpPr>
          <p:cNvPr id="518" name=""/>
          <p:cNvSpPr txBox="1"/>
          <p:nvPr/>
        </p:nvSpPr>
        <p:spPr>
          <a:xfrm>
            <a:off x="609480" y="2166120"/>
            <a:ext cx="27439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硬件资源下实现超越传统模型的性能表现</a:t>
            </a:r>
            <a:endParaRPr b="0" lang="en-US" sz="1200" strike="noStrike" u="none">
              <a:solidFill>
                <a:srgbClr val="000000"/>
              </a:solidFill>
              <a:effectLst/>
              <a:uFillTx/>
              <a:latin typeface="Times New Roman"/>
            </a:endParaRPr>
          </a:p>
        </p:txBody>
      </p:sp>
      <p:sp>
        <p:nvSpPr>
          <p:cNvPr id="519" name=""/>
          <p:cNvSpPr txBox="1"/>
          <p:nvPr/>
        </p:nvSpPr>
        <p:spPr>
          <a:xfrm>
            <a:off x="1085760" y="354780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实盘交易验证</a:t>
            </a:r>
            <a:endParaRPr b="0" lang="en-US" sz="1350" strike="noStrike" u="none">
              <a:solidFill>
                <a:srgbClr val="000000"/>
              </a:solidFill>
              <a:effectLst/>
              <a:uFillTx/>
              <a:latin typeface="Times New Roman"/>
            </a:endParaRPr>
          </a:p>
        </p:txBody>
      </p:sp>
      <p:sp>
        <p:nvSpPr>
          <p:cNvPr id="520" name=""/>
          <p:cNvSpPr txBox="1"/>
          <p:nvPr/>
        </p:nvSpPr>
        <p:spPr>
          <a:xfrm>
            <a:off x="609480" y="4001040"/>
            <a:ext cx="551232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Alpha Arena</a:t>
            </a:r>
            <a:r>
              <a:rPr b="0" lang="zh-CN" sz="1200" strike="noStrike" u="none">
                <a:solidFill>
                  <a:srgbClr val="777777"/>
                </a:solidFill>
                <a:effectLst/>
                <a:uFillTx/>
                <a:latin typeface="MicrosoftYaHei"/>
                <a:ea typeface="MicrosoftYaHei"/>
              </a:rPr>
              <a:t>竞赛中，</a:t>
            </a:r>
            <a:r>
              <a:rPr b="0" lang="en-US" sz="1200" strike="noStrike" u="none">
                <a:solidFill>
                  <a:srgbClr val="777777"/>
                </a:solidFill>
                <a:effectLst/>
                <a:uFillTx/>
                <a:latin typeface="MicrosoftYaHei"/>
                <a:ea typeface="MicrosoftYaHei"/>
              </a:rPr>
              <a:t>DeepSeek</a:t>
            </a:r>
            <a:r>
              <a:rPr b="0" lang="zh-CN" sz="1200" strike="noStrike" u="none">
                <a:solidFill>
                  <a:srgbClr val="777777"/>
                </a:solidFill>
                <a:effectLst/>
                <a:uFillTx/>
                <a:latin typeface="MicrosoftYaHei"/>
                <a:ea typeface="MicrosoftYaHei"/>
              </a:rPr>
              <a:t>模型在</a:t>
            </a:r>
            <a:r>
              <a:rPr b="0" lang="en-US" sz="1200" strike="noStrike" u="none">
                <a:solidFill>
                  <a:srgbClr val="777777"/>
                </a:solidFill>
                <a:effectLst/>
                <a:uFillTx/>
                <a:latin typeface="MicrosoftYaHei"/>
                <a:ea typeface="MicrosoftYaHei"/>
              </a:rPr>
              <a:t>3</a:t>
            </a:r>
            <a:r>
              <a:rPr b="0" lang="zh-CN" sz="1200" strike="noStrike" u="none">
                <a:solidFill>
                  <a:srgbClr val="777777"/>
                </a:solidFill>
                <a:effectLst/>
                <a:uFillTx/>
                <a:latin typeface="MicrosoftYaHei"/>
                <a:ea typeface="MicrosoftYaHei"/>
              </a:rPr>
              <a:t>天内实现</a:t>
            </a:r>
            <a:r>
              <a:rPr b="0" lang="en-US" sz="1200" strike="noStrike" u="none">
                <a:solidFill>
                  <a:srgbClr val="777777"/>
                </a:solidFill>
                <a:effectLst/>
                <a:uFillTx/>
                <a:latin typeface="MicrosoftYaHei"/>
                <a:ea typeface="MicrosoftYaHei"/>
              </a:rPr>
              <a:t>36%</a:t>
            </a:r>
            <a:r>
              <a:rPr b="0" lang="zh-CN" sz="1200" strike="noStrike" u="none">
                <a:solidFill>
                  <a:srgbClr val="777777"/>
                </a:solidFill>
                <a:effectLst/>
                <a:uFillTx/>
                <a:latin typeface="MicrosoftYaHei"/>
                <a:ea typeface="MicrosoftYaHei"/>
              </a:rPr>
              <a:t>收益，远超其他参赛模</a:t>
            </a:r>
            <a:endParaRPr b="0" lang="en-US" sz="1200" strike="noStrike" u="none">
              <a:solidFill>
                <a:srgbClr val="000000"/>
              </a:solidFill>
              <a:effectLst/>
              <a:uFillTx/>
              <a:latin typeface="Times New Roman"/>
            </a:endParaRPr>
          </a:p>
        </p:txBody>
      </p:sp>
      <p:sp>
        <p:nvSpPr>
          <p:cNvPr id="521" name=""/>
          <p:cNvSpPr/>
          <p:nvPr/>
        </p:nvSpPr>
        <p:spPr>
          <a:xfrm>
            <a:off x="380880" y="5476680"/>
            <a:ext cx="5600880" cy="1000440"/>
          </a:xfrm>
          <a:custGeom>
            <a:avLst/>
            <a:gdLst/>
            <a:ahLst/>
            <a:rect l="0" t="0" r="r" b="b"/>
            <a:pathLst>
              <a:path w="15558" h="2779">
                <a:moveTo>
                  <a:pt x="0" y="0"/>
                </a:moveTo>
                <a:lnTo>
                  <a:pt x="15558" y="0"/>
                </a:lnTo>
                <a:lnTo>
                  <a:pt x="15558" y="2779"/>
                </a:lnTo>
                <a:lnTo>
                  <a:pt x="0" y="2779"/>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22" name=""/>
          <p:cNvSpPr/>
          <p:nvPr/>
        </p:nvSpPr>
        <p:spPr>
          <a:xfrm>
            <a:off x="380880" y="5324400"/>
            <a:ext cx="56005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23" name=""/>
          <p:cNvSpPr txBox="1"/>
          <p:nvPr/>
        </p:nvSpPr>
        <p:spPr>
          <a:xfrm>
            <a:off x="609480" y="4204440"/>
            <a:ext cx="1472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型，获评</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交易之王</a:t>
            </a:r>
            <a:r>
              <a:rPr b="0" lang="en-US" sz="1200" strike="noStrike" u="none">
                <a:solidFill>
                  <a:srgbClr val="777777"/>
                </a:solidFill>
                <a:effectLst/>
                <a:uFillTx/>
                <a:latin typeface="MicrosoftYaHei"/>
                <a:ea typeface="MicrosoftYaHei"/>
              </a:rPr>
              <a:t>"</a:t>
            </a:r>
            <a:endParaRPr b="0" lang="en-US" sz="1200" strike="noStrike" u="none">
              <a:solidFill>
                <a:srgbClr val="000000"/>
              </a:solidFill>
              <a:effectLst/>
              <a:uFillTx/>
              <a:latin typeface="Times New Roman"/>
            </a:endParaRPr>
          </a:p>
        </p:txBody>
      </p:sp>
      <p:pic>
        <p:nvPicPr>
          <p:cNvPr id="524" name="" descr=""/>
          <p:cNvPicPr/>
          <p:nvPr/>
        </p:nvPicPr>
        <p:blipFill>
          <a:blip r:embed="rId4"/>
          <a:stretch/>
        </p:blipFill>
        <p:spPr>
          <a:xfrm>
            <a:off x="533520" y="5667480"/>
            <a:ext cx="114120" cy="151920"/>
          </a:xfrm>
          <a:prstGeom prst="rect">
            <a:avLst/>
          </a:prstGeom>
          <a:noFill/>
          <a:ln w="0">
            <a:noFill/>
          </a:ln>
        </p:spPr>
      </p:pic>
      <p:sp>
        <p:nvSpPr>
          <p:cNvPr id="525" name=""/>
          <p:cNvSpPr txBox="1"/>
          <p:nvPr/>
        </p:nvSpPr>
        <p:spPr>
          <a:xfrm>
            <a:off x="695160" y="5630040"/>
            <a:ext cx="91512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成本优化策略</a:t>
            </a:r>
            <a:endParaRPr b="0" lang="en-US" sz="1200" strike="noStrike" u="none">
              <a:solidFill>
                <a:srgbClr val="000000"/>
              </a:solidFill>
              <a:effectLst/>
              <a:uFillTx/>
              <a:latin typeface="Times New Roman"/>
            </a:endParaRPr>
          </a:p>
        </p:txBody>
      </p:sp>
      <p:sp>
        <p:nvSpPr>
          <p:cNvPr id="526" name=""/>
          <p:cNvSpPr txBox="1"/>
          <p:nvPr/>
        </p:nvSpPr>
        <p:spPr>
          <a:xfrm>
            <a:off x="533520" y="5936040"/>
            <a:ext cx="5802840" cy="175680"/>
          </a:xfrm>
          <a:prstGeom prst="rect">
            <a:avLst/>
          </a:prstGeom>
          <a:noFill/>
          <a:ln w="0">
            <a:noFill/>
          </a:ln>
        </p:spPr>
        <p:txBody>
          <a:bodyPr wrap="none" lIns="0" rIns="0" tIns="0" bIns="0" anchor="t">
            <a:spAutoFit/>
          </a:bodyPr>
          <a:p>
            <a:r>
              <a:rPr b="0" lang="en-US" sz="1000" strike="noStrike" u="none">
                <a:solidFill>
                  <a:srgbClr val="09aa71"/>
                </a:solidFill>
                <a:effectLst/>
                <a:uFillTx/>
                <a:latin typeface="MicrosoftYaHei"/>
                <a:ea typeface="MicrosoftYaHei"/>
              </a:rPr>
              <a:t>V3.2-Exp</a:t>
            </a:r>
            <a:r>
              <a:rPr b="0" lang="zh-CN" sz="1000" strike="noStrike" u="none">
                <a:solidFill>
                  <a:srgbClr val="09aa71"/>
                </a:solidFill>
                <a:effectLst/>
                <a:uFillTx/>
                <a:latin typeface="MicrosoftYaHei"/>
                <a:ea typeface="MicrosoftYaHei"/>
              </a:rPr>
              <a:t>版本将输出价格降至</a:t>
            </a:r>
            <a:r>
              <a:rPr b="0" lang="en-US" sz="1000" strike="noStrike" u="none">
                <a:solidFill>
                  <a:srgbClr val="09aa71"/>
                </a:solidFill>
                <a:effectLst/>
                <a:uFillTx/>
                <a:latin typeface="MicrosoftYaHei"/>
                <a:ea typeface="MicrosoftYaHei"/>
              </a:rPr>
              <a:t>3</a:t>
            </a:r>
            <a:r>
              <a:rPr b="0" lang="zh-CN" sz="1000" strike="noStrike" u="none">
                <a:solidFill>
                  <a:srgbClr val="09aa71"/>
                </a:solidFill>
                <a:effectLst/>
                <a:uFillTx/>
                <a:latin typeface="MicrosoftYaHei"/>
                <a:ea typeface="MicrosoftYaHei"/>
              </a:rPr>
              <a:t>元</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百万</a:t>
            </a:r>
            <a:r>
              <a:rPr b="0" lang="en-US" sz="1000" strike="noStrike" u="none">
                <a:solidFill>
                  <a:srgbClr val="09aa71"/>
                </a:solidFill>
                <a:effectLst/>
                <a:uFillTx/>
                <a:latin typeface="MicrosoftYaHei"/>
                <a:ea typeface="MicrosoftYaHei"/>
              </a:rPr>
              <a:t>tokens</a:t>
            </a:r>
            <a:r>
              <a:rPr b="0" lang="zh-CN" sz="1000" strike="noStrike" u="none">
                <a:solidFill>
                  <a:srgbClr val="09aa71"/>
                </a:solidFill>
                <a:effectLst/>
                <a:uFillTx/>
                <a:latin typeface="MicrosoftYaHei"/>
                <a:ea typeface="MicrosoftYaHei"/>
              </a:rPr>
              <a:t>，相比</a:t>
            </a:r>
            <a:r>
              <a:rPr b="0" lang="en-US" sz="1000" strike="noStrike" u="none">
                <a:solidFill>
                  <a:srgbClr val="09aa71"/>
                </a:solidFill>
                <a:effectLst/>
                <a:uFillTx/>
                <a:latin typeface="MicrosoftYaHei"/>
                <a:ea typeface="MicrosoftYaHei"/>
              </a:rPr>
              <a:t>GPT-4o</a:t>
            </a:r>
            <a:r>
              <a:rPr b="0" lang="zh-CN" sz="1000" strike="noStrike" u="none">
                <a:solidFill>
                  <a:srgbClr val="09aa71"/>
                </a:solidFill>
                <a:effectLst/>
                <a:uFillTx/>
                <a:latin typeface="MicrosoftYaHei"/>
                <a:ea typeface="MicrosoftYaHei"/>
              </a:rPr>
              <a:t>的</a:t>
            </a:r>
            <a:r>
              <a:rPr b="0" lang="en-US" sz="1000" strike="noStrike" u="none">
                <a:solidFill>
                  <a:srgbClr val="09aa71"/>
                </a:solidFill>
                <a:effectLst/>
                <a:uFillTx/>
                <a:latin typeface="MicrosoftYaHei"/>
                <a:ea typeface="MicrosoftYaHei"/>
              </a:rPr>
              <a:t>35</a:t>
            </a:r>
            <a:r>
              <a:rPr b="0" lang="zh-CN" sz="1000" strike="noStrike" u="none">
                <a:solidFill>
                  <a:srgbClr val="09aa71"/>
                </a:solidFill>
                <a:effectLst/>
                <a:uFillTx/>
                <a:latin typeface="MicrosoftYaHei"/>
                <a:ea typeface="MicrosoftYaHei"/>
              </a:rPr>
              <a:t>元</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百万</a:t>
            </a:r>
            <a:r>
              <a:rPr b="0" lang="en-US" sz="1000" strike="noStrike" u="none">
                <a:solidFill>
                  <a:srgbClr val="09aa71"/>
                </a:solidFill>
                <a:effectLst/>
                <a:uFillTx/>
                <a:latin typeface="MicrosoftYaHei"/>
                <a:ea typeface="MicrosoftYaHei"/>
              </a:rPr>
              <a:t>tokens</a:t>
            </a:r>
            <a:r>
              <a:rPr b="0" lang="zh-CN" sz="1000" strike="noStrike" u="none">
                <a:solidFill>
                  <a:srgbClr val="09aa71"/>
                </a:solidFill>
                <a:effectLst/>
                <a:uFillTx/>
                <a:latin typeface="MicrosoftYaHei"/>
                <a:ea typeface="MicrosoftYaHei"/>
              </a:rPr>
              <a:t>具有显著</a:t>
            </a:r>
            <a:endParaRPr b="0" lang="en-US" sz="1050" strike="noStrike" u="none">
              <a:solidFill>
                <a:srgbClr val="000000"/>
              </a:solidFill>
              <a:effectLst/>
              <a:uFillTx/>
              <a:latin typeface="Times New Roman"/>
            </a:endParaRPr>
          </a:p>
        </p:txBody>
      </p:sp>
      <p:sp>
        <p:nvSpPr>
          <p:cNvPr id="527" name=""/>
          <p:cNvSpPr/>
          <p:nvPr/>
        </p:nvSpPr>
        <p:spPr>
          <a:xfrm>
            <a:off x="6210000" y="1247760"/>
            <a:ext cx="5601240" cy="3943440"/>
          </a:xfrm>
          <a:custGeom>
            <a:avLst/>
            <a:gdLst/>
            <a:ahLst/>
            <a:rect l="0" t="0" r="r" b="b"/>
            <a:pathLst>
              <a:path w="15559" h="10954">
                <a:moveTo>
                  <a:pt x="106" y="0"/>
                </a:moveTo>
                <a:lnTo>
                  <a:pt x="15453" y="0"/>
                </a:lnTo>
                <a:cubicBezTo>
                  <a:pt x="15511" y="0"/>
                  <a:pt x="15559" y="58"/>
                  <a:pt x="15559" y="105"/>
                </a:cubicBezTo>
                <a:lnTo>
                  <a:pt x="15559" y="10848"/>
                </a:lnTo>
                <a:cubicBezTo>
                  <a:pt x="15559" y="10907"/>
                  <a:pt x="15511" y="10954"/>
                  <a:pt x="15453" y="10954"/>
                </a:cubicBezTo>
                <a:lnTo>
                  <a:pt x="106" y="10954"/>
                </a:lnTo>
                <a:cubicBezTo>
                  <a:pt x="48" y="10954"/>
                  <a:pt x="0" y="10896"/>
                  <a:pt x="0" y="10848"/>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28" name=""/>
          <p:cNvSpPr txBox="1"/>
          <p:nvPr/>
        </p:nvSpPr>
        <p:spPr>
          <a:xfrm>
            <a:off x="533520" y="6113520"/>
            <a:ext cx="53100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价格优势</a:t>
            </a:r>
            <a:endParaRPr b="0" lang="en-US" sz="1050" strike="noStrike" u="none">
              <a:solidFill>
                <a:srgbClr val="000000"/>
              </a:solidFill>
              <a:effectLst/>
              <a:uFillTx/>
              <a:latin typeface="Times New Roman"/>
            </a:endParaRPr>
          </a:p>
        </p:txBody>
      </p:sp>
      <p:sp>
        <p:nvSpPr>
          <p:cNvPr id="529" name=""/>
          <p:cNvSpPr/>
          <p:nvPr/>
        </p:nvSpPr>
        <p:spPr>
          <a:xfrm>
            <a:off x="6443640" y="1890360"/>
            <a:ext cx="1534320" cy="467280"/>
          </a:xfrm>
          <a:custGeom>
            <a:avLst/>
            <a:gdLst/>
            <a:ahLst/>
            <a:rect l="0" t="0" r="r" b="b"/>
            <a:pathLst>
              <a:path w="4262" h="1298">
                <a:moveTo>
                  <a:pt x="0" y="0"/>
                </a:moveTo>
                <a:lnTo>
                  <a:pt x="4262" y="0"/>
                </a:lnTo>
                <a:lnTo>
                  <a:pt x="4262" y="1298"/>
                </a:lnTo>
                <a:lnTo>
                  <a:pt x="0" y="1298"/>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30" name=""/>
          <p:cNvSpPr/>
          <p:nvPr/>
        </p:nvSpPr>
        <p:spPr>
          <a:xfrm>
            <a:off x="6443640" y="189036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31" name=""/>
          <p:cNvSpPr/>
          <p:nvPr/>
        </p:nvSpPr>
        <p:spPr>
          <a:xfrm>
            <a:off x="7977600" y="189036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32" name=""/>
          <p:cNvSpPr/>
          <p:nvPr/>
        </p:nvSpPr>
        <p:spPr>
          <a:xfrm>
            <a:off x="6443640" y="189036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33" name=""/>
          <p:cNvSpPr/>
          <p:nvPr/>
        </p:nvSpPr>
        <p:spPr>
          <a:xfrm>
            <a:off x="6443640" y="235728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34" name=""/>
          <p:cNvSpPr txBox="1"/>
          <p:nvPr/>
        </p:nvSpPr>
        <p:spPr>
          <a:xfrm>
            <a:off x="8059320" y="1466280"/>
            <a:ext cx="1927800" cy="226080"/>
          </a:xfrm>
          <a:prstGeom prst="rect">
            <a:avLst/>
          </a:prstGeom>
          <a:noFill/>
          <a:ln w="0">
            <a:noFill/>
          </a:ln>
        </p:spPr>
        <p:txBody>
          <a:bodyPr wrap="none" lIns="0" rIns="0" tIns="0" bIns="0" anchor="t">
            <a:spAutoFit/>
          </a:bodyPr>
          <a:p>
            <a:r>
              <a:rPr b="1" lang="en-US" sz="1300" strike="noStrike" u="none">
                <a:solidFill>
                  <a:srgbClr val="333333"/>
                </a:solidFill>
                <a:effectLst/>
                <a:uFillTx/>
                <a:latin typeface="MicrosoftYaHei"/>
                <a:ea typeface="MicrosoftYaHei"/>
              </a:rPr>
              <a:t>DeepSeek API</a:t>
            </a:r>
            <a:r>
              <a:rPr b="1" lang="zh-CN" sz="1300" strike="noStrike" u="none">
                <a:solidFill>
                  <a:srgbClr val="333333"/>
                </a:solidFill>
                <a:effectLst/>
                <a:uFillTx/>
                <a:latin typeface="MicrosoftYaHei"/>
                <a:ea typeface="MicrosoftYaHei"/>
              </a:rPr>
              <a:t>定价演变</a:t>
            </a:r>
            <a:endParaRPr b="0" lang="en-US" sz="1350" strike="noStrike" u="none">
              <a:solidFill>
                <a:srgbClr val="000000"/>
              </a:solidFill>
              <a:effectLst/>
              <a:uFillTx/>
              <a:latin typeface="Times New Roman"/>
            </a:endParaRPr>
          </a:p>
        </p:txBody>
      </p:sp>
      <p:sp>
        <p:nvSpPr>
          <p:cNvPr id="535" name=""/>
          <p:cNvSpPr/>
          <p:nvPr/>
        </p:nvSpPr>
        <p:spPr>
          <a:xfrm>
            <a:off x="7977600" y="1890360"/>
            <a:ext cx="1805040" cy="467280"/>
          </a:xfrm>
          <a:custGeom>
            <a:avLst/>
            <a:gdLst/>
            <a:ahLst/>
            <a:rect l="0" t="0" r="r" b="b"/>
            <a:pathLst>
              <a:path w="5014" h="1298">
                <a:moveTo>
                  <a:pt x="0" y="0"/>
                </a:moveTo>
                <a:lnTo>
                  <a:pt x="5014" y="0"/>
                </a:lnTo>
                <a:lnTo>
                  <a:pt x="5014" y="1298"/>
                </a:lnTo>
                <a:lnTo>
                  <a:pt x="0" y="1298"/>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36" name=""/>
          <p:cNvSpPr/>
          <p:nvPr/>
        </p:nvSpPr>
        <p:spPr>
          <a:xfrm>
            <a:off x="7977600" y="189036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37" name=""/>
          <p:cNvSpPr/>
          <p:nvPr/>
        </p:nvSpPr>
        <p:spPr>
          <a:xfrm>
            <a:off x="9782280" y="189036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38" name=""/>
          <p:cNvSpPr/>
          <p:nvPr/>
        </p:nvSpPr>
        <p:spPr>
          <a:xfrm>
            <a:off x="7977600" y="189036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39" name=""/>
          <p:cNvSpPr/>
          <p:nvPr/>
        </p:nvSpPr>
        <p:spPr>
          <a:xfrm>
            <a:off x="7977600" y="235728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40" name=""/>
          <p:cNvSpPr txBox="1"/>
          <p:nvPr/>
        </p:nvSpPr>
        <p:spPr>
          <a:xfrm>
            <a:off x="6567480" y="2005560"/>
            <a:ext cx="30564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模型</a:t>
            </a:r>
            <a:endParaRPr b="0" lang="en-US" sz="1200" strike="noStrike" u="none">
              <a:solidFill>
                <a:srgbClr val="000000"/>
              </a:solidFill>
              <a:effectLst/>
              <a:uFillTx/>
              <a:latin typeface="Times New Roman"/>
            </a:endParaRPr>
          </a:p>
        </p:txBody>
      </p:sp>
      <p:sp>
        <p:nvSpPr>
          <p:cNvPr id="541" name=""/>
          <p:cNvSpPr/>
          <p:nvPr/>
        </p:nvSpPr>
        <p:spPr>
          <a:xfrm>
            <a:off x="9782280" y="1890360"/>
            <a:ext cx="1795680" cy="467280"/>
          </a:xfrm>
          <a:custGeom>
            <a:avLst/>
            <a:gdLst/>
            <a:ahLst/>
            <a:rect l="0" t="0" r="r" b="b"/>
            <a:pathLst>
              <a:path w="4988" h="1298">
                <a:moveTo>
                  <a:pt x="0" y="0"/>
                </a:moveTo>
                <a:lnTo>
                  <a:pt x="4988" y="0"/>
                </a:lnTo>
                <a:lnTo>
                  <a:pt x="4988" y="1298"/>
                </a:lnTo>
                <a:lnTo>
                  <a:pt x="0" y="1298"/>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42" name=""/>
          <p:cNvSpPr/>
          <p:nvPr/>
        </p:nvSpPr>
        <p:spPr>
          <a:xfrm>
            <a:off x="9782280" y="189036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43" name=""/>
          <p:cNvSpPr/>
          <p:nvPr/>
        </p:nvSpPr>
        <p:spPr>
          <a:xfrm>
            <a:off x="11577600" y="189036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44" name=""/>
          <p:cNvSpPr/>
          <p:nvPr/>
        </p:nvSpPr>
        <p:spPr>
          <a:xfrm>
            <a:off x="9782280" y="189036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45" name=""/>
          <p:cNvSpPr/>
          <p:nvPr/>
        </p:nvSpPr>
        <p:spPr>
          <a:xfrm>
            <a:off x="9782280" y="235728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46" name=""/>
          <p:cNvSpPr txBox="1"/>
          <p:nvPr/>
        </p:nvSpPr>
        <p:spPr>
          <a:xfrm>
            <a:off x="8101440" y="2005560"/>
            <a:ext cx="45792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计费项</a:t>
            </a:r>
            <a:endParaRPr b="0" lang="en-US" sz="1200" strike="noStrike" u="none">
              <a:solidFill>
                <a:srgbClr val="000000"/>
              </a:solidFill>
              <a:effectLst/>
              <a:uFillTx/>
              <a:latin typeface="Times New Roman"/>
            </a:endParaRPr>
          </a:p>
        </p:txBody>
      </p:sp>
      <p:sp>
        <p:nvSpPr>
          <p:cNvPr id="547" name=""/>
          <p:cNvSpPr/>
          <p:nvPr/>
        </p:nvSpPr>
        <p:spPr>
          <a:xfrm>
            <a:off x="6443640" y="235728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48" name=""/>
          <p:cNvSpPr/>
          <p:nvPr/>
        </p:nvSpPr>
        <p:spPr>
          <a:xfrm>
            <a:off x="7977600" y="235728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49" name=""/>
          <p:cNvSpPr/>
          <p:nvPr/>
        </p:nvSpPr>
        <p:spPr>
          <a:xfrm>
            <a:off x="6443640" y="235728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50" name=""/>
          <p:cNvSpPr/>
          <p:nvPr/>
        </p:nvSpPr>
        <p:spPr>
          <a:xfrm>
            <a:off x="6443640" y="282384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51" name=""/>
          <p:cNvSpPr txBox="1"/>
          <p:nvPr/>
        </p:nvSpPr>
        <p:spPr>
          <a:xfrm>
            <a:off x="9906480" y="2005560"/>
            <a:ext cx="1030320" cy="201600"/>
          </a:xfrm>
          <a:prstGeom prst="rect">
            <a:avLst/>
          </a:prstGeom>
          <a:noFill/>
          <a:ln w="0">
            <a:noFill/>
          </a:ln>
        </p:spPr>
        <p:txBody>
          <a:bodyPr wrap="none" lIns="0" rIns="0" tIns="0" bIns="0" anchor="t">
            <a:spAutoFit/>
          </a:bodyPr>
          <a:p>
            <a:r>
              <a:rPr b="1" lang="en-US" sz="1200" strike="noStrike" u="none">
                <a:solidFill>
                  <a:srgbClr val="333333"/>
                </a:solidFill>
                <a:effectLst/>
                <a:uFillTx/>
                <a:latin typeface="MicrosoftYaHei"/>
                <a:ea typeface="MicrosoftYaHei"/>
              </a:rPr>
              <a:t>V3.2-Exp</a:t>
            </a:r>
            <a:r>
              <a:rPr b="1" lang="zh-CN" sz="1200" strike="noStrike" u="none">
                <a:solidFill>
                  <a:srgbClr val="333333"/>
                </a:solidFill>
                <a:effectLst/>
                <a:uFillTx/>
                <a:latin typeface="MicrosoftYaHei"/>
                <a:ea typeface="MicrosoftYaHei"/>
              </a:rPr>
              <a:t>价格</a:t>
            </a:r>
            <a:endParaRPr b="0" lang="en-US" sz="1200" strike="noStrike" u="none">
              <a:solidFill>
                <a:srgbClr val="000000"/>
              </a:solidFill>
              <a:effectLst/>
              <a:uFillTx/>
              <a:latin typeface="Times New Roman"/>
            </a:endParaRPr>
          </a:p>
        </p:txBody>
      </p:sp>
      <p:sp>
        <p:nvSpPr>
          <p:cNvPr id="552" name=""/>
          <p:cNvSpPr/>
          <p:nvPr/>
        </p:nvSpPr>
        <p:spPr>
          <a:xfrm>
            <a:off x="7977600" y="235728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53" name=""/>
          <p:cNvSpPr/>
          <p:nvPr/>
        </p:nvSpPr>
        <p:spPr>
          <a:xfrm>
            <a:off x="9782280" y="235728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54" name=""/>
          <p:cNvSpPr/>
          <p:nvPr/>
        </p:nvSpPr>
        <p:spPr>
          <a:xfrm>
            <a:off x="7977600" y="235728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55" name=""/>
          <p:cNvSpPr/>
          <p:nvPr/>
        </p:nvSpPr>
        <p:spPr>
          <a:xfrm>
            <a:off x="7977600" y="282384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56" name=""/>
          <p:cNvSpPr txBox="1"/>
          <p:nvPr/>
        </p:nvSpPr>
        <p:spPr>
          <a:xfrm>
            <a:off x="6567480" y="2472480"/>
            <a:ext cx="98928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DeepSeek-V3</a:t>
            </a:r>
            <a:endParaRPr b="0" lang="en-US" sz="1200" strike="noStrike" u="none">
              <a:solidFill>
                <a:srgbClr val="000000"/>
              </a:solidFill>
              <a:effectLst/>
              <a:uFillTx/>
              <a:latin typeface="Times New Roman"/>
            </a:endParaRPr>
          </a:p>
        </p:txBody>
      </p:sp>
      <p:sp>
        <p:nvSpPr>
          <p:cNvPr id="557" name=""/>
          <p:cNvSpPr/>
          <p:nvPr/>
        </p:nvSpPr>
        <p:spPr>
          <a:xfrm>
            <a:off x="9782280" y="235728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58" name=""/>
          <p:cNvSpPr/>
          <p:nvPr/>
        </p:nvSpPr>
        <p:spPr>
          <a:xfrm>
            <a:off x="11577600" y="235728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59" name=""/>
          <p:cNvSpPr/>
          <p:nvPr/>
        </p:nvSpPr>
        <p:spPr>
          <a:xfrm>
            <a:off x="9782280" y="235728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60" name=""/>
          <p:cNvSpPr/>
          <p:nvPr/>
        </p:nvSpPr>
        <p:spPr>
          <a:xfrm>
            <a:off x="9782280" y="282384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61" name=""/>
          <p:cNvSpPr txBox="1"/>
          <p:nvPr/>
        </p:nvSpPr>
        <p:spPr>
          <a:xfrm>
            <a:off x="8101440" y="2472480"/>
            <a:ext cx="113652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输入</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缓存命中</a:t>
            </a:r>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562" name=""/>
          <p:cNvSpPr/>
          <p:nvPr/>
        </p:nvSpPr>
        <p:spPr>
          <a:xfrm>
            <a:off x="6443640" y="282384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63" name=""/>
          <p:cNvSpPr/>
          <p:nvPr/>
        </p:nvSpPr>
        <p:spPr>
          <a:xfrm>
            <a:off x="7977600" y="282384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64" name=""/>
          <p:cNvSpPr/>
          <p:nvPr/>
        </p:nvSpPr>
        <p:spPr>
          <a:xfrm>
            <a:off x="6443640" y="282384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65" name=""/>
          <p:cNvSpPr/>
          <p:nvPr/>
        </p:nvSpPr>
        <p:spPr>
          <a:xfrm>
            <a:off x="6443640" y="329076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66" name=""/>
          <p:cNvSpPr txBox="1"/>
          <p:nvPr/>
        </p:nvSpPr>
        <p:spPr>
          <a:xfrm>
            <a:off x="9906480" y="2472480"/>
            <a:ext cx="138564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0.2</a:t>
            </a:r>
            <a:r>
              <a:rPr b="0" lang="zh-CN" sz="1200" strike="noStrike" u="none">
                <a:solidFill>
                  <a:srgbClr val="333333"/>
                </a:solidFill>
                <a:effectLst/>
                <a:uFillTx/>
                <a:latin typeface="MicrosoftYaHei"/>
                <a:ea typeface="MicrosoftYaHei"/>
              </a:rPr>
              <a:t>元</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百万</a:t>
            </a:r>
            <a:r>
              <a:rPr b="0" lang="en-US" sz="1200" strike="noStrike" u="none">
                <a:solidFill>
                  <a:srgbClr val="333333"/>
                </a:solidFill>
                <a:effectLst/>
                <a:uFillTx/>
                <a:latin typeface="MicrosoftYaHei"/>
                <a:ea typeface="MicrosoftYaHei"/>
              </a:rPr>
              <a:t>tokens</a:t>
            </a:r>
            <a:endParaRPr b="0" lang="en-US" sz="1200" strike="noStrike" u="none">
              <a:solidFill>
                <a:srgbClr val="000000"/>
              </a:solidFill>
              <a:effectLst/>
              <a:uFillTx/>
              <a:latin typeface="Times New Roman"/>
            </a:endParaRPr>
          </a:p>
        </p:txBody>
      </p:sp>
      <p:sp>
        <p:nvSpPr>
          <p:cNvPr id="567" name=""/>
          <p:cNvSpPr/>
          <p:nvPr/>
        </p:nvSpPr>
        <p:spPr>
          <a:xfrm>
            <a:off x="7977600" y="282384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68" name=""/>
          <p:cNvSpPr/>
          <p:nvPr/>
        </p:nvSpPr>
        <p:spPr>
          <a:xfrm>
            <a:off x="9782280" y="282384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69" name=""/>
          <p:cNvSpPr/>
          <p:nvPr/>
        </p:nvSpPr>
        <p:spPr>
          <a:xfrm>
            <a:off x="7977600" y="282384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70" name=""/>
          <p:cNvSpPr/>
          <p:nvPr/>
        </p:nvSpPr>
        <p:spPr>
          <a:xfrm>
            <a:off x="7977600" y="329076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71" name=""/>
          <p:cNvSpPr txBox="1"/>
          <p:nvPr/>
        </p:nvSpPr>
        <p:spPr>
          <a:xfrm>
            <a:off x="6567480" y="2939040"/>
            <a:ext cx="98928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DeepSeek-V3</a:t>
            </a:r>
            <a:endParaRPr b="0" lang="en-US" sz="1200" strike="noStrike" u="none">
              <a:solidFill>
                <a:srgbClr val="000000"/>
              </a:solidFill>
              <a:effectLst/>
              <a:uFillTx/>
              <a:latin typeface="Times New Roman"/>
            </a:endParaRPr>
          </a:p>
        </p:txBody>
      </p:sp>
      <p:sp>
        <p:nvSpPr>
          <p:cNvPr id="572" name=""/>
          <p:cNvSpPr/>
          <p:nvPr/>
        </p:nvSpPr>
        <p:spPr>
          <a:xfrm>
            <a:off x="9782280" y="282384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73" name=""/>
          <p:cNvSpPr/>
          <p:nvPr/>
        </p:nvSpPr>
        <p:spPr>
          <a:xfrm>
            <a:off x="11577600" y="282384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74" name=""/>
          <p:cNvSpPr/>
          <p:nvPr/>
        </p:nvSpPr>
        <p:spPr>
          <a:xfrm>
            <a:off x="9782280" y="282384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75" name=""/>
          <p:cNvSpPr/>
          <p:nvPr/>
        </p:nvSpPr>
        <p:spPr>
          <a:xfrm>
            <a:off x="9782280" y="329076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76" name=""/>
          <p:cNvSpPr txBox="1"/>
          <p:nvPr/>
        </p:nvSpPr>
        <p:spPr>
          <a:xfrm>
            <a:off x="8101440" y="2939040"/>
            <a:ext cx="128916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输入</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缓存未命中</a:t>
            </a:r>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577" name=""/>
          <p:cNvSpPr/>
          <p:nvPr/>
        </p:nvSpPr>
        <p:spPr>
          <a:xfrm>
            <a:off x="6443640" y="329076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78" name=""/>
          <p:cNvSpPr/>
          <p:nvPr/>
        </p:nvSpPr>
        <p:spPr>
          <a:xfrm>
            <a:off x="7977600" y="329076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79" name=""/>
          <p:cNvSpPr/>
          <p:nvPr/>
        </p:nvSpPr>
        <p:spPr>
          <a:xfrm>
            <a:off x="6443640" y="329076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80" name=""/>
          <p:cNvSpPr/>
          <p:nvPr/>
        </p:nvSpPr>
        <p:spPr>
          <a:xfrm>
            <a:off x="6443640" y="375732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81" name=""/>
          <p:cNvSpPr txBox="1"/>
          <p:nvPr/>
        </p:nvSpPr>
        <p:spPr>
          <a:xfrm>
            <a:off x="9906480" y="2939040"/>
            <a:ext cx="125964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2</a:t>
            </a:r>
            <a:r>
              <a:rPr b="0" lang="zh-CN" sz="1200" strike="noStrike" u="none">
                <a:solidFill>
                  <a:srgbClr val="333333"/>
                </a:solidFill>
                <a:effectLst/>
                <a:uFillTx/>
                <a:latin typeface="MicrosoftYaHei"/>
                <a:ea typeface="MicrosoftYaHei"/>
              </a:rPr>
              <a:t>元</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百万</a:t>
            </a:r>
            <a:r>
              <a:rPr b="0" lang="en-US" sz="1200" strike="noStrike" u="none">
                <a:solidFill>
                  <a:srgbClr val="333333"/>
                </a:solidFill>
                <a:effectLst/>
                <a:uFillTx/>
                <a:latin typeface="MicrosoftYaHei"/>
                <a:ea typeface="MicrosoftYaHei"/>
              </a:rPr>
              <a:t>tokens</a:t>
            </a:r>
            <a:endParaRPr b="0" lang="en-US" sz="1200" strike="noStrike" u="none">
              <a:solidFill>
                <a:srgbClr val="000000"/>
              </a:solidFill>
              <a:effectLst/>
              <a:uFillTx/>
              <a:latin typeface="Times New Roman"/>
            </a:endParaRPr>
          </a:p>
        </p:txBody>
      </p:sp>
      <p:sp>
        <p:nvSpPr>
          <p:cNvPr id="582" name=""/>
          <p:cNvSpPr/>
          <p:nvPr/>
        </p:nvSpPr>
        <p:spPr>
          <a:xfrm>
            <a:off x="7977600" y="329076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83" name=""/>
          <p:cNvSpPr/>
          <p:nvPr/>
        </p:nvSpPr>
        <p:spPr>
          <a:xfrm>
            <a:off x="9782280" y="329076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84" name=""/>
          <p:cNvSpPr/>
          <p:nvPr/>
        </p:nvSpPr>
        <p:spPr>
          <a:xfrm>
            <a:off x="7977600" y="329076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85" name=""/>
          <p:cNvSpPr/>
          <p:nvPr/>
        </p:nvSpPr>
        <p:spPr>
          <a:xfrm>
            <a:off x="7977600" y="375732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86" name=""/>
          <p:cNvSpPr txBox="1"/>
          <p:nvPr/>
        </p:nvSpPr>
        <p:spPr>
          <a:xfrm>
            <a:off x="6567480" y="3405960"/>
            <a:ext cx="98928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DeepSeek-V3</a:t>
            </a:r>
            <a:endParaRPr b="0" lang="en-US" sz="1200" strike="noStrike" u="none">
              <a:solidFill>
                <a:srgbClr val="000000"/>
              </a:solidFill>
              <a:effectLst/>
              <a:uFillTx/>
              <a:latin typeface="Times New Roman"/>
            </a:endParaRPr>
          </a:p>
        </p:txBody>
      </p:sp>
      <p:sp>
        <p:nvSpPr>
          <p:cNvPr id="587" name=""/>
          <p:cNvSpPr/>
          <p:nvPr/>
        </p:nvSpPr>
        <p:spPr>
          <a:xfrm>
            <a:off x="9782280" y="329076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88" name=""/>
          <p:cNvSpPr/>
          <p:nvPr/>
        </p:nvSpPr>
        <p:spPr>
          <a:xfrm>
            <a:off x="11577600" y="329076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89" name=""/>
          <p:cNvSpPr/>
          <p:nvPr/>
        </p:nvSpPr>
        <p:spPr>
          <a:xfrm>
            <a:off x="9782280" y="329076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90" name=""/>
          <p:cNvSpPr/>
          <p:nvPr/>
        </p:nvSpPr>
        <p:spPr>
          <a:xfrm>
            <a:off x="9782280" y="375732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91" name=""/>
          <p:cNvSpPr txBox="1"/>
          <p:nvPr/>
        </p:nvSpPr>
        <p:spPr>
          <a:xfrm>
            <a:off x="8101440" y="3405960"/>
            <a:ext cx="305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输出</a:t>
            </a:r>
            <a:endParaRPr b="0" lang="en-US" sz="1200" strike="noStrike" u="none">
              <a:solidFill>
                <a:srgbClr val="000000"/>
              </a:solidFill>
              <a:effectLst/>
              <a:uFillTx/>
              <a:latin typeface="Times New Roman"/>
            </a:endParaRPr>
          </a:p>
        </p:txBody>
      </p:sp>
      <p:sp>
        <p:nvSpPr>
          <p:cNvPr id="592" name=""/>
          <p:cNvSpPr/>
          <p:nvPr/>
        </p:nvSpPr>
        <p:spPr>
          <a:xfrm>
            <a:off x="6443640" y="375732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93" name=""/>
          <p:cNvSpPr/>
          <p:nvPr/>
        </p:nvSpPr>
        <p:spPr>
          <a:xfrm>
            <a:off x="7977600" y="375732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94" name=""/>
          <p:cNvSpPr/>
          <p:nvPr/>
        </p:nvSpPr>
        <p:spPr>
          <a:xfrm>
            <a:off x="6443640" y="375732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95" name=""/>
          <p:cNvSpPr/>
          <p:nvPr/>
        </p:nvSpPr>
        <p:spPr>
          <a:xfrm>
            <a:off x="6443640" y="422424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96" name=""/>
          <p:cNvSpPr txBox="1"/>
          <p:nvPr/>
        </p:nvSpPr>
        <p:spPr>
          <a:xfrm>
            <a:off x="9906480" y="3405960"/>
            <a:ext cx="125964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3</a:t>
            </a:r>
            <a:r>
              <a:rPr b="0" lang="zh-CN" sz="1200" strike="noStrike" u="none">
                <a:solidFill>
                  <a:srgbClr val="333333"/>
                </a:solidFill>
                <a:effectLst/>
                <a:uFillTx/>
                <a:latin typeface="MicrosoftYaHei"/>
                <a:ea typeface="MicrosoftYaHei"/>
              </a:rPr>
              <a:t>元</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百万</a:t>
            </a:r>
            <a:r>
              <a:rPr b="0" lang="en-US" sz="1200" strike="noStrike" u="none">
                <a:solidFill>
                  <a:srgbClr val="333333"/>
                </a:solidFill>
                <a:effectLst/>
                <a:uFillTx/>
                <a:latin typeface="MicrosoftYaHei"/>
                <a:ea typeface="MicrosoftYaHei"/>
              </a:rPr>
              <a:t>tokens</a:t>
            </a:r>
            <a:endParaRPr b="0" lang="en-US" sz="1200" strike="noStrike" u="none">
              <a:solidFill>
                <a:srgbClr val="000000"/>
              </a:solidFill>
              <a:effectLst/>
              <a:uFillTx/>
              <a:latin typeface="Times New Roman"/>
            </a:endParaRPr>
          </a:p>
        </p:txBody>
      </p:sp>
      <p:sp>
        <p:nvSpPr>
          <p:cNvPr id="597" name=""/>
          <p:cNvSpPr/>
          <p:nvPr/>
        </p:nvSpPr>
        <p:spPr>
          <a:xfrm>
            <a:off x="7977600" y="375732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98" name=""/>
          <p:cNvSpPr/>
          <p:nvPr/>
        </p:nvSpPr>
        <p:spPr>
          <a:xfrm>
            <a:off x="9782280" y="375732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99" name=""/>
          <p:cNvSpPr/>
          <p:nvPr/>
        </p:nvSpPr>
        <p:spPr>
          <a:xfrm>
            <a:off x="7977600" y="375732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00" name=""/>
          <p:cNvSpPr/>
          <p:nvPr/>
        </p:nvSpPr>
        <p:spPr>
          <a:xfrm>
            <a:off x="7977600" y="422424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01" name=""/>
          <p:cNvSpPr txBox="1"/>
          <p:nvPr/>
        </p:nvSpPr>
        <p:spPr>
          <a:xfrm>
            <a:off x="6567480" y="3872520"/>
            <a:ext cx="98568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DeepSeek-R1</a:t>
            </a:r>
            <a:endParaRPr b="0" lang="en-US" sz="1200" strike="noStrike" u="none">
              <a:solidFill>
                <a:srgbClr val="000000"/>
              </a:solidFill>
              <a:effectLst/>
              <a:uFillTx/>
              <a:latin typeface="Times New Roman"/>
            </a:endParaRPr>
          </a:p>
        </p:txBody>
      </p:sp>
      <p:sp>
        <p:nvSpPr>
          <p:cNvPr id="602" name=""/>
          <p:cNvSpPr/>
          <p:nvPr/>
        </p:nvSpPr>
        <p:spPr>
          <a:xfrm>
            <a:off x="9782280" y="375732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03" name=""/>
          <p:cNvSpPr/>
          <p:nvPr/>
        </p:nvSpPr>
        <p:spPr>
          <a:xfrm>
            <a:off x="11577600" y="3757320"/>
            <a:ext cx="0" cy="4669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04" name=""/>
          <p:cNvSpPr/>
          <p:nvPr/>
        </p:nvSpPr>
        <p:spPr>
          <a:xfrm>
            <a:off x="9782280" y="375732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05" name=""/>
          <p:cNvSpPr/>
          <p:nvPr/>
        </p:nvSpPr>
        <p:spPr>
          <a:xfrm>
            <a:off x="9782280" y="422424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06" name=""/>
          <p:cNvSpPr txBox="1"/>
          <p:nvPr/>
        </p:nvSpPr>
        <p:spPr>
          <a:xfrm>
            <a:off x="8101440" y="3872520"/>
            <a:ext cx="128916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输入</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缓存未命中</a:t>
            </a:r>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607" name=""/>
          <p:cNvSpPr/>
          <p:nvPr/>
        </p:nvSpPr>
        <p:spPr>
          <a:xfrm>
            <a:off x="6443640" y="422424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08" name=""/>
          <p:cNvSpPr/>
          <p:nvPr/>
        </p:nvSpPr>
        <p:spPr>
          <a:xfrm>
            <a:off x="7977600" y="422424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09" name=""/>
          <p:cNvSpPr/>
          <p:nvPr/>
        </p:nvSpPr>
        <p:spPr>
          <a:xfrm>
            <a:off x="6443640" y="422424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10" name=""/>
          <p:cNvSpPr/>
          <p:nvPr/>
        </p:nvSpPr>
        <p:spPr>
          <a:xfrm>
            <a:off x="6443640" y="4690800"/>
            <a:ext cx="15339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11" name=""/>
          <p:cNvSpPr txBox="1"/>
          <p:nvPr/>
        </p:nvSpPr>
        <p:spPr>
          <a:xfrm>
            <a:off x="9906480" y="3872520"/>
            <a:ext cx="125964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4</a:t>
            </a:r>
            <a:r>
              <a:rPr b="0" lang="zh-CN" sz="1200" strike="noStrike" u="none">
                <a:solidFill>
                  <a:srgbClr val="333333"/>
                </a:solidFill>
                <a:effectLst/>
                <a:uFillTx/>
                <a:latin typeface="MicrosoftYaHei"/>
                <a:ea typeface="MicrosoftYaHei"/>
              </a:rPr>
              <a:t>元</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百万</a:t>
            </a:r>
            <a:r>
              <a:rPr b="0" lang="en-US" sz="1200" strike="noStrike" u="none">
                <a:solidFill>
                  <a:srgbClr val="333333"/>
                </a:solidFill>
                <a:effectLst/>
                <a:uFillTx/>
                <a:latin typeface="MicrosoftYaHei"/>
                <a:ea typeface="MicrosoftYaHei"/>
              </a:rPr>
              <a:t>tokens</a:t>
            </a:r>
            <a:endParaRPr b="0" lang="en-US" sz="1200" strike="noStrike" u="none">
              <a:solidFill>
                <a:srgbClr val="000000"/>
              </a:solidFill>
              <a:effectLst/>
              <a:uFillTx/>
              <a:latin typeface="Times New Roman"/>
            </a:endParaRPr>
          </a:p>
        </p:txBody>
      </p:sp>
      <p:sp>
        <p:nvSpPr>
          <p:cNvPr id="612" name=""/>
          <p:cNvSpPr/>
          <p:nvPr/>
        </p:nvSpPr>
        <p:spPr>
          <a:xfrm>
            <a:off x="7977600" y="422424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13" name=""/>
          <p:cNvSpPr/>
          <p:nvPr/>
        </p:nvSpPr>
        <p:spPr>
          <a:xfrm>
            <a:off x="9782280" y="422424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14" name=""/>
          <p:cNvSpPr/>
          <p:nvPr/>
        </p:nvSpPr>
        <p:spPr>
          <a:xfrm>
            <a:off x="7977600" y="422424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15" name=""/>
          <p:cNvSpPr/>
          <p:nvPr/>
        </p:nvSpPr>
        <p:spPr>
          <a:xfrm>
            <a:off x="7977600" y="4690800"/>
            <a:ext cx="1804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16" name=""/>
          <p:cNvSpPr txBox="1"/>
          <p:nvPr/>
        </p:nvSpPr>
        <p:spPr>
          <a:xfrm>
            <a:off x="6567480" y="4339440"/>
            <a:ext cx="98568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DeepSeek-R1</a:t>
            </a:r>
            <a:endParaRPr b="0" lang="en-US" sz="1200" strike="noStrike" u="none">
              <a:solidFill>
                <a:srgbClr val="000000"/>
              </a:solidFill>
              <a:effectLst/>
              <a:uFillTx/>
              <a:latin typeface="Times New Roman"/>
            </a:endParaRPr>
          </a:p>
        </p:txBody>
      </p:sp>
      <p:sp>
        <p:nvSpPr>
          <p:cNvPr id="617" name=""/>
          <p:cNvSpPr/>
          <p:nvPr/>
        </p:nvSpPr>
        <p:spPr>
          <a:xfrm>
            <a:off x="9782280" y="422424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18" name=""/>
          <p:cNvSpPr/>
          <p:nvPr/>
        </p:nvSpPr>
        <p:spPr>
          <a:xfrm>
            <a:off x="11577600" y="4224240"/>
            <a:ext cx="0" cy="4665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19" name=""/>
          <p:cNvSpPr/>
          <p:nvPr/>
        </p:nvSpPr>
        <p:spPr>
          <a:xfrm>
            <a:off x="9782280" y="422424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20" name=""/>
          <p:cNvSpPr/>
          <p:nvPr/>
        </p:nvSpPr>
        <p:spPr>
          <a:xfrm>
            <a:off x="9782280" y="4690800"/>
            <a:ext cx="1795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21" name=""/>
          <p:cNvSpPr txBox="1"/>
          <p:nvPr/>
        </p:nvSpPr>
        <p:spPr>
          <a:xfrm>
            <a:off x="8101440" y="4339440"/>
            <a:ext cx="305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输出</a:t>
            </a:r>
            <a:endParaRPr b="0" lang="en-US" sz="1200" strike="noStrike" u="none">
              <a:solidFill>
                <a:srgbClr val="000000"/>
              </a:solidFill>
              <a:effectLst/>
              <a:uFillTx/>
              <a:latin typeface="Times New Roman"/>
            </a:endParaRPr>
          </a:p>
        </p:txBody>
      </p:sp>
      <p:sp>
        <p:nvSpPr>
          <p:cNvPr id="622" name=""/>
          <p:cNvSpPr txBox="1"/>
          <p:nvPr/>
        </p:nvSpPr>
        <p:spPr>
          <a:xfrm>
            <a:off x="9906480" y="4339440"/>
            <a:ext cx="134928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16</a:t>
            </a:r>
            <a:r>
              <a:rPr b="0" lang="zh-CN" sz="1200" strike="noStrike" u="none">
                <a:solidFill>
                  <a:srgbClr val="333333"/>
                </a:solidFill>
                <a:effectLst/>
                <a:uFillTx/>
                <a:latin typeface="MicrosoftYaHei"/>
                <a:ea typeface="MicrosoftYaHei"/>
              </a:rPr>
              <a:t>元</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百万</a:t>
            </a:r>
            <a:r>
              <a:rPr b="0" lang="en-US" sz="1200" strike="noStrike" u="none">
                <a:solidFill>
                  <a:srgbClr val="333333"/>
                </a:solidFill>
                <a:effectLst/>
                <a:uFillTx/>
                <a:latin typeface="MicrosoftYaHei"/>
                <a:ea typeface="MicrosoftYaHei"/>
              </a:rPr>
              <a:t>tokens</a:t>
            </a:r>
            <a:endParaRPr b="0" lang="en-US" sz="1200" strike="noStrike" u="none">
              <a:solidFill>
                <a:srgbClr val="000000"/>
              </a:solidFill>
              <a:effectLst/>
              <a:uFillTx/>
              <a:latin typeface="Times New Roman"/>
            </a:endParaRPr>
          </a:p>
        </p:txBody>
      </p:sp>
      <p:sp>
        <p:nvSpPr>
          <p:cNvPr id="623" name=""/>
          <p:cNvSpPr txBox="1"/>
          <p:nvPr/>
        </p:nvSpPr>
        <p:spPr>
          <a:xfrm>
            <a:off x="8144280" y="4764240"/>
            <a:ext cx="172440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数据来源：根据公开信息整理</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25" name="" descr=""/>
          <p:cNvPicPr/>
          <p:nvPr/>
        </p:nvPicPr>
        <p:blipFill>
          <a:blip r:embed="rId1"/>
          <a:stretch/>
        </p:blipFill>
        <p:spPr>
          <a:xfrm>
            <a:off x="0" y="0"/>
            <a:ext cx="12191760" cy="6857640"/>
          </a:xfrm>
          <a:prstGeom prst="rect">
            <a:avLst/>
          </a:prstGeom>
          <a:noFill/>
          <a:ln w="0">
            <a:noFill/>
          </a:ln>
        </p:spPr>
      </p:pic>
      <p:sp>
        <p:nvSpPr>
          <p:cNvPr id="626" name=""/>
          <p:cNvSpPr txBox="1"/>
          <p:nvPr/>
        </p:nvSpPr>
        <p:spPr>
          <a:xfrm>
            <a:off x="380880" y="182880"/>
            <a:ext cx="161820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03/02</a:t>
            </a:r>
            <a:r>
              <a:rPr b="0" lang="en-US" sz="1000" strike="noStrike" u="none">
                <a:solidFill>
                  <a:srgbClr val="4b5563"/>
                </a:solidFill>
                <a:effectLst/>
                <a:uFillTx/>
                <a:latin typeface="MicrosoftYaHei"/>
                <a:ea typeface="MicrosoftYaHei"/>
              </a:rPr>
              <a:t>AI</a:t>
            </a:r>
            <a:r>
              <a:rPr b="0" lang="zh-CN" sz="1000" strike="noStrike" u="none">
                <a:solidFill>
                  <a:srgbClr val="4b5563"/>
                </a:solidFill>
                <a:effectLst/>
                <a:uFillTx/>
                <a:latin typeface="MicrosoftYaHei"/>
                <a:ea typeface="MicrosoftYaHei"/>
              </a:rPr>
              <a:t>决策引擎选型集成</a:t>
            </a:r>
            <a:endParaRPr b="0" lang="en-US" sz="1050" strike="noStrike" u="none">
              <a:solidFill>
                <a:srgbClr val="000000"/>
              </a:solidFill>
              <a:effectLst/>
              <a:uFillTx/>
              <a:latin typeface="Times New Roman"/>
            </a:endParaRPr>
          </a:p>
        </p:txBody>
      </p:sp>
      <p:sp>
        <p:nvSpPr>
          <p:cNvPr id="627" name=""/>
          <p:cNvSpPr/>
          <p:nvPr/>
        </p:nvSpPr>
        <p:spPr>
          <a:xfrm>
            <a:off x="380880" y="1247760"/>
            <a:ext cx="5600880" cy="2500560"/>
          </a:xfrm>
          <a:custGeom>
            <a:avLst/>
            <a:gdLst/>
            <a:ahLst/>
            <a:rect l="0" t="0" r="r" b="b"/>
            <a:pathLst>
              <a:path w="15558" h="6946">
                <a:moveTo>
                  <a:pt x="106" y="0"/>
                </a:moveTo>
                <a:lnTo>
                  <a:pt x="15453" y="0"/>
                </a:lnTo>
                <a:cubicBezTo>
                  <a:pt x="15511" y="0"/>
                  <a:pt x="15558" y="59"/>
                  <a:pt x="15558" y="106"/>
                </a:cubicBezTo>
                <a:lnTo>
                  <a:pt x="15558" y="6840"/>
                </a:lnTo>
                <a:cubicBezTo>
                  <a:pt x="15558" y="6898"/>
                  <a:pt x="15511" y="6946"/>
                  <a:pt x="15453" y="6946"/>
                </a:cubicBezTo>
                <a:lnTo>
                  <a:pt x="106" y="6946"/>
                </a:lnTo>
                <a:cubicBezTo>
                  <a:pt x="47" y="6946"/>
                  <a:pt x="0" y="6887"/>
                  <a:pt x="0" y="6840"/>
                </a:cubicBez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28" name=""/>
          <p:cNvSpPr/>
          <p:nvPr/>
        </p:nvSpPr>
        <p:spPr>
          <a:xfrm>
            <a:off x="380880" y="1247760"/>
            <a:ext cx="0" cy="2500200"/>
          </a:xfrm>
          <a:prstGeom prst="line">
            <a:avLst/>
          </a:prstGeom>
          <a:ln w="37800">
            <a:solidFill>
              <a:srgbClr val="0067d1"/>
            </a:solidFill>
            <a:miter/>
          </a:ln>
        </p:spPr>
        <p:style>
          <a:lnRef idx="0"/>
          <a:fillRef idx="0"/>
          <a:effectRef idx="0"/>
          <a:fontRef idx="minor"/>
        </p:style>
        <p:txBody>
          <a:bodyPr lIns="18720" rIns="18720" tIns="18720" bIns="18720" anchor="t">
            <a:noAutofit/>
          </a:bodyPr>
          <a:p>
            <a:endParaRPr b="0" lang="en-US" sz="2400" strike="noStrike" u="none">
              <a:solidFill>
                <a:srgbClr val="000000"/>
              </a:solidFill>
              <a:effectLst/>
              <a:uFillTx/>
              <a:latin typeface="Times New Roman"/>
            </a:endParaRPr>
          </a:p>
        </p:txBody>
      </p:sp>
      <p:pic>
        <p:nvPicPr>
          <p:cNvPr id="629" name="" descr=""/>
          <p:cNvPicPr/>
          <p:nvPr/>
        </p:nvPicPr>
        <p:blipFill>
          <a:blip r:embed="rId2"/>
          <a:stretch/>
        </p:blipFill>
        <p:spPr>
          <a:xfrm>
            <a:off x="647640" y="1476360"/>
            <a:ext cx="247320" cy="342720"/>
          </a:xfrm>
          <a:prstGeom prst="rect">
            <a:avLst/>
          </a:prstGeom>
          <a:noFill/>
          <a:ln w="0">
            <a:noFill/>
          </a:ln>
        </p:spPr>
      </p:pic>
      <p:sp>
        <p:nvSpPr>
          <p:cNvPr id="630" name=""/>
          <p:cNvSpPr txBox="1"/>
          <p:nvPr/>
        </p:nvSpPr>
        <p:spPr>
          <a:xfrm>
            <a:off x="380880" y="450000"/>
            <a:ext cx="482580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模型选型：</a:t>
            </a:r>
            <a:r>
              <a:rPr b="1" lang="en-US" sz="2200" strike="noStrike" u="none">
                <a:solidFill>
                  <a:srgbClr val="191919"/>
                </a:solidFill>
                <a:effectLst/>
                <a:uFillTx/>
                <a:latin typeface="MicrosoftYaHei"/>
                <a:ea typeface="MicrosoftYaHei"/>
              </a:rPr>
              <a:t>V3 vs R1</a:t>
            </a:r>
            <a:r>
              <a:rPr b="1" lang="zh-CN" sz="2200" strike="noStrike" u="none">
                <a:solidFill>
                  <a:srgbClr val="191919"/>
                </a:solidFill>
                <a:effectLst/>
                <a:uFillTx/>
                <a:latin typeface="MicrosoftYaHei"/>
                <a:ea typeface="MicrosoftYaHei"/>
              </a:rPr>
              <a:t>的交易场景适配</a:t>
            </a:r>
            <a:endParaRPr b="0" lang="en-US" sz="2250" strike="noStrike" u="none">
              <a:solidFill>
                <a:srgbClr val="000000"/>
              </a:solidFill>
              <a:effectLst/>
              <a:uFillTx/>
              <a:latin typeface="Times New Roman"/>
            </a:endParaRPr>
          </a:p>
        </p:txBody>
      </p:sp>
      <p:sp>
        <p:nvSpPr>
          <p:cNvPr id="631" name=""/>
          <p:cNvSpPr txBox="1"/>
          <p:nvPr/>
        </p:nvSpPr>
        <p:spPr>
          <a:xfrm>
            <a:off x="1047600" y="1509120"/>
            <a:ext cx="1153080" cy="226080"/>
          </a:xfrm>
          <a:prstGeom prst="rect">
            <a:avLst/>
          </a:prstGeom>
          <a:noFill/>
          <a:ln w="0">
            <a:noFill/>
          </a:ln>
        </p:spPr>
        <p:txBody>
          <a:bodyPr wrap="none" lIns="0" rIns="0" tIns="0" bIns="0" anchor="t">
            <a:spAutoFit/>
          </a:bodyPr>
          <a:p>
            <a:r>
              <a:rPr b="1" lang="en-US" sz="1300" strike="noStrike" u="none">
                <a:solidFill>
                  <a:srgbClr val="333333"/>
                </a:solidFill>
                <a:effectLst/>
                <a:uFillTx/>
                <a:latin typeface="MicrosoftYaHei"/>
                <a:ea typeface="MicrosoftYaHei"/>
              </a:rPr>
              <a:t>DeepSeek-V3</a:t>
            </a:r>
            <a:endParaRPr b="0" lang="en-US" sz="1350" strike="noStrike" u="none">
              <a:solidFill>
                <a:srgbClr val="000000"/>
              </a:solidFill>
              <a:effectLst/>
              <a:uFillTx/>
              <a:latin typeface="Times New Roman"/>
            </a:endParaRPr>
          </a:p>
        </p:txBody>
      </p:sp>
      <p:sp>
        <p:nvSpPr>
          <p:cNvPr id="632" name=""/>
          <p:cNvSpPr txBox="1"/>
          <p:nvPr/>
        </p:nvSpPr>
        <p:spPr>
          <a:xfrm>
            <a:off x="876240" y="1962720"/>
            <a:ext cx="19342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通用大语言模型，</a:t>
            </a:r>
            <a:r>
              <a:rPr b="0" lang="en-US" sz="1200" strike="noStrike" u="none">
                <a:solidFill>
                  <a:srgbClr val="777777"/>
                </a:solidFill>
                <a:effectLst/>
                <a:uFillTx/>
                <a:latin typeface="MicrosoftYaHei"/>
                <a:ea typeface="MicrosoftYaHei"/>
              </a:rPr>
              <a:t>MoE</a:t>
            </a:r>
            <a:r>
              <a:rPr b="0" lang="zh-CN" sz="1200" strike="noStrike" u="none">
                <a:solidFill>
                  <a:srgbClr val="777777"/>
                </a:solidFill>
                <a:effectLst/>
                <a:uFillTx/>
                <a:latin typeface="MicrosoftYaHei"/>
                <a:ea typeface="MicrosoftYaHei"/>
              </a:rPr>
              <a:t>架构</a:t>
            </a:r>
            <a:endParaRPr b="0" lang="en-US" sz="1200" strike="noStrike" u="none">
              <a:solidFill>
                <a:srgbClr val="000000"/>
              </a:solidFill>
              <a:effectLst/>
              <a:uFillTx/>
              <a:latin typeface="Times New Roman"/>
            </a:endParaRPr>
          </a:p>
        </p:txBody>
      </p:sp>
      <p:sp>
        <p:nvSpPr>
          <p:cNvPr id="633" name=""/>
          <p:cNvSpPr txBox="1"/>
          <p:nvPr/>
        </p:nvSpPr>
        <p:spPr>
          <a:xfrm>
            <a:off x="876240" y="226764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高吞吐量与低延迟响应</a:t>
            </a:r>
            <a:endParaRPr b="0" lang="en-US" sz="1200" strike="noStrike" u="none">
              <a:solidFill>
                <a:srgbClr val="000000"/>
              </a:solidFill>
              <a:effectLst/>
              <a:uFillTx/>
              <a:latin typeface="Times New Roman"/>
            </a:endParaRPr>
          </a:p>
        </p:txBody>
      </p:sp>
      <p:sp>
        <p:nvSpPr>
          <p:cNvPr id="634" name=""/>
          <p:cNvSpPr txBox="1"/>
          <p:nvPr/>
        </p:nvSpPr>
        <p:spPr>
          <a:xfrm>
            <a:off x="876240" y="257256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适合技术分析策略实时决策</a:t>
            </a:r>
            <a:endParaRPr b="0" lang="en-US" sz="1200" strike="noStrike" u="none">
              <a:solidFill>
                <a:srgbClr val="000000"/>
              </a:solidFill>
              <a:effectLst/>
              <a:uFillTx/>
              <a:latin typeface="Times New Roman"/>
            </a:endParaRPr>
          </a:p>
        </p:txBody>
      </p:sp>
      <p:sp>
        <p:nvSpPr>
          <p:cNvPr id="635" name=""/>
          <p:cNvSpPr txBox="1"/>
          <p:nvPr/>
        </p:nvSpPr>
        <p:spPr>
          <a:xfrm>
            <a:off x="876240" y="2877120"/>
            <a:ext cx="21268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处理混合结构化</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非结构化数据</a:t>
            </a:r>
            <a:endParaRPr b="0" lang="en-US" sz="1200" strike="noStrike" u="none">
              <a:solidFill>
                <a:srgbClr val="000000"/>
              </a:solidFill>
              <a:effectLst/>
              <a:uFillTx/>
              <a:latin typeface="Times New Roman"/>
            </a:endParaRPr>
          </a:p>
        </p:txBody>
      </p:sp>
      <p:sp>
        <p:nvSpPr>
          <p:cNvPr id="636" name=""/>
          <p:cNvSpPr/>
          <p:nvPr/>
        </p:nvSpPr>
        <p:spPr>
          <a:xfrm>
            <a:off x="380880" y="3976560"/>
            <a:ext cx="5600880" cy="2500560"/>
          </a:xfrm>
          <a:custGeom>
            <a:avLst/>
            <a:gdLst/>
            <a:ahLst/>
            <a:rect l="0" t="0" r="r" b="b"/>
            <a:pathLst>
              <a:path w="15558" h="6946">
                <a:moveTo>
                  <a:pt x="106" y="0"/>
                </a:moveTo>
                <a:lnTo>
                  <a:pt x="15453" y="0"/>
                </a:lnTo>
                <a:cubicBezTo>
                  <a:pt x="15511" y="0"/>
                  <a:pt x="15558" y="58"/>
                  <a:pt x="15558" y="106"/>
                </a:cubicBezTo>
                <a:lnTo>
                  <a:pt x="15558" y="6840"/>
                </a:lnTo>
                <a:cubicBezTo>
                  <a:pt x="15558" y="6899"/>
                  <a:pt x="15511" y="6946"/>
                  <a:pt x="15453" y="6946"/>
                </a:cubicBezTo>
                <a:lnTo>
                  <a:pt x="106" y="6946"/>
                </a:lnTo>
                <a:cubicBezTo>
                  <a:pt x="47" y="6946"/>
                  <a:pt x="0" y="6888"/>
                  <a:pt x="0" y="6840"/>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37" name=""/>
          <p:cNvSpPr/>
          <p:nvPr/>
        </p:nvSpPr>
        <p:spPr>
          <a:xfrm>
            <a:off x="380880" y="3976560"/>
            <a:ext cx="0" cy="2500200"/>
          </a:xfrm>
          <a:prstGeom prst="line">
            <a:avLst/>
          </a:prstGeom>
          <a:ln w="37800">
            <a:solidFill>
              <a:srgbClr val="715afb"/>
            </a:solidFill>
            <a:miter/>
          </a:ln>
        </p:spPr>
        <p:style>
          <a:lnRef idx="0"/>
          <a:fillRef idx="0"/>
          <a:effectRef idx="0"/>
          <a:fontRef idx="minor"/>
        </p:style>
        <p:txBody>
          <a:bodyPr lIns="18720" rIns="18720" tIns="18720" bIns="18720" anchor="t">
            <a:noAutofit/>
          </a:bodyPr>
          <a:p>
            <a:endParaRPr b="0" lang="en-US" sz="2400" strike="noStrike" u="none">
              <a:solidFill>
                <a:srgbClr val="000000"/>
              </a:solidFill>
              <a:effectLst/>
              <a:uFillTx/>
              <a:latin typeface="Times New Roman"/>
            </a:endParaRPr>
          </a:p>
        </p:txBody>
      </p:sp>
      <p:pic>
        <p:nvPicPr>
          <p:cNvPr id="638" name="" descr=""/>
          <p:cNvPicPr/>
          <p:nvPr/>
        </p:nvPicPr>
        <p:blipFill>
          <a:blip r:embed="rId3"/>
          <a:stretch/>
        </p:blipFill>
        <p:spPr>
          <a:xfrm>
            <a:off x="651600" y="4205160"/>
            <a:ext cx="277560" cy="342720"/>
          </a:xfrm>
          <a:prstGeom prst="rect">
            <a:avLst/>
          </a:prstGeom>
          <a:noFill/>
          <a:ln w="0">
            <a:noFill/>
          </a:ln>
        </p:spPr>
      </p:pic>
      <p:sp>
        <p:nvSpPr>
          <p:cNvPr id="639" name=""/>
          <p:cNvSpPr txBox="1"/>
          <p:nvPr/>
        </p:nvSpPr>
        <p:spPr>
          <a:xfrm>
            <a:off x="876240" y="318204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成本效益最佳解决方案</a:t>
            </a:r>
            <a:endParaRPr b="0" lang="en-US" sz="1200" strike="noStrike" u="none">
              <a:solidFill>
                <a:srgbClr val="000000"/>
              </a:solidFill>
              <a:effectLst/>
              <a:uFillTx/>
              <a:latin typeface="Times New Roman"/>
            </a:endParaRPr>
          </a:p>
        </p:txBody>
      </p:sp>
      <p:sp>
        <p:nvSpPr>
          <p:cNvPr id="640" name=""/>
          <p:cNvSpPr txBox="1"/>
          <p:nvPr/>
        </p:nvSpPr>
        <p:spPr>
          <a:xfrm>
            <a:off x="1085760" y="4238280"/>
            <a:ext cx="1150200" cy="226080"/>
          </a:xfrm>
          <a:prstGeom prst="rect">
            <a:avLst/>
          </a:prstGeom>
          <a:noFill/>
          <a:ln w="0">
            <a:noFill/>
          </a:ln>
        </p:spPr>
        <p:txBody>
          <a:bodyPr wrap="none" lIns="0" rIns="0" tIns="0" bIns="0" anchor="t">
            <a:spAutoFit/>
          </a:bodyPr>
          <a:p>
            <a:r>
              <a:rPr b="1" lang="en-US" sz="1300" strike="noStrike" u="none">
                <a:solidFill>
                  <a:srgbClr val="333333"/>
                </a:solidFill>
                <a:effectLst/>
                <a:uFillTx/>
                <a:latin typeface="MicrosoftYaHei"/>
                <a:ea typeface="MicrosoftYaHei"/>
              </a:rPr>
              <a:t>DeepSeek-R1</a:t>
            </a:r>
            <a:endParaRPr b="0" lang="en-US" sz="1350" strike="noStrike" u="none">
              <a:solidFill>
                <a:srgbClr val="000000"/>
              </a:solidFill>
              <a:effectLst/>
              <a:uFillTx/>
              <a:latin typeface="Times New Roman"/>
            </a:endParaRPr>
          </a:p>
        </p:txBody>
      </p:sp>
      <p:sp>
        <p:nvSpPr>
          <p:cNvPr id="641" name=""/>
          <p:cNvSpPr txBox="1"/>
          <p:nvPr/>
        </p:nvSpPr>
        <p:spPr>
          <a:xfrm>
            <a:off x="876240" y="469188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专为复杂逻辑推理设计</a:t>
            </a:r>
            <a:endParaRPr b="0" lang="en-US" sz="1200" strike="noStrike" u="none">
              <a:solidFill>
                <a:srgbClr val="000000"/>
              </a:solidFill>
              <a:effectLst/>
              <a:uFillTx/>
              <a:latin typeface="Times New Roman"/>
            </a:endParaRPr>
          </a:p>
        </p:txBody>
      </p:sp>
      <p:sp>
        <p:nvSpPr>
          <p:cNvPr id="642" name=""/>
          <p:cNvSpPr txBox="1"/>
          <p:nvPr/>
        </p:nvSpPr>
        <p:spPr>
          <a:xfrm>
            <a:off x="876240" y="499644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深度思考与多步推理能力</a:t>
            </a:r>
            <a:endParaRPr b="0" lang="en-US" sz="1200" strike="noStrike" u="none">
              <a:solidFill>
                <a:srgbClr val="000000"/>
              </a:solidFill>
              <a:effectLst/>
              <a:uFillTx/>
              <a:latin typeface="Times New Roman"/>
            </a:endParaRPr>
          </a:p>
        </p:txBody>
      </p:sp>
      <p:sp>
        <p:nvSpPr>
          <p:cNvPr id="643" name=""/>
          <p:cNvSpPr txBox="1"/>
          <p:nvPr/>
        </p:nvSpPr>
        <p:spPr>
          <a:xfrm>
            <a:off x="876240" y="530136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适合基本面分析与风险评估</a:t>
            </a:r>
            <a:endParaRPr b="0" lang="en-US" sz="1200" strike="noStrike" u="none">
              <a:solidFill>
                <a:srgbClr val="000000"/>
              </a:solidFill>
              <a:effectLst/>
              <a:uFillTx/>
              <a:latin typeface="Times New Roman"/>
            </a:endParaRPr>
          </a:p>
        </p:txBody>
      </p:sp>
      <p:sp>
        <p:nvSpPr>
          <p:cNvPr id="644" name=""/>
          <p:cNvSpPr txBox="1"/>
          <p:nvPr/>
        </p:nvSpPr>
        <p:spPr>
          <a:xfrm>
            <a:off x="876240" y="560628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处理海量文本信息与精细解读</a:t>
            </a:r>
            <a:endParaRPr b="0" lang="en-US" sz="1200" strike="noStrike" u="none">
              <a:solidFill>
                <a:srgbClr val="000000"/>
              </a:solidFill>
              <a:effectLst/>
              <a:uFillTx/>
              <a:latin typeface="Times New Roman"/>
            </a:endParaRPr>
          </a:p>
        </p:txBody>
      </p:sp>
      <p:sp>
        <p:nvSpPr>
          <p:cNvPr id="645" name=""/>
          <p:cNvSpPr/>
          <p:nvPr/>
        </p:nvSpPr>
        <p:spPr>
          <a:xfrm>
            <a:off x="6210000" y="1247760"/>
            <a:ext cx="5601240" cy="5229360"/>
          </a:xfrm>
          <a:custGeom>
            <a:avLst/>
            <a:gdLst/>
            <a:ahLst/>
            <a:rect l="0" t="0" r="r" b="b"/>
            <a:pathLst>
              <a:path w="15559" h="14526">
                <a:moveTo>
                  <a:pt x="106" y="0"/>
                </a:moveTo>
                <a:lnTo>
                  <a:pt x="15453" y="0"/>
                </a:lnTo>
                <a:cubicBezTo>
                  <a:pt x="15511" y="0"/>
                  <a:pt x="15559" y="58"/>
                  <a:pt x="15559" y="105"/>
                </a:cubicBezTo>
                <a:lnTo>
                  <a:pt x="15559" y="14420"/>
                </a:lnTo>
                <a:cubicBezTo>
                  <a:pt x="15559" y="14479"/>
                  <a:pt x="15511" y="14526"/>
                  <a:pt x="15453" y="14526"/>
                </a:cubicBezTo>
                <a:lnTo>
                  <a:pt x="106" y="14526"/>
                </a:lnTo>
                <a:cubicBezTo>
                  <a:pt x="48" y="14526"/>
                  <a:pt x="0" y="14468"/>
                  <a:pt x="0" y="14420"/>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46" name=""/>
          <p:cNvSpPr txBox="1"/>
          <p:nvPr/>
        </p:nvSpPr>
        <p:spPr>
          <a:xfrm>
            <a:off x="876240" y="5910840"/>
            <a:ext cx="12402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更高</a:t>
            </a:r>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调用成本</a:t>
            </a:r>
            <a:endParaRPr b="0" lang="en-US" sz="1200" strike="noStrike" u="none">
              <a:solidFill>
                <a:srgbClr val="000000"/>
              </a:solidFill>
              <a:effectLst/>
              <a:uFillTx/>
              <a:latin typeface="Times New Roman"/>
            </a:endParaRPr>
          </a:p>
        </p:txBody>
      </p:sp>
      <p:pic>
        <p:nvPicPr>
          <p:cNvPr id="647" name="" descr=""/>
          <p:cNvPicPr/>
          <p:nvPr/>
        </p:nvPicPr>
        <p:blipFill>
          <a:blip r:embed="rId4"/>
          <a:stretch/>
        </p:blipFill>
        <p:spPr>
          <a:xfrm>
            <a:off x="6438960" y="2019240"/>
            <a:ext cx="256680" cy="304560"/>
          </a:xfrm>
          <a:prstGeom prst="rect">
            <a:avLst/>
          </a:prstGeom>
          <a:noFill/>
          <a:ln w="0">
            <a:noFill/>
          </a:ln>
        </p:spPr>
      </p:pic>
      <p:sp>
        <p:nvSpPr>
          <p:cNvPr id="648" name=""/>
          <p:cNvSpPr txBox="1"/>
          <p:nvPr/>
        </p:nvSpPr>
        <p:spPr>
          <a:xfrm>
            <a:off x="8499960" y="146628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分层决策架构</a:t>
            </a:r>
            <a:endParaRPr b="0" lang="en-US" sz="1350" strike="noStrike" u="none">
              <a:solidFill>
                <a:srgbClr val="000000"/>
              </a:solidFill>
              <a:effectLst/>
              <a:uFillTx/>
              <a:latin typeface="Times New Roman"/>
            </a:endParaRPr>
          </a:p>
        </p:txBody>
      </p:sp>
      <p:sp>
        <p:nvSpPr>
          <p:cNvPr id="649" name=""/>
          <p:cNvSpPr txBox="1"/>
          <p:nvPr/>
        </p:nvSpPr>
        <p:spPr>
          <a:xfrm>
            <a:off x="6810480" y="1953360"/>
            <a:ext cx="198396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第一决策层：</a:t>
            </a:r>
            <a:r>
              <a:rPr b="1" lang="en-US" sz="1200" strike="noStrike" u="none">
                <a:solidFill>
                  <a:srgbClr val="333333"/>
                </a:solidFill>
                <a:effectLst/>
                <a:uFillTx/>
                <a:latin typeface="MicrosoftYaHei"/>
                <a:ea typeface="MicrosoftYaHei"/>
              </a:rPr>
              <a:t>DeepSeek-V3</a:t>
            </a:r>
            <a:endParaRPr b="0" lang="en-US" sz="1200" strike="noStrike" u="none">
              <a:solidFill>
                <a:srgbClr val="000000"/>
              </a:solidFill>
              <a:effectLst/>
              <a:uFillTx/>
              <a:latin typeface="Times New Roman"/>
            </a:endParaRPr>
          </a:p>
        </p:txBody>
      </p:sp>
      <p:pic>
        <p:nvPicPr>
          <p:cNvPr id="650" name="" descr=""/>
          <p:cNvPicPr/>
          <p:nvPr/>
        </p:nvPicPr>
        <p:blipFill>
          <a:blip r:embed="rId5"/>
          <a:stretch/>
        </p:blipFill>
        <p:spPr>
          <a:xfrm>
            <a:off x="8939160" y="2541960"/>
            <a:ext cx="142560" cy="249840"/>
          </a:xfrm>
          <a:prstGeom prst="rect">
            <a:avLst/>
          </a:prstGeom>
          <a:noFill/>
          <a:ln w="0">
            <a:noFill/>
          </a:ln>
        </p:spPr>
      </p:pic>
      <p:pic>
        <p:nvPicPr>
          <p:cNvPr id="651" name="" descr=""/>
          <p:cNvPicPr/>
          <p:nvPr/>
        </p:nvPicPr>
        <p:blipFill>
          <a:blip r:embed="rId6"/>
          <a:stretch/>
        </p:blipFill>
        <p:spPr>
          <a:xfrm>
            <a:off x="6438960" y="3009960"/>
            <a:ext cx="256680" cy="304560"/>
          </a:xfrm>
          <a:prstGeom prst="rect">
            <a:avLst/>
          </a:prstGeom>
          <a:noFill/>
          <a:ln w="0">
            <a:noFill/>
          </a:ln>
        </p:spPr>
      </p:pic>
      <p:sp>
        <p:nvSpPr>
          <p:cNvPr id="652" name=""/>
          <p:cNvSpPr txBox="1"/>
          <p:nvPr/>
        </p:nvSpPr>
        <p:spPr>
          <a:xfrm>
            <a:off x="6810480" y="2183040"/>
            <a:ext cx="238716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实时处理市场数据流，生成初步交易建议</a:t>
            </a:r>
            <a:endParaRPr b="0" lang="en-US" sz="1050" strike="noStrike" u="none">
              <a:solidFill>
                <a:srgbClr val="000000"/>
              </a:solidFill>
              <a:effectLst/>
              <a:uFillTx/>
              <a:latin typeface="Times New Roman"/>
            </a:endParaRPr>
          </a:p>
        </p:txBody>
      </p:sp>
      <p:sp>
        <p:nvSpPr>
          <p:cNvPr id="653" name=""/>
          <p:cNvSpPr txBox="1"/>
          <p:nvPr/>
        </p:nvSpPr>
        <p:spPr>
          <a:xfrm>
            <a:off x="6810480" y="2944080"/>
            <a:ext cx="198144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第二决策层：</a:t>
            </a:r>
            <a:r>
              <a:rPr b="1" lang="en-US" sz="1200" strike="noStrike" u="none">
                <a:solidFill>
                  <a:srgbClr val="333333"/>
                </a:solidFill>
                <a:effectLst/>
                <a:uFillTx/>
                <a:latin typeface="MicrosoftYaHei"/>
                <a:ea typeface="MicrosoftYaHei"/>
              </a:rPr>
              <a:t>DeepSeek-R1</a:t>
            </a:r>
            <a:endParaRPr b="0" lang="en-US" sz="1200" strike="noStrike" u="none">
              <a:solidFill>
                <a:srgbClr val="000000"/>
              </a:solidFill>
              <a:effectLst/>
              <a:uFillTx/>
              <a:latin typeface="Times New Roman"/>
            </a:endParaRPr>
          </a:p>
        </p:txBody>
      </p:sp>
      <p:sp>
        <p:nvSpPr>
          <p:cNvPr id="654" name=""/>
          <p:cNvSpPr/>
          <p:nvPr/>
        </p:nvSpPr>
        <p:spPr>
          <a:xfrm>
            <a:off x="6438600" y="5438520"/>
            <a:ext cx="5144040" cy="810000"/>
          </a:xfrm>
          <a:custGeom>
            <a:avLst/>
            <a:gdLst/>
            <a:ahLst/>
            <a:rect l="0" t="0" r="r" b="b"/>
            <a:pathLst>
              <a:path w="14289" h="2250">
                <a:moveTo>
                  <a:pt x="0" y="0"/>
                </a:moveTo>
                <a:lnTo>
                  <a:pt x="14289" y="0"/>
                </a:lnTo>
                <a:lnTo>
                  <a:pt x="14289"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55" name=""/>
          <p:cNvSpPr/>
          <p:nvPr/>
        </p:nvSpPr>
        <p:spPr>
          <a:xfrm>
            <a:off x="6438600" y="5438520"/>
            <a:ext cx="5143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656" name=""/>
          <p:cNvSpPr txBox="1"/>
          <p:nvPr/>
        </p:nvSpPr>
        <p:spPr>
          <a:xfrm>
            <a:off x="6810480" y="3173760"/>
            <a:ext cx="26524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关键决策复核与深度分析，重大仓位调整确认</a:t>
            </a:r>
            <a:endParaRPr b="0" lang="en-US" sz="1050" strike="noStrike" u="none">
              <a:solidFill>
                <a:srgbClr val="000000"/>
              </a:solidFill>
              <a:effectLst/>
              <a:uFillTx/>
              <a:latin typeface="Times New Roman"/>
            </a:endParaRPr>
          </a:p>
        </p:txBody>
      </p:sp>
      <p:pic>
        <p:nvPicPr>
          <p:cNvPr id="657" name="" descr=""/>
          <p:cNvPicPr/>
          <p:nvPr/>
        </p:nvPicPr>
        <p:blipFill>
          <a:blip r:embed="rId7"/>
          <a:stretch/>
        </p:blipFill>
        <p:spPr>
          <a:xfrm>
            <a:off x="6591240" y="5629320"/>
            <a:ext cx="190080" cy="151920"/>
          </a:xfrm>
          <a:prstGeom prst="rect">
            <a:avLst/>
          </a:prstGeom>
          <a:noFill/>
          <a:ln w="0">
            <a:noFill/>
          </a:ln>
        </p:spPr>
      </p:pic>
      <p:sp>
        <p:nvSpPr>
          <p:cNvPr id="658" name=""/>
          <p:cNvSpPr txBox="1"/>
          <p:nvPr/>
        </p:nvSpPr>
        <p:spPr>
          <a:xfrm>
            <a:off x="6829560" y="5591880"/>
            <a:ext cx="6102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平衡策略</a:t>
            </a:r>
            <a:endParaRPr b="0" lang="en-US" sz="1200" strike="noStrike" u="none">
              <a:solidFill>
                <a:srgbClr val="000000"/>
              </a:solidFill>
              <a:effectLst/>
              <a:uFillTx/>
              <a:latin typeface="Times New Roman"/>
            </a:endParaRPr>
          </a:p>
        </p:txBody>
      </p:sp>
      <p:sp>
        <p:nvSpPr>
          <p:cNvPr id="659" name=""/>
          <p:cNvSpPr txBox="1"/>
          <p:nvPr/>
        </p:nvSpPr>
        <p:spPr>
          <a:xfrm>
            <a:off x="6591240" y="5897880"/>
            <a:ext cx="331560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在常规市场保证响应速度，在关键决策时刻确保深度分析</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
          <p:cNvSpPr/>
          <p:nvPr/>
        </p:nvSpPr>
        <p:spPr>
          <a:xfrm>
            <a:off x="0" y="0"/>
            <a:ext cx="12192120" cy="7239240"/>
          </a:xfrm>
          <a:custGeom>
            <a:avLst/>
            <a:gdLst/>
            <a:ahLst/>
            <a:rect l="0" t="0" r="r" b="b"/>
            <a:pathLst>
              <a:path w="33867" h="20109">
                <a:moveTo>
                  <a:pt x="0" y="0"/>
                </a:moveTo>
                <a:lnTo>
                  <a:pt x="33867" y="0"/>
                </a:lnTo>
                <a:lnTo>
                  <a:pt x="33867" y="20109"/>
                </a:lnTo>
                <a:lnTo>
                  <a:pt x="0" y="20109"/>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61" name="" descr=""/>
          <p:cNvPicPr/>
          <p:nvPr/>
        </p:nvPicPr>
        <p:blipFill>
          <a:blip r:embed="rId1"/>
          <a:stretch/>
        </p:blipFill>
        <p:spPr>
          <a:xfrm>
            <a:off x="0" y="0"/>
            <a:ext cx="12191760" cy="7238520"/>
          </a:xfrm>
          <a:prstGeom prst="rect">
            <a:avLst/>
          </a:prstGeom>
          <a:noFill/>
          <a:ln w="0">
            <a:noFill/>
          </a:ln>
        </p:spPr>
      </p:pic>
      <p:sp>
        <p:nvSpPr>
          <p:cNvPr id="662" name=""/>
          <p:cNvSpPr txBox="1"/>
          <p:nvPr/>
        </p:nvSpPr>
        <p:spPr>
          <a:xfrm>
            <a:off x="380880" y="182880"/>
            <a:ext cx="161820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03/03</a:t>
            </a:r>
            <a:r>
              <a:rPr b="0" lang="en-US" sz="1000" strike="noStrike" u="none">
                <a:solidFill>
                  <a:srgbClr val="4b5563"/>
                </a:solidFill>
                <a:effectLst/>
                <a:uFillTx/>
                <a:latin typeface="MicrosoftYaHei"/>
                <a:ea typeface="MicrosoftYaHei"/>
              </a:rPr>
              <a:t>AI</a:t>
            </a:r>
            <a:r>
              <a:rPr b="0" lang="zh-CN" sz="1000" strike="noStrike" u="none">
                <a:solidFill>
                  <a:srgbClr val="4b5563"/>
                </a:solidFill>
                <a:effectLst/>
                <a:uFillTx/>
                <a:latin typeface="MicrosoftYaHei"/>
                <a:ea typeface="MicrosoftYaHei"/>
              </a:rPr>
              <a:t>决策引擎选型集成</a:t>
            </a:r>
            <a:endParaRPr b="0" lang="en-US" sz="1050" strike="noStrike" u="none">
              <a:solidFill>
                <a:srgbClr val="000000"/>
              </a:solidFill>
              <a:effectLst/>
              <a:uFillTx/>
              <a:latin typeface="Times New Roman"/>
            </a:endParaRPr>
          </a:p>
        </p:txBody>
      </p:sp>
      <p:sp>
        <p:nvSpPr>
          <p:cNvPr id="663" name=""/>
          <p:cNvSpPr/>
          <p:nvPr/>
        </p:nvSpPr>
        <p:spPr>
          <a:xfrm>
            <a:off x="380880" y="1247760"/>
            <a:ext cx="5600880" cy="2095560"/>
          </a:xfrm>
          <a:custGeom>
            <a:avLst/>
            <a:gdLst/>
            <a:ahLst/>
            <a:rect l="0" t="0" r="r" b="b"/>
            <a:pathLst>
              <a:path w="15558" h="5821">
                <a:moveTo>
                  <a:pt x="106" y="0"/>
                </a:moveTo>
                <a:lnTo>
                  <a:pt x="15453" y="0"/>
                </a:lnTo>
                <a:cubicBezTo>
                  <a:pt x="15511" y="0"/>
                  <a:pt x="15558" y="58"/>
                  <a:pt x="15558" y="105"/>
                </a:cubicBezTo>
                <a:lnTo>
                  <a:pt x="15558" y="5716"/>
                </a:lnTo>
                <a:cubicBezTo>
                  <a:pt x="15558" y="5774"/>
                  <a:pt x="15511" y="5821"/>
                  <a:pt x="15453" y="5821"/>
                </a:cubicBezTo>
                <a:lnTo>
                  <a:pt x="106" y="5821"/>
                </a:lnTo>
                <a:cubicBezTo>
                  <a:pt x="47" y="5821"/>
                  <a:pt x="0" y="5763"/>
                  <a:pt x="0" y="5716"/>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64" name="" descr=""/>
          <p:cNvPicPr/>
          <p:nvPr/>
        </p:nvPicPr>
        <p:blipFill>
          <a:blip r:embed="rId2"/>
          <a:stretch/>
        </p:blipFill>
        <p:spPr>
          <a:xfrm>
            <a:off x="609480" y="1476360"/>
            <a:ext cx="285480" cy="342720"/>
          </a:xfrm>
          <a:prstGeom prst="rect">
            <a:avLst/>
          </a:prstGeom>
          <a:noFill/>
          <a:ln w="0">
            <a:noFill/>
          </a:ln>
        </p:spPr>
      </p:pic>
      <p:sp>
        <p:nvSpPr>
          <p:cNvPr id="665" name=""/>
          <p:cNvSpPr txBox="1"/>
          <p:nvPr/>
        </p:nvSpPr>
        <p:spPr>
          <a:xfrm>
            <a:off x="380880" y="450000"/>
            <a:ext cx="3154680" cy="378360"/>
          </a:xfrm>
          <a:prstGeom prst="rect">
            <a:avLst/>
          </a:prstGeom>
          <a:noFill/>
          <a:ln w="0">
            <a:noFill/>
          </a:ln>
        </p:spPr>
        <p:txBody>
          <a:bodyPr wrap="none" lIns="0" rIns="0" tIns="0" bIns="0" anchor="t">
            <a:spAutoFit/>
          </a:bodyPr>
          <a:p>
            <a:r>
              <a:rPr b="1" lang="en-US" sz="2200" strike="noStrike" u="none">
                <a:solidFill>
                  <a:srgbClr val="191919"/>
                </a:solidFill>
                <a:effectLst/>
                <a:uFillTx/>
                <a:latin typeface="MicrosoftYaHei"/>
                <a:ea typeface="MicrosoftYaHei"/>
              </a:rPr>
              <a:t>API</a:t>
            </a:r>
            <a:r>
              <a:rPr b="1" lang="zh-CN" sz="2200" strike="noStrike" u="none">
                <a:solidFill>
                  <a:srgbClr val="191919"/>
                </a:solidFill>
                <a:effectLst/>
                <a:uFillTx/>
                <a:latin typeface="MicrosoftYaHei"/>
                <a:ea typeface="MicrosoftYaHei"/>
              </a:rPr>
              <a:t>接入与集成技术方案</a:t>
            </a:r>
            <a:endParaRPr b="0" lang="en-US" sz="2250" strike="noStrike" u="none">
              <a:solidFill>
                <a:srgbClr val="000000"/>
              </a:solidFill>
              <a:effectLst/>
              <a:uFillTx/>
              <a:latin typeface="Times New Roman"/>
            </a:endParaRPr>
          </a:p>
        </p:txBody>
      </p:sp>
      <p:sp>
        <p:nvSpPr>
          <p:cNvPr id="666" name=""/>
          <p:cNvSpPr txBox="1"/>
          <p:nvPr/>
        </p:nvSpPr>
        <p:spPr>
          <a:xfrm>
            <a:off x="1047600" y="150912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身份验证机制</a:t>
            </a:r>
            <a:endParaRPr b="0" lang="en-US" sz="1350" strike="noStrike" u="none">
              <a:solidFill>
                <a:srgbClr val="000000"/>
              </a:solidFill>
              <a:effectLst/>
              <a:uFillTx/>
              <a:latin typeface="Times New Roman"/>
            </a:endParaRPr>
          </a:p>
        </p:txBody>
      </p:sp>
      <p:sp>
        <p:nvSpPr>
          <p:cNvPr id="667" name=""/>
          <p:cNvSpPr txBox="1"/>
          <p:nvPr/>
        </p:nvSpPr>
        <p:spPr>
          <a:xfrm>
            <a:off x="609480" y="1962720"/>
            <a:ext cx="53020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所有</a:t>
            </a:r>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请求需在</a:t>
            </a:r>
            <a:r>
              <a:rPr b="0" lang="en-US" sz="1200" strike="noStrike" u="none">
                <a:solidFill>
                  <a:srgbClr val="777777"/>
                </a:solidFill>
                <a:effectLst/>
                <a:uFillTx/>
                <a:latin typeface="MicrosoftYaHei"/>
                <a:ea typeface="MicrosoftYaHei"/>
              </a:rPr>
              <a:t>Authorization</a:t>
            </a:r>
            <a:r>
              <a:rPr b="0" lang="zh-CN" sz="1200" strike="noStrike" u="none">
                <a:solidFill>
                  <a:srgbClr val="777777"/>
                </a:solidFill>
                <a:effectLst/>
                <a:uFillTx/>
                <a:latin typeface="MicrosoftYaHei"/>
                <a:ea typeface="MicrosoftYaHei"/>
              </a:rPr>
              <a:t>头部携带有效的</a:t>
            </a:r>
            <a:r>
              <a:rPr b="0" lang="en-US" sz="1200" strike="noStrike" u="none">
                <a:solidFill>
                  <a:srgbClr val="777777"/>
                </a:solidFill>
                <a:effectLst/>
                <a:uFillTx/>
                <a:latin typeface="MicrosoftYaHei"/>
                <a:ea typeface="MicrosoftYaHei"/>
              </a:rPr>
              <a:t>Bearer</a:t>
            </a:r>
            <a:r>
              <a:rPr b="0" lang="zh-CN" sz="1200" strike="noStrike" u="none">
                <a:solidFill>
                  <a:srgbClr val="777777"/>
                </a:solidFill>
                <a:effectLst/>
                <a:uFillTx/>
                <a:latin typeface="MicrosoftYaHei"/>
                <a:ea typeface="MicrosoftYaHei"/>
              </a:rPr>
              <a:t>令牌，使用开发者在</a:t>
            </a:r>
            <a:endParaRPr b="0" lang="en-US" sz="1200" strike="noStrike" u="none">
              <a:solidFill>
                <a:srgbClr val="000000"/>
              </a:solidFill>
              <a:effectLst/>
              <a:uFillTx/>
              <a:latin typeface="Times New Roman"/>
            </a:endParaRPr>
          </a:p>
        </p:txBody>
      </p:sp>
      <p:sp>
        <p:nvSpPr>
          <p:cNvPr id="668" name=""/>
          <p:cNvSpPr/>
          <p:nvPr/>
        </p:nvSpPr>
        <p:spPr>
          <a:xfrm>
            <a:off x="6210000" y="1247760"/>
            <a:ext cx="5601240" cy="2095560"/>
          </a:xfrm>
          <a:custGeom>
            <a:avLst/>
            <a:gdLst/>
            <a:ahLst/>
            <a:rect l="0" t="0" r="r" b="b"/>
            <a:pathLst>
              <a:path w="15559" h="5821">
                <a:moveTo>
                  <a:pt x="106" y="0"/>
                </a:moveTo>
                <a:lnTo>
                  <a:pt x="15453" y="0"/>
                </a:lnTo>
                <a:cubicBezTo>
                  <a:pt x="15511" y="0"/>
                  <a:pt x="15559" y="58"/>
                  <a:pt x="15559" y="105"/>
                </a:cubicBezTo>
                <a:lnTo>
                  <a:pt x="15559" y="5716"/>
                </a:lnTo>
                <a:cubicBezTo>
                  <a:pt x="15559" y="5774"/>
                  <a:pt x="15511" y="5821"/>
                  <a:pt x="15453" y="5821"/>
                </a:cubicBezTo>
                <a:lnTo>
                  <a:pt x="106" y="5821"/>
                </a:lnTo>
                <a:cubicBezTo>
                  <a:pt x="48" y="5821"/>
                  <a:pt x="0" y="5763"/>
                  <a:pt x="0" y="5716"/>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69" name="" descr=""/>
          <p:cNvPicPr/>
          <p:nvPr/>
        </p:nvPicPr>
        <p:blipFill>
          <a:blip r:embed="rId3"/>
          <a:stretch/>
        </p:blipFill>
        <p:spPr>
          <a:xfrm>
            <a:off x="6438960" y="1476360"/>
            <a:ext cx="361440" cy="342720"/>
          </a:xfrm>
          <a:prstGeom prst="rect">
            <a:avLst/>
          </a:prstGeom>
          <a:noFill/>
          <a:ln w="0">
            <a:noFill/>
          </a:ln>
        </p:spPr>
      </p:pic>
      <p:sp>
        <p:nvSpPr>
          <p:cNvPr id="670" name=""/>
          <p:cNvSpPr txBox="1"/>
          <p:nvPr/>
        </p:nvSpPr>
        <p:spPr>
          <a:xfrm>
            <a:off x="609480" y="2166120"/>
            <a:ext cx="13928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平台生成的</a:t>
            </a:r>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密钥</a:t>
            </a:r>
            <a:endParaRPr b="0" lang="en-US" sz="1200" strike="noStrike" u="none">
              <a:solidFill>
                <a:srgbClr val="000000"/>
              </a:solidFill>
              <a:effectLst/>
              <a:uFillTx/>
              <a:latin typeface="Times New Roman"/>
            </a:endParaRPr>
          </a:p>
        </p:txBody>
      </p:sp>
      <p:sp>
        <p:nvSpPr>
          <p:cNvPr id="671" name=""/>
          <p:cNvSpPr txBox="1"/>
          <p:nvPr/>
        </p:nvSpPr>
        <p:spPr>
          <a:xfrm>
            <a:off x="6953400" y="150912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请求参数配置</a:t>
            </a:r>
            <a:endParaRPr b="0" lang="en-US" sz="1350" strike="noStrike" u="none">
              <a:solidFill>
                <a:srgbClr val="000000"/>
              </a:solidFill>
              <a:effectLst/>
              <a:uFillTx/>
              <a:latin typeface="Times New Roman"/>
            </a:endParaRPr>
          </a:p>
        </p:txBody>
      </p:sp>
      <p:sp>
        <p:nvSpPr>
          <p:cNvPr id="672" name=""/>
          <p:cNvSpPr txBox="1"/>
          <p:nvPr/>
        </p:nvSpPr>
        <p:spPr>
          <a:xfrm>
            <a:off x="6667560" y="1962720"/>
            <a:ext cx="2128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模型名称指定</a:t>
            </a:r>
            <a:r>
              <a:rPr b="0" lang="en-US" sz="1200" strike="noStrike" u="none">
                <a:solidFill>
                  <a:srgbClr val="777777"/>
                </a:solidFill>
                <a:effectLst/>
                <a:uFillTx/>
                <a:latin typeface="MicrosoftYaHei"/>
                <a:ea typeface="MicrosoftYaHei"/>
              </a:rPr>
              <a:t>(deepseek-chat)</a:t>
            </a:r>
            <a:endParaRPr b="0" lang="en-US" sz="1200" strike="noStrike" u="none">
              <a:solidFill>
                <a:srgbClr val="000000"/>
              </a:solidFill>
              <a:effectLst/>
              <a:uFillTx/>
              <a:latin typeface="Times New Roman"/>
            </a:endParaRPr>
          </a:p>
        </p:txBody>
      </p:sp>
      <p:sp>
        <p:nvSpPr>
          <p:cNvPr id="673" name=""/>
          <p:cNvSpPr txBox="1"/>
          <p:nvPr/>
        </p:nvSpPr>
        <p:spPr>
          <a:xfrm>
            <a:off x="6667560" y="226764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消息列表传递对话上下文</a:t>
            </a:r>
            <a:endParaRPr b="0" lang="en-US" sz="1200" strike="noStrike" u="none">
              <a:solidFill>
                <a:srgbClr val="000000"/>
              </a:solidFill>
              <a:effectLst/>
              <a:uFillTx/>
              <a:latin typeface="Times New Roman"/>
            </a:endParaRPr>
          </a:p>
        </p:txBody>
      </p:sp>
      <p:sp>
        <p:nvSpPr>
          <p:cNvPr id="674" name=""/>
          <p:cNvSpPr txBox="1"/>
          <p:nvPr/>
        </p:nvSpPr>
        <p:spPr>
          <a:xfrm>
            <a:off x="6667560" y="2572560"/>
            <a:ext cx="201492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temperature</a:t>
            </a:r>
            <a:r>
              <a:rPr b="0" lang="zh-CN" sz="1200" strike="noStrike" u="none">
                <a:solidFill>
                  <a:srgbClr val="777777"/>
                </a:solidFill>
                <a:effectLst/>
                <a:uFillTx/>
                <a:latin typeface="MicrosoftYaHei"/>
                <a:ea typeface="MicrosoftYaHei"/>
              </a:rPr>
              <a:t>控制输出随机性</a:t>
            </a:r>
            <a:endParaRPr b="0" lang="en-US" sz="1200" strike="noStrike" u="none">
              <a:solidFill>
                <a:srgbClr val="000000"/>
              </a:solidFill>
              <a:effectLst/>
              <a:uFillTx/>
              <a:latin typeface="Times New Roman"/>
            </a:endParaRPr>
          </a:p>
        </p:txBody>
      </p:sp>
      <p:sp>
        <p:nvSpPr>
          <p:cNvPr id="675" name=""/>
          <p:cNvSpPr/>
          <p:nvPr/>
        </p:nvSpPr>
        <p:spPr>
          <a:xfrm>
            <a:off x="380880" y="3571560"/>
            <a:ext cx="5600880" cy="3667680"/>
          </a:xfrm>
          <a:custGeom>
            <a:avLst/>
            <a:gdLst/>
            <a:ahLst/>
            <a:rect l="0" t="0" r="r" b="b"/>
            <a:pathLst>
              <a:path w="15558" h="10188">
                <a:moveTo>
                  <a:pt x="106" y="0"/>
                </a:moveTo>
                <a:lnTo>
                  <a:pt x="15453" y="0"/>
                </a:lnTo>
                <a:cubicBezTo>
                  <a:pt x="15511" y="0"/>
                  <a:pt x="15558" y="59"/>
                  <a:pt x="15558" y="106"/>
                </a:cubicBezTo>
                <a:lnTo>
                  <a:pt x="15558" y="10188"/>
                </a:lnTo>
                <a:lnTo>
                  <a:pt x="0" y="10188"/>
                </a:ln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76" name=""/>
          <p:cNvSpPr txBox="1"/>
          <p:nvPr/>
        </p:nvSpPr>
        <p:spPr>
          <a:xfrm>
            <a:off x="6667560" y="2877120"/>
            <a:ext cx="175896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stream</a:t>
            </a:r>
            <a:r>
              <a:rPr b="0" lang="zh-CN" sz="1200" strike="noStrike" u="none">
                <a:solidFill>
                  <a:srgbClr val="777777"/>
                </a:solidFill>
                <a:effectLst/>
                <a:uFillTx/>
                <a:latin typeface="MicrosoftYaHei"/>
                <a:ea typeface="MicrosoftYaHei"/>
              </a:rPr>
              <a:t>参数启用流式响应</a:t>
            </a:r>
            <a:endParaRPr b="0" lang="en-US" sz="1200" strike="noStrike" u="none">
              <a:solidFill>
                <a:srgbClr val="000000"/>
              </a:solidFill>
              <a:effectLst/>
              <a:uFillTx/>
              <a:latin typeface="Times New Roman"/>
            </a:endParaRPr>
          </a:p>
        </p:txBody>
      </p:sp>
      <p:sp>
        <p:nvSpPr>
          <p:cNvPr id="677" name=""/>
          <p:cNvSpPr/>
          <p:nvPr/>
        </p:nvSpPr>
        <p:spPr>
          <a:xfrm>
            <a:off x="609480" y="4209840"/>
            <a:ext cx="5143680" cy="3029400"/>
          </a:xfrm>
          <a:custGeom>
            <a:avLst/>
            <a:gdLst/>
            <a:ahLst/>
            <a:rect l="0" t="0" r="r" b="b"/>
            <a:pathLst>
              <a:path w="14288" h="8415">
                <a:moveTo>
                  <a:pt x="106" y="0"/>
                </a:moveTo>
                <a:lnTo>
                  <a:pt x="14182" y="0"/>
                </a:lnTo>
                <a:cubicBezTo>
                  <a:pt x="14241" y="0"/>
                  <a:pt x="14288" y="59"/>
                  <a:pt x="14288" y="106"/>
                </a:cubicBezTo>
                <a:lnTo>
                  <a:pt x="14288" y="8415"/>
                </a:lnTo>
                <a:lnTo>
                  <a:pt x="0" y="8415"/>
                </a:lnTo>
                <a:lnTo>
                  <a:pt x="0" y="106"/>
                </a:lnTo>
                <a:cubicBezTo>
                  <a:pt x="0" y="47"/>
                  <a:pt x="47" y="0"/>
                  <a:pt x="106" y="0"/>
                </a:cubicBezTo>
                <a:close/>
              </a:path>
            </a:pathLst>
          </a:custGeom>
          <a:solidFill>
            <a:srgbClr val="2d2d2d"/>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78" name=""/>
          <p:cNvSpPr txBox="1"/>
          <p:nvPr/>
        </p:nvSpPr>
        <p:spPr>
          <a:xfrm>
            <a:off x="609480" y="3790440"/>
            <a:ext cx="1026360" cy="226080"/>
          </a:xfrm>
          <a:prstGeom prst="rect">
            <a:avLst/>
          </a:prstGeom>
          <a:noFill/>
          <a:ln w="0">
            <a:noFill/>
          </a:ln>
        </p:spPr>
        <p:txBody>
          <a:bodyPr wrap="none" lIns="0" rIns="0" tIns="0" bIns="0" anchor="t">
            <a:spAutoFit/>
          </a:bodyPr>
          <a:p>
            <a:r>
              <a:rPr b="1" lang="en-US" sz="1300" strike="noStrike" u="none">
                <a:solidFill>
                  <a:srgbClr val="333333"/>
                </a:solidFill>
                <a:effectLst/>
                <a:uFillTx/>
                <a:latin typeface="MicrosoftYaHei"/>
                <a:ea typeface="MicrosoftYaHei"/>
              </a:rPr>
              <a:t>API</a:t>
            </a:r>
            <a:r>
              <a:rPr b="1" lang="zh-CN" sz="1300" strike="noStrike" u="none">
                <a:solidFill>
                  <a:srgbClr val="333333"/>
                </a:solidFill>
                <a:effectLst/>
                <a:uFillTx/>
                <a:latin typeface="MicrosoftYaHei"/>
                <a:ea typeface="MicrosoftYaHei"/>
              </a:rPr>
              <a:t>调用示例</a:t>
            </a:r>
            <a:endParaRPr b="0" lang="en-US" sz="1350" strike="noStrike" u="none">
              <a:solidFill>
                <a:srgbClr val="000000"/>
              </a:solidFill>
              <a:effectLst/>
              <a:uFillTx/>
              <a:latin typeface="Times New Roman"/>
            </a:endParaRPr>
          </a:p>
        </p:txBody>
      </p:sp>
      <p:sp>
        <p:nvSpPr>
          <p:cNvPr id="679" name=""/>
          <p:cNvSpPr txBox="1"/>
          <p:nvPr/>
        </p:nvSpPr>
        <p:spPr>
          <a:xfrm>
            <a:off x="762120" y="4382280"/>
            <a:ext cx="596124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import requestsimport jsondef call_deepseek_api(prompt, api_key, model="deeps</a:t>
            </a:r>
            <a:endParaRPr b="0" lang="en-US" sz="1200" strike="noStrike" u="none">
              <a:solidFill>
                <a:srgbClr val="000000"/>
              </a:solidFill>
              <a:effectLst/>
              <a:uFillTx/>
              <a:latin typeface="Times New Roman"/>
            </a:endParaRPr>
          </a:p>
        </p:txBody>
      </p:sp>
      <p:sp>
        <p:nvSpPr>
          <p:cNvPr id="680" name=""/>
          <p:cNvSpPr txBox="1"/>
          <p:nvPr/>
        </p:nvSpPr>
        <p:spPr>
          <a:xfrm>
            <a:off x="762120" y="4585320"/>
            <a:ext cx="78768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eek-chat"):</a:t>
            </a:r>
            <a:endParaRPr b="0" lang="en-US" sz="1200" strike="noStrike" u="none">
              <a:solidFill>
                <a:srgbClr val="000000"/>
              </a:solidFill>
              <a:effectLst/>
              <a:uFillTx/>
              <a:latin typeface="Times New Roman"/>
            </a:endParaRPr>
          </a:p>
        </p:txBody>
      </p:sp>
      <p:sp>
        <p:nvSpPr>
          <p:cNvPr id="681" name=""/>
          <p:cNvSpPr txBox="1"/>
          <p:nvPr/>
        </p:nvSpPr>
        <p:spPr>
          <a:xfrm>
            <a:off x="1728360" y="4585320"/>
            <a:ext cx="395244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url = "https://api.deepseek.com/v1/chat/completions"</a:t>
            </a:r>
            <a:endParaRPr b="0" lang="en-US" sz="1200" strike="noStrike" u="none">
              <a:solidFill>
                <a:srgbClr val="000000"/>
              </a:solidFill>
              <a:effectLst/>
              <a:uFillTx/>
              <a:latin typeface="Times New Roman"/>
            </a:endParaRPr>
          </a:p>
        </p:txBody>
      </p:sp>
      <p:sp>
        <p:nvSpPr>
          <p:cNvPr id="682" name=""/>
          <p:cNvSpPr txBox="1"/>
          <p:nvPr/>
        </p:nvSpPr>
        <p:spPr>
          <a:xfrm>
            <a:off x="5856840" y="4585320"/>
            <a:ext cx="50724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header</a:t>
            </a:r>
            <a:endParaRPr b="0" lang="en-US" sz="1200" strike="noStrike" u="none">
              <a:solidFill>
                <a:srgbClr val="000000"/>
              </a:solidFill>
              <a:effectLst/>
              <a:uFillTx/>
              <a:latin typeface="Times New Roman"/>
            </a:endParaRPr>
          </a:p>
        </p:txBody>
      </p:sp>
      <p:sp>
        <p:nvSpPr>
          <p:cNvPr id="683" name=""/>
          <p:cNvSpPr txBox="1"/>
          <p:nvPr/>
        </p:nvSpPr>
        <p:spPr>
          <a:xfrm>
            <a:off x="762120" y="4788720"/>
            <a:ext cx="32544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s = {</a:t>
            </a:r>
            <a:endParaRPr b="0" lang="en-US" sz="1200" strike="noStrike" u="none">
              <a:solidFill>
                <a:srgbClr val="000000"/>
              </a:solidFill>
              <a:effectLst/>
              <a:uFillTx/>
              <a:latin typeface="Times New Roman"/>
            </a:endParaRPr>
          </a:p>
        </p:txBody>
      </p:sp>
      <p:sp>
        <p:nvSpPr>
          <p:cNvPr id="684" name=""/>
          <p:cNvSpPr txBox="1"/>
          <p:nvPr/>
        </p:nvSpPr>
        <p:spPr>
          <a:xfrm>
            <a:off x="1447200" y="4788720"/>
            <a:ext cx="256500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"Content-Type": "application/json",</a:t>
            </a:r>
            <a:endParaRPr b="0" lang="en-US" sz="1200" strike="noStrike" u="none">
              <a:solidFill>
                <a:srgbClr val="000000"/>
              </a:solidFill>
              <a:effectLst/>
              <a:uFillTx/>
              <a:latin typeface="Times New Roman"/>
            </a:endParaRPr>
          </a:p>
        </p:txBody>
      </p:sp>
      <p:sp>
        <p:nvSpPr>
          <p:cNvPr id="685" name=""/>
          <p:cNvSpPr txBox="1"/>
          <p:nvPr/>
        </p:nvSpPr>
        <p:spPr>
          <a:xfrm>
            <a:off x="4369680" y="4788720"/>
            <a:ext cx="151128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"Authorization": f"Be</a:t>
            </a:r>
            <a:endParaRPr b="0" lang="en-US" sz="1200" strike="noStrike" u="none">
              <a:solidFill>
                <a:srgbClr val="000000"/>
              </a:solidFill>
              <a:effectLst/>
              <a:uFillTx/>
              <a:latin typeface="Times New Roman"/>
            </a:endParaRPr>
          </a:p>
        </p:txBody>
      </p:sp>
      <p:sp>
        <p:nvSpPr>
          <p:cNvPr id="686" name=""/>
          <p:cNvSpPr txBox="1"/>
          <p:nvPr/>
        </p:nvSpPr>
        <p:spPr>
          <a:xfrm>
            <a:off x="762120" y="4991760"/>
            <a:ext cx="104148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arer {api_key}"</a:t>
            </a:r>
            <a:endParaRPr b="0" lang="en-US" sz="1200" strike="noStrike" u="none">
              <a:solidFill>
                <a:srgbClr val="000000"/>
              </a:solidFill>
              <a:effectLst/>
              <a:uFillTx/>
              <a:latin typeface="Times New Roman"/>
            </a:endParaRPr>
          </a:p>
        </p:txBody>
      </p:sp>
      <p:sp>
        <p:nvSpPr>
          <p:cNvPr id="687" name=""/>
          <p:cNvSpPr txBox="1"/>
          <p:nvPr/>
        </p:nvSpPr>
        <p:spPr>
          <a:xfrm>
            <a:off x="1981800" y="4991760"/>
            <a:ext cx="15192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688" name=""/>
          <p:cNvSpPr txBox="1"/>
          <p:nvPr/>
        </p:nvSpPr>
        <p:spPr>
          <a:xfrm>
            <a:off x="2213280" y="4991760"/>
            <a:ext cx="57744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data = {</a:t>
            </a:r>
            <a:endParaRPr b="0" lang="en-US" sz="1200" strike="noStrike" u="none">
              <a:solidFill>
                <a:srgbClr val="000000"/>
              </a:solidFill>
              <a:effectLst/>
              <a:uFillTx/>
              <a:latin typeface="Times New Roman"/>
            </a:endParaRPr>
          </a:p>
        </p:txBody>
      </p:sp>
      <p:sp>
        <p:nvSpPr>
          <p:cNvPr id="689" name=""/>
          <p:cNvSpPr txBox="1"/>
          <p:nvPr/>
        </p:nvSpPr>
        <p:spPr>
          <a:xfrm>
            <a:off x="3150000" y="4991760"/>
            <a:ext cx="118044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"model": model,</a:t>
            </a:r>
            <a:endParaRPr b="0" lang="en-US" sz="1200" strike="noStrike" u="none">
              <a:solidFill>
                <a:srgbClr val="000000"/>
              </a:solidFill>
              <a:effectLst/>
              <a:uFillTx/>
              <a:latin typeface="Times New Roman"/>
            </a:endParaRPr>
          </a:p>
        </p:txBody>
      </p:sp>
      <p:sp>
        <p:nvSpPr>
          <p:cNvPr id="690" name=""/>
          <p:cNvSpPr txBox="1"/>
          <p:nvPr/>
        </p:nvSpPr>
        <p:spPr>
          <a:xfrm>
            <a:off x="4689360" y="4991760"/>
            <a:ext cx="102600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"messages": [{</a:t>
            </a:r>
            <a:endParaRPr b="0" lang="en-US" sz="1200" strike="noStrike" u="none">
              <a:solidFill>
                <a:srgbClr val="000000"/>
              </a:solidFill>
              <a:effectLst/>
              <a:uFillTx/>
              <a:latin typeface="Times New Roman"/>
            </a:endParaRPr>
          </a:p>
        </p:txBody>
      </p:sp>
      <p:sp>
        <p:nvSpPr>
          <p:cNvPr id="691" name=""/>
          <p:cNvSpPr txBox="1"/>
          <p:nvPr/>
        </p:nvSpPr>
        <p:spPr>
          <a:xfrm>
            <a:off x="762120" y="5195160"/>
            <a:ext cx="248436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"role": "user", "content": prompt}],</a:t>
            </a:r>
            <a:endParaRPr b="0" lang="en-US" sz="1200" strike="noStrike" u="none">
              <a:solidFill>
                <a:srgbClr val="000000"/>
              </a:solidFill>
              <a:effectLst/>
              <a:uFillTx/>
              <a:latin typeface="Times New Roman"/>
            </a:endParaRPr>
          </a:p>
        </p:txBody>
      </p:sp>
      <p:sp>
        <p:nvSpPr>
          <p:cNvPr id="692" name=""/>
          <p:cNvSpPr txBox="1"/>
          <p:nvPr/>
        </p:nvSpPr>
        <p:spPr>
          <a:xfrm>
            <a:off x="3603600" y="5195160"/>
            <a:ext cx="111384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"stream": False,</a:t>
            </a:r>
            <a:endParaRPr b="0" lang="en-US" sz="1200" strike="noStrike" u="none">
              <a:solidFill>
                <a:srgbClr val="000000"/>
              </a:solidFill>
              <a:effectLst/>
              <a:uFillTx/>
              <a:latin typeface="Times New Roman"/>
            </a:endParaRPr>
          </a:p>
        </p:txBody>
      </p:sp>
      <p:sp>
        <p:nvSpPr>
          <p:cNvPr id="693" name=""/>
          <p:cNvSpPr txBox="1"/>
          <p:nvPr/>
        </p:nvSpPr>
        <p:spPr>
          <a:xfrm>
            <a:off x="5076000" y="5195160"/>
            <a:ext cx="73620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"temperat</a:t>
            </a:r>
            <a:endParaRPr b="0" lang="en-US" sz="1200" strike="noStrike" u="none">
              <a:solidFill>
                <a:srgbClr val="000000"/>
              </a:solidFill>
              <a:effectLst/>
              <a:uFillTx/>
              <a:latin typeface="Times New Roman"/>
            </a:endParaRPr>
          </a:p>
        </p:txBody>
      </p:sp>
      <p:sp>
        <p:nvSpPr>
          <p:cNvPr id="694" name=""/>
          <p:cNvSpPr txBox="1"/>
          <p:nvPr/>
        </p:nvSpPr>
        <p:spPr>
          <a:xfrm>
            <a:off x="762120" y="5398200"/>
            <a:ext cx="60300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ure": 0.1</a:t>
            </a:r>
            <a:endParaRPr b="0" lang="en-US" sz="1200" strike="noStrike" u="none">
              <a:solidFill>
                <a:srgbClr val="000000"/>
              </a:solidFill>
              <a:effectLst/>
              <a:uFillTx/>
              <a:latin typeface="Times New Roman"/>
            </a:endParaRPr>
          </a:p>
        </p:txBody>
      </p:sp>
      <p:sp>
        <p:nvSpPr>
          <p:cNvPr id="695" name=""/>
          <p:cNvSpPr txBox="1"/>
          <p:nvPr/>
        </p:nvSpPr>
        <p:spPr>
          <a:xfrm>
            <a:off x="1543680" y="5398200"/>
            <a:ext cx="15192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696" name=""/>
          <p:cNvSpPr txBox="1"/>
          <p:nvPr/>
        </p:nvSpPr>
        <p:spPr>
          <a:xfrm>
            <a:off x="1955520" y="5398200"/>
            <a:ext cx="23292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try:</a:t>
            </a:r>
            <a:endParaRPr b="0" lang="en-US" sz="1200" strike="noStrike" u="none">
              <a:solidFill>
                <a:srgbClr val="000000"/>
              </a:solidFill>
              <a:effectLst/>
              <a:uFillTx/>
              <a:latin typeface="Times New Roman"/>
            </a:endParaRPr>
          </a:p>
        </p:txBody>
      </p:sp>
      <p:sp>
        <p:nvSpPr>
          <p:cNvPr id="697" name=""/>
          <p:cNvSpPr txBox="1"/>
          <p:nvPr/>
        </p:nvSpPr>
        <p:spPr>
          <a:xfrm>
            <a:off x="2548080" y="5398200"/>
            <a:ext cx="330696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response = requests.post(url, headers=heade</a:t>
            </a:r>
            <a:endParaRPr b="0" lang="en-US" sz="1200" strike="noStrike" u="none">
              <a:solidFill>
                <a:srgbClr val="000000"/>
              </a:solidFill>
              <a:effectLst/>
              <a:uFillTx/>
              <a:latin typeface="Times New Roman"/>
            </a:endParaRPr>
          </a:p>
        </p:txBody>
      </p:sp>
      <p:sp>
        <p:nvSpPr>
          <p:cNvPr id="698" name=""/>
          <p:cNvSpPr txBox="1"/>
          <p:nvPr/>
        </p:nvSpPr>
        <p:spPr>
          <a:xfrm>
            <a:off x="762120" y="5601240"/>
            <a:ext cx="16632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rs,</a:t>
            </a:r>
            <a:endParaRPr b="0" lang="en-US" sz="1200" strike="noStrike" u="none">
              <a:solidFill>
                <a:srgbClr val="000000"/>
              </a:solidFill>
              <a:effectLst/>
              <a:uFillTx/>
              <a:latin typeface="Times New Roman"/>
            </a:endParaRPr>
          </a:p>
        </p:txBody>
      </p:sp>
      <p:sp>
        <p:nvSpPr>
          <p:cNvPr id="699" name=""/>
          <p:cNvSpPr txBox="1"/>
          <p:nvPr/>
        </p:nvSpPr>
        <p:spPr>
          <a:xfrm>
            <a:off x="2415240" y="5601240"/>
            <a:ext cx="270036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data=json.dumps(data), timeout=10)</a:t>
            </a:r>
            <a:endParaRPr b="0" lang="en-US" sz="1200" strike="noStrike" u="none">
              <a:solidFill>
                <a:srgbClr val="000000"/>
              </a:solidFill>
              <a:effectLst/>
              <a:uFillTx/>
              <a:latin typeface="Times New Roman"/>
            </a:endParaRPr>
          </a:p>
        </p:txBody>
      </p:sp>
      <p:sp>
        <p:nvSpPr>
          <p:cNvPr id="700" name=""/>
          <p:cNvSpPr txBox="1"/>
          <p:nvPr/>
        </p:nvSpPr>
        <p:spPr>
          <a:xfrm>
            <a:off x="807120" y="5804640"/>
            <a:ext cx="191700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response.raise_for_status()</a:t>
            </a:r>
            <a:endParaRPr b="0" lang="en-US" sz="1200" strike="noStrike" u="none">
              <a:solidFill>
                <a:srgbClr val="000000"/>
              </a:solidFill>
              <a:effectLst/>
              <a:uFillTx/>
              <a:latin typeface="Times New Roman"/>
            </a:endParaRPr>
          </a:p>
        </p:txBody>
      </p:sp>
      <p:sp>
        <p:nvSpPr>
          <p:cNvPr id="701" name=""/>
          <p:cNvSpPr txBox="1"/>
          <p:nvPr/>
        </p:nvSpPr>
        <p:spPr>
          <a:xfrm>
            <a:off x="3081240" y="5804640"/>
            <a:ext cx="303912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return response.json()["choices"]["messag</a:t>
            </a:r>
            <a:endParaRPr b="0" lang="en-US" sz="1200" strike="noStrike" u="none">
              <a:solidFill>
                <a:srgbClr val="000000"/>
              </a:solidFill>
              <a:effectLst/>
              <a:uFillTx/>
              <a:latin typeface="Times New Roman"/>
            </a:endParaRPr>
          </a:p>
        </p:txBody>
      </p:sp>
      <p:sp>
        <p:nvSpPr>
          <p:cNvPr id="702" name=""/>
          <p:cNvSpPr txBox="1"/>
          <p:nvPr/>
        </p:nvSpPr>
        <p:spPr>
          <a:xfrm>
            <a:off x="762120" y="6007680"/>
            <a:ext cx="100008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e"]["content"]</a:t>
            </a:r>
            <a:endParaRPr b="0" lang="en-US" sz="1200" strike="noStrike" u="none">
              <a:solidFill>
                <a:srgbClr val="000000"/>
              </a:solidFill>
              <a:effectLst/>
              <a:uFillTx/>
              <a:latin typeface="Times New Roman"/>
            </a:endParaRPr>
          </a:p>
        </p:txBody>
      </p:sp>
      <p:sp>
        <p:nvSpPr>
          <p:cNvPr id="703" name=""/>
          <p:cNvSpPr txBox="1"/>
          <p:nvPr/>
        </p:nvSpPr>
        <p:spPr>
          <a:xfrm>
            <a:off x="1940400" y="6007680"/>
            <a:ext cx="367164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except requests.exceptions.RequestException as e:</a:t>
            </a:r>
            <a:endParaRPr b="0" lang="en-US" sz="1200" strike="noStrike" u="none">
              <a:solidFill>
                <a:srgbClr val="000000"/>
              </a:solidFill>
              <a:effectLst/>
              <a:uFillTx/>
              <a:latin typeface="Times New Roman"/>
            </a:endParaRPr>
          </a:p>
        </p:txBody>
      </p:sp>
      <p:sp>
        <p:nvSpPr>
          <p:cNvPr id="704" name=""/>
          <p:cNvSpPr txBox="1"/>
          <p:nvPr/>
        </p:nvSpPr>
        <p:spPr>
          <a:xfrm>
            <a:off x="5968440" y="6007680"/>
            <a:ext cx="15624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pr</a:t>
            </a:r>
            <a:endParaRPr b="0" lang="en-US" sz="1200" strike="noStrike" u="none">
              <a:solidFill>
                <a:srgbClr val="000000"/>
              </a:solidFill>
              <a:effectLst/>
              <a:uFillTx/>
              <a:latin typeface="Times New Roman"/>
            </a:endParaRPr>
          </a:p>
        </p:txBody>
      </p:sp>
      <p:sp>
        <p:nvSpPr>
          <p:cNvPr id="705" name=""/>
          <p:cNvSpPr txBox="1"/>
          <p:nvPr/>
        </p:nvSpPr>
        <p:spPr>
          <a:xfrm>
            <a:off x="762120" y="6211080"/>
            <a:ext cx="168408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int(f"API</a:t>
            </a:r>
            <a:r>
              <a:rPr b="0" lang="zh-CN" sz="1200" strike="noStrike" u="none">
                <a:solidFill>
                  <a:srgbClr val="f8f8f2"/>
                </a:solidFill>
                <a:effectLst/>
                <a:uFillTx/>
                <a:latin typeface="MicrosoftYaHei"/>
                <a:ea typeface="MicrosoftYaHei"/>
              </a:rPr>
              <a:t>调用失败</a:t>
            </a:r>
            <a:r>
              <a:rPr b="0" lang="en-US" sz="1200" strike="noStrike" u="none">
                <a:solidFill>
                  <a:srgbClr val="f8f8f2"/>
                </a:solidFill>
                <a:effectLst/>
                <a:uFillTx/>
                <a:latin typeface="MicrosoftYaHei"/>
                <a:ea typeface="MicrosoftYaHei"/>
              </a:rPr>
              <a:t>: {e}")</a:t>
            </a:r>
            <a:endParaRPr b="0" lang="en-US" sz="1200" strike="noStrike" u="none">
              <a:solidFill>
                <a:srgbClr val="000000"/>
              </a:solidFill>
              <a:effectLst/>
              <a:uFillTx/>
              <a:latin typeface="Times New Roman"/>
            </a:endParaRPr>
          </a:p>
        </p:txBody>
      </p:sp>
      <p:sp>
        <p:nvSpPr>
          <p:cNvPr id="706" name=""/>
          <p:cNvSpPr txBox="1"/>
          <p:nvPr/>
        </p:nvSpPr>
        <p:spPr>
          <a:xfrm>
            <a:off x="2724840" y="6211080"/>
            <a:ext cx="140220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 </a:t>
            </a:r>
            <a:r>
              <a:rPr b="0" lang="zh-CN" sz="1200" strike="noStrike" u="none">
                <a:solidFill>
                  <a:srgbClr val="f8f8f2"/>
                </a:solidFill>
                <a:effectLst/>
                <a:uFillTx/>
                <a:latin typeface="MicrosoftYaHei"/>
                <a:ea typeface="MicrosoftYaHei"/>
              </a:rPr>
              <a:t>实现错误重试逻辑</a:t>
            </a:r>
            <a:endParaRPr b="0" lang="en-US" sz="1200" strike="noStrike" u="none">
              <a:solidFill>
                <a:srgbClr val="000000"/>
              </a:solidFill>
              <a:effectLst/>
              <a:uFillTx/>
              <a:latin typeface="Times New Roman"/>
            </a:endParaRPr>
          </a:p>
        </p:txBody>
      </p:sp>
      <p:sp>
        <p:nvSpPr>
          <p:cNvPr id="707" name=""/>
          <p:cNvSpPr/>
          <p:nvPr/>
        </p:nvSpPr>
        <p:spPr>
          <a:xfrm>
            <a:off x="6210000" y="3571560"/>
            <a:ext cx="5601240" cy="3667680"/>
          </a:xfrm>
          <a:custGeom>
            <a:avLst/>
            <a:gdLst/>
            <a:ahLst/>
            <a:rect l="0" t="0" r="r" b="b"/>
            <a:pathLst>
              <a:path w="15559" h="10188">
                <a:moveTo>
                  <a:pt x="106" y="0"/>
                </a:moveTo>
                <a:lnTo>
                  <a:pt x="15453" y="0"/>
                </a:lnTo>
                <a:cubicBezTo>
                  <a:pt x="15511" y="0"/>
                  <a:pt x="15559" y="59"/>
                  <a:pt x="15559" y="106"/>
                </a:cubicBezTo>
                <a:lnTo>
                  <a:pt x="15559" y="10188"/>
                </a:lnTo>
                <a:lnTo>
                  <a:pt x="0" y="10188"/>
                </a:lnTo>
                <a:lnTo>
                  <a:pt x="0" y="106"/>
                </a:lnTo>
                <a:cubicBezTo>
                  <a:pt x="0" y="48"/>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08" name=""/>
          <p:cNvSpPr/>
          <p:nvPr/>
        </p:nvSpPr>
        <p:spPr>
          <a:xfrm>
            <a:off x="6438600" y="3952800"/>
            <a:ext cx="5144040" cy="810000"/>
          </a:xfrm>
          <a:custGeom>
            <a:avLst/>
            <a:gdLst/>
            <a:ahLst/>
            <a:rect l="0" t="0" r="r" b="b"/>
            <a:pathLst>
              <a:path w="14289" h="2250">
                <a:moveTo>
                  <a:pt x="0" y="0"/>
                </a:moveTo>
                <a:lnTo>
                  <a:pt x="14289" y="0"/>
                </a:lnTo>
                <a:lnTo>
                  <a:pt x="14289"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09" name=""/>
          <p:cNvSpPr/>
          <p:nvPr/>
        </p:nvSpPr>
        <p:spPr>
          <a:xfrm>
            <a:off x="6438600" y="3800160"/>
            <a:ext cx="5143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710" name=""/>
          <p:cNvSpPr txBox="1"/>
          <p:nvPr/>
        </p:nvSpPr>
        <p:spPr>
          <a:xfrm>
            <a:off x="4447080" y="6211080"/>
            <a:ext cx="894600" cy="201600"/>
          </a:xfrm>
          <a:prstGeom prst="rect">
            <a:avLst/>
          </a:prstGeom>
          <a:noFill/>
          <a:ln w="0">
            <a:noFill/>
          </a:ln>
        </p:spPr>
        <p:txBody>
          <a:bodyPr wrap="none" lIns="0" rIns="0" tIns="0" bIns="0" anchor="t">
            <a:spAutoFit/>
          </a:bodyPr>
          <a:p>
            <a:r>
              <a:rPr b="0" lang="en-US" sz="1200" strike="noStrike" u="none">
                <a:solidFill>
                  <a:srgbClr val="f8f8f2"/>
                </a:solidFill>
                <a:effectLst/>
                <a:uFillTx/>
                <a:latin typeface="MicrosoftYaHei"/>
                <a:ea typeface="MicrosoftYaHei"/>
              </a:rPr>
              <a:t>return None</a:t>
            </a:r>
            <a:endParaRPr b="0" lang="en-US" sz="1200" strike="noStrike" u="none">
              <a:solidFill>
                <a:srgbClr val="000000"/>
              </a:solidFill>
              <a:effectLst/>
              <a:uFillTx/>
              <a:latin typeface="Times New Roman"/>
            </a:endParaRPr>
          </a:p>
        </p:txBody>
      </p:sp>
      <p:pic>
        <p:nvPicPr>
          <p:cNvPr id="711" name="" descr=""/>
          <p:cNvPicPr/>
          <p:nvPr/>
        </p:nvPicPr>
        <p:blipFill>
          <a:blip r:embed="rId4"/>
          <a:stretch/>
        </p:blipFill>
        <p:spPr>
          <a:xfrm>
            <a:off x="6591240" y="4143240"/>
            <a:ext cx="151920" cy="151920"/>
          </a:xfrm>
          <a:prstGeom prst="rect">
            <a:avLst/>
          </a:prstGeom>
          <a:noFill/>
          <a:ln w="0">
            <a:noFill/>
          </a:ln>
        </p:spPr>
      </p:pic>
      <p:sp>
        <p:nvSpPr>
          <p:cNvPr id="712" name=""/>
          <p:cNvSpPr txBox="1"/>
          <p:nvPr/>
        </p:nvSpPr>
        <p:spPr>
          <a:xfrm>
            <a:off x="6791400" y="4105800"/>
            <a:ext cx="76284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健壮性保障</a:t>
            </a:r>
            <a:endParaRPr b="0" lang="en-US" sz="1200" strike="noStrike" u="none">
              <a:solidFill>
                <a:srgbClr val="000000"/>
              </a:solidFill>
              <a:effectLst/>
              <a:uFillTx/>
              <a:latin typeface="Times New Roman"/>
            </a:endParaRPr>
          </a:p>
        </p:txBody>
      </p:sp>
      <p:sp>
        <p:nvSpPr>
          <p:cNvPr id="713" name=""/>
          <p:cNvSpPr txBox="1"/>
          <p:nvPr/>
        </p:nvSpPr>
        <p:spPr>
          <a:xfrm>
            <a:off x="6591240" y="4411800"/>
            <a:ext cx="426168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必须实现网络错误重试、</a:t>
            </a:r>
            <a:r>
              <a:rPr b="0" lang="en-US" sz="1000" strike="noStrike" u="none">
                <a:solidFill>
                  <a:srgbClr val="09aa71"/>
                </a:solidFill>
                <a:effectLst/>
                <a:uFillTx/>
                <a:latin typeface="MicrosoftYaHei"/>
                <a:ea typeface="MicrosoftYaHei"/>
              </a:rPr>
              <a:t>API</a:t>
            </a:r>
            <a:r>
              <a:rPr b="0" lang="zh-CN" sz="1000" strike="noStrike" u="none">
                <a:solidFill>
                  <a:srgbClr val="09aa71"/>
                </a:solidFill>
                <a:effectLst/>
                <a:uFillTx/>
                <a:latin typeface="MicrosoftYaHei"/>
                <a:ea typeface="MicrosoftYaHei"/>
              </a:rPr>
              <a:t>限流处理和指数退避机制，确保系统稳定性</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715" name="" descr=""/>
          <p:cNvPicPr/>
          <p:nvPr/>
        </p:nvPicPr>
        <p:blipFill>
          <a:blip r:embed="rId1"/>
          <a:stretch/>
        </p:blipFill>
        <p:spPr>
          <a:xfrm>
            <a:off x="0" y="0"/>
            <a:ext cx="12191760" cy="6857640"/>
          </a:xfrm>
          <a:prstGeom prst="rect">
            <a:avLst/>
          </a:prstGeom>
          <a:noFill/>
          <a:ln w="0">
            <a:noFill/>
          </a:ln>
        </p:spPr>
      </p:pic>
      <p:sp>
        <p:nvSpPr>
          <p:cNvPr id="716" name=""/>
          <p:cNvSpPr txBox="1"/>
          <p:nvPr/>
        </p:nvSpPr>
        <p:spPr>
          <a:xfrm>
            <a:off x="380880" y="182880"/>
            <a:ext cx="161820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03/04</a:t>
            </a:r>
            <a:r>
              <a:rPr b="0" lang="en-US" sz="1000" strike="noStrike" u="none">
                <a:solidFill>
                  <a:srgbClr val="4b5563"/>
                </a:solidFill>
                <a:effectLst/>
                <a:uFillTx/>
                <a:latin typeface="MicrosoftYaHei"/>
                <a:ea typeface="MicrosoftYaHei"/>
              </a:rPr>
              <a:t>AI</a:t>
            </a:r>
            <a:r>
              <a:rPr b="0" lang="zh-CN" sz="1000" strike="noStrike" u="none">
                <a:solidFill>
                  <a:srgbClr val="4b5563"/>
                </a:solidFill>
                <a:effectLst/>
                <a:uFillTx/>
                <a:latin typeface="MicrosoftYaHei"/>
                <a:ea typeface="MicrosoftYaHei"/>
              </a:rPr>
              <a:t>决策引擎选型集成</a:t>
            </a:r>
            <a:endParaRPr b="0" lang="en-US" sz="1050" strike="noStrike" u="none">
              <a:solidFill>
                <a:srgbClr val="000000"/>
              </a:solidFill>
              <a:effectLst/>
              <a:uFillTx/>
              <a:latin typeface="Times New Roman"/>
            </a:endParaRPr>
          </a:p>
        </p:txBody>
      </p:sp>
      <p:sp>
        <p:nvSpPr>
          <p:cNvPr id="717" name=""/>
          <p:cNvSpPr/>
          <p:nvPr/>
        </p:nvSpPr>
        <p:spPr>
          <a:xfrm>
            <a:off x="380880" y="1247760"/>
            <a:ext cx="5600880" cy="5229360"/>
          </a:xfrm>
          <a:custGeom>
            <a:avLst/>
            <a:gdLst/>
            <a:ahLst/>
            <a:rect l="0" t="0" r="r" b="b"/>
            <a:pathLst>
              <a:path w="15558" h="14526">
                <a:moveTo>
                  <a:pt x="106" y="0"/>
                </a:moveTo>
                <a:lnTo>
                  <a:pt x="15453" y="0"/>
                </a:lnTo>
                <a:cubicBezTo>
                  <a:pt x="15511" y="0"/>
                  <a:pt x="15558" y="58"/>
                  <a:pt x="15558" y="105"/>
                </a:cubicBezTo>
                <a:lnTo>
                  <a:pt x="15558" y="14420"/>
                </a:lnTo>
                <a:cubicBezTo>
                  <a:pt x="15558" y="14479"/>
                  <a:pt x="15511" y="14526"/>
                  <a:pt x="15453" y="14526"/>
                </a:cubicBezTo>
                <a:lnTo>
                  <a:pt x="106" y="14526"/>
                </a:lnTo>
                <a:cubicBezTo>
                  <a:pt x="47" y="14526"/>
                  <a:pt x="0" y="14468"/>
                  <a:pt x="0" y="14420"/>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18" name=""/>
          <p:cNvSpPr txBox="1"/>
          <p:nvPr/>
        </p:nvSpPr>
        <p:spPr>
          <a:xfrm>
            <a:off x="380880" y="450000"/>
            <a:ext cx="286596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核心技术：提示词工程</a:t>
            </a:r>
            <a:endParaRPr b="0" lang="en-US" sz="2250" strike="noStrike" u="none">
              <a:solidFill>
                <a:srgbClr val="000000"/>
              </a:solidFill>
              <a:effectLst/>
              <a:uFillTx/>
              <a:latin typeface="Times New Roman"/>
            </a:endParaRPr>
          </a:p>
        </p:txBody>
      </p:sp>
      <p:sp>
        <p:nvSpPr>
          <p:cNvPr id="719" name=""/>
          <p:cNvSpPr/>
          <p:nvPr/>
        </p:nvSpPr>
        <p:spPr>
          <a:xfrm>
            <a:off x="609480" y="1885680"/>
            <a:ext cx="5143680" cy="762480"/>
          </a:xfrm>
          <a:custGeom>
            <a:avLst/>
            <a:gdLst/>
            <a:ahLst/>
            <a:rect l="0" t="0" r="r" b="b"/>
            <a:pathLst>
              <a:path w="14288" h="2118">
                <a:moveTo>
                  <a:pt x="106" y="0"/>
                </a:moveTo>
                <a:lnTo>
                  <a:pt x="14182" y="0"/>
                </a:lnTo>
                <a:cubicBezTo>
                  <a:pt x="14241" y="0"/>
                  <a:pt x="14288" y="60"/>
                  <a:pt x="14288" y="107"/>
                </a:cubicBezTo>
                <a:lnTo>
                  <a:pt x="14288" y="2012"/>
                </a:lnTo>
                <a:cubicBezTo>
                  <a:pt x="14288" y="2071"/>
                  <a:pt x="14241" y="2118"/>
                  <a:pt x="14182" y="2118"/>
                </a:cubicBezTo>
                <a:lnTo>
                  <a:pt x="106" y="2118"/>
                </a:lnTo>
                <a:cubicBezTo>
                  <a:pt x="47" y="2118"/>
                  <a:pt x="0" y="2059"/>
                  <a:pt x="0" y="2012"/>
                </a:cubicBezTo>
                <a:lnTo>
                  <a:pt x="0" y="107"/>
                </a:lnTo>
                <a:cubicBezTo>
                  <a:pt x="0" y="48"/>
                  <a:pt x="47" y="0"/>
                  <a:pt x="106" y="0"/>
                </a:cubicBezTo>
                <a:close/>
              </a:path>
            </a:pathLst>
          </a:custGeom>
          <a:solidFill>
            <a:srgbClr val="09b372">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20" name=""/>
          <p:cNvSpPr txBox="1"/>
          <p:nvPr/>
        </p:nvSpPr>
        <p:spPr>
          <a:xfrm>
            <a:off x="609480" y="146628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提示词结构设计</a:t>
            </a:r>
            <a:endParaRPr b="0" lang="en-US" sz="1350" strike="noStrike" u="none">
              <a:solidFill>
                <a:srgbClr val="000000"/>
              </a:solidFill>
              <a:effectLst/>
              <a:uFillTx/>
              <a:latin typeface="Times New Roman"/>
            </a:endParaRPr>
          </a:p>
        </p:txBody>
      </p:sp>
      <p:pic>
        <p:nvPicPr>
          <p:cNvPr id="721" name="" descr=""/>
          <p:cNvPicPr/>
          <p:nvPr/>
        </p:nvPicPr>
        <p:blipFill>
          <a:blip r:embed="rId2"/>
          <a:stretch/>
        </p:blipFill>
        <p:spPr>
          <a:xfrm>
            <a:off x="723960" y="2028960"/>
            <a:ext cx="190080" cy="151920"/>
          </a:xfrm>
          <a:prstGeom prst="rect">
            <a:avLst/>
          </a:prstGeom>
          <a:noFill/>
          <a:ln w="0">
            <a:noFill/>
          </a:ln>
        </p:spPr>
      </p:pic>
      <p:sp>
        <p:nvSpPr>
          <p:cNvPr id="722" name=""/>
          <p:cNvSpPr txBox="1"/>
          <p:nvPr/>
        </p:nvSpPr>
        <p:spPr>
          <a:xfrm>
            <a:off x="961920" y="199152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角色定义</a:t>
            </a:r>
            <a:endParaRPr b="0" lang="en-US" sz="1200" strike="noStrike" u="none">
              <a:solidFill>
                <a:srgbClr val="000000"/>
              </a:solidFill>
              <a:effectLst/>
              <a:uFillTx/>
              <a:latin typeface="Times New Roman"/>
            </a:endParaRPr>
          </a:p>
        </p:txBody>
      </p:sp>
      <p:sp>
        <p:nvSpPr>
          <p:cNvPr id="723" name=""/>
          <p:cNvSpPr/>
          <p:nvPr/>
        </p:nvSpPr>
        <p:spPr>
          <a:xfrm>
            <a:off x="609480" y="2724120"/>
            <a:ext cx="5143680" cy="762120"/>
          </a:xfrm>
          <a:custGeom>
            <a:avLst/>
            <a:gdLst/>
            <a:ahLst/>
            <a:rect l="0" t="0" r="r" b="b"/>
            <a:pathLst>
              <a:path w="14288" h="2117">
                <a:moveTo>
                  <a:pt x="106" y="0"/>
                </a:moveTo>
                <a:lnTo>
                  <a:pt x="14182" y="0"/>
                </a:lnTo>
                <a:cubicBezTo>
                  <a:pt x="14241" y="0"/>
                  <a:pt x="14288" y="58"/>
                  <a:pt x="14288" y="105"/>
                </a:cubicBezTo>
                <a:lnTo>
                  <a:pt x="14288" y="2011"/>
                </a:lnTo>
                <a:cubicBezTo>
                  <a:pt x="14288" y="2070"/>
                  <a:pt x="14241" y="2117"/>
                  <a:pt x="14182" y="2117"/>
                </a:cubicBezTo>
                <a:lnTo>
                  <a:pt x="106" y="2117"/>
                </a:lnTo>
                <a:cubicBezTo>
                  <a:pt x="47" y="2117"/>
                  <a:pt x="0" y="2059"/>
                  <a:pt x="0" y="2011"/>
                </a:cubicBezTo>
                <a:lnTo>
                  <a:pt x="0" y="105"/>
                </a:lnTo>
                <a:cubicBezTo>
                  <a:pt x="0" y="47"/>
                  <a:pt x="47" y="0"/>
                  <a:pt x="106" y="0"/>
                </a:cubicBezTo>
                <a:close/>
              </a:path>
            </a:pathLst>
          </a:custGeom>
          <a:solidFill>
            <a:srgbClr val="09b372">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24" name=""/>
          <p:cNvSpPr txBox="1"/>
          <p:nvPr/>
        </p:nvSpPr>
        <p:spPr>
          <a:xfrm>
            <a:off x="723960" y="2296080"/>
            <a:ext cx="295632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你是一个专业的加密货币交易策略分析师</a:t>
            </a:r>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pic>
        <p:nvPicPr>
          <p:cNvPr id="725" name="" descr=""/>
          <p:cNvPicPr/>
          <p:nvPr/>
        </p:nvPicPr>
        <p:blipFill>
          <a:blip r:embed="rId3"/>
          <a:stretch/>
        </p:blipFill>
        <p:spPr>
          <a:xfrm>
            <a:off x="723960" y="2867040"/>
            <a:ext cx="151920" cy="151920"/>
          </a:xfrm>
          <a:prstGeom prst="rect">
            <a:avLst/>
          </a:prstGeom>
          <a:noFill/>
          <a:ln w="0">
            <a:noFill/>
          </a:ln>
        </p:spPr>
      </p:pic>
      <p:sp>
        <p:nvSpPr>
          <p:cNvPr id="726" name=""/>
          <p:cNvSpPr txBox="1"/>
          <p:nvPr/>
        </p:nvSpPr>
        <p:spPr>
          <a:xfrm>
            <a:off x="923760" y="282960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任务设定</a:t>
            </a:r>
            <a:endParaRPr b="0" lang="en-US" sz="1200" strike="noStrike" u="none">
              <a:solidFill>
                <a:srgbClr val="000000"/>
              </a:solidFill>
              <a:effectLst/>
              <a:uFillTx/>
              <a:latin typeface="Times New Roman"/>
            </a:endParaRPr>
          </a:p>
        </p:txBody>
      </p:sp>
      <p:sp>
        <p:nvSpPr>
          <p:cNvPr id="727" name=""/>
          <p:cNvSpPr/>
          <p:nvPr/>
        </p:nvSpPr>
        <p:spPr>
          <a:xfrm>
            <a:off x="609480" y="3562200"/>
            <a:ext cx="5143680" cy="1219680"/>
          </a:xfrm>
          <a:custGeom>
            <a:avLst/>
            <a:gdLst/>
            <a:ahLst/>
            <a:rect l="0" t="0" r="r" b="b"/>
            <a:pathLst>
              <a:path w="14288" h="3388">
                <a:moveTo>
                  <a:pt x="106" y="0"/>
                </a:moveTo>
                <a:lnTo>
                  <a:pt x="14182" y="0"/>
                </a:lnTo>
                <a:cubicBezTo>
                  <a:pt x="14241" y="0"/>
                  <a:pt x="14288" y="58"/>
                  <a:pt x="14288" y="106"/>
                </a:cubicBezTo>
                <a:lnTo>
                  <a:pt x="14288" y="3282"/>
                </a:lnTo>
                <a:cubicBezTo>
                  <a:pt x="14288" y="3340"/>
                  <a:pt x="14241" y="3388"/>
                  <a:pt x="14182" y="3388"/>
                </a:cubicBezTo>
                <a:lnTo>
                  <a:pt x="106" y="3388"/>
                </a:lnTo>
                <a:cubicBezTo>
                  <a:pt x="47" y="3388"/>
                  <a:pt x="0" y="3329"/>
                  <a:pt x="0" y="3282"/>
                </a:cubicBezTo>
                <a:lnTo>
                  <a:pt x="0" y="106"/>
                </a:lnTo>
                <a:cubicBezTo>
                  <a:pt x="0" y="47"/>
                  <a:pt x="47" y="0"/>
                  <a:pt x="106" y="0"/>
                </a:cubicBezTo>
                <a:close/>
              </a:path>
            </a:pathLst>
          </a:custGeom>
          <a:solidFill>
            <a:srgbClr val="09b372">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28" name=""/>
          <p:cNvSpPr txBox="1"/>
          <p:nvPr/>
        </p:nvSpPr>
        <p:spPr>
          <a:xfrm>
            <a:off x="723960" y="3134520"/>
            <a:ext cx="402300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基于市场数据和事件信号，分析趋势并生成交易决策建议</a:t>
            </a:r>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pic>
        <p:nvPicPr>
          <p:cNvPr id="729" name="" descr=""/>
          <p:cNvPicPr/>
          <p:nvPr/>
        </p:nvPicPr>
        <p:blipFill>
          <a:blip r:embed="rId4"/>
          <a:stretch/>
        </p:blipFill>
        <p:spPr>
          <a:xfrm>
            <a:off x="723960" y="3705120"/>
            <a:ext cx="132840" cy="151920"/>
          </a:xfrm>
          <a:prstGeom prst="rect">
            <a:avLst/>
          </a:prstGeom>
          <a:noFill/>
          <a:ln w="0">
            <a:noFill/>
          </a:ln>
        </p:spPr>
      </p:pic>
      <p:sp>
        <p:nvSpPr>
          <p:cNvPr id="730" name=""/>
          <p:cNvSpPr txBox="1"/>
          <p:nvPr/>
        </p:nvSpPr>
        <p:spPr>
          <a:xfrm>
            <a:off x="905040" y="366768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输入数据</a:t>
            </a:r>
            <a:endParaRPr b="0" lang="en-US" sz="1200" strike="noStrike" u="none">
              <a:solidFill>
                <a:srgbClr val="000000"/>
              </a:solidFill>
              <a:effectLst/>
              <a:uFillTx/>
              <a:latin typeface="Times New Roman"/>
            </a:endParaRPr>
          </a:p>
        </p:txBody>
      </p:sp>
      <p:sp>
        <p:nvSpPr>
          <p:cNvPr id="731" name=""/>
          <p:cNvSpPr txBox="1"/>
          <p:nvPr/>
        </p:nvSpPr>
        <p:spPr>
          <a:xfrm>
            <a:off x="952560" y="3972600"/>
            <a:ext cx="137232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资产符号与当前价格</a:t>
            </a:r>
            <a:endParaRPr b="0" lang="en-US" sz="1200" strike="noStrike" u="none">
              <a:solidFill>
                <a:srgbClr val="000000"/>
              </a:solidFill>
              <a:effectLst/>
              <a:uFillTx/>
              <a:latin typeface="Times New Roman"/>
            </a:endParaRPr>
          </a:p>
        </p:txBody>
      </p:sp>
      <p:sp>
        <p:nvSpPr>
          <p:cNvPr id="732" name=""/>
          <p:cNvSpPr txBox="1"/>
          <p:nvPr/>
        </p:nvSpPr>
        <p:spPr>
          <a:xfrm>
            <a:off x="952560" y="4201200"/>
            <a:ext cx="177228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技术指标</a:t>
            </a:r>
            <a:r>
              <a:rPr b="0" lang="en-US" sz="1200" strike="noStrike" u="none">
                <a:solidFill>
                  <a:srgbClr val="333333"/>
                </a:solidFill>
                <a:effectLst/>
                <a:uFillTx/>
                <a:latin typeface="MicrosoftYaHei"/>
                <a:ea typeface="MicrosoftYaHei"/>
              </a:rPr>
              <a:t>(RSI, MACD</a:t>
            </a:r>
            <a:r>
              <a:rPr b="0" lang="zh-CN" sz="1200" strike="noStrike" u="none">
                <a:solidFill>
                  <a:srgbClr val="333333"/>
                </a:solidFill>
                <a:effectLst/>
                <a:uFillTx/>
                <a:latin typeface="MicrosoftYaHei"/>
                <a:ea typeface="MicrosoftYaHei"/>
              </a:rPr>
              <a:t>等</a:t>
            </a:r>
            <a:r>
              <a:rPr b="0" lang="en-US" sz="1200" strike="noStrike" u="none">
                <a:solidFill>
                  <a:srgbClr val="333333"/>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733" name=""/>
          <p:cNvSpPr/>
          <p:nvPr/>
        </p:nvSpPr>
        <p:spPr>
          <a:xfrm>
            <a:off x="6210000" y="1247760"/>
            <a:ext cx="5601240" cy="5229360"/>
          </a:xfrm>
          <a:custGeom>
            <a:avLst/>
            <a:gdLst/>
            <a:ahLst/>
            <a:rect l="0" t="0" r="r" b="b"/>
            <a:pathLst>
              <a:path w="15559" h="14526">
                <a:moveTo>
                  <a:pt x="106" y="0"/>
                </a:moveTo>
                <a:lnTo>
                  <a:pt x="15453" y="0"/>
                </a:lnTo>
                <a:cubicBezTo>
                  <a:pt x="15511" y="0"/>
                  <a:pt x="15559" y="58"/>
                  <a:pt x="15559" y="105"/>
                </a:cubicBezTo>
                <a:lnTo>
                  <a:pt x="15559" y="14420"/>
                </a:lnTo>
                <a:cubicBezTo>
                  <a:pt x="15559" y="14479"/>
                  <a:pt x="15511" y="14526"/>
                  <a:pt x="15453" y="14526"/>
                </a:cubicBezTo>
                <a:lnTo>
                  <a:pt x="106" y="14526"/>
                </a:lnTo>
                <a:cubicBezTo>
                  <a:pt x="48" y="14526"/>
                  <a:pt x="0" y="14468"/>
                  <a:pt x="0" y="14420"/>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34" name=""/>
          <p:cNvSpPr/>
          <p:nvPr/>
        </p:nvSpPr>
        <p:spPr>
          <a:xfrm>
            <a:off x="6438600" y="1476360"/>
            <a:ext cx="5144040" cy="2171880"/>
          </a:xfrm>
          <a:custGeom>
            <a:avLst/>
            <a:gdLst/>
            <a:ahLst/>
            <a:rect l="0" t="0" r="r" b="b"/>
            <a:pathLst>
              <a:path w="14289" h="6033">
                <a:moveTo>
                  <a:pt x="106" y="0"/>
                </a:moveTo>
                <a:lnTo>
                  <a:pt x="14183" y="0"/>
                </a:lnTo>
                <a:cubicBezTo>
                  <a:pt x="14241" y="0"/>
                  <a:pt x="14289" y="58"/>
                  <a:pt x="14289" y="105"/>
                </a:cubicBezTo>
                <a:lnTo>
                  <a:pt x="14289" y="5927"/>
                </a:lnTo>
                <a:cubicBezTo>
                  <a:pt x="14289" y="5986"/>
                  <a:pt x="14241" y="6033"/>
                  <a:pt x="14183" y="6033"/>
                </a:cubicBezTo>
                <a:lnTo>
                  <a:pt x="106" y="6033"/>
                </a:lnTo>
                <a:cubicBezTo>
                  <a:pt x="48" y="6033"/>
                  <a:pt x="0" y="5975"/>
                  <a:pt x="0" y="5927"/>
                </a:cubicBezTo>
                <a:lnTo>
                  <a:pt x="0" y="105"/>
                </a:lnTo>
                <a:cubicBezTo>
                  <a:pt x="0" y="47"/>
                  <a:pt x="48" y="0"/>
                  <a:pt x="106" y="0"/>
                </a:cubicBezTo>
                <a:close/>
              </a:path>
            </a:pathLst>
          </a:custGeom>
          <a:solidFill>
            <a:srgbClr val="09b372">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35" name=""/>
          <p:cNvSpPr txBox="1"/>
          <p:nvPr/>
        </p:nvSpPr>
        <p:spPr>
          <a:xfrm>
            <a:off x="952560" y="4429800"/>
            <a:ext cx="114948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GMGN</a:t>
            </a:r>
            <a:r>
              <a:rPr b="0" lang="zh-CN" sz="1200" strike="noStrike" u="none">
                <a:solidFill>
                  <a:srgbClr val="333333"/>
                </a:solidFill>
                <a:effectLst/>
                <a:uFillTx/>
                <a:latin typeface="MicrosoftYaHei"/>
                <a:ea typeface="MicrosoftYaHei"/>
              </a:rPr>
              <a:t>事件信号</a:t>
            </a:r>
            <a:endParaRPr b="0" lang="en-US" sz="1200" strike="noStrike" u="none">
              <a:solidFill>
                <a:srgbClr val="000000"/>
              </a:solidFill>
              <a:effectLst/>
              <a:uFillTx/>
              <a:latin typeface="Times New Roman"/>
            </a:endParaRPr>
          </a:p>
        </p:txBody>
      </p:sp>
      <p:pic>
        <p:nvPicPr>
          <p:cNvPr id="736" name="" descr=""/>
          <p:cNvPicPr/>
          <p:nvPr/>
        </p:nvPicPr>
        <p:blipFill>
          <a:blip r:embed="rId5"/>
          <a:stretch/>
        </p:blipFill>
        <p:spPr>
          <a:xfrm>
            <a:off x="6553080" y="1619280"/>
            <a:ext cx="190080" cy="151920"/>
          </a:xfrm>
          <a:prstGeom prst="rect">
            <a:avLst/>
          </a:prstGeom>
          <a:noFill/>
          <a:ln w="0">
            <a:noFill/>
          </a:ln>
        </p:spPr>
      </p:pic>
      <p:sp>
        <p:nvSpPr>
          <p:cNvPr id="737" name=""/>
          <p:cNvSpPr/>
          <p:nvPr/>
        </p:nvSpPr>
        <p:spPr>
          <a:xfrm>
            <a:off x="6553080" y="1895400"/>
            <a:ext cx="4915080" cy="1638720"/>
          </a:xfrm>
          <a:custGeom>
            <a:avLst/>
            <a:gdLst/>
            <a:ahLst/>
            <a:rect l="0" t="0" r="r" b="b"/>
            <a:pathLst>
              <a:path w="13653" h="4552">
                <a:moveTo>
                  <a:pt x="106" y="0"/>
                </a:moveTo>
                <a:lnTo>
                  <a:pt x="13547" y="0"/>
                </a:lnTo>
                <a:cubicBezTo>
                  <a:pt x="13606" y="0"/>
                  <a:pt x="13653" y="58"/>
                  <a:pt x="13653" y="106"/>
                </a:cubicBezTo>
                <a:lnTo>
                  <a:pt x="13653" y="4446"/>
                </a:lnTo>
                <a:cubicBezTo>
                  <a:pt x="13653" y="4504"/>
                  <a:pt x="13606" y="4552"/>
                  <a:pt x="13547" y="4552"/>
                </a:cubicBezTo>
                <a:lnTo>
                  <a:pt x="106" y="4552"/>
                </a:lnTo>
                <a:cubicBezTo>
                  <a:pt x="47" y="4552"/>
                  <a:pt x="0" y="4493"/>
                  <a:pt x="0" y="4446"/>
                </a:cubicBezTo>
                <a:lnTo>
                  <a:pt x="0" y="106"/>
                </a:lnTo>
                <a:cubicBezTo>
                  <a:pt x="0" y="47"/>
                  <a:pt x="47" y="0"/>
                  <a:pt x="106" y="0"/>
                </a:cubicBezTo>
                <a:close/>
              </a:path>
            </a:pathLst>
          </a:custGeom>
          <a:solidFill>
            <a:srgbClr val="2d2d2d"/>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38" name=""/>
          <p:cNvSpPr txBox="1"/>
          <p:nvPr/>
        </p:nvSpPr>
        <p:spPr>
          <a:xfrm>
            <a:off x="6791400" y="158184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输出格式</a:t>
            </a:r>
            <a:endParaRPr b="0" lang="en-US" sz="1200" strike="noStrike" u="none">
              <a:solidFill>
                <a:srgbClr val="000000"/>
              </a:solidFill>
              <a:effectLst/>
              <a:uFillTx/>
              <a:latin typeface="Times New Roman"/>
            </a:endParaRPr>
          </a:p>
        </p:txBody>
      </p:sp>
      <p:sp>
        <p:nvSpPr>
          <p:cNvPr id="739" name=""/>
          <p:cNvSpPr txBox="1"/>
          <p:nvPr/>
        </p:nvSpPr>
        <p:spPr>
          <a:xfrm>
            <a:off x="6705720" y="2040120"/>
            <a:ext cx="132840" cy="175680"/>
          </a:xfrm>
          <a:prstGeom prst="rect">
            <a:avLst/>
          </a:prstGeom>
          <a:noFill/>
          <a:ln w="0">
            <a:noFill/>
          </a:ln>
        </p:spPr>
        <p:txBody>
          <a:bodyPr wrap="none" lIns="0" rIns="0" tIns="0" bIns="0" anchor="t">
            <a:spAutoFit/>
          </a:bodyPr>
          <a:p>
            <a:r>
              <a:rPr b="0" lang="en-US" sz="1000" strike="noStrike" u="none">
                <a:solidFill>
                  <a:srgbClr val="f8f8f2"/>
                </a:solidFill>
                <a:effectLst/>
                <a:uFillTx/>
                <a:latin typeface="MicrosoftYaHei"/>
                <a:ea typeface="MicrosoftYaHei"/>
              </a:rPr>
              <a:t>{</a:t>
            </a:r>
            <a:endParaRPr b="0" lang="en-US" sz="1050" strike="noStrike" u="none">
              <a:solidFill>
                <a:srgbClr val="000000"/>
              </a:solidFill>
              <a:effectLst/>
              <a:uFillTx/>
              <a:latin typeface="Times New Roman"/>
            </a:endParaRPr>
          </a:p>
        </p:txBody>
      </p:sp>
      <p:sp>
        <p:nvSpPr>
          <p:cNvPr id="740" name=""/>
          <p:cNvSpPr txBox="1"/>
          <p:nvPr/>
        </p:nvSpPr>
        <p:spPr>
          <a:xfrm>
            <a:off x="6828840" y="2040120"/>
            <a:ext cx="1660320" cy="175680"/>
          </a:xfrm>
          <a:prstGeom prst="rect">
            <a:avLst/>
          </a:prstGeom>
          <a:noFill/>
          <a:ln w="0">
            <a:noFill/>
          </a:ln>
        </p:spPr>
        <p:txBody>
          <a:bodyPr wrap="none" lIns="0" rIns="0" tIns="0" bIns="0" anchor="t">
            <a:spAutoFit/>
          </a:bodyPr>
          <a:p>
            <a:r>
              <a:rPr b="0" lang="en-US" sz="1000" strike="noStrike" u="none">
                <a:solidFill>
                  <a:srgbClr val="f8f8f2"/>
                </a:solidFill>
                <a:effectLst/>
                <a:uFillTx/>
                <a:latin typeface="MicrosoftYaHei"/>
                <a:ea typeface="MicrosoftYaHei"/>
              </a:rPr>
              <a:t>"decision": "hold|buy|sell",</a:t>
            </a:r>
            <a:endParaRPr b="0" lang="en-US" sz="1050" strike="noStrike" u="none">
              <a:solidFill>
                <a:srgbClr val="000000"/>
              </a:solidFill>
              <a:effectLst/>
              <a:uFillTx/>
              <a:latin typeface="Times New Roman"/>
            </a:endParaRPr>
          </a:p>
        </p:txBody>
      </p:sp>
      <p:sp>
        <p:nvSpPr>
          <p:cNvPr id="741" name=""/>
          <p:cNvSpPr txBox="1"/>
          <p:nvPr/>
        </p:nvSpPr>
        <p:spPr>
          <a:xfrm>
            <a:off x="8575200" y="2040120"/>
            <a:ext cx="1348560" cy="175680"/>
          </a:xfrm>
          <a:prstGeom prst="rect">
            <a:avLst/>
          </a:prstGeom>
          <a:noFill/>
          <a:ln w="0">
            <a:noFill/>
          </a:ln>
        </p:spPr>
        <p:txBody>
          <a:bodyPr wrap="none" lIns="0" rIns="0" tIns="0" bIns="0" anchor="t">
            <a:spAutoFit/>
          </a:bodyPr>
          <a:p>
            <a:r>
              <a:rPr b="0" lang="en-US" sz="1000" strike="noStrike" u="none">
                <a:solidFill>
                  <a:srgbClr val="f8f8f2"/>
                </a:solidFill>
                <a:effectLst/>
                <a:uFillTx/>
                <a:latin typeface="MicrosoftYaHei"/>
                <a:ea typeface="MicrosoftYaHei"/>
              </a:rPr>
              <a:t>"confidence": 0.0-1.0,</a:t>
            </a:r>
            <a:endParaRPr b="0" lang="en-US" sz="1050" strike="noStrike" u="none">
              <a:solidFill>
                <a:srgbClr val="000000"/>
              </a:solidFill>
              <a:effectLst/>
              <a:uFillTx/>
              <a:latin typeface="Times New Roman"/>
            </a:endParaRPr>
          </a:p>
        </p:txBody>
      </p:sp>
      <p:sp>
        <p:nvSpPr>
          <p:cNvPr id="742" name=""/>
          <p:cNvSpPr txBox="1"/>
          <p:nvPr/>
        </p:nvSpPr>
        <p:spPr>
          <a:xfrm>
            <a:off x="10008720" y="2040120"/>
            <a:ext cx="636120" cy="175680"/>
          </a:xfrm>
          <a:prstGeom prst="rect">
            <a:avLst/>
          </a:prstGeom>
          <a:noFill/>
          <a:ln w="0">
            <a:noFill/>
          </a:ln>
        </p:spPr>
        <p:txBody>
          <a:bodyPr wrap="none" lIns="0" rIns="0" tIns="0" bIns="0" anchor="t">
            <a:spAutoFit/>
          </a:bodyPr>
          <a:p>
            <a:r>
              <a:rPr b="0" lang="en-US" sz="1000" strike="noStrike" u="none">
                <a:solidFill>
                  <a:srgbClr val="f8f8f2"/>
                </a:solidFill>
                <a:effectLst/>
                <a:uFillTx/>
                <a:latin typeface="MicrosoftYaHei"/>
                <a:ea typeface="MicrosoftYaHei"/>
              </a:rPr>
              <a:t>"target_pr</a:t>
            </a:r>
            <a:endParaRPr b="0" lang="en-US" sz="1050" strike="noStrike" u="none">
              <a:solidFill>
                <a:srgbClr val="000000"/>
              </a:solidFill>
              <a:effectLst/>
              <a:uFillTx/>
              <a:latin typeface="Times New Roman"/>
            </a:endParaRPr>
          </a:p>
        </p:txBody>
      </p:sp>
      <p:sp>
        <p:nvSpPr>
          <p:cNvPr id="743" name=""/>
          <p:cNvSpPr txBox="1"/>
          <p:nvPr/>
        </p:nvSpPr>
        <p:spPr>
          <a:xfrm>
            <a:off x="6705720" y="2217960"/>
            <a:ext cx="896400" cy="175680"/>
          </a:xfrm>
          <a:prstGeom prst="rect">
            <a:avLst/>
          </a:prstGeom>
          <a:noFill/>
          <a:ln w="0">
            <a:noFill/>
          </a:ln>
        </p:spPr>
        <p:txBody>
          <a:bodyPr wrap="none" lIns="0" rIns="0" tIns="0" bIns="0" anchor="t">
            <a:spAutoFit/>
          </a:bodyPr>
          <a:p>
            <a:r>
              <a:rPr b="0" lang="en-US" sz="1000" strike="noStrike" u="none">
                <a:solidFill>
                  <a:srgbClr val="f8f8f2"/>
                </a:solidFill>
                <a:effectLst/>
                <a:uFillTx/>
                <a:latin typeface="MicrosoftYaHei"/>
                <a:ea typeface="MicrosoftYaHei"/>
              </a:rPr>
              <a:t>ice": null|float,</a:t>
            </a:r>
            <a:endParaRPr b="0" lang="en-US" sz="1050" strike="noStrike" u="none">
              <a:solidFill>
                <a:srgbClr val="000000"/>
              </a:solidFill>
              <a:effectLst/>
              <a:uFillTx/>
              <a:latin typeface="Times New Roman"/>
            </a:endParaRPr>
          </a:p>
        </p:txBody>
      </p:sp>
      <p:sp>
        <p:nvSpPr>
          <p:cNvPr id="744" name=""/>
          <p:cNvSpPr txBox="1"/>
          <p:nvPr/>
        </p:nvSpPr>
        <p:spPr>
          <a:xfrm>
            <a:off x="7684560" y="2217960"/>
            <a:ext cx="1730520" cy="175680"/>
          </a:xfrm>
          <a:prstGeom prst="rect">
            <a:avLst/>
          </a:prstGeom>
          <a:noFill/>
          <a:ln w="0">
            <a:noFill/>
          </a:ln>
        </p:spPr>
        <p:txBody>
          <a:bodyPr wrap="none" lIns="0" rIns="0" tIns="0" bIns="0" anchor="t">
            <a:spAutoFit/>
          </a:bodyPr>
          <a:p>
            <a:r>
              <a:rPr b="0" lang="en-US" sz="1000" strike="noStrike" u="none">
                <a:solidFill>
                  <a:srgbClr val="f8f8f2"/>
                </a:solidFill>
                <a:effectLst/>
                <a:uFillTx/>
                <a:latin typeface="MicrosoftYaHei"/>
                <a:ea typeface="MicrosoftYaHei"/>
              </a:rPr>
              <a:t>"stop_loss_price": null|float,</a:t>
            </a:r>
            <a:endParaRPr b="0" lang="en-US" sz="1050" strike="noStrike" u="none">
              <a:solidFill>
                <a:srgbClr val="000000"/>
              </a:solidFill>
              <a:effectLst/>
              <a:uFillTx/>
              <a:latin typeface="Times New Roman"/>
            </a:endParaRPr>
          </a:p>
        </p:txBody>
      </p:sp>
      <p:sp>
        <p:nvSpPr>
          <p:cNvPr id="745" name=""/>
          <p:cNvSpPr txBox="1"/>
          <p:nvPr/>
        </p:nvSpPr>
        <p:spPr>
          <a:xfrm>
            <a:off x="9501120" y="2217960"/>
            <a:ext cx="1125000" cy="175680"/>
          </a:xfrm>
          <a:prstGeom prst="rect">
            <a:avLst/>
          </a:prstGeom>
          <a:noFill/>
          <a:ln w="0">
            <a:noFill/>
          </a:ln>
        </p:spPr>
        <p:txBody>
          <a:bodyPr wrap="none" lIns="0" rIns="0" tIns="0" bIns="0" anchor="t">
            <a:spAutoFit/>
          </a:bodyPr>
          <a:p>
            <a:r>
              <a:rPr b="0" lang="en-US" sz="1000" strike="noStrike" u="none">
                <a:solidFill>
                  <a:srgbClr val="f8f8f2"/>
                </a:solidFill>
                <a:effectLst/>
                <a:uFillTx/>
                <a:latin typeface="MicrosoftYaHei"/>
                <a:ea typeface="MicrosoftYaHei"/>
              </a:rPr>
              <a:t>"analysis_summar</a:t>
            </a:r>
            <a:endParaRPr b="0" lang="en-US" sz="1050" strike="noStrike" u="none">
              <a:solidFill>
                <a:srgbClr val="000000"/>
              </a:solidFill>
              <a:effectLst/>
              <a:uFillTx/>
              <a:latin typeface="Times New Roman"/>
            </a:endParaRPr>
          </a:p>
        </p:txBody>
      </p:sp>
      <p:sp>
        <p:nvSpPr>
          <p:cNvPr id="746" name=""/>
          <p:cNvSpPr/>
          <p:nvPr/>
        </p:nvSpPr>
        <p:spPr>
          <a:xfrm>
            <a:off x="6438600" y="3800160"/>
            <a:ext cx="5144040" cy="1448280"/>
          </a:xfrm>
          <a:custGeom>
            <a:avLst/>
            <a:gdLst/>
            <a:ahLst/>
            <a:rect l="0" t="0" r="r" b="b"/>
            <a:pathLst>
              <a:path w="14289" h="4023">
                <a:moveTo>
                  <a:pt x="106" y="0"/>
                </a:moveTo>
                <a:lnTo>
                  <a:pt x="14183" y="0"/>
                </a:lnTo>
                <a:cubicBezTo>
                  <a:pt x="14241" y="0"/>
                  <a:pt x="14289" y="59"/>
                  <a:pt x="14289" y="106"/>
                </a:cubicBezTo>
                <a:lnTo>
                  <a:pt x="14289" y="3917"/>
                </a:lnTo>
                <a:cubicBezTo>
                  <a:pt x="14289" y="3976"/>
                  <a:pt x="14241" y="4023"/>
                  <a:pt x="14183" y="4023"/>
                </a:cubicBezTo>
                <a:lnTo>
                  <a:pt x="106" y="4023"/>
                </a:lnTo>
                <a:cubicBezTo>
                  <a:pt x="48" y="4023"/>
                  <a:pt x="0" y="3965"/>
                  <a:pt x="0" y="3917"/>
                </a:cubicBezTo>
                <a:lnTo>
                  <a:pt x="0" y="106"/>
                </a:lnTo>
                <a:cubicBezTo>
                  <a:pt x="0" y="48"/>
                  <a:pt x="48" y="0"/>
                  <a:pt x="106" y="0"/>
                </a:cubicBezTo>
                <a:close/>
              </a:path>
            </a:pathLst>
          </a:custGeom>
          <a:solidFill>
            <a:srgbClr val="09b372">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47" name=""/>
          <p:cNvSpPr txBox="1"/>
          <p:nvPr/>
        </p:nvSpPr>
        <p:spPr>
          <a:xfrm>
            <a:off x="6705720" y="2395800"/>
            <a:ext cx="1925640" cy="175680"/>
          </a:xfrm>
          <a:prstGeom prst="rect">
            <a:avLst/>
          </a:prstGeom>
          <a:noFill/>
          <a:ln w="0">
            <a:noFill/>
          </a:ln>
        </p:spPr>
        <p:txBody>
          <a:bodyPr wrap="none" lIns="0" rIns="0" tIns="0" bIns="0" anchor="t">
            <a:spAutoFit/>
          </a:bodyPr>
          <a:p>
            <a:r>
              <a:rPr b="0" lang="en-US" sz="1000" strike="noStrike" u="none">
                <a:solidFill>
                  <a:srgbClr val="f8f8f2"/>
                </a:solidFill>
                <a:effectLst/>
                <a:uFillTx/>
                <a:latin typeface="MicrosoftYaHei"/>
                <a:ea typeface="MicrosoftYaHei"/>
              </a:rPr>
              <a:t>y": "</a:t>
            </a:r>
            <a:r>
              <a:rPr b="0" lang="zh-CN" sz="1000" strike="noStrike" u="none">
                <a:solidFill>
                  <a:srgbClr val="f8f8f2"/>
                </a:solidFill>
                <a:effectLst/>
                <a:uFillTx/>
                <a:latin typeface="MicrosoftYaHei"/>
                <a:ea typeface="MicrosoftYaHei"/>
              </a:rPr>
              <a:t>不超过</a:t>
            </a:r>
            <a:r>
              <a:rPr b="0" lang="en-US" sz="1000" strike="noStrike" u="none">
                <a:solidFill>
                  <a:srgbClr val="f8f8f2"/>
                </a:solidFill>
                <a:effectLst/>
                <a:uFillTx/>
                <a:latin typeface="MicrosoftYaHei"/>
                <a:ea typeface="MicrosoftYaHei"/>
              </a:rPr>
              <a:t>200</a:t>
            </a:r>
            <a:r>
              <a:rPr b="0" lang="zh-CN" sz="1000" strike="noStrike" u="none">
                <a:solidFill>
                  <a:srgbClr val="f8f8f2"/>
                </a:solidFill>
                <a:effectLst/>
                <a:uFillTx/>
                <a:latin typeface="MicrosoftYaHei"/>
                <a:ea typeface="MicrosoftYaHei"/>
              </a:rPr>
              <a:t>字的分析摘要</a:t>
            </a:r>
            <a:r>
              <a:rPr b="0" lang="en-US" sz="1000" strike="noStrike" u="none">
                <a:solidFill>
                  <a:srgbClr val="f8f8f2"/>
                </a:solidFill>
                <a:effectLst/>
                <a:uFillTx/>
                <a:latin typeface="MicrosoftYaHei"/>
                <a:ea typeface="MicrosoftYaHei"/>
              </a:rPr>
              <a:t>"}</a:t>
            </a:r>
            <a:endParaRPr b="0" lang="en-US" sz="1050" strike="noStrike" u="none">
              <a:solidFill>
                <a:srgbClr val="000000"/>
              </a:solidFill>
              <a:effectLst/>
              <a:uFillTx/>
              <a:latin typeface="Times New Roman"/>
            </a:endParaRPr>
          </a:p>
        </p:txBody>
      </p:sp>
      <p:pic>
        <p:nvPicPr>
          <p:cNvPr id="748" name="" descr=""/>
          <p:cNvPicPr/>
          <p:nvPr/>
        </p:nvPicPr>
        <p:blipFill>
          <a:blip r:embed="rId6"/>
          <a:stretch/>
        </p:blipFill>
        <p:spPr>
          <a:xfrm>
            <a:off x="6553080" y="3943440"/>
            <a:ext cx="151920" cy="151920"/>
          </a:xfrm>
          <a:prstGeom prst="rect">
            <a:avLst/>
          </a:prstGeom>
          <a:noFill/>
          <a:ln w="0">
            <a:noFill/>
          </a:ln>
        </p:spPr>
      </p:pic>
      <p:sp>
        <p:nvSpPr>
          <p:cNvPr id="749" name=""/>
          <p:cNvSpPr txBox="1"/>
          <p:nvPr/>
        </p:nvSpPr>
        <p:spPr>
          <a:xfrm>
            <a:off x="6753240" y="390600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关键约束</a:t>
            </a:r>
            <a:endParaRPr b="0" lang="en-US" sz="1200" strike="noStrike" u="none">
              <a:solidFill>
                <a:srgbClr val="000000"/>
              </a:solidFill>
              <a:effectLst/>
              <a:uFillTx/>
              <a:latin typeface="Times New Roman"/>
            </a:endParaRPr>
          </a:p>
        </p:txBody>
      </p:sp>
      <p:sp>
        <p:nvSpPr>
          <p:cNvPr id="750" name=""/>
          <p:cNvSpPr txBox="1"/>
          <p:nvPr/>
        </p:nvSpPr>
        <p:spPr>
          <a:xfrm>
            <a:off x="6781680" y="4210560"/>
            <a:ext cx="16772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决策必须是明确的三选一</a:t>
            </a:r>
            <a:endParaRPr b="0" lang="en-US" sz="1200" strike="noStrike" u="none">
              <a:solidFill>
                <a:srgbClr val="000000"/>
              </a:solidFill>
              <a:effectLst/>
              <a:uFillTx/>
              <a:latin typeface="Times New Roman"/>
            </a:endParaRPr>
          </a:p>
        </p:txBody>
      </p:sp>
      <p:sp>
        <p:nvSpPr>
          <p:cNvPr id="751" name=""/>
          <p:cNvSpPr txBox="1"/>
          <p:nvPr/>
        </p:nvSpPr>
        <p:spPr>
          <a:xfrm>
            <a:off x="6781680" y="4439160"/>
            <a:ext cx="15246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置信度反映决策确定性</a:t>
            </a:r>
            <a:endParaRPr b="0" lang="en-US" sz="1200" strike="noStrike" u="none">
              <a:solidFill>
                <a:srgbClr val="000000"/>
              </a:solidFill>
              <a:effectLst/>
              <a:uFillTx/>
              <a:latin typeface="Times New Roman"/>
            </a:endParaRPr>
          </a:p>
        </p:txBody>
      </p:sp>
      <p:sp>
        <p:nvSpPr>
          <p:cNvPr id="752" name=""/>
          <p:cNvSpPr txBox="1"/>
          <p:nvPr/>
        </p:nvSpPr>
        <p:spPr>
          <a:xfrm>
            <a:off x="6781680" y="4667760"/>
            <a:ext cx="182952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买卖决策必须提供具体价格</a:t>
            </a:r>
            <a:endParaRPr b="0" lang="en-US" sz="1200" strike="noStrike" u="none">
              <a:solidFill>
                <a:srgbClr val="000000"/>
              </a:solidFill>
              <a:effectLst/>
              <a:uFillTx/>
              <a:latin typeface="Times New Roman"/>
            </a:endParaRPr>
          </a:p>
        </p:txBody>
      </p:sp>
      <p:sp>
        <p:nvSpPr>
          <p:cNvPr id="753" name=""/>
          <p:cNvSpPr/>
          <p:nvPr/>
        </p:nvSpPr>
        <p:spPr>
          <a:xfrm>
            <a:off x="6438600" y="5400360"/>
            <a:ext cx="5144040" cy="810000"/>
          </a:xfrm>
          <a:custGeom>
            <a:avLst/>
            <a:gdLst/>
            <a:ahLst/>
            <a:rect l="0" t="0" r="r" b="b"/>
            <a:pathLst>
              <a:path w="14289" h="2250">
                <a:moveTo>
                  <a:pt x="0" y="0"/>
                </a:moveTo>
                <a:lnTo>
                  <a:pt x="14289" y="0"/>
                </a:lnTo>
                <a:lnTo>
                  <a:pt x="14289"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54" name=""/>
          <p:cNvSpPr/>
          <p:nvPr/>
        </p:nvSpPr>
        <p:spPr>
          <a:xfrm>
            <a:off x="6438600" y="5248080"/>
            <a:ext cx="5143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755" name=""/>
          <p:cNvSpPr txBox="1"/>
          <p:nvPr/>
        </p:nvSpPr>
        <p:spPr>
          <a:xfrm>
            <a:off x="6781680" y="4896360"/>
            <a:ext cx="15246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摘要突出关键决策理由</a:t>
            </a:r>
            <a:endParaRPr b="0" lang="en-US" sz="1200" strike="noStrike" u="none">
              <a:solidFill>
                <a:srgbClr val="000000"/>
              </a:solidFill>
              <a:effectLst/>
              <a:uFillTx/>
              <a:latin typeface="Times New Roman"/>
            </a:endParaRPr>
          </a:p>
        </p:txBody>
      </p:sp>
      <p:pic>
        <p:nvPicPr>
          <p:cNvPr id="756" name="" descr=""/>
          <p:cNvPicPr/>
          <p:nvPr/>
        </p:nvPicPr>
        <p:blipFill>
          <a:blip r:embed="rId7"/>
          <a:stretch/>
        </p:blipFill>
        <p:spPr>
          <a:xfrm>
            <a:off x="6591240" y="5591160"/>
            <a:ext cx="114120" cy="151920"/>
          </a:xfrm>
          <a:prstGeom prst="rect">
            <a:avLst/>
          </a:prstGeom>
          <a:noFill/>
          <a:ln w="0">
            <a:noFill/>
          </a:ln>
        </p:spPr>
      </p:pic>
      <p:sp>
        <p:nvSpPr>
          <p:cNvPr id="757" name=""/>
          <p:cNvSpPr txBox="1"/>
          <p:nvPr/>
        </p:nvSpPr>
        <p:spPr>
          <a:xfrm>
            <a:off x="6753240" y="5553720"/>
            <a:ext cx="6102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工程价值</a:t>
            </a:r>
            <a:endParaRPr b="0" lang="en-US" sz="1200" strike="noStrike" u="none">
              <a:solidFill>
                <a:srgbClr val="000000"/>
              </a:solidFill>
              <a:effectLst/>
              <a:uFillTx/>
              <a:latin typeface="Times New Roman"/>
            </a:endParaRPr>
          </a:p>
        </p:txBody>
      </p:sp>
      <p:sp>
        <p:nvSpPr>
          <p:cNvPr id="758" name=""/>
          <p:cNvSpPr txBox="1"/>
          <p:nvPr/>
        </p:nvSpPr>
        <p:spPr>
          <a:xfrm>
            <a:off x="6591240" y="5859720"/>
            <a:ext cx="370296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结构化提示词降低模型</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幻觉</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，确保机器可读的可靠交易信号</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760" name="" descr=""/>
          <p:cNvPicPr/>
          <p:nvPr/>
        </p:nvPicPr>
        <p:blipFill>
          <a:blip r:embed="rId1"/>
          <a:stretch/>
        </p:blipFill>
        <p:spPr>
          <a:xfrm>
            <a:off x="0" y="0"/>
            <a:ext cx="12191760" cy="6857640"/>
          </a:xfrm>
          <a:prstGeom prst="rect">
            <a:avLst/>
          </a:prstGeom>
          <a:noFill/>
          <a:ln w="0">
            <a:noFill/>
          </a:ln>
        </p:spPr>
      </p:pic>
      <p:sp>
        <p:nvSpPr>
          <p:cNvPr id="761" name=""/>
          <p:cNvSpPr txBox="1"/>
          <p:nvPr/>
        </p:nvSpPr>
        <p:spPr>
          <a:xfrm>
            <a:off x="380880" y="182880"/>
            <a:ext cx="72936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03</a:t>
            </a:r>
            <a:r>
              <a:rPr b="0" lang="zh-CN" sz="1000" strike="noStrike" u="none">
                <a:solidFill>
                  <a:srgbClr val="4b5563"/>
                </a:solidFill>
                <a:effectLst/>
                <a:uFillTx/>
                <a:latin typeface="MicrosoftYaHei"/>
                <a:ea typeface="MicrosoftYaHei"/>
              </a:rPr>
              <a:t>章节小结</a:t>
            </a:r>
            <a:endParaRPr b="0" lang="en-US" sz="1050" strike="noStrike" u="none">
              <a:solidFill>
                <a:srgbClr val="000000"/>
              </a:solidFill>
              <a:effectLst/>
              <a:uFillTx/>
              <a:latin typeface="Times New Roman"/>
            </a:endParaRPr>
          </a:p>
        </p:txBody>
      </p:sp>
      <p:sp>
        <p:nvSpPr>
          <p:cNvPr id="762" name=""/>
          <p:cNvSpPr/>
          <p:nvPr/>
        </p:nvSpPr>
        <p:spPr>
          <a:xfrm>
            <a:off x="3808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63" name=""/>
          <p:cNvSpPr txBox="1"/>
          <p:nvPr/>
        </p:nvSpPr>
        <p:spPr>
          <a:xfrm>
            <a:off x="380880" y="450000"/>
            <a:ext cx="171972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本章核心总结</a:t>
            </a:r>
            <a:endParaRPr b="0" lang="en-US" sz="2250" strike="noStrike" u="none">
              <a:solidFill>
                <a:srgbClr val="000000"/>
              </a:solidFill>
              <a:effectLst/>
              <a:uFillTx/>
              <a:latin typeface="Times New Roman"/>
            </a:endParaRPr>
          </a:p>
        </p:txBody>
      </p:sp>
      <p:sp>
        <p:nvSpPr>
          <p:cNvPr id="764" name=""/>
          <p:cNvSpPr txBox="1"/>
          <p:nvPr/>
        </p:nvSpPr>
        <p:spPr>
          <a:xfrm>
            <a:off x="609480" y="18903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性能成本优势</a:t>
            </a:r>
            <a:endParaRPr b="0" lang="en-US" sz="1350" strike="noStrike" u="none">
              <a:solidFill>
                <a:srgbClr val="000000"/>
              </a:solidFill>
              <a:effectLst/>
              <a:uFillTx/>
              <a:latin typeface="Times New Roman"/>
            </a:endParaRPr>
          </a:p>
        </p:txBody>
      </p:sp>
      <p:sp>
        <p:nvSpPr>
          <p:cNvPr id="765" name=""/>
          <p:cNvSpPr txBox="1"/>
          <p:nvPr/>
        </p:nvSpPr>
        <p:spPr>
          <a:xfrm>
            <a:off x="838080" y="2301120"/>
            <a:ext cx="174168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MoE</a:t>
            </a:r>
            <a:r>
              <a:rPr b="0" lang="zh-CN" sz="1200" strike="noStrike" u="none">
                <a:solidFill>
                  <a:srgbClr val="777777"/>
                </a:solidFill>
                <a:effectLst/>
                <a:uFillTx/>
                <a:latin typeface="MicrosoftYaHei"/>
                <a:ea typeface="MicrosoftYaHei"/>
              </a:rPr>
              <a:t>架构实现高效能处理</a:t>
            </a:r>
            <a:endParaRPr b="0" lang="en-US" sz="1200" strike="noStrike" u="none">
              <a:solidFill>
                <a:srgbClr val="000000"/>
              </a:solidFill>
              <a:effectLst/>
              <a:uFillTx/>
              <a:latin typeface="Times New Roman"/>
            </a:endParaRPr>
          </a:p>
        </p:txBody>
      </p:sp>
      <p:sp>
        <p:nvSpPr>
          <p:cNvPr id="766" name=""/>
          <p:cNvSpPr txBox="1"/>
          <p:nvPr/>
        </p:nvSpPr>
        <p:spPr>
          <a:xfrm>
            <a:off x="838080" y="2605680"/>
            <a:ext cx="16138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实盘验证</a:t>
            </a:r>
            <a:r>
              <a:rPr b="0" lang="en-US" sz="1200" strike="noStrike" u="none">
                <a:solidFill>
                  <a:srgbClr val="777777"/>
                </a:solidFill>
                <a:effectLst/>
                <a:uFillTx/>
                <a:latin typeface="MicrosoftYaHei"/>
                <a:ea typeface="MicrosoftYaHei"/>
              </a:rPr>
              <a:t>36%</a:t>
            </a:r>
            <a:r>
              <a:rPr b="0" lang="zh-CN" sz="1200" strike="noStrike" u="none">
                <a:solidFill>
                  <a:srgbClr val="777777"/>
                </a:solidFill>
                <a:effectLst/>
                <a:uFillTx/>
                <a:latin typeface="MicrosoftYaHei"/>
                <a:ea typeface="MicrosoftYaHei"/>
              </a:rPr>
              <a:t>收益表现</a:t>
            </a:r>
            <a:endParaRPr b="0" lang="en-US" sz="1200" strike="noStrike" u="none">
              <a:solidFill>
                <a:srgbClr val="000000"/>
              </a:solidFill>
              <a:effectLst/>
              <a:uFillTx/>
              <a:latin typeface="Times New Roman"/>
            </a:endParaRPr>
          </a:p>
        </p:txBody>
      </p:sp>
      <p:sp>
        <p:nvSpPr>
          <p:cNvPr id="767" name=""/>
          <p:cNvSpPr txBox="1"/>
          <p:nvPr/>
        </p:nvSpPr>
        <p:spPr>
          <a:xfrm>
            <a:off x="838080" y="2910600"/>
            <a:ext cx="17604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V3.2-Exp</a:t>
            </a:r>
            <a:r>
              <a:rPr b="0" lang="zh-CN" sz="1200" strike="noStrike" u="none">
                <a:solidFill>
                  <a:srgbClr val="777777"/>
                </a:solidFill>
                <a:effectLst/>
                <a:uFillTx/>
                <a:latin typeface="MicrosoftYaHei"/>
                <a:ea typeface="MicrosoftYaHei"/>
              </a:rPr>
              <a:t>成本降低</a:t>
            </a:r>
            <a:r>
              <a:rPr b="0" lang="en-US" sz="1200" strike="noStrike" u="none">
                <a:solidFill>
                  <a:srgbClr val="777777"/>
                </a:solidFill>
                <a:effectLst/>
                <a:uFillTx/>
                <a:latin typeface="MicrosoftYaHei"/>
                <a:ea typeface="MicrosoftYaHei"/>
              </a:rPr>
              <a:t>50%+</a:t>
            </a:r>
            <a:endParaRPr b="0" lang="en-US" sz="1200" strike="noStrike" u="none">
              <a:solidFill>
                <a:srgbClr val="000000"/>
              </a:solidFill>
              <a:effectLst/>
              <a:uFillTx/>
              <a:latin typeface="Times New Roman"/>
            </a:endParaRPr>
          </a:p>
        </p:txBody>
      </p:sp>
      <p:sp>
        <p:nvSpPr>
          <p:cNvPr id="768" name=""/>
          <p:cNvSpPr/>
          <p:nvPr/>
        </p:nvSpPr>
        <p:spPr>
          <a:xfrm>
            <a:off x="42670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69" name=""/>
          <p:cNvSpPr txBox="1"/>
          <p:nvPr/>
        </p:nvSpPr>
        <p:spPr>
          <a:xfrm>
            <a:off x="838080" y="321552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显著优于国际竞品定价</a:t>
            </a:r>
            <a:endParaRPr b="0" lang="en-US" sz="1200" strike="noStrike" u="none">
              <a:solidFill>
                <a:srgbClr val="000000"/>
              </a:solidFill>
              <a:effectLst/>
              <a:uFillTx/>
              <a:latin typeface="Times New Roman"/>
            </a:endParaRPr>
          </a:p>
        </p:txBody>
      </p:sp>
      <p:sp>
        <p:nvSpPr>
          <p:cNvPr id="770" name=""/>
          <p:cNvSpPr txBox="1"/>
          <p:nvPr/>
        </p:nvSpPr>
        <p:spPr>
          <a:xfrm>
            <a:off x="4495680" y="18903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模型选型策略</a:t>
            </a:r>
            <a:endParaRPr b="0" lang="en-US" sz="1350" strike="noStrike" u="none">
              <a:solidFill>
                <a:srgbClr val="000000"/>
              </a:solidFill>
              <a:effectLst/>
              <a:uFillTx/>
              <a:latin typeface="Times New Roman"/>
            </a:endParaRPr>
          </a:p>
        </p:txBody>
      </p:sp>
      <p:sp>
        <p:nvSpPr>
          <p:cNvPr id="771" name=""/>
          <p:cNvSpPr txBox="1"/>
          <p:nvPr/>
        </p:nvSpPr>
        <p:spPr>
          <a:xfrm>
            <a:off x="4724280" y="2301120"/>
            <a:ext cx="14526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V3</a:t>
            </a:r>
            <a:r>
              <a:rPr b="0" lang="zh-CN" sz="1200" strike="noStrike" u="none">
                <a:solidFill>
                  <a:srgbClr val="777777"/>
                </a:solidFill>
                <a:effectLst/>
                <a:uFillTx/>
                <a:latin typeface="MicrosoftYaHei"/>
                <a:ea typeface="MicrosoftYaHei"/>
              </a:rPr>
              <a:t>处理高频实时决策</a:t>
            </a:r>
            <a:endParaRPr b="0" lang="en-US" sz="1200" strike="noStrike" u="none">
              <a:solidFill>
                <a:srgbClr val="000000"/>
              </a:solidFill>
              <a:effectLst/>
              <a:uFillTx/>
              <a:latin typeface="Times New Roman"/>
            </a:endParaRPr>
          </a:p>
        </p:txBody>
      </p:sp>
      <p:sp>
        <p:nvSpPr>
          <p:cNvPr id="772" name=""/>
          <p:cNvSpPr txBox="1"/>
          <p:nvPr/>
        </p:nvSpPr>
        <p:spPr>
          <a:xfrm>
            <a:off x="4724280" y="2605680"/>
            <a:ext cx="14490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R1</a:t>
            </a:r>
            <a:r>
              <a:rPr b="0" lang="zh-CN" sz="1200" strike="noStrike" u="none">
                <a:solidFill>
                  <a:srgbClr val="777777"/>
                </a:solidFill>
                <a:effectLst/>
                <a:uFillTx/>
                <a:latin typeface="MicrosoftYaHei"/>
                <a:ea typeface="MicrosoftYaHei"/>
              </a:rPr>
              <a:t>专注深度复杂推理</a:t>
            </a:r>
            <a:endParaRPr b="0" lang="en-US" sz="1200" strike="noStrike" u="none">
              <a:solidFill>
                <a:srgbClr val="000000"/>
              </a:solidFill>
              <a:effectLst/>
              <a:uFillTx/>
              <a:latin typeface="Times New Roman"/>
            </a:endParaRPr>
          </a:p>
        </p:txBody>
      </p:sp>
      <p:sp>
        <p:nvSpPr>
          <p:cNvPr id="773" name=""/>
          <p:cNvSpPr txBox="1"/>
          <p:nvPr/>
        </p:nvSpPr>
        <p:spPr>
          <a:xfrm>
            <a:off x="4724280" y="291060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分层架构平衡速度深度</a:t>
            </a:r>
            <a:endParaRPr b="0" lang="en-US" sz="1200" strike="noStrike" u="none">
              <a:solidFill>
                <a:srgbClr val="000000"/>
              </a:solidFill>
              <a:effectLst/>
              <a:uFillTx/>
              <a:latin typeface="Times New Roman"/>
            </a:endParaRPr>
          </a:p>
        </p:txBody>
      </p:sp>
      <p:sp>
        <p:nvSpPr>
          <p:cNvPr id="774" name=""/>
          <p:cNvSpPr/>
          <p:nvPr/>
        </p:nvSpPr>
        <p:spPr>
          <a:xfrm>
            <a:off x="81532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75" name=""/>
          <p:cNvSpPr txBox="1"/>
          <p:nvPr/>
        </p:nvSpPr>
        <p:spPr>
          <a:xfrm>
            <a:off x="4724280" y="3215520"/>
            <a:ext cx="1372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场景化模型组合方案</a:t>
            </a:r>
            <a:endParaRPr b="0" lang="en-US" sz="1200" strike="noStrike" u="none">
              <a:solidFill>
                <a:srgbClr val="000000"/>
              </a:solidFill>
              <a:effectLst/>
              <a:uFillTx/>
              <a:latin typeface="Times New Roman"/>
            </a:endParaRPr>
          </a:p>
        </p:txBody>
      </p:sp>
      <p:sp>
        <p:nvSpPr>
          <p:cNvPr id="776" name=""/>
          <p:cNvSpPr txBox="1"/>
          <p:nvPr/>
        </p:nvSpPr>
        <p:spPr>
          <a:xfrm>
            <a:off x="8381880" y="18903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技术实现路径</a:t>
            </a:r>
            <a:endParaRPr b="0" lang="en-US" sz="1350" strike="noStrike" u="none">
              <a:solidFill>
                <a:srgbClr val="000000"/>
              </a:solidFill>
              <a:effectLst/>
              <a:uFillTx/>
              <a:latin typeface="Times New Roman"/>
            </a:endParaRPr>
          </a:p>
        </p:txBody>
      </p:sp>
      <p:sp>
        <p:nvSpPr>
          <p:cNvPr id="777" name=""/>
          <p:cNvSpPr txBox="1"/>
          <p:nvPr/>
        </p:nvSpPr>
        <p:spPr>
          <a:xfrm>
            <a:off x="8610480" y="2301120"/>
            <a:ext cx="152964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OpenAI</a:t>
            </a:r>
            <a:r>
              <a:rPr b="0" lang="zh-CN" sz="1200" strike="noStrike" u="none">
                <a:solidFill>
                  <a:srgbClr val="777777"/>
                </a:solidFill>
                <a:effectLst/>
                <a:uFillTx/>
                <a:latin typeface="MicrosoftYaHei"/>
                <a:ea typeface="MicrosoftYaHei"/>
              </a:rPr>
              <a:t>兼容</a:t>
            </a:r>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设计</a:t>
            </a:r>
            <a:endParaRPr b="0" lang="en-US" sz="1200" strike="noStrike" u="none">
              <a:solidFill>
                <a:srgbClr val="000000"/>
              </a:solidFill>
              <a:effectLst/>
              <a:uFillTx/>
              <a:latin typeface="Times New Roman"/>
            </a:endParaRPr>
          </a:p>
        </p:txBody>
      </p:sp>
      <p:sp>
        <p:nvSpPr>
          <p:cNvPr id="778" name=""/>
          <p:cNvSpPr txBox="1"/>
          <p:nvPr/>
        </p:nvSpPr>
        <p:spPr>
          <a:xfrm>
            <a:off x="8610480" y="2605680"/>
            <a:ext cx="1372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健壮的错误处理机制</a:t>
            </a:r>
            <a:endParaRPr b="0" lang="en-US" sz="1200" strike="noStrike" u="none">
              <a:solidFill>
                <a:srgbClr val="000000"/>
              </a:solidFill>
              <a:effectLst/>
              <a:uFillTx/>
              <a:latin typeface="Times New Roman"/>
            </a:endParaRPr>
          </a:p>
        </p:txBody>
      </p:sp>
      <p:sp>
        <p:nvSpPr>
          <p:cNvPr id="779" name=""/>
          <p:cNvSpPr txBox="1"/>
          <p:nvPr/>
        </p:nvSpPr>
        <p:spPr>
          <a:xfrm>
            <a:off x="8610480" y="291060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结构化提示词工程</a:t>
            </a:r>
            <a:endParaRPr b="0" lang="en-US" sz="1200" strike="noStrike" u="none">
              <a:solidFill>
                <a:srgbClr val="000000"/>
              </a:solidFill>
              <a:effectLst/>
              <a:uFillTx/>
              <a:latin typeface="Times New Roman"/>
            </a:endParaRPr>
          </a:p>
        </p:txBody>
      </p:sp>
      <p:sp>
        <p:nvSpPr>
          <p:cNvPr id="780" name=""/>
          <p:cNvSpPr/>
          <p:nvPr/>
        </p:nvSpPr>
        <p:spPr>
          <a:xfrm>
            <a:off x="380880" y="4333680"/>
            <a:ext cx="11430720" cy="1286280"/>
          </a:xfrm>
          <a:custGeom>
            <a:avLst/>
            <a:gdLst/>
            <a:ahLst/>
            <a:rect l="0" t="0" r="r" b="b"/>
            <a:pathLst>
              <a:path w="31752" h="3573">
                <a:moveTo>
                  <a:pt x="211" y="0"/>
                </a:moveTo>
                <a:lnTo>
                  <a:pt x="31540" y="0"/>
                </a:lnTo>
                <a:cubicBezTo>
                  <a:pt x="31657" y="0"/>
                  <a:pt x="31752" y="117"/>
                  <a:pt x="31752" y="212"/>
                </a:cubicBezTo>
                <a:lnTo>
                  <a:pt x="31752" y="3361"/>
                </a:lnTo>
                <a:cubicBezTo>
                  <a:pt x="31752" y="3478"/>
                  <a:pt x="31657" y="3573"/>
                  <a:pt x="31540" y="3573"/>
                </a:cubicBezTo>
                <a:lnTo>
                  <a:pt x="211" y="3573"/>
                </a:lnTo>
                <a:cubicBezTo>
                  <a:pt x="95" y="3573"/>
                  <a:pt x="0" y="3456"/>
                  <a:pt x="0" y="3361"/>
                </a:cubicBezTo>
                <a:lnTo>
                  <a:pt x="0" y="212"/>
                </a:lnTo>
                <a:cubicBezTo>
                  <a:pt x="0" y="95"/>
                  <a:pt x="95" y="0"/>
                  <a:pt x="211"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81" name=""/>
          <p:cNvSpPr/>
          <p:nvPr/>
        </p:nvSpPr>
        <p:spPr>
          <a:xfrm>
            <a:off x="380880" y="4181400"/>
            <a:ext cx="114300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pic>
        <p:nvPicPr>
          <p:cNvPr id="782" name="" descr=""/>
          <p:cNvPicPr/>
          <p:nvPr/>
        </p:nvPicPr>
        <p:blipFill>
          <a:blip r:embed="rId2"/>
          <a:stretch/>
        </p:blipFill>
        <p:spPr>
          <a:xfrm>
            <a:off x="609480" y="4809960"/>
            <a:ext cx="285480" cy="342720"/>
          </a:xfrm>
          <a:prstGeom prst="rect">
            <a:avLst/>
          </a:prstGeom>
          <a:noFill/>
          <a:ln w="0">
            <a:noFill/>
          </a:ln>
        </p:spPr>
      </p:pic>
      <p:sp>
        <p:nvSpPr>
          <p:cNvPr id="783" name=""/>
          <p:cNvSpPr txBox="1"/>
          <p:nvPr/>
        </p:nvSpPr>
        <p:spPr>
          <a:xfrm>
            <a:off x="8610480" y="321552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机器可读输出格式</a:t>
            </a:r>
            <a:endParaRPr b="0" lang="en-US" sz="1200" strike="noStrike" u="none">
              <a:solidFill>
                <a:srgbClr val="000000"/>
              </a:solidFill>
              <a:effectLst/>
              <a:uFillTx/>
              <a:latin typeface="Times New Roman"/>
            </a:endParaRPr>
          </a:p>
        </p:txBody>
      </p:sp>
      <p:sp>
        <p:nvSpPr>
          <p:cNvPr id="784" name=""/>
          <p:cNvSpPr txBox="1"/>
          <p:nvPr/>
        </p:nvSpPr>
        <p:spPr>
          <a:xfrm>
            <a:off x="1047600" y="4560840"/>
            <a:ext cx="1524600" cy="252000"/>
          </a:xfrm>
          <a:prstGeom prst="rect">
            <a:avLst/>
          </a:prstGeom>
          <a:noFill/>
          <a:ln w="0">
            <a:noFill/>
          </a:ln>
        </p:spPr>
        <p:txBody>
          <a:bodyPr wrap="none" lIns="0" rIns="0" tIns="0" bIns="0" anchor="t">
            <a:spAutoFit/>
          </a:bodyPr>
          <a:p>
            <a:r>
              <a:rPr b="1" lang="zh-CN" sz="1500" strike="noStrike" u="none">
                <a:solidFill>
                  <a:srgbClr val="ffffff"/>
                </a:solidFill>
                <a:effectLst/>
                <a:uFillTx/>
                <a:latin typeface="MicrosoftYaHei"/>
                <a:ea typeface="MicrosoftYaHei"/>
              </a:rPr>
              <a:t>决策引擎核心价值</a:t>
            </a:r>
            <a:endParaRPr b="0" lang="en-US" sz="1500" strike="noStrike" u="none">
              <a:solidFill>
                <a:srgbClr val="000000"/>
              </a:solidFill>
              <a:effectLst/>
              <a:uFillTx/>
              <a:latin typeface="Times New Roman"/>
            </a:endParaRPr>
          </a:p>
        </p:txBody>
      </p:sp>
      <p:sp>
        <p:nvSpPr>
          <p:cNvPr id="785" name=""/>
          <p:cNvSpPr txBox="1"/>
          <p:nvPr/>
        </p:nvSpPr>
        <p:spPr>
          <a:xfrm>
            <a:off x="1047600" y="4925160"/>
            <a:ext cx="10205280" cy="201600"/>
          </a:xfrm>
          <a:prstGeom prst="rect">
            <a:avLst/>
          </a:prstGeom>
          <a:noFill/>
          <a:ln w="0">
            <a:noFill/>
          </a:ln>
        </p:spPr>
        <p:txBody>
          <a:bodyPr wrap="none" lIns="0" rIns="0" tIns="0" bIns="0" anchor="t">
            <a:spAutoFit/>
          </a:bodyPr>
          <a:p>
            <a:r>
              <a:rPr b="0" lang="en-US" sz="1200" strike="noStrike" u="none">
                <a:solidFill>
                  <a:srgbClr val="ffffff"/>
                </a:solidFill>
                <a:effectLst/>
                <a:uFillTx/>
                <a:latin typeface="MicrosoftYaHei"/>
                <a:ea typeface="MicrosoftYaHei"/>
              </a:rPr>
              <a:t>DeepSeek API</a:t>
            </a:r>
            <a:r>
              <a:rPr b="0" lang="zh-CN" sz="1200" strike="noStrike" u="none">
                <a:solidFill>
                  <a:srgbClr val="ffffff"/>
                </a:solidFill>
                <a:effectLst/>
                <a:uFillTx/>
                <a:latin typeface="MicrosoftYaHei"/>
                <a:ea typeface="MicrosoftYaHei"/>
              </a:rPr>
              <a:t>通过高性能架构、灵活模型选型、经济成本结构和精准提示词工程，为自动化交易系统提供了兼具实时响应能力和深度分析质量的智能决</a:t>
            </a:r>
            <a:endParaRPr b="0" lang="en-US" sz="1200" strike="noStrike" u="none">
              <a:solidFill>
                <a:srgbClr val="000000"/>
              </a:solidFill>
              <a:effectLst/>
              <a:uFillTx/>
              <a:latin typeface="Times New Roman"/>
            </a:endParaRPr>
          </a:p>
        </p:txBody>
      </p:sp>
      <p:sp>
        <p:nvSpPr>
          <p:cNvPr id="786" name=""/>
          <p:cNvSpPr txBox="1"/>
          <p:nvPr/>
        </p:nvSpPr>
        <p:spPr>
          <a:xfrm>
            <a:off x="1047600" y="5128200"/>
            <a:ext cx="45792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策核心</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1" name="" descr=""/>
          <p:cNvPicPr/>
          <p:nvPr/>
        </p:nvPicPr>
        <p:blipFill>
          <a:blip r:embed="rId1"/>
          <a:stretch/>
        </p:blipFill>
        <p:spPr>
          <a:xfrm>
            <a:off x="0" y="0"/>
            <a:ext cx="12191760" cy="6857640"/>
          </a:xfrm>
          <a:prstGeom prst="rect">
            <a:avLst/>
          </a:prstGeom>
          <a:noFill/>
          <a:ln w="0">
            <a:noFill/>
          </a:ln>
        </p:spPr>
      </p:pic>
      <p:sp>
        <p:nvSpPr>
          <p:cNvPr id="32" name=""/>
          <p:cNvSpPr txBox="1"/>
          <p:nvPr/>
        </p:nvSpPr>
        <p:spPr>
          <a:xfrm>
            <a:off x="533520" y="524520"/>
            <a:ext cx="6102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核心摘要</a:t>
            </a:r>
            <a:endParaRPr b="0" lang="en-US" sz="1200" strike="noStrike" u="none">
              <a:solidFill>
                <a:srgbClr val="000000"/>
              </a:solidFill>
              <a:effectLst/>
              <a:uFillTx/>
              <a:latin typeface="Times New Roman"/>
            </a:endParaRPr>
          </a:p>
        </p:txBody>
      </p:sp>
      <p:sp>
        <p:nvSpPr>
          <p:cNvPr id="33" name=""/>
          <p:cNvSpPr txBox="1"/>
          <p:nvPr/>
        </p:nvSpPr>
        <p:spPr>
          <a:xfrm>
            <a:off x="533520" y="739800"/>
            <a:ext cx="6992640" cy="503280"/>
          </a:xfrm>
          <a:prstGeom prst="rect">
            <a:avLst/>
          </a:prstGeom>
          <a:noFill/>
          <a:ln w="0">
            <a:noFill/>
          </a:ln>
        </p:spPr>
        <p:txBody>
          <a:bodyPr wrap="none" lIns="0" rIns="0" tIns="0" bIns="0" anchor="t">
            <a:spAutoFit/>
          </a:bodyPr>
          <a:p>
            <a:r>
              <a:rPr b="1" lang="en-US" sz="3000" strike="noStrike" u="none">
                <a:solidFill>
                  <a:srgbClr val="333333"/>
                </a:solidFill>
                <a:effectLst/>
                <a:uFillTx/>
                <a:latin typeface="MicrosoftYaHei"/>
                <a:ea typeface="MicrosoftYaHei"/>
              </a:rPr>
              <a:t>AI</a:t>
            </a:r>
            <a:r>
              <a:rPr b="1" lang="zh-CN" sz="3000" strike="noStrike" u="none">
                <a:solidFill>
                  <a:srgbClr val="333333"/>
                </a:solidFill>
                <a:effectLst/>
                <a:uFillTx/>
                <a:latin typeface="MicrosoftYaHei"/>
                <a:ea typeface="MicrosoftYaHei"/>
              </a:rPr>
              <a:t>驱动加密货币交易工具具备技术可行性</a:t>
            </a:r>
            <a:endParaRPr b="0" lang="en-US" sz="3000" strike="noStrike" u="none">
              <a:solidFill>
                <a:srgbClr val="000000"/>
              </a:solidFill>
              <a:effectLst/>
              <a:uFillTx/>
              <a:latin typeface="Times New Roman"/>
            </a:endParaRPr>
          </a:p>
        </p:txBody>
      </p:sp>
      <p:sp>
        <p:nvSpPr>
          <p:cNvPr id="34" name=""/>
          <p:cNvSpPr/>
          <p:nvPr/>
        </p:nvSpPr>
        <p:spPr>
          <a:xfrm>
            <a:off x="533160" y="1790640"/>
            <a:ext cx="5487120" cy="1590840"/>
          </a:xfrm>
          <a:custGeom>
            <a:avLst/>
            <a:gdLst/>
            <a:ahLst/>
            <a:rect l="0" t="0" r="r" b="b"/>
            <a:pathLst>
              <a:path w="15242" h="4419">
                <a:moveTo>
                  <a:pt x="106" y="0"/>
                </a:moveTo>
                <a:lnTo>
                  <a:pt x="15136" y="0"/>
                </a:lnTo>
                <a:cubicBezTo>
                  <a:pt x="15195" y="0"/>
                  <a:pt x="15242" y="58"/>
                  <a:pt x="15242" y="105"/>
                </a:cubicBezTo>
                <a:lnTo>
                  <a:pt x="15242" y="4313"/>
                </a:lnTo>
                <a:cubicBezTo>
                  <a:pt x="15242" y="4372"/>
                  <a:pt x="15195" y="4419"/>
                  <a:pt x="15136" y="4419"/>
                </a:cubicBezTo>
                <a:lnTo>
                  <a:pt x="106" y="4419"/>
                </a:lnTo>
                <a:cubicBezTo>
                  <a:pt x="48" y="4419"/>
                  <a:pt x="0" y="4361"/>
                  <a:pt x="0" y="4313"/>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 name=""/>
          <p:cNvSpPr txBox="1"/>
          <p:nvPr/>
        </p:nvSpPr>
        <p:spPr>
          <a:xfrm>
            <a:off x="533520" y="1324800"/>
            <a:ext cx="88434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基于</a:t>
            </a:r>
            <a:r>
              <a:rPr b="0" lang="en-US" sz="1200" strike="noStrike" u="none">
                <a:solidFill>
                  <a:srgbClr val="333333"/>
                </a:solidFill>
                <a:effectLst/>
                <a:uFillTx/>
                <a:latin typeface="MicrosoftYaHei"/>
                <a:ea typeface="MicrosoftYaHei"/>
              </a:rPr>
              <a:t>DeepSeek API</a:t>
            </a:r>
            <a:r>
              <a:rPr b="0" lang="zh-CN" sz="1200" strike="noStrike" u="none">
                <a:solidFill>
                  <a:srgbClr val="333333"/>
                </a:solidFill>
                <a:effectLst/>
                <a:uFillTx/>
                <a:latin typeface="MicrosoftYaHei"/>
                <a:ea typeface="MicrosoftYaHei"/>
              </a:rPr>
              <a:t>与</a:t>
            </a:r>
            <a:r>
              <a:rPr b="0" lang="en-US" sz="1200" strike="noStrike" u="none">
                <a:solidFill>
                  <a:srgbClr val="333333"/>
                </a:solidFill>
                <a:effectLst/>
                <a:uFillTx/>
                <a:latin typeface="MicrosoftYaHei"/>
                <a:ea typeface="MicrosoftYaHei"/>
              </a:rPr>
              <a:t>GMGN</a:t>
            </a:r>
            <a:r>
              <a:rPr b="0" lang="zh-CN" sz="1200" strike="noStrike" u="none">
                <a:solidFill>
                  <a:srgbClr val="333333"/>
                </a:solidFill>
                <a:effectLst/>
                <a:uFillTx/>
                <a:latin typeface="MicrosoftYaHei"/>
                <a:ea typeface="MicrosoftYaHei"/>
              </a:rPr>
              <a:t>数据构建的分层模块化架构可实现端到端自动化交易，但需系统应对技术风险、财务压力及合规挑战</a:t>
            </a:r>
            <a:endParaRPr b="0" lang="en-US" sz="1200" strike="noStrike" u="none">
              <a:solidFill>
                <a:srgbClr val="000000"/>
              </a:solidFill>
              <a:effectLst/>
              <a:uFillTx/>
              <a:latin typeface="Times New Roman"/>
            </a:endParaRPr>
          </a:p>
        </p:txBody>
      </p:sp>
      <p:sp>
        <p:nvSpPr>
          <p:cNvPr id="36" name=""/>
          <p:cNvSpPr txBox="1"/>
          <p:nvPr/>
        </p:nvSpPr>
        <p:spPr>
          <a:xfrm>
            <a:off x="762120" y="2106000"/>
            <a:ext cx="915120" cy="302040"/>
          </a:xfrm>
          <a:prstGeom prst="rect">
            <a:avLst/>
          </a:prstGeom>
          <a:noFill/>
          <a:ln w="0">
            <a:noFill/>
          </a:ln>
        </p:spPr>
        <p:txBody>
          <a:bodyPr wrap="none" lIns="0" rIns="0" tIns="0" bIns="0" anchor="t">
            <a:spAutoFit/>
          </a:bodyPr>
          <a:p>
            <a:r>
              <a:rPr b="1" lang="zh-CN" sz="1800" strike="noStrike" u="none">
                <a:solidFill>
                  <a:srgbClr val="000000"/>
                </a:solidFill>
                <a:effectLst/>
                <a:uFillTx/>
                <a:latin typeface="MicrosoftYaHei"/>
                <a:ea typeface="MicrosoftYaHei"/>
              </a:rPr>
              <a:t>架构设计</a:t>
            </a:r>
            <a:endParaRPr b="0" lang="en-US" sz="1800" strike="noStrike" u="none">
              <a:solidFill>
                <a:srgbClr val="000000"/>
              </a:solidFill>
              <a:effectLst/>
              <a:uFillTx/>
              <a:latin typeface="Times New Roman"/>
            </a:endParaRPr>
          </a:p>
        </p:txBody>
      </p:sp>
      <p:sp>
        <p:nvSpPr>
          <p:cNvPr id="37" name=""/>
          <p:cNvSpPr txBox="1"/>
          <p:nvPr/>
        </p:nvSpPr>
        <p:spPr>
          <a:xfrm>
            <a:off x="990720" y="2568600"/>
            <a:ext cx="2925720" cy="175680"/>
          </a:xfrm>
          <a:prstGeom prst="rect">
            <a:avLst/>
          </a:prstGeom>
          <a:noFill/>
          <a:ln w="0">
            <a:noFill/>
          </a:ln>
        </p:spPr>
        <p:txBody>
          <a:bodyPr wrap="none" lIns="0" rIns="0" tIns="0" bIns="0" anchor="t">
            <a:spAutoFit/>
          </a:bodyPr>
          <a:p>
            <a:r>
              <a:rPr b="1" lang="zh-CN" sz="1000" strike="noStrike" u="none">
                <a:solidFill>
                  <a:srgbClr val="333333"/>
                </a:solidFill>
                <a:effectLst/>
                <a:uFillTx/>
                <a:latin typeface="MicrosoftYaHei"/>
                <a:ea typeface="MicrosoftYaHei"/>
              </a:rPr>
              <a:t>分层模块化：</a:t>
            </a:r>
            <a:r>
              <a:rPr b="1" lang="en-US" sz="1000" strike="noStrike" u="none">
                <a:solidFill>
                  <a:srgbClr val="777777"/>
                </a:solidFill>
                <a:effectLst/>
                <a:uFillTx/>
                <a:latin typeface="MicrosoftYaHei"/>
                <a:ea typeface="MicrosoftYaHei"/>
              </a:rPr>
              <a:t>"</a:t>
            </a:r>
            <a:r>
              <a:rPr b="1" lang="zh-CN" sz="1000" strike="noStrike" u="none">
                <a:solidFill>
                  <a:srgbClr val="777777"/>
                </a:solidFill>
                <a:effectLst/>
                <a:uFillTx/>
                <a:latin typeface="MicrosoftYaHei"/>
                <a:ea typeface="MicrosoftYaHei"/>
              </a:rPr>
              <a:t>管道</a:t>
            </a:r>
            <a:r>
              <a:rPr b="1" lang="en-US" sz="1000" strike="noStrike" u="none">
                <a:solidFill>
                  <a:srgbClr val="777777"/>
                </a:solidFill>
                <a:effectLst/>
                <a:uFillTx/>
                <a:latin typeface="MicrosoftYaHei"/>
                <a:ea typeface="MicrosoftYaHei"/>
              </a:rPr>
              <a:t>-</a:t>
            </a:r>
            <a:r>
              <a:rPr b="1" lang="zh-CN" sz="1000" strike="noStrike" u="none">
                <a:solidFill>
                  <a:srgbClr val="777777"/>
                </a:solidFill>
                <a:effectLst/>
                <a:uFillTx/>
                <a:latin typeface="MicrosoftYaHei"/>
                <a:ea typeface="MicrosoftYaHei"/>
              </a:rPr>
              <a:t>过滤器</a:t>
            </a:r>
            <a:r>
              <a:rPr b="1" lang="en-US" sz="1000" strike="noStrike" u="none">
                <a:solidFill>
                  <a:srgbClr val="777777"/>
                </a:solidFill>
                <a:effectLst/>
                <a:uFillTx/>
                <a:latin typeface="MicrosoftYaHei"/>
                <a:ea typeface="MicrosoftYaHei"/>
              </a:rPr>
              <a:t>"</a:t>
            </a:r>
            <a:r>
              <a:rPr b="1" lang="zh-CN" sz="1000" strike="noStrike" u="none">
                <a:solidFill>
                  <a:srgbClr val="777777"/>
                </a:solidFill>
                <a:effectLst/>
                <a:uFillTx/>
                <a:latin typeface="MicrosoftYaHei"/>
                <a:ea typeface="MicrosoftYaHei"/>
              </a:rPr>
              <a:t>架构六大核心模块</a:t>
            </a:r>
            <a:endParaRPr b="0" lang="en-US" sz="1050" strike="noStrike" u="none">
              <a:solidFill>
                <a:srgbClr val="000000"/>
              </a:solidFill>
              <a:effectLst/>
              <a:uFillTx/>
              <a:latin typeface="Times New Roman"/>
            </a:endParaRPr>
          </a:p>
        </p:txBody>
      </p:sp>
      <p:sp>
        <p:nvSpPr>
          <p:cNvPr id="38" name=""/>
          <p:cNvSpPr/>
          <p:nvPr/>
        </p:nvSpPr>
        <p:spPr>
          <a:xfrm>
            <a:off x="6172200" y="1790640"/>
            <a:ext cx="5486760" cy="1590840"/>
          </a:xfrm>
          <a:custGeom>
            <a:avLst/>
            <a:gdLst/>
            <a:ahLst/>
            <a:rect l="0" t="0" r="r" b="b"/>
            <a:pathLst>
              <a:path w="15241" h="4419">
                <a:moveTo>
                  <a:pt x="105" y="0"/>
                </a:moveTo>
                <a:lnTo>
                  <a:pt x="15136" y="0"/>
                </a:lnTo>
                <a:cubicBezTo>
                  <a:pt x="15194" y="0"/>
                  <a:pt x="15241" y="58"/>
                  <a:pt x="15241" y="105"/>
                </a:cubicBezTo>
                <a:lnTo>
                  <a:pt x="15241" y="4313"/>
                </a:lnTo>
                <a:cubicBezTo>
                  <a:pt x="15241" y="4372"/>
                  <a:pt x="15194" y="4419"/>
                  <a:pt x="15136" y="4419"/>
                </a:cubicBezTo>
                <a:lnTo>
                  <a:pt x="105" y="4419"/>
                </a:lnTo>
                <a:cubicBezTo>
                  <a:pt x="47" y="4419"/>
                  <a:pt x="0" y="4361"/>
                  <a:pt x="0" y="4313"/>
                </a:cubicBezTo>
                <a:lnTo>
                  <a:pt x="0" y="105"/>
                </a:lnTo>
                <a:cubicBezTo>
                  <a:pt x="0" y="47"/>
                  <a:pt x="47" y="0"/>
                  <a:pt x="105"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9" name=""/>
          <p:cNvSpPr txBox="1"/>
          <p:nvPr/>
        </p:nvSpPr>
        <p:spPr>
          <a:xfrm>
            <a:off x="990720" y="2845080"/>
            <a:ext cx="2254680" cy="175680"/>
          </a:xfrm>
          <a:prstGeom prst="rect">
            <a:avLst/>
          </a:prstGeom>
          <a:noFill/>
          <a:ln w="0">
            <a:noFill/>
          </a:ln>
        </p:spPr>
        <p:txBody>
          <a:bodyPr wrap="none" lIns="0" rIns="0" tIns="0" bIns="0" anchor="t">
            <a:spAutoFit/>
          </a:bodyPr>
          <a:p>
            <a:r>
              <a:rPr b="1" lang="zh-CN" sz="1000" strike="noStrike" u="none">
                <a:solidFill>
                  <a:srgbClr val="333333"/>
                </a:solidFill>
                <a:effectLst/>
                <a:uFillTx/>
                <a:latin typeface="MicrosoftYaHei"/>
                <a:ea typeface="MicrosoftYaHei"/>
              </a:rPr>
              <a:t>端到端流程：</a:t>
            </a:r>
            <a:r>
              <a:rPr b="1" lang="zh-CN" sz="1000" strike="noStrike" u="none">
                <a:solidFill>
                  <a:srgbClr val="777777"/>
                </a:solidFill>
                <a:effectLst/>
                <a:uFillTx/>
                <a:latin typeface="MicrosoftYaHei"/>
                <a:ea typeface="MicrosoftYaHei"/>
              </a:rPr>
              <a:t>数据采集至监控全自动化</a:t>
            </a:r>
            <a:endParaRPr b="0" lang="en-US" sz="1050" strike="noStrike" u="none">
              <a:solidFill>
                <a:srgbClr val="000000"/>
              </a:solidFill>
              <a:effectLst/>
              <a:uFillTx/>
              <a:latin typeface="Times New Roman"/>
            </a:endParaRPr>
          </a:p>
        </p:txBody>
      </p:sp>
      <p:sp>
        <p:nvSpPr>
          <p:cNvPr id="40" name=""/>
          <p:cNvSpPr txBox="1"/>
          <p:nvPr/>
        </p:nvSpPr>
        <p:spPr>
          <a:xfrm>
            <a:off x="6400800" y="1968120"/>
            <a:ext cx="915120" cy="302040"/>
          </a:xfrm>
          <a:prstGeom prst="rect">
            <a:avLst/>
          </a:prstGeom>
          <a:noFill/>
          <a:ln w="0">
            <a:noFill/>
          </a:ln>
        </p:spPr>
        <p:txBody>
          <a:bodyPr wrap="none" lIns="0" rIns="0" tIns="0" bIns="0" anchor="t">
            <a:spAutoFit/>
          </a:bodyPr>
          <a:p>
            <a:r>
              <a:rPr b="1" lang="zh-CN" sz="1800" strike="noStrike" u="none">
                <a:solidFill>
                  <a:srgbClr val="000000"/>
                </a:solidFill>
                <a:effectLst/>
                <a:uFillTx/>
                <a:latin typeface="MicrosoftYaHei"/>
                <a:ea typeface="MicrosoftYaHei"/>
              </a:rPr>
              <a:t>技术验证</a:t>
            </a:r>
            <a:endParaRPr b="0" lang="en-US" sz="1800" strike="noStrike" u="none">
              <a:solidFill>
                <a:srgbClr val="000000"/>
              </a:solidFill>
              <a:effectLst/>
              <a:uFillTx/>
              <a:latin typeface="Times New Roman"/>
            </a:endParaRPr>
          </a:p>
        </p:txBody>
      </p:sp>
      <p:sp>
        <p:nvSpPr>
          <p:cNvPr id="41" name=""/>
          <p:cNvSpPr txBox="1"/>
          <p:nvPr/>
        </p:nvSpPr>
        <p:spPr>
          <a:xfrm>
            <a:off x="6629400" y="2430720"/>
            <a:ext cx="3592440" cy="175680"/>
          </a:xfrm>
          <a:prstGeom prst="rect">
            <a:avLst/>
          </a:prstGeom>
          <a:noFill/>
          <a:ln w="0">
            <a:noFill/>
          </a:ln>
        </p:spPr>
        <p:txBody>
          <a:bodyPr wrap="none" lIns="0" rIns="0" tIns="0" bIns="0" anchor="t">
            <a:spAutoFit/>
          </a:bodyPr>
          <a:p>
            <a:r>
              <a:rPr b="1" lang="en-US" sz="1000" strike="noStrike" u="none">
                <a:solidFill>
                  <a:srgbClr val="333333"/>
                </a:solidFill>
                <a:effectLst/>
                <a:uFillTx/>
                <a:latin typeface="MicrosoftYaHei"/>
                <a:ea typeface="MicrosoftYaHei"/>
              </a:rPr>
              <a:t>DeepSeek</a:t>
            </a:r>
            <a:r>
              <a:rPr b="1" lang="zh-CN" sz="1000" strike="noStrike" u="none">
                <a:solidFill>
                  <a:srgbClr val="333333"/>
                </a:solidFill>
                <a:effectLst/>
                <a:uFillTx/>
                <a:latin typeface="MicrosoftYaHei"/>
                <a:ea typeface="MicrosoftYaHei"/>
              </a:rPr>
              <a:t>优势：</a:t>
            </a:r>
            <a:r>
              <a:rPr b="1" lang="en-US" sz="1000" strike="noStrike" u="none">
                <a:solidFill>
                  <a:srgbClr val="777777"/>
                </a:solidFill>
                <a:effectLst/>
                <a:uFillTx/>
                <a:latin typeface="MicrosoftYaHei"/>
                <a:ea typeface="MicrosoftYaHei"/>
              </a:rPr>
              <a:t>MoE</a:t>
            </a:r>
            <a:r>
              <a:rPr b="1" lang="zh-CN" sz="1000" strike="noStrike" u="none">
                <a:solidFill>
                  <a:srgbClr val="777777"/>
                </a:solidFill>
                <a:effectLst/>
                <a:uFillTx/>
                <a:latin typeface="MicrosoftYaHei"/>
                <a:ea typeface="MicrosoftYaHei"/>
              </a:rPr>
              <a:t>架构实现</a:t>
            </a:r>
            <a:r>
              <a:rPr b="1" lang="en-US" sz="1000" strike="noStrike" u="none">
                <a:solidFill>
                  <a:srgbClr val="777777"/>
                </a:solidFill>
                <a:effectLst/>
                <a:uFillTx/>
                <a:latin typeface="MicrosoftYaHei"/>
                <a:ea typeface="MicrosoftYaHei"/>
              </a:rPr>
              <a:t>3</a:t>
            </a:r>
            <a:r>
              <a:rPr b="1" lang="zh-CN" sz="1000" strike="noStrike" u="none">
                <a:solidFill>
                  <a:srgbClr val="777777"/>
                </a:solidFill>
                <a:effectLst/>
                <a:uFillTx/>
                <a:latin typeface="MicrosoftYaHei"/>
                <a:ea typeface="MicrosoftYaHei"/>
              </a:rPr>
              <a:t>元</a:t>
            </a:r>
            <a:r>
              <a:rPr b="1" lang="en-US" sz="1000" strike="noStrike" u="none">
                <a:solidFill>
                  <a:srgbClr val="777777"/>
                </a:solidFill>
                <a:effectLst/>
                <a:uFillTx/>
                <a:latin typeface="MicrosoftYaHei"/>
                <a:ea typeface="MicrosoftYaHei"/>
              </a:rPr>
              <a:t>/</a:t>
            </a:r>
            <a:r>
              <a:rPr b="1" lang="zh-CN" sz="1000" strike="noStrike" u="none">
                <a:solidFill>
                  <a:srgbClr val="777777"/>
                </a:solidFill>
                <a:effectLst/>
                <a:uFillTx/>
                <a:latin typeface="MicrosoftYaHei"/>
                <a:ea typeface="MicrosoftYaHei"/>
              </a:rPr>
              <a:t>百万</a:t>
            </a:r>
            <a:r>
              <a:rPr b="1" lang="en-US" sz="1000" strike="noStrike" u="none">
                <a:solidFill>
                  <a:srgbClr val="777777"/>
                </a:solidFill>
                <a:effectLst/>
                <a:uFillTx/>
                <a:latin typeface="MicrosoftYaHei"/>
                <a:ea typeface="MicrosoftYaHei"/>
              </a:rPr>
              <a:t>tokens</a:t>
            </a:r>
            <a:r>
              <a:rPr b="1" lang="zh-CN" sz="1000" strike="noStrike" u="none">
                <a:solidFill>
                  <a:srgbClr val="777777"/>
                </a:solidFill>
                <a:effectLst/>
                <a:uFillTx/>
                <a:latin typeface="MicrosoftYaHei"/>
                <a:ea typeface="MicrosoftYaHei"/>
              </a:rPr>
              <a:t>低成本</a:t>
            </a:r>
            <a:endParaRPr b="0" lang="en-US" sz="1050" strike="noStrike" u="none">
              <a:solidFill>
                <a:srgbClr val="000000"/>
              </a:solidFill>
              <a:effectLst/>
              <a:uFillTx/>
              <a:latin typeface="Times New Roman"/>
            </a:endParaRPr>
          </a:p>
        </p:txBody>
      </p:sp>
      <p:sp>
        <p:nvSpPr>
          <p:cNvPr id="42" name=""/>
          <p:cNvSpPr txBox="1"/>
          <p:nvPr/>
        </p:nvSpPr>
        <p:spPr>
          <a:xfrm>
            <a:off x="6629400" y="2706840"/>
            <a:ext cx="2833200" cy="175680"/>
          </a:xfrm>
          <a:prstGeom prst="rect">
            <a:avLst/>
          </a:prstGeom>
          <a:noFill/>
          <a:ln w="0">
            <a:noFill/>
          </a:ln>
        </p:spPr>
        <p:txBody>
          <a:bodyPr wrap="none" lIns="0" rIns="0" tIns="0" bIns="0" anchor="t">
            <a:spAutoFit/>
          </a:bodyPr>
          <a:p>
            <a:r>
              <a:rPr b="1" lang="en-US" sz="1000" strike="noStrike" u="none">
                <a:solidFill>
                  <a:srgbClr val="333333"/>
                </a:solidFill>
                <a:effectLst/>
                <a:uFillTx/>
                <a:latin typeface="MicrosoftYaHei"/>
                <a:ea typeface="MicrosoftYaHei"/>
              </a:rPr>
              <a:t>GMGN</a:t>
            </a:r>
            <a:r>
              <a:rPr b="1" lang="zh-CN" sz="1000" strike="noStrike" u="none">
                <a:solidFill>
                  <a:srgbClr val="333333"/>
                </a:solidFill>
                <a:effectLst/>
                <a:uFillTx/>
                <a:latin typeface="MicrosoftYaHei"/>
                <a:ea typeface="MicrosoftYaHei"/>
              </a:rPr>
              <a:t>局限：</a:t>
            </a:r>
            <a:r>
              <a:rPr b="1" lang="zh-CN" sz="1000" strike="noStrike" u="none">
                <a:solidFill>
                  <a:srgbClr val="777777"/>
                </a:solidFill>
                <a:effectLst/>
                <a:uFillTx/>
                <a:latin typeface="MicrosoftYaHei"/>
                <a:ea typeface="MicrosoftYaHei"/>
              </a:rPr>
              <a:t>收入波动达</a:t>
            </a:r>
            <a:r>
              <a:rPr b="1" lang="en-US" sz="1000" strike="noStrike" u="none">
                <a:solidFill>
                  <a:srgbClr val="777777"/>
                </a:solidFill>
                <a:effectLst/>
                <a:uFillTx/>
                <a:latin typeface="MicrosoftYaHei"/>
                <a:ea typeface="MicrosoftYaHei"/>
              </a:rPr>
              <a:t>97%</a:t>
            </a:r>
            <a:r>
              <a:rPr b="1" lang="zh-CN" sz="1000" strike="noStrike" u="none">
                <a:solidFill>
                  <a:srgbClr val="777777"/>
                </a:solidFill>
                <a:effectLst/>
                <a:uFillTx/>
                <a:latin typeface="MicrosoftYaHei"/>
                <a:ea typeface="MicrosoftYaHei"/>
              </a:rPr>
              <a:t>，依赖市场热度</a:t>
            </a:r>
            <a:endParaRPr b="0" lang="en-US" sz="1050" strike="noStrike" u="none">
              <a:solidFill>
                <a:srgbClr val="000000"/>
              </a:solidFill>
              <a:effectLst/>
              <a:uFillTx/>
              <a:latin typeface="Times New Roman"/>
            </a:endParaRPr>
          </a:p>
        </p:txBody>
      </p:sp>
      <p:sp>
        <p:nvSpPr>
          <p:cNvPr id="43" name=""/>
          <p:cNvSpPr/>
          <p:nvPr/>
        </p:nvSpPr>
        <p:spPr>
          <a:xfrm>
            <a:off x="533160" y="3533760"/>
            <a:ext cx="5487120" cy="1590840"/>
          </a:xfrm>
          <a:custGeom>
            <a:avLst/>
            <a:gdLst/>
            <a:ahLst/>
            <a:rect l="0" t="0" r="r" b="b"/>
            <a:pathLst>
              <a:path w="15242" h="4419">
                <a:moveTo>
                  <a:pt x="106" y="0"/>
                </a:moveTo>
                <a:lnTo>
                  <a:pt x="15136" y="0"/>
                </a:lnTo>
                <a:cubicBezTo>
                  <a:pt x="15195" y="0"/>
                  <a:pt x="15242" y="58"/>
                  <a:pt x="15242" y="105"/>
                </a:cubicBezTo>
                <a:lnTo>
                  <a:pt x="15242" y="4313"/>
                </a:lnTo>
                <a:cubicBezTo>
                  <a:pt x="15242" y="4372"/>
                  <a:pt x="15195" y="4419"/>
                  <a:pt x="15136" y="4419"/>
                </a:cubicBezTo>
                <a:lnTo>
                  <a:pt x="106" y="4419"/>
                </a:lnTo>
                <a:cubicBezTo>
                  <a:pt x="48" y="4419"/>
                  <a:pt x="0" y="4361"/>
                  <a:pt x="0" y="4313"/>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4" name=""/>
          <p:cNvSpPr txBox="1"/>
          <p:nvPr/>
        </p:nvSpPr>
        <p:spPr>
          <a:xfrm>
            <a:off x="6629400" y="2982960"/>
            <a:ext cx="2710440" cy="175680"/>
          </a:xfrm>
          <a:prstGeom prst="rect">
            <a:avLst/>
          </a:prstGeom>
          <a:noFill/>
          <a:ln w="0">
            <a:noFill/>
          </a:ln>
        </p:spPr>
        <p:txBody>
          <a:bodyPr wrap="none" lIns="0" rIns="0" tIns="0" bIns="0" anchor="t">
            <a:spAutoFit/>
          </a:bodyPr>
          <a:p>
            <a:r>
              <a:rPr b="1" lang="zh-CN" sz="1000" strike="noStrike" u="none">
                <a:solidFill>
                  <a:srgbClr val="333333"/>
                </a:solidFill>
                <a:effectLst/>
                <a:uFillTx/>
                <a:latin typeface="MicrosoftYaHei"/>
                <a:ea typeface="MicrosoftYaHei"/>
              </a:rPr>
              <a:t>决策潜力：</a:t>
            </a:r>
            <a:r>
              <a:rPr b="1" lang="en-US" sz="1000" strike="noStrike" u="none">
                <a:solidFill>
                  <a:srgbClr val="777777"/>
                </a:solidFill>
                <a:effectLst/>
                <a:uFillTx/>
                <a:latin typeface="MicrosoftYaHei"/>
                <a:ea typeface="MicrosoftYaHei"/>
              </a:rPr>
              <a:t>Alpha Arena</a:t>
            </a:r>
            <a:r>
              <a:rPr b="1" lang="zh-CN" sz="1000" strike="noStrike" u="none">
                <a:solidFill>
                  <a:srgbClr val="777777"/>
                </a:solidFill>
                <a:effectLst/>
                <a:uFillTx/>
                <a:latin typeface="MicrosoftYaHei"/>
                <a:ea typeface="MicrosoftYaHei"/>
              </a:rPr>
              <a:t>竞赛</a:t>
            </a:r>
            <a:r>
              <a:rPr b="1" lang="en-US" sz="1000" strike="noStrike" u="none">
                <a:solidFill>
                  <a:srgbClr val="777777"/>
                </a:solidFill>
                <a:effectLst/>
                <a:uFillTx/>
                <a:latin typeface="MicrosoftYaHei"/>
                <a:ea typeface="MicrosoftYaHei"/>
              </a:rPr>
              <a:t>36%</a:t>
            </a:r>
            <a:r>
              <a:rPr b="1" lang="zh-CN" sz="1000" strike="noStrike" u="none">
                <a:solidFill>
                  <a:srgbClr val="777777"/>
                </a:solidFill>
                <a:effectLst/>
                <a:uFillTx/>
                <a:latin typeface="MicrosoftYaHei"/>
                <a:ea typeface="MicrosoftYaHei"/>
              </a:rPr>
              <a:t>收益验证</a:t>
            </a:r>
            <a:endParaRPr b="0" lang="en-US" sz="1050" strike="noStrike" u="none">
              <a:solidFill>
                <a:srgbClr val="000000"/>
              </a:solidFill>
              <a:effectLst/>
              <a:uFillTx/>
              <a:latin typeface="Times New Roman"/>
            </a:endParaRPr>
          </a:p>
        </p:txBody>
      </p:sp>
      <p:sp>
        <p:nvSpPr>
          <p:cNvPr id="45" name=""/>
          <p:cNvSpPr txBox="1"/>
          <p:nvPr/>
        </p:nvSpPr>
        <p:spPr>
          <a:xfrm>
            <a:off x="762120" y="3710880"/>
            <a:ext cx="915120" cy="302040"/>
          </a:xfrm>
          <a:prstGeom prst="rect">
            <a:avLst/>
          </a:prstGeom>
          <a:noFill/>
          <a:ln w="0">
            <a:noFill/>
          </a:ln>
        </p:spPr>
        <p:txBody>
          <a:bodyPr wrap="none" lIns="0" rIns="0" tIns="0" bIns="0" anchor="t">
            <a:spAutoFit/>
          </a:bodyPr>
          <a:p>
            <a:r>
              <a:rPr b="1" lang="zh-CN" sz="1800" strike="noStrike" u="none">
                <a:solidFill>
                  <a:srgbClr val="000000"/>
                </a:solidFill>
                <a:effectLst/>
                <a:uFillTx/>
                <a:latin typeface="MicrosoftYaHei"/>
                <a:ea typeface="MicrosoftYaHei"/>
              </a:rPr>
              <a:t>核心挑战</a:t>
            </a:r>
            <a:endParaRPr b="0" lang="en-US" sz="1800" strike="noStrike" u="none">
              <a:solidFill>
                <a:srgbClr val="000000"/>
              </a:solidFill>
              <a:effectLst/>
              <a:uFillTx/>
              <a:latin typeface="Times New Roman"/>
            </a:endParaRPr>
          </a:p>
        </p:txBody>
      </p:sp>
      <p:sp>
        <p:nvSpPr>
          <p:cNvPr id="46" name=""/>
          <p:cNvSpPr txBox="1"/>
          <p:nvPr/>
        </p:nvSpPr>
        <p:spPr>
          <a:xfrm>
            <a:off x="990720" y="4173840"/>
            <a:ext cx="2668680" cy="175680"/>
          </a:xfrm>
          <a:prstGeom prst="rect">
            <a:avLst/>
          </a:prstGeom>
          <a:noFill/>
          <a:ln w="0">
            <a:noFill/>
          </a:ln>
        </p:spPr>
        <p:txBody>
          <a:bodyPr wrap="none" lIns="0" rIns="0" tIns="0" bIns="0" anchor="t">
            <a:spAutoFit/>
          </a:bodyPr>
          <a:p>
            <a:r>
              <a:rPr b="1" lang="zh-CN" sz="1000" strike="noStrike" u="none">
                <a:solidFill>
                  <a:srgbClr val="333333"/>
                </a:solidFill>
                <a:effectLst/>
                <a:uFillTx/>
                <a:latin typeface="MicrosoftYaHei"/>
                <a:ea typeface="MicrosoftYaHei"/>
              </a:rPr>
              <a:t>技术风险：</a:t>
            </a:r>
            <a:r>
              <a:rPr b="1" lang="en-US" sz="1000" strike="noStrike" u="none">
                <a:solidFill>
                  <a:srgbClr val="777777"/>
                </a:solidFill>
                <a:effectLst/>
                <a:uFillTx/>
                <a:latin typeface="MicrosoftYaHei"/>
                <a:ea typeface="MicrosoftYaHei"/>
              </a:rPr>
              <a:t>LLM</a:t>
            </a:r>
            <a:r>
              <a:rPr b="1" lang="zh-CN" sz="1000" strike="noStrike" u="none">
                <a:solidFill>
                  <a:srgbClr val="777777"/>
                </a:solidFill>
                <a:effectLst/>
                <a:uFillTx/>
                <a:latin typeface="MicrosoftYaHei"/>
                <a:ea typeface="MicrosoftYaHei"/>
              </a:rPr>
              <a:t>幻觉需</a:t>
            </a:r>
            <a:r>
              <a:rPr b="1" lang="en-US" sz="1000" strike="noStrike" u="none">
                <a:solidFill>
                  <a:srgbClr val="777777"/>
                </a:solidFill>
                <a:effectLst/>
                <a:uFillTx/>
                <a:latin typeface="MicrosoftYaHei"/>
                <a:ea typeface="MicrosoftYaHei"/>
              </a:rPr>
              <a:t>JSON Schema</a:t>
            </a:r>
            <a:r>
              <a:rPr b="1" lang="zh-CN" sz="1000" strike="noStrike" u="none">
                <a:solidFill>
                  <a:srgbClr val="777777"/>
                </a:solidFill>
                <a:effectLst/>
                <a:uFillTx/>
                <a:latin typeface="MicrosoftYaHei"/>
                <a:ea typeface="MicrosoftYaHei"/>
              </a:rPr>
              <a:t>校验</a:t>
            </a:r>
            <a:endParaRPr b="0" lang="en-US" sz="1050" strike="noStrike" u="none">
              <a:solidFill>
                <a:srgbClr val="000000"/>
              </a:solidFill>
              <a:effectLst/>
              <a:uFillTx/>
              <a:latin typeface="Times New Roman"/>
            </a:endParaRPr>
          </a:p>
        </p:txBody>
      </p:sp>
      <p:sp>
        <p:nvSpPr>
          <p:cNvPr id="47" name=""/>
          <p:cNvSpPr txBox="1"/>
          <p:nvPr/>
        </p:nvSpPr>
        <p:spPr>
          <a:xfrm>
            <a:off x="990720" y="4449960"/>
            <a:ext cx="2883960" cy="175680"/>
          </a:xfrm>
          <a:prstGeom prst="rect">
            <a:avLst/>
          </a:prstGeom>
          <a:noFill/>
          <a:ln w="0">
            <a:noFill/>
          </a:ln>
        </p:spPr>
        <p:txBody>
          <a:bodyPr wrap="none" lIns="0" rIns="0" tIns="0" bIns="0" anchor="t">
            <a:spAutoFit/>
          </a:bodyPr>
          <a:p>
            <a:r>
              <a:rPr b="1" lang="zh-CN" sz="1000" strike="noStrike" u="none">
                <a:solidFill>
                  <a:srgbClr val="333333"/>
                </a:solidFill>
                <a:effectLst/>
                <a:uFillTx/>
                <a:latin typeface="MicrosoftYaHei"/>
                <a:ea typeface="MicrosoftYaHei"/>
              </a:rPr>
              <a:t>财务压力：</a:t>
            </a:r>
            <a:r>
              <a:rPr b="1" lang="en-US" sz="1000" strike="noStrike" u="none">
                <a:solidFill>
                  <a:srgbClr val="777777"/>
                </a:solidFill>
                <a:effectLst/>
                <a:uFillTx/>
                <a:latin typeface="MicrosoftYaHei"/>
                <a:ea typeface="MicrosoftYaHei"/>
              </a:rPr>
              <a:t>API/</a:t>
            </a:r>
            <a:r>
              <a:rPr b="1" lang="zh-CN" sz="1000" strike="noStrike" u="none">
                <a:solidFill>
                  <a:srgbClr val="777777"/>
                </a:solidFill>
                <a:effectLst/>
                <a:uFillTx/>
                <a:latin typeface="MicrosoftYaHei"/>
                <a:ea typeface="MicrosoftYaHei"/>
              </a:rPr>
              <a:t>数据订阅</a:t>
            </a:r>
            <a:r>
              <a:rPr b="1" lang="en-US" sz="1000" strike="noStrike" u="none">
                <a:solidFill>
                  <a:srgbClr val="777777"/>
                </a:solidFill>
                <a:effectLst/>
                <a:uFillTx/>
                <a:latin typeface="MicrosoftYaHei"/>
                <a:ea typeface="MicrosoftYaHei"/>
              </a:rPr>
              <a:t>/</a:t>
            </a:r>
            <a:r>
              <a:rPr b="1" lang="zh-CN" sz="1000" strike="noStrike" u="none">
                <a:solidFill>
                  <a:srgbClr val="777777"/>
                </a:solidFill>
                <a:effectLst/>
                <a:uFillTx/>
                <a:latin typeface="MicrosoftYaHei"/>
                <a:ea typeface="MicrosoftYaHei"/>
              </a:rPr>
              <a:t>手续费构成持续成本</a:t>
            </a:r>
            <a:endParaRPr b="0" lang="en-US" sz="1050" strike="noStrike" u="none">
              <a:solidFill>
                <a:srgbClr val="000000"/>
              </a:solidFill>
              <a:effectLst/>
              <a:uFillTx/>
              <a:latin typeface="Times New Roman"/>
            </a:endParaRPr>
          </a:p>
        </p:txBody>
      </p:sp>
      <p:sp>
        <p:nvSpPr>
          <p:cNvPr id="48" name=""/>
          <p:cNvSpPr/>
          <p:nvPr/>
        </p:nvSpPr>
        <p:spPr>
          <a:xfrm>
            <a:off x="6172200" y="3533760"/>
            <a:ext cx="5486760" cy="1590840"/>
          </a:xfrm>
          <a:custGeom>
            <a:avLst/>
            <a:gdLst/>
            <a:ahLst/>
            <a:rect l="0" t="0" r="r" b="b"/>
            <a:pathLst>
              <a:path w="15241" h="4419">
                <a:moveTo>
                  <a:pt x="105" y="0"/>
                </a:moveTo>
                <a:lnTo>
                  <a:pt x="15136" y="0"/>
                </a:lnTo>
                <a:cubicBezTo>
                  <a:pt x="15194" y="0"/>
                  <a:pt x="15241" y="58"/>
                  <a:pt x="15241" y="105"/>
                </a:cubicBezTo>
                <a:lnTo>
                  <a:pt x="15241" y="4313"/>
                </a:lnTo>
                <a:cubicBezTo>
                  <a:pt x="15241" y="4372"/>
                  <a:pt x="15194" y="4419"/>
                  <a:pt x="15136" y="4419"/>
                </a:cubicBezTo>
                <a:lnTo>
                  <a:pt x="105" y="4419"/>
                </a:lnTo>
                <a:cubicBezTo>
                  <a:pt x="47" y="4419"/>
                  <a:pt x="0" y="4361"/>
                  <a:pt x="0" y="4313"/>
                </a:cubicBezTo>
                <a:lnTo>
                  <a:pt x="0" y="105"/>
                </a:lnTo>
                <a:cubicBezTo>
                  <a:pt x="0" y="47"/>
                  <a:pt x="47" y="0"/>
                  <a:pt x="105"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9" name=""/>
          <p:cNvSpPr txBox="1"/>
          <p:nvPr/>
        </p:nvSpPr>
        <p:spPr>
          <a:xfrm>
            <a:off x="990720" y="4726080"/>
            <a:ext cx="2291760" cy="175680"/>
          </a:xfrm>
          <a:prstGeom prst="rect">
            <a:avLst/>
          </a:prstGeom>
          <a:noFill/>
          <a:ln w="0">
            <a:noFill/>
          </a:ln>
        </p:spPr>
        <p:txBody>
          <a:bodyPr wrap="none" lIns="0" rIns="0" tIns="0" bIns="0" anchor="t">
            <a:spAutoFit/>
          </a:bodyPr>
          <a:p>
            <a:r>
              <a:rPr b="1" lang="zh-CN" sz="1000" strike="noStrike" u="none">
                <a:solidFill>
                  <a:srgbClr val="333333"/>
                </a:solidFill>
                <a:effectLst/>
                <a:uFillTx/>
                <a:latin typeface="MicrosoftYaHei"/>
                <a:ea typeface="MicrosoftYaHei"/>
              </a:rPr>
              <a:t>合规复杂：</a:t>
            </a:r>
            <a:r>
              <a:rPr b="1" lang="zh-CN" sz="1000" strike="noStrike" u="none">
                <a:solidFill>
                  <a:srgbClr val="777777"/>
                </a:solidFill>
                <a:effectLst/>
                <a:uFillTx/>
                <a:latin typeface="MicrosoftYaHei"/>
                <a:ea typeface="MicrosoftYaHei"/>
              </a:rPr>
              <a:t>欧盟</a:t>
            </a:r>
            <a:r>
              <a:rPr b="1" lang="en-US" sz="1000" strike="noStrike" u="none">
                <a:solidFill>
                  <a:srgbClr val="777777"/>
                </a:solidFill>
                <a:effectLst/>
                <a:uFillTx/>
                <a:latin typeface="MicrosoftYaHei"/>
                <a:ea typeface="MicrosoftYaHei"/>
              </a:rPr>
              <a:t>MiCA</a:t>
            </a:r>
            <a:r>
              <a:rPr b="1" lang="zh-CN" sz="1000" strike="noStrike" u="none">
                <a:solidFill>
                  <a:srgbClr val="777777"/>
                </a:solidFill>
                <a:effectLst/>
                <a:uFillTx/>
                <a:latin typeface="MicrosoftYaHei"/>
                <a:ea typeface="MicrosoftYaHei"/>
              </a:rPr>
              <a:t>允许而中国禁止</a:t>
            </a:r>
            <a:endParaRPr b="0" lang="en-US" sz="1050" strike="noStrike" u="none">
              <a:solidFill>
                <a:srgbClr val="000000"/>
              </a:solidFill>
              <a:effectLst/>
              <a:uFillTx/>
              <a:latin typeface="Times New Roman"/>
            </a:endParaRPr>
          </a:p>
        </p:txBody>
      </p:sp>
      <p:sp>
        <p:nvSpPr>
          <p:cNvPr id="50" name=""/>
          <p:cNvSpPr txBox="1"/>
          <p:nvPr/>
        </p:nvSpPr>
        <p:spPr>
          <a:xfrm>
            <a:off x="6400800" y="3710880"/>
            <a:ext cx="915120" cy="302040"/>
          </a:xfrm>
          <a:prstGeom prst="rect">
            <a:avLst/>
          </a:prstGeom>
          <a:noFill/>
          <a:ln w="0">
            <a:noFill/>
          </a:ln>
        </p:spPr>
        <p:txBody>
          <a:bodyPr wrap="none" lIns="0" rIns="0" tIns="0" bIns="0" anchor="t">
            <a:spAutoFit/>
          </a:bodyPr>
          <a:p>
            <a:r>
              <a:rPr b="1" lang="zh-CN" sz="1800" strike="noStrike" u="none">
                <a:solidFill>
                  <a:srgbClr val="000000"/>
                </a:solidFill>
                <a:effectLst/>
                <a:uFillTx/>
                <a:latin typeface="MicrosoftYaHei"/>
                <a:ea typeface="MicrosoftYaHei"/>
              </a:rPr>
              <a:t>实施建议</a:t>
            </a:r>
            <a:endParaRPr b="0" lang="en-US" sz="1800" strike="noStrike" u="none">
              <a:solidFill>
                <a:srgbClr val="000000"/>
              </a:solidFill>
              <a:effectLst/>
              <a:uFillTx/>
              <a:latin typeface="Times New Roman"/>
            </a:endParaRPr>
          </a:p>
        </p:txBody>
      </p:sp>
      <p:sp>
        <p:nvSpPr>
          <p:cNvPr id="51" name=""/>
          <p:cNvSpPr txBox="1"/>
          <p:nvPr/>
        </p:nvSpPr>
        <p:spPr>
          <a:xfrm>
            <a:off x="6629400" y="4173840"/>
            <a:ext cx="2412720" cy="175680"/>
          </a:xfrm>
          <a:prstGeom prst="rect">
            <a:avLst/>
          </a:prstGeom>
          <a:noFill/>
          <a:ln w="0">
            <a:noFill/>
          </a:ln>
        </p:spPr>
        <p:txBody>
          <a:bodyPr wrap="none" lIns="0" rIns="0" tIns="0" bIns="0" anchor="t">
            <a:spAutoFit/>
          </a:bodyPr>
          <a:p>
            <a:r>
              <a:rPr b="1" lang="zh-CN" sz="1000" strike="noStrike" u="none">
                <a:solidFill>
                  <a:srgbClr val="333333"/>
                </a:solidFill>
                <a:effectLst/>
                <a:uFillTx/>
                <a:latin typeface="MicrosoftYaHei"/>
                <a:ea typeface="MicrosoftYaHei"/>
              </a:rPr>
              <a:t>优化重点：</a:t>
            </a:r>
            <a:r>
              <a:rPr b="1" lang="zh-CN" sz="1000" strike="noStrike" u="none">
                <a:solidFill>
                  <a:srgbClr val="777777"/>
                </a:solidFill>
                <a:effectLst/>
                <a:uFillTx/>
                <a:latin typeface="MicrosoftYaHei"/>
                <a:ea typeface="MicrosoftYaHei"/>
              </a:rPr>
              <a:t>提示词工程与</a:t>
            </a:r>
            <a:r>
              <a:rPr b="1" lang="en-US" sz="1000" strike="noStrike" u="none">
                <a:solidFill>
                  <a:srgbClr val="777777"/>
                </a:solidFill>
                <a:effectLst/>
                <a:uFillTx/>
                <a:latin typeface="MicrosoftYaHei"/>
                <a:ea typeface="MicrosoftYaHei"/>
              </a:rPr>
              <a:t>CVaR</a:t>
            </a:r>
            <a:r>
              <a:rPr b="1" lang="zh-CN" sz="1000" strike="noStrike" u="none">
                <a:solidFill>
                  <a:srgbClr val="777777"/>
                </a:solidFill>
                <a:effectLst/>
                <a:uFillTx/>
                <a:latin typeface="MicrosoftYaHei"/>
                <a:ea typeface="MicrosoftYaHei"/>
              </a:rPr>
              <a:t>风险管理</a:t>
            </a:r>
            <a:endParaRPr b="0" lang="en-US" sz="1050" strike="noStrike" u="none">
              <a:solidFill>
                <a:srgbClr val="000000"/>
              </a:solidFill>
              <a:effectLst/>
              <a:uFillTx/>
              <a:latin typeface="Times New Roman"/>
            </a:endParaRPr>
          </a:p>
        </p:txBody>
      </p:sp>
      <p:sp>
        <p:nvSpPr>
          <p:cNvPr id="52" name=""/>
          <p:cNvSpPr txBox="1"/>
          <p:nvPr/>
        </p:nvSpPr>
        <p:spPr>
          <a:xfrm>
            <a:off x="6629400" y="4449960"/>
            <a:ext cx="2310480" cy="175680"/>
          </a:xfrm>
          <a:prstGeom prst="rect">
            <a:avLst/>
          </a:prstGeom>
          <a:noFill/>
          <a:ln w="0">
            <a:noFill/>
          </a:ln>
        </p:spPr>
        <p:txBody>
          <a:bodyPr wrap="none" lIns="0" rIns="0" tIns="0" bIns="0" anchor="t">
            <a:spAutoFit/>
          </a:bodyPr>
          <a:p>
            <a:r>
              <a:rPr b="1" lang="zh-CN" sz="1000" strike="noStrike" u="none">
                <a:solidFill>
                  <a:srgbClr val="333333"/>
                </a:solidFill>
                <a:effectLst/>
                <a:uFillTx/>
                <a:latin typeface="MicrosoftYaHei"/>
                <a:ea typeface="MicrosoftYaHei"/>
              </a:rPr>
              <a:t>开发加速：</a:t>
            </a:r>
            <a:r>
              <a:rPr b="1" lang="zh-CN" sz="1000" strike="noStrike" u="none">
                <a:solidFill>
                  <a:srgbClr val="777777"/>
                </a:solidFill>
                <a:effectLst/>
                <a:uFillTx/>
                <a:latin typeface="MicrosoftYaHei"/>
                <a:ea typeface="MicrosoftYaHei"/>
              </a:rPr>
              <a:t>采用</a:t>
            </a:r>
            <a:r>
              <a:rPr b="1" lang="en-US" sz="1000" strike="noStrike" u="none">
                <a:solidFill>
                  <a:srgbClr val="777777"/>
                </a:solidFill>
                <a:effectLst/>
                <a:uFillTx/>
                <a:latin typeface="MicrosoftYaHei"/>
                <a:ea typeface="MicrosoftYaHei"/>
              </a:rPr>
              <a:t>Freqtrade</a:t>
            </a:r>
            <a:r>
              <a:rPr b="1" lang="zh-CN" sz="1000" strike="noStrike" u="none">
                <a:solidFill>
                  <a:srgbClr val="777777"/>
                </a:solidFill>
                <a:effectLst/>
                <a:uFillTx/>
                <a:latin typeface="MicrosoftYaHei"/>
                <a:ea typeface="MicrosoftYaHei"/>
              </a:rPr>
              <a:t>等开源框架</a:t>
            </a:r>
            <a:endParaRPr b="0" lang="en-US" sz="1050" strike="noStrike" u="none">
              <a:solidFill>
                <a:srgbClr val="000000"/>
              </a:solidFill>
              <a:effectLst/>
              <a:uFillTx/>
              <a:latin typeface="Times New Roman"/>
            </a:endParaRPr>
          </a:p>
        </p:txBody>
      </p:sp>
      <p:sp>
        <p:nvSpPr>
          <p:cNvPr id="53" name=""/>
          <p:cNvSpPr/>
          <p:nvPr/>
        </p:nvSpPr>
        <p:spPr>
          <a:xfrm>
            <a:off x="533160" y="5276520"/>
            <a:ext cx="11125440" cy="810000"/>
          </a:xfrm>
          <a:custGeom>
            <a:avLst/>
            <a:gdLst/>
            <a:ahLst/>
            <a:rect l="0" t="0" r="r" b="b"/>
            <a:pathLst>
              <a:path w="30904" h="2250">
                <a:moveTo>
                  <a:pt x="0" y="0"/>
                </a:moveTo>
                <a:lnTo>
                  <a:pt x="30904" y="0"/>
                </a:lnTo>
                <a:lnTo>
                  <a:pt x="30904"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4" name=""/>
          <p:cNvSpPr/>
          <p:nvPr/>
        </p:nvSpPr>
        <p:spPr>
          <a:xfrm>
            <a:off x="533160" y="5124240"/>
            <a:ext cx="111250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55" name=""/>
          <p:cNvSpPr txBox="1"/>
          <p:nvPr/>
        </p:nvSpPr>
        <p:spPr>
          <a:xfrm>
            <a:off x="6629400" y="4726080"/>
            <a:ext cx="2122200" cy="175680"/>
          </a:xfrm>
          <a:prstGeom prst="rect">
            <a:avLst/>
          </a:prstGeom>
          <a:noFill/>
          <a:ln w="0">
            <a:noFill/>
          </a:ln>
        </p:spPr>
        <p:txBody>
          <a:bodyPr wrap="none" lIns="0" rIns="0" tIns="0" bIns="0" anchor="t">
            <a:spAutoFit/>
          </a:bodyPr>
          <a:p>
            <a:r>
              <a:rPr b="1" lang="zh-CN" sz="1000" strike="noStrike" u="none">
                <a:solidFill>
                  <a:srgbClr val="333333"/>
                </a:solidFill>
                <a:effectLst/>
                <a:uFillTx/>
                <a:latin typeface="MicrosoftYaHei"/>
                <a:ea typeface="MicrosoftYaHei"/>
              </a:rPr>
              <a:t>盈利模式：</a:t>
            </a:r>
            <a:r>
              <a:rPr b="1" lang="zh-CN" sz="1000" strike="noStrike" u="none">
                <a:solidFill>
                  <a:srgbClr val="777777"/>
                </a:solidFill>
                <a:effectLst/>
                <a:uFillTx/>
                <a:latin typeface="MicrosoftYaHei"/>
                <a:ea typeface="MicrosoftYaHei"/>
              </a:rPr>
              <a:t>审慎验证非追求短期回报</a:t>
            </a:r>
            <a:endParaRPr b="0" lang="en-US" sz="1050" strike="noStrike" u="none">
              <a:solidFill>
                <a:srgbClr val="000000"/>
              </a:solidFill>
              <a:effectLst/>
              <a:uFillTx/>
              <a:latin typeface="Times New Roman"/>
            </a:endParaRPr>
          </a:p>
        </p:txBody>
      </p:sp>
      <p:pic>
        <p:nvPicPr>
          <p:cNvPr id="56" name="" descr=""/>
          <p:cNvPicPr/>
          <p:nvPr/>
        </p:nvPicPr>
        <p:blipFill>
          <a:blip r:embed="rId2"/>
          <a:stretch/>
        </p:blipFill>
        <p:spPr>
          <a:xfrm>
            <a:off x="685800" y="5467320"/>
            <a:ext cx="114120" cy="151920"/>
          </a:xfrm>
          <a:prstGeom prst="rect">
            <a:avLst/>
          </a:prstGeom>
          <a:noFill/>
          <a:ln w="0">
            <a:noFill/>
          </a:ln>
        </p:spPr>
      </p:pic>
      <p:sp>
        <p:nvSpPr>
          <p:cNvPr id="57" name=""/>
          <p:cNvSpPr txBox="1"/>
          <p:nvPr/>
        </p:nvSpPr>
        <p:spPr>
          <a:xfrm>
            <a:off x="847800" y="5429880"/>
            <a:ext cx="6102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核心提示</a:t>
            </a:r>
            <a:endParaRPr b="0" lang="en-US" sz="1200" strike="noStrike" u="none">
              <a:solidFill>
                <a:srgbClr val="000000"/>
              </a:solidFill>
              <a:effectLst/>
              <a:uFillTx/>
              <a:latin typeface="Times New Roman"/>
            </a:endParaRPr>
          </a:p>
        </p:txBody>
      </p:sp>
      <p:sp>
        <p:nvSpPr>
          <p:cNvPr id="58" name=""/>
          <p:cNvSpPr txBox="1"/>
          <p:nvPr/>
        </p:nvSpPr>
        <p:spPr>
          <a:xfrm>
            <a:off x="685800" y="5735880"/>
            <a:ext cx="437616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该项目作为业余探索具备技术可行性，但成功依赖对核心挑战的系统性应对</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88"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789" name="" descr=""/>
          <p:cNvPicPr/>
          <p:nvPr/>
        </p:nvPicPr>
        <p:blipFill>
          <a:blip r:embed="rId1"/>
          <a:stretch/>
        </p:blipFill>
        <p:spPr>
          <a:xfrm>
            <a:off x="0" y="0"/>
            <a:ext cx="12191760" cy="6857640"/>
          </a:xfrm>
          <a:prstGeom prst="rect">
            <a:avLst/>
          </a:prstGeom>
          <a:noFill/>
          <a:ln w="0">
            <a:noFill/>
          </a:ln>
        </p:spPr>
      </p:pic>
      <p:sp>
        <p:nvSpPr>
          <p:cNvPr id="790" name=""/>
          <p:cNvSpPr txBox="1"/>
          <p:nvPr/>
        </p:nvSpPr>
        <p:spPr>
          <a:xfrm>
            <a:off x="4665600" y="-706320"/>
            <a:ext cx="3173760" cy="3395880"/>
          </a:xfrm>
          <a:prstGeom prst="rect">
            <a:avLst/>
          </a:prstGeom>
          <a:noFill/>
          <a:ln w="0">
            <a:noFill/>
          </a:ln>
        </p:spPr>
        <p:txBody>
          <a:bodyPr wrap="none" lIns="0" rIns="0" tIns="0" bIns="0" anchor="t">
            <a:spAutoFit/>
          </a:bodyPr>
          <a:p>
            <a:r>
              <a:rPr b="1" lang="en-US" sz="20200" strike="noStrike" u="none">
                <a:solidFill>
                  <a:srgbClr val="edf6f4"/>
                </a:solidFill>
                <a:effectLst/>
                <a:uFillTx/>
                <a:latin typeface="MicrosoftYaHei"/>
                <a:ea typeface="MicrosoftYaHei"/>
              </a:rPr>
              <a:t>04</a:t>
            </a:r>
            <a:endParaRPr b="0" lang="en-US" sz="20250" strike="noStrike" u="none">
              <a:solidFill>
                <a:srgbClr val="000000"/>
              </a:solidFill>
              <a:effectLst/>
              <a:uFillTx/>
              <a:latin typeface="Times New Roman"/>
            </a:endParaRPr>
          </a:p>
        </p:txBody>
      </p:sp>
      <p:sp>
        <p:nvSpPr>
          <p:cNvPr id="791" name=""/>
          <p:cNvSpPr txBox="1"/>
          <p:nvPr/>
        </p:nvSpPr>
        <p:spPr>
          <a:xfrm>
            <a:off x="4268880" y="2149920"/>
            <a:ext cx="3658320" cy="603720"/>
          </a:xfrm>
          <a:prstGeom prst="rect">
            <a:avLst/>
          </a:prstGeom>
          <a:noFill/>
          <a:ln w="0">
            <a:noFill/>
          </a:ln>
        </p:spPr>
        <p:txBody>
          <a:bodyPr wrap="none" lIns="0" rIns="0" tIns="0" bIns="0" anchor="t">
            <a:spAutoFit/>
          </a:bodyPr>
          <a:p>
            <a:r>
              <a:rPr b="1" lang="zh-CN" sz="3600" strike="noStrike" u="none">
                <a:solidFill>
                  <a:srgbClr val="191919"/>
                </a:solidFill>
                <a:effectLst/>
                <a:uFillTx/>
                <a:latin typeface="MicrosoftYaHei"/>
                <a:ea typeface="MicrosoftYaHei"/>
              </a:rPr>
              <a:t>风险管理实战策略</a:t>
            </a:r>
            <a:endParaRPr b="0" lang="en-US" sz="3600" strike="noStrike" u="none">
              <a:solidFill>
                <a:srgbClr val="000000"/>
              </a:solidFill>
              <a:effectLst/>
              <a:uFillTx/>
              <a:latin typeface="Times New Roman"/>
            </a:endParaRPr>
          </a:p>
        </p:txBody>
      </p:sp>
      <p:sp>
        <p:nvSpPr>
          <p:cNvPr id="792" name=""/>
          <p:cNvSpPr/>
          <p:nvPr/>
        </p:nvSpPr>
        <p:spPr>
          <a:xfrm>
            <a:off x="609480" y="3538440"/>
            <a:ext cx="2686320" cy="1752840"/>
          </a:xfrm>
          <a:custGeom>
            <a:avLst/>
            <a:gdLst/>
            <a:ahLst/>
            <a:rect l="0" t="0" r="r" b="b"/>
            <a:pathLst>
              <a:path w="7462" h="4869">
                <a:moveTo>
                  <a:pt x="106" y="0"/>
                </a:moveTo>
                <a:lnTo>
                  <a:pt x="7356" y="0"/>
                </a:lnTo>
                <a:cubicBezTo>
                  <a:pt x="7415" y="0"/>
                  <a:pt x="7462" y="58"/>
                  <a:pt x="7462" y="106"/>
                </a:cubicBezTo>
                <a:lnTo>
                  <a:pt x="7462" y="4763"/>
                </a:lnTo>
                <a:cubicBezTo>
                  <a:pt x="7462" y="4822"/>
                  <a:pt x="7415" y="4869"/>
                  <a:pt x="7356"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93" name=""/>
          <p:cNvSpPr/>
          <p:nvPr/>
        </p:nvSpPr>
        <p:spPr>
          <a:xfrm>
            <a:off x="1523880" y="3767040"/>
            <a:ext cx="857520" cy="857520"/>
          </a:xfrm>
          <a:custGeom>
            <a:avLst/>
            <a:gdLst/>
            <a:ahLst/>
            <a:rect l="0" t="0" r="r" b="b"/>
            <a:pathLst>
              <a:path w="2382" h="2382">
                <a:moveTo>
                  <a:pt x="1190" y="0"/>
                </a:moveTo>
                <a:cubicBezTo>
                  <a:pt x="1849" y="0"/>
                  <a:pt x="2382" y="658"/>
                  <a:pt x="2382" y="1191"/>
                </a:cubicBezTo>
                <a:cubicBezTo>
                  <a:pt x="2382" y="1849"/>
                  <a:pt x="1849" y="2382"/>
                  <a:pt x="1190" y="2382"/>
                </a:cubicBezTo>
                <a:cubicBezTo>
                  <a:pt x="533" y="2382"/>
                  <a:pt x="0" y="1724"/>
                  <a:pt x="0" y="1191"/>
                </a:cubicBezTo>
                <a:cubicBezTo>
                  <a:pt x="0" y="534"/>
                  <a:pt x="533" y="0"/>
                  <a:pt x="1190" y="0"/>
                </a:cubicBezTo>
                <a:close/>
              </a:path>
            </a:pathLst>
          </a:custGeom>
          <a:solidFill>
            <a:srgbClr val="0067d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794" name="" descr=""/>
          <p:cNvPicPr/>
          <p:nvPr/>
        </p:nvPicPr>
        <p:blipFill>
          <a:blip r:embed="rId2"/>
          <a:stretch/>
        </p:blipFill>
        <p:spPr>
          <a:xfrm>
            <a:off x="1813680" y="4024440"/>
            <a:ext cx="277560" cy="342720"/>
          </a:xfrm>
          <a:prstGeom prst="rect">
            <a:avLst/>
          </a:prstGeom>
          <a:noFill/>
          <a:ln w="0">
            <a:noFill/>
          </a:ln>
        </p:spPr>
      </p:pic>
      <p:sp>
        <p:nvSpPr>
          <p:cNvPr id="795" name=""/>
          <p:cNvSpPr txBox="1"/>
          <p:nvPr/>
        </p:nvSpPr>
        <p:spPr>
          <a:xfrm>
            <a:off x="4175280" y="2873520"/>
            <a:ext cx="381312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Risk Management: From CVaR Theory to Practical Strategies</a:t>
            </a:r>
            <a:endParaRPr b="0" lang="en-US" sz="1050" strike="noStrike" u="none">
              <a:solidFill>
                <a:srgbClr val="000000"/>
              </a:solidFill>
              <a:effectLst/>
              <a:uFillTx/>
              <a:latin typeface="Times New Roman"/>
            </a:endParaRPr>
          </a:p>
        </p:txBody>
      </p:sp>
      <p:sp>
        <p:nvSpPr>
          <p:cNvPr id="796" name=""/>
          <p:cNvSpPr/>
          <p:nvPr/>
        </p:nvSpPr>
        <p:spPr>
          <a:xfrm>
            <a:off x="3371760" y="3538440"/>
            <a:ext cx="2686320" cy="1752840"/>
          </a:xfrm>
          <a:custGeom>
            <a:avLst/>
            <a:gdLst/>
            <a:ahLst/>
            <a:rect l="0" t="0" r="r" b="b"/>
            <a:pathLst>
              <a:path w="7462" h="4869">
                <a:moveTo>
                  <a:pt x="106" y="0"/>
                </a:moveTo>
                <a:lnTo>
                  <a:pt x="7356" y="0"/>
                </a:lnTo>
                <a:cubicBezTo>
                  <a:pt x="7415" y="0"/>
                  <a:pt x="7462" y="58"/>
                  <a:pt x="7462" y="106"/>
                </a:cubicBezTo>
                <a:lnTo>
                  <a:pt x="7462" y="4763"/>
                </a:lnTo>
                <a:cubicBezTo>
                  <a:pt x="7462" y="4822"/>
                  <a:pt x="7415" y="4869"/>
                  <a:pt x="7356"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97" name=""/>
          <p:cNvSpPr/>
          <p:nvPr/>
        </p:nvSpPr>
        <p:spPr>
          <a:xfrm>
            <a:off x="4286160" y="3767040"/>
            <a:ext cx="857520" cy="857520"/>
          </a:xfrm>
          <a:custGeom>
            <a:avLst/>
            <a:gdLst/>
            <a:ahLst/>
            <a:rect l="0" t="0" r="r" b="b"/>
            <a:pathLst>
              <a:path w="2382" h="2382">
                <a:moveTo>
                  <a:pt x="1191" y="0"/>
                </a:moveTo>
                <a:cubicBezTo>
                  <a:pt x="1849" y="0"/>
                  <a:pt x="2382" y="658"/>
                  <a:pt x="2382" y="1191"/>
                </a:cubicBezTo>
                <a:cubicBezTo>
                  <a:pt x="2382" y="1849"/>
                  <a:pt x="1849" y="2382"/>
                  <a:pt x="1191" y="2382"/>
                </a:cubicBezTo>
                <a:cubicBezTo>
                  <a:pt x="533" y="2382"/>
                  <a:pt x="0" y="1724"/>
                  <a:pt x="0" y="1191"/>
                </a:cubicBezTo>
                <a:cubicBezTo>
                  <a:pt x="0" y="534"/>
                  <a:pt x="533" y="0"/>
                  <a:pt x="1191"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798" name="" descr=""/>
          <p:cNvPicPr/>
          <p:nvPr/>
        </p:nvPicPr>
        <p:blipFill>
          <a:blip r:embed="rId3"/>
          <a:stretch/>
        </p:blipFill>
        <p:spPr>
          <a:xfrm>
            <a:off x="4575960" y="4024440"/>
            <a:ext cx="277560" cy="342720"/>
          </a:xfrm>
          <a:prstGeom prst="rect">
            <a:avLst/>
          </a:prstGeom>
          <a:noFill/>
          <a:ln w="0">
            <a:noFill/>
          </a:ln>
        </p:spPr>
      </p:pic>
      <p:sp>
        <p:nvSpPr>
          <p:cNvPr id="799" name=""/>
          <p:cNvSpPr txBox="1"/>
          <p:nvPr/>
        </p:nvSpPr>
        <p:spPr>
          <a:xfrm>
            <a:off x="1322640" y="4765680"/>
            <a:ext cx="1320480" cy="252000"/>
          </a:xfrm>
          <a:prstGeom prst="rect">
            <a:avLst/>
          </a:prstGeom>
          <a:noFill/>
          <a:ln w="0">
            <a:noFill/>
          </a:ln>
        </p:spPr>
        <p:txBody>
          <a:bodyPr wrap="none" lIns="0" rIns="0" tIns="0" bIns="0" anchor="t">
            <a:spAutoFit/>
          </a:bodyPr>
          <a:p>
            <a:r>
              <a:rPr b="1" lang="en-US" sz="1500" strike="noStrike" u="none">
                <a:solidFill>
                  <a:srgbClr val="333333"/>
                </a:solidFill>
                <a:effectLst/>
                <a:uFillTx/>
                <a:latin typeface="MicrosoftYaHei"/>
                <a:ea typeface="MicrosoftYaHei"/>
              </a:rPr>
              <a:t>CVaR</a:t>
            </a:r>
            <a:r>
              <a:rPr b="1" lang="zh-CN" sz="1500" strike="noStrike" u="none">
                <a:solidFill>
                  <a:srgbClr val="333333"/>
                </a:solidFill>
                <a:effectLst/>
                <a:uFillTx/>
                <a:latin typeface="MicrosoftYaHei"/>
                <a:ea typeface="MicrosoftYaHei"/>
              </a:rPr>
              <a:t>理论基础</a:t>
            </a:r>
            <a:endParaRPr b="0" lang="en-US" sz="1500" strike="noStrike" u="none">
              <a:solidFill>
                <a:srgbClr val="000000"/>
              </a:solidFill>
              <a:effectLst/>
              <a:uFillTx/>
              <a:latin typeface="Times New Roman"/>
            </a:endParaRPr>
          </a:p>
        </p:txBody>
      </p:sp>
      <p:sp>
        <p:nvSpPr>
          <p:cNvPr id="800" name=""/>
          <p:cNvSpPr/>
          <p:nvPr/>
        </p:nvSpPr>
        <p:spPr>
          <a:xfrm>
            <a:off x="6134040" y="3538440"/>
            <a:ext cx="2686320" cy="1752840"/>
          </a:xfrm>
          <a:custGeom>
            <a:avLst/>
            <a:gdLst/>
            <a:ahLst/>
            <a:rect l="0" t="0" r="r" b="b"/>
            <a:pathLst>
              <a:path w="7462" h="4869">
                <a:moveTo>
                  <a:pt x="106" y="0"/>
                </a:moveTo>
                <a:lnTo>
                  <a:pt x="7356" y="0"/>
                </a:lnTo>
                <a:cubicBezTo>
                  <a:pt x="7415" y="0"/>
                  <a:pt x="7462" y="58"/>
                  <a:pt x="7462" y="106"/>
                </a:cubicBezTo>
                <a:lnTo>
                  <a:pt x="7462" y="4763"/>
                </a:lnTo>
                <a:cubicBezTo>
                  <a:pt x="7462" y="4822"/>
                  <a:pt x="7415" y="4869"/>
                  <a:pt x="7356"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01" name=""/>
          <p:cNvSpPr/>
          <p:nvPr/>
        </p:nvSpPr>
        <p:spPr>
          <a:xfrm>
            <a:off x="7048440" y="3767040"/>
            <a:ext cx="857520" cy="857520"/>
          </a:xfrm>
          <a:custGeom>
            <a:avLst/>
            <a:gdLst/>
            <a:ahLst/>
            <a:rect l="0" t="0" r="r" b="b"/>
            <a:pathLst>
              <a:path w="2382" h="2382">
                <a:moveTo>
                  <a:pt x="1191" y="0"/>
                </a:moveTo>
                <a:cubicBezTo>
                  <a:pt x="1849" y="0"/>
                  <a:pt x="2382" y="658"/>
                  <a:pt x="2382" y="1191"/>
                </a:cubicBezTo>
                <a:cubicBezTo>
                  <a:pt x="2382" y="1849"/>
                  <a:pt x="1849" y="2382"/>
                  <a:pt x="1191" y="2382"/>
                </a:cubicBezTo>
                <a:cubicBezTo>
                  <a:pt x="533" y="2382"/>
                  <a:pt x="0" y="1724"/>
                  <a:pt x="0" y="1191"/>
                </a:cubicBezTo>
                <a:cubicBezTo>
                  <a:pt x="0" y="534"/>
                  <a:pt x="533" y="0"/>
                  <a:pt x="1191" y="0"/>
                </a:cubicBezTo>
                <a:close/>
              </a:path>
            </a:pathLst>
          </a:custGeom>
          <a:solidFill>
            <a:srgbClr val="715af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802" name="" descr=""/>
          <p:cNvPicPr/>
          <p:nvPr/>
        </p:nvPicPr>
        <p:blipFill>
          <a:blip r:embed="rId4"/>
          <a:stretch/>
        </p:blipFill>
        <p:spPr>
          <a:xfrm>
            <a:off x="7301160" y="4024440"/>
            <a:ext cx="351720" cy="342720"/>
          </a:xfrm>
          <a:prstGeom prst="rect">
            <a:avLst/>
          </a:prstGeom>
          <a:noFill/>
          <a:ln w="0">
            <a:noFill/>
          </a:ln>
        </p:spPr>
      </p:pic>
      <p:sp>
        <p:nvSpPr>
          <p:cNvPr id="803" name=""/>
          <p:cNvSpPr txBox="1"/>
          <p:nvPr/>
        </p:nvSpPr>
        <p:spPr>
          <a:xfrm>
            <a:off x="4143240" y="476568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动态止损止盈</a:t>
            </a:r>
            <a:endParaRPr b="0" lang="en-US" sz="1500" strike="noStrike" u="none">
              <a:solidFill>
                <a:srgbClr val="000000"/>
              </a:solidFill>
              <a:effectLst/>
              <a:uFillTx/>
              <a:latin typeface="Times New Roman"/>
            </a:endParaRPr>
          </a:p>
        </p:txBody>
      </p:sp>
      <p:sp>
        <p:nvSpPr>
          <p:cNvPr id="804" name=""/>
          <p:cNvSpPr/>
          <p:nvPr/>
        </p:nvSpPr>
        <p:spPr>
          <a:xfrm>
            <a:off x="8896320" y="3538440"/>
            <a:ext cx="2686320" cy="1752840"/>
          </a:xfrm>
          <a:custGeom>
            <a:avLst/>
            <a:gdLst/>
            <a:ahLst/>
            <a:rect l="0" t="0" r="r" b="b"/>
            <a:pathLst>
              <a:path w="7462" h="4869">
                <a:moveTo>
                  <a:pt x="105" y="0"/>
                </a:moveTo>
                <a:lnTo>
                  <a:pt x="7356" y="0"/>
                </a:lnTo>
                <a:cubicBezTo>
                  <a:pt x="7414" y="0"/>
                  <a:pt x="7462" y="58"/>
                  <a:pt x="7462" y="106"/>
                </a:cubicBezTo>
                <a:lnTo>
                  <a:pt x="7462" y="4763"/>
                </a:lnTo>
                <a:cubicBezTo>
                  <a:pt x="7462" y="4822"/>
                  <a:pt x="7414" y="4869"/>
                  <a:pt x="7356" y="4869"/>
                </a:cubicBezTo>
                <a:lnTo>
                  <a:pt x="105" y="4869"/>
                </a:lnTo>
                <a:cubicBezTo>
                  <a:pt x="47" y="4869"/>
                  <a:pt x="0" y="4811"/>
                  <a:pt x="0" y="4763"/>
                </a:cubicBezTo>
                <a:lnTo>
                  <a:pt x="0" y="106"/>
                </a:lnTo>
                <a:cubicBezTo>
                  <a:pt x="0" y="47"/>
                  <a:pt x="47" y="0"/>
                  <a:pt x="105"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05" name=""/>
          <p:cNvSpPr/>
          <p:nvPr/>
        </p:nvSpPr>
        <p:spPr>
          <a:xfrm>
            <a:off x="9810720" y="3767040"/>
            <a:ext cx="857520" cy="857520"/>
          </a:xfrm>
          <a:custGeom>
            <a:avLst/>
            <a:gdLst/>
            <a:ahLst/>
            <a:rect l="0" t="0" r="r" b="b"/>
            <a:pathLst>
              <a:path w="2382" h="2382">
                <a:moveTo>
                  <a:pt x="1191" y="0"/>
                </a:moveTo>
                <a:cubicBezTo>
                  <a:pt x="1849" y="0"/>
                  <a:pt x="2382" y="658"/>
                  <a:pt x="2382" y="1191"/>
                </a:cubicBezTo>
                <a:cubicBezTo>
                  <a:pt x="2382" y="1849"/>
                  <a:pt x="1849" y="2382"/>
                  <a:pt x="1191" y="2382"/>
                </a:cubicBezTo>
                <a:cubicBezTo>
                  <a:pt x="534" y="2382"/>
                  <a:pt x="0" y="1724"/>
                  <a:pt x="0" y="1191"/>
                </a:cubicBezTo>
                <a:cubicBezTo>
                  <a:pt x="0" y="534"/>
                  <a:pt x="534" y="0"/>
                  <a:pt x="1191" y="0"/>
                </a:cubicBezTo>
                <a:close/>
              </a:path>
            </a:pathLst>
          </a:custGeom>
          <a:solidFill>
            <a:srgbClr val="f4840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06" name="" descr=""/>
          <p:cNvPicPr/>
          <p:nvPr/>
        </p:nvPicPr>
        <p:blipFill>
          <a:blip r:embed="rId5"/>
          <a:stretch/>
        </p:blipFill>
        <p:spPr>
          <a:xfrm>
            <a:off x="10100520" y="4024440"/>
            <a:ext cx="277560" cy="342720"/>
          </a:xfrm>
          <a:prstGeom prst="rect">
            <a:avLst/>
          </a:prstGeom>
          <a:noFill/>
          <a:ln w="0">
            <a:noFill/>
          </a:ln>
        </p:spPr>
      </p:pic>
      <p:sp>
        <p:nvSpPr>
          <p:cNvPr id="807" name=""/>
          <p:cNvSpPr txBox="1"/>
          <p:nvPr/>
        </p:nvSpPr>
        <p:spPr>
          <a:xfrm>
            <a:off x="6905520" y="476568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仓位管理策略</a:t>
            </a:r>
            <a:endParaRPr b="0" lang="en-US" sz="1500" strike="noStrike" u="none">
              <a:solidFill>
                <a:srgbClr val="000000"/>
              </a:solidFill>
              <a:effectLst/>
              <a:uFillTx/>
              <a:latin typeface="Times New Roman"/>
            </a:endParaRPr>
          </a:p>
        </p:txBody>
      </p:sp>
      <p:sp>
        <p:nvSpPr>
          <p:cNvPr id="808" name=""/>
          <p:cNvSpPr txBox="1"/>
          <p:nvPr/>
        </p:nvSpPr>
        <p:spPr>
          <a:xfrm>
            <a:off x="9667800" y="476568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熔断保护机制</a:t>
            </a:r>
            <a:endParaRPr b="0" lang="en-US" sz="15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10" name="" descr=""/>
          <p:cNvPicPr/>
          <p:nvPr/>
        </p:nvPicPr>
        <p:blipFill>
          <a:blip r:embed="rId1"/>
          <a:stretch/>
        </p:blipFill>
        <p:spPr>
          <a:xfrm>
            <a:off x="0" y="0"/>
            <a:ext cx="12191760" cy="6857640"/>
          </a:xfrm>
          <a:prstGeom prst="rect">
            <a:avLst/>
          </a:prstGeom>
          <a:noFill/>
          <a:ln w="0">
            <a:noFill/>
          </a:ln>
        </p:spPr>
      </p:pic>
      <p:sp>
        <p:nvSpPr>
          <p:cNvPr id="811"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04/01</a:t>
            </a:r>
            <a:r>
              <a:rPr b="0" lang="zh-CN" sz="1000" strike="noStrike" u="none">
                <a:solidFill>
                  <a:srgbClr val="4b5563"/>
                </a:solidFill>
                <a:effectLst/>
                <a:uFillTx/>
                <a:latin typeface="MicrosoftYaHei"/>
                <a:ea typeface="MicrosoftYaHei"/>
              </a:rPr>
              <a:t>风险管理实战策略</a:t>
            </a:r>
            <a:endParaRPr b="0" lang="en-US" sz="1050" strike="noStrike" u="none">
              <a:solidFill>
                <a:srgbClr val="000000"/>
              </a:solidFill>
              <a:effectLst/>
              <a:uFillTx/>
              <a:latin typeface="Times New Roman"/>
            </a:endParaRPr>
          </a:p>
        </p:txBody>
      </p:sp>
      <p:sp>
        <p:nvSpPr>
          <p:cNvPr id="812" name=""/>
          <p:cNvSpPr/>
          <p:nvPr/>
        </p:nvSpPr>
        <p:spPr>
          <a:xfrm>
            <a:off x="380880" y="1247760"/>
            <a:ext cx="5258520" cy="1705320"/>
          </a:xfrm>
          <a:custGeom>
            <a:avLst/>
            <a:gdLst/>
            <a:ahLst/>
            <a:rect l="0" t="0" r="r" b="b"/>
            <a:pathLst>
              <a:path w="14607" h="4737">
                <a:moveTo>
                  <a:pt x="106" y="0"/>
                </a:moveTo>
                <a:lnTo>
                  <a:pt x="14501" y="0"/>
                </a:lnTo>
                <a:cubicBezTo>
                  <a:pt x="14559" y="0"/>
                  <a:pt x="14607" y="58"/>
                  <a:pt x="14607" y="105"/>
                </a:cubicBezTo>
                <a:lnTo>
                  <a:pt x="14607" y="4631"/>
                </a:lnTo>
                <a:cubicBezTo>
                  <a:pt x="14607" y="4689"/>
                  <a:pt x="14559" y="4737"/>
                  <a:pt x="14501" y="4737"/>
                </a:cubicBezTo>
                <a:lnTo>
                  <a:pt x="106" y="4737"/>
                </a:lnTo>
                <a:cubicBezTo>
                  <a:pt x="47" y="4737"/>
                  <a:pt x="0" y="4678"/>
                  <a:pt x="0" y="4631"/>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13" name=""/>
          <p:cNvSpPr txBox="1"/>
          <p:nvPr/>
        </p:nvSpPr>
        <p:spPr>
          <a:xfrm>
            <a:off x="380880" y="450000"/>
            <a:ext cx="435312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理论基石：</a:t>
            </a:r>
            <a:r>
              <a:rPr b="1" lang="en-US" sz="2200" strike="noStrike" u="none">
                <a:solidFill>
                  <a:srgbClr val="191919"/>
                </a:solidFill>
                <a:effectLst/>
                <a:uFillTx/>
                <a:latin typeface="MicrosoftYaHei"/>
                <a:ea typeface="MicrosoftYaHei"/>
              </a:rPr>
              <a:t>CVaR</a:t>
            </a:r>
            <a:r>
              <a:rPr b="1" lang="zh-CN" sz="2200" strike="noStrike" u="none">
                <a:solidFill>
                  <a:srgbClr val="191919"/>
                </a:solidFill>
                <a:effectLst/>
                <a:uFillTx/>
                <a:latin typeface="MicrosoftYaHei"/>
                <a:ea typeface="MicrosoftYaHei"/>
              </a:rPr>
              <a:t>在交易中的应用</a:t>
            </a:r>
            <a:endParaRPr b="0" lang="en-US" sz="2250" strike="noStrike" u="none">
              <a:solidFill>
                <a:srgbClr val="000000"/>
              </a:solidFill>
              <a:effectLst/>
              <a:uFillTx/>
              <a:latin typeface="Times New Roman"/>
            </a:endParaRPr>
          </a:p>
        </p:txBody>
      </p:sp>
      <p:sp>
        <p:nvSpPr>
          <p:cNvPr id="814" name=""/>
          <p:cNvSpPr txBox="1"/>
          <p:nvPr/>
        </p:nvSpPr>
        <p:spPr>
          <a:xfrm>
            <a:off x="609480" y="1466280"/>
            <a:ext cx="153684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传统风险模型的局限</a:t>
            </a:r>
            <a:endParaRPr b="0" lang="en-US" sz="1350" strike="noStrike" u="none">
              <a:solidFill>
                <a:srgbClr val="000000"/>
              </a:solidFill>
              <a:effectLst/>
              <a:uFillTx/>
              <a:latin typeface="Times New Roman"/>
            </a:endParaRPr>
          </a:p>
        </p:txBody>
      </p:sp>
      <p:sp>
        <p:nvSpPr>
          <p:cNvPr id="815" name=""/>
          <p:cNvSpPr txBox="1"/>
          <p:nvPr/>
        </p:nvSpPr>
        <p:spPr>
          <a:xfrm>
            <a:off x="838080" y="1877040"/>
            <a:ext cx="2286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传统方法将价格波动视为对称风险</a:t>
            </a:r>
            <a:endParaRPr b="0" lang="en-US" sz="1200" strike="noStrike" u="none">
              <a:solidFill>
                <a:srgbClr val="000000"/>
              </a:solidFill>
              <a:effectLst/>
              <a:uFillTx/>
              <a:latin typeface="Times New Roman"/>
            </a:endParaRPr>
          </a:p>
        </p:txBody>
      </p:sp>
      <p:sp>
        <p:nvSpPr>
          <p:cNvPr id="816" name=""/>
          <p:cNvSpPr txBox="1"/>
          <p:nvPr/>
        </p:nvSpPr>
        <p:spPr>
          <a:xfrm>
            <a:off x="838080" y="2181960"/>
            <a:ext cx="25916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无法准确捕捉加密货币市场的高波动性</a:t>
            </a:r>
            <a:endParaRPr b="0" lang="en-US" sz="1200" strike="noStrike" u="none">
              <a:solidFill>
                <a:srgbClr val="000000"/>
              </a:solidFill>
              <a:effectLst/>
              <a:uFillTx/>
              <a:latin typeface="Times New Roman"/>
            </a:endParaRPr>
          </a:p>
        </p:txBody>
      </p:sp>
      <p:sp>
        <p:nvSpPr>
          <p:cNvPr id="817" name=""/>
          <p:cNvSpPr/>
          <p:nvPr/>
        </p:nvSpPr>
        <p:spPr>
          <a:xfrm>
            <a:off x="380880" y="3181320"/>
            <a:ext cx="5258520" cy="1857600"/>
          </a:xfrm>
          <a:custGeom>
            <a:avLst/>
            <a:gdLst/>
            <a:ahLst/>
            <a:rect l="0" t="0" r="r" b="b"/>
            <a:pathLst>
              <a:path w="14607" h="5160">
                <a:moveTo>
                  <a:pt x="106" y="0"/>
                </a:moveTo>
                <a:lnTo>
                  <a:pt x="14501" y="0"/>
                </a:lnTo>
                <a:cubicBezTo>
                  <a:pt x="14559" y="0"/>
                  <a:pt x="14607" y="58"/>
                  <a:pt x="14607" y="105"/>
                </a:cubicBezTo>
                <a:lnTo>
                  <a:pt x="14607" y="5054"/>
                </a:lnTo>
                <a:cubicBezTo>
                  <a:pt x="14607" y="5113"/>
                  <a:pt x="14559" y="5160"/>
                  <a:pt x="14501" y="5160"/>
                </a:cubicBezTo>
                <a:lnTo>
                  <a:pt x="106" y="5160"/>
                </a:lnTo>
                <a:cubicBezTo>
                  <a:pt x="47" y="5160"/>
                  <a:pt x="0" y="5102"/>
                  <a:pt x="0" y="5054"/>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18" name=""/>
          <p:cNvSpPr txBox="1"/>
          <p:nvPr/>
        </p:nvSpPr>
        <p:spPr>
          <a:xfrm>
            <a:off x="838080" y="2486880"/>
            <a:ext cx="2883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严重低估</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尾部风险</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（极端行情）的影响</a:t>
            </a:r>
            <a:endParaRPr b="0" lang="en-US" sz="1200" strike="noStrike" u="none">
              <a:solidFill>
                <a:srgbClr val="000000"/>
              </a:solidFill>
              <a:effectLst/>
              <a:uFillTx/>
              <a:latin typeface="Times New Roman"/>
            </a:endParaRPr>
          </a:p>
        </p:txBody>
      </p:sp>
      <p:pic>
        <p:nvPicPr>
          <p:cNvPr id="819" name="" descr=""/>
          <p:cNvPicPr/>
          <p:nvPr/>
        </p:nvPicPr>
        <p:blipFill>
          <a:blip r:embed="rId2"/>
          <a:stretch/>
        </p:blipFill>
        <p:spPr>
          <a:xfrm>
            <a:off x="609480" y="3857760"/>
            <a:ext cx="151920" cy="151920"/>
          </a:xfrm>
          <a:prstGeom prst="rect">
            <a:avLst/>
          </a:prstGeom>
          <a:noFill/>
          <a:ln w="0">
            <a:noFill/>
          </a:ln>
        </p:spPr>
      </p:pic>
      <p:sp>
        <p:nvSpPr>
          <p:cNvPr id="820" name=""/>
          <p:cNvSpPr txBox="1"/>
          <p:nvPr/>
        </p:nvSpPr>
        <p:spPr>
          <a:xfrm>
            <a:off x="609480" y="3399840"/>
            <a:ext cx="1353960" cy="226080"/>
          </a:xfrm>
          <a:prstGeom prst="rect">
            <a:avLst/>
          </a:prstGeom>
          <a:noFill/>
          <a:ln w="0">
            <a:noFill/>
          </a:ln>
        </p:spPr>
        <p:txBody>
          <a:bodyPr wrap="none" lIns="0" rIns="0" tIns="0" bIns="0" anchor="t">
            <a:spAutoFit/>
          </a:bodyPr>
          <a:p>
            <a:r>
              <a:rPr b="1" lang="en-US" sz="1300" strike="noStrike" u="none">
                <a:solidFill>
                  <a:srgbClr val="191919"/>
                </a:solidFill>
                <a:effectLst/>
                <a:uFillTx/>
                <a:latin typeface="MicrosoftYaHei"/>
                <a:ea typeface="MicrosoftYaHei"/>
              </a:rPr>
              <a:t>CVaR</a:t>
            </a:r>
            <a:r>
              <a:rPr b="1" lang="zh-CN" sz="1300" strike="noStrike" u="none">
                <a:solidFill>
                  <a:srgbClr val="191919"/>
                </a:solidFill>
                <a:effectLst/>
                <a:uFillTx/>
                <a:latin typeface="MicrosoftYaHei"/>
                <a:ea typeface="MicrosoftYaHei"/>
              </a:rPr>
              <a:t>的核心优势</a:t>
            </a:r>
            <a:endParaRPr b="0" lang="en-US" sz="1350" strike="noStrike" u="none">
              <a:solidFill>
                <a:srgbClr val="000000"/>
              </a:solidFill>
              <a:effectLst/>
              <a:uFillTx/>
              <a:latin typeface="Times New Roman"/>
            </a:endParaRPr>
          </a:p>
        </p:txBody>
      </p:sp>
      <p:pic>
        <p:nvPicPr>
          <p:cNvPr id="821" name="" descr=""/>
          <p:cNvPicPr/>
          <p:nvPr/>
        </p:nvPicPr>
        <p:blipFill>
          <a:blip r:embed="rId3"/>
          <a:stretch/>
        </p:blipFill>
        <p:spPr>
          <a:xfrm>
            <a:off x="609480" y="4238640"/>
            <a:ext cx="151920" cy="151920"/>
          </a:xfrm>
          <a:prstGeom prst="rect">
            <a:avLst/>
          </a:prstGeom>
          <a:noFill/>
          <a:ln w="0">
            <a:noFill/>
          </a:ln>
        </p:spPr>
      </p:pic>
      <p:sp>
        <p:nvSpPr>
          <p:cNvPr id="822" name=""/>
          <p:cNvSpPr txBox="1"/>
          <p:nvPr/>
        </p:nvSpPr>
        <p:spPr>
          <a:xfrm>
            <a:off x="876240" y="3810600"/>
            <a:ext cx="26535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超越</a:t>
            </a:r>
            <a:r>
              <a:rPr b="0" lang="en-US" sz="1200" strike="noStrike" u="none">
                <a:solidFill>
                  <a:srgbClr val="777777"/>
                </a:solidFill>
                <a:effectLst/>
                <a:uFillTx/>
                <a:latin typeface="MicrosoftYaHei"/>
                <a:ea typeface="MicrosoftYaHei"/>
              </a:rPr>
              <a:t>VaR</a:t>
            </a:r>
            <a:r>
              <a:rPr b="0" lang="zh-CN" sz="1200" strike="noStrike" u="none">
                <a:solidFill>
                  <a:srgbClr val="777777"/>
                </a:solidFill>
                <a:effectLst/>
                <a:uFillTx/>
                <a:latin typeface="MicrosoftYaHei"/>
                <a:ea typeface="MicrosoftYaHei"/>
              </a:rPr>
              <a:t>，度量超过阈值时的平均损失</a:t>
            </a:r>
            <a:endParaRPr b="0" lang="en-US" sz="1200" strike="noStrike" u="none">
              <a:solidFill>
                <a:srgbClr val="000000"/>
              </a:solidFill>
              <a:effectLst/>
              <a:uFillTx/>
              <a:latin typeface="Times New Roman"/>
            </a:endParaRPr>
          </a:p>
        </p:txBody>
      </p:sp>
      <p:pic>
        <p:nvPicPr>
          <p:cNvPr id="823" name="" descr=""/>
          <p:cNvPicPr/>
          <p:nvPr/>
        </p:nvPicPr>
        <p:blipFill>
          <a:blip r:embed="rId4"/>
          <a:stretch/>
        </p:blipFill>
        <p:spPr>
          <a:xfrm>
            <a:off x="609480" y="4619520"/>
            <a:ext cx="151920" cy="151920"/>
          </a:xfrm>
          <a:prstGeom prst="rect">
            <a:avLst/>
          </a:prstGeom>
          <a:noFill/>
          <a:ln w="0">
            <a:noFill/>
          </a:ln>
        </p:spPr>
      </p:pic>
      <p:sp>
        <p:nvSpPr>
          <p:cNvPr id="824" name=""/>
          <p:cNvSpPr txBox="1"/>
          <p:nvPr/>
        </p:nvSpPr>
        <p:spPr>
          <a:xfrm>
            <a:off x="876240" y="4191840"/>
            <a:ext cx="24393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专注于最坏的</a:t>
            </a:r>
            <a:r>
              <a:rPr b="0" lang="en-US" sz="1200" strike="noStrike" u="none">
                <a:solidFill>
                  <a:srgbClr val="777777"/>
                </a:solidFill>
                <a:effectLst/>
                <a:uFillTx/>
                <a:latin typeface="MicrosoftYaHei"/>
                <a:ea typeface="MicrosoftYaHei"/>
              </a:rPr>
              <a:t>5%</a:t>
            </a:r>
            <a:r>
              <a:rPr b="0" lang="zh-CN" sz="1200" strike="noStrike" u="none">
                <a:solidFill>
                  <a:srgbClr val="777777"/>
                </a:solidFill>
                <a:effectLst/>
                <a:uFillTx/>
                <a:latin typeface="MicrosoftYaHei"/>
                <a:ea typeface="MicrosoftYaHei"/>
              </a:rPr>
              <a:t>情况下的预期损失</a:t>
            </a:r>
            <a:endParaRPr b="0" lang="en-US" sz="1200" strike="noStrike" u="none">
              <a:solidFill>
                <a:srgbClr val="000000"/>
              </a:solidFill>
              <a:effectLst/>
              <a:uFillTx/>
              <a:latin typeface="Times New Roman"/>
            </a:endParaRPr>
          </a:p>
        </p:txBody>
      </p:sp>
      <p:sp>
        <p:nvSpPr>
          <p:cNvPr id="825" name=""/>
          <p:cNvSpPr/>
          <p:nvPr/>
        </p:nvSpPr>
        <p:spPr>
          <a:xfrm>
            <a:off x="6324480" y="1247760"/>
            <a:ext cx="5487120" cy="5229360"/>
          </a:xfrm>
          <a:custGeom>
            <a:avLst/>
            <a:gdLst/>
            <a:ahLst/>
            <a:rect l="0" t="0" r="r" b="b"/>
            <a:pathLst>
              <a:path w="15242" h="14526">
                <a:moveTo>
                  <a:pt x="106" y="0"/>
                </a:moveTo>
                <a:lnTo>
                  <a:pt x="15136" y="0"/>
                </a:lnTo>
                <a:cubicBezTo>
                  <a:pt x="15194" y="0"/>
                  <a:pt x="15242" y="58"/>
                  <a:pt x="15242" y="105"/>
                </a:cubicBezTo>
                <a:lnTo>
                  <a:pt x="15242" y="14420"/>
                </a:lnTo>
                <a:cubicBezTo>
                  <a:pt x="15242" y="14479"/>
                  <a:pt x="15194" y="14526"/>
                  <a:pt x="15136" y="14526"/>
                </a:cubicBezTo>
                <a:lnTo>
                  <a:pt x="106" y="14526"/>
                </a:lnTo>
                <a:cubicBezTo>
                  <a:pt x="47" y="14526"/>
                  <a:pt x="0" y="14468"/>
                  <a:pt x="0" y="14420"/>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26" name=""/>
          <p:cNvSpPr txBox="1"/>
          <p:nvPr/>
        </p:nvSpPr>
        <p:spPr>
          <a:xfrm>
            <a:off x="876240" y="4572720"/>
            <a:ext cx="2439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前瞻性风险度量，动态调整风险敞口</a:t>
            </a:r>
            <a:endParaRPr b="0" lang="en-US" sz="1200" strike="noStrike" u="none">
              <a:solidFill>
                <a:srgbClr val="000000"/>
              </a:solidFill>
              <a:effectLst/>
              <a:uFillTx/>
              <a:latin typeface="Times New Roman"/>
            </a:endParaRPr>
          </a:p>
        </p:txBody>
      </p:sp>
      <p:sp>
        <p:nvSpPr>
          <p:cNvPr id="827" name=""/>
          <p:cNvSpPr txBox="1"/>
          <p:nvPr/>
        </p:nvSpPr>
        <p:spPr>
          <a:xfrm>
            <a:off x="6553080" y="1466280"/>
            <a:ext cx="2036520" cy="226080"/>
          </a:xfrm>
          <a:prstGeom prst="rect">
            <a:avLst/>
          </a:prstGeom>
          <a:noFill/>
          <a:ln w="0">
            <a:noFill/>
          </a:ln>
        </p:spPr>
        <p:txBody>
          <a:bodyPr wrap="none" lIns="0" rIns="0" tIns="0" bIns="0" anchor="t">
            <a:spAutoFit/>
          </a:bodyPr>
          <a:p>
            <a:r>
              <a:rPr b="1" lang="en-US" sz="1300" strike="noStrike" u="none">
                <a:solidFill>
                  <a:srgbClr val="191919"/>
                </a:solidFill>
                <a:effectLst/>
                <a:uFillTx/>
                <a:latin typeface="MicrosoftYaHei"/>
                <a:ea typeface="MicrosoftYaHei"/>
              </a:rPr>
              <a:t>CVaR</a:t>
            </a:r>
            <a:r>
              <a:rPr b="1" lang="zh-CN" sz="1300" strike="noStrike" u="none">
                <a:solidFill>
                  <a:srgbClr val="191919"/>
                </a:solidFill>
                <a:effectLst/>
                <a:uFillTx/>
                <a:latin typeface="MicrosoftYaHei"/>
                <a:ea typeface="MicrosoftYaHei"/>
              </a:rPr>
              <a:t>与传统风险模型对比</a:t>
            </a:r>
            <a:endParaRPr b="0" lang="en-US" sz="1350" strike="noStrike" u="none">
              <a:solidFill>
                <a:srgbClr val="000000"/>
              </a:solidFill>
              <a:effectLst/>
              <a:uFillTx/>
              <a:latin typeface="Times New Roman"/>
            </a:endParaRPr>
          </a:p>
        </p:txBody>
      </p:sp>
      <p:sp>
        <p:nvSpPr>
          <p:cNvPr id="828" name=""/>
          <p:cNvSpPr/>
          <p:nvPr/>
        </p:nvSpPr>
        <p:spPr>
          <a:xfrm>
            <a:off x="6781680" y="2323800"/>
            <a:ext cx="1810080" cy="286200"/>
          </a:xfrm>
          <a:custGeom>
            <a:avLst/>
            <a:gdLst/>
            <a:ahLst/>
            <a:rect l="0" t="0" r="r" b="b"/>
            <a:pathLst>
              <a:path w="5028" h="795">
                <a:moveTo>
                  <a:pt x="0" y="0"/>
                </a:moveTo>
                <a:lnTo>
                  <a:pt x="5028" y="0"/>
                </a:lnTo>
                <a:lnTo>
                  <a:pt x="5028" y="795"/>
                </a:lnTo>
                <a:lnTo>
                  <a:pt x="0" y="795"/>
                </a:lnTo>
                <a:lnTo>
                  <a:pt x="0" y="0"/>
                </a:lnTo>
                <a:close/>
              </a:path>
            </a:pathLst>
          </a:custGeom>
          <a:solidFill>
            <a:srgbClr val="2cb8c9">
              <a:alpha val="6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29" name=""/>
          <p:cNvSpPr/>
          <p:nvPr/>
        </p:nvSpPr>
        <p:spPr>
          <a:xfrm>
            <a:off x="8591400" y="2323800"/>
            <a:ext cx="95400" cy="286200"/>
          </a:xfrm>
          <a:custGeom>
            <a:avLst/>
            <a:gdLst/>
            <a:ahLst/>
            <a:rect l="0" t="0" r="r" b="b"/>
            <a:pathLst>
              <a:path w="265" h="795">
                <a:moveTo>
                  <a:pt x="0" y="0"/>
                </a:moveTo>
                <a:lnTo>
                  <a:pt x="265" y="0"/>
                </a:lnTo>
                <a:lnTo>
                  <a:pt x="265" y="795"/>
                </a:lnTo>
                <a:lnTo>
                  <a:pt x="0" y="795"/>
                </a:lnTo>
                <a:lnTo>
                  <a:pt x="0" y="0"/>
                </a:lnTo>
                <a:close/>
              </a:path>
            </a:pathLst>
          </a:custGeom>
          <a:solidFill>
            <a:srgbClr val="e7434a">
              <a:alpha val="6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30" name=""/>
          <p:cNvSpPr txBox="1"/>
          <p:nvPr/>
        </p:nvSpPr>
        <p:spPr>
          <a:xfrm>
            <a:off x="7277040" y="1915200"/>
            <a:ext cx="91512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传统风险模型</a:t>
            </a:r>
            <a:endParaRPr b="0" lang="en-US" sz="1200" strike="noStrike" u="none">
              <a:solidFill>
                <a:srgbClr val="000000"/>
              </a:solidFill>
              <a:effectLst/>
              <a:uFillTx/>
              <a:latin typeface="Times New Roman"/>
            </a:endParaRPr>
          </a:p>
        </p:txBody>
      </p:sp>
      <p:sp>
        <p:nvSpPr>
          <p:cNvPr id="831" name=""/>
          <p:cNvSpPr txBox="1"/>
          <p:nvPr/>
        </p:nvSpPr>
        <p:spPr>
          <a:xfrm>
            <a:off x="7277040" y="2743920"/>
            <a:ext cx="91512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忽略尾部风险</a:t>
            </a:r>
            <a:endParaRPr b="0" lang="en-US" sz="1200" strike="noStrike" u="none">
              <a:solidFill>
                <a:srgbClr val="000000"/>
              </a:solidFill>
              <a:effectLst/>
              <a:uFillTx/>
              <a:latin typeface="Times New Roman"/>
            </a:endParaRPr>
          </a:p>
        </p:txBody>
      </p:sp>
      <p:sp>
        <p:nvSpPr>
          <p:cNvPr id="832" name=""/>
          <p:cNvSpPr/>
          <p:nvPr/>
        </p:nvSpPr>
        <p:spPr>
          <a:xfrm>
            <a:off x="9448560" y="2323800"/>
            <a:ext cx="1810080" cy="286200"/>
          </a:xfrm>
          <a:custGeom>
            <a:avLst/>
            <a:gdLst/>
            <a:ahLst/>
            <a:rect l="0" t="0" r="r" b="b"/>
            <a:pathLst>
              <a:path w="5028" h="795">
                <a:moveTo>
                  <a:pt x="0" y="0"/>
                </a:moveTo>
                <a:lnTo>
                  <a:pt x="5028" y="0"/>
                </a:lnTo>
                <a:lnTo>
                  <a:pt x="5028" y="795"/>
                </a:lnTo>
                <a:lnTo>
                  <a:pt x="0" y="795"/>
                </a:lnTo>
                <a:lnTo>
                  <a:pt x="0" y="0"/>
                </a:lnTo>
                <a:close/>
              </a:path>
            </a:pathLst>
          </a:custGeom>
          <a:solidFill>
            <a:srgbClr val="2cb8c9">
              <a:alpha val="6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33" name=""/>
          <p:cNvSpPr/>
          <p:nvPr/>
        </p:nvSpPr>
        <p:spPr>
          <a:xfrm>
            <a:off x="11258280" y="2323800"/>
            <a:ext cx="95760" cy="286200"/>
          </a:xfrm>
          <a:custGeom>
            <a:avLst/>
            <a:gdLst/>
            <a:ahLst/>
            <a:rect l="0" t="0" r="r" b="b"/>
            <a:pathLst>
              <a:path w="266" h="795">
                <a:moveTo>
                  <a:pt x="0" y="0"/>
                </a:moveTo>
                <a:lnTo>
                  <a:pt x="266" y="0"/>
                </a:lnTo>
                <a:lnTo>
                  <a:pt x="266" y="795"/>
                </a:lnTo>
                <a:lnTo>
                  <a:pt x="0" y="795"/>
                </a:lnTo>
                <a:lnTo>
                  <a:pt x="0" y="0"/>
                </a:lnTo>
                <a:close/>
              </a:path>
            </a:pathLst>
          </a:custGeom>
          <a:solidFill>
            <a:srgbClr val="e7434a">
              <a:alpha val="6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34" name=""/>
          <p:cNvSpPr txBox="1"/>
          <p:nvPr/>
        </p:nvSpPr>
        <p:spPr>
          <a:xfrm>
            <a:off x="10049760" y="1915200"/>
            <a:ext cx="751680" cy="201600"/>
          </a:xfrm>
          <a:prstGeom prst="rect">
            <a:avLst/>
          </a:prstGeom>
          <a:noFill/>
          <a:ln w="0">
            <a:noFill/>
          </a:ln>
        </p:spPr>
        <p:txBody>
          <a:bodyPr wrap="none" lIns="0" rIns="0" tIns="0" bIns="0" anchor="t">
            <a:spAutoFit/>
          </a:bodyPr>
          <a:p>
            <a:r>
              <a:rPr b="1" lang="en-US" sz="1200" strike="noStrike" u="none">
                <a:solidFill>
                  <a:srgbClr val="333333"/>
                </a:solidFill>
                <a:effectLst/>
                <a:uFillTx/>
                <a:latin typeface="MicrosoftYaHei"/>
                <a:ea typeface="MicrosoftYaHei"/>
              </a:rPr>
              <a:t>CVaR</a:t>
            </a:r>
            <a:r>
              <a:rPr b="1" lang="zh-CN" sz="1200" strike="noStrike" u="none">
                <a:solidFill>
                  <a:srgbClr val="333333"/>
                </a:solidFill>
                <a:effectLst/>
                <a:uFillTx/>
                <a:latin typeface="MicrosoftYaHei"/>
                <a:ea typeface="MicrosoftYaHei"/>
              </a:rPr>
              <a:t>模型</a:t>
            </a:r>
            <a:endParaRPr b="0" lang="en-US" sz="1200" strike="noStrike" u="none">
              <a:solidFill>
                <a:srgbClr val="000000"/>
              </a:solidFill>
              <a:effectLst/>
              <a:uFillTx/>
              <a:latin typeface="Times New Roman"/>
            </a:endParaRPr>
          </a:p>
        </p:txBody>
      </p:sp>
      <p:sp>
        <p:nvSpPr>
          <p:cNvPr id="835" name=""/>
          <p:cNvSpPr txBox="1"/>
          <p:nvPr/>
        </p:nvSpPr>
        <p:spPr>
          <a:xfrm>
            <a:off x="9944280" y="2743920"/>
            <a:ext cx="91512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专注尾部风险</a:t>
            </a:r>
            <a:endParaRPr b="0" lang="en-US" sz="1200" strike="noStrike" u="none">
              <a:solidFill>
                <a:srgbClr val="000000"/>
              </a:solidFill>
              <a:effectLst/>
              <a:uFillTx/>
              <a:latin typeface="Times New Roman"/>
            </a:endParaRPr>
          </a:p>
        </p:txBody>
      </p:sp>
      <p:sp>
        <p:nvSpPr>
          <p:cNvPr id="836" name=""/>
          <p:cNvSpPr/>
          <p:nvPr/>
        </p:nvSpPr>
        <p:spPr>
          <a:xfrm>
            <a:off x="6553080" y="3514680"/>
            <a:ext cx="5029920" cy="533520"/>
          </a:xfrm>
          <a:custGeom>
            <a:avLst/>
            <a:gdLst/>
            <a:ahLst/>
            <a:rect l="0" t="0" r="r" b="b"/>
            <a:pathLst>
              <a:path w="13972" h="1482">
                <a:moveTo>
                  <a:pt x="212" y="0"/>
                </a:moveTo>
                <a:lnTo>
                  <a:pt x="13760" y="0"/>
                </a:lnTo>
                <a:cubicBezTo>
                  <a:pt x="13877" y="0"/>
                  <a:pt x="13972" y="116"/>
                  <a:pt x="13972" y="211"/>
                </a:cubicBezTo>
                <a:lnTo>
                  <a:pt x="13972" y="1270"/>
                </a:lnTo>
                <a:cubicBezTo>
                  <a:pt x="13972" y="1387"/>
                  <a:pt x="13877" y="1482"/>
                  <a:pt x="13760" y="1482"/>
                </a:cubicBezTo>
                <a:lnTo>
                  <a:pt x="212" y="1482"/>
                </a:lnTo>
                <a:cubicBezTo>
                  <a:pt x="95" y="1482"/>
                  <a:pt x="0" y="1365"/>
                  <a:pt x="0" y="1270"/>
                </a:cubicBezTo>
                <a:lnTo>
                  <a:pt x="0" y="211"/>
                </a:lnTo>
                <a:cubicBezTo>
                  <a:pt x="0" y="94"/>
                  <a:pt x="95" y="0"/>
                  <a:pt x="212" y="0"/>
                </a:cubicBez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37" name=""/>
          <p:cNvSpPr txBox="1"/>
          <p:nvPr/>
        </p:nvSpPr>
        <p:spPr>
          <a:xfrm>
            <a:off x="6553080" y="3201120"/>
            <a:ext cx="1208880" cy="201600"/>
          </a:xfrm>
          <a:prstGeom prst="rect">
            <a:avLst/>
          </a:prstGeom>
          <a:noFill/>
          <a:ln w="0">
            <a:noFill/>
          </a:ln>
        </p:spPr>
        <p:txBody>
          <a:bodyPr wrap="none" lIns="0" rIns="0" tIns="0" bIns="0" anchor="t">
            <a:spAutoFit/>
          </a:bodyPr>
          <a:p>
            <a:r>
              <a:rPr b="1" lang="en-US" sz="1200" strike="noStrike" u="none">
                <a:solidFill>
                  <a:srgbClr val="191919"/>
                </a:solidFill>
                <a:effectLst/>
                <a:uFillTx/>
                <a:latin typeface="MicrosoftYaHei"/>
                <a:ea typeface="MicrosoftYaHei"/>
              </a:rPr>
              <a:t>CVaR</a:t>
            </a:r>
            <a:r>
              <a:rPr b="1" lang="zh-CN" sz="1200" strike="noStrike" u="none">
                <a:solidFill>
                  <a:srgbClr val="191919"/>
                </a:solidFill>
                <a:effectLst/>
                <a:uFillTx/>
                <a:latin typeface="MicrosoftYaHei"/>
                <a:ea typeface="MicrosoftYaHei"/>
              </a:rPr>
              <a:t>的核心问题</a:t>
            </a:r>
            <a:endParaRPr b="0" lang="en-US" sz="1200" strike="noStrike" u="none">
              <a:solidFill>
                <a:srgbClr val="000000"/>
              </a:solidFill>
              <a:effectLst/>
              <a:uFillTx/>
              <a:latin typeface="Times New Roman"/>
            </a:endParaRPr>
          </a:p>
        </p:txBody>
      </p:sp>
      <p:sp>
        <p:nvSpPr>
          <p:cNvPr id="838" name=""/>
          <p:cNvSpPr/>
          <p:nvPr/>
        </p:nvSpPr>
        <p:spPr>
          <a:xfrm>
            <a:off x="6553080" y="4276440"/>
            <a:ext cx="5029920" cy="1000440"/>
          </a:xfrm>
          <a:custGeom>
            <a:avLst/>
            <a:gdLst/>
            <a:ahLst/>
            <a:rect l="0" t="0" r="r" b="b"/>
            <a:pathLst>
              <a:path w="13972" h="2779">
                <a:moveTo>
                  <a:pt x="0" y="0"/>
                </a:moveTo>
                <a:lnTo>
                  <a:pt x="13972" y="0"/>
                </a:lnTo>
                <a:lnTo>
                  <a:pt x="13972" y="2779"/>
                </a:lnTo>
                <a:lnTo>
                  <a:pt x="0" y="2779"/>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39" name=""/>
          <p:cNvSpPr/>
          <p:nvPr/>
        </p:nvSpPr>
        <p:spPr>
          <a:xfrm>
            <a:off x="6553080" y="4047840"/>
            <a:ext cx="50292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840" name=""/>
          <p:cNvSpPr txBox="1"/>
          <p:nvPr/>
        </p:nvSpPr>
        <p:spPr>
          <a:xfrm>
            <a:off x="7517160" y="3658320"/>
            <a:ext cx="326124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在最坏的</a:t>
            </a:r>
            <a:r>
              <a:rPr b="0" lang="en-US" sz="1200" strike="noStrike" u="none">
                <a:solidFill>
                  <a:srgbClr val="777777"/>
                </a:solidFill>
                <a:effectLst/>
                <a:uFillTx/>
                <a:latin typeface="MicrosoftYaHei"/>
                <a:ea typeface="MicrosoftYaHei"/>
              </a:rPr>
              <a:t>5%</a:t>
            </a:r>
            <a:r>
              <a:rPr b="0" lang="zh-CN" sz="1200" strike="noStrike" u="none">
                <a:solidFill>
                  <a:srgbClr val="777777"/>
                </a:solidFill>
                <a:effectLst/>
                <a:uFillTx/>
                <a:latin typeface="MicrosoftYaHei"/>
                <a:ea typeface="MicrosoftYaHei"/>
              </a:rPr>
              <a:t>情况下，我们平均会损失多少？</a:t>
            </a:r>
            <a:r>
              <a:rPr b="0" lang="en-US" sz="1200" strike="noStrike" u="none">
                <a:solidFill>
                  <a:srgbClr val="777777"/>
                </a:solidFill>
                <a:effectLst/>
                <a:uFillTx/>
                <a:latin typeface="MicrosoftYaHei"/>
                <a:ea typeface="MicrosoftYaHei"/>
              </a:rPr>
              <a:t>"</a:t>
            </a:r>
            <a:endParaRPr b="0" lang="en-US" sz="1200" strike="noStrike" u="none">
              <a:solidFill>
                <a:srgbClr val="000000"/>
              </a:solidFill>
              <a:effectLst/>
              <a:uFillTx/>
              <a:latin typeface="Times New Roman"/>
            </a:endParaRPr>
          </a:p>
        </p:txBody>
      </p:sp>
      <p:pic>
        <p:nvPicPr>
          <p:cNvPr id="841" name="" descr=""/>
          <p:cNvPicPr/>
          <p:nvPr/>
        </p:nvPicPr>
        <p:blipFill>
          <a:blip r:embed="rId5"/>
          <a:stretch/>
        </p:blipFill>
        <p:spPr>
          <a:xfrm>
            <a:off x="6705720" y="4467240"/>
            <a:ext cx="114120" cy="151920"/>
          </a:xfrm>
          <a:prstGeom prst="rect">
            <a:avLst/>
          </a:prstGeom>
          <a:noFill/>
          <a:ln w="0">
            <a:noFill/>
          </a:ln>
        </p:spPr>
      </p:pic>
      <p:sp>
        <p:nvSpPr>
          <p:cNvPr id="842" name=""/>
          <p:cNvSpPr txBox="1"/>
          <p:nvPr/>
        </p:nvSpPr>
        <p:spPr>
          <a:xfrm>
            <a:off x="6867360" y="4429800"/>
            <a:ext cx="10674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风险管理新视角</a:t>
            </a:r>
            <a:endParaRPr b="0" lang="en-US" sz="1200" strike="noStrike" u="none">
              <a:solidFill>
                <a:srgbClr val="000000"/>
              </a:solidFill>
              <a:effectLst/>
              <a:uFillTx/>
              <a:latin typeface="Times New Roman"/>
            </a:endParaRPr>
          </a:p>
        </p:txBody>
      </p:sp>
      <p:sp>
        <p:nvSpPr>
          <p:cNvPr id="843" name=""/>
          <p:cNvSpPr txBox="1"/>
          <p:nvPr/>
        </p:nvSpPr>
        <p:spPr>
          <a:xfrm>
            <a:off x="6705720" y="4735800"/>
            <a:ext cx="4616640" cy="175680"/>
          </a:xfrm>
          <a:prstGeom prst="rect">
            <a:avLst/>
          </a:prstGeom>
          <a:noFill/>
          <a:ln w="0">
            <a:noFill/>
          </a:ln>
        </p:spPr>
        <p:txBody>
          <a:bodyPr wrap="none" lIns="0" rIns="0" tIns="0" bIns="0" anchor="t">
            <a:spAutoFit/>
          </a:bodyPr>
          <a:p>
            <a:r>
              <a:rPr b="0" lang="en-US" sz="1000" strike="noStrike" u="none">
                <a:solidFill>
                  <a:srgbClr val="09aa71"/>
                </a:solidFill>
                <a:effectLst/>
                <a:uFillTx/>
                <a:latin typeface="MicrosoftYaHei"/>
                <a:ea typeface="MicrosoftYaHei"/>
              </a:rPr>
              <a:t>CVaR</a:t>
            </a:r>
            <a:r>
              <a:rPr b="0" lang="zh-CN" sz="1000" strike="noStrike" u="none">
                <a:solidFill>
                  <a:srgbClr val="09aa71"/>
                </a:solidFill>
                <a:effectLst/>
                <a:uFillTx/>
                <a:latin typeface="MicrosoftYaHei"/>
                <a:ea typeface="MicrosoftYaHei"/>
              </a:rPr>
              <a:t>引导策略在市场平静时适度进取，市场动荡时主动收缩，最大化长期生存</a:t>
            </a:r>
            <a:endParaRPr b="0" lang="en-US" sz="1050" strike="noStrike" u="none">
              <a:solidFill>
                <a:srgbClr val="000000"/>
              </a:solidFill>
              <a:effectLst/>
              <a:uFillTx/>
              <a:latin typeface="Times New Roman"/>
            </a:endParaRPr>
          </a:p>
        </p:txBody>
      </p:sp>
      <p:sp>
        <p:nvSpPr>
          <p:cNvPr id="844" name=""/>
          <p:cNvSpPr txBox="1"/>
          <p:nvPr/>
        </p:nvSpPr>
        <p:spPr>
          <a:xfrm>
            <a:off x="6705720" y="4913640"/>
            <a:ext cx="26604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能力</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46" name="" descr=""/>
          <p:cNvPicPr/>
          <p:nvPr/>
        </p:nvPicPr>
        <p:blipFill>
          <a:blip r:embed="rId1"/>
          <a:stretch/>
        </p:blipFill>
        <p:spPr>
          <a:xfrm>
            <a:off x="0" y="0"/>
            <a:ext cx="12191760" cy="6857640"/>
          </a:xfrm>
          <a:prstGeom prst="rect">
            <a:avLst/>
          </a:prstGeom>
          <a:noFill/>
          <a:ln w="0">
            <a:noFill/>
          </a:ln>
        </p:spPr>
      </p:pic>
      <p:sp>
        <p:nvSpPr>
          <p:cNvPr id="847"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04/02</a:t>
            </a:r>
            <a:r>
              <a:rPr b="0" lang="zh-CN" sz="1000" strike="noStrike" u="none">
                <a:solidFill>
                  <a:srgbClr val="4b5563"/>
                </a:solidFill>
                <a:effectLst/>
                <a:uFillTx/>
                <a:latin typeface="MicrosoftYaHei"/>
                <a:ea typeface="MicrosoftYaHei"/>
              </a:rPr>
              <a:t>风险管理实战策略</a:t>
            </a:r>
            <a:endParaRPr b="0" lang="en-US" sz="1050" strike="noStrike" u="none">
              <a:solidFill>
                <a:srgbClr val="000000"/>
              </a:solidFill>
              <a:effectLst/>
              <a:uFillTx/>
              <a:latin typeface="Times New Roman"/>
            </a:endParaRPr>
          </a:p>
        </p:txBody>
      </p:sp>
      <p:sp>
        <p:nvSpPr>
          <p:cNvPr id="848" name=""/>
          <p:cNvSpPr/>
          <p:nvPr/>
        </p:nvSpPr>
        <p:spPr>
          <a:xfrm>
            <a:off x="380880" y="1247760"/>
            <a:ext cx="5372280" cy="1781280"/>
          </a:xfrm>
          <a:custGeom>
            <a:avLst/>
            <a:gdLst/>
            <a:ahLst/>
            <a:rect l="0" t="0" r="r" b="b"/>
            <a:pathLst>
              <a:path w="14923" h="4948">
                <a:moveTo>
                  <a:pt x="106" y="0"/>
                </a:moveTo>
                <a:lnTo>
                  <a:pt x="14817" y="0"/>
                </a:lnTo>
                <a:cubicBezTo>
                  <a:pt x="14876" y="0"/>
                  <a:pt x="14923" y="58"/>
                  <a:pt x="14923" y="105"/>
                </a:cubicBezTo>
                <a:lnTo>
                  <a:pt x="14923" y="4842"/>
                </a:lnTo>
                <a:cubicBezTo>
                  <a:pt x="14923" y="4901"/>
                  <a:pt x="14876" y="4948"/>
                  <a:pt x="14817" y="4948"/>
                </a:cubicBezTo>
                <a:lnTo>
                  <a:pt x="106" y="4948"/>
                </a:lnTo>
                <a:cubicBezTo>
                  <a:pt x="47" y="4948"/>
                  <a:pt x="0" y="4890"/>
                  <a:pt x="0" y="484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49" name=""/>
          <p:cNvSpPr txBox="1"/>
          <p:nvPr/>
        </p:nvSpPr>
        <p:spPr>
          <a:xfrm>
            <a:off x="380880" y="450000"/>
            <a:ext cx="257940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动态止损与止盈策略</a:t>
            </a:r>
            <a:endParaRPr b="0" lang="en-US" sz="2250" strike="noStrike" u="none">
              <a:solidFill>
                <a:srgbClr val="000000"/>
              </a:solidFill>
              <a:effectLst/>
              <a:uFillTx/>
              <a:latin typeface="Times New Roman"/>
            </a:endParaRPr>
          </a:p>
        </p:txBody>
      </p:sp>
      <p:pic>
        <p:nvPicPr>
          <p:cNvPr id="850" name="" descr=""/>
          <p:cNvPicPr/>
          <p:nvPr/>
        </p:nvPicPr>
        <p:blipFill>
          <a:blip r:embed="rId2"/>
          <a:stretch/>
        </p:blipFill>
        <p:spPr>
          <a:xfrm>
            <a:off x="609480" y="1924200"/>
            <a:ext cx="151920" cy="151920"/>
          </a:xfrm>
          <a:prstGeom prst="rect">
            <a:avLst/>
          </a:prstGeom>
          <a:noFill/>
          <a:ln w="0">
            <a:noFill/>
          </a:ln>
        </p:spPr>
      </p:pic>
      <p:sp>
        <p:nvSpPr>
          <p:cNvPr id="851" name=""/>
          <p:cNvSpPr txBox="1"/>
          <p:nvPr/>
        </p:nvSpPr>
        <p:spPr>
          <a:xfrm>
            <a:off x="609480" y="1466280"/>
            <a:ext cx="136620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传统方法的局限性</a:t>
            </a:r>
            <a:endParaRPr b="0" lang="en-US" sz="1350" strike="noStrike" u="none">
              <a:solidFill>
                <a:srgbClr val="000000"/>
              </a:solidFill>
              <a:effectLst/>
              <a:uFillTx/>
              <a:latin typeface="Times New Roman"/>
            </a:endParaRPr>
          </a:p>
        </p:txBody>
      </p:sp>
      <p:pic>
        <p:nvPicPr>
          <p:cNvPr id="852" name="" descr=""/>
          <p:cNvPicPr/>
          <p:nvPr/>
        </p:nvPicPr>
        <p:blipFill>
          <a:blip r:embed="rId3"/>
          <a:stretch/>
        </p:blipFill>
        <p:spPr>
          <a:xfrm>
            <a:off x="609480" y="2266920"/>
            <a:ext cx="151920" cy="151920"/>
          </a:xfrm>
          <a:prstGeom prst="rect">
            <a:avLst/>
          </a:prstGeom>
          <a:noFill/>
          <a:ln w="0">
            <a:noFill/>
          </a:ln>
        </p:spPr>
      </p:pic>
      <p:sp>
        <p:nvSpPr>
          <p:cNvPr id="853" name=""/>
          <p:cNvSpPr txBox="1"/>
          <p:nvPr/>
        </p:nvSpPr>
        <p:spPr>
          <a:xfrm>
            <a:off x="876240" y="1877040"/>
            <a:ext cx="25916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固定百分比止损无法适应市场波动变化</a:t>
            </a:r>
            <a:endParaRPr b="0" lang="en-US" sz="1200" strike="noStrike" u="none">
              <a:solidFill>
                <a:srgbClr val="000000"/>
              </a:solidFill>
              <a:effectLst/>
              <a:uFillTx/>
              <a:latin typeface="Times New Roman"/>
            </a:endParaRPr>
          </a:p>
        </p:txBody>
      </p:sp>
      <p:pic>
        <p:nvPicPr>
          <p:cNvPr id="854" name="" descr=""/>
          <p:cNvPicPr/>
          <p:nvPr/>
        </p:nvPicPr>
        <p:blipFill>
          <a:blip r:embed="rId4"/>
          <a:stretch/>
        </p:blipFill>
        <p:spPr>
          <a:xfrm>
            <a:off x="609480" y="2610000"/>
            <a:ext cx="151920" cy="151920"/>
          </a:xfrm>
          <a:prstGeom prst="rect">
            <a:avLst/>
          </a:prstGeom>
          <a:noFill/>
          <a:ln w="0">
            <a:noFill/>
          </a:ln>
        </p:spPr>
      </p:pic>
      <p:sp>
        <p:nvSpPr>
          <p:cNvPr id="855" name=""/>
          <p:cNvSpPr txBox="1"/>
          <p:nvPr/>
        </p:nvSpPr>
        <p:spPr>
          <a:xfrm>
            <a:off x="876240" y="2220120"/>
            <a:ext cx="20818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容易被正常的市场波动</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震出</a:t>
            </a:r>
            <a:r>
              <a:rPr b="0" lang="en-US" sz="1200" strike="noStrike" u="none">
                <a:solidFill>
                  <a:srgbClr val="777777"/>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856" name=""/>
          <p:cNvSpPr/>
          <p:nvPr/>
        </p:nvSpPr>
        <p:spPr>
          <a:xfrm>
            <a:off x="380880" y="3257280"/>
            <a:ext cx="5372280" cy="2391120"/>
          </a:xfrm>
          <a:custGeom>
            <a:avLst/>
            <a:gdLst/>
            <a:ahLst/>
            <a:rect l="0" t="0" r="r" b="b"/>
            <a:pathLst>
              <a:path w="14923" h="6642">
                <a:moveTo>
                  <a:pt x="106" y="0"/>
                </a:moveTo>
                <a:lnTo>
                  <a:pt x="14817" y="0"/>
                </a:lnTo>
                <a:cubicBezTo>
                  <a:pt x="14876" y="0"/>
                  <a:pt x="14923" y="59"/>
                  <a:pt x="14923" y="106"/>
                </a:cubicBezTo>
                <a:lnTo>
                  <a:pt x="14923" y="6536"/>
                </a:lnTo>
                <a:cubicBezTo>
                  <a:pt x="14923" y="6595"/>
                  <a:pt x="14876" y="6642"/>
                  <a:pt x="14817" y="6642"/>
                </a:cubicBezTo>
                <a:lnTo>
                  <a:pt x="106" y="6642"/>
                </a:lnTo>
                <a:cubicBezTo>
                  <a:pt x="47" y="6642"/>
                  <a:pt x="0" y="6584"/>
                  <a:pt x="0" y="6536"/>
                </a:cubicBez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57" name=""/>
          <p:cNvSpPr txBox="1"/>
          <p:nvPr/>
        </p:nvSpPr>
        <p:spPr>
          <a:xfrm>
            <a:off x="876240" y="256284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无法在低波动期有效保护利润</a:t>
            </a:r>
            <a:endParaRPr b="0" lang="en-US" sz="1200" strike="noStrike" u="none">
              <a:solidFill>
                <a:srgbClr val="000000"/>
              </a:solidFill>
              <a:effectLst/>
              <a:uFillTx/>
              <a:latin typeface="Times New Roman"/>
            </a:endParaRPr>
          </a:p>
        </p:txBody>
      </p:sp>
      <p:sp>
        <p:nvSpPr>
          <p:cNvPr id="858" name=""/>
          <p:cNvSpPr/>
          <p:nvPr/>
        </p:nvSpPr>
        <p:spPr>
          <a:xfrm>
            <a:off x="609480" y="3895560"/>
            <a:ext cx="457920" cy="457920"/>
          </a:xfrm>
          <a:custGeom>
            <a:avLst/>
            <a:gdLst/>
            <a:ahLst/>
            <a:rect l="0" t="0" r="r" b="b"/>
            <a:pathLst>
              <a:path w="1272" h="1272">
                <a:moveTo>
                  <a:pt x="636" y="0"/>
                </a:moveTo>
                <a:cubicBezTo>
                  <a:pt x="987" y="0"/>
                  <a:pt x="1272" y="352"/>
                  <a:pt x="1272" y="636"/>
                </a:cubicBezTo>
                <a:cubicBezTo>
                  <a:pt x="1272" y="988"/>
                  <a:pt x="987" y="1272"/>
                  <a:pt x="636" y="1272"/>
                </a:cubicBezTo>
                <a:cubicBezTo>
                  <a:pt x="284" y="1272"/>
                  <a:pt x="0" y="921"/>
                  <a:pt x="0" y="636"/>
                </a:cubicBezTo>
                <a:cubicBezTo>
                  <a:pt x="0" y="285"/>
                  <a:pt x="284" y="0"/>
                  <a:pt x="636" y="0"/>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59" name="" descr=""/>
          <p:cNvPicPr/>
          <p:nvPr/>
        </p:nvPicPr>
        <p:blipFill>
          <a:blip r:embed="rId5"/>
          <a:stretch/>
        </p:blipFill>
        <p:spPr>
          <a:xfrm>
            <a:off x="743040" y="4048200"/>
            <a:ext cx="190080" cy="151920"/>
          </a:xfrm>
          <a:prstGeom prst="rect">
            <a:avLst/>
          </a:prstGeom>
          <a:noFill/>
          <a:ln w="0">
            <a:noFill/>
          </a:ln>
        </p:spPr>
      </p:pic>
      <p:sp>
        <p:nvSpPr>
          <p:cNvPr id="860" name=""/>
          <p:cNvSpPr txBox="1"/>
          <p:nvPr/>
        </p:nvSpPr>
        <p:spPr>
          <a:xfrm>
            <a:off x="609480" y="3476160"/>
            <a:ext cx="1424160" cy="226080"/>
          </a:xfrm>
          <a:prstGeom prst="rect">
            <a:avLst/>
          </a:prstGeom>
          <a:noFill/>
          <a:ln w="0">
            <a:noFill/>
          </a:ln>
        </p:spPr>
        <p:txBody>
          <a:bodyPr wrap="none" lIns="0" rIns="0" tIns="0" bIns="0" anchor="t">
            <a:spAutoFit/>
          </a:bodyPr>
          <a:p>
            <a:r>
              <a:rPr b="1" lang="en-US" sz="1300" strike="noStrike" u="none">
                <a:solidFill>
                  <a:srgbClr val="191919"/>
                </a:solidFill>
                <a:effectLst/>
                <a:uFillTx/>
                <a:latin typeface="MicrosoftYaHei"/>
                <a:ea typeface="MicrosoftYaHei"/>
              </a:rPr>
              <a:t>ATR</a:t>
            </a:r>
            <a:r>
              <a:rPr b="1" lang="zh-CN" sz="1300" strike="noStrike" u="none">
                <a:solidFill>
                  <a:srgbClr val="191919"/>
                </a:solidFill>
                <a:effectLst/>
                <a:uFillTx/>
                <a:latin typeface="MicrosoftYaHei"/>
                <a:ea typeface="MicrosoftYaHei"/>
              </a:rPr>
              <a:t>动态阈值设定</a:t>
            </a:r>
            <a:endParaRPr b="0" lang="en-US" sz="1350" strike="noStrike" u="none">
              <a:solidFill>
                <a:srgbClr val="000000"/>
              </a:solidFill>
              <a:effectLst/>
              <a:uFillTx/>
              <a:latin typeface="Times New Roman"/>
            </a:endParaRPr>
          </a:p>
        </p:txBody>
      </p:sp>
      <p:sp>
        <p:nvSpPr>
          <p:cNvPr id="861" name=""/>
          <p:cNvSpPr/>
          <p:nvPr/>
        </p:nvSpPr>
        <p:spPr>
          <a:xfrm>
            <a:off x="609480" y="4581360"/>
            <a:ext cx="2381400" cy="838440"/>
          </a:xfrm>
          <a:custGeom>
            <a:avLst/>
            <a:gdLst/>
            <a:ahLst/>
            <a:rect l="0" t="0" r="r" b="b"/>
            <a:pathLst>
              <a:path w="6615" h="2329">
                <a:moveTo>
                  <a:pt x="211" y="0"/>
                </a:moveTo>
                <a:lnTo>
                  <a:pt x="6404" y="0"/>
                </a:lnTo>
                <a:cubicBezTo>
                  <a:pt x="6521" y="0"/>
                  <a:pt x="6615" y="118"/>
                  <a:pt x="6615" y="213"/>
                </a:cubicBezTo>
                <a:lnTo>
                  <a:pt x="6615" y="2118"/>
                </a:lnTo>
                <a:cubicBezTo>
                  <a:pt x="6615" y="2234"/>
                  <a:pt x="6521" y="2329"/>
                  <a:pt x="6404" y="2329"/>
                </a:cubicBezTo>
                <a:lnTo>
                  <a:pt x="211" y="2329"/>
                </a:lnTo>
                <a:cubicBezTo>
                  <a:pt x="95" y="2329"/>
                  <a:pt x="0" y="2212"/>
                  <a:pt x="0" y="2118"/>
                </a:cubicBezTo>
                <a:lnTo>
                  <a:pt x="0" y="213"/>
                </a:lnTo>
                <a:cubicBezTo>
                  <a:pt x="0" y="96"/>
                  <a:pt x="95" y="0"/>
                  <a:pt x="211" y="0"/>
                </a:cubicBezTo>
                <a:close/>
              </a:path>
            </a:pathLst>
          </a:custGeom>
          <a:solidFill>
            <a:srgbClr val="f0fd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62" name=""/>
          <p:cNvSpPr txBox="1"/>
          <p:nvPr/>
        </p:nvSpPr>
        <p:spPr>
          <a:xfrm>
            <a:off x="1219320" y="4001040"/>
            <a:ext cx="26103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利用平均真实波幅</a:t>
            </a:r>
            <a:r>
              <a:rPr b="0" lang="en-US" sz="1200" strike="noStrike" u="none">
                <a:solidFill>
                  <a:srgbClr val="777777"/>
                </a:solidFill>
                <a:effectLst/>
                <a:uFillTx/>
                <a:latin typeface="MicrosoftYaHei"/>
                <a:ea typeface="MicrosoftYaHei"/>
              </a:rPr>
              <a:t>(ATR)</a:t>
            </a:r>
            <a:r>
              <a:rPr b="0" lang="zh-CN" sz="1200" strike="noStrike" u="none">
                <a:solidFill>
                  <a:srgbClr val="777777"/>
                </a:solidFill>
                <a:effectLst/>
                <a:uFillTx/>
                <a:latin typeface="MicrosoftYaHei"/>
                <a:ea typeface="MicrosoftYaHei"/>
              </a:rPr>
              <a:t>量化市场波动</a:t>
            </a:r>
            <a:endParaRPr b="0" lang="en-US" sz="1200" strike="noStrike" u="none">
              <a:solidFill>
                <a:srgbClr val="000000"/>
              </a:solidFill>
              <a:effectLst/>
              <a:uFillTx/>
              <a:latin typeface="Times New Roman"/>
            </a:endParaRPr>
          </a:p>
        </p:txBody>
      </p:sp>
      <p:sp>
        <p:nvSpPr>
          <p:cNvPr id="863" name=""/>
          <p:cNvSpPr txBox="1"/>
          <p:nvPr/>
        </p:nvSpPr>
        <p:spPr>
          <a:xfrm>
            <a:off x="762120" y="4725000"/>
            <a:ext cx="76284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高波动市场</a:t>
            </a:r>
            <a:endParaRPr b="0" lang="en-US" sz="1200" strike="noStrike" u="none">
              <a:solidFill>
                <a:srgbClr val="000000"/>
              </a:solidFill>
              <a:effectLst/>
              <a:uFillTx/>
              <a:latin typeface="Times New Roman"/>
            </a:endParaRPr>
          </a:p>
        </p:txBody>
      </p:sp>
      <p:sp>
        <p:nvSpPr>
          <p:cNvPr id="864" name=""/>
          <p:cNvSpPr/>
          <p:nvPr/>
        </p:nvSpPr>
        <p:spPr>
          <a:xfrm>
            <a:off x="3143160" y="4581360"/>
            <a:ext cx="2381400" cy="838440"/>
          </a:xfrm>
          <a:custGeom>
            <a:avLst/>
            <a:gdLst/>
            <a:ahLst/>
            <a:rect l="0" t="0" r="r" b="b"/>
            <a:pathLst>
              <a:path w="6615" h="2329">
                <a:moveTo>
                  <a:pt x="211" y="0"/>
                </a:moveTo>
                <a:lnTo>
                  <a:pt x="6404" y="0"/>
                </a:lnTo>
                <a:cubicBezTo>
                  <a:pt x="6521" y="0"/>
                  <a:pt x="6615" y="118"/>
                  <a:pt x="6615" y="213"/>
                </a:cubicBezTo>
                <a:lnTo>
                  <a:pt x="6615" y="2118"/>
                </a:lnTo>
                <a:cubicBezTo>
                  <a:pt x="6615" y="2234"/>
                  <a:pt x="6521" y="2329"/>
                  <a:pt x="6404" y="2329"/>
                </a:cubicBezTo>
                <a:lnTo>
                  <a:pt x="211" y="2329"/>
                </a:lnTo>
                <a:cubicBezTo>
                  <a:pt x="95" y="2329"/>
                  <a:pt x="0" y="2212"/>
                  <a:pt x="0" y="2118"/>
                </a:cubicBezTo>
                <a:lnTo>
                  <a:pt x="0" y="213"/>
                </a:lnTo>
                <a:cubicBezTo>
                  <a:pt x="0" y="96"/>
                  <a:pt x="95" y="0"/>
                  <a:pt x="211" y="0"/>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65" name=""/>
          <p:cNvSpPr txBox="1"/>
          <p:nvPr/>
        </p:nvSpPr>
        <p:spPr>
          <a:xfrm>
            <a:off x="762120" y="5029920"/>
            <a:ext cx="1350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止损距离 </a:t>
            </a:r>
            <a:r>
              <a:rPr b="0" lang="en-US" sz="1200" strike="noStrike" u="none">
                <a:solidFill>
                  <a:srgbClr val="777777"/>
                </a:solidFill>
                <a:effectLst/>
                <a:uFillTx/>
                <a:latin typeface="MicrosoftYaHei"/>
                <a:ea typeface="MicrosoftYaHei"/>
              </a:rPr>
              <a:t>= 2×ATR</a:t>
            </a:r>
            <a:endParaRPr b="0" lang="en-US" sz="1200" strike="noStrike" u="none">
              <a:solidFill>
                <a:srgbClr val="000000"/>
              </a:solidFill>
              <a:effectLst/>
              <a:uFillTx/>
              <a:latin typeface="Times New Roman"/>
            </a:endParaRPr>
          </a:p>
        </p:txBody>
      </p:sp>
      <p:sp>
        <p:nvSpPr>
          <p:cNvPr id="866" name=""/>
          <p:cNvSpPr txBox="1"/>
          <p:nvPr/>
        </p:nvSpPr>
        <p:spPr>
          <a:xfrm>
            <a:off x="3295800" y="4725000"/>
            <a:ext cx="762840" cy="201600"/>
          </a:xfrm>
          <a:prstGeom prst="rect">
            <a:avLst/>
          </a:prstGeom>
          <a:noFill/>
          <a:ln w="0">
            <a:noFill/>
          </a:ln>
        </p:spPr>
        <p:txBody>
          <a:bodyPr wrap="none" lIns="0" rIns="0" tIns="0" bIns="0" anchor="t">
            <a:spAutoFit/>
          </a:bodyPr>
          <a:p>
            <a:r>
              <a:rPr b="1" lang="zh-CN" sz="1200" strike="noStrike" u="none">
                <a:solidFill>
                  <a:srgbClr val="0067d1"/>
                </a:solidFill>
                <a:effectLst/>
                <a:uFillTx/>
                <a:latin typeface="MicrosoftYaHei"/>
                <a:ea typeface="MicrosoftYaHei"/>
              </a:rPr>
              <a:t>低波动市场</a:t>
            </a:r>
            <a:endParaRPr b="0" lang="en-US" sz="1200" strike="noStrike" u="none">
              <a:solidFill>
                <a:srgbClr val="000000"/>
              </a:solidFill>
              <a:effectLst/>
              <a:uFillTx/>
              <a:latin typeface="Times New Roman"/>
            </a:endParaRPr>
          </a:p>
        </p:txBody>
      </p:sp>
      <p:sp>
        <p:nvSpPr>
          <p:cNvPr id="867" name=""/>
          <p:cNvSpPr/>
          <p:nvPr/>
        </p:nvSpPr>
        <p:spPr>
          <a:xfrm>
            <a:off x="6438600" y="1247760"/>
            <a:ext cx="5372640" cy="5229360"/>
          </a:xfrm>
          <a:custGeom>
            <a:avLst/>
            <a:gdLst/>
            <a:ahLst/>
            <a:rect l="0" t="0" r="r" b="b"/>
            <a:pathLst>
              <a:path w="14924" h="14526">
                <a:moveTo>
                  <a:pt x="106" y="0"/>
                </a:moveTo>
                <a:lnTo>
                  <a:pt x="14818" y="0"/>
                </a:lnTo>
                <a:cubicBezTo>
                  <a:pt x="14876" y="0"/>
                  <a:pt x="14924" y="58"/>
                  <a:pt x="14924" y="105"/>
                </a:cubicBezTo>
                <a:lnTo>
                  <a:pt x="14924" y="14420"/>
                </a:lnTo>
                <a:cubicBezTo>
                  <a:pt x="14924" y="14479"/>
                  <a:pt x="14876" y="14526"/>
                  <a:pt x="14818" y="14526"/>
                </a:cubicBezTo>
                <a:lnTo>
                  <a:pt x="106" y="14526"/>
                </a:lnTo>
                <a:cubicBezTo>
                  <a:pt x="48" y="14526"/>
                  <a:pt x="0" y="14468"/>
                  <a:pt x="0" y="14420"/>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68" name=""/>
          <p:cNvSpPr txBox="1"/>
          <p:nvPr/>
        </p:nvSpPr>
        <p:spPr>
          <a:xfrm>
            <a:off x="3295800" y="5029920"/>
            <a:ext cx="1350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止损距离 </a:t>
            </a:r>
            <a:r>
              <a:rPr b="0" lang="en-US" sz="1200" strike="noStrike" u="none">
                <a:solidFill>
                  <a:srgbClr val="777777"/>
                </a:solidFill>
                <a:effectLst/>
                <a:uFillTx/>
                <a:latin typeface="MicrosoftYaHei"/>
                <a:ea typeface="MicrosoftYaHei"/>
              </a:rPr>
              <a:t>= 1×ATR</a:t>
            </a:r>
            <a:endParaRPr b="0" lang="en-US" sz="1200" strike="noStrike" u="none">
              <a:solidFill>
                <a:srgbClr val="000000"/>
              </a:solidFill>
              <a:effectLst/>
              <a:uFillTx/>
              <a:latin typeface="Times New Roman"/>
            </a:endParaRPr>
          </a:p>
        </p:txBody>
      </p:sp>
      <p:sp>
        <p:nvSpPr>
          <p:cNvPr id="869" name=""/>
          <p:cNvSpPr/>
          <p:nvPr/>
        </p:nvSpPr>
        <p:spPr>
          <a:xfrm>
            <a:off x="6667200" y="1885680"/>
            <a:ext cx="305280" cy="305280"/>
          </a:xfrm>
          <a:custGeom>
            <a:avLst/>
            <a:gdLst/>
            <a:ahLst/>
            <a:rect l="0" t="0" r="r" b="b"/>
            <a:pathLst>
              <a:path w="848" h="848">
                <a:moveTo>
                  <a:pt x="424" y="0"/>
                </a:moveTo>
                <a:cubicBezTo>
                  <a:pt x="659" y="0"/>
                  <a:pt x="848" y="234"/>
                  <a:pt x="848" y="425"/>
                </a:cubicBezTo>
                <a:cubicBezTo>
                  <a:pt x="848" y="658"/>
                  <a:pt x="659" y="848"/>
                  <a:pt x="424" y="848"/>
                </a:cubicBezTo>
                <a:cubicBezTo>
                  <a:pt x="190" y="848"/>
                  <a:pt x="0" y="614"/>
                  <a:pt x="0" y="425"/>
                </a:cubicBezTo>
                <a:cubicBezTo>
                  <a:pt x="0" y="190"/>
                  <a:pt x="190" y="0"/>
                  <a:pt x="424" y="0"/>
                </a:cubicBezTo>
                <a:close/>
              </a:path>
            </a:pathLst>
          </a:custGeom>
          <a:solidFill>
            <a:srgbClr val="f3e8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70" name=""/>
          <p:cNvSpPr txBox="1"/>
          <p:nvPr/>
        </p:nvSpPr>
        <p:spPr>
          <a:xfrm>
            <a:off x="6667560" y="1466280"/>
            <a:ext cx="136620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动态止损实现流程</a:t>
            </a:r>
            <a:endParaRPr b="0" lang="en-US" sz="1350" strike="noStrike" u="none">
              <a:solidFill>
                <a:srgbClr val="000000"/>
              </a:solidFill>
              <a:effectLst/>
              <a:uFillTx/>
              <a:latin typeface="Times New Roman"/>
            </a:endParaRPr>
          </a:p>
        </p:txBody>
      </p:sp>
      <p:sp>
        <p:nvSpPr>
          <p:cNvPr id="871" name=""/>
          <p:cNvSpPr txBox="1"/>
          <p:nvPr/>
        </p:nvSpPr>
        <p:spPr>
          <a:xfrm>
            <a:off x="6777360" y="1915200"/>
            <a:ext cx="151920" cy="201600"/>
          </a:xfrm>
          <a:prstGeom prst="rect">
            <a:avLst/>
          </a:prstGeom>
          <a:noFill/>
          <a:ln w="0">
            <a:noFill/>
          </a:ln>
        </p:spPr>
        <p:txBody>
          <a:bodyPr wrap="none" lIns="0" rIns="0" tIns="0" bIns="0" anchor="t">
            <a:spAutoFit/>
          </a:bodyPr>
          <a:p>
            <a:r>
              <a:rPr b="1" lang="en-US" sz="1200" strike="noStrike" u="none">
                <a:solidFill>
                  <a:srgbClr val="9333ea"/>
                </a:solidFill>
                <a:effectLst/>
                <a:uFillTx/>
                <a:latin typeface="MicrosoftYaHei"/>
                <a:ea typeface="MicrosoftYaHei"/>
              </a:rPr>
              <a:t>1</a:t>
            </a:r>
            <a:endParaRPr b="0" lang="en-US" sz="1200" strike="noStrike" u="none">
              <a:solidFill>
                <a:srgbClr val="000000"/>
              </a:solidFill>
              <a:effectLst/>
              <a:uFillTx/>
              <a:latin typeface="Times New Roman"/>
            </a:endParaRPr>
          </a:p>
        </p:txBody>
      </p:sp>
      <p:sp>
        <p:nvSpPr>
          <p:cNvPr id="872" name=""/>
          <p:cNvSpPr txBox="1"/>
          <p:nvPr/>
        </p:nvSpPr>
        <p:spPr>
          <a:xfrm>
            <a:off x="7124760" y="1877040"/>
            <a:ext cx="106740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计算实时波动性</a:t>
            </a:r>
            <a:endParaRPr b="0" lang="en-US" sz="1200" strike="noStrike" u="none">
              <a:solidFill>
                <a:srgbClr val="000000"/>
              </a:solidFill>
              <a:effectLst/>
              <a:uFillTx/>
              <a:latin typeface="Times New Roman"/>
            </a:endParaRPr>
          </a:p>
        </p:txBody>
      </p:sp>
      <p:sp>
        <p:nvSpPr>
          <p:cNvPr id="873" name=""/>
          <p:cNvSpPr/>
          <p:nvPr/>
        </p:nvSpPr>
        <p:spPr>
          <a:xfrm>
            <a:off x="6667200" y="2571480"/>
            <a:ext cx="305280" cy="305280"/>
          </a:xfrm>
          <a:custGeom>
            <a:avLst/>
            <a:gdLst/>
            <a:ahLst/>
            <a:rect l="0" t="0" r="r" b="b"/>
            <a:pathLst>
              <a:path w="848" h="848">
                <a:moveTo>
                  <a:pt x="424" y="0"/>
                </a:moveTo>
                <a:cubicBezTo>
                  <a:pt x="659" y="0"/>
                  <a:pt x="848" y="235"/>
                  <a:pt x="848" y="425"/>
                </a:cubicBezTo>
                <a:cubicBezTo>
                  <a:pt x="848" y="658"/>
                  <a:pt x="659" y="848"/>
                  <a:pt x="424" y="848"/>
                </a:cubicBezTo>
                <a:cubicBezTo>
                  <a:pt x="190" y="848"/>
                  <a:pt x="0" y="614"/>
                  <a:pt x="0" y="425"/>
                </a:cubicBezTo>
                <a:cubicBezTo>
                  <a:pt x="0" y="191"/>
                  <a:pt x="190" y="0"/>
                  <a:pt x="424" y="0"/>
                </a:cubicBezTo>
                <a:close/>
              </a:path>
            </a:pathLst>
          </a:custGeom>
          <a:solidFill>
            <a:srgbClr val="f3e8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74" name=""/>
          <p:cNvSpPr txBox="1"/>
          <p:nvPr/>
        </p:nvSpPr>
        <p:spPr>
          <a:xfrm>
            <a:off x="7124760" y="2105640"/>
            <a:ext cx="3447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利用数据采集模块获取</a:t>
            </a:r>
            <a:r>
              <a:rPr b="0" lang="en-US" sz="1200" strike="noStrike" u="none">
                <a:solidFill>
                  <a:srgbClr val="777777"/>
                </a:solidFill>
                <a:effectLst/>
                <a:uFillTx/>
                <a:latin typeface="MicrosoftYaHei"/>
                <a:ea typeface="MicrosoftYaHei"/>
              </a:rPr>
              <a:t>K</a:t>
            </a:r>
            <a:r>
              <a:rPr b="0" lang="zh-CN" sz="1200" strike="noStrike" u="none">
                <a:solidFill>
                  <a:srgbClr val="777777"/>
                </a:solidFill>
                <a:effectLst/>
                <a:uFillTx/>
                <a:latin typeface="MicrosoftYaHei"/>
                <a:ea typeface="MicrosoftYaHei"/>
              </a:rPr>
              <a:t>线数据，实时计算</a:t>
            </a:r>
            <a:r>
              <a:rPr b="0" lang="en-US" sz="1200" strike="noStrike" u="none">
                <a:solidFill>
                  <a:srgbClr val="777777"/>
                </a:solidFill>
                <a:effectLst/>
                <a:uFillTx/>
                <a:latin typeface="MicrosoftYaHei"/>
                <a:ea typeface="MicrosoftYaHei"/>
              </a:rPr>
              <a:t>ATR</a:t>
            </a:r>
            <a:r>
              <a:rPr b="0" lang="zh-CN" sz="1200" strike="noStrike" u="none">
                <a:solidFill>
                  <a:srgbClr val="777777"/>
                </a:solidFill>
                <a:effectLst/>
                <a:uFillTx/>
                <a:latin typeface="MicrosoftYaHei"/>
                <a:ea typeface="MicrosoftYaHei"/>
              </a:rPr>
              <a:t>值</a:t>
            </a:r>
            <a:endParaRPr b="0" lang="en-US" sz="1200" strike="noStrike" u="none">
              <a:solidFill>
                <a:srgbClr val="000000"/>
              </a:solidFill>
              <a:effectLst/>
              <a:uFillTx/>
              <a:latin typeface="Times New Roman"/>
            </a:endParaRPr>
          </a:p>
        </p:txBody>
      </p:sp>
      <p:sp>
        <p:nvSpPr>
          <p:cNvPr id="875" name=""/>
          <p:cNvSpPr txBox="1"/>
          <p:nvPr/>
        </p:nvSpPr>
        <p:spPr>
          <a:xfrm>
            <a:off x="6777360" y="2601000"/>
            <a:ext cx="151920" cy="201600"/>
          </a:xfrm>
          <a:prstGeom prst="rect">
            <a:avLst/>
          </a:prstGeom>
          <a:noFill/>
          <a:ln w="0">
            <a:noFill/>
          </a:ln>
        </p:spPr>
        <p:txBody>
          <a:bodyPr wrap="none" lIns="0" rIns="0" tIns="0" bIns="0" anchor="t">
            <a:spAutoFit/>
          </a:bodyPr>
          <a:p>
            <a:r>
              <a:rPr b="1" lang="en-US" sz="1200" strike="noStrike" u="none">
                <a:solidFill>
                  <a:srgbClr val="9333ea"/>
                </a:solidFill>
                <a:effectLst/>
                <a:uFillTx/>
                <a:latin typeface="MicrosoftYaHei"/>
                <a:ea typeface="MicrosoftYaHei"/>
              </a:rPr>
              <a:t>2</a:t>
            </a:r>
            <a:endParaRPr b="0" lang="en-US" sz="1200" strike="noStrike" u="none">
              <a:solidFill>
                <a:srgbClr val="000000"/>
              </a:solidFill>
              <a:effectLst/>
              <a:uFillTx/>
              <a:latin typeface="Times New Roman"/>
            </a:endParaRPr>
          </a:p>
        </p:txBody>
      </p:sp>
      <p:sp>
        <p:nvSpPr>
          <p:cNvPr id="876" name=""/>
          <p:cNvSpPr txBox="1"/>
          <p:nvPr/>
        </p:nvSpPr>
        <p:spPr>
          <a:xfrm>
            <a:off x="7124760" y="256284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设定动态阈值</a:t>
            </a:r>
            <a:endParaRPr b="0" lang="en-US" sz="1200" strike="noStrike" u="none">
              <a:solidFill>
                <a:srgbClr val="000000"/>
              </a:solidFill>
              <a:effectLst/>
              <a:uFillTx/>
              <a:latin typeface="Times New Roman"/>
            </a:endParaRPr>
          </a:p>
        </p:txBody>
      </p:sp>
      <p:sp>
        <p:nvSpPr>
          <p:cNvPr id="877" name=""/>
          <p:cNvSpPr/>
          <p:nvPr/>
        </p:nvSpPr>
        <p:spPr>
          <a:xfrm>
            <a:off x="6667200" y="3257280"/>
            <a:ext cx="305280" cy="305280"/>
          </a:xfrm>
          <a:custGeom>
            <a:avLst/>
            <a:gdLst/>
            <a:ahLst/>
            <a:rect l="0" t="0" r="r" b="b"/>
            <a:pathLst>
              <a:path w="848" h="848">
                <a:moveTo>
                  <a:pt x="424" y="0"/>
                </a:moveTo>
                <a:cubicBezTo>
                  <a:pt x="659" y="0"/>
                  <a:pt x="848" y="234"/>
                  <a:pt x="848" y="424"/>
                </a:cubicBezTo>
                <a:cubicBezTo>
                  <a:pt x="848" y="657"/>
                  <a:pt x="659" y="848"/>
                  <a:pt x="424" y="848"/>
                </a:cubicBezTo>
                <a:cubicBezTo>
                  <a:pt x="190" y="848"/>
                  <a:pt x="0" y="613"/>
                  <a:pt x="0" y="424"/>
                </a:cubicBezTo>
                <a:cubicBezTo>
                  <a:pt x="0" y="190"/>
                  <a:pt x="190" y="0"/>
                  <a:pt x="424" y="0"/>
                </a:cubicBezTo>
                <a:close/>
              </a:path>
            </a:pathLst>
          </a:custGeom>
          <a:solidFill>
            <a:srgbClr val="f3e8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78" name=""/>
          <p:cNvSpPr txBox="1"/>
          <p:nvPr/>
        </p:nvSpPr>
        <p:spPr>
          <a:xfrm>
            <a:off x="7124760" y="2791440"/>
            <a:ext cx="2439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根据市场波动状态调整止损止盈距离</a:t>
            </a:r>
            <a:endParaRPr b="0" lang="en-US" sz="1200" strike="noStrike" u="none">
              <a:solidFill>
                <a:srgbClr val="000000"/>
              </a:solidFill>
              <a:effectLst/>
              <a:uFillTx/>
              <a:latin typeface="Times New Roman"/>
            </a:endParaRPr>
          </a:p>
        </p:txBody>
      </p:sp>
      <p:sp>
        <p:nvSpPr>
          <p:cNvPr id="879" name=""/>
          <p:cNvSpPr txBox="1"/>
          <p:nvPr/>
        </p:nvSpPr>
        <p:spPr>
          <a:xfrm>
            <a:off x="6777360" y="3286800"/>
            <a:ext cx="151920" cy="201600"/>
          </a:xfrm>
          <a:prstGeom prst="rect">
            <a:avLst/>
          </a:prstGeom>
          <a:noFill/>
          <a:ln w="0">
            <a:noFill/>
          </a:ln>
        </p:spPr>
        <p:txBody>
          <a:bodyPr wrap="none" lIns="0" rIns="0" tIns="0" bIns="0" anchor="t">
            <a:spAutoFit/>
          </a:bodyPr>
          <a:p>
            <a:r>
              <a:rPr b="1" lang="en-US" sz="1200" strike="noStrike" u="none">
                <a:solidFill>
                  <a:srgbClr val="9333ea"/>
                </a:solidFill>
                <a:effectLst/>
                <a:uFillTx/>
                <a:latin typeface="MicrosoftYaHei"/>
                <a:ea typeface="MicrosoftYaHei"/>
              </a:rPr>
              <a:t>3</a:t>
            </a:r>
            <a:endParaRPr b="0" lang="en-US" sz="1200" strike="noStrike" u="none">
              <a:solidFill>
                <a:srgbClr val="000000"/>
              </a:solidFill>
              <a:effectLst/>
              <a:uFillTx/>
              <a:latin typeface="Times New Roman"/>
            </a:endParaRPr>
          </a:p>
        </p:txBody>
      </p:sp>
      <p:sp>
        <p:nvSpPr>
          <p:cNvPr id="880" name=""/>
          <p:cNvSpPr txBox="1"/>
          <p:nvPr/>
        </p:nvSpPr>
        <p:spPr>
          <a:xfrm>
            <a:off x="7124760" y="324864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动态调整订单</a:t>
            </a:r>
            <a:endParaRPr b="0" lang="en-US" sz="1200" strike="noStrike" u="none">
              <a:solidFill>
                <a:srgbClr val="000000"/>
              </a:solidFill>
              <a:effectLst/>
              <a:uFillTx/>
              <a:latin typeface="Times New Roman"/>
            </a:endParaRPr>
          </a:p>
        </p:txBody>
      </p:sp>
      <p:sp>
        <p:nvSpPr>
          <p:cNvPr id="881" name=""/>
          <p:cNvSpPr txBox="1"/>
          <p:nvPr/>
        </p:nvSpPr>
        <p:spPr>
          <a:xfrm>
            <a:off x="7124760" y="3477240"/>
            <a:ext cx="30488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将计算后的价格作为交易指令发送给执行模块</a:t>
            </a:r>
            <a:endParaRPr b="0" lang="en-US" sz="1200" strike="noStrike" u="none">
              <a:solidFill>
                <a:srgbClr val="000000"/>
              </a:solidFill>
              <a:effectLst/>
              <a:uFillTx/>
              <a:latin typeface="Times New Roman"/>
            </a:endParaRPr>
          </a:p>
        </p:txBody>
      </p:sp>
      <p:sp>
        <p:nvSpPr>
          <p:cNvPr id="882" name=""/>
          <p:cNvSpPr/>
          <p:nvPr/>
        </p:nvSpPr>
        <p:spPr>
          <a:xfrm>
            <a:off x="6667200" y="4324320"/>
            <a:ext cx="4915440" cy="762120"/>
          </a:xfrm>
          <a:custGeom>
            <a:avLst/>
            <a:gdLst/>
            <a:ahLst/>
            <a:rect l="0" t="0" r="r" b="b"/>
            <a:pathLst>
              <a:path w="13654" h="2117">
                <a:moveTo>
                  <a:pt x="212" y="0"/>
                </a:moveTo>
                <a:lnTo>
                  <a:pt x="13442" y="0"/>
                </a:lnTo>
                <a:cubicBezTo>
                  <a:pt x="13559" y="0"/>
                  <a:pt x="13654" y="116"/>
                  <a:pt x="13654" y="211"/>
                </a:cubicBezTo>
                <a:lnTo>
                  <a:pt x="13654" y="1906"/>
                </a:lnTo>
                <a:cubicBezTo>
                  <a:pt x="13654" y="2022"/>
                  <a:pt x="13559" y="2117"/>
                  <a:pt x="13442" y="2117"/>
                </a:cubicBezTo>
                <a:lnTo>
                  <a:pt x="212" y="2117"/>
                </a:lnTo>
                <a:cubicBezTo>
                  <a:pt x="95" y="2117"/>
                  <a:pt x="0" y="2000"/>
                  <a:pt x="0" y="1906"/>
                </a:cubicBezTo>
                <a:lnTo>
                  <a:pt x="0" y="211"/>
                </a:lnTo>
                <a:cubicBezTo>
                  <a:pt x="0" y="94"/>
                  <a:pt x="95" y="0"/>
                  <a:pt x="212" y="0"/>
                </a:cubicBezTo>
                <a:close/>
              </a:path>
            </a:pathLst>
          </a:custGeom>
          <a:solidFill>
            <a:srgbClr val="fefce8"/>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83" name=""/>
          <p:cNvSpPr txBox="1"/>
          <p:nvPr/>
        </p:nvSpPr>
        <p:spPr>
          <a:xfrm>
            <a:off x="6667560" y="4010760"/>
            <a:ext cx="1056240" cy="201600"/>
          </a:xfrm>
          <a:prstGeom prst="rect">
            <a:avLst/>
          </a:prstGeom>
          <a:noFill/>
          <a:ln w="0">
            <a:noFill/>
          </a:ln>
        </p:spPr>
        <p:txBody>
          <a:bodyPr wrap="none" lIns="0" rIns="0" tIns="0" bIns="0" anchor="t">
            <a:spAutoFit/>
          </a:bodyPr>
          <a:p>
            <a:r>
              <a:rPr b="1" lang="en-US" sz="1200" strike="noStrike" u="none">
                <a:solidFill>
                  <a:srgbClr val="191919"/>
                </a:solidFill>
                <a:effectLst/>
                <a:uFillTx/>
                <a:latin typeface="MicrosoftYaHei"/>
                <a:ea typeface="MicrosoftYaHei"/>
              </a:rPr>
              <a:t>CVaR</a:t>
            </a:r>
            <a:r>
              <a:rPr b="1" lang="zh-CN" sz="1200" strike="noStrike" u="none">
                <a:solidFill>
                  <a:srgbClr val="191919"/>
                </a:solidFill>
                <a:effectLst/>
                <a:uFillTx/>
                <a:latin typeface="MicrosoftYaHei"/>
                <a:ea typeface="MicrosoftYaHei"/>
              </a:rPr>
              <a:t>理论实践</a:t>
            </a:r>
            <a:endParaRPr b="0" lang="en-US" sz="1200" strike="noStrike" u="none">
              <a:solidFill>
                <a:srgbClr val="000000"/>
              </a:solidFill>
              <a:effectLst/>
              <a:uFillTx/>
              <a:latin typeface="Times New Roman"/>
            </a:endParaRPr>
          </a:p>
        </p:txBody>
      </p:sp>
      <p:sp>
        <p:nvSpPr>
          <p:cNvPr id="884" name=""/>
          <p:cNvSpPr txBox="1"/>
          <p:nvPr/>
        </p:nvSpPr>
        <p:spPr>
          <a:xfrm>
            <a:off x="6819840" y="4467960"/>
            <a:ext cx="4798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动态止损本质上是</a:t>
            </a:r>
            <a:r>
              <a:rPr b="0" lang="en-US" sz="1200" strike="noStrike" u="none">
                <a:solidFill>
                  <a:srgbClr val="777777"/>
                </a:solidFill>
                <a:effectLst/>
                <a:uFillTx/>
                <a:latin typeface="MicrosoftYaHei"/>
                <a:ea typeface="MicrosoftYaHei"/>
              </a:rPr>
              <a:t>CVaR</a:t>
            </a:r>
            <a:r>
              <a:rPr b="0" lang="zh-CN" sz="1200" strike="noStrike" u="none">
                <a:solidFill>
                  <a:srgbClr val="777777"/>
                </a:solidFill>
                <a:effectLst/>
                <a:uFillTx/>
                <a:latin typeface="MicrosoftYaHei"/>
                <a:ea typeface="MicrosoftYaHei"/>
              </a:rPr>
              <a:t>思想的简化应用：通过放宽阈值提高</a:t>
            </a:r>
            <a:r>
              <a:rPr b="0" lang="en-US" sz="1200" strike="noStrike" u="none">
                <a:solidFill>
                  <a:srgbClr val="777777"/>
                </a:solidFill>
                <a:effectLst/>
                <a:uFillTx/>
                <a:latin typeface="MicrosoftYaHei"/>
                <a:ea typeface="MicrosoftYaHei"/>
              </a:rPr>
              <a:t>VaR</a:t>
            </a:r>
            <a:r>
              <a:rPr b="0" lang="zh-CN" sz="1200" strike="noStrike" u="none">
                <a:solidFill>
                  <a:srgbClr val="777777"/>
                </a:solidFill>
                <a:effectLst/>
                <a:uFillTx/>
                <a:latin typeface="MicrosoftYaHei"/>
                <a:ea typeface="MicrosoftYaHei"/>
              </a:rPr>
              <a:t>置信</a:t>
            </a:r>
            <a:endParaRPr b="0" lang="en-US" sz="1200" strike="noStrike" u="none">
              <a:solidFill>
                <a:srgbClr val="000000"/>
              </a:solidFill>
              <a:effectLst/>
              <a:uFillTx/>
              <a:latin typeface="Times New Roman"/>
            </a:endParaRPr>
          </a:p>
        </p:txBody>
      </p:sp>
      <p:sp>
        <p:nvSpPr>
          <p:cNvPr id="885" name=""/>
          <p:cNvSpPr/>
          <p:nvPr/>
        </p:nvSpPr>
        <p:spPr>
          <a:xfrm>
            <a:off x="6667200" y="5314680"/>
            <a:ext cx="4915440" cy="810000"/>
          </a:xfrm>
          <a:custGeom>
            <a:avLst/>
            <a:gdLst/>
            <a:ahLst/>
            <a:rect l="0" t="0" r="r" b="b"/>
            <a:pathLst>
              <a:path w="13654" h="2250">
                <a:moveTo>
                  <a:pt x="0" y="0"/>
                </a:moveTo>
                <a:lnTo>
                  <a:pt x="13654" y="0"/>
                </a:lnTo>
                <a:lnTo>
                  <a:pt x="13654"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86" name=""/>
          <p:cNvSpPr/>
          <p:nvPr/>
        </p:nvSpPr>
        <p:spPr>
          <a:xfrm>
            <a:off x="6667200" y="5086080"/>
            <a:ext cx="49150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887" name=""/>
          <p:cNvSpPr txBox="1"/>
          <p:nvPr/>
        </p:nvSpPr>
        <p:spPr>
          <a:xfrm>
            <a:off x="6819840" y="4671000"/>
            <a:ext cx="13838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水平，降低</a:t>
            </a:r>
            <a:r>
              <a:rPr b="0" lang="en-US" sz="1200" strike="noStrike" u="none">
                <a:solidFill>
                  <a:srgbClr val="777777"/>
                </a:solidFill>
                <a:effectLst/>
                <a:uFillTx/>
                <a:latin typeface="MicrosoftYaHei"/>
                <a:ea typeface="MicrosoftYaHei"/>
              </a:rPr>
              <a:t>CVaR</a:t>
            </a:r>
            <a:r>
              <a:rPr b="0" lang="zh-CN" sz="1200" strike="noStrike" u="none">
                <a:solidFill>
                  <a:srgbClr val="777777"/>
                </a:solidFill>
                <a:effectLst/>
                <a:uFillTx/>
                <a:latin typeface="MicrosoftYaHei"/>
                <a:ea typeface="MicrosoftYaHei"/>
              </a:rPr>
              <a:t>值</a:t>
            </a:r>
            <a:endParaRPr b="0" lang="en-US" sz="1200" strike="noStrike" u="none">
              <a:solidFill>
                <a:srgbClr val="000000"/>
              </a:solidFill>
              <a:effectLst/>
              <a:uFillTx/>
              <a:latin typeface="Times New Roman"/>
            </a:endParaRPr>
          </a:p>
        </p:txBody>
      </p:sp>
      <p:pic>
        <p:nvPicPr>
          <p:cNvPr id="888" name="" descr=""/>
          <p:cNvPicPr/>
          <p:nvPr/>
        </p:nvPicPr>
        <p:blipFill>
          <a:blip r:embed="rId6"/>
          <a:stretch/>
        </p:blipFill>
        <p:spPr>
          <a:xfrm>
            <a:off x="6819840" y="5505480"/>
            <a:ext cx="114120" cy="151920"/>
          </a:xfrm>
          <a:prstGeom prst="rect">
            <a:avLst/>
          </a:prstGeom>
          <a:noFill/>
          <a:ln w="0">
            <a:noFill/>
          </a:ln>
        </p:spPr>
      </p:pic>
      <p:sp>
        <p:nvSpPr>
          <p:cNvPr id="889" name=""/>
          <p:cNvSpPr txBox="1"/>
          <p:nvPr/>
        </p:nvSpPr>
        <p:spPr>
          <a:xfrm>
            <a:off x="6981840" y="5468040"/>
            <a:ext cx="6102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策略优势</a:t>
            </a:r>
            <a:endParaRPr b="0" lang="en-US" sz="1200" strike="noStrike" u="none">
              <a:solidFill>
                <a:srgbClr val="000000"/>
              </a:solidFill>
              <a:effectLst/>
              <a:uFillTx/>
              <a:latin typeface="Times New Roman"/>
            </a:endParaRPr>
          </a:p>
        </p:txBody>
      </p:sp>
      <p:sp>
        <p:nvSpPr>
          <p:cNvPr id="890" name=""/>
          <p:cNvSpPr txBox="1"/>
          <p:nvPr/>
        </p:nvSpPr>
        <p:spPr>
          <a:xfrm>
            <a:off x="6819840" y="5774040"/>
            <a:ext cx="384588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自适应市场环境变化，降低极端行情触发概率，保护单次交易安全</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
          <p:cNvSpPr/>
          <p:nvPr/>
        </p:nvSpPr>
        <p:spPr>
          <a:xfrm>
            <a:off x="0" y="0"/>
            <a:ext cx="12192120" cy="6963120"/>
          </a:xfrm>
          <a:custGeom>
            <a:avLst/>
            <a:gdLst/>
            <a:ahLst/>
            <a:rect l="0" t="0" r="r" b="b"/>
            <a:pathLst>
              <a:path w="33867" h="19342">
                <a:moveTo>
                  <a:pt x="0" y="0"/>
                </a:moveTo>
                <a:lnTo>
                  <a:pt x="33867" y="0"/>
                </a:lnTo>
                <a:lnTo>
                  <a:pt x="33867" y="19342"/>
                </a:lnTo>
                <a:lnTo>
                  <a:pt x="0" y="19342"/>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92" name="" descr=""/>
          <p:cNvPicPr/>
          <p:nvPr/>
        </p:nvPicPr>
        <p:blipFill>
          <a:blip r:embed="rId1"/>
          <a:stretch/>
        </p:blipFill>
        <p:spPr>
          <a:xfrm>
            <a:off x="0" y="0"/>
            <a:ext cx="12191760" cy="6962400"/>
          </a:xfrm>
          <a:prstGeom prst="rect">
            <a:avLst/>
          </a:prstGeom>
          <a:noFill/>
          <a:ln w="0">
            <a:noFill/>
          </a:ln>
        </p:spPr>
      </p:pic>
      <p:sp>
        <p:nvSpPr>
          <p:cNvPr id="893"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04/03</a:t>
            </a:r>
            <a:r>
              <a:rPr b="0" lang="zh-CN" sz="1000" strike="noStrike" u="none">
                <a:solidFill>
                  <a:srgbClr val="4b5563"/>
                </a:solidFill>
                <a:effectLst/>
                <a:uFillTx/>
                <a:latin typeface="MicrosoftYaHei"/>
                <a:ea typeface="MicrosoftYaHei"/>
              </a:rPr>
              <a:t>风险管理实战策略</a:t>
            </a:r>
            <a:endParaRPr b="0" lang="en-US" sz="1050" strike="noStrike" u="none">
              <a:solidFill>
                <a:srgbClr val="000000"/>
              </a:solidFill>
              <a:effectLst/>
              <a:uFillTx/>
              <a:latin typeface="Times New Roman"/>
            </a:endParaRPr>
          </a:p>
        </p:txBody>
      </p:sp>
      <p:sp>
        <p:nvSpPr>
          <p:cNvPr id="894" name=""/>
          <p:cNvSpPr/>
          <p:nvPr/>
        </p:nvSpPr>
        <p:spPr>
          <a:xfrm>
            <a:off x="380880" y="1247760"/>
            <a:ext cx="5372280" cy="1476720"/>
          </a:xfrm>
          <a:custGeom>
            <a:avLst/>
            <a:gdLst/>
            <a:ahLst/>
            <a:rect l="0" t="0" r="r" b="b"/>
            <a:pathLst>
              <a:path w="14923" h="4102">
                <a:moveTo>
                  <a:pt x="106" y="0"/>
                </a:moveTo>
                <a:lnTo>
                  <a:pt x="14817" y="0"/>
                </a:lnTo>
                <a:cubicBezTo>
                  <a:pt x="14876" y="0"/>
                  <a:pt x="14923" y="58"/>
                  <a:pt x="14923" y="105"/>
                </a:cubicBezTo>
                <a:lnTo>
                  <a:pt x="14923" y="3996"/>
                </a:lnTo>
                <a:cubicBezTo>
                  <a:pt x="14923" y="4054"/>
                  <a:pt x="14876" y="4102"/>
                  <a:pt x="14817" y="4102"/>
                </a:cubicBezTo>
                <a:lnTo>
                  <a:pt x="106" y="4102"/>
                </a:lnTo>
                <a:cubicBezTo>
                  <a:pt x="47" y="4102"/>
                  <a:pt x="0" y="4043"/>
                  <a:pt x="0" y="3996"/>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95" name=""/>
          <p:cNvSpPr txBox="1"/>
          <p:nvPr/>
        </p:nvSpPr>
        <p:spPr>
          <a:xfrm>
            <a:off x="380880" y="450000"/>
            <a:ext cx="257940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仓位管理与头寸限制</a:t>
            </a:r>
            <a:endParaRPr b="0" lang="en-US" sz="2250" strike="noStrike" u="none">
              <a:solidFill>
                <a:srgbClr val="000000"/>
              </a:solidFill>
              <a:effectLst/>
              <a:uFillTx/>
              <a:latin typeface="Times New Roman"/>
            </a:endParaRPr>
          </a:p>
        </p:txBody>
      </p:sp>
      <p:pic>
        <p:nvPicPr>
          <p:cNvPr id="896" name="" descr=""/>
          <p:cNvPicPr/>
          <p:nvPr/>
        </p:nvPicPr>
        <p:blipFill>
          <a:blip r:embed="rId2"/>
          <a:stretch/>
        </p:blipFill>
        <p:spPr>
          <a:xfrm>
            <a:off x="609480" y="1924200"/>
            <a:ext cx="75960" cy="151920"/>
          </a:xfrm>
          <a:prstGeom prst="rect">
            <a:avLst/>
          </a:prstGeom>
          <a:noFill/>
          <a:ln w="0">
            <a:noFill/>
          </a:ln>
        </p:spPr>
      </p:pic>
      <p:sp>
        <p:nvSpPr>
          <p:cNvPr id="897" name=""/>
          <p:cNvSpPr txBox="1"/>
          <p:nvPr/>
        </p:nvSpPr>
        <p:spPr>
          <a:xfrm>
            <a:off x="609480" y="1466280"/>
            <a:ext cx="136620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仓位管理核心作用</a:t>
            </a:r>
            <a:endParaRPr b="0" lang="en-US" sz="1350" strike="noStrike" u="none">
              <a:solidFill>
                <a:srgbClr val="000000"/>
              </a:solidFill>
              <a:effectLst/>
              <a:uFillTx/>
              <a:latin typeface="Times New Roman"/>
            </a:endParaRPr>
          </a:p>
        </p:txBody>
      </p:sp>
      <p:pic>
        <p:nvPicPr>
          <p:cNvPr id="898" name="" descr=""/>
          <p:cNvPicPr/>
          <p:nvPr/>
        </p:nvPicPr>
        <p:blipFill>
          <a:blip r:embed="rId3"/>
          <a:stretch/>
        </p:blipFill>
        <p:spPr>
          <a:xfrm>
            <a:off x="609480" y="2305080"/>
            <a:ext cx="151920" cy="151920"/>
          </a:xfrm>
          <a:prstGeom prst="rect">
            <a:avLst/>
          </a:prstGeom>
          <a:noFill/>
          <a:ln w="0">
            <a:noFill/>
          </a:ln>
        </p:spPr>
      </p:pic>
      <p:sp>
        <p:nvSpPr>
          <p:cNvPr id="899" name=""/>
          <p:cNvSpPr txBox="1"/>
          <p:nvPr/>
        </p:nvSpPr>
        <p:spPr>
          <a:xfrm>
            <a:off x="800280" y="1877040"/>
            <a:ext cx="29084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控制单次交易的</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深度</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投入本金比例</a:t>
            </a:r>
            <a:endParaRPr b="0" lang="en-US" sz="1200" strike="noStrike" u="none">
              <a:solidFill>
                <a:srgbClr val="000000"/>
              </a:solidFill>
              <a:effectLst/>
              <a:uFillTx/>
              <a:latin typeface="Times New Roman"/>
            </a:endParaRPr>
          </a:p>
        </p:txBody>
      </p:sp>
      <p:sp>
        <p:nvSpPr>
          <p:cNvPr id="900" name=""/>
          <p:cNvSpPr/>
          <p:nvPr/>
        </p:nvSpPr>
        <p:spPr>
          <a:xfrm>
            <a:off x="380880" y="2952720"/>
            <a:ext cx="5372280" cy="3457800"/>
          </a:xfrm>
          <a:custGeom>
            <a:avLst/>
            <a:gdLst/>
            <a:ahLst/>
            <a:rect l="0" t="0" r="r" b="b"/>
            <a:pathLst>
              <a:path w="14923" h="9605">
                <a:moveTo>
                  <a:pt x="106" y="0"/>
                </a:moveTo>
                <a:lnTo>
                  <a:pt x="14817" y="0"/>
                </a:lnTo>
                <a:cubicBezTo>
                  <a:pt x="14876" y="0"/>
                  <a:pt x="14923" y="58"/>
                  <a:pt x="14923" y="105"/>
                </a:cubicBezTo>
                <a:lnTo>
                  <a:pt x="14923" y="9499"/>
                </a:lnTo>
                <a:cubicBezTo>
                  <a:pt x="14923" y="9558"/>
                  <a:pt x="14876" y="9605"/>
                  <a:pt x="14817" y="9605"/>
                </a:cubicBezTo>
                <a:lnTo>
                  <a:pt x="106" y="9605"/>
                </a:lnTo>
                <a:cubicBezTo>
                  <a:pt x="47" y="9605"/>
                  <a:pt x="0" y="9547"/>
                  <a:pt x="0" y="9499"/>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01" name=""/>
          <p:cNvSpPr txBox="1"/>
          <p:nvPr/>
        </p:nvSpPr>
        <p:spPr>
          <a:xfrm>
            <a:off x="876240" y="2258280"/>
            <a:ext cx="2286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确保连续亏损后仍有足够资本反击</a:t>
            </a:r>
            <a:endParaRPr b="0" lang="en-US" sz="1200" strike="noStrike" u="none">
              <a:solidFill>
                <a:srgbClr val="000000"/>
              </a:solidFill>
              <a:effectLst/>
              <a:uFillTx/>
              <a:latin typeface="Times New Roman"/>
            </a:endParaRPr>
          </a:p>
        </p:txBody>
      </p:sp>
      <p:sp>
        <p:nvSpPr>
          <p:cNvPr id="902" name=""/>
          <p:cNvSpPr/>
          <p:nvPr/>
        </p:nvSpPr>
        <p:spPr>
          <a:xfrm>
            <a:off x="609480" y="3590640"/>
            <a:ext cx="4915080" cy="1753200"/>
          </a:xfrm>
          <a:custGeom>
            <a:avLst/>
            <a:gdLst/>
            <a:ahLst/>
            <a:rect l="0" t="0" r="r" b="b"/>
            <a:pathLst>
              <a:path w="13653" h="4870">
                <a:moveTo>
                  <a:pt x="211" y="0"/>
                </a:moveTo>
                <a:lnTo>
                  <a:pt x="13442" y="0"/>
                </a:lnTo>
                <a:cubicBezTo>
                  <a:pt x="13559" y="0"/>
                  <a:pt x="13653" y="117"/>
                  <a:pt x="13653" y="212"/>
                </a:cubicBezTo>
                <a:lnTo>
                  <a:pt x="13653" y="4658"/>
                </a:lnTo>
                <a:cubicBezTo>
                  <a:pt x="13653" y="4775"/>
                  <a:pt x="13559" y="4870"/>
                  <a:pt x="13442" y="4870"/>
                </a:cubicBezTo>
                <a:lnTo>
                  <a:pt x="211" y="4870"/>
                </a:lnTo>
                <a:cubicBezTo>
                  <a:pt x="95" y="4870"/>
                  <a:pt x="0" y="4753"/>
                  <a:pt x="0" y="4658"/>
                </a:cubicBezTo>
                <a:lnTo>
                  <a:pt x="0" y="212"/>
                </a:lnTo>
                <a:cubicBezTo>
                  <a:pt x="0" y="95"/>
                  <a:pt x="95" y="0"/>
                  <a:pt x="211" y="0"/>
                </a:cubicBezTo>
                <a:close/>
              </a:path>
            </a:pathLst>
          </a:custGeom>
          <a:solidFill>
            <a:srgbClr val="09aa71">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03" name=""/>
          <p:cNvSpPr txBox="1"/>
          <p:nvPr/>
        </p:nvSpPr>
        <p:spPr>
          <a:xfrm>
            <a:off x="609480" y="3171240"/>
            <a:ext cx="102492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凯利公式应用</a:t>
            </a:r>
            <a:endParaRPr b="0" lang="en-US" sz="1350" strike="noStrike" u="none">
              <a:solidFill>
                <a:srgbClr val="000000"/>
              </a:solidFill>
              <a:effectLst/>
              <a:uFillTx/>
              <a:latin typeface="Times New Roman"/>
            </a:endParaRPr>
          </a:p>
        </p:txBody>
      </p:sp>
      <p:sp>
        <p:nvSpPr>
          <p:cNvPr id="904" name=""/>
          <p:cNvSpPr txBox="1"/>
          <p:nvPr/>
        </p:nvSpPr>
        <p:spPr>
          <a:xfrm>
            <a:off x="2364120" y="3732120"/>
            <a:ext cx="1410840" cy="252000"/>
          </a:xfrm>
          <a:prstGeom prst="rect">
            <a:avLst/>
          </a:prstGeom>
          <a:noFill/>
          <a:ln w="0">
            <a:noFill/>
          </a:ln>
        </p:spPr>
        <p:txBody>
          <a:bodyPr wrap="none" lIns="0" rIns="0" tIns="0" bIns="0" anchor="t">
            <a:spAutoFit/>
          </a:bodyPr>
          <a:p>
            <a:r>
              <a:rPr b="0" lang="en-US" sz="1500" strike="noStrike" u="none">
                <a:solidFill>
                  <a:srgbClr val="333333"/>
                </a:solidFill>
                <a:effectLst/>
                <a:uFillTx/>
                <a:latin typeface="MicrosoftYaHei"/>
                <a:ea typeface="MicrosoftYaHei"/>
              </a:rPr>
              <a:t>f* = (bp - q) / b</a:t>
            </a:r>
            <a:endParaRPr b="0" lang="en-US" sz="1500" strike="noStrike" u="none">
              <a:solidFill>
                <a:srgbClr val="000000"/>
              </a:solidFill>
              <a:effectLst/>
              <a:uFillTx/>
              <a:latin typeface="Times New Roman"/>
            </a:endParaRPr>
          </a:p>
        </p:txBody>
      </p:sp>
      <p:sp>
        <p:nvSpPr>
          <p:cNvPr id="905" name=""/>
          <p:cNvSpPr txBox="1"/>
          <p:nvPr/>
        </p:nvSpPr>
        <p:spPr>
          <a:xfrm>
            <a:off x="762120" y="4173840"/>
            <a:ext cx="132840" cy="175680"/>
          </a:xfrm>
          <a:prstGeom prst="rect">
            <a:avLst/>
          </a:prstGeom>
          <a:noFill/>
          <a:ln w="0">
            <a:noFill/>
          </a:ln>
        </p:spPr>
        <p:txBody>
          <a:bodyPr wrap="none" lIns="0" rIns="0" tIns="0" bIns="0" anchor="t">
            <a:spAutoFit/>
          </a:bodyPr>
          <a:p>
            <a:r>
              <a:rPr b="1" lang="en-US" sz="1000" strike="noStrike" u="none">
                <a:solidFill>
                  <a:srgbClr val="333333"/>
                </a:solidFill>
                <a:effectLst/>
                <a:uFillTx/>
                <a:latin typeface="MicrosoftYaHei"/>
                <a:ea typeface="MicrosoftYaHei"/>
              </a:rPr>
              <a:t>f*</a:t>
            </a:r>
            <a:endParaRPr b="0" lang="en-US" sz="1050" strike="noStrike" u="none">
              <a:solidFill>
                <a:srgbClr val="000000"/>
              </a:solidFill>
              <a:effectLst/>
              <a:uFillTx/>
              <a:latin typeface="Times New Roman"/>
            </a:endParaRPr>
          </a:p>
        </p:txBody>
      </p:sp>
      <p:sp>
        <p:nvSpPr>
          <p:cNvPr id="906" name=""/>
          <p:cNvSpPr txBox="1"/>
          <p:nvPr/>
        </p:nvSpPr>
        <p:spPr>
          <a:xfrm>
            <a:off x="762120" y="4372560"/>
            <a:ext cx="9151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最优投注比例</a:t>
            </a:r>
            <a:endParaRPr b="0" lang="en-US" sz="1200" strike="noStrike" u="none">
              <a:solidFill>
                <a:srgbClr val="000000"/>
              </a:solidFill>
              <a:effectLst/>
              <a:uFillTx/>
              <a:latin typeface="Times New Roman"/>
            </a:endParaRPr>
          </a:p>
        </p:txBody>
      </p:sp>
      <p:sp>
        <p:nvSpPr>
          <p:cNvPr id="907" name=""/>
          <p:cNvSpPr txBox="1"/>
          <p:nvPr/>
        </p:nvSpPr>
        <p:spPr>
          <a:xfrm>
            <a:off x="3143160" y="4173840"/>
            <a:ext cx="132840" cy="175680"/>
          </a:xfrm>
          <a:prstGeom prst="rect">
            <a:avLst/>
          </a:prstGeom>
          <a:noFill/>
          <a:ln w="0">
            <a:noFill/>
          </a:ln>
        </p:spPr>
        <p:txBody>
          <a:bodyPr wrap="none" lIns="0" rIns="0" tIns="0" bIns="0" anchor="t">
            <a:spAutoFit/>
          </a:bodyPr>
          <a:p>
            <a:r>
              <a:rPr b="1" lang="en-US" sz="1000" strike="noStrike" u="none">
                <a:solidFill>
                  <a:srgbClr val="333333"/>
                </a:solidFill>
                <a:effectLst/>
                <a:uFillTx/>
                <a:latin typeface="MicrosoftYaHei"/>
                <a:ea typeface="MicrosoftYaHei"/>
              </a:rPr>
              <a:t>b</a:t>
            </a:r>
            <a:endParaRPr b="0" lang="en-US" sz="1050" strike="noStrike" u="none">
              <a:solidFill>
                <a:srgbClr val="000000"/>
              </a:solidFill>
              <a:effectLst/>
              <a:uFillTx/>
              <a:latin typeface="Times New Roman"/>
            </a:endParaRPr>
          </a:p>
        </p:txBody>
      </p:sp>
      <p:sp>
        <p:nvSpPr>
          <p:cNvPr id="908" name=""/>
          <p:cNvSpPr txBox="1"/>
          <p:nvPr/>
        </p:nvSpPr>
        <p:spPr>
          <a:xfrm>
            <a:off x="3143160" y="4372560"/>
            <a:ext cx="4579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盈亏比</a:t>
            </a:r>
            <a:endParaRPr b="0" lang="en-US" sz="1200" strike="noStrike" u="none">
              <a:solidFill>
                <a:srgbClr val="000000"/>
              </a:solidFill>
              <a:effectLst/>
              <a:uFillTx/>
              <a:latin typeface="Times New Roman"/>
            </a:endParaRPr>
          </a:p>
        </p:txBody>
      </p:sp>
      <p:sp>
        <p:nvSpPr>
          <p:cNvPr id="909" name=""/>
          <p:cNvSpPr txBox="1"/>
          <p:nvPr/>
        </p:nvSpPr>
        <p:spPr>
          <a:xfrm>
            <a:off x="762120" y="4754880"/>
            <a:ext cx="132840" cy="175680"/>
          </a:xfrm>
          <a:prstGeom prst="rect">
            <a:avLst/>
          </a:prstGeom>
          <a:noFill/>
          <a:ln w="0">
            <a:noFill/>
          </a:ln>
        </p:spPr>
        <p:txBody>
          <a:bodyPr wrap="none" lIns="0" rIns="0" tIns="0" bIns="0" anchor="t">
            <a:spAutoFit/>
          </a:bodyPr>
          <a:p>
            <a:r>
              <a:rPr b="1" lang="en-US" sz="1000" strike="noStrike" u="none">
                <a:solidFill>
                  <a:srgbClr val="333333"/>
                </a:solidFill>
                <a:effectLst/>
                <a:uFillTx/>
                <a:latin typeface="MicrosoftYaHei"/>
                <a:ea typeface="MicrosoftYaHei"/>
              </a:rPr>
              <a:t>p</a:t>
            </a:r>
            <a:endParaRPr b="0" lang="en-US" sz="1050" strike="noStrike" u="none">
              <a:solidFill>
                <a:srgbClr val="000000"/>
              </a:solidFill>
              <a:effectLst/>
              <a:uFillTx/>
              <a:latin typeface="Times New Roman"/>
            </a:endParaRPr>
          </a:p>
        </p:txBody>
      </p:sp>
      <p:sp>
        <p:nvSpPr>
          <p:cNvPr id="910" name=""/>
          <p:cNvSpPr txBox="1"/>
          <p:nvPr/>
        </p:nvSpPr>
        <p:spPr>
          <a:xfrm>
            <a:off x="762120" y="4953600"/>
            <a:ext cx="6102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获胜概率</a:t>
            </a:r>
            <a:endParaRPr b="0" lang="en-US" sz="1200" strike="noStrike" u="none">
              <a:solidFill>
                <a:srgbClr val="000000"/>
              </a:solidFill>
              <a:effectLst/>
              <a:uFillTx/>
              <a:latin typeface="Times New Roman"/>
            </a:endParaRPr>
          </a:p>
        </p:txBody>
      </p:sp>
      <p:sp>
        <p:nvSpPr>
          <p:cNvPr id="911" name=""/>
          <p:cNvSpPr txBox="1"/>
          <p:nvPr/>
        </p:nvSpPr>
        <p:spPr>
          <a:xfrm>
            <a:off x="3143160" y="4754880"/>
            <a:ext cx="132840" cy="175680"/>
          </a:xfrm>
          <a:prstGeom prst="rect">
            <a:avLst/>
          </a:prstGeom>
          <a:noFill/>
          <a:ln w="0">
            <a:noFill/>
          </a:ln>
        </p:spPr>
        <p:txBody>
          <a:bodyPr wrap="none" lIns="0" rIns="0" tIns="0" bIns="0" anchor="t">
            <a:spAutoFit/>
          </a:bodyPr>
          <a:p>
            <a:r>
              <a:rPr b="1" lang="en-US" sz="1000" strike="noStrike" u="none">
                <a:solidFill>
                  <a:srgbClr val="333333"/>
                </a:solidFill>
                <a:effectLst/>
                <a:uFillTx/>
                <a:latin typeface="MicrosoftYaHei"/>
                <a:ea typeface="MicrosoftYaHei"/>
              </a:rPr>
              <a:t>q</a:t>
            </a:r>
            <a:endParaRPr b="0" lang="en-US" sz="1050" strike="noStrike" u="none">
              <a:solidFill>
                <a:srgbClr val="000000"/>
              </a:solidFill>
              <a:effectLst/>
              <a:uFillTx/>
              <a:latin typeface="Times New Roman"/>
            </a:endParaRPr>
          </a:p>
        </p:txBody>
      </p:sp>
      <p:sp>
        <p:nvSpPr>
          <p:cNvPr id="912" name=""/>
          <p:cNvSpPr txBox="1"/>
          <p:nvPr/>
        </p:nvSpPr>
        <p:spPr>
          <a:xfrm>
            <a:off x="3143160" y="4953600"/>
            <a:ext cx="10501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失败概率 </a:t>
            </a:r>
            <a:r>
              <a:rPr b="0" lang="en-US" sz="1200" strike="noStrike" u="none">
                <a:solidFill>
                  <a:srgbClr val="777777"/>
                </a:solidFill>
                <a:effectLst/>
                <a:uFillTx/>
                <a:latin typeface="MicrosoftYaHei"/>
                <a:ea typeface="MicrosoftYaHei"/>
              </a:rPr>
              <a:t>(1-p)</a:t>
            </a:r>
            <a:endParaRPr b="0" lang="en-US" sz="1200" strike="noStrike" u="none">
              <a:solidFill>
                <a:srgbClr val="000000"/>
              </a:solidFill>
              <a:effectLst/>
              <a:uFillTx/>
              <a:latin typeface="Times New Roman"/>
            </a:endParaRPr>
          </a:p>
        </p:txBody>
      </p:sp>
      <p:sp>
        <p:nvSpPr>
          <p:cNvPr id="913" name=""/>
          <p:cNvSpPr txBox="1"/>
          <p:nvPr/>
        </p:nvSpPr>
        <p:spPr>
          <a:xfrm>
            <a:off x="609480" y="548712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实际交易应用</a:t>
            </a:r>
            <a:endParaRPr b="0" lang="en-US" sz="1200" strike="noStrike" u="none">
              <a:solidFill>
                <a:srgbClr val="000000"/>
              </a:solidFill>
              <a:effectLst/>
              <a:uFillTx/>
              <a:latin typeface="Times New Roman"/>
            </a:endParaRPr>
          </a:p>
        </p:txBody>
      </p:sp>
      <p:sp>
        <p:nvSpPr>
          <p:cNvPr id="914" name=""/>
          <p:cNvSpPr txBox="1"/>
          <p:nvPr/>
        </p:nvSpPr>
        <p:spPr>
          <a:xfrm>
            <a:off x="609480" y="5715720"/>
            <a:ext cx="152676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信号置信度 → </a:t>
            </a:r>
            <a:r>
              <a:rPr b="0" lang="en-US" sz="1200" strike="noStrike" u="none">
                <a:solidFill>
                  <a:srgbClr val="777777"/>
                </a:solidFill>
                <a:effectLst/>
                <a:uFillTx/>
                <a:latin typeface="MicrosoftYaHei"/>
                <a:ea typeface="MicrosoftYaHei"/>
              </a:rPr>
              <a:t>p</a:t>
            </a:r>
            <a:r>
              <a:rPr b="0" lang="zh-CN" sz="1200" strike="noStrike" u="none">
                <a:solidFill>
                  <a:srgbClr val="777777"/>
                </a:solidFill>
                <a:effectLst/>
                <a:uFillTx/>
                <a:latin typeface="MicrosoftYaHei"/>
                <a:ea typeface="MicrosoftYaHei"/>
              </a:rPr>
              <a:t>值</a:t>
            </a:r>
            <a:endParaRPr b="0" lang="en-US" sz="1200" strike="noStrike" u="none">
              <a:solidFill>
                <a:srgbClr val="000000"/>
              </a:solidFill>
              <a:effectLst/>
              <a:uFillTx/>
              <a:latin typeface="Times New Roman"/>
            </a:endParaRPr>
          </a:p>
        </p:txBody>
      </p:sp>
      <p:sp>
        <p:nvSpPr>
          <p:cNvPr id="915" name=""/>
          <p:cNvSpPr/>
          <p:nvPr/>
        </p:nvSpPr>
        <p:spPr>
          <a:xfrm>
            <a:off x="6438600" y="1247760"/>
            <a:ext cx="5372640" cy="5334120"/>
          </a:xfrm>
          <a:custGeom>
            <a:avLst/>
            <a:gdLst/>
            <a:ahLst/>
            <a:rect l="0" t="0" r="r" b="b"/>
            <a:pathLst>
              <a:path w="14924" h="14817">
                <a:moveTo>
                  <a:pt x="106" y="0"/>
                </a:moveTo>
                <a:lnTo>
                  <a:pt x="14818" y="0"/>
                </a:lnTo>
                <a:cubicBezTo>
                  <a:pt x="14876" y="0"/>
                  <a:pt x="14924" y="58"/>
                  <a:pt x="14924" y="105"/>
                </a:cubicBezTo>
                <a:lnTo>
                  <a:pt x="14924" y="14711"/>
                </a:lnTo>
                <a:cubicBezTo>
                  <a:pt x="14924" y="14770"/>
                  <a:pt x="14876" y="14817"/>
                  <a:pt x="14818" y="14817"/>
                </a:cubicBezTo>
                <a:lnTo>
                  <a:pt x="106" y="14817"/>
                </a:lnTo>
                <a:cubicBezTo>
                  <a:pt x="48" y="14817"/>
                  <a:pt x="0" y="14759"/>
                  <a:pt x="0" y="14711"/>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16" name=""/>
          <p:cNvSpPr txBox="1"/>
          <p:nvPr/>
        </p:nvSpPr>
        <p:spPr>
          <a:xfrm>
            <a:off x="609480" y="5918760"/>
            <a:ext cx="20966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动态止损止盈阈值 → 计算</a:t>
            </a:r>
            <a:r>
              <a:rPr b="0" lang="en-US" sz="1200" strike="noStrike" u="none">
                <a:solidFill>
                  <a:srgbClr val="777777"/>
                </a:solidFill>
                <a:effectLst/>
                <a:uFillTx/>
                <a:latin typeface="MicrosoftYaHei"/>
                <a:ea typeface="MicrosoftYaHei"/>
              </a:rPr>
              <a:t>b</a:t>
            </a:r>
            <a:r>
              <a:rPr b="0" lang="zh-CN" sz="1200" strike="noStrike" u="none">
                <a:solidFill>
                  <a:srgbClr val="777777"/>
                </a:solidFill>
                <a:effectLst/>
                <a:uFillTx/>
                <a:latin typeface="MicrosoftYaHei"/>
                <a:ea typeface="MicrosoftYaHei"/>
              </a:rPr>
              <a:t>值</a:t>
            </a:r>
            <a:endParaRPr b="0" lang="en-US" sz="1200" strike="noStrike" u="none">
              <a:solidFill>
                <a:srgbClr val="000000"/>
              </a:solidFill>
              <a:effectLst/>
              <a:uFillTx/>
              <a:latin typeface="Times New Roman"/>
            </a:endParaRPr>
          </a:p>
        </p:txBody>
      </p:sp>
      <p:sp>
        <p:nvSpPr>
          <p:cNvPr id="917" name=""/>
          <p:cNvSpPr/>
          <p:nvPr/>
        </p:nvSpPr>
        <p:spPr>
          <a:xfrm>
            <a:off x="6667200" y="1885680"/>
            <a:ext cx="381600" cy="381600"/>
          </a:xfrm>
          <a:custGeom>
            <a:avLst/>
            <a:gdLst/>
            <a:ahLst/>
            <a:rect l="0" t="0" r="r" b="b"/>
            <a:pathLst>
              <a:path w="1060" h="1060">
                <a:moveTo>
                  <a:pt x="530" y="0"/>
                </a:moveTo>
                <a:cubicBezTo>
                  <a:pt x="822" y="0"/>
                  <a:pt x="1060" y="293"/>
                  <a:pt x="1060" y="529"/>
                </a:cubicBezTo>
                <a:cubicBezTo>
                  <a:pt x="1060" y="823"/>
                  <a:pt x="822" y="1060"/>
                  <a:pt x="530" y="1060"/>
                </a:cubicBezTo>
                <a:cubicBezTo>
                  <a:pt x="237" y="1060"/>
                  <a:pt x="0" y="767"/>
                  <a:pt x="0" y="529"/>
                </a:cubicBezTo>
                <a:cubicBezTo>
                  <a:pt x="0" y="237"/>
                  <a:pt x="237" y="0"/>
                  <a:pt x="530" y="0"/>
                </a:cubicBezTo>
                <a:close/>
              </a:path>
            </a:pathLst>
          </a:custGeom>
          <a:solidFill>
            <a:srgbClr val="dcfce7"/>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18" name="" descr=""/>
          <p:cNvPicPr/>
          <p:nvPr/>
        </p:nvPicPr>
        <p:blipFill>
          <a:blip r:embed="rId4"/>
          <a:stretch/>
        </p:blipFill>
        <p:spPr>
          <a:xfrm>
            <a:off x="6781680" y="2000160"/>
            <a:ext cx="151920" cy="151920"/>
          </a:xfrm>
          <a:prstGeom prst="rect">
            <a:avLst/>
          </a:prstGeom>
          <a:noFill/>
          <a:ln w="0">
            <a:noFill/>
          </a:ln>
        </p:spPr>
      </p:pic>
      <p:sp>
        <p:nvSpPr>
          <p:cNvPr id="919" name=""/>
          <p:cNvSpPr txBox="1"/>
          <p:nvPr/>
        </p:nvSpPr>
        <p:spPr>
          <a:xfrm>
            <a:off x="6667560" y="1466280"/>
            <a:ext cx="136620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仓位管理策略优势</a:t>
            </a:r>
            <a:endParaRPr b="0" lang="en-US" sz="1350" strike="noStrike" u="none">
              <a:solidFill>
                <a:srgbClr val="000000"/>
              </a:solidFill>
              <a:effectLst/>
              <a:uFillTx/>
              <a:latin typeface="Times New Roman"/>
            </a:endParaRPr>
          </a:p>
        </p:txBody>
      </p:sp>
      <p:sp>
        <p:nvSpPr>
          <p:cNvPr id="920" name=""/>
          <p:cNvSpPr txBox="1"/>
          <p:nvPr/>
        </p:nvSpPr>
        <p:spPr>
          <a:xfrm>
            <a:off x="7201080" y="1877040"/>
            <a:ext cx="1577880" cy="201600"/>
          </a:xfrm>
          <a:prstGeom prst="rect">
            <a:avLst/>
          </a:prstGeom>
          <a:noFill/>
          <a:ln w="0">
            <a:noFill/>
          </a:ln>
        </p:spPr>
        <p:txBody>
          <a:bodyPr wrap="none" lIns="0" rIns="0" tIns="0" bIns="0" anchor="t">
            <a:spAutoFit/>
          </a:bodyPr>
          <a:p>
            <a:r>
              <a:rPr b="1" lang="en-US" sz="1200" strike="noStrike" u="none">
                <a:solidFill>
                  <a:srgbClr val="191919"/>
                </a:solidFill>
                <a:effectLst/>
                <a:uFillTx/>
                <a:latin typeface="MicrosoftYaHei"/>
                <a:ea typeface="MicrosoftYaHei"/>
              </a:rPr>
              <a:t>AI</a:t>
            </a:r>
            <a:r>
              <a:rPr b="1" lang="zh-CN" sz="1200" strike="noStrike" u="none">
                <a:solidFill>
                  <a:srgbClr val="191919"/>
                </a:solidFill>
                <a:effectLst/>
                <a:uFillTx/>
                <a:latin typeface="MicrosoftYaHei"/>
                <a:ea typeface="MicrosoftYaHei"/>
              </a:rPr>
              <a:t>智慧与风险管理结合</a:t>
            </a:r>
            <a:endParaRPr b="0" lang="en-US" sz="1200" strike="noStrike" u="none">
              <a:solidFill>
                <a:srgbClr val="000000"/>
              </a:solidFill>
              <a:effectLst/>
              <a:uFillTx/>
              <a:latin typeface="Times New Roman"/>
            </a:endParaRPr>
          </a:p>
        </p:txBody>
      </p:sp>
      <p:sp>
        <p:nvSpPr>
          <p:cNvPr id="921" name=""/>
          <p:cNvSpPr/>
          <p:nvPr/>
        </p:nvSpPr>
        <p:spPr>
          <a:xfrm>
            <a:off x="6667200" y="2571480"/>
            <a:ext cx="381600" cy="381600"/>
          </a:xfrm>
          <a:custGeom>
            <a:avLst/>
            <a:gdLst/>
            <a:ahLst/>
            <a:rect l="0" t="0" r="r" b="b"/>
            <a:pathLst>
              <a:path w="1060" h="1060">
                <a:moveTo>
                  <a:pt x="530" y="0"/>
                </a:moveTo>
                <a:cubicBezTo>
                  <a:pt x="822" y="0"/>
                  <a:pt x="1060" y="293"/>
                  <a:pt x="1060" y="529"/>
                </a:cubicBezTo>
                <a:cubicBezTo>
                  <a:pt x="1060" y="823"/>
                  <a:pt x="822" y="1060"/>
                  <a:pt x="530" y="1060"/>
                </a:cubicBezTo>
                <a:cubicBezTo>
                  <a:pt x="237" y="1060"/>
                  <a:pt x="0" y="766"/>
                  <a:pt x="0" y="529"/>
                </a:cubicBezTo>
                <a:cubicBezTo>
                  <a:pt x="0" y="237"/>
                  <a:pt x="237" y="0"/>
                  <a:pt x="530" y="0"/>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22" name="" descr=""/>
          <p:cNvPicPr/>
          <p:nvPr/>
        </p:nvPicPr>
        <p:blipFill>
          <a:blip r:embed="rId5"/>
          <a:stretch/>
        </p:blipFill>
        <p:spPr>
          <a:xfrm>
            <a:off x="6762600" y="2685960"/>
            <a:ext cx="190080" cy="151920"/>
          </a:xfrm>
          <a:prstGeom prst="rect">
            <a:avLst/>
          </a:prstGeom>
          <a:noFill/>
          <a:ln w="0">
            <a:noFill/>
          </a:ln>
        </p:spPr>
      </p:pic>
      <p:sp>
        <p:nvSpPr>
          <p:cNvPr id="923" name=""/>
          <p:cNvSpPr txBox="1"/>
          <p:nvPr/>
        </p:nvSpPr>
        <p:spPr>
          <a:xfrm>
            <a:off x="7201080" y="2105640"/>
            <a:ext cx="217368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判断越有把握，投入资金越多</a:t>
            </a:r>
            <a:endParaRPr b="0" lang="en-US" sz="1200" strike="noStrike" u="none">
              <a:solidFill>
                <a:srgbClr val="000000"/>
              </a:solidFill>
              <a:effectLst/>
              <a:uFillTx/>
              <a:latin typeface="Times New Roman"/>
            </a:endParaRPr>
          </a:p>
        </p:txBody>
      </p:sp>
      <p:sp>
        <p:nvSpPr>
          <p:cNvPr id="924" name=""/>
          <p:cNvSpPr txBox="1"/>
          <p:nvPr/>
        </p:nvSpPr>
        <p:spPr>
          <a:xfrm>
            <a:off x="7201080" y="2562840"/>
            <a:ext cx="122004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动态优化风险暴露</a:t>
            </a:r>
            <a:endParaRPr b="0" lang="en-US" sz="1200" strike="noStrike" u="none">
              <a:solidFill>
                <a:srgbClr val="000000"/>
              </a:solidFill>
              <a:effectLst/>
              <a:uFillTx/>
              <a:latin typeface="Times New Roman"/>
            </a:endParaRPr>
          </a:p>
        </p:txBody>
      </p:sp>
      <p:sp>
        <p:nvSpPr>
          <p:cNvPr id="925" name=""/>
          <p:cNvSpPr/>
          <p:nvPr/>
        </p:nvSpPr>
        <p:spPr>
          <a:xfrm>
            <a:off x="6667200" y="3257280"/>
            <a:ext cx="381600" cy="381600"/>
          </a:xfrm>
          <a:custGeom>
            <a:avLst/>
            <a:gdLst/>
            <a:ahLst/>
            <a:rect l="0" t="0" r="r" b="b"/>
            <a:pathLst>
              <a:path w="1060" h="1060">
                <a:moveTo>
                  <a:pt x="530" y="0"/>
                </a:moveTo>
                <a:cubicBezTo>
                  <a:pt x="822" y="0"/>
                  <a:pt x="1060" y="293"/>
                  <a:pt x="1060" y="529"/>
                </a:cubicBezTo>
                <a:cubicBezTo>
                  <a:pt x="1060" y="822"/>
                  <a:pt x="822" y="1060"/>
                  <a:pt x="530" y="1060"/>
                </a:cubicBezTo>
                <a:cubicBezTo>
                  <a:pt x="237" y="1060"/>
                  <a:pt x="0" y="766"/>
                  <a:pt x="0" y="529"/>
                </a:cubicBezTo>
                <a:cubicBezTo>
                  <a:pt x="0" y="237"/>
                  <a:pt x="237" y="0"/>
                  <a:pt x="530" y="0"/>
                </a:cubicBezTo>
                <a:close/>
              </a:path>
            </a:pathLst>
          </a:custGeom>
          <a:solidFill>
            <a:srgbClr val="f3e8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26" name="" descr=""/>
          <p:cNvPicPr/>
          <p:nvPr/>
        </p:nvPicPr>
        <p:blipFill>
          <a:blip r:embed="rId6"/>
          <a:stretch/>
        </p:blipFill>
        <p:spPr>
          <a:xfrm>
            <a:off x="6781680" y="3371760"/>
            <a:ext cx="151920" cy="151920"/>
          </a:xfrm>
          <a:prstGeom prst="rect">
            <a:avLst/>
          </a:prstGeom>
          <a:noFill/>
          <a:ln w="0">
            <a:noFill/>
          </a:ln>
        </p:spPr>
      </p:pic>
      <p:sp>
        <p:nvSpPr>
          <p:cNvPr id="927" name=""/>
          <p:cNvSpPr txBox="1"/>
          <p:nvPr/>
        </p:nvSpPr>
        <p:spPr>
          <a:xfrm>
            <a:off x="7201080" y="2791440"/>
            <a:ext cx="24786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判断不确定性高时，采取保守头寸</a:t>
            </a:r>
            <a:endParaRPr b="0" lang="en-US" sz="1200" strike="noStrike" u="none">
              <a:solidFill>
                <a:srgbClr val="000000"/>
              </a:solidFill>
              <a:effectLst/>
              <a:uFillTx/>
              <a:latin typeface="Times New Roman"/>
            </a:endParaRPr>
          </a:p>
        </p:txBody>
      </p:sp>
      <p:sp>
        <p:nvSpPr>
          <p:cNvPr id="928" name=""/>
          <p:cNvSpPr txBox="1"/>
          <p:nvPr/>
        </p:nvSpPr>
        <p:spPr>
          <a:xfrm>
            <a:off x="7201080" y="3248640"/>
            <a:ext cx="122004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长期稳定盈利保障</a:t>
            </a:r>
            <a:endParaRPr b="0" lang="en-US" sz="1200" strike="noStrike" u="none">
              <a:solidFill>
                <a:srgbClr val="000000"/>
              </a:solidFill>
              <a:effectLst/>
              <a:uFillTx/>
              <a:latin typeface="Times New Roman"/>
            </a:endParaRPr>
          </a:p>
        </p:txBody>
      </p:sp>
      <p:sp>
        <p:nvSpPr>
          <p:cNvPr id="929" name=""/>
          <p:cNvSpPr txBox="1"/>
          <p:nvPr/>
        </p:nvSpPr>
        <p:spPr>
          <a:xfrm>
            <a:off x="7201080" y="347724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避免单次失败导致灾难性损失</a:t>
            </a:r>
            <a:endParaRPr b="0" lang="en-US" sz="1200" strike="noStrike" u="none">
              <a:solidFill>
                <a:srgbClr val="000000"/>
              </a:solidFill>
              <a:effectLst/>
              <a:uFillTx/>
              <a:latin typeface="Times New Roman"/>
            </a:endParaRPr>
          </a:p>
        </p:txBody>
      </p:sp>
      <p:sp>
        <p:nvSpPr>
          <p:cNvPr id="930" name=""/>
          <p:cNvSpPr/>
          <p:nvPr/>
        </p:nvSpPr>
        <p:spPr>
          <a:xfrm>
            <a:off x="6667200" y="4324320"/>
            <a:ext cx="4915440" cy="990720"/>
          </a:xfrm>
          <a:custGeom>
            <a:avLst/>
            <a:gdLst/>
            <a:ahLst/>
            <a:rect l="0" t="0" r="r" b="b"/>
            <a:pathLst>
              <a:path w="13654" h="2752">
                <a:moveTo>
                  <a:pt x="212" y="0"/>
                </a:moveTo>
                <a:lnTo>
                  <a:pt x="13442" y="0"/>
                </a:lnTo>
                <a:cubicBezTo>
                  <a:pt x="13559" y="0"/>
                  <a:pt x="13654" y="116"/>
                  <a:pt x="13654" y="211"/>
                </a:cubicBezTo>
                <a:lnTo>
                  <a:pt x="13654" y="2541"/>
                </a:lnTo>
                <a:cubicBezTo>
                  <a:pt x="13654" y="2657"/>
                  <a:pt x="13559" y="2752"/>
                  <a:pt x="13442" y="2752"/>
                </a:cubicBezTo>
                <a:lnTo>
                  <a:pt x="212" y="2752"/>
                </a:lnTo>
                <a:cubicBezTo>
                  <a:pt x="95" y="2752"/>
                  <a:pt x="0" y="2635"/>
                  <a:pt x="0" y="2541"/>
                </a:cubicBezTo>
                <a:lnTo>
                  <a:pt x="0" y="211"/>
                </a:lnTo>
                <a:cubicBezTo>
                  <a:pt x="0" y="94"/>
                  <a:pt x="95" y="0"/>
                  <a:pt x="212" y="0"/>
                </a:cubicBez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31" name=""/>
          <p:cNvSpPr txBox="1"/>
          <p:nvPr/>
        </p:nvSpPr>
        <p:spPr>
          <a:xfrm>
            <a:off x="6667560" y="4010760"/>
            <a:ext cx="61020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应用示例</a:t>
            </a:r>
            <a:endParaRPr b="0" lang="en-US" sz="1200" strike="noStrike" u="none">
              <a:solidFill>
                <a:srgbClr val="000000"/>
              </a:solidFill>
              <a:effectLst/>
              <a:uFillTx/>
              <a:latin typeface="Times New Roman"/>
            </a:endParaRPr>
          </a:p>
        </p:txBody>
      </p:sp>
      <p:sp>
        <p:nvSpPr>
          <p:cNvPr id="932" name=""/>
          <p:cNvSpPr txBox="1"/>
          <p:nvPr/>
        </p:nvSpPr>
        <p:spPr>
          <a:xfrm>
            <a:off x="6819840" y="4467960"/>
            <a:ext cx="1425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止盈目标：</a:t>
            </a:r>
            <a:r>
              <a:rPr b="0" lang="en-US" sz="1200" strike="noStrike" u="none">
                <a:solidFill>
                  <a:srgbClr val="777777"/>
                </a:solidFill>
                <a:effectLst/>
                <a:uFillTx/>
                <a:latin typeface="MicrosoftYaHei"/>
                <a:ea typeface="MicrosoftYaHei"/>
              </a:rPr>
              <a:t>1.5×ATR</a:t>
            </a:r>
            <a:endParaRPr b="0" lang="en-US" sz="1200" strike="noStrike" u="none">
              <a:solidFill>
                <a:srgbClr val="000000"/>
              </a:solidFill>
              <a:effectLst/>
              <a:uFillTx/>
              <a:latin typeface="Times New Roman"/>
            </a:endParaRPr>
          </a:p>
        </p:txBody>
      </p:sp>
      <p:sp>
        <p:nvSpPr>
          <p:cNvPr id="933" name=""/>
          <p:cNvSpPr txBox="1"/>
          <p:nvPr/>
        </p:nvSpPr>
        <p:spPr>
          <a:xfrm>
            <a:off x="6819840" y="4671000"/>
            <a:ext cx="1425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止损阈值：</a:t>
            </a:r>
            <a:r>
              <a:rPr b="0" lang="en-US" sz="1200" strike="noStrike" u="none">
                <a:solidFill>
                  <a:srgbClr val="777777"/>
                </a:solidFill>
                <a:effectLst/>
                <a:uFillTx/>
                <a:latin typeface="MicrosoftYaHei"/>
                <a:ea typeface="MicrosoftYaHei"/>
              </a:rPr>
              <a:t>0.5×ATR</a:t>
            </a:r>
            <a:endParaRPr b="0" lang="en-US" sz="1200" strike="noStrike" u="none">
              <a:solidFill>
                <a:srgbClr val="000000"/>
              </a:solidFill>
              <a:effectLst/>
              <a:uFillTx/>
              <a:latin typeface="Times New Roman"/>
            </a:endParaRPr>
          </a:p>
        </p:txBody>
      </p:sp>
      <p:sp>
        <p:nvSpPr>
          <p:cNvPr id="934" name=""/>
          <p:cNvSpPr/>
          <p:nvPr/>
        </p:nvSpPr>
        <p:spPr>
          <a:xfrm>
            <a:off x="6667200" y="5543280"/>
            <a:ext cx="4915440" cy="810000"/>
          </a:xfrm>
          <a:custGeom>
            <a:avLst/>
            <a:gdLst/>
            <a:ahLst/>
            <a:rect l="0" t="0" r="r" b="b"/>
            <a:pathLst>
              <a:path w="13654" h="2250">
                <a:moveTo>
                  <a:pt x="0" y="0"/>
                </a:moveTo>
                <a:lnTo>
                  <a:pt x="13654" y="0"/>
                </a:lnTo>
                <a:lnTo>
                  <a:pt x="13654"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35" name=""/>
          <p:cNvSpPr/>
          <p:nvPr/>
        </p:nvSpPr>
        <p:spPr>
          <a:xfrm>
            <a:off x="6667200" y="5314680"/>
            <a:ext cx="49150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936" name=""/>
          <p:cNvSpPr txBox="1"/>
          <p:nvPr/>
        </p:nvSpPr>
        <p:spPr>
          <a:xfrm>
            <a:off x="6819840" y="4874400"/>
            <a:ext cx="191988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 盈亏比 </a:t>
            </a:r>
            <a:r>
              <a:rPr b="0" lang="en-US" sz="1200" strike="noStrike" u="none">
                <a:solidFill>
                  <a:srgbClr val="777777"/>
                </a:solidFill>
                <a:effectLst/>
                <a:uFillTx/>
                <a:latin typeface="MicrosoftYaHei"/>
                <a:ea typeface="MicrosoftYaHei"/>
              </a:rPr>
              <a:t>b = 1.5 / 0.5 = 3</a:t>
            </a:r>
            <a:endParaRPr b="0" lang="en-US" sz="1200" strike="noStrike" u="none">
              <a:solidFill>
                <a:srgbClr val="000000"/>
              </a:solidFill>
              <a:effectLst/>
              <a:uFillTx/>
              <a:latin typeface="Times New Roman"/>
            </a:endParaRPr>
          </a:p>
        </p:txBody>
      </p:sp>
      <p:pic>
        <p:nvPicPr>
          <p:cNvPr id="937" name="" descr=""/>
          <p:cNvPicPr/>
          <p:nvPr/>
        </p:nvPicPr>
        <p:blipFill>
          <a:blip r:embed="rId7"/>
          <a:stretch/>
        </p:blipFill>
        <p:spPr>
          <a:xfrm>
            <a:off x="6819840" y="5734080"/>
            <a:ext cx="114120" cy="151920"/>
          </a:xfrm>
          <a:prstGeom prst="rect">
            <a:avLst/>
          </a:prstGeom>
          <a:noFill/>
          <a:ln w="0">
            <a:noFill/>
          </a:ln>
        </p:spPr>
      </p:pic>
      <p:sp>
        <p:nvSpPr>
          <p:cNvPr id="938" name=""/>
          <p:cNvSpPr txBox="1"/>
          <p:nvPr/>
        </p:nvSpPr>
        <p:spPr>
          <a:xfrm>
            <a:off x="6981840" y="5696640"/>
            <a:ext cx="6102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核心价值</a:t>
            </a:r>
            <a:endParaRPr b="0" lang="en-US" sz="1200" strike="noStrike" u="none">
              <a:solidFill>
                <a:srgbClr val="000000"/>
              </a:solidFill>
              <a:effectLst/>
              <a:uFillTx/>
              <a:latin typeface="Times New Roman"/>
            </a:endParaRPr>
          </a:p>
        </p:txBody>
      </p:sp>
      <p:sp>
        <p:nvSpPr>
          <p:cNvPr id="939" name=""/>
          <p:cNvSpPr txBox="1"/>
          <p:nvPr/>
        </p:nvSpPr>
        <p:spPr>
          <a:xfrm>
            <a:off x="6819840" y="6002640"/>
            <a:ext cx="477360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将</a:t>
            </a:r>
            <a:r>
              <a:rPr b="0" lang="en-US" sz="1000" strike="noStrike" u="none">
                <a:solidFill>
                  <a:srgbClr val="09aa71"/>
                </a:solidFill>
                <a:effectLst/>
                <a:uFillTx/>
                <a:latin typeface="MicrosoftYaHei"/>
                <a:ea typeface="MicrosoftYaHei"/>
              </a:rPr>
              <a:t>CVaR</a:t>
            </a:r>
            <a:r>
              <a:rPr b="0" lang="zh-CN" sz="1000" strike="noStrike" u="none">
                <a:solidFill>
                  <a:srgbClr val="09aa71"/>
                </a:solidFill>
                <a:effectLst/>
                <a:uFillTx/>
                <a:latin typeface="MicrosoftYaHei"/>
                <a:ea typeface="MicrosoftYaHei"/>
              </a:rPr>
              <a:t>理论中对</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尾部风险</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的敬畏转化为系统在不同市场环境下的自适应行为</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0" name=""/>
          <p:cNvSpPr/>
          <p:nvPr/>
        </p:nvSpPr>
        <p:spPr>
          <a:xfrm>
            <a:off x="0" y="0"/>
            <a:ext cx="12192120" cy="6896160"/>
          </a:xfrm>
          <a:custGeom>
            <a:avLst/>
            <a:gdLst/>
            <a:ahLst/>
            <a:rect l="0" t="0" r="r" b="b"/>
            <a:pathLst>
              <a:path w="33867" h="19156">
                <a:moveTo>
                  <a:pt x="0" y="0"/>
                </a:moveTo>
                <a:lnTo>
                  <a:pt x="33867" y="0"/>
                </a:lnTo>
                <a:lnTo>
                  <a:pt x="33867" y="19156"/>
                </a:lnTo>
                <a:lnTo>
                  <a:pt x="0" y="19156"/>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41" name="" descr=""/>
          <p:cNvPicPr/>
          <p:nvPr/>
        </p:nvPicPr>
        <p:blipFill>
          <a:blip r:embed="rId1"/>
          <a:stretch/>
        </p:blipFill>
        <p:spPr>
          <a:xfrm>
            <a:off x="0" y="0"/>
            <a:ext cx="12191760" cy="6895800"/>
          </a:xfrm>
          <a:prstGeom prst="rect">
            <a:avLst/>
          </a:prstGeom>
          <a:noFill/>
          <a:ln w="0">
            <a:noFill/>
          </a:ln>
        </p:spPr>
      </p:pic>
      <p:sp>
        <p:nvSpPr>
          <p:cNvPr id="942"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04/04</a:t>
            </a:r>
            <a:r>
              <a:rPr b="0" lang="zh-CN" sz="1000" strike="noStrike" u="none">
                <a:solidFill>
                  <a:srgbClr val="4b5563"/>
                </a:solidFill>
                <a:effectLst/>
                <a:uFillTx/>
                <a:latin typeface="MicrosoftYaHei"/>
                <a:ea typeface="MicrosoftYaHei"/>
              </a:rPr>
              <a:t>风险管理实战策略</a:t>
            </a:r>
            <a:endParaRPr b="0" lang="en-US" sz="1050" strike="noStrike" u="none">
              <a:solidFill>
                <a:srgbClr val="000000"/>
              </a:solidFill>
              <a:effectLst/>
              <a:uFillTx/>
              <a:latin typeface="Times New Roman"/>
            </a:endParaRPr>
          </a:p>
        </p:txBody>
      </p:sp>
      <p:sp>
        <p:nvSpPr>
          <p:cNvPr id="943" name=""/>
          <p:cNvSpPr/>
          <p:nvPr/>
        </p:nvSpPr>
        <p:spPr>
          <a:xfrm>
            <a:off x="380880" y="1247760"/>
            <a:ext cx="5372280" cy="1476720"/>
          </a:xfrm>
          <a:custGeom>
            <a:avLst/>
            <a:gdLst/>
            <a:ahLst/>
            <a:rect l="0" t="0" r="r" b="b"/>
            <a:pathLst>
              <a:path w="14923" h="4102">
                <a:moveTo>
                  <a:pt x="106" y="0"/>
                </a:moveTo>
                <a:lnTo>
                  <a:pt x="14817" y="0"/>
                </a:lnTo>
                <a:cubicBezTo>
                  <a:pt x="14876" y="0"/>
                  <a:pt x="14923" y="58"/>
                  <a:pt x="14923" y="105"/>
                </a:cubicBezTo>
                <a:lnTo>
                  <a:pt x="14923" y="3996"/>
                </a:lnTo>
                <a:cubicBezTo>
                  <a:pt x="14923" y="4054"/>
                  <a:pt x="14876" y="4102"/>
                  <a:pt x="14817" y="4102"/>
                </a:cubicBezTo>
                <a:lnTo>
                  <a:pt x="106" y="4102"/>
                </a:lnTo>
                <a:cubicBezTo>
                  <a:pt x="47" y="4102"/>
                  <a:pt x="0" y="4043"/>
                  <a:pt x="0" y="3996"/>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44" name=""/>
          <p:cNvSpPr txBox="1"/>
          <p:nvPr/>
        </p:nvSpPr>
        <p:spPr>
          <a:xfrm>
            <a:off x="380880" y="450000"/>
            <a:ext cx="257940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全局熔断与休眠机制</a:t>
            </a:r>
            <a:endParaRPr b="0" lang="en-US" sz="2250" strike="noStrike" u="none">
              <a:solidFill>
                <a:srgbClr val="000000"/>
              </a:solidFill>
              <a:effectLst/>
              <a:uFillTx/>
              <a:latin typeface="Times New Roman"/>
            </a:endParaRPr>
          </a:p>
        </p:txBody>
      </p:sp>
      <p:pic>
        <p:nvPicPr>
          <p:cNvPr id="945" name="" descr=""/>
          <p:cNvPicPr/>
          <p:nvPr/>
        </p:nvPicPr>
        <p:blipFill>
          <a:blip r:embed="rId2"/>
          <a:stretch/>
        </p:blipFill>
        <p:spPr>
          <a:xfrm>
            <a:off x="609480" y="1924200"/>
            <a:ext cx="151920" cy="151920"/>
          </a:xfrm>
          <a:prstGeom prst="rect">
            <a:avLst/>
          </a:prstGeom>
          <a:noFill/>
          <a:ln w="0">
            <a:noFill/>
          </a:ln>
        </p:spPr>
      </p:pic>
      <p:sp>
        <p:nvSpPr>
          <p:cNvPr id="946" name=""/>
          <p:cNvSpPr txBox="1"/>
          <p:nvPr/>
        </p:nvSpPr>
        <p:spPr>
          <a:xfrm>
            <a:off x="609480" y="1466280"/>
            <a:ext cx="102492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熔断机制定位</a:t>
            </a:r>
            <a:endParaRPr b="0" lang="en-US" sz="1350" strike="noStrike" u="none">
              <a:solidFill>
                <a:srgbClr val="000000"/>
              </a:solidFill>
              <a:effectLst/>
              <a:uFillTx/>
              <a:latin typeface="Times New Roman"/>
            </a:endParaRPr>
          </a:p>
        </p:txBody>
      </p:sp>
      <p:pic>
        <p:nvPicPr>
          <p:cNvPr id="947" name="" descr=""/>
          <p:cNvPicPr/>
          <p:nvPr/>
        </p:nvPicPr>
        <p:blipFill>
          <a:blip r:embed="rId3"/>
          <a:stretch/>
        </p:blipFill>
        <p:spPr>
          <a:xfrm>
            <a:off x="609480" y="2305080"/>
            <a:ext cx="151920" cy="151920"/>
          </a:xfrm>
          <a:prstGeom prst="rect">
            <a:avLst/>
          </a:prstGeom>
          <a:noFill/>
          <a:ln w="0">
            <a:noFill/>
          </a:ln>
        </p:spPr>
      </p:pic>
      <p:sp>
        <p:nvSpPr>
          <p:cNvPr id="948" name=""/>
          <p:cNvSpPr txBox="1"/>
          <p:nvPr/>
        </p:nvSpPr>
        <p:spPr>
          <a:xfrm>
            <a:off x="876240" y="1877040"/>
            <a:ext cx="1929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风险管理体系的</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最后防线</a:t>
            </a:r>
            <a:r>
              <a:rPr b="0" lang="en-US" sz="1200" strike="noStrike" u="none">
                <a:solidFill>
                  <a:srgbClr val="777777"/>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949" name=""/>
          <p:cNvSpPr/>
          <p:nvPr/>
        </p:nvSpPr>
        <p:spPr>
          <a:xfrm>
            <a:off x="380880" y="2952720"/>
            <a:ext cx="5372280" cy="3229200"/>
          </a:xfrm>
          <a:custGeom>
            <a:avLst/>
            <a:gdLst/>
            <a:ahLst/>
            <a:rect l="0" t="0" r="r" b="b"/>
            <a:pathLst>
              <a:path w="14923" h="8970">
                <a:moveTo>
                  <a:pt x="106" y="0"/>
                </a:moveTo>
                <a:lnTo>
                  <a:pt x="14817" y="0"/>
                </a:lnTo>
                <a:cubicBezTo>
                  <a:pt x="14876" y="0"/>
                  <a:pt x="14923" y="58"/>
                  <a:pt x="14923" y="105"/>
                </a:cubicBezTo>
                <a:lnTo>
                  <a:pt x="14923" y="8864"/>
                </a:lnTo>
                <a:cubicBezTo>
                  <a:pt x="14923" y="8923"/>
                  <a:pt x="14876" y="8970"/>
                  <a:pt x="14817" y="8970"/>
                </a:cubicBezTo>
                <a:lnTo>
                  <a:pt x="106" y="8970"/>
                </a:lnTo>
                <a:cubicBezTo>
                  <a:pt x="47" y="8970"/>
                  <a:pt x="0" y="8912"/>
                  <a:pt x="0" y="8864"/>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50" name=""/>
          <p:cNvSpPr txBox="1"/>
          <p:nvPr/>
        </p:nvSpPr>
        <p:spPr>
          <a:xfrm>
            <a:off x="876240" y="2258280"/>
            <a:ext cx="2286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系统遭遇系统性风险时的自动保护</a:t>
            </a:r>
            <a:endParaRPr b="0" lang="en-US" sz="1200" strike="noStrike" u="none">
              <a:solidFill>
                <a:srgbClr val="000000"/>
              </a:solidFill>
              <a:effectLst/>
              <a:uFillTx/>
              <a:latin typeface="Times New Roman"/>
            </a:endParaRPr>
          </a:p>
        </p:txBody>
      </p:sp>
      <p:sp>
        <p:nvSpPr>
          <p:cNvPr id="951" name=""/>
          <p:cNvSpPr/>
          <p:nvPr/>
        </p:nvSpPr>
        <p:spPr>
          <a:xfrm>
            <a:off x="609480" y="3590640"/>
            <a:ext cx="304920" cy="305280"/>
          </a:xfrm>
          <a:custGeom>
            <a:avLst/>
            <a:gdLst/>
            <a:ahLst/>
            <a:rect l="0" t="0" r="r" b="b"/>
            <a:pathLst>
              <a:path w="847" h="848">
                <a:moveTo>
                  <a:pt x="424" y="0"/>
                </a:moveTo>
                <a:cubicBezTo>
                  <a:pt x="658" y="0"/>
                  <a:pt x="847" y="234"/>
                  <a:pt x="847" y="424"/>
                </a:cubicBezTo>
                <a:cubicBezTo>
                  <a:pt x="847" y="658"/>
                  <a:pt x="658" y="848"/>
                  <a:pt x="424" y="848"/>
                </a:cubicBezTo>
                <a:cubicBezTo>
                  <a:pt x="189" y="848"/>
                  <a:pt x="0" y="614"/>
                  <a:pt x="0" y="424"/>
                </a:cubicBezTo>
                <a:cubicBezTo>
                  <a:pt x="0" y="190"/>
                  <a:pt x="189" y="0"/>
                  <a:pt x="424" y="0"/>
                </a:cubicBezTo>
                <a:close/>
              </a:path>
            </a:pathLst>
          </a:custGeom>
          <a:solidFill>
            <a:srgbClr val="fee2e2"/>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52" name="" descr=""/>
          <p:cNvPicPr/>
          <p:nvPr/>
        </p:nvPicPr>
        <p:blipFill>
          <a:blip r:embed="rId4"/>
          <a:stretch/>
        </p:blipFill>
        <p:spPr>
          <a:xfrm>
            <a:off x="685800" y="3666960"/>
            <a:ext cx="151920" cy="151920"/>
          </a:xfrm>
          <a:prstGeom prst="rect">
            <a:avLst/>
          </a:prstGeom>
          <a:noFill/>
          <a:ln w="0">
            <a:noFill/>
          </a:ln>
        </p:spPr>
      </p:pic>
      <p:sp>
        <p:nvSpPr>
          <p:cNvPr id="953" name=""/>
          <p:cNvSpPr txBox="1"/>
          <p:nvPr/>
        </p:nvSpPr>
        <p:spPr>
          <a:xfrm>
            <a:off x="609480" y="3171240"/>
            <a:ext cx="102492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熔断触发条件</a:t>
            </a:r>
            <a:endParaRPr b="0" lang="en-US" sz="1350" strike="noStrike" u="none">
              <a:solidFill>
                <a:srgbClr val="000000"/>
              </a:solidFill>
              <a:effectLst/>
              <a:uFillTx/>
              <a:latin typeface="Times New Roman"/>
            </a:endParaRPr>
          </a:p>
        </p:txBody>
      </p:sp>
      <p:sp>
        <p:nvSpPr>
          <p:cNvPr id="954" name=""/>
          <p:cNvSpPr txBox="1"/>
          <p:nvPr/>
        </p:nvSpPr>
        <p:spPr>
          <a:xfrm>
            <a:off x="1028880" y="358200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连续亏损次数</a:t>
            </a:r>
            <a:endParaRPr b="0" lang="en-US" sz="1200" strike="noStrike" u="none">
              <a:solidFill>
                <a:srgbClr val="000000"/>
              </a:solidFill>
              <a:effectLst/>
              <a:uFillTx/>
              <a:latin typeface="Times New Roman"/>
            </a:endParaRPr>
          </a:p>
        </p:txBody>
      </p:sp>
      <p:sp>
        <p:nvSpPr>
          <p:cNvPr id="955" name=""/>
          <p:cNvSpPr/>
          <p:nvPr/>
        </p:nvSpPr>
        <p:spPr>
          <a:xfrm>
            <a:off x="609480" y="4200480"/>
            <a:ext cx="304920" cy="304920"/>
          </a:xfrm>
          <a:custGeom>
            <a:avLst/>
            <a:gdLst/>
            <a:ahLst/>
            <a:rect l="0" t="0" r="r" b="b"/>
            <a:pathLst>
              <a:path w="847" h="847">
                <a:moveTo>
                  <a:pt x="424" y="0"/>
                </a:moveTo>
                <a:cubicBezTo>
                  <a:pt x="658" y="0"/>
                  <a:pt x="847" y="233"/>
                  <a:pt x="847" y="423"/>
                </a:cubicBezTo>
                <a:cubicBezTo>
                  <a:pt x="847" y="658"/>
                  <a:pt x="658" y="847"/>
                  <a:pt x="424" y="847"/>
                </a:cubicBezTo>
                <a:cubicBezTo>
                  <a:pt x="189" y="847"/>
                  <a:pt x="0" y="613"/>
                  <a:pt x="0" y="423"/>
                </a:cubicBezTo>
                <a:cubicBezTo>
                  <a:pt x="0" y="189"/>
                  <a:pt x="189" y="0"/>
                  <a:pt x="424" y="0"/>
                </a:cubicBezTo>
                <a:close/>
              </a:path>
            </a:pathLst>
          </a:custGeom>
          <a:solidFill>
            <a:srgbClr val="fee2e2"/>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56" name="" descr=""/>
          <p:cNvPicPr/>
          <p:nvPr/>
        </p:nvPicPr>
        <p:blipFill>
          <a:blip r:embed="rId5"/>
          <a:stretch/>
        </p:blipFill>
        <p:spPr>
          <a:xfrm>
            <a:off x="685800" y="4276800"/>
            <a:ext cx="151920" cy="151920"/>
          </a:xfrm>
          <a:prstGeom prst="rect">
            <a:avLst/>
          </a:prstGeom>
          <a:noFill/>
          <a:ln w="0">
            <a:noFill/>
          </a:ln>
        </p:spPr>
      </p:pic>
      <p:sp>
        <p:nvSpPr>
          <p:cNvPr id="957" name=""/>
          <p:cNvSpPr txBox="1"/>
          <p:nvPr/>
        </p:nvSpPr>
        <p:spPr>
          <a:xfrm>
            <a:off x="1028880" y="3810600"/>
            <a:ext cx="20332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过去</a:t>
            </a:r>
            <a:r>
              <a:rPr b="0" lang="en-US" sz="1200" strike="noStrike" u="none">
                <a:solidFill>
                  <a:srgbClr val="777777"/>
                </a:solidFill>
                <a:effectLst/>
                <a:uFillTx/>
                <a:latin typeface="MicrosoftYaHei"/>
                <a:ea typeface="MicrosoftYaHei"/>
              </a:rPr>
              <a:t>N</a:t>
            </a:r>
            <a:r>
              <a:rPr b="0" lang="zh-CN" sz="1200" strike="noStrike" u="none">
                <a:solidFill>
                  <a:srgbClr val="777777"/>
                </a:solidFill>
                <a:effectLst/>
                <a:uFillTx/>
                <a:latin typeface="MicrosoftYaHei"/>
                <a:ea typeface="MicrosoftYaHei"/>
              </a:rPr>
              <a:t>笔交易全部亏损时触发</a:t>
            </a:r>
            <a:endParaRPr b="0" lang="en-US" sz="1200" strike="noStrike" u="none">
              <a:solidFill>
                <a:srgbClr val="000000"/>
              </a:solidFill>
              <a:effectLst/>
              <a:uFillTx/>
              <a:latin typeface="Times New Roman"/>
            </a:endParaRPr>
          </a:p>
        </p:txBody>
      </p:sp>
      <p:sp>
        <p:nvSpPr>
          <p:cNvPr id="958" name=""/>
          <p:cNvSpPr txBox="1"/>
          <p:nvPr/>
        </p:nvSpPr>
        <p:spPr>
          <a:xfrm>
            <a:off x="1028880" y="4191840"/>
            <a:ext cx="106740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总资产回撤比例</a:t>
            </a:r>
            <a:endParaRPr b="0" lang="en-US" sz="1200" strike="noStrike" u="none">
              <a:solidFill>
                <a:srgbClr val="000000"/>
              </a:solidFill>
              <a:effectLst/>
              <a:uFillTx/>
              <a:latin typeface="Times New Roman"/>
            </a:endParaRPr>
          </a:p>
        </p:txBody>
      </p:sp>
      <p:sp>
        <p:nvSpPr>
          <p:cNvPr id="959" name=""/>
          <p:cNvSpPr txBox="1"/>
          <p:nvPr/>
        </p:nvSpPr>
        <p:spPr>
          <a:xfrm>
            <a:off x="1028880" y="4420440"/>
            <a:ext cx="213768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24</a:t>
            </a:r>
            <a:r>
              <a:rPr b="0" lang="zh-CN" sz="1200" strike="noStrike" u="none">
                <a:solidFill>
                  <a:srgbClr val="777777"/>
                </a:solidFill>
                <a:effectLst/>
                <a:uFillTx/>
                <a:latin typeface="MicrosoftYaHei"/>
                <a:ea typeface="MicrosoftYaHei"/>
              </a:rPr>
              <a:t>小时内回撤超过</a:t>
            </a:r>
            <a:r>
              <a:rPr b="0" lang="en-US" sz="1200" strike="noStrike" u="none">
                <a:solidFill>
                  <a:srgbClr val="777777"/>
                </a:solidFill>
                <a:effectLst/>
                <a:uFillTx/>
                <a:latin typeface="MicrosoftYaHei"/>
                <a:ea typeface="MicrosoftYaHei"/>
              </a:rPr>
              <a:t>10%</a:t>
            </a:r>
            <a:r>
              <a:rPr b="0" lang="zh-CN" sz="1200" strike="noStrike" u="none">
                <a:solidFill>
                  <a:srgbClr val="777777"/>
                </a:solidFill>
                <a:effectLst/>
                <a:uFillTx/>
                <a:latin typeface="MicrosoftYaHei"/>
                <a:ea typeface="MicrosoftYaHei"/>
              </a:rPr>
              <a:t>时触发</a:t>
            </a:r>
            <a:endParaRPr b="0" lang="en-US" sz="1200" strike="noStrike" u="none">
              <a:solidFill>
                <a:srgbClr val="000000"/>
              </a:solidFill>
              <a:effectLst/>
              <a:uFillTx/>
              <a:latin typeface="Times New Roman"/>
            </a:endParaRPr>
          </a:p>
        </p:txBody>
      </p:sp>
      <p:sp>
        <p:nvSpPr>
          <p:cNvPr id="960" name=""/>
          <p:cNvSpPr/>
          <p:nvPr/>
        </p:nvSpPr>
        <p:spPr>
          <a:xfrm>
            <a:off x="609480" y="5190840"/>
            <a:ext cx="4915080" cy="762480"/>
          </a:xfrm>
          <a:custGeom>
            <a:avLst/>
            <a:gdLst/>
            <a:ahLst/>
            <a:rect l="0" t="0" r="r" b="b"/>
            <a:pathLst>
              <a:path w="13653" h="2118">
                <a:moveTo>
                  <a:pt x="211" y="0"/>
                </a:moveTo>
                <a:lnTo>
                  <a:pt x="13442" y="0"/>
                </a:lnTo>
                <a:cubicBezTo>
                  <a:pt x="13559" y="0"/>
                  <a:pt x="13653" y="117"/>
                  <a:pt x="13653" y="212"/>
                </a:cubicBezTo>
                <a:lnTo>
                  <a:pt x="13653" y="1906"/>
                </a:lnTo>
                <a:cubicBezTo>
                  <a:pt x="13653" y="2023"/>
                  <a:pt x="13559" y="2118"/>
                  <a:pt x="13442" y="2118"/>
                </a:cubicBezTo>
                <a:lnTo>
                  <a:pt x="211" y="2118"/>
                </a:lnTo>
                <a:cubicBezTo>
                  <a:pt x="95" y="2118"/>
                  <a:pt x="0" y="2001"/>
                  <a:pt x="0" y="1906"/>
                </a:cubicBezTo>
                <a:lnTo>
                  <a:pt x="0" y="212"/>
                </a:lnTo>
                <a:cubicBezTo>
                  <a:pt x="0" y="95"/>
                  <a:pt x="95" y="0"/>
                  <a:pt x="211" y="0"/>
                </a:cubicBezTo>
                <a:close/>
              </a:path>
            </a:pathLst>
          </a:custGeom>
          <a:solidFill>
            <a:srgbClr val="ffedd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1" name=""/>
          <p:cNvSpPr txBox="1"/>
          <p:nvPr/>
        </p:nvSpPr>
        <p:spPr>
          <a:xfrm>
            <a:off x="609480" y="487764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项目特定设置</a:t>
            </a:r>
            <a:endParaRPr b="0" lang="en-US" sz="1200" strike="noStrike" u="none">
              <a:solidFill>
                <a:srgbClr val="000000"/>
              </a:solidFill>
              <a:effectLst/>
              <a:uFillTx/>
              <a:latin typeface="Times New Roman"/>
            </a:endParaRPr>
          </a:p>
        </p:txBody>
      </p:sp>
      <p:sp>
        <p:nvSpPr>
          <p:cNvPr id="962" name=""/>
          <p:cNvSpPr txBox="1"/>
          <p:nvPr/>
        </p:nvSpPr>
        <p:spPr>
          <a:xfrm>
            <a:off x="762120" y="5334840"/>
            <a:ext cx="25916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保守阈值：总资产回撤</a:t>
            </a:r>
            <a:r>
              <a:rPr b="0" lang="en-US" sz="1200" strike="noStrike" u="none">
                <a:solidFill>
                  <a:srgbClr val="777777"/>
                </a:solidFill>
                <a:effectLst/>
                <a:uFillTx/>
                <a:latin typeface="MicrosoftYaHei"/>
                <a:ea typeface="MicrosoftYaHei"/>
              </a:rPr>
              <a:t>5%</a:t>
            </a:r>
            <a:r>
              <a:rPr b="0" lang="zh-CN" sz="1200" strike="noStrike" u="none">
                <a:solidFill>
                  <a:srgbClr val="777777"/>
                </a:solidFill>
                <a:effectLst/>
                <a:uFillTx/>
                <a:latin typeface="MicrosoftYaHei"/>
                <a:ea typeface="MicrosoftYaHei"/>
              </a:rPr>
              <a:t>即触发熔断</a:t>
            </a:r>
            <a:endParaRPr b="0" lang="en-US" sz="1200" strike="noStrike" u="none">
              <a:solidFill>
                <a:srgbClr val="000000"/>
              </a:solidFill>
              <a:effectLst/>
              <a:uFillTx/>
              <a:latin typeface="Times New Roman"/>
            </a:endParaRPr>
          </a:p>
        </p:txBody>
      </p:sp>
      <p:sp>
        <p:nvSpPr>
          <p:cNvPr id="963" name=""/>
          <p:cNvSpPr/>
          <p:nvPr/>
        </p:nvSpPr>
        <p:spPr>
          <a:xfrm>
            <a:off x="6438600" y="1247760"/>
            <a:ext cx="5372640" cy="5267520"/>
          </a:xfrm>
          <a:custGeom>
            <a:avLst/>
            <a:gdLst/>
            <a:ahLst/>
            <a:rect l="0" t="0" r="r" b="b"/>
            <a:pathLst>
              <a:path w="14924" h="14632">
                <a:moveTo>
                  <a:pt x="106" y="0"/>
                </a:moveTo>
                <a:lnTo>
                  <a:pt x="14818" y="0"/>
                </a:lnTo>
                <a:cubicBezTo>
                  <a:pt x="14876" y="0"/>
                  <a:pt x="14924" y="58"/>
                  <a:pt x="14924" y="105"/>
                </a:cubicBezTo>
                <a:lnTo>
                  <a:pt x="14924" y="14526"/>
                </a:lnTo>
                <a:cubicBezTo>
                  <a:pt x="14924" y="14585"/>
                  <a:pt x="14876" y="14632"/>
                  <a:pt x="14818" y="14632"/>
                </a:cubicBezTo>
                <a:lnTo>
                  <a:pt x="106" y="14632"/>
                </a:lnTo>
                <a:cubicBezTo>
                  <a:pt x="48" y="14632"/>
                  <a:pt x="0" y="14574"/>
                  <a:pt x="0" y="14526"/>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4" name=""/>
          <p:cNvSpPr txBox="1"/>
          <p:nvPr/>
        </p:nvSpPr>
        <p:spPr>
          <a:xfrm>
            <a:off x="762120" y="553788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确保系统在极端情况下存活</a:t>
            </a:r>
            <a:endParaRPr b="0" lang="en-US" sz="1200" strike="noStrike" u="none">
              <a:solidFill>
                <a:srgbClr val="000000"/>
              </a:solidFill>
              <a:effectLst/>
              <a:uFillTx/>
              <a:latin typeface="Times New Roman"/>
            </a:endParaRPr>
          </a:p>
        </p:txBody>
      </p:sp>
      <p:sp>
        <p:nvSpPr>
          <p:cNvPr id="965" name=""/>
          <p:cNvSpPr/>
          <p:nvPr/>
        </p:nvSpPr>
        <p:spPr>
          <a:xfrm>
            <a:off x="6667200" y="1885680"/>
            <a:ext cx="713880" cy="686520"/>
          </a:xfrm>
          <a:custGeom>
            <a:avLst/>
            <a:gdLst/>
            <a:ahLst/>
            <a:rect l="0" t="0" r="r" b="b"/>
            <a:pathLst>
              <a:path w="1983" h="1907">
                <a:moveTo>
                  <a:pt x="0" y="0"/>
                </a:moveTo>
                <a:lnTo>
                  <a:pt x="1983" y="0"/>
                </a:lnTo>
                <a:lnTo>
                  <a:pt x="1983" y="1907"/>
                </a:lnTo>
                <a:lnTo>
                  <a:pt x="0" y="1907"/>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6" name=""/>
          <p:cNvSpPr txBox="1"/>
          <p:nvPr/>
        </p:nvSpPr>
        <p:spPr>
          <a:xfrm>
            <a:off x="6667560" y="1466280"/>
            <a:ext cx="170748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不同策略风险管理对比</a:t>
            </a:r>
            <a:endParaRPr b="0" lang="en-US" sz="1350" strike="noStrike" u="none">
              <a:solidFill>
                <a:srgbClr val="000000"/>
              </a:solidFill>
              <a:effectLst/>
              <a:uFillTx/>
              <a:latin typeface="Times New Roman"/>
            </a:endParaRPr>
          </a:p>
        </p:txBody>
      </p:sp>
      <p:sp>
        <p:nvSpPr>
          <p:cNvPr id="967" name=""/>
          <p:cNvSpPr txBox="1"/>
          <p:nvPr/>
        </p:nvSpPr>
        <p:spPr>
          <a:xfrm>
            <a:off x="6819840" y="1991520"/>
            <a:ext cx="30564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策略</a:t>
            </a:r>
            <a:endParaRPr b="0" lang="en-US" sz="1200" strike="noStrike" u="none">
              <a:solidFill>
                <a:srgbClr val="000000"/>
              </a:solidFill>
              <a:effectLst/>
              <a:uFillTx/>
              <a:latin typeface="Times New Roman"/>
            </a:endParaRPr>
          </a:p>
        </p:txBody>
      </p:sp>
      <p:sp>
        <p:nvSpPr>
          <p:cNvPr id="968" name=""/>
          <p:cNvSpPr/>
          <p:nvPr/>
        </p:nvSpPr>
        <p:spPr>
          <a:xfrm>
            <a:off x="7380720" y="1885680"/>
            <a:ext cx="1504800" cy="686520"/>
          </a:xfrm>
          <a:custGeom>
            <a:avLst/>
            <a:gdLst/>
            <a:ahLst/>
            <a:rect l="0" t="0" r="r" b="b"/>
            <a:pathLst>
              <a:path w="4180" h="1907">
                <a:moveTo>
                  <a:pt x="0" y="0"/>
                </a:moveTo>
                <a:lnTo>
                  <a:pt x="4180" y="0"/>
                </a:lnTo>
                <a:lnTo>
                  <a:pt x="4180" y="1907"/>
                </a:lnTo>
                <a:lnTo>
                  <a:pt x="0" y="1907"/>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9" name=""/>
          <p:cNvSpPr txBox="1"/>
          <p:nvPr/>
        </p:nvSpPr>
        <p:spPr>
          <a:xfrm>
            <a:off x="6819840" y="2194560"/>
            <a:ext cx="30564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类型</a:t>
            </a:r>
            <a:endParaRPr b="0" lang="en-US" sz="1200" strike="noStrike" u="none">
              <a:solidFill>
                <a:srgbClr val="000000"/>
              </a:solidFill>
              <a:effectLst/>
              <a:uFillTx/>
              <a:latin typeface="Times New Roman"/>
            </a:endParaRPr>
          </a:p>
        </p:txBody>
      </p:sp>
      <p:sp>
        <p:nvSpPr>
          <p:cNvPr id="970" name=""/>
          <p:cNvSpPr/>
          <p:nvPr/>
        </p:nvSpPr>
        <p:spPr>
          <a:xfrm>
            <a:off x="8885160" y="1885680"/>
            <a:ext cx="1599840" cy="686520"/>
          </a:xfrm>
          <a:custGeom>
            <a:avLst/>
            <a:gdLst/>
            <a:ahLst/>
            <a:rect l="0" t="0" r="r" b="b"/>
            <a:pathLst>
              <a:path w="4444" h="1907">
                <a:moveTo>
                  <a:pt x="0" y="0"/>
                </a:moveTo>
                <a:lnTo>
                  <a:pt x="4444" y="0"/>
                </a:lnTo>
                <a:lnTo>
                  <a:pt x="4444" y="1907"/>
                </a:lnTo>
                <a:lnTo>
                  <a:pt x="0" y="1907"/>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1" name=""/>
          <p:cNvSpPr txBox="1"/>
          <p:nvPr/>
        </p:nvSpPr>
        <p:spPr>
          <a:xfrm>
            <a:off x="7533360" y="1991520"/>
            <a:ext cx="61020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止损阈值</a:t>
            </a:r>
            <a:endParaRPr b="0" lang="en-US" sz="1200" strike="noStrike" u="none">
              <a:solidFill>
                <a:srgbClr val="000000"/>
              </a:solidFill>
              <a:effectLst/>
              <a:uFillTx/>
              <a:latin typeface="Times New Roman"/>
            </a:endParaRPr>
          </a:p>
        </p:txBody>
      </p:sp>
      <p:sp>
        <p:nvSpPr>
          <p:cNvPr id="972" name=""/>
          <p:cNvSpPr/>
          <p:nvPr/>
        </p:nvSpPr>
        <p:spPr>
          <a:xfrm>
            <a:off x="10484640" y="1885680"/>
            <a:ext cx="1098000" cy="686520"/>
          </a:xfrm>
          <a:custGeom>
            <a:avLst/>
            <a:gdLst/>
            <a:ahLst/>
            <a:rect l="0" t="0" r="r" b="b"/>
            <a:pathLst>
              <a:path w="3050" h="1907">
                <a:moveTo>
                  <a:pt x="0" y="0"/>
                </a:moveTo>
                <a:lnTo>
                  <a:pt x="3050" y="0"/>
                </a:lnTo>
                <a:lnTo>
                  <a:pt x="3050" y="1907"/>
                </a:lnTo>
                <a:lnTo>
                  <a:pt x="0" y="1907"/>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3" name=""/>
          <p:cNvSpPr txBox="1"/>
          <p:nvPr/>
        </p:nvSpPr>
        <p:spPr>
          <a:xfrm>
            <a:off x="9037800" y="1991520"/>
            <a:ext cx="61020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止盈阈值</a:t>
            </a:r>
            <a:endParaRPr b="0" lang="en-US" sz="1200" strike="noStrike" u="none">
              <a:solidFill>
                <a:srgbClr val="000000"/>
              </a:solidFill>
              <a:effectLst/>
              <a:uFillTx/>
              <a:latin typeface="Times New Roman"/>
            </a:endParaRPr>
          </a:p>
        </p:txBody>
      </p:sp>
      <p:sp>
        <p:nvSpPr>
          <p:cNvPr id="974" name=""/>
          <p:cNvSpPr/>
          <p:nvPr/>
        </p:nvSpPr>
        <p:spPr>
          <a:xfrm>
            <a:off x="6667200" y="3261960"/>
            <a:ext cx="71352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975" name=""/>
          <p:cNvSpPr txBox="1"/>
          <p:nvPr/>
        </p:nvSpPr>
        <p:spPr>
          <a:xfrm>
            <a:off x="10637280" y="1991520"/>
            <a:ext cx="61020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熔断机制</a:t>
            </a:r>
            <a:endParaRPr b="0" lang="en-US" sz="1200" strike="noStrike" u="none">
              <a:solidFill>
                <a:srgbClr val="000000"/>
              </a:solidFill>
              <a:effectLst/>
              <a:uFillTx/>
              <a:latin typeface="Times New Roman"/>
            </a:endParaRPr>
          </a:p>
        </p:txBody>
      </p:sp>
      <p:sp>
        <p:nvSpPr>
          <p:cNvPr id="976" name=""/>
          <p:cNvSpPr txBox="1"/>
          <p:nvPr/>
        </p:nvSpPr>
        <p:spPr>
          <a:xfrm>
            <a:off x="6819840" y="2677320"/>
            <a:ext cx="305640" cy="201600"/>
          </a:xfrm>
          <a:prstGeom prst="rect">
            <a:avLst/>
          </a:prstGeom>
          <a:noFill/>
          <a:ln w="0">
            <a:noFill/>
          </a:ln>
        </p:spPr>
        <p:txBody>
          <a:bodyPr wrap="none" lIns="0" rIns="0" tIns="0" bIns="0" anchor="t">
            <a:spAutoFit/>
          </a:bodyPr>
          <a:p>
            <a:r>
              <a:rPr b="0" lang="zh-CN" sz="1200" strike="noStrike" u="none">
                <a:solidFill>
                  <a:srgbClr val="191919"/>
                </a:solidFill>
                <a:effectLst/>
                <a:uFillTx/>
                <a:latin typeface="MicrosoftYaHei"/>
                <a:ea typeface="MicrosoftYaHei"/>
              </a:rPr>
              <a:t>高频</a:t>
            </a:r>
            <a:endParaRPr b="0" lang="en-US" sz="1200" strike="noStrike" u="none">
              <a:solidFill>
                <a:srgbClr val="000000"/>
              </a:solidFill>
              <a:effectLst/>
              <a:uFillTx/>
              <a:latin typeface="Times New Roman"/>
            </a:endParaRPr>
          </a:p>
        </p:txBody>
      </p:sp>
      <p:sp>
        <p:nvSpPr>
          <p:cNvPr id="977" name=""/>
          <p:cNvSpPr/>
          <p:nvPr/>
        </p:nvSpPr>
        <p:spPr>
          <a:xfrm>
            <a:off x="7380720" y="3261960"/>
            <a:ext cx="150444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978" name=""/>
          <p:cNvSpPr txBox="1"/>
          <p:nvPr/>
        </p:nvSpPr>
        <p:spPr>
          <a:xfrm>
            <a:off x="6819840" y="2880360"/>
            <a:ext cx="305640" cy="201600"/>
          </a:xfrm>
          <a:prstGeom prst="rect">
            <a:avLst/>
          </a:prstGeom>
          <a:noFill/>
          <a:ln w="0">
            <a:noFill/>
          </a:ln>
        </p:spPr>
        <p:txBody>
          <a:bodyPr wrap="none" lIns="0" rIns="0" tIns="0" bIns="0" anchor="t">
            <a:spAutoFit/>
          </a:bodyPr>
          <a:p>
            <a:r>
              <a:rPr b="0" lang="zh-CN" sz="1200" strike="noStrike" u="none">
                <a:solidFill>
                  <a:srgbClr val="191919"/>
                </a:solidFill>
                <a:effectLst/>
                <a:uFillTx/>
                <a:latin typeface="MicrosoftYaHei"/>
                <a:ea typeface="MicrosoftYaHei"/>
              </a:rPr>
              <a:t>交易</a:t>
            </a:r>
            <a:endParaRPr b="0" lang="en-US" sz="1200" strike="noStrike" u="none">
              <a:solidFill>
                <a:srgbClr val="000000"/>
              </a:solidFill>
              <a:effectLst/>
              <a:uFillTx/>
              <a:latin typeface="Times New Roman"/>
            </a:endParaRPr>
          </a:p>
        </p:txBody>
      </p:sp>
      <p:sp>
        <p:nvSpPr>
          <p:cNvPr id="979" name=""/>
          <p:cNvSpPr txBox="1"/>
          <p:nvPr/>
        </p:nvSpPr>
        <p:spPr>
          <a:xfrm>
            <a:off x="7533360" y="2677320"/>
            <a:ext cx="11937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动态调整 </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约</a:t>
            </a:r>
            <a:r>
              <a:rPr b="0" lang="en-US" sz="1200" strike="noStrike" u="none">
                <a:solidFill>
                  <a:srgbClr val="777777"/>
                </a:solidFill>
                <a:effectLst/>
                <a:uFillTx/>
                <a:latin typeface="MicrosoftYaHei"/>
                <a:ea typeface="MicrosoftYaHei"/>
              </a:rPr>
              <a:t>0.1</a:t>
            </a:r>
            <a:endParaRPr b="0" lang="en-US" sz="1200" strike="noStrike" u="none">
              <a:solidFill>
                <a:srgbClr val="000000"/>
              </a:solidFill>
              <a:effectLst/>
              <a:uFillTx/>
              <a:latin typeface="Times New Roman"/>
            </a:endParaRPr>
          </a:p>
        </p:txBody>
      </p:sp>
      <p:sp>
        <p:nvSpPr>
          <p:cNvPr id="980" name=""/>
          <p:cNvSpPr/>
          <p:nvPr/>
        </p:nvSpPr>
        <p:spPr>
          <a:xfrm>
            <a:off x="8885160" y="3261960"/>
            <a:ext cx="159948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981" name=""/>
          <p:cNvSpPr txBox="1"/>
          <p:nvPr/>
        </p:nvSpPr>
        <p:spPr>
          <a:xfrm>
            <a:off x="7533360" y="2880360"/>
            <a:ext cx="1872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982" name=""/>
          <p:cNvSpPr/>
          <p:nvPr/>
        </p:nvSpPr>
        <p:spPr>
          <a:xfrm>
            <a:off x="10484640" y="3261960"/>
            <a:ext cx="109764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983" name=""/>
          <p:cNvSpPr txBox="1"/>
          <p:nvPr/>
        </p:nvSpPr>
        <p:spPr>
          <a:xfrm>
            <a:off x="9037800" y="2677320"/>
            <a:ext cx="1380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动态调整 </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约</a:t>
            </a:r>
            <a:r>
              <a:rPr b="0" lang="en-US" sz="1200" strike="noStrike" u="none">
                <a:solidFill>
                  <a:srgbClr val="777777"/>
                </a:solidFill>
                <a:effectLst/>
                <a:uFillTx/>
                <a:latin typeface="MicrosoftYaHei"/>
                <a:ea typeface="MicrosoftYaHei"/>
              </a:rPr>
              <a:t>0.1%)</a:t>
            </a:r>
            <a:endParaRPr b="0" lang="en-US" sz="1200" strike="noStrike" u="none">
              <a:solidFill>
                <a:srgbClr val="000000"/>
              </a:solidFill>
              <a:effectLst/>
              <a:uFillTx/>
              <a:latin typeface="Times New Roman"/>
            </a:endParaRPr>
          </a:p>
        </p:txBody>
      </p:sp>
      <p:sp>
        <p:nvSpPr>
          <p:cNvPr id="984" name=""/>
          <p:cNvSpPr txBox="1"/>
          <p:nvPr/>
        </p:nvSpPr>
        <p:spPr>
          <a:xfrm>
            <a:off x="10637280" y="2677320"/>
            <a:ext cx="9075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连续亏损</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回</a:t>
            </a:r>
            <a:endParaRPr b="0" lang="en-US" sz="1200" strike="noStrike" u="none">
              <a:solidFill>
                <a:srgbClr val="000000"/>
              </a:solidFill>
              <a:effectLst/>
              <a:uFillTx/>
              <a:latin typeface="Times New Roman"/>
            </a:endParaRPr>
          </a:p>
        </p:txBody>
      </p:sp>
      <p:sp>
        <p:nvSpPr>
          <p:cNvPr id="985" name=""/>
          <p:cNvSpPr/>
          <p:nvPr/>
        </p:nvSpPr>
        <p:spPr>
          <a:xfrm>
            <a:off x="6667200" y="3957480"/>
            <a:ext cx="71352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986" name=""/>
          <p:cNvSpPr txBox="1"/>
          <p:nvPr/>
        </p:nvSpPr>
        <p:spPr>
          <a:xfrm>
            <a:off x="10637280" y="2880360"/>
            <a:ext cx="4579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撤触发</a:t>
            </a:r>
            <a:endParaRPr b="0" lang="en-US" sz="1200" strike="noStrike" u="none">
              <a:solidFill>
                <a:srgbClr val="000000"/>
              </a:solidFill>
              <a:effectLst/>
              <a:uFillTx/>
              <a:latin typeface="Times New Roman"/>
            </a:endParaRPr>
          </a:p>
        </p:txBody>
      </p:sp>
      <p:sp>
        <p:nvSpPr>
          <p:cNvPr id="987" name=""/>
          <p:cNvSpPr txBox="1"/>
          <p:nvPr/>
        </p:nvSpPr>
        <p:spPr>
          <a:xfrm>
            <a:off x="6819840" y="3367800"/>
            <a:ext cx="305640" cy="201600"/>
          </a:xfrm>
          <a:prstGeom prst="rect">
            <a:avLst/>
          </a:prstGeom>
          <a:noFill/>
          <a:ln w="0">
            <a:noFill/>
          </a:ln>
        </p:spPr>
        <p:txBody>
          <a:bodyPr wrap="none" lIns="0" rIns="0" tIns="0" bIns="0" anchor="t">
            <a:spAutoFit/>
          </a:bodyPr>
          <a:p>
            <a:r>
              <a:rPr b="0" lang="zh-CN" sz="1200" strike="noStrike" u="none">
                <a:solidFill>
                  <a:srgbClr val="191919"/>
                </a:solidFill>
                <a:effectLst/>
                <a:uFillTx/>
                <a:latin typeface="MicrosoftYaHei"/>
                <a:ea typeface="MicrosoftYaHei"/>
              </a:rPr>
              <a:t>套利</a:t>
            </a:r>
            <a:endParaRPr b="0" lang="en-US" sz="1200" strike="noStrike" u="none">
              <a:solidFill>
                <a:srgbClr val="000000"/>
              </a:solidFill>
              <a:effectLst/>
              <a:uFillTx/>
              <a:latin typeface="Times New Roman"/>
            </a:endParaRPr>
          </a:p>
        </p:txBody>
      </p:sp>
      <p:sp>
        <p:nvSpPr>
          <p:cNvPr id="988" name=""/>
          <p:cNvSpPr/>
          <p:nvPr/>
        </p:nvSpPr>
        <p:spPr>
          <a:xfrm>
            <a:off x="7380720" y="3957480"/>
            <a:ext cx="150444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989" name=""/>
          <p:cNvSpPr txBox="1"/>
          <p:nvPr/>
        </p:nvSpPr>
        <p:spPr>
          <a:xfrm>
            <a:off x="6819840" y="3570840"/>
            <a:ext cx="305640" cy="201600"/>
          </a:xfrm>
          <a:prstGeom prst="rect">
            <a:avLst/>
          </a:prstGeom>
          <a:noFill/>
          <a:ln w="0">
            <a:noFill/>
          </a:ln>
        </p:spPr>
        <p:txBody>
          <a:bodyPr wrap="none" lIns="0" rIns="0" tIns="0" bIns="0" anchor="t">
            <a:spAutoFit/>
          </a:bodyPr>
          <a:p>
            <a:r>
              <a:rPr b="0" lang="zh-CN" sz="1200" strike="noStrike" u="none">
                <a:solidFill>
                  <a:srgbClr val="191919"/>
                </a:solidFill>
                <a:effectLst/>
                <a:uFillTx/>
                <a:latin typeface="MicrosoftYaHei"/>
                <a:ea typeface="MicrosoftYaHei"/>
              </a:rPr>
              <a:t>策略</a:t>
            </a:r>
            <a:endParaRPr b="0" lang="en-US" sz="1200" strike="noStrike" u="none">
              <a:solidFill>
                <a:srgbClr val="000000"/>
              </a:solidFill>
              <a:effectLst/>
              <a:uFillTx/>
              <a:latin typeface="Times New Roman"/>
            </a:endParaRPr>
          </a:p>
        </p:txBody>
      </p:sp>
      <p:sp>
        <p:nvSpPr>
          <p:cNvPr id="990" name=""/>
          <p:cNvSpPr txBox="1"/>
          <p:nvPr/>
        </p:nvSpPr>
        <p:spPr>
          <a:xfrm>
            <a:off x="7533360" y="3367800"/>
            <a:ext cx="11937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动态调整 </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约</a:t>
            </a:r>
            <a:r>
              <a:rPr b="0" lang="en-US" sz="1200" strike="noStrike" u="none">
                <a:solidFill>
                  <a:srgbClr val="777777"/>
                </a:solidFill>
                <a:effectLst/>
                <a:uFillTx/>
                <a:latin typeface="MicrosoftYaHei"/>
                <a:ea typeface="MicrosoftYaHei"/>
              </a:rPr>
              <a:t>0.1</a:t>
            </a:r>
            <a:endParaRPr b="0" lang="en-US" sz="1200" strike="noStrike" u="none">
              <a:solidFill>
                <a:srgbClr val="000000"/>
              </a:solidFill>
              <a:effectLst/>
              <a:uFillTx/>
              <a:latin typeface="Times New Roman"/>
            </a:endParaRPr>
          </a:p>
        </p:txBody>
      </p:sp>
      <p:sp>
        <p:nvSpPr>
          <p:cNvPr id="991" name=""/>
          <p:cNvSpPr/>
          <p:nvPr/>
        </p:nvSpPr>
        <p:spPr>
          <a:xfrm>
            <a:off x="8885160" y="3957480"/>
            <a:ext cx="159948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992" name=""/>
          <p:cNvSpPr txBox="1"/>
          <p:nvPr/>
        </p:nvSpPr>
        <p:spPr>
          <a:xfrm>
            <a:off x="7533360" y="3570840"/>
            <a:ext cx="1872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993" name=""/>
          <p:cNvSpPr/>
          <p:nvPr/>
        </p:nvSpPr>
        <p:spPr>
          <a:xfrm>
            <a:off x="10484640" y="3957480"/>
            <a:ext cx="109764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994" name=""/>
          <p:cNvSpPr txBox="1"/>
          <p:nvPr/>
        </p:nvSpPr>
        <p:spPr>
          <a:xfrm>
            <a:off x="9037800" y="3367800"/>
            <a:ext cx="1380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动态调整 </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约</a:t>
            </a:r>
            <a:r>
              <a:rPr b="0" lang="en-US" sz="1200" strike="noStrike" u="none">
                <a:solidFill>
                  <a:srgbClr val="777777"/>
                </a:solidFill>
                <a:effectLst/>
                <a:uFillTx/>
                <a:latin typeface="MicrosoftYaHei"/>
                <a:ea typeface="MicrosoftYaHei"/>
              </a:rPr>
              <a:t>0.1%)</a:t>
            </a:r>
            <a:endParaRPr b="0" lang="en-US" sz="1200" strike="noStrike" u="none">
              <a:solidFill>
                <a:srgbClr val="000000"/>
              </a:solidFill>
              <a:effectLst/>
              <a:uFillTx/>
              <a:latin typeface="Times New Roman"/>
            </a:endParaRPr>
          </a:p>
        </p:txBody>
      </p:sp>
      <p:sp>
        <p:nvSpPr>
          <p:cNvPr id="995" name=""/>
          <p:cNvSpPr txBox="1"/>
          <p:nvPr/>
        </p:nvSpPr>
        <p:spPr>
          <a:xfrm>
            <a:off x="10637280" y="3367800"/>
            <a:ext cx="9075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连续亏损</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回</a:t>
            </a:r>
            <a:endParaRPr b="0" lang="en-US" sz="1200" strike="noStrike" u="none">
              <a:solidFill>
                <a:srgbClr val="000000"/>
              </a:solidFill>
              <a:effectLst/>
              <a:uFillTx/>
              <a:latin typeface="Times New Roman"/>
            </a:endParaRPr>
          </a:p>
        </p:txBody>
      </p:sp>
      <p:sp>
        <p:nvSpPr>
          <p:cNvPr id="996" name=""/>
          <p:cNvSpPr txBox="1"/>
          <p:nvPr/>
        </p:nvSpPr>
        <p:spPr>
          <a:xfrm>
            <a:off x="10637280" y="3570840"/>
            <a:ext cx="4579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撤触发</a:t>
            </a:r>
            <a:endParaRPr b="0" lang="en-US" sz="1200" strike="noStrike" u="none">
              <a:solidFill>
                <a:srgbClr val="000000"/>
              </a:solidFill>
              <a:effectLst/>
              <a:uFillTx/>
              <a:latin typeface="Times New Roman"/>
            </a:endParaRPr>
          </a:p>
        </p:txBody>
      </p:sp>
      <p:sp>
        <p:nvSpPr>
          <p:cNvPr id="997" name=""/>
          <p:cNvSpPr txBox="1"/>
          <p:nvPr/>
        </p:nvSpPr>
        <p:spPr>
          <a:xfrm>
            <a:off x="6819840" y="4062960"/>
            <a:ext cx="305640" cy="201600"/>
          </a:xfrm>
          <a:prstGeom prst="rect">
            <a:avLst/>
          </a:prstGeom>
          <a:noFill/>
          <a:ln w="0">
            <a:noFill/>
          </a:ln>
        </p:spPr>
        <p:txBody>
          <a:bodyPr wrap="none" lIns="0" rIns="0" tIns="0" bIns="0" anchor="t">
            <a:spAutoFit/>
          </a:bodyPr>
          <a:p>
            <a:r>
              <a:rPr b="0" lang="zh-CN" sz="1200" strike="noStrike" u="none">
                <a:solidFill>
                  <a:srgbClr val="191919"/>
                </a:solidFill>
                <a:effectLst/>
                <a:uFillTx/>
                <a:latin typeface="MicrosoftYaHei"/>
                <a:ea typeface="MicrosoftYaHei"/>
              </a:rPr>
              <a:t>趋势</a:t>
            </a:r>
            <a:endParaRPr b="0" lang="en-US" sz="1200" strike="noStrike" u="none">
              <a:solidFill>
                <a:srgbClr val="000000"/>
              </a:solidFill>
              <a:effectLst/>
              <a:uFillTx/>
              <a:latin typeface="Times New Roman"/>
            </a:endParaRPr>
          </a:p>
        </p:txBody>
      </p:sp>
      <p:sp>
        <p:nvSpPr>
          <p:cNvPr id="998" name=""/>
          <p:cNvSpPr txBox="1"/>
          <p:nvPr/>
        </p:nvSpPr>
        <p:spPr>
          <a:xfrm>
            <a:off x="6819840" y="4266360"/>
            <a:ext cx="305640" cy="201600"/>
          </a:xfrm>
          <a:prstGeom prst="rect">
            <a:avLst/>
          </a:prstGeom>
          <a:noFill/>
          <a:ln w="0">
            <a:noFill/>
          </a:ln>
        </p:spPr>
        <p:txBody>
          <a:bodyPr wrap="none" lIns="0" rIns="0" tIns="0" bIns="0" anchor="t">
            <a:spAutoFit/>
          </a:bodyPr>
          <a:p>
            <a:r>
              <a:rPr b="0" lang="zh-CN" sz="1200" strike="noStrike" u="none">
                <a:solidFill>
                  <a:srgbClr val="191919"/>
                </a:solidFill>
                <a:effectLst/>
                <a:uFillTx/>
                <a:latin typeface="MicrosoftYaHei"/>
                <a:ea typeface="MicrosoftYaHei"/>
              </a:rPr>
              <a:t>跟踪</a:t>
            </a:r>
            <a:endParaRPr b="0" lang="en-US" sz="1200" strike="noStrike" u="none">
              <a:solidFill>
                <a:srgbClr val="000000"/>
              </a:solidFill>
              <a:effectLst/>
              <a:uFillTx/>
              <a:latin typeface="Times New Roman"/>
            </a:endParaRPr>
          </a:p>
        </p:txBody>
      </p:sp>
      <p:sp>
        <p:nvSpPr>
          <p:cNvPr id="999" name=""/>
          <p:cNvSpPr txBox="1"/>
          <p:nvPr/>
        </p:nvSpPr>
        <p:spPr>
          <a:xfrm>
            <a:off x="7533360" y="4062960"/>
            <a:ext cx="13244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固定比例</a:t>
            </a:r>
            <a:r>
              <a:rPr b="0" lang="en-US" sz="1200" strike="noStrike" u="none">
                <a:solidFill>
                  <a:srgbClr val="777777"/>
                </a:solidFill>
                <a:effectLst/>
                <a:uFillTx/>
                <a:latin typeface="MicrosoftYaHei"/>
                <a:ea typeface="MicrosoftYaHei"/>
              </a:rPr>
              <a:t>(1-5%)</a:t>
            </a:r>
            <a:r>
              <a:rPr b="0" lang="zh-CN" sz="1200" strike="noStrike" u="none">
                <a:solidFill>
                  <a:srgbClr val="777777"/>
                </a:solidFill>
                <a:effectLst/>
                <a:uFillTx/>
                <a:latin typeface="MicrosoftYaHei"/>
                <a:ea typeface="MicrosoftYaHei"/>
              </a:rPr>
              <a:t>或</a:t>
            </a:r>
            <a:endParaRPr b="0" lang="en-US" sz="1200" strike="noStrike" u="none">
              <a:solidFill>
                <a:srgbClr val="000000"/>
              </a:solidFill>
              <a:effectLst/>
              <a:uFillTx/>
              <a:latin typeface="Times New Roman"/>
            </a:endParaRPr>
          </a:p>
        </p:txBody>
      </p:sp>
      <p:sp>
        <p:nvSpPr>
          <p:cNvPr id="1000" name=""/>
          <p:cNvSpPr txBox="1"/>
          <p:nvPr/>
        </p:nvSpPr>
        <p:spPr>
          <a:xfrm>
            <a:off x="7533360" y="4266360"/>
            <a:ext cx="6102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动态计算</a:t>
            </a:r>
            <a:endParaRPr b="0" lang="en-US" sz="1200" strike="noStrike" u="none">
              <a:solidFill>
                <a:srgbClr val="000000"/>
              </a:solidFill>
              <a:effectLst/>
              <a:uFillTx/>
              <a:latin typeface="Times New Roman"/>
            </a:endParaRPr>
          </a:p>
        </p:txBody>
      </p:sp>
      <p:sp>
        <p:nvSpPr>
          <p:cNvPr id="1001" name=""/>
          <p:cNvSpPr txBox="1"/>
          <p:nvPr/>
        </p:nvSpPr>
        <p:spPr>
          <a:xfrm>
            <a:off x="9037800" y="4062960"/>
            <a:ext cx="15033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固定比例</a:t>
            </a:r>
            <a:r>
              <a:rPr b="0" lang="en-US" sz="1200" strike="noStrike" u="none">
                <a:solidFill>
                  <a:srgbClr val="777777"/>
                </a:solidFill>
                <a:effectLst/>
                <a:uFillTx/>
                <a:latin typeface="MicrosoftYaHei"/>
                <a:ea typeface="MicrosoftYaHei"/>
              </a:rPr>
              <a:t>(10-20%)</a:t>
            </a:r>
            <a:r>
              <a:rPr b="0" lang="zh-CN" sz="1200" strike="noStrike" u="none">
                <a:solidFill>
                  <a:srgbClr val="777777"/>
                </a:solidFill>
                <a:effectLst/>
                <a:uFillTx/>
                <a:latin typeface="MicrosoftYaHei"/>
                <a:ea typeface="MicrosoftYaHei"/>
              </a:rPr>
              <a:t>或</a:t>
            </a:r>
            <a:endParaRPr b="0" lang="en-US" sz="1200" strike="noStrike" u="none">
              <a:solidFill>
                <a:srgbClr val="000000"/>
              </a:solidFill>
              <a:effectLst/>
              <a:uFillTx/>
              <a:latin typeface="Times New Roman"/>
            </a:endParaRPr>
          </a:p>
        </p:txBody>
      </p:sp>
      <p:sp>
        <p:nvSpPr>
          <p:cNvPr id="1002" name=""/>
          <p:cNvSpPr txBox="1"/>
          <p:nvPr/>
        </p:nvSpPr>
        <p:spPr>
          <a:xfrm>
            <a:off x="9037800" y="4266360"/>
            <a:ext cx="6102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动态计算</a:t>
            </a:r>
            <a:endParaRPr b="0" lang="en-US" sz="1200" strike="noStrike" u="none">
              <a:solidFill>
                <a:srgbClr val="000000"/>
              </a:solidFill>
              <a:effectLst/>
              <a:uFillTx/>
              <a:latin typeface="Times New Roman"/>
            </a:endParaRPr>
          </a:p>
        </p:txBody>
      </p:sp>
      <p:sp>
        <p:nvSpPr>
          <p:cNvPr id="1003" name=""/>
          <p:cNvSpPr txBox="1"/>
          <p:nvPr/>
        </p:nvSpPr>
        <p:spPr>
          <a:xfrm>
            <a:off x="10637280" y="4062960"/>
            <a:ext cx="9075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连续亏损</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回</a:t>
            </a:r>
            <a:endParaRPr b="0" lang="en-US" sz="1200" strike="noStrike" u="none">
              <a:solidFill>
                <a:srgbClr val="000000"/>
              </a:solidFill>
              <a:effectLst/>
              <a:uFillTx/>
              <a:latin typeface="Times New Roman"/>
            </a:endParaRPr>
          </a:p>
        </p:txBody>
      </p:sp>
      <p:sp>
        <p:nvSpPr>
          <p:cNvPr id="1004" name=""/>
          <p:cNvSpPr txBox="1"/>
          <p:nvPr/>
        </p:nvSpPr>
        <p:spPr>
          <a:xfrm>
            <a:off x="10637280" y="4266360"/>
            <a:ext cx="4579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撤触发</a:t>
            </a:r>
            <a:endParaRPr b="0" lang="en-US" sz="1200" strike="noStrike" u="none">
              <a:solidFill>
                <a:srgbClr val="000000"/>
              </a:solidFill>
              <a:effectLst/>
              <a:uFillTx/>
              <a:latin typeface="Times New Roman"/>
            </a:endParaRPr>
          </a:p>
        </p:txBody>
      </p:sp>
      <p:sp>
        <p:nvSpPr>
          <p:cNvPr id="1005" name=""/>
          <p:cNvSpPr txBox="1"/>
          <p:nvPr/>
        </p:nvSpPr>
        <p:spPr>
          <a:xfrm>
            <a:off x="9850680" y="4793040"/>
            <a:ext cx="172440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数据来源：根据公开信息整理</a:t>
            </a:r>
            <a:endParaRPr b="0" lang="en-US" sz="1050" strike="noStrike" u="none">
              <a:solidFill>
                <a:srgbClr val="000000"/>
              </a:solidFill>
              <a:effectLst/>
              <a:uFillTx/>
              <a:latin typeface="Times New Roman"/>
            </a:endParaRPr>
          </a:p>
        </p:txBody>
      </p:sp>
      <p:sp>
        <p:nvSpPr>
          <p:cNvPr id="1006" name=""/>
          <p:cNvSpPr/>
          <p:nvPr/>
        </p:nvSpPr>
        <p:spPr>
          <a:xfrm>
            <a:off x="6667200" y="5524200"/>
            <a:ext cx="229320" cy="229320"/>
          </a:xfrm>
          <a:custGeom>
            <a:avLst/>
            <a:gdLst/>
            <a:ahLst/>
            <a:rect l="0" t="0" r="r" b="b"/>
            <a:pathLst>
              <a:path w="637" h="637">
                <a:moveTo>
                  <a:pt x="319" y="0"/>
                </a:moveTo>
                <a:cubicBezTo>
                  <a:pt x="495" y="0"/>
                  <a:pt x="637" y="177"/>
                  <a:pt x="637" y="319"/>
                </a:cubicBezTo>
                <a:cubicBezTo>
                  <a:pt x="637" y="495"/>
                  <a:pt x="495" y="637"/>
                  <a:pt x="319" y="637"/>
                </a:cubicBezTo>
                <a:cubicBezTo>
                  <a:pt x="144" y="637"/>
                  <a:pt x="0" y="462"/>
                  <a:pt x="0" y="319"/>
                </a:cubicBezTo>
                <a:cubicBezTo>
                  <a:pt x="0" y="144"/>
                  <a:pt x="144" y="0"/>
                  <a:pt x="319" y="0"/>
                </a:cubicBez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07" name=""/>
          <p:cNvSpPr txBox="1"/>
          <p:nvPr/>
        </p:nvSpPr>
        <p:spPr>
          <a:xfrm>
            <a:off x="6667560" y="521100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熔断执行流程</a:t>
            </a:r>
            <a:endParaRPr b="0" lang="en-US" sz="1200" strike="noStrike" u="none">
              <a:solidFill>
                <a:srgbClr val="000000"/>
              </a:solidFill>
              <a:effectLst/>
              <a:uFillTx/>
              <a:latin typeface="Times New Roman"/>
            </a:endParaRPr>
          </a:p>
        </p:txBody>
      </p:sp>
      <p:sp>
        <p:nvSpPr>
          <p:cNvPr id="1008" name=""/>
          <p:cNvSpPr txBox="1"/>
          <p:nvPr/>
        </p:nvSpPr>
        <p:spPr>
          <a:xfrm>
            <a:off x="6745320" y="5553360"/>
            <a:ext cx="15192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1</a:t>
            </a:r>
            <a:endParaRPr b="0" lang="en-US" sz="1200" strike="noStrike" u="none">
              <a:solidFill>
                <a:srgbClr val="000000"/>
              </a:solidFill>
              <a:effectLst/>
              <a:uFillTx/>
              <a:latin typeface="Times New Roman"/>
            </a:endParaRPr>
          </a:p>
        </p:txBody>
      </p:sp>
      <p:pic>
        <p:nvPicPr>
          <p:cNvPr id="1009" name="" descr=""/>
          <p:cNvPicPr/>
          <p:nvPr/>
        </p:nvPicPr>
        <p:blipFill>
          <a:blip r:embed="rId6"/>
          <a:stretch/>
        </p:blipFill>
        <p:spPr>
          <a:xfrm>
            <a:off x="8982000" y="5562720"/>
            <a:ext cx="132840" cy="151920"/>
          </a:xfrm>
          <a:prstGeom prst="rect">
            <a:avLst/>
          </a:prstGeom>
          <a:noFill/>
          <a:ln w="0">
            <a:noFill/>
          </a:ln>
        </p:spPr>
      </p:pic>
      <p:sp>
        <p:nvSpPr>
          <p:cNvPr id="1010" name=""/>
          <p:cNvSpPr/>
          <p:nvPr/>
        </p:nvSpPr>
        <p:spPr>
          <a:xfrm>
            <a:off x="9601200" y="5524200"/>
            <a:ext cx="229320" cy="229320"/>
          </a:xfrm>
          <a:custGeom>
            <a:avLst/>
            <a:gdLst/>
            <a:ahLst/>
            <a:rect l="0" t="0" r="r" b="b"/>
            <a:pathLst>
              <a:path w="637" h="637">
                <a:moveTo>
                  <a:pt x="319" y="0"/>
                </a:moveTo>
                <a:cubicBezTo>
                  <a:pt x="495" y="0"/>
                  <a:pt x="637" y="177"/>
                  <a:pt x="637" y="319"/>
                </a:cubicBezTo>
                <a:cubicBezTo>
                  <a:pt x="637" y="495"/>
                  <a:pt x="495" y="637"/>
                  <a:pt x="319" y="637"/>
                </a:cubicBezTo>
                <a:cubicBezTo>
                  <a:pt x="144" y="637"/>
                  <a:pt x="0" y="462"/>
                  <a:pt x="0" y="319"/>
                </a:cubicBezTo>
                <a:cubicBezTo>
                  <a:pt x="0" y="144"/>
                  <a:pt x="144" y="0"/>
                  <a:pt x="319" y="0"/>
                </a:cubicBez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11" name=""/>
          <p:cNvSpPr txBox="1"/>
          <p:nvPr/>
        </p:nvSpPr>
        <p:spPr>
          <a:xfrm>
            <a:off x="6972480" y="551556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监控模块检测触发条件</a:t>
            </a:r>
            <a:endParaRPr b="0" lang="en-US" sz="1200" strike="noStrike" u="none">
              <a:solidFill>
                <a:srgbClr val="000000"/>
              </a:solidFill>
              <a:effectLst/>
              <a:uFillTx/>
              <a:latin typeface="Times New Roman"/>
            </a:endParaRPr>
          </a:p>
        </p:txBody>
      </p:sp>
      <p:sp>
        <p:nvSpPr>
          <p:cNvPr id="1012" name=""/>
          <p:cNvSpPr txBox="1"/>
          <p:nvPr/>
        </p:nvSpPr>
        <p:spPr>
          <a:xfrm>
            <a:off x="9670320" y="5553360"/>
            <a:ext cx="15192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2</a:t>
            </a:r>
            <a:endParaRPr b="0" lang="en-US" sz="1200" strike="noStrike" u="none">
              <a:solidFill>
                <a:srgbClr val="000000"/>
              </a:solidFill>
              <a:effectLst/>
              <a:uFillTx/>
              <a:latin typeface="Times New Roman"/>
            </a:endParaRPr>
          </a:p>
        </p:txBody>
      </p:sp>
      <p:pic>
        <p:nvPicPr>
          <p:cNvPr id="1013" name="" descr=""/>
          <p:cNvPicPr/>
          <p:nvPr/>
        </p:nvPicPr>
        <p:blipFill>
          <a:blip r:embed="rId7"/>
          <a:stretch/>
        </p:blipFill>
        <p:spPr>
          <a:xfrm>
            <a:off x="9067680" y="5867280"/>
            <a:ext cx="114120" cy="151920"/>
          </a:xfrm>
          <a:prstGeom prst="rect">
            <a:avLst/>
          </a:prstGeom>
          <a:noFill/>
          <a:ln w="0">
            <a:noFill/>
          </a:ln>
        </p:spPr>
      </p:pic>
      <p:sp>
        <p:nvSpPr>
          <p:cNvPr id="1014" name=""/>
          <p:cNvSpPr/>
          <p:nvPr/>
        </p:nvSpPr>
        <p:spPr>
          <a:xfrm>
            <a:off x="8362800" y="6057720"/>
            <a:ext cx="229320" cy="229320"/>
          </a:xfrm>
          <a:custGeom>
            <a:avLst/>
            <a:gdLst/>
            <a:ahLst/>
            <a:rect l="0" t="0" r="r" b="b"/>
            <a:pathLst>
              <a:path w="637" h="637">
                <a:moveTo>
                  <a:pt x="318" y="0"/>
                </a:moveTo>
                <a:cubicBezTo>
                  <a:pt x="495" y="0"/>
                  <a:pt x="637" y="176"/>
                  <a:pt x="637" y="319"/>
                </a:cubicBezTo>
                <a:cubicBezTo>
                  <a:pt x="637" y="495"/>
                  <a:pt x="495" y="637"/>
                  <a:pt x="318" y="637"/>
                </a:cubicBezTo>
                <a:cubicBezTo>
                  <a:pt x="143" y="637"/>
                  <a:pt x="0" y="462"/>
                  <a:pt x="0" y="319"/>
                </a:cubicBezTo>
                <a:cubicBezTo>
                  <a:pt x="0" y="143"/>
                  <a:pt x="143" y="0"/>
                  <a:pt x="318" y="0"/>
                </a:cubicBez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15" name=""/>
          <p:cNvSpPr txBox="1"/>
          <p:nvPr/>
        </p:nvSpPr>
        <p:spPr>
          <a:xfrm>
            <a:off x="9906120" y="551556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向风险管理模块发送指令</a:t>
            </a:r>
            <a:endParaRPr b="0" lang="en-US" sz="1200" strike="noStrike" u="none">
              <a:solidFill>
                <a:srgbClr val="000000"/>
              </a:solidFill>
              <a:effectLst/>
              <a:uFillTx/>
              <a:latin typeface="Times New Roman"/>
            </a:endParaRPr>
          </a:p>
        </p:txBody>
      </p:sp>
      <p:sp>
        <p:nvSpPr>
          <p:cNvPr id="1016" name=""/>
          <p:cNvSpPr txBox="1"/>
          <p:nvPr/>
        </p:nvSpPr>
        <p:spPr>
          <a:xfrm>
            <a:off x="8433000" y="6086880"/>
            <a:ext cx="15192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3</a:t>
            </a:r>
            <a:endParaRPr b="0" lang="en-US" sz="1200" strike="noStrike" u="none">
              <a:solidFill>
                <a:srgbClr val="000000"/>
              </a:solidFill>
              <a:effectLst/>
              <a:uFillTx/>
              <a:latin typeface="Times New Roman"/>
            </a:endParaRPr>
          </a:p>
        </p:txBody>
      </p:sp>
      <p:sp>
        <p:nvSpPr>
          <p:cNvPr id="1017" name=""/>
          <p:cNvSpPr txBox="1"/>
          <p:nvPr/>
        </p:nvSpPr>
        <p:spPr>
          <a:xfrm>
            <a:off x="8667720" y="604908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系统进入休眠状态</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8"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19" name="" descr=""/>
          <p:cNvPicPr/>
          <p:nvPr/>
        </p:nvPicPr>
        <p:blipFill>
          <a:blip r:embed="rId1"/>
          <a:stretch/>
        </p:blipFill>
        <p:spPr>
          <a:xfrm>
            <a:off x="0" y="0"/>
            <a:ext cx="12191760" cy="6857640"/>
          </a:xfrm>
          <a:prstGeom prst="rect">
            <a:avLst/>
          </a:prstGeom>
          <a:noFill/>
          <a:ln w="0">
            <a:noFill/>
          </a:ln>
        </p:spPr>
      </p:pic>
      <p:sp>
        <p:nvSpPr>
          <p:cNvPr id="1020" name=""/>
          <p:cNvSpPr txBox="1"/>
          <p:nvPr/>
        </p:nvSpPr>
        <p:spPr>
          <a:xfrm>
            <a:off x="380880" y="182880"/>
            <a:ext cx="72936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04</a:t>
            </a:r>
            <a:r>
              <a:rPr b="0" lang="zh-CN" sz="1000" strike="noStrike" u="none">
                <a:solidFill>
                  <a:srgbClr val="4b5563"/>
                </a:solidFill>
                <a:effectLst/>
                <a:uFillTx/>
                <a:latin typeface="MicrosoftYaHei"/>
                <a:ea typeface="MicrosoftYaHei"/>
              </a:rPr>
              <a:t>章节小结</a:t>
            </a:r>
            <a:endParaRPr b="0" lang="en-US" sz="1050" strike="noStrike" u="none">
              <a:solidFill>
                <a:srgbClr val="000000"/>
              </a:solidFill>
              <a:effectLst/>
              <a:uFillTx/>
              <a:latin typeface="Times New Roman"/>
            </a:endParaRPr>
          </a:p>
        </p:txBody>
      </p:sp>
      <p:sp>
        <p:nvSpPr>
          <p:cNvPr id="1021" name=""/>
          <p:cNvSpPr/>
          <p:nvPr/>
        </p:nvSpPr>
        <p:spPr>
          <a:xfrm>
            <a:off x="3808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22" name=""/>
          <p:cNvSpPr txBox="1"/>
          <p:nvPr/>
        </p:nvSpPr>
        <p:spPr>
          <a:xfrm>
            <a:off x="380880" y="450000"/>
            <a:ext cx="286596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风险管理体系核心总结</a:t>
            </a:r>
            <a:endParaRPr b="0" lang="en-US" sz="2250" strike="noStrike" u="none">
              <a:solidFill>
                <a:srgbClr val="000000"/>
              </a:solidFill>
              <a:effectLst/>
              <a:uFillTx/>
              <a:latin typeface="Times New Roman"/>
            </a:endParaRPr>
          </a:p>
        </p:txBody>
      </p:sp>
      <p:sp>
        <p:nvSpPr>
          <p:cNvPr id="1023" name=""/>
          <p:cNvSpPr txBox="1"/>
          <p:nvPr/>
        </p:nvSpPr>
        <p:spPr>
          <a:xfrm>
            <a:off x="609480" y="2042640"/>
            <a:ext cx="68364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理论基石</a:t>
            </a:r>
            <a:endParaRPr b="0" lang="en-US" sz="1350" strike="noStrike" u="none">
              <a:solidFill>
                <a:srgbClr val="000000"/>
              </a:solidFill>
              <a:effectLst/>
              <a:uFillTx/>
              <a:latin typeface="Times New Roman"/>
            </a:endParaRPr>
          </a:p>
        </p:txBody>
      </p:sp>
      <p:sp>
        <p:nvSpPr>
          <p:cNvPr id="1024" name=""/>
          <p:cNvSpPr txBox="1"/>
          <p:nvPr/>
        </p:nvSpPr>
        <p:spPr>
          <a:xfrm>
            <a:off x="838080" y="2453400"/>
            <a:ext cx="195336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CVaR</a:t>
            </a:r>
            <a:r>
              <a:rPr b="0" lang="zh-CN" sz="1200" strike="noStrike" u="none">
                <a:solidFill>
                  <a:srgbClr val="777777"/>
                </a:solidFill>
                <a:effectLst/>
                <a:uFillTx/>
                <a:latin typeface="MicrosoftYaHei"/>
                <a:ea typeface="MicrosoftYaHei"/>
              </a:rPr>
              <a:t>理论有效管理尾部风险</a:t>
            </a:r>
            <a:endParaRPr b="0" lang="en-US" sz="1200" strike="noStrike" u="none">
              <a:solidFill>
                <a:srgbClr val="000000"/>
              </a:solidFill>
              <a:effectLst/>
              <a:uFillTx/>
              <a:latin typeface="Times New Roman"/>
            </a:endParaRPr>
          </a:p>
        </p:txBody>
      </p:sp>
      <p:sp>
        <p:nvSpPr>
          <p:cNvPr id="1025" name=""/>
          <p:cNvSpPr txBox="1"/>
          <p:nvPr/>
        </p:nvSpPr>
        <p:spPr>
          <a:xfrm>
            <a:off x="838080" y="275832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超越传统风险模型的局限性</a:t>
            </a:r>
            <a:endParaRPr b="0" lang="en-US" sz="1200" strike="noStrike" u="none">
              <a:solidFill>
                <a:srgbClr val="000000"/>
              </a:solidFill>
              <a:effectLst/>
              <a:uFillTx/>
              <a:latin typeface="Times New Roman"/>
            </a:endParaRPr>
          </a:p>
        </p:txBody>
      </p:sp>
      <p:sp>
        <p:nvSpPr>
          <p:cNvPr id="1026" name=""/>
          <p:cNvSpPr/>
          <p:nvPr/>
        </p:nvSpPr>
        <p:spPr>
          <a:xfrm>
            <a:off x="42670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27" name=""/>
          <p:cNvSpPr txBox="1"/>
          <p:nvPr/>
        </p:nvSpPr>
        <p:spPr>
          <a:xfrm>
            <a:off x="838080" y="306288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提供前瞻性风险度量方法</a:t>
            </a:r>
            <a:endParaRPr b="0" lang="en-US" sz="1200" strike="noStrike" u="none">
              <a:solidFill>
                <a:srgbClr val="000000"/>
              </a:solidFill>
              <a:effectLst/>
              <a:uFillTx/>
              <a:latin typeface="Times New Roman"/>
            </a:endParaRPr>
          </a:p>
        </p:txBody>
      </p:sp>
      <p:sp>
        <p:nvSpPr>
          <p:cNvPr id="1028" name=""/>
          <p:cNvSpPr txBox="1"/>
          <p:nvPr/>
        </p:nvSpPr>
        <p:spPr>
          <a:xfrm>
            <a:off x="4495680" y="2042640"/>
            <a:ext cx="68364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实战策略</a:t>
            </a:r>
            <a:endParaRPr b="0" lang="en-US" sz="1350" strike="noStrike" u="none">
              <a:solidFill>
                <a:srgbClr val="000000"/>
              </a:solidFill>
              <a:effectLst/>
              <a:uFillTx/>
              <a:latin typeface="Times New Roman"/>
            </a:endParaRPr>
          </a:p>
        </p:txBody>
      </p:sp>
      <p:sp>
        <p:nvSpPr>
          <p:cNvPr id="1029" name=""/>
          <p:cNvSpPr txBox="1"/>
          <p:nvPr/>
        </p:nvSpPr>
        <p:spPr>
          <a:xfrm>
            <a:off x="4724280" y="2453400"/>
            <a:ext cx="17463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基于</a:t>
            </a:r>
            <a:r>
              <a:rPr b="0" lang="en-US" sz="1200" strike="noStrike" u="none">
                <a:solidFill>
                  <a:srgbClr val="777777"/>
                </a:solidFill>
                <a:effectLst/>
                <a:uFillTx/>
                <a:latin typeface="MicrosoftYaHei"/>
                <a:ea typeface="MicrosoftYaHei"/>
              </a:rPr>
              <a:t>ATR</a:t>
            </a:r>
            <a:r>
              <a:rPr b="0" lang="zh-CN" sz="1200" strike="noStrike" u="none">
                <a:solidFill>
                  <a:srgbClr val="777777"/>
                </a:solidFill>
                <a:effectLst/>
                <a:uFillTx/>
                <a:latin typeface="MicrosoftYaHei"/>
                <a:ea typeface="MicrosoftYaHei"/>
              </a:rPr>
              <a:t>的动态止损止盈</a:t>
            </a:r>
            <a:endParaRPr b="0" lang="en-US" sz="1200" strike="noStrike" u="none">
              <a:solidFill>
                <a:srgbClr val="000000"/>
              </a:solidFill>
              <a:effectLst/>
              <a:uFillTx/>
              <a:latin typeface="Times New Roman"/>
            </a:endParaRPr>
          </a:p>
        </p:txBody>
      </p:sp>
      <p:sp>
        <p:nvSpPr>
          <p:cNvPr id="1030" name=""/>
          <p:cNvSpPr txBox="1"/>
          <p:nvPr/>
        </p:nvSpPr>
        <p:spPr>
          <a:xfrm>
            <a:off x="4724280" y="275832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凯利公式优化仓位管理</a:t>
            </a:r>
            <a:endParaRPr b="0" lang="en-US" sz="1200" strike="noStrike" u="none">
              <a:solidFill>
                <a:srgbClr val="000000"/>
              </a:solidFill>
              <a:effectLst/>
              <a:uFillTx/>
              <a:latin typeface="Times New Roman"/>
            </a:endParaRPr>
          </a:p>
        </p:txBody>
      </p:sp>
      <p:sp>
        <p:nvSpPr>
          <p:cNvPr id="1031" name=""/>
          <p:cNvSpPr/>
          <p:nvPr/>
        </p:nvSpPr>
        <p:spPr>
          <a:xfrm>
            <a:off x="81532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32" name=""/>
          <p:cNvSpPr txBox="1"/>
          <p:nvPr/>
        </p:nvSpPr>
        <p:spPr>
          <a:xfrm>
            <a:off x="4724280" y="306288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全局熔断保护机制</a:t>
            </a:r>
            <a:endParaRPr b="0" lang="en-US" sz="1200" strike="noStrike" u="none">
              <a:solidFill>
                <a:srgbClr val="000000"/>
              </a:solidFill>
              <a:effectLst/>
              <a:uFillTx/>
              <a:latin typeface="Times New Roman"/>
            </a:endParaRPr>
          </a:p>
        </p:txBody>
      </p:sp>
      <p:sp>
        <p:nvSpPr>
          <p:cNvPr id="1033" name=""/>
          <p:cNvSpPr txBox="1"/>
          <p:nvPr/>
        </p:nvSpPr>
        <p:spPr>
          <a:xfrm>
            <a:off x="8381880" y="2042640"/>
            <a:ext cx="68364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系统整合</a:t>
            </a:r>
            <a:endParaRPr b="0" lang="en-US" sz="1350" strike="noStrike" u="none">
              <a:solidFill>
                <a:srgbClr val="000000"/>
              </a:solidFill>
              <a:effectLst/>
              <a:uFillTx/>
              <a:latin typeface="Times New Roman"/>
            </a:endParaRPr>
          </a:p>
        </p:txBody>
      </p:sp>
      <p:sp>
        <p:nvSpPr>
          <p:cNvPr id="1034" name=""/>
          <p:cNvSpPr txBox="1"/>
          <p:nvPr/>
        </p:nvSpPr>
        <p:spPr>
          <a:xfrm>
            <a:off x="8610480" y="2453400"/>
            <a:ext cx="186912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决策与风险管理协同工作</a:t>
            </a:r>
            <a:endParaRPr b="0" lang="en-US" sz="1200" strike="noStrike" u="none">
              <a:solidFill>
                <a:srgbClr val="000000"/>
              </a:solidFill>
              <a:effectLst/>
              <a:uFillTx/>
              <a:latin typeface="Times New Roman"/>
            </a:endParaRPr>
          </a:p>
        </p:txBody>
      </p:sp>
      <p:sp>
        <p:nvSpPr>
          <p:cNvPr id="1035" name=""/>
          <p:cNvSpPr txBox="1"/>
          <p:nvPr/>
        </p:nvSpPr>
        <p:spPr>
          <a:xfrm>
            <a:off x="8610480" y="2758320"/>
            <a:ext cx="1372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多层次风险防御体系</a:t>
            </a:r>
            <a:endParaRPr b="0" lang="en-US" sz="1200" strike="noStrike" u="none">
              <a:solidFill>
                <a:srgbClr val="000000"/>
              </a:solidFill>
              <a:effectLst/>
              <a:uFillTx/>
              <a:latin typeface="Times New Roman"/>
            </a:endParaRPr>
          </a:p>
        </p:txBody>
      </p:sp>
      <p:sp>
        <p:nvSpPr>
          <p:cNvPr id="1036" name=""/>
          <p:cNvSpPr/>
          <p:nvPr/>
        </p:nvSpPr>
        <p:spPr>
          <a:xfrm>
            <a:off x="380880" y="4333680"/>
            <a:ext cx="11430720" cy="1286280"/>
          </a:xfrm>
          <a:custGeom>
            <a:avLst/>
            <a:gdLst/>
            <a:ahLst/>
            <a:rect l="0" t="0" r="r" b="b"/>
            <a:pathLst>
              <a:path w="31752" h="3573">
                <a:moveTo>
                  <a:pt x="211" y="0"/>
                </a:moveTo>
                <a:lnTo>
                  <a:pt x="31540" y="0"/>
                </a:lnTo>
                <a:cubicBezTo>
                  <a:pt x="31657" y="0"/>
                  <a:pt x="31752" y="117"/>
                  <a:pt x="31752" y="212"/>
                </a:cubicBezTo>
                <a:lnTo>
                  <a:pt x="31752" y="3361"/>
                </a:lnTo>
                <a:cubicBezTo>
                  <a:pt x="31752" y="3478"/>
                  <a:pt x="31657" y="3573"/>
                  <a:pt x="31540" y="3573"/>
                </a:cubicBezTo>
                <a:lnTo>
                  <a:pt x="211" y="3573"/>
                </a:lnTo>
                <a:cubicBezTo>
                  <a:pt x="95" y="3573"/>
                  <a:pt x="0" y="3456"/>
                  <a:pt x="0" y="3361"/>
                </a:cubicBezTo>
                <a:lnTo>
                  <a:pt x="0" y="212"/>
                </a:lnTo>
                <a:cubicBezTo>
                  <a:pt x="0" y="95"/>
                  <a:pt x="95" y="0"/>
                  <a:pt x="211"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37" name=""/>
          <p:cNvSpPr/>
          <p:nvPr/>
        </p:nvSpPr>
        <p:spPr>
          <a:xfrm>
            <a:off x="380880" y="4181400"/>
            <a:ext cx="114300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pic>
        <p:nvPicPr>
          <p:cNvPr id="1038" name="" descr=""/>
          <p:cNvPicPr/>
          <p:nvPr/>
        </p:nvPicPr>
        <p:blipFill>
          <a:blip r:embed="rId2"/>
          <a:stretch/>
        </p:blipFill>
        <p:spPr>
          <a:xfrm>
            <a:off x="609480" y="4809960"/>
            <a:ext cx="285480" cy="342720"/>
          </a:xfrm>
          <a:prstGeom prst="rect">
            <a:avLst/>
          </a:prstGeom>
          <a:noFill/>
          <a:ln w="0">
            <a:noFill/>
          </a:ln>
        </p:spPr>
      </p:pic>
      <p:sp>
        <p:nvSpPr>
          <p:cNvPr id="1039" name=""/>
          <p:cNvSpPr txBox="1"/>
          <p:nvPr/>
        </p:nvSpPr>
        <p:spPr>
          <a:xfrm>
            <a:off x="8610480" y="306288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保障系统长期生存能力</a:t>
            </a:r>
            <a:endParaRPr b="0" lang="en-US" sz="1200" strike="noStrike" u="none">
              <a:solidFill>
                <a:srgbClr val="000000"/>
              </a:solidFill>
              <a:effectLst/>
              <a:uFillTx/>
              <a:latin typeface="Times New Roman"/>
            </a:endParaRPr>
          </a:p>
        </p:txBody>
      </p:sp>
      <p:sp>
        <p:nvSpPr>
          <p:cNvPr id="1040" name=""/>
          <p:cNvSpPr txBox="1"/>
          <p:nvPr/>
        </p:nvSpPr>
        <p:spPr>
          <a:xfrm>
            <a:off x="1047600" y="4560840"/>
            <a:ext cx="1715400" cy="252000"/>
          </a:xfrm>
          <a:prstGeom prst="rect">
            <a:avLst/>
          </a:prstGeom>
          <a:noFill/>
          <a:ln w="0">
            <a:noFill/>
          </a:ln>
        </p:spPr>
        <p:txBody>
          <a:bodyPr wrap="none" lIns="0" rIns="0" tIns="0" bIns="0" anchor="t">
            <a:spAutoFit/>
          </a:bodyPr>
          <a:p>
            <a:r>
              <a:rPr b="1" lang="zh-CN" sz="1500" strike="noStrike" u="none">
                <a:solidFill>
                  <a:srgbClr val="ffffff"/>
                </a:solidFill>
                <a:effectLst/>
                <a:uFillTx/>
                <a:latin typeface="MicrosoftYaHei"/>
                <a:ea typeface="MicrosoftYaHei"/>
              </a:rPr>
              <a:t>风险管理的核心价值</a:t>
            </a:r>
            <a:endParaRPr b="0" lang="en-US" sz="1500" strike="noStrike" u="none">
              <a:solidFill>
                <a:srgbClr val="000000"/>
              </a:solidFill>
              <a:effectLst/>
              <a:uFillTx/>
              <a:latin typeface="Times New Roman"/>
            </a:endParaRPr>
          </a:p>
        </p:txBody>
      </p:sp>
      <p:sp>
        <p:nvSpPr>
          <p:cNvPr id="1041" name=""/>
          <p:cNvSpPr txBox="1"/>
          <p:nvPr/>
        </p:nvSpPr>
        <p:spPr>
          <a:xfrm>
            <a:off x="1047600" y="4925160"/>
            <a:ext cx="684612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在自动化交易系统中，风险管理模块不仅是</a:t>
            </a:r>
            <a:r>
              <a:rPr b="0" lang="en-US" sz="1200" strike="noStrike" u="none">
                <a:solidFill>
                  <a:srgbClr val="ffffff"/>
                </a:solidFill>
                <a:effectLst/>
                <a:uFillTx/>
                <a:latin typeface="MicrosoftYaHei"/>
                <a:ea typeface="MicrosoftYaHei"/>
              </a:rPr>
              <a:t>"</a:t>
            </a:r>
            <a:r>
              <a:rPr b="0" lang="zh-CN" sz="1200" strike="noStrike" u="none">
                <a:solidFill>
                  <a:srgbClr val="ffffff"/>
                </a:solidFill>
                <a:effectLst/>
                <a:uFillTx/>
                <a:latin typeface="MicrosoftYaHei"/>
                <a:ea typeface="MicrosoftYaHei"/>
              </a:rPr>
              <a:t>安全气囊</a:t>
            </a:r>
            <a:r>
              <a:rPr b="0" lang="en-US" sz="1200" strike="noStrike" u="none">
                <a:solidFill>
                  <a:srgbClr val="ffffff"/>
                </a:solidFill>
                <a:effectLst/>
                <a:uFillTx/>
                <a:latin typeface="MicrosoftYaHei"/>
                <a:ea typeface="MicrosoftYaHei"/>
              </a:rPr>
              <a:t>"</a:t>
            </a:r>
            <a:r>
              <a:rPr b="0" lang="zh-CN" sz="1200" strike="noStrike" u="none">
                <a:solidFill>
                  <a:srgbClr val="ffffff"/>
                </a:solidFill>
                <a:effectLst/>
                <a:uFillTx/>
                <a:latin typeface="MicrosoftYaHei"/>
                <a:ea typeface="MicrosoftYaHei"/>
              </a:rPr>
              <a:t>，更是系统长期生存和稳定盈利的核心保障。</a:t>
            </a:r>
            <a:endParaRPr b="0" lang="en-US" sz="1200" strike="noStrike" u="none">
              <a:solidFill>
                <a:srgbClr val="000000"/>
              </a:solidFill>
              <a:effectLst/>
              <a:uFillTx/>
              <a:latin typeface="Times New Roman"/>
            </a:endParaRPr>
          </a:p>
        </p:txBody>
      </p:sp>
      <p:sp>
        <p:nvSpPr>
          <p:cNvPr id="1042" name=""/>
          <p:cNvSpPr txBox="1"/>
          <p:nvPr/>
        </p:nvSpPr>
        <p:spPr>
          <a:xfrm>
            <a:off x="8996040" y="4925160"/>
            <a:ext cx="138384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通过</a:t>
            </a:r>
            <a:r>
              <a:rPr b="0" lang="en-US" sz="1200" strike="noStrike" u="none">
                <a:solidFill>
                  <a:srgbClr val="ffffff"/>
                </a:solidFill>
                <a:effectLst/>
                <a:uFillTx/>
                <a:latin typeface="MicrosoftYaHei"/>
                <a:ea typeface="MicrosoftYaHei"/>
              </a:rPr>
              <a:t>CVaR</a:t>
            </a:r>
            <a:r>
              <a:rPr b="0" lang="zh-CN" sz="1200" strike="noStrike" u="none">
                <a:solidFill>
                  <a:srgbClr val="ffffff"/>
                </a:solidFill>
                <a:effectLst/>
                <a:uFillTx/>
                <a:latin typeface="MicrosoftYaHei"/>
                <a:ea typeface="MicrosoftYaHei"/>
              </a:rPr>
              <a:t>理论指导</a:t>
            </a:r>
            <a:endParaRPr b="0" lang="en-US" sz="1200" strike="noStrike" u="none">
              <a:solidFill>
                <a:srgbClr val="000000"/>
              </a:solidFill>
              <a:effectLst/>
              <a:uFillTx/>
              <a:latin typeface="Times New Roman"/>
            </a:endParaRPr>
          </a:p>
        </p:txBody>
      </p:sp>
      <p:sp>
        <p:nvSpPr>
          <p:cNvPr id="1043" name=""/>
          <p:cNvSpPr txBox="1"/>
          <p:nvPr/>
        </p:nvSpPr>
        <p:spPr>
          <a:xfrm>
            <a:off x="1047600" y="5128200"/>
            <a:ext cx="579204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下的多层次防御策略，系统能够在市场波动中保持韧性，在极端行情下保护本金安全，</a:t>
            </a:r>
            <a:endParaRPr b="0" lang="en-US" sz="1200" strike="noStrike" u="none">
              <a:solidFill>
                <a:srgbClr val="000000"/>
              </a:solidFill>
              <a:effectLst/>
              <a:uFillTx/>
              <a:latin typeface="Times New Roman"/>
            </a:endParaRPr>
          </a:p>
        </p:txBody>
      </p:sp>
      <p:sp>
        <p:nvSpPr>
          <p:cNvPr id="1044" name=""/>
          <p:cNvSpPr txBox="1"/>
          <p:nvPr/>
        </p:nvSpPr>
        <p:spPr>
          <a:xfrm>
            <a:off x="8101440" y="5128200"/>
            <a:ext cx="221364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为</a:t>
            </a:r>
            <a:r>
              <a:rPr b="0" lang="en-US" sz="1200" strike="noStrike" u="none">
                <a:solidFill>
                  <a:srgbClr val="ffffff"/>
                </a:solidFill>
                <a:effectLst/>
                <a:uFillTx/>
                <a:latin typeface="MicrosoftYaHei"/>
                <a:ea typeface="MicrosoftYaHei"/>
              </a:rPr>
              <a:t>AI</a:t>
            </a:r>
            <a:r>
              <a:rPr b="0" lang="zh-CN" sz="1200" strike="noStrike" u="none">
                <a:solidFill>
                  <a:srgbClr val="ffffff"/>
                </a:solidFill>
                <a:effectLst/>
                <a:uFillTx/>
                <a:latin typeface="MicrosoftYaHei"/>
                <a:ea typeface="MicrosoftYaHei"/>
              </a:rPr>
              <a:t>决策模块提供坚实的运行基</a:t>
            </a:r>
            <a:endParaRPr b="0" lang="en-US" sz="1200" strike="noStrike" u="none">
              <a:solidFill>
                <a:srgbClr val="000000"/>
              </a:solidFill>
              <a:effectLst/>
              <a:uFillTx/>
              <a:latin typeface="Times New Roman"/>
            </a:endParaRPr>
          </a:p>
        </p:txBody>
      </p:sp>
      <p:sp>
        <p:nvSpPr>
          <p:cNvPr id="1045" name=""/>
          <p:cNvSpPr txBox="1"/>
          <p:nvPr/>
        </p:nvSpPr>
        <p:spPr>
          <a:xfrm>
            <a:off x="1047600" y="5331600"/>
            <a:ext cx="30564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础。</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47"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48" name="" descr=""/>
          <p:cNvPicPr/>
          <p:nvPr/>
        </p:nvPicPr>
        <p:blipFill>
          <a:blip r:embed="rId1"/>
          <a:stretch/>
        </p:blipFill>
        <p:spPr>
          <a:xfrm>
            <a:off x="0" y="0"/>
            <a:ext cx="12191760" cy="6857640"/>
          </a:xfrm>
          <a:prstGeom prst="rect">
            <a:avLst/>
          </a:prstGeom>
          <a:noFill/>
          <a:ln w="0">
            <a:noFill/>
          </a:ln>
        </p:spPr>
      </p:pic>
      <p:sp>
        <p:nvSpPr>
          <p:cNvPr id="1049" name=""/>
          <p:cNvSpPr txBox="1"/>
          <p:nvPr/>
        </p:nvSpPr>
        <p:spPr>
          <a:xfrm>
            <a:off x="4665600" y="-706320"/>
            <a:ext cx="3173760" cy="3395880"/>
          </a:xfrm>
          <a:prstGeom prst="rect">
            <a:avLst/>
          </a:prstGeom>
          <a:noFill/>
          <a:ln w="0">
            <a:noFill/>
          </a:ln>
        </p:spPr>
        <p:txBody>
          <a:bodyPr wrap="none" lIns="0" rIns="0" tIns="0" bIns="0" anchor="t">
            <a:spAutoFit/>
          </a:bodyPr>
          <a:p>
            <a:r>
              <a:rPr b="1" lang="en-US" sz="20200" strike="noStrike" u="none">
                <a:solidFill>
                  <a:srgbClr val="edf6f4"/>
                </a:solidFill>
                <a:effectLst/>
                <a:uFillTx/>
                <a:latin typeface="MicrosoftYaHei"/>
                <a:ea typeface="MicrosoftYaHei"/>
              </a:rPr>
              <a:t>05</a:t>
            </a:r>
            <a:endParaRPr b="0" lang="en-US" sz="20250" strike="noStrike" u="none">
              <a:solidFill>
                <a:srgbClr val="000000"/>
              </a:solidFill>
              <a:effectLst/>
              <a:uFillTx/>
              <a:latin typeface="Times New Roman"/>
            </a:endParaRPr>
          </a:p>
        </p:txBody>
      </p:sp>
      <p:sp>
        <p:nvSpPr>
          <p:cNvPr id="1050" name=""/>
          <p:cNvSpPr txBox="1"/>
          <p:nvPr/>
        </p:nvSpPr>
        <p:spPr>
          <a:xfrm>
            <a:off x="4268880" y="1197360"/>
            <a:ext cx="3658320" cy="603720"/>
          </a:xfrm>
          <a:prstGeom prst="rect">
            <a:avLst/>
          </a:prstGeom>
          <a:noFill/>
          <a:ln w="0">
            <a:noFill/>
          </a:ln>
        </p:spPr>
        <p:txBody>
          <a:bodyPr wrap="none" lIns="0" rIns="0" tIns="0" bIns="0" anchor="t">
            <a:spAutoFit/>
          </a:bodyPr>
          <a:p>
            <a:r>
              <a:rPr b="1" lang="zh-CN" sz="3600" strike="noStrike" u="none">
                <a:solidFill>
                  <a:srgbClr val="191919"/>
                </a:solidFill>
                <a:effectLst/>
                <a:uFillTx/>
                <a:latin typeface="MicrosoftYaHei"/>
                <a:ea typeface="MicrosoftYaHei"/>
              </a:rPr>
              <a:t>系统实现技术细节</a:t>
            </a:r>
            <a:endParaRPr b="0" lang="en-US" sz="3600" strike="noStrike" u="none">
              <a:solidFill>
                <a:srgbClr val="000000"/>
              </a:solidFill>
              <a:effectLst/>
              <a:uFillTx/>
              <a:latin typeface="Times New Roman"/>
            </a:endParaRPr>
          </a:p>
        </p:txBody>
      </p:sp>
      <p:sp>
        <p:nvSpPr>
          <p:cNvPr id="1051" name=""/>
          <p:cNvSpPr/>
          <p:nvPr/>
        </p:nvSpPr>
        <p:spPr>
          <a:xfrm>
            <a:off x="609480" y="2585880"/>
            <a:ext cx="3606840" cy="1752840"/>
          </a:xfrm>
          <a:custGeom>
            <a:avLst/>
            <a:gdLst/>
            <a:ahLst/>
            <a:rect l="0" t="0" r="r" b="b"/>
            <a:pathLst>
              <a:path w="10019" h="4869">
                <a:moveTo>
                  <a:pt x="106" y="0"/>
                </a:moveTo>
                <a:lnTo>
                  <a:pt x="9914" y="0"/>
                </a:lnTo>
                <a:cubicBezTo>
                  <a:pt x="9972" y="0"/>
                  <a:pt x="10019" y="58"/>
                  <a:pt x="10019" y="106"/>
                </a:cubicBezTo>
                <a:lnTo>
                  <a:pt x="10019" y="4763"/>
                </a:lnTo>
                <a:cubicBezTo>
                  <a:pt x="10019" y="4822"/>
                  <a:pt x="9972" y="4869"/>
                  <a:pt x="9914"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52" name=""/>
          <p:cNvSpPr/>
          <p:nvPr/>
        </p:nvSpPr>
        <p:spPr>
          <a:xfrm>
            <a:off x="1984320" y="2814480"/>
            <a:ext cx="857520" cy="857520"/>
          </a:xfrm>
          <a:custGeom>
            <a:avLst/>
            <a:gdLst/>
            <a:ahLst/>
            <a:rect l="0" t="0" r="r" b="b"/>
            <a:pathLst>
              <a:path w="2382" h="2382">
                <a:moveTo>
                  <a:pt x="1191" y="0"/>
                </a:moveTo>
                <a:cubicBezTo>
                  <a:pt x="1849" y="0"/>
                  <a:pt x="2382" y="659"/>
                  <a:pt x="2382" y="1192"/>
                </a:cubicBezTo>
                <a:cubicBezTo>
                  <a:pt x="2382" y="1849"/>
                  <a:pt x="1849" y="2382"/>
                  <a:pt x="1191" y="2382"/>
                </a:cubicBezTo>
                <a:cubicBezTo>
                  <a:pt x="534" y="2382"/>
                  <a:pt x="0" y="1725"/>
                  <a:pt x="0" y="1192"/>
                </a:cubicBezTo>
                <a:cubicBezTo>
                  <a:pt x="0" y="534"/>
                  <a:pt x="534" y="0"/>
                  <a:pt x="1191" y="0"/>
                </a:cubicBezTo>
                <a:close/>
              </a:path>
            </a:pathLst>
          </a:custGeom>
          <a:solidFill>
            <a:srgbClr val="0067d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053" name="" descr=""/>
          <p:cNvPicPr/>
          <p:nvPr/>
        </p:nvPicPr>
        <p:blipFill>
          <a:blip r:embed="rId2"/>
          <a:stretch/>
        </p:blipFill>
        <p:spPr>
          <a:xfrm>
            <a:off x="2289240" y="3073680"/>
            <a:ext cx="247320" cy="339120"/>
          </a:xfrm>
          <a:prstGeom prst="rect">
            <a:avLst/>
          </a:prstGeom>
          <a:noFill/>
          <a:ln w="0">
            <a:noFill/>
          </a:ln>
        </p:spPr>
      </p:pic>
      <p:sp>
        <p:nvSpPr>
          <p:cNvPr id="1054" name=""/>
          <p:cNvSpPr txBox="1"/>
          <p:nvPr/>
        </p:nvSpPr>
        <p:spPr>
          <a:xfrm>
            <a:off x="3843000" y="1920960"/>
            <a:ext cx="447804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System Implementation: From Architecture Blueprint to Code Modules</a:t>
            </a:r>
            <a:endParaRPr b="0" lang="en-US" sz="1050" strike="noStrike" u="none">
              <a:solidFill>
                <a:srgbClr val="000000"/>
              </a:solidFill>
              <a:effectLst/>
              <a:uFillTx/>
              <a:latin typeface="Times New Roman"/>
            </a:endParaRPr>
          </a:p>
        </p:txBody>
      </p:sp>
      <p:sp>
        <p:nvSpPr>
          <p:cNvPr id="1055" name=""/>
          <p:cNvSpPr/>
          <p:nvPr/>
        </p:nvSpPr>
        <p:spPr>
          <a:xfrm>
            <a:off x="4292280" y="2585880"/>
            <a:ext cx="3607200" cy="1752840"/>
          </a:xfrm>
          <a:custGeom>
            <a:avLst/>
            <a:gdLst/>
            <a:ahLst/>
            <a:rect l="0" t="0" r="r" b="b"/>
            <a:pathLst>
              <a:path w="10020" h="4869">
                <a:moveTo>
                  <a:pt x="106" y="0"/>
                </a:moveTo>
                <a:lnTo>
                  <a:pt x="9914" y="0"/>
                </a:lnTo>
                <a:cubicBezTo>
                  <a:pt x="9973" y="0"/>
                  <a:pt x="10020" y="58"/>
                  <a:pt x="10020" y="106"/>
                </a:cubicBezTo>
                <a:lnTo>
                  <a:pt x="10020" y="4763"/>
                </a:lnTo>
                <a:cubicBezTo>
                  <a:pt x="10020" y="4822"/>
                  <a:pt x="9973" y="4869"/>
                  <a:pt x="9914" y="4869"/>
                </a:cubicBezTo>
                <a:lnTo>
                  <a:pt x="106" y="4869"/>
                </a:lnTo>
                <a:cubicBezTo>
                  <a:pt x="48" y="4869"/>
                  <a:pt x="0" y="4811"/>
                  <a:pt x="0" y="4763"/>
                </a:cubicBezTo>
                <a:lnTo>
                  <a:pt x="0" y="106"/>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56" name=""/>
          <p:cNvSpPr/>
          <p:nvPr/>
        </p:nvSpPr>
        <p:spPr>
          <a:xfrm>
            <a:off x="5667120" y="2814480"/>
            <a:ext cx="857520" cy="857520"/>
          </a:xfrm>
          <a:custGeom>
            <a:avLst/>
            <a:gdLst/>
            <a:ahLst/>
            <a:rect l="0" t="0" r="r" b="b"/>
            <a:pathLst>
              <a:path w="2382" h="2382">
                <a:moveTo>
                  <a:pt x="1190" y="0"/>
                </a:moveTo>
                <a:cubicBezTo>
                  <a:pt x="1848" y="0"/>
                  <a:pt x="2382" y="659"/>
                  <a:pt x="2382" y="1192"/>
                </a:cubicBezTo>
                <a:cubicBezTo>
                  <a:pt x="2382" y="1849"/>
                  <a:pt x="1848" y="2382"/>
                  <a:pt x="1190" y="2382"/>
                </a:cubicBezTo>
                <a:cubicBezTo>
                  <a:pt x="533" y="2382"/>
                  <a:pt x="0" y="1725"/>
                  <a:pt x="0" y="1192"/>
                </a:cubicBezTo>
                <a:cubicBezTo>
                  <a:pt x="0" y="534"/>
                  <a:pt x="533" y="0"/>
                  <a:pt x="1190"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057" name="" descr=""/>
          <p:cNvPicPr/>
          <p:nvPr/>
        </p:nvPicPr>
        <p:blipFill>
          <a:blip r:embed="rId3"/>
          <a:stretch/>
        </p:blipFill>
        <p:spPr>
          <a:xfrm>
            <a:off x="5915160" y="3071880"/>
            <a:ext cx="361080" cy="342720"/>
          </a:xfrm>
          <a:prstGeom prst="rect">
            <a:avLst/>
          </a:prstGeom>
          <a:noFill/>
          <a:ln w="0">
            <a:noFill/>
          </a:ln>
        </p:spPr>
      </p:pic>
      <p:sp>
        <p:nvSpPr>
          <p:cNvPr id="1058" name=""/>
          <p:cNvSpPr txBox="1"/>
          <p:nvPr/>
        </p:nvSpPr>
        <p:spPr>
          <a:xfrm>
            <a:off x="1841400" y="381312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数据采集模块</a:t>
            </a:r>
            <a:endParaRPr b="0" lang="en-US" sz="1500" strike="noStrike" u="none">
              <a:solidFill>
                <a:srgbClr val="000000"/>
              </a:solidFill>
              <a:effectLst/>
              <a:uFillTx/>
              <a:latin typeface="Times New Roman"/>
            </a:endParaRPr>
          </a:p>
        </p:txBody>
      </p:sp>
      <p:sp>
        <p:nvSpPr>
          <p:cNvPr id="1059" name=""/>
          <p:cNvSpPr/>
          <p:nvPr/>
        </p:nvSpPr>
        <p:spPr>
          <a:xfrm>
            <a:off x="7975440" y="2585880"/>
            <a:ext cx="3606840" cy="1752840"/>
          </a:xfrm>
          <a:custGeom>
            <a:avLst/>
            <a:gdLst/>
            <a:ahLst/>
            <a:rect l="0" t="0" r="r" b="b"/>
            <a:pathLst>
              <a:path w="10019" h="4869">
                <a:moveTo>
                  <a:pt x="106" y="0"/>
                </a:moveTo>
                <a:lnTo>
                  <a:pt x="9914" y="0"/>
                </a:lnTo>
                <a:cubicBezTo>
                  <a:pt x="9972" y="0"/>
                  <a:pt x="10019" y="58"/>
                  <a:pt x="10019" y="106"/>
                </a:cubicBezTo>
                <a:lnTo>
                  <a:pt x="10019" y="4763"/>
                </a:lnTo>
                <a:cubicBezTo>
                  <a:pt x="10019" y="4822"/>
                  <a:pt x="9972" y="4869"/>
                  <a:pt x="9914"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60" name=""/>
          <p:cNvSpPr/>
          <p:nvPr/>
        </p:nvSpPr>
        <p:spPr>
          <a:xfrm>
            <a:off x="9349920" y="2814480"/>
            <a:ext cx="857880" cy="857520"/>
          </a:xfrm>
          <a:custGeom>
            <a:avLst/>
            <a:gdLst/>
            <a:ahLst/>
            <a:rect l="0" t="0" r="r" b="b"/>
            <a:pathLst>
              <a:path w="2383" h="2382">
                <a:moveTo>
                  <a:pt x="1191" y="0"/>
                </a:moveTo>
                <a:cubicBezTo>
                  <a:pt x="1850" y="0"/>
                  <a:pt x="2383" y="659"/>
                  <a:pt x="2383" y="1192"/>
                </a:cubicBezTo>
                <a:cubicBezTo>
                  <a:pt x="2383" y="1849"/>
                  <a:pt x="1850" y="2382"/>
                  <a:pt x="1191" y="2382"/>
                </a:cubicBezTo>
                <a:cubicBezTo>
                  <a:pt x="534" y="2382"/>
                  <a:pt x="0" y="1725"/>
                  <a:pt x="0" y="1192"/>
                </a:cubicBezTo>
                <a:cubicBezTo>
                  <a:pt x="0" y="534"/>
                  <a:pt x="534" y="0"/>
                  <a:pt x="1191" y="0"/>
                </a:cubicBezTo>
                <a:close/>
              </a:path>
            </a:pathLst>
          </a:custGeom>
          <a:solidFill>
            <a:srgbClr val="715af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061" name="" descr=""/>
          <p:cNvPicPr/>
          <p:nvPr/>
        </p:nvPicPr>
        <p:blipFill>
          <a:blip r:embed="rId4"/>
          <a:stretch/>
        </p:blipFill>
        <p:spPr>
          <a:xfrm>
            <a:off x="9636120" y="3072600"/>
            <a:ext cx="285480" cy="340560"/>
          </a:xfrm>
          <a:prstGeom prst="rect">
            <a:avLst/>
          </a:prstGeom>
          <a:noFill/>
          <a:ln w="0">
            <a:noFill/>
          </a:ln>
        </p:spPr>
      </p:pic>
      <p:sp>
        <p:nvSpPr>
          <p:cNvPr id="1062" name=""/>
          <p:cNvSpPr txBox="1"/>
          <p:nvPr/>
        </p:nvSpPr>
        <p:spPr>
          <a:xfrm>
            <a:off x="5524200" y="381312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特征工程模块</a:t>
            </a:r>
            <a:endParaRPr b="0" lang="en-US" sz="1500" strike="noStrike" u="none">
              <a:solidFill>
                <a:srgbClr val="000000"/>
              </a:solidFill>
              <a:effectLst/>
              <a:uFillTx/>
              <a:latin typeface="Times New Roman"/>
            </a:endParaRPr>
          </a:p>
        </p:txBody>
      </p:sp>
      <p:sp>
        <p:nvSpPr>
          <p:cNvPr id="1063" name=""/>
          <p:cNvSpPr/>
          <p:nvPr/>
        </p:nvSpPr>
        <p:spPr>
          <a:xfrm>
            <a:off x="609480" y="4414680"/>
            <a:ext cx="5448600" cy="1752840"/>
          </a:xfrm>
          <a:custGeom>
            <a:avLst/>
            <a:gdLst/>
            <a:ahLst/>
            <a:rect l="0" t="0" r="r" b="b"/>
            <a:pathLst>
              <a:path w="15135" h="4869">
                <a:moveTo>
                  <a:pt x="106" y="0"/>
                </a:moveTo>
                <a:lnTo>
                  <a:pt x="15029" y="0"/>
                </a:lnTo>
                <a:cubicBezTo>
                  <a:pt x="15087" y="0"/>
                  <a:pt x="15135" y="58"/>
                  <a:pt x="15135" y="106"/>
                </a:cubicBezTo>
                <a:lnTo>
                  <a:pt x="15135" y="4762"/>
                </a:lnTo>
                <a:cubicBezTo>
                  <a:pt x="15135" y="4822"/>
                  <a:pt x="15087" y="4869"/>
                  <a:pt x="15029" y="4869"/>
                </a:cubicBezTo>
                <a:lnTo>
                  <a:pt x="106" y="4869"/>
                </a:lnTo>
                <a:cubicBezTo>
                  <a:pt x="47" y="4869"/>
                  <a:pt x="0" y="4811"/>
                  <a:pt x="0" y="4762"/>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64" name=""/>
          <p:cNvSpPr/>
          <p:nvPr/>
        </p:nvSpPr>
        <p:spPr>
          <a:xfrm>
            <a:off x="2904840" y="4643280"/>
            <a:ext cx="857520" cy="857520"/>
          </a:xfrm>
          <a:custGeom>
            <a:avLst/>
            <a:gdLst/>
            <a:ahLst/>
            <a:rect l="0" t="0" r="r" b="b"/>
            <a:pathLst>
              <a:path w="2382" h="2382">
                <a:moveTo>
                  <a:pt x="1191" y="0"/>
                </a:moveTo>
                <a:cubicBezTo>
                  <a:pt x="1849" y="0"/>
                  <a:pt x="2382" y="659"/>
                  <a:pt x="2382" y="1192"/>
                </a:cubicBezTo>
                <a:cubicBezTo>
                  <a:pt x="2382" y="1849"/>
                  <a:pt x="1849" y="2382"/>
                  <a:pt x="1191" y="2382"/>
                </a:cubicBezTo>
                <a:cubicBezTo>
                  <a:pt x="534" y="2382"/>
                  <a:pt x="0" y="1725"/>
                  <a:pt x="0" y="1192"/>
                </a:cubicBezTo>
                <a:cubicBezTo>
                  <a:pt x="0" y="534"/>
                  <a:pt x="534" y="0"/>
                  <a:pt x="1191" y="0"/>
                </a:cubicBezTo>
                <a:close/>
              </a:path>
            </a:pathLst>
          </a:custGeom>
          <a:solidFill>
            <a:srgbClr val="2cb8c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65" name="" descr=""/>
          <p:cNvPicPr/>
          <p:nvPr/>
        </p:nvPicPr>
        <p:blipFill>
          <a:blip r:embed="rId5"/>
          <a:stretch/>
        </p:blipFill>
        <p:spPr>
          <a:xfrm>
            <a:off x="3190680" y="4901400"/>
            <a:ext cx="285480" cy="340560"/>
          </a:xfrm>
          <a:prstGeom prst="rect">
            <a:avLst/>
          </a:prstGeom>
          <a:noFill/>
          <a:ln w="0">
            <a:noFill/>
          </a:ln>
        </p:spPr>
      </p:pic>
      <p:sp>
        <p:nvSpPr>
          <p:cNvPr id="1066" name=""/>
          <p:cNvSpPr txBox="1"/>
          <p:nvPr/>
        </p:nvSpPr>
        <p:spPr>
          <a:xfrm>
            <a:off x="9207360" y="381312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订单执行模块</a:t>
            </a:r>
            <a:endParaRPr b="0" lang="en-US" sz="1500" strike="noStrike" u="none">
              <a:solidFill>
                <a:srgbClr val="000000"/>
              </a:solidFill>
              <a:effectLst/>
              <a:uFillTx/>
              <a:latin typeface="Times New Roman"/>
            </a:endParaRPr>
          </a:p>
        </p:txBody>
      </p:sp>
      <p:sp>
        <p:nvSpPr>
          <p:cNvPr id="1067" name=""/>
          <p:cNvSpPr/>
          <p:nvPr/>
        </p:nvSpPr>
        <p:spPr>
          <a:xfrm>
            <a:off x="6133680" y="4414680"/>
            <a:ext cx="5448600" cy="1752840"/>
          </a:xfrm>
          <a:custGeom>
            <a:avLst/>
            <a:gdLst/>
            <a:ahLst/>
            <a:rect l="0" t="0" r="r" b="b"/>
            <a:pathLst>
              <a:path w="15135" h="4869">
                <a:moveTo>
                  <a:pt x="106" y="0"/>
                </a:moveTo>
                <a:lnTo>
                  <a:pt x="15030" y="0"/>
                </a:lnTo>
                <a:cubicBezTo>
                  <a:pt x="15088" y="0"/>
                  <a:pt x="15135" y="58"/>
                  <a:pt x="15135" y="106"/>
                </a:cubicBezTo>
                <a:lnTo>
                  <a:pt x="15135" y="4762"/>
                </a:lnTo>
                <a:cubicBezTo>
                  <a:pt x="15135" y="4822"/>
                  <a:pt x="15088" y="4869"/>
                  <a:pt x="15030" y="4869"/>
                </a:cubicBezTo>
                <a:lnTo>
                  <a:pt x="106" y="4869"/>
                </a:lnTo>
                <a:cubicBezTo>
                  <a:pt x="48" y="4869"/>
                  <a:pt x="0" y="4811"/>
                  <a:pt x="0" y="4762"/>
                </a:cubicBezTo>
                <a:lnTo>
                  <a:pt x="0" y="106"/>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68" name=""/>
          <p:cNvSpPr/>
          <p:nvPr/>
        </p:nvSpPr>
        <p:spPr>
          <a:xfrm>
            <a:off x="8429400" y="4643280"/>
            <a:ext cx="857520" cy="857520"/>
          </a:xfrm>
          <a:custGeom>
            <a:avLst/>
            <a:gdLst/>
            <a:ahLst/>
            <a:rect l="0" t="0" r="r" b="b"/>
            <a:pathLst>
              <a:path w="2382" h="2382">
                <a:moveTo>
                  <a:pt x="1190" y="0"/>
                </a:moveTo>
                <a:cubicBezTo>
                  <a:pt x="1849" y="0"/>
                  <a:pt x="2382" y="659"/>
                  <a:pt x="2382" y="1192"/>
                </a:cubicBezTo>
                <a:cubicBezTo>
                  <a:pt x="2382" y="1849"/>
                  <a:pt x="1849" y="2382"/>
                  <a:pt x="1190" y="2382"/>
                </a:cubicBezTo>
                <a:cubicBezTo>
                  <a:pt x="533" y="2382"/>
                  <a:pt x="0" y="1725"/>
                  <a:pt x="0" y="1192"/>
                </a:cubicBezTo>
                <a:cubicBezTo>
                  <a:pt x="0" y="534"/>
                  <a:pt x="533" y="0"/>
                  <a:pt x="1190" y="0"/>
                </a:cubicBezTo>
                <a:close/>
              </a:path>
            </a:pathLst>
          </a:custGeom>
          <a:solidFill>
            <a:srgbClr val="f4840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69" name="" descr=""/>
          <p:cNvPicPr/>
          <p:nvPr/>
        </p:nvPicPr>
        <p:blipFill>
          <a:blip r:embed="rId6"/>
          <a:stretch/>
        </p:blipFill>
        <p:spPr>
          <a:xfrm>
            <a:off x="8719920" y="4901760"/>
            <a:ext cx="275760" cy="340200"/>
          </a:xfrm>
          <a:prstGeom prst="rect">
            <a:avLst/>
          </a:prstGeom>
          <a:noFill/>
          <a:ln w="0">
            <a:noFill/>
          </a:ln>
        </p:spPr>
      </p:pic>
      <p:sp>
        <p:nvSpPr>
          <p:cNvPr id="1070" name=""/>
          <p:cNvSpPr txBox="1"/>
          <p:nvPr/>
        </p:nvSpPr>
        <p:spPr>
          <a:xfrm>
            <a:off x="2857320" y="5641920"/>
            <a:ext cx="95328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监控与性能</a:t>
            </a:r>
            <a:endParaRPr b="0" lang="en-US" sz="1500" strike="noStrike" u="none">
              <a:solidFill>
                <a:srgbClr val="000000"/>
              </a:solidFill>
              <a:effectLst/>
              <a:uFillTx/>
              <a:latin typeface="Times New Roman"/>
            </a:endParaRPr>
          </a:p>
        </p:txBody>
      </p:sp>
      <p:sp>
        <p:nvSpPr>
          <p:cNvPr id="1071" name=""/>
          <p:cNvSpPr txBox="1"/>
          <p:nvPr/>
        </p:nvSpPr>
        <p:spPr>
          <a:xfrm>
            <a:off x="8286480" y="564192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开源项目利用</a:t>
            </a:r>
            <a:endParaRPr b="0" lang="en-US" sz="15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2"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73" name="" descr=""/>
          <p:cNvPicPr/>
          <p:nvPr/>
        </p:nvPicPr>
        <p:blipFill>
          <a:blip r:embed="rId1"/>
          <a:stretch/>
        </p:blipFill>
        <p:spPr>
          <a:xfrm>
            <a:off x="0" y="0"/>
            <a:ext cx="12191760" cy="6857640"/>
          </a:xfrm>
          <a:prstGeom prst="rect">
            <a:avLst/>
          </a:prstGeom>
          <a:noFill/>
          <a:ln w="0">
            <a:noFill/>
          </a:ln>
        </p:spPr>
      </p:pic>
      <p:sp>
        <p:nvSpPr>
          <p:cNvPr id="1074"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05/01</a:t>
            </a:r>
            <a:r>
              <a:rPr b="0" lang="zh-CN" sz="1000" strike="noStrike" u="none">
                <a:solidFill>
                  <a:srgbClr val="4b5563"/>
                </a:solidFill>
                <a:effectLst/>
                <a:uFillTx/>
                <a:latin typeface="MicrosoftYaHei"/>
                <a:ea typeface="MicrosoftYaHei"/>
              </a:rPr>
              <a:t>系统实现技术细节</a:t>
            </a:r>
            <a:endParaRPr b="0" lang="en-US" sz="1050" strike="noStrike" u="none">
              <a:solidFill>
                <a:srgbClr val="000000"/>
              </a:solidFill>
              <a:effectLst/>
              <a:uFillTx/>
              <a:latin typeface="Times New Roman"/>
            </a:endParaRPr>
          </a:p>
        </p:txBody>
      </p:sp>
      <p:sp>
        <p:nvSpPr>
          <p:cNvPr id="1075" name=""/>
          <p:cNvSpPr/>
          <p:nvPr/>
        </p:nvSpPr>
        <p:spPr>
          <a:xfrm>
            <a:off x="380880" y="1247760"/>
            <a:ext cx="5600880" cy="2500560"/>
          </a:xfrm>
          <a:custGeom>
            <a:avLst/>
            <a:gdLst/>
            <a:ahLst/>
            <a:rect l="0" t="0" r="r" b="b"/>
            <a:pathLst>
              <a:path w="15558" h="6946">
                <a:moveTo>
                  <a:pt x="106" y="0"/>
                </a:moveTo>
                <a:lnTo>
                  <a:pt x="15453" y="0"/>
                </a:lnTo>
                <a:cubicBezTo>
                  <a:pt x="15511" y="0"/>
                  <a:pt x="15558" y="59"/>
                  <a:pt x="15558" y="106"/>
                </a:cubicBezTo>
                <a:lnTo>
                  <a:pt x="15558" y="6840"/>
                </a:lnTo>
                <a:cubicBezTo>
                  <a:pt x="15558" y="6898"/>
                  <a:pt x="15511" y="6946"/>
                  <a:pt x="15453" y="6946"/>
                </a:cubicBezTo>
                <a:lnTo>
                  <a:pt x="106" y="6946"/>
                </a:lnTo>
                <a:cubicBezTo>
                  <a:pt x="47" y="6946"/>
                  <a:pt x="0" y="6887"/>
                  <a:pt x="0" y="6840"/>
                </a:cubicBez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76" name="" descr=""/>
          <p:cNvPicPr/>
          <p:nvPr/>
        </p:nvPicPr>
        <p:blipFill>
          <a:blip r:embed="rId2"/>
          <a:stretch/>
        </p:blipFill>
        <p:spPr>
          <a:xfrm>
            <a:off x="609480" y="1476360"/>
            <a:ext cx="171000" cy="304560"/>
          </a:xfrm>
          <a:prstGeom prst="rect">
            <a:avLst/>
          </a:prstGeom>
          <a:noFill/>
          <a:ln w="0">
            <a:noFill/>
          </a:ln>
        </p:spPr>
      </p:pic>
      <p:sp>
        <p:nvSpPr>
          <p:cNvPr id="1077" name=""/>
          <p:cNvSpPr txBox="1"/>
          <p:nvPr/>
        </p:nvSpPr>
        <p:spPr>
          <a:xfrm>
            <a:off x="380880" y="450000"/>
            <a:ext cx="458496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数据采集模块：多源适配与缓存设计</a:t>
            </a:r>
            <a:endParaRPr b="0" lang="en-US" sz="2250" strike="noStrike" u="none">
              <a:solidFill>
                <a:srgbClr val="000000"/>
              </a:solidFill>
              <a:effectLst/>
              <a:uFillTx/>
              <a:latin typeface="Times New Roman"/>
            </a:endParaRPr>
          </a:p>
        </p:txBody>
      </p:sp>
      <p:sp>
        <p:nvSpPr>
          <p:cNvPr id="1078" name=""/>
          <p:cNvSpPr txBox="1"/>
          <p:nvPr/>
        </p:nvSpPr>
        <p:spPr>
          <a:xfrm>
            <a:off x="895320" y="149040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适配器模式实现</a:t>
            </a:r>
            <a:endParaRPr b="0" lang="en-US" sz="1350" strike="noStrike" u="none">
              <a:solidFill>
                <a:srgbClr val="000000"/>
              </a:solidFill>
              <a:effectLst/>
              <a:uFillTx/>
              <a:latin typeface="Times New Roman"/>
            </a:endParaRPr>
          </a:p>
        </p:txBody>
      </p:sp>
      <p:sp>
        <p:nvSpPr>
          <p:cNvPr id="1079" name=""/>
          <p:cNvSpPr txBox="1"/>
          <p:nvPr/>
        </p:nvSpPr>
        <p:spPr>
          <a:xfrm>
            <a:off x="838080" y="1924560"/>
            <a:ext cx="21344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为每个数据源编写独立适配器类</a:t>
            </a:r>
            <a:endParaRPr b="0" lang="en-US" sz="1200" strike="noStrike" u="none">
              <a:solidFill>
                <a:srgbClr val="000000"/>
              </a:solidFill>
              <a:effectLst/>
              <a:uFillTx/>
              <a:latin typeface="Times New Roman"/>
            </a:endParaRPr>
          </a:p>
        </p:txBody>
      </p:sp>
      <p:sp>
        <p:nvSpPr>
          <p:cNvPr id="1080" name=""/>
          <p:cNvSpPr txBox="1"/>
          <p:nvPr/>
        </p:nvSpPr>
        <p:spPr>
          <a:xfrm>
            <a:off x="838080" y="2229480"/>
            <a:ext cx="194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统一</a:t>
            </a:r>
            <a:r>
              <a:rPr b="0" lang="en-US" sz="1200" strike="noStrike" u="none">
                <a:solidFill>
                  <a:srgbClr val="777777"/>
                </a:solidFill>
                <a:effectLst/>
                <a:uFillTx/>
                <a:latin typeface="MicrosoftYaHei"/>
                <a:ea typeface="MicrosoftYaHei"/>
              </a:rPr>
              <a:t>DataProvider</a:t>
            </a:r>
            <a:r>
              <a:rPr b="0" lang="zh-CN" sz="1200" strike="noStrike" u="none">
                <a:solidFill>
                  <a:srgbClr val="777777"/>
                </a:solidFill>
                <a:effectLst/>
                <a:uFillTx/>
                <a:latin typeface="MicrosoftYaHei"/>
                <a:ea typeface="MicrosoftYaHei"/>
              </a:rPr>
              <a:t>接口规范</a:t>
            </a:r>
            <a:endParaRPr b="0" lang="en-US" sz="1200" strike="noStrike" u="none">
              <a:solidFill>
                <a:srgbClr val="000000"/>
              </a:solidFill>
              <a:effectLst/>
              <a:uFillTx/>
              <a:latin typeface="Times New Roman"/>
            </a:endParaRPr>
          </a:p>
        </p:txBody>
      </p:sp>
      <p:sp>
        <p:nvSpPr>
          <p:cNvPr id="1081" name=""/>
          <p:cNvSpPr txBox="1"/>
          <p:nvPr/>
        </p:nvSpPr>
        <p:spPr>
          <a:xfrm>
            <a:off x="838080" y="2534400"/>
            <a:ext cx="2002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封装</a:t>
            </a:r>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端点与数据格式转换</a:t>
            </a:r>
            <a:endParaRPr b="0" lang="en-US" sz="1200" strike="noStrike" u="none">
              <a:solidFill>
                <a:srgbClr val="000000"/>
              </a:solidFill>
              <a:effectLst/>
              <a:uFillTx/>
              <a:latin typeface="Times New Roman"/>
            </a:endParaRPr>
          </a:p>
        </p:txBody>
      </p:sp>
      <p:sp>
        <p:nvSpPr>
          <p:cNvPr id="1082" name=""/>
          <p:cNvSpPr/>
          <p:nvPr/>
        </p:nvSpPr>
        <p:spPr>
          <a:xfrm>
            <a:off x="380880" y="3976560"/>
            <a:ext cx="5600880" cy="2500560"/>
          </a:xfrm>
          <a:custGeom>
            <a:avLst/>
            <a:gdLst/>
            <a:ahLst/>
            <a:rect l="0" t="0" r="r" b="b"/>
            <a:pathLst>
              <a:path w="15558" h="6946">
                <a:moveTo>
                  <a:pt x="106" y="0"/>
                </a:moveTo>
                <a:lnTo>
                  <a:pt x="15453" y="0"/>
                </a:lnTo>
                <a:cubicBezTo>
                  <a:pt x="15511" y="0"/>
                  <a:pt x="15558" y="58"/>
                  <a:pt x="15558" y="106"/>
                </a:cubicBezTo>
                <a:lnTo>
                  <a:pt x="15558" y="6840"/>
                </a:lnTo>
                <a:cubicBezTo>
                  <a:pt x="15558" y="6899"/>
                  <a:pt x="15511" y="6946"/>
                  <a:pt x="15453" y="6946"/>
                </a:cubicBezTo>
                <a:lnTo>
                  <a:pt x="106" y="6946"/>
                </a:lnTo>
                <a:cubicBezTo>
                  <a:pt x="47" y="6946"/>
                  <a:pt x="0" y="6888"/>
                  <a:pt x="0" y="6840"/>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83" name="" descr=""/>
          <p:cNvPicPr/>
          <p:nvPr/>
        </p:nvPicPr>
        <p:blipFill>
          <a:blip r:embed="rId3"/>
          <a:stretch/>
        </p:blipFill>
        <p:spPr>
          <a:xfrm>
            <a:off x="613080" y="4205160"/>
            <a:ext cx="221400" cy="304560"/>
          </a:xfrm>
          <a:prstGeom prst="rect">
            <a:avLst/>
          </a:prstGeom>
          <a:noFill/>
          <a:ln w="0">
            <a:noFill/>
          </a:ln>
        </p:spPr>
      </p:pic>
      <p:sp>
        <p:nvSpPr>
          <p:cNvPr id="1084" name=""/>
          <p:cNvSpPr txBox="1"/>
          <p:nvPr/>
        </p:nvSpPr>
        <p:spPr>
          <a:xfrm>
            <a:off x="838080" y="283896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确保输出标准化数据流</a:t>
            </a:r>
            <a:endParaRPr b="0" lang="en-US" sz="1200" strike="noStrike" u="none">
              <a:solidFill>
                <a:srgbClr val="000000"/>
              </a:solidFill>
              <a:effectLst/>
              <a:uFillTx/>
              <a:latin typeface="Times New Roman"/>
            </a:endParaRPr>
          </a:p>
        </p:txBody>
      </p:sp>
      <p:sp>
        <p:nvSpPr>
          <p:cNvPr id="1085" name=""/>
          <p:cNvSpPr txBox="1"/>
          <p:nvPr/>
        </p:nvSpPr>
        <p:spPr>
          <a:xfrm>
            <a:off x="952560" y="4219200"/>
            <a:ext cx="1367640" cy="226080"/>
          </a:xfrm>
          <a:prstGeom prst="rect">
            <a:avLst/>
          </a:prstGeom>
          <a:noFill/>
          <a:ln w="0">
            <a:noFill/>
          </a:ln>
        </p:spPr>
        <p:txBody>
          <a:bodyPr wrap="none" lIns="0" rIns="0" tIns="0" bIns="0" anchor="t">
            <a:spAutoFit/>
          </a:bodyPr>
          <a:p>
            <a:r>
              <a:rPr b="1" lang="en-US" sz="1300" strike="noStrike" u="none">
                <a:solidFill>
                  <a:srgbClr val="333333"/>
                </a:solidFill>
                <a:effectLst/>
                <a:uFillTx/>
                <a:latin typeface="MicrosoftYaHei"/>
                <a:ea typeface="MicrosoftYaHei"/>
              </a:rPr>
              <a:t>API</a:t>
            </a:r>
            <a:r>
              <a:rPr b="1" lang="zh-CN" sz="1300" strike="noStrike" u="none">
                <a:solidFill>
                  <a:srgbClr val="333333"/>
                </a:solidFill>
                <a:effectLst/>
                <a:uFillTx/>
                <a:latin typeface="MicrosoftYaHei"/>
                <a:ea typeface="MicrosoftYaHei"/>
              </a:rPr>
              <a:t>速率限制管理</a:t>
            </a:r>
            <a:endParaRPr b="0" lang="en-US" sz="1350" strike="noStrike" u="none">
              <a:solidFill>
                <a:srgbClr val="000000"/>
              </a:solidFill>
              <a:effectLst/>
              <a:uFillTx/>
              <a:latin typeface="Times New Roman"/>
            </a:endParaRPr>
          </a:p>
        </p:txBody>
      </p:sp>
      <p:sp>
        <p:nvSpPr>
          <p:cNvPr id="1086" name=""/>
          <p:cNvSpPr txBox="1"/>
          <p:nvPr/>
        </p:nvSpPr>
        <p:spPr>
          <a:xfrm>
            <a:off x="838080" y="4653720"/>
            <a:ext cx="20592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集成</a:t>
            </a:r>
            <a:r>
              <a:rPr b="0" lang="en-US" sz="1200" strike="noStrike" u="none">
                <a:solidFill>
                  <a:srgbClr val="777777"/>
                </a:solidFill>
                <a:effectLst/>
                <a:uFillTx/>
                <a:latin typeface="MicrosoftYaHei"/>
                <a:ea typeface="MicrosoftYaHei"/>
              </a:rPr>
              <a:t>ratelimit</a:t>
            </a:r>
            <a:r>
              <a:rPr b="0" lang="zh-CN" sz="1200" strike="noStrike" u="none">
                <a:solidFill>
                  <a:srgbClr val="777777"/>
                </a:solidFill>
                <a:effectLst/>
                <a:uFillTx/>
                <a:latin typeface="MicrosoftYaHei"/>
                <a:ea typeface="MicrosoftYaHei"/>
              </a:rPr>
              <a:t>库控制请求频率</a:t>
            </a:r>
            <a:endParaRPr b="0" lang="en-US" sz="1200" strike="noStrike" u="none">
              <a:solidFill>
                <a:srgbClr val="000000"/>
              </a:solidFill>
              <a:effectLst/>
              <a:uFillTx/>
              <a:latin typeface="Times New Roman"/>
            </a:endParaRPr>
          </a:p>
        </p:txBody>
      </p:sp>
      <p:sp>
        <p:nvSpPr>
          <p:cNvPr id="1087" name=""/>
          <p:cNvSpPr txBox="1"/>
          <p:nvPr/>
        </p:nvSpPr>
        <p:spPr>
          <a:xfrm>
            <a:off x="838080" y="4958280"/>
            <a:ext cx="19695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采用</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令牌桶</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算法平滑流量</a:t>
            </a:r>
            <a:endParaRPr b="0" lang="en-US" sz="1200" strike="noStrike" u="none">
              <a:solidFill>
                <a:srgbClr val="000000"/>
              </a:solidFill>
              <a:effectLst/>
              <a:uFillTx/>
              <a:latin typeface="Times New Roman"/>
            </a:endParaRPr>
          </a:p>
        </p:txBody>
      </p:sp>
      <p:sp>
        <p:nvSpPr>
          <p:cNvPr id="1088" name=""/>
          <p:cNvSpPr txBox="1"/>
          <p:nvPr/>
        </p:nvSpPr>
        <p:spPr>
          <a:xfrm>
            <a:off x="838080" y="526320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实现断路器模式防止服务过载</a:t>
            </a:r>
            <a:endParaRPr b="0" lang="en-US" sz="1200" strike="noStrike" u="none">
              <a:solidFill>
                <a:srgbClr val="000000"/>
              </a:solidFill>
              <a:effectLst/>
              <a:uFillTx/>
              <a:latin typeface="Times New Roman"/>
            </a:endParaRPr>
          </a:p>
        </p:txBody>
      </p:sp>
      <p:sp>
        <p:nvSpPr>
          <p:cNvPr id="1089" name=""/>
          <p:cNvSpPr/>
          <p:nvPr/>
        </p:nvSpPr>
        <p:spPr>
          <a:xfrm>
            <a:off x="6210000" y="1247760"/>
            <a:ext cx="5601240" cy="3848400"/>
          </a:xfrm>
          <a:custGeom>
            <a:avLst/>
            <a:gdLst/>
            <a:ahLst/>
            <a:rect l="0" t="0" r="r" b="b"/>
            <a:pathLst>
              <a:path w="15559" h="10690">
                <a:moveTo>
                  <a:pt x="106" y="0"/>
                </a:moveTo>
                <a:lnTo>
                  <a:pt x="15453" y="0"/>
                </a:lnTo>
                <a:cubicBezTo>
                  <a:pt x="15511" y="0"/>
                  <a:pt x="15559" y="58"/>
                  <a:pt x="15559" y="105"/>
                </a:cubicBezTo>
                <a:lnTo>
                  <a:pt x="15559" y="10584"/>
                </a:lnTo>
                <a:cubicBezTo>
                  <a:pt x="15559" y="10642"/>
                  <a:pt x="15511" y="10690"/>
                  <a:pt x="15453" y="10690"/>
                </a:cubicBezTo>
                <a:lnTo>
                  <a:pt x="106" y="10690"/>
                </a:lnTo>
                <a:cubicBezTo>
                  <a:pt x="48" y="10690"/>
                  <a:pt x="0" y="10631"/>
                  <a:pt x="0" y="10584"/>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90" name="" descr=""/>
          <p:cNvPicPr/>
          <p:nvPr/>
        </p:nvPicPr>
        <p:blipFill>
          <a:blip r:embed="rId4"/>
          <a:stretch/>
        </p:blipFill>
        <p:spPr>
          <a:xfrm>
            <a:off x="6438960" y="1476360"/>
            <a:ext cx="199800" cy="304560"/>
          </a:xfrm>
          <a:prstGeom prst="rect">
            <a:avLst/>
          </a:prstGeom>
          <a:noFill/>
          <a:ln w="0">
            <a:noFill/>
          </a:ln>
        </p:spPr>
      </p:pic>
      <p:sp>
        <p:nvSpPr>
          <p:cNvPr id="1091" name=""/>
          <p:cNvSpPr txBox="1"/>
          <p:nvPr/>
        </p:nvSpPr>
        <p:spPr>
          <a:xfrm>
            <a:off x="838080" y="556812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指数退避策略处理瞬时故障</a:t>
            </a:r>
            <a:endParaRPr b="0" lang="en-US" sz="1200" strike="noStrike" u="none">
              <a:solidFill>
                <a:srgbClr val="000000"/>
              </a:solidFill>
              <a:effectLst/>
              <a:uFillTx/>
              <a:latin typeface="Times New Roman"/>
            </a:endParaRPr>
          </a:p>
        </p:txBody>
      </p:sp>
      <p:sp>
        <p:nvSpPr>
          <p:cNvPr id="1092" name=""/>
          <p:cNvSpPr txBox="1"/>
          <p:nvPr/>
        </p:nvSpPr>
        <p:spPr>
          <a:xfrm>
            <a:off x="6753240" y="149040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数据缓存机制</a:t>
            </a:r>
            <a:endParaRPr b="0" lang="en-US" sz="1350" strike="noStrike" u="none">
              <a:solidFill>
                <a:srgbClr val="000000"/>
              </a:solidFill>
              <a:effectLst/>
              <a:uFillTx/>
              <a:latin typeface="Times New Roman"/>
            </a:endParaRPr>
          </a:p>
        </p:txBody>
      </p:sp>
      <p:sp>
        <p:nvSpPr>
          <p:cNvPr id="1093" name=""/>
          <p:cNvSpPr txBox="1"/>
          <p:nvPr/>
        </p:nvSpPr>
        <p:spPr>
          <a:xfrm>
            <a:off x="6667560" y="1924560"/>
            <a:ext cx="211176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Redis</a:t>
            </a:r>
            <a:r>
              <a:rPr b="0" lang="zh-CN" sz="1200" strike="noStrike" u="none">
                <a:solidFill>
                  <a:srgbClr val="777777"/>
                </a:solidFill>
                <a:effectLst/>
                <a:uFillTx/>
                <a:latin typeface="MicrosoftYaHei"/>
                <a:ea typeface="MicrosoftYaHei"/>
              </a:rPr>
              <a:t>内存数据库存储历史数据</a:t>
            </a:r>
            <a:endParaRPr b="0" lang="en-US" sz="1200" strike="noStrike" u="none">
              <a:solidFill>
                <a:srgbClr val="000000"/>
              </a:solidFill>
              <a:effectLst/>
              <a:uFillTx/>
              <a:latin typeface="Times New Roman"/>
            </a:endParaRPr>
          </a:p>
        </p:txBody>
      </p:sp>
      <p:sp>
        <p:nvSpPr>
          <p:cNvPr id="1094" name=""/>
          <p:cNvSpPr txBox="1"/>
          <p:nvPr/>
        </p:nvSpPr>
        <p:spPr>
          <a:xfrm>
            <a:off x="6667560" y="222948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服务降级使用缓存数据</a:t>
            </a:r>
            <a:endParaRPr b="0" lang="en-US" sz="1200" strike="noStrike" u="none">
              <a:solidFill>
                <a:srgbClr val="000000"/>
              </a:solidFill>
              <a:effectLst/>
              <a:uFillTx/>
              <a:latin typeface="Times New Roman"/>
            </a:endParaRPr>
          </a:p>
        </p:txBody>
      </p:sp>
      <p:sp>
        <p:nvSpPr>
          <p:cNvPr id="1095" name=""/>
          <p:cNvSpPr txBox="1"/>
          <p:nvPr/>
        </p:nvSpPr>
        <p:spPr>
          <a:xfrm>
            <a:off x="6667560" y="253440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增强系统容错能力</a:t>
            </a:r>
            <a:endParaRPr b="0" lang="en-US" sz="1200" strike="noStrike" u="none">
              <a:solidFill>
                <a:srgbClr val="000000"/>
              </a:solidFill>
              <a:effectLst/>
              <a:uFillTx/>
              <a:latin typeface="Times New Roman"/>
            </a:endParaRPr>
          </a:p>
        </p:txBody>
      </p:sp>
      <p:sp>
        <p:nvSpPr>
          <p:cNvPr id="1096" name=""/>
          <p:cNvSpPr/>
          <p:nvPr/>
        </p:nvSpPr>
        <p:spPr>
          <a:xfrm>
            <a:off x="6210000" y="5476680"/>
            <a:ext cx="5601240" cy="1000440"/>
          </a:xfrm>
          <a:custGeom>
            <a:avLst/>
            <a:gdLst/>
            <a:ahLst/>
            <a:rect l="0" t="0" r="r" b="b"/>
            <a:pathLst>
              <a:path w="15559" h="2779">
                <a:moveTo>
                  <a:pt x="0" y="0"/>
                </a:moveTo>
                <a:lnTo>
                  <a:pt x="15559" y="0"/>
                </a:lnTo>
                <a:lnTo>
                  <a:pt x="15559" y="2779"/>
                </a:lnTo>
                <a:lnTo>
                  <a:pt x="0" y="2779"/>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97" name=""/>
          <p:cNvSpPr/>
          <p:nvPr/>
        </p:nvSpPr>
        <p:spPr>
          <a:xfrm>
            <a:off x="6210000" y="5324400"/>
            <a:ext cx="56008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098" name=""/>
          <p:cNvSpPr txBox="1"/>
          <p:nvPr/>
        </p:nvSpPr>
        <p:spPr>
          <a:xfrm>
            <a:off x="6667560" y="2838960"/>
            <a:ext cx="1372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支持策略回测与优化</a:t>
            </a:r>
            <a:endParaRPr b="0" lang="en-US" sz="1200" strike="noStrike" u="none">
              <a:solidFill>
                <a:srgbClr val="000000"/>
              </a:solidFill>
              <a:effectLst/>
              <a:uFillTx/>
              <a:latin typeface="Times New Roman"/>
            </a:endParaRPr>
          </a:p>
        </p:txBody>
      </p:sp>
      <p:pic>
        <p:nvPicPr>
          <p:cNvPr id="1099" name="" descr=""/>
          <p:cNvPicPr/>
          <p:nvPr/>
        </p:nvPicPr>
        <p:blipFill>
          <a:blip r:embed="rId5"/>
          <a:stretch/>
        </p:blipFill>
        <p:spPr>
          <a:xfrm>
            <a:off x="6362640" y="5667480"/>
            <a:ext cx="114120" cy="151920"/>
          </a:xfrm>
          <a:prstGeom prst="rect">
            <a:avLst/>
          </a:prstGeom>
          <a:noFill/>
          <a:ln w="0">
            <a:noFill/>
          </a:ln>
        </p:spPr>
      </p:pic>
      <p:sp>
        <p:nvSpPr>
          <p:cNvPr id="1100" name=""/>
          <p:cNvSpPr txBox="1"/>
          <p:nvPr/>
        </p:nvSpPr>
        <p:spPr>
          <a:xfrm>
            <a:off x="6524640" y="5630040"/>
            <a:ext cx="10674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系统可靠性关键</a:t>
            </a:r>
            <a:endParaRPr b="0" lang="en-US" sz="1200" strike="noStrike" u="none">
              <a:solidFill>
                <a:srgbClr val="000000"/>
              </a:solidFill>
              <a:effectLst/>
              <a:uFillTx/>
              <a:latin typeface="Times New Roman"/>
            </a:endParaRPr>
          </a:p>
        </p:txBody>
      </p:sp>
      <p:sp>
        <p:nvSpPr>
          <p:cNvPr id="1101" name=""/>
          <p:cNvSpPr txBox="1"/>
          <p:nvPr/>
        </p:nvSpPr>
        <p:spPr>
          <a:xfrm>
            <a:off x="6362640" y="5936040"/>
            <a:ext cx="518976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通过多源适配、</a:t>
            </a:r>
            <a:r>
              <a:rPr b="0" lang="en-US" sz="1000" strike="noStrike" u="none">
                <a:solidFill>
                  <a:srgbClr val="09aa71"/>
                </a:solidFill>
                <a:effectLst/>
                <a:uFillTx/>
                <a:latin typeface="MicrosoftYaHei"/>
                <a:ea typeface="MicrosoftYaHei"/>
              </a:rPr>
              <a:t>API</a:t>
            </a:r>
            <a:r>
              <a:rPr b="0" lang="zh-CN" sz="1000" strike="noStrike" u="none">
                <a:solidFill>
                  <a:srgbClr val="09aa71"/>
                </a:solidFill>
                <a:effectLst/>
                <a:uFillTx/>
                <a:latin typeface="MicrosoftYaHei"/>
                <a:ea typeface="MicrosoftYaHei"/>
              </a:rPr>
              <a:t>限速管理和数据缓存三重机制，确保数据采集的高效稳定，为决策引</a:t>
            </a:r>
            <a:endParaRPr b="0" lang="en-US" sz="1050" strike="noStrike" u="none">
              <a:solidFill>
                <a:srgbClr val="000000"/>
              </a:solidFill>
              <a:effectLst/>
              <a:uFillTx/>
              <a:latin typeface="Times New Roman"/>
            </a:endParaRPr>
          </a:p>
        </p:txBody>
      </p:sp>
      <p:sp>
        <p:nvSpPr>
          <p:cNvPr id="1102" name=""/>
          <p:cNvSpPr txBox="1"/>
          <p:nvPr/>
        </p:nvSpPr>
        <p:spPr>
          <a:xfrm>
            <a:off x="6362640" y="6113520"/>
            <a:ext cx="119412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擎提供可靠数据基础</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3"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04" name="" descr=""/>
          <p:cNvPicPr/>
          <p:nvPr/>
        </p:nvPicPr>
        <p:blipFill>
          <a:blip r:embed="rId1"/>
          <a:stretch/>
        </p:blipFill>
        <p:spPr>
          <a:xfrm>
            <a:off x="0" y="0"/>
            <a:ext cx="12191760" cy="6857640"/>
          </a:xfrm>
          <a:prstGeom prst="rect">
            <a:avLst/>
          </a:prstGeom>
          <a:noFill/>
          <a:ln w="0">
            <a:noFill/>
          </a:ln>
        </p:spPr>
      </p:pic>
      <p:sp>
        <p:nvSpPr>
          <p:cNvPr id="1105"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05/02</a:t>
            </a:r>
            <a:r>
              <a:rPr b="0" lang="zh-CN" sz="1000" strike="noStrike" u="none">
                <a:solidFill>
                  <a:srgbClr val="4b5563"/>
                </a:solidFill>
                <a:effectLst/>
                <a:uFillTx/>
                <a:latin typeface="MicrosoftYaHei"/>
                <a:ea typeface="MicrosoftYaHei"/>
              </a:rPr>
              <a:t>系统实现技术细节</a:t>
            </a:r>
            <a:endParaRPr b="0" lang="en-US" sz="1050" strike="noStrike" u="none">
              <a:solidFill>
                <a:srgbClr val="000000"/>
              </a:solidFill>
              <a:effectLst/>
              <a:uFillTx/>
              <a:latin typeface="Times New Roman"/>
            </a:endParaRPr>
          </a:p>
        </p:txBody>
      </p:sp>
      <p:sp>
        <p:nvSpPr>
          <p:cNvPr id="1106" name=""/>
          <p:cNvSpPr/>
          <p:nvPr/>
        </p:nvSpPr>
        <p:spPr>
          <a:xfrm>
            <a:off x="380880" y="1247760"/>
            <a:ext cx="5600880" cy="2500560"/>
          </a:xfrm>
          <a:custGeom>
            <a:avLst/>
            <a:gdLst/>
            <a:ahLst/>
            <a:rect l="0" t="0" r="r" b="b"/>
            <a:pathLst>
              <a:path w="15558" h="6946">
                <a:moveTo>
                  <a:pt x="106" y="0"/>
                </a:moveTo>
                <a:lnTo>
                  <a:pt x="15453" y="0"/>
                </a:lnTo>
                <a:cubicBezTo>
                  <a:pt x="15511" y="0"/>
                  <a:pt x="15558" y="59"/>
                  <a:pt x="15558" y="106"/>
                </a:cubicBezTo>
                <a:lnTo>
                  <a:pt x="15558" y="6840"/>
                </a:lnTo>
                <a:cubicBezTo>
                  <a:pt x="15558" y="6898"/>
                  <a:pt x="15511" y="6946"/>
                  <a:pt x="15453" y="6946"/>
                </a:cubicBezTo>
                <a:lnTo>
                  <a:pt x="106" y="6946"/>
                </a:lnTo>
                <a:cubicBezTo>
                  <a:pt x="47" y="6946"/>
                  <a:pt x="0" y="6887"/>
                  <a:pt x="0" y="6840"/>
                </a:cubicBez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07" name="" descr=""/>
          <p:cNvPicPr/>
          <p:nvPr/>
        </p:nvPicPr>
        <p:blipFill>
          <a:blip r:embed="rId2"/>
          <a:stretch/>
        </p:blipFill>
        <p:spPr>
          <a:xfrm>
            <a:off x="609480" y="1476360"/>
            <a:ext cx="256680" cy="304560"/>
          </a:xfrm>
          <a:prstGeom prst="rect">
            <a:avLst/>
          </a:prstGeom>
          <a:noFill/>
          <a:ln w="0">
            <a:noFill/>
          </a:ln>
        </p:spPr>
      </p:pic>
      <p:sp>
        <p:nvSpPr>
          <p:cNvPr id="1108" name=""/>
          <p:cNvSpPr txBox="1"/>
          <p:nvPr/>
        </p:nvSpPr>
        <p:spPr>
          <a:xfrm>
            <a:off x="380880" y="450000"/>
            <a:ext cx="476100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特征工程模块：从原始数据到</a:t>
            </a:r>
            <a:r>
              <a:rPr b="1" lang="en-US" sz="2200" strike="noStrike" u="none">
                <a:solidFill>
                  <a:srgbClr val="191919"/>
                </a:solidFill>
                <a:effectLst/>
                <a:uFillTx/>
                <a:latin typeface="MicrosoftYaHei"/>
                <a:ea typeface="MicrosoftYaHei"/>
              </a:rPr>
              <a:t>AI</a:t>
            </a:r>
            <a:r>
              <a:rPr b="1" lang="zh-CN" sz="2200" strike="noStrike" u="none">
                <a:solidFill>
                  <a:srgbClr val="191919"/>
                </a:solidFill>
                <a:effectLst/>
                <a:uFillTx/>
                <a:latin typeface="MicrosoftYaHei"/>
                <a:ea typeface="MicrosoftYaHei"/>
              </a:rPr>
              <a:t>输入</a:t>
            </a:r>
            <a:endParaRPr b="0" lang="en-US" sz="2250" strike="noStrike" u="none">
              <a:solidFill>
                <a:srgbClr val="000000"/>
              </a:solidFill>
              <a:effectLst/>
              <a:uFillTx/>
              <a:latin typeface="Times New Roman"/>
            </a:endParaRPr>
          </a:p>
        </p:txBody>
      </p:sp>
      <p:sp>
        <p:nvSpPr>
          <p:cNvPr id="1109" name=""/>
          <p:cNvSpPr txBox="1"/>
          <p:nvPr/>
        </p:nvSpPr>
        <p:spPr>
          <a:xfrm>
            <a:off x="981000" y="1490400"/>
            <a:ext cx="136620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数据清洗与预处理</a:t>
            </a:r>
            <a:endParaRPr b="0" lang="en-US" sz="1350" strike="noStrike" u="none">
              <a:solidFill>
                <a:srgbClr val="000000"/>
              </a:solidFill>
              <a:effectLst/>
              <a:uFillTx/>
              <a:latin typeface="Times New Roman"/>
            </a:endParaRPr>
          </a:p>
        </p:txBody>
      </p:sp>
      <p:sp>
        <p:nvSpPr>
          <p:cNvPr id="1110" name=""/>
          <p:cNvSpPr txBox="1"/>
          <p:nvPr/>
        </p:nvSpPr>
        <p:spPr>
          <a:xfrm>
            <a:off x="838080" y="1924560"/>
            <a:ext cx="22809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使用</a:t>
            </a:r>
            <a:r>
              <a:rPr b="0" lang="en-US" sz="1200" strike="noStrike" u="none">
                <a:solidFill>
                  <a:srgbClr val="777777"/>
                </a:solidFill>
                <a:effectLst/>
                <a:uFillTx/>
                <a:latin typeface="MicrosoftYaHei"/>
                <a:ea typeface="MicrosoftYaHei"/>
              </a:rPr>
              <a:t>Pandas</a:t>
            </a:r>
            <a:r>
              <a:rPr b="0" lang="zh-CN" sz="1200" strike="noStrike" u="none">
                <a:solidFill>
                  <a:srgbClr val="777777"/>
                </a:solidFill>
                <a:effectLst/>
                <a:uFillTx/>
                <a:latin typeface="MicrosoftYaHei"/>
                <a:ea typeface="MicrosoftYaHei"/>
              </a:rPr>
              <a:t>处理缺失值与异常值</a:t>
            </a:r>
            <a:endParaRPr b="0" lang="en-US" sz="1200" strike="noStrike" u="none">
              <a:solidFill>
                <a:srgbClr val="000000"/>
              </a:solidFill>
              <a:effectLst/>
              <a:uFillTx/>
              <a:latin typeface="Times New Roman"/>
            </a:endParaRPr>
          </a:p>
        </p:txBody>
      </p:sp>
      <p:sp>
        <p:nvSpPr>
          <p:cNvPr id="1111" name=""/>
          <p:cNvSpPr txBox="1"/>
          <p:nvPr/>
        </p:nvSpPr>
        <p:spPr>
          <a:xfrm>
            <a:off x="838080" y="2229480"/>
            <a:ext cx="199008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Z-score/IQR</a:t>
            </a:r>
            <a:r>
              <a:rPr b="0" lang="zh-CN" sz="1200" strike="noStrike" u="none">
                <a:solidFill>
                  <a:srgbClr val="777777"/>
                </a:solidFill>
                <a:effectLst/>
                <a:uFillTx/>
                <a:latin typeface="MicrosoftYaHei"/>
                <a:ea typeface="MicrosoftYaHei"/>
              </a:rPr>
              <a:t>方法识别离群点</a:t>
            </a:r>
            <a:endParaRPr b="0" lang="en-US" sz="1200" strike="noStrike" u="none">
              <a:solidFill>
                <a:srgbClr val="000000"/>
              </a:solidFill>
              <a:effectLst/>
              <a:uFillTx/>
              <a:latin typeface="Times New Roman"/>
            </a:endParaRPr>
          </a:p>
        </p:txBody>
      </p:sp>
      <p:sp>
        <p:nvSpPr>
          <p:cNvPr id="1112" name=""/>
          <p:cNvSpPr txBox="1"/>
          <p:nvPr/>
        </p:nvSpPr>
        <p:spPr>
          <a:xfrm>
            <a:off x="838080" y="253440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时间序列数据对齐与重采样</a:t>
            </a:r>
            <a:endParaRPr b="0" lang="en-US" sz="1200" strike="noStrike" u="none">
              <a:solidFill>
                <a:srgbClr val="000000"/>
              </a:solidFill>
              <a:effectLst/>
              <a:uFillTx/>
              <a:latin typeface="Times New Roman"/>
            </a:endParaRPr>
          </a:p>
        </p:txBody>
      </p:sp>
      <p:sp>
        <p:nvSpPr>
          <p:cNvPr id="1113" name=""/>
          <p:cNvSpPr/>
          <p:nvPr/>
        </p:nvSpPr>
        <p:spPr>
          <a:xfrm>
            <a:off x="380880" y="3976560"/>
            <a:ext cx="5600880" cy="2500560"/>
          </a:xfrm>
          <a:custGeom>
            <a:avLst/>
            <a:gdLst/>
            <a:ahLst/>
            <a:rect l="0" t="0" r="r" b="b"/>
            <a:pathLst>
              <a:path w="15558" h="6946">
                <a:moveTo>
                  <a:pt x="106" y="0"/>
                </a:moveTo>
                <a:lnTo>
                  <a:pt x="15453" y="0"/>
                </a:lnTo>
                <a:cubicBezTo>
                  <a:pt x="15511" y="0"/>
                  <a:pt x="15558" y="58"/>
                  <a:pt x="15558" y="106"/>
                </a:cubicBezTo>
                <a:lnTo>
                  <a:pt x="15558" y="6840"/>
                </a:lnTo>
                <a:cubicBezTo>
                  <a:pt x="15558" y="6899"/>
                  <a:pt x="15511" y="6946"/>
                  <a:pt x="15453" y="6946"/>
                </a:cubicBezTo>
                <a:lnTo>
                  <a:pt x="106" y="6946"/>
                </a:lnTo>
                <a:cubicBezTo>
                  <a:pt x="47" y="6946"/>
                  <a:pt x="0" y="6888"/>
                  <a:pt x="0" y="6840"/>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14" name="" descr=""/>
          <p:cNvPicPr/>
          <p:nvPr/>
        </p:nvPicPr>
        <p:blipFill>
          <a:blip r:embed="rId3"/>
          <a:stretch/>
        </p:blipFill>
        <p:spPr>
          <a:xfrm>
            <a:off x="613080" y="4205160"/>
            <a:ext cx="221400" cy="304560"/>
          </a:xfrm>
          <a:prstGeom prst="rect">
            <a:avLst/>
          </a:prstGeom>
          <a:noFill/>
          <a:ln w="0">
            <a:noFill/>
          </a:ln>
        </p:spPr>
      </p:pic>
      <p:sp>
        <p:nvSpPr>
          <p:cNvPr id="1115" name=""/>
          <p:cNvSpPr txBox="1"/>
          <p:nvPr/>
        </p:nvSpPr>
        <p:spPr>
          <a:xfrm>
            <a:off x="838080" y="283896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数据去重与一致性校验</a:t>
            </a:r>
            <a:endParaRPr b="0" lang="en-US" sz="1200" strike="noStrike" u="none">
              <a:solidFill>
                <a:srgbClr val="000000"/>
              </a:solidFill>
              <a:effectLst/>
              <a:uFillTx/>
              <a:latin typeface="Times New Roman"/>
            </a:endParaRPr>
          </a:p>
        </p:txBody>
      </p:sp>
      <p:sp>
        <p:nvSpPr>
          <p:cNvPr id="1116" name=""/>
          <p:cNvSpPr txBox="1"/>
          <p:nvPr/>
        </p:nvSpPr>
        <p:spPr>
          <a:xfrm>
            <a:off x="952560" y="421920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特征计算维度</a:t>
            </a:r>
            <a:endParaRPr b="0" lang="en-US" sz="1350" strike="noStrike" u="none">
              <a:solidFill>
                <a:srgbClr val="000000"/>
              </a:solidFill>
              <a:effectLst/>
              <a:uFillTx/>
              <a:latin typeface="Times New Roman"/>
            </a:endParaRPr>
          </a:p>
        </p:txBody>
      </p:sp>
      <p:sp>
        <p:nvSpPr>
          <p:cNvPr id="1117" name=""/>
          <p:cNvSpPr txBox="1"/>
          <p:nvPr/>
        </p:nvSpPr>
        <p:spPr>
          <a:xfrm>
            <a:off x="609480" y="465372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技术指标</a:t>
            </a:r>
            <a:endParaRPr b="0" lang="en-US" sz="1200" strike="noStrike" u="none">
              <a:solidFill>
                <a:srgbClr val="000000"/>
              </a:solidFill>
              <a:effectLst/>
              <a:uFillTx/>
              <a:latin typeface="Times New Roman"/>
            </a:endParaRPr>
          </a:p>
        </p:txBody>
      </p:sp>
      <p:sp>
        <p:nvSpPr>
          <p:cNvPr id="1118" name=""/>
          <p:cNvSpPr txBox="1"/>
          <p:nvPr/>
        </p:nvSpPr>
        <p:spPr>
          <a:xfrm>
            <a:off x="800280" y="4959720"/>
            <a:ext cx="101016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移动平均线</a:t>
            </a:r>
            <a:r>
              <a:rPr b="0" lang="en-US" sz="1000" strike="noStrike" u="none">
                <a:solidFill>
                  <a:srgbClr val="777777"/>
                </a:solidFill>
                <a:effectLst/>
                <a:uFillTx/>
                <a:latin typeface="MicrosoftYaHei"/>
                <a:ea typeface="MicrosoftYaHei"/>
              </a:rPr>
              <a:t>(MA)</a:t>
            </a:r>
            <a:endParaRPr b="0" lang="en-US" sz="1050" strike="noStrike" u="none">
              <a:solidFill>
                <a:srgbClr val="000000"/>
              </a:solidFill>
              <a:effectLst/>
              <a:uFillTx/>
              <a:latin typeface="Times New Roman"/>
            </a:endParaRPr>
          </a:p>
        </p:txBody>
      </p:sp>
      <p:sp>
        <p:nvSpPr>
          <p:cNvPr id="1119" name=""/>
          <p:cNvSpPr txBox="1"/>
          <p:nvPr/>
        </p:nvSpPr>
        <p:spPr>
          <a:xfrm>
            <a:off x="800280" y="5188320"/>
            <a:ext cx="112176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相对强弱指数</a:t>
            </a:r>
            <a:r>
              <a:rPr b="0" lang="en-US" sz="1000" strike="noStrike" u="none">
                <a:solidFill>
                  <a:srgbClr val="777777"/>
                </a:solidFill>
                <a:effectLst/>
                <a:uFillTx/>
                <a:latin typeface="MicrosoftYaHei"/>
                <a:ea typeface="MicrosoftYaHei"/>
              </a:rPr>
              <a:t>(RSI)</a:t>
            </a:r>
            <a:endParaRPr b="0" lang="en-US" sz="1050" strike="noStrike" u="none">
              <a:solidFill>
                <a:srgbClr val="000000"/>
              </a:solidFill>
              <a:effectLst/>
              <a:uFillTx/>
              <a:latin typeface="Times New Roman"/>
            </a:endParaRPr>
          </a:p>
        </p:txBody>
      </p:sp>
      <p:sp>
        <p:nvSpPr>
          <p:cNvPr id="1120" name=""/>
          <p:cNvSpPr txBox="1"/>
          <p:nvPr/>
        </p:nvSpPr>
        <p:spPr>
          <a:xfrm>
            <a:off x="800280" y="5416920"/>
            <a:ext cx="71352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MACD</a:t>
            </a:r>
            <a:r>
              <a:rPr b="0" lang="zh-CN" sz="1000" strike="noStrike" u="none">
                <a:solidFill>
                  <a:srgbClr val="777777"/>
                </a:solidFill>
                <a:effectLst/>
                <a:uFillTx/>
                <a:latin typeface="MicrosoftYaHei"/>
                <a:ea typeface="MicrosoftYaHei"/>
              </a:rPr>
              <a:t>指标</a:t>
            </a:r>
            <a:endParaRPr b="0" lang="en-US" sz="1050" strike="noStrike" u="none">
              <a:solidFill>
                <a:srgbClr val="000000"/>
              </a:solidFill>
              <a:effectLst/>
              <a:uFillTx/>
              <a:latin typeface="Times New Roman"/>
            </a:endParaRPr>
          </a:p>
        </p:txBody>
      </p:sp>
      <p:sp>
        <p:nvSpPr>
          <p:cNvPr id="1121" name=""/>
          <p:cNvSpPr txBox="1"/>
          <p:nvPr/>
        </p:nvSpPr>
        <p:spPr>
          <a:xfrm>
            <a:off x="800280" y="5645520"/>
            <a:ext cx="108756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布林带</a:t>
            </a:r>
            <a:r>
              <a:rPr b="0" lang="en-US" sz="1000" strike="noStrike" u="none">
                <a:solidFill>
                  <a:srgbClr val="777777"/>
                </a:solidFill>
                <a:effectLst/>
                <a:uFillTx/>
                <a:latin typeface="MicrosoftYaHei"/>
                <a:ea typeface="MicrosoftYaHei"/>
              </a:rPr>
              <a:t>(Bollinger)</a:t>
            </a:r>
            <a:endParaRPr b="0" lang="en-US" sz="1050" strike="noStrike" u="none">
              <a:solidFill>
                <a:srgbClr val="000000"/>
              </a:solidFill>
              <a:effectLst/>
              <a:uFillTx/>
              <a:latin typeface="Times New Roman"/>
            </a:endParaRPr>
          </a:p>
        </p:txBody>
      </p:sp>
      <p:sp>
        <p:nvSpPr>
          <p:cNvPr id="1122" name=""/>
          <p:cNvSpPr txBox="1"/>
          <p:nvPr/>
        </p:nvSpPr>
        <p:spPr>
          <a:xfrm>
            <a:off x="3257640" y="465372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市场特征</a:t>
            </a:r>
            <a:endParaRPr b="0" lang="en-US" sz="1200" strike="noStrike" u="none">
              <a:solidFill>
                <a:srgbClr val="000000"/>
              </a:solidFill>
              <a:effectLst/>
              <a:uFillTx/>
              <a:latin typeface="Times New Roman"/>
            </a:endParaRPr>
          </a:p>
        </p:txBody>
      </p:sp>
      <p:sp>
        <p:nvSpPr>
          <p:cNvPr id="1123" name=""/>
          <p:cNvSpPr txBox="1"/>
          <p:nvPr/>
        </p:nvSpPr>
        <p:spPr>
          <a:xfrm>
            <a:off x="3448080" y="4959720"/>
            <a:ext cx="66384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买卖盘深度</a:t>
            </a:r>
            <a:endParaRPr b="0" lang="en-US" sz="1050" strike="noStrike" u="none">
              <a:solidFill>
                <a:srgbClr val="000000"/>
              </a:solidFill>
              <a:effectLst/>
              <a:uFillTx/>
              <a:latin typeface="Times New Roman"/>
            </a:endParaRPr>
          </a:p>
        </p:txBody>
      </p:sp>
      <p:sp>
        <p:nvSpPr>
          <p:cNvPr id="1124" name=""/>
          <p:cNvSpPr txBox="1"/>
          <p:nvPr/>
        </p:nvSpPr>
        <p:spPr>
          <a:xfrm>
            <a:off x="3448080" y="5188320"/>
            <a:ext cx="10612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成交量加权平均价</a:t>
            </a:r>
            <a:endParaRPr b="0" lang="en-US" sz="1050" strike="noStrike" u="none">
              <a:solidFill>
                <a:srgbClr val="000000"/>
              </a:solidFill>
              <a:effectLst/>
              <a:uFillTx/>
              <a:latin typeface="Times New Roman"/>
            </a:endParaRPr>
          </a:p>
        </p:txBody>
      </p:sp>
      <p:sp>
        <p:nvSpPr>
          <p:cNvPr id="1125" name=""/>
          <p:cNvSpPr txBox="1"/>
          <p:nvPr/>
        </p:nvSpPr>
        <p:spPr>
          <a:xfrm>
            <a:off x="3448080" y="5416920"/>
            <a:ext cx="92880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订单流不平衡度</a:t>
            </a:r>
            <a:endParaRPr b="0" lang="en-US" sz="1050" strike="noStrike" u="none">
              <a:solidFill>
                <a:srgbClr val="000000"/>
              </a:solidFill>
              <a:effectLst/>
              <a:uFillTx/>
              <a:latin typeface="Times New Roman"/>
            </a:endParaRPr>
          </a:p>
        </p:txBody>
      </p:sp>
      <p:sp>
        <p:nvSpPr>
          <p:cNvPr id="1126" name=""/>
          <p:cNvSpPr/>
          <p:nvPr/>
        </p:nvSpPr>
        <p:spPr>
          <a:xfrm>
            <a:off x="6210000" y="1247760"/>
            <a:ext cx="5601240" cy="5229360"/>
          </a:xfrm>
          <a:custGeom>
            <a:avLst/>
            <a:gdLst/>
            <a:ahLst/>
            <a:rect l="0" t="0" r="r" b="b"/>
            <a:pathLst>
              <a:path w="15559" h="14526">
                <a:moveTo>
                  <a:pt x="106" y="0"/>
                </a:moveTo>
                <a:lnTo>
                  <a:pt x="15453" y="0"/>
                </a:lnTo>
                <a:cubicBezTo>
                  <a:pt x="15511" y="0"/>
                  <a:pt x="15559" y="58"/>
                  <a:pt x="15559" y="105"/>
                </a:cubicBezTo>
                <a:lnTo>
                  <a:pt x="15559" y="14420"/>
                </a:lnTo>
                <a:cubicBezTo>
                  <a:pt x="15559" y="14479"/>
                  <a:pt x="15511" y="14526"/>
                  <a:pt x="15453" y="14526"/>
                </a:cubicBezTo>
                <a:lnTo>
                  <a:pt x="106" y="14526"/>
                </a:lnTo>
                <a:cubicBezTo>
                  <a:pt x="48" y="14526"/>
                  <a:pt x="0" y="14468"/>
                  <a:pt x="0" y="14420"/>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27" name="" descr=""/>
          <p:cNvPicPr/>
          <p:nvPr/>
        </p:nvPicPr>
        <p:blipFill>
          <a:blip r:embed="rId4"/>
          <a:stretch/>
        </p:blipFill>
        <p:spPr>
          <a:xfrm>
            <a:off x="6438960" y="1476360"/>
            <a:ext cx="228240" cy="304560"/>
          </a:xfrm>
          <a:prstGeom prst="rect">
            <a:avLst/>
          </a:prstGeom>
          <a:noFill/>
          <a:ln w="0">
            <a:noFill/>
          </a:ln>
        </p:spPr>
      </p:pic>
      <p:sp>
        <p:nvSpPr>
          <p:cNvPr id="1128" name=""/>
          <p:cNvSpPr txBox="1"/>
          <p:nvPr/>
        </p:nvSpPr>
        <p:spPr>
          <a:xfrm>
            <a:off x="3448080" y="5645520"/>
            <a:ext cx="7963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链上数据特征</a:t>
            </a:r>
            <a:endParaRPr b="0" lang="en-US" sz="1050" strike="noStrike" u="none">
              <a:solidFill>
                <a:srgbClr val="000000"/>
              </a:solidFill>
              <a:effectLst/>
              <a:uFillTx/>
              <a:latin typeface="Times New Roman"/>
            </a:endParaRPr>
          </a:p>
        </p:txBody>
      </p:sp>
      <p:sp>
        <p:nvSpPr>
          <p:cNvPr id="1129" name=""/>
          <p:cNvSpPr txBox="1"/>
          <p:nvPr/>
        </p:nvSpPr>
        <p:spPr>
          <a:xfrm>
            <a:off x="6781680" y="149040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特征标准化处理</a:t>
            </a:r>
            <a:endParaRPr b="0" lang="en-US" sz="1350" strike="noStrike" u="none">
              <a:solidFill>
                <a:srgbClr val="000000"/>
              </a:solidFill>
              <a:effectLst/>
              <a:uFillTx/>
              <a:latin typeface="Times New Roman"/>
            </a:endParaRPr>
          </a:p>
        </p:txBody>
      </p:sp>
      <p:sp>
        <p:nvSpPr>
          <p:cNvPr id="1130" name=""/>
          <p:cNvSpPr/>
          <p:nvPr/>
        </p:nvSpPr>
        <p:spPr>
          <a:xfrm>
            <a:off x="9753480" y="2085840"/>
            <a:ext cx="1829520" cy="76680"/>
          </a:xfrm>
          <a:custGeom>
            <a:avLst/>
            <a:gdLst/>
            <a:ahLst/>
            <a:rect l="0" t="0" r="r" b="b"/>
            <a:pathLst>
              <a:path w="5082" h="213">
                <a:moveTo>
                  <a:pt x="106" y="0"/>
                </a:moveTo>
                <a:lnTo>
                  <a:pt x="4976" y="0"/>
                </a:lnTo>
                <a:cubicBezTo>
                  <a:pt x="5034" y="0"/>
                  <a:pt x="5082" y="59"/>
                  <a:pt x="5082" y="107"/>
                </a:cubicBezTo>
                <a:cubicBezTo>
                  <a:pt x="5082" y="165"/>
                  <a:pt x="5034" y="213"/>
                  <a:pt x="4976" y="213"/>
                </a:cubicBezTo>
                <a:lnTo>
                  <a:pt x="106" y="213"/>
                </a:lnTo>
                <a:cubicBezTo>
                  <a:pt x="47" y="213"/>
                  <a:pt x="0" y="154"/>
                  <a:pt x="0" y="107"/>
                </a:cubicBezTo>
                <a:cubicBezTo>
                  <a:pt x="0" y="48"/>
                  <a:pt x="47" y="0"/>
                  <a:pt x="106" y="0"/>
                </a:cubicBez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31" name=""/>
          <p:cNvSpPr/>
          <p:nvPr/>
        </p:nvSpPr>
        <p:spPr>
          <a:xfrm>
            <a:off x="9753480" y="2085840"/>
            <a:ext cx="1829520" cy="76680"/>
          </a:xfrm>
          <a:custGeom>
            <a:avLst/>
            <a:gdLst/>
            <a:ahLst/>
            <a:rect l="0" t="0" r="r" b="b"/>
            <a:pathLst>
              <a:path w="5082" h="213">
                <a:moveTo>
                  <a:pt x="106" y="0"/>
                </a:moveTo>
                <a:lnTo>
                  <a:pt x="4976" y="0"/>
                </a:lnTo>
                <a:cubicBezTo>
                  <a:pt x="5034" y="0"/>
                  <a:pt x="5082" y="59"/>
                  <a:pt x="5082" y="107"/>
                </a:cubicBezTo>
                <a:cubicBezTo>
                  <a:pt x="5082" y="165"/>
                  <a:pt x="5034" y="213"/>
                  <a:pt x="4976" y="213"/>
                </a:cubicBezTo>
                <a:lnTo>
                  <a:pt x="106" y="213"/>
                </a:lnTo>
                <a:cubicBezTo>
                  <a:pt x="47" y="213"/>
                  <a:pt x="0" y="154"/>
                  <a:pt x="0" y="107"/>
                </a:cubicBezTo>
                <a:cubicBezTo>
                  <a:pt x="0" y="48"/>
                  <a:pt x="47" y="0"/>
                  <a:pt x="106" y="0"/>
                </a:cubicBezTo>
                <a:close/>
              </a:path>
            </a:pathLst>
          </a:custGeom>
          <a:solidFill>
            <a:srgbClr val="3b82f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32" name=""/>
          <p:cNvSpPr txBox="1"/>
          <p:nvPr/>
        </p:nvSpPr>
        <p:spPr>
          <a:xfrm>
            <a:off x="6438960" y="2000880"/>
            <a:ext cx="100512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Min-Max</a:t>
            </a:r>
            <a:r>
              <a:rPr b="0" lang="zh-CN" sz="1200" strike="noStrike" u="none">
                <a:solidFill>
                  <a:srgbClr val="333333"/>
                </a:solidFill>
                <a:effectLst/>
                <a:uFillTx/>
                <a:latin typeface="MicrosoftYaHei"/>
                <a:ea typeface="MicrosoftYaHei"/>
              </a:rPr>
              <a:t>缩放</a:t>
            </a:r>
            <a:endParaRPr b="0" lang="en-US" sz="1200" strike="noStrike" u="none">
              <a:solidFill>
                <a:srgbClr val="000000"/>
              </a:solidFill>
              <a:effectLst/>
              <a:uFillTx/>
              <a:latin typeface="Times New Roman"/>
            </a:endParaRPr>
          </a:p>
        </p:txBody>
      </p:sp>
      <p:sp>
        <p:nvSpPr>
          <p:cNvPr id="1133" name=""/>
          <p:cNvSpPr/>
          <p:nvPr/>
        </p:nvSpPr>
        <p:spPr>
          <a:xfrm>
            <a:off x="9753480" y="2390760"/>
            <a:ext cx="1829520" cy="76320"/>
          </a:xfrm>
          <a:custGeom>
            <a:avLst/>
            <a:gdLst/>
            <a:ahLst/>
            <a:rect l="0" t="0" r="r" b="b"/>
            <a:pathLst>
              <a:path w="5082" h="212">
                <a:moveTo>
                  <a:pt x="106" y="0"/>
                </a:moveTo>
                <a:lnTo>
                  <a:pt x="4976" y="0"/>
                </a:lnTo>
                <a:cubicBezTo>
                  <a:pt x="5034" y="0"/>
                  <a:pt x="5082" y="59"/>
                  <a:pt x="5082" y="106"/>
                </a:cubicBezTo>
                <a:cubicBezTo>
                  <a:pt x="5082" y="165"/>
                  <a:pt x="5034" y="212"/>
                  <a:pt x="4976" y="212"/>
                </a:cubicBezTo>
                <a:lnTo>
                  <a:pt x="106" y="212"/>
                </a:lnTo>
                <a:cubicBezTo>
                  <a:pt x="47" y="212"/>
                  <a:pt x="0" y="154"/>
                  <a:pt x="0" y="106"/>
                </a:cubicBezTo>
                <a:cubicBezTo>
                  <a:pt x="0" y="48"/>
                  <a:pt x="47" y="0"/>
                  <a:pt x="106" y="0"/>
                </a:cubicBez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34" name=""/>
          <p:cNvSpPr/>
          <p:nvPr/>
        </p:nvSpPr>
        <p:spPr>
          <a:xfrm>
            <a:off x="9753480" y="2390760"/>
            <a:ext cx="1554840" cy="76320"/>
          </a:xfrm>
          <a:custGeom>
            <a:avLst/>
            <a:gdLst/>
            <a:ahLst/>
            <a:rect l="0" t="0" r="r" b="b"/>
            <a:pathLst>
              <a:path w="4319" h="212">
                <a:moveTo>
                  <a:pt x="106" y="0"/>
                </a:moveTo>
                <a:lnTo>
                  <a:pt x="4213" y="0"/>
                </a:lnTo>
                <a:cubicBezTo>
                  <a:pt x="4271" y="0"/>
                  <a:pt x="4319" y="59"/>
                  <a:pt x="4319" y="106"/>
                </a:cubicBezTo>
                <a:cubicBezTo>
                  <a:pt x="4319" y="165"/>
                  <a:pt x="4271" y="212"/>
                  <a:pt x="4213" y="212"/>
                </a:cubicBezTo>
                <a:lnTo>
                  <a:pt x="106" y="212"/>
                </a:lnTo>
                <a:cubicBezTo>
                  <a:pt x="47" y="212"/>
                  <a:pt x="0" y="154"/>
                  <a:pt x="0" y="106"/>
                </a:cubicBezTo>
                <a:cubicBezTo>
                  <a:pt x="0" y="48"/>
                  <a:pt x="47" y="0"/>
                  <a:pt x="106" y="0"/>
                </a:cubicBezTo>
                <a:close/>
              </a:path>
            </a:pathLst>
          </a:custGeom>
          <a:solidFill>
            <a:srgbClr val="22c55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35" name=""/>
          <p:cNvSpPr txBox="1"/>
          <p:nvPr/>
        </p:nvSpPr>
        <p:spPr>
          <a:xfrm>
            <a:off x="6438960" y="2305800"/>
            <a:ext cx="104688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Z-score</a:t>
            </a:r>
            <a:r>
              <a:rPr b="0" lang="zh-CN" sz="1200" strike="noStrike" u="none">
                <a:solidFill>
                  <a:srgbClr val="333333"/>
                </a:solidFill>
                <a:effectLst/>
                <a:uFillTx/>
                <a:latin typeface="MicrosoftYaHei"/>
                <a:ea typeface="MicrosoftYaHei"/>
              </a:rPr>
              <a:t>标准化</a:t>
            </a:r>
            <a:endParaRPr b="0" lang="en-US" sz="1200" strike="noStrike" u="none">
              <a:solidFill>
                <a:srgbClr val="000000"/>
              </a:solidFill>
              <a:effectLst/>
              <a:uFillTx/>
              <a:latin typeface="Times New Roman"/>
            </a:endParaRPr>
          </a:p>
        </p:txBody>
      </p:sp>
      <p:sp>
        <p:nvSpPr>
          <p:cNvPr id="1136" name=""/>
          <p:cNvSpPr/>
          <p:nvPr/>
        </p:nvSpPr>
        <p:spPr>
          <a:xfrm>
            <a:off x="9753480" y="2695320"/>
            <a:ext cx="1829520" cy="76680"/>
          </a:xfrm>
          <a:custGeom>
            <a:avLst/>
            <a:gdLst/>
            <a:ahLst/>
            <a:rect l="0" t="0" r="r" b="b"/>
            <a:pathLst>
              <a:path w="5082" h="213">
                <a:moveTo>
                  <a:pt x="106" y="0"/>
                </a:moveTo>
                <a:lnTo>
                  <a:pt x="4976" y="0"/>
                </a:lnTo>
                <a:cubicBezTo>
                  <a:pt x="5034" y="0"/>
                  <a:pt x="5082" y="60"/>
                  <a:pt x="5082" y="107"/>
                </a:cubicBezTo>
                <a:cubicBezTo>
                  <a:pt x="5082" y="165"/>
                  <a:pt x="5034" y="213"/>
                  <a:pt x="4976" y="213"/>
                </a:cubicBezTo>
                <a:lnTo>
                  <a:pt x="106" y="213"/>
                </a:lnTo>
                <a:cubicBezTo>
                  <a:pt x="47" y="213"/>
                  <a:pt x="0" y="154"/>
                  <a:pt x="0" y="107"/>
                </a:cubicBezTo>
                <a:cubicBezTo>
                  <a:pt x="0" y="49"/>
                  <a:pt x="47" y="0"/>
                  <a:pt x="106" y="0"/>
                </a:cubicBez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37" name=""/>
          <p:cNvSpPr/>
          <p:nvPr/>
        </p:nvSpPr>
        <p:spPr>
          <a:xfrm>
            <a:off x="9753480" y="2695320"/>
            <a:ext cx="1280520" cy="76680"/>
          </a:xfrm>
          <a:custGeom>
            <a:avLst/>
            <a:gdLst/>
            <a:ahLst/>
            <a:rect l="0" t="0" r="r" b="b"/>
            <a:pathLst>
              <a:path w="3557" h="213">
                <a:moveTo>
                  <a:pt x="106" y="0"/>
                </a:moveTo>
                <a:lnTo>
                  <a:pt x="3451" y="0"/>
                </a:lnTo>
                <a:cubicBezTo>
                  <a:pt x="3509" y="0"/>
                  <a:pt x="3557" y="60"/>
                  <a:pt x="3557" y="107"/>
                </a:cubicBezTo>
                <a:cubicBezTo>
                  <a:pt x="3557" y="165"/>
                  <a:pt x="3509" y="213"/>
                  <a:pt x="3451" y="213"/>
                </a:cubicBezTo>
                <a:lnTo>
                  <a:pt x="106" y="213"/>
                </a:lnTo>
                <a:cubicBezTo>
                  <a:pt x="47" y="213"/>
                  <a:pt x="0" y="154"/>
                  <a:pt x="0" y="107"/>
                </a:cubicBezTo>
                <a:cubicBezTo>
                  <a:pt x="0" y="49"/>
                  <a:pt x="47" y="0"/>
                  <a:pt x="106" y="0"/>
                </a:cubicBezTo>
                <a:close/>
              </a:path>
            </a:pathLst>
          </a:custGeom>
          <a:solidFill>
            <a:srgbClr val="a855f7"/>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38" name=""/>
          <p:cNvSpPr txBox="1"/>
          <p:nvPr/>
        </p:nvSpPr>
        <p:spPr>
          <a:xfrm>
            <a:off x="6438960" y="2610360"/>
            <a:ext cx="86040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Robust</a:t>
            </a:r>
            <a:r>
              <a:rPr b="0" lang="zh-CN" sz="1200" strike="noStrike" u="none">
                <a:solidFill>
                  <a:srgbClr val="333333"/>
                </a:solidFill>
                <a:effectLst/>
                <a:uFillTx/>
                <a:latin typeface="MicrosoftYaHei"/>
                <a:ea typeface="MicrosoftYaHei"/>
              </a:rPr>
              <a:t>缩放</a:t>
            </a:r>
            <a:endParaRPr b="0" lang="en-US" sz="1200" strike="noStrike" u="none">
              <a:solidFill>
                <a:srgbClr val="000000"/>
              </a:solidFill>
              <a:effectLst/>
              <a:uFillTx/>
              <a:latin typeface="Times New Roman"/>
            </a:endParaRPr>
          </a:p>
        </p:txBody>
      </p:sp>
      <p:sp>
        <p:nvSpPr>
          <p:cNvPr id="1139" name=""/>
          <p:cNvSpPr/>
          <p:nvPr/>
        </p:nvSpPr>
        <p:spPr>
          <a:xfrm>
            <a:off x="8286480" y="3381120"/>
            <a:ext cx="610200" cy="610200"/>
          </a:xfrm>
          <a:custGeom>
            <a:avLst/>
            <a:gdLst/>
            <a:ahLst/>
            <a:rect l="0" t="0" r="r" b="b"/>
            <a:pathLst>
              <a:path w="1695" h="1695">
                <a:moveTo>
                  <a:pt x="847" y="0"/>
                </a:moveTo>
                <a:cubicBezTo>
                  <a:pt x="1314" y="0"/>
                  <a:pt x="1695" y="468"/>
                  <a:pt x="1695" y="847"/>
                </a:cubicBezTo>
                <a:cubicBezTo>
                  <a:pt x="1695" y="1314"/>
                  <a:pt x="1314" y="1695"/>
                  <a:pt x="847" y="1695"/>
                </a:cubicBezTo>
                <a:cubicBezTo>
                  <a:pt x="379" y="1695"/>
                  <a:pt x="0" y="1226"/>
                  <a:pt x="0" y="847"/>
                </a:cubicBezTo>
                <a:cubicBezTo>
                  <a:pt x="0" y="379"/>
                  <a:pt x="379" y="0"/>
                  <a:pt x="847" y="0"/>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40" name="" descr=""/>
          <p:cNvPicPr/>
          <p:nvPr/>
        </p:nvPicPr>
        <p:blipFill>
          <a:blip r:embed="rId5"/>
          <a:stretch/>
        </p:blipFill>
        <p:spPr>
          <a:xfrm>
            <a:off x="8534520" y="3610080"/>
            <a:ext cx="114120" cy="151920"/>
          </a:xfrm>
          <a:prstGeom prst="rect">
            <a:avLst/>
          </a:prstGeom>
          <a:noFill/>
          <a:ln w="0">
            <a:noFill/>
          </a:ln>
        </p:spPr>
      </p:pic>
      <p:sp>
        <p:nvSpPr>
          <p:cNvPr id="1141" name=""/>
          <p:cNvSpPr txBox="1"/>
          <p:nvPr/>
        </p:nvSpPr>
        <p:spPr>
          <a:xfrm>
            <a:off x="6438960" y="3067560"/>
            <a:ext cx="10674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标准化效果对比</a:t>
            </a:r>
            <a:endParaRPr b="0" lang="en-US" sz="1200" strike="noStrike" u="none">
              <a:solidFill>
                <a:srgbClr val="000000"/>
              </a:solidFill>
              <a:effectLst/>
              <a:uFillTx/>
              <a:latin typeface="Times New Roman"/>
            </a:endParaRPr>
          </a:p>
        </p:txBody>
      </p:sp>
      <p:sp>
        <p:nvSpPr>
          <p:cNvPr id="1142" name=""/>
          <p:cNvSpPr/>
          <p:nvPr/>
        </p:nvSpPr>
        <p:spPr>
          <a:xfrm>
            <a:off x="9124920" y="3381120"/>
            <a:ext cx="609840" cy="610200"/>
          </a:xfrm>
          <a:custGeom>
            <a:avLst/>
            <a:gdLst/>
            <a:ahLst/>
            <a:rect l="0" t="0" r="r" b="b"/>
            <a:pathLst>
              <a:path w="1694" h="1695">
                <a:moveTo>
                  <a:pt x="846" y="0"/>
                </a:moveTo>
                <a:cubicBezTo>
                  <a:pt x="1315" y="0"/>
                  <a:pt x="1694" y="468"/>
                  <a:pt x="1694" y="847"/>
                </a:cubicBezTo>
                <a:cubicBezTo>
                  <a:pt x="1694" y="1314"/>
                  <a:pt x="1315" y="1695"/>
                  <a:pt x="846" y="1695"/>
                </a:cubicBezTo>
                <a:cubicBezTo>
                  <a:pt x="379" y="1695"/>
                  <a:pt x="0" y="1226"/>
                  <a:pt x="0" y="847"/>
                </a:cubicBezTo>
                <a:cubicBezTo>
                  <a:pt x="0" y="379"/>
                  <a:pt x="379" y="0"/>
                  <a:pt x="846" y="0"/>
                </a:cubicBezTo>
                <a:close/>
              </a:path>
            </a:pathLst>
          </a:custGeom>
          <a:solidFill>
            <a:srgbClr val="dcfce7"/>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43" name="" descr=""/>
          <p:cNvPicPr/>
          <p:nvPr/>
        </p:nvPicPr>
        <p:blipFill>
          <a:blip r:embed="rId6"/>
          <a:stretch/>
        </p:blipFill>
        <p:spPr>
          <a:xfrm>
            <a:off x="9363240" y="3610080"/>
            <a:ext cx="132840" cy="151920"/>
          </a:xfrm>
          <a:prstGeom prst="rect">
            <a:avLst/>
          </a:prstGeom>
          <a:noFill/>
          <a:ln w="0">
            <a:noFill/>
          </a:ln>
        </p:spPr>
      </p:pic>
      <p:sp>
        <p:nvSpPr>
          <p:cNvPr id="1144" name=""/>
          <p:cNvSpPr txBox="1"/>
          <p:nvPr/>
        </p:nvSpPr>
        <p:spPr>
          <a:xfrm>
            <a:off x="8325720" y="4097520"/>
            <a:ext cx="53100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原始数据</a:t>
            </a:r>
            <a:endParaRPr b="0" lang="en-US" sz="1050" strike="noStrike" u="none">
              <a:solidFill>
                <a:srgbClr val="000000"/>
              </a:solidFill>
              <a:effectLst/>
              <a:uFillTx/>
              <a:latin typeface="Times New Roman"/>
            </a:endParaRPr>
          </a:p>
        </p:txBody>
      </p:sp>
      <p:sp>
        <p:nvSpPr>
          <p:cNvPr id="1145" name=""/>
          <p:cNvSpPr txBox="1"/>
          <p:nvPr/>
        </p:nvSpPr>
        <p:spPr>
          <a:xfrm>
            <a:off x="9163800" y="4097520"/>
            <a:ext cx="53100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标准化后</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6"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47" name="" descr=""/>
          <p:cNvPicPr/>
          <p:nvPr/>
        </p:nvPicPr>
        <p:blipFill>
          <a:blip r:embed="rId1"/>
          <a:stretch/>
        </p:blipFill>
        <p:spPr>
          <a:xfrm>
            <a:off x="0" y="0"/>
            <a:ext cx="12191760" cy="6857640"/>
          </a:xfrm>
          <a:prstGeom prst="rect">
            <a:avLst/>
          </a:prstGeom>
          <a:noFill/>
          <a:ln w="0">
            <a:noFill/>
          </a:ln>
        </p:spPr>
      </p:pic>
      <p:sp>
        <p:nvSpPr>
          <p:cNvPr id="1148"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05/03</a:t>
            </a:r>
            <a:r>
              <a:rPr b="0" lang="zh-CN" sz="1000" strike="noStrike" u="none">
                <a:solidFill>
                  <a:srgbClr val="4b5563"/>
                </a:solidFill>
                <a:effectLst/>
                <a:uFillTx/>
                <a:latin typeface="MicrosoftYaHei"/>
                <a:ea typeface="MicrosoftYaHei"/>
              </a:rPr>
              <a:t>系统实现技术细节</a:t>
            </a:r>
            <a:endParaRPr b="0" lang="en-US" sz="1050" strike="noStrike" u="none">
              <a:solidFill>
                <a:srgbClr val="000000"/>
              </a:solidFill>
              <a:effectLst/>
              <a:uFillTx/>
              <a:latin typeface="Times New Roman"/>
            </a:endParaRPr>
          </a:p>
        </p:txBody>
      </p:sp>
      <p:sp>
        <p:nvSpPr>
          <p:cNvPr id="1149" name=""/>
          <p:cNvSpPr/>
          <p:nvPr/>
        </p:nvSpPr>
        <p:spPr>
          <a:xfrm>
            <a:off x="380880" y="1247760"/>
            <a:ext cx="5600880" cy="2124360"/>
          </a:xfrm>
          <a:custGeom>
            <a:avLst/>
            <a:gdLst/>
            <a:ahLst/>
            <a:rect l="0" t="0" r="r" b="b"/>
            <a:pathLst>
              <a:path w="15558" h="5901">
                <a:moveTo>
                  <a:pt x="106" y="0"/>
                </a:moveTo>
                <a:lnTo>
                  <a:pt x="15453" y="0"/>
                </a:lnTo>
                <a:cubicBezTo>
                  <a:pt x="15511" y="0"/>
                  <a:pt x="15558" y="58"/>
                  <a:pt x="15558" y="105"/>
                </a:cubicBezTo>
                <a:lnTo>
                  <a:pt x="15558" y="5795"/>
                </a:lnTo>
                <a:cubicBezTo>
                  <a:pt x="15558" y="5853"/>
                  <a:pt x="15511" y="5901"/>
                  <a:pt x="15453" y="5901"/>
                </a:cubicBezTo>
                <a:lnTo>
                  <a:pt x="106" y="5901"/>
                </a:lnTo>
                <a:cubicBezTo>
                  <a:pt x="47" y="5901"/>
                  <a:pt x="0" y="5842"/>
                  <a:pt x="0" y="5795"/>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50" name="" descr=""/>
          <p:cNvPicPr/>
          <p:nvPr/>
        </p:nvPicPr>
        <p:blipFill>
          <a:blip r:embed="rId2"/>
          <a:stretch/>
        </p:blipFill>
        <p:spPr>
          <a:xfrm>
            <a:off x="609480" y="1476360"/>
            <a:ext cx="285480" cy="304560"/>
          </a:xfrm>
          <a:prstGeom prst="rect">
            <a:avLst/>
          </a:prstGeom>
          <a:noFill/>
          <a:ln w="0">
            <a:noFill/>
          </a:ln>
        </p:spPr>
      </p:pic>
      <p:sp>
        <p:nvSpPr>
          <p:cNvPr id="1151" name=""/>
          <p:cNvSpPr txBox="1"/>
          <p:nvPr/>
        </p:nvSpPr>
        <p:spPr>
          <a:xfrm>
            <a:off x="380880" y="450000"/>
            <a:ext cx="487152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订单执行模块：统一接口与健壮性设计</a:t>
            </a:r>
            <a:endParaRPr b="0" lang="en-US" sz="2250" strike="noStrike" u="none">
              <a:solidFill>
                <a:srgbClr val="000000"/>
              </a:solidFill>
              <a:effectLst/>
              <a:uFillTx/>
              <a:latin typeface="Times New Roman"/>
            </a:endParaRPr>
          </a:p>
        </p:txBody>
      </p:sp>
      <p:sp>
        <p:nvSpPr>
          <p:cNvPr id="1152" name=""/>
          <p:cNvSpPr txBox="1"/>
          <p:nvPr/>
        </p:nvSpPr>
        <p:spPr>
          <a:xfrm>
            <a:off x="1009800" y="1490400"/>
            <a:ext cx="149940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统一交易接口</a:t>
            </a:r>
            <a:r>
              <a:rPr b="1" lang="en-US" sz="1300" strike="noStrike" u="none">
                <a:solidFill>
                  <a:srgbClr val="333333"/>
                </a:solidFill>
                <a:effectLst/>
                <a:uFillTx/>
                <a:latin typeface="MicrosoftYaHei"/>
                <a:ea typeface="MicrosoftYaHei"/>
              </a:rPr>
              <a:t>(UTI)</a:t>
            </a:r>
            <a:endParaRPr b="0" lang="en-US" sz="1350" strike="noStrike" u="none">
              <a:solidFill>
                <a:srgbClr val="000000"/>
              </a:solidFill>
              <a:effectLst/>
              <a:uFillTx/>
              <a:latin typeface="Times New Roman"/>
            </a:endParaRPr>
          </a:p>
        </p:txBody>
      </p:sp>
      <p:sp>
        <p:nvSpPr>
          <p:cNvPr id="1153" name=""/>
          <p:cNvSpPr txBox="1"/>
          <p:nvPr/>
        </p:nvSpPr>
        <p:spPr>
          <a:xfrm>
            <a:off x="838080" y="192456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定义标准化交易操作接口</a:t>
            </a:r>
            <a:endParaRPr b="0" lang="en-US" sz="1200" strike="noStrike" u="none">
              <a:solidFill>
                <a:srgbClr val="000000"/>
              </a:solidFill>
              <a:effectLst/>
              <a:uFillTx/>
              <a:latin typeface="Times New Roman"/>
            </a:endParaRPr>
          </a:p>
        </p:txBody>
      </p:sp>
      <p:sp>
        <p:nvSpPr>
          <p:cNvPr id="1154" name=""/>
          <p:cNvSpPr txBox="1"/>
          <p:nvPr/>
        </p:nvSpPr>
        <p:spPr>
          <a:xfrm>
            <a:off x="838080" y="222948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交易所适配器实现统一方法</a:t>
            </a:r>
            <a:endParaRPr b="0" lang="en-US" sz="1200" strike="noStrike" u="none">
              <a:solidFill>
                <a:srgbClr val="000000"/>
              </a:solidFill>
              <a:effectLst/>
              <a:uFillTx/>
              <a:latin typeface="Times New Roman"/>
            </a:endParaRPr>
          </a:p>
        </p:txBody>
      </p:sp>
      <p:sp>
        <p:nvSpPr>
          <p:cNvPr id="1155" name=""/>
          <p:cNvSpPr txBox="1"/>
          <p:nvPr/>
        </p:nvSpPr>
        <p:spPr>
          <a:xfrm>
            <a:off x="838080" y="2534400"/>
            <a:ext cx="17391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基于</a:t>
            </a:r>
            <a:r>
              <a:rPr b="0" lang="en-US" sz="1200" strike="noStrike" u="none">
                <a:solidFill>
                  <a:srgbClr val="777777"/>
                </a:solidFill>
                <a:effectLst/>
                <a:uFillTx/>
                <a:latin typeface="MicrosoftYaHei"/>
                <a:ea typeface="MicrosoftYaHei"/>
              </a:rPr>
              <a:t>ccxt</a:t>
            </a:r>
            <a:r>
              <a:rPr b="0" lang="zh-CN" sz="1200" strike="noStrike" u="none">
                <a:solidFill>
                  <a:srgbClr val="777777"/>
                </a:solidFill>
                <a:effectLst/>
                <a:uFillTx/>
                <a:latin typeface="MicrosoftYaHei"/>
                <a:ea typeface="MicrosoftYaHei"/>
              </a:rPr>
              <a:t>库构建基础框架</a:t>
            </a:r>
            <a:endParaRPr b="0" lang="en-US" sz="1200" strike="noStrike" u="none">
              <a:solidFill>
                <a:srgbClr val="000000"/>
              </a:solidFill>
              <a:effectLst/>
              <a:uFillTx/>
              <a:latin typeface="Times New Roman"/>
            </a:endParaRPr>
          </a:p>
        </p:txBody>
      </p:sp>
      <p:sp>
        <p:nvSpPr>
          <p:cNvPr id="1156" name=""/>
          <p:cNvSpPr/>
          <p:nvPr/>
        </p:nvSpPr>
        <p:spPr>
          <a:xfrm>
            <a:off x="380880" y="3600360"/>
            <a:ext cx="5600880" cy="2876760"/>
          </a:xfrm>
          <a:custGeom>
            <a:avLst/>
            <a:gdLst/>
            <a:ahLst/>
            <a:rect l="0" t="0" r="r" b="b"/>
            <a:pathLst>
              <a:path w="15558" h="7991">
                <a:moveTo>
                  <a:pt x="106" y="0"/>
                </a:moveTo>
                <a:lnTo>
                  <a:pt x="15453" y="0"/>
                </a:lnTo>
                <a:cubicBezTo>
                  <a:pt x="15511" y="0"/>
                  <a:pt x="15558" y="58"/>
                  <a:pt x="15558" y="106"/>
                </a:cubicBezTo>
                <a:lnTo>
                  <a:pt x="15558" y="7885"/>
                </a:lnTo>
                <a:cubicBezTo>
                  <a:pt x="15558" y="7944"/>
                  <a:pt x="15511" y="7991"/>
                  <a:pt x="15453" y="7991"/>
                </a:cubicBezTo>
                <a:lnTo>
                  <a:pt x="106" y="7991"/>
                </a:lnTo>
                <a:cubicBezTo>
                  <a:pt x="47" y="7991"/>
                  <a:pt x="0" y="7933"/>
                  <a:pt x="0" y="7885"/>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57" name="" descr=""/>
          <p:cNvPicPr/>
          <p:nvPr/>
        </p:nvPicPr>
        <p:blipFill>
          <a:blip r:embed="rId3"/>
          <a:stretch/>
        </p:blipFill>
        <p:spPr>
          <a:xfrm>
            <a:off x="609480" y="3828960"/>
            <a:ext cx="228240" cy="304560"/>
          </a:xfrm>
          <a:prstGeom prst="rect">
            <a:avLst/>
          </a:prstGeom>
          <a:noFill/>
          <a:ln w="0">
            <a:noFill/>
          </a:ln>
        </p:spPr>
      </p:pic>
      <p:sp>
        <p:nvSpPr>
          <p:cNvPr id="1158" name=""/>
          <p:cNvSpPr txBox="1"/>
          <p:nvPr/>
        </p:nvSpPr>
        <p:spPr>
          <a:xfrm>
            <a:off x="838080" y="283896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支持多交易所无缝扩展</a:t>
            </a:r>
            <a:endParaRPr b="0" lang="en-US" sz="1200" strike="noStrike" u="none">
              <a:solidFill>
                <a:srgbClr val="000000"/>
              </a:solidFill>
              <a:effectLst/>
              <a:uFillTx/>
              <a:latin typeface="Times New Roman"/>
            </a:endParaRPr>
          </a:p>
        </p:txBody>
      </p:sp>
      <p:sp>
        <p:nvSpPr>
          <p:cNvPr id="1159" name=""/>
          <p:cNvSpPr/>
          <p:nvPr/>
        </p:nvSpPr>
        <p:spPr>
          <a:xfrm>
            <a:off x="609480" y="4286160"/>
            <a:ext cx="2495880" cy="905040"/>
          </a:xfrm>
          <a:custGeom>
            <a:avLst/>
            <a:gdLst/>
            <a:ahLst/>
            <a:rect l="0" t="0" r="r" b="b"/>
            <a:pathLst>
              <a:path w="6933" h="2514">
                <a:moveTo>
                  <a:pt x="211" y="0"/>
                </a:moveTo>
                <a:lnTo>
                  <a:pt x="6721" y="0"/>
                </a:lnTo>
                <a:cubicBezTo>
                  <a:pt x="6838" y="0"/>
                  <a:pt x="6933" y="117"/>
                  <a:pt x="6933" y="211"/>
                </a:cubicBezTo>
                <a:lnTo>
                  <a:pt x="6933" y="2303"/>
                </a:lnTo>
                <a:cubicBezTo>
                  <a:pt x="6933" y="2419"/>
                  <a:pt x="6838" y="2514"/>
                  <a:pt x="6721" y="2514"/>
                </a:cubicBezTo>
                <a:lnTo>
                  <a:pt x="211" y="2514"/>
                </a:lnTo>
                <a:cubicBezTo>
                  <a:pt x="95" y="2514"/>
                  <a:pt x="0" y="2397"/>
                  <a:pt x="0" y="2303"/>
                </a:cubicBezTo>
                <a:lnTo>
                  <a:pt x="0" y="211"/>
                </a:lnTo>
                <a:cubicBezTo>
                  <a:pt x="0" y="95"/>
                  <a:pt x="95" y="0"/>
                  <a:pt x="211" y="0"/>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60" name="" descr=""/>
          <p:cNvPicPr/>
          <p:nvPr/>
        </p:nvPicPr>
        <p:blipFill>
          <a:blip r:embed="rId4"/>
          <a:stretch/>
        </p:blipFill>
        <p:spPr>
          <a:xfrm>
            <a:off x="723960" y="4429080"/>
            <a:ext cx="151920" cy="151920"/>
          </a:xfrm>
          <a:prstGeom prst="rect">
            <a:avLst/>
          </a:prstGeom>
          <a:noFill/>
          <a:ln w="0">
            <a:noFill/>
          </a:ln>
        </p:spPr>
      </p:pic>
      <p:sp>
        <p:nvSpPr>
          <p:cNvPr id="1161" name=""/>
          <p:cNvSpPr txBox="1"/>
          <p:nvPr/>
        </p:nvSpPr>
        <p:spPr>
          <a:xfrm>
            <a:off x="952560" y="384300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智能订单执行器</a:t>
            </a:r>
            <a:endParaRPr b="0" lang="en-US" sz="1350" strike="noStrike" u="none">
              <a:solidFill>
                <a:srgbClr val="000000"/>
              </a:solidFill>
              <a:effectLst/>
              <a:uFillTx/>
              <a:latin typeface="Times New Roman"/>
            </a:endParaRPr>
          </a:p>
        </p:txBody>
      </p:sp>
      <p:sp>
        <p:nvSpPr>
          <p:cNvPr id="1162" name=""/>
          <p:cNvSpPr txBox="1"/>
          <p:nvPr/>
        </p:nvSpPr>
        <p:spPr>
          <a:xfrm>
            <a:off x="723960" y="464904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状态监控</a:t>
            </a:r>
            <a:endParaRPr b="0" lang="en-US" sz="1200" strike="noStrike" u="none">
              <a:solidFill>
                <a:srgbClr val="000000"/>
              </a:solidFill>
              <a:effectLst/>
              <a:uFillTx/>
              <a:latin typeface="Times New Roman"/>
            </a:endParaRPr>
          </a:p>
        </p:txBody>
      </p:sp>
      <p:sp>
        <p:nvSpPr>
          <p:cNvPr id="1163" name=""/>
          <p:cNvSpPr/>
          <p:nvPr/>
        </p:nvSpPr>
        <p:spPr>
          <a:xfrm>
            <a:off x="3257280" y="4286160"/>
            <a:ext cx="2495880" cy="905040"/>
          </a:xfrm>
          <a:custGeom>
            <a:avLst/>
            <a:gdLst/>
            <a:ahLst/>
            <a:rect l="0" t="0" r="r" b="b"/>
            <a:pathLst>
              <a:path w="6933" h="2514">
                <a:moveTo>
                  <a:pt x="212" y="0"/>
                </a:moveTo>
                <a:lnTo>
                  <a:pt x="6722" y="0"/>
                </a:lnTo>
                <a:cubicBezTo>
                  <a:pt x="6839" y="0"/>
                  <a:pt x="6933" y="117"/>
                  <a:pt x="6933" y="211"/>
                </a:cubicBezTo>
                <a:lnTo>
                  <a:pt x="6933" y="2303"/>
                </a:lnTo>
                <a:cubicBezTo>
                  <a:pt x="6933" y="2419"/>
                  <a:pt x="6839" y="2514"/>
                  <a:pt x="6722" y="2514"/>
                </a:cubicBezTo>
                <a:lnTo>
                  <a:pt x="212" y="2514"/>
                </a:lnTo>
                <a:cubicBezTo>
                  <a:pt x="95" y="2514"/>
                  <a:pt x="0" y="2397"/>
                  <a:pt x="0" y="2303"/>
                </a:cubicBezTo>
                <a:lnTo>
                  <a:pt x="0" y="211"/>
                </a:lnTo>
                <a:cubicBezTo>
                  <a:pt x="0" y="95"/>
                  <a:pt x="95" y="0"/>
                  <a:pt x="212" y="0"/>
                </a:cubicBezTo>
                <a:close/>
              </a:path>
            </a:pathLst>
          </a:custGeom>
          <a:solidFill>
            <a:srgbClr val="f0fd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64" name="" descr=""/>
          <p:cNvPicPr/>
          <p:nvPr/>
        </p:nvPicPr>
        <p:blipFill>
          <a:blip r:embed="rId5"/>
          <a:stretch/>
        </p:blipFill>
        <p:spPr>
          <a:xfrm>
            <a:off x="3371760" y="4429080"/>
            <a:ext cx="151920" cy="151920"/>
          </a:xfrm>
          <a:prstGeom prst="rect">
            <a:avLst/>
          </a:prstGeom>
          <a:noFill/>
          <a:ln w="0">
            <a:noFill/>
          </a:ln>
        </p:spPr>
      </p:pic>
      <p:sp>
        <p:nvSpPr>
          <p:cNvPr id="1165" name=""/>
          <p:cNvSpPr txBox="1"/>
          <p:nvPr/>
        </p:nvSpPr>
        <p:spPr>
          <a:xfrm>
            <a:off x="723960" y="4917960"/>
            <a:ext cx="1551600" cy="151200"/>
          </a:xfrm>
          <a:prstGeom prst="rect">
            <a:avLst/>
          </a:prstGeom>
          <a:noFill/>
          <a:ln w="0">
            <a:noFill/>
          </a:ln>
        </p:spPr>
        <p:txBody>
          <a:bodyPr wrap="none" lIns="0" rIns="0" tIns="0" bIns="0" anchor="t">
            <a:spAutoFit/>
          </a:bodyPr>
          <a:p>
            <a:r>
              <a:rPr b="0" lang="en-US" sz="900" strike="noStrike" u="none">
                <a:solidFill>
                  <a:srgbClr val="333333"/>
                </a:solidFill>
                <a:effectLst/>
                <a:uFillTx/>
                <a:latin typeface="MicrosoftYaHei"/>
                <a:ea typeface="MicrosoftYaHei"/>
              </a:rPr>
              <a:t>Websocket</a:t>
            </a:r>
            <a:r>
              <a:rPr b="0" lang="zh-CN" sz="900" strike="noStrike" u="none">
                <a:solidFill>
                  <a:srgbClr val="333333"/>
                </a:solidFill>
                <a:effectLst/>
                <a:uFillTx/>
                <a:latin typeface="MicrosoftYaHei"/>
                <a:ea typeface="MicrosoftYaHei"/>
              </a:rPr>
              <a:t>实时监听订单状态</a:t>
            </a:r>
            <a:endParaRPr b="0" lang="en-US" sz="900" strike="noStrike" u="none">
              <a:solidFill>
                <a:srgbClr val="000000"/>
              </a:solidFill>
              <a:effectLst/>
              <a:uFillTx/>
              <a:latin typeface="Times New Roman"/>
            </a:endParaRPr>
          </a:p>
        </p:txBody>
      </p:sp>
      <p:sp>
        <p:nvSpPr>
          <p:cNvPr id="1166" name=""/>
          <p:cNvSpPr txBox="1"/>
          <p:nvPr/>
        </p:nvSpPr>
        <p:spPr>
          <a:xfrm>
            <a:off x="3371760" y="464904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失败重试</a:t>
            </a:r>
            <a:endParaRPr b="0" lang="en-US" sz="1200" strike="noStrike" u="none">
              <a:solidFill>
                <a:srgbClr val="000000"/>
              </a:solidFill>
              <a:effectLst/>
              <a:uFillTx/>
              <a:latin typeface="Times New Roman"/>
            </a:endParaRPr>
          </a:p>
        </p:txBody>
      </p:sp>
      <p:sp>
        <p:nvSpPr>
          <p:cNvPr id="1167" name=""/>
          <p:cNvSpPr/>
          <p:nvPr/>
        </p:nvSpPr>
        <p:spPr>
          <a:xfrm>
            <a:off x="609480" y="5343480"/>
            <a:ext cx="2495880" cy="905040"/>
          </a:xfrm>
          <a:custGeom>
            <a:avLst/>
            <a:gdLst/>
            <a:ahLst/>
            <a:rect l="0" t="0" r="r" b="b"/>
            <a:pathLst>
              <a:path w="6933" h="2514">
                <a:moveTo>
                  <a:pt x="211" y="0"/>
                </a:moveTo>
                <a:lnTo>
                  <a:pt x="6721" y="0"/>
                </a:lnTo>
                <a:cubicBezTo>
                  <a:pt x="6838" y="0"/>
                  <a:pt x="6933" y="116"/>
                  <a:pt x="6933" y="211"/>
                </a:cubicBezTo>
                <a:lnTo>
                  <a:pt x="6933" y="2303"/>
                </a:lnTo>
                <a:cubicBezTo>
                  <a:pt x="6933" y="2419"/>
                  <a:pt x="6838" y="2514"/>
                  <a:pt x="6721" y="2514"/>
                </a:cubicBezTo>
                <a:lnTo>
                  <a:pt x="211" y="2514"/>
                </a:lnTo>
                <a:cubicBezTo>
                  <a:pt x="95" y="2514"/>
                  <a:pt x="0" y="2397"/>
                  <a:pt x="0" y="2303"/>
                </a:cubicBezTo>
                <a:lnTo>
                  <a:pt x="0" y="211"/>
                </a:lnTo>
                <a:cubicBezTo>
                  <a:pt x="0" y="94"/>
                  <a:pt x="95" y="0"/>
                  <a:pt x="211" y="0"/>
                </a:cubicBezTo>
                <a:close/>
              </a:path>
            </a:pathLst>
          </a:custGeom>
          <a:solidFill>
            <a:srgbClr val="faf5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68" name="" descr=""/>
          <p:cNvPicPr/>
          <p:nvPr/>
        </p:nvPicPr>
        <p:blipFill>
          <a:blip r:embed="rId6"/>
          <a:stretch/>
        </p:blipFill>
        <p:spPr>
          <a:xfrm>
            <a:off x="723960" y="5486400"/>
            <a:ext cx="151920" cy="151920"/>
          </a:xfrm>
          <a:prstGeom prst="rect">
            <a:avLst/>
          </a:prstGeom>
          <a:noFill/>
          <a:ln w="0">
            <a:noFill/>
          </a:ln>
        </p:spPr>
      </p:pic>
      <p:sp>
        <p:nvSpPr>
          <p:cNvPr id="1169" name=""/>
          <p:cNvSpPr txBox="1"/>
          <p:nvPr/>
        </p:nvSpPr>
        <p:spPr>
          <a:xfrm>
            <a:off x="3371760" y="4917960"/>
            <a:ext cx="1372320" cy="151200"/>
          </a:xfrm>
          <a:prstGeom prst="rect">
            <a:avLst/>
          </a:prstGeom>
          <a:noFill/>
          <a:ln w="0">
            <a:noFill/>
          </a:ln>
        </p:spPr>
        <p:txBody>
          <a:bodyPr wrap="none" lIns="0" rIns="0" tIns="0" bIns="0" anchor="t">
            <a:spAutoFit/>
          </a:bodyPr>
          <a:p>
            <a:r>
              <a:rPr b="0" lang="zh-CN" sz="900" strike="noStrike" u="none">
                <a:solidFill>
                  <a:srgbClr val="333333"/>
                </a:solidFill>
                <a:effectLst/>
                <a:uFillTx/>
                <a:latin typeface="MicrosoftYaHei"/>
                <a:ea typeface="MicrosoftYaHei"/>
              </a:rPr>
              <a:t>指数退避策略处理瞬时故障</a:t>
            </a:r>
            <a:endParaRPr b="0" lang="en-US" sz="900" strike="noStrike" u="none">
              <a:solidFill>
                <a:srgbClr val="000000"/>
              </a:solidFill>
              <a:effectLst/>
              <a:uFillTx/>
              <a:latin typeface="Times New Roman"/>
            </a:endParaRPr>
          </a:p>
        </p:txBody>
      </p:sp>
      <p:sp>
        <p:nvSpPr>
          <p:cNvPr id="1170" name=""/>
          <p:cNvSpPr txBox="1"/>
          <p:nvPr/>
        </p:nvSpPr>
        <p:spPr>
          <a:xfrm>
            <a:off x="723960" y="570600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滑点控制</a:t>
            </a:r>
            <a:endParaRPr b="0" lang="en-US" sz="1200" strike="noStrike" u="none">
              <a:solidFill>
                <a:srgbClr val="000000"/>
              </a:solidFill>
              <a:effectLst/>
              <a:uFillTx/>
              <a:latin typeface="Times New Roman"/>
            </a:endParaRPr>
          </a:p>
        </p:txBody>
      </p:sp>
      <p:sp>
        <p:nvSpPr>
          <p:cNvPr id="1171" name=""/>
          <p:cNvSpPr/>
          <p:nvPr/>
        </p:nvSpPr>
        <p:spPr>
          <a:xfrm>
            <a:off x="3257280" y="5343480"/>
            <a:ext cx="2495880" cy="905040"/>
          </a:xfrm>
          <a:custGeom>
            <a:avLst/>
            <a:gdLst/>
            <a:ahLst/>
            <a:rect l="0" t="0" r="r" b="b"/>
            <a:pathLst>
              <a:path w="6933" h="2514">
                <a:moveTo>
                  <a:pt x="212" y="0"/>
                </a:moveTo>
                <a:lnTo>
                  <a:pt x="6722" y="0"/>
                </a:lnTo>
                <a:cubicBezTo>
                  <a:pt x="6839" y="0"/>
                  <a:pt x="6933" y="116"/>
                  <a:pt x="6933" y="211"/>
                </a:cubicBezTo>
                <a:lnTo>
                  <a:pt x="6933" y="2303"/>
                </a:lnTo>
                <a:cubicBezTo>
                  <a:pt x="6933" y="2419"/>
                  <a:pt x="6839" y="2514"/>
                  <a:pt x="6722" y="2514"/>
                </a:cubicBezTo>
                <a:lnTo>
                  <a:pt x="212" y="2514"/>
                </a:lnTo>
                <a:cubicBezTo>
                  <a:pt x="95" y="2514"/>
                  <a:pt x="0" y="2397"/>
                  <a:pt x="0" y="2303"/>
                </a:cubicBezTo>
                <a:lnTo>
                  <a:pt x="0" y="211"/>
                </a:lnTo>
                <a:cubicBezTo>
                  <a:pt x="0" y="94"/>
                  <a:pt x="95" y="0"/>
                  <a:pt x="212" y="0"/>
                </a:cubicBezTo>
                <a:close/>
              </a:path>
            </a:pathLst>
          </a:custGeom>
          <a:solidFill>
            <a:srgbClr val="fefce8"/>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72" name="" descr=""/>
          <p:cNvPicPr/>
          <p:nvPr/>
        </p:nvPicPr>
        <p:blipFill>
          <a:blip r:embed="rId7"/>
          <a:stretch/>
        </p:blipFill>
        <p:spPr>
          <a:xfrm>
            <a:off x="3371760" y="5486400"/>
            <a:ext cx="151920" cy="151920"/>
          </a:xfrm>
          <a:prstGeom prst="rect">
            <a:avLst/>
          </a:prstGeom>
          <a:noFill/>
          <a:ln w="0">
            <a:noFill/>
          </a:ln>
        </p:spPr>
      </p:pic>
      <p:sp>
        <p:nvSpPr>
          <p:cNvPr id="1173" name=""/>
          <p:cNvSpPr txBox="1"/>
          <p:nvPr/>
        </p:nvSpPr>
        <p:spPr>
          <a:xfrm>
            <a:off x="723960" y="5974920"/>
            <a:ext cx="1424160" cy="151200"/>
          </a:xfrm>
          <a:prstGeom prst="rect">
            <a:avLst/>
          </a:prstGeom>
          <a:noFill/>
          <a:ln w="0">
            <a:noFill/>
          </a:ln>
        </p:spPr>
        <p:txBody>
          <a:bodyPr wrap="none" lIns="0" rIns="0" tIns="0" bIns="0" anchor="t">
            <a:spAutoFit/>
          </a:bodyPr>
          <a:p>
            <a:r>
              <a:rPr b="0" lang="zh-CN" sz="900" strike="noStrike" u="none">
                <a:solidFill>
                  <a:srgbClr val="333333"/>
                </a:solidFill>
                <a:effectLst/>
                <a:uFillTx/>
                <a:latin typeface="MicrosoftYaHei"/>
                <a:ea typeface="MicrosoftYaHei"/>
              </a:rPr>
              <a:t>基于</a:t>
            </a:r>
            <a:r>
              <a:rPr b="0" lang="en-US" sz="900" strike="noStrike" u="none">
                <a:solidFill>
                  <a:srgbClr val="333333"/>
                </a:solidFill>
                <a:effectLst/>
                <a:uFillTx/>
                <a:latin typeface="MicrosoftYaHei"/>
                <a:ea typeface="MicrosoftYaHei"/>
              </a:rPr>
              <a:t>ATR</a:t>
            </a:r>
            <a:r>
              <a:rPr b="0" lang="zh-CN" sz="900" strike="noStrike" u="none">
                <a:solidFill>
                  <a:srgbClr val="333333"/>
                </a:solidFill>
                <a:effectLst/>
                <a:uFillTx/>
                <a:latin typeface="MicrosoftYaHei"/>
                <a:ea typeface="MicrosoftYaHei"/>
              </a:rPr>
              <a:t>动态调整滑点阈值</a:t>
            </a:r>
            <a:endParaRPr b="0" lang="en-US" sz="900" strike="noStrike" u="none">
              <a:solidFill>
                <a:srgbClr val="000000"/>
              </a:solidFill>
              <a:effectLst/>
              <a:uFillTx/>
              <a:latin typeface="Times New Roman"/>
            </a:endParaRPr>
          </a:p>
        </p:txBody>
      </p:sp>
      <p:sp>
        <p:nvSpPr>
          <p:cNvPr id="1174" name=""/>
          <p:cNvSpPr txBox="1"/>
          <p:nvPr/>
        </p:nvSpPr>
        <p:spPr>
          <a:xfrm>
            <a:off x="3371760" y="570600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风险防护</a:t>
            </a:r>
            <a:endParaRPr b="0" lang="en-US" sz="1200" strike="noStrike" u="none">
              <a:solidFill>
                <a:srgbClr val="000000"/>
              </a:solidFill>
              <a:effectLst/>
              <a:uFillTx/>
              <a:latin typeface="Times New Roman"/>
            </a:endParaRPr>
          </a:p>
        </p:txBody>
      </p:sp>
      <p:sp>
        <p:nvSpPr>
          <p:cNvPr id="1175" name=""/>
          <p:cNvSpPr/>
          <p:nvPr/>
        </p:nvSpPr>
        <p:spPr>
          <a:xfrm>
            <a:off x="6210000" y="1247760"/>
            <a:ext cx="5601240" cy="5229360"/>
          </a:xfrm>
          <a:custGeom>
            <a:avLst/>
            <a:gdLst/>
            <a:ahLst/>
            <a:rect l="0" t="0" r="r" b="b"/>
            <a:pathLst>
              <a:path w="15559" h="14526">
                <a:moveTo>
                  <a:pt x="106" y="0"/>
                </a:moveTo>
                <a:lnTo>
                  <a:pt x="15453" y="0"/>
                </a:lnTo>
                <a:cubicBezTo>
                  <a:pt x="15511" y="0"/>
                  <a:pt x="15559" y="58"/>
                  <a:pt x="15559" y="105"/>
                </a:cubicBezTo>
                <a:lnTo>
                  <a:pt x="15559" y="14420"/>
                </a:lnTo>
                <a:cubicBezTo>
                  <a:pt x="15559" y="14479"/>
                  <a:pt x="15511" y="14526"/>
                  <a:pt x="15453" y="14526"/>
                </a:cubicBezTo>
                <a:lnTo>
                  <a:pt x="106" y="14526"/>
                </a:lnTo>
                <a:cubicBezTo>
                  <a:pt x="48" y="14526"/>
                  <a:pt x="0" y="14468"/>
                  <a:pt x="0" y="14420"/>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76" name="" descr=""/>
          <p:cNvPicPr/>
          <p:nvPr/>
        </p:nvPicPr>
        <p:blipFill>
          <a:blip r:embed="rId8"/>
          <a:stretch/>
        </p:blipFill>
        <p:spPr>
          <a:xfrm>
            <a:off x="6438960" y="1476360"/>
            <a:ext cx="5143320" cy="2857320"/>
          </a:xfrm>
          <a:prstGeom prst="rect">
            <a:avLst/>
          </a:prstGeom>
          <a:noFill/>
          <a:ln w="0">
            <a:noFill/>
          </a:ln>
        </p:spPr>
      </p:pic>
      <p:sp>
        <p:nvSpPr>
          <p:cNvPr id="1177" name=""/>
          <p:cNvSpPr txBox="1"/>
          <p:nvPr/>
        </p:nvSpPr>
        <p:spPr>
          <a:xfrm>
            <a:off x="3371760" y="5974920"/>
            <a:ext cx="1258200" cy="151200"/>
          </a:xfrm>
          <a:prstGeom prst="rect">
            <a:avLst/>
          </a:prstGeom>
          <a:noFill/>
          <a:ln w="0">
            <a:noFill/>
          </a:ln>
        </p:spPr>
        <p:txBody>
          <a:bodyPr wrap="none" lIns="0" rIns="0" tIns="0" bIns="0" anchor="t">
            <a:spAutoFit/>
          </a:bodyPr>
          <a:p>
            <a:r>
              <a:rPr b="0" lang="zh-CN" sz="900" strike="noStrike" u="none">
                <a:solidFill>
                  <a:srgbClr val="333333"/>
                </a:solidFill>
                <a:effectLst/>
                <a:uFillTx/>
                <a:latin typeface="MicrosoftYaHei"/>
                <a:ea typeface="MicrosoftYaHei"/>
              </a:rPr>
              <a:t>断路器模式防止连锁故障</a:t>
            </a:r>
            <a:endParaRPr b="0" lang="en-US" sz="9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0" name="" descr=""/>
          <p:cNvPicPr/>
          <p:nvPr/>
        </p:nvPicPr>
        <p:blipFill>
          <a:blip r:embed="rId1"/>
          <a:stretch/>
        </p:blipFill>
        <p:spPr>
          <a:xfrm>
            <a:off x="0" y="0"/>
            <a:ext cx="12191760" cy="6857640"/>
          </a:xfrm>
          <a:prstGeom prst="rect">
            <a:avLst/>
          </a:prstGeom>
          <a:noFill/>
          <a:ln w="0">
            <a:noFill/>
          </a:ln>
        </p:spPr>
      </p:pic>
      <p:sp>
        <p:nvSpPr>
          <p:cNvPr id="61" name=""/>
          <p:cNvSpPr txBox="1"/>
          <p:nvPr/>
        </p:nvSpPr>
        <p:spPr>
          <a:xfrm>
            <a:off x="1905120" y="5193360"/>
            <a:ext cx="915120" cy="603720"/>
          </a:xfrm>
          <a:prstGeom prst="rect">
            <a:avLst/>
          </a:prstGeom>
          <a:noFill/>
          <a:ln w="0">
            <a:noFill/>
          </a:ln>
        </p:spPr>
        <p:txBody>
          <a:bodyPr wrap="none" lIns="0" rIns="0" tIns="0" bIns="0" anchor="t">
            <a:spAutoFit/>
          </a:bodyPr>
          <a:p>
            <a:r>
              <a:rPr b="0" lang="zh-CN" sz="3600" strike="noStrike" u="none">
                <a:solidFill>
                  <a:srgbClr val="333333"/>
                </a:solidFill>
                <a:effectLst/>
                <a:uFillTx/>
                <a:latin typeface="MicrosoftYaHei"/>
                <a:ea typeface="MicrosoftYaHei"/>
              </a:rPr>
              <a:t>目录</a:t>
            </a:r>
            <a:endParaRPr b="0" lang="en-US" sz="3600" strike="noStrike" u="none">
              <a:solidFill>
                <a:srgbClr val="000000"/>
              </a:solidFill>
              <a:effectLst/>
              <a:uFillTx/>
              <a:latin typeface="Times New Roman"/>
            </a:endParaRPr>
          </a:p>
        </p:txBody>
      </p:sp>
      <p:sp>
        <p:nvSpPr>
          <p:cNvPr id="62" name=""/>
          <p:cNvSpPr txBox="1"/>
          <p:nvPr/>
        </p:nvSpPr>
        <p:spPr>
          <a:xfrm>
            <a:off x="6095880" y="635040"/>
            <a:ext cx="447480" cy="503280"/>
          </a:xfrm>
          <a:prstGeom prst="rect">
            <a:avLst/>
          </a:prstGeom>
          <a:noFill/>
          <a:ln w="0">
            <a:noFill/>
          </a:ln>
        </p:spPr>
        <p:txBody>
          <a:bodyPr wrap="none" lIns="0" rIns="0" tIns="0" bIns="0" anchor="t">
            <a:spAutoFit/>
          </a:bodyPr>
          <a:p>
            <a:r>
              <a:rPr b="0" lang="en-US" sz="3000" strike="noStrike" u="none">
                <a:solidFill>
                  <a:srgbClr val="09aa71"/>
                </a:solidFill>
                <a:effectLst/>
                <a:uFillTx/>
                <a:latin typeface="MicrosoftYaHei"/>
                <a:ea typeface="MicrosoftYaHei"/>
              </a:rPr>
              <a:t>01</a:t>
            </a:r>
            <a:endParaRPr b="0" lang="en-US" sz="3000" strike="noStrike" u="none">
              <a:solidFill>
                <a:srgbClr val="000000"/>
              </a:solidFill>
              <a:effectLst/>
              <a:uFillTx/>
              <a:latin typeface="Times New Roman"/>
            </a:endParaRPr>
          </a:p>
        </p:txBody>
      </p:sp>
      <p:sp>
        <p:nvSpPr>
          <p:cNvPr id="63" name=""/>
          <p:cNvSpPr/>
          <p:nvPr/>
        </p:nvSpPr>
        <p:spPr>
          <a:xfrm>
            <a:off x="6629400" y="1342800"/>
            <a:ext cx="4728240" cy="10440"/>
          </a:xfrm>
          <a:custGeom>
            <a:avLst/>
            <a:gdLst/>
            <a:ahLst/>
            <a:rect l="0" t="0" r="r" b="b"/>
            <a:pathLst>
              <a:path w="13134" h="29">
                <a:moveTo>
                  <a:pt x="0" y="0"/>
                </a:moveTo>
                <a:lnTo>
                  <a:pt x="13134" y="0"/>
                </a:lnTo>
                <a:lnTo>
                  <a:pt x="13134" y="29"/>
                </a:lnTo>
                <a:lnTo>
                  <a:pt x="0" y="29"/>
                </a:lnTo>
                <a:lnTo>
                  <a:pt x="0" y="0"/>
                </a:lnTo>
                <a:close/>
              </a:path>
            </a:pathLst>
          </a:custGeom>
          <a:solidFill>
            <a:srgbClr val="000000">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4" name=""/>
          <p:cNvSpPr txBox="1"/>
          <p:nvPr/>
        </p:nvSpPr>
        <p:spPr>
          <a:xfrm>
            <a:off x="6672240" y="758160"/>
            <a:ext cx="2058120" cy="302040"/>
          </a:xfrm>
          <a:prstGeom prst="rect">
            <a:avLst/>
          </a:prstGeom>
          <a:noFill/>
          <a:ln w="0">
            <a:noFill/>
          </a:ln>
        </p:spPr>
        <p:txBody>
          <a:bodyPr wrap="none" lIns="0" rIns="0" tIns="0" bIns="0" anchor="t">
            <a:spAutoFit/>
          </a:bodyPr>
          <a:p>
            <a:r>
              <a:rPr b="1" lang="zh-CN" sz="1800" strike="noStrike" u="none">
                <a:solidFill>
                  <a:srgbClr val="333333"/>
                </a:solidFill>
                <a:effectLst/>
                <a:uFillTx/>
                <a:latin typeface="MicrosoftYaHei"/>
                <a:ea typeface="MicrosoftYaHei"/>
              </a:rPr>
              <a:t>项目概述与核心架构</a:t>
            </a:r>
            <a:endParaRPr b="0" lang="en-US" sz="1800" strike="noStrike" u="none">
              <a:solidFill>
                <a:srgbClr val="000000"/>
              </a:solidFill>
              <a:effectLst/>
              <a:uFillTx/>
              <a:latin typeface="Times New Roman"/>
            </a:endParaRPr>
          </a:p>
        </p:txBody>
      </p:sp>
      <p:sp>
        <p:nvSpPr>
          <p:cNvPr id="65" name=""/>
          <p:cNvSpPr txBox="1"/>
          <p:nvPr/>
        </p:nvSpPr>
        <p:spPr>
          <a:xfrm>
            <a:off x="6095880" y="1444680"/>
            <a:ext cx="447480" cy="503280"/>
          </a:xfrm>
          <a:prstGeom prst="rect">
            <a:avLst/>
          </a:prstGeom>
          <a:noFill/>
          <a:ln w="0">
            <a:noFill/>
          </a:ln>
        </p:spPr>
        <p:txBody>
          <a:bodyPr wrap="none" lIns="0" rIns="0" tIns="0" bIns="0" anchor="t">
            <a:spAutoFit/>
          </a:bodyPr>
          <a:p>
            <a:r>
              <a:rPr b="0" lang="en-US" sz="3000" strike="noStrike" u="none">
                <a:solidFill>
                  <a:srgbClr val="09aa71"/>
                </a:solidFill>
                <a:effectLst/>
                <a:uFillTx/>
                <a:latin typeface="MicrosoftYaHei"/>
                <a:ea typeface="MicrosoftYaHei"/>
              </a:rPr>
              <a:t>02</a:t>
            </a:r>
            <a:endParaRPr b="0" lang="en-US" sz="3000" strike="noStrike" u="none">
              <a:solidFill>
                <a:srgbClr val="000000"/>
              </a:solidFill>
              <a:effectLst/>
              <a:uFillTx/>
              <a:latin typeface="Times New Roman"/>
            </a:endParaRPr>
          </a:p>
        </p:txBody>
      </p:sp>
      <p:sp>
        <p:nvSpPr>
          <p:cNvPr id="66" name=""/>
          <p:cNvSpPr/>
          <p:nvPr/>
        </p:nvSpPr>
        <p:spPr>
          <a:xfrm>
            <a:off x="6629400" y="2152440"/>
            <a:ext cx="4728240" cy="10080"/>
          </a:xfrm>
          <a:custGeom>
            <a:avLst/>
            <a:gdLst/>
            <a:ahLst/>
            <a:rect l="0" t="0" r="r" b="b"/>
            <a:pathLst>
              <a:path w="13134" h="28">
                <a:moveTo>
                  <a:pt x="0" y="0"/>
                </a:moveTo>
                <a:lnTo>
                  <a:pt x="13134" y="0"/>
                </a:lnTo>
                <a:lnTo>
                  <a:pt x="13134" y="28"/>
                </a:lnTo>
                <a:lnTo>
                  <a:pt x="0" y="28"/>
                </a:lnTo>
                <a:lnTo>
                  <a:pt x="0" y="0"/>
                </a:lnTo>
                <a:close/>
              </a:path>
            </a:pathLst>
          </a:custGeom>
          <a:solidFill>
            <a:srgbClr val="000000">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7" name=""/>
          <p:cNvSpPr txBox="1"/>
          <p:nvPr/>
        </p:nvSpPr>
        <p:spPr>
          <a:xfrm>
            <a:off x="6672240" y="1567800"/>
            <a:ext cx="2439720" cy="302040"/>
          </a:xfrm>
          <a:prstGeom prst="rect">
            <a:avLst/>
          </a:prstGeom>
          <a:noFill/>
          <a:ln w="0">
            <a:noFill/>
          </a:ln>
        </p:spPr>
        <p:txBody>
          <a:bodyPr wrap="none" lIns="0" rIns="0" tIns="0" bIns="0" anchor="t">
            <a:spAutoFit/>
          </a:bodyPr>
          <a:p>
            <a:r>
              <a:rPr b="1" lang="en-US" sz="1800" strike="noStrike" u="none">
                <a:solidFill>
                  <a:srgbClr val="333333"/>
                </a:solidFill>
                <a:effectLst/>
                <a:uFillTx/>
                <a:latin typeface="MicrosoftYaHei"/>
                <a:ea typeface="MicrosoftYaHei"/>
              </a:rPr>
              <a:t>GMGN</a:t>
            </a:r>
            <a:r>
              <a:rPr b="1" lang="zh-CN" sz="1800" strike="noStrike" u="none">
                <a:solidFill>
                  <a:srgbClr val="333333"/>
                </a:solidFill>
                <a:effectLst/>
                <a:uFillTx/>
                <a:latin typeface="MicrosoftYaHei"/>
                <a:ea typeface="MicrosoftYaHei"/>
              </a:rPr>
              <a:t>数据源深度解析</a:t>
            </a:r>
            <a:endParaRPr b="0" lang="en-US" sz="1800" strike="noStrike" u="none">
              <a:solidFill>
                <a:srgbClr val="000000"/>
              </a:solidFill>
              <a:effectLst/>
              <a:uFillTx/>
              <a:latin typeface="Times New Roman"/>
            </a:endParaRPr>
          </a:p>
        </p:txBody>
      </p:sp>
      <p:sp>
        <p:nvSpPr>
          <p:cNvPr id="68" name=""/>
          <p:cNvSpPr txBox="1"/>
          <p:nvPr/>
        </p:nvSpPr>
        <p:spPr>
          <a:xfrm>
            <a:off x="6095880" y="2254320"/>
            <a:ext cx="447480" cy="503280"/>
          </a:xfrm>
          <a:prstGeom prst="rect">
            <a:avLst/>
          </a:prstGeom>
          <a:noFill/>
          <a:ln w="0">
            <a:noFill/>
          </a:ln>
        </p:spPr>
        <p:txBody>
          <a:bodyPr wrap="none" lIns="0" rIns="0" tIns="0" bIns="0" anchor="t">
            <a:spAutoFit/>
          </a:bodyPr>
          <a:p>
            <a:r>
              <a:rPr b="0" lang="en-US" sz="3000" strike="noStrike" u="none">
                <a:solidFill>
                  <a:srgbClr val="09aa71"/>
                </a:solidFill>
                <a:effectLst/>
                <a:uFillTx/>
                <a:latin typeface="MicrosoftYaHei"/>
                <a:ea typeface="MicrosoftYaHei"/>
              </a:rPr>
              <a:t>03</a:t>
            </a:r>
            <a:endParaRPr b="0" lang="en-US" sz="3000" strike="noStrike" u="none">
              <a:solidFill>
                <a:srgbClr val="000000"/>
              </a:solidFill>
              <a:effectLst/>
              <a:uFillTx/>
              <a:latin typeface="Times New Roman"/>
            </a:endParaRPr>
          </a:p>
        </p:txBody>
      </p:sp>
      <p:sp>
        <p:nvSpPr>
          <p:cNvPr id="69" name=""/>
          <p:cNvSpPr/>
          <p:nvPr/>
        </p:nvSpPr>
        <p:spPr>
          <a:xfrm>
            <a:off x="6629400" y="2962080"/>
            <a:ext cx="4728240" cy="10440"/>
          </a:xfrm>
          <a:custGeom>
            <a:avLst/>
            <a:gdLst/>
            <a:ahLst/>
            <a:rect l="0" t="0" r="r" b="b"/>
            <a:pathLst>
              <a:path w="13134" h="29">
                <a:moveTo>
                  <a:pt x="0" y="0"/>
                </a:moveTo>
                <a:lnTo>
                  <a:pt x="13134" y="0"/>
                </a:lnTo>
                <a:lnTo>
                  <a:pt x="13134" y="29"/>
                </a:lnTo>
                <a:lnTo>
                  <a:pt x="0" y="29"/>
                </a:lnTo>
                <a:lnTo>
                  <a:pt x="0" y="0"/>
                </a:lnTo>
                <a:close/>
              </a:path>
            </a:pathLst>
          </a:custGeom>
          <a:solidFill>
            <a:srgbClr val="000000">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0" name=""/>
          <p:cNvSpPr txBox="1"/>
          <p:nvPr/>
        </p:nvSpPr>
        <p:spPr>
          <a:xfrm>
            <a:off x="6672240" y="2377440"/>
            <a:ext cx="2138400" cy="302040"/>
          </a:xfrm>
          <a:prstGeom prst="rect">
            <a:avLst/>
          </a:prstGeom>
          <a:noFill/>
          <a:ln w="0">
            <a:noFill/>
          </a:ln>
        </p:spPr>
        <p:txBody>
          <a:bodyPr wrap="none" lIns="0" rIns="0" tIns="0" bIns="0" anchor="t">
            <a:spAutoFit/>
          </a:bodyPr>
          <a:p>
            <a:r>
              <a:rPr b="1" lang="en-US" sz="1800" strike="noStrike" u="none">
                <a:solidFill>
                  <a:srgbClr val="333333"/>
                </a:solidFill>
                <a:effectLst/>
                <a:uFillTx/>
                <a:latin typeface="MicrosoftYaHei"/>
                <a:ea typeface="MicrosoftYaHei"/>
              </a:rPr>
              <a:t>AI</a:t>
            </a:r>
            <a:r>
              <a:rPr b="1" lang="zh-CN" sz="1800" strike="noStrike" u="none">
                <a:solidFill>
                  <a:srgbClr val="333333"/>
                </a:solidFill>
                <a:effectLst/>
                <a:uFillTx/>
                <a:latin typeface="MicrosoftYaHei"/>
                <a:ea typeface="MicrosoftYaHei"/>
              </a:rPr>
              <a:t>决策引擎选型集成</a:t>
            </a:r>
            <a:endParaRPr b="0" lang="en-US" sz="1800" strike="noStrike" u="none">
              <a:solidFill>
                <a:srgbClr val="000000"/>
              </a:solidFill>
              <a:effectLst/>
              <a:uFillTx/>
              <a:latin typeface="Times New Roman"/>
            </a:endParaRPr>
          </a:p>
        </p:txBody>
      </p:sp>
      <p:sp>
        <p:nvSpPr>
          <p:cNvPr id="71" name=""/>
          <p:cNvSpPr txBox="1"/>
          <p:nvPr/>
        </p:nvSpPr>
        <p:spPr>
          <a:xfrm>
            <a:off x="6095880" y="3063960"/>
            <a:ext cx="447480" cy="503280"/>
          </a:xfrm>
          <a:prstGeom prst="rect">
            <a:avLst/>
          </a:prstGeom>
          <a:noFill/>
          <a:ln w="0">
            <a:noFill/>
          </a:ln>
        </p:spPr>
        <p:txBody>
          <a:bodyPr wrap="none" lIns="0" rIns="0" tIns="0" bIns="0" anchor="t">
            <a:spAutoFit/>
          </a:bodyPr>
          <a:p>
            <a:r>
              <a:rPr b="0" lang="en-US" sz="3000" strike="noStrike" u="none">
                <a:solidFill>
                  <a:srgbClr val="09aa71"/>
                </a:solidFill>
                <a:effectLst/>
                <a:uFillTx/>
                <a:latin typeface="MicrosoftYaHei"/>
                <a:ea typeface="MicrosoftYaHei"/>
              </a:rPr>
              <a:t>04</a:t>
            </a:r>
            <a:endParaRPr b="0" lang="en-US" sz="3000" strike="noStrike" u="none">
              <a:solidFill>
                <a:srgbClr val="000000"/>
              </a:solidFill>
              <a:effectLst/>
              <a:uFillTx/>
              <a:latin typeface="Times New Roman"/>
            </a:endParaRPr>
          </a:p>
        </p:txBody>
      </p:sp>
      <p:sp>
        <p:nvSpPr>
          <p:cNvPr id="72" name=""/>
          <p:cNvSpPr/>
          <p:nvPr/>
        </p:nvSpPr>
        <p:spPr>
          <a:xfrm>
            <a:off x="6629400" y="3771720"/>
            <a:ext cx="4728240" cy="9720"/>
          </a:xfrm>
          <a:custGeom>
            <a:avLst/>
            <a:gdLst/>
            <a:ahLst/>
            <a:rect l="0" t="0" r="r" b="b"/>
            <a:pathLst>
              <a:path w="13134" h="27">
                <a:moveTo>
                  <a:pt x="0" y="0"/>
                </a:moveTo>
                <a:lnTo>
                  <a:pt x="13134" y="0"/>
                </a:lnTo>
                <a:lnTo>
                  <a:pt x="13134" y="27"/>
                </a:lnTo>
                <a:lnTo>
                  <a:pt x="0" y="27"/>
                </a:lnTo>
                <a:lnTo>
                  <a:pt x="0" y="0"/>
                </a:lnTo>
                <a:close/>
              </a:path>
            </a:pathLst>
          </a:custGeom>
          <a:solidFill>
            <a:srgbClr val="000000">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3" name=""/>
          <p:cNvSpPr txBox="1"/>
          <p:nvPr/>
        </p:nvSpPr>
        <p:spPr>
          <a:xfrm>
            <a:off x="6672240" y="3187080"/>
            <a:ext cx="1829520" cy="302040"/>
          </a:xfrm>
          <a:prstGeom prst="rect">
            <a:avLst/>
          </a:prstGeom>
          <a:noFill/>
          <a:ln w="0">
            <a:noFill/>
          </a:ln>
        </p:spPr>
        <p:txBody>
          <a:bodyPr wrap="none" lIns="0" rIns="0" tIns="0" bIns="0" anchor="t">
            <a:spAutoFit/>
          </a:bodyPr>
          <a:p>
            <a:r>
              <a:rPr b="1" lang="zh-CN" sz="1800" strike="noStrike" u="none">
                <a:solidFill>
                  <a:srgbClr val="333333"/>
                </a:solidFill>
                <a:effectLst/>
                <a:uFillTx/>
                <a:latin typeface="MicrosoftYaHei"/>
                <a:ea typeface="MicrosoftYaHei"/>
              </a:rPr>
              <a:t>风险管理实战策略</a:t>
            </a:r>
            <a:endParaRPr b="0" lang="en-US" sz="1800" strike="noStrike" u="none">
              <a:solidFill>
                <a:srgbClr val="000000"/>
              </a:solidFill>
              <a:effectLst/>
              <a:uFillTx/>
              <a:latin typeface="Times New Roman"/>
            </a:endParaRPr>
          </a:p>
        </p:txBody>
      </p:sp>
      <p:sp>
        <p:nvSpPr>
          <p:cNvPr id="74" name=""/>
          <p:cNvSpPr txBox="1"/>
          <p:nvPr/>
        </p:nvSpPr>
        <p:spPr>
          <a:xfrm>
            <a:off x="6095880" y="3873600"/>
            <a:ext cx="447480" cy="503280"/>
          </a:xfrm>
          <a:prstGeom prst="rect">
            <a:avLst/>
          </a:prstGeom>
          <a:noFill/>
          <a:ln w="0">
            <a:noFill/>
          </a:ln>
        </p:spPr>
        <p:txBody>
          <a:bodyPr wrap="none" lIns="0" rIns="0" tIns="0" bIns="0" anchor="t">
            <a:spAutoFit/>
          </a:bodyPr>
          <a:p>
            <a:r>
              <a:rPr b="0" lang="en-US" sz="3000" strike="noStrike" u="none">
                <a:solidFill>
                  <a:srgbClr val="09aa71"/>
                </a:solidFill>
                <a:effectLst/>
                <a:uFillTx/>
                <a:latin typeface="MicrosoftYaHei"/>
                <a:ea typeface="MicrosoftYaHei"/>
              </a:rPr>
              <a:t>05</a:t>
            </a:r>
            <a:endParaRPr b="0" lang="en-US" sz="3000" strike="noStrike" u="none">
              <a:solidFill>
                <a:srgbClr val="000000"/>
              </a:solidFill>
              <a:effectLst/>
              <a:uFillTx/>
              <a:latin typeface="Times New Roman"/>
            </a:endParaRPr>
          </a:p>
        </p:txBody>
      </p:sp>
      <p:sp>
        <p:nvSpPr>
          <p:cNvPr id="75" name=""/>
          <p:cNvSpPr/>
          <p:nvPr/>
        </p:nvSpPr>
        <p:spPr>
          <a:xfrm>
            <a:off x="6629400" y="4581360"/>
            <a:ext cx="4728240" cy="9720"/>
          </a:xfrm>
          <a:custGeom>
            <a:avLst/>
            <a:gdLst/>
            <a:ahLst/>
            <a:rect l="0" t="0" r="r" b="b"/>
            <a:pathLst>
              <a:path w="13134" h="27">
                <a:moveTo>
                  <a:pt x="0" y="0"/>
                </a:moveTo>
                <a:lnTo>
                  <a:pt x="13134" y="0"/>
                </a:lnTo>
                <a:lnTo>
                  <a:pt x="13134" y="27"/>
                </a:lnTo>
                <a:lnTo>
                  <a:pt x="0" y="27"/>
                </a:lnTo>
                <a:lnTo>
                  <a:pt x="0" y="0"/>
                </a:lnTo>
                <a:close/>
              </a:path>
            </a:pathLst>
          </a:custGeom>
          <a:solidFill>
            <a:srgbClr val="000000">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6" name=""/>
          <p:cNvSpPr txBox="1"/>
          <p:nvPr/>
        </p:nvSpPr>
        <p:spPr>
          <a:xfrm>
            <a:off x="6672240" y="3996720"/>
            <a:ext cx="1829520" cy="302040"/>
          </a:xfrm>
          <a:prstGeom prst="rect">
            <a:avLst/>
          </a:prstGeom>
          <a:noFill/>
          <a:ln w="0">
            <a:noFill/>
          </a:ln>
        </p:spPr>
        <p:txBody>
          <a:bodyPr wrap="none" lIns="0" rIns="0" tIns="0" bIns="0" anchor="t">
            <a:spAutoFit/>
          </a:bodyPr>
          <a:p>
            <a:r>
              <a:rPr b="1" lang="zh-CN" sz="1800" strike="noStrike" u="none">
                <a:solidFill>
                  <a:srgbClr val="333333"/>
                </a:solidFill>
                <a:effectLst/>
                <a:uFillTx/>
                <a:latin typeface="MicrosoftYaHei"/>
                <a:ea typeface="MicrosoftYaHei"/>
              </a:rPr>
              <a:t>系统实现技术细节</a:t>
            </a:r>
            <a:endParaRPr b="0" lang="en-US" sz="1800" strike="noStrike" u="none">
              <a:solidFill>
                <a:srgbClr val="000000"/>
              </a:solidFill>
              <a:effectLst/>
              <a:uFillTx/>
              <a:latin typeface="Times New Roman"/>
            </a:endParaRPr>
          </a:p>
        </p:txBody>
      </p:sp>
      <p:sp>
        <p:nvSpPr>
          <p:cNvPr id="77" name=""/>
          <p:cNvSpPr txBox="1"/>
          <p:nvPr/>
        </p:nvSpPr>
        <p:spPr>
          <a:xfrm>
            <a:off x="6095880" y="4683240"/>
            <a:ext cx="447480" cy="503280"/>
          </a:xfrm>
          <a:prstGeom prst="rect">
            <a:avLst/>
          </a:prstGeom>
          <a:noFill/>
          <a:ln w="0">
            <a:noFill/>
          </a:ln>
        </p:spPr>
        <p:txBody>
          <a:bodyPr wrap="none" lIns="0" rIns="0" tIns="0" bIns="0" anchor="t">
            <a:spAutoFit/>
          </a:bodyPr>
          <a:p>
            <a:r>
              <a:rPr b="0" lang="en-US" sz="3000" strike="noStrike" u="none">
                <a:solidFill>
                  <a:srgbClr val="09aa71"/>
                </a:solidFill>
                <a:effectLst/>
                <a:uFillTx/>
                <a:latin typeface="MicrosoftYaHei"/>
                <a:ea typeface="MicrosoftYaHei"/>
              </a:rPr>
              <a:t>06</a:t>
            </a:r>
            <a:endParaRPr b="0" lang="en-US" sz="3000" strike="noStrike" u="none">
              <a:solidFill>
                <a:srgbClr val="000000"/>
              </a:solidFill>
              <a:effectLst/>
              <a:uFillTx/>
              <a:latin typeface="Times New Roman"/>
            </a:endParaRPr>
          </a:p>
        </p:txBody>
      </p:sp>
      <p:sp>
        <p:nvSpPr>
          <p:cNvPr id="78" name=""/>
          <p:cNvSpPr/>
          <p:nvPr/>
        </p:nvSpPr>
        <p:spPr>
          <a:xfrm>
            <a:off x="6629400" y="5391000"/>
            <a:ext cx="4728240" cy="9720"/>
          </a:xfrm>
          <a:custGeom>
            <a:avLst/>
            <a:gdLst/>
            <a:ahLst/>
            <a:rect l="0" t="0" r="r" b="b"/>
            <a:pathLst>
              <a:path w="13134" h="27">
                <a:moveTo>
                  <a:pt x="0" y="0"/>
                </a:moveTo>
                <a:lnTo>
                  <a:pt x="13134" y="0"/>
                </a:lnTo>
                <a:lnTo>
                  <a:pt x="13134" y="27"/>
                </a:lnTo>
                <a:lnTo>
                  <a:pt x="0" y="27"/>
                </a:lnTo>
                <a:lnTo>
                  <a:pt x="0" y="0"/>
                </a:lnTo>
                <a:close/>
              </a:path>
            </a:pathLst>
          </a:custGeom>
          <a:solidFill>
            <a:srgbClr val="000000">
              <a:alpha val="5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9" name=""/>
          <p:cNvSpPr txBox="1"/>
          <p:nvPr/>
        </p:nvSpPr>
        <p:spPr>
          <a:xfrm>
            <a:off x="6672240" y="4806360"/>
            <a:ext cx="1829520" cy="302040"/>
          </a:xfrm>
          <a:prstGeom prst="rect">
            <a:avLst/>
          </a:prstGeom>
          <a:noFill/>
          <a:ln w="0">
            <a:noFill/>
          </a:ln>
        </p:spPr>
        <p:txBody>
          <a:bodyPr wrap="none" lIns="0" rIns="0" tIns="0" bIns="0" anchor="t">
            <a:spAutoFit/>
          </a:bodyPr>
          <a:p>
            <a:r>
              <a:rPr b="1" lang="zh-CN" sz="1800" strike="noStrike" u="none">
                <a:solidFill>
                  <a:srgbClr val="333333"/>
                </a:solidFill>
                <a:effectLst/>
                <a:uFillTx/>
                <a:latin typeface="MicrosoftYaHei"/>
                <a:ea typeface="MicrosoftYaHei"/>
              </a:rPr>
              <a:t>技术财务合规挑战</a:t>
            </a:r>
            <a:endParaRPr b="0" lang="en-US" sz="1800" strike="noStrike" u="none">
              <a:solidFill>
                <a:srgbClr val="000000"/>
              </a:solidFill>
              <a:effectLst/>
              <a:uFillTx/>
              <a:latin typeface="Times New Roman"/>
            </a:endParaRPr>
          </a:p>
        </p:txBody>
      </p:sp>
      <p:sp>
        <p:nvSpPr>
          <p:cNvPr id="80" name=""/>
          <p:cNvSpPr txBox="1"/>
          <p:nvPr/>
        </p:nvSpPr>
        <p:spPr>
          <a:xfrm>
            <a:off x="6095880" y="5492880"/>
            <a:ext cx="447480" cy="503280"/>
          </a:xfrm>
          <a:prstGeom prst="rect">
            <a:avLst/>
          </a:prstGeom>
          <a:noFill/>
          <a:ln w="0">
            <a:noFill/>
          </a:ln>
        </p:spPr>
        <p:txBody>
          <a:bodyPr wrap="none" lIns="0" rIns="0" tIns="0" bIns="0" anchor="t">
            <a:spAutoFit/>
          </a:bodyPr>
          <a:p>
            <a:r>
              <a:rPr b="0" lang="en-US" sz="3000" strike="noStrike" u="none">
                <a:solidFill>
                  <a:srgbClr val="09aa71"/>
                </a:solidFill>
                <a:effectLst/>
                <a:uFillTx/>
                <a:latin typeface="MicrosoftYaHei"/>
                <a:ea typeface="MicrosoftYaHei"/>
              </a:rPr>
              <a:t>07</a:t>
            </a:r>
            <a:endParaRPr b="0" lang="en-US" sz="3000" strike="noStrike" u="none">
              <a:solidFill>
                <a:srgbClr val="000000"/>
              </a:solidFill>
              <a:effectLst/>
              <a:uFillTx/>
              <a:latin typeface="Times New Roman"/>
            </a:endParaRPr>
          </a:p>
        </p:txBody>
      </p:sp>
      <p:sp>
        <p:nvSpPr>
          <p:cNvPr id="81" name=""/>
          <p:cNvSpPr txBox="1"/>
          <p:nvPr/>
        </p:nvSpPr>
        <p:spPr>
          <a:xfrm>
            <a:off x="6672240" y="5616000"/>
            <a:ext cx="1600920" cy="302040"/>
          </a:xfrm>
          <a:prstGeom prst="rect">
            <a:avLst/>
          </a:prstGeom>
          <a:noFill/>
          <a:ln w="0">
            <a:noFill/>
          </a:ln>
        </p:spPr>
        <p:txBody>
          <a:bodyPr wrap="none" lIns="0" rIns="0" tIns="0" bIns="0" anchor="t">
            <a:spAutoFit/>
          </a:bodyPr>
          <a:p>
            <a:r>
              <a:rPr b="1" lang="zh-CN" sz="1800" strike="noStrike" u="none">
                <a:solidFill>
                  <a:srgbClr val="333333"/>
                </a:solidFill>
                <a:effectLst/>
                <a:uFillTx/>
                <a:latin typeface="MicrosoftYaHei"/>
                <a:ea typeface="MicrosoftYaHei"/>
              </a:rPr>
              <a:t>结论与未来展望</a:t>
            </a:r>
            <a:endParaRPr b="0" lang="en-US" sz="18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8"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79" name="" descr=""/>
          <p:cNvPicPr/>
          <p:nvPr/>
        </p:nvPicPr>
        <p:blipFill>
          <a:blip r:embed="rId1"/>
          <a:stretch/>
        </p:blipFill>
        <p:spPr>
          <a:xfrm>
            <a:off x="0" y="0"/>
            <a:ext cx="12191760" cy="6857640"/>
          </a:xfrm>
          <a:prstGeom prst="rect">
            <a:avLst/>
          </a:prstGeom>
          <a:noFill/>
          <a:ln w="0">
            <a:noFill/>
          </a:ln>
        </p:spPr>
      </p:pic>
      <p:sp>
        <p:nvSpPr>
          <p:cNvPr id="1180"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05/04</a:t>
            </a:r>
            <a:r>
              <a:rPr b="0" lang="zh-CN" sz="1000" strike="noStrike" u="none">
                <a:solidFill>
                  <a:srgbClr val="4b5563"/>
                </a:solidFill>
                <a:effectLst/>
                <a:uFillTx/>
                <a:latin typeface="MicrosoftYaHei"/>
                <a:ea typeface="MicrosoftYaHei"/>
              </a:rPr>
              <a:t>系统实现技术细节</a:t>
            </a:r>
            <a:endParaRPr b="0" lang="en-US" sz="1050" strike="noStrike" u="none">
              <a:solidFill>
                <a:srgbClr val="000000"/>
              </a:solidFill>
              <a:effectLst/>
              <a:uFillTx/>
              <a:latin typeface="Times New Roman"/>
            </a:endParaRPr>
          </a:p>
        </p:txBody>
      </p:sp>
      <p:sp>
        <p:nvSpPr>
          <p:cNvPr id="1181" name=""/>
          <p:cNvSpPr/>
          <p:nvPr/>
        </p:nvSpPr>
        <p:spPr>
          <a:xfrm>
            <a:off x="380880" y="1247760"/>
            <a:ext cx="5600880" cy="2500560"/>
          </a:xfrm>
          <a:custGeom>
            <a:avLst/>
            <a:gdLst/>
            <a:ahLst/>
            <a:rect l="0" t="0" r="r" b="b"/>
            <a:pathLst>
              <a:path w="15558" h="6946">
                <a:moveTo>
                  <a:pt x="106" y="0"/>
                </a:moveTo>
                <a:lnTo>
                  <a:pt x="15453" y="0"/>
                </a:lnTo>
                <a:cubicBezTo>
                  <a:pt x="15511" y="0"/>
                  <a:pt x="15558" y="59"/>
                  <a:pt x="15558" y="106"/>
                </a:cubicBezTo>
                <a:lnTo>
                  <a:pt x="15558" y="6840"/>
                </a:lnTo>
                <a:cubicBezTo>
                  <a:pt x="15558" y="6898"/>
                  <a:pt x="15511" y="6946"/>
                  <a:pt x="15453" y="6946"/>
                </a:cubicBezTo>
                <a:lnTo>
                  <a:pt x="106" y="6946"/>
                </a:lnTo>
                <a:cubicBezTo>
                  <a:pt x="47" y="6946"/>
                  <a:pt x="0" y="6887"/>
                  <a:pt x="0" y="6840"/>
                </a:cubicBez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82" name="" descr=""/>
          <p:cNvPicPr/>
          <p:nvPr/>
        </p:nvPicPr>
        <p:blipFill>
          <a:blip r:embed="rId2"/>
          <a:stretch/>
        </p:blipFill>
        <p:spPr>
          <a:xfrm>
            <a:off x="609480" y="1476360"/>
            <a:ext cx="171000" cy="304560"/>
          </a:xfrm>
          <a:prstGeom prst="rect">
            <a:avLst/>
          </a:prstGeom>
          <a:noFill/>
          <a:ln w="0">
            <a:noFill/>
          </a:ln>
        </p:spPr>
      </p:pic>
      <p:sp>
        <p:nvSpPr>
          <p:cNvPr id="1183" name=""/>
          <p:cNvSpPr txBox="1"/>
          <p:nvPr/>
        </p:nvSpPr>
        <p:spPr>
          <a:xfrm>
            <a:off x="380880" y="450000"/>
            <a:ext cx="458496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监控与性能模块：系统仪表盘与告警</a:t>
            </a:r>
            <a:endParaRPr b="0" lang="en-US" sz="2250" strike="noStrike" u="none">
              <a:solidFill>
                <a:srgbClr val="000000"/>
              </a:solidFill>
              <a:effectLst/>
              <a:uFillTx/>
              <a:latin typeface="Times New Roman"/>
            </a:endParaRPr>
          </a:p>
        </p:txBody>
      </p:sp>
      <p:sp>
        <p:nvSpPr>
          <p:cNvPr id="1184" name=""/>
          <p:cNvSpPr/>
          <p:nvPr/>
        </p:nvSpPr>
        <p:spPr>
          <a:xfrm>
            <a:off x="609480" y="1933560"/>
            <a:ext cx="2495880" cy="609840"/>
          </a:xfrm>
          <a:custGeom>
            <a:avLst/>
            <a:gdLst/>
            <a:ahLst/>
            <a:rect l="0" t="0" r="r" b="b"/>
            <a:pathLst>
              <a:path w="6933" h="1694">
                <a:moveTo>
                  <a:pt x="211" y="0"/>
                </a:moveTo>
                <a:lnTo>
                  <a:pt x="6721" y="0"/>
                </a:lnTo>
                <a:cubicBezTo>
                  <a:pt x="6838" y="0"/>
                  <a:pt x="6933" y="116"/>
                  <a:pt x="6933" y="211"/>
                </a:cubicBezTo>
                <a:lnTo>
                  <a:pt x="6933" y="1482"/>
                </a:lnTo>
                <a:cubicBezTo>
                  <a:pt x="6933" y="1599"/>
                  <a:pt x="6838" y="1694"/>
                  <a:pt x="6721" y="1694"/>
                </a:cubicBezTo>
                <a:lnTo>
                  <a:pt x="211" y="1694"/>
                </a:lnTo>
                <a:cubicBezTo>
                  <a:pt x="95" y="1694"/>
                  <a:pt x="0" y="1577"/>
                  <a:pt x="0" y="1482"/>
                </a:cubicBezTo>
                <a:lnTo>
                  <a:pt x="0" y="211"/>
                </a:lnTo>
                <a:cubicBezTo>
                  <a:pt x="0" y="94"/>
                  <a:pt x="95" y="0"/>
                  <a:pt x="211" y="0"/>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85" name=""/>
          <p:cNvSpPr txBox="1"/>
          <p:nvPr/>
        </p:nvSpPr>
        <p:spPr>
          <a:xfrm>
            <a:off x="895320" y="149040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核心监控指标</a:t>
            </a:r>
            <a:endParaRPr b="0" lang="en-US" sz="1350" strike="noStrike" u="none">
              <a:solidFill>
                <a:srgbClr val="000000"/>
              </a:solidFill>
              <a:effectLst/>
              <a:uFillTx/>
              <a:latin typeface="Times New Roman"/>
            </a:endParaRPr>
          </a:p>
        </p:txBody>
      </p:sp>
      <p:sp>
        <p:nvSpPr>
          <p:cNvPr id="1186" name=""/>
          <p:cNvSpPr txBox="1"/>
          <p:nvPr/>
        </p:nvSpPr>
        <p:spPr>
          <a:xfrm>
            <a:off x="723960" y="203904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累计盈亏</a:t>
            </a:r>
            <a:endParaRPr b="0" lang="en-US" sz="1200" strike="noStrike" u="none">
              <a:solidFill>
                <a:srgbClr val="000000"/>
              </a:solidFill>
              <a:effectLst/>
              <a:uFillTx/>
              <a:latin typeface="Times New Roman"/>
            </a:endParaRPr>
          </a:p>
        </p:txBody>
      </p:sp>
      <p:sp>
        <p:nvSpPr>
          <p:cNvPr id="1187" name=""/>
          <p:cNvSpPr txBox="1"/>
          <p:nvPr/>
        </p:nvSpPr>
        <p:spPr>
          <a:xfrm>
            <a:off x="2469600" y="2039040"/>
            <a:ext cx="554040" cy="201600"/>
          </a:xfrm>
          <a:prstGeom prst="rect">
            <a:avLst/>
          </a:prstGeom>
          <a:noFill/>
          <a:ln w="0">
            <a:noFill/>
          </a:ln>
        </p:spPr>
        <p:txBody>
          <a:bodyPr wrap="none" lIns="0" rIns="0" tIns="0" bIns="0" anchor="t">
            <a:spAutoFit/>
          </a:bodyPr>
          <a:p>
            <a:r>
              <a:rPr b="0" lang="en-US" sz="1200" strike="noStrike" u="none">
                <a:solidFill>
                  <a:srgbClr val="22c55e"/>
                </a:solidFill>
                <a:effectLst/>
                <a:uFillTx/>
                <a:latin typeface="MicrosoftYaHei"/>
                <a:ea typeface="MicrosoftYaHei"/>
              </a:rPr>
              <a:t>+12.5%</a:t>
            </a:r>
            <a:endParaRPr b="0" lang="en-US" sz="1200" strike="noStrike" u="none">
              <a:solidFill>
                <a:srgbClr val="000000"/>
              </a:solidFill>
              <a:effectLst/>
              <a:uFillTx/>
              <a:latin typeface="Times New Roman"/>
            </a:endParaRPr>
          </a:p>
        </p:txBody>
      </p:sp>
      <p:sp>
        <p:nvSpPr>
          <p:cNvPr id="1188" name=""/>
          <p:cNvSpPr/>
          <p:nvPr/>
        </p:nvSpPr>
        <p:spPr>
          <a:xfrm>
            <a:off x="3257280" y="1933560"/>
            <a:ext cx="2495880" cy="609840"/>
          </a:xfrm>
          <a:custGeom>
            <a:avLst/>
            <a:gdLst/>
            <a:ahLst/>
            <a:rect l="0" t="0" r="r" b="b"/>
            <a:pathLst>
              <a:path w="6933" h="1694">
                <a:moveTo>
                  <a:pt x="212" y="0"/>
                </a:moveTo>
                <a:lnTo>
                  <a:pt x="6722" y="0"/>
                </a:lnTo>
                <a:cubicBezTo>
                  <a:pt x="6839" y="0"/>
                  <a:pt x="6933" y="116"/>
                  <a:pt x="6933" y="211"/>
                </a:cubicBezTo>
                <a:lnTo>
                  <a:pt x="6933" y="1482"/>
                </a:lnTo>
                <a:cubicBezTo>
                  <a:pt x="6933" y="1599"/>
                  <a:pt x="6839" y="1694"/>
                  <a:pt x="6722" y="1694"/>
                </a:cubicBezTo>
                <a:lnTo>
                  <a:pt x="212" y="1694"/>
                </a:lnTo>
                <a:cubicBezTo>
                  <a:pt x="95" y="1694"/>
                  <a:pt x="0" y="1577"/>
                  <a:pt x="0" y="1482"/>
                </a:cubicBezTo>
                <a:lnTo>
                  <a:pt x="0" y="211"/>
                </a:lnTo>
                <a:cubicBezTo>
                  <a:pt x="0" y="94"/>
                  <a:pt x="95" y="0"/>
                  <a:pt x="212" y="0"/>
                </a:cubicBezTo>
                <a:close/>
              </a:path>
            </a:pathLst>
          </a:custGeom>
          <a:solidFill>
            <a:srgbClr val="fef2f2"/>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89" name=""/>
          <p:cNvSpPr txBox="1"/>
          <p:nvPr/>
        </p:nvSpPr>
        <p:spPr>
          <a:xfrm>
            <a:off x="723960" y="2269800"/>
            <a:ext cx="801000" cy="151200"/>
          </a:xfrm>
          <a:prstGeom prst="rect">
            <a:avLst/>
          </a:prstGeom>
          <a:noFill/>
          <a:ln w="0">
            <a:noFill/>
          </a:ln>
        </p:spPr>
        <p:txBody>
          <a:bodyPr wrap="none" lIns="0" rIns="0" tIns="0" bIns="0" anchor="t">
            <a:spAutoFit/>
          </a:bodyPr>
          <a:p>
            <a:r>
              <a:rPr b="0" lang="zh-CN" sz="900" strike="noStrike" u="none">
                <a:solidFill>
                  <a:srgbClr val="333333"/>
                </a:solidFill>
                <a:effectLst/>
                <a:uFillTx/>
                <a:latin typeface="MicrosoftYaHei"/>
                <a:ea typeface="MicrosoftYaHei"/>
              </a:rPr>
              <a:t>总资金变化趋势</a:t>
            </a:r>
            <a:endParaRPr b="0" lang="en-US" sz="900" strike="noStrike" u="none">
              <a:solidFill>
                <a:srgbClr val="000000"/>
              </a:solidFill>
              <a:effectLst/>
              <a:uFillTx/>
              <a:latin typeface="Times New Roman"/>
            </a:endParaRPr>
          </a:p>
        </p:txBody>
      </p:sp>
      <p:sp>
        <p:nvSpPr>
          <p:cNvPr id="1190" name=""/>
          <p:cNvSpPr txBox="1"/>
          <p:nvPr/>
        </p:nvSpPr>
        <p:spPr>
          <a:xfrm>
            <a:off x="3371760" y="203904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最大回撤</a:t>
            </a:r>
            <a:endParaRPr b="0" lang="en-US" sz="1200" strike="noStrike" u="none">
              <a:solidFill>
                <a:srgbClr val="000000"/>
              </a:solidFill>
              <a:effectLst/>
              <a:uFillTx/>
              <a:latin typeface="Times New Roman"/>
            </a:endParaRPr>
          </a:p>
        </p:txBody>
      </p:sp>
      <p:sp>
        <p:nvSpPr>
          <p:cNvPr id="1191" name=""/>
          <p:cNvSpPr txBox="1"/>
          <p:nvPr/>
        </p:nvSpPr>
        <p:spPr>
          <a:xfrm>
            <a:off x="5240520" y="2039040"/>
            <a:ext cx="417600" cy="201600"/>
          </a:xfrm>
          <a:prstGeom prst="rect">
            <a:avLst/>
          </a:prstGeom>
          <a:noFill/>
          <a:ln w="0">
            <a:noFill/>
          </a:ln>
        </p:spPr>
        <p:txBody>
          <a:bodyPr wrap="none" lIns="0" rIns="0" tIns="0" bIns="0" anchor="t">
            <a:spAutoFit/>
          </a:bodyPr>
          <a:p>
            <a:r>
              <a:rPr b="0" lang="en-US" sz="1200" strike="noStrike" u="none">
                <a:solidFill>
                  <a:srgbClr val="ef4444"/>
                </a:solidFill>
                <a:effectLst/>
                <a:uFillTx/>
                <a:latin typeface="MicrosoftYaHei"/>
                <a:ea typeface="MicrosoftYaHei"/>
              </a:rPr>
              <a:t>-4.2%</a:t>
            </a:r>
            <a:endParaRPr b="0" lang="en-US" sz="1200" strike="noStrike" u="none">
              <a:solidFill>
                <a:srgbClr val="000000"/>
              </a:solidFill>
              <a:effectLst/>
              <a:uFillTx/>
              <a:latin typeface="Times New Roman"/>
            </a:endParaRPr>
          </a:p>
        </p:txBody>
      </p:sp>
      <p:sp>
        <p:nvSpPr>
          <p:cNvPr id="1192" name=""/>
          <p:cNvSpPr/>
          <p:nvPr/>
        </p:nvSpPr>
        <p:spPr>
          <a:xfrm>
            <a:off x="609480" y="2695320"/>
            <a:ext cx="2495880" cy="610200"/>
          </a:xfrm>
          <a:custGeom>
            <a:avLst/>
            <a:gdLst/>
            <a:ahLst/>
            <a:rect l="0" t="0" r="r" b="b"/>
            <a:pathLst>
              <a:path w="6933" h="1695">
                <a:moveTo>
                  <a:pt x="211" y="0"/>
                </a:moveTo>
                <a:lnTo>
                  <a:pt x="6721" y="0"/>
                </a:lnTo>
                <a:cubicBezTo>
                  <a:pt x="6838" y="0"/>
                  <a:pt x="6933" y="117"/>
                  <a:pt x="6933" y="213"/>
                </a:cubicBezTo>
                <a:lnTo>
                  <a:pt x="6933" y="1483"/>
                </a:lnTo>
                <a:cubicBezTo>
                  <a:pt x="6933" y="1600"/>
                  <a:pt x="6838" y="1695"/>
                  <a:pt x="6721" y="1695"/>
                </a:cubicBezTo>
                <a:lnTo>
                  <a:pt x="211" y="1695"/>
                </a:lnTo>
                <a:cubicBezTo>
                  <a:pt x="95" y="1695"/>
                  <a:pt x="0" y="1578"/>
                  <a:pt x="0" y="1483"/>
                </a:cubicBezTo>
                <a:lnTo>
                  <a:pt x="0" y="213"/>
                </a:lnTo>
                <a:cubicBezTo>
                  <a:pt x="0" y="95"/>
                  <a:pt x="95" y="0"/>
                  <a:pt x="211" y="0"/>
                </a:cubicBezTo>
                <a:close/>
              </a:path>
            </a:pathLst>
          </a:custGeom>
          <a:solidFill>
            <a:srgbClr val="f0fd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93" name=""/>
          <p:cNvSpPr txBox="1"/>
          <p:nvPr/>
        </p:nvSpPr>
        <p:spPr>
          <a:xfrm>
            <a:off x="3371760" y="2269800"/>
            <a:ext cx="686520" cy="151200"/>
          </a:xfrm>
          <a:prstGeom prst="rect">
            <a:avLst/>
          </a:prstGeom>
          <a:noFill/>
          <a:ln w="0">
            <a:noFill/>
          </a:ln>
        </p:spPr>
        <p:txBody>
          <a:bodyPr wrap="none" lIns="0" rIns="0" tIns="0" bIns="0" anchor="t">
            <a:spAutoFit/>
          </a:bodyPr>
          <a:p>
            <a:r>
              <a:rPr b="0" lang="zh-CN" sz="900" strike="noStrike" u="none">
                <a:solidFill>
                  <a:srgbClr val="333333"/>
                </a:solidFill>
                <a:effectLst/>
                <a:uFillTx/>
                <a:latin typeface="MicrosoftYaHei"/>
                <a:ea typeface="MicrosoftYaHei"/>
              </a:rPr>
              <a:t>风险承受能力</a:t>
            </a:r>
            <a:endParaRPr b="0" lang="en-US" sz="900" strike="noStrike" u="none">
              <a:solidFill>
                <a:srgbClr val="000000"/>
              </a:solidFill>
              <a:effectLst/>
              <a:uFillTx/>
              <a:latin typeface="Times New Roman"/>
            </a:endParaRPr>
          </a:p>
        </p:txBody>
      </p:sp>
      <p:sp>
        <p:nvSpPr>
          <p:cNvPr id="1194" name=""/>
          <p:cNvSpPr txBox="1"/>
          <p:nvPr/>
        </p:nvSpPr>
        <p:spPr>
          <a:xfrm>
            <a:off x="723960" y="2801160"/>
            <a:ext cx="30564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胜率</a:t>
            </a:r>
            <a:endParaRPr b="0" lang="en-US" sz="1200" strike="noStrike" u="none">
              <a:solidFill>
                <a:srgbClr val="000000"/>
              </a:solidFill>
              <a:effectLst/>
              <a:uFillTx/>
              <a:latin typeface="Times New Roman"/>
            </a:endParaRPr>
          </a:p>
        </p:txBody>
      </p:sp>
      <p:sp>
        <p:nvSpPr>
          <p:cNvPr id="1195" name=""/>
          <p:cNvSpPr txBox="1"/>
          <p:nvPr/>
        </p:nvSpPr>
        <p:spPr>
          <a:xfrm>
            <a:off x="2558520" y="2801160"/>
            <a:ext cx="44100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62.3%</a:t>
            </a:r>
            <a:endParaRPr b="0" lang="en-US" sz="1200" strike="noStrike" u="none">
              <a:solidFill>
                <a:srgbClr val="000000"/>
              </a:solidFill>
              <a:effectLst/>
              <a:uFillTx/>
              <a:latin typeface="Times New Roman"/>
            </a:endParaRPr>
          </a:p>
        </p:txBody>
      </p:sp>
      <p:sp>
        <p:nvSpPr>
          <p:cNvPr id="1196" name=""/>
          <p:cNvSpPr/>
          <p:nvPr/>
        </p:nvSpPr>
        <p:spPr>
          <a:xfrm>
            <a:off x="3257280" y="2695320"/>
            <a:ext cx="2495880" cy="610200"/>
          </a:xfrm>
          <a:custGeom>
            <a:avLst/>
            <a:gdLst/>
            <a:ahLst/>
            <a:rect l="0" t="0" r="r" b="b"/>
            <a:pathLst>
              <a:path w="6933" h="1695">
                <a:moveTo>
                  <a:pt x="212" y="0"/>
                </a:moveTo>
                <a:lnTo>
                  <a:pt x="6722" y="0"/>
                </a:lnTo>
                <a:cubicBezTo>
                  <a:pt x="6839" y="0"/>
                  <a:pt x="6933" y="117"/>
                  <a:pt x="6933" y="213"/>
                </a:cubicBezTo>
                <a:lnTo>
                  <a:pt x="6933" y="1483"/>
                </a:lnTo>
                <a:cubicBezTo>
                  <a:pt x="6933" y="1600"/>
                  <a:pt x="6839" y="1695"/>
                  <a:pt x="6722" y="1695"/>
                </a:cubicBezTo>
                <a:lnTo>
                  <a:pt x="212" y="1695"/>
                </a:lnTo>
                <a:cubicBezTo>
                  <a:pt x="95" y="1695"/>
                  <a:pt x="0" y="1578"/>
                  <a:pt x="0" y="1483"/>
                </a:cubicBezTo>
                <a:lnTo>
                  <a:pt x="0" y="213"/>
                </a:lnTo>
                <a:cubicBezTo>
                  <a:pt x="0" y="95"/>
                  <a:pt x="95" y="0"/>
                  <a:pt x="212" y="0"/>
                </a:cubicBezTo>
                <a:close/>
              </a:path>
            </a:pathLst>
          </a:custGeom>
          <a:solidFill>
            <a:srgbClr val="faf5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97" name=""/>
          <p:cNvSpPr txBox="1"/>
          <p:nvPr/>
        </p:nvSpPr>
        <p:spPr>
          <a:xfrm>
            <a:off x="723960" y="3031920"/>
            <a:ext cx="572400" cy="151200"/>
          </a:xfrm>
          <a:prstGeom prst="rect">
            <a:avLst/>
          </a:prstGeom>
          <a:noFill/>
          <a:ln w="0">
            <a:noFill/>
          </a:ln>
        </p:spPr>
        <p:txBody>
          <a:bodyPr wrap="none" lIns="0" rIns="0" tIns="0" bIns="0" anchor="t">
            <a:spAutoFit/>
          </a:bodyPr>
          <a:p>
            <a:r>
              <a:rPr b="0" lang="zh-CN" sz="900" strike="noStrike" u="none">
                <a:solidFill>
                  <a:srgbClr val="333333"/>
                </a:solidFill>
                <a:effectLst/>
                <a:uFillTx/>
                <a:latin typeface="MicrosoftYaHei"/>
                <a:ea typeface="MicrosoftYaHei"/>
              </a:rPr>
              <a:t>交易成功率</a:t>
            </a:r>
            <a:endParaRPr b="0" lang="en-US" sz="900" strike="noStrike" u="none">
              <a:solidFill>
                <a:srgbClr val="000000"/>
              </a:solidFill>
              <a:effectLst/>
              <a:uFillTx/>
              <a:latin typeface="Times New Roman"/>
            </a:endParaRPr>
          </a:p>
        </p:txBody>
      </p:sp>
      <p:sp>
        <p:nvSpPr>
          <p:cNvPr id="1198" name=""/>
          <p:cNvSpPr txBox="1"/>
          <p:nvPr/>
        </p:nvSpPr>
        <p:spPr>
          <a:xfrm>
            <a:off x="3371760" y="280116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夏普比率</a:t>
            </a:r>
            <a:endParaRPr b="0" lang="en-US" sz="1200" strike="noStrike" u="none">
              <a:solidFill>
                <a:srgbClr val="000000"/>
              </a:solidFill>
              <a:effectLst/>
              <a:uFillTx/>
              <a:latin typeface="Times New Roman"/>
            </a:endParaRPr>
          </a:p>
        </p:txBody>
      </p:sp>
      <p:sp>
        <p:nvSpPr>
          <p:cNvPr id="1199" name=""/>
          <p:cNvSpPr txBox="1"/>
          <p:nvPr/>
        </p:nvSpPr>
        <p:spPr>
          <a:xfrm>
            <a:off x="5342400" y="2801160"/>
            <a:ext cx="30564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1.85</a:t>
            </a:r>
            <a:endParaRPr b="0" lang="en-US" sz="1200" strike="noStrike" u="none">
              <a:solidFill>
                <a:srgbClr val="000000"/>
              </a:solidFill>
              <a:effectLst/>
              <a:uFillTx/>
              <a:latin typeface="Times New Roman"/>
            </a:endParaRPr>
          </a:p>
        </p:txBody>
      </p:sp>
      <p:sp>
        <p:nvSpPr>
          <p:cNvPr id="1200" name=""/>
          <p:cNvSpPr/>
          <p:nvPr/>
        </p:nvSpPr>
        <p:spPr>
          <a:xfrm>
            <a:off x="380880" y="3976560"/>
            <a:ext cx="5600880" cy="2500560"/>
          </a:xfrm>
          <a:custGeom>
            <a:avLst/>
            <a:gdLst/>
            <a:ahLst/>
            <a:rect l="0" t="0" r="r" b="b"/>
            <a:pathLst>
              <a:path w="15558" h="6946">
                <a:moveTo>
                  <a:pt x="106" y="0"/>
                </a:moveTo>
                <a:lnTo>
                  <a:pt x="15453" y="0"/>
                </a:lnTo>
                <a:cubicBezTo>
                  <a:pt x="15511" y="0"/>
                  <a:pt x="15558" y="58"/>
                  <a:pt x="15558" y="106"/>
                </a:cubicBezTo>
                <a:lnTo>
                  <a:pt x="15558" y="6840"/>
                </a:lnTo>
                <a:cubicBezTo>
                  <a:pt x="15558" y="6899"/>
                  <a:pt x="15511" y="6946"/>
                  <a:pt x="15453" y="6946"/>
                </a:cubicBezTo>
                <a:lnTo>
                  <a:pt x="106" y="6946"/>
                </a:lnTo>
                <a:cubicBezTo>
                  <a:pt x="47" y="6946"/>
                  <a:pt x="0" y="6888"/>
                  <a:pt x="0" y="6840"/>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01" name="" descr=""/>
          <p:cNvPicPr/>
          <p:nvPr/>
        </p:nvPicPr>
        <p:blipFill>
          <a:blip r:embed="rId3"/>
          <a:stretch/>
        </p:blipFill>
        <p:spPr>
          <a:xfrm>
            <a:off x="612720" y="4205160"/>
            <a:ext cx="193680" cy="304560"/>
          </a:xfrm>
          <a:prstGeom prst="rect">
            <a:avLst/>
          </a:prstGeom>
          <a:noFill/>
          <a:ln w="0">
            <a:noFill/>
          </a:ln>
        </p:spPr>
      </p:pic>
      <p:sp>
        <p:nvSpPr>
          <p:cNvPr id="1202" name=""/>
          <p:cNvSpPr txBox="1"/>
          <p:nvPr/>
        </p:nvSpPr>
        <p:spPr>
          <a:xfrm>
            <a:off x="3371760" y="3031920"/>
            <a:ext cx="686520" cy="151200"/>
          </a:xfrm>
          <a:prstGeom prst="rect">
            <a:avLst/>
          </a:prstGeom>
          <a:noFill/>
          <a:ln w="0">
            <a:noFill/>
          </a:ln>
        </p:spPr>
        <p:txBody>
          <a:bodyPr wrap="none" lIns="0" rIns="0" tIns="0" bIns="0" anchor="t">
            <a:spAutoFit/>
          </a:bodyPr>
          <a:p>
            <a:r>
              <a:rPr b="0" lang="zh-CN" sz="900" strike="noStrike" u="none">
                <a:solidFill>
                  <a:srgbClr val="333333"/>
                </a:solidFill>
                <a:effectLst/>
                <a:uFillTx/>
                <a:latin typeface="MicrosoftYaHei"/>
                <a:ea typeface="MicrosoftYaHei"/>
              </a:rPr>
              <a:t>风险调整收益</a:t>
            </a:r>
            <a:endParaRPr b="0" lang="en-US" sz="900" strike="noStrike" u="none">
              <a:solidFill>
                <a:srgbClr val="000000"/>
              </a:solidFill>
              <a:effectLst/>
              <a:uFillTx/>
              <a:latin typeface="Times New Roman"/>
            </a:endParaRPr>
          </a:p>
        </p:txBody>
      </p:sp>
      <p:sp>
        <p:nvSpPr>
          <p:cNvPr id="1203" name=""/>
          <p:cNvSpPr txBox="1"/>
          <p:nvPr/>
        </p:nvSpPr>
        <p:spPr>
          <a:xfrm>
            <a:off x="923760" y="421920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告警系统设计</a:t>
            </a:r>
            <a:endParaRPr b="0" lang="en-US" sz="1350" strike="noStrike" u="none">
              <a:solidFill>
                <a:srgbClr val="000000"/>
              </a:solidFill>
              <a:effectLst/>
              <a:uFillTx/>
              <a:latin typeface="Times New Roman"/>
            </a:endParaRPr>
          </a:p>
        </p:txBody>
      </p:sp>
      <p:sp>
        <p:nvSpPr>
          <p:cNvPr id="1204" name=""/>
          <p:cNvSpPr txBox="1"/>
          <p:nvPr/>
        </p:nvSpPr>
        <p:spPr>
          <a:xfrm>
            <a:off x="838080" y="465372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资产回撤超过阈值触发告警</a:t>
            </a:r>
            <a:endParaRPr b="0" lang="en-US" sz="1200" strike="noStrike" u="none">
              <a:solidFill>
                <a:srgbClr val="000000"/>
              </a:solidFill>
              <a:effectLst/>
              <a:uFillTx/>
              <a:latin typeface="Times New Roman"/>
            </a:endParaRPr>
          </a:p>
        </p:txBody>
      </p:sp>
      <p:sp>
        <p:nvSpPr>
          <p:cNvPr id="1205" name=""/>
          <p:cNvSpPr txBox="1"/>
          <p:nvPr/>
        </p:nvSpPr>
        <p:spPr>
          <a:xfrm>
            <a:off x="838080" y="495828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连续交易失败自动通知</a:t>
            </a:r>
            <a:endParaRPr b="0" lang="en-US" sz="1200" strike="noStrike" u="none">
              <a:solidFill>
                <a:srgbClr val="000000"/>
              </a:solidFill>
              <a:effectLst/>
              <a:uFillTx/>
              <a:latin typeface="Times New Roman"/>
            </a:endParaRPr>
          </a:p>
        </p:txBody>
      </p:sp>
      <p:sp>
        <p:nvSpPr>
          <p:cNvPr id="1206" name=""/>
          <p:cNvSpPr txBox="1"/>
          <p:nvPr/>
        </p:nvSpPr>
        <p:spPr>
          <a:xfrm>
            <a:off x="838080" y="5263200"/>
            <a:ext cx="21762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多通道告警</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邮件</a:t>
            </a:r>
            <a:r>
              <a:rPr b="0" lang="en-US" sz="1200" strike="noStrike" u="none">
                <a:solidFill>
                  <a:srgbClr val="777777"/>
                </a:solidFill>
                <a:effectLst/>
                <a:uFillTx/>
                <a:latin typeface="MicrosoftYaHei"/>
                <a:ea typeface="MicrosoftYaHei"/>
              </a:rPr>
              <a:t>/Slack/</a:t>
            </a:r>
            <a:r>
              <a:rPr b="0" lang="zh-CN" sz="1200" strike="noStrike" u="none">
                <a:solidFill>
                  <a:srgbClr val="777777"/>
                </a:solidFill>
                <a:effectLst/>
                <a:uFillTx/>
                <a:latin typeface="MicrosoftYaHei"/>
                <a:ea typeface="MicrosoftYaHei"/>
              </a:rPr>
              <a:t>短信</a:t>
            </a:r>
            <a:r>
              <a:rPr b="0" lang="en-US" sz="1200" strike="noStrike" u="none">
                <a:solidFill>
                  <a:srgbClr val="777777"/>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1207" name=""/>
          <p:cNvSpPr/>
          <p:nvPr/>
        </p:nvSpPr>
        <p:spPr>
          <a:xfrm>
            <a:off x="6210000" y="1247760"/>
            <a:ext cx="5601240" cy="3848400"/>
          </a:xfrm>
          <a:custGeom>
            <a:avLst/>
            <a:gdLst/>
            <a:ahLst/>
            <a:rect l="0" t="0" r="r" b="b"/>
            <a:pathLst>
              <a:path w="15559" h="10690">
                <a:moveTo>
                  <a:pt x="106" y="0"/>
                </a:moveTo>
                <a:lnTo>
                  <a:pt x="15453" y="0"/>
                </a:lnTo>
                <a:cubicBezTo>
                  <a:pt x="15511" y="0"/>
                  <a:pt x="15559" y="58"/>
                  <a:pt x="15559" y="105"/>
                </a:cubicBezTo>
                <a:lnTo>
                  <a:pt x="15559" y="10584"/>
                </a:lnTo>
                <a:cubicBezTo>
                  <a:pt x="15559" y="10642"/>
                  <a:pt x="15511" y="10690"/>
                  <a:pt x="15453" y="10690"/>
                </a:cubicBezTo>
                <a:lnTo>
                  <a:pt x="106" y="10690"/>
                </a:lnTo>
                <a:cubicBezTo>
                  <a:pt x="48" y="10690"/>
                  <a:pt x="0" y="10631"/>
                  <a:pt x="0" y="10584"/>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08" name="" descr=""/>
          <p:cNvPicPr/>
          <p:nvPr/>
        </p:nvPicPr>
        <p:blipFill>
          <a:blip r:embed="rId4"/>
          <a:stretch/>
        </p:blipFill>
        <p:spPr>
          <a:xfrm>
            <a:off x="6438960" y="1476360"/>
            <a:ext cx="228240" cy="304560"/>
          </a:xfrm>
          <a:prstGeom prst="rect">
            <a:avLst/>
          </a:prstGeom>
          <a:noFill/>
          <a:ln w="0">
            <a:noFill/>
          </a:ln>
        </p:spPr>
      </p:pic>
      <p:sp>
        <p:nvSpPr>
          <p:cNvPr id="1209" name=""/>
          <p:cNvSpPr txBox="1"/>
          <p:nvPr/>
        </p:nvSpPr>
        <p:spPr>
          <a:xfrm>
            <a:off x="838080" y="556812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分级告警响应机制</a:t>
            </a:r>
            <a:endParaRPr b="0" lang="en-US" sz="1200" strike="noStrike" u="none">
              <a:solidFill>
                <a:srgbClr val="000000"/>
              </a:solidFill>
              <a:effectLst/>
              <a:uFillTx/>
              <a:latin typeface="Times New Roman"/>
            </a:endParaRPr>
          </a:p>
        </p:txBody>
      </p:sp>
      <p:sp>
        <p:nvSpPr>
          <p:cNvPr id="1210" name=""/>
          <p:cNvSpPr/>
          <p:nvPr/>
        </p:nvSpPr>
        <p:spPr>
          <a:xfrm>
            <a:off x="6438600" y="1933560"/>
            <a:ext cx="457920" cy="457920"/>
          </a:xfrm>
          <a:custGeom>
            <a:avLst/>
            <a:gdLst/>
            <a:ahLst/>
            <a:rect l="0" t="0" r="r" b="b"/>
            <a:pathLst>
              <a:path w="1272" h="1272">
                <a:moveTo>
                  <a:pt x="636" y="0"/>
                </a:moveTo>
                <a:cubicBezTo>
                  <a:pt x="988" y="0"/>
                  <a:pt x="1272" y="351"/>
                  <a:pt x="1272" y="636"/>
                </a:cubicBezTo>
                <a:cubicBezTo>
                  <a:pt x="1272" y="987"/>
                  <a:pt x="988" y="1272"/>
                  <a:pt x="636" y="1272"/>
                </a:cubicBezTo>
                <a:cubicBezTo>
                  <a:pt x="286" y="1272"/>
                  <a:pt x="0" y="921"/>
                  <a:pt x="0" y="636"/>
                </a:cubicBezTo>
                <a:cubicBezTo>
                  <a:pt x="0" y="285"/>
                  <a:pt x="286" y="0"/>
                  <a:pt x="636" y="0"/>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11" name="" descr=""/>
          <p:cNvPicPr/>
          <p:nvPr/>
        </p:nvPicPr>
        <p:blipFill>
          <a:blip r:embed="rId5"/>
          <a:stretch/>
        </p:blipFill>
        <p:spPr>
          <a:xfrm>
            <a:off x="6591240" y="2085840"/>
            <a:ext cx="151920" cy="151920"/>
          </a:xfrm>
          <a:prstGeom prst="rect">
            <a:avLst/>
          </a:prstGeom>
          <a:noFill/>
          <a:ln w="0">
            <a:noFill/>
          </a:ln>
        </p:spPr>
      </p:pic>
      <p:sp>
        <p:nvSpPr>
          <p:cNvPr id="1212" name=""/>
          <p:cNvSpPr txBox="1"/>
          <p:nvPr/>
        </p:nvSpPr>
        <p:spPr>
          <a:xfrm>
            <a:off x="6781680" y="149040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可视化仪表盘</a:t>
            </a:r>
            <a:endParaRPr b="0" lang="en-US" sz="1350" strike="noStrike" u="none">
              <a:solidFill>
                <a:srgbClr val="000000"/>
              </a:solidFill>
              <a:effectLst/>
              <a:uFillTx/>
              <a:latin typeface="Times New Roman"/>
            </a:endParaRPr>
          </a:p>
        </p:txBody>
      </p:sp>
      <p:sp>
        <p:nvSpPr>
          <p:cNvPr id="1213" name=""/>
          <p:cNvSpPr/>
          <p:nvPr/>
        </p:nvSpPr>
        <p:spPr>
          <a:xfrm>
            <a:off x="7975440" y="1933560"/>
            <a:ext cx="457920" cy="457920"/>
          </a:xfrm>
          <a:custGeom>
            <a:avLst/>
            <a:gdLst/>
            <a:ahLst/>
            <a:rect l="0" t="0" r="r" b="b"/>
            <a:pathLst>
              <a:path w="1272" h="1272">
                <a:moveTo>
                  <a:pt x="636" y="0"/>
                </a:moveTo>
                <a:cubicBezTo>
                  <a:pt x="987" y="0"/>
                  <a:pt x="1272" y="351"/>
                  <a:pt x="1272" y="636"/>
                </a:cubicBezTo>
                <a:cubicBezTo>
                  <a:pt x="1272" y="987"/>
                  <a:pt x="987" y="1272"/>
                  <a:pt x="636" y="1272"/>
                </a:cubicBezTo>
                <a:cubicBezTo>
                  <a:pt x="284" y="1272"/>
                  <a:pt x="0" y="921"/>
                  <a:pt x="0" y="636"/>
                </a:cubicBezTo>
                <a:cubicBezTo>
                  <a:pt x="0" y="285"/>
                  <a:pt x="284" y="0"/>
                  <a:pt x="636" y="0"/>
                </a:cubicBezTo>
                <a:close/>
              </a:path>
            </a:pathLst>
          </a:custGeom>
          <a:solidFill>
            <a:srgbClr val="dcfce7"/>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14" name="" descr=""/>
          <p:cNvPicPr/>
          <p:nvPr/>
        </p:nvPicPr>
        <p:blipFill>
          <a:blip r:embed="rId6"/>
          <a:stretch/>
        </p:blipFill>
        <p:spPr>
          <a:xfrm>
            <a:off x="8128080" y="2090520"/>
            <a:ext cx="151920" cy="142920"/>
          </a:xfrm>
          <a:prstGeom prst="rect">
            <a:avLst/>
          </a:prstGeom>
          <a:noFill/>
          <a:ln w="0">
            <a:noFill/>
          </a:ln>
        </p:spPr>
      </p:pic>
      <p:sp>
        <p:nvSpPr>
          <p:cNvPr id="1215" name=""/>
          <p:cNvSpPr txBox="1"/>
          <p:nvPr/>
        </p:nvSpPr>
        <p:spPr>
          <a:xfrm>
            <a:off x="6438600" y="2497320"/>
            <a:ext cx="53100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资产总览</a:t>
            </a:r>
            <a:endParaRPr b="0" lang="en-US" sz="1050" strike="noStrike" u="none">
              <a:solidFill>
                <a:srgbClr val="000000"/>
              </a:solidFill>
              <a:effectLst/>
              <a:uFillTx/>
              <a:latin typeface="Times New Roman"/>
            </a:endParaRPr>
          </a:p>
        </p:txBody>
      </p:sp>
      <p:sp>
        <p:nvSpPr>
          <p:cNvPr id="1216" name=""/>
          <p:cNvSpPr/>
          <p:nvPr/>
        </p:nvSpPr>
        <p:spPr>
          <a:xfrm>
            <a:off x="9511920" y="1933560"/>
            <a:ext cx="457920" cy="457920"/>
          </a:xfrm>
          <a:custGeom>
            <a:avLst/>
            <a:gdLst/>
            <a:ahLst/>
            <a:rect l="0" t="0" r="r" b="b"/>
            <a:pathLst>
              <a:path w="1272" h="1272">
                <a:moveTo>
                  <a:pt x="636" y="0"/>
                </a:moveTo>
                <a:cubicBezTo>
                  <a:pt x="987" y="0"/>
                  <a:pt x="1272" y="351"/>
                  <a:pt x="1272" y="636"/>
                </a:cubicBezTo>
                <a:cubicBezTo>
                  <a:pt x="1272" y="987"/>
                  <a:pt x="987" y="1272"/>
                  <a:pt x="636" y="1272"/>
                </a:cubicBezTo>
                <a:cubicBezTo>
                  <a:pt x="285" y="1272"/>
                  <a:pt x="0" y="921"/>
                  <a:pt x="0" y="636"/>
                </a:cubicBezTo>
                <a:cubicBezTo>
                  <a:pt x="0" y="285"/>
                  <a:pt x="285" y="0"/>
                  <a:pt x="636" y="0"/>
                </a:cubicBezTo>
                <a:close/>
              </a:path>
            </a:pathLst>
          </a:custGeom>
          <a:solidFill>
            <a:srgbClr val="f3e8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17" name="" descr=""/>
          <p:cNvPicPr/>
          <p:nvPr/>
        </p:nvPicPr>
        <p:blipFill>
          <a:blip r:embed="rId7"/>
          <a:stretch/>
        </p:blipFill>
        <p:spPr>
          <a:xfrm>
            <a:off x="9664560" y="2090520"/>
            <a:ext cx="151920" cy="142920"/>
          </a:xfrm>
          <a:prstGeom prst="rect">
            <a:avLst/>
          </a:prstGeom>
          <a:noFill/>
          <a:ln w="0">
            <a:noFill/>
          </a:ln>
        </p:spPr>
      </p:pic>
      <p:sp>
        <p:nvSpPr>
          <p:cNvPr id="1218" name=""/>
          <p:cNvSpPr txBox="1"/>
          <p:nvPr/>
        </p:nvSpPr>
        <p:spPr>
          <a:xfrm>
            <a:off x="7975440" y="2497320"/>
            <a:ext cx="53100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绩效分析</a:t>
            </a:r>
            <a:endParaRPr b="0" lang="en-US" sz="1050" strike="noStrike" u="none">
              <a:solidFill>
                <a:srgbClr val="000000"/>
              </a:solidFill>
              <a:effectLst/>
              <a:uFillTx/>
              <a:latin typeface="Times New Roman"/>
            </a:endParaRPr>
          </a:p>
        </p:txBody>
      </p:sp>
      <p:sp>
        <p:nvSpPr>
          <p:cNvPr id="1219" name=""/>
          <p:cNvSpPr/>
          <p:nvPr/>
        </p:nvSpPr>
        <p:spPr>
          <a:xfrm>
            <a:off x="11048760" y="1933560"/>
            <a:ext cx="457920" cy="457920"/>
          </a:xfrm>
          <a:custGeom>
            <a:avLst/>
            <a:gdLst/>
            <a:ahLst/>
            <a:rect l="0" t="0" r="r" b="b"/>
            <a:pathLst>
              <a:path w="1272" h="1272">
                <a:moveTo>
                  <a:pt x="636" y="0"/>
                </a:moveTo>
                <a:cubicBezTo>
                  <a:pt x="987" y="0"/>
                  <a:pt x="1272" y="351"/>
                  <a:pt x="1272" y="636"/>
                </a:cubicBezTo>
                <a:cubicBezTo>
                  <a:pt x="1272" y="987"/>
                  <a:pt x="987" y="1272"/>
                  <a:pt x="636" y="1272"/>
                </a:cubicBezTo>
                <a:cubicBezTo>
                  <a:pt x="285" y="1272"/>
                  <a:pt x="0" y="921"/>
                  <a:pt x="0" y="636"/>
                </a:cubicBezTo>
                <a:cubicBezTo>
                  <a:pt x="0" y="285"/>
                  <a:pt x="285" y="0"/>
                  <a:pt x="636" y="0"/>
                </a:cubicBezTo>
                <a:close/>
              </a:path>
            </a:pathLst>
          </a:custGeom>
          <a:solidFill>
            <a:srgbClr val="fef9c3"/>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20" name="" descr=""/>
          <p:cNvPicPr/>
          <p:nvPr/>
        </p:nvPicPr>
        <p:blipFill>
          <a:blip r:embed="rId8"/>
          <a:stretch/>
        </p:blipFill>
        <p:spPr>
          <a:xfrm>
            <a:off x="11201400" y="2090520"/>
            <a:ext cx="151920" cy="142920"/>
          </a:xfrm>
          <a:prstGeom prst="rect">
            <a:avLst/>
          </a:prstGeom>
          <a:noFill/>
          <a:ln w="0">
            <a:noFill/>
          </a:ln>
        </p:spPr>
      </p:pic>
      <p:sp>
        <p:nvSpPr>
          <p:cNvPr id="1221" name=""/>
          <p:cNvSpPr txBox="1"/>
          <p:nvPr/>
        </p:nvSpPr>
        <p:spPr>
          <a:xfrm>
            <a:off x="9511560" y="2497320"/>
            <a:ext cx="53100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交易记录</a:t>
            </a:r>
            <a:endParaRPr b="0" lang="en-US" sz="1050" strike="noStrike" u="none">
              <a:solidFill>
                <a:srgbClr val="000000"/>
              </a:solidFill>
              <a:effectLst/>
              <a:uFillTx/>
              <a:latin typeface="Times New Roman"/>
            </a:endParaRPr>
          </a:p>
        </p:txBody>
      </p:sp>
      <p:sp>
        <p:nvSpPr>
          <p:cNvPr id="1222" name=""/>
          <p:cNvSpPr txBox="1"/>
          <p:nvPr/>
        </p:nvSpPr>
        <p:spPr>
          <a:xfrm>
            <a:off x="11049480" y="2497320"/>
            <a:ext cx="53100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风险监控</a:t>
            </a:r>
            <a:endParaRPr b="0" lang="en-US" sz="1050" strike="noStrike" u="none">
              <a:solidFill>
                <a:srgbClr val="000000"/>
              </a:solidFill>
              <a:effectLst/>
              <a:uFillTx/>
              <a:latin typeface="Times New Roman"/>
            </a:endParaRPr>
          </a:p>
        </p:txBody>
      </p:sp>
      <p:sp>
        <p:nvSpPr>
          <p:cNvPr id="1223" name=""/>
          <p:cNvSpPr txBox="1"/>
          <p:nvPr/>
        </p:nvSpPr>
        <p:spPr>
          <a:xfrm>
            <a:off x="6438960" y="291528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技术实现</a:t>
            </a:r>
            <a:endParaRPr b="0" lang="en-US" sz="1200" strike="noStrike" u="none">
              <a:solidFill>
                <a:srgbClr val="000000"/>
              </a:solidFill>
              <a:effectLst/>
              <a:uFillTx/>
              <a:latin typeface="Times New Roman"/>
            </a:endParaRPr>
          </a:p>
        </p:txBody>
      </p:sp>
      <p:sp>
        <p:nvSpPr>
          <p:cNvPr id="1224" name=""/>
          <p:cNvSpPr txBox="1"/>
          <p:nvPr/>
        </p:nvSpPr>
        <p:spPr>
          <a:xfrm>
            <a:off x="6667560" y="3221280"/>
            <a:ext cx="189792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Streamlit</a:t>
            </a:r>
            <a:r>
              <a:rPr b="0" lang="zh-CN" sz="1000" strike="noStrike" u="none">
                <a:solidFill>
                  <a:srgbClr val="777777"/>
                </a:solidFill>
                <a:effectLst/>
                <a:uFillTx/>
                <a:latin typeface="MicrosoftYaHei"/>
                <a:ea typeface="MicrosoftYaHei"/>
              </a:rPr>
              <a:t>构建轻量级</a:t>
            </a:r>
            <a:r>
              <a:rPr b="0" lang="en-US" sz="1000" strike="noStrike" u="none">
                <a:solidFill>
                  <a:srgbClr val="777777"/>
                </a:solidFill>
                <a:effectLst/>
                <a:uFillTx/>
                <a:latin typeface="MicrosoftYaHei"/>
                <a:ea typeface="MicrosoftYaHei"/>
              </a:rPr>
              <a:t>Web</a:t>
            </a:r>
            <a:r>
              <a:rPr b="0" lang="zh-CN" sz="1000" strike="noStrike" u="none">
                <a:solidFill>
                  <a:srgbClr val="777777"/>
                </a:solidFill>
                <a:effectLst/>
                <a:uFillTx/>
                <a:latin typeface="MicrosoftYaHei"/>
                <a:ea typeface="MicrosoftYaHei"/>
              </a:rPr>
              <a:t>应用</a:t>
            </a:r>
            <a:endParaRPr b="0" lang="en-US" sz="1050" strike="noStrike" u="none">
              <a:solidFill>
                <a:srgbClr val="000000"/>
              </a:solidFill>
              <a:effectLst/>
              <a:uFillTx/>
              <a:latin typeface="Times New Roman"/>
            </a:endParaRPr>
          </a:p>
        </p:txBody>
      </p:sp>
      <p:sp>
        <p:nvSpPr>
          <p:cNvPr id="1225" name=""/>
          <p:cNvSpPr txBox="1"/>
          <p:nvPr/>
        </p:nvSpPr>
        <p:spPr>
          <a:xfrm>
            <a:off x="6667560" y="3411720"/>
            <a:ext cx="183528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SQLite/InfluxDB</a:t>
            </a:r>
            <a:r>
              <a:rPr b="0" lang="zh-CN" sz="1000" strike="noStrike" u="none">
                <a:solidFill>
                  <a:srgbClr val="777777"/>
                </a:solidFill>
                <a:effectLst/>
                <a:uFillTx/>
                <a:latin typeface="MicrosoftYaHei"/>
                <a:ea typeface="MicrosoftYaHei"/>
              </a:rPr>
              <a:t>存储历史数据</a:t>
            </a:r>
            <a:endParaRPr b="0" lang="en-US" sz="1050" strike="noStrike" u="none">
              <a:solidFill>
                <a:srgbClr val="000000"/>
              </a:solidFill>
              <a:effectLst/>
              <a:uFillTx/>
              <a:latin typeface="Times New Roman"/>
            </a:endParaRPr>
          </a:p>
        </p:txBody>
      </p:sp>
      <p:sp>
        <p:nvSpPr>
          <p:cNvPr id="1226" name=""/>
          <p:cNvSpPr/>
          <p:nvPr/>
        </p:nvSpPr>
        <p:spPr>
          <a:xfrm>
            <a:off x="6210000" y="5476680"/>
            <a:ext cx="5601240" cy="1000440"/>
          </a:xfrm>
          <a:custGeom>
            <a:avLst/>
            <a:gdLst/>
            <a:ahLst/>
            <a:rect l="0" t="0" r="r" b="b"/>
            <a:pathLst>
              <a:path w="15559" h="2779">
                <a:moveTo>
                  <a:pt x="0" y="0"/>
                </a:moveTo>
                <a:lnTo>
                  <a:pt x="15559" y="0"/>
                </a:lnTo>
                <a:lnTo>
                  <a:pt x="15559" y="2779"/>
                </a:lnTo>
                <a:lnTo>
                  <a:pt x="0" y="2779"/>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27" name=""/>
          <p:cNvSpPr/>
          <p:nvPr/>
        </p:nvSpPr>
        <p:spPr>
          <a:xfrm>
            <a:off x="6210000" y="5324400"/>
            <a:ext cx="56008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228" name=""/>
          <p:cNvSpPr txBox="1"/>
          <p:nvPr/>
        </p:nvSpPr>
        <p:spPr>
          <a:xfrm>
            <a:off x="6667560" y="3602160"/>
            <a:ext cx="10612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实时数据推送更新</a:t>
            </a:r>
            <a:endParaRPr b="0" lang="en-US" sz="1050" strike="noStrike" u="none">
              <a:solidFill>
                <a:srgbClr val="000000"/>
              </a:solidFill>
              <a:effectLst/>
              <a:uFillTx/>
              <a:latin typeface="Times New Roman"/>
            </a:endParaRPr>
          </a:p>
        </p:txBody>
      </p:sp>
      <p:pic>
        <p:nvPicPr>
          <p:cNvPr id="1229" name="" descr=""/>
          <p:cNvPicPr/>
          <p:nvPr/>
        </p:nvPicPr>
        <p:blipFill>
          <a:blip r:embed="rId9"/>
          <a:stretch/>
        </p:blipFill>
        <p:spPr>
          <a:xfrm>
            <a:off x="6362640" y="5667480"/>
            <a:ext cx="114120" cy="151920"/>
          </a:xfrm>
          <a:prstGeom prst="rect">
            <a:avLst/>
          </a:prstGeom>
          <a:noFill/>
          <a:ln w="0">
            <a:noFill/>
          </a:ln>
        </p:spPr>
      </p:pic>
      <p:sp>
        <p:nvSpPr>
          <p:cNvPr id="1230" name=""/>
          <p:cNvSpPr txBox="1"/>
          <p:nvPr/>
        </p:nvSpPr>
        <p:spPr>
          <a:xfrm>
            <a:off x="6524640" y="5630040"/>
            <a:ext cx="6102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监控价值</a:t>
            </a:r>
            <a:endParaRPr b="0" lang="en-US" sz="1200" strike="noStrike" u="none">
              <a:solidFill>
                <a:srgbClr val="000000"/>
              </a:solidFill>
              <a:effectLst/>
              <a:uFillTx/>
              <a:latin typeface="Times New Roman"/>
            </a:endParaRPr>
          </a:p>
        </p:txBody>
      </p:sp>
      <p:sp>
        <p:nvSpPr>
          <p:cNvPr id="1231" name=""/>
          <p:cNvSpPr txBox="1"/>
          <p:nvPr/>
        </p:nvSpPr>
        <p:spPr>
          <a:xfrm>
            <a:off x="6362640" y="5936040"/>
            <a:ext cx="503892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通过实时监控和可视化看板，将系统运行状态转化为可操作的洞察，为策略优化和风险</a:t>
            </a:r>
            <a:endParaRPr b="0" lang="en-US" sz="1050" strike="noStrike" u="none">
              <a:solidFill>
                <a:srgbClr val="000000"/>
              </a:solidFill>
              <a:effectLst/>
              <a:uFillTx/>
              <a:latin typeface="Times New Roman"/>
            </a:endParaRPr>
          </a:p>
        </p:txBody>
      </p:sp>
      <p:sp>
        <p:nvSpPr>
          <p:cNvPr id="1232" name=""/>
          <p:cNvSpPr txBox="1"/>
          <p:nvPr/>
        </p:nvSpPr>
        <p:spPr>
          <a:xfrm>
            <a:off x="6362640" y="6113520"/>
            <a:ext cx="106128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控制提供数据支持</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3"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34" name="" descr=""/>
          <p:cNvPicPr/>
          <p:nvPr/>
        </p:nvPicPr>
        <p:blipFill>
          <a:blip r:embed="rId1"/>
          <a:stretch/>
        </p:blipFill>
        <p:spPr>
          <a:xfrm>
            <a:off x="0" y="0"/>
            <a:ext cx="12191760" cy="6857640"/>
          </a:xfrm>
          <a:prstGeom prst="rect">
            <a:avLst/>
          </a:prstGeom>
          <a:noFill/>
          <a:ln w="0">
            <a:noFill/>
          </a:ln>
        </p:spPr>
      </p:pic>
      <p:sp>
        <p:nvSpPr>
          <p:cNvPr id="1235"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05/05</a:t>
            </a:r>
            <a:r>
              <a:rPr b="0" lang="zh-CN" sz="1000" strike="noStrike" u="none">
                <a:solidFill>
                  <a:srgbClr val="4b5563"/>
                </a:solidFill>
                <a:effectLst/>
                <a:uFillTx/>
                <a:latin typeface="MicrosoftYaHei"/>
                <a:ea typeface="MicrosoftYaHei"/>
              </a:rPr>
              <a:t>系统实现技术细节</a:t>
            </a:r>
            <a:endParaRPr b="0" lang="en-US" sz="1050" strike="noStrike" u="none">
              <a:solidFill>
                <a:srgbClr val="000000"/>
              </a:solidFill>
              <a:effectLst/>
              <a:uFillTx/>
              <a:latin typeface="Times New Roman"/>
            </a:endParaRPr>
          </a:p>
        </p:txBody>
      </p:sp>
      <p:sp>
        <p:nvSpPr>
          <p:cNvPr id="1236" name=""/>
          <p:cNvSpPr/>
          <p:nvPr/>
        </p:nvSpPr>
        <p:spPr>
          <a:xfrm>
            <a:off x="380880" y="1247760"/>
            <a:ext cx="11430720" cy="4762800"/>
          </a:xfrm>
          <a:custGeom>
            <a:avLst/>
            <a:gdLst/>
            <a:ahLst/>
            <a:rect l="0" t="0" r="r" b="b"/>
            <a:pathLst>
              <a:path w="31752" h="13230">
                <a:moveTo>
                  <a:pt x="106" y="0"/>
                </a:moveTo>
                <a:lnTo>
                  <a:pt x="31646" y="0"/>
                </a:lnTo>
                <a:cubicBezTo>
                  <a:pt x="31704" y="0"/>
                  <a:pt x="31752" y="58"/>
                  <a:pt x="31752" y="105"/>
                </a:cubicBezTo>
                <a:lnTo>
                  <a:pt x="31752" y="13124"/>
                </a:lnTo>
                <a:cubicBezTo>
                  <a:pt x="31752" y="13182"/>
                  <a:pt x="31704" y="13230"/>
                  <a:pt x="31646" y="13230"/>
                </a:cubicBezTo>
                <a:lnTo>
                  <a:pt x="106" y="13230"/>
                </a:lnTo>
                <a:cubicBezTo>
                  <a:pt x="47" y="13230"/>
                  <a:pt x="0" y="13171"/>
                  <a:pt x="0" y="13124"/>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37" name="" descr=""/>
          <p:cNvPicPr/>
          <p:nvPr/>
        </p:nvPicPr>
        <p:blipFill>
          <a:blip r:embed="rId2"/>
          <a:stretch/>
        </p:blipFill>
        <p:spPr>
          <a:xfrm>
            <a:off x="609480" y="1476360"/>
            <a:ext cx="218880" cy="304560"/>
          </a:xfrm>
          <a:prstGeom prst="rect">
            <a:avLst/>
          </a:prstGeom>
          <a:noFill/>
          <a:ln w="0">
            <a:noFill/>
          </a:ln>
        </p:spPr>
      </p:pic>
      <p:sp>
        <p:nvSpPr>
          <p:cNvPr id="1238" name=""/>
          <p:cNvSpPr txBox="1"/>
          <p:nvPr/>
        </p:nvSpPr>
        <p:spPr>
          <a:xfrm>
            <a:off x="380880" y="450000"/>
            <a:ext cx="286596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利用开源项目加速开发</a:t>
            </a:r>
            <a:endParaRPr b="0" lang="en-US" sz="2250" strike="noStrike" u="none">
              <a:solidFill>
                <a:srgbClr val="000000"/>
              </a:solidFill>
              <a:effectLst/>
              <a:uFillTx/>
              <a:latin typeface="Times New Roman"/>
            </a:endParaRPr>
          </a:p>
        </p:txBody>
      </p:sp>
      <p:sp>
        <p:nvSpPr>
          <p:cNvPr id="1239" name=""/>
          <p:cNvSpPr/>
          <p:nvPr/>
        </p:nvSpPr>
        <p:spPr>
          <a:xfrm>
            <a:off x="609480" y="2009520"/>
            <a:ext cx="1566000" cy="386280"/>
          </a:xfrm>
          <a:custGeom>
            <a:avLst/>
            <a:gdLst/>
            <a:ahLst/>
            <a:rect l="0" t="0" r="r" b="b"/>
            <a:pathLst>
              <a:path w="4350" h="1073">
                <a:moveTo>
                  <a:pt x="0" y="0"/>
                </a:moveTo>
                <a:lnTo>
                  <a:pt x="4350" y="0"/>
                </a:lnTo>
                <a:lnTo>
                  <a:pt x="4350" y="1073"/>
                </a:lnTo>
                <a:lnTo>
                  <a:pt x="0" y="1073"/>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40" name=""/>
          <p:cNvSpPr txBox="1"/>
          <p:nvPr/>
        </p:nvSpPr>
        <p:spPr>
          <a:xfrm>
            <a:off x="942840" y="1490400"/>
            <a:ext cx="198324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开源</a:t>
            </a:r>
            <a:r>
              <a:rPr b="1" lang="en-US" sz="1300" strike="noStrike" u="none">
                <a:solidFill>
                  <a:srgbClr val="333333"/>
                </a:solidFill>
                <a:effectLst/>
                <a:uFillTx/>
                <a:latin typeface="MicrosoftYaHei"/>
                <a:ea typeface="MicrosoftYaHei"/>
              </a:rPr>
              <a:t>AI</a:t>
            </a:r>
            <a:r>
              <a:rPr b="1" lang="zh-CN" sz="1300" strike="noStrike" u="none">
                <a:solidFill>
                  <a:srgbClr val="333333"/>
                </a:solidFill>
                <a:effectLst/>
                <a:uFillTx/>
                <a:latin typeface="MicrosoftYaHei"/>
                <a:ea typeface="MicrosoftYaHei"/>
              </a:rPr>
              <a:t>量化交易项目对比</a:t>
            </a:r>
            <a:endParaRPr b="0" lang="en-US" sz="1350" strike="noStrike" u="none">
              <a:solidFill>
                <a:srgbClr val="000000"/>
              </a:solidFill>
              <a:effectLst/>
              <a:uFillTx/>
              <a:latin typeface="Times New Roman"/>
            </a:endParaRPr>
          </a:p>
        </p:txBody>
      </p:sp>
      <p:sp>
        <p:nvSpPr>
          <p:cNvPr id="1241" name=""/>
          <p:cNvSpPr/>
          <p:nvPr/>
        </p:nvSpPr>
        <p:spPr>
          <a:xfrm>
            <a:off x="2175120" y="2009520"/>
            <a:ext cx="6363360" cy="386280"/>
          </a:xfrm>
          <a:custGeom>
            <a:avLst/>
            <a:gdLst/>
            <a:ahLst/>
            <a:rect l="0" t="0" r="r" b="b"/>
            <a:pathLst>
              <a:path w="17676" h="1073">
                <a:moveTo>
                  <a:pt x="0" y="0"/>
                </a:moveTo>
                <a:lnTo>
                  <a:pt x="17676" y="0"/>
                </a:lnTo>
                <a:lnTo>
                  <a:pt x="17676" y="1073"/>
                </a:lnTo>
                <a:lnTo>
                  <a:pt x="0" y="1073"/>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42" name=""/>
          <p:cNvSpPr txBox="1"/>
          <p:nvPr/>
        </p:nvSpPr>
        <p:spPr>
          <a:xfrm>
            <a:off x="762120" y="2117520"/>
            <a:ext cx="457920" cy="151200"/>
          </a:xfrm>
          <a:prstGeom prst="rect">
            <a:avLst/>
          </a:prstGeom>
          <a:noFill/>
          <a:ln w="0">
            <a:noFill/>
          </a:ln>
        </p:spPr>
        <p:txBody>
          <a:bodyPr wrap="none" lIns="0" rIns="0" tIns="0" bIns="0" anchor="t">
            <a:spAutoFit/>
          </a:bodyPr>
          <a:p>
            <a:r>
              <a:rPr b="1" lang="zh-CN" sz="900" strike="noStrike" u="none">
                <a:solidFill>
                  <a:srgbClr val="6b7280"/>
                </a:solidFill>
                <a:effectLst/>
                <a:uFillTx/>
                <a:latin typeface="MicrosoftYaHei"/>
                <a:ea typeface="MicrosoftYaHei"/>
              </a:rPr>
              <a:t>项目名称</a:t>
            </a:r>
            <a:endParaRPr b="0" lang="en-US" sz="900" strike="noStrike" u="none">
              <a:solidFill>
                <a:srgbClr val="000000"/>
              </a:solidFill>
              <a:effectLst/>
              <a:uFillTx/>
              <a:latin typeface="Times New Roman"/>
            </a:endParaRPr>
          </a:p>
        </p:txBody>
      </p:sp>
      <p:sp>
        <p:nvSpPr>
          <p:cNvPr id="1243" name=""/>
          <p:cNvSpPr/>
          <p:nvPr/>
        </p:nvSpPr>
        <p:spPr>
          <a:xfrm>
            <a:off x="8538120" y="2009520"/>
            <a:ext cx="3044520" cy="386280"/>
          </a:xfrm>
          <a:custGeom>
            <a:avLst/>
            <a:gdLst/>
            <a:ahLst/>
            <a:rect l="0" t="0" r="r" b="b"/>
            <a:pathLst>
              <a:path w="8457" h="1073">
                <a:moveTo>
                  <a:pt x="0" y="0"/>
                </a:moveTo>
                <a:lnTo>
                  <a:pt x="8457" y="0"/>
                </a:lnTo>
                <a:lnTo>
                  <a:pt x="8457" y="1073"/>
                </a:lnTo>
                <a:lnTo>
                  <a:pt x="0" y="1073"/>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44" name=""/>
          <p:cNvSpPr txBox="1"/>
          <p:nvPr/>
        </p:nvSpPr>
        <p:spPr>
          <a:xfrm>
            <a:off x="2327760" y="2117520"/>
            <a:ext cx="801000" cy="151200"/>
          </a:xfrm>
          <a:prstGeom prst="rect">
            <a:avLst/>
          </a:prstGeom>
          <a:noFill/>
          <a:ln w="0">
            <a:noFill/>
          </a:ln>
        </p:spPr>
        <p:txBody>
          <a:bodyPr wrap="none" lIns="0" rIns="0" tIns="0" bIns="0" anchor="t">
            <a:spAutoFit/>
          </a:bodyPr>
          <a:p>
            <a:r>
              <a:rPr b="1" lang="zh-CN" sz="900" strike="noStrike" u="none">
                <a:solidFill>
                  <a:srgbClr val="6b7280"/>
                </a:solidFill>
                <a:effectLst/>
                <a:uFillTx/>
                <a:latin typeface="MicrosoftYaHei"/>
                <a:ea typeface="MicrosoftYaHei"/>
              </a:rPr>
              <a:t>核心特点与优势</a:t>
            </a:r>
            <a:endParaRPr b="0" lang="en-US" sz="900" strike="noStrike" u="none">
              <a:solidFill>
                <a:srgbClr val="000000"/>
              </a:solidFill>
              <a:effectLst/>
              <a:uFillTx/>
              <a:latin typeface="Times New Roman"/>
            </a:endParaRPr>
          </a:p>
        </p:txBody>
      </p:sp>
      <p:sp>
        <p:nvSpPr>
          <p:cNvPr id="1245" name=""/>
          <p:cNvSpPr/>
          <p:nvPr/>
        </p:nvSpPr>
        <p:spPr>
          <a:xfrm>
            <a:off x="609480" y="2395440"/>
            <a:ext cx="10973520" cy="2014920"/>
          </a:xfrm>
          <a:custGeom>
            <a:avLst/>
            <a:gdLst/>
            <a:ahLst/>
            <a:rect l="0" t="0" r="r" b="b"/>
            <a:pathLst>
              <a:path w="30482" h="5597">
                <a:moveTo>
                  <a:pt x="0" y="0"/>
                </a:moveTo>
                <a:lnTo>
                  <a:pt x="30482" y="0"/>
                </a:lnTo>
                <a:lnTo>
                  <a:pt x="30482" y="5597"/>
                </a:lnTo>
                <a:lnTo>
                  <a:pt x="0" y="5597"/>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46" name=""/>
          <p:cNvSpPr/>
          <p:nvPr/>
        </p:nvSpPr>
        <p:spPr>
          <a:xfrm>
            <a:off x="609480" y="2395440"/>
            <a:ext cx="1097280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247" name=""/>
          <p:cNvSpPr txBox="1"/>
          <p:nvPr/>
        </p:nvSpPr>
        <p:spPr>
          <a:xfrm>
            <a:off x="8690400" y="2117520"/>
            <a:ext cx="572400" cy="151200"/>
          </a:xfrm>
          <a:prstGeom prst="rect">
            <a:avLst/>
          </a:prstGeom>
          <a:noFill/>
          <a:ln w="0">
            <a:noFill/>
          </a:ln>
        </p:spPr>
        <p:txBody>
          <a:bodyPr wrap="none" lIns="0" rIns="0" tIns="0" bIns="0" anchor="t">
            <a:spAutoFit/>
          </a:bodyPr>
          <a:p>
            <a:r>
              <a:rPr b="1" lang="zh-CN" sz="900" strike="noStrike" u="none">
                <a:solidFill>
                  <a:srgbClr val="6b7280"/>
                </a:solidFill>
                <a:effectLst/>
                <a:uFillTx/>
                <a:latin typeface="MicrosoftYaHei"/>
                <a:ea typeface="MicrosoftYaHei"/>
              </a:rPr>
              <a:t>主要技术栈</a:t>
            </a:r>
            <a:endParaRPr b="0" lang="en-US" sz="900" strike="noStrike" u="none">
              <a:solidFill>
                <a:srgbClr val="000000"/>
              </a:solidFill>
              <a:effectLst/>
              <a:uFillTx/>
              <a:latin typeface="Times New Roman"/>
            </a:endParaRPr>
          </a:p>
        </p:txBody>
      </p:sp>
      <p:sp>
        <p:nvSpPr>
          <p:cNvPr id="1248" name=""/>
          <p:cNvSpPr txBox="1"/>
          <p:nvPr/>
        </p:nvSpPr>
        <p:spPr>
          <a:xfrm>
            <a:off x="762120" y="2540160"/>
            <a:ext cx="1108440" cy="175680"/>
          </a:xfrm>
          <a:prstGeom prst="rect">
            <a:avLst/>
          </a:prstGeom>
          <a:noFill/>
          <a:ln w="0">
            <a:noFill/>
          </a:ln>
        </p:spPr>
        <p:txBody>
          <a:bodyPr wrap="none" lIns="0" rIns="0" tIns="0" bIns="0" anchor="t">
            <a:spAutoFit/>
          </a:bodyPr>
          <a:p>
            <a:r>
              <a:rPr b="1" lang="en-US" sz="1000" strike="noStrike" u="none">
                <a:solidFill>
                  <a:srgbClr val="111827"/>
                </a:solidFill>
                <a:effectLst/>
                <a:uFillTx/>
                <a:latin typeface="MicrosoftYaHei"/>
                <a:ea typeface="MicrosoftYaHei"/>
              </a:rPr>
              <a:t>TensorTrade-NG</a:t>
            </a:r>
            <a:endParaRPr b="0" lang="en-US" sz="1050" strike="noStrike" u="none">
              <a:solidFill>
                <a:srgbClr val="000000"/>
              </a:solidFill>
              <a:effectLst/>
              <a:uFillTx/>
              <a:latin typeface="Times New Roman"/>
            </a:endParaRPr>
          </a:p>
        </p:txBody>
      </p:sp>
      <p:sp>
        <p:nvSpPr>
          <p:cNvPr id="1249" name=""/>
          <p:cNvSpPr txBox="1"/>
          <p:nvPr/>
        </p:nvSpPr>
        <p:spPr>
          <a:xfrm>
            <a:off x="2327760" y="2540160"/>
            <a:ext cx="4843440" cy="175680"/>
          </a:xfrm>
          <a:prstGeom prst="rect">
            <a:avLst/>
          </a:prstGeom>
          <a:noFill/>
          <a:ln w="0">
            <a:noFill/>
          </a:ln>
        </p:spPr>
        <p:txBody>
          <a:bodyPr wrap="none" lIns="0" rIns="0" tIns="0" bIns="0" anchor="t">
            <a:spAutoFit/>
          </a:bodyPr>
          <a:p>
            <a:r>
              <a:rPr b="0" lang="zh-CN" sz="1000" strike="noStrike" u="none">
                <a:solidFill>
                  <a:srgbClr val="6b7280"/>
                </a:solidFill>
                <a:effectLst/>
                <a:uFillTx/>
                <a:latin typeface="MicrosoftYaHei"/>
                <a:ea typeface="MicrosoftYaHei"/>
              </a:rPr>
              <a:t>模块化设计，</a:t>
            </a:r>
            <a:r>
              <a:rPr b="0" lang="en-US" sz="1000" strike="noStrike" u="none">
                <a:solidFill>
                  <a:srgbClr val="6b7280"/>
                </a:solidFill>
                <a:effectLst/>
                <a:uFillTx/>
                <a:latin typeface="MicrosoftYaHei"/>
                <a:ea typeface="MicrosoftYaHei"/>
              </a:rPr>
              <a:t>AI</a:t>
            </a:r>
            <a:r>
              <a:rPr b="0" lang="zh-CN" sz="1000" strike="noStrike" u="none">
                <a:solidFill>
                  <a:srgbClr val="6b7280"/>
                </a:solidFill>
                <a:effectLst/>
                <a:uFillTx/>
                <a:latin typeface="MicrosoftYaHei"/>
                <a:ea typeface="MicrosoftYaHei"/>
              </a:rPr>
              <a:t>策略可通过强化学习实现自我进化；提供便捷的快速原型验证环境</a:t>
            </a:r>
            <a:endParaRPr b="0" lang="en-US" sz="1050" strike="noStrike" u="none">
              <a:solidFill>
                <a:srgbClr val="000000"/>
              </a:solidFill>
              <a:effectLst/>
              <a:uFillTx/>
              <a:latin typeface="Times New Roman"/>
            </a:endParaRPr>
          </a:p>
        </p:txBody>
      </p:sp>
      <p:sp>
        <p:nvSpPr>
          <p:cNvPr id="1250" name=""/>
          <p:cNvSpPr/>
          <p:nvPr/>
        </p:nvSpPr>
        <p:spPr>
          <a:xfrm>
            <a:off x="609480" y="2900160"/>
            <a:ext cx="1097280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251" name=""/>
          <p:cNvSpPr txBox="1"/>
          <p:nvPr/>
        </p:nvSpPr>
        <p:spPr>
          <a:xfrm>
            <a:off x="8690400" y="2540160"/>
            <a:ext cx="1932840" cy="175680"/>
          </a:xfrm>
          <a:prstGeom prst="rect">
            <a:avLst/>
          </a:prstGeom>
          <a:noFill/>
          <a:ln w="0">
            <a:noFill/>
          </a:ln>
        </p:spPr>
        <p:txBody>
          <a:bodyPr wrap="none" lIns="0" rIns="0" tIns="0" bIns="0" anchor="t">
            <a:spAutoFit/>
          </a:bodyPr>
          <a:p>
            <a:r>
              <a:rPr b="0" lang="en-US" sz="1000" strike="noStrike" u="none">
                <a:solidFill>
                  <a:srgbClr val="6b7280"/>
                </a:solidFill>
                <a:effectLst/>
                <a:uFillTx/>
                <a:latin typeface="MicrosoftYaHei"/>
                <a:ea typeface="MicrosoftYaHei"/>
              </a:rPr>
              <a:t>Python, Ray, Stable-Baselines3</a:t>
            </a:r>
            <a:endParaRPr b="0" lang="en-US" sz="1050" strike="noStrike" u="none">
              <a:solidFill>
                <a:srgbClr val="000000"/>
              </a:solidFill>
              <a:effectLst/>
              <a:uFillTx/>
              <a:latin typeface="Times New Roman"/>
            </a:endParaRPr>
          </a:p>
        </p:txBody>
      </p:sp>
      <p:sp>
        <p:nvSpPr>
          <p:cNvPr id="1252" name=""/>
          <p:cNvSpPr txBox="1"/>
          <p:nvPr/>
        </p:nvSpPr>
        <p:spPr>
          <a:xfrm>
            <a:off x="762120" y="3044880"/>
            <a:ext cx="649080" cy="175680"/>
          </a:xfrm>
          <a:prstGeom prst="rect">
            <a:avLst/>
          </a:prstGeom>
          <a:noFill/>
          <a:ln w="0">
            <a:noFill/>
          </a:ln>
        </p:spPr>
        <p:txBody>
          <a:bodyPr wrap="none" lIns="0" rIns="0" tIns="0" bIns="0" anchor="t">
            <a:spAutoFit/>
          </a:bodyPr>
          <a:p>
            <a:r>
              <a:rPr b="1" lang="en-US" sz="1000" strike="noStrike" u="none">
                <a:solidFill>
                  <a:srgbClr val="111827"/>
                </a:solidFill>
                <a:effectLst/>
                <a:uFillTx/>
                <a:latin typeface="MicrosoftYaHei"/>
                <a:ea typeface="MicrosoftYaHei"/>
              </a:rPr>
              <a:t>Freqtrade</a:t>
            </a:r>
            <a:endParaRPr b="0" lang="en-US" sz="1050" strike="noStrike" u="none">
              <a:solidFill>
                <a:srgbClr val="000000"/>
              </a:solidFill>
              <a:effectLst/>
              <a:uFillTx/>
              <a:latin typeface="Times New Roman"/>
            </a:endParaRPr>
          </a:p>
        </p:txBody>
      </p:sp>
      <p:sp>
        <p:nvSpPr>
          <p:cNvPr id="1253" name=""/>
          <p:cNvSpPr txBox="1"/>
          <p:nvPr/>
        </p:nvSpPr>
        <p:spPr>
          <a:xfrm>
            <a:off x="2327760" y="3044880"/>
            <a:ext cx="4641480" cy="175680"/>
          </a:xfrm>
          <a:prstGeom prst="rect">
            <a:avLst/>
          </a:prstGeom>
          <a:noFill/>
          <a:ln w="0">
            <a:noFill/>
          </a:ln>
        </p:spPr>
        <p:txBody>
          <a:bodyPr wrap="none" lIns="0" rIns="0" tIns="0" bIns="0" anchor="t">
            <a:spAutoFit/>
          </a:bodyPr>
          <a:p>
            <a:r>
              <a:rPr b="0" lang="zh-CN" sz="1000" strike="noStrike" u="none">
                <a:solidFill>
                  <a:srgbClr val="6b7280"/>
                </a:solidFill>
                <a:effectLst/>
                <a:uFillTx/>
                <a:latin typeface="MicrosoftYaHei"/>
                <a:ea typeface="MicrosoftYaHei"/>
              </a:rPr>
              <a:t>专注于加密货币交易的开源机器人；提供回测引擎、策略优化和交易执行等功能</a:t>
            </a:r>
            <a:endParaRPr b="0" lang="en-US" sz="1050" strike="noStrike" u="none">
              <a:solidFill>
                <a:srgbClr val="000000"/>
              </a:solidFill>
              <a:effectLst/>
              <a:uFillTx/>
              <a:latin typeface="Times New Roman"/>
            </a:endParaRPr>
          </a:p>
        </p:txBody>
      </p:sp>
      <p:sp>
        <p:nvSpPr>
          <p:cNvPr id="1254" name=""/>
          <p:cNvSpPr/>
          <p:nvPr/>
        </p:nvSpPr>
        <p:spPr>
          <a:xfrm>
            <a:off x="609480" y="3404880"/>
            <a:ext cx="1097280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255" name=""/>
          <p:cNvSpPr txBox="1"/>
          <p:nvPr/>
        </p:nvSpPr>
        <p:spPr>
          <a:xfrm>
            <a:off x="8690400" y="3044880"/>
            <a:ext cx="1296360" cy="175680"/>
          </a:xfrm>
          <a:prstGeom prst="rect">
            <a:avLst/>
          </a:prstGeom>
          <a:noFill/>
          <a:ln w="0">
            <a:noFill/>
          </a:ln>
        </p:spPr>
        <p:txBody>
          <a:bodyPr wrap="none" lIns="0" rIns="0" tIns="0" bIns="0" anchor="t">
            <a:spAutoFit/>
          </a:bodyPr>
          <a:p>
            <a:r>
              <a:rPr b="0" lang="en-US" sz="1000" strike="noStrike" u="none">
                <a:solidFill>
                  <a:srgbClr val="6b7280"/>
                </a:solidFill>
                <a:effectLst/>
                <a:uFillTx/>
                <a:latin typeface="MicrosoftYaHei"/>
                <a:ea typeface="MicrosoftYaHei"/>
              </a:rPr>
              <a:t>Python, ccxt, Pandas</a:t>
            </a:r>
            <a:endParaRPr b="0" lang="en-US" sz="1050" strike="noStrike" u="none">
              <a:solidFill>
                <a:srgbClr val="000000"/>
              </a:solidFill>
              <a:effectLst/>
              <a:uFillTx/>
              <a:latin typeface="Times New Roman"/>
            </a:endParaRPr>
          </a:p>
        </p:txBody>
      </p:sp>
      <p:sp>
        <p:nvSpPr>
          <p:cNvPr id="1256" name=""/>
          <p:cNvSpPr txBox="1"/>
          <p:nvPr/>
        </p:nvSpPr>
        <p:spPr>
          <a:xfrm>
            <a:off x="762120" y="3549960"/>
            <a:ext cx="276120" cy="175680"/>
          </a:xfrm>
          <a:prstGeom prst="rect">
            <a:avLst/>
          </a:prstGeom>
          <a:noFill/>
          <a:ln w="0">
            <a:noFill/>
          </a:ln>
        </p:spPr>
        <p:txBody>
          <a:bodyPr wrap="none" lIns="0" rIns="0" tIns="0" bIns="0" anchor="t">
            <a:spAutoFit/>
          </a:bodyPr>
          <a:p>
            <a:r>
              <a:rPr b="1" lang="en-US" sz="1000" strike="noStrike" u="none">
                <a:solidFill>
                  <a:srgbClr val="111827"/>
                </a:solidFill>
                <a:effectLst/>
                <a:uFillTx/>
                <a:latin typeface="MicrosoftYaHei"/>
                <a:ea typeface="MicrosoftYaHei"/>
              </a:rPr>
              <a:t>Qlib</a:t>
            </a:r>
            <a:endParaRPr b="0" lang="en-US" sz="1050" strike="noStrike" u="none">
              <a:solidFill>
                <a:srgbClr val="000000"/>
              </a:solidFill>
              <a:effectLst/>
              <a:uFillTx/>
              <a:latin typeface="Times New Roman"/>
            </a:endParaRPr>
          </a:p>
        </p:txBody>
      </p:sp>
      <p:sp>
        <p:nvSpPr>
          <p:cNvPr id="1257" name=""/>
          <p:cNvSpPr txBox="1"/>
          <p:nvPr/>
        </p:nvSpPr>
        <p:spPr>
          <a:xfrm>
            <a:off x="2327760" y="3549960"/>
            <a:ext cx="4647600" cy="175680"/>
          </a:xfrm>
          <a:prstGeom prst="rect">
            <a:avLst/>
          </a:prstGeom>
          <a:noFill/>
          <a:ln w="0">
            <a:noFill/>
          </a:ln>
        </p:spPr>
        <p:txBody>
          <a:bodyPr wrap="none" lIns="0" rIns="0" tIns="0" bIns="0" anchor="t">
            <a:spAutoFit/>
          </a:bodyPr>
          <a:p>
            <a:r>
              <a:rPr b="0" lang="zh-CN" sz="1000" strike="noStrike" u="none">
                <a:solidFill>
                  <a:srgbClr val="6b7280"/>
                </a:solidFill>
                <a:effectLst/>
                <a:uFillTx/>
                <a:latin typeface="MicrosoftYaHei"/>
                <a:ea typeface="MicrosoftYaHei"/>
              </a:rPr>
              <a:t>微软亚洲研究院开发的</a:t>
            </a:r>
            <a:r>
              <a:rPr b="0" lang="en-US" sz="1000" strike="noStrike" u="none">
                <a:solidFill>
                  <a:srgbClr val="6b7280"/>
                </a:solidFill>
                <a:effectLst/>
                <a:uFillTx/>
                <a:latin typeface="MicrosoftYaHei"/>
                <a:ea typeface="MicrosoftYaHei"/>
              </a:rPr>
              <a:t>AI</a:t>
            </a:r>
            <a:r>
              <a:rPr b="0" lang="zh-CN" sz="1000" strike="noStrike" u="none">
                <a:solidFill>
                  <a:srgbClr val="6b7280"/>
                </a:solidFill>
                <a:effectLst/>
                <a:uFillTx/>
                <a:latin typeface="MicrosoftYaHei"/>
                <a:ea typeface="MicrosoftYaHei"/>
              </a:rPr>
              <a:t>量化投资工具包，专为</a:t>
            </a:r>
            <a:r>
              <a:rPr b="0" lang="en-US" sz="1000" strike="noStrike" u="none">
                <a:solidFill>
                  <a:srgbClr val="6b7280"/>
                </a:solidFill>
                <a:effectLst/>
                <a:uFillTx/>
                <a:latin typeface="MicrosoftYaHei"/>
                <a:ea typeface="MicrosoftYaHei"/>
              </a:rPr>
              <a:t>AI</a:t>
            </a:r>
            <a:r>
              <a:rPr b="0" lang="zh-CN" sz="1000" strike="noStrike" u="none">
                <a:solidFill>
                  <a:srgbClr val="6b7280"/>
                </a:solidFill>
                <a:effectLst/>
                <a:uFillTx/>
                <a:latin typeface="MicrosoftYaHei"/>
                <a:ea typeface="MicrosoftYaHei"/>
              </a:rPr>
              <a:t>模型在金融领域的应用设计</a:t>
            </a:r>
            <a:endParaRPr b="0" lang="en-US" sz="1050" strike="noStrike" u="none">
              <a:solidFill>
                <a:srgbClr val="000000"/>
              </a:solidFill>
              <a:effectLst/>
              <a:uFillTx/>
              <a:latin typeface="Times New Roman"/>
            </a:endParaRPr>
          </a:p>
        </p:txBody>
      </p:sp>
      <p:sp>
        <p:nvSpPr>
          <p:cNvPr id="1258" name=""/>
          <p:cNvSpPr/>
          <p:nvPr/>
        </p:nvSpPr>
        <p:spPr>
          <a:xfrm>
            <a:off x="609480" y="3909960"/>
            <a:ext cx="10972800" cy="0"/>
          </a:xfrm>
          <a:prstGeom prst="line">
            <a:avLst/>
          </a:prstGeom>
          <a:ln w="9360">
            <a:solidFill>
              <a:srgbClr val="e5e7eb"/>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259" name=""/>
          <p:cNvSpPr txBox="1"/>
          <p:nvPr/>
        </p:nvSpPr>
        <p:spPr>
          <a:xfrm>
            <a:off x="8690400" y="3549960"/>
            <a:ext cx="2337840" cy="175680"/>
          </a:xfrm>
          <a:prstGeom prst="rect">
            <a:avLst/>
          </a:prstGeom>
          <a:noFill/>
          <a:ln w="0">
            <a:noFill/>
          </a:ln>
        </p:spPr>
        <p:txBody>
          <a:bodyPr wrap="none" lIns="0" rIns="0" tIns="0" bIns="0" anchor="t">
            <a:spAutoFit/>
          </a:bodyPr>
          <a:p>
            <a:r>
              <a:rPr b="0" lang="en-US" sz="1000" strike="noStrike" u="none">
                <a:solidFill>
                  <a:srgbClr val="6b7280"/>
                </a:solidFill>
                <a:effectLst/>
                <a:uFillTx/>
                <a:latin typeface="MicrosoftYaHei"/>
                <a:ea typeface="MicrosoftYaHei"/>
              </a:rPr>
              <a:t>Python, PyTorch/TensorFlow, Pandas</a:t>
            </a:r>
            <a:endParaRPr b="0" lang="en-US" sz="1050" strike="noStrike" u="none">
              <a:solidFill>
                <a:srgbClr val="000000"/>
              </a:solidFill>
              <a:effectLst/>
              <a:uFillTx/>
              <a:latin typeface="Times New Roman"/>
            </a:endParaRPr>
          </a:p>
        </p:txBody>
      </p:sp>
      <p:sp>
        <p:nvSpPr>
          <p:cNvPr id="1260" name=""/>
          <p:cNvSpPr txBox="1"/>
          <p:nvPr/>
        </p:nvSpPr>
        <p:spPr>
          <a:xfrm>
            <a:off x="762120" y="4054680"/>
            <a:ext cx="724680" cy="175680"/>
          </a:xfrm>
          <a:prstGeom prst="rect">
            <a:avLst/>
          </a:prstGeom>
          <a:noFill/>
          <a:ln w="0">
            <a:noFill/>
          </a:ln>
        </p:spPr>
        <p:txBody>
          <a:bodyPr wrap="none" lIns="0" rIns="0" tIns="0" bIns="0" anchor="t">
            <a:spAutoFit/>
          </a:bodyPr>
          <a:p>
            <a:r>
              <a:rPr b="1" lang="en-US" sz="1000" strike="noStrike" u="none">
                <a:solidFill>
                  <a:srgbClr val="111827"/>
                </a:solidFill>
                <a:effectLst/>
                <a:uFillTx/>
                <a:latin typeface="MicrosoftYaHei"/>
                <a:ea typeface="MicrosoftYaHei"/>
              </a:rPr>
              <a:t>Backtrader</a:t>
            </a:r>
            <a:endParaRPr b="0" lang="en-US" sz="1050" strike="noStrike" u="none">
              <a:solidFill>
                <a:srgbClr val="000000"/>
              </a:solidFill>
              <a:effectLst/>
              <a:uFillTx/>
              <a:latin typeface="Times New Roman"/>
            </a:endParaRPr>
          </a:p>
        </p:txBody>
      </p:sp>
      <p:sp>
        <p:nvSpPr>
          <p:cNvPr id="1261" name=""/>
          <p:cNvSpPr txBox="1"/>
          <p:nvPr/>
        </p:nvSpPr>
        <p:spPr>
          <a:xfrm>
            <a:off x="2327760" y="4054680"/>
            <a:ext cx="5026680" cy="175680"/>
          </a:xfrm>
          <a:prstGeom prst="rect">
            <a:avLst/>
          </a:prstGeom>
          <a:noFill/>
          <a:ln w="0">
            <a:noFill/>
          </a:ln>
        </p:spPr>
        <p:txBody>
          <a:bodyPr wrap="none" lIns="0" rIns="0" tIns="0" bIns="0" anchor="t">
            <a:spAutoFit/>
          </a:bodyPr>
          <a:p>
            <a:r>
              <a:rPr b="0" lang="zh-CN" sz="1000" strike="noStrike" u="none">
                <a:solidFill>
                  <a:srgbClr val="6b7280"/>
                </a:solidFill>
                <a:effectLst/>
                <a:uFillTx/>
                <a:latin typeface="MicrosoftYaHei"/>
                <a:ea typeface="MicrosoftYaHei"/>
              </a:rPr>
              <a:t>轻量级、灵活的</a:t>
            </a:r>
            <a:r>
              <a:rPr b="0" lang="en-US" sz="1000" strike="noStrike" u="none">
                <a:solidFill>
                  <a:srgbClr val="6b7280"/>
                </a:solidFill>
                <a:effectLst/>
                <a:uFillTx/>
                <a:latin typeface="MicrosoftYaHei"/>
                <a:ea typeface="MicrosoftYaHei"/>
              </a:rPr>
              <a:t>Python</a:t>
            </a:r>
            <a:r>
              <a:rPr b="0" lang="zh-CN" sz="1000" strike="noStrike" u="none">
                <a:solidFill>
                  <a:srgbClr val="6b7280"/>
                </a:solidFill>
                <a:effectLst/>
                <a:uFillTx/>
                <a:latin typeface="MicrosoftYaHei"/>
                <a:ea typeface="MicrosoftYaHei"/>
              </a:rPr>
              <a:t>回测框架，支持多种数据源和交易接口，易于策略编写和测试</a:t>
            </a:r>
            <a:endParaRPr b="0" lang="en-US" sz="1050" strike="noStrike" u="none">
              <a:solidFill>
                <a:srgbClr val="000000"/>
              </a:solidFill>
              <a:effectLst/>
              <a:uFillTx/>
              <a:latin typeface="Times New Roman"/>
            </a:endParaRPr>
          </a:p>
        </p:txBody>
      </p:sp>
      <p:sp>
        <p:nvSpPr>
          <p:cNvPr id="1262" name=""/>
          <p:cNvSpPr txBox="1"/>
          <p:nvPr/>
        </p:nvSpPr>
        <p:spPr>
          <a:xfrm>
            <a:off x="8690400" y="4054680"/>
            <a:ext cx="975600" cy="175680"/>
          </a:xfrm>
          <a:prstGeom prst="rect">
            <a:avLst/>
          </a:prstGeom>
          <a:noFill/>
          <a:ln w="0">
            <a:noFill/>
          </a:ln>
        </p:spPr>
        <p:txBody>
          <a:bodyPr wrap="none" lIns="0" rIns="0" tIns="0" bIns="0" anchor="t">
            <a:spAutoFit/>
          </a:bodyPr>
          <a:p>
            <a:r>
              <a:rPr b="0" lang="en-US" sz="1000" strike="noStrike" u="none">
                <a:solidFill>
                  <a:srgbClr val="6b7280"/>
                </a:solidFill>
                <a:effectLst/>
                <a:uFillTx/>
                <a:latin typeface="MicrosoftYaHei"/>
                <a:ea typeface="MicrosoftYaHei"/>
              </a:rPr>
              <a:t>Python, Pandas</a:t>
            </a:r>
            <a:endParaRPr b="0" lang="en-US" sz="1050" strike="noStrike" u="none">
              <a:solidFill>
                <a:srgbClr val="000000"/>
              </a:solidFill>
              <a:effectLst/>
              <a:uFillTx/>
              <a:latin typeface="Times New Roman"/>
            </a:endParaRPr>
          </a:p>
        </p:txBody>
      </p:sp>
      <p:sp>
        <p:nvSpPr>
          <p:cNvPr id="1263" name=""/>
          <p:cNvSpPr/>
          <p:nvPr/>
        </p:nvSpPr>
        <p:spPr>
          <a:xfrm>
            <a:off x="609480" y="4981320"/>
            <a:ext cx="2629080" cy="800640"/>
          </a:xfrm>
          <a:custGeom>
            <a:avLst/>
            <a:gdLst/>
            <a:ahLst/>
            <a:rect l="0" t="0" r="r" b="b"/>
            <a:pathLst>
              <a:path w="7303" h="2224">
                <a:moveTo>
                  <a:pt x="211" y="0"/>
                </a:moveTo>
                <a:lnTo>
                  <a:pt x="7092" y="0"/>
                </a:lnTo>
                <a:cubicBezTo>
                  <a:pt x="7209" y="0"/>
                  <a:pt x="7303" y="117"/>
                  <a:pt x="7303" y="212"/>
                </a:cubicBezTo>
                <a:lnTo>
                  <a:pt x="7303" y="2012"/>
                </a:lnTo>
                <a:cubicBezTo>
                  <a:pt x="7303" y="2129"/>
                  <a:pt x="7209" y="2224"/>
                  <a:pt x="7092" y="2224"/>
                </a:cubicBezTo>
                <a:lnTo>
                  <a:pt x="211" y="2224"/>
                </a:lnTo>
                <a:cubicBezTo>
                  <a:pt x="95" y="2224"/>
                  <a:pt x="0" y="2107"/>
                  <a:pt x="0" y="2012"/>
                </a:cubicBezTo>
                <a:lnTo>
                  <a:pt x="0" y="212"/>
                </a:lnTo>
                <a:cubicBezTo>
                  <a:pt x="0" y="95"/>
                  <a:pt x="95" y="0"/>
                  <a:pt x="211" y="0"/>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64" name="" descr=""/>
          <p:cNvPicPr/>
          <p:nvPr/>
        </p:nvPicPr>
        <p:blipFill>
          <a:blip r:embed="rId3"/>
          <a:stretch/>
        </p:blipFill>
        <p:spPr>
          <a:xfrm>
            <a:off x="1809720" y="5095800"/>
            <a:ext cx="228240" cy="304560"/>
          </a:xfrm>
          <a:prstGeom prst="rect">
            <a:avLst/>
          </a:prstGeom>
          <a:noFill/>
          <a:ln w="0">
            <a:noFill/>
          </a:ln>
        </p:spPr>
      </p:pic>
      <p:sp>
        <p:nvSpPr>
          <p:cNvPr id="1265" name=""/>
          <p:cNvSpPr txBox="1"/>
          <p:nvPr/>
        </p:nvSpPr>
        <p:spPr>
          <a:xfrm>
            <a:off x="609480" y="4629960"/>
            <a:ext cx="122004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开源项目价值分析</a:t>
            </a:r>
            <a:endParaRPr b="0" lang="en-US" sz="1200" strike="noStrike" u="none">
              <a:solidFill>
                <a:srgbClr val="000000"/>
              </a:solidFill>
              <a:effectLst/>
              <a:uFillTx/>
              <a:latin typeface="Times New Roman"/>
            </a:endParaRPr>
          </a:p>
        </p:txBody>
      </p:sp>
      <p:sp>
        <p:nvSpPr>
          <p:cNvPr id="1266" name=""/>
          <p:cNvSpPr/>
          <p:nvPr/>
        </p:nvSpPr>
        <p:spPr>
          <a:xfrm>
            <a:off x="3390840" y="4981320"/>
            <a:ext cx="2629080" cy="800640"/>
          </a:xfrm>
          <a:custGeom>
            <a:avLst/>
            <a:gdLst/>
            <a:ahLst/>
            <a:rect l="0" t="0" r="r" b="b"/>
            <a:pathLst>
              <a:path w="7303" h="2224">
                <a:moveTo>
                  <a:pt x="211" y="0"/>
                </a:moveTo>
                <a:lnTo>
                  <a:pt x="7092" y="0"/>
                </a:lnTo>
                <a:cubicBezTo>
                  <a:pt x="7208" y="0"/>
                  <a:pt x="7303" y="117"/>
                  <a:pt x="7303" y="212"/>
                </a:cubicBezTo>
                <a:lnTo>
                  <a:pt x="7303" y="2012"/>
                </a:lnTo>
                <a:cubicBezTo>
                  <a:pt x="7303" y="2129"/>
                  <a:pt x="7208" y="2224"/>
                  <a:pt x="7092" y="2224"/>
                </a:cubicBezTo>
                <a:lnTo>
                  <a:pt x="211" y="2224"/>
                </a:lnTo>
                <a:cubicBezTo>
                  <a:pt x="94" y="2224"/>
                  <a:pt x="0" y="2107"/>
                  <a:pt x="0" y="2012"/>
                </a:cubicBezTo>
                <a:lnTo>
                  <a:pt x="0" y="212"/>
                </a:lnTo>
                <a:cubicBezTo>
                  <a:pt x="0" y="95"/>
                  <a:pt x="94" y="0"/>
                  <a:pt x="211" y="0"/>
                </a:cubicBezTo>
                <a:close/>
              </a:path>
            </a:pathLst>
          </a:custGeom>
          <a:solidFill>
            <a:srgbClr val="f0fd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67" name="" descr=""/>
          <p:cNvPicPr/>
          <p:nvPr/>
        </p:nvPicPr>
        <p:blipFill>
          <a:blip r:embed="rId4"/>
          <a:stretch/>
        </p:blipFill>
        <p:spPr>
          <a:xfrm>
            <a:off x="4576680" y="5101200"/>
            <a:ext cx="256680" cy="293400"/>
          </a:xfrm>
          <a:prstGeom prst="rect">
            <a:avLst/>
          </a:prstGeom>
          <a:noFill/>
          <a:ln w="0">
            <a:noFill/>
          </a:ln>
        </p:spPr>
      </p:pic>
      <p:sp>
        <p:nvSpPr>
          <p:cNvPr id="1268" name=""/>
          <p:cNvSpPr txBox="1"/>
          <p:nvPr/>
        </p:nvSpPr>
        <p:spPr>
          <a:xfrm>
            <a:off x="1525680" y="5469120"/>
            <a:ext cx="79632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代码结构参考</a:t>
            </a:r>
            <a:endParaRPr b="0" lang="en-US" sz="1050" strike="noStrike" u="none">
              <a:solidFill>
                <a:srgbClr val="000000"/>
              </a:solidFill>
              <a:effectLst/>
              <a:uFillTx/>
              <a:latin typeface="Times New Roman"/>
            </a:endParaRPr>
          </a:p>
        </p:txBody>
      </p:sp>
      <p:sp>
        <p:nvSpPr>
          <p:cNvPr id="1269" name=""/>
          <p:cNvSpPr/>
          <p:nvPr/>
        </p:nvSpPr>
        <p:spPr>
          <a:xfrm>
            <a:off x="6172200" y="4981320"/>
            <a:ext cx="2629080" cy="800640"/>
          </a:xfrm>
          <a:custGeom>
            <a:avLst/>
            <a:gdLst/>
            <a:ahLst/>
            <a:rect l="0" t="0" r="r" b="b"/>
            <a:pathLst>
              <a:path w="7303" h="2224">
                <a:moveTo>
                  <a:pt x="211" y="0"/>
                </a:moveTo>
                <a:lnTo>
                  <a:pt x="7091" y="0"/>
                </a:lnTo>
                <a:cubicBezTo>
                  <a:pt x="7208" y="0"/>
                  <a:pt x="7303" y="117"/>
                  <a:pt x="7303" y="212"/>
                </a:cubicBezTo>
                <a:lnTo>
                  <a:pt x="7303" y="2012"/>
                </a:lnTo>
                <a:cubicBezTo>
                  <a:pt x="7303" y="2129"/>
                  <a:pt x="7208" y="2224"/>
                  <a:pt x="7091" y="2224"/>
                </a:cubicBezTo>
                <a:lnTo>
                  <a:pt x="211" y="2224"/>
                </a:lnTo>
                <a:cubicBezTo>
                  <a:pt x="94" y="2224"/>
                  <a:pt x="0" y="2107"/>
                  <a:pt x="0" y="2012"/>
                </a:cubicBezTo>
                <a:lnTo>
                  <a:pt x="0" y="212"/>
                </a:lnTo>
                <a:cubicBezTo>
                  <a:pt x="0" y="95"/>
                  <a:pt x="94" y="0"/>
                  <a:pt x="211" y="0"/>
                </a:cubicBezTo>
                <a:close/>
              </a:path>
            </a:pathLst>
          </a:custGeom>
          <a:solidFill>
            <a:srgbClr val="faf5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70" name="" descr=""/>
          <p:cNvPicPr/>
          <p:nvPr/>
        </p:nvPicPr>
        <p:blipFill>
          <a:blip r:embed="rId5"/>
          <a:stretch/>
        </p:blipFill>
        <p:spPr>
          <a:xfrm>
            <a:off x="7372440" y="5095800"/>
            <a:ext cx="228240" cy="304560"/>
          </a:xfrm>
          <a:prstGeom prst="rect">
            <a:avLst/>
          </a:prstGeom>
          <a:noFill/>
          <a:ln w="0">
            <a:noFill/>
          </a:ln>
        </p:spPr>
      </p:pic>
      <p:sp>
        <p:nvSpPr>
          <p:cNvPr id="1271" name=""/>
          <p:cNvSpPr txBox="1"/>
          <p:nvPr/>
        </p:nvSpPr>
        <p:spPr>
          <a:xfrm>
            <a:off x="4305600" y="5469120"/>
            <a:ext cx="79632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模块设计借鉴</a:t>
            </a:r>
            <a:endParaRPr b="0" lang="en-US" sz="1050" strike="noStrike" u="none">
              <a:solidFill>
                <a:srgbClr val="000000"/>
              </a:solidFill>
              <a:effectLst/>
              <a:uFillTx/>
              <a:latin typeface="Times New Roman"/>
            </a:endParaRPr>
          </a:p>
        </p:txBody>
      </p:sp>
      <p:sp>
        <p:nvSpPr>
          <p:cNvPr id="1272" name=""/>
          <p:cNvSpPr/>
          <p:nvPr/>
        </p:nvSpPr>
        <p:spPr>
          <a:xfrm>
            <a:off x="8953200" y="4981320"/>
            <a:ext cx="2629440" cy="800640"/>
          </a:xfrm>
          <a:custGeom>
            <a:avLst/>
            <a:gdLst/>
            <a:ahLst/>
            <a:rect l="0" t="0" r="r" b="b"/>
            <a:pathLst>
              <a:path w="7304" h="2224">
                <a:moveTo>
                  <a:pt x="212" y="0"/>
                </a:moveTo>
                <a:lnTo>
                  <a:pt x="7092" y="0"/>
                </a:lnTo>
                <a:cubicBezTo>
                  <a:pt x="7209" y="0"/>
                  <a:pt x="7304" y="117"/>
                  <a:pt x="7304" y="212"/>
                </a:cubicBezTo>
                <a:lnTo>
                  <a:pt x="7304" y="2012"/>
                </a:lnTo>
                <a:cubicBezTo>
                  <a:pt x="7304" y="2129"/>
                  <a:pt x="7209" y="2224"/>
                  <a:pt x="7092" y="2224"/>
                </a:cubicBezTo>
                <a:lnTo>
                  <a:pt x="212" y="2224"/>
                </a:lnTo>
                <a:cubicBezTo>
                  <a:pt x="95" y="2224"/>
                  <a:pt x="0" y="2107"/>
                  <a:pt x="0" y="2012"/>
                </a:cubicBezTo>
                <a:lnTo>
                  <a:pt x="0" y="212"/>
                </a:lnTo>
                <a:cubicBezTo>
                  <a:pt x="0" y="95"/>
                  <a:pt x="95" y="0"/>
                  <a:pt x="212" y="0"/>
                </a:cubicBezTo>
                <a:close/>
              </a:path>
            </a:pathLst>
          </a:custGeom>
          <a:solidFill>
            <a:srgbClr val="fefce8"/>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73" name="" descr=""/>
          <p:cNvPicPr/>
          <p:nvPr/>
        </p:nvPicPr>
        <p:blipFill>
          <a:blip r:embed="rId6"/>
          <a:stretch/>
        </p:blipFill>
        <p:spPr>
          <a:xfrm>
            <a:off x="10167840" y="5102640"/>
            <a:ext cx="199800" cy="290520"/>
          </a:xfrm>
          <a:prstGeom prst="rect">
            <a:avLst/>
          </a:prstGeom>
          <a:noFill/>
          <a:ln w="0">
            <a:noFill/>
          </a:ln>
        </p:spPr>
      </p:pic>
      <p:sp>
        <p:nvSpPr>
          <p:cNvPr id="1274" name=""/>
          <p:cNvSpPr txBox="1"/>
          <p:nvPr/>
        </p:nvSpPr>
        <p:spPr>
          <a:xfrm>
            <a:off x="7087320" y="5469120"/>
            <a:ext cx="79632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避免常见陷阱</a:t>
            </a:r>
            <a:endParaRPr b="0" lang="en-US" sz="1050" strike="noStrike" u="none">
              <a:solidFill>
                <a:srgbClr val="000000"/>
              </a:solidFill>
              <a:effectLst/>
              <a:uFillTx/>
              <a:latin typeface="Times New Roman"/>
            </a:endParaRPr>
          </a:p>
        </p:txBody>
      </p:sp>
      <p:sp>
        <p:nvSpPr>
          <p:cNvPr id="1275" name=""/>
          <p:cNvSpPr txBox="1"/>
          <p:nvPr/>
        </p:nvSpPr>
        <p:spPr>
          <a:xfrm>
            <a:off x="9868320" y="5469120"/>
            <a:ext cx="79632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加速开发进程</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6"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77" name="" descr=""/>
          <p:cNvPicPr/>
          <p:nvPr/>
        </p:nvPicPr>
        <p:blipFill>
          <a:blip r:embed="rId1"/>
          <a:stretch/>
        </p:blipFill>
        <p:spPr>
          <a:xfrm>
            <a:off x="0" y="0"/>
            <a:ext cx="12191760" cy="6857640"/>
          </a:xfrm>
          <a:prstGeom prst="rect">
            <a:avLst/>
          </a:prstGeom>
          <a:noFill/>
          <a:ln w="0">
            <a:noFill/>
          </a:ln>
        </p:spPr>
      </p:pic>
      <p:sp>
        <p:nvSpPr>
          <p:cNvPr id="1278" name=""/>
          <p:cNvSpPr txBox="1"/>
          <p:nvPr/>
        </p:nvSpPr>
        <p:spPr>
          <a:xfrm>
            <a:off x="380880" y="182880"/>
            <a:ext cx="72936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05</a:t>
            </a:r>
            <a:r>
              <a:rPr b="0" lang="zh-CN" sz="1000" strike="noStrike" u="none">
                <a:solidFill>
                  <a:srgbClr val="4b5563"/>
                </a:solidFill>
                <a:effectLst/>
                <a:uFillTx/>
                <a:latin typeface="MicrosoftYaHei"/>
                <a:ea typeface="MicrosoftYaHei"/>
              </a:rPr>
              <a:t>章节小结</a:t>
            </a:r>
            <a:endParaRPr b="0" lang="en-US" sz="1050" strike="noStrike" u="none">
              <a:solidFill>
                <a:srgbClr val="000000"/>
              </a:solidFill>
              <a:effectLst/>
              <a:uFillTx/>
              <a:latin typeface="Times New Roman"/>
            </a:endParaRPr>
          </a:p>
        </p:txBody>
      </p:sp>
      <p:sp>
        <p:nvSpPr>
          <p:cNvPr id="1279" name=""/>
          <p:cNvSpPr/>
          <p:nvPr/>
        </p:nvSpPr>
        <p:spPr>
          <a:xfrm>
            <a:off x="380880" y="1247760"/>
            <a:ext cx="5600880" cy="2857680"/>
          </a:xfrm>
          <a:custGeom>
            <a:avLst/>
            <a:gdLst/>
            <a:ahLst/>
            <a:rect l="0" t="0" r="r" b="b"/>
            <a:pathLst>
              <a:path w="15558" h="7938">
                <a:moveTo>
                  <a:pt x="106" y="0"/>
                </a:moveTo>
                <a:lnTo>
                  <a:pt x="15453" y="0"/>
                </a:lnTo>
                <a:cubicBezTo>
                  <a:pt x="15511" y="0"/>
                  <a:pt x="15558" y="58"/>
                  <a:pt x="15558" y="105"/>
                </a:cubicBezTo>
                <a:lnTo>
                  <a:pt x="15558" y="7832"/>
                </a:lnTo>
                <a:cubicBezTo>
                  <a:pt x="15558" y="7891"/>
                  <a:pt x="15511" y="7938"/>
                  <a:pt x="15453"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80" name=""/>
          <p:cNvSpPr txBox="1"/>
          <p:nvPr/>
        </p:nvSpPr>
        <p:spPr>
          <a:xfrm>
            <a:off x="380880" y="450000"/>
            <a:ext cx="286596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系统实现核心要点总结</a:t>
            </a:r>
            <a:endParaRPr b="0" lang="en-US" sz="2250" strike="noStrike" u="none">
              <a:solidFill>
                <a:srgbClr val="000000"/>
              </a:solidFill>
              <a:effectLst/>
              <a:uFillTx/>
              <a:latin typeface="Times New Roman"/>
            </a:endParaRPr>
          </a:p>
        </p:txBody>
      </p:sp>
      <p:sp>
        <p:nvSpPr>
          <p:cNvPr id="1281" name=""/>
          <p:cNvSpPr txBox="1"/>
          <p:nvPr/>
        </p:nvSpPr>
        <p:spPr>
          <a:xfrm>
            <a:off x="609480" y="18903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数据处理流程</a:t>
            </a:r>
            <a:endParaRPr b="0" lang="en-US" sz="1350" strike="noStrike" u="none">
              <a:solidFill>
                <a:srgbClr val="000000"/>
              </a:solidFill>
              <a:effectLst/>
              <a:uFillTx/>
              <a:latin typeface="Times New Roman"/>
            </a:endParaRPr>
          </a:p>
        </p:txBody>
      </p:sp>
      <p:sp>
        <p:nvSpPr>
          <p:cNvPr id="1282" name=""/>
          <p:cNvSpPr txBox="1"/>
          <p:nvPr/>
        </p:nvSpPr>
        <p:spPr>
          <a:xfrm>
            <a:off x="838080" y="2301120"/>
            <a:ext cx="20019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多源数据适配与</a:t>
            </a:r>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限速管理</a:t>
            </a:r>
            <a:endParaRPr b="0" lang="en-US" sz="1200" strike="noStrike" u="none">
              <a:solidFill>
                <a:srgbClr val="000000"/>
              </a:solidFill>
              <a:effectLst/>
              <a:uFillTx/>
              <a:latin typeface="Times New Roman"/>
            </a:endParaRPr>
          </a:p>
        </p:txBody>
      </p:sp>
      <p:sp>
        <p:nvSpPr>
          <p:cNvPr id="1283" name=""/>
          <p:cNvSpPr txBox="1"/>
          <p:nvPr/>
        </p:nvSpPr>
        <p:spPr>
          <a:xfrm>
            <a:off x="838080" y="2605680"/>
            <a:ext cx="180684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Redis</a:t>
            </a:r>
            <a:r>
              <a:rPr b="0" lang="zh-CN" sz="1200" strike="noStrike" u="none">
                <a:solidFill>
                  <a:srgbClr val="777777"/>
                </a:solidFill>
                <a:effectLst/>
                <a:uFillTx/>
                <a:latin typeface="MicrosoftYaHei"/>
                <a:ea typeface="MicrosoftYaHei"/>
              </a:rPr>
              <a:t>缓存提升系统鲁棒性</a:t>
            </a:r>
            <a:endParaRPr b="0" lang="en-US" sz="1200" strike="noStrike" u="none">
              <a:solidFill>
                <a:srgbClr val="000000"/>
              </a:solidFill>
              <a:effectLst/>
              <a:uFillTx/>
              <a:latin typeface="Times New Roman"/>
            </a:endParaRPr>
          </a:p>
        </p:txBody>
      </p:sp>
      <p:sp>
        <p:nvSpPr>
          <p:cNvPr id="1284" name=""/>
          <p:cNvSpPr txBox="1"/>
          <p:nvPr/>
        </p:nvSpPr>
        <p:spPr>
          <a:xfrm>
            <a:off x="838080" y="291060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数据清洗与多维度特征计算</a:t>
            </a:r>
            <a:endParaRPr b="0" lang="en-US" sz="1200" strike="noStrike" u="none">
              <a:solidFill>
                <a:srgbClr val="000000"/>
              </a:solidFill>
              <a:effectLst/>
              <a:uFillTx/>
              <a:latin typeface="Times New Roman"/>
            </a:endParaRPr>
          </a:p>
        </p:txBody>
      </p:sp>
      <p:sp>
        <p:nvSpPr>
          <p:cNvPr id="1285" name=""/>
          <p:cNvSpPr/>
          <p:nvPr/>
        </p:nvSpPr>
        <p:spPr>
          <a:xfrm>
            <a:off x="6210000" y="1247760"/>
            <a:ext cx="5601240" cy="2857680"/>
          </a:xfrm>
          <a:custGeom>
            <a:avLst/>
            <a:gdLst/>
            <a:ahLst/>
            <a:rect l="0" t="0" r="r" b="b"/>
            <a:pathLst>
              <a:path w="15559" h="7938">
                <a:moveTo>
                  <a:pt x="106" y="0"/>
                </a:moveTo>
                <a:lnTo>
                  <a:pt x="15453" y="0"/>
                </a:lnTo>
                <a:cubicBezTo>
                  <a:pt x="15511" y="0"/>
                  <a:pt x="15559" y="58"/>
                  <a:pt x="15559" y="105"/>
                </a:cubicBezTo>
                <a:lnTo>
                  <a:pt x="15559" y="7832"/>
                </a:lnTo>
                <a:cubicBezTo>
                  <a:pt x="15559" y="7891"/>
                  <a:pt x="15511" y="7938"/>
                  <a:pt x="15453" y="7938"/>
                </a:cubicBezTo>
                <a:lnTo>
                  <a:pt x="106" y="7938"/>
                </a:lnTo>
                <a:cubicBezTo>
                  <a:pt x="48" y="7938"/>
                  <a:pt x="0" y="7880"/>
                  <a:pt x="0" y="7832"/>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86" name=""/>
          <p:cNvSpPr txBox="1"/>
          <p:nvPr/>
        </p:nvSpPr>
        <p:spPr>
          <a:xfrm>
            <a:off x="838080" y="321552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标准化处理优化模型输入</a:t>
            </a:r>
            <a:endParaRPr b="0" lang="en-US" sz="1200" strike="noStrike" u="none">
              <a:solidFill>
                <a:srgbClr val="000000"/>
              </a:solidFill>
              <a:effectLst/>
              <a:uFillTx/>
              <a:latin typeface="Times New Roman"/>
            </a:endParaRPr>
          </a:p>
        </p:txBody>
      </p:sp>
      <p:sp>
        <p:nvSpPr>
          <p:cNvPr id="1287" name=""/>
          <p:cNvSpPr txBox="1"/>
          <p:nvPr/>
        </p:nvSpPr>
        <p:spPr>
          <a:xfrm>
            <a:off x="6438960" y="1890360"/>
            <a:ext cx="85428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交易与监控</a:t>
            </a:r>
            <a:endParaRPr b="0" lang="en-US" sz="1350" strike="noStrike" u="none">
              <a:solidFill>
                <a:srgbClr val="000000"/>
              </a:solidFill>
              <a:effectLst/>
              <a:uFillTx/>
              <a:latin typeface="Times New Roman"/>
            </a:endParaRPr>
          </a:p>
        </p:txBody>
      </p:sp>
      <p:sp>
        <p:nvSpPr>
          <p:cNvPr id="1288" name=""/>
          <p:cNvSpPr txBox="1"/>
          <p:nvPr/>
        </p:nvSpPr>
        <p:spPr>
          <a:xfrm>
            <a:off x="6667560" y="230112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统一交易接口屏蔽交易所差异</a:t>
            </a:r>
            <a:endParaRPr b="0" lang="en-US" sz="1200" strike="noStrike" u="none">
              <a:solidFill>
                <a:srgbClr val="000000"/>
              </a:solidFill>
              <a:effectLst/>
              <a:uFillTx/>
              <a:latin typeface="Times New Roman"/>
            </a:endParaRPr>
          </a:p>
        </p:txBody>
      </p:sp>
      <p:sp>
        <p:nvSpPr>
          <p:cNvPr id="1289" name=""/>
          <p:cNvSpPr txBox="1"/>
          <p:nvPr/>
        </p:nvSpPr>
        <p:spPr>
          <a:xfrm>
            <a:off x="6667560" y="260568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智能订单执行器处理网络波动</a:t>
            </a:r>
            <a:endParaRPr b="0" lang="en-US" sz="1200" strike="noStrike" u="none">
              <a:solidFill>
                <a:srgbClr val="000000"/>
              </a:solidFill>
              <a:effectLst/>
              <a:uFillTx/>
              <a:latin typeface="Times New Roman"/>
            </a:endParaRPr>
          </a:p>
        </p:txBody>
      </p:sp>
      <p:sp>
        <p:nvSpPr>
          <p:cNvPr id="1290" name=""/>
          <p:cNvSpPr txBox="1"/>
          <p:nvPr/>
        </p:nvSpPr>
        <p:spPr>
          <a:xfrm>
            <a:off x="6667560" y="291060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实时绩效跟踪与可视化看板</a:t>
            </a:r>
            <a:endParaRPr b="0" lang="en-US" sz="1200" strike="noStrike" u="none">
              <a:solidFill>
                <a:srgbClr val="000000"/>
              </a:solidFill>
              <a:effectLst/>
              <a:uFillTx/>
              <a:latin typeface="Times New Roman"/>
            </a:endParaRPr>
          </a:p>
        </p:txBody>
      </p:sp>
      <p:sp>
        <p:nvSpPr>
          <p:cNvPr id="1291" name=""/>
          <p:cNvSpPr/>
          <p:nvPr/>
        </p:nvSpPr>
        <p:spPr>
          <a:xfrm>
            <a:off x="380880" y="4333680"/>
            <a:ext cx="11430720" cy="1286280"/>
          </a:xfrm>
          <a:custGeom>
            <a:avLst/>
            <a:gdLst/>
            <a:ahLst/>
            <a:rect l="0" t="0" r="r" b="b"/>
            <a:pathLst>
              <a:path w="31752" h="3573">
                <a:moveTo>
                  <a:pt x="211" y="0"/>
                </a:moveTo>
                <a:lnTo>
                  <a:pt x="31540" y="0"/>
                </a:lnTo>
                <a:cubicBezTo>
                  <a:pt x="31657" y="0"/>
                  <a:pt x="31752" y="117"/>
                  <a:pt x="31752" y="212"/>
                </a:cubicBezTo>
                <a:lnTo>
                  <a:pt x="31752" y="3361"/>
                </a:lnTo>
                <a:cubicBezTo>
                  <a:pt x="31752" y="3478"/>
                  <a:pt x="31657" y="3573"/>
                  <a:pt x="31540" y="3573"/>
                </a:cubicBezTo>
                <a:lnTo>
                  <a:pt x="211" y="3573"/>
                </a:lnTo>
                <a:cubicBezTo>
                  <a:pt x="95" y="3573"/>
                  <a:pt x="0" y="3456"/>
                  <a:pt x="0" y="3361"/>
                </a:cubicBezTo>
                <a:lnTo>
                  <a:pt x="0" y="212"/>
                </a:lnTo>
                <a:cubicBezTo>
                  <a:pt x="0" y="95"/>
                  <a:pt x="95" y="0"/>
                  <a:pt x="211"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92" name=""/>
          <p:cNvSpPr/>
          <p:nvPr/>
        </p:nvSpPr>
        <p:spPr>
          <a:xfrm>
            <a:off x="380880" y="4181400"/>
            <a:ext cx="114300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pic>
        <p:nvPicPr>
          <p:cNvPr id="1293" name="" descr=""/>
          <p:cNvPicPr/>
          <p:nvPr/>
        </p:nvPicPr>
        <p:blipFill>
          <a:blip r:embed="rId2"/>
          <a:stretch/>
        </p:blipFill>
        <p:spPr>
          <a:xfrm>
            <a:off x="609480" y="4809960"/>
            <a:ext cx="275760" cy="342720"/>
          </a:xfrm>
          <a:prstGeom prst="rect">
            <a:avLst/>
          </a:prstGeom>
          <a:noFill/>
          <a:ln w="0">
            <a:noFill/>
          </a:ln>
        </p:spPr>
      </p:pic>
      <p:sp>
        <p:nvSpPr>
          <p:cNvPr id="1294" name=""/>
          <p:cNvSpPr txBox="1"/>
          <p:nvPr/>
        </p:nvSpPr>
        <p:spPr>
          <a:xfrm>
            <a:off x="6667560" y="321552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分级告警机制保障系统安全</a:t>
            </a:r>
            <a:endParaRPr b="0" lang="en-US" sz="1200" strike="noStrike" u="none">
              <a:solidFill>
                <a:srgbClr val="000000"/>
              </a:solidFill>
              <a:effectLst/>
              <a:uFillTx/>
              <a:latin typeface="Times New Roman"/>
            </a:endParaRPr>
          </a:p>
        </p:txBody>
      </p:sp>
      <p:sp>
        <p:nvSpPr>
          <p:cNvPr id="1295" name=""/>
          <p:cNvSpPr txBox="1"/>
          <p:nvPr/>
        </p:nvSpPr>
        <p:spPr>
          <a:xfrm>
            <a:off x="1038240" y="4560840"/>
            <a:ext cx="1143720" cy="252000"/>
          </a:xfrm>
          <a:prstGeom prst="rect">
            <a:avLst/>
          </a:prstGeom>
          <a:noFill/>
          <a:ln w="0">
            <a:noFill/>
          </a:ln>
        </p:spPr>
        <p:txBody>
          <a:bodyPr wrap="none" lIns="0" rIns="0" tIns="0" bIns="0" anchor="t">
            <a:spAutoFit/>
          </a:bodyPr>
          <a:p>
            <a:r>
              <a:rPr b="1" lang="zh-CN" sz="1500" strike="noStrike" u="none">
                <a:solidFill>
                  <a:srgbClr val="ffffff"/>
                </a:solidFill>
                <a:effectLst/>
                <a:uFillTx/>
                <a:latin typeface="MicrosoftYaHei"/>
                <a:ea typeface="MicrosoftYaHei"/>
              </a:rPr>
              <a:t>开源生态价值</a:t>
            </a:r>
            <a:endParaRPr b="0" lang="en-US" sz="1500" strike="noStrike" u="none">
              <a:solidFill>
                <a:srgbClr val="000000"/>
              </a:solidFill>
              <a:effectLst/>
              <a:uFillTx/>
              <a:latin typeface="Times New Roman"/>
            </a:endParaRPr>
          </a:p>
        </p:txBody>
      </p:sp>
      <p:sp>
        <p:nvSpPr>
          <p:cNvPr id="1296" name=""/>
          <p:cNvSpPr txBox="1"/>
          <p:nvPr/>
        </p:nvSpPr>
        <p:spPr>
          <a:xfrm>
            <a:off x="1038240" y="4925160"/>
            <a:ext cx="573444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充分利用</a:t>
            </a:r>
            <a:r>
              <a:rPr b="0" lang="en-US" sz="1200" strike="noStrike" u="none">
                <a:solidFill>
                  <a:srgbClr val="ffffff"/>
                </a:solidFill>
                <a:effectLst/>
                <a:uFillTx/>
                <a:latin typeface="MicrosoftYaHei"/>
                <a:ea typeface="MicrosoftYaHei"/>
              </a:rPr>
              <a:t>TensorTrade-NG</a:t>
            </a:r>
            <a:r>
              <a:rPr b="0" lang="zh-CN" sz="1200" strike="noStrike" u="none">
                <a:solidFill>
                  <a:srgbClr val="ffffff"/>
                </a:solidFill>
                <a:effectLst/>
                <a:uFillTx/>
                <a:latin typeface="MicrosoftYaHei"/>
                <a:ea typeface="MicrosoftYaHei"/>
              </a:rPr>
              <a:t>、</a:t>
            </a:r>
            <a:r>
              <a:rPr b="0" lang="en-US" sz="1200" strike="noStrike" u="none">
                <a:solidFill>
                  <a:srgbClr val="ffffff"/>
                </a:solidFill>
                <a:effectLst/>
                <a:uFillTx/>
                <a:latin typeface="MicrosoftYaHei"/>
                <a:ea typeface="MicrosoftYaHei"/>
              </a:rPr>
              <a:t>Freqtrade</a:t>
            </a:r>
            <a:r>
              <a:rPr b="0" lang="zh-CN" sz="1200" strike="noStrike" u="none">
                <a:solidFill>
                  <a:srgbClr val="ffffff"/>
                </a:solidFill>
                <a:effectLst/>
                <a:uFillTx/>
                <a:latin typeface="MicrosoftYaHei"/>
                <a:ea typeface="MicrosoftYaHei"/>
              </a:rPr>
              <a:t>等开源项目，借鉴其架构设计与实现方案，</a:t>
            </a:r>
            <a:endParaRPr b="0" lang="en-US" sz="1200" strike="noStrike" u="none">
              <a:solidFill>
                <a:srgbClr val="000000"/>
              </a:solidFill>
              <a:effectLst/>
              <a:uFillTx/>
              <a:latin typeface="Times New Roman"/>
            </a:endParaRPr>
          </a:p>
        </p:txBody>
      </p:sp>
      <p:sp>
        <p:nvSpPr>
          <p:cNvPr id="1297" name=""/>
          <p:cNvSpPr txBox="1"/>
          <p:nvPr/>
        </p:nvSpPr>
        <p:spPr>
          <a:xfrm>
            <a:off x="7872840" y="4925160"/>
            <a:ext cx="259164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显著加速开发进程，使团队能更专注于</a:t>
            </a:r>
            <a:endParaRPr b="0" lang="en-US" sz="1200" strike="noStrike" u="none">
              <a:solidFill>
                <a:srgbClr val="000000"/>
              </a:solidFill>
              <a:effectLst/>
              <a:uFillTx/>
              <a:latin typeface="Times New Roman"/>
            </a:endParaRPr>
          </a:p>
        </p:txBody>
      </p:sp>
      <p:sp>
        <p:nvSpPr>
          <p:cNvPr id="1298" name=""/>
          <p:cNvSpPr txBox="1"/>
          <p:nvPr/>
        </p:nvSpPr>
        <p:spPr>
          <a:xfrm>
            <a:off x="1038240" y="5128200"/>
            <a:ext cx="297576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核心</a:t>
            </a:r>
            <a:r>
              <a:rPr b="0" lang="en-US" sz="1200" strike="noStrike" u="none">
                <a:solidFill>
                  <a:srgbClr val="ffffff"/>
                </a:solidFill>
                <a:effectLst/>
                <a:uFillTx/>
                <a:latin typeface="MicrosoftYaHei"/>
                <a:ea typeface="MicrosoftYaHei"/>
              </a:rPr>
              <a:t>AI</a:t>
            </a:r>
            <a:r>
              <a:rPr b="0" lang="zh-CN" sz="1200" strike="noStrike" u="none">
                <a:solidFill>
                  <a:srgbClr val="ffffff"/>
                </a:solidFill>
                <a:effectLst/>
                <a:uFillTx/>
                <a:latin typeface="MicrosoftYaHei"/>
                <a:ea typeface="MicrosoftYaHei"/>
              </a:rPr>
              <a:t>决策逻辑与风险管理策略的创新优化</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9"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00"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01" name="" descr=""/>
          <p:cNvPicPr/>
          <p:nvPr/>
        </p:nvPicPr>
        <p:blipFill>
          <a:blip r:embed="rId1"/>
          <a:stretch/>
        </p:blipFill>
        <p:spPr>
          <a:xfrm>
            <a:off x="0" y="0"/>
            <a:ext cx="12191760" cy="6857640"/>
          </a:xfrm>
          <a:prstGeom prst="rect">
            <a:avLst/>
          </a:prstGeom>
          <a:noFill/>
          <a:ln w="0">
            <a:noFill/>
          </a:ln>
        </p:spPr>
      </p:pic>
      <p:sp>
        <p:nvSpPr>
          <p:cNvPr id="1302" name=""/>
          <p:cNvSpPr txBox="1"/>
          <p:nvPr/>
        </p:nvSpPr>
        <p:spPr>
          <a:xfrm>
            <a:off x="4665600" y="-706320"/>
            <a:ext cx="3173760" cy="3395880"/>
          </a:xfrm>
          <a:prstGeom prst="rect">
            <a:avLst/>
          </a:prstGeom>
          <a:noFill/>
          <a:ln w="0">
            <a:noFill/>
          </a:ln>
        </p:spPr>
        <p:txBody>
          <a:bodyPr wrap="none" lIns="0" rIns="0" tIns="0" bIns="0" anchor="t">
            <a:spAutoFit/>
          </a:bodyPr>
          <a:p>
            <a:r>
              <a:rPr b="1" lang="en-US" sz="20200" strike="noStrike" u="none">
                <a:solidFill>
                  <a:srgbClr val="edf6f4"/>
                </a:solidFill>
                <a:effectLst/>
                <a:uFillTx/>
                <a:latin typeface="MicrosoftYaHei"/>
                <a:ea typeface="MicrosoftYaHei"/>
              </a:rPr>
              <a:t>06</a:t>
            </a:r>
            <a:endParaRPr b="0" lang="en-US" sz="20250" strike="noStrike" u="none">
              <a:solidFill>
                <a:srgbClr val="000000"/>
              </a:solidFill>
              <a:effectLst/>
              <a:uFillTx/>
              <a:latin typeface="Times New Roman"/>
            </a:endParaRPr>
          </a:p>
        </p:txBody>
      </p:sp>
      <p:sp>
        <p:nvSpPr>
          <p:cNvPr id="1303" name=""/>
          <p:cNvSpPr txBox="1"/>
          <p:nvPr/>
        </p:nvSpPr>
        <p:spPr>
          <a:xfrm>
            <a:off x="4265640" y="2149920"/>
            <a:ext cx="3658320" cy="603720"/>
          </a:xfrm>
          <a:prstGeom prst="rect">
            <a:avLst/>
          </a:prstGeom>
          <a:noFill/>
          <a:ln w="0">
            <a:noFill/>
          </a:ln>
        </p:spPr>
        <p:txBody>
          <a:bodyPr wrap="none" lIns="0" rIns="0" tIns="0" bIns="0" anchor="t">
            <a:spAutoFit/>
          </a:bodyPr>
          <a:p>
            <a:r>
              <a:rPr b="1" lang="zh-CN" sz="3600" strike="noStrike" u="none">
                <a:solidFill>
                  <a:srgbClr val="191919"/>
                </a:solidFill>
                <a:effectLst/>
                <a:uFillTx/>
                <a:latin typeface="MicrosoftYaHei"/>
                <a:ea typeface="MicrosoftYaHei"/>
              </a:rPr>
              <a:t>技术财务合规挑战</a:t>
            </a:r>
            <a:endParaRPr b="0" lang="en-US" sz="3600" strike="noStrike" u="none">
              <a:solidFill>
                <a:srgbClr val="000000"/>
              </a:solidFill>
              <a:effectLst/>
              <a:uFillTx/>
              <a:latin typeface="Times New Roman"/>
            </a:endParaRPr>
          </a:p>
        </p:txBody>
      </p:sp>
      <p:sp>
        <p:nvSpPr>
          <p:cNvPr id="1304" name=""/>
          <p:cNvSpPr/>
          <p:nvPr/>
        </p:nvSpPr>
        <p:spPr>
          <a:xfrm>
            <a:off x="609480" y="3538440"/>
            <a:ext cx="3606840" cy="1752840"/>
          </a:xfrm>
          <a:custGeom>
            <a:avLst/>
            <a:gdLst/>
            <a:ahLst/>
            <a:rect l="0" t="0" r="r" b="b"/>
            <a:pathLst>
              <a:path w="10019" h="4869">
                <a:moveTo>
                  <a:pt x="106" y="0"/>
                </a:moveTo>
                <a:lnTo>
                  <a:pt x="9914" y="0"/>
                </a:lnTo>
                <a:cubicBezTo>
                  <a:pt x="9972" y="0"/>
                  <a:pt x="10019" y="58"/>
                  <a:pt x="10019" y="106"/>
                </a:cubicBezTo>
                <a:lnTo>
                  <a:pt x="10019" y="4763"/>
                </a:lnTo>
                <a:cubicBezTo>
                  <a:pt x="10019" y="4822"/>
                  <a:pt x="9972" y="4869"/>
                  <a:pt x="9914"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05" name=""/>
          <p:cNvSpPr/>
          <p:nvPr/>
        </p:nvSpPr>
        <p:spPr>
          <a:xfrm>
            <a:off x="1984320" y="3767040"/>
            <a:ext cx="857520" cy="857520"/>
          </a:xfrm>
          <a:custGeom>
            <a:avLst/>
            <a:gdLst/>
            <a:ahLst/>
            <a:rect l="0" t="0" r="r" b="b"/>
            <a:pathLst>
              <a:path w="2382" h="2382">
                <a:moveTo>
                  <a:pt x="1191" y="0"/>
                </a:moveTo>
                <a:cubicBezTo>
                  <a:pt x="1849" y="0"/>
                  <a:pt x="2382" y="658"/>
                  <a:pt x="2382" y="1191"/>
                </a:cubicBezTo>
                <a:cubicBezTo>
                  <a:pt x="2382" y="1849"/>
                  <a:pt x="1849" y="2382"/>
                  <a:pt x="1191" y="2382"/>
                </a:cubicBezTo>
                <a:cubicBezTo>
                  <a:pt x="534" y="2382"/>
                  <a:pt x="0" y="1724"/>
                  <a:pt x="0" y="1191"/>
                </a:cubicBezTo>
                <a:cubicBezTo>
                  <a:pt x="0" y="534"/>
                  <a:pt x="534" y="0"/>
                  <a:pt x="1191" y="0"/>
                </a:cubicBezTo>
                <a:close/>
              </a:path>
            </a:pathLst>
          </a:custGeom>
          <a:solidFill>
            <a:srgbClr val="0067d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306" name="" descr=""/>
          <p:cNvPicPr/>
          <p:nvPr/>
        </p:nvPicPr>
        <p:blipFill>
          <a:blip r:embed="rId2"/>
          <a:stretch/>
        </p:blipFill>
        <p:spPr>
          <a:xfrm>
            <a:off x="2270160" y="4025160"/>
            <a:ext cx="285480" cy="340560"/>
          </a:xfrm>
          <a:prstGeom prst="rect">
            <a:avLst/>
          </a:prstGeom>
          <a:noFill/>
          <a:ln w="0">
            <a:noFill/>
          </a:ln>
        </p:spPr>
      </p:pic>
      <p:sp>
        <p:nvSpPr>
          <p:cNvPr id="1307" name=""/>
          <p:cNvSpPr txBox="1"/>
          <p:nvPr/>
        </p:nvSpPr>
        <p:spPr>
          <a:xfrm>
            <a:off x="4017600" y="2873520"/>
            <a:ext cx="412632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Major Risks and Challenges: Technical, Financial, and Compliance</a:t>
            </a:r>
            <a:endParaRPr b="0" lang="en-US" sz="1050" strike="noStrike" u="none">
              <a:solidFill>
                <a:srgbClr val="000000"/>
              </a:solidFill>
              <a:effectLst/>
              <a:uFillTx/>
              <a:latin typeface="Times New Roman"/>
            </a:endParaRPr>
          </a:p>
        </p:txBody>
      </p:sp>
      <p:sp>
        <p:nvSpPr>
          <p:cNvPr id="1308" name=""/>
          <p:cNvSpPr/>
          <p:nvPr/>
        </p:nvSpPr>
        <p:spPr>
          <a:xfrm>
            <a:off x="4292280" y="3538440"/>
            <a:ext cx="3607200" cy="1752840"/>
          </a:xfrm>
          <a:custGeom>
            <a:avLst/>
            <a:gdLst/>
            <a:ahLst/>
            <a:rect l="0" t="0" r="r" b="b"/>
            <a:pathLst>
              <a:path w="10020" h="4869">
                <a:moveTo>
                  <a:pt x="106" y="0"/>
                </a:moveTo>
                <a:lnTo>
                  <a:pt x="9914" y="0"/>
                </a:lnTo>
                <a:cubicBezTo>
                  <a:pt x="9973" y="0"/>
                  <a:pt x="10020" y="58"/>
                  <a:pt x="10020" y="106"/>
                </a:cubicBezTo>
                <a:lnTo>
                  <a:pt x="10020" y="4763"/>
                </a:lnTo>
                <a:cubicBezTo>
                  <a:pt x="10020" y="4822"/>
                  <a:pt x="9973" y="4869"/>
                  <a:pt x="9914" y="4869"/>
                </a:cubicBezTo>
                <a:lnTo>
                  <a:pt x="106" y="4869"/>
                </a:lnTo>
                <a:cubicBezTo>
                  <a:pt x="48" y="4869"/>
                  <a:pt x="0" y="4811"/>
                  <a:pt x="0" y="4763"/>
                </a:cubicBezTo>
                <a:lnTo>
                  <a:pt x="0" y="106"/>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09" name=""/>
          <p:cNvSpPr/>
          <p:nvPr/>
        </p:nvSpPr>
        <p:spPr>
          <a:xfrm>
            <a:off x="5667120" y="3767040"/>
            <a:ext cx="857520" cy="857520"/>
          </a:xfrm>
          <a:custGeom>
            <a:avLst/>
            <a:gdLst/>
            <a:ahLst/>
            <a:rect l="0" t="0" r="r" b="b"/>
            <a:pathLst>
              <a:path w="2382" h="2382">
                <a:moveTo>
                  <a:pt x="1190" y="0"/>
                </a:moveTo>
                <a:cubicBezTo>
                  <a:pt x="1848" y="0"/>
                  <a:pt x="2382" y="658"/>
                  <a:pt x="2382" y="1191"/>
                </a:cubicBezTo>
                <a:cubicBezTo>
                  <a:pt x="2382" y="1849"/>
                  <a:pt x="1848" y="2382"/>
                  <a:pt x="1190" y="2382"/>
                </a:cubicBezTo>
                <a:cubicBezTo>
                  <a:pt x="533" y="2382"/>
                  <a:pt x="0" y="1724"/>
                  <a:pt x="0" y="1191"/>
                </a:cubicBezTo>
                <a:cubicBezTo>
                  <a:pt x="0" y="534"/>
                  <a:pt x="533" y="0"/>
                  <a:pt x="1190"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310" name="" descr=""/>
          <p:cNvPicPr/>
          <p:nvPr/>
        </p:nvPicPr>
        <p:blipFill>
          <a:blip r:embed="rId3"/>
          <a:stretch/>
        </p:blipFill>
        <p:spPr>
          <a:xfrm>
            <a:off x="5952960" y="4025160"/>
            <a:ext cx="285480" cy="340560"/>
          </a:xfrm>
          <a:prstGeom prst="rect">
            <a:avLst/>
          </a:prstGeom>
          <a:noFill/>
          <a:ln w="0">
            <a:noFill/>
          </a:ln>
        </p:spPr>
      </p:pic>
      <p:sp>
        <p:nvSpPr>
          <p:cNvPr id="1311" name=""/>
          <p:cNvSpPr txBox="1"/>
          <p:nvPr/>
        </p:nvSpPr>
        <p:spPr>
          <a:xfrm>
            <a:off x="2031840" y="4765680"/>
            <a:ext cx="76284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技术挑战</a:t>
            </a:r>
            <a:endParaRPr b="0" lang="en-US" sz="1500" strike="noStrike" u="none">
              <a:solidFill>
                <a:srgbClr val="000000"/>
              </a:solidFill>
              <a:effectLst/>
              <a:uFillTx/>
              <a:latin typeface="Times New Roman"/>
            </a:endParaRPr>
          </a:p>
        </p:txBody>
      </p:sp>
      <p:sp>
        <p:nvSpPr>
          <p:cNvPr id="1312" name=""/>
          <p:cNvSpPr/>
          <p:nvPr/>
        </p:nvSpPr>
        <p:spPr>
          <a:xfrm>
            <a:off x="7975440" y="3538440"/>
            <a:ext cx="3606840" cy="1752840"/>
          </a:xfrm>
          <a:custGeom>
            <a:avLst/>
            <a:gdLst/>
            <a:ahLst/>
            <a:rect l="0" t="0" r="r" b="b"/>
            <a:pathLst>
              <a:path w="10019" h="4869">
                <a:moveTo>
                  <a:pt x="106" y="0"/>
                </a:moveTo>
                <a:lnTo>
                  <a:pt x="9914" y="0"/>
                </a:lnTo>
                <a:cubicBezTo>
                  <a:pt x="9972" y="0"/>
                  <a:pt x="10019" y="58"/>
                  <a:pt x="10019" y="106"/>
                </a:cubicBezTo>
                <a:lnTo>
                  <a:pt x="10019" y="4763"/>
                </a:lnTo>
                <a:cubicBezTo>
                  <a:pt x="10019" y="4822"/>
                  <a:pt x="9972" y="4869"/>
                  <a:pt x="9914"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13" name=""/>
          <p:cNvSpPr/>
          <p:nvPr/>
        </p:nvSpPr>
        <p:spPr>
          <a:xfrm>
            <a:off x="9349920" y="3767040"/>
            <a:ext cx="857880" cy="857520"/>
          </a:xfrm>
          <a:custGeom>
            <a:avLst/>
            <a:gdLst/>
            <a:ahLst/>
            <a:rect l="0" t="0" r="r" b="b"/>
            <a:pathLst>
              <a:path w="2383" h="2382">
                <a:moveTo>
                  <a:pt x="1191" y="0"/>
                </a:moveTo>
                <a:cubicBezTo>
                  <a:pt x="1850" y="0"/>
                  <a:pt x="2383" y="658"/>
                  <a:pt x="2383" y="1191"/>
                </a:cubicBezTo>
                <a:cubicBezTo>
                  <a:pt x="2383" y="1849"/>
                  <a:pt x="1850" y="2382"/>
                  <a:pt x="1191" y="2382"/>
                </a:cubicBezTo>
                <a:cubicBezTo>
                  <a:pt x="534" y="2382"/>
                  <a:pt x="0" y="1724"/>
                  <a:pt x="0" y="1191"/>
                </a:cubicBezTo>
                <a:cubicBezTo>
                  <a:pt x="0" y="534"/>
                  <a:pt x="534" y="0"/>
                  <a:pt x="1191" y="0"/>
                </a:cubicBezTo>
                <a:close/>
              </a:path>
            </a:pathLst>
          </a:custGeom>
          <a:solidFill>
            <a:srgbClr val="715af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314" name="" descr=""/>
          <p:cNvPicPr/>
          <p:nvPr/>
        </p:nvPicPr>
        <p:blipFill>
          <a:blip r:embed="rId4"/>
          <a:stretch/>
        </p:blipFill>
        <p:spPr>
          <a:xfrm>
            <a:off x="9598320" y="4024440"/>
            <a:ext cx="361080" cy="342720"/>
          </a:xfrm>
          <a:prstGeom prst="rect">
            <a:avLst/>
          </a:prstGeom>
          <a:noFill/>
          <a:ln w="0">
            <a:noFill/>
          </a:ln>
        </p:spPr>
      </p:pic>
      <p:sp>
        <p:nvSpPr>
          <p:cNvPr id="1315" name=""/>
          <p:cNvSpPr txBox="1"/>
          <p:nvPr/>
        </p:nvSpPr>
        <p:spPr>
          <a:xfrm>
            <a:off x="5715000" y="4765680"/>
            <a:ext cx="76284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财务挑战</a:t>
            </a:r>
            <a:endParaRPr b="0" lang="en-US" sz="1500" strike="noStrike" u="none">
              <a:solidFill>
                <a:srgbClr val="000000"/>
              </a:solidFill>
              <a:effectLst/>
              <a:uFillTx/>
              <a:latin typeface="Times New Roman"/>
            </a:endParaRPr>
          </a:p>
        </p:txBody>
      </p:sp>
      <p:sp>
        <p:nvSpPr>
          <p:cNvPr id="1316" name=""/>
          <p:cNvSpPr txBox="1"/>
          <p:nvPr/>
        </p:nvSpPr>
        <p:spPr>
          <a:xfrm>
            <a:off x="9397800" y="4765680"/>
            <a:ext cx="76284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合规挑战</a:t>
            </a:r>
            <a:endParaRPr b="0" lang="en-US" sz="15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7" name=""/>
          <p:cNvSpPr/>
          <p:nvPr/>
        </p:nvSpPr>
        <p:spPr>
          <a:xfrm>
            <a:off x="0" y="0"/>
            <a:ext cx="12192120" cy="7000920"/>
          </a:xfrm>
          <a:custGeom>
            <a:avLst/>
            <a:gdLst/>
            <a:ahLst/>
            <a:rect l="0" t="0" r="r" b="b"/>
            <a:pathLst>
              <a:path w="33867" h="19447">
                <a:moveTo>
                  <a:pt x="0" y="0"/>
                </a:moveTo>
                <a:lnTo>
                  <a:pt x="33867" y="0"/>
                </a:lnTo>
                <a:lnTo>
                  <a:pt x="33867" y="19447"/>
                </a:lnTo>
                <a:lnTo>
                  <a:pt x="0" y="19447"/>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18" name="" descr=""/>
          <p:cNvPicPr/>
          <p:nvPr/>
        </p:nvPicPr>
        <p:blipFill>
          <a:blip r:embed="rId1"/>
          <a:stretch/>
        </p:blipFill>
        <p:spPr>
          <a:xfrm>
            <a:off x="0" y="0"/>
            <a:ext cx="12191760" cy="7000560"/>
          </a:xfrm>
          <a:prstGeom prst="rect">
            <a:avLst/>
          </a:prstGeom>
          <a:noFill/>
          <a:ln w="0">
            <a:noFill/>
          </a:ln>
        </p:spPr>
      </p:pic>
      <p:sp>
        <p:nvSpPr>
          <p:cNvPr id="1319"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06/01</a:t>
            </a:r>
            <a:r>
              <a:rPr b="0" lang="zh-CN" sz="1000" strike="noStrike" u="none">
                <a:solidFill>
                  <a:srgbClr val="4b5563"/>
                </a:solidFill>
                <a:effectLst/>
                <a:uFillTx/>
                <a:latin typeface="MicrosoftYaHei"/>
                <a:ea typeface="MicrosoftYaHei"/>
              </a:rPr>
              <a:t>技术财务合规挑战</a:t>
            </a:r>
            <a:endParaRPr b="0" lang="en-US" sz="1050" strike="noStrike" u="none">
              <a:solidFill>
                <a:srgbClr val="000000"/>
              </a:solidFill>
              <a:effectLst/>
              <a:uFillTx/>
              <a:latin typeface="Times New Roman"/>
            </a:endParaRPr>
          </a:p>
        </p:txBody>
      </p:sp>
      <p:sp>
        <p:nvSpPr>
          <p:cNvPr id="1320" name=""/>
          <p:cNvSpPr/>
          <p:nvPr/>
        </p:nvSpPr>
        <p:spPr>
          <a:xfrm>
            <a:off x="380880" y="1247760"/>
            <a:ext cx="5600880" cy="3009960"/>
          </a:xfrm>
          <a:custGeom>
            <a:avLst/>
            <a:gdLst/>
            <a:ahLst/>
            <a:rect l="0" t="0" r="r" b="b"/>
            <a:pathLst>
              <a:path w="15558" h="8361">
                <a:moveTo>
                  <a:pt x="106" y="0"/>
                </a:moveTo>
                <a:lnTo>
                  <a:pt x="15453" y="0"/>
                </a:lnTo>
                <a:cubicBezTo>
                  <a:pt x="15511" y="0"/>
                  <a:pt x="15558" y="58"/>
                  <a:pt x="15558" y="105"/>
                </a:cubicBezTo>
                <a:lnTo>
                  <a:pt x="15558" y="8256"/>
                </a:lnTo>
                <a:cubicBezTo>
                  <a:pt x="15558" y="8314"/>
                  <a:pt x="15511" y="8361"/>
                  <a:pt x="15453" y="8361"/>
                </a:cubicBezTo>
                <a:lnTo>
                  <a:pt x="106" y="8361"/>
                </a:lnTo>
                <a:cubicBezTo>
                  <a:pt x="47" y="8361"/>
                  <a:pt x="0" y="8303"/>
                  <a:pt x="0" y="8256"/>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21" name="" descr=""/>
          <p:cNvPicPr/>
          <p:nvPr/>
        </p:nvPicPr>
        <p:blipFill>
          <a:blip r:embed="rId2"/>
          <a:stretch/>
        </p:blipFill>
        <p:spPr>
          <a:xfrm>
            <a:off x="609480" y="1476360"/>
            <a:ext cx="285480" cy="342720"/>
          </a:xfrm>
          <a:prstGeom prst="rect">
            <a:avLst/>
          </a:prstGeom>
          <a:noFill/>
          <a:ln w="0">
            <a:noFill/>
          </a:ln>
        </p:spPr>
      </p:pic>
      <p:sp>
        <p:nvSpPr>
          <p:cNvPr id="1322" name=""/>
          <p:cNvSpPr txBox="1"/>
          <p:nvPr/>
        </p:nvSpPr>
        <p:spPr>
          <a:xfrm>
            <a:off x="380880" y="450000"/>
            <a:ext cx="505764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技术挑战：</a:t>
            </a:r>
            <a:r>
              <a:rPr b="1" lang="en-US" sz="2200" strike="noStrike" u="none">
                <a:solidFill>
                  <a:srgbClr val="191919"/>
                </a:solidFill>
                <a:effectLst/>
                <a:uFillTx/>
                <a:latin typeface="MicrosoftYaHei"/>
                <a:ea typeface="MicrosoftYaHei"/>
              </a:rPr>
              <a:t>LLM</a:t>
            </a:r>
            <a:r>
              <a:rPr b="1" lang="zh-CN" sz="2200" strike="noStrike" u="none">
                <a:solidFill>
                  <a:srgbClr val="191919"/>
                </a:solidFill>
                <a:effectLst/>
                <a:uFillTx/>
                <a:latin typeface="MicrosoftYaHei"/>
                <a:ea typeface="MicrosoftYaHei"/>
              </a:rPr>
              <a:t>输出的不确定性与幻觉</a:t>
            </a:r>
            <a:endParaRPr b="0" lang="en-US" sz="2250" strike="noStrike" u="none">
              <a:solidFill>
                <a:srgbClr val="000000"/>
              </a:solidFill>
              <a:effectLst/>
              <a:uFillTx/>
              <a:latin typeface="Times New Roman"/>
            </a:endParaRPr>
          </a:p>
        </p:txBody>
      </p:sp>
      <p:sp>
        <p:nvSpPr>
          <p:cNvPr id="1323" name=""/>
          <p:cNvSpPr txBox="1"/>
          <p:nvPr/>
        </p:nvSpPr>
        <p:spPr>
          <a:xfrm>
            <a:off x="1047600" y="1509120"/>
            <a:ext cx="1090800" cy="226080"/>
          </a:xfrm>
          <a:prstGeom prst="rect">
            <a:avLst/>
          </a:prstGeom>
          <a:noFill/>
          <a:ln w="0">
            <a:noFill/>
          </a:ln>
        </p:spPr>
        <p:txBody>
          <a:bodyPr wrap="none" lIns="0" rIns="0" tIns="0" bIns="0" anchor="t">
            <a:spAutoFit/>
          </a:bodyPr>
          <a:p>
            <a:r>
              <a:rPr b="1" lang="en-US" sz="1300" strike="noStrike" u="none">
                <a:solidFill>
                  <a:srgbClr val="333333"/>
                </a:solidFill>
                <a:effectLst/>
                <a:uFillTx/>
                <a:latin typeface="MicrosoftYaHei"/>
                <a:ea typeface="MicrosoftYaHei"/>
              </a:rPr>
              <a:t>LLM</a:t>
            </a:r>
            <a:r>
              <a:rPr b="1" lang="zh-CN" sz="1300" strike="noStrike" u="none">
                <a:solidFill>
                  <a:srgbClr val="333333"/>
                </a:solidFill>
                <a:effectLst/>
                <a:uFillTx/>
                <a:latin typeface="MicrosoftYaHei"/>
                <a:ea typeface="MicrosoftYaHei"/>
              </a:rPr>
              <a:t>固有风险</a:t>
            </a:r>
            <a:endParaRPr b="0" lang="en-US" sz="1350" strike="noStrike" u="none">
              <a:solidFill>
                <a:srgbClr val="000000"/>
              </a:solidFill>
              <a:effectLst/>
              <a:uFillTx/>
              <a:latin typeface="Times New Roman"/>
            </a:endParaRPr>
          </a:p>
        </p:txBody>
      </p:sp>
      <p:sp>
        <p:nvSpPr>
          <p:cNvPr id="1324" name=""/>
          <p:cNvSpPr txBox="1"/>
          <p:nvPr/>
        </p:nvSpPr>
        <p:spPr>
          <a:xfrm>
            <a:off x="609480" y="1962720"/>
            <a:ext cx="5059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大型语言模型</a:t>
            </a:r>
            <a:r>
              <a:rPr b="0" lang="en-US" sz="1200" strike="noStrike" u="none">
                <a:solidFill>
                  <a:srgbClr val="777777"/>
                </a:solidFill>
                <a:effectLst/>
                <a:uFillTx/>
                <a:latin typeface="MicrosoftYaHei"/>
                <a:ea typeface="MicrosoftYaHei"/>
              </a:rPr>
              <a:t>(LLM)</a:t>
            </a:r>
            <a:r>
              <a:rPr b="0" lang="zh-CN" sz="1200" strike="noStrike" u="none">
                <a:solidFill>
                  <a:srgbClr val="777777"/>
                </a:solidFill>
                <a:effectLst/>
                <a:uFillTx/>
                <a:latin typeface="MicrosoftYaHei"/>
                <a:ea typeface="MicrosoftYaHei"/>
              </a:rPr>
              <a:t>的决策过程本质上是概率性的，其输出受到训练数据、</a:t>
            </a:r>
            <a:endParaRPr b="0" lang="en-US" sz="1200" strike="noStrike" u="none">
              <a:solidFill>
                <a:srgbClr val="000000"/>
              </a:solidFill>
              <a:effectLst/>
              <a:uFillTx/>
              <a:latin typeface="Times New Roman"/>
            </a:endParaRPr>
          </a:p>
        </p:txBody>
      </p:sp>
      <p:sp>
        <p:nvSpPr>
          <p:cNvPr id="1325" name=""/>
          <p:cNvSpPr/>
          <p:nvPr/>
        </p:nvSpPr>
        <p:spPr>
          <a:xfrm>
            <a:off x="609480" y="2581200"/>
            <a:ext cx="5143680" cy="1447920"/>
          </a:xfrm>
          <a:custGeom>
            <a:avLst/>
            <a:gdLst/>
            <a:ahLst/>
            <a:rect l="0" t="0" r="r" b="b"/>
            <a:pathLst>
              <a:path w="14288" h="4022">
                <a:moveTo>
                  <a:pt x="211" y="0"/>
                </a:moveTo>
                <a:lnTo>
                  <a:pt x="14077" y="0"/>
                </a:lnTo>
                <a:cubicBezTo>
                  <a:pt x="14194" y="0"/>
                  <a:pt x="14288" y="117"/>
                  <a:pt x="14288" y="211"/>
                </a:cubicBezTo>
                <a:lnTo>
                  <a:pt x="14288" y="3811"/>
                </a:lnTo>
                <a:cubicBezTo>
                  <a:pt x="14288" y="3928"/>
                  <a:pt x="14194" y="4022"/>
                  <a:pt x="14077" y="4022"/>
                </a:cubicBezTo>
                <a:lnTo>
                  <a:pt x="211" y="4022"/>
                </a:lnTo>
                <a:cubicBezTo>
                  <a:pt x="95" y="4022"/>
                  <a:pt x="0" y="3906"/>
                  <a:pt x="0" y="3811"/>
                </a:cubicBezTo>
                <a:lnTo>
                  <a:pt x="0" y="211"/>
                </a:lnTo>
                <a:cubicBezTo>
                  <a:pt x="0" y="95"/>
                  <a:pt x="95" y="0"/>
                  <a:pt x="211" y="0"/>
                </a:cubicBez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26" name=""/>
          <p:cNvSpPr txBox="1"/>
          <p:nvPr/>
        </p:nvSpPr>
        <p:spPr>
          <a:xfrm>
            <a:off x="609480" y="2166120"/>
            <a:ext cx="2439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算法设计和提示词质量的多重影响。</a:t>
            </a:r>
            <a:endParaRPr b="0" lang="en-US" sz="1200" strike="noStrike" u="none">
              <a:solidFill>
                <a:srgbClr val="000000"/>
              </a:solidFill>
              <a:effectLst/>
              <a:uFillTx/>
              <a:latin typeface="Times New Roman"/>
            </a:endParaRPr>
          </a:p>
        </p:txBody>
      </p:sp>
      <p:sp>
        <p:nvSpPr>
          <p:cNvPr id="1327" name=""/>
          <p:cNvSpPr txBox="1"/>
          <p:nvPr/>
        </p:nvSpPr>
        <p:spPr>
          <a:xfrm>
            <a:off x="762120" y="2724840"/>
            <a:ext cx="76284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主要表现：</a:t>
            </a:r>
            <a:endParaRPr b="0" lang="en-US" sz="1200" strike="noStrike" u="none">
              <a:solidFill>
                <a:srgbClr val="000000"/>
              </a:solidFill>
              <a:effectLst/>
              <a:uFillTx/>
              <a:latin typeface="Times New Roman"/>
            </a:endParaRPr>
          </a:p>
        </p:txBody>
      </p:sp>
      <p:sp>
        <p:nvSpPr>
          <p:cNvPr id="1328" name=""/>
          <p:cNvSpPr txBox="1"/>
          <p:nvPr/>
        </p:nvSpPr>
        <p:spPr>
          <a:xfrm>
            <a:off x="990720" y="3029760"/>
            <a:ext cx="28962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同一市场信号在不同时间产生不同交易建议</a:t>
            </a:r>
            <a:endParaRPr b="0" lang="en-US" sz="1200" strike="noStrike" u="none">
              <a:solidFill>
                <a:srgbClr val="000000"/>
              </a:solidFill>
              <a:effectLst/>
              <a:uFillTx/>
              <a:latin typeface="Times New Roman"/>
            </a:endParaRPr>
          </a:p>
        </p:txBody>
      </p:sp>
      <p:sp>
        <p:nvSpPr>
          <p:cNvPr id="1329" name=""/>
          <p:cNvSpPr txBox="1"/>
          <p:nvPr/>
        </p:nvSpPr>
        <p:spPr>
          <a:xfrm>
            <a:off x="990720" y="3334320"/>
            <a:ext cx="30488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模型生成看似合理但实际错误的信息（幻觉）</a:t>
            </a:r>
            <a:endParaRPr b="0" lang="en-US" sz="1200" strike="noStrike" u="none">
              <a:solidFill>
                <a:srgbClr val="000000"/>
              </a:solidFill>
              <a:effectLst/>
              <a:uFillTx/>
              <a:latin typeface="Times New Roman"/>
            </a:endParaRPr>
          </a:p>
        </p:txBody>
      </p:sp>
      <p:sp>
        <p:nvSpPr>
          <p:cNvPr id="1330" name=""/>
          <p:cNvSpPr/>
          <p:nvPr/>
        </p:nvSpPr>
        <p:spPr>
          <a:xfrm>
            <a:off x="380880" y="4485960"/>
            <a:ext cx="5600880" cy="2134080"/>
          </a:xfrm>
          <a:custGeom>
            <a:avLst/>
            <a:gdLst/>
            <a:ahLst/>
            <a:rect l="0" t="0" r="r" b="b"/>
            <a:pathLst>
              <a:path w="15558" h="5928">
                <a:moveTo>
                  <a:pt x="106" y="0"/>
                </a:moveTo>
                <a:lnTo>
                  <a:pt x="15453" y="0"/>
                </a:lnTo>
                <a:cubicBezTo>
                  <a:pt x="15511" y="0"/>
                  <a:pt x="15558" y="59"/>
                  <a:pt x="15558" y="106"/>
                </a:cubicBezTo>
                <a:lnTo>
                  <a:pt x="15558" y="5822"/>
                </a:lnTo>
                <a:cubicBezTo>
                  <a:pt x="15558" y="5881"/>
                  <a:pt x="15511" y="5928"/>
                  <a:pt x="15453" y="5928"/>
                </a:cubicBezTo>
                <a:lnTo>
                  <a:pt x="106" y="5928"/>
                </a:lnTo>
                <a:cubicBezTo>
                  <a:pt x="47" y="5928"/>
                  <a:pt x="0" y="5870"/>
                  <a:pt x="0" y="5822"/>
                </a:cubicBez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31" name="" descr=""/>
          <p:cNvPicPr/>
          <p:nvPr/>
        </p:nvPicPr>
        <p:blipFill>
          <a:blip r:embed="rId3"/>
          <a:stretch/>
        </p:blipFill>
        <p:spPr>
          <a:xfrm>
            <a:off x="609480" y="4714920"/>
            <a:ext cx="285480" cy="342720"/>
          </a:xfrm>
          <a:prstGeom prst="rect">
            <a:avLst/>
          </a:prstGeom>
          <a:noFill/>
          <a:ln w="0">
            <a:noFill/>
          </a:ln>
        </p:spPr>
      </p:pic>
      <p:sp>
        <p:nvSpPr>
          <p:cNvPr id="1332" name=""/>
          <p:cNvSpPr txBox="1"/>
          <p:nvPr/>
        </p:nvSpPr>
        <p:spPr>
          <a:xfrm>
            <a:off x="990720" y="3639240"/>
            <a:ext cx="2286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市场剧烈波动时期决策稳定性下降</a:t>
            </a:r>
            <a:endParaRPr b="0" lang="en-US" sz="1200" strike="noStrike" u="none">
              <a:solidFill>
                <a:srgbClr val="000000"/>
              </a:solidFill>
              <a:effectLst/>
              <a:uFillTx/>
              <a:latin typeface="Times New Roman"/>
            </a:endParaRPr>
          </a:p>
        </p:txBody>
      </p:sp>
      <p:sp>
        <p:nvSpPr>
          <p:cNvPr id="1333" name=""/>
          <p:cNvSpPr/>
          <p:nvPr/>
        </p:nvSpPr>
        <p:spPr>
          <a:xfrm>
            <a:off x="609480" y="5209920"/>
            <a:ext cx="2495880" cy="1181520"/>
          </a:xfrm>
          <a:custGeom>
            <a:avLst/>
            <a:gdLst/>
            <a:ahLst/>
            <a:rect l="0" t="0" r="r" b="b"/>
            <a:pathLst>
              <a:path w="6933" h="3282">
                <a:moveTo>
                  <a:pt x="211" y="0"/>
                </a:moveTo>
                <a:lnTo>
                  <a:pt x="6721" y="0"/>
                </a:lnTo>
                <a:cubicBezTo>
                  <a:pt x="6838" y="0"/>
                  <a:pt x="6933" y="117"/>
                  <a:pt x="6933" y="212"/>
                </a:cubicBezTo>
                <a:lnTo>
                  <a:pt x="6933" y="3070"/>
                </a:lnTo>
                <a:cubicBezTo>
                  <a:pt x="6933" y="3187"/>
                  <a:pt x="6838" y="3282"/>
                  <a:pt x="6721" y="3282"/>
                </a:cubicBezTo>
                <a:lnTo>
                  <a:pt x="211" y="3282"/>
                </a:lnTo>
                <a:cubicBezTo>
                  <a:pt x="95" y="3282"/>
                  <a:pt x="0" y="3165"/>
                  <a:pt x="0" y="3070"/>
                </a:cubicBezTo>
                <a:lnTo>
                  <a:pt x="0" y="212"/>
                </a:lnTo>
                <a:cubicBezTo>
                  <a:pt x="0" y="95"/>
                  <a:pt x="95" y="0"/>
                  <a:pt x="211" y="0"/>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34" name=""/>
          <p:cNvSpPr txBox="1"/>
          <p:nvPr/>
        </p:nvSpPr>
        <p:spPr>
          <a:xfrm>
            <a:off x="1047600" y="4747680"/>
            <a:ext cx="85428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安全网机制</a:t>
            </a:r>
            <a:endParaRPr b="0" lang="en-US" sz="1350" strike="noStrike" u="none">
              <a:solidFill>
                <a:srgbClr val="000000"/>
              </a:solidFill>
              <a:effectLst/>
              <a:uFillTx/>
              <a:latin typeface="Times New Roman"/>
            </a:endParaRPr>
          </a:p>
        </p:txBody>
      </p:sp>
      <p:sp>
        <p:nvSpPr>
          <p:cNvPr id="1335" name=""/>
          <p:cNvSpPr txBox="1"/>
          <p:nvPr/>
        </p:nvSpPr>
        <p:spPr>
          <a:xfrm>
            <a:off x="762120" y="5353560"/>
            <a:ext cx="10674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结构化输出校验</a:t>
            </a:r>
            <a:endParaRPr b="0" lang="en-US" sz="1200" strike="noStrike" u="none">
              <a:solidFill>
                <a:srgbClr val="000000"/>
              </a:solidFill>
              <a:effectLst/>
              <a:uFillTx/>
              <a:latin typeface="Times New Roman"/>
            </a:endParaRPr>
          </a:p>
        </p:txBody>
      </p:sp>
      <p:sp>
        <p:nvSpPr>
          <p:cNvPr id="1336" name=""/>
          <p:cNvSpPr txBox="1"/>
          <p:nvPr/>
        </p:nvSpPr>
        <p:spPr>
          <a:xfrm>
            <a:off x="762120" y="5659560"/>
            <a:ext cx="23464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使用</a:t>
            </a:r>
            <a:r>
              <a:rPr b="0" lang="en-US" sz="1000" strike="noStrike" u="none">
                <a:solidFill>
                  <a:srgbClr val="777777"/>
                </a:solidFill>
                <a:effectLst/>
                <a:uFillTx/>
                <a:latin typeface="MicrosoftYaHei"/>
                <a:ea typeface="MicrosoftYaHei"/>
              </a:rPr>
              <a:t>pydantic/jsonschema</a:t>
            </a:r>
            <a:r>
              <a:rPr b="0" lang="zh-CN" sz="1000" strike="noStrike" u="none">
                <a:solidFill>
                  <a:srgbClr val="777777"/>
                </a:solidFill>
                <a:effectLst/>
                <a:uFillTx/>
                <a:latin typeface="MicrosoftYaHei"/>
                <a:ea typeface="MicrosoftYaHei"/>
              </a:rPr>
              <a:t>库验证交易</a:t>
            </a:r>
            <a:endParaRPr b="0" lang="en-US" sz="1050" strike="noStrike" u="none">
              <a:solidFill>
                <a:srgbClr val="000000"/>
              </a:solidFill>
              <a:effectLst/>
              <a:uFillTx/>
              <a:latin typeface="Times New Roman"/>
            </a:endParaRPr>
          </a:p>
        </p:txBody>
      </p:sp>
      <p:sp>
        <p:nvSpPr>
          <p:cNvPr id="1337" name=""/>
          <p:cNvSpPr/>
          <p:nvPr/>
        </p:nvSpPr>
        <p:spPr>
          <a:xfrm>
            <a:off x="3257280" y="5209920"/>
            <a:ext cx="2495880" cy="1181520"/>
          </a:xfrm>
          <a:custGeom>
            <a:avLst/>
            <a:gdLst/>
            <a:ahLst/>
            <a:rect l="0" t="0" r="r" b="b"/>
            <a:pathLst>
              <a:path w="6933" h="3282">
                <a:moveTo>
                  <a:pt x="212" y="0"/>
                </a:moveTo>
                <a:lnTo>
                  <a:pt x="6722" y="0"/>
                </a:lnTo>
                <a:cubicBezTo>
                  <a:pt x="6839" y="0"/>
                  <a:pt x="6933" y="117"/>
                  <a:pt x="6933" y="212"/>
                </a:cubicBezTo>
                <a:lnTo>
                  <a:pt x="6933" y="3070"/>
                </a:lnTo>
                <a:cubicBezTo>
                  <a:pt x="6933" y="3187"/>
                  <a:pt x="6839" y="3282"/>
                  <a:pt x="6722" y="3282"/>
                </a:cubicBezTo>
                <a:lnTo>
                  <a:pt x="212" y="3282"/>
                </a:lnTo>
                <a:cubicBezTo>
                  <a:pt x="95" y="3282"/>
                  <a:pt x="0" y="3165"/>
                  <a:pt x="0" y="3070"/>
                </a:cubicBezTo>
                <a:lnTo>
                  <a:pt x="0" y="212"/>
                </a:lnTo>
                <a:cubicBezTo>
                  <a:pt x="0" y="95"/>
                  <a:pt x="95" y="0"/>
                  <a:pt x="212" y="0"/>
                </a:cubicBezTo>
                <a:close/>
              </a:path>
            </a:pathLst>
          </a:custGeom>
          <a:solidFill>
            <a:srgbClr val="f0fd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38" name=""/>
          <p:cNvSpPr txBox="1"/>
          <p:nvPr/>
        </p:nvSpPr>
        <p:spPr>
          <a:xfrm>
            <a:off x="762120" y="5837400"/>
            <a:ext cx="19897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信号格式，无效响应触发预设行为</a:t>
            </a:r>
            <a:endParaRPr b="0" lang="en-US" sz="1050" strike="noStrike" u="none">
              <a:solidFill>
                <a:srgbClr val="000000"/>
              </a:solidFill>
              <a:effectLst/>
              <a:uFillTx/>
              <a:latin typeface="Times New Roman"/>
            </a:endParaRPr>
          </a:p>
        </p:txBody>
      </p:sp>
      <p:sp>
        <p:nvSpPr>
          <p:cNvPr id="1339" name=""/>
          <p:cNvSpPr txBox="1"/>
          <p:nvPr/>
        </p:nvSpPr>
        <p:spPr>
          <a:xfrm>
            <a:off x="3409920" y="5353560"/>
            <a:ext cx="76284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独立验证层</a:t>
            </a:r>
            <a:endParaRPr b="0" lang="en-US" sz="1200" strike="noStrike" u="none">
              <a:solidFill>
                <a:srgbClr val="000000"/>
              </a:solidFill>
              <a:effectLst/>
              <a:uFillTx/>
              <a:latin typeface="Times New Roman"/>
            </a:endParaRPr>
          </a:p>
        </p:txBody>
      </p:sp>
      <p:sp>
        <p:nvSpPr>
          <p:cNvPr id="1340" name=""/>
          <p:cNvSpPr txBox="1"/>
          <p:nvPr/>
        </p:nvSpPr>
        <p:spPr>
          <a:xfrm>
            <a:off x="3409920" y="5659560"/>
            <a:ext cx="224856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基于规则</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量化模型的验证模块进行合</a:t>
            </a:r>
            <a:endParaRPr b="0" lang="en-US" sz="1050" strike="noStrike" u="none">
              <a:solidFill>
                <a:srgbClr val="000000"/>
              </a:solidFill>
              <a:effectLst/>
              <a:uFillTx/>
              <a:latin typeface="Times New Roman"/>
            </a:endParaRPr>
          </a:p>
        </p:txBody>
      </p:sp>
      <p:sp>
        <p:nvSpPr>
          <p:cNvPr id="1341" name=""/>
          <p:cNvSpPr txBox="1"/>
          <p:nvPr/>
        </p:nvSpPr>
        <p:spPr>
          <a:xfrm>
            <a:off x="3409920" y="5837400"/>
            <a:ext cx="224964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理性检查，高风险决策标记为</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待人工</a:t>
            </a:r>
            <a:endParaRPr b="0" lang="en-US" sz="1050" strike="noStrike" u="none">
              <a:solidFill>
                <a:srgbClr val="000000"/>
              </a:solidFill>
              <a:effectLst/>
              <a:uFillTx/>
              <a:latin typeface="Times New Roman"/>
            </a:endParaRPr>
          </a:p>
        </p:txBody>
      </p:sp>
      <p:sp>
        <p:nvSpPr>
          <p:cNvPr id="1342" name=""/>
          <p:cNvSpPr/>
          <p:nvPr/>
        </p:nvSpPr>
        <p:spPr>
          <a:xfrm>
            <a:off x="6210000" y="1247760"/>
            <a:ext cx="5601240" cy="5372280"/>
          </a:xfrm>
          <a:custGeom>
            <a:avLst/>
            <a:gdLst/>
            <a:ahLst/>
            <a:rect l="0" t="0" r="r" b="b"/>
            <a:pathLst>
              <a:path w="15559" h="14923">
                <a:moveTo>
                  <a:pt x="106" y="0"/>
                </a:moveTo>
                <a:lnTo>
                  <a:pt x="15453" y="0"/>
                </a:lnTo>
                <a:cubicBezTo>
                  <a:pt x="15511" y="0"/>
                  <a:pt x="15559" y="58"/>
                  <a:pt x="15559" y="105"/>
                </a:cubicBezTo>
                <a:lnTo>
                  <a:pt x="15559" y="14817"/>
                </a:lnTo>
                <a:cubicBezTo>
                  <a:pt x="15559" y="14876"/>
                  <a:pt x="15511" y="14923"/>
                  <a:pt x="15453" y="14923"/>
                </a:cubicBezTo>
                <a:lnTo>
                  <a:pt x="106" y="14923"/>
                </a:lnTo>
                <a:cubicBezTo>
                  <a:pt x="48" y="14923"/>
                  <a:pt x="0" y="14865"/>
                  <a:pt x="0" y="14817"/>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43" name="" descr=""/>
          <p:cNvPicPr/>
          <p:nvPr/>
        </p:nvPicPr>
        <p:blipFill>
          <a:blip r:embed="rId4"/>
          <a:stretch/>
        </p:blipFill>
        <p:spPr>
          <a:xfrm>
            <a:off x="6438960" y="1476360"/>
            <a:ext cx="323640" cy="342720"/>
          </a:xfrm>
          <a:prstGeom prst="rect">
            <a:avLst/>
          </a:prstGeom>
          <a:noFill/>
          <a:ln w="0">
            <a:noFill/>
          </a:ln>
        </p:spPr>
      </p:pic>
      <p:sp>
        <p:nvSpPr>
          <p:cNvPr id="1344" name=""/>
          <p:cNvSpPr txBox="1"/>
          <p:nvPr/>
        </p:nvSpPr>
        <p:spPr>
          <a:xfrm>
            <a:off x="3409920" y="6015240"/>
            <a:ext cx="35856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审核</a:t>
            </a:r>
            <a:r>
              <a:rPr b="0" lang="en-US" sz="1000" strike="noStrike" u="none">
                <a:solidFill>
                  <a:srgbClr val="777777"/>
                </a:solidFill>
                <a:effectLst/>
                <a:uFillTx/>
                <a:latin typeface="MicrosoftYaHei"/>
                <a:ea typeface="MicrosoftYaHei"/>
              </a:rPr>
              <a:t>"</a:t>
            </a:r>
            <a:endParaRPr b="0" lang="en-US" sz="1050" strike="noStrike" u="none">
              <a:solidFill>
                <a:srgbClr val="000000"/>
              </a:solidFill>
              <a:effectLst/>
              <a:uFillTx/>
              <a:latin typeface="Times New Roman"/>
            </a:endParaRPr>
          </a:p>
        </p:txBody>
      </p:sp>
      <p:pic>
        <p:nvPicPr>
          <p:cNvPr id="1345" name="" descr=""/>
          <p:cNvPicPr/>
          <p:nvPr/>
        </p:nvPicPr>
        <p:blipFill>
          <a:blip r:embed="rId5"/>
          <a:stretch/>
        </p:blipFill>
        <p:spPr>
          <a:xfrm>
            <a:off x="6438960" y="1971720"/>
            <a:ext cx="5143320" cy="3809520"/>
          </a:xfrm>
          <a:prstGeom prst="rect">
            <a:avLst/>
          </a:prstGeom>
          <a:noFill/>
          <a:ln w="0">
            <a:noFill/>
          </a:ln>
        </p:spPr>
      </p:pic>
      <p:sp>
        <p:nvSpPr>
          <p:cNvPr id="1346" name=""/>
          <p:cNvSpPr txBox="1"/>
          <p:nvPr/>
        </p:nvSpPr>
        <p:spPr>
          <a:xfrm>
            <a:off x="6915240" y="150912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风险缓解架构</a:t>
            </a:r>
            <a:endParaRPr b="0" lang="en-US" sz="13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7"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48" name="" descr=""/>
          <p:cNvPicPr/>
          <p:nvPr/>
        </p:nvPicPr>
        <p:blipFill>
          <a:blip r:embed="rId1"/>
          <a:stretch/>
        </p:blipFill>
        <p:spPr>
          <a:xfrm>
            <a:off x="0" y="0"/>
            <a:ext cx="12191760" cy="6857640"/>
          </a:xfrm>
          <a:prstGeom prst="rect">
            <a:avLst/>
          </a:prstGeom>
          <a:noFill/>
          <a:ln w="0">
            <a:noFill/>
          </a:ln>
        </p:spPr>
      </p:pic>
      <p:sp>
        <p:nvSpPr>
          <p:cNvPr id="1349"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06/02</a:t>
            </a:r>
            <a:r>
              <a:rPr b="0" lang="zh-CN" sz="1000" strike="noStrike" u="none">
                <a:solidFill>
                  <a:srgbClr val="4b5563"/>
                </a:solidFill>
                <a:effectLst/>
                <a:uFillTx/>
                <a:latin typeface="MicrosoftYaHei"/>
                <a:ea typeface="MicrosoftYaHei"/>
              </a:rPr>
              <a:t>技术财务合规挑战</a:t>
            </a:r>
            <a:endParaRPr b="0" lang="en-US" sz="1050" strike="noStrike" u="none">
              <a:solidFill>
                <a:srgbClr val="000000"/>
              </a:solidFill>
              <a:effectLst/>
              <a:uFillTx/>
              <a:latin typeface="Times New Roman"/>
            </a:endParaRPr>
          </a:p>
        </p:txBody>
      </p:sp>
      <p:sp>
        <p:nvSpPr>
          <p:cNvPr id="1350" name=""/>
          <p:cNvSpPr/>
          <p:nvPr/>
        </p:nvSpPr>
        <p:spPr>
          <a:xfrm>
            <a:off x="380880" y="1247760"/>
            <a:ext cx="5600880" cy="5229360"/>
          </a:xfrm>
          <a:custGeom>
            <a:avLst/>
            <a:gdLst/>
            <a:ahLst/>
            <a:rect l="0" t="0" r="r" b="b"/>
            <a:pathLst>
              <a:path w="15558" h="14526">
                <a:moveTo>
                  <a:pt x="106" y="0"/>
                </a:moveTo>
                <a:lnTo>
                  <a:pt x="15453" y="0"/>
                </a:lnTo>
                <a:cubicBezTo>
                  <a:pt x="15511" y="0"/>
                  <a:pt x="15558" y="58"/>
                  <a:pt x="15558" y="105"/>
                </a:cubicBezTo>
                <a:lnTo>
                  <a:pt x="15558" y="14420"/>
                </a:lnTo>
                <a:cubicBezTo>
                  <a:pt x="15558" y="14479"/>
                  <a:pt x="15511" y="14526"/>
                  <a:pt x="15453" y="14526"/>
                </a:cubicBezTo>
                <a:lnTo>
                  <a:pt x="106" y="14526"/>
                </a:lnTo>
                <a:cubicBezTo>
                  <a:pt x="47" y="14526"/>
                  <a:pt x="0" y="14468"/>
                  <a:pt x="0" y="14420"/>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51" name="" descr=""/>
          <p:cNvPicPr/>
          <p:nvPr/>
        </p:nvPicPr>
        <p:blipFill>
          <a:blip r:embed="rId2"/>
          <a:stretch/>
        </p:blipFill>
        <p:spPr>
          <a:xfrm>
            <a:off x="609480" y="1476360"/>
            <a:ext cx="323640" cy="342720"/>
          </a:xfrm>
          <a:prstGeom prst="rect">
            <a:avLst/>
          </a:prstGeom>
          <a:noFill/>
          <a:ln w="0">
            <a:noFill/>
          </a:ln>
        </p:spPr>
      </p:pic>
      <p:sp>
        <p:nvSpPr>
          <p:cNvPr id="1352" name=""/>
          <p:cNvSpPr txBox="1"/>
          <p:nvPr/>
        </p:nvSpPr>
        <p:spPr>
          <a:xfrm>
            <a:off x="380880" y="450000"/>
            <a:ext cx="401184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财务挑战：运营成本与盈利预期</a:t>
            </a:r>
            <a:endParaRPr b="0" lang="en-US" sz="2250" strike="noStrike" u="none">
              <a:solidFill>
                <a:srgbClr val="000000"/>
              </a:solidFill>
              <a:effectLst/>
              <a:uFillTx/>
              <a:latin typeface="Times New Roman"/>
            </a:endParaRPr>
          </a:p>
        </p:txBody>
      </p:sp>
      <p:pic>
        <p:nvPicPr>
          <p:cNvPr id="1353" name="" descr=""/>
          <p:cNvPicPr/>
          <p:nvPr/>
        </p:nvPicPr>
        <p:blipFill>
          <a:blip r:embed="rId3"/>
          <a:stretch/>
        </p:blipFill>
        <p:spPr>
          <a:xfrm>
            <a:off x="609480" y="1971720"/>
            <a:ext cx="5143320" cy="2857320"/>
          </a:xfrm>
          <a:prstGeom prst="rect">
            <a:avLst/>
          </a:prstGeom>
          <a:noFill/>
          <a:ln w="0">
            <a:noFill/>
          </a:ln>
        </p:spPr>
      </p:pic>
      <p:sp>
        <p:nvSpPr>
          <p:cNvPr id="1354" name=""/>
          <p:cNvSpPr/>
          <p:nvPr/>
        </p:nvSpPr>
        <p:spPr>
          <a:xfrm>
            <a:off x="609480" y="5057640"/>
            <a:ext cx="5143680" cy="810000"/>
          </a:xfrm>
          <a:custGeom>
            <a:avLst/>
            <a:gdLst/>
            <a:ahLst/>
            <a:rect l="0" t="0" r="r" b="b"/>
            <a:pathLst>
              <a:path w="14288" h="2250">
                <a:moveTo>
                  <a:pt x="0" y="0"/>
                </a:moveTo>
                <a:lnTo>
                  <a:pt x="14288" y="0"/>
                </a:lnTo>
                <a:lnTo>
                  <a:pt x="14288"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55" name=""/>
          <p:cNvSpPr/>
          <p:nvPr/>
        </p:nvSpPr>
        <p:spPr>
          <a:xfrm>
            <a:off x="609480" y="4829040"/>
            <a:ext cx="51433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356" name=""/>
          <p:cNvSpPr txBox="1"/>
          <p:nvPr/>
        </p:nvSpPr>
        <p:spPr>
          <a:xfrm>
            <a:off x="1085760" y="150912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成本构成分析</a:t>
            </a:r>
            <a:endParaRPr b="0" lang="en-US" sz="1350" strike="noStrike" u="none">
              <a:solidFill>
                <a:srgbClr val="000000"/>
              </a:solidFill>
              <a:effectLst/>
              <a:uFillTx/>
              <a:latin typeface="Times New Roman"/>
            </a:endParaRPr>
          </a:p>
        </p:txBody>
      </p:sp>
      <p:pic>
        <p:nvPicPr>
          <p:cNvPr id="1357" name="" descr=""/>
          <p:cNvPicPr/>
          <p:nvPr/>
        </p:nvPicPr>
        <p:blipFill>
          <a:blip r:embed="rId4"/>
          <a:stretch/>
        </p:blipFill>
        <p:spPr>
          <a:xfrm>
            <a:off x="762120" y="5248440"/>
            <a:ext cx="114120" cy="151920"/>
          </a:xfrm>
          <a:prstGeom prst="rect">
            <a:avLst/>
          </a:prstGeom>
          <a:noFill/>
          <a:ln w="0">
            <a:noFill/>
          </a:ln>
        </p:spPr>
      </p:pic>
      <p:sp>
        <p:nvSpPr>
          <p:cNvPr id="1358" name=""/>
          <p:cNvSpPr txBox="1"/>
          <p:nvPr/>
        </p:nvSpPr>
        <p:spPr>
          <a:xfrm>
            <a:off x="923760" y="5211000"/>
            <a:ext cx="106740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历史回测局限性</a:t>
            </a:r>
            <a:endParaRPr b="0" lang="en-US" sz="1200" strike="noStrike" u="none">
              <a:solidFill>
                <a:srgbClr val="000000"/>
              </a:solidFill>
              <a:effectLst/>
              <a:uFillTx/>
              <a:latin typeface="Times New Roman"/>
            </a:endParaRPr>
          </a:p>
        </p:txBody>
      </p:sp>
      <p:sp>
        <p:nvSpPr>
          <p:cNvPr id="1359" name=""/>
          <p:cNvSpPr/>
          <p:nvPr/>
        </p:nvSpPr>
        <p:spPr>
          <a:xfrm>
            <a:off x="6210000" y="1247760"/>
            <a:ext cx="5601240" cy="2500560"/>
          </a:xfrm>
          <a:custGeom>
            <a:avLst/>
            <a:gdLst/>
            <a:ahLst/>
            <a:rect l="0" t="0" r="r" b="b"/>
            <a:pathLst>
              <a:path w="15559" h="6946">
                <a:moveTo>
                  <a:pt x="106" y="0"/>
                </a:moveTo>
                <a:lnTo>
                  <a:pt x="15453" y="0"/>
                </a:lnTo>
                <a:cubicBezTo>
                  <a:pt x="15511" y="0"/>
                  <a:pt x="15559" y="59"/>
                  <a:pt x="15559" y="106"/>
                </a:cubicBezTo>
                <a:lnTo>
                  <a:pt x="15559" y="6840"/>
                </a:lnTo>
                <a:cubicBezTo>
                  <a:pt x="15559" y="6898"/>
                  <a:pt x="15511" y="6946"/>
                  <a:pt x="15453" y="6946"/>
                </a:cubicBezTo>
                <a:lnTo>
                  <a:pt x="106" y="6946"/>
                </a:lnTo>
                <a:cubicBezTo>
                  <a:pt x="48" y="6946"/>
                  <a:pt x="0" y="6887"/>
                  <a:pt x="0" y="6840"/>
                </a:cubicBezTo>
                <a:lnTo>
                  <a:pt x="0" y="106"/>
                </a:lnTo>
                <a:cubicBezTo>
                  <a:pt x="0" y="48"/>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60" name="" descr=""/>
          <p:cNvPicPr/>
          <p:nvPr/>
        </p:nvPicPr>
        <p:blipFill>
          <a:blip r:embed="rId5"/>
          <a:stretch/>
        </p:blipFill>
        <p:spPr>
          <a:xfrm>
            <a:off x="6438960" y="1476360"/>
            <a:ext cx="361440" cy="342720"/>
          </a:xfrm>
          <a:prstGeom prst="rect">
            <a:avLst/>
          </a:prstGeom>
          <a:noFill/>
          <a:ln w="0">
            <a:noFill/>
          </a:ln>
        </p:spPr>
      </p:pic>
      <p:sp>
        <p:nvSpPr>
          <p:cNvPr id="1361" name=""/>
          <p:cNvSpPr txBox="1"/>
          <p:nvPr/>
        </p:nvSpPr>
        <p:spPr>
          <a:xfrm>
            <a:off x="762120" y="5516640"/>
            <a:ext cx="476352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历史回测存在</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后视偏差</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，无法等同于真实市场盈利预测，需保持极度审慎态度</a:t>
            </a:r>
            <a:endParaRPr b="0" lang="en-US" sz="1050" strike="noStrike" u="none">
              <a:solidFill>
                <a:srgbClr val="000000"/>
              </a:solidFill>
              <a:effectLst/>
              <a:uFillTx/>
              <a:latin typeface="Times New Roman"/>
            </a:endParaRPr>
          </a:p>
        </p:txBody>
      </p:sp>
      <p:sp>
        <p:nvSpPr>
          <p:cNvPr id="1362" name=""/>
          <p:cNvSpPr txBox="1"/>
          <p:nvPr/>
        </p:nvSpPr>
        <p:spPr>
          <a:xfrm>
            <a:off x="6953400" y="150912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成本优化策略</a:t>
            </a:r>
            <a:endParaRPr b="0" lang="en-US" sz="1350" strike="noStrike" u="none">
              <a:solidFill>
                <a:srgbClr val="000000"/>
              </a:solidFill>
              <a:effectLst/>
              <a:uFillTx/>
              <a:latin typeface="Times New Roman"/>
            </a:endParaRPr>
          </a:p>
        </p:txBody>
      </p:sp>
      <p:sp>
        <p:nvSpPr>
          <p:cNvPr id="1363" name=""/>
          <p:cNvSpPr txBox="1"/>
          <p:nvPr/>
        </p:nvSpPr>
        <p:spPr>
          <a:xfrm>
            <a:off x="6667560" y="1962720"/>
            <a:ext cx="151920" cy="201600"/>
          </a:xfrm>
          <a:prstGeom prst="rect">
            <a:avLst/>
          </a:prstGeom>
          <a:noFill/>
          <a:ln w="0">
            <a:noFill/>
          </a:ln>
        </p:spPr>
        <p:txBody>
          <a:bodyPr wrap="none" lIns="0" rIns="0" tIns="0" bIns="0" anchor="t">
            <a:spAutoFit/>
          </a:bodyPr>
          <a:p>
            <a:r>
              <a:rPr b="0" lang="en-US" sz="1200" strike="noStrike" u="none">
                <a:solidFill>
                  <a:srgbClr val="09aa71"/>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1364" name=""/>
          <p:cNvSpPr txBox="1"/>
          <p:nvPr/>
        </p:nvSpPr>
        <p:spPr>
          <a:xfrm>
            <a:off x="6867360" y="1962720"/>
            <a:ext cx="394344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调用优化：异步批处理、多级缓存设计、动态速率限制</a:t>
            </a:r>
            <a:endParaRPr b="0" lang="en-US" sz="1200" strike="noStrike" u="none">
              <a:solidFill>
                <a:srgbClr val="000000"/>
              </a:solidFill>
              <a:effectLst/>
              <a:uFillTx/>
              <a:latin typeface="Times New Roman"/>
            </a:endParaRPr>
          </a:p>
        </p:txBody>
      </p:sp>
      <p:sp>
        <p:nvSpPr>
          <p:cNvPr id="1365" name=""/>
          <p:cNvSpPr txBox="1"/>
          <p:nvPr/>
        </p:nvSpPr>
        <p:spPr>
          <a:xfrm>
            <a:off x="6667560" y="2305800"/>
            <a:ext cx="151920" cy="201600"/>
          </a:xfrm>
          <a:prstGeom prst="rect">
            <a:avLst/>
          </a:prstGeom>
          <a:noFill/>
          <a:ln w="0">
            <a:noFill/>
          </a:ln>
        </p:spPr>
        <p:txBody>
          <a:bodyPr wrap="none" lIns="0" rIns="0" tIns="0" bIns="0" anchor="t">
            <a:spAutoFit/>
          </a:bodyPr>
          <a:p>
            <a:r>
              <a:rPr b="0" lang="en-US" sz="1200" strike="noStrike" u="none">
                <a:solidFill>
                  <a:srgbClr val="09aa71"/>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1366" name=""/>
          <p:cNvSpPr txBox="1"/>
          <p:nvPr/>
        </p:nvSpPr>
        <p:spPr>
          <a:xfrm>
            <a:off x="6867360" y="2305800"/>
            <a:ext cx="3658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基础设施选择：性价比高的云服务方案与边缘计算资源</a:t>
            </a:r>
            <a:endParaRPr b="0" lang="en-US" sz="1200" strike="noStrike" u="none">
              <a:solidFill>
                <a:srgbClr val="000000"/>
              </a:solidFill>
              <a:effectLst/>
              <a:uFillTx/>
              <a:latin typeface="Times New Roman"/>
            </a:endParaRPr>
          </a:p>
        </p:txBody>
      </p:sp>
      <p:sp>
        <p:nvSpPr>
          <p:cNvPr id="1367" name=""/>
          <p:cNvSpPr txBox="1"/>
          <p:nvPr/>
        </p:nvSpPr>
        <p:spPr>
          <a:xfrm>
            <a:off x="6667560" y="2648520"/>
            <a:ext cx="151920" cy="201600"/>
          </a:xfrm>
          <a:prstGeom prst="rect">
            <a:avLst/>
          </a:prstGeom>
          <a:noFill/>
          <a:ln w="0">
            <a:noFill/>
          </a:ln>
        </p:spPr>
        <p:txBody>
          <a:bodyPr wrap="none" lIns="0" rIns="0" tIns="0" bIns="0" anchor="t">
            <a:spAutoFit/>
          </a:bodyPr>
          <a:p>
            <a:r>
              <a:rPr b="0" lang="en-US" sz="1200" strike="noStrike" u="none">
                <a:solidFill>
                  <a:srgbClr val="09aa71"/>
                </a:solidFill>
                <a:effectLst/>
                <a:uFillTx/>
                <a:latin typeface="MicrosoftYaHei"/>
                <a:ea typeface="MicrosoftYaHei"/>
              </a:rPr>
              <a:t>•</a:t>
            </a:r>
            <a:endParaRPr b="0" lang="en-US" sz="1200" strike="noStrike" u="none">
              <a:solidFill>
                <a:srgbClr val="000000"/>
              </a:solidFill>
              <a:effectLst/>
              <a:uFillTx/>
              <a:latin typeface="Times New Roman"/>
            </a:endParaRPr>
          </a:p>
        </p:txBody>
      </p:sp>
      <p:sp>
        <p:nvSpPr>
          <p:cNvPr id="1368" name=""/>
          <p:cNvSpPr/>
          <p:nvPr/>
        </p:nvSpPr>
        <p:spPr>
          <a:xfrm>
            <a:off x="6210000" y="3976560"/>
            <a:ext cx="5601240" cy="2500560"/>
          </a:xfrm>
          <a:custGeom>
            <a:avLst/>
            <a:gdLst/>
            <a:ahLst/>
            <a:rect l="0" t="0" r="r" b="b"/>
            <a:pathLst>
              <a:path w="15559" h="6946">
                <a:moveTo>
                  <a:pt x="106" y="0"/>
                </a:moveTo>
                <a:lnTo>
                  <a:pt x="15453" y="0"/>
                </a:lnTo>
                <a:cubicBezTo>
                  <a:pt x="15511" y="0"/>
                  <a:pt x="15559" y="58"/>
                  <a:pt x="15559" y="106"/>
                </a:cubicBezTo>
                <a:lnTo>
                  <a:pt x="15559" y="6840"/>
                </a:lnTo>
                <a:cubicBezTo>
                  <a:pt x="15559" y="6899"/>
                  <a:pt x="15511" y="6946"/>
                  <a:pt x="15453" y="6946"/>
                </a:cubicBezTo>
                <a:lnTo>
                  <a:pt x="106" y="6946"/>
                </a:lnTo>
                <a:cubicBezTo>
                  <a:pt x="48" y="6946"/>
                  <a:pt x="0" y="6888"/>
                  <a:pt x="0" y="6840"/>
                </a:cubicBezTo>
                <a:lnTo>
                  <a:pt x="0" y="106"/>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69" name="" descr=""/>
          <p:cNvPicPr/>
          <p:nvPr/>
        </p:nvPicPr>
        <p:blipFill>
          <a:blip r:embed="rId6"/>
          <a:stretch/>
        </p:blipFill>
        <p:spPr>
          <a:xfrm>
            <a:off x="6442920" y="4205160"/>
            <a:ext cx="277560" cy="342720"/>
          </a:xfrm>
          <a:prstGeom prst="rect">
            <a:avLst/>
          </a:prstGeom>
          <a:noFill/>
          <a:ln w="0">
            <a:noFill/>
          </a:ln>
        </p:spPr>
      </p:pic>
      <p:sp>
        <p:nvSpPr>
          <p:cNvPr id="1370" name=""/>
          <p:cNvSpPr txBox="1"/>
          <p:nvPr/>
        </p:nvSpPr>
        <p:spPr>
          <a:xfrm>
            <a:off x="6867360" y="2648520"/>
            <a:ext cx="32011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数据源管理：精选高质量数据源，避免冗余订阅</a:t>
            </a:r>
            <a:endParaRPr b="0" lang="en-US" sz="1200" strike="noStrike" u="none">
              <a:solidFill>
                <a:srgbClr val="000000"/>
              </a:solidFill>
              <a:effectLst/>
              <a:uFillTx/>
              <a:latin typeface="Times New Roman"/>
            </a:endParaRPr>
          </a:p>
        </p:txBody>
      </p:sp>
      <p:sp>
        <p:nvSpPr>
          <p:cNvPr id="1371" name=""/>
          <p:cNvSpPr/>
          <p:nvPr/>
        </p:nvSpPr>
        <p:spPr>
          <a:xfrm>
            <a:off x="6438600" y="4700520"/>
            <a:ext cx="2495880" cy="800280"/>
          </a:xfrm>
          <a:custGeom>
            <a:avLst/>
            <a:gdLst/>
            <a:ahLst/>
            <a:rect l="0" t="0" r="r" b="b"/>
            <a:pathLst>
              <a:path w="6933" h="2223">
                <a:moveTo>
                  <a:pt x="212" y="0"/>
                </a:moveTo>
                <a:lnTo>
                  <a:pt x="6722" y="0"/>
                </a:lnTo>
                <a:cubicBezTo>
                  <a:pt x="6839" y="0"/>
                  <a:pt x="6933" y="117"/>
                  <a:pt x="6933" y="211"/>
                </a:cubicBezTo>
                <a:lnTo>
                  <a:pt x="6933" y="2012"/>
                </a:lnTo>
                <a:cubicBezTo>
                  <a:pt x="6933" y="2128"/>
                  <a:pt x="6839" y="2223"/>
                  <a:pt x="6722" y="2223"/>
                </a:cubicBezTo>
                <a:lnTo>
                  <a:pt x="212" y="2223"/>
                </a:lnTo>
                <a:cubicBezTo>
                  <a:pt x="95" y="2223"/>
                  <a:pt x="0" y="2106"/>
                  <a:pt x="0" y="2012"/>
                </a:cubicBezTo>
                <a:lnTo>
                  <a:pt x="0" y="211"/>
                </a:lnTo>
                <a:cubicBezTo>
                  <a:pt x="0" y="94"/>
                  <a:pt x="95" y="0"/>
                  <a:pt x="212" y="0"/>
                </a:cubicBezTo>
                <a:close/>
              </a:path>
            </a:pathLst>
          </a:custGeom>
          <a:solidFill>
            <a:srgbClr val="fef2f2"/>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72" name=""/>
          <p:cNvSpPr txBox="1"/>
          <p:nvPr/>
        </p:nvSpPr>
        <p:spPr>
          <a:xfrm>
            <a:off x="6877080" y="423828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风险控制机制</a:t>
            </a:r>
            <a:endParaRPr b="0" lang="en-US" sz="1350" strike="noStrike" u="none">
              <a:solidFill>
                <a:srgbClr val="000000"/>
              </a:solidFill>
              <a:effectLst/>
              <a:uFillTx/>
              <a:latin typeface="Times New Roman"/>
            </a:endParaRPr>
          </a:p>
        </p:txBody>
      </p:sp>
      <p:sp>
        <p:nvSpPr>
          <p:cNvPr id="1373" name=""/>
          <p:cNvSpPr txBox="1"/>
          <p:nvPr/>
        </p:nvSpPr>
        <p:spPr>
          <a:xfrm>
            <a:off x="6591240" y="4844160"/>
            <a:ext cx="91512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小额初始本金</a:t>
            </a:r>
            <a:endParaRPr b="0" lang="en-US" sz="1200" strike="noStrike" u="none">
              <a:solidFill>
                <a:srgbClr val="000000"/>
              </a:solidFill>
              <a:effectLst/>
              <a:uFillTx/>
              <a:latin typeface="Times New Roman"/>
            </a:endParaRPr>
          </a:p>
        </p:txBody>
      </p:sp>
      <p:sp>
        <p:nvSpPr>
          <p:cNvPr id="1374" name=""/>
          <p:cNvSpPr/>
          <p:nvPr/>
        </p:nvSpPr>
        <p:spPr>
          <a:xfrm>
            <a:off x="9086760" y="4700520"/>
            <a:ext cx="2495880" cy="800280"/>
          </a:xfrm>
          <a:custGeom>
            <a:avLst/>
            <a:gdLst/>
            <a:ahLst/>
            <a:rect l="0" t="0" r="r" b="b"/>
            <a:pathLst>
              <a:path w="6933" h="2223">
                <a:moveTo>
                  <a:pt x="211" y="0"/>
                </a:moveTo>
                <a:lnTo>
                  <a:pt x="6721" y="0"/>
                </a:lnTo>
                <a:cubicBezTo>
                  <a:pt x="6838" y="0"/>
                  <a:pt x="6933" y="117"/>
                  <a:pt x="6933" y="211"/>
                </a:cubicBezTo>
                <a:lnTo>
                  <a:pt x="6933" y="2012"/>
                </a:lnTo>
                <a:cubicBezTo>
                  <a:pt x="6933" y="2128"/>
                  <a:pt x="6838" y="2223"/>
                  <a:pt x="6721" y="2223"/>
                </a:cubicBezTo>
                <a:lnTo>
                  <a:pt x="211" y="2223"/>
                </a:lnTo>
                <a:cubicBezTo>
                  <a:pt x="95" y="2223"/>
                  <a:pt x="0" y="2106"/>
                  <a:pt x="0" y="2012"/>
                </a:cubicBezTo>
                <a:lnTo>
                  <a:pt x="0" y="211"/>
                </a:lnTo>
                <a:cubicBezTo>
                  <a:pt x="0" y="94"/>
                  <a:pt x="95" y="0"/>
                  <a:pt x="211" y="0"/>
                </a:cubicBezTo>
                <a:close/>
              </a:path>
            </a:pathLst>
          </a:custGeom>
          <a:solidFill>
            <a:srgbClr val="fefce8"/>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75" name=""/>
          <p:cNvSpPr txBox="1"/>
          <p:nvPr/>
        </p:nvSpPr>
        <p:spPr>
          <a:xfrm>
            <a:off x="6591240" y="5150160"/>
            <a:ext cx="212220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使用最小测试资金验证策略实际表现</a:t>
            </a:r>
            <a:endParaRPr b="0" lang="en-US" sz="1050" strike="noStrike" u="none">
              <a:solidFill>
                <a:srgbClr val="000000"/>
              </a:solidFill>
              <a:effectLst/>
              <a:uFillTx/>
              <a:latin typeface="Times New Roman"/>
            </a:endParaRPr>
          </a:p>
        </p:txBody>
      </p:sp>
      <p:sp>
        <p:nvSpPr>
          <p:cNvPr id="1376" name=""/>
          <p:cNvSpPr txBox="1"/>
          <p:nvPr/>
        </p:nvSpPr>
        <p:spPr>
          <a:xfrm>
            <a:off x="9239400" y="4844160"/>
            <a:ext cx="61020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熔断机制</a:t>
            </a:r>
            <a:endParaRPr b="0" lang="en-US" sz="1200" strike="noStrike" u="none">
              <a:solidFill>
                <a:srgbClr val="000000"/>
              </a:solidFill>
              <a:effectLst/>
              <a:uFillTx/>
              <a:latin typeface="Times New Roman"/>
            </a:endParaRPr>
          </a:p>
        </p:txBody>
      </p:sp>
      <p:sp>
        <p:nvSpPr>
          <p:cNvPr id="1377" name=""/>
          <p:cNvSpPr txBox="1"/>
          <p:nvPr/>
        </p:nvSpPr>
        <p:spPr>
          <a:xfrm>
            <a:off x="9239400" y="5150160"/>
            <a:ext cx="21229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累计亏损达</a:t>
            </a:r>
            <a:r>
              <a:rPr b="0" lang="en-US" sz="1000" strike="noStrike" u="none">
                <a:solidFill>
                  <a:srgbClr val="777777"/>
                </a:solidFill>
                <a:effectLst/>
                <a:uFillTx/>
                <a:latin typeface="MicrosoftYaHei"/>
                <a:ea typeface="MicrosoftYaHei"/>
              </a:rPr>
              <a:t>5%</a:t>
            </a:r>
            <a:r>
              <a:rPr b="0" lang="zh-CN" sz="1000" strike="noStrike" u="none">
                <a:solidFill>
                  <a:srgbClr val="777777"/>
                </a:solidFill>
                <a:effectLst/>
                <a:uFillTx/>
                <a:latin typeface="MicrosoftYaHei"/>
                <a:ea typeface="MicrosoftYaHei"/>
              </a:rPr>
              <a:t>时自动暂停所有交易</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8"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79" name="" descr=""/>
          <p:cNvPicPr/>
          <p:nvPr/>
        </p:nvPicPr>
        <p:blipFill>
          <a:blip r:embed="rId1"/>
          <a:stretch/>
        </p:blipFill>
        <p:spPr>
          <a:xfrm>
            <a:off x="0" y="0"/>
            <a:ext cx="12191760" cy="6857640"/>
          </a:xfrm>
          <a:prstGeom prst="rect">
            <a:avLst/>
          </a:prstGeom>
          <a:noFill/>
          <a:ln w="0">
            <a:noFill/>
          </a:ln>
        </p:spPr>
      </p:pic>
      <p:sp>
        <p:nvSpPr>
          <p:cNvPr id="1380" name=""/>
          <p:cNvSpPr txBox="1"/>
          <p:nvPr/>
        </p:nvSpPr>
        <p:spPr>
          <a:xfrm>
            <a:off x="380880" y="182880"/>
            <a:ext cx="148608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06/03</a:t>
            </a:r>
            <a:r>
              <a:rPr b="0" lang="zh-CN" sz="1000" strike="noStrike" u="none">
                <a:solidFill>
                  <a:srgbClr val="4b5563"/>
                </a:solidFill>
                <a:effectLst/>
                <a:uFillTx/>
                <a:latin typeface="MicrosoftYaHei"/>
                <a:ea typeface="MicrosoftYaHei"/>
              </a:rPr>
              <a:t>技术财务合规挑战</a:t>
            </a:r>
            <a:endParaRPr b="0" lang="en-US" sz="1050" strike="noStrike" u="none">
              <a:solidFill>
                <a:srgbClr val="000000"/>
              </a:solidFill>
              <a:effectLst/>
              <a:uFillTx/>
              <a:latin typeface="Times New Roman"/>
            </a:endParaRPr>
          </a:p>
        </p:txBody>
      </p:sp>
      <p:sp>
        <p:nvSpPr>
          <p:cNvPr id="1381" name=""/>
          <p:cNvSpPr/>
          <p:nvPr/>
        </p:nvSpPr>
        <p:spPr>
          <a:xfrm>
            <a:off x="380880" y="1247760"/>
            <a:ext cx="11430720" cy="3924360"/>
          </a:xfrm>
          <a:custGeom>
            <a:avLst/>
            <a:gdLst/>
            <a:ahLst/>
            <a:rect l="0" t="0" r="r" b="b"/>
            <a:pathLst>
              <a:path w="31752" h="10901">
                <a:moveTo>
                  <a:pt x="106" y="0"/>
                </a:moveTo>
                <a:lnTo>
                  <a:pt x="31646" y="0"/>
                </a:lnTo>
                <a:cubicBezTo>
                  <a:pt x="31704" y="0"/>
                  <a:pt x="31752" y="58"/>
                  <a:pt x="31752" y="105"/>
                </a:cubicBezTo>
                <a:lnTo>
                  <a:pt x="31752" y="10796"/>
                </a:lnTo>
                <a:cubicBezTo>
                  <a:pt x="31752" y="10854"/>
                  <a:pt x="31704" y="10901"/>
                  <a:pt x="31646" y="10901"/>
                </a:cubicBezTo>
                <a:lnTo>
                  <a:pt x="106" y="10901"/>
                </a:lnTo>
                <a:cubicBezTo>
                  <a:pt x="47" y="10901"/>
                  <a:pt x="0" y="10843"/>
                  <a:pt x="0" y="10796"/>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82" name="" descr=""/>
          <p:cNvPicPr/>
          <p:nvPr/>
        </p:nvPicPr>
        <p:blipFill>
          <a:blip r:embed="rId2"/>
          <a:stretch/>
        </p:blipFill>
        <p:spPr>
          <a:xfrm>
            <a:off x="609480" y="1476360"/>
            <a:ext cx="285480" cy="342720"/>
          </a:xfrm>
          <a:prstGeom prst="rect">
            <a:avLst/>
          </a:prstGeom>
          <a:noFill/>
          <a:ln w="0">
            <a:noFill/>
          </a:ln>
        </p:spPr>
      </p:pic>
      <p:sp>
        <p:nvSpPr>
          <p:cNvPr id="1383" name=""/>
          <p:cNvSpPr txBox="1"/>
          <p:nvPr/>
        </p:nvSpPr>
        <p:spPr>
          <a:xfrm>
            <a:off x="380880" y="450000"/>
            <a:ext cx="458496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法律与合规挑战：全球监管的复杂性</a:t>
            </a:r>
            <a:endParaRPr b="0" lang="en-US" sz="2250" strike="noStrike" u="none">
              <a:solidFill>
                <a:srgbClr val="000000"/>
              </a:solidFill>
              <a:effectLst/>
              <a:uFillTx/>
              <a:latin typeface="Times New Roman"/>
            </a:endParaRPr>
          </a:p>
        </p:txBody>
      </p:sp>
      <p:sp>
        <p:nvSpPr>
          <p:cNvPr id="1384" name=""/>
          <p:cNvSpPr/>
          <p:nvPr/>
        </p:nvSpPr>
        <p:spPr>
          <a:xfrm>
            <a:off x="609480" y="2047680"/>
            <a:ext cx="1335960" cy="462240"/>
          </a:xfrm>
          <a:custGeom>
            <a:avLst/>
            <a:gdLst/>
            <a:ahLst/>
            <a:rect l="0" t="0" r="r" b="b"/>
            <a:pathLst>
              <a:path w="3711" h="1284">
                <a:moveTo>
                  <a:pt x="0" y="0"/>
                </a:moveTo>
                <a:lnTo>
                  <a:pt x="3711" y="0"/>
                </a:lnTo>
                <a:lnTo>
                  <a:pt x="3711" y="1284"/>
                </a:lnTo>
                <a:lnTo>
                  <a:pt x="0" y="1284"/>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85" name=""/>
          <p:cNvSpPr/>
          <p:nvPr/>
        </p:nvSpPr>
        <p:spPr>
          <a:xfrm>
            <a:off x="609480" y="2509560"/>
            <a:ext cx="13356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386" name=""/>
          <p:cNvSpPr txBox="1"/>
          <p:nvPr/>
        </p:nvSpPr>
        <p:spPr>
          <a:xfrm>
            <a:off x="1047600" y="1509120"/>
            <a:ext cx="136620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全球监管格局差异</a:t>
            </a:r>
            <a:endParaRPr b="0" lang="en-US" sz="1350" strike="noStrike" u="none">
              <a:solidFill>
                <a:srgbClr val="000000"/>
              </a:solidFill>
              <a:effectLst/>
              <a:uFillTx/>
              <a:latin typeface="Times New Roman"/>
            </a:endParaRPr>
          </a:p>
        </p:txBody>
      </p:sp>
      <p:sp>
        <p:nvSpPr>
          <p:cNvPr id="1387" name=""/>
          <p:cNvSpPr/>
          <p:nvPr/>
        </p:nvSpPr>
        <p:spPr>
          <a:xfrm>
            <a:off x="1945080" y="2047680"/>
            <a:ext cx="3368160" cy="462240"/>
          </a:xfrm>
          <a:custGeom>
            <a:avLst/>
            <a:gdLst/>
            <a:ahLst/>
            <a:rect l="0" t="0" r="r" b="b"/>
            <a:pathLst>
              <a:path w="9356" h="1284">
                <a:moveTo>
                  <a:pt x="0" y="0"/>
                </a:moveTo>
                <a:lnTo>
                  <a:pt x="9356" y="0"/>
                </a:lnTo>
                <a:lnTo>
                  <a:pt x="9356" y="1284"/>
                </a:lnTo>
                <a:lnTo>
                  <a:pt x="0" y="1284"/>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88" name=""/>
          <p:cNvSpPr/>
          <p:nvPr/>
        </p:nvSpPr>
        <p:spPr>
          <a:xfrm>
            <a:off x="1945080" y="2509560"/>
            <a:ext cx="33678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389" name=""/>
          <p:cNvSpPr txBox="1"/>
          <p:nvPr/>
        </p:nvSpPr>
        <p:spPr>
          <a:xfrm>
            <a:off x="752400" y="2153160"/>
            <a:ext cx="76248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国家</a:t>
            </a:r>
            <a:r>
              <a:rPr b="1" lang="en-US" sz="1200" strike="noStrike" u="none">
                <a:solidFill>
                  <a:srgbClr val="1e293b"/>
                </a:solidFill>
                <a:effectLst/>
                <a:uFillTx/>
                <a:latin typeface="MicrosoftYaHei"/>
                <a:ea typeface="MicrosoftYaHei"/>
              </a:rPr>
              <a:t>/</a:t>
            </a:r>
            <a:r>
              <a:rPr b="1" lang="zh-CN" sz="1200" strike="noStrike" u="none">
                <a:solidFill>
                  <a:srgbClr val="1e293b"/>
                </a:solidFill>
                <a:effectLst/>
                <a:uFillTx/>
                <a:latin typeface="MicrosoftYaHei"/>
                <a:ea typeface="MicrosoftYaHei"/>
              </a:rPr>
              <a:t>地区</a:t>
            </a:r>
            <a:endParaRPr b="0" lang="en-US" sz="1200" strike="noStrike" u="none">
              <a:solidFill>
                <a:srgbClr val="000000"/>
              </a:solidFill>
              <a:effectLst/>
              <a:uFillTx/>
              <a:latin typeface="Times New Roman"/>
            </a:endParaRPr>
          </a:p>
        </p:txBody>
      </p:sp>
      <p:sp>
        <p:nvSpPr>
          <p:cNvPr id="1390" name=""/>
          <p:cNvSpPr/>
          <p:nvPr/>
        </p:nvSpPr>
        <p:spPr>
          <a:xfrm>
            <a:off x="5312880" y="2047680"/>
            <a:ext cx="2854080" cy="462240"/>
          </a:xfrm>
          <a:custGeom>
            <a:avLst/>
            <a:gdLst/>
            <a:ahLst/>
            <a:rect l="0" t="0" r="r" b="b"/>
            <a:pathLst>
              <a:path w="7928" h="1284">
                <a:moveTo>
                  <a:pt x="0" y="0"/>
                </a:moveTo>
                <a:lnTo>
                  <a:pt x="7928" y="0"/>
                </a:lnTo>
                <a:lnTo>
                  <a:pt x="7928" y="1284"/>
                </a:lnTo>
                <a:lnTo>
                  <a:pt x="0" y="1284"/>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91" name=""/>
          <p:cNvSpPr/>
          <p:nvPr/>
        </p:nvSpPr>
        <p:spPr>
          <a:xfrm>
            <a:off x="5312880" y="2509560"/>
            <a:ext cx="28537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392" name=""/>
          <p:cNvSpPr txBox="1"/>
          <p:nvPr/>
        </p:nvSpPr>
        <p:spPr>
          <a:xfrm>
            <a:off x="2088000" y="2153160"/>
            <a:ext cx="91512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主要监管机构</a:t>
            </a:r>
            <a:endParaRPr b="0" lang="en-US" sz="1200" strike="noStrike" u="none">
              <a:solidFill>
                <a:srgbClr val="000000"/>
              </a:solidFill>
              <a:effectLst/>
              <a:uFillTx/>
              <a:latin typeface="Times New Roman"/>
            </a:endParaRPr>
          </a:p>
        </p:txBody>
      </p:sp>
      <p:sp>
        <p:nvSpPr>
          <p:cNvPr id="1393" name=""/>
          <p:cNvSpPr/>
          <p:nvPr/>
        </p:nvSpPr>
        <p:spPr>
          <a:xfrm>
            <a:off x="8166600" y="2047680"/>
            <a:ext cx="3416040" cy="462240"/>
          </a:xfrm>
          <a:custGeom>
            <a:avLst/>
            <a:gdLst/>
            <a:ahLst/>
            <a:rect l="0" t="0" r="r" b="b"/>
            <a:pathLst>
              <a:path w="9489" h="1284">
                <a:moveTo>
                  <a:pt x="0" y="0"/>
                </a:moveTo>
                <a:lnTo>
                  <a:pt x="9489" y="0"/>
                </a:lnTo>
                <a:lnTo>
                  <a:pt x="9489" y="1284"/>
                </a:lnTo>
                <a:lnTo>
                  <a:pt x="0" y="1284"/>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94" name=""/>
          <p:cNvSpPr/>
          <p:nvPr/>
        </p:nvSpPr>
        <p:spPr>
          <a:xfrm>
            <a:off x="8166600" y="2509560"/>
            <a:ext cx="3415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395" name=""/>
          <p:cNvSpPr txBox="1"/>
          <p:nvPr/>
        </p:nvSpPr>
        <p:spPr>
          <a:xfrm>
            <a:off x="5455800" y="2153160"/>
            <a:ext cx="106704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核心法规</a:t>
            </a:r>
            <a:r>
              <a:rPr b="1" lang="en-US" sz="1200" strike="noStrike" u="none">
                <a:solidFill>
                  <a:srgbClr val="1e293b"/>
                </a:solidFill>
                <a:effectLst/>
                <a:uFillTx/>
                <a:latin typeface="MicrosoftYaHei"/>
                <a:ea typeface="MicrosoftYaHei"/>
              </a:rPr>
              <a:t>/</a:t>
            </a:r>
            <a:r>
              <a:rPr b="1" lang="zh-CN" sz="1200" strike="noStrike" u="none">
                <a:solidFill>
                  <a:srgbClr val="1e293b"/>
                </a:solidFill>
                <a:effectLst/>
                <a:uFillTx/>
                <a:latin typeface="MicrosoftYaHei"/>
                <a:ea typeface="MicrosoftYaHei"/>
              </a:rPr>
              <a:t>框架</a:t>
            </a:r>
            <a:endParaRPr b="0" lang="en-US" sz="1200" strike="noStrike" u="none">
              <a:solidFill>
                <a:srgbClr val="000000"/>
              </a:solidFill>
              <a:effectLst/>
              <a:uFillTx/>
              <a:latin typeface="Times New Roman"/>
            </a:endParaRPr>
          </a:p>
        </p:txBody>
      </p:sp>
      <p:sp>
        <p:nvSpPr>
          <p:cNvPr id="1396" name=""/>
          <p:cNvSpPr/>
          <p:nvPr/>
        </p:nvSpPr>
        <p:spPr>
          <a:xfrm>
            <a:off x="609480" y="2976480"/>
            <a:ext cx="13356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397" name=""/>
          <p:cNvSpPr txBox="1"/>
          <p:nvPr/>
        </p:nvSpPr>
        <p:spPr>
          <a:xfrm>
            <a:off x="8309520" y="2153160"/>
            <a:ext cx="198180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对加密货币交易机器人的态度</a:t>
            </a:r>
            <a:endParaRPr b="0" lang="en-US" sz="1200" strike="noStrike" u="none">
              <a:solidFill>
                <a:srgbClr val="000000"/>
              </a:solidFill>
              <a:effectLst/>
              <a:uFillTx/>
              <a:latin typeface="Times New Roman"/>
            </a:endParaRPr>
          </a:p>
        </p:txBody>
      </p:sp>
      <p:sp>
        <p:nvSpPr>
          <p:cNvPr id="1398" name=""/>
          <p:cNvSpPr/>
          <p:nvPr/>
        </p:nvSpPr>
        <p:spPr>
          <a:xfrm>
            <a:off x="1945080" y="2976480"/>
            <a:ext cx="33678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399" name=""/>
          <p:cNvSpPr txBox="1"/>
          <p:nvPr/>
        </p:nvSpPr>
        <p:spPr>
          <a:xfrm>
            <a:off x="752400" y="2615400"/>
            <a:ext cx="69012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欧盟 </a:t>
            </a:r>
            <a:r>
              <a:rPr b="0" lang="en-US" sz="1200" strike="noStrike" u="none">
                <a:solidFill>
                  <a:srgbClr val="333333"/>
                </a:solidFill>
                <a:effectLst/>
                <a:uFillTx/>
                <a:latin typeface="MicrosoftYaHei"/>
                <a:ea typeface="MicrosoftYaHei"/>
              </a:rPr>
              <a:t>(EU)</a:t>
            </a:r>
            <a:endParaRPr b="0" lang="en-US" sz="1200" strike="noStrike" u="none">
              <a:solidFill>
                <a:srgbClr val="000000"/>
              </a:solidFill>
              <a:effectLst/>
              <a:uFillTx/>
              <a:latin typeface="Times New Roman"/>
            </a:endParaRPr>
          </a:p>
        </p:txBody>
      </p:sp>
      <p:sp>
        <p:nvSpPr>
          <p:cNvPr id="1400" name=""/>
          <p:cNvSpPr/>
          <p:nvPr/>
        </p:nvSpPr>
        <p:spPr>
          <a:xfrm>
            <a:off x="5312880" y="2976480"/>
            <a:ext cx="28537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401" name=""/>
          <p:cNvSpPr txBox="1"/>
          <p:nvPr/>
        </p:nvSpPr>
        <p:spPr>
          <a:xfrm>
            <a:off x="2088000" y="2615400"/>
            <a:ext cx="213948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欧洲证券和市场管理局 </a:t>
            </a:r>
            <a:r>
              <a:rPr b="0" lang="en-US" sz="1200" strike="noStrike" u="none">
                <a:solidFill>
                  <a:srgbClr val="333333"/>
                </a:solidFill>
                <a:effectLst/>
                <a:uFillTx/>
                <a:latin typeface="MicrosoftYaHei"/>
                <a:ea typeface="MicrosoftYaHei"/>
              </a:rPr>
              <a:t>(ESMA)</a:t>
            </a:r>
            <a:endParaRPr b="0" lang="en-US" sz="1200" strike="noStrike" u="none">
              <a:solidFill>
                <a:srgbClr val="000000"/>
              </a:solidFill>
              <a:effectLst/>
              <a:uFillTx/>
              <a:latin typeface="Times New Roman"/>
            </a:endParaRPr>
          </a:p>
        </p:txBody>
      </p:sp>
      <p:sp>
        <p:nvSpPr>
          <p:cNvPr id="1402" name=""/>
          <p:cNvSpPr/>
          <p:nvPr/>
        </p:nvSpPr>
        <p:spPr>
          <a:xfrm>
            <a:off x="8166600" y="2976480"/>
            <a:ext cx="3415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403" name=""/>
          <p:cNvSpPr txBox="1"/>
          <p:nvPr/>
        </p:nvSpPr>
        <p:spPr>
          <a:xfrm>
            <a:off x="5455800" y="2615400"/>
            <a:ext cx="18054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加密资产市场法规 </a:t>
            </a:r>
            <a:r>
              <a:rPr b="0" lang="en-US" sz="1200" strike="noStrike" u="none">
                <a:solidFill>
                  <a:srgbClr val="333333"/>
                </a:solidFill>
                <a:effectLst/>
                <a:uFillTx/>
                <a:latin typeface="MicrosoftYaHei"/>
                <a:ea typeface="MicrosoftYaHei"/>
              </a:rPr>
              <a:t>(MiCA)</a:t>
            </a:r>
            <a:endParaRPr b="0" lang="en-US" sz="1200" strike="noStrike" u="none">
              <a:solidFill>
                <a:srgbClr val="000000"/>
              </a:solidFill>
              <a:effectLst/>
              <a:uFillTx/>
              <a:latin typeface="Times New Roman"/>
            </a:endParaRPr>
          </a:p>
        </p:txBody>
      </p:sp>
      <p:sp>
        <p:nvSpPr>
          <p:cNvPr id="1404" name=""/>
          <p:cNvSpPr/>
          <p:nvPr/>
        </p:nvSpPr>
        <p:spPr>
          <a:xfrm>
            <a:off x="609480" y="3443040"/>
            <a:ext cx="13356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405" name=""/>
          <p:cNvSpPr txBox="1"/>
          <p:nvPr/>
        </p:nvSpPr>
        <p:spPr>
          <a:xfrm>
            <a:off x="8309520" y="2615400"/>
            <a:ext cx="21344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允许使用，需遵守市场滥用法规</a:t>
            </a:r>
            <a:endParaRPr b="0" lang="en-US" sz="1200" strike="noStrike" u="none">
              <a:solidFill>
                <a:srgbClr val="000000"/>
              </a:solidFill>
              <a:effectLst/>
              <a:uFillTx/>
              <a:latin typeface="Times New Roman"/>
            </a:endParaRPr>
          </a:p>
        </p:txBody>
      </p:sp>
      <p:sp>
        <p:nvSpPr>
          <p:cNvPr id="1406" name=""/>
          <p:cNvSpPr/>
          <p:nvPr/>
        </p:nvSpPr>
        <p:spPr>
          <a:xfrm>
            <a:off x="1945080" y="3443040"/>
            <a:ext cx="33678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407" name=""/>
          <p:cNvSpPr txBox="1"/>
          <p:nvPr/>
        </p:nvSpPr>
        <p:spPr>
          <a:xfrm>
            <a:off x="752400" y="3081960"/>
            <a:ext cx="305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美国</a:t>
            </a:r>
            <a:endParaRPr b="0" lang="en-US" sz="1200" strike="noStrike" u="none">
              <a:solidFill>
                <a:srgbClr val="000000"/>
              </a:solidFill>
              <a:effectLst/>
              <a:uFillTx/>
              <a:latin typeface="Times New Roman"/>
            </a:endParaRPr>
          </a:p>
        </p:txBody>
      </p:sp>
      <p:sp>
        <p:nvSpPr>
          <p:cNvPr id="1408" name=""/>
          <p:cNvSpPr/>
          <p:nvPr/>
        </p:nvSpPr>
        <p:spPr>
          <a:xfrm>
            <a:off x="5312880" y="3443040"/>
            <a:ext cx="28537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409" name=""/>
          <p:cNvSpPr txBox="1"/>
          <p:nvPr/>
        </p:nvSpPr>
        <p:spPr>
          <a:xfrm>
            <a:off x="2088000" y="3081960"/>
            <a:ext cx="878760" cy="201600"/>
          </a:xfrm>
          <a:prstGeom prst="rect">
            <a:avLst/>
          </a:prstGeom>
          <a:noFill/>
          <a:ln w="0">
            <a:noFill/>
          </a:ln>
        </p:spPr>
        <p:txBody>
          <a:bodyPr wrap="none" lIns="0" rIns="0" tIns="0" bIns="0" anchor="t">
            <a:spAutoFit/>
          </a:bodyPr>
          <a:p>
            <a:r>
              <a:rPr b="0" lang="en-US" sz="1200" strike="noStrike" u="none">
                <a:solidFill>
                  <a:srgbClr val="333333"/>
                </a:solidFill>
                <a:effectLst/>
                <a:uFillTx/>
                <a:latin typeface="MicrosoftYaHei"/>
                <a:ea typeface="MicrosoftYaHei"/>
              </a:rPr>
              <a:t>SEC</a:t>
            </a:r>
            <a:r>
              <a:rPr b="0" lang="zh-CN" sz="1200" strike="noStrike" u="none">
                <a:solidFill>
                  <a:srgbClr val="333333"/>
                </a:solidFill>
                <a:effectLst/>
                <a:uFillTx/>
                <a:latin typeface="MicrosoftYaHei"/>
                <a:ea typeface="MicrosoftYaHei"/>
              </a:rPr>
              <a:t>、</a:t>
            </a:r>
            <a:r>
              <a:rPr b="0" lang="en-US" sz="1200" strike="noStrike" u="none">
                <a:solidFill>
                  <a:srgbClr val="333333"/>
                </a:solidFill>
                <a:effectLst/>
                <a:uFillTx/>
                <a:latin typeface="MicrosoftYaHei"/>
                <a:ea typeface="MicrosoftYaHei"/>
              </a:rPr>
              <a:t>CFTC</a:t>
            </a:r>
            <a:endParaRPr b="0" lang="en-US" sz="1200" strike="noStrike" u="none">
              <a:solidFill>
                <a:srgbClr val="000000"/>
              </a:solidFill>
              <a:effectLst/>
              <a:uFillTx/>
              <a:latin typeface="Times New Roman"/>
            </a:endParaRPr>
          </a:p>
        </p:txBody>
      </p:sp>
      <p:sp>
        <p:nvSpPr>
          <p:cNvPr id="1410" name=""/>
          <p:cNvSpPr/>
          <p:nvPr/>
        </p:nvSpPr>
        <p:spPr>
          <a:xfrm>
            <a:off x="8166600" y="3443040"/>
            <a:ext cx="3415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411" name=""/>
          <p:cNvSpPr txBox="1"/>
          <p:nvPr/>
        </p:nvSpPr>
        <p:spPr>
          <a:xfrm>
            <a:off x="5455800" y="3081960"/>
            <a:ext cx="137232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证券法、商品交易法</a:t>
            </a:r>
            <a:endParaRPr b="0" lang="en-US" sz="1200" strike="noStrike" u="none">
              <a:solidFill>
                <a:srgbClr val="000000"/>
              </a:solidFill>
              <a:effectLst/>
              <a:uFillTx/>
              <a:latin typeface="Times New Roman"/>
            </a:endParaRPr>
          </a:p>
        </p:txBody>
      </p:sp>
      <p:sp>
        <p:nvSpPr>
          <p:cNvPr id="1412" name=""/>
          <p:cNvSpPr txBox="1"/>
          <p:nvPr/>
        </p:nvSpPr>
        <p:spPr>
          <a:xfrm>
            <a:off x="8309520" y="3081960"/>
            <a:ext cx="21344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允许个人使用，需符合金融法规</a:t>
            </a:r>
            <a:endParaRPr b="0" lang="en-US" sz="1200" strike="noStrike" u="none">
              <a:solidFill>
                <a:srgbClr val="000000"/>
              </a:solidFill>
              <a:effectLst/>
              <a:uFillTx/>
              <a:latin typeface="Times New Roman"/>
            </a:endParaRPr>
          </a:p>
        </p:txBody>
      </p:sp>
      <p:sp>
        <p:nvSpPr>
          <p:cNvPr id="1413" name=""/>
          <p:cNvSpPr txBox="1"/>
          <p:nvPr/>
        </p:nvSpPr>
        <p:spPr>
          <a:xfrm>
            <a:off x="752400" y="3548880"/>
            <a:ext cx="305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中国</a:t>
            </a:r>
            <a:endParaRPr b="0" lang="en-US" sz="1200" strike="noStrike" u="none">
              <a:solidFill>
                <a:srgbClr val="000000"/>
              </a:solidFill>
              <a:effectLst/>
              <a:uFillTx/>
              <a:latin typeface="Times New Roman"/>
            </a:endParaRPr>
          </a:p>
        </p:txBody>
      </p:sp>
      <p:sp>
        <p:nvSpPr>
          <p:cNvPr id="1414" name=""/>
          <p:cNvSpPr txBox="1"/>
          <p:nvPr/>
        </p:nvSpPr>
        <p:spPr>
          <a:xfrm>
            <a:off x="2088000" y="3548880"/>
            <a:ext cx="15246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中国人民银行、证监会</a:t>
            </a:r>
            <a:endParaRPr b="0" lang="en-US" sz="1200" strike="noStrike" u="none">
              <a:solidFill>
                <a:srgbClr val="000000"/>
              </a:solidFill>
              <a:effectLst/>
              <a:uFillTx/>
              <a:latin typeface="Times New Roman"/>
            </a:endParaRPr>
          </a:p>
        </p:txBody>
      </p:sp>
      <p:sp>
        <p:nvSpPr>
          <p:cNvPr id="1415" name=""/>
          <p:cNvSpPr txBox="1"/>
          <p:nvPr/>
        </p:nvSpPr>
        <p:spPr>
          <a:xfrm>
            <a:off x="5455800" y="3548880"/>
            <a:ext cx="15246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防范比特币风险通知等</a:t>
            </a:r>
            <a:endParaRPr b="0" lang="en-US" sz="1200" strike="noStrike" u="none">
              <a:solidFill>
                <a:srgbClr val="000000"/>
              </a:solidFill>
              <a:effectLst/>
              <a:uFillTx/>
              <a:latin typeface="Times New Roman"/>
            </a:endParaRPr>
          </a:p>
        </p:txBody>
      </p:sp>
      <p:sp>
        <p:nvSpPr>
          <p:cNvPr id="1416" name=""/>
          <p:cNvSpPr/>
          <p:nvPr/>
        </p:nvSpPr>
        <p:spPr>
          <a:xfrm>
            <a:off x="609480" y="4133520"/>
            <a:ext cx="10973520" cy="810000"/>
          </a:xfrm>
          <a:custGeom>
            <a:avLst/>
            <a:gdLst/>
            <a:ahLst/>
            <a:rect l="0" t="0" r="r" b="b"/>
            <a:pathLst>
              <a:path w="30482" h="2250">
                <a:moveTo>
                  <a:pt x="0" y="0"/>
                </a:moveTo>
                <a:lnTo>
                  <a:pt x="30482" y="0"/>
                </a:lnTo>
                <a:lnTo>
                  <a:pt x="30482"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17" name=""/>
          <p:cNvSpPr/>
          <p:nvPr/>
        </p:nvSpPr>
        <p:spPr>
          <a:xfrm>
            <a:off x="609480" y="3904920"/>
            <a:ext cx="109728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418" name=""/>
          <p:cNvSpPr txBox="1"/>
          <p:nvPr/>
        </p:nvSpPr>
        <p:spPr>
          <a:xfrm>
            <a:off x="8309520" y="3548880"/>
            <a:ext cx="15246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严格禁止境内个人参与</a:t>
            </a:r>
            <a:endParaRPr b="0" lang="en-US" sz="1200" strike="noStrike" u="none">
              <a:solidFill>
                <a:srgbClr val="000000"/>
              </a:solidFill>
              <a:effectLst/>
              <a:uFillTx/>
              <a:latin typeface="Times New Roman"/>
            </a:endParaRPr>
          </a:p>
        </p:txBody>
      </p:sp>
      <p:pic>
        <p:nvPicPr>
          <p:cNvPr id="1419" name="" descr=""/>
          <p:cNvPicPr/>
          <p:nvPr/>
        </p:nvPicPr>
        <p:blipFill>
          <a:blip r:embed="rId3"/>
          <a:stretch/>
        </p:blipFill>
        <p:spPr>
          <a:xfrm>
            <a:off x="762120" y="4324320"/>
            <a:ext cx="114120" cy="151920"/>
          </a:xfrm>
          <a:prstGeom prst="rect">
            <a:avLst/>
          </a:prstGeom>
          <a:noFill/>
          <a:ln w="0">
            <a:noFill/>
          </a:ln>
        </p:spPr>
      </p:pic>
      <p:sp>
        <p:nvSpPr>
          <p:cNvPr id="1420" name=""/>
          <p:cNvSpPr txBox="1"/>
          <p:nvPr/>
        </p:nvSpPr>
        <p:spPr>
          <a:xfrm>
            <a:off x="923760" y="4286880"/>
            <a:ext cx="91512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合规关键行动</a:t>
            </a:r>
            <a:endParaRPr b="0" lang="en-US" sz="1200" strike="noStrike" u="none">
              <a:solidFill>
                <a:srgbClr val="000000"/>
              </a:solidFill>
              <a:effectLst/>
              <a:uFillTx/>
              <a:latin typeface="Times New Roman"/>
            </a:endParaRPr>
          </a:p>
        </p:txBody>
      </p:sp>
      <p:sp>
        <p:nvSpPr>
          <p:cNvPr id="1421" name=""/>
          <p:cNvSpPr txBox="1"/>
          <p:nvPr/>
        </p:nvSpPr>
        <p:spPr>
          <a:xfrm>
            <a:off x="762120" y="4592880"/>
            <a:ext cx="450864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项目启动前必须进行全面的法律合规性审查，明确运营所在地的具体法律规定</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2"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23" name="" descr=""/>
          <p:cNvPicPr/>
          <p:nvPr/>
        </p:nvPicPr>
        <p:blipFill>
          <a:blip r:embed="rId1"/>
          <a:stretch/>
        </p:blipFill>
        <p:spPr>
          <a:xfrm>
            <a:off x="0" y="0"/>
            <a:ext cx="12191760" cy="6857640"/>
          </a:xfrm>
          <a:prstGeom prst="rect">
            <a:avLst/>
          </a:prstGeom>
          <a:noFill/>
          <a:ln w="0">
            <a:noFill/>
          </a:ln>
        </p:spPr>
      </p:pic>
      <p:sp>
        <p:nvSpPr>
          <p:cNvPr id="1424" name=""/>
          <p:cNvSpPr txBox="1"/>
          <p:nvPr/>
        </p:nvSpPr>
        <p:spPr>
          <a:xfrm>
            <a:off x="380880" y="182880"/>
            <a:ext cx="72936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06</a:t>
            </a:r>
            <a:r>
              <a:rPr b="0" lang="zh-CN" sz="1000" strike="noStrike" u="none">
                <a:solidFill>
                  <a:srgbClr val="4b5563"/>
                </a:solidFill>
                <a:effectLst/>
                <a:uFillTx/>
                <a:latin typeface="MicrosoftYaHei"/>
                <a:ea typeface="MicrosoftYaHei"/>
              </a:rPr>
              <a:t>章节小结</a:t>
            </a:r>
            <a:endParaRPr b="0" lang="en-US" sz="1050" strike="noStrike" u="none">
              <a:solidFill>
                <a:srgbClr val="000000"/>
              </a:solidFill>
              <a:effectLst/>
              <a:uFillTx/>
              <a:latin typeface="Times New Roman"/>
            </a:endParaRPr>
          </a:p>
        </p:txBody>
      </p:sp>
      <p:sp>
        <p:nvSpPr>
          <p:cNvPr id="1425" name=""/>
          <p:cNvSpPr/>
          <p:nvPr/>
        </p:nvSpPr>
        <p:spPr>
          <a:xfrm>
            <a:off x="3808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26" name=""/>
          <p:cNvSpPr txBox="1"/>
          <p:nvPr/>
        </p:nvSpPr>
        <p:spPr>
          <a:xfrm>
            <a:off x="380880" y="450000"/>
            <a:ext cx="315252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核心风险与应对策略总结</a:t>
            </a:r>
            <a:endParaRPr b="0" lang="en-US" sz="2250" strike="noStrike" u="none">
              <a:solidFill>
                <a:srgbClr val="000000"/>
              </a:solidFill>
              <a:effectLst/>
              <a:uFillTx/>
              <a:latin typeface="Times New Roman"/>
            </a:endParaRPr>
          </a:p>
        </p:txBody>
      </p:sp>
      <p:sp>
        <p:nvSpPr>
          <p:cNvPr id="1427" name=""/>
          <p:cNvSpPr txBox="1"/>
          <p:nvPr/>
        </p:nvSpPr>
        <p:spPr>
          <a:xfrm>
            <a:off x="609480" y="18903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技术风险应对</a:t>
            </a:r>
            <a:endParaRPr b="0" lang="en-US" sz="1350" strike="noStrike" u="none">
              <a:solidFill>
                <a:srgbClr val="000000"/>
              </a:solidFill>
              <a:effectLst/>
              <a:uFillTx/>
              <a:latin typeface="Times New Roman"/>
            </a:endParaRPr>
          </a:p>
        </p:txBody>
      </p:sp>
      <p:sp>
        <p:nvSpPr>
          <p:cNvPr id="1428" name=""/>
          <p:cNvSpPr txBox="1"/>
          <p:nvPr/>
        </p:nvSpPr>
        <p:spPr>
          <a:xfrm>
            <a:off x="838080" y="2301120"/>
            <a:ext cx="21762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结构化输出与</a:t>
            </a:r>
            <a:r>
              <a:rPr b="0" lang="en-US" sz="1200" strike="noStrike" u="none">
                <a:solidFill>
                  <a:srgbClr val="777777"/>
                </a:solidFill>
                <a:effectLst/>
                <a:uFillTx/>
                <a:latin typeface="MicrosoftYaHei"/>
                <a:ea typeface="MicrosoftYaHei"/>
              </a:rPr>
              <a:t>Schema</a:t>
            </a:r>
            <a:r>
              <a:rPr b="0" lang="zh-CN" sz="1200" strike="noStrike" u="none">
                <a:solidFill>
                  <a:srgbClr val="777777"/>
                </a:solidFill>
                <a:effectLst/>
                <a:uFillTx/>
                <a:latin typeface="MicrosoftYaHei"/>
                <a:ea typeface="MicrosoftYaHei"/>
              </a:rPr>
              <a:t>校验机制</a:t>
            </a:r>
            <a:endParaRPr b="0" lang="en-US" sz="1200" strike="noStrike" u="none">
              <a:solidFill>
                <a:srgbClr val="000000"/>
              </a:solidFill>
              <a:effectLst/>
              <a:uFillTx/>
              <a:latin typeface="Times New Roman"/>
            </a:endParaRPr>
          </a:p>
        </p:txBody>
      </p:sp>
      <p:sp>
        <p:nvSpPr>
          <p:cNvPr id="1429" name=""/>
          <p:cNvSpPr txBox="1"/>
          <p:nvPr/>
        </p:nvSpPr>
        <p:spPr>
          <a:xfrm>
            <a:off x="838080" y="260568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独立验证层进行合理性检查</a:t>
            </a:r>
            <a:endParaRPr b="0" lang="en-US" sz="1200" strike="noStrike" u="none">
              <a:solidFill>
                <a:srgbClr val="000000"/>
              </a:solidFill>
              <a:effectLst/>
              <a:uFillTx/>
              <a:latin typeface="Times New Roman"/>
            </a:endParaRPr>
          </a:p>
        </p:txBody>
      </p:sp>
      <p:sp>
        <p:nvSpPr>
          <p:cNvPr id="1430" name=""/>
          <p:cNvSpPr txBox="1"/>
          <p:nvPr/>
        </p:nvSpPr>
        <p:spPr>
          <a:xfrm>
            <a:off x="838080" y="291060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高风险决策人工审核流程</a:t>
            </a:r>
            <a:endParaRPr b="0" lang="en-US" sz="1200" strike="noStrike" u="none">
              <a:solidFill>
                <a:srgbClr val="000000"/>
              </a:solidFill>
              <a:effectLst/>
              <a:uFillTx/>
              <a:latin typeface="Times New Roman"/>
            </a:endParaRPr>
          </a:p>
        </p:txBody>
      </p:sp>
      <p:sp>
        <p:nvSpPr>
          <p:cNvPr id="1431" name=""/>
          <p:cNvSpPr/>
          <p:nvPr/>
        </p:nvSpPr>
        <p:spPr>
          <a:xfrm>
            <a:off x="42670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32" name=""/>
          <p:cNvSpPr txBox="1"/>
          <p:nvPr/>
        </p:nvSpPr>
        <p:spPr>
          <a:xfrm>
            <a:off x="838080" y="321552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持续监控模型输出稳定性</a:t>
            </a:r>
            <a:endParaRPr b="0" lang="en-US" sz="1200" strike="noStrike" u="none">
              <a:solidFill>
                <a:srgbClr val="000000"/>
              </a:solidFill>
              <a:effectLst/>
              <a:uFillTx/>
              <a:latin typeface="Times New Roman"/>
            </a:endParaRPr>
          </a:p>
        </p:txBody>
      </p:sp>
      <p:sp>
        <p:nvSpPr>
          <p:cNvPr id="1433" name=""/>
          <p:cNvSpPr txBox="1"/>
          <p:nvPr/>
        </p:nvSpPr>
        <p:spPr>
          <a:xfrm>
            <a:off x="4495680" y="189036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财务风险控制</a:t>
            </a:r>
            <a:endParaRPr b="0" lang="en-US" sz="1350" strike="noStrike" u="none">
              <a:solidFill>
                <a:srgbClr val="000000"/>
              </a:solidFill>
              <a:effectLst/>
              <a:uFillTx/>
              <a:latin typeface="Times New Roman"/>
            </a:endParaRPr>
          </a:p>
        </p:txBody>
      </p:sp>
      <p:sp>
        <p:nvSpPr>
          <p:cNvPr id="1434" name=""/>
          <p:cNvSpPr txBox="1"/>
          <p:nvPr/>
        </p:nvSpPr>
        <p:spPr>
          <a:xfrm>
            <a:off x="4724280" y="2301120"/>
            <a:ext cx="165744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API</a:t>
            </a:r>
            <a:r>
              <a:rPr b="0" lang="zh-CN" sz="1200" strike="noStrike" u="none">
                <a:solidFill>
                  <a:srgbClr val="777777"/>
                </a:solidFill>
                <a:effectLst/>
                <a:uFillTx/>
                <a:latin typeface="MicrosoftYaHei"/>
                <a:ea typeface="MicrosoftYaHei"/>
              </a:rPr>
              <a:t>调用优化与成本管理</a:t>
            </a:r>
            <a:endParaRPr b="0" lang="en-US" sz="1200" strike="noStrike" u="none">
              <a:solidFill>
                <a:srgbClr val="000000"/>
              </a:solidFill>
              <a:effectLst/>
              <a:uFillTx/>
              <a:latin typeface="Times New Roman"/>
            </a:endParaRPr>
          </a:p>
        </p:txBody>
      </p:sp>
      <p:sp>
        <p:nvSpPr>
          <p:cNvPr id="1435" name=""/>
          <p:cNvSpPr txBox="1"/>
          <p:nvPr/>
        </p:nvSpPr>
        <p:spPr>
          <a:xfrm>
            <a:off x="4724280" y="260568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基础设施成本控制策略</a:t>
            </a:r>
            <a:endParaRPr b="0" lang="en-US" sz="1200" strike="noStrike" u="none">
              <a:solidFill>
                <a:srgbClr val="000000"/>
              </a:solidFill>
              <a:effectLst/>
              <a:uFillTx/>
              <a:latin typeface="Times New Roman"/>
            </a:endParaRPr>
          </a:p>
        </p:txBody>
      </p:sp>
      <p:sp>
        <p:nvSpPr>
          <p:cNvPr id="1436" name=""/>
          <p:cNvSpPr txBox="1"/>
          <p:nvPr/>
        </p:nvSpPr>
        <p:spPr>
          <a:xfrm>
            <a:off x="4724280" y="2910600"/>
            <a:ext cx="1372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审慎的盈利预期设定</a:t>
            </a:r>
            <a:endParaRPr b="0" lang="en-US" sz="1200" strike="noStrike" u="none">
              <a:solidFill>
                <a:srgbClr val="000000"/>
              </a:solidFill>
              <a:effectLst/>
              <a:uFillTx/>
              <a:latin typeface="Times New Roman"/>
            </a:endParaRPr>
          </a:p>
        </p:txBody>
      </p:sp>
      <p:sp>
        <p:nvSpPr>
          <p:cNvPr id="1437" name=""/>
          <p:cNvSpPr/>
          <p:nvPr/>
        </p:nvSpPr>
        <p:spPr>
          <a:xfrm>
            <a:off x="81532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38" name=""/>
          <p:cNvSpPr txBox="1"/>
          <p:nvPr/>
        </p:nvSpPr>
        <p:spPr>
          <a:xfrm>
            <a:off x="4724280" y="321552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熔断机制保护本金安全</a:t>
            </a:r>
            <a:endParaRPr b="0" lang="en-US" sz="1200" strike="noStrike" u="none">
              <a:solidFill>
                <a:srgbClr val="000000"/>
              </a:solidFill>
              <a:effectLst/>
              <a:uFillTx/>
              <a:latin typeface="Times New Roman"/>
            </a:endParaRPr>
          </a:p>
        </p:txBody>
      </p:sp>
      <p:sp>
        <p:nvSpPr>
          <p:cNvPr id="1439" name=""/>
          <p:cNvSpPr txBox="1"/>
          <p:nvPr/>
        </p:nvSpPr>
        <p:spPr>
          <a:xfrm>
            <a:off x="8381880" y="1890360"/>
            <a:ext cx="85428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合规性保障</a:t>
            </a:r>
            <a:endParaRPr b="0" lang="en-US" sz="1350" strike="noStrike" u="none">
              <a:solidFill>
                <a:srgbClr val="000000"/>
              </a:solidFill>
              <a:effectLst/>
              <a:uFillTx/>
              <a:latin typeface="Times New Roman"/>
            </a:endParaRPr>
          </a:p>
        </p:txBody>
      </p:sp>
      <p:sp>
        <p:nvSpPr>
          <p:cNvPr id="1440" name=""/>
          <p:cNvSpPr txBox="1"/>
          <p:nvPr/>
        </p:nvSpPr>
        <p:spPr>
          <a:xfrm>
            <a:off x="8610480" y="2301120"/>
            <a:ext cx="1372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全面法律合规性审查</a:t>
            </a:r>
            <a:endParaRPr b="0" lang="en-US" sz="1200" strike="noStrike" u="none">
              <a:solidFill>
                <a:srgbClr val="000000"/>
              </a:solidFill>
              <a:effectLst/>
              <a:uFillTx/>
              <a:latin typeface="Times New Roman"/>
            </a:endParaRPr>
          </a:p>
        </p:txBody>
      </p:sp>
      <p:sp>
        <p:nvSpPr>
          <p:cNvPr id="1441" name=""/>
          <p:cNvSpPr txBox="1"/>
          <p:nvPr/>
        </p:nvSpPr>
        <p:spPr>
          <a:xfrm>
            <a:off x="8610480" y="2605680"/>
            <a:ext cx="1372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明确运营地监管要求</a:t>
            </a:r>
            <a:endParaRPr b="0" lang="en-US" sz="1200" strike="noStrike" u="none">
              <a:solidFill>
                <a:srgbClr val="000000"/>
              </a:solidFill>
              <a:effectLst/>
              <a:uFillTx/>
              <a:latin typeface="Times New Roman"/>
            </a:endParaRPr>
          </a:p>
        </p:txBody>
      </p:sp>
      <p:sp>
        <p:nvSpPr>
          <p:cNvPr id="1442" name=""/>
          <p:cNvSpPr txBox="1"/>
          <p:nvPr/>
        </p:nvSpPr>
        <p:spPr>
          <a:xfrm>
            <a:off x="8610480" y="291060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持续跟踪法规变化</a:t>
            </a:r>
            <a:endParaRPr b="0" lang="en-US" sz="1200" strike="noStrike" u="none">
              <a:solidFill>
                <a:srgbClr val="000000"/>
              </a:solidFill>
              <a:effectLst/>
              <a:uFillTx/>
              <a:latin typeface="Times New Roman"/>
            </a:endParaRPr>
          </a:p>
        </p:txBody>
      </p:sp>
      <p:sp>
        <p:nvSpPr>
          <p:cNvPr id="1443" name=""/>
          <p:cNvSpPr/>
          <p:nvPr/>
        </p:nvSpPr>
        <p:spPr>
          <a:xfrm>
            <a:off x="380880" y="4485960"/>
            <a:ext cx="11430720" cy="1286280"/>
          </a:xfrm>
          <a:custGeom>
            <a:avLst/>
            <a:gdLst/>
            <a:ahLst/>
            <a:rect l="0" t="0" r="r" b="b"/>
            <a:pathLst>
              <a:path w="31752" h="3573">
                <a:moveTo>
                  <a:pt x="211" y="0"/>
                </a:moveTo>
                <a:lnTo>
                  <a:pt x="31540" y="0"/>
                </a:lnTo>
                <a:cubicBezTo>
                  <a:pt x="31657" y="0"/>
                  <a:pt x="31752" y="118"/>
                  <a:pt x="31752" y="213"/>
                </a:cubicBezTo>
                <a:lnTo>
                  <a:pt x="31752" y="3362"/>
                </a:lnTo>
                <a:cubicBezTo>
                  <a:pt x="31752" y="3478"/>
                  <a:pt x="31657" y="3573"/>
                  <a:pt x="31540" y="3573"/>
                </a:cubicBezTo>
                <a:lnTo>
                  <a:pt x="211" y="3573"/>
                </a:lnTo>
                <a:cubicBezTo>
                  <a:pt x="95" y="3573"/>
                  <a:pt x="0" y="3456"/>
                  <a:pt x="0" y="3362"/>
                </a:cubicBezTo>
                <a:lnTo>
                  <a:pt x="0" y="213"/>
                </a:lnTo>
                <a:cubicBezTo>
                  <a:pt x="0" y="96"/>
                  <a:pt x="95" y="0"/>
                  <a:pt x="211"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44" name=""/>
          <p:cNvSpPr/>
          <p:nvPr/>
        </p:nvSpPr>
        <p:spPr>
          <a:xfrm>
            <a:off x="380880" y="4333680"/>
            <a:ext cx="114300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pic>
        <p:nvPicPr>
          <p:cNvPr id="1445" name="" descr=""/>
          <p:cNvPicPr/>
          <p:nvPr/>
        </p:nvPicPr>
        <p:blipFill>
          <a:blip r:embed="rId2"/>
          <a:stretch/>
        </p:blipFill>
        <p:spPr>
          <a:xfrm>
            <a:off x="609480" y="4962600"/>
            <a:ext cx="247320" cy="342720"/>
          </a:xfrm>
          <a:prstGeom prst="rect">
            <a:avLst/>
          </a:prstGeom>
          <a:noFill/>
          <a:ln w="0">
            <a:noFill/>
          </a:ln>
        </p:spPr>
      </p:pic>
      <p:sp>
        <p:nvSpPr>
          <p:cNvPr id="1446" name=""/>
          <p:cNvSpPr txBox="1"/>
          <p:nvPr/>
        </p:nvSpPr>
        <p:spPr>
          <a:xfrm>
            <a:off x="8610480" y="321552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建立合规操作流程</a:t>
            </a:r>
            <a:endParaRPr b="0" lang="en-US" sz="1200" strike="noStrike" u="none">
              <a:solidFill>
                <a:srgbClr val="000000"/>
              </a:solidFill>
              <a:effectLst/>
              <a:uFillTx/>
              <a:latin typeface="Times New Roman"/>
            </a:endParaRPr>
          </a:p>
        </p:txBody>
      </p:sp>
      <p:sp>
        <p:nvSpPr>
          <p:cNvPr id="1447" name=""/>
          <p:cNvSpPr txBox="1"/>
          <p:nvPr/>
        </p:nvSpPr>
        <p:spPr>
          <a:xfrm>
            <a:off x="1009800" y="4713480"/>
            <a:ext cx="1143720" cy="252000"/>
          </a:xfrm>
          <a:prstGeom prst="rect">
            <a:avLst/>
          </a:prstGeom>
          <a:noFill/>
          <a:ln w="0">
            <a:noFill/>
          </a:ln>
        </p:spPr>
        <p:txBody>
          <a:bodyPr wrap="none" lIns="0" rIns="0" tIns="0" bIns="0" anchor="t">
            <a:spAutoFit/>
          </a:bodyPr>
          <a:p>
            <a:r>
              <a:rPr b="1" lang="zh-CN" sz="1500" strike="noStrike" u="none">
                <a:solidFill>
                  <a:srgbClr val="ffffff"/>
                </a:solidFill>
                <a:effectLst/>
                <a:uFillTx/>
                <a:latin typeface="MicrosoftYaHei"/>
                <a:ea typeface="MicrosoftYaHei"/>
              </a:rPr>
              <a:t>成功关键要素</a:t>
            </a:r>
            <a:endParaRPr b="0" lang="en-US" sz="1500" strike="noStrike" u="none">
              <a:solidFill>
                <a:srgbClr val="000000"/>
              </a:solidFill>
              <a:effectLst/>
              <a:uFillTx/>
              <a:latin typeface="Times New Roman"/>
            </a:endParaRPr>
          </a:p>
        </p:txBody>
      </p:sp>
      <p:sp>
        <p:nvSpPr>
          <p:cNvPr id="1448" name=""/>
          <p:cNvSpPr txBox="1"/>
          <p:nvPr/>
        </p:nvSpPr>
        <p:spPr>
          <a:xfrm>
            <a:off x="1009800" y="5077440"/>
            <a:ext cx="1021140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本项目的成功不仅取决于技术创新，更需要建立多维度的风险管控体系，通过技术安全网、财务审慎原则和法律合规框架的协同作用，将理论构想转化为</a:t>
            </a:r>
            <a:endParaRPr b="0" lang="en-US" sz="1200" strike="noStrike" u="none">
              <a:solidFill>
                <a:srgbClr val="000000"/>
              </a:solidFill>
              <a:effectLst/>
              <a:uFillTx/>
              <a:latin typeface="Times New Roman"/>
            </a:endParaRPr>
          </a:p>
        </p:txBody>
      </p:sp>
      <p:sp>
        <p:nvSpPr>
          <p:cNvPr id="1449" name=""/>
          <p:cNvSpPr txBox="1"/>
          <p:nvPr/>
        </p:nvSpPr>
        <p:spPr>
          <a:xfrm>
            <a:off x="1009800" y="5280840"/>
            <a:ext cx="167724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稳健可持续的投资工具。</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0"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51"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52" name="" descr=""/>
          <p:cNvPicPr/>
          <p:nvPr/>
        </p:nvPicPr>
        <p:blipFill>
          <a:blip r:embed="rId1"/>
          <a:stretch/>
        </p:blipFill>
        <p:spPr>
          <a:xfrm>
            <a:off x="0" y="0"/>
            <a:ext cx="12191760" cy="6857640"/>
          </a:xfrm>
          <a:prstGeom prst="rect">
            <a:avLst/>
          </a:prstGeom>
          <a:noFill/>
          <a:ln w="0">
            <a:noFill/>
          </a:ln>
        </p:spPr>
      </p:pic>
      <p:sp>
        <p:nvSpPr>
          <p:cNvPr id="1453" name=""/>
          <p:cNvSpPr txBox="1"/>
          <p:nvPr/>
        </p:nvSpPr>
        <p:spPr>
          <a:xfrm>
            <a:off x="4665600" y="-706320"/>
            <a:ext cx="3173760" cy="3395880"/>
          </a:xfrm>
          <a:prstGeom prst="rect">
            <a:avLst/>
          </a:prstGeom>
          <a:noFill/>
          <a:ln w="0">
            <a:noFill/>
          </a:ln>
        </p:spPr>
        <p:txBody>
          <a:bodyPr wrap="none" lIns="0" rIns="0" tIns="0" bIns="0" anchor="t">
            <a:spAutoFit/>
          </a:bodyPr>
          <a:p>
            <a:r>
              <a:rPr b="1" lang="en-US" sz="20200" strike="noStrike" u="none">
                <a:solidFill>
                  <a:srgbClr val="edf6f4"/>
                </a:solidFill>
                <a:effectLst/>
                <a:uFillTx/>
                <a:latin typeface="MicrosoftYaHei"/>
                <a:ea typeface="MicrosoftYaHei"/>
              </a:rPr>
              <a:t>07</a:t>
            </a:r>
            <a:endParaRPr b="0" lang="en-US" sz="20250" strike="noStrike" u="none">
              <a:solidFill>
                <a:srgbClr val="000000"/>
              </a:solidFill>
              <a:effectLst/>
              <a:uFillTx/>
              <a:latin typeface="Times New Roman"/>
            </a:endParaRPr>
          </a:p>
        </p:txBody>
      </p:sp>
      <p:sp>
        <p:nvSpPr>
          <p:cNvPr id="1454" name=""/>
          <p:cNvSpPr txBox="1"/>
          <p:nvPr/>
        </p:nvSpPr>
        <p:spPr>
          <a:xfrm>
            <a:off x="4497840" y="2149920"/>
            <a:ext cx="3201120" cy="603720"/>
          </a:xfrm>
          <a:prstGeom prst="rect">
            <a:avLst/>
          </a:prstGeom>
          <a:noFill/>
          <a:ln w="0">
            <a:noFill/>
          </a:ln>
        </p:spPr>
        <p:txBody>
          <a:bodyPr wrap="none" lIns="0" rIns="0" tIns="0" bIns="0" anchor="t">
            <a:spAutoFit/>
          </a:bodyPr>
          <a:p>
            <a:r>
              <a:rPr b="1" lang="zh-CN" sz="3600" strike="noStrike" u="none">
                <a:solidFill>
                  <a:srgbClr val="191919"/>
                </a:solidFill>
                <a:effectLst/>
                <a:uFillTx/>
                <a:latin typeface="MicrosoftYaHei"/>
                <a:ea typeface="MicrosoftYaHei"/>
              </a:rPr>
              <a:t>结论与未来展望</a:t>
            </a:r>
            <a:endParaRPr b="0" lang="en-US" sz="3600" strike="noStrike" u="none">
              <a:solidFill>
                <a:srgbClr val="000000"/>
              </a:solidFill>
              <a:effectLst/>
              <a:uFillTx/>
              <a:latin typeface="Times New Roman"/>
            </a:endParaRPr>
          </a:p>
        </p:txBody>
      </p:sp>
      <p:sp>
        <p:nvSpPr>
          <p:cNvPr id="1455" name=""/>
          <p:cNvSpPr/>
          <p:nvPr/>
        </p:nvSpPr>
        <p:spPr>
          <a:xfrm>
            <a:off x="609480" y="3538440"/>
            <a:ext cx="3606840" cy="1752840"/>
          </a:xfrm>
          <a:custGeom>
            <a:avLst/>
            <a:gdLst/>
            <a:ahLst/>
            <a:rect l="0" t="0" r="r" b="b"/>
            <a:pathLst>
              <a:path w="10019" h="4869">
                <a:moveTo>
                  <a:pt x="106" y="0"/>
                </a:moveTo>
                <a:lnTo>
                  <a:pt x="9914" y="0"/>
                </a:lnTo>
                <a:cubicBezTo>
                  <a:pt x="9972" y="0"/>
                  <a:pt x="10019" y="58"/>
                  <a:pt x="10019" y="106"/>
                </a:cubicBezTo>
                <a:lnTo>
                  <a:pt x="10019" y="4763"/>
                </a:lnTo>
                <a:cubicBezTo>
                  <a:pt x="10019" y="4822"/>
                  <a:pt x="9972" y="4869"/>
                  <a:pt x="9914"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56" name=""/>
          <p:cNvSpPr/>
          <p:nvPr/>
        </p:nvSpPr>
        <p:spPr>
          <a:xfrm>
            <a:off x="1984320" y="3767040"/>
            <a:ext cx="857520" cy="857520"/>
          </a:xfrm>
          <a:custGeom>
            <a:avLst/>
            <a:gdLst/>
            <a:ahLst/>
            <a:rect l="0" t="0" r="r" b="b"/>
            <a:pathLst>
              <a:path w="2382" h="2382">
                <a:moveTo>
                  <a:pt x="1191" y="0"/>
                </a:moveTo>
                <a:cubicBezTo>
                  <a:pt x="1849" y="0"/>
                  <a:pt x="2382" y="658"/>
                  <a:pt x="2382" y="1191"/>
                </a:cubicBezTo>
                <a:cubicBezTo>
                  <a:pt x="2382" y="1849"/>
                  <a:pt x="1849" y="2382"/>
                  <a:pt x="1191" y="2382"/>
                </a:cubicBezTo>
                <a:cubicBezTo>
                  <a:pt x="534" y="2382"/>
                  <a:pt x="0" y="1724"/>
                  <a:pt x="0" y="1191"/>
                </a:cubicBezTo>
                <a:cubicBezTo>
                  <a:pt x="0" y="534"/>
                  <a:pt x="534" y="0"/>
                  <a:pt x="1191" y="0"/>
                </a:cubicBezTo>
                <a:close/>
              </a:path>
            </a:pathLst>
          </a:custGeom>
          <a:solidFill>
            <a:srgbClr val="0067d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57" name="" descr=""/>
          <p:cNvPicPr/>
          <p:nvPr/>
        </p:nvPicPr>
        <p:blipFill>
          <a:blip r:embed="rId2"/>
          <a:stretch/>
        </p:blipFill>
        <p:spPr>
          <a:xfrm>
            <a:off x="2270160" y="4025160"/>
            <a:ext cx="285480" cy="340560"/>
          </a:xfrm>
          <a:prstGeom prst="rect">
            <a:avLst/>
          </a:prstGeom>
          <a:noFill/>
          <a:ln w="0">
            <a:noFill/>
          </a:ln>
        </p:spPr>
      </p:pic>
      <p:sp>
        <p:nvSpPr>
          <p:cNvPr id="1458" name=""/>
          <p:cNvSpPr txBox="1"/>
          <p:nvPr/>
        </p:nvSpPr>
        <p:spPr>
          <a:xfrm>
            <a:off x="2728440" y="2873520"/>
            <a:ext cx="670248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Conclusions and Prospects: Feasible Paths and Realistic Challenges towards AI-Driven Automated Trading</a:t>
            </a:r>
            <a:endParaRPr b="0" lang="en-US" sz="1050" strike="noStrike" u="none">
              <a:solidFill>
                <a:srgbClr val="000000"/>
              </a:solidFill>
              <a:effectLst/>
              <a:uFillTx/>
              <a:latin typeface="Times New Roman"/>
            </a:endParaRPr>
          </a:p>
        </p:txBody>
      </p:sp>
      <p:sp>
        <p:nvSpPr>
          <p:cNvPr id="1459" name=""/>
          <p:cNvSpPr/>
          <p:nvPr/>
        </p:nvSpPr>
        <p:spPr>
          <a:xfrm>
            <a:off x="4292280" y="3538440"/>
            <a:ext cx="3607200" cy="1752840"/>
          </a:xfrm>
          <a:custGeom>
            <a:avLst/>
            <a:gdLst/>
            <a:ahLst/>
            <a:rect l="0" t="0" r="r" b="b"/>
            <a:pathLst>
              <a:path w="10020" h="4869">
                <a:moveTo>
                  <a:pt x="106" y="0"/>
                </a:moveTo>
                <a:lnTo>
                  <a:pt x="9914" y="0"/>
                </a:lnTo>
                <a:cubicBezTo>
                  <a:pt x="9973" y="0"/>
                  <a:pt x="10020" y="58"/>
                  <a:pt x="10020" y="106"/>
                </a:cubicBezTo>
                <a:lnTo>
                  <a:pt x="10020" y="4763"/>
                </a:lnTo>
                <a:cubicBezTo>
                  <a:pt x="10020" y="4822"/>
                  <a:pt x="9973" y="4869"/>
                  <a:pt x="9914" y="4869"/>
                </a:cubicBezTo>
                <a:lnTo>
                  <a:pt x="106" y="4869"/>
                </a:lnTo>
                <a:cubicBezTo>
                  <a:pt x="48" y="4869"/>
                  <a:pt x="0" y="4811"/>
                  <a:pt x="0" y="4763"/>
                </a:cubicBezTo>
                <a:lnTo>
                  <a:pt x="0" y="106"/>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60" name=""/>
          <p:cNvSpPr/>
          <p:nvPr/>
        </p:nvSpPr>
        <p:spPr>
          <a:xfrm>
            <a:off x="5667120" y="3767040"/>
            <a:ext cx="857520" cy="857520"/>
          </a:xfrm>
          <a:custGeom>
            <a:avLst/>
            <a:gdLst/>
            <a:ahLst/>
            <a:rect l="0" t="0" r="r" b="b"/>
            <a:pathLst>
              <a:path w="2382" h="2382">
                <a:moveTo>
                  <a:pt x="1190" y="0"/>
                </a:moveTo>
                <a:cubicBezTo>
                  <a:pt x="1848" y="0"/>
                  <a:pt x="2382" y="658"/>
                  <a:pt x="2382" y="1191"/>
                </a:cubicBezTo>
                <a:cubicBezTo>
                  <a:pt x="2382" y="1849"/>
                  <a:pt x="1848" y="2382"/>
                  <a:pt x="1190" y="2382"/>
                </a:cubicBezTo>
                <a:cubicBezTo>
                  <a:pt x="533" y="2382"/>
                  <a:pt x="0" y="1724"/>
                  <a:pt x="0" y="1191"/>
                </a:cubicBezTo>
                <a:cubicBezTo>
                  <a:pt x="0" y="534"/>
                  <a:pt x="533" y="0"/>
                  <a:pt x="1190"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61" name="" descr=""/>
          <p:cNvPicPr/>
          <p:nvPr/>
        </p:nvPicPr>
        <p:blipFill>
          <a:blip r:embed="rId3"/>
          <a:stretch/>
        </p:blipFill>
        <p:spPr>
          <a:xfrm>
            <a:off x="5952960" y="4025160"/>
            <a:ext cx="285480" cy="340560"/>
          </a:xfrm>
          <a:prstGeom prst="rect">
            <a:avLst/>
          </a:prstGeom>
          <a:noFill/>
          <a:ln w="0">
            <a:noFill/>
          </a:ln>
        </p:spPr>
      </p:pic>
      <p:sp>
        <p:nvSpPr>
          <p:cNvPr id="1462" name=""/>
          <p:cNvSpPr txBox="1"/>
          <p:nvPr/>
        </p:nvSpPr>
        <p:spPr>
          <a:xfrm>
            <a:off x="1746360" y="4765680"/>
            <a:ext cx="133416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技术可行性验证</a:t>
            </a:r>
            <a:endParaRPr b="0" lang="en-US" sz="1500" strike="noStrike" u="none">
              <a:solidFill>
                <a:srgbClr val="000000"/>
              </a:solidFill>
              <a:effectLst/>
              <a:uFillTx/>
              <a:latin typeface="Times New Roman"/>
            </a:endParaRPr>
          </a:p>
        </p:txBody>
      </p:sp>
      <p:sp>
        <p:nvSpPr>
          <p:cNvPr id="1463" name=""/>
          <p:cNvSpPr/>
          <p:nvPr/>
        </p:nvSpPr>
        <p:spPr>
          <a:xfrm>
            <a:off x="7975440" y="3538440"/>
            <a:ext cx="3606840" cy="1752840"/>
          </a:xfrm>
          <a:custGeom>
            <a:avLst/>
            <a:gdLst/>
            <a:ahLst/>
            <a:rect l="0" t="0" r="r" b="b"/>
            <a:pathLst>
              <a:path w="10019" h="4869">
                <a:moveTo>
                  <a:pt x="106" y="0"/>
                </a:moveTo>
                <a:lnTo>
                  <a:pt x="9914" y="0"/>
                </a:lnTo>
                <a:cubicBezTo>
                  <a:pt x="9972" y="0"/>
                  <a:pt x="10019" y="58"/>
                  <a:pt x="10019" y="106"/>
                </a:cubicBezTo>
                <a:lnTo>
                  <a:pt x="10019" y="4763"/>
                </a:lnTo>
                <a:cubicBezTo>
                  <a:pt x="10019" y="4822"/>
                  <a:pt x="9972" y="4869"/>
                  <a:pt x="9914"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64" name=""/>
          <p:cNvSpPr/>
          <p:nvPr/>
        </p:nvSpPr>
        <p:spPr>
          <a:xfrm>
            <a:off x="9349920" y="3767040"/>
            <a:ext cx="857880" cy="857520"/>
          </a:xfrm>
          <a:custGeom>
            <a:avLst/>
            <a:gdLst/>
            <a:ahLst/>
            <a:rect l="0" t="0" r="r" b="b"/>
            <a:pathLst>
              <a:path w="2383" h="2382">
                <a:moveTo>
                  <a:pt x="1191" y="0"/>
                </a:moveTo>
                <a:cubicBezTo>
                  <a:pt x="1850" y="0"/>
                  <a:pt x="2383" y="658"/>
                  <a:pt x="2383" y="1191"/>
                </a:cubicBezTo>
                <a:cubicBezTo>
                  <a:pt x="2383" y="1849"/>
                  <a:pt x="1850" y="2382"/>
                  <a:pt x="1191" y="2382"/>
                </a:cubicBezTo>
                <a:cubicBezTo>
                  <a:pt x="534" y="2382"/>
                  <a:pt x="0" y="1724"/>
                  <a:pt x="0" y="1191"/>
                </a:cubicBezTo>
                <a:cubicBezTo>
                  <a:pt x="0" y="534"/>
                  <a:pt x="534" y="0"/>
                  <a:pt x="1191" y="0"/>
                </a:cubicBezTo>
                <a:close/>
              </a:path>
            </a:pathLst>
          </a:custGeom>
          <a:solidFill>
            <a:srgbClr val="715af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65" name="" descr=""/>
          <p:cNvPicPr/>
          <p:nvPr/>
        </p:nvPicPr>
        <p:blipFill>
          <a:blip r:embed="rId4"/>
          <a:stretch/>
        </p:blipFill>
        <p:spPr>
          <a:xfrm>
            <a:off x="9617040" y="4024440"/>
            <a:ext cx="323640" cy="342000"/>
          </a:xfrm>
          <a:prstGeom prst="rect">
            <a:avLst/>
          </a:prstGeom>
          <a:noFill/>
          <a:ln w="0">
            <a:noFill/>
          </a:ln>
        </p:spPr>
      </p:pic>
      <p:sp>
        <p:nvSpPr>
          <p:cNvPr id="1466" name=""/>
          <p:cNvSpPr txBox="1"/>
          <p:nvPr/>
        </p:nvSpPr>
        <p:spPr>
          <a:xfrm>
            <a:off x="5523120" y="476568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三重挑战分析</a:t>
            </a:r>
            <a:endParaRPr b="0" lang="en-US" sz="1500" strike="noStrike" u="none">
              <a:solidFill>
                <a:srgbClr val="000000"/>
              </a:solidFill>
              <a:effectLst/>
              <a:uFillTx/>
              <a:latin typeface="Times New Roman"/>
            </a:endParaRPr>
          </a:p>
        </p:txBody>
      </p:sp>
      <p:sp>
        <p:nvSpPr>
          <p:cNvPr id="1467" name=""/>
          <p:cNvSpPr txBox="1"/>
          <p:nvPr/>
        </p:nvSpPr>
        <p:spPr>
          <a:xfrm>
            <a:off x="9205920" y="476568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实施路径建议</a:t>
            </a:r>
            <a:endParaRPr b="0" lang="en-US" sz="15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8"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69" name="" descr=""/>
          <p:cNvPicPr/>
          <p:nvPr/>
        </p:nvPicPr>
        <p:blipFill>
          <a:blip r:embed="rId1"/>
          <a:stretch/>
        </p:blipFill>
        <p:spPr>
          <a:xfrm>
            <a:off x="0" y="0"/>
            <a:ext cx="12191760" cy="6857640"/>
          </a:xfrm>
          <a:prstGeom prst="rect">
            <a:avLst/>
          </a:prstGeom>
          <a:noFill/>
          <a:ln w="0">
            <a:noFill/>
          </a:ln>
        </p:spPr>
      </p:pic>
      <p:sp>
        <p:nvSpPr>
          <p:cNvPr id="1470" name=""/>
          <p:cNvSpPr txBox="1"/>
          <p:nvPr/>
        </p:nvSpPr>
        <p:spPr>
          <a:xfrm>
            <a:off x="380880" y="182880"/>
            <a:ext cx="135360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07/01</a:t>
            </a:r>
            <a:r>
              <a:rPr b="0" lang="zh-CN" sz="1000" strike="noStrike" u="none">
                <a:solidFill>
                  <a:srgbClr val="4b5563"/>
                </a:solidFill>
                <a:effectLst/>
                <a:uFillTx/>
                <a:latin typeface="MicrosoftYaHei"/>
                <a:ea typeface="MicrosoftYaHei"/>
              </a:rPr>
              <a:t>结论与未来展望</a:t>
            </a:r>
            <a:endParaRPr b="0" lang="en-US" sz="1050" strike="noStrike" u="none">
              <a:solidFill>
                <a:srgbClr val="000000"/>
              </a:solidFill>
              <a:effectLst/>
              <a:uFillTx/>
              <a:latin typeface="Times New Roman"/>
            </a:endParaRPr>
          </a:p>
        </p:txBody>
      </p:sp>
      <p:sp>
        <p:nvSpPr>
          <p:cNvPr id="1471" name=""/>
          <p:cNvSpPr/>
          <p:nvPr/>
        </p:nvSpPr>
        <p:spPr>
          <a:xfrm>
            <a:off x="380880" y="1247760"/>
            <a:ext cx="5600880" cy="1409760"/>
          </a:xfrm>
          <a:custGeom>
            <a:avLst/>
            <a:gdLst/>
            <a:ahLst/>
            <a:rect l="0" t="0" r="r" b="b"/>
            <a:pathLst>
              <a:path w="15558" h="3916">
                <a:moveTo>
                  <a:pt x="106" y="0"/>
                </a:moveTo>
                <a:lnTo>
                  <a:pt x="15453" y="0"/>
                </a:lnTo>
                <a:cubicBezTo>
                  <a:pt x="15511" y="0"/>
                  <a:pt x="15558" y="58"/>
                  <a:pt x="15558" y="105"/>
                </a:cubicBezTo>
                <a:lnTo>
                  <a:pt x="15558" y="3811"/>
                </a:lnTo>
                <a:cubicBezTo>
                  <a:pt x="15558" y="3869"/>
                  <a:pt x="15511" y="3916"/>
                  <a:pt x="15453" y="3916"/>
                </a:cubicBezTo>
                <a:lnTo>
                  <a:pt x="106" y="3916"/>
                </a:lnTo>
                <a:cubicBezTo>
                  <a:pt x="47" y="3916"/>
                  <a:pt x="0" y="3858"/>
                  <a:pt x="0" y="3811"/>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72" name="" descr=""/>
          <p:cNvPicPr/>
          <p:nvPr/>
        </p:nvPicPr>
        <p:blipFill>
          <a:blip r:embed="rId2"/>
          <a:stretch/>
        </p:blipFill>
        <p:spPr>
          <a:xfrm>
            <a:off x="609480" y="1476360"/>
            <a:ext cx="285480" cy="342720"/>
          </a:xfrm>
          <a:prstGeom prst="rect">
            <a:avLst/>
          </a:prstGeom>
          <a:noFill/>
          <a:ln w="0">
            <a:noFill/>
          </a:ln>
        </p:spPr>
      </p:pic>
      <p:sp>
        <p:nvSpPr>
          <p:cNvPr id="1473" name=""/>
          <p:cNvSpPr txBox="1"/>
          <p:nvPr/>
        </p:nvSpPr>
        <p:spPr>
          <a:xfrm>
            <a:off x="380880" y="450000"/>
            <a:ext cx="429840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核心发现：技术可行性与架构优势</a:t>
            </a:r>
            <a:endParaRPr b="0" lang="en-US" sz="2250" strike="noStrike" u="none">
              <a:solidFill>
                <a:srgbClr val="000000"/>
              </a:solidFill>
              <a:effectLst/>
              <a:uFillTx/>
              <a:latin typeface="Times New Roman"/>
            </a:endParaRPr>
          </a:p>
        </p:txBody>
      </p:sp>
      <p:sp>
        <p:nvSpPr>
          <p:cNvPr id="1474" name=""/>
          <p:cNvSpPr txBox="1"/>
          <p:nvPr/>
        </p:nvSpPr>
        <p:spPr>
          <a:xfrm>
            <a:off x="1047600" y="150912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技术可行性确认</a:t>
            </a:r>
            <a:endParaRPr b="0" lang="en-US" sz="1350" strike="noStrike" u="none">
              <a:solidFill>
                <a:srgbClr val="000000"/>
              </a:solidFill>
              <a:effectLst/>
              <a:uFillTx/>
              <a:latin typeface="Times New Roman"/>
            </a:endParaRPr>
          </a:p>
        </p:txBody>
      </p:sp>
      <p:sp>
        <p:nvSpPr>
          <p:cNvPr id="1475" name=""/>
          <p:cNvSpPr txBox="1"/>
          <p:nvPr/>
        </p:nvSpPr>
        <p:spPr>
          <a:xfrm>
            <a:off x="609480" y="1962720"/>
            <a:ext cx="51091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研究明确证实，构建完全依赖</a:t>
            </a:r>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决策的自动化交易工具在技术上是可行的。</a:t>
            </a:r>
            <a:endParaRPr b="0" lang="en-US" sz="1200" strike="noStrike" u="none">
              <a:solidFill>
                <a:srgbClr val="000000"/>
              </a:solidFill>
              <a:effectLst/>
              <a:uFillTx/>
              <a:latin typeface="Times New Roman"/>
            </a:endParaRPr>
          </a:p>
        </p:txBody>
      </p:sp>
      <p:sp>
        <p:nvSpPr>
          <p:cNvPr id="1476" name=""/>
          <p:cNvSpPr/>
          <p:nvPr/>
        </p:nvSpPr>
        <p:spPr>
          <a:xfrm>
            <a:off x="380880" y="2800080"/>
            <a:ext cx="5600880" cy="1410120"/>
          </a:xfrm>
          <a:custGeom>
            <a:avLst/>
            <a:gdLst/>
            <a:ahLst/>
            <a:rect l="0" t="0" r="r" b="b"/>
            <a:pathLst>
              <a:path w="15558" h="3917">
                <a:moveTo>
                  <a:pt x="106" y="0"/>
                </a:moveTo>
                <a:lnTo>
                  <a:pt x="15453" y="0"/>
                </a:lnTo>
                <a:cubicBezTo>
                  <a:pt x="15511" y="0"/>
                  <a:pt x="15558" y="59"/>
                  <a:pt x="15558" y="106"/>
                </a:cubicBezTo>
                <a:lnTo>
                  <a:pt x="15558" y="3811"/>
                </a:lnTo>
                <a:cubicBezTo>
                  <a:pt x="15558" y="3870"/>
                  <a:pt x="15511" y="3917"/>
                  <a:pt x="15453" y="3917"/>
                </a:cubicBezTo>
                <a:lnTo>
                  <a:pt x="106" y="3917"/>
                </a:lnTo>
                <a:cubicBezTo>
                  <a:pt x="47" y="3917"/>
                  <a:pt x="0" y="3859"/>
                  <a:pt x="0" y="3811"/>
                </a:cubicBez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77" name="" descr=""/>
          <p:cNvPicPr/>
          <p:nvPr/>
        </p:nvPicPr>
        <p:blipFill>
          <a:blip r:embed="rId3"/>
          <a:stretch/>
        </p:blipFill>
        <p:spPr>
          <a:xfrm>
            <a:off x="609480" y="3029040"/>
            <a:ext cx="323640" cy="342720"/>
          </a:xfrm>
          <a:prstGeom prst="rect">
            <a:avLst/>
          </a:prstGeom>
          <a:noFill/>
          <a:ln w="0">
            <a:noFill/>
          </a:ln>
        </p:spPr>
      </p:pic>
      <p:sp>
        <p:nvSpPr>
          <p:cNvPr id="1478" name=""/>
          <p:cNvSpPr txBox="1"/>
          <p:nvPr/>
        </p:nvSpPr>
        <p:spPr>
          <a:xfrm>
            <a:off x="609480" y="2166120"/>
            <a:ext cx="49932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DeepSeek API</a:t>
            </a:r>
            <a:r>
              <a:rPr b="0" lang="zh-CN" sz="1200" strike="noStrike" u="none">
                <a:solidFill>
                  <a:srgbClr val="777777"/>
                </a:solidFill>
                <a:effectLst/>
                <a:uFillTx/>
                <a:latin typeface="MicrosoftYaHei"/>
                <a:ea typeface="MicrosoftYaHei"/>
              </a:rPr>
              <a:t>与</a:t>
            </a:r>
            <a:r>
              <a:rPr b="0" lang="en-US" sz="1200" strike="noStrike" u="none">
                <a:solidFill>
                  <a:srgbClr val="777777"/>
                </a:solidFill>
                <a:effectLst/>
                <a:uFillTx/>
                <a:latin typeface="MicrosoftYaHei"/>
                <a:ea typeface="MicrosoftYaHei"/>
              </a:rPr>
              <a:t>GMGN</a:t>
            </a:r>
            <a:r>
              <a:rPr b="0" lang="zh-CN" sz="1200" strike="noStrike" u="none">
                <a:solidFill>
                  <a:srgbClr val="777777"/>
                </a:solidFill>
                <a:effectLst/>
                <a:uFillTx/>
                <a:latin typeface="MicrosoftYaHei"/>
                <a:ea typeface="MicrosoftYaHei"/>
              </a:rPr>
              <a:t>市场数据的结合为系统提供了坚实的技术基础。</a:t>
            </a:r>
            <a:endParaRPr b="0" lang="en-US" sz="1200" strike="noStrike" u="none">
              <a:solidFill>
                <a:srgbClr val="000000"/>
              </a:solidFill>
              <a:effectLst/>
              <a:uFillTx/>
              <a:latin typeface="Times New Roman"/>
            </a:endParaRPr>
          </a:p>
        </p:txBody>
      </p:sp>
      <p:sp>
        <p:nvSpPr>
          <p:cNvPr id="1479" name=""/>
          <p:cNvSpPr txBox="1"/>
          <p:nvPr/>
        </p:nvSpPr>
        <p:spPr>
          <a:xfrm>
            <a:off x="1085760" y="306180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模块化架构设计</a:t>
            </a:r>
            <a:endParaRPr b="0" lang="en-US" sz="1350" strike="noStrike" u="none">
              <a:solidFill>
                <a:srgbClr val="000000"/>
              </a:solidFill>
              <a:effectLst/>
              <a:uFillTx/>
              <a:latin typeface="Times New Roman"/>
            </a:endParaRPr>
          </a:p>
        </p:txBody>
      </p:sp>
      <p:sp>
        <p:nvSpPr>
          <p:cNvPr id="1480" name=""/>
          <p:cNvSpPr txBox="1"/>
          <p:nvPr/>
        </p:nvSpPr>
        <p:spPr>
          <a:xfrm>
            <a:off x="609480" y="3515400"/>
            <a:ext cx="52030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系统采用分层、模块化的</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管道</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过滤器</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架构，将数据采集、特征工程、</a:t>
            </a:r>
            <a:r>
              <a:rPr b="0" lang="en-US" sz="1200" strike="noStrike" u="none">
                <a:solidFill>
                  <a:srgbClr val="777777"/>
                </a:solidFill>
                <a:effectLst/>
                <a:uFillTx/>
                <a:latin typeface="MicrosoftYaHei"/>
                <a:ea typeface="MicrosoftYaHei"/>
              </a:rPr>
              <a:t>AI</a:t>
            </a:r>
            <a:endParaRPr b="0" lang="en-US" sz="1200" strike="noStrike" u="none">
              <a:solidFill>
                <a:srgbClr val="000000"/>
              </a:solidFill>
              <a:effectLst/>
              <a:uFillTx/>
              <a:latin typeface="Times New Roman"/>
            </a:endParaRPr>
          </a:p>
        </p:txBody>
      </p:sp>
      <p:sp>
        <p:nvSpPr>
          <p:cNvPr id="1481" name=""/>
          <p:cNvSpPr/>
          <p:nvPr/>
        </p:nvSpPr>
        <p:spPr>
          <a:xfrm>
            <a:off x="380880" y="4362120"/>
            <a:ext cx="5600880" cy="1000800"/>
          </a:xfrm>
          <a:custGeom>
            <a:avLst/>
            <a:gdLst/>
            <a:ahLst/>
            <a:rect l="0" t="0" r="r" b="b"/>
            <a:pathLst>
              <a:path w="15558" h="2780">
                <a:moveTo>
                  <a:pt x="0" y="0"/>
                </a:moveTo>
                <a:lnTo>
                  <a:pt x="15558" y="0"/>
                </a:lnTo>
                <a:lnTo>
                  <a:pt x="15558" y="2780"/>
                </a:lnTo>
                <a:lnTo>
                  <a:pt x="0" y="278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82" name=""/>
          <p:cNvSpPr/>
          <p:nvPr/>
        </p:nvSpPr>
        <p:spPr>
          <a:xfrm>
            <a:off x="380880" y="4209840"/>
            <a:ext cx="56005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483" name=""/>
          <p:cNvSpPr txBox="1"/>
          <p:nvPr/>
        </p:nvSpPr>
        <p:spPr>
          <a:xfrm>
            <a:off x="609480" y="3718440"/>
            <a:ext cx="4572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决策、风险管理、订单执行及监控等功能解耦，形成清晰的数据流。</a:t>
            </a:r>
            <a:endParaRPr b="0" lang="en-US" sz="1200" strike="noStrike" u="none">
              <a:solidFill>
                <a:srgbClr val="000000"/>
              </a:solidFill>
              <a:effectLst/>
              <a:uFillTx/>
              <a:latin typeface="Times New Roman"/>
            </a:endParaRPr>
          </a:p>
        </p:txBody>
      </p:sp>
      <p:pic>
        <p:nvPicPr>
          <p:cNvPr id="1484" name="" descr=""/>
          <p:cNvPicPr/>
          <p:nvPr/>
        </p:nvPicPr>
        <p:blipFill>
          <a:blip r:embed="rId4"/>
          <a:stretch/>
        </p:blipFill>
        <p:spPr>
          <a:xfrm>
            <a:off x="533520" y="4552920"/>
            <a:ext cx="114120" cy="151920"/>
          </a:xfrm>
          <a:prstGeom prst="rect">
            <a:avLst/>
          </a:prstGeom>
          <a:noFill/>
          <a:ln w="0">
            <a:noFill/>
          </a:ln>
        </p:spPr>
      </p:pic>
      <p:sp>
        <p:nvSpPr>
          <p:cNvPr id="1485" name=""/>
          <p:cNvSpPr txBox="1"/>
          <p:nvPr/>
        </p:nvSpPr>
        <p:spPr>
          <a:xfrm>
            <a:off x="695160" y="4515480"/>
            <a:ext cx="91512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架构核心优势</a:t>
            </a:r>
            <a:endParaRPr b="0" lang="en-US" sz="1200" strike="noStrike" u="none">
              <a:solidFill>
                <a:srgbClr val="000000"/>
              </a:solidFill>
              <a:effectLst/>
              <a:uFillTx/>
              <a:latin typeface="Times New Roman"/>
            </a:endParaRPr>
          </a:p>
        </p:txBody>
      </p:sp>
      <p:sp>
        <p:nvSpPr>
          <p:cNvPr id="1486" name=""/>
          <p:cNvSpPr txBox="1"/>
          <p:nvPr/>
        </p:nvSpPr>
        <p:spPr>
          <a:xfrm>
            <a:off x="533520" y="4821480"/>
            <a:ext cx="510840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模块化设计不仅提升系统灵活性与可扩展性，还能适应未来更先进的</a:t>
            </a:r>
            <a:r>
              <a:rPr b="0" lang="en-US" sz="1000" strike="noStrike" u="none">
                <a:solidFill>
                  <a:srgbClr val="09aa71"/>
                </a:solidFill>
                <a:effectLst/>
                <a:uFillTx/>
                <a:latin typeface="MicrosoftYaHei"/>
                <a:ea typeface="MicrosoftYaHei"/>
              </a:rPr>
              <a:t>AI</a:t>
            </a:r>
            <a:r>
              <a:rPr b="0" lang="zh-CN" sz="1000" strike="noStrike" u="none">
                <a:solidFill>
                  <a:srgbClr val="09aa71"/>
                </a:solidFill>
                <a:effectLst/>
                <a:uFillTx/>
                <a:latin typeface="MicrosoftYaHei"/>
                <a:ea typeface="MicrosoftYaHei"/>
              </a:rPr>
              <a:t>模型与多样化数</a:t>
            </a:r>
            <a:endParaRPr b="0" lang="en-US" sz="1050" strike="noStrike" u="none">
              <a:solidFill>
                <a:srgbClr val="000000"/>
              </a:solidFill>
              <a:effectLst/>
              <a:uFillTx/>
              <a:latin typeface="Times New Roman"/>
            </a:endParaRPr>
          </a:p>
        </p:txBody>
      </p:sp>
      <p:sp>
        <p:nvSpPr>
          <p:cNvPr id="1487" name=""/>
          <p:cNvSpPr/>
          <p:nvPr/>
        </p:nvSpPr>
        <p:spPr>
          <a:xfrm>
            <a:off x="6210000" y="1247760"/>
            <a:ext cx="5601240" cy="5105520"/>
          </a:xfrm>
          <a:custGeom>
            <a:avLst/>
            <a:gdLst/>
            <a:ahLst/>
            <a:rect l="0" t="0" r="r" b="b"/>
            <a:pathLst>
              <a:path w="15559" h="14182">
                <a:moveTo>
                  <a:pt x="106" y="0"/>
                </a:moveTo>
                <a:lnTo>
                  <a:pt x="15453" y="0"/>
                </a:lnTo>
                <a:cubicBezTo>
                  <a:pt x="15511" y="0"/>
                  <a:pt x="15559" y="58"/>
                  <a:pt x="15559" y="105"/>
                </a:cubicBezTo>
                <a:lnTo>
                  <a:pt x="15559" y="14076"/>
                </a:lnTo>
                <a:cubicBezTo>
                  <a:pt x="15559" y="14135"/>
                  <a:pt x="15511" y="14182"/>
                  <a:pt x="15453" y="14182"/>
                </a:cubicBezTo>
                <a:lnTo>
                  <a:pt x="106" y="14182"/>
                </a:lnTo>
                <a:cubicBezTo>
                  <a:pt x="48" y="14182"/>
                  <a:pt x="0" y="14124"/>
                  <a:pt x="0" y="14076"/>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88" name=""/>
          <p:cNvSpPr txBox="1"/>
          <p:nvPr/>
        </p:nvSpPr>
        <p:spPr>
          <a:xfrm>
            <a:off x="533520" y="4999320"/>
            <a:ext cx="212220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据源，显著降低开发与维护复杂性。</a:t>
            </a:r>
            <a:endParaRPr b="0" lang="en-US" sz="1050" strike="noStrike" u="none">
              <a:solidFill>
                <a:srgbClr val="000000"/>
              </a:solidFill>
              <a:effectLst/>
              <a:uFillTx/>
              <a:latin typeface="Times New Roman"/>
            </a:endParaRPr>
          </a:p>
        </p:txBody>
      </p:sp>
      <p:sp>
        <p:nvSpPr>
          <p:cNvPr id="1489" name=""/>
          <p:cNvSpPr/>
          <p:nvPr/>
        </p:nvSpPr>
        <p:spPr>
          <a:xfrm>
            <a:off x="6534000" y="1981080"/>
            <a:ext cx="4953240" cy="352800"/>
          </a:xfrm>
          <a:custGeom>
            <a:avLst/>
            <a:gdLst/>
            <a:ahLst/>
            <a:rect l="0" t="0" r="r" b="b"/>
            <a:pathLst>
              <a:path w="13759" h="980">
                <a:moveTo>
                  <a:pt x="212" y="0"/>
                </a:moveTo>
                <a:lnTo>
                  <a:pt x="13548" y="0"/>
                </a:lnTo>
                <a:cubicBezTo>
                  <a:pt x="13664" y="0"/>
                  <a:pt x="13759" y="117"/>
                  <a:pt x="13759" y="211"/>
                </a:cubicBezTo>
                <a:lnTo>
                  <a:pt x="13759" y="767"/>
                </a:lnTo>
                <a:cubicBezTo>
                  <a:pt x="13759" y="885"/>
                  <a:pt x="13664" y="980"/>
                  <a:pt x="13548" y="980"/>
                </a:cubicBezTo>
                <a:lnTo>
                  <a:pt x="212" y="980"/>
                </a:lnTo>
                <a:cubicBezTo>
                  <a:pt x="95" y="980"/>
                  <a:pt x="0" y="863"/>
                  <a:pt x="0" y="767"/>
                </a:cubicBezTo>
                <a:lnTo>
                  <a:pt x="0" y="211"/>
                </a:lnTo>
                <a:cubicBezTo>
                  <a:pt x="0" y="95"/>
                  <a:pt x="95" y="0"/>
                  <a:pt x="212" y="0"/>
                </a:cubicBezTo>
                <a:close/>
              </a:path>
            </a:pathLst>
          </a:custGeom>
          <a:solidFill>
            <a:srgbClr val="0067d1">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90" name=""/>
          <p:cNvSpPr txBox="1"/>
          <p:nvPr/>
        </p:nvSpPr>
        <p:spPr>
          <a:xfrm>
            <a:off x="8414640" y="1466280"/>
            <a:ext cx="119556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系统架构示意图</a:t>
            </a:r>
            <a:endParaRPr b="0" lang="en-US" sz="1350" strike="noStrike" u="none">
              <a:solidFill>
                <a:srgbClr val="000000"/>
              </a:solidFill>
              <a:effectLst/>
              <a:uFillTx/>
              <a:latin typeface="Times New Roman"/>
            </a:endParaRPr>
          </a:p>
        </p:txBody>
      </p:sp>
      <p:sp>
        <p:nvSpPr>
          <p:cNvPr id="1491" name=""/>
          <p:cNvSpPr txBox="1"/>
          <p:nvPr/>
        </p:nvSpPr>
        <p:spPr>
          <a:xfrm>
            <a:off x="8611560" y="2049840"/>
            <a:ext cx="79632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数据采集模块</a:t>
            </a:r>
            <a:endParaRPr b="0" lang="en-US" sz="1050" strike="noStrike" u="none">
              <a:solidFill>
                <a:srgbClr val="000000"/>
              </a:solidFill>
              <a:effectLst/>
              <a:uFillTx/>
              <a:latin typeface="Times New Roman"/>
            </a:endParaRPr>
          </a:p>
        </p:txBody>
      </p:sp>
      <p:sp>
        <p:nvSpPr>
          <p:cNvPr id="1492" name=""/>
          <p:cNvSpPr/>
          <p:nvPr/>
        </p:nvSpPr>
        <p:spPr>
          <a:xfrm>
            <a:off x="6534000" y="2809800"/>
            <a:ext cx="4953240" cy="352800"/>
          </a:xfrm>
          <a:custGeom>
            <a:avLst/>
            <a:gdLst/>
            <a:ahLst/>
            <a:rect l="0" t="0" r="r" b="b"/>
            <a:pathLst>
              <a:path w="13759" h="980">
                <a:moveTo>
                  <a:pt x="212" y="0"/>
                </a:moveTo>
                <a:lnTo>
                  <a:pt x="13548" y="0"/>
                </a:lnTo>
                <a:cubicBezTo>
                  <a:pt x="13664" y="0"/>
                  <a:pt x="13759" y="117"/>
                  <a:pt x="13759" y="211"/>
                </a:cubicBezTo>
                <a:lnTo>
                  <a:pt x="13759" y="768"/>
                </a:lnTo>
                <a:cubicBezTo>
                  <a:pt x="13759" y="885"/>
                  <a:pt x="13664" y="980"/>
                  <a:pt x="13548" y="980"/>
                </a:cubicBezTo>
                <a:lnTo>
                  <a:pt x="212" y="980"/>
                </a:lnTo>
                <a:cubicBezTo>
                  <a:pt x="95" y="980"/>
                  <a:pt x="0" y="863"/>
                  <a:pt x="0" y="768"/>
                </a:cubicBezTo>
                <a:lnTo>
                  <a:pt x="0" y="211"/>
                </a:lnTo>
                <a:cubicBezTo>
                  <a:pt x="0" y="95"/>
                  <a:pt x="95" y="0"/>
                  <a:pt x="212" y="0"/>
                </a:cubicBezTo>
                <a:close/>
              </a:path>
            </a:pathLst>
          </a:custGeom>
          <a:solidFill>
            <a:srgbClr val="09aa71">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93" name=""/>
          <p:cNvSpPr txBox="1"/>
          <p:nvPr/>
        </p:nvSpPr>
        <p:spPr>
          <a:xfrm>
            <a:off x="8962920" y="2417760"/>
            <a:ext cx="190080" cy="252000"/>
          </a:xfrm>
          <a:prstGeom prst="rect">
            <a:avLst/>
          </a:prstGeom>
          <a:noFill/>
          <a:ln w="0">
            <a:noFill/>
          </a:ln>
        </p:spPr>
        <p:txBody>
          <a:bodyPr wrap="none" lIns="0" rIns="0" tIns="0" bIns="0" anchor="t">
            <a:spAutoFit/>
          </a:bodyPr>
          <a:p>
            <a:r>
              <a:rPr b="0" lang="en-US" sz="1500" strike="noStrike" u="none">
                <a:solidFill>
                  <a:srgbClr val="777777"/>
                </a:solidFill>
                <a:effectLst/>
                <a:uFillTx/>
                <a:latin typeface="MicrosoftYaHei"/>
                <a:ea typeface="MicrosoftYaHei"/>
              </a:rPr>
              <a:t>↓</a:t>
            </a:r>
            <a:endParaRPr b="0" lang="en-US" sz="1500" strike="noStrike" u="none">
              <a:solidFill>
                <a:srgbClr val="000000"/>
              </a:solidFill>
              <a:effectLst/>
              <a:uFillTx/>
              <a:latin typeface="Times New Roman"/>
            </a:endParaRPr>
          </a:p>
        </p:txBody>
      </p:sp>
      <p:sp>
        <p:nvSpPr>
          <p:cNvPr id="1494" name=""/>
          <p:cNvSpPr txBox="1"/>
          <p:nvPr/>
        </p:nvSpPr>
        <p:spPr>
          <a:xfrm>
            <a:off x="8611920" y="2878200"/>
            <a:ext cx="79632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特征工程模块</a:t>
            </a:r>
            <a:endParaRPr b="0" lang="en-US" sz="1050" strike="noStrike" u="none">
              <a:solidFill>
                <a:srgbClr val="000000"/>
              </a:solidFill>
              <a:effectLst/>
              <a:uFillTx/>
              <a:latin typeface="Times New Roman"/>
            </a:endParaRPr>
          </a:p>
        </p:txBody>
      </p:sp>
      <p:sp>
        <p:nvSpPr>
          <p:cNvPr id="1495" name=""/>
          <p:cNvSpPr/>
          <p:nvPr/>
        </p:nvSpPr>
        <p:spPr>
          <a:xfrm>
            <a:off x="6534000" y="3638520"/>
            <a:ext cx="4953240" cy="352800"/>
          </a:xfrm>
          <a:custGeom>
            <a:avLst/>
            <a:gdLst/>
            <a:ahLst/>
            <a:rect l="0" t="0" r="r" b="b"/>
            <a:pathLst>
              <a:path w="13759" h="980">
                <a:moveTo>
                  <a:pt x="212" y="0"/>
                </a:moveTo>
                <a:lnTo>
                  <a:pt x="13548" y="0"/>
                </a:lnTo>
                <a:cubicBezTo>
                  <a:pt x="13664" y="0"/>
                  <a:pt x="13759" y="116"/>
                  <a:pt x="13759" y="212"/>
                </a:cubicBezTo>
                <a:lnTo>
                  <a:pt x="13759" y="768"/>
                </a:lnTo>
                <a:cubicBezTo>
                  <a:pt x="13759" y="885"/>
                  <a:pt x="13664" y="980"/>
                  <a:pt x="13548" y="980"/>
                </a:cubicBezTo>
                <a:lnTo>
                  <a:pt x="212" y="980"/>
                </a:lnTo>
                <a:cubicBezTo>
                  <a:pt x="95" y="980"/>
                  <a:pt x="0" y="863"/>
                  <a:pt x="0" y="768"/>
                </a:cubicBezTo>
                <a:lnTo>
                  <a:pt x="0" y="212"/>
                </a:lnTo>
                <a:cubicBezTo>
                  <a:pt x="0" y="94"/>
                  <a:pt x="95" y="0"/>
                  <a:pt x="212" y="0"/>
                </a:cubicBezTo>
                <a:close/>
              </a:path>
            </a:pathLst>
          </a:custGeom>
          <a:solidFill>
            <a:srgbClr val="715afb">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96" name=""/>
          <p:cNvSpPr txBox="1"/>
          <p:nvPr/>
        </p:nvSpPr>
        <p:spPr>
          <a:xfrm>
            <a:off x="8962920" y="3246480"/>
            <a:ext cx="190080" cy="252000"/>
          </a:xfrm>
          <a:prstGeom prst="rect">
            <a:avLst/>
          </a:prstGeom>
          <a:noFill/>
          <a:ln w="0">
            <a:noFill/>
          </a:ln>
        </p:spPr>
        <p:txBody>
          <a:bodyPr wrap="none" lIns="0" rIns="0" tIns="0" bIns="0" anchor="t">
            <a:spAutoFit/>
          </a:bodyPr>
          <a:p>
            <a:r>
              <a:rPr b="0" lang="en-US" sz="1500" strike="noStrike" u="none">
                <a:solidFill>
                  <a:srgbClr val="777777"/>
                </a:solidFill>
                <a:effectLst/>
                <a:uFillTx/>
                <a:latin typeface="MicrosoftYaHei"/>
                <a:ea typeface="MicrosoftYaHei"/>
              </a:rPr>
              <a:t>↓</a:t>
            </a:r>
            <a:endParaRPr b="0" lang="en-US" sz="1500" strike="noStrike" u="none">
              <a:solidFill>
                <a:srgbClr val="000000"/>
              </a:solidFill>
              <a:effectLst/>
              <a:uFillTx/>
              <a:latin typeface="Times New Roman"/>
            </a:endParaRPr>
          </a:p>
        </p:txBody>
      </p:sp>
      <p:sp>
        <p:nvSpPr>
          <p:cNvPr id="1497" name=""/>
          <p:cNvSpPr txBox="1"/>
          <p:nvPr/>
        </p:nvSpPr>
        <p:spPr>
          <a:xfrm>
            <a:off x="8678520" y="3706920"/>
            <a:ext cx="698040" cy="175680"/>
          </a:xfrm>
          <a:prstGeom prst="rect">
            <a:avLst/>
          </a:prstGeom>
          <a:noFill/>
          <a:ln w="0">
            <a:noFill/>
          </a:ln>
        </p:spPr>
        <p:txBody>
          <a:bodyPr wrap="none" lIns="0" rIns="0" tIns="0" bIns="0" anchor="t">
            <a:spAutoFit/>
          </a:bodyPr>
          <a:p>
            <a:r>
              <a:rPr b="0" lang="en-US" sz="1000" strike="noStrike" u="none">
                <a:solidFill>
                  <a:srgbClr val="333333"/>
                </a:solidFill>
                <a:effectLst/>
                <a:uFillTx/>
                <a:latin typeface="MicrosoftYaHei"/>
                <a:ea typeface="MicrosoftYaHei"/>
              </a:rPr>
              <a:t>AI</a:t>
            </a:r>
            <a:r>
              <a:rPr b="0" lang="zh-CN" sz="1000" strike="noStrike" u="none">
                <a:solidFill>
                  <a:srgbClr val="333333"/>
                </a:solidFill>
                <a:effectLst/>
                <a:uFillTx/>
                <a:latin typeface="MicrosoftYaHei"/>
                <a:ea typeface="MicrosoftYaHei"/>
              </a:rPr>
              <a:t>决策引擎</a:t>
            </a:r>
            <a:endParaRPr b="0" lang="en-US" sz="1050" strike="noStrike" u="none">
              <a:solidFill>
                <a:srgbClr val="000000"/>
              </a:solidFill>
              <a:effectLst/>
              <a:uFillTx/>
              <a:latin typeface="Times New Roman"/>
            </a:endParaRPr>
          </a:p>
        </p:txBody>
      </p:sp>
      <p:sp>
        <p:nvSpPr>
          <p:cNvPr id="1498" name=""/>
          <p:cNvSpPr/>
          <p:nvPr/>
        </p:nvSpPr>
        <p:spPr>
          <a:xfrm>
            <a:off x="6534000" y="4466880"/>
            <a:ext cx="4953240" cy="352800"/>
          </a:xfrm>
          <a:custGeom>
            <a:avLst/>
            <a:gdLst/>
            <a:ahLst/>
            <a:rect l="0" t="0" r="r" b="b"/>
            <a:pathLst>
              <a:path w="13759" h="980">
                <a:moveTo>
                  <a:pt x="212" y="0"/>
                </a:moveTo>
                <a:lnTo>
                  <a:pt x="13548" y="0"/>
                </a:lnTo>
                <a:cubicBezTo>
                  <a:pt x="13664" y="0"/>
                  <a:pt x="13759" y="117"/>
                  <a:pt x="13759" y="212"/>
                </a:cubicBezTo>
                <a:lnTo>
                  <a:pt x="13759" y="768"/>
                </a:lnTo>
                <a:cubicBezTo>
                  <a:pt x="13759" y="886"/>
                  <a:pt x="13664" y="980"/>
                  <a:pt x="13548" y="980"/>
                </a:cubicBezTo>
                <a:lnTo>
                  <a:pt x="212" y="980"/>
                </a:lnTo>
                <a:cubicBezTo>
                  <a:pt x="95" y="980"/>
                  <a:pt x="0" y="864"/>
                  <a:pt x="0" y="768"/>
                </a:cubicBezTo>
                <a:lnTo>
                  <a:pt x="0" y="212"/>
                </a:lnTo>
                <a:cubicBezTo>
                  <a:pt x="0" y="95"/>
                  <a:pt x="95" y="0"/>
                  <a:pt x="212" y="0"/>
                </a:cubicBezTo>
                <a:close/>
              </a:path>
            </a:pathLst>
          </a:custGeom>
          <a:solidFill>
            <a:srgbClr val="f4840c">
              <a:alpha val="1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99" name=""/>
          <p:cNvSpPr txBox="1"/>
          <p:nvPr/>
        </p:nvSpPr>
        <p:spPr>
          <a:xfrm>
            <a:off x="8962920" y="4075200"/>
            <a:ext cx="190080" cy="252000"/>
          </a:xfrm>
          <a:prstGeom prst="rect">
            <a:avLst/>
          </a:prstGeom>
          <a:noFill/>
          <a:ln w="0">
            <a:noFill/>
          </a:ln>
        </p:spPr>
        <p:txBody>
          <a:bodyPr wrap="none" lIns="0" rIns="0" tIns="0" bIns="0" anchor="t">
            <a:spAutoFit/>
          </a:bodyPr>
          <a:p>
            <a:r>
              <a:rPr b="0" lang="en-US" sz="1500" strike="noStrike" u="none">
                <a:solidFill>
                  <a:srgbClr val="777777"/>
                </a:solidFill>
                <a:effectLst/>
                <a:uFillTx/>
                <a:latin typeface="MicrosoftYaHei"/>
                <a:ea typeface="MicrosoftYaHei"/>
              </a:rPr>
              <a:t>↓</a:t>
            </a:r>
            <a:endParaRPr b="0" lang="en-US" sz="1500" strike="noStrike" u="none">
              <a:solidFill>
                <a:srgbClr val="000000"/>
              </a:solidFill>
              <a:effectLst/>
              <a:uFillTx/>
              <a:latin typeface="Times New Roman"/>
            </a:endParaRPr>
          </a:p>
        </p:txBody>
      </p:sp>
      <p:sp>
        <p:nvSpPr>
          <p:cNvPr id="1500" name=""/>
          <p:cNvSpPr txBox="1"/>
          <p:nvPr/>
        </p:nvSpPr>
        <p:spPr>
          <a:xfrm>
            <a:off x="8611560" y="4535640"/>
            <a:ext cx="79632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风险管理模块</a:t>
            </a:r>
            <a:endParaRPr b="0" lang="en-US" sz="1050" strike="noStrike" u="none">
              <a:solidFill>
                <a:srgbClr val="000000"/>
              </a:solidFill>
              <a:effectLst/>
              <a:uFillTx/>
              <a:latin typeface="Times New Roman"/>
            </a:endParaRPr>
          </a:p>
        </p:txBody>
      </p:sp>
      <p:sp>
        <p:nvSpPr>
          <p:cNvPr id="1501" name=""/>
          <p:cNvSpPr/>
          <p:nvPr/>
        </p:nvSpPr>
        <p:spPr>
          <a:xfrm>
            <a:off x="6534000" y="5295600"/>
            <a:ext cx="4953240" cy="352800"/>
          </a:xfrm>
          <a:custGeom>
            <a:avLst/>
            <a:gdLst/>
            <a:ahLst/>
            <a:rect l="0" t="0" r="r" b="b"/>
            <a:pathLst>
              <a:path w="13759" h="980">
                <a:moveTo>
                  <a:pt x="212" y="0"/>
                </a:moveTo>
                <a:lnTo>
                  <a:pt x="13548" y="0"/>
                </a:lnTo>
                <a:cubicBezTo>
                  <a:pt x="13664" y="0"/>
                  <a:pt x="13759" y="117"/>
                  <a:pt x="13759" y="212"/>
                </a:cubicBezTo>
                <a:lnTo>
                  <a:pt x="13759" y="769"/>
                </a:lnTo>
                <a:cubicBezTo>
                  <a:pt x="13759" y="885"/>
                  <a:pt x="13664" y="980"/>
                  <a:pt x="13548" y="980"/>
                </a:cubicBezTo>
                <a:lnTo>
                  <a:pt x="212" y="980"/>
                </a:lnTo>
                <a:cubicBezTo>
                  <a:pt x="95" y="980"/>
                  <a:pt x="0" y="863"/>
                  <a:pt x="0" y="769"/>
                </a:cubicBezTo>
                <a:lnTo>
                  <a:pt x="0" y="212"/>
                </a:lnTo>
                <a:cubicBezTo>
                  <a:pt x="0" y="95"/>
                  <a:pt x="95" y="0"/>
                  <a:pt x="212" y="0"/>
                </a:cubicBezTo>
                <a:close/>
              </a:path>
            </a:pathLst>
          </a:custGeom>
          <a:solidFill>
            <a:srgbClr val="62b42e">
              <a:alpha val="1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02" name=""/>
          <p:cNvSpPr txBox="1"/>
          <p:nvPr/>
        </p:nvSpPr>
        <p:spPr>
          <a:xfrm>
            <a:off x="8962920" y="4903920"/>
            <a:ext cx="190080" cy="252000"/>
          </a:xfrm>
          <a:prstGeom prst="rect">
            <a:avLst/>
          </a:prstGeom>
          <a:noFill/>
          <a:ln w="0">
            <a:noFill/>
          </a:ln>
        </p:spPr>
        <p:txBody>
          <a:bodyPr wrap="none" lIns="0" rIns="0" tIns="0" bIns="0" anchor="t">
            <a:spAutoFit/>
          </a:bodyPr>
          <a:p>
            <a:r>
              <a:rPr b="0" lang="en-US" sz="1500" strike="noStrike" u="none">
                <a:solidFill>
                  <a:srgbClr val="777777"/>
                </a:solidFill>
                <a:effectLst/>
                <a:uFillTx/>
                <a:latin typeface="MicrosoftYaHei"/>
                <a:ea typeface="MicrosoftYaHei"/>
              </a:rPr>
              <a:t>↓</a:t>
            </a:r>
            <a:endParaRPr b="0" lang="en-US" sz="1500" strike="noStrike" u="none">
              <a:solidFill>
                <a:srgbClr val="000000"/>
              </a:solidFill>
              <a:effectLst/>
              <a:uFillTx/>
              <a:latin typeface="Times New Roman"/>
            </a:endParaRPr>
          </a:p>
        </p:txBody>
      </p:sp>
      <p:sp>
        <p:nvSpPr>
          <p:cNvPr id="1503" name=""/>
          <p:cNvSpPr txBox="1"/>
          <p:nvPr/>
        </p:nvSpPr>
        <p:spPr>
          <a:xfrm>
            <a:off x="8610480" y="5364360"/>
            <a:ext cx="796320" cy="175680"/>
          </a:xfrm>
          <a:prstGeom prst="rect">
            <a:avLst/>
          </a:prstGeom>
          <a:noFill/>
          <a:ln w="0">
            <a:noFill/>
          </a:ln>
        </p:spPr>
        <p:txBody>
          <a:bodyPr wrap="none" lIns="0" rIns="0" tIns="0" bIns="0" anchor="t">
            <a:spAutoFit/>
          </a:bodyPr>
          <a:p>
            <a:r>
              <a:rPr b="0" lang="zh-CN" sz="1000" strike="noStrike" u="none">
                <a:solidFill>
                  <a:srgbClr val="333333"/>
                </a:solidFill>
                <a:effectLst/>
                <a:uFillTx/>
                <a:latin typeface="MicrosoftYaHei"/>
                <a:ea typeface="MicrosoftYaHei"/>
              </a:rPr>
              <a:t>订单执行系统</a:t>
            </a:r>
            <a:endParaRPr b="0" lang="en-US" sz="1050" strike="noStrike" u="none">
              <a:solidFill>
                <a:srgbClr val="000000"/>
              </a:solidFill>
              <a:effectLst/>
              <a:uFillTx/>
              <a:latin typeface="Times New Roman"/>
            </a:endParaRPr>
          </a:p>
        </p:txBody>
      </p:sp>
      <p:sp>
        <p:nvSpPr>
          <p:cNvPr id="1504" name=""/>
          <p:cNvSpPr txBox="1"/>
          <p:nvPr/>
        </p:nvSpPr>
        <p:spPr>
          <a:xfrm>
            <a:off x="6649200" y="5887080"/>
            <a:ext cx="4725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各模块独立运行，通过标准化接口连接，确保系统的高内聚低耦合特性</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3"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4" name="" descr=""/>
          <p:cNvPicPr/>
          <p:nvPr/>
        </p:nvPicPr>
        <p:blipFill>
          <a:blip r:embed="rId1"/>
          <a:stretch/>
        </p:blipFill>
        <p:spPr>
          <a:xfrm>
            <a:off x="0" y="0"/>
            <a:ext cx="12191760" cy="6857640"/>
          </a:xfrm>
          <a:prstGeom prst="rect">
            <a:avLst/>
          </a:prstGeom>
          <a:noFill/>
          <a:ln w="0">
            <a:noFill/>
          </a:ln>
        </p:spPr>
      </p:pic>
      <p:sp>
        <p:nvSpPr>
          <p:cNvPr id="85" name=""/>
          <p:cNvSpPr txBox="1"/>
          <p:nvPr/>
        </p:nvSpPr>
        <p:spPr>
          <a:xfrm>
            <a:off x="4665600" y="-706320"/>
            <a:ext cx="3173760" cy="3395880"/>
          </a:xfrm>
          <a:prstGeom prst="rect">
            <a:avLst/>
          </a:prstGeom>
          <a:noFill/>
          <a:ln w="0">
            <a:noFill/>
          </a:ln>
        </p:spPr>
        <p:txBody>
          <a:bodyPr wrap="none" lIns="0" rIns="0" tIns="0" bIns="0" anchor="t">
            <a:spAutoFit/>
          </a:bodyPr>
          <a:p>
            <a:r>
              <a:rPr b="1" lang="en-US" sz="20200" strike="noStrike" u="none">
                <a:solidFill>
                  <a:srgbClr val="edf6f4"/>
                </a:solidFill>
                <a:effectLst/>
                <a:uFillTx/>
                <a:latin typeface="MicrosoftYaHei"/>
                <a:ea typeface="MicrosoftYaHei"/>
              </a:rPr>
              <a:t>01</a:t>
            </a:r>
            <a:endParaRPr b="0" lang="en-US" sz="20250" strike="noStrike" u="none">
              <a:solidFill>
                <a:srgbClr val="000000"/>
              </a:solidFill>
              <a:effectLst/>
              <a:uFillTx/>
              <a:latin typeface="Times New Roman"/>
            </a:endParaRPr>
          </a:p>
        </p:txBody>
      </p:sp>
      <p:sp>
        <p:nvSpPr>
          <p:cNvPr id="86" name=""/>
          <p:cNvSpPr txBox="1"/>
          <p:nvPr/>
        </p:nvSpPr>
        <p:spPr>
          <a:xfrm>
            <a:off x="4047840" y="2149920"/>
            <a:ext cx="4115520" cy="603720"/>
          </a:xfrm>
          <a:prstGeom prst="rect">
            <a:avLst/>
          </a:prstGeom>
          <a:noFill/>
          <a:ln w="0">
            <a:noFill/>
          </a:ln>
        </p:spPr>
        <p:txBody>
          <a:bodyPr wrap="none" lIns="0" rIns="0" tIns="0" bIns="0" anchor="t">
            <a:spAutoFit/>
          </a:bodyPr>
          <a:p>
            <a:r>
              <a:rPr b="1" lang="zh-CN" sz="3600" strike="noStrike" u="none">
                <a:solidFill>
                  <a:srgbClr val="191919"/>
                </a:solidFill>
                <a:effectLst/>
                <a:uFillTx/>
                <a:latin typeface="MicrosoftYaHei"/>
                <a:ea typeface="MicrosoftYaHei"/>
              </a:rPr>
              <a:t>项目概述与核心架构</a:t>
            </a:r>
            <a:endParaRPr b="0" lang="en-US" sz="3600" strike="noStrike" u="none">
              <a:solidFill>
                <a:srgbClr val="000000"/>
              </a:solidFill>
              <a:effectLst/>
              <a:uFillTx/>
              <a:latin typeface="Times New Roman"/>
            </a:endParaRPr>
          </a:p>
        </p:txBody>
      </p:sp>
      <p:sp>
        <p:nvSpPr>
          <p:cNvPr id="87" name=""/>
          <p:cNvSpPr/>
          <p:nvPr/>
        </p:nvSpPr>
        <p:spPr>
          <a:xfrm>
            <a:off x="609480" y="3538440"/>
            <a:ext cx="5448600" cy="1752840"/>
          </a:xfrm>
          <a:custGeom>
            <a:avLst/>
            <a:gdLst/>
            <a:ahLst/>
            <a:rect l="0" t="0" r="r" b="b"/>
            <a:pathLst>
              <a:path w="15135" h="4869">
                <a:moveTo>
                  <a:pt x="106" y="0"/>
                </a:moveTo>
                <a:lnTo>
                  <a:pt x="15029" y="0"/>
                </a:lnTo>
                <a:cubicBezTo>
                  <a:pt x="15088" y="0"/>
                  <a:pt x="15135" y="58"/>
                  <a:pt x="15135" y="106"/>
                </a:cubicBezTo>
                <a:lnTo>
                  <a:pt x="15135" y="4763"/>
                </a:lnTo>
                <a:cubicBezTo>
                  <a:pt x="15135" y="4822"/>
                  <a:pt x="15088" y="4869"/>
                  <a:pt x="15029"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8" name=""/>
          <p:cNvSpPr/>
          <p:nvPr/>
        </p:nvSpPr>
        <p:spPr>
          <a:xfrm>
            <a:off x="2904840" y="3767040"/>
            <a:ext cx="857880" cy="857520"/>
          </a:xfrm>
          <a:custGeom>
            <a:avLst/>
            <a:gdLst/>
            <a:ahLst/>
            <a:rect l="0" t="0" r="r" b="b"/>
            <a:pathLst>
              <a:path w="2383" h="2382">
                <a:moveTo>
                  <a:pt x="1192" y="0"/>
                </a:moveTo>
                <a:cubicBezTo>
                  <a:pt x="1850" y="0"/>
                  <a:pt x="2383" y="658"/>
                  <a:pt x="2383" y="1191"/>
                </a:cubicBezTo>
                <a:cubicBezTo>
                  <a:pt x="2383" y="1849"/>
                  <a:pt x="1850" y="2382"/>
                  <a:pt x="1192" y="2382"/>
                </a:cubicBezTo>
                <a:cubicBezTo>
                  <a:pt x="534" y="2382"/>
                  <a:pt x="0" y="1724"/>
                  <a:pt x="0" y="1191"/>
                </a:cubicBezTo>
                <a:cubicBezTo>
                  <a:pt x="0" y="534"/>
                  <a:pt x="534" y="0"/>
                  <a:pt x="1192" y="0"/>
                </a:cubicBezTo>
                <a:close/>
              </a:path>
            </a:pathLst>
          </a:custGeom>
          <a:solidFill>
            <a:srgbClr val="0067d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89" name="" descr=""/>
          <p:cNvPicPr/>
          <p:nvPr/>
        </p:nvPicPr>
        <p:blipFill>
          <a:blip r:embed="rId2"/>
          <a:stretch/>
        </p:blipFill>
        <p:spPr>
          <a:xfrm>
            <a:off x="3194640" y="4024440"/>
            <a:ext cx="277560" cy="342720"/>
          </a:xfrm>
          <a:prstGeom prst="rect">
            <a:avLst/>
          </a:prstGeom>
          <a:noFill/>
          <a:ln w="0">
            <a:noFill/>
          </a:ln>
        </p:spPr>
      </p:pic>
      <p:sp>
        <p:nvSpPr>
          <p:cNvPr id="90" name=""/>
          <p:cNvSpPr txBox="1"/>
          <p:nvPr/>
        </p:nvSpPr>
        <p:spPr>
          <a:xfrm>
            <a:off x="4834080" y="2873520"/>
            <a:ext cx="250272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Project Overview and Core Architecture</a:t>
            </a:r>
            <a:endParaRPr b="0" lang="en-US" sz="1050" strike="noStrike" u="none">
              <a:solidFill>
                <a:srgbClr val="000000"/>
              </a:solidFill>
              <a:effectLst/>
              <a:uFillTx/>
              <a:latin typeface="Times New Roman"/>
            </a:endParaRPr>
          </a:p>
        </p:txBody>
      </p:sp>
      <p:sp>
        <p:nvSpPr>
          <p:cNvPr id="91" name=""/>
          <p:cNvSpPr/>
          <p:nvPr/>
        </p:nvSpPr>
        <p:spPr>
          <a:xfrm>
            <a:off x="6134040" y="3538440"/>
            <a:ext cx="5448600" cy="1752840"/>
          </a:xfrm>
          <a:custGeom>
            <a:avLst/>
            <a:gdLst/>
            <a:ahLst/>
            <a:rect l="0" t="0" r="r" b="b"/>
            <a:pathLst>
              <a:path w="15135" h="4869">
                <a:moveTo>
                  <a:pt x="106" y="0"/>
                </a:moveTo>
                <a:lnTo>
                  <a:pt x="15029" y="0"/>
                </a:lnTo>
                <a:cubicBezTo>
                  <a:pt x="15087" y="0"/>
                  <a:pt x="15135" y="58"/>
                  <a:pt x="15135" y="106"/>
                </a:cubicBezTo>
                <a:lnTo>
                  <a:pt x="15135" y="4763"/>
                </a:lnTo>
                <a:cubicBezTo>
                  <a:pt x="15135" y="4822"/>
                  <a:pt x="15087" y="4869"/>
                  <a:pt x="15029"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2" name=""/>
          <p:cNvSpPr/>
          <p:nvPr/>
        </p:nvSpPr>
        <p:spPr>
          <a:xfrm>
            <a:off x="8429400" y="3767040"/>
            <a:ext cx="857520" cy="857520"/>
          </a:xfrm>
          <a:custGeom>
            <a:avLst/>
            <a:gdLst/>
            <a:ahLst/>
            <a:rect l="0" t="0" r="r" b="b"/>
            <a:pathLst>
              <a:path w="2382" h="2382">
                <a:moveTo>
                  <a:pt x="1191" y="0"/>
                </a:moveTo>
                <a:cubicBezTo>
                  <a:pt x="1849" y="0"/>
                  <a:pt x="2382" y="658"/>
                  <a:pt x="2382" y="1191"/>
                </a:cubicBezTo>
                <a:cubicBezTo>
                  <a:pt x="2382" y="1849"/>
                  <a:pt x="1849" y="2382"/>
                  <a:pt x="1191" y="2382"/>
                </a:cubicBezTo>
                <a:cubicBezTo>
                  <a:pt x="533" y="2382"/>
                  <a:pt x="0" y="1724"/>
                  <a:pt x="0" y="1191"/>
                </a:cubicBezTo>
                <a:cubicBezTo>
                  <a:pt x="0" y="534"/>
                  <a:pt x="533" y="0"/>
                  <a:pt x="1191"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93" name="" descr=""/>
          <p:cNvPicPr/>
          <p:nvPr/>
        </p:nvPicPr>
        <p:blipFill>
          <a:blip r:embed="rId3"/>
          <a:stretch/>
        </p:blipFill>
        <p:spPr>
          <a:xfrm>
            <a:off x="8700840" y="4024440"/>
            <a:ext cx="314640" cy="342720"/>
          </a:xfrm>
          <a:prstGeom prst="rect">
            <a:avLst/>
          </a:prstGeom>
          <a:noFill/>
          <a:ln w="0">
            <a:noFill/>
          </a:ln>
        </p:spPr>
      </p:pic>
      <p:sp>
        <p:nvSpPr>
          <p:cNvPr id="94" name=""/>
          <p:cNvSpPr txBox="1"/>
          <p:nvPr/>
        </p:nvSpPr>
        <p:spPr>
          <a:xfrm>
            <a:off x="2666880" y="4765680"/>
            <a:ext cx="133416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项目目标与定位</a:t>
            </a:r>
            <a:endParaRPr b="0" lang="en-US" sz="1500" strike="noStrike" u="none">
              <a:solidFill>
                <a:srgbClr val="000000"/>
              </a:solidFill>
              <a:effectLst/>
              <a:uFillTx/>
              <a:latin typeface="Times New Roman"/>
            </a:endParaRPr>
          </a:p>
        </p:txBody>
      </p:sp>
      <p:sp>
        <p:nvSpPr>
          <p:cNvPr id="95" name=""/>
          <p:cNvSpPr txBox="1"/>
          <p:nvPr/>
        </p:nvSpPr>
        <p:spPr>
          <a:xfrm>
            <a:off x="8286840" y="476568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系统总体架构</a:t>
            </a:r>
            <a:endParaRPr b="0" lang="en-US" sz="15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5"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06" name="" descr=""/>
          <p:cNvPicPr/>
          <p:nvPr/>
        </p:nvPicPr>
        <p:blipFill>
          <a:blip r:embed="rId1"/>
          <a:stretch/>
        </p:blipFill>
        <p:spPr>
          <a:xfrm>
            <a:off x="0" y="0"/>
            <a:ext cx="12191760" cy="6857640"/>
          </a:xfrm>
          <a:prstGeom prst="rect">
            <a:avLst/>
          </a:prstGeom>
          <a:noFill/>
          <a:ln w="0">
            <a:noFill/>
          </a:ln>
        </p:spPr>
      </p:pic>
      <p:sp>
        <p:nvSpPr>
          <p:cNvPr id="1507" name=""/>
          <p:cNvSpPr txBox="1"/>
          <p:nvPr/>
        </p:nvSpPr>
        <p:spPr>
          <a:xfrm>
            <a:off x="380880" y="182880"/>
            <a:ext cx="135360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07/02</a:t>
            </a:r>
            <a:r>
              <a:rPr b="0" lang="zh-CN" sz="1000" strike="noStrike" u="none">
                <a:solidFill>
                  <a:srgbClr val="4b5563"/>
                </a:solidFill>
                <a:effectLst/>
                <a:uFillTx/>
                <a:latin typeface="MicrosoftYaHei"/>
                <a:ea typeface="MicrosoftYaHei"/>
              </a:rPr>
              <a:t>结论与未来展望</a:t>
            </a:r>
            <a:endParaRPr b="0" lang="en-US" sz="1050" strike="noStrike" u="none">
              <a:solidFill>
                <a:srgbClr val="000000"/>
              </a:solidFill>
              <a:effectLst/>
              <a:uFillTx/>
              <a:latin typeface="Times New Roman"/>
            </a:endParaRPr>
          </a:p>
        </p:txBody>
      </p:sp>
      <p:sp>
        <p:nvSpPr>
          <p:cNvPr id="1508" name=""/>
          <p:cNvSpPr/>
          <p:nvPr/>
        </p:nvSpPr>
        <p:spPr>
          <a:xfrm>
            <a:off x="380880" y="1247760"/>
            <a:ext cx="3658320" cy="2324160"/>
          </a:xfrm>
          <a:custGeom>
            <a:avLst/>
            <a:gdLst/>
            <a:ahLst/>
            <a:rect l="0" t="0" r="r" b="b"/>
            <a:pathLst>
              <a:path w="10162" h="6456">
                <a:moveTo>
                  <a:pt x="106" y="0"/>
                </a:moveTo>
                <a:lnTo>
                  <a:pt x="10056" y="0"/>
                </a:lnTo>
                <a:cubicBezTo>
                  <a:pt x="10114" y="0"/>
                  <a:pt x="10162" y="58"/>
                  <a:pt x="10162" y="105"/>
                </a:cubicBezTo>
                <a:lnTo>
                  <a:pt x="10162" y="6351"/>
                </a:lnTo>
                <a:cubicBezTo>
                  <a:pt x="10162" y="6409"/>
                  <a:pt x="10114" y="6456"/>
                  <a:pt x="10056" y="6456"/>
                </a:cubicBezTo>
                <a:lnTo>
                  <a:pt x="106" y="6456"/>
                </a:lnTo>
                <a:cubicBezTo>
                  <a:pt x="47" y="6456"/>
                  <a:pt x="0" y="6398"/>
                  <a:pt x="0" y="6351"/>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09" name=""/>
          <p:cNvSpPr/>
          <p:nvPr/>
        </p:nvSpPr>
        <p:spPr>
          <a:xfrm>
            <a:off x="380880" y="1247760"/>
            <a:ext cx="0" cy="2323800"/>
          </a:xfrm>
          <a:prstGeom prst="line">
            <a:avLst/>
          </a:prstGeom>
          <a:ln w="37800">
            <a:solidFill>
              <a:srgbClr val="0067d1"/>
            </a:solidFill>
            <a:miter/>
          </a:ln>
        </p:spPr>
        <p:style>
          <a:lnRef idx="0"/>
          <a:fillRef idx="0"/>
          <a:effectRef idx="0"/>
          <a:fontRef idx="minor"/>
        </p:style>
        <p:txBody>
          <a:bodyPr lIns="18720" rIns="18720" tIns="18720" bIns="18720" anchor="t">
            <a:noAutofit/>
          </a:bodyPr>
          <a:p>
            <a:endParaRPr b="0" lang="en-US" sz="2400" strike="noStrike" u="none">
              <a:solidFill>
                <a:srgbClr val="000000"/>
              </a:solidFill>
              <a:effectLst/>
              <a:uFillTx/>
              <a:latin typeface="Times New Roman"/>
            </a:endParaRPr>
          </a:p>
        </p:txBody>
      </p:sp>
      <p:pic>
        <p:nvPicPr>
          <p:cNvPr id="1510" name="" descr=""/>
          <p:cNvPicPr/>
          <p:nvPr/>
        </p:nvPicPr>
        <p:blipFill>
          <a:blip r:embed="rId2"/>
          <a:stretch/>
        </p:blipFill>
        <p:spPr>
          <a:xfrm>
            <a:off x="647640" y="1476360"/>
            <a:ext cx="247320" cy="342720"/>
          </a:xfrm>
          <a:prstGeom prst="rect">
            <a:avLst/>
          </a:prstGeom>
          <a:noFill/>
          <a:ln w="0">
            <a:noFill/>
          </a:ln>
        </p:spPr>
      </p:pic>
      <p:sp>
        <p:nvSpPr>
          <p:cNvPr id="1511" name=""/>
          <p:cNvSpPr txBox="1"/>
          <p:nvPr/>
        </p:nvSpPr>
        <p:spPr>
          <a:xfrm>
            <a:off x="380880" y="450000"/>
            <a:ext cx="515808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关键挑战：数据、技术与合规的三重考验</a:t>
            </a:r>
            <a:endParaRPr b="0" lang="en-US" sz="2250" strike="noStrike" u="none">
              <a:solidFill>
                <a:srgbClr val="000000"/>
              </a:solidFill>
              <a:effectLst/>
              <a:uFillTx/>
              <a:latin typeface="Times New Roman"/>
            </a:endParaRPr>
          </a:p>
        </p:txBody>
      </p:sp>
      <p:sp>
        <p:nvSpPr>
          <p:cNvPr id="1512" name=""/>
          <p:cNvSpPr txBox="1"/>
          <p:nvPr/>
        </p:nvSpPr>
        <p:spPr>
          <a:xfrm>
            <a:off x="1047600" y="150912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数据层面挑战</a:t>
            </a:r>
            <a:endParaRPr b="0" lang="en-US" sz="1350" strike="noStrike" u="none">
              <a:solidFill>
                <a:srgbClr val="000000"/>
              </a:solidFill>
              <a:effectLst/>
              <a:uFillTx/>
              <a:latin typeface="Times New Roman"/>
            </a:endParaRPr>
          </a:p>
        </p:txBody>
      </p:sp>
      <p:sp>
        <p:nvSpPr>
          <p:cNvPr id="1513" name=""/>
          <p:cNvSpPr txBox="1"/>
          <p:nvPr/>
        </p:nvSpPr>
        <p:spPr>
          <a:xfrm>
            <a:off x="876240" y="1962720"/>
            <a:ext cx="240876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单一依赖</a:t>
            </a:r>
            <a:r>
              <a:rPr b="0" lang="en-US" sz="1200" strike="noStrike" u="none">
                <a:solidFill>
                  <a:srgbClr val="777777"/>
                </a:solidFill>
                <a:effectLst/>
                <a:uFillTx/>
                <a:latin typeface="MicrosoftYaHei"/>
                <a:ea typeface="MicrosoftYaHei"/>
              </a:rPr>
              <a:t>GMGN</a:t>
            </a:r>
            <a:r>
              <a:rPr b="0" lang="zh-CN" sz="1200" strike="noStrike" u="none">
                <a:solidFill>
                  <a:srgbClr val="777777"/>
                </a:solidFill>
                <a:effectLst/>
                <a:uFillTx/>
                <a:latin typeface="MicrosoftYaHei"/>
                <a:ea typeface="MicrosoftYaHei"/>
              </a:rPr>
              <a:t>平台存在显著风险</a:t>
            </a:r>
            <a:endParaRPr b="0" lang="en-US" sz="1200" strike="noStrike" u="none">
              <a:solidFill>
                <a:srgbClr val="000000"/>
              </a:solidFill>
              <a:effectLst/>
              <a:uFillTx/>
              <a:latin typeface="Times New Roman"/>
            </a:endParaRPr>
          </a:p>
        </p:txBody>
      </p:sp>
      <p:sp>
        <p:nvSpPr>
          <p:cNvPr id="1514" name=""/>
          <p:cNvSpPr txBox="1"/>
          <p:nvPr/>
        </p:nvSpPr>
        <p:spPr>
          <a:xfrm>
            <a:off x="876240" y="2267640"/>
            <a:ext cx="313092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GMGN</a:t>
            </a:r>
            <a:r>
              <a:rPr b="0" lang="zh-CN" sz="1200" strike="noStrike" u="none">
                <a:solidFill>
                  <a:srgbClr val="777777"/>
                </a:solidFill>
                <a:effectLst/>
                <a:uFillTx/>
                <a:latin typeface="MicrosoftYaHei"/>
                <a:ea typeface="MicrosoftYaHei"/>
              </a:rPr>
              <a:t>商业模式依赖市场繁荣，历史收入波动</a:t>
            </a:r>
            <a:endParaRPr b="0" lang="en-US" sz="1200" strike="noStrike" u="none">
              <a:solidFill>
                <a:srgbClr val="000000"/>
              </a:solidFill>
              <a:effectLst/>
              <a:uFillTx/>
              <a:latin typeface="Times New Roman"/>
            </a:endParaRPr>
          </a:p>
        </p:txBody>
      </p:sp>
      <p:sp>
        <p:nvSpPr>
          <p:cNvPr id="1515" name=""/>
          <p:cNvSpPr txBox="1"/>
          <p:nvPr/>
        </p:nvSpPr>
        <p:spPr>
          <a:xfrm>
            <a:off x="876240" y="2470680"/>
            <a:ext cx="3056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剧烈</a:t>
            </a:r>
            <a:endParaRPr b="0" lang="en-US" sz="1200" strike="noStrike" u="none">
              <a:solidFill>
                <a:srgbClr val="000000"/>
              </a:solidFill>
              <a:effectLst/>
              <a:uFillTx/>
              <a:latin typeface="Times New Roman"/>
            </a:endParaRPr>
          </a:p>
        </p:txBody>
      </p:sp>
      <p:sp>
        <p:nvSpPr>
          <p:cNvPr id="1516" name=""/>
          <p:cNvSpPr txBox="1"/>
          <p:nvPr/>
        </p:nvSpPr>
        <p:spPr>
          <a:xfrm>
            <a:off x="876240" y="2801160"/>
            <a:ext cx="27439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数据服务的稳定性与持续性缺乏长期保障</a:t>
            </a:r>
            <a:endParaRPr b="0" lang="en-US" sz="1200" strike="noStrike" u="none">
              <a:solidFill>
                <a:srgbClr val="000000"/>
              </a:solidFill>
              <a:effectLst/>
              <a:uFillTx/>
              <a:latin typeface="Times New Roman"/>
            </a:endParaRPr>
          </a:p>
        </p:txBody>
      </p:sp>
      <p:sp>
        <p:nvSpPr>
          <p:cNvPr id="1517" name=""/>
          <p:cNvSpPr/>
          <p:nvPr/>
        </p:nvSpPr>
        <p:spPr>
          <a:xfrm>
            <a:off x="4267080" y="1247760"/>
            <a:ext cx="3658320" cy="2324160"/>
          </a:xfrm>
          <a:custGeom>
            <a:avLst/>
            <a:gdLst/>
            <a:ahLst/>
            <a:rect l="0" t="0" r="r" b="b"/>
            <a:pathLst>
              <a:path w="10162" h="6456">
                <a:moveTo>
                  <a:pt x="106" y="0"/>
                </a:moveTo>
                <a:lnTo>
                  <a:pt x="10056" y="0"/>
                </a:lnTo>
                <a:cubicBezTo>
                  <a:pt x="10114" y="0"/>
                  <a:pt x="10162" y="58"/>
                  <a:pt x="10162" y="105"/>
                </a:cubicBezTo>
                <a:lnTo>
                  <a:pt x="10162" y="6351"/>
                </a:lnTo>
                <a:cubicBezTo>
                  <a:pt x="10162" y="6409"/>
                  <a:pt x="10114" y="6456"/>
                  <a:pt x="10056" y="6456"/>
                </a:cubicBezTo>
                <a:lnTo>
                  <a:pt x="106" y="6456"/>
                </a:lnTo>
                <a:cubicBezTo>
                  <a:pt x="47" y="6456"/>
                  <a:pt x="0" y="6398"/>
                  <a:pt x="0" y="6351"/>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18" name=""/>
          <p:cNvSpPr/>
          <p:nvPr/>
        </p:nvSpPr>
        <p:spPr>
          <a:xfrm>
            <a:off x="4267080" y="1247760"/>
            <a:ext cx="0" cy="2323800"/>
          </a:xfrm>
          <a:prstGeom prst="line">
            <a:avLst/>
          </a:prstGeom>
          <a:ln w="37800">
            <a:solidFill>
              <a:srgbClr val="e7434a"/>
            </a:solidFill>
            <a:miter/>
          </a:ln>
        </p:spPr>
        <p:style>
          <a:lnRef idx="0"/>
          <a:fillRef idx="0"/>
          <a:effectRef idx="0"/>
          <a:fontRef idx="minor"/>
        </p:style>
        <p:txBody>
          <a:bodyPr lIns="18720" rIns="18720" tIns="18720" bIns="18720" anchor="t">
            <a:noAutofit/>
          </a:bodyPr>
          <a:p>
            <a:endParaRPr b="0" lang="en-US" sz="2400" strike="noStrike" u="none">
              <a:solidFill>
                <a:srgbClr val="000000"/>
              </a:solidFill>
              <a:effectLst/>
              <a:uFillTx/>
              <a:latin typeface="Times New Roman"/>
            </a:endParaRPr>
          </a:p>
        </p:txBody>
      </p:sp>
      <p:pic>
        <p:nvPicPr>
          <p:cNvPr id="1519" name="" descr=""/>
          <p:cNvPicPr/>
          <p:nvPr/>
        </p:nvPicPr>
        <p:blipFill>
          <a:blip r:embed="rId3"/>
          <a:stretch/>
        </p:blipFill>
        <p:spPr>
          <a:xfrm>
            <a:off x="4533840" y="1476360"/>
            <a:ext cx="285480" cy="342720"/>
          </a:xfrm>
          <a:prstGeom prst="rect">
            <a:avLst/>
          </a:prstGeom>
          <a:noFill/>
          <a:ln w="0">
            <a:noFill/>
          </a:ln>
        </p:spPr>
      </p:pic>
      <p:sp>
        <p:nvSpPr>
          <p:cNvPr id="1520" name=""/>
          <p:cNvSpPr txBox="1"/>
          <p:nvPr/>
        </p:nvSpPr>
        <p:spPr>
          <a:xfrm>
            <a:off x="876240" y="3105720"/>
            <a:ext cx="2439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需构建多元化、高可靠性数据源体系</a:t>
            </a:r>
            <a:endParaRPr b="0" lang="en-US" sz="1200" strike="noStrike" u="none">
              <a:solidFill>
                <a:srgbClr val="000000"/>
              </a:solidFill>
              <a:effectLst/>
              <a:uFillTx/>
              <a:latin typeface="Times New Roman"/>
            </a:endParaRPr>
          </a:p>
        </p:txBody>
      </p:sp>
      <p:sp>
        <p:nvSpPr>
          <p:cNvPr id="1521" name=""/>
          <p:cNvSpPr txBox="1"/>
          <p:nvPr/>
        </p:nvSpPr>
        <p:spPr>
          <a:xfrm>
            <a:off x="4971960" y="150912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技术层面挑战</a:t>
            </a:r>
            <a:endParaRPr b="0" lang="en-US" sz="1350" strike="noStrike" u="none">
              <a:solidFill>
                <a:srgbClr val="000000"/>
              </a:solidFill>
              <a:effectLst/>
              <a:uFillTx/>
              <a:latin typeface="Times New Roman"/>
            </a:endParaRPr>
          </a:p>
        </p:txBody>
      </p:sp>
      <p:sp>
        <p:nvSpPr>
          <p:cNvPr id="1522" name=""/>
          <p:cNvSpPr txBox="1"/>
          <p:nvPr/>
        </p:nvSpPr>
        <p:spPr>
          <a:xfrm>
            <a:off x="4762440" y="1962720"/>
            <a:ext cx="231480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LLM</a:t>
            </a:r>
            <a:r>
              <a:rPr b="0" lang="zh-CN" sz="1200" strike="noStrike" u="none">
                <a:solidFill>
                  <a:srgbClr val="777777"/>
                </a:solidFill>
                <a:effectLst/>
                <a:uFillTx/>
                <a:latin typeface="MicrosoftYaHei"/>
                <a:ea typeface="MicrosoftYaHei"/>
              </a:rPr>
              <a:t>固有的随机性与</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幻觉</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问题</a:t>
            </a:r>
            <a:endParaRPr b="0" lang="en-US" sz="1200" strike="noStrike" u="none">
              <a:solidFill>
                <a:srgbClr val="000000"/>
              </a:solidFill>
              <a:effectLst/>
              <a:uFillTx/>
              <a:latin typeface="Times New Roman"/>
            </a:endParaRPr>
          </a:p>
        </p:txBody>
      </p:sp>
      <p:sp>
        <p:nvSpPr>
          <p:cNvPr id="1523" name=""/>
          <p:cNvSpPr txBox="1"/>
          <p:nvPr/>
        </p:nvSpPr>
        <p:spPr>
          <a:xfrm>
            <a:off x="4762440" y="2267640"/>
            <a:ext cx="2173680" cy="201600"/>
          </a:xfrm>
          <a:prstGeom prst="rect">
            <a:avLst/>
          </a:prstGeom>
          <a:noFill/>
          <a:ln w="0">
            <a:noFill/>
          </a:ln>
        </p:spPr>
        <p:txBody>
          <a:bodyPr wrap="none" lIns="0" rIns="0" tIns="0" bIns="0" anchor="t">
            <a:spAutoFit/>
          </a:bodyPr>
          <a:p>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决策质量高度依赖提示词工程</a:t>
            </a:r>
            <a:endParaRPr b="0" lang="en-US" sz="1200" strike="noStrike" u="none">
              <a:solidFill>
                <a:srgbClr val="000000"/>
              </a:solidFill>
              <a:effectLst/>
              <a:uFillTx/>
              <a:latin typeface="Times New Roman"/>
            </a:endParaRPr>
          </a:p>
        </p:txBody>
      </p:sp>
      <p:sp>
        <p:nvSpPr>
          <p:cNvPr id="1524" name=""/>
          <p:cNvSpPr txBox="1"/>
          <p:nvPr/>
        </p:nvSpPr>
        <p:spPr>
          <a:xfrm>
            <a:off x="4762440" y="257256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需建立严格的输出校验机制</a:t>
            </a:r>
            <a:endParaRPr b="0" lang="en-US" sz="1200" strike="noStrike" u="none">
              <a:solidFill>
                <a:srgbClr val="000000"/>
              </a:solidFill>
              <a:effectLst/>
              <a:uFillTx/>
              <a:latin typeface="Times New Roman"/>
            </a:endParaRPr>
          </a:p>
        </p:txBody>
      </p:sp>
      <p:sp>
        <p:nvSpPr>
          <p:cNvPr id="1525" name=""/>
          <p:cNvSpPr/>
          <p:nvPr/>
        </p:nvSpPr>
        <p:spPr>
          <a:xfrm>
            <a:off x="8153280" y="1247760"/>
            <a:ext cx="3658320" cy="2324160"/>
          </a:xfrm>
          <a:custGeom>
            <a:avLst/>
            <a:gdLst/>
            <a:ahLst/>
            <a:rect l="0" t="0" r="r" b="b"/>
            <a:pathLst>
              <a:path w="10162" h="6456">
                <a:moveTo>
                  <a:pt x="106" y="0"/>
                </a:moveTo>
                <a:lnTo>
                  <a:pt x="10056" y="0"/>
                </a:lnTo>
                <a:cubicBezTo>
                  <a:pt x="10114" y="0"/>
                  <a:pt x="10162" y="58"/>
                  <a:pt x="10162" y="105"/>
                </a:cubicBezTo>
                <a:lnTo>
                  <a:pt x="10162" y="6351"/>
                </a:lnTo>
                <a:cubicBezTo>
                  <a:pt x="10162" y="6409"/>
                  <a:pt x="10114" y="6456"/>
                  <a:pt x="10056" y="6456"/>
                </a:cubicBezTo>
                <a:lnTo>
                  <a:pt x="106" y="6456"/>
                </a:lnTo>
                <a:cubicBezTo>
                  <a:pt x="47" y="6456"/>
                  <a:pt x="0" y="6398"/>
                  <a:pt x="0" y="6351"/>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26" name=""/>
          <p:cNvSpPr/>
          <p:nvPr/>
        </p:nvSpPr>
        <p:spPr>
          <a:xfrm>
            <a:off x="8153280" y="1247760"/>
            <a:ext cx="0" cy="2323800"/>
          </a:xfrm>
          <a:prstGeom prst="line">
            <a:avLst/>
          </a:prstGeom>
          <a:ln w="37800">
            <a:solidFill>
              <a:srgbClr val="f4840c"/>
            </a:solidFill>
            <a:miter/>
          </a:ln>
        </p:spPr>
        <p:style>
          <a:lnRef idx="0"/>
          <a:fillRef idx="0"/>
          <a:effectRef idx="0"/>
          <a:fontRef idx="minor"/>
        </p:style>
        <p:txBody>
          <a:bodyPr lIns="18720" rIns="18720" tIns="18720" bIns="18720" anchor="t">
            <a:noAutofit/>
          </a:bodyPr>
          <a:p>
            <a:endParaRPr b="0" lang="en-US" sz="2400" strike="noStrike" u="none">
              <a:solidFill>
                <a:srgbClr val="000000"/>
              </a:solidFill>
              <a:effectLst/>
              <a:uFillTx/>
              <a:latin typeface="Times New Roman"/>
            </a:endParaRPr>
          </a:p>
        </p:txBody>
      </p:sp>
      <p:pic>
        <p:nvPicPr>
          <p:cNvPr id="1527" name="" descr=""/>
          <p:cNvPicPr/>
          <p:nvPr/>
        </p:nvPicPr>
        <p:blipFill>
          <a:blip r:embed="rId4"/>
          <a:stretch/>
        </p:blipFill>
        <p:spPr>
          <a:xfrm>
            <a:off x="8420040" y="1476360"/>
            <a:ext cx="361440" cy="342720"/>
          </a:xfrm>
          <a:prstGeom prst="rect">
            <a:avLst/>
          </a:prstGeom>
          <a:noFill/>
          <a:ln w="0">
            <a:noFill/>
          </a:ln>
        </p:spPr>
      </p:pic>
      <p:sp>
        <p:nvSpPr>
          <p:cNvPr id="1528" name=""/>
          <p:cNvSpPr txBox="1"/>
          <p:nvPr/>
        </p:nvSpPr>
        <p:spPr>
          <a:xfrm>
            <a:off x="4762440" y="287712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人机协同验证应对非理性决策</a:t>
            </a:r>
            <a:endParaRPr b="0" lang="en-US" sz="1200" strike="noStrike" u="none">
              <a:solidFill>
                <a:srgbClr val="000000"/>
              </a:solidFill>
              <a:effectLst/>
              <a:uFillTx/>
              <a:latin typeface="Times New Roman"/>
            </a:endParaRPr>
          </a:p>
        </p:txBody>
      </p:sp>
      <p:sp>
        <p:nvSpPr>
          <p:cNvPr id="1529" name=""/>
          <p:cNvSpPr txBox="1"/>
          <p:nvPr/>
        </p:nvSpPr>
        <p:spPr>
          <a:xfrm>
            <a:off x="8934480" y="150912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合规层面挑战</a:t>
            </a:r>
            <a:endParaRPr b="0" lang="en-US" sz="1350" strike="noStrike" u="none">
              <a:solidFill>
                <a:srgbClr val="000000"/>
              </a:solidFill>
              <a:effectLst/>
              <a:uFillTx/>
              <a:latin typeface="Times New Roman"/>
            </a:endParaRPr>
          </a:p>
        </p:txBody>
      </p:sp>
      <p:sp>
        <p:nvSpPr>
          <p:cNvPr id="1530" name=""/>
          <p:cNvSpPr txBox="1"/>
          <p:nvPr/>
        </p:nvSpPr>
        <p:spPr>
          <a:xfrm>
            <a:off x="8648640" y="196272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全球监管环境复杂且差异巨大</a:t>
            </a:r>
            <a:endParaRPr b="0" lang="en-US" sz="1200" strike="noStrike" u="none">
              <a:solidFill>
                <a:srgbClr val="000000"/>
              </a:solidFill>
              <a:effectLst/>
              <a:uFillTx/>
              <a:latin typeface="Times New Roman"/>
            </a:endParaRPr>
          </a:p>
        </p:txBody>
      </p:sp>
      <p:sp>
        <p:nvSpPr>
          <p:cNvPr id="1531" name=""/>
          <p:cNvSpPr txBox="1"/>
          <p:nvPr/>
        </p:nvSpPr>
        <p:spPr>
          <a:xfrm>
            <a:off x="8648640" y="2267640"/>
            <a:ext cx="24390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需全面审查所在司法管辖区法律法规</a:t>
            </a:r>
            <a:endParaRPr b="0" lang="en-US" sz="1200" strike="noStrike" u="none">
              <a:solidFill>
                <a:srgbClr val="000000"/>
              </a:solidFill>
              <a:effectLst/>
              <a:uFillTx/>
              <a:latin typeface="Times New Roman"/>
            </a:endParaRPr>
          </a:p>
        </p:txBody>
      </p:sp>
      <p:sp>
        <p:nvSpPr>
          <p:cNvPr id="1532" name=""/>
          <p:cNvSpPr txBox="1"/>
          <p:nvPr/>
        </p:nvSpPr>
        <p:spPr>
          <a:xfrm>
            <a:off x="8648640" y="257256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确保开发与使用符合当地规定</a:t>
            </a:r>
            <a:endParaRPr b="0" lang="en-US" sz="1200" strike="noStrike" u="none">
              <a:solidFill>
                <a:srgbClr val="000000"/>
              </a:solidFill>
              <a:effectLst/>
              <a:uFillTx/>
              <a:latin typeface="Times New Roman"/>
            </a:endParaRPr>
          </a:p>
        </p:txBody>
      </p:sp>
      <p:sp>
        <p:nvSpPr>
          <p:cNvPr id="1533" name=""/>
          <p:cNvSpPr/>
          <p:nvPr/>
        </p:nvSpPr>
        <p:spPr>
          <a:xfrm>
            <a:off x="380880" y="3876480"/>
            <a:ext cx="11430720" cy="810000"/>
          </a:xfrm>
          <a:custGeom>
            <a:avLst/>
            <a:gdLst/>
            <a:ahLst/>
            <a:rect l="0" t="0" r="r" b="b"/>
            <a:pathLst>
              <a:path w="31752" h="2250">
                <a:moveTo>
                  <a:pt x="0" y="0"/>
                </a:moveTo>
                <a:lnTo>
                  <a:pt x="31752" y="0"/>
                </a:lnTo>
                <a:lnTo>
                  <a:pt x="31752"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34" name=""/>
          <p:cNvSpPr/>
          <p:nvPr/>
        </p:nvSpPr>
        <p:spPr>
          <a:xfrm>
            <a:off x="380880" y="3724200"/>
            <a:ext cx="114300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535" name=""/>
          <p:cNvSpPr txBox="1"/>
          <p:nvPr/>
        </p:nvSpPr>
        <p:spPr>
          <a:xfrm>
            <a:off x="8648640" y="2877120"/>
            <a:ext cx="22867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避免因合规问题导致的系统性风险</a:t>
            </a:r>
            <a:endParaRPr b="0" lang="en-US" sz="1200" strike="noStrike" u="none">
              <a:solidFill>
                <a:srgbClr val="000000"/>
              </a:solidFill>
              <a:effectLst/>
              <a:uFillTx/>
              <a:latin typeface="Times New Roman"/>
            </a:endParaRPr>
          </a:p>
        </p:txBody>
      </p:sp>
      <p:pic>
        <p:nvPicPr>
          <p:cNvPr id="1536" name="" descr=""/>
          <p:cNvPicPr/>
          <p:nvPr/>
        </p:nvPicPr>
        <p:blipFill>
          <a:blip r:embed="rId5"/>
          <a:stretch/>
        </p:blipFill>
        <p:spPr>
          <a:xfrm>
            <a:off x="533520" y="4067280"/>
            <a:ext cx="114120" cy="151920"/>
          </a:xfrm>
          <a:prstGeom prst="rect">
            <a:avLst/>
          </a:prstGeom>
          <a:noFill/>
          <a:ln w="0">
            <a:noFill/>
          </a:ln>
        </p:spPr>
      </p:pic>
      <p:sp>
        <p:nvSpPr>
          <p:cNvPr id="1537" name=""/>
          <p:cNvSpPr txBox="1"/>
          <p:nvPr/>
        </p:nvSpPr>
        <p:spPr>
          <a:xfrm>
            <a:off x="695160" y="4029840"/>
            <a:ext cx="91512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风险缓解策略</a:t>
            </a:r>
            <a:endParaRPr b="0" lang="en-US" sz="1200" strike="noStrike" u="none">
              <a:solidFill>
                <a:srgbClr val="000000"/>
              </a:solidFill>
              <a:effectLst/>
              <a:uFillTx/>
              <a:latin typeface="Times New Roman"/>
            </a:endParaRPr>
          </a:p>
        </p:txBody>
      </p:sp>
      <p:sp>
        <p:nvSpPr>
          <p:cNvPr id="1538" name=""/>
          <p:cNvSpPr/>
          <p:nvPr/>
        </p:nvSpPr>
        <p:spPr>
          <a:xfrm>
            <a:off x="380880" y="4914720"/>
            <a:ext cx="5600880" cy="1533960"/>
          </a:xfrm>
          <a:custGeom>
            <a:avLst/>
            <a:gdLst/>
            <a:ahLst/>
            <a:rect l="0" t="0" r="r" b="b"/>
            <a:pathLst>
              <a:path w="15558" h="4261">
                <a:moveTo>
                  <a:pt x="106" y="0"/>
                </a:moveTo>
                <a:lnTo>
                  <a:pt x="15453" y="0"/>
                </a:lnTo>
                <a:cubicBezTo>
                  <a:pt x="15511" y="0"/>
                  <a:pt x="15558" y="58"/>
                  <a:pt x="15558" y="106"/>
                </a:cubicBezTo>
                <a:lnTo>
                  <a:pt x="15558" y="4155"/>
                </a:lnTo>
                <a:cubicBezTo>
                  <a:pt x="15558" y="4213"/>
                  <a:pt x="15511" y="4261"/>
                  <a:pt x="15453" y="4261"/>
                </a:cubicBezTo>
                <a:lnTo>
                  <a:pt x="106" y="4261"/>
                </a:lnTo>
                <a:cubicBezTo>
                  <a:pt x="47" y="4261"/>
                  <a:pt x="0" y="4202"/>
                  <a:pt x="0" y="4155"/>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39" name="" descr=""/>
          <p:cNvPicPr/>
          <p:nvPr/>
        </p:nvPicPr>
        <p:blipFill>
          <a:blip r:embed="rId6"/>
          <a:stretch/>
        </p:blipFill>
        <p:spPr>
          <a:xfrm>
            <a:off x="609480" y="5143680"/>
            <a:ext cx="285480" cy="342720"/>
          </a:xfrm>
          <a:prstGeom prst="rect">
            <a:avLst/>
          </a:prstGeom>
          <a:noFill/>
          <a:ln w="0">
            <a:noFill/>
          </a:ln>
        </p:spPr>
      </p:pic>
      <p:sp>
        <p:nvSpPr>
          <p:cNvPr id="1540" name=""/>
          <p:cNvSpPr txBox="1"/>
          <p:nvPr/>
        </p:nvSpPr>
        <p:spPr>
          <a:xfrm>
            <a:off x="533520" y="4335840"/>
            <a:ext cx="649764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建立多元数据源、强化模型验证机制、实施严格合规审查是应对三重挑战的核心策略，需在项目初期系统规划。</a:t>
            </a:r>
            <a:endParaRPr b="0" lang="en-US" sz="1050" strike="noStrike" u="none">
              <a:solidFill>
                <a:srgbClr val="000000"/>
              </a:solidFill>
              <a:effectLst/>
              <a:uFillTx/>
              <a:latin typeface="Times New Roman"/>
            </a:endParaRPr>
          </a:p>
        </p:txBody>
      </p:sp>
      <p:sp>
        <p:nvSpPr>
          <p:cNvPr id="1541" name=""/>
          <p:cNvSpPr txBox="1"/>
          <p:nvPr/>
        </p:nvSpPr>
        <p:spPr>
          <a:xfrm>
            <a:off x="1047600" y="517644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技术风险量化</a:t>
            </a:r>
            <a:endParaRPr b="0" lang="en-US" sz="1350" strike="noStrike" u="none">
              <a:solidFill>
                <a:srgbClr val="000000"/>
              </a:solidFill>
              <a:effectLst/>
              <a:uFillTx/>
              <a:latin typeface="Times New Roman"/>
            </a:endParaRPr>
          </a:p>
        </p:txBody>
      </p:sp>
      <p:sp>
        <p:nvSpPr>
          <p:cNvPr id="1542" name=""/>
          <p:cNvSpPr txBox="1"/>
          <p:nvPr/>
        </p:nvSpPr>
        <p:spPr>
          <a:xfrm>
            <a:off x="829080" y="5625720"/>
            <a:ext cx="495360" cy="302040"/>
          </a:xfrm>
          <a:prstGeom prst="rect">
            <a:avLst/>
          </a:prstGeom>
          <a:noFill/>
          <a:ln w="0">
            <a:noFill/>
          </a:ln>
        </p:spPr>
        <p:txBody>
          <a:bodyPr wrap="none" lIns="0" rIns="0" tIns="0" bIns="0" anchor="t">
            <a:spAutoFit/>
          </a:bodyPr>
          <a:p>
            <a:r>
              <a:rPr b="1" lang="en-US" sz="1800" strike="noStrike" u="none">
                <a:solidFill>
                  <a:srgbClr val="0067d1"/>
                </a:solidFill>
                <a:effectLst/>
                <a:uFillTx/>
                <a:latin typeface="MicrosoftYaHei"/>
                <a:ea typeface="MicrosoftYaHei"/>
              </a:rPr>
              <a:t>72%</a:t>
            </a:r>
            <a:endParaRPr b="0" lang="en-US" sz="1800" strike="noStrike" u="none">
              <a:solidFill>
                <a:srgbClr val="000000"/>
              </a:solidFill>
              <a:effectLst/>
              <a:uFillTx/>
              <a:latin typeface="Times New Roman"/>
            </a:endParaRPr>
          </a:p>
        </p:txBody>
      </p:sp>
      <p:sp>
        <p:nvSpPr>
          <p:cNvPr id="1543" name=""/>
          <p:cNvSpPr txBox="1"/>
          <p:nvPr/>
        </p:nvSpPr>
        <p:spPr>
          <a:xfrm>
            <a:off x="609840" y="5973840"/>
            <a:ext cx="92880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模型准确性要求</a:t>
            </a:r>
            <a:endParaRPr b="0" lang="en-US" sz="1050" strike="noStrike" u="none">
              <a:solidFill>
                <a:srgbClr val="000000"/>
              </a:solidFill>
              <a:effectLst/>
              <a:uFillTx/>
              <a:latin typeface="Times New Roman"/>
            </a:endParaRPr>
          </a:p>
        </p:txBody>
      </p:sp>
      <p:sp>
        <p:nvSpPr>
          <p:cNvPr id="1544" name=""/>
          <p:cNvSpPr txBox="1"/>
          <p:nvPr/>
        </p:nvSpPr>
        <p:spPr>
          <a:xfrm>
            <a:off x="2919960" y="5625720"/>
            <a:ext cx="635040" cy="302040"/>
          </a:xfrm>
          <a:prstGeom prst="rect">
            <a:avLst/>
          </a:prstGeom>
          <a:noFill/>
          <a:ln w="0">
            <a:noFill/>
          </a:ln>
        </p:spPr>
        <p:txBody>
          <a:bodyPr wrap="none" lIns="0" rIns="0" tIns="0" bIns="0" anchor="t">
            <a:spAutoFit/>
          </a:bodyPr>
          <a:p>
            <a:r>
              <a:rPr b="1" lang="en-US" sz="1800" strike="noStrike" u="none">
                <a:solidFill>
                  <a:srgbClr val="e7434a"/>
                </a:solidFill>
                <a:effectLst/>
                <a:uFillTx/>
                <a:latin typeface="MicrosoftYaHei"/>
                <a:ea typeface="MicrosoftYaHei"/>
              </a:rPr>
              <a:t>≤0.5s</a:t>
            </a:r>
            <a:endParaRPr b="0" lang="en-US" sz="1800" strike="noStrike" u="none">
              <a:solidFill>
                <a:srgbClr val="000000"/>
              </a:solidFill>
              <a:effectLst/>
              <a:uFillTx/>
              <a:latin typeface="Times New Roman"/>
            </a:endParaRPr>
          </a:p>
        </p:txBody>
      </p:sp>
      <p:sp>
        <p:nvSpPr>
          <p:cNvPr id="1545" name=""/>
          <p:cNvSpPr txBox="1"/>
          <p:nvPr/>
        </p:nvSpPr>
        <p:spPr>
          <a:xfrm>
            <a:off x="2847600" y="5973840"/>
            <a:ext cx="7963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决策延迟上限</a:t>
            </a:r>
            <a:endParaRPr b="0" lang="en-US" sz="1050" strike="noStrike" u="none">
              <a:solidFill>
                <a:srgbClr val="000000"/>
              </a:solidFill>
              <a:effectLst/>
              <a:uFillTx/>
              <a:latin typeface="Times New Roman"/>
            </a:endParaRPr>
          </a:p>
        </p:txBody>
      </p:sp>
      <p:sp>
        <p:nvSpPr>
          <p:cNvPr id="1546" name=""/>
          <p:cNvSpPr txBox="1"/>
          <p:nvPr/>
        </p:nvSpPr>
        <p:spPr>
          <a:xfrm>
            <a:off x="5161320" y="5625720"/>
            <a:ext cx="430560" cy="302040"/>
          </a:xfrm>
          <a:prstGeom prst="rect">
            <a:avLst/>
          </a:prstGeom>
          <a:noFill/>
          <a:ln w="0">
            <a:noFill/>
          </a:ln>
        </p:spPr>
        <p:txBody>
          <a:bodyPr wrap="none" lIns="0" rIns="0" tIns="0" bIns="0" anchor="t">
            <a:spAutoFit/>
          </a:bodyPr>
          <a:p>
            <a:r>
              <a:rPr b="1" lang="en-US" sz="1800" strike="noStrike" u="none">
                <a:solidFill>
                  <a:srgbClr val="f4840c"/>
                </a:solidFill>
                <a:effectLst/>
                <a:uFillTx/>
                <a:latin typeface="MicrosoftYaHei"/>
                <a:ea typeface="MicrosoftYaHei"/>
              </a:rPr>
              <a:t>3</a:t>
            </a:r>
            <a:r>
              <a:rPr b="1" lang="zh-CN" sz="1800" strike="noStrike" u="none">
                <a:solidFill>
                  <a:srgbClr val="f4840c"/>
                </a:solidFill>
                <a:effectLst/>
                <a:uFillTx/>
                <a:latin typeface="MicrosoftYaHei"/>
                <a:ea typeface="MicrosoftYaHei"/>
              </a:rPr>
              <a:t>层</a:t>
            </a:r>
            <a:endParaRPr b="0" lang="en-US" sz="1800" strike="noStrike" u="none">
              <a:solidFill>
                <a:srgbClr val="000000"/>
              </a:solidFill>
              <a:effectLst/>
              <a:uFillTx/>
              <a:latin typeface="Times New Roman"/>
            </a:endParaRPr>
          </a:p>
        </p:txBody>
      </p:sp>
      <p:sp>
        <p:nvSpPr>
          <p:cNvPr id="1547" name=""/>
          <p:cNvSpPr/>
          <p:nvPr/>
        </p:nvSpPr>
        <p:spPr>
          <a:xfrm>
            <a:off x="6210000" y="4914720"/>
            <a:ext cx="5601240" cy="1533960"/>
          </a:xfrm>
          <a:custGeom>
            <a:avLst/>
            <a:gdLst/>
            <a:ahLst/>
            <a:rect l="0" t="0" r="r" b="b"/>
            <a:pathLst>
              <a:path w="15559" h="4261">
                <a:moveTo>
                  <a:pt x="106" y="0"/>
                </a:moveTo>
                <a:lnTo>
                  <a:pt x="15453" y="0"/>
                </a:lnTo>
                <a:cubicBezTo>
                  <a:pt x="15511" y="0"/>
                  <a:pt x="15559" y="58"/>
                  <a:pt x="15559" y="106"/>
                </a:cubicBezTo>
                <a:lnTo>
                  <a:pt x="15559" y="4155"/>
                </a:lnTo>
                <a:cubicBezTo>
                  <a:pt x="15559" y="4213"/>
                  <a:pt x="15511" y="4261"/>
                  <a:pt x="15453" y="4261"/>
                </a:cubicBezTo>
                <a:lnTo>
                  <a:pt x="106" y="4261"/>
                </a:lnTo>
                <a:cubicBezTo>
                  <a:pt x="48" y="4261"/>
                  <a:pt x="0" y="4202"/>
                  <a:pt x="0" y="4155"/>
                </a:cubicBezTo>
                <a:lnTo>
                  <a:pt x="0" y="106"/>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48" name="" descr=""/>
          <p:cNvPicPr/>
          <p:nvPr/>
        </p:nvPicPr>
        <p:blipFill>
          <a:blip r:embed="rId7"/>
          <a:stretch/>
        </p:blipFill>
        <p:spPr>
          <a:xfrm>
            <a:off x="6438960" y="5143680"/>
            <a:ext cx="285480" cy="342720"/>
          </a:xfrm>
          <a:prstGeom prst="rect">
            <a:avLst/>
          </a:prstGeom>
          <a:noFill/>
          <a:ln w="0">
            <a:noFill/>
          </a:ln>
        </p:spPr>
      </p:pic>
      <p:sp>
        <p:nvSpPr>
          <p:cNvPr id="1549" name=""/>
          <p:cNvSpPr txBox="1"/>
          <p:nvPr/>
        </p:nvSpPr>
        <p:spPr>
          <a:xfrm>
            <a:off x="4956840" y="5973840"/>
            <a:ext cx="7963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风险校验机制</a:t>
            </a:r>
            <a:endParaRPr b="0" lang="en-US" sz="1050" strike="noStrike" u="none">
              <a:solidFill>
                <a:srgbClr val="000000"/>
              </a:solidFill>
              <a:effectLst/>
              <a:uFillTx/>
              <a:latin typeface="Times New Roman"/>
            </a:endParaRPr>
          </a:p>
        </p:txBody>
      </p:sp>
      <p:pic>
        <p:nvPicPr>
          <p:cNvPr id="1550" name="" descr=""/>
          <p:cNvPicPr/>
          <p:nvPr/>
        </p:nvPicPr>
        <p:blipFill>
          <a:blip r:embed="rId8"/>
          <a:stretch/>
        </p:blipFill>
        <p:spPr>
          <a:xfrm>
            <a:off x="6609240" y="5645880"/>
            <a:ext cx="199800" cy="290520"/>
          </a:xfrm>
          <a:prstGeom prst="rect">
            <a:avLst/>
          </a:prstGeom>
          <a:noFill/>
          <a:ln w="0">
            <a:noFill/>
          </a:ln>
        </p:spPr>
      </p:pic>
      <p:sp>
        <p:nvSpPr>
          <p:cNvPr id="1551" name=""/>
          <p:cNvSpPr txBox="1"/>
          <p:nvPr/>
        </p:nvSpPr>
        <p:spPr>
          <a:xfrm>
            <a:off x="6877080" y="5176440"/>
            <a:ext cx="102492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合规重点区域</a:t>
            </a:r>
            <a:endParaRPr b="0" lang="en-US" sz="1350" strike="noStrike" u="none">
              <a:solidFill>
                <a:srgbClr val="000000"/>
              </a:solidFill>
              <a:effectLst/>
              <a:uFillTx/>
              <a:latin typeface="Times New Roman"/>
            </a:endParaRPr>
          </a:p>
        </p:txBody>
      </p:sp>
      <p:pic>
        <p:nvPicPr>
          <p:cNvPr id="1552" name="" descr=""/>
          <p:cNvPicPr/>
          <p:nvPr/>
        </p:nvPicPr>
        <p:blipFill>
          <a:blip r:embed="rId9"/>
          <a:stretch/>
        </p:blipFill>
        <p:spPr>
          <a:xfrm>
            <a:off x="8093520" y="5644800"/>
            <a:ext cx="228240" cy="292320"/>
          </a:xfrm>
          <a:prstGeom prst="rect">
            <a:avLst/>
          </a:prstGeom>
          <a:noFill/>
          <a:ln w="0">
            <a:noFill/>
          </a:ln>
        </p:spPr>
      </p:pic>
      <p:sp>
        <p:nvSpPr>
          <p:cNvPr id="1553" name=""/>
          <p:cNvSpPr txBox="1"/>
          <p:nvPr/>
        </p:nvSpPr>
        <p:spPr>
          <a:xfrm>
            <a:off x="6458760" y="6012000"/>
            <a:ext cx="5389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美国</a:t>
            </a:r>
            <a:r>
              <a:rPr b="0" lang="en-US" sz="1000" strike="noStrike" u="none">
                <a:solidFill>
                  <a:srgbClr val="777777"/>
                </a:solidFill>
                <a:effectLst/>
                <a:uFillTx/>
                <a:latin typeface="MicrosoftYaHei"/>
                <a:ea typeface="MicrosoftYaHei"/>
              </a:rPr>
              <a:t>SEC</a:t>
            </a:r>
            <a:endParaRPr b="0" lang="en-US" sz="1050" strike="noStrike" u="none">
              <a:solidFill>
                <a:srgbClr val="000000"/>
              </a:solidFill>
              <a:effectLst/>
              <a:uFillTx/>
              <a:latin typeface="Times New Roman"/>
            </a:endParaRPr>
          </a:p>
        </p:txBody>
      </p:sp>
      <p:pic>
        <p:nvPicPr>
          <p:cNvPr id="1554" name="" descr=""/>
          <p:cNvPicPr/>
          <p:nvPr/>
        </p:nvPicPr>
        <p:blipFill>
          <a:blip r:embed="rId10"/>
          <a:stretch/>
        </p:blipFill>
        <p:spPr>
          <a:xfrm>
            <a:off x="9622440" y="5647680"/>
            <a:ext cx="151920" cy="286560"/>
          </a:xfrm>
          <a:prstGeom prst="rect">
            <a:avLst/>
          </a:prstGeom>
          <a:noFill/>
          <a:ln w="0">
            <a:noFill/>
          </a:ln>
        </p:spPr>
      </p:pic>
      <p:sp>
        <p:nvSpPr>
          <p:cNvPr id="1555" name=""/>
          <p:cNvSpPr txBox="1"/>
          <p:nvPr/>
        </p:nvSpPr>
        <p:spPr>
          <a:xfrm>
            <a:off x="7896600" y="6012000"/>
            <a:ext cx="64764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欧盟</a:t>
            </a:r>
            <a:r>
              <a:rPr b="0" lang="en-US" sz="1000" strike="noStrike" u="none">
                <a:solidFill>
                  <a:srgbClr val="777777"/>
                </a:solidFill>
                <a:effectLst/>
                <a:uFillTx/>
                <a:latin typeface="MicrosoftYaHei"/>
                <a:ea typeface="MicrosoftYaHei"/>
              </a:rPr>
              <a:t>MiCA</a:t>
            </a:r>
            <a:endParaRPr b="0" lang="en-US" sz="1050" strike="noStrike" u="none">
              <a:solidFill>
                <a:srgbClr val="000000"/>
              </a:solidFill>
              <a:effectLst/>
              <a:uFillTx/>
              <a:latin typeface="Times New Roman"/>
            </a:endParaRPr>
          </a:p>
        </p:txBody>
      </p:sp>
      <p:pic>
        <p:nvPicPr>
          <p:cNvPr id="1556" name="" descr=""/>
          <p:cNvPicPr/>
          <p:nvPr/>
        </p:nvPicPr>
        <p:blipFill>
          <a:blip r:embed="rId11"/>
          <a:stretch/>
        </p:blipFill>
        <p:spPr>
          <a:xfrm>
            <a:off x="11152080" y="5646960"/>
            <a:ext cx="171000" cy="288360"/>
          </a:xfrm>
          <a:prstGeom prst="rect">
            <a:avLst/>
          </a:prstGeom>
          <a:noFill/>
          <a:ln w="0">
            <a:noFill/>
          </a:ln>
        </p:spPr>
      </p:pic>
      <p:sp>
        <p:nvSpPr>
          <p:cNvPr id="1557" name=""/>
          <p:cNvSpPr txBox="1"/>
          <p:nvPr/>
        </p:nvSpPr>
        <p:spPr>
          <a:xfrm>
            <a:off x="9435240" y="6012000"/>
            <a:ext cx="5410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日本</a:t>
            </a:r>
            <a:r>
              <a:rPr b="0" lang="en-US" sz="1000" strike="noStrike" u="none">
                <a:solidFill>
                  <a:srgbClr val="777777"/>
                </a:solidFill>
                <a:effectLst/>
                <a:uFillTx/>
                <a:latin typeface="MicrosoftYaHei"/>
                <a:ea typeface="MicrosoftYaHei"/>
              </a:rPr>
              <a:t>FSA</a:t>
            </a:r>
            <a:endParaRPr b="0" lang="en-US" sz="1050" strike="noStrike" u="none">
              <a:solidFill>
                <a:srgbClr val="000000"/>
              </a:solidFill>
              <a:effectLst/>
              <a:uFillTx/>
              <a:latin typeface="Times New Roman"/>
            </a:endParaRPr>
          </a:p>
        </p:txBody>
      </p:sp>
      <p:sp>
        <p:nvSpPr>
          <p:cNvPr id="1558" name=""/>
          <p:cNvSpPr txBox="1"/>
          <p:nvPr/>
        </p:nvSpPr>
        <p:spPr>
          <a:xfrm>
            <a:off x="10889640" y="6012000"/>
            <a:ext cx="73296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新加坡</a:t>
            </a:r>
            <a:r>
              <a:rPr b="0" lang="en-US" sz="1000" strike="noStrike" u="none">
                <a:solidFill>
                  <a:srgbClr val="777777"/>
                </a:solidFill>
                <a:effectLst/>
                <a:uFillTx/>
                <a:latin typeface="MicrosoftYaHei"/>
                <a:ea typeface="MicrosoftYaHei"/>
              </a:rPr>
              <a:t>MAS</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9"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60" name="" descr=""/>
          <p:cNvPicPr/>
          <p:nvPr/>
        </p:nvPicPr>
        <p:blipFill>
          <a:blip r:embed="rId1"/>
          <a:stretch/>
        </p:blipFill>
        <p:spPr>
          <a:xfrm>
            <a:off x="0" y="0"/>
            <a:ext cx="12191760" cy="6857640"/>
          </a:xfrm>
          <a:prstGeom prst="rect">
            <a:avLst/>
          </a:prstGeom>
          <a:noFill/>
          <a:ln w="0">
            <a:noFill/>
          </a:ln>
        </p:spPr>
      </p:pic>
      <p:sp>
        <p:nvSpPr>
          <p:cNvPr id="1561" name=""/>
          <p:cNvSpPr txBox="1"/>
          <p:nvPr/>
        </p:nvSpPr>
        <p:spPr>
          <a:xfrm>
            <a:off x="380880" y="182880"/>
            <a:ext cx="72936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07</a:t>
            </a:r>
            <a:r>
              <a:rPr b="0" lang="zh-CN" sz="1000" strike="noStrike" u="none">
                <a:solidFill>
                  <a:srgbClr val="4b5563"/>
                </a:solidFill>
                <a:effectLst/>
                <a:uFillTx/>
                <a:latin typeface="MicrosoftYaHei"/>
                <a:ea typeface="MicrosoftYaHei"/>
              </a:rPr>
              <a:t>章节小结</a:t>
            </a:r>
            <a:endParaRPr b="0" lang="en-US" sz="1050" strike="noStrike" u="none">
              <a:solidFill>
                <a:srgbClr val="000000"/>
              </a:solidFill>
              <a:effectLst/>
              <a:uFillTx/>
              <a:latin typeface="Times New Roman"/>
            </a:endParaRPr>
          </a:p>
        </p:txBody>
      </p:sp>
      <p:sp>
        <p:nvSpPr>
          <p:cNvPr id="1562" name=""/>
          <p:cNvSpPr/>
          <p:nvPr/>
        </p:nvSpPr>
        <p:spPr>
          <a:xfrm>
            <a:off x="3808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63" name=""/>
          <p:cNvSpPr txBox="1"/>
          <p:nvPr/>
        </p:nvSpPr>
        <p:spPr>
          <a:xfrm>
            <a:off x="380880" y="450000"/>
            <a:ext cx="315252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审慎前行，聚焦核心价值</a:t>
            </a:r>
            <a:endParaRPr b="0" lang="en-US" sz="2250" strike="noStrike" u="none">
              <a:solidFill>
                <a:srgbClr val="000000"/>
              </a:solidFill>
              <a:effectLst/>
              <a:uFillTx/>
              <a:latin typeface="Times New Roman"/>
            </a:endParaRPr>
          </a:p>
        </p:txBody>
      </p:sp>
      <p:sp>
        <p:nvSpPr>
          <p:cNvPr id="1564" name=""/>
          <p:cNvSpPr txBox="1"/>
          <p:nvPr/>
        </p:nvSpPr>
        <p:spPr>
          <a:xfrm>
            <a:off x="609480" y="1890360"/>
            <a:ext cx="68364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定位策略</a:t>
            </a:r>
            <a:endParaRPr b="0" lang="en-US" sz="1350" strike="noStrike" u="none">
              <a:solidFill>
                <a:srgbClr val="000000"/>
              </a:solidFill>
              <a:effectLst/>
              <a:uFillTx/>
              <a:latin typeface="Times New Roman"/>
            </a:endParaRPr>
          </a:p>
        </p:txBody>
      </p:sp>
      <p:sp>
        <p:nvSpPr>
          <p:cNvPr id="1565" name=""/>
          <p:cNvSpPr txBox="1"/>
          <p:nvPr/>
        </p:nvSpPr>
        <p:spPr>
          <a:xfrm>
            <a:off x="838080" y="2301120"/>
            <a:ext cx="22744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坚持</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业余兴趣探索</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的务实定位</a:t>
            </a:r>
            <a:endParaRPr b="0" lang="en-US" sz="1200" strike="noStrike" u="none">
              <a:solidFill>
                <a:srgbClr val="000000"/>
              </a:solidFill>
              <a:effectLst/>
              <a:uFillTx/>
              <a:latin typeface="Times New Roman"/>
            </a:endParaRPr>
          </a:p>
        </p:txBody>
      </p:sp>
      <p:sp>
        <p:nvSpPr>
          <p:cNvPr id="1566" name=""/>
          <p:cNvSpPr txBox="1"/>
          <p:nvPr/>
        </p:nvSpPr>
        <p:spPr>
          <a:xfrm>
            <a:off x="838080" y="260568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视为深度技术学习与实践机会</a:t>
            </a:r>
            <a:endParaRPr b="0" lang="en-US" sz="1200" strike="noStrike" u="none">
              <a:solidFill>
                <a:srgbClr val="000000"/>
              </a:solidFill>
              <a:effectLst/>
              <a:uFillTx/>
              <a:latin typeface="Times New Roman"/>
            </a:endParaRPr>
          </a:p>
        </p:txBody>
      </p:sp>
      <p:sp>
        <p:nvSpPr>
          <p:cNvPr id="1567" name=""/>
          <p:cNvSpPr txBox="1"/>
          <p:nvPr/>
        </p:nvSpPr>
        <p:spPr>
          <a:xfrm>
            <a:off x="838080" y="291060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避免追求短期盈利的商业目标</a:t>
            </a:r>
            <a:endParaRPr b="0" lang="en-US" sz="1200" strike="noStrike" u="none">
              <a:solidFill>
                <a:srgbClr val="000000"/>
              </a:solidFill>
              <a:effectLst/>
              <a:uFillTx/>
              <a:latin typeface="Times New Roman"/>
            </a:endParaRPr>
          </a:p>
        </p:txBody>
      </p:sp>
      <p:sp>
        <p:nvSpPr>
          <p:cNvPr id="1568" name=""/>
          <p:cNvSpPr/>
          <p:nvPr/>
        </p:nvSpPr>
        <p:spPr>
          <a:xfrm>
            <a:off x="42670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69" name=""/>
          <p:cNvSpPr txBox="1"/>
          <p:nvPr/>
        </p:nvSpPr>
        <p:spPr>
          <a:xfrm>
            <a:off x="838080" y="321552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保持冷静、长期的迭代视角</a:t>
            </a:r>
            <a:endParaRPr b="0" lang="en-US" sz="1200" strike="noStrike" u="none">
              <a:solidFill>
                <a:srgbClr val="000000"/>
              </a:solidFill>
              <a:effectLst/>
              <a:uFillTx/>
              <a:latin typeface="Times New Roman"/>
            </a:endParaRPr>
          </a:p>
        </p:txBody>
      </p:sp>
      <p:sp>
        <p:nvSpPr>
          <p:cNvPr id="1570" name=""/>
          <p:cNvSpPr txBox="1"/>
          <p:nvPr/>
        </p:nvSpPr>
        <p:spPr>
          <a:xfrm>
            <a:off x="4495680" y="1890360"/>
            <a:ext cx="68364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资源聚焦</a:t>
            </a:r>
            <a:endParaRPr b="0" lang="en-US" sz="1350" strike="noStrike" u="none">
              <a:solidFill>
                <a:srgbClr val="000000"/>
              </a:solidFill>
              <a:effectLst/>
              <a:uFillTx/>
              <a:latin typeface="Times New Roman"/>
            </a:endParaRPr>
          </a:p>
        </p:txBody>
      </p:sp>
      <p:sp>
        <p:nvSpPr>
          <p:cNvPr id="1571" name=""/>
          <p:cNvSpPr txBox="1"/>
          <p:nvPr/>
        </p:nvSpPr>
        <p:spPr>
          <a:xfrm>
            <a:off x="4724280" y="2301120"/>
            <a:ext cx="21344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利用开源社区成熟框架加速开发</a:t>
            </a:r>
            <a:endParaRPr b="0" lang="en-US" sz="1200" strike="noStrike" u="none">
              <a:solidFill>
                <a:srgbClr val="000000"/>
              </a:solidFill>
              <a:effectLst/>
              <a:uFillTx/>
              <a:latin typeface="Times New Roman"/>
            </a:endParaRPr>
          </a:p>
        </p:txBody>
      </p:sp>
      <p:sp>
        <p:nvSpPr>
          <p:cNvPr id="1572" name=""/>
          <p:cNvSpPr txBox="1"/>
          <p:nvPr/>
        </p:nvSpPr>
        <p:spPr>
          <a:xfrm>
            <a:off x="4724280" y="2605680"/>
            <a:ext cx="190908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专注</a:t>
            </a:r>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决策与风险管理核心</a:t>
            </a:r>
            <a:endParaRPr b="0" lang="en-US" sz="1200" strike="noStrike" u="none">
              <a:solidFill>
                <a:srgbClr val="000000"/>
              </a:solidFill>
              <a:effectLst/>
              <a:uFillTx/>
              <a:latin typeface="Times New Roman"/>
            </a:endParaRPr>
          </a:p>
        </p:txBody>
      </p:sp>
      <p:sp>
        <p:nvSpPr>
          <p:cNvPr id="1573" name=""/>
          <p:cNvSpPr txBox="1"/>
          <p:nvPr/>
        </p:nvSpPr>
        <p:spPr>
          <a:xfrm>
            <a:off x="4724280" y="291060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优化提示词工程提升决策质量</a:t>
            </a:r>
            <a:endParaRPr b="0" lang="en-US" sz="1200" strike="noStrike" u="none">
              <a:solidFill>
                <a:srgbClr val="000000"/>
              </a:solidFill>
              <a:effectLst/>
              <a:uFillTx/>
              <a:latin typeface="Times New Roman"/>
            </a:endParaRPr>
          </a:p>
        </p:txBody>
      </p:sp>
      <p:sp>
        <p:nvSpPr>
          <p:cNvPr id="1574" name=""/>
          <p:cNvSpPr/>
          <p:nvPr/>
        </p:nvSpPr>
        <p:spPr>
          <a:xfrm>
            <a:off x="8153280" y="1247760"/>
            <a:ext cx="3658320" cy="2857680"/>
          </a:xfrm>
          <a:custGeom>
            <a:avLst/>
            <a:gdLst/>
            <a:ahLst/>
            <a:rect l="0" t="0" r="r" b="b"/>
            <a:pathLst>
              <a:path w="10162" h="7938">
                <a:moveTo>
                  <a:pt x="106" y="0"/>
                </a:moveTo>
                <a:lnTo>
                  <a:pt x="10056" y="0"/>
                </a:lnTo>
                <a:cubicBezTo>
                  <a:pt x="10114" y="0"/>
                  <a:pt x="10162" y="58"/>
                  <a:pt x="10162" y="105"/>
                </a:cubicBezTo>
                <a:lnTo>
                  <a:pt x="10162" y="7832"/>
                </a:lnTo>
                <a:cubicBezTo>
                  <a:pt x="10162" y="7891"/>
                  <a:pt x="10114" y="7938"/>
                  <a:pt x="10056"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75" name=""/>
          <p:cNvSpPr txBox="1"/>
          <p:nvPr/>
        </p:nvSpPr>
        <p:spPr>
          <a:xfrm>
            <a:off x="4724280" y="321552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设计严密自适应风险管理体系</a:t>
            </a:r>
            <a:endParaRPr b="0" lang="en-US" sz="1200" strike="noStrike" u="none">
              <a:solidFill>
                <a:srgbClr val="000000"/>
              </a:solidFill>
              <a:effectLst/>
              <a:uFillTx/>
              <a:latin typeface="Times New Roman"/>
            </a:endParaRPr>
          </a:p>
        </p:txBody>
      </p:sp>
      <p:sp>
        <p:nvSpPr>
          <p:cNvPr id="1576" name=""/>
          <p:cNvSpPr txBox="1"/>
          <p:nvPr/>
        </p:nvSpPr>
        <p:spPr>
          <a:xfrm>
            <a:off x="8381880" y="1890360"/>
            <a:ext cx="683640" cy="226080"/>
          </a:xfrm>
          <a:prstGeom prst="rect">
            <a:avLst/>
          </a:prstGeom>
          <a:noFill/>
          <a:ln w="0">
            <a:noFill/>
          </a:ln>
        </p:spPr>
        <p:txBody>
          <a:bodyPr wrap="none" lIns="0" rIns="0" tIns="0" bIns="0" anchor="t">
            <a:spAutoFit/>
          </a:bodyPr>
          <a:p>
            <a:r>
              <a:rPr b="1" lang="zh-CN" sz="1300" strike="noStrike" u="none">
                <a:solidFill>
                  <a:srgbClr val="333333"/>
                </a:solidFill>
                <a:effectLst/>
                <a:uFillTx/>
                <a:latin typeface="MicrosoftYaHei"/>
                <a:ea typeface="MicrosoftYaHei"/>
              </a:rPr>
              <a:t>风险框架</a:t>
            </a:r>
            <a:endParaRPr b="0" lang="en-US" sz="1350" strike="noStrike" u="none">
              <a:solidFill>
                <a:srgbClr val="000000"/>
              </a:solidFill>
              <a:effectLst/>
              <a:uFillTx/>
              <a:latin typeface="Times New Roman"/>
            </a:endParaRPr>
          </a:p>
        </p:txBody>
      </p:sp>
      <p:sp>
        <p:nvSpPr>
          <p:cNvPr id="1577" name=""/>
          <p:cNvSpPr txBox="1"/>
          <p:nvPr/>
        </p:nvSpPr>
        <p:spPr>
          <a:xfrm>
            <a:off x="8610480" y="230112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全面量化评估数据、技术风险</a:t>
            </a:r>
            <a:endParaRPr b="0" lang="en-US" sz="1200" strike="noStrike" u="none">
              <a:solidFill>
                <a:srgbClr val="000000"/>
              </a:solidFill>
              <a:effectLst/>
              <a:uFillTx/>
              <a:latin typeface="Times New Roman"/>
            </a:endParaRPr>
          </a:p>
        </p:txBody>
      </p:sp>
      <p:sp>
        <p:nvSpPr>
          <p:cNvPr id="1578" name=""/>
          <p:cNvSpPr txBox="1"/>
          <p:nvPr/>
        </p:nvSpPr>
        <p:spPr>
          <a:xfrm>
            <a:off x="8610480" y="260568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建立多元化数据采集通道</a:t>
            </a:r>
            <a:endParaRPr b="0" lang="en-US" sz="1200" strike="noStrike" u="none">
              <a:solidFill>
                <a:srgbClr val="000000"/>
              </a:solidFill>
              <a:effectLst/>
              <a:uFillTx/>
              <a:latin typeface="Times New Roman"/>
            </a:endParaRPr>
          </a:p>
        </p:txBody>
      </p:sp>
      <p:sp>
        <p:nvSpPr>
          <p:cNvPr id="1579" name=""/>
          <p:cNvSpPr txBox="1"/>
          <p:nvPr/>
        </p:nvSpPr>
        <p:spPr>
          <a:xfrm>
            <a:off x="8610480" y="291060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实施严格成本控制与熔断机制</a:t>
            </a:r>
            <a:endParaRPr b="0" lang="en-US" sz="1200" strike="noStrike" u="none">
              <a:solidFill>
                <a:srgbClr val="000000"/>
              </a:solidFill>
              <a:effectLst/>
              <a:uFillTx/>
              <a:latin typeface="Times New Roman"/>
            </a:endParaRPr>
          </a:p>
        </p:txBody>
      </p:sp>
      <p:sp>
        <p:nvSpPr>
          <p:cNvPr id="1580" name=""/>
          <p:cNvSpPr/>
          <p:nvPr/>
        </p:nvSpPr>
        <p:spPr>
          <a:xfrm>
            <a:off x="380880" y="4333680"/>
            <a:ext cx="11430720" cy="1286280"/>
          </a:xfrm>
          <a:custGeom>
            <a:avLst/>
            <a:gdLst/>
            <a:ahLst/>
            <a:rect l="0" t="0" r="r" b="b"/>
            <a:pathLst>
              <a:path w="31752" h="3573">
                <a:moveTo>
                  <a:pt x="211" y="0"/>
                </a:moveTo>
                <a:lnTo>
                  <a:pt x="31540" y="0"/>
                </a:lnTo>
                <a:cubicBezTo>
                  <a:pt x="31657" y="0"/>
                  <a:pt x="31752" y="117"/>
                  <a:pt x="31752" y="212"/>
                </a:cubicBezTo>
                <a:lnTo>
                  <a:pt x="31752" y="3361"/>
                </a:lnTo>
                <a:cubicBezTo>
                  <a:pt x="31752" y="3478"/>
                  <a:pt x="31657" y="3573"/>
                  <a:pt x="31540" y="3573"/>
                </a:cubicBezTo>
                <a:lnTo>
                  <a:pt x="211" y="3573"/>
                </a:lnTo>
                <a:cubicBezTo>
                  <a:pt x="95" y="3573"/>
                  <a:pt x="0" y="3456"/>
                  <a:pt x="0" y="3361"/>
                </a:cubicBezTo>
                <a:lnTo>
                  <a:pt x="0" y="212"/>
                </a:lnTo>
                <a:cubicBezTo>
                  <a:pt x="0" y="95"/>
                  <a:pt x="95" y="0"/>
                  <a:pt x="211"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81" name=""/>
          <p:cNvSpPr/>
          <p:nvPr/>
        </p:nvSpPr>
        <p:spPr>
          <a:xfrm>
            <a:off x="380880" y="4181400"/>
            <a:ext cx="114300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pic>
        <p:nvPicPr>
          <p:cNvPr id="1582" name="" descr=""/>
          <p:cNvPicPr/>
          <p:nvPr/>
        </p:nvPicPr>
        <p:blipFill>
          <a:blip r:embed="rId2"/>
          <a:stretch/>
        </p:blipFill>
        <p:spPr>
          <a:xfrm>
            <a:off x="609480" y="4809960"/>
            <a:ext cx="285480" cy="342720"/>
          </a:xfrm>
          <a:prstGeom prst="rect">
            <a:avLst/>
          </a:prstGeom>
          <a:noFill/>
          <a:ln w="0">
            <a:noFill/>
          </a:ln>
        </p:spPr>
      </p:pic>
      <p:sp>
        <p:nvSpPr>
          <p:cNvPr id="1583" name=""/>
          <p:cNvSpPr txBox="1"/>
          <p:nvPr/>
        </p:nvSpPr>
        <p:spPr>
          <a:xfrm>
            <a:off x="8610480" y="321552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确保所有操作符合法律框架</a:t>
            </a:r>
            <a:endParaRPr b="0" lang="en-US" sz="1200" strike="noStrike" u="none">
              <a:solidFill>
                <a:srgbClr val="000000"/>
              </a:solidFill>
              <a:effectLst/>
              <a:uFillTx/>
              <a:latin typeface="Times New Roman"/>
            </a:endParaRPr>
          </a:p>
        </p:txBody>
      </p:sp>
      <p:sp>
        <p:nvSpPr>
          <p:cNvPr id="1584" name=""/>
          <p:cNvSpPr txBox="1"/>
          <p:nvPr/>
        </p:nvSpPr>
        <p:spPr>
          <a:xfrm>
            <a:off x="1047600" y="4560840"/>
            <a:ext cx="1334160" cy="252000"/>
          </a:xfrm>
          <a:prstGeom prst="rect">
            <a:avLst/>
          </a:prstGeom>
          <a:noFill/>
          <a:ln w="0">
            <a:noFill/>
          </a:ln>
        </p:spPr>
        <p:txBody>
          <a:bodyPr wrap="none" lIns="0" rIns="0" tIns="0" bIns="0" anchor="t">
            <a:spAutoFit/>
          </a:bodyPr>
          <a:p>
            <a:r>
              <a:rPr b="1" lang="zh-CN" sz="1500" strike="noStrike" u="none">
                <a:solidFill>
                  <a:srgbClr val="ffffff"/>
                </a:solidFill>
                <a:effectLst/>
                <a:uFillTx/>
                <a:latin typeface="MicrosoftYaHei"/>
                <a:ea typeface="MicrosoftYaHei"/>
              </a:rPr>
              <a:t>核心结论与展望</a:t>
            </a:r>
            <a:endParaRPr b="0" lang="en-US" sz="1500" strike="noStrike" u="none">
              <a:solidFill>
                <a:srgbClr val="000000"/>
              </a:solidFill>
              <a:effectLst/>
              <a:uFillTx/>
              <a:latin typeface="Times New Roman"/>
            </a:endParaRPr>
          </a:p>
        </p:txBody>
      </p:sp>
      <p:sp>
        <p:nvSpPr>
          <p:cNvPr id="1585" name=""/>
          <p:cNvSpPr txBox="1"/>
          <p:nvPr/>
        </p:nvSpPr>
        <p:spPr>
          <a:xfrm>
            <a:off x="1047600" y="4925160"/>
            <a:ext cx="1037160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本项目是极具挑战性与探索价值的技术实践，其成功高度依赖对多重挑战的系统性应对。随着</a:t>
            </a:r>
            <a:r>
              <a:rPr b="0" lang="en-US" sz="1200" strike="noStrike" u="none">
                <a:solidFill>
                  <a:srgbClr val="ffffff"/>
                </a:solidFill>
                <a:effectLst/>
                <a:uFillTx/>
                <a:latin typeface="MicrosoftYaHei"/>
                <a:ea typeface="MicrosoftYaHei"/>
              </a:rPr>
              <a:t>LLM</a:t>
            </a:r>
            <a:r>
              <a:rPr b="0" lang="zh-CN" sz="1200" strike="noStrike" u="none">
                <a:solidFill>
                  <a:srgbClr val="ffffff"/>
                </a:solidFill>
                <a:effectLst/>
                <a:uFillTx/>
                <a:latin typeface="MicrosoftYaHei"/>
                <a:ea typeface="MicrosoftYaHei"/>
              </a:rPr>
              <a:t>技术演进和监管环境明朗，</a:t>
            </a:r>
            <a:r>
              <a:rPr b="0" lang="en-US" sz="1200" strike="noStrike" u="none">
                <a:solidFill>
                  <a:srgbClr val="ffffff"/>
                </a:solidFill>
                <a:effectLst/>
                <a:uFillTx/>
                <a:latin typeface="MicrosoftYaHei"/>
                <a:ea typeface="MicrosoftYaHei"/>
              </a:rPr>
              <a:t>AI</a:t>
            </a:r>
            <a:r>
              <a:rPr b="0" lang="zh-CN" sz="1200" strike="noStrike" u="none">
                <a:solidFill>
                  <a:srgbClr val="ffffff"/>
                </a:solidFill>
                <a:effectLst/>
                <a:uFillTx/>
                <a:latin typeface="MicrosoftYaHei"/>
                <a:ea typeface="MicrosoftYaHei"/>
              </a:rPr>
              <a:t>在量化交易领域将展现巨</a:t>
            </a:r>
            <a:endParaRPr b="0" lang="en-US" sz="1200" strike="noStrike" u="none">
              <a:solidFill>
                <a:srgbClr val="000000"/>
              </a:solidFill>
              <a:effectLst/>
              <a:uFillTx/>
              <a:latin typeface="Times New Roman"/>
            </a:endParaRPr>
          </a:p>
        </p:txBody>
      </p:sp>
      <p:sp>
        <p:nvSpPr>
          <p:cNvPr id="1586" name=""/>
          <p:cNvSpPr txBox="1"/>
          <p:nvPr/>
        </p:nvSpPr>
        <p:spPr>
          <a:xfrm>
            <a:off x="1047600" y="5128200"/>
            <a:ext cx="487764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大潜力，本次探索为未来更智能、合规的自动化交易工具积累宝贵经验。</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7" name="" descr=""/>
          <p:cNvPicPr/>
          <p:nvPr/>
        </p:nvPicPr>
        <p:blipFill>
          <a:blip r:embed="rId1"/>
          <a:stretch/>
        </p:blipFill>
        <p:spPr>
          <a:xfrm>
            <a:off x="0" y="0"/>
            <a:ext cx="12191760" cy="6857640"/>
          </a:xfrm>
          <a:prstGeom prst="rect">
            <a:avLst/>
          </a:prstGeom>
          <a:noFill/>
          <a:ln w="0">
            <a:noFill/>
          </a:ln>
        </p:spPr>
      </p:pic>
      <p:sp>
        <p:nvSpPr>
          <p:cNvPr id="98" name=""/>
          <p:cNvSpPr txBox="1"/>
          <p:nvPr/>
        </p:nvSpPr>
        <p:spPr>
          <a:xfrm>
            <a:off x="380880" y="182880"/>
            <a:ext cx="161892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01/01</a:t>
            </a:r>
            <a:r>
              <a:rPr b="0" lang="zh-CN" sz="1000" strike="noStrike" u="none">
                <a:solidFill>
                  <a:srgbClr val="4b5563"/>
                </a:solidFill>
                <a:effectLst/>
                <a:uFillTx/>
                <a:latin typeface="MicrosoftYaHei"/>
                <a:ea typeface="MicrosoftYaHei"/>
              </a:rPr>
              <a:t>项目概述与核心架构</a:t>
            </a:r>
            <a:endParaRPr b="0" lang="en-US" sz="1050" strike="noStrike" u="none">
              <a:solidFill>
                <a:srgbClr val="000000"/>
              </a:solidFill>
              <a:effectLst/>
              <a:uFillTx/>
              <a:latin typeface="Times New Roman"/>
            </a:endParaRPr>
          </a:p>
        </p:txBody>
      </p:sp>
      <p:sp>
        <p:nvSpPr>
          <p:cNvPr id="99" name=""/>
          <p:cNvSpPr/>
          <p:nvPr/>
        </p:nvSpPr>
        <p:spPr>
          <a:xfrm>
            <a:off x="380880" y="1247760"/>
            <a:ext cx="5600880" cy="2362320"/>
          </a:xfrm>
          <a:custGeom>
            <a:avLst/>
            <a:gdLst/>
            <a:ahLst/>
            <a:rect l="0" t="0" r="r" b="b"/>
            <a:pathLst>
              <a:path w="15558" h="6562">
                <a:moveTo>
                  <a:pt x="106" y="0"/>
                </a:moveTo>
                <a:lnTo>
                  <a:pt x="15453" y="0"/>
                </a:lnTo>
                <a:cubicBezTo>
                  <a:pt x="15511" y="0"/>
                  <a:pt x="15558" y="58"/>
                  <a:pt x="15558" y="105"/>
                </a:cubicBezTo>
                <a:lnTo>
                  <a:pt x="15558" y="6456"/>
                </a:lnTo>
                <a:cubicBezTo>
                  <a:pt x="15558" y="6515"/>
                  <a:pt x="15511" y="6562"/>
                  <a:pt x="15453" y="6562"/>
                </a:cubicBezTo>
                <a:lnTo>
                  <a:pt x="106" y="6562"/>
                </a:lnTo>
                <a:cubicBezTo>
                  <a:pt x="47" y="6562"/>
                  <a:pt x="0" y="6504"/>
                  <a:pt x="0" y="6456"/>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0" name="" descr=""/>
          <p:cNvPicPr/>
          <p:nvPr/>
        </p:nvPicPr>
        <p:blipFill>
          <a:blip r:embed="rId2"/>
          <a:stretch/>
        </p:blipFill>
        <p:spPr>
          <a:xfrm>
            <a:off x="614160" y="1519200"/>
            <a:ext cx="162000" cy="171000"/>
          </a:xfrm>
          <a:prstGeom prst="rect">
            <a:avLst/>
          </a:prstGeom>
          <a:noFill/>
          <a:ln w="0">
            <a:noFill/>
          </a:ln>
        </p:spPr>
      </p:pic>
      <p:sp>
        <p:nvSpPr>
          <p:cNvPr id="101" name=""/>
          <p:cNvSpPr txBox="1"/>
          <p:nvPr/>
        </p:nvSpPr>
        <p:spPr>
          <a:xfrm>
            <a:off x="380880" y="450000"/>
            <a:ext cx="200628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项目目标与定位</a:t>
            </a:r>
            <a:endParaRPr b="0" lang="en-US" sz="2250" strike="noStrike" u="none">
              <a:solidFill>
                <a:srgbClr val="000000"/>
              </a:solidFill>
              <a:effectLst/>
              <a:uFillTx/>
              <a:latin typeface="Times New Roman"/>
            </a:endParaRPr>
          </a:p>
        </p:txBody>
      </p:sp>
      <p:sp>
        <p:nvSpPr>
          <p:cNvPr id="102" name=""/>
          <p:cNvSpPr txBox="1"/>
          <p:nvPr/>
        </p:nvSpPr>
        <p:spPr>
          <a:xfrm>
            <a:off x="895320" y="1466280"/>
            <a:ext cx="68364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核心目标</a:t>
            </a:r>
            <a:endParaRPr b="0" lang="en-US" sz="1350" strike="noStrike" u="none">
              <a:solidFill>
                <a:srgbClr val="000000"/>
              </a:solidFill>
              <a:effectLst/>
              <a:uFillTx/>
              <a:latin typeface="Times New Roman"/>
            </a:endParaRPr>
          </a:p>
        </p:txBody>
      </p:sp>
      <p:sp>
        <p:nvSpPr>
          <p:cNvPr id="103" name=""/>
          <p:cNvSpPr txBox="1"/>
          <p:nvPr/>
        </p:nvSpPr>
        <p:spPr>
          <a:xfrm>
            <a:off x="609480" y="1877040"/>
            <a:ext cx="51091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构建一个完全由</a:t>
            </a:r>
            <a:r>
              <a:rPr b="0" lang="en-US" sz="1200" strike="noStrike" u="none">
                <a:solidFill>
                  <a:srgbClr val="777777"/>
                </a:solidFill>
                <a:effectLst/>
                <a:uFillTx/>
                <a:latin typeface="MicrosoftYaHei"/>
                <a:ea typeface="MicrosoftYaHei"/>
              </a:rPr>
              <a:t>AI</a:t>
            </a:r>
            <a:r>
              <a:rPr b="0" lang="zh-CN" sz="1200" strike="noStrike" u="none">
                <a:solidFill>
                  <a:srgbClr val="777777"/>
                </a:solidFill>
                <a:effectLst/>
                <a:uFillTx/>
                <a:latin typeface="MicrosoftYaHei"/>
                <a:ea typeface="MicrosoftYaHei"/>
              </a:rPr>
              <a:t>驱动的加密货币自动化交易工具，在长期维度内实现稳定</a:t>
            </a:r>
            <a:endParaRPr b="0" lang="en-US" sz="1200" strike="noStrike" u="none">
              <a:solidFill>
                <a:srgbClr val="000000"/>
              </a:solidFill>
              <a:effectLst/>
              <a:uFillTx/>
              <a:latin typeface="Times New Roman"/>
            </a:endParaRPr>
          </a:p>
        </p:txBody>
      </p:sp>
      <p:pic>
        <p:nvPicPr>
          <p:cNvPr id="104" name="" descr=""/>
          <p:cNvPicPr/>
          <p:nvPr/>
        </p:nvPicPr>
        <p:blipFill>
          <a:blip r:embed="rId3"/>
          <a:stretch/>
        </p:blipFill>
        <p:spPr>
          <a:xfrm>
            <a:off x="609480" y="2533680"/>
            <a:ext cx="190080" cy="151920"/>
          </a:xfrm>
          <a:prstGeom prst="rect">
            <a:avLst/>
          </a:prstGeom>
          <a:noFill/>
          <a:ln w="0">
            <a:noFill/>
          </a:ln>
        </p:spPr>
      </p:pic>
      <p:sp>
        <p:nvSpPr>
          <p:cNvPr id="105" name=""/>
          <p:cNvSpPr txBox="1"/>
          <p:nvPr/>
        </p:nvSpPr>
        <p:spPr>
          <a:xfrm>
            <a:off x="609480" y="208044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且可持续的盈利。</a:t>
            </a:r>
            <a:endParaRPr b="0" lang="en-US" sz="1200" strike="noStrike" u="none">
              <a:solidFill>
                <a:srgbClr val="000000"/>
              </a:solidFill>
              <a:effectLst/>
              <a:uFillTx/>
              <a:latin typeface="Times New Roman"/>
            </a:endParaRPr>
          </a:p>
        </p:txBody>
      </p:sp>
      <p:sp>
        <p:nvSpPr>
          <p:cNvPr id="106" name=""/>
          <p:cNvSpPr txBox="1"/>
          <p:nvPr/>
        </p:nvSpPr>
        <p:spPr>
          <a:xfrm>
            <a:off x="914400" y="2486880"/>
            <a:ext cx="815760" cy="201600"/>
          </a:xfrm>
          <a:prstGeom prst="rect">
            <a:avLst/>
          </a:prstGeom>
          <a:noFill/>
          <a:ln w="0">
            <a:noFill/>
          </a:ln>
        </p:spPr>
        <p:txBody>
          <a:bodyPr wrap="none" lIns="0" rIns="0" tIns="0" bIns="0" anchor="t">
            <a:spAutoFit/>
          </a:bodyPr>
          <a:p>
            <a:r>
              <a:rPr b="1" lang="en-US" sz="1200" strike="noStrike" u="none">
                <a:solidFill>
                  <a:srgbClr val="191919"/>
                </a:solidFill>
                <a:effectLst/>
                <a:uFillTx/>
                <a:latin typeface="MicrosoftYaHei"/>
                <a:ea typeface="MicrosoftYaHei"/>
              </a:rPr>
              <a:t>AI</a:t>
            </a:r>
            <a:r>
              <a:rPr b="1" lang="zh-CN" sz="1200" strike="noStrike" u="none">
                <a:solidFill>
                  <a:srgbClr val="191919"/>
                </a:solidFill>
                <a:effectLst/>
                <a:uFillTx/>
                <a:latin typeface="MicrosoftYaHei"/>
                <a:ea typeface="MicrosoftYaHei"/>
              </a:rPr>
              <a:t>驱动决策</a:t>
            </a:r>
            <a:endParaRPr b="0" lang="en-US" sz="1200" strike="noStrike" u="none">
              <a:solidFill>
                <a:srgbClr val="000000"/>
              </a:solidFill>
              <a:effectLst/>
              <a:uFillTx/>
              <a:latin typeface="Times New Roman"/>
            </a:endParaRPr>
          </a:p>
        </p:txBody>
      </p:sp>
      <p:sp>
        <p:nvSpPr>
          <p:cNvPr id="107" name=""/>
          <p:cNvSpPr/>
          <p:nvPr/>
        </p:nvSpPr>
        <p:spPr>
          <a:xfrm>
            <a:off x="380880" y="3838320"/>
            <a:ext cx="5600880" cy="2638800"/>
          </a:xfrm>
          <a:custGeom>
            <a:avLst/>
            <a:gdLst/>
            <a:ahLst/>
            <a:rect l="0" t="0" r="r" b="b"/>
            <a:pathLst>
              <a:path w="15558" h="7330">
                <a:moveTo>
                  <a:pt x="106" y="0"/>
                </a:moveTo>
                <a:lnTo>
                  <a:pt x="15453" y="0"/>
                </a:lnTo>
                <a:cubicBezTo>
                  <a:pt x="15511" y="0"/>
                  <a:pt x="15558" y="59"/>
                  <a:pt x="15558" y="106"/>
                </a:cubicBezTo>
                <a:lnTo>
                  <a:pt x="15558" y="7224"/>
                </a:lnTo>
                <a:cubicBezTo>
                  <a:pt x="15558" y="7283"/>
                  <a:pt x="15511" y="7330"/>
                  <a:pt x="15453" y="7330"/>
                </a:cubicBezTo>
                <a:lnTo>
                  <a:pt x="106" y="7330"/>
                </a:lnTo>
                <a:cubicBezTo>
                  <a:pt x="47" y="7330"/>
                  <a:pt x="0" y="7272"/>
                  <a:pt x="0" y="7224"/>
                </a:cubicBez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8" name="" descr=""/>
          <p:cNvPicPr/>
          <p:nvPr/>
        </p:nvPicPr>
        <p:blipFill>
          <a:blip r:embed="rId4"/>
          <a:stretch/>
        </p:blipFill>
        <p:spPr>
          <a:xfrm>
            <a:off x="613080" y="4110120"/>
            <a:ext cx="126000" cy="171000"/>
          </a:xfrm>
          <a:prstGeom prst="rect">
            <a:avLst/>
          </a:prstGeom>
          <a:noFill/>
          <a:ln w="0">
            <a:noFill/>
          </a:ln>
        </p:spPr>
      </p:pic>
      <p:sp>
        <p:nvSpPr>
          <p:cNvPr id="109" name=""/>
          <p:cNvSpPr txBox="1"/>
          <p:nvPr/>
        </p:nvSpPr>
        <p:spPr>
          <a:xfrm>
            <a:off x="914400" y="2715480"/>
            <a:ext cx="4602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将决策逻辑完全托付给大型语言模型</a:t>
            </a:r>
            <a:r>
              <a:rPr b="0" lang="en-US" sz="1200" strike="noStrike" u="none">
                <a:solidFill>
                  <a:srgbClr val="777777"/>
                </a:solidFill>
                <a:effectLst/>
                <a:uFillTx/>
                <a:latin typeface="MicrosoftYaHei"/>
                <a:ea typeface="MicrosoftYaHei"/>
              </a:rPr>
              <a:t>(LLM)</a:t>
            </a:r>
            <a:r>
              <a:rPr b="0" lang="zh-CN" sz="1200" strike="noStrike" u="none">
                <a:solidFill>
                  <a:srgbClr val="777777"/>
                </a:solidFill>
                <a:effectLst/>
                <a:uFillTx/>
                <a:latin typeface="MicrosoftYaHei"/>
                <a:ea typeface="MicrosoftYaHei"/>
              </a:rPr>
              <a:t>，突破传统量化框架限制</a:t>
            </a:r>
            <a:endParaRPr b="0" lang="en-US" sz="1200" strike="noStrike" u="none">
              <a:solidFill>
                <a:srgbClr val="000000"/>
              </a:solidFill>
              <a:effectLst/>
              <a:uFillTx/>
              <a:latin typeface="Times New Roman"/>
            </a:endParaRPr>
          </a:p>
        </p:txBody>
      </p:sp>
      <p:sp>
        <p:nvSpPr>
          <p:cNvPr id="110" name=""/>
          <p:cNvSpPr/>
          <p:nvPr/>
        </p:nvSpPr>
        <p:spPr>
          <a:xfrm>
            <a:off x="637920" y="4505040"/>
            <a:ext cx="2495880" cy="810000"/>
          </a:xfrm>
          <a:custGeom>
            <a:avLst/>
            <a:gdLst/>
            <a:ahLst/>
            <a:rect l="0" t="0" r="r" b="b"/>
            <a:pathLst>
              <a:path w="6933" h="2250">
                <a:moveTo>
                  <a:pt x="212" y="0"/>
                </a:moveTo>
                <a:lnTo>
                  <a:pt x="6722" y="0"/>
                </a:lnTo>
                <a:cubicBezTo>
                  <a:pt x="6838" y="0"/>
                  <a:pt x="6933" y="117"/>
                  <a:pt x="6933" y="212"/>
                </a:cubicBezTo>
                <a:lnTo>
                  <a:pt x="6933" y="2038"/>
                </a:lnTo>
                <a:cubicBezTo>
                  <a:pt x="6933" y="2155"/>
                  <a:pt x="6838" y="2250"/>
                  <a:pt x="6722" y="2250"/>
                </a:cubicBezTo>
                <a:lnTo>
                  <a:pt x="212" y="2250"/>
                </a:lnTo>
                <a:cubicBezTo>
                  <a:pt x="95" y="2250"/>
                  <a:pt x="0" y="2133"/>
                  <a:pt x="0" y="2038"/>
                </a:cubicBezTo>
                <a:lnTo>
                  <a:pt x="0" y="212"/>
                </a:lnTo>
                <a:cubicBezTo>
                  <a:pt x="0" y="95"/>
                  <a:pt x="95" y="0"/>
                  <a:pt x="212"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1" name="" descr=""/>
          <p:cNvPicPr/>
          <p:nvPr/>
        </p:nvPicPr>
        <p:blipFill>
          <a:blip r:embed="rId5"/>
          <a:stretch/>
        </p:blipFill>
        <p:spPr>
          <a:xfrm>
            <a:off x="762120" y="4667400"/>
            <a:ext cx="132840" cy="151920"/>
          </a:xfrm>
          <a:prstGeom prst="rect">
            <a:avLst/>
          </a:prstGeom>
          <a:noFill/>
          <a:ln w="0">
            <a:noFill/>
          </a:ln>
        </p:spPr>
      </p:pic>
      <p:sp>
        <p:nvSpPr>
          <p:cNvPr id="112" name=""/>
          <p:cNvSpPr txBox="1"/>
          <p:nvPr/>
        </p:nvSpPr>
        <p:spPr>
          <a:xfrm>
            <a:off x="857160" y="4057200"/>
            <a:ext cx="68364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项目定位</a:t>
            </a:r>
            <a:endParaRPr b="0" lang="en-US" sz="1350" strike="noStrike" u="none">
              <a:solidFill>
                <a:srgbClr val="000000"/>
              </a:solidFill>
              <a:effectLst/>
              <a:uFillTx/>
              <a:latin typeface="Times New Roman"/>
            </a:endParaRPr>
          </a:p>
        </p:txBody>
      </p:sp>
      <p:sp>
        <p:nvSpPr>
          <p:cNvPr id="113" name=""/>
          <p:cNvSpPr txBox="1"/>
          <p:nvPr/>
        </p:nvSpPr>
        <p:spPr>
          <a:xfrm>
            <a:off x="971640" y="462024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个人用户导向</a:t>
            </a:r>
            <a:endParaRPr b="0" lang="en-US" sz="1200" strike="noStrike" u="none">
              <a:solidFill>
                <a:srgbClr val="000000"/>
              </a:solidFill>
              <a:effectLst/>
              <a:uFillTx/>
              <a:latin typeface="Times New Roman"/>
            </a:endParaRPr>
          </a:p>
        </p:txBody>
      </p:sp>
      <p:sp>
        <p:nvSpPr>
          <p:cNvPr id="114" name=""/>
          <p:cNvSpPr/>
          <p:nvPr/>
        </p:nvSpPr>
        <p:spPr>
          <a:xfrm>
            <a:off x="3286080" y="4505040"/>
            <a:ext cx="2495880" cy="810000"/>
          </a:xfrm>
          <a:custGeom>
            <a:avLst/>
            <a:gdLst/>
            <a:ahLst/>
            <a:rect l="0" t="0" r="r" b="b"/>
            <a:pathLst>
              <a:path w="6933" h="2250">
                <a:moveTo>
                  <a:pt x="211" y="0"/>
                </a:moveTo>
                <a:lnTo>
                  <a:pt x="6721" y="0"/>
                </a:lnTo>
                <a:cubicBezTo>
                  <a:pt x="6838" y="0"/>
                  <a:pt x="6933" y="117"/>
                  <a:pt x="6933" y="212"/>
                </a:cubicBezTo>
                <a:lnTo>
                  <a:pt x="6933" y="2038"/>
                </a:lnTo>
                <a:cubicBezTo>
                  <a:pt x="6933" y="2155"/>
                  <a:pt x="6838" y="2250"/>
                  <a:pt x="6721" y="2250"/>
                </a:cubicBezTo>
                <a:lnTo>
                  <a:pt x="211" y="2250"/>
                </a:lnTo>
                <a:cubicBezTo>
                  <a:pt x="94" y="2250"/>
                  <a:pt x="0" y="2133"/>
                  <a:pt x="0" y="2038"/>
                </a:cubicBezTo>
                <a:lnTo>
                  <a:pt x="0" y="212"/>
                </a:lnTo>
                <a:cubicBezTo>
                  <a:pt x="0" y="95"/>
                  <a:pt x="94" y="0"/>
                  <a:pt x="211"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5" name="" descr=""/>
          <p:cNvPicPr/>
          <p:nvPr/>
        </p:nvPicPr>
        <p:blipFill>
          <a:blip r:embed="rId6"/>
          <a:stretch/>
        </p:blipFill>
        <p:spPr>
          <a:xfrm>
            <a:off x="3409920" y="4667400"/>
            <a:ext cx="132840" cy="151920"/>
          </a:xfrm>
          <a:prstGeom prst="rect">
            <a:avLst/>
          </a:prstGeom>
          <a:noFill/>
          <a:ln w="0">
            <a:noFill/>
          </a:ln>
        </p:spPr>
      </p:pic>
      <p:sp>
        <p:nvSpPr>
          <p:cNvPr id="116" name=""/>
          <p:cNvSpPr txBox="1"/>
          <p:nvPr/>
        </p:nvSpPr>
        <p:spPr>
          <a:xfrm>
            <a:off x="762120" y="4926240"/>
            <a:ext cx="19897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面向个人投资者的自动化交易平台</a:t>
            </a:r>
            <a:endParaRPr b="0" lang="en-US" sz="1050" strike="noStrike" u="none">
              <a:solidFill>
                <a:srgbClr val="000000"/>
              </a:solidFill>
              <a:effectLst/>
              <a:uFillTx/>
              <a:latin typeface="Times New Roman"/>
            </a:endParaRPr>
          </a:p>
        </p:txBody>
      </p:sp>
      <p:sp>
        <p:nvSpPr>
          <p:cNvPr id="117" name=""/>
          <p:cNvSpPr txBox="1"/>
          <p:nvPr/>
        </p:nvSpPr>
        <p:spPr>
          <a:xfrm>
            <a:off x="3619440" y="462024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技术验证探索</a:t>
            </a:r>
            <a:endParaRPr b="0" lang="en-US" sz="1200" strike="noStrike" u="none">
              <a:solidFill>
                <a:srgbClr val="000000"/>
              </a:solidFill>
              <a:effectLst/>
              <a:uFillTx/>
              <a:latin typeface="Times New Roman"/>
            </a:endParaRPr>
          </a:p>
        </p:txBody>
      </p:sp>
      <p:sp>
        <p:nvSpPr>
          <p:cNvPr id="118" name=""/>
          <p:cNvSpPr/>
          <p:nvPr/>
        </p:nvSpPr>
        <p:spPr>
          <a:xfrm>
            <a:off x="637920" y="5467320"/>
            <a:ext cx="2495880" cy="810000"/>
          </a:xfrm>
          <a:custGeom>
            <a:avLst/>
            <a:gdLst/>
            <a:ahLst/>
            <a:rect l="0" t="0" r="r" b="b"/>
            <a:pathLst>
              <a:path w="6933" h="2250">
                <a:moveTo>
                  <a:pt x="212" y="0"/>
                </a:moveTo>
                <a:lnTo>
                  <a:pt x="6722" y="0"/>
                </a:lnTo>
                <a:cubicBezTo>
                  <a:pt x="6838" y="0"/>
                  <a:pt x="6933" y="116"/>
                  <a:pt x="6933" y="211"/>
                </a:cubicBezTo>
                <a:lnTo>
                  <a:pt x="6933" y="2038"/>
                </a:lnTo>
                <a:cubicBezTo>
                  <a:pt x="6933" y="2155"/>
                  <a:pt x="6838" y="2250"/>
                  <a:pt x="6722" y="2250"/>
                </a:cubicBezTo>
                <a:lnTo>
                  <a:pt x="212" y="2250"/>
                </a:lnTo>
                <a:cubicBezTo>
                  <a:pt x="95" y="2250"/>
                  <a:pt x="0" y="2133"/>
                  <a:pt x="0" y="2038"/>
                </a:cubicBezTo>
                <a:lnTo>
                  <a:pt x="0" y="211"/>
                </a:lnTo>
                <a:cubicBezTo>
                  <a:pt x="0" y="94"/>
                  <a:pt x="95" y="0"/>
                  <a:pt x="212"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9" name="" descr=""/>
          <p:cNvPicPr/>
          <p:nvPr/>
        </p:nvPicPr>
        <p:blipFill>
          <a:blip r:embed="rId7"/>
          <a:stretch/>
        </p:blipFill>
        <p:spPr>
          <a:xfrm>
            <a:off x="762120" y="5629320"/>
            <a:ext cx="151920" cy="151920"/>
          </a:xfrm>
          <a:prstGeom prst="rect">
            <a:avLst/>
          </a:prstGeom>
          <a:noFill/>
          <a:ln w="0">
            <a:noFill/>
          </a:ln>
        </p:spPr>
      </p:pic>
      <p:sp>
        <p:nvSpPr>
          <p:cNvPr id="120" name=""/>
          <p:cNvSpPr txBox="1"/>
          <p:nvPr/>
        </p:nvSpPr>
        <p:spPr>
          <a:xfrm>
            <a:off x="3409920" y="4926240"/>
            <a:ext cx="19897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聚焦核心功能实现与技术逻辑验证</a:t>
            </a:r>
            <a:endParaRPr b="0" lang="en-US" sz="1050" strike="noStrike" u="none">
              <a:solidFill>
                <a:srgbClr val="000000"/>
              </a:solidFill>
              <a:effectLst/>
              <a:uFillTx/>
              <a:latin typeface="Times New Roman"/>
            </a:endParaRPr>
          </a:p>
        </p:txBody>
      </p:sp>
      <p:sp>
        <p:nvSpPr>
          <p:cNvPr id="121" name=""/>
          <p:cNvSpPr txBox="1"/>
          <p:nvPr/>
        </p:nvSpPr>
        <p:spPr>
          <a:xfrm>
            <a:off x="990720" y="5582160"/>
            <a:ext cx="76284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可扩展架构</a:t>
            </a:r>
            <a:endParaRPr b="0" lang="en-US" sz="1200" strike="noStrike" u="none">
              <a:solidFill>
                <a:srgbClr val="000000"/>
              </a:solidFill>
              <a:effectLst/>
              <a:uFillTx/>
              <a:latin typeface="Times New Roman"/>
            </a:endParaRPr>
          </a:p>
        </p:txBody>
      </p:sp>
      <p:sp>
        <p:nvSpPr>
          <p:cNvPr id="122" name=""/>
          <p:cNvSpPr/>
          <p:nvPr/>
        </p:nvSpPr>
        <p:spPr>
          <a:xfrm>
            <a:off x="3286080" y="5467320"/>
            <a:ext cx="2495880" cy="810000"/>
          </a:xfrm>
          <a:custGeom>
            <a:avLst/>
            <a:gdLst/>
            <a:ahLst/>
            <a:rect l="0" t="0" r="r" b="b"/>
            <a:pathLst>
              <a:path w="6933" h="2250">
                <a:moveTo>
                  <a:pt x="211" y="0"/>
                </a:moveTo>
                <a:lnTo>
                  <a:pt x="6721" y="0"/>
                </a:lnTo>
                <a:cubicBezTo>
                  <a:pt x="6838" y="0"/>
                  <a:pt x="6933" y="116"/>
                  <a:pt x="6933" y="211"/>
                </a:cubicBezTo>
                <a:lnTo>
                  <a:pt x="6933" y="2038"/>
                </a:lnTo>
                <a:cubicBezTo>
                  <a:pt x="6933" y="2155"/>
                  <a:pt x="6838" y="2250"/>
                  <a:pt x="6721" y="2250"/>
                </a:cubicBezTo>
                <a:lnTo>
                  <a:pt x="211" y="2250"/>
                </a:lnTo>
                <a:cubicBezTo>
                  <a:pt x="94" y="2250"/>
                  <a:pt x="0" y="2133"/>
                  <a:pt x="0" y="2038"/>
                </a:cubicBezTo>
                <a:lnTo>
                  <a:pt x="0" y="211"/>
                </a:lnTo>
                <a:cubicBezTo>
                  <a:pt x="0" y="94"/>
                  <a:pt x="94" y="0"/>
                  <a:pt x="211"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3" name="" descr=""/>
          <p:cNvPicPr/>
          <p:nvPr/>
        </p:nvPicPr>
        <p:blipFill>
          <a:blip r:embed="rId8"/>
          <a:stretch/>
        </p:blipFill>
        <p:spPr>
          <a:xfrm>
            <a:off x="3409920" y="5629320"/>
            <a:ext cx="114120" cy="151920"/>
          </a:xfrm>
          <a:prstGeom prst="rect">
            <a:avLst/>
          </a:prstGeom>
          <a:noFill/>
          <a:ln w="0">
            <a:noFill/>
          </a:ln>
        </p:spPr>
      </p:pic>
      <p:sp>
        <p:nvSpPr>
          <p:cNvPr id="124" name=""/>
          <p:cNvSpPr txBox="1"/>
          <p:nvPr/>
        </p:nvSpPr>
        <p:spPr>
          <a:xfrm>
            <a:off x="762120" y="5888160"/>
            <a:ext cx="15919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为未来功能扩展保留灵活性</a:t>
            </a:r>
            <a:endParaRPr b="0" lang="en-US" sz="1050" strike="noStrike" u="none">
              <a:solidFill>
                <a:srgbClr val="000000"/>
              </a:solidFill>
              <a:effectLst/>
              <a:uFillTx/>
              <a:latin typeface="Times New Roman"/>
            </a:endParaRPr>
          </a:p>
        </p:txBody>
      </p:sp>
      <p:sp>
        <p:nvSpPr>
          <p:cNvPr id="125" name=""/>
          <p:cNvSpPr txBox="1"/>
          <p:nvPr/>
        </p:nvSpPr>
        <p:spPr>
          <a:xfrm>
            <a:off x="3600360" y="558216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业余兴趣驱动</a:t>
            </a:r>
            <a:endParaRPr b="0" lang="en-US" sz="1200" strike="noStrike" u="none">
              <a:solidFill>
                <a:srgbClr val="000000"/>
              </a:solidFill>
              <a:effectLst/>
              <a:uFillTx/>
              <a:latin typeface="Times New Roman"/>
            </a:endParaRPr>
          </a:p>
        </p:txBody>
      </p:sp>
      <p:sp>
        <p:nvSpPr>
          <p:cNvPr id="126" name=""/>
          <p:cNvSpPr/>
          <p:nvPr/>
        </p:nvSpPr>
        <p:spPr>
          <a:xfrm>
            <a:off x="6210000" y="1247760"/>
            <a:ext cx="5601240" cy="5229360"/>
          </a:xfrm>
          <a:custGeom>
            <a:avLst/>
            <a:gdLst/>
            <a:ahLst/>
            <a:rect l="0" t="0" r="r" b="b"/>
            <a:pathLst>
              <a:path w="15559" h="14526">
                <a:moveTo>
                  <a:pt x="106" y="0"/>
                </a:moveTo>
                <a:lnTo>
                  <a:pt x="15453" y="0"/>
                </a:lnTo>
                <a:cubicBezTo>
                  <a:pt x="15511" y="0"/>
                  <a:pt x="15559" y="58"/>
                  <a:pt x="15559" y="105"/>
                </a:cubicBezTo>
                <a:lnTo>
                  <a:pt x="15559" y="14420"/>
                </a:lnTo>
                <a:cubicBezTo>
                  <a:pt x="15559" y="14479"/>
                  <a:pt x="15511" y="14526"/>
                  <a:pt x="15453" y="14526"/>
                </a:cubicBezTo>
                <a:lnTo>
                  <a:pt x="106" y="14526"/>
                </a:lnTo>
                <a:cubicBezTo>
                  <a:pt x="48" y="14526"/>
                  <a:pt x="0" y="14468"/>
                  <a:pt x="0" y="14420"/>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7" name="" descr=""/>
          <p:cNvPicPr/>
          <p:nvPr/>
        </p:nvPicPr>
        <p:blipFill>
          <a:blip r:embed="rId9"/>
          <a:stretch/>
        </p:blipFill>
        <p:spPr>
          <a:xfrm>
            <a:off x="6444000" y="1519200"/>
            <a:ext cx="180000" cy="171000"/>
          </a:xfrm>
          <a:prstGeom prst="rect">
            <a:avLst/>
          </a:prstGeom>
          <a:noFill/>
          <a:ln w="0">
            <a:noFill/>
          </a:ln>
        </p:spPr>
      </p:pic>
      <p:sp>
        <p:nvSpPr>
          <p:cNvPr id="128" name=""/>
          <p:cNvSpPr txBox="1"/>
          <p:nvPr/>
        </p:nvSpPr>
        <p:spPr>
          <a:xfrm>
            <a:off x="3409920" y="5888160"/>
            <a:ext cx="15919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非商业模型，专注技术创新</a:t>
            </a:r>
            <a:endParaRPr b="0" lang="en-US" sz="1050" strike="noStrike" u="none">
              <a:solidFill>
                <a:srgbClr val="000000"/>
              </a:solidFill>
              <a:effectLst/>
              <a:uFillTx/>
              <a:latin typeface="Times New Roman"/>
            </a:endParaRPr>
          </a:p>
        </p:txBody>
      </p:sp>
      <p:sp>
        <p:nvSpPr>
          <p:cNvPr id="129" name=""/>
          <p:cNvSpPr/>
          <p:nvPr/>
        </p:nvSpPr>
        <p:spPr>
          <a:xfrm>
            <a:off x="6438600" y="1962000"/>
            <a:ext cx="572040" cy="571680"/>
          </a:xfrm>
          <a:custGeom>
            <a:avLst/>
            <a:gdLst/>
            <a:ahLst/>
            <a:rect l="0" t="0" r="r" b="b"/>
            <a:pathLst>
              <a:path w="1589" h="1588">
                <a:moveTo>
                  <a:pt x="795" y="0"/>
                </a:moveTo>
                <a:cubicBezTo>
                  <a:pt x="1233" y="0"/>
                  <a:pt x="1589" y="439"/>
                  <a:pt x="1589" y="795"/>
                </a:cubicBezTo>
                <a:cubicBezTo>
                  <a:pt x="1589" y="1233"/>
                  <a:pt x="1233" y="1588"/>
                  <a:pt x="795" y="1588"/>
                </a:cubicBezTo>
                <a:cubicBezTo>
                  <a:pt x="356" y="1588"/>
                  <a:pt x="0" y="1150"/>
                  <a:pt x="0" y="795"/>
                </a:cubicBezTo>
                <a:cubicBezTo>
                  <a:pt x="0" y="356"/>
                  <a:pt x="356" y="0"/>
                  <a:pt x="795" y="0"/>
                </a:cubicBezTo>
                <a:close/>
              </a:path>
            </a:pathLst>
          </a:custGeom>
          <a:solidFill>
            <a:srgbClr val="715afb">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30" name="" descr=""/>
          <p:cNvPicPr/>
          <p:nvPr/>
        </p:nvPicPr>
        <p:blipFill>
          <a:blip r:embed="rId10"/>
          <a:stretch/>
        </p:blipFill>
        <p:spPr>
          <a:xfrm>
            <a:off x="6653160" y="2122920"/>
            <a:ext cx="142560" cy="249840"/>
          </a:xfrm>
          <a:prstGeom prst="rect">
            <a:avLst/>
          </a:prstGeom>
          <a:noFill/>
          <a:ln w="0">
            <a:noFill/>
          </a:ln>
        </p:spPr>
      </p:pic>
      <p:sp>
        <p:nvSpPr>
          <p:cNvPr id="131" name=""/>
          <p:cNvSpPr txBox="1"/>
          <p:nvPr/>
        </p:nvSpPr>
        <p:spPr>
          <a:xfrm>
            <a:off x="6743880" y="1466280"/>
            <a:ext cx="147132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传统与</a:t>
            </a:r>
            <a:r>
              <a:rPr b="1" lang="en-US" sz="1300" strike="noStrike" u="none">
                <a:solidFill>
                  <a:srgbClr val="191919"/>
                </a:solidFill>
                <a:effectLst/>
                <a:uFillTx/>
                <a:latin typeface="MicrosoftYaHei"/>
                <a:ea typeface="MicrosoftYaHei"/>
              </a:rPr>
              <a:t>AI</a:t>
            </a:r>
            <a:r>
              <a:rPr b="1" lang="zh-CN" sz="1300" strike="noStrike" u="none">
                <a:solidFill>
                  <a:srgbClr val="191919"/>
                </a:solidFill>
                <a:effectLst/>
                <a:uFillTx/>
                <a:latin typeface="MicrosoftYaHei"/>
                <a:ea typeface="MicrosoftYaHei"/>
              </a:rPr>
              <a:t>驱动对比</a:t>
            </a:r>
            <a:endParaRPr b="0" lang="en-US" sz="1350" strike="noStrike" u="none">
              <a:solidFill>
                <a:srgbClr val="000000"/>
              </a:solidFill>
              <a:effectLst/>
              <a:uFillTx/>
              <a:latin typeface="Times New Roman"/>
            </a:endParaRPr>
          </a:p>
        </p:txBody>
      </p:sp>
      <p:sp>
        <p:nvSpPr>
          <p:cNvPr id="132" name=""/>
          <p:cNvSpPr txBox="1"/>
          <p:nvPr/>
        </p:nvSpPr>
        <p:spPr>
          <a:xfrm>
            <a:off x="7201080" y="201060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传统量化交易</a:t>
            </a:r>
            <a:endParaRPr b="0" lang="en-US" sz="1200" strike="noStrike" u="none">
              <a:solidFill>
                <a:srgbClr val="000000"/>
              </a:solidFill>
              <a:effectLst/>
              <a:uFillTx/>
              <a:latin typeface="Times New Roman"/>
            </a:endParaRPr>
          </a:p>
        </p:txBody>
      </p:sp>
      <p:sp>
        <p:nvSpPr>
          <p:cNvPr id="133" name=""/>
          <p:cNvSpPr/>
          <p:nvPr/>
        </p:nvSpPr>
        <p:spPr>
          <a:xfrm>
            <a:off x="285480" y="1438200"/>
            <a:ext cx="19440" cy="285840"/>
          </a:xfrm>
          <a:custGeom>
            <a:avLst/>
            <a:gdLst/>
            <a:ahLst/>
            <a:rect l="0" t="0" r="r" b="b"/>
            <a:pathLst>
              <a:path w="54" h="794">
                <a:moveTo>
                  <a:pt x="0" y="0"/>
                </a:moveTo>
                <a:lnTo>
                  <a:pt x="54" y="0"/>
                </a:lnTo>
                <a:lnTo>
                  <a:pt x="54" y="794"/>
                </a:lnTo>
                <a:lnTo>
                  <a:pt x="0" y="794"/>
                </a:lnTo>
                <a:lnTo>
                  <a:pt x="0" y="0"/>
                </a:lnTo>
                <a:close/>
              </a:path>
            </a:pathLst>
          </a:custGeom>
          <a:solidFill>
            <a:srgbClr val="e2e8f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4" name=""/>
          <p:cNvSpPr/>
          <p:nvPr/>
        </p:nvSpPr>
        <p:spPr>
          <a:xfrm>
            <a:off x="6438600" y="2724120"/>
            <a:ext cx="572040" cy="571680"/>
          </a:xfrm>
          <a:custGeom>
            <a:avLst/>
            <a:gdLst/>
            <a:ahLst/>
            <a:rect l="0" t="0" r="r" b="b"/>
            <a:pathLst>
              <a:path w="1589" h="1588">
                <a:moveTo>
                  <a:pt x="795" y="0"/>
                </a:moveTo>
                <a:cubicBezTo>
                  <a:pt x="1233" y="0"/>
                  <a:pt x="1589" y="438"/>
                  <a:pt x="1589" y="793"/>
                </a:cubicBezTo>
                <a:cubicBezTo>
                  <a:pt x="1589" y="1233"/>
                  <a:pt x="1233" y="1588"/>
                  <a:pt x="795" y="1588"/>
                </a:cubicBezTo>
                <a:cubicBezTo>
                  <a:pt x="356" y="1588"/>
                  <a:pt x="0" y="1149"/>
                  <a:pt x="0" y="793"/>
                </a:cubicBezTo>
                <a:cubicBezTo>
                  <a:pt x="0" y="355"/>
                  <a:pt x="356" y="0"/>
                  <a:pt x="795" y="0"/>
                </a:cubicBezTo>
                <a:close/>
              </a:path>
            </a:pathLst>
          </a:custGeom>
          <a:solidFill>
            <a:srgbClr val="09aa71">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35" name="" descr=""/>
          <p:cNvPicPr/>
          <p:nvPr/>
        </p:nvPicPr>
        <p:blipFill>
          <a:blip r:embed="rId11"/>
          <a:stretch/>
        </p:blipFill>
        <p:spPr>
          <a:xfrm>
            <a:off x="6629400" y="2876400"/>
            <a:ext cx="190080" cy="266400"/>
          </a:xfrm>
          <a:prstGeom prst="rect">
            <a:avLst/>
          </a:prstGeom>
          <a:noFill/>
          <a:ln w="0">
            <a:noFill/>
          </a:ln>
        </p:spPr>
      </p:pic>
      <p:sp>
        <p:nvSpPr>
          <p:cNvPr id="136" name=""/>
          <p:cNvSpPr txBox="1"/>
          <p:nvPr/>
        </p:nvSpPr>
        <p:spPr>
          <a:xfrm>
            <a:off x="7201080" y="2239200"/>
            <a:ext cx="19818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依赖预设数学模型和技术指标</a:t>
            </a:r>
            <a:endParaRPr b="0" lang="en-US" sz="1200" strike="noStrike" u="none">
              <a:solidFill>
                <a:srgbClr val="000000"/>
              </a:solidFill>
              <a:effectLst/>
              <a:uFillTx/>
              <a:latin typeface="Times New Roman"/>
            </a:endParaRPr>
          </a:p>
        </p:txBody>
      </p:sp>
      <p:sp>
        <p:nvSpPr>
          <p:cNvPr id="137" name=""/>
          <p:cNvSpPr txBox="1"/>
          <p:nvPr/>
        </p:nvSpPr>
        <p:spPr>
          <a:xfrm>
            <a:off x="7201080" y="2772360"/>
            <a:ext cx="815760" cy="201600"/>
          </a:xfrm>
          <a:prstGeom prst="rect">
            <a:avLst/>
          </a:prstGeom>
          <a:noFill/>
          <a:ln w="0">
            <a:noFill/>
          </a:ln>
        </p:spPr>
        <p:txBody>
          <a:bodyPr wrap="none" lIns="0" rIns="0" tIns="0" bIns="0" anchor="t">
            <a:spAutoFit/>
          </a:bodyPr>
          <a:p>
            <a:r>
              <a:rPr b="1" lang="en-US" sz="1200" strike="noStrike" u="none">
                <a:solidFill>
                  <a:srgbClr val="191919"/>
                </a:solidFill>
                <a:effectLst/>
                <a:uFillTx/>
                <a:latin typeface="MicrosoftYaHei"/>
                <a:ea typeface="MicrosoftYaHei"/>
              </a:rPr>
              <a:t>AI</a:t>
            </a:r>
            <a:r>
              <a:rPr b="1" lang="zh-CN" sz="1200" strike="noStrike" u="none">
                <a:solidFill>
                  <a:srgbClr val="191919"/>
                </a:solidFill>
                <a:effectLst/>
                <a:uFillTx/>
                <a:latin typeface="MicrosoftYaHei"/>
                <a:ea typeface="MicrosoftYaHei"/>
              </a:rPr>
              <a:t>驱动交易</a:t>
            </a:r>
            <a:endParaRPr b="0" lang="en-US" sz="1200" strike="noStrike" u="none">
              <a:solidFill>
                <a:srgbClr val="000000"/>
              </a:solidFill>
              <a:effectLst/>
              <a:uFillTx/>
              <a:latin typeface="Times New Roman"/>
            </a:endParaRPr>
          </a:p>
        </p:txBody>
      </p:sp>
      <p:sp>
        <p:nvSpPr>
          <p:cNvPr id="138" name=""/>
          <p:cNvSpPr/>
          <p:nvPr/>
        </p:nvSpPr>
        <p:spPr>
          <a:xfrm>
            <a:off x="285480" y="1438200"/>
            <a:ext cx="19440" cy="285840"/>
          </a:xfrm>
          <a:custGeom>
            <a:avLst/>
            <a:gdLst/>
            <a:ahLst/>
            <a:rect l="0" t="0" r="r" b="b"/>
            <a:pathLst>
              <a:path w="54" h="794">
                <a:moveTo>
                  <a:pt x="0" y="0"/>
                </a:moveTo>
                <a:lnTo>
                  <a:pt x="54" y="0"/>
                </a:lnTo>
                <a:lnTo>
                  <a:pt x="54" y="794"/>
                </a:lnTo>
                <a:lnTo>
                  <a:pt x="0" y="794"/>
                </a:lnTo>
                <a:lnTo>
                  <a:pt x="0" y="0"/>
                </a:lnTo>
                <a:close/>
              </a:path>
            </a:pathLst>
          </a:custGeom>
          <a:solidFill>
            <a:srgbClr val="e2e8f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9" name=""/>
          <p:cNvSpPr/>
          <p:nvPr/>
        </p:nvSpPr>
        <p:spPr>
          <a:xfrm>
            <a:off x="6438600" y="3485880"/>
            <a:ext cx="572040" cy="572040"/>
          </a:xfrm>
          <a:custGeom>
            <a:avLst/>
            <a:gdLst/>
            <a:ahLst/>
            <a:rect l="0" t="0" r="r" b="b"/>
            <a:pathLst>
              <a:path w="1589" h="1589">
                <a:moveTo>
                  <a:pt x="795" y="0"/>
                </a:moveTo>
                <a:cubicBezTo>
                  <a:pt x="1233" y="0"/>
                  <a:pt x="1589" y="439"/>
                  <a:pt x="1589" y="795"/>
                </a:cubicBezTo>
                <a:cubicBezTo>
                  <a:pt x="1589" y="1233"/>
                  <a:pt x="1233" y="1589"/>
                  <a:pt x="795" y="1589"/>
                </a:cubicBezTo>
                <a:cubicBezTo>
                  <a:pt x="356" y="1589"/>
                  <a:pt x="0" y="1150"/>
                  <a:pt x="0" y="795"/>
                </a:cubicBezTo>
                <a:cubicBezTo>
                  <a:pt x="0" y="356"/>
                  <a:pt x="356" y="0"/>
                  <a:pt x="795" y="0"/>
                </a:cubicBezTo>
                <a:close/>
              </a:path>
            </a:pathLst>
          </a:custGeom>
          <a:solidFill>
            <a:srgbClr val="0067d1">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0" name="" descr=""/>
          <p:cNvPicPr/>
          <p:nvPr/>
        </p:nvPicPr>
        <p:blipFill>
          <a:blip r:embed="rId12"/>
          <a:stretch/>
        </p:blipFill>
        <p:spPr>
          <a:xfrm>
            <a:off x="6615000" y="3644280"/>
            <a:ext cx="218880" cy="255240"/>
          </a:xfrm>
          <a:prstGeom prst="rect">
            <a:avLst/>
          </a:prstGeom>
          <a:noFill/>
          <a:ln w="0">
            <a:noFill/>
          </a:ln>
        </p:spPr>
      </p:pic>
      <p:sp>
        <p:nvSpPr>
          <p:cNvPr id="141" name=""/>
          <p:cNvSpPr txBox="1"/>
          <p:nvPr/>
        </p:nvSpPr>
        <p:spPr>
          <a:xfrm>
            <a:off x="7201080" y="3000960"/>
            <a:ext cx="26719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利用</a:t>
            </a:r>
            <a:r>
              <a:rPr b="0" lang="en-US" sz="1200" strike="noStrike" u="none">
                <a:solidFill>
                  <a:srgbClr val="777777"/>
                </a:solidFill>
                <a:effectLst/>
                <a:uFillTx/>
                <a:latin typeface="MicrosoftYaHei"/>
                <a:ea typeface="MicrosoftYaHei"/>
              </a:rPr>
              <a:t>LLM</a:t>
            </a:r>
            <a:r>
              <a:rPr b="0" lang="zh-CN" sz="1200" strike="noStrike" u="none">
                <a:solidFill>
                  <a:srgbClr val="777777"/>
                </a:solidFill>
                <a:effectLst/>
                <a:uFillTx/>
                <a:latin typeface="MicrosoftYaHei"/>
                <a:ea typeface="MicrosoftYaHei"/>
              </a:rPr>
              <a:t>的推理、学习和知识整合能力</a:t>
            </a:r>
            <a:endParaRPr b="0" lang="en-US" sz="1200" strike="noStrike" u="none">
              <a:solidFill>
                <a:srgbClr val="000000"/>
              </a:solidFill>
              <a:effectLst/>
              <a:uFillTx/>
              <a:latin typeface="Times New Roman"/>
            </a:endParaRPr>
          </a:p>
        </p:txBody>
      </p:sp>
      <p:sp>
        <p:nvSpPr>
          <p:cNvPr id="142" name=""/>
          <p:cNvSpPr txBox="1"/>
          <p:nvPr/>
        </p:nvSpPr>
        <p:spPr>
          <a:xfrm>
            <a:off x="7201080" y="353448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智能决策优势</a:t>
            </a:r>
            <a:endParaRPr b="0" lang="en-US" sz="1200" strike="noStrike" u="none">
              <a:solidFill>
                <a:srgbClr val="000000"/>
              </a:solidFill>
              <a:effectLst/>
              <a:uFillTx/>
              <a:latin typeface="Times New Roman"/>
            </a:endParaRPr>
          </a:p>
        </p:txBody>
      </p:sp>
      <p:sp>
        <p:nvSpPr>
          <p:cNvPr id="143" name=""/>
          <p:cNvSpPr/>
          <p:nvPr/>
        </p:nvSpPr>
        <p:spPr>
          <a:xfrm>
            <a:off x="6438600" y="4362120"/>
            <a:ext cx="5144040" cy="1000800"/>
          </a:xfrm>
          <a:custGeom>
            <a:avLst/>
            <a:gdLst/>
            <a:ahLst/>
            <a:rect l="0" t="0" r="r" b="b"/>
            <a:pathLst>
              <a:path w="14289" h="2780">
                <a:moveTo>
                  <a:pt x="0" y="0"/>
                </a:moveTo>
                <a:lnTo>
                  <a:pt x="14289" y="0"/>
                </a:lnTo>
                <a:lnTo>
                  <a:pt x="14289" y="2780"/>
                </a:lnTo>
                <a:lnTo>
                  <a:pt x="0" y="278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4" name=""/>
          <p:cNvSpPr/>
          <p:nvPr/>
        </p:nvSpPr>
        <p:spPr>
          <a:xfrm>
            <a:off x="6438600" y="4057560"/>
            <a:ext cx="514368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145" name=""/>
          <p:cNvSpPr txBox="1"/>
          <p:nvPr/>
        </p:nvSpPr>
        <p:spPr>
          <a:xfrm>
            <a:off x="7201080" y="3763080"/>
            <a:ext cx="21344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更智能、更具适应性的交易决策</a:t>
            </a:r>
            <a:endParaRPr b="0" lang="en-US" sz="1200" strike="noStrike" u="none">
              <a:solidFill>
                <a:srgbClr val="000000"/>
              </a:solidFill>
              <a:effectLst/>
              <a:uFillTx/>
              <a:latin typeface="Times New Roman"/>
            </a:endParaRPr>
          </a:p>
        </p:txBody>
      </p:sp>
      <p:pic>
        <p:nvPicPr>
          <p:cNvPr id="146" name="" descr=""/>
          <p:cNvPicPr/>
          <p:nvPr/>
        </p:nvPicPr>
        <p:blipFill>
          <a:blip r:embed="rId13"/>
          <a:stretch/>
        </p:blipFill>
        <p:spPr>
          <a:xfrm>
            <a:off x="6591240" y="4552920"/>
            <a:ext cx="114120" cy="151920"/>
          </a:xfrm>
          <a:prstGeom prst="rect">
            <a:avLst/>
          </a:prstGeom>
          <a:noFill/>
          <a:ln w="0">
            <a:noFill/>
          </a:ln>
        </p:spPr>
      </p:pic>
      <p:sp>
        <p:nvSpPr>
          <p:cNvPr id="147" name=""/>
          <p:cNvSpPr txBox="1"/>
          <p:nvPr/>
        </p:nvSpPr>
        <p:spPr>
          <a:xfrm>
            <a:off x="6753240" y="4515480"/>
            <a:ext cx="76284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核心创新点</a:t>
            </a:r>
            <a:endParaRPr b="0" lang="en-US" sz="1200" strike="noStrike" u="none">
              <a:solidFill>
                <a:srgbClr val="000000"/>
              </a:solidFill>
              <a:effectLst/>
              <a:uFillTx/>
              <a:latin typeface="Times New Roman"/>
            </a:endParaRPr>
          </a:p>
        </p:txBody>
      </p:sp>
      <p:sp>
        <p:nvSpPr>
          <p:cNvPr id="148" name=""/>
          <p:cNvSpPr txBox="1"/>
          <p:nvPr/>
        </p:nvSpPr>
        <p:spPr>
          <a:xfrm>
            <a:off x="6591240" y="4821480"/>
            <a:ext cx="492264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将大型语言模型</a:t>
            </a:r>
            <a:r>
              <a:rPr b="0" lang="en-US" sz="1000" strike="noStrike" u="none">
                <a:solidFill>
                  <a:srgbClr val="09aa71"/>
                </a:solidFill>
                <a:effectLst/>
                <a:uFillTx/>
                <a:latin typeface="MicrosoftYaHei"/>
                <a:ea typeface="MicrosoftYaHei"/>
              </a:rPr>
              <a:t>(LLM)</a:t>
            </a:r>
            <a:r>
              <a:rPr b="0" lang="zh-CN" sz="1000" strike="noStrike" u="none">
                <a:solidFill>
                  <a:srgbClr val="09aa71"/>
                </a:solidFill>
                <a:effectLst/>
                <a:uFillTx/>
                <a:latin typeface="MicrosoftYaHei"/>
                <a:ea typeface="MicrosoftYaHei"/>
              </a:rPr>
              <a:t>作为交易决策的</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大脑</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，突破传统量化交易框架的限制，实</a:t>
            </a:r>
            <a:endParaRPr b="0" lang="en-US" sz="1050" strike="noStrike" u="none">
              <a:solidFill>
                <a:srgbClr val="000000"/>
              </a:solidFill>
              <a:effectLst/>
              <a:uFillTx/>
              <a:latin typeface="Times New Roman"/>
            </a:endParaRPr>
          </a:p>
        </p:txBody>
      </p:sp>
      <p:sp>
        <p:nvSpPr>
          <p:cNvPr id="149" name=""/>
          <p:cNvSpPr txBox="1"/>
          <p:nvPr/>
        </p:nvSpPr>
        <p:spPr>
          <a:xfrm>
            <a:off x="6591240" y="4999320"/>
            <a:ext cx="2122200" cy="175680"/>
          </a:xfrm>
          <a:prstGeom prst="rect">
            <a:avLst/>
          </a:prstGeom>
          <a:noFill/>
          <a:ln w="0">
            <a:noFill/>
          </a:ln>
        </p:spPr>
        <p:txBody>
          <a:bodyPr wrap="none" lIns="0" rIns="0" tIns="0" bIns="0" anchor="t">
            <a:spAutoFit/>
          </a:bodyPr>
          <a:p>
            <a:r>
              <a:rPr b="0" lang="zh-CN" sz="1000" strike="noStrike" u="none">
                <a:solidFill>
                  <a:srgbClr val="09aa71"/>
                </a:solidFill>
                <a:effectLst/>
                <a:uFillTx/>
                <a:latin typeface="MicrosoftYaHei"/>
                <a:ea typeface="MicrosoftYaHei"/>
              </a:rPr>
              <a:t>现更智能、更具适应性的交易决策。</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
          <p:cNvSpPr/>
          <p:nvPr/>
        </p:nvSpPr>
        <p:spPr>
          <a:xfrm>
            <a:off x="0" y="0"/>
            <a:ext cx="12192120" cy="7239240"/>
          </a:xfrm>
          <a:custGeom>
            <a:avLst/>
            <a:gdLst/>
            <a:ahLst/>
            <a:rect l="0" t="0" r="r" b="b"/>
            <a:pathLst>
              <a:path w="33867" h="20109">
                <a:moveTo>
                  <a:pt x="0" y="0"/>
                </a:moveTo>
                <a:lnTo>
                  <a:pt x="33867" y="0"/>
                </a:lnTo>
                <a:lnTo>
                  <a:pt x="33867" y="20109"/>
                </a:lnTo>
                <a:lnTo>
                  <a:pt x="0" y="20109"/>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1" name="" descr=""/>
          <p:cNvPicPr/>
          <p:nvPr/>
        </p:nvPicPr>
        <p:blipFill>
          <a:blip r:embed="rId1"/>
          <a:stretch/>
        </p:blipFill>
        <p:spPr>
          <a:xfrm>
            <a:off x="0" y="0"/>
            <a:ext cx="12191760" cy="7238520"/>
          </a:xfrm>
          <a:prstGeom prst="rect">
            <a:avLst/>
          </a:prstGeom>
          <a:noFill/>
          <a:ln w="0">
            <a:noFill/>
          </a:ln>
        </p:spPr>
      </p:pic>
      <p:sp>
        <p:nvSpPr>
          <p:cNvPr id="152" name=""/>
          <p:cNvSpPr txBox="1"/>
          <p:nvPr/>
        </p:nvSpPr>
        <p:spPr>
          <a:xfrm>
            <a:off x="380880" y="182880"/>
            <a:ext cx="161892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01/02</a:t>
            </a:r>
            <a:r>
              <a:rPr b="0" lang="zh-CN" sz="1000" strike="noStrike" u="none">
                <a:solidFill>
                  <a:srgbClr val="4b5563"/>
                </a:solidFill>
                <a:effectLst/>
                <a:uFillTx/>
                <a:latin typeface="MicrosoftYaHei"/>
                <a:ea typeface="MicrosoftYaHei"/>
              </a:rPr>
              <a:t>项目概述与核心架构</a:t>
            </a:r>
            <a:endParaRPr b="0" lang="en-US" sz="1050" strike="noStrike" u="none">
              <a:solidFill>
                <a:srgbClr val="000000"/>
              </a:solidFill>
              <a:effectLst/>
              <a:uFillTx/>
              <a:latin typeface="Times New Roman"/>
            </a:endParaRPr>
          </a:p>
        </p:txBody>
      </p:sp>
      <p:sp>
        <p:nvSpPr>
          <p:cNvPr id="153" name=""/>
          <p:cNvSpPr/>
          <p:nvPr/>
        </p:nvSpPr>
        <p:spPr>
          <a:xfrm>
            <a:off x="380880" y="1247760"/>
            <a:ext cx="11430720" cy="3171960"/>
          </a:xfrm>
          <a:custGeom>
            <a:avLst/>
            <a:gdLst/>
            <a:ahLst/>
            <a:rect l="0" t="0" r="r" b="b"/>
            <a:pathLst>
              <a:path w="31752" h="8811">
                <a:moveTo>
                  <a:pt x="106" y="0"/>
                </a:moveTo>
                <a:lnTo>
                  <a:pt x="31646" y="0"/>
                </a:lnTo>
                <a:cubicBezTo>
                  <a:pt x="31704" y="0"/>
                  <a:pt x="31752" y="58"/>
                  <a:pt x="31752" y="105"/>
                </a:cubicBezTo>
                <a:lnTo>
                  <a:pt x="31752" y="8705"/>
                </a:lnTo>
                <a:cubicBezTo>
                  <a:pt x="31752" y="8764"/>
                  <a:pt x="31704" y="8811"/>
                  <a:pt x="31646" y="8811"/>
                </a:cubicBezTo>
                <a:lnTo>
                  <a:pt x="106" y="8811"/>
                </a:lnTo>
                <a:cubicBezTo>
                  <a:pt x="47" y="8811"/>
                  <a:pt x="0" y="8753"/>
                  <a:pt x="0" y="8705"/>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4" name="" descr=""/>
          <p:cNvPicPr/>
          <p:nvPr/>
        </p:nvPicPr>
        <p:blipFill>
          <a:blip r:embed="rId2"/>
          <a:stretch/>
        </p:blipFill>
        <p:spPr>
          <a:xfrm>
            <a:off x="614520" y="1519200"/>
            <a:ext cx="180000" cy="171000"/>
          </a:xfrm>
          <a:prstGeom prst="rect">
            <a:avLst/>
          </a:prstGeom>
          <a:noFill/>
          <a:ln w="0">
            <a:noFill/>
          </a:ln>
        </p:spPr>
      </p:pic>
      <p:sp>
        <p:nvSpPr>
          <p:cNvPr id="155" name=""/>
          <p:cNvSpPr txBox="1"/>
          <p:nvPr/>
        </p:nvSpPr>
        <p:spPr>
          <a:xfrm>
            <a:off x="380880" y="450000"/>
            <a:ext cx="429840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系统总体架构：分层与模块化设计</a:t>
            </a:r>
            <a:endParaRPr b="0" lang="en-US" sz="2250" strike="noStrike" u="none">
              <a:solidFill>
                <a:srgbClr val="000000"/>
              </a:solidFill>
              <a:effectLst/>
              <a:uFillTx/>
              <a:latin typeface="Times New Roman"/>
            </a:endParaRPr>
          </a:p>
        </p:txBody>
      </p:sp>
      <p:sp>
        <p:nvSpPr>
          <p:cNvPr id="156" name=""/>
          <p:cNvSpPr txBox="1"/>
          <p:nvPr/>
        </p:nvSpPr>
        <p:spPr>
          <a:xfrm>
            <a:off x="914400" y="1466280"/>
            <a:ext cx="170136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管道</a:t>
            </a:r>
            <a:r>
              <a:rPr b="1" lang="en-US" sz="1300" strike="noStrike" u="none">
                <a:solidFill>
                  <a:srgbClr val="191919"/>
                </a:solidFill>
                <a:effectLst/>
                <a:uFillTx/>
                <a:latin typeface="MicrosoftYaHei"/>
                <a:ea typeface="MicrosoftYaHei"/>
              </a:rPr>
              <a:t>-</a:t>
            </a:r>
            <a:r>
              <a:rPr b="1" lang="zh-CN" sz="1300" strike="noStrike" u="none">
                <a:solidFill>
                  <a:srgbClr val="191919"/>
                </a:solidFill>
                <a:effectLst/>
                <a:uFillTx/>
                <a:latin typeface="MicrosoftYaHei"/>
                <a:ea typeface="MicrosoftYaHei"/>
              </a:rPr>
              <a:t>过滤器架构模式</a:t>
            </a:r>
            <a:endParaRPr b="0" lang="en-US" sz="1350" strike="noStrike" u="none">
              <a:solidFill>
                <a:srgbClr val="000000"/>
              </a:solidFill>
              <a:effectLst/>
              <a:uFillTx/>
              <a:latin typeface="Times New Roman"/>
            </a:endParaRPr>
          </a:p>
        </p:txBody>
      </p:sp>
      <p:sp>
        <p:nvSpPr>
          <p:cNvPr id="157" name=""/>
          <p:cNvSpPr/>
          <p:nvPr/>
        </p:nvSpPr>
        <p:spPr>
          <a:xfrm>
            <a:off x="637920" y="2371680"/>
            <a:ext cx="3556440" cy="847800"/>
          </a:xfrm>
          <a:custGeom>
            <a:avLst/>
            <a:gdLst/>
            <a:ahLst/>
            <a:rect l="0" t="0" r="r" b="b"/>
            <a:pathLst>
              <a:path w="9879" h="2355">
                <a:moveTo>
                  <a:pt x="212" y="0"/>
                </a:moveTo>
                <a:lnTo>
                  <a:pt x="9667" y="0"/>
                </a:lnTo>
                <a:cubicBezTo>
                  <a:pt x="9784" y="0"/>
                  <a:pt x="9879" y="116"/>
                  <a:pt x="9879" y="211"/>
                </a:cubicBezTo>
                <a:lnTo>
                  <a:pt x="9879" y="2144"/>
                </a:lnTo>
                <a:cubicBezTo>
                  <a:pt x="9879" y="2261"/>
                  <a:pt x="9784" y="2355"/>
                  <a:pt x="9667" y="2355"/>
                </a:cubicBezTo>
                <a:lnTo>
                  <a:pt x="212" y="2355"/>
                </a:lnTo>
                <a:cubicBezTo>
                  <a:pt x="95" y="2355"/>
                  <a:pt x="0" y="2239"/>
                  <a:pt x="0" y="2144"/>
                </a:cubicBezTo>
                <a:lnTo>
                  <a:pt x="0" y="211"/>
                </a:lnTo>
                <a:cubicBezTo>
                  <a:pt x="0" y="94"/>
                  <a:pt x="95" y="0"/>
                  <a:pt x="212"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8" name="" descr=""/>
          <p:cNvPicPr/>
          <p:nvPr/>
        </p:nvPicPr>
        <p:blipFill>
          <a:blip r:embed="rId3"/>
          <a:stretch/>
        </p:blipFill>
        <p:spPr>
          <a:xfrm>
            <a:off x="762120" y="2533680"/>
            <a:ext cx="132840" cy="151920"/>
          </a:xfrm>
          <a:prstGeom prst="rect">
            <a:avLst/>
          </a:prstGeom>
          <a:noFill/>
          <a:ln w="0">
            <a:noFill/>
          </a:ln>
        </p:spPr>
      </p:pic>
      <p:sp>
        <p:nvSpPr>
          <p:cNvPr id="159" name=""/>
          <p:cNvSpPr txBox="1"/>
          <p:nvPr/>
        </p:nvSpPr>
        <p:spPr>
          <a:xfrm>
            <a:off x="609480" y="1877040"/>
            <a:ext cx="88153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将复杂的数据处理任务分解为一系列独立的、可重用的</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过滤器</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（系统模块），数据通过</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管道</a:t>
            </a:r>
            <a:r>
              <a:rPr b="0" lang="en-US" sz="1200" strike="noStrike" u="none">
                <a:solidFill>
                  <a:srgbClr val="777777"/>
                </a:solidFill>
                <a:effectLst/>
                <a:uFillTx/>
                <a:latin typeface="MicrosoftYaHei"/>
                <a:ea typeface="MicrosoftYaHei"/>
              </a:rPr>
              <a:t>"</a:t>
            </a:r>
            <a:r>
              <a:rPr b="0" lang="zh-CN" sz="1200" strike="noStrike" u="none">
                <a:solidFill>
                  <a:srgbClr val="777777"/>
                </a:solidFill>
                <a:effectLst/>
                <a:uFillTx/>
                <a:latin typeface="MicrosoftYaHei"/>
                <a:ea typeface="MicrosoftYaHei"/>
              </a:rPr>
              <a:t>在这些模块间线性流动和转换。</a:t>
            </a:r>
            <a:endParaRPr b="0" lang="en-US" sz="1200" strike="noStrike" u="none">
              <a:solidFill>
                <a:srgbClr val="000000"/>
              </a:solidFill>
              <a:effectLst/>
              <a:uFillTx/>
              <a:latin typeface="Times New Roman"/>
            </a:endParaRPr>
          </a:p>
        </p:txBody>
      </p:sp>
      <p:sp>
        <p:nvSpPr>
          <p:cNvPr id="160" name=""/>
          <p:cNvSpPr txBox="1"/>
          <p:nvPr/>
        </p:nvSpPr>
        <p:spPr>
          <a:xfrm>
            <a:off x="971640" y="248688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数据采集模块</a:t>
            </a:r>
            <a:endParaRPr b="0" lang="en-US" sz="1200" strike="noStrike" u="none">
              <a:solidFill>
                <a:srgbClr val="000000"/>
              </a:solidFill>
              <a:effectLst/>
              <a:uFillTx/>
              <a:latin typeface="Times New Roman"/>
            </a:endParaRPr>
          </a:p>
        </p:txBody>
      </p:sp>
      <p:sp>
        <p:nvSpPr>
          <p:cNvPr id="161" name=""/>
          <p:cNvSpPr/>
          <p:nvPr/>
        </p:nvSpPr>
        <p:spPr>
          <a:xfrm>
            <a:off x="4346280" y="2371680"/>
            <a:ext cx="3556440" cy="847800"/>
          </a:xfrm>
          <a:custGeom>
            <a:avLst/>
            <a:gdLst/>
            <a:ahLst/>
            <a:rect l="0" t="0" r="r" b="b"/>
            <a:pathLst>
              <a:path w="9879" h="2355">
                <a:moveTo>
                  <a:pt x="212" y="0"/>
                </a:moveTo>
                <a:lnTo>
                  <a:pt x="9667" y="0"/>
                </a:lnTo>
                <a:cubicBezTo>
                  <a:pt x="9784" y="0"/>
                  <a:pt x="9879" y="116"/>
                  <a:pt x="9879" y="211"/>
                </a:cubicBezTo>
                <a:lnTo>
                  <a:pt x="9879" y="2144"/>
                </a:lnTo>
                <a:cubicBezTo>
                  <a:pt x="9879" y="2261"/>
                  <a:pt x="9784" y="2355"/>
                  <a:pt x="9667" y="2355"/>
                </a:cubicBezTo>
                <a:lnTo>
                  <a:pt x="212" y="2355"/>
                </a:lnTo>
                <a:cubicBezTo>
                  <a:pt x="95" y="2355"/>
                  <a:pt x="0" y="2239"/>
                  <a:pt x="0" y="2144"/>
                </a:cubicBezTo>
                <a:lnTo>
                  <a:pt x="0" y="211"/>
                </a:lnTo>
                <a:cubicBezTo>
                  <a:pt x="0" y="94"/>
                  <a:pt x="95" y="0"/>
                  <a:pt x="212"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62" name="" descr=""/>
          <p:cNvPicPr/>
          <p:nvPr/>
        </p:nvPicPr>
        <p:blipFill>
          <a:blip r:embed="rId4"/>
          <a:stretch/>
        </p:blipFill>
        <p:spPr>
          <a:xfrm>
            <a:off x="4470480" y="2537280"/>
            <a:ext cx="190080" cy="144720"/>
          </a:xfrm>
          <a:prstGeom prst="rect">
            <a:avLst/>
          </a:prstGeom>
          <a:noFill/>
          <a:ln w="0">
            <a:noFill/>
          </a:ln>
        </p:spPr>
      </p:pic>
      <p:sp>
        <p:nvSpPr>
          <p:cNvPr id="163" name=""/>
          <p:cNvSpPr txBox="1"/>
          <p:nvPr/>
        </p:nvSpPr>
        <p:spPr>
          <a:xfrm>
            <a:off x="762120" y="2830680"/>
            <a:ext cx="31726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系统</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感官</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，从交易所和链上平台获取原始市场数据</a:t>
            </a:r>
            <a:endParaRPr b="0" lang="en-US" sz="1050" strike="noStrike" u="none">
              <a:solidFill>
                <a:srgbClr val="000000"/>
              </a:solidFill>
              <a:effectLst/>
              <a:uFillTx/>
              <a:latin typeface="Times New Roman"/>
            </a:endParaRPr>
          </a:p>
        </p:txBody>
      </p:sp>
      <p:sp>
        <p:nvSpPr>
          <p:cNvPr id="164" name=""/>
          <p:cNvSpPr txBox="1"/>
          <p:nvPr/>
        </p:nvSpPr>
        <p:spPr>
          <a:xfrm>
            <a:off x="4736880" y="248688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特征工程模块</a:t>
            </a:r>
            <a:endParaRPr b="0" lang="en-US" sz="1200" strike="noStrike" u="none">
              <a:solidFill>
                <a:srgbClr val="000000"/>
              </a:solidFill>
              <a:effectLst/>
              <a:uFillTx/>
              <a:latin typeface="Times New Roman"/>
            </a:endParaRPr>
          </a:p>
        </p:txBody>
      </p:sp>
      <p:sp>
        <p:nvSpPr>
          <p:cNvPr id="165" name=""/>
          <p:cNvSpPr/>
          <p:nvPr/>
        </p:nvSpPr>
        <p:spPr>
          <a:xfrm>
            <a:off x="8054640" y="2371680"/>
            <a:ext cx="3556440" cy="847800"/>
          </a:xfrm>
          <a:custGeom>
            <a:avLst/>
            <a:gdLst/>
            <a:ahLst/>
            <a:rect l="0" t="0" r="r" b="b"/>
            <a:pathLst>
              <a:path w="9879" h="2355">
                <a:moveTo>
                  <a:pt x="212" y="0"/>
                </a:moveTo>
                <a:lnTo>
                  <a:pt x="9668" y="0"/>
                </a:lnTo>
                <a:cubicBezTo>
                  <a:pt x="9784" y="0"/>
                  <a:pt x="9879" y="116"/>
                  <a:pt x="9879" y="211"/>
                </a:cubicBezTo>
                <a:lnTo>
                  <a:pt x="9879" y="2144"/>
                </a:lnTo>
                <a:cubicBezTo>
                  <a:pt x="9879" y="2261"/>
                  <a:pt x="9784" y="2355"/>
                  <a:pt x="9668" y="2355"/>
                </a:cubicBezTo>
                <a:lnTo>
                  <a:pt x="212" y="2355"/>
                </a:lnTo>
                <a:cubicBezTo>
                  <a:pt x="95" y="2355"/>
                  <a:pt x="0" y="2239"/>
                  <a:pt x="0" y="2144"/>
                </a:cubicBezTo>
                <a:lnTo>
                  <a:pt x="0" y="211"/>
                </a:lnTo>
                <a:cubicBezTo>
                  <a:pt x="0" y="94"/>
                  <a:pt x="95" y="0"/>
                  <a:pt x="212"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66" name="" descr=""/>
          <p:cNvPicPr/>
          <p:nvPr/>
        </p:nvPicPr>
        <p:blipFill>
          <a:blip r:embed="rId5"/>
          <a:stretch/>
        </p:blipFill>
        <p:spPr>
          <a:xfrm>
            <a:off x="8178840" y="2538000"/>
            <a:ext cx="151920" cy="142920"/>
          </a:xfrm>
          <a:prstGeom prst="rect">
            <a:avLst/>
          </a:prstGeom>
          <a:noFill/>
          <a:ln w="0">
            <a:noFill/>
          </a:ln>
        </p:spPr>
      </p:pic>
      <p:sp>
        <p:nvSpPr>
          <p:cNvPr id="167" name=""/>
          <p:cNvSpPr txBox="1"/>
          <p:nvPr/>
        </p:nvSpPr>
        <p:spPr>
          <a:xfrm>
            <a:off x="4470480" y="2830680"/>
            <a:ext cx="291780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数据预处理中心，清洗、去噪并提取关键特征向量</a:t>
            </a:r>
            <a:endParaRPr b="0" lang="en-US" sz="1050" strike="noStrike" u="none">
              <a:solidFill>
                <a:srgbClr val="000000"/>
              </a:solidFill>
              <a:effectLst/>
              <a:uFillTx/>
              <a:latin typeface="Times New Roman"/>
            </a:endParaRPr>
          </a:p>
        </p:txBody>
      </p:sp>
      <p:sp>
        <p:nvSpPr>
          <p:cNvPr id="168" name=""/>
          <p:cNvSpPr txBox="1"/>
          <p:nvPr/>
        </p:nvSpPr>
        <p:spPr>
          <a:xfrm>
            <a:off x="8407440" y="2486880"/>
            <a:ext cx="815760" cy="201600"/>
          </a:xfrm>
          <a:prstGeom prst="rect">
            <a:avLst/>
          </a:prstGeom>
          <a:noFill/>
          <a:ln w="0">
            <a:noFill/>
          </a:ln>
        </p:spPr>
        <p:txBody>
          <a:bodyPr wrap="none" lIns="0" rIns="0" tIns="0" bIns="0" anchor="t">
            <a:spAutoFit/>
          </a:bodyPr>
          <a:p>
            <a:r>
              <a:rPr b="1" lang="en-US" sz="1200" strike="noStrike" u="none">
                <a:solidFill>
                  <a:srgbClr val="191919"/>
                </a:solidFill>
                <a:effectLst/>
                <a:uFillTx/>
                <a:latin typeface="MicrosoftYaHei"/>
                <a:ea typeface="MicrosoftYaHei"/>
              </a:rPr>
              <a:t>AI</a:t>
            </a:r>
            <a:r>
              <a:rPr b="1" lang="zh-CN" sz="1200" strike="noStrike" u="none">
                <a:solidFill>
                  <a:srgbClr val="191919"/>
                </a:solidFill>
                <a:effectLst/>
                <a:uFillTx/>
                <a:latin typeface="MicrosoftYaHei"/>
                <a:ea typeface="MicrosoftYaHei"/>
              </a:rPr>
              <a:t>决策模块</a:t>
            </a:r>
            <a:endParaRPr b="0" lang="en-US" sz="1200" strike="noStrike" u="none">
              <a:solidFill>
                <a:srgbClr val="000000"/>
              </a:solidFill>
              <a:effectLst/>
              <a:uFillTx/>
              <a:latin typeface="Times New Roman"/>
            </a:endParaRPr>
          </a:p>
        </p:txBody>
      </p:sp>
      <p:sp>
        <p:nvSpPr>
          <p:cNvPr id="169" name=""/>
          <p:cNvSpPr/>
          <p:nvPr/>
        </p:nvSpPr>
        <p:spPr>
          <a:xfrm>
            <a:off x="637920" y="3371760"/>
            <a:ext cx="3556440" cy="848160"/>
          </a:xfrm>
          <a:custGeom>
            <a:avLst/>
            <a:gdLst/>
            <a:ahLst/>
            <a:rect l="0" t="0" r="r" b="b"/>
            <a:pathLst>
              <a:path w="9879" h="2356">
                <a:moveTo>
                  <a:pt x="212" y="0"/>
                </a:moveTo>
                <a:lnTo>
                  <a:pt x="9667" y="0"/>
                </a:lnTo>
                <a:cubicBezTo>
                  <a:pt x="9784" y="0"/>
                  <a:pt x="9879" y="117"/>
                  <a:pt x="9879" y="211"/>
                </a:cubicBezTo>
                <a:lnTo>
                  <a:pt x="9879" y="2144"/>
                </a:lnTo>
                <a:cubicBezTo>
                  <a:pt x="9879" y="2261"/>
                  <a:pt x="9784" y="2356"/>
                  <a:pt x="9667" y="2356"/>
                </a:cubicBezTo>
                <a:lnTo>
                  <a:pt x="212" y="2356"/>
                </a:lnTo>
                <a:cubicBezTo>
                  <a:pt x="95" y="2356"/>
                  <a:pt x="0" y="2239"/>
                  <a:pt x="0" y="2144"/>
                </a:cubicBezTo>
                <a:lnTo>
                  <a:pt x="0" y="211"/>
                </a:lnTo>
                <a:cubicBezTo>
                  <a:pt x="0" y="95"/>
                  <a:pt x="95" y="0"/>
                  <a:pt x="212"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70" name="" descr=""/>
          <p:cNvPicPr/>
          <p:nvPr/>
        </p:nvPicPr>
        <p:blipFill>
          <a:blip r:embed="rId6"/>
          <a:stretch/>
        </p:blipFill>
        <p:spPr>
          <a:xfrm>
            <a:off x="762120" y="3533760"/>
            <a:ext cx="151920" cy="151920"/>
          </a:xfrm>
          <a:prstGeom prst="rect">
            <a:avLst/>
          </a:prstGeom>
          <a:noFill/>
          <a:ln w="0">
            <a:noFill/>
          </a:ln>
        </p:spPr>
      </p:pic>
      <p:sp>
        <p:nvSpPr>
          <p:cNvPr id="171" name=""/>
          <p:cNvSpPr txBox="1"/>
          <p:nvPr/>
        </p:nvSpPr>
        <p:spPr>
          <a:xfrm>
            <a:off x="8178840" y="2830680"/>
            <a:ext cx="271296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系统</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大脑</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，利用</a:t>
            </a:r>
            <a:r>
              <a:rPr b="0" lang="en-US" sz="1000" strike="noStrike" u="none">
                <a:solidFill>
                  <a:srgbClr val="777777"/>
                </a:solidFill>
                <a:effectLst/>
                <a:uFillTx/>
                <a:latin typeface="MicrosoftYaHei"/>
                <a:ea typeface="MicrosoftYaHei"/>
              </a:rPr>
              <a:t>LLM</a:t>
            </a:r>
            <a:r>
              <a:rPr b="0" lang="zh-CN" sz="1000" strike="noStrike" u="none">
                <a:solidFill>
                  <a:srgbClr val="777777"/>
                </a:solidFill>
                <a:effectLst/>
                <a:uFillTx/>
                <a:latin typeface="MicrosoftYaHei"/>
                <a:ea typeface="MicrosoftYaHei"/>
              </a:rPr>
              <a:t>进行逻辑推理和决策</a:t>
            </a:r>
            <a:endParaRPr b="0" lang="en-US" sz="1050" strike="noStrike" u="none">
              <a:solidFill>
                <a:srgbClr val="000000"/>
              </a:solidFill>
              <a:effectLst/>
              <a:uFillTx/>
              <a:latin typeface="Times New Roman"/>
            </a:endParaRPr>
          </a:p>
        </p:txBody>
      </p:sp>
      <p:sp>
        <p:nvSpPr>
          <p:cNvPr id="172" name=""/>
          <p:cNvSpPr txBox="1"/>
          <p:nvPr/>
        </p:nvSpPr>
        <p:spPr>
          <a:xfrm>
            <a:off x="990720" y="348696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风险管理模块</a:t>
            </a:r>
            <a:endParaRPr b="0" lang="en-US" sz="1200" strike="noStrike" u="none">
              <a:solidFill>
                <a:srgbClr val="000000"/>
              </a:solidFill>
              <a:effectLst/>
              <a:uFillTx/>
              <a:latin typeface="Times New Roman"/>
            </a:endParaRPr>
          </a:p>
        </p:txBody>
      </p:sp>
      <p:sp>
        <p:nvSpPr>
          <p:cNvPr id="173" name=""/>
          <p:cNvSpPr/>
          <p:nvPr/>
        </p:nvSpPr>
        <p:spPr>
          <a:xfrm>
            <a:off x="4346280" y="3371760"/>
            <a:ext cx="3556440" cy="848160"/>
          </a:xfrm>
          <a:custGeom>
            <a:avLst/>
            <a:gdLst/>
            <a:ahLst/>
            <a:rect l="0" t="0" r="r" b="b"/>
            <a:pathLst>
              <a:path w="9879" h="2356">
                <a:moveTo>
                  <a:pt x="212" y="0"/>
                </a:moveTo>
                <a:lnTo>
                  <a:pt x="9667" y="0"/>
                </a:lnTo>
                <a:cubicBezTo>
                  <a:pt x="9784" y="0"/>
                  <a:pt x="9879" y="117"/>
                  <a:pt x="9879" y="211"/>
                </a:cubicBezTo>
                <a:lnTo>
                  <a:pt x="9879" y="2144"/>
                </a:lnTo>
                <a:cubicBezTo>
                  <a:pt x="9879" y="2261"/>
                  <a:pt x="9784" y="2356"/>
                  <a:pt x="9667" y="2356"/>
                </a:cubicBezTo>
                <a:lnTo>
                  <a:pt x="212" y="2356"/>
                </a:lnTo>
                <a:cubicBezTo>
                  <a:pt x="95" y="2356"/>
                  <a:pt x="0" y="2239"/>
                  <a:pt x="0" y="2144"/>
                </a:cubicBezTo>
                <a:lnTo>
                  <a:pt x="0" y="211"/>
                </a:lnTo>
                <a:cubicBezTo>
                  <a:pt x="0" y="95"/>
                  <a:pt x="95" y="0"/>
                  <a:pt x="212"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74" name="" descr=""/>
          <p:cNvPicPr/>
          <p:nvPr/>
        </p:nvPicPr>
        <p:blipFill>
          <a:blip r:embed="rId7"/>
          <a:stretch/>
        </p:blipFill>
        <p:spPr>
          <a:xfrm>
            <a:off x="4470480" y="3538800"/>
            <a:ext cx="132840" cy="141840"/>
          </a:xfrm>
          <a:prstGeom prst="rect">
            <a:avLst/>
          </a:prstGeom>
          <a:noFill/>
          <a:ln w="0">
            <a:noFill/>
          </a:ln>
        </p:spPr>
      </p:pic>
      <p:sp>
        <p:nvSpPr>
          <p:cNvPr id="175" name=""/>
          <p:cNvSpPr txBox="1"/>
          <p:nvPr/>
        </p:nvSpPr>
        <p:spPr>
          <a:xfrm>
            <a:off x="762120" y="3830760"/>
            <a:ext cx="18568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风控中枢，评估和过滤交易信号</a:t>
            </a:r>
            <a:endParaRPr b="0" lang="en-US" sz="1050" strike="noStrike" u="none">
              <a:solidFill>
                <a:srgbClr val="000000"/>
              </a:solidFill>
              <a:effectLst/>
              <a:uFillTx/>
              <a:latin typeface="Times New Roman"/>
            </a:endParaRPr>
          </a:p>
        </p:txBody>
      </p:sp>
      <p:sp>
        <p:nvSpPr>
          <p:cNvPr id="176" name=""/>
          <p:cNvSpPr txBox="1"/>
          <p:nvPr/>
        </p:nvSpPr>
        <p:spPr>
          <a:xfrm>
            <a:off x="4680000" y="348696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订单执行模块</a:t>
            </a:r>
            <a:endParaRPr b="0" lang="en-US" sz="1200" strike="noStrike" u="none">
              <a:solidFill>
                <a:srgbClr val="000000"/>
              </a:solidFill>
              <a:effectLst/>
              <a:uFillTx/>
              <a:latin typeface="Times New Roman"/>
            </a:endParaRPr>
          </a:p>
        </p:txBody>
      </p:sp>
      <p:sp>
        <p:nvSpPr>
          <p:cNvPr id="177" name=""/>
          <p:cNvSpPr/>
          <p:nvPr/>
        </p:nvSpPr>
        <p:spPr>
          <a:xfrm>
            <a:off x="8054640" y="3371760"/>
            <a:ext cx="3556440" cy="848160"/>
          </a:xfrm>
          <a:custGeom>
            <a:avLst/>
            <a:gdLst/>
            <a:ahLst/>
            <a:rect l="0" t="0" r="r" b="b"/>
            <a:pathLst>
              <a:path w="9879" h="2356">
                <a:moveTo>
                  <a:pt x="212" y="0"/>
                </a:moveTo>
                <a:lnTo>
                  <a:pt x="9668" y="0"/>
                </a:lnTo>
                <a:cubicBezTo>
                  <a:pt x="9784" y="0"/>
                  <a:pt x="9879" y="117"/>
                  <a:pt x="9879" y="211"/>
                </a:cubicBezTo>
                <a:lnTo>
                  <a:pt x="9879" y="2144"/>
                </a:lnTo>
                <a:cubicBezTo>
                  <a:pt x="9879" y="2261"/>
                  <a:pt x="9784" y="2356"/>
                  <a:pt x="9668" y="2356"/>
                </a:cubicBezTo>
                <a:lnTo>
                  <a:pt x="212" y="2356"/>
                </a:lnTo>
                <a:cubicBezTo>
                  <a:pt x="95" y="2356"/>
                  <a:pt x="0" y="2239"/>
                  <a:pt x="0" y="2144"/>
                </a:cubicBezTo>
                <a:lnTo>
                  <a:pt x="0" y="211"/>
                </a:lnTo>
                <a:cubicBezTo>
                  <a:pt x="0" y="95"/>
                  <a:pt x="95" y="0"/>
                  <a:pt x="212"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78" name="" descr=""/>
          <p:cNvPicPr/>
          <p:nvPr/>
        </p:nvPicPr>
        <p:blipFill>
          <a:blip r:embed="rId8"/>
          <a:stretch/>
        </p:blipFill>
        <p:spPr>
          <a:xfrm>
            <a:off x="8178840" y="3538080"/>
            <a:ext cx="151920" cy="142920"/>
          </a:xfrm>
          <a:prstGeom prst="rect">
            <a:avLst/>
          </a:prstGeom>
          <a:noFill/>
          <a:ln w="0">
            <a:noFill/>
          </a:ln>
        </p:spPr>
      </p:pic>
      <p:sp>
        <p:nvSpPr>
          <p:cNvPr id="179" name=""/>
          <p:cNvSpPr txBox="1"/>
          <p:nvPr/>
        </p:nvSpPr>
        <p:spPr>
          <a:xfrm>
            <a:off x="4470480" y="3830760"/>
            <a:ext cx="25279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系统</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执行器</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，调用交易所</a:t>
            </a:r>
            <a:r>
              <a:rPr b="0" lang="en-US" sz="1000" strike="noStrike" u="none">
                <a:solidFill>
                  <a:srgbClr val="777777"/>
                </a:solidFill>
                <a:effectLst/>
                <a:uFillTx/>
                <a:latin typeface="MicrosoftYaHei"/>
                <a:ea typeface="MicrosoftYaHei"/>
              </a:rPr>
              <a:t>API</a:t>
            </a:r>
            <a:r>
              <a:rPr b="0" lang="zh-CN" sz="1000" strike="noStrike" u="none">
                <a:solidFill>
                  <a:srgbClr val="777777"/>
                </a:solidFill>
                <a:effectLst/>
                <a:uFillTx/>
                <a:latin typeface="MicrosoftYaHei"/>
                <a:ea typeface="MicrosoftYaHei"/>
              </a:rPr>
              <a:t>执行交易</a:t>
            </a:r>
            <a:endParaRPr b="0" lang="en-US" sz="1050" strike="noStrike" u="none">
              <a:solidFill>
                <a:srgbClr val="000000"/>
              </a:solidFill>
              <a:effectLst/>
              <a:uFillTx/>
              <a:latin typeface="Times New Roman"/>
            </a:endParaRPr>
          </a:p>
        </p:txBody>
      </p:sp>
      <p:sp>
        <p:nvSpPr>
          <p:cNvPr id="180" name=""/>
          <p:cNvSpPr txBox="1"/>
          <p:nvPr/>
        </p:nvSpPr>
        <p:spPr>
          <a:xfrm>
            <a:off x="8407440" y="3486960"/>
            <a:ext cx="106740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监控与性能模块</a:t>
            </a:r>
            <a:endParaRPr b="0" lang="en-US" sz="1200" strike="noStrike" u="none">
              <a:solidFill>
                <a:srgbClr val="000000"/>
              </a:solidFill>
              <a:effectLst/>
              <a:uFillTx/>
              <a:latin typeface="Times New Roman"/>
            </a:endParaRPr>
          </a:p>
        </p:txBody>
      </p:sp>
      <p:sp>
        <p:nvSpPr>
          <p:cNvPr id="181" name=""/>
          <p:cNvSpPr/>
          <p:nvPr/>
        </p:nvSpPr>
        <p:spPr>
          <a:xfrm>
            <a:off x="380880" y="4647960"/>
            <a:ext cx="11430720" cy="2591280"/>
          </a:xfrm>
          <a:custGeom>
            <a:avLst/>
            <a:gdLst/>
            <a:ahLst/>
            <a:rect l="0" t="0" r="r" b="b"/>
            <a:pathLst>
              <a:path w="31752" h="7198">
                <a:moveTo>
                  <a:pt x="106" y="0"/>
                </a:moveTo>
                <a:lnTo>
                  <a:pt x="31646" y="0"/>
                </a:lnTo>
                <a:cubicBezTo>
                  <a:pt x="31704" y="0"/>
                  <a:pt x="31752" y="59"/>
                  <a:pt x="31752" y="106"/>
                </a:cubicBezTo>
                <a:lnTo>
                  <a:pt x="31752" y="7198"/>
                </a:lnTo>
                <a:lnTo>
                  <a:pt x="0" y="7198"/>
                </a:lnTo>
                <a:lnTo>
                  <a:pt x="0" y="106"/>
                </a:lnTo>
                <a:cubicBezTo>
                  <a:pt x="0" y="48"/>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82" name="" descr=""/>
          <p:cNvPicPr/>
          <p:nvPr/>
        </p:nvPicPr>
        <p:blipFill>
          <a:blip r:embed="rId9"/>
          <a:stretch/>
        </p:blipFill>
        <p:spPr>
          <a:xfrm>
            <a:off x="615240" y="4919760"/>
            <a:ext cx="207360" cy="171000"/>
          </a:xfrm>
          <a:prstGeom prst="rect">
            <a:avLst/>
          </a:prstGeom>
          <a:noFill/>
          <a:ln w="0">
            <a:noFill/>
          </a:ln>
        </p:spPr>
      </p:pic>
      <p:sp>
        <p:nvSpPr>
          <p:cNvPr id="183" name=""/>
          <p:cNvSpPr txBox="1"/>
          <p:nvPr/>
        </p:nvSpPr>
        <p:spPr>
          <a:xfrm>
            <a:off x="8178840" y="3830760"/>
            <a:ext cx="25099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系统</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仪表盘</a:t>
            </a:r>
            <a:r>
              <a:rPr b="0" lang="en-US" sz="1000" strike="noStrike" u="none">
                <a:solidFill>
                  <a:srgbClr val="777777"/>
                </a:solidFill>
                <a:effectLst/>
                <a:uFillTx/>
                <a:latin typeface="MicrosoftYaHei"/>
                <a:ea typeface="MicrosoftYaHei"/>
              </a:rPr>
              <a:t>"</a:t>
            </a:r>
            <a:r>
              <a:rPr b="0" lang="zh-CN" sz="1000" strike="noStrike" u="none">
                <a:solidFill>
                  <a:srgbClr val="777777"/>
                </a:solidFill>
                <a:effectLst/>
                <a:uFillTx/>
                <a:latin typeface="MicrosoftYaHei"/>
                <a:ea typeface="MicrosoftYaHei"/>
              </a:rPr>
              <a:t>，记录日志和分析交易绩效</a:t>
            </a:r>
            <a:endParaRPr b="0" lang="en-US" sz="1050" strike="noStrike" u="none">
              <a:solidFill>
                <a:srgbClr val="000000"/>
              </a:solidFill>
              <a:effectLst/>
              <a:uFillTx/>
              <a:latin typeface="Times New Roman"/>
            </a:endParaRPr>
          </a:p>
        </p:txBody>
      </p:sp>
      <p:sp>
        <p:nvSpPr>
          <p:cNvPr id="184" name=""/>
          <p:cNvSpPr/>
          <p:nvPr/>
        </p:nvSpPr>
        <p:spPr>
          <a:xfrm>
            <a:off x="609480" y="5286240"/>
            <a:ext cx="5410440" cy="810000"/>
          </a:xfrm>
          <a:custGeom>
            <a:avLst/>
            <a:gdLst/>
            <a:ahLst/>
            <a:rect l="0" t="0" r="r" b="b"/>
            <a:pathLst>
              <a:path w="15029" h="2250">
                <a:moveTo>
                  <a:pt x="0" y="0"/>
                </a:moveTo>
                <a:lnTo>
                  <a:pt x="15029" y="0"/>
                </a:lnTo>
                <a:lnTo>
                  <a:pt x="15029" y="2250"/>
                </a:lnTo>
                <a:lnTo>
                  <a:pt x="0" y="2250"/>
                </a:lnTo>
                <a:lnTo>
                  <a:pt x="0" y="0"/>
                </a:lnTo>
                <a:close/>
              </a:path>
            </a:pathLst>
          </a:custGeom>
          <a:solidFill>
            <a:srgbClr val="715afb">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5" name=""/>
          <p:cNvSpPr/>
          <p:nvPr/>
        </p:nvSpPr>
        <p:spPr>
          <a:xfrm>
            <a:off x="609480" y="5286240"/>
            <a:ext cx="0" cy="809640"/>
          </a:xfrm>
          <a:prstGeom prst="line">
            <a:avLst/>
          </a:prstGeom>
          <a:ln w="37800">
            <a:solidFill>
              <a:srgbClr val="715afb"/>
            </a:solidFill>
            <a:miter/>
          </a:ln>
        </p:spPr>
        <p:style>
          <a:lnRef idx="0"/>
          <a:fillRef idx="0"/>
          <a:effectRef idx="0"/>
          <a:fontRef idx="minor"/>
        </p:style>
        <p:txBody>
          <a:bodyPr lIns="18720" rIns="18720" tIns="18720" bIns="18720" anchor="t">
            <a:noAutofit/>
          </a:bodyPr>
          <a:p>
            <a:endParaRPr b="0" lang="en-US" sz="2400" strike="noStrike" u="none">
              <a:solidFill>
                <a:srgbClr val="000000"/>
              </a:solidFill>
              <a:effectLst/>
              <a:uFillTx/>
              <a:latin typeface="Times New Roman"/>
            </a:endParaRPr>
          </a:p>
        </p:txBody>
      </p:sp>
      <p:pic>
        <p:nvPicPr>
          <p:cNvPr id="186" name="" descr=""/>
          <p:cNvPicPr/>
          <p:nvPr/>
        </p:nvPicPr>
        <p:blipFill>
          <a:blip r:embed="rId10"/>
          <a:stretch/>
        </p:blipFill>
        <p:spPr>
          <a:xfrm>
            <a:off x="800280" y="5477040"/>
            <a:ext cx="151920" cy="151920"/>
          </a:xfrm>
          <a:prstGeom prst="rect">
            <a:avLst/>
          </a:prstGeom>
          <a:noFill/>
          <a:ln w="0">
            <a:noFill/>
          </a:ln>
        </p:spPr>
      </p:pic>
      <p:sp>
        <p:nvSpPr>
          <p:cNvPr id="187" name=""/>
          <p:cNvSpPr txBox="1"/>
          <p:nvPr/>
        </p:nvSpPr>
        <p:spPr>
          <a:xfrm>
            <a:off x="942840" y="4866840"/>
            <a:ext cx="119556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模块化设计优势</a:t>
            </a:r>
            <a:endParaRPr b="0" lang="en-US" sz="1350" strike="noStrike" u="none">
              <a:solidFill>
                <a:srgbClr val="000000"/>
              </a:solidFill>
              <a:effectLst/>
              <a:uFillTx/>
              <a:latin typeface="Times New Roman"/>
            </a:endParaRPr>
          </a:p>
        </p:txBody>
      </p:sp>
      <p:sp>
        <p:nvSpPr>
          <p:cNvPr id="188" name=""/>
          <p:cNvSpPr txBox="1"/>
          <p:nvPr/>
        </p:nvSpPr>
        <p:spPr>
          <a:xfrm>
            <a:off x="1028880" y="5429880"/>
            <a:ext cx="91512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高内聚低耦合</a:t>
            </a:r>
            <a:endParaRPr b="0" lang="en-US" sz="1200" strike="noStrike" u="none">
              <a:solidFill>
                <a:srgbClr val="000000"/>
              </a:solidFill>
              <a:effectLst/>
              <a:uFillTx/>
              <a:latin typeface="Times New Roman"/>
            </a:endParaRPr>
          </a:p>
        </p:txBody>
      </p:sp>
      <p:sp>
        <p:nvSpPr>
          <p:cNvPr id="189" name=""/>
          <p:cNvSpPr/>
          <p:nvPr/>
        </p:nvSpPr>
        <p:spPr>
          <a:xfrm>
            <a:off x="6172200" y="5286240"/>
            <a:ext cx="5410440" cy="810000"/>
          </a:xfrm>
          <a:custGeom>
            <a:avLst/>
            <a:gdLst/>
            <a:ahLst/>
            <a:rect l="0" t="0" r="r" b="b"/>
            <a:pathLst>
              <a:path w="15029" h="2250">
                <a:moveTo>
                  <a:pt x="0" y="0"/>
                </a:moveTo>
                <a:lnTo>
                  <a:pt x="15029" y="0"/>
                </a:lnTo>
                <a:lnTo>
                  <a:pt x="15029" y="2250"/>
                </a:lnTo>
                <a:lnTo>
                  <a:pt x="0" y="2250"/>
                </a:lnTo>
                <a:lnTo>
                  <a:pt x="0" y="0"/>
                </a:lnTo>
                <a:close/>
              </a:path>
            </a:pathLst>
          </a:custGeom>
          <a:solidFill>
            <a:srgbClr val="715afb">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0" name=""/>
          <p:cNvSpPr/>
          <p:nvPr/>
        </p:nvSpPr>
        <p:spPr>
          <a:xfrm>
            <a:off x="6172200" y="5286240"/>
            <a:ext cx="0" cy="809640"/>
          </a:xfrm>
          <a:prstGeom prst="line">
            <a:avLst/>
          </a:prstGeom>
          <a:ln w="37800">
            <a:solidFill>
              <a:srgbClr val="715afb"/>
            </a:solidFill>
            <a:miter/>
          </a:ln>
        </p:spPr>
        <p:style>
          <a:lnRef idx="0"/>
          <a:fillRef idx="0"/>
          <a:effectRef idx="0"/>
          <a:fontRef idx="minor"/>
        </p:style>
        <p:txBody>
          <a:bodyPr lIns="18720" rIns="18720" tIns="18720" bIns="18720" anchor="t">
            <a:noAutofit/>
          </a:bodyPr>
          <a:p>
            <a:endParaRPr b="0" lang="en-US" sz="2400" strike="noStrike" u="none">
              <a:solidFill>
                <a:srgbClr val="000000"/>
              </a:solidFill>
              <a:effectLst/>
              <a:uFillTx/>
              <a:latin typeface="Times New Roman"/>
            </a:endParaRPr>
          </a:p>
        </p:txBody>
      </p:sp>
      <p:pic>
        <p:nvPicPr>
          <p:cNvPr id="191" name="" descr=""/>
          <p:cNvPicPr/>
          <p:nvPr/>
        </p:nvPicPr>
        <p:blipFill>
          <a:blip r:embed="rId11"/>
          <a:stretch/>
        </p:blipFill>
        <p:spPr>
          <a:xfrm>
            <a:off x="6362640" y="5477040"/>
            <a:ext cx="151920" cy="151920"/>
          </a:xfrm>
          <a:prstGeom prst="rect">
            <a:avLst/>
          </a:prstGeom>
          <a:noFill/>
          <a:ln w="0">
            <a:noFill/>
          </a:ln>
        </p:spPr>
      </p:pic>
      <p:sp>
        <p:nvSpPr>
          <p:cNvPr id="192" name=""/>
          <p:cNvSpPr txBox="1"/>
          <p:nvPr/>
        </p:nvSpPr>
        <p:spPr>
          <a:xfrm>
            <a:off x="800280" y="5735880"/>
            <a:ext cx="22546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每个模块独立开发、测试、维护和复用</a:t>
            </a:r>
            <a:endParaRPr b="0" lang="en-US" sz="1050" strike="noStrike" u="none">
              <a:solidFill>
                <a:srgbClr val="000000"/>
              </a:solidFill>
              <a:effectLst/>
              <a:uFillTx/>
              <a:latin typeface="Times New Roman"/>
            </a:endParaRPr>
          </a:p>
        </p:txBody>
      </p:sp>
      <p:sp>
        <p:nvSpPr>
          <p:cNvPr id="193" name=""/>
          <p:cNvSpPr txBox="1"/>
          <p:nvPr/>
        </p:nvSpPr>
        <p:spPr>
          <a:xfrm>
            <a:off x="6591240" y="5429880"/>
            <a:ext cx="76284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系统灵活性</a:t>
            </a:r>
            <a:endParaRPr b="0" lang="en-US" sz="1200" strike="noStrike" u="none">
              <a:solidFill>
                <a:srgbClr val="000000"/>
              </a:solidFill>
              <a:effectLst/>
              <a:uFillTx/>
              <a:latin typeface="Times New Roman"/>
            </a:endParaRPr>
          </a:p>
        </p:txBody>
      </p:sp>
      <p:sp>
        <p:nvSpPr>
          <p:cNvPr id="194" name=""/>
          <p:cNvSpPr/>
          <p:nvPr/>
        </p:nvSpPr>
        <p:spPr>
          <a:xfrm>
            <a:off x="609480" y="6248160"/>
            <a:ext cx="5410440" cy="810000"/>
          </a:xfrm>
          <a:custGeom>
            <a:avLst/>
            <a:gdLst/>
            <a:ahLst/>
            <a:rect l="0" t="0" r="r" b="b"/>
            <a:pathLst>
              <a:path w="15029" h="2250">
                <a:moveTo>
                  <a:pt x="0" y="0"/>
                </a:moveTo>
                <a:lnTo>
                  <a:pt x="15029" y="0"/>
                </a:lnTo>
                <a:lnTo>
                  <a:pt x="15029" y="2250"/>
                </a:lnTo>
                <a:lnTo>
                  <a:pt x="0" y="2250"/>
                </a:lnTo>
                <a:lnTo>
                  <a:pt x="0" y="0"/>
                </a:lnTo>
                <a:close/>
              </a:path>
            </a:pathLst>
          </a:custGeom>
          <a:solidFill>
            <a:srgbClr val="715afb">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5" name=""/>
          <p:cNvSpPr/>
          <p:nvPr/>
        </p:nvSpPr>
        <p:spPr>
          <a:xfrm>
            <a:off x="609480" y="6248160"/>
            <a:ext cx="0" cy="809640"/>
          </a:xfrm>
          <a:prstGeom prst="line">
            <a:avLst/>
          </a:prstGeom>
          <a:ln w="37800">
            <a:solidFill>
              <a:srgbClr val="715afb"/>
            </a:solidFill>
            <a:miter/>
          </a:ln>
        </p:spPr>
        <p:style>
          <a:lnRef idx="0"/>
          <a:fillRef idx="0"/>
          <a:effectRef idx="0"/>
          <a:fontRef idx="minor"/>
        </p:style>
        <p:txBody>
          <a:bodyPr lIns="18720" rIns="18720" tIns="18720" bIns="18720" anchor="t">
            <a:noAutofit/>
          </a:bodyPr>
          <a:p>
            <a:endParaRPr b="0" lang="en-US" sz="2400" strike="noStrike" u="none">
              <a:solidFill>
                <a:srgbClr val="000000"/>
              </a:solidFill>
              <a:effectLst/>
              <a:uFillTx/>
              <a:latin typeface="Times New Roman"/>
            </a:endParaRPr>
          </a:p>
        </p:txBody>
      </p:sp>
      <p:pic>
        <p:nvPicPr>
          <p:cNvPr id="196" name="" descr=""/>
          <p:cNvPicPr/>
          <p:nvPr/>
        </p:nvPicPr>
        <p:blipFill>
          <a:blip r:embed="rId12"/>
          <a:stretch/>
        </p:blipFill>
        <p:spPr>
          <a:xfrm>
            <a:off x="800280" y="6438960"/>
            <a:ext cx="151920" cy="151920"/>
          </a:xfrm>
          <a:prstGeom prst="rect">
            <a:avLst/>
          </a:prstGeom>
          <a:noFill/>
          <a:ln w="0">
            <a:noFill/>
          </a:ln>
        </p:spPr>
      </p:pic>
      <p:sp>
        <p:nvSpPr>
          <p:cNvPr id="197" name=""/>
          <p:cNvSpPr txBox="1"/>
          <p:nvPr/>
        </p:nvSpPr>
        <p:spPr>
          <a:xfrm>
            <a:off x="6362640" y="5735880"/>
            <a:ext cx="198972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支持模块独立升级，无需系统重构</a:t>
            </a:r>
            <a:endParaRPr b="0" lang="en-US" sz="1050" strike="noStrike" u="none">
              <a:solidFill>
                <a:srgbClr val="000000"/>
              </a:solidFill>
              <a:effectLst/>
              <a:uFillTx/>
              <a:latin typeface="Times New Roman"/>
            </a:endParaRPr>
          </a:p>
        </p:txBody>
      </p:sp>
      <p:sp>
        <p:nvSpPr>
          <p:cNvPr id="198" name=""/>
          <p:cNvSpPr txBox="1"/>
          <p:nvPr/>
        </p:nvSpPr>
        <p:spPr>
          <a:xfrm>
            <a:off x="1028880" y="6391800"/>
            <a:ext cx="76284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系统健壮性</a:t>
            </a:r>
            <a:endParaRPr b="0" lang="en-US" sz="1200" strike="noStrike" u="none">
              <a:solidFill>
                <a:srgbClr val="000000"/>
              </a:solidFill>
              <a:effectLst/>
              <a:uFillTx/>
              <a:latin typeface="Times New Roman"/>
            </a:endParaRPr>
          </a:p>
        </p:txBody>
      </p:sp>
      <p:sp>
        <p:nvSpPr>
          <p:cNvPr id="199" name=""/>
          <p:cNvSpPr/>
          <p:nvPr/>
        </p:nvSpPr>
        <p:spPr>
          <a:xfrm>
            <a:off x="6172200" y="6248160"/>
            <a:ext cx="5410440" cy="810000"/>
          </a:xfrm>
          <a:custGeom>
            <a:avLst/>
            <a:gdLst/>
            <a:ahLst/>
            <a:rect l="0" t="0" r="r" b="b"/>
            <a:pathLst>
              <a:path w="15029" h="2250">
                <a:moveTo>
                  <a:pt x="0" y="0"/>
                </a:moveTo>
                <a:lnTo>
                  <a:pt x="15029" y="0"/>
                </a:lnTo>
                <a:lnTo>
                  <a:pt x="15029" y="2250"/>
                </a:lnTo>
                <a:lnTo>
                  <a:pt x="0" y="2250"/>
                </a:lnTo>
                <a:lnTo>
                  <a:pt x="0" y="0"/>
                </a:lnTo>
                <a:close/>
              </a:path>
            </a:pathLst>
          </a:custGeom>
          <a:solidFill>
            <a:srgbClr val="715afb">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0" name=""/>
          <p:cNvSpPr/>
          <p:nvPr/>
        </p:nvSpPr>
        <p:spPr>
          <a:xfrm>
            <a:off x="6172200" y="6248160"/>
            <a:ext cx="0" cy="809640"/>
          </a:xfrm>
          <a:prstGeom prst="line">
            <a:avLst/>
          </a:prstGeom>
          <a:ln w="37800">
            <a:solidFill>
              <a:srgbClr val="715afb"/>
            </a:solidFill>
            <a:miter/>
          </a:ln>
        </p:spPr>
        <p:style>
          <a:lnRef idx="0"/>
          <a:fillRef idx="0"/>
          <a:effectRef idx="0"/>
          <a:fontRef idx="minor"/>
        </p:style>
        <p:txBody>
          <a:bodyPr lIns="18720" rIns="18720" tIns="18720" bIns="18720" anchor="t">
            <a:noAutofit/>
          </a:bodyPr>
          <a:p>
            <a:endParaRPr b="0" lang="en-US" sz="2400" strike="noStrike" u="none">
              <a:solidFill>
                <a:srgbClr val="000000"/>
              </a:solidFill>
              <a:effectLst/>
              <a:uFillTx/>
              <a:latin typeface="Times New Roman"/>
            </a:endParaRPr>
          </a:p>
        </p:txBody>
      </p:sp>
      <p:pic>
        <p:nvPicPr>
          <p:cNvPr id="201" name="" descr=""/>
          <p:cNvPicPr/>
          <p:nvPr/>
        </p:nvPicPr>
        <p:blipFill>
          <a:blip r:embed="rId13"/>
          <a:stretch/>
        </p:blipFill>
        <p:spPr>
          <a:xfrm>
            <a:off x="6362640" y="6438960"/>
            <a:ext cx="151920" cy="151920"/>
          </a:xfrm>
          <a:prstGeom prst="rect">
            <a:avLst/>
          </a:prstGeom>
          <a:noFill/>
          <a:ln w="0">
            <a:noFill/>
          </a:ln>
        </p:spPr>
      </p:pic>
      <p:sp>
        <p:nvSpPr>
          <p:cNvPr id="202" name=""/>
          <p:cNvSpPr txBox="1"/>
          <p:nvPr/>
        </p:nvSpPr>
        <p:spPr>
          <a:xfrm>
            <a:off x="800280" y="6697800"/>
            <a:ext cx="172440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模块故障不影响整体系统运行</a:t>
            </a:r>
            <a:endParaRPr b="0" lang="en-US" sz="1050" strike="noStrike" u="none">
              <a:solidFill>
                <a:srgbClr val="000000"/>
              </a:solidFill>
              <a:effectLst/>
              <a:uFillTx/>
              <a:latin typeface="Times New Roman"/>
            </a:endParaRPr>
          </a:p>
        </p:txBody>
      </p:sp>
      <p:sp>
        <p:nvSpPr>
          <p:cNvPr id="203" name=""/>
          <p:cNvSpPr txBox="1"/>
          <p:nvPr/>
        </p:nvSpPr>
        <p:spPr>
          <a:xfrm>
            <a:off x="6591240" y="6391800"/>
            <a:ext cx="610200" cy="201600"/>
          </a:xfrm>
          <a:prstGeom prst="rect">
            <a:avLst/>
          </a:prstGeom>
          <a:noFill/>
          <a:ln w="0">
            <a:noFill/>
          </a:ln>
        </p:spPr>
        <p:txBody>
          <a:bodyPr wrap="none" lIns="0" rIns="0" tIns="0" bIns="0" anchor="t">
            <a:spAutoFit/>
          </a:bodyPr>
          <a:p>
            <a:r>
              <a:rPr b="1" lang="zh-CN" sz="1200" strike="noStrike" u="none">
                <a:solidFill>
                  <a:srgbClr val="191919"/>
                </a:solidFill>
                <a:effectLst/>
                <a:uFillTx/>
                <a:latin typeface="MicrosoftYaHei"/>
                <a:ea typeface="MicrosoftYaHei"/>
              </a:rPr>
              <a:t>性能优化</a:t>
            </a:r>
            <a:endParaRPr b="0" lang="en-US" sz="1200" strike="noStrike" u="none">
              <a:solidFill>
                <a:srgbClr val="000000"/>
              </a:solidFill>
              <a:effectLst/>
              <a:uFillTx/>
              <a:latin typeface="Times New Roman"/>
            </a:endParaRPr>
          </a:p>
        </p:txBody>
      </p:sp>
      <p:sp>
        <p:nvSpPr>
          <p:cNvPr id="204" name=""/>
          <p:cNvSpPr txBox="1"/>
          <p:nvPr/>
        </p:nvSpPr>
        <p:spPr>
          <a:xfrm>
            <a:off x="6362640" y="6697800"/>
            <a:ext cx="1856880" cy="175680"/>
          </a:xfrm>
          <a:prstGeom prst="rect">
            <a:avLst/>
          </a:prstGeom>
          <a:noFill/>
          <a:ln w="0">
            <a:noFill/>
          </a:ln>
        </p:spPr>
        <p:txBody>
          <a:bodyPr wrap="none" lIns="0" rIns="0" tIns="0" bIns="0" anchor="t">
            <a:spAutoFit/>
          </a:bodyPr>
          <a:p>
            <a:r>
              <a:rPr b="0" lang="zh-CN" sz="1000" strike="noStrike" u="none">
                <a:solidFill>
                  <a:srgbClr val="777777"/>
                </a:solidFill>
                <a:effectLst/>
                <a:uFillTx/>
                <a:latin typeface="MicrosoftYaHei"/>
                <a:ea typeface="MicrosoftYaHei"/>
              </a:rPr>
              <a:t>支持并行执行，提升系统吞吐量</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06" name="" descr=""/>
          <p:cNvPicPr/>
          <p:nvPr/>
        </p:nvPicPr>
        <p:blipFill>
          <a:blip r:embed="rId1"/>
          <a:stretch/>
        </p:blipFill>
        <p:spPr>
          <a:xfrm>
            <a:off x="0" y="0"/>
            <a:ext cx="12191760" cy="6857640"/>
          </a:xfrm>
          <a:prstGeom prst="rect">
            <a:avLst/>
          </a:prstGeom>
          <a:noFill/>
          <a:ln w="0">
            <a:noFill/>
          </a:ln>
        </p:spPr>
      </p:pic>
      <p:sp>
        <p:nvSpPr>
          <p:cNvPr id="207" name=""/>
          <p:cNvSpPr txBox="1"/>
          <p:nvPr/>
        </p:nvSpPr>
        <p:spPr>
          <a:xfrm>
            <a:off x="380880" y="182880"/>
            <a:ext cx="161892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01/03</a:t>
            </a:r>
            <a:r>
              <a:rPr b="0" lang="zh-CN" sz="1000" strike="noStrike" u="none">
                <a:solidFill>
                  <a:srgbClr val="4b5563"/>
                </a:solidFill>
                <a:effectLst/>
                <a:uFillTx/>
                <a:latin typeface="MicrosoftYaHei"/>
                <a:ea typeface="MicrosoftYaHei"/>
              </a:rPr>
              <a:t>项目概述与核心架构</a:t>
            </a:r>
            <a:endParaRPr b="0" lang="en-US" sz="1050" strike="noStrike" u="none">
              <a:solidFill>
                <a:srgbClr val="000000"/>
              </a:solidFill>
              <a:effectLst/>
              <a:uFillTx/>
              <a:latin typeface="Times New Roman"/>
            </a:endParaRPr>
          </a:p>
        </p:txBody>
      </p:sp>
      <p:sp>
        <p:nvSpPr>
          <p:cNvPr id="208" name=""/>
          <p:cNvSpPr/>
          <p:nvPr/>
        </p:nvSpPr>
        <p:spPr>
          <a:xfrm>
            <a:off x="380880" y="1247760"/>
            <a:ext cx="11430720" cy="4229280"/>
          </a:xfrm>
          <a:custGeom>
            <a:avLst/>
            <a:gdLst/>
            <a:ahLst/>
            <a:rect l="0" t="0" r="r" b="b"/>
            <a:pathLst>
              <a:path w="31752" h="11748">
                <a:moveTo>
                  <a:pt x="106" y="0"/>
                </a:moveTo>
                <a:lnTo>
                  <a:pt x="31646" y="0"/>
                </a:lnTo>
                <a:cubicBezTo>
                  <a:pt x="31704" y="0"/>
                  <a:pt x="31752" y="58"/>
                  <a:pt x="31752" y="105"/>
                </a:cubicBezTo>
                <a:lnTo>
                  <a:pt x="31752" y="11642"/>
                </a:lnTo>
                <a:cubicBezTo>
                  <a:pt x="31752" y="11701"/>
                  <a:pt x="31704" y="11748"/>
                  <a:pt x="31646" y="11748"/>
                </a:cubicBezTo>
                <a:lnTo>
                  <a:pt x="106" y="11748"/>
                </a:lnTo>
                <a:cubicBezTo>
                  <a:pt x="47" y="11748"/>
                  <a:pt x="0" y="11690"/>
                  <a:pt x="0" y="1164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09" name="" descr=""/>
          <p:cNvPicPr/>
          <p:nvPr/>
        </p:nvPicPr>
        <p:blipFill>
          <a:blip r:embed="rId2"/>
          <a:stretch/>
        </p:blipFill>
        <p:spPr>
          <a:xfrm>
            <a:off x="615240" y="1519200"/>
            <a:ext cx="207360" cy="171000"/>
          </a:xfrm>
          <a:prstGeom prst="rect">
            <a:avLst/>
          </a:prstGeom>
          <a:noFill/>
          <a:ln w="0">
            <a:noFill/>
          </a:ln>
        </p:spPr>
      </p:pic>
      <p:sp>
        <p:nvSpPr>
          <p:cNvPr id="210" name=""/>
          <p:cNvSpPr txBox="1"/>
          <p:nvPr/>
        </p:nvSpPr>
        <p:spPr>
          <a:xfrm>
            <a:off x="380880" y="450000"/>
            <a:ext cx="229284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架构模式对比分析</a:t>
            </a:r>
            <a:endParaRPr b="0" lang="en-US" sz="2250" strike="noStrike" u="none">
              <a:solidFill>
                <a:srgbClr val="000000"/>
              </a:solidFill>
              <a:effectLst/>
              <a:uFillTx/>
              <a:latin typeface="Times New Roman"/>
            </a:endParaRPr>
          </a:p>
        </p:txBody>
      </p:sp>
      <p:sp>
        <p:nvSpPr>
          <p:cNvPr id="211" name=""/>
          <p:cNvSpPr/>
          <p:nvPr/>
        </p:nvSpPr>
        <p:spPr>
          <a:xfrm>
            <a:off x="614160" y="1890360"/>
            <a:ext cx="819000" cy="695880"/>
          </a:xfrm>
          <a:custGeom>
            <a:avLst/>
            <a:gdLst/>
            <a:ahLst/>
            <a:rect l="0" t="0" r="r" b="b"/>
            <a:pathLst>
              <a:path w="2275" h="1933">
                <a:moveTo>
                  <a:pt x="0" y="0"/>
                </a:moveTo>
                <a:lnTo>
                  <a:pt x="2275" y="0"/>
                </a:lnTo>
                <a:lnTo>
                  <a:pt x="2275" y="1933"/>
                </a:lnTo>
                <a:lnTo>
                  <a:pt x="0" y="1933"/>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2" name=""/>
          <p:cNvSpPr/>
          <p:nvPr/>
        </p:nvSpPr>
        <p:spPr>
          <a:xfrm>
            <a:off x="614160" y="1890360"/>
            <a:ext cx="0" cy="6955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13" name=""/>
          <p:cNvSpPr/>
          <p:nvPr/>
        </p:nvSpPr>
        <p:spPr>
          <a:xfrm>
            <a:off x="1432800" y="1890360"/>
            <a:ext cx="0" cy="6955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14" name=""/>
          <p:cNvSpPr/>
          <p:nvPr/>
        </p:nvSpPr>
        <p:spPr>
          <a:xfrm>
            <a:off x="614160" y="1890360"/>
            <a:ext cx="81864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15" name=""/>
          <p:cNvSpPr/>
          <p:nvPr/>
        </p:nvSpPr>
        <p:spPr>
          <a:xfrm>
            <a:off x="614160" y="2585880"/>
            <a:ext cx="81864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16" name=""/>
          <p:cNvSpPr txBox="1"/>
          <p:nvPr/>
        </p:nvSpPr>
        <p:spPr>
          <a:xfrm>
            <a:off x="942840" y="1466280"/>
            <a:ext cx="136620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主流架构模式对比</a:t>
            </a:r>
            <a:endParaRPr b="0" lang="en-US" sz="1350" strike="noStrike" u="none">
              <a:solidFill>
                <a:srgbClr val="000000"/>
              </a:solidFill>
              <a:effectLst/>
              <a:uFillTx/>
              <a:latin typeface="Times New Roman"/>
            </a:endParaRPr>
          </a:p>
        </p:txBody>
      </p:sp>
      <p:sp>
        <p:nvSpPr>
          <p:cNvPr id="217" name=""/>
          <p:cNvSpPr/>
          <p:nvPr/>
        </p:nvSpPr>
        <p:spPr>
          <a:xfrm>
            <a:off x="1432800" y="1890360"/>
            <a:ext cx="3836880" cy="695880"/>
          </a:xfrm>
          <a:custGeom>
            <a:avLst/>
            <a:gdLst/>
            <a:ahLst/>
            <a:rect l="0" t="0" r="r" b="b"/>
            <a:pathLst>
              <a:path w="10658" h="1933">
                <a:moveTo>
                  <a:pt x="0" y="0"/>
                </a:moveTo>
                <a:lnTo>
                  <a:pt x="10658" y="0"/>
                </a:lnTo>
                <a:lnTo>
                  <a:pt x="10658" y="1933"/>
                </a:lnTo>
                <a:lnTo>
                  <a:pt x="0" y="1933"/>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8" name=""/>
          <p:cNvSpPr/>
          <p:nvPr/>
        </p:nvSpPr>
        <p:spPr>
          <a:xfrm>
            <a:off x="1432800" y="1890360"/>
            <a:ext cx="0" cy="6955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19" name=""/>
          <p:cNvSpPr/>
          <p:nvPr/>
        </p:nvSpPr>
        <p:spPr>
          <a:xfrm>
            <a:off x="5269320" y="1890360"/>
            <a:ext cx="0" cy="6955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20" name=""/>
          <p:cNvSpPr/>
          <p:nvPr/>
        </p:nvSpPr>
        <p:spPr>
          <a:xfrm>
            <a:off x="1432800" y="1890360"/>
            <a:ext cx="38365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21" name=""/>
          <p:cNvSpPr/>
          <p:nvPr/>
        </p:nvSpPr>
        <p:spPr>
          <a:xfrm>
            <a:off x="1432800" y="2585880"/>
            <a:ext cx="38365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22" name=""/>
          <p:cNvSpPr txBox="1"/>
          <p:nvPr/>
        </p:nvSpPr>
        <p:spPr>
          <a:xfrm>
            <a:off x="738360" y="2005560"/>
            <a:ext cx="61020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架构模式</a:t>
            </a:r>
            <a:endParaRPr b="0" lang="en-US" sz="1200" strike="noStrike" u="none">
              <a:solidFill>
                <a:srgbClr val="000000"/>
              </a:solidFill>
              <a:effectLst/>
              <a:uFillTx/>
              <a:latin typeface="Times New Roman"/>
            </a:endParaRPr>
          </a:p>
        </p:txBody>
      </p:sp>
      <p:sp>
        <p:nvSpPr>
          <p:cNvPr id="223" name=""/>
          <p:cNvSpPr/>
          <p:nvPr/>
        </p:nvSpPr>
        <p:spPr>
          <a:xfrm>
            <a:off x="5269320" y="1890360"/>
            <a:ext cx="3437280" cy="695880"/>
          </a:xfrm>
          <a:custGeom>
            <a:avLst/>
            <a:gdLst/>
            <a:ahLst/>
            <a:rect l="0" t="0" r="r" b="b"/>
            <a:pathLst>
              <a:path w="9548" h="1933">
                <a:moveTo>
                  <a:pt x="0" y="0"/>
                </a:moveTo>
                <a:lnTo>
                  <a:pt x="9548" y="0"/>
                </a:lnTo>
                <a:lnTo>
                  <a:pt x="9548" y="1933"/>
                </a:lnTo>
                <a:lnTo>
                  <a:pt x="0" y="1933"/>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24" name=""/>
          <p:cNvSpPr/>
          <p:nvPr/>
        </p:nvSpPr>
        <p:spPr>
          <a:xfrm>
            <a:off x="5269320" y="1890360"/>
            <a:ext cx="0" cy="6955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25" name=""/>
          <p:cNvSpPr/>
          <p:nvPr/>
        </p:nvSpPr>
        <p:spPr>
          <a:xfrm>
            <a:off x="8706240" y="1890360"/>
            <a:ext cx="0" cy="6955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26" name=""/>
          <p:cNvSpPr/>
          <p:nvPr/>
        </p:nvSpPr>
        <p:spPr>
          <a:xfrm>
            <a:off x="5269320" y="1890360"/>
            <a:ext cx="34369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27" name=""/>
          <p:cNvSpPr/>
          <p:nvPr/>
        </p:nvSpPr>
        <p:spPr>
          <a:xfrm>
            <a:off x="5269320" y="2585880"/>
            <a:ext cx="34369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28" name=""/>
          <p:cNvSpPr txBox="1"/>
          <p:nvPr/>
        </p:nvSpPr>
        <p:spPr>
          <a:xfrm>
            <a:off x="1557000" y="2005560"/>
            <a:ext cx="61020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核心思想</a:t>
            </a:r>
            <a:endParaRPr b="0" lang="en-US" sz="1200" strike="noStrike" u="none">
              <a:solidFill>
                <a:srgbClr val="000000"/>
              </a:solidFill>
              <a:effectLst/>
              <a:uFillTx/>
              <a:latin typeface="Times New Roman"/>
            </a:endParaRPr>
          </a:p>
        </p:txBody>
      </p:sp>
      <p:sp>
        <p:nvSpPr>
          <p:cNvPr id="229" name=""/>
          <p:cNvSpPr/>
          <p:nvPr/>
        </p:nvSpPr>
        <p:spPr>
          <a:xfrm>
            <a:off x="8706240" y="1890360"/>
            <a:ext cx="2871720" cy="695880"/>
          </a:xfrm>
          <a:custGeom>
            <a:avLst/>
            <a:gdLst/>
            <a:ahLst/>
            <a:rect l="0" t="0" r="r" b="b"/>
            <a:pathLst>
              <a:path w="7977" h="1933">
                <a:moveTo>
                  <a:pt x="0" y="0"/>
                </a:moveTo>
                <a:lnTo>
                  <a:pt x="7977" y="0"/>
                </a:lnTo>
                <a:lnTo>
                  <a:pt x="7977" y="1933"/>
                </a:lnTo>
                <a:lnTo>
                  <a:pt x="0" y="1933"/>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30" name=""/>
          <p:cNvSpPr/>
          <p:nvPr/>
        </p:nvSpPr>
        <p:spPr>
          <a:xfrm>
            <a:off x="8706240" y="1890360"/>
            <a:ext cx="0" cy="6955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31" name=""/>
          <p:cNvSpPr/>
          <p:nvPr/>
        </p:nvSpPr>
        <p:spPr>
          <a:xfrm>
            <a:off x="11577600" y="1890360"/>
            <a:ext cx="0" cy="6955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32" name=""/>
          <p:cNvSpPr/>
          <p:nvPr/>
        </p:nvSpPr>
        <p:spPr>
          <a:xfrm>
            <a:off x="8706240" y="1890360"/>
            <a:ext cx="28713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33" name=""/>
          <p:cNvSpPr/>
          <p:nvPr/>
        </p:nvSpPr>
        <p:spPr>
          <a:xfrm>
            <a:off x="8706240" y="2585880"/>
            <a:ext cx="28713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34" name=""/>
          <p:cNvSpPr txBox="1"/>
          <p:nvPr/>
        </p:nvSpPr>
        <p:spPr>
          <a:xfrm>
            <a:off x="5393160" y="2005560"/>
            <a:ext cx="61020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主要优势</a:t>
            </a:r>
            <a:endParaRPr b="0" lang="en-US" sz="1200" strike="noStrike" u="none">
              <a:solidFill>
                <a:srgbClr val="000000"/>
              </a:solidFill>
              <a:effectLst/>
              <a:uFillTx/>
              <a:latin typeface="Times New Roman"/>
            </a:endParaRPr>
          </a:p>
        </p:txBody>
      </p:sp>
      <p:sp>
        <p:nvSpPr>
          <p:cNvPr id="235" name=""/>
          <p:cNvSpPr/>
          <p:nvPr/>
        </p:nvSpPr>
        <p:spPr>
          <a:xfrm>
            <a:off x="614160" y="2585880"/>
            <a:ext cx="0" cy="6951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36" name=""/>
          <p:cNvSpPr/>
          <p:nvPr/>
        </p:nvSpPr>
        <p:spPr>
          <a:xfrm>
            <a:off x="1432800" y="2585880"/>
            <a:ext cx="0" cy="6951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37" name=""/>
          <p:cNvSpPr/>
          <p:nvPr/>
        </p:nvSpPr>
        <p:spPr>
          <a:xfrm>
            <a:off x="614160" y="2585880"/>
            <a:ext cx="81864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38" name=""/>
          <p:cNvSpPr/>
          <p:nvPr/>
        </p:nvSpPr>
        <p:spPr>
          <a:xfrm>
            <a:off x="614160" y="3281040"/>
            <a:ext cx="81864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39" name=""/>
          <p:cNvSpPr txBox="1"/>
          <p:nvPr/>
        </p:nvSpPr>
        <p:spPr>
          <a:xfrm>
            <a:off x="8830440" y="2005560"/>
            <a:ext cx="610200" cy="201600"/>
          </a:xfrm>
          <a:prstGeom prst="rect">
            <a:avLst/>
          </a:prstGeom>
          <a:noFill/>
          <a:ln w="0">
            <a:noFill/>
          </a:ln>
        </p:spPr>
        <p:txBody>
          <a:bodyPr wrap="none" lIns="0" rIns="0" tIns="0" bIns="0" anchor="t">
            <a:spAutoFit/>
          </a:bodyPr>
          <a:p>
            <a:r>
              <a:rPr b="1" lang="zh-CN" sz="1200" strike="noStrike" u="none">
                <a:solidFill>
                  <a:srgbClr val="1e293b"/>
                </a:solidFill>
                <a:effectLst/>
                <a:uFillTx/>
                <a:latin typeface="MicrosoftYaHei"/>
                <a:ea typeface="MicrosoftYaHei"/>
              </a:rPr>
              <a:t>主要挑战</a:t>
            </a:r>
            <a:endParaRPr b="0" lang="en-US" sz="1200" strike="noStrike" u="none">
              <a:solidFill>
                <a:srgbClr val="000000"/>
              </a:solidFill>
              <a:effectLst/>
              <a:uFillTx/>
              <a:latin typeface="Times New Roman"/>
            </a:endParaRPr>
          </a:p>
        </p:txBody>
      </p:sp>
      <p:sp>
        <p:nvSpPr>
          <p:cNvPr id="240" name=""/>
          <p:cNvSpPr/>
          <p:nvPr/>
        </p:nvSpPr>
        <p:spPr>
          <a:xfrm>
            <a:off x="1432800" y="2585880"/>
            <a:ext cx="0" cy="6951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41" name=""/>
          <p:cNvSpPr/>
          <p:nvPr/>
        </p:nvSpPr>
        <p:spPr>
          <a:xfrm>
            <a:off x="5269320" y="2585880"/>
            <a:ext cx="0" cy="6951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42" name=""/>
          <p:cNvSpPr/>
          <p:nvPr/>
        </p:nvSpPr>
        <p:spPr>
          <a:xfrm>
            <a:off x="1432800" y="2585880"/>
            <a:ext cx="38365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43" name=""/>
          <p:cNvSpPr/>
          <p:nvPr/>
        </p:nvSpPr>
        <p:spPr>
          <a:xfrm>
            <a:off x="1432800" y="3281040"/>
            <a:ext cx="38365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44" name=""/>
          <p:cNvSpPr txBox="1"/>
          <p:nvPr/>
        </p:nvSpPr>
        <p:spPr>
          <a:xfrm>
            <a:off x="738360" y="2701080"/>
            <a:ext cx="442044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事件驱动架构</a:t>
            </a:r>
            <a:r>
              <a:rPr b="0" lang="zh-CN" sz="1200" strike="noStrike" u="none">
                <a:solidFill>
                  <a:srgbClr val="333333"/>
                </a:solidFill>
                <a:effectLst/>
                <a:uFillTx/>
                <a:latin typeface="MicrosoftYaHei"/>
                <a:ea typeface="MicrosoftYaHei"/>
              </a:rPr>
              <a:t>系统围绕市场事件（如价格变动、订单更新）构建，</a:t>
            </a:r>
            <a:endParaRPr b="0" lang="en-US" sz="1200" strike="noStrike" u="none">
              <a:solidFill>
                <a:srgbClr val="000000"/>
              </a:solidFill>
              <a:effectLst/>
              <a:uFillTx/>
              <a:latin typeface="Times New Roman"/>
            </a:endParaRPr>
          </a:p>
        </p:txBody>
      </p:sp>
      <p:sp>
        <p:nvSpPr>
          <p:cNvPr id="245" name=""/>
          <p:cNvSpPr/>
          <p:nvPr/>
        </p:nvSpPr>
        <p:spPr>
          <a:xfrm>
            <a:off x="5269320" y="2585880"/>
            <a:ext cx="0" cy="6951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46" name=""/>
          <p:cNvSpPr/>
          <p:nvPr/>
        </p:nvSpPr>
        <p:spPr>
          <a:xfrm>
            <a:off x="8706240" y="2585880"/>
            <a:ext cx="0" cy="6951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47" name=""/>
          <p:cNvSpPr/>
          <p:nvPr/>
        </p:nvSpPr>
        <p:spPr>
          <a:xfrm>
            <a:off x="5269320" y="2585880"/>
            <a:ext cx="34369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48" name=""/>
          <p:cNvSpPr/>
          <p:nvPr/>
        </p:nvSpPr>
        <p:spPr>
          <a:xfrm>
            <a:off x="5269320" y="3281040"/>
            <a:ext cx="34369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49" name=""/>
          <p:cNvSpPr txBox="1"/>
          <p:nvPr/>
        </p:nvSpPr>
        <p:spPr>
          <a:xfrm>
            <a:off x="1557000" y="2904120"/>
            <a:ext cx="28962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事件产生后被传递给相应的处理器进行处理</a:t>
            </a:r>
            <a:endParaRPr b="0" lang="en-US" sz="1200" strike="noStrike" u="none">
              <a:solidFill>
                <a:srgbClr val="000000"/>
              </a:solidFill>
              <a:effectLst/>
              <a:uFillTx/>
              <a:latin typeface="Times New Roman"/>
            </a:endParaRPr>
          </a:p>
        </p:txBody>
      </p:sp>
      <p:sp>
        <p:nvSpPr>
          <p:cNvPr id="250" name=""/>
          <p:cNvSpPr txBox="1"/>
          <p:nvPr/>
        </p:nvSpPr>
        <p:spPr>
          <a:xfrm>
            <a:off x="5393160" y="2701080"/>
            <a:ext cx="30488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能够灵活响应市场的异步变化，适合处理实时</a:t>
            </a:r>
            <a:endParaRPr b="0" lang="en-US" sz="1200" strike="noStrike" u="none">
              <a:solidFill>
                <a:srgbClr val="000000"/>
              </a:solidFill>
              <a:effectLst/>
              <a:uFillTx/>
              <a:latin typeface="Times New Roman"/>
            </a:endParaRPr>
          </a:p>
        </p:txBody>
      </p:sp>
      <p:sp>
        <p:nvSpPr>
          <p:cNvPr id="251" name=""/>
          <p:cNvSpPr/>
          <p:nvPr/>
        </p:nvSpPr>
        <p:spPr>
          <a:xfrm>
            <a:off x="8706240" y="2585880"/>
            <a:ext cx="0" cy="6951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52" name=""/>
          <p:cNvSpPr/>
          <p:nvPr/>
        </p:nvSpPr>
        <p:spPr>
          <a:xfrm>
            <a:off x="11577600" y="2585880"/>
            <a:ext cx="0" cy="69516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53" name=""/>
          <p:cNvSpPr/>
          <p:nvPr/>
        </p:nvSpPr>
        <p:spPr>
          <a:xfrm>
            <a:off x="8706240" y="2585880"/>
            <a:ext cx="28713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54" name=""/>
          <p:cNvSpPr/>
          <p:nvPr/>
        </p:nvSpPr>
        <p:spPr>
          <a:xfrm>
            <a:off x="8706240" y="3281040"/>
            <a:ext cx="28713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55" name=""/>
          <p:cNvSpPr txBox="1"/>
          <p:nvPr/>
        </p:nvSpPr>
        <p:spPr>
          <a:xfrm>
            <a:off x="5393160" y="2904120"/>
            <a:ext cx="16772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数据流和复杂的交易逻辑</a:t>
            </a:r>
            <a:endParaRPr b="0" lang="en-US" sz="1200" strike="noStrike" u="none">
              <a:solidFill>
                <a:srgbClr val="000000"/>
              </a:solidFill>
              <a:effectLst/>
              <a:uFillTx/>
              <a:latin typeface="Times New Roman"/>
            </a:endParaRPr>
          </a:p>
        </p:txBody>
      </p:sp>
      <p:sp>
        <p:nvSpPr>
          <p:cNvPr id="256" name=""/>
          <p:cNvSpPr txBox="1"/>
          <p:nvPr/>
        </p:nvSpPr>
        <p:spPr>
          <a:xfrm>
            <a:off x="8830440" y="2701080"/>
            <a:ext cx="2591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系统的并发性和事件处理的顺序性需要</a:t>
            </a:r>
            <a:endParaRPr b="0" lang="en-US" sz="1200" strike="noStrike" u="none">
              <a:solidFill>
                <a:srgbClr val="000000"/>
              </a:solidFill>
              <a:effectLst/>
              <a:uFillTx/>
              <a:latin typeface="Times New Roman"/>
            </a:endParaRPr>
          </a:p>
        </p:txBody>
      </p:sp>
      <p:sp>
        <p:nvSpPr>
          <p:cNvPr id="257" name=""/>
          <p:cNvSpPr/>
          <p:nvPr/>
        </p:nvSpPr>
        <p:spPr>
          <a:xfrm>
            <a:off x="614160" y="3281040"/>
            <a:ext cx="10963800" cy="924480"/>
          </a:xfrm>
          <a:custGeom>
            <a:avLst/>
            <a:gdLst/>
            <a:ahLst/>
            <a:rect l="0" t="0" r="r" b="b"/>
            <a:pathLst>
              <a:path w="30455" h="2568">
                <a:moveTo>
                  <a:pt x="0" y="0"/>
                </a:moveTo>
                <a:lnTo>
                  <a:pt x="30455" y="0"/>
                </a:lnTo>
                <a:lnTo>
                  <a:pt x="30455" y="2568"/>
                </a:lnTo>
                <a:lnTo>
                  <a:pt x="0" y="2568"/>
                </a:lnTo>
                <a:lnTo>
                  <a:pt x="0" y="0"/>
                </a:lnTo>
                <a:close/>
              </a:path>
            </a:pathLst>
          </a:custGeom>
          <a:solidFill>
            <a:srgbClr val="f8fafc"/>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58" name=""/>
          <p:cNvSpPr/>
          <p:nvPr/>
        </p:nvSpPr>
        <p:spPr>
          <a:xfrm>
            <a:off x="614160" y="3281040"/>
            <a:ext cx="0" cy="9241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59" name=""/>
          <p:cNvSpPr/>
          <p:nvPr/>
        </p:nvSpPr>
        <p:spPr>
          <a:xfrm>
            <a:off x="1432800" y="3281040"/>
            <a:ext cx="0" cy="9241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60" name=""/>
          <p:cNvSpPr/>
          <p:nvPr/>
        </p:nvSpPr>
        <p:spPr>
          <a:xfrm>
            <a:off x="614160" y="3281040"/>
            <a:ext cx="81864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61" name=""/>
          <p:cNvSpPr/>
          <p:nvPr/>
        </p:nvSpPr>
        <p:spPr>
          <a:xfrm>
            <a:off x="614160" y="4205160"/>
            <a:ext cx="81864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62" name=""/>
          <p:cNvSpPr txBox="1"/>
          <p:nvPr/>
        </p:nvSpPr>
        <p:spPr>
          <a:xfrm>
            <a:off x="8830440" y="2904120"/>
            <a:ext cx="2591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仔细设计，以避免竞态条件和逻辑错误</a:t>
            </a:r>
            <a:endParaRPr b="0" lang="en-US" sz="1200" strike="noStrike" u="none">
              <a:solidFill>
                <a:srgbClr val="000000"/>
              </a:solidFill>
              <a:effectLst/>
              <a:uFillTx/>
              <a:latin typeface="Times New Roman"/>
            </a:endParaRPr>
          </a:p>
        </p:txBody>
      </p:sp>
      <p:sp>
        <p:nvSpPr>
          <p:cNvPr id="263" name=""/>
          <p:cNvSpPr/>
          <p:nvPr/>
        </p:nvSpPr>
        <p:spPr>
          <a:xfrm>
            <a:off x="1432800" y="3281040"/>
            <a:ext cx="0" cy="9241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64" name=""/>
          <p:cNvSpPr/>
          <p:nvPr/>
        </p:nvSpPr>
        <p:spPr>
          <a:xfrm>
            <a:off x="5269320" y="3281040"/>
            <a:ext cx="0" cy="9241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65" name=""/>
          <p:cNvSpPr/>
          <p:nvPr/>
        </p:nvSpPr>
        <p:spPr>
          <a:xfrm>
            <a:off x="1432800" y="3281040"/>
            <a:ext cx="38365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66" name=""/>
          <p:cNvSpPr/>
          <p:nvPr/>
        </p:nvSpPr>
        <p:spPr>
          <a:xfrm>
            <a:off x="1432800" y="4205160"/>
            <a:ext cx="38365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67" name=""/>
          <p:cNvSpPr txBox="1"/>
          <p:nvPr/>
        </p:nvSpPr>
        <p:spPr>
          <a:xfrm>
            <a:off x="738360" y="3396240"/>
            <a:ext cx="1214280" cy="201600"/>
          </a:xfrm>
          <a:prstGeom prst="rect">
            <a:avLst/>
          </a:prstGeom>
          <a:noFill/>
          <a:ln w="0">
            <a:noFill/>
          </a:ln>
        </p:spPr>
        <p:txBody>
          <a:bodyPr wrap="none" lIns="0" rIns="0" tIns="0" bIns="0" anchor="t">
            <a:spAutoFit/>
          </a:bodyPr>
          <a:p>
            <a:r>
              <a:rPr b="1" lang="zh-CN" sz="1200" strike="noStrike" u="none">
                <a:solidFill>
                  <a:srgbClr val="333333"/>
                </a:solidFill>
                <a:effectLst/>
                <a:uFillTx/>
                <a:latin typeface="MicrosoftYaHei"/>
                <a:ea typeface="MicrosoftYaHei"/>
              </a:rPr>
              <a:t>管道</a:t>
            </a:r>
            <a:r>
              <a:rPr b="1" lang="en-US" sz="1200" strike="noStrike" u="none">
                <a:solidFill>
                  <a:srgbClr val="333333"/>
                </a:solidFill>
                <a:effectLst/>
                <a:uFillTx/>
                <a:latin typeface="MicrosoftYaHei"/>
                <a:ea typeface="MicrosoftYaHei"/>
              </a:rPr>
              <a:t>-</a:t>
            </a:r>
            <a:r>
              <a:rPr b="1" lang="zh-CN" sz="1200" strike="noStrike" u="none">
                <a:solidFill>
                  <a:srgbClr val="333333"/>
                </a:solidFill>
                <a:effectLst/>
                <a:uFillTx/>
                <a:latin typeface="MicrosoftYaHei"/>
                <a:ea typeface="MicrosoftYaHei"/>
              </a:rPr>
              <a:t>过滤器架构</a:t>
            </a:r>
            <a:endParaRPr b="0" lang="en-US" sz="1200" strike="noStrike" u="none">
              <a:solidFill>
                <a:srgbClr val="000000"/>
              </a:solidFill>
              <a:effectLst/>
              <a:uFillTx/>
              <a:latin typeface="Times New Roman"/>
            </a:endParaRPr>
          </a:p>
        </p:txBody>
      </p:sp>
      <p:sp>
        <p:nvSpPr>
          <p:cNvPr id="268" name=""/>
          <p:cNvSpPr txBox="1"/>
          <p:nvPr/>
        </p:nvSpPr>
        <p:spPr>
          <a:xfrm>
            <a:off x="1557000" y="3396240"/>
            <a:ext cx="35060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将复杂的数据处理任务分解为一系列独立的、可重用</a:t>
            </a:r>
            <a:endParaRPr b="0" lang="en-US" sz="1200" strike="noStrike" u="none">
              <a:solidFill>
                <a:srgbClr val="000000"/>
              </a:solidFill>
              <a:effectLst/>
              <a:uFillTx/>
              <a:latin typeface="Times New Roman"/>
            </a:endParaRPr>
          </a:p>
        </p:txBody>
      </p:sp>
      <p:sp>
        <p:nvSpPr>
          <p:cNvPr id="269" name=""/>
          <p:cNvSpPr txBox="1"/>
          <p:nvPr/>
        </p:nvSpPr>
        <p:spPr>
          <a:xfrm>
            <a:off x="1557000" y="3599640"/>
            <a:ext cx="378576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的</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过滤器</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（模块），数据通过</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管道</a:t>
            </a:r>
            <a:r>
              <a:rPr b="0" lang="en-US" sz="1200" strike="noStrike" u="none">
                <a:solidFill>
                  <a:srgbClr val="333333"/>
                </a:solidFill>
                <a:effectLst/>
                <a:uFillTx/>
                <a:latin typeface="MicrosoftYaHei"/>
                <a:ea typeface="MicrosoftYaHei"/>
              </a:rPr>
              <a:t>"</a:t>
            </a:r>
            <a:r>
              <a:rPr b="0" lang="zh-CN" sz="1200" strike="noStrike" u="none">
                <a:solidFill>
                  <a:srgbClr val="333333"/>
                </a:solidFill>
                <a:effectLst/>
                <a:uFillTx/>
                <a:latin typeface="MicrosoftYaHei"/>
                <a:ea typeface="MicrosoftYaHei"/>
              </a:rPr>
              <a:t>在这些模块间</a:t>
            </a:r>
            <a:endParaRPr b="0" lang="en-US" sz="1200" strike="noStrike" u="none">
              <a:solidFill>
                <a:srgbClr val="000000"/>
              </a:solidFill>
              <a:effectLst/>
              <a:uFillTx/>
              <a:latin typeface="Times New Roman"/>
            </a:endParaRPr>
          </a:p>
        </p:txBody>
      </p:sp>
      <p:sp>
        <p:nvSpPr>
          <p:cNvPr id="270" name=""/>
          <p:cNvSpPr/>
          <p:nvPr/>
        </p:nvSpPr>
        <p:spPr>
          <a:xfrm>
            <a:off x="5269320" y="3281040"/>
            <a:ext cx="0" cy="9241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71" name=""/>
          <p:cNvSpPr/>
          <p:nvPr/>
        </p:nvSpPr>
        <p:spPr>
          <a:xfrm>
            <a:off x="8706240" y="3281040"/>
            <a:ext cx="0" cy="9241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72" name=""/>
          <p:cNvSpPr/>
          <p:nvPr/>
        </p:nvSpPr>
        <p:spPr>
          <a:xfrm>
            <a:off x="5269320" y="3281040"/>
            <a:ext cx="34369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73" name=""/>
          <p:cNvSpPr/>
          <p:nvPr/>
        </p:nvSpPr>
        <p:spPr>
          <a:xfrm>
            <a:off x="5269320" y="4205160"/>
            <a:ext cx="343692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74" name=""/>
          <p:cNvSpPr txBox="1"/>
          <p:nvPr/>
        </p:nvSpPr>
        <p:spPr>
          <a:xfrm>
            <a:off x="1557000" y="3802680"/>
            <a:ext cx="106740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线性流动和转换</a:t>
            </a:r>
            <a:endParaRPr b="0" lang="en-US" sz="1200" strike="noStrike" u="none">
              <a:solidFill>
                <a:srgbClr val="000000"/>
              </a:solidFill>
              <a:effectLst/>
              <a:uFillTx/>
              <a:latin typeface="Times New Roman"/>
            </a:endParaRPr>
          </a:p>
        </p:txBody>
      </p:sp>
      <p:sp>
        <p:nvSpPr>
          <p:cNvPr id="275" name=""/>
          <p:cNvSpPr txBox="1"/>
          <p:nvPr/>
        </p:nvSpPr>
        <p:spPr>
          <a:xfrm>
            <a:off x="5393160" y="3396240"/>
            <a:ext cx="30488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模块具有高内聚、低耦合的特点，易于独立开</a:t>
            </a:r>
            <a:endParaRPr b="0" lang="en-US" sz="1200" strike="noStrike" u="none">
              <a:solidFill>
                <a:srgbClr val="000000"/>
              </a:solidFill>
              <a:effectLst/>
              <a:uFillTx/>
              <a:latin typeface="Times New Roman"/>
            </a:endParaRPr>
          </a:p>
        </p:txBody>
      </p:sp>
      <p:sp>
        <p:nvSpPr>
          <p:cNvPr id="276" name=""/>
          <p:cNvSpPr txBox="1"/>
          <p:nvPr/>
        </p:nvSpPr>
        <p:spPr>
          <a:xfrm>
            <a:off x="5393160" y="3599640"/>
            <a:ext cx="30488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发、测试、维护和复用；天然支持并行执行，</a:t>
            </a:r>
            <a:endParaRPr b="0" lang="en-US" sz="1200" strike="noStrike" u="none">
              <a:solidFill>
                <a:srgbClr val="000000"/>
              </a:solidFill>
              <a:effectLst/>
              <a:uFillTx/>
              <a:latin typeface="Times New Roman"/>
            </a:endParaRPr>
          </a:p>
        </p:txBody>
      </p:sp>
      <p:sp>
        <p:nvSpPr>
          <p:cNvPr id="277" name=""/>
          <p:cNvSpPr/>
          <p:nvPr/>
        </p:nvSpPr>
        <p:spPr>
          <a:xfrm>
            <a:off x="8706240" y="3281040"/>
            <a:ext cx="0" cy="9241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78" name=""/>
          <p:cNvSpPr/>
          <p:nvPr/>
        </p:nvSpPr>
        <p:spPr>
          <a:xfrm>
            <a:off x="11577600" y="3281040"/>
            <a:ext cx="0" cy="92412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79" name=""/>
          <p:cNvSpPr/>
          <p:nvPr/>
        </p:nvSpPr>
        <p:spPr>
          <a:xfrm>
            <a:off x="8706240" y="3281040"/>
            <a:ext cx="28713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80" name=""/>
          <p:cNvSpPr/>
          <p:nvPr/>
        </p:nvSpPr>
        <p:spPr>
          <a:xfrm>
            <a:off x="8706240" y="4205160"/>
            <a:ext cx="287136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81" name=""/>
          <p:cNvSpPr txBox="1"/>
          <p:nvPr/>
        </p:nvSpPr>
        <p:spPr>
          <a:xfrm>
            <a:off x="5393160" y="3802680"/>
            <a:ext cx="12200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可提升系统吞吐量</a:t>
            </a:r>
            <a:endParaRPr b="0" lang="en-US" sz="1200" strike="noStrike" u="none">
              <a:solidFill>
                <a:srgbClr val="000000"/>
              </a:solidFill>
              <a:effectLst/>
              <a:uFillTx/>
              <a:latin typeface="Times New Roman"/>
            </a:endParaRPr>
          </a:p>
        </p:txBody>
      </p:sp>
      <p:sp>
        <p:nvSpPr>
          <p:cNvPr id="282" name=""/>
          <p:cNvSpPr txBox="1"/>
          <p:nvPr/>
        </p:nvSpPr>
        <p:spPr>
          <a:xfrm>
            <a:off x="8830440" y="3396240"/>
            <a:ext cx="2591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数据格式需要在各模块间保持一致，增</a:t>
            </a:r>
            <a:endParaRPr b="0" lang="en-US" sz="1200" strike="noStrike" u="none">
              <a:solidFill>
                <a:srgbClr val="000000"/>
              </a:solidFill>
              <a:effectLst/>
              <a:uFillTx/>
              <a:latin typeface="Times New Roman"/>
            </a:endParaRPr>
          </a:p>
        </p:txBody>
      </p:sp>
      <p:sp>
        <p:nvSpPr>
          <p:cNvPr id="283" name=""/>
          <p:cNvSpPr txBox="1"/>
          <p:nvPr/>
        </p:nvSpPr>
        <p:spPr>
          <a:xfrm>
            <a:off x="8830440" y="3599640"/>
            <a:ext cx="25916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加了设计复杂性；系统整体性能受限于</a:t>
            </a:r>
            <a:endParaRPr b="0" lang="en-US" sz="1200" strike="noStrike" u="none">
              <a:solidFill>
                <a:srgbClr val="000000"/>
              </a:solidFill>
              <a:effectLst/>
              <a:uFillTx/>
              <a:latin typeface="Times New Roman"/>
            </a:endParaRPr>
          </a:p>
        </p:txBody>
      </p:sp>
      <p:sp>
        <p:nvSpPr>
          <p:cNvPr id="284" name=""/>
          <p:cNvSpPr/>
          <p:nvPr/>
        </p:nvSpPr>
        <p:spPr>
          <a:xfrm>
            <a:off x="609480" y="4438440"/>
            <a:ext cx="10973520" cy="810000"/>
          </a:xfrm>
          <a:custGeom>
            <a:avLst/>
            <a:gdLst/>
            <a:ahLst/>
            <a:rect l="0" t="0" r="r" b="b"/>
            <a:pathLst>
              <a:path w="30482" h="2250">
                <a:moveTo>
                  <a:pt x="0" y="0"/>
                </a:moveTo>
                <a:lnTo>
                  <a:pt x="30482" y="0"/>
                </a:lnTo>
                <a:lnTo>
                  <a:pt x="30482" y="2250"/>
                </a:lnTo>
                <a:lnTo>
                  <a:pt x="0" y="2250"/>
                </a:lnTo>
                <a:lnTo>
                  <a:pt x="0" y="0"/>
                </a:lnTo>
                <a:close/>
              </a:path>
            </a:pathLst>
          </a:custGeom>
          <a:solidFill>
            <a:srgbClr val="edf6f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5" name=""/>
          <p:cNvSpPr/>
          <p:nvPr/>
        </p:nvSpPr>
        <p:spPr>
          <a:xfrm>
            <a:off x="609480" y="4209840"/>
            <a:ext cx="109728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sp>
        <p:nvSpPr>
          <p:cNvPr id="286" name=""/>
          <p:cNvSpPr txBox="1"/>
          <p:nvPr/>
        </p:nvSpPr>
        <p:spPr>
          <a:xfrm>
            <a:off x="8830440" y="3802680"/>
            <a:ext cx="762840" cy="201600"/>
          </a:xfrm>
          <a:prstGeom prst="rect">
            <a:avLst/>
          </a:prstGeom>
          <a:noFill/>
          <a:ln w="0">
            <a:noFill/>
          </a:ln>
        </p:spPr>
        <p:txBody>
          <a:bodyPr wrap="none" lIns="0" rIns="0" tIns="0" bIns="0" anchor="t">
            <a:spAutoFit/>
          </a:bodyPr>
          <a:p>
            <a:r>
              <a:rPr b="0" lang="zh-CN" sz="1200" strike="noStrike" u="none">
                <a:solidFill>
                  <a:srgbClr val="333333"/>
                </a:solidFill>
                <a:effectLst/>
                <a:uFillTx/>
                <a:latin typeface="MicrosoftYaHei"/>
                <a:ea typeface="MicrosoftYaHei"/>
              </a:rPr>
              <a:t>最慢的模块</a:t>
            </a:r>
            <a:endParaRPr b="0" lang="en-US" sz="1200" strike="noStrike" u="none">
              <a:solidFill>
                <a:srgbClr val="000000"/>
              </a:solidFill>
              <a:effectLst/>
              <a:uFillTx/>
              <a:latin typeface="Times New Roman"/>
            </a:endParaRPr>
          </a:p>
        </p:txBody>
      </p:sp>
      <p:pic>
        <p:nvPicPr>
          <p:cNvPr id="287" name="" descr=""/>
          <p:cNvPicPr/>
          <p:nvPr/>
        </p:nvPicPr>
        <p:blipFill>
          <a:blip r:embed="rId3"/>
          <a:stretch/>
        </p:blipFill>
        <p:spPr>
          <a:xfrm>
            <a:off x="762120" y="4629240"/>
            <a:ext cx="114120" cy="151920"/>
          </a:xfrm>
          <a:prstGeom prst="rect">
            <a:avLst/>
          </a:prstGeom>
          <a:noFill/>
          <a:ln w="0">
            <a:noFill/>
          </a:ln>
        </p:spPr>
      </p:pic>
      <p:sp>
        <p:nvSpPr>
          <p:cNvPr id="288" name=""/>
          <p:cNvSpPr txBox="1"/>
          <p:nvPr/>
        </p:nvSpPr>
        <p:spPr>
          <a:xfrm>
            <a:off x="923760" y="4591800"/>
            <a:ext cx="915120" cy="201600"/>
          </a:xfrm>
          <a:prstGeom prst="rect">
            <a:avLst/>
          </a:prstGeom>
          <a:noFill/>
          <a:ln w="0">
            <a:noFill/>
          </a:ln>
        </p:spPr>
        <p:txBody>
          <a:bodyPr wrap="none" lIns="0" rIns="0" tIns="0" bIns="0" anchor="t">
            <a:spAutoFit/>
          </a:bodyPr>
          <a:p>
            <a:r>
              <a:rPr b="1" lang="zh-CN" sz="1200" strike="noStrike" u="none">
                <a:solidFill>
                  <a:srgbClr val="09aa71"/>
                </a:solidFill>
                <a:effectLst/>
                <a:uFillTx/>
                <a:latin typeface="MicrosoftYaHei"/>
                <a:ea typeface="MicrosoftYaHei"/>
              </a:rPr>
              <a:t>架构选择依据</a:t>
            </a:r>
            <a:endParaRPr b="0" lang="en-US" sz="1200" strike="noStrike" u="none">
              <a:solidFill>
                <a:srgbClr val="000000"/>
              </a:solidFill>
              <a:effectLst/>
              <a:uFillTx/>
              <a:latin typeface="Times New Roman"/>
            </a:endParaRPr>
          </a:p>
        </p:txBody>
      </p:sp>
      <p:sp>
        <p:nvSpPr>
          <p:cNvPr id="289" name=""/>
          <p:cNvSpPr txBox="1"/>
          <p:nvPr/>
        </p:nvSpPr>
        <p:spPr>
          <a:xfrm>
            <a:off x="762120" y="4897800"/>
            <a:ext cx="8038080" cy="175680"/>
          </a:xfrm>
          <a:prstGeom prst="rect">
            <a:avLst/>
          </a:prstGeom>
          <a:noFill/>
          <a:ln w="0">
            <a:noFill/>
          </a:ln>
        </p:spPr>
        <p:txBody>
          <a:bodyPr wrap="none" lIns="0" rIns="0" tIns="0" bIns="0" anchor="t">
            <a:spAutoFit/>
          </a:bodyPr>
          <a:p>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管道</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过滤器</a:t>
            </a:r>
            <a:r>
              <a:rPr b="0" lang="en-US" sz="1000" strike="noStrike" u="none">
                <a:solidFill>
                  <a:srgbClr val="09aa71"/>
                </a:solidFill>
                <a:effectLst/>
                <a:uFillTx/>
                <a:latin typeface="MicrosoftYaHei"/>
                <a:ea typeface="MicrosoftYaHei"/>
              </a:rPr>
              <a:t>"</a:t>
            </a:r>
            <a:r>
              <a:rPr b="0" lang="zh-CN" sz="1000" strike="noStrike" u="none">
                <a:solidFill>
                  <a:srgbClr val="09aa71"/>
                </a:solidFill>
                <a:effectLst/>
                <a:uFillTx/>
                <a:latin typeface="MicrosoftYaHei"/>
                <a:ea typeface="MicrosoftYaHei"/>
              </a:rPr>
              <a:t>架构的模块化、可维护性和可扩展性优势，使其更适合作为长期演进蓝图，支持未来独立升级任何模块而无需系统重构。</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91" name="" descr=""/>
          <p:cNvPicPr/>
          <p:nvPr/>
        </p:nvPicPr>
        <p:blipFill>
          <a:blip r:embed="rId1"/>
          <a:stretch/>
        </p:blipFill>
        <p:spPr>
          <a:xfrm>
            <a:off x="0" y="0"/>
            <a:ext cx="12191760" cy="6857640"/>
          </a:xfrm>
          <a:prstGeom prst="rect">
            <a:avLst/>
          </a:prstGeom>
          <a:noFill/>
          <a:ln w="0">
            <a:noFill/>
          </a:ln>
        </p:spPr>
      </p:pic>
      <p:sp>
        <p:nvSpPr>
          <p:cNvPr id="292" name=""/>
          <p:cNvSpPr txBox="1"/>
          <p:nvPr/>
        </p:nvSpPr>
        <p:spPr>
          <a:xfrm>
            <a:off x="380880" y="182880"/>
            <a:ext cx="729360" cy="175680"/>
          </a:xfrm>
          <a:prstGeom prst="rect">
            <a:avLst/>
          </a:prstGeom>
          <a:noFill/>
          <a:ln w="0">
            <a:noFill/>
          </a:ln>
        </p:spPr>
        <p:txBody>
          <a:bodyPr wrap="none" lIns="0" rIns="0" tIns="0" bIns="0" anchor="t">
            <a:spAutoFit/>
          </a:bodyPr>
          <a:p>
            <a:r>
              <a:rPr b="1" lang="en-US" sz="1000" strike="noStrike" u="none">
                <a:solidFill>
                  <a:srgbClr val="09aa71"/>
                </a:solidFill>
                <a:effectLst/>
                <a:uFillTx/>
                <a:latin typeface="MicrosoftYaHei"/>
                <a:ea typeface="MicrosoftYaHei"/>
              </a:rPr>
              <a:t>01</a:t>
            </a:r>
            <a:r>
              <a:rPr b="0" lang="zh-CN" sz="1000" strike="noStrike" u="none">
                <a:solidFill>
                  <a:srgbClr val="4b5563"/>
                </a:solidFill>
                <a:effectLst/>
                <a:uFillTx/>
                <a:latin typeface="MicrosoftYaHei"/>
                <a:ea typeface="MicrosoftYaHei"/>
              </a:rPr>
              <a:t>章节小结</a:t>
            </a:r>
            <a:endParaRPr b="0" lang="en-US" sz="1050" strike="noStrike" u="none">
              <a:solidFill>
                <a:srgbClr val="000000"/>
              </a:solidFill>
              <a:effectLst/>
              <a:uFillTx/>
              <a:latin typeface="Times New Roman"/>
            </a:endParaRPr>
          </a:p>
        </p:txBody>
      </p:sp>
      <p:sp>
        <p:nvSpPr>
          <p:cNvPr id="293" name=""/>
          <p:cNvSpPr/>
          <p:nvPr/>
        </p:nvSpPr>
        <p:spPr>
          <a:xfrm>
            <a:off x="380880" y="1247760"/>
            <a:ext cx="5600880" cy="2857680"/>
          </a:xfrm>
          <a:custGeom>
            <a:avLst/>
            <a:gdLst/>
            <a:ahLst/>
            <a:rect l="0" t="0" r="r" b="b"/>
            <a:pathLst>
              <a:path w="15558" h="7938">
                <a:moveTo>
                  <a:pt x="106" y="0"/>
                </a:moveTo>
                <a:lnTo>
                  <a:pt x="15453" y="0"/>
                </a:lnTo>
                <a:cubicBezTo>
                  <a:pt x="15511" y="0"/>
                  <a:pt x="15558" y="58"/>
                  <a:pt x="15558" y="105"/>
                </a:cubicBezTo>
                <a:lnTo>
                  <a:pt x="15558" y="7832"/>
                </a:lnTo>
                <a:cubicBezTo>
                  <a:pt x="15558" y="7891"/>
                  <a:pt x="15511" y="7938"/>
                  <a:pt x="15453" y="7938"/>
                </a:cubicBezTo>
                <a:lnTo>
                  <a:pt x="106" y="7938"/>
                </a:lnTo>
                <a:cubicBezTo>
                  <a:pt x="47" y="7938"/>
                  <a:pt x="0" y="7880"/>
                  <a:pt x="0" y="7832"/>
                </a:cubicBezTo>
                <a:lnTo>
                  <a:pt x="0" y="105"/>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94" name=""/>
          <p:cNvSpPr txBox="1"/>
          <p:nvPr/>
        </p:nvSpPr>
        <p:spPr>
          <a:xfrm>
            <a:off x="380880" y="450000"/>
            <a:ext cx="2292840" cy="378360"/>
          </a:xfrm>
          <a:prstGeom prst="rect">
            <a:avLst/>
          </a:prstGeom>
          <a:noFill/>
          <a:ln w="0">
            <a:noFill/>
          </a:ln>
        </p:spPr>
        <p:txBody>
          <a:bodyPr wrap="none" lIns="0" rIns="0" tIns="0" bIns="0" anchor="t">
            <a:spAutoFit/>
          </a:bodyPr>
          <a:p>
            <a:r>
              <a:rPr b="1" lang="zh-CN" sz="2200" strike="noStrike" u="none">
                <a:solidFill>
                  <a:srgbClr val="191919"/>
                </a:solidFill>
                <a:effectLst/>
                <a:uFillTx/>
                <a:latin typeface="MicrosoftYaHei"/>
                <a:ea typeface="MicrosoftYaHei"/>
              </a:rPr>
              <a:t>核心架构优势总结</a:t>
            </a:r>
            <a:endParaRPr b="0" lang="en-US" sz="2250" strike="noStrike" u="none">
              <a:solidFill>
                <a:srgbClr val="000000"/>
              </a:solidFill>
              <a:effectLst/>
              <a:uFillTx/>
              <a:latin typeface="Times New Roman"/>
            </a:endParaRPr>
          </a:p>
        </p:txBody>
      </p:sp>
      <p:sp>
        <p:nvSpPr>
          <p:cNvPr id="295" name=""/>
          <p:cNvSpPr txBox="1"/>
          <p:nvPr/>
        </p:nvSpPr>
        <p:spPr>
          <a:xfrm>
            <a:off x="609480" y="1890360"/>
            <a:ext cx="119556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模块化设计价值</a:t>
            </a:r>
            <a:endParaRPr b="0" lang="en-US" sz="1350" strike="noStrike" u="none">
              <a:solidFill>
                <a:srgbClr val="000000"/>
              </a:solidFill>
              <a:effectLst/>
              <a:uFillTx/>
              <a:latin typeface="Times New Roman"/>
            </a:endParaRPr>
          </a:p>
        </p:txBody>
      </p:sp>
      <p:sp>
        <p:nvSpPr>
          <p:cNvPr id="296" name=""/>
          <p:cNvSpPr txBox="1"/>
          <p:nvPr/>
        </p:nvSpPr>
        <p:spPr>
          <a:xfrm>
            <a:off x="838080" y="230112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高内聚低耦合的模块化架构</a:t>
            </a:r>
            <a:endParaRPr b="0" lang="en-US" sz="1200" strike="noStrike" u="none">
              <a:solidFill>
                <a:srgbClr val="000000"/>
              </a:solidFill>
              <a:effectLst/>
              <a:uFillTx/>
              <a:latin typeface="Times New Roman"/>
            </a:endParaRPr>
          </a:p>
        </p:txBody>
      </p:sp>
      <p:sp>
        <p:nvSpPr>
          <p:cNvPr id="297" name=""/>
          <p:cNvSpPr txBox="1"/>
          <p:nvPr/>
        </p:nvSpPr>
        <p:spPr>
          <a:xfrm>
            <a:off x="838080" y="260568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支持独立开发、测试和维护</a:t>
            </a:r>
            <a:endParaRPr b="0" lang="en-US" sz="1200" strike="noStrike" u="none">
              <a:solidFill>
                <a:srgbClr val="000000"/>
              </a:solidFill>
              <a:effectLst/>
              <a:uFillTx/>
              <a:latin typeface="Times New Roman"/>
            </a:endParaRPr>
          </a:p>
        </p:txBody>
      </p:sp>
      <p:sp>
        <p:nvSpPr>
          <p:cNvPr id="298" name=""/>
          <p:cNvSpPr txBox="1"/>
          <p:nvPr/>
        </p:nvSpPr>
        <p:spPr>
          <a:xfrm>
            <a:off x="838080" y="2910600"/>
            <a:ext cx="16772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故障隔离提升系统健壮性</a:t>
            </a:r>
            <a:endParaRPr b="0" lang="en-US" sz="1200" strike="noStrike" u="none">
              <a:solidFill>
                <a:srgbClr val="000000"/>
              </a:solidFill>
              <a:effectLst/>
              <a:uFillTx/>
              <a:latin typeface="Times New Roman"/>
            </a:endParaRPr>
          </a:p>
        </p:txBody>
      </p:sp>
      <p:sp>
        <p:nvSpPr>
          <p:cNvPr id="299" name=""/>
          <p:cNvSpPr/>
          <p:nvPr/>
        </p:nvSpPr>
        <p:spPr>
          <a:xfrm>
            <a:off x="6210000" y="1247760"/>
            <a:ext cx="5601240" cy="2857680"/>
          </a:xfrm>
          <a:custGeom>
            <a:avLst/>
            <a:gdLst/>
            <a:ahLst/>
            <a:rect l="0" t="0" r="r" b="b"/>
            <a:pathLst>
              <a:path w="15559" h="7938">
                <a:moveTo>
                  <a:pt x="106" y="0"/>
                </a:moveTo>
                <a:lnTo>
                  <a:pt x="15453" y="0"/>
                </a:lnTo>
                <a:cubicBezTo>
                  <a:pt x="15511" y="0"/>
                  <a:pt x="15559" y="58"/>
                  <a:pt x="15559" y="105"/>
                </a:cubicBezTo>
                <a:lnTo>
                  <a:pt x="15559" y="7832"/>
                </a:lnTo>
                <a:cubicBezTo>
                  <a:pt x="15559" y="7891"/>
                  <a:pt x="15511" y="7938"/>
                  <a:pt x="15453" y="7938"/>
                </a:cubicBezTo>
                <a:lnTo>
                  <a:pt x="106" y="7938"/>
                </a:lnTo>
                <a:cubicBezTo>
                  <a:pt x="48" y="7938"/>
                  <a:pt x="0" y="7880"/>
                  <a:pt x="0" y="7832"/>
                </a:cubicBezTo>
                <a:lnTo>
                  <a:pt x="0" y="105"/>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00" name=""/>
          <p:cNvSpPr txBox="1"/>
          <p:nvPr/>
        </p:nvSpPr>
        <p:spPr>
          <a:xfrm>
            <a:off x="838080" y="3215520"/>
            <a:ext cx="182952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天然支持并行执行优化性能</a:t>
            </a:r>
            <a:endParaRPr b="0" lang="en-US" sz="1200" strike="noStrike" u="none">
              <a:solidFill>
                <a:srgbClr val="000000"/>
              </a:solidFill>
              <a:effectLst/>
              <a:uFillTx/>
              <a:latin typeface="Times New Roman"/>
            </a:endParaRPr>
          </a:p>
        </p:txBody>
      </p:sp>
      <p:sp>
        <p:nvSpPr>
          <p:cNvPr id="301" name=""/>
          <p:cNvSpPr txBox="1"/>
          <p:nvPr/>
        </p:nvSpPr>
        <p:spPr>
          <a:xfrm>
            <a:off x="6438960" y="1890360"/>
            <a:ext cx="1024920" cy="226080"/>
          </a:xfrm>
          <a:prstGeom prst="rect">
            <a:avLst/>
          </a:prstGeom>
          <a:noFill/>
          <a:ln w="0">
            <a:noFill/>
          </a:ln>
        </p:spPr>
        <p:txBody>
          <a:bodyPr wrap="none" lIns="0" rIns="0" tIns="0" bIns="0" anchor="t">
            <a:spAutoFit/>
          </a:bodyPr>
          <a:p>
            <a:r>
              <a:rPr b="1" lang="zh-CN" sz="1300" strike="noStrike" u="none">
                <a:solidFill>
                  <a:srgbClr val="191919"/>
                </a:solidFill>
                <a:effectLst/>
                <a:uFillTx/>
                <a:latin typeface="MicrosoftYaHei"/>
                <a:ea typeface="MicrosoftYaHei"/>
              </a:rPr>
              <a:t>长期演进优势</a:t>
            </a:r>
            <a:endParaRPr b="0" lang="en-US" sz="1350" strike="noStrike" u="none">
              <a:solidFill>
                <a:srgbClr val="000000"/>
              </a:solidFill>
              <a:effectLst/>
              <a:uFillTx/>
              <a:latin typeface="Times New Roman"/>
            </a:endParaRPr>
          </a:p>
        </p:txBody>
      </p:sp>
      <p:sp>
        <p:nvSpPr>
          <p:cNvPr id="302" name=""/>
          <p:cNvSpPr txBox="1"/>
          <p:nvPr/>
        </p:nvSpPr>
        <p:spPr>
          <a:xfrm>
            <a:off x="6667560" y="230112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支持独立模块升级替换</a:t>
            </a:r>
            <a:endParaRPr b="0" lang="en-US" sz="1200" strike="noStrike" u="none">
              <a:solidFill>
                <a:srgbClr val="000000"/>
              </a:solidFill>
              <a:effectLst/>
              <a:uFillTx/>
              <a:latin typeface="Times New Roman"/>
            </a:endParaRPr>
          </a:p>
        </p:txBody>
      </p:sp>
      <p:sp>
        <p:nvSpPr>
          <p:cNvPr id="303" name=""/>
          <p:cNvSpPr txBox="1"/>
          <p:nvPr/>
        </p:nvSpPr>
        <p:spPr>
          <a:xfrm>
            <a:off x="6667560" y="260568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避免系统级重构的成本</a:t>
            </a:r>
            <a:endParaRPr b="0" lang="en-US" sz="1200" strike="noStrike" u="none">
              <a:solidFill>
                <a:srgbClr val="000000"/>
              </a:solidFill>
              <a:effectLst/>
              <a:uFillTx/>
              <a:latin typeface="Times New Roman"/>
            </a:endParaRPr>
          </a:p>
        </p:txBody>
      </p:sp>
      <p:sp>
        <p:nvSpPr>
          <p:cNvPr id="304" name=""/>
          <p:cNvSpPr txBox="1"/>
          <p:nvPr/>
        </p:nvSpPr>
        <p:spPr>
          <a:xfrm>
            <a:off x="6667560" y="2910600"/>
            <a:ext cx="152460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适应市场变化的灵活性</a:t>
            </a:r>
            <a:endParaRPr b="0" lang="en-US" sz="1200" strike="noStrike" u="none">
              <a:solidFill>
                <a:srgbClr val="000000"/>
              </a:solidFill>
              <a:effectLst/>
              <a:uFillTx/>
              <a:latin typeface="Times New Roman"/>
            </a:endParaRPr>
          </a:p>
        </p:txBody>
      </p:sp>
      <p:sp>
        <p:nvSpPr>
          <p:cNvPr id="305" name=""/>
          <p:cNvSpPr/>
          <p:nvPr/>
        </p:nvSpPr>
        <p:spPr>
          <a:xfrm>
            <a:off x="380880" y="4333680"/>
            <a:ext cx="11430720" cy="1286280"/>
          </a:xfrm>
          <a:custGeom>
            <a:avLst/>
            <a:gdLst/>
            <a:ahLst/>
            <a:rect l="0" t="0" r="r" b="b"/>
            <a:pathLst>
              <a:path w="31752" h="3573">
                <a:moveTo>
                  <a:pt x="211" y="0"/>
                </a:moveTo>
                <a:lnTo>
                  <a:pt x="31540" y="0"/>
                </a:lnTo>
                <a:cubicBezTo>
                  <a:pt x="31657" y="0"/>
                  <a:pt x="31752" y="117"/>
                  <a:pt x="31752" y="212"/>
                </a:cubicBezTo>
                <a:lnTo>
                  <a:pt x="31752" y="3361"/>
                </a:lnTo>
                <a:cubicBezTo>
                  <a:pt x="31752" y="3478"/>
                  <a:pt x="31657" y="3573"/>
                  <a:pt x="31540" y="3573"/>
                </a:cubicBezTo>
                <a:lnTo>
                  <a:pt x="211" y="3573"/>
                </a:lnTo>
                <a:cubicBezTo>
                  <a:pt x="95" y="3573"/>
                  <a:pt x="0" y="3456"/>
                  <a:pt x="0" y="3361"/>
                </a:cubicBezTo>
                <a:lnTo>
                  <a:pt x="0" y="212"/>
                </a:lnTo>
                <a:cubicBezTo>
                  <a:pt x="0" y="95"/>
                  <a:pt x="95" y="0"/>
                  <a:pt x="211"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6" name=""/>
          <p:cNvSpPr/>
          <p:nvPr/>
        </p:nvSpPr>
        <p:spPr>
          <a:xfrm>
            <a:off x="380880" y="4181400"/>
            <a:ext cx="11430000" cy="0"/>
          </a:xfrm>
          <a:prstGeom prst="line">
            <a:avLst/>
          </a:prstGeom>
          <a:ln w="9360">
            <a:solidFill>
              <a:srgbClr val="e2e8f0"/>
            </a:solidFill>
            <a:miter/>
          </a:ln>
        </p:spPr>
        <p:style>
          <a:lnRef idx="0"/>
          <a:fillRef idx="0"/>
          <a:effectRef idx="0"/>
          <a:fontRef idx="minor"/>
        </p:style>
        <p:txBody>
          <a:bodyPr lIns="4680" rIns="4680" tIns="-4680" bIns="-4680" anchor="t">
            <a:noAutofit/>
          </a:bodyPr>
          <a:p>
            <a:endParaRPr b="0" lang="en-US" sz="2400" strike="noStrike" u="none">
              <a:solidFill>
                <a:srgbClr val="000000"/>
              </a:solidFill>
              <a:effectLst/>
              <a:uFillTx/>
              <a:latin typeface="Times New Roman"/>
            </a:endParaRPr>
          </a:p>
        </p:txBody>
      </p:sp>
      <p:pic>
        <p:nvPicPr>
          <p:cNvPr id="307" name="" descr=""/>
          <p:cNvPicPr/>
          <p:nvPr/>
        </p:nvPicPr>
        <p:blipFill>
          <a:blip r:embed="rId2"/>
          <a:stretch/>
        </p:blipFill>
        <p:spPr>
          <a:xfrm>
            <a:off x="609480" y="4809960"/>
            <a:ext cx="323640" cy="342720"/>
          </a:xfrm>
          <a:prstGeom prst="rect">
            <a:avLst/>
          </a:prstGeom>
          <a:noFill/>
          <a:ln w="0">
            <a:noFill/>
          </a:ln>
        </p:spPr>
      </p:pic>
      <p:sp>
        <p:nvSpPr>
          <p:cNvPr id="308" name=""/>
          <p:cNvSpPr txBox="1"/>
          <p:nvPr/>
        </p:nvSpPr>
        <p:spPr>
          <a:xfrm>
            <a:off x="6667560" y="3215520"/>
            <a:ext cx="1220040" cy="201600"/>
          </a:xfrm>
          <a:prstGeom prst="rect">
            <a:avLst/>
          </a:prstGeom>
          <a:noFill/>
          <a:ln w="0">
            <a:noFill/>
          </a:ln>
        </p:spPr>
        <p:txBody>
          <a:bodyPr wrap="none" lIns="0" rIns="0" tIns="0" bIns="0" anchor="t">
            <a:spAutoFit/>
          </a:bodyPr>
          <a:p>
            <a:r>
              <a:rPr b="0" lang="zh-CN" sz="1200" strike="noStrike" u="none">
                <a:solidFill>
                  <a:srgbClr val="777777"/>
                </a:solidFill>
                <a:effectLst/>
                <a:uFillTx/>
                <a:latin typeface="MicrosoftYaHei"/>
                <a:ea typeface="MicrosoftYaHei"/>
              </a:rPr>
              <a:t>保留技术创新空间</a:t>
            </a:r>
            <a:endParaRPr b="0" lang="en-US" sz="1200" strike="noStrike" u="none">
              <a:solidFill>
                <a:srgbClr val="000000"/>
              </a:solidFill>
              <a:effectLst/>
              <a:uFillTx/>
              <a:latin typeface="Times New Roman"/>
            </a:endParaRPr>
          </a:p>
        </p:txBody>
      </p:sp>
      <p:sp>
        <p:nvSpPr>
          <p:cNvPr id="309" name=""/>
          <p:cNvSpPr txBox="1"/>
          <p:nvPr/>
        </p:nvSpPr>
        <p:spPr>
          <a:xfrm>
            <a:off x="1085760" y="4560840"/>
            <a:ext cx="1143720" cy="252000"/>
          </a:xfrm>
          <a:prstGeom prst="rect">
            <a:avLst/>
          </a:prstGeom>
          <a:noFill/>
          <a:ln w="0">
            <a:noFill/>
          </a:ln>
        </p:spPr>
        <p:txBody>
          <a:bodyPr wrap="none" lIns="0" rIns="0" tIns="0" bIns="0" anchor="t">
            <a:spAutoFit/>
          </a:bodyPr>
          <a:p>
            <a:r>
              <a:rPr b="1" lang="zh-CN" sz="1500" strike="noStrike" u="none">
                <a:solidFill>
                  <a:srgbClr val="ffffff"/>
                </a:solidFill>
                <a:effectLst/>
                <a:uFillTx/>
                <a:latin typeface="MicrosoftYaHei"/>
                <a:ea typeface="MicrosoftYaHei"/>
              </a:rPr>
              <a:t>架构核心价值</a:t>
            </a:r>
            <a:endParaRPr b="0" lang="en-US" sz="1500" strike="noStrike" u="none">
              <a:solidFill>
                <a:srgbClr val="000000"/>
              </a:solidFill>
              <a:effectLst/>
              <a:uFillTx/>
              <a:latin typeface="Times New Roman"/>
            </a:endParaRPr>
          </a:p>
        </p:txBody>
      </p:sp>
      <p:sp>
        <p:nvSpPr>
          <p:cNvPr id="310" name=""/>
          <p:cNvSpPr txBox="1"/>
          <p:nvPr/>
        </p:nvSpPr>
        <p:spPr>
          <a:xfrm>
            <a:off x="1085760" y="4925160"/>
            <a:ext cx="10305000" cy="201600"/>
          </a:xfrm>
          <a:prstGeom prst="rect">
            <a:avLst/>
          </a:prstGeom>
          <a:noFill/>
          <a:ln w="0">
            <a:noFill/>
          </a:ln>
        </p:spPr>
        <p:txBody>
          <a:bodyPr wrap="none" lIns="0" rIns="0" tIns="0" bIns="0" anchor="t">
            <a:spAutoFit/>
          </a:bodyPr>
          <a:p>
            <a:r>
              <a:rPr b="0" lang="en-US" sz="1200" strike="noStrike" u="none">
                <a:solidFill>
                  <a:srgbClr val="ffffff"/>
                </a:solidFill>
                <a:effectLst/>
                <a:uFillTx/>
                <a:latin typeface="MicrosoftYaHei"/>
                <a:ea typeface="MicrosoftYaHei"/>
              </a:rPr>
              <a:t>"</a:t>
            </a:r>
            <a:r>
              <a:rPr b="0" lang="zh-CN" sz="1200" strike="noStrike" u="none">
                <a:solidFill>
                  <a:srgbClr val="ffffff"/>
                </a:solidFill>
                <a:effectLst/>
                <a:uFillTx/>
                <a:latin typeface="MicrosoftYaHei"/>
                <a:ea typeface="MicrosoftYaHei"/>
              </a:rPr>
              <a:t>管道</a:t>
            </a:r>
            <a:r>
              <a:rPr b="0" lang="en-US" sz="1200" strike="noStrike" u="none">
                <a:solidFill>
                  <a:srgbClr val="ffffff"/>
                </a:solidFill>
                <a:effectLst/>
                <a:uFillTx/>
                <a:latin typeface="MicrosoftYaHei"/>
                <a:ea typeface="MicrosoftYaHei"/>
              </a:rPr>
              <a:t>-</a:t>
            </a:r>
            <a:r>
              <a:rPr b="0" lang="zh-CN" sz="1200" strike="noStrike" u="none">
                <a:solidFill>
                  <a:srgbClr val="ffffff"/>
                </a:solidFill>
                <a:effectLst/>
                <a:uFillTx/>
                <a:latin typeface="MicrosoftYaHei"/>
                <a:ea typeface="MicrosoftYaHei"/>
              </a:rPr>
              <a:t>过滤器</a:t>
            </a:r>
            <a:r>
              <a:rPr b="0" lang="en-US" sz="1200" strike="noStrike" u="none">
                <a:solidFill>
                  <a:srgbClr val="ffffff"/>
                </a:solidFill>
                <a:effectLst/>
                <a:uFillTx/>
                <a:latin typeface="MicrosoftYaHei"/>
                <a:ea typeface="MicrosoftYaHei"/>
              </a:rPr>
              <a:t>"</a:t>
            </a:r>
            <a:r>
              <a:rPr b="0" lang="zh-CN" sz="1200" strike="noStrike" u="none">
                <a:solidFill>
                  <a:srgbClr val="ffffff"/>
                </a:solidFill>
                <a:effectLst/>
                <a:uFillTx/>
                <a:latin typeface="MicrosoftYaHei"/>
                <a:ea typeface="MicrosoftYaHei"/>
              </a:rPr>
              <a:t>架构通过模块化设计实现了高内聚、低耦合的系统结构，不仅支持各模块独立演进和技术升级，还通过故障隔离和并行处理能力确保了系</a:t>
            </a:r>
            <a:endParaRPr b="0" lang="en-US" sz="1200" strike="noStrike" u="none">
              <a:solidFill>
                <a:srgbClr val="000000"/>
              </a:solidFill>
              <a:effectLst/>
              <a:uFillTx/>
              <a:latin typeface="Times New Roman"/>
            </a:endParaRPr>
          </a:p>
        </p:txBody>
      </p:sp>
      <p:sp>
        <p:nvSpPr>
          <p:cNvPr id="311" name=""/>
          <p:cNvSpPr txBox="1"/>
          <p:nvPr/>
        </p:nvSpPr>
        <p:spPr>
          <a:xfrm>
            <a:off x="1085760" y="5128200"/>
            <a:ext cx="5414400" cy="201600"/>
          </a:xfrm>
          <a:prstGeom prst="rect">
            <a:avLst/>
          </a:prstGeom>
          <a:noFill/>
          <a:ln w="0">
            <a:noFill/>
          </a:ln>
        </p:spPr>
        <p:txBody>
          <a:bodyPr wrap="none" lIns="0" rIns="0" tIns="0" bIns="0" anchor="t">
            <a:spAutoFit/>
          </a:bodyPr>
          <a:p>
            <a:r>
              <a:rPr b="0" lang="zh-CN" sz="1200" strike="noStrike" u="none">
                <a:solidFill>
                  <a:srgbClr val="ffffff"/>
                </a:solidFill>
                <a:effectLst/>
                <a:uFillTx/>
                <a:latin typeface="MicrosoftYaHei"/>
                <a:ea typeface="MicrosoftYaHei"/>
              </a:rPr>
              <a:t>统的健壮性和高性能，为</a:t>
            </a:r>
            <a:r>
              <a:rPr b="0" lang="en-US" sz="1200" strike="noStrike" u="none">
                <a:solidFill>
                  <a:srgbClr val="ffffff"/>
                </a:solidFill>
                <a:effectLst/>
                <a:uFillTx/>
                <a:latin typeface="MicrosoftYaHei"/>
                <a:ea typeface="MicrosoftYaHei"/>
              </a:rPr>
              <a:t>AI</a:t>
            </a:r>
            <a:r>
              <a:rPr b="0" lang="zh-CN" sz="1200" strike="noStrike" u="none">
                <a:solidFill>
                  <a:srgbClr val="ffffff"/>
                </a:solidFill>
                <a:effectLst/>
                <a:uFillTx/>
                <a:latin typeface="MicrosoftYaHei"/>
                <a:ea typeface="MicrosoftYaHei"/>
              </a:rPr>
              <a:t>驱动的量化交易系统提供了可持续发展的技术基础。</a:t>
            </a:r>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0f2f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3" name=""/>
          <p:cNvSpPr/>
          <p:nvPr/>
        </p:nvSpPr>
        <p:spPr>
          <a:xfrm>
            <a:off x="0" y="0"/>
            <a:ext cx="12192120" cy="6858360"/>
          </a:xfrm>
          <a:custGeom>
            <a:avLst/>
            <a:gdLst/>
            <a:ahLst/>
            <a:rect l="0" t="0" r="r" b="b"/>
            <a:pathLst>
              <a:path w="33867" h="19051">
                <a:moveTo>
                  <a:pt x="0" y="0"/>
                </a:moveTo>
                <a:lnTo>
                  <a:pt x="33867" y="0"/>
                </a:lnTo>
                <a:lnTo>
                  <a:pt x="33867" y="19051"/>
                </a:lnTo>
                <a:lnTo>
                  <a:pt x="0" y="19051"/>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14" name="" descr=""/>
          <p:cNvPicPr/>
          <p:nvPr/>
        </p:nvPicPr>
        <p:blipFill>
          <a:blip r:embed="rId1"/>
          <a:stretch/>
        </p:blipFill>
        <p:spPr>
          <a:xfrm>
            <a:off x="0" y="0"/>
            <a:ext cx="12191760" cy="6857640"/>
          </a:xfrm>
          <a:prstGeom prst="rect">
            <a:avLst/>
          </a:prstGeom>
          <a:noFill/>
          <a:ln w="0">
            <a:noFill/>
          </a:ln>
        </p:spPr>
      </p:pic>
      <p:sp>
        <p:nvSpPr>
          <p:cNvPr id="315" name=""/>
          <p:cNvSpPr txBox="1"/>
          <p:nvPr/>
        </p:nvSpPr>
        <p:spPr>
          <a:xfrm>
            <a:off x="4665600" y="-706320"/>
            <a:ext cx="3173760" cy="3395880"/>
          </a:xfrm>
          <a:prstGeom prst="rect">
            <a:avLst/>
          </a:prstGeom>
          <a:noFill/>
          <a:ln w="0">
            <a:noFill/>
          </a:ln>
        </p:spPr>
        <p:txBody>
          <a:bodyPr wrap="none" lIns="0" rIns="0" tIns="0" bIns="0" anchor="t">
            <a:spAutoFit/>
          </a:bodyPr>
          <a:p>
            <a:r>
              <a:rPr b="1" lang="en-US" sz="20200" strike="noStrike" u="none">
                <a:solidFill>
                  <a:srgbClr val="edf6f4"/>
                </a:solidFill>
                <a:effectLst/>
                <a:uFillTx/>
                <a:latin typeface="MicrosoftYaHei"/>
                <a:ea typeface="MicrosoftYaHei"/>
              </a:rPr>
              <a:t>02</a:t>
            </a:r>
            <a:endParaRPr b="0" lang="en-US" sz="20250" strike="noStrike" u="none">
              <a:solidFill>
                <a:srgbClr val="000000"/>
              </a:solidFill>
              <a:effectLst/>
              <a:uFillTx/>
              <a:latin typeface="Times New Roman"/>
            </a:endParaRPr>
          </a:p>
        </p:txBody>
      </p:sp>
      <p:sp>
        <p:nvSpPr>
          <p:cNvPr id="316" name=""/>
          <p:cNvSpPr txBox="1"/>
          <p:nvPr/>
        </p:nvSpPr>
        <p:spPr>
          <a:xfrm>
            <a:off x="3711240" y="2149920"/>
            <a:ext cx="4879440" cy="603720"/>
          </a:xfrm>
          <a:prstGeom prst="rect">
            <a:avLst/>
          </a:prstGeom>
          <a:noFill/>
          <a:ln w="0">
            <a:noFill/>
          </a:ln>
        </p:spPr>
        <p:txBody>
          <a:bodyPr wrap="none" lIns="0" rIns="0" tIns="0" bIns="0" anchor="t">
            <a:spAutoFit/>
          </a:bodyPr>
          <a:p>
            <a:r>
              <a:rPr b="1" lang="en-US" sz="3600" strike="noStrike" u="none">
                <a:solidFill>
                  <a:srgbClr val="191919"/>
                </a:solidFill>
                <a:effectLst/>
                <a:uFillTx/>
                <a:latin typeface="MicrosoftYaHei"/>
                <a:ea typeface="MicrosoftYaHei"/>
              </a:rPr>
              <a:t>GMGN</a:t>
            </a:r>
            <a:r>
              <a:rPr b="1" lang="zh-CN" sz="3600" strike="noStrike" u="none">
                <a:solidFill>
                  <a:srgbClr val="191919"/>
                </a:solidFill>
                <a:effectLst/>
                <a:uFillTx/>
                <a:latin typeface="MicrosoftYaHei"/>
                <a:ea typeface="MicrosoftYaHei"/>
              </a:rPr>
              <a:t>数据源深度解析</a:t>
            </a:r>
            <a:endParaRPr b="0" lang="en-US" sz="3600" strike="noStrike" u="none">
              <a:solidFill>
                <a:srgbClr val="000000"/>
              </a:solidFill>
              <a:effectLst/>
              <a:uFillTx/>
              <a:latin typeface="Times New Roman"/>
            </a:endParaRPr>
          </a:p>
        </p:txBody>
      </p:sp>
      <p:sp>
        <p:nvSpPr>
          <p:cNvPr id="317" name=""/>
          <p:cNvSpPr/>
          <p:nvPr/>
        </p:nvSpPr>
        <p:spPr>
          <a:xfrm>
            <a:off x="609480" y="3538440"/>
            <a:ext cx="3606840" cy="1752840"/>
          </a:xfrm>
          <a:custGeom>
            <a:avLst/>
            <a:gdLst/>
            <a:ahLst/>
            <a:rect l="0" t="0" r="r" b="b"/>
            <a:pathLst>
              <a:path w="10019" h="4869">
                <a:moveTo>
                  <a:pt x="106" y="0"/>
                </a:moveTo>
                <a:lnTo>
                  <a:pt x="9914" y="0"/>
                </a:lnTo>
                <a:cubicBezTo>
                  <a:pt x="9972" y="0"/>
                  <a:pt x="10019" y="58"/>
                  <a:pt x="10019" y="106"/>
                </a:cubicBezTo>
                <a:lnTo>
                  <a:pt x="10019" y="4763"/>
                </a:lnTo>
                <a:cubicBezTo>
                  <a:pt x="10019" y="4822"/>
                  <a:pt x="9972" y="4869"/>
                  <a:pt x="9914"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8" name=""/>
          <p:cNvSpPr/>
          <p:nvPr/>
        </p:nvSpPr>
        <p:spPr>
          <a:xfrm>
            <a:off x="1984320" y="3767040"/>
            <a:ext cx="857520" cy="857520"/>
          </a:xfrm>
          <a:custGeom>
            <a:avLst/>
            <a:gdLst/>
            <a:ahLst/>
            <a:rect l="0" t="0" r="r" b="b"/>
            <a:pathLst>
              <a:path w="2382" h="2382">
                <a:moveTo>
                  <a:pt x="1191" y="0"/>
                </a:moveTo>
                <a:cubicBezTo>
                  <a:pt x="1849" y="0"/>
                  <a:pt x="2382" y="658"/>
                  <a:pt x="2382" y="1191"/>
                </a:cubicBezTo>
                <a:cubicBezTo>
                  <a:pt x="2382" y="1849"/>
                  <a:pt x="1849" y="2382"/>
                  <a:pt x="1191" y="2382"/>
                </a:cubicBezTo>
                <a:cubicBezTo>
                  <a:pt x="534" y="2382"/>
                  <a:pt x="0" y="1724"/>
                  <a:pt x="0" y="1191"/>
                </a:cubicBezTo>
                <a:cubicBezTo>
                  <a:pt x="0" y="534"/>
                  <a:pt x="534" y="0"/>
                  <a:pt x="1191" y="0"/>
                </a:cubicBezTo>
                <a:close/>
              </a:path>
            </a:pathLst>
          </a:custGeom>
          <a:solidFill>
            <a:srgbClr val="0067d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19" name="" descr=""/>
          <p:cNvPicPr/>
          <p:nvPr/>
        </p:nvPicPr>
        <p:blipFill>
          <a:blip r:embed="rId2"/>
          <a:stretch/>
        </p:blipFill>
        <p:spPr>
          <a:xfrm>
            <a:off x="2289240" y="4026240"/>
            <a:ext cx="247320" cy="339120"/>
          </a:xfrm>
          <a:prstGeom prst="rect">
            <a:avLst/>
          </a:prstGeom>
          <a:noFill/>
          <a:ln w="0">
            <a:noFill/>
          </a:ln>
        </p:spPr>
      </p:pic>
      <p:sp>
        <p:nvSpPr>
          <p:cNvPr id="320" name=""/>
          <p:cNvSpPr txBox="1"/>
          <p:nvPr/>
        </p:nvSpPr>
        <p:spPr>
          <a:xfrm>
            <a:off x="4254840" y="2873520"/>
            <a:ext cx="3654360" cy="175680"/>
          </a:xfrm>
          <a:prstGeom prst="rect">
            <a:avLst/>
          </a:prstGeom>
          <a:noFill/>
          <a:ln w="0">
            <a:noFill/>
          </a:ln>
        </p:spPr>
        <p:txBody>
          <a:bodyPr wrap="none" lIns="0" rIns="0" tIns="0" bIns="0" anchor="t">
            <a:spAutoFit/>
          </a:bodyPr>
          <a:p>
            <a:r>
              <a:rPr b="0" lang="en-US" sz="1000" strike="noStrike" u="none">
                <a:solidFill>
                  <a:srgbClr val="777777"/>
                </a:solidFill>
                <a:effectLst/>
                <a:uFillTx/>
                <a:latin typeface="MicrosoftYaHei"/>
                <a:ea typeface="MicrosoftYaHei"/>
              </a:rPr>
              <a:t>In-depth Analysis of GMGN Platform as Core Data Source</a:t>
            </a:r>
            <a:endParaRPr b="0" lang="en-US" sz="1050" strike="noStrike" u="none">
              <a:solidFill>
                <a:srgbClr val="000000"/>
              </a:solidFill>
              <a:effectLst/>
              <a:uFillTx/>
              <a:latin typeface="Times New Roman"/>
            </a:endParaRPr>
          </a:p>
        </p:txBody>
      </p:sp>
      <p:sp>
        <p:nvSpPr>
          <p:cNvPr id="321" name=""/>
          <p:cNvSpPr/>
          <p:nvPr/>
        </p:nvSpPr>
        <p:spPr>
          <a:xfrm>
            <a:off x="4292280" y="3538440"/>
            <a:ext cx="3607200" cy="1752840"/>
          </a:xfrm>
          <a:custGeom>
            <a:avLst/>
            <a:gdLst/>
            <a:ahLst/>
            <a:rect l="0" t="0" r="r" b="b"/>
            <a:pathLst>
              <a:path w="10020" h="4869">
                <a:moveTo>
                  <a:pt x="106" y="0"/>
                </a:moveTo>
                <a:lnTo>
                  <a:pt x="9914" y="0"/>
                </a:lnTo>
                <a:cubicBezTo>
                  <a:pt x="9973" y="0"/>
                  <a:pt x="10020" y="58"/>
                  <a:pt x="10020" y="106"/>
                </a:cubicBezTo>
                <a:lnTo>
                  <a:pt x="10020" y="4763"/>
                </a:lnTo>
                <a:cubicBezTo>
                  <a:pt x="10020" y="4822"/>
                  <a:pt x="9973" y="4869"/>
                  <a:pt x="9914" y="4869"/>
                </a:cubicBezTo>
                <a:lnTo>
                  <a:pt x="106" y="4869"/>
                </a:lnTo>
                <a:cubicBezTo>
                  <a:pt x="48" y="4869"/>
                  <a:pt x="0" y="4811"/>
                  <a:pt x="0" y="4763"/>
                </a:cubicBezTo>
                <a:lnTo>
                  <a:pt x="0" y="106"/>
                </a:lnTo>
                <a:cubicBezTo>
                  <a:pt x="0" y="47"/>
                  <a:pt x="48"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22" name=""/>
          <p:cNvSpPr/>
          <p:nvPr/>
        </p:nvSpPr>
        <p:spPr>
          <a:xfrm>
            <a:off x="5667120" y="3767040"/>
            <a:ext cx="857520" cy="857520"/>
          </a:xfrm>
          <a:custGeom>
            <a:avLst/>
            <a:gdLst/>
            <a:ahLst/>
            <a:rect l="0" t="0" r="r" b="b"/>
            <a:pathLst>
              <a:path w="2382" h="2382">
                <a:moveTo>
                  <a:pt x="1190" y="0"/>
                </a:moveTo>
                <a:cubicBezTo>
                  <a:pt x="1848" y="0"/>
                  <a:pt x="2382" y="658"/>
                  <a:pt x="2382" y="1191"/>
                </a:cubicBezTo>
                <a:cubicBezTo>
                  <a:pt x="2382" y="1849"/>
                  <a:pt x="1848" y="2382"/>
                  <a:pt x="1190" y="2382"/>
                </a:cubicBezTo>
                <a:cubicBezTo>
                  <a:pt x="533" y="2382"/>
                  <a:pt x="0" y="1724"/>
                  <a:pt x="0" y="1191"/>
                </a:cubicBezTo>
                <a:cubicBezTo>
                  <a:pt x="0" y="534"/>
                  <a:pt x="533" y="0"/>
                  <a:pt x="1190" y="0"/>
                </a:cubicBezTo>
                <a:close/>
              </a:path>
            </a:pathLst>
          </a:custGeom>
          <a:solidFill>
            <a:srgbClr val="09aa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23" name="" descr=""/>
          <p:cNvPicPr/>
          <p:nvPr/>
        </p:nvPicPr>
        <p:blipFill>
          <a:blip r:embed="rId3"/>
          <a:stretch/>
        </p:blipFill>
        <p:spPr>
          <a:xfrm>
            <a:off x="5952960" y="4025160"/>
            <a:ext cx="285480" cy="340560"/>
          </a:xfrm>
          <a:prstGeom prst="rect">
            <a:avLst/>
          </a:prstGeom>
          <a:noFill/>
          <a:ln w="0">
            <a:noFill/>
          </a:ln>
        </p:spPr>
      </p:pic>
      <p:sp>
        <p:nvSpPr>
          <p:cNvPr id="324" name=""/>
          <p:cNvSpPr txBox="1"/>
          <p:nvPr/>
        </p:nvSpPr>
        <p:spPr>
          <a:xfrm>
            <a:off x="1560600" y="4765680"/>
            <a:ext cx="171540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核心价值与数据能力</a:t>
            </a:r>
            <a:endParaRPr b="0" lang="en-US" sz="1500" strike="noStrike" u="none">
              <a:solidFill>
                <a:srgbClr val="000000"/>
              </a:solidFill>
              <a:effectLst/>
              <a:uFillTx/>
              <a:latin typeface="Times New Roman"/>
            </a:endParaRPr>
          </a:p>
        </p:txBody>
      </p:sp>
      <p:sp>
        <p:nvSpPr>
          <p:cNvPr id="325" name=""/>
          <p:cNvSpPr/>
          <p:nvPr/>
        </p:nvSpPr>
        <p:spPr>
          <a:xfrm>
            <a:off x="7975440" y="3538440"/>
            <a:ext cx="3606840" cy="1752840"/>
          </a:xfrm>
          <a:custGeom>
            <a:avLst/>
            <a:gdLst/>
            <a:ahLst/>
            <a:rect l="0" t="0" r="r" b="b"/>
            <a:pathLst>
              <a:path w="10019" h="4869">
                <a:moveTo>
                  <a:pt x="106" y="0"/>
                </a:moveTo>
                <a:lnTo>
                  <a:pt x="9914" y="0"/>
                </a:lnTo>
                <a:cubicBezTo>
                  <a:pt x="9972" y="0"/>
                  <a:pt x="10019" y="58"/>
                  <a:pt x="10019" y="106"/>
                </a:cubicBezTo>
                <a:lnTo>
                  <a:pt x="10019" y="4763"/>
                </a:lnTo>
                <a:cubicBezTo>
                  <a:pt x="10019" y="4822"/>
                  <a:pt x="9972" y="4869"/>
                  <a:pt x="9914" y="4869"/>
                </a:cubicBezTo>
                <a:lnTo>
                  <a:pt x="106" y="4869"/>
                </a:lnTo>
                <a:cubicBezTo>
                  <a:pt x="47" y="4869"/>
                  <a:pt x="0" y="4811"/>
                  <a:pt x="0" y="4763"/>
                </a:cubicBezTo>
                <a:lnTo>
                  <a:pt x="0" y="106"/>
                </a:lnTo>
                <a:cubicBezTo>
                  <a:pt x="0" y="47"/>
                  <a:pt x="47" y="0"/>
                  <a:pt x="106" y="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26" name=""/>
          <p:cNvSpPr/>
          <p:nvPr/>
        </p:nvSpPr>
        <p:spPr>
          <a:xfrm>
            <a:off x="9349920" y="3767040"/>
            <a:ext cx="857880" cy="857520"/>
          </a:xfrm>
          <a:custGeom>
            <a:avLst/>
            <a:gdLst/>
            <a:ahLst/>
            <a:rect l="0" t="0" r="r" b="b"/>
            <a:pathLst>
              <a:path w="2383" h="2382">
                <a:moveTo>
                  <a:pt x="1191" y="0"/>
                </a:moveTo>
                <a:cubicBezTo>
                  <a:pt x="1850" y="0"/>
                  <a:pt x="2383" y="658"/>
                  <a:pt x="2383" y="1191"/>
                </a:cubicBezTo>
                <a:cubicBezTo>
                  <a:pt x="2383" y="1849"/>
                  <a:pt x="1850" y="2382"/>
                  <a:pt x="1191" y="2382"/>
                </a:cubicBezTo>
                <a:cubicBezTo>
                  <a:pt x="534" y="2382"/>
                  <a:pt x="0" y="1724"/>
                  <a:pt x="0" y="1191"/>
                </a:cubicBezTo>
                <a:cubicBezTo>
                  <a:pt x="0" y="534"/>
                  <a:pt x="534" y="0"/>
                  <a:pt x="1191" y="0"/>
                </a:cubicBezTo>
                <a:close/>
              </a:path>
            </a:pathLst>
          </a:custGeom>
          <a:solidFill>
            <a:srgbClr val="715af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27" name="" descr=""/>
          <p:cNvPicPr/>
          <p:nvPr/>
        </p:nvPicPr>
        <p:blipFill>
          <a:blip r:embed="rId4"/>
          <a:stretch/>
        </p:blipFill>
        <p:spPr>
          <a:xfrm>
            <a:off x="9598320" y="4024440"/>
            <a:ext cx="361080" cy="342720"/>
          </a:xfrm>
          <a:prstGeom prst="rect">
            <a:avLst/>
          </a:prstGeom>
          <a:noFill/>
          <a:ln w="0">
            <a:noFill/>
          </a:ln>
        </p:spPr>
      </p:pic>
      <p:sp>
        <p:nvSpPr>
          <p:cNvPr id="328" name=""/>
          <p:cNvSpPr txBox="1"/>
          <p:nvPr/>
        </p:nvSpPr>
        <p:spPr>
          <a:xfrm>
            <a:off x="5427000" y="4765680"/>
            <a:ext cx="133416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商业模式脆弱性</a:t>
            </a:r>
            <a:endParaRPr b="0" lang="en-US" sz="1500" strike="noStrike" u="none">
              <a:solidFill>
                <a:srgbClr val="000000"/>
              </a:solidFill>
              <a:effectLst/>
              <a:uFillTx/>
              <a:latin typeface="Times New Roman"/>
            </a:endParaRPr>
          </a:p>
        </p:txBody>
      </p:sp>
      <p:sp>
        <p:nvSpPr>
          <p:cNvPr id="329" name=""/>
          <p:cNvSpPr txBox="1"/>
          <p:nvPr/>
        </p:nvSpPr>
        <p:spPr>
          <a:xfrm>
            <a:off x="9207360" y="4765680"/>
            <a:ext cx="1143720" cy="252000"/>
          </a:xfrm>
          <a:prstGeom prst="rect">
            <a:avLst/>
          </a:prstGeom>
          <a:noFill/>
          <a:ln w="0">
            <a:noFill/>
          </a:ln>
        </p:spPr>
        <p:txBody>
          <a:bodyPr wrap="none" lIns="0" rIns="0" tIns="0" bIns="0" anchor="t">
            <a:spAutoFit/>
          </a:bodyPr>
          <a:p>
            <a:r>
              <a:rPr b="1" lang="zh-CN" sz="1500" strike="noStrike" u="none">
                <a:solidFill>
                  <a:srgbClr val="333333"/>
                </a:solidFill>
                <a:effectLst/>
                <a:uFillTx/>
                <a:latin typeface="MicrosoftYaHei"/>
                <a:ea typeface="MicrosoftYaHei"/>
              </a:rPr>
              <a:t>数据获取路径</a:t>
            </a:r>
            <a:endParaRPr b="0" lang="en-US" sz="15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LibreOffice/25.8.0.1$Linux_X86_64 LibreOffice_project/127f2cf27c25aaac008a1045ebfed22015cb3064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IGC">
    <vt:lpwstr>{"Label": "1", "ContentProducer": "001191320114777023172010000", "ProduceID": "voiceassistant-113ef7b99ffc05a4", "ReservedCode1": "{\"SecurityData\":{\"Type\":\"TC260PG\",\"Version\":1,\"Bindings\":[{\"Type\":\"Hash\",\"AlgID\":\"2.16.840.1.101.3.4.2.1\",\"Value\":\"113ef7b99ffc05a49c865e42df2f12cdb43867c19ede52bddb86f710bcacdb14\"}],\"PrivSD\":[],\"PubSD\":[{\"AlgID\":\"1.2.840.113549.1.1.10\",\"Type\":\"DS\",\"TBSData\":[{\"Type\":\"Bnd\"},{\"Type\":\"Md\"}],\"Signature\":\"02e994555d2b11b0329ce89fbda8fe8f05da7e7dffeebc0604af197564f04f4c72ea95361b64e8d7e8f4176bb416b31854fdae60383dc0f8e4c61143939783e047f3bd3942672117db3a35a70a83b225e2ce5c49e5a6b0931fedfee841781096398ad9c09424bdb7eb09da90d52a3aed44b4cfeb54710ec831b26a05f4d148a726bd3374e1b30b0643e2ef9803642abe6e3fc64f474db0e13e147de47c07689d971e14f9506a5bd5d0eecc90ef1c2decda0794d569174f9799a204c69fba1919b094a7a9abef72bdd45a3d92f90542b4e556ae734f78ff87de0c980c8ddfd47cd33332dbf5f4ad6aad1a1a45e4f57c8bed48be06bfde41547045dffa32b01a06686749df6e6fef74d578c04567be4acfa53afa072cf179aa54feba832342a694ec990eac3c3d58b8705c1fea9062f057fedbfa16623484d25f210176e63647ebb8b430c00ceafe0cf4df6b0e7aee3514be7b03f4e4bad02185739703ff96c855af62164ceb2671ef8fde4ec0e1ed35d9e846719f9b727829087fe5318ecd5cc5\"}]}}", "ContentPropagator": "001191320114777023172010000", "PropagateID": "voiceassistant-113ef7b99ffc05a4"}</vt:lpwstr>
  </property>
</Properties>
</file>