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38"/>
  </p:notesMasterIdLst>
  <p:sldIdLst>
    <p:sldId id="353" r:id="rId3"/>
    <p:sldId id="257" r:id="rId4"/>
    <p:sldId id="258" r:id="rId5"/>
    <p:sldId id="259" r:id="rId6"/>
    <p:sldId id="260" r:id="rId7"/>
    <p:sldId id="261" r:id="rId8"/>
    <p:sldId id="262" r:id="rId9"/>
    <p:sldId id="354" r:id="rId10"/>
    <p:sldId id="367" r:id="rId11"/>
    <p:sldId id="368" r:id="rId12"/>
    <p:sldId id="369" r:id="rId13"/>
    <p:sldId id="370" r:id="rId14"/>
    <p:sldId id="371" r:id="rId15"/>
    <p:sldId id="280" r:id="rId16"/>
    <p:sldId id="343" r:id="rId17"/>
    <p:sldId id="373" r:id="rId18"/>
    <p:sldId id="374" r:id="rId19"/>
    <p:sldId id="375" r:id="rId20"/>
    <p:sldId id="377" r:id="rId21"/>
    <p:sldId id="376" r:id="rId22"/>
    <p:sldId id="379" r:id="rId23"/>
    <p:sldId id="380" r:id="rId24"/>
    <p:sldId id="382" r:id="rId25"/>
    <p:sldId id="383" r:id="rId26"/>
    <p:sldId id="378" r:id="rId27"/>
    <p:sldId id="384" r:id="rId28"/>
    <p:sldId id="385" r:id="rId29"/>
    <p:sldId id="386" r:id="rId30"/>
    <p:sldId id="387" r:id="rId31"/>
    <p:sldId id="290" r:id="rId32"/>
    <p:sldId id="291" r:id="rId33"/>
    <p:sldId id="292" r:id="rId34"/>
    <p:sldId id="293" r:id="rId35"/>
    <p:sldId id="294" r:id="rId36"/>
    <p:sldId id="295" r:id="rId37"/>
  </p:sldIdLst>
  <p:sldSz cx="12192000" cy="6858000"/>
  <p:notesSz cx="7104063" cy="102346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2718" autoAdjust="0"/>
  </p:normalViewPr>
  <p:slideViewPr>
    <p:cSldViewPr snapToGrid="0">
      <p:cViewPr varScale="1">
        <p:scale>
          <a:sx n="102" d="100"/>
          <a:sy n="102" d="100"/>
        </p:scale>
        <p:origin x="918"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presProps" Target="presProps.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3" name="PlaceHolder 1"/>
          <p:cNvSpPr>
            <a:spLocks noGrp="1" noRot="1" noChangeAspect="1"/>
          </p:cNvSpPr>
          <p:nvPr>
            <p:ph type="sldImg"/>
          </p:nvPr>
        </p:nvSpPr>
        <p:spPr>
          <a:xfrm>
            <a:off x="216000" y="812520"/>
            <a:ext cx="7127280" cy="4008960"/>
          </a:xfrm>
          <a:prstGeom prst="rect">
            <a:avLst/>
          </a:prstGeom>
          <a:noFill/>
          <a:ln w="0">
            <a:noFill/>
          </a:ln>
        </p:spPr>
        <p:txBody>
          <a:bodyPr lIns="0" tIns="0" rIns="0" bIns="0" anchor="ctr">
            <a:noAutofit/>
          </a:bodyPr>
          <a:lstStyle/>
          <a:p>
            <a:r>
              <a:rPr lang="zh-CN" sz="1800" b="0" strike="noStrike" spc="-1">
                <a:solidFill>
                  <a:srgbClr val="000000"/>
                </a:solidFill>
                <a:latin typeface="等线"/>
              </a:rPr>
              <a:t>单击以移动幻灯片</a:t>
            </a:r>
            <a:endParaRPr lang="en-US" sz="1800" b="0" strike="noStrike" spc="-1">
              <a:solidFill>
                <a:srgbClr val="000000"/>
              </a:solidFill>
              <a:latin typeface="等线"/>
            </a:endParaRPr>
          </a:p>
        </p:txBody>
      </p:sp>
      <p:sp>
        <p:nvSpPr>
          <p:cNvPr id="84" name="PlaceHolder 2"/>
          <p:cNvSpPr>
            <a:spLocks noGrp="1"/>
          </p:cNvSpPr>
          <p:nvPr>
            <p:ph type="body"/>
          </p:nvPr>
        </p:nvSpPr>
        <p:spPr>
          <a:xfrm>
            <a:off x="756000" y="5078520"/>
            <a:ext cx="6047640" cy="4811040"/>
          </a:xfrm>
          <a:prstGeom prst="rect">
            <a:avLst/>
          </a:prstGeom>
          <a:noFill/>
          <a:ln w="0">
            <a:noFill/>
          </a:ln>
        </p:spPr>
        <p:txBody>
          <a:bodyPr lIns="0" tIns="0" rIns="0" bIns="0" anchor="t">
            <a:noAutofit/>
          </a:bodyPr>
          <a:lstStyle/>
          <a:p>
            <a:r>
              <a:rPr lang="zh-CN" sz="2000" b="0" strike="noStrike" spc="-1">
                <a:latin typeface="Arial"/>
              </a:rPr>
              <a:t>点击编辑备注格式</a:t>
            </a:r>
            <a:endParaRPr lang="en-US" sz="2000" b="0" strike="noStrike" spc="-1">
              <a:latin typeface="Arial"/>
            </a:endParaRPr>
          </a:p>
        </p:txBody>
      </p:sp>
      <p:sp>
        <p:nvSpPr>
          <p:cNvPr id="85" name="PlaceHolder 3"/>
          <p:cNvSpPr>
            <a:spLocks noGrp="1"/>
          </p:cNvSpPr>
          <p:nvPr>
            <p:ph type="hdr"/>
          </p:nvPr>
        </p:nvSpPr>
        <p:spPr>
          <a:xfrm>
            <a:off x="0" y="0"/>
            <a:ext cx="3280680" cy="534240"/>
          </a:xfrm>
          <a:prstGeom prst="rect">
            <a:avLst/>
          </a:prstGeom>
          <a:noFill/>
          <a:ln w="0">
            <a:noFill/>
          </a:ln>
        </p:spPr>
        <p:txBody>
          <a:bodyPr lIns="0" tIns="0" rIns="0" bIns="0" anchor="t">
            <a:noAutofit/>
          </a:bodyPr>
          <a:lstStyle/>
          <a:p>
            <a:r>
              <a:rPr lang="en-US" sz="1400" b="0" strike="noStrike" spc="-1">
                <a:latin typeface="Times New Roman"/>
              </a:rPr>
              <a:t>&lt;页眉&gt;</a:t>
            </a:r>
          </a:p>
        </p:txBody>
      </p:sp>
      <p:sp>
        <p:nvSpPr>
          <p:cNvPr id="86" name="PlaceHolder 4"/>
          <p:cNvSpPr>
            <a:spLocks noGrp="1"/>
          </p:cNvSpPr>
          <p:nvPr>
            <p:ph type="dt" idx="6"/>
          </p:nvPr>
        </p:nvSpPr>
        <p:spPr>
          <a:xfrm>
            <a:off x="4278960" y="0"/>
            <a:ext cx="3280680" cy="534240"/>
          </a:xfrm>
          <a:prstGeom prst="rect">
            <a:avLst/>
          </a:prstGeom>
          <a:noFill/>
          <a:ln w="0">
            <a:noFill/>
          </a:ln>
        </p:spPr>
        <p:txBody>
          <a:bodyPr lIns="0" tIns="0" rIns="0" bIns="0" anchor="t">
            <a:noAutofit/>
          </a:bodyPr>
          <a:lstStyle>
            <a:lvl1pPr algn="r">
              <a:buNone/>
              <a:defRPr lang="en-US" sz="1400" b="0" strike="noStrike" spc="-1">
                <a:latin typeface="Times New Roman"/>
              </a:defRPr>
            </a:lvl1pPr>
          </a:lstStyle>
          <a:p>
            <a:pPr algn="r">
              <a:buNone/>
            </a:pPr>
            <a:r>
              <a:rPr lang="en-US" sz="1400" b="0" strike="noStrike" spc="-1">
                <a:latin typeface="Times New Roman"/>
              </a:rPr>
              <a:t>&lt;日期/时间&gt;</a:t>
            </a:r>
          </a:p>
        </p:txBody>
      </p:sp>
      <p:sp>
        <p:nvSpPr>
          <p:cNvPr id="87" name="PlaceHolder 5"/>
          <p:cNvSpPr>
            <a:spLocks noGrp="1"/>
          </p:cNvSpPr>
          <p:nvPr>
            <p:ph type="ftr" idx="7"/>
          </p:nvPr>
        </p:nvSpPr>
        <p:spPr>
          <a:xfrm>
            <a:off x="0" y="10157400"/>
            <a:ext cx="3280680" cy="534240"/>
          </a:xfrm>
          <a:prstGeom prst="rect">
            <a:avLst/>
          </a:prstGeom>
          <a:noFill/>
          <a:ln w="0">
            <a:noFill/>
          </a:ln>
        </p:spPr>
        <p:txBody>
          <a:bodyPr lIns="0" tIns="0" rIns="0" bIns="0" anchor="b">
            <a:noAutofit/>
          </a:bodyPr>
          <a:lstStyle>
            <a:lvl1pPr>
              <a:defRPr lang="en-US" sz="1400" b="0" strike="noStrike" spc="-1">
                <a:latin typeface="Times New Roman"/>
              </a:defRPr>
            </a:lvl1pPr>
          </a:lstStyle>
          <a:p>
            <a:r>
              <a:rPr lang="en-US" sz="1400" b="0" strike="noStrike" spc="-1">
                <a:latin typeface="Times New Roman"/>
              </a:rPr>
              <a:t>&lt;页脚&gt;</a:t>
            </a:r>
          </a:p>
        </p:txBody>
      </p:sp>
      <p:sp>
        <p:nvSpPr>
          <p:cNvPr id="88" name="PlaceHolder 6"/>
          <p:cNvSpPr>
            <a:spLocks noGrp="1"/>
          </p:cNvSpPr>
          <p:nvPr>
            <p:ph type="sldNum" idx="8"/>
          </p:nvPr>
        </p:nvSpPr>
        <p:spPr>
          <a:xfrm>
            <a:off x="4278960" y="10157400"/>
            <a:ext cx="3280680" cy="534240"/>
          </a:xfrm>
          <a:prstGeom prst="rect">
            <a:avLst/>
          </a:prstGeom>
          <a:noFill/>
          <a:ln w="0">
            <a:noFill/>
          </a:ln>
        </p:spPr>
        <p:txBody>
          <a:bodyPr lIns="0" tIns="0" rIns="0" bIns="0" anchor="b">
            <a:noAutofit/>
          </a:bodyPr>
          <a:lstStyle>
            <a:lvl1pPr algn="r">
              <a:buNone/>
              <a:defRPr lang="en-US" sz="1400" b="0" strike="noStrike" spc="-1">
                <a:latin typeface="Times New Roman"/>
              </a:defRPr>
            </a:lvl1pPr>
          </a:lstStyle>
          <a:p>
            <a:pPr algn="r">
              <a:buNone/>
            </a:pPr>
            <a:fld id="{6C62054A-8343-4823-AF86-5D92B727225F}" type="slidenum">
              <a:rPr lang="en-US" sz="1400" b="0" strike="noStrike" spc="-1">
                <a:latin typeface="Times New Roman"/>
              </a:rPr>
              <a:t>‹#›</a:t>
            </a:fld>
            <a:endParaRPr lang="en-US" sz="1400" b="0" strike="noStrike" spc="-1">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 name="PlaceHolder 1"/>
          <p:cNvSpPr>
            <a:spLocks noGrp="1" noRot="1" noChangeAspect="1"/>
          </p:cNvSpPr>
          <p:nvPr>
            <p:ph type="sldImg"/>
          </p:nvPr>
        </p:nvSpPr>
        <p:spPr>
          <a:xfrm>
            <a:off x="482600" y="1279525"/>
            <a:ext cx="6140450" cy="3454400"/>
          </a:xfrm>
          <a:prstGeom prst="rect">
            <a:avLst/>
          </a:prstGeom>
          <a:ln w="0">
            <a:noFill/>
          </a:ln>
        </p:spPr>
      </p:sp>
      <p:sp>
        <p:nvSpPr>
          <p:cNvPr id="359" name="PlaceHolder 2"/>
          <p:cNvSpPr>
            <a:spLocks noGrp="1"/>
          </p:cNvSpPr>
          <p:nvPr>
            <p:ph type="body"/>
          </p:nvPr>
        </p:nvSpPr>
        <p:spPr>
          <a:xfrm>
            <a:off x="711360" y="4925880"/>
            <a:ext cx="5682960" cy="4028760"/>
          </a:xfrm>
          <a:prstGeom prst="rect">
            <a:avLst/>
          </a:prstGeom>
          <a:noFill/>
          <a:ln w="0">
            <a:noFill/>
          </a:ln>
        </p:spPr>
        <p:txBody>
          <a:bodyPr anchor="t">
            <a:noAutofit/>
          </a:bodyPr>
          <a:lstStyle/>
          <a:p>
            <a:pPr marL="216000" indent="-216000">
              <a:lnSpc>
                <a:spcPct val="100000"/>
              </a:lnSpc>
              <a:buNone/>
            </a:pPr>
            <a:r>
              <a:rPr lang="en-US" altLang="zh-CN" sz="2000" dirty="0"/>
              <a:t>- </a:t>
            </a:r>
            <a:r>
              <a:rPr lang="zh-CN" altLang="en-US" sz="2000" dirty="0"/>
              <a:t>假设楼层高度为 </a:t>
            </a:r>
            <a:r>
              <a:rPr lang="en-US" altLang="zh-CN" sz="2000" dirty="0"/>
              <a:t>3 </a:t>
            </a:r>
            <a:r>
              <a:rPr lang="zh-CN" altLang="en-US" sz="2000" dirty="0"/>
              <a:t>米，考虑到走线时的线缆长度。</a:t>
            </a:r>
          </a:p>
          <a:p>
            <a:pPr marL="216000" indent="-216000">
              <a:lnSpc>
                <a:spcPct val="100000"/>
              </a:lnSpc>
              <a:buNone/>
            </a:pPr>
            <a:r>
              <a:rPr lang="en-US" altLang="zh-CN" sz="2000" dirty="0"/>
              <a:t>- </a:t>
            </a:r>
            <a:r>
              <a:rPr lang="zh-CN" altLang="en-US" sz="2000" dirty="0"/>
              <a:t>假设每个交换机和路由器的最大连接数以及每个无线接入点能支持的用户数。</a:t>
            </a:r>
          </a:p>
          <a:p>
            <a:pPr marL="216000" indent="-216000">
              <a:lnSpc>
                <a:spcPct val="100000"/>
              </a:lnSpc>
              <a:buNone/>
            </a:pPr>
            <a:r>
              <a:rPr lang="en-US" altLang="zh-CN" sz="2000" dirty="0"/>
              <a:t>- </a:t>
            </a:r>
            <a:r>
              <a:rPr lang="zh-CN" altLang="en-US" sz="2000" dirty="0"/>
              <a:t>提出网络设计的步骤，如设备布局、线缆规划、流量估算等。</a:t>
            </a:r>
            <a:endParaRPr lang="en-US" sz="2000" b="0" strike="noStrike" spc="-1" dirty="0">
              <a:latin typeface="Arial"/>
            </a:endParaRPr>
          </a:p>
        </p:txBody>
      </p:sp>
      <p:sp>
        <p:nvSpPr>
          <p:cNvPr id="360" name="灯片编号占位符 3"/>
          <p:cNvSpPr/>
          <p:nvPr/>
        </p:nvSpPr>
        <p:spPr>
          <a:xfrm>
            <a:off x="4024440" y="9721800"/>
            <a:ext cx="3077640" cy="512280"/>
          </a:xfrm>
          <a:prstGeom prst="rect">
            <a:avLst/>
          </a:prstGeom>
          <a:noFill/>
          <a:ln w="0">
            <a:noFill/>
          </a:ln>
        </p:spPr>
        <p:style>
          <a:lnRef idx="0">
            <a:scrgbClr r="0" g="0" b="0"/>
          </a:lnRef>
          <a:fillRef idx="0">
            <a:scrgbClr r="0" g="0" b="0"/>
          </a:fillRef>
          <a:effectRef idx="0">
            <a:scrgbClr r="0" g="0" b="0"/>
          </a:effectRef>
          <a:fontRef idx="minor"/>
        </p:style>
        <p:txBody>
          <a:bodyPr anchor="b">
            <a:noAutofit/>
          </a:bodyPr>
          <a:lstStyle/>
          <a:p>
            <a:pPr algn="r">
              <a:lnSpc>
                <a:spcPct val="100000"/>
              </a:lnSpc>
              <a:buNone/>
              <a:tabLst>
                <a:tab pos="0" algn="l"/>
              </a:tabLst>
            </a:pPr>
            <a:fld id="{23EFEC35-17C0-4BAB-B26C-7C3ED61C6803}" type="slidenum">
              <a:rPr lang="en-US" sz="1800" b="0" strike="noStrike" spc="-1">
                <a:solidFill>
                  <a:srgbClr val="000000"/>
                </a:solidFill>
                <a:latin typeface="+mn-lt"/>
                <a:ea typeface="+mn-ea"/>
              </a:rPr>
              <a:t>8</a:t>
            </a:fld>
            <a:endParaRPr lang="en-US" sz="1800" b="0" strike="noStrike" spc="-1">
              <a:latin typeface="Arial"/>
            </a:endParaRPr>
          </a:p>
        </p:txBody>
      </p:sp>
    </p:spTree>
    <p:extLst>
      <p:ext uri="{BB962C8B-B14F-4D97-AF65-F5344CB8AC3E}">
        <p14:creationId xmlns:p14="http://schemas.microsoft.com/office/powerpoint/2010/main" val="39694389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17488" y="812800"/>
            <a:ext cx="7124700" cy="4008438"/>
          </a:xfrm>
        </p:spPr>
      </p:sp>
      <p:sp>
        <p:nvSpPr>
          <p:cNvPr id="3" name="备注占位符 2"/>
          <p:cNvSpPr>
            <a:spLocks noGrp="1"/>
          </p:cNvSpPr>
          <p:nvPr>
            <p:ph type="body" idx="1"/>
          </p:nvPr>
        </p:nvSpPr>
        <p:spPr/>
        <p:txBody>
          <a:bodyPr/>
          <a:lstStyle/>
          <a:p>
            <a:pPr>
              <a:buFont typeface="Arial" panose="020B0604020202020204" pitchFamily="34" charset="0"/>
              <a:buChar char="•"/>
            </a:pPr>
            <a:r>
              <a:rPr lang="zh-CN" altLang="en-US" dirty="0"/>
              <a:t>你的程序在编译时不能有任何警告或错误信息。需要使用以下编译选项：</a:t>
            </a:r>
            <a:r>
              <a:rPr lang="en-US" altLang="zh-CN" dirty="0"/>
              <a:t>clang++ -std=</a:t>
            </a:r>
            <a:r>
              <a:rPr lang="en-US" altLang="zh-CN" dirty="0" err="1"/>
              <a:t>c++</a:t>
            </a:r>
            <a:r>
              <a:rPr lang="en-US" altLang="zh-CN" dirty="0"/>
              <a:t>20 -Wall -</a:t>
            </a:r>
            <a:r>
              <a:rPr lang="en-US" altLang="zh-CN" dirty="0" err="1"/>
              <a:t>Wextra</a:t>
            </a:r>
            <a:r>
              <a:rPr lang="en-US" altLang="zh-CN" dirty="0"/>
              <a:t> -</a:t>
            </a:r>
            <a:r>
              <a:rPr lang="en-US" altLang="zh-CN" dirty="0" err="1"/>
              <a:t>Werror</a:t>
            </a:r>
            <a:r>
              <a:rPr lang="en-US" altLang="zh-CN" dirty="0"/>
              <a:t> -pedantic</a:t>
            </a:r>
          </a:p>
          <a:p>
            <a:pPr>
              <a:buFont typeface="Arial" panose="020B0604020202020204" pitchFamily="34" charset="0"/>
              <a:buChar char="•"/>
            </a:pPr>
            <a:r>
              <a:rPr lang="zh-CN" altLang="en-US" dirty="0"/>
              <a:t>这些选项会使编译器更加严格，例如：</a:t>
            </a:r>
          </a:p>
          <a:p>
            <a:pPr marL="742950" lvl="1" indent="-285750">
              <a:buFont typeface="Arial" panose="020B0604020202020204" pitchFamily="34" charset="0"/>
              <a:buChar char="•"/>
            </a:pPr>
            <a:r>
              <a:rPr lang="en-US" altLang="zh-CN" dirty="0"/>
              <a:t>-Wall: </a:t>
            </a:r>
            <a:r>
              <a:rPr lang="zh-CN" altLang="en-US" dirty="0"/>
              <a:t>开启所有常见的警告。</a:t>
            </a:r>
          </a:p>
          <a:p>
            <a:pPr marL="742950" lvl="1" indent="-285750">
              <a:buFont typeface="Arial" panose="020B0604020202020204" pitchFamily="34" charset="0"/>
              <a:buChar char="•"/>
            </a:pPr>
            <a:r>
              <a:rPr lang="en-US" altLang="zh-CN" dirty="0"/>
              <a:t>-</a:t>
            </a:r>
            <a:r>
              <a:rPr lang="en-US" altLang="zh-CN" dirty="0" err="1"/>
              <a:t>Wextra</a:t>
            </a:r>
            <a:r>
              <a:rPr lang="en-US" altLang="zh-CN" dirty="0"/>
              <a:t>: </a:t>
            </a:r>
            <a:r>
              <a:rPr lang="zh-CN" altLang="en-US" dirty="0"/>
              <a:t>开启额外的警告。</a:t>
            </a:r>
          </a:p>
          <a:p>
            <a:pPr marL="742950" lvl="1" indent="-285750">
              <a:buFont typeface="Arial" panose="020B0604020202020204" pitchFamily="34" charset="0"/>
              <a:buChar char="•"/>
            </a:pPr>
            <a:r>
              <a:rPr lang="en-US" altLang="zh-CN" dirty="0"/>
              <a:t>-</a:t>
            </a:r>
            <a:r>
              <a:rPr lang="en-US" altLang="zh-CN" dirty="0" err="1"/>
              <a:t>Werror</a:t>
            </a:r>
            <a:r>
              <a:rPr lang="en-US" altLang="zh-CN" dirty="0"/>
              <a:t>: </a:t>
            </a:r>
            <a:r>
              <a:rPr lang="zh-CN" altLang="en-US" dirty="0"/>
              <a:t>将所有警告视为错误，强制修复所有警告。</a:t>
            </a:r>
          </a:p>
          <a:p>
            <a:pPr marL="742950" lvl="1" indent="-285750">
              <a:buFont typeface="Arial" panose="020B0604020202020204" pitchFamily="34" charset="0"/>
              <a:buChar char="•"/>
            </a:pPr>
            <a:r>
              <a:rPr lang="en-US" altLang="zh-CN" dirty="0"/>
              <a:t>-pedantic: </a:t>
            </a:r>
            <a:r>
              <a:rPr lang="zh-CN" altLang="en-US" dirty="0"/>
              <a:t>启用对标准的严格遵守。</a:t>
            </a:r>
          </a:p>
        </p:txBody>
      </p:sp>
      <p:sp>
        <p:nvSpPr>
          <p:cNvPr id="4" name="灯片编号占位符 3"/>
          <p:cNvSpPr>
            <a:spLocks noGrp="1"/>
          </p:cNvSpPr>
          <p:nvPr>
            <p:ph type="sldNum" idx="8"/>
          </p:nvPr>
        </p:nvSpPr>
        <p:spPr/>
        <p:txBody>
          <a:bodyPr/>
          <a:lstStyle/>
          <a:p>
            <a:pPr algn="r">
              <a:buNone/>
            </a:pPr>
            <a:fld id="{6C62054A-8343-4823-AF86-5D92B727225F}" type="slidenum">
              <a:rPr lang="en-US" sz="1400" b="0" strike="noStrike" spc="-1" smtClean="0">
                <a:latin typeface="Times New Roman"/>
              </a:rPr>
              <a:t>18</a:t>
            </a:fld>
            <a:endParaRPr lang="en-US" sz="1400" b="0" strike="noStrike" spc="-1">
              <a:latin typeface="Times New Roman"/>
            </a:endParaRPr>
          </a:p>
        </p:txBody>
      </p:sp>
    </p:spTree>
    <p:extLst>
      <p:ext uri="{BB962C8B-B14F-4D97-AF65-F5344CB8AC3E}">
        <p14:creationId xmlns:p14="http://schemas.microsoft.com/office/powerpoint/2010/main" val="17992343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17488" y="812800"/>
            <a:ext cx="7124700" cy="4008438"/>
          </a:xfrm>
        </p:spPr>
      </p:sp>
      <p:sp>
        <p:nvSpPr>
          <p:cNvPr id="3" name="备注占位符 2"/>
          <p:cNvSpPr>
            <a:spLocks noGrp="1"/>
          </p:cNvSpPr>
          <p:nvPr>
            <p:ph type="body" idx="1"/>
          </p:nvPr>
        </p:nvSpPr>
        <p:spPr/>
        <p:txBody>
          <a:bodyPr/>
          <a:lstStyle/>
          <a:p>
            <a:r>
              <a:rPr lang="zh-CN" altLang="en-US" b="1" dirty="0"/>
              <a:t>函数列表：</a:t>
            </a:r>
          </a:p>
          <a:p>
            <a:r>
              <a:rPr lang="en-US" altLang="zh-CN" b="1" dirty="0"/>
              <a:t>1. std::string </a:t>
            </a:r>
            <a:r>
              <a:rPr lang="en-US" altLang="zh-CN" b="1" dirty="0" err="1"/>
              <a:t>StringToLower</a:t>
            </a:r>
            <a:r>
              <a:rPr lang="en-US" altLang="zh-CN" b="1" dirty="0"/>
              <a:t>(const std::string&amp; word)</a:t>
            </a:r>
          </a:p>
          <a:p>
            <a:pPr>
              <a:buFont typeface="Arial" panose="020B0604020202020204" pitchFamily="34" charset="0"/>
              <a:buChar char="•"/>
            </a:pPr>
            <a:r>
              <a:rPr lang="zh-CN" altLang="en-US" b="1" dirty="0"/>
              <a:t>功能描述</a:t>
            </a:r>
            <a:r>
              <a:rPr lang="zh-CN" altLang="en-US" dirty="0"/>
              <a:t>：</a:t>
            </a:r>
          </a:p>
          <a:p>
            <a:pPr marL="742950" lvl="1" indent="-285750">
              <a:buFont typeface="Arial" panose="020B0604020202020204" pitchFamily="34" charset="0"/>
              <a:buChar char="•"/>
            </a:pPr>
            <a:r>
              <a:rPr lang="zh-CN" altLang="en-US" dirty="0"/>
              <a:t>这个函数接收一个 </a:t>
            </a:r>
            <a:r>
              <a:rPr lang="en-US" altLang="zh-CN" dirty="0"/>
              <a:t>std::string </a:t>
            </a:r>
            <a:r>
              <a:rPr lang="zh-CN" altLang="en-US" dirty="0"/>
              <a:t>类型的字符串 </a:t>
            </a:r>
            <a:r>
              <a:rPr lang="en-US" altLang="zh-CN" dirty="0"/>
              <a:t>word</a:t>
            </a:r>
            <a:r>
              <a:rPr lang="zh-CN" altLang="en-US" dirty="0"/>
              <a:t>，并返回将该字符串中所有字符转换为小写后的结果。</a:t>
            </a:r>
          </a:p>
          <a:p>
            <a:pPr>
              <a:buFont typeface="Arial" panose="020B0604020202020204" pitchFamily="34" charset="0"/>
              <a:buChar char="•"/>
            </a:pPr>
            <a:r>
              <a:rPr lang="zh-CN" altLang="en-US" b="1" dirty="0"/>
              <a:t>实现要求</a:t>
            </a:r>
            <a:r>
              <a:rPr lang="zh-CN" altLang="en-US" dirty="0"/>
              <a:t>：</a:t>
            </a:r>
          </a:p>
          <a:p>
            <a:pPr marL="742950" lvl="1" indent="-285750">
              <a:buFont typeface="Arial" panose="020B0604020202020204" pitchFamily="34" charset="0"/>
              <a:buChar char="•"/>
            </a:pPr>
            <a:r>
              <a:rPr lang="zh-CN" altLang="en-US" dirty="0"/>
              <a:t>将输入字符串 </a:t>
            </a:r>
            <a:r>
              <a:rPr lang="en-US" altLang="zh-CN" dirty="0"/>
              <a:t>word </a:t>
            </a:r>
            <a:r>
              <a:rPr lang="zh-CN" altLang="en-US" dirty="0"/>
              <a:t>中的所有大写字符转换为小写字符，并返回转换后的新字符串。</a:t>
            </a:r>
          </a:p>
          <a:p>
            <a:r>
              <a:rPr lang="en-US" altLang="zh-CN" b="1" dirty="0"/>
              <a:t>2. bool </a:t>
            </a:r>
            <a:r>
              <a:rPr lang="en-US" altLang="zh-CN" b="1" dirty="0" err="1"/>
              <a:t>IsValidCharacter</a:t>
            </a:r>
            <a:r>
              <a:rPr lang="en-US" altLang="zh-CN" b="1" dirty="0"/>
              <a:t>(const char&amp; c)</a:t>
            </a:r>
          </a:p>
          <a:p>
            <a:pPr>
              <a:buFont typeface="Arial" panose="020B0604020202020204" pitchFamily="34" charset="0"/>
              <a:buChar char="•"/>
            </a:pPr>
            <a:r>
              <a:rPr lang="zh-CN" altLang="en-US" b="1" dirty="0"/>
              <a:t>功能描述</a:t>
            </a:r>
            <a:r>
              <a:rPr lang="zh-CN" altLang="en-US" dirty="0"/>
              <a:t>：</a:t>
            </a:r>
          </a:p>
          <a:p>
            <a:pPr marL="742950" lvl="1" indent="-285750">
              <a:buFont typeface="Arial" panose="020B0604020202020204" pitchFamily="34" charset="0"/>
              <a:buChar char="•"/>
            </a:pPr>
            <a:r>
              <a:rPr lang="zh-CN" altLang="en-US" dirty="0"/>
              <a:t>这个函数接收一个小写字符 </a:t>
            </a:r>
            <a:r>
              <a:rPr lang="en-US" altLang="zh-CN" dirty="0"/>
              <a:t>c</a:t>
            </a:r>
            <a:r>
              <a:rPr lang="zh-CN" altLang="en-US" dirty="0"/>
              <a:t>，如果该字符是夏威夷语中的有效字符（包括元音、辅音或撇号 </a:t>
            </a:r>
            <a:r>
              <a:rPr lang="en-US" altLang="zh-CN" dirty="0"/>
              <a:t>'</a:t>
            </a:r>
            <a:r>
              <a:rPr lang="zh-CN" altLang="en-US" dirty="0"/>
              <a:t>），则返回 </a:t>
            </a:r>
            <a:r>
              <a:rPr lang="en-US" altLang="zh-CN" dirty="0"/>
              <a:t>true</a:t>
            </a:r>
            <a:r>
              <a:rPr lang="zh-CN" altLang="en-US" dirty="0"/>
              <a:t>，否则返回 </a:t>
            </a:r>
            <a:r>
              <a:rPr lang="en-US" altLang="zh-CN" dirty="0"/>
              <a:t>false</a:t>
            </a:r>
            <a:r>
              <a:rPr lang="zh-CN" altLang="en-US" dirty="0"/>
              <a:t>。</a:t>
            </a:r>
          </a:p>
          <a:p>
            <a:pPr>
              <a:buFont typeface="Arial" panose="020B0604020202020204" pitchFamily="34" charset="0"/>
              <a:buChar char="•"/>
            </a:pPr>
            <a:r>
              <a:rPr lang="zh-CN" altLang="en-US" b="1" dirty="0"/>
              <a:t>实现要求</a:t>
            </a:r>
            <a:r>
              <a:rPr lang="zh-CN" altLang="en-US" dirty="0"/>
              <a:t>：</a:t>
            </a:r>
          </a:p>
          <a:p>
            <a:pPr marL="742950" lvl="1" indent="-285750">
              <a:buFont typeface="Arial" panose="020B0604020202020204" pitchFamily="34" charset="0"/>
              <a:buChar char="•"/>
            </a:pPr>
            <a:r>
              <a:rPr lang="zh-CN" altLang="en-US" dirty="0"/>
              <a:t>检查字符是否为夏威夷语的有效字符（</a:t>
            </a:r>
            <a:r>
              <a:rPr lang="en-US" altLang="zh-CN" dirty="0"/>
              <a:t>a, e, </a:t>
            </a:r>
            <a:r>
              <a:rPr lang="en-US" altLang="zh-CN" dirty="0" err="1"/>
              <a:t>i</a:t>
            </a:r>
            <a:r>
              <a:rPr lang="en-US" altLang="zh-CN" dirty="0"/>
              <a:t>, o, u, h, k, l, m, n, p, w, '</a:t>
            </a:r>
            <a:r>
              <a:rPr lang="zh-CN" altLang="en-US" dirty="0"/>
              <a:t>），如果是，返回 </a:t>
            </a:r>
            <a:r>
              <a:rPr lang="en-US" altLang="zh-CN" dirty="0"/>
              <a:t>true</a:t>
            </a:r>
            <a:r>
              <a:rPr lang="zh-CN" altLang="en-US" dirty="0"/>
              <a:t>，否则返回 </a:t>
            </a:r>
            <a:r>
              <a:rPr lang="en-US" altLang="zh-CN" dirty="0"/>
              <a:t>false</a:t>
            </a:r>
            <a:r>
              <a:rPr lang="zh-CN" altLang="en-US" dirty="0"/>
              <a:t>。</a:t>
            </a:r>
          </a:p>
          <a:p>
            <a:r>
              <a:rPr lang="en-US" altLang="zh-CN" b="1" dirty="0"/>
              <a:t>3. bool </a:t>
            </a:r>
            <a:r>
              <a:rPr lang="en-US" altLang="zh-CN" b="1" dirty="0" err="1"/>
              <a:t>IsValidWord</a:t>
            </a:r>
            <a:r>
              <a:rPr lang="en-US" altLang="zh-CN" b="1" dirty="0"/>
              <a:t>(const std::string&amp; word)</a:t>
            </a:r>
          </a:p>
          <a:p>
            <a:pPr>
              <a:buFont typeface="Arial" panose="020B0604020202020204" pitchFamily="34" charset="0"/>
              <a:buChar char="•"/>
            </a:pPr>
            <a:r>
              <a:rPr lang="zh-CN" altLang="en-US" b="1" dirty="0"/>
              <a:t>功能描述</a:t>
            </a:r>
            <a:r>
              <a:rPr lang="zh-CN" altLang="en-US" dirty="0"/>
              <a:t>：</a:t>
            </a:r>
          </a:p>
          <a:p>
            <a:pPr marL="742950" lvl="1" indent="-285750">
              <a:buFont typeface="Arial" panose="020B0604020202020204" pitchFamily="34" charset="0"/>
              <a:buChar char="•"/>
            </a:pPr>
            <a:r>
              <a:rPr lang="zh-CN" altLang="en-US" dirty="0"/>
              <a:t>这个函数接收一个小写字符串 </a:t>
            </a:r>
            <a:r>
              <a:rPr lang="en-US" altLang="zh-CN" dirty="0"/>
              <a:t>word</a:t>
            </a:r>
            <a:r>
              <a:rPr lang="zh-CN" altLang="en-US" dirty="0"/>
              <a:t>，如果 </a:t>
            </a:r>
            <a:r>
              <a:rPr lang="en-US" altLang="zh-CN" dirty="0"/>
              <a:t>word </a:t>
            </a:r>
            <a:r>
              <a:rPr lang="zh-CN" altLang="en-US" dirty="0"/>
              <a:t>中的每个字符都是夏威夷语中的有效字符，则返回 </a:t>
            </a:r>
            <a:r>
              <a:rPr lang="en-US" altLang="zh-CN" dirty="0"/>
              <a:t>true</a:t>
            </a:r>
            <a:r>
              <a:rPr lang="zh-CN" altLang="en-US" dirty="0"/>
              <a:t>，否则返回 </a:t>
            </a:r>
            <a:r>
              <a:rPr lang="en-US" altLang="zh-CN" dirty="0"/>
              <a:t>false</a:t>
            </a:r>
            <a:r>
              <a:rPr lang="zh-CN" altLang="en-US" dirty="0"/>
              <a:t>。</a:t>
            </a:r>
          </a:p>
          <a:p>
            <a:pPr>
              <a:buFont typeface="Arial" panose="020B0604020202020204" pitchFamily="34" charset="0"/>
              <a:buChar char="•"/>
            </a:pPr>
            <a:r>
              <a:rPr lang="zh-CN" altLang="en-US" b="1" dirty="0"/>
              <a:t>实现要求</a:t>
            </a:r>
            <a:r>
              <a:rPr lang="zh-CN" altLang="en-US" dirty="0"/>
              <a:t>：</a:t>
            </a:r>
          </a:p>
          <a:p>
            <a:pPr marL="742950" lvl="1" indent="-285750">
              <a:buFont typeface="Arial" panose="020B0604020202020204" pitchFamily="34" charset="0"/>
              <a:buChar char="•"/>
            </a:pPr>
            <a:r>
              <a:rPr lang="zh-CN" altLang="en-US" dirty="0"/>
              <a:t>遍历 </a:t>
            </a:r>
            <a:r>
              <a:rPr lang="en-US" altLang="zh-CN" dirty="0"/>
              <a:t>word </a:t>
            </a:r>
            <a:r>
              <a:rPr lang="zh-CN" altLang="en-US" dirty="0"/>
              <a:t>中的每个字符，调用 </a:t>
            </a:r>
            <a:r>
              <a:rPr lang="en-US" altLang="zh-CN" dirty="0" err="1"/>
              <a:t>IsValidCharacter</a:t>
            </a:r>
            <a:r>
              <a:rPr lang="en-US" altLang="zh-CN" dirty="0"/>
              <a:t> </a:t>
            </a:r>
            <a:r>
              <a:rPr lang="zh-CN" altLang="en-US" dirty="0"/>
              <a:t>函数进行检查。如果所有字符都是有效字符，返回 </a:t>
            </a:r>
            <a:r>
              <a:rPr lang="en-US" altLang="zh-CN" dirty="0"/>
              <a:t>true</a:t>
            </a:r>
            <a:r>
              <a:rPr lang="zh-CN" altLang="en-US" dirty="0"/>
              <a:t>；如果有一个字符不是有效字符，立即返回 </a:t>
            </a:r>
            <a:r>
              <a:rPr lang="en-US" altLang="zh-CN" dirty="0"/>
              <a:t>false</a:t>
            </a:r>
            <a:r>
              <a:rPr lang="zh-CN" altLang="en-US" dirty="0"/>
              <a:t>。</a:t>
            </a:r>
          </a:p>
          <a:p>
            <a:r>
              <a:rPr lang="en-US" altLang="zh-CN" b="1" dirty="0"/>
              <a:t>4. bool </a:t>
            </a:r>
            <a:r>
              <a:rPr lang="en-US" altLang="zh-CN" b="1" dirty="0" err="1"/>
              <a:t>IsVowelGroup</a:t>
            </a:r>
            <a:r>
              <a:rPr lang="en-US" altLang="zh-CN" b="1" dirty="0"/>
              <a:t>(const char&amp; v1, const char&amp; v2)</a:t>
            </a:r>
          </a:p>
          <a:p>
            <a:pPr>
              <a:buFont typeface="Arial" panose="020B0604020202020204" pitchFamily="34" charset="0"/>
              <a:buChar char="•"/>
            </a:pPr>
            <a:r>
              <a:rPr lang="zh-CN" altLang="en-US" b="1" dirty="0"/>
              <a:t>功能描述</a:t>
            </a:r>
            <a:r>
              <a:rPr lang="zh-CN" altLang="en-US" dirty="0"/>
              <a:t>：</a:t>
            </a:r>
          </a:p>
          <a:p>
            <a:pPr marL="742950" lvl="1" indent="-285750">
              <a:buFont typeface="Arial" panose="020B0604020202020204" pitchFamily="34" charset="0"/>
              <a:buChar char="•"/>
            </a:pPr>
            <a:r>
              <a:rPr lang="zh-CN" altLang="en-US" dirty="0"/>
              <a:t>这个函数接收两个小写字符 </a:t>
            </a:r>
            <a:r>
              <a:rPr lang="en-US" altLang="zh-CN" dirty="0"/>
              <a:t>v1 </a:t>
            </a:r>
            <a:r>
              <a:rPr lang="zh-CN" altLang="en-US" dirty="0"/>
              <a:t>和 </a:t>
            </a:r>
            <a:r>
              <a:rPr lang="en-US" altLang="zh-CN" dirty="0"/>
              <a:t>v2</a:t>
            </a:r>
            <a:r>
              <a:rPr lang="zh-CN" altLang="en-US" dirty="0"/>
              <a:t>，如果这两个字符的组合是一个有效的元音组（例如 </a:t>
            </a:r>
            <a:r>
              <a:rPr lang="en-US" altLang="zh-CN" dirty="0"/>
              <a:t>ai, ae, </a:t>
            </a:r>
            <a:r>
              <a:rPr lang="en-US" altLang="zh-CN" dirty="0" err="1"/>
              <a:t>ao</a:t>
            </a:r>
            <a:r>
              <a:rPr lang="en-US" altLang="zh-CN" dirty="0"/>
              <a:t>, au, </a:t>
            </a:r>
            <a:r>
              <a:rPr lang="en-US" altLang="zh-CN" dirty="0" err="1"/>
              <a:t>ei</a:t>
            </a:r>
            <a:r>
              <a:rPr lang="en-US" altLang="zh-CN" dirty="0"/>
              <a:t>, </a:t>
            </a:r>
            <a:r>
              <a:rPr lang="en-US" altLang="zh-CN" dirty="0" err="1"/>
              <a:t>eu</a:t>
            </a:r>
            <a:r>
              <a:rPr lang="en-US" altLang="zh-CN" dirty="0"/>
              <a:t>, </a:t>
            </a:r>
            <a:r>
              <a:rPr lang="en-US" altLang="zh-CN" dirty="0" err="1"/>
              <a:t>iu</a:t>
            </a:r>
            <a:r>
              <a:rPr lang="en-US" altLang="zh-CN" dirty="0"/>
              <a:t>, oi, </a:t>
            </a:r>
            <a:r>
              <a:rPr lang="en-US" altLang="zh-CN" dirty="0" err="1"/>
              <a:t>ou</a:t>
            </a:r>
            <a:r>
              <a:rPr lang="en-US" altLang="zh-CN" dirty="0"/>
              <a:t>, </a:t>
            </a:r>
            <a:r>
              <a:rPr lang="en-US" altLang="zh-CN" dirty="0" err="1"/>
              <a:t>ui</a:t>
            </a:r>
            <a:r>
              <a:rPr lang="zh-CN" altLang="en-US" dirty="0"/>
              <a:t>），则返回 </a:t>
            </a:r>
            <a:r>
              <a:rPr lang="en-US" altLang="zh-CN" dirty="0"/>
              <a:t>true</a:t>
            </a:r>
            <a:r>
              <a:rPr lang="zh-CN" altLang="en-US" dirty="0"/>
              <a:t>，否则返回 </a:t>
            </a:r>
            <a:r>
              <a:rPr lang="en-US" altLang="zh-CN" dirty="0"/>
              <a:t>false</a:t>
            </a:r>
            <a:r>
              <a:rPr lang="zh-CN" altLang="en-US" dirty="0"/>
              <a:t>。</a:t>
            </a:r>
          </a:p>
          <a:p>
            <a:pPr>
              <a:buFont typeface="Arial" panose="020B0604020202020204" pitchFamily="34" charset="0"/>
              <a:buChar char="•"/>
            </a:pPr>
            <a:r>
              <a:rPr lang="zh-CN" altLang="en-US" b="1" dirty="0"/>
              <a:t>实现要求</a:t>
            </a:r>
            <a:r>
              <a:rPr lang="zh-CN" altLang="en-US" dirty="0"/>
              <a:t>：</a:t>
            </a:r>
          </a:p>
          <a:p>
            <a:pPr marL="742950" lvl="1" indent="-285750">
              <a:buFont typeface="Arial" panose="020B0604020202020204" pitchFamily="34" charset="0"/>
              <a:buChar char="•"/>
            </a:pPr>
            <a:r>
              <a:rPr lang="zh-CN" altLang="en-US" dirty="0"/>
              <a:t>检查 </a:t>
            </a:r>
            <a:r>
              <a:rPr lang="en-US" altLang="zh-CN" dirty="0"/>
              <a:t>v1 </a:t>
            </a:r>
            <a:r>
              <a:rPr lang="zh-CN" altLang="en-US" dirty="0"/>
              <a:t>和 </a:t>
            </a:r>
            <a:r>
              <a:rPr lang="en-US" altLang="zh-CN" dirty="0"/>
              <a:t>v2 </a:t>
            </a:r>
            <a:r>
              <a:rPr lang="zh-CN" altLang="en-US" dirty="0"/>
              <a:t>是否是有效的元音组合（可以使用预先定义的有效组合列表进行匹配判断），如果是，返回 </a:t>
            </a:r>
            <a:r>
              <a:rPr lang="en-US" altLang="zh-CN" dirty="0"/>
              <a:t>true</a:t>
            </a:r>
            <a:r>
              <a:rPr lang="zh-CN" altLang="en-US" dirty="0"/>
              <a:t>，否则返回 </a:t>
            </a:r>
            <a:r>
              <a:rPr lang="en-US" altLang="zh-CN" dirty="0"/>
              <a:t>false</a:t>
            </a:r>
            <a:r>
              <a:rPr lang="zh-CN" altLang="en-US" dirty="0"/>
              <a:t>。</a:t>
            </a:r>
          </a:p>
        </p:txBody>
      </p:sp>
      <p:sp>
        <p:nvSpPr>
          <p:cNvPr id="4" name="灯片编号占位符 3"/>
          <p:cNvSpPr>
            <a:spLocks noGrp="1"/>
          </p:cNvSpPr>
          <p:nvPr>
            <p:ph type="sldNum" idx="8"/>
          </p:nvPr>
        </p:nvSpPr>
        <p:spPr/>
        <p:txBody>
          <a:bodyPr/>
          <a:lstStyle/>
          <a:p>
            <a:pPr algn="r">
              <a:buNone/>
            </a:pPr>
            <a:fld id="{6C62054A-8343-4823-AF86-5D92B727225F}" type="slidenum">
              <a:rPr lang="en-US" sz="1400" b="0" strike="noStrike" spc="-1" smtClean="0">
                <a:latin typeface="Times New Roman"/>
              </a:rPr>
              <a:t>19</a:t>
            </a:fld>
            <a:endParaRPr lang="en-US" sz="1400" b="0" strike="noStrike" spc="-1">
              <a:latin typeface="Times New Roman"/>
            </a:endParaRPr>
          </a:p>
        </p:txBody>
      </p:sp>
    </p:spTree>
    <p:extLst>
      <p:ext uri="{BB962C8B-B14F-4D97-AF65-F5344CB8AC3E}">
        <p14:creationId xmlns:p14="http://schemas.microsoft.com/office/powerpoint/2010/main" val="9378560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17488" y="812800"/>
            <a:ext cx="7124700" cy="4008438"/>
          </a:xfrm>
        </p:spPr>
      </p:sp>
      <p:sp>
        <p:nvSpPr>
          <p:cNvPr id="3" name="备注占位符 2"/>
          <p:cNvSpPr>
            <a:spLocks noGrp="1"/>
          </p:cNvSpPr>
          <p:nvPr>
            <p:ph type="body" idx="1"/>
          </p:nvPr>
        </p:nvSpPr>
        <p:spPr/>
        <p:txBody>
          <a:bodyPr/>
          <a:lstStyle/>
          <a:p>
            <a:r>
              <a:rPr lang="zh-CN" altLang="en-US" b="1" dirty="0"/>
              <a:t>函数列表：</a:t>
            </a:r>
          </a:p>
          <a:p>
            <a:r>
              <a:rPr lang="en-US" altLang="zh-CN" b="1" dirty="0"/>
              <a:t>1. std::string </a:t>
            </a:r>
            <a:r>
              <a:rPr lang="en-US" altLang="zh-CN" b="1" dirty="0" err="1"/>
              <a:t>StringToLower</a:t>
            </a:r>
            <a:r>
              <a:rPr lang="en-US" altLang="zh-CN" b="1" dirty="0"/>
              <a:t>(const std::string&amp; word)</a:t>
            </a:r>
          </a:p>
          <a:p>
            <a:pPr>
              <a:buFont typeface="Arial" panose="020B0604020202020204" pitchFamily="34" charset="0"/>
              <a:buChar char="•"/>
            </a:pPr>
            <a:r>
              <a:rPr lang="zh-CN" altLang="en-US" b="1" dirty="0"/>
              <a:t>功能描述</a:t>
            </a:r>
            <a:r>
              <a:rPr lang="zh-CN" altLang="en-US" dirty="0"/>
              <a:t>：</a:t>
            </a:r>
          </a:p>
          <a:p>
            <a:pPr marL="742950" lvl="1" indent="-285750">
              <a:buFont typeface="Arial" panose="020B0604020202020204" pitchFamily="34" charset="0"/>
              <a:buChar char="•"/>
            </a:pPr>
            <a:r>
              <a:rPr lang="zh-CN" altLang="en-US" dirty="0"/>
              <a:t>这个函数接收一个 </a:t>
            </a:r>
            <a:r>
              <a:rPr lang="en-US" altLang="zh-CN" dirty="0"/>
              <a:t>std::string </a:t>
            </a:r>
            <a:r>
              <a:rPr lang="zh-CN" altLang="en-US" dirty="0"/>
              <a:t>类型的字符串 </a:t>
            </a:r>
            <a:r>
              <a:rPr lang="en-US" altLang="zh-CN" dirty="0"/>
              <a:t>word</a:t>
            </a:r>
            <a:r>
              <a:rPr lang="zh-CN" altLang="en-US" dirty="0"/>
              <a:t>，并返回将该字符串中所有字符转换为小写后的结果。</a:t>
            </a:r>
          </a:p>
          <a:p>
            <a:pPr>
              <a:buFont typeface="Arial" panose="020B0604020202020204" pitchFamily="34" charset="0"/>
              <a:buChar char="•"/>
            </a:pPr>
            <a:r>
              <a:rPr lang="zh-CN" altLang="en-US" b="1" dirty="0"/>
              <a:t>实现要求</a:t>
            </a:r>
            <a:r>
              <a:rPr lang="zh-CN" altLang="en-US" dirty="0"/>
              <a:t>：</a:t>
            </a:r>
          </a:p>
          <a:p>
            <a:pPr marL="742950" lvl="1" indent="-285750">
              <a:buFont typeface="Arial" panose="020B0604020202020204" pitchFamily="34" charset="0"/>
              <a:buChar char="•"/>
            </a:pPr>
            <a:r>
              <a:rPr lang="zh-CN" altLang="en-US" dirty="0"/>
              <a:t>将输入字符串 </a:t>
            </a:r>
            <a:r>
              <a:rPr lang="en-US" altLang="zh-CN" dirty="0"/>
              <a:t>word </a:t>
            </a:r>
            <a:r>
              <a:rPr lang="zh-CN" altLang="en-US" dirty="0"/>
              <a:t>中的所有大写字符转换为小写字符，并返回转换后的新字符串。</a:t>
            </a:r>
          </a:p>
          <a:p>
            <a:r>
              <a:rPr lang="en-US" altLang="zh-CN" b="1" dirty="0"/>
              <a:t>2. bool </a:t>
            </a:r>
            <a:r>
              <a:rPr lang="en-US" altLang="zh-CN" b="1" dirty="0" err="1"/>
              <a:t>IsValidCharacter</a:t>
            </a:r>
            <a:r>
              <a:rPr lang="en-US" altLang="zh-CN" b="1" dirty="0"/>
              <a:t>(const char&amp; c)</a:t>
            </a:r>
          </a:p>
          <a:p>
            <a:pPr>
              <a:buFont typeface="Arial" panose="020B0604020202020204" pitchFamily="34" charset="0"/>
              <a:buChar char="•"/>
            </a:pPr>
            <a:r>
              <a:rPr lang="zh-CN" altLang="en-US" b="1" dirty="0"/>
              <a:t>功能描述</a:t>
            </a:r>
            <a:r>
              <a:rPr lang="zh-CN" altLang="en-US" dirty="0"/>
              <a:t>：</a:t>
            </a:r>
          </a:p>
          <a:p>
            <a:pPr marL="742950" lvl="1" indent="-285750">
              <a:buFont typeface="Arial" panose="020B0604020202020204" pitchFamily="34" charset="0"/>
              <a:buChar char="•"/>
            </a:pPr>
            <a:r>
              <a:rPr lang="zh-CN" altLang="en-US" dirty="0"/>
              <a:t>这个函数接收一个小写字符 </a:t>
            </a:r>
            <a:r>
              <a:rPr lang="en-US" altLang="zh-CN" dirty="0"/>
              <a:t>c</a:t>
            </a:r>
            <a:r>
              <a:rPr lang="zh-CN" altLang="en-US" dirty="0"/>
              <a:t>，如果该字符是夏威夷语中的有效字符（包括元音、辅音或撇号 </a:t>
            </a:r>
            <a:r>
              <a:rPr lang="en-US" altLang="zh-CN" dirty="0"/>
              <a:t>'</a:t>
            </a:r>
            <a:r>
              <a:rPr lang="zh-CN" altLang="en-US" dirty="0"/>
              <a:t>），则返回 </a:t>
            </a:r>
            <a:r>
              <a:rPr lang="en-US" altLang="zh-CN" dirty="0"/>
              <a:t>true</a:t>
            </a:r>
            <a:r>
              <a:rPr lang="zh-CN" altLang="en-US" dirty="0"/>
              <a:t>，否则返回 </a:t>
            </a:r>
            <a:r>
              <a:rPr lang="en-US" altLang="zh-CN" dirty="0"/>
              <a:t>false</a:t>
            </a:r>
            <a:r>
              <a:rPr lang="zh-CN" altLang="en-US" dirty="0"/>
              <a:t>。</a:t>
            </a:r>
          </a:p>
          <a:p>
            <a:pPr>
              <a:buFont typeface="Arial" panose="020B0604020202020204" pitchFamily="34" charset="0"/>
              <a:buChar char="•"/>
            </a:pPr>
            <a:r>
              <a:rPr lang="zh-CN" altLang="en-US" b="1" dirty="0"/>
              <a:t>实现要求</a:t>
            </a:r>
            <a:r>
              <a:rPr lang="zh-CN" altLang="en-US" dirty="0"/>
              <a:t>：</a:t>
            </a:r>
          </a:p>
          <a:p>
            <a:pPr marL="742950" lvl="1" indent="-285750">
              <a:buFont typeface="Arial" panose="020B0604020202020204" pitchFamily="34" charset="0"/>
              <a:buChar char="•"/>
            </a:pPr>
            <a:r>
              <a:rPr lang="zh-CN" altLang="en-US" dirty="0"/>
              <a:t>检查字符是否为夏威夷语的有效字符（</a:t>
            </a:r>
            <a:r>
              <a:rPr lang="en-US" altLang="zh-CN" dirty="0"/>
              <a:t>a, e, </a:t>
            </a:r>
            <a:r>
              <a:rPr lang="en-US" altLang="zh-CN" dirty="0" err="1"/>
              <a:t>i</a:t>
            </a:r>
            <a:r>
              <a:rPr lang="en-US" altLang="zh-CN" dirty="0"/>
              <a:t>, o, u, h, k, l, m, n, p, w, '</a:t>
            </a:r>
            <a:r>
              <a:rPr lang="zh-CN" altLang="en-US" dirty="0"/>
              <a:t>），如果是，返回 </a:t>
            </a:r>
            <a:r>
              <a:rPr lang="en-US" altLang="zh-CN" dirty="0"/>
              <a:t>true</a:t>
            </a:r>
            <a:r>
              <a:rPr lang="zh-CN" altLang="en-US" dirty="0"/>
              <a:t>，否则返回 </a:t>
            </a:r>
            <a:r>
              <a:rPr lang="en-US" altLang="zh-CN" dirty="0"/>
              <a:t>false</a:t>
            </a:r>
            <a:r>
              <a:rPr lang="zh-CN" altLang="en-US" dirty="0"/>
              <a:t>。</a:t>
            </a:r>
          </a:p>
          <a:p>
            <a:r>
              <a:rPr lang="en-US" altLang="zh-CN" b="1" dirty="0"/>
              <a:t>3. bool </a:t>
            </a:r>
            <a:r>
              <a:rPr lang="en-US" altLang="zh-CN" b="1" dirty="0" err="1"/>
              <a:t>IsValidWord</a:t>
            </a:r>
            <a:r>
              <a:rPr lang="en-US" altLang="zh-CN" b="1" dirty="0"/>
              <a:t>(const std::string&amp; word)</a:t>
            </a:r>
          </a:p>
          <a:p>
            <a:pPr>
              <a:buFont typeface="Arial" panose="020B0604020202020204" pitchFamily="34" charset="0"/>
              <a:buChar char="•"/>
            </a:pPr>
            <a:r>
              <a:rPr lang="zh-CN" altLang="en-US" b="1" dirty="0"/>
              <a:t>功能描述</a:t>
            </a:r>
            <a:r>
              <a:rPr lang="zh-CN" altLang="en-US" dirty="0"/>
              <a:t>：</a:t>
            </a:r>
          </a:p>
          <a:p>
            <a:pPr marL="742950" lvl="1" indent="-285750">
              <a:buFont typeface="Arial" panose="020B0604020202020204" pitchFamily="34" charset="0"/>
              <a:buChar char="•"/>
            </a:pPr>
            <a:r>
              <a:rPr lang="zh-CN" altLang="en-US" dirty="0"/>
              <a:t>这个函数接收一个小写字符串 </a:t>
            </a:r>
            <a:r>
              <a:rPr lang="en-US" altLang="zh-CN" dirty="0"/>
              <a:t>word</a:t>
            </a:r>
            <a:r>
              <a:rPr lang="zh-CN" altLang="en-US" dirty="0"/>
              <a:t>，如果 </a:t>
            </a:r>
            <a:r>
              <a:rPr lang="en-US" altLang="zh-CN" dirty="0"/>
              <a:t>word </a:t>
            </a:r>
            <a:r>
              <a:rPr lang="zh-CN" altLang="en-US" dirty="0"/>
              <a:t>中的每个字符都是夏威夷语中的有效字符，则返回 </a:t>
            </a:r>
            <a:r>
              <a:rPr lang="en-US" altLang="zh-CN" dirty="0"/>
              <a:t>true</a:t>
            </a:r>
            <a:r>
              <a:rPr lang="zh-CN" altLang="en-US" dirty="0"/>
              <a:t>，否则返回 </a:t>
            </a:r>
            <a:r>
              <a:rPr lang="en-US" altLang="zh-CN" dirty="0"/>
              <a:t>false</a:t>
            </a:r>
            <a:r>
              <a:rPr lang="zh-CN" altLang="en-US" dirty="0"/>
              <a:t>。</a:t>
            </a:r>
          </a:p>
          <a:p>
            <a:pPr>
              <a:buFont typeface="Arial" panose="020B0604020202020204" pitchFamily="34" charset="0"/>
              <a:buChar char="•"/>
            </a:pPr>
            <a:r>
              <a:rPr lang="zh-CN" altLang="en-US" b="1" dirty="0"/>
              <a:t>实现要求</a:t>
            </a:r>
            <a:r>
              <a:rPr lang="zh-CN" altLang="en-US" dirty="0"/>
              <a:t>：</a:t>
            </a:r>
          </a:p>
          <a:p>
            <a:pPr marL="742950" lvl="1" indent="-285750">
              <a:buFont typeface="Arial" panose="020B0604020202020204" pitchFamily="34" charset="0"/>
              <a:buChar char="•"/>
            </a:pPr>
            <a:r>
              <a:rPr lang="zh-CN" altLang="en-US" dirty="0"/>
              <a:t>遍历 </a:t>
            </a:r>
            <a:r>
              <a:rPr lang="en-US" altLang="zh-CN" dirty="0"/>
              <a:t>word </a:t>
            </a:r>
            <a:r>
              <a:rPr lang="zh-CN" altLang="en-US" dirty="0"/>
              <a:t>中的每个字符，调用 </a:t>
            </a:r>
            <a:r>
              <a:rPr lang="en-US" altLang="zh-CN" dirty="0" err="1"/>
              <a:t>IsValidCharacter</a:t>
            </a:r>
            <a:r>
              <a:rPr lang="en-US" altLang="zh-CN" dirty="0"/>
              <a:t> </a:t>
            </a:r>
            <a:r>
              <a:rPr lang="zh-CN" altLang="en-US" dirty="0"/>
              <a:t>函数进行检查。如果所有字符都是有效字符，返回 </a:t>
            </a:r>
            <a:r>
              <a:rPr lang="en-US" altLang="zh-CN" dirty="0"/>
              <a:t>true</a:t>
            </a:r>
            <a:r>
              <a:rPr lang="zh-CN" altLang="en-US" dirty="0"/>
              <a:t>；如果有一个字符不是有效字符，立即返回 </a:t>
            </a:r>
            <a:r>
              <a:rPr lang="en-US" altLang="zh-CN" dirty="0"/>
              <a:t>false</a:t>
            </a:r>
            <a:r>
              <a:rPr lang="zh-CN" altLang="en-US" dirty="0"/>
              <a:t>。</a:t>
            </a:r>
          </a:p>
          <a:p>
            <a:r>
              <a:rPr lang="en-US" altLang="zh-CN" b="1" dirty="0"/>
              <a:t>4. bool </a:t>
            </a:r>
            <a:r>
              <a:rPr lang="en-US" altLang="zh-CN" b="1" dirty="0" err="1"/>
              <a:t>IsVowelGroup</a:t>
            </a:r>
            <a:r>
              <a:rPr lang="en-US" altLang="zh-CN" b="1" dirty="0"/>
              <a:t>(const char&amp; v1, const char&amp; v2)</a:t>
            </a:r>
          </a:p>
          <a:p>
            <a:pPr>
              <a:buFont typeface="Arial" panose="020B0604020202020204" pitchFamily="34" charset="0"/>
              <a:buChar char="•"/>
            </a:pPr>
            <a:r>
              <a:rPr lang="zh-CN" altLang="en-US" b="1" dirty="0"/>
              <a:t>功能描述</a:t>
            </a:r>
            <a:r>
              <a:rPr lang="zh-CN" altLang="en-US" dirty="0"/>
              <a:t>：</a:t>
            </a:r>
          </a:p>
          <a:p>
            <a:pPr marL="742950" lvl="1" indent="-285750">
              <a:buFont typeface="Arial" panose="020B0604020202020204" pitchFamily="34" charset="0"/>
              <a:buChar char="•"/>
            </a:pPr>
            <a:r>
              <a:rPr lang="zh-CN" altLang="en-US" dirty="0"/>
              <a:t>这个函数接收两个小写字符 </a:t>
            </a:r>
            <a:r>
              <a:rPr lang="en-US" altLang="zh-CN" dirty="0"/>
              <a:t>v1 </a:t>
            </a:r>
            <a:r>
              <a:rPr lang="zh-CN" altLang="en-US" dirty="0"/>
              <a:t>和 </a:t>
            </a:r>
            <a:r>
              <a:rPr lang="en-US" altLang="zh-CN" dirty="0"/>
              <a:t>v2</a:t>
            </a:r>
            <a:r>
              <a:rPr lang="zh-CN" altLang="en-US" dirty="0"/>
              <a:t>，如果这两个字符的组合是一个有效的元音组（例如 </a:t>
            </a:r>
            <a:r>
              <a:rPr lang="en-US" altLang="zh-CN" dirty="0"/>
              <a:t>ai, ae, </a:t>
            </a:r>
            <a:r>
              <a:rPr lang="en-US" altLang="zh-CN" dirty="0" err="1"/>
              <a:t>ao</a:t>
            </a:r>
            <a:r>
              <a:rPr lang="en-US" altLang="zh-CN" dirty="0"/>
              <a:t>, au, </a:t>
            </a:r>
            <a:r>
              <a:rPr lang="en-US" altLang="zh-CN" dirty="0" err="1"/>
              <a:t>ei</a:t>
            </a:r>
            <a:r>
              <a:rPr lang="en-US" altLang="zh-CN" dirty="0"/>
              <a:t>, </a:t>
            </a:r>
            <a:r>
              <a:rPr lang="en-US" altLang="zh-CN" dirty="0" err="1"/>
              <a:t>eu</a:t>
            </a:r>
            <a:r>
              <a:rPr lang="en-US" altLang="zh-CN" dirty="0"/>
              <a:t>, </a:t>
            </a:r>
            <a:r>
              <a:rPr lang="en-US" altLang="zh-CN" dirty="0" err="1"/>
              <a:t>iu</a:t>
            </a:r>
            <a:r>
              <a:rPr lang="en-US" altLang="zh-CN" dirty="0"/>
              <a:t>, oi, </a:t>
            </a:r>
            <a:r>
              <a:rPr lang="en-US" altLang="zh-CN" dirty="0" err="1"/>
              <a:t>ou</a:t>
            </a:r>
            <a:r>
              <a:rPr lang="en-US" altLang="zh-CN" dirty="0"/>
              <a:t>, </a:t>
            </a:r>
            <a:r>
              <a:rPr lang="en-US" altLang="zh-CN" dirty="0" err="1"/>
              <a:t>ui</a:t>
            </a:r>
            <a:r>
              <a:rPr lang="zh-CN" altLang="en-US" dirty="0"/>
              <a:t>），则返回 </a:t>
            </a:r>
            <a:r>
              <a:rPr lang="en-US" altLang="zh-CN" dirty="0"/>
              <a:t>true</a:t>
            </a:r>
            <a:r>
              <a:rPr lang="zh-CN" altLang="en-US" dirty="0"/>
              <a:t>，否则返回 </a:t>
            </a:r>
            <a:r>
              <a:rPr lang="en-US" altLang="zh-CN" dirty="0"/>
              <a:t>false</a:t>
            </a:r>
            <a:r>
              <a:rPr lang="zh-CN" altLang="en-US" dirty="0"/>
              <a:t>。</a:t>
            </a:r>
          </a:p>
          <a:p>
            <a:pPr>
              <a:buFont typeface="Arial" panose="020B0604020202020204" pitchFamily="34" charset="0"/>
              <a:buChar char="•"/>
            </a:pPr>
            <a:r>
              <a:rPr lang="zh-CN" altLang="en-US" b="1" dirty="0"/>
              <a:t>实现要求</a:t>
            </a:r>
            <a:r>
              <a:rPr lang="zh-CN" altLang="en-US" dirty="0"/>
              <a:t>：</a:t>
            </a:r>
          </a:p>
          <a:p>
            <a:pPr marL="742950" lvl="1" indent="-285750">
              <a:buFont typeface="Arial" panose="020B0604020202020204" pitchFamily="34" charset="0"/>
              <a:buChar char="•"/>
            </a:pPr>
            <a:r>
              <a:rPr lang="zh-CN" altLang="en-US" dirty="0"/>
              <a:t>检查 </a:t>
            </a:r>
            <a:r>
              <a:rPr lang="en-US" altLang="zh-CN" dirty="0"/>
              <a:t>v1 </a:t>
            </a:r>
            <a:r>
              <a:rPr lang="zh-CN" altLang="en-US" dirty="0"/>
              <a:t>和 </a:t>
            </a:r>
            <a:r>
              <a:rPr lang="en-US" altLang="zh-CN" dirty="0"/>
              <a:t>v2 </a:t>
            </a:r>
            <a:r>
              <a:rPr lang="zh-CN" altLang="en-US" dirty="0"/>
              <a:t>是否是有效的元音组合（可以使用预先定义的有效组合列表进行匹配判断），如果是，返回 </a:t>
            </a:r>
            <a:r>
              <a:rPr lang="en-US" altLang="zh-CN" dirty="0"/>
              <a:t>true</a:t>
            </a:r>
            <a:r>
              <a:rPr lang="zh-CN" altLang="en-US" dirty="0"/>
              <a:t>，否则返回 </a:t>
            </a:r>
            <a:r>
              <a:rPr lang="en-US" altLang="zh-CN" dirty="0"/>
              <a:t>false</a:t>
            </a:r>
            <a:r>
              <a:rPr lang="zh-CN" altLang="en-US" dirty="0"/>
              <a:t>。</a:t>
            </a:r>
          </a:p>
        </p:txBody>
      </p:sp>
      <p:sp>
        <p:nvSpPr>
          <p:cNvPr id="4" name="灯片编号占位符 3"/>
          <p:cNvSpPr>
            <a:spLocks noGrp="1"/>
          </p:cNvSpPr>
          <p:nvPr>
            <p:ph type="sldNum" idx="8"/>
          </p:nvPr>
        </p:nvSpPr>
        <p:spPr/>
        <p:txBody>
          <a:bodyPr/>
          <a:lstStyle/>
          <a:p>
            <a:pPr algn="r">
              <a:buNone/>
            </a:pPr>
            <a:fld id="{6C62054A-8343-4823-AF86-5D92B727225F}" type="slidenum">
              <a:rPr lang="en-US" sz="1400" b="0" strike="noStrike" spc="-1" smtClean="0">
                <a:latin typeface="Times New Roman"/>
              </a:rPr>
              <a:t>20</a:t>
            </a:fld>
            <a:endParaRPr lang="en-US" sz="1400" b="0" strike="noStrike" spc="-1">
              <a:latin typeface="Times New Roman"/>
            </a:endParaRPr>
          </a:p>
        </p:txBody>
      </p:sp>
    </p:spTree>
    <p:extLst>
      <p:ext uri="{BB962C8B-B14F-4D97-AF65-F5344CB8AC3E}">
        <p14:creationId xmlns:p14="http://schemas.microsoft.com/office/powerpoint/2010/main" val="16866095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17488" y="812800"/>
            <a:ext cx="7124700" cy="4008438"/>
          </a:xfrm>
        </p:spPr>
      </p:sp>
      <p:sp>
        <p:nvSpPr>
          <p:cNvPr id="3" name="备注占位符 2"/>
          <p:cNvSpPr>
            <a:spLocks noGrp="1"/>
          </p:cNvSpPr>
          <p:nvPr>
            <p:ph type="body" idx="1"/>
          </p:nvPr>
        </p:nvSpPr>
        <p:spPr/>
        <p:txBody>
          <a:bodyPr/>
          <a:lstStyle/>
          <a:p>
            <a:r>
              <a:rPr lang="en-US" altLang="zh-CN" b="1" dirty="0"/>
              <a:t>2.4 std::string </a:t>
            </a:r>
            <a:r>
              <a:rPr lang="en-US" altLang="zh-CN" b="1" dirty="0" err="1"/>
              <a:t>VowelGroupPronunciation</a:t>
            </a:r>
            <a:r>
              <a:rPr lang="en-US" altLang="zh-CN" b="1" dirty="0"/>
              <a:t>(const char&amp; v1, const char&amp; v2)</a:t>
            </a:r>
          </a:p>
          <a:p>
            <a:pPr>
              <a:buFont typeface="Arial" panose="020B0604020202020204" pitchFamily="34" charset="0"/>
              <a:buChar char="•"/>
            </a:pPr>
            <a:r>
              <a:rPr lang="zh-CN" altLang="en-US" b="1" dirty="0"/>
              <a:t>功能描述</a:t>
            </a:r>
            <a:r>
              <a:rPr lang="zh-CN" altLang="en-US" dirty="0"/>
              <a:t>：将两个元音字符 </a:t>
            </a:r>
            <a:r>
              <a:rPr lang="en-US" altLang="zh-CN" dirty="0"/>
              <a:t>v1 </a:t>
            </a:r>
            <a:r>
              <a:rPr lang="zh-CN" altLang="en-US" dirty="0"/>
              <a:t>和 </a:t>
            </a:r>
            <a:r>
              <a:rPr lang="en-US" altLang="zh-CN" dirty="0"/>
              <a:t>v2 </a:t>
            </a:r>
            <a:r>
              <a:rPr lang="zh-CN" altLang="en-US" dirty="0"/>
              <a:t>转换为它们的发音字符串（如 </a:t>
            </a:r>
            <a:r>
              <a:rPr lang="en-US" altLang="zh-CN" dirty="0"/>
              <a:t>ai -&gt; “eye”</a:t>
            </a:r>
            <a:r>
              <a:rPr lang="zh-CN" altLang="en-US" dirty="0"/>
              <a:t>）。</a:t>
            </a:r>
          </a:p>
          <a:p>
            <a:pPr>
              <a:buFont typeface="Arial" panose="020B0604020202020204" pitchFamily="34" charset="0"/>
              <a:buChar char="•"/>
            </a:pPr>
            <a:r>
              <a:rPr lang="zh-CN" altLang="en-US" b="1" dirty="0"/>
              <a:t>实现建议</a:t>
            </a:r>
            <a:r>
              <a:rPr lang="zh-CN" altLang="en-US" dirty="0"/>
              <a:t>：根据每个有效元音组合的映射关系返回相应的发音。</a:t>
            </a:r>
          </a:p>
        </p:txBody>
      </p:sp>
      <p:sp>
        <p:nvSpPr>
          <p:cNvPr id="4" name="灯片编号占位符 3"/>
          <p:cNvSpPr>
            <a:spLocks noGrp="1"/>
          </p:cNvSpPr>
          <p:nvPr>
            <p:ph type="sldNum" idx="8"/>
          </p:nvPr>
        </p:nvSpPr>
        <p:spPr/>
        <p:txBody>
          <a:bodyPr/>
          <a:lstStyle/>
          <a:p>
            <a:pPr algn="r">
              <a:buNone/>
            </a:pPr>
            <a:fld id="{6C62054A-8343-4823-AF86-5D92B727225F}" type="slidenum">
              <a:rPr lang="en-US" sz="1400" b="0" strike="noStrike" spc="-1" smtClean="0">
                <a:latin typeface="Times New Roman"/>
              </a:rPr>
              <a:t>21</a:t>
            </a:fld>
            <a:endParaRPr lang="en-US" sz="1400" b="0" strike="noStrike" spc="-1">
              <a:latin typeface="Times New Roman"/>
            </a:endParaRPr>
          </a:p>
        </p:txBody>
      </p:sp>
    </p:spTree>
    <p:extLst>
      <p:ext uri="{BB962C8B-B14F-4D97-AF65-F5344CB8AC3E}">
        <p14:creationId xmlns:p14="http://schemas.microsoft.com/office/powerpoint/2010/main" val="33983970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17488" y="812800"/>
            <a:ext cx="7124700" cy="4008438"/>
          </a:xfrm>
        </p:spPr>
      </p:sp>
      <p:sp>
        <p:nvSpPr>
          <p:cNvPr id="3" name="备注占位符 2"/>
          <p:cNvSpPr>
            <a:spLocks noGrp="1"/>
          </p:cNvSpPr>
          <p:nvPr>
            <p:ph type="body" idx="1"/>
          </p:nvPr>
        </p:nvSpPr>
        <p:spPr/>
        <p:txBody>
          <a:bodyPr/>
          <a:lstStyle/>
          <a:p>
            <a:r>
              <a:rPr lang="en-US" altLang="zh-CN" b="1" dirty="0"/>
              <a:t>2.6 std::string </a:t>
            </a:r>
            <a:r>
              <a:rPr lang="en-US" altLang="zh-CN" b="1" dirty="0" err="1"/>
              <a:t>ProcessCharacter</a:t>
            </a:r>
            <a:r>
              <a:rPr lang="en-US" altLang="zh-CN" b="1" dirty="0"/>
              <a:t>(const char&amp; </a:t>
            </a:r>
            <a:r>
              <a:rPr lang="en-US" altLang="zh-CN" b="1" dirty="0" err="1"/>
              <a:t>prev</a:t>
            </a:r>
            <a:r>
              <a:rPr lang="en-US" altLang="zh-CN" b="1" dirty="0"/>
              <a:t>, const char&amp; </a:t>
            </a:r>
            <a:r>
              <a:rPr lang="en-US" altLang="zh-CN" b="1" dirty="0" err="1"/>
              <a:t>curr</a:t>
            </a:r>
            <a:r>
              <a:rPr lang="en-US" altLang="zh-CN" b="1" dirty="0"/>
              <a:t>, const char&amp; next)</a:t>
            </a:r>
          </a:p>
          <a:p>
            <a:pPr>
              <a:buFont typeface="Arial" panose="020B0604020202020204" pitchFamily="34" charset="0"/>
              <a:buChar char="•"/>
            </a:pPr>
            <a:r>
              <a:rPr lang="zh-CN" altLang="en-US" b="1" dirty="0"/>
              <a:t>功能描述</a:t>
            </a:r>
            <a:r>
              <a:rPr lang="zh-CN" altLang="en-US" dirty="0"/>
              <a:t>：根据前一个字符 </a:t>
            </a:r>
            <a:r>
              <a:rPr lang="en-US" altLang="zh-CN" dirty="0" err="1"/>
              <a:t>prev</a:t>
            </a:r>
            <a:r>
              <a:rPr lang="zh-CN" altLang="en-US" dirty="0"/>
              <a:t>、当前字符 </a:t>
            </a:r>
            <a:r>
              <a:rPr lang="en-US" altLang="zh-CN" dirty="0" err="1"/>
              <a:t>curr</a:t>
            </a:r>
            <a:r>
              <a:rPr lang="en-US" altLang="zh-CN" dirty="0"/>
              <a:t> </a:t>
            </a:r>
            <a:r>
              <a:rPr lang="zh-CN" altLang="en-US" dirty="0"/>
              <a:t>和下一个字符 </a:t>
            </a:r>
            <a:r>
              <a:rPr lang="en-US" altLang="zh-CN" dirty="0"/>
              <a:t>next </a:t>
            </a:r>
            <a:r>
              <a:rPr lang="zh-CN" altLang="en-US" dirty="0"/>
              <a:t>确定 </a:t>
            </a:r>
            <a:r>
              <a:rPr lang="en-US" altLang="zh-CN" dirty="0" err="1"/>
              <a:t>curr</a:t>
            </a:r>
            <a:r>
              <a:rPr lang="en-US" altLang="zh-CN" dirty="0"/>
              <a:t> </a:t>
            </a:r>
            <a:r>
              <a:rPr lang="zh-CN" altLang="en-US" dirty="0"/>
              <a:t>的发音。</a:t>
            </a:r>
          </a:p>
          <a:p>
            <a:pPr>
              <a:buFont typeface="Arial" panose="020B0604020202020204" pitchFamily="34" charset="0"/>
              <a:buChar char="•"/>
            </a:pPr>
            <a:r>
              <a:rPr lang="zh-CN" altLang="en-US" b="1" dirty="0"/>
              <a:t>实现建议</a:t>
            </a:r>
            <a:r>
              <a:rPr lang="zh-CN" altLang="en-US" dirty="0"/>
              <a:t>：根据字符类型（元音、辅音、撇号）及其前后字符的组合确定其发音。</a:t>
            </a:r>
          </a:p>
          <a:p>
            <a:r>
              <a:rPr lang="en-US" altLang="zh-CN" b="1" dirty="0"/>
              <a:t>2.7 std::string Pronunciation(const std::string&amp; word)</a:t>
            </a:r>
          </a:p>
          <a:p>
            <a:pPr>
              <a:buFont typeface="Arial" panose="020B0604020202020204" pitchFamily="34" charset="0"/>
              <a:buChar char="•"/>
            </a:pPr>
            <a:r>
              <a:rPr lang="zh-CN" altLang="en-US" b="1" dirty="0"/>
              <a:t>功能描述</a:t>
            </a:r>
            <a:r>
              <a:rPr lang="zh-CN" altLang="en-US" dirty="0"/>
              <a:t>：将整个单词 </a:t>
            </a:r>
            <a:r>
              <a:rPr lang="en-US" altLang="zh-CN" dirty="0"/>
              <a:t>word </a:t>
            </a:r>
            <a:r>
              <a:rPr lang="zh-CN" altLang="en-US" dirty="0"/>
              <a:t>转换为发音字符串，并适当插入连字符。</a:t>
            </a:r>
          </a:p>
          <a:p>
            <a:pPr>
              <a:buFont typeface="Arial" panose="020B0604020202020204" pitchFamily="34" charset="0"/>
              <a:buChar char="•"/>
            </a:pPr>
            <a:r>
              <a:rPr lang="zh-CN" altLang="en-US" b="1" dirty="0"/>
              <a:t>实现建议</a:t>
            </a:r>
            <a:r>
              <a:rPr lang="zh-CN" altLang="en-US" dirty="0"/>
              <a:t>：使用循环遍历整个单词，调用 </a:t>
            </a:r>
            <a:r>
              <a:rPr lang="en-US" altLang="zh-CN" dirty="0" err="1"/>
              <a:t>ProcessCharacter</a:t>
            </a:r>
            <a:r>
              <a:rPr lang="en-US" altLang="zh-CN" dirty="0"/>
              <a:t> </a:t>
            </a:r>
            <a:r>
              <a:rPr lang="zh-CN" altLang="en-US" dirty="0"/>
              <a:t>处理每个字符，组合最终发音。</a:t>
            </a:r>
          </a:p>
          <a:p>
            <a:r>
              <a:rPr lang="en-US" altLang="zh-CN" b="1" dirty="0"/>
              <a:t>2.8 std::string </a:t>
            </a:r>
            <a:r>
              <a:rPr lang="en-US" altLang="zh-CN" b="1" dirty="0" err="1"/>
              <a:t>GetPronunciation</a:t>
            </a:r>
            <a:r>
              <a:rPr lang="en-US" altLang="zh-CN" b="1" dirty="0"/>
              <a:t>(const std::string&amp; </a:t>
            </a:r>
            <a:r>
              <a:rPr lang="en-US" altLang="zh-CN" b="1" dirty="0" err="1"/>
              <a:t>hawaiian_word</a:t>
            </a:r>
            <a:r>
              <a:rPr lang="en-US" altLang="zh-CN" b="1" dirty="0"/>
              <a:t>)</a:t>
            </a:r>
          </a:p>
          <a:p>
            <a:pPr>
              <a:buFont typeface="Arial" panose="020B0604020202020204" pitchFamily="34" charset="0"/>
              <a:buChar char="•"/>
            </a:pPr>
            <a:r>
              <a:rPr lang="zh-CN" altLang="en-US" b="1" dirty="0"/>
              <a:t>功能描述</a:t>
            </a:r>
            <a:r>
              <a:rPr lang="zh-CN" altLang="en-US" dirty="0"/>
              <a:t>：判断 </a:t>
            </a:r>
            <a:r>
              <a:rPr lang="en-US" altLang="zh-CN" dirty="0" err="1"/>
              <a:t>hawaiian_word</a:t>
            </a:r>
            <a:r>
              <a:rPr lang="en-US" altLang="zh-CN" dirty="0"/>
              <a:t> </a:t>
            </a:r>
            <a:r>
              <a:rPr lang="zh-CN" altLang="en-US" dirty="0"/>
              <a:t>是否是有效的夏威夷语单词，如果是，返回发音；如果无效，抛出异常。</a:t>
            </a:r>
          </a:p>
          <a:p>
            <a:pPr>
              <a:buFont typeface="Arial" panose="020B0604020202020204" pitchFamily="34" charset="0"/>
              <a:buChar char="•"/>
            </a:pPr>
            <a:r>
              <a:rPr lang="zh-CN" altLang="en-US" b="1" dirty="0"/>
              <a:t>实现建议</a:t>
            </a:r>
            <a:r>
              <a:rPr lang="zh-CN" altLang="en-US" dirty="0"/>
              <a:t>：</a:t>
            </a:r>
          </a:p>
          <a:p>
            <a:pPr marL="742950" lvl="1" indent="-285750">
              <a:buFont typeface="Arial" panose="020B0604020202020204" pitchFamily="34" charset="0"/>
              <a:buChar char="•"/>
            </a:pPr>
            <a:r>
              <a:rPr lang="zh-CN" altLang="en-US" dirty="0"/>
              <a:t>使用 </a:t>
            </a:r>
            <a:r>
              <a:rPr lang="en-US" altLang="zh-CN" dirty="0" err="1"/>
              <a:t>IsValidWord</a:t>
            </a:r>
            <a:r>
              <a:rPr lang="en-US" altLang="zh-CN" dirty="0"/>
              <a:t> </a:t>
            </a:r>
            <a:r>
              <a:rPr lang="zh-CN" altLang="en-US" dirty="0"/>
              <a:t>检查单词是否合法，合法则调用 </a:t>
            </a:r>
            <a:r>
              <a:rPr lang="en-US" altLang="zh-CN" dirty="0"/>
              <a:t>Pronunciation </a:t>
            </a:r>
            <a:r>
              <a:rPr lang="zh-CN" altLang="en-US" dirty="0"/>
              <a:t>生成发音，否则抛出 </a:t>
            </a:r>
            <a:r>
              <a:rPr lang="en-US" altLang="zh-CN" dirty="0"/>
              <a:t>std::</a:t>
            </a:r>
            <a:r>
              <a:rPr lang="en-US" altLang="zh-CN" dirty="0" err="1"/>
              <a:t>invalid_argument</a:t>
            </a:r>
            <a:r>
              <a:rPr lang="en-US" altLang="zh-CN" dirty="0"/>
              <a:t> </a:t>
            </a:r>
            <a:r>
              <a:rPr lang="zh-CN" altLang="en-US" dirty="0"/>
              <a:t>异常。</a:t>
            </a:r>
          </a:p>
        </p:txBody>
      </p:sp>
      <p:sp>
        <p:nvSpPr>
          <p:cNvPr id="4" name="灯片编号占位符 3"/>
          <p:cNvSpPr>
            <a:spLocks noGrp="1"/>
          </p:cNvSpPr>
          <p:nvPr>
            <p:ph type="sldNum" idx="8"/>
          </p:nvPr>
        </p:nvSpPr>
        <p:spPr/>
        <p:txBody>
          <a:bodyPr/>
          <a:lstStyle/>
          <a:p>
            <a:pPr algn="r">
              <a:buNone/>
            </a:pPr>
            <a:fld id="{6C62054A-8343-4823-AF86-5D92B727225F}" type="slidenum">
              <a:rPr lang="en-US" sz="1400" b="0" strike="noStrike" spc="-1" smtClean="0">
                <a:latin typeface="Times New Roman"/>
              </a:rPr>
              <a:t>22</a:t>
            </a:fld>
            <a:endParaRPr lang="en-US" sz="1400" b="0" strike="noStrike" spc="-1">
              <a:latin typeface="Times New Roman"/>
            </a:endParaRPr>
          </a:p>
        </p:txBody>
      </p:sp>
    </p:spTree>
    <p:extLst>
      <p:ext uri="{BB962C8B-B14F-4D97-AF65-F5344CB8AC3E}">
        <p14:creationId xmlns:p14="http://schemas.microsoft.com/office/powerpoint/2010/main" val="40470290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17488" y="812800"/>
            <a:ext cx="7124700" cy="4008438"/>
          </a:xfrm>
        </p:spPr>
      </p:sp>
      <p:sp>
        <p:nvSpPr>
          <p:cNvPr id="3" name="备注占位符 2"/>
          <p:cNvSpPr>
            <a:spLocks noGrp="1"/>
          </p:cNvSpPr>
          <p:nvPr>
            <p:ph type="body" idx="1"/>
          </p:nvPr>
        </p:nvSpPr>
        <p:spPr/>
        <p:txBody>
          <a:bodyPr/>
          <a:lstStyle/>
          <a:p>
            <a:r>
              <a:rPr lang="en-US" altLang="zh-CN" b="1" dirty="0"/>
              <a:t>Pronunciation()</a:t>
            </a:r>
            <a:endParaRPr lang="zh-CN" altLang="en-US" dirty="0"/>
          </a:p>
          <a:p>
            <a:pPr>
              <a:buFont typeface="Arial" panose="020B0604020202020204" pitchFamily="34" charset="0"/>
              <a:buChar char="•"/>
            </a:pPr>
            <a:r>
              <a:rPr lang="zh-CN" altLang="en-US" b="1" dirty="0"/>
              <a:t>逻辑</a:t>
            </a:r>
            <a:r>
              <a:rPr lang="zh-CN" altLang="en-US" dirty="0"/>
              <a:t>：</a:t>
            </a:r>
          </a:p>
          <a:p>
            <a:pPr marL="742950" lvl="1" indent="-285750">
              <a:buFont typeface="Arial" panose="020B0604020202020204" pitchFamily="34" charset="0"/>
              <a:buChar char="•"/>
            </a:pPr>
            <a:r>
              <a:rPr lang="zh-CN" altLang="en-US" dirty="0"/>
              <a:t>将整个单词 </a:t>
            </a:r>
            <a:r>
              <a:rPr lang="en-US" altLang="zh-CN" dirty="0"/>
              <a:t>word </a:t>
            </a:r>
            <a:r>
              <a:rPr lang="zh-CN" altLang="en-US" dirty="0"/>
              <a:t>转换为小写并验证其有效性。</a:t>
            </a:r>
          </a:p>
          <a:p>
            <a:pPr marL="742950" lvl="1" indent="-285750">
              <a:buFont typeface="Arial" panose="020B0604020202020204" pitchFamily="34" charset="0"/>
              <a:buChar char="•"/>
            </a:pPr>
            <a:r>
              <a:rPr lang="zh-CN" altLang="en-US" dirty="0"/>
              <a:t>逐个字符遍历单词，并调用 </a:t>
            </a:r>
            <a:r>
              <a:rPr lang="en-US" altLang="zh-CN" dirty="0" err="1"/>
              <a:t>ProcessCharacter</a:t>
            </a:r>
            <a:r>
              <a:rPr lang="en-US" altLang="zh-CN" dirty="0"/>
              <a:t>() </a:t>
            </a:r>
            <a:r>
              <a:rPr lang="zh-CN" altLang="en-US" dirty="0"/>
              <a:t>处理每个字符的发音。</a:t>
            </a:r>
          </a:p>
          <a:p>
            <a:pPr marL="742950" lvl="1" indent="-285750">
              <a:buFont typeface="Arial" panose="020B0604020202020204" pitchFamily="34" charset="0"/>
              <a:buChar char="•"/>
            </a:pPr>
            <a:r>
              <a:rPr lang="zh-CN" altLang="en-US" dirty="0"/>
              <a:t>将每个字符的发音拼接起来，生成最终的发音字符串，必要时添加连字符（</a:t>
            </a:r>
            <a:r>
              <a:rPr lang="en-US" altLang="zh-CN" dirty="0"/>
              <a:t>-</a:t>
            </a:r>
            <a:r>
              <a:rPr lang="zh-CN" altLang="en-US" dirty="0"/>
              <a:t>）。</a:t>
            </a:r>
          </a:p>
          <a:p>
            <a:pPr>
              <a:buFont typeface="Arial" panose="020B0604020202020204" pitchFamily="34" charset="0"/>
              <a:buChar char="•"/>
            </a:pPr>
            <a:r>
              <a:rPr lang="zh-CN" altLang="en-US" b="1" dirty="0"/>
              <a:t>目的</a:t>
            </a:r>
            <a:r>
              <a:rPr lang="zh-CN" altLang="en-US" dirty="0"/>
              <a:t>：将整个单词转换为最终的发音字符串。</a:t>
            </a:r>
          </a:p>
        </p:txBody>
      </p:sp>
      <p:sp>
        <p:nvSpPr>
          <p:cNvPr id="4" name="灯片编号占位符 3"/>
          <p:cNvSpPr>
            <a:spLocks noGrp="1"/>
          </p:cNvSpPr>
          <p:nvPr>
            <p:ph type="sldNum" idx="8"/>
          </p:nvPr>
        </p:nvSpPr>
        <p:spPr/>
        <p:txBody>
          <a:bodyPr/>
          <a:lstStyle/>
          <a:p>
            <a:pPr algn="r">
              <a:buNone/>
            </a:pPr>
            <a:fld id="{6C62054A-8343-4823-AF86-5D92B727225F}" type="slidenum">
              <a:rPr lang="en-US" sz="1400" b="0" strike="noStrike" spc="-1" smtClean="0">
                <a:latin typeface="Times New Roman"/>
              </a:rPr>
              <a:t>23</a:t>
            </a:fld>
            <a:endParaRPr lang="en-US" sz="1400" b="0" strike="noStrike" spc="-1">
              <a:latin typeface="Times New Roman"/>
            </a:endParaRPr>
          </a:p>
        </p:txBody>
      </p:sp>
    </p:spTree>
    <p:extLst>
      <p:ext uri="{BB962C8B-B14F-4D97-AF65-F5344CB8AC3E}">
        <p14:creationId xmlns:p14="http://schemas.microsoft.com/office/powerpoint/2010/main" val="41257373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17488" y="812800"/>
            <a:ext cx="7124700" cy="4008438"/>
          </a:xfrm>
        </p:spPr>
      </p:sp>
      <p:sp>
        <p:nvSpPr>
          <p:cNvPr id="3" name="备注占位符 2"/>
          <p:cNvSpPr>
            <a:spLocks noGrp="1"/>
          </p:cNvSpPr>
          <p:nvPr>
            <p:ph type="body" idx="1"/>
          </p:nvPr>
        </p:nvSpPr>
        <p:spPr/>
        <p:txBody>
          <a:bodyPr/>
          <a:lstStyle/>
          <a:p>
            <a:r>
              <a:rPr lang="en-US" altLang="zh-CN" b="1" dirty="0"/>
              <a:t>3. </a:t>
            </a:r>
            <a:r>
              <a:rPr lang="zh-CN" altLang="en-US" b="1" dirty="0"/>
              <a:t>实现逻辑的整体流程</a:t>
            </a:r>
          </a:p>
          <a:p>
            <a:pPr>
              <a:buFont typeface="+mj-lt"/>
              <a:buAutoNum type="arabicPeriod"/>
            </a:pPr>
            <a:r>
              <a:rPr lang="zh-CN" altLang="en-US" b="1" dirty="0"/>
              <a:t>输入处理</a:t>
            </a:r>
            <a:r>
              <a:rPr lang="zh-CN" altLang="en-US" dirty="0"/>
              <a:t>：调用 </a:t>
            </a:r>
            <a:r>
              <a:rPr lang="en-US" altLang="zh-CN" dirty="0" err="1"/>
              <a:t>StringToLower</a:t>
            </a:r>
            <a:r>
              <a:rPr lang="en-US" altLang="zh-CN" dirty="0"/>
              <a:t>() </a:t>
            </a:r>
            <a:r>
              <a:rPr lang="zh-CN" altLang="en-US" dirty="0"/>
              <a:t>和 </a:t>
            </a:r>
            <a:r>
              <a:rPr lang="en-US" altLang="zh-CN" dirty="0" err="1"/>
              <a:t>IsValidWord</a:t>
            </a:r>
            <a:r>
              <a:rPr lang="en-US" altLang="zh-CN" dirty="0"/>
              <a:t>() </a:t>
            </a:r>
            <a:r>
              <a:rPr lang="zh-CN" altLang="en-US" dirty="0"/>
              <a:t>确保输入单词为合法的夏威夷语单词。</a:t>
            </a:r>
          </a:p>
          <a:p>
            <a:pPr>
              <a:buFont typeface="+mj-lt"/>
              <a:buAutoNum type="arabicPeriod"/>
            </a:pPr>
            <a:r>
              <a:rPr lang="zh-CN" altLang="en-US" b="1" dirty="0"/>
              <a:t>发音处理</a:t>
            </a:r>
            <a:r>
              <a:rPr lang="zh-CN" altLang="en-US" dirty="0"/>
              <a:t>：</a:t>
            </a:r>
          </a:p>
          <a:p>
            <a:pPr marL="742950" lvl="1" indent="-285750">
              <a:buFont typeface="+mj-lt"/>
              <a:buAutoNum type="arabicPeriod"/>
            </a:pPr>
            <a:r>
              <a:rPr lang="zh-CN" altLang="en-US" dirty="0"/>
              <a:t>逐字符处理单词，判断每个字符是元音还是辅音。</a:t>
            </a:r>
          </a:p>
          <a:p>
            <a:pPr marL="742950" lvl="1" indent="-285750">
              <a:buFont typeface="+mj-lt"/>
              <a:buAutoNum type="arabicPeriod"/>
            </a:pPr>
            <a:r>
              <a:rPr lang="zh-CN" altLang="en-US" dirty="0"/>
              <a:t>如果是元音，判断是否构成元音组合，调用 </a:t>
            </a:r>
            <a:r>
              <a:rPr lang="en-US" altLang="zh-CN" dirty="0" err="1"/>
              <a:t>VowelGroupPronunciation</a:t>
            </a:r>
            <a:r>
              <a:rPr lang="en-US" altLang="zh-CN" dirty="0"/>
              <a:t>() </a:t>
            </a:r>
            <a:r>
              <a:rPr lang="zh-CN" altLang="en-US" dirty="0"/>
              <a:t>或 </a:t>
            </a:r>
            <a:r>
              <a:rPr lang="en-US" altLang="zh-CN" dirty="0" err="1"/>
              <a:t>SingleVowelPronunciation</a:t>
            </a:r>
            <a:r>
              <a:rPr lang="en-US" altLang="zh-CN" dirty="0"/>
              <a:t>() </a:t>
            </a:r>
            <a:r>
              <a:rPr lang="zh-CN" altLang="en-US" dirty="0"/>
              <a:t>生成发音。</a:t>
            </a:r>
          </a:p>
          <a:p>
            <a:pPr marL="742950" lvl="1" indent="-285750">
              <a:buFont typeface="+mj-lt"/>
              <a:buAutoNum type="arabicPeriod"/>
            </a:pPr>
            <a:r>
              <a:rPr lang="zh-CN" altLang="en-US" dirty="0"/>
              <a:t>如果是辅音，调用 </a:t>
            </a:r>
            <a:r>
              <a:rPr lang="en-US" altLang="zh-CN" dirty="0" err="1"/>
              <a:t>ConsonantPronunciation</a:t>
            </a:r>
            <a:r>
              <a:rPr lang="en-US" altLang="zh-CN" dirty="0"/>
              <a:t>() </a:t>
            </a:r>
            <a:r>
              <a:rPr lang="zh-CN" altLang="en-US" dirty="0"/>
              <a:t>确定发音。</a:t>
            </a:r>
          </a:p>
          <a:p>
            <a:pPr>
              <a:buFont typeface="+mj-lt"/>
              <a:buAutoNum type="arabicPeriod"/>
            </a:pPr>
            <a:r>
              <a:rPr lang="zh-CN" altLang="en-US" b="1" dirty="0"/>
              <a:t>生成发音</a:t>
            </a:r>
            <a:r>
              <a:rPr lang="zh-CN" altLang="en-US" dirty="0"/>
              <a:t>：将每个字符或字符组合的发音拼接成完整的字符串，根据需要添加连字符（</a:t>
            </a:r>
            <a:r>
              <a:rPr lang="en-US" altLang="zh-CN" dirty="0"/>
              <a:t>-</a:t>
            </a:r>
            <a:r>
              <a:rPr lang="zh-CN" altLang="en-US" dirty="0"/>
              <a:t>）。</a:t>
            </a:r>
          </a:p>
          <a:p>
            <a:pPr>
              <a:buFont typeface="+mj-lt"/>
              <a:buAutoNum type="arabicPeriod"/>
            </a:pPr>
            <a:r>
              <a:rPr lang="zh-CN" altLang="en-US" b="1" dirty="0"/>
              <a:t>输出结果</a:t>
            </a:r>
            <a:r>
              <a:rPr lang="zh-CN" altLang="en-US" dirty="0"/>
              <a:t>：返回最终的发音字符串。如果输入不合法，抛出异常。</a:t>
            </a:r>
          </a:p>
        </p:txBody>
      </p:sp>
      <p:sp>
        <p:nvSpPr>
          <p:cNvPr id="4" name="灯片编号占位符 3"/>
          <p:cNvSpPr>
            <a:spLocks noGrp="1"/>
          </p:cNvSpPr>
          <p:nvPr>
            <p:ph type="sldNum" idx="8"/>
          </p:nvPr>
        </p:nvSpPr>
        <p:spPr/>
        <p:txBody>
          <a:bodyPr/>
          <a:lstStyle/>
          <a:p>
            <a:pPr algn="r">
              <a:buNone/>
            </a:pPr>
            <a:fld id="{6C62054A-8343-4823-AF86-5D92B727225F}" type="slidenum">
              <a:rPr lang="en-US" sz="1400" b="0" strike="noStrike" spc="-1" smtClean="0">
                <a:latin typeface="Times New Roman"/>
              </a:rPr>
              <a:t>24</a:t>
            </a:fld>
            <a:endParaRPr lang="en-US" sz="1400" b="0" strike="noStrike" spc="-1">
              <a:latin typeface="Times New Roman"/>
            </a:endParaRPr>
          </a:p>
        </p:txBody>
      </p:sp>
    </p:spTree>
    <p:extLst>
      <p:ext uri="{BB962C8B-B14F-4D97-AF65-F5344CB8AC3E}">
        <p14:creationId xmlns:p14="http://schemas.microsoft.com/office/powerpoint/2010/main" val="8045744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17488" y="812800"/>
            <a:ext cx="7124700" cy="4008438"/>
          </a:xfrm>
        </p:spPr>
      </p:sp>
      <p:sp>
        <p:nvSpPr>
          <p:cNvPr id="3" name="备注占位符 2"/>
          <p:cNvSpPr>
            <a:spLocks noGrp="1"/>
          </p:cNvSpPr>
          <p:nvPr>
            <p:ph type="body" idx="1"/>
          </p:nvPr>
        </p:nvSpPr>
        <p:spPr/>
        <p:txBody>
          <a:bodyPr/>
          <a:lstStyle/>
          <a:p>
            <a:r>
              <a:rPr lang="zh-CN" altLang="en-US" b="1" dirty="0"/>
              <a:t>实现总体思路</a:t>
            </a:r>
          </a:p>
          <a:p>
            <a:pPr>
              <a:buFont typeface="+mj-lt"/>
              <a:buAutoNum type="arabicPeriod"/>
            </a:pPr>
            <a:r>
              <a:rPr lang="zh-CN" altLang="en-US" b="1" dirty="0"/>
              <a:t>输入验证</a:t>
            </a:r>
            <a:r>
              <a:rPr lang="zh-CN" altLang="en-US" dirty="0"/>
              <a:t>：首先检查输入单词是否是一个有效的夏威夷语单词。每个字符必须是夏威夷语中有效的字符（包括元音、辅音和撇号 </a:t>
            </a:r>
            <a:r>
              <a:rPr lang="en-US" altLang="zh-CN" dirty="0"/>
              <a:t>'</a:t>
            </a:r>
            <a:r>
              <a:rPr lang="zh-CN" altLang="en-US" dirty="0"/>
              <a:t>）。</a:t>
            </a:r>
          </a:p>
          <a:p>
            <a:pPr>
              <a:buFont typeface="+mj-lt"/>
              <a:buAutoNum type="arabicPeriod"/>
            </a:pPr>
            <a:r>
              <a:rPr lang="zh-CN" altLang="en-US" b="1" dirty="0"/>
              <a:t>发音转换</a:t>
            </a:r>
            <a:r>
              <a:rPr lang="zh-CN" altLang="en-US" dirty="0"/>
              <a:t>：将输入的夏威夷语单词逐个字符转换成对应的发音，并在需要的地方添加连字符（</a:t>
            </a:r>
            <a:r>
              <a:rPr lang="en-US" altLang="zh-CN" dirty="0"/>
              <a:t>-</a:t>
            </a:r>
            <a:r>
              <a:rPr lang="zh-CN" altLang="en-US" dirty="0"/>
              <a:t>）来分隔不同的发音部分。</a:t>
            </a:r>
          </a:p>
          <a:p>
            <a:pPr>
              <a:buFont typeface="+mj-lt"/>
              <a:buAutoNum type="arabicPeriod"/>
            </a:pPr>
            <a:r>
              <a:rPr lang="zh-CN" altLang="en-US" b="1" dirty="0"/>
              <a:t>处理特殊情况</a:t>
            </a:r>
            <a:r>
              <a:rPr lang="zh-CN" altLang="en-US" dirty="0"/>
              <a:t>：包括元音组合、辅音发音规则、以及撇号表示的停顿（</a:t>
            </a:r>
            <a:r>
              <a:rPr lang="en-US" altLang="zh-CN" dirty="0"/>
              <a:t>glottal stop</a:t>
            </a:r>
            <a:r>
              <a:rPr lang="zh-CN" altLang="en-US" dirty="0"/>
              <a:t>）。</a:t>
            </a:r>
          </a:p>
          <a:p>
            <a:pPr>
              <a:buFont typeface="+mj-lt"/>
              <a:buAutoNum type="arabicPeriod"/>
            </a:pPr>
            <a:r>
              <a:rPr lang="zh-CN" altLang="en-US" b="1" dirty="0"/>
              <a:t>输出结果</a:t>
            </a:r>
            <a:r>
              <a:rPr lang="zh-CN" altLang="en-US" dirty="0"/>
              <a:t>：生成最终的发音字符串并返回。</a:t>
            </a:r>
          </a:p>
        </p:txBody>
      </p:sp>
      <p:sp>
        <p:nvSpPr>
          <p:cNvPr id="4" name="灯片编号占位符 3"/>
          <p:cNvSpPr>
            <a:spLocks noGrp="1"/>
          </p:cNvSpPr>
          <p:nvPr>
            <p:ph type="sldNum" idx="8"/>
          </p:nvPr>
        </p:nvSpPr>
        <p:spPr/>
        <p:txBody>
          <a:bodyPr/>
          <a:lstStyle/>
          <a:p>
            <a:pPr algn="r">
              <a:buNone/>
            </a:pPr>
            <a:fld id="{6C62054A-8343-4823-AF86-5D92B727225F}" type="slidenum">
              <a:rPr lang="en-US" sz="1400" b="0" strike="noStrike" spc="-1" smtClean="0">
                <a:latin typeface="Times New Roman"/>
              </a:rPr>
              <a:t>25</a:t>
            </a:fld>
            <a:endParaRPr lang="en-US" sz="1400" b="0" strike="noStrike" spc="-1">
              <a:latin typeface="Times New Roman"/>
            </a:endParaRPr>
          </a:p>
        </p:txBody>
      </p:sp>
    </p:spTree>
    <p:extLst>
      <p:ext uri="{BB962C8B-B14F-4D97-AF65-F5344CB8AC3E}">
        <p14:creationId xmlns:p14="http://schemas.microsoft.com/office/powerpoint/2010/main" val="31877401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17488" y="812800"/>
            <a:ext cx="7124700" cy="4008438"/>
          </a:xfrm>
        </p:spPr>
      </p:sp>
      <p:sp>
        <p:nvSpPr>
          <p:cNvPr id="3" name="备注占位符 2"/>
          <p:cNvSpPr>
            <a:spLocks noGrp="1"/>
          </p:cNvSpPr>
          <p:nvPr>
            <p:ph type="body" idx="1"/>
          </p:nvPr>
        </p:nvSpPr>
        <p:spPr/>
        <p:txBody>
          <a:bodyPr/>
          <a:lstStyle/>
          <a:p>
            <a:r>
              <a:rPr lang="en-US" altLang="zh-CN" b="1" dirty="0" err="1"/>
              <a:t>GetPronunciation</a:t>
            </a:r>
            <a:r>
              <a:rPr lang="en-US" altLang="zh-CN" b="1" dirty="0"/>
              <a:t> </a:t>
            </a:r>
            <a:r>
              <a:rPr lang="zh-CN" altLang="en-US" b="1" dirty="0"/>
              <a:t>函数</a:t>
            </a:r>
          </a:p>
          <a:p>
            <a:pPr>
              <a:buFont typeface="Arial" panose="020B0604020202020204" pitchFamily="34" charset="0"/>
              <a:buChar char="•"/>
            </a:pPr>
            <a:r>
              <a:rPr lang="zh-CN" altLang="en-US" dirty="0"/>
              <a:t>最外层的 </a:t>
            </a:r>
            <a:r>
              <a:rPr lang="en-US" altLang="zh-CN" dirty="0" err="1"/>
              <a:t>GetPronunciation</a:t>
            </a:r>
            <a:r>
              <a:rPr lang="en-US" altLang="zh-CN" dirty="0"/>
              <a:t> </a:t>
            </a:r>
            <a:r>
              <a:rPr lang="zh-CN" altLang="en-US" dirty="0"/>
              <a:t>是主函数，它负责整个单词的发音处理。</a:t>
            </a:r>
          </a:p>
          <a:p>
            <a:pPr>
              <a:buFont typeface="Arial" panose="020B0604020202020204" pitchFamily="34" charset="0"/>
              <a:buChar char="•"/>
            </a:pPr>
            <a:r>
              <a:rPr lang="en-US" altLang="zh-CN" dirty="0" err="1"/>
              <a:t>GetPronunciation</a:t>
            </a:r>
            <a:r>
              <a:rPr lang="en-US" altLang="zh-CN" dirty="0"/>
              <a:t> </a:t>
            </a:r>
            <a:r>
              <a:rPr lang="zh-CN" altLang="en-US" dirty="0"/>
              <a:t>依次调用了以下函数：</a:t>
            </a:r>
          </a:p>
          <a:p>
            <a:pPr marL="742950" lvl="1" indent="-285750">
              <a:buFont typeface="Arial" panose="020B0604020202020204" pitchFamily="34" charset="0"/>
              <a:buChar char="•"/>
            </a:pPr>
            <a:r>
              <a:rPr lang="en-US" altLang="zh-CN" b="1" dirty="0" err="1"/>
              <a:t>StringToLower</a:t>
            </a:r>
            <a:r>
              <a:rPr lang="zh-CN" altLang="en-US" dirty="0"/>
              <a:t>：</a:t>
            </a:r>
          </a:p>
          <a:p>
            <a:pPr marL="1143000" lvl="2" indent="-228600">
              <a:buFont typeface="Arial" panose="020B0604020202020204" pitchFamily="34" charset="0"/>
              <a:buChar char="•"/>
            </a:pPr>
            <a:r>
              <a:rPr lang="zh-CN" altLang="en-US" dirty="0"/>
              <a:t>将输入字符串转换为小写。</a:t>
            </a:r>
          </a:p>
          <a:p>
            <a:pPr marL="742950" lvl="1" indent="-285750">
              <a:buFont typeface="Arial" panose="020B0604020202020204" pitchFamily="34" charset="0"/>
              <a:buChar char="•"/>
            </a:pPr>
            <a:r>
              <a:rPr lang="en-US" altLang="zh-CN" b="1" dirty="0" err="1"/>
              <a:t>IsValidWord</a:t>
            </a:r>
            <a:r>
              <a:rPr lang="zh-CN" altLang="en-US" dirty="0"/>
              <a:t>：</a:t>
            </a:r>
          </a:p>
          <a:p>
            <a:pPr marL="1143000" lvl="2" indent="-228600">
              <a:buFont typeface="Arial" panose="020B0604020202020204" pitchFamily="34" charset="0"/>
              <a:buChar char="•"/>
            </a:pPr>
            <a:r>
              <a:rPr lang="zh-CN" altLang="en-US" dirty="0"/>
              <a:t>检查转换后的小写字符串是否为有效的夏威夷语单词。</a:t>
            </a:r>
          </a:p>
          <a:p>
            <a:r>
              <a:rPr lang="en-US" altLang="zh-CN" b="1" dirty="0"/>
              <a:t>2.2 Pronunciation </a:t>
            </a:r>
            <a:r>
              <a:rPr lang="zh-CN" altLang="en-US" b="1" dirty="0"/>
              <a:t>函数</a:t>
            </a:r>
          </a:p>
          <a:p>
            <a:pPr>
              <a:buFont typeface="Arial" panose="020B0604020202020204" pitchFamily="34" charset="0"/>
              <a:buChar char="•"/>
            </a:pPr>
            <a:r>
              <a:rPr lang="zh-CN" altLang="en-US" dirty="0"/>
              <a:t>当 </a:t>
            </a:r>
            <a:r>
              <a:rPr lang="en-US" altLang="zh-CN" dirty="0" err="1"/>
              <a:t>IsValidWord</a:t>
            </a:r>
            <a:r>
              <a:rPr lang="en-US" altLang="zh-CN" dirty="0"/>
              <a:t> </a:t>
            </a:r>
            <a:r>
              <a:rPr lang="zh-CN" altLang="en-US" dirty="0"/>
              <a:t>验证通过后，</a:t>
            </a:r>
            <a:r>
              <a:rPr lang="en-US" altLang="zh-CN" dirty="0"/>
              <a:t>Pronunciation </a:t>
            </a:r>
            <a:r>
              <a:rPr lang="zh-CN" altLang="en-US" dirty="0"/>
              <a:t>函数负责生成完整的发音字符串。</a:t>
            </a:r>
          </a:p>
          <a:p>
            <a:pPr>
              <a:buFont typeface="Arial" panose="020B0604020202020204" pitchFamily="34" charset="0"/>
              <a:buChar char="•"/>
            </a:pPr>
            <a:r>
              <a:rPr lang="en-US" altLang="zh-CN" dirty="0"/>
              <a:t>Pronunciation </a:t>
            </a:r>
            <a:r>
              <a:rPr lang="zh-CN" altLang="en-US" dirty="0"/>
              <a:t>函数内部调用 </a:t>
            </a:r>
            <a:r>
              <a:rPr lang="en-US" altLang="zh-CN" dirty="0" err="1"/>
              <a:t>ProcessCharacter</a:t>
            </a:r>
            <a:r>
              <a:rPr lang="en-US" altLang="zh-CN" dirty="0"/>
              <a:t> </a:t>
            </a:r>
            <a:r>
              <a:rPr lang="zh-CN" altLang="en-US" dirty="0"/>
              <a:t>逐个处理字符的发音。</a:t>
            </a:r>
          </a:p>
          <a:p>
            <a:r>
              <a:rPr lang="en-US" altLang="zh-CN" b="1" dirty="0"/>
              <a:t>2.3 </a:t>
            </a:r>
            <a:r>
              <a:rPr lang="en-US" altLang="zh-CN" b="1" dirty="0" err="1"/>
              <a:t>ProcessCharacter</a:t>
            </a:r>
            <a:r>
              <a:rPr lang="en-US" altLang="zh-CN" b="1" dirty="0"/>
              <a:t> </a:t>
            </a:r>
            <a:r>
              <a:rPr lang="zh-CN" altLang="en-US" b="1" dirty="0"/>
              <a:t>函数</a:t>
            </a:r>
          </a:p>
          <a:p>
            <a:pPr>
              <a:buFont typeface="Arial" panose="020B0604020202020204" pitchFamily="34" charset="0"/>
              <a:buChar char="•"/>
            </a:pPr>
            <a:r>
              <a:rPr lang="en-US" altLang="zh-CN" dirty="0" err="1"/>
              <a:t>ProcessCharacter</a:t>
            </a:r>
            <a:r>
              <a:rPr lang="en-US" altLang="zh-CN" dirty="0"/>
              <a:t> </a:t>
            </a:r>
            <a:r>
              <a:rPr lang="zh-CN" altLang="en-US" dirty="0"/>
              <a:t>函数根据当前字符 </a:t>
            </a:r>
            <a:r>
              <a:rPr lang="en-US" altLang="zh-CN" dirty="0" err="1"/>
              <a:t>curr</a:t>
            </a:r>
            <a:r>
              <a:rPr lang="en-US" altLang="zh-CN" dirty="0"/>
              <a:t> </a:t>
            </a:r>
            <a:r>
              <a:rPr lang="zh-CN" altLang="en-US" dirty="0"/>
              <a:t>及其前后字符 </a:t>
            </a:r>
            <a:r>
              <a:rPr lang="en-US" altLang="zh-CN" dirty="0" err="1"/>
              <a:t>prev</a:t>
            </a:r>
            <a:r>
              <a:rPr lang="en-US" altLang="zh-CN" dirty="0"/>
              <a:t> </a:t>
            </a:r>
            <a:r>
              <a:rPr lang="zh-CN" altLang="en-US" dirty="0"/>
              <a:t>和 </a:t>
            </a:r>
            <a:r>
              <a:rPr lang="en-US" altLang="zh-CN" dirty="0"/>
              <a:t>next </a:t>
            </a:r>
            <a:r>
              <a:rPr lang="zh-CN" altLang="en-US" dirty="0"/>
              <a:t>来决定发音：</a:t>
            </a:r>
          </a:p>
          <a:p>
            <a:pPr marL="742950" lvl="1" indent="-285750">
              <a:buFont typeface="Arial" panose="020B0604020202020204" pitchFamily="34" charset="0"/>
              <a:buChar char="•"/>
            </a:pPr>
            <a:r>
              <a:rPr lang="en-US" altLang="zh-CN" b="1" dirty="0" err="1"/>
              <a:t>IsVowelGroup</a:t>
            </a:r>
            <a:r>
              <a:rPr lang="zh-CN" altLang="en-US" dirty="0"/>
              <a:t>：</a:t>
            </a:r>
          </a:p>
          <a:p>
            <a:pPr marL="1143000" lvl="2" indent="-228600">
              <a:buFont typeface="Arial" panose="020B0604020202020204" pitchFamily="34" charset="0"/>
              <a:buChar char="•"/>
            </a:pPr>
            <a:r>
              <a:rPr lang="zh-CN" altLang="en-US" dirty="0"/>
              <a:t>如果 </a:t>
            </a:r>
            <a:r>
              <a:rPr lang="en-US" altLang="zh-CN" dirty="0" err="1"/>
              <a:t>curr</a:t>
            </a:r>
            <a:r>
              <a:rPr lang="en-US" altLang="zh-CN" dirty="0"/>
              <a:t> </a:t>
            </a:r>
            <a:r>
              <a:rPr lang="zh-CN" altLang="en-US" dirty="0"/>
              <a:t>和 </a:t>
            </a:r>
            <a:r>
              <a:rPr lang="en-US" altLang="zh-CN" dirty="0"/>
              <a:t>next </a:t>
            </a:r>
            <a:r>
              <a:rPr lang="zh-CN" altLang="en-US" dirty="0"/>
              <a:t>构成一个元音组合，则调用 </a:t>
            </a:r>
            <a:r>
              <a:rPr lang="en-US" altLang="zh-CN" dirty="0" err="1"/>
              <a:t>VowelGroupPronunciation</a:t>
            </a:r>
            <a:r>
              <a:rPr lang="zh-CN" altLang="en-US" dirty="0"/>
              <a:t>。</a:t>
            </a:r>
          </a:p>
          <a:p>
            <a:pPr marL="742950" lvl="1" indent="-285750">
              <a:buFont typeface="Arial" panose="020B0604020202020204" pitchFamily="34" charset="0"/>
              <a:buChar char="•"/>
            </a:pPr>
            <a:r>
              <a:rPr lang="en-US" altLang="zh-CN" b="1" dirty="0" err="1"/>
              <a:t>IsVowel</a:t>
            </a:r>
            <a:r>
              <a:rPr lang="zh-CN" altLang="en-US" dirty="0"/>
              <a:t>：</a:t>
            </a:r>
          </a:p>
          <a:p>
            <a:pPr marL="1143000" lvl="2" indent="-228600">
              <a:buFont typeface="Arial" panose="020B0604020202020204" pitchFamily="34" charset="0"/>
              <a:buChar char="•"/>
            </a:pPr>
            <a:r>
              <a:rPr lang="zh-CN" altLang="en-US" dirty="0"/>
              <a:t>如果 </a:t>
            </a:r>
            <a:r>
              <a:rPr lang="en-US" altLang="zh-CN" dirty="0" err="1"/>
              <a:t>curr</a:t>
            </a:r>
            <a:r>
              <a:rPr lang="en-US" altLang="zh-CN" dirty="0"/>
              <a:t> </a:t>
            </a:r>
            <a:r>
              <a:rPr lang="zh-CN" altLang="en-US" dirty="0"/>
              <a:t>是一个单独的元音，调用 </a:t>
            </a:r>
            <a:r>
              <a:rPr lang="en-US" altLang="zh-CN" dirty="0" err="1"/>
              <a:t>SingleVowelPronunciation</a:t>
            </a:r>
            <a:r>
              <a:rPr lang="zh-CN" altLang="en-US" dirty="0"/>
              <a:t>。</a:t>
            </a:r>
          </a:p>
          <a:p>
            <a:pPr marL="742950" lvl="1" indent="-285750">
              <a:buFont typeface="Arial" panose="020B0604020202020204" pitchFamily="34" charset="0"/>
              <a:buChar char="•"/>
            </a:pPr>
            <a:r>
              <a:rPr lang="en-US" altLang="zh-CN" b="1" dirty="0" err="1"/>
              <a:t>IsConsonant</a:t>
            </a:r>
            <a:r>
              <a:rPr lang="zh-CN" altLang="en-US" dirty="0"/>
              <a:t>：</a:t>
            </a:r>
          </a:p>
          <a:p>
            <a:pPr marL="1143000" lvl="2" indent="-228600">
              <a:buFont typeface="Arial" panose="020B0604020202020204" pitchFamily="34" charset="0"/>
              <a:buChar char="•"/>
            </a:pPr>
            <a:r>
              <a:rPr lang="zh-CN" altLang="en-US" dirty="0"/>
              <a:t>如果 </a:t>
            </a:r>
            <a:r>
              <a:rPr lang="en-US" altLang="zh-CN" dirty="0" err="1"/>
              <a:t>curr</a:t>
            </a:r>
            <a:r>
              <a:rPr lang="en-US" altLang="zh-CN" dirty="0"/>
              <a:t> </a:t>
            </a:r>
            <a:r>
              <a:rPr lang="zh-CN" altLang="en-US" dirty="0"/>
              <a:t>是一个辅音，则调用 </a:t>
            </a:r>
            <a:r>
              <a:rPr lang="en-US" altLang="zh-CN" dirty="0" err="1"/>
              <a:t>ConsonantPronunciation</a:t>
            </a:r>
            <a:r>
              <a:rPr lang="zh-CN" altLang="en-US" dirty="0"/>
              <a:t>。</a:t>
            </a:r>
          </a:p>
          <a:p>
            <a:r>
              <a:rPr lang="en-US" altLang="zh-CN" b="1" dirty="0"/>
              <a:t>2.4 </a:t>
            </a:r>
            <a:r>
              <a:rPr lang="zh-CN" altLang="en-US" b="1" dirty="0"/>
              <a:t>条件调用逻辑</a:t>
            </a:r>
          </a:p>
          <a:p>
            <a:pPr>
              <a:buFont typeface="Arial" panose="020B0604020202020204" pitchFamily="34" charset="0"/>
              <a:buChar char="•"/>
            </a:pPr>
            <a:r>
              <a:rPr lang="en-US" altLang="zh-CN" b="1" dirty="0" err="1"/>
              <a:t>IsVowelGroup</a:t>
            </a:r>
            <a:r>
              <a:rPr lang="zh-CN" altLang="en-US" dirty="0"/>
              <a:t>：</a:t>
            </a:r>
          </a:p>
          <a:p>
            <a:pPr marL="742950" lvl="1" indent="-285750">
              <a:buFont typeface="Arial" panose="020B0604020202020204" pitchFamily="34" charset="0"/>
              <a:buChar char="•"/>
            </a:pPr>
            <a:r>
              <a:rPr lang="zh-CN" altLang="en-US" dirty="0"/>
              <a:t>如果 </a:t>
            </a:r>
            <a:r>
              <a:rPr lang="en-US" altLang="zh-CN" dirty="0" err="1"/>
              <a:t>IsVowelGroup</a:t>
            </a:r>
            <a:r>
              <a:rPr lang="en-US" altLang="zh-CN" dirty="0"/>
              <a:t> </a:t>
            </a:r>
            <a:r>
              <a:rPr lang="zh-CN" altLang="en-US" dirty="0"/>
              <a:t>返回 </a:t>
            </a:r>
            <a:r>
              <a:rPr lang="en-US" altLang="zh-CN" dirty="0"/>
              <a:t>true</a:t>
            </a:r>
            <a:r>
              <a:rPr lang="zh-CN" altLang="en-US" dirty="0"/>
              <a:t>，则调用 </a:t>
            </a:r>
            <a:r>
              <a:rPr lang="en-US" altLang="zh-CN" dirty="0" err="1"/>
              <a:t>VowelGroupPronunciation</a:t>
            </a:r>
            <a:r>
              <a:rPr lang="zh-CN" altLang="en-US" dirty="0"/>
              <a:t>。</a:t>
            </a:r>
          </a:p>
          <a:p>
            <a:pPr>
              <a:buFont typeface="Arial" panose="020B0604020202020204" pitchFamily="34" charset="0"/>
              <a:buChar char="•"/>
            </a:pPr>
            <a:r>
              <a:rPr lang="en-US" altLang="zh-CN" b="1" dirty="0" err="1"/>
              <a:t>IsVowel</a:t>
            </a:r>
            <a:r>
              <a:rPr lang="zh-CN" altLang="en-US" dirty="0"/>
              <a:t>：</a:t>
            </a:r>
          </a:p>
          <a:p>
            <a:pPr marL="742950" lvl="1" indent="-285750">
              <a:buFont typeface="Arial" panose="020B0604020202020204" pitchFamily="34" charset="0"/>
              <a:buChar char="•"/>
            </a:pPr>
            <a:r>
              <a:rPr lang="zh-CN" altLang="en-US" dirty="0"/>
              <a:t>如果 </a:t>
            </a:r>
            <a:r>
              <a:rPr lang="en-US" altLang="zh-CN" dirty="0" err="1"/>
              <a:t>IsVowelGroup</a:t>
            </a:r>
            <a:r>
              <a:rPr lang="en-US" altLang="zh-CN" dirty="0"/>
              <a:t> </a:t>
            </a:r>
            <a:r>
              <a:rPr lang="zh-CN" altLang="en-US" dirty="0"/>
              <a:t>返回 </a:t>
            </a:r>
            <a:r>
              <a:rPr lang="en-US" altLang="zh-CN" dirty="0"/>
              <a:t>false</a:t>
            </a:r>
            <a:r>
              <a:rPr lang="zh-CN" altLang="en-US" dirty="0"/>
              <a:t>，但 </a:t>
            </a:r>
            <a:r>
              <a:rPr lang="en-US" altLang="zh-CN" dirty="0" err="1"/>
              <a:t>IsVowel</a:t>
            </a:r>
            <a:r>
              <a:rPr lang="en-US" altLang="zh-CN" dirty="0"/>
              <a:t> </a:t>
            </a:r>
            <a:r>
              <a:rPr lang="zh-CN" altLang="en-US" dirty="0"/>
              <a:t>返回 </a:t>
            </a:r>
            <a:r>
              <a:rPr lang="en-US" altLang="zh-CN" dirty="0"/>
              <a:t>true</a:t>
            </a:r>
            <a:r>
              <a:rPr lang="zh-CN" altLang="en-US" dirty="0"/>
              <a:t>，则调用 </a:t>
            </a:r>
            <a:r>
              <a:rPr lang="en-US" altLang="zh-CN" dirty="0" err="1"/>
              <a:t>SingleVowelPronunciation</a:t>
            </a:r>
            <a:r>
              <a:rPr lang="zh-CN" altLang="en-US" dirty="0"/>
              <a:t>。</a:t>
            </a:r>
          </a:p>
          <a:p>
            <a:pPr>
              <a:buFont typeface="Arial" panose="020B0604020202020204" pitchFamily="34" charset="0"/>
              <a:buChar char="•"/>
            </a:pPr>
            <a:r>
              <a:rPr lang="en-US" altLang="zh-CN" b="1" dirty="0" err="1"/>
              <a:t>IsConsonant</a:t>
            </a:r>
            <a:r>
              <a:rPr lang="zh-CN" altLang="en-US" dirty="0"/>
              <a:t>：</a:t>
            </a:r>
          </a:p>
          <a:p>
            <a:pPr marL="742950" lvl="1" indent="-285750">
              <a:buFont typeface="Arial" panose="020B0604020202020204" pitchFamily="34" charset="0"/>
              <a:buChar char="•"/>
            </a:pPr>
            <a:r>
              <a:rPr lang="zh-CN" altLang="en-US" dirty="0"/>
              <a:t>如果以上两个条件都不满足，但 </a:t>
            </a:r>
            <a:r>
              <a:rPr lang="en-US" altLang="zh-CN" dirty="0" err="1"/>
              <a:t>IsConsonant</a:t>
            </a:r>
            <a:r>
              <a:rPr lang="en-US" altLang="zh-CN" dirty="0"/>
              <a:t> </a:t>
            </a:r>
            <a:r>
              <a:rPr lang="zh-CN" altLang="en-US" dirty="0"/>
              <a:t>返回 </a:t>
            </a:r>
            <a:r>
              <a:rPr lang="en-US" altLang="zh-CN" dirty="0"/>
              <a:t>true</a:t>
            </a:r>
            <a:r>
              <a:rPr lang="zh-CN" altLang="en-US" dirty="0"/>
              <a:t>，则调用 </a:t>
            </a:r>
            <a:r>
              <a:rPr lang="en-US" altLang="zh-CN" dirty="0" err="1"/>
              <a:t>ConsonantPronunciation</a:t>
            </a:r>
            <a:r>
              <a:rPr lang="zh-CN" altLang="en-US" dirty="0"/>
              <a:t>。</a:t>
            </a:r>
          </a:p>
        </p:txBody>
      </p:sp>
      <p:sp>
        <p:nvSpPr>
          <p:cNvPr id="4" name="灯片编号占位符 3"/>
          <p:cNvSpPr>
            <a:spLocks noGrp="1"/>
          </p:cNvSpPr>
          <p:nvPr>
            <p:ph type="sldNum" idx="8"/>
          </p:nvPr>
        </p:nvSpPr>
        <p:spPr/>
        <p:txBody>
          <a:bodyPr/>
          <a:lstStyle/>
          <a:p>
            <a:pPr algn="r">
              <a:buNone/>
            </a:pPr>
            <a:fld id="{6C62054A-8343-4823-AF86-5D92B727225F}" type="slidenum">
              <a:rPr lang="en-US" sz="1400" b="0" strike="noStrike" spc="-1" smtClean="0">
                <a:latin typeface="Times New Roman"/>
              </a:rPr>
              <a:t>26</a:t>
            </a:fld>
            <a:endParaRPr lang="en-US" sz="1400" b="0" strike="noStrike" spc="-1">
              <a:latin typeface="Times New Roman"/>
            </a:endParaRPr>
          </a:p>
        </p:txBody>
      </p:sp>
    </p:spTree>
    <p:extLst>
      <p:ext uri="{BB962C8B-B14F-4D97-AF65-F5344CB8AC3E}">
        <p14:creationId xmlns:p14="http://schemas.microsoft.com/office/powerpoint/2010/main" val="321325366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17488" y="812800"/>
            <a:ext cx="7124700" cy="4008438"/>
          </a:xfrm>
        </p:spPr>
      </p:sp>
      <p:sp>
        <p:nvSpPr>
          <p:cNvPr id="3" name="备注占位符 2"/>
          <p:cNvSpPr>
            <a:spLocks noGrp="1"/>
          </p:cNvSpPr>
          <p:nvPr>
            <p:ph type="body" idx="1"/>
          </p:nvPr>
        </p:nvSpPr>
        <p:spPr/>
        <p:txBody>
          <a:bodyPr/>
          <a:lstStyle/>
          <a:p>
            <a:r>
              <a:rPr lang="zh-CN" altLang="en-US" b="1" dirty="0"/>
              <a:t>运行所有测试</a:t>
            </a:r>
            <a:r>
              <a:rPr lang="zh-CN" altLang="en-US" dirty="0"/>
              <a:t>：</a:t>
            </a:r>
          </a:p>
          <a:p>
            <a:pPr>
              <a:buFont typeface="Arial" panose="020B0604020202020204" pitchFamily="34" charset="0"/>
              <a:buChar char="•"/>
            </a:pPr>
            <a:r>
              <a:rPr lang="zh-CN" altLang="en-US" dirty="0"/>
              <a:t>在终端窗口中执行命令：</a:t>
            </a:r>
            <a:r>
              <a:rPr lang="en-US" altLang="zh-CN" dirty="0"/>
              <a:t>bash</a:t>
            </a:r>
          </a:p>
          <a:p>
            <a:pPr>
              <a:buFont typeface="Arial" panose="020B0604020202020204" pitchFamily="34" charset="0"/>
              <a:buChar char="•"/>
            </a:pPr>
            <a:r>
              <a:rPr lang="zh-CN" altLang="en-US" dirty="0"/>
              <a:t>复制代码</a:t>
            </a:r>
          </a:p>
          <a:p>
            <a:pPr rtl="0">
              <a:buFont typeface="Arial" panose="020B0604020202020204" pitchFamily="34" charset="0"/>
              <a:buChar char="•"/>
            </a:pPr>
            <a:r>
              <a:rPr lang="en-US" altLang="zh-CN" dirty="0"/>
              <a:t>./bin/tests </a:t>
            </a:r>
          </a:p>
          <a:p>
            <a:pPr>
              <a:buFont typeface="Arial" panose="020B0604020202020204" pitchFamily="34" charset="0"/>
              <a:buChar char="•"/>
            </a:pPr>
            <a:r>
              <a:rPr lang="zh-CN" altLang="en-US" dirty="0"/>
              <a:t>这将运行所有提供的测试用例。</a:t>
            </a:r>
          </a:p>
          <a:p>
            <a:r>
              <a:rPr lang="zh-CN" altLang="en-US" b="1" dirty="0"/>
              <a:t>运行特定函数的测试</a:t>
            </a:r>
            <a:r>
              <a:rPr lang="zh-CN" altLang="en-US" dirty="0"/>
              <a:t>：</a:t>
            </a:r>
          </a:p>
          <a:p>
            <a:pPr>
              <a:buFont typeface="Arial" panose="020B0604020202020204" pitchFamily="34" charset="0"/>
              <a:buChar char="•"/>
            </a:pPr>
            <a:r>
              <a:rPr lang="zh-CN" altLang="en-US" dirty="0"/>
              <a:t>如果你只想测试某个特定函数，可以使用以下命令：</a:t>
            </a:r>
            <a:r>
              <a:rPr lang="en-US" altLang="zh-CN" dirty="0"/>
              <a:t>bash</a:t>
            </a:r>
          </a:p>
          <a:p>
            <a:pPr>
              <a:buFont typeface="Arial" panose="020B0604020202020204" pitchFamily="34" charset="0"/>
              <a:buChar char="•"/>
            </a:pPr>
            <a:r>
              <a:rPr lang="zh-CN" altLang="en-US" dirty="0"/>
              <a:t>复制代码</a:t>
            </a:r>
          </a:p>
          <a:p>
            <a:pPr rtl="0">
              <a:buFont typeface="Arial" panose="020B0604020202020204" pitchFamily="34" charset="0"/>
              <a:buChar char="•"/>
            </a:pPr>
            <a:r>
              <a:rPr lang="en-US" altLang="zh-CN" dirty="0"/>
              <a:t>./bin/tests "[function]" </a:t>
            </a:r>
          </a:p>
          <a:p>
            <a:pPr>
              <a:buFont typeface="Arial" panose="020B0604020202020204" pitchFamily="34" charset="0"/>
              <a:buChar char="•"/>
            </a:pPr>
            <a:r>
              <a:rPr lang="zh-CN" altLang="en-US" dirty="0"/>
              <a:t>其中，</a:t>
            </a:r>
            <a:r>
              <a:rPr lang="en-US" altLang="zh-CN" dirty="0"/>
              <a:t>[function] </a:t>
            </a:r>
            <a:r>
              <a:rPr lang="zh-CN" altLang="en-US" dirty="0"/>
              <a:t>是你想测试的函数的名称。</a:t>
            </a:r>
          </a:p>
          <a:p>
            <a:r>
              <a:rPr lang="zh-CN" altLang="en-US" b="1" dirty="0"/>
              <a:t>修改代码后重新运行测试</a:t>
            </a:r>
            <a:r>
              <a:rPr lang="zh-CN" altLang="en-US" dirty="0"/>
              <a:t>：</a:t>
            </a:r>
          </a:p>
          <a:p>
            <a:pPr>
              <a:buFont typeface="Arial" panose="020B0604020202020204" pitchFamily="34" charset="0"/>
              <a:buChar char="•"/>
            </a:pPr>
            <a:r>
              <a:rPr lang="zh-CN" altLang="en-US" dirty="0"/>
              <a:t>在修改代码并保存后，可以再次运行测试。在运行 </a:t>
            </a:r>
            <a:r>
              <a:rPr lang="en-US" altLang="zh-CN" dirty="0"/>
              <a:t>make tests </a:t>
            </a:r>
            <a:r>
              <a:rPr lang="zh-CN" altLang="en-US" dirty="0"/>
              <a:t>之前，建议先执行以下命令来确保代码是最新编译的：</a:t>
            </a:r>
            <a:r>
              <a:rPr lang="en-US" altLang="zh-CN" dirty="0"/>
              <a:t>go</a:t>
            </a:r>
          </a:p>
          <a:p>
            <a:pPr>
              <a:buFont typeface="Arial" panose="020B0604020202020204" pitchFamily="34" charset="0"/>
              <a:buChar char="•"/>
            </a:pPr>
            <a:r>
              <a:rPr lang="zh-CN" altLang="en-US" dirty="0"/>
              <a:t>复制代码</a:t>
            </a:r>
          </a:p>
          <a:p>
            <a:pPr rtl="0">
              <a:buFont typeface="Arial" panose="020B0604020202020204" pitchFamily="34" charset="0"/>
              <a:buChar char="•"/>
            </a:pPr>
            <a:r>
              <a:rPr lang="en-US" altLang="zh-CN" dirty="0"/>
              <a:t>make clean</a:t>
            </a:r>
          </a:p>
        </p:txBody>
      </p:sp>
      <p:sp>
        <p:nvSpPr>
          <p:cNvPr id="4" name="灯片编号占位符 3"/>
          <p:cNvSpPr>
            <a:spLocks noGrp="1"/>
          </p:cNvSpPr>
          <p:nvPr>
            <p:ph type="sldNum" idx="8"/>
          </p:nvPr>
        </p:nvSpPr>
        <p:spPr/>
        <p:txBody>
          <a:bodyPr/>
          <a:lstStyle/>
          <a:p>
            <a:pPr algn="r">
              <a:buNone/>
            </a:pPr>
            <a:fld id="{6C62054A-8343-4823-AF86-5D92B727225F}" type="slidenum">
              <a:rPr lang="en-US" sz="1400" b="0" strike="noStrike" spc="-1" smtClean="0">
                <a:latin typeface="Times New Roman"/>
              </a:rPr>
              <a:t>27</a:t>
            </a:fld>
            <a:endParaRPr lang="en-US" sz="1400" b="0" strike="noStrike" spc="-1">
              <a:latin typeface="Times New Roman"/>
            </a:endParaRPr>
          </a:p>
        </p:txBody>
      </p:sp>
    </p:spTree>
    <p:extLst>
      <p:ext uri="{BB962C8B-B14F-4D97-AF65-F5344CB8AC3E}">
        <p14:creationId xmlns:p14="http://schemas.microsoft.com/office/powerpoint/2010/main" val="32584961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 name="PlaceHolder 1"/>
          <p:cNvSpPr>
            <a:spLocks noGrp="1" noRot="1" noChangeAspect="1"/>
          </p:cNvSpPr>
          <p:nvPr>
            <p:ph type="sldImg"/>
          </p:nvPr>
        </p:nvSpPr>
        <p:spPr>
          <a:xfrm>
            <a:off x="482600" y="1279525"/>
            <a:ext cx="6140450" cy="3454400"/>
          </a:xfrm>
          <a:prstGeom prst="rect">
            <a:avLst/>
          </a:prstGeom>
          <a:ln w="0">
            <a:noFill/>
          </a:ln>
        </p:spPr>
      </p:sp>
      <p:sp>
        <p:nvSpPr>
          <p:cNvPr id="359" name="PlaceHolder 2"/>
          <p:cNvSpPr>
            <a:spLocks noGrp="1"/>
          </p:cNvSpPr>
          <p:nvPr>
            <p:ph type="body"/>
          </p:nvPr>
        </p:nvSpPr>
        <p:spPr>
          <a:xfrm>
            <a:off x="711360" y="4925880"/>
            <a:ext cx="5682960" cy="4028760"/>
          </a:xfrm>
          <a:prstGeom prst="rect">
            <a:avLst/>
          </a:prstGeom>
          <a:noFill/>
          <a:ln w="0">
            <a:noFill/>
          </a:ln>
        </p:spPr>
        <p:txBody>
          <a:bodyPr anchor="t">
            <a:noAutofit/>
          </a:bodyPr>
          <a:lstStyle/>
          <a:p>
            <a:pPr marL="216000" indent="-216000">
              <a:lnSpc>
                <a:spcPct val="100000"/>
              </a:lnSpc>
              <a:buNone/>
            </a:pPr>
            <a:endParaRPr lang="en-US" sz="2000" b="0" strike="noStrike" spc="-1" dirty="0">
              <a:latin typeface="Arial"/>
            </a:endParaRPr>
          </a:p>
        </p:txBody>
      </p:sp>
      <p:sp>
        <p:nvSpPr>
          <p:cNvPr id="360" name="灯片编号占位符 3"/>
          <p:cNvSpPr/>
          <p:nvPr/>
        </p:nvSpPr>
        <p:spPr>
          <a:xfrm>
            <a:off x="4024440" y="9721800"/>
            <a:ext cx="3077640" cy="512280"/>
          </a:xfrm>
          <a:prstGeom prst="rect">
            <a:avLst/>
          </a:prstGeom>
          <a:noFill/>
          <a:ln w="0">
            <a:noFill/>
          </a:ln>
        </p:spPr>
        <p:style>
          <a:lnRef idx="0">
            <a:scrgbClr r="0" g="0" b="0"/>
          </a:lnRef>
          <a:fillRef idx="0">
            <a:scrgbClr r="0" g="0" b="0"/>
          </a:fillRef>
          <a:effectRef idx="0">
            <a:scrgbClr r="0" g="0" b="0"/>
          </a:effectRef>
          <a:fontRef idx="minor"/>
        </p:style>
        <p:txBody>
          <a:bodyPr anchor="b">
            <a:noAutofit/>
          </a:bodyPr>
          <a:lstStyle/>
          <a:p>
            <a:pPr algn="r">
              <a:lnSpc>
                <a:spcPct val="100000"/>
              </a:lnSpc>
              <a:buNone/>
              <a:tabLst>
                <a:tab pos="0" algn="l"/>
              </a:tabLst>
            </a:pPr>
            <a:fld id="{23EFEC35-17C0-4BAB-B26C-7C3ED61C6803}" type="slidenum">
              <a:rPr lang="en-US" sz="1800" b="0" strike="noStrike" spc="-1">
                <a:solidFill>
                  <a:srgbClr val="000000"/>
                </a:solidFill>
                <a:latin typeface="+mn-lt"/>
                <a:ea typeface="+mn-ea"/>
              </a:rPr>
              <a:t>9</a:t>
            </a:fld>
            <a:endParaRPr lang="en-US" sz="1800" b="0" strike="noStrike" spc="-1">
              <a:latin typeface="Arial"/>
            </a:endParaRPr>
          </a:p>
        </p:txBody>
      </p:sp>
    </p:spTree>
    <p:extLst>
      <p:ext uri="{BB962C8B-B14F-4D97-AF65-F5344CB8AC3E}">
        <p14:creationId xmlns:p14="http://schemas.microsoft.com/office/powerpoint/2010/main" val="5600829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17488" y="812800"/>
            <a:ext cx="7124700" cy="4008438"/>
          </a:xfrm>
        </p:spPr>
      </p:sp>
      <p:sp>
        <p:nvSpPr>
          <p:cNvPr id="3" name="备注占位符 2"/>
          <p:cNvSpPr>
            <a:spLocks noGrp="1"/>
          </p:cNvSpPr>
          <p:nvPr>
            <p:ph type="body" idx="1"/>
          </p:nvPr>
        </p:nvSpPr>
        <p:spPr/>
        <p:txBody>
          <a:bodyPr/>
          <a:lstStyle/>
          <a:p>
            <a:r>
              <a:rPr lang="en-US" altLang="zh-CN" b="1" dirty="0"/>
              <a:t>&lt;</a:t>
            </a:r>
            <a:r>
              <a:rPr lang="en-US" altLang="zh-CN" b="1" dirty="0" err="1"/>
              <a:t>cctype</a:t>
            </a:r>
            <a:r>
              <a:rPr lang="en-US" altLang="zh-CN" b="1" dirty="0"/>
              <a:t>&gt;</a:t>
            </a:r>
            <a:r>
              <a:rPr lang="zh-CN" altLang="en-US" dirty="0"/>
              <a:t>：提供字符处理函数，如 </a:t>
            </a:r>
            <a:r>
              <a:rPr lang="en-US" altLang="zh-CN" dirty="0"/>
              <a:t>std::</a:t>
            </a:r>
            <a:r>
              <a:rPr lang="en-US" altLang="zh-CN" dirty="0" err="1"/>
              <a:t>tolower</a:t>
            </a:r>
            <a:r>
              <a:rPr lang="zh-CN" altLang="en-US" dirty="0"/>
              <a:t>。</a:t>
            </a:r>
            <a:r>
              <a:rPr lang="en-US" altLang="zh-CN" b="1" dirty="0"/>
              <a:t>&lt;iostream&gt;</a:t>
            </a:r>
            <a:r>
              <a:rPr lang="zh-CN" altLang="en-US" dirty="0"/>
              <a:t>：进行输入输出操作（如 </a:t>
            </a:r>
            <a:r>
              <a:rPr lang="en-US" altLang="zh-CN" dirty="0"/>
              <a:t>std::</a:t>
            </a:r>
            <a:r>
              <a:rPr lang="en-US" altLang="zh-CN" dirty="0" err="1"/>
              <a:t>cout</a:t>
            </a:r>
            <a:r>
              <a:rPr lang="en-US" altLang="zh-CN" dirty="0"/>
              <a:t> </a:t>
            </a:r>
            <a:r>
              <a:rPr lang="zh-CN" altLang="en-US" dirty="0"/>
              <a:t>和 </a:t>
            </a:r>
            <a:r>
              <a:rPr lang="en-US" altLang="zh-CN" dirty="0"/>
              <a:t>std::</a:t>
            </a:r>
            <a:r>
              <a:rPr lang="en-US" altLang="zh-CN" dirty="0" err="1"/>
              <a:t>cin</a:t>
            </a:r>
            <a:r>
              <a:rPr lang="zh-CN" altLang="en-US" dirty="0"/>
              <a:t>）。</a:t>
            </a:r>
            <a:r>
              <a:rPr lang="en-US" altLang="zh-CN" b="1" dirty="0"/>
              <a:t>&lt;map&gt;</a:t>
            </a:r>
            <a:r>
              <a:rPr lang="zh-CN" altLang="en-US" dirty="0"/>
              <a:t>：键值对存储容器，用于映射关系。</a:t>
            </a:r>
            <a:r>
              <a:rPr lang="en-US" altLang="zh-CN" b="1" dirty="0"/>
              <a:t>&lt;set&gt;</a:t>
            </a:r>
            <a:r>
              <a:rPr lang="zh-CN" altLang="en-US" dirty="0"/>
              <a:t>：集合容器，用于存储唯一元素。</a:t>
            </a:r>
            <a:r>
              <a:rPr lang="en-US" altLang="zh-CN" b="1" dirty="0"/>
              <a:t>&lt;</a:t>
            </a:r>
            <a:r>
              <a:rPr lang="en-US" altLang="zh-CN" b="1" dirty="0" err="1"/>
              <a:t>stdexcept</a:t>
            </a:r>
            <a:r>
              <a:rPr lang="en-US" altLang="zh-CN" b="1" dirty="0"/>
              <a:t>&gt;</a:t>
            </a:r>
            <a:r>
              <a:rPr lang="zh-CN" altLang="en-US" dirty="0"/>
              <a:t>：提供标准异常类，如 </a:t>
            </a:r>
            <a:r>
              <a:rPr lang="en-US" altLang="zh-CN" dirty="0"/>
              <a:t>std::</a:t>
            </a:r>
            <a:r>
              <a:rPr lang="en-US" altLang="zh-CN" dirty="0" err="1"/>
              <a:t>invalid_argument</a:t>
            </a:r>
            <a:r>
              <a:rPr lang="zh-CN" altLang="en-US" dirty="0"/>
              <a:t>。</a:t>
            </a:r>
            <a:r>
              <a:rPr lang="en-US" altLang="zh-CN" b="1" dirty="0"/>
              <a:t>&lt;string&gt;</a:t>
            </a:r>
            <a:r>
              <a:rPr lang="zh-CN" altLang="en-US" dirty="0"/>
              <a:t>：用于字符串操作。</a:t>
            </a:r>
            <a:r>
              <a:rPr lang="en-US" altLang="zh-CN" b="1" dirty="0"/>
              <a:t>&lt;vector&gt;</a:t>
            </a:r>
            <a:r>
              <a:rPr lang="zh-CN" altLang="en-US" dirty="0"/>
              <a:t>：动态数组容器，用于存储一组元素。</a:t>
            </a:r>
            <a:r>
              <a:rPr lang="en-US" altLang="zh-CN" b="1" dirty="0"/>
              <a:t>"functions.hpp"</a:t>
            </a:r>
            <a:r>
              <a:rPr lang="zh-CN" altLang="en-US" dirty="0"/>
              <a:t>：用户自定义头文件，包含函数声明。</a:t>
            </a:r>
            <a:endParaRPr lang="en-US" altLang="zh-CN" dirty="0"/>
          </a:p>
        </p:txBody>
      </p:sp>
      <p:sp>
        <p:nvSpPr>
          <p:cNvPr id="4" name="灯片编号占位符 3"/>
          <p:cNvSpPr>
            <a:spLocks noGrp="1"/>
          </p:cNvSpPr>
          <p:nvPr>
            <p:ph type="sldNum" idx="8"/>
          </p:nvPr>
        </p:nvSpPr>
        <p:spPr/>
        <p:txBody>
          <a:bodyPr/>
          <a:lstStyle/>
          <a:p>
            <a:pPr algn="r">
              <a:buNone/>
            </a:pPr>
            <a:fld id="{6C62054A-8343-4823-AF86-5D92B727225F}" type="slidenum">
              <a:rPr lang="en-US" sz="1400" b="0" strike="noStrike" spc="-1" smtClean="0">
                <a:latin typeface="Times New Roman"/>
              </a:rPr>
              <a:t>28</a:t>
            </a:fld>
            <a:endParaRPr lang="en-US" sz="1400" b="0" strike="noStrike" spc="-1">
              <a:latin typeface="Times New Roman"/>
            </a:endParaRPr>
          </a:p>
        </p:txBody>
      </p:sp>
    </p:spTree>
    <p:extLst>
      <p:ext uri="{BB962C8B-B14F-4D97-AF65-F5344CB8AC3E}">
        <p14:creationId xmlns:p14="http://schemas.microsoft.com/office/powerpoint/2010/main" val="932581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17488" y="812800"/>
            <a:ext cx="7124700" cy="4008438"/>
          </a:xfrm>
        </p:spPr>
      </p:sp>
      <p:sp>
        <p:nvSpPr>
          <p:cNvPr id="3" name="备注占位符 2"/>
          <p:cNvSpPr>
            <a:spLocks noGrp="1"/>
          </p:cNvSpPr>
          <p:nvPr>
            <p:ph type="body" idx="1"/>
          </p:nvPr>
        </p:nvSpPr>
        <p:spPr/>
        <p:txBody>
          <a:bodyPr/>
          <a:lstStyle/>
          <a:p>
            <a:r>
              <a:rPr lang="en-US" altLang="zh-CN" b="1" dirty="0"/>
              <a:t>&lt;</a:t>
            </a:r>
            <a:r>
              <a:rPr lang="en-US" altLang="zh-CN" b="1" dirty="0" err="1"/>
              <a:t>cctype</a:t>
            </a:r>
            <a:r>
              <a:rPr lang="en-US" altLang="zh-CN" b="1" dirty="0"/>
              <a:t>&gt;</a:t>
            </a:r>
            <a:r>
              <a:rPr lang="zh-CN" altLang="en-US" dirty="0"/>
              <a:t>：提供字符处理函数，如 </a:t>
            </a:r>
            <a:r>
              <a:rPr lang="en-US" altLang="zh-CN" dirty="0"/>
              <a:t>std::</a:t>
            </a:r>
            <a:r>
              <a:rPr lang="en-US" altLang="zh-CN" dirty="0" err="1"/>
              <a:t>tolower</a:t>
            </a:r>
            <a:r>
              <a:rPr lang="zh-CN" altLang="en-US" dirty="0"/>
              <a:t>。</a:t>
            </a:r>
            <a:r>
              <a:rPr lang="en-US" altLang="zh-CN" b="1" dirty="0"/>
              <a:t>&lt;iostream&gt;</a:t>
            </a:r>
            <a:r>
              <a:rPr lang="zh-CN" altLang="en-US" dirty="0"/>
              <a:t>：进行输入输出操作（如 </a:t>
            </a:r>
            <a:r>
              <a:rPr lang="en-US" altLang="zh-CN" dirty="0"/>
              <a:t>std::</a:t>
            </a:r>
            <a:r>
              <a:rPr lang="en-US" altLang="zh-CN" dirty="0" err="1"/>
              <a:t>cout</a:t>
            </a:r>
            <a:r>
              <a:rPr lang="en-US" altLang="zh-CN" dirty="0"/>
              <a:t> </a:t>
            </a:r>
            <a:r>
              <a:rPr lang="zh-CN" altLang="en-US" dirty="0"/>
              <a:t>和 </a:t>
            </a:r>
            <a:r>
              <a:rPr lang="en-US" altLang="zh-CN" dirty="0"/>
              <a:t>std::</a:t>
            </a:r>
            <a:r>
              <a:rPr lang="en-US" altLang="zh-CN" dirty="0" err="1"/>
              <a:t>cin</a:t>
            </a:r>
            <a:r>
              <a:rPr lang="zh-CN" altLang="en-US" dirty="0"/>
              <a:t>）。</a:t>
            </a:r>
            <a:r>
              <a:rPr lang="en-US" altLang="zh-CN" b="1" dirty="0"/>
              <a:t>&lt;map&gt;</a:t>
            </a:r>
            <a:r>
              <a:rPr lang="zh-CN" altLang="en-US" dirty="0"/>
              <a:t>：键值对存储容器，用于映射关系。</a:t>
            </a:r>
            <a:r>
              <a:rPr lang="en-US" altLang="zh-CN" b="1" dirty="0"/>
              <a:t>&lt;set&gt;</a:t>
            </a:r>
            <a:r>
              <a:rPr lang="zh-CN" altLang="en-US" dirty="0"/>
              <a:t>：集合容器，用于存储唯一元素。</a:t>
            </a:r>
            <a:r>
              <a:rPr lang="en-US" altLang="zh-CN" b="1" dirty="0"/>
              <a:t>&lt;</a:t>
            </a:r>
            <a:r>
              <a:rPr lang="en-US" altLang="zh-CN" b="1" dirty="0" err="1"/>
              <a:t>stdexcept</a:t>
            </a:r>
            <a:r>
              <a:rPr lang="en-US" altLang="zh-CN" b="1" dirty="0"/>
              <a:t>&gt;</a:t>
            </a:r>
            <a:r>
              <a:rPr lang="zh-CN" altLang="en-US" dirty="0"/>
              <a:t>：提供标准异常类，如 </a:t>
            </a:r>
            <a:r>
              <a:rPr lang="en-US" altLang="zh-CN" dirty="0"/>
              <a:t>std::</a:t>
            </a:r>
            <a:r>
              <a:rPr lang="en-US" altLang="zh-CN" dirty="0" err="1"/>
              <a:t>invalid_argument</a:t>
            </a:r>
            <a:r>
              <a:rPr lang="zh-CN" altLang="en-US" dirty="0"/>
              <a:t>。</a:t>
            </a:r>
            <a:r>
              <a:rPr lang="en-US" altLang="zh-CN" b="1" dirty="0"/>
              <a:t>&lt;string&gt;</a:t>
            </a:r>
            <a:r>
              <a:rPr lang="zh-CN" altLang="en-US" dirty="0"/>
              <a:t>：用于字符串操作。</a:t>
            </a:r>
            <a:r>
              <a:rPr lang="en-US" altLang="zh-CN" b="1" dirty="0"/>
              <a:t>&lt;vector&gt;</a:t>
            </a:r>
            <a:r>
              <a:rPr lang="zh-CN" altLang="en-US" dirty="0"/>
              <a:t>：动态数组容器，用于存储一组元素。</a:t>
            </a:r>
            <a:r>
              <a:rPr lang="en-US" altLang="zh-CN" b="1" dirty="0"/>
              <a:t>"functions.hpp"</a:t>
            </a:r>
            <a:r>
              <a:rPr lang="zh-CN" altLang="en-US" dirty="0"/>
              <a:t>：用户自定义头文件，包含函数声明。</a:t>
            </a:r>
            <a:endParaRPr lang="en-US" altLang="zh-CN" dirty="0"/>
          </a:p>
        </p:txBody>
      </p:sp>
      <p:sp>
        <p:nvSpPr>
          <p:cNvPr id="4" name="灯片编号占位符 3"/>
          <p:cNvSpPr>
            <a:spLocks noGrp="1"/>
          </p:cNvSpPr>
          <p:nvPr>
            <p:ph type="sldNum" idx="8"/>
          </p:nvPr>
        </p:nvSpPr>
        <p:spPr/>
        <p:txBody>
          <a:bodyPr/>
          <a:lstStyle/>
          <a:p>
            <a:pPr algn="r">
              <a:buNone/>
            </a:pPr>
            <a:fld id="{6C62054A-8343-4823-AF86-5D92B727225F}" type="slidenum">
              <a:rPr lang="en-US" sz="1400" b="0" strike="noStrike" spc="-1" smtClean="0">
                <a:latin typeface="Times New Roman"/>
              </a:rPr>
              <a:t>29</a:t>
            </a:fld>
            <a:endParaRPr lang="en-US" sz="1400" b="0" strike="noStrike" spc="-1">
              <a:latin typeface="Times New Roman"/>
            </a:endParaRPr>
          </a:p>
        </p:txBody>
      </p:sp>
    </p:spTree>
    <p:extLst>
      <p:ext uri="{BB962C8B-B14F-4D97-AF65-F5344CB8AC3E}">
        <p14:creationId xmlns:p14="http://schemas.microsoft.com/office/powerpoint/2010/main" val="6775486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 name="PlaceHolder 1"/>
          <p:cNvSpPr>
            <a:spLocks noGrp="1" noRot="1" noChangeAspect="1"/>
          </p:cNvSpPr>
          <p:nvPr>
            <p:ph type="sldImg"/>
          </p:nvPr>
        </p:nvSpPr>
        <p:spPr>
          <a:xfrm>
            <a:off x="482600" y="1279525"/>
            <a:ext cx="6140450" cy="3454400"/>
          </a:xfrm>
          <a:prstGeom prst="rect">
            <a:avLst/>
          </a:prstGeom>
          <a:ln w="0">
            <a:noFill/>
          </a:ln>
        </p:spPr>
      </p:sp>
      <p:sp>
        <p:nvSpPr>
          <p:cNvPr id="359" name="PlaceHolder 2"/>
          <p:cNvSpPr>
            <a:spLocks noGrp="1"/>
          </p:cNvSpPr>
          <p:nvPr>
            <p:ph type="body"/>
          </p:nvPr>
        </p:nvSpPr>
        <p:spPr>
          <a:xfrm>
            <a:off x="711360" y="4925880"/>
            <a:ext cx="5682960" cy="4028760"/>
          </a:xfrm>
          <a:prstGeom prst="rect">
            <a:avLst/>
          </a:prstGeom>
          <a:noFill/>
          <a:ln w="0">
            <a:noFill/>
          </a:ln>
        </p:spPr>
        <p:txBody>
          <a:bodyPr anchor="t">
            <a:noAutofit/>
          </a:bodyPr>
          <a:lstStyle/>
          <a:p>
            <a:pPr marL="216000" indent="-216000">
              <a:lnSpc>
                <a:spcPct val="100000"/>
              </a:lnSpc>
              <a:buNone/>
            </a:pPr>
            <a:endParaRPr lang="en-US" sz="2000" b="0" strike="noStrike" spc="-1" dirty="0">
              <a:latin typeface="Arial"/>
            </a:endParaRPr>
          </a:p>
        </p:txBody>
      </p:sp>
      <p:sp>
        <p:nvSpPr>
          <p:cNvPr id="360" name="灯片编号占位符 3"/>
          <p:cNvSpPr/>
          <p:nvPr/>
        </p:nvSpPr>
        <p:spPr>
          <a:xfrm>
            <a:off x="4024440" y="9721800"/>
            <a:ext cx="3077640" cy="512280"/>
          </a:xfrm>
          <a:prstGeom prst="rect">
            <a:avLst/>
          </a:prstGeom>
          <a:noFill/>
          <a:ln w="0">
            <a:noFill/>
          </a:ln>
        </p:spPr>
        <p:style>
          <a:lnRef idx="0">
            <a:scrgbClr r="0" g="0" b="0"/>
          </a:lnRef>
          <a:fillRef idx="0">
            <a:scrgbClr r="0" g="0" b="0"/>
          </a:fillRef>
          <a:effectRef idx="0">
            <a:scrgbClr r="0" g="0" b="0"/>
          </a:effectRef>
          <a:fontRef idx="minor"/>
        </p:style>
        <p:txBody>
          <a:bodyPr anchor="b">
            <a:noAutofit/>
          </a:bodyPr>
          <a:lstStyle/>
          <a:p>
            <a:pPr algn="r">
              <a:lnSpc>
                <a:spcPct val="100000"/>
              </a:lnSpc>
              <a:buNone/>
              <a:tabLst>
                <a:tab pos="0" algn="l"/>
              </a:tabLst>
            </a:pPr>
            <a:fld id="{23EFEC35-17C0-4BAB-B26C-7C3ED61C6803}" type="slidenum">
              <a:rPr lang="en-US" sz="1800" b="0" strike="noStrike" spc="-1">
                <a:solidFill>
                  <a:srgbClr val="000000"/>
                </a:solidFill>
                <a:latin typeface="+mn-lt"/>
                <a:ea typeface="+mn-ea"/>
              </a:rPr>
              <a:t>10</a:t>
            </a:fld>
            <a:endParaRPr lang="en-US" sz="1800" b="0" strike="noStrike" spc="-1">
              <a:latin typeface="Arial"/>
            </a:endParaRPr>
          </a:p>
        </p:txBody>
      </p:sp>
    </p:spTree>
    <p:extLst>
      <p:ext uri="{BB962C8B-B14F-4D97-AF65-F5344CB8AC3E}">
        <p14:creationId xmlns:p14="http://schemas.microsoft.com/office/powerpoint/2010/main" val="2398983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 name="PlaceHolder 1"/>
          <p:cNvSpPr>
            <a:spLocks noGrp="1" noRot="1" noChangeAspect="1"/>
          </p:cNvSpPr>
          <p:nvPr>
            <p:ph type="sldImg"/>
          </p:nvPr>
        </p:nvSpPr>
        <p:spPr>
          <a:xfrm>
            <a:off x="482600" y="1279525"/>
            <a:ext cx="6140450" cy="3454400"/>
          </a:xfrm>
          <a:prstGeom prst="rect">
            <a:avLst/>
          </a:prstGeom>
          <a:ln w="0">
            <a:noFill/>
          </a:ln>
        </p:spPr>
      </p:sp>
      <p:sp>
        <p:nvSpPr>
          <p:cNvPr id="359" name="PlaceHolder 2"/>
          <p:cNvSpPr>
            <a:spLocks noGrp="1"/>
          </p:cNvSpPr>
          <p:nvPr>
            <p:ph type="body"/>
          </p:nvPr>
        </p:nvSpPr>
        <p:spPr>
          <a:xfrm>
            <a:off x="711360" y="4925880"/>
            <a:ext cx="5682960" cy="4028760"/>
          </a:xfrm>
          <a:prstGeom prst="rect">
            <a:avLst/>
          </a:prstGeom>
          <a:noFill/>
          <a:ln w="0">
            <a:noFill/>
          </a:ln>
        </p:spPr>
        <p:txBody>
          <a:bodyPr anchor="t">
            <a:noAutofit/>
          </a:bodyPr>
          <a:lstStyle/>
          <a:p>
            <a:pPr>
              <a:buFont typeface="Arial" panose="020B0604020202020204" pitchFamily="34" charset="0"/>
              <a:buChar char="•"/>
            </a:pPr>
            <a:r>
              <a:rPr lang="zh-CN" altLang="en-US" sz="8000" dirty="0"/>
              <a:t>夏威夷语中也有一些元音组合，这些组合有特定的发音规则，例如：</a:t>
            </a:r>
            <a:r>
              <a:rPr lang="en-US" altLang="zh-CN" sz="8000" dirty="0"/>
              <a:t>ai </a:t>
            </a:r>
            <a:r>
              <a:rPr lang="zh-CN" altLang="en-US" sz="8000" dirty="0"/>
              <a:t>发音类似于英语中的 </a:t>
            </a:r>
            <a:r>
              <a:rPr lang="en-US" altLang="zh-CN" sz="8000" dirty="0"/>
              <a:t>"eye"</a:t>
            </a:r>
            <a:r>
              <a:rPr lang="zh-CN" altLang="en-US" sz="8000" dirty="0"/>
              <a:t>。</a:t>
            </a:r>
          </a:p>
          <a:p>
            <a:pPr>
              <a:buFont typeface="Arial" panose="020B0604020202020204" pitchFamily="34" charset="0"/>
              <a:buChar char="•"/>
            </a:pPr>
            <a:r>
              <a:rPr lang="en-US" altLang="zh-CN" sz="8000" dirty="0"/>
              <a:t>au </a:t>
            </a:r>
            <a:r>
              <a:rPr lang="zh-CN" altLang="en-US" sz="8000" dirty="0"/>
              <a:t>发音类似于 </a:t>
            </a:r>
            <a:r>
              <a:rPr lang="en-US" altLang="zh-CN" sz="8000" dirty="0"/>
              <a:t>"ow"</a:t>
            </a:r>
            <a:r>
              <a:rPr lang="zh-CN" altLang="en-US" sz="8000" dirty="0"/>
              <a:t>。</a:t>
            </a:r>
          </a:p>
          <a:p>
            <a:pPr>
              <a:buFont typeface="Arial" panose="020B0604020202020204" pitchFamily="34" charset="0"/>
              <a:buChar char="•"/>
            </a:pPr>
            <a:r>
              <a:rPr lang="en-US" altLang="zh-CN" sz="8000" dirty="0"/>
              <a:t>oi </a:t>
            </a:r>
            <a:r>
              <a:rPr lang="zh-CN" altLang="en-US" sz="8000" dirty="0"/>
              <a:t>发音类似于 </a:t>
            </a:r>
            <a:r>
              <a:rPr lang="en-US" altLang="zh-CN" sz="8000" dirty="0"/>
              <a:t>"oy"</a:t>
            </a:r>
            <a:r>
              <a:rPr lang="zh-CN" altLang="en-US" sz="8000" dirty="0"/>
              <a:t>。</a:t>
            </a:r>
            <a:endParaRPr lang="en-US" altLang="zh-CN" sz="8000" dirty="0"/>
          </a:p>
          <a:p>
            <a:pPr>
              <a:buFont typeface="Arial" panose="020B0604020202020204" pitchFamily="34" charset="0"/>
              <a:buChar char="•"/>
            </a:pPr>
            <a:endParaRPr lang="en-US" altLang="zh-CN" sz="8000" dirty="0"/>
          </a:p>
          <a:p>
            <a:pPr>
              <a:buFont typeface="Arial" panose="020B0604020202020204" pitchFamily="34" charset="0"/>
              <a:buChar char="•"/>
            </a:pPr>
            <a:r>
              <a:rPr lang="zh-CN" altLang="en-US" sz="9600" dirty="0"/>
              <a:t>如果遇到元音组合中没有列出的组合，则需要根据规则进行发音拆分，例如 </a:t>
            </a:r>
            <a:r>
              <a:rPr lang="en-US" altLang="zh-CN" sz="9600" dirty="0"/>
              <a:t>e.g. -&gt; e </a:t>
            </a:r>
            <a:r>
              <a:rPr lang="zh-CN" altLang="en-US" sz="9600" dirty="0"/>
              <a:t>和 </a:t>
            </a:r>
            <a:r>
              <a:rPr lang="en-US" altLang="zh-CN" sz="9600" dirty="0"/>
              <a:t>g </a:t>
            </a:r>
            <a:r>
              <a:rPr lang="zh-CN" altLang="en-US" sz="9600" dirty="0"/>
              <a:t>的发音分开。在发音转换过程中需要保持单词中的破折号（</a:t>
            </a:r>
            <a:r>
              <a:rPr lang="en-US" altLang="zh-CN" sz="9600" dirty="0"/>
              <a:t>-</a:t>
            </a:r>
            <a:r>
              <a:rPr lang="zh-CN" altLang="en-US" sz="9600" dirty="0"/>
              <a:t>）和空格，它们在表示发音时也是有效的。</a:t>
            </a:r>
            <a:endParaRPr lang="zh-CN" altLang="en-US" sz="8000" dirty="0"/>
          </a:p>
        </p:txBody>
      </p:sp>
      <p:sp>
        <p:nvSpPr>
          <p:cNvPr id="360" name="灯片编号占位符 3"/>
          <p:cNvSpPr/>
          <p:nvPr/>
        </p:nvSpPr>
        <p:spPr>
          <a:xfrm>
            <a:off x="4024440" y="9721800"/>
            <a:ext cx="3077640" cy="512280"/>
          </a:xfrm>
          <a:prstGeom prst="rect">
            <a:avLst/>
          </a:prstGeom>
          <a:noFill/>
          <a:ln w="0">
            <a:noFill/>
          </a:ln>
        </p:spPr>
        <p:style>
          <a:lnRef idx="0">
            <a:scrgbClr r="0" g="0" b="0"/>
          </a:lnRef>
          <a:fillRef idx="0">
            <a:scrgbClr r="0" g="0" b="0"/>
          </a:fillRef>
          <a:effectRef idx="0">
            <a:scrgbClr r="0" g="0" b="0"/>
          </a:effectRef>
          <a:fontRef idx="minor"/>
        </p:style>
        <p:txBody>
          <a:bodyPr anchor="b">
            <a:noAutofit/>
          </a:bodyPr>
          <a:lstStyle/>
          <a:p>
            <a:pPr algn="r">
              <a:lnSpc>
                <a:spcPct val="100000"/>
              </a:lnSpc>
              <a:buNone/>
              <a:tabLst>
                <a:tab pos="0" algn="l"/>
              </a:tabLst>
            </a:pPr>
            <a:fld id="{23EFEC35-17C0-4BAB-B26C-7C3ED61C6803}" type="slidenum">
              <a:rPr lang="en-US" sz="1800" b="0" strike="noStrike" spc="-1">
                <a:solidFill>
                  <a:srgbClr val="000000"/>
                </a:solidFill>
                <a:latin typeface="+mn-lt"/>
                <a:ea typeface="+mn-ea"/>
              </a:rPr>
              <a:t>11</a:t>
            </a:fld>
            <a:endParaRPr lang="en-US" sz="1800" b="0" strike="noStrike" spc="-1">
              <a:latin typeface="Arial"/>
            </a:endParaRPr>
          </a:p>
        </p:txBody>
      </p:sp>
    </p:spTree>
    <p:extLst>
      <p:ext uri="{BB962C8B-B14F-4D97-AF65-F5344CB8AC3E}">
        <p14:creationId xmlns:p14="http://schemas.microsoft.com/office/powerpoint/2010/main" val="19586096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 name="PlaceHolder 1"/>
          <p:cNvSpPr>
            <a:spLocks noGrp="1" noRot="1" noChangeAspect="1"/>
          </p:cNvSpPr>
          <p:nvPr>
            <p:ph type="sldImg"/>
          </p:nvPr>
        </p:nvSpPr>
        <p:spPr>
          <a:xfrm>
            <a:off x="482600" y="1279525"/>
            <a:ext cx="6140450" cy="3454400"/>
          </a:xfrm>
          <a:prstGeom prst="rect">
            <a:avLst/>
          </a:prstGeom>
          <a:ln w="0">
            <a:noFill/>
          </a:ln>
        </p:spPr>
      </p:sp>
      <p:sp>
        <p:nvSpPr>
          <p:cNvPr id="359" name="PlaceHolder 2"/>
          <p:cNvSpPr>
            <a:spLocks noGrp="1"/>
          </p:cNvSpPr>
          <p:nvPr>
            <p:ph type="body"/>
          </p:nvPr>
        </p:nvSpPr>
        <p:spPr>
          <a:xfrm>
            <a:off x="711360" y="4925880"/>
            <a:ext cx="5682960" cy="4028760"/>
          </a:xfrm>
          <a:prstGeom prst="rect">
            <a:avLst/>
          </a:prstGeom>
          <a:noFill/>
          <a:ln w="0">
            <a:noFill/>
          </a:ln>
        </p:spPr>
        <p:txBody>
          <a:bodyPr anchor="t">
            <a:noAutofit/>
          </a:bodyPr>
          <a:lstStyle/>
          <a:p>
            <a:pPr>
              <a:buFont typeface="Arial" panose="020B0604020202020204" pitchFamily="34" charset="0"/>
              <a:buChar char="•"/>
            </a:pPr>
            <a:r>
              <a:rPr lang="zh-CN" altLang="en-US" sz="8000" dirty="0"/>
              <a:t>夏威夷语中也有一些元音组合，这些组合有特定的发音规则，例如：</a:t>
            </a:r>
            <a:r>
              <a:rPr lang="en-US" altLang="zh-CN" sz="8000" dirty="0"/>
              <a:t>ai </a:t>
            </a:r>
            <a:r>
              <a:rPr lang="zh-CN" altLang="en-US" sz="8000" dirty="0"/>
              <a:t>发音类似于英语中的 </a:t>
            </a:r>
            <a:r>
              <a:rPr lang="en-US" altLang="zh-CN" sz="8000" dirty="0"/>
              <a:t>"eye"</a:t>
            </a:r>
            <a:r>
              <a:rPr lang="zh-CN" altLang="en-US" sz="8000" dirty="0"/>
              <a:t>。</a:t>
            </a:r>
          </a:p>
          <a:p>
            <a:pPr>
              <a:buFont typeface="Arial" panose="020B0604020202020204" pitchFamily="34" charset="0"/>
              <a:buChar char="•"/>
            </a:pPr>
            <a:r>
              <a:rPr lang="en-US" altLang="zh-CN" sz="8000" dirty="0"/>
              <a:t>au </a:t>
            </a:r>
            <a:r>
              <a:rPr lang="zh-CN" altLang="en-US" sz="8000" dirty="0"/>
              <a:t>发音类似于 </a:t>
            </a:r>
            <a:r>
              <a:rPr lang="en-US" altLang="zh-CN" sz="8000" dirty="0"/>
              <a:t>"ow"</a:t>
            </a:r>
            <a:r>
              <a:rPr lang="zh-CN" altLang="en-US" sz="8000" dirty="0"/>
              <a:t>。</a:t>
            </a:r>
          </a:p>
          <a:p>
            <a:pPr>
              <a:buFont typeface="Arial" panose="020B0604020202020204" pitchFamily="34" charset="0"/>
              <a:buChar char="•"/>
            </a:pPr>
            <a:r>
              <a:rPr lang="en-US" altLang="zh-CN" sz="8000" dirty="0"/>
              <a:t>oi </a:t>
            </a:r>
            <a:r>
              <a:rPr lang="zh-CN" altLang="en-US" sz="8000" dirty="0"/>
              <a:t>发音类似于 </a:t>
            </a:r>
            <a:r>
              <a:rPr lang="en-US" altLang="zh-CN" sz="8000" dirty="0"/>
              <a:t>"oy"</a:t>
            </a:r>
            <a:r>
              <a:rPr lang="zh-CN" altLang="en-US" sz="8000" dirty="0"/>
              <a:t>。</a:t>
            </a:r>
            <a:endParaRPr lang="en-US" altLang="zh-CN" sz="8000" dirty="0"/>
          </a:p>
          <a:p>
            <a:pPr>
              <a:buFont typeface="Arial" panose="020B0604020202020204" pitchFamily="34" charset="0"/>
              <a:buChar char="•"/>
            </a:pPr>
            <a:endParaRPr lang="en-US" altLang="zh-CN" sz="8000" dirty="0"/>
          </a:p>
          <a:p>
            <a:pPr>
              <a:buFont typeface="Arial" panose="020B0604020202020204" pitchFamily="34" charset="0"/>
              <a:buChar char="•"/>
            </a:pPr>
            <a:r>
              <a:rPr lang="zh-CN" altLang="en-US" sz="9600" dirty="0"/>
              <a:t>如果遇到元音组合中没有列出的组合，则需要根据规则进行发音拆分，例如 </a:t>
            </a:r>
            <a:r>
              <a:rPr lang="en-US" altLang="zh-CN" sz="9600" dirty="0"/>
              <a:t>e.g. -&gt; e </a:t>
            </a:r>
            <a:r>
              <a:rPr lang="zh-CN" altLang="en-US" sz="9600" dirty="0"/>
              <a:t>和 </a:t>
            </a:r>
            <a:r>
              <a:rPr lang="en-US" altLang="zh-CN" sz="9600" dirty="0"/>
              <a:t>g </a:t>
            </a:r>
            <a:r>
              <a:rPr lang="zh-CN" altLang="en-US" sz="9600" dirty="0"/>
              <a:t>的发音分开。在发音转换过程中需要保持单词中的破折号（</a:t>
            </a:r>
            <a:r>
              <a:rPr lang="en-US" altLang="zh-CN" sz="9600" dirty="0"/>
              <a:t>-</a:t>
            </a:r>
            <a:r>
              <a:rPr lang="zh-CN" altLang="en-US" sz="9600" dirty="0"/>
              <a:t>）和空格，它们在表示发音时也是有效的。</a:t>
            </a:r>
            <a:endParaRPr lang="zh-CN" altLang="en-US" sz="8000" dirty="0"/>
          </a:p>
        </p:txBody>
      </p:sp>
      <p:sp>
        <p:nvSpPr>
          <p:cNvPr id="360" name="灯片编号占位符 3"/>
          <p:cNvSpPr/>
          <p:nvPr/>
        </p:nvSpPr>
        <p:spPr>
          <a:xfrm>
            <a:off x="4024440" y="9721800"/>
            <a:ext cx="3077640" cy="512280"/>
          </a:xfrm>
          <a:prstGeom prst="rect">
            <a:avLst/>
          </a:prstGeom>
          <a:noFill/>
          <a:ln w="0">
            <a:noFill/>
          </a:ln>
        </p:spPr>
        <p:style>
          <a:lnRef idx="0">
            <a:scrgbClr r="0" g="0" b="0"/>
          </a:lnRef>
          <a:fillRef idx="0">
            <a:scrgbClr r="0" g="0" b="0"/>
          </a:fillRef>
          <a:effectRef idx="0">
            <a:scrgbClr r="0" g="0" b="0"/>
          </a:effectRef>
          <a:fontRef idx="minor"/>
        </p:style>
        <p:txBody>
          <a:bodyPr anchor="b">
            <a:noAutofit/>
          </a:bodyPr>
          <a:lstStyle/>
          <a:p>
            <a:pPr algn="r">
              <a:lnSpc>
                <a:spcPct val="100000"/>
              </a:lnSpc>
              <a:buNone/>
              <a:tabLst>
                <a:tab pos="0" algn="l"/>
              </a:tabLst>
            </a:pPr>
            <a:fld id="{23EFEC35-17C0-4BAB-B26C-7C3ED61C6803}" type="slidenum">
              <a:rPr lang="en-US" sz="1800" b="0" strike="noStrike" spc="-1">
                <a:solidFill>
                  <a:srgbClr val="000000"/>
                </a:solidFill>
                <a:latin typeface="+mn-lt"/>
                <a:ea typeface="+mn-ea"/>
              </a:rPr>
              <a:t>12</a:t>
            </a:fld>
            <a:endParaRPr lang="en-US" sz="1800" b="0" strike="noStrike" spc="-1">
              <a:latin typeface="Arial"/>
            </a:endParaRPr>
          </a:p>
        </p:txBody>
      </p:sp>
    </p:spTree>
    <p:extLst>
      <p:ext uri="{BB962C8B-B14F-4D97-AF65-F5344CB8AC3E}">
        <p14:creationId xmlns:p14="http://schemas.microsoft.com/office/powerpoint/2010/main" val="24073691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 name="PlaceHolder 1"/>
          <p:cNvSpPr>
            <a:spLocks noGrp="1" noRot="1" noChangeAspect="1"/>
          </p:cNvSpPr>
          <p:nvPr>
            <p:ph type="sldImg"/>
          </p:nvPr>
        </p:nvSpPr>
        <p:spPr>
          <a:xfrm>
            <a:off x="482600" y="1279525"/>
            <a:ext cx="6140450" cy="3454400"/>
          </a:xfrm>
          <a:prstGeom prst="rect">
            <a:avLst/>
          </a:prstGeom>
          <a:ln w="0">
            <a:noFill/>
          </a:ln>
        </p:spPr>
      </p:sp>
      <p:sp>
        <p:nvSpPr>
          <p:cNvPr id="359" name="PlaceHolder 2"/>
          <p:cNvSpPr>
            <a:spLocks noGrp="1"/>
          </p:cNvSpPr>
          <p:nvPr>
            <p:ph type="body"/>
          </p:nvPr>
        </p:nvSpPr>
        <p:spPr>
          <a:xfrm>
            <a:off x="711360" y="4925880"/>
            <a:ext cx="5682960" cy="4028760"/>
          </a:xfrm>
          <a:prstGeom prst="rect">
            <a:avLst/>
          </a:prstGeom>
          <a:noFill/>
          <a:ln w="0">
            <a:noFill/>
          </a:ln>
        </p:spPr>
        <p:txBody>
          <a:bodyPr anchor="t">
            <a:noAutofit/>
          </a:bodyPr>
          <a:lstStyle/>
          <a:p>
            <a:pPr>
              <a:buFont typeface="Arial" panose="020B0604020202020204" pitchFamily="34" charset="0"/>
              <a:buChar char="•"/>
            </a:pPr>
            <a:r>
              <a:rPr lang="zh-CN" altLang="en-US" sz="8000" dirty="0"/>
              <a:t>夏威夷语中也有一些元音组合，这些组合有特定的发音规则，例如：</a:t>
            </a:r>
            <a:r>
              <a:rPr lang="en-US" altLang="zh-CN" sz="8000" dirty="0"/>
              <a:t>ai </a:t>
            </a:r>
            <a:r>
              <a:rPr lang="zh-CN" altLang="en-US" sz="8000" dirty="0"/>
              <a:t>发音类似于英语中的 </a:t>
            </a:r>
            <a:r>
              <a:rPr lang="en-US" altLang="zh-CN" sz="8000" dirty="0"/>
              <a:t>"eye"</a:t>
            </a:r>
            <a:r>
              <a:rPr lang="zh-CN" altLang="en-US" sz="8000" dirty="0"/>
              <a:t>。</a:t>
            </a:r>
          </a:p>
          <a:p>
            <a:pPr>
              <a:buFont typeface="Arial" panose="020B0604020202020204" pitchFamily="34" charset="0"/>
              <a:buChar char="•"/>
            </a:pPr>
            <a:r>
              <a:rPr lang="en-US" altLang="zh-CN" sz="8000" dirty="0"/>
              <a:t>au </a:t>
            </a:r>
            <a:r>
              <a:rPr lang="zh-CN" altLang="en-US" sz="8000" dirty="0"/>
              <a:t>发音类似于 </a:t>
            </a:r>
            <a:r>
              <a:rPr lang="en-US" altLang="zh-CN" sz="8000" dirty="0"/>
              <a:t>"ow"</a:t>
            </a:r>
            <a:r>
              <a:rPr lang="zh-CN" altLang="en-US" sz="8000" dirty="0"/>
              <a:t>。</a:t>
            </a:r>
          </a:p>
          <a:p>
            <a:pPr>
              <a:buFont typeface="Arial" panose="020B0604020202020204" pitchFamily="34" charset="0"/>
              <a:buChar char="•"/>
            </a:pPr>
            <a:r>
              <a:rPr lang="en-US" altLang="zh-CN" sz="8000" dirty="0"/>
              <a:t>oi </a:t>
            </a:r>
            <a:r>
              <a:rPr lang="zh-CN" altLang="en-US" sz="8000" dirty="0"/>
              <a:t>发音类似于 </a:t>
            </a:r>
            <a:r>
              <a:rPr lang="en-US" altLang="zh-CN" sz="8000" dirty="0"/>
              <a:t>"oy"</a:t>
            </a:r>
            <a:r>
              <a:rPr lang="zh-CN" altLang="en-US" sz="8000" dirty="0"/>
              <a:t>。</a:t>
            </a:r>
            <a:endParaRPr lang="en-US" altLang="zh-CN" sz="8000" dirty="0"/>
          </a:p>
          <a:p>
            <a:pPr>
              <a:buFont typeface="Arial" panose="020B0604020202020204" pitchFamily="34" charset="0"/>
              <a:buChar char="•"/>
            </a:pPr>
            <a:endParaRPr lang="en-US" altLang="zh-CN" sz="8000" dirty="0"/>
          </a:p>
          <a:p>
            <a:pPr>
              <a:buFont typeface="Arial" panose="020B0604020202020204" pitchFamily="34" charset="0"/>
              <a:buChar char="•"/>
            </a:pPr>
            <a:r>
              <a:rPr lang="zh-CN" altLang="en-US" sz="9600" dirty="0"/>
              <a:t>如果遇到元音组合中没有列出的组合，则需要根据规则进行发音拆分，例如 </a:t>
            </a:r>
            <a:r>
              <a:rPr lang="en-US" altLang="zh-CN" sz="9600" dirty="0"/>
              <a:t>e.g. -&gt; e </a:t>
            </a:r>
            <a:r>
              <a:rPr lang="zh-CN" altLang="en-US" sz="9600" dirty="0"/>
              <a:t>和 </a:t>
            </a:r>
            <a:r>
              <a:rPr lang="en-US" altLang="zh-CN" sz="9600" dirty="0"/>
              <a:t>g </a:t>
            </a:r>
            <a:r>
              <a:rPr lang="zh-CN" altLang="en-US" sz="9600" dirty="0"/>
              <a:t>的发音分开。在发音转换过程中需要保持单词中的破折号（</a:t>
            </a:r>
            <a:r>
              <a:rPr lang="en-US" altLang="zh-CN" sz="9600" dirty="0"/>
              <a:t>-</a:t>
            </a:r>
            <a:r>
              <a:rPr lang="zh-CN" altLang="en-US" sz="9600" dirty="0"/>
              <a:t>）和空格，它们在表示发音时也是有效的。</a:t>
            </a:r>
            <a:endParaRPr lang="zh-CN" altLang="en-US" sz="8000" dirty="0"/>
          </a:p>
        </p:txBody>
      </p:sp>
      <p:sp>
        <p:nvSpPr>
          <p:cNvPr id="360" name="灯片编号占位符 3"/>
          <p:cNvSpPr/>
          <p:nvPr/>
        </p:nvSpPr>
        <p:spPr>
          <a:xfrm>
            <a:off x="4024440" y="9721800"/>
            <a:ext cx="3077640" cy="512280"/>
          </a:xfrm>
          <a:prstGeom prst="rect">
            <a:avLst/>
          </a:prstGeom>
          <a:noFill/>
          <a:ln w="0">
            <a:noFill/>
          </a:ln>
        </p:spPr>
        <p:style>
          <a:lnRef idx="0">
            <a:scrgbClr r="0" g="0" b="0"/>
          </a:lnRef>
          <a:fillRef idx="0">
            <a:scrgbClr r="0" g="0" b="0"/>
          </a:fillRef>
          <a:effectRef idx="0">
            <a:scrgbClr r="0" g="0" b="0"/>
          </a:effectRef>
          <a:fontRef idx="minor"/>
        </p:style>
        <p:txBody>
          <a:bodyPr anchor="b">
            <a:noAutofit/>
          </a:bodyPr>
          <a:lstStyle/>
          <a:p>
            <a:pPr algn="r">
              <a:lnSpc>
                <a:spcPct val="100000"/>
              </a:lnSpc>
              <a:buNone/>
              <a:tabLst>
                <a:tab pos="0" algn="l"/>
              </a:tabLst>
            </a:pPr>
            <a:fld id="{23EFEC35-17C0-4BAB-B26C-7C3ED61C6803}" type="slidenum">
              <a:rPr lang="en-US" sz="1800" b="0" strike="noStrike" spc="-1">
                <a:solidFill>
                  <a:srgbClr val="000000"/>
                </a:solidFill>
                <a:latin typeface="+mn-lt"/>
                <a:ea typeface="+mn-ea"/>
              </a:rPr>
              <a:t>13</a:t>
            </a:fld>
            <a:endParaRPr lang="en-US" sz="1800" b="0" strike="noStrike" spc="-1">
              <a:latin typeface="Arial"/>
            </a:endParaRPr>
          </a:p>
        </p:txBody>
      </p:sp>
    </p:spTree>
    <p:extLst>
      <p:ext uri="{BB962C8B-B14F-4D97-AF65-F5344CB8AC3E}">
        <p14:creationId xmlns:p14="http://schemas.microsoft.com/office/powerpoint/2010/main" val="31089489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17488" y="812800"/>
            <a:ext cx="7124700" cy="4008438"/>
          </a:xfrm>
        </p:spPr>
      </p:sp>
      <p:sp>
        <p:nvSpPr>
          <p:cNvPr id="3" name="备注占位符 2"/>
          <p:cNvSpPr>
            <a:spLocks noGrp="1"/>
          </p:cNvSpPr>
          <p:nvPr>
            <p:ph type="body" idx="1"/>
          </p:nvPr>
        </p:nvSpPr>
        <p:spPr/>
        <p:txBody>
          <a:bodyPr/>
          <a:lstStyle/>
          <a:p>
            <a:r>
              <a:rPr lang="zh-CN" altLang="en-US" b="1" dirty="0"/>
              <a:t>异常抛出步骤</a:t>
            </a:r>
          </a:p>
          <a:p>
            <a:pPr>
              <a:buFont typeface="+mj-lt"/>
              <a:buAutoNum type="arabicPeriod"/>
            </a:pPr>
            <a:r>
              <a:rPr lang="zh-CN" altLang="en-US" b="1" dirty="0"/>
              <a:t>包含头文件</a:t>
            </a:r>
            <a:r>
              <a:rPr lang="zh-CN" altLang="en-US" dirty="0"/>
              <a:t>： 你需要在代码中包含异常处理的头文件 </a:t>
            </a:r>
            <a:r>
              <a:rPr lang="en-US" altLang="zh-CN" dirty="0"/>
              <a:t>#include &lt;</a:t>
            </a:r>
            <a:r>
              <a:rPr lang="en-US" altLang="zh-CN" dirty="0" err="1"/>
              <a:t>stdexcept</a:t>
            </a:r>
            <a:r>
              <a:rPr lang="en-US" altLang="zh-CN" dirty="0"/>
              <a:t>&gt;</a:t>
            </a:r>
            <a:r>
              <a:rPr lang="zh-CN" altLang="en-US" dirty="0"/>
              <a:t>。</a:t>
            </a:r>
          </a:p>
          <a:p>
            <a:pPr>
              <a:buFont typeface="+mj-lt"/>
              <a:buAutoNum type="arabicPeriod"/>
            </a:pPr>
            <a:r>
              <a:rPr lang="zh-CN" altLang="en-US" b="1" dirty="0"/>
              <a:t>抛出异常</a:t>
            </a:r>
            <a:r>
              <a:rPr lang="zh-CN" altLang="en-US" dirty="0"/>
              <a:t>： 当你的程序遇到非法输入（例如非夏威夷语字符）时，需要使用 </a:t>
            </a:r>
            <a:r>
              <a:rPr lang="en-US" altLang="zh-CN" dirty="0"/>
              <a:t>throw </a:t>
            </a:r>
            <a:r>
              <a:rPr lang="zh-CN" altLang="en-US" dirty="0"/>
              <a:t>语句抛出一个 </a:t>
            </a:r>
            <a:r>
              <a:rPr lang="en-US" altLang="zh-CN" dirty="0"/>
              <a:t>std::</a:t>
            </a:r>
            <a:r>
              <a:rPr lang="en-US" altLang="zh-CN" dirty="0" err="1"/>
              <a:t>invalid_argument</a:t>
            </a:r>
            <a:r>
              <a:rPr lang="en-US" altLang="zh-CN" dirty="0"/>
              <a:t> </a:t>
            </a:r>
            <a:r>
              <a:rPr lang="zh-CN" altLang="en-US" dirty="0"/>
              <a:t>类型的异常，代码格式如下：</a:t>
            </a:r>
          </a:p>
        </p:txBody>
      </p:sp>
      <p:sp>
        <p:nvSpPr>
          <p:cNvPr id="4" name="灯片编号占位符 3"/>
          <p:cNvSpPr>
            <a:spLocks noGrp="1"/>
          </p:cNvSpPr>
          <p:nvPr>
            <p:ph type="sldNum" idx="8"/>
          </p:nvPr>
        </p:nvSpPr>
        <p:spPr/>
        <p:txBody>
          <a:bodyPr/>
          <a:lstStyle/>
          <a:p>
            <a:pPr algn="r">
              <a:buNone/>
            </a:pPr>
            <a:fld id="{6C62054A-8343-4823-AF86-5D92B727225F}" type="slidenum">
              <a:rPr lang="en-US" sz="1400" b="0" strike="noStrike" spc="-1" smtClean="0">
                <a:latin typeface="Times New Roman"/>
              </a:rPr>
              <a:t>15</a:t>
            </a:fld>
            <a:endParaRPr lang="en-US" sz="1400" b="0" strike="noStrike" spc="-1">
              <a:latin typeface="Times New Roman"/>
            </a:endParaRPr>
          </a:p>
        </p:txBody>
      </p:sp>
    </p:spTree>
    <p:extLst>
      <p:ext uri="{BB962C8B-B14F-4D97-AF65-F5344CB8AC3E}">
        <p14:creationId xmlns:p14="http://schemas.microsoft.com/office/powerpoint/2010/main" val="7228230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17488" y="812800"/>
            <a:ext cx="7124700" cy="4008438"/>
          </a:xfrm>
        </p:spPr>
      </p:sp>
      <p:sp>
        <p:nvSpPr>
          <p:cNvPr id="3" name="备注占位符 2"/>
          <p:cNvSpPr>
            <a:spLocks noGrp="1"/>
          </p:cNvSpPr>
          <p:nvPr>
            <p:ph type="body" idx="1"/>
          </p:nvPr>
        </p:nvSpPr>
        <p:spPr/>
        <p:txBody>
          <a:bodyPr/>
          <a:lstStyle/>
          <a:p>
            <a:r>
              <a:rPr lang="zh-CN" altLang="en-US" b="1" dirty="0"/>
              <a:t>在夏威夷语单词中：</a:t>
            </a:r>
          </a:p>
          <a:p>
            <a:pPr>
              <a:buFont typeface="+mj-lt"/>
              <a:buAutoNum type="arabicPeriod"/>
            </a:pPr>
            <a:r>
              <a:rPr lang="zh-CN" altLang="en-US" b="1" dirty="0"/>
              <a:t>空格（</a:t>
            </a:r>
            <a:r>
              <a:rPr lang="en-US" altLang="zh-CN" b="1" dirty="0"/>
              <a:t>spaces</a:t>
            </a:r>
            <a:r>
              <a:rPr lang="zh-CN" altLang="en-US" b="1" dirty="0"/>
              <a:t>）</a:t>
            </a:r>
            <a:r>
              <a:rPr lang="en-US" altLang="zh-CN" dirty="0"/>
              <a:t>:</a:t>
            </a:r>
          </a:p>
          <a:p>
            <a:pPr marL="742950" lvl="1" indent="-285750">
              <a:buFont typeface="+mj-lt"/>
              <a:buAutoNum type="arabicPeriod"/>
            </a:pPr>
            <a:r>
              <a:rPr lang="zh-CN" altLang="en-US" dirty="0"/>
              <a:t>空格表示发音间的停顿，所以在书写发音时，空格必须保持原样。</a:t>
            </a:r>
          </a:p>
          <a:p>
            <a:pPr>
              <a:buFont typeface="+mj-lt"/>
              <a:buAutoNum type="arabicPeriod"/>
            </a:pPr>
            <a:r>
              <a:rPr lang="zh-CN" altLang="en-US" b="1" dirty="0"/>
              <a:t>撇号（</a:t>
            </a:r>
            <a:r>
              <a:rPr lang="en-US" altLang="zh-CN" b="1" dirty="0"/>
              <a:t>apostrophe '</a:t>
            </a:r>
            <a:r>
              <a:rPr lang="zh-CN" altLang="en-US" b="1" dirty="0"/>
              <a:t>）</a:t>
            </a:r>
            <a:r>
              <a:rPr lang="en-US" altLang="zh-CN" dirty="0"/>
              <a:t>:</a:t>
            </a:r>
          </a:p>
          <a:p>
            <a:pPr marL="742950" lvl="1" indent="-285750">
              <a:buFont typeface="+mj-lt"/>
              <a:buAutoNum type="arabicPeriod"/>
            </a:pPr>
            <a:r>
              <a:rPr lang="zh-CN" altLang="en-US" dirty="0"/>
              <a:t>撇号表示一个硬性停顿（即 </a:t>
            </a:r>
            <a:r>
              <a:rPr lang="en-US" altLang="zh-CN" dirty="0"/>
              <a:t>glottal stop</a:t>
            </a:r>
            <a:r>
              <a:rPr lang="zh-CN" altLang="en-US" dirty="0"/>
              <a:t>），在书写发音时也必须保留。</a:t>
            </a:r>
          </a:p>
          <a:p>
            <a:pPr>
              <a:buFont typeface="+mj-lt"/>
              <a:buAutoNum type="arabicPeriod"/>
            </a:pPr>
            <a:r>
              <a:rPr lang="zh-CN" altLang="en-US" b="1" dirty="0"/>
              <a:t>连字符（</a:t>
            </a:r>
            <a:r>
              <a:rPr lang="en-US" altLang="zh-CN" b="1" dirty="0"/>
              <a:t>hyphen -</a:t>
            </a:r>
            <a:r>
              <a:rPr lang="zh-CN" altLang="en-US" b="1" dirty="0"/>
              <a:t>）</a:t>
            </a:r>
            <a:r>
              <a:rPr lang="en-US" altLang="zh-CN" dirty="0"/>
              <a:t>:</a:t>
            </a:r>
          </a:p>
          <a:p>
            <a:pPr marL="742950" lvl="1" indent="-285750">
              <a:buFont typeface="+mj-lt"/>
              <a:buAutoNum type="arabicPeriod"/>
            </a:pPr>
            <a:r>
              <a:rPr lang="zh-CN" altLang="en-US" dirty="0"/>
              <a:t>每个元音组或元音之后（除非在单词的末尾或撇号之前）都需要一个连字符来表示发音上的分隔。</a:t>
            </a:r>
          </a:p>
          <a:p>
            <a:pPr marL="742950" lvl="1" indent="-285750">
              <a:buFont typeface="+mj-lt"/>
              <a:buAutoNum type="arabicPeriod"/>
            </a:pPr>
            <a:r>
              <a:rPr lang="zh-CN" altLang="en-US" dirty="0"/>
              <a:t>比如在单词 “</a:t>
            </a:r>
            <a:r>
              <a:rPr lang="en-US" altLang="zh-CN" dirty="0"/>
              <a:t>aloha” </a:t>
            </a:r>
            <a:r>
              <a:rPr lang="zh-CN" altLang="en-US" dirty="0"/>
              <a:t>中，“</a:t>
            </a:r>
            <a:r>
              <a:rPr lang="en-US" altLang="zh-CN" dirty="0"/>
              <a:t>o” </a:t>
            </a:r>
            <a:r>
              <a:rPr lang="zh-CN" altLang="en-US" dirty="0"/>
              <a:t>和 “</a:t>
            </a:r>
            <a:r>
              <a:rPr lang="en-US" altLang="zh-CN" dirty="0"/>
              <a:t>a” </a:t>
            </a:r>
            <a:r>
              <a:rPr lang="zh-CN" altLang="en-US" dirty="0"/>
              <a:t>之间没有连字符，因为它们是连续发音的，但如果是 “</a:t>
            </a:r>
            <a:r>
              <a:rPr lang="en-US" altLang="zh-CN" dirty="0" err="1"/>
              <a:t>alo</a:t>
            </a:r>
            <a:r>
              <a:rPr lang="en-US" altLang="zh-CN" dirty="0"/>
              <a:t>-ha”</a:t>
            </a:r>
            <a:r>
              <a:rPr lang="zh-CN" altLang="en-US" dirty="0"/>
              <a:t>，就表示在 “</a:t>
            </a:r>
            <a:r>
              <a:rPr lang="en-US" altLang="zh-CN" dirty="0"/>
              <a:t>lo” </a:t>
            </a:r>
            <a:r>
              <a:rPr lang="zh-CN" altLang="en-US" dirty="0"/>
              <a:t>和 “</a:t>
            </a:r>
            <a:r>
              <a:rPr lang="en-US" altLang="zh-CN" dirty="0"/>
              <a:t>ha” </a:t>
            </a:r>
            <a:r>
              <a:rPr lang="zh-CN" altLang="en-US" dirty="0"/>
              <a:t>之间有一个小停顿。</a:t>
            </a:r>
          </a:p>
          <a:p>
            <a:pPr>
              <a:buFont typeface="+mj-lt"/>
              <a:buAutoNum type="arabicPeriod"/>
            </a:pPr>
            <a:r>
              <a:rPr lang="zh-CN" altLang="en-US" b="1" dirty="0"/>
              <a:t>小写字符</a:t>
            </a:r>
            <a:r>
              <a:rPr lang="en-US" altLang="zh-CN" dirty="0"/>
              <a:t>:</a:t>
            </a:r>
          </a:p>
          <a:p>
            <a:pPr marL="742950" lvl="1" indent="-285750">
              <a:buFont typeface="+mj-lt"/>
              <a:buAutoNum type="arabicPeriod"/>
            </a:pPr>
            <a:r>
              <a:rPr lang="zh-CN" altLang="en-US" dirty="0"/>
              <a:t>所有的发音字符必须是小写的。你可以使用 </a:t>
            </a:r>
            <a:r>
              <a:rPr lang="en-US" altLang="zh-CN" dirty="0"/>
              <a:t>C++ </a:t>
            </a:r>
            <a:r>
              <a:rPr lang="zh-CN" altLang="en-US" dirty="0"/>
              <a:t>标准库中的 </a:t>
            </a:r>
            <a:r>
              <a:rPr lang="en-US" altLang="zh-CN" dirty="0"/>
              <a:t>std::</a:t>
            </a:r>
            <a:r>
              <a:rPr lang="en-US" altLang="zh-CN" dirty="0" err="1"/>
              <a:t>tolower</a:t>
            </a:r>
            <a:r>
              <a:rPr lang="en-US" altLang="zh-CN" dirty="0"/>
              <a:t> </a:t>
            </a:r>
            <a:r>
              <a:rPr lang="zh-CN" altLang="en-US" dirty="0"/>
              <a:t>函数将字符串中的字符转换为小写。这个函数在头文件 </a:t>
            </a:r>
            <a:r>
              <a:rPr lang="en-US" altLang="zh-CN" dirty="0"/>
              <a:t>&lt;</a:t>
            </a:r>
            <a:r>
              <a:rPr lang="en-US" altLang="zh-CN" dirty="0" err="1"/>
              <a:t>cctype</a:t>
            </a:r>
            <a:r>
              <a:rPr lang="en-US" altLang="zh-CN" dirty="0"/>
              <a:t>&gt; </a:t>
            </a:r>
            <a:r>
              <a:rPr lang="zh-CN" altLang="en-US" dirty="0"/>
              <a:t>中定义。</a:t>
            </a:r>
          </a:p>
        </p:txBody>
      </p:sp>
      <p:sp>
        <p:nvSpPr>
          <p:cNvPr id="4" name="灯片编号占位符 3"/>
          <p:cNvSpPr>
            <a:spLocks noGrp="1"/>
          </p:cNvSpPr>
          <p:nvPr>
            <p:ph type="sldNum" idx="8"/>
          </p:nvPr>
        </p:nvSpPr>
        <p:spPr/>
        <p:txBody>
          <a:bodyPr/>
          <a:lstStyle/>
          <a:p>
            <a:pPr algn="r">
              <a:buNone/>
            </a:pPr>
            <a:fld id="{6C62054A-8343-4823-AF86-5D92B727225F}" type="slidenum">
              <a:rPr lang="en-US" sz="1400" b="0" strike="noStrike" spc="-1" smtClean="0">
                <a:latin typeface="Times New Roman"/>
              </a:rPr>
              <a:t>16</a:t>
            </a:fld>
            <a:endParaRPr lang="en-US" sz="1400" b="0" strike="noStrike" spc="-1">
              <a:latin typeface="Times New Roman"/>
            </a:endParaRPr>
          </a:p>
        </p:txBody>
      </p:sp>
    </p:spTree>
    <p:extLst>
      <p:ext uri="{BB962C8B-B14F-4D97-AF65-F5344CB8AC3E}">
        <p14:creationId xmlns:p14="http://schemas.microsoft.com/office/powerpoint/2010/main" val="2802718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17488" y="812800"/>
            <a:ext cx="7124700" cy="4008438"/>
          </a:xfrm>
        </p:spPr>
      </p:sp>
      <p:sp>
        <p:nvSpPr>
          <p:cNvPr id="3" name="备注占位符 2"/>
          <p:cNvSpPr>
            <a:spLocks noGrp="1"/>
          </p:cNvSpPr>
          <p:nvPr>
            <p:ph type="body" idx="1"/>
          </p:nvPr>
        </p:nvSpPr>
        <p:spPr/>
        <p:txBody>
          <a:bodyPr/>
          <a:lstStyle/>
          <a:p>
            <a:pPr>
              <a:buFont typeface="Arial" panose="020B0604020202020204" pitchFamily="34" charset="0"/>
              <a:buChar char="•"/>
            </a:pPr>
            <a:r>
              <a:rPr lang="zh-CN" altLang="en-US" dirty="0"/>
              <a:t>你的程序在编译时不能有任何警告或错误信息。需要使用以下编译选项：</a:t>
            </a:r>
            <a:r>
              <a:rPr lang="en-US" altLang="zh-CN" dirty="0"/>
              <a:t>clang++ -std=</a:t>
            </a:r>
            <a:r>
              <a:rPr lang="en-US" altLang="zh-CN" dirty="0" err="1"/>
              <a:t>c++</a:t>
            </a:r>
            <a:r>
              <a:rPr lang="en-US" altLang="zh-CN" dirty="0"/>
              <a:t>20 -Wall -</a:t>
            </a:r>
            <a:r>
              <a:rPr lang="en-US" altLang="zh-CN" dirty="0" err="1"/>
              <a:t>Wextra</a:t>
            </a:r>
            <a:r>
              <a:rPr lang="en-US" altLang="zh-CN" dirty="0"/>
              <a:t> -</a:t>
            </a:r>
            <a:r>
              <a:rPr lang="en-US" altLang="zh-CN" dirty="0" err="1"/>
              <a:t>Werror</a:t>
            </a:r>
            <a:r>
              <a:rPr lang="en-US" altLang="zh-CN" dirty="0"/>
              <a:t> -pedantic</a:t>
            </a:r>
          </a:p>
          <a:p>
            <a:pPr>
              <a:buFont typeface="Arial" panose="020B0604020202020204" pitchFamily="34" charset="0"/>
              <a:buChar char="•"/>
            </a:pPr>
            <a:r>
              <a:rPr lang="zh-CN" altLang="en-US" dirty="0"/>
              <a:t>这些选项会使编译器更加严格，例如：</a:t>
            </a:r>
          </a:p>
          <a:p>
            <a:pPr marL="742950" lvl="1" indent="-285750">
              <a:buFont typeface="Arial" panose="020B0604020202020204" pitchFamily="34" charset="0"/>
              <a:buChar char="•"/>
            </a:pPr>
            <a:r>
              <a:rPr lang="en-US" altLang="zh-CN" dirty="0"/>
              <a:t>-Wall: </a:t>
            </a:r>
            <a:r>
              <a:rPr lang="zh-CN" altLang="en-US" dirty="0"/>
              <a:t>开启所有常见的警告。</a:t>
            </a:r>
          </a:p>
          <a:p>
            <a:pPr marL="742950" lvl="1" indent="-285750">
              <a:buFont typeface="Arial" panose="020B0604020202020204" pitchFamily="34" charset="0"/>
              <a:buChar char="•"/>
            </a:pPr>
            <a:r>
              <a:rPr lang="en-US" altLang="zh-CN" dirty="0"/>
              <a:t>-</a:t>
            </a:r>
            <a:r>
              <a:rPr lang="en-US" altLang="zh-CN" dirty="0" err="1"/>
              <a:t>Wextra</a:t>
            </a:r>
            <a:r>
              <a:rPr lang="en-US" altLang="zh-CN" dirty="0"/>
              <a:t>: </a:t>
            </a:r>
            <a:r>
              <a:rPr lang="zh-CN" altLang="en-US" dirty="0"/>
              <a:t>开启额外的警告。</a:t>
            </a:r>
          </a:p>
          <a:p>
            <a:pPr marL="742950" lvl="1" indent="-285750">
              <a:buFont typeface="Arial" panose="020B0604020202020204" pitchFamily="34" charset="0"/>
              <a:buChar char="•"/>
            </a:pPr>
            <a:r>
              <a:rPr lang="en-US" altLang="zh-CN" dirty="0"/>
              <a:t>-</a:t>
            </a:r>
            <a:r>
              <a:rPr lang="en-US" altLang="zh-CN" dirty="0" err="1"/>
              <a:t>Werror</a:t>
            </a:r>
            <a:r>
              <a:rPr lang="en-US" altLang="zh-CN" dirty="0"/>
              <a:t>: </a:t>
            </a:r>
            <a:r>
              <a:rPr lang="zh-CN" altLang="en-US" dirty="0"/>
              <a:t>将所有警告视为错误，强制修复所有警告。</a:t>
            </a:r>
          </a:p>
          <a:p>
            <a:pPr marL="742950" lvl="1" indent="-285750">
              <a:buFont typeface="Arial" panose="020B0604020202020204" pitchFamily="34" charset="0"/>
              <a:buChar char="•"/>
            </a:pPr>
            <a:r>
              <a:rPr lang="en-US" altLang="zh-CN" dirty="0"/>
              <a:t>-pedantic: </a:t>
            </a:r>
            <a:r>
              <a:rPr lang="zh-CN" altLang="en-US" dirty="0"/>
              <a:t>启用对标准的严格遵守。</a:t>
            </a:r>
          </a:p>
        </p:txBody>
      </p:sp>
      <p:sp>
        <p:nvSpPr>
          <p:cNvPr id="4" name="灯片编号占位符 3"/>
          <p:cNvSpPr>
            <a:spLocks noGrp="1"/>
          </p:cNvSpPr>
          <p:nvPr>
            <p:ph type="sldNum" idx="8"/>
          </p:nvPr>
        </p:nvSpPr>
        <p:spPr/>
        <p:txBody>
          <a:bodyPr/>
          <a:lstStyle/>
          <a:p>
            <a:pPr algn="r">
              <a:buNone/>
            </a:pPr>
            <a:fld id="{6C62054A-8343-4823-AF86-5D92B727225F}" type="slidenum">
              <a:rPr lang="en-US" sz="1400" b="0" strike="noStrike" spc="-1" smtClean="0">
                <a:latin typeface="Times New Roman"/>
              </a:rPr>
              <a:t>17</a:t>
            </a:fld>
            <a:endParaRPr lang="en-US" sz="1400" b="0" strike="noStrike" spc="-1">
              <a:latin typeface="Times New Roman"/>
            </a:endParaRPr>
          </a:p>
        </p:txBody>
      </p:sp>
    </p:spTree>
    <p:extLst>
      <p:ext uri="{BB962C8B-B14F-4D97-AF65-F5344CB8AC3E}">
        <p14:creationId xmlns:p14="http://schemas.microsoft.com/office/powerpoint/2010/main" val="3272039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lstStyle/>
          <a:p>
            <a:r>
              <a:t>Footer</a:t>
            </a:r>
          </a:p>
        </p:txBody>
      </p:sp>
      <p:sp>
        <p:nvSpPr>
          <p:cNvPr id="3" name="PlaceHolder 2"/>
          <p:cNvSpPr>
            <a:spLocks noGrp="1"/>
          </p:cNvSpPr>
          <p:nvPr>
            <p:ph type="sldNum" idx="2"/>
          </p:nvPr>
        </p:nvSpPr>
        <p:spPr/>
        <p:txBody>
          <a:bodyPr/>
          <a:lstStyle/>
          <a:p>
            <a:fld id="{7F2E57C6-0B00-47B8-9F41-F1ADC472D870}" type="slidenum">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等线"/>
            </a:endParaRPr>
          </a:p>
        </p:txBody>
      </p:sp>
      <p:sp>
        <p:nvSpPr>
          <p:cNvPr id="27"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pPr>
              <a:lnSpc>
                <a:spcPct val="130000"/>
              </a:lnSpc>
              <a:spcBef>
                <a:spcPts val="1417"/>
              </a:spcBef>
              <a:buNone/>
              <a:tabLst>
                <a:tab pos="1609560" algn="l"/>
              </a:tabLst>
            </a:pPr>
            <a:endParaRPr lang="en-US" sz="1600" b="0" strike="noStrike" spc="148">
              <a:solidFill>
                <a:srgbClr val="262626"/>
              </a:solidFill>
              <a:latin typeface="Arial"/>
            </a:endParaRPr>
          </a:p>
        </p:txBody>
      </p:sp>
      <p:sp>
        <p:nvSpPr>
          <p:cNvPr id="28"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a:lnSpc>
                <a:spcPct val="130000"/>
              </a:lnSpc>
              <a:spcBef>
                <a:spcPts val="1417"/>
              </a:spcBef>
              <a:buNone/>
              <a:tabLst>
                <a:tab pos="1609560" algn="l"/>
              </a:tabLst>
            </a:pPr>
            <a:endParaRPr lang="en-US" sz="1600" b="0" strike="noStrike" spc="148">
              <a:solidFill>
                <a:srgbClr val="262626"/>
              </a:solidFill>
              <a:latin typeface="Arial"/>
            </a:endParaRPr>
          </a:p>
        </p:txBody>
      </p:sp>
      <p:sp>
        <p:nvSpPr>
          <p:cNvPr id="5" name="PlaceHolder 4"/>
          <p:cNvSpPr>
            <a:spLocks noGrp="1"/>
          </p:cNvSpPr>
          <p:nvPr>
            <p:ph type="ftr" idx="1"/>
          </p:nvPr>
        </p:nvSpPr>
        <p:spPr/>
        <p:txBody>
          <a:bodyPr/>
          <a:lstStyle/>
          <a:p>
            <a:r>
              <a:t>Footer</a:t>
            </a:r>
          </a:p>
        </p:txBody>
      </p:sp>
      <p:sp>
        <p:nvSpPr>
          <p:cNvPr id="6" name="PlaceHolder 5"/>
          <p:cNvSpPr>
            <a:spLocks noGrp="1"/>
          </p:cNvSpPr>
          <p:nvPr>
            <p:ph type="sldNum" idx="2"/>
          </p:nvPr>
        </p:nvSpPr>
        <p:spPr/>
        <p:txBody>
          <a:bodyPr/>
          <a:lstStyle/>
          <a:p>
            <a:fld id="{B6423F1C-7897-435B-AF83-04AC36245F27}" type="slidenum">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等线"/>
            </a:endParaRPr>
          </a:p>
        </p:txBody>
      </p:sp>
      <p:sp>
        <p:nvSpPr>
          <p:cNvPr id="30"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a:lnSpc>
                <a:spcPct val="130000"/>
              </a:lnSpc>
              <a:spcBef>
                <a:spcPts val="1417"/>
              </a:spcBef>
              <a:buNone/>
              <a:tabLst>
                <a:tab pos="1609560" algn="l"/>
              </a:tabLst>
            </a:pPr>
            <a:endParaRPr lang="en-US" sz="1600" b="0" strike="noStrike" spc="148">
              <a:solidFill>
                <a:srgbClr val="262626"/>
              </a:solidFill>
              <a:latin typeface="Arial"/>
            </a:endParaRPr>
          </a:p>
        </p:txBody>
      </p:sp>
      <p:sp>
        <p:nvSpPr>
          <p:cNvPr id="31"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a:lnSpc>
                <a:spcPct val="130000"/>
              </a:lnSpc>
              <a:spcBef>
                <a:spcPts val="1417"/>
              </a:spcBef>
              <a:buNone/>
              <a:tabLst>
                <a:tab pos="1609560" algn="l"/>
              </a:tabLst>
            </a:pPr>
            <a:endParaRPr lang="en-US" sz="1600" b="0" strike="noStrike" spc="148">
              <a:solidFill>
                <a:srgbClr val="262626"/>
              </a:solidFill>
              <a:latin typeface="Arial"/>
            </a:endParaRPr>
          </a:p>
        </p:txBody>
      </p:sp>
      <p:sp>
        <p:nvSpPr>
          <p:cNvPr id="32"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a:lnSpc>
                <a:spcPct val="130000"/>
              </a:lnSpc>
              <a:spcBef>
                <a:spcPts val="1417"/>
              </a:spcBef>
              <a:buNone/>
              <a:tabLst>
                <a:tab pos="1609560" algn="l"/>
              </a:tabLst>
            </a:pPr>
            <a:endParaRPr lang="en-US" sz="1600" b="0" strike="noStrike" spc="148">
              <a:solidFill>
                <a:srgbClr val="262626"/>
              </a:solidFill>
              <a:latin typeface="Arial"/>
            </a:endParaRPr>
          </a:p>
        </p:txBody>
      </p:sp>
      <p:sp>
        <p:nvSpPr>
          <p:cNvPr id="33"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a:lnSpc>
                <a:spcPct val="130000"/>
              </a:lnSpc>
              <a:spcBef>
                <a:spcPts val="1417"/>
              </a:spcBef>
              <a:buNone/>
              <a:tabLst>
                <a:tab pos="1609560" algn="l"/>
              </a:tabLst>
            </a:pPr>
            <a:endParaRPr lang="en-US" sz="1600" b="0" strike="noStrike" spc="148">
              <a:solidFill>
                <a:srgbClr val="262626"/>
              </a:solidFill>
              <a:latin typeface="Arial"/>
            </a:endParaRPr>
          </a:p>
        </p:txBody>
      </p:sp>
      <p:sp>
        <p:nvSpPr>
          <p:cNvPr id="7" name="PlaceHolder 6"/>
          <p:cNvSpPr>
            <a:spLocks noGrp="1"/>
          </p:cNvSpPr>
          <p:nvPr>
            <p:ph type="ftr" idx="1"/>
          </p:nvPr>
        </p:nvSpPr>
        <p:spPr/>
        <p:txBody>
          <a:bodyPr/>
          <a:lstStyle/>
          <a:p>
            <a:r>
              <a:t>Footer</a:t>
            </a:r>
          </a:p>
        </p:txBody>
      </p:sp>
      <p:sp>
        <p:nvSpPr>
          <p:cNvPr id="8" name="PlaceHolder 7"/>
          <p:cNvSpPr>
            <a:spLocks noGrp="1"/>
          </p:cNvSpPr>
          <p:nvPr>
            <p:ph type="sldNum" idx="2"/>
          </p:nvPr>
        </p:nvSpPr>
        <p:spPr/>
        <p:txBody>
          <a:bodyPr/>
          <a:lstStyle/>
          <a:p>
            <a:fld id="{DB3F09BC-484D-48FC-AE27-E070CB2F462B}" type="slidenum">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等线"/>
            </a:endParaRPr>
          </a:p>
        </p:txBody>
      </p:sp>
      <p:sp>
        <p:nvSpPr>
          <p:cNvPr id="35"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pPr>
              <a:lnSpc>
                <a:spcPct val="130000"/>
              </a:lnSpc>
              <a:spcBef>
                <a:spcPts val="1417"/>
              </a:spcBef>
              <a:buNone/>
              <a:tabLst>
                <a:tab pos="1609560" algn="l"/>
              </a:tabLst>
            </a:pPr>
            <a:endParaRPr lang="en-US" sz="1600" b="0" strike="noStrike" spc="148">
              <a:solidFill>
                <a:srgbClr val="262626"/>
              </a:solidFill>
              <a:latin typeface="Arial"/>
            </a:endParaRPr>
          </a:p>
        </p:txBody>
      </p:sp>
      <p:sp>
        <p:nvSpPr>
          <p:cNvPr id="36"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pPr>
              <a:lnSpc>
                <a:spcPct val="130000"/>
              </a:lnSpc>
              <a:spcBef>
                <a:spcPts val="1417"/>
              </a:spcBef>
              <a:buNone/>
              <a:tabLst>
                <a:tab pos="1609560" algn="l"/>
              </a:tabLst>
            </a:pPr>
            <a:endParaRPr lang="en-US" sz="1600" b="0" strike="noStrike" spc="148">
              <a:solidFill>
                <a:srgbClr val="262626"/>
              </a:solidFill>
              <a:latin typeface="Arial"/>
            </a:endParaRPr>
          </a:p>
        </p:txBody>
      </p:sp>
      <p:sp>
        <p:nvSpPr>
          <p:cNvPr id="37"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pPr>
              <a:lnSpc>
                <a:spcPct val="130000"/>
              </a:lnSpc>
              <a:spcBef>
                <a:spcPts val="1417"/>
              </a:spcBef>
              <a:buNone/>
              <a:tabLst>
                <a:tab pos="1609560" algn="l"/>
              </a:tabLst>
            </a:pPr>
            <a:endParaRPr lang="en-US" sz="1600" b="0" strike="noStrike" spc="148">
              <a:solidFill>
                <a:srgbClr val="262626"/>
              </a:solidFill>
              <a:latin typeface="Arial"/>
            </a:endParaRPr>
          </a:p>
        </p:txBody>
      </p:sp>
      <p:sp>
        <p:nvSpPr>
          <p:cNvPr id="38"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pPr>
              <a:lnSpc>
                <a:spcPct val="130000"/>
              </a:lnSpc>
              <a:spcBef>
                <a:spcPts val="1417"/>
              </a:spcBef>
              <a:buNone/>
              <a:tabLst>
                <a:tab pos="1609560" algn="l"/>
              </a:tabLst>
            </a:pPr>
            <a:endParaRPr lang="en-US" sz="1600" b="0" strike="noStrike" spc="148">
              <a:solidFill>
                <a:srgbClr val="262626"/>
              </a:solidFill>
              <a:latin typeface="Arial"/>
            </a:endParaRPr>
          </a:p>
        </p:txBody>
      </p:sp>
      <p:sp>
        <p:nvSpPr>
          <p:cNvPr id="39"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pPr>
              <a:lnSpc>
                <a:spcPct val="130000"/>
              </a:lnSpc>
              <a:spcBef>
                <a:spcPts val="1417"/>
              </a:spcBef>
              <a:buNone/>
              <a:tabLst>
                <a:tab pos="1609560" algn="l"/>
              </a:tabLst>
            </a:pPr>
            <a:endParaRPr lang="en-US" sz="1600" b="0" strike="noStrike" spc="148">
              <a:solidFill>
                <a:srgbClr val="262626"/>
              </a:solidFill>
              <a:latin typeface="Arial"/>
            </a:endParaRPr>
          </a:p>
        </p:txBody>
      </p:sp>
      <p:sp>
        <p:nvSpPr>
          <p:cNvPr id="40"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pPr>
              <a:lnSpc>
                <a:spcPct val="130000"/>
              </a:lnSpc>
              <a:spcBef>
                <a:spcPts val="1417"/>
              </a:spcBef>
              <a:buNone/>
              <a:tabLst>
                <a:tab pos="1609560" algn="l"/>
              </a:tabLst>
            </a:pPr>
            <a:endParaRPr lang="en-US" sz="1600" b="0" strike="noStrike" spc="148">
              <a:solidFill>
                <a:srgbClr val="262626"/>
              </a:solidFill>
              <a:latin typeface="Arial"/>
            </a:endParaRPr>
          </a:p>
        </p:txBody>
      </p:sp>
      <p:sp>
        <p:nvSpPr>
          <p:cNvPr id="9" name="PlaceHolder 8"/>
          <p:cNvSpPr>
            <a:spLocks noGrp="1"/>
          </p:cNvSpPr>
          <p:nvPr>
            <p:ph type="ftr" idx="1"/>
          </p:nvPr>
        </p:nvSpPr>
        <p:spPr/>
        <p:txBody>
          <a:bodyPr/>
          <a:lstStyle/>
          <a:p>
            <a:r>
              <a:t>Footer</a:t>
            </a:r>
          </a:p>
        </p:txBody>
      </p:sp>
      <p:sp>
        <p:nvSpPr>
          <p:cNvPr id="10" name="PlaceHolder 9"/>
          <p:cNvSpPr>
            <a:spLocks noGrp="1"/>
          </p:cNvSpPr>
          <p:nvPr>
            <p:ph type="sldNum" idx="2"/>
          </p:nvPr>
        </p:nvSpPr>
        <p:spPr/>
        <p:txBody>
          <a:bodyPr/>
          <a:lstStyle/>
          <a:p>
            <a:fld id="{186247BA-612B-404F-B645-F7231D5EFD3D}" type="slidenum">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lstStyle/>
          <a:p>
            <a:r>
              <a:t>Footer</a:t>
            </a:r>
          </a:p>
        </p:txBody>
      </p:sp>
      <p:sp>
        <p:nvSpPr>
          <p:cNvPr id="3" name="PlaceHolder 2"/>
          <p:cNvSpPr>
            <a:spLocks noGrp="1"/>
          </p:cNvSpPr>
          <p:nvPr>
            <p:ph type="sldNum" idx="5"/>
          </p:nvPr>
        </p:nvSpPr>
        <p:spPr/>
        <p:txBody>
          <a:bodyPr/>
          <a:lstStyle/>
          <a:p>
            <a:fld id="{7E40381B-A30C-4B08-B17C-314A78CCD5F9}" type="slidenum">
              <a:t>‹#›</a:t>
            </a:fld>
            <a:endParaRPr/>
          </a:p>
        </p:txBody>
      </p:sp>
      <p:sp>
        <p:nvSpPr>
          <p:cNvPr id="4" name="PlaceHolder 3"/>
          <p:cNvSpPr>
            <a:spLocks noGrp="1"/>
          </p:cNvSpPr>
          <p:nvPr>
            <p:ph type="dt" idx="3"/>
          </p:nvPr>
        </p:nvSpPr>
        <p:spPr/>
        <p:txBody>
          <a:body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7"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等线"/>
            </a:endParaRPr>
          </a:p>
        </p:txBody>
      </p:sp>
      <p:sp>
        <p:nvSpPr>
          <p:cNvPr id="48"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4" name="PlaceHolder 3"/>
          <p:cNvSpPr>
            <a:spLocks noGrp="1"/>
          </p:cNvSpPr>
          <p:nvPr>
            <p:ph type="ftr" idx="4"/>
          </p:nvPr>
        </p:nvSpPr>
        <p:spPr/>
        <p:txBody>
          <a:bodyPr/>
          <a:lstStyle/>
          <a:p>
            <a:r>
              <a:t>Footer</a:t>
            </a:r>
          </a:p>
        </p:txBody>
      </p:sp>
      <p:sp>
        <p:nvSpPr>
          <p:cNvPr id="5" name="PlaceHolder 4"/>
          <p:cNvSpPr>
            <a:spLocks noGrp="1"/>
          </p:cNvSpPr>
          <p:nvPr>
            <p:ph type="sldNum" idx="5"/>
          </p:nvPr>
        </p:nvSpPr>
        <p:spPr/>
        <p:txBody>
          <a:bodyPr/>
          <a:lstStyle/>
          <a:p>
            <a:fld id="{E835D416-09E2-45C2-80C0-8EA8556438B1}" type="slidenum">
              <a:t>‹#›</a:t>
            </a:fld>
            <a:endParaRPr/>
          </a:p>
        </p:txBody>
      </p:sp>
      <p:sp>
        <p:nvSpPr>
          <p:cNvPr id="6" name="PlaceHolder 5"/>
          <p:cNvSpPr>
            <a:spLocks noGrp="1"/>
          </p:cNvSpPr>
          <p:nvPr>
            <p:ph type="dt" idx="3"/>
          </p:nvPr>
        </p:nvSpPr>
        <p:spPr/>
        <p:txBody>
          <a:body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等线"/>
            </a:endParaRPr>
          </a:p>
        </p:txBody>
      </p:sp>
      <p:sp>
        <p:nvSpPr>
          <p:cNvPr id="50"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pPr>
              <a:lnSpc>
                <a:spcPct val="130000"/>
              </a:lnSpc>
              <a:spcBef>
                <a:spcPts val="1417"/>
              </a:spcBef>
              <a:buNone/>
              <a:tabLst>
                <a:tab pos="1609560" algn="l"/>
              </a:tabLst>
            </a:pPr>
            <a:endParaRPr lang="en-US" sz="1600" b="0" strike="noStrike" spc="148">
              <a:solidFill>
                <a:srgbClr val="262626"/>
              </a:solidFill>
              <a:latin typeface="Arial"/>
            </a:endParaRPr>
          </a:p>
        </p:txBody>
      </p:sp>
      <p:sp>
        <p:nvSpPr>
          <p:cNvPr id="4" name="PlaceHolder 3"/>
          <p:cNvSpPr>
            <a:spLocks noGrp="1"/>
          </p:cNvSpPr>
          <p:nvPr>
            <p:ph type="ftr" idx="4"/>
          </p:nvPr>
        </p:nvSpPr>
        <p:spPr/>
        <p:txBody>
          <a:bodyPr/>
          <a:lstStyle/>
          <a:p>
            <a:r>
              <a:t>Footer</a:t>
            </a:r>
          </a:p>
        </p:txBody>
      </p:sp>
      <p:sp>
        <p:nvSpPr>
          <p:cNvPr id="5" name="PlaceHolder 4"/>
          <p:cNvSpPr>
            <a:spLocks noGrp="1"/>
          </p:cNvSpPr>
          <p:nvPr>
            <p:ph type="sldNum" idx="5"/>
          </p:nvPr>
        </p:nvSpPr>
        <p:spPr/>
        <p:txBody>
          <a:bodyPr/>
          <a:lstStyle/>
          <a:p>
            <a:fld id="{47C6ECB7-2BE4-41E3-8B26-24F54B9C1807}" type="slidenum">
              <a:t>‹#›</a:t>
            </a:fld>
            <a:endParaRPr/>
          </a:p>
        </p:txBody>
      </p:sp>
      <p:sp>
        <p:nvSpPr>
          <p:cNvPr id="6" name="PlaceHolder 5"/>
          <p:cNvSpPr>
            <a:spLocks noGrp="1"/>
          </p:cNvSpPr>
          <p:nvPr>
            <p:ph type="dt" idx="3"/>
          </p:nvPr>
        </p:nvSpPr>
        <p:spPr/>
        <p:txBody>
          <a:body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等线"/>
            </a:endParaRPr>
          </a:p>
        </p:txBody>
      </p:sp>
      <p:sp>
        <p:nvSpPr>
          <p:cNvPr id="52"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a:lnSpc>
                <a:spcPct val="130000"/>
              </a:lnSpc>
              <a:spcBef>
                <a:spcPts val="1417"/>
              </a:spcBef>
              <a:buNone/>
              <a:tabLst>
                <a:tab pos="1609560" algn="l"/>
              </a:tabLst>
            </a:pPr>
            <a:endParaRPr lang="en-US" sz="1600" b="0" strike="noStrike" spc="148">
              <a:solidFill>
                <a:srgbClr val="262626"/>
              </a:solidFill>
              <a:latin typeface="Arial"/>
            </a:endParaRPr>
          </a:p>
        </p:txBody>
      </p:sp>
      <p:sp>
        <p:nvSpPr>
          <p:cNvPr id="53"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a:lnSpc>
                <a:spcPct val="130000"/>
              </a:lnSpc>
              <a:spcBef>
                <a:spcPts val="1417"/>
              </a:spcBef>
              <a:buNone/>
              <a:tabLst>
                <a:tab pos="1609560" algn="l"/>
              </a:tabLst>
            </a:pPr>
            <a:endParaRPr lang="en-US" sz="1600" b="0" strike="noStrike" spc="148">
              <a:solidFill>
                <a:srgbClr val="262626"/>
              </a:solidFill>
              <a:latin typeface="Arial"/>
            </a:endParaRPr>
          </a:p>
        </p:txBody>
      </p:sp>
      <p:sp>
        <p:nvSpPr>
          <p:cNvPr id="5" name="PlaceHolder 4"/>
          <p:cNvSpPr>
            <a:spLocks noGrp="1"/>
          </p:cNvSpPr>
          <p:nvPr>
            <p:ph type="ftr" idx="4"/>
          </p:nvPr>
        </p:nvSpPr>
        <p:spPr/>
        <p:txBody>
          <a:bodyPr/>
          <a:lstStyle/>
          <a:p>
            <a:r>
              <a:t>Footer</a:t>
            </a:r>
          </a:p>
        </p:txBody>
      </p:sp>
      <p:sp>
        <p:nvSpPr>
          <p:cNvPr id="6" name="PlaceHolder 5"/>
          <p:cNvSpPr>
            <a:spLocks noGrp="1"/>
          </p:cNvSpPr>
          <p:nvPr>
            <p:ph type="sldNum" idx="5"/>
          </p:nvPr>
        </p:nvSpPr>
        <p:spPr/>
        <p:txBody>
          <a:bodyPr/>
          <a:lstStyle/>
          <a:p>
            <a:fld id="{712A8159-7C0E-439F-9460-52F05B3A2ADF}" type="slidenum">
              <a:t>‹#›</a:t>
            </a:fld>
            <a:endParaRPr/>
          </a:p>
        </p:txBody>
      </p:sp>
      <p:sp>
        <p:nvSpPr>
          <p:cNvPr id="7" name="PlaceHolder 6"/>
          <p:cNvSpPr>
            <a:spLocks noGrp="1"/>
          </p:cNvSpPr>
          <p:nvPr>
            <p:ph type="dt" idx="3"/>
          </p:nvPr>
        </p:nvSpPr>
        <p:spPr/>
        <p:txBody>
          <a:body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等线"/>
            </a:endParaRPr>
          </a:p>
        </p:txBody>
      </p:sp>
      <p:sp>
        <p:nvSpPr>
          <p:cNvPr id="3" name="PlaceHolder 2"/>
          <p:cNvSpPr>
            <a:spLocks noGrp="1"/>
          </p:cNvSpPr>
          <p:nvPr>
            <p:ph type="ftr" idx="4"/>
          </p:nvPr>
        </p:nvSpPr>
        <p:spPr/>
        <p:txBody>
          <a:bodyPr/>
          <a:lstStyle/>
          <a:p>
            <a:r>
              <a:t>Footer</a:t>
            </a:r>
          </a:p>
        </p:txBody>
      </p:sp>
      <p:sp>
        <p:nvSpPr>
          <p:cNvPr id="4" name="PlaceHolder 3"/>
          <p:cNvSpPr>
            <a:spLocks noGrp="1"/>
          </p:cNvSpPr>
          <p:nvPr>
            <p:ph type="sldNum" idx="5"/>
          </p:nvPr>
        </p:nvSpPr>
        <p:spPr/>
        <p:txBody>
          <a:bodyPr/>
          <a:lstStyle/>
          <a:p>
            <a:fld id="{B3CBEE00-1731-4D31-9D7F-71F92BE156F6}" type="slidenum">
              <a:t>‹#›</a:t>
            </a:fld>
            <a:endParaRPr/>
          </a:p>
        </p:txBody>
      </p:sp>
      <p:sp>
        <p:nvSpPr>
          <p:cNvPr id="5" name="PlaceHolder 4"/>
          <p:cNvSpPr>
            <a:spLocks noGrp="1"/>
          </p:cNvSpPr>
          <p:nvPr>
            <p:ph type="dt" idx="3"/>
          </p:nvPr>
        </p:nvSpPr>
        <p:spPr/>
        <p:txBody>
          <a:body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5" name="PlaceHolder 1"/>
          <p:cNvSpPr>
            <a:spLocks noGrp="1"/>
          </p:cNvSpPr>
          <p:nvPr>
            <p:ph type="subTitle"/>
          </p:nvPr>
        </p:nvSpPr>
        <p:spPr>
          <a:xfrm>
            <a:off x="609480" y="273600"/>
            <a:ext cx="10972440" cy="530784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3" name="PlaceHolder 2"/>
          <p:cNvSpPr>
            <a:spLocks noGrp="1"/>
          </p:cNvSpPr>
          <p:nvPr>
            <p:ph type="ftr" idx="4"/>
          </p:nvPr>
        </p:nvSpPr>
        <p:spPr/>
        <p:txBody>
          <a:bodyPr/>
          <a:lstStyle/>
          <a:p>
            <a:r>
              <a:t>Footer</a:t>
            </a:r>
          </a:p>
        </p:txBody>
      </p:sp>
      <p:sp>
        <p:nvSpPr>
          <p:cNvPr id="4" name="PlaceHolder 3"/>
          <p:cNvSpPr>
            <a:spLocks noGrp="1"/>
          </p:cNvSpPr>
          <p:nvPr>
            <p:ph type="sldNum" idx="5"/>
          </p:nvPr>
        </p:nvSpPr>
        <p:spPr/>
        <p:txBody>
          <a:bodyPr/>
          <a:lstStyle/>
          <a:p>
            <a:fld id="{21D9FC90-BBF2-403B-B415-842FDCBFCE13}" type="slidenum">
              <a:t>‹#›</a:t>
            </a:fld>
            <a:endParaRPr/>
          </a:p>
        </p:txBody>
      </p:sp>
      <p:sp>
        <p:nvSpPr>
          <p:cNvPr id="5" name="PlaceHolder 4"/>
          <p:cNvSpPr>
            <a:spLocks noGrp="1"/>
          </p:cNvSpPr>
          <p:nvPr>
            <p:ph type="dt" idx="3"/>
          </p:nvPr>
        </p:nvSpPr>
        <p:spPr/>
        <p:txBody>
          <a:body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等线"/>
            </a:endParaRPr>
          </a:p>
        </p:txBody>
      </p:sp>
      <p:sp>
        <p:nvSpPr>
          <p:cNvPr id="57"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a:lnSpc>
                <a:spcPct val="130000"/>
              </a:lnSpc>
              <a:spcBef>
                <a:spcPts val="1417"/>
              </a:spcBef>
              <a:buNone/>
              <a:tabLst>
                <a:tab pos="1609560" algn="l"/>
              </a:tabLst>
            </a:pPr>
            <a:endParaRPr lang="en-US" sz="1600" b="0" strike="noStrike" spc="148">
              <a:solidFill>
                <a:srgbClr val="262626"/>
              </a:solidFill>
              <a:latin typeface="Arial"/>
            </a:endParaRPr>
          </a:p>
        </p:txBody>
      </p:sp>
      <p:sp>
        <p:nvSpPr>
          <p:cNvPr id="58"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a:lnSpc>
                <a:spcPct val="130000"/>
              </a:lnSpc>
              <a:spcBef>
                <a:spcPts val="1417"/>
              </a:spcBef>
              <a:buNone/>
              <a:tabLst>
                <a:tab pos="1609560" algn="l"/>
              </a:tabLst>
            </a:pPr>
            <a:endParaRPr lang="en-US" sz="1600" b="0" strike="noStrike" spc="148">
              <a:solidFill>
                <a:srgbClr val="262626"/>
              </a:solidFill>
              <a:latin typeface="Arial"/>
            </a:endParaRPr>
          </a:p>
        </p:txBody>
      </p:sp>
      <p:sp>
        <p:nvSpPr>
          <p:cNvPr id="59"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a:lnSpc>
                <a:spcPct val="130000"/>
              </a:lnSpc>
              <a:spcBef>
                <a:spcPts val="1417"/>
              </a:spcBef>
              <a:buNone/>
              <a:tabLst>
                <a:tab pos="1609560" algn="l"/>
              </a:tabLst>
            </a:pPr>
            <a:endParaRPr lang="en-US" sz="1600" b="0" strike="noStrike" spc="148">
              <a:solidFill>
                <a:srgbClr val="262626"/>
              </a:solidFill>
              <a:latin typeface="Arial"/>
            </a:endParaRPr>
          </a:p>
        </p:txBody>
      </p:sp>
      <p:sp>
        <p:nvSpPr>
          <p:cNvPr id="6" name="PlaceHolder 5"/>
          <p:cNvSpPr>
            <a:spLocks noGrp="1"/>
          </p:cNvSpPr>
          <p:nvPr>
            <p:ph type="ftr" idx="4"/>
          </p:nvPr>
        </p:nvSpPr>
        <p:spPr/>
        <p:txBody>
          <a:bodyPr/>
          <a:lstStyle/>
          <a:p>
            <a:r>
              <a:t>Footer</a:t>
            </a:r>
          </a:p>
        </p:txBody>
      </p:sp>
      <p:sp>
        <p:nvSpPr>
          <p:cNvPr id="7" name="PlaceHolder 6"/>
          <p:cNvSpPr>
            <a:spLocks noGrp="1"/>
          </p:cNvSpPr>
          <p:nvPr>
            <p:ph type="sldNum" idx="5"/>
          </p:nvPr>
        </p:nvSpPr>
        <p:spPr/>
        <p:txBody>
          <a:bodyPr/>
          <a:lstStyle/>
          <a:p>
            <a:fld id="{6F8419B0-81C5-4468-A908-E90AA6E7B223}" type="slidenum">
              <a:t>‹#›</a:t>
            </a:fld>
            <a:endParaRPr/>
          </a:p>
        </p:txBody>
      </p:sp>
      <p:sp>
        <p:nvSpPr>
          <p:cNvPr id="8" name="PlaceHolder 7"/>
          <p:cNvSpPr>
            <a:spLocks noGrp="1"/>
          </p:cNvSpPr>
          <p:nvPr>
            <p:ph type="dt" idx="3"/>
          </p:nvPr>
        </p:nvSpPr>
        <p:spPr/>
        <p:txBody>
          <a:body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等线"/>
            </a:endParaRPr>
          </a:p>
        </p:txBody>
      </p:sp>
      <p:sp>
        <p:nvSpPr>
          <p:cNvPr id="6"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4" name="PlaceHolder 3"/>
          <p:cNvSpPr>
            <a:spLocks noGrp="1"/>
          </p:cNvSpPr>
          <p:nvPr>
            <p:ph type="ftr" idx="1"/>
          </p:nvPr>
        </p:nvSpPr>
        <p:spPr/>
        <p:txBody>
          <a:bodyPr/>
          <a:lstStyle/>
          <a:p>
            <a:r>
              <a:t>Footer</a:t>
            </a:r>
          </a:p>
        </p:txBody>
      </p:sp>
      <p:sp>
        <p:nvSpPr>
          <p:cNvPr id="2" name="PlaceHolder 4"/>
          <p:cNvSpPr>
            <a:spLocks noGrp="1"/>
          </p:cNvSpPr>
          <p:nvPr>
            <p:ph type="sldNum" idx="2"/>
          </p:nvPr>
        </p:nvSpPr>
        <p:spPr/>
        <p:txBody>
          <a:bodyPr/>
          <a:lstStyle/>
          <a:p>
            <a:fld id="{56122BCD-2CD9-4DC8-B93E-47E40F4792DA}" type="slidenum">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等线"/>
            </a:endParaRPr>
          </a:p>
        </p:txBody>
      </p:sp>
      <p:sp>
        <p:nvSpPr>
          <p:cNvPr id="61"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a:lnSpc>
                <a:spcPct val="130000"/>
              </a:lnSpc>
              <a:spcBef>
                <a:spcPts val="1417"/>
              </a:spcBef>
              <a:buNone/>
              <a:tabLst>
                <a:tab pos="1609560" algn="l"/>
              </a:tabLst>
            </a:pPr>
            <a:endParaRPr lang="en-US" sz="1600" b="0" strike="noStrike" spc="148">
              <a:solidFill>
                <a:srgbClr val="262626"/>
              </a:solidFill>
              <a:latin typeface="Arial"/>
            </a:endParaRPr>
          </a:p>
        </p:txBody>
      </p:sp>
      <p:sp>
        <p:nvSpPr>
          <p:cNvPr id="62"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a:lnSpc>
                <a:spcPct val="130000"/>
              </a:lnSpc>
              <a:spcBef>
                <a:spcPts val="1417"/>
              </a:spcBef>
              <a:buNone/>
              <a:tabLst>
                <a:tab pos="1609560" algn="l"/>
              </a:tabLst>
            </a:pPr>
            <a:endParaRPr lang="en-US" sz="1600" b="0" strike="noStrike" spc="148">
              <a:solidFill>
                <a:srgbClr val="262626"/>
              </a:solidFill>
              <a:latin typeface="Arial"/>
            </a:endParaRPr>
          </a:p>
        </p:txBody>
      </p:sp>
      <p:sp>
        <p:nvSpPr>
          <p:cNvPr id="63"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a:lnSpc>
                <a:spcPct val="130000"/>
              </a:lnSpc>
              <a:spcBef>
                <a:spcPts val="1417"/>
              </a:spcBef>
              <a:buNone/>
              <a:tabLst>
                <a:tab pos="1609560" algn="l"/>
              </a:tabLst>
            </a:pPr>
            <a:endParaRPr lang="en-US" sz="1600" b="0" strike="noStrike" spc="148">
              <a:solidFill>
                <a:srgbClr val="262626"/>
              </a:solidFill>
              <a:latin typeface="Arial"/>
            </a:endParaRPr>
          </a:p>
        </p:txBody>
      </p:sp>
      <p:sp>
        <p:nvSpPr>
          <p:cNvPr id="6" name="PlaceHolder 5"/>
          <p:cNvSpPr>
            <a:spLocks noGrp="1"/>
          </p:cNvSpPr>
          <p:nvPr>
            <p:ph type="ftr" idx="4"/>
          </p:nvPr>
        </p:nvSpPr>
        <p:spPr/>
        <p:txBody>
          <a:bodyPr/>
          <a:lstStyle/>
          <a:p>
            <a:r>
              <a:t>Footer</a:t>
            </a:r>
          </a:p>
        </p:txBody>
      </p:sp>
      <p:sp>
        <p:nvSpPr>
          <p:cNvPr id="7" name="PlaceHolder 6"/>
          <p:cNvSpPr>
            <a:spLocks noGrp="1"/>
          </p:cNvSpPr>
          <p:nvPr>
            <p:ph type="sldNum" idx="5"/>
          </p:nvPr>
        </p:nvSpPr>
        <p:spPr/>
        <p:txBody>
          <a:bodyPr/>
          <a:lstStyle/>
          <a:p>
            <a:fld id="{4F65D423-6278-43F7-A5B3-995F822724C3}" type="slidenum">
              <a:t>‹#›</a:t>
            </a:fld>
            <a:endParaRPr/>
          </a:p>
        </p:txBody>
      </p:sp>
      <p:sp>
        <p:nvSpPr>
          <p:cNvPr id="8" name="PlaceHolder 7"/>
          <p:cNvSpPr>
            <a:spLocks noGrp="1"/>
          </p:cNvSpPr>
          <p:nvPr>
            <p:ph type="dt" idx="3"/>
          </p:nvPr>
        </p:nvSpPr>
        <p:spPr/>
        <p:txBody>
          <a:body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等线"/>
            </a:endParaRPr>
          </a:p>
        </p:txBody>
      </p:sp>
      <p:sp>
        <p:nvSpPr>
          <p:cNvPr id="65"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a:lnSpc>
                <a:spcPct val="130000"/>
              </a:lnSpc>
              <a:spcBef>
                <a:spcPts val="1417"/>
              </a:spcBef>
              <a:buNone/>
              <a:tabLst>
                <a:tab pos="1609560" algn="l"/>
              </a:tabLst>
            </a:pPr>
            <a:endParaRPr lang="en-US" sz="1600" b="0" strike="noStrike" spc="148">
              <a:solidFill>
                <a:srgbClr val="262626"/>
              </a:solidFill>
              <a:latin typeface="Arial"/>
            </a:endParaRPr>
          </a:p>
        </p:txBody>
      </p:sp>
      <p:sp>
        <p:nvSpPr>
          <p:cNvPr id="66"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a:lnSpc>
                <a:spcPct val="130000"/>
              </a:lnSpc>
              <a:spcBef>
                <a:spcPts val="1417"/>
              </a:spcBef>
              <a:buNone/>
              <a:tabLst>
                <a:tab pos="1609560" algn="l"/>
              </a:tabLst>
            </a:pPr>
            <a:endParaRPr lang="en-US" sz="1600" b="0" strike="noStrike" spc="148">
              <a:solidFill>
                <a:srgbClr val="262626"/>
              </a:solidFill>
              <a:latin typeface="Arial"/>
            </a:endParaRPr>
          </a:p>
        </p:txBody>
      </p:sp>
      <p:sp>
        <p:nvSpPr>
          <p:cNvPr id="67"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a:lnSpc>
                <a:spcPct val="130000"/>
              </a:lnSpc>
              <a:spcBef>
                <a:spcPts val="1417"/>
              </a:spcBef>
              <a:buNone/>
              <a:tabLst>
                <a:tab pos="1609560" algn="l"/>
              </a:tabLst>
            </a:pPr>
            <a:endParaRPr lang="en-US" sz="1600" b="0" strike="noStrike" spc="148">
              <a:solidFill>
                <a:srgbClr val="262626"/>
              </a:solidFill>
              <a:latin typeface="Arial"/>
            </a:endParaRPr>
          </a:p>
        </p:txBody>
      </p:sp>
      <p:sp>
        <p:nvSpPr>
          <p:cNvPr id="6" name="PlaceHolder 5"/>
          <p:cNvSpPr>
            <a:spLocks noGrp="1"/>
          </p:cNvSpPr>
          <p:nvPr>
            <p:ph type="ftr" idx="4"/>
          </p:nvPr>
        </p:nvSpPr>
        <p:spPr/>
        <p:txBody>
          <a:bodyPr/>
          <a:lstStyle/>
          <a:p>
            <a:r>
              <a:t>Footer</a:t>
            </a:r>
          </a:p>
        </p:txBody>
      </p:sp>
      <p:sp>
        <p:nvSpPr>
          <p:cNvPr id="7" name="PlaceHolder 6"/>
          <p:cNvSpPr>
            <a:spLocks noGrp="1"/>
          </p:cNvSpPr>
          <p:nvPr>
            <p:ph type="sldNum" idx="5"/>
          </p:nvPr>
        </p:nvSpPr>
        <p:spPr/>
        <p:txBody>
          <a:bodyPr/>
          <a:lstStyle/>
          <a:p>
            <a:fld id="{2A2379FD-3205-496D-B230-D6F74590EAA8}" type="slidenum">
              <a:t>‹#›</a:t>
            </a:fld>
            <a:endParaRPr/>
          </a:p>
        </p:txBody>
      </p:sp>
      <p:sp>
        <p:nvSpPr>
          <p:cNvPr id="8" name="PlaceHolder 7"/>
          <p:cNvSpPr>
            <a:spLocks noGrp="1"/>
          </p:cNvSpPr>
          <p:nvPr>
            <p:ph type="dt" idx="3"/>
          </p:nvPr>
        </p:nvSpPr>
        <p:spPr/>
        <p:txBody>
          <a:body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等线"/>
            </a:endParaRPr>
          </a:p>
        </p:txBody>
      </p:sp>
      <p:sp>
        <p:nvSpPr>
          <p:cNvPr id="69"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pPr>
              <a:lnSpc>
                <a:spcPct val="130000"/>
              </a:lnSpc>
              <a:spcBef>
                <a:spcPts val="1417"/>
              </a:spcBef>
              <a:buNone/>
              <a:tabLst>
                <a:tab pos="1609560" algn="l"/>
              </a:tabLst>
            </a:pPr>
            <a:endParaRPr lang="en-US" sz="1600" b="0" strike="noStrike" spc="148">
              <a:solidFill>
                <a:srgbClr val="262626"/>
              </a:solidFill>
              <a:latin typeface="Arial"/>
            </a:endParaRPr>
          </a:p>
        </p:txBody>
      </p:sp>
      <p:sp>
        <p:nvSpPr>
          <p:cNvPr id="70"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a:lnSpc>
                <a:spcPct val="130000"/>
              </a:lnSpc>
              <a:spcBef>
                <a:spcPts val="1417"/>
              </a:spcBef>
              <a:buNone/>
              <a:tabLst>
                <a:tab pos="1609560" algn="l"/>
              </a:tabLst>
            </a:pPr>
            <a:endParaRPr lang="en-US" sz="1600" b="0" strike="noStrike" spc="148">
              <a:solidFill>
                <a:srgbClr val="262626"/>
              </a:solidFill>
              <a:latin typeface="Arial"/>
            </a:endParaRPr>
          </a:p>
        </p:txBody>
      </p:sp>
      <p:sp>
        <p:nvSpPr>
          <p:cNvPr id="5" name="PlaceHolder 4"/>
          <p:cNvSpPr>
            <a:spLocks noGrp="1"/>
          </p:cNvSpPr>
          <p:nvPr>
            <p:ph type="ftr" idx="4"/>
          </p:nvPr>
        </p:nvSpPr>
        <p:spPr/>
        <p:txBody>
          <a:bodyPr/>
          <a:lstStyle/>
          <a:p>
            <a:r>
              <a:t>Footer</a:t>
            </a:r>
          </a:p>
        </p:txBody>
      </p:sp>
      <p:sp>
        <p:nvSpPr>
          <p:cNvPr id="6" name="PlaceHolder 5"/>
          <p:cNvSpPr>
            <a:spLocks noGrp="1"/>
          </p:cNvSpPr>
          <p:nvPr>
            <p:ph type="sldNum" idx="5"/>
          </p:nvPr>
        </p:nvSpPr>
        <p:spPr/>
        <p:txBody>
          <a:bodyPr/>
          <a:lstStyle/>
          <a:p>
            <a:fld id="{0D2F35D3-72B1-4B78-9D1A-0BA116C25FA5}" type="slidenum">
              <a:t>‹#›</a:t>
            </a:fld>
            <a:endParaRPr/>
          </a:p>
        </p:txBody>
      </p:sp>
      <p:sp>
        <p:nvSpPr>
          <p:cNvPr id="7" name="PlaceHolder 6"/>
          <p:cNvSpPr>
            <a:spLocks noGrp="1"/>
          </p:cNvSpPr>
          <p:nvPr>
            <p:ph type="dt" idx="3"/>
          </p:nvPr>
        </p:nvSpPr>
        <p:spPr/>
        <p:txBody>
          <a:body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等线"/>
            </a:endParaRPr>
          </a:p>
        </p:txBody>
      </p:sp>
      <p:sp>
        <p:nvSpPr>
          <p:cNvPr id="72"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a:lnSpc>
                <a:spcPct val="130000"/>
              </a:lnSpc>
              <a:spcBef>
                <a:spcPts val="1417"/>
              </a:spcBef>
              <a:buNone/>
              <a:tabLst>
                <a:tab pos="1609560" algn="l"/>
              </a:tabLst>
            </a:pPr>
            <a:endParaRPr lang="en-US" sz="1600" b="0" strike="noStrike" spc="148">
              <a:solidFill>
                <a:srgbClr val="262626"/>
              </a:solidFill>
              <a:latin typeface="Arial"/>
            </a:endParaRPr>
          </a:p>
        </p:txBody>
      </p:sp>
      <p:sp>
        <p:nvSpPr>
          <p:cNvPr id="73"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a:lnSpc>
                <a:spcPct val="130000"/>
              </a:lnSpc>
              <a:spcBef>
                <a:spcPts val="1417"/>
              </a:spcBef>
              <a:buNone/>
              <a:tabLst>
                <a:tab pos="1609560" algn="l"/>
              </a:tabLst>
            </a:pPr>
            <a:endParaRPr lang="en-US" sz="1600" b="0" strike="noStrike" spc="148">
              <a:solidFill>
                <a:srgbClr val="262626"/>
              </a:solidFill>
              <a:latin typeface="Arial"/>
            </a:endParaRPr>
          </a:p>
        </p:txBody>
      </p:sp>
      <p:sp>
        <p:nvSpPr>
          <p:cNvPr id="74"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a:lnSpc>
                <a:spcPct val="130000"/>
              </a:lnSpc>
              <a:spcBef>
                <a:spcPts val="1417"/>
              </a:spcBef>
              <a:buNone/>
              <a:tabLst>
                <a:tab pos="1609560" algn="l"/>
              </a:tabLst>
            </a:pPr>
            <a:endParaRPr lang="en-US" sz="1600" b="0" strike="noStrike" spc="148">
              <a:solidFill>
                <a:srgbClr val="262626"/>
              </a:solidFill>
              <a:latin typeface="Arial"/>
            </a:endParaRPr>
          </a:p>
        </p:txBody>
      </p:sp>
      <p:sp>
        <p:nvSpPr>
          <p:cNvPr id="75"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a:lnSpc>
                <a:spcPct val="130000"/>
              </a:lnSpc>
              <a:spcBef>
                <a:spcPts val="1417"/>
              </a:spcBef>
              <a:buNone/>
              <a:tabLst>
                <a:tab pos="1609560" algn="l"/>
              </a:tabLst>
            </a:pPr>
            <a:endParaRPr lang="en-US" sz="1600" b="0" strike="noStrike" spc="148">
              <a:solidFill>
                <a:srgbClr val="262626"/>
              </a:solidFill>
              <a:latin typeface="Arial"/>
            </a:endParaRPr>
          </a:p>
        </p:txBody>
      </p:sp>
      <p:sp>
        <p:nvSpPr>
          <p:cNvPr id="7" name="PlaceHolder 6"/>
          <p:cNvSpPr>
            <a:spLocks noGrp="1"/>
          </p:cNvSpPr>
          <p:nvPr>
            <p:ph type="ftr" idx="4"/>
          </p:nvPr>
        </p:nvSpPr>
        <p:spPr/>
        <p:txBody>
          <a:bodyPr/>
          <a:lstStyle/>
          <a:p>
            <a:r>
              <a:t>Footer</a:t>
            </a:r>
          </a:p>
        </p:txBody>
      </p:sp>
      <p:sp>
        <p:nvSpPr>
          <p:cNvPr id="8" name="PlaceHolder 7"/>
          <p:cNvSpPr>
            <a:spLocks noGrp="1"/>
          </p:cNvSpPr>
          <p:nvPr>
            <p:ph type="sldNum" idx="5"/>
          </p:nvPr>
        </p:nvSpPr>
        <p:spPr/>
        <p:txBody>
          <a:bodyPr/>
          <a:lstStyle/>
          <a:p>
            <a:fld id="{60866BBF-6279-41A3-BE55-6B16E3F39A3F}" type="slidenum">
              <a:t>‹#›</a:t>
            </a:fld>
            <a:endParaRPr/>
          </a:p>
        </p:txBody>
      </p:sp>
      <p:sp>
        <p:nvSpPr>
          <p:cNvPr id="9" name="PlaceHolder 8"/>
          <p:cNvSpPr>
            <a:spLocks noGrp="1"/>
          </p:cNvSpPr>
          <p:nvPr>
            <p:ph type="dt" idx="3"/>
          </p:nvPr>
        </p:nvSpPr>
        <p:spPr/>
        <p:txBody>
          <a:body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等线"/>
            </a:endParaRPr>
          </a:p>
        </p:txBody>
      </p:sp>
      <p:sp>
        <p:nvSpPr>
          <p:cNvPr id="77"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pPr>
              <a:lnSpc>
                <a:spcPct val="130000"/>
              </a:lnSpc>
              <a:spcBef>
                <a:spcPts val="1417"/>
              </a:spcBef>
              <a:buNone/>
              <a:tabLst>
                <a:tab pos="1609560" algn="l"/>
              </a:tabLst>
            </a:pPr>
            <a:endParaRPr lang="en-US" sz="1600" b="0" strike="noStrike" spc="148">
              <a:solidFill>
                <a:srgbClr val="262626"/>
              </a:solidFill>
              <a:latin typeface="Arial"/>
            </a:endParaRPr>
          </a:p>
        </p:txBody>
      </p:sp>
      <p:sp>
        <p:nvSpPr>
          <p:cNvPr id="78"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pPr>
              <a:lnSpc>
                <a:spcPct val="130000"/>
              </a:lnSpc>
              <a:spcBef>
                <a:spcPts val="1417"/>
              </a:spcBef>
              <a:buNone/>
              <a:tabLst>
                <a:tab pos="1609560" algn="l"/>
              </a:tabLst>
            </a:pPr>
            <a:endParaRPr lang="en-US" sz="1600" b="0" strike="noStrike" spc="148">
              <a:solidFill>
                <a:srgbClr val="262626"/>
              </a:solidFill>
              <a:latin typeface="Arial"/>
            </a:endParaRPr>
          </a:p>
        </p:txBody>
      </p:sp>
      <p:sp>
        <p:nvSpPr>
          <p:cNvPr id="79"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pPr>
              <a:lnSpc>
                <a:spcPct val="130000"/>
              </a:lnSpc>
              <a:spcBef>
                <a:spcPts val="1417"/>
              </a:spcBef>
              <a:buNone/>
              <a:tabLst>
                <a:tab pos="1609560" algn="l"/>
              </a:tabLst>
            </a:pPr>
            <a:endParaRPr lang="en-US" sz="1600" b="0" strike="noStrike" spc="148">
              <a:solidFill>
                <a:srgbClr val="262626"/>
              </a:solidFill>
              <a:latin typeface="Arial"/>
            </a:endParaRPr>
          </a:p>
        </p:txBody>
      </p:sp>
      <p:sp>
        <p:nvSpPr>
          <p:cNvPr id="80"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pPr>
              <a:lnSpc>
                <a:spcPct val="130000"/>
              </a:lnSpc>
              <a:spcBef>
                <a:spcPts val="1417"/>
              </a:spcBef>
              <a:buNone/>
              <a:tabLst>
                <a:tab pos="1609560" algn="l"/>
              </a:tabLst>
            </a:pPr>
            <a:endParaRPr lang="en-US" sz="1600" b="0" strike="noStrike" spc="148">
              <a:solidFill>
                <a:srgbClr val="262626"/>
              </a:solidFill>
              <a:latin typeface="Arial"/>
            </a:endParaRPr>
          </a:p>
        </p:txBody>
      </p:sp>
      <p:sp>
        <p:nvSpPr>
          <p:cNvPr id="81"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pPr>
              <a:lnSpc>
                <a:spcPct val="130000"/>
              </a:lnSpc>
              <a:spcBef>
                <a:spcPts val="1417"/>
              </a:spcBef>
              <a:buNone/>
              <a:tabLst>
                <a:tab pos="1609560" algn="l"/>
              </a:tabLst>
            </a:pPr>
            <a:endParaRPr lang="en-US" sz="1600" b="0" strike="noStrike" spc="148">
              <a:solidFill>
                <a:srgbClr val="262626"/>
              </a:solidFill>
              <a:latin typeface="Arial"/>
            </a:endParaRPr>
          </a:p>
        </p:txBody>
      </p:sp>
      <p:sp>
        <p:nvSpPr>
          <p:cNvPr id="82"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pPr>
              <a:lnSpc>
                <a:spcPct val="130000"/>
              </a:lnSpc>
              <a:spcBef>
                <a:spcPts val="1417"/>
              </a:spcBef>
              <a:buNone/>
              <a:tabLst>
                <a:tab pos="1609560" algn="l"/>
              </a:tabLst>
            </a:pPr>
            <a:endParaRPr lang="en-US" sz="1600" b="0" strike="noStrike" spc="148">
              <a:solidFill>
                <a:srgbClr val="262626"/>
              </a:solidFill>
              <a:latin typeface="Arial"/>
            </a:endParaRPr>
          </a:p>
        </p:txBody>
      </p:sp>
      <p:sp>
        <p:nvSpPr>
          <p:cNvPr id="9" name="PlaceHolder 8"/>
          <p:cNvSpPr>
            <a:spLocks noGrp="1"/>
          </p:cNvSpPr>
          <p:nvPr>
            <p:ph type="ftr" idx="4"/>
          </p:nvPr>
        </p:nvSpPr>
        <p:spPr/>
        <p:txBody>
          <a:bodyPr/>
          <a:lstStyle/>
          <a:p>
            <a:r>
              <a:t>Footer</a:t>
            </a:r>
          </a:p>
        </p:txBody>
      </p:sp>
      <p:sp>
        <p:nvSpPr>
          <p:cNvPr id="10" name="PlaceHolder 9"/>
          <p:cNvSpPr>
            <a:spLocks noGrp="1"/>
          </p:cNvSpPr>
          <p:nvPr>
            <p:ph type="sldNum" idx="5"/>
          </p:nvPr>
        </p:nvSpPr>
        <p:spPr/>
        <p:txBody>
          <a:bodyPr/>
          <a:lstStyle/>
          <a:p>
            <a:fld id="{C75C1ABD-C769-4667-B11A-09ABD3B594F9}" type="slidenum">
              <a:t>‹#›</a:t>
            </a:fld>
            <a:endParaRPr/>
          </a:p>
        </p:txBody>
      </p:sp>
      <p:sp>
        <p:nvSpPr>
          <p:cNvPr id="11" name="PlaceHolder 10"/>
          <p:cNvSpPr>
            <a:spLocks noGrp="1"/>
          </p:cNvSpPr>
          <p:nvPr>
            <p:ph type="dt" idx="3"/>
          </p:nvPr>
        </p:nvSpPr>
        <p:spPr/>
        <p:txBody>
          <a:body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等线"/>
            </a:endParaRPr>
          </a:p>
        </p:txBody>
      </p:sp>
      <p:sp>
        <p:nvSpPr>
          <p:cNvPr id="8"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pPr>
              <a:lnSpc>
                <a:spcPct val="130000"/>
              </a:lnSpc>
              <a:spcBef>
                <a:spcPts val="1417"/>
              </a:spcBef>
              <a:buNone/>
              <a:tabLst>
                <a:tab pos="1609560" algn="l"/>
              </a:tabLst>
            </a:pPr>
            <a:endParaRPr lang="en-US" sz="1600" b="0" strike="noStrike" spc="148">
              <a:solidFill>
                <a:srgbClr val="262626"/>
              </a:solidFill>
              <a:latin typeface="Arial"/>
            </a:endParaRPr>
          </a:p>
        </p:txBody>
      </p:sp>
      <p:sp>
        <p:nvSpPr>
          <p:cNvPr id="4" name="PlaceHolder 3"/>
          <p:cNvSpPr>
            <a:spLocks noGrp="1"/>
          </p:cNvSpPr>
          <p:nvPr>
            <p:ph type="ftr" idx="1"/>
          </p:nvPr>
        </p:nvSpPr>
        <p:spPr/>
        <p:txBody>
          <a:bodyPr/>
          <a:lstStyle/>
          <a:p>
            <a:r>
              <a:t>Footer</a:t>
            </a:r>
          </a:p>
        </p:txBody>
      </p:sp>
      <p:sp>
        <p:nvSpPr>
          <p:cNvPr id="5" name="PlaceHolder 4"/>
          <p:cNvSpPr>
            <a:spLocks noGrp="1"/>
          </p:cNvSpPr>
          <p:nvPr>
            <p:ph type="sldNum" idx="2"/>
          </p:nvPr>
        </p:nvSpPr>
        <p:spPr/>
        <p:txBody>
          <a:bodyPr/>
          <a:lstStyle/>
          <a:p>
            <a:fld id="{635BF0E8-2010-47D6-93C7-68C1317BA637}"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等线"/>
            </a:endParaRPr>
          </a:p>
        </p:txBody>
      </p:sp>
      <p:sp>
        <p:nvSpPr>
          <p:cNvPr id="10"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a:lnSpc>
                <a:spcPct val="130000"/>
              </a:lnSpc>
              <a:spcBef>
                <a:spcPts val="1417"/>
              </a:spcBef>
              <a:buNone/>
              <a:tabLst>
                <a:tab pos="1609560" algn="l"/>
              </a:tabLst>
            </a:pPr>
            <a:endParaRPr lang="en-US" sz="1600" b="0" strike="noStrike" spc="148">
              <a:solidFill>
                <a:srgbClr val="262626"/>
              </a:solidFill>
              <a:latin typeface="Arial"/>
            </a:endParaRPr>
          </a:p>
        </p:txBody>
      </p:sp>
      <p:sp>
        <p:nvSpPr>
          <p:cNvPr id="11"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a:lnSpc>
                <a:spcPct val="130000"/>
              </a:lnSpc>
              <a:spcBef>
                <a:spcPts val="1417"/>
              </a:spcBef>
              <a:buNone/>
              <a:tabLst>
                <a:tab pos="1609560" algn="l"/>
              </a:tabLst>
            </a:pPr>
            <a:endParaRPr lang="en-US" sz="1600" b="0" strike="noStrike" spc="148">
              <a:solidFill>
                <a:srgbClr val="262626"/>
              </a:solidFill>
              <a:latin typeface="Arial"/>
            </a:endParaRPr>
          </a:p>
        </p:txBody>
      </p:sp>
      <p:sp>
        <p:nvSpPr>
          <p:cNvPr id="5" name="PlaceHolder 4"/>
          <p:cNvSpPr>
            <a:spLocks noGrp="1"/>
          </p:cNvSpPr>
          <p:nvPr>
            <p:ph type="ftr" idx="1"/>
          </p:nvPr>
        </p:nvSpPr>
        <p:spPr/>
        <p:txBody>
          <a:bodyPr/>
          <a:lstStyle/>
          <a:p>
            <a:r>
              <a:t>Footer</a:t>
            </a:r>
          </a:p>
        </p:txBody>
      </p:sp>
      <p:sp>
        <p:nvSpPr>
          <p:cNvPr id="6" name="PlaceHolder 5"/>
          <p:cNvSpPr>
            <a:spLocks noGrp="1"/>
          </p:cNvSpPr>
          <p:nvPr>
            <p:ph type="sldNum" idx="2"/>
          </p:nvPr>
        </p:nvSpPr>
        <p:spPr/>
        <p:txBody>
          <a:bodyPr/>
          <a:lstStyle/>
          <a:p>
            <a:fld id="{B2BB2243-ABB2-4CD2-B725-3F35D529133C}"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等线"/>
            </a:endParaRPr>
          </a:p>
        </p:txBody>
      </p:sp>
      <p:sp>
        <p:nvSpPr>
          <p:cNvPr id="3" name="PlaceHolder 2"/>
          <p:cNvSpPr>
            <a:spLocks noGrp="1"/>
          </p:cNvSpPr>
          <p:nvPr>
            <p:ph type="ftr" idx="1"/>
          </p:nvPr>
        </p:nvSpPr>
        <p:spPr/>
        <p:txBody>
          <a:bodyPr/>
          <a:lstStyle/>
          <a:p>
            <a:r>
              <a:t>Footer</a:t>
            </a:r>
          </a:p>
        </p:txBody>
      </p:sp>
      <p:sp>
        <p:nvSpPr>
          <p:cNvPr id="4" name="PlaceHolder 3"/>
          <p:cNvSpPr>
            <a:spLocks noGrp="1"/>
          </p:cNvSpPr>
          <p:nvPr>
            <p:ph type="sldNum" idx="2"/>
          </p:nvPr>
        </p:nvSpPr>
        <p:spPr/>
        <p:txBody>
          <a:bodyPr/>
          <a:lstStyle/>
          <a:p>
            <a:fld id="{1827D39C-1C2E-4D00-A616-B6D7C22D8058}" type="slidenum">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609480" y="273600"/>
            <a:ext cx="10972440" cy="530784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3" name="PlaceHolder 2"/>
          <p:cNvSpPr>
            <a:spLocks noGrp="1"/>
          </p:cNvSpPr>
          <p:nvPr>
            <p:ph type="ftr" idx="1"/>
          </p:nvPr>
        </p:nvSpPr>
        <p:spPr/>
        <p:txBody>
          <a:bodyPr/>
          <a:lstStyle/>
          <a:p>
            <a:r>
              <a:t>Footer</a:t>
            </a:r>
          </a:p>
        </p:txBody>
      </p:sp>
      <p:sp>
        <p:nvSpPr>
          <p:cNvPr id="4" name="PlaceHolder 3"/>
          <p:cNvSpPr>
            <a:spLocks noGrp="1"/>
          </p:cNvSpPr>
          <p:nvPr>
            <p:ph type="sldNum" idx="2"/>
          </p:nvPr>
        </p:nvSpPr>
        <p:spPr/>
        <p:txBody>
          <a:bodyPr/>
          <a:lstStyle/>
          <a:p>
            <a:fld id="{30C616D5-677C-41FF-A3FC-4A90A0B99068}" type="slidenum">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等线"/>
            </a:endParaRPr>
          </a:p>
        </p:txBody>
      </p:sp>
      <p:sp>
        <p:nvSpPr>
          <p:cNvPr id="15"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a:lnSpc>
                <a:spcPct val="130000"/>
              </a:lnSpc>
              <a:spcBef>
                <a:spcPts val="1417"/>
              </a:spcBef>
              <a:buNone/>
              <a:tabLst>
                <a:tab pos="1609560" algn="l"/>
              </a:tabLst>
            </a:pPr>
            <a:endParaRPr lang="en-US" sz="1600" b="0" strike="noStrike" spc="148">
              <a:solidFill>
                <a:srgbClr val="262626"/>
              </a:solidFill>
              <a:latin typeface="Arial"/>
            </a:endParaRPr>
          </a:p>
        </p:txBody>
      </p:sp>
      <p:sp>
        <p:nvSpPr>
          <p:cNvPr id="16"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a:lnSpc>
                <a:spcPct val="130000"/>
              </a:lnSpc>
              <a:spcBef>
                <a:spcPts val="1417"/>
              </a:spcBef>
              <a:buNone/>
              <a:tabLst>
                <a:tab pos="1609560" algn="l"/>
              </a:tabLst>
            </a:pPr>
            <a:endParaRPr lang="en-US" sz="1600" b="0" strike="noStrike" spc="148">
              <a:solidFill>
                <a:srgbClr val="262626"/>
              </a:solidFill>
              <a:latin typeface="Arial"/>
            </a:endParaRPr>
          </a:p>
        </p:txBody>
      </p:sp>
      <p:sp>
        <p:nvSpPr>
          <p:cNvPr id="17"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a:lnSpc>
                <a:spcPct val="130000"/>
              </a:lnSpc>
              <a:spcBef>
                <a:spcPts val="1417"/>
              </a:spcBef>
              <a:buNone/>
              <a:tabLst>
                <a:tab pos="1609560" algn="l"/>
              </a:tabLst>
            </a:pPr>
            <a:endParaRPr lang="en-US" sz="1600" b="0" strike="noStrike" spc="148">
              <a:solidFill>
                <a:srgbClr val="262626"/>
              </a:solidFill>
              <a:latin typeface="Arial"/>
            </a:endParaRPr>
          </a:p>
        </p:txBody>
      </p:sp>
      <p:sp>
        <p:nvSpPr>
          <p:cNvPr id="6" name="PlaceHolder 5"/>
          <p:cNvSpPr>
            <a:spLocks noGrp="1"/>
          </p:cNvSpPr>
          <p:nvPr>
            <p:ph type="ftr" idx="1"/>
          </p:nvPr>
        </p:nvSpPr>
        <p:spPr/>
        <p:txBody>
          <a:bodyPr/>
          <a:lstStyle/>
          <a:p>
            <a:r>
              <a:t>Footer</a:t>
            </a:r>
          </a:p>
        </p:txBody>
      </p:sp>
      <p:sp>
        <p:nvSpPr>
          <p:cNvPr id="7" name="PlaceHolder 6"/>
          <p:cNvSpPr>
            <a:spLocks noGrp="1"/>
          </p:cNvSpPr>
          <p:nvPr>
            <p:ph type="sldNum" idx="2"/>
          </p:nvPr>
        </p:nvSpPr>
        <p:spPr/>
        <p:txBody>
          <a:bodyPr/>
          <a:lstStyle/>
          <a:p>
            <a:fld id="{F5AAE29F-BF8D-469E-BFD1-C45F966C05EC}" type="slidenum">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等线"/>
            </a:endParaRPr>
          </a:p>
        </p:txBody>
      </p:sp>
      <p:sp>
        <p:nvSpPr>
          <p:cNvPr id="19"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a:lnSpc>
                <a:spcPct val="130000"/>
              </a:lnSpc>
              <a:spcBef>
                <a:spcPts val="1417"/>
              </a:spcBef>
              <a:buNone/>
              <a:tabLst>
                <a:tab pos="1609560" algn="l"/>
              </a:tabLst>
            </a:pPr>
            <a:endParaRPr lang="en-US" sz="1600" b="0" strike="noStrike" spc="148">
              <a:solidFill>
                <a:srgbClr val="262626"/>
              </a:solidFill>
              <a:latin typeface="Arial"/>
            </a:endParaRPr>
          </a:p>
        </p:txBody>
      </p:sp>
      <p:sp>
        <p:nvSpPr>
          <p:cNvPr id="20"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a:lnSpc>
                <a:spcPct val="130000"/>
              </a:lnSpc>
              <a:spcBef>
                <a:spcPts val="1417"/>
              </a:spcBef>
              <a:buNone/>
              <a:tabLst>
                <a:tab pos="1609560" algn="l"/>
              </a:tabLst>
            </a:pPr>
            <a:endParaRPr lang="en-US" sz="1600" b="0" strike="noStrike" spc="148">
              <a:solidFill>
                <a:srgbClr val="262626"/>
              </a:solidFill>
              <a:latin typeface="Arial"/>
            </a:endParaRPr>
          </a:p>
        </p:txBody>
      </p:sp>
      <p:sp>
        <p:nvSpPr>
          <p:cNvPr id="21"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a:lnSpc>
                <a:spcPct val="130000"/>
              </a:lnSpc>
              <a:spcBef>
                <a:spcPts val="1417"/>
              </a:spcBef>
              <a:buNone/>
              <a:tabLst>
                <a:tab pos="1609560" algn="l"/>
              </a:tabLst>
            </a:pPr>
            <a:endParaRPr lang="en-US" sz="1600" b="0" strike="noStrike" spc="148">
              <a:solidFill>
                <a:srgbClr val="262626"/>
              </a:solidFill>
              <a:latin typeface="Arial"/>
            </a:endParaRPr>
          </a:p>
        </p:txBody>
      </p:sp>
      <p:sp>
        <p:nvSpPr>
          <p:cNvPr id="6" name="PlaceHolder 5"/>
          <p:cNvSpPr>
            <a:spLocks noGrp="1"/>
          </p:cNvSpPr>
          <p:nvPr>
            <p:ph type="ftr" idx="1"/>
          </p:nvPr>
        </p:nvSpPr>
        <p:spPr/>
        <p:txBody>
          <a:bodyPr/>
          <a:lstStyle/>
          <a:p>
            <a:r>
              <a:t>Footer</a:t>
            </a:r>
          </a:p>
        </p:txBody>
      </p:sp>
      <p:sp>
        <p:nvSpPr>
          <p:cNvPr id="7" name="PlaceHolder 6"/>
          <p:cNvSpPr>
            <a:spLocks noGrp="1"/>
          </p:cNvSpPr>
          <p:nvPr>
            <p:ph type="sldNum" idx="2"/>
          </p:nvPr>
        </p:nvSpPr>
        <p:spPr/>
        <p:txBody>
          <a:bodyPr/>
          <a:lstStyle/>
          <a:p>
            <a:fld id="{D844E81B-F347-44F5-A1A8-BAB14054C755}" type="slidenum">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等线"/>
            </a:endParaRPr>
          </a:p>
        </p:txBody>
      </p:sp>
      <p:sp>
        <p:nvSpPr>
          <p:cNvPr id="23"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a:lnSpc>
                <a:spcPct val="130000"/>
              </a:lnSpc>
              <a:spcBef>
                <a:spcPts val="1417"/>
              </a:spcBef>
              <a:buNone/>
              <a:tabLst>
                <a:tab pos="1609560" algn="l"/>
              </a:tabLst>
            </a:pPr>
            <a:endParaRPr lang="en-US" sz="1600" b="0" strike="noStrike" spc="148">
              <a:solidFill>
                <a:srgbClr val="262626"/>
              </a:solidFill>
              <a:latin typeface="Arial"/>
            </a:endParaRPr>
          </a:p>
        </p:txBody>
      </p:sp>
      <p:sp>
        <p:nvSpPr>
          <p:cNvPr id="24"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a:lnSpc>
                <a:spcPct val="130000"/>
              </a:lnSpc>
              <a:spcBef>
                <a:spcPts val="1417"/>
              </a:spcBef>
              <a:buNone/>
              <a:tabLst>
                <a:tab pos="1609560" algn="l"/>
              </a:tabLst>
            </a:pPr>
            <a:endParaRPr lang="en-US" sz="1600" b="0" strike="noStrike" spc="148">
              <a:solidFill>
                <a:srgbClr val="262626"/>
              </a:solidFill>
              <a:latin typeface="Arial"/>
            </a:endParaRPr>
          </a:p>
        </p:txBody>
      </p:sp>
      <p:sp>
        <p:nvSpPr>
          <p:cNvPr id="25"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a:lnSpc>
                <a:spcPct val="130000"/>
              </a:lnSpc>
              <a:spcBef>
                <a:spcPts val="1417"/>
              </a:spcBef>
              <a:buNone/>
              <a:tabLst>
                <a:tab pos="1609560" algn="l"/>
              </a:tabLst>
            </a:pPr>
            <a:endParaRPr lang="en-US" sz="1600" b="0" strike="noStrike" spc="148">
              <a:solidFill>
                <a:srgbClr val="262626"/>
              </a:solidFill>
              <a:latin typeface="Arial"/>
            </a:endParaRPr>
          </a:p>
        </p:txBody>
      </p:sp>
      <p:sp>
        <p:nvSpPr>
          <p:cNvPr id="6" name="PlaceHolder 5"/>
          <p:cNvSpPr>
            <a:spLocks noGrp="1"/>
          </p:cNvSpPr>
          <p:nvPr>
            <p:ph type="ftr" idx="1"/>
          </p:nvPr>
        </p:nvSpPr>
        <p:spPr/>
        <p:txBody>
          <a:bodyPr/>
          <a:lstStyle/>
          <a:p>
            <a:r>
              <a:t>Footer</a:t>
            </a:r>
          </a:p>
        </p:txBody>
      </p:sp>
      <p:sp>
        <p:nvSpPr>
          <p:cNvPr id="7" name="PlaceHolder 6"/>
          <p:cNvSpPr>
            <a:spLocks noGrp="1"/>
          </p:cNvSpPr>
          <p:nvPr>
            <p:ph type="sldNum" idx="2"/>
          </p:nvPr>
        </p:nvSpPr>
        <p:spPr/>
        <p:txBody>
          <a:bodyPr/>
          <a:lstStyle/>
          <a:p>
            <a:fld id="{286AD54A-FB72-4FD9-AB23-D2101AF2BB24}"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KSO_TEMPLATE" hidden="1"/>
          <p:cNvSpPr/>
          <p:nvPr/>
        </p:nvSpPr>
        <p:spPr>
          <a:xfrm>
            <a:off x="0" y="0"/>
            <a:ext cx="360" cy="360"/>
          </a:xfrm>
          <a:prstGeom prst="rect">
            <a:avLst/>
          </a:prstGeom>
          <a:solidFill>
            <a:srgbClr val="000000"/>
          </a:solidFill>
          <a:ln w="12701">
            <a:solidFill>
              <a:srgbClr val="000000"/>
            </a:solidFill>
            <a:miter/>
          </a:ln>
        </p:spPr>
        <p:style>
          <a:lnRef idx="0">
            <a:scrgbClr r="0" g="0" b="0"/>
          </a:lnRef>
          <a:fillRef idx="0">
            <a:scrgbClr r="0" g="0" b="0"/>
          </a:fillRef>
          <a:effectRef idx="0">
            <a:scrgbClr r="0" g="0" b="0"/>
          </a:effectRef>
          <a:fontRef idx="minor"/>
        </p:style>
      </p:sp>
      <p:sp>
        <p:nvSpPr>
          <p:cNvPr id="6" name="PlaceHolder 1"/>
          <p:cNvSpPr>
            <a:spLocks noGrp="1"/>
          </p:cNvSpPr>
          <p:nvPr>
            <p:ph type="ftr" idx="1"/>
          </p:nvPr>
        </p:nvSpPr>
        <p:spPr>
          <a:xfrm>
            <a:off x="4115880" y="6349680"/>
            <a:ext cx="3959640" cy="316440"/>
          </a:xfrm>
          <a:prstGeom prst="rect">
            <a:avLst/>
          </a:prstGeom>
          <a:noFill/>
          <a:ln w="0">
            <a:noFill/>
          </a:ln>
        </p:spPr>
        <p:txBody>
          <a:bodyPr anchor="ctr" anchorCtr="1">
            <a:noAutofit/>
          </a:bodyPr>
          <a:lstStyle>
            <a:lvl1pPr algn="ctr">
              <a:buNone/>
              <a:defRPr lang="en-US" sz="1400" b="0" strike="noStrike" spc="-1">
                <a:latin typeface="Times New Roman"/>
              </a:defRPr>
            </a:lvl1pPr>
          </a:lstStyle>
          <a:p>
            <a:pPr algn="ctr">
              <a:buNone/>
            </a:pPr>
            <a:r>
              <a:rPr lang="en-US" sz="1400" b="0" strike="noStrike" spc="-1">
                <a:latin typeface="Times New Roman"/>
              </a:rPr>
              <a:t>&lt;页脚&gt;</a:t>
            </a:r>
          </a:p>
        </p:txBody>
      </p:sp>
      <p:sp>
        <p:nvSpPr>
          <p:cNvPr id="2" name="PlaceHolder 2"/>
          <p:cNvSpPr>
            <a:spLocks noGrp="1"/>
          </p:cNvSpPr>
          <p:nvPr>
            <p:ph type="sldNum" idx="2"/>
          </p:nvPr>
        </p:nvSpPr>
        <p:spPr>
          <a:xfrm>
            <a:off x="8610480" y="6349680"/>
            <a:ext cx="2699640" cy="316440"/>
          </a:xfrm>
          <a:prstGeom prst="rect">
            <a:avLst/>
          </a:prstGeom>
          <a:noFill/>
          <a:ln w="0">
            <a:noFill/>
          </a:ln>
        </p:spPr>
        <p:txBody>
          <a:bodyPr anchor="ctr">
            <a:noAutofit/>
          </a:bodyPr>
          <a:lstStyle>
            <a:lvl1pPr algn="r">
              <a:lnSpc>
                <a:spcPct val="100000"/>
              </a:lnSpc>
              <a:buNone/>
              <a:tabLst>
                <a:tab pos="0" algn="l"/>
              </a:tabLst>
              <a:defRPr lang="en-US" sz="1200" b="0" strike="noStrike" spc="-1">
                <a:solidFill>
                  <a:srgbClr val="898989"/>
                </a:solidFill>
                <a:latin typeface="Arial"/>
                <a:ea typeface="微软雅黑"/>
              </a:defRPr>
            </a:lvl1pPr>
          </a:lstStyle>
          <a:p>
            <a:pPr algn="r">
              <a:lnSpc>
                <a:spcPct val="100000"/>
              </a:lnSpc>
              <a:buNone/>
              <a:tabLst>
                <a:tab pos="0" algn="l"/>
              </a:tabLst>
            </a:pPr>
            <a:fld id="{67177B67-6BF7-4C8F-A02B-6C65936C2286}" type="slidenum">
              <a:rPr lang="en-US" sz="1200" b="0" strike="noStrike" spc="-1">
                <a:solidFill>
                  <a:srgbClr val="898989"/>
                </a:solidFill>
                <a:latin typeface="Arial"/>
                <a:ea typeface="微软雅黑"/>
              </a:rPr>
              <a:t>‹#›</a:t>
            </a:fld>
            <a:endParaRPr lang="en-US" sz="1200" b="0" strike="noStrike" spc="-1">
              <a:latin typeface="Times New Roman"/>
            </a:endParaRPr>
          </a:p>
        </p:txBody>
      </p:sp>
      <p:sp>
        <p:nvSpPr>
          <p:cNvPr id="3" name="PlaceHolder 3"/>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r>
              <a:rPr lang="zh-CN" sz="1800" b="0" strike="noStrike" spc="-1">
                <a:solidFill>
                  <a:srgbClr val="000000"/>
                </a:solidFill>
                <a:latin typeface="等线"/>
              </a:rPr>
              <a:t>单击以编辑标题文本格式</a:t>
            </a:r>
            <a:endParaRPr lang="en-US" sz="1800" b="0" strike="noStrike" spc="-1">
              <a:solidFill>
                <a:srgbClr val="000000"/>
              </a:solidFill>
              <a:latin typeface="等线"/>
            </a:endParaRPr>
          </a:p>
        </p:txBody>
      </p:sp>
      <p:sp>
        <p:nvSpPr>
          <p:cNvPr id="4" name="PlaceHolder 4"/>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lnSpc>
                <a:spcPct val="130000"/>
              </a:lnSpc>
              <a:spcBef>
                <a:spcPts val="1417"/>
              </a:spcBef>
              <a:buClr>
                <a:srgbClr val="000000"/>
              </a:buClr>
              <a:buSzPct val="45000"/>
              <a:buFont typeface="Wingdings" charset="2"/>
              <a:buChar char=""/>
              <a:tabLst>
                <a:tab pos="1609560" algn="l"/>
              </a:tabLst>
            </a:pPr>
            <a:r>
              <a:rPr lang="zh-CN" sz="1600" b="0" strike="noStrike" spc="148">
                <a:solidFill>
                  <a:srgbClr val="262626"/>
                </a:solidFill>
                <a:latin typeface="Arial"/>
              </a:rPr>
              <a:t>点击以编辑提纲文本格式</a:t>
            </a:r>
            <a:endParaRPr lang="en-US" sz="1600" b="0" strike="noStrike" spc="148">
              <a:solidFill>
                <a:srgbClr val="262626"/>
              </a:solidFill>
              <a:latin typeface="Arial"/>
            </a:endParaRPr>
          </a:p>
          <a:p>
            <a:pPr marL="864000" lvl="1" indent="-324000">
              <a:lnSpc>
                <a:spcPct val="130000"/>
              </a:lnSpc>
              <a:spcBef>
                <a:spcPts val="1134"/>
              </a:spcBef>
              <a:buClr>
                <a:srgbClr val="000000"/>
              </a:buClr>
              <a:buSzPct val="75000"/>
              <a:buFont typeface="Symbol" charset="2"/>
              <a:buChar char=""/>
              <a:tabLst>
                <a:tab pos="1609560" algn="l"/>
              </a:tabLst>
            </a:pPr>
            <a:r>
              <a:rPr lang="zh-CN" sz="1600" b="0" strike="noStrike" spc="148">
                <a:solidFill>
                  <a:srgbClr val="262626"/>
                </a:solidFill>
                <a:latin typeface="Arial"/>
              </a:rPr>
              <a:t>第二提纲级别</a:t>
            </a:r>
            <a:endParaRPr lang="en-US" sz="1600" b="0" strike="noStrike" spc="148">
              <a:solidFill>
                <a:srgbClr val="262626"/>
              </a:solidFill>
              <a:latin typeface="Arial"/>
            </a:endParaRPr>
          </a:p>
          <a:p>
            <a:pPr marL="1296000" lvl="2" indent="-288000">
              <a:lnSpc>
                <a:spcPct val="130000"/>
              </a:lnSpc>
              <a:spcBef>
                <a:spcPts val="850"/>
              </a:spcBef>
              <a:buClr>
                <a:srgbClr val="000000"/>
              </a:buClr>
              <a:buSzPct val="45000"/>
              <a:buFont typeface="Wingdings" charset="2"/>
              <a:buChar char=""/>
              <a:tabLst>
                <a:tab pos="1609560" algn="l"/>
              </a:tabLst>
            </a:pPr>
            <a:r>
              <a:rPr lang="zh-CN" sz="1600" b="0" strike="noStrike" spc="148">
                <a:solidFill>
                  <a:srgbClr val="262626"/>
                </a:solidFill>
                <a:latin typeface="Arial"/>
              </a:rPr>
              <a:t>第三提纲级别</a:t>
            </a:r>
            <a:endParaRPr lang="en-US" sz="1600" b="0" strike="noStrike" spc="148">
              <a:solidFill>
                <a:srgbClr val="262626"/>
              </a:solidFill>
              <a:latin typeface="Arial"/>
            </a:endParaRPr>
          </a:p>
          <a:p>
            <a:pPr marL="1728000" lvl="3" indent="-216000">
              <a:lnSpc>
                <a:spcPct val="130000"/>
              </a:lnSpc>
              <a:spcBef>
                <a:spcPts val="567"/>
              </a:spcBef>
              <a:buClr>
                <a:srgbClr val="000000"/>
              </a:buClr>
              <a:buSzPct val="75000"/>
              <a:buFont typeface="Symbol" charset="2"/>
              <a:buChar char=""/>
              <a:tabLst>
                <a:tab pos="1609560" algn="l"/>
              </a:tabLst>
            </a:pPr>
            <a:r>
              <a:rPr lang="zh-CN" sz="1600" b="0" strike="noStrike" spc="148">
                <a:solidFill>
                  <a:srgbClr val="262626"/>
                </a:solidFill>
                <a:latin typeface="Arial"/>
              </a:rPr>
              <a:t>第四提纲级别</a:t>
            </a:r>
            <a:endParaRPr lang="en-US" sz="1600" b="0" strike="noStrike" spc="148">
              <a:solidFill>
                <a:srgbClr val="262626"/>
              </a:solidFill>
              <a:latin typeface="Arial"/>
            </a:endParaRPr>
          </a:p>
          <a:p>
            <a:pPr marL="2160000" lvl="4" indent="-216000">
              <a:lnSpc>
                <a:spcPct val="130000"/>
              </a:lnSpc>
              <a:spcBef>
                <a:spcPts val="283"/>
              </a:spcBef>
              <a:buClr>
                <a:srgbClr val="000000"/>
              </a:buClr>
              <a:buSzPct val="45000"/>
              <a:buFont typeface="Wingdings" charset="2"/>
              <a:buChar char=""/>
              <a:tabLst>
                <a:tab pos="1609560" algn="l"/>
              </a:tabLst>
            </a:pPr>
            <a:r>
              <a:rPr lang="zh-CN" sz="2000" b="0" strike="noStrike" spc="148">
                <a:solidFill>
                  <a:srgbClr val="262626"/>
                </a:solidFill>
                <a:latin typeface="Arial"/>
              </a:rPr>
              <a:t>第五提纲级别</a:t>
            </a:r>
            <a:endParaRPr lang="en-US" sz="2000" b="0" strike="noStrike" spc="148">
              <a:solidFill>
                <a:srgbClr val="262626"/>
              </a:solidFill>
              <a:latin typeface="Arial"/>
            </a:endParaRPr>
          </a:p>
          <a:p>
            <a:pPr marL="2592000" lvl="5" indent="-216000">
              <a:lnSpc>
                <a:spcPct val="130000"/>
              </a:lnSpc>
              <a:spcBef>
                <a:spcPts val="283"/>
              </a:spcBef>
              <a:buClr>
                <a:srgbClr val="000000"/>
              </a:buClr>
              <a:buSzPct val="45000"/>
              <a:buFont typeface="Wingdings" charset="2"/>
              <a:buChar char=""/>
              <a:tabLst>
                <a:tab pos="1609560" algn="l"/>
              </a:tabLst>
            </a:pPr>
            <a:r>
              <a:rPr lang="zh-CN" sz="2000" b="0" strike="noStrike" spc="148">
                <a:solidFill>
                  <a:srgbClr val="262626"/>
                </a:solidFill>
                <a:latin typeface="Arial"/>
              </a:rPr>
              <a:t>第六提纲级别</a:t>
            </a:r>
            <a:endParaRPr lang="en-US" sz="2000" b="0" strike="noStrike" spc="148">
              <a:solidFill>
                <a:srgbClr val="262626"/>
              </a:solidFill>
              <a:latin typeface="Arial"/>
            </a:endParaRPr>
          </a:p>
          <a:p>
            <a:pPr marL="3024000" lvl="6" indent="-216000">
              <a:lnSpc>
                <a:spcPct val="130000"/>
              </a:lnSpc>
              <a:spcBef>
                <a:spcPts val="283"/>
              </a:spcBef>
              <a:buClr>
                <a:srgbClr val="000000"/>
              </a:buClr>
              <a:buSzPct val="45000"/>
              <a:buFont typeface="Wingdings" charset="2"/>
              <a:buChar char=""/>
              <a:tabLst>
                <a:tab pos="1609560" algn="l"/>
              </a:tabLst>
            </a:pPr>
            <a:r>
              <a:rPr lang="zh-CN" sz="2000" b="0" strike="noStrike" spc="148">
                <a:solidFill>
                  <a:srgbClr val="262626"/>
                </a:solidFill>
                <a:latin typeface="Arial"/>
              </a:rPr>
              <a:t>第七提纲级别</a:t>
            </a:r>
            <a:endParaRPr lang="en-US" sz="2000" b="0" strike="noStrike" spc="148">
              <a:solidFill>
                <a:srgbClr val="262626"/>
              </a:solidFill>
              <a:latin typeface="Aria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1" name="KSO_TEMPLATE" hidden="1"/>
          <p:cNvSpPr/>
          <p:nvPr/>
        </p:nvSpPr>
        <p:spPr>
          <a:xfrm>
            <a:off x="0" y="0"/>
            <a:ext cx="360" cy="360"/>
          </a:xfrm>
          <a:prstGeom prst="rect">
            <a:avLst/>
          </a:prstGeom>
          <a:solidFill>
            <a:srgbClr val="000000"/>
          </a:solidFill>
          <a:ln w="12701">
            <a:solidFill>
              <a:srgbClr val="000000"/>
            </a:solidFill>
            <a:miter/>
          </a:ln>
        </p:spPr>
        <p:style>
          <a:lnRef idx="0">
            <a:scrgbClr r="0" g="0" b="0"/>
          </a:lnRef>
          <a:fillRef idx="0">
            <a:scrgbClr r="0" g="0" b="0"/>
          </a:fillRef>
          <a:effectRef idx="0">
            <a:scrgbClr r="0" g="0" b="0"/>
          </a:effectRef>
          <a:fontRef idx="minor"/>
        </p:style>
      </p:sp>
      <p:sp>
        <p:nvSpPr>
          <p:cNvPr id="42" name="PlaceHolder 1"/>
          <p:cNvSpPr>
            <a:spLocks noGrp="1"/>
          </p:cNvSpPr>
          <p:nvPr>
            <p:ph type="title"/>
          </p:nvPr>
        </p:nvSpPr>
        <p:spPr>
          <a:xfrm>
            <a:off x="4115880" y="2651760"/>
            <a:ext cx="5409360" cy="938880"/>
          </a:xfrm>
          <a:prstGeom prst="rect">
            <a:avLst/>
          </a:prstGeom>
          <a:noFill/>
          <a:ln w="0">
            <a:noFill/>
          </a:ln>
        </p:spPr>
        <p:txBody>
          <a:bodyPr lIns="90000" tIns="46800" rIns="90000" bIns="46800" anchor="b">
            <a:normAutofit/>
          </a:bodyPr>
          <a:lstStyle/>
          <a:p>
            <a:pPr>
              <a:lnSpc>
                <a:spcPct val="100000"/>
              </a:lnSpc>
              <a:buNone/>
              <a:tabLst>
                <a:tab pos="0" algn="l"/>
              </a:tabLst>
            </a:pPr>
            <a:r>
              <a:rPr lang="zh-CN" sz="4800" b="1" strike="noStrike" spc="-1">
                <a:solidFill>
                  <a:srgbClr val="262626"/>
                </a:solidFill>
                <a:latin typeface="Arial"/>
                <a:ea typeface="汉仪旗黑-85S"/>
              </a:rPr>
              <a:t>单击此处编辑标题</a:t>
            </a:r>
            <a:endParaRPr lang="en-US" sz="4800" b="0" strike="noStrike" spc="-1">
              <a:solidFill>
                <a:srgbClr val="000000"/>
              </a:solidFill>
              <a:latin typeface="等线"/>
            </a:endParaRPr>
          </a:p>
        </p:txBody>
      </p:sp>
      <p:sp>
        <p:nvSpPr>
          <p:cNvPr id="43" name="PlaceHolder 2"/>
          <p:cNvSpPr>
            <a:spLocks noGrp="1"/>
          </p:cNvSpPr>
          <p:nvPr>
            <p:ph type="body"/>
          </p:nvPr>
        </p:nvSpPr>
        <p:spPr>
          <a:xfrm>
            <a:off x="4115880" y="3646440"/>
            <a:ext cx="5409360" cy="1310400"/>
          </a:xfrm>
          <a:prstGeom prst="rect">
            <a:avLst/>
          </a:prstGeom>
          <a:noFill/>
          <a:ln w="0">
            <a:noFill/>
          </a:ln>
        </p:spPr>
        <p:txBody>
          <a:bodyPr lIns="90000" tIns="0" rIns="90000" bIns="46800" anchor="t">
            <a:noAutofit/>
          </a:bodyPr>
          <a:lstStyle/>
          <a:p>
            <a:pPr>
              <a:lnSpc>
                <a:spcPct val="130000"/>
              </a:lnSpc>
              <a:spcAft>
                <a:spcPts val="1001"/>
              </a:spcAft>
              <a:buNone/>
              <a:tabLst>
                <a:tab pos="0" algn="l"/>
              </a:tabLst>
            </a:pPr>
            <a:r>
              <a:rPr lang="zh-CN" sz="1600" b="0" strike="noStrike" spc="-1">
                <a:solidFill>
                  <a:srgbClr val="262626"/>
                </a:solidFill>
                <a:latin typeface="Arial"/>
                <a:ea typeface="微软雅黑"/>
              </a:rPr>
              <a:t>单击此处编辑文本</a:t>
            </a:r>
            <a:endParaRPr lang="en-US" sz="1600" b="0" strike="noStrike" spc="148">
              <a:solidFill>
                <a:srgbClr val="262626"/>
              </a:solidFill>
              <a:latin typeface="Arial"/>
            </a:endParaRPr>
          </a:p>
        </p:txBody>
      </p:sp>
      <p:sp>
        <p:nvSpPr>
          <p:cNvPr id="44" name="PlaceHolder 3"/>
          <p:cNvSpPr>
            <a:spLocks noGrp="1"/>
          </p:cNvSpPr>
          <p:nvPr>
            <p:ph type="dt" idx="3"/>
          </p:nvPr>
        </p:nvSpPr>
        <p:spPr>
          <a:xfrm>
            <a:off x="879840" y="6349680"/>
            <a:ext cx="2699640" cy="316440"/>
          </a:xfrm>
          <a:prstGeom prst="rect">
            <a:avLst/>
          </a:prstGeom>
          <a:noFill/>
          <a:ln w="0">
            <a:noFill/>
          </a:ln>
        </p:spPr>
        <p:txBody>
          <a:bodyPr anchor="ctr">
            <a:noAutofit/>
          </a:bodyPr>
          <a:lstStyle>
            <a:lvl1pPr>
              <a:lnSpc>
                <a:spcPct val="100000"/>
              </a:lnSpc>
              <a:buNone/>
              <a:tabLst>
                <a:tab pos="0" algn="l"/>
              </a:tabLst>
              <a:defRPr lang="en-US" sz="1200" b="0" strike="noStrike" spc="-1">
                <a:solidFill>
                  <a:srgbClr val="898989"/>
                </a:solidFill>
                <a:latin typeface="Arial"/>
                <a:ea typeface="微软雅黑"/>
              </a:defRPr>
            </a:lvl1pPr>
          </a:lstStyle>
          <a:p>
            <a:pPr>
              <a:lnSpc>
                <a:spcPct val="100000"/>
              </a:lnSpc>
              <a:buNone/>
              <a:tabLst>
                <a:tab pos="0" algn="l"/>
              </a:tabLst>
            </a:pPr>
            <a:r>
              <a:rPr lang="en-US" sz="1200" b="0" strike="noStrike" spc="-1">
                <a:solidFill>
                  <a:srgbClr val="898989"/>
                </a:solidFill>
                <a:latin typeface="Arial"/>
                <a:ea typeface="微软雅黑"/>
              </a:rPr>
              <a:t>&lt;日期/时间&gt;</a:t>
            </a:r>
            <a:endParaRPr lang="en-US" sz="1200" b="0" strike="noStrike" spc="-1">
              <a:latin typeface="Times New Roman"/>
            </a:endParaRPr>
          </a:p>
        </p:txBody>
      </p:sp>
      <p:sp>
        <p:nvSpPr>
          <p:cNvPr id="45" name="PlaceHolder 4"/>
          <p:cNvSpPr>
            <a:spLocks noGrp="1"/>
          </p:cNvSpPr>
          <p:nvPr>
            <p:ph type="ftr" idx="4"/>
          </p:nvPr>
        </p:nvSpPr>
        <p:spPr>
          <a:xfrm>
            <a:off x="4115880" y="6349680"/>
            <a:ext cx="3959640" cy="316440"/>
          </a:xfrm>
          <a:prstGeom prst="rect">
            <a:avLst/>
          </a:prstGeom>
          <a:noFill/>
          <a:ln w="0">
            <a:noFill/>
          </a:ln>
        </p:spPr>
        <p:txBody>
          <a:bodyPr anchor="ctr" anchorCtr="1">
            <a:noAutofit/>
          </a:bodyPr>
          <a:lstStyle>
            <a:lvl1pPr algn="ctr">
              <a:buNone/>
              <a:defRPr lang="en-US" sz="1400" b="0" strike="noStrike" spc="-1">
                <a:latin typeface="Times New Roman"/>
              </a:defRPr>
            </a:lvl1pPr>
          </a:lstStyle>
          <a:p>
            <a:pPr algn="ctr">
              <a:buNone/>
            </a:pPr>
            <a:r>
              <a:rPr lang="en-US" sz="1400" b="0" strike="noStrike" spc="-1">
                <a:latin typeface="Times New Roman"/>
              </a:rPr>
              <a:t>&lt;页脚&gt;</a:t>
            </a:r>
          </a:p>
        </p:txBody>
      </p:sp>
      <p:sp>
        <p:nvSpPr>
          <p:cNvPr id="46" name="PlaceHolder 5"/>
          <p:cNvSpPr>
            <a:spLocks noGrp="1"/>
          </p:cNvSpPr>
          <p:nvPr>
            <p:ph type="sldNum" idx="5"/>
          </p:nvPr>
        </p:nvSpPr>
        <p:spPr>
          <a:xfrm>
            <a:off x="8610480" y="6349680"/>
            <a:ext cx="2699640" cy="316440"/>
          </a:xfrm>
          <a:prstGeom prst="rect">
            <a:avLst/>
          </a:prstGeom>
          <a:noFill/>
          <a:ln w="0">
            <a:noFill/>
          </a:ln>
        </p:spPr>
        <p:txBody>
          <a:bodyPr anchor="ctr">
            <a:noAutofit/>
          </a:bodyPr>
          <a:lstStyle>
            <a:lvl1pPr algn="r">
              <a:lnSpc>
                <a:spcPct val="100000"/>
              </a:lnSpc>
              <a:buNone/>
              <a:tabLst>
                <a:tab pos="0" algn="l"/>
              </a:tabLst>
              <a:defRPr lang="en-US" sz="1200" b="0" strike="noStrike" spc="-1">
                <a:solidFill>
                  <a:srgbClr val="898989"/>
                </a:solidFill>
                <a:latin typeface="Arial"/>
                <a:ea typeface="微软雅黑"/>
              </a:defRPr>
            </a:lvl1pPr>
          </a:lstStyle>
          <a:p>
            <a:pPr algn="r">
              <a:lnSpc>
                <a:spcPct val="100000"/>
              </a:lnSpc>
              <a:buNone/>
              <a:tabLst>
                <a:tab pos="0" algn="l"/>
              </a:tabLst>
            </a:pPr>
            <a:fld id="{8C13C63E-8C5F-4890-A930-71A57B640692}" type="slidenum">
              <a:rPr lang="en-US" sz="1200" b="0" strike="noStrike" spc="-1">
                <a:solidFill>
                  <a:srgbClr val="898989"/>
                </a:solidFill>
                <a:latin typeface="Arial"/>
                <a:ea typeface="微软雅黑"/>
              </a:rPr>
              <a:t>‹#›</a:t>
            </a:fld>
            <a:endParaRPr lang="en-US" sz="12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9" name="组合 16"/>
          <p:cNvGrpSpPr/>
          <p:nvPr/>
        </p:nvGrpSpPr>
        <p:grpSpPr>
          <a:xfrm>
            <a:off x="11598840" y="6433200"/>
            <a:ext cx="450720" cy="149760"/>
            <a:chOff x="11598840" y="6433200"/>
            <a:chExt cx="450720" cy="149760"/>
          </a:xfrm>
        </p:grpSpPr>
        <p:sp>
          <p:nvSpPr>
            <p:cNvPr id="90" name="菱形 18"/>
            <p:cNvSpPr/>
            <p:nvPr/>
          </p:nvSpPr>
          <p:spPr>
            <a:xfrm>
              <a:off x="11598840" y="64368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91" name="菱形 19"/>
            <p:cNvSpPr/>
            <p:nvPr/>
          </p:nvSpPr>
          <p:spPr>
            <a:xfrm>
              <a:off x="1175076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92" name="菱形 20"/>
            <p:cNvSpPr/>
            <p:nvPr/>
          </p:nvSpPr>
          <p:spPr>
            <a:xfrm>
              <a:off x="1190304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grpSp>
      <p:sp>
        <p:nvSpPr>
          <p:cNvPr id="93" name="五边形 4"/>
          <p:cNvSpPr/>
          <p:nvPr/>
        </p:nvSpPr>
        <p:spPr>
          <a:xfrm rot="5400000">
            <a:off x="347040" y="-79920"/>
            <a:ext cx="437760" cy="543240"/>
          </a:xfrm>
          <a:custGeom>
            <a:avLst/>
            <a:gdLst/>
            <a:ahLst/>
            <a:cxnLst/>
            <a:rect l="l" t="t" r="r" b="b"/>
            <a:pathLst>
              <a:path w="1217" h="1510">
                <a:moveTo>
                  <a:pt x="0" y="0"/>
                </a:moveTo>
                <a:lnTo>
                  <a:pt x="782" y="0"/>
                </a:lnTo>
                <a:lnTo>
                  <a:pt x="1217" y="755"/>
                </a:lnTo>
                <a:lnTo>
                  <a:pt x="782" y="1510"/>
                </a:lnTo>
                <a:lnTo>
                  <a:pt x="0" y="1510"/>
                </a:lnTo>
                <a:close/>
              </a:path>
            </a:pathLst>
          </a:custGeom>
          <a:solidFill>
            <a:srgbClr val="000000"/>
          </a:solidFill>
          <a:ln w="0">
            <a:noFill/>
          </a:ln>
          <a:effectLst>
            <a:outerShdw algn="tl">
              <a:srgbClr val="000000">
                <a:alpha val="40000"/>
              </a:srgbClr>
            </a:outerShdw>
          </a:effectLst>
        </p:spPr>
        <p:style>
          <a:lnRef idx="0">
            <a:scrgbClr r="0" g="0" b="0"/>
          </a:lnRef>
          <a:fillRef idx="0">
            <a:scrgbClr r="0" g="0" b="0"/>
          </a:fillRef>
          <a:effectRef idx="0">
            <a:scrgbClr r="0" g="0" b="0"/>
          </a:effectRef>
          <a:fontRef idx="minor"/>
        </p:style>
        <p:txBody>
          <a:bodyPr/>
          <a:lstStyle/>
          <a:p>
            <a:endParaRPr lang="zh-CN" altLang="en-US"/>
          </a:p>
        </p:txBody>
      </p:sp>
      <p:sp>
        <p:nvSpPr>
          <p:cNvPr id="94" name="文本框 2"/>
          <p:cNvSpPr/>
          <p:nvPr/>
        </p:nvSpPr>
        <p:spPr>
          <a:xfrm>
            <a:off x="837720" y="2557080"/>
            <a:ext cx="10834560" cy="954107"/>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buNone/>
              <a:tabLst>
                <a:tab pos="0" algn="l"/>
              </a:tabLst>
            </a:pPr>
            <a:r>
              <a:rPr lang="en-US" sz="2400" b="0" strike="noStrike" spc="-1" dirty="0">
                <a:solidFill>
                  <a:srgbClr val="000000"/>
                </a:solidFill>
                <a:latin typeface="微软雅黑"/>
                <a:ea typeface="微软雅黑"/>
              </a:rPr>
              <a:t>cs128 </a:t>
            </a:r>
            <a:r>
              <a:rPr lang="en-GB" sz="2400" b="0" strike="noStrike" spc="-1" dirty="0">
                <a:solidFill>
                  <a:srgbClr val="000000"/>
                </a:solidFill>
                <a:latin typeface="微软雅黑"/>
                <a:ea typeface="微软雅黑"/>
              </a:rPr>
              <a:t>Intro To Computer Science II</a:t>
            </a:r>
            <a:endParaRPr lang="en-US" sz="2400" b="0" strike="noStrike" spc="-1" dirty="0">
              <a:latin typeface="Arial"/>
            </a:endParaRPr>
          </a:p>
          <a:p>
            <a:pPr>
              <a:lnSpc>
                <a:spcPct val="100000"/>
              </a:lnSpc>
              <a:buNone/>
              <a:tabLst>
                <a:tab pos="0" algn="l"/>
              </a:tabLst>
            </a:pPr>
            <a:r>
              <a:rPr lang="en-US" sz="3200" b="0" strike="noStrike" spc="-1" dirty="0">
                <a:solidFill>
                  <a:srgbClr val="000000"/>
                </a:solidFill>
                <a:latin typeface="微软雅黑"/>
                <a:ea typeface="微软雅黑"/>
              </a:rPr>
              <a:t>			               MP1 </a:t>
            </a:r>
            <a:r>
              <a:rPr lang="en-US" altLang="zh-CN" sz="3200" b="0" strike="noStrike" spc="-1" dirty="0">
                <a:solidFill>
                  <a:srgbClr val="000000"/>
                </a:solidFill>
                <a:latin typeface="微软雅黑"/>
                <a:ea typeface="微软雅黑"/>
              </a:rPr>
              <a:t>Hawaiian Words</a:t>
            </a:r>
            <a:endParaRPr lang="en-US" sz="3200" b="0" strike="noStrike" spc="-1" dirty="0">
              <a:latin typeface="Arial"/>
            </a:endParaRPr>
          </a:p>
        </p:txBody>
      </p:sp>
      <p:sp>
        <p:nvSpPr>
          <p:cNvPr id="95" name="文本框 9"/>
          <p:cNvSpPr/>
          <p:nvPr/>
        </p:nvSpPr>
        <p:spPr>
          <a:xfrm>
            <a:off x="837720" y="5956200"/>
            <a:ext cx="3673800" cy="47196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buNone/>
              <a:tabLst>
                <a:tab pos="0" algn="l"/>
              </a:tabLst>
            </a:pPr>
            <a:r>
              <a:rPr lang="en-US" sz="2500" b="1" strike="noStrike" spc="-1">
                <a:solidFill>
                  <a:srgbClr val="000000"/>
                </a:solidFill>
                <a:latin typeface="微软雅黑"/>
                <a:ea typeface="微软雅黑"/>
              </a:rPr>
              <a:t>TUTOR: JannLeo</a:t>
            </a:r>
            <a:endParaRPr lang="en-US" sz="2500" b="0" strike="noStrike" spc="-1">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7" name="组合 16"/>
          <p:cNvGrpSpPr/>
          <p:nvPr/>
        </p:nvGrpSpPr>
        <p:grpSpPr>
          <a:xfrm>
            <a:off x="11598840" y="6433200"/>
            <a:ext cx="450720" cy="149760"/>
            <a:chOff x="11598840" y="6433200"/>
            <a:chExt cx="450720" cy="149760"/>
          </a:xfrm>
        </p:grpSpPr>
        <p:sp>
          <p:nvSpPr>
            <p:cNvPr id="128" name="菱形 18"/>
            <p:cNvSpPr/>
            <p:nvPr/>
          </p:nvSpPr>
          <p:spPr>
            <a:xfrm>
              <a:off x="11598840" y="64368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29" name="菱形 19"/>
            <p:cNvSpPr/>
            <p:nvPr/>
          </p:nvSpPr>
          <p:spPr>
            <a:xfrm>
              <a:off x="1175076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30" name="菱形 20"/>
            <p:cNvSpPr/>
            <p:nvPr/>
          </p:nvSpPr>
          <p:spPr>
            <a:xfrm>
              <a:off x="1190304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grpSp>
      <p:sp>
        <p:nvSpPr>
          <p:cNvPr id="131" name="五边形 4"/>
          <p:cNvSpPr/>
          <p:nvPr/>
        </p:nvSpPr>
        <p:spPr>
          <a:xfrm rot="5400000">
            <a:off x="347040" y="-79920"/>
            <a:ext cx="437760" cy="543240"/>
          </a:xfrm>
          <a:custGeom>
            <a:avLst/>
            <a:gdLst/>
            <a:ahLst/>
            <a:cxnLst/>
            <a:rect l="l" t="t" r="r" b="b"/>
            <a:pathLst>
              <a:path w="1217" h="1510">
                <a:moveTo>
                  <a:pt x="0" y="0"/>
                </a:moveTo>
                <a:lnTo>
                  <a:pt x="782" y="0"/>
                </a:lnTo>
                <a:lnTo>
                  <a:pt x="1217" y="755"/>
                </a:lnTo>
                <a:lnTo>
                  <a:pt x="782" y="1510"/>
                </a:lnTo>
                <a:lnTo>
                  <a:pt x="0" y="1510"/>
                </a:lnTo>
                <a:close/>
              </a:path>
            </a:pathLst>
          </a:custGeom>
          <a:solidFill>
            <a:srgbClr val="000000"/>
          </a:solidFill>
          <a:ln w="0">
            <a:noFill/>
          </a:ln>
          <a:effectLst>
            <a:outerShdw algn="tl">
              <a:srgbClr val="000000">
                <a:alpha val="40000"/>
              </a:srgbClr>
            </a:outerShdw>
          </a:effectLst>
        </p:spPr>
        <p:style>
          <a:lnRef idx="0">
            <a:scrgbClr r="0" g="0" b="0"/>
          </a:lnRef>
          <a:fillRef idx="0">
            <a:scrgbClr r="0" g="0" b="0"/>
          </a:fillRef>
          <a:effectRef idx="0">
            <a:scrgbClr r="0" g="0" b="0"/>
          </a:effectRef>
          <a:fontRef idx="minor"/>
        </p:style>
        <p:txBody>
          <a:bodyPr/>
          <a:lstStyle/>
          <a:p>
            <a:endParaRPr lang="zh-CN" altLang="en-US"/>
          </a:p>
        </p:txBody>
      </p:sp>
      <p:sp>
        <p:nvSpPr>
          <p:cNvPr id="132" name="文本框 6"/>
          <p:cNvSpPr/>
          <p:nvPr/>
        </p:nvSpPr>
        <p:spPr>
          <a:xfrm>
            <a:off x="565920" y="410580"/>
            <a:ext cx="5617440" cy="54792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buNone/>
              <a:tabLst>
                <a:tab pos="0" algn="l"/>
              </a:tabLst>
            </a:pPr>
            <a:r>
              <a:rPr lang="zh-CN" sz="3000" b="1" strike="noStrike" spc="-1" dirty="0">
                <a:solidFill>
                  <a:srgbClr val="000000"/>
                </a:solidFill>
                <a:latin typeface="微软雅黑"/>
                <a:ea typeface="微软雅黑"/>
              </a:rPr>
              <a:t>知识分析</a:t>
            </a:r>
            <a:endParaRPr lang="en-US" sz="3000" b="0" strike="noStrike" spc="-1" dirty="0">
              <a:latin typeface="Arial"/>
            </a:endParaRPr>
          </a:p>
        </p:txBody>
      </p:sp>
      <p:sp>
        <p:nvSpPr>
          <p:cNvPr id="133" name="文本框 2"/>
          <p:cNvSpPr/>
          <p:nvPr/>
        </p:nvSpPr>
        <p:spPr>
          <a:xfrm>
            <a:off x="951120" y="958500"/>
            <a:ext cx="10464480" cy="499111"/>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gn="ctr">
              <a:lnSpc>
                <a:spcPct val="150000"/>
              </a:lnSpc>
              <a:buNone/>
              <a:tabLst>
                <a:tab pos="0" algn="l"/>
              </a:tabLst>
            </a:pPr>
            <a:r>
              <a:rPr lang="en-US" altLang="zh-CN" sz="2000" spc="-1" dirty="0">
                <a:latin typeface="Arial"/>
              </a:rPr>
              <a:t>Provided for U</a:t>
            </a:r>
          </a:p>
        </p:txBody>
      </p:sp>
      <p:pic>
        <p:nvPicPr>
          <p:cNvPr id="5" name="图片 4">
            <a:extLst>
              <a:ext uri="{FF2B5EF4-FFF2-40B4-BE49-F238E27FC236}">
                <a16:creationId xmlns:a16="http://schemas.microsoft.com/office/drawing/2014/main" id="{DDAE6481-C5A9-4417-A1BC-458A8B6E29FF}"/>
              </a:ext>
            </a:extLst>
          </p:cNvPr>
          <p:cNvPicPr>
            <a:picLocks noChangeAspect="1"/>
          </p:cNvPicPr>
          <p:nvPr/>
        </p:nvPicPr>
        <p:blipFill>
          <a:blip r:embed="rId3"/>
          <a:stretch>
            <a:fillRect/>
          </a:stretch>
        </p:blipFill>
        <p:spPr>
          <a:xfrm>
            <a:off x="7437937" y="4927574"/>
            <a:ext cx="3123379" cy="1812472"/>
          </a:xfrm>
          <a:prstGeom prst="rect">
            <a:avLst/>
          </a:prstGeom>
        </p:spPr>
      </p:pic>
      <p:sp>
        <p:nvSpPr>
          <p:cNvPr id="3" name="Rectangle 2">
            <a:extLst>
              <a:ext uri="{FF2B5EF4-FFF2-40B4-BE49-F238E27FC236}">
                <a16:creationId xmlns:a16="http://schemas.microsoft.com/office/drawing/2014/main" id="{13E85041-39A8-834F-6877-BB2AA17AC3A3}"/>
              </a:ext>
            </a:extLst>
          </p:cNvPr>
          <p:cNvSpPr>
            <a:spLocks noChangeArrowheads="1"/>
          </p:cNvSpPr>
          <p:nvPr/>
        </p:nvSpPr>
        <p:spPr bwMode="auto">
          <a:xfrm>
            <a:off x="1348509" y="2049323"/>
            <a:ext cx="11441160" cy="1631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buFontTx/>
              <a:buChar char="•"/>
            </a:pPr>
            <a:r>
              <a:rPr lang="zh-CN" altLang="en-US" sz="2000" dirty="0">
                <a:latin typeface="Arial" panose="020B0604020202020204" pitchFamily="34" charset="0"/>
              </a:rPr>
              <a:t>已经提供函数声明和描述</a:t>
            </a:r>
            <a:endParaRPr lang="en-US" altLang="zh-CN" sz="2000" dirty="0">
              <a:latin typeface="Arial" panose="020B0604020202020204" pitchFamily="34" charset="0"/>
            </a:endParaRPr>
          </a:p>
          <a:p>
            <a:pPr eaLnBrk="0" fontAlgn="base" hangingPunct="0">
              <a:spcBef>
                <a:spcPct val="0"/>
              </a:spcBef>
              <a:spcAft>
                <a:spcPct val="0"/>
              </a:spcAft>
              <a:buFontTx/>
              <a:buChar char="•"/>
            </a:pPr>
            <a:endParaRPr kumimoji="0" lang="en-US" altLang="zh-CN" sz="2000" i="0" u="none" strike="noStrike" cap="none" normalizeH="0" baseline="0" dirty="0">
              <a:ln>
                <a:noFill/>
              </a:ln>
              <a:solidFill>
                <a:schemeClr val="tx1"/>
              </a:solidFill>
              <a:effectLst/>
              <a:latin typeface="Arial" panose="020B0604020202020204" pitchFamily="34" charset="0"/>
            </a:endParaRPr>
          </a:p>
          <a:p>
            <a:pPr eaLnBrk="0" fontAlgn="base" hangingPunct="0">
              <a:spcBef>
                <a:spcPct val="0"/>
              </a:spcBef>
              <a:spcAft>
                <a:spcPct val="0"/>
              </a:spcAft>
              <a:buFontTx/>
              <a:buChar char="•"/>
            </a:pPr>
            <a:r>
              <a:rPr kumimoji="0" lang="zh-CN" altLang="en-US" sz="2000" i="0" u="none" strike="noStrike" cap="none" normalizeH="0" baseline="0" dirty="0">
                <a:ln>
                  <a:noFill/>
                </a:ln>
                <a:solidFill>
                  <a:schemeClr val="tx1"/>
                </a:solidFill>
                <a:effectLst/>
                <a:latin typeface="Arial" panose="020B0604020202020204" pitchFamily="34" charset="0"/>
              </a:rPr>
              <a:t>提供了自动评分系统与测试用例</a:t>
            </a:r>
            <a:endParaRPr kumimoji="0" lang="en-US" altLang="zh-CN" sz="2000" i="0" u="none" strike="noStrike" cap="none" normalizeH="0" baseline="0" dirty="0">
              <a:ln>
                <a:noFill/>
              </a:ln>
              <a:solidFill>
                <a:schemeClr val="tx1"/>
              </a:solidFill>
              <a:effectLst/>
              <a:latin typeface="Arial" panose="020B0604020202020204" pitchFamily="34" charset="0"/>
            </a:endParaRPr>
          </a:p>
          <a:p>
            <a:pPr eaLnBrk="0" fontAlgn="base" hangingPunct="0">
              <a:spcBef>
                <a:spcPct val="0"/>
              </a:spcBef>
              <a:spcAft>
                <a:spcPct val="0"/>
              </a:spcAft>
              <a:buFontTx/>
              <a:buChar char="•"/>
            </a:pPr>
            <a:endParaRPr lang="en-US" altLang="zh-CN" sz="2000" dirty="0">
              <a:latin typeface="Arial" panose="020B0604020202020204" pitchFamily="34" charset="0"/>
            </a:endParaRPr>
          </a:p>
          <a:p>
            <a:pPr eaLnBrk="0" fontAlgn="base" hangingPunct="0">
              <a:spcBef>
                <a:spcPct val="0"/>
              </a:spcBef>
              <a:spcAft>
                <a:spcPct val="0"/>
              </a:spcAft>
              <a:buFontTx/>
              <a:buChar char="•"/>
            </a:pPr>
            <a:r>
              <a:rPr kumimoji="0" lang="zh-CN" altLang="en-US" sz="2000" i="0" u="none" strike="noStrike" cap="none" normalizeH="0" baseline="0" dirty="0">
                <a:ln>
                  <a:noFill/>
                </a:ln>
                <a:solidFill>
                  <a:schemeClr val="tx1"/>
                </a:solidFill>
                <a:effectLst/>
                <a:latin typeface="Arial" panose="020B0604020202020204" pitchFamily="34" charset="0"/>
              </a:rPr>
              <a:t>提供了运行测试用例的说明</a:t>
            </a:r>
            <a:endParaRPr kumimoji="0" lang="zh-CN" altLang="zh-CN" sz="200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662915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7" name="组合 16"/>
          <p:cNvGrpSpPr/>
          <p:nvPr/>
        </p:nvGrpSpPr>
        <p:grpSpPr>
          <a:xfrm>
            <a:off x="11598840" y="6433200"/>
            <a:ext cx="450720" cy="149760"/>
            <a:chOff x="11598840" y="6433200"/>
            <a:chExt cx="450720" cy="149760"/>
          </a:xfrm>
        </p:grpSpPr>
        <p:sp>
          <p:nvSpPr>
            <p:cNvPr id="128" name="菱形 18"/>
            <p:cNvSpPr/>
            <p:nvPr/>
          </p:nvSpPr>
          <p:spPr>
            <a:xfrm>
              <a:off x="11598840" y="64368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29" name="菱形 19"/>
            <p:cNvSpPr/>
            <p:nvPr/>
          </p:nvSpPr>
          <p:spPr>
            <a:xfrm>
              <a:off x="1175076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30" name="菱形 20"/>
            <p:cNvSpPr/>
            <p:nvPr/>
          </p:nvSpPr>
          <p:spPr>
            <a:xfrm>
              <a:off x="1190304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grpSp>
      <p:sp>
        <p:nvSpPr>
          <p:cNvPr id="131" name="五边形 4"/>
          <p:cNvSpPr/>
          <p:nvPr/>
        </p:nvSpPr>
        <p:spPr>
          <a:xfrm rot="5400000">
            <a:off x="347040" y="-79920"/>
            <a:ext cx="437760" cy="543240"/>
          </a:xfrm>
          <a:custGeom>
            <a:avLst/>
            <a:gdLst/>
            <a:ahLst/>
            <a:cxnLst/>
            <a:rect l="l" t="t" r="r" b="b"/>
            <a:pathLst>
              <a:path w="1217" h="1510">
                <a:moveTo>
                  <a:pt x="0" y="0"/>
                </a:moveTo>
                <a:lnTo>
                  <a:pt x="782" y="0"/>
                </a:lnTo>
                <a:lnTo>
                  <a:pt x="1217" y="755"/>
                </a:lnTo>
                <a:lnTo>
                  <a:pt x="782" y="1510"/>
                </a:lnTo>
                <a:lnTo>
                  <a:pt x="0" y="1510"/>
                </a:lnTo>
                <a:close/>
              </a:path>
            </a:pathLst>
          </a:custGeom>
          <a:solidFill>
            <a:srgbClr val="000000"/>
          </a:solidFill>
          <a:ln w="0">
            <a:noFill/>
          </a:ln>
          <a:effectLst>
            <a:outerShdw algn="tl">
              <a:srgbClr val="000000">
                <a:alpha val="40000"/>
              </a:srgbClr>
            </a:outerShdw>
          </a:effectLst>
        </p:spPr>
        <p:style>
          <a:lnRef idx="0">
            <a:scrgbClr r="0" g="0" b="0"/>
          </a:lnRef>
          <a:fillRef idx="0">
            <a:scrgbClr r="0" g="0" b="0"/>
          </a:fillRef>
          <a:effectRef idx="0">
            <a:scrgbClr r="0" g="0" b="0"/>
          </a:effectRef>
          <a:fontRef idx="minor"/>
        </p:style>
        <p:txBody>
          <a:bodyPr/>
          <a:lstStyle/>
          <a:p>
            <a:endParaRPr lang="zh-CN" altLang="en-US"/>
          </a:p>
        </p:txBody>
      </p:sp>
      <p:sp>
        <p:nvSpPr>
          <p:cNvPr id="132" name="文本框 6"/>
          <p:cNvSpPr/>
          <p:nvPr/>
        </p:nvSpPr>
        <p:spPr>
          <a:xfrm>
            <a:off x="565920" y="410580"/>
            <a:ext cx="5617440" cy="54792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buNone/>
              <a:tabLst>
                <a:tab pos="0" algn="l"/>
              </a:tabLst>
            </a:pPr>
            <a:r>
              <a:rPr lang="zh-CN" sz="3000" b="1" strike="noStrike" spc="-1" dirty="0">
                <a:solidFill>
                  <a:srgbClr val="000000"/>
                </a:solidFill>
                <a:latin typeface="微软雅黑"/>
                <a:ea typeface="微软雅黑"/>
              </a:rPr>
              <a:t>知识分析</a:t>
            </a:r>
            <a:endParaRPr lang="en-US" sz="3000" b="0" strike="noStrike" spc="-1" dirty="0">
              <a:latin typeface="Arial"/>
            </a:endParaRPr>
          </a:p>
        </p:txBody>
      </p:sp>
      <p:sp>
        <p:nvSpPr>
          <p:cNvPr id="133" name="文本框 2"/>
          <p:cNvSpPr/>
          <p:nvPr/>
        </p:nvSpPr>
        <p:spPr>
          <a:xfrm>
            <a:off x="951120" y="708944"/>
            <a:ext cx="10464480" cy="499111"/>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gn="ctr">
              <a:lnSpc>
                <a:spcPct val="150000"/>
              </a:lnSpc>
              <a:buNone/>
              <a:tabLst>
                <a:tab pos="0" algn="l"/>
              </a:tabLst>
            </a:pPr>
            <a:r>
              <a:rPr lang="zh-CN" altLang="en-US" sz="2000" spc="-1" dirty="0">
                <a:latin typeface="Arial"/>
              </a:rPr>
              <a:t>任务细节</a:t>
            </a:r>
            <a:endParaRPr lang="en-US" altLang="zh-CN" sz="2000" spc="-1" dirty="0">
              <a:latin typeface="Arial"/>
            </a:endParaRPr>
          </a:p>
        </p:txBody>
      </p:sp>
      <p:sp>
        <p:nvSpPr>
          <p:cNvPr id="3" name="Rectangle 2">
            <a:extLst>
              <a:ext uri="{FF2B5EF4-FFF2-40B4-BE49-F238E27FC236}">
                <a16:creationId xmlns:a16="http://schemas.microsoft.com/office/drawing/2014/main" id="{13E85041-39A8-834F-6877-BB2AA17AC3A3}"/>
              </a:ext>
            </a:extLst>
          </p:cNvPr>
          <p:cNvSpPr>
            <a:spLocks noChangeArrowheads="1"/>
          </p:cNvSpPr>
          <p:nvPr/>
        </p:nvSpPr>
        <p:spPr bwMode="auto">
          <a:xfrm>
            <a:off x="837540" y="1122885"/>
            <a:ext cx="11441160" cy="53245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buFontTx/>
              <a:buChar char="•"/>
            </a:pPr>
            <a:r>
              <a:rPr lang="zh-CN" altLang="en-US" sz="2000" dirty="0"/>
              <a:t>夏威夷语中有 </a:t>
            </a:r>
            <a:r>
              <a:rPr lang="en-US" altLang="zh-CN" sz="2000" dirty="0"/>
              <a:t>12 </a:t>
            </a:r>
            <a:r>
              <a:rPr lang="zh-CN" altLang="en-US" sz="2000" dirty="0"/>
              <a:t>个有效字符：</a:t>
            </a:r>
            <a:r>
              <a:rPr lang="pt-BR" altLang="zh-CN" sz="2000" dirty="0"/>
              <a:t>a, e, i, o, u, h, k, l, m, n, p, w </a:t>
            </a:r>
            <a:r>
              <a:rPr lang="zh-CN" altLang="en-US" sz="2000" dirty="0"/>
              <a:t>以及特殊字符 </a:t>
            </a:r>
            <a:r>
              <a:rPr lang="en-US" altLang="zh-CN" sz="2000" dirty="0"/>
              <a:t>'</a:t>
            </a:r>
            <a:r>
              <a:rPr lang="zh-CN" altLang="en-US" sz="2000" dirty="0"/>
              <a:t>（用于表示停顿）。</a:t>
            </a:r>
            <a:endParaRPr lang="en-US" altLang="zh-CN" sz="2000" dirty="0"/>
          </a:p>
          <a:p>
            <a:pPr eaLnBrk="0" fontAlgn="base" hangingPunct="0">
              <a:spcBef>
                <a:spcPct val="0"/>
              </a:spcBef>
              <a:spcAft>
                <a:spcPct val="0"/>
              </a:spcAft>
              <a:buFontTx/>
              <a:buChar char="•"/>
            </a:pPr>
            <a:endParaRPr lang="en-US" altLang="zh-CN" sz="2000" dirty="0"/>
          </a:p>
          <a:p>
            <a:pPr eaLnBrk="0" fontAlgn="base" hangingPunct="0">
              <a:spcBef>
                <a:spcPct val="0"/>
              </a:spcBef>
              <a:spcAft>
                <a:spcPct val="0"/>
              </a:spcAft>
              <a:buFontTx/>
              <a:buChar char="•"/>
            </a:pPr>
            <a:r>
              <a:rPr lang="zh-CN" altLang="en-US" sz="2000" dirty="0"/>
              <a:t>每个传入程序的夏威夷语单词都必须经过检查，以确保它只包含这些字符。如果单词中出现了无效字符，就不认为它是一个有效的夏威夷语单词。</a:t>
            </a:r>
            <a:endParaRPr lang="en-US" altLang="zh-CN" sz="2000" dirty="0"/>
          </a:p>
          <a:p>
            <a:pPr eaLnBrk="0" fontAlgn="base" hangingPunct="0">
              <a:spcBef>
                <a:spcPct val="0"/>
              </a:spcBef>
              <a:spcAft>
                <a:spcPct val="0"/>
              </a:spcAft>
              <a:buFontTx/>
              <a:buChar char="•"/>
            </a:pPr>
            <a:endParaRPr lang="en-US" altLang="zh-CN" sz="2000" dirty="0"/>
          </a:p>
          <a:p>
            <a:pPr eaLnBrk="0" fontAlgn="base" hangingPunct="0">
              <a:spcBef>
                <a:spcPct val="0"/>
              </a:spcBef>
              <a:spcAft>
                <a:spcPct val="0"/>
              </a:spcAft>
              <a:buFontTx/>
              <a:buChar char="•"/>
            </a:pPr>
            <a:r>
              <a:rPr lang="zh-CN" altLang="en-US" sz="2000" dirty="0"/>
              <a:t>夏威夷语中的辅音与英语中的发音类似，但 </a:t>
            </a:r>
            <a:r>
              <a:rPr lang="en-US" altLang="zh-CN" sz="2000" dirty="0"/>
              <a:t>w </a:t>
            </a:r>
            <a:r>
              <a:rPr lang="zh-CN" altLang="en-US" sz="2000" dirty="0"/>
              <a:t>在某些情况下会发 </a:t>
            </a:r>
            <a:r>
              <a:rPr lang="en-US" altLang="zh-CN" sz="2000" dirty="0"/>
              <a:t>/v/ </a:t>
            </a:r>
            <a:r>
              <a:rPr lang="zh-CN" altLang="en-US" sz="2000" dirty="0"/>
              <a:t>音。</a:t>
            </a:r>
            <a:endParaRPr lang="en-US" altLang="zh-CN" sz="1050" b="0" strike="noStrike" spc="-1" dirty="0">
              <a:latin typeface="Arial"/>
            </a:endParaRPr>
          </a:p>
          <a:p>
            <a:pPr eaLnBrk="0" fontAlgn="base" hangingPunct="0">
              <a:spcBef>
                <a:spcPct val="0"/>
              </a:spcBef>
              <a:spcAft>
                <a:spcPct val="0"/>
              </a:spcAft>
              <a:buFontTx/>
              <a:buChar char="•"/>
            </a:pPr>
            <a:endParaRPr lang="en-US" altLang="zh-CN" sz="2000" dirty="0"/>
          </a:p>
          <a:p>
            <a:pPr eaLnBrk="0" fontAlgn="base" hangingPunct="0">
              <a:spcBef>
                <a:spcPct val="0"/>
              </a:spcBef>
              <a:spcAft>
                <a:spcPct val="0"/>
              </a:spcAft>
              <a:buFontTx/>
              <a:buChar char="•"/>
            </a:pPr>
            <a:r>
              <a:rPr lang="zh-CN" altLang="en-US" sz="2000" dirty="0"/>
              <a:t>元音包括 </a:t>
            </a:r>
            <a:r>
              <a:rPr lang="en-US" altLang="zh-CN" sz="2000" dirty="0"/>
              <a:t>a, e, </a:t>
            </a:r>
            <a:r>
              <a:rPr lang="en-US" altLang="zh-CN" sz="2000" dirty="0" err="1"/>
              <a:t>i</a:t>
            </a:r>
            <a:r>
              <a:rPr lang="en-US" altLang="zh-CN" sz="2000" dirty="0"/>
              <a:t>, o, u</a:t>
            </a:r>
            <a:r>
              <a:rPr lang="zh-CN" altLang="en-US" sz="2000" dirty="0"/>
              <a:t>，它们的发音分别为 </a:t>
            </a:r>
            <a:r>
              <a:rPr lang="en-US" altLang="zh-CN" sz="2000" dirty="0"/>
              <a:t>ah, eh, </a:t>
            </a:r>
            <a:r>
              <a:rPr lang="en-US" altLang="zh-CN" sz="2000" dirty="0" err="1"/>
              <a:t>ee</a:t>
            </a:r>
            <a:r>
              <a:rPr lang="en-US" altLang="zh-CN" sz="2000" dirty="0"/>
              <a:t>, oh, </a:t>
            </a:r>
            <a:r>
              <a:rPr lang="en-US" altLang="zh-CN" sz="2000" dirty="0" err="1"/>
              <a:t>oo</a:t>
            </a:r>
            <a:r>
              <a:rPr lang="zh-CN" altLang="en-US" sz="2000" dirty="0"/>
              <a:t>。</a:t>
            </a:r>
            <a:endParaRPr lang="en-US" altLang="zh-CN" sz="800" b="0" strike="noStrike" spc="-1" dirty="0">
              <a:latin typeface="Arial"/>
            </a:endParaRPr>
          </a:p>
          <a:p>
            <a:pPr eaLnBrk="0" fontAlgn="base" hangingPunct="0">
              <a:spcBef>
                <a:spcPct val="0"/>
              </a:spcBef>
              <a:spcAft>
                <a:spcPct val="0"/>
              </a:spcAft>
              <a:buFontTx/>
              <a:buChar char="•"/>
            </a:pPr>
            <a:endParaRPr kumimoji="0" lang="en-US" altLang="zh-CN" sz="2000" i="0" u="none" strike="noStrike" cap="none" normalizeH="0" baseline="0" dirty="0">
              <a:ln>
                <a:noFill/>
              </a:ln>
              <a:solidFill>
                <a:schemeClr val="tx1"/>
              </a:solidFill>
              <a:effectLst/>
              <a:latin typeface="Arial" panose="020B0604020202020204" pitchFamily="34" charset="0"/>
            </a:endParaRPr>
          </a:p>
          <a:p>
            <a:pPr>
              <a:buFont typeface="Arial" panose="020B0604020202020204" pitchFamily="34" charset="0"/>
              <a:buChar char="•"/>
            </a:pPr>
            <a:r>
              <a:rPr lang="zh-CN" altLang="en-US" sz="2000" dirty="0"/>
              <a:t>夏威夷语中也有一些元音组合，这些组合有特定的发音规则，例如：</a:t>
            </a:r>
            <a:r>
              <a:rPr lang="en-US" altLang="zh-CN" sz="2000" dirty="0"/>
              <a:t>ai </a:t>
            </a:r>
            <a:r>
              <a:rPr lang="zh-CN" altLang="en-US" sz="2000" dirty="0"/>
              <a:t>发音类似于英语中的 </a:t>
            </a:r>
            <a:r>
              <a:rPr lang="en-US" altLang="zh-CN" sz="2000" dirty="0"/>
              <a:t>"eye"</a:t>
            </a:r>
            <a:r>
              <a:rPr lang="zh-CN" altLang="en-US" sz="2000" dirty="0"/>
              <a:t>。</a:t>
            </a:r>
          </a:p>
          <a:p>
            <a:pPr>
              <a:buFont typeface="Arial" panose="020B0604020202020204" pitchFamily="34" charset="0"/>
              <a:buChar char="•"/>
            </a:pPr>
            <a:r>
              <a:rPr lang="en-US" altLang="zh-CN" sz="2000" dirty="0"/>
              <a:t>au </a:t>
            </a:r>
            <a:r>
              <a:rPr lang="zh-CN" altLang="en-US" sz="2000" dirty="0"/>
              <a:t>发音类似于 </a:t>
            </a:r>
            <a:r>
              <a:rPr lang="en-US" altLang="zh-CN" sz="2000" dirty="0"/>
              <a:t>"ow"</a:t>
            </a:r>
            <a:r>
              <a:rPr lang="zh-CN" altLang="en-US" sz="2000" dirty="0"/>
              <a:t>。</a:t>
            </a:r>
          </a:p>
          <a:p>
            <a:pPr>
              <a:buFont typeface="Arial" panose="020B0604020202020204" pitchFamily="34" charset="0"/>
              <a:buChar char="•"/>
            </a:pPr>
            <a:r>
              <a:rPr lang="en-US" altLang="zh-CN" sz="2000" dirty="0"/>
              <a:t>oi </a:t>
            </a:r>
            <a:r>
              <a:rPr lang="zh-CN" altLang="en-US" sz="2000" dirty="0"/>
              <a:t>发音类似于 </a:t>
            </a:r>
            <a:r>
              <a:rPr lang="en-US" altLang="zh-CN" sz="2000" dirty="0"/>
              <a:t>"oy"</a:t>
            </a:r>
            <a:r>
              <a:rPr lang="zh-CN" altLang="en-US" sz="2000" dirty="0"/>
              <a:t>。</a:t>
            </a:r>
            <a:endParaRPr lang="en-US" altLang="zh-CN" sz="2000" dirty="0"/>
          </a:p>
          <a:p>
            <a:pPr>
              <a:buFont typeface="Arial" panose="020B0604020202020204" pitchFamily="34" charset="0"/>
              <a:buChar char="•"/>
            </a:pPr>
            <a:endParaRPr lang="en-US" altLang="zh-CN" sz="2000" dirty="0"/>
          </a:p>
          <a:p>
            <a:pPr>
              <a:buFont typeface="Arial" panose="020B0604020202020204" pitchFamily="34" charset="0"/>
              <a:buChar char="•"/>
            </a:pPr>
            <a:r>
              <a:rPr lang="zh-CN" altLang="en-US" sz="2000" dirty="0"/>
              <a:t>如果遇到元音组合中没有列出的组合，则需要根据规则进行发音拆分，例如 </a:t>
            </a:r>
            <a:r>
              <a:rPr lang="en-US" altLang="zh-CN" sz="2000" dirty="0"/>
              <a:t>e.g. -&gt; e </a:t>
            </a:r>
            <a:r>
              <a:rPr lang="zh-CN" altLang="en-US" sz="2000" dirty="0"/>
              <a:t>和 </a:t>
            </a:r>
            <a:r>
              <a:rPr lang="en-US" altLang="zh-CN" sz="2000" dirty="0"/>
              <a:t>g </a:t>
            </a:r>
            <a:r>
              <a:rPr lang="zh-CN" altLang="en-US" sz="2000" dirty="0"/>
              <a:t>的发音分开。在发音转换过程中需要保持单词中的破折号（</a:t>
            </a:r>
            <a:r>
              <a:rPr lang="en-US" altLang="zh-CN" sz="2000" dirty="0"/>
              <a:t>-</a:t>
            </a:r>
            <a:r>
              <a:rPr lang="zh-CN" altLang="en-US" sz="2000" dirty="0"/>
              <a:t>）和空格，它们在表示发音时也是有效的。</a:t>
            </a:r>
            <a:endParaRPr lang="zh-CN" altLang="en-US" sz="1600" dirty="0"/>
          </a:p>
          <a:p>
            <a:pPr>
              <a:buFont typeface="Arial" panose="020B0604020202020204" pitchFamily="34" charset="0"/>
              <a:buChar char="•"/>
            </a:pPr>
            <a:endParaRPr lang="zh-CN" altLang="en-US" sz="2000" dirty="0"/>
          </a:p>
          <a:p>
            <a:pPr eaLnBrk="0" fontAlgn="base" hangingPunct="0">
              <a:spcBef>
                <a:spcPct val="0"/>
              </a:spcBef>
              <a:spcAft>
                <a:spcPct val="0"/>
              </a:spcAft>
              <a:buFontTx/>
              <a:buChar char="•"/>
            </a:pPr>
            <a:endParaRPr kumimoji="0" lang="zh-CN" altLang="zh-CN" sz="200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476774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7" name="组合 16"/>
          <p:cNvGrpSpPr/>
          <p:nvPr/>
        </p:nvGrpSpPr>
        <p:grpSpPr>
          <a:xfrm>
            <a:off x="11598840" y="6433200"/>
            <a:ext cx="450720" cy="149760"/>
            <a:chOff x="11598840" y="6433200"/>
            <a:chExt cx="450720" cy="149760"/>
          </a:xfrm>
        </p:grpSpPr>
        <p:sp>
          <p:nvSpPr>
            <p:cNvPr id="128" name="菱形 18"/>
            <p:cNvSpPr/>
            <p:nvPr/>
          </p:nvSpPr>
          <p:spPr>
            <a:xfrm>
              <a:off x="11598840" y="64368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29" name="菱形 19"/>
            <p:cNvSpPr/>
            <p:nvPr/>
          </p:nvSpPr>
          <p:spPr>
            <a:xfrm>
              <a:off x="1175076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30" name="菱形 20"/>
            <p:cNvSpPr/>
            <p:nvPr/>
          </p:nvSpPr>
          <p:spPr>
            <a:xfrm>
              <a:off x="1190304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grpSp>
      <p:sp>
        <p:nvSpPr>
          <p:cNvPr id="131" name="五边形 4"/>
          <p:cNvSpPr/>
          <p:nvPr/>
        </p:nvSpPr>
        <p:spPr>
          <a:xfrm rot="5400000">
            <a:off x="347040" y="-79920"/>
            <a:ext cx="437760" cy="543240"/>
          </a:xfrm>
          <a:custGeom>
            <a:avLst/>
            <a:gdLst/>
            <a:ahLst/>
            <a:cxnLst/>
            <a:rect l="l" t="t" r="r" b="b"/>
            <a:pathLst>
              <a:path w="1217" h="1510">
                <a:moveTo>
                  <a:pt x="0" y="0"/>
                </a:moveTo>
                <a:lnTo>
                  <a:pt x="782" y="0"/>
                </a:lnTo>
                <a:lnTo>
                  <a:pt x="1217" y="755"/>
                </a:lnTo>
                <a:lnTo>
                  <a:pt x="782" y="1510"/>
                </a:lnTo>
                <a:lnTo>
                  <a:pt x="0" y="1510"/>
                </a:lnTo>
                <a:close/>
              </a:path>
            </a:pathLst>
          </a:custGeom>
          <a:solidFill>
            <a:srgbClr val="000000"/>
          </a:solidFill>
          <a:ln w="0">
            <a:noFill/>
          </a:ln>
          <a:effectLst>
            <a:outerShdw algn="tl">
              <a:srgbClr val="000000">
                <a:alpha val="40000"/>
              </a:srgbClr>
            </a:outerShdw>
          </a:effectLst>
        </p:spPr>
        <p:style>
          <a:lnRef idx="0">
            <a:scrgbClr r="0" g="0" b="0"/>
          </a:lnRef>
          <a:fillRef idx="0">
            <a:scrgbClr r="0" g="0" b="0"/>
          </a:fillRef>
          <a:effectRef idx="0">
            <a:scrgbClr r="0" g="0" b="0"/>
          </a:effectRef>
          <a:fontRef idx="minor"/>
        </p:style>
        <p:txBody>
          <a:bodyPr/>
          <a:lstStyle/>
          <a:p>
            <a:endParaRPr lang="zh-CN" altLang="en-US"/>
          </a:p>
        </p:txBody>
      </p:sp>
      <p:sp>
        <p:nvSpPr>
          <p:cNvPr id="132" name="文本框 6"/>
          <p:cNvSpPr/>
          <p:nvPr/>
        </p:nvSpPr>
        <p:spPr>
          <a:xfrm>
            <a:off x="565920" y="410580"/>
            <a:ext cx="5617440" cy="54792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buNone/>
              <a:tabLst>
                <a:tab pos="0" algn="l"/>
              </a:tabLst>
            </a:pPr>
            <a:r>
              <a:rPr lang="zh-CN" sz="3000" b="1" strike="noStrike" spc="-1" dirty="0">
                <a:solidFill>
                  <a:srgbClr val="000000"/>
                </a:solidFill>
                <a:latin typeface="微软雅黑"/>
                <a:ea typeface="微软雅黑"/>
              </a:rPr>
              <a:t>知识分析</a:t>
            </a:r>
            <a:endParaRPr lang="en-US" sz="3000" b="0" strike="noStrike" spc="-1" dirty="0">
              <a:latin typeface="Arial"/>
            </a:endParaRPr>
          </a:p>
        </p:txBody>
      </p:sp>
      <p:sp>
        <p:nvSpPr>
          <p:cNvPr id="133" name="文本框 2"/>
          <p:cNvSpPr/>
          <p:nvPr/>
        </p:nvSpPr>
        <p:spPr>
          <a:xfrm>
            <a:off x="951120" y="708944"/>
            <a:ext cx="10464480" cy="499111"/>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gn="ctr">
              <a:lnSpc>
                <a:spcPct val="150000"/>
              </a:lnSpc>
              <a:buNone/>
              <a:tabLst>
                <a:tab pos="0" algn="l"/>
              </a:tabLst>
            </a:pPr>
            <a:r>
              <a:rPr lang="zh-CN" altLang="en-US" sz="2000" spc="-1" dirty="0">
                <a:latin typeface="Arial"/>
              </a:rPr>
              <a:t>任务细节</a:t>
            </a:r>
            <a:endParaRPr lang="en-US" altLang="zh-CN" sz="2000" spc="-1" dirty="0">
              <a:latin typeface="Arial"/>
            </a:endParaRPr>
          </a:p>
        </p:txBody>
      </p:sp>
      <p:sp>
        <p:nvSpPr>
          <p:cNvPr id="3" name="Rectangle 2">
            <a:extLst>
              <a:ext uri="{FF2B5EF4-FFF2-40B4-BE49-F238E27FC236}">
                <a16:creationId xmlns:a16="http://schemas.microsoft.com/office/drawing/2014/main" id="{13E85041-39A8-834F-6877-BB2AA17AC3A3}"/>
              </a:ext>
            </a:extLst>
          </p:cNvPr>
          <p:cNvSpPr>
            <a:spLocks noChangeArrowheads="1"/>
          </p:cNvSpPr>
          <p:nvPr/>
        </p:nvSpPr>
        <p:spPr bwMode="auto">
          <a:xfrm>
            <a:off x="837540" y="1122885"/>
            <a:ext cx="11441160" cy="53245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buFontTx/>
              <a:buChar char="•"/>
            </a:pPr>
            <a:r>
              <a:rPr lang="zh-CN" altLang="en-US" sz="2000" dirty="0"/>
              <a:t>夏威夷语中有 </a:t>
            </a:r>
            <a:r>
              <a:rPr lang="en-US" altLang="zh-CN" sz="2000" dirty="0"/>
              <a:t>12 </a:t>
            </a:r>
            <a:r>
              <a:rPr lang="zh-CN" altLang="en-US" sz="2000" dirty="0"/>
              <a:t>个有效字符：</a:t>
            </a:r>
            <a:r>
              <a:rPr lang="pt-BR" altLang="zh-CN" sz="2000" dirty="0"/>
              <a:t>a, e, i, o, u, h, k, l, m, n, p, w </a:t>
            </a:r>
            <a:r>
              <a:rPr lang="zh-CN" altLang="en-US" sz="2000" dirty="0"/>
              <a:t>以及特殊字符 </a:t>
            </a:r>
            <a:r>
              <a:rPr lang="en-US" altLang="zh-CN" sz="2000" dirty="0"/>
              <a:t>'</a:t>
            </a:r>
            <a:r>
              <a:rPr lang="zh-CN" altLang="en-US" sz="2000" dirty="0"/>
              <a:t>（用于表示停顿）。</a:t>
            </a:r>
            <a:endParaRPr lang="en-US" altLang="zh-CN" sz="2000" dirty="0"/>
          </a:p>
          <a:p>
            <a:pPr eaLnBrk="0" fontAlgn="base" hangingPunct="0">
              <a:spcBef>
                <a:spcPct val="0"/>
              </a:spcBef>
              <a:spcAft>
                <a:spcPct val="0"/>
              </a:spcAft>
              <a:buFontTx/>
              <a:buChar char="•"/>
            </a:pPr>
            <a:endParaRPr lang="en-US" altLang="zh-CN" sz="2000" dirty="0"/>
          </a:p>
          <a:p>
            <a:pPr eaLnBrk="0" fontAlgn="base" hangingPunct="0">
              <a:spcBef>
                <a:spcPct val="0"/>
              </a:spcBef>
              <a:spcAft>
                <a:spcPct val="0"/>
              </a:spcAft>
              <a:buFontTx/>
              <a:buChar char="•"/>
            </a:pPr>
            <a:r>
              <a:rPr lang="zh-CN" altLang="en-US" sz="2000" dirty="0"/>
              <a:t>每个传入程序的夏威夷语单词都必须经过检查，以确保它只包含这些字符。如果单词中出现了无效字符，就不认为它是一个有效的夏威夷语单词。</a:t>
            </a:r>
            <a:endParaRPr lang="en-US" altLang="zh-CN" sz="2000" dirty="0"/>
          </a:p>
          <a:p>
            <a:pPr eaLnBrk="0" fontAlgn="base" hangingPunct="0">
              <a:spcBef>
                <a:spcPct val="0"/>
              </a:spcBef>
              <a:spcAft>
                <a:spcPct val="0"/>
              </a:spcAft>
              <a:buFontTx/>
              <a:buChar char="•"/>
            </a:pPr>
            <a:endParaRPr lang="en-US" altLang="zh-CN" sz="2000" dirty="0"/>
          </a:p>
          <a:p>
            <a:pPr eaLnBrk="0" fontAlgn="base" hangingPunct="0">
              <a:spcBef>
                <a:spcPct val="0"/>
              </a:spcBef>
              <a:spcAft>
                <a:spcPct val="0"/>
              </a:spcAft>
              <a:buFontTx/>
              <a:buChar char="•"/>
            </a:pPr>
            <a:r>
              <a:rPr lang="zh-CN" altLang="en-US" sz="2000" dirty="0"/>
              <a:t>夏威夷语中的辅音与英语中的发音类似，但 </a:t>
            </a:r>
            <a:r>
              <a:rPr lang="en-US" altLang="zh-CN" sz="2000" dirty="0"/>
              <a:t>w </a:t>
            </a:r>
            <a:r>
              <a:rPr lang="zh-CN" altLang="en-US" sz="2000" dirty="0"/>
              <a:t>在某些情况下会发 </a:t>
            </a:r>
            <a:r>
              <a:rPr lang="en-US" altLang="zh-CN" sz="2000" dirty="0"/>
              <a:t>/v/ </a:t>
            </a:r>
            <a:r>
              <a:rPr lang="zh-CN" altLang="en-US" sz="2000" dirty="0"/>
              <a:t>音。</a:t>
            </a:r>
            <a:endParaRPr lang="en-US" altLang="zh-CN" sz="1050" b="0" strike="noStrike" spc="-1" dirty="0">
              <a:latin typeface="Arial"/>
            </a:endParaRPr>
          </a:p>
          <a:p>
            <a:pPr eaLnBrk="0" fontAlgn="base" hangingPunct="0">
              <a:spcBef>
                <a:spcPct val="0"/>
              </a:spcBef>
              <a:spcAft>
                <a:spcPct val="0"/>
              </a:spcAft>
              <a:buFontTx/>
              <a:buChar char="•"/>
            </a:pPr>
            <a:endParaRPr lang="en-US" altLang="zh-CN" sz="2000" dirty="0"/>
          </a:p>
          <a:p>
            <a:pPr eaLnBrk="0" fontAlgn="base" hangingPunct="0">
              <a:spcBef>
                <a:spcPct val="0"/>
              </a:spcBef>
              <a:spcAft>
                <a:spcPct val="0"/>
              </a:spcAft>
              <a:buFontTx/>
              <a:buChar char="•"/>
            </a:pPr>
            <a:r>
              <a:rPr lang="zh-CN" altLang="en-US" sz="2000" dirty="0"/>
              <a:t>元音包括 </a:t>
            </a:r>
            <a:r>
              <a:rPr lang="en-US" altLang="zh-CN" sz="2000" dirty="0"/>
              <a:t>a, e, </a:t>
            </a:r>
            <a:r>
              <a:rPr lang="en-US" altLang="zh-CN" sz="2000" dirty="0" err="1"/>
              <a:t>i</a:t>
            </a:r>
            <a:r>
              <a:rPr lang="en-US" altLang="zh-CN" sz="2000" dirty="0"/>
              <a:t>, o, u</a:t>
            </a:r>
            <a:r>
              <a:rPr lang="zh-CN" altLang="en-US" sz="2000" dirty="0"/>
              <a:t>，它们的发音分别为 </a:t>
            </a:r>
            <a:r>
              <a:rPr lang="en-US" altLang="zh-CN" sz="2000" dirty="0"/>
              <a:t>ah, eh, </a:t>
            </a:r>
            <a:r>
              <a:rPr lang="en-US" altLang="zh-CN" sz="2000" dirty="0" err="1"/>
              <a:t>ee</a:t>
            </a:r>
            <a:r>
              <a:rPr lang="en-US" altLang="zh-CN" sz="2000" dirty="0"/>
              <a:t>, oh, </a:t>
            </a:r>
            <a:r>
              <a:rPr lang="en-US" altLang="zh-CN" sz="2000" dirty="0" err="1"/>
              <a:t>oo</a:t>
            </a:r>
            <a:r>
              <a:rPr lang="zh-CN" altLang="en-US" sz="2000" dirty="0"/>
              <a:t>。</a:t>
            </a:r>
            <a:endParaRPr lang="en-US" altLang="zh-CN" sz="800" b="0" strike="noStrike" spc="-1" dirty="0">
              <a:latin typeface="Arial"/>
            </a:endParaRPr>
          </a:p>
          <a:p>
            <a:pPr eaLnBrk="0" fontAlgn="base" hangingPunct="0">
              <a:spcBef>
                <a:spcPct val="0"/>
              </a:spcBef>
              <a:spcAft>
                <a:spcPct val="0"/>
              </a:spcAft>
              <a:buFontTx/>
              <a:buChar char="•"/>
            </a:pPr>
            <a:endParaRPr kumimoji="0" lang="en-US" altLang="zh-CN" sz="2000" i="0" u="none" strike="noStrike" cap="none" normalizeH="0" baseline="0" dirty="0">
              <a:ln>
                <a:noFill/>
              </a:ln>
              <a:solidFill>
                <a:schemeClr val="tx1"/>
              </a:solidFill>
              <a:effectLst/>
              <a:latin typeface="Arial" panose="020B0604020202020204" pitchFamily="34" charset="0"/>
            </a:endParaRPr>
          </a:p>
          <a:p>
            <a:pPr>
              <a:buFont typeface="Arial" panose="020B0604020202020204" pitchFamily="34" charset="0"/>
              <a:buChar char="•"/>
            </a:pPr>
            <a:r>
              <a:rPr lang="zh-CN" altLang="en-US" sz="2000" dirty="0"/>
              <a:t>夏威夷语中也有一些元音组合，这些组合有特定的发音规则，例如：</a:t>
            </a:r>
            <a:r>
              <a:rPr lang="en-US" altLang="zh-CN" sz="2000" dirty="0"/>
              <a:t>ai </a:t>
            </a:r>
            <a:r>
              <a:rPr lang="zh-CN" altLang="en-US" sz="2000" dirty="0"/>
              <a:t>发音类似于英语中的 </a:t>
            </a:r>
            <a:r>
              <a:rPr lang="en-US" altLang="zh-CN" sz="2000" dirty="0"/>
              <a:t>"eye"</a:t>
            </a:r>
            <a:r>
              <a:rPr lang="zh-CN" altLang="en-US" sz="2000" dirty="0"/>
              <a:t>。</a:t>
            </a:r>
          </a:p>
          <a:p>
            <a:pPr>
              <a:buFont typeface="Arial" panose="020B0604020202020204" pitchFamily="34" charset="0"/>
              <a:buChar char="•"/>
            </a:pPr>
            <a:r>
              <a:rPr lang="en-US" altLang="zh-CN" sz="2000" dirty="0"/>
              <a:t>au </a:t>
            </a:r>
            <a:r>
              <a:rPr lang="zh-CN" altLang="en-US" sz="2000" dirty="0"/>
              <a:t>发音类似于 </a:t>
            </a:r>
            <a:r>
              <a:rPr lang="en-US" altLang="zh-CN" sz="2000" dirty="0"/>
              <a:t>"ow"</a:t>
            </a:r>
            <a:r>
              <a:rPr lang="zh-CN" altLang="en-US" sz="2000" dirty="0"/>
              <a:t>。</a:t>
            </a:r>
          </a:p>
          <a:p>
            <a:pPr>
              <a:buFont typeface="Arial" panose="020B0604020202020204" pitchFamily="34" charset="0"/>
              <a:buChar char="•"/>
            </a:pPr>
            <a:r>
              <a:rPr lang="en-US" altLang="zh-CN" sz="2000" dirty="0"/>
              <a:t>oi </a:t>
            </a:r>
            <a:r>
              <a:rPr lang="zh-CN" altLang="en-US" sz="2000" dirty="0"/>
              <a:t>发音类似于 </a:t>
            </a:r>
            <a:r>
              <a:rPr lang="en-US" altLang="zh-CN" sz="2000" dirty="0"/>
              <a:t>"oy"</a:t>
            </a:r>
            <a:r>
              <a:rPr lang="zh-CN" altLang="en-US" sz="2000" dirty="0"/>
              <a:t>。</a:t>
            </a:r>
            <a:endParaRPr lang="en-US" altLang="zh-CN" sz="2000" dirty="0"/>
          </a:p>
          <a:p>
            <a:pPr>
              <a:buFont typeface="Arial" panose="020B0604020202020204" pitchFamily="34" charset="0"/>
              <a:buChar char="•"/>
            </a:pPr>
            <a:endParaRPr lang="en-US" altLang="zh-CN" sz="2000" dirty="0"/>
          </a:p>
          <a:p>
            <a:pPr>
              <a:buFont typeface="Arial" panose="020B0604020202020204" pitchFamily="34" charset="0"/>
              <a:buChar char="•"/>
            </a:pPr>
            <a:r>
              <a:rPr lang="zh-CN" altLang="en-US" sz="2000" dirty="0"/>
              <a:t>如果遇到元音组合中没有列出的组合，则需要根据规则进行发音拆分，例如 </a:t>
            </a:r>
            <a:r>
              <a:rPr lang="en-US" altLang="zh-CN" sz="2000" dirty="0"/>
              <a:t>e.g. -&gt; e </a:t>
            </a:r>
            <a:r>
              <a:rPr lang="zh-CN" altLang="en-US" sz="2000" dirty="0"/>
              <a:t>和 </a:t>
            </a:r>
            <a:r>
              <a:rPr lang="en-US" altLang="zh-CN" sz="2000" dirty="0"/>
              <a:t>g </a:t>
            </a:r>
            <a:r>
              <a:rPr lang="zh-CN" altLang="en-US" sz="2000" dirty="0"/>
              <a:t>的发音分开。在发音转换过程中需要保持单词中的破折号（</a:t>
            </a:r>
            <a:r>
              <a:rPr lang="en-US" altLang="zh-CN" sz="2000" dirty="0"/>
              <a:t>-</a:t>
            </a:r>
            <a:r>
              <a:rPr lang="zh-CN" altLang="en-US" sz="2000" dirty="0"/>
              <a:t>）和空格，它们在表示发音时也是有效的。</a:t>
            </a:r>
            <a:endParaRPr lang="zh-CN" altLang="en-US" sz="1600" dirty="0"/>
          </a:p>
          <a:p>
            <a:pPr>
              <a:buFont typeface="Arial" panose="020B0604020202020204" pitchFamily="34" charset="0"/>
              <a:buChar char="•"/>
            </a:pPr>
            <a:endParaRPr lang="zh-CN" altLang="en-US" sz="2000" dirty="0"/>
          </a:p>
          <a:p>
            <a:pPr eaLnBrk="0" fontAlgn="base" hangingPunct="0">
              <a:spcBef>
                <a:spcPct val="0"/>
              </a:spcBef>
              <a:spcAft>
                <a:spcPct val="0"/>
              </a:spcAft>
              <a:buFontTx/>
              <a:buChar char="•"/>
            </a:pPr>
            <a:r>
              <a:rPr lang="zh-CN" altLang="en-US" sz="2000" dirty="0">
                <a:latin typeface="Arial" panose="020B0604020202020204" pitchFamily="34" charset="0"/>
              </a:rPr>
              <a:t>例： </a:t>
            </a:r>
            <a:r>
              <a:rPr lang="en-US" altLang="zh-CN" sz="2000" dirty="0">
                <a:latin typeface="Arial" panose="020B0604020202020204" pitchFamily="34" charset="0"/>
              </a:rPr>
              <a:t>aloha </a:t>
            </a:r>
            <a:r>
              <a:rPr lang="zh-CN" altLang="en-US" sz="2000" dirty="0">
                <a:latin typeface="Arial" panose="020B0604020202020204" pitchFamily="34" charset="0"/>
              </a:rPr>
              <a:t>发音是 </a:t>
            </a:r>
            <a:r>
              <a:rPr lang="en-US" altLang="zh-CN" sz="2000" dirty="0">
                <a:latin typeface="Arial" panose="020B0604020202020204" pitchFamily="34" charset="0"/>
              </a:rPr>
              <a:t>ah </a:t>
            </a:r>
            <a:r>
              <a:rPr lang="en-US" altLang="zh-CN" sz="2000" dirty="0" err="1">
                <a:latin typeface="Arial" panose="020B0604020202020204" pitchFamily="34" charset="0"/>
              </a:rPr>
              <a:t>loh</a:t>
            </a:r>
            <a:r>
              <a:rPr lang="en-US" altLang="zh-CN" sz="2000" dirty="0">
                <a:latin typeface="Arial" panose="020B0604020202020204" pitchFamily="34" charset="0"/>
              </a:rPr>
              <a:t>-hah      keiki -&gt; kay-</a:t>
            </a:r>
            <a:r>
              <a:rPr lang="en-US" altLang="zh-CN" sz="2000" dirty="0" err="1">
                <a:latin typeface="Arial" panose="020B0604020202020204" pitchFamily="34" charset="0"/>
              </a:rPr>
              <a:t>kee</a:t>
            </a:r>
            <a:r>
              <a:rPr lang="en-US" altLang="zh-CN" sz="2000" dirty="0">
                <a:latin typeface="Arial" panose="020B0604020202020204" pitchFamily="34" charset="0"/>
              </a:rPr>
              <a:t>   </a:t>
            </a:r>
            <a:r>
              <a:rPr lang="en-US" altLang="zh-CN" sz="2000" dirty="0" err="1">
                <a:latin typeface="Arial" panose="020B0604020202020204" pitchFamily="34" charset="0"/>
              </a:rPr>
              <a:t>maui</a:t>
            </a:r>
            <a:r>
              <a:rPr lang="en-US" altLang="zh-CN" sz="2000" dirty="0">
                <a:latin typeface="Arial" panose="020B0604020202020204" pitchFamily="34" charset="0"/>
              </a:rPr>
              <a:t> -&gt; mow-</a:t>
            </a:r>
            <a:r>
              <a:rPr lang="en-US" altLang="zh-CN" sz="2000" dirty="0" err="1">
                <a:latin typeface="Arial" panose="020B0604020202020204" pitchFamily="34" charset="0"/>
              </a:rPr>
              <a:t>ee</a:t>
            </a:r>
            <a:endParaRPr kumimoji="0" lang="zh-CN" altLang="zh-CN" sz="200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592682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7" name="组合 16"/>
          <p:cNvGrpSpPr/>
          <p:nvPr/>
        </p:nvGrpSpPr>
        <p:grpSpPr>
          <a:xfrm>
            <a:off x="11598840" y="6433200"/>
            <a:ext cx="450720" cy="149760"/>
            <a:chOff x="11598840" y="6433200"/>
            <a:chExt cx="450720" cy="149760"/>
          </a:xfrm>
        </p:grpSpPr>
        <p:sp>
          <p:nvSpPr>
            <p:cNvPr id="128" name="菱形 18"/>
            <p:cNvSpPr/>
            <p:nvPr/>
          </p:nvSpPr>
          <p:spPr>
            <a:xfrm>
              <a:off x="11598840" y="64368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29" name="菱形 19"/>
            <p:cNvSpPr/>
            <p:nvPr/>
          </p:nvSpPr>
          <p:spPr>
            <a:xfrm>
              <a:off x="1175076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30" name="菱形 20"/>
            <p:cNvSpPr/>
            <p:nvPr/>
          </p:nvSpPr>
          <p:spPr>
            <a:xfrm>
              <a:off x="1190304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grpSp>
      <p:sp>
        <p:nvSpPr>
          <p:cNvPr id="131" name="五边形 4"/>
          <p:cNvSpPr/>
          <p:nvPr/>
        </p:nvSpPr>
        <p:spPr>
          <a:xfrm rot="5400000">
            <a:off x="347040" y="-79920"/>
            <a:ext cx="437760" cy="543240"/>
          </a:xfrm>
          <a:custGeom>
            <a:avLst/>
            <a:gdLst/>
            <a:ahLst/>
            <a:cxnLst/>
            <a:rect l="l" t="t" r="r" b="b"/>
            <a:pathLst>
              <a:path w="1217" h="1510">
                <a:moveTo>
                  <a:pt x="0" y="0"/>
                </a:moveTo>
                <a:lnTo>
                  <a:pt x="782" y="0"/>
                </a:lnTo>
                <a:lnTo>
                  <a:pt x="1217" y="755"/>
                </a:lnTo>
                <a:lnTo>
                  <a:pt x="782" y="1510"/>
                </a:lnTo>
                <a:lnTo>
                  <a:pt x="0" y="1510"/>
                </a:lnTo>
                <a:close/>
              </a:path>
            </a:pathLst>
          </a:custGeom>
          <a:solidFill>
            <a:srgbClr val="000000"/>
          </a:solidFill>
          <a:ln w="0">
            <a:noFill/>
          </a:ln>
          <a:effectLst>
            <a:outerShdw algn="tl">
              <a:srgbClr val="000000">
                <a:alpha val="40000"/>
              </a:srgbClr>
            </a:outerShdw>
          </a:effectLst>
        </p:spPr>
        <p:style>
          <a:lnRef idx="0">
            <a:scrgbClr r="0" g="0" b="0"/>
          </a:lnRef>
          <a:fillRef idx="0">
            <a:scrgbClr r="0" g="0" b="0"/>
          </a:fillRef>
          <a:effectRef idx="0">
            <a:scrgbClr r="0" g="0" b="0"/>
          </a:effectRef>
          <a:fontRef idx="minor"/>
        </p:style>
        <p:txBody>
          <a:bodyPr/>
          <a:lstStyle/>
          <a:p>
            <a:endParaRPr lang="zh-CN" altLang="en-US"/>
          </a:p>
        </p:txBody>
      </p:sp>
      <p:sp>
        <p:nvSpPr>
          <p:cNvPr id="132" name="文本框 6"/>
          <p:cNvSpPr/>
          <p:nvPr/>
        </p:nvSpPr>
        <p:spPr>
          <a:xfrm>
            <a:off x="565920" y="410580"/>
            <a:ext cx="5617440" cy="54792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buNone/>
              <a:tabLst>
                <a:tab pos="0" algn="l"/>
              </a:tabLst>
            </a:pPr>
            <a:r>
              <a:rPr lang="zh-CN" sz="3000" b="1" strike="noStrike" spc="-1" dirty="0">
                <a:solidFill>
                  <a:srgbClr val="000000"/>
                </a:solidFill>
                <a:latin typeface="微软雅黑"/>
                <a:ea typeface="微软雅黑"/>
              </a:rPr>
              <a:t>知识分析</a:t>
            </a:r>
            <a:endParaRPr lang="en-US" sz="3000" b="0" strike="noStrike" spc="-1" dirty="0">
              <a:latin typeface="Arial"/>
            </a:endParaRPr>
          </a:p>
        </p:txBody>
      </p:sp>
      <p:sp>
        <p:nvSpPr>
          <p:cNvPr id="133" name="文本框 2"/>
          <p:cNvSpPr/>
          <p:nvPr/>
        </p:nvSpPr>
        <p:spPr>
          <a:xfrm>
            <a:off x="951120" y="708944"/>
            <a:ext cx="10464480" cy="499111"/>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gn="ctr">
              <a:lnSpc>
                <a:spcPct val="150000"/>
              </a:lnSpc>
              <a:buNone/>
              <a:tabLst>
                <a:tab pos="0" algn="l"/>
              </a:tabLst>
            </a:pPr>
            <a:r>
              <a:rPr lang="zh-CN" altLang="en-US" sz="2000" spc="-1" dirty="0">
                <a:latin typeface="Arial"/>
              </a:rPr>
              <a:t>任务细节</a:t>
            </a:r>
            <a:endParaRPr lang="en-US" altLang="zh-CN" sz="2000" spc="-1" dirty="0">
              <a:latin typeface="Arial"/>
            </a:endParaRPr>
          </a:p>
        </p:txBody>
      </p:sp>
      <p:pic>
        <p:nvPicPr>
          <p:cNvPr id="4" name="图片 3">
            <a:extLst>
              <a:ext uri="{FF2B5EF4-FFF2-40B4-BE49-F238E27FC236}">
                <a16:creationId xmlns:a16="http://schemas.microsoft.com/office/drawing/2014/main" id="{E5B3EA33-491C-156E-04C7-D025F6190F75}"/>
              </a:ext>
            </a:extLst>
          </p:cNvPr>
          <p:cNvPicPr>
            <a:picLocks noChangeAspect="1"/>
          </p:cNvPicPr>
          <p:nvPr/>
        </p:nvPicPr>
        <p:blipFill>
          <a:blip r:embed="rId3"/>
          <a:srcRect b="48728"/>
          <a:stretch/>
        </p:blipFill>
        <p:spPr>
          <a:xfrm>
            <a:off x="344223" y="1256864"/>
            <a:ext cx="5839137" cy="3516198"/>
          </a:xfrm>
          <a:prstGeom prst="rect">
            <a:avLst/>
          </a:prstGeom>
        </p:spPr>
      </p:pic>
      <p:pic>
        <p:nvPicPr>
          <p:cNvPr id="2" name="图片 1">
            <a:extLst>
              <a:ext uri="{FF2B5EF4-FFF2-40B4-BE49-F238E27FC236}">
                <a16:creationId xmlns:a16="http://schemas.microsoft.com/office/drawing/2014/main" id="{CE8FA9BA-EEFA-DD67-3616-C6652B2F455A}"/>
              </a:ext>
            </a:extLst>
          </p:cNvPr>
          <p:cNvPicPr>
            <a:picLocks noChangeAspect="1"/>
          </p:cNvPicPr>
          <p:nvPr/>
        </p:nvPicPr>
        <p:blipFill>
          <a:blip r:embed="rId3"/>
          <a:srcRect t="50396"/>
          <a:stretch/>
        </p:blipFill>
        <p:spPr>
          <a:xfrm>
            <a:off x="6285119" y="1314053"/>
            <a:ext cx="5839137" cy="3401820"/>
          </a:xfrm>
          <a:prstGeom prst="rect">
            <a:avLst/>
          </a:prstGeom>
        </p:spPr>
      </p:pic>
      <p:sp>
        <p:nvSpPr>
          <p:cNvPr id="6" name="文本框 5">
            <a:extLst>
              <a:ext uri="{FF2B5EF4-FFF2-40B4-BE49-F238E27FC236}">
                <a16:creationId xmlns:a16="http://schemas.microsoft.com/office/drawing/2014/main" id="{EA14829F-49EB-33B2-BE1E-52A9D34C93AF}"/>
              </a:ext>
            </a:extLst>
          </p:cNvPr>
          <p:cNvSpPr txBox="1"/>
          <p:nvPr/>
        </p:nvSpPr>
        <p:spPr>
          <a:xfrm>
            <a:off x="756502" y="5149095"/>
            <a:ext cx="6094428" cy="1200329"/>
          </a:xfrm>
          <a:prstGeom prst="rect">
            <a:avLst/>
          </a:prstGeom>
          <a:noFill/>
        </p:spPr>
        <p:txBody>
          <a:bodyPr wrap="square">
            <a:spAutoFit/>
          </a:bodyPr>
          <a:lstStyle/>
          <a:p>
            <a:pPr eaLnBrk="0" fontAlgn="base" hangingPunct="0">
              <a:spcBef>
                <a:spcPct val="0"/>
              </a:spcBef>
              <a:spcAft>
                <a:spcPct val="0"/>
              </a:spcAft>
              <a:buFontTx/>
              <a:buChar char="•"/>
            </a:pPr>
            <a:r>
              <a:rPr lang="zh-CN" altLang="en-US" sz="1800" dirty="0">
                <a:latin typeface="Arial" panose="020B0604020202020204" pitchFamily="34" charset="0"/>
              </a:rPr>
              <a:t>例： </a:t>
            </a:r>
            <a:endParaRPr lang="en-US" altLang="zh-CN" sz="1800" dirty="0">
              <a:latin typeface="Arial" panose="020B0604020202020204" pitchFamily="34" charset="0"/>
            </a:endParaRPr>
          </a:p>
          <a:p>
            <a:pPr lvl="1" eaLnBrk="0" fontAlgn="base" hangingPunct="0">
              <a:spcBef>
                <a:spcPct val="0"/>
              </a:spcBef>
              <a:spcAft>
                <a:spcPct val="0"/>
              </a:spcAft>
              <a:buFontTx/>
              <a:buChar char="•"/>
            </a:pPr>
            <a:r>
              <a:rPr lang="en-US" altLang="zh-CN" dirty="0">
                <a:latin typeface="Arial" panose="020B0604020202020204" pitchFamily="34" charset="0"/>
              </a:rPr>
              <a:t>aloha </a:t>
            </a:r>
            <a:r>
              <a:rPr lang="zh-CN" altLang="en-US" dirty="0">
                <a:latin typeface="Arial" panose="020B0604020202020204" pitchFamily="34" charset="0"/>
              </a:rPr>
              <a:t>发音是 </a:t>
            </a:r>
            <a:r>
              <a:rPr lang="en-US" altLang="zh-CN" dirty="0">
                <a:latin typeface="Arial" panose="020B0604020202020204" pitchFamily="34" charset="0"/>
              </a:rPr>
              <a:t>ah </a:t>
            </a:r>
            <a:r>
              <a:rPr lang="en-US" altLang="zh-CN" dirty="0" err="1">
                <a:latin typeface="Arial" panose="020B0604020202020204" pitchFamily="34" charset="0"/>
              </a:rPr>
              <a:t>loh</a:t>
            </a:r>
            <a:r>
              <a:rPr lang="en-US" altLang="zh-CN" dirty="0">
                <a:latin typeface="Arial" panose="020B0604020202020204" pitchFamily="34" charset="0"/>
              </a:rPr>
              <a:t>-hah      </a:t>
            </a:r>
          </a:p>
          <a:p>
            <a:pPr lvl="1" eaLnBrk="0" fontAlgn="base" hangingPunct="0">
              <a:spcBef>
                <a:spcPct val="0"/>
              </a:spcBef>
              <a:spcAft>
                <a:spcPct val="0"/>
              </a:spcAft>
              <a:buFontTx/>
              <a:buChar char="•"/>
            </a:pPr>
            <a:r>
              <a:rPr lang="en-US" altLang="zh-CN" dirty="0">
                <a:latin typeface="Arial" panose="020B0604020202020204" pitchFamily="34" charset="0"/>
              </a:rPr>
              <a:t>keiki -&gt; kay-</a:t>
            </a:r>
            <a:r>
              <a:rPr lang="en-US" altLang="zh-CN" dirty="0" err="1">
                <a:latin typeface="Arial" panose="020B0604020202020204" pitchFamily="34" charset="0"/>
              </a:rPr>
              <a:t>kee</a:t>
            </a:r>
            <a:r>
              <a:rPr lang="en-US" altLang="zh-CN" dirty="0">
                <a:latin typeface="Arial" panose="020B0604020202020204" pitchFamily="34" charset="0"/>
              </a:rPr>
              <a:t>   </a:t>
            </a:r>
          </a:p>
          <a:p>
            <a:pPr lvl="1" eaLnBrk="0" fontAlgn="base" hangingPunct="0">
              <a:spcBef>
                <a:spcPct val="0"/>
              </a:spcBef>
              <a:spcAft>
                <a:spcPct val="0"/>
              </a:spcAft>
              <a:buFontTx/>
              <a:buChar char="•"/>
            </a:pPr>
            <a:r>
              <a:rPr lang="en-US" altLang="zh-CN" dirty="0" err="1">
                <a:latin typeface="Arial" panose="020B0604020202020204" pitchFamily="34" charset="0"/>
              </a:rPr>
              <a:t>maui</a:t>
            </a:r>
            <a:r>
              <a:rPr lang="en-US" altLang="zh-CN" dirty="0">
                <a:latin typeface="Arial" panose="020B0604020202020204" pitchFamily="34" charset="0"/>
              </a:rPr>
              <a:t> -&gt; mow-</a:t>
            </a:r>
            <a:r>
              <a:rPr lang="en-US" altLang="zh-CN" dirty="0" err="1">
                <a:latin typeface="Arial" panose="020B0604020202020204" pitchFamily="34" charset="0"/>
              </a:rPr>
              <a:t>ee</a:t>
            </a:r>
            <a:endParaRPr kumimoji="0" lang="zh-CN" altLang="zh-CN"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049090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 name="文本框 19"/>
          <p:cNvSpPr/>
          <p:nvPr/>
        </p:nvSpPr>
        <p:spPr>
          <a:xfrm>
            <a:off x="1756800" y="1175040"/>
            <a:ext cx="2358720" cy="4507560"/>
          </a:xfrm>
          <a:prstGeom prst="rect">
            <a:avLst/>
          </a:prstGeom>
          <a:noFill/>
          <a:ln w="0">
            <a:noFill/>
          </a:ln>
        </p:spPr>
        <p:style>
          <a:lnRef idx="0">
            <a:scrgbClr r="0" g="0" b="0"/>
          </a:lnRef>
          <a:fillRef idx="0">
            <a:scrgbClr r="0" g="0" b="0"/>
          </a:fillRef>
          <a:effectRef idx="0">
            <a:scrgbClr r="0" g="0" b="0"/>
          </a:effectRef>
          <a:fontRef idx="minor"/>
        </p:style>
        <p:txBody>
          <a:bodyPr anchor="t" anchorCtr="1">
            <a:normAutofit/>
          </a:bodyPr>
          <a:lstStyle/>
          <a:p>
            <a:pPr algn="ctr">
              <a:lnSpc>
                <a:spcPct val="100000"/>
              </a:lnSpc>
              <a:buNone/>
              <a:tabLst>
                <a:tab pos="0" algn="l"/>
              </a:tabLst>
            </a:pPr>
            <a:r>
              <a:rPr lang="en-US" sz="28700" b="1" strike="noStrike" spc="-1">
                <a:solidFill>
                  <a:srgbClr val="262626"/>
                </a:solidFill>
                <a:latin typeface="Arial"/>
                <a:ea typeface="微软雅黑"/>
              </a:rPr>
              <a:t>4</a:t>
            </a:r>
            <a:endParaRPr lang="en-US" sz="28700" b="0" strike="noStrike" spc="-1">
              <a:latin typeface="Arial"/>
            </a:endParaRPr>
          </a:p>
        </p:txBody>
      </p:sp>
      <p:sp>
        <p:nvSpPr>
          <p:cNvPr id="255" name="标题 9"/>
          <p:cNvSpPr/>
          <p:nvPr/>
        </p:nvSpPr>
        <p:spPr>
          <a:xfrm>
            <a:off x="4115880" y="2651760"/>
            <a:ext cx="5409360" cy="938880"/>
          </a:xfrm>
          <a:prstGeom prst="rect">
            <a:avLst/>
          </a:prstGeom>
          <a:noFill/>
          <a:ln w="0">
            <a:noFill/>
          </a:ln>
        </p:spPr>
        <p:style>
          <a:lnRef idx="0">
            <a:scrgbClr r="0" g="0" b="0"/>
          </a:lnRef>
          <a:fillRef idx="0">
            <a:scrgbClr r="0" g="0" b="0"/>
          </a:fillRef>
          <a:effectRef idx="0">
            <a:scrgbClr r="0" g="0" b="0"/>
          </a:effectRef>
          <a:fontRef idx="minor"/>
        </p:style>
        <p:txBody>
          <a:bodyPr lIns="90000" tIns="46800" rIns="90000" bIns="46800" anchor="b">
            <a:normAutofit/>
          </a:bodyPr>
          <a:lstStyle/>
          <a:p>
            <a:pPr>
              <a:lnSpc>
                <a:spcPct val="100000"/>
              </a:lnSpc>
              <a:buNone/>
              <a:tabLst>
                <a:tab pos="0" algn="l"/>
              </a:tabLst>
            </a:pPr>
            <a:r>
              <a:rPr lang="zh-CN" sz="4800" b="1" strike="noStrike" spc="-1">
                <a:solidFill>
                  <a:srgbClr val="000000"/>
                </a:solidFill>
                <a:latin typeface="Arial"/>
                <a:ea typeface="汉仪旗黑-85S"/>
              </a:rPr>
              <a:t>知识讲解</a:t>
            </a:r>
            <a:endParaRPr lang="en-US" sz="4800" b="0" strike="noStrike" spc="-1">
              <a:latin typeface="Arial"/>
            </a:endParaRPr>
          </a:p>
        </p:txBody>
      </p:sp>
      <p:pic>
        <p:nvPicPr>
          <p:cNvPr id="256" name="图片 1" descr="图片1"/>
          <p:cNvPicPr/>
          <p:nvPr/>
        </p:nvPicPr>
        <p:blipFill>
          <a:blip r:embed="rId2"/>
          <a:stretch/>
        </p:blipFill>
        <p:spPr>
          <a:xfrm>
            <a:off x="5457960" y="378000"/>
            <a:ext cx="1275840" cy="425160"/>
          </a:xfrm>
          <a:prstGeom prst="rect">
            <a:avLst/>
          </a:prstGeom>
          <a:ln w="0">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5" name="组合 16"/>
          <p:cNvGrpSpPr/>
          <p:nvPr/>
        </p:nvGrpSpPr>
        <p:grpSpPr>
          <a:xfrm>
            <a:off x="11598840" y="6433200"/>
            <a:ext cx="450720" cy="149760"/>
            <a:chOff x="11598840" y="6433200"/>
            <a:chExt cx="450720" cy="149760"/>
          </a:xfrm>
        </p:grpSpPr>
        <p:sp>
          <p:nvSpPr>
            <p:cNvPr id="136" name="菱形 18"/>
            <p:cNvSpPr/>
            <p:nvPr/>
          </p:nvSpPr>
          <p:spPr>
            <a:xfrm>
              <a:off x="11598840" y="64368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37" name="菱形 19"/>
            <p:cNvSpPr/>
            <p:nvPr/>
          </p:nvSpPr>
          <p:spPr>
            <a:xfrm>
              <a:off x="1175076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38" name="菱形 20"/>
            <p:cNvSpPr/>
            <p:nvPr/>
          </p:nvSpPr>
          <p:spPr>
            <a:xfrm>
              <a:off x="1190304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grpSp>
      <p:sp>
        <p:nvSpPr>
          <p:cNvPr id="139" name="五边形 4"/>
          <p:cNvSpPr/>
          <p:nvPr/>
        </p:nvSpPr>
        <p:spPr>
          <a:xfrm rot="5400000">
            <a:off x="347040" y="-79920"/>
            <a:ext cx="437760" cy="543240"/>
          </a:xfrm>
          <a:custGeom>
            <a:avLst/>
            <a:gdLst/>
            <a:ahLst/>
            <a:cxnLst/>
            <a:rect l="l" t="t" r="r" b="b"/>
            <a:pathLst>
              <a:path w="1217" h="1510">
                <a:moveTo>
                  <a:pt x="0" y="0"/>
                </a:moveTo>
                <a:lnTo>
                  <a:pt x="782" y="0"/>
                </a:lnTo>
                <a:lnTo>
                  <a:pt x="1217" y="755"/>
                </a:lnTo>
                <a:lnTo>
                  <a:pt x="782" y="1510"/>
                </a:lnTo>
                <a:lnTo>
                  <a:pt x="0" y="1510"/>
                </a:lnTo>
                <a:close/>
              </a:path>
            </a:pathLst>
          </a:custGeom>
          <a:solidFill>
            <a:srgbClr val="000000"/>
          </a:solidFill>
          <a:ln w="0">
            <a:noFill/>
          </a:ln>
          <a:effectLst>
            <a:outerShdw algn="tl">
              <a:srgbClr val="000000">
                <a:alpha val="40000"/>
              </a:srgbClr>
            </a:outerShdw>
          </a:effectLst>
        </p:spPr>
        <p:style>
          <a:lnRef idx="0">
            <a:scrgbClr r="0" g="0" b="0"/>
          </a:lnRef>
          <a:fillRef idx="0">
            <a:scrgbClr r="0" g="0" b="0"/>
          </a:fillRef>
          <a:effectRef idx="0">
            <a:scrgbClr r="0" g="0" b="0"/>
          </a:effectRef>
          <a:fontRef idx="minor"/>
        </p:style>
        <p:txBody>
          <a:bodyPr/>
          <a:lstStyle/>
          <a:p>
            <a:endParaRPr lang="zh-CN" altLang="en-US"/>
          </a:p>
        </p:txBody>
      </p:sp>
      <p:sp>
        <p:nvSpPr>
          <p:cNvPr id="140" name="文本框 6"/>
          <p:cNvSpPr/>
          <p:nvPr/>
        </p:nvSpPr>
        <p:spPr>
          <a:xfrm>
            <a:off x="785311" y="232880"/>
            <a:ext cx="5623800" cy="400110"/>
          </a:xfrm>
          <a:prstGeom prst="rect">
            <a:avLst/>
          </a:prstGeom>
          <a:noFill/>
          <a:ln w="0">
            <a:noFill/>
          </a:ln>
        </p:spPr>
        <p:style>
          <a:lnRef idx="0">
            <a:scrgbClr r="0" g="0" b="0"/>
          </a:lnRef>
          <a:fillRef idx="0">
            <a:scrgbClr r="0" g="0" b="0"/>
          </a:fillRef>
          <a:effectRef idx="0">
            <a:scrgbClr r="0" g="0" b="0"/>
          </a:effectRef>
          <a:fontRef idx="minor"/>
        </p:style>
        <p:txBody>
          <a:bodyPr wrap="square" anchor="t">
            <a:spAutoFit/>
          </a:bodyPr>
          <a:lstStyle/>
          <a:p>
            <a:pPr>
              <a:lnSpc>
                <a:spcPct val="100000"/>
              </a:lnSpc>
              <a:buNone/>
              <a:tabLst>
                <a:tab pos="0" algn="l"/>
              </a:tabLst>
            </a:pPr>
            <a:r>
              <a:rPr lang="zh-CN" sz="2000" b="1" strike="noStrike" spc="-1" dirty="0">
                <a:solidFill>
                  <a:srgbClr val="000000"/>
                </a:solidFill>
                <a:latin typeface="微软雅黑"/>
                <a:ea typeface="微软雅黑"/>
              </a:rPr>
              <a:t>知识分析</a:t>
            </a:r>
            <a:endParaRPr lang="en-US" sz="2000" b="0" strike="noStrike" spc="-1" dirty="0">
              <a:latin typeface="Arial"/>
            </a:endParaRPr>
          </a:p>
        </p:txBody>
      </p:sp>
      <p:sp>
        <p:nvSpPr>
          <p:cNvPr id="12" name="文本框 11">
            <a:extLst>
              <a:ext uri="{FF2B5EF4-FFF2-40B4-BE49-F238E27FC236}">
                <a16:creationId xmlns:a16="http://schemas.microsoft.com/office/drawing/2014/main" id="{038DCB39-3D5E-44FE-8D5E-5A2135526178}"/>
              </a:ext>
            </a:extLst>
          </p:cNvPr>
          <p:cNvSpPr txBox="1"/>
          <p:nvPr/>
        </p:nvSpPr>
        <p:spPr>
          <a:xfrm>
            <a:off x="4983627" y="775454"/>
            <a:ext cx="6097088" cy="369332"/>
          </a:xfrm>
          <a:prstGeom prst="rect">
            <a:avLst/>
          </a:prstGeom>
          <a:noFill/>
        </p:spPr>
        <p:txBody>
          <a:bodyPr wrap="square">
            <a:spAutoFit/>
          </a:bodyPr>
          <a:lstStyle/>
          <a:p>
            <a:r>
              <a:rPr lang="zh-CN" altLang="en-US" dirty="0"/>
              <a:t>涉及到的具体问题</a:t>
            </a:r>
          </a:p>
        </p:txBody>
      </p:sp>
      <p:sp>
        <p:nvSpPr>
          <p:cNvPr id="7" name="Rectangle 2">
            <a:extLst>
              <a:ext uri="{FF2B5EF4-FFF2-40B4-BE49-F238E27FC236}">
                <a16:creationId xmlns:a16="http://schemas.microsoft.com/office/drawing/2014/main" id="{0536EAAC-54DB-45FB-9A6E-8546964E5504}"/>
              </a:ext>
            </a:extLst>
          </p:cNvPr>
          <p:cNvSpPr>
            <a:spLocks noChangeArrowheads="1"/>
          </p:cNvSpPr>
          <p:nvPr/>
        </p:nvSpPr>
        <p:spPr bwMode="auto">
          <a:xfrm>
            <a:off x="785311" y="1425749"/>
            <a:ext cx="9916686"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lang="zh-CN" altLang="en-US" b="1" dirty="0"/>
              <a:t>完成</a:t>
            </a:r>
            <a:r>
              <a:rPr lang="en-US" altLang="zh-CN" b="1" dirty="0" err="1"/>
              <a:t>GetPronunciation</a:t>
            </a:r>
            <a:r>
              <a:rPr lang="zh-CN" altLang="en-US" b="1" dirty="0"/>
              <a:t>函数</a:t>
            </a:r>
            <a:r>
              <a:rPr lang="zh-CN" altLang="en-US" b="1" dirty="0">
                <a:latin typeface="仿宋" panose="02010609060101010101" pitchFamily="49" charset="-122"/>
                <a:ea typeface="仿宋" panose="02010609060101010101" pitchFamily="49" charset="-122"/>
              </a:rPr>
              <a:t>，</a:t>
            </a:r>
            <a:r>
              <a:rPr lang="zh-CN" altLang="en-US" b="1" dirty="0"/>
              <a:t>程序需要做到以下几点</a:t>
            </a:r>
            <a:r>
              <a:rPr kumimoji="0" lang="zh-CN" altLang="zh-CN" sz="1800" b="1" i="0" u="none" strike="noStrike" cap="none" normalizeH="0" baseline="0" dirty="0">
                <a:ln>
                  <a:noFill/>
                </a:ln>
                <a:solidFill>
                  <a:schemeClr val="tx1"/>
                </a:solidFill>
                <a:effectLst/>
                <a:latin typeface="仿宋" panose="02010609060101010101" pitchFamily="49" charset="-122"/>
                <a:ea typeface="仿宋" panose="02010609060101010101" pitchFamily="49" charset="-122"/>
              </a:rPr>
              <a:t>：</a:t>
            </a:r>
            <a:endParaRPr kumimoji="0" lang="en-US" altLang="zh-CN" sz="1800" b="1" i="0" u="none" strike="noStrike" cap="none" normalizeH="0" baseline="0" dirty="0">
              <a:ln>
                <a:noFill/>
              </a:ln>
              <a:solidFill>
                <a:schemeClr val="tx1"/>
              </a:solidFill>
              <a:effectLst/>
              <a:latin typeface="仿宋" panose="02010609060101010101" pitchFamily="49" charset="-122"/>
              <a:ea typeface="仿宋" panose="02010609060101010101" pitchFamily="49" charset="-122"/>
            </a:endParaRPr>
          </a:p>
          <a:p>
            <a:pPr marL="742950" lvl="1" indent="-285750">
              <a:buFont typeface="Arial" panose="020B0604020202020204" pitchFamily="34" charset="0"/>
              <a:buChar char="•"/>
            </a:pPr>
            <a:r>
              <a:rPr lang="zh-CN" altLang="en-US" dirty="0"/>
              <a:t>接受一个非空的 </a:t>
            </a:r>
            <a:r>
              <a:rPr lang="en-US" altLang="zh-CN" dirty="0"/>
              <a:t>std::string </a:t>
            </a:r>
            <a:r>
              <a:rPr lang="zh-CN" altLang="en-US" dirty="0"/>
              <a:t>类型的字符串，该字符串是一个潜在的夏威夷语单词。</a:t>
            </a:r>
            <a:endParaRPr lang="en-US" altLang="zh-CN" dirty="0"/>
          </a:p>
          <a:p>
            <a:pPr marL="742950" lvl="1" indent="-285750">
              <a:buFont typeface="Arial" panose="020B0604020202020204" pitchFamily="34" charset="0"/>
              <a:buChar char="•"/>
            </a:pPr>
            <a:r>
              <a:rPr lang="zh-CN" altLang="en-US" dirty="0"/>
              <a:t>返回一个包含单词发音的 </a:t>
            </a:r>
            <a:r>
              <a:rPr lang="en-US" altLang="zh-CN" dirty="0"/>
              <a:t>std::string</a:t>
            </a:r>
            <a:r>
              <a:rPr lang="zh-CN" altLang="en-US" dirty="0"/>
              <a:t>。</a:t>
            </a:r>
            <a:endParaRPr lang="en-US" altLang="zh-CN" dirty="0"/>
          </a:p>
          <a:p>
            <a:pPr marL="742950" lvl="1" indent="-285750">
              <a:buFont typeface="Arial" panose="020B0604020202020204" pitchFamily="34" charset="0"/>
              <a:buChar char="•"/>
            </a:pPr>
            <a:r>
              <a:rPr lang="zh-CN" altLang="en-US" dirty="0"/>
              <a:t>如果传入的字符串中包含夏威夷语之外的字符（如英文字母 </a:t>
            </a:r>
            <a:r>
              <a:rPr lang="en-US" altLang="zh-CN" dirty="0"/>
              <a:t>b </a:t>
            </a:r>
            <a:r>
              <a:rPr lang="zh-CN" altLang="en-US" dirty="0"/>
              <a:t>或 </a:t>
            </a:r>
            <a:r>
              <a:rPr lang="en-US" altLang="zh-CN" dirty="0"/>
              <a:t>d</a:t>
            </a:r>
            <a:r>
              <a:rPr lang="zh-CN" altLang="en-US" dirty="0"/>
              <a:t>），就要抛出一个 </a:t>
            </a:r>
            <a:r>
              <a:rPr lang="en-US" altLang="zh-CN" dirty="0"/>
              <a:t>std::</a:t>
            </a:r>
            <a:r>
              <a:rPr lang="en-US" altLang="zh-CN" dirty="0" err="1"/>
              <a:t>invalid_argument</a:t>
            </a:r>
            <a:r>
              <a:rPr lang="en-US" altLang="zh-CN" dirty="0"/>
              <a:t> </a:t>
            </a:r>
            <a:r>
              <a:rPr lang="zh-CN" altLang="en-US" dirty="0"/>
              <a:t>异常。</a:t>
            </a:r>
            <a:endParaRPr lang="en-US" altLang="zh-CN" dirty="0"/>
          </a:p>
          <a:p>
            <a:pPr marL="285750" indent="-285750">
              <a:buFont typeface="Arial" panose="020B0604020202020204" pitchFamily="34" charset="0"/>
              <a:buChar char="•"/>
            </a:pPr>
            <a:r>
              <a:rPr lang="zh-CN" altLang="en-US" b="1" dirty="0"/>
              <a:t>异常处理：</a:t>
            </a:r>
            <a:endParaRPr lang="en-US" altLang="zh-CN" b="1" dirty="0"/>
          </a:p>
          <a:p>
            <a:pPr marL="742950" lvl="1" indent="-285750">
              <a:buFont typeface="Arial" panose="020B0604020202020204" pitchFamily="34" charset="0"/>
              <a:buChar char="•"/>
            </a:pPr>
            <a:r>
              <a:rPr lang="zh-CN" altLang="en-US" dirty="0"/>
              <a:t>本次作业中需要在 </a:t>
            </a:r>
            <a:r>
              <a:rPr lang="en-US" altLang="zh-CN" dirty="0"/>
              <a:t>C++ </a:t>
            </a:r>
            <a:r>
              <a:rPr lang="zh-CN" altLang="en-US" dirty="0"/>
              <a:t>中使用类似的机制。在这学期的后续课程中会详细讲解 </a:t>
            </a:r>
            <a:r>
              <a:rPr lang="en-US" altLang="zh-CN" dirty="0"/>
              <a:t>C++ </a:t>
            </a:r>
            <a:r>
              <a:rPr lang="zh-CN" altLang="en-US" dirty="0"/>
              <a:t>中的异常处理机制，但现在你只需要了解如何抛出异常即可。</a:t>
            </a:r>
            <a:endParaRPr lang="en-US" altLang="zh-CN" dirty="0"/>
          </a:p>
          <a:p>
            <a:r>
              <a:rPr lang="zh-CN" altLang="en-US" b="1" dirty="0"/>
              <a:t>异常抛出步骤</a:t>
            </a:r>
          </a:p>
          <a:p>
            <a:pPr lvl="1">
              <a:buFont typeface="+mj-lt"/>
              <a:buAutoNum type="arabicPeriod"/>
            </a:pPr>
            <a:r>
              <a:rPr lang="zh-CN" altLang="en-US" b="1" dirty="0"/>
              <a:t>包含头文件</a:t>
            </a:r>
            <a:r>
              <a:rPr lang="zh-CN" altLang="en-US" dirty="0"/>
              <a:t>： 你需要在代码中包含异常处理的头文件 </a:t>
            </a:r>
            <a:r>
              <a:rPr lang="en-US" altLang="zh-CN" dirty="0"/>
              <a:t>#include &lt;</a:t>
            </a:r>
            <a:r>
              <a:rPr lang="en-US" altLang="zh-CN" dirty="0" err="1"/>
              <a:t>stdexcept</a:t>
            </a:r>
            <a:r>
              <a:rPr lang="en-US" altLang="zh-CN" dirty="0"/>
              <a:t>&gt;</a:t>
            </a:r>
            <a:r>
              <a:rPr lang="zh-CN" altLang="en-US" dirty="0"/>
              <a:t>。</a:t>
            </a:r>
          </a:p>
          <a:p>
            <a:pPr lvl="1">
              <a:buFont typeface="+mj-lt"/>
              <a:buAutoNum type="arabicPeriod"/>
            </a:pPr>
            <a:r>
              <a:rPr lang="zh-CN" altLang="en-US" b="1" dirty="0"/>
              <a:t>抛出异常</a:t>
            </a:r>
            <a:r>
              <a:rPr lang="zh-CN" altLang="en-US" dirty="0"/>
              <a:t>： 当你的程序遇到非法输入（例如非夏威夷语字符）时，需要使用 </a:t>
            </a:r>
            <a:r>
              <a:rPr lang="en-US" altLang="zh-CN" dirty="0"/>
              <a:t>throw </a:t>
            </a:r>
            <a:r>
              <a:rPr lang="zh-CN" altLang="en-US" dirty="0"/>
              <a:t>语句抛出一个 </a:t>
            </a:r>
            <a:r>
              <a:rPr lang="en-US" altLang="zh-CN" dirty="0"/>
              <a:t>std::</a:t>
            </a:r>
            <a:r>
              <a:rPr lang="en-US" altLang="zh-CN" dirty="0" err="1"/>
              <a:t>invalid_argument</a:t>
            </a:r>
            <a:r>
              <a:rPr lang="en-US" altLang="zh-CN" dirty="0"/>
              <a:t> </a:t>
            </a:r>
            <a:r>
              <a:rPr lang="zh-CN" altLang="en-US" dirty="0"/>
              <a:t>类型的异常，代码格式如下：</a:t>
            </a:r>
          </a:p>
          <a:p>
            <a:pPr marL="742950" lvl="1" indent="-285750">
              <a:buFont typeface="Arial" panose="020B0604020202020204" pitchFamily="34" charset="0"/>
              <a:buChar char="•"/>
            </a:pPr>
            <a:endParaRPr lang="zh-CN" altLang="en-US" dirty="0"/>
          </a:p>
        </p:txBody>
      </p:sp>
      <p:sp>
        <p:nvSpPr>
          <p:cNvPr id="3" name="文本框 2">
            <a:extLst>
              <a:ext uri="{FF2B5EF4-FFF2-40B4-BE49-F238E27FC236}">
                <a16:creationId xmlns:a16="http://schemas.microsoft.com/office/drawing/2014/main" id="{8D5FBD51-9C07-449E-D85C-B56AE52A6BB3}"/>
              </a:ext>
            </a:extLst>
          </p:cNvPr>
          <p:cNvSpPr txBox="1"/>
          <p:nvPr/>
        </p:nvSpPr>
        <p:spPr>
          <a:xfrm>
            <a:off x="1984405" y="4970586"/>
            <a:ext cx="8849412" cy="923330"/>
          </a:xfrm>
          <a:prstGeom prst="rect">
            <a:avLst/>
          </a:prstGeom>
          <a:noFill/>
        </p:spPr>
        <p:txBody>
          <a:bodyPr wrap="square">
            <a:spAutoFit/>
          </a:bodyPr>
          <a:lstStyle/>
          <a:p>
            <a:r>
              <a:rPr lang="zh-CN" altLang="en-US" dirty="0"/>
              <a:t>if (exceptional_case) { // exceptional_case 是表示非法输入的条件</a:t>
            </a:r>
          </a:p>
          <a:p>
            <a:r>
              <a:rPr lang="zh-CN" altLang="en-US" dirty="0"/>
              <a:t>    throw std::invalid_argument("Description of Problem");</a:t>
            </a:r>
          </a:p>
          <a:p>
            <a:r>
              <a:rPr lang="zh-CN" altLang="en-US" dirty="0"/>
              <a:t>}</a:t>
            </a:r>
          </a:p>
        </p:txBody>
      </p:sp>
    </p:spTree>
    <p:extLst>
      <p:ext uri="{BB962C8B-B14F-4D97-AF65-F5344CB8AC3E}">
        <p14:creationId xmlns:p14="http://schemas.microsoft.com/office/powerpoint/2010/main" val="19622816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5" name="组合 16"/>
          <p:cNvGrpSpPr/>
          <p:nvPr/>
        </p:nvGrpSpPr>
        <p:grpSpPr>
          <a:xfrm>
            <a:off x="11598840" y="6433200"/>
            <a:ext cx="450720" cy="149760"/>
            <a:chOff x="11598840" y="6433200"/>
            <a:chExt cx="450720" cy="149760"/>
          </a:xfrm>
        </p:grpSpPr>
        <p:sp>
          <p:nvSpPr>
            <p:cNvPr id="136" name="菱形 18"/>
            <p:cNvSpPr/>
            <p:nvPr/>
          </p:nvSpPr>
          <p:spPr>
            <a:xfrm>
              <a:off x="11598840" y="64368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37" name="菱形 19"/>
            <p:cNvSpPr/>
            <p:nvPr/>
          </p:nvSpPr>
          <p:spPr>
            <a:xfrm>
              <a:off x="1175076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38" name="菱形 20"/>
            <p:cNvSpPr/>
            <p:nvPr/>
          </p:nvSpPr>
          <p:spPr>
            <a:xfrm>
              <a:off x="1190304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grpSp>
      <p:sp>
        <p:nvSpPr>
          <p:cNvPr id="139" name="五边形 4"/>
          <p:cNvSpPr/>
          <p:nvPr/>
        </p:nvSpPr>
        <p:spPr>
          <a:xfrm rot="5400000">
            <a:off x="347040" y="-79920"/>
            <a:ext cx="437760" cy="543240"/>
          </a:xfrm>
          <a:custGeom>
            <a:avLst/>
            <a:gdLst/>
            <a:ahLst/>
            <a:cxnLst/>
            <a:rect l="l" t="t" r="r" b="b"/>
            <a:pathLst>
              <a:path w="1217" h="1510">
                <a:moveTo>
                  <a:pt x="0" y="0"/>
                </a:moveTo>
                <a:lnTo>
                  <a:pt x="782" y="0"/>
                </a:lnTo>
                <a:lnTo>
                  <a:pt x="1217" y="755"/>
                </a:lnTo>
                <a:lnTo>
                  <a:pt x="782" y="1510"/>
                </a:lnTo>
                <a:lnTo>
                  <a:pt x="0" y="1510"/>
                </a:lnTo>
                <a:close/>
              </a:path>
            </a:pathLst>
          </a:custGeom>
          <a:solidFill>
            <a:srgbClr val="000000"/>
          </a:solidFill>
          <a:ln w="0">
            <a:noFill/>
          </a:ln>
          <a:effectLst>
            <a:outerShdw algn="tl">
              <a:srgbClr val="000000">
                <a:alpha val="40000"/>
              </a:srgbClr>
            </a:outerShdw>
          </a:effectLst>
        </p:spPr>
        <p:style>
          <a:lnRef idx="0">
            <a:scrgbClr r="0" g="0" b="0"/>
          </a:lnRef>
          <a:fillRef idx="0">
            <a:scrgbClr r="0" g="0" b="0"/>
          </a:fillRef>
          <a:effectRef idx="0">
            <a:scrgbClr r="0" g="0" b="0"/>
          </a:effectRef>
          <a:fontRef idx="minor"/>
        </p:style>
        <p:txBody>
          <a:bodyPr/>
          <a:lstStyle/>
          <a:p>
            <a:endParaRPr lang="zh-CN" altLang="en-US"/>
          </a:p>
        </p:txBody>
      </p:sp>
      <p:sp>
        <p:nvSpPr>
          <p:cNvPr id="140" name="文本框 6"/>
          <p:cNvSpPr/>
          <p:nvPr/>
        </p:nvSpPr>
        <p:spPr>
          <a:xfrm>
            <a:off x="785311" y="232880"/>
            <a:ext cx="5623800" cy="400110"/>
          </a:xfrm>
          <a:prstGeom prst="rect">
            <a:avLst/>
          </a:prstGeom>
          <a:noFill/>
          <a:ln w="0">
            <a:noFill/>
          </a:ln>
        </p:spPr>
        <p:style>
          <a:lnRef idx="0">
            <a:scrgbClr r="0" g="0" b="0"/>
          </a:lnRef>
          <a:fillRef idx="0">
            <a:scrgbClr r="0" g="0" b="0"/>
          </a:fillRef>
          <a:effectRef idx="0">
            <a:scrgbClr r="0" g="0" b="0"/>
          </a:effectRef>
          <a:fontRef idx="minor"/>
        </p:style>
        <p:txBody>
          <a:bodyPr wrap="square" anchor="t">
            <a:spAutoFit/>
          </a:bodyPr>
          <a:lstStyle/>
          <a:p>
            <a:pPr>
              <a:lnSpc>
                <a:spcPct val="100000"/>
              </a:lnSpc>
              <a:buNone/>
              <a:tabLst>
                <a:tab pos="0" algn="l"/>
              </a:tabLst>
            </a:pPr>
            <a:r>
              <a:rPr lang="zh-CN" sz="2000" b="1" strike="noStrike" spc="-1" dirty="0">
                <a:solidFill>
                  <a:srgbClr val="000000"/>
                </a:solidFill>
                <a:latin typeface="微软雅黑"/>
                <a:ea typeface="微软雅黑"/>
              </a:rPr>
              <a:t>知识分析</a:t>
            </a:r>
            <a:endParaRPr lang="en-US" sz="2000" b="0" strike="noStrike" spc="-1" dirty="0">
              <a:latin typeface="Arial"/>
            </a:endParaRPr>
          </a:p>
        </p:txBody>
      </p:sp>
      <p:sp>
        <p:nvSpPr>
          <p:cNvPr id="12" name="文本框 11">
            <a:extLst>
              <a:ext uri="{FF2B5EF4-FFF2-40B4-BE49-F238E27FC236}">
                <a16:creationId xmlns:a16="http://schemas.microsoft.com/office/drawing/2014/main" id="{038DCB39-3D5E-44FE-8D5E-5A2135526178}"/>
              </a:ext>
            </a:extLst>
          </p:cNvPr>
          <p:cNvSpPr txBox="1"/>
          <p:nvPr/>
        </p:nvSpPr>
        <p:spPr>
          <a:xfrm>
            <a:off x="4983627" y="775454"/>
            <a:ext cx="6097088" cy="369332"/>
          </a:xfrm>
          <a:prstGeom prst="rect">
            <a:avLst/>
          </a:prstGeom>
          <a:noFill/>
        </p:spPr>
        <p:txBody>
          <a:bodyPr wrap="square">
            <a:spAutoFit/>
          </a:bodyPr>
          <a:lstStyle/>
          <a:p>
            <a:r>
              <a:rPr lang="zh-CN" altLang="en-US" dirty="0"/>
              <a:t>涉及到的具体问题</a:t>
            </a:r>
          </a:p>
        </p:txBody>
      </p:sp>
      <p:sp>
        <p:nvSpPr>
          <p:cNvPr id="4" name="文本框 3">
            <a:extLst>
              <a:ext uri="{FF2B5EF4-FFF2-40B4-BE49-F238E27FC236}">
                <a16:creationId xmlns:a16="http://schemas.microsoft.com/office/drawing/2014/main" id="{D90886CE-8EBC-D57F-FFCA-30A5077DE62C}"/>
              </a:ext>
            </a:extLst>
          </p:cNvPr>
          <p:cNvSpPr txBox="1"/>
          <p:nvPr/>
        </p:nvSpPr>
        <p:spPr>
          <a:xfrm>
            <a:off x="1406951" y="1582340"/>
            <a:ext cx="9792092" cy="4524315"/>
          </a:xfrm>
          <a:prstGeom prst="rect">
            <a:avLst/>
          </a:prstGeom>
          <a:noFill/>
        </p:spPr>
        <p:txBody>
          <a:bodyPr wrap="square">
            <a:spAutoFit/>
          </a:bodyPr>
          <a:lstStyle/>
          <a:p>
            <a:r>
              <a:rPr lang="zh-CN" altLang="en-US" b="1" dirty="0"/>
              <a:t>在夏威夷语单词中：</a:t>
            </a:r>
          </a:p>
          <a:p>
            <a:pPr>
              <a:buFont typeface="+mj-lt"/>
              <a:buAutoNum type="arabicPeriod"/>
            </a:pPr>
            <a:r>
              <a:rPr lang="zh-CN" altLang="en-US" b="1" dirty="0"/>
              <a:t>空格（</a:t>
            </a:r>
            <a:r>
              <a:rPr lang="en-US" altLang="zh-CN" b="1" dirty="0"/>
              <a:t>spaces</a:t>
            </a:r>
            <a:r>
              <a:rPr lang="zh-CN" altLang="en-US" b="1" dirty="0"/>
              <a:t>）</a:t>
            </a:r>
            <a:r>
              <a:rPr lang="en-US" altLang="zh-CN" dirty="0"/>
              <a:t>:</a:t>
            </a:r>
          </a:p>
          <a:p>
            <a:pPr marL="742950" lvl="1" indent="-285750">
              <a:buFont typeface="+mj-lt"/>
              <a:buAutoNum type="arabicPeriod"/>
            </a:pPr>
            <a:r>
              <a:rPr lang="zh-CN" altLang="en-US" dirty="0"/>
              <a:t>空格表示发音间的停顿，所以在书写发音时，空格必须保持原样。</a:t>
            </a:r>
          </a:p>
          <a:p>
            <a:pPr>
              <a:buFont typeface="+mj-lt"/>
              <a:buAutoNum type="arabicPeriod"/>
            </a:pPr>
            <a:r>
              <a:rPr lang="zh-CN" altLang="en-US" b="1" dirty="0"/>
              <a:t>撇号（</a:t>
            </a:r>
            <a:r>
              <a:rPr lang="en-US" altLang="zh-CN" b="1" dirty="0"/>
              <a:t>apostrophe '</a:t>
            </a:r>
            <a:r>
              <a:rPr lang="zh-CN" altLang="en-US" b="1" dirty="0"/>
              <a:t>）</a:t>
            </a:r>
            <a:r>
              <a:rPr lang="en-US" altLang="zh-CN" dirty="0"/>
              <a:t>:</a:t>
            </a:r>
          </a:p>
          <a:p>
            <a:pPr marL="742950" lvl="1" indent="-285750">
              <a:buFont typeface="+mj-lt"/>
              <a:buAutoNum type="arabicPeriod"/>
            </a:pPr>
            <a:r>
              <a:rPr lang="zh-CN" altLang="en-US" dirty="0"/>
              <a:t>撇号表示一个硬性停顿（即 </a:t>
            </a:r>
            <a:r>
              <a:rPr lang="en-US" altLang="zh-CN" dirty="0"/>
              <a:t>glottal stop</a:t>
            </a:r>
            <a:r>
              <a:rPr lang="zh-CN" altLang="en-US" dirty="0"/>
              <a:t>），在书写发音时也必须保留。</a:t>
            </a:r>
          </a:p>
          <a:p>
            <a:pPr>
              <a:buFont typeface="+mj-lt"/>
              <a:buAutoNum type="arabicPeriod"/>
            </a:pPr>
            <a:r>
              <a:rPr lang="zh-CN" altLang="en-US" b="1" dirty="0"/>
              <a:t>连字符（</a:t>
            </a:r>
            <a:r>
              <a:rPr lang="en-US" altLang="zh-CN" b="1" dirty="0"/>
              <a:t>hyphen -</a:t>
            </a:r>
            <a:r>
              <a:rPr lang="zh-CN" altLang="en-US" b="1" dirty="0"/>
              <a:t>）</a:t>
            </a:r>
            <a:r>
              <a:rPr lang="en-US" altLang="zh-CN" dirty="0"/>
              <a:t>:</a:t>
            </a:r>
          </a:p>
          <a:p>
            <a:pPr marL="742950" lvl="1" indent="-285750">
              <a:buFont typeface="+mj-lt"/>
              <a:buAutoNum type="arabicPeriod"/>
            </a:pPr>
            <a:r>
              <a:rPr lang="zh-CN" altLang="en-US" dirty="0"/>
              <a:t>每个元音组或元音之后（除非在单词的末尾或撇号之前）都需要一个连字符来表示发音上的分隔。</a:t>
            </a:r>
          </a:p>
          <a:p>
            <a:pPr marL="742950" lvl="1" indent="-285750">
              <a:buFont typeface="+mj-lt"/>
              <a:buAutoNum type="arabicPeriod"/>
            </a:pPr>
            <a:r>
              <a:rPr lang="zh-CN" altLang="en-US" dirty="0"/>
              <a:t>比如在单词 “</a:t>
            </a:r>
            <a:r>
              <a:rPr lang="en-US" altLang="zh-CN" dirty="0"/>
              <a:t>aloha” </a:t>
            </a:r>
            <a:r>
              <a:rPr lang="zh-CN" altLang="en-US" dirty="0"/>
              <a:t>中，“</a:t>
            </a:r>
            <a:r>
              <a:rPr lang="en-US" altLang="zh-CN" dirty="0"/>
              <a:t>o” </a:t>
            </a:r>
            <a:r>
              <a:rPr lang="zh-CN" altLang="en-US" dirty="0"/>
              <a:t>和 “</a:t>
            </a:r>
            <a:r>
              <a:rPr lang="en-US" altLang="zh-CN" dirty="0"/>
              <a:t>a” </a:t>
            </a:r>
            <a:r>
              <a:rPr lang="zh-CN" altLang="en-US" dirty="0"/>
              <a:t>之间没有连字符，因为它们是连续发音的，但如果是 “</a:t>
            </a:r>
            <a:r>
              <a:rPr lang="en-US" altLang="zh-CN" dirty="0" err="1"/>
              <a:t>alo</a:t>
            </a:r>
            <a:r>
              <a:rPr lang="en-US" altLang="zh-CN" dirty="0"/>
              <a:t>-ha”</a:t>
            </a:r>
            <a:r>
              <a:rPr lang="zh-CN" altLang="en-US" dirty="0"/>
              <a:t>，就表示在 “</a:t>
            </a:r>
            <a:r>
              <a:rPr lang="en-US" altLang="zh-CN" dirty="0"/>
              <a:t>lo” </a:t>
            </a:r>
            <a:r>
              <a:rPr lang="zh-CN" altLang="en-US" dirty="0"/>
              <a:t>和 “</a:t>
            </a:r>
            <a:r>
              <a:rPr lang="en-US" altLang="zh-CN" dirty="0"/>
              <a:t>ha” </a:t>
            </a:r>
            <a:r>
              <a:rPr lang="zh-CN" altLang="en-US" dirty="0"/>
              <a:t>之间有一个小停顿。</a:t>
            </a:r>
          </a:p>
          <a:p>
            <a:pPr>
              <a:buFont typeface="+mj-lt"/>
              <a:buAutoNum type="arabicPeriod"/>
            </a:pPr>
            <a:r>
              <a:rPr lang="zh-CN" altLang="en-US" b="1" dirty="0"/>
              <a:t>小写字符</a:t>
            </a:r>
            <a:r>
              <a:rPr lang="en-US" altLang="zh-CN" dirty="0"/>
              <a:t>:</a:t>
            </a:r>
          </a:p>
          <a:p>
            <a:pPr marL="742950" lvl="1" indent="-285750">
              <a:buFont typeface="+mj-lt"/>
              <a:buAutoNum type="arabicPeriod"/>
            </a:pPr>
            <a:r>
              <a:rPr lang="zh-CN" altLang="en-US" dirty="0"/>
              <a:t>所有的发音字符必须是小写的。你可以使用 </a:t>
            </a:r>
            <a:r>
              <a:rPr lang="en-US" altLang="zh-CN" dirty="0"/>
              <a:t>C++ </a:t>
            </a:r>
            <a:r>
              <a:rPr lang="zh-CN" altLang="en-US" dirty="0"/>
              <a:t>标准库中的 </a:t>
            </a:r>
            <a:r>
              <a:rPr lang="en-US" altLang="zh-CN" dirty="0"/>
              <a:t>std::</a:t>
            </a:r>
            <a:r>
              <a:rPr lang="en-US" altLang="zh-CN" dirty="0" err="1"/>
              <a:t>tolower</a:t>
            </a:r>
            <a:r>
              <a:rPr lang="en-US" altLang="zh-CN" dirty="0"/>
              <a:t> </a:t>
            </a:r>
            <a:r>
              <a:rPr lang="zh-CN" altLang="en-US" dirty="0"/>
              <a:t>函数将字符串中的字符转换为小写。这个函数在头文件 </a:t>
            </a:r>
            <a:r>
              <a:rPr lang="en-US" altLang="zh-CN" dirty="0"/>
              <a:t>&lt;</a:t>
            </a:r>
            <a:r>
              <a:rPr lang="en-US" altLang="zh-CN" dirty="0" err="1"/>
              <a:t>cctype</a:t>
            </a:r>
            <a:r>
              <a:rPr lang="en-US" altLang="zh-CN" dirty="0"/>
              <a:t>&gt; </a:t>
            </a:r>
            <a:r>
              <a:rPr lang="zh-CN" altLang="en-US" dirty="0"/>
              <a:t>中定义。</a:t>
            </a:r>
            <a:endParaRPr lang="en-US" altLang="zh-CN" dirty="0"/>
          </a:p>
          <a:p>
            <a:pPr marL="285750" indent="-285750">
              <a:buFont typeface="+mj-lt"/>
              <a:buAutoNum type="arabicPeriod"/>
            </a:pPr>
            <a:r>
              <a:rPr lang="zh-CN" altLang="en-US" dirty="0"/>
              <a:t>除了夏威夷语的字符外，空格和撇号也是有效的输入字符（在判断是否合法时也要包括它们）。</a:t>
            </a:r>
            <a:endParaRPr lang="en-US" altLang="zh-CN" dirty="0"/>
          </a:p>
          <a:p>
            <a:pPr marL="285750" indent="-285750">
              <a:buFont typeface="+mj-lt"/>
              <a:buAutoNum type="arabicPeriod"/>
            </a:pPr>
            <a:endParaRPr lang="zh-CN" altLang="en-US" dirty="0"/>
          </a:p>
        </p:txBody>
      </p:sp>
    </p:spTree>
    <p:extLst>
      <p:ext uri="{BB962C8B-B14F-4D97-AF65-F5344CB8AC3E}">
        <p14:creationId xmlns:p14="http://schemas.microsoft.com/office/powerpoint/2010/main" val="40259681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5" name="组合 16"/>
          <p:cNvGrpSpPr/>
          <p:nvPr/>
        </p:nvGrpSpPr>
        <p:grpSpPr>
          <a:xfrm>
            <a:off x="11598840" y="6433200"/>
            <a:ext cx="450720" cy="149760"/>
            <a:chOff x="11598840" y="6433200"/>
            <a:chExt cx="450720" cy="149760"/>
          </a:xfrm>
        </p:grpSpPr>
        <p:sp>
          <p:nvSpPr>
            <p:cNvPr id="136" name="菱形 18"/>
            <p:cNvSpPr/>
            <p:nvPr/>
          </p:nvSpPr>
          <p:spPr>
            <a:xfrm>
              <a:off x="11598840" y="64368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37" name="菱形 19"/>
            <p:cNvSpPr/>
            <p:nvPr/>
          </p:nvSpPr>
          <p:spPr>
            <a:xfrm>
              <a:off x="1175076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38" name="菱形 20"/>
            <p:cNvSpPr/>
            <p:nvPr/>
          </p:nvSpPr>
          <p:spPr>
            <a:xfrm>
              <a:off x="1190304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grpSp>
      <p:sp>
        <p:nvSpPr>
          <p:cNvPr id="139" name="五边形 4"/>
          <p:cNvSpPr/>
          <p:nvPr/>
        </p:nvSpPr>
        <p:spPr>
          <a:xfrm rot="5400000">
            <a:off x="347040" y="-79920"/>
            <a:ext cx="437760" cy="543240"/>
          </a:xfrm>
          <a:custGeom>
            <a:avLst/>
            <a:gdLst/>
            <a:ahLst/>
            <a:cxnLst/>
            <a:rect l="l" t="t" r="r" b="b"/>
            <a:pathLst>
              <a:path w="1217" h="1510">
                <a:moveTo>
                  <a:pt x="0" y="0"/>
                </a:moveTo>
                <a:lnTo>
                  <a:pt x="782" y="0"/>
                </a:lnTo>
                <a:lnTo>
                  <a:pt x="1217" y="755"/>
                </a:lnTo>
                <a:lnTo>
                  <a:pt x="782" y="1510"/>
                </a:lnTo>
                <a:lnTo>
                  <a:pt x="0" y="1510"/>
                </a:lnTo>
                <a:close/>
              </a:path>
            </a:pathLst>
          </a:custGeom>
          <a:solidFill>
            <a:srgbClr val="000000"/>
          </a:solidFill>
          <a:ln w="0">
            <a:noFill/>
          </a:ln>
          <a:effectLst>
            <a:outerShdw algn="tl">
              <a:srgbClr val="000000">
                <a:alpha val="40000"/>
              </a:srgbClr>
            </a:outerShdw>
          </a:effectLst>
        </p:spPr>
        <p:style>
          <a:lnRef idx="0">
            <a:scrgbClr r="0" g="0" b="0"/>
          </a:lnRef>
          <a:fillRef idx="0">
            <a:scrgbClr r="0" g="0" b="0"/>
          </a:fillRef>
          <a:effectRef idx="0">
            <a:scrgbClr r="0" g="0" b="0"/>
          </a:effectRef>
          <a:fontRef idx="minor"/>
        </p:style>
        <p:txBody>
          <a:bodyPr/>
          <a:lstStyle/>
          <a:p>
            <a:endParaRPr lang="zh-CN" altLang="en-US"/>
          </a:p>
        </p:txBody>
      </p:sp>
      <p:sp>
        <p:nvSpPr>
          <p:cNvPr id="140" name="文本框 6"/>
          <p:cNvSpPr/>
          <p:nvPr/>
        </p:nvSpPr>
        <p:spPr>
          <a:xfrm>
            <a:off x="785311" y="232880"/>
            <a:ext cx="5623800" cy="400110"/>
          </a:xfrm>
          <a:prstGeom prst="rect">
            <a:avLst/>
          </a:prstGeom>
          <a:noFill/>
          <a:ln w="0">
            <a:noFill/>
          </a:ln>
        </p:spPr>
        <p:style>
          <a:lnRef idx="0">
            <a:scrgbClr r="0" g="0" b="0"/>
          </a:lnRef>
          <a:fillRef idx="0">
            <a:scrgbClr r="0" g="0" b="0"/>
          </a:fillRef>
          <a:effectRef idx="0">
            <a:scrgbClr r="0" g="0" b="0"/>
          </a:effectRef>
          <a:fontRef idx="minor"/>
        </p:style>
        <p:txBody>
          <a:bodyPr wrap="square" anchor="t">
            <a:spAutoFit/>
          </a:bodyPr>
          <a:lstStyle/>
          <a:p>
            <a:pPr>
              <a:lnSpc>
                <a:spcPct val="100000"/>
              </a:lnSpc>
              <a:buNone/>
              <a:tabLst>
                <a:tab pos="0" algn="l"/>
              </a:tabLst>
            </a:pPr>
            <a:r>
              <a:rPr lang="zh-CN" sz="2000" b="1" strike="noStrike" spc="-1" dirty="0">
                <a:solidFill>
                  <a:srgbClr val="000000"/>
                </a:solidFill>
                <a:latin typeface="微软雅黑"/>
                <a:ea typeface="微软雅黑"/>
              </a:rPr>
              <a:t>知识分析</a:t>
            </a:r>
            <a:endParaRPr lang="en-US" sz="2000" b="0" strike="noStrike" spc="-1" dirty="0">
              <a:latin typeface="Arial"/>
            </a:endParaRPr>
          </a:p>
        </p:txBody>
      </p:sp>
      <p:sp>
        <p:nvSpPr>
          <p:cNvPr id="12" name="文本框 11">
            <a:extLst>
              <a:ext uri="{FF2B5EF4-FFF2-40B4-BE49-F238E27FC236}">
                <a16:creationId xmlns:a16="http://schemas.microsoft.com/office/drawing/2014/main" id="{038DCB39-3D5E-44FE-8D5E-5A2135526178}"/>
              </a:ext>
            </a:extLst>
          </p:cNvPr>
          <p:cNvSpPr txBox="1"/>
          <p:nvPr/>
        </p:nvSpPr>
        <p:spPr>
          <a:xfrm>
            <a:off x="4983627" y="775454"/>
            <a:ext cx="6097088" cy="369332"/>
          </a:xfrm>
          <a:prstGeom prst="rect">
            <a:avLst/>
          </a:prstGeom>
          <a:noFill/>
        </p:spPr>
        <p:txBody>
          <a:bodyPr wrap="square">
            <a:spAutoFit/>
          </a:bodyPr>
          <a:lstStyle/>
          <a:p>
            <a:r>
              <a:rPr lang="zh-CN" altLang="en-US" dirty="0"/>
              <a:t>涉及到的具体问题</a:t>
            </a:r>
          </a:p>
        </p:txBody>
      </p:sp>
      <p:sp>
        <p:nvSpPr>
          <p:cNvPr id="3" name="文本框 2">
            <a:extLst>
              <a:ext uri="{FF2B5EF4-FFF2-40B4-BE49-F238E27FC236}">
                <a16:creationId xmlns:a16="http://schemas.microsoft.com/office/drawing/2014/main" id="{0D9FE2BA-5DD9-B804-8889-4B1F4D1B97E9}"/>
              </a:ext>
            </a:extLst>
          </p:cNvPr>
          <p:cNvSpPr txBox="1"/>
          <p:nvPr/>
        </p:nvSpPr>
        <p:spPr>
          <a:xfrm>
            <a:off x="1212361" y="1884312"/>
            <a:ext cx="10074458" cy="2554545"/>
          </a:xfrm>
          <a:prstGeom prst="rect">
            <a:avLst/>
          </a:prstGeom>
          <a:noFill/>
        </p:spPr>
        <p:txBody>
          <a:bodyPr wrap="square">
            <a:spAutoFit/>
          </a:bodyPr>
          <a:lstStyle/>
          <a:p>
            <a:pPr>
              <a:buFont typeface="Arial" panose="020B0604020202020204" pitchFamily="34" charset="0"/>
              <a:buChar char="•"/>
            </a:pPr>
            <a:r>
              <a:rPr lang="zh-CN" altLang="en-US" sz="2000" b="1" dirty="0"/>
              <a:t>编译要求</a:t>
            </a:r>
            <a:r>
              <a:rPr lang="en-US" altLang="zh-CN" sz="2000" b="1" dirty="0"/>
              <a:t>:</a:t>
            </a:r>
            <a:endParaRPr lang="en-US" altLang="zh-CN" sz="2000" dirty="0"/>
          </a:p>
          <a:p>
            <a:pPr lvl="1">
              <a:buFont typeface="Arial" panose="020B0604020202020204" pitchFamily="34" charset="0"/>
              <a:buChar char="•"/>
            </a:pPr>
            <a:r>
              <a:rPr lang="zh-CN" altLang="en-US" sz="2000" dirty="0"/>
              <a:t>你的程序在编译时不能有任何警告或错误信息。需要使用以下编译选项：</a:t>
            </a:r>
            <a:endParaRPr lang="en-US" altLang="zh-CN" sz="2000" dirty="0"/>
          </a:p>
          <a:p>
            <a:pPr lvl="4">
              <a:buFont typeface="Arial" panose="020B0604020202020204" pitchFamily="34" charset="0"/>
              <a:buChar char="•"/>
            </a:pPr>
            <a:r>
              <a:rPr lang="en-US" altLang="zh-CN" sz="2000" dirty="0"/>
              <a:t>clang++ -std=</a:t>
            </a:r>
            <a:r>
              <a:rPr lang="en-US" altLang="zh-CN" sz="2000" dirty="0" err="1"/>
              <a:t>c++</a:t>
            </a:r>
            <a:r>
              <a:rPr lang="en-US" altLang="zh-CN" sz="2000" dirty="0"/>
              <a:t>20 -Wall -</a:t>
            </a:r>
            <a:r>
              <a:rPr lang="en-US" altLang="zh-CN" sz="2000" dirty="0" err="1"/>
              <a:t>Wextra</a:t>
            </a:r>
            <a:r>
              <a:rPr lang="en-US" altLang="zh-CN" sz="2000" dirty="0"/>
              <a:t> -</a:t>
            </a:r>
            <a:r>
              <a:rPr lang="en-US" altLang="zh-CN" sz="2000" dirty="0" err="1"/>
              <a:t>Werror</a:t>
            </a:r>
            <a:r>
              <a:rPr lang="en-US" altLang="zh-CN" sz="2000" dirty="0"/>
              <a:t> -pedantic</a:t>
            </a:r>
          </a:p>
          <a:p>
            <a:pPr lvl="1">
              <a:buFont typeface="Arial" panose="020B0604020202020204" pitchFamily="34" charset="0"/>
              <a:buChar char="•"/>
            </a:pPr>
            <a:r>
              <a:rPr lang="zh-CN" altLang="en-US" sz="2000" dirty="0"/>
              <a:t>这些选项会使编译器更加严格，例如：</a:t>
            </a:r>
          </a:p>
          <a:p>
            <a:pPr marL="1200150" lvl="2" indent="-285750">
              <a:buFont typeface="Arial" panose="020B0604020202020204" pitchFamily="34" charset="0"/>
              <a:buChar char="•"/>
            </a:pPr>
            <a:r>
              <a:rPr lang="en-US" altLang="zh-CN" sz="2000" dirty="0"/>
              <a:t>-Wall: </a:t>
            </a:r>
            <a:r>
              <a:rPr lang="zh-CN" altLang="en-US" sz="2000" dirty="0"/>
              <a:t>开启所有常见的警告。</a:t>
            </a:r>
          </a:p>
          <a:p>
            <a:pPr marL="1200150" lvl="2" indent="-285750">
              <a:buFont typeface="Arial" panose="020B0604020202020204" pitchFamily="34" charset="0"/>
              <a:buChar char="•"/>
            </a:pPr>
            <a:r>
              <a:rPr lang="en-US" altLang="zh-CN" sz="2000" dirty="0"/>
              <a:t>-</a:t>
            </a:r>
            <a:r>
              <a:rPr lang="en-US" altLang="zh-CN" sz="2000" dirty="0" err="1"/>
              <a:t>Wextra</a:t>
            </a:r>
            <a:r>
              <a:rPr lang="en-US" altLang="zh-CN" sz="2000" dirty="0"/>
              <a:t>: </a:t>
            </a:r>
            <a:r>
              <a:rPr lang="zh-CN" altLang="en-US" sz="2000" dirty="0"/>
              <a:t>开启额外的警告。</a:t>
            </a:r>
          </a:p>
          <a:p>
            <a:pPr marL="1200150" lvl="2" indent="-285750">
              <a:buFont typeface="Arial" panose="020B0604020202020204" pitchFamily="34" charset="0"/>
              <a:buChar char="•"/>
            </a:pPr>
            <a:r>
              <a:rPr lang="en-US" altLang="zh-CN" sz="2000" dirty="0"/>
              <a:t>-</a:t>
            </a:r>
            <a:r>
              <a:rPr lang="en-US" altLang="zh-CN" sz="2000" dirty="0" err="1"/>
              <a:t>Werror</a:t>
            </a:r>
            <a:r>
              <a:rPr lang="en-US" altLang="zh-CN" sz="2000" dirty="0"/>
              <a:t>: </a:t>
            </a:r>
            <a:r>
              <a:rPr lang="zh-CN" altLang="en-US" sz="2000" dirty="0"/>
              <a:t>将所有警告视为错误，强制修复所有警告。</a:t>
            </a:r>
          </a:p>
          <a:p>
            <a:pPr marL="1200150" lvl="2" indent="-285750">
              <a:buFont typeface="Arial" panose="020B0604020202020204" pitchFamily="34" charset="0"/>
              <a:buChar char="•"/>
            </a:pPr>
            <a:r>
              <a:rPr lang="en-US" altLang="zh-CN" sz="2000" dirty="0"/>
              <a:t>-pedantic: </a:t>
            </a:r>
            <a:r>
              <a:rPr lang="zh-CN" altLang="en-US" sz="2000" dirty="0"/>
              <a:t>启用对标准的严格遵守。</a:t>
            </a:r>
          </a:p>
        </p:txBody>
      </p:sp>
    </p:spTree>
    <p:extLst>
      <p:ext uri="{BB962C8B-B14F-4D97-AF65-F5344CB8AC3E}">
        <p14:creationId xmlns:p14="http://schemas.microsoft.com/office/powerpoint/2010/main" val="41602153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5" name="组合 16"/>
          <p:cNvGrpSpPr/>
          <p:nvPr/>
        </p:nvGrpSpPr>
        <p:grpSpPr>
          <a:xfrm>
            <a:off x="11598840" y="6433200"/>
            <a:ext cx="450720" cy="149760"/>
            <a:chOff x="11598840" y="6433200"/>
            <a:chExt cx="450720" cy="149760"/>
          </a:xfrm>
        </p:grpSpPr>
        <p:sp>
          <p:nvSpPr>
            <p:cNvPr id="136" name="菱形 18"/>
            <p:cNvSpPr/>
            <p:nvPr/>
          </p:nvSpPr>
          <p:spPr>
            <a:xfrm>
              <a:off x="11598840" y="64368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37" name="菱形 19"/>
            <p:cNvSpPr/>
            <p:nvPr/>
          </p:nvSpPr>
          <p:spPr>
            <a:xfrm>
              <a:off x="1175076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38" name="菱形 20"/>
            <p:cNvSpPr/>
            <p:nvPr/>
          </p:nvSpPr>
          <p:spPr>
            <a:xfrm>
              <a:off x="1190304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grpSp>
      <p:sp>
        <p:nvSpPr>
          <p:cNvPr id="139" name="五边形 4"/>
          <p:cNvSpPr/>
          <p:nvPr/>
        </p:nvSpPr>
        <p:spPr>
          <a:xfrm rot="5400000">
            <a:off x="347040" y="-79920"/>
            <a:ext cx="437760" cy="543240"/>
          </a:xfrm>
          <a:custGeom>
            <a:avLst/>
            <a:gdLst/>
            <a:ahLst/>
            <a:cxnLst/>
            <a:rect l="l" t="t" r="r" b="b"/>
            <a:pathLst>
              <a:path w="1217" h="1510">
                <a:moveTo>
                  <a:pt x="0" y="0"/>
                </a:moveTo>
                <a:lnTo>
                  <a:pt x="782" y="0"/>
                </a:lnTo>
                <a:lnTo>
                  <a:pt x="1217" y="755"/>
                </a:lnTo>
                <a:lnTo>
                  <a:pt x="782" y="1510"/>
                </a:lnTo>
                <a:lnTo>
                  <a:pt x="0" y="1510"/>
                </a:lnTo>
                <a:close/>
              </a:path>
            </a:pathLst>
          </a:custGeom>
          <a:solidFill>
            <a:srgbClr val="000000"/>
          </a:solidFill>
          <a:ln w="0">
            <a:noFill/>
          </a:ln>
          <a:effectLst>
            <a:outerShdw algn="tl">
              <a:srgbClr val="000000">
                <a:alpha val="40000"/>
              </a:srgbClr>
            </a:outerShdw>
          </a:effectLst>
        </p:spPr>
        <p:style>
          <a:lnRef idx="0">
            <a:scrgbClr r="0" g="0" b="0"/>
          </a:lnRef>
          <a:fillRef idx="0">
            <a:scrgbClr r="0" g="0" b="0"/>
          </a:fillRef>
          <a:effectRef idx="0">
            <a:scrgbClr r="0" g="0" b="0"/>
          </a:effectRef>
          <a:fontRef idx="minor"/>
        </p:style>
        <p:txBody>
          <a:bodyPr/>
          <a:lstStyle/>
          <a:p>
            <a:endParaRPr lang="zh-CN" altLang="en-US"/>
          </a:p>
        </p:txBody>
      </p:sp>
      <p:sp>
        <p:nvSpPr>
          <p:cNvPr id="140" name="文本框 6"/>
          <p:cNvSpPr/>
          <p:nvPr/>
        </p:nvSpPr>
        <p:spPr>
          <a:xfrm>
            <a:off x="785311" y="232880"/>
            <a:ext cx="5623800" cy="400110"/>
          </a:xfrm>
          <a:prstGeom prst="rect">
            <a:avLst/>
          </a:prstGeom>
          <a:noFill/>
          <a:ln w="0">
            <a:noFill/>
          </a:ln>
        </p:spPr>
        <p:style>
          <a:lnRef idx="0">
            <a:scrgbClr r="0" g="0" b="0"/>
          </a:lnRef>
          <a:fillRef idx="0">
            <a:scrgbClr r="0" g="0" b="0"/>
          </a:fillRef>
          <a:effectRef idx="0">
            <a:scrgbClr r="0" g="0" b="0"/>
          </a:effectRef>
          <a:fontRef idx="minor"/>
        </p:style>
        <p:txBody>
          <a:bodyPr wrap="square" anchor="t">
            <a:spAutoFit/>
          </a:bodyPr>
          <a:lstStyle/>
          <a:p>
            <a:pPr>
              <a:lnSpc>
                <a:spcPct val="100000"/>
              </a:lnSpc>
              <a:buNone/>
              <a:tabLst>
                <a:tab pos="0" algn="l"/>
              </a:tabLst>
            </a:pPr>
            <a:r>
              <a:rPr lang="zh-CN" sz="2000" b="1" strike="noStrike" spc="-1" dirty="0">
                <a:solidFill>
                  <a:srgbClr val="000000"/>
                </a:solidFill>
                <a:latin typeface="微软雅黑"/>
                <a:ea typeface="微软雅黑"/>
              </a:rPr>
              <a:t>知识分析</a:t>
            </a:r>
            <a:endParaRPr lang="en-US" sz="2000" b="0" strike="noStrike" spc="-1" dirty="0">
              <a:latin typeface="Arial"/>
            </a:endParaRPr>
          </a:p>
        </p:txBody>
      </p:sp>
      <p:sp>
        <p:nvSpPr>
          <p:cNvPr id="12" name="文本框 11">
            <a:extLst>
              <a:ext uri="{FF2B5EF4-FFF2-40B4-BE49-F238E27FC236}">
                <a16:creationId xmlns:a16="http://schemas.microsoft.com/office/drawing/2014/main" id="{038DCB39-3D5E-44FE-8D5E-5A2135526178}"/>
              </a:ext>
            </a:extLst>
          </p:cNvPr>
          <p:cNvSpPr txBox="1"/>
          <p:nvPr/>
        </p:nvSpPr>
        <p:spPr>
          <a:xfrm>
            <a:off x="4983627" y="775454"/>
            <a:ext cx="6097088" cy="369332"/>
          </a:xfrm>
          <a:prstGeom prst="rect">
            <a:avLst/>
          </a:prstGeom>
          <a:noFill/>
        </p:spPr>
        <p:txBody>
          <a:bodyPr wrap="square">
            <a:spAutoFit/>
          </a:bodyPr>
          <a:lstStyle/>
          <a:p>
            <a:r>
              <a:rPr lang="zh-CN" altLang="en-US" dirty="0"/>
              <a:t>涉及到的具体问题</a:t>
            </a:r>
          </a:p>
        </p:txBody>
      </p:sp>
      <p:sp>
        <p:nvSpPr>
          <p:cNvPr id="3" name="文本框 2">
            <a:extLst>
              <a:ext uri="{FF2B5EF4-FFF2-40B4-BE49-F238E27FC236}">
                <a16:creationId xmlns:a16="http://schemas.microsoft.com/office/drawing/2014/main" id="{0D9FE2BA-5DD9-B804-8889-4B1F4D1B97E9}"/>
              </a:ext>
            </a:extLst>
          </p:cNvPr>
          <p:cNvSpPr txBox="1"/>
          <p:nvPr/>
        </p:nvSpPr>
        <p:spPr>
          <a:xfrm>
            <a:off x="1371882" y="1712862"/>
            <a:ext cx="10074458" cy="2677656"/>
          </a:xfrm>
          <a:prstGeom prst="rect">
            <a:avLst/>
          </a:prstGeom>
          <a:noFill/>
        </p:spPr>
        <p:txBody>
          <a:bodyPr wrap="square">
            <a:spAutoFit/>
          </a:bodyPr>
          <a:lstStyle/>
          <a:p>
            <a:r>
              <a:rPr lang="zh-CN" altLang="en-US" sz="2400" b="1" dirty="0"/>
              <a:t>总结：</a:t>
            </a:r>
            <a:endParaRPr lang="en-US" altLang="zh-CN" sz="2400" b="1" dirty="0"/>
          </a:p>
          <a:p>
            <a:endParaRPr lang="zh-CN" altLang="en-US" sz="2400" b="1" dirty="0"/>
          </a:p>
          <a:p>
            <a:pPr lvl="1">
              <a:buFont typeface="Arial" panose="020B0604020202020204" pitchFamily="34" charset="0"/>
              <a:buChar char="•"/>
            </a:pPr>
            <a:r>
              <a:rPr lang="zh-CN" altLang="en-US" sz="2400" dirty="0"/>
              <a:t>在实现过程中，注意保留空格、撇号和连字符的处理。</a:t>
            </a:r>
            <a:endParaRPr lang="en-US" altLang="zh-CN" sz="2400" dirty="0"/>
          </a:p>
          <a:p>
            <a:pPr lvl="1">
              <a:buFont typeface="Arial" panose="020B0604020202020204" pitchFamily="34" charset="0"/>
              <a:buChar char="•"/>
            </a:pPr>
            <a:endParaRPr lang="zh-CN" altLang="en-US" sz="2400" dirty="0"/>
          </a:p>
          <a:p>
            <a:pPr lvl="1">
              <a:buFont typeface="Arial" panose="020B0604020202020204" pitchFamily="34" charset="0"/>
              <a:buChar char="•"/>
            </a:pPr>
            <a:r>
              <a:rPr lang="zh-CN" altLang="en-US" sz="2400" dirty="0"/>
              <a:t>确保所有发音都用小写字符表示。</a:t>
            </a:r>
            <a:endParaRPr lang="en-US" altLang="zh-CN" sz="2400" dirty="0"/>
          </a:p>
          <a:p>
            <a:pPr lvl="1">
              <a:buFont typeface="Arial" panose="020B0604020202020204" pitchFamily="34" charset="0"/>
              <a:buChar char="•"/>
            </a:pPr>
            <a:endParaRPr lang="zh-CN" altLang="en-US" sz="2400" dirty="0"/>
          </a:p>
          <a:p>
            <a:pPr lvl="1">
              <a:buFont typeface="Arial" panose="020B0604020202020204" pitchFamily="34" charset="0"/>
              <a:buChar char="•"/>
            </a:pPr>
            <a:r>
              <a:rPr lang="zh-CN" altLang="en-US" sz="2400" dirty="0"/>
              <a:t>按照函数说明逐步实现，并使用严格的编译选项检查代码质量。</a:t>
            </a:r>
          </a:p>
        </p:txBody>
      </p:sp>
    </p:spTree>
    <p:extLst>
      <p:ext uri="{BB962C8B-B14F-4D97-AF65-F5344CB8AC3E}">
        <p14:creationId xmlns:p14="http://schemas.microsoft.com/office/powerpoint/2010/main" val="22630999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5" name="组合 16"/>
          <p:cNvGrpSpPr/>
          <p:nvPr/>
        </p:nvGrpSpPr>
        <p:grpSpPr>
          <a:xfrm>
            <a:off x="11598840" y="6433200"/>
            <a:ext cx="450720" cy="149760"/>
            <a:chOff x="11598840" y="6433200"/>
            <a:chExt cx="450720" cy="149760"/>
          </a:xfrm>
        </p:grpSpPr>
        <p:sp>
          <p:nvSpPr>
            <p:cNvPr id="136" name="菱形 18"/>
            <p:cNvSpPr/>
            <p:nvPr/>
          </p:nvSpPr>
          <p:spPr>
            <a:xfrm>
              <a:off x="11598840" y="64368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37" name="菱形 19"/>
            <p:cNvSpPr/>
            <p:nvPr/>
          </p:nvSpPr>
          <p:spPr>
            <a:xfrm>
              <a:off x="1175076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38" name="菱形 20"/>
            <p:cNvSpPr/>
            <p:nvPr/>
          </p:nvSpPr>
          <p:spPr>
            <a:xfrm>
              <a:off x="1190304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grpSp>
      <p:sp>
        <p:nvSpPr>
          <p:cNvPr id="139" name="五边形 4"/>
          <p:cNvSpPr/>
          <p:nvPr/>
        </p:nvSpPr>
        <p:spPr>
          <a:xfrm rot="5400000">
            <a:off x="347040" y="-79920"/>
            <a:ext cx="437760" cy="543240"/>
          </a:xfrm>
          <a:custGeom>
            <a:avLst/>
            <a:gdLst/>
            <a:ahLst/>
            <a:cxnLst/>
            <a:rect l="l" t="t" r="r" b="b"/>
            <a:pathLst>
              <a:path w="1217" h="1510">
                <a:moveTo>
                  <a:pt x="0" y="0"/>
                </a:moveTo>
                <a:lnTo>
                  <a:pt x="782" y="0"/>
                </a:lnTo>
                <a:lnTo>
                  <a:pt x="1217" y="755"/>
                </a:lnTo>
                <a:lnTo>
                  <a:pt x="782" y="1510"/>
                </a:lnTo>
                <a:lnTo>
                  <a:pt x="0" y="1510"/>
                </a:lnTo>
                <a:close/>
              </a:path>
            </a:pathLst>
          </a:custGeom>
          <a:solidFill>
            <a:srgbClr val="000000"/>
          </a:solidFill>
          <a:ln w="0">
            <a:noFill/>
          </a:ln>
          <a:effectLst>
            <a:outerShdw algn="tl">
              <a:srgbClr val="000000">
                <a:alpha val="40000"/>
              </a:srgbClr>
            </a:outerShdw>
          </a:effectLst>
        </p:spPr>
        <p:style>
          <a:lnRef idx="0">
            <a:scrgbClr r="0" g="0" b="0"/>
          </a:lnRef>
          <a:fillRef idx="0">
            <a:scrgbClr r="0" g="0" b="0"/>
          </a:fillRef>
          <a:effectRef idx="0">
            <a:scrgbClr r="0" g="0" b="0"/>
          </a:effectRef>
          <a:fontRef idx="minor"/>
        </p:style>
        <p:txBody>
          <a:bodyPr/>
          <a:lstStyle/>
          <a:p>
            <a:endParaRPr lang="zh-CN" altLang="en-US"/>
          </a:p>
        </p:txBody>
      </p:sp>
      <p:sp>
        <p:nvSpPr>
          <p:cNvPr id="140" name="文本框 6"/>
          <p:cNvSpPr/>
          <p:nvPr/>
        </p:nvSpPr>
        <p:spPr>
          <a:xfrm>
            <a:off x="785311" y="232880"/>
            <a:ext cx="5623800" cy="400110"/>
          </a:xfrm>
          <a:prstGeom prst="rect">
            <a:avLst/>
          </a:prstGeom>
          <a:noFill/>
          <a:ln w="0">
            <a:noFill/>
          </a:ln>
        </p:spPr>
        <p:style>
          <a:lnRef idx="0">
            <a:scrgbClr r="0" g="0" b="0"/>
          </a:lnRef>
          <a:fillRef idx="0">
            <a:scrgbClr r="0" g="0" b="0"/>
          </a:fillRef>
          <a:effectRef idx="0">
            <a:scrgbClr r="0" g="0" b="0"/>
          </a:effectRef>
          <a:fontRef idx="minor"/>
        </p:style>
        <p:txBody>
          <a:bodyPr wrap="square" anchor="t">
            <a:spAutoFit/>
          </a:bodyPr>
          <a:lstStyle/>
          <a:p>
            <a:pPr>
              <a:lnSpc>
                <a:spcPct val="100000"/>
              </a:lnSpc>
              <a:buNone/>
              <a:tabLst>
                <a:tab pos="0" algn="l"/>
              </a:tabLst>
            </a:pPr>
            <a:r>
              <a:rPr lang="zh-CN" sz="2000" b="1" strike="noStrike" spc="-1" dirty="0">
                <a:solidFill>
                  <a:srgbClr val="000000"/>
                </a:solidFill>
                <a:latin typeface="微软雅黑"/>
                <a:ea typeface="微软雅黑"/>
              </a:rPr>
              <a:t>知识分析</a:t>
            </a:r>
            <a:endParaRPr lang="en-US" sz="2000" b="0" strike="noStrike" spc="-1" dirty="0">
              <a:latin typeface="Arial"/>
            </a:endParaRPr>
          </a:p>
        </p:txBody>
      </p:sp>
      <p:sp>
        <p:nvSpPr>
          <p:cNvPr id="12" name="文本框 11">
            <a:extLst>
              <a:ext uri="{FF2B5EF4-FFF2-40B4-BE49-F238E27FC236}">
                <a16:creationId xmlns:a16="http://schemas.microsoft.com/office/drawing/2014/main" id="{038DCB39-3D5E-44FE-8D5E-5A2135526178}"/>
              </a:ext>
            </a:extLst>
          </p:cNvPr>
          <p:cNvSpPr txBox="1"/>
          <p:nvPr/>
        </p:nvSpPr>
        <p:spPr>
          <a:xfrm>
            <a:off x="3802527" y="822644"/>
            <a:ext cx="6097088" cy="461665"/>
          </a:xfrm>
          <a:prstGeom prst="rect">
            <a:avLst/>
          </a:prstGeom>
          <a:noFill/>
        </p:spPr>
        <p:txBody>
          <a:bodyPr wrap="square">
            <a:spAutoFit/>
          </a:bodyPr>
          <a:lstStyle/>
          <a:p>
            <a:r>
              <a:rPr lang="zh-CN" altLang="en-US" sz="2400" b="1" dirty="0"/>
              <a:t>需要实现的详细函数</a:t>
            </a:r>
          </a:p>
        </p:txBody>
      </p:sp>
      <p:sp>
        <p:nvSpPr>
          <p:cNvPr id="3" name="文本框 2">
            <a:extLst>
              <a:ext uri="{FF2B5EF4-FFF2-40B4-BE49-F238E27FC236}">
                <a16:creationId xmlns:a16="http://schemas.microsoft.com/office/drawing/2014/main" id="{0D9FE2BA-5DD9-B804-8889-4B1F4D1B97E9}"/>
              </a:ext>
            </a:extLst>
          </p:cNvPr>
          <p:cNvSpPr txBox="1"/>
          <p:nvPr/>
        </p:nvSpPr>
        <p:spPr>
          <a:xfrm>
            <a:off x="1371882" y="1712862"/>
            <a:ext cx="10074458" cy="5355312"/>
          </a:xfrm>
          <a:prstGeom prst="rect">
            <a:avLst/>
          </a:prstGeom>
          <a:noFill/>
        </p:spPr>
        <p:txBody>
          <a:bodyPr wrap="square">
            <a:spAutoFit/>
          </a:bodyPr>
          <a:lstStyle/>
          <a:p>
            <a:r>
              <a:rPr lang="zh-CN" altLang="en-US" b="1" dirty="0"/>
              <a:t>函数列表：</a:t>
            </a:r>
          </a:p>
          <a:p>
            <a:r>
              <a:rPr lang="en-US" altLang="zh-CN" b="1" dirty="0"/>
              <a:t>1. std::string </a:t>
            </a:r>
            <a:r>
              <a:rPr lang="en-US" altLang="zh-CN" b="1" dirty="0" err="1"/>
              <a:t>StringToLower</a:t>
            </a:r>
            <a:r>
              <a:rPr lang="en-US" altLang="zh-CN" b="1" dirty="0"/>
              <a:t>(const std::string&amp; word)</a:t>
            </a:r>
          </a:p>
          <a:p>
            <a:pPr lvl="1">
              <a:buFont typeface="Arial" panose="020B0604020202020204" pitchFamily="34" charset="0"/>
              <a:buChar char="•"/>
            </a:pPr>
            <a:r>
              <a:rPr lang="zh-CN" altLang="en-US" b="1" dirty="0"/>
              <a:t>功能描述</a:t>
            </a:r>
            <a:r>
              <a:rPr lang="zh-CN" altLang="en-US" dirty="0"/>
              <a:t>：</a:t>
            </a:r>
          </a:p>
          <a:p>
            <a:pPr marL="1200150" lvl="2" indent="-285750">
              <a:buFont typeface="Arial" panose="020B0604020202020204" pitchFamily="34" charset="0"/>
              <a:buChar char="•"/>
            </a:pPr>
            <a:r>
              <a:rPr lang="zh-CN" altLang="en-US" dirty="0"/>
              <a:t>这个函数接收一个 </a:t>
            </a:r>
            <a:r>
              <a:rPr lang="en-US" altLang="zh-CN" dirty="0"/>
              <a:t>std::string </a:t>
            </a:r>
            <a:r>
              <a:rPr lang="zh-CN" altLang="en-US" dirty="0"/>
              <a:t>类型的字符串 </a:t>
            </a:r>
            <a:r>
              <a:rPr lang="en-US" altLang="zh-CN" dirty="0"/>
              <a:t>word</a:t>
            </a:r>
            <a:r>
              <a:rPr lang="zh-CN" altLang="en-US" dirty="0"/>
              <a:t>，并返回将该字符串中所有字符转换为小写后的结果。</a:t>
            </a:r>
          </a:p>
          <a:p>
            <a:pPr lvl="1">
              <a:buFont typeface="Arial" panose="020B0604020202020204" pitchFamily="34" charset="0"/>
              <a:buChar char="•"/>
            </a:pPr>
            <a:r>
              <a:rPr lang="zh-CN" altLang="en-US" b="1" dirty="0"/>
              <a:t>实现要求</a:t>
            </a:r>
            <a:r>
              <a:rPr lang="zh-CN" altLang="en-US" dirty="0"/>
              <a:t>：</a:t>
            </a:r>
          </a:p>
          <a:p>
            <a:pPr marL="1200150" lvl="2" indent="-285750">
              <a:buFont typeface="Arial" panose="020B0604020202020204" pitchFamily="34" charset="0"/>
              <a:buChar char="•"/>
            </a:pPr>
            <a:r>
              <a:rPr lang="zh-CN" altLang="en-US" dirty="0"/>
              <a:t>将输入字符串 </a:t>
            </a:r>
            <a:r>
              <a:rPr lang="en-US" altLang="zh-CN" dirty="0"/>
              <a:t>word </a:t>
            </a:r>
            <a:r>
              <a:rPr lang="zh-CN" altLang="en-US" dirty="0"/>
              <a:t>中的所有大写字符转换为小写字符，并返回转换后的新字符串。</a:t>
            </a:r>
          </a:p>
          <a:p>
            <a:r>
              <a:rPr lang="en-US" altLang="zh-CN" b="1" dirty="0"/>
              <a:t>2. bool </a:t>
            </a:r>
            <a:r>
              <a:rPr lang="en-US" altLang="zh-CN" b="1" dirty="0" err="1"/>
              <a:t>IsValidCharacter</a:t>
            </a:r>
            <a:r>
              <a:rPr lang="en-US" altLang="zh-CN" b="1" dirty="0"/>
              <a:t>(const char&amp; c)</a:t>
            </a:r>
          </a:p>
          <a:p>
            <a:pPr lvl="1">
              <a:buFont typeface="Arial" panose="020B0604020202020204" pitchFamily="34" charset="0"/>
              <a:buChar char="•"/>
            </a:pPr>
            <a:r>
              <a:rPr lang="zh-CN" altLang="en-US" b="1" dirty="0"/>
              <a:t>功能描述</a:t>
            </a:r>
            <a:r>
              <a:rPr lang="zh-CN" altLang="en-US" dirty="0"/>
              <a:t>：</a:t>
            </a:r>
          </a:p>
          <a:p>
            <a:pPr marL="1200150" lvl="2" indent="-285750">
              <a:buFont typeface="Arial" panose="020B0604020202020204" pitchFamily="34" charset="0"/>
              <a:buChar char="•"/>
            </a:pPr>
            <a:r>
              <a:rPr lang="zh-CN" altLang="en-US" dirty="0"/>
              <a:t>这个函数接收一个小写字符 </a:t>
            </a:r>
            <a:r>
              <a:rPr lang="en-US" altLang="zh-CN" dirty="0"/>
              <a:t>c</a:t>
            </a:r>
            <a:r>
              <a:rPr lang="zh-CN" altLang="en-US" dirty="0"/>
              <a:t>，如果该字符是夏威夷语中的有效字符（包括元音、辅音或撇号 </a:t>
            </a:r>
            <a:r>
              <a:rPr lang="en-US" altLang="zh-CN" dirty="0"/>
              <a:t>'</a:t>
            </a:r>
            <a:r>
              <a:rPr lang="zh-CN" altLang="en-US" dirty="0"/>
              <a:t>），则返回 </a:t>
            </a:r>
            <a:r>
              <a:rPr lang="en-US" altLang="zh-CN" dirty="0"/>
              <a:t>true</a:t>
            </a:r>
            <a:r>
              <a:rPr lang="zh-CN" altLang="en-US" dirty="0"/>
              <a:t>，否则返回 </a:t>
            </a:r>
            <a:r>
              <a:rPr lang="en-US" altLang="zh-CN" dirty="0"/>
              <a:t>false</a:t>
            </a:r>
            <a:r>
              <a:rPr lang="zh-CN" altLang="en-US" dirty="0"/>
              <a:t>。</a:t>
            </a:r>
          </a:p>
          <a:p>
            <a:pPr lvl="1">
              <a:buFont typeface="Arial" panose="020B0604020202020204" pitchFamily="34" charset="0"/>
              <a:buChar char="•"/>
            </a:pPr>
            <a:r>
              <a:rPr lang="zh-CN" altLang="en-US" b="1" dirty="0"/>
              <a:t>实现要求</a:t>
            </a:r>
            <a:r>
              <a:rPr lang="zh-CN" altLang="en-US" dirty="0"/>
              <a:t>：</a:t>
            </a:r>
          </a:p>
          <a:p>
            <a:pPr marL="1200150" lvl="2" indent="-285750">
              <a:buFont typeface="Arial" panose="020B0604020202020204" pitchFamily="34" charset="0"/>
              <a:buChar char="•"/>
            </a:pPr>
            <a:r>
              <a:rPr lang="zh-CN" altLang="en-US" dirty="0"/>
              <a:t>检查字符是否为夏威夷语的有效字符（</a:t>
            </a:r>
            <a:r>
              <a:rPr lang="en-US" altLang="zh-CN" dirty="0"/>
              <a:t>a, e, </a:t>
            </a:r>
            <a:r>
              <a:rPr lang="en-US" altLang="zh-CN" dirty="0" err="1"/>
              <a:t>i</a:t>
            </a:r>
            <a:r>
              <a:rPr lang="en-US" altLang="zh-CN" dirty="0"/>
              <a:t>, o, u, h, k, l, m, n, p, w, '</a:t>
            </a:r>
            <a:r>
              <a:rPr lang="zh-CN" altLang="en-US" dirty="0"/>
              <a:t>），如果是，返回 </a:t>
            </a:r>
            <a:r>
              <a:rPr lang="en-US" altLang="zh-CN" dirty="0"/>
              <a:t>true</a:t>
            </a:r>
            <a:r>
              <a:rPr lang="zh-CN" altLang="en-US" dirty="0"/>
              <a:t>，否则返回 </a:t>
            </a:r>
            <a:r>
              <a:rPr lang="en-US" altLang="zh-CN" dirty="0"/>
              <a:t>false</a:t>
            </a:r>
            <a:r>
              <a:rPr lang="zh-CN" altLang="en-US" dirty="0"/>
              <a:t>。</a:t>
            </a:r>
            <a:endParaRPr lang="en-US" altLang="zh-CN" dirty="0"/>
          </a:p>
          <a:p>
            <a:pPr marL="1200150" lvl="2" indent="-285750">
              <a:buFont typeface="Arial" panose="020B0604020202020204" pitchFamily="34" charset="0"/>
              <a:buChar char="•"/>
            </a:pPr>
            <a:r>
              <a:rPr lang="en-US" altLang="zh-CN" dirty="0"/>
              <a:t>For( int </a:t>
            </a:r>
            <a:r>
              <a:rPr lang="en-US" altLang="zh-CN" dirty="0" err="1"/>
              <a:t>i</a:t>
            </a:r>
            <a:r>
              <a:rPr lang="en-US" altLang="zh-CN" dirty="0"/>
              <a:t>=0;i&lt;</a:t>
            </a:r>
            <a:r>
              <a:rPr lang="en-US" altLang="zh-CN" dirty="0" err="1"/>
              <a:t>valid_chars.size</a:t>
            </a:r>
            <a:r>
              <a:rPr lang="en-US" altLang="zh-CN" dirty="0"/>
              <a:t>();</a:t>
            </a:r>
            <a:r>
              <a:rPr lang="en-US" altLang="zh-CN" dirty="0" err="1"/>
              <a:t>i</a:t>
            </a:r>
            <a:r>
              <a:rPr lang="en-US" altLang="zh-CN" dirty="0"/>
              <a:t>++){</a:t>
            </a:r>
          </a:p>
          <a:p>
            <a:pPr marL="1657350" lvl="3" indent="-285750">
              <a:buFont typeface="Arial" panose="020B0604020202020204" pitchFamily="34" charset="0"/>
              <a:buChar char="•"/>
            </a:pPr>
            <a:r>
              <a:rPr lang="en-US" altLang="zh-CN" dirty="0"/>
              <a:t>If(</a:t>
            </a:r>
            <a:r>
              <a:rPr lang="en-US" altLang="zh-CN" dirty="0" err="1"/>
              <a:t>strcmp</a:t>
            </a:r>
            <a:r>
              <a:rPr lang="en-US" altLang="zh-CN" dirty="0"/>
              <a:t>(</a:t>
            </a:r>
            <a:r>
              <a:rPr lang="en-US" altLang="zh-CN" dirty="0" err="1"/>
              <a:t>c,valid_chars</a:t>
            </a:r>
            <a:r>
              <a:rPr lang="en-US" altLang="zh-CN" dirty="0"/>
              <a:t>[</a:t>
            </a:r>
            <a:r>
              <a:rPr lang="en-US" altLang="zh-CN" dirty="0" err="1"/>
              <a:t>i</a:t>
            </a:r>
            <a:r>
              <a:rPr lang="en-US" altLang="zh-CN" dirty="0"/>
              <a:t>])){</a:t>
            </a:r>
          </a:p>
          <a:p>
            <a:pPr marL="2114550" lvl="4" indent="-285750">
              <a:buFont typeface="Arial" panose="020B0604020202020204" pitchFamily="34" charset="0"/>
              <a:buChar char="•"/>
            </a:pPr>
            <a:endParaRPr lang="en-US" altLang="zh-CN" dirty="0"/>
          </a:p>
          <a:p>
            <a:pPr marL="1657350" lvl="3" indent="-285750">
              <a:buFont typeface="Arial" panose="020B0604020202020204" pitchFamily="34" charset="0"/>
              <a:buChar char="•"/>
            </a:pPr>
            <a:r>
              <a:rPr lang="en-US" altLang="zh-CN" dirty="0"/>
              <a:t>}</a:t>
            </a:r>
          </a:p>
          <a:p>
            <a:pPr marL="1200150" lvl="2" indent="-285750">
              <a:buFont typeface="Arial" panose="020B0604020202020204" pitchFamily="34" charset="0"/>
              <a:buChar char="•"/>
            </a:pPr>
            <a:r>
              <a:rPr lang="en-US" altLang="zh-CN" dirty="0"/>
              <a:t>}</a:t>
            </a:r>
            <a:endParaRPr lang="zh-CN" altLang="en-US" dirty="0"/>
          </a:p>
        </p:txBody>
      </p:sp>
    </p:spTree>
    <p:extLst>
      <p:ext uri="{BB962C8B-B14F-4D97-AF65-F5344CB8AC3E}">
        <p14:creationId xmlns:p14="http://schemas.microsoft.com/office/powerpoint/2010/main" val="585808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96" name="组合 16"/>
          <p:cNvGrpSpPr/>
          <p:nvPr/>
        </p:nvGrpSpPr>
        <p:grpSpPr>
          <a:xfrm>
            <a:off x="11598840" y="6433200"/>
            <a:ext cx="450720" cy="149760"/>
            <a:chOff x="11598840" y="6433200"/>
            <a:chExt cx="450720" cy="149760"/>
          </a:xfrm>
        </p:grpSpPr>
        <p:sp>
          <p:nvSpPr>
            <p:cNvPr id="97" name="菱形 1"/>
            <p:cNvSpPr/>
            <p:nvPr/>
          </p:nvSpPr>
          <p:spPr>
            <a:xfrm>
              <a:off x="11598840" y="64368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98" name="菱形 19"/>
            <p:cNvSpPr/>
            <p:nvPr/>
          </p:nvSpPr>
          <p:spPr>
            <a:xfrm>
              <a:off x="1175076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99" name="菱形 2"/>
            <p:cNvSpPr/>
            <p:nvPr/>
          </p:nvSpPr>
          <p:spPr>
            <a:xfrm>
              <a:off x="1190304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grpSp>
      <p:sp>
        <p:nvSpPr>
          <p:cNvPr id="100" name="五边形 4"/>
          <p:cNvSpPr/>
          <p:nvPr/>
        </p:nvSpPr>
        <p:spPr>
          <a:xfrm rot="5400000">
            <a:off x="347040" y="-79920"/>
            <a:ext cx="437760" cy="543240"/>
          </a:xfrm>
          <a:custGeom>
            <a:avLst/>
            <a:gdLst/>
            <a:ahLst/>
            <a:cxnLst/>
            <a:rect l="l" t="t" r="r" b="b"/>
            <a:pathLst>
              <a:path w="1217" h="1510">
                <a:moveTo>
                  <a:pt x="0" y="0"/>
                </a:moveTo>
                <a:lnTo>
                  <a:pt x="782" y="0"/>
                </a:lnTo>
                <a:lnTo>
                  <a:pt x="1217" y="755"/>
                </a:lnTo>
                <a:lnTo>
                  <a:pt x="782" y="1510"/>
                </a:lnTo>
                <a:lnTo>
                  <a:pt x="0" y="1510"/>
                </a:lnTo>
                <a:close/>
              </a:path>
            </a:pathLst>
          </a:custGeom>
          <a:solidFill>
            <a:srgbClr val="000000"/>
          </a:solidFill>
          <a:ln w="0">
            <a:noFill/>
          </a:ln>
          <a:effectLst>
            <a:outerShdw algn="tl">
              <a:srgbClr val="000000">
                <a:alpha val="40000"/>
              </a:srgbClr>
            </a:outerShdw>
          </a:effectLst>
        </p:spPr>
        <p:style>
          <a:lnRef idx="0">
            <a:scrgbClr r="0" g="0" b="0"/>
          </a:lnRef>
          <a:fillRef idx="0">
            <a:scrgbClr r="0" g="0" b="0"/>
          </a:fillRef>
          <a:effectRef idx="0">
            <a:scrgbClr r="0" g="0" b="0"/>
          </a:effectRef>
          <a:fontRef idx="minor"/>
        </p:style>
        <p:txBody>
          <a:bodyPr/>
          <a:lstStyle/>
          <a:p>
            <a:endParaRPr lang="zh-CN" altLang="en-US"/>
          </a:p>
        </p:txBody>
      </p:sp>
      <p:sp>
        <p:nvSpPr>
          <p:cNvPr id="101" name="文本框 18"/>
          <p:cNvSpPr/>
          <p:nvPr/>
        </p:nvSpPr>
        <p:spPr>
          <a:xfrm>
            <a:off x="565920" y="942840"/>
            <a:ext cx="5093640" cy="522648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50000"/>
              </a:lnSpc>
              <a:buNone/>
              <a:tabLst>
                <a:tab pos="0" algn="l"/>
              </a:tabLst>
            </a:pPr>
            <a:r>
              <a:rPr lang="zh-CN" sz="1500" b="1" strike="noStrike" spc="-1" dirty="0">
                <a:solidFill>
                  <a:srgbClr val="000000"/>
                </a:solidFill>
                <a:latin typeface="微软雅黑"/>
                <a:ea typeface="微软雅黑"/>
              </a:rPr>
              <a:t>本科深圳大学计算机科学与技术，硕士利兹大学</a:t>
            </a:r>
            <a:r>
              <a:rPr lang="en-US" sz="1500" b="1" strike="noStrike" spc="-1" dirty="0">
                <a:solidFill>
                  <a:srgbClr val="000000"/>
                </a:solidFill>
                <a:latin typeface="微软雅黑"/>
                <a:ea typeface="微软雅黑"/>
              </a:rPr>
              <a:t>Embedded System Engineering</a:t>
            </a:r>
            <a:r>
              <a:rPr lang="zh-CN" sz="1500" b="1" strike="noStrike" spc="-1" dirty="0">
                <a:solidFill>
                  <a:srgbClr val="000000"/>
                </a:solidFill>
                <a:latin typeface="微软雅黑"/>
                <a:ea typeface="微软雅黑"/>
              </a:rPr>
              <a:t>，</a:t>
            </a:r>
            <a:r>
              <a:rPr lang="en-US" sz="1500" b="1" strike="noStrike" spc="-1" dirty="0">
                <a:solidFill>
                  <a:srgbClr val="000000"/>
                </a:solidFill>
                <a:latin typeface="微软雅黑"/>
                <a:ea typeface="微软雅黑"/>
              </a:rPr>
              <a:t>GPA</a:t>
            </a:r>
            <a:r>
              <a:rPr lang="zh-CN" sz="1500" b="1" strike="noStrike" spc="-1" dirty="0">
                <a:solidFill>
                  <a:srgbClr val="000000"/>
                </a:solidFill>
                <a:latin typeface="微软雅黑"/>
                <a:ea typeface="微软雅黑"/>
              </a:rPr>
              <a:t>均前</a:t>
            </a:r>
            <a:r>
              <a:rPr lang="en-US" sz="1500" b="1" strike="noStrike" spc="-1" dirty="0">
                <a:solidFill>
                  <a:srgbClr val="000000"/>
                </a:solidFill>
                <a:latin typeface="微软雅黑"/>
                <a:ea typeface="微软雅黑"/>
              </a:rPr>
              <a:t>5%</a:t>
            </a:r>
            <a:r>
              <a:rPr lang="zh-CN" sz="1500" b="1" strike="noStrike" spc="-1" dirty="0">
                <a:solidFill>
                  <a:srgbClr val="000000"/>
                </a:solidFill>
                <a:latin typeface="微软雅黑"/>
                <a:ea typeface="微软雅黑"/>
              </a:rPr>
              <a:t>并获得优秀毕业生（一等一），擅长计算机、电子等专业。逻辑清晰，语言精准。</a:t>
            </a:r>
            <a:endParaRPr lang="en-US" sz="1500" b="0" strike="noStrike" spc="-1" dirty="0">
              <a:latin typeface="Arial"/>
            </a:endParaRPr>
          </a:p>
          <a:p>
            <a:pPr>
              <a:lnSpc>
                <a:spcPct val="150000"/>
              </a:lnSpc>
              <a:buNone/>
              <a:tabLst>
                <a:tab pos="0" algn="l"/>
              </a:tabLst>
            </a:pPr>
            <a:r>
              <a:rPr lang="zh-CN" sz="1500" b="1" strike="noStrike" spc="-1" dirty="0">
                <a:solidFill>
                  <a:srgbClr val="000000"/>
                </a:solidFill>
                <a:latin typeface="微软雅黑"/>
                <a:ea typeface="微软雅黑"/>
              </a:rPr>
              <a:t>擅长科目：</a:t>
            </a:r>
            <a:endParaRPr lang="en-US" sz="1500" b="0" strike="noStrike" spc="-1" dirty="0">
              <a:latin typeface="Arial"/>
            </a:endParaRPr>
          </a:p>
          <a:p>
            <a:pPr>
              <a:lnSpc>
                <a:spcPct val="150000"/>
              </a:lnSpc>
              <a:buNone/>
              <a:tabLst>
                <a:tab pos="0" algn="l"/>
              </a:tabLst>
            </a:pPr>
            <a:r>
              <a:rPr lang="en-US" sz="1500" b="1" strike="noStrike" spc="-1" dirty="0">
                <a:solidFill>
                  <a:srgbClr val="000000"/>
                </a:solidFill>
                <a:latin typeface="微软雅黑"/>
                <a:ea typeface="微软雅黑"/>
              </a:rPr>
              <a:t>	Data Comms&amp; </a:t>
            </a:r>
            <a:r>
              <a:rPr lang="en-US" sz="1500" b="1" strike="noStrike" spc="-1" dirty="0" err="1">
                <a:solidFill>
                  <a:srgbClr val="000000"/>
                </a:solidFill>
                <a:latin typeface="微软雅黑"/>
                <a:ea typeface="微软雅黑"/>
              </a:rPr>
              <a:t>Ntwk</a:t>
            </a:r>
            <a:r>
              <a:rPr lang="en-US" sz="1500" b="1" strike="noStrike" spc="-1" dirty="0">
                <a:solidFill>
                  <a:srgbClr val="000000"/>
                </a:solidFill>
                <a:latin typeface="微软雅黑"/>
                <a:ea typeface="微软雅黑"/>
              </a:rPr>
              <a:t> Security</a:t>
            </a:r>
            <a:r>
              <a:rPr lang="zh-CN" sz="1500" b="1" strike="noStrike" spc="-1" dirty="0">
                <a:solidFill>
                  <a:srgbClr val="000000"/>
                </a:solidFill>
                <a:latin typeface="微软雅黑"/>
                <a:ea typeface="微软雅黑"/>
              </a:rPr>
              <a:t>、</a:t>
            </a:r>
            <a:r>
              <a:rPr lang="en-US" sz="1500" b="1" strike="noStrike" spc="-1" dirty="0">
                <a:solidFill>
                  <a:srgbClr val="000000"/>
                </a:solidFill>
                <a:latin typeface="微软雅黑"/>
                <a:ea typeface="微软雅黑"/>
              </a:rPr>
              <a:t>FPGA Design Syst Chip</a:t>
            </a:r>
            <a:r>
              <a:rPr lang="zh-CN" sz="1500" b="1" strike="noStrike" spc="-1" dirty="0">
                <a:solidFill>
                  <a:srgbClr val="000000"/>
                </a:solidFill>
                <a:latin typeface="微软雅黑"/>
                <a:ea typeface="微软雅黑"/>
              </a:rPr>
              <a:t>、</a:t>
            </a:r>
            <a:r>
              <a:rPr lang="en-US" sz="1500" b="1" strike="noStrike" spc="-1" dirty="0">
                <a:solidFill>
                  <a:srgbClr val="000000"/>
                </a:solidFill>
                <a:latin typeface="微软雅黑"/>
                <a:ea typeface="微软雅黑"/>
              </a:rPr>
              <a:t>Control Systems Design</a:t>
            </a:r>
            <a:r>
              <a:rPr lang="zh-CN" sz="1500" b="1" strike="noStrike" spc="-1" dirty="0">
                <a:solidFill>
                  <a:srgbClr val="000000"/>
                </a:solidFill>
                <a:latin typeface="微软雅黑"/>
                <a:ea typeface="微软雅黑"/>
              </a:rPr>
              <a:t>、</a:t>
            </a:r>
            <a:r>
              <a:rPr lang="en-US" sz="1500" b="1" strike="noStrike" spc="-1" dirty="0" err="1">
                <a:solidFill>
                  <a:srgbClr val="000000"/>
                </a:solidFill>
                <a:latin typeface="微软雅黑"/>
                <a:ea typeface="微软雅黑"/>
              </a:rPr>
              <a:t>Emb</a:t>
            </a:r>
            <a:r>
              <a:rPr lang="en-US" sz="1500" b="1" strike="noStrike" spc="-1" dirty="0">
                <a:solidFill>
                  <a:srgbClr val="000000"/>
                </a:solidFill>
                <a:latin typeface="微软雅黑"/>
                <a:ea typeface="微软雅黑"/>
              </a:rPr>
              <a:t> Microprocessor Syst Design</a:t>
            </a:r>
            <a:r>
              <a:rPr lang="zh-CN" sz="1500" b="1" strike="noStrike" spc="-1" dirty="0">
                <a:solidFill>
                  <a:srgbClr val="000000"/>
                </a:solidFill>
                <a:latin typeface="微软雅黑"/>
                <a:ea typeface="微软雅黑"/>
              </a:rPr>
              <a:t>、</a:t>
            </a:r>
            <a:r>
              <a:rPr lang="en-US" sz="1500" b="1" strike="noStrike" spc="-1" dirty="0">
                <a:solidFill>
                  <a:srgbClr val="000000"/>
                </a:solidFill>
                <a:latin typeface="微软雅黑"/>
                <a:ea typeface="微软雅黑"/>
              </a:rPr>
              <a:t>Programming</a:t>
            </a:r>
            <a:r>
              <a:rPr lang="zh-CN" sz="1500" b="1" strike="noStrike" spc="-1" dirty="0">
                <a:solidFill>
                  <a:srgbClr val="000000"/>
                </a:solidFill>
                <a:latin typeface="微软雅黑"/>
                <a:ea typeface="微软雅黑"/>
              </a:rPr>
              <a:t>、</a:t>
            </a:r>
            <a:r>
              <a:rPr lang="en-US" sz="1500" b="1" strike="noStrike" spc="-1" dirty="0">
                <a:solidFill>
                  <a:srgbClr val="000000"/>
                </a:solidFill>
                <a:latin typeface="微软雅黑"/>
                <a:ea typeface="微软雅黑"/>
              </a:rPr>
              <a:t>JAVA</a:t>
            </a:r>
            <a:r>
              <a:rPr lang="zh-CN" sz="1500" b="1" strike="noStrike" spc="-1" dirty="0">
                <a:solidFill>
                  <a:srgbClr val="000000"/>
                </a:solidFill>
                <a:latin typeface="微软雅黑"/>
                <a:ea typeface="微软雅黑"/>
              </a:rPr>
              <a:t>程序设计、离散数学、数据库系统、数据结构与算法、专业基础英语、计算机安全导论、操作系统、并行计算、多媒体系统导论、计算机系统、自动机与形式语言、程序设计基础、概率论与数理统计、高等数学</a:t>
            </a:r>
            <a:r>
              <a:rPr lang="en-US" sz="1500" b="1" strike="noStrike" spc="-1" dirty="0">
                <a:solidFill>
                  <a:srgbClr val="000000"/>
                </a:solidFill>
                <a:latin typeface="微软雅黑"/>
                <a:ea typeface="微软雅黑"/>
              </a:rPr>
              <a:t>A</a:t>
            </a:r>
            <a:r>
              <a:rPr lang="zh-CN" sz="1500" b="1" strike="noStrike" spc="-1" dirty="0">
                <a:solidFill>
                  <a:srgbClr val="000000"/>
                </a:solidFill>
                <a:latin typeface="微软雅黑"/>
                <a:ea typeface="微软雅黑"/>
              </a:rPr>
              <a:t>、线性代数、面向对象程序设计、计算机网络、算法设计与分析、专业研究英语</a:t>
            </a:r>
            <a:endParaRPr lang="en-US" sz="1500" b="0" strike="noStrike" spc="-1" dirty="0">
              <a:latin typeface="Arial"/>
            </a:endParaRPr>
          </a:p>
          <a:p>
            <a:pPr>
              <a:lnSpc>
                <a:spcPct val="150000"/>
              </a:lnSpc>
              <a:buNone/>
              <a:tabLst>
                <a:tab pos="0" algn="l"/>
              </a:tabLst>
            </a:pPr>
            <a:r>
              <a:rPr lang="zh-CN" sz="1500" b="1" strike="noStrike" spc="-1" dirty="0">
                <a:solidFill>
                  <a:srgbClr val="000000"/>
                </a:solidFill>
                <a:latin typeface="微软雅黑"/>
                <a:ea typeface="微软雅黑"/>
              </a:rPr>
              <a:t>教学风格：轻松愉快</a:t>
            </a:r>
            <a:endParaRPr lang="en-US" sz="1500" b="0" strike="noStrike" spc="-1" dirty="0">
              <a:latin typeface="Arial"/>
            </a:endParaRPr>
          </a:p>
        </p:txBody>
      </p:sp>
      <p:pic>
        <p:nvPicPr>
          <p:cNvPr id="102" name="图片 20"/>
          <p:cNvPicPr/>
          <p:nvPr/>
        </p:nvPicPr>
        <p:blipFill>
          <a:blip r:embed="rId2"/>
          <a:stretch/>
        </p:blipFill>
        <p:spPr>
          <a:xfrm>
            <a:off x="6095880" y="2530800"/>
            <a:ext cx="3246480" cy="1796040"/>
          </a:xfrm>
          <a:prstGeom prst="rect">
            <a:avLst/>
          </a:prstGeom>
          <a:ln w="0">
            <a:noFill/>
          </a:ln>
        </p:spPr>
      </p:pic>
      <p:sp>
        <p:nvSpPr>
          <p:cNvPr id="103" name="文本框 9"/>
          <p:cNvSpPr/>
          <p:nvPr/>
        </p:nvSpPr>
        <p:spPr>
          <a:xfrm>
            <a:off x="6364800" y="1732680"/>
            <a:ext cx="2708640" cy="47196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buNone/>
              <a:tabLst>
                <a:tab pos="0" algn="l"/>
              </a:tabLst>
            </a:pPr>
            <a:r>
              <a:rPr lang="en-US" sz="2500" b="1" strike="noStrike" spc="-1" dirty="0">
                <a:solidFill>
                  <a:srgbClr val="000000"/>
                </a:solidFill>
                <a:latin typeface="微软雅黑"/>
                <a:ea typeface="微软雅黑"/>
              </a:rPr>
              <a:t>TUTOR: </a:t>
            </a:r>
            <a:r>
              <a:rPr lang="zh-CN" sz="2500" b="1" strike="noStrike" spc="-1" dirty="0">
                <a:solidFill>
                  <a:srgbClr val="000000"/>
                </a:solidFill>
                <a:latin typeface="微软雅黑"/>
                <a:ea typeface="微软雅黑"/>
              </a:rPr>
              <a:t>刘俊楠</a:t>
            </a:r>
            <a:endParaRPr lang="en-US" sz="2500" b="0" strike="noStrike" spc="-1" dirty="0">
              <a:latin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5" name="组合 16"/>
          <p:cNvGrpSpPr/>
          <p:nvPr/>
        </p:nvGrpSpPr>
        <p:grpSpPr>
          <a:xfrm>
            <a:off x="11598840" y="6433200"/>
            <a:ext cx="450720" cy="149760"/>
            <a:chOff x="11598840" y="6433200"/>
            <a:chExt cx="450720" cy="149760"/>
          </a:xfrm>
        </p:grpSpPr>
        <p:sp>
          <p:nvSpPr>
            <p:cNvPr id="136" name="菱形 18"/>
            <p:cNvSpPr/>
            <p:nvPr/>
          </p:nvSpPr>
          <p:spPr>
            <a:xfrm>
              <a:off x="11598840" y="64368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37" name="菱形 19"/>
            <p:cNvSpPr/>
            <p:nvPr/>
          </p:nvSpPr>
          <p:spPr>
            <a:xfrm>
              <a:off x="1175076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38" name="菱形 20"/>
            <p:cNvSpPr/>
            <p:nvPr/>
          </p:nvSpPr>
          <p:spPr>
            <a:xfrm>
              <a:off x="1190304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grpSp>
      <p:sp>
        <p:nvSpPr>
          <p:cNvPr id="139" name="五边形 4"/>
          <p:cNvSpPr/>
          <p:nvPr/>
        </p:nvSpPr>
        <p:spPr>
          <a:xfrm rot="5400000">
            <a:off x="347040" y="-79920"/>
            <a:ext cx="437760" cy="543240"/>
          </a:xfrm>
          <a:custGeom>
            <a:avLst/>
            <a:gdLst/>
            <a:ahLst/>
            <a:cxnLst/>
            <a:rect l="l" t="t" r="r" b="b"/>
            <a:pathLst>
              <a:path w="1217" h="1510">
                <a:moveTo>
                  <a:pt x="0" y="0"/>
                </a:moveTo>
                <a:lnTo>
                  <a:pt x="782" y="0"/>
                </a:lnTo>
                <a:lnTo>
                  <a:pt x="1217" y="755"/>
                </a:lnTo>
                <a:lnTo>
                  <a:pt x="782" y="1510"/>
                </a:lnTo>
                <a:lnTo>
                  <a:pt x="0" y="1510"/>
                </a:lnTo>
                <a:close/>
              </a:path>
            </a:pathLst>
          </a:custGeom>
          <a:solidFill>
            <a:srgbClr val="000000"/>
          </a:solidFill>
          <a:ln w="0">
            <a:noFill/>
          </a:ln>
          <a:effectLst>
            <a:outerShdw algn="tl">
              <a:srgbClr val="000000">
                <a:alpha val="40000"/>
              </a:srgbClr>
            </a:outerShdw>
          </a:effectLst>
        </p:spPr>
        <p:style>
          <a:lnRef idx="0">
            <a:scrgbClr r="0" g="0" b="0"/>
          </a:lnRef>
          <a:fillRef idx="0">
            <a:scrgbClr r="0" g="0" b="0"/>
          </a:fillRef>
          <a:effectRef idx="0">
            <a:scrgbClr r="0" g="0" b="0"/>
          </a:effectRef>
          <a:fontRef idx="minor"/>
        </p:style>
        <p:txBody>
          <a:bodyPr/>
          <a:lstStyle/>
          <a:p>
            <a:endParaRPr lang="zh-CN" altLang="en-US"/>
          </a:p>
        </p:txBody>
      </p:sp>
      <p:sp>
        <p:nvSpPr>
          <p:cNvPr id="140" name="文本框 6"/>
          <p:cNvSpPr/>
          <p:nvPr/>
        </p:nvSpPr>
        <p:spPr>
          <a:xfrm>
            <a:off x="785311" y="232880"/>
            <a:ext cx="5623800" cy="400110"/>
          </a:xfrm>
          <a:prstGeom prst="rect">
            <a:avLst/>
          </a:prstGeom>
          <a:noFill/>
          <a:ln w="0">
            <a:noFill/>
          </a:ln>
        </p:spPr>
        <p:style>
          <a:lnRef idx="0">
            <a:scrgbClr r="0" g="0" b="0"/>
          </a:lnRef>
          <a:fillRef idx="0">
            <a:scrgbClr r="0" g="0" b="0"/>
          </a:fillRef>
          <a:effectRef idx="0">
            <a:scrgbClr r="0" g="0" b="0"/>
          </a:effectRef>
          <a:fontRef idx="minor"/>
        </p:style>
        <p:txBody>
          <a:bodyPr wrap="square" anchor="t">
            <a:spAutoFit/>
          </a:bodyPr>
          <a:lstStyle/>
          <a:p>
            <a:pPr>
              <a:lnSpc>
                <a:spcPct val="100000"/>
              </a:lnSpc>
              <a:buNone/>
              <a:tabLst>
                <a:tab pos="0" algn="l"/>
              </a:tabLst>
            </a:pPr>
            <a:r>
              <a:rPr lang="zh-CN" sz="2000" b="1" strike="noStrike" spc="-1" dirty="0">
                <a:solidFill>
                  <a:srgbClr val="000000"/>
                </a:solidFill>
                <a:latin typeface="微软雅黑"/>
                <a:ea typeface="微软雅黑"/>
              </a:rPr>
              <a:t>知识分析</a:t>
            </a:r>
            <a:endParaRPr lang="en-US" sz="2000" b="0" strike="noStrike" spc="-1" dirty="0">
              <a:latin typeface="Arial"/>
            </a:endParaRPr>
          </a:p>
        </p:txBody>
      </p:sp>
      <p:sp>
        <p:nvSpPr>
          <p:cNvPr id="12" name="文本框 11">
            <a:extLst>
              <a:ext uri="{FF2B5EF4-FFF2-40B4-BE49-F238E27FC236}">
                <a16:creationId xmlns:a16="http://schemas.microsoft.com/office/drawing/2014/main" id="{038DCB39-3D5E-44FE-8D5E-5A2135526178}"/>
              </a:ext>
            </a:extLst>
          </p:cNvPr>
          <p:cNvSpPr txBox="1"/>
          <p:nvPr/>
        </p:nvSpPr>
        <p:spPr>
          <a:xfrm>
            <a:off x="3802527" y="822644"/>
            <a:ext cx="6097088" cy="461665"/>
          </a:xfrm>
          <a:prstGeom prst="rect">
            <a:avLst/>
          </a:prstGeom>
          <a:noFill/>
        </p:spPr>
        <p:txBody>
          <a:bodyPr wrap="square">
            <a:spAutoFit/>
          </a:bodyPr>
          <a:lstStyle/>
          <a:p>
            <a:r>
              <a:rPr lang="zh-CN" altLang="en-US" sz="2400" b="1" dirty="0"/>
              <a:t>需要实现的详细函数</a:t>
            </a:r>
          </a:p>
        </p:txBody>
      </p:sp>
      <p:sp>
        <p:nvSpPr>
          <p:cNvPr id="3" name="文本框 2">
            <a:extLst>
              <a:ext uri="{FF2B5EF4-FFF2-40B4-BE49-F238E27FC236}">
                <a16:creationId xmlns:a16="http://schemas.microsoft.com/office/drawing/2014/main" id="{0D9FE2BA-5DD9-B804-8889-4B1F4D1B97E9}"/>
              </a:ext>
            </a:extLst>
          </p:cNvPr>
          <p:cNvSpPr txBox="1"/>
          <p:nvPr/>
        </p:nvSpPr>
        <p:spPr>
          <a:xfrm>
            <a:off x="1371882" y="1712862"/>
            <a:ext cx="10074458" cy="4247317"/>
          </a:xfrm>
          <a:prstGeom prst="rect">
            <a:avLst/>
          </a:prstGeom>
          <a:noFill/>
        </p:spPr>
        <p:txBody>
          <a:bodyPr wrap="square">
            <a:spAutoFit/>
          </a:bodyPr>
          <a:lstStyle/>
          <a:p>
            <a:r>
              <a:rPr lang="zh-CN" altLang="en-US" b="1" dirty="0"/>
              <a:t>函数列表：</a:t>
            </a:r>
          </a:p>
          <a:p>
            <a:r>
              <a:rPr lang="en-US" altLang="zh-CN" b="1" dirty="0"/>
              <a:t>3. bool </a:t>
            </a:r>
            <a:r>
              <a:rPr lang="en-US" altLang="zh-CN" b="1" dirty="0" err="1"/>
              <a:t>IsValidWord</a:t>
            </a:r>
            <a:r>
              <a:rPr lang="en-US" altLang="zh-CN" b="1" dirty="0"/>
              <a:t>(const std::string&amp; word)</a:t>
            </a:r>
          </a:p>
          <a:p>
            <a:pPr lvl="1">
              <a:buFont typeface="Arial" panose="020B0604020202020204" pitchFamily="34" charset="0"/>
              <a:buChar char="•"/>
            </a:pPr>
            <a:r>
              <a:rPr lang="zh-CN" altLang="en-US" b="1" dirty="0"/>
              <a:t>功能描述</a:t>
            </a:r>
            <a:r>
              <a:rPr lang="zh-CN" altLang="en-US" dirty="0"/>
              <a:t>：</a:t>
            </a:r>
          </a:p>
          <a:p>
            <a:pPr marL="1200150" lvl="2" indent="-285750">
              <a:buFont typeface="Arial" panose="020B0604020202020204" pitchFamily="34" charset="0"/>
              <a:buChar char="•"/>
            </a:pPr>
            <a:r>
              <a:rPr lang="zh-CN" altLang="en-US" dirty="0"/>
              <a:t>这个函数接收一个小写字符串 </a:t>
            </a:r>
            <a:r>
              <a:rPr lang="en-US" altLang="zh-CN" dirty="0"/>
              <a:t>word</a:t>
            </a:r>
            <a:r>
              <a:rPr lang="zh-CN" altLang="en-US" dirty="0"/>
              <a:t>，如果 </a:t>
            </a:r>
            <a:r>
              <a:rPr lang="en-US" altLang="zh-CN" dirty="0"/>
              <a:t>word </a:t>
            </a:r>
            <a:r>
              <a:rPr lang="zh-CN" altLang="en-US" dirty="0"/>
              <a:t>中的每个字符都是夏威夷语中的有效字符，则返回 </a:t>
            </a:r>
            <a:r>
              <a:rPr lang="en-US" altLang="zh-CN" dirty="0"/>
              <a:t>true</a:t>
            </a:r>
            <a:r>
              <a:rPr lang="zh-CN" altLang="en-US" dirty="0"/>
              <a:t>，否则返回 </a:t>
            </a:r>
            <a:r>
              <a:rPr lang="en-US" altLang="zh-CN" dirty="0"/>
              <a:t>false</a:t>
            </a:r>
            <a:r>
              <a:rPr lang="zh-CN" altLang="en-US" dirty="0"/>
              <a:t>。</a:t>
            </a:r>
          </a:p>
          <a:p>
            <a:pPr lvl="1">
              <a:buFont typeface="Arial" panose="020B0604020202020204" pitchFamily="34" charset="0"/>
              <a:buChar char="•"/>
            </a:pPr>
            <a:r>
              <a:rPr lang="zh-CN" altLang="en-US" b="1" dirty="0"/>
              <a:t>实现要求</a:t>
            </a:r>
            <a:r>
              <a:rPr lang="zh-CN" altLang="en-US" dirty="0"/>
              <a:t>：</a:t>
            </a:r>
          </a:p>
          <a:p>
            <a:pPr marL="1200150" lvl="2" indent="-285750">
              <a:buFont typeface="Arial" panose="020B0604020202020204" pitchFamily="34" charset="0"/>
              <a:buChar char="•"/>
            </a:pPr>
            <a:r>
              <a:rPr lang="zh-CN" altLang="en-US" dirty="0"/>
              <a:t>遍历 </a:t>
            </a:r>
            <a:r>
              <a:rPr lang="en-US" altLang="zh-CN" dirty="0"/>
              <a:t>word </a:t>
            </a:r>
            <a:r>
              <a:rPr lang="zh-CN" altLang="en-US" dirty="0"/>
              <a:t>中的每个字符，调用 </a:t>
            </a:r>
            <a:r>
              <a:rPr lang="en-US" altLang="zh-CN" dirty="0" err="1"/>
              <a:t>IsValidCharacter</a:t>
            </a:r>
            <a:r>
              <a:rPr lang="en-US" altLang="zh-CN" dirty="0"/>
              <a:t> </a:t>
            </a:r>
            <a:r>
              <a:rPr lang="zh-CN" altLang="en-US" dirty="0"/>
              <a:t>函数进行检查。如果所有字符都是有效字符，返回 </a:t>
            </a:r>
            <a:r>
              <a:rPr lang="en-US" altLang="zh-CN" dirty="0"/>
              <a:t>true</a:t>
            </a:r>
            <a:r>
              <a:rPr lang="zh-CN" altLang="en-US" dirty="0"/>
              <a:t>；如果有一个字符不是有效字符，立即返回 </a:t>
            </a:r>
            <a:r>
              <a:rPr lang="en-US" altLang="zh-CN" dirty="0"/>
              <a:t>false</a:t>
            </a:r>
            <a:r>
              <a:rPr lang="zh-CN" altLang="en-US" dirty="0"/>
              <a:t>。</a:t>
            </a:r>
          </a:p>
          <a:p>
            <a:r>
              <a:rPr lang="en-US" altLang="zh-CN" b="1" dirty="0"/>
              <a:t>4. bool </a:t>
            </a:r>
            <a:r>
              <a:rPr lang="en-US" altLang="zh-CN" b="1" dirty="0" err="1"/>
              <a:t>IsVowelGroup</a:t>
            </a:r>
            <a:r>
              <a:rPr lang="en-US" altLang="zh-CN" b="1" dirty="0"/>
              <a:t>(const char&amp; v1, const char&amp; v2)</a:t>
            </a:r>
          </a:p>
          <a:p>
            <a:pPr lvl="1">
              <a:buFont typeface="Arial" panose="020B0604020202020204" pitchFamily="34" charset="0"/>
              <a:buChar char="•"/>
            </a:pPr>
            <a:r>
              <a:rPr lang="zh-CN" altLang="en-US" b="1" dirty="0"/>
              <a:t>功能描述</a:t>
            </a:r>
            <a:r>
              <a:rPr lang="zh-CN" altLang="en-US" dirty="0"/>
              <a:t>：</a:t>
            </a:r>
          </a:p>
          <a:p>
            <a:pPr marL="1200150" lvl="2" indent="-285750">
              <a:buFont typeface="Arial" panose="020B0604020202020204" pitchFamily="34" charset="0"/>
              <a:buChar char="•"/>
            </a:pPr>
            <a:r>
              <a:rPr lang="zh-CN" altLang="en-US" dirty="0"/>
              <a:t>这个函数接收两个小写字符 </a:t>
            </a:r>
            <a:r>
              <a:rPr lang="en-US" altLang="zh-CN" dirty="0"/>
              <a:t>v1 </a:t>
            </a:r>
            <a:r>
              <a:rPr lang="zh-CN" altLang="en-US" dirty="0"/>
              <a:t>和 </a:t>
            </a:r>
            <a:r>
              <a:rPr lang="en-US" altLang="zh-CN" dirty="0"/>
              <a:t>v2</a:t>
            </a:r>
            <a:r>
              <a:rPr lang="zh-CN" altLang="en-US" dirty="0"/>
              <a:t>，如果这两个字符的组合是一个有效的元音组（例如 </a:t>
            </a:r>
            <a:r>
              <a:rPr lang="en-US" altLang="zh-CN" dirty="0"/>
              <a:t>ai, ae, </a:t>
            </a:r>
            <a:r>
              <a:rPr lang="en-US" altLang="zh-CN" dirty="0" err="1"/>
              <a:t>ao</a:t>
            </a:r>
            <a:r>
              <a:rPr lang="en-US" altLang="zh-CN" dirty="0"/>
              <a:t>, au, </a:t>
            </a:r>
            <a:r>
              <a:rPr lang="en-US" altLang="zh-CN" dirty="0" err="1"/>
              <a:t>ei</a:t>
            </a:r>
            <a:r>
              <a:rPr lang="en-US" altLang="zh-CN" dirty="0"/>
              <a:t>, </a:t>
            </a:r>
            <a:r>
              <a:rPr lang="en-US" altLang="zh-CN" dirty="0" err="1"/>
              <a:t>eu</a:t>
            </a:r>
            <a:r>
              <a:rPr lang="en-US" altLang="zh-CN" dirty="0"/>
              <a:t>, </a:t>
            </a:r>
            <a:r>
              <a:rPr lang="en-US" altLang="zh-CN" dirty="0" err="1"/>
              <a:t>iu</a:t>
            </a:r>
            <a:r>
              <a:rPr lang="en-US" altLang="zh-CN" dirty="0"/>
              <a:t>, oi, </a:t>
            </a:r>
            <a:r>
              <a:rPr lang="en-US" altLang="zh-CN" dirty="0" err="1"/>
              <a:t>ou</a:t>
            </a:r>
            <a:r>
              <a:rPr lang="en-US" altLang="zh-CN" dirty="0"/>
              <a:t>, </a:t>
            </a:r>
            <a:r>
              <a:rPr lang="en-US" altLang="zh-CN" dirty="0" err="1"/>
              <a:t>ui</a:t>
            </a:r>
            <a:r>
              <a:rPr lang="zh-CN" altLang="en-US" dirty="0"/>
              <a:t>），则返回 </a:t>
            </a:r>
            <a:r>
              <a:rPr lang="en-US" altLang="zh-CN" dirty="0"/>
              <a:t>true</a:t>
            </a:r>
            <a:r>
              <a:rPr lang="zh-CN" altLang="en-US" dirty="0"/>
              <a:t>，否则返回 </a:t>
            </a:r>
            <a:r>
              <a:rPr lang="en-US" altLang="zh-CN" dirty="0"/>
              <a:t>false</a:t>
            </a:r>
            <a:r>
              <a:rPr lang="zh-CN" altLang="en-US" dirty="0"/>
              <a:t>。</a:t>
            </a:r>
          </a:p>
          <a:p>
            <a:pPr lvl="1">
              <a:buFont typeface="Arial" panose="020B0604020202020204" pitchFamily="34" charset="0"/>
              <a:buChar char="•"/>
            </a:pPr>
            <a:r>
              <a:rPr lang="zh-CN" altLang="en-US" b="1" dirty="0"/>
              <a:t>实现要求</a:t>
            </a:r>
            <a:r>
              <a:rPr lang="zh-CN" altLang="en-US" dirty="0"/>
              <a:t>：</a:t>
            </a:r>
          </a:p>
          <a:p>
            <a:pPr marL="1200150" lvl="2" indent="-285750">
              <a:buFont typeface="Arial" panose="020B0604020202020204" pitchFamily="34" charset="0"/>
              <a:buChar char="•"/>
            </a:pPr>
            <a:r>
              <a:rPr lang="zh-CN" altLang="en-US" dirty="0"/>
              <a:t>检查 </a:t>
            </a:r>
            <a:r>
              <a:rPr lang="en-US" altLang="zh-CN" dirty="0"/>
              <a:t>v1 </a:t>
            </a:r>
            <a:r>
              <a:rPr lang="zh-CN" altLang="en-US" dirty="0"/>
              <a:t>和 </a:t>
            </a:r>
            <a:r>
              <a:rPr lang="en-US" altLang="zh-CN" dirty="0"/>
              <a:t>v2 </a:t>
            </a:r>
            <a:r>
              <a:rPr lang="zh-CN" altLang="en-US" dirty="0"/>
              <a:t>是否是有效的元音组合（可以使用预先定义的有效组合列表进行匹配判断），如果是，返回 </a:t>
            </a:r>
            <a:r>
              <a:rPr lang="en-US" altLang="zh-CN" dirty="0"/>
              <a:t>true</a:t>
            </a:r>
            <a:r>
              <a:rPr lang="zh-CN" altLang="en-US" dirty="0"/>
              <a:t>，否则返回 </a:t>
            </a:r>
            <a:r>
              <a:rPr lang="en-US" altLang="zh-CN" dirty="0"/>
              <a:t>false</a:t>
            </a:r>
            <a:r>
              <a:rPr lang="zh-CN" altLang="en-US" dirty="0"/>
              <a:t>。</a:t>
            </a:r>
          </a:p>
        </p:txBody>
      </p:sp>
    </p:spTree>
    <p:extLst>
      <p:ext uri="{BB962C8B-B14F-4D97-AF65-F5344CB8AC3E}">
        <p14:creationId xmlns:p14="http://schemas.microsoft.com/office/powerpoint/2010/main" val="42437255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5" name="组合 16"/>
          <p:cNvGrpSpPr/>
          <p:nvPr/>
        </p:nvGrpSpPr>
        <p:grpSpPr>
          <a:xfrm>
            <a:off x="11598840" y="6433200"/>
            <a:ext cx="450720" cy="149760"/>
            <a:chOff x="11598840" y="6433200"/>
            <a:chExt cx="450720" cy="149760"/>
          </a:xfrm>
        </p:grpSpPr>
        <p:sp>
          <p:nvSpPr>
            <p:cNvPr id="136" name="菱形 18"/>
            <p:cNvSpPr/>
            <p:nvPr/>
          </p:nvSpPr>
          <p:spPr>
            <a:xfrm>
              <a:off x="11598840" y="64368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37" name="菱形 19"/>
            <p:cNvSpPr/>
            <p:nvPr/>
          </p:nvSpPr>
          <p:spPr>
            <a:xfrm>
              <a:off x="1175076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38" name="菱形 20"/>
            <p:cNvSpPr/>
            <p:nvPr/>
          </p:nvSpPr>
          <p:spPr>
            <a:xfrm>
              <a:off x="1190304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grpSp>
      <p:sp>
        <p:nvSpPr>
          <p:cNvPr id="139" name="五边形 4"/>
          <p:cNvSpPr/>
          <p:nvPr/>
        </p:nvSpPr>
        <p:spPr>
          <a:xfrm rot="5400000">
            <a:off x="347040" y="-79920"/>
            <a:ext cx="437760" cy="543240"/>
          </a:xfrm>
          <a:custGeom>
            <a:avLst/>
            <a:gdLst/>
            <a:ahLst/>
            <a:cxnLst/>
            <a:rect l="l" t="t" r="r" b="b"/>
            <a:pathLst>
              <a:path w="1217" h="1510">
                <a:moveTo>
                  <a:pt x="0" y="0"/>
                </a:moveTo>
                <a:lnTo>
                  <a:pt x="782" y="0"/>
                </a:lnTo>
                <a:lnTo>
                  <a:pt x="1217" y="755"/>
                </a:lnTo>
                <a:lnTo>
                  <a:pt x="782" y="1510"/>
                </a:lnTo>
                <a:lnTo>
                  <a:pt x="0" y="1510"/>
                </a:lnTo>
                <a:close/>
              </a:path>
            </a:pathLst>
          </a:custGeom>
          <a:solidFill>
            <a:srgbClr val="000000"/>
          </a:solidFill>
          <a:ln w="0">
            <a:noFill/>
          </a:ln>
          <a:effectLst>
            <a:outerShdw algn="tl">
              <a:srgbClr val="000000">
                <a:alpha val="40000"/>
              </a:srgbClr>
            </a:outerShdw>
          </a:effectLst>
        </p:spPr>
        <p:style>
          <a:lnRef idx="0">
            <a:scrgbClr r="0" g="0" b="0"/>
          </a:lnRef>
          <a:fillRef idx="0">
            <a:scrgbClr r="0" g="0" b="0"/>
          </a:fillRef>
          <a:effectRef idx="0">
            <a:scrgbClr r="0" g="0" b="0"/>
          </a:effectRef>
          <a:fontRef idx="minor"/>
        </p:style>
        <p:txBody>
          <a:bodyPr/>
          <a:lstStyle/>
          <a:p>
            <a:endParaRPr lang="zh-CN" altLang="en-US"/>
          </a:p>
        </p:txBody>
      </p:sp>
      <p:sp>
        <p:nvSpPr>
          <p:cNvPr id="140" name="文本框 6"/>
          <p:cNvSpPr/>
          <p:nvPr/>
        </p:nvSpPr>
        <p:spPr>
          <a:xfrm>
            <a:off x="785311" y="232880"/>
            <a:ext cx="5623800" cy="400110"/>
          </a:xfrm>
          <a:prstGeom prst="rect">
            <a:avLst/>
          </a:prstGeom>
          <a:noFill/>
          <a:ln w="0">
            <a:noFill/>
          </a:ln>
        </p:spPr>
        <p:style>
          <a:lnRef idx="0">
            <a:scrgbClr r="0" g="0" b="0"/>
          </a:lnRef>
          <a:fillRef idx="0">
            <a:scrgbClr r="0" g="0" b="0"/>
          </a:fillRef>
          <a:effectRef idx="0">
            <a:scrgbClr r="0" g="0" b="0"/>
          </a:effectRef>
          <a:fontRef idx="minor"/>
        </p:style>
        <p:txBody>
          <a:bodyPr wrap="square" anchor="t">
            <a:spAutoFit/>
          </a:bodyPr>
          <a:lstStyle/>
          <a:p>
            <a:pPr>
              <a:lnSpc>
                <a:spcPct val="100000"/>
              </a:lnSpc>
              <a:buNone/>
              <a:tabLst>
                <a:tab pos="0" algn="l"/>
              </a:tabLst>
            </a:pPr>
            <a:r>
              <a:rPr lang="zh-CN" sz="2000" b="1" strike="noStrike" spc="-1" dirty="0">
                <a:solidFill>
                  <a:srgbClr val="000000"/>
                </a:solidFill>
                <a:latin typeface="微软雅黑"/>
                <a:ea typeface="微软雅黑"/>
              </a:rPr>
              <a:t>知识分析</a:t>
            </a:r>
            <a:endParaRPr lang="en-US" sz="2000" b="0" strike="noStrike" spc="-1" dirty="0">
              <a:latin typeface="Arial"/>
            </a:endParaRPr>
          </a:p>
        </p:txBody>
      </p:sp>
      <p:sp>
        <p:nvSpPr>
          <p:cNvPr id="12" name="文本框 11">
            <a:extLst>
              <a:ext uri="{FF2B5EF4-FFF2-40B4-BE49-F238E27FC236}">
                <a16:creationId xmlns:a16="http://schemas.microsoft.com/office/drawing/2014/main" id="{038DCB39-3D5E-44FE-8D5E-5A2135526178}"/>
              </a:ext>
            </a:extLst>
          </p:cNvPr>
          <p:cNvSpPr txBox="1"/>
          <p:nvPr/>
        </p:nvSpPr>
        <p:spPr>
          <a:xfrm>
            <a:off x="3802527" y="822644"/>
            <a:ext cx="6097088" cy="461665"/>
          </a:xfrm>
          <a:prstGeom prst="rect">
            <a:avLst/>
          </a:prstGeom>
          <a:noFill/>
        </p:spPr>
        <p:txBody>
          <a:bodyPr wrap="square">
            <a:spAutoFit/>
          </a:bodyPr>
          <a:lstStyle/>
          <a:p>
            <a:r>
              <a:rPr lang="zh-CN" altLang="en-US" sz="2400" b="1" dirty="0"/>
              <a:t>需要实现的详细函数</a:t>
            </a:r>
          </a:p>
        </p:txBody>
      </p:sp>
      <p:sp>
        <p:nvSpPr>
          <p:cNvPr id="3" name="文本框 2">
            <a:extLst>
              <a:ext uri="{FF2B5EF4-FFF2-40B4-BE49-F238E27FC236}">
                <a16:creationId xmlns:a16="http://schemas.microsoft.com/office/drawing/2014/main" id="{0D9FE2BA-5DD9-B804-8889-4B1F4D1B97E9}"/>
              </a:ext>
            </a:extLst>
          </p:cNvPr>
          <p:cNvSpPr txBox="1"/>
          <p:nvPr/>
        </p:nvSpPr>
        <p:spPr>
          <a:xfrm>
            <a:off x="1371882" y="1712862"/>
            <a:ext cx="10074458" cy="4801314"/>
          </a:xfrm>
          <a:prstGeom prst="rect">
            <a:avLst/>
          </a:prstGeom>
          <a:noFill/>
        </p:spPr>
        <p:txBody>
          <a:bodyPr wrap="square">
            <a:spAutoFit/>
          </a:bodyPr>
          <a:lstStyle/>
          <a:p>
            <a:r>
              <a:rPr lang="zh-CN" altLang="en-US" b="1" dirty="0"/>
              <a:t>函数列表：</a:t>
            </a:r>
            <a:endParaRPr lang="en-US" altLang="zh-CN" b="1" dirty="0"/>
          </a:p>
          <a:p>
            <a:r>
              <a:rPr lang="en-US" altLang="zh-CN" dirty="0"/>
              <a:t>2. </a:t>
            </a:r>
            <a:r>
              <a:rPr lang="zh-CN" altLang="en-US" dirty="0"/>
              <a:t>高级函数实现（逻辑处理）</a:t>
            </a:r>
            <a:endParaRPr lang="zh-CN" altLang="en-US" b="1" dirty="0"/>
          </a:p>
          <a:p>
            <a:pPr lvl="1"/>
            <a:r>
              <a:rPr lang="en-US" altLang="zh-CN" b="1" dirty="0"/>
              <a:t>2.1 bool </a:t>
            </a:r>
            <a:r>
              <a:rPr lang="en-US" altLang="zh-CN" b="1" dirty="0" err="1"/>
              <a:t>IsVowel</a:t>
            </a:r>
            <a:r>
              <a:rPr lang="en-US" altLang="zh-CN" b="1" dirty="0"/>
              <a:t>(const char&amp; v)</a:t>
            </a:r>
          </a:p>
          <a:p>
            <a:pPr lvl="2">
              <a:buFont typeface="Arial" panose="020B0604020202020204" pitchFamily="34" charset="0"/>
              <a:buChar char="•"/>
            </a:pPr>
            <a:r>
              <a:rPr lang="zh-CN" altLang="en-US" b="1" dirty="0"/>
              <a:t>功能描述</a:t>
            </a:r>
            <a:r>
              <a:rPr lang="zh-CN" altLang="en-US" dirty="0"/>
              <a:t>：判断 </a:t>
            </a:r>
            <a:r>
              <a:rPr lang="en-US" altLang="zh-CN" dirty="0"/>
              <a:t>v </a:t>
            </a:r>
            <a:r>
              <a:rPr lang="zh-CN" altLang="en-US" dirty="0"/>
              <a:t>是否是一个元音（</a:t>
            </a:r>
            <a:r>
              <a:rPr lang="en-US" altLang="zh-CN" dirty="0"/>
              <a:t>a, e, </a:t>
            </a:r>
            <a:r>
              <a:rPr lang="en-US" altLang="zh-CN" dirty="0" err="1"/>
              <a:t>i</a:t>
            </a:r>
            <a:r>
              <a:rPr lang="en-US" altLang="zh-CN" dirty="0"/>
              <a:t>, o, u</a:t>
            </a:r>
            <a:r>
              <a:rPr lang="zh-CN" altLang="en-US" dirty="0"/>
              <a:t>）。如果是，返回 </a:t>
            </a:r>
            <a:r>
              <a:rPr lang="en-US" altLang="zh-CN" dirty="0"/>
              <a:t>true</a:t>
            </a:r>
            <a:r>
              <a:rPr lang="zh-CN" altLang="en-US" dirty="0"/>
              <a:t>，否则返回 </a:t>
            </a:r>
            <a:r>
              <a:rPr lang="en-US" altLang="zh-CN" dirty="0"/>
              <a:t>false</a:t>
            </a:r>
            <a:r>
              <a:rPr lang="zh-CN" altLang="en-US" dirty="0"/>
              <a:t>。</a:t>
            </a:r>
          </a:p>
          <a:p>
            <a:pPr lvl="2">
              <a:buFont typeface="Arial" panose="020B0604020202020204" pitchFamily="34" charset="0"/>
              <a:buChar char="•"/>
            </a:pPr>
            <a:r>
              <a:rPr lang="zh-CN" altLang="en-US" b="1" dirty="0"/>
              <a:t>实现建议</a:t>
            </a:r>
            <a:r>
              <a:rPr lang="zh-CN" altLang="en-US" dirty="0"/>
              <a:t>：使用 </a:t>
            </a:r>
            <a:r>
              <a:rPr lang="en-US" altLang="zh-CN" dirty="0"/>
              <a:t>switch </a:t>
            </a:r>
            <a:r>
              <a:rPr lang="zh-CN" altLang="en-US" dirty="0"/>
              <a:t>或 </a:t>
            </a:r>
            <a:r>
              <a:rPr lang="en-US" altLang="zh-CN" dirty="0"/>
              <a:t>if </a:t>
            </a:r>
            <a:r>
              <a:rPr lang="zh-CN" altLang="en-US" dirty="0"/>
              <a:t>语句检查 </a:t>
            </a:r>
            <a:r>
              <a:rPr lang="en-US" altLang="zh-CN" dirty="0"/>
              <a:t>v </a:t>
            </a:r>
            <a:r>
              <a:rPr lang="zh-CN" altLang="en-US" dirty="0"/>
              <a:t>是否为元音。</a:t>
            </a:r>
            <a:endParaRPr lang="en-US" altLang="zh-CN" dirty="0"/>
          </a:p>
          <a:p>
            <a:pPr lvl="1"/>
            <a:r>
              <a:rPr lang="en-US" altLang="zh-CN" b="1" dirty="0"/>
              <a:t>2.2 bool </a:t>
            </a:r>
            <a:r>
              <a:rPr lang="en-US" altLang="zh-CN" b="1" dirty="0" err="1"/>
              <a:t>IsConsonant</a:t>
            </a:r>
            <a:r>
              <a:rPr lang="en-US" altLang="zh-CN" b="1" dirty="0"/>
              <a:t>(const char&amp; c)</a:t>
            </a:r>
          </a:p>
          <a:p>
            <a:pPr lvl="2">
              <a:buFont typeface="Arial" panose="020B0604020202020204" pitchFamily="34" charset="0"/>
              <a:buChar char="•"/>
            </a:pPr>
            <a:r>
              <a:rPr lang="zh-CN" altLang="en-US" b="1" dirty="0"/>
              <a:t>功能描述</a:t>
            </a:r>
            <a:r>
              <a:rPr lang="zh-CN" altLang="en-US" dirty="0"/>
              <a:t>：判断 </a:t>
            </a:r>
            <a:r>
              <a:rPr lang="en-US" altLang="zh-CN" dirty="0"/>
              <a:t>c </a:t>
            </a:r>
            <a:r>
              <a:rPr lang="zh-CN" altLang="en-US" dirty="0"/>
              <a:t>是否是一个辅音（</a:t>
            </a:r>
            <a:r>
              <a:rPr lang="en-US" altLang="zh-CN" dirty="0"/>
              <a:t>h, k, l, m, n, p, w</a:t>
            </a:r>
            <a:r>
              <a:rPr lang="zh-CN" altLang="en-US" dirty="0"/>
              <a:t>）。如果是，返回 </a:t>
            </a:r>
            <a:r>
              <a:rPr lang="en-US" altLang="zh-CN" dirty="0"/>
              <a:t>true</a:t>
            </a:r>
            <a:r>
              <a:rPr lang="zh-CN" altLang="en-US" dirty="0"/>
              <a:t>，否则返回 </a:t>
            </a:r>
            <a:r>
              <a:rPr lang="en-US" altLang="zh-CN" dirty="0"/>
              <a:t>false</a:t>
            </a:r>
            <a:r>
              <a:rPr lang="zh-CN" altLang="en-US" dirty="0"/>
              <a:t>。</a:t>
            </a:r>
          </a:p>
          <a:p>
            <a:pPr lvl="2">
              <a:buFont typeface="Arial" panose="020B0604020202020204" pitchFamily="34" charset="0"/>
              <a:buChar char="•"/>
            </a:pPr>
            <a:r>
              <a:rPr lang="zh-CN" altLang="en-US" b="1" dirty="0"/>
              <a:t>实现建议</a:t>
            </a:r>
            <a:r>
              <a:rPr lang="zh-CN" altLang="en-US" dirty="0"/>
              <a:t>：使用 </a:t>
            </a:r>
            <a:r>
              <a:rPr lang="en-US" altLang="zh-CN" dirty="0"/>
              <a:t>switch </a:t>
            </a:r>
            <a:r>
              <a:rPr lang="zh-CN" altLang="en-US" dirty="0"/>
              <a:t>或 </a:t>
            </a:r>
            <a:r>
              <a:rPr lang="en-US" altLang="zh-CN" dirty="0"/>
              <a:t>if </a:t>
            </a:r>
            <a:r>
              <a:rPr lang="zh-CN" altLang="en-US" dirty="0"/>
              <a:t>语句检查 </a:t>
            </a:r>
            <a:r>
              <a:rPr lang="en-US" altLang="zh-CN" dirty="0"/>
              <a:t>c </a:t>
            </a:r>
            <a:r>
              <a:rPr lang="zh-CN" altLang="en-US" dirty="0"/>
              <a:t>是否为辅音。</a:t>
            </a:r>
            <a:endParaRPr lang="en-US" altLang="zh-CN" dirty="0"/>
          </a:p>
          <a:p>
            <a:pPr lvl="1"/>
            <a:r>
              <a:rPr lang="en-US" altLang="zh-CN" b="1" dirty="0"/>
              <a:t>2.3 char </a:t>
            </a:r>
            <a:r>
              <a:rPr lang="en-US" altLang="zh-CN" b="1" dirty="0" err="1"/>
              <a:t>ConsonantPronunciation</a:t>
            </a:r>
            <a:r>
              <a:rPr lang="en-US" altLang="zh-CN" b="1" dirty="0"/>
              <a:t>(const char&amp; c, const char&amp; </a:t>
            </a:r>
            <a:r>
              <a:rPr lang="en-US" altLang="zh-CN" b="1" dirty="0" err="1"/>
              <a:t>prev</a:t>
            </a:r>
            <a:r>
              <a:rPr lang="en-US" altLang="zh-CN" b="1" dirty="0"/>
              <a:t> = '\0')</a:t>
            </a:r>
          </a:p>
          <a:p>
            <a:pPr lvl="2">
              <a:buFont typeface="Arial" panose="020B0604020202020204" pitchFamily="34" charset="0"/>
              <a:buChar char="•"/>
            </a:pPr>
            <a:r>
              <a:rPr lang="zh-CN" altLang="en-US" b="1" dirty="0"/>
              <a:t>功能描述</a:t>
            </a:r>
            <a:r>
              <a:rPr lang="zh-CN" altLang="en-US" dirty="0"/>
              <a:t>：根据辅音 </a:t>
            </a:r>
            <a:r>
              <a:rPr lang="en-US" altLang="zh-CN" dirty="0"/>
              <a:t>c </a:t>
            </a:r>
            <a:r>
              <a:rPr lang="zh-CN" altLang="en-US" dirty="0"/>
              <a:t>和前一个字符 </a:t>
            </a:r>
            <a:r>
              <a:rPr lang="en-US" altLang="zh-CN" dirty="0" err="1"/>
              <a:t>prev</a:t>
            </a:r>
            <a:r>
              <a:rPr lang="en-US" altLang="zh-CN" dirty="0"/>
              <a:t> </a:t>
            </a:r>
            <a:r>
              <a:rPr lang="zh-CN" altLang="en-US" dirty="0"/>
              <a:t>确定 </a:t>
            </a:r>
            <a:r>
              <a:rPr lang="en-US" altLang="zh-CN" dirty="0"/>
              <a:t>c </a:t>
            </a:r>
            <a:r>
              <a:rPr lang="zh-CN" altLang="en-US" dirty="0"/>
              <a:t>的发音。</a:t>
            </a:r>
          </a:p>
          <a:p>
            <a:pPr lvl="2">
              <a:buFont typeface="Arial" panose="020B0604020202020204" pitchFamily="34" charset="0"/>
              <a:buChar char="•"/>
            </a:pPr>
            <a:r>
              <a:rPr lang="zh-CN" altLang="en-US" b="1" dirty="0"/>
              <a:t>实现建议</a:t>
            </a:r>
            <a:r>
              <a:rPr lang="zh-CN" altLang="en-US" dirty="0"/>
              <a:t>：</a:t>
            </a:r>
            <a:r>
              <a:rPr lang="en-US" altLang="zh-CN" dirty="0"/>
              <a:t>w </a:t>
            </a:r>
            <a:r>
              <a:rPr lang="zh-CN" altLang="en-US" dirty="0"/>
              <a:t>的发音受前一个字符影响（发 </a:t>
            </a:r>
            <a:r>
              <a:rPr lang="en-US" altLang="zh-CN" dirty="0"/>
              <a:t>w </a:t>
            </a:r>
            <a:r>
              <a:rPr lang="zh-CN" altLang="en-US" dirty="0"/>
              <a:t>或 </a:t>
            </a:r>
            <a:r>
              <a:rPr lang="en-US" altLang="zh-CN" dirty="0"/>
              <a:t>v</a:t>
            </a:r>
            <a:r>
              <a:rPr lang="zh-CN" altLang="en-US" dirty="0"/>
              <a:t>），其他辅音则发英语中的标准音。</a:t>
            </a:r>
          </a:p>
          <a:p>
            <a:pPr lvl="1"/>
            <a:r>
              <a:rPr lang="en-US" altLang="zh-CN" b="1" dirty="0"/>
              <a:t>2.4 std::string </a:t>
            </a:r>
            <a:r>
              <a:rPr lang="en-US" altLang="zh-CN" b="1" dirty="0" err="1"/>
              <a:t>VowelGroupPronunciation</a:t>
            </a:r>
            <a:r>
              <a:rPr lang="en-US" altLang="zh-CN" b="1" dirty="0"/>
              <a:t>(const char&amp; v1, const char&amp; v2)</a:t>
            </a:r>
          </a:p>
          <a:p>
            <a:pPr lvl="2">
              <a:buFont typeface="Arial" panose="020B0604020202020204" pitchFamily="34" charset="0"/>
              <a:buChar char="•"/>
            </a:pPr>
            <a:r>
              <a:rPr lang="zh-CN" altLang="en-US" b="1" dirty="0"/>
              <a:t>功能描述</a:t>
            </a:r>
            <a:r>
              <a:rPr lang="zh-CN" altLang="en-US" dirty="0"/>
              <a:t>：将两个元音字符 </a:t>
            </a:r>
            <a:r>
              <a:rPr lang="en-US" altLang="zh-CN" dirty="0"/>
              <a:t>v1 </a:t>
            </a:r>
            <a:r>
              <a:rPr lang="zh-CN" altLang="en-US" dirty="0"/>
              <a:t>和 </a:t>
            </a:r>
            <a:r>
              <a:rPr lang="en-US" altLang="zh-CN" dirty="0"/>
              <a:t>v2 </a:t>
            </a:r>
            <a:r>
              <a:rPr lang="zh-CN" altLang="en-US" dirty="0"/>
              <a:t>转换为它们的发音字符串（如 </a:t>
            </a:r>
            <a:r>
              <a:rPr lang="en-US" altLang="zh-CN" dirty="0"/>
              <a:t>ai -&gt; “eye”</a:t>
            </a:r>
            <a:r>
              <a:rPr lang="zh-CN" altLang="en-US" dirty="0"/>
              <a:t>）。</a:t>
            </a:r>
          </a:p>
          <a:p>
            <a:pPr lvl="2">
              <a:buFont typeface="Arial" panose="020B0604020202020204" pitchFamily="34" charset="0"/>
              <a:buChar char="•"/>
            </a:pPr>
            <a:r>
              <a:rPr lang="zh-CN" altLang="en-US" b="1" dirty="0"/>
              <a:t>实现建议</a:t>
            </a:r>
            <a:r>
              <a:rPr lang="zh-CN" altLang="en-US" dirty="0"/>
              <a:t>：根据每个有效元音组合的映射关系返回相应的发音。</a:t>
            </a:r>
          </a:p>
          <a:p>
            <a:pPr lvl="2">
              <a:buFont typeface="Arial" panose="020B0604020202020204" pitchFamily="34" charset="0"/>
              <a:buChar char="•"/>
            </a:pPr>
            <a:endParaRPr lang="zh-CN" altLang="en-US" dirty="0"/>
          </a:p>
          <a:p>
            <a:pPr lvl="1">
              <a:buFont typeface="Arial" panose="020B0604020202020204" pitchFamily="34" charset="0"/>
              <a:buChar char="•"/>
            </a:pPr>
            <a:endParaRPr lang="zh-CN" altLang="en-US" dirty="0"/>
          </a:p>
        </p:txBody>
      </p:sp>
    </p:spTree>
    <p:extLst>
      <p:ext uri="{BB962C8B-B14F-4D97-AF65-F5344CB8AC3E}">
        <p14:creationId xmlns:p14="http://schemas.microsoft.com/office/powerpoint/2010/main" val="31595538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5" name="组合 16"/>
          <p:cNvGrpSpPr/>
          <p:nvPr/>
        </p:nvGrpSpPr>
        <p:grpSpPr>
          <a:xfrm>
            <a:off x="11598840" y="6433200"/>
            <a:ext cx="450720" cy="149760"/>
            <a:chOff x="11598840" y="6433200"/>
            <a:chExt cx="450720" cy="149760"/>
          </a:xfrm>
        </p:grpSpPr>
        <p:sp>
          <p:nvSpPr>
            <p:cNvPr id="136" name="菱形 18"/>
            <p:cNvSpPr/>
            <p:nvPr/>
          </p:nvSpPr>
          <p:spPr>
            <a:xfrm>
              <a:off x="11598840" y="64368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37" name="菱形 19"/>
            <p:cNvSpPr/>
            <p:nvPr/>
          </p:nvSpPr>
          <p:spPr>
            <a:xfrm>
              <a:off x="1175076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38" name="菱形 20"/>
            <p:cNvSpPr/>
            <p:nvPr/>
          </p:nvSpPr>
          <p:spPr>
            <a:xfrm>
              <a:off x="1190304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grpSp>
      <p:sp>
        <p:nvSpPr>
          <p:cNvPr id="139" name="五边形 4"/>
          <p:cNvSpPr/>
          <p:nvPr/>
        </p:nvSpPr>
        <p:spPr>
          <a:xfrm rot="5400000">
            <a:off x="347040" y="-79920"/>
            <a:ext cx="437760" cy="543240"/>
          </a:xfrm>
          <a:custGeom>
            <a:avLst/>
            <a:gdLst/>
            <a:ahLst/>
            <a:cxnLst/>
            <a:rect l="l" t="t" r="r" b="b"/>
            <a:pathLst>
              <a:path w="1217" h="1510">
                <a:moveTo>
                  <a:pt x="0" y="0"/>
                </a:moveTo>
                <a:lnTo>
                  <a:pt x="782" y="0"/>
                </a:lnTo>
                <a:lnTo>
                  <a:pt x="1217" y="755"/>
                </a:lnTo>
                <a:lnTo>
                  <a:pt x="782" y="1510"/>
                </a:lnTo>
                <a:lnTo>
                  <a:pt x="0" y="1510"/>
                </a:lnTo>
                <a:close/>
              </a:path>
            </a:pathLst>
          </a:custGeom>
          <a:solidFill>
            <a:srgbClr val="000000"/>
          </a:solidFill>
          <a:ln w="0">
            <a:noFill/>
          </a:ln>
          <a:effectLst>
            <a:outerShdw algn="tl">
              <a:srgbClr val="000000">
                <a:alpha val="40000"/>
              </a:srgbClr>
            </a:outerShdw>
          </a:effectLst>
        </p:spPr>
        <p:style>
          <a:lnRef idx="0">
            <a:scrgbClr r="0" g="0" b="0"/>
          </a:lnRef>
          <a:fillRef idx="0">
            <a:scrgbClr r="0" g="0" b="0"/>
          </a:fillRef>
          <a:effectRef idx="0">
            <a:scrgbClr r="0" g="0" b="0"/>
          </a:effectRef>
          <a:fontRef idx="minor"/>
        </p:style>
        <p:txBody>
          <a:bodyPr/>
          <a:lstStyle/>
          <a:p>
            <a:endParaRPr lang="zh-CN" altLang="en-US"/>
          </a:p>
        </p:txBody>
      </p:sp>
      <p:sp>
        <p:nvSpPr>
          <p:cNvPr id="140" name="文本框 6"/>
          <p:cNvSpPr/>
          <p:nvPr/>
        </p:nvSpPr>
        <p:spPr>
          <a:xfrm>
            <a:off x="785311" y="232880"/>
            <a:ext cx="5623800" cy="400110"/>
          </a:xfrm>
          <a:prstGeom prst="rect">
            <a:avLst/>
          </a:prstGeom>
          <a:noFill/>
          <a:ln w="0">
            <a:noFill/>
          </a:ln>
        </p:spPr>
        <p:style>
          <a:lnRef idx="0">
            <a:scrgbClr r="0" g="0" b="0"/>
          </a:lnRef>
          <a:fillRef idx="0">
            <a:scrgbClr r="0" g="0" b="0"/>
          </a:fillRef>
          <a:effectRef idx="0">
            <a:scrgbClr r="0" g="0" b="0"/>
          </a:effectRef>
          <a:fontRef idx="minor"/>
        </p:style>
        <p:txBody>
          <a:bodyPr wrap="square" anchor="t">
            <a:spAutoFit/>
          </a:bodyPr>
          <a:lstStyle/>
          <a:p>
            <a:pPr>
              <a:lnSpc>
                <a:spcPct val="100000"/>
              </a:lnSpc>
              <a:buNone/>
              <a:tabLst>
                <a:tab pos="0" algn="l"/>
              </a:tabLst>
            </a:pPr>
            <a:r>
              <a:rPr lang="zh-CN" sz="2000" b="1" strike="noStrike" spc="-1" dirty="0">
                <a:solidFill>
                  <a:srgbClr val="000000"/>
                </a:solidFill>
                <a:latin typeface="微软雅黑"/>
                <a:ea typeface="微软雅黑"/>
              </a:rPr>
              <a:t>知识分析</a:t>
            </a:r>
            <a:endParaRPr lang="en-US" sz="2000" b="0" strike="noStrike" spc="-1" dirty="0">
              <a:latin typeface="Arial"/>
            </a:endParaRPr>
          </a:p>
        </p:txBody>
      </p:sp>
      <p:sp>
        <p:nvSpPr>
          <p:cNvPr id="12" name="文本框 11">
            <a:extLst>
              <a:ext uri="{FF2B5EF4-FFF2-40B4-BE49-F238E27FC236}">
                <a16:creationId xmlns:a16="http://schemas.microsoft.com/office/drawing/2014/main" id="{038DCB39-3D5E-44FE-8D5E-5A2135526178}"/>
              </a:ext>
            </a:extLst>
          </p:cNvPr>
          <p:cNvSpPr txBox="1"/>
          <p:nvPr/>
        </p:nvSpPr>
        <p:spPr>
          <a:xfrm>
            <a:off x="3802527" y="822644"/>
            <a:ext cx="6097088" cy="461665"/>
          </a:xfrm>
          <a:prstGeom prst="rect">
            <a:avLst/>
          </a:prstGeom>
          <a:noFill/>
        </p:spPr>
        <p:txBody>
          <a:bodyPr wrap="square">
            <a:spAutoFit/>
          </a:bodyPr>
          <a:lstStyle/>
          <a:p>
            <a:r>
              <a:rPr lang="zh-CN" altLang="en-US" sz="2400" b="1" dirty="0"/>
              <a:t>需要实现的详细函数</a:t>
            </a:r>
          </a:p>
        </p:txBody>
      </p:sp>
      <p:sp>
        <p:nvSpPr>
          <p:cNvPr id="3" name="文本框 2">
            <a:extLst>
              <a:ext uri="{FF2B5EF4-FFF2-40B4-BE49-F238E27FC236}">
                <a16:creationId xmlns:a16="http://schemas.microsoft.com/office/drawing/2014/main" id="{0D9FE2BA-5DD9-B804-8889-4B1F4D1B97E9}"/>
              </a:ext>
            </a:extLst>
          </p:cNvPr>
          <p:cNvSpPr txBox="1"/>
          <p:nvPr/>
        </p:nvSpPr>
        <p:spPr>
          <a:xfrm>
            <a:off x="1239906" y="1473963"/>
            <a:ext cx="10074458" cy="5355312"/>
          </a:xfrm>
          <a:prstGeom prst="rect">
            <a:avLst/>
          </a:prstGeom>
          <a:noFill/>
        </p:spPr>
        <p:txBody>
          <a:bodyPr wrap="square">
            <a:spAutoFit/>
          </a:bodyPr>
          <a:lstStyle/>
          <a:p>
            <a:r>
              <a:rPr lang="zh-CN" altLang="en-US" b="1" dirty="0"/>
              <a:t>函数列表：</a:t>
            </a:r>
            <a:endParaRPr lang="en-US" altLang="zh-CN" b="1" dirty="0"/>
          </a:p>
          <a:p>
            <a:r>
              <a:rPr lang="en-US" altLang="zh-CN" dirty="0"/>
              <a:t>2. </a:t>
            </a:r>
            <a:r>
              <a:rPr lang="zh-CN" altLang="en-US" dirty="0"/>
              <a:t>高级函数实现（逻辑处理）</a:t>
            </a:r>
            <a:endParaRPr lang="zh-CN" altLang="en-US" b="1" dirty="0"/>
          </a:p>
          <a:p>
            <a:pPr lvl="1"/>
            <a:r>
              <a:rPr lang="en-US" altLang="zh-CN" b="1" dirty="0"/>
              <a:t>2.5 std::string </a:t>
            </a:r>
            <a:r>
              <a:rPr lang="en-US" altLang="zh-CN" b="1" dirty="0" err="1"/>
              <a:t>SingleVowelPronunciation</a:t>
            </a:r>
            <a:r>
              <a:rPr lang="en-US" altLang="zh-CN" b="1" dirty="0"/>
              <a:t>(const char&amp; v)</a:t>
            </a:r>
          </a:p>
          <a:p>
            <a:pPr lvl="2">
              <a:buFont typeface="Arial" panose="020B0604020202020204" pitchFamily="34" charset="0"/>
              <a:buChar char="•"/>
            </a:pPr>
            <a:r>
              <a:rPr lang="zh-CN" altLang="en-US" b="1" dirty="0"/>
              <a:t>功能描述</a:t>
            </a:r>
            <a:r>
              <a:rPr lang="zh-CN" altLang="en-US" dirty="0"/>
              <a:t>：将单个元音字符 </a:t>
            </a:r>
            <a:r>
              <a:rPr lang="en-US" altLang="zh-CN" dirty="0"/>
              <a:t>v </a:t>
            </a:r>
            <a:r>
              <a:rPr lang="zh-CN" altLang="en-US" dirty="0"/>
              <a:t>转换为它的发音字符串（如 </a:t>
            </a:r>
            <a:r>
              <a:rPr lang="en-US" altLang="zh-CN" dirty="0"/>
              <a:t>a -&gt; “ah”</a:t>
            </a:r>
            <a:r>
              <a:rPr lang="zh-CN" altLang="en-US" dirty="0"/>
              <a:t>）。</a:t>
            </a:r>
          </a:p>
          <a:p>
            <a:pPr lvl="2">
              <a:buFont typeface="Arial" panose="020B0604020202020204" pitchFamily="34" charset="0"/>
              <a:buChar char="•"/>
            </a:pPr>
            <a:r>
              <a:rPr lang="zh-CN" altLang="en-US" b="1" dirty="0"/>
              <a:t>实现建议</a:t>
            </a:r>
            <a:r>
              <a:rPr lang="zh-CN" altLang="en-US" dirty="0"/>
              <a:t>：使用 </a:t>
            </a:r>
            <a:r>
              <a:rPr lang="en-US" altLang="zh-CN" dirty="0"/>
              <a:t>switch </a:t>
            </a:r>
            <a:r>
              <a:rPr lang="zh-CN" altLang="en-US" dirty="0"/>
              <a:t>或 </a:t>
            </a:r>
            <a:r>
              <a:rPr lang="en-US" altLang="zh-CN" dirty="0"/>
              <a:t>if-else </a:t>
            </a:r>
            <a:r>
              <a:rPr lang="zh-CN" altLang="en-US" dirty="0"/>
              <a:t>语句映射每个元音到它的发音。</a:t>
            </a:r>
          </a:p>
          <a:p>
            <a:pPr lvl="1"/>
            <a:r>
              <a:rPr lang="en-US" altLang="zh-CN" b="1" dirty="0"/>
              <a:t>2.6 std::string </a:t>
            </a:r>
            <a:r>
              <a:rPr lang="en-US" altLang="zh-CN" b="1" dirty="0" err="1"/>
              <a:t>ProcessCharacter</a:t>
            </a:r>
            <a:r>
              <a:rPr lang="en-US" altLang="zh-CN" b="1" dirty="0"/>
              <a:t>(const char&amp; </a:t>
            </a:r>
            <a:r>
              <a:rPr lang="en-US" altLang="zh-CN" b="1" dirty="0" err="1"/>
              <a:t>prev</a:t>
            </a:r>
            <a:r>
              <a:rPr lang="en-US" altLang="zh-CN" b="1" dirty="0"/>
              <a:t>, const char&amp; </a:t>
            </a:r>
            <a:r>
              <a:rPr lang="en-US" altLang="zh-CN" b="1" dirty="0" err="1"/>
              <a:t>curr</a:t>
            </a:r>
            <a:r>
              <a:rPr lang="en-US" altLang="zh-CN" b="1" dirty="0"/>
              <a:t>, const char&amp; next)</a:t>
            </a:r>
          </a:p>
          <a:p>
            <a:pPr lvl="2">
              <a:buFont typeface="Arial" panose="020B0604020202020204" pitchFamily="34" charset="0"/>
              <a:buChar char="•"/>
            </a:pPr>
            <a:r>
              <a:rPr lang="zh-CN" altLang="en-US" b="1" dirty="0"/>
              <a:t>功能描述</a:t>
            </a:r>
            <a:r>
              <a:rPr lang="zh-CN" altLang="en-US" dirty="0"/>
              <a:t>：根据前一个字符 </a:t>
            </a:r>
            <a:r>
              <a:rPr lang="en-US" altLang="zh-CN" dirty="0" err="1"/>
              <a:t>prev</a:t>
            </a:r>
            <a:r>
              <a:rPr lang="zh-CN" altLang="en-US" dirty="0"/>
              <a:t>、当前字符 </a:t>
            </a:r>
            <a:r>
              <a:rPr lang="en-US" altLang="zh-CN" dirty="0" err="1"/>
              <a:t>curr</a:t>
            </a:r>
            <a:r>
              <a:rPr lang="en-US" altLang="zh-CN" dirty="0"/>
              <a:t> </a:t>
            </a:r>
            <a:r>
              <a:rPr lang="zh-CN" altLang="en-US" dirty="0"/>
              <a:t>和下一个字符 </a:t>
            </a:r>
            <a:r>
              <a:rPr lang="en-US" altLang="zh-CN" dirty="0"/>
              <a:t>next </a:t>
            </a:r>
            <a:r>
              <a:rPr lang="zh-CN" altLang="en-US" dirty="0"/>
              <a:t>确定 </a:t>
            </a:r>
            <a:r>
              <a:rPr lang="en-US" altLang="zh-CN" dirty="0" err="1"/>
              <a:t>curr</a:t>
            </a:r>
            <a:r>
              <a:rPr lang="en-US" altLang="zh-CN" dirty="0"/>
              <a:t> </a:t>
            </a:r>
            <a:r>
              <a:rPr lang="zh-CN" altLang="en-US" dirty="0"/>
              <a:t>的发音。</a:t>
            </a:r>
          </a:p>
          <a:p>
            <a:pPr lvl="2">
              <a:buFont typeface="Arial" panose="020B0604020202020204" pitchFamily="34" charset="0"/>
              <a:buChar char="•"/>
            </a:pPr>
            <a:r>
              <a:rPr lang="zh-CN" altLang="en-US" b="1" dirty="0"/>
              <a:t>实现建议</a:t>
            </a:r>
            <a:r>
              <a:rPr lang="zh-CN" altLang="en-US" dirty="0"/>
              <a:t>：根据字符类型（元音、辅音、撇号）及其前后字符的组合确定其发音。</a:t>
            </a:r>
          </a:p>
          <a:p>
            <a:pPr lvl="1"/>
            <a:r>
              <a:rPr lang="en-US" altLang="zh-CN" b="1" dirty="0"/>
              <a:t>2.7 std::string Pronunciation(const std::string&amp; word)</a:t>
            </a:r>
          </a:p>
          <a:p>
            <a:pPr lvl="2">
              <a:buFont typeface="Arial" panose="020B0604020202020204" pitchFamily="34" charset="0"/>
              <a:buChar char="•"/>
            </a:pPr>
            <a:r>
              <a:rPr lang="zh-CN" altLang="en-US" b="1" dirty="0"/>
              <a:t>功能描述</a:t>
            </a:r>
            <a:r>
              <a:rPr lang="zh-CN" altLang="en-US" dirty="0"/>
              <a:t>：将整个单词 </a:t>
            </a:r>
            <a:r>
              <a:rPr lang="en-US" altLang="zh-CN" dirty="0"/>
              <a:t>word </a:t>
            </a:r>
            <a:r>
              <a:rPr lang="zh-CN" altLang="en-US" dirty="0"/>
              <a:t>转换为发音字符串，并适当插入连字符。</a:t>
            </a:r>
          </a:p>
          <a:p>
            <a:pPr lvl="2">
              <a:buFont typeface="Arial" panose="020B0604020202020204" pitchFamily="34" charset="0"/>
              <a:buChar char="•"/>
            </a:pPr>
            <a:r>
              <a:rPr lang="zh-CN" altLang="en-US" b="1" dirty="0"/>
              <a:t>实现建议</a:t>
            </a:r>
            <a:r>
              <a:rPr lang="zh-CN" altLang="en-US" dirty="0"/>
              <a:t>：使用循环遍历整个单词，调用 </a:t>
            </a:r>
            <a:r>
              <a:rPr lang="en-US" altLang="zh-CN" dirty="0" err="1"/>
              <a:t>ProcessCharacter</a:t>
            </a:r>
            <a:r>
              <a:rPr lang="en-US" altLang="zh-CN" dirty="0"/>
              <a:t> </a:t>
            </a:r>
            <a:r>
              <a:rPr lang="zh-CN" altLang="en-US" dirty="0"/>
              <a:t>处理每个字符，组合最终发音。</a:t>
            </a:r>
          </a:p>
          <a:p>
            <a:pPr lvl="1"/>
            <a:r>
              <a:rPr lang="en-US" altLang="zh-CN" b="1" dirty="0"/>
              <a:t>2.8 std::string </a:t>
            </a:r>
            <a:r>
              <a:rPr lang="en-US" altLang="zh-CN" b="1" dirty="0" err="1"/>
              <a:t>GetPronunciation</a:t>
            </a:r>
            <a:r>
              <a:rPr lang="en-US" altLang="zh-CN" b="1" dirty="0"/>
              <a:t>(const std::string&amp; </a:t>
            </a:r>
            <a:r>
              <a:rPr lang="en-US" altLang="zh-CN" b="1" dirty="0" err="1"/>
              <a:t>hawaiian_word</a:t>
            </a:r>
            <a:r>
              <a:rPr lang="en-US" altLang="zh-CN" b="1" dirty="0"/>
              <a:t>)</a:t>
            </a:r>
          </a:p>
          <a:p>
            <a:pPr lvl="2">
              <a:buFont typeface="Arial" panose="020B0604020202020204" pitchFamily="34" charset="0"/>
              <a:buChar char="•"/>
            </a:pPr>
            <a:r>
              <a:rPr lang="zh-CN" altLang="en-US" b="1" dirty="0"/>
              <a:t>功能描述</a:t>
            </a:r>
            <a:r>
              <a:rPr lang="zh-CN" altLang="en-US" dirty="0"/>
              <a:t>：判断 </a:t>
            </a:r>
            <a:r>
              <a:rPr lang="en-US" altLang="zh-CN" dirty="0" err="1"/>
              <a:t>hawaiian_word</a:t>
            </a:r>
            <a:r>
              <a:rPr lang="en-US" altLang="zh-CN" dirty="0"/>
              <a:t> </a:t>
            </a:r>
            <a:r>
              <a:rPr lang="zh-CN" altLang="en-US" dirty="0"/>
              <a:t>是否是有效的夏威夷语单词，如果是，返回发音；如果无效，抛出异常。</a:t>
            </a:r>
          </a:p>
          <a:p>
            <a:pPr lvl="2">
              <a:buFont typeface="Arial" panose="020B0604020202020204" pitchFamily="34" charset="0"/>
              <a:buChar char="•"/>
            </a:pPr>
            <a:r>
              <a:rPr lang="zh-CN" altLang="en-US" b="1" dirty="0"/>
              <a:t>实现建议</a:t>
            </a:r>
            <a:r>
              <a:rPr lang="zh-CN" altLang="en-US" dirty="0"/>
              <a:t>：使用 </a:t>
            </a:r>
            <a:r>
              <a:rPr lang="en-US" altLang="zh-CN" dirty="0" err="1"/>
              <a:t>IsValidWord</a:t>
            </a:r>
            <a:r>
              <a:rPr lang="en-US" altLang="zh-CN" dirty="0"/>
              <a:t> </a:t>
            </a:r>
            <a:r>
              <a:rPr lang="zh-CN" altLang="en-US" dirty="0"/>
              <a:t>检查单词是否合法，合法则调用 </a:t>
            </a:r>
            <a:r>
              <a:rPr lang="en-US" altLang="zh-CN" dirty="0"/>
              <a:t>Pronunciation </a:t>
            </a:r>
            <a:r>
              <a:rPr lang="zh-CN" altLang="en-US" dirty="0"/>
              <a:t>生成发音，否则抛出 </a:t>
            </a:r>
            <a:r>
              <a:rPr lang="en-US" altLang="zh-CN" dirty="0"/>
              <a:t>std::</a:t>
            </a:r>
            <a:r>
              <a:rPr lang="en-US" altLang="zh-CN" dirty="0" err="1"/>
              <a:t>invalid_argument</a:t>
            </a:r>
            <a:r>
              <a:rPr lang="en-US" altLang="zh-CN" dirty="0"/>
              <a:t> </a:t>
            </a:r>
            <a:r>
              <a:rPr lang="zh-CN" altLang="en-US" dirty="0"/>
              <a:t>异常。</a:t>
            </a:r>
          </a:p>
          <a:p>
            <a:pPr lvl="2">
              <a:buFont typeface="Arial" panose="020B0604020202020204" pitchFamily="34" charset="0"/>
              <a:buChar char="•"/>
            </a:pPr>
            <a:endParaRPr lang="zh-CN" altLang="en-US" dirty="0"/>
          </a:p>
          <a:p>
            <a:pPr lvl="1">
              <a:buFont typeface="Arial" panose="020B0604020202020204" pitchFamily="34" charset="0"/>
              <a:buChar char="•"/>
            </a:pPr>
            <a:endParaRPr lang="zh-CN" altLang="en-US" dirty="0"/>
          </a:p>
        </p:txBody>
      </p:sp>
    </p:spTree>
    <p:extLst>
      <p:ext uri="{BB962C8B-B14F-4D97-AF65-F5344CB8AC3E}">
        <p14:creationId xmlns:p14="http://schemas.microsoft.com/office/powerpoint/2010/main" val="14323089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5" name="组合 16"/>
          <p:cNvGrpSpPr/>
          <p:nvPr/>
        </p:nvGrpSpPr>
        <p:grpSpPr>
          <a:xfrm>
            <a:off x="11598840" y="6433200"/>
            <a:ext cx="450720" cy="149760"/>
            <a:chOff x="11598840" y="6433200"/>
            <a:chExt cx="450720" cy="149760"/>
          </a:xfrm>
        </p:grpSpPr>
        <p:sp>
          <p:nvSpPr>
            <p:cNvPr id="136" name="菱形 18"/>
            <p:cNvSpPr/>
            <p:nvPr/>
          </p:nvSpPr>
          <p:spPr>
            <a:xfrm>
              <a:off x="11598840" y="64368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37" name="菱形 19"/>
            <p:cNvSpPr/>
            <p:nvPr/>
          </p:nvSpPr>
          <p:spPr>
            <a:xfrm>
              <a:off x="1175076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38" name="菱形 20"/>
            <p:cNvSpPr/>
            <p:nvPr/>
          </p:nvSpPr>
          <p:spPr>
            <a:xfrm>
              <a:off x="1190304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grpSp>
      <p:sp>
        <p:nvSpPr>
          <p:cNvPr id="139" name="五边形 4"/>
          <p:cNvSpPr/>
          <p:nvPr/>
        </p:nvSpPr>
        <p:spPr>
          <a:xfrm rot="5400000">
            <a:off x="347040" y="-79920"/>
            <a:ext cx="437760" cy="543240"/>
          </a:xfrm>
          <a:custGeom>
            <a:avLst/>
            <a:gdLst/>
            <a:ahLst/>
            <a:cxnLst/>
            <a:rect l="l" t="t" r="r" b="b"/>
            <a:pathLst>
              <a:path w="1217" h="1510">
                <a:moveTo>
                  <a:pt x="0" y="0"/>
                </a:moveTo>
                <a:lnTo>
                  <a:pt x="782" y="0"/>
                </a:lnTo>
                <a:lnTo>
                  <a:pt x="1217" y="755"/>
                </a:lnTo>
                <a:lnTo>
                  <a:pt x="782" y="1510"/>
                </a:lnTo>
                <a:lnTo>
                  <a:pt x="0" y="1510"/>
                </a:lnTo>
                <a:close/>
              </a:path>
            </a:pathLst>
          </a:custGeom>
          <a:solidFill>
            <a:srgbClr val="000000"/>
          </a:solidFill>
          <a:ln w="0">
            <a:noFill/>
          </a:ln>
          <a:effectLst>
            <a:outerShdw algn="tl">
              <a:srgbClr val="000000">
                <a:alpha val="40000"/>
              </a:srgbClr>
            </a:outerShdw>
          </a:effectLst>
        </p:spPr>
        <p:style>
          <a:lnRef idx="0">
            <a:scrgbClr r="0" g="0" b="0"/>
          </a:lnRef>
          <a:fillRef idx="0">
            <a:scrgbClr r="0" g="0" b="0"/>
          </a:fillRef>
          <a:effectRef idx="0">
            <a:scrgbClr r="0" g="0" b="0"/>
          </a:effectRef>
          <a:fontRef idx="minor"/>
        </p:style>
        <p:txBody>
          <a:bodyPr/>
          <a:lstStyle/>
          <a:p>
            <a:endParaRPr lang="zh-CN" altLang="en-US"/>
          </a:p>
        </p:txBody>
      </p:sp>
      <p:sp>
        <p:nvSpPr>
          <p:cNvPr id="140" name="文本框 6"/>
          <p:cNvSpPr/>
          <p:nvPr/>
        </p:nvSpPr>
        <p:spPr>
          <a:xfrm>
            <a:off x="785311" y="232880"/>
            <a:ext cx="5623800" cy="400110"/>
          </a:xfrm>
          <a:prstGeom prst="rect">
            <a:avLst/>
          </a:prstGeom>
          <a:noFill/>
          <a:ln w="0">
            <a:noFill/>
          </a:ln>
        </p:spPr>
        <p:style>
          <a:lnRef idx="0">
            <a:scrgbClr r="0" g="0" b="0"/>
          </a:lnRef>
          <a:fillRef idx="0">
            <a:scrgbClr r="0" g="0" b="0"/>
          </a:fillRef>
          <a:effectRef idx="0">
            <a:scrgbClr r="0" g="0" b="0"/>
          </a:effectRef>
          <a:fontRef idx="minor"/>
        </p:style>
        <p:txBody>
          <a:bodyPr wrap="square" anchor="t">
            <a:spAutoFit/>
          </a:bodyPr>
          <a:lstStyle/>
          <a:p>
            <a:pPr>
              <a:lnSpc>
                <a:spcPct val="100000"/>
              </a:lnSpc>
              <a:buNone/>
              <a:tabLst>
                <a:tab pos="0" algn="l"/>
              </a:tabLst>
            </a:pPr>
            <a:r>
              <a:rPr lang="zh-CN" sz="2000" b="1" strike="noStrike" spc="-1" dirty="0">
                <a:solidFill>
                  <a:srgbClr val="000000"/>
                </a:solidFill>
                <a:latin typeface="微软雅黑"/>
                <a:ea typeface="微软雅黑"/>
              </a:rPr>
              <a:t>知识分析</a:t>
            </a:r>
            <a:endParaRPr lang="en-US" sz="2000" b="0" strike="noStrike" spc="-1" dirty="0">
              <a:latin typeface="Arial"/>
            </a:endParaRPr>
          </a:p>
        </p:txBody>
      </p:sp>
      <p:sp>
        <p:nvSpPr>
          <p:cNvPr id="12" name="文本框 11">
            <a:extLst>
              <a:ext uri="{FF2B5EF4-FFF2-40B4-BE49-F238E27FC236}">
                <a16:creationId xmlns:a16="http://schemas.microsoft.com/office/drawing/2014/main" id="{038DCB39-3D5E-44FE-8D5E-5A2135526178}"/>
              </a:ext>
            </a:extLst>
          </p:cNvPr>
          <p:cNvSpPr txBox="1"/>
          <p:nvPr/>
        </p:nvSpPr>
        <p:spPr>
          <a:xfrm>
            <a:off x="3802527" y="822644"/>
            <a:ext cx="6097088" cy="461665"/>
          </a:xfrm>
          <a:prstGeom prst="rect">
            <a:avLst/>
          </a:prstGeom>
          <a:noFill/>
        </p:spPr>
        <p:txBody>
          <a:bodyPr wrap="square">
            <a:spAutoFit/>
          </a:bodyPr>
          <a:lstStyle/>
          <a:p>
            <a:r>
              <a:rPr lang="zh-CN" altLang="en-US" sz="2400" b="1" dirty="0"/>
              <a:t>实现逻辑分析</a:t>
            </a:r>
          </a:p>
        </p:txBody>
      </p:sp>
      <p:sp>
        <p:nvSpPr>
          <p:cNvPr id="3" name="文本框 2">
            <a:extLst>
              <a:ext uri="{FF2B5EF4-FFF2-40B4-BE49-F238E27FC236}">
                <a16:creationId xmlns:a16="http://schemas.microsoft.com/office/drawing/2014/main" id="{0D9FE2BA-5DD9-B804-8889-4B1F4D1B97E9}"/>
              </a:ext>
            </a:extLst>
          </p:cNvPr>
          <p:cNvSpPr txBox="1"/>
          <p:nvPr/>
        </p:nvSpPr>
        <p:spPr>
          <a:xfrm>
            <a:off x="1221053" y="1825984"/>
            <a:ext cx="10074458" cy="4247317"/>
          </a:xfrm>
          <a:prstGeom prst="rect">
            <a:avLst/>
          </a:prstGeom>
          <a:noFill/>
        </p:spPr>
        <p:txBody>
          <a:bodyPr wrap="square">
            <a:spAutoFit/>
          </a:bodyPr>
          <a:lstStyle/>
          <a:p>
            <a:r>
              <a:rPr lang="en-US" altLang="zh-CN" b="1" dirty="0" err="1"/>
              <a:t>ProcessCharacter</a:t>
            </a:r>
            <a:r>
              <a:rPr lang="en-US" altLang="zh-CN" b="1" dirty="0"/>
              <a:t>()</a:t>
            </a:r>
            <a:endParaRPr lang="zh-CN" altLang="en-US" dirty="0"/>
          </a:p>
          <a:p>
            <a:pPr lvl="1">
              <a:buFont typeface="Arial" panose="020B0604020202020204" pitchFamily="34" charset="0"/>
              <a:buChar char="•"/>
            </a:pPr>
            <a:r>
              <a:rPr lang="zh-CN" altLang="en-US" b="1" dirty="0"/>
              <a:t>逻辑</a:t>
            </a:r>
            <a:r>
              <a:rPr lang="zh-CN" altLang="en-US" dirty="0"/>
              <a:t>：</a:t>
            </a:r>
          </a:p>
          <a:p>
            <a:pPr marL="1200150" lvl="2" indent="-285750">
              <a:buFont typeface="Arial" panose="020B0604020202020204" pitchFamily="34" charset="0"/>
              <a:buChar char="•"/>
            </a:pPr>
            <a:r>
              <a:rPr lang="zh-CN" altLang="en-US" dirty="0"/>
              <a:t>接收前一个字符 </a:t>
            </a:r>
            <a:r>
              <a:rPr lang="en-US" altLang="zh-CN" dirty="0" err="1"/>
              <a:t>prev</a:t>
            </a:r>
            <a:r>
              <a:rPr lang="zh-CN" altLang="en-US" dirty="0"/>
              <a:t>、当前字符 </a:t>
            </a:r>
            <a:r>
              <a:rPr lang="en-US" altLang="zh-CN" dirty="0" err="1"/>
              <a:t>curr</a:t>
            </a:r>
            <a:r>
              <a:rPr lang="en-US" altLang="zh-CN" dirty="0"/>
              <a:t> </a:t>
            </a:r>
            <a:r>
              <a:rPr lang="zh-CN" altLang="en-US" dirty="0"/>
              <a:t>和下一个字符 </a:t>
            </a:r>
            <a:r>
              <a:rPr lang="en-US" altLang="zh-CN" dirty="0"/>
              <a:t>next</a:t>
            </a:r>
            <a:r>
              <a:rPr lang="zh-CN" altLang="en-US" dirty="0"/>
              <a:t>。</a:t>
            </a:r>
          </a:p>
          <a:p>
            <a:pPr marL="1200150" lvl="2" indent="-285750">
              <a:buFont typeface="Arial" panose="020B0604020202020204" pitchFamily="34" charset="0"/>
              <a:buChar char="•"/>
            </a:pPr>
            <a:r>
              <a:rPr lang="zh-CN" altLang="en-US" dirty="0"/>
              <a:t>根据字符的组合情况决定当前字符的发音：</a:t>
            </a:r>
          </a:p>
          <a:p>
            <a:pPr marL="1600200" lvl="3" indent="-228600">
              <a:buFont typeface="Arial" panose="020B0604020202020204" pitchFamily="34" charset="0"/>
              <a:buChar char="•"/>
            </a:pPr>
            <a:r>
              <a:rPr lang="zh-CN" altLang="en-US" dirty="0"/>
              <a:t>如果当前字符是元音，检查是否与前一个或后一个字符构成元音组合。</a:t>
            </a:r>
          </a:p>
          <a:p>
            <a:pPr marL="1600200" lvl="3" indent="-228600">
              <a:buFont typeface="Arial" panose="020B0604020202020204" pitchFamily="34" charset="0"/>
              <a:buChar char="•"/>
            </a:pPr>
            <a:r>
              <a:rPr lang="zh-CN" altLang="en-US" dirty="0"/>
              <a:t>如果当前字符是辅音，确定其发音是否受前一个字符影响（例如 </a:t>
            </a:r>
            <a:r>
              <a:rPr lang="en-US" altLang="zh-CN" dirty="0"/>
              <a:t>w</a:t>
            </a:r>
            <a:r>
              <a:rPr lang="zh-CN" altLang="en-US" dirty="0"/>
              <a:t>）。</a:t>
            </a:r>
          </a:p>
          <a:p>
            <a:pPr marL="1600200" lvl="3" indent="-228600">
              <a:buFont typeface="Arial" panose="020B0604020202020204" pitchFamily="34" charset="0"/>
              <a:buChar char="•"/>
            </a:pPr>
            <a:r>
              <a:rPr lang="zh-CN" altLang="en-US" dirty="0"/>
              <a:t>如果当前字符是撇号 </a:t>
            </a:r>
            <a:r>
              <a:rPr lang="en-US" altLang="zh-CN" dirty="0"/>
              <a:t>'</a:t>
            </a:r>
            <a:r>
              <a:rPr lang="zh-CN" altLang="en-US" dirty="0"/>
              <a:t>，表示一个停顿，可能会影响前后字符的发音。</a:t>
            </a:r>
          </a:p>
          <a:p>
            <a:pPr lvl="1">
              <a:buFont typeface="Arial" panose="020B0604020202020204" pitchFamily="34" charset="0"/>
              <a:buChar char="•"/>
            </a:pPr>
            <a:r>
              <a:rPr lang="zh-CN" altLang="en-US" b="1" dirty="0"/>
              <a:t>目的</a:t>
            </a:r>
            <a:r>
              <a:rPr lang="zh-CN" altLang="en-US" dirty="0"/>
              <a:t>：逐个处理字符，并确定它们的发音。</a:t>
            </a:r>
            <a:endParaRPr lang="en-US" altLang="zh-CN" dirty="0"/>
          </a:p>
          <a:p>
            <a:r>
              <a:rPr lang="en-US" altLang="zh-CN" b="1" dirty="0"/>
              <a:t>Pronunciation()</a:t>
            </a:r>
            <a:endParaRPr lang="zh-CN" altLang="en-US" dirty="0"/>
          </a:p>
          <a:p>
            <a:pPr lvl="1">
              <a:buFont typeface="Arial" panose="020B0604020202020204" pitchFamily="34" charset="0"/>
              <a:buChar char="•"/>
            </a:pPr>
            <a:r>
              <a:rPr lang="zh-CN" altLang="en-US" b="1" dirty="0"/>
              <a:t>逻辑</a:t>
            </a:r>
            <a:r>
              <a:rPr lang="zh-CN" altLang="en-US" dirty="0"/>
              <a:t>：</a:t>
            </a:r>
          </a:p>
          <a:p>
            <a:pPr marL="1200150" lvl="2" indent="-285750">
              <a:buFont typeface="Arial" panose="020B0604020202020204" pitchFamily="34" charset="0"/>
              <a:buChar char="•"/>
            </a:pPr>
            <a:r>
              <a:rPr lang="zh-CN" altLang="en-US" dirty="0"/>
              <a:t>将整个单词 </a:t>
            </a:r>
            <a:r>
              <a:rPr lang="en-US" altLang="zh-CN" dirty="0"/>
              <a:t>word </a:t>
            </a:r>
            <a:r>
              <a:rPr lang="zh-CN" altLang="en-US" dirty="0"/>
              <a:t>转换为小写并验证其有效性。</a:t>
            </a:r>
          </a:p>
          <a:p>
            <a:pPr marL="1200150" lvl="2" indent="-285750">
              <a:buFont typeface="Arial" panose="020B0604020202020204" pitchFamily="34" charset="0"/>
              <a:buChar char="•"/>
            </a:pPr>
            <a:r>
              <a:rPr lang="zh-CN" altLang="en-US" dirty="0"/>
              <a:t>逐个字符遍历单词，并调用 </a:t>
            </a:r>
            <a:r>
              <a:rPr lang="en-US" altLang="zh-CN" dirty="0" err="1"/>
              <a:t>ProcessCharacter</a:t>
            </a:r>
            <a:r>
              <a:rPr lang="en-US" altLang="zh-CN" dirty="0"/>
              <a:t>() </a:t>
            </a:r>
            <a:r>
              <a:rPr lang="zh-CN" altLang="en-US" dirty="0"/>
              <a:t>处理每个字符的发音。</a:t>
            </a:r>
          </a:p>
          <a:p>
            <a:pPr marL="1200150" lvl="2" indent="-285750">
              <a:buFont typeface="Arial" panose="020B0604020202020204" pitchFamily="34" charset="0"/>
              <a:buChar char="•"/>
            </a:pPr>
            <a:r>
              <a:rPr lang="zh-CN" altLang="en-US" dirty="0"/>
              <a:t>将每个字符的发音拼接起来，生成最终的发音字符串，必要时添加连字符（</a:t>
            </a:r>
            <a:r>
              <a:rPr lang="en-US" altLang="zh-CN" dirty="0"/>
              <a:t>-</a:t>
            </a:r>
            <a:r>
              <a:rPr lang="zh-CN" altLang="en-US" dirty="0"/>
              <a:t>）。</a:t>
            </a:r>
          </a:p>
          <a:p>
            <a:pPr lvl="1">
              <a:buFont typeface="Arial" panose="020B0604020202020204" pitchFamily="34" charset="0"/>
              <a:buChar char="•"/>
            </a:pPr>
            <a:r>
              <a:rPr lang="zh-CN" altLang="en-US" b="1" dirty="0"/>
              <a:t>目的</a:t>
            </a:r>
            <a:r>
              <a:rPr lang="zh-CN" altLang="en-US" dirty="0"/>
              <a:t>：将整个单词转换为最终的发音字符串。</a:t>
            </a:r>
          </a:p>
          <a:p>
            <a:pPr>
              <a:buFont typeface="Arial" panose="020B0604020202020204" pitchFamily="34" charset="0"/>
              <a:buChar char="•"/>
            </a:pPr>
            <a:endParaRPr lang="zh-CN" altLang="en-US" dirty="0"/>
          </a:p>
        </p:txBody>
      </p:sp>
    </p:spTree>
    <p:extLst>
      <p:ext uri="{BB962C8B-B14F-4D97-AF65-F5344CB8AC3E}">
        <p14:creationId xmlns:p14="http://schemas.microsoft.com/office/powerpoint/2010/main" val="33483417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5" name="组合 16"/>
          <p:cNvGrpSpPr/>
          <p:nvPr/>
        </p:nvGrpSpPr>
        <p:grpSpPr>
          <a:xfrm>
            <a:off x="11598840" y="6433200"/>
            <a:ext cx="450720" cy="149760"/>
            <a:chOff x="11598840" y="6433200"/>
            <a:chExt cx="450720" cy="149760"/>
          </a:xfrm>
        </p:grpSpPr>
        <p:sp>
          <p:nvSpPr>
            <p:cNvPr id="136" name="菱形 18"/>
            <p:cNvSpPr/>
            <p:nvPr/>
          </p:nvSpPr>
          <p:spPr>
            <a:xfrm>
              <a:off x="11598840" y="64368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37" name="菱形 19"/>
            <p:cNvSpPr/>
            <p:nvPr/>
          </p:nvSpPr>
          <p:spPr>
            <a:xfrm>
              <a:off x="1175076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38" name="菱形 20"/>
            <p:cNvSpPr/>
            <p:nvPr/>
          </p:nvSpPr>
          <p:spPr>
            <a:xfrm>
              <a:off x="1190304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grpSp>
      <p:sp>
        <p:nvSpPr>
          <p:cNvPr id="139" name="五边形 4"/>
          <p:cNvSpPr/>
          <p:nvPr/>
        </p:nvSpPr>
        <p:spPr>
          <a:xfrm rot="5400000">
            <a:off x="347040" y="-79920"/>
            <a:ext cx="437760" cy="543240"/>
          </a:xfrm>
          <a:custGeom>
            <a:avLst/>
            <a:gdLst/>
            <a:ahLst/>
            <a:cxnLst/>
            <a:rect l="l" t="t" r="r" b="b"/>
            <a:pathLst>
              <a:path w="1217" h="1510">
                <a:moveTo>
                  <a:pt x="0" y="0"/>
                </a:moveTo>
                <a:lnTo>
                  <a:pt x="782" y="0"/>
                </a:lnTo>
                <a:lnTo>
                  <a:pt x="1217" y="755"/>
                </a:lnTo>
                <a:lnTo>
                  <a:pt x="782" y="1510"/>
                </a:lnTo>
                <a:lnTo>
                  <a:pt x="0" y="1510"/>
                </a:lnTo>
                <a:close/>
              </a:path>
            </a:pathLst>
          </a:custGeom>
          <a:solidFill>
            <a:srgbClr val="000000"/>
          </a:solidFill>
          <a:ln w="0">
            <a:noFill/>
          </a:ln>
          <a:effectLst>
            <a:outerShdw algn="tl">
              <a:srgbClr val="000000">
                <a:alpha val="40000"/>
              </a:srgbClr>
            </a:outerShdw>
          </a:effectLst>
        </p:spPr>
        <p:style>
          <a:lnRef idx="0">
            <a:scrgbClr r="0" g="0" b="0"/>
          </a:lnRef>
          <a:fillRef idx="0">
            <a:scrgbClr r="0" g="0" b="0"/>
          </a:fillRef>
          <a:effectRef idx="0">
            <a:scrgbClr r="0" g="0" b="0"/>
          </a:effectRef>
          <a:fontRef idx="minor"/>
        </p:style>
        <p:txBody>
          <a:bodyPr/>
          <a:lstStyle/>
          <a:p>
            <a:endParaRPr lang="zh-CN" altLang="en-US"/>
          </a:p>
        </p:txBody>
      </p:sp>
      <p:sp>
        <p:nvSpPr>
          <p:cNvPr id="140" name="文本框 6"/>
          <p:cNvSpPr/>
          <p:nvPr/>
        </p:nvSpPr>
        <p:spPr>
          <a:xfrm>
            <a:off x="785311" y="232880"/>
            <a:ext cx="5623800" cy="400110"/>
          </a:xfrm>
          <a:prstGeom prst="rect">
            <a:avLst/>
          </a:prstGeom>
          <a:noFill/>
          <a:ln w="0">
            <a:noFill/>
          </a:ln>
        </p:spPr>
        <p:style>
          <a:lnRef idx="0">
            <a:scrgbClr r="0" g="0" b="0"/>
          </a:lnRef>
          <a:fillRef idx="0">
            <a:scrgbClr r="0" g="0" b="0"/>
          </a:fillRef>
          <a:effectRef idx="0">
            <a:scrgbClr r="0" g="0" b="0"/>
          </a:effectRef>
          <a:fontRef idx="minor"/>
        </p:style>
        <p:txBody>
          <a:bodyPr wrap="square" anchor="t">
            <a:spAutoFit/>
          </a:bodyPr>
          <a:lstStyle/>
          <a:p>
            <a:pPr>
              <a:lnSpc>
                <a:spcPct val="100000"/>
              </a:lnSpc>
              <a:buNone/>
              <a:tabLst>
                <a:tab pos="0" algn="l"/>
              </a:tabLst>
            </a:pPr>
            <a:r>
              <a:rPr lang="zh-CN" sz="2000" b="1" strike="noStrike" spc="-1" dirty="0">
                <a:solidFill>
                  <a:srgbClr val="000000"/>
                </a:solidFill>
                <a:latin typeface="微软雅黑"/>
                <a:ea typeface="微软雅黑"/>
              </a:rPr>
              <a:t>知识分析</a:t>
            </a:r>
            <a:endParaRPr lang="en-US" sz="2000" b="0" strike="noStrike" spc="-1" dirty="0">
              <a:latin typeface="Arial"/>
            </a:endParaRPr>
          </a:p>
        </p:txBody>
      </p:sp>
      <p:sp>
        <p:nvSpPr>
          <p:cNvPr id="12" name="文本框 11">
            <a:extLst>
              <a:ext uri="{FF2B5EF4-FFF2-40B4-BE49-F238E27FC236}">
                <a16:creationId xmlns:a16="http://schemas.microsoft.com/office/drawing/2014/main" id="{038DCB39-3D5E-44FE-8D5E-5A2135526178}"/>
              </a:ext>
            </a:extLst>
          </p:cNvPr>
          <p:cNvSpPr txBox="1"/>
          <p:nvPr/>
        </p:nvSpPr>
        <p:spPr>
          <a:xfrm>
            <a:off x="3802527" y="822644"/>
            <a:ext cx="6097088" cy="461665"/>
          </a:xfrm>
          <a:prstGeom prst="rect">
            <a:avLst/>
          </a:prstGeom>
          <a:noFill/>
        </p:spPr>
        <p:txBody>
          <a:bodyPr wrap="square">
            <a:spAutoFit/>
          </a:bodyPr>
          <a:lstStyle/>
          <a:p>
            <a:r>
              <a:rPr lang="zh-CN" altLang="en-US" sz="2400" b="1" dirty="0"/>
              <a:t>实现逻辑分析</a:t>
            </a:r>
          </a:p>
        </p:txBody>
      </p:sp>
      <p:sp>
        <p:nvSpPr>
          <p:cNvPr id="3" name="文本框 2">
            <a:extLst>
              <a:ext uri="{FF2B5EF4-FFF2-40B4-BE49-F238E27FC236}">
                <a16:creationId xmlns:a16="http://schemas.microsoft.com/office/drawing/2014/main" id="{0D9FE2BA-5DD9-B804-8889-4B1F4D1B97E9}"/>
              </a:ext>
            </a:extLst>
          </p:cNvPr>
          <p:cNvSpPr txBox="1"/>
          <p:nvPr/>
        </p:nvSpPr>
        <p:spPr>
          <a:xfrm>
            <a:off x="1221053" y="1825984"/>
            <a:ext cx="10074458" cy="3447098"/>
          </a:xfrm>
          <a:prstGeom prst="rect">
            <a:avLst/>
          </a:prstGeom>
          <a:noFill/>
        </p:spPr>
        <p:txBody>
          <a:bodyPr wrap="square">
            <a:spAutoFit/>
          </a:bodyPr>
          <a:lstStyle/>
          <a:p>
            <a:r>
              <a:rPr lang="en-US" altLang="zh-CN" sz="2000" b="1" dirty="0"/>
              <a:t>3. </a:t>
            </a:r>
            <a:r>
              <a:rPr lang="zh-CN" altLang="en-US" sz="2000" b="1" dirty="0"/>
              <a:t>实现逻辑的整体流程</a:t>
            </a:r>
          </a:p>
          <a:p>
            <a:pPr>
              <a:buFont typeface="+mj-lt"/>
              <a:buAutoNum type="arabicPeriod"/>
            </a:pPr>
            <a:r>
              <a:rPr lang="zh-CN" altLang="en-US" sz="2000" b="1" dirty="0"/>
              <a:t>输入处理</a:t>
            </a:r>
            <a:r>
              <a:rPr lang="zh-CN" altLang="en-US" sz="2000" dirty="0"/>
              <a:t>：调用 </a:t>
            </a:r>
            <a:r>
              <a:rPr lang="en-US" altLang="zh-CN" sz="2000" dirty="0" err="1"/>
              <a:t>StringToLower</a:t>
            </a:r>
            <a:r>
              <a:rPr lang="en-US" altLang="zh-CN" sz="2000" dirty="0"/>
              <a:t>() </a:t>
            </a:r>
            <a:r>
              <a:rPr lang="zh-CN" altLang="en-US" sz="2000" dirty="0"/>
              <a:t>和 </a:t>
            </a:r>
            <a:r>
              <a:rPr lang="en-US" altLang="zh-CN" sz="2000" dirty="0" err="1"/>
              <a:t>IsValidWord</a:t>
            </a:r>
            <a:r>
              <a:rPr lang="en-US" altLang="zh-CN" sz="2000" dirty="0"/>
              <a:t>() </a:t>
            </a:r>
            <a:r>
              <a:rPr lang="zh-CN" altLang="en-US" sz="2000" dirty="0"/>
              <a:t>确保输入单词为合法的夏威夷语单词。</a:t>
            </a:r>
          </a:p>
          <a:p>
            <a:pPr>
              <a:buFont typeface="+mj-lt"/>
              <a:buAutoNum type="arabicPeriod"/>
            </a:pPr>
            <a:r>
              <a:rPr lang="zh-CN" altLang="en-US" sz="2000" b="1" dirty="0"/>
              <a:t>发音处理</a:t>
            </a:r>
            <a:r>
              <a:rPr lang="zh-CN" altLang="en-US" sz="2000" dirty="0"/>
              <a:t>：</a:t>
            </a:r>
          </a:p>
          <a:p>
            <a:pPr marL="742950" lvl="1" indent="-285750">
              <a:buFont typeface="+mj-lt"/>
              <a:buAutoNum type="arabicPeriod"/>
            </a:pPr>
            <a:r>
              <a:rPr lang="zh-CN" altLang="en-US" sz="2000" dirty="0"/>
              <a:t>逐字符处理单词，判断每个字符是元音还是辅音。</a:t>
            </a:r>
          </a:p>
          <a:p>
            <a:pPr marL="742950" lvl="1" indent="-285750">
              <a:buFont typeface="+mj-lt"/>
              <a:buAutoNum type="arabicPeriod"/>
            </a:pPr>
            <a:r>
              <a:rPr lang="zh-CN" altLang="en-US" sz="2000" dirty="0"/>
              <a:t>如果是元音，判断是否构成元音组合，调用 </a:t>
            </a:r>
            <a:r>
              <a:rPr lang="en-US" altLang="zh-CN" sz="2000" dirty="0" err="1"/>
              <a:t>VowelGroupPronunciation</a:t>
            </a:r>
            <a:r>
              <a:rPr lang="en-US" altLang="zh-CN" sz="2000" dirty="0"/>
              <a:t>() </a:t>
            </a:r>
            <a:r>
              <a:rPr lang="zh-CN" altLang="en-US" sz="2000" dirty="0"/>
              <a:t>或 </a:t>
            </a:r>
            <a:r>
              <a:rPr lang="en-US" altLang="zh-CN" sz="2000" dirty="0" err="1"/>
              <a:t>SingleVowelPronunciation</a:t>
            </a:r>
            <a:r>
              <a:rPr lang="en-US" altLang="zh-CN" sz="2000" dirty="0"/>
              <a:t>() </a:t>
            </a:r>
            <a:r>
              <a:rPr lang="zh-CN" altLang="en-US" sz="2000" dirty="0"/>
              <a:t>生成发音。</a:t>
            </a:r>
          </a:p>
          <a:p>
            <a:pPr marL="742950" lvl="1" indent="-285750">
              <a:buFont typeface="+mj-lt"/>
              <a:buAutoNum type="arabicPeriod"/>
            </a:pPr>
            <a:r>
              <a:rPr lang="zh-CN" altLang="en-US" sz="2000" dirty="0"/>
              <a:t>如果是辅音，调用 </a:t>
            </a:r>
            <a:r>
              <a:rPr lang="en-US" altLang="zh-CN" sz="2000" dirty="0" err="1"/>
              <a:t>ConsonantPronunciation</a:t>
            </a:r>
            <a:r>
              <a:rPr lang="en-US" altLang="zh-CN" sz="2000" dirty="0"/>
              <a:t>() </a:t>
            </a:r>
            <a:r>
              <a:rPr lang="zh-CN" altLang="en-US" sz="2000" dirty="0"/>
              <a:t>确定发音。</a:t>
            </a:r>
          </a:p>
          <a:p>
            <a:pPr>
              <a:buFont typeface="+mj-lt"/>
              <a:buAutoNum type="arabicPeriod"/>
            </a:pPr>
            <a:r>
              <a:rPr lang="zh-CN" altLang="en-US" sz="2000" b="1" dirty="0"/>
              <a:t>生成发音</a:t>
            </a:r>
            <a:r>
              <a:rPr lang="zh-CN" altLang="en-US" sz="2000" dirty="0"/>
              <a:t>：将每个字符或字符组合的发音拼接成完整的字符串，根据需要添加连字符（</a:t>
            </a:r>
            <a:r>
              <a:rPr lang="en-US" altLang="zh-CN" sz="2000" dirty="0"/>
              <a:t>-</a:t>
            </a:r>
            <a:r>
              <a:rPr lang="zh-CN" altLang="en-US" sz="2000" dirty="0"/>
              <a:t>）。</a:t>
            </a:r>
          </a:p>
          <a:p>
            <a:pPr>
              <a:buFont typeface="+mj-lt"/>
              <a:buAutoNum type="arabicPeriod"/>
            </a:pPr>
            <a:r>
              <a:rPr lang="zh-CN" altLang="en-US" sz="2000" b="1" dirty="0"/>
              <a:t>输出结果</a:t>
            </a:r>
            <a:r>
              <a:rPr lang="zh-CN" altLang="en-US" sz="2000" dirty="0"/>
              <a:t>：返回最终的发音字符串。如果输入不合法，抛出异常。</a:t>
            </a:r>
          </a:p>
        </p:txBody>
      </p:sp>
    </p:spTree>
    <p:extLst>
      <p:ext uri="{BB962C8B-B14F-4D97-AF65-F5344CB8AC3E}">
        <p14:creationId xmlns:p14="http://schemas.microsoft.com/office/powerpoint/2010/main" val="20010102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5" name="组合 16"/>
          <p:cNvGrpSpPr/>
          <p:nvPr/>
        </p:nvGrpSpPr>
        <p:grpSpPr>
          <a:xfrm>
            <a:off x="11598840" y="6433200"/>
            <a:ext cx="450720" cy="149760"/>
            <a:chOff x="11598840" y="6433200"/>
            <a:chExt cx="450720" cy="149760"/>
          </a:xfrm>
        </p:grpSpPr>
        <p:sp>
          <p:nvSpPr>
            <p:cNvPr id="136" name="菱形 18"/>
            <p:cNvSpPr/>
            <p:nvPr/>
          </p:nvSpPr>
          <p:spPr>
            <a:xfrm>
              <a:off x="11598840" y="64368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37" name="菱形 19"/>
            <p:cNvSpPr/>
            <p:nvPr/>
          </p:nvSpPr>
          <p:spPr>
            <a:xfrm>
              <a:off x="1175076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38" name="菱形 20"/>
            <p:cNvSpPr/>
            <p:nvPr/>
          </p:nvSpPr>
          <p:spPr>
            <a:xfrm>
              <a:off x="1190304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grpSp>
      <p:sp>
        <p:nvSpPr>
          <p:cNvPr id="139" name="五边形 4"/>
          <p:cNvSpPr/>
          <p:nvPr/>
        </p:nvSpPr>
        <p:spPr>
          <a:xfrm rot="5400000">
            <a:off x="347040" y="-79920"/>
            <a:ext cx="437760" cy="543240"/>
          </a:xfrm>
          <a:custGeom>
            <a:avLst/>
            <a:gdLst/>
            <a:ahLst/>
            <a:cxnLst/>
            <a:rect l="l" t="t" r="r" b="b"/>
            <a:pathLst>
              <a:path w="1217" h="1510">
                <a:moveTo>
                  <a:pt x="0" y="0"/>
                </a:moveTo>
                <a:lnTo>
                  <a:pt x="782" y="0"/>
                </a:lnTo>
                <a:lnTo>
                  <a:pt x="1217" y="755"/>
                </a:lnTo>
                <a:lnTo>
                  <a:pt x="782" y="1510"/>
                </a:lnTo>
                <a:lnTo>
                  <a:pt x="0" y="1510"/>
                </a:lnTo>
                <a:close/>
              </a:path>
            </a:pathLst>
          </a:custGeom>
          <a:solidFill>
            <a:srgbClr val="000000"/>
          </a:solidFill>
          <a:ln w="0">
            <a:noFill/>
          </a:ln>
          <a:effectLst>
            <a:outerShdw algn="tl">
              <a:srgbClr val="000000">
                <a:alpha val="40000"/>
              </a:srgbClr>
            </a:outerShdw>
          </a:effectLst>
        </p:spPr>
        <p:style>
          <a:lnRef idx="0">
            <a:scrgbClr r="0" g="0" b="0"/>
          </a:lnRef>
          <a:fillRef idx="0">
            <a:scrgbClr r="0" g="0" b="0"/>
          </a:fillRef>
          <a:effectRef idx="0">
            <a:scrgbClr r="0" g="0" b="0"/>
          </a:effectRef>
          <a:fontRef idx="minor"/>
        </p:style>
        <p:txBody>
          <a:bodyPr/>
          <a:lstStyle/>
          <a:p>
            <a:endParaRPr lang="zh-CN" altLang="en-US"/>
          </a:p>
        </p:txBody>
      </p:sp>
      <p:sp>
        <p:nvSpPr>
          <p:cNvPr id="140" name="文本框 6"/>
          <p:cNvSpPr/>
          <p:nvPr/>
        </p:nvSpPr>
        <p:spPr>
          <a:xfrm>
            <a:off x="785311" y="232880"/>
            <a:ext cx="5623800" cy="400110"/>
          </a:xfrm>
          <a:prstGeom prst="rect">
            <a:avLst/>
          </a:prstGeom>
          <a:noFill/>
          <a:ln w="0">
            <a:noFill/>
          </a:ln>
        </p:spPr>
        <p:style>
          <a:lnRef idx="0">
            <a:scrgbClr r="0" g="0" b="0"/>
          </a:lnRef>
          <a:fillRef idx="0">
            <a:scrgbClr r="0" g="0" b="0"/>
          </a:fillRef>
          <a:effectRef idx="0">
            <a:scrgbClr r="0" g="0" b="0"/>
          </a:effectRef>
          <a:fontRef idx="minor"/>
        </p:style>
        <p:txBody>
          <a:bodyPr wrap="square" anchor="t">
            <a:spAutoFit/>
          </a:bodyPr>
          <a:lstStyle/>
          <a:p>
            <a:pPr>
              <a:lnSpc>
                <a:spcPct val="100000"/>
              </a:lnSpc>
              <a:buNone/>
              <a:tabLst>
                <a:tab pos="0" algn="l"/>
              </a:tabLst>
            </a:pPr>
            <a:r>
              <a:rPr lang="zh-CN" sz="2000" b="1" strike="noStrike" spc="-1" dirty="0">
                <a:solidFill>
                  <a:srgbClr val="000000"/>
                </a:solidFill>
                <a:latin typeface="微软雅黑"/>
                <a:ea typeface="微软雅黑"/>
              </a:rPr>
              <a:t>知识分析</a:t>
            </a:r>
            <a:endParaRPr lang="en-US" sz="2000" b="0" strike="noStrike" spc="-1" dirty="0">
              <a:latin typeface="Arial"/>
            </a:endParaRPr>
          </a:p>
        </p:txBody>
      </p:sp>
      <p:sp>
        <p:nvSpPr>
          <p:cNvPr id="12" name="文本框 11">
            <a:extLst>
              <a:ext uri="{FF2B5EF4-FFF2-40B4-BE49-F238E27FC236}">
                <a16:creationId xmlns:a16="http://schemas.microsoft.com/office/drawing/2014/main" id="{038DCB39-3D5E-44FE-8D5E-5A2135526178}"/>
              </a:ext>
            </a:extLst>
          </p:cNvPr>
          <p:cNvSpPr txBox="1"/>
          <p:nvPr/>
        </p:nvSpPr>
        <p:spPr>
          <a:xfrm>
            <a:off x="3802527" y="822644"/>
            <a:ext cx="6097088" cy="461665"/>
          </a:xfrm>
          <a:prstGeom prst="rect">
            <a:avLst/>
          </a:prstGeom>
          <a:noFill/>
        </p:spPr>
        <p:txBody>
          <a:bodyPr wrap="square">
            <a:spAutoFit/>
          </a:bodyPr>
          <a:lstStyle/>
          <a:p>
            <a:r>
              <a:rPr lang="zh-CN" altLang="en-US" sz="2400" b="1" dirty="0"/>
              <a:t>需要实现的详细函数</a:t>
            </a:r>
          </a:p>
        </p:txBody>
      </p:sp>
      <p:sp>
        <p:nvSpPr>
          <p:cNvPr id="3" name="文本框 2">
            <a:extLst>
              <a:ext uri="{FF2B5EF4-FFF2-40B4-BE49-F238E27FC236}">
                <a16:creationId xmlns:a16="http://schemas.microsoft.com/office/drawing/2014/main" id="{0D9FE2BA-5DD9-B804-8889-4B1F4D1B97E9}"/>
              </a:ext>
            </a:extLst>
          </p:cNvPr>
          <p:cNvSpPr txBox="1"/>
          <p:nvPr/>
        </p:nvSpPr>
        <p:spPr>
          <a:xfrm>
            <a:off x="1221053" y="1825984"/>
            <a:ext cx="10074458" cy="3970318"/>
          </a:xfrm>
          <a:prstGeom prst="rect">
            <a:avLst/>
          </a:prstGeom>
          <a:noFill/>
        </p:spPr>
        <p:txBody>
          <a:bodyPr wrap="square">
            <a:spAutoFit/>
          </a:bodyPr>
          <a:lstStyle/>
          <a:p>
            <a:r>
              <a:rPr lang="zh-CN" altLang="en-US" b="1" dirty="0"/>
              <a:t>实现顺序建议：</a:t>
            </a:r>
          </a:p>
          <a:p>
            <a:pPr lvl="1">
              <a:buFont typeface="+mj-lt"/>
              <a:buAutoNum type="arabicPeriod"/>
            </a:pPr>
            <a:r>
              <a:rPr lang="zh-CN" altLang="en-US" dirty="0"/>
              <a:t>先实现简单的基础函数，如 </a:t>
            </a:r>
            <a:r>
              <a:rPr lang="en-US" altLang="zh-CN" dirty="0" err="1"/>
              <a:t>StringToLower</a:t>
            </a:r>
            <a:r>
              <a:rPr lang="zh-CN" altLang="en-US" dirty="0"/>
              <a:t>、</a:t>
            </a:r>
            <a:r>
              <a:rPr lang="en-US" altLang="zh-CN" dirty="0" err="1"/>
              <a:t>IsValidCharacter</a:t>
            </a:r>
            <a:r>
              <a:rPr lang="zh-CN" altLang="en-US" dirty="0"/>
              <a:t>、</a:t>
            </a:r>
            <a:r>
              <a:rPr lang="en-US" altLang="zh-CN" dirty="0" err="1"/>
              <a:t>IsVowel</a:t>
            </a:r>
            <a:r>
              <a:rPr lang="zh-CN" altLang="en-US" dirty="0"/>
              <a:t>、</a:t>
            </a:r>
            <a:r>
              <a:rPr lang="en-US" altLang="zh-CN" dirty="0" err="1"/>
              <a:t>IsConsonant</a:t>
            </a:r>
            <a:r>
              <a:rPr lang="zh-CN" altLang="en-US" dirty="0"/>
              <a:t>。</a:t>
            </a:r>
          </a:p>
          <a:p>
            <a:pPr lvl="1">
              <a:buFont typeface="+mj-lt"/>
              <a:buAutoNum type="arabicPeriod"/>
            </a:pPr>
            <a:r>
              <a:rPr lang="zh-CN" altLang="en-US" dirty="0"/>
              <a:t>实现中级函数，如 </a:t>
            </a:r>
            <a:r>
              <a:rPr lang="en-US" altLang="zh-CN" dirty="0" err="1"/>
              <a:t>IsValidWord</a:t>
            </a:r>
            <a:r>
              <a:rPr lang="zh-CN" altLang="en-US" dirty="0"/>
              <a:t>、</a:t>
            </a:r>
            <a:r>
              <a:rPr lang="en-US" altLang="zh-CN" dirty="0" err="1"/>
              <a:t>IsVowelGroup</a:t>
            </a:r>
            <a:r>
              <a:rPr lang="zh-CN" altLang="en-US" dirty="0"/>
              <a:t>。</a:t>
            </a:r>
          </a:p>
          <a:p>
            <a:pPr lvl="1">
              <a:buFont typeface="+mj-lt"/>
              <a:buAutoNum type="arabicPeriod"/>
            </a:pPr>
            <a:r>
              <a:rPr lang="zh-CN" altLang="en-US" dirty="0"/>
              <a:t>实现发音处理函数，如 </a:t>
            </a:r>
            <a:r>
              <a:rPr lang="en-US" altLang="zh-CN" dirty="0" err="1"/>
              <a:t>SingleVowelPronunciation</a:t>
            </a:r>
            <a:r>
              <a:rPr lang="zh-CN" altLang="en-US" dirty="0"/>
              <a:t>、</a:t>
            </a:r>
            <a:r>
              <a:rPr lang="en-US" altLang="zh-CN" dirty="0" err="1"/>
              <a:t>ConsonantPronunciation</a:t>
            </a:r>
            <a:r>
              <a:rPr lang="zh-CN" altLang="en-US" dirty="0"/>
              <a:t>、</a:t>
            </a:r>
            <a:r>
              <a:rPr lang="en-US" altLang="zh-CN" dirty="0" err="1"/>
              <a:t>VowelGroupPronunciation</a:t>
            </a:r>
            <a:r>
              <a:rPr lang="zh-CN" altLang="en-US" dirty="0"/>
              <a:t>。</a:t>
            </a:r>
          </a:p>
          <a:p>
            <a:pPr lvl="1">
              <a:buFont typeface="+mj-lt"/>
              <a:buAutoNum type="arabicPeriod"/>
            </a:pPr>
            <a:r>
              <a:rPr lang="zh-CN" altLang="en-US" dirty="0"/>
              <a:t>最后实现复杂的 </a:t>
            </a:r>
            <a:r>
              <a:rPr lang="en-US" altLang="zh-CN" dirty="0" err="1"/>
              <a:t>ProcessCharacter</a:t>
            </a:r>
            <a:r>
              <a:rPr lang="zh-CN" altLang="en-US" dirty="0"/>
              <a:t>、</a:t>
            </a:r>
            <a:r>
              <a:rPr lang="en-US" altLang="zh-CN" dirty="0"/>
              <a:t>Pronunciation </a:t>
            </a:r>
            <a:r>
              <a:rPr lang="zh-CN" altLang="en-US" dirty="0"/>
              <a:t>和 </a:t>
            </a:r>
            <a:r>
              <a:rPr lang="en-US" altLang="zh-CN" dirty="0" err="1"/>
              <a:t>GetPronunciation</a:t>
            </a:r>
            <a:r>
              <a:rPr lang="en-US" altLang="zh-CN" dirty="0"/>
              <a:t> </a:t>
            </a:r>
            <a:r>
              <a:rPr lang="zh-CN" altLang="en-US" dirty="0"/>
              <a:t>函数</a:t>
            </a:r>
            <a:endParaRPr lang="en-US" altLang="zh-CN" dirty="0"/>
          </a:p>
          <a:p>
            <a:r>
              <a:rPr lang="zh-CN" altLang="en-US" b="1" dirty="0"/>
              <a:t>实现总体思路</a:t>
            </a:r>
          </a:p>
          <a:p>
            <a:pPr lvl="1">
              <a:buFont typeface="+mj-lt"/>
              <a:buAutoNum type="arabicPeriod"/>
            </a:pPr>
            <a:r>
              <a:rPr lang="zh-CN" altLang="en-US" b="1" dirty="0"/>
              <a:t>输入验证</a:t>
            </a:r>
            <a:r>
              <a:rPr lang="zh-CN" altLang="en-US" dirty="0"/>
              <a:t>：首先检查输入单词是否是一个有效的夏威夷语单词。每个字符必须是夏威夷语中有效的字符（包括元音、辅音和撇号 </a:t>
            </a:r>
            <a:r>
              <a:rPr lang="en-US" altLang="zh-CN" dirty="0"/>
              <a:t>'</a:t>
            </a:r>
            <a:r>
              <a:rPr lang="zh-CN" altLang="en-US" dirty="0"/>
              <a:t>）。</a:t>
            </a:r>
          </a:p>
          <a:p>
            <a:pPr lvl="1">
              <a:buFont typeface="+mj-lt"/>
              <a:buAutoNum type="arabicPeriod"/>
            </a:pPr>
            <a:r>
              <a:rPr lang="zh-CN" altLang="en-US" b="1" dirty="0"/>
              <a:t>发音转换</a:t>
            </a:r>
            <a:r>
              <a:rPr lang="zh-CN" altLang="en-US" dirty="0"/>
              <a:t>：将输入的夏威夷语单词逐个字符转换成对应的发音，并在需要的地方添加连字符（</a:t>
            </a:r>
            <a:r>
              <a:rPr lang="en-US" altLang="zh-CN" dirty="0"/>
              <a:t>-</a:t>
            </a:r>
            <a:r>
              <a:rPr lang="zh-CN" altLang="en-US" dirty="0"/>
              <a:t>）来分隔不同的发音部分。</a:t>
            </a:r>
          </a:p>
          <a:p>
            <a:pPr lvl="1">
              <a:buFont typeface="+mj-lt"/>
              <a:buAutoNum type="arabicPeriod"/>
            </a:pPr>
            <a:r>
              <a:rPr lang="zh-CN" altLang="en-US" b="1" dirty="0"/>
              <a:t>处理特殊情况</a:t>
            </a:r>
            <a:r>
              <a:rPr lang="zh-CN" altLang="en-US" dirty="0"/>
              <a:t>：包括元音组合、辅音发音规则、以及撇号表示的停顿（</a:t>
            </a:r>
            <a:r>
              <a:rPr lang="en-US" altLang="zh-CN" dirty="0"/>
              <a:t>glottal stop</a:t>
            </a:r>
            <a:r>
              <a:rPr lang="zh-CN" altLang="en-US" dirty="0"/>
              <a:t>）。</a:t>
            </a:r>
          </a:p>
          <a:p>
            <a:pPr lvl="1">
              <a:buFont typeface="+mj-lt"/>
              <a:buAutoNum type="arabicPeriod"/>
            </a:pPr>
            <a:r>
              <a:rPr lang="zh-CN" altLang="en-US" b="1" dirty="0"/>
              <a:t>输出结果</a:t>
            </a:r>
            <a:r>
              <a:rPr lang="zh-CN" altLang="en-US" dirty="0"/>
              <a:t>：生成最终的发音字符串并返回。</a:t>
            </a:r>
          </a:p>
          <a:p>
            <a:pPr lvl="1">
              <a:buFont typeface="+mj-lt"/>
              <a:buAutoNum type="arabicPeriod"/>
            </a:pPr>
            <a:endParaRPr lang="zh-CN" altLang="en-US" dirty="0"/>
          </a:p>
        </p:txBody>
      </p:sp>
    </p:spTree>
    <p:extLst>
      <p:ext uri="{BB962C8B-B14F-4D97-AF65-F5344CB8AC3E}">
        <p14:creationId xmlns:p14="http://schemas.microsoft.com/office/powerpoint/2010/main" val="41129486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5" name="组合 16"/>
          <p:cNvGrpSpPr/>
          <p:nvPr/>
        </p:nvGrpSpPr>
        <p:grpSpPr>
          <a:xfrm>
            <a:off x="11598840" y="6433200"/>
            <a:ext cx="450720" cy="149760"/>
            <a:chOff x="11598840" y="6433200"/>
            <a:chExt cx="450720" cy="149760"/>
          </a:xfrm>
        </p:grpSpPr>
        <p:sp>
          <p:nvSpPr>
            <p:cNvPr id="136" name="菱形 18"/>
            <p:cNvSpPr/>
            <p:nvPr/>
          </p:nvSpPr>
          <p:spPr>
            <a:xfrm>
              <a:off x="11598840" y="64368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37" name="菱形 19"/>
            <p:cNvSpPr/>
            <p:nvPr/>
          </p:nvSpPr>
          <p:spPr>
            <a:xfrm>
              <a:off x="1175076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38" name="菱形 20"/>
            <p:cNvSpPr/>
            <p:nvPr/>
          </p:nvSpPr>
          <p:spPr>
            <a:xfrm>
              <a:off x="1190304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grpSp>
      <p:sp>
        <p:nvSpPr>
          <p:cNvPr id="139" name="五边形 4"/>
          <p:cNvSpPr/>
          <p:nvPr/>
        </p:nvSpPr>
        <p:spPr>
          <a:xfrm rot="5400000">
            <a:off x="347040" y="-79920"/>
            <a:ext cx="437760" cy="543240"/>
          </a:xfrm>
          <a:custGeom>
            <a:avLst/>
            <a:gdLst/>
            <a:ahLst/>
            <a:cxnLst/>
            <a:rect l="l" t="t" r="r" b="b"/>
            <a:pathLst>
              <a:path w="1217" h="1510">
                <a:moveTo>
                  <a:pt x="0" y="0"/>
                </a:moveTo>
                <a:lnTo>
                  <a:pt x="782" y="0"/>
                </a:lnTo>
                <a:lnTo>
                  <a:pt x="1217" y="755"/>
                </a:lnTo>
                <a:lnTo>
                  <a:pt x="782" y="1510"/>
                </a:lnTo>
                <a:lnTo>
                  <a:pt x="0" y="1510"/>
                </a:lnTo>
                <a:close/>
              </a:path>
            </a:pathLst>
          </a:custGeom>
          <a:solidFill>
            <a:srgbClr val="000000"/>
          </a:solidFill>
          <a:ln w="0">
            <a:noFill/>
          </a:ln>
          <a:effectLst>
            <a:outerShdw algn="tl">
              <a:srgbClr val="000000">
                <a:alpha val="40000"/>
              </a:srgbClr>
            </a:outerShdw>
          </a:effectLst>
        </p:spPr>
        <p:style>
          <a:lnRef idx="0">
            <a:scrgbClr r="0" g="0" b="0"/>
          </a:lnRef>
          <a:fillRef idx="0">
            <a:scrgbClr r="0" g="0" b="0"/>
          </a:fillRef>
          <a:effectRef idx="0">
            <a:scrgbClr r="0" g="0" b="0"/>
          </a:effectRef>
          <a:fontRef idx="minor"/>
        </p:style>
        <p:txBody>
          <a:bodyPr/>
          <a:lstStyle/>
          <a:p>
            <a:endParaRPr lang="zh-CN" altLang="en-US"/>
          </a:p>
        </p:txBody>
      </p:sp>
      <p:sp>
        <p:nvSpPr>
          <p:cNvPr id="140" name="文本框 6"/>
          <p:cNvSpPr/>
          <p:nvPr/>
        </p:nvSpPr>
        <p:spPr>
          <a:xfrm>
            <a:off x="785311" y="232880"/>
            <a:ext cx="5623800" cy="400110"/>
          </a:xfrm>
          <a:prstGeom prst="rect">
            <a:avLst/>
          </a:prstGeom>
          <a:noFill/>
          <a:ln w="0">
            <a:noFill/>
          </a:ln>
        </p:spPr>
        <p:style>
          <a:lnRef idx="0">
            <a:scrgbClr r="0" g="0" b="0"/>
          </a:lnRef>
          <a:fillRef idx="0">
            <a:scrgbClr r="0" g="0" b="0"/>
          </a:fillRef>
          <a:effectRef idx="0">
            <a:scrgbClr r="0" g="0" b="0"/>
          </a:effectRef>
          <a:fontRef idx="minor"/>
        </p:style>
        <p:txBody>
          <a:bodyPr wrap="square" anchor="t">
            <a:spAutoFit/>
          </a:bodyPr>
          <a:lstStyle/>
          <a:p>
            <a:pPr>
              <a:lnSpc>
                <a:spcPct val="100000"/>
              </a:lnSpc>
              <a:buNone/>
              <a:tabLst>
                <a:tab pos="0" algn="l"/>
              </a:tabLst>
            </a:pPr>
            <a:r>
              <a:rPr lang="zh-CN" sz="2000" b="1" strike="noStrike" spc="-1" dirty="0">
                <a:solidFill>
                  <a:srgbClr val="000000"/>
                </a:solidFill>
                <a:latin typeface="微软雅黑"/>
                <a:ea typeface="微软雅黑"/>
              </a:rPr>
              <a:t>知识分析</a:t>
            </a:r>
            <a:endParaRPr lang="en-US" sz="2000" b="0" strike="noStrike" spc="-1" dirty="0">
              <a:latin typeface="Arial"/>
            </a:endParaRPr>
          </a:p>
        </p:txBody>
      </p:sp>
      <p:sp>
        <p:nvSpPr>
          <p:cNvPr id="12" name="文本框 11">
            <a:extLst>
              <a:ext uri="{FF2B5EF4-FFF2-40B4-BE49-F238E27FC236}">
                <a16:creationId xmlns:a16="http://schemas.microsoft.com/office/drawing/2014/main" id="{038DCB39-3D5E-44FE-8D5E-5A2135526178}"/>
              </a:ext>
            </a:extLst>
          </p:cNvPr>
          <p:cNvSpPr txBox="1"/>
          <p:nvPr/>
        </p:nvSpPr>
        <p:spPr>
          <a:xfrm>
            <a:off x="4811194" y="850180"/>
            <a:ext cx="6097088" cy="461665"/>
          </a:xfrm>
          <a:prstGeom prst="rect">
            <a:avLst/>
          </a:prstGeom>
          <a:noFill/>
        </p:spPr>
        <p:txBody>
          <a:bodyPr wrap="square">
            <a:spAutoFit/>
          </a:bodyPr>
          <a:lstStyle/>
          <a:p>
            <a:r>
              <a:rPr lang="zh-CN" altLang="en-US" sz="2400" b="1" dirty="0"/>
              <a:t>架构</a:t>
            </a:r>
          </a:p>
        </p:txBody>
      </p:sp>
      <p:grpSp>
        <p:nvGrpSpPr>
          <p:cNvPr id="11" name="组合 10">
            <a:extLst>
              <a:ext uri="{FF2B5EF4-FFF2-40B4-BE49-F238E27FC236}">
                <a16:creationId xmlns:a16="http://schemas.microsoft.com/office/drawing/2014/main" id="{EF5F3664-9A29-9437-E5C2-910BA9505055}"/>
              </a:ext>
            </a:extLst>
          </p:cNvPr>
          <p:cNvGrpSpPr/>
          <p:nvPr/>
        </p:nvGrpSpPr>
        <p:grpSpPr>
          <a:xfrm>
            <a:off x="416849" y="1873144"/>
            <a:ext cx="5067300" cy="4091722"/>
            <a:chOff x="489211" y="1490405"/>
            <a:chExt cx="5067300" cy="4091722"/>
          </a:xfrm>
        </p:grpSpPr>
        <p:pic>
          <p:nvPicPr>
            <p:cNvPr id="17410" name="Picture 2" descr="已上传的图片">
              <a:extLst>
                <a:ext uri="{FF2B5EF4-FFF2-40B4-BE49-F238E27FC236}">
                  <a16:creationId xmlns:a16="http://schemas.microsoft.com/office/drawing/2014/main" id="{9049BDB0-C732-984B-1908-1DAB139997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9211" y="1490405"/>
              <a:ext cx="5067300" cy="838200"/>
            </a:xfrm>
            <a:prstGeom prst="rect">
              <a:avLst/>
            </a:prstGeom>
            <a:noFill/>
            <a:extLst>
              <a:ext uri="{909E8E84-426E-40DD-AFC4-6F175D3DCCD1}">
                <a14:hiddenFill xmlns:a14="http://schemas.microsoft.com/office/drawing/2010/main">
                  <a:solidFill>
                    <a:srgbClr val="FFFFFF"/>
                  </a:solidFill>
                </a14:hiddenFill>
              </a:ext>
            </a:extLst>
          </p:spPr>
        </p:pic>
        <p:pic>
          <p:nvPicPr>
            <p:cNvPr id="17412" name="Picture 4" descr="已上传的图片">
              <a:extLst>
                <a:ext uri="{FF2B5EF4-FFF2-40B4-BE49-F238E27FC236}">
                  <a16:creationId xmlns:a16="http://schemas.microsoft.com/office/drawing/2014/main" id="{BED10AEB-3331-222F-EC42-5821F5BCFEE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9211" y="1810227"/>
              <a:ext cx="5067300" cy="3771900"/>
            </a:xfrm>
            <a:prstGeom prst="rect">
              <a:avLst/>
            </a:prstGeom>
            <a:noFill/>
            <a:extLst>
              <a:ext uri="{909E8E84-426E-40DD-AFC4-6F175D3DCCD1}">
                <a14:hiddenFill xmlns:a14="http://schemas.microsoft.com/office/drawing/2010/main">
                  <a:solidFill>
                    <a:srgbClr val="FFFFFF"/>
                  </a:solidFill>
                </a14:hiddenFill>
              </a:ext>
            </a:extLst>
          </p:spPr>
        </p:pic>
      </p:grpSp>
      <p:sp>
        <p:nvSpPr>
          <p:cNvPr id="8" name="文本框 7">
            <a:extLst>
              <a:ext uri="{FF2B5EF4-FFF2-40B4-BE49-F238E27FC236}">
                <a16:creationId xmlns:a16="http://schemas.microsoft.com/office/drawing/2014/main" id="{D43EC7AD-AEB8-1370-FAE1-04FF5F34CCF2}"/>
              </a:ext>
            </a:extLst>
          </p:cNvPr>
          <p:cNvSpPr txBox="1"/>
          <p:nvPr/>
        </p:nvSpPr>
        <p:spPr>
          <a:xfrm>
            <a:off x="5765083" y="1311845"/>
            <a:ext cx="6094428" cy="5016758"/>
          </a:xfrm>
          <a:prstGeom prst="rect">
            <a:avLst/>
          </a:prstGeom>
          <a:noFill/>
        </p:spPr>
        <p:txBody>
          <a:bodyPr wrap="square">
            <a:spAutoFit/>
          </a:bodyPr>
          <a:lstStyle/>
          <a:p>
            <a:r>
              <a:rPr lang="en-US" altLang="zh-CN" sz="1600" b="1" dirty="0" err="1"/>
              <a:t>GetPronunciation</a:t>
            </a:r>
            <a:r>
              <a:rPr lang="en-US" altLang="zh-CN" sz="1600" b="1" dirty="0"/>
              <a:t> </a:t>
            </a:r>
            <a:r>
              <a:rPr lang="zh-CN" altLang="en-US" sz="1600" b="1" dirty="0"/>
              <a:t>函数</a:t>
            </a:r>
          </a:p>
          <a:p>
            <a:pPr>
              <a:buFont typeface="Arial" panose="020B0604020202020204" pitchFamily="34" charset="0"/>
              <a:buChar char="•"/>
            </a:pPr>
            <a:r>
              <a:rPr lang="zh-CN" altLang="en-US" sz="1600" dirty="0"/>
              <a:t>最外层的 </a:t>
            </a:r>
            <a:r>
              <a:rPr lang="en-US" altLang="zh-CN" sz="1600" dirty="0" err="1"/>
              <a:t>GetPronunciation</a:t>
            </a:r>
            <a:r>
              <a:rPr lang="en-US" altLang="zh-CN" sz="1600" dirty="0"/>
              <a:t> </a:t>
            </a:r>
            <a:r>
              <a:rPr lang="zh-CN" altLang="en-US" sz="1600" dirty="0"/>
              <a:t>是主函数，它负责整个单词的发音处理。</a:t>
            </a:r>
          </a:p>
          <a:p>
            <a:r>
              <a:rPr lang="en-US" altLang="zh-CN" sz="1600" b="1" dirty="0"/>
              <a:t>2.2 Pronunciation </a:t>
            </a:r>
            <a:r>
              <a:rPr lang="zh-CN" altLang="en-US" sz="1600" b="1" dirty="0"/>
              <a:t>函数</a:t>
            </a:r>
          </a:p>
          <a:p>
            <a:pPr>
              <a:buFont typeface="Arial" panose="020B0604020202020204" pitchFamily="34" charset="0"/>
              <a:buChar char="•"/>
            </a:pPr>
            <a:r>
              <a:rPr lang="zh-CN" altLang="en-US" sz="1600" dirty="0"/>
              <a:t>当 </a:t>
            </a:r>
            <a:r>
              <a:rPr lang="en-US" altLang="zh-CN" sz="1600" dirty="0" err="1"/>
              <a:t>IsValidWord</a:t>
            </a:r>
            <a:r>
              <a:rPr lang="en-US" altLang="zh-CN" sz="1600" dirty="0"/>
              <a:t> </a:t>
            </a:r>
            <a:r>
              <a:rPr lang="zh-CN" altLang="en-US" sz="1600" dirty="0"/>
              <a:t>验证通过后，</a:t>
            </a:r>
            <a:r>
              <a:rPr lang="en-US" altLang="zh-CN" sz="1600" dirty="0"/>
              <a:t>Pronunciation </a:t>
            </a:r>
            <a:r>
              <a:rPr lang="zh-CN" altLang="en-US" sz="1600" dirty="0"/>
              <a:t>函数负责生成完整的发音字符串。</a:t>
            </a:r>
          </a:p>
          <a:p>
            <a:pPr>
              <a:buFont typeface="Arial" panose="020B0604020202020204" pitchFamily="34" charset="0"/>
              <a:buChar char="•"/>
            </a:pPr>
            <a:r>
              <a:rPr lang="en-US" altLang="zh-CN" sz="1600" dirty="0"/>
              <a:t>Pronunciation </a:t>
            </a:r>
            <a:r>
              <a:rPr lang="zh-CN" altLang="en-US" sz="1600" dirty="0"/>
              <a:t>函数内部调用 </a:t>
            </a:r>
            <a:r>
              <a:rPr lang="en-US" altLang="zh-CN" sz="1600" dirty="0" err="1"/>
              <a:t>ProcessCharacter</a:t>
            </a:r>
            <a:r>
              <a:rPr lang="en-US" altLang="zh-CN" sz="1600" dirty="0"/>
              <a:t> </a:t>
            </a:r>
            <a:r>
              <a:rPr lang="zh-CN" altLang="en-US" sz="1600" dirty="0"/>
              <a:t>逐个处理字符的发音。</a:t>
            </a:r>
          </a:p>
          <a:p>
            <a:r>
              <a:rPr lang="en-US" altLang="zh-CN" sz="1600" b="1" dirty="0"/>
              <a:t>2.3 </a:t>
            </a:r>
            <a:r>
              <a:rPr lang="en-US" altLang="zh-CN" sz="1600" b="1" dirty="0" err="1"/>
              <a:t>ProcessCharacter</a:t>
            </a:r>
            <a:r>
              <a:rPr lang="en-US" altLang="zh-CN" sz="1600" b="1" dirty="0"/>
              <a:t> </a:t>
            </a:r>
            <a:r>
              <a:rPr lang="zh-CN" altLang="en-US" sz="1600" b="1" dirty="0"/>
              <a:t>函数</a:t>
            </a:r>
          </a:p>
          <a:p>
            <a:pPr>
              <a:buFont typeface="Arial" panose="020B0604020202020204" pitchFamily="34" charset="0"/>
              <a:buChar char="•"/>
            </a:pPr>
            <a:r>
              <a:rPr lang="en-US" altLang="zh-CN" sz="1600" dirty="0" err="1"/>
              <a:t>ProcessCharacter</a:t>
            </a:r>
            <a:r>
              <a:rPr lang="en-US" altLang="zh-CN" sz="1600" dirty="0"/>
              <a:t> </a:t>
            </a:r>
            <a:r>
              <a:rPr lang="zh-CN" altLang="en-US" sz="1600" dirty="0"/>
              <a:t>函数根据当前字符 </a:t>
            </a:r>
            <a:r>
              <a:rPr lang="en-US" altLang="zh-CN" sz="1600" dirty="0" err="1"/>
              <a:t>curr</a:t>
            </a:r>
            <a:r>
              <a:rPr lang="en-US" altLang="zh-CN" sz="1600" dirty="0"/>
              <a:t> </a:t>
            </a:r>
            <a:r>
              <a:rPr lang="zh-CN" altLang="en-US" sz="1600" dirty="0"/>
              <a:t>及其前后字符 </a:t>
            </a:r>
            <a:r>
              <a:rPr lang="en-US" altLang="zh-CN" sz="1600" dirty="0" err="1"/>
              <a:t>prev</a:t>
            </a:r>
            <a:r>
              <a:rPr lang="en-US" altLang="zh-CN" sz="1600" dirty="0"/>
              <a:t> </a:t>
            </a:r>
            <a:r>
              <a:rPr lang="zh-CN" altLang="en-US" sz="1600" dirty="0"/>
              <a:t>和 </a:t>
            </a:r>
            <a:r>
              <a:rPr lang="en-US" altLang="zh-CN" sz="1600" dirty="0"/>
              <a:t>next </a:t>
            </a:r>
            <a:r>
              <a:rPr lang="zh-CN" altLang="en-US" sz="1600" dirty="0"/>
              <a:t>来决定发音：</a:t>
            </a:r>
          </a:p>
          <a:p>
            <a:pPr marL="742950" lvl="1" indent="-285750">
              <a:buFont typeface="Arial" panose="020B0604020202020204" pitchFamily="34" charset="0"/>
              <a:buChar char="•"/>
            </a:pPr>
            <a:r>
              <a:rPr lang="en-US" altLang="zh-CN" sz="1600" b="1" dirty="0" err="1"/>
              <a:t>IsVowelGroup</a:t>
            </a:r>
            <a:r>
              <a:rPr lang="zh-CN" altLang="en-US" sz="1600" dirty="0"/>
              <a:t>：</a:t>
            </a:r>
          </a:p>
          <a:p>
            <a:pPr marL="1143000" lvl="2" indent="-228600">
              <a:buFont typeface="Arial" panose="020B0604020202020204" pitchFamily="34" charset="0"/>
              <a:buChar char="•"/>
            </a:pPr>
            <a:r>
              <a:rPr lang="zh-CN" altLang="en-US" sz="1600" dirty="0"/>
              <a:t>如果 </a:t>
            </a:r>
            <a:r>
              <a:rPr lang="en-US" altLang="zh-CN" sz="1600" dirty="0" err="1"/>
              <a:t>curr</a:t>
            </a:r>
            <a:r>
              <a:rPr lang="en-US" altLang="zh-CN" sz="1600" dirty="0"/>
              <a:t> </a:t>
            </a:r>
            <a:r>
              <a:rPr lang="zh-CN" altLang="en-US" sz="1600" dirty="0"/>
              <a:t>和 </a:t>
            </a:r>
            <a:r>
              <a:rPr lang="en-US" altLang="zh-CN" sz="1600" dirty="0"/>
              <a:t>next </a:t>
            </a:r>
            <a:r>
              <a:rPr lang="zh-CN" altLang="en-US" sz="1600" dirty="0"/>
              <a:t>构成一个元音组合，则调用 </a:t>
            </a:r>
            <a:r>
              <a:rPr lang="en-US" altLang="zh-CN" sz="1600" dirty="0" err="1"/>
              <a:t>VowelGroupPronunciation</a:t>
            </a:r>
            <a:r>
              <a:rPr lang="zh-CN" altLang="en-US" sz="1600" dirty="0"/>
              <a:t>。</a:t>
            </a:r>
          </a:p>
          <a:p>
            <a:pPr marL="742950" lvl="1" indent="-285750">
              <a:buFont typeface="Arial" panose="020B0604020202020204" pitchFamily="34" charset="0"/>
              <a:buChar char="•"/>
            </a:pPr>
            <a:r>
              <a:rPr lang="en-US" altLang="zh-CN" sz="1600" b="1" dirty="0" err="1"/>
              <a:t>IsVowel</a:t>
            </a:r>
            <a:r>
              <a:rPr lang="zh-CN" altLang="en-US" sz="1600" dirty="0"/>
              <a:t>：</a:t>
            </a:r>
          </a:p>
          <a:p>
            <a:pPr marL="1143000" lvl="2" indent="-228600">
              <a:buFont typeface="Arial" panose="020B0604020202020204" pitchFamily="34" charset="0"/>
              <a:buChar char="•"/>
            </a:pPr>
            <a:r>
              <a:rPr lang="zh-CN" altLang="en-US" sz="1600" dirty="0"/>
              <a:t>如果 </a:t>
            </a:r>
            <a:r>
              <a:rPr lang="en-US" altLang="zh-CN" sz="1600" dirty="0" err="1"/>
              <a:t>curr</a:t>
            </a:r>
            <a:r>
              <a:rPr lang="en-US" altLang="zh-CN" sz="1600" dirty="0"/>
              <a:t> </a:t>
            </a:r>
            <a:r>
              <a:rPr lang="zh-CN" altLang="en-US" sz="1600" dirty="0"/>
              <a:t>是一个单独的元音，调用 </a:t>
            </a:r>
            <a:r>
              <a:rPr lang="en-US" altLang="zh-CN" sz="1600" dirty="0" err="1"/>
              <a:t>SingleVowelPronunciation</a:t>
            </a:r>
            <a:r>
              <a:rPr lang="zh-CN" altLang="en-US" sz="1600" dirty="0"/>
              <a:t>。</a:t>
            </a:r>
          </a:p>
          <a:p>
            <a:pPr marL="742950" lvl="1" indent="-285750">
              <a:buFont typeface="Arial" panose="020B0604020202020204" pitchFamily="34" charset="0"/>
              <a:buChar char="•"/>
            </a:pPr>
            <a:r>
              <a:rPr lang="en-US" altLang="zh-CN" sz="1600" b="1" dirty="0" err="1"/>
              <a:t>IsConsonant</a:t>
            </a:r>
            <a:r>
              <a:rPr lang="zh-CN" altLang="en-US" sz="1600" dirty="0"/>
              <a:t>：</a:t>
            </a:r>
          </a:p>
          <a:p>
            <a:pPr marL="1143000" lvl="2" indent="-228600">
              <a:buFont typeface="Arial" panose="020B0604020202020204" pitchFamily="34" charset="0"/>
              <a:buChar char="•"/>
            </a:pPr>
            <a:r>
              <a:rPr lang="zh-CN" altLang="en-US" sz="1600" dirty="0"/>
              <a:t>如果 </a:t>
            </a:r>
            <a:r>
              <a:rPr lang="en-US" altLang="zh-CN" sz="1600" dirty="0" err="1"/>
              <a:t>curr</a:t>
            </a:r>
            <a:r>
              <a:rPr lang="en-US" altLang="zh-CN" sz="1600" dirty="0"/>
              <a:t> </a:t>
            </a:r>
            <a:r>
              <a:rPr lang="zh-CN" altLang="en-US" sz="1600" dirty="0"/>
              <a:t>是一个辅音，则调用 </a:t>
            </a:r>
            <a:r>
              <a:rPr lang="en-US" altLang="zh-CN" sz="1600" dirty="0" err="1"/>
              <a:t>ConsonantPronunciation</a:t>
            </a:r>
            <a:r>
              <a:rPr lang="zh-CN" altLang="en-US" sz="1600" dirty="0"/>
              <a:t>。</a:t>
            </a:r>
          </a:p>
        </p:txBody>
      </p:sp>
    </p:spTree>
    <p:extLst>
      <p:ext uri="{BB962C8B-B14F-4D97-AF65-F5344CB8AC3E}">
        <p14:creationId xmlns:p14="http://schemas.microsoft.com/office/powerpoint/2010/main" val="32370577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5" name="组合 16"/>
          <p:cNvGrpSpPr/>
          <p:nvPr/>
        </p:nvGrpSpPr>
        <p:grpSpPr>
          <a:xfrm>
            <a:off x="11598840" y="6433200"/>
            <a:ext cx="450720" cy="149760"/>
            <a:chOff x="11598840" y="6433200"/>
            <a:chExt cx="450720" cy="149760"/>
          </a:xfrm>
        </p:grpSpPr>
        <p:sp>
          <p:nvSpPr>
            <p:cNvPr id="136" name="菱形 18"/>
            <p:cNvSpPr/>
            <p:nvPr/>
          </p:nvSpPr>
          <p:spPr>
            <a:xfrm>
              <a:off x="11598840" y="64368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37" name="菱形 19"/>
            <p:cNvSpPr/>
            <p:nvPr/>
          </p:nvSpPr>
          <p:spPr>
            <a:xfrm>
              <a:off x="1175076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38" name="菱形 20"/>
            <p:cNvSpPr/>
            <p:nvPr/>
          </p:nvSpPr>
          <p:spPr>
            <a:xfrm>
              <a:off x="1190304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grpSp>
      <p:sp>
        <p:nvSpPr>
          <p:cNvPr id="139" name="五边形 4"/>
          <p:cNvSpPr/>
          <p:nvPr/>
        </p:nvSpPr>
        <p:spPr>
          <a:xfrm rot="5400000">
            <a:off x="347040" y="-79920"/>
            <a:ext cx="437760" cy="543240"/>
          </a:xfrm>
          <a:custGeom>
            <a:avLst/>
            <a:gdLst/>
            <a:ahLst/>
            <a:cxnLst/>
            <a:rect l="l" t="t" r="r" b="b"/>
            <a:pathLst>
              <a:path w="1217" h="1510">
                <a:moveTo>
                  <a:pt x="0" y="0"/>
                </a:moveTo>
                <a:lnTo>
                  <a:pt x="782" y="0"/>
                </a:lnTo>
                <a:lnTo>
                  <a:pt x="1217" y="755"/>
                </a:lnTo>
                <a:lnTo>
                  <a:pt x="782" y="1510"/>
                </a:lnTo>
                <a:lnTo>
                  <a:pt x="0" y="1510"/>
                </a:lnTo>
                <a:close/>
              </a:path>
            </a:pathLst>
          </a:custGeom>
          <a:solidFill>
            <a:srgbClr val="000000"/>
          </a:solidFill>
          <a:ln w="0">
            <a:noFill/>
          </a:ln>
          <a:effectLst>
            <a:outerShdw algn="tl">
              <a:srgbClr val="000000">
                <a:alpha val="40000"/>
              </a:srgbClr>
            </a:outerShdw>
          </a:effectLst>
        </p:spPr>
        <p:style>
          <a:lnRef idx="0">
            <a:scrgbClr r="0" g="0" b="0"/>
          </a:lnRef>
          <a:fillRef idx="0">
            <a:scrgbClr r="0" g="0" b="0"/>
          </a:fillRef>
          <a:effectRef idx="0">
            <a:scrgbClr r="0" g="0" b="0"/>
          </a:effectRef>
          <a:fontRef idx="minor"/>
        </p:style>
        <p:txBody>
          <a:bodyPr/>
          <a:lstStyle/>
          <a:p>
            <a:endParaRPr lang="zh-CN" altLang="en-US"/>
          </a:p>
        </p:txBody>
      </p:sp>
      <p:sp>
        <p:nvSpPr>
          <p:cNvPr id="140" name="文本框 6"/>
          <p:cNvSpPr/>
          <p:nvPr/>
        </p:nvSpPr>
        <p:spPr>
          <a:xfrm>
            <a:off x="785311" y="232880"/>
            <a:ext cx="5623800" cy="400110"/>
          </a:xfrm>
          <a:prstGeom prst="rect">
            <a:avLst/>
          </a:prstGeom>
          <a:noFill/>
          <a:ln w="0">
            <a:noFill/>
          </a:ln>
        </p:spPr>
        <p:style>
          <a:lnRef idx="0">
            <a:scrgbClr r="0" g="0" b="0"/>
          </a:lnRef>
          <a:fillRef idx="0">
            <a:scrgbClr r="0" g="0" b="0"/>
          </a:fillRef>
          <a:effectRef idx="0">
            <a:scrgbClr r="0" g="0" b="0"/>
          </a:effectRef>
          <a:fontRef idx="minor"/>
        </p:style>
        <p:txBody>
          <a:bodyPr wrap="square" anchor="t">
            <a:spAutoFit/>
          </a:bodyPr>
          <a:lstStyle/>
          <a:p>
            <a:pPr>
              <a:lnSpc>
                <a:spcPct val="100000"/>
              </a:lnSpc>
              <a:buNone/>
              <a:tabLst>
                <a:tab pos="0" algn="l"/>
              </a:tabLst>
            </a:pPr>
            <a:r>
              <a:rPr lang="zh-CN" sz="2000" b="1" strike="noStrike" spc="-1" dirty="0">
                <a:solidFill>
                  <a:srgbClr val="000000"/>
                </a:solidFill>
                <a:latin typeface="微软雅黑"/>
                <a:ea typeface="微软雅黑"/>
              </a:rPr>
              <a:t>知识分析</a:t>
            </a:r>
            <a:endParaRPr lang="en-US" sz="2000" b="0" strike="noStrike" spc="-1" dirty="0">
              <a:latin typeface="Arial"/>
            </a:endParaRPr>
          </a:p>
        </p:txBody>
      </p:sp>
      <p:sp>
        <p:nvSpPr>
          <p:cNvPr id="12" name="文本框 11">
            <a:extLst>
              <a:ext uri="{FF2B5EF4-FFF2-40B4-BE49-F238E27FC236}">
                <a16:creationId xmlns:a16="http://schemas.microsoft.com/office/drawing/2014/main" id="{038DCB39-3D5E-44FE-8D5E-5A2135526178}"/>
              </a:ext>
            </a:extLst>
          </p:cNvPr>
          <p:cNvSpPr txBox="1"/>
          <p:nvPr/>
        </p:nvSpPr>
        <p:spPr>
          <a:xfrm>
            <a:off x="4811194" y="850180"/>
            <a:ext cx="6097088" cy="461665"/>
          </a:xfrm>
          <a:prstGeom prst="rect">
            <a:avLst/>
          </a:prstGeom>
          <a:noFill/>
        </p:spPr>
        <p:txBody>
          <a:bodyPr wrap="square">
            <a:spAutoFit/>
          </a:bodyPr>
          <a:lstStyle/>
          <a:p>
            <a:r>
              <a:rPr lang="zh-CN" altLang="en-US" sz="2400" b="1" dirty="0"/>
              <a:t>开发环境</a:t>
            </a:r>
          </a:p>
        </p:txBody>
      </p:sp>
      <p:sp>
        <p:nvSpPr>
          <p:cNvPr id="3" name="文本框 2">
            <a:extLst>
              <a:ext uri="{FF2B5EF4-FFF2-40B4-BE49-F238E27FC236}">
                <a16:creationId xmlns:a16="http://schemas.microsoft.com/office/drawing/2014/main" id="{246BF0EF-FFBF-FC90-31B7-828586A19908}"/>
              </a:ext>
            </a:extLst>
          </p:cNvPr>
          <p:cNvSpPr txBox="1"/>
          <p:nvPr/>
        </p:nvSpPr>
        <p:spPr>
          <a:xfrm>
            <a:off x="1125617" y="1396506"/>
            <a:ext cx="9782665" cy="1200329"/>
          </a:xfrm>
          <a:prstGeom prst="rect">
            <a:avLst/>
          </a:prstGeom>
          <a:noFill/>
        </p:spPr>
        <p:txBody>
          <a:bodyPr wrap="square">
            <a:spAutoFit/>
          </a:bodyPr>
          <a:lstStyle/>
          <a:p>
            <a:pPr>
              <a:buFont typeface="Arial" panose="020B0604020202020204" pitchFamily="34" charset="0"/>
              <a:buChar char="•"/>
            </a:pPr>
            <a:r>
              <a:rPr lang="zh-CN" altLang="en-US" b="1" dirty="0"/>
              <a:t>通过 </a:t>
            </a:r>
            <a:r>
              <a:rPr lang="en-US" altLang="zh-CN" b="1" dirty="0"/>
              <a:t>GitHub Classroom </a:t>
            </a:r>
            <a:r>
              <a:rPr lang="zh-CN" altLang="en-US" b="1" dirty="0"/>
              <a:t>接受作业</a:t>
            </a:r>
            <a:r>
              <a:rPr lang="zh-CN" altLang="en-US" dirty="0"/>
              <a:t>：点击页面顶部的 </a:t>
            </a:r>
            <a:r>
              <a:rPr lang="en-US" altLang="zh-CN" dirty="0"/>
              <a:t>"GitHub Classroom" </a:t>
            </a:r>
            <a:r>
              <a:rPr lang="zh-CN" altLang="en-US" dirty="0"/>
              <a:t>按钮，克隆作业的仓库到你的开发环境中。</a:t>
            </a:r>
          </a:p>
          <a:p>
            <a:pPr>
              <a:buFont typeface="Arial" panose="020B0604020202020204" pitchFamily="34" charset="0"/>
              <a:buChar char="•"/>
            </a:pPr>
            <a:r>
              <a:rPr lang="zh-CN" altLang="en-US" b="1" dirty="0"/>
              <a:t>开始编写代码</a:t>
            </a:r>
            <a:r>
              <a:rPr lang="zh-CN" altLang="en-US" dirty="0"/>
              <a:t>：在 </a:t>
            </a:r>
            <a:r>
              <a:rPr lang="en-US" altLang="zh-CN" dirty="0"/>
              <a:t>functions.cc </a:t>
            </a:r>
            <a:r>
              <a:rPr lang="zh-CN" altLang="en-US" dirty="0"/>
              <a:t>文件中编写需要实现的函数。所有的函数都需要按照指定的功能描述来实现。</a:t>
            </a:r>
          </a:p>
        </p:txBody>
      </p:sp>
      <p:sp>
        <p:nvSpPr>
          <p:cNvPr id="5" name="文本框 4">
            <a:extLst>
              <a:ext uri="{FF2B5EF4-FFF2-40B4-BE49-F238E27FC236}">
                <a16:creationId xmlns:a16="http://schemas.microsoft.com/office/drawing/2014/main" id="{F60BBD49-1691-539A-1700-CB138E0EA53D}"/>
              </a:ext>
            </a:extLst>
          </p:cNvPr>
          <p:cNvSpPr txBox="1"/>
          <p:nvPr/>
        </p:nvSpPr>
        <p:spPr>
          <a:xfrm>
            <a:off x="1125617" y="2596835"/>
            <a:ext cx="9565850" cy="4247317"/>
          </a:xfrm>
          <a:prstGeom prst="rect">
            <a:avLst/>
          </a:prstGeom>
          <a:noFill/>
        </p:spPr>
        <p:txBody>
          <a:bodyPr wrap="square">
            <a:spAutoFit/>
          </a:bodyPr>
          <a:lstStyle/>
          <a:p>
            <a:pPr lvl="1"/>
            <a:r>
              <a:rPr lang="zh-CN" altLang="en-US" dirty="0"/>
              <a:t>你可以使用以下命令在终端窗口中运行提供的测试，验证你的代码实现是否正确：</a:t>
            </a:r>
          </a:p>
          <a:p>
            <a:pPr>
              <a:buFont typeface="Arial" panose="020B0604020202020204" pitchFamily="34" charset="0"/>
              <a:buChar char="•"/>
            </a:pPr>
            <a:r>
              <a:rPr lang="zh-CN" altLang="en-US" b="1" dirty="0"/>
              <a:t>编译测试</a:t>
            </a:r>
            <a:r>
              <a:rPr lang="zh-CN" altLang="en-US" dirty="0"/>
              <a:t>：</a:t>
            </a:r>
          </a:p>
          <a:p>
            <a:pPr marL="742950" lvl="1" indent="-285750">
              <a:buFont typeface="Arial" panose="020B0604020202020204" pitchFamily="34" charset="0"/>
              <a:buChar char="•"/>
            </a:pPr>
            <a:r>
              <a:rPr lang="zh-CN" altLang="en-US" dirty="0"/>
              <a:t>在项目根目录下的终端窗口中，执行命令： </a:t>
            </a:r>
            <a:r>
              <a:rPr lang="en-US" altLang="zh-CN" dirty="0"/>
              <a:t>make tests</a:t>
            </a:r>
          </a:p>
          <a:p>
            <a:pPr marL="742950" lvl="1" indent="-285750">
              <a:buFont typeface="Arial" panose="020B0604020202020204" pitchFamily="34" charset="0"/>
              <a:buChar char="•"/>
            </a:pPr>
            <a:r>
              <a:rPr lang="zh-CN" altLang="en-US" dirty="0"/>
              <a:t>如果编译成功，会在 </a:t>
            </a:r>
            <a:r>
              <a:rPr lang="en-US" altLang="zh-CN" dirty="0"/>
              <a:t>bin </a:t>
            </a:r>
            <a:r>
              <a:rPr lang="zh-CN" altLang="en-US" dirty="0"/>
              <a:t>文件夹中生成一个名为 </a:t>
            </a:r>
            <a:r>
              <a:rPr lang="en-US" altLang="zh-CN" dirty="0"/>
              <a:t>tests </a:t>
            </a:r>
            <a:r>
              <a:rPr lang="zh-CN" altLang="en-US" dirty="0"/>
              <a:t>的可执行文件。</a:t>
            </a:r>
            <a:endParaRPr lang="en-US" altLang="zh-CN" dirty="0"/>
          </a:p>
          <a:p>
            <a:r>
              <a:rPr lang="zh-CN" altLang="en-US" b="1" dirty="0"/>
              <a:t>运行所有测试</a:t>
            </a:r>
            <a:r>
              <a:rPr lang="zh-CN" altLang="en-US" dirty="0"/>
              <a:t>：</a:t>
            </a:r>
          </a:p>
          <a:p>
            <a:pPr lvl="1">
              <a:buFont typeface="Arial" panose="020B0604020202020204" pitchFamily="34" charset="0"/>
              <a:buChar char="•"/>
            </a:pPr>
            <a:r>
              <a:rPr lang="zh-CN" altLang="en-US" dirty="0"/>
              <a:t>在终端窗口中执行命令：</a:t>
            </a:r>
            <a:r>
              <a:rPr lang="en-US" altLang="zh-CN" dirty="0"/>
              <a:t>./bin/tests  </a:t>
            </a:r>
            <a:r>
              <a:rPr lang="zh-CN" altLang="en-US" dirty="0"/>
              <a:t>这将运行所有提供的测试用例。</a:t>
            </a:r>
          </a:p>
          <a:p>
            <a:r>
              <a:rPr lang="zh-CN" altLang="en-US" b="1" dirty="0"/>
              <a:t>运行特定函数的测试</a:t>
            </a:r>
            <a:r>
              <a:rPr lang="zh-CN" altLang="en-US" dirty="0"/>
              <a:t>：</a:t>
            </a:r>
          </a:p>
          <a:p>
            <a:pPr lvl="1">
              <a:buFont typeface="Arial" panose="020B0604020202020204" pitchFamily="34" charset="0"/>
              <a:buChar char="•"/>
            </a:pPr>
            <a:r>
              <a:rPr lang="zh-CN" altLang="en-US" dirty="0"/>
              <a:t>如果你只想测试某个特定函数，可以使用以下命令：</a:t>
            </a:r>
            <a:r>
              <a:rPr lang="en-US" altLang="zh-CN" dirty="0"/>
              <a:t>./bin/tests "[function]" </a:t>
            </a:r>
          </a:p>
          <a:p>
            <a:pPr lvl="1">
              <a:buFont typeface="Arial" panose="020B0604020202020204" pitchFamily="34" charset="0"/>
              <a:buChar char="•"/>
            </a:pPr>
            <a:r>
              <a:rPr lang="zh-CN" altLang="en-US" dirty="0"/>
              <a:t>其中，</a:t>
            </a:r>
            <a:r>
              <a:rPr lang="en-US" altLang="zh-CN" dirty="0"/>
              <a:t>[function] </a:t>
            </a:r>
            <a:r>
              <a:rPr lang="zh-CN" altLang="en-US" dirty="0"/>
              <a:t>是你想测试的函数的名称。</a:t>
            </a:r>
          </a:p>
          <a:p>
            <a:r>
              <a:rPr lang="zh-CN" altLang="en-US" b="1" dirty="0"/>
              <a:t>修改代码后重新运行测试</a:t>
            </a:r>
            <a:r>
              <a:rPr lang="zh-CN" altLang="en-US" dirty="0"/>
              <a:t>：</a:t>
            </a:r>
          </a:p>
          <a:p>
            <a:pPr lvl="1">
              <a:buFont typeface="Arial" panose="020B0604020202020204" pitchFamily="34" charset="0"/>
              <a:buChar char="•"/>
            </a:pPr>
            <a:r>
              <a:rPr lang="zh-CN" altLang="en-US" dirty="0"/>
              <a:t>在修改代码并保存后，可以再次运行测试。在运行 </a:t>
            </a:r>
            <a:r>
              <a:rPr lang="en-US" altLang="zh-CN" dirty="0"/>
              <a:t>make tests </a:t>
            </a:r>
            <a:r>
              <a:rPr lang="zh-CN" altLang="en-US" dirty="0"/>
              <a:t>之前，建议先执行以下命令来确保代码是最新编译的：</a:t>
            </a:r>
            <a:r>
              <a:rPr lang="en-US" altLang="zh-CN" dirty="0"/>
              <a:t>make clean</a:t>
            </a:r>
          </a:p>
          <a:p>
            <a:pPr marL="742950" lvl="1" indent="-285750">
              <a:buFont typeface="Arial" panose="020B0604020202020204" pitchFamily="34" charset="0"/>
              <a:buChar char="•"/>
            </a:pPr>
            <a:endParaRPr lang="zh-CN" altLang="en-US" dirty="0"/>
          </a:p>
          <a:p>
            <a:pPr marL="742950" lvl="1" indent="-285750">
              <a:buFont typeface="Arial" panose="020B0604020202020204" pitchFamily="34" charset="0"/>
              <a:buChar char="•"/>
            </a:pPr>
            <a:endParaRPr lang="en-US" altLang="zh-CN" dirty="0"/>
          </a:p>
          <a:p>
            <a:pPr marL="742950" lvl="1" indent="-285750">
              <a:buFont typeface="Arial" panose="020B0604020202020204" pitchFamily="34" charset="0"/>
              <a:buChar char="•"/>
            </a:pPr>
            <a:endParaRPr lang="zh-CN" altLang="en-US" dirty="0"/>
          </a:p>
        </p:txBody>
      </p:sp>
    </p:spTree>
    <p:extLst>
      <p:ext uri="{BB962C8B-B14F-4D97-AF65-F5344CB8AC3E}">
        <p14:creationId xmlns:p14="http://schemas.microsoft.com/office/powerpoint/2010/main" val="9106967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5" name="组合 16"/>
          <p:cNvGrpSpPr/>
          <p:nvPr/>
        </p:nvGrpSpPr>
        <p:grpSpPr>
          <a:xfrm>
            <a:off x="11598840" y="6433200"/>
            <a:ext cx="450720" cy="149760"/>
            <a:chOff x="11598840" y="6433200"/>
            <a:chExt cx="450720" cy="149760"/>
          </a:xfrm>
        </p:grpSpPr>
        <p:sp>
          <p:nvSpPr>
            <p:cNvPr id="136" name="菱形 18"/>
            <p:cNvSpPr/>
            <p:nvPr/>
          </p:nvSpPr>
          <p:spPr>
            <a:xfrm>
              <a:off x="11598840" y="64368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37" name="菱形 19"/>
            <p:cNvSpPr/>
            <p:nvPr/>
          </p:nvSpPr>
          <p:spPr>
            <a:xfrm>
              <a:off x="1175076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38" name="菱形 20"/>
            <p:cNvSpPr/>
            <p:nvPr/>
          </p:nvSpPr>
          <p:spPr>
            <a:xfrm>
              <a:off x="1190304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grpSp>
      <p:sp>
        <p:nvSpPr>
          <p:cNvPr id="139" name="五边形 4"/>
          <p:cNvSpPr/>
          <p:nvPr/>
        </p:nvSpPr>
        <p:spPr>
          <a:xfrm rot="5400000">
            <a:off x="347040" y="-79920"/>
            <a:ext cx="437760" cy="543240"/>
          </a:xfrm>
          <a:custGeom>
            <a:avLst/>
            <a:gdLst/>
            <a:ahLst/>
            <a:cxnLst/>
            <a:rect l="l" t="t" r="r" b="b"/>
            <a:pathLst>
              <a:path w="1217" h="1510">
                <a:moveTo>
                  <a:pt x="0" y="0"/>
                </a:moveTo>
                <a:lnTo>
                  <a:pt x="782" y="0"/>
                </a:lnTo>
                <a:lnTo>
                  <a:pt x="1217" y="755"/>
                </a:lnTo>
                <a:lnTo>
                  <a:pt x="782" y="1510"/>
                </a:lnTo>
                <a:lnTo>
                  <a:pt x="0" y="1510"/>
                </a:lnTo>
                <a:close/>
              </a:path>
            </a:pathLst>
          </a:custGeom>
          <a:solidFill>
            <a:srgbClr val="000000"/>
          </a:solidFill>
          <a:ln w="0">
            <a:noFill/>
          </a:ln>
          <a:effectLst>
            <a:outerShdw algn="tl">
              <a:srgbClr val="000000">
                <a:alpha val="40000"/>
              </a:srgbClr>
            </a:outerShdw>
          </a:effectLst>
        </p:spPr>
        <p:style>
          <a:lnRef idx="0">
            <a:scrgbClr r="0" g="0" b="0"/>
          </a:lnRef>
          <a:fillRef idx="0">
            <a:scrgbClr r="0" g="0" b="0"/>
          </a:fillRef>
          <a:effectRef idx="0">
            <a:scrgbClr r="0" g="0" b="0"/>
          </a:effectRef>
          <a:fontRef idx="minor"/>
        </p:style>
        <p:txBody>
          <a:bodyPr/>
          <a:lstStyle/>
          <a:p>
            <a:endParaRPr lang="zh-CN" altLang="en-US"/>
          </a:p>
        </p:txBody>
      </p:sp>
      <p:sp>
        <p:nvSpPr>
          <p:cNvPr id="140" name="文本框 6"/>
          <p:cNvSpPr/>
          <p:nvPr/>
        </p:nvSpPr>
        <p:spPr>
          <a:xfrm>
            <a:off x="785311" y="232880"/>
            <a:ext cx="5623800" cy="400110"/>
          </a:xfrm>
          <a:prstGeom prst="rect">
            <a:avLst/>
          </a:prstGeom>
          <a:noFill/>
          <a:ln w="0">
            <a:noFill/>
          </a:ln>
        </p:spPr>
        <p:style>
          <a:lnRef idx="0">
            <a:scrgbClr r="0" g="0" b="0"/>
          </a:lnRef>
          <a:fillRef idx="0">
            <a:scrgbClr r="0" g="0" b="0"/>
          </a:fillRef>
          <a:effectRef idx="0">
            <a:scrgbClr r="0" g="0" b="0"/>
          </a:effectRef>
          <a:fontRef idx="minor"/>
        </p:style>
        <p:txBody>
          <a:bodyPr wrap="square" anchor="t">
            <a:spAutoFit/>
          </a:bodyPr>
          <a:lstStyle/>
          <a:p>
            <a:pPr>
              <a:lnSpc>
                <a:spcPct val="100000"/>
              </a:lnSpc>
              <a:buNone/>
              <a:tabLst>
                <a:tab pos="0" algn="l"/>
              </a:tabLst>
            </a:pPr>
            <a:r>
              <a:rPr lang="zh-CN" sz="2000" b="1" strike="noStrike" spc="-1" dirty="0">
                <a:solidFill>
                  <a:srgbClr val="000000"/>
                </a:solidFill>
                <a:latin typeface="微软雅黑"/>
                <a:ea typeface="微软雅黑"/>
              </a:rPr>
              <a:t>知识分析</a:t>
            </a:r>
            <a:endParaRPr lang="en-US" sz="2000" b="0" strike="noStrike" spc="-1" dirty="0">
              <a:latin typeface="Arial"/>
            </a:endParaRPr>
          </a:p>
        </p:txBody>
      </p:sp>
      <p:sp>
        <p:nvSpPr>
          <p:cNvPr id="12" name="文本框 11">
            <a:extLst>
              <a:ext uri="{FF2B5EF4-FFF2-40B4-BE49-F238E27FC236}">
                <a16:creationId xmlns:a16="http://schemas.microsoft.com/office/drawing/2014/main" id="{038DCB39-3D5E-44FE-8D5E-5A2135526178}"/>
              </a:ext>
            </a:extLst>
          </p:cNvPr>
          <p:cNvSpPr txBox="1"/>
          <p:nvPr/>
        </p:nvSpPr>
        <p:spPr>
          <a:xfrm>
            <a:off x="4811194" y="850180"/>
            <a:ext cx="6097088" cy="461665"/>
          </a:xfrm>
          <a:prstGeom prst="rect">
            <a:avLst/>
          </a:prstGeom>
          <a:noFill/>
        </p:spPr>
        <p:txBody>
          <a:bodyPr wrap="square">
            <a:spAutoFit/>
          </a:bodyPr>
          <a:lstStyle/>
          <a:p>
            <a:r>
              <a:rPr lang="zh-CN" altLang="en-US" sz="2400" b="1" dirty="0"/>
              <a:t>编程约束</a:t>
            </a:r>
          </a:p>
        </p:txBody>
      </p:sp>
      <p:sp>
        <p:nvSpPr>
          <p:cNvPr id="3" name="文本框 2">
            <a:extLst>
              <a:ext uri="{FF2B5EF4-FFF2-40B4-BE49-F238E27FC236}">
                <a16:creationId xmlns:a16="http://schemas.microsoft.com/office/drawing/2014/main" id="{246BF0EF-FFBF-FC90-31B7-828586A19908}"/>
              </a:ext>
            </a:extLst>
          </p:cNvPr>
          <p:cNvSpPr txBox="1"/>
          <p:nvPr/>
        </p:nvSpPr>
        <p:spPr>
          <a:xfrm>
            <a:off x="1125617" y="1396506"/>
            <a:ext cx="9782665" cy="369332"/>
          </a:xfrm>
          <a:prstGeom prst="rect">
            <a:avLst/>
          </a:prstGeom>
          <a:noFill/>
        </p:spPr>
        <p:txBody>
          <a:bodyPr wrap="square">
            <a:spAutoFit/>
          </a:bodyPr>
          <a:lstStyle/>
          <a:p>
            <a:pPr>
              <a:buFont typeface="Arial" panose="020B0604020202020204" pitchFamily="34" charset="0"/>
              <a:buChar char="•"/>
            </a:pPr>
            <a:r>
              <a:rPr lang="zh-CN" altLang="en-US" dirty="0"/>
              <a:t>你在实现代码时，只允许使用指定的头文件。这些头文件是：</a:t>
            </a:r>
          </a:p>
        </p:txBody>
      </p:sp>
      <p:sp>
        <p:nvSpPr>
          <p:cNvPr id="4" name="文本框 3">
            <a:extLst>
              <a:ext uri="{FF2B5EF4-FFF2-40B4-BE49-F238E27FC236}">
                <a16:creationId xmlns:a16="http://schemas.microsoft.com/office/drawing/2014/main" id="{0CE9C8B5-22E1-1146-1A4D-2984C42E8E22}"/>
              </a:ext>
            </a:extLst>
          </p:cNvPr>
          <p:cNvSpPr txBox="1"/>
          <p:nvPr/>
        </p:nvSpPr>
        <p:spPr>
          <a:xfrm>
            <a:off x="1765310" y="1740403"/>
            <a:ext cx="6094428" cy="2862322"/>
          </a:xfrm>
          <a:prstGeom prst="rect">
            <a:avLst/>
          </a:prstGeom>
          <a:noFill/>
        </p:spPr>
        <p:txBody>
          <a:bodyPr wrap="square">
            <a:spAutoFit/>
          </a:bodyPr>
          <a:lstStyle/>
          <a:p>
            <a:pPr marL="285750" indent="-285750">
              <a:buFont typeface="Arial" panose="020B0604020202020204" pitchFamily="34" charset="0"/>
              <a:buChar char="•"/>
            </a:pPr>
            <a:r>
              <a:rPr lang="en-US" altLang="zh-CN" b="1" dirty="0"/>
              <a:t>&lt;</a:t>
            </a:r>
            <a:r>
              <a:rPr lang="en-US" altLang="zh-CN" b="1" dirty="0" err="1"/>
              <a:t>cctype</a:t>
            </a:r>
            <a:r>
              <a:rPr lang="en-US" altLang="zh-CN" b="1" dirty="0"/>
              <a:t>&gt;</a:t>
            </a:r>
            <a:r>
              <a:rPr lang="zh-CN" altLang="en-US" dirty="0"/>
              <a:t>：提供字符处理函数，如 </a:t>
            </a:r>
            <a:r>
              <a:rPr lang="en-US" altLang="zh-CN" dirty="0"/>
              <a:t>std::</a:t>
            </a:r>
            <a:r>
              <a:rPr lang="en-US" altLang="zh-CN" dirty="0" err="1"/>
              <a:t>tolower</a:t>
            </a:r>
            <a:r>
              <a:rPr lang="zh-CN" altLang="en-US" dirty="0"/>
              <a:t>。</a:t>
            </a:r>
            <a:endParaRPr lang="en-US" altLang="zh-CN" dirty="0"/>
          </a:p>
          <a:p>
            <a:pPr marL="285750" indent="-285750">
              <a:buFont typeface="Arial" panose="020B0604020202020204" pitchFamily="34" charset="0"/>
              <a:buChar char="•"/>
            </a:pPr>
            <a:r>
              <a:rPr lang="en-US" altLang="zh-CN" b="1" dirty="0"/>
              <a:t>&lt;iostream&gt;</a:t>
            </a:r>
            <a:r>
              <a:rPr lang="zh-CN" altLang="en-US" dirty="0"/>
              <a:t>：进行输入输出操作（如 </a:t>
            </a:r>
            <a:r>
              <a:rPr lang="en-US" altLang="zh-CN" dirty="0"/>
              <a:t>std::</a:t>
            </a:r>
            <a:r>
              <a:rPr lang="en-US" altLang="zh-CN" dirty="0" err="1"/>
              <a:t>cout</a:t>
            </a:r>
            <a:r>
              <a:rPr lang="en-US" altLang="zh-CN" dirty="0"/>
              <a:t> </a:t>
            </a:r>
            <a:r>
              <a:rPr lang="zh-CN" altLang="en-US" dirty="0"/>
              <a:t>和 </a:t>
            </a:r>
            <a:r>
              <a:rPr lang="en-US" altLang="zh-CN" dirty="0"/>
              <a:t>std::</a:t>
            </a:r>
            <a:r>
              <a:rPr lang="en-US" altLang="zh-CN" dirty="0" err="1"/>
              <a:t>cin</a:t>
            </a:r>
            <a:r>
              <a:rPr lang="zh-CN" altLang="en-US" dirty="0"/>
              <a:t>）。</a:t>
            </a:r>
            <a:endParaRPr lang="en-US" altLang="zh-CN" dirty="0"/>
          </a:p>
          <a:p>
            <a:pPr marL="285750" indent="-285750">
              <a:buFont typeface="Arial" panose="020B0604020202020204" pitchFamily="34" charset="0"/>
              <a:buChar char="•"/>
            </a:pPr>
            <a:r>
              <a:rPr lang="en-US" altLang="zh-CN" b="1" dirty="0"/>
              <a:t>&lt;map&gt;</a:t>
            </a:r>
            <a:r>
              <a:rPr lang="zh-CN" altLang="en-US" dirty="0"/>
              <a:t>：键值对存储容器，用于映射关系。</a:t>
            </a:r>
            <a:endParaRPr lang="en-US" altLang="zh-CN" dirty="0"/>
          </a:p>
          <a:p>
            <a:pPr marL="285750" indent="-285750">
              <a:buFont typeface="Arial" panose="020B0604020202020204" pitchFamily="34" charset="0"/>
              <a:buChar char="•"/>
            </a:pPr>
            <a:r>
              <a:rPr lang="en-US" altLang="zh-CN" b="1" dirty="0"/>
              <a:t>&lt;set&gt;</a:t>
            </a:r>
            <a:r>
              <a:rPr lang="zh-CN" altLang="en-US" dirty="0"/>
              <a:t>：集合容器，用于存储唯一元素。</a:t>
            </a:r>
            <a:endParaRPr lang="en-US" altLang="zh-CN" dirty="0"/>
          </a:p>
          <a:p>
            <a:pPr marL="285750" indent="-285750">
              <a:buFont typeface="Arial" panose="020B0604020202020204" pitchFamily="34" charset="0"/>
              <a:buChar char="•"/>
            </a:pPr>
            <a:r>
              <a:rPr lang="en-US" altLang="zh-CN" b="1" dirty="0"/>
              <a:t>&lt;</a:t>
            </a:r>
            <a:r>
              <a:rPr lang="en-US" altLang="zh-CN" b="1" dirty="0" err="1"/>
              <a:t>stdexcept</a:t>
            </a:r>
            <a:r>
              <a:rPr lang="en-US" altLang="zh-CN" b="1" dirty="0"/>
              <a:t>&gt;</a:t>
            </a:r>
            <a:r>
              <a:rPr lang="zh-CN" altLang="en-US" dirty="0"/>
              <a:t>：提供标准异常类，如 </a:t>
            </a:r>
            <a:r>
              <a:rPr lang="en-US" altLang="zh-CN" dirty="0"/>
              <a:t>std::</a:t>
            </a:r>
            <a:r>
              <a:rPr lang="en-US" altLang="zh-CN" dirty="0" err="1"/>
              <a:t>invalid_argument</a:t>
            </a:r>
            <a:r>
              <a:rPr lang="zh-CN" altLang="en-US" dirty="0"/>
              <a:t>。</a:t>
            </a:r>
            <a:endParaRPr lang="en-US" altLang="zh-CN" dirty="0"/>
          </a:p>
          <a:p>
            <a:pPr marL="285750" indent="-285750">
              <a:buFont typeface="Arial" panose="020B0604020202020204" pitchFamily="34" charset="0"/>
              <a:buChar char="•"/>
            </a:pPr>
            <a:r>
              <a:rPr lang="en-US" altLang="zh-CN" b="1" dirty="0"/>
              <a:t>&lt;string&gt;</a:t>
            </a:r>
            <a:r>
              <a:rPr lang="zh-CN" altLang="en-US" dirty="0"/>
              <a:t>：用于字符串操作。</a:t>
            </a:r>
            <a:endParaRPr lang="en-US" altLang="zh-CN" dirty="0"/>
          </a:p>
          <a:p>
            <a:pPr marL="285750" indent="-285750">
              <a:buFont typeface="Arial" panose="020B0604020202020204" pitchFamily="34" charset="0"/>
              <a:buChar char="•"/>
            </a:pPr>
            <a:r>
              <a:rPr lang="en-US" altLang="zh-CN" b="1" dirty="0"/>
              <a:t>&lt;vector&gt;</a:t>
            </a:r>
            <a:r>
              <a:rPr lang="zh-CN" altLang="en-US" dirty="0"/>
              <a:t>：动态数组容器，用于存储一组元素。</a:t>
            </a:r>
            <a:r>
              <a:rPr lang="en-US" altLang="zh-CN" b="1" dirty="0"/>
              <a:t>"functions.hpp"</a:t>
            </a:r>
            <a:r>
              <a:rPr lang="zh-CN" altLang="en-US" dirty="0"/>
              <a:t>：用户自定义头文件，包含函数声明。</a:t>
            </a:r>
            <a:endParaRPr lang="en-US" altLang="zh-CN" dirty="0"/>
          </a:p>
        </p:txBody>
      </p:sp>
    </p:spTree>
    <p:extLst>
      <p:ext uri="{BB962C8B-B14F-4D97-AF65-F5344CB8AC3E}">
        <p14:creationId xmlns:p14="http://schemas.microsoft.com/office/powerpoint/2010/main" val="17773923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5" name="组合 16"/>
          <p:cNvGrpSpPr/>
          <p:nvPr/>
        </p:nvGrpSpPr>
        <p:grpSpPr>
          <a:xfrm>
            <a:off x="11598840" y="6433200"/>
            <a:ext cx="450720" cy="149760"/>
            <a:chOff x="11598840" y="6433200"/>
            <a:chExt cx="450720" cy="149760"/>
          </a:xfrm>
        </p:grpSpPr>
        <p:sp>
          <p:nvSpPr>
            <p:cNvPr id="136" name="菱形 18"/>
            <p:cNvSpPr/>
            <p:nvPr/>
          </p:nvSpPr>
          <p:spPr>
            <a:xfrm>
              <a:off x="11598840" y="64368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37" name="菱形 19"/>
            <p:cNvSpPr/>
            <p:nvPr/>
          </p:nvSpPr>
          <p:spPr>
            <a:xfrm>
              <a:off x="1175076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38" name="菱形 20"/>
            <p:cNvSpPr/>
            <p:nvPr/>
          </p:nvSpPr>
          <p:spPr>
            <a:xfrm>
              <a:off x="1190304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grpSp>
      <p:sp>
        <p:nvSpPr>
          <p:cNvPr id="139" name="五边形 4"/>
          <p:cNvSpPr/>
          <p:nvPr/>
        </p:nvSpPr>
        <p:spPr>
          <a:xfrm rot="5400000">
            <a:off x="347040" y="-79920"/>
            <a:ext cx="437760" cy="543240"/>
          </a:xfrm>
          <a:custGeom>
            <a:avLst/>
            <a:gdLst/>
            <a:ahLst/>
            <a:cxnLst/>
            <a:rect l="l" t="t" r="r" b="b"/>
            <a:pathLst>
              <a:path w="1217" h="1510">
                <a:moveTo>
                  <a:pt x="0" y="0"/>
                </a:moveTo>
                <a:lnTo>
                  <a:pt x="782" y="0"/>
                </a:lnTo>
                <a:lnTo>
                  <a:pt x="1217" y="755"/>
                </a:lnTo>
                <a:lnTo>
                  <a:pt x="782" y="1510"/>
                </a:lnTo>
                <a:lnTo>
                  <a:pt x="0" y="1510"/>
                </a:lnTo>
                <a:close/>
              </a:path>
            </a:pathLst>
          </a:custGeom>
          <a:solidFill>
            <a:srgbClr val="000000"/>
          </a:solidFill>
          <a:ln w="0">
            <a:noFill/>
          </a:ln>
          <a:effectLst>
            <a:outerShdw algn="tl">
              <a:srgbClr val="000000">
                <a:alpha val="40000"/>
              </a:srgbClr>
            </a:outerShdw>
          </a:effectLst>
        </p:spPr>
        <p:style>
          <a:lnRef idx="0">
            <a:scrgbClr r="0" g="0" b="0"/>
          </a:lnRef>
          <a:fillRef idx="0">
            <a:scrgbClr r="0" g="0" b="0"/>
          </a:fillRef>
          <a:effectRef idx="0">
            <a:scrgbClr r="0" g="0" b="0"/>
          </a:effectRef>
          <a:fontRef idx="minor"/>
        </p:style>
        <p:txBody>
          <a:bodyPr/>
          <a:lstStyle/>
          <a:p>
            <a:endParaRPr lang="zh-CN" altLang="en-US"/>
          </a:p>
        </p:txBody>
      </p:sp>
      <p:sp>
        <p:nvSpPr>
          <p:cNvPr id="140" name="文本框 6"/>
          <p:cNvSpPr/>
          <p:nvPr/>
        </p:nvSpPr>
        <p:spPr>
          <a:xfrm>
            <a:off x="785311" y="232880"/>
            <a:ext cx="5623800" cy="400110"/>
          </a:xfrm>
          <a:prstGeom prst="rect">
            <a:avLst/>
          </a:prstGeom>
          <a:noFill/>
          <a:ln w="0">
            <a:noFill/>
          </a:ln>
        </p:spPr>
        <p:style>
          <a:lnRef idx="0">
            <a:scrgbClr r="0" g="0" b="0"/>
          </a:lnRef>
          <a:fillRef idx="0">
            <a:scrgbClr r="0" g="0" b="0"/>
          </a:fillRef>
          <a:effectRef idx="0">
            <a:scrgbClr r="0" g="0" b="0"/>
          </a:effectRef>
          <a:fontRef idx="minor"/>
        </p:style>
        <p:txBody>
          <a:bodyPr wrap="square" anchor="t">
            <a:spAutoFit/>
          </a:bodyPr>
          <a:lstStyle/>
          <a:p>
            <a:pPr>
              <a:lnSpc>
                <a:spcPct val="100000"/>
              </a:lnSpc>
              <a:buNone/>
              <a:tabLst>
                <a:tab pos="0" algn="l"/>
              </a:tabLst>
            </a:pPr>
            <a:r>
              <a:rPr lang="zh-CN" sz="2000" b="1" strike="noStrike" spc="-1" dirty="0">
                <a:solidFill>
                  <a:srgbClr val="000000"/>
                </a:solidFill>
                <a:latin typeface="微软雅黑"/>
                <a:ea typeface="微软雅黑"/>
              </a:rPr>
              <a:t>知识分析</a:t>
            </a:r>
            <a:endParaRPr lang="en-US" sz="2000" b="0" strike="noStrike" spc="-1" dirty="0">
              <a:latin typeface="Arial"/>
            </a:endParaRPr>
          </a:p>
        </p:txBody>
      </p:sp>
      <p:sp>
        <p:nvSpPr>
          <p:cNvPr id="12" name="文本框 11">
            <a:extLst>
              <a:ext uri="{FF2B5EF4-FFF2-40B4-BE49-F238E27FC236}">
                <a16:creationId xmlns:a16="http://schemas.microsoft.com/office/drawing/2014/main" id="{038DCB39-3D5E-44FE-8D5E-5A2135526178}"/>
              </a:ext>
            </a:extLst>
          </p:cNvPr>
          <p:cNvSpPr txBox="1"/>
          <p:nvPr/>
        </p:nvSpPr>
        <p:spPr>
          <a:xfrm>
            <a:off x="4773487" y="432935"/>
            <a:ext cx="6097088" cy="461665"/>
          </a:xfrm>
          <a:prstGeom prst="rect">
            <a:avLst/>
          </a:prstGeom>
          <a:noFill/>
        </p:spPr>
        <p:txBody>
          <a:bodyPr wrap="square">
            <a:spAutoFit/>
          </a:bodyPr>
          <a:lstStyle/>
          <a:p>
            <a:r>
              <a:rPr lang="zh-CN" altLang="en-US" sz="2400" b="1" dirty="0"/>
              <a:t>样例</a:t>
            </a:r>
          </a:p>
        </p:txBody>
      </p:sp>
      <p:pic>
        <p:nvPicPr>
          <p:cNvPr id="5" name="图片 4">
            <a:extLst>
              <a:ext uri="{FF2B5EF4-FFF2-40B4-BE49-F238E27FC236}">
                <a16:creationId xmlns:a16="http://schemas.microsoft.com/office/drawing/2014/main" id="{4BED35D6-02C7-9848-E50D-FFD14A3B33B8}"/>
              </a:ext>
            </a:extLst>
          </p:cNvPr>
          <p:cNvPicPr>
            <a:picLocks noChangeAspect="1"/>
          </p:cNvPicPr>
          <p:nvPr/>
        </p:nvPicPr>
        <p:blipFill>
          <a:blip r:embed="rId3"/>
          <a:stretch>
            <a:fillRect/>
          </a:stretch>
        </p:blipFill>
        <p:spPr>
          <a:xfrm>
            <a:off x="294300" y="833045"/>
            <a:ext cx="6378804" cy="5866420"/>
          </a:xfrm>
          <a:prstGeom prst="rect">
            <a:avLst/>
          </a:prstGeom>
        </p:spPr>
      </p:pic>
      <p:pic>
        <p:nvPicPr>
          <p:cNvPr id="7" name="图片 6">
            <a:extLst>
              <a:ext uri="{FF2B5EF4-FFF2-40B4-BE49-F238E27FC236}">
                <a16:creationId xmlns:a16="http://schemas.microsoft.com/office/drawing/2014/main" id="{3229A54A-57E9-AD6C-4793-6E4A3C547C0D}"/>
              </a:ext>
            </a:extLst>
          </p:cNvPr>
          <p:cNvPicPr>
            <a:picLocks noChangeAspect="1"/>
          </p:cNvPicPr>
          <p:nvPr/>
        </p:nvPicPr>
        <p:blipFill>
          <a:blip r:embed="rId4"/>
          <a:stretch>
            <a:fillRect/>
          </a:stretch>
        </p:blipFill>
        <p:spPr>
          <a:xfrm>
            <a:off x="5915196" y="61135"/>
            <a:ext cx="5829804" cy="6796865"/>
          </a:xfrm>
          <a:prstGeom prst="rect">
            <a:avLst/>
          </a:prstGeom>
        </p:spPr>
      </p:pic>
    </p:spTree>
    <p:extLst>
      <p:ext uri="{BB962C8B-B14F-4D97-AF65-F5344CB8AC3E}">
        <p14:creationId xmlns:p14="http://schemas.microsoft.com/office/powerpoint/2010/main" val="622315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文本框 19"/>
          <p:cNvSpPr/>
          <p:nvPr/>
        </p:nvSpPr>
        <p:spPr>
          <a:xfrm>
            <a:off x="1756800" y="1175040"/>
            <a:ext cx="2358720" cy="4507560"/>
          </a:xfrm>
          <a:prstGeom prst="rect">
            <a:avLst/>
          </a:prstGeom>
          <a:noFill/>
          <a:ln w="0">
            <a:noFill/>
          </a:ln>
        </p:spPr>
        <p:style>
          <a:lnRef idx="0">
            <a:scrgbClr r="0" g="0" b="0"/>
          </a:lnRef>
          <a:fillRef idx="0">
            <a:scrgbClr r="0" g="0" b="0"/>
          </a:fillRef>
          <a:effectRef idx="0">
            <a:scrgbClr r="0" g="0" b="0"/>
          </a:effectRef>
          <a:fontRef idx="minor"/>
        </p:style>
        <p:txBody>
          <a:bodyPr anchor="t" anchorCtr="1">
            <a:normAutofit/>
          </a:bodyPr>
          <a:lstStyle/>
          <a:p>
            <a:pPr algn="ctr">
              <a:lnSpc>
                <a:spcPct val="100000"/>
              </a:lnSpc>
              <a:buNone/>
              <a:tabLst>
                <a:tab pos="0" algn="l"/>
              </a:tabLst>
            </a:pPr>
            <a:r>
              <a:rPr lang="en-US" sz="28700" b="1" strike="noStrike" spc="-1">
                <a:solidFill>
                  <a:srgbClr val="262626"/>
                </a:solidFill>
                <a:latin typeface="Arial"/>
                <a:ea typeface="微软雅黑"/>
              </a:rPr>
              <a:t>1</a:t>
            </a:r>
            <a:endParaRPr lang="en-US" sz="28700" b="0" strike="noStrike" spc="-1">
              <a:latin typeface="Arial"/>
            </a:endParaRPr>
          </a:p>
        </p:txBody>
      </p:sp>
      <p:sp>
        <p:nvSpPr>
          <p:cNvPr id="105" name="标题 9"/>
          <p:cNvSpPr/>
          <p:nvPr/>
        </p:nvSpPr>
        <p:spPr>
          <a:xfrm>
            <a:off x="4115880" y="2651760"/>
            <a:ext cx="5409360" cy="938880"/>
          </a:xfrm>
          <a:prstGeom prst="rect">
            <a:avLst/>
          </a:prstGeom>
          <a:noFill/>
          <a:ln w="0">
            <a:noFill/>
          </a:ln>
        </p:spPr>
        <p:style>
          <a:lnRef idx="0">
            <a:scrgbClr r="0" g="0" b="0"/>
          </a:lnRef>
          <a:fillRef idx="0">
            <a:scrgbClr r="0" g="0" b="0"/>
          </a:fillRef>
          <a:effectRef idx="0">
            <a:scrgbClr r="0" g="0" b="0"/>
          </a:effectRef>
          <a:fontRef idx="minor"/>
        </p:style>
        <p:txBody>
          <a:bodyPr lIns="90000" tIns="46800" rIns="90000" bIns="46800" anchor="b">
            <a:normAutofit/>
          </a:bodyPr>
          <a:lstStyle/>
          <a:p>
            <a:pPr>
              <a:lnSpc>
                <a:spcPct val="100000"/>
              </a:lnSpc>
              <a:buNone/>
              <a:tabLst>
                <a:tab pos="0" algn="l"/>
              </a:tabLst>
            </a:pPr>
            <a:r>
              <a:rPr lang="zh-CN" sz="4800" b="1" strike="noStrike" spc="-1">
                <a:solidFill>
                  <a:srgbClr val="000000"/>
                </a:solidFill>
                <a:latin typeface="Arial"/>
                <a:ea typeface="汉仪旗黑-85S"/>
              </a:rPr>
              <a:t>学情交流</a:t>
            </a:r>
            <a:endParaRPr lang="en-US" sz="4800" b="0" strike="noStrike" spc="-1">
              <a:latin typeface="Arial"/>
            </a:endParaRPr>
          </a:p>
        </p:txBody>
      </p:sp>
      <p:pic>
        <p:nvPicPr>
          <p:cNvPr id="106" name="图片 1" descr="图片1"/>
          <p:cNvPicPr/>
          <p:nvPr/>
        </p:nvPicPr>
        <p:blipFill>
          <a:blip r:embed="rId2"/>
          <a:stretch/>
        </p:blipFill>
        <p:spPr>
          <a:xfrm>
            <a:off x="5457960" y="378000"/>
            <a:ext cx="1275840" cy="425160"/>
          </a:xfrm>
          <a:prstGeom prst="rect">
            <a:avLst/>
          </a:prstGeom>
          <a:ln w="0">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 name="文本框 19"/>
          <p:cNvSpPr/>
          <p:nvPr/>
        </p:nvSpPr>
        <p:spPr>
          <a:xfrm>
            <a:off x="1756800" y="1175040"/>
            <a:ext cx="2358720" cy="4507560"/>
          </a:xfrm>
          <a:prstGeom prst="rect">
            <a:avLst/>
          </a:prstGeom>
          <a:noFill/>
          <a:ln w="0">
            <a:noFill/>
          </a:ln>
        </p:spPr>
        <p:style>
          <a:lnRef idx="0">
            <a:scrgbClr r="0" g="0" b="0"/>
          </a:lnRef>
          <a:fillRef idx="0">
            <a:scrgbClr r="0" g="0" b="0"/>
          </a:fillRef>
          <a:effectRef idx="0">
            <a:scrgbClr r="0" g="0" b="0"/>
          </a:effectRef>
          <a:fontRef idx="minor"/>
        </p:style>
        <p:txBody>
          <a:bodyPr anchor="t" anchorCtr="1">
            <a:normAutofit/>
          </a:bodyPr>
          <a:lstStyle/>
          <a:p>
            <a:pPr algn="ctr">
              <a:lnSpc>
                <a:spcPct val="100000"/>
              </a:lnSpc>
              <a:buNone/>
              <a:tabLst>
                <a:tab pos="0" algn="l"/>
              </a:tabLst>
            </a:pPr>
            <a:r>
              <a:rPr lang="en-US" sz="28700" b="1" strike="noStrike" spc="-1">
                <a:solidFill>
                  <a:srgbClr val="262626"/>
                </a:solidFill>
                <a:latin typeface="Arial"/>
                <a:ea typeface="微软雅黑"/>
              </a:rPr>
              <a:t>5</a:t>
            </a:r>
            <a:endParaRPr lang="en-US" sz="28700" b="0" strike="noStrike" spc="-1">
              <a:latin typeface="Arial"/>
            </a:endParaRPr>
          </a:p>
        </p:txBody>
      </p:sp>
      <p:sp>
        <p:nvSpPr>
          <p:cNvPr id="325" name="标题 9"/>
          <p:cNvSpPr/>
          <p:nvPr/>
        </p:nvSpPr>
        <p:spPr>
          <a:xfrm>
            <a:off x="4115880" y="2651760"/>
            <a:ext cx="5409360" cy="938880"/>
          </a:xfrm>
          <a:prstGeom prst="rect">
            <a:avLst/>
          </a:prstGeom>
          <a:noFill/>
          <a:ln w="0">
            <a:noFill/>
          </a:ln>
        </p:spPr>
        <p:style>
          <a:lnRef idx="0">
            <a:scrgbClr r="0" g="0" b="0"/>
          </a:lnRef>
          <a:fillRef idx="0">
            <a:scrgbClr r="0" g="0" b="0"/>
          </a:fillRef>
          <a:effectRef idx="0">
            <a:scrgbClr r="0" g="0" b="0"/>
          </a:effectRef>
          <a:fontRef idx="minor"/>
        </p:style>
        <p:txBody>
          <a:bodyPr lIns="90000" tIns="46800" rIns="90000" bIns="46800" anchor="b">
            <a:normAutofit/>
          </a:bodyPr>
          <a:lstStyle/>
          <a:p>
            <a:pPr>
              <a:lnSpc>
                <a:spcPct val="100000"/>
              </a:lnSpc>
              <a:buNone/>
              <a:tabLst>
                <a:tab pos="0" algn="l"/>
              </a:tabLst>
            </a:pPr>
            <a:r>
              <a:rPr lang="zh-CN" sz="4800" b="1" strike="noStrike" spc="-1">
                <a:solidFill>
                  <a:srgbClr val="000000"/>
                </a:solidFill>
                <a:latin typeface="Arial"/>
                <a:ea typeface="汉仪旗黑-85S"/>
              </a:rPr>
              <a:t>知识总结</a:t>
            </a:r>
            <a:endParaRPr lang="en-US" sz="4800" b="0" strike="noStrike" spc="-1">
              <a:latin typeface="Arial"/>
            </a:endParaRPr>
          </a:p>
        </p:txBody>
      </p:sp>
      <p:pic>
        <p:nvPicPr>
          <p:cNvPr id="326" name="图片 1" descr="图片1"/>
          <p:cNvPicPr/>
          <p:nvPr/>
        </p:nvPicPr>
        <p:blipFill>
          <a:blip r:embed="rId2"/>
          <a:stretch/>
        </p:blipFill>
        <p:spPr>
          <a:xfrm>
            <a:off x="5457960" y="378000"/>
            <a:ext cx="1275840" cy="425160"/>
          </a:xfrm>
          <a:prstGeom prst="rect">
            <a:avLst/>
          </a:prstGeom>
          <a:ln w="0">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327" name="组合 16"/>
          <p:cNvGrpSpPr/>
          <p:nvPr/>
        </p:nvGrpSpPr>
        <p:grpSpPr>
          <a:xfrm>
            <a:off x="11598840" y="6433200"/>
            <a:ext cx="450720" cy="149760"/>
            <a:chOff x="11598840" y="6433200"/>
            <a:chExt cx="450720" cy="149760"/>
          </a:xfrm>
        </p:grpSpPr>
        <p:sp>
          <p:nvSpPr>
            <p:cNvPr id="328" name="菱形 18"/>
            <p:cNvSpPr/>
            <p:nvPr/>
          </p:nvSpPr>
          <p:spPr>
            <a:xfrm>
              <a:off x="11598840" y="64368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329" name="菱形 19"/>
            <p:cNvSpPr/>
            <p:nvPr/>
          </p:nvSpPr>
          <p:spPr>
            <a:xfrm>
              <a:off x="1175076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330" name="菱形 20"/>
            <p:cNvSpPr/>
            <p:nvPr/>
          </p:nvSpPr>
          <p:spPr>
            <a:xfrm>
              <a:off x="1190304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grpSp>
      <p:sp>
        <p:nvSpPr>
          <p:cNvPr id="331" name="五边形 4"/>
          <p:cNvSpPr/>
          <p:nvPr/>
        </p:nvSpPr>
        <p:spPr>
          <a:xfrm rot="5400000">
            <a:off x="347040" y="-79920"/>
            <a:ext cx="437760" cy="543240"/>
          </a:xfrm>
          <a:custGeom>
            <a:avLst/>
            <a:gdLst/>
            <a:ahLst/>
            <a:cxnLst/>
            <a:rect l="l" t="t" r="r" b="b"/>
            <a:pathLst>
              <a:path w="1217" h="1510">
                <a:moveTo>
                  <a:pt x="0" y="0"/>
                </a:moveTo>
                <a:lnTo>
                  <a:pt x="782" y="0"/>
                </a:lnTo>
                <a:lnTo>
                  <a:pt x="1217" y="755"/>
                </a:lnTo>
                <a:lnTo>
                  <a:pt x="782" y="1510"/>
                </a:lnTo>
                <a:lnTo>
                  <a:pt x="0" y="1510"/>
                </a:lnTo>
                <a:close/>
              </a:path>
            </a:pathLst>
          </a:custGeom>
          <a:solidFill>
            <a:srgbClr val="000000"/>
          </a:solidFill>
          <a:ln w="0">
            <a:noFill/>
          </a:ln>
          <a:effectLst>
            <a:outerShdw algn="tl">
              <a:srgbClr val="000000">
                <a:alpha val="40000"/>
              </a:srgbClr>
            </a:outerShdw>
          </a:effectLst>
        </p:spPr>
        <p:style>
          <a:lnRef idx="0">
            <a:scrgbClr r="0" g="0" b="0"/>
          </a:lnRef>
          <a:fillRef idx="0">
            <a:scrgbClr r="0" g="0" b="0"/>
          </a:fillRef>
          <a:effectRef idx="0">
            <a:scrgbClr r="0" g="0" b="0"/>
          </a:effectRef>
          <a:fontRef idx="minor"/>
        </p:style>
        <p:txBody>
          <a:bodyPr/>
          <a:lstStyle/>
          <a:p>
            <a:endParaRPr lang="zh-CN" altLang="en-US"/>
          </a:p>
        </p:txBody>
      </p:sp>
      <p:sp>
        <p:nvSpPr>
          <p:cNvPr id="332" name="文本框 6"/>
          <p:cNvSpPr/>
          <p:nvPr/>
        </p:nvSpPr>
        <p:spPr>
          <a:xfrm>
            <a:off x="396000" y="733680"/>
            <a:ext cx="5617440" cy="54792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buNone/>
              <a:tabLst>
                <a:tab pos="0" algn="l"/>
              </a:tabLst>
            </a:pPr>
            <a:r>
              <a:rPr lang="zh-CN" sz="3000" b="1" strike="noStrike" spc="-1">
                <a:solidFill>
                  <a:srgbClr val="000000"/>
                </a:solidFill>
                <a:latin typeface="微软雅黑"/>
                <a:ea typeface="微软雅黑"/>
              </a:rPr>
              <a:t>知识总结</a:t>
            </a:r>
            <a:endParaRPr lang="en-US" sz="3000" b="0" strike="noStrike" spc="-1">
              <a:latin typeface="Arial"/>
            </a:endParaRPr>
          </a:p>
        </p:txBody>
      </p:sp>
      <p:sp>
        <p:nvSpPr>
          <p:cNvPr id="333" name="文本框 3"/>
          <p:cNvSpPr/>
          <p:nvPr/>
        </p:nvSpPr>
        <p:spPr>
          <a:xfrm>
            <a:off x="1015920" y="2305440"/>
            <a:ext cx="10464480" cy="228564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marL="343080" indent="-343080">
              <a:lnSpc>
                <a:spcPct val="150000"/>
              </a:lnSpc>
              <a:buClr>
                <a:srgbClr val="000000"/>
              </a:buClr>
              <a:buFont typeface="StarSymbol"/>
              <a:buAutoNum type="arabicPeriod"/>
            </a:pPr>
            <a:r>
              <a:rPr lang="zh-CN" sz="2400" b="0" strike="noStrike" spc="-1">
                <a:solidFill>
                  <a:srgbClr val="000000"/>
                </a:solidFill>
                <a:latin typeface="微软雅黑"/>
                <a:ea typeface="微软雅黑"/>
              </a:rPr>
              <a:t>请学生总结本课知识，老师适时补充</a:t>
            </a:r>
            <a:endParaRPr lang="en-US" sz="2400" b="0" strike="noStrike" spc="-1">
              <a:latin typeface="Arial"/>
            </a:endParaRPr>
          </a:p>
          <a:p>
            <a:pPr marL="343080" indent="-343080">
              <a:lnSpc>
                <a:spcPct val="150000"/>
              </a:lnSpc>
              <a:buClr>
                <a:srgbClr val="000000"/>
              </a:buClr>
              <a:buFont typeface="StarSymbol"/>
              <a:buAutoNum type="arabicPeriod"/>
            </a:pPr>
            <a:r>
              <a:rPr lang="zh-CN" sz="2400" b="0" strike="noStrike" spc="-1">
                <a:solidFill>
                  <a:srgbClr val="000000"/>
                </a:solidFill>
                <a:latin typeface="微软雅黑"/>
                <a:ea typeface="微软雅黑"/>
              </a:rPr>
              <a:t>教师回顾课件，系统总结一下</a:t>
            </a:r>
            <a:endParaRPr lang="en-US" sz="2400" b="0" strike="noStrike" spc="-1">
              <a:latin typeface="Arial"/>
            </a:endParaRPr>
          </a:p>
          <a:p>
            <a:pPr marL="343080" indent="-343080">
              <a:lnSpc>
                <a:spcPct val="150000"/>
              </a:lnSpc>
              <a:buClr>
                <a:srgbClr val="000000"/>
              </a:buClr>
              <a:buFont typeface="StarSymbol"/>
              <a:buAutoNum type="arabicPeriod"/>
            </a:pPr>
            <a:r>
              <a:rPr lang="zh-CN" sz="2400" b="0" strike="noStrike" spc="-1">
                <a:solidFill>
                  <a:srgbClr val="000000"/>
                </a:solidFill>
                <a:latin typeface="微软雅黑"/>
                <a:ea typeface="微软雅黑"/>
              </a:rPr>
              <a:t>询问学生是否有疑问以及不明白的地方，若不能及时回复，可考虑课后发送资料或约下一次课。</a:t>
            </a:r>
            <a:endParaRPr lang="en-US" sz="2400" b="0" strike="noStrike" spc="-1">
              <a:latin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 name="文本框 19"/>
          <p:cNvSpPr/>
          <p:nvPr/>
        </p:nvSpPr>
        <p:spPr>
          <a:xfrm>
            <a:off x="1756800" y="1175040"/>
            <a:ext cx="2358720" cy="4507560"/>
          </a:xfrm>
          <a:prstGeom prst="rect">
            <a:avLst/>
          </a:prstGeom>
          <a:noFill/>
          <a:ln w="0">
            <a:noFill/>
          </a:ln>
        </p:spPr>
        <p:style>
          <a:lnRef idx="0">
            <a:scrgbClr r="0" g="0" b="0"/>
          </a:lnRef>
          <a:fillRef idx="0">
            <a:scrgbClr r="0" g="0" b="0"/>
          </a:fillRef>
          <a:effectRef idx="0">
            <a:scrgbClr r="0" g="0" b="0"/>
          </a:effectRef>
          <a:fontRef idx="minor"/>
        </p:style>
        <p:txBody>
          <a:bodyPr anchor="t" anchorCtr="1">
            <a:normAutofit/>
          </a:bodyPr>
          <a:lstStyle/>
          <a:p>
            <a:pPr algn="ctr">
              <a:lnSpc>
                <a:spcPct val="100000"/>
              </a:lnSpc>
              <a:buNone/>
              <a:tabLst>
                <a:tab pos="0" algn="l"/>
              </a:tabLst>
            </a:pPr>
            <a:r>
              <a:rPr lang="en-US" sz="28700" b="1" strike="noStrike" spc="-1">
                <a:solidFill>
                  <a:srgbClr val="262626"/>
                </a:solidFill>
                <a:latin typeface="Arial"/>
                <a:ea typeface="微软雅黑"/>
              </a:rPr>
              <a:t>6</a:t>
            </a:r>
            <a:endParaRPr lang="en-US" sz="28700" b="0" strike="noStrike" spc="-1">
              <a:latin typeface="Arial"/>
            </a:endParaRPr>
          </a:p>
        </p:txBody>
      </p:sp>
      <p:sp>
        <p:nvSpPr>
          <p:cNvPr id="335" name="标题 9"/>
          <p:cNvSpPr/>
          <p:nvPr/>
        </p:nvSpPr>
        <p:spPr>
          <a:xfrm>
            <a:off x="4115880" y="2651760"/>
            <a:ext cx="5409360" cy="938880"/>
          </a:xfrm>
          <a:prstGeom prst="rect">
            <a:avLst/>
          </a:prstGeom>
          <a:noFill/>
          <a:ln w="0">
            <a:noFill/>
          </a:ln>
        </p:spPr>
        <p:style>
          <a:lnRef idx="0">
            <a:scrgbClr r="0" g="0" b="0"/>
          </a:lnRef>
          <a:fillRef idx="0">
            <a:scrgbClr r="0" g="0" b="0"/>
          </a:fillRef>
          <a:effectRef idx="0">
            <a:scrgbClr r="0" g="0" b="0"/>
          </a:effectRef>
          <a:fontRef idx="minor"/>
        </p:style>
        <p:txBody>
          <a:bodyPr lIns="90000" tIns="46800" rIns="90000" bIns="46800" anchor="b">
            <a:normAutofit/>
          </a:bodyPr>
          <a:lstStyle/>
          <a:p>
            <a:pPr>
              <a:lnSpc>
                <a:spcPct val="100000"/>
              </a:lnSpc>
              <a:buNone/>
              <a:tabLst>
                <a:tab pos="0" algn="l"/>
              </a:tabLst>
            </a:pPr>
            <a:r>
              <a:rPr lang="zh-CN" sz="4800" b="1" strike="noStrike" spc="-1">
                <a:solidFill>
                  <a:srgbClr val="000000"/>
                </a:solidFill>
                <a:latin typeface="Arial"/>
                <a:ea typeface="汉仪旗黑-85S"/>
              </a:rPr>
              <a:t>课后作业</a:t>
            </a:r>
            <a:endParaRPr lang="en-US" sz="4800" b="0" strike="noStrike" spc="-1">
              <a:latin typeface="Arial"/>
            </a:endParaRPr>
          </a:p>
        </p:txBody>
      </p:sp>
      <p:pic>
        <p:nvPicPr>
          <p:cNvPr id="336" name="图片 1" descr="图片1"/>
          <p:cNvPicPr/>
          <p:nvPr/>
        </p:nvPicPr>
        <p:blipFill>
          <a:blip r:embed="rId2"/>
          <a:stretch/>
        </p:blipFill>
        <p:spPr>
          <a:xfrm>
            <a:off x="5457960" y="378000"/>
            <a:ext cx="1275840" cy="425160"/>
          </a:xfrm>
          <a:prstGeom prst="rect">
            <a:avLst/>
          </a:prstGeom>
          <a:ln w="0">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337" name="组合 16"/>
          <p:cNvGrpSpPr/>
          <p:nvPr/>
        </p:nvGrpSpPr>
        <p:grpSpPr>
          <a:xfrm>
            <a:off x="11598840" y="6433200"/>
            <a:ext cx="450720" cy="149760"/>
            <a:chOff x="11598840" y="6433200"/>
            <a:chExt cx="450720" cy="149760"/>
          </a:xfrm>
        </p:grpSpPr>
        <p:sp>
          <p:nvSpPr>
            <p:cNvPr id="338" name="菱形 18"/>
            <p:cNvSpPr/>
            <p:nvPr/>
          </p:nvSpPr>
          <p:spPr>
            <a:xfrm>
              <a:off x="11598840" y="64368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339" name="菱形 19"/>
            <p:cNvSpPr/>
            <p:nvPr/>
          </p:nvSpPr>
          <p:spPr>
            <a:xfrm>
              <a:off x="1175076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340" name="菱形 20"/>
            <p:cNvSpPr/>
            <p:nvPr/>
          </p:nvSpPr>
          <p:spPr>
            <a:xfrm>
              <a:off x="1190304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grpSp>
      <p:sp>
        <p:nvSpPr>
          <p:cNvPr id="341" name="五边形 4"/>
          <p:cNvSpPr/>
          <p:nvPr/>
        </p:nvSpPr>
        <p:spPr>
          <a:xfrm rot="5400000">
            <a:off x="347040" y="-79920"/>
            <a:ext cx="437760" cy="543240"/>
          </a:xfrm>
          <a:custGeom>
            <a:avLst/>
            <a:gdLst/>
            <a:ahLst/>
            <a:cxnLst/>
            <a:rect l="l" t="t" r="r" b="b"/>
            <a:pathLst>
              <a:path w="1217" h="1510">
                <a:moveTo>
                  <a:pt x="0" y="0"/>
                </a:moveTo>
                <a:lnTo>
                  <a:pt x="782" y="0"/>
                </a:lnTo>
                <a:lnTo>
                  <a:pt x="1217" y="755"/>
                </a:lnTo>
                <a:lnTo>
                  <a:pt x="782" y="1510"/>
                </a:lnTo>
                <a:lnTo>
                  <a:pt x="0" y="1510"/>
                </a:lnTo>
                <a:close/>
              </a:path>
            </a:pathLst>
          </a:custGeom>
          <a:solidFill>
            <a:srgbClr val="000000"/>
          </a:solidFill>
          <a:ln w="0">
            <a:noFill/>
          </a:ln>
          <a:effectLst>
            <a:outerShdw algn="tl">
              <a:srgbClr val="000000">
                <a:alpha val="40000"/>
              </a:srgbClr>
            </a:outerShdw>
          </a:effectLst>
        </p:spPr>
        <p:style>
          <a:lnRef idx="0">
            <a:scrgbClr r="0" g="0" b="0"/>
          </a:lnRef>
          <a:fillRef idx="0">
            <a:scrgbClr r="0" g="0" b="0"/>
          </a:fillRef>
          <a:effectRef idx="0">
            <a:scrgbClr r="0" g="0" b="0"/>
          </a:effectRef>
          <a:fontRef idx="minor"/>
        </p:style>
        <p:txBody>
          <a:bodyPr/>
          <a:lstStyle/>
          <a:p>
            <a:endParaRPr lang="zh-CN" altLang="en-US"/>
          </a:p>
        </p:txBody>
      </p:sp>
      <p:sp>
        <p:nvSpPr>
          <p:cNvPr id="342" name="文本框 3"/>
          <p:cNvSpPr/>
          <p:nvPr/>
        </p:nvSpPr>
        <p:spPr>
          <a:xfrm>
            <a:off x="1711800" y="2234880"/>
            <a:ext cx="10604880" cy="63972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marL="343080" indent="-343080">
              <a:lnSpc>
                <a:spcPct val="150000"/>
              </a:lnSpc>
              <a:buClr>
                <a:srgbClr val="000000"/>
              </a:buClr>
              <a:buFont typeface="StarSymbol"/>
              <a:buAutoNum type="arabicPeriod"/>
            </a:pPr>
            <a:r>
              <a:rPr lang="zh-CN" sz="2400" b="0" strike="noStrike" spc="-1">
                <a:solidFill>
                  <a:srgbClr val="000000"/>
                </a:solidFill>
                <a:latin typeface="微软雅黑"/>
                <a:ea typeface="微软雅黑"/>
              </a:rPr>
              <a:t>完成</a:t>
            </a:r>
            <a:r>
              <a:rPr lang="en-US" sz="2400" b="0" strike="noStrike" spc="-1">
                <a:solidFill>
                  <a:srgbClr val="000000"/>
                </a:solidFill>
                <a:latin typeface="微软雅黑"/>
                <a:ea typeface="微软雅黑"/>
              </a:rPr>
              <a:t>report</a:t>
            </a:r>
            <a:endParaRPr lang="en-US" sz="2400" b="0" strike="noStrike" spc="-1">
              <a:latin typeface="Arial"/>
            </a:endParaRPr>
          </a:p>
        </p:txBody>
      </p:sp>
      <p:sp>
        <p:nvSpPr>
          <p:cNvPr id="343" name="文本框 4"/>
          <p:cNvSpPr/>
          <p:nvPr/>
        </p:nvSpPr>
        <p:spPr>
          <a:xfrm>
            <a:off x="396000" y="733680"/>
            <a:ext cx="5617440" cy="54792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buNone/>
              <a:tabLst>
                <a:tab pos="0" algn="l"/>
              </a:tabLst>
            </a:pPr>
            <a:r>
              <a:rPr lang="zh-CN" sz="3000" b="1" strike="noStrike" spc="-1">
                <a:solidFill>
                  <a:srgbClr val="000000"/>
                </a:solidFill>
                <a:latin typeface="微软雅黑"/>
                <a:ea typeface="微软雅黑"/>
              </a:rPr>
              <a:t>课后作业</a:t>
            </a:r>
            <a:endParaRPr lang="en-US" sz="3000" b="0" strike="noStrike" spc="-1">
              <a:latin typeface="Arial"/>
            </a:endParaRPr>
          </a:p>
        </p:txBody>
      </p:sp>
      <p:sp>
        <p:nvSpPr>
          <p:cNvPr id="344" name="文本框 8"/>
          <p:cNvSpPr/>
          <p:nvPr/>
        </p:nvSpPr>
        <p:spPr>
          <a:xfrm>
            <a:off x="165240" y="200160"/>
            <a:ext cx="4063680" cy="367920"/>
          </a:xfrm>
          <a:prstGeom prst="rect">
            <a:avLst/>
          </a:prstGeom>
          <a:noFill/>
          <a:ln w="0">
            <a:noFill/>
          </a:ln>
        </p:spPr>
        <p:style>
          <a:lnRef idx="0">
            <a:scrgbClr r="0" g="0" b="0"/>
          </a:lnRef>
          <a:fillRef idx="0">
            <a:scrgbClr r="0" g="0" b="0"/>
          </a:fillRef>
          <a:effectRef idx="0">
            <a:scrgbClr r="0" g="0" b="0"/>
          </a:effectRef>
          <a:fontRef idx="minor"/>
        </p:style>
        <p:txBody>
          <a:bodyPr/>
          <a:lstStyle/>
          <a:p>
            <a:endParaRPr lang="zh-CN" alt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345" name="组合 16"/>
          <p:cNvGrpSpPr/>
          <p:nvPr/>
        </p:nvGrpSpPr>
        <p:grpSpPr>
          <a:xfrm>
            <a:off x="11598840" y="6433200"/>
            <a:ext cx="450720" cy="149760"/>
            <a:chOff x="11598840" y="6433200"/>
            <a:chExt cx="450720" cy="149760"/>
          </a:xfrm>
        </p:grpSpPr>
        <p:sp>
          <p:nvSpPr>
            <p:cNvPr id="346" name="菱形 18"/>
            <p:cNvSpPr/>
            <p:nvPr/>
          </p:nvSpPr>
          <p:spPr>
            <a:xfrm>
              <a:off x="11598840" y="64368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347" name="菱形 19"/>
            <p:cNvSpPr/>
            <p:nvPr/>
          </p:nvSpPr>
          <p:spPr>
            <a:xfrm>
              <a:off x="1175076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348" name="菱形 20"/>
            <p:cNvSpPr/>
            <p:nvPr/>
          </p:nvSpPr>
          <p:spPr>
            <a:xfrm>
              <a:off x="1190304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grpSp>
      <p:sp>
        <p:nvSpPr>
          <p:cNvPr id="349" name="五边形 4"/>
          <p:cNvSpPr/>
          <p:nvPr/>
        </p:nvSpPr>
        <p:spPr>
          <a:xfrm rot="5400000">
            <a:off x="347040" y="-79920"/>
            <a:ext cx="437760" cy="543240"/>
          </a:xfrm>
          <a:custGeom>
            <a:avLst/>
            <a:gdLst/>
            <a:ahLst/>
            <a:cxnLst/>
            <a:rect l="l" t="t" r="r" b="b"/>
            <a:pathLst>
              <a:path w="1217" h="1510">
                <a:moveTo>
                  <a:pt x="0" y="0"/>
                </a:moveTo>
                <a:lnTo>
                  <a:pt x="782" y="0"/>
                </a:lnTo>
                <a:lnTo>
                  <a:pt x="1217" y="755"/>
                </a:lnTo>
                <a:lnTo>
                  <a:pt x="782" y="1510"/>
                </a:lnTo>
                <a:lnTo>
                  <a:pt x="0" y="1510"/>
                </a:lnTo>
                <a:close/>
              </a:path>
            </a:pathLst>
          </a:custGeom>
          <a:solidFill>
            <a:srgbClr val="000000"/>
          </a:solidFill>
          <a:ln w="0">
            <a:noFill/>
          </a:ln>
          <a:effectLst>
            <a:outerShdw algn="tl">
              <a:srgbClr val="000000">
                <a:alpha val="40000"/>
              </a:srgbClr>
            </a:outerShdw>
          </a:effectLst>
        </p:spPr>
        <p:style>
          <a:lnRef idx="0">
            <a:scrgbClr r="0" g="0" b="0"/>
          </a:lnRef>
          <a:fillRef idx="0">
            <a:scrgbClr r="0" g="0" b="0"/>
          </a:fillRef>
          <a:effectRef idx="0">
            <a:scrgbClr r="0" g="0" b="0"/>
          </a:effectRef>
          <a:fontRef idx="minor"/>
        </p:style>
        <p:txBody>
          <a:bodyPr/>
          <a:lstStyle/>
          <a:p>
            <a:endParaRPr lang="zh-CN" altLang="en-US"/>
          </a:p>
        </p:txBody>
      </p:sp>
      <p:sp>
        <p:nvSpPr>
          <p:cNvPr id="350" name="文本框 4"/>
          <p:cNvSpPr/>
          <p:nvPr/>
        </p:nvSpPr>
        <p:spPr>
          <a:xfrm>
            <a:off x="396000" y="733680"/>
            <a:ext cx="5617440" cy="54792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buNone/>
              <a:tabLst>
                <a:tab pos="0" algn="l"/>
              </a:tabLst>
            </a:pPr>
            <a:r>
              <a:rPr lang="zh-CN" sz="3000" b="1" strike="noStrike" spc="-1">
                <a:solidFill>
                  <a:srgbClr val="000000"/>
                </a:solidFill>
                <a:latin typeface="微软雅黑"/>
                <a:ea typeface="微软雅黑"/>
              </a:rPr>
              <a:t>【</a:t>
            </a:r>
            <a:r>
              <a:rPr lang="en-US" sz="3000" b="1" strike="noStrike" spc="-1">
                <a:solidFill>
                  <a:srgbClr val="000000"/>
                </a:solidFill>
                <a:latin typeface="微软雅黑"/>
                <a:ea typeface="微软雅黑"/>
              </a:rPr>
              <a:t>HD 1V1</a:t>
            </a:r>
            <a:r>
              <a:rPr lang="zh-CN" sz="3000" b="1" strike="noStrike" spc="-1">
                <a:solidFill>
                  <a:srgbClr val="000000"/>
                </a:solidFill>
                <a:latin typeface="微软雅黑"/>
                <a:ea typeface="微软雅黑"/>
              </a:rPr>
              <a:t>】课程与服务评价</a:t>
            </a:r>
            <a:endParaRPr lang="en-US" sz="3000" b="0" strike="noStrike" spc="-1">
              <a:latin typeface="Arial"/>
            </a:endParaRPr>
          </a:p>
        </p:txBody>
      </p:sp>
      <p:pic>
        <p:nvPicPr>
          <p:cNvPr id="351" name="图片 1"/>
          <p:cNvPicPr/>
          <p:nvPr/>
        </p:nvPicPr>
        <p:blipFill>
          <a:blip r:embed="rId2"/>
          <a:stretch/>
        </p:blipFill>
        <p:spPr>
          <a:xfrm>
            <a:off x="591120" y="1505520"/>
            <a:ext cx="3012120" cy="5027040"/>
          </a:xfrm>
          <a:prstGeom prst="rect">
            <a:avLst/>
          </a:prstGeom>
          <a:ln w="0">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352" name="组合 16"/>
          <p:cNvGrpSpPr/>
          <p:nvPr/>
        </p:nvGrpSpPr>
        <p:grpSpPr>
          <a:xfrm>
            <a:off x="11598840" y="6433200"/>
            <a:ext cx="450720" cy="149760"/>
            <a:chOff x="11598840" y="6433200"/>
            <a:chExt cx="450720" cy="149760"/>
          </a:xfrm>
        </p:grpSpPr>
        <p:sp>
          <p:nvSpPr>
            <p:cNvPr id="353" name="菱形 18"/>
            <p:cNvSpPr/>
            <p:nvPr/>
          </p:nvSpPr>
          <p:spPr>
            <a:xfrm>
              <a:off x="11598840" y="64368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354" name="菱形 19"/>
            <p:cNvSpPr/>
            <p:nvPr/>
          </p:nvSpPr>
          <p:spPr>
            <a:xfrm>
              <a:off x="1175076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355" name="菱形 20"/>
            <p:cNvSpPr/>
            <p:nvPr/>
          </p:nvSpPr>
          <p:spPr>
            <a:xfrm>
              <a:off x="1190304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grpSp>
      <p:sp>
        <p:nvSpPr>
          <p:cNvPr id="356" name="五边形 4"/>
          <p:cNvSpPr/>
          <p:nvPr/>
        </p:nvSpPr>
        <p:spPr>
          <a:xfrm rot="5400000">
            <a:off x="347040" y="-79920"/>
            <a:ext cx="437760" cy="543240"/>
          </a:xfrm>
          <a:custGeom>
            <a:avLst/>
            <a:gdLst/>
            <a:ahLst/>
            <a:cxnLst/>
            <a:rect l="l" t="t" r="r" b="b"/>
            <a:pathLst>
              <a:path w="1217" h="1510">
                <a:moveTo>
                  <a:pt x="0" y="0"/>
                </a:moveTo>
                <a:lnTo>
                  <a:pt x="782" y="0"/>
                </a:lnTo>
                <a:lnTo>
                  <a:pt x="1217" y="755"/>
                </a:lnTo>
                <a:lnTo>
                  <a:pt x="782" y="1510"/>
                </a:lnTo>
                <a:lnTo>
                  <a:pt x="0" y="1510"/>
                </a:lnTo>
                <a:close/>
              </a:path>
            </a:pathLst>
          </a:custGeom>
          <a:solidFill>
            <a:srgbClr val="000000"/>
          </a:solidFill>
          <a:ln w="0">
            <a:noFill/>
          </a:ln>
          <a:effectLst>
            <a:outerShdw algn="tl">
              <a:srgbClr val="000000">
                <a:alpha val="40000"/>
              </a:srgbClr>
            </a:outerShdw>
          </a:effectLst>
        </p:spPr>
        <p:style>
          <a:lnRef idx="0">
            <a:scrgbClr r="0" g="0" b="0"/>
          </a:lnRef>
          <a:fillRef idx="0">
            <a:scrgbClr r="0" g="0" b="0"/>
          </a:fillRef>
          <a:effectRef idx="0">
            <a:scrgbClr r="0" g="0" b="0"/>
          </a:effectRef>
          <a:fontRef idx="minor"/>
        </p:style>
        <p:txBody>
          <a:bodyPr/>
          <a:lstStyle/>
          <a:p>
            <a:endParaRPr lang="zh-CN" altLang="en-US"/>
          </a:p>
        </p:txBody>
      </p:sp>
      <p:pic>
        <p:nvPicPr>
          <p:cNvPr id="357" name="图片 1"/>
          <p:cNvPicPr/>
          <p:nvPr/>
        </p:nvPicPr>
        <p:blipFill>
          <a:blip r:embed="rId2"/>
          <a:stretch/>
        </p:blipFill>
        <p:spPr>
          <a:xfrm>
            <a:off x="4381560" y="26640"/>
            <a:ext cx="3459600" cy="5773680"/>
          </a:xfrm>
          <a:prstGeom prst="rect">
            <a:avLst/>
          </a:prstGeom>
          <a:ln w="0">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07" name="组合 16"/>
          <p:cNvGrpSpPr/>
          <p:nvPr/>
        </p:nvGrpSpPr>
        <p:grpSpPr>
          <a:xfrm>
            <a:off x="11598840" y="6433200"/>
            <a:ext cx="450720" cy="149760"/>
            <a:chOff x="11598840" y="6433200"/>
            <a:chExt cx="450720" cy="149760"/>
          </a:xfrm>
        </p:grpSpPr>
        <p:sp>
          <p:nvSpPr>
            <p:cNvPr id="108" name="菱形 18"/>
            <p:cNvSpPr/>
            <p:nvPr/>
          </p:nvSpPr>
          <p:spPr>
            <a:xfrm>
              <a:off x="11598840" y="64368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09" name="菱形 19"/>
            <p:cNvSpPr/>
            <p:nvPr/>
          </p:nvSpPr>
          <p:spPr>
            <a:xfrm>
              <a:off x="1175076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10" name="菱形 20"/>
            <p:cNvSpPr/>
            <p:nvPr/>
          </p:nvSpPr>
          <p:spPr>
            <a:xfrm>
              <a:off x="1190304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grpSp>
      <p:sp>
        <p:nvSpPr>
          <p:cNvPr id="111" name="五边形 4"/>
          <p:cNvSpPr/>
          <p:nvPr/>
        </p:nvSpPr>
        <p:spPr>
          <a:xfrm rot="5400000">
            <a:off x="347040" y="-79920"/>
            <a:ext cx="437760" cy="543240"/>
          </a:xfrm>
          <a:custGeom>
            <a:avLst/>
            <a:gdLst/>
            <a:ahLst/>
            <a:cxnLst/>
            <a:rect l="l" t="t" r="r" b="b"/>
            <a:pathLst>
              <a:path w="1217" h="1510">
                <a:moveTo>
                  <a:pt x="0" y="0"/>
                </a:moveTo>
                <a:lnTo>
                  <a:pt x="782" y="0"/>
                </a:lnTo>
                <a:lnTo>
                  <a:pt x="1217" y="755"/>
                </a:lnTo>
                <a:lnTo>
                  <a:pt x="782" y="1510"/>
                </a:lnTo>
                <a:lnTo>
                  <a:pt x="0" y="1510"/>
                </a:lnTo>
                <a:close/>
              </a:path>
            </a:pathLst>
          </a:custGeom>
          <a:solidFill>
            <a:srgbClr val="000000"/>
          </a:solidFill>
          <a:ln w="0">
            <a:noFill/>
          </a:ln>
          <a:effectLst>
            <a:outerShdw algn="tl">
              <a:srgbClr val="000000">
                <a:alpha val="40000"/>
              </a:srgbClr>
            </a:outerShdw>
          </a:effectLst>
        </p:spPr>
        <p:style>
          <a:lnRef idx="0">
            <a:scrgbClr r="0" g="0" b="0"/>
          </a:lnRef>
          <a:fillRef idx="0">
            <a:scrgbClr r="0" g="0" b="0"/>
          </a:fillRef>
          <a:effectRef idx="0">
            <a:scrgbClr r="0" g="0" b="0"/>
          </a:effectRef>
          <a:fontRef idx="minor"/>
        </p:style>
        <p:txBody>
          <a:bodyPr/>
          <a:lstStyle/>
          <a:p>
            <a:endParaRPr lang="zh-CN" altLang="en-US"/>
          </a:p>
        </p:txBody>
      </p:sp>
      <p:sp>
        <p:nvSpPr>
          <p:cNvPr id="112" name="文本框 6"/>
          <p:cNvSpPr/>
          <p:nvPr/>
        </p:nvSpPr>
        <p:spPr>
          <a:xfrm>
            <a:off x="396000" y="733680"/>
            <a:ext cx="5617440" cy="54792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buNone/>
              <a:tabLst>
                <a:tab pos="0" algn="l"/>
              </a:tabLst>
            </a:pPr>
            <a:r>
              <a:rPr lang="zh-CN" sz="3000" b="1" strike="noStrike" spc="-1">
                <a:solidFill>
                  <a:srgbClr val="000000"/>
                </a:solidFill>
                <a:latin typeface="微软雅黑"/>
                <a:ea typeface="微软雅黑"/>
              </a:rPr>
              <a:t>学情交流</a:t>
            </a:r>
            <a:endParaRPr lang="en-US" sz="3000" b="0" strike="noStrike" spc="-1">
              <a:latin typeface="Arial"/>
            </a:endParaRPr>
          </a:p>
        </p:txBody>
      </p:sp>
      <p:sp>
        <p:nvSpPr>
          <p:cNvPr id="113" name="文本框 1"/>
          <p:cNvSpPr/>
          <p:nvPr/>
        </p:nvSpPr>
        <p:spPr>
          <a:xfrm>
            <a:off x="1070280" y="1286640"/>
            <a:ext cx="10464480" cy="3901837"/>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marL="343080" indent="-343080">
              <a:lnSpc>
                <a:spcPct val="150000"/>
              </a:lnSpc>
              <a:buClr>
                <a:srgbClr val="000000"/>
              </a:buClr>
              <a:buFont typeface="StarSymbol"/>
              <a:buAutoNum type="arabicPeriod"/>
            </a:pPr>
            <a:r>
              <a:rPr lang="zh-CN" sz="2400" b="0" strike="noStrike" spc="-1" dirty="0">
                <a:solidFill>
                  <a:srgbClr val="000000"/>
                </a:solidFill>
                <a:latin typeface="微软雅黑"/>
                <a:ea typeface="微软雅黑"/>
              </a:rPr>
              <a:t>遇到的困难：</a:t>
            </a:r>
            <a:endParaRPr lang="en-US" sz="2400" b="0" strike="noStrike" spc="-1" dirty="0">
              <a:latin typeface="Arial"/>
            </a:endParaRPr>
          </a:p>
          <a:p>
            <a:pPr marL="800280" lvl="1" indent="-343080">
              <a:lnSpc>
                <a:spcPct val="150000"/>
              </a:lnSpc>
              <a:buClr>
                <a:srgbClr val="000000"/>
              </a:buClr>
              <a:buFont typeface="StarSymbol"/>
              <a:buAutoNum type="arabicPeriod"/>
            </a:pPr>
            <a:r>
              <a:rPr lang="zh-CN" sz="2400" b="0" strike="noStrike" spc="-1" dirty="0">
                <a:solidFill>
                  <a:srgbClr val="000000"/>
                </a:solidFill>
                <a:latin typeface="微软雅黑"/>
                <a:ea typeface="微软雅黑"/>
              </a:rPr>
              <a:t>不知道作业如何下手，需要讲解和辅导</a:t>
            </a:r>
            <a:endParaRPr lang="en-US" altLang="zh-CN" sz="2400" b="0" strike="noStrike" spc="-1" dirty="0">
              <a:solidFill>
                <a:srgbClr val="000000"/>
              </a:solidFill>
              <a:latin typeface="微软雅黑"/>
              <a:ea typeface="微软雅黑"/>
            </a:endParaRPr>
          </a:p>
          <a:p>
            <a:pPr marL="343080" indent="-343080">
              <a:lnSpc>
                <a:spcPct val="150000"/>
              </a:lnSpc>
              <a:buClr>
                <a:srgbClr val="000000"/>
              </a:buClr>
              <a:buFont typeface="StarSymbol"/>
              <a:buAutoNum type="arabicPeriod"/>
            </a:pPr>
            <a:r>
              <a:rPr lang="zh-CN" sz="2400" b="0" strike="noStrike" spc="-1" dirty="0">
                <a:solidFill>
                  <a:srgbClr val="000000"/>
                </a:solidFill>
                <a:latin typeface="微软雅黑"/>
                <a:ea typeface="微软雅黑"/>
              </a:rPr>
              <a:t>解决方案</a:t>
            </a:r>
            <a:endParaRPr lang="en-US" altLang="zh-CN" sz="2400" b="0" strike="noStrike" spc="-1" dirty="0">
              <a:solidFill>
                <a:srgbClr val="000000"/>
              </a:solidFill>
              <a:latin typeface="微软雅黑"/>
              <a:ea typeface="微软雅黑"/>
            </a:endParaRPr>
          </a:p>
          <a:p>
            <a:pPr marL="800280" lvl="1" indent="-343080">
              <a:lnSpc>
                <a:spcPct val="150000"/>
              </a:lnSpc>
              <a:buClr>
                <a:srgbClr val="000000"/>
              </a:buClr>
              <a:buFont typeface="StarSymbol"/>
              <a:buAutoNum type="arabicPeriod"/>
            </a:pPr>
            <a:r>
              <a:rPr lang="zh-CN" altLang="en-US" sz="2400" spc="-1" dirty="0">
                <a:solidFill>
                  <a:srgbClr val="000000"/>
                </a:solidFill>
                <a:latin typeface="微软雅黑"/>
                <a:ea typeface="微软雅黑"/>
              </a:rPr>
              <a:t>先巩固回忆基础知识</a:t>
            </a:r>
            <a:endParaRPr lang="en-US" altLang="zh-CN" sz="2400" spc="-1" dirty="0">
              <a:solidFill>
                <a:srgbClr val="000000"/>
              </a:solidFill>
              <a:latin typeface="微软雅黑"/>
              <a:ea typeface="微软雅黑"/>
            </a:endParaRPr>
          </a:p>
          <a:p>
            <a:pPr marL="800280" lvl="1" indent="-343080">
              <a:lnSpc>
                <a:spcPct val="150000"/>
              </a:lnSpc>
              <a:buClr>
                <a:srgbClr val="000000"/>
              </a:buClr>
              <a:buFont typeface="StarSymbol"/>
              <a:buAutoNum type="arabicPeriod"/>
            </a:pPr>
            <a:r>
              <a:rPr lang="zh-CN" altLang="en-US" sz="2400" b="0" strike="noStrike" spc="-1" dirty="0">
                <a:solidFill>
                  <a:srgbClr val="000000"/>
                </a:solidFill>
                <a:latin typeface="微软雅黑"/>
                <a:ea typeface="微软雅黑"/>
              </a:rPr>
              <a:t>再回头来看作业</a:t>
            </a:r>
            <a:endParaRPr lang="en-US" altLang="zh-CN" sz="2400" b="0" strike="noStrike" spc="-1" dirty="0">
              <a:solidFill>
                <a:srgbClr val="000000"/>
              </a:solidFill>
              <a:latin typeface="微软雅黑"/>
              <a:ea typeface="微软雅黑"/>
            </a:endParaRPr>
          </a:p>
          <a:p>
            <a:pPr marL="343080" indent="-343080">
              <a:lnSpc>
                <a:spcPct val="150000"/>
              </a:lnSpc>
              <a:buClr>
                <a:srgbClr val="000000"/>
              </a:buClr>
              <a:buFont typeface="StarSymbol"/>
              <a:buAutoNum type="arabicPeriod"/>
            </a:pPr>
            <a:endParaRPr lang="en-US" sz="2400" b="0" strike="noStrike" spc="-1" dirty="0">
              <a:latin typeface="Arial"/>
            </a:endParaRPr>
          </a:p>
          <a:p>
            <a:pPr>
              <a:lnSpc>
                <a:spcPct val="150000"/>
              </a:lnSpc>
              <a:buNone/>
            </a:pPr>
            <a:endParaRPr lang="en-US" sz="2400" b="0" strike="noStrike" spc="-1" dirty="0">
              <a:latin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文本框 19"/>
          <p:cNvSpPr/>
          <p:nvPr/>
        </p:nvSpPr>
        <p:spPr>
          <a:xfrm>
            <a:off x="1756800" y="1175040"/>
            <a:ext cx="2358720" cy="4507560"/>
          </a:xfrm>
          <a:prstGeom prst="rect">
            <a:avLst/>
          </a:prstGeom>
          <a:noFill/>
          <a:ln w="0">
            <a:noFill/>
          </a:ln>
        </p:spPr>
        <p:style>
          <a:lnRef idx="0">
            <a:scrgbClr r="0" g="0" b="0"/>
          </a:lnRef>
          <a:fillRef idx="0">
            <a:scrgbClr r="0" g="0" b="0"/>
          </a:fillRef>
          <a:effectRef idx="0">
            <a:scrgbClr r="0" g="0" b="0"/>
          </a:effectRef>
          <a:fontRef idx="minor"/>
        </p:style>
        <p:txBody>
          <a:bodyPr anchor="t" anchorCtr="1">
            <a:normAutofit/>
          </a:bodyPr>
          <a:lstStyle/>
          <a:p>
            <a:pPr algn="ctr">
              <a:lnSpc>
                <a:spcPct val="100000"/>
              </a:lnSpc>
              <a:buNone/>
              <a:tabLst>
                <a:tab pos="0" algn="l"/>
              </a:tabLst>
            </a:pPr>
            <a:r>
              <a:rPr lang="en-US" sz="28700" b="1" strike="noStrike" spc="-1">
                <a:solidFill>
                  <a:srgbClr val="262626"/>
                </a:solidFill>
                <a:latin typeface="Arial"/>
                <a:ea typeface="微软雅黑"/>
              </a:rPr>
              <a:t>2</a:t>
            </a:r>
            <a:endParaRPr lang="en-US" sz="28700" b="0" strike="noStrike" spc="-1">
              <a:latin typeface="Arial"/>
            </a:endParaRPr>
          </a:p>
        </p:txBody>
      </p:sp>
      <p:sp>
        <p:nvSpPr>
          <p:cNvPr id="115" name="标题 9"/>
          <p:cNvSpPr/>
          <p:nvPr/>
        </p:nvSpPr>
        <p:spPr>
          <a:xfrm>
            <a:off x="4115880" y="2651760"/>
            <a:ext cx="5409360" cy="938880"/>
          </a:xfrm>
          <a:prstGeom prst="rect">
            <a:avLst/>
          </a:prstGeom>
          <a:noFill/>
          <a:ln w="0">
            <a:noFill/>
          </a:ln>
        </p:spPr>
        <p:style>
          <a:lnRef idx="0">
            <a:scrgbClr r="0" g="0" b="0"/>
          </a:lnRef>
          <a:fillRef idx="0">
            <a:scrgbClr r="0" g="0" b="0"/>
          </a:fillRef>
          <a:effectRef idx="0">
            <a:scrgbClr r="0" g="0" b="0"/>
          </a:effectRef>
          <a:fontRef idx="minor"/>
        </p:style>
        <p:txBody>
          <a:bodyPr lIns="90000" tIns="46800" rIns="90000" bIns="46800" anchor="b">
            <a:normAutofit/>
          </a:bodyPr>
          <a:lstStyle/>
          <a:p>
            <a:pPr>
              <a:lnSpc>
                <a:spcPct val="100000"/>
              </a:lnSpc>
              <a:buNone/>
              <a:tabLst>
                <a:tab pos="0" algn="l"/>
              </a:tabLst>
            </a:pPr>
            <a:r>
              <a:rPr lang="zh-CN" sz="4800" b="1" strike="noStrike" spc="-1">
                <a:solidFill>
                  <a:srgbClr val="000000"/>
                </a:solidFill>
                <a:latin typeface="Arial"/>
                <a:ea typeface="汉仪旗黑-85S"/>
              </a:rPr>
              <a:t>本课信息</a:t>
            </a:r>
            <a:endParaRPr lang="en-US" sz="4800" b="0" strike="noStrike" spc="-1">
              <a:latin typeface="Arial"/>
            </a:endParaRPr>
          </a:p>
        </p:txBody>
      </p:sp>
      <p:pic>
        <p:nvPicPr>
          <p:cNvPr id="116" name="图片 2" descr="图片1"/>
          <p:cNvPicPr/>
          <p:nvPr/>
        </p:nvPicPr>
        <p:blipFill>
          <a:blip r:embed="rId2"/>
          <a:stretch/>
        </p:blipFill>
        <p:spPr>
          <a:xfrm>
            <a:off x="5457960" y="378000"/>
            <a:ext cx="1275840" cy="425160"/>
          </a:xfrm>
          <a:prstGeom prst="rect">
            <a:avLst/>
          </a:prstGeom>
          <a:ln w="0">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17" name="组合 16"/>
          <p:cNvGrpSpPr/>
          <p:nvPr/>
        </p:nvGrpSpPr>
        <p:grpSpPr>
          <a:xfrm>
            <a:off x="11598840" y="6433200"/>
            <a:ext cx="450720" cy="149760"/>
            <a:chOff x="11598840" y="6433200"/>
            <a:chExt cx="450720" cy="149760"/>
          </a:xfrm>
        </p:grpSpPr>
        <p:sp>
          <p:nvSpPr>
            <p:cNvPr id="118" name="菱形 18"/>
            <p:cNvSpPr/>
            <p:nvPr/>
          </p:nvSpPr>
          <p:spPr>
            <a:xfrm>
              <a:off x="11598840" y="64368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19" name="菱形 19"/>
            <p:cNvSpPr/>
            <p:nvPr/>
          </p:nvSpPr>
          <p:spPr>
            <a:xfrm>
              <a:off x="1175076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20" name="菱形 20"/>
            <p:cNvSpPr/>
            <p:nvPr/>
          </p:nvSpPr>
          <p:spPr>
            <a:xfrm>
              <a:off x="1190304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grpSp>
      <p:sp>
        <p:nvSpPr>
          <p:cNvPr id="121" name="五边形 4"/>
          <p:cNvSpPr/>
          <p:nvPr/>
        </p:nvSpPr>
        <p:spPr>
          <a:xfrm rot="5400000">
            <a:off x="347040" y="-79920"/>
            <a:ext cx="437760" cy="543240"/>
          </a:xfrm>
          <a:custGeom>
            <a:avLst/>
            <a:gdLst/>
            <a:ahLst/>
            <a:cxnLst/>
            <a:rect l="l" t="t" r="r" b="b"/>
            <a:pathLst>
              <a:path w="1217" h="1510">
                <a:moveTo>
                  <a:pt x="0" y="0"/>
                </a:moveTo>
                <a:lnTo>
                  <a:pt x="782" y="0"/>
                </a:lnTo>
                <a:lnTo>
                  <a:pt x="1217" y="755"/>
                </a:lnTo>
                <a:lnTo>
                  <a:pt x="782" y="1510"/>
                </a:lnTo>
                <a:lnTo>
                  <a:pt x="0" y="1510"/>
                </a:lnTo>
                <a:close/>
              </a:path>
            </a:pathLst>
          </a:custGeom>
          <a:solidFill>
            <a:srgbClr val="000000"/>
          </a:solidFill>
          <a:ln w="0">
            <a:noFill/>
          </a:ln>
          <a:effectLst>
            <a:outerShdw algn="tl">
              <a:srgbClr val="000000">
                <a:alpha val="40000"/>
              </a:srgbClr>
            </a:outerShdw>
          </a:effectLst>
        </p:spPr>
        <p:style>
          <a:lnRef idx="0">
            <a:scrgbClr r="0" g="0" b="0"/>
          </a:lnRef>
          <a:fillRef idx="0">
            <a:scrgbClr r="0" g="0" b="0"/>
          </a:fillRef>
          <a:effectRef idx="0">
            <a:scrgbClr r="0" g="0" b="0"/>
          </a:effectRef>
          <a:fontRef idx="minor"/>
        </p:style>
        <p:txBody>
          <a:bodyPr/>
          <a:lstStyle/>
          <a:p>
            <a:endParaRPr lang="zh-CN" altLang="en-US"/>
          </a:p>
        </p:txBody>
      </p:sp>
      <p:sp>
        <p:nvSpPr>
          <p:cNvPr id="122" name="文本框 6"/>
          <p:cNvSpPr/>
          <p:nvPr/>
        </p:nvSpPr>
        <p:spPr>
          <a:xfrm>
            <a:off x="396000" y="733680"/>
            <a:ext cx="5617440" cy="54792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buNone/>
              <a:tabLst>
                <a:tab pos="0" algn="l"/>
              </a:tabLst>
            </a:pPr>
            <a:r>
              <a:rPr lang="zh-CN" sz="3000" b="1" strike="noStrike" spc="-1">
                <a:solidFill>
                  <a:srgbClr val="000000"/>
                </a:solidFill>
                <a:latin typeface="微软雅黑"/>
                <a:ea typeface="微软雅黑"/>
              </a:rPr>
              <a:t>本课信息</a:t>
            </a:r>
            <a:endParaRPr lang="en-US" sz="3000" b="0" strike="noStrike" spc="-1">
              <a:latin typeface="Arial"/>
            </a:endParaRPr>
          </a:p>
        </p:txBody>
      </p:sp>
      <p:sp>
        <p:nvSpPr>
          <p:cNvPr id="123" name="文本框 2"/>
          <p:cNvSpPr/>
          <p:nvPr/>
        </p:nvSpPr>
        <p:spPr>
          <a:xfrm>
            <a:off x="1052280" y="1216800"/>
            <a:ext cx="10464480" cy="445840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marL="343080" indent="-343080">
              <a:lnSpc>
                <a:spcPct val="150000"/>
              </a:lnSpc>
              <a:buClr>
                <a:srgbClr val="000000"/>
              </a:buClr>
              <a:buFont typeface="StarSymbol"/>
              <a:buAutoNum type="arabicPeriod"/>
            </a:pPr>
            <a:r>
              <a:rPr lang="zh-CN" sz="2400" b="0" strike="noStrike" spc="-1" dirty="0">
                <a:solidFill>
                  <a:srgbClr val="000000"/>
                </a:solidFill>
                <a:latin typeface="微软雅黑"/>
                <a:ea typeface="微软雅黑"/>
              </a:rPr>
              <a:t>课程目标</a:t>
            </a:r>
            <a:endParaRPr lang="en-US" sz="2400" b="0" strike="noStrike" spc="-1" dirty="0">
              <a:latin typeface="Arial"/>
            </a:endParaRPr>
          </a:p>
          <a:p>
            <a:pPr marL="800280" lvl="1" indent="-343080">
              <a:lnSpc>
                <a:spcPct val="150000"/>
              </a:lnSpc>
              <a:buClr>
                <a:srgbClr val="000000"/>
              </a:buClr>
              <a:buFont typeface="Courier New"/>
              <a:buChar char="o"/>
            </a:pPr>
            <a:r>
              <a:rPr lang="zh-CN" sz="2400" b="0" strike="noStrike" spc="-1" dirty="0">
                <a:solidFill>
                  <a:srgbClr val="000000"/>
                </a:solidFill>
                <a:latin typeface="微软雅黑"/>
                <a:ea typeface="微软雅黑"/>
              </a:rPr>
              <a:t>先弄明白</a:t>
            </a:r>
            <a:r>
              <a:rPr lang="en-US" altLang="zh-CN" sz="2400" b="0" strike="noStrike" spc="-1" dirty="0">
                <a:solidFill>
                  <a:srgbClr val="000000"/>
                </a:solidFill>
                <a:latin typeface="微软雅黑"/>
                <a:ea typeface="微软雅黑"/>
              </a:rPr>
              <a:t>C++</a:t>
            </a:r>
            <a:r>
              <a:rPr lang="zh-CN" sz="2400" b="0" strike="noStrike" spc="-1" dirty="0">
                <a:solidFill>
                  <a:srgbClr val="000000"/>
                </a:solidFill>
                <a:latin typeface="微软雅黑"/>
                <a:ea typeface="微软雅黑"/>
              </a:rPr>
              <a:t>相关的基础知识</a:t>
            </a:r>
            <a:endParaRPr lang="en-US" sz="2400" b="0" strike="noStrike" spc="-1" dirty="0">
              <a:latin typeface="Arial"/>
            </a:endParaRPr>
          </a:p>
          <a:p>
            <a:pPr marL="800280" lvl="1" indent="-343080">
              <a:lnSpc>
                <a:spcPct val="150000"/>
              </a:lnSpc>
              <a:buClr>
                <a:srgbClr val="000000"/>
              </a:buClr>
              <a:buFont typeface="Courier New"/>
              <a:buChar char="o"/>
            </a:pPr>
            <a:r>
              <a:rPr lang="zh-CN" sz="2400" b="0" strike="noStrike" spc="-1" dirty="0">
                <a:solidFill>
                  <a:srgbClr val="000000"/>
                </a:solidFill>
                <a:latin typeface="微软雅黑"/>
                <a:ea typeface="微软雅黑"/>
              </a:rPr>
              <a:t>了解作业的内容并解决</a:t>
            </a:r>
            <a:endParaRPr lang="en-US" sz="2400" b="0" strike="noStrike" spc="-1" dirty="0">
              <a:latin typeface="Arial"/>
            </a:endParaRPr>
          </a:p>
          <a:p>
            <a:pPr marL="343080" indent="-343080">
              <a:lnSpc>
                <a:spcPct val="150000"/>
              </a:lnSpc>
              <a:buClr>
                <a:srgbClr val="000000"/>
              </a:buClr>
              <a:buFont typeface="StarSymbol"/>
              <a:buAutoNum type="arabicPeriod"/>
            </a:pPr>
            <a:r>
              <a:rPr lang="zh-CN" sz="2400" b="0" strike="noStrike" spc="-1" dirty="0">
                <a:solidFill>
                  <a:srgbClr val="000000"/>
                </a:solidFill>
                <a:latin typeface="微软雅黑"/>
                <a:ea typeface="微软雅黑"/>
              </a:rPr>
              <a:t>课程内容安排（知识讲解</a:t>
            </a:r>
            <a:r>
              <a:rPr lang="en-US" sz="2400" b="0" strike="noStrike" spc="-1" dirty="0">
                <a:solidFill>
                  <a:srgbClr val="000000"/>
                </a:solidFill>
                <a:latin typeface="微软雅黑"/>
                <a:ea typeface="微软雅黑"/>
              </a:rPr>
              <a:t>+x</a:t>
            </a:r>
            <a:r>
              <a:rPr lang="zh-CN" sz="2400" b="0" strike="noStrike" spc="-1" dirty="0">
                <a:solidFill>
                  <a:srgbClr val="000000"/>
                </a:solidFill>
                <a:latin typeface="微软雅黑"/>
                <a:ea typeface="微软雅黑"/>
              </a:rPr>
              <a:t>道练习题</a:t>
            </a:r>
            <a:r>
              <a:rPr lang="en-US" sz="2400" b="0" strike="noStrike" spc="-1" dirty="0">
                <a:solidFill>
                  <a:srgbClr val="000000"/>
                </a:solidFill>
                <a:latin typeface="微软雅黑"/>
                <a:ea typeface="微软雅黑"/>
              </a:rPr>
              <a:t>+</a:t>
            </a:r>
            <a:r>
              <a:rPr lang="zh-CN" sz="2400" b="0" strike="noStrike" spc="-1" dirty="0">
                <a:solidFill>
                  <a:srgbClr val="000000"/>
                </a:solidFill>
                <a:latin typeface="微软雅黑"/>
                <a:ea typeface="微软雅黑"/>
              </a:rPr>
              <a:t>课后作业等）</a:t>
            </a:r>
            <a:endParaRPr lang="en-US" sz="2400" b="0" strike="noStrike" spc="-1" dirty="0">
              <a:latin typeface="Arial"/>
            </a:endParaRPr>
          </a:p>
          <a:p>
            <a:pPr marL="800280" lvl="1" indent="-343080">
              <a:lnSpc>
                <a:spcPct val="150000"/>
              </a:lnSpc>
              <a:buClr>
                <a:srgbClr val="000000"/>
              </a:buClr>
              <a:buFont typeface="Courier New"/>
              <a:buChar char="o"/>
            </a:pPr>
            <a:r>
              <a:rPr lang="zh-CN" sz="2400" b="0" strike="noStrike" spc="-1" dirty="0">
                <a:solidFill>
                  <a:srgbClr val="000000"/>
                </a:solidFill>
                <a:latin typeface="微软雅黑"/>
                <a:ea typeface="微软雅黑"/>
              </a:rPr>
              <a:t>梳理整体架构的流程</a:t>
            </a:r>
            <a:endParaRPr lang="en-US" sz="2400" b="0" strike="noStrike" spc="-1" dirty="0">
              <a:latin typeface="Arial"/>
            </a:endParaRPr>
          </a:p>
          <a:p>
            <a:pPr marL="800280" lvl="1" indent="-343080">
              <a:lnSpc>
                <a:spcPct val="150000"/>
              </a:lnSpc>
              <a:buClr>
                <a:srgbClr val="000000"/>
              </a:buClr>
              <a:buFont typeface="Courier New"/>
              <a:buChar char="o"/>
            </a:pPr>
            <a:r>
              <a:rPr lang="zh-CN" sz="2400" b="0" strike="noStrike" spc="-1" dirty="0">
                <a:solidFill>
                  <a:srgbClr val="000000"/>
                </a:solidFill>
                <a:latin typeface="微软雅黑"/>
                <a:ea typeface="微软雅黑"/>
              </a:rPr>
              <a:t>各个模块的讲解</a:t>
            </a:r>
            <a:endParaRPr lang="en-US" sz="2400" b="0" strike="noStrike" spc="-1" dirty="0">
              <a:latin typeface="Arial"/>
            </a:endParaRPr>
          </a:p>
          <a:p>
            <a:pPr marL="343080" indent="-343080">
              <a:lnSpc>
                <a:spcPct val="150000"/>
              </a:lnSpc>
              <a:buClr>
                <a:srgbClr val="000000"/>
              </a:buClr>
              <a:buFont typeface="StarSymbol"/>
              <a:buAutoNum type="arabicPeriod"/>
            </a:pPr>
            <a:r>
              <a:rPr lang="zh-CN" sz="2400" b="0" strike="noStrike" spc="-1" dirty="0">
                <a:solidFill>
                  <a:srgbClr val="000000"/>
                </a:solidFill>
                <a:latin typeface="微软雅黑"/>
                <a:ea typeface="微软雅黑"/>
              </a:rPr>
              <a:t>课程预计时长</a:t>
            </a:r>
            <a:endParaRPr lang="en-US" sz="2400" b="0" strike="noStrike" spc="-1" dirty="0">
              <a:latin typeface="Arial"/>
            </a:endParaRPr>
          </a:p>
          <a:p>
            <a:pPr marL="800280" lvl="1" indent="-343080">
              <a:lnSpc>
                <a:spcPct val="150000"/>
              </a:lnSpc>
              <a:buClr>
                <a:srgbClr val="000000"/>
              </a:buClr>
              <a:buFont typeface="Courier New"/>
              <a:buChar char="o"/>
            </a:pPr>
            <a:r>
              <a:rPr lang="en-US" sz="2400" b="0" strike="noStrike" spc="-1" dirty="0">
                <a:solidFill>
                  <a:srgbClr val="000000"/>
                </a:solidFill>
                <a:latin typeface="微软雅黑"/>
                <a:ea typeface="微软雅黑"/>
              </a:rPr>
              <a:t>1</a:t>
            </a:r>
            <a:r>
              <a:rPr lang="zh-CN" sz="2400" b="0" strike="noStrike" spc="-1" dirty="0">
                <a:solidFill>
                  <a:srgbClr val="000000"/>
                </a:solidFill>
                <a:latin typeface="微软雅黑"/>
                <a:ea typeface="微软雅黑"/>
              </a:rPr>
              <a:t>小时</a:t>
            </a:r>
            <a:endParaRPr lang="en-US" sz="2400" b="0" strike="noStrike" spc="-1" dirty="0">
              <a:latin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文本框 19"/>
          <p:cNvSpPr/>
          <p:nvPr/>
        </p:nvSpPr>
        <p:spPr>
          <a:xfrm>
            <a:off x="1756800" y="1175040"/>
            <a:ext cx="2358720" cy="4507560"/>
          </a:xfrm>
          <a:prstGeom prst="rect">
            <a:avLst/>
          </a:prstGeom>
          <a:noFill/>
          <a:ln w="0">
            <a:noFill/>
          </a:ln>
        </p:spPr>
        <p:style>
          <a:lnRef idx="0">
            <a:scrgbClr r="0" g="0" b="0"/>
          </a:lnRef>
          <a:fillRef idx="0">
            <a:scrgbClr r="0" g="0" b="0"/>
          </a:fillRef>
          <a:effectRef idx="0">
            <a:scrgbClr r="0" g="0" b="0"/>
          </a:effectRef>
          <a:fontRef idx="minor"/>
        </p:style>
        <p:txBody>
          <a:bodyPr anchor="t" anchorCtr="1">
            <a:normAutofit/>
          </a:bodyPr>
          <a:lstStyle/>
          <a:p>
            <a:pPr algn="ctr">
              <a:lnSpc>
                <a:spcPct val="100000"/>
              </a:lnSpc>
              <a:buNone/>
              <a:tabLst>
                <a:tab pos="0" algn="l"/>
              </a:tabLst>
            </a:pPr>
            <a:r>
              <a:rPr lang="en-US" sz="28700" b="1" strike="noStrike" spc="-1">
                <a:solidFill>
                  <a:srgbClr val="262626"/>
                </a:solidFill>
                <a:latin typeface="Arial"/>
                <a:ea typeface="微软雅黑"/>
              </a:rPr>
              <a:t>3</a:t>
            </a:r>
            <a:endParaRPr lang="en-US" sz="28700" b="0" strike="noStrike" spc="-1">
              <a:latin typeface="Arial"/>
            </a:endParaRPr>
          </a:p>
        </p:txBody>
      </p:sp>
      <p:sp>
        <p:nvSpPr>
          <p:cNvPr id="125" name="标题 9"/>
          <p:cNvSpPr/>
          <p:nvPr/>
        </p:nvSpPr>
        <p:spPr>
          <a:xfrm>
            <a:off x="4115880" y="2651760"/>
            <a:ext cx="5409360" cy="938880"/>
          </a:xfrm>
          <a:prstGeom prst="rect">
            <a:avLst/>
          </a:prstGeom>
          <a:noFill/>
          <a:ln w="0">
            <a:noFill/>
          </a:ln>
        </p:spPr>
        <p:style>
          <a:lnRef idx="0">
            <a:scrgbClr r="0" g="0" b="0"/>
          </a:lnRef>
          <a:fillRef idx="0">
            <a:scrgbClr r="0" g="0" b="0"/>
          </a:fillRef>
          <a:effectRef idx="0">
            <a:scrgbClr r="0" g="0" b="0"/>
          </a:effectRef>
          <a:fontRef idx="minor"/>
        </p:style>
        <p:txBody>
          <a:bodyPr lIns="90000" tIns="46800" rIns="90000" bIns="46800" anchor="b">
            <a:normAutofit/>
          </a:bodyPr>
          <a:lstStyle/>
          <a:p>
            <a:pPr>
              <a:lnSpc>
                <a:spcPct val="100000"/>
              </a:lnSpc>
              <a:buNone/>
              <a:tabLst>
                <a:tab pos="0" algn="l"/>
              </a:tabLst>
            </a:pPr>
            <a:r>
              <a:rPr lang="zh-CN" sz="4800" b="1" strike="noStrike" spc="-1">
                <a:solidFill>
                  <a:srgbClr val="000000"/>
                </a:solidFill>
                <a:latin typeface="Arial"/>
                <a:ea typeface="汉仪旗黑-85S"/>
              </a:rPr>
              <a:t>知识分析</a:t>
            </a:r>
            <a:endParaRPr lang="en-US" sz="4800" b="0" strike="noStrike" spc="-1">
              <a:latin typeface="Arial"/>
            </a:endParaRPr>
          </a:p>
        </p:txBody>
      </p:sp>
      <p:pic>
        <p:nvPicPr>
          <p:cNvPr id="126" name="图片 1" descr="图片1"/>
          <p:cNvPicPr/>
          <p:nvPr/>
        </p:nvPicPr>
        <p:blipFill>
          <a:blip r:embed="rId2"/>
          <a:stretch/>
        </p:blipFill>
        <p:spPr>
          <a:xfrm>
            <a:off x="5457960" y="378000"/>
            <a:ext cx="1275840" cy="425160"/>
          </a:xfrm>
          <a:prstGeom prst="rect">
            <a:avLst/>
          </a:prstGeom>
          <a:ln w="0">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7" name="组合 16"/>
          <p:cNvGrpSpPr/>
          <p:nvPr/>
        </p:nvGrpSpPr>
        <p:grpSpPr>
          <a:xfrm>
            <a:off x="11598840" y="6433200"/>
            <a:ext cx="450720" cy="149760"/>
            <a:chOff x="11598840" y="6433200"/>
            <a:chExt cx="450720" cy="149760"/>
          </a:xfrm>
        </p:grpSpPr>
        <p:sp>
          <p:nvSpPr>
            <p:cNvPr id="128" name="菱形 18"/>
            <p:cNvSpPr/>
            <p:nvPr/>
          </p:nvSpPr>
          <p:spPr>
            <a:xfrm>
              <a:off x="11598840" y="64368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29" name="菱形 19"/>
            <p:cNvSpPr/>
            <p:nvPr/>
          </p:nvSpPr>
          <p:spPr>
            <a:xfrm>
              <a:off x="1175076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30" name="菱形 20"/>
            <p:cNvSpPr/>
            <p:nvPr/>
          </p:nvSpPr>
          <p:spPr>
            <a:xfrm>
              <a:off x="1190304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grpSp>
      <p:sp>
        <p:nvSpPr>
          <p:cNvPr id="131" name="五边形 4"/>
          <p:cNvSpPr/>
          <p:nvPr/>
        </p:nvSpPr>
        <p:spPr>
          <a:xfrm rot="5400000">
            <a:off x="347040" y="-79920"/>
            <a:ext cx="437760" cy="543240"/>
          </a:xfrm>
          <a:custGeom>
            <a:avLst/>
            <a:gdLst/>
            <a:ahLst/>
            <a:cxnLst/>
            <a:rect l="l" t="t" r="r" b="b"/>
            <a:pathLst>
              <a:path w="1217" h="1510">
                <a:moveTo>
                  <a:pt x="0" y="0"/>
                </a:moveTo>
                <a:lnTo>
                  <a:pt x="782" y="0"/>
                </a:lnTo>
                <a:lnTo>
                  <a:pt x="1217" y="755"/>
                </a:lnTo>
                <a:lnTo>
                  <a:pt x="782" y="1510"/>
                </a:lnTo>
                <a:lnTo>
                  <a:pt x="0" y="1510"/>
                </a:lnTo>
                <a:close/>
              </a:path>
            </a:pathLst>
          </a:custGeom>
          <a:solidFill>
            <a:srgbClr val="000000"/>
          </a:solidFill>
          <a:ln w="0">
            <a:noFill/>
          </a:ln>
          <a:effectLst>
            <a:outerShdw algn="tl">
              <a:srgbClr val="000000">
                <a:alpha val="40000"/>
              </a:srgbClr>
            </a:outerShdw>
          </a:effectLst>
        </p:spPr>
        <p:style>
          <a:lnRef idx="0">
            <a:scrgbClr r="0" g="0" b="0"/>
          </a:lnRef>
          <a:fillRef idx="0">
            <a:scrgbClr r="0" g="0" b="0"/>
          </a:fillRef>
          <a:effectRef idx="0">
            <a:scrgbClr r="0" g="0" b="0"/>
          </a:effectRef>
          <a:fontRef idx="minor"/>
        </p:style>
        <p:txBody>
          <a:bodyPr/>
          <a:lstStyle/>
          <a:p>
            <a:endParaRPr lang="zh-CN" altLang="en-US"/>
          </a:p>
        </p:txBody>
      </p:sp>
      <p:sp>
        <p:nvSpPr>
          <p:cNvPr id="132" name="文本框 6"/>
          <p:cNvSpPr/>
          <p:nvPr/>
        </p:nvSpPr>
        <p:spPr>
          <a:xfrm>
            <a:off x="565920" y="410580"/>
            <a:ext cx="5617440" cy="54792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buNone/>
              <a:tabLst>
                <a:tab pos="0" algn="l"/>
              </a:tabLst>
            </a:pPr>
            <a:r>
              <a:rPr lang="zh-CN" sz="3000" b="1" strike="noStrike" spc="-1" dirty="0">
                <a:solidFill>
                  <a:srgbClr val="000000"/>
                </a:solidFill>
                <a:latin typeface="微软雅黑"/>
                <a:ea typeface="微软雅黑"/>
              </a:rPr>
              <a:t>知识分析</a:t>
            </a:r>
            <a:endParaRPr lang="en-US" sz="3000" b="0" strike="noStrike" spc="-1" dirty="0">
              <a:latin typeface="Arial"/>
            </a:endParaRPr>
          </a:p>
        </p:txBody>
      </p:sp>
      <p:sp>
        <p:nvSpPr>
          <p:cNvPr id="133" name="文本框 2"/>
          <p:cNvSpPr/>
          <p:nvPr/>
        </p:nvSpPr>
        <p:spPr>
          <a:xfrm>
            <a:off x="1022862" y="958500"/>
            <a:ext cx="10464480" cy="234577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gn="ctr">
              <a:lnSpc>
                <a:spcPct val="150000"/>
              </a:lnSpc>
              <a:buNone/>
              <a:tabLst>
                <a:tab pos="0" algn="l"/>
              </a:tabLst>
            </a:pPr>
            <a:r>
              <a:rPr lang="zh-CN" altLang="en-US" sz="2000" spc="-1" dirty="0">
                <a:latin typeface="Arial"/>
              </a:rPr>
              <a:t>题目概述</a:t>
            </a:r>
            <a:endParaRPr lang="en-US" altLang="zh-CN" sz="2000" spc="-1" dirty="0">
              <a:latin typeface="Arial"/>
            </a:endParaRPr>
          </a:p>
          <a:p>
            <a:pPr>
              <a:lnSpc>
                <a:spcPct val="150000"/>
              </a:lnSpc>
              <a:buNone/>
              <a:tabLst>
                <a:tab pos="0" algn="l"/>
              </a:tabLst>
            </a:pPr>
            <a:r>
              <a:rPr lang="zh-CN" altLang="en-US" sz="2000" dirty="0"/>
              <a:t>    这是一个关于开发程序来进行夏威夷语单词发音的编程作业。你需要实现一个程序来将夏威夷语单词转换为对应的发音。</a:t>
            </a:r>
            <a:endParaRPr lang="en-US" altLang="zh-CN" sz="2000" dirty="0"/>
          </a:p>
          <a:p>
            <a:pPr>
              <a:lnSpc>
                <a:spcPct val="150000"/>
              </a:lnSpc>
              <a:buNone/>
              <a:tabLst>
                <a:tab pos="0" algn="l"/>
              </a:tabLst>
            </a:pPr>
            <a:r>
              <a:rPr lang="en-US" altLang="zh-CN" sz="2000" spc="-1" dirty="0">
                <a:latin typeface="Arial"/>
              </a:rPr>
              <a:t>	    </a:t>
            </a:r>
            <a:r>
              <a:rPr lang="zh-CN" altLang="en-US" sz="2000" dirty="0"/>
              <a:t>该任务的目标是将夏威夷语单词转换为其发音。你需要了解夏威夷语的发音规则，包括辅音和元音的发音方式，以及特殊的发音组合。</a:t>
            </a:r>
            <a:endParaRPr lang="en-US" altLang="zh-CN" sz="2000" spc="-1" dirty="0">
              <a:latin typeface="Arial"/>
            </a:endParaRPr>
          </a:p>
        </p:txBody>
      </p:sp>
      <p:pic>
        <p:nvPicPr>
          <p:cNvPr id="5" name="图片 4">
            <a:extLst>
              <a:ext uri="{FF2B5EF4-FFF2-40B4-BE49-F238E27FC236}">
                <a16:creationId xmlns:a16="http://schemas.microsoft.com/office/drawing/2014/main" id="{DDAE6481-C5A9-4417-A1BC-458A8B6E29FF}"/>
              </a:ext>
            </a:extLst>
          </p:cNvPr>
          <p:cNvPicPr>
            <a:picLocks noChangeAspect="1"/>
          </p:cNvPicPr>
          <p:nvPr/>
        </p:nvPicPr>
        <p:blipFill>
          <a:blip r:embed="rId3"/>
          <a:stretch>
            <a:fillRect/>
          </a:stretch>
        </p:blipFill>
        <p:spPr>
          <a:xfrm>
            <a:off x="7437937" y="4927574"/>
            <a:ext cx="3123379" cy="1812472"/>
          </a:xfrm>
          <a:prstGeom prst="rect">
            <a:avLst/>
          </a:prstGeom>
        </p:spPr>
      </p:pic>
    </p:spTree>
    <p:extLst>
      <p:ext uri="{BB962C8B-B14F-4D97-AF65-F5344CB8AC3E}">
        <p14:creationId xmlns:p14="http://schemas.microsoft.com/office/powerpoint/2010/main" val="7099359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7" name="组合 16"/>
          <p:cNvGrpSpPr/>
          <p:nvPr/>
        </p:nvGrpSpPr>
        <p:grpSpPr>
          <a:xfrm>
            <a:off x="11598840" y="6433200"/>
            <a:ext cx="450720" cy="149760"/>
            <a:chOff x="11598840" y="6433200"/>
            <a:chExt cx="450720" cy="149760"/>
          </a:xfrm>
        </p:grpSpPr>
        <p:sp>
          <p:nvSpPr>
            <p:cNvPr id="128" name="菱形 18"/>
            <p:cNvSpPr/>
            <p:nvPr/>
          </p:nvSpPr>
          <p:spPr>
            <a:xfrm>
              <a:off x="11598840" y="64368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29" name="菱形 19"/>
            <p:cNvSpPr/>
            <p:nvPr/>
          </p:nvSpPr>
          <p:spPr>
            <a:xfrm>
              <a:off x="1175076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30" name="菱形 20"/>
            <p:cNvSpPr/>
            <p:nvPr/>
          </p:nvSpPr>
          <p:spPr>
            <a:xfrm>
              <a:off x="1190304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grpSp>
      <p:sp>
        <p:nvSpPr>
          <p:cNvPr id="131" name="五边形 4"/>
          <p:cNvSpPr/>
          <p:nvPr/>
        </p:nvSpPr>
        <p:spPr>
          <a:xfrm rot="5400000">
            <a:off x="347040" y="-79920"/>
            <a:ext cx="437760" cy="543240"/>
          </a:xfrm>
          <a:custGeom>
            <a:avLst/>
            <a:gdLst/>
            <a:ahLst/>
            <a:cxnLst/>
            <a:rect l="l" t="t" r="r" b="b"/>
            <a:pathLst>
              <a:path w="1217" h="1510">
                <a:moveTo>
                  <a:pt x="0" y="0"/>
                </a:moveTo>
                <a:lnTo>
                  <a:pt x="782" y="0"/>
                </a:lnTo>
                <a:lnTo>
                  <a:pt x="1217" y="755"/>
                </a:lnTo>
                <a:lnTo>
                  <a:pt x="782" y="1510"/>
                </a:lnTo>
                <a:lnTo>
                  <a:pt x="0" y="1510"/>
                </a:lnTo>
                <a:close/>
              </a:path>
            </a:pathLst>
          </a:custGeom>
          <a:solidFill>
            <a:srgbClr val="000000"/>
          </a:solidFill>
          <a:ln w="0">
            <a:noFill/>
          </a:ln>
          <a:effectLst>
            <a:outerShdw algn="tl">
              <a:srgbClr val="000000">
                <a:alpha val="40000"/>
              </a:srgbClr>
            </a:outerShdw>
          </a:effectLst>
        </p:spPr>
        <p:style>
          <a:lnRef idx="0">
            <a:scrgbClr r="0" g="0" b="0"/>
          </a:lnRef>
          <a:fillRef idx="0">
            <a:scrgbClr r="0" g="0" b="0"/>
          </a:fillRef>
          <a:effectRef idx="0">
            <a:scrgbClr r="0" g="0" b="0"/>
          </a:effectRef>
          <a:fontRef idx="minor"/>
        </p:style>
        <p:txBody>
          <a:bodyPr/>
          <a:lstStyle/>
          <a:p>
            <a:endParaRPr lang="zh-CN" altLang="en-US"/>
          </a:p>
        </p:txBody>
      </p:sp>
      <p:sp>
        <p:nvSpPr>
          <p:cNvPr id="132" name="文本框 6"/>
          <p:cNvSpPr/>
          <p:nvPr/>
        </p:nvSpPr>
        <p:spPr>
          <a:xfrm>
            <a:off x="565920" y="410580"/>
            <a:ext cx="5617440" cy="54792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buNone/>
              <a:tabLst>
                <a:tab pos="0" algn="l"/>
              </a:tabLst>
            </a:pPr>
            <a:r>
              <a:rPr lang="zh-CN" sz="3000" b="1" strike="noStrike" spc="-1" dirty="0">
                <a:solidFill>
                  <a:srgbClr val="000000"/>
                </a:solidFill>
                <a:latin typeface="微软雅黑"/>
                <a:ea typeface="微软雅黑"/>
              </a:rPr>
              <a:t>知识分析</a:t>
            </a:r>
            <a:endParaRPr lang="en-US" sz="3000" b="0" strike="noStrike" spc="-1" dirty="0">
              <a:latin typeface="Arial"/>
            </a:endParaRPr>
          </a:p>
        </p:txBody>
      </p:sp>
      <p:sp>
        <p:nvSpPr>
          <p:cNvPr id="133" name="文本框 2"/>
          <p:cNvSpPr/>
          <p:nvPr/>
        </p:nvSpPr>
        <p:spPr>
          <a:xfrm>
            <a:off x="976680" y="615600"/>
            <a:ext cx="10464480" cy="95866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gn="ctr">
              <a:lnSpc>
                <a:spcPct val="150000"/>
              </a:lnSpc>
              <a:buNone/>
              <a:tabLst>
                <a:tab pos="0" algn="l"/>
              </a:tabLst>
            </a:pPr>
            <a:r>
              <a:rPr lang="zh-CN" altLang="en-US" sz="2000" spc="-1" dirty="0">
                <a:latin typeface="Arial"/>
              </a:rPr>
              <a:t>题目需求</a:t>
            </a:r>
            <a:endParaRPr lang="en-US" altLang="zh-CN" sz="2000" dirty="0"/>
          </a:p>
          <a:p>
            <a:pPr marL="457200" indent="-457200">
              <a:lnSpc>
                <a:spcPct val="150000"/>
              </a:lnSpc>
              <a:buAutoNum type="arabicPeriod"/>
              <a:tabLst>
                <a:tab pos="0" algn="l"/>
              </a:tabLst>
            </a:pPr>
            <a:endParaRPr lang="en-US" altLang="zh-CN" sz="2000" spc="-1" dirty="0">
              <a:latin typeface="Arial"/>
            </a:endParaRPr>
          </a:p>
        </p:txBody>
      </p:sp>
      <p:pic>
        <p:nvPicPr>
          <p:cNvPr id="5" name="图片 4">
            <a:extLst>
              <a:ext uri="{FF2B5EF4-FFF2-40B4-BE49-F238E27FC236}">
                <a16:creationId xmlns:a16="http://schemas.microsoft.com/office/drawing/2014/main" id="{DDAE6481-C5A9-4417-A1BC-458A8B6E29FF}"/>
              </a:ext>
            </a:extLst>
          </p:cNvPr>
          <p:cNvPicPr>
            <a:picLocks noChangeAspect="1"/>
          </p:cNvPicPr>
          <p:nvPr/>
        </p:nvPicPr>
        <p:blipFill>
          <a:blip r:embed="rId3"/>
          <a:stretch>
            <a:fillRect/>
          </a:stretch>
        </p:blipFill>
        <p:spPr>
          <a:xfrm>
            <a:off x="7437937" y="4927574"/>
            <a:ext cx="3123379" cy="1812472"/>
          </a:xfrm>
          <a:prstGeom prst="rect">
            <a:avLst/>
          </a:prstGeom>
        </p:spPr>
      </p:pic>
      <p:sp>
        <p:nvSpPr>
          <p:cNvPr id="3" name="Rectangle 2">
            <a:extLst>
              <a:ext uri="{FF2B5EF4-FFF2-40B4-BE49-F238E27FC236}">
                <a16:creationId xmlns:a16="http://schemas.microsoft.com/office/drawing/2014/main" id="{13E85041-39A8-834F-6877-BB2AA17AC3A3}"/>
              </a:ext>
            </a:extLst>
          </p:cNvPr>
          <p:cNvSpPr>
            <a:spLocks noChangeArrowheads="1"/>
          </p:cNvSpPr>
          <p:nvPr/>
        </p:nvSpPr>
        <p:spPr bwMode="auto">
          <a:xfrm>
            <a:off x="1293091" y="1574260"/>
            <a:ext cx="11441160" cy="347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buFontTx/>
              <a:buChar char="•"/>
            </a:pPr>
            <a:r>
              <a:rPr lang="zh-CN" altLang="en-US" sz="2000" dirty="0">
                <a:latin typeface="Arial" panose="020B0604020202020204" pitchFamily="34" charset="0"/>
              </a:rPr>
              <a:t>体验复合数据结构如 </a:t>
            </a:r>
            <a:r>
              <a:rPr lang="en-US" altLang="zh-CN" sz="2000" dirty="0">
                <a:latin typeface="Arial" panose="020B0604020202020204" pitchFamily="34" charset="0"/>
              </a:rPr>
              <a:t>std::string </a:t>
            </a:r>
            <a:r>
              <a:rPr lang="zh-CN" altLang="en-US" sz="2000" dirty="0">
                <a:latin typeface="Arial" panose="020B0604020202020204" pitchFamily="34" charset="0"/>
              </a:rPr>
              <a:t>的迭代操作。</a:t>
            </a:r>
            <a:endParaRPr lang="en-US" altLang="zh-CN" sz="2000" dirty="0">
              <a:latin typeface="Arial" panose="020B0604020202020204" pitchFamily="34" charset="0"/>
            </a:endParaRPr>
          </a:p>
          <a:p>
            <a:pPr eaLnBrk="0" fontAlgn="base" hangingPunct="0">
              <a:spcBef>
                <a:spcPct val="0"/>
              </a:spcBef>
              <a:spcAft>
                <a:spcPct val="0"/>
              </a:spcAft>
              <a:buFontTx/>
              <a:buChar char="•"/>
            </a:pPr>
            <a:endParaRPr lang="en-US" altLang="zh-CN" sz="20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2000" i="0" u="none" strike="noStrike" cap="none" normalizeH="0" baseline="0" dirty="0">
                <a:ln>
                  <a:noFill/>
                </a:ln>
                <a:solidFill>
                  <a:schemeClr val="tx1"/>
                </a:solidFill>
                <a:effectLst/>
                <a:latin typeface="Arial" panose="020B0604020202020204" pitchFamily="34" charset="0"/>
              </a:rPr>
              <a:t>体验在集合中与对象交互，并基于该对象及其邻居的值做出决策</a:t>
            </a:r>
            <a:endParaRPr kumimoji="0" lang="en-US" altLang="zh-CN" sz="200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zh-CN" altLang="zh-CN" sz="200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2000" i="0" u="none" strike="noStrike" cap="none" normalizeH="0" baseline="0" dirty="0">
                <a:ln>
                  <a:noFill/>
                </a:ln>
                <a:solidFill>
                  <a:schemeClr val="tx1"/>
                </a:solidFill>
                <a:effectLst/>
                <a:latin typeface="Arial" panose="020B0604020202020204" pitchFamily="34" charset="0"/>
              </a:rPr>
              <a:t>熟悉基本的字符串操作技术</a:t>
            </a:r>
            <a:endParaRPr kumimoji="0" lang="en-US" altLang="zh-CN" sz="200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zh-CN" altLang="zh-CN" sz="200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2000" i="0" u="none" strike="noStrike" cap="none" normalizeH="0" baseline="0" dirty="0">
                <a:ln>
                  <a:noFill/>
                </a:ln>
                <a:solidFill>
                  <a:schemeClr val="tx1"/>
                </a:solidFill>
                <a:effectLst/>
                <a:latin typeface="Arial" panose="020B0604020202020204" pitchFamily="34" charset="0"/>
              </a:rPr>
              <a:t>练习简单的字符串解析和基本输入验证</a:t>
            </a:r>
            <a:endParaRPr kumimoji="0" lang="en-US" altLang="zh-CN" sz="200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zh-CN" altLang="zh-CN" sz="200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2000" i="0" u="none" strike="noStrike" cap="none" normalizeH="0" baseline="0" dirty="0">
                <a:ln>
                  <a:noFill/>
                </a:ln>
                <a:solidFill>
                  <a:schemeClr val="tx1"/>
                </a:solidFill>
                <a:effectLst/>
                <a:latin typeface="Arial" panose="020B0604020202020204" pitchFamily="34" charset="0"/>
              </a:rPr>
              <a:t>理解基本的命令行参数</a:t>
            </a:r>
            <a:endParaRPr kumimoji="0" lang="en-US" altLang="zh-CN" sz="200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zh-CN" altLang="zh-CN" sz="200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2000" i="0" u="none" strike="noStrike" cap="none" normalizeH="0" baseline="0" dirty="0">
                <a:ln>
                  <a:noFill/>
                </a:ln>
                <a:solidFill>
                  <a:schemeClr val="tx1"/>
                </a:solidFill>
                <a:effectLst/>
                <a:latin typeface="Arial" panose="020B0604020202020204" pitchFamily="34" charset="0"/>
              </a:rPr>
              <a:t>有机会通过函数进行分而治之 </a:t>
            </a:r>
          </a:p>
        </p:txBody>
      </p:sp>
    </p:spTree>
    <p:extLst>
      <p:ext uri="{BB962C8B-B14F-4D97-AF65-F5344CB8AC3E}">
        <p14:creationId xmlns:p14="http://schemas.microsoft.com/office/powerpoint/2010/main" val="28547451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1059</TotalTime>
  <Words>5985</Words>
  <Application>Microsoft Office PowerPoint</Application>
  <PresentationFormat>宽屏</PresentationFormat>
  <Paragraphs>473</Paragraphs>
  <Slides>35</Slides>
  <Notes>21</Notes>
  <HiddenSlides>0</HiddenSlides>
  <MMClips>0</MMClips>
  <ScaleCrop>false</ScaleCrop>
  <HeadingPairs>
    <vt:vector size="6" baseType="variant">
      <vt:variant>
        <vt:lpstr>已用的字体</vt:lpstr>
      </vt:variant>
      <vt:variant>
        <vt:i4>9</vt:i4>
      </vt:variant>
      <vt:variant>
        <vt:lpstr>主题</vt:lpstr>
      </vt:variant>
      <vt:variant>
        <vt:i4>2</vt:i4>
      </vt:variant>
      <vt:variant>
        <vt:lpstr>幻灯片标题</vt:lpstr>
      </vt:variant>
      <vt:variant>
        <vt:i4>35</vt:i4>
      </vt:variant>
    </vt:vector>
  </HeadingPairs>
  <TitlesOfParts>
    <vt:vector size="46" baseType="lpstr">
      <vt:lpstr>等线</vt:lpstr>
      <vt:lpstr>仿宋</vt:lpstr>
      <vt:lpstr>微软雅黑</vt:lpstr>
      <vt:lpstr>StarSymbol</vt:lpstr>
      <vt:lpstr>Arial</vt:lpstr>
      <vt:lpstr>Courier New</vt:lpstr>
      <vt:lpstr>Symbol</vt:lpstr>
      <vt:lpstr>Times New Roman</vt:lpstr>
      <vt:lpstr>Wingdings</vt:lpstr>
      <vt:lpstr>Office Theme</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subject/>
  <dc:creator>hfy</dc:creator>
  <dc:description/>
  <cp:lastModifiedBy>Junnan Liu [el23jl2]</cp:lastModifiedBy>
  <cp:revision>233</cp:revision>
  <dcterms:created xsi:type="dcterms:W3CDTF">2020-11-13T09:39:00Z</dcterms:created>
  <dcterms:modified xsi:type="dcterms:W3CDTF">2024-09-22T04:13:53Z</dcterms:modified>
  <dc:language>zh-CN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0x010100FEAC714E6D3A4A498155A0BD9A20CC1D</vt:lpwstr>
  </property>
  <property fmtid="{D5CDD505-2E9C-101B-9397-08002B2CF9AE}" pid="3" name="ICV">
    <vt:lpwstr>D0D9B43A1E064A8F81BA14C0305F1E1A</vt:lpwstr>
  </property>
  <property fmtid="{D5CDD505-2E9C-101B-9397-08002B2CF9AE}" pid="4" name="KSOProductBuildVer">
    <vt:lpwstr>2052-11.1.0.13703</vt:lpwstr>
  </property>
  <property fmtid="{D5CDD505-2E9C-101B-9397-08002B2CF9AE}" pid="5" name="Notes">
    <vt:i4>24</vt:i4>
  </property>
  <property fmtid="{D5CDD505-2E9C-101B-9397-08002B2CF9AE}" pid="6" name="PresentationFormat">
    <vt:lpwstr>宽屏</vt:lpwstr>
  </property>
  <property fmtid="{D5CDD505-2E9C-101B-9397-08002B2CF9AE}" pid="7" name="Slides">
    <vt:i4>40</vt:i4>
  </property>
</Properties>
</file>