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8"/>
  </p:notesMasterIdLst>
  <p:sldIdLst>
    <p:sldId id="353" r:id="rId3"/>
    <p:sldId id="257" r:id="rId4"/>
    <p:sldId id="258" r:id="rId5"/>
    <p:sldId id="259" r:id="rId6"/>
    <p:sldId id="260" r:id="rId7"/>
    <p:sldId id="261" r:id="rId8"/>
    <p:sldId id="262" r:id="rId9"/>
    <p:sldId id="392" r:id="rId10"/>
    <p:sldId id="393" r:id="rId11"/>
    <p:sldId id="394" r:id="rId12"/>
    <p:sldId id="395" r:id="rId13"/>
    <p:sldId id="396" r:id="rId14"/>
    <p:sldId id="397" r:id="rId15"/>
    <p:sldId id="264" r:id="rId16"/>
    <p:sldId id="297" r:id="rId17"/>
    <p:sldId id="298" r:id="rId18"/>
    <p:sldId id="387" r:id="rId19"/>
    <p:sldId id="398" r:id="rId20"/>
    <p:sldId id="399" r:id="rId21"/>
    <p:sldId id="400" r:id="rId22"/>
    <p:sldId id="388" r:id="rId23"/>
    <p:sldId id="389" r:id="rId24"/>
    <p:sldId id="390" r:id="rId25"/>
    <p:sldId id="391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6" autoAdjust="0"/>
  </p:normalViewPr>
  <p:slideViewPr>
    <p:cSldViewPr snapToGrid="0">
      <p:cViewPr>
        <p:scale>
          <a:sx n="100" d="100"/>
          <a:sy n="100" d="100"/>
        </p:scale>
        <p:origin x="4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使用 </a:t>
            </a:r>
            <a:r>
              <a:rPr lang="en-US" altLang="zh-CN" sz="1200" dirty="0"/>
              <a:t>cp </a:t>
            </a:r>
            <a:r>
              <a:rPr lang="zh-CN" altLang="en-US" sz="1200" dirty="0"/>
              <a:t>复制文件</a:t>
            </a:r>
            <a:r>
              <a:rPr lang="en-US" altLang="zh-CN" sz="1200" dirty="0"/>
              <a:t>(</a:t>
            </a:r>
            <a:r>
              <a:rPr lang="zh-CN" altLang="en-US" sz="1200" dirty="0"/>
              <a:t>例如</a:t>
            </a:r>
            <a:r>
              <a:rPr lang="en-US" altLang="zh-CN" sz="1200" dirty="0"/>
              <a:t>.</a:t>
            </a:r>
            <a:r>
              <a:rPr lang="en-US" altLang="zh-CN" sz="1200" dirty="0" err="1"/>
              <a:t>vimrc</a:t>
            </a:r>
            <a:r>
              <a:rPr lang="zh-CN" altLang="en-US" sz="1200" dirty="0"/>
              <a:t>从</a:t>
            </a:r>
            <a:r>
              <a:rPr lang="en-US" altLang="zh-CN" sz="1200" dirty="0"/>
              <a:t>/p/course/cs354-deppeler/public/</a:t>
            </a:r>
            <a:r>
              <a:rPr lang="zh-CN" altLang="en-US" sz="1200" dirty="0"/>
              <a:t>到 </a:t>
            </a:r>
            <a:r>
              <a:rPr lang="en-US" altLang="zh-CN" sz="1200" dirty="0"/>
              <a:t>~/.</a:t>
            </a:r>
            <a:r>
              <a:rPr lang="en-US" altLang="zh-CN" sz="1200" dirty="0" err="1"/>
              <a:t>vimrc</a:t>
            </a:r>
            <a:r>
              <a:rPr lang="en-US" altLang="zh-CN" sz="1200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什么是指针变量（</a:t>
            </a:r>
            <a:r>
              <a:rPr lang="en-US" altLang="zh-CN" b="1" dirty="0"/>
              <a:t>What is a Pointer Variable?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指针变量是一种特殊的标量变量，它的值是另一个变量的内存地址。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也就是说，指针存储的是一个内存位置，而不是直接存储一个数据值。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00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-US" altLang="zh-CN" dirty="0"/>
              <a:t>p2 </a:t>
            </a:r>
            <a:r>
              <a:rPr lang="zh-CN" altLang="en-US" dirty="0"/>
              <a:t>未初始化，解引用 *</a:t>
            </a:r>
            <a:r>
              <a:rPr lang="en-US" altLang="zh-CN" dirty="0"/>
              <a:t>p2 </a:t>
            </a:r>
            <a:r>
              <a:rPr lang="zh-CN" altLang="en-US" dirty="0"/>
              <a:t>会导致未定义行为（</a:t>
            </a:r>
            <a:r>
              <a:rPr lang="en-US" altLang="zh-CN" dirty="0"/>
              <a:t>Undefined Behavior</a:t>
            </a:r>
            <a:r>
              <a:rPr lang="zh-CN" altLang="en-US" dirty="0"/>
              <a:t>）。由于 </a:t>
            </a:r>
            <a:r>
              <a:rPr lang="en-US" altLang="zh-CN" dirty="0"/>
              <a:t>p2 </a:t>
            </a:r>
            <a:r>
              <a:rPr lang="zh-CN" altLang="en-US" dirty="0"/>
              <a:t>的值是随机的，因此它可能指向任意地址。解引用它可能会：访问未分配的内存，导致段错误（</a:t>
            </a:r>
            <a:r>
              <a:rPr lang="en-US" altLang="zh-CN" dirty="0"/>
              <a:t>Segmentation Fault</a:t>
            </a:r>
            <a:r>
              <a:rPr lang="zh-CN" altLang="en-US" dirty="0"/>
              <a:t>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访问随机内存地址，导致读取随机值，程序逻辑错误。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p2 =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339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在这段代码中 </a:t>
            </a:r>
            <a:r>
              <a:rPr lang="zh-CN" altLang="en-US" b="1" dirty="0"/>
              <a:t>只有一个指针变量</a:t>
            </a:r>
            <a:r>
              <a:rPr lang="zh-CN" altLang="en-US" dirty="0"/>
              <a:t>被声明，即 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int* p1, p2; </a:t>
            </a:r>
            <a:r>
              <a:rPr lang="zh-CN" altLang="en-US" dirty="0"/>
              <a:t>这行代码声明了两个变量：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p1</a:t>
            </a:r>
            <a:r>
              <a:rPr lang="zh-CN" altLang="en-US" dirty="0"/>
              <a:t> 是一个指向 </a:t>
            </a:r>
            <a:r>
              <a:rPr lang="en-US" altLang="zh-CN" dirty="0"/>
              <a:t>int </a:t>
            </a:r>
            <a:r>
              <a:rPr lang="zh-CN" altLang="en-US" dirty="0"/>
              <a:t>类型的指针，因为 * 仅与 </a:t>
            </a:r>
            <a:r>
              <a:rPr lang="en-US" altLang="zh-CN" dirty="0"/>
              <a:t>p1 </a:t>
            </a:r>
            <a:r>
              <a:rPr lang="zh-CN" altLang="en-US" dirty="0"/>
              <a:t>结合在一起。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p2</a:t>
            </a:r>
            <a:r>
              <a:rPr lang="zh-CN" altLang="en-US" dirty="0"/>
              <a:t> 是一个普通的 </a:t>
            </a:r>
            <a:r>
              <a:rPr lang="en-US" altLang="zh-CN" dirty="0"/>
              <a:t>int </a:t>
            </a:r>
            <a:r>
              <a:rPr lang="zh-CN" altLang="en-US" dirty="0"/>
              <a:t>类型变量，而不是指针。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这行代码声明了一个名为 </a:t>
            </a:r>
            <a:r>
              <a:rPr lang="en-US" altLang="zh-CN" dirty="0"/>
              <a:t>q </a:t>
            </a:r>
            <a:r>
              <a:rPr lang="zh-CN" altLang="en-US" dirty="0"/>
              <a:t>的指针变量，它是一个指向 </a:t>
            </a:r>
            <a:r>
              <a:rPr lang="en-US" altLang="zh-CN" dirty="0"/>
              <a:t>int </a:t>
            </a:r>
            <a:r>
              <a:rPr lang="zh-CN" altLang="en-US" dirty="0"/>
              <a:t>类型指针（</a:t>
            </a:r>
            <a:r>
              <a:rPr lang="en-US" altLang="zh-CN" dirty="0"/>
              <a:t>int*</a:t>
            </a:r>
            <a:r>
              <a:rPr lang="zh-CN" altLang="en-US" dirty="0"/>
              <a:t>）的指针（即 </a:t>
            </a:r>
            <a:r>
              <a:rPr lang="en-US" altLang="zh-CN" dirty="0"/>
              <a:t>q </a:t>
            </a:r>
            <a:r>
              <a:rPr lang="zh-CN" altLang="en-US" dirty="0"/>
              <a:t>是一个二级指针）。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55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An array is a compound unit of storage, </a:t>
            </a:r>
            <a:r>
              <a:rPr lang="en-US" altLang="zh-CN" b="1" dirty="0" err="1"/>
              <a:t>elem</a:t>
            </a:r>
            <a:r>
              <a:rPr lang="en-US" altLang="zh-CN" b="1" dirty="0"/>
              <a:t> of same type.</a:t>
            </a:r>
            <a:r>
              <a:rPr lang="zh-CN" altLang="en-US" dirty="0"/>
              <a:t>数组是一种复合的存储单元，由相同类型的元素组成。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每个数组元素的数据类型必须一致，例如整型数组只能存储整型数据，字符数组只能存储字符数据。</a:t>
            </a:r>
          </a:p>
          <a:p>
            <a:r>
              <a:rPr lang="zh-CN" altLang="en-US" b="1" dirty="0"/>
              <a:t>访问方式：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Access via identifier and index.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数组中的每个元素都可以通过数组名称（标识符）和索引（</a:t>
            </a:r>
            <a:r>
              <a:rPr lang="en-US" altLang="zh-CN" dirty="0"/>
              <a:t>index</a:t>
            </a:r>
            <a:r>
              <a:rPr lang="zh-CN" altLang="en-US" dirty="0"/>
              <a:t>）来访问。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数组的索引通常从 </a:t>
            </a:r>
            <a:r>
              <a:rPr lang="en-US" altLang="zh-CN" dirty="0"/>
              <a:t>0 </a:t>
            </a:r>
            <a:r>
              <a:rPr lang="zh-CN" altLang="en-US" dirty="0"/>
              <a:t>开始，到 </a:t>
            </a:r>
            <a:r>
              <a:rPr lang="en-US" altLang="zh-CN" dirty="0"/>
              <a:t>n-1 </a:t>
            </a:r>
            <a:r>
              <a:rPr lang="zh-CN" altLang="en-US" dirty="0"/>
              <a:t>结束（</a:t>
            </a:r>
            <a:r>
              <a:rPr lang="en-US" altLang="zh-CN" dirty="0"/>
              <a:t>n </a:t>
            </a:r>
            <a:r>
              <a:rPr lang="zh-CN" altLang="en-US" dirty="0"/>
              <a:t>是数组的长度）。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例如：</a:t>
            </a:r>
            <a:r>
              <a:rPr lang="en-US" altLang="zh-CN" dirty="0" err="1"/>
              <a:t>arr</a:t>
            </a:r>
            <a:r>
              <a:rPr lang="en-US" altLang="zh-CN" dirty="0"/>
              <a:t>[0] </a:t>
            </a:r>
            <a:r>
              <a:rPr lang="zh-CN" altLang="en-US" dirty="0"/>
              <a:t>表示数组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zh-CN" altLang="en-US" dirty="0"/>
              <a:t>的第一个元素，</a:t>
            </a:r>
            <a:r>
              <a:rPr lang="en-US" altLang="zh-CN" dirty="0" err="1"/>
              <a:t>arr</a:t>
            </a:r>
            <a:r>
              <a:rPr lang="en-US" altLang="zh-CN" dirty="0"/>
              <a:t>[2] </a:t>
            </a:r>
            <a:r>
              <a:rPr lang="zh-CN" altLang="en-US" dirty="0"/>
              <a:t>表示第三个元素。</a:t>
            </a:r>
          </a:p>
          <a:p>
            <a:r>
              <a:rPr lang="zh-CN" altLang="en-US" b="1" dirty="0"/>
              <a:t>内存分配：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Allocate as contiguous fixed size block of memory.</a:t>
            </a:r>
            <a:r>
              <a:rPr lang="zh-CN" altLang="en-US" dirty="0"/>
              <a:t>数组在内存中是作为一个连续的固定大小的内存块进行分配的。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每个数组元素在内存中的地址是连续的，这意味着在数组中的每个元素之间没有其他数据的间隔。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例如，对于一个 </a:t>
            </a:r>
            <a:r>
              <a:rPr lang="en-US" altLang="zh-CN" dirty="0"/>
              <a:t>int </a:t>
            </a:r>
            <a:r>
              <a:rPr lang="zh-CN" altLang="en-US" dirty="0"/>
              <a:t>类型的数组 </a:t>
            </a:r>
            <a:r>
              <a:rPr lang="en-US" altLang="zh-CN" dirty="0" err="1"/>
              <a:t>arr</a:t>
            </a:r>
            <a:r>
              <a:rPr lang="en-US" altLang="zh-CN" dirty="0"/>
              <a:t>[5]</a:t>
            </a:r>
            <a:r>
              <a:rPr lang="zh-CN" altLang="en-US" dirty="0"/>
              <a:t>，如果 </a:t>
            </a:r>
            <a:r>
              <a:rPr lang="en-US" altLang="zh-CN" dirty="0"/>
              <a:t>int </a:t>
            </a:r>
            <a:r>
              <a:rPr lang="zh-CN" altLang="en-US" dirty="0"/>
              <a:t>占用 </a:t>
            </a:r>
            <a:r>
              <a:rPr lang="en-US" altLang="zh-CN" dirty="0"/>
              <a:t>4 </a:t>
            </a:r>
            <a:r>
              <a:rPr lang="zh-CN" altLang="en-US" dirty="0"/>
              <a:t>字节，整个数组将占用 </a:t>
            </a:r>
            <a:r>
              <a:rPr lang="en-US" altLang="zh-CN" dirty="0"/>
              <a:t>20 </a:t>
            </a:r>
            <a:r>
              <a:rPr lang="zh-CN" altLang="en-US" dirty="0"/>
              <a:t>字节的连续内存</a:t>
            </a:r>
          </a:p>
          <a:p>
            <a:r>
              <a:rPr lang="en-US" altLang="zh-CN" b="1" dirty="0"/>
              <a:t>Why use an Array? </a:t>
            </a:r>
            <a:r>
              <a:rPr lang="zh-CN" altLang="en-US" b="1" dirty="0"/>
              <a:t>（为什么使用数组？）</a:t>
            </a:r>
          </a:p>
          <a:p>
            <a:r>
              <a:rPr lang="zh-CN" altLang="en-US" b="1" dirty="0"/>
              <a:t>存储同类型数据的集合：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Store collection of data of same type fast.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数组用于存储同类型数据的集合，能够有效地组织和管理数据。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相对于单独处理每个数据元素，数组使得数据的批量处理更加快捷和方便。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002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How many integer elements have been allocated memory?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问题</a:t>
            </a:r>
            <a:r>
              <a:rPr lang="zh-CN" altLang="en-US" dirty="0"/>
              <a:t>：分配了多少个整数元素的内存？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答案</a:t>
            </a:r>
            <a:r>
              <a:rPr lang="zh-CN" altLang="en-US" dirty="0"/>
              <a:t>：</a:t>
            </a:r>
            <a:r>
              <a:rPr lang="en-US" altLang="zh-CN" dirty="0"/>
              <a:t>5 </a:t>
            </a:r>
            <a:r>
              <a:rPr lang="zh-CN" altLang="en-US" dirty="0"/>
              <a:t>个整数元素。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 </a:t>
            </a:r>
            <a:r>
              <a:rPr lang="en-US" altLang="zh-CN" dirty="0"/>
              <a:t>a </a:t>
            </a:r>
            <a:r>
              <a:rPr lang="zh-CN" altLang="en-US" dirty="0"/>
              <a:t>数组的大小是 </a:t>
            </a:r>
            <a:r>
              <a:rPr lang="en-US" altLang="zh-CN" dirty="0"/>
              <a:t>5</a:t>
            </a:r>
            <a:r>
              <a:rPr lang="zh-CN" altLang="en-US" dirty="0"/>
              <a:t>，因此它分配了 </a:t>
            </a:r>
            <a:r>
              <a:rPr lang="en-US" altLang="zh-CN" dirty="0"/>
              <a:t>5 </a:t>
            </a:r>
            <a:r>
              <a:rPr lang="zh-CN" altLang="en-US" dirty="0"/>
              <a:t>个整数元素的内存空间。</a:t>
            </a:r>
          </a:p>
          <a:p>
            <a:r>
              <a:rPr lang="en-US" altLang="zh-CN" b="1" dirty="0"/>
              <a:t>3. Where in memory was the array allocation made?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问题</a:t>
            </a:r>
            <a:r>
              <a:rPr lang="zh-CN" altLang="en-US" dirty="0"/>
              <a:t>：数组 </a:t>
            </a:r>
            <a:r>
              <a:rPr lang="en-US" altLang="zh-CN" dirty="0"/>
              <a:t>a </a:t>
            </a:r>
            <a:r>
              <a:rPr lang="zh-CN" altLang="en-US" dirty="0"/>
              <a:t>是在内存的哪个部分分配的？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答案</a:t>
            </a:r>
            <a:r>
              <a:rPr lang="zh-CN" altLang="en-US" dirty="0"/>
              <a:t>：栈（</a:t>
            </a:r>
            <a:r>
              <a:rPr lang="en-US" altLang="zh-CN" dirty="0"/>
              <a:t>Stack</a:t>
            </a:r>
            <a:r>
              <a:rPr lang="zh-CN" altLang="en-US" dirty="0"/>
              <a:t>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在函数中定义的局部变量（包括数组）默认分配在栈上。栈内存是 </a:t>
            </a:r>
            <a:r>
              <a:rPr lang="en-US" altLang="zh-CN" dirty="0"/>
              <a:t>LIFO</a:t>
            </a:r>
            <a:r>
              <a:rPr lang="zh-CN" altLang="en-US" dirty="0"/>
              <a:t>（后进先出）结构，用于存储局部变量和函数调用信息。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-US" altLang="zh-CN" dirty="0" err="1"/>
              <a:t>someFunction</a:t>
            </a:r>
            <a:r>
              <a:rPr lang="en-US" altLang="zh-CN" dirty="0"/>
              <a:t> </a:t>
            </a:r>
            <a:r>
              <a:rPr lang="zh-CN" altLang="en-US" dirty="0"/>
              <a:t>函数被调用时，数组 </a:t>
            </a:r>
            <a:r>
              <a:rPr lang="en-US" altLang="zh-CN" dirty="0"/>
              <a:t>a </a:t>
            </a:r>
            <a:r>
              <a:rPr lang="zh-CN" altLang="en-US" dirty="0"/>
              <a:t>的内存在栈上分配；当函数结束时，这段内存会被自动释放。</a:t>
            </a:r>
          </a:p>
          <a:p>
            <a:r>
              <a:rPr lang="en-US" altLang="zh-CN" b="1" dirty="0"/>
              <a:t>4. Write the code that gives the element at index 1 a value of 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问题</a:t>
            </a:r>
            <a:r>
              <a:rPr lang="zh-CN" altLang="en-US" dirty="0"/>
              <a:t>：编写代码将数组 </a:t>
            </a:r>
            <a:r>
              <a:rPr lang="en-US" altLang="zh-CN" dirty="0"/>
              <a:t>a </a:t>
            </a:r>
            <a:r>
              <a:rPr lang="zh-CN" altLang="en-US" dirty="0"/>
              <a:t>的第 </a:t>
            </a:r>
            <a:r>
              <a:rPr lang="en-US" altLang="zh-CN" dirty="0"/>
              <a:t>1 </a:t>
            </a:r>
            <a:r>
              <a:rPr lang="zh-CN" altLang="en-US" dirty="0"/>
              <a:t>个元素（索引 </a:t>
            </a:r>
            <a:r>
              <a:rPr lang="en-US" altLang="zh-CN" dirty="0"/>
              <a:t>1</a:t>
            </a:r>
            <a:r>
              <a:rPr lang="zh-CN" altLang="en-US" dirty="0"/>
              <a:t>）赋值为 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答案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复制代码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CN" dirty="0"/>
              <a:t>a[1] = 11;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a[1] </a:t>
            </a:r>
            <a:r>
              <a:rPr lang="zh-CN" altLang="en-US" dirty="0"/>
              <a:t>表示数组 </a:t>
            </a:r>
            <a:r>
              <a:rPr lang="en-US" altLang="zh-CN" dirty="0"/>
              <a:t>a </a:t>
            </a:r>
            <a:r>
              <a:rPr lang="zh-CN" altLang="en-US" dirty="0"/>
              <a:t>的第 </a:t>
            </a:r>
            <a:r>
              <a:rPr lang="en-US" altLang="zh-CN" dirty="0"/>
              <a:t>1 </a:t>
            </a:r>
            <a:r>
              <a:rPr lang="zh-CN" altLang="en-US" dirty="0"/>
              <a:t>个元素（数组索引从 </a:t>
            </a:r>
            <a:r>
              <a:rPr lang="en-US" altLang="zh-CN" dirty="0"/>
              <a:t>0 </a:t>
            </a:r>
            <a:r>
              <a:rPr lang="zh-CN" altLang="en-US" dirty="0"/>
              <a:t>开始）。这行代码将 </a:t>
            </a:r>
            <a:r>
              <a:rPr lang="en-US" altLang="zh-CN" dirty="0"/>
              <a:t>a[1] </a:t>
            </a:r>
            <a:r>
              <a:rPr lang="zh-CN" altLang="en-US" dirty="0"/>
              <a:t>的值设置为 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5. Draw a basic memory diagram showing array 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问题</a:t>
            </a:r>
            <a:r>
              <a:rPr lang="zh-CN" altLang="en-US" dirty="0"/>
              <a:t>：画出数组 </a:t>
            </a:r>
            <a:r>
              <a:rPr lang="en-US" altLang="zh-CN" dirty="0"/>
              <a:t>a </a:t>
            </a:r>
            <a:r>
              <a:rPr lang="zh-CN" altLang="en-US" dirty="0"/>
              <a:t>的基本内存图。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答案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css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复制代码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zh-CN" altLang="en-US" dirty="0"/>
              <a:t>地址（假设） </a:t>
            </a:r>
            <a:r>
              <a:rPr lang="en-US" altLang="zh-CN" dirty="0"/>
              <a:t>| </a:t>
            </a:r>
            <a:r>
              <a:rPr lang="zh-CN" altLang="en-US" dirty="0"/>
              <a:t>值 </a:t>
            </a:r>
            <a:r>
              <a:rPr lang="en-US" altLang="zh-CN" dirty="0"/>
              <a:t>0x7ffee4b17a0 | a[0] = 0 </a:t>
            </a:r>
            <a:r>
              <a:rPr lang="zh-CN" altLang="en-US" dirty="0"/>
              <a:t>（未初始化） </a:t>
            </a:r>
            <a:r>
              <a:rPr lang="en-US" altLang="zh-CN" dirty="0"/>
              <a:t>0x7ffee4b17a4 | a[1] = 11 0x7ffee4b17a8 | a[2] = 0 </a:t>
            </a:r>
            <a:r>
              <a:rPr lang="zh-CN" altLang="en-US" dirty="0"/>
              <a:t>（未初始化） </a:t>
            </a:r>
            <a:r>
              <a:rPr lang="en-US" altLang="zh-CN" dirty="0"/>
              <a:t>0x7ffee4b17ac | a[3] = 0 </a:t>
            </a:r>
            <a:r>
              <a:rPr lang="zh-CN" altLang="en-US" dirty="0"/>
              <a:t>（未初始化） </a:t>
            </a:r>
            <a:r>
              <a:rPr lang="en-US" altLang="zh-CN" dirty="0"/>
              <a:t>0x7ffee4b17b0 | a[4] = 0 </a:t>
            </a:r>
            <a:r>
              <a:rPr lang="zh-CN" altLang="en-US" dirty="0"/>
              <a:t>（未初始化）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内存中数组 </a:t>
            </a:r>
            <a:r>
              <a:rPr lang="en-US" altLang="zh-CN" dirty="0"/>
              <a:t>a </a:t>
            </a:r>
            <a:r>
              <a:rPr lang="zh-CN" altLang="en-US" dirty="0"/>
              <a:t>的元素是连续存储的，每个元素占用 </a:t>
            </a:r>
            <a:r>
              <a:rPr lang="en-US" altLang="zh-CN" dirty="0"/>
              <a:t>4 </a:t>
            </a:r>
            <a:r>
              <a:rPr lang="zh-CN" altLang="en-US" dirty="0"/>
              <a:t>个字节（假设系统中 </a:t>
            </a:r>
            <a:r>
              <a:rPr lang="en-US" altLang="zh-CN" dirty="0"/>
              <a:t>int </a:t>
            </a:r>
            <a:r>
              <a:rPr lang="zh-CN" altLang="en-US" dirty="0"/>
              <a:t>类型大小为 </a:t>
            </a:r>
            <a:r>
              <a:rPr lang="en-US" altLang="zh-CN" dirty="0"/>
              <a:t>4 </a:t>
            </a:r>
            <a:r>
              <a:rPr lang="zh-CN" altLang="en-US" dirty="0"/>
              <a:t>个字节）。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a[1] </a:t>
            </a:r>
            <a:r>
              <a:rPr lang="zh-CN" altLang="en-US" dirty="0"/>
              <a:t>的值是 </a:t>
            </a:r>
            <a:r>
              <a:rPr lang="en-US" altLang="zh-CN" dirty="0"/>
              <a:t>11</a:t>
            </a:r>
            <a:r>
              <a:rPr lang="zh-CN" altLang="en-US" dirty="0"/>
              <a:t>，其他元素值未初始化，默认可能为 </a:t>
            </a:r>
            <a:r>
              <a:rPr lang="en-US" altLang="zh-CN" dirty="0"/>
              <a:t>0</a:t>
            </a:r>
            <a:r>
              <a:rPr lang="zh-CN" altLang="en-US" dirty="0"/>
              <a:t>（或随机值，取决于系统和编译器）。</a:t>
            </a:r>
          </a:p>
          <a:p>
            <a:r>
              <a:rPr lang="en-US" altLang="zh-CN" b="1" dirty="0"/>
              <a:t>6. </a:t>
            </a:r>
            <a:r>
              <a:rPr lang="zh-CN" altLang="en-US" b="1" dirty="0"/>
              <a:t>解释栈上分配数组（</a:t>
            </a:r>
            <a:r>
              <a:rPr lang="en-US" altLang="zh-CN" b="1" dirty="0"/>
              <a:t>SAA</a:t>
            </a:r>
            <a:r>
              <a:rPr lang="zh-CN" altLang="en-US" b="1" dirty="0"/>
              <a:t>）标识符的作用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a </a:t>
            </a:r>
            <a:r>
              <a:rPr lang="zh-CN" altLang="en-US" b="1" dirty="0"/>
              <a:t>是一个标识符（</a:t>
            </a:r>
            <a:r>
              <a:rPr lang="en-US" altLang="zh-CN" b="1" dirty="0"/>
              <a:t>identifier</a:t>
            </a:r>
            <a:r>
              <a:rPr lang="zh-CN" altLang="en-US" b="1" dirty="0"/>
              <a:t>），不是一个变量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数组名 </a:t>
            </a:r>
            <a:r>
              <a:rPr lang="en-US" altLang="zh-CN" dirty="0"/>
              <a:t>a </a:t>
            </a:r>
            <a:r>
              <a:rPr lang="zh-CN" altLang="en-US" dirty="0"/>
              <a:t>是数组的首地址的别名，它不是一个可以赋值的变量。它表示数组的起始位置，即数组第一个元素的地址。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例如，</a:t>
            </a:r>
            <a:r>
              <a:rPr lang="en-US" altLang="zh-CN" dirty="0"/>
              <a:t>a </a:t>
            </a:r>
            <a:r>
              <a:rPr lang="zh-CN" altLang="en-US" dirty="0"/>
              <a:t>等价于 </a:t>
            </a:r>
            <a:r>
              <a:rPr lang="en-US" altLang="zh-CN" dirty="0"/>
              <a:t>&amp;a[0]</a:t>
            </a:r>
            <a:r>
              <a:rPr lang="zh-CN" altLang="en-US" dirty="0"/>
              <a:t>，表示数组第一个元素的地址。</a:t>
            </a:r>
          </a:p>
          <a:p>
            <a:r>
              <a:rPr lang="zh-CN" altLang="en-US" b="1" dirty="0"/>
              <a:t>在 </a:t>
            </a:r>
            <a:r>
              <a:rPr lang="en-US" altLang="zh-CN" b="1" dirty="0"/>
              <a:t>C </a:t>
            </a:r>
            <a:r>
              <a:rPr lang="zh-CN" altLang="en-US" b="1" dirty="0"/>
              <a:t>语言中，栈上分配数组的标识符（</a:t>
            </a:r>
            <a:r>
              <a:rPr lang="en-US" altLang="zh-CN" b="1" dirty="0"/>
              <a:t>SAA Identifier</a:t>
            </a:r>
            <a:r>
              <a:rPr lang="zh-CN" altLang="en-US" b="1" dirty="0"/>
              <a:t>）：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作为源操作数使用（</a:t>
            </a:r>
            <a:r>
              <a:rPr lang="en-US" altLang="zh-CN" b="1" dirty="0"/>
              <a:t>Source Operand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b="1" dirty="0"/>
              <a:t>作用</a:t>
            </a:r>
            <a:r>
              <a:rPr lang="zh-CN" altLang="en-US" dirty="0"/>
              <a:t>：提供数组的地址。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例如：</a:t>
            </a:r>
            <a:r>
              <a:rPr lang="en-US" altLang="zh-CN" dirty="0"/>
              <a:t>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dirty="0" err="1"/>
              <a:t>printf</a:t>
            </a:r>
            <a:r>
              <a:rPr lang="en-US" altLang="zh-CN" dirty="0"/>
              <a:t>("%p\n", a); // </a:t>
            </a:r>
            <a:r>
              <a:rPr lang="zh-CN" altLang="en-US" dirty="0"/>
              <a:t>输出数组 </a:t>
            </a:r>
            <a:r>
              <a:rPr lang="en-US" altLang="zh-CN" dirty="0"/>
              <a:t>a </a:t>
            </a:r>
            <a:r>
              <a:rPr lang="zh-CN" altLang="en-US" dirty="0"/>
              <a:t>的首地址 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dirty="0"/>
              <a:t>这里的 </a:t>
            </a:r>
            <a:r>
              <a:rPr lang="en-US" altLang="zh-CN" dirty="0"/>
              <a:t>a </a:t>
            </a:r>
            <a:r>
              <a:rPr lang="zh-CN" altLang="en-US" dirty="0"/>
              <a:t>提供了数组的地址，相当于 </a:t>
            </a:r>
            <a:r>
              <a:rPr lang="en-US" altLang="zh-CN" dirty="0"/>
              <a:t>&amp;a[0]</a:t>
            </a:r>
            <a:r>
              <a:rPr lang="zh-CN" altLang="en-US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作为目标操作数使用（</a:t>
            </a:r>
            <a:r>
              <a:rPr lang="en-US" altLang="zh-CN" b="1" dirty="0"/>
              <a:t>Destination Operand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b="1" dirty="0"/>
              <a:t>结果</a:t>
            </a:r>
            <a:r>
              <a:rPr lang="zh-CN" altLang="en-US" dirty="0"/>
              <a:t>：编译错误。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例如，不能对数组名 </a:t>
            </a:r>
            <a:r>
              <a:rPr lang="en-US" altLang="zh-CN" dirty="0"/>
              <a:t>a </a:t>
            </a:r>
            <a:r>
              <a:rPr lang="zh-CN" altLang="en-US" dirty="0"/>
              <a:t>赋值，如以下代码：</a:t>
            </a:r>
            <a:r>
              <a:rPr lang="en-US" altLang="zh-CN" dirty="0"/>
              <a:t>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dirty="0"/>
              <a:t>a = b; // </a:t>
            </a:r>
            <a:r>
              <a:rPr lang="zh-CN" altLang="en-US" dirty="0"/>
              <a:t>编译错误，不能给数组名赋值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CN" dirty="0"/>
              <a:t>a </a:t>
            </a:r>
            <a:r>
              <a:rPr lang="zh-CN" altLang="en-US" dirty="0"/>
              <a:t>是数组的首地址常量，不是一个可以修改的变量，所以无法给它赋值。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00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启动 </a:t>
            </a:r>
            <a:r>
              <a:rPr lang="en-US" altLang="zh-CN" b="1" dirty="0"/>
              <a:t>Vim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bash</a:t>
            </a:r>
          </a:p>
          <a:p>
            <a:r>
              <a:rPr lang="zh-CN" altLang="en-US" dirty="0"/>
              <a:t>复制代码</a:t>
            </a:r>
          </a:p>
          <a:p>
            <a:pPr rtl="0"/>
            <a:r>
              <a:rPr lang="en-US" altLang="zh-CN" dirty="0"/>
              <a:t>vim filename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如果文件 </a:t>
            </a:r>
            <a:r>
              <a:rPr lang="en-US" altLang="zh-CN" dirty="0"/>
              <a:t>filename </a:t>
            </a:r>
            <a:r>
              <a:rPr lang="zh-CN" altLang="en-US" dirty="0"/>
              <a:t>存在，会打开文件；如果不存在，则会创建新文件。</a:t>
            </a:r>
          </a:p>
          <a:p>
            <a:r>
              <a:rPr lang="zh-CN" altLang="en-US" b="1" dirty="0"/>
              <a:t>切换到插入模式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按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进入插入模式，开始编辑文本。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按 </a:t>
            </a:r>
            <a:r>
              <a:rPr lang="en-US" altLang="zh-CN" dirty="0"/>
              <a:t>a </a:t>
            </a:r>
            <a:r>
              <a:rPr lang="zh-CN" altLang="en-US" dirty="0"/>
              <a:t>在光标之后进入插入模式。</a:t>
            </a:r>
          </a:p>
          <a:p>
            <a:r>
              <a:rPr lang="zh-CN" altLang="en-US" b="1" dirty="0"/>
              <a:t>切换到普通模式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按 </a:t>
            </a:r>
            <a:r>
              <a:rPr lang="en-US" altLang="zh-CN" dirty="0"/>
              <a:t>Esc </a:t>
            </a:r>
            <a:r>
              <a:rPr lang="zh-CN" altLang="en-US" dirty="0"/>
              <a:t>键返回普通模式。</a:t>
            </a:r>
          </a:p>
          <a:p>
            <a:r>
              <a:rPr lang="zh-CN" altLang="en-US" b="1" dirty="0"/>
              <a:t>保存并退出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保存并退出：</a:t>
            </a:r>
            <a:r>
              <a:rPr lang="en-US" altLang="zh-CN" dirty="0"/>
              <a:t>Shift + ZZ </a:t>
            </a:r>
            <a:r>
              <a:rPr lang="zh-CN" altLang="en-US" dirty="0"/>
              <a:t>或 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仅保存：</a:t>
            </a:r>
            <a:r>
              <a:rPr lang="en-US" altLang="zh-CN" dirty="0"/>
              <a:t>:w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仅退出（不保存修改）：</a:t>
            </a:r>
            <a:r>
              <a:rPr lang="en-US" altLang="zh-CN" dirty="0"/>
              <a:t>:q!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查找和替换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查找：按 </a:t>
            </a:r>
            <a:r>
              <a:rPr lang="en-US" altLang="zh-CN" dirty="0"/>
              <a:t>/ </a:t>
            </a:r>
            <a:r>
              <a:rPr lang="zh-CN" altLang="en-US" dirty="0"/>
              <a:t>键，然后输入要查找的文本，按 </a:t>
            </a:r>
            <a:r>
              <a:rPr lang="en-US" altLang="zh-CN" dirty="0"/>
              <a:t>Enter </a:t>
            </a:r>
            <a:r>
              <a:rPr lang="zh-CN" altLang="en-US" dirty="0"/>
              <a:t>确认。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替换：</a:t>
            </a:r>
            <a:r>
              <a:rPr lang="en-US" altLang="zh-CN" dirty="0"/>
              <a:t>:s/old/new/g </a:t>
            </a:r>
            <a:r>
              <a:rPr lang="zh-CN" altLang="en-US" dirty="0"/>
              <a:t>将当前行的 </a:t>
            </a:r>
            <a:r>
              <a:rPr lang="en-US" altLang="zh-CN" dirty="0"/>
              <a:t>old </a:t>
            </a:r>
            <a:r>
              <a:rPr lang="zh-CN" altLang="en-US" dirty="0"/>
              <a:t>替换为 </a:t>
            </a:r>
            <a:r>
              <a:rPr lang="en-US" altLang="zh-CN" dirty="0"/>
              <a:t>new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删除操作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删除当前行：</a:t>
            </a:r>
            <a:r>
              <a:rPr lang="en-US" altLang="zh-CN" dirty="0"/>
              <a:t>dd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删除单个字符：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复制和粘贴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复制（</a:t>
            </a:r>
            <a:r>
              <a:rPr lang="en-US" altLang="zh-CN" dirty="0"/>
              <a:t>Yank</a:t>
            </a:r>
            <a:r>
              <a:rPr lang="zh-CN" altLang="en-US" dirty="0"/>
              <a:t>）：</a:t>
            </a:r>
            <a:r>
              <a:rPr lang="en-US" altLang="zh-CN" dirty="0" err="1"/>
              <a:t>yy</a:t>
            </a:r>
            <a:r>
              <a:rPr lang="en-US" altLang="zh-CN" dirty="0"/>
              <a:t> </a:t>
            </a:r>
            <a:r>
              <a:rPr lang="zh-CN" altLang="en-US" dirty="0"/>
              <a:t>复制当前行。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粘贴：</a:t>
            </a:r>
            <a:r>
              <a:rPr lang="en-US" altLang="zh-CN" dirty="0"/>
              <a:t>p </a:t>
            </a:r>
            <a:r>
              <a:rPr lang="zh-CN" altLang="en-US" dirty="0"/>
              <a:t>粘贴到当前行的下一行。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1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启动 </a:t>
            </a:r>
            <a:r>
              <a:rPr lang="en-US" altLang="zh-CN" b="1" dirty="0"/>
              <a:t>Vim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bash</a:t>
            </a:r>
          </a:p>
          <a:p>
            <a:r>
              <a:rPr lang="zh-CN" altLang="en-US" dirty="0"/>
              <a:t>复制代码</a:t>
            </a:r>
          </a:p>
          <a:p>
            <a:pPr rtl="0"/>
            <a:r>
              <a:rPr lang="en-US" altLang="zh-CN" dirty="0"/>
              <a:t>vim filename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如果文件 </a:t>
            </a:r>
            <a:r>
              <a:rPr lang="en-US" altLang="zh-CN" dirty="0"/>
              <a:t>filename </a:t>
            </a:r>
            <a:r>
              <a:rPr lang="zh-CN" altLang="en-US" dirty="0"/>
              <a:t>存在，会打开文件；如果不存在，则会创建新文件。</a:t>
            </a:r>
          </a:p>
          <a:p>
            <a:r>
              <a:rPr lang="zh-CN" altLang="en-US" b="1" dirty="0"/>
              <a:t>切换到插入模式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按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进入插入模式，开始编辑文本。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按 </a:t>
            </a:r>
            <a:r>
              <a:rPr lang="en-US" altLang="zh-CN" dirty="0"/>
              <a:t>a </a:t>
            </a:r>
            <a:r>
              <a:rPr lang="zh-CN" altLang="en-US" dirty="0"/>
              <a:t>在光标之后进入插入模式。</a:t>
            </a:r>
          </a:p>
          <a:p>
            <a:r>
              <a:rPr lang="zh-CN" altLang="en-US" b="1" dirty="0"/>
              <a:t>切换到普通模式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按 </a:t>
            </a:r>
            <a:r>
              <a:rPr lang="en-US" altLang="zh-CN" dirty="0"/>
              <a:t>Esc </a:t>
            </a:r>
            <a:r>
              <a:rPr lang="zh-CN" altLang="en-US" dirty="0"/>
              <a:t>键返回普通模式。</a:t>
            </a:r>
          </a:p>
          <a:p>
            <a:r>
              <a:rPr lang="zh-CN" altLang="en-US" b="1" dirty="0"/>
              <a:t>保存并退出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保存并退出：</a:t>
            </a:r>
            <a:r>
              <a:rPr lang="en-US" altLang="zh-CN" dirty="0"/>
              <a:t>Shift + ZZ </a:t>
            </a:r>
            <a:r>
              <a:rPr lang="zh-CN" altLang="en-US" dirty="0"/>
              <a:t>或 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仅保存：</a:t>
            </a:r>
            <a:r>
              <a:rPr lang="en-US" altLang="zh-CN" dirty="0"/>
              <a:t>:w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仅退出（不保存修改）：</a:t>
            </a:r>
            <a:r>
              <a:rPr lang="en-US" altLang="zh-CN" dirty="0"/>
              <a:t>:q!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查找和替换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查找：按 </a:t>
            </a:r>
            <a:r>
              <a:rPr lang="en-US" altLang="zh-CN" dirty="0"/>
              <a:t>/ </a:t>
            </a:r>
            <a:r>
              <a:rPr lang="zh-CN" altLang="en-US" dirty="0"/>
              <a:t>键，然后输入要查找的文本，按 </a:t>
            </a:r>
            <a:r>
              <a:rPr lang="en-US" altLang="zh-CN" dirty="0"/>
              <a:t>Enter </a:t>
            </a:r>
            <a:r>
              <a:rPr lang="zh-CN" altLang="en-US" dirty="0"/>
              <a:t>确认。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替换：</a:t>
            </a:r>
            <a:r>
              <a:rPr lang="en-US" altLang="zh-CN" dirty="0"/>
              <a:t>:s/old/new/g </a:t>
            </a:r>
            <a:r>
              <a:rPr lang="zh-CN" altLang="en-US" dirty="0"/>
              <a:t>将当前行的 </a:t>
            </a:r>
            <a:r>
              <a:rPr lang="en-US" altLang="zh-CN" dirty="0"/>
              <a:t>old </a:t>
            </a:r>
            <a:r>
              <a:rPr lang="zh-CN" altLang="en-US" dirty="0"/>
              <a:t>替换为 </a:t>
            </a:r>
            <a:r>
              <a:rPr lang="en-US" altLang="zh-CN" dirty="0"/>
              <a:t>new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删除操作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删除当前行：</a:t>
            </a:r>
            <a:r>
              <a:rPr lang="en-US" altLang="zh-CN" dirty="0"/>
              <a:t>dd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删除单个字符：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复制和粘贴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复制（</a:t>
            </a:r>
            <a:r>
              <a:rPr lang="en-US" altLang="zh-CN" dirty="0"/>
              <a:t>Yank</a:t>
            </a:r>
            <a:r>
              <a:rPr lang="zh-CN" altLang="en-US" dirty="0"/>
              <a:t>）：</a:t>
            </a:r>
            <a:r>
              <a:rPr lang="en-US" altLang="zh-CN" dirty="0" err="1"/>
              <a:t>yy</a:t>
            </a:r>
            <a:r>
              <a:rPr lang="en-US" altLang="zh-CN" dirty="0"/>
              <a:t> </a:t>
            </a:r>
            <a:r>
              <a:rPr lang="zh-CN" altLang="en-US" dirty="0"/>
              <a:t>复制当前行。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粘贴：</a:t>
            </a:r>
            <a:r>
              <a:rPr lang="en-US" altLang="zh-CN" dirty="0"/>
              <a:t>p </a:t>
            </a:r>
            <a:r>
              <a:rPr lang="zh-CN" altLang="en-US" dirty="0"/>
              <a:t>粘贴到当前行的下一行。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15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常用选项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-r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递归复制整个目录及其内容。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-P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指定远程主机的端口号（注意是大写 </a:t>
            </a:r>
            <a:r>
              <a:rPr lang="en-US" altLang="zh-CN" dirty="0"/>
              <a:t>P</a:t>
            </a:r>
            <a:r>
              <a:rPr lang="zh-CN" altLang="en-US" dirty="0"/>
              <a:t>）。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例如：</a:t>
            </a:r>
            <a:r>
              <a:rPr lang="en-US" altLang="zh-CN" dirty="0"/>
              <a:t>bash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-P 2222 localfile.txt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/>
              <a:t>2222 </a:t>
            </a:r>
            <a:r>
              <a:rPr lang="zh-CN" altLang="en-US" dirty="0"/>
              <a:t>端口连接远程主机。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-p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保留文件的修改时间、访问时间和权限（类似于 </a:t>
            </a:r>
            <a:r>
              <a:rPr lang="en-US" altLang="zh-CN" dirty="0"/>
              <a:t>cp </a:t>
            </a:r>
            <a:r>
              <a:rPr lang="zh-CN" altLang="en-US" dirty="0"/>
              <a:t>命令的 </a:t>
            </a:r>
            <a:r>
              <a:rPr lang="en-US" altLang="zh-CN" dirty="0"/>
              <a:t>-p </a:t>
            </a:r>
            <a:r>
              <a:rPr lang="zh-CN" altLang="en-US" dirty="0"/>
              <a:t>选项）。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-q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静默模式，不显示传输过程信息。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-C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启用压缩传输，这样可以加快文件传输速度，尤其在传输大文件时非常有用。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</a:t>
            </a:r>
            <a:r>
              <a:rPr lang="en-US" altLang="zh-CN" b="1" dirty="0" err="1"/>
              <a:t>i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指定用于身份验证的私钥文件。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例如：</a:t>
            </a:r>
            <a:r>
              <a:rPr lang="en-US" altLang="zh-CN" dirty="0"/>
              <a:t>bash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/path/to/</a:t>
            </a:r>
            <a:r>
              <a:rPr lang="en-US" altLang="zh-CN" dirty="0" err="1"/>
              <a:t>private_key.pem</a:t>
            </a:r>
            <a:r>
              <a:rPr lang="en-US" altLang="zh-CN" dirty="0"/>
              <a:t> localfile.txt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使用指定的私钥 </a:t>
            </a:r>
            <a:r>
              <a:rPr lang="en-US" altLang="zh-CN" dirty="0" err="1"/>
              <a:t>private_key.pem</a:t>
            </a:r>
            <a:r>
              <a:rPr lang="en-US" altLang="zh-CN" dirty="0"/>
              <a:t> </a:t>
            </a:r>
            <a:r>
              <a:rPr lang="zh-CN" altLang="en-US" dirty="0"/>
              <a:t>进行身份验证。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-v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显示详细的调试信息，方便排查问题。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-l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限制传输速率，以 </a:t>
            </a:r>
            <a:r>
              <a:rPr lang="en-US" altLang="zh-CN" dirty="0"/>
              <a:t>Kbit/s </a:t>
            </a:r>
            <a:r>
              <a:rPr lang="zh-CN" altLang="en-US" dirty="0"/>
              <a:t>为单位。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例如：</a:t>
            </a:r>
            <a:r>
              <a:rPr lang="en-US" altLang="zh-CN" dirty="0"/>
              <a:t>bash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-l 1000 localfile.txt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将传输速率限制为 </a:t>
            </a:r>
            <a:r>
              <a:rPr lang="en-US" altLang="zh-CN" dirty="0"/>
              <a:t>1000 Kbit/s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使用示例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复制多个文件到远程主机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bash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file1.txt file2.txt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将本地的 </a:t>
            </a:r>
            <a:r>
              <a:rPr lang="en-US" altLang="zh-CN" dirty="0"/>
              <a:t>file1.txt </a:t>
            </a:r>
            <a:r>
              <a:rPr lang="zh-CN" altLang="en-US" dirty="0"/>
              <a:t>和 </a:t>
            </a:r>
            <a:r>
              <a:rPr lang="en-US" altLang="zh-CN" dirty="0"/>
              <a:t>file2.txt </a:t>
            </a:r>
            <a:r>
              <a:rPr lang="zh-CN" altLang="en-US" dirty="0"/>
              <a:t>同时复制到远程主机的 </a:t>
            </a:r>
            <a:r>
              <a:rPr lang="en-US" altLang="zh-CN" dirty="0"/>
              <a:t>/remote/path/ </a:t>
            </a:r>
            <a:r>
              <a:rPr lang="zh-CN" altLang="en-US" dirty="0"/>
              <a:t>目录中。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从远程主机复制整个目录到本地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bash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-r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</a:t>
            </a:r>
            <a:r>
              <a:rPr lang="en-US" altLang="zh-CN" dirty="0" err="1"/>
              <a:t>remote_directory</a:t>
            </a:r>
            <a:r>
              <a:rPr lang="en-US" altLang="zh-CN" dirty="0"/>
              <a:t> /local/path/ 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将远程主机 </a:t>
            </a:r>
            <a:r>
              <a:rPr lang="en-US" altLang="zh-CN" dirty="0"/>
              <a:t>/remote/path/</a:t>
            </a:r>
            <a:r>
              <a:rPr lang="en-US" altLang="zh-CN" dirty="0" err="1"/>
              <a:t>remote_directory</a:t>
            </a:r>
            <a:r>
              <a:rPr lang="en-US" altLang="zh-CN" dirty="0"/>
              <a:t> </a:t>
            </a:r>
            <a:r>
              <a:rPr lang="zh-CN" altLang="en-US" dirty="0"/>
              <a:t>目录及其所有内容复制到本地的 </a:t>
            </a:r>
            <a:r>
              <a:rPr lang="en-US" altLang="zh-CN" dirty="0"/>
              <a:t>/local/path/ </a:t>
            </a:r>
            <a:r>
              <a:rPr lang="zh-CN" altLang="en-US" dirty="0"/>
              <a:t>目录中。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使用自定义端口号复制文件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bash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-P 2222 localfile.txt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通过端口 </a:t>
            </a:r>
            <a:r>
              <a:rPr lang="en-US" altLang="zh-CN" dirty="0"/>
              <a:t>2222 </a:t>
            </a:r>
            <a:r>
              <a:rPr lang="zh-CN" altLang="en-US" dirty="0"/>
              <a:t>连接远程主机，将本地文件复制到远程路径。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使用私钥文件进行身份验证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bash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/path/to/</a:t>
            </a:r>
            <a:r>
              <a:rPr lang="en-US" altLang="zh-CN" dirty="0" err="1"/>
              <a:t>private_key.pem</a:t>
            </a:r>
            <a:r>
              <a:rPr lang="en-US" altLang="zh-CN" dirty="0"/>
              <a:t> localfile.txt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通过指定的私钥文件 </a:t>
            </a:r>
            <a:r>
              <a:rPr lang="en-US" altLang="zh-CN" dirty="0" err="1"/>
              <a:t>private_key.pem</a:t>
            </a:r>
            <a:r>
              <a:rPr lang="en-US" altLang="zh-CN" dirty="0"/>
              <a:t> </a:t>
            </a:r>
            <a:r>
              <a:rPr lang="zh-CN" altLang="en-US" dirty="0"/>
              <a:t>进行身份验证，将文件复制到远程主机。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限速传输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bash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复制代码</a:t>
            </a:r>
          </a:p>
          <a:p>
            <a:pPr rtl="0">
              <a:buFont typeface="+mj-lt"/>
              <a:buAutoNum type="arabicPeriod"/>
            </a:pPr>
            <a:r>
              <a:rPr lang="en-US" altLang="zh-CN" dirty="0" err="1"/>
              <a:t>scp</a:t>
            </a:r>
            <a:r>
              <a:rPr lang="en-US" altLang="zh-CN" dirty="0"/>
              <a:t> -l 5000 </a:t>
            </a:r>
            <a:r>
              <a:rPr lang="en-US" altLang="zh-CN" dirty="0" err="1"/>
              <a:t>largefile.iso</a:t>
            </a:r>
            <a:r>
              <a:rPr lang="en-US" altLang="zh-CN" dirty="0"/>
              <a:t> 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:/remote/path/ 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将传输速率限制为 </a:t>
            </a:r>
            <a:r>
              <a:rPr lang="en-US" altLang="zh-CN" dirty="0"/>
              <a:t>5000 Kbit/s</a:t>
            </a:r>
            <a:r>
              <a:rPr lang="zh-CN" altLang="en-US" dirty="0"/>
              <a:t>，复制 </a:t>
            </a:r>
            <a:r>
              <a:rPr lang="en-US" altLang="zh-CN" dirty="0" err="1"/>
              <a:t>largefile.iso</a:t>
            </a:r>
            <a:r>
              <a:rPr lang="en-US" altLang="zh-CN" dirty="0"/>
              <a:t> </a:t>
            </a:r>
            <a:r>
              <a:rPr lang="zh-CN" altLang="en-US" dirty="0"/>
              <a:t>到远程路径。</a:t>
            </a:r>
          </a:p>
          <a:p>
            <a:r>
              <a:rPr lang="zh-CN" altLang="en-US" b="1" dirty="0"/>
              <a:t>注意事项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scp</a:t>
            </a:r>
            <a:r>
              <a:rPr lang="en-US" altLang="zh-CN" dirty="0"/>
              <a:t> </a:t>
            </a:r>
            <a:r>
              <a:rPr lang="zh-CN" altLang="en-US" dirty="0"/>
              <a:t>依赖 </a:t>
            </a:r>
            <a:r>
              <a:rPr lang="en-US" altLang="zh-CN" dirty="0"/>
              <a:t>SSH </a:t>
            </a:r>
            <a:r>
              <a:rPr lang="zh-CN" altLang="en-US" dirty="0"/>
              <a:t>连接，因此要求在本地主机和远程主机之间设置了 </a:t>
            </a:r>
            <a:r>
              <a:rPr lang="en-US" altLang="zh-CN" dirty="0"/>
              <a:t>SSH </a:t>
            </a:r>
            <a:r>
              <a:rPr lang="zh-CN" altLang="en-US" dirty="0"/>
              <a:t>信任关系（如通过密码或 </a:t>
            </a:r>
            <a:r>
              <a:rPr lang="en-US" altLang="zh-CN" dirty="0"/>
              <a:t>SSH </a:t>
            </a:r>
            <a:r>
              <a:rPr lang="zh-CN" altLang="en-US" dirty="0"/>
              <a:t>密钥认证）。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如果要复制的文件路径或远程用户名中包含特殊字符或空格，需要用引号括起来，例如：</a:t>
            </a:r>
            <a:r>
              <a:rPr lang="en-US" altLang="zh-CN" dirty="0"/>
              <a:t>bash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复制代码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CN" dirty="0" err="1"/>
              <a:t>scp</a:t>
            </a:r>
            <a:r>
              <a:rPr lang="en-US" altLang="zh-CN" dirty="0"/>
              <a:t> "</a:t>
            </a:r>
            <a:r>
              <a:rPr lang="en-US" altLang="zh-CN" dirty="0" err="1"/>
              <a:t>username@remote_host</a:t>
            </a:r>
            <a:r>
              <a:rPr lang="en-US" altLang="zh-CN" dirty="0"/>
              <a:t>:/remote path/with spaces/file.txt" /local/path/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在大文件传输时，如果网络不稳定，可以考虑使用 </a:t>
            </a:r>
            <a:r>
              <a:rPr lang="en-US" altLang="zh-CN" dirty="0" err="1"/>
              <a:t>rsync</a:t>
            </a:r>
            <a:r>
              <a:rPr lang="en-US" altLang="zh-CN" dirty="0"/>
              <a:t> </a:t>
            </a:r>
            <a:r>
              <a:rPr lang="zh-CN" altLang="en-US" dirty="0"/>
              <a:t>命令，它具有断点续传功能，更适合不稳定的网络环境。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122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38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地址排列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内存地址是从低到高排列的，</a:t>
            </a:r>
            <a:r>
              <a:rPr lang="en-US" altLang="zh-CN" dirty="0"/>
              <a:t>0x0000FF28 </a:t>
            </a:r>
            <a:r>
              <a:rPr lang="zh-CN" altLang="en-US" dirty="0"/>
              <a:t>是最低地址，</a:t>
            </a:r>
            <a:r>
              <a:rPr lang="en-US" altLang="zh-CN" dirty="0"/>
              <a:t>0x0000FF30 </a:t>
            </a:r>
            <a:r>
              <a:rPr lang="zh-CN" altLang="en-US" dirty="0"/>
              <a:t>是最高地址。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图中显示的值有 </a:t>
            </a:r>
            <a:r>
              <a:rPr lang="en-US" altLang="zh-CN" dirty="0"/>
              <a:t>2C</a:t>
            </a:r>
            <a:r>
              <a:rPr lang="zh-CN" altLang="en-US" dirty="0"/>
              <a:t>、</a:t>
            </a:r>
            <a:r>
              <a:rPr lang="en-US" altLang="zh-CN" dirty="0"/>
              <a:t>88</a:t>
            </a:r>
            <a:r>
              <a:rPr lang="zh-CN" altLang="en-US" dirty="0"/>
              <a:t>、</a:t>
            </a:r>
            <a:r>
              <a:rPr lang="en-US" altLang="zh-CN" dirty="0"/>
              <a:t>29</a:t>
            </a:r>
            <a:r>
              <a:rPr lang="zh-CN" altLang="en-US" dirty="0"/>
              <a:t>、</a:t>
            </a:r>
            <a:r>
              <a:rPr lang="en-US" altLang="zh-CN" dirty="0"/>
              <a:t>2A</a:t>
            </a:r>
            <a:r>
              <a:rPr lang="zh-CN" altLang="en-US" dirty="0"/>
              <a:t>、</a:t>
            </a:r>
            <a:r>
              <a:rPr lang="en-US" altLang="zh-CN" dirty="0"/>
              <a:t>2F</a:t>
            </a:r>
            <a:r>
              <a:rPr lang="zh-CN" altLang="en-US" dirty="0"/>
              <a:t>，每个字节以 </a:t>
            </a:r>
            <a:r>
              <a:rPr lang="en-US" altLang="zh-CN" dirty="0"/>
              <a:t>16 </a:t>
            </a:r>
            <a:r>
              <a:rPr lang="zh-CN" altLang="en-US" dirty="0"/>
              <a:t>进制表示。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57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地址排列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内存地址是从低到高排列的，</a:t>
            </a:r>
            <a:r>
              <a:rPr lang="en-US" altLang="zh-CN" dirty="0"/>
              <a:t>0x0000FF28 </a:t>
            </a:r>
            <a:r>
              <a:rPr lang="zh-CN" altLang="en-US" dirty="0"/>
              <a:t>是最低地址，</a:t>
            </a:r>
            <a:r>
              <a:rPr lang="en-US" altLang="zh-CN" dirty="0"/>
              <a:t>0x0000FF30 </a:t>
            </a:r>
            <a:r>
              <a:rPr lang="zh-CN" altLang="en-US" dirty="0"/>
              <a:t>是最高地址。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图中显示的值有 </a:t>
            </a:r>
            <a:r>
              <a:rPr lang="en-US" altLang="zh-CN" dirty="0"/>
              <a:t>2C</a:t>
            </a:r>
            <a:r>
              <a:rPr lang="zh-CN" altLang="en-US" dirty="0"/>
              <a:t>、</a:t>
            </a:r>
            <a:r>
              <a:rPr lang="en-US" altLang="zh-CN" dirty="0"/>
              <a:t>88</a:t>
            </a:r>
            <a:r>
              <a:rPr lang="zh-CN" altLang="en-US" dirty="0"/>
              <a:t>、</a:t>
            </a:r>
            <a:r>
              <a:rPr lang="en-US" altLang="zh-CN" dirty="0"/>
              <a:t>29</a:t>
            </a:r>
            <a:r>
              <a:rPr lang="zh-CN" altLang="en-US" dirty="0"/>
              <a:t>、</a:t>
            </a:r>
            <a:r>
              <a:rPr lang="en-US" altLang="zh-CN" dirty="0"/>
              <a:t>2A</a:t>
            </a:r>
            <a:r>
              <a:rPr lang="zh-CN" altLang="en-US" dirty="0"/>
              <a:t>、</a:t>
            </a:r>
            <a:r>
              <a:rPr lang="en-US" altLang="zh-CN" dirty="0"/>
              <a:t>2F</a:t>
            </a:r>
            <a:r>
              <a:rPr lang="zh-CN" altLang="en-US" dirty="0"/>
              <a:t>，每个字节以 </a:t>
            </a:r>
            <a:r>
              <a:rPr lang="en-US" altLang="zh-CN" dirty="0"/>
              <a:t>16 </a:t>
            </a:r>
            <a:r>
              <a:rPr lang="zh-CN" altLang="en-US" dirty="0"/>
              <a:t>进制表示。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452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什么是指针变量（</a:t>
            </a:r>
            <a:r>
              <a:rPr lang="en-US" altLang="zh-CN" b="1" dirty="0"/>
              <a:t>What is a Pointer Variable?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指针变量是一种特殊的标量变量，它的值是另一个变量的内存地址。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也就是说，指针存储的是一个内存位置，而不是直接存储一个数据值。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03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什么是指针变量（</a:t>
            </a:r>
            <a:r>
              <a:rPr lang="en-US" altLang="zh-CN" b="1" dirty="0"/>
              <a:t>What is a Pointer Variable?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指针变量是一种特殊的标量变量，它的值是另一个变量的内存地址。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也就是说，指针存储的是一个内存位置，而不是直接存储一个数据值。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algn="r">
              <a:buNone/>
            </a:pPr>
            <a:fld id="{6C62054A-8343-4823-AF86-5D92B727225F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112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9541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cs354 </a:t>
            </a:r>
            <a:r>
              <a:rPr lang="en-GB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Machine Organization And Programming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</a:t>
            </a:r>
            <a:r>
              <a:rPr lang="en-US" sz="3200" spc="-1" dirty="0">
                <a:solidFill>
                  <a:srgbClr val="000000"/>
                </a:solidFill>
                <a:latin typeface="微软雅黑"/>
                <a:ea typeface="微软雅黑"/>
              </a:rPr>
              <a:t>O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utline W01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532857" y="109693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D42ED-81D0-8362-8C9A-93D5F9F4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4" y="1829520"/>
            <a:ext cx="10582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470227" y="22591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7F5C05-68B0-8C26-352D-1C768768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51" y="651454"/>
            <a:ext cx="7804942" cy="59279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ECD9D36-EAD3-392D-D064-10695BE2AD05}"/>
              </a:ext>
            </a:extLst>
          </p:cNvPr>
          <p:cNvSpPr txBox="1"/>
          <p:nvPr/>
        </p:nvSpPr>
        <p:spPr>
          <a:xfrm>
            <a:off x="8978900" y="2235200"/>
            <a:ext cx="126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%f float</a:t>
            </a:r>
          </a:p>
          <a:p>
            <a:r>
              <a:rPr lang="en-US" altLang="zh-CN" dirty="0"/>
              <a:t>%p point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lf</a:t>
            </a:r>
            <a:r>
              <a:rPr lang="en-US" altLang="zh-CN" dirty="0"/>
              <a:t> double</a:t>
            </a:r>
          </a:p>
          <a:p>
            <a:r>
              <a:rPr lang="en-US" altLang="zh-CN" dirty="0"/>
              <a:t>%s string</a:t>
            </a:r>
          </a:p>
          <a:p>
            <a:r>
              <a:rPr lang="en-US" altLang="zh-CN" dirty="0"/>
              <a:t>%c char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19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470227" y="22591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9D504-8C02-39C7-6193-9FA7BC28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672230"/>
            <a:ext cx="7743825" cy="19812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165ACE5-F67E-03F0-B96C-E17A9254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0" y="2963768"/>
            <a:ext cx="11796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Function（函数）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函数是一个独立的代码块，用于执行特定的任务或计算。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 C 语言中，函数通常由返回类型、函数名、参数列表和函数体组成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Caller Function（调用函数）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调用函数是指调用其他函数的函数。在调用某个函数时，程序的控制权从调用者转移到被调用函数。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Callee Function（被调用函数）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被调用函数是指被其他函数调用的函数。程序的控制权转移到该函数中，执行完后再返回到调用者。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9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470227" y="22591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3EAF3F-302E-4416-A6A5-C8090882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5" y="595246"/>
            <a:ext cx="7528469" cy="23195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368D7BD-212A-792B-1107-4BC7760A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79" y="3371683"/>
            <a:ext cx="702083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Argument（实参）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实参是指调用函数时传递给被调用函数的实际值。例如在以下代码中：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add(5, 3);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Parameter（形参）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形参是被调用函数中用于接收实参的变量。</a:t>
            </a:r>
            <a:r>
              <a:rPr lang="en-GB" altLang="zh-CN" dirty="0"/>
              <a:t>int add(int a, int b) { return a + b; 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Pass-by-Value（值传递）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值传递是指调用函数时将实参的副本传递给被调用函数。被调用函数中的形参接收的是实参的副本，对形参的修改不会影响实参的值。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13953-8573-2C26-60CA-FA826D728F43}"/>
              </a:ext>
            </a:extLst>
          </p:cNvPr>
          <p:cNvSpPr txBox="1"/>
          <p:nvPr/>
        </p:nvSpPr>
        <p:spPr>
          <a:xfrm>
            <a:off x="7457684" y="3510182"/>
            <a:ext cx="60970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modifyValue(int x) {</a:t>
            </a:r>
          </a:p>
          <a:p>
            <a:r>
              <a:rPr lang="zh-CN" altLang="en-US" dirty="0"/>
              <a:t>    x = 10; // 修改的是 x 的副本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    int a = 5;</a:t>
            </a:r>
          </a:p>
          <a:p>
            <a:r>
              <a:rPr lang="zh-CN" altLang="en-US" dirty="0"/>
              <a:t>    modifyValue(a);</a:t>
            </a:r>
          </a:p>
          <a:p>
            <a:r>
              <a:rPr lang="zh-CN" altLang="en-US" dirty="0"/>
              <a:t>    printf("%d", a); // 输出依然是 5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40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478560" y="470521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FC2F94-53BD-47BF-B629-BC773680B5AC}"/>
              </a:ext>
            </a:extLst>
          </p:cNvPr>
          <p:cNvSpPr txBox="1"/>
          <p:nvPr/>
        </p:nvSpPr>
        <p:spPr>
          <a:xfrm>
            <a:off x="4696097" y="761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第一周目标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888AEA-3ACC-47D2-8FF5-909448EC9991}"/>
              </a:ext>
            </a:extLst>
          </p:cNvPr>
          <p:cNvSpPr txBox="1"/>
          <p:nvPr/>
        </p:nvSpPr>
        <p:spPr>
          <a:xfrm>
            <a:off x="1017134" y="1496355"/>
            <a:ext cx="84337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 </a:t>
            </a:r>
            <a:r>
              <a:rPr lang="en-US" altLang="zh-CN" sz="2000" dirty="0"/>
              <a:t>ssh </a:t>
            </a:r>
            <a:r>
              <a:rPr lang="zh-CN" altLang="en-US" sz="2000" dirty="0"/>
              <a:t>连接到</a:t>
            </a:r>
            <a:r>
              <a:rPr lang="en-US" altLang="zh-CN" sz="2000" dirty="0"/>
              <a:t>CSL </a:t>
            </a:r>
            <a:r>
              <a:rPr lang="zh-CN" altLang="en-US" sz="2000" dirty="0"/>
              <a:t>帐户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 </a:t>
            </a:r>
            <a:r>
              <a:rPr lang="en-US" altLang="zh-CN" sz="2000" dirty="0"/>
              <a:t>cp </a:t>
            </a:r>
            <a:r>
              <a:rPr lang="zh-CN" altLang="en-US" sz="2000" dirty="0"/>
              <a:t>复制文件</a:t>
            </a:r>
            <a:r>
              <a:rPr lang="en-US" altLang="zh-CN" sz="2000" dirty="0"/>
              <a:t>(</a:t>
            </a:r>
            <a:r>
              <a:rPr lang="zh-CN" altLang="en-US" sz="2000" dirty="0"/>
              <a:t>例如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从</a:t>
            </a:r>
            <a:r>
              <a:rPr lang="en-US" altLang="zh-CN" sz="2000" dirty="0"/>
              <a:t>/p/course/cs354-deppeler/public/</a:t>
            </a:r>
            <a:r>
              <a:rPr lang="zh-CN" altLang="en-US" sz="2000" dirty="0"/>
              <a:t>到 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 </a:t>
            </a:r>
            <a:r>
              <a:rPr lang="en-US" altLang="zh-CN" sz="2000" dirty="0" err="1"/>
              <a:t>scp</a:t>
            </a:r>
            <a:r>
              <a:rPr lang="en-US" altLang="zh-CN" sz="2000" dirty="0"/>
              <a:t> </a:t>
            </a:r>
            <a:r>
              <a:rPr lang="zh-CN" altLang="en-US" sz="2000" dirty="0"/>
              <a:t>将文件从您的 </a:t>
            </a:r>
            <a:r>
              <a:rPr lang="en-US" altLang="zh-CN" sz="2000" dirty="0"/>
              <a:t>CSL </a:t>
            </a:r>
            <a:r>
              <a:rPr lang="zh-CN" altLang="en-US" sz="2000" dirty="0"/>
              <a:t>帐户复制到您的本地计算机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 </a:t>
            </a:r>
            <a:r>
              <a:rPr lang="en-US" altLang="zh-CN" sz="2000" dirty="0" err="1"/>
              <a:t>scp</a:t>
            </a:r>
            <a:r>
              <a:rPr lang="en-US" altLang="zh-CN" sz="2000" dirty="0"/>
              <a:t> </a:t>
            </a:r>
            <a:r>
              <a:rPr lang="zh-CN" altLang="en-US" sz="2000" dirty="0"/>
              <a:t>将文件从本地计算机复制到您的 </a:t>
            </a:r>
            <a:r>
              <a:rPr lang="en-US" altLang="zh-CN" sz="2000" dirty="0"/>
              <a:t>CSL </a:t>
            </a:r>
            <a:r>
              <a:rPr lang="zh-CN" altLang="en-US" sz="2000" dirty="0"/>
              <a:t>帐户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vim</a:t>
            </a:r>
            <a:r>
              <a:rPr lang="zh-CN" altLang="en-US" sz="2000" dirty="0"/>
              <a:t>创建和编辑</a:t>
            </a:r>
            <a:r>
              <a:rPr lang="en-US" altLang="zh-CN" sz="2000" dirty="0"/>
              <a:t>C</a:t>
            </a:r>
            <a:r>
              <a:rPr lang="zh-CN" altLang="en-US" sz="2000" dirty="0"/>
              <a:t>程序源代码文件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从 </a:t>
            </a:r>
            <a:r>
              <a:rPr lang="en-US" altLang="zh-CN" sz="2000" dirty="0"/>
              <a:t>C </a:t>
            </a:r>
            <a:r>
              <a:rPr lang="zh-CN" altLang="en-US" sz="2000" dirty="0"/>
              <a:t>源文件构建 </a:t>
            </a:r>
            <a:r>
              <a:rPr lang="en-US" altLang="zh-CN" sz="2000" dirty="0"/>
              <a:t>Linux </a:t>
            </a:r>
            <a:r>
              <a:rPr lang="zh-CN" altLang="en-US" sz="2000" dirty="0"/>
              <a:t>可执行“程序”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运行从 </a:t>
            </a:r>
            <a:r>
              <a:rPr lang="en-US" altLang="zh-CN" sz="2000" dirty="0"/>
              <a:t>C </a:t>
            </a:r>
            <a:r>
              <a:rPr lang="zh-CN" altLang="en-US" sz="2000" dirty="0"/>
              <a:t>源代码文件构建的程序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 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 </a:t>
            </a:r>
            <a:r>
              <a:rPr lang="zh-CN" altLang="en-US" sz="2000" dirty="0"/>
              <a:t>单步执行程序并检查变量值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根据需要学习和使用其他 </a:t>
            </a:r>
            <a:r>
              <a:rPr lang="en-US" altLang="zh-CN" sz="2000" dirty="0" err="1"/>
              <a:t>LinuxC</a:t>
            </a:r>
            <a:r>
              <a:rPr lang="zh-CN" altLang="en-US" sz="2000" dirty="0"/>
              <a:t>开发工具</a:t>
            </a:r>
            <a:r>
              <a:rPr lang="en-US" altLang="zh-CN" sz="2000" dirty="0"/>
              <a:t>(</a:t>
            </a:r>
            <a:r>
              <a:rPr lang="zh-CN" altLang="en-US" sz="2000" dirty="0"/>
              <a:t>命令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学习基本的</a:t>
            </a:r>
            <a:r>
              <a:rPr lang="en-US" altLang="zh-CN" sz="2000" dirty="0"/>
              <a:t>C</a:t>
            </a:r>
            <a:r>
              <a:rPr lang="zh-CN" altLang="en-US" sz="2000" dirty="0"/>
              <a:t>结构和逻辑控制流语句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D03013-1C07-409A-9A08-FF357D6C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F514DD-C78A-4B0A-A9FD-6FBA18A0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24D369-3C9C-493F-B233-1E9843657BC2}"/>
              </a:ext>
            </a:extLst>
          </p:cNvPr>
          <p:cNvSpPr txBox="1"/>
          <p:nvPr/>
        </p:nvSpPr>
        <p:spPr>
          <a:xfrm>
            <a:off x="5355401" y="72635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SSH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665B7-0DE9-3933-B083-9019033A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6" y="1292403"/>
            <a:ext cx="11239664" cy="55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1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11C656-2CBD-C1D6-DE9D-25957A07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96" y="0"/>
            <a:ext cx="6484776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DECA7F-EC88-1B56-8A9F-131669FAA7C5}"/>
              </a:ext>
            </a:extLst>
          </p:cNvPr>
          <p:cNvSpPr txBox="1"/>
          <p:nvPr/>
        </p:nvSpPr>
        <p:spPr>
          <a:xfrm>
            <a:off x="8848758" y="2473270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基本语法</a:t>
            </a:r>
            <a:endParaRPr lang="en-US" altLang="zh-CN" dirty="0"/>
          </a:p>
          <a:p>
            <a:r>
              <a:rPr lang="zh-CN" altLang="en-US" dirty="0"/>
              <a:t>cp [选项] 源文件 目标文件</a:t>
            </a:r>
          </a:p>
          <a:p>
            <a:r>
              <a:rPr lang="zh-CN" altLang="en-US" dirty="0"/>
              <a:t>cp [选项] 源文件... 目标目录</a:t>
            </a:r>
          </a:p>
        </p:txBody>
      </p:sp>
    </p:spTree>
    <p:extLst>
      <p:ext uri="{BB962C8B-B14F-4D97-AF65-F5344CB8AC3E}">
        <p14:creationId xmlns:p14="http://schemas.microsoft.com/office/powerpoint/2010/main" val="355454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ECA7F-EC88-1B56-8A9F-131669FAA7C5}"/>
              </a:ext>
            </a:extLst>
          </p:cNvPr>
          <p:cNvSpPr txBox="1"/>
          <p:nvPr/>
        </p:nvSpPr>
        <p:spPr>
          <a:xfrm>
            <a:off x="8848758" y="2473270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基本语法</a:t>
            </a:r>
            <a:endParaRPr lang="en-US" altLang="zh-CN" dirty="0"/>
          </a:p>
          <a:p>
            <a:r>
              <a:rPr lang="zh-CN" altLang="en-US" dirty="0"/>
              <a:t>cp [选项] 源文件 目标文件</a:t>
            </a:r>
          </a:p>
          <a:p>
            <a:r>
              <a:rPr lang="zh-CN" altLang="en-US" dirty="0"/>
              <a:t>cp [选项] 源文件... 目标目录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94162-C3EE-26EA-82F1-C7377A62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750751"/>
            <a:ext cx="8526463" cy="3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9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470227" y="22591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024BC-0939-F62A-8F2A-E4E2292E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87" y="595246"/>
            <a:ext cx="6715125" cy="20574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57D0352-8CD4-1D22-39FF-9762C5F4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85" y="2652646"/>
            <a:ext cx="1189728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轻量且强大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是一个轻量级、功能强大的文本编辑器，适用于快速编辑文本文件、编写代码等。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可高度自定义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支持用户自定义配置，可以通过 .vimrc 文件配置键映射、语法高亮、自动补全等功能，非常灵活。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在命令行下使用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适用于命令行环境，可以直接在终端中编辑文件，而无需图形界面，适合在远程服务器、嵌入式设备等环境下使用。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提高生产力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掌握 Vim 的各种快捷键和模式后，可以显著提高编辑效率，如快速导航、文本替换、代码块选择等。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广泛应用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是类 Unix 系统中常用的文本编辑器之一，几乎在所有 Unix 和 Linux 系统上都有预装或可以方便地安装。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470227" y="22591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7D0352-8CD4-1D22-39FF-9762C5F4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940" y="1102578"/>
            <a:ext cx="1189728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b="1" dirty="0"/>
              <a:t>启动 </a:t>
            </a:r>
            <a:r>
              <a:rPr lang="en-US" altLang="zh-CN" sz="1600" b="1" dirty="0"/>
              <a:t>Vim</a:t>
            </a:r>
            <a:r>
              <a:rPr lang="zh-CN" altLang="en-US" sz="1600" dirty="0"/>
              <a:t>：</a:t>
            </a:r>
          </a:p>
          <a:p>
            <a:pPr rtl="0"/>
            <a:r>
              <a:rPr lang="en-US" altLang="zh-CN" sz="1600" dirty="0"/>
              <a:t>vim filename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如果文件 </a:t>
            </a:r>
            <a:r>
              <a:rPr lang="en-US" altLang="zh-CN" sz="1600" dirty="0"/>
              <a:t>filename </a:t>
            </a:r>
            <a:r>
              <a:rPr lang="zh-CN" altLang="en-US" sz="1600" dirty="0"/>
              <a:t>存在，会打开文件；如果不存在，则会创建新文件。</a:t>
            </a:r>
          </a:p>
          <a:p>
            <a:r>
              <a:rPr lang="zh-CN" altLang="en-US" sz="1600" b="1" dirty="0"/>
              <a:t>切换到插入模式</a:t>
            </a:r>
            <a:r>
              <a:rPr lang="zh-CN" altLang="en-US" sz="16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按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进入插入模式，开始编辑文本。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按 </a:t>
            </a:r>
            <a:r>
              <a:rPr lang="en-US" altLang="zh-CN" sz="1600" dirty="0"/>
              <a:t>a </a:t>
            </a:r>
            <a:r>
              <a:rPr lang="zh-CN" altLang="en-US" sz="1600" dirty="0"/>
              <a:t>在光标之后进入插入模式。</a:t>
            </a:r>
          </a:p>
          <a:p>
            <a:r>
              <a:rPr lang="zh-CN" altLang="en-US" sz="1600" b="1" dirty="0"/>
              <a:t>切换到普通模式</a:t>
            </a:r>
            <a:r>
              <a:rPr lang="zh-CN" altLang="en-US" sz="16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按 </a:t>
            </a:r>
            <a:r>
              <a:rPr lang="en-US" altLang="zh-CN" sz="1600" dirty="0"/>
              <a:t>Esc </a:t>
            </a:r>
            <a:r>
              <a:rPr lang="zh-CN" altLang="en-US" sz="1600" dirty="0"/>
              <a:t>键返回普通模式。</a:t>
            </a:r>
          </a:p>
          <a:p>
            <a:r>
              <a:rPr lang="zh-CN" altLang="en-US" sz="1600" b="1" dirty="0"/>
              <a:t>保存并退出</a:t>
            </a:r>
            <a:r>
              <a:rPr lang="zh-CN" altLang="en-US" sz="16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保存并退出：</a:t>
            </a:r>
            <a:r>
              <a:rPr lang="en-US" altLang="zh-CN" sz="1600" dirty="0"/>
              <a:t>Shift + ZZ </a:t>
            </a:r>
            <a:r>
              <a:rPr lang="zh-CN" altLang="en-US" sz="1600" dirty="0"/>
              <a:t>或 </a:t>
            </a:r>
            <a:r>
              <a:rPr lang="en-US" altLang="zh-CN" sz="1600" dirty="0"/>
              <a:t>:</a:t>
            </a:r>
            <a:r>
              <a:rPr lang="en-US" altLang="zh-CN" sz="1600" dirty="0" err="1"/>
              <a:t>wq</a:t>
            </a:r>
            <a:r>
              <a:rPr lang="zh-CN" altLang="en-US" sz="16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仅保存：</a:t>
            </a:r>
            <a:r>
              <a:rPr lang="en-US" altLang="zh-CN" sz="1600" dirty="0"/>
              <a:t>:w</a:t>
            </a:r>
            <a:r>
              <a:rPr lang="zh-CN" altLang="en-US" sz="16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仅退出（不保存修改）：</a:t>
            </a:r>
            <a:r>
              <a:rPr lang="en-US" altLang="zh-CN" sz="1600" dirty="0"/>
              <a:t>:q!</a:t>
            </a:r>
            <a:r>
              <a:rPr lang="zh-CN" altLang="en-US" sz="1600" dirty="0"/>
              <a:t>。</a:t>
            </a:r>
          </a:p>
          <a:p>
            <a:r>
              <a:rPr lang="zh-CN" altLang="en-US" sz="1600" b="1" dirty="0"/>
              <a:t>查找和替换</a:t>
            </a:r>
            <a:r>
              <a:rPr lang="zh-CN" altLang="en-US" sz="16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查找：按 </a:t>
            </a:r>
            <a:r>
              <a:rPr lang="en-US" altLang="zh-CN" sz="1600" dirty="0"/>
              <a:t>/ </a:t>
            </a:r>
            <a:r>
              <a:rPr lang="zh-CN" altLang="en-US" sz="1600" dirty="0"/>
              <a:t>键，然后输入要查找的文本，按 </a:t>
            </a:r>
            <a:r>
              <a:rPr lang="en-US" altLang="zh-CN" sz="1600" dirty="0"/>
              <a:t>Enter </a:t>
            </a:r>
            <a:r>
              <a:rPr lang="zh-CN" altLang="en-US" sz="1600" dirty="0"/>
              <a:t>确认。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替换：</a:t>
            </a:r>
            <a:r>
              <a:rPr lang="en-US" altLang="zh-CN" sz="1600" dirty="0"/>
              <a:t>:s/old/new/g </a:t>
            </a:r>
            <a:r>
              <a:rPr lang="zh-CN" altLang="en-US" sz="1600" dirty="0"/>
              <a:t>将当前行的 </a:t>
            </a:r>
            <a:r>
              <a:rPr lang="en-US" altLang="zh-CN" sz="1600" dirty="0"/>
              <a:t>old </a:t>
            </a:r>
            <a:r>
              <a:rPr lang="zh-CN" altLang="en-US" sz="1600" dirty="0"/>
              <a:t>替换为 </a:t>
            </a:r>
            <a:r>
              <a:rPr lang="en-US" altLang="zh-CN" sz="1600" dirty="0"/>
              <a:t>new</a:t>
            </a:r>
            <a:r>
              <a:rPr lang="zh-CN" altLang="en-US" sz="1600" dirty="0"/>
              <a:t>。</a:t>
            </a:r>
          </a:p>
          <a:p>
            <a:r>
              <a:rPr lang="zh-CN" altLang="en-US" sz="1600" b="1" dirty="0"/>
              <a:t>删除操作</a:t>
            </a:r>
            <a:r>
              <a:rPr lang="zh-CN" altLang="en-US" sz="16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删除当前行：</a:t>
            </a:r>
            <a:r>
              <a:rPr lang="en-US" altLang="zh-CN" sz="1600" dirty="0"/>
              <a:t>dd</a:t>
            </a:r>
            <a:r>
              <a:rPr lang="zh-CN" altLang="en-US" sz="16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删除单个字符：</a:t>
            </a:r>
            <a:r>
              <a:rPr lang="en-US" altLang="zh-CN" sz="1600" dirty="0"/>
              <a:t>x</a:t>
            </a:r>
            <a:r>
              <a:rPr lang="zh-CN" altLang="en-US" sz="1600" dirty="0"/>
              <a:t>。</a:t>
            </a:r>
          </a:p>
          <a:p>
            <a:r>
              <a:rPr lang="zh-CN" altLang="en-US" sz="1600" b="1" dirty="0"/>
              <a:t>复制和粘贴</a:t>
            </a:r>
            <a:r>
              <a:rPr lang="zh-CN" altLang="en-US" sz="16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复制（</a:t>
            </a:r>
            <a:r>
              <a:rPr lang="en-US" altLang="zh-CN" sz="1600" dirty="0"/>
              <a:t>Yank</a:t>
            </a:r>
            <a:r>
              <a:rPr lang="zh-CN" altLang="en-US" sz="1600" dirty="0"/>
              <a:t>）：</a:t>
            </a:r>
            <a:r>
              <a:rPr lang="en-US" altLang="zh-CN" sz="1600" dirty="0" err="1"/>
              <a:t>yy</a:t>
            </a:r>
            <a:r>
              <a:rPr lang="en-US" altLang="zh-CN" sz="1600" dirty="0"/>
              <a:t> </a:t>
            </a:r>
            <a:r>
              <a:rPr lang="zh-CN" altLang="en-US" sz="1600" dirty="0"/>
              <a:t>复制当前行。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粘贴：</a:t>
            </a:r>
            <a:r>
              <a:rPr lang="en-US" altLang="zh-CN" sz="1600" dirty="0"/>
              <a:t>p </a:t>
            </a:r>
            <a:r>
              <a:rPr lang="zh-CN" altLang="en-US" sz="1600" dirty="0"/>
              <a:t>粘贴到当前行的下一行。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2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Data Comms&amp;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Ntwk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Security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Emb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Microprocessor Syst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 dirty="0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470227" y="22591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024BC-0939-F62A-8F2A-E4E2292E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087" y="595246"/>
            <a:ext cx="6715125" cy="20574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57D0352-8CD4-1D22-39FF-9762C5F4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85" y="2652646"/>
            <a:ext cx="1189728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轻量且强大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是一个轻量级、功能强大的文本编辑器，适用于快速编辑文本文件、编写代码等。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可高度自定义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支持用户自定义配置，可以通过 .vimrc 文件配置键映射、语法高亮、自动补全等功能，非常灵活。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在命令行下使用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适用于命令行环境，可以直接在终端中编辑文件，而无需图形界面，适合在远程服务器、嵌入式设备等环境下使用。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提高生产力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掌握 Vim 的各种快捷键和模式后，可以显著提高编辑效率，如快速导航、文本替换、代码块选择等。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广泛应用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2000" dirty="0">
                <a:latin typeface="Arial" panose="020B0604020202020204" pitchFamily="34" charset="0"/>
              </a:rPr>
              <a:t>vim 是类 Unix 系统中常用的文本编辑器之一，几乎在所有 Unix 和 Linux 系统上都有预装或可以方便地安装。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2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ECA7F-EC88-1B56-8A9F-131669FAA7C5}"/>
              </a:ext>
            </a:extLst>
          </p:cNvPr>
          <p:cNvSpPr txBox="1"/>
          <p:nvPr/>
        </p:nvSpPr>
        <p:spPr>
          <a:xfrm>
            <a:off x="1517466" y="142003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SCP</a:t>
            </a:r>
            <a:r>
              <a:rPr lang="zh-CN" altLang="en-US" dirty="0"/>
              <a:t>命令的使用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1347AD-326A-B662-96DF-A6B92C2C5ADC}"/>
              </a:ext>
            </a:extLst>
          </p:cNvPr>
          <p:cNvSpPr txBox="1"/>
          <p:nvPr/>
        </p:nvSpPr>
        <p:spPr>
          <a:xfrm>
            <a:off x="674840" y="196795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scp [选项] [源文件或目录] [目标路径]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9D1BA-E41E-E3F7-A432-44C2D202041A}"/>
              </a:ext>
            </a:extLst>
          </p:cNvPr>
          <p:cNvSpPr txBox="1"/>
          <p:nvPr/>
        </p:nvSpPr>
        <p:spPr>
          <a:xfrm>
            <a:off x="674840" y="2449393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从本地复制文件到远程主机：</a:t>
            </a:r>
            <a:endParaRPr lang="en-US" altLang="zh-CN" dirty="0"/>
          </a:p>
          <a:p>
            <a:r>
              <a:rPr lang="zh-CN" altLang="en-US" dirty="0"/>
              <a:t>scp localfile.txt username@remote_host:/remote/path/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1CB170-4060-4FB7-FF39-906F840D2551}"/>
              </a:ext>
            </a:extLst>
          </p:cNvPr>
          <p:cNvSpPr txBox="1"/>
          <p:nvPr/>
        </p:nvSpPr>
        <p:spPr>
          <a:xfrm>
            <a:off x="674840" y="3207831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从远程主机复制文件到本地：</a:t>
            </a:r>
            <a:endParaRPr lang="en-US" altLang="zh-CN" dirty="0"/>
          </a:p>
          <a:p>
            <a:r>
              <a:rPr lang="zh-CN" altLang="en-US" dirty="0"/>
              <a:t>scp username@remote_host:/remote/path/remotefile.txt /local/path/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33CBBA-0615-BB91-1AB9-DD0A7BB0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161"/>
            <a:ext cx="12192000" cy="21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ECA7F-EC88-1B56-8A9F-131669FAA7C5}"/>
              </a:ext>
            </a:extLst>
          </p:cNvPr>
          <p:cNvSpPr txBox="1"/>
          <p:nvPr/>
        </p:nvSpPr>
        <p:spPr>
          <a:xfrm>
            <a:off x="6397658" y="2330097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-o hello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8F083-3513-7C81-20DA-3D5C372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0" y="2330097"/>
            <a:ext cx="4867275" cy="12096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05C6594-0031-43A9-A608-85D5DB77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58" y="2734719"/>
            <a:ext cx="55048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：源代码文件。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 hello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：指定输出文件的名称为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。如果不加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选项，默认输出名为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a.out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11D44E-05EF-0ED3-9A01-18E16C8B0B7C}"/>
              </a:ext>
            </a:extLst>
          </p:cNvPr>
          <p:cNvSpPr txBox="1"/>
          <p:nvPr/>
        </p:nvSpPr>
        <p:spPr>
          <a:xfrm>
            <a:off x="1738508" y="1371477"/>
            <a:ext cx="9219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Gcc</a:t>
            </a:r>
            <a:r>
              <a:rPr lang="zh-CN" altLang="en-US" b="1" dirty="0"/>
              <a:t>如何使用从 </a:t>
            </a:r>
            <a:r>
              <a:rPr lang="en-US" altLang="zh-CN" b="1" dirty="0"/>
              <a:t>C </a:t>
            </a:r>
            <a:r>
              <a:rPr lang="zh-CN" altLang="en-US" b="1" dirty="0"/>
              <a:t>源文件构建 </a:t>
            </a:r>
            <a:r>
              <a:rPr lang="en-US" altLang="zh-CN" b="1" dirty="0"/>
              <a:t>Linux </a:t>
            </a:r>
            <a:r>
              <a:rPr lang="zh-CN" altLang="en-US" b="1" dirty="0"/>
              <a:t>可执行“程序”并且 运行从 </a:t>
            </a:r>
            <a:r>
              <a:rPr lang="en-US" altLang="zh-CN" b="1" dirty="0"/>
              <a:t>C </a:t>
            </a:r>
            <a:r>
              <a:rPr lang="zh-CN" altLang="en-US" b="1" dirty="0"/>
              <a:t>源代码文件构建的程序</a:t>
            </a:r>
          </a:p>
        </p:txBody>
      </p:sp>
    </p:spTree>
    <p:extLst>
      <p:ext uri="{BB962C8B-B14F-4D97-AF65-F5344CB8AC3E}">
        <p14:creationId xmlns:p14="http://schemas.microsoft.com/office/powerpoint/2010/main" val="3773235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ECA7F-EC88-1B56-8A9F-131669FAA7C5}"/>
              </a:ext>
            </a:extLst>
          </p:cNvPr>
          <p:cNvSpPr txBox="1"/>
          <p:nvPr/>
        </p:nvSpPr>
        <p:spPr>
          <a:xfrm>
            <a:off x="4029108" y="1476320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如何使用 </a:t>
            </a:r>
            <a:r>
              <a:rPr lang="en-US" altLang="zh-CN" b="1" dirty="0" err="1"/>
              <a:t>gdb</a:t>
            </a:r>
            <a:r>
              <a:rPr lang="en-US" altLang="zh-CN" b="1" dirty="0"/>
              <a:t> </a:t>
            </a:r>
            <a:r>
              <a:rPr lang="zh-CN" altLang="en-US" b="1" dirty="0"/>
              <a:t>单步执行程序并检查变量值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5EF53-3D81-C6E4-1F77-351C44E3B4BA}"/>
              </a:ext>
            </a:extLst>
          </p:cNvPr>
          <p:cNvSpPr txBox="1"/>
          <p:nvPr/>
        </p:nvSpPr>
        <p:spPr>
          <a:xfrm>
            <a:off x="931624" y="2223463"/>
            <a:ext cx="9878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gcc -g test.c -o test  需要在编译源代码时使用 </a:t>
            </a:r>
            <a:r>
              <a:rPr lang="en-US" altLang="zh-CN" dirty="0"/>
              <a:t>-g </a:t>
            </a:r>
            <a:r>
              <a:rPr lang="zh-CN" altLang="en-US" dirty="0"/>
              <a:t>选项，以便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编译器将调试信息包含在生成的可执行文件中。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5F120D9-2FF3-CED8-8C3A-4AB3330F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24" y="3001384"/>
            <a:ext cx="73434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/>
              <a:t>使用 print（缩写为 p）命令来查看变量的值：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/>
              <a:t>(gdb) print variable_name</a:t>
            </a:r>
            <a:endParaRPr lang="en-US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/>
              <a:t>使用 </a:t>
            </a:r>
            <a:r>
              <a:rPr lang="en-US" altLang="zh-CN" sz="2000" dirty="0"/>
              <a:t>display </a:t>
            </a:r>
            <a:r>
              <a:rPr lang="zh-CN" altLang="en-US" sz="2000" dirty="0"/>
              <a:t>命令可以在每次程序暂停时自动显示某个变量的值</a:t>
            </a:r>
            <a:r>
              <a:rPr lang="en-US" altLang="zh-CN" sz="20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(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) display </a:t>
            </a:r>
            <a:r>
              <a:rPr lang="en-US" altLang="zh-CN" sz="2000" dirty="0" err="1"/>
              <a:t>variable_name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061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ECA7F-EC88-1B56-8A9F-131669FAA7C5}"/>
              </a:ext>
            </a:extLst>
          </p:cNvPr>
          <p:cNvSpPr txBox="1"/>
          <p:nvPr/>
        </p:nvSpPr>
        <p:spPr>
          <a:xfrm>
            <a:off x="1578008" y="1790222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如何使用 </a:t>
            </a:r>
            <a:r>
              <a:rPr lang="en-US" altLang="zh-CN" b="1" dirty="0" err="1"/>
              <a:t>gdb</a:t>
            </a:r>
            <a:r>
              <a:rPr lang="en-US" altLang="zh-CN" b="1" dirty="0"/>
              <a:t> </a:t>
            </a:r>
            <a:r>
              <a:rPr lang="zh-CN" altLang="en-US" b="1" dirty="0"/>
              <a:t>单步执行程序并检查变量值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81FF8-D1B7-2C97-8EE6-EDC879DC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05" y="-27180"/>
            <a:ext cx="5161095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F4AF83-3210-5452-C4B5-DD14314DAAD2}"/>
              </a:ext>
            </a:extLst>
          </p:cNvPr>
          <p:cNvSpPr txBox="1"/>
          <p:nvPr/>
        </p:nvSpPr>
        <p:spPr>
          <a:xfrm>
            <a:off x="2469490" y="250228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    int x = 5;</a:t>
            </a:r>
          </a:p>
          <a:p>
            <a:r>
              <a:rPr lang="zh-CN" altLang="en-US" dirty="0"/>
              <a:t>    int y = 10;</a:t>
            </a:r>
          </a:p>
          <a:p>
            <a:r>
              <a:rPr lang="zh-CN" altLang="en-US" dirty="0"/>
              <a:t>    int z = x + y;</a:t>
            </a:r>
          </a:p>
          <a:p>
            <a:r>
              <a:rPr lang="zh-CN" altLang="en-US" dirty="0"/>
              <a:t>    printf("x + y = %d\n", z);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84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A9884A-FBA4-84B9-028E-2D20435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61" y="0"/>
            <a:ext cx="7545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1AC3DA-B2E0-89A1-E7A1-33357B6D0DC1}"/>
              </a:ext>
            </a:extLst>
          </p:cNvPr>
          <p:cNvSpPr txBox="1"/>
          <p:nvPr/>
        </p:nvSpPr>
        <p:spPr>
          <a:xfrm>
            <a:off x="837540" y="2127250"/>
            <a:ext cx="10046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陈述并在内存图中显示变量的名称、值、类型、地址、大小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理解并显示 int、char、地址、值的二进制表示形式和字节顺序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声明、分配和取消引用指针“地址”变量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对堆栈和堆上的一维数组进行编码、描述和图表化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理解并显示字符数组与“C 字符串”变量的字节表示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理解并使用带有字符串文字和“C string”变量的库函数</a:t>
            </a:r>
          </a:p>
        </p:txBody>
      </p:sp>
    </p:spTree>
    <p:extLst>
      <p:ext uri="{BB962C8B-B14F-4D97-AF65-F5344CB8AC3E}">
        <p14:creationId xmlns:p14="http://schemas.microsoft.com/office/powerpoint/2010/main" val="2032226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3D8602-0D07-57E9-861D-0A29E5E4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40" y="1604700"/>
            <a:ext cx="10284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：标量变量是存储单元的一种原始（primitive）形式，其内容可以变化。标量变量通常是最基本的数据类型，如 </a:t>
            </a:r>
            <a:r>
              <a:rPr lang="zh-CN" altLang="zh-CN" dirty="0">
                <a:latin typeface="Arial" panose="020B0604020202020204" pitchFamily="34" charset="0"/>
              </a:rPr>
              <a:t>int、float、char 等，它们表示单个值而不是复杂的数据结构。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特点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单一值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：标量变量一次只存储一个值。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map set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固定大小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：标量变量在内存中占据固定大小的存储空间。例如，一个 </a:t>
            </a:r>
            <a:r>
              <a:rPr lang="zh-CN" altLang="zh-CN" dirty="0">
                <a:latin typeface="Arial" panose="020B0604020202020204" pitchFamily="34" charset="0"/>
              </a:rPr>
              <a:t>int 类型变量通常占据 4 个字节（在大多数 32 位和 64 位系统中）。</a:t>
            </a:r>
            <a:r>
              <a:rPr lang="en-US" altLang="zh-CN" dirty="0">
                <a:latin typeface="Arial" panose="020B0604020202020204" pitchFamily="34" charset="0"/>
              </a:rPr>
              <a:t>Long double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09E9F4-DDCD-5527-956B-FE18F09935A5}"/>
              </a:ext>
            </a:extLst>
          </p:cNvPr>
          <p:cNvSpPr txBox="1"/>
          <p:nvPr/>
        </p:nvSpPr>
        <p:spPr>
          <a:xfrm>
            <a:off x="1036160" y="34974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+------+---+</a:t>
            </a:r>
          </a:p>
          <a:p>
            <a:r>
              <a:rPr lang="zh-CN" altLang="en-US" dirty="0"/>
              <a:t>|  i      | 44|  &lt;- 变量 `i` 的值为 44</a:t>
            </a:r>
          </a:p>
          <a:p>
            <a:r>
              <a:rPr lang="zh-CN" altLang="en-US" dirty="0"/>
              <a:t>+------+---+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FAE0F3-A03E-F320-8029-10929D0A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40" y="4548035"/>
            <a:ext cx="10284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作用域（Scope）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变量 </a:t>
            </a:r>
            <a:r>
              <a:rPr lang="zh-CN" altLang="zh-CN" dirty="0">
                <a:latin typeface="Arial" panose="020B0604020202020204" pitchFamily="34" charset="0"/>
              </a:rPr>
              <a:t>i 的作用域是 someFunction() 函数内部，它是一个局部变量。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变量 </a:t>
            </a:r>
            <a:r>
              <a:rPr lang="zh-CN" altLang="zh-CN" dirty="0">
                <a:latin typeface="Arial" panose="020B0604020202020204" pitchFamily="34" charset="0"/>
              </a:rPr>
              <a:t>i 只能在 someFunction() 函数内被访问。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存储位置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数据区 代码区 堆区 栈区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delete malloc free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局部变量 </a:t>
            </a:r>
            <a:r>
              <a:rPr lang="zh-CN" altLang="zh-CN" dirty="0">
                <a:latin typeface="Arial" panose="020B0604020202020204" pitchFamily="34" charset="0"/>
              </a:rPr>
              <a:t>i 通常存储在栈（stack）内存区域。当 someFunction() 函数被调用时，变量 i 被分配在栈中；当函数调用结束时，i 的内存空间会被释放。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96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FAE0F3-A03E-F320-8029-10929D0A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0" y="2363319"/>
            <a:ext cx="102848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/>
              <a:t>Identifier</a:t>
            </a:r>
            <a:r>
              <a:rPr lang="zh-CN" altLang="en-US" b="1" dirty="0"/>
              <a:t>（标识符）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标识符是变量的名字，用于在程序中引用该变量。它通常由字母、数字和下划线组成，但必须以字母或下划线开头。</a:t>
            </a:r>
            <a:r>
              <a:rPr lang="en-US" altLang="zh-CN" dirty="0"/>
              <a:t>_ a </a:t>
            </a:r>
          </a:p>
          <a:p>
            <a:r>
              <a:rPr lang="en-US" altLang="zh-CN" b="1" dirty="0"/>
              <a:t>Value</a:t>
            </a:r>
            <a:r>
              <a:rPr lang="zh-CN" altLang="en-US" b="1" dirty="0"/>
              <a:t>（值）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变量的值是它存储的数据内容。值可以是任何数据类型，如整数、浮点数、字符、字符串等。值实际上是变量在内存中存储的二进制表示（</a:t>
            </a:r>
            <a:r>
              <a:rPr lang="en-US" altLang="zh-CN" dirty="0"/>
              <a:t>bit pattern</a:t>
            </a:r>
            <a:r>
              <a:rPr lang="zh-CN" altLang="en-US" dirty="0"/>
              <a:t>）的解释。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Type</a:t>
            </a:r>
            <a:r>
              <a:rPr lang="zh-CN" altLang="en-US" b="1" dirty="0"/>
              <a:t>（类型）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类型定义了变量可以存储的数据的种类，以及在内存中如何表示这些数据。</a:t>
            </a:r>
            <a:endParaRPr lang="en-US" altLang="zh-CN" dirty="0"/>
          </a:p>
          <a:p>
            <a:r>
              <a:rPr lang="en-US" altLang="zh-CN" b="1" dirty="0"/>
              <a:t>Address</a:t>
            </a:r>
            <a:r>
              <a:rPr lang="zh-CN" altLang="en-US" b="1" dirty="0"/>
              <a:t>（地址）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地址是变量在内存中的起始位置。每个变量在内存中都有一个唯一的地址，可以用来访问该变量的值。地址通常用十六进制表示。</a:t>
            </a:r>
            <a:r>
              <a:rPr lang="en-US" altLang="zh-CN" dirty="0"/>
              <a:t>4  1 byte = 8bit = 2 16</a:t>
            </a:r>
            <a:r>
              <a:rPr lang="zh-CN" altLang="en-US" dirty="0"/>
              <a:t>进制位</a:t>
            </a:r>
            <a:endParaRPr lang="en-US" altLang="zh-CN" dirty="0"/>
          </a:p>
          <a:p>
            <a:r>
              <a:rPr lang="en-US" altLang="zh-CN" b="1" dirty="0"/>
              <a:t>Size</a:t>
            </a:r>
            <a:r>
              <a:rPr lang="zh-CN" altLang="en-US" b="1" dirty="0"/>
              <a:t>（大小）</a:t>
            </a:r>
          </a:p>
          <a:p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大小是变量在内存中占据的字节数。不同的数据类型在内存中占用的大小不同。</a:t>
            </a:r>
          </a:p>
          <a:p>
            <a:pPr lvl="1"/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1"/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C3347-D4CE-29B6-4B8F-95F57583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60" y="410580"/>
            <a:ext cx="4660900" cy="22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FAE0F3-A03E-F320-8029-10929D0A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00" y="2586263"/>
            <a:ext cx="102848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/>
              <a:t>标量变量作为源操作数（</a:t>
            </a:r>
            <a:r>
              <a:rPr lang="en-US" altLang="zh-CN" b="1" dirty="0"/>
              <a:t>Source Operand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含义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当变量作为源操作数时，表示程序正在“读取”这个变量的值，以便在表达式或函数中使用。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变量的值被用作输入，通常用于计算、打印或作为函数的参数。</a:t>
            </a:r>
            <a:endParaRPr lang="en-US" altLang="zh-CN" dirty="0"/>
          </a:p>
          <a:p>
            <a:r>
              <a:rPr lang="zh-CN" altLang="en-US" b="1" dirty="0"/>
              <a:t>标量变量作为目标操作数（</a:t>
            </a:r>
            <a:r>
              <a:rPr lang="en-US" altLang="zh-CN" b="1" dirty="0"/>
              <a:t>Destination Operand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含义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当变量作为目标操作数时，表示程序正在“写入”一个值到这个变量中。也就是说，变量的值将被改变或更新。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目标操作数是赋值语句中被赋值的变量。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D5FA6C-927B-9E7B-FEB1-3D7BED4A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50" y="391530"/>
            <a:ext cx="7829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533ED1-36A6-C91A-BEB9-08039EA4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6700"/>
            <a:ext cx="10810875" cy="632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09486E-3A6C-0031-0722-A7B69F78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6700"/>
            <a:ext cx="108108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45B7E1-A379-F558-DA70-FEC73ABAEA1E}"/>
              </a:ext>
            </a:extLst>
          </p:cNvPr>
          <p:cNvSpPr txBox="1"/>
          <p:nvPr/>
        </p:nvSpPr>
        <p:spPr>
          <a:xfrm>
            <a:off x="762000" y="13314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线性内存布局（</a:t>
            </a:r>
            <a:r>
              <a:rPr lang="en-US" altLang="zh-CN" b="1" dirty="0"/>
              <a:t>Linear Memory Diagram</a:t>
            </a:r>
            <a:r>
              <a:rPr lang="zh-CN" altLang="en-US" b="1" dirty="0"/>
              <a:t>）</a:t>
            </a:r>
            <a:r>
              <a:rPr lang="en-US" altLang="zh-CN" b="1" dirty="0"/>
              <a:t>[0123]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线性内存模型</a:t>
            </a:r>
            <a:r>
              <a:rPr lang="zh-CN" altLang="en-US" dirty="0"/>
              <a:t>： </a:t>
            </a:r>
            <a:r>
              <a:rPr lang="en-US" altLang="zh-CN" dirty="0"/>
              <a:t>vector set map </a:t>
            </a:r>
            <a:r>
              <a:rPr lang="en-US" altLang="zh-CN" dirty="0" err="1"/>
              <a:t>ListNode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内存被表示为一系列连续的字节，每个字节都有一个唯一的地址。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每个字节大小为 </a:t>
            </a:r>
            <a:r>
              <a:rPr lang="en-US" altLang="zh-CN" dirty="0"/>
              <a:t>8 </a:t>
            </a:r>
            <a:r>
              <a:rPr lang="zh-CN" altLang="en-US" dirty="0"/>
              <a:t>位（</a:t>
            </a:r>
            <a:r>
              <a:rPr lang="en-US" altLang="zh-CN" dirty="0"/>
              <a:t>8 bits</a:t>
            </a:r>
            <a:r>
              <a:rPr lang="zh-CN" altLang="en-US" dirty="0"/>
              <a:t>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421DE9-369C-F83C-D15F-72919660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137" y="558800"/>
            <a:ext cx="4543425" cy="3352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65FBAA-9B06-B400-CCBE-5845942689D7}"/>
              </a:ext>
            </a:extLst>
          </p:cNvPr>
          <p:cNvSpPr txBox="1"/>
          <p:nvPr/>
        </p:nvSpPr>
        <p:spPr>
          <a:xfrm>
            <a:off x="706438" y="30701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内存寻址（</a:t>
            </a:r>
            <a:r>
              <a:rPr lang="en-US" altLang="zh-CN" b="1" dirty="0"/>
              <a:t>Byte Addressability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每个地址表示一个字节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内存是按字节进行寻址的，即每个地址表示一个字节（</a:t>
            </a:r>
            <a:r>
              <a:rPr lang="en-US" altLang="zh-CN" dirty="0"/>
              <a:t>8 </a:t>
            </a:r>
            <a:r>
              <a:rPr lang="zh-CN" altLang="en-US" dirty="0"/>
              <a:t>位）的存储单元。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311B03-0B1E-86CB-7B70-BEF96BE32657}"/>
              </a:ext>
            </a:extLst>
          </p:cNvPr>
          <p:cNvSpPr txBox="1"/>
          <p:nvPr/>
        </p:nvSpPr>
        <p:spPr>
          <a:xfrm>
            <a:off x="674028" y="43980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小端序（</a:t>
            </a:r>
            <a:r>
              <a:rPr lang="en-US" altLang="zh-CN" b="1" dirty="0"/>
              <a:t>Little Endian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在小端序系统中，最低有效字节（</a:t>
            </a:r>
            <a:r>
              <a:rPr lang="en-US" altLang="zh-CN" dirty="0"/>
              <a:t>Least Significant Byte, LSB</a:t>
            </a:r>
            <a:r>
              <a:rPr lang="zh-CN" altLang="en-US" dirty="0"/>
              <a:t>）存储在最低地址。</a:t>
            </a:r>
            <a:r>
              <a:rPr lang="en-US" altLang="zh-CN" dirty="0"/>
              <a:t>0x12345678-&gt; 78 56 34 12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95212C-3EEA-52E2-02DB-84FE0C9116E5}"/>
              </a:ext>
            </a:extLst>
          </p:cNvPr>
          <p:cNvSpPr txBox="1"/>
          <p:nvPr/>
        </p:nvSpPr>
        <p:spPr>
          <a:xfrm>
            <a:off x="706438" y="54635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大端序（</a:t>
            </a:r>
            <a:r>
              <a:rPr lang="en-US" altLang="zh-CN" b="1" dirty="0"/>
              <a:t>Big Endian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在大端序系统中，最高有效字节（</a:t>
            </a:r>
            <a:r>
              <a:rPr lang="en-US" altLang="zh-CN" dirty="0"/>
              <a:t>Most Significant Byte, MSB</a:t>
            </a:r>
            <a:r>
              <a:rPr lang="zh-CN" altLang="en-US" dirty="0"/>
              <a:t>）存储在最低地址。</a:t>
            </a:r>
            <a:r>
              <a:rPr lang="en-US" altLang="zh-CN" dirty="0"/>
              <a:t>0x12345678-&gt; 12 34 56 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56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45B7E1-A379-F558-DA70-FEC73ABAEA1E}"/>
              </a:ext>
            </a:extLst>
          </p:cNvPr>
          <p:cNvSpPr txBox="1"/>
          <p:nvPr/>
        </p:nvSpPr>
        <p:spPr>
          <a:xfrm>
            <a:off x="762000" y="133143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最小有效位和最大有效位（</a:t>
            </a:r>
            <a:r>
              <a:rPr lang="en-US" altLang="zh-CN" b="1"/>
              <a:t>Least Significant / Most Significant Bit</a:t>
            </a:r>
            <a:r>
              <a:rPr lang="zh-CN" altLang="en-US" b="1"/>
              <a:t>）</a:t>
            </a:r>
            <a:r>
              <a:rPr lang="zh-CN" altLang="en-US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/>
              <a:t>Least Significant Bit (LSB)</a:t>
            </a:r>
            <a:r>
              <a:rPr lang="zh-CN" altLang="en-US"/>
              <a:t>：在二进制表示中，最右边的位是最低有效位，它表示的值权重最小。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/>
              <a:t>Most Significant Bit (MSB)</a:t>
            </a:r>
            <a:r>
              <a:rPr lang="zh-CN" altLang="en-US"/>
              <a:t>：在二进制表示中，最左边的位是最高有效位，它表示的值权重最大。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421DE9-369C-F83C-D15F-72919660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15" y="1657350"/>
            <a:ext cx="4543425" cy="3352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552D82-88DD-796D-8A05-832E1DBD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3085762"/>
            <a:ext cx="11988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Arial" panose="020B0604020202020204" pitchFamily="34" charset="0"/>
              </a:rPr>
              <a:t>内存数据表示（Memory Representation）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基数表示：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数据可以使用不同的基数表示，例如：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基数 10（十进制）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：例如 </a:t>
            </a:r>
            <a:r>
              <a:rPr lang="zh-CN" altLang="zh-CN" dirty="0">
                <a:latin typeface="Arial" panose="020B0604020202020204" pitchFamily="34" charset="0"/>
              </a:rPr>
              <a:t>44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基数 2（二进制）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例如 00101100。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基数 16（十六进制）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例如 2C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4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2C5D5-04D2-2060-83A7-89C3E510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25" y="191700"/>
            <a:ext cx="6143226" cy="33737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F09CD4-5D79-1ADB-8F60-4443F46F2EC7}"/>
              </a:ext>
            </a:extLst>
          </p:cNvPr>
          <p:cNvSpPr txBox="1"/>
          <p:nvPr/>
        </p:nvSpPr>
        <p:spPr>
          <a:xfrm>
            <a:off x="2614170" y="37795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什么是指针变量（</a:t>
            </a:r>
            <a:r>
              <a:rPr lang="en-US" altLang="zh-CN" b="1" dirty="0"/>
              <a:t>What is a Pointer Variable?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指针变量是一种特殊的标量变量，它的值是另一个变量的内存地址。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也就是说，指针存储的是一个内存位置，而不是直接存储一个数据值。</a:t>
            </a:r>
          </a:p>
        </p:txBody>
      </p:sp>
    </p:spTree>
    <p:extLst>
      <p:ext uri="{BB962C8B-B14F-4D97-AF65-F5344CB8AC3E}">
        <p14:creationId xmlns:p14="http://schemas.microsoft.com/office/powerpoint/2010/main" val="1121607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49838-3EB9-4B47-BAD4-1366085A8D82}"/>
              </a:ext>
            </a:extLst>
          </p:cNvPr>
          <p:cNvSpPr txBox="1"/>
          <p:nvPr/>
        </p:nvSpPr>
        <p:spPr>
          <a:xfrm>
            <a:off x="241290" y="1190592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为什么使用指针变量（</a:t>
            </a:r>
            <a:r>
              <a:rPr lang="en-US" altLang="zh-CN" b="1" dirty="0"/>
              <a:t>Why Use Pointers?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用于间接访问内存（</a:t>
            </a:r>
            <a:r>
              <a:rPr lang="en-US" altLang="zh-CN" b="1" dirty="0"/>
              <a:t>Indirect Access to Memory</a:t>
            </a:r>
            <a:r>
              <a:rPr lang="zh-CN" altLang="en-US" b="1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通过指针可以间接地访问内存中其他变量的值。例如，可以使用指针来访问数组元素、动态分配的内存、函数参数等。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指针使得我们能够操作内存地址，从而实现更灵活的内存管理</a:t>
            </a:r>
            <a:endParaRPr lang="en-US" altLang="zh-CN" dirty="0"/>
          </a:p>
          <a:p>
            <a:r>
              <a:rPr lang="zh-CN" altLang="en-US" b="1" dirty="0"/>
              <a:t>用于函数传递（</a:t>
            </a:r>
            <a:r>
              <a:rPr lang="en-US" altLang="zh-CN" b="1" dirty="0"/>
              <a:t>Passing to Function</a:t>
            </a:r>
            <a:r>
              <a:rPr lang="zh-CN" altLang="en-US" b="1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指针可以用来将变量的地址传递给函数，使得函数可以直接修改传入的变量的值，而不仅仅是操作副本。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这在需要修改多个函数外部变量值或传递大数据结构时非常有用。</a:t>
            </a:r>
            <a:endParaRPr lang="en-US" altLang="zh-CN" dirty="0"/>
          </a:p>
          <a:p>
            <a:r>
              <a:rPr lang="zh-CN" altLang="en-US" b="1" dirty="0"/>
              <a:t>常用于库函数和系统编程（</a:t>
            </a:r>
            <a:r>
              <a:rPr lang="en-US" altLang="zh-CN" b="1" dirty="0"/>
              <a:t>Common in Library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指针在标准库和系统编程中非常常见，例如：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动态内存分配（如 </a:t>
            </a:r>
            <a:r>
              <a:rPr lang="en-US" altLang="zh-CN" dirty="0"/>
              <a:t>malloc </a:t>
            </a:r>
            <a:r>
              <a:rPr lang="zh-CN" altLang="en-US" dirty="0"/>
              <a:t>和 </a:t>
            </a:r>
            <a:r>
              <a:rPr lang="en-US" altLang="zh-CN" dirty="0"/>
              <a:t>free</a:t>
            </a:r>
            <a:r>
              <a:rPr lang="zh-CN" altLang="en-US" dirty="0"/>
              <a:t>）。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文件操作（如 </a:t>
            </a:r>
            <a:r>
              <a:rPr lang="en-US" altLang="zh-CN" dirty="0"/>
              <a:t>FILE* </a:t>
            </a:r>
            <a:r>
              <a:rPr lang="zh-CN" altLang="en-US" dirty="0"/>
              <a:t>指针）。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字符串处理（如 </a:t>
            </a:r>
            <a:r>
              <a:rPr lang="en-US" altLang="zh-CN" dirty="0"/>
              <a:t>char* </a:t>
            </a:r>
            <a:r>
              <a:rPr lang="zh-CN" altLang="en-US" dirty="0"/>
              <a:t>表示字符串的起始地址）。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硬件访问（通过内存映射 </a:t>
            </a:r>
            <a:r>
              <a:rPr lang="en-US" altLang="zh-CN" dirty="0"/>
              <a:t>I/O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7E9729-4611-516E-D60D-6AD6888E8C0B}"/>
              </a:ext>
            </a:extLst>
          </p:cNvPr>
          <p:cNvSpPr txBox="1"/>
          <p:nvPr/>
        </p:nvSpPr>
        <p:spPr>
          <a:xfrm>
            <a:off x="6178562" y="109312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访问内存映射的硬件（</a:t>
            </a:r>
            <a:r>
              <a:rPr lang="en-US" altLang="zh-CN" b="1" dirty="0"/>
              <a:t>Access Memory-mapped Hardware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在嵌入式系统编程中，指针可以用于访问特定的内存地址，以控制硬件设备。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通过指针可以直接读取或写入硬件寄存器，来控制设备行为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87B3A1-968B-2934-88A2-4C3954749BCE}"/>
              </a:ext>
            </a:extLst>
          </p:cNvPr>
          <p:cNvSpPr txBox="1"/>
          <p:nvPr/>
        </p:nvSpPr>
        <p:spPr>
          <a:xfrm>
            <a:off x="6057912" y="2847446"/>
            <a:ext cx="6216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优点：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灵活性</a:t>
            </a:r>
            <a:r>
              <a:rPr lang="zh-CN" altLang="en-US" dirty="0"/>
              <a:t>：可以高效地操作复杂的数据结构，如链表、树、图等。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高效传递</a:t>
            </a:r>
            <a:r>
              <a:rPr lang="zh-CN" altLang="en-US" dirty="0"/>
              <a:t>：在函数之间传递大块数据时，通过指针可以避免复制整个数据块，减少内存和时间开销。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动态内存管理</a:t>
            </a:r>
            <a:r>
              <a:rPr lang="zh-CN" altLang="en-US" dirty="0"/>
              <a:t>：可以动态分配和释放内存，适应复杂的内存管理需求。 </a:t>
            </a:r>
            <a:r>
              <a:rPr lang="en-US" altLang="zh-CN" dirty="0" err="1"/>
              <a:t>ListNode</a:t>
            </a:r>
            <a:r>
              <a:rPr lang="en-US" altLang="zh-CN" dirty="0"/>
              <a:t> * head = new </a:t>
            </a:r>
            <a:r>
              <a:rPr lang="en-US" altLang="zh-CN" dirty="0" err="1"/>
              <a:t>ListNode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zh-CN" altLang="en-US" b="1" dirty="0"/>
              <a:t>缺点：</a:t>
            </a:r>
            <a:r>
              <a:rPr lang="en-US" altLang="zh-CN" b="1" dirty="0"/>
              <a:t>delete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复杂性</a:t>
            </a:r>
            <a:r>
              <a:rPr lang="zh-CN" altLang="en-US" dirty="0"/>
              <a:t>：指针操作错误（如解引用空指针、野指针）会导致程序崩溃或未定义行为。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安全性</a:t>
            </a:r>
            <a:r>
              <a:rPr lang="zh-CN" altLang="en-US" dirty="0"/>
              <a:t>：不当使用指针可能导致内存泄漏、缓冲区溢出等安全问题。</a:t>
            </a:r>
          </a:p>
        </p:txBody>
      </p:sp>
    </p:spTree>
    <p:extLst>
      <p:ext uri="{BB962C8B-B14F-4D97-AF65-F5344CB8AC3E}">
        <p14:creationId xmlns:p14="http://schemas.microsoft.com/office/powerpoint/2010/main" val="243849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FDEE6-EF3C-D988-9DB7-A03288BF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16" y="127331"/>
            <a:ext cx="8467247" cy="66033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DA4F1A-623E-891B-DD2F-574D97321C05}"/>
              </a:ext>
            </a:extLst>
          </p:cNvPr>
          <p:cNvSpPr txBox="1"/>
          <p:nvPr/>
        </p:nvSpPr>
        <p:spPr>
          <a:xfrm>
            <a:off x="446759" y="250190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en-US" altLang="zh-CN" dirty="0" err="1"/>
              <a:t>ptr</a:t>
            </a:r>
            <a:r>
              <a:rPr lang="en-US" altLang="zh-CN" dirty="0"/>
              <a:t> -&gt;</a:t>
            </a:r>
            <a:r>
              <a:rPr lang="zh-CN" altLang="en-US" dirty="0"/>
              <a:t>指针指向地址的值</a:t>
            </a:r>
          </a:p>
        </p:txBody>
      </p:sp>
    </p:spTree>
    <p:extLst>
      <p:ext uri="{BB962C8B-B14F-4D97-AF65-F5344CB8AC3E}">
        <p14:creationId xmlns:p14="http://schemas.microsoft.com/office/powerpoint/2010/main" val="3850826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ABD609-4848-1839-706B-8F75B7CB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63" y="-146050"/>
            <a:ext cx="648647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BAD2C-656B-1713-99E9-5BA4E23681EA}"/>
              </a:ext>
            </a:extLst>
          </p:cNvPr>
          <p:cNvSpPr txBox="1"/>
          <p:nvPr/>
        </p:nvSpPr>
        <p:spPr>
          <a:xfrm>
            <a:off x="2965440" y="2437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("%d\n", *p1); // </a:t>
            </a:r>
            <a:r>
              <a:rPr lang="zh-CN" altLang="en-US" dirty="0"/>
              <a:t>输出 </a:t>
            </a:r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D5CD0-5FE6-EA25-6AD8-0BD6C8317DA8}"/>
              </a:ext>
            </a:extLst>
          </p:cNvPr>
          <p:cNvSpPr txBox="1"/>
          <p:nvPr/>
        </p:nvSpPr>
        <p:spPr>
          <a:xfrm>
            <a:off x="2965440" y="1947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0xFC0100F4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9C468D-BA04-B23B-AD05-378E5DA30DD7}"/>
              </a:ext>
            </a:extLst>
          </p:cNvPr>
          <p:cNvSpPr txBox="1"/>
          <p:nvPr/>
        </p:nvSpPr>
        <p:spPr>
          <a:xfrm>
            <a:off x="2702989" y="3006220"/>
            <a:ext cx="753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("%p\n", (void*)p1); // </a:t>
            </a:r>
            <a:r>
              <a:rPr lang="zh-CN" altLang="en-US" dirty="0"/>
              <a:t>显示 </a:t>
            </a:r>
            <a:r>
              <a:rPr lang="en-US" altLang="zh-CN" dirty="0"/>
              <a:t>p1 </a:t>
            </a:r>
            <a:r>
              <a:rPr lang="zh-CN" altLang="en-US" dirty="0"/>
              <a:t>的地址，使用 </a:t>
            </a:r>
            <a:r>
              <a:rPr lang="en-US" altLang="zh-CN" dirty="0"/>
              <a:t>%p </a:t>
            </a:r>
            <a:r>
              <a:rPr lang="zh-CN" altLang="en-US" dirty="0"/>
              <a:t>格式化指针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FCE77-C019-E4DE-2E3B-B3BEFFDDBDB9}"/>
              </a:ext>
            </a:extLst>
          </p:cNvPr>
          <p:cNvSpPr txBox="1"/>
          <p:nvPr/>
        </p:nvSpPr>
        <p:spPr>
          <a:xfrm>
            <a:off x="5340350" y="3549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知道指针的精确值有时是有用的，特别是在调试和诊断程序问题时。它可以帮助确定指针是否指向正确的内存地址，避免出现指针错误（如空指针或野指针）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6D37A0-268C-17A7-4D60-13775AED24F3}"/>
              </a:ext>
            </a:extLst>
          </p:cNvPr>
          <p:cNvSpPr txBox="1"/>
          <p:nvPr/>
        </p:nvSpPr>
        <p:spPr>
          <a:xfrm>
            <a:off x="2786037" y="40645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0xFC0100EC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0518D2-5D14-FEBC-97AC-DAEB2FF90385}"/>
              </a:ext>
            </a:extLst>
          </p:cNvPr>
          <p:cNvSpPr txBox="1"/>
          <p:nvPr/>
        </p:nvSpPr>
        <p:spPr>
          <a:xfrm>
            <a:off x="2965440" y="46471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p2 = NULL; // 或者 p2 = 0;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5A0506-4873-2E66-7FA0-C8B5D074CA1D}"/>
              </a:ext>
            </a:extLst>
          </p:cNvPr>
          <p:cNvSpPr txBox="1"/>
          <p:nvPr/>
        </p:nvSpPr>
        <p:spPr>
          <a:xfrm>
            <a:off x="2590800" y="5300147"/>
            <a:ext cx="676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程序崩溃，因为 NULL 表示指针不指向任何有效的内存地址。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BD4A9E-A79D-330B-A697-DFCCD0EFD5AB}"/>
              </a:ext>
            </a:extLst>
          </p:cNvPr>
          <p:cNvSpPr txBox="1"/>
          <p:nvPr/>
        </p:nvSpPr>
        <p:spPr>
          <a:xfrm>
            <a:off x="5130800" y="624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p2 = &amp;i;</a:t>
            </a:r>
          </a:p>
        </p:txBody>
      </p:sp>
    </p:spTree>
    <p:extLst>
      <p:ext uri="{BB962C8B-B14F-4D97-AF65-F5344CB8AC3E}">
        <p14:creationId xmlns:p14="http://schemas.microsoft.com/office/powerpoint/2010/main" val="68169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49A95-E4CD-3487-A048-1814CD1E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62" y="1363662"/>
            <a:ext cx="7267575" cy="2009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2E99E6-B6B2-1714-7958-F0BCCD8E45C6}"/>
              </a:ext>
            </a:extLst>
          </p:cNvPr>
          <p:cNvSpPr txBox="1"/>
          <p:nvPr/>
        </p:nvSpPr>
        <p:spPr>
          <a:xfrm>
            <a:off x="4121150" y="1840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在这段代码中 </a:t>
            </a:r>
            <a:r>
              <a:rPr lang="zh-CN" altLang="en-US" b="1" dirty="0"/>
              <a:t>只有一个指针变量</a:t>
            </a:r>
            <a:r>
              <a:rPr lang="zh-CN" altLang="en-US" dirty="0"/>
              <a:t>被声明，即 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D652F1-0C67-ADFC-5BCA-7F5C0B9B31D1}"/>
              </a:ext>
            </a:extLst>
          </p:cNvPr>
          <p:cNvSpPr txBox="1"/>
          <p:nvPr/>
        </p:nvSpPr>
        <p:spPr>
          <a:xfrm>
            <a:off x="4730750" y="22103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int* p1, p2; </a:t>
            </a:r>
            <a:r>
              <a:rPr lang="zh-CN" altLang="en-US" dirty="0"/>
              <a:t>这行代码声明了两个变量：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p1</a:t>
            </a:r>
            <a:r>
              <a:rPr lang="zh-CN" altLang="en-US" dirty="0"/>
              <a:t> 是一个指向 </a:t>
            </a:r>
            <a:r>
              <a:rPr lang="en-US" altLang="zh-CN" dirty="0"/>
              <a:t>int </a:t>
            </a:r>
            <a:r>
              <a:rPr lang="zh-CN" altLang="en-US" dirty="0"/>
              <a:t>类型的指针，因为 * 仅与 </a:t>
            </a:r>
            <a:r>
              <a:rPr lang="en-US" altLang="zh-CN" dirty="0"/>
              <a:t>p1 </a:t>
            </a:r>
            <a:r>
              <a:rPr lang="zh-CN" altLang="en-US" dirty="0"/>
              <a:t>结合在一起。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p2</a:t>
            </a:r>
            <a:r>
              <a:rPr lang="zh-CN" altLang="en-US" dirty="0"/>
              <a:t> 是一个普通的 </a:t>
            </a:r>
            <a:r>
              <a:rPr lang="en-US" altLang="zh-CN" dirty="0"/>
              <a:t>int </a:t>
            </a:r>
            <a:r>
              <a:rPr lang="zh-CN" altLang="en-US" dirty="0"/>
              <a:t>类型变量，而不是指针。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F91D06-58C6-3EE7-8E3D-B5211A304F01}"/>
              </a:ext>
            </a:extLst>
          </p:cNvPr>
          <p:cNvSpPr txBox="1"/>
          <p:nvPr/>
        </p:nvSpPr>
        <p:spPr>
          <a:xfrm>
            <a:off x="1073150" y="34106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这行代码声明了一个名为 </a:t>
            </a:r>
            <a:r>
              <a:rPr lang="en-US" altLang="zh-CN" dirty="0"/>
              <a:t>q </a:t>
            </a:r>
            <a:r>
              <a:rPr lang="zh-CN" altLang="en-US" dirty="0"/>
              <a:t>的指针变量，它是一个指向 </a:t>
            </a:r>
            <a:r>
              <a:rPr lang="en-US" altLang="zh-CN" dirty="0"/>
              <a:t>int </a:t>
            </a:r>
            <a:r>
              <a:rPr lang="zh-CN" altLang="en-US" dirty="0"/>
              <a:t>类型指针（</a:t>
            </a:r>
            <a:r>
              <a:rPr lang="en-US" altLang="zh-CN" dirty="0"/>
              <a:t>int*</a:t>
            </a:r>
            <a:r>
              <a:rPr lang="zh-CN" altLang="en-US" dirty="0"/>
              <a:t>）的指针（即 </a:t>
            </a:r>
            <a:r>
              <a:rPr lang="en-US" altLang="zh-CN" dirty="0"/>
              <a:t>q </a:t>
            </a:r>
            <a:r>
              <a:rPr lang="zh-CN" altLang="en-US" dirty="0"/>
              <a:t>是一个二级指针）。</a:t>
            </a:r>
          </a:p>
        </p:txBody>
      </p:sp>
    </p:spTree>
    <p:extLst>
      <p:ext uri="{BB962C8B-B14F-4D97-AF65-F5344CB8AC3E}">
        <p14:creationId xmlns:p14="http://schemas.microsoft.com/office/powerpoint/2010/main" val="1078333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294E3-460C-9AE4-56A9-34B6E889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40" y="1444625"/>
            <a:ext cx="100584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366BE6-0660-18D4-3C23-E40381C8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82" y="0"/>
            <a:ext cx="9302436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E9277A-687A-C3EE-CEA1-185F2F719718}"/>
              </a:ext>
            </a:extLst>
          </p:cNvPr>
          <p:cNvSpPr txBox="1"/>
          <p:nvPr/>
        </p:nvSpPr>
        <p:spPr>
          <a:xfrm>
            <a:off x="8058150" y="27105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地址（假设）  |  值</a:t>
            </a:r>
          </a:p>
          <a:p>
            <a:r>
              <a:rPr lang="zh-CN" altLang="en-US" dirty="0"/>
              <a:t>0x7ffee4b17a0 |  a[0] = 0 （未初始化）</a:t>
            </a:r>
          </a:p>
          <a:p>
            <a:r>
              <a:rPr lang="zh-CN" altLang="en-US" dirty="0"/>
              <a:t>0x7ffee4b17a4 |  a[1] = 11</a:t>
            </a:r>
          </a:p>
          <a:p>
            <a:r>
              <a:rPr lang="zh-CN" altLang="en-US" dirty="0"/>
              <a:t>0x7ffee4b17a8 |  a[2] = 0 （未初始化）</a:t>
            </a:r>
          </a:p>
          <a:p>
            <a:r>
              <a:rPr lang="zh-CN" altLang="en-US" dirty="0"/>
              <a:t>0x7ffee4b17ac |  a[3] = 0 （未初始化）</a:t>
            </a:r>
          </a:p>
          <a:p>
            <a:r>
              <a:rPr lang="zh-CN" altLang="en-US" dirty="0"/>
              <a:t>0x7ffee4b17b0 |  a[4] = 0 （未初始化）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2E6553-E49E-E547-3985-07CDDC6D3570}"/>
              </a:ext>
            </a:extLst>
          </p:cNvPr>
          <p:cNvSpPr txBox="1"/>
          <p:nvPr/>
        </p:nvSpPr>
        <p:spPr>
          <a:xfrm>
            <a:off x="8764588" y="912268"/>
            <a:ext cx="707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5 </a:t>
            </a:r>
            <a:r>
              <a:rPr lang="zh-CN" altLang="en-US"/>
              <a:t>个整数元素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148E0D-493C-11AD-D876-23ACA186D4FA}"/>
              </a:ext>
            </a:extLst>
          </p:cNvPr>
          <p:cNvSpPr txBox="1"/>
          <p:nvPr/>
        </p:nvSpPr>
        <p:spPr>
          <a:xfrm>
            <a:off x="0" y="1368949"/>
            <a:ext cx="2432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在函数中定义的局部变量（包括数组）默认分配在栈上。栈内存是 </a:t>
            </a:r>
            <a:r>
              <a:rPr lang="en-US" altLang="zh-CN" dirty="0"/>
              <a:t>LIFO</a:t>
            </a:r>
            <a:r>
              <a:rPr lang="zh-CN" altLang="en-US" dirty="0"/>
              <a:t>（后进先出）结构，用于存储局部变量和函数调用信息。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696EAD-8DEB-3106-9ADA-3983FE18B9E7}"/>
              </a:ext>
            </a:extLst>
          </p:cNvPr>
          <p:cNvSpPr txBox="1"/>
          <p:nvPr/>
        </p:nvSpPr>
        <p:spPr>
          <a:xfrm>
            <a:off x="479582" y="5592633"/>
            <a:ext cx="794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源操作数：printf(“%p\n”, a); // 输出数组 a 的首地址 目的操作数：不能赋值</a:t>
            </a:r>
          </a:p>
        </p:txBody>
      </p:sp>
    </p:spTree>
    <p:extLst>
      <p:ext uri="{BB962C8B-B14F-4D97-AF65-F5344CB8AC3E}">
        <p14:creationId xmlns:p14="http://schemas.microsoft.com/office/powerpoint/2010/main" val="23982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0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学情交流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3" name="文本框 1"/>
          <p:cNvSpPr/>
          <p:nvPr/>
        </p:nvSpPr>
        <p:spPr>
          <a:xfrm>
            <a:off x="1070280" y="1286640"/>
            <a:ext cx="10464480" cy="3901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遇到的困难：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不知道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如何学习</a:t>
            </a:r>
            <a:r>
              <a:rPr lang="en-US" altLang="zh-CN" sz="2400" spc="-1" dirty="0">
                <a:solidFill>
                  <a:srgbClr val="0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语言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，需要讲解和辅导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解决方案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先巩固回忆基础知识</a:t>
            </a:r>
            <a:endParaRPr lang="en-US" altLang="zh-CN" sz="24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再回头来看作业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4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知识总结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3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知识总结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3" name="文本框 3"/>
          <p:cNvSpPr/>
          <p:nvPr/>
        </p:nvSpPr>
        <p:spPr>
          <a:xfrm>
            <a:off x="1015920" y="2305440"/>
            <a:ext cx="1046448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请学生总结本课知识，老师适时补充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教师回顾课件，系统总结一下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询问学生是否有疑问以及不明白的地方，若不能及时回复，可考虑课后发送资料或约下一次课。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 dirty="0">
                <a:solidFill>
                  <a:srgbClr val="262626"/>
                </a:solidFill>
                <a:latin typeface="Arial"/>
                <a:ea typeface="微软雅黑"/>
              </a:rPr>
              <a:t>5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完成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report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4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50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【</a:t>
            </a:r>
            <a:r>
              <a:rPr lang="en-US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HD 1V1</a:t>
            </a: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】课程与服务评价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51" name="图片 1"/>
          <p:cNvPicPr/>
          <p:nvPr/>
        </p:nvPicPr>
        <p:blipFill>
          <a:blip r:embed="rId2"/>
          <a:stretch/>
        </p:blipFill>
        <p:spPr>
          <a:xfrm>
            <a:off x="591120" y="1505520"/>
            <a:ext cx="3012120" cy="502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53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357" name="图片 1"/>
          <p:cNvPicPr/>
          <p:nvPr/>
        </p:nvPicPr>
        <p:blipFill>
          <a:blip r:embed="rId2"/>
          <a:stretch/>
        </p:blipFill>
        <p:spPr>
          <a:xfrm>
            <a:off x="4381560" y="26640"/>
            <a:ext cx="3459600" cy="577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1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2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本课信息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文本框 2"/>
          <p:cNvSpPr/>
          <p:nvPr/>
        </p:nvSpPr>
        <p:spPr>
          <a:xfrm>
            <a:off x="1052280" y="1216800"/>
            <a:ext cx="10464480" cy="44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课程目标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先弄明白计算机网络相关的基础知识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了解作业的内容并解决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课程内容安排（知识讲解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+x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道练习题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课后作业等）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梳理整体架构的流程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各个模块的讲解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课程预计时长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小时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532857" y="109693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D7CDE1-3730-D5EF-EBFD-7CADA6EB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95450"/>
            <a:ext cx="10925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3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40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D57F6E-33CC-8CA8-011E-C8866CDA42BE}"/>
              </a:ext>
            </a:extLst>
          </p:cNvPr>
          <p:cNvSpPr txBox="1"/>
          <p:nvPr/>
        </p:nvSpPr>
        <p:spPr>
          <a:xfrm>
            <a:off x="4532857" y="109693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 Logical Control Flow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CB5FD-6798-9AFC-DD7F-36937D8B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9" y="1964760"/>
            <a:ext cx="96678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5506</Words>
  <Application>Microsoft Office PowerPoint</Application>
  <PresentationFormat>宽屏</PresentationFormat>
  <Paragraphs>510</Paragraphs>
  <Slides>45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 Unicode MS</vt:lpstr>
      <vt:lpstr>等线</vt:lpstr>
      <vt:lpstr>微软雅黑</vt:lpstr>
      <vt:lpstr>StarSymbol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Junnan Liu [el23jl2]</cp:lastModifiedBy>
  <cp:revision>332</cp:revision>
  <dcterms:created xsi:type="dcterms:W3CDTF">2020-11-13T09:39:00Z</dcterms:created>
  <dcterms:modified xsi:type="dcterms:W3CDTF">2024-09-20T03:11:28Z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