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3"/>
  </p:notesMasterIdLst>
  <p:sldIdLst>
    <p:sldId id="353" r:id="rId3"/>
    <p:sldId id="257" r:id="rId4"/>
    <p:sldId id="258" r:id="rId5"/>
    <p:sldId id="259" r:id="rId6"/>
    <p:sldId id="260" r:id="rId7"/>
    <p:sldId id="261" r:id="rId8"/>
    <p:sldId id="262" r:id="rId9"/>
    <p:sldId id="354" r:id="rId10"/>
    <p:sldId id="355" r:id="rId11"/>
    <p:sldId id="394" r:id="rId12"/>
    <p:sldId id="395" r:id="rId13"/>
    <p:sldId id="398" r:id="rId14"/>
    <p:sldId id="397" r:id="rId15"/>
    <p:sldId id="400" r:id="rId16"/>
    <p:sldId id="401" r:id="rId17"/>
    <p:sldId id="382" r:id="rId18"/>
    <p:sldId id="385" r:id="rId19"/>
    <p:sldId id="386" r:id="rId20"/>
    <p:sldId id="387" r:id="rId21"/>
    <p:sldId id="389" r:id="rId22"/>
    <p:sldId id="390" r:id="rId23"/>
    <p:sldId id="391" r:id="rId24"/>
    <p:sldId id="392" r:id="rId25"/>
    <p:sldId id="393" r:id="rId26"/>
    <p:sldId id="402" r:id="rId27"/>
    <p:sldId id="399" r:id="rId28"/>
    <p:sldId id="403" r:id="rId29"/>
    <p:sldId id="378" r:id="rId30"/>
    <p:sldId id="405" r:id="rId31"/>
    <p:sldId id="406" r:id="rId32"/>
    <p:sldId id="408" r:id="rId33"/>
    <p:sldId id="409" r:id="rId34"/>
    <p:sldId id="407" r:id="rId35"/>
    <p:sldId id="404" r:id="rId36"/>
    <p:sldId id="290" r:id="rId37"/>
    <p:sldId id="291" r:id="rId38"/>
    <p:sldId id="292" r:id="rId39"/>
    <p:sldId id="293" r:id="rId40"/>
    <p:sldId id="294" r:id="rId41"/>
    <p:sldId id="295" r:id="rId4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233" autoAdjust="0"/>
  </p:normalViewPr>
  <p:slideViewPr>
    <p:cSldViewPr snapToGrid="0">
      <p:cViewPr varScale="1">
        <p:scale>
          <a:sx n="109" d="100"/>
          <a:sy n="109" d="100"/>
        </p:scale>
        <p:origin x="100"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zh-CN" sz="1800" b="0" strike="noStrike" spc="-1">
                <a:solidFill>
                  <a:srgbClr val="000000"/>
                </a:solidFill>
                <a:latin typeface="等线"/>
              </a:rPr>
              <a:t>单击以移动幻灯片</a:t>
            </a:r>
            <a:endParaRPr lang="en-US" sz="1800" b="0" strike="noStrike" spc="-1">
              <a:solidFill>
                <a:srgbClr val="000000"/>
              </a:solidFill>
              <a:latin typeface="等线"/>
            </a:endParaRPr>
          </a:p>
        </p:txBody>
      </p:sp>
      <p:sp>
        <p:nvSpPr>
          <p:cNvPr id="84"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zh-CN" sz="2000" b="0" strike="noStrike" spc="-1">
                <a:latin typeface="Arial"/>
              </a:rPr>
              <a:t>点击编辑备注格式</a:t>
            </a:r>
            <a:endParaRPr lang="en-US" sz="2000" b="0" strike="noStrike" spc="-1">
              <a:latin typeface="Arial"/>
            </a:endParaRPr>
          </a:p>
        </p:txBody>
      </p:sp>
      <p:sp>
        <p:nvSpPr>
          <p:cNvPr id="85"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&lt;页眉&gt;</a:t>
            </a:r>
          </a:p>
        </p:txBody>
      </p:sp>
      <p:sp>
        <p:nvSpPr>
          <p:cNvPr id="86" name="PlaceHolder 4"/>
          <p:cNvSpPr>
            <a:spLocks noGrp="1"/>
          </p:cNvSpPr>
          <p:nvPr>
            <p:ph type="dt" idx="6"/>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&lt;日期/时间&gt;</a:t>
            </a:r>
          </a:p>
        </p:txBody>
      </p:sp>
      <p:sp>
        <p:nvSpPr>
          <p:cNvPr id="87" name="PlaceHolder 5"/>
          <p:cNvSpPr>
            <a:spLocks noGrp="1"/>
          </p:cNvSpPr>
          <p:nvPr>
            <p:ph type="ftr" idx="7"/>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&lt;页脚&gt;</a:t>
            </a:r>
          </a:p>
        </p:txBody>
      </p:sp>
      <p:sp>
        <p:nvSpPr>
          <p:cNvPr id="88" name="PlaceHolder 6"/>
          <p:cNvSpPr>
            <a:spLocks noGrp="1"/>
          </p:cNvSpPr>
          <p:nvPr>
            <p:ph type="sldNum" idx="8"/>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6C62054A-8343-4823-AF86-5D92B727225F}"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8</a:t>
            </a:fld>
            <a:endParaRPr lang="en-US" sz="1800" b="0" strike="noStrike" spc="-1">
              <a:latin typeface="Arial"/>
            </a:endParaRPr>
          </a:p>
        </p:txBody>
      </p:sp>
    </p:spTree>
    <p:extLst>
      <p:ext uri="{BB962C8B-B14F-4D97-AF65-F5344CB8AC3E}">
        <p14:creationId xmlns:p14="http://schemas.microsoft.com/office/powerpoint/2010/main" val="3969438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r>
              <a:rPr lang="zh-CN" altLang="en-US" dirty="0"/>
              <a:t>在 </a:t>
            </a:r>
            <a:r>
              <a:rPr lang="en-US" altLang="zh-CN" dirty="0"/>
              <a:t>Lambda </a:t>
            </a:r>
            <a:r>
              <a:rPr lang="zh-CN" altLang="en-US" dirty="0"/>
              <a:t>演算中，一个术语（</a:t>
            </a:r>
            <a:r>
              <a:rPr lang="en-US" altLang="zh-CN" dirty="0"/>
              <a:t>term</a:t>
            </a:r>
            <a:r>
              <a:rPr lang="zh-CN" altLang="en-US" dirty="0"/>
              <a:t>）可以是以下三种类型之一：</a:t>
            </a:r>
          </a:p>
          <a:p>
            <a:pPr>
              <a:buFont typeface="Arial" panose="020B0604020202020204" pitchFamily="34" charset="0"/>
              <a:buChar char="•"/>
            </a:pPr>
            <a:r>
              <a:rPr lang="zh-CN" altLang="en-US" b="1" dirty="0"/>
              <a:t>基本或“原子”术语（</a:t>
            </a:r>
            <a:r>
              <a:rPr lang="en-US" altLang="zh-CN" b="1" dirty="0"/>
              <a:t>basic or "atomic" term</a:t>
            </a:r>
            <a:r>
              <a:rPr lang="zh-CN" altLang="en-US" b="1" dirty="0"/>
              <a:t>）</a:t>
            </a:r>
            <a:r>
              <a:rPr lang="zh-CN" altLang="en-US" dirty="0"/>
              <a:t>：</a:t>
            </a:r>
          </a:p>
          <a:p>
            <a:pPr marL="742950" lvl="1" indent="-285750">
              <a:buFont typeface="Arial" panose="020B0604020202020204" pitchFamily="34" charset="0"/>
              <a:buChar char="•"/>
            </a:pPr>
            <a:r>
              <a:rPr lang="zh-CN" altLang="en-US" dirty="0"/>
              <a:t>基本术语是指变量（如 </a:t>
            </a:r>
            <a:r>
              <a:rPr lang="en-US" altLang="zh-CN" dirty="0"/>
              <a:t>x, y, z, ...</a:t>
            </a:r>
            <a:r>
              <a:rPr lang="zh-CN" altLang="en-US" dirty="0"/>
              <a:t>）或常量（如 </a:t>
            </a:r>
            <a:r>
              <a:rPr lang="en-US" altLang="zh-CN" dirty="0"/>
              <a:t>a, b, c, ...</a:t>
            </a:r>
            <a:r>
              <a:rPr lang="zh-CN" altLang="en-US" dirty="0"/>
              <a:t>）。</a:t>
            </a:r>
          </a:p>
          <a:p>
            <a:pPr>
              <a:buFont typeface="Arial" panose="020B0604020202020204" pitchFamily="34" charset="0"/>
              <a:buChar char="•"/>
            </a:pPr>
            <a:r>
              <a:rPr lang="zh-CN" altLang="en-US" b="1" dirty="0"/>
              <a:t>应用（</a:t>
            </a:r>
            <a:r>
              <a:rPr lang="en-US" altLang="zh-CN" b="1" dirty="0"/>
              <a:t>application</a:t>
            </a:r>
            <a:r>
              <a:rPr lang="zh-CN" altLang="en-US" b="1" dirty="0"/>
              <a:t>）</a:t>
            </a:r>
            <a:r>
              <a:rPr lang="zh-CN" altLang="en-US" dirty="0"/>
              <a:t>：</a:t>
            </a:r>
          </a:p>
          <a:p>
            <a:pPr marL="742950" lvl="1" indent="-285750">
              <a:buFont typeface="Arial" panose="020B0604020202020204" pitchFamily="34" charset="0"/>
              <a:buChar char="•"/>
            </a:pPr>
            <a:r>
              <a:rPr lang="en-US" altLang="zh-CN" dirty="0"/>
              <a:t>MN </a:t>
            </a:r>
            <a:r>
              <a:rPr lang="zh-CN" altLang="en-US" dirty="0"/>
              <a:t>表示将术语 </a:t>
            </a:r>
            <a:r>
              <a:rPr lang="en-US" altLang="zh-CN" dirty="0"/>
              <a:t>M </a:t>
            </a:r>
            <a:r>
              <a:rPr lang="zh-CN" altLang="en-US" dirty="0"/>
              <a:t>应用于术语 </a:t>
            </a:r>
            <a:r>
              <a:rPr lang="en-US" altLang="zh-CN" dirty="0"/>
              <a:t>N</a:t>
            </a:r>
            <a:r>
              <a:rPr lang="zh-CN" altLang="en-US" dirty="0"/>
              <a:t>。这是 </a:t>
            </a:r>
            <a:r>
              <a:rPr lang="en-US" altLang="zh-CN" dirty="0"/>
              <a:t>Lambda </a:t>
            </a:r>
            <a:r>
              <a:rPr lang="zh-CN" altLang="en-US" dirty="0"/>
              <a:t>演算中函数应用的形式，即将函数 </a:t>
            </a:r>
            <a:r>
              <a:rPr lang="en-US" altLang="zh-CN" dirty="0"/>
              <a:t>M </a:t>
            </a:r>
            <a:r>
              <a:rPr lang="zh-CN" altLang="en-US" dirty="0"/>
              <a:t>作用到参数 </a:t>
            </a:r>
            <a:r>
              <a:rPr lang="en-US" altLang="zh-CN" dirty="0"/>
              <a:t>N </a:t>
            </a:r>
            <a:r>
              <a:rPr lang="zh-CN" altLang="en-US" dirty="0"/>
              <a:t>上。</a:t>
            </a:r>
          </a:p>
          <a:p>
            <a:pPr>
              <a:buFont typeface="Arial" panose="020B0604020202020204" pitchFamily="34" charset="0"/>
              <a:buChar char="•"/>
            </a:pPr>
            <a:r>
              <a:rPr lang="zh-CN" altLang="en-US" b="1" dirty="0"/>
              <a:t>抽象（</a:t>
            </a:r>
            <a:r>
              <a:rPr lang="en-US" altLang="zh-CN" b="1" dirty="0"/>
              <a:t>abstraction</a:t>
            </a:r>
            <a:r>
              <a:rPr lang="zh-CN" altLang="en-US" b="1" dirty="0"/>
              <a:t>）</a:t>
            </a:r>
            <a:r>
              <a:rPr lang="zh-CN" altLang="en-US" dirty="0"/>
              <a:t>：</a:t>
            </a:r>
          </a:p>
          <a:p>
            <a:pPr marL="742950" lvl="1" indent="-285750">
              <a:buFont typeface="Arial" panose="020B0604020202020204" pitchFamily="34" charset="0"/>
              <a:buChar char="•"/>
            </a:pPr>
            <a:r>
              <a:rPr lang="zh-CN" altLang="en-US" dirty="0"/>
              <a:t>通过 </a:t>
            </a:r>
            <a:r>
              <a:rPr lang="en-US" altLang="zh-CN" dirty="0" err="1"/>
              <a:t>λx.M</a:t>
            </a:r>
            <a:r>
              <a:rPr lang="en-US" altLang="zh-CN" dirty="0"/>
              <a:t> </a:t>
            </a:r>
            <a:r>
              <a:rPr lang="zh-CN" altLang="en-US" dirty="0"/>
              <a:t>形式的 </a:t>
            </a:r>
            <a:r>
              <a:rPr lang="en-US" altLang="zh-CN" dirty="0"/>
              <a:t>lambda </a:t>
            </a:r>
            <a:r>
              <a:rPr lang="zh-CN" altLang="en-US" dirty="0"/>
              <a:t>抽象从其他术语中定义出来。它表示一个函数，</a:t>
            </a:r>
            <a:r>
              <a:rPr lang="en-US" altLang="zh-CN" dirty="0"/>
              <a:t>x </a:t>
            </a:r>
            <a:r>
              <a:rPr lang="zh-CN" altLang="en-US" dirty="0"/>
              <a:t>是这个函数的参数，</a:t>
            </a:r>
            <a:r>
              <a:rPr lang="en-US" altLang="zh-CN" dirty="0"/>
              <a:t>M </a:t>
            </a:r>
            <a:r>
              <a:rPr lang="zh-CN" altLang="en-US" dirty="0"/>
              <a:t>是这个函数的主体。</a:t>
            </a: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17</a:t>
            </a:fld>
            <a:endParaRPr lang="en-US" sz="1800" b="0" strike="noStrike" spc="-1">
              <a:latin typeface="Arial"/>
            </a:endParaRPr>
          </a:p>
        </p:txBody>
      </p:sp>
    </p:spTree>
    <p:extLst>
      <p:ext uri="{BB962C8B-B14F-4D97-AF65-F5344CB8AC3E}">
        <p14:creationId xmlns:p14="http://schemas.microsoft.com/office/powerpoint/2010/main" val="782294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r>
              <a:rPr lang="en-US" altLang="zh-CN" b="1" dirty="0"/>
              <a:t>1. Lambda </a:t>
            </a:r>
            <a:r>
              <a:rPr lang="zh-CN" altLang="en-US" b="1" dirty="0"/>
              <a:t>演算中的 </a:t>
            </a:r>
            <a:r>
              <a:rPr lang="en-US" altLang="zh-CN" b="1" dirty="0"/>
              <a:t>β-</a:t>
            </a:r>
            <a:r>
              <a:rPr lang="zh-CN" altLang="en-US" b="1" dirty="0"/>
              <a:t>归约：</a:t>
            </a:r>
          </a:p>
          <a:p>
            <a:pPr>
              <a:buFont typeface="Arial" panose="020B0604020202020204" pitchFamily="34" charset="0"/>
              <a:buChar char="•"/>
            </a:pPr>
            <a:r>
              <a:rPr lang="en-US" altLang="zh-CN" dirty="0"/>
              <a:t>β-</a:t>
            </a:r>
            <a:r>
              <a:rPr lang="zh-CN" altLang="en-US" dirty="0"/>
              <a:t>归约 是 </a:t>
            </a:r>
            <a:r>
              <a:rPr lang="en-US" altLang="zh-CN" dirty="0"/>
              <a:t>Lambda </a:t>
            </a:r>
            <a:r>
              <a:rPr lang="zh-CN" altLang="en-US" dirty="0"/>
              <a:t>演算中的一种计算规则，用来简化表达式。它通过将参数的值替换进函数体中来实现。</a:t>
            </a:r>
          </a:p>
          <a:p>
            <a:pPr>
              <a:buFont typeface="Arial" panose="020B0604020202020204" pitchFamily="34" charset="0"/>
              <a:buChar char="•"/>
            </a:pPr>
            <a:r>
              <a:rPr lang="zh-CN" altLang="en-US" dirty="0"/>
              <a:t>形式上，</a:t>
            </a:r>
            <a:r>
              <a:rPr lang="en-US" altLang="zh-CN" dirty="0"/>
              <a:t>β-</a:t>
            </a:r>
            <a:r>
              <a:rPr lang="zh-CN" altLang="en-US" dirty="0"/>
              <a:t>归约 将 </a:t>
            </a:r>
            <a:r>
              <a:rPr lang="en-US" altLang="zh-CN" dirty="0"/>
              <a:t>((</a:t>
            </a:r>
            <a:r>
              <a:rPr lang="en-US" altLang="zh-CN" dirty="0" err="1"/>
              <a:t>λx</a:t>
            </a:r>
            <a:r>
              <a:rPr lang="en-US" altLang="zh-CN" dirty="0"/>
              <a:t>. M) N) </a:t>
            </a:r>
            <a:r>
              <a:rPr lang="zh-CN" altLang="en-US" dirty="0"/>
              <a:t>转换为 </a:t>
            </a:r>
            <a:r>
              <a:rPr lang="en-US" altLang="zh-CN" dirty="0"/>
              <a:t>M[N/x]</a:t>
            </a:r>
            <a:r>
              <a:rPr lang="zh-CN" altLang="en-US" dirty="0"/>
              <a:t>，其中：</a:t>
            </a:r>
          </a:p>
          <a:p>
            <a:pPr marL="742950" lvl="1" indent="-285750">
              <a:buFont typeface="Arial" panose="020B0604020202020204" pitchFamily="34" charset="0"/>
              <a:buChar char="•"/>
            </a:pPr>
            <a:r>
              <a:rPr lang="en-US" altLang="zh-CN" dirty="0"/>
              <a:t>(</a:t>
            </a:r>
            <a:r>
              <a:rPr lang="en-US" altLang="zh-CN" dirty="0" err="1"/>
              <a:t>λx</a:t>
            </a:r>
            <a:r>
              <a:rPr lang="en-US" altLang="zh-CN" dirty="0"/>
              <a:t>. M) </a:t>
            </a:r>
            <a:r>
              <a:rPr lang="zh-CN" altLang="en-US" dirty="0"/>
              <a:t>是一个 </a:t>
            </a:r>
            <a:r>
              <a:rPr lang="en-US" altLang="zh-CN" dirty="0"/>
              <a:t>lambda </a:t>
            </a:r>
            <a:r>
              <a:rPr lang="zh-CN" altLang="en-US" dirty="0"/>
              <a:t>函数，它将 </a:t>
            </a:r>
            <a:r>
              <a:rPr lang="en-US" altLang="zh-CN" dirty="0"/>
              <a:t>x </a:t>
            </a:r>
            <a:r>
              <a:rPr lang="zh-CN" altLang="en-US" dirty="0"/>
              <a:t>映射到 </a:t>
            </a:r>
            <a:r>
              <a:rPr lang="en-US" altLang="zh-CN" dirty="0"/>
              <a:t>M</a:t>
            </a:r>
            <a:r>
              <a:rPr lang="zh-CN" altLang="en-US" dirty="0"/>
              <a:t>。</a:t>
            </a:r>
          </a:p>
          <a:p>
            <a:pPr marL="742950" lvl="1" indent="-285750">
              <a:buFont typeface="Arial" panose="020B0604020202020204" pitchFamily="34" charset="0"/>
              <a:buChar char="•"/>
            </a:pPr>
            <a:r>
              <a:rPr lang="en-US" altLang="zh-CN" dirty="0"/>
              <a:t>N </a:t>
            </a:r>
            <a:r>
              <a:rPr lang="zh-CN" altLang="en-US" dirty="0"/>
              <a:t>是应用到这个 </a:t>
            </a:r>
            <a:r>
              <a:rPr lang="en-US" altLang="zh-CN" dirty="0"/>
              <a:t>lambda </a:t>
            </a:r>
            <a:r>
              <a:rPr lang="zh-CN" altLang="en-US" dirty="0"/>
              <a:t>函数的实际参数。</a:t>
            </a:r>
          </a:p>
          <a:p>
            <a:pPr marL="742950" lvl="1" indent="-285750">
              <a:buFont typeface="Arial" panose="020B0604020202020204" pitchFamily="34" charset="0"/>
              <a:buChar char="•"/>
            </a:pPr>
            <a:r>
              <a:rPr lang="en-US" altLang="zh-CN" dirty="0"/>
              <a:t>M[N/x] </a:t>
            </a:r>
            <a:r>
              <a:rPr lang="zh-CN" altLang="en-US" dirty="0"/>
              <a:t>表示在 </a:t>
            </a:r>
            <a:r>
              <a:rPr lang="en-US" altLang="zh-CN" dirty="0"/>
              <a:t>M </a:t>
            </a:r>
            <a:r>
              <a:rPr lang="zh-CN" altLang="en-US" dirty="0"/>
              <a:t>中用 </a:t>
            </a:r>
            <a:r>
              <a:rPr lang="en-US" altLang="zh-CN" dirty="0"/>
              <a:t>N </a:t>
            </a:r>
            <a:r>
              <a:rPr lang="zh-CN" altLang="en-US" dirty="0"/>
              <a:t>替换所有出现的 </a:t>
            </a:r>
            <a:r>
              <a:rPr lang="en-US" altLang="zh-CN" dirty="0"/>
              <a:t>x</a:t>
            </a:r>
            <a:r>
              <a:rPr lang="zh-CN" altLang="en-US" dirty="0"/>
              <a:t>。</a:t>
            </a: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18</a:t>
            </a:fld>
            <a:endParaRPr lang="en-US" sz="1800" b="0" strike="noStrike" spc="-1">
              <a:latin typeface="Arial"/>
            </a:endParaRPr>
          </a:p>
        </p:txBody>
      </p:sp>
    </p:spTree>
    <p:extLst>
      <p:ext uri="{BB962C8B-B14F-4D97-AF65-F5344CB8AC3E}">
        <p14:creationId xmlns:p14="http://schemas.microsoft.com/office/powerpoint/2010/main" val="4176596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r>
              <a:rPr lang="en-US" altLang="zh-CN" dirty="0" err="1"/>
              <a:t>λx.M</a:t>
            </a:r>
            <a:r>
              <a:rPr lang="en-US" altLang="zh-CN" dirty="0"/>
              <a:t> </a:t>
            </a:r>
            <a:r>
              <a:rPr lang="zh-CN" altLang="en-US" dirty="0"/>
              <a:t>是一个 </a:t>
            </a:r>
            <a:r>
              <a:rPr lang="en-US" altLang="zh-CN" dirty="0"/>
              <a:t>lambda </a:t>
            </a:r>
            <a:r>
              <a:rPr lang="zh-CN" altLang="en-US" dirty="0"/>
              <a:t>表达式，它表示一个匿名函数，将 </a:t>
            </a:r>
            <a:r>
              <a:rPr lang="en-US" altLang="zh-CN" dirty="0"/>
              <a:t>x </a:t>
            </a:r>
            <a:r>
              <a:rPr lang="zh-CN" altLang="en-US" dirty="0"/>
              <a:t>作为输入，输出 </a:t>
            </a:r>
            <a:r>
              <a:rPr lang="en-US" altLang="zh-CN" dirty="0"/>
              <a:t>M</a:t>
            </a:r>
            <a:r>
              <a:rPr lang="zh-CN" altLang="en-US" dirty="0"/>
              <a:t>。</a:t>
            </a:r>
            <a:r>
              <a:rPr lang="en-US" altLang="zh-CN" dirty="0" err="1"/>
              <a:t>λx.M</a:t>
            </a:r>
            <a:r>
              <a:rPr lang="en-US" altLang="zh-CN" dirty="0"/>
              <a:t> </a:t>
            </a:r>
            <a:r>
              <a:rPr lang="zh-CN" altLang="en-US" dirty="0"/>
              <a:t>可以被看作是一个函数 </a:t>
            </a:r>
            <a:r>
              <a:rPr lang="en-US" altLang="zh-CN" dirty="0"/>
              <a:t>f</a:t>
            </a:r>
            <a:r>
              <a:rPr lang="zh-CN" altLang="en-US" dirty="0"/>
              <a:t>，它的定义是 </a:t>
            </a:r>
            <a:r>
              <a:rPr lang="en-US" altLang="zh-CN" dirty="0"/>
              <a:t>f(x) = M</a:t>
            </a:r>
            <a:r>
              <a:rPr lang="zh-CN" altLang="en-US" dirty="0"/>
              <a:t>，即对于输入 </a:t>
            </a:r>
            <a:r>
              <a:rPr lang="en-US" altLang="zh-CN" dirty="0"/>
              <a:t>x</a:t>
            </a:r>
            <a:r>
              <a:rPr lang="zh-CN" altLang="en-US" dirty="0"/>
              <a:t>，返回 </a:t>
            </a:r>
            <a:r>
              <a:rPr lang="en-US" altLang="zh-CN" dirty="0"/>
              <a:t>M</a:t>
            </a:r>
            <a:r>
              <a:rPr lang="zh-CN" altLang="en-US" dirty="0"/>
              <a:t>。</a:t>
            </a: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19</a:t>
            </a:fld>
            <a:endParaRPr lang="en-US" sz="1800" b="0" strike="noStrike" spc="-1">
              <a:latin typeface="Arial"/>
            </a:endParaRPr>
          </a:p>
        </p:txBody>
      </p:sp>
    </p:spTree>
    <p:extLst>
      <p:ext uri="{BB962C8B-B14F-4D97-AF65-F5344CB8AC3E}">
        <p14:creationId xmlns:p14="http://schemas.microsoft.com/office/powerpoint/2010/main" val="2350433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r>
              <a:rPr lang="en-US" altLang="zh-CN" dirty="0"/>
              <a:t>β-</a:t>
            </a:r>
            <a:r>
              <a:rPr lang="zh-CN" altLang="en-US" dirty="0"/>
              <a:t>归约 是一种替换操作，将实际参数代入到函数体中，逐步进行替换，直至无法进一步简化。计算过程就是不断应用 </a:t>
            </a:r>
            <a:r>
              <a:rPr lang="en-US" altLang="zh-CN" dirty="0"/>
              <a:t>β-</a:t>
            </a:r>
            <a:r>
              <a:rPr lang="zh-CN" altLang="en-US" dirty="0"/>
              <a:t>归约，直到表达式达到最简状态。</a:t>
            </a: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20</a:t>
            </a:fld>
            <a:endParaRPr lang="en-US" sz="1800" b="0" strike="noStrike" spc="-1">
              <a:latin typeface="Arial"/>
            </a:endParaRPr>
          </a:p>
        </p:txBody>
      </p:sp>
    </p:spTree>
    <p:extLst>
      <p:ext uri="{BB962C8B-B14F-4D97-AF65-F5344CB8AC3E}">
        <p14:creationId xmlns:p14="http://schemas.microsoft.com/office/powerpoint/2010/main" val="4096350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r>
              <a:rPr lang="zh-CN" altLang="en-US" dirty="0"/>
              <a:t>在 </a:t>
            </a:r>
            <a:r>
              <a:rPr lang="en-US" altLang="zh-CN" dirty="0"/>
              <a:t>Lambda </a:t>
            </a:r>
            <a:r>
              <a:rPr lang="zh-CN" altLang="en-US" dirty="0"/>
              <a:t>演算中，计算有时能够终止（如例子 </a:t>
            </a:r>
            <a:r>
              <a:rPr lang="en-US" altLang="zh-CN" dirty="0"/>
              <a:t>1</a:t>
            </a:r>
            <a:r>
              <a:rPr lang="zh-CN" altLang="en-US" dirty="0"/>
              <a:t>），而有时则会进入无限循环（如例子 </a:t>
            </a:r>
            <a:r>
              <a:rPr lang="en-US" altLang="zh-CN" dirty="0"/>
              <a:t>2</a:t>
            </a:r>
            <a:r>
              <a:rPr lang="zh-CN" altLang="en-US" dirty="0"/>
              <a:t>）。这段内容展示了计算在 </a:t>
            </a:r>
            <a:r>
              <a:rPr lang="en-US" altLang="zh-CN" dirty="0"/>
              <a:t>Lambda </a:t>
            </a:r>
            <a:r>
              <a:rPr lang="zh-CN" altLang="en-US" dirty="0"/>
              <a:t>演算中的两种可能性：计算终止（计算可以结束）和计算无法终止（无限递归）。</a:t>
            </a: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21</a:t>
            </a:fld>
            <a:endParaRPr lang="en-US" sz="1800" b="0" strike="noStrike" spc="-1">
              <a:latin typeface="Arial"/>
            </a:endParaRPr>
          </a:p>
        </p:txBody>
      </p:sp>
    </p:spTree>
    <p:extLst>
      <p:ext uri="{BB962C8B-B14F-4D97-AF65-F5344CB8AC3E}">
        <p14:creationId xmlns:p14="http://schemas.microsoft.com/office/powerpoint/2010/main" val="3965365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r>
              <a:rPr lang="zh-CN" altLang="en-US" dirty="0"/>
              <a:t>柯里化是一种将多参数函数转换为单参数函数的技术。具体地说，可以将多参数函数分解为一系列嵌套的单参数函数。</a:t>
            </a: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22</a:t>
            </a:fld>
            <a:endParaRPr lang="en-US" sz="1800" b="0" strike="noStrike" spc="-1">
              <a:latin typeface="Arial"/>
            </a:endParaRPr>
          </a:p>
        </p:txBody>
      </p:sp>
    </p:spTree>
    <p:extLst>
      <p:ext uri="{BB962C8B-B14F-4D97-AF65-F5344CB8AC3E}">
        <p14:creationId xmlns:p14="http://schemas.microsoft.com/office/powerpoint/2010/main" val="1473953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a:buFont typeface="Arial" panose="020B0604020202020204" pitchFamily="34" charset="0"/>
              <a:buChar char="•"/>
            </a:pPr>
            <a:r>
              <a:rPr lang="zh-CN" altLang="en-US" dirty="0"/>
              <a:t>当 </a:t>
            </a:r>
            <a:r>
              <a:rPr lang="en-US" altLang="zh-CN" dirty="0"/>
              <a:t>f(n₁, n₂, ..., nₖ) </a:t>
            </a:r>
            <a:r>
              <a:rPr lang="zh-CN" altLang="en-US" dirty="0"/>
              <a:t>有定义且等于某个 </a:t>
            </a:r>
            <a:r>
              <a:rPr lang="en-US" altLang="zh-CN" dirty="0"/>
              <a:t>n </a:t>
            </a:r>
            <a:r>
              <a:rPr lang="zh-CN" altLang="en-US" dirty="0"/>
              <a:t>时，</a:t>
            </a:r>
            <a:r>
              <a:rPr lang="en-US" altLang="zh-CN" dirty="0"/>
              <a:t>β-</a:t>
            </a:r>
            <a:r>
              <a:rPr lang="zh-CN" altLang="en-US" dirty="0"/>
              <a:t>归约 会将 </a:t>
            </a:r>
            <a:r>
              <a:rPr lang="en-US" altLang="zh-CN" dirty="0"/>
              <a:t>(((</a:t>
            </a:r>
            <a:r>
              <a:rPr lang="en-US" altLang="zh-CN" dirty="0" err="1"/>
              <a:t>Fn</a:t>
            </a:r>
            <a:r>
              <a:rPr lang="en-US" altLang="zh-CN" dirty="0"/>
              <a:t>₁) n₂) ...) nₖ </a:t>
            </a:r>
            <a:r>
              <a:rPr lang="zh-CN" altLang="en-US" dirty="0"/>
              <a:t>化简为 𝑛̄，即表示这个数 </a:t>
            </a:r>
            <a:r>
              <a:rPr lang="en-US" altLang="zh-CN" dirty="0"/>
              <a:t>n </a:t>
            </a:r>
            <a:r>
              <a:rPr lang="zh-CN" altLang="en-US" dirty="0"/>
              <a:t>的 </a:t>
            </a:r>
            <a:r>
              <a:rPr lang="en-US" altLang="zh-CN" dirty="0"/>
              <a:t>Church </a:t>
            </a:r>
            <a:r>
              <a:rPr lang="zh-CN" altLang="en-US" dirty="0"/>
              <a:t>数字。但如果 </a:t>
            </a:r>
            <a:r>
              <a:rPr lang="en-US" altLang="zh-CN" dirty="0"/>
              <a:t>f(n₁, n₂, ..., nₖ) </a:t>
            </a:r>
            <a:r>
              <a:rPr lang="zh-CN" altLang="en-US" dirty="0"/>
              <a:t>没有定义，则 </a:t>
            </a:r>
            <a:r>
              <a:rPr lang="en-US" altLang="zh-CN" dirty="0"/>
              <a:t>(((</a:t>
            </a:r>
            <a:r>
              <a:rPr lang="en-US" altLang="zh-CN" dirty="0" err="1"/>
              <a:t>Fn</a:t>
            </a:r>
            <a:r>
              <a:rPr lang="en-US" altLang="zh-CN" dirty="0"/>
              <a:t>₁) n₂) ...) nₖ </a:t>
            </a:r>
            <a:r>
              <a:rPr lang="zh-CN" altLang="en-US" dirty="0"/>
              <a:t>的 </a:t>
            </a:r>
            <a:r>
              <a:rPr lang="en-US" altLang="zh-CN" dirty="0"/>
              <a:t>β-</a:t>
            </a:r>
            <a:r>
              <a:rPr lang="zh-CN" altLang="en-US" dirty="0"/>
              <a:t>归约 将永远不会终止（无法化简到一个正常形式）。</a:t>
            </a: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23</a:t>
            </a:fld>
            <a:endParaRPr lang="en-US" sz="1800" b="0" strike="noStrike" spc="-1">
              <a:latin typeface="Arial"/>
            </a:endParaRPr>
          </a:p>
        </p:txBody>
      </p:sp>
    </p:spTree>
    <p:extLst>
      <p:ext uri="{BB962C8B-B14F-4D97-AF65-F5344CB8AC3E}">
        <p14:creationId xmlns:p14="http://schemas.microsoft.com/office/powerpoint/2010/main" val="3688261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r>
              <a:rPr lang="zh-CN" altLang="en-US" b="1" dirty="0"/>
              <a:t>定理</a:t>
            </a:r>
            <a:r>
              <a:rPr lang="zh-CN" altLang="en-US" dirty="0"/>
              <a:t>说明了三种不同的可计算性概念是等价的：</a:t>
            </a:r>
          </a:p>
          <a:p>
            <a:pPr>
              <a:buFont typeface="+mj-lt"/>
              <a:buAutoNum type="arabicPeriod"/>
            </a:pPr>
            <a:r>
              <a:rPr lang="zh-CN" altLang="en-US" b="1" dirty="0"/>
              <a:t>图灵可计算（</a:t>
            </a:r>
            <a:r>
              <a:rPr lang="en-US" altLang="zh-CN" b="1" dirty="0"/>
              <a:t>Turing Computable</a:t>
            </a:r>
            <a:r>
              <a:rPr lang="zh-CN" altLang="en-US" b="1" dirty="0"/>
              <a:t>）</a:t>
            </a:r>
            <a:r>
              <a:rPr lang="zh-CN" altLang="en-US" dirty="0"/>
              <a:t>：</a:t>
            </a:r>
          </a:p>
          <a:p>
            <a:pPr marL="742950" lvl="1" indent="-285750">
              <a:buFont typeface="+mj-lt"/>
              <a:buAutoNum type="arabicPeriod"/>
            </a:pPr>
            <a:r>
              <a:rPr lang="zh-CN" altLang="en-US" dirty="0"/>
              <a:t>如果一个函数 </a:t>
            </a:r>
            <a:r>
              <a:rPr lang="en-US" altLang="zh-CN" dirty="0"/>
              <a:t>f </a:t>
            </a:r>
            <a:r>
              <a:rPr lang="zh-CN" altLang="en-US" dirty="0"/>
              <a:t>是图灵可计算的，那么它可以被图灵机计算出来。</a:t>
            </a:r>
          </a:p>
          <a:p>
            <a:pPr>
              <a:buFont typeface="+mj-lt"/>
              <a:buAutoNum type="arabicPeriod"/>
            </a:pPr>
            <a:r>
              <a:rPr lang="zh-CN" altLang="en-US" b="1" dirty="0"/>
              <a:t>部分递归（</a:t>
            </a:r>
            <a:r>
              <a:rPr lang="en-US" altLang="zh-CN" b="1" dirty="0"/>
              <a:t>Partial Recursive</a:t>
            </a:r>
            <a:r>
              <a:rPr lang="zh-CN" altLang="en-US" b="1" dirty="0"/>
              <a:t>）</a:t>
            </a:r>
            <a:r>
              <a:rPr lang="zh-CN" altLang="en-US" dirty="0"/>
              <a:t>：</a:t>
            </a:r>
          </a:p>
          <a:p>
            <a:pPr marL="742950" lvl="1" indent="-285750">
              <a:buFont typeface="+mj-lt"/>
              <a:buAutoNum type="arabicPeriod"/>
            </a:pPr>
            <a:r>
              <a:rPr lang="zh-CN" altLang="en-US" dirty="0"/>
              <a:t>如果一个函数 </a:t>
            </a:r>
            <a:r>
              <a:rPr lang="en-US" altLang="zh-CN" dirty="0"/>
              <a:t>f </a:t>
            </a:r>
            <a:r>
              <a:rPr lang="zh-CN" altLang="en-US" dirty="0"/>
              <a:t>是部分递归的，它可以用递归函数定义，但不一定在所有输入上都有定义。</a:t>
            </a:r>
          </a:p>
          <a:p>
            <a:pPr>
              <a:buFont typeface="+mj-lt"/>
              <a:buAutoNum type="arabicPeriod"/>
            </a:pPr>
            <a:r>
              <a:rPr lang="en-US" altLang="zh-CN" b="1" dirty="0"/>
              <a:t>Lambda </a:t>
            </a:r>
            <a:r>
              <a:rPr lang="zh-CN" altLang="en-US" b="1" dirty="0"/>
              <a:t>可定义（</a:t>
            </a:r>
            <a:r>
              <a:rPr lang="en-US" altLang="zh-CN" b="1" dirty="0"/>
              <a:t>λ-definable</a:t>
            </a:r>
            <a:r>
              <a:rPr lang="zh-CN" altLang="en-US" b="1" dirty="0"/>
              <a:t>）</a:t>
            </a:r>
            <a:r>
              <a:rPr lang="zh-CN" altLang="en-US" dirty="0"/>
              <a:t>：</a:t>
            </a:r>
          </a:p>
          <a:p>
            <a:pPr marL="742950" lvl="1" indent="-285750">
              <a:buFont typeface="+mj-lt"/>
              <a:buAutoNum type="arabicPeriod"/>
            </a:pPr>
            <a:r>
              <a:rPr lang="zh-CN" altLang="en-US" dirty="0"/>
              <a:t>如果一个函数 </a:t>
            </a:r>
            <a:r>
              <a:rPr lang="en-US" altLang="zh-CN" dirty="0"/>
              <a:t>f </a:t>
            </a:r>
            <a:r>
              <a:rPr lang="zh-CN" altLang="en-US" dirty="0"/>
              <a:t>是 </a:t>
            </a:r>
            <a:r>
              <a:rPr lang="en-US" altLang="zh-CN" dirty="0"/>
              <a:t>Lambda </a:t>
            </a:r>
            <a:r>
              <a:rPr lang="zh-CN" altLang="en-US" dirty="0"/>
              <a:t>可定义的，它可以用 </a:t>
            </a:r>
            <a:r>
              <a:rPr lang="en-US" altLang="zh-CN" dirty="0"/>
              <a:t>Lambda </a:t>
            </a:r>
            <a:r>
              <a:rPr lang="zh-CN" altLang="en-US" dirty="0"/>
              <a:t>演算表达出来。</a:t>
            </a: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24</a:t>
            </a:fld>
            <a:endParaRPr lang="en-US" sz="1800" b="0" strike="noStrike" spc="-1">
              <a:latin typeface="Arial"/>
            </a:endParaRPr>
          </a:p>
        </p:txBody>
      </p:sp>
    </p:spTree>
    <p:extLst>
      <p:ext uri="{BB962C8B-B14F-4D97-AF65-F5344CB8AC3E}">
        <p14:creationId xmlns:p14="http://schemas.microsoft.com/office/powerpoint/2010/main" val="2613346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E1E0B-FC78-C0D3-95B9-6EBBB5CA1566}"/>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84F358C1-6257-AA0D-ACB2-C75CC995928F}"/>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90D9E32D-8728-1F7E-D337-C558C25117DB}"/>
              </a:ext>
            </a:extLst>
          </p:cNvPr>
          <p:cNvSpPr>
            <a:spLocks noGrp="1"/>
          </p:cNvSpPr>
          <p:nvPr>
            <p:ph type="body"/>
          </p:nvPr>
        </p:nvSpPr>
        <p:spPr>
          <a:xfrm>
            <a:off x="711360" y="4925880"/>
            <a:ext cx="5682960" cy="4028760"/>
          </a:xfrm>
          <a:prstGeom prst="rect">
            <a:avLst/>
          </a:prstGeom>
          <a:noFill/>
          <a:ln w="0">
            <a:noFill/>
          </a:ln>
        </p:spPr>
        <p:txBody>
          <a:bodyPr anchor="t">
            <a:noAutofit/>
          </a:bodyPr>
          <a:lstStyle/>
          <a:p>
            <a:r>
              <a:rPr lang="zh-CN" altLang="en-US" b="1" dirty="0"/>
              <a:t>证明 </a:t>
            </a:r>
            <a:r>
              <a:rPr lang="en-US" altLang="zh-CN" b="1" dirty="0"/>
              <a:t>((True M) N) → M</a:t>
            </a:r>
            <a:r>
              <a:rPr lang="zh-CN" altLang="en-US" b="1" dirty="0"/>
              <a:t>：</a:t>
            </a:r>
          </a:p>
          <a:p>
            <a:r>
              <a:rPr lang="zh-CN" altLang="en-US" dirty="0"/>
              <a:t>我们需要证明 </a:t>
            </a:r>
            <a:r>
              <a:rPr lang="en-US" altLang="zh-CN" dirty="0"/>
              <a:t>((True M) N) </a:t>
            </a:r>
            <a:r>
              <a:rPr lang="zh-CN" altLang="en-US" dirty="0"/>
              <a:t>的 </a:t>
            </a:r>
            <a:r>
              <a:rPr lang="el-GR" altLang="zh-CN" dirty="0"/>
              <a:t>β-</a:t>
            </a:r>
            <a:r>
              <a:rPr lang="zh-CN" altLang="en-US" dirty="0"/>
              <a:t>归约 结果是 </a:t>
            </a:r>
            <a:r>
              <a:rPr lang="en-US" altLang="zh-CN" dirty="0"/>
              <a:t>M</a:t>
            </a:r>
            <a:r>
              <a:rPr lang="zh-CN" altLang="en-US" dirty="0"/>
              <a:t>。</a:t>
            </a:r>
          </a:p>
          <a:p>
            <a:r>
              <a:rPr lang="zh-CN" altLang="en-US" b="1" dirty="0"/>
              <a:t>步骤 </a:t>
            </a:r>
            <a:r>
              <a:rPr lang="en-US" altLang="zh-CN" b="1" dirty="0"/>
              <a:t>1</a:t>
            </a:r>
            <a:r>
              <a:rPr lang="zh-CN" altLang="en-US" b="1" dirty="0"/>
              <a:t>：将 </a:t>
            </a:r>
            <a:r>
              <a:rPr lang="en-US" altLang="zh-CN" b="1" dirty="0"/>
              <a:t>True </a:t>
            </a:r>
            <a:r>
              <a:rPr lang="zh-CN" altLang="en-US" b="1" dirty="0"/>
              <a:t>展开：</a:t>
            </a:r>
          </a:p>
          <a:p>
            <a:r>
              <a:rPr lang="en-US" altLang="zh-CN" dirty="0"/>
              <a:t>bash</a:t>
            </a:r>
          </a:p>
          <a:p>
            <a:r>
              <a:rPr lang="zh-CN" altLang="en-US" dirty="0"/>
              <a:t>复制代码</a:t>
            </a:r>
          </a:p>
          <a:p>
            <a:pPr rtl="0"/>
            <a:r>
              <a:rPr lang="en-US" altLang="zh-CN" dirty="0"/>
              <a:t>((</a:t>
            </a:r>
            <a:r>
              <a:rPr lang="el-GR" altLang="zh-CN" dirty="0"/>
              <a:t>λ</a:t>
            </a:r>
            <a:r>
              <a:rPr lang="en-US" altLang="zh-CN" dirty="0"/>
              <a:t>x. (</a:t>
            </a:r>
            <a:r>
              <a:rPr lang="el-GR" altLang="zh-CN" dirty="0"/>
              <a:t>λ</a:t>
            </a:r>
            <a:r>
              <a:rPr lang="en-US" altLang="zh-CN" dirty="0"/>
              <a:t>y. x)) M) N </a:t>
            </a:r>
          </a:p>
          <a:p>
            <a:r>
              <a:rPr lang="zh-CN" altLang="en-US" dirty="0"/>
              <a:t>这表示 </a:t>
            </a:r>
            <a:r>
              <a:rPr lang="en-US" altLang="zh-CN" dirty="0"/>
              <a:t>True </a:t>
            </a:r>
            <a:r>
              <a:rPr lang="zh-CN" altLang="en-US" dirty="0"/>
              <a:t>这个 </a:t>
            </a:r>
            <a:r>
              <a:rPr lang="en-US" altLang="zh-CN" dirty="0"/>
              <a:t>lambda </a:t>
            </a:r>
            <a:r>
              <a:rPr lang="zh-CN" altLang="en-US" dirty="0"/>
              <a:t>表达式作用于 </a:t>
            </a:r>
            <a:r>
              <a:rPr lang="en-US" altLang="zh-CN" dirty="0"/>
              <a:t>M</a:t>
            </a:r>
            <a:r>
              <a:rPr lang="zh-CN" altLang="en-US" dirty="0"/>
              <a:t>。</a:t>
            </a:r>
          </a:p>
          <a:p>
            <a:r>
              <a:rPr lang="zh-CN" altLang="en-US" b="1" dirty="0"/>
              <a:t>步骤 </a:t>
            </a:r>
            <a:r>
              <a:rPr lang="en-US" altLang="zh-CN" b="1" dirty="0"/>
              <a:t>2</a:t>
            </a:r>
            <a:r>
              <a:rPr lang="zh-CN" altLang="en-US" b="1" dirty="0"/>
              <a:t>：</a:t>
            </a:r>
            <a:r>
              <a:rPr lang="el-GR" altLang="zh-CN" b="1" dirty="0"/>
              <a:t>β-</a:t>
            </a:r>
            <a:r>
              <a:rPr lang="zh-CN" altLang="en-US" b="1" dirty="0"/>
              <a:t>归约 第一次：</a:t>
            </a:r>
          </a:p>
          <a:p>
            <a:r>
              <a:rPr lang="zh-CN" altLang="en-US" dirty="0"/>
              <a:t>将 </a:t>
            </a:r>
            <a:r>
              <a:rPr lang="en-US" altLang="zh-CN" dirty="0"/>
              <a:t>M </a:t>
            </a:r>
            <a:r>
              <a:rPr lang="zh-CN" altLang="en-US" dirty="0"/>
              <a:t>替换为 </a:t>
            </a:r>
            <a:r>
              <a:rPr lang="en-US" altLang="zh-CN" dirty="0"/>
              <a:t>x</a:t>
            </a:r>
            <a:r>
              <a:rPr lang="zh-CN" altLang="en-US" dirty="0"/>
              <a:t>：</a:t>
            </a:r>
          </a:p>
          <a:p>
            <a:r>
              <a:rPr lang="en-US" altLang="zh-CN" dirty="0" err="1"/>
              <a:t>mathematica</a:t>
            </a:r>
            <a:endParaRPr lang="en-US" altLang="zh-CN" dirty="0"/>
          </a:p>
          <a:p>
            <a:r>
              <a:rPr lang="zh-CN" altLang="en-US" dirty="0"/>
              <a:t>复制代码</a:t>
            </a:r>
          </a:p>
          <a:p>
            <a:pPr rtl="0"/>
            <a:r>
              <a:rPr lang="en-US" altLang="zh-CN" dirty="0"/>
              <a:t>(</a:t>
            </a:r>
            <a:r>
              <a:rPr lang="el-GR" altLang="zh-CN" dirty="0"/>
              <a:t>λ</a:t>
            </a:r>
            <a:r>
              <a:rPr lang="en-US" altLang="zh-CN" dirty="0"/>
              <a:t>y. M) N </a:t>
            </a:r>
          </a:p>
          <a:p>
            <a:r>
              <a:rPr lang="zh-CN" altLang="en-US" dirty="0"/>
              <a:t>这个表达式是一个 </a:t>
            </a:r>
            <a:r>
              <a:rPr lang="en-US" altLang="zh-CN" dirty="0"/>
              <a:t>lambda </a:t>
            </a:r>
            <a:r>
              <a:rPr lang="zh-CN" altLang="en-US" dirty="0"/>
              <a:t>函数，它接受参数 </a:t>
            </a:r>
            <a:r>
              <a:rPr lang="en-US" altLang="zh-CN" dirty="0"/>
              <a:t>y</a:t>
            </a:r>
            <a:r>
              <a:rPr lang="zh-CN" altLang="en-US" dirty="0"/>
              <a:t>，并返回 </a:t>
            </a:r>
            <a:r>
              <a:rPr lang="en-US" altLang="zh-CN" dirty="0"/>
              <a:t>M</a:t>
            </a:r>
            <a:r>
              <a:rPr lang="zh-CN" altLang="en-US" dirty="0"/>
              <a:t>。</a:t>
            </a:r>
          </a:p>
          <a:p>
            <a:r>
              <a:rPr lang="zh-CN" altLang="en-US" b="1" dirty="0"/>
              <a:t>步骤 </a:t>
            </a:r>
            <a:r>
              <a:rPr lang="en-US" altLang="zh-CN" b="1" dirty="0"/>
              <a:t>3</a:t>
            </a:r>
            <a:r>
              <a:rPr lang="zh-CN" altLang="en-US" b="1" dirty="0"/>
              <a:t>：</a:t>
            </a:r>
            <a:r>
              <a:rPr lang="el-GR" altLang="zh-CN" b="1" dirty="0"/>
              <a:t>β-</a:t>
            </a:r>
            <a:r>
              <a:rPr lang="zh-CN" altLang="en-US" b="1" dirty="0"/>
              <a:t>归约 第二次：</a:t>
            </a:r>
          </a:p>
          <a:p>
            <a:r>
              <a:rPr lang="zh-CN" altLang="en-US" dirty="0"/>
              <a:t>将 </a:t>
            </a:r>
            <a:r>
              <a:rPr lang="en-US" altLang="zh-CN" dirty="0"/>
              <a:t>N </a:t>
            </a:r>
            <a:r>
              <a:rPr lang="zh-CN" altLang="en-US" dirty="0"/>
              <a:t>替换为 </a:t>
            </a:r>
            <a:r>
              <a:rPr lang="en-US" altLang="zh-CN" dirty="0"/>
              <a:t>y</a:t>
            </a:r>
            <a:r>
              <a:rPr lang="zh-CN" altLang="en-US" dirty="0"/>
              <a:t>，得到：</a:t>
            </a:r>
          </a:p>
          <a:p>
            <a:r>
              <a:rPr lang="zh-CN" altLang="en-US" dirty="0"/>
              <a:t>复制代码</a:t>
            </a:r>
          </a:p>
          <a:p>
            <a:pPr rtl="0"/>
            <a:r>
              <a:rPr lang="en-US" altLang="zh-CN" dirty="0"/>
              <a:t>M </a:t>
            </a:r>
          </a:p>
          <a:p>
            <a:r>
              <a:rPr lang="zh-CN" altLang="en-US" dirty="0"/>
              <a:t>因此，</a:t>
            </a:r>
            <a:r>
              <a:rPr lang="en-US" altLang="zh-CN" dirty="0"/>
              <a:t>((True M) N) </a:t>
            </a:r>
            <a:r>
              <a:rPr lang="zh-CN" altLang="en-US" dirty="0"/>
              <a:t>经过两次 </a:t>
            </a:r>
            <a:r>
              <a:rPr lang="el-GR" altLang="zh-CN" dirty="0"/>
              <a:t>β-</a:t>
            </a:r>
            <a:r>
              <a:rPr lang="zh-CN" altLang="en-US" dirty="0"/>
              <a:t>归约 化简为 </a:t>
            </a:r>
            <a:r>
              <a:rPr lang="en-US" altLang="zh-CN" dirty="0"/>
              <a:t>M</a:t>
            </a:r>
            <a:r>
              <a:rPr lang="zh-CN" altLang="en-US" dirty="0"/>
              <a:t>，即：</a:t>
            </a:r>
          </a:p>
          <a:p>
            <a:r>
              <a:rPr lang="en-US" altLang="zh-CN" dirty="0" err="1"/>
              <a:t>mathematica</a:t>
            </a:r>
            <a:endParaRPr lang="en-US" altLang="zh-CN" dirty="0"/>
          </a:p>
          <a:p>
            <a:r>
              <a:rPr lang="zh-CN" altLang="en-US" dirty="0"/>
              <a:t>复制代码</a:t>
            </a:r>
          </a:p>
          <a:p>
            <a:pPr rtl="0"/>
            <a:r>
              <a:rPr lang="en-US" altLang="zh-CN" dirty="0"/>
              <a:t>((True M) N) → M </a:t>
            </a:r>
          </a:p>
          <a:p>
            <a:r>
              <a:rPr lang="en-US" altLang="zh-CN" b="1" dirty="0"/>
              <a:t>3. </a:t>
            </a:r>
            <a:r>
              <a:rPr lang="zh-CN" altLang="en-US" b="1" dirty="0"/>
              <a:t>证明 </a:t>
            </a:r>
            <a:r>
              <a:rPr lang="en-US" altLang="zh-CN" b="1" dirty="0"/>
              <a:t>((False M) N) → N</a:t>
            </a:r>
            <a:r>
              <a:rPr lang="zh-CN" altLang="en-US" b="1" dirty="0"/>
              <a:t>：</a:t>
            </a:r>
          </a:p>
          <a:p>
            <a:r>
              <a:rPr lang="zh-CN" altLang="en-US" dirty="0"/>
              <a:t>接下来，我们证明 </a:t>
            </a:r>
            <a:r>
              <a:rPr lang="en-US" altLang="zh-CN" dirty="0"/>
              <a:t>((False M) N) </a:t>
            </a:r>
            <a:r>
              <a:rPr lang="zh-CN" altLang="en-US" dirty="0"/>
              <a:t>的 </a:t>
            </a:r>
            <a:r>
              <a:rPr lang="el-GR" altLang="zh-CN" dirty="0"/>
              <a:t>β-</a:t>
            </a:r>
            <a:r>
              <a:rPr lang="zh-CN" altLang="en-US" dirty="0"/>
              <a:t>归约 结果是 </a:t>
            </a:r>
            <a:r>
              <a:rPr lang="en-US" altLang="zh-CN" dirty="0"/>
              <a:t>N</a:t>
            </a:r>
            <a:r>
              <a:rPr lang="zh-CN" altLang="en-US" dirty="0"/>
              <a:t>。</a:t>
            </a:r>
          </a:p>
          <a:p>
            <a:r>
              <a:rPr lang="zh-CN" altLang="en-US" b="1" dirty="0"/>
              <a:t>步骤 </a:t>
            </a:r>
            <a:r>
              <a:rPr lang="en-US" altLang="zh-CN" b="1" dirty="0"/>
              <a:t>1</a:t>
            </a:r>
            <a:r>
              <a:rPr lang="zh-CN" altLang="en-US" b="1" dirty="0"/>
              <a:t>：将 </a:t>
            </a:r>
            <a:r>
              <a:rPr lang="en-US" altLang="zh-CN" b="1" dirty="0"/>
              <a:t>False </a:t>
            </a:r>
            <a:r>
              <a:rPr lang="zh-CN" altLang="en-US" b="1" dirty="0"/>
              <a:t>展开：</a:t>
            </a:r>
          </a:p>
          <a:p>
            <a:r>
              <a:rPr lang="en-US" altLang="zh-CN" dirty="0"/>
              <a:t>bash</a:t>
            </a:r>
          </a:p>
          <a:p>
            <a:r>
              <a:rPr lang="zh-CN" altLang="en-US" dirty="0"/>
              <a:t>复制代码</a:t>
            </a:r>
          </a:p>
          <a:p>
            <a:pPr rtl="0"/>
            <a:r>
              <a:rPr lang="en-US" altLang="zh-CN" dirty="0"/>
              <a:t>((</a:t>
            </a:r>
            <a:r>
              <a:rPr lang="el-GR" altLang="zh-CN" dirty="0"/>
              <a:t>λ</a:t>
            </a:r>
            <a:r>
              <a:rPr lang="en-US" altLang="zh-CN" dirty="0"/>
              <a:t>x. (</a:t>
            </a:r>
            <a:r>
              <a:rPr lang="el-GR" altLang="zh-CN" dirty="0"/>
              <a:t>λ</a:t>
            </a:r>
            <a:r>
              <a:rPr lang="en-US" altLang="zh-CN" dirty="0"/>
              <a:t>y. y)) M) N </a:t>
            </a:r>
          </a:p>
          <a:p>
            <a:r>
              <a:rPr lang="zh-CN" altLang="en-US" dirty="0"/>
              <a:t>这表示 </a:t>
            </a:r>
            <a:r>
              <a:rPr lang="en-US" altLang="zh-CN" dirty="0"/>
              <a:t>False </a:t>
            </a:r>
            <a:r>
              <a:rPr lang="zh-CN" altLang="en-US" dirty="0"/>
              <a:t>这个 </a:t>
            </a:r>
            <a:r>
              <a:rPr lang="en-US" altLang="zh-CN" dirty="0"/>
              <a:t>lambda </a:t>
            </a:r>
            <a:r>
              <a:rPr lang="zh-CN" altLang="en-US" dirty="0"/>
              <a:t>表达式作用于 </a:t>
            </a:r>
            <a:r>
              <a:rPr lang="en-US" altLang="zh-CN" dirty="0"/>
              <a:t>M</a:t>
            </a:r>
            <a:r>
              <a:rPr lang="zh-CN" altLang="en-US" dirty="0"/>
              <a:t>。</a:t>
            </a:r>
          </a:p>
          <a:p>
            <a:r>
              <a:rPr lang="zh-CN" altLang="en-US" b="1" dirty="0"/>
              <a:t>步骤 </a:t>
            </a:r>
            <a:r>
              <a:rPr lang="en-US" altLang="zh-CN" b="1" dirty="0"/>
              <a:t>2</a:t>
            </a:r>
            <a:r>
              <a:rPr lang="zh-CN" altLang="en-US" b="1" dirty="0"/>
              <a:t>：</a:t>
            </a:r>
            <a:r>
              <a:rPr lang="el-GR" altLang="zh-CN" b="1" dirty="0"/>
              <a:t>β-</a:t>
            </a:r>
            <a:r>
              <a:rPr lang="zh-CN" altLang="en-US" b="1" dirty="0"/>
              <a:t>归约 第一次：</a:t>
            </a:r>
          </a:p>
          <a:p>
            <a:r>
              <a:rPr lang="zh-CN" altLang="en-US" dirty="0"/>
              <a:t>将 </a:t>
            </a:r>
            <a:r>
              <a:rPr lang="en-US" altLang="zh-CN" dirty="0"/>
              <a:t>M </a:t>
            </a:r>
            <a:r>
              <a:rPr lang="zh-CN" altLang="en-US" dirty="0"/>
              <a:t>替换为 </a:t>
            </a:r>
            <a:r>
              <a:rPr lang="en-US" altLang="zh-CN" dirty="0"/>
              <a:t>x</a:t>
            </a:r>
            <a:r>
              <a:rPr lang="zh-CN" altLang="en-US" dirty="0"/>
              <a:t>：</a:t>
            </a:r>
          </a:p>
          <a:p>
            <a:r>
              <a:rPr lang="en-US" altLang="zh-CN" dirty="0" err="1"/>
              <a:t>mathematica</a:t>
            </a:r>
            <a:endParaRPr lang="en-US" altLang="zh-CN" dirty="0"/>
          </a:p>
          <a:p>
            <a:r>
              <a:rPr lang="zh-CN" altLang="en-US" dirty="0"/>
              <a:t>复制代码</a:t>
            </a:r>
          </a:p>
          <a:p>
            <a:pPr rtl="0"/>
            <a:r>
              <a:rPr lang="en-US" altLang="zh-CN" dirty="0"/>
              <a:t>(</a:t>
            </a:r>
            <a:r>
              <a:rPr lang="el-GR" altLang="zh-CN" dirty="0"/>
              <a:t>λ</a:t>
            </a:r>
            <a:r>
              <a:rPr lang="en-US" altLang="zh-CN" dirty="0"/>
              <a:t>y. y) N </a:t>
            </a:r>
          </a:p>
          <a:p>
            <a:r>
              <a:rPr lang="zh-CN" altLang="en-US" dirty="0"/>
              <a:t>这个表达式是一个 </a:t>
            </a:r>
            <a:r>
              <a:rPr lang="en-US" altLang="zh-CN" dirty="0"/>
              <a:t>lambda </a:t>
            </a:r>
            <a:r>
              <a:rPr lang="zh-CN" altLang="en-US" dirty="0"/>
              <a:t>函数，它接受参数 </a:t>
            </a:r>
            <a:r>
              <a:rPr lang="en-US" altLang="zh-CN" dirty="0"/>
              <a:t>y</a:t>
            </a:r>
            <a:r>
              <a:rPr lang="zh-CN" altLang="en-US" dirty="0"/>
              <a:t>，并返回 </a:t>
            </a:r>
            <a:r>
              <a:rPr lang="en-US" altLang="zh-CN" dirty="0"/>
              <a:t>y </a:t>
            </a:r>
            <a:r>
              <a:rPr lang="zh-CN" altLang="en-US" dirty="0"/>
              <a:t>自己。</a:t>
            </a:r>
          </a:p>
          <a:p>
            <a:r>
              <a:rPr lang="zh-CN" altLang="en-US" b="1" dirty="0"/>
              <a:t>步骤 </a:t>
            </a:r>
            <a:r>
              <a:rPr lang="en-US" altLang="zh-CN" b="1" dirty="0"/>
              <a:t>3</a:t>
            </a:r>
            <a:r>
              <a:rPr lang="zh-CN" altLang="en-US" b="1" dirty="0"/>
              <a:t>：</a:t>
            </a:r>
            <a:r>
              <a:rPr lang="el-GR" altLang="zh-CN" b="1" dirty="0"/>
              <a:t>β-</a:t>
            </a:r>
            <a:r>
              <a:rPr lang="zh-CN" altLang="en-US" b="1" dirty="0"/>
              <a:t>归约 第二次：</a:t>
            </a:r>
          </a:p>
          <a:p>
            <a:r>
              <a:rPr lang="zh-CN" altLang="en-US" dirty="0"/>
              <a:t>将 </a:t>
            </a:r>
            <a:r>
              <a:rPr lang="en-US" altLang="zh-CN" dirty="0"/>
              <a:t>N </a:t>
            </a:r>
            <a:r>
              <a:rPr lang="zh-CN" altLang="en-US" dirty="0"/>
              <a:t>替换为 </a:t>
            </a:r>
            <a:r>
              <a:rPr lang="en-US" altLang="zh-CN" dirty="0"/>
              <a:t>y</a:t>
            </a:r>
            <a:r>
              <a:rPr lang="zh-CN" altLang="en-US" dirty="0"/>
              <a:t>，得到：</a:t>
            </a:r>
          </a:p>
          <a:p>
            <a:r>
              <a:rPr lang="en-US" altLang="zh-CN" dirty="0" err="1"/>
              <a:t>mathematica</a:t>
            </a:r>
            <a:endParaRPr lang="en-US" altLang="zh-CN" dirty="0"/>
          </a:p>
          <a:p>
            <a:r>
              <a:rPr lang="zh-CN" altLang="en-US" dirty="0"/>
              <a:t>复制代码</a:t>
            </a:r>
          </a:p>
          <a:p>
            <a:pPr rtl="0"/>
            <a:r>
              <a:rPr lang="en-US" altLang="zh-CN" dirty="0"/>
              <a:t>N </a:t>
            </a:r>
          </a:p>
          <a:p>
            <a:r>
              <a:rPr lang="zh-CN" altLang="en-US" dirty="0"/>
              <a:t>因此，</a:t>
            </a:r>
            <a:r>
              <a:rPr lang="en-US" altLang="zh-CN" dirty="0"/>
              <a:t>((False M) N) </a:t>
            </a:r>
            <a:r>
              <a:rPr lang="zh-CN" altLang="en-US" dirty="0"/>
              <a:t>经过两次 </a:t>
            </a:r>
            <a:r>
              <a:rPr lang="el-GR" altLang="zh-CN" dirty="0"/>
              <a:t>β-</a:t>
            </a:r>
            <a:r>
              <a:rPr lang="zh-CN" altLang="en-US" dirty="0"/>
              <a:t>归约 化简为 </a:t>
            </a:r>
            <a:r>
              <a:rPr lang="en-US" altLang="zh-CN" dirty="0"/>
              <a:t>N</a:t>
            </a:r>
            <a:r>
              <a:rPr lang="zh-CN" altLang="en-US" dirty="0"/>
              <a:t>，即：</a:t>
            </a:r>
          </a:p>
          <a:p>
            <a:r>
              <a:rPr lang="en-US" altLang="zh-CN" dirty="0" err="1"/>
              <a:t>mathematica</a:t>
            </a:r>
            <a:endParaRPr lang="en-US" altLang="zh-CN" dirty="0"/>
          </a:p>
          <a:p>
            <a:r>
              <a:rPr lang="zh-CN" altLang="en-US" dirty="0"/>
              <a:t>复制代码</a:t>
            </a:r>
          </a:p>
          <a:p>
            <a:pPr rtl="0"/>
            <a:r>
              <a:rPr lang="en-US" altLang="zh-CN" dirty="0"/>
              <a:t>((False M) N) → N</a:t>
            </a:r>
          </a:p>
        </p:txBody>
      </p:sp>
      <p:sp>
        <p:nvSpPr>
          <p:cNvPr id="360" name="灯片编号占位符 3">
            <a:extLst>
              <a:ext uri="{FF2B5EF4-FFF2-40B4-BE49-F238E27FC236}">
                <a16:creationId xmlns:a16="http://schemas.microsoft.com/office/drawing/2014/main" id="{B9632A40-B1AA-5C3F-24A4-D75600C80F7D}"/>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25</a:t>
            </a:fld>
            <a:endParaRPr lang="en-US" sz="1800" b="0" strike="noStrike" spc="-1">
              <a:latin typeface="Arial"/>
            </a:endParaRPr>
          </a:p>
        </p:txBody>
      </p:sp>
    </p:spTree>
    <p:extLst>
      <p:ext uri="{BB962C8B-B14F-4D97-AF65-F5344CB8AC3E}">
        <p14:creationId xmlns:p14="http://schemas.microsoft.com/office/powerpoint/2010/main" val="1299118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CA8B5-F250-C83E-236B-FE1B6DB6EEDD}"/>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41A896F7-F452-78FC-3B91-9F639F349961}"/>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670BEA12-D8E8-7AAD-894C-BC36D9738817}"/>
              </a:ext>
            </a:extLst>
          </p:cNvPr>
          <p:cNvSpPr>
            <a:spLocks noGrp="1"/>
          </p:cNvSpPr>
          <p:nvPr>
            <p:ph type="body"/>
          </p:nvPr>
        </p:nvSpPr>
        <p:spPr>
          <a:xfrm>
            <a:off x="711360" y="4925880"/>
            <a:ext cx="5682960" cy="4028760"/>
          </a:xfrm>
          <a:prstGeom prst="rect">
            <a:avLst/>
          </a:prstGeom>
          <a:noFill/>
          <a:ln w="0">
            <a:noFill/>
          </a:ln>
        </p:spPr>
        <p:txBody>
          <a:bodyPr anchor="t">
            <a:noAutofit/>
          </a:bodyPr>
          <a:lstStyle/>
          <a:p>
            <a:r>
              <a:rPr lang="zh-CN" altLang="en-US" b="1" dirty="0"/>
              <a:t>步骤（</a:t>
            </a:r>
            <a:r>
              <a:rPr lang="en-US" altLang="zh-CN" b="1" dirty="0"/>
              <a:t>a</a:t>
            </a:r>
            <a:r>
              <a:rPr lang="zh-CN" altLang="en-US" b="1" dirty="0"/>
              <a:t>）：用原始递归定义 </a:t>
            </a:r>
            <a:r>
              <a:rPr lang="en-US" altLang="zh-CN" b="1" dirty="0" err="1"/>
              <a:t>cond</a:t>
            </a:r>
            <a:r>
              <a:rPr lang="zh-CN" altLang="en-US" b="1" dirty="0"/>
              <a:t>：</a:t>
            </a:r>
          </a:p>
          <a:p>
            <a:r>
              <a:rPr lang="zh-CN" altLang="en-US" dirty="0"/>
              <a:t>我们要用 </a:t>
            </a:r>
            <a:r>
              <a:rPr lang="en-US" altLang="zh-CN" dirty="0"/>
              <a:t>f </a:t>
            </a:r>
            <a:r>
              <a:rPr lang="zh-CN" altLang="en-US" dirty="0"/>
              <a:t>和 </a:t>
            </a:r>
            <a:r>
              <a:rPr lang="en-US" altLang="zh-CN" dirty="0"/>
              <a:t>g </a:t>
            </a:r>
            <a:r>
              <a:rPr lang="zh-CN" altLang="en-US" dirty="0"/>
              <a:t>来定义 </a:t>
            </a:r>
            <a:r>
              <a:rPr lang="en-US" altLang="zh-CN" dirty="0" err="1"/>
              <a:t>cond</a:t>
            </a:r>
            <a:r>
              <a:rPr lang="en-US" altLang="zh-CN" dirty="0"/>
              <a:t> </a:t>
            </a:r>
            <a:r>
              <a:rPr lang="zh-CN" altLang="en-US" dirty="0"/>
              <a:t>函数：</a:t>
            </a:r>
          </a:p>
          <a:p>
            <a:pPr>
              <a:buFont typeface="+mj-lt"/>
              <a:buAutoNum type="arabicPeriod"/>
            </a:pPr>
            <a:r>
              <a:rPr lang="zh-CN" altLang="en-US" b="1" dirty="0"/>
              <a:t>初始情况（</a:t>
            </a:r>
            <a:r>
              <a:rPr lang="en-US" altLang="zh-CN" b="1" dirty="0"/>
              <a:t>Base case</a:t>
            </a:r>
            <a:r>
              <a:rPr lang="zh-CN" altLang="en-US" b="1" dirty="0"/>
              <a:t>）</a:t>
            </a:r>
            <a:r>
              <a:rPr lang="zh-CN" altLang="en-US" dirty="0"/>
              <a:t>：</a:t>
            </a:r>
          </a:p>
          <a:p>
            <a:pPr marL="742950" lvl="1" indent="-285750">
              <a:buFont typeface="+mj-lt"/>
              <a:buAutoNum type="arabicPeriod"/>
            </a:pPr>
            <a:r>
              <a:rPr lang="zh-CN" altLang="en-US" dirty="0"/>
              <a:t>当 </a:t>
            </a:r>
            <a:r>
              <a:rPr lang="en-US" altLang="zh-CN" dirty="0"/>
              <a:t>n = 0 </a:t>
            </a:r>
            <a:r>
              <a:rPr lang="zh-CN" altLang="en-US" dirty="0"/>
              <a:t>时，定义：</a:t>
            </a:r>
            <a:r>
              <a:rPr lang="en-US" altLang="zh-CN" dirty="0" err="1"/>
              <a:t>scss</a:t>
            </a:r>
            <a:endParaRPr lang="en-US" altLang="zh-CN" dirty="0"/>
          </a:p>
          <a:p>
            <a:pPr marL="742950" lvl="1" indent="-285750">
              <a:buFont typeface="+mj-lt"/>
              <a:buAutoNum type="arabicPeriod"/>
            </a:pPr>
            <a:r>
              <a:rPr lang="zh-CN" altLang="en-US" dirty="0"/>
              <a:t>复制代码</a:t>
            </a:r>
          </a:p>
          <a:p>
            <a:pPr marL="742950" lvl="1" indent="-285750" rtl="0">
              <a:buFont typeface="+mj-lt"/>
              <a:buAutoNum type="arabicPeriod"/>
            </a:pPr>
            <a:r>
              <a:rPr lang="en-US" altLang="zh-CN" dirty="0" err="1"/>
              <a:t>cond</a:t>
            </a:r>
            <a:r>
              <a:rPr lang="en-US" altLang="zh-CN" dirty="0"/>
              <a:t>(x, y, 0) := f(x, y) </a:t>
            </a:r>
          </a:p>
          <a:p>
            <a:pPr marL="1143000" lvl="2" indent="-228600">
              <a:buFont typeface="+mj-lt"/>
              <a:buAutoNum type="arabicPeriod"/>
            </a:pPr>
            <a:r>
              <a:rPr lang="zh-CN" altLang="en-US" dirty="0"/>
              <a:t>其中，</a:t>
            </a:r>
            <a:r>
              <a:rPr lang="en-US" altLang="zh-CN" dirty="0"/>
              <a:t>f(x, y) = y</a:t>
            </a:r>
            <a:r>
              <a:rPr lang="zh-CN" altLang="en-US" dirty="0"/>
              <a:t>，因为当 </a:t>
            </a:r>
            <a:r>
              <a:rPr lang="en-US" altLang="zh-CN" dirty="0"/>
              <a:t>n = 0 </a:t>
            </a:r>
            <a:r>
              <a:rPr lang="zh-CN" altLang="en-US" dirty="0"/>
              <a:t>时，函数 </a:t>
            </a:r>
            <a:r>
              <a:rPr lang="en-US" altLang="zh-CN" dirty="0" err="1"/>
              <a:t>cond</a:t>
            </a:r>
            <a:r>
              <a:rPr lang="en-US" altLang="zh-CN" dirty="0"/>
              <a:t> </a:t>
            </a:r>
            <a:r>
              <a:rPr lang="zh-CN" altLang="en-US" dirty="0"/>
              <a:t>返回 </a:t>
            </a:r>
            <a:r>
              <a:rPr lang="en-US" altLang="zh-CN" dirty="0"/>
              <a:t>y</a:t>
            </a:r>
            <a:r>
              <a:rPr lang="zh-CN" altLang="en-US" dirty="0"/>
              <a:t>。</a:t>
            </a:r>
          </a:p>
          <a:p>
            <a:pPr>
              <a:buFont typeface="+mj-lt"/>
              <a:buAutoNum type="arabicPeriod"/>
            </a:pPr>
            <a:r>
              <a:rPr lang="zh-CN" altLang="en-US" b="1" dirty="0"/>
              <a:t>递归步骤（</a:t>
            </a:r>
            <a:r>
              <a:rPr lang="en-US" altLang="zh-CN" b="1" dirty="0"/>
              <a:t>Inductive step</a:t>
            </a:r>
            <a:r>
              <a:rPr lang="zh-CN" altLang="en-US" b="1" dirty="0"/>
              <a:t>）</a:t>
            </a:r>
            <a:r>
              <a:rPr lang="zh-CN" altLang="en-US" dirty="0"/>
              <a:t>：</a:t>
            </a:r>
          </a:p>
          <a:p>
            <a:pPr marL="742950" lvl="1" indent="-285750">
              <a:buFont typeface="+mj-lt"/>
              <a:buAutoNum type="arabicPeriod"/>
            </a:pPr>
            <a:r>
              <a:rPr lang="zh-CN" altLang="en-US" dirty="0"/>
              <a:t>当 </a:t>
            </a:r>
            <a:r>
              <a:rPr lang="en-US" altLang="zh-CN" dirty="0"/>
              <a:t>n &gt; 0 </a:t>
            </a:r>
            <a:r>
              <a:rPr lang="zh-CN" altLang="en-US" dirty="0"/>
              <a:t>时，使用函数 </a:t>
            </a:r>
            <a:r>
              <a:rPr lang="en-US" altLang="zh-CN" dirty="0"/>
              <a:t>g </a:t>
            </a:r>
            <a:r>
              <a:rPr lang="zh-CN" altLang="en-US" dirty="0"/>
              <a:t>来定义递归步骤：</a:t>
            </a:r>
            <a:r>
              <a:rPr lang="en-US" altLang="zh-CN" dirty="0" err="1"/>
              <a:t>scss</a:t>
            </a:r>
            <a:endParaRPr lang="en-US" altLang="zh-CN" dirty="0"/>
          </a:p>
          <a:p>
            <a:pPr marL="742950" lvl="1" indent="-285750">
              <a:buFont typeface="+mj-lt"/>
              <a:buAutoNum type="arabicPeriod"/>
            </a:pPr>
            <a:r>
              <a:rPr lang="zh-CN" altLang="en-US" dirty="0"/>
              <a:t>复制代码</a:t>
            </a:r>
          </a:p>
          <a:p>
            <a:pPr marL="742950" lvl="1" indent="-285750" rtl="0">
              <a:buFont typeface="+mj-lt"/>
              <a:buAutoNum type="arabicPeriod"/>
            </a:pPr>
            <a:r>
              <a:rPr lang="en-US" altLang="zh-CN" dirty="0" err="1"/>
              <a:t>cond</a:t>
            </a:r>
            <a:r>
              <a:rPr lang="en-US" altLang="zh-CN" dirty="0"/>
              <a:t>(x, y, i+1) := g(x, y, </a:t>
            </a:r>
            <a:r>
              <a:rPr lang="en-US" altLang="zh-CN" dirty="0" err="1"/>
              <a:t>i</a:t>
            </a:r>
            <a:r>
              <a:rPr lang="en-US" altLang="zh-CN" dirty="0"/>
              <a:t>, </a:t>
            </a:r>
            <a:r>
              <a:rPr lang="en-US" altLang="zh-CN" dirty="0" err="1"/>
              <a:t>cond</a:t>
            </a:r>
            <a:r>
              <a:rPr lang="en-US" altLang="zh-CN" dirty="0"/>
              <a:t>(x, y, </a:t>
            </a:r>
            <a:r>
              <a:rPr lang="en-US" altLang="zh-CN" dirty="0" err="1"/>
              <a:t>i</a:t>
            </a:r>
            <a:r>
              <a:rPr lang="en-US" altLang="zh-CN" dirty="0"/>
              <a:t>)) </a:t>
            </a:r>
          </a:p>
          <a:p>
            <a:pPr marL="1143000" lvl="2" indent="-228600">
              <a:buFont typeface="+mj-lt"/>
              <a:buAutoNum type="arabicPeriod"/>
            </a:pPr>
            <a:r>
              <a:rPr lang="zh-CN" altLang="en-US" dirty="0"/>
              <a:t>这里 </a:t>
            </a:r>
            <a:r>
              <a:rPr lang="en-US" altLang="zh-CN" dirty="0" err="1"/>
              <a:t>i</a:t>
            </a:r>
            <a:r>
              <a:rPr lang="en-US" altLang="zh-CN" dirty="0"/>
              <a:t> </a:t>
            </a:r>
            <a:r>
              <a:rPr lang="zh-CN" altLang="en-US" dirty="0"/>
              <a:t>是递归参数，</a:t>
            </a:r>
            <a:r>
              <a:rPr lang="en-US" altLang="zh-CN" dirty="0" err="1"/>
              <a:t>cond</a:t>
            </a:r>
            <a:r>
              <a:rPr lang="en-US" altLang="zh-CN" dirty="0"/>
              <a:t>(x, y, </a:t>
            </a:r>
            <a:r>
              <a:rPr lang="en-US" altLang="zh-CN" dirty="0" err="1"/>
              <a:t>i</a:t>
            </a:r>
            <a:r>
              <a:rPr lang="en-US" altLang="zh-CN" dirty="0"/>
              <a:t>) </a:t>
            </a:r>
            <a:r>
              <a:rPr lang="zh-CN" altLang="en-US" dirty="0"/>
              <a:t>表示 </a:t>
            </a:r>
            <a:r>
              <a:rPr lang="en-US" altLang="zh-CN" dirty="0"/>
              <a:t>n </a:t>
            </a:r>
            <a:r>
              <a:rPr lang="zh-CN" altLang="en-US" dirty="0"/>
              <a:t>为 </a:t>
            </a:r>
            <a:r>
              <a:rPr lang="en-US" altLang="zh-CN" dirty="0" err="1"/>
              <a:t>i</a:t>
            </a:r>
            <a:r>
              <a:rPr lang="en-US" altLang="zh-CN" dirty="0"/>
              <a:t> </a:t>
            </a:r>
            <a:r>
              <a:rPr lang="zh-CN" altLang="en-US" dirty="0"/>
              <a:t>时的函数值。</a:t>
            </a:r>
          </a:p>
          <a:p>
            <a:pPr marL="1143000" lvl="2" indent="-228600">
              <a:buFont typeface="+mj-lt"/>
              <a:buAutoNum type="arabicPeriod"/>
            </a:pPr>
            <a:r>
              <a:rPr lang="zh-CN" altLang="en-US" dirty="0"/>
              <a:t>定义 </a:t>
            </a:r>
            <a:r>
              <a:rPr lang="en-US" altLang="zh-CN" dirty="0"/>
              <a:t>g </a:t>
            </a:r>
            <a:r>
              <a:rPr lang="zh-CN" altLang="en-US" dirty="0"/>
              <a:t>为：</a:t>
            </a:r>
            <a:r>
              <a:rPr lang="en-US" altLang="zh-CN" dirty="0" err="1"/>
              <a:t>scss</a:t>
            </a:r>
            <a:endParaRPr lang="en-US" altLang="zh-CN" dirty="0"/>
          </a:p>
          <a:p>
            <a:pPr marL="1143000" lvl="2" indent="-228600">
              <a:buFont typeface="+mj-lt"/>
              <a:buAutoNum type="arabicPeriod"/>
            </a:pPr>
            <a:r>
              <a:rPr lang="zh-CN" altLang="en-US" dirty="0"/>
              <a:t>复制代码</a:t>
            </a:r>
          </a:p>
          <a:p>
            <a:pPr marL="1143000" lvl="2" indent="-228600" rtl="0">
              <a:buFont typeface="+mj-lt"/>
              <a:buAutoNum type="arabicPeriod"/>
            </a:pPr>
            <a:r>
              <a:rPr lang="en-US" altLang="zh-CN" dirty="0"/>
              <a:t>g(x, y, </a:t>
            </a:r>
            <a:r>
              <a:rPr lang="en-US" altLang="zh-CN" dirty="0" err="1"/>
              <a:t>i</a:t>
            </a:r>
            <a:r>
              <a:rPr lang="en-US" altLang="zh-CN" dirty="0"/>
              <a:t>, h) = x </a:t>
            </a:r>
          </a:p>
          <a:p>
            <a:pPr marL="1143000" lvl="2" indent="-228600">
              <a:buFont typeface="+mj-lt"/>
              <a:buAutoNum type="arabicPeriod"/>
            </a:pPr>
            <a:r>
              <a:rPr lang="zh-CN" altLang="en-US" dirty="0"/>
              <a:t>无论递归过程中 </a:t>
            </a:r>
            <a:r>
              <a:rPr lang="en-US" altLang="zh-CN" dirty="0" err="1"/>
              <a:t>i</a:t>
            </a:r>
            <a:r>
              <a:rPr lang="en-US" altLang="zh-CN" dirty="0"/>
              <a:t> </a:t>
            </a:r>
            <a:r>
              <a:rPr lang="zh-CN" altLang="en-US" dirty="0"/>
              <a:t>是什么值，</a:t>
            </a:r>
            <a:r>
              <a:rPr lang="en-US" altLang="zh-CN" dirty="0"/>
              <a:t>g </a:t>
            </a:r>
            <a:r>
              <a:rPr lang="zh-CN" altLang="en-US" dirty="0"/>
              <a:t>始终返回 </a:t>
            </a:r>
            <a:r>
              <a:rPr lang="en-US" altLang="zh-CN" dirty="0"/>
              <a:t>x</a:t>
            </a:r>
            <a:r>
              <a:rPr lang="zh-CN" altLang="en-US" dirty="0"/>
              <a:t>，因为 </a:t>
            </a:r>
            <a:r>
              <a:rPr lang="en-US" altLang="zh-CN" dirty="0"/>
              <a:t>n &gt; 0 </a:t>
            </a:r>
            <a:r>
              <a:rPr lang="zh-CN" altLang="en-US" dirty="0"/>
              <a:t>时，最终结果应该是 </a:t>
            </a:r>
            <a:r>
              <a:rPr lang="en-US" altLang="zh-CN" dirty="0"/>
              <a:t>x</a:t>
            </a:r>
            <a:r>
              <a:rPr lang="zh-CN" altLang="en-US" dirty="0"/>
              <a:t>。</a:t>
            </a:r>
          </a:p>
        </p:txBody>
      </p:sp>
      <p:sp>
        <p:nvSpPr>
          <p:cNvPr id="360" name="灯片编号占位符 3">
            <a:extLst>
              <a:ext uri="{FF2B5EF4-FFF2-40B4-BE49-F238E27FC236}">
                <a16:creationId xmlns:a16="http://schemas.microsoft.com/office/drawing/2014/main" id="{E9D9C26D-8FA4-7B06-C3AF-09A82A951C39}"/>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26</a:t>
            </a:fld>
            <a:endParaRPr lang="en-US" sz="1800" b="0" strike="noStrike" spc="-1">
              <a:latin typeface="Arial"/>
            </a:endParaRPr>
          </a:p>
        </p:txBody>
      </p:sp>
    </p:spTree>
    <p:extLst>
      <p:ext uri="{BB962C8B-B14F-4D97-AF65-F5344CB8AC3E}">
        <p14:creationId xmlns:p14="http://schemas.microsoft.com/office/powerpoint/2010/main" val="2351498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3342B-0AF2-9954-71B0-D687B7DC494E}"/>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B4867D86-7BFB-29BB-D2C7-A634A5C9F4F8}"/>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FBC4EE53-7135-C59B-070E-98652403DB87}"/>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F8D95B7D-82F5-9FB3-5DF0-4AD213D1A2FA}"/>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9</a:t>
            </a:fld>
            <a:endParaRPr lang="en-US" sz="1800" b="0" strike="noStrike" spc="-1">
              <a:latin typeface="Arial"/>
            </a:endParaRPr>
          </a:p>
        </p:txBody>
      </p:sp>
    </p:spTree>
    <p:extLst>
      <p:ext uri="{BB962C8B-B14F-4D97-AF65-F5344CB8AC3E}">
        <p14:creationId xmlns:p14="http://schemas.microsoft.com/office/powerpoint/2010/main" val="18432408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621D9A-257B-015C-E40D-46A94C628B3E}"/>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3BB125B2-4C46-B676-7F11-28D4C9E14233}"/>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85B921E1-B5D4-ADFC-46A0-A4669768D391}"/>
              </a:ext>
            </a:extLst>
          </p:cNvPr>
          <p:cNvSpPr>
            <a:spLocks noGrp="1"/>
          </p:cNvSpPr>
          <p:nvPr>
            <p:ph type="body"/>
          </p:nvPr>
        </p:nvSpPr>
        <p:spPr>
          <a:xfrm>
            <a:off x="711360" y="4925880"/>
            <a:ext cx="5682960" cy="4028760"/>
          </a:xfrm>
          <a:prstGeom prst="rect">
            <a:avLst/>
          </a:prstGeom>
          <a:noFill/>
          <a:ln w="0">
            <a:noFill/>
          </a:ln>
        </p:spPr>
        <p:txBody>
          <a:bodyPr anchor="t">
            <a:noAutofit/>
          </a:bodyPr>
          <a:lstStyle/>
          <a:p>
            <a:r>
              <a:rPr lang="zh-CN" altLang="en-US" b="1" dirty="0"/>
              <a:t>部分递归函数的定义</a:t>
            </a:r>
            <a:r>
              <a:rPr lang="zh-CN" altLang="en-US" dirty="0"/>
              <a:t>： 部分递归函数是所有可以由图灵机计算的函数。这些函数可以是</a:t>
            </a:r>
            <a:r>
              <a:rPr lang="zh-CN" altLang="en-US" b="1" dirty="0"/>
              <a:t>完全递归</a:t>
            </a:r>
            <a:r>
              <a:rPr lang="zh-CN" altLang="en-US" dirty="0"/>
              <a:t>（即对于所有输入都会在有限步骤内给出结果）或者</a:t>
            </a:r>
            <a:r>
              <a:rPr lang="zh-CN" altLang="en-US" b="1" dirty="0"/>
              <a:t>部分递归</a:t>
            </a:r>
            <a:r>
              <a:rPr lang="zh-CN" altLang="en-US" dirty="0"/>
              <a:t>（即对于某些输入可能永远不会停机，不能给出结果）。因此，部分递归函数包括那些可能无法在有限时间内对所有输入都计算出结果的函数。</a:t>
            </a:r>
          </a:p>
          <a:p>
            <a:r>
              <a:rPr lang="zh-CN" altLang="en-US" b="1" dirty="0"/>
              <a:t>原始递归函数的定义</a:t>
            </a:r>
            <a:r>
              <a:rPr lang="zh-CN" altLang="en-US" dirty="0"/>
              <a:t>： 原始递归函数是部分递归函数中的一个子集。它们是通过迭代（递归）和基本函数（如零函数、后继函数等）构造的，并且对于所有输入都</a:t>
            </a:r>
            <a:r>
              <a:rPr lang="zh-CN" altLang="en-US" b="1" dirty="0"/>
              <a:t>总是终止并返回一个结果</a:t>
            </a:r>
            <a:r>
              <a:rPr lang="zh-CN" altLang="en-US" dirty="0"/>
              <a:t>。原始递归函数是总是终止的。</a:t>
            </a:r>
          </a:p>
        </p:txBody>
      </p:sp>
      <p:sp>
        <p:nvSpPr>
          <p:cNvPr id="360" name="灯片编号占位符 3">
            <a:extLst>
              <a:ext uri="{FF2B5EF4-FFF2-40B4-BE49-F238E27FC236}">
                <a16:creationId xmlns:a16="http://schemas.microsoft.com/office/drawing/2014/main" id="{B63A3A8D-F879-965F-1E72-826881E1B2B0}"/>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27</a:t>
            </a:fld>
            <a:endParaRPr lang="en-US" sz="1800" b="0" strike="noStrike" spc="-1">
              <a:latin typeface="Arial"/>
            </a:endParaRPr>
          </a:p>
        </p:txBody>
      </p:sp>
    </p:spTree>
    <p:extLst>
      <p:ext uri="{BB962C8B-B14F-4D97-AF65-F5344CB8AC3E}">
        <p14:creationId xmlns:p14="http://schemas.microsoft.com/office/powerpoint/2010/main" val="36946517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a:buFont typeface="Arial" panose="020B0604020202020204" pitchFamily="34" charset="0"/>
              <a:buChar char="•"/>
            </a:pPr>
            <a:r>
              <a:rPr lang="zh-CN" altLang="en-US" sz="9600" b="1" dirty="0"/>
              <a:t>情况 </a:t>
            </a:r>
            <a:r>
              <a:rPr lang="en-US" altLang="zh-CN" sz="9600" b="1" dirty="0"/>
              <a:t>1</a:t>
            </a:r>
            <a:r>
              <a:rPr lang="zh-CN" altLang="en-US" sz="9600" dirty="0"/>
              <a:t>：即使 </a:t>
            </a:r>
            <a:r>
              <a:rPr lang="en-US" altLang="zh-CN" sz="9600" dirty="0"/>
              <a:t>f(x, y, z, n) </a:t>
            </a:r>
            <a:r>
              <a:rPr lang="zh-CN" altLang="en-US" sz="9600" dirty="0"/>
              <a:t>对所有 </a:t>
            </a:r>
            <a:r>
              <a:rPr lang="en-US" altLang="zh-CN" sz="9600" dirty="0"/>
              <a:t>n </a:t>
            </a:r>
            <a:r>
              <a:rPr lang="zh-CN" altLang="en-US" sz="9600" dirty="0"/>
              <a:t>都是定义好的，但方程 </a:t>
            </a:r>
            <a:r>
              <a:rPr lang="en-US" altLang="zh-CN" sz="9600" dirty="0"/>
              <a:t>f(x, y, z, n) = 0 </a:t>
            </a:r>
            <a:r>
              <a:rPr lang="zh-CN" altLang="en-US" sz="9600" dirty="0"/>
              <a:t>没有解。例如，如果 </a:t>
            </a:r>
            <a:r>
              <a:rPr lang="en-US" altLang="zh-CN" sz="9600" dirty="0"/>
              <a:t>f(x, y, z, n) </a:t>
            </a:r>
            <a:r>
              <a:rPr lang="zh-CN" altLang="en-US" sz="9600" dirty="0"/>
              <a:t>对任意 </a:t>
            </a:r>
            <a:r>
              <a:rPr lang="en-US" altLang="zh-CN" sz="9600" dirty="0"/>
              <a:t>n </a:t>
            </a:r>
            <a:r>
              <a:rPr lang="zh-CN" altLang="en-US" sz="9600" dirty="0"/>
              <a:t>都不等于 </a:t>
            </a:r>
            <a:r>
              <a:rPr lang="en-US" altLang="zh-CN" sz="9600" dirty="0"/>
              <a:t>0</a:t>
            </a:r>
            <a:r>
              <a:rPr lang="zh-CN" altLang="en-US" sz="9600" dirty="0"/>
              <a:t>，那么这个 </a:t>
            </a:r>
            <a:r>
              <a:rPr lang="el-GR" altLang="zh-CN" sz="9600" dirty="0"/>
              <a:t>μ</a:t>
            </a:r>
            <a:r>
              <a:rPr lang="en-US" altLang="zh-CN" sz="9600" dirty="0"/>
              <a:t>f(x, y, z) </a:t>
            </a:r>
            <a:r>
              <a:rPr lang="zh-CN" altLang="en-US" sz="9600" dirty="0"/>
              <a:t>将没有返回值，也就是说，这个最小化函数是未定义的。</a:t>
            </a:r>
          </a:p>
          <a:p>
            <a:pPr>
              <a:buFont typeface="Arial" panose="020B0604020202020204" pitchFamily="34" charset="0"/>
              <a:buChar char="•"/>
            </a:pPr>
            <a:r>
              <a:rPr lang="zh-CN" altLang="en-US" sz="9600" b="1" dirty="0"/>
              <a:t>情况 </a:t>
            </a:r>
            <a:r>
              <a:rPr lang="en-US" altLang="zh-CN" sz="9600" b="1" dirty="0"/>
              <a:t>2</a:t>
            </a:r>
            <a:r>
              <a:rPr lang="zh-CN" altLang="en-US" sz="9600" dirty="0"/>
              <a:t>：即使 </a:t>
            </a:r>
            <a:r>
              <a:rPr lang="en-US" altLang="zh-CN" sz="9600" dirty="0"/>
              <a:t>f(x, y, z, n) = 0 </a:t>
            </a:r>
            <a:r>
              <a:rPr lang="zh-CN" altLang="en-US" sz="9600" dirty="0"/>
              <a:t>有解，但对于某些比解更小的 </a:t>
            </a:r>
            <a:r>
              <a:rPr lang="en-US" altLang="zh-CN" sz="9600" dirty="0" err="1"/>
              <a:t>i</a:t>
            </a:r>
            <a:r>
              <a:rPr lang="en-US" altLang="zh-CN" sz="9600" dirty="0"/>
              <a:t> </a:t>
            </a:r>
            <a:r>
              <a:rPr lang="zh-CN" altLang="en-US" sz="9600" dirty="0"/>
              <a:t>值，</a:t>
            </a:r>
            <a:r>
              <a:rPr lang="en-US" altLang="zh-CN" sz="9600" dirty="0"/>
              <a:t>f(x, y, z, </a:t>
            </a:r>
            <a:r>
              <a:rPr lang="en-US" altLang="zh-CN" sz="9600" dirty="0" err="1"/>
              <a:t>i</a:t>
            </a:r>
            <a:r>
              <a:rPr lang="en-US" altLang="zh-CN" sz="9600" dirty="0"/>
              <a:t>) </a:t>
            </a:r>
            <a:r>
              <a:rPr lang="zh-CN" altLang="en-US" sz="9600" dirty="0"/>
              <a:t>是未定义的。比如说，如果 </a:t>
            </a:r>
            <a:r>
              <a:rPr lang="en-US" altLang="zh-CN" sz="9600" dirty="0"/>
              <a:t>f(x, y, z, n) </a:t>
            </a:r>
            <a:r>
              <a:rPr lang="zh-CN" altLang="en-US" sz="9600" dirty="0"/>
              <a:t>在找到解之前的某些值上是未定义的（没有返回值），那么 </a:t>
            </a:r>
            <a:r>
              <a:rPr lang="el-GR" altLang="zh-CN" sz="9600" dirty="0"/>
              <a:t>μ</a:t>
            </a:r>
            <a:r>
              <a:rPr lang="en-US" altLang="zh-CN" sz="9600" dirty="0"/>
              <a:t>f(x, y, z) </a:t>
            </a:r>
            <a:r>
              <a:rPr lang="zh-CN" altLang="en-US" sz="9600" dirty="0"/>
              <a:t>也会是未定义的，因为它在搜索过程中会遇到无法计算的情况。</a:t>
            </a: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28</a:t>
            </a:fld>
            <a:endParaRPr lang="en-US" sz="1800" b="0" strike="noStrike" spc="-1">
              <a:latin typeface="Arial"/>
            </a:endParaRPr>
          </a:p>
        </p:txBody>
      </p:sp>
    </p:spTree>
    <p:extLst>
      <p:ext uri="{BB962C8B-B14F-4D97-AF65-F5344CB8AC3E}">
        <p14:creationId xmlns:p14="http://schemas.microsoft.com/office/powerpoint/2010/main" val="2831317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r>
              <a:rPr lang="zh-CN" altLang="en-US" dirty="0"/>
              <a:t>在 </a:t>
            </a:r>
            <a:r>
              <a:rPr lang="en-US" altLang="zh-CN" dirty="0"/>
              <a:t>Lambda </a:t>
            </a:r>
            <a:r>
              <a:rPr lang="zh-CN" altLang="en-US" dirty="0"/>
              <a:t>演算中，计算有时能够终止（如例子 </a:t>
            </a:r>
            <a:r>
              <a:rPr lang="en-US" altLang="zh-CN" dirty="0"/>
              <a:t>1</a:t>
            </a:r>
            <a:r>
              <a:rPr lang="zh-CN" altLang="en-US" dirty="0"/>
              <a:t>），而有时则会进入无限循环（如例子 </a:t>
            </a:r>
            <a:r>
              <a:rPr lang="en-US" altLang="zh-CN" dirty="0"/>
              <a:t>2</a:t>
            </a:r>
            <a:r>
              <a:rPr lang="zh-CN" altLang="en-US" dirty="0"/>
              <a:t>）。这段内容展示了计算在 </a:t>
            </a:r>
            <a:r>
              <a:rPr lang="en-US" altLang="zh-CN" dirty="0"/>
              <a:t>Lambda </a:t>
            </a:r>
            <a:r>
              <a:rPr lang="zh-CN" altLang="en-US" dirty="0"/>
              <a:t>演算中的两种可能性：计算终止（计算可以结束）和计算无法终止（无限递归）。</a:t>
            </a: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29</a:t>
            </a:fld>
            <a:endParaRPr lang="en-US" sz="1800" b="0" strike="noStrike" spc="-1">
              <a:latin typeface="Arial"/>
            </a:endParaRPr>
          </a:p>
        </p:txBody>
      </p:sp>
    </p:spTree>
    <p:extLst>
      <p:ext uri="{BB962C8B-B14F-4D97-AF65-F5344CB8AC3E}">
        <p14:creationId xmlns:p14="http://schemas.microsoft.com/office/powerpoint/2010/main" val="3965365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131FA8-92FF-A93D-97B8-DE3BC62C2820}"/>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9F8125BA-C7C9-0C23-7844-DB07BE930F19}"/>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C80341D1-A61A-FE25-6D13-837182F13967}"/>
              </a:ext>
            </a:extLst>
          </p:cNvPr>
          <p:cNvSpPr>
            <a:spLocks noGrp="1"/>
          </p:cNvSpPr>
          <p:nvPr>
            <p:ph type="body"/>
          </p:nvPr>
        </p:nvSpPr>
        <p:spPr>
          <a:xfrm>
            <a:off x="711360" y="4925880"/>
            <a:ext cx="5682960" cy="4028760"/>
          </a:xfrm>
          <a:prstGeom prst="rect">
            <a:avLst/>
          </a:prstGeom>
          <a:noFill/>
          <a:ln w="0">
            <a:noFill/>
          </a:ln>
        </p:spPr>
        <p:txBody>
          <a:bodyPr anchor="t">
            <a:noAutofit/>
          </a:bodyPr>
          <a:lstStyle/>
          <a:p>
            <a:r>
              <a:rPr lang="en-US" altLang="zh-CN" b="1" dirty="0"/>
              <a:t>Church-Turing </a:t>
            </a:r>
            <a:r>
              <a:rPr lang="zh-CN" altLang="en-US" b="1" dirty="0"/>
              <a:t>论题</a:t>
            </a:r>
            <a:r>
              <a:rPr lang="zh-CN" altLang="en-US" dirty="0"/>
              <a:t>表明，</a:t>
            </a:r>
            <a:r>
              <a:rPr lang="en-US" altLang="zh-CN" dirty="0"/>
              <a:t>λ</a:t>
            </a:r>
            <a:r>
              <a:rPr lang="zh-CN" altLang="en-US" dirty="0"/>
              <a:t>演算与图灵机、递归函数的计算能力是等价的，这意味着任何能够通过图灵机或递归函数表示的函数也可以通过</a:t>
            </a:r>
            <a:r>
              <a:rPr lang="en-US" altLang="zh-CN" dirty="0"/>
              <a:t>λ</a:t>
            </a:r>
            <a:r>
              <a:rPr lang="zh-CN" altLang="en-US" dirty="0"/>
              <a:t>演算表示。由于所有</a:t>
            </a:r>
            <a:r>
              <a:rPr lang="en-US" altLang="zh-CN" dirty="0"/>
              <a:t>λ-</a:t>
            </a:r>
            <a:r>
              <a:rPr lang="zh-CN" altLang="en-US" dirty="0"/>
              <a:t>可定义的函数都可以通过递归函数或图灵机来定义和表示，而递归函数又可以通过算术函数来表示，</a:t>
            </a:r>
            <a:r>
              <a:rPr lang="zh-CN" altLang="en-US" b="1" dirty="0"/>
              <a:t>因此，所有</a:t>
            </a:r>
            <a:r>
              <a:rPr lang="en-US" altLang="zh-CN" b="1" dirty="0"/>
              <a:t>λ-</a:t>
            </a:r>
            <a:r>
              <a:rPr lang="zh-CN" altLang="en-US" b="1" dirty="0"/>
              <a:t>可定义的函数也可以在算术中表示</a:t>
            </a:r>
            <a:r>
              <a:rPr lang="zh-CN" altLang="en-US" dirty="0"/>
              <a:t>。</a:t>
            </a:r>
          </a:p>
        </p:txBody>
      </p:sp>
      <p:sp>
        <p:nvSpPr>
          <p:cNvPr id="360" name="灯片编号占位符 3">
            <a:extLst>
              <a:ext uri="{FF2B5EF4-FFF2-40B4-BE49-F238E27FC236}">
                <a16:creationId xmlns:a16="http://schemas.microsoft.com/office/drawing/2014/main" id="{C327147D-1FF7-ABCC-0F34-F125B6554F00}"/>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30</a:t>
            </a:fld>
            <a:endParaRPr lang="en-US" sz="1800" b="0" strike="noStrike" spc="-1">
              <a:latin typeface="Arial"/>
            </a:endParaRPr>
          </a:p>
        </p:txBody>
      </p:sp>
    </p:spTree>
    <p:extLst>
      <p:ext uri="{BB962C8B-B14F-4D97-AF65-F5344CB8AC3E}">
        <p14:creationId xmlns:p14="http://schemas.microsoft.com/office/powerpoint/2010/main" val="11558981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zh-CN" altLang="en-US" sz="6000" dirty="0"/>
              <a:t>函数在算术中是可表达的</a:t>
            </a: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31</a:t>
            </a:fld>
            <a:endParaRPr lang="en-US" sz="1800" b="0" strike="noStrike" spc="-1">
              <a:latin typeface="Arial"/>
            </a:endParaRPr>
          </a:p>
        </p:txBody>
      </p:sp>
    </p:spTree>
    <p:extLst>
      <p:ext uri="{BB962C8B-B14F-4D97-AF65-F5344CB8AC3E}">
        <p14:creationId xmlns:p14="http://schemas.microsoft.com/office/powerpoint/2010/main" val="18390006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851F9A-FBB2-3D68-C0D5-761263B7A377}"/>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07120AE5-F49A-CC1E-0220-04D663136706}"/>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8FDEA874-AAC4-4D6C-16AA-AD8560BB4E89}"/>
              </a:ext>
            </a:extLst>
          </p:cNvPr>
          <p:cNvSpPr>
            <a:spLocks noGrp="1"/>
          </p:cNvSpPr>
          <p:nvPr>
            <p:ph type="body"/>
          </p:nvPr>
        </p:nvSpPr>
        <p:spPr>
          <a:xfrm>
            <a:off x="711360" y="4925880"/>
            <a:ext cx="5682960" cy="4028760"/>
          </a:xfrm>
          <a:prstGeom prst="rect">
            <a:avLst/>
          </a:prstGeom>
          <a:noFill/>
          <a:ln w="0">
            <a:noFill/>
          </a:ln>
        </p:spPr>
        <p:txBody>
          <a:bodyPr anchor="t">
            <a:noAutofit/>
          </a:bodyPr>
          <a:lstStyle/>
          <a:p>
            <a:r>
              <a:rPr lang="en-US" altLang="zh-CN" b="1" dirty="0"/>
              <a:t>Church-Turing </a:t>
            </a:r>
            <a:r>
              <a:rPr lang="zh-CN" altLang="en-US" b="1" dirty="0"/>
              <a:t>论题</a:t>
            </a:r>
            <a:r>
              <a:rPr lang="zh-CN" altLang="en-US" dirty="0"/>
              <a:t>表明，</a:t>
            </a:r>
            <a:r>
              <a:rPr lang="en-US" altLang="zh-CN" dirty="0"/>
              <a:t>λ</a:t>
            </a:r>
            <a:r>
              <a:rPr lang="zh-CN" altLang="en-US" dirty="0"/>
              <a:t>演算与图灵机、递归函数的计算能力是等价的，这意味着任何能够通过图灵机或递归函数表示的函数也可以通过</a:t>
            </a:r>
            <a:r>
              <a:rPr lang="en-US" altLang="zh-CN" dirty="0"/>
              <a:t>λ</a:t>
            </a:r>
            <a:r>
              <a:rPr lang="zh-CN" altLang="en-US" dirty="0"/>
              <a:t>演算表示。由于所有</a:t>
            </a:r>
            <a:r>
              <a:rPr lang="en-US" altLang="zh-CN" dirty="0"/>
              <a:t>λ-</a:t>
            </a:r>
            <a:r>
              <a:rPr lang="zh-CN" altLang="en-US" dirty="0"/>
              <a:t>可定义的函数都可以通过递归函数或图灵机来定义和表示，而递归函数又可以通过算术函数来表示，</a:t>
            </a:r>
            <a:r>
              <a:rPr lang="zh-CN" altLang="en-US" b="1" dirty="0"/>
              <a:t>因此，所有</a:t>
            </a:r>
            <a:r>
              <a:rPr lang="en-US" altLang="zh-CN" b="1" dirty="0"/>
              <a:t>λ-</a:t>
            </a:r>
            <a:r>
              <a:rPr lang="zh-CN" altLang="en-US" b="1" dirty="0"/>
              <a:t>可定义的函数也可以在算术中表示</a:t>
            </a:r>
            <a:r>
              <a:rPr lang="zh-CN" altLang="en-US" dirty="0"/>
              <a:t>。</a:t>
            </a:r>
          </a:p>
        </p:txBody>
      </p:sp>
      <p:sp>
        <p:nvSpPr>
          <p:cNvPr id="360" name="灯片编号占位符 3">
            <a:extLst>
              <a:ext uri="{FF2B5EF4-FFF2-40B4-BE49-F238E27FC236}">
                <a16:creationId xmlns:a16="http://schemas.microsoft.com/office/drawing/2014/main" id="{7FF424F3-2DD7-A8DC-0C77-B665888053C5}"/>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32</a:t>
            </a:fld>
            <a:endParaRPr lang="en-US" sz="1800" b="0" strike="noStrike" spc="-1">
              <a:latin typeface="Arial"/>
            </a:endParaRPr>
          </a:p>
        </p:txBody>
      </p:sp>
    </p:spTree>
    <p:extLst>
      <p:ext uri="{BB962C8B-B14F-4D97-AF65-F5344CB8AC3E}">
        <p14:creationId xmlns:p14="http://schemas.microsoft.com/office/powerpoint/2010/main" val="3121066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AA6456-2372-0995-1609-B1155CCD2764}"/>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7E4E393D-30F9-5828-CBA8-32C938140029}"/>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0AE2CF5D-C5D1-F60C-7390-3FD468F4ADF7}"/>
              </a:ext>
            </a:extLst>
          </p:cNvPr>
          <p:cNvSpPr>
            <a:spLocks noGrp="1"/>
          </p:cNvSpPr>
          <p:nvPr>
            <p:ph type="body"/>
          </p:nvPr>
        </p:nvSpPr>
        <p:spPr>
          <a:xfrm>
            <a:off x="711360" y="4925880"/>
            <a:ext cx="5682960" cy="4028760"/>
          </a:xfrm>
          <a:prstGeom prst="rect">
            <a:avLst/>
          </a:prstGeom>
          <a:noFill/>
          <a:ln w="0">
            <a:noFill/>
          </a:ln>
        </p:spPr>
        <p:txBody>
          <a:bodyPr anchor="t">
            <a:noAutofit/>
          </a:bodyPr>
          <a:lstStyle/>
          <a:p>
            <a:r>
              <a:rPr lang="en-US" altLang="zh-CN" dirty="0"/>
              <a:t>Church-Turing </a:t>
            </a:r>
            <a:r>
              <a:rPr lang="zh-CN" altLang="en-US" dirty="0"/>
              <a:t>论题是一个假设（或称为一种信念），它不能通过数学证明。它的本质是哲学上的：假设所有能够通过算法解决的计算问题都可以通过图灵机（或等价的计算模型，如</a:t>
            </a:r>
            <a:r>
              <a:rPr lang="en-US" altLang="zh-CN" dirty="0"/>
              <a:t>λ</a:t>
            </a:r>
            <a:r>
              <a:rPr lang="zh-CN" altLang="en-US" dirty="0"/>
              <a:t>演算）来实现。由于这是一个关于计算能力的假设，而不是一个严格的数学命题，因此不能被“证明”。</a:t>
            </a:r>
            <a:r>
              <a:rPr lang="en-US" altLang="zh-CN" dirty="0"/>
              <a:t>Church-Turing </a:t>
            </a:r>
            <a:r>
              <a:rPr lang="zh-CN" altLang="en-US" dirty="0"/>
              <a:t>论题广泛被接受，因为至今为止还没有找到任何违反这个假设的算法或函数，但它仍然不是一个可以证明的数学定理。</a:t>
            </a:r>
          </a:p>
        </p:txBody>
      </p:sp>
      <p:sp>
        <p:nvSpPr>
          <p:cNvPr id="360" name="灯片编号占位符 3">
            <a:extLst>
              <a:ext uri="{FF2B5EF4-FFF2-40B4-BE49-F238E27FC236}">
                <a16:creationId xmlns:a16="http://schemas.microsoft.com/office/drawing/2014/main" id="{13851884-D735-0BD1-5212-803E80BF4119}"/>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33</a:t>
            </a:fld>
            <a:endParaRPr lang="en-US" sz="1800" b="0" strike="noStrike" spc="-1">
              <a:latin typeface="Arial"/>
            </a:endParaRPr>
          </a:p>
        </p:txBody>
      </p:sp>
    </p:spTree>
    <p:extLst>
      <p:ext uri="{BB962C8B-B14F-4D97-AF65-F5344CB8AC3E}">
        <p14:creationId xmlns:p14="http://schemas.microsoft.com/office/powerpoint/2010/main" val="6354790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br>
              <a:rPr lang="zh-CN" altLang="en-US" sz="3200" dirty="0"/>
            </a:br>
            <a:r>
              <a:rPr lang="zh-CN" altLang="en-US" sz="3200" b="0" i="0" dirty="0">
                <a:solidFill>
                  <a:srgbClr val="000000"/>
                </a:solidFill>
                <a:effectLst/>
                <a:latin typeface="Arial" panose="020B0604020202020204" pitchFamily="34" charset="0"/>
              </a:rPr>
              <a:t>这种图灵机被称为“三态忙碌海狸”。</a:t>
            </a: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34</a:t>
            </a:fld>
            <a:endParaRPr lang="en-US" sz="1800" b="0" strike="noStrike" spc="-1">
              <a:latin typeface="Arial"/>
            </a:endParaRPr>
          </a:p>
        </p:txBody>
      </p:sp>
    </p:spTree>
    <p:extLst>
      <p:ext uri="{BB962C8B-B14F-4D97-AF65-F5344CB8AC3E}">
        <p14:creationId xmlns:p14="http://schemas.microsoft.com/office/powerpoint/2010/main" val="1239156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a:buFont typeface="Arial" panose="020B0604020202020204" pitchFamily="34" charset="0"/>
              <a:buChar char="•"/>
            </a:pPr>
            <a:r>
              <a:rPr lang="zh-CN" altLang="en-US" b="1" dirty="0"/>
              <a:t>零函数 </a:t>
            </a:r>
            <a:r>
              <a:rPr lang="en-US" altLang="zh-CN" b="1" dirty="0"/>
              <a:t>zᵏ</a:t>
            </a:r>
            <a:r>
              <a:rPr lang="zh-CN" altLang="en-US" dirty="0"/>
              <a:t>：</a:t>
            </a:r>
            <a:r>
              <a:rPr lang="en-US" altLang="zh-CN" dirty="0"/>
              <a:t>zᵏ </a:t>
            </a:r>
            <a:r>
              <a:rPr lang="zh-CN" altLang="en-US" dirty="0"/>
              <a:t>是一个将 </a:t>
            </a:r>
            <a:r>
              <a:rPr lang="en-US" altLang="zh-CN" dirty="0"/>
              <a:t>k </a:t>
            </a:r>
            <a:r>
              <a:rPr lang="zh-CN" altLang="en-US" dirty="0"/>
              <a:t>个参数 </a:t>
            </a:r>
            <a:r>
              <a:rPr lang="en-US" altLang="zh-CN" dirty="0"/>
              <a:t>(n₁, n₂, ..., nₖ) </a:t>
            </a:r>
            <a:r>
              <a:rPr lang="zh-CN" altLang="en-US" dirty="0"/>
              <a:t>转换为 </a:t>
            </a:r>
            <a:r>
              <a:rPr lang="en-US" altLang="zh-CN" dirty="0"/>
              <a:t>0 </a:t>
            </a:r>
            <a:r>
              <a:rPr lang="zh-CN" altLang="en-US" dirty="0"/>
              <a:t>的函数，表示为 </a:t>
            </a:r>
            <a:r>
              <a:rPr lang="en-US" altLang="zh-CN" dirty="0"/>
              <a:t>λ(n₁, ..., nₖ). 0</a:t>
            </a:r>
            <a:r>
              <a:rPr lang="zh-CN" altLang="en-US" dirty="0"/>
              <a:t>。</a:t>
            </a:r>
          </a:p>
          <a:p>
            <a:pPr>
              <a:buFont typeface="Arial" panose="020B0604020202020204" pitchFamily="34" charset="0"/>
              <a:buChar char="•"/>
            </a:pPr>
            <a:r>
              <a:rPr lang="zh-CN" altLang="en-US" b="1" dirty="0"/>
              <a:t>后继函数 </a:t>
            </a:r>
            <a:r>
              <a:rPr lang="en-US" altLang="zh-CN" b="1" dirty="0"/>
              <a:t>s</a:t>
            </a:r>
            <a:r>
              <a:rPr lang="zh-CN" altLang="en-US" dirty="0"/>
              <a:t>：将 </a:t>
            </a:r>
            <a:r>
              <a:rPr lang="en-US" altLang="zh-CN" dirty="0"/>
              <a:t>n </a:t>
            </a:r>
            <a:r>
              <a:rPr lang="zh-CN" altLang="en-US" dirty="0"/>
              <a:t>转换为 </a:t>
            </a:r>
            <a:r>
              <a:rPr lang="en-US" altLang="zh-CN" dirty="0"/>
              <a:t>n + 1</a:t>
            </a:r>
            <a:r>
              <a:rPr lang="zh-CN" altLang="en-US" dirty="0"/>
              <a:t>，与上面定义相同。</a:t>
            </a:r>
          </a:p>
          <a:p>
            <a:pPr>
              <a:buFont typeface="Arial" panose="020B0604020202020204" pitchFamily="34" charset="0"/>
              <a:buChar char="•"/>
            </a:pPr>
            <a:r>
              <a:rPr lang="zh-CN" altLang="en-US" b="1" dirty="0"/>
              <a:t>投影函数 </a:t>
            </a:r>
            <a:r>
              <a:rPr lang="en-US" altLang="zh-CN" b="1" dirty="0"/>
              <a:t>Πᵏᵢ</a:t>
            </a:r>
            <a:r>
              <a:rPr lang="zh-CN" altLang="en-US" dirty="0"/>
              <a:t>：这是一个投影函数，它从 </a:t>
            </a:r>
            <a:r>
              <a:rPr lang="en-US" altLang="zh-CN" dirty="0"/>
              <a:t>k </a:t>
            </a:r>
            <a:r>
              <a:rPr lang="zh-CN" altLang="en-US" dirty="0"/>
              <a:t>个输入参数 </a:t>
            </a:r>
            <a:r>
              <a:rPr lang="en-US" altLang="zh-CN" dirty="0"/>
              <a:t>(n₁, n₂, ..., nₖ) </a:t>
            </a:r>
            <a:r>
              <a:rPr lang="zh-CN" altLang="en-US" dirty="0"/>
              <a:t>中提取第 </a:t>
            </a:r>
            <a:r>
              <a:rPr lang="en-US" altLang="zh-CN" dirty="0" err="1"/>
              <a:t>i</a:t>
            </a:r>
            <a:r>
              <a:rPr lang="en-US" altLang="zh-CN" dirty="0"/>
              <a:t> </a:t>
            </a:r>
            <a:r>
              <a:rPr lang="zh-CN" altLang="en-US" dirty="0"/>
              <a:t>个参数 </a:t>
            </a:r>
            <a:r>
              <a:rPr lang="en-US" altLang="zh-CN" dirty="0"/>
              <a:t>nᵢ</a:t>
            </a:r>
            <a:r>
              <a:rPr lang="zh-CN" altLang="en-US" dirty="0"/>
              <a:t>。</a:t>
            </a:r>
          </a:p>
          <a:p>
            <a:pPr>
              <a:buFont typeface="Arial" panose="020B0604020202020204" pitchFamily="34" charset="0"/>
              <a:buChar char="•"/>
            </a:pPr>
            <a:r>
              <a:rPr lang="zh-CN" altLang="en-US" dirty="0"/>
              <a:t>表示为 </a:t>
            </a:r>
            <a:r>
              <a:rPr lang="en-US" altLang="zh-CN" dirty="0"/>
              <a:t>Πᵏᵢ (n₁, ..., nₖ) = nᵢ</a:t>
            </a:r>
            <a:r>
              <a:rPr lang="zh-CN" altLang="en-US" dirty="0"/>
              <a:t>。</a:t>
            </a: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10</a:t>
            </a:fld>
            <a:endParaRPr lang="en-US" sz="1800" b="0" strike="noStrike" spc="-1">
              <a:latin typeface="Arial"/>
            </a:endParaRPr>
          </a:p>
        </p:txBody>
      </p:sp>
    </p:spTree>
    <p:extLst>
      <p:ext uri="{BB962C8B-B14F-4D97-AF65-F5344CB8AC3E}">
        <p14:creationId xmlns:p14="http://schemas.microsoft.com/office/powerpoint/2010/main" val="2036856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a:buFont typeface="+mj-lt"/>
              <a:buAutoNum type="arabicPeriod"/>
            </a:pPr>
            <a:r>
              <a:rPr lang="zh-CN" altLang="en-US" b="1" dirty="0"/>
              <a:t>初始函数 </a:t>
            </a:r>
            <a:r>
              <a:rPr lang="en-US" altLang="zh-CN" b="1" dirty="0"/>
              <a:t>f(x, y, z, w, u) = (x, y, z, w, u)</a:t>
            </a:r>
            <a:r>
              <a:rPr lang="zh-CN" altLang="en-US" dirty="0"/>
              <a:t>（恒等函数）。</a:t>
            </a:r>
          </a:p>
          <a:p>
            <a:pPr>
              <a:buFont typeface="+mj-lt"/>
              <a:buAutoNum type="arabicPeriod"/>
            </a:pPr>
            <a:r>
              <a:rPr lang="zh-CN" altLang="en-US" b="1" dirty="0"/>
              <a:t>应用交换函数</a:t>
            </a:r>
            <a:r>
              <a:rPr lang="zh-CN" altLang="en-US" dirty="0"/>
              <a:t>，得到 </a:t>
            </a:r>
            <a:r>
              <a:rPr lang="en-US" altLang="zh-CN" dirty="0"/>
              <a:t>(z, y, x, w, u)</a:t>
            </a:r>
            <a:r>
              <a:rPr lang="zh-CN" altLang="en-US" dirty="0"/>
              <a:t>。</a:t>
            </a:r>
          </a:p>
          <a:p>
            <a:pPr>
              <a:buFont typeface="+mj-lt"/>
              <a:buAutoNum type="arabicPeriod"/>
            </a:pPr>
            <a:r>
              <a:rPr lang="zh-CN" altLang="en-US" b="1" dirty="0"/>
              <a:t>再次应用交换函数</a:t>
            </a:r>
            <a:r>
              <a:rPr lang="zh-CN" altLang="en-US" dirty="0"/>
              <a:t>，得到 </a:t>
            </a:r>
            <a:r>
              <a:rPr lang="en-US" altLang="zh-CN" dirty="0"/>
              <a:t>(z, x, y, w, u)</a:t>
            </a:r>
            <a:r>
              <a:rPr lang="zh-CN" altLang="en-US" dirty="0"/>
              <a:t>。</a:t>
            </a:r>
          </a:p>
          <a:p>
            <a:pPr>
              <a:buFont typeface="+mj-lt"/>
              <a:buAutoNum type="arabicPeriod"/>
            </a:pPr>
            <a:r>
              <a:rPr lang="zh-CN" altLang="en-US" b="1" dirty="0"/>
              <a:t>使用 </a:t>
            </a:r>
            <a:r>
              <a:rPr lang="el-GR" altLang="zh-CN" b="1" dirty="0"/>
              <a:t>Π¹¹ </a:t>
            </a:r>
            <a:r>
              <a:rPr lang="zh-CN" altLang="en-US" b="1" dirty="0"/>
              <a:t>投影函数，提取第一个参数</a:t>
            </a:r>
            <a:r>
              <a:rPr lang="zh-CN" altLang="en-US" dirty="0"/>
              <a:t> </a:t>
            </a:r>
            <a:r>
              <a:rPr lang="en-US" altLang="zh-CN" dirty="0"/>
              <a:t>z</a:t>
            </a:r>
            <a:r>
              <a:rPr lang="zh-CN" altLang="en-US" dirty="0"/>
              <a:t>。</a:t>
            </a:r>
          </a:p>
          <a:p>
            <a:r>
              <a:rPr lang="zh-CN" altLang="en-US" dirty="0"/>
              <a:t>这样，我们利用原始递归的基本函数组合，得到了 </a:t>
            </a:r>
            <a:r>
              <a:rPr lang="el-GR" altLang="zh-CN" dirty="0"/>
              <a:t>Π⁵₃</a:t>
            </a:r>
            <a:r>
              <a:rPr lang="zh-CN" altLang="el-GR" dirty="0"/>
              <a:t>，</a:t>
            </a:r>
            <a:r>
              <a:rPr lang="zh-CN" altLang="en-US" dirty="0"/>
              <a:t>即从 </a:t>
            </a:r>
            <a:r>
              <a:rPr lang="en-US" altLang="zh-CN" dirty="0"/>
              <a:t>(n₁, n₂, n₃, n₄, n₅) </a:t>
            </a:r>
            <a:r>
              <a:rPr lang="zh-CN" altLang="en-US" dirty="0"/>
              <a:t>提取出 </a:t>
            </a:r>
            <a:r>
              <a:rPr lang="en-US" altLang="zh-CN" dirty="0"/>
              <a:t>n₃</a:t>
            </a:r>
            <a:r>
              <a:rPr lang="zh-CN" altLang="en-US" dirty="0"/>
              <a:t>。</a:t>
            </a: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11</a:t>
            </a:fld>
            <a:endParaRPr lang="en-US" sz="1800" b="0" strike="noStrike" spc="-1">
              <a:latin typeface="Arial"/>
            </a:endParaRPr>
          </a:p>
        </p:txBody>
      </p:sp>
    </p:spTree>
    <p:extLst>
      <p:ext uri="{BB962C8B-B14F-4D97-AF65-F5344CB8AC3E}">
        <p14:creationId xmlns:p14="http://schemas.microsoft.com/office/powerpoint/2010/main" val="1530713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079CE-B597-E830-0CDB-354484D05B59}"/>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08E4D69A-04E3-119B-31EA-223DDC8F07D8}"/>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8CB8FD9F-FF2A-27B8-5561-FD533121E633}"/>
              </a:ext>
            </a:extLst>
          </p:cNvPr>
          <p:cNvSpPr>
            <a:spLocks noGrp="1"/>
          </p:cNvSpPr>
          <p:nvPr>
            <p:ph type="body"/>
          </p:nvPr>
        </p:nvSpPr>
        <p:spPr>
          <a:xfrm>
            <a:off x="711360" y="4925880"/>
            <a:ext cx="5682960" cy="4028760"/>
          </a:xfrm>
          <a:prstGeom prst="rect">
            <a:avLst/>
          </a:prstGeom>
          <a:noFill/>
          <a:ln w="0">
            <a:noFill/>
          </a:ln>
        </p:spPr>
        <p:txBody>
          <a:bodyPr anchor="t">
            <a:noAutofit/>
          </a:bodyPr>
          <a:lstStyle/>
          <a:p>
            <a:r>
              <a:rPr lang="zh-CN" altLang="en-US" b="1" dirty="0"/>
              <a:t>步骤（</a:t>
            </a:r>
            <a:r>
              <a:rPr lang="en-US" altLang="zh-CN" b="1" dirty="0"/>
              <a:t>a</a:t>
            </a:r>
            <a:r>
              <a:rPr lang="zh-CN" altLang="en-US" b="1" dirty="0"/>
              <a:t>）：用原始递归定义 </a:t>
            </a:r>
            <a:r>
              <a:rPr lang="en-US" altLang="zh-CN" b="1" dirty="0" err="1"/>
              <a:t>cond</a:t>
            </a:r>
            <a:r>
              <a:rPr lang="zh-CN" altLang="en-US" b="1" dirty="0"/>
              <a:t>：</a:t>
            </a:r>
          </a:p>
          <a:p>
            <a:r>
              <a:rPr lang="zh-CN" altLang="en-US" dirty="0"/>
              <a:t>我们要用 </a:t>
            </a:r>
            <a:r>
              <a:rPr lang="en-US" altLang="zh-CN" dirty="0"/>
              <a:t>f </a:t>
            </a:r>
            <a:r>
              <a:rPr lang="zh-CN" altLang="en-US" dirty="0"/>
              <a:t>和 </a:t>
            </a:r>
            <a:r>
              <a:rPr lang="en-US" altLang="zh-CN" dirty="0"/>
              <a:t>g </a:t>
            </a:r>
            <a:r>
              <a:rPr lang="zh-CN" altLang="en-US" dirty="0"/>
              <a:t>来定义 </a:t>
            </a:r>
            <a:r>
              <a:rPr lang="en-US" altLang="zh-CN" dirty="0" err="1"/>
              <a:t>cond</a:t>
            </a:r>
            <a:r>
              <a:rPr lang="en-US" altLang="zh-CN" dirty="0"/>
              <a:t> </a:t>
            </a:r>
            <a:r>
              <a:rPr lang="zh-CN" altLang="en-US" dirty="0"/>
              <a:t>函数：</a:t>
            </a:r>
          </a:p>
          <a:p>
            <a:pPr>
              <a:buFont typeface="+mj-lt"/>
              <a:buAutoNum type="arabicPeriod"/>
            </a:pPr>
            <a:r>
              <a:rPr lang="zh-CN" altLang="en-US" b="1" dirty="0"/>
              <a:t>初始情况（</a:t>
            </a:r>
            <a:r>
              <a:rPr lang="en-US" altLang="zh-CN" b="1" dirty="0"/>
              <a:t>Base case</a:t>
            </a:r>
            <a:r>
              <a:rPr lang="zh-CN" altLang="en-US" b="1" dirty="0"/>
              <a:t>）</a:t>
            </a:r>
            <a:r>
              <a:rPr lang="zh-CN" altLang="en-US" dirty="0"/>
              <a:t>：</a:t>
            </a:r>
          </a:p>
          <a:p>
            <a:pPr marL="742950" lvl="1" indent="-285750">
              <a:buFont typeface="+mj-lt"/>
              <a:buAutoNum type="arabicPeriod"/>
            </a:pPr>
            <a:r>
              <a:rPr lang="zh-CN" altLang="en-US" dirty="0"/>
              <a:t>当 </a:t>
            </a:r>
            <a:r>
              <a:rPr lang="en-US" altLang="zh-CN" dirty="0"/>
              <a:t>n = 0 </a:t>
            </a:r>
            <a:r>
              <a:rPr lang="zh-CN" altLang="en-US" dirty="0"/>
              <a:t>时，定义：</a:t>
            </a:r>
            <a:r>
              <a:rPr lang="en-US" altLang="zh-CN" dirty="0" err="1"/>
              <a:t>scss</a:t>
            </a:r>
            <a:endParaRPr lang="en-US" altLang="zh-CN" dirty="0"/>
          </a:p>
          <a:p>
            <a:pPr marL="742950" lvl="1" indent="-285750">
              <a:buFont typeface="+mj-lt"/>
              <a:buAutoNum type="arabicPeriod"/>
            </a:pPr>
            <a:r>
              <a:rPr lang="zh-CN" altLang="en-US" dirty="0"/>
              <a:t>复制代码</a:t>
            </a:r>
          </a:p>
          <a:p>
            <a:pPr marL="742950" lvl="1" indent="-285750" rtl="0">
              <a:buFont typeface="+mj-lt"/>
              <a:buAutoNum type="arabicPeriod"/>
            </a:pPr>
            <a:r>
              <a:rPr lang="en-US" altLang="zh-CN" dirty="0" err="1"/>
              <a:t>cond</a:t>
            </a:r>
            <a:r>
              <a:rPr lang="en-US" altLang="zh-CN" dirty="0"/>
              <a:t>(x, y, 0) := f(x, y) </a:t>
            </a:r>
          </a:p>
          <a:p>
            <a:pPr marL="1143000" lvl="2" indent="-228600">
              <a:buFont typeface="+mj-lt"/>
              <a:buAutoNum type="arabicPeriod"/>
            </a:pPr>
            <a:r>
              <a:rPr lang="zh-CN" altLang="en-US" dirty="0"/>
              <a:t>其中，</a:t>
            </a:r>
            <a:r>
              <a:rPr lang="en-US" altLang="zh-CN" dirty="0"/>
              <a:t>f(x, y) = y</a:t>
            </a:r>
            <a:r>
              <a:rPr lang="zh-CN" altLang="en-US" dirty="0"/>
              <a:t>，因为当 </a:t>
            </a:r>
            <a:r>
              <a:rPr lang="en-US" altLang="zh-CN" dirty="0"/>
              <a:t>n = 0 </a:t>
            </a:r>
            <a:r>
              <a:rPr lang="zh-CN" altLang="en-US" dirty="0"/>
              <a:t>时，函数 </a:t>
            </a:r>
            <a:r>
              <a:rPr lang="en-US" altLang="zh-CN" dirty="0" err="1"/>
              <a:t>cond</a:t>
            </a:r>
            <a:r>
              <a:rPr lang="en-US" altLang="zh-CN" dirty="0"/>
              <a:t> </a:t>
            </a:r>
            <a:r>
              <a:rPr lang="zh-CN" altLang="en-US" dirty="0"/>
              <a:t>返回 </a:t>
            </a:r>
            <a:r>
              <a:rPr lang="en-US" altLang="zh-CN" dirty="0"/>
              <a:t>y</a:t>
            </a:r>
            <a:r>
              <a:rPr lang="zh-CN" altLang="en-US" dirty="0"/>
              <a:t>。</a:t>
            </a:r>
          </a:p>
          <a:p>
            <a:pPr>
              <a:buFont typeface="+mj-lt"/>
              <a:buAutoNum type="arabicPeriod"/>
            </a:pPr>
            <a:r>
              <a:rPr lang="zh-CN" altLang="en-US" b="1" dirty="0"/>
              <a:t>递归步骤（</a:t>
            </a:r>
            <a:r>
              <a:rPr lang="en-US" altLang="zh-CN" b="1" dirty="0"/>
              <a:t>Inductive step</a:t>
            </a:r>
            <a:r>
              <a:rPr lang="zh-CN" altLang="en-US" b="1" dirty="0"/>
              <a:t>）</a:t>
            </a:r>
            <a:r>
              <a:rPr lang="zh-CN" altLang="en-US" dirty="0"/>
              <a:t>：</a:t>
            </a:r>
          </a:p>
          <a:p>
            <a:pPr marL="742950" lvl="1" indent="-285750">
              <a:buFont typeface="+mj-lt"/>
              <a:buAutoNum type="arabicPeriod"/>
            </a:pPr>
            <a:r>
              <a:rPr lang="zh-CN" altLang="en-US" dirty="0"/>
              <a:t>当 </a:t>
            </a:r>
            <a:r>
              <a:rPr lang="en-US" altLang="zh-CN" dirty="0"/>
              <a:t>n &gt; 0 </a:t>
            </a:r>
            <a:r>
              <a:rPr lang="zh-CN" altLang="en-US" dirty="0"/>
              <a:t>时，使用函数 </a:t>
            </a:r>
            <a:r>
              <a:rPr lang="en-US" altLang="zh-CN" dirty="0"/>
              <a:t>g </a:t>
            </a:r>
            <a:r>
              <a:rPr lang="zh-CN" altLang="en-US" dirty="0"/>
              <a:t>来定义递归步骤：</a:t>
            </a:r>
            <a:r>
              <a:rPr lang="en-US" altLang="zh-CN" dirty="0" err="1"/>
              <a:t>scss</a:t>
            </a:r>
            <a:endParaRPr lang="en-US" altLang="zh-CN" dirty="0"/>
          </a:p>
          <a:p>
            <a:pPr marL="742950" lvl="1" indent="-285750">
              <a:buFont typeface="+mj-lt"/>
              <a:buAutoNum type="arabicPeriod"/>
            </a:pPr>
            <a:r>
              <a:rPr lang="zh-CN" altLang="en-US" dirty="0"/>
              <a:t>复制代码</a:t>
            </a:r>
          </a:p>
          <a:p>
            <a:pPr marL="742950" lvl="1" indent="-285750" rtl="0">
              <a:buFont typeface="+mj-lt"/>
              <a:buAutoNum type="arabicPeriod"/>
            </a:pPr>
            <a:r>
              <a:rPr lang="en-US" altLang="zh-CN" dirty="0" err="1"/>
              <a:t>cond</a:t>
            </a:r>
            <a:r>
              <a:rPr lang="en-US" altLang="zh-CN" dirty="0"/>
              <a:t>(x, y, i+1) := g(x, y, </a:t>
            </a:r>
            <a:r>
              <a:rPr lang="en-US" altLang="zh-CN" dirty="0" err="1"/>
              <a:t>i</a:t>
            </a:r>
            <a:r>
              <a:rPr lang="en-US" altLang="zh-CN" dirty="0"/>
              <a:t>, </a:t>
            </a:r>
            <a:r>
              <a:rPr lang="en-US" altLang="zh-CN" dirty="0" err="1"/>
              <a:t>cond</a:t>
            </a:r>
            <a:r>
              <a:rPr lang="en-US" altLang="zh-CN" dirty="0"/>
              <a:t>(x, y, </a:t>
            </a:r>
            <a:r>
              <a:rPr lang="en-US" altLang="zh-CN" dirty="0" err="1"/>
              <a:t>i</a:t>
            </a:r>
            <a:r>
              <a:rPr lang="en-US" altLang="zh-CN" dirty="0"/>
              <a:t>)) </a:t>
            </a:r>
          </a:p>
          <a:p>
            <a:pPr marL="1143000" lvl="2" indent="-228600">
              <a:buFont typeface="+mj-lt"/>
              <a:buAutoNum type="arabicPeriod"/>
            </a:pPr>
            <a:r>
              <a:rPr lang="zh-CN" altLang="en-US" dirty="0"/>
              <a:t>这里 </a:t>
            </a:r>
            <a:r>
              <a:rPr lang="en-US" altLang="zh-CN" dirty="0" err="1"/>
              <a:t>i</a:t>
            </a:r>
            <a:r>
              <a:rPr lang="en-US" altLang="zh-CN" dirty="0"/>
              <a:t> </a:t>
            </a:r>
            <a:r>
              <a:rPr lang="zh-CN" altLang="en-US" dirty="0"/>
              <a:t>是递归参数，</a:t>
            </a:r>
            <a:r>
              <a:rPr lang="en-US" altLang="zh-CN" dirty="0" err="1"/>
              <a:t>cond</a:t>
            </a:r>
            <a:r>
              <a:rPr lang="en-US" altLang="zh-CN" dirty="0"/>
              <a:t>(x, y, </a:t>
            </a:r>
            <a:r>
              <a:rPr lang="en-US" altLang="zh-CN" dirty="0" err="1"/>
              <a:t>i</a:t>
            </a:r>
            <a:r>
              <a:rPr lang="en-US" altLang="zh-CN" dirty="0"/>
              <a:t>) </a:t>
            </a:r>
            <a:r>
              <a:rPr lang="zh-CN" altLang="en-US" dirty="0"/>
              <a:t>表示 </a:t>
            </a:r>
            <a:r>
              <a:rPr lang="en-US" altLang="zh-CN" dirty="0"/>
              <a:t>n </a:t>
            </a:r>
            <a:r>
              <a:rPr lang="zh-CN" altLang="en-US" dirty="0"/>
              <a:t>为 </a:t>
            </a:r>
            <a:r>
              <a:rPr lang="en-US" altLang="zh-CN" dirty="0" err="1"/>
              <a:t>i</a:t>
            </a:r>
            <a:r>
              <a:rPr lang="en-US" altLang="zh-CN" dirty="0"/>
              <a:t> </a:t>
            </a:r>
            <a:r>
              <a:rPr lang="zh-CN" altLang="en-US" dirty="0"/>
              <a:t>时的函数值。</a:t>
            </a:r>
          </a:p>
          <a:p>
            <a:pPr marL="1143000" lvl="2" indent="-228600">
              <a:buFont typeface="+mj-lt"/>
              <a:buAutoNum type="arabicPeriod"/>
            </a:pPr>
            <a:r>
              <a:rPr lang="zh-CN" altLang="en-US" dirty="0"/>
              <a:t>定义 </a:t>
            </a:r>
            <a:r>
              <a:rPr lang="en-US" altLang="zh-CN" dirty="0"/>
              <a:t>g </a:t>
            </a:r>
            <a:r>
              <a:rPr lang="zh-CN" altLang="en-US" dirty="0"/>
              <a:t>为：</a:t>
            </a:r>
            <a:r>
              <a:rPr lang="en-US" altLang="zh-CN" dirty="0" err="1"/>
              <a:t>scss</a:t>
            </a:r>
            <a:endParaRPr lang="en-US" altLang="zh-CN" dirty="0"/>
          </a:p>
          <a:p>
            <a:pPr marL="1143000" lvl="2" indent="-228600">
              <a:buFont typeface="+mj-lt"/>
              <a:buAutoNum type="arabicPeriod"/>
            </a:pPr>
            <a:r>
              <a:rPr lang="zh-CN" altLang="en-US" dirty="0"/>
              <a:t>复制代码</a:t>
            </a:r>
          </a:p>
          <a:p>
            <a:pPr marL="1143000" lvl="2" indent="-228600" rtl="0">
              <a:buFont typeface="+mj-lt"/>
              <a:buAutoNum type="arabicPeriod"/>
            </a:pPr>
            <a:r>
              <a:rPr lang="en-US" altLang="zh-CN" dirty="0"/>
              <a:t>g(x, y, </a:t>
            </a:r>
            <a:r>
              <a:rPr lang="en-US" altLang="zh-CN" dirty="0" err="1"/>
              <a:t>i</a:t>
            </a:r>
            <a:r>
              <a:rPr lang="en-US" altLang="zh-CN" dirty="0"/>
              <a:t>, h) = x </a:t>
            </a:r>
          </a:p>
          <a:p>
            <a:pPr marL="1143000" lvl="2" indent="-228600">
              <a:buFont typeface="+mj-lt"/>
              <a:buAutoNum type="arabicPeriod"/>
            </a:pPr>
            <a:r>
              <a:rPr lang="zh-CN" altLang="en-US" dirty="0"/>
              <a:t>无论递归过程中 </a:t>
            </a:r>
            <a:r>
              <a:rPr lang="en-US" altLang="zh-CN" dirty="0" err="1"/>
              <a:t>i</a:t>
            </a:r>
            <a:r>
              <a:rPr lang="en-US" altLang="zh-CN" dirty="0"/>
              <a:t> </a:t>
            </a:r>
            <a:r>
              <a:rPr lang="zh-CN" altLang="en-US" dirty="0"/>
              <a:t>是什么值，</a:t>
            </a:r>
            <a:r>
              <a:rPr lang="en-US" altLang="zh-CN" dirty="0"/>
              <a:t>g </a:t>
            </a:r>
            <a:r>
              <a:rPr lang="zh-CN" altLang="en-US" dirty="0"/>
              <a:t>始终返回 </a:t>
            </a:r>
            <a:r>
              <a:rPr lang="en-US" altLang="zh-CN" dirty="0"/>
              <a:t>x</a:t>
            </a:r>
            <a:r>
              <a:rPr lang="zh-CN" altLang="en-US" dirty="0"/>
              <a:t>，因为 </a:t>
            </a:r>
            <a:r>
              <a:rPr lang="en-US" altLang="zh-CN" dirty="0"/>
              <a:t>n &gt; 0 </a:t>
            </a:r>
            <a:r>
              <a:rPr lang="zh-CN" altLang="en-US" dirty="0"/>
              <a:t>时，最终结果应该是 </a:t>
            </a:r>
            <a:r>
              <a:rPr lang="en-US" altLang="zh-CN" dirty="0"/>
              <a:t>x</a:t>
            </a:r>
            <a:r>
              <a:rPr lang="zh-CN" altLang="en-US" dirty="0"/>
              <a:t>。</a:t>
            </a:r>
          </a:p>
        </p:txBody>
      </p:sp>
      <p:sp>
        <p:nvSpPr>
          <p:cNvPr id="360" name="灯片编号占位符 3">
            <a:extLst>
              <a:ext uri="{FF2B5EF4-FFF2-40B4-BE49-F238E27FC236}">
                <a16:creationId xmlns:a16="http://schemas.microsoft.com/office/drawing/2014/main" id="{D8390FEC-5FBC-827B-DEB0-6ACDCC4B74B6}"/>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12</a:t>
            </a:fld>
            <a:endParaRPr lang="en-US" sz="1800" b="0" strike="noStrike" spc="-1">
              <a:latin typeface="Arial"/>
            </a:endParaRPr>
          </a:p>
        </p:txBody>
      </p:sp>
    </p:spTree>
    <p:extLst>
      <p:ext uri="{BB962C8B-B14F-4D97-AF65-F5344CB8AC3E}">
        <p14:creationId xmlns:p14="http://schemas.microsoft.com/office/powerpoint/2010/main" val="3859432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r>
              <a:rPr lang="zh-CN" altLang="en-US" b="1" dirty="0"/>
              <a:t>步骤（</a:t>
            </a:r>
            <a:r>
              <a:rPr lang="en-US" altLang="zh-CN" b="1" dirty="0"/>
              <a:t>a</a:t>
            </a:r>
            <a:r>
              <a:rPr lang="zh-CN" altLang="en-US" b="1" dirty="0"/>
              <a:t>）：用原始递归定义 </a:t>
            </a:r>
            <a:r>
              <a:rPr lang="en-US" altLang="zh-CN" b="1" dirty="0" err="1"/>
              <a:t>cond</a:t>
            </a:r>
            <a:r>
              <a:rPr lang="zh-CN" altLang="en-US" b="1" dirty="0"/>
              <a:t>：</a:t>
            </a:r>
          </a:p>
          <a:p>
            <a:r>
              <a:rPr lang="zh-CN" altLang="en-US" dirty="0"/>
              <a:t>我们要用 </a:t>
            </a:r>
            <a:r>
              <a:rPr lang="en-US" altLang="zh-CN" dirty="0"/>
              <a:t>f </a:t>
            </a:r>
            <a:r>
              <a:rPr lang="zh-CN" altLang="en-US" dirty="0"/>
              <a:t>和 </a:t>
            </a:r>
            <a:r>
              <a:rPr lang="en-US" altLang="zh-CN" dirty="0"/>
              <a:t>g </a:t>
            </a:r>
            <a:r>
              <a:rPr lang="zh-CN" altLang="en-US" dirty="0"/>
              <a:t>来定义 </a:t>
            </a:r>
            <a:r>
              <a:rPr lang="en-US" altLang="zh-CN" dirty="0" err="1"/>
              <a:t>cond</a:t>
            </a:r>
            <a:r>
              <a:rPr lang="en-US" altLang="zh-CN" dirty="0"/>
              <a:t> </a:t>
            </a:r>
            <a:r>
              <a:rPr lang="zh-CN" altLang="en-US" dirty="0"/>
              <a:t>函数：</a:t>
            </a:r>
          </a:p>
          <a:p>
            <a:pPr>
              <a:buFont typeface="+mj-lt"/>
              <a:buAutoNum type="arabicPeriod"/>
            </a:pPr>
            <a:r>
              <a:rPr lang="zh-CN" altLang="en-US" b="1" dirty="0"/>
              <a:t>初始情况（</a:t>
            </a:r>
            <a:r>
              <a:rPr lang="en-US" altLang="zh-CN" b="1" dirty="0"/>
              <a:t>Base case</a:t>
            </a:r>
            <a:r>
              <a:rPr lang="zh-CN" altLang="en-US" b="1" dirty="0"/>
              <a:t>）</a:t>
            </a:r>
            <a:r>
              <a:rPr lang="zh-CN" altLang="en-US" dirty="0"/>
              <a:t>：</a:t>
            </a:r>
          </a:p>
          <a:p>
            <a:pPr marL="742950" lvl="1" indent="-285750">
              <a:buFont typeface="+mj-lt"/>
              <a:buAutoNum type="arabicPeriod"/>
            </a:pPr>
            <a:r>
              <a:rPr lang="zh-CN" altLang="en-US" dirty="0"/>
              <a:t>当 </a:t>
            </a:r>
            <a:r>
              <a:rPr lang="en-US" altLang="zh-CN" dirty="0"/>
              <a:t>n = 0 </a:t>
            </a:r>
            <a:r>
              <a:rPr lang="zh-CN" altLang="en-US" dirty="0"/>
              <a:t>时，定义：</a:t>
            </a:r>
            <a:r>
              <a:rPr lang="en-US" altLang="zh-CN" dirty="0" err="1"/>
              <a:t>scss</a:t>
            </a:r>
            <a:endParaRPr lang="en-US" altLang="zh-CN" dirty="0"/>
          </a:p>
          <a:p>
            <a:pPr marL="742950" lvl="1" indent="-285750">
              <a:buFont typeface="+mj-lt"/>
              <a:buAutoNum type="arabicPeriod"/>
            </a:pPr>
            <a:r>
              <a:rPr lang="zh-CN" altLang="en-US" dirty="0"/>
              <a:t>复制代码</a:t>
            </a:r>
          </a:p>
          <a:p>
            <a:pPr marL="742950" lvl="1" indent="-285750" rtl="0">
              <a:buFont typeface="+mj-lt"/>
              <a:buAutoNum type="arabicPeriod"/>
            </a:pPr>
            <a:r>
              <a:rPr lang="en-US" altLang="zh-CN" dirty="0" err="1"/>
              <a:t>cond</a:t>
            </a:r>
            <a:r>
              <a:rPr lang="en-US" altLang="zh-CN" dirty="0"/>
              <a:t>(x, y, 0) := f(x, y) </a:t>
            </a:r>
          </a:p>
          <a:p>
            <a:pPr marL="1143000" lvl="2" indent="-228600">
              <a:buFont typeface="+mj-lt"/>
              <a:buAutoNum type="arabicPeriod"/>
            </a:pPr>
            <a:r>
              <a:rPr lang="zh-CN" altLang="en-US" dirty="0"/>
              <a:t>其中，</a:t>
            </a:r>
            <a:r>
              <a:rPr lang="en-US" altLang="zh-CN" dirty="0"/>
              <a:t>f(x, y) = y</a:t>
            </a:r>
            <a:r>
              <a:rPr lang="zh-CN" altLang="en-US" dirty="0"/>
              <a:t>，因为当 </a:t>
            </a:r>
            <a:r>
              <a:rPr lang="en-US" altLang="zh-CN" dirty="0"/>
              <a:t>n = 0 </a:t>
            </a:r>
            <a:r>
              <a:rPr lang="zh-CN" altLang="en-US" dirty="0"/>
              <a:t>时，函数 </a:t>
            </a:r>
            <a:r>
              <a:rPr lang="en-US" altLang="zh-CN" dirty="0" err="1"/>
              <a:t>cond</a:t>
            </a:r>
            <a:r>
              <a:rPr lang="en-US" altLang="zh-CN" dirty="0"/>
              <a:t> </a:t>
            </a:r>
            <a:r>
              <a:rPr lang="zh-CN" altLang="en-US" dirty="0"/>
              <a:t>返回 </a:t>
            </a:r>
            <a:r>
              <a:rPr lang="en-US" altLang="zh-CN" dirty="0"/>
              <a:t>y</a:t>
            </a:r>
            <a:r>
              <a:rPr lang="zh-CN" altLang="en-US" dirty="0"/>
              <a:t>。</a:t>
            </a:r>
          </a:p>
          <a:p>
            <a:pPr>
              <a:buFont typeface="+mj-lt"/>
              <a:buAutoNum type="arabicPeriod"/>
            </a:pPr>
            <a:r>
              <a:rPr lang="zh-CN" altLang="en-US" b="1" dirty="0"/>
              <a:t>递归步骤（</a:t>
            </a:r>
            <a:r>
              <a:rPr lang="en-US" altLang="zh-CN" b="1" dirty="0"/>
              <a:t>Inductive step</a:t>
            </a:r>
            <a:r>
              <a:rPr lang="zh-CN" altLang="en-US" b="1" dirty="0"/>
              <a:t>）</a:t>
            </a:r>
            <a:r>
              <a:rPr lang="zh-CN" altLang="en-US" dirty="0"/>
              <a:t>：</a:t>
            </a:r>
          </a:p>
          <a:p>
            <a:pPr marL="742950" lvl="1" indent="-285750">
              <a:buFont typeface="+mj-lt"/>
              <a:buAutoNum type="arabicPeriod"/>
            </a:pPr>
            <a:r>
              <a:rPr lang="zh-CN" altLang="en-US" dirty="0"/>
              <a:t>当 </a:t>
            </a:r>
            <a:r>
              <a:rPr lang="en-US" altLang="zh-CN" dirty="0"/>
              <a:t>n &gt; 0 </a:t>
            </a:r>
            <a:r>
              <a:rPr lang="zh-CN" altLang="en-US" dirty="0"/>
              <a:t>时，使用函数 </a:t>
            </a:r>
            <a:r>
              <a:rPr lang="en-US" altLang="zh-CN" dirty="0"/>
              <a:t>g </a:t>
            </a:r>
            <a:r>
              <a:rPr lang="zh-CN" altLang="en-US" dirty="0"/>
              <a:t>来定义递归步骤：</a:t>
            </a:r>
            <a:r>
              <a:rPr lang="en-US" altLang="zh-CN" dirty="0" err="1"/>
              <a:t>scss</a:t>
            </a:r>
            <a:endParaRPr lang="en-US" altLang="zh-CN" dirty="0"/>
          </a:p>
          <a:p>
            <a:pPr marL="742950" lvl="1" indent="-285750">
              <a:buFont typeface="+mj-lt"/>
              <a:buAutoNum type="arabicPeriod"/>
            </a:pPr>
            <a:r>
              <a:rPr lang="zh-CN" altLang="en-US" dirty="0"/>
              <a:t>复制代码</a:t>
            </a:r>
          </a:p>
          <a:p>
            <a:pPr marL="742950" lvl="1" indent="-285750" rtl="0">
              <a:buFont typeface="+mj-lt"/>
              <a:buAutoNum type="arabicPeriod"/>
            </a:pPr>
            <a:r>
              <a:rPr lang="en-US" altLang="zh-CN" dirty="0" err="1"/>
              <a:t>cond</a:t>
            </a:r>
            <a:r>
              <a:rPr lang="en-US" altLang="zh-CN" dirty="0"/>
              <a:t>(x, y, i+1) := g(x, y, </a:t>
            </a:r>
            <a:r>
              <a:rPr lang="en-US" altLang="zh-CN" dirty="0" err="1"/>
              <a:t>i</a:t>
            </a:r>
            <a:r>
              <a:rPr lang="en-US" altLang="zh-CN" dirty="0"/>
              <a:t>, </a:t>
            </a:r>
            <a:r>
              <a:rPr lang="en-US" altLang="zh-CN" dirty="0" err="1"/>
              <a:t>cond</a:t>
            </a:r>
            <a:r>
              <a:rPr lang="en-US" altLang="zh-CN" dirty="0"/>
              <a:t>(x, y, </a:t>
            </a:r>
            <a:r>
              <a:rPr lang="en-US" altLang="zh-CN" dirty="0" err="1"/>
              <a:t>i</a:t>
            </a:r>
            <a:r>
              <a:rPr lang="en-US" altLang="zh-CN" dirty="0"/>
              <a:t>)) </a:t>
            </a:r>
          </a:p>
          <a:p>
            <a:pPr marL="1143000" lvl="2" indent="-228600">
              <a:buFont typeface="+mj-lt"/>
              <a:buAutoNum type="arabicPeriod"/>
            </a:pPr>
            <a:r>
              <a:rPr lang="zh-CN" altLang="en-US" dirty="0"/>
              <a:t>这里 </a:t>
            </a:r>
            <a:r>
              <a:rPr lang="en-US" altLang="zh-CN" dirty="0" err="1"/>
              <a:t>i</a:t>
            </a:r>
            <a:r>
              <a:rPr lang="en-US" altLang="zh-CN" dirty="0"/>
              <a:t> </a:t>
            </a:r>
            <a:r>
              <a:rPr lang="zh-CN" altLang="en-US" dirty="0"/>
              <a:t>是递归参数，</a:t>
            </a:r>
            <a:r>
              <a:rPr lang="en-US" altLang="zh-CN" dirty="0" err="1"/>
              <a:t>cond</a:t>
            </a:r>
            <a:r>
              <a:rPr lang="en-US" altLang="zh-CN" dirty="0"/>
              <a:t>(x, y, </a:t>
            </a:r>
            <a:r>
              <a:rPr lang="en-US" altLang="zh-CN" dirty="0" err="1"/>
              <a:t>i</a:t>
            </a:r>
            <a:r>
              <a:rPr lang="en-US" altLang="zh-CN" dirty="0"/>
              <a:t>) </a:t>
            </a:r>
            <a:r>
              <a:rPr lang="zh-CN" altLang="en-US" dirty="0"/>
              <a:t>表示 </a:t>
            </a:r>
            <a:r>
              <a:rPr lang="en-US" altLang="zh-CN" dirty="0"/>
              <a:t>n </a:t>
            </a:r>
            <a:r>
              <a:rPr lang="zh-CN" altLang="en-US" dirty="0"/>
              <a:t>为 </a:t>
            </a:r>
            <a:r>
              <a:rPr lang="en-US" altLang="zh-CN" dirty="0" err="1"/>
              <a:t>i</a:t>
            </a:r>
            <a:r>
              <a:rPr lang="en-US" altLang="zh-CN" dirty="0"/>
              <a:t> </a:t>
            </a:r>
            <a:r>
              <a:rPr lang="zh-CN" altLang="en-US" dirty="0"/>
              <a:t>时的函数值。</a:t>
            </a:r>
          </a:p>
          <a:p>
            <a:pPr marL="1143000" lvl="2" indent="-228600">
              <a:buFont typeface="+mj-lt"/>
              <a:buAutoNum type="arabicPeriod"/>
            </a:pPr>
            <a:r>
              <a:rPr lang="zh-CN" altLang="en-US" dirty="0"/>
              <a:t>定义 </a:t>
            </a:r>
            <a:r>
              <a:rPr lang="en-US" altLang="zh-CN" dirty="0"/>
              <a:t>g </a:t>
            </a:r>
            <a:r>
              <a:rPr lang="zh-CN" altLang="en-US" dirty="0"/>
              <a:t>为：</a:t>
            </a:r>
            <a:r>
              <a:rPr lang="en-US" altLang="zh-CN" dirty="0" err="1"/>
              <a:t>scss</a:t>
            </a:r>
            <a:endParaRPr lang="en-US" altLang="zh-CN" dirty="0"/>
          </a:p>
          <a:p>
            <a:pPr marL="1143000" lvl="2" indent="-228600">
              <a:buFont typeface="+mj-lt"/>
              <a:buAutoNum type="arabicPeriod"/>
            </a:pPr>
            <a:r>
              <a:rPr lang="zh-CN" altLang="en-US" dirty="0"/>
              <a:t>复制代码</a:t>
            </a:r>
          </a:p>
          <a:p>
            <a:pPr marL="1143000" lvl="2" indent="-228600" rtl="0">
              <a:buFont typeface="+mj-lt"/>
              <a:buAutoNum type="arabicPeriod"/>
            </a:pPr>
            <a:r>
              <a:rPr lang="en-US" altLang="zh-CN" dirty="0"/>
              <a:t>g(x, y, </a:t>
            </a:r>
            <a:r>
              <a:rPr lang="en-US" altLang="zh-CN" dirty="0" err="1"/>
              <a:t>i</a:t>
            </a:r>
            <a:r>
              <a:rPr lang="en-US" altLang="zh-CN" dirty="0"/>
              <a:t>, h) = x </a:t>
            </a:r>
          </a:p>
          <a:p>
            <a:pPr marL="1143000" lvl="2" indent="-228600">
              <a:buFont typeface="+mj-lt"/>
              <a:buAutoNum type="arabicPeriod"/>
            </a:pPr>
            <a:r>
              <a:rPr lang="zh-CN" altLang="en-US" dirty="0"/>
              <a:t>无论递归过程中 </a:t>
            </a:r>
            <a:r>
              <a:rPr lang="en-US" altLang="zh-CN" dirty="0" err="1"/>
              <a:t>i</a:t>
            </a:r>
            <a:r>
              <a:rPr lang="en-US" altLang="zh-CN" dirty="0"/>
              <a:t> </a:t>
            </a:r>
            <a:r>
              <a:rPr lang="zh-CN" altLang="en-US" dirty="0"/>
              <a:t>是什么值，</a:t>
            </a:r>
            <a:r>
              <a:rPr lang="en-US" altLang="zh-CN" dirty="0"/>
              <a:t>g </a:t>
            </a:r>
            <a:r>
              <a:rPr lang="zh-CN" altLang="en-US" dirty="0"/>
              <a:t>始终返回 </a:t>
            </a:r>
            <a:r>
              <a:rPr lang="en-US" altLang="zh-CN" dirty="0"/>
              <a:t>x</a:t>
            </a:r>
            <a:r>
              <a:rPr lang="zh-CN" altLang="en-US" dirty="0"/>
              <a:t>，因为 </a:t>
            </a:r>
            <a:r>
              <a:rPr lang="en-US" altLang="zh-CN" dirty="0"/>
              <a:t>n &gt; 0 </a:t>
            </a:r>
            <a:r>
              <a:rPr lang="zh-CN" altLang="en-US" dirty="0"/>
              <a:t>时，最终结果应该是 </a:t>
            </a:r>
            <a:r>
              <a:rPr lang="en-US" altLang="zh-CN" dirty="0"/>
              <a:t>x</a:t>
            </a:r>
            <a:r>
              <a:rPr lang="zh-CN" altLang="en-US" dirty="0"/>
              <a:t>。</a:t>
            </a: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13</a:t>
            </a:fld>
            <a:endParaRPr lang="en-US" sz="1800" b="0" strike="noStrike" spc="-1">
              <a:latin typeface="Arial"/>
            </a:endParaRPr>
          </a:p>
        </p:txBody>
      </p:sp>
    </p:spTree>
    <p:extLst>
      <p:ext uri="{BB962C8B-B14F-4D97-AF65-F5344CB8AC3E}">
        <p14:creationId xmlns:p14="http://schemas.microsoft.com/office/powerpoint/2010/main" val="2704604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r>
              <a:rPr lang="zh-CN" altLang="en-US" dirty="0"/>
              <a:t>用 </a:t>
            </a:r>
            <a:r>
              <a:rPr lang="en-US" altLang="zh-CN" dirty="0"/>
              <a:t>f </a:t>
            </a:r>
            <a:r>
              <a:rPr lang="zh-CN" altLang="en-US" dirty="0"/>
              <a:t>和 </a:t>
            </a:r>
            <a:r>
              <a:rPr lang="en-US" altLang="zh-CN" dirty="0"/>
              <a:t>g </a:t>
            </a:r>
            <a:r>
              <a:rPr lang="zh-CN" altLang="en-US" dirty="0"/>
              <a:t>定义 </a:t>
            </a:r>
            <a:r>
              <a:rPr lang="en-US" altLang="zh-CN" dirty="0" err="1"/>
              <a:t>cond</a:t>
            </a:r>
            <a:r>
              <a:rPr lang="zh-CN" altLang="en-US" dirty="0"/>
              <a:t>，其中 </a:t>
            </a:r>
            <a:r>
              <a:rPr lang="en-US" altLang="zh-CN" dirty="0"/>
              <a:t>f(x, y) = y </a:t>
            </a:r>
            <a:r>
              <a:rPr lang="zh-CN" altLang="en-US" dirty="0"/>
              <a:t>处理 </a:t>
            </a:r>
            <a:r>
              <a:rPr lang="en-US" altLang="zh-CN" dirty="0"/>
              <a:t>n = 0 </a:t>
            </a:r>
            <a:r>
              <a:rPr lang="zh-CN" altLang="en-US" dirty="0"/>
              <a:t>的情况，而 </a:t>
            </a:r>
            <a:r>
              <a:rPr lang="en-US" altLang="zh-CN" dirty="0"/>
              <a:t>g(x, y, </a:t>
            </a:r>
            <a:r>
              <a:rPr lang="en-US" altLang="zh-CN" dirty="0" err="1"/>
              <a:t>i</a:t>
            </a:r>
            <a:r>
              <a:rPr lang="en-US" altLang="zh-CN" dirty="0"/>
              <a:t>, h) = x </a:t>
            </a:r>
            <a:r>
              <a:rPr lang="zh-CN" altLang="en-US" dirty="0"/>
              <a:t>处理 </a:t>
            </a:r>
            <a:r>
              <a:rPr lang="en-US" altLang="zh-CN" dirty="0"/>
              <a:t>n &gt; 0 </a:t>
            </a:r>
            <a:r>
              <a:rPr lang="zh-CN" altLang="en-US" dirty="0"/>
              <a:t>的情况。证明 </a:t>
            </a:r>
            <a:r>
              <a:rPr lang="en-US" altLang="zh-CN" dirty="0"/>
              <a:t>f </a:t>
            </a:r>
            <a:r>
              <a:rPr lang="zh-CN" altLang="en-US" dirty="0"/>
              <a:t>和 </a:t>
            </a:r>
            <a:r>
              <a:rPr lang="en-US" altLang="zh-CN" dirty="0"/>
              <a:t>g </a:t>
            </a:r>
            <a:r>
              <a:rPr lang="zh-CN" altLang="en-US" dirty="0"/>
              <a:t>都是原始递归的函数，因为它们是投影函数的特殊情况。因为 </a:t>
            </a:r>
            <a:r>
              <a:rPr lang="en-US" altLang="zh-CN" dirty="0" err="1"/>
              <a:t>cond</a:t>
            </a:r>
            <a:r>
              <a:rPr lang="en-US" altLang="zh-CN" dirty="0"/>
              <a:t> </a:t>
            </a:r>
            <a:r>
              <a:rPr lang="zh-CN" altLang="en-US" dirty="0"/>
              <a:t>函数可以用原始递归构造出来，并且它的所有构成函数（</a:t>
            </a:r>
            <a:r>
              <a:rPr lang="en-US" altLang="zh-CN" dirty="0"/>
              <a:t>f </a:t>
            </a:r>
            <a:r>
              <a:rPr lang="zh-CN" altLang="en-US" dirty="0"/>
              <a:t>和 </a:t>
            </a:r>
            <a:r>
              <a:rPr lang="en-US" altLang="zh-CN" dirty="0"/>
              <a:t>g</a:t>
            </a:r>
            <a:r>
              <a:rPr lang="zh-CN" altLang="en-US" dirty="0"/>
              <a:t>）都是原始递归的，因此 </a:t>
            </a:r>
            <a:r>
              <a:rPr lang="en-US" altLang="zh-CN" dirty="0" err="1"/>
              <a:t>cond</a:t>
            </a:r>
            <a:r>
              <a:rPr lang="en-US" altLang="zh-CN" dirty="0"/>
              <a:t> </a:t>
            </a:r>
            <a:r>
              <a:rPr lang="zh-CN" altLang="en-US" dirty="0"/>
              <a:t>是原始递归的。</a:t>
            </a: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14</a:t>
            </a:fld>
            <a:endParaRPr lang="en-US" sz="1800" b="0" strike="noStrike" spc="-1">
              <a:latin typeface="Arial"/>
            </a:endParaRPr>
          </a:p>
        </p:txBody>
      </p:sp>
    </p:spTree>
    <p:extLst>
      <p:ext uri="{BB962C8B-B14F-4D97-AF65-F5344CB8AC3E}">
        <p14:creationId xmlns:p14="http://schemas.microsoft.com/office/powerpoint/2010/main" val="2985897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r>
              <a:rPr lang="zh-CN" altLang="en-US" b="1" dirty="0"/>
              <a:t>证明 </a:t>
            </a:r>
            <a:r>
              <a:rPr lang="en-US" altLang="zh-CN" b="1" dirty="0"/>
              <a:t>((True M) N) → M</a:t>
            </a:r>
            <a:r>
              <a:rPr lang="zh-CN" altLang="en-US" b="1" dirty="0"/>
              <a:t>：</a:t>
            </a:r>
          </a:p>
          <a:p>
            <a:r>
              <a:rPr lang="zh-CN" altLang="en-US" dirty="0"/>
              <a:t>我们需要证明 </a:t>
            </a:r>
            <a:r>
              <a:rPr lang="en-US" altLang="zh-CN" dirty="0"/>
              <a:t>((True M) N) </a:t>
            </a:r>
            <a:r>
              <a:rPr lang="zh-CN" altLang="en-US" dirty="0"/>
              <a:t>的 </a:t>
            </a:r>
            <a:r>
              <a:rPr lang="el-GR" altLang="zh-CN" dirty="0"/>
              <a:t>β-</a:t>
            </a:r>
            <a:r>
              <a:rPr lang="zh-CN" altLang="en-US" dirty="0"/>
              <a:t>归约 结果是 </a:t>
            </a:r>
            <a:r>
              <a:rPr lang="en-US" altLang="zh-CN" dirty="0"/>
              <a:t>M</a:t>
            </a:r>
            <a:r>
              <a:rPr lang="zh-CN" altLang="en-US" dirty="0"/>
              <a:t>。</a:t>
            </a:r>
          </a:p>
          <a:p>
            <a:r>
              <a:rPr lang="zh-CN" altLang="en-US" b="1" dirty="0"/>
              <a:t>步骤 </a:t>
            </a:r>
            <a:r>
              <a:rPr lang="en-US" altLang="zh-CN" b="1" dirty="0"/>
              <a:t>1</a:t>
            </a:r>
            <a:r>
              <a:rPr lang="zh-CN" altLang="en-US" b="1" dirty="0"/>
              <a:t>：将 </a:t>
            </a:r>
            <a:r>
              <a:rPr lang="en-US" altLang="zh-CN" b="1" dirty="0"/>
              <a:t>True </a:t>
            </a:r>
            <a:r>
              <a:rPr lang="zh-CN" altLang="en-US" b="1" dirty="0"/>
              <a:t>展开：</a:t>
            </a:r>
          </a:p>
          <a:p>
            <a:r>
              <a:rPr lang="en-US" altLang="zh-CN" dirty="0"/>
              <a:t>bash</a:t>
            </a:r>
          </a:p>
          <a:p>
            <a:r>
              <a:rPr lang="zh-CN" altLang="en-US" dirty="0"/>
              <a:t>复制代码</a:t>
            </a:r>
          </a:p>
          <a:p>
            <a:pPr rtl="0"/>
            <a:r>
              <a:rPr lang="en-US" altLang="zh-CN" dirty="0"/>
              <a:t>((</a:t>
            </a:r>
            <a:r>
              <a:rPr lang="el-GR" altLang="zh-CN" dirty="0"/>
              <a:t>λ</a:t>
            </a:r>
            <a:r>
              <a:rPr lang="en-US" altLang="zh-CN" dirty="0"/>
              <a:t>x. (</a:t>
            </a:r>
            <a:r>
              <a:rPr lang="el-GR" altLang="zh-CN" dirty="0"/>
              <a:t>λ</a:t>
            </a:r>
            <a:r>
              <a:rPr lang="en-US" altLang="zh-CN" dirty="0"/>
              <a:t>y. x)) M) N </a:t>
            </a:r>
          </a:p>
          <a:p>
            <a:r>
              <a:rPr lang="zh-CN" altLang="en-US" dirty="0"/>
              <a:t>这表示 </a:t>
            </a:r>
            <a:r>
              <a:rPr lang="en-US" altLang="zh-CN" dirty="0"/>
              <a:t>True </a:t>
            </a:r>
            <a:r>
              <a:rPr lang="zh-CN" altLang="en-US" dirty="0"/>
              <a:t>这个 </a:t>
            </a:r>
            <a:r>
              <a:rPr lang="en-US" altLang="zh-CN" dirty="0"/>
              <a:t>lambda </a:t>
            </a:r>
            <a:r>
              <a:rPr lang="zh-CN" altLang="en-US" dirty="0"/>
              <a:t>表达式作用于 </a:t>
            </a:r>
            <a:r>
              <a:rPr lang="en-US" altLang="zh-CN" dirty="0"/>
              <a:t>M</a:t>
            </a:r>
            <a:r>
              <a:rPr lang="zh-CN" altLang="en-US" dirty="0"/>
              <a:t>。</a:t>
            </a:r>
          </a:p>
          <a:p>
            <a:r>
              <a:rPr lang="zh-CN" altLang="en-US" b="1" dirty="0"/>
              <a:t>步骤 </a:t>
            </a:r>
            <a:r>
              <a:rPr lang="en-US" altLang="zh-CN" b="1" dirty="0"/>
              <a:t>2</a:t>
            </a:r>
            <a:r>
              <a:rPr lang="zh-CN" altLang="en-US" b="1" dirty="0"/>
              <a:t>：</a:t>
            </a:r>
            <a:r>
              <a:rPr lang="el-GR" altLang="zh-CN" b="1" dirty="0"/>
              <a:t>β-</a:t>
            </a:r>
            <a:r>
              <a:rPr lang="zh-CN" altLang="en-US" b="1" dirty="0"/>
              <a:t>归约 第一次：</a:t>
            </a:r>
          </a:p>
          <a:p>
            <a:r>
              <a:rPr lang="zh-CN" altLang="en-US" dirty="0"/>
              <a:t>将 </a:t>
            </a:r>
            <a:r>
              <a:rPr lang="en-US" altLang="zh-CN" dirty="0"/>
              <a:t>M </a:t>
            </a:r>
            <a:r>
              <a:rPr lang="zh-CN" altLang="en-US" dirty="0"/>
              <a:t>替换为 </a:t>
            </a:r>
            <a:r>
              <a:rPr lang="en-US" altLang="zh-CN" dirty="0"/>
              <a:t>x</a:t>
            </a:r>
            <a:r>
              <a:rPr lang="zh-CN" altLang="en-US" dirty="0"/>
              <a:t>：</a:t>
            </a:r>
          </a:p>
          <a:p>
            <a:r>
              <a:rPr lang="en-US" altLang="zh-CN" dirty="0" err="1"/>
              <a:t>mathematica</a:t>
            </a:r>
            <a:endParaRPr lang="en-US" altLang="zh-CN" dirty="0"/>
          </a:p>
          <a:p>
            <a:r>
              <a:rPr lang="zh-CN" altLang="en-US" dirty="0"/>
              <a:t>复制代码</a:t>
            </a:r>
          </a:p>
          <a:p>
            <a:pPr rtl="0"/>
            <a:r>
              <a:rPr lang="en-US" altLang="zh-CN" dirty="0"/>
              <a:t>(</a:t>
            </a:r>
            <a:r>
              <a:rPr lang="el-GR" altLang="zh-CN" dirty="0"/>
              <a:t>λ</a:t>
            </a:r>
            <a:r>
              <a:rPr lang="en-US" altLang="zh-CN" dirty="0"/>
              <a:t>y. M) N </a:t>
            </a:r>
          </a:p>
          <a:p>
            <a:r>
              <a:rPr lang="zh-CN" altLang="en-US" dirty="0"/>
              <a:t>这个表达式是一个 </a:t>
            </a:r>
            <a:r>
              <a:rPr lang="en-US" altLang="zh-CN" dirty="0"/>
              <a:t>lambda </a:t>
            </a:r>
            <a:r>
              <a:rPr lang="zh-CN" altLang="en-US" dirty="0"/>
              <a:t>函数，它接受参数 </a:t>
            </a:r>
            <a:r>
              <a:rPr lang="en-US" altLang="zh-CN" dirty="0"/>
              <a:t>y</a:t>
            </a:r>
            <a:r>
              <a:rPr lang="zh-CN" altLang="en-US" dirty="0"/>
              <a:t>，并返回 </a:t>
            </a:r>
            <a:r>
              <a:rPr lang="en-US" altLang="zh-CN" dirty="0"/>
              <a:t>M</a:t>
            </a:r>
            <a:r>
              <a:rPr lang="zh-CN" altLang="en-US" dirty="0"/>
              <a:t>。</a:t>
            </a:r>
          </a:p>
          <a:p>
            <a:r>
              <a:rPr lang="zh-CN" altLang="en-US" b="1" dirty="0"/>
              <a:t>步骤 </a:t>
            </a:r>
            <a:r>
              <a:rPr lang="en-US" altLang="zh-CN" b="1" dirty="0"/>
              <a:t>3</a:t>
            </a:r>
            <a:r>
              <a:rPr lang="zh-CN" altLang="en-US" b="1" dirty="0"/>
              <a:t>：</a:t>
            </a:r>
            <a:r>
              <a:rPr lang="el-GR" altLang="zh-CN" b="1" dirty="0"/>
              <a:t>β-</a:t>
            </a:r>
            <a:r>
              <a:rPr lang="zh-CN" altLang="en-US" b="1" dirty="0"/>
              <a:t>归约 第二次：</a:t>
            </a:r>
          </a:p>
          <a:p>
            <a:r>
              <a:rPr lang="zh-CN" altLang="en-US" dirty="0"/>
              <a:t>将 </a:t>
            </a:r>
            <a:r>
              <a:rPr lang="en-US" altLang="zh-CN" dirty="0"/>
              <a:t>N </a:t>
            </a:r>
            <a:r>
              <a:rPr lang="zh-CN" altLang="en-US" dirty="0"/>
              <a:t>替换为 </a:t>
            </a:r>
            <a:r>
              <a:rPr lang="en-US" altLang="zh-CN" dirty="0"/>
              <a:t>y</a:t>
            </a:r>
            <a:r>
              <a:rPr lang="zh-CN" altLang="en-US" dirty="0"/>
              <a:t>，得到：</a:t>
            </a:r>
          </a:p>
          <a:p>
            <a:r>
              <a:rPr lang="zh-CN" altLang="en-US" dirty="0"/>
              <a:t>复制代码</a:t>
            </a:r>
          </a:p>
          <a:p>
            <a:pPr rtl="0"/>
            <a:r>
              <a:rPr lang="en-US" altLang="zh-CN" dirty="0"/>
              <a:t>M </a:t>
            </a:r>
          </a:p>
          <a:p>
            <a:r>
              <a:rPr lang="zh-CN" altLang="en-US" dirty="0"/>
              <a:t>因此，</a:t>
            </a:r>
            <a:r>
              <a:rPr lang="en-US" altLang="zh-CN" dirty="0"/>
              <a:t>((True M) N) </a:t>
            </a:r>
            <a:r>
              <a:rPr lang="zh-CN" altLang="en-US" dirty="0"/>
              <a:t>经过两次 </a:t>
            </a:r>
            <a:r>
              <a:rPr lang="el-GR" altLang="zh-CN" dirty="0"/>
              <a:t>β-</a:t>
            </a:r>
            <a:r>
              <a:rPr lang="zh-CN" altLang="en-US" dirty="0"/>
              <a:t>归约 化简为 </a:t>
            </a:r>
            <a:r>
              <a:rPr lang="en-US" altLang="zh-CN" dirty="0"/>
              <a:t>M</a:t>
            </a:r>
            <a:r>
              <a:rPr lang="zh-CN" altLang="en-US" dirty="0"/>
              <a:t>，即：</a:t>
            </a:r>
          </a:p>
          <a:p>
            <a:r>
              <a:rPr lang="en-US" altLang="zh-CN" dirty="0" err="1"/>
              <a:t>mathematica</a:t>
            </a:r>
            <a:endParaRPr lang="en-US" altLang="zh-CN" dirty="0"/>
          </a:p>
          <a:p>
            <a:r>
              <a:rPr lang="zh-CN" altLang="en-US" dirty="0"/>
              <a:t>复制代码</a:t>
            </a:r>
          </a:p>
          <a:p>
            <a:pPr rtl="0"/>
            <a:r>
              <a:rPr lang="en-US" altLang="zh-CN" dirty="0"/>
              <a:t>((True M) N) → M </a:t>
            </a:r>
          </a:p>
          <a:p>
            <a:r>
              <a:rPr lang="en-US" altLang="zh-CN" b="1" dirty="0"/>
              <a:t>3. </a:t>
            </a:r>
            <a:r>
              <a:rPr lang="zh-CN" altLang="en-US" b="1" dirty="0"/>
              <a:t>证明 </a:t>
            </a:r>
            <a:r>
              <a:rPr lang="en-US" altLang="zh-CN" b="1" dirty="0"/>
              <a:t>((False M) N) → N</a:t>
            </a:r>
            <a:r>
              <a:rPr lang="zh-CN" altLang="en-US" b="1" dirty="0"/>
              <a:t>：</a:t>
            </a:r>
          </a:p>
          <a:p>
            <a:r>
              <a:rPr lang="zh-CN" altLang="en-US" dirty="0"/>
              <a:t>接下来，我们证明 </a:t>
            </a:r>
            <a:r>
              <a:rPr lang="en-US" altLang="zh-CN" dirty="0"/>
              <a:t>((False M) N) </a:t>
            </a:r>
            <a:r>
              <a:rPr lang="zh-CN" altLang="en-US" dirty="0"/>
              <a:t>的 </a:t>
            </a:r>
            <a:r>
              <a:rPr lang="el-GR" altLang="zh-CN" dirty="0"/>
              <a:t>β-</a:t>
            </a:r>
            <a:r>
              <a:rPr lang="zh-CN" altLang="en-US" dirty="0"/>
              <a:t>归约 结果是 </a:t>
            </a:r>
            <a:r>
              <a:rPr lang="en-US" altLang="zh-CN" dirty="0"/>
              <a:t>N</a:t>
            </a:r>
            <a:r>
              <a:rPr lang="zh-CN" altLang="en-US" dirty="0"/>
              <a:t>。</a:t>
            </a:r>
          </a:p>
          <a:p>
            <a:r>
              <a:rPr lang="zh-CN" altLang="en-US" b="1" dirty="0"/>
              <a:t>步骤 </a:t>
            </a:r>
            <a:r>
              <a:rPr lang="en-US" altLang="zh-CN" b="1" dirty="0"/>
              <a:t>1</a:t>
            </a:r>
            <a:r>
              <a:rPr lang="zh-CN" altLang="en-US" b="1" dirty="0"/>
              <a:t>：将 </a:t>
            </a:r>
            <a:r>
              <a:rPr lang="en-US" altLang="zh-CN" b="1" dirty="0"/>
              <a:t>False </a:t>
            </a:r>
            <a:r>
              <a:rPr lang="zh-CN" altLang="en-US" b="1" dirty="0"/>
              <a:t>展开：</a:t>
            </a:r>
          </a:p>
          <a:p>
            <a:r>
              <a:rPr lang="en-US" altLang="zh-CN" dirty="0"/>
              <a:t>bash</a:t>
            </a:r>
          </a:p>
          <a:p>
            <a:r>
              <a:rPr lang="zh-CN" altLang="en-US" dirty="0"/>
              <a:t>复制代码</a:t>
            </a:r>
          </a:p>
          <a:p>
            <a:pPr rtl="0"/>
            <a:r>
              <a:rPr lang="en-US" altLang="zh-CN" dirty="0"/>
              <a:t>((</a:t>
            </a:r>
            <a:r>
              <a:rPr lang="el-GR" altLang="zh-CN" dirty="0"/>
              <a:t>λ</a:t>
            </a:r>
            <a:r>
              <a:rPr lang="en-US" altLang="zh-CN" dirty="0"/>
              <a:t>x. (</a:t>
            </a:r>
            <a:r>
              <a:rPr lang="el-GR" altLang="zh-CN" dirty="0"/>
              <a:t>λ</a:t>
            </a:r>
            <a:r>
              <a:rPr lang="en-US" altLang="zh-CN" dirty="0"/>
              <a:t>y. y)) M) N </a:t>
            </a:r>
          </a:p>
          <a:p>
            <a:r>
              <a:rPr lang="zh-CN" altLang="en-US" dirty="0"/>
              <a:t>这表示 </a:t>
            </a:r>
            <a:r>
              <a:rPr lang="en-US" altLang="zh-CN" dirty="0"/>
              <a:t>False </a:t>
            </a:r>
            <a:r>
              <a:rPr lang="zh-CN" altLang="en-US" dirty="0"/>
              <a:t>这个 </a:t>
            </a:r>
            <a:r>
              <a:rPr lang="en-US" altLang="zh-CN" dirty="0"/>
              <a:t>lambda </a:t>
            </a:r>
            <a:r>
              <a:rPr lang="zh-CN" altLang="en-US" dirty="0"/>
              <a:t>表达式作用于 </a:t>
            </a:r>
            <a:r>
              <a:rPr lang="en-US" altLang="zh-CN" dirty="0"/>
              <a:t>M</a:t>
            </a:r>
            <a:r>
              <a:rPr lang="zh-CN" altLang="en-US" dirty="0"/>
              <a:t>。</a:t>
            </a:r>
          </a:p>
          <a:p>
            <a:r>
              <a:rPr lang="zh-CN" altLang="en-US" b="1" dirty="0"/>
              <a:t>步骤 </a:t>
            </a:r>
            <a:r>
              <a:rPr lang="en-US" altLang="zh-CN" b="1" dirty="0"/>
              <a:t>2</a:t>
            </a:r>
            <a:r>
              <a:rPr lang="zh-CN" altLang="en-US" b="1" dirty="0"/>
              <a:t>：</a:t>
            </a:r>
            <a:r>
              <a:rPr lang="el-GR" altLang="zh-CN" b="1" dirty="0"/>
              <a:t>β-</a:t>
            </a:r>
            <a:r>
              <a:rPr lang="zh-CN" altLang="en-US" b="1" dirty="0"/>
              <a:t>归约 第一次：</a:t>
            </a:r>
          </a:p>
          <a:p>
            <a:r>
              <a:rPr lang="zh-CN" altLang="en-US" dirty="0"/>
              <a:t>将 </a:t>
            </a:r>
            <a:r>
              <a:rPr lang="en-US" altLang="zh-CN" dirty="0"/>
              <a:t>M </a:t>
            </a:r>
            <a:r>
              <a:rPr lang="zh-CN" altLang="en-US" dirty="0"/>
              <a:t>替换为 </a:t>
            </a:r>
            <a:r>
              <a:rPr lang="en-US" altLang="zh-CN" dirty="0"/>
              <a:t>x</a:t>
            </a:r>
            <a:r>
              <a:rPr lang="zh-CN" altLang="en-US" dirty="0"/>
              <a:t>：</a:t>
            </a:r>
          </a:p>
          <a:p>
            <a:r>
              <a:rPr lang="en-US" altLang="zh-CN" dirty="0" err="1"/>
              <a:t>mathematica</a:t>
            </a:r>
            <a:endParaRPr lang="en-US" altLang="zh-CN" dirty="0"/>
          </a:p>
          <a:p>
            <a:r>
              <a:rPr lang="zh-CN" altLang="en-US" dirty="0"/>
              <a:t>复制代码</a:t>
            </a:r>
          </a:p>
          <a:p>
            <a:pPr rtl="0"/>
            <a:r>
              <a:rPr lang="en-US" altLang="zh-CN" dirty="0"/>
              <a:t>(</a:t>
            </a:r>
            <a:r>
              <a:rPr lang="el-GR" altLang="zh-CN" dirty="0"/>
              <a:t>λ</a:t>
            </a:r>
            <a:r>
              <a:rPr lang="en-US" altLang="zh-CN" dirty="0"/>
              <a:t>y. y) N </a:t>
            </a:r>
          </a:p>
          <a:p>
            <a:r>
              <a:rPr lang="zh-CN" altLang="en-US" dirty="0"/>
              <a:t>这个表达式是一个 </a:t>
            </a:r>
            <a:r>
              <a:rPr lang="en-US" altLang="zh-CN" dirty="0"/>
              <a:t>lambda </a:t>
            </a:r>
            <a:r>
              <a:rPr lang="zh-CN" altLang="en-US" dirty="0"/>
              <a:t>函数，它接受参数 </a:t>
            </a:r>
            <a:r>
              <a:rPr lang="en-US" altLang="zh-CN" dirty="0"/>
              <a:t>y</a:t>
            </a:r>
            <a:r>
              <a:rPr lang="zh-CN" altLang="en-US" dirty="0"/>
              <a:t>，并返回 </a:t>
            </a:r>
            <a:r>
              <a:rPr lang="en-US" altLang="zh-CN" dirty="0"/>
              <a:t>y </a:t>
            </a:r>
            <a:r>
              <a:rPr lang="zh-CN" altLang="en-US" dirty="0"/>
              <a:t>自己。</a:t>
            </a:r>
          </a:p>
          <a:p>
            <a:r>
              <a:rPr lang="zh-CN" altLang="en-US" b="1" dirty="0"/>
              <a:t>步骤 </a:t>
            </a:r>
            <a:r>
              <a:rPr lang="en-US" altLang="zh-CN" b="1" dirty="0"/>
              <a:t>3</a:t>
            </a:r>
            <a:r>
              <a:rPr lang="zh-CN" altLang="en-US" b="1" dirty="0"/>
              <a:t>：</a:t>
            </a:r>
            <a:r>
              <a:rPr lang="el-GR" altLang="zh-CN" b="1" dirty="0"/>
              <a:t>β-</a:t>
            </a:r>
            <a:r>
              <a:rPr lang="zh-CN" altLang="en-US" b="1" dirty="0"/>
              <a:t>归约 第二次：</a:t>
            </a:r>
          </a:p>
          <a:p>
            <a:r>
              <a:rPr lang="zh-CN" altLang="en-US" dirty="0"/>
              <a:t>将 </a:t>
            </a:r>
            <a:r>
              <a:rPr lang="en-US" altLang="zh-CN" dirty="0"/>
              <a:t>N </a:t>
            </a:r>
            <a:r>
              <a:rPr lang="zh-CN" altLang="en-US" dirty="0"/>
              <a:t>替换为 </a:t>
            </a:r>
            <a:r>
              <a:rPr lang="en-US" altLang="zh-CN" dirty="0"/>
              <a:t>y</a:t>
            </a:r>
            <a:r>
              <a:rPr lang="zh-CN" altLang="en-US" dirty="0"/>
              <a:t>，得到：</a:t>
            </a:r>
          </a:p>
          <a:p>
            <a:r>
              <a:rPr lang="en-US" altLang="zh-CN" dirty="0" err="1"/>
              <a:t>mathematica</a:t>
            </a:r>
            <a:endParaRPr lang="en-US" altLang="zh-CN" dirty="0"/>
          </a:p>
          <a:p>
            <a:r>
              <a:rPr lang="zh-CN" altLang="en-US" dirty="0"/>
              <a:t>复制代码</a:t>
            </a:r>
          </a:p>
          <a:p>
            <a:pPr rtl="0"/>
            <a:r>
              <a:rPr lang="en-US" altLang="zh-CN" dirty="0"/>
              <a:t>N </a:t>
            </a:r>
          </a:p>
          <a:p>
            <a:r>
              <a:rPr lang="zh-CN" altLang="en-US" dirty="0"/>
              <a:t>因此，</a:t>
            </a:r>
            <a:r>
              <a:rPr lang="en-US" altLang="zh-CN" dirty="0"/>
              <a:t>((False M) N) </a:t>
            </a:r>
            <a:r>
              <a:rPr lang="zh-CN" altLang="en-US" dirty="0"/>
              <a:t>经过两次 </a:t>
            </a:r>
            <a:r>
              <a:rPr lang="el-GR" altLang="zh-CN" dirty="0"/>
              <a:t>β-</a:t>
            </a:r>
            <a:r>
              <a:rPr lang="zh-CN" altLang="en-US" dirty="0"/>
              <a:t>归约 化简为 </a:t>
            </a:r>
            <a:r>
              <a:rPr lang="en-US" altLang="zh-CN" dirty="0"/>
              <a:t>N</a:t>
            </a:r>
            <a:r>
              <a:rPr lang="zh-CN" altLang="en-US" dirty="0"/>
              <a:t>，即：</a:t>
            </a:r>
          </a:p>
          <a:p>
            <a:r>
              <a:rPr lang="en-US" altLang="zh-CN" dirty="0" err="1"/>
              <a:t>mathematica</a:t>
            </a:r>
            <a:endParaRPr lang="en-US" altLang="zh-CN" dirty="0"/>
          </a:p>
          <a:p>
            <a:r>
              <a:rPr lang="zh-CN" altLang="en-US" dirty="0"/>
              <a:t>复制代码</a:t>
            </a:r>
          </a:p>
          <a:p>
            <a:pPr rtl="0"/>
            <a:r>
              <a:rPr lang="en-US" altLang="zh-CN" dirty="0"/>
              <a:t>((False M) N) → N</a:t>
            </a: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15</a:t>
            </a:fld>
            <a:endParaRPr lang="en-US" sz="1800" b="0" strike="noStrike" spc="-1">
              <a:latin typeface="Arial"/>
            </a:endParaRPr>
          </a:p>
        </p:txBody>
      </p:sp>
    </p:spTree>
    <p:extLst>
      <p:ext uri="{BB962C8B-B14F-4D97-AF65-F5344CB8AC3E}">
        <p14:creationId xmlns:p14="http://schemas.microsoft.com/office/powerpoint/2010/main" val="1562234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r>
              <a:rPr lang="zh-CN" altLang="en-US" sz="9600" dirty="0"/>
              <a:t>首先，计算 </a:t>
            </a:r>
            <a:r>
              <a:rPr lang="en-US" altLang="zh-CN" sz="9600" dirty="0"/>
              <a:t>2 + 3</a:t>
            </a:r>
            <a:r>
              <a:rPr lang="zh-CN" altLang="en-US" sz="9600" dirty="0"/>
              <a:t>：</a:t>
            </a:r>
          </a:p>
          <a:p>
            <a:pPr>
              <a:buFont typeface="Arial" panose="020B0604020202020204" pitchFamily="34" charset="0"/>
              <a:buChar char="•"/>
            </a:pPr>
            <a:r>
              <a:rPr lang="en-US" altLang="zh-CN" sz="9600" dirty="0"/>
              <a:t>ss0 + sss0 </a:t>
            </a:r>
            <a:r>
              <a:rPr lang="zh-CN" altLang="en-US" sz="9600" dirty="0"/>
              <a:t>表示 </a:t>
            </a:r>
            <a:r>
              <a:rPr lang="en-US" altLang="zh-CN" sz="9600" dirty="0"/>
              <a:t>2 + 3</a:t>
            </a:r>
            <a:r>
              <a:rPr lang="zh-CN" altLang="en-US" sz="9600" dirty="0"/>
              <a:t>，它被计算为 </a:t>
            </a:r>
            <a:r>
              <a:rPr lang="en-US" altLang="zh-CN" sz="9600" dirty="0"/>
              <a:t>sssss0</a:t>
            </a:r>
            <a:r>
              <a:rPr lang="zh-CN" altLang="en-US" sz="9600" dirty="0"/>
              <a:t>，即 </a:t>
            </a:r>
            <a:r>
              <a:rPr lang="en-US" altLang="zh-CN" sz="9600" dirty="0"/>
              <a:t>5</a:t>
            </a:r>
            <a:r>
              <a:rPr lang="zh-CN" altLang="en-US" sz="9600" dirty="0"/>
              <a:t>。</a:t>
            </a:r>
          </a:p>
          <a:p>
            <a:r>
              <a:rPr lang="zh-CN" altLang="en-US" sz="9600" dirty="0"/>
              <a:t>然后，计算 </a:t>
            </a:r>
            <a:r>
              <a:rPr lang="en-US" altLang="zh-CN" sz="9600" dirty="0"/>
              <a:t>5 × 2</a:t>
            </a:r>
            <a:r>
              <a:rPr lang="zh-CN" altLang="en-US" sz="9600" dirty="0"/>
              <a:t>，即 </a:t>
            </a:r>
            <a:r>
              <a:rPr lang="en-US" altLang="zh-CN" sz="9600" dirty="0"/>
              <a:t>sssss0 × ss0</a:t>
            </a:r>
            <a:r>
              <a:rPr lang="zh-CN" altLang="en-US" sz="9600" dirty="0"/>
              <a:t>：</a:t>
            </a:r>
          </a:p>
          <a:p>
            <a:pPr>
              <a:buFont typeface="Arial" panose="020B0604020202020204" pitchFamily="34" charset="0"/>
              <a:buChar char="•"/>
            </a:pPr>
            <a:r>
              <a:rPr lang="en-US" altLang="zh-CN" sz="9600" dirty="0"/>
              <a:t>sssss0 </a:t>
            </a:r>
            <a:r>
              <a:rPr lang="zh-CN" altLang="en-US" sz="9600" dirty="0"/>
              <a:t>表示 </a:t>
            </a:r>
            <a:r>
              <a:rPr lang="en-US" altLang="zh-CN" sz="9600" dirty="0"/>
              <a:t>5</a:t>
            </a:r>
            <a:r>
              <a:rPr lang="zh-CN" altLang="en-US" sz="9600" dirty="0"/>
              <a:t>。</a:t>
            </a:r>
          </a:p>
          <a:p>
            <a:pPr>
              <a:buFont typeface="Arial" panose="020B0604020202020204" pitchFamily="34" charset="0"/>
              <a:buChar char="•"/>
            </a:pPr>
            <a:r>
              <a:rPr lang="en-US" altLang="zh-CN" sz="9600" dirty="0"/>
              <a:t>ss0 </a:t>
            </a:r>
            <a:r>
              <a:rPr lang="zh-CN" altLang="en-US" sz="9600" dirty="0"/>
              <a:t>表示 </a:t>
            </a:r>
            <a:r>
              <a:rPr lang="en-US" altLang="zh-CN" sz="9600" dirty="0"/>
              <a:t>2</a:t>
            </a:r>
            <a:r>
              <a:rPr lang="zh-CN" altLang="en-US" sz="9600" dirty="0"/>
              <a:t>。</a:t>
            </a: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16</a:t>
            </a:fld>
            <a:endParaRPr lang="en-US" sz="1800" b="0" strike="noStrike" spc="-1">
              <a:latin typeface="Arial"/>
            </a:endParaRPr>
          </a:p>
        </p:txBody>
      </p:sp>
    </p:spTree>
    <p:extLst>
      <p:ext uri="{BB962C8B-B14F-4D97-AF65-F5344CB8AC3E}">
        <p14:creationId xmlns:p14="http://schemas.microsoft.com/office/powerpoint/2010/main" val="349268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7F2E57C6-0B00-47B8-9F41-F1ADC472D870}"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B6423F1C-7897-435B-AF83-04AC36245F27}"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DB3F09BC-484D-48FC-AE27-E070CB2F462B}"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186247BA-612B-404F-B645-F7231D5EFD3D}"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7E40381B-A30C-4B08-B17C-314A78CCD5F9}"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4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E835D416-09E2-45C2-80C0-8EA8556438B1}"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5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47C6ECB7-2BE4-41E3-8B26-24F54B9C1807}"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5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712A8159-7C0E-439F-9460-52F05B3A2ADF}"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B3CBEE00-1731-4D31-9D7F-71F92BE156F6}"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21D9FC90-BBF2-403B-B415-842FDCBFCE13}"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5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6F8419B0-81C5-4468-A908-E90AA6E7B223}"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56122BCD-2CD9-4DC8-B93E-47E40F4792DA}"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4F65D423-6278-43F7-A5B3-995F822724C3}"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2A2379FD-3205-496D-B230-D6F74590EAA8}"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0D2F35D3-72B1-4B78-9D1A-0BA116C25FA5}"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7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60866BBF-6279-41A3-BE55-6B16E3F39A3F}"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7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8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8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8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C75C1ABD-C769-4667-B11A-09ABD3B594F9}"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35BF0E8-2010-47D6-93C7-68C1317BA637}"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B2BB2243-ABB2-4CD2-B725-3F35D529133C}"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1827D39C-1C2E-4D00-A616-B6D7C22D8058}"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30C616D5-677C-41FF-A3FC-4A90A0B99068}"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5AAE29F-BF8D-469E-BFD1-C45F966C05EC}"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D844E81B-F347-44F5-A1A8-BAB14054C755}"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86AD54A-FB72-4FD9-AB23-D2101AF2BB24}"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KSO_TEMPLATE" hidden="1"/>
          <p:cNvSpPr/>
          <p:nvPr/>
        </p:nvSpPr>
        <p:spPr>
          <a:xfrm>
            <a:off x="0" y="0"/>
            <a:ext cx="360" cy="360"/>
          </a:xfrm>
          <a:prstGeom prst="rect">
            <a:avLst/>
          </a:prstGeom>
          <a:solidFill>
            <a:srgbClr val="000000"/>
          </a:solidFill>
          <a:ln w="12701">
            <a:solidFill>
              <a:srgbClr val="000000"/>
            </a:solidFill>
            <a:miter/>
          </a:ln>
        </p:spPr>
        <p:style>
          <a:lnRef idx="0">
            <a:scrgbClr r="0" g="0" b="0"/>
          </a:lnRef>
          <a:fillRef idx="0">
            <a:scrgbClr r="0" g="0" b="0"/>
          </a:fillRef>
          <a:effectRef idx="0">
            <a:scrgbClr r="0" g="0" b="0"/>
          </a:effectRef>
          <a:fontRef idx="minor"/>
        </p:style>
      </p:sp>
      <p:sp>
        <p:nvSpPr>
          <p:cNvPr id="6" name="PlaceHolder 1"/>
          <p:cNvSpPr>
            <a:spLocks noGrp="1"/>
          </p:cNvSpPr>
          <p:nvPr>
            <p:ph type="ftr" idx="1"/>
          </p:nvPr>
        </p:nvSpPr>
        <p:spPr>
          <a:xfrm>
            <a:off x="4115880" y="6349680"/>
            <a:ext cx="3959640" cy="316440"/>
          </a:xfrm>
          <a:prstGeom prst="rect">
            <a:avLst/>
          </a:prstGeom>
          <a:noFill/>
          <a:ln w="0">
            <a:noFill/>
          </a:ln>
        </p:spPr>
        <p:txBody>
          <a:bodyPr anchor="ctr" anchorCtr="1">
            <a:noAutofit/>
          </a:bodyPr>
          <a:lstStyle>
            <a:lvl1pPr algn="ctr">
              <a:buNone/>
              <a:defRPr lang="en-US" sz="1400" b="0" strike="noStrike" spc="-1">
                <a:latin typeface="Times New Roman"/>
              </a:defRPr>
            </a:lvl1pPr>
          </a:lstStyle>
          <a:p>
            <a:pPr algn="ctr">
              <a:buNone/>
            </a:pPr>
            <a:r>
              <a:rPr lang="en-US" sz="1400" b="0" strike="noStrike" spc="-1">
                <a:latin typeface="Times New Roman"/>
              </a:rPr>
              <a:t>&lt;页脚&gt;</a:t>
            </a:r>
          </a:p>
        </p:txBody>
      </p:sp>
      <p:sp>
        <p:nvSpPr>
          <p:cNvPr id="2" name="PlaceHolder 2"/>
          <p:cNvSpPr>
            <a:spLocks noGrp="1"/>
          </p:cNvSpPr>
          <p:nvPr>
            <p:ph type="sldNum" idx="2"/>
          </p:nvPr>
        </p:nvSpPr>
        <p:spPr>
          <a:xfrm>
            <a:off x="8610480" y="6349680"/>
            <a:ext cx="2699640" cy="316440"/>
          </a:xfrm>
          <a:prstGeom prst="rect">
            <a:avLst/>
          </a:prstGeom>
          <a:noFill/>
          <a:ln w="0">
            <a:noFill/>
          </a:ln>
        </p:spPr>
        <p:txBody>
          <a:bodyPr anchor="ctr">
            <a:noAutofit/>
          </a:bodyPr>
          <a:lstStyle>
            <a:lvl1pPr algn="r">
              <a:lnSpc>
                <a:spcPct val="100000"/>
              </a:lnSpc>
              <a:buNone/>
              <a:tabLst>
                <a:tab pos="0" algn="l"/>
              </a:tabLst>
              <a:defRPr lang="en-US" sz="1200" b="0" strike="noStrike" spc="-1">
                <a:solidFill>
                  <a:srgbClr val="898989"/>
                </a:solidFill>
                <a:latin typeface="Arial"/>
                <a:ea typeface="微软雅黑"/>
              </a:defRPr>
            </a:lvl1pPr>
          </a:lstStyle>
          <a:p>
            <a:pPr algn="r">
              <a:lnSpc>
                <a:spcPct val="100000"/>
              </a:lnSpc>
              <a:buNone/>
              <a:tabLst>
                <a:tab pos="0" algn="l"/>
              </a:tabLst>
            </a:pPr>
            <a:fld id="{67177B67-6BF7-4C8F-A02B-6C65936C2286}" type="slidenum">
              <a:rPr lang="en-US" sz="1200" b="0" strike="noStrike" spc="-1">
                <a:solidFill>
                  <a:srgbClr val="898989"/>
                </a:solidFill>
                <a:latin typeface="Arial"/>
                <a:ea typeface="微软雅黑"/>
              </a:rPr>
              <a:t>‹#›</a:t>
            </a:fld>
            <a:endParaRPr lang="en-US" sz="1200" b="0" strike="noStrike" spc="-1">
              <a:latin typeface="Times New Roman"/>
            </a:endParaRPr>
          </a:p>
        </p:txBody>
      </p:sp>
      <p:sp>
        <p:nvSpPr>
          <p:cNvPr id="3" name="PlaceHolder 3"/>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zh-CN" sz="1800" b="0" strike="noStrike" spc="-1">
                <a:solidFill>
                  <a:srgbClr val="000000"/>
                </a:solidFill>
                <a:latin typeface="等线"/>
              </a:rPr>
              <a:t>单击以编辑标题文本格式</a:t>
            </a:r>
            <a:endParaRPr lang="en-US" sz="1800" b="0" strike="noStrike" spc="-1">
              <a:solidFill>
                <a:srgbClr val="000000"/>
              </a:solidFill>
              <a:latin typeface="等线"/>
            </a:endParaRPr>
          </a:p>
        </p:txBody>
      </p:sp>
      <p:sp>
        <p:nvSpPr>
          <p:cNvPr id="4" name="PlaceHolder 4"/>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30000"/>
              </a:lnSpc>
              <a:spcBef>
                <a:spcPts val="1417"/>
              </a:spcBef>
              <a:buClr>
                <a:srgbClr val="000000"/>
              </a:buClr>
              <a:buSzPct val="45000"/>
              <a:buFont typeface="Wingdings" charset="2"/>
              <a:buChar char=""/>
              <a:tabLst>
                <a:tab pos="1609560" algn="l"/>
              </a:tabLst>
            </a:pPr>
            <a:r>
              <a:rPr lang="zh-CN" sz="1600" b="0" strike="noStrike" spc="148">
                <a:solidFill>
                  <a:srgbClr val="262626"/>
                </a:solidFill>
                <a:latin typeface="Arial"/>
              </a:rPr>
              <a:t>点击以编辑提纲文本格式</a:t>
            </a:r>
            <a:endParaRPr lang="en-US" sz="1600" b="0" strike="noStrike" spc="148">
              <a:solidFill>
                <a:srgbClr val="262626"/>
              </a:solidFill>
              <a:latin typeface="Arial"/>
            </a:endParaRPr>
          </a:p>
          <a:p>
            <a:pPr marL="864000" lvl="1" indent="-324000">
              <a:lnSpc>
                <a:spcPct val="130000"/>
              </a:lnSpc>
              <a:spcBef>
                <a:spcPts val="1134"/>
              </a:spcBef>
              <a:buClr>
                <a:srgbClr val="000000"/>
              </a:buClr>
              <a:buSzPct val="75000"/>
              <a:buFont typeface="Symbol" charset="2"/>
              <a:buChar char=""/>
              <a:tabLst>
                <a:tab pos="1609560" algn="l"/>
              </a:tabLst>
            </a:pPr>
            <a:r>
              <a:rPr lang="zh-CN" sz="1600" b="0" strike="noStrike" spc="148">
                <a:solidFill>
                  <a:srgbClr val="262626"/>
                </a:solidFill>
                <a:latin typeface="Arial"/>
              </a:rPr>
              <a:t>第二提纲级别</a:t>
            </a:r>
            <a:endParaRPr lang="en-US" sz="1600" b="0" strike="noStrike" spc="148">
              <a:solidFill>
                <a:srgbClr val="262626"/>
              </a:solidFill>
              <a:latin typeface="Arial"/>
            </a:endParaRPr>
          </a:p>
          <a:p>
            <a:pPr marL="1296000" lvl="2" indent="-288000">
              <a:lnSpc>
                <a:spcPct val="130000"/>
              </a:lnSpc>
              <a:spcBef>
                <a:spcPts val="850"/>
              </a:spcBef>
              <a:buClr>
                <a:srgbClr val="000000"/>
              </a:buClr>
              <a:buSzPct val="45000"/>
              <a:buFont typeface="Wingdings" charset="2"/>
              <a:buChar char=""/>
              <a:tabLst>
                <a:tab pos="1609560" algn="l"/>
              </a:tabLst>
            </a:pPr>
            <a:r>
              <a:rPr lang="zh-CN" sz="1600" b="0" strike="noStrike" spc="148">
                <a:solidFill>
                  <a:srgbClr val="262626"/>
                </a:solidFill>
                <a:latin typeface="Arial"/>
              </a:rPr>
              <a:t>第三提纲级别</a:t>
            </a:r>
            <a:endParaRPr lang="en-US" sz="1600" b="0" strike="noStrike" spc="148">
              <a:solidFill>
                <a:srgbClr val="262626"/>
              </a:solidFill>
              <a:latin typeface="Arial"/>
            </a:endParaRPr>
          </a:p>
          <a:p>
            <a:pPr marL="1728000" lvl="3" indent="-216000">
              <a:lnSpc>
                <a:spcPct val="130000"/>
              </a:lnSpc>
              <a:spcBef>
                <a:spcPts val="567"/>
              </a:spcBef>
              <a:buClr>
                <a:srgbClr val="000000"/>
              </a:buClr>
              <a:buSzPct val="75000"/>
              <a:buFont typeface="Symbol" charset="2"/>
              <a:buChar char=""/>
              <a:tabLst>
                <a:tab pos="1609560" algn="l"/>
              </a:tabLst>
            </a:pPr>
            <a:r>
              <a:rPr lang="zh-CN" sz="1600" b="0" strike="noStrike" spc="148">
                <a:solidFill>
                  <a:srgbClr val="262626"/>
                </a:solidFill>
                <a:latin typeface="Arial"/>
              </a:rPr>
              <a:t>第四提纲级别</a:t>
            </a:r>
            <a:endParaRPr lang="en-US" sz="1600" b="0" strike="noStrike" spc="148">
              <a:solidFill>
                <a:srgbClr val="262626"/>
              </a:solidFill>
              <a:latin typeface="Arial"/>
            </a:endParaRPr>
          </a:p>
          <a:p>
            <a:pPr marL="2160000" lvl="4" indent="-216000">
              <a:lnSpc>
                <a:spcPct val="130000"/>
              </a:lnSpc>
              <a:spcBef>
                <a:spcPts val="283"/>
              </a:spcBef>
              <a:buClr>
                <a:srgbClr val="000000"/>
              </a:buClr>
              <a:buSzPct val="45000"/>
              <a:buFont typeface="Wingdings" charset="2"/>
              <a:buChar char=""/>
              <a:tabLst>
                <a:tab pos="1609560" algn="l"/>
              </a:tabLst>
            </a:pPr>
            <a:r>
              <a:rPr lang="zh-CN" sz="2000" b="0" strike="noStrike" spc="148">
                <a:solidFill>
                  <a:srgbClr val="262626"/>
                </a:solidFill>
                <a:latin typeface="Arial"/>
              </a:rPr>
              <a:t>第五提纲级别</a:t>
            </a:r>
            <a:endParaRPr lang="en-US" sz="2000" b="0" strike="noStrike" spc="148">
              <a:solidFill>
                <a:srgbClr val="262626"/>
              </a:solidFill>
              <a:latin typeface="Arial"/>
            </a:endParaRPr>
          </a:p>
          <a:p>
            <a:pPr marL="2592000" lvl="5" indent="-216000">
              <a:lnSpc>
                <a:spcPct val="130000"/>
              </a:lnSpc>
              <a:spcBef>
                <a:spcPts val="283"/>
              </a:spcBef>
              <a:buClr>
                <a:srgbClr val="000000"/>
              </a:buClr>
              <a:buSzPct val="45000"/>
              <a:buFont typeface="Wingdings" charset="2"/>
              <a:buChar char=""/>
              <a:tabLst>
                <a:tab pos="1609560" algn="l"/>
              </a:tabLst>
            </a:pPr>
            <a:r>
              <a:rPr lang="zh-CN" sz="2000" b="0" strike="noStrike" spc="148">
                <a:solidFill>
                  <a:srgbClr val="262626"/>
                </a:solidFill>
                <a:latin typeface="Arial"/>
              </a:rPr>
              <a:t>第六提纲级别</a:t>
            </a:r>
            <a:endParaRPr lang="en-US" sz="2000" b="0" strike="noStrike" spc="148">
              <a:solidFill>
                <a:srgbClr val="262626"/>
              </a:solidFill>
              <a:latin typeface="Arial"/>
            </a:endParaRPr>
          </a:p>
          <a:p>
            <a:pPr marL="3024000" lvl="6" indent="-216000">
              <a:lnSpc>
                <a:spcPct val="130000"/>
              </a:lnSpc>
              <a:spcBef>
                <a:spcPts val="283"/>
              </a:spcBef>
              <a:buClr>
                <a:srgbClr val="000000"/>
              </a:buClr>
              <a:buSzPct val="45000"/>
              <a:buFont typeface="Wingdings" charset="2"/>
              <a:buChar char=""/>
              <a:tabLst>
                <a:tab pos="1609560" algn="l"/>
              </a:tabLst>
            </a:pPr>
            <a:r>
              <a:rPr lang="zh-CN" sz="2000" b="0" strike="noStrike" spc="148">
                <a:solidFill>
                  <a:srgbClr val="262626"/>
                </a:solidFill>
                <a:latin typeface="Arial"/>
              </a:rPr>
              <a:t>第七提纲级别</a:t>
            </a:r>
            <a:endParaRPr lang="en-US" sz="2000" b="0" strike="noStrike" spc="148">
              <a:solidFill>
                <a:srgbClr val="262626"/>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KSO_TEMPLATE" hidden="1"/>
          <p:cNvSpPr/>
          <p:nvPr/>
        </p:nvSpPr>
        <p:spPr>
          <a:xfrm>
            <a:off x="0" y="0"/>
            <a:ext cx="360" cy="360"/>
          </a:xfrm>
          <a:prstGeom prst="rect">
            <a:avLst/>
          </a:prstGeom>
          <a:solidFill>
            <a:srgbClr val="000000"/>
          </a:solidFill>
          <a:ln w="12701">
            <a:solidFill>
              <a:srgbClr val="000000"/>
            </a:solidFill>
            <a:miter/>
          </a:ln>
        </p:spPr>
        <p:style>
          <a:lnRef idx="0">
            <a:scrgbClr r="0" g="0" b="0"/>
          </a:lnRef>
          <a:fillRef idx="0">
            <a:scrgbClr r="0" g="0" b="0"/>
          </a:fillRef>
          <a:effectRef idx="0">
            <a:scrgbClr r="0" g="0" b="0"/>
          </a:effectRef>
          <a:fontRef idx="minor"/>
        </p:style>
      </p:sp>
      <p:sp>
        <p:nvSpPr>
          <p:cNvPr id="42" name="PlaceHolder 1"/>
          <p:cNvSpPr>
            <a:spLocks noGrp="1"/>
          </p:cNvSpPr>
          <p:nvPr>
            <p:ph type="title"/>
          </p:nvPr>
        </p:nvSpPr>
        <p:spPr>
          <a:xfrm>
            <a:off x="4115880" y="2651760"/>
            <a:ext cx="5409360" cy="938880"/>
          </a:xfrm>
          <a:prstGeom prst="rect">
            <a:avLst/>
          </a:prstGeom>
          <a:noFill/>
          <a:ln w="0">
            <a:noFill/>
          </a:ln>
        </p:spPr>
        <p:txBody>
          <a:bodyPr lIns="90000" tIns="46800" rIns="90000" bIns="46800" anchor="b">
            <a:normAutofit/>
          </a:bodyPr>
          <a:lstStyle/>
          <a:p>
            <a:pPr>
              <a:lnSpc>
                <a:spcPct val="100000"/>
              </a:lnSpc>
              <a:buNone/>
              <a:tabLst>
                <a:tab pos="0" algn="l"/>
              </a:tabLst>
            </a:pPr>
            <a:r>
              <a:rPr lang="zh-CN" sz="4800" b="1" strike="noStrike" spc="-1">
                <a:solidFill>
                  <a:srgbClr val="262626"/>
                </a:solidFill>
                <a:latin typeface="Arial"/>
                <a:ea typeface="汉仪旗黑-85S"/>
              </a:rPr>
              <a:t>单击此处编辑标题</a:t>
            </a:r>
            <a:endParaRPr lang="en-US" sz="4800" b="0" strike="noStrike" spc="-1">
              <a:solidFill>
                <a:srgbClr val="000000"/>
              </a:solidFill>
              <a:latin typeface="等线"/>
            </a:endParaRPr>
          </a:p>
        </p:txBody>
      </p:sp>
      <p:sp>
        <p:nvSpPr>
          <p:cNvPr id="43" name="PlaceHolder 2"/>
          <p:cNvSpPr>
            <a:spLocks noGrp="1"/>
          </p:cNvSpPr>
          <p:nvPr>
            <p:ph type="body"/>
          </p:nvPr>
        </p:nvSpPr>
        <p:spPr>
          <a:xfrm>
            <a:off x="4115880" y="3646440"/>
            <a:ext cx="5409360" cy="1310400"/>
          </a:xfrm>
          <a:prstGeom prst="rect">
            <a:avLst/>
          </a:prstGeom>
          <a:noFill/>
          <a:ln w="0">
            <a:noFill/>
          </a:ln>
        </p:spPr>
        <p:txBody>
          <a:bodyPr lIns="90000" tIns="0" rIns="90000" bIns="46800" anchor="t">
            <a:noAutofit/>
          </a:bodyPr>
          <a:lstStyle/>
          <a:p>
            <a:pPr>
              <a:lnSpc>
                <a:spcPct val="130000"/>
              </a:lnSpc>
              <a:spcAft>
                <a:spcPts val="1001"/>
              </a:spcAft>
              <a:buNone/>
              <a:tabLst>
                <a:tab pos="0" algn="l"/>
              </a:tabLst>
            </a:pPr>
            <a:r>
              <a:rPr lang="zh-CN" sz="1600" b="0" strike="noStrike" spc="-1">
                <a:solidFill>
                  <a:srgbClr val="262626"/>
                </a:solidFill>
                <a:latin typeface="Arial"/>
                <a:ea typeface="微软雅黑"/>
              </a:rPr>
              <a:t>单击此处编辑文本</a:t>
            </a:r>
            <a:endParaRPr lang="en-US" sz="1600" b="0" strike="noStrike" spc="148">
              <a:solidFill>
                <a:srgbClr val="262626"/>
              </a:solidFill>
              <a:latin typeface="Arial"/>
            </a:endParaRPr>
          </a:p>
        </p:txBody>
      </p:sp>
      <p:sp>
        <p:nvSpPr>
          <p:cNvPr id="44" name="PlaceHolder 3"/>
          <p:cNvSpPr>
            <a:spLocks noGrp="1"/>
          </p:cNvSpPr>
          <p:nvPr>
            <p:ph type="dt" idx="3"/>
          </p:nvPr>
        </p:nvSpPr>
        <p:spPr>
          <a:xfrm>
            <a:off x="879840" y="6349680"/>
            <a:ext cx="2699640" cy="316440"/>
          </a:xfrm>
          <a:prstGeom prst="rect">
            <a:avLst/>
          </a:prstGeom>
          <a:noFill/>
          <a:ln w="0">
            <a:noFill/>
          </a:ln>
        </p:spPr>
        <p:txBody>
          <a:bodyPr anchor="ctr">
            <a:noAutofit/>
          </a:bodyPr>
          <a:lstStyle>
            <a:lvl1pPr>
              <a:lnSpc>
                <a:spcPct val="100000"/>
              </a:lnSpc>
              <a:buNone/>
              <a:tabLst>
                <a:tab pos="0" algn="l"/>
              </a:tabLst>
              <a:defRPr lang="en-US" sz="1200" b="0" strike="noStrike" spc="-1">
                <a:solidFill>
                  <a:srgbClr val="898989"/>
                </a:solidFill>
                <a:latin typeface="Arial"/>
                <a:ea typeface="微软雅黑"/>
              </a:defRPr>
            </a:lvl1pPr>
          </a:lstStyle>
          <a:p>
            <a:pPr>
              <a:lnSpc>
                <a:spcPct val="100000"/>
              </a:lnSpc>
              <a:buNone/>
              <a:tabLst>
                <a:tab pos="0" algn="l"/>
              </a:tabLst>
            </a:pPr>
            <a:r>
              <a:rPr lang="en-US" sz="1200" b="0" strike="noStrike" spc="-1">
                <a:solidFill>
                  <a:srgbClr val="898989"/>
                </a:solidFill>
                <a:latin typeface="Arial"/>
                <a:ea typeface="微软雅黑"/>
              </a:rPr>
              <a:t>&lt;日期/时间&gt;</a:t>
            </a:r>
            <a:endParaRPr lang="en-US" sz="1200" b="0" strike="noStrike" spc="-1">
              <a:latin typeface="Times New Roman"/>
            </a:endParaRPr>
          </a:p>
        </p:txBody>
      </p:sp>
      <p:sp>
        <p:nvSpPr>
          <p:cNvPr id="45" name="PlaceHolder 4"/>
          <p:cNvSpPr>
            <a:spLocks noGrp="1"/>
          </p:cNvSpPr>
          <p:nvPr>
            <p:ph type="ftr" idx="4"/>
          </p:nvPr>
        </p:nvSpPr>
        <p:spPr>
          <a:xfrm>
            <a:off x="4115880" y="6349680"/>
            <a:ext cx="3959640" cy="316440"/>
          </a:xfrm>
          <a:prstGeom prst="rect">
            <a:avLst/>
          </a:prstGeom>
          <a:noFill/>
          <a:ln w="0">
            <a:noFill/>
          </a:ln>
        </p:spPr>
        <p:txBody>
          <a:bodyPr anchor="ctr" anchorCtr="1">
            <a:noAutofit/>
          </a:bodyPr>
          <a:lstStyle>
            <a:lvl1pPr algn="ctr">
              <a:buNone/>
              <a:defRPr lang="en-US" sz="1400" b="0" strike="noStrike" spc="-1">
                <a:latin typeface="Times New Roman"/>
              </a:defRPr>
            </a:lvl1pPr>
          </a:lstStyle>
          <a:p>
            <a:pPr algn="ctr">
              <a:buNone/>
            </a:pPr>
            <a:r>
              <a:rPr lang="en-US" sz="1400" b="0" strike="noStrike" spc="-1">
                <a:latin typeface="Times New Roman"/>
              </a:rPr>
              <a:t>&lt;页脚&gt;</a:t>
            </a:r>
          </a:p>
        </p:txBody>
      </p:sp>
      <p:sp>
        <p:nvSpPr>
          <p:cNvPr id="46" name="PlaceHolder 5"/>
          <p:cNvSpPr>
            <a:spLocks noGrp="1"/>
          </p:cNvSpPr>
          <p:nvPr>
            <p:ph type="sldNum" idx="5"/>
          </p:nvPr>
        </p:nvSpPr>
        <p:spPr>
          <a:xfrm>
            <a:off x="8610480" y="6349680"/>
            <a:ext cx="2699640" cy="316440"/>
          </a:xfrm>
          <a:prstGeom prst="rect">
            <a:avLst/>
          </a:prstGeom>
          <a:noFill/>
          <a:ln w="0">
            <a:noFill/>
          </a:ln>
        </p:spPr>
        <p:txBody>
          <a:bodyPr anchor="ctr">
            <a:noAutofit/>
          </a:bodyPr>
          <a:lstStyle>
            <a:lvl1pPr algn="r">
              <a:lnSpc>
                <a:spcPct val="100000"/>
              </a:lnSpc>
              <a:buNone/>
              <a:tabLst>
                <a:tab pos="0" algn="l"/>
              </a:tabLst>
              <a:defRPr lang="en-US" sz="1200" b="0" strike="noStrike" spc="-1">
                <a:solidFill>
                  <a:srgbClr val="898989"/>
                </a:solidFill>
                <a:latin typeface="Arial"/>
                <a:ea typeface="微软雅黑"/>
              </a:defRPr>
            </a:lvl1pPr>
          </a:lstStyle>
          <a:p>
            <a:pPr algn="r">
              <a:lnSpc>
                <a:spcPct val="100000"/>
              </a:lnSpc>
              <a:buNone/>
              <a:tabLst>
                <a:tab pos="0" algn="l"/>
              </a:tabLst>
            </a:pPr>
            <a:fld id="{8C13C63E-8C5F-4890-A930-71A57B640692}" type="slidenum">
              <a:rPr lang="en-US" sz="1200" b="0" strike="noStrike" spc="-1">
                <a:solidFill>
                  <a:srgbClr val="898989"/>
                </a:solidFill>
                <a:latin typeface="Arial"/>
                <a:ea typeface="微软雅黑"/>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组合 16"/>
          <p:cNvGrpSpPr/>
          <p:nvPr/>
        </p:nvGrpSpPr>
        <p:grpSpPr>
          <a:xfrm>
            <a:off x="11598840" y="6433200"/>
            <a:ext cx="450720" cy="149760"/>
            <a:chOff x="11598840" y="6433200"/>
            <a:chExt cx="450720" cy="149760"/>
          </a:xfrm>
        </p:grpSpPr>
        <p:sp>
          <p:nvSpPr>
            <p:cNvPr id="90"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1"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2"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93"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94" name="文本框 2"/>
          <p:cNvSpPr/>
          <p:nvPr/>
        </p:nvSpPr>
        <p:spPr>
          <a:xfrm>
            <a:off x="837720" y="2557080"/>
            <a:ext cx="10834560" cy="95410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2400" b="0" strike="noStrike" spc="-1" dirty="0">
                <a:solidFill>
                  <a:srgbClr val="000000"/>
                </a:solidFill>
                <a:latin typeface="微软雅黑"/>
                <a:ea typeface="微软雅黑"/>
              </a:rPr>
              <a:t>Phil222 </a:t>
            </a:r>
            <a:r>
              <a:rPr lang="en-GB" sz="2400" b="0" strike="noStrike" spc="-1" dirty="0">
                <a:solidFill>
                  <a:srgbClr val="000000"/>
                </a:solidFill>
                <a:latin typeface="微软雅黑"/>
                <a:ea typeface="微软雅黑"/>
              </a:rPr>
              <a:t>Philosophical Foundations of Computer Science</a:t>
            </a:r>
            <a:endParaRPr lang="en-US" sz="2400" b="0" strike="noStrike" spc="-1" dirty="0">
              <a:latin typeface="Arial"/>
            </a:endParaRPr>
          </a:p>
          <a:p>
            <a:pPr>
              <a:lnSpc>
                <a:spcPct val="100000"/>
              </a:lnSpc>
              <a:buNone/>
              <a:tabLst>
                <a:tab pos="0" algn="l"/>
              </a:tabLst>
            </a:pPr>
            <a:r>
              <a:rPr lang="en-US" sz="3200" b="0" strike="noStrike" spc="-1" dirty="0">
                <a:solidFill>
                  <a:srgbClr val="000000"/>
                </a:solidFill>
                <a:latin typeface="微软雅黑"/>
                <a:ea typeface="微软雅黑"/>
              </a:rPr>
              <a:t>			               </a:t>
            </a:r>
            <a:r>
              <a:rPr lang="en-US" altLang="zh-CN" sz="3200" b="0" strike="noStrike" spc="-1" dirty="0">
                <a:solidFill>
                  <a:srgbClr val="000000"/>
                </a:solidFill>
                <a:latin typeface="微软雅黑"/>
                <a:ea typeface="微软雅黑"/>
              </a:rPr>
              <a:t>Question 2</a:t>
            </a:r>
            <a:endParaRPr lang="en-US" sz="3200" b="0" strike="noStrike" spc="-1" dirty="0">
              <a:latin typeface="Arial"/>
            </a:endParaRPr>
          </a:p>
        </p:txBody>
      </p:sp>
      <p:sp>
        <p:nvSpPr>
          <p:cNvPr id="95" name="文本框 9"/>
          <p:cNvSpPr/>
          <p:nvPr/>
        </p:nvSpPr>
        <p:spPr>
          <a:xfrm>
            <a:off x="837720" y="5956200"/>
            <a:ext cx="3673800" cy="4719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2500" b="1" strike="noStrike" spc="-1">
                <a:solidFill>
                  <a:srgbClr val="000000"/>
                </a:solidFill>
                <a:latin typeface="微软雅黑"/>
                <a:ea typeface="微软雅黑"/>
              </a:rPr>
              <a:t>TUTOR: JannLeo</a:t>
            </a:r>
            <a:endParaRPr lang="en-US" sz="25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2" name="图片 1">
            <a:extLst>
              <a:ext uri="{FF2B5EF4-FFF2-40B4-BE49-F238E27FC236}">
                <a16:creationId xmlns:a16="http://schemas.microsoft.com/office/drawing/2014/main" id="{FA89301A-C463-9989-516F-CFB434062A05}"/>
              </a:ext>
            </a:extLst>
          </p:cNvPr>
          <p:cNvPicPr>
            <a:picLocks noChangeAspect="1"/>
          </p:cNvPicPr>
          <p:nvPr/>
        </p:nvPicPr>
        <p:blipFill>
          <a:blip r:embed="rId3"/>
          <a:stretch>
            <a:fillRect/>
          </a:stretch>
        </p:blipFill>
        <p:spPr>
          <a:xfrm>
            <a:off x="157880" y="1013434"/>
            <a:ext cx="7118919" cy="3959399"/>
          </a:xfrm>
          <a:prstGeom prst="rect">
            <a:avLst/>
          </a:prstGeom>
        </p:spPr>
      </p:pic>
      <p:sp>
        <p:nvSpPr>
          <p:cNvPr id="5" name="文本框 4">
            <a:extLst>
              <a:ext uri="{FF2B5EF4-FFF2-40B4-BE49-F238E27FC236}">
                <a16:creationId xmlns:a16="http://schemas.microsoft.com/office/drawing/2014/main" id="{FE5AFE55-F575-666A-41D5-4B868D81C7D0}"/>
              </a:ext>
            </a:extLst>
          </p:cNvPr>
          <p:cNvSpPr txBox="1"/>
          <p:nvPr/>
        </p:nvSpPr>
        <p:spPr>
          <a:xfrm>
            <a:off x="7344949" y="730975"/>
            <a:ext cx="4479621" cy="4524315"/>
          </a:xfrm>
          <a:prstGeom prst="rect">
            <a:avLst/>
          </a:prstGeom>
          <a:noFill/>
        </p:spPr>
        <p:txBody>
          <a:bodyPr wrap="square">
            <a:spAutoFit/>
          </a:bodyPr>
          <a:lstStyle/>
          <a:p>
            <a:pPr>
              <a:buFont typeface="Arial" panose="020B0604020202020204" pitchFamily="34" charset="0"/>
              <a:buChar char="•"/>
            </a:pPr>
            <a:r>
              <a:rPr lang="zh-CN" altLang="en-US" b="1" dirty="0"/>
              <a:t>零函数（</a:t>
            </a:r>
            <a:r>
              <a:rPr lang="en-US" altLang="zh-CN" b="1" dirty="0"/>
              <a:t>zero function</a:t>
            </a:r>
            <a:r>
              <a:rPr lang="zh-CN" altLang="en-US" b="1" dirty="0"/>
              <a:t>）</a:t>
            </a:r>
            <a:r>
              <a:rPr lang="zh-CN" altLang="en-US" dirty="0"/>
              <a:t>：表示为 </a:t>
            </a:r>
            <a:r>
              <a:rPr lang="en-US" altLang="zh-CN" dirty="0"/>
              <a:t>0</a:t>
            </a:r>
            <a:r>
              <a:rPr lang="zh-CN" altLang="en-US" dirty="0"/>
              <a:t>，它总是输出 </a:t>
            </a:r>
            <a:r>
              <a:rPr lang="en-US" altLang="zh-CN" dirty="0"/>
              <a:t>0</a:t>
            </a:r>
            <a:r>
              <a:rPr lang="zh-CN" altLang="en-US" dirty="0"/>
              <a:t>，不管输入是什么。</a:t>
            </a:r>
          </a:p>
          <a:p>
            <a:pPr>
              <a:buFont typeface="Arial" panose="020B0604020202020204" pitchFamily="34" charset="0"/>
              <a:buChar char="•"/>
            </a:pPr>
            <a:r>
              <a:rPr lang="zh-CN" altLang="en-US" dirty="0"/>
              <a:t>用 </a:t>
            </a:r>
            <a:r>
              <a:rPr lang="en-US" altLang="zh-CN" dirty="0"/>
              <a:t>Lambda </a:t>
            </a:r>
            <a:r>
              <a:rPr lang="zh-CN" altLang="en-US" dirty="0"/>
              <a:t>表示为 </a:t>
            </a:r>
            <a:r>
              <a:rPr lang="el-GR" altLang="zh-CN" dirty="0"/>
              <a:t>λ</a:t>
            </a:r>
            <a:r>
              <a:rPr lang="en-US" altLang="zh-CN" dirty="0"/>
              <a:t>n. 0</a:t>
            </a:r>
            <a:r>
              <a:rPr lang="zh-CN" altLang="en-US" dirty="0"/>
              <a:t>。</a:t>
            </a:r>
          </a:p>
          <a:p>
            <a:pPr>
              <a:buFont typeface="Arial" panose="020B0604020202020204" pitchFamily="34" charset="0"/>
              <a:buChar char="•"/>
            </a:pPr>
            <a:r>
              <a:rPr lang="zh-CN" altLang="en-US" b="1" dirty="0"/>
              <a:t>后继函数（</a:t>
            </a:r>
            <a:r>
              <a:rPr lang="en-US" altLang="zh-CN" b="1" dirty="0"/>
              <a:t>successor function</a:t>
            </a:r>
            <a:r>
              <a:rPr lang="zh-CN" altLang="en-US" b="1" dirty="0"/>
              <a:t>）</a:t>
            </a:r>
            <a:r>
              <a:rPr lang="zh-CN" altLang="en-US" dirty="0"/>
              <a:t>：表示为 </a:t>
            </a:r>
            <a:r>
              <a:rPr lang="en-US" altLang="zh-CN" dirty="0"/>
              <a:t>s</a:t>
            </a:r>
            <a:r>
              <a:rPr lang="zh-CN" altLang="en-US" dirty="0"/>
              <a:t>，它将输入的数字 </a:t>
            </a:r>
            <a:r>
              <a:rPr lang="en-US" altLang="zh-CN" dirty="0"/>
              <a:t>n </a:t>
            </a:r>
            <a:r>
              <a:rPr lang="zh-CN" altLang="en-US" dirty="0"/>
              <a:t>转换为 </a:t>
            </a:r>
            <a:r>
              <a:rPr lang="en-US" altLang="zh-CN" dirty="0"/>
              <a:t>n + 1</a:t>
            </a:r>
            <a:r>
              <a:rPr lang="zh-CN" altLang="en-US" dirty="0"/>
              <a:t>。</a:t>
            </a:r>
          </a:p>
          <a:p>
            <a:pPr>
              <a:buFont typeface="Arial" panose="020B0604020202020204" pitchFamily="34" charset="0"/>
              <a:buChar char="•"/>
            </a:pPr>
            <a:r>
              <a:rPr lang="zh-CN" altLang="en-US" dirty="0"/>
              <a:t>用 </a:t>
            </a:r>
            <a:r>
              <a:rPr lang="en-US" altLang="zh-CN" dirty="0"/>
              <a:t>Lambda </a:t>
            </a:r>
            <a:r>
              <a:rPr lang="zh-CN" altLang="en-US" dirty="0"/>
              <a:t>表示为 </a:t>
            </a:r>
            <a:r>
              <a:rPr lang="el-GR" altLang="zh-CN" dirty="0"/>
              <a:t>λ</a:t>
            </a:r>
            <a:r>
              <a:rPr lang="en-US" altLang="zh-CN" dirty="0"/>
              <a:t>n. n + 1</a:t>
            </a:r>
            <a:r>
              <a:rPr lang="zh-CN" altLang="en-US" dirty="0"/>
              <a:t>。</a:t>
            </a:r>
          </a:p>
          <a:p>
            <a:pPr>
              <a:buFont typeface="Arial" panose="020B0604020202020204" pitchFamily="34" charset="0"/>
              <a:buChar char="•"/>
            </a:pPr>
            <a:r>
              <a:rPr lang="zh-CN" altLang="en-US" b="1" dirty="0"/>
              <a:t>丢弃函数（</a:t>
            </a:r>
            <a:r>
              <a:rPr lang="en-US" altLang="zh-CN" b="1" dirty="0"/>
              <a:t>discarding function</a:t>
            </a:r>
            <a:r>
              <a:rPr lang="zh-CN" altLang="en-US" b="1" dirty="0"/>
              <a:t>）</a:t>
            </a:r>
            <a:r>
              <a:rPr lang="zh-CN" altLang="en-US" dirty="0"/>
              <a:t>：它丢弃输入的数字，不返回任何值。</a:t>
            </a:r>
          </a:p>
          <a:p>
            <a:pPr>
              <a:buFont typeface="Arial" panose="020B0604020202020204" pitchFamily="34" charset="0"/>
              <a:buChar char="•"/>
            </a:pPr>
            <a:r>
              <a:rPr lang="zh-CN" altLang="en-US" dirty="0"/>
              <a:t>在图中表示为一个空格线，表示输入被丢弃。</a:t>
            </a:r>
          </a:p>
          <a:p>
            <a:pPr>
              <a:buFont typeface="Arial" panose="020B0604020202020204" pitchFamily="34" charset="0"/>
              <a:buChar char="•"/>
            </a:pPr>
            <a:r>
              <a:rPr lang="zh-CN" altLang="en-US" b="1" dirty="0"/>
              <a:t>复制函数（</a:t>
            </a:r>
            <a:r>
              <a:rPr lang="en-US" altLang="zh-CN" b="1" dirty="0"/>
              <a:t>duplication function</a:t>
            </a:r>
            <a:r>
              <a:rPr lang="zh-CN" altLang="en-US" b="1" dirty="0"/>
              <a:t>）</a:t>
            </a:r>
            <a:r>
              <a:rPr lang="zh-CN" altLang="en-US" dirty="0"/>
              <a:t>：它将输入的数字 </a:t>
            </a:r>
            <a:r>
              <a:rPr lang="en-US" altLang="zh-CN" dirty="0"/>
              <a:t>n </a:t>
            </a:r>
            <a:r>
              <a:rPr lang="zh-CN" altLang="en-US" dirty="0"/>
              <a:t>复制两次，返回 </a:t>
            </a:r>
            <a:r>
              <a:rPr lang="en-US" altLang="zh-CN" dirty="0"/>
              <a:t>(n, n)</a:t>
            </a:r>
            <a:r>
              <a:rPr lang="zh-CN" altLang="en-US" dirty="0"/>
              <a:t>。</a:t>
            </a:r>
          </a:p>
          <a:p>
            <a:pPr>
              <a:buFont typeface="Arial" panose="020B0604020202020204" pitchFamily="34" charset="0"/>
              <a:buChar char="•"/>
            </a:pPr>
            <a:r>
              <a:rPr lang="zh-CN" altLang="en-US" b="1" dirty="0"/>
              <a:t>恒等函数（</a:t>
            </a:r>
            <a:r>
              <a:rPr lang="en-US" altLang="zh-CN" b="1" dirty="0"/>
              <a:t>identity function</a:t>
            </a:r>
            <a:r>
              <a:rPr lang="zh-CN" altLang="en-US" b="1" dirty="0"/>
              <a:t>）</a:t>
            </a:r>
            <a:r>
              <a:rPr lang="zh-CN" altLang="en-US" dirty="0"/>
              <a:t>：它将输入的数字 </a:t>
            </a:r>
            <a:r>
              <a:rPr lang="en-US" altLang="zh-CN" dirty="0"/>
              <a:t>n </a:t>
            </a:r>
            <a:r>
              <a:rPr lang="zh-CN" altLang="en-US" dirty="0"/>
              <a:t>原样返回。</a:t>
            </a:r>
          </a:p>
          <a:p>
            <a:pPr>
              <a:buFont typeface="Arial" panose="020B0604020202020204" pitchFamily="34" charset="0"/>
              <a:buChar char="•"/>
            </a:pPr>
            <a:r>
              <a:rPr lang="zh-CN" altLang="en-US" b="1" dirty="0"/>
              <a:t>交换函数（</a:t>
            </a:r>
            <a:r>
              <a:rPr lang="en-US" altLang="zh-CN" b="1" dirty="0"/>
              <a:t>swap function</a:t>
            </a:r>
            <a:r>
              <a:rPr lang="zh-CN" altLang="en-US" b="1" dirty="0"/>
              <a:t>）</a:t>
            </a:r>
            <a:r>
              <a:rPr lang="zh-CN" altLang="en-US" dirty="0"/>
              <a:t>：它交换两个输入的顺序，即 </a:t>
            </a:r>
            <a:r>
              <a:rPr lang="en-US" altLang="zh-CN" dirty="0"/>
              <a:t>(m, n) </a:t>
            </a:r>
            <a:r>
              <a:rPr lang="zh-CN" altLang="en-US" dirty="0"/>
              <a:t>变为 </a:t>
            </a:r>
            <a:r>
              <a:rPr lang="en-US" altLang="zh-CN" dirty="0"/>
              <a:t>(n, m)</a:t>
            </a:r>
            <a:r>
              <a:rPr lang="zh-CN" altLang="en-US" dirty="0"/>
              <a:t>。</a:t>
            </a:r>
          </a:p>
        </p:txBody>
      </p:sp>
      <p:sp>
        <p:nvSpPr>
          <p:cNvPr id="8" name="文本框 7">
            <a:extLst>
              <a:ext uri="{FF2B5EF4-FFF2-40B4-BE49-F238E27FC236}">
                <a16:creationId xmlns:a16="http://schemas.microsoft.com/office/drawing/2014/main" id="{8FDF26B4-C15C-7C45-CCA9-DC392CF6152C}"/>
              </a:ext>
            </a:extLst>
          </p:cNvPr>
          <p:cNvSpPr txBox="1"/>
          <p:nvPr/>
        </p:nvSpPr>
        <p:spPr>
          <a:xfrm>
            <a:off x="157880" y="4967403"/>
            <a:ext cx="6097044" cy="1754326"/>
          </a:xfrm>
          <a:prstGeom prst="rect">
            <a:avLst/>
          </a:prstGeom>
          <a:noFill/>
        </p:spPr>
        <p:txBody>
          <a:bodyPr wrap="square">
            <a:spAutoFit/>
          </a:bodyPr>
          <a:lstStyle/>
          <a:p>
            <a:pPr>
              <a:buFont typeface="Arial" panose="020B0604020202020204" pitchFamily="34" charset="0"/>
              <a:buChar char="•"/>
            </a:pPr>
            <a:r>
              <a:rPr lang="zh-CN" altLang="en-US" b="1" dirty="0"/>
              <a:t>零函数 </a:t>
            </a:r>
            <a:r>
              <a:rPr lang="en-US" altLang="zh-CN" b="1" dirty="0"/>
              <a:t>zᵏ</a:t>
            </a:r>
            <a:r>
              <a:rPr lang="zh-CN" altLang="en-US" dirty="0"/>
              <a:t>：</a:t>
            </a:r>
            <a:r>
              <a:rPr lang="en-US" altLang="zh-CN" dirty="0"/>
              <a:t>zᵏ </a:t>
            </a:r>
            <a:r>
              <a:rPr lang="zh-CN" altLang="en-US" dirty="0"/>
              <a:t>是一个将 </a:t>
            </a:r>
            <a:r>
              <a:rPr lang="en-US" altLang="zh-CN" dirty="0"/>
              <a:t>k </a:t>
            </a:r>
            <a:r>
              <a:rPr lang="zh-CN" altLang="en-US" dirty="0"/>
              <a:t>个参数 </a:t>
            </a:r>
            <a:r>
              <a:rPr lang="en-US" altLang="zh-CN" dirty="0"/>
              <a:t>(n₁, n₂, ..., nₖ) </a:t>
            </a:r>
            <a:r>
              <a:rPr lang="zh-CN" altLang="en-US" dirty="0"/>
              <a:t>转换为 </a:t>
            </a:r>
            <a:r>
              <a:rPr lang="en-US" altLang="zh-CN" dirty="0"/>
              <a:t>0 </a:t>
            </a:r>
            <a:r>
              <a:rPr lang="zh-CN" altLang="en-US" dirty="0"/>
              <a:t>的函数，表示为 </a:t>
            </a:r>
            <a:r>
              <a:rPr lang="en-US" altLang="zh-CN" dirty="0"/>
              <a:t>λ(n₁, ..., nₖ). 0</a:t>
            </a:r>
            <a:r>
              <a:rPr lang="zh-CN" altLang="en-US" dirty="0"/>
              <a:t>。</a:t>
            </a:r>
          </a:p>
          <a:p>
            <a:pPr>
              <a:buFont typeface="Arial" panose="020B0604020202020204" pitchFamily="34" charset="0"/>
              <a:buChar char="•"/>
            </a:pPr>
            <a:r>
              <a:rPr lang="zh-CN" altLang="en-US" b="1" dirty="0"/>
              <a:t>后继函数 </a:t>
            </a:r>
            <a:r>
              <a:rPr lang="en-US" altLang="zh-CN" b="1" dirty="0"/>
              <a:t>s</a:t>
            </a:r>
            <a:r>
              <a:rPr lang="zh-CN" altLang="en-US" dirty="0"/>
              <a:t>：将 </a:t>
            </a:r>
            <a:r>
              <a:rPr lang="en-US" altLang="zh-CN" dirty="0"/>
              <a:t>n </a:t>
            </a:r>
            <a:r>
              <a:rPr lang="zh-CN" altLang="en-US" dirty="0"/>
              <a:t>转换为 </a:t>
            </a:r>
            <a:r>
              <a:rPr lang="en-US" altLang="zh-CN" dirty="0"/>
              <a:t>n + 1</a:t>
            </a:r>
            <a:r>
              <a:rPr lang="zh-CN" altLang="en-US" dirty="0"/>
              <a:t>，与上面定义相同。</a:t>
            </a:r>
          </a:p>
          <a:p>
            <a:pPr>
              <a:buFont typeface="Arial" panose="020B0604020202020204" pitchFamily="34" charset="0"/>
              <a:buChar char="•"/>
            </a:pPr>
            <a:r>
              <a:rPr lang="zh-CN" altLang="en-US" b="1" dirty="0"/>
              <a:t>投影函数 </a:t>
            </a:r>
            <a:r>
              <a:rPr lang="en-US" altLang="zh-CN" b="1" dirty="0"/>
              <a:t>Πᵏᵢ</a:t>
            </a:r>
            <a:r>
              <a:rPr lang="zh-CN" altLang="en-US" dirty="0"/>
              <a:t>：这是一个投影函数，它从 </a:t>
            </a:r>
            <a:r>
              <a:rPr lang="en-US" altLang="zh-CN" dirty="0"/>
              <a:t>k </a:t>
            </a:r>
            <a:r>
              <a:rPr lang="zh-CN" altLang="en-US" dirty="0"/>
              <a:t>个输入参数 </a:t>
            </a:r>
            <a:r>
              <a:rPr lang="en-US" altLang="zh-CN" dirty="0"/>
              <a:t>(n₁, n₂, ..., nₖ) </a:t>
            </a:r>
            <a:r>
              <a:rPr lang="zh-CN" altLang="en-US" dirty="0"/>
              <a:t>中提取第 </a:t>
            </a:r>
            <a:r>
              <a:rPr lang="en-US" altLang="zh-CN" dirty="0" err="1"/>
              <a:t>i</a:t>
            </a:r>
            <a:r>
              <a:rPr lang="en-US" altLang="zh-CN" dirty="0"/>
              <a:t> </a:t>
            </a:r>
            <a:r>
              <a:rPr lang="zh-CN" altLang="en-US" dirty="0"/>
              <a:t>个参数 </a:t>
            </a:r>
            <a:r>
              <a:rPr lang="en-US" altLang="zh-CN" dirty="0"/>
              <a:t>nᵢ</a:t>
            </a:r>
            <a:r>
              <a:rPr lang="zh-CN" altLang="en-US" dirty="0"/>
              <a:t>。</a:t>
            </a:r>
          </a:p>
          <a:p>
            <a:pPr>
              <a:buFont typeface="Arial" panose="020B0604020202020204" pitchFamily="34" charset="0"/>
              <a:buChar char="•"/>
            </a:pPr>
            <a:r>
              <a:rPr lang="zh-CN" altLang="en-US" dirty="0"/>
              <a:t>表示为 </a:t>
            </a:r>
            <a:r>
              <a:rPr lang="en-US" altLang="zh-CN" dirty="0"/>
              <a:t>Πᵏᵢ (n₁, ..., nₖ) = nᵢ</a:t>
            </a:r>
            <a:r>
              <a:rPr lang="zh-CN" altLang="en-US" dirty="0"/>
              <a:t>。</a:t>
            </a:r>
          </a:p>
        </p:txBody>
      </p:sp>
    </p:spTree>
    <p:extLst>
      <p:ext uri="{BB962C8B-B14F-4D97-AF65-F5344CB8AC3E}">
        <p14:creationId xmlns:p14="http://schemas.microsoft.com/office/powerpoint/2010/main" val="1392423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2" name="图片 1">
            <a:extLst>
              <a:ext uri="{FF2B5EF4-FFF2-40B4-BE49-F238E27FC236}">
                <a16:creationId xmlns:a16="http://schemas.microsoft.com/office/drawing/2014/main" id="{FA89301A-C463-9989-516F-CFB434062A05}"/>
              </a:ext>
            </a:extLst>
          </p:cNvPr>
          <p:cNvPicPr>
            <a:picLocks noChangeAspect="1"/>
          </p:cNvPicPr>
          <p:nvPr/>
        </p:nvPicPr>
        <p:blipFill>
          <a:blip r:embed="rId3"/>
          <a:stretch>
            <a:fillRect/>
          </a:stretch>
        </p:blipFill>
        <p:spPr>
          <a:xfrm>
            <a:off x="157880" y="1013434"/>
            <a:ext cx="5880233" cy="3270467"/>
          </a:xfrm>
          <a:prstGeom prst="rect">
            <a:avLst/>
          </a:prstGeom>
        </p:spPr>
      </p:pic>
      <p:sp>
        <p:nvSpPr>
          <p:cNvPr id="4" name="文本框 3">
            <a:extLst>
              <a:ext uri="{FF2B5EF4-FFF2-40B4-BE49-F238E27FC236}">
                <a16:creationId xmlns:a16="http://schemas.microsoft.com/office/drawing/2014/main" id="{22437AAD-6302-57F5-2AE8-F0538E2BB787}"/>
              </a:ext>
            </a:extLst>
          </p:cNvPr>
          <p:cNvSpPr txBox="1"/>
          <p:nvPr/>
        </p:nvSpPr>
        <p:spPr>
          <a:xfrm>
            <a:off x="6321468" y="1013434"/>
            <a:ext cx="6097044" cy="646331"/>
          </a:xfrm>
          <a:prstGeom prst="rect">
            <a:avLst/>
          </a:prstGeom>
          <a:noFill/>
        </p:spPr>
        <p:txBody>
          <a:bodyPr wrap="square">
            <a:spAutoFit/>
          </a:bodyPr>
          <a:lstStyle/>
          <a:p>
            <a:pPr>
              <a:buFont typeface="Arial" panose="020B0604020202020204" pitchFamily="34" charset="0"/>
              <a:buChar char="•"/>
            </a:pPr>
            <a:r>
              <a:rPr lang="zh-CN" altLang="en-US" dirty="0"/>
              <a:t>使用上述框图和定义，证明投影函数 </a:t>
            </a:r>
            <a:r>
              <a:rPr lang="en-US" altLang="zh-CN" dirty="0"/>
              <a:t>Π⁵₃</a:t>
            </a:r>
            <a:r>
              <a:rPr lang="zh-CN" altLang="en-US" dirty="0"/>
              <a:t>（</a:t>
            </a:r>
            <a:r>
              <a:rPr lang="en-US" altLang="zh-CN" dirty="0"/>
              <a:t>k = 5, </a:t>
            </a:r>
            <a:r>
              <a:rPr lang="en-US" altLang="zh-CN" dirty="0" err="1"/>
              <a:t>i</a:t>
            </a:r>
            <a:r>
              <a:rPr lang="en-US" altLang="zh-CN" dirty="0"/>
              <a:t> = 3</a:t>
            </a:r>
            <a:r>
              <a:rPr lang="zh-CN" altLang="en-US" dirty="0"/>
              <a:t>）是原始递归的。</a:t>
            </a:r>
          </a:p>
        </p:txBody>
      </p:sp>
      <p:sp>
        <p:nvSpPr>
          <p:cNvPr id="7" name="文本框 6">
            <a:extLst>
              <a:ext uri="{FF2B5EF4-FFF2-40B4-BE49-F238E27FC236}">
                <a16:creationId xmlns:a16="http://schemas.microsoft.com/office/drawing/2014/main" id="{58255980-FE69-A3CE-0775-C274BB95A60E}"/>
              </a:ext>
            </a:extLst>
          </p:cNvPr>
          <p:cNvSpPr txBox="1"/>
          <p:nvPr/>
        </p:nvSpPr>
        <p:spPr>
          <a:xfrm>
            <a:off x="6233786" y="1659765"/>
            <a:ext cx="6109570" cy="5078313"/>
          </a:xfrm>
          <a:prstGeom prst="rect">
            <a:avLst/>
          </a:prstGeom>
          <a:noFill/>
        </p:spPr>
        <p:txBody>
          <a:bodyPr wrap="square">
            <a:spAutoFit/>
          </a:bodyPr>
          <a:lstStyle/>
          <a:p>
            <a:r>
              <a:rPr lang="zh-CN" altLang="en-US" dirty="0"/>
              <a:t>要证明 </a:t>
            </a:r>
            <a:r>
              <a:rPr lang="en-US" altLang="zh-CN" dirty="0"/>
              <a:t>Π⁵₃ </a:t>
            </a:r>
            <a:r>
              <a:rPr lang="zh-CN" altLang="en-US" dirty="0"/>
              <a:t>是原始递归的，我们可以将其表示为原始递归函数的组合。以下是解题步骤：</a:t>
            </a:r>
          </a:p>
          <a:p>
            <a:r>
              <a:rPr lang="zh-CN" altLang="en-US" b="1" dirty="0"/>
              <a:t>步骤 </a:t>
            </a:r>
            <a:r>
              <a:rPr lang="en-US" altLang="zh-CN" b="1" dirty="0"/>
              <a:t>1</a:t>
            </a:r>
            <a:r>
              <a:rPr lang="zh-CN" altLang="en-US" b="1" dirty="0"/>
              <a:t>：定义 </a:t>
            </a:r>
            <a:r>
              <a:rPr lang="en-US" altLang="zh-CN" b="1" dirty="0"/>
              <a:t>Π⁵₃ </a:t>
            </a:r>
            <a:r>
              <a:rPr lang="zh-CN" altLang="en-US" b="1" dirty="0"/>
              <a:t>函数</a:t>
            </a:r>
          </a:p>
          <a:p>
            <a:pPr lvl="1">
              <a:buFont typeface="Arial" panose="020B0604020202020204" pitchFamily="34" charset="0"/>
              <a:buChar char="•"/>
            </a:pPr>
            <a:r>
              <a:rPr lang="en-US" altLang="zh-CN" dirty="0"/>
              <a:t>Π⁵₃ (n₁, n₂, n₃, n₄, n₅) = n₃</a:t>
            </a:r>
          </a:p>
          <a:p>
            <a:pPr lvl="1">
              <a:buFont typeface="Arial" panose="020B0604020202020204" pitchFamily="34" charset="0"/>
              <a:buChar char="•"/>
            </a:pPr>
            <a:r>
              <a:rPr lang="zh-CN" altLang="en-US" dirty="0"/>
              <a:t>这是一个从五个输入参数中提取第三个参数的投影函数。</a:t>
            </a:r>
          </a:p>
          <a:p>
            <a:r>
              <a:rPr lang="zh-CN" altLang="en-US" b="1" dirty="0"/>
              <a:t>步骤 </a:t>
            </a:r>
            <a:r>
              <a:rPr lang="en-US" altLang="zh-CN" b="1" dirty="0"/>
              <a:t>2</a:t>
            </a:r>
            <a:r>
              <a:rPr lang="zh-CN" altLang="en-US" b="1" dirty="0"/>
              <a:t>：利用复制和交换函数</a:t>
            </a:r>
          </a:p>
          <a:p>
            <a:pPr>
              <a:buFont typeface="Arial" panose="020B0604020202020204" pitchFamily="34" charset="0"/>
              <a:buChar char="•"/>
            </a:pPr>
            <a:r>
              <a:rPr lang="zh-CN" altLang="en-US" dirty="0"/>
              <a:t>我们可以通过组合复制函数和交换函数来创建投影函数：</a:t>
            </a:r>
          </a:p>
          <a:p>
            <a:pPr marL="742950" lvl="1" indent="-285750">
              <a:buFont typeface="Arial" panose="020B0604020202020204" pitchFamily="34" charset="0"/>
              <a:buChar char="•"/>
            </a:pPr>
            <a:r>
              <a:rPr lang="zh-CN" altLang="en-US" dirty="0"/>
              <a:t>复制函数：</a:t>
            </a:r>
            <a:r>
              <a:rPr lang="en-US" altLang="zh-CN" dirty="0"/>
              <a:t>duplication</a:t>
            </a:r>
            <a:r>
              <a:rPr lang="zh-CN" altLang="en-US" dirty="0"/>
              <a:t>，将输入复制多次。</a:t>
            </a:r>
          </a:p>
          <a:p>
            <a:pPr marL="742950" lvl="1" indent="-285750">
              <a:buFont typeface="Arial" panose="020B0604020202020204" pitchFamily="34" charset="0"/>
              <a:buChar char="•"/>
            </a:pPr>
            <a:r>
              <a:rPr lang="zh-CN" altLang="en-US" dirty="0"/>
              <a:t>交换函数：</a:t>
            </a:r>
            <a:r>
              <a:rPr lang="en-US" altLang="zh-CN" dirty="0"/>
              <a:t>swap</a:t>
            </a:r>
            <a:r>
              <a:rPr lang="zh-CN" altLang="en-US" dirty="0"/>
              <a:t>，交换输入的顺序。</a:t>
            </a:r>
          </a:p>
          <a:p>
            <a:r>
              <a:rPr lang="zh-CN" altLang="en-US" b="1" dirty="0"/>
              <a:t>步骤 </a:t>
            </a:r>
            <a:r>
              <a:rPr lang="en-US" altLang="zh-CN" b="1" dirty="0"/>
              <a:t>3</a:t>
            </a:r>
            <a:r>
              <a:rPr lang="zh-CN" altLang="en-US" b="1" dirty="0"/>
              <a:t>：构造 </a:t>
            </a:r>
            <a:r>
              <a:rPr lang="en-US" altLang="zh-CN" b="1" dirty="0"/>
              <a:t>Π⁵₃</a:t>
            </a:r>
          </a:p>
          <a:p>
            <a:pPr>
              <a:buFont typeface="Arial" panose="020B0604020202020204" pitchFamily="34" charset="0"/>
              <a:buChar char="•"/>
            </a:pPr>
            <a:r>
              <a:rPr lang="zh-CN" altLang="en-US" dirty="0"/>
              <a:t>可以使用恒等函数、复制函数和交换函数来逐步提取第 </a:t>
            </a:r>
            <a:r>
              <a:rPr lang="en-US" altLang="zh-CN" dirty="0"/>
              <a:t>3 </a:t>
            </a:r>
            <a:r>
              <a:rPr lang="zh-CN" altLang="en-US" dirty="0"/>
              <a:t>个参数：</a:t>
            </a:r>
          </a:p>
          <a:p>
            <a:pPr marL="742950" lvl="1" indent="-285750">
              <a:buFont typeface="Arial" panose="020B0604020202020204" pitchFamily="34" charset="0"/>
              <a:buChar char="•"/>
            </a:pPr>
            <a:r>
              <a:rPr lang="zh-CN" altLang="en-US" dirty="0"/>
              <a:t>先将所有输入按照顺序排列，并利用 </a:t>
            </a:r>
            <a:r>
              <a:rPr lang="en-US" altLang="zh-CN" dirty="0"/>
              <a:t>identity </a:t>
            </a:r>
            <a:r>
              <a:rPr lang="zh-CN" altLang="en-US" dirty="0"/>
              <a:t>函数使其保持原样。</a:t>
            </a:r>
          </a:p>
          <a:p>
            <a:pPr marL="742950" lvl="1" indent="-285750">
              <a:buFont typeface="Arial" panose="020B0604020202020204" pitchFamily="34" charset="0"/>
              <a:buChar char="•"/>
            </a:pPr>
            <a:r>
              <a:rPr lang="zh-CN" altLang="en-US" dirty="0"/>
              <a:t>使用交换函数，将需要的第 </a:t>
            </a:r>
            <a:r>
              <a:rPr lang="en-US" altLang="zh-CN" dirty="0"/>
              <a:t>3 </a:t>
            </a:r>
            <a:r>
              <a:rPr lang="zh-CN" altLang="en-US" dirty="0"/>
              <a:t>个参数移到第一个位置。</a:t>
            </a:r>
          </a:p>
          <a:p>
            <a:pPr marL="742950" lvl="1" indent="-285750">
              <a:buFont typeface="Arial" panose="020B0604020202020204" pitchFamily="34" charset="0"/>
              <a:buChar char="•"/>
            </a:pPr>
            <a:r>
              <a:rPr lang="zh-CN" altLang="en-US" dirty="0"/>
              <a:t>使用 </a:t>
            </a:r>
            <a:r>
              <a:rPr lang="en-US" altLang="zh-CN" dirty="0"/>
              <a:t>identity </a:t>
            </a:r>
            <a:r>
              <a:rPr lang="zh-CN" altLang="en-US" dirty="0"/>
              <a:t>函数，将它提取出来。</a:t>
            </a:r>
          </a:p>
        </p:txBody>
      </p:sp>
      <p:sp>
        <p:nvSpPr>
          <p:cNvPr id="10" name="文本框 9">
            <a:extLst>
              <a:ext uri="{FF2B5EF4-FFF2-40B4-BE49-F238E27FC236}">
                <a16:creationId xmlns:a16="http://schemas.microsoft.com/office/drawing/2014/main" id="{38D09642-376B-580C-9C2E-FFB52A54B2EC}"/>
              </a:ext>
            </a:extLst>
          </p:cNvPr>
          <p:cNvSpPr txBox="1"/>
          <p:nvPr/>
        </p:nvSpPr>
        <p:spPr>
          <a:xfrm>
            <a:off x="294300" y="4886755"/>
            <a:ext cx="6222304" cy="1754326"/>
          </a:xfrm>
          <a:prstGeom prst="rect">
            <a:avLst/>
          </a:prstGeom>
          <a:noFill/>
        </p:spPr>
        <p:txBody>
          <a:bodyPr wrap="square">
            <a:spAutoFit/>
          </a:bodyPr>
          <a:lstStyle/>
          <a:p>
            <a:pPr>
              <a:buFont typeface="+mj-lt"/>
              <a:buAutoNum type="arabicPeriod"/>
            </a:pPr>
            <a:r>
              <a:rPr lang="zh-CN" altLang="en-US" b="1" dirty="0"/>
              <a:t>初始函数 </a:t>
            </a:r>
            <a:r>
              <a:rPr lang="en-US" altLang="zh-CN" b="1" dirty="0"/>
              <a:t>f(x, y, z, w, u) = (x, y, z, w, u)</a:t>
            </a:r>
            <a:r>
              <a:rPr lang="zh-CN" altLang="en-US" dirty="0"/>
              <a:t>（恒等函数）。</a:t>
            </a:r>
          </a:p>
          <a:p>
            <a:pPr>
              <a:buFont typeface="+mj-lt"/>
              <a:buAutoNum type="arabicPeriod"/>
            </a:pPr>
            <a:r>
              <a:rPr lang="zh-CN" altLang="en-US" b="1" dirty="0"/>
              <a:t>应用交换函数</a:t>
            </a:r>
            <a:r>
              <a:rPr lang="zh-CN" altLang="en-US" dirty="0"/>
              <a:t>，得到 </a:t>
            </a:r>
            <a:r>
              <a:rPr lang="en-US" altLang="zh-CN" dirty="0"/>
              <a:t>(z, y, x, w, u)</a:t>
            </a:r>
            <a:r>
              <a:rPr lang="zh-CN" altLang="en-US" dirty="0"/>
              <a:t>。</a:t>
            </a:r>
          </a:p>
          <a:p>
            <a:pPr>
              <a:buFont typeface="+mj-lt"/>
              <a:buAutoNum type="arabicPeriod"/>
            </a:pPr>
            <a:r>
              <a:rPr lang="zh-CN" altLang="en-US" b="1" dirty="0"/>
              <a:t>再次应用交换函数</a:t>
            </a:r>
            <a:r>
              <a:rPr lang="zh-CN" altLang="en-US" dirty="0"/>
              <a:t>，得到 </a:t>
            </a:r>
            <a:r>
              <a:rPr lang="en-US" altLang="zh-CN" dirty="0"/>
              <a:t>(z, x, y, w, u)</a:t>
            </a:r>
            <a:r>
              <a:rPr lang="zh-CN" altLang="en-US" dirty="0"/>
              <a:t>。</a:t>
            </a:r>
          </a:p>
          <a:p>
            <a:pPr>
              <a:buFont typeface="+mj-lt"/>
              <a:buAutoNum type="arabicPeriod"/>
            </a:pPr>
            <a:r>
              <a:rPr lang="zh-CN" altLang="en-US" b="1" dirty="0"/>
              <a:t>使用 </a:t>
            </a:r>
            <a:r>
              <a:rPr lang="el-GR" altLang="zh-CN" b="1" dirty="0"/>
              <a:t>Π¹¹ </a:t>
            </a:r>
            <a:r>
              <a:rPr lang="zh-CN" altLang="en-US" b="1" dirty="0"/>
              <a:t>投影函数，提取第一个参数</a:t>
            </a:r>
            <a:r>
              <a:rPr lang="zh-CN" altLang="en-US" dirty="0"/>
              <a:t> </a:t>
            </a:r>
            <a:r>
              <a:rPr lang="en-US" altLang="zh-CN" dirty="0"/>
              <a:t>z</a:t>
            </a:r>
            <a:r>
              <a:rPr lang="zh-CN" altLang="en-US" dirty="0"/>
              <a:t>。</a:t>
            </a:r>
          </a:p>
          <a:p>
            <a:r>
              <a:rPr lang="zh-CN" altLang="en-US" dirty="0"/>
              <a:t>这样，我们利用原始递归的基本函数组合，得到了 </a:t>
            </a:r>
            <a:r>
              <a:rPr lang="el-GR" altLang="zh-CN" dirty="0"/>
              <a:t>Π⁵₃</a:t>
            </a:r>
            <a:r>
              <a:rPr lang="zh-CN" altLang="el-GR" dirty="0"/>
              <a:t>，</a:t>
            </a:r>
            <a:r>
              <a:rPr lang="zh-CN" altLang="en-US" dirty="0"/>
              <a:t>即从 </a:t>
            </a:r>
            <a:r>
              <a:rPr lang="en-US" altLang="zh-CN" dirty="0"/>
              <a:t>(n₁, n₂, n₃, n₄, n₅) </a:t>
            </a:r>
            <a:r>
              <a:rPr lang="zh-CN" altLang="en-US" dirty="0"/>
              <a:t>提取出 </a:t>
            </a:r>
            <a:r>
              <a:rPr lang="en-US" altLang="zh-CN" dirty="0"/>
              <a:t>n₃</a:t>
            </a:r>
            <a:r>
              <a:rPr lang="zh-CN" altLang="en-US" dirty="0"/>
              <a:t>。</a:t>
            </a:r>
          </a:p>
        </p:txBody>
      </p:sp>
    </p:spTree>
    <p:extLst>
      <p:ext uri="{BB962C8B-B14F-4D97-AF65-F5344CB8AC3E}">
        <p14:creationId xmlns:p14="http://schemas.microsoft.com/office/powerpoint/2010/main" val="369639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232CD-2E2B-5DC8-88FB-E4316B0E1A4A}"/>
            </a:ext>
          </a:extLst>
        </p:cNvPr>
        <p:cNvGrpSpPr/>
        <p:nvPr/>
      </p:nvGrpSpPr>
      <p:grpSpPr>
        <a:xfrm>
          <a:off x="0" y="0"/>
          <a:ext cx="0" cy="0"/>
          <a:chOff x="0" y="0"/>
          <a:chExt cx="0" cy="0"/>
        </a:xfrm>
      </p:grpSpPr>
      <p:sp>
        <p:nvSpPr>
          <p:cNvPr id="131" name="五边形 4">
            <a:extLst>
              <a:ext uri="{FF2B5EF4-FFF2-40B4-BE49-F238E27FC236}">
                <a16:creationId xmlns:a16="http://schemas.microsoft.com/office/drawing/2014/main" id="{8D2F8A50-2701-F648-A9EE-291612B0E0FC}"/>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BD435F72-3470-5541-FD4A-E835C39E291C}"/>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2" name="图片 1">
            <a:extLst>
              <a:ext uri="{FF2B5EF4-FFF2-40B4-BE49-F238E27FC236}">
                <a16:creationId xmlns:a16="http://schemas.microsoft.com/office/drawing/2014/main" id="{2E903647-9B40-3AE3-341C-4BAB26A77A87}"/>
              </a:ext>
            </a:extLst>
          </p:cNvPr>
          <p:cNvPicPr>
            <a:picLocks noChangeAspect="1"/>
          </p:cNvPicPr>
          <p:nvPr/>
        </p:nvPicPr>
        <p:blipFill>
          <a:blip r:embed="rId3"/>
          <a:stretch>
            <a:fillRect/>
          </a:stretch>
        </p:blipFill>
        <p:spPr>
          <a:xfrm>
            <a:off x="1526020" y="1072733"/>
            <a:ext cx="9139960" cy="4712534"/>
          </a:xfrm>
          <a:prstGeom prst="rect">
            <a:avLst/>
          </a:prstGeom>
          <a:noFill/>
          <a:ln>
            <a:noFill/>
          </a:ln>
        </p:spPr>
      </p:pic>
    </p:spTree>
    <p:extLst>
      <p:ext uri="{BB962C8B-B14F-4D97-AF65-F5344CB8AC3E}">
        <p14:creationId xmlns:p14="http://schemas.microsoft.com/office/powerpoint/2010/main" val="2150435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F2926A8F-2EC2-190F-8092-083EBF0025CA}"/>
              </a:ext>
            </a:extLst>
          </p:cNvPr>
          <p:cNvPicPr>
            <a:picLocks noChangeAspect="1"/>
          </p:cNvPicPr>
          <p:nvPr/>
        </p:nvPicPr>
        <p:blipFill>
          <a:blip r:embed="rId3"/>
          <a:stretch>
            <a:fillRect/>
          </a:stretch>
        </p:blipFill>
        <p:spPr>
          <a:xfrm>
            <a:off x="-304800" y="1939352"/>
            <a:ext cx="6861022" cy="3082986"/>
          </a:xfrm>
          <a:prstGeom prst="rect">
            <a:avLst/>
          </a:prstGeom>
        </p:spPr>
      </p:pic>
      <p:sp>
        <p:nvSpPr>
          <p:cNvPr id="7" name="文本框 6">
            <a:extLst>
              <a:ext uri="{FF2B5EF4-FFF2-40B4-BE49-F238E27FC236}">
                <a16:creationId xmlns:a16="http://schemas.microsoft.com/office/drawing/2014/main" id="{60383AE3-BC95-C2BD-4E9B-AC8B54A4A6B6}"/>
              </a:ext>
            </a:extLst>
          </p:cNvPr>
          <p:cNvSpPr txBox="1"/>
          <p:nvPr/>
        </p:nvSpPr>
        <p:spPr>
          <a:xfrm>
            <a:off x="2228067" y="81337"/>
            <a:ext cx="6097044" cy="1754326"/>
          </a:xfrm>
          <a:prstGeom prst="rect">
            <a:avLst/>
          </a:prstGeom>
          <a:noFill/>
        </p:spPr>
        <p:txBody>
          <a:bodyPr wrap="square">
            <a:spAutoFit/>
          </a:bodyPr>
          <a:lstStyle/>
          <a:p>
            <a:pPr marL="285750" indent="-285750">
              <a:buFont typeface="Arial" panose="020B0604020202020204" pitchFamily="34" charset="0"/>
              <a:buChar char="•"/>
            </a:pPr>
            <a:r>
              <a:rPr lang="zh-CN" altLang="en-US" dirty="0"/>
              <a:t>我们需要证明以下条件函数 </a:t>
            </a:r>
            <a:r>
              <a:rPr lang="en-US" altLang="zh-CN" dirty="0" err="1"/>
              <a:t>cond</a:t>
            </a:r>
            <a:r>
              <a:rPr lang="en-US" altLang="zh-CN" dirty="0"/>
              <a:t> </a:t>
            </a:r>
            <a:r>
              <a:rPr lang="zh-CN" altLang="en-US" dirty="0"/>
              <a:t>是原始递归的函数，并且分两步进行：</a:t>
            </a:r>
          </a:p>
          <a:p>
            <a:pPr marL="285750" indent="-285750">
              <a:buFont typeface="Arial" panose="020B0604020202020204" pitchFamily="34" charset="0"/>
              <a:buChar char="•"/>
            </a:pPr>
            <a:r>
              <a:rPr lang="zh-CN" altLang="en-US" b="1" dirty="0"/>
              <a:t>定义条件函数 </a:t>
            </a:r>
            <a:r>
              <a:rPr lang="en-US" altLang="zh-CN" b="1" dirty="0" err="1"/>
              <a:t>cond</a:t>
            </a:r>
            <a:r>
              <a:rPr lang="zh-CN" altLang="en-US" dirty="0"/>
              <a:t>：用原始递归的方法定义 </a:t>
            </a:r>
            <a:r>
              <a:rPr lang="en-US" altLang="zh-CN" dirty="0" err="1"/>
              <a:t>cond</a:t>
            </a:r>
            <a:r>
              <a:rPr lang="zh-CN" altLang="en-US" dirty="0"/>
              <a:t>，其中包含两个函数 </a:t>
            </a:r>
            <a:r>
              <a:rPr lang="en-US" altLang="zh-CN" dirty="0"/>
              <a:t>f </a:t>
            </a:r>
            <a:r>
              <a:rPr lang="zh-CN" altLang="en-US" dirty="0"/>
              <a:t>和 </a:t>
            </a:r>
            <a:r>
              <a:rPr lang="en-US" altLang="zh-CN" dirty="0"/>
              <a:t>g</a:t>
            </a:r>
            <a:r>
              <a:rPr lang="zh-CN" altLang="en-US" dirty="0"/>
              <a:t>，分别用于初始情况（</a:t>
            </a:r>
            <a:r>
              <a:rPr lang="en-US" altLang="zh-CN" dirty="0"/>
              <a:t>base case</a:t>
            </a:r>
            <a:r>
              <a:rPr lang="zh-CN" altLang="en-US" dirty="0"/>
              <a:t>）和递归步骤（</a:t>
            </a:r>
            <a:r>
              <a:rPr lang="en-US" altLang="zh-CN" dirty="0"/>
              <a:t>inductive step</a:t>
            </a:r>
            <a:r>
              <a:rPr lang="zh-CN" altLang="en-US" dirty="0"/>
              <a:t>）。</a:t>
            </a:r>
          </a:p>
          <a:p>
            <a:pPr marL="285750" indent="-285750">
              <a:buFont typeface="Arial" panose="020B0604020202020204" pitchFamily="34" charset="0"/>
              <a:buChar char="•"/>
            </a:pPr>
            <a:r>
              <a:rPr lang="zh-CN" altLang="en-US" b="1" dirty="0"/>
              <a:t>证明 </a:t>
            </a:r>
            <a:r>
              <a:rPr lang="en-US" altLang="zh-CN" b="1" dirty="0"/>
              <a:t>f </a:t>
            </a:r>
            <a:r>
              <a:rPr lang="zh-CN" altLang="en-US" b="1" dirty="0"/>
              <a:t>和 </a:t>
            </a:r>
            <a:r>
              <a:rPr lang="en-US" altLang="zh-CN" b="1" dirty="0"/>
              <a:t>g </a:t>
            </a:r>
            <a:r>
              <a:rPr lang="zh-CN" altLang="en-US" b="1" dirty="0"/>
              <a:t>都是原始递归的</a:t>
            </a:r>
            <a:r>
              <a:rPr lang="zh-CN" altLang="en-US" dirty="0"/>
              <a:t>。</a:t>
            </a:r>
          </a:p>
        </p:txBody>
      </p:sp>
      <p:sp>
        <p:nvSpPr>
          <p:cNvPr id="10" name="文本框 9">
            <a:extLst>
              <a:ext uri="{FF2B5EF4-FFF2-40B4-BE49-F238E27FC236}">
                <a16:creationId xmlns:a16="http://schemas.microsoft.com/office/drawing/2014/main" id="{6E8C501A-7B62-1227-B1FE-06F453D3AEDF}"/>
              </a:ext>
            </a:extLst>
          </p:cNvPr>
          <p:cNvSpPr txBox="1"/>
          <p:nvPr/>
        </p:nvSpPr>
        <p:spPr>
          <a:xfrm>
            <a:off x="5791722" y="1502688"/>
            <a:ext cx="6097044" cy="4247317"/>
          </a:xfrm>
          <a:prstGeom prst="rect">
            <a:avLst/>
          </a:prstGeom>
          <a:noFill/>
        </p:spPr>
        <p:txBody>
          <a:bodyPr wrap="square">
            <a:spAutoFit/>
          </a:bodyPr>
          <a:lstStyle/>
          <a:p>
            <a:r>
              <a:rPr lang="zh-CN" altLang="en-US" b="1" dirty="0"/>
              <a:t>步骤（</a:t>
            </a:r>
            <a:r>
              <a:rPr lang="en-US" altLang="zh-CN" b="1" dirty="0"/>
              <a:t>a</a:t>
            </a:r>
            <a:r>
              <a:rPr lang="zh-CN" altLang="en-US" b="1" dirty="0"/>
              <a:t>）：用原始递归定义 </a:t>
            </a:r>
            <a:r>
              <a:rPr lang="en-US" altLang="zh-CN" b="1" dirty="0" err="1"/>
              <a:t>cond</a:t>
            </a:r>
            <a:r>
              <a:rPr lang="zh-CN" altLang="en-US" b="1" dirty="0"/>
              <a:t>：</a:t>
            </a:r>
          </a:p>
          <a:p>
            <a:r>
              <a:rPr lang="zh-CN" altLang="en-US" dirty="0"/>
              <a:t>我们要用 </a:t>
            </a:r>
            <a:r>
              <a:rPr lang="en-US" altLang="zh-CN" dirty="0"/>
              <a:t>f </a:t>
            </a:r>
            <a:r>
              <a:rPr lang="zh-CN" altLang="en-US" dirty="0"/>
              <a:t>和 </a:t>
            </a:r>
            <a:r>
              <a:rPr lang="en-US" altLang="zh-CN" dirty="0"/>
              <a:t>g </a:t>
            </a:r>
            <a:r>
              <a:rPr lang="zh-CN" altLang="en-US" dirty="0"/>
              <a:t>来定义 </a:t>
            </a:r>
            <a:r>
              <a:rPr lang="en-US" altLang="zh-CN" dirty="0" err="1"/>
              <a:t>cond</a:t>
            </a:r>
            <a:r>
              <a:rPr lang="en-US" altLang="zh-CN" dirty="0"/>
              <a:t> </a:t>
            </a:r>
            <a:r>
              <a:rPr lang="zh-CN" altLang="en-US" dirty="0"/>
              <a:t>函数：</a:t>
            </a:r>
          </a:p>
          <a:p>
            <a:pPr>
              <a:buFont typeface="+mj-lt"/>
              <a:buAutoNum type="arabicPeriod"/>
            </a:pPr>
            <a:r>
              <a:rPr lang="zh-CN" altLang="en-US" b="1" dirty="0"/>
              <a:t>初始情况（</a:t>
            </a:r>
            <a:r>
              <a:rPr lang="en-US" altLang="zh-CN" b="1" dirty="0"/>
              <a:t>Base case</a:t>
            </a:r>
            <a:r>
              <a:rPr lang="zh-CN" altLang="en-US" b="1" dirty="0"/>
              <a:t>）</a:t>
            </a:r>
            <a:r>
              <a:rPr lang="zh-CN" altLang="en-US" dirty="0"/>
              <a:t>：</a:t>
            </a:r>
          </a:p>
          <a:p>
            <a:pPr marL="742950" lvl="1" indent="-285750">
              <a:buFont typeface="+mj-lt"/>
              <a:buAutoNum type="arabicPeriod"/>
            </a:pPr>
            <a:r>
              <a:rPr lang="zh-CN" altLang="en-US" dirty="0"/>
              <a:t>当 </a:t>
            </a:r>
            <a:r>
              <a:rPr lang="en-US" altLang="zh-CN" dirty="0"/>
              <a:t>n = 0 </a:t>
            </a:r>
            <a:r>
              <a:rPr lang="zh-CN" altLang="en-US" dirty="0"/>
              <a:t>时，定义：</a:t>
            </a:r>
            <a:endParaRPr lang="en-US" altLang="zh-CN" dirty="0"/>
          </a:p>
          <a:p>
            <a:pPr marL="1200150" lvl="2" indent="-285750">
              <a:buFont typeface="+mj-lt"/>
              <a:buAutoNum type="arabicPeriod"/>
            </a:pPr>
            <a:r>
              <a:rPr lang="en-US" altLang="zh-CN" dirty="0" err="1"/>
              <a:t>cond</a:t>
            </a:r>
            <a:r>
              <a:rPr lang="en-US" altLang="zh-CN" dirty="0"/>
              <a:t>(x, y, 0) := f(x, y) </a:t>
            </a:r>
          </a:p>
          <a:p>
            <a:pPr marL="685800" lvl="1" indent="-228600">
              <a:buFont typeface="+mj-lt"/>
              <a:buAutoNum type="arabicPeriod"/>
            </a:pPr>
            <a:r>
              <a:rPr lang="zh-CN" altLang="en-US" dirty="0"/>
              <a:t>其中，</a:t>
            </a:r>
            <a:r>
              <a:rPr lang="en-US" altLang="zh-CN" dirty="0"/>
              <a:t>f(x, y) = y</a:t>
            </a:r>
            <a:r>
              <a:rPr lang="zh-CN" altLang="en-US" dirty="0"/>
              <a:t>，因为当 </a:t>
            </a:r>
            <a:r>
              <a:rPr lang="en-US" altLang="zh-CN" dirty="0"/>
              <a:t>n = 0 </a:t>
            </a:r>
            <a:r>
              <a:rPr lang="zh-CN" altLang="en-US" dirty="0"/>
              <a:t>时，函数 </a:t>
            </a:r>
            <a:r>
              <a:rPr lang="en-US" altLang="zh-CN" dirty="0" err="1"/>
              <a:t>cond</a:t>
            </a:r>
            <a:r>
              <a:rPr lang="en-US" altLang="zh-CN" dirty="0"/>
              <a:t> </a:t>
            </a:r>
            <a:r>
              <a:rPr lang="zh-CN" altLang="en-US" dirty="0"/>
              <a:t>返回 </a:t>
            </a:r>
            <a:r>
              <a:rPr lang="en-US" altLang="zh-CN" dirty="0"/>
              <a:t>y</a:t>
            </a:r>
            <a:r>
              <a:rPr lang="zh-CN" altLang="en-US" dirty="0"/>
              <a:t>。</a:t>
            </a:r>
          </a:p>
          <a:p>
            <a:pPr>
              <a:buFont typeface="+mj-lt"/>
              <a:buAutoNum type="arabicPeriod"/>
            </a:pPr>
            <a:r>
              <a:rPr lang="zh-CN" altLang="en-US" b="1" dirty="0"/>
              <a:t>递归步骤（</a:t>
            </a:r>
            <a:r>
              <a:rPr lang="en-US" altLang="zh-CN" b="1" dirty="0"/>
              <a:t>Inductive step</a:t>
            </a:r>
            <a:r>
              <a:rPr lang="zh-CN" altLang="en-US" b="1" dirty="0"/>
              <a:t>）</a:t>
            </a:r>
            <a:r>
              <a:rPr lang="zh-CN" altLang="en-US" dirty="0"/>
              <a:t>：</a:t>
            </a:r>
          </a:p>
          <a:p>
            <a:pPr marL="742950" lvl="1" indent="-285750">
              <a:buFont typeface="+mj-lt"/>
              <a:buAutoNum type="arabicPeriod"/>
            </a:pPr>
            <a:r>
              <a:rPr lang="zh-CN" altLang="en-US" dirty="0"/>
              <a:t>当 </a:t>
            </a:r>
            <a:r>
              <a:rPr lang="en-US" altLang="zh-CN" dirty="0"/>
              <a:t>n &gt; 0 </a:t>
            </a:r>
            <a:r>
              <a:rPr lang="zh-CN" altLang="en-US" dirty="0"/>
              <a:t>时，使用函数 </a:t>
            </a:r>
            <a:r>
              <a:rPr lang="en-US" altLang="zh-CN" dirty="0"/>
              <a:t>g </a:t>
            </a:r>
            <a:r>
              <a:rPr lang="zh-CN" altLang="en-US" dirty="0"/>
              <a:t>来定义递归步骤：</a:t>
            </a:r>
            <a:endParaRPr lang="en-US" altLang="zh-CN" dirty="0"/>
          </a:p>
          <a:p>
            <a:pPr lvl="2"/>
            <a:r>
              <a:rPr lang="en-US" altLang="zh-CN" dirty="0" err="1"/>
              <a:t>cond</a:t>
            </a:r>
            <a:r>
              <a:rPr lang="en-US" altLang="zh-CN" dirty="0"/>
              <a:t>(x, y, i+1) := g(x, y, </a:t>
            </a:r>
            <a:r>
              <a:rPr lang="en-US" altLang="zh-CN" dirty="0" err="1"/>
              <a:t>i</a:t>
            </a:r>
            <a:r>
              <a:rPr lang="en-US" altLang="zh-CN" dirty="0"/>
              <a:t>, </a:t>
            </a:r>
            <a:r>
              <a:rPr lang="en-US" altLang="zh-CN" dirty="0" err="1"/>
              <a:t>cond</a:t>
            </a:r>
            <a:r>
              <a:rPr lang="en-US" altLang="zh-CN" dirty="0"/>
              <a:t>(x, y, </a:t>
            </a:r>
            <a:r>
              <a:rPr lang="en-US" altLang="zh-CN" dirty="0" err="1"/>
              <a:t>i</a:t>
            </a:r>
            <a:r>
              <a:rPr lang="en-US" altLang="zh-CN" dirty="0"/>
              <a:t>)) </a:t>
            </a:r>
          </a:p>
          <a:p>
            <a:pPr marL="1143000" lvl="2" indent="-228600">
              <a:buFont typeface="+mj-lt"/>
              <a:buAutoNum type="arabicPeriod"/>
            </a:pPr>
            <a:r>
              <a:rPr lang="zh-CN" altLang="en-US" dirty="0"/>
              <a:t>这里 </a:t>
            </a:r>
            <a:r>
              <a:rPr lang="en-US" altLang="zh-CN" dirty="0" err="1"/>
              <a:t>i</a:t>
            </a:r>
            <a:r>
              <a:rPr lang="en-US" altLang="zh-CN" dirty="0"/>
              <a:t> </a:t>
            </a:r>
            <a:r>
              <a:rPr lang="zh-CN" altLang="en-US" dirty="0"/>
              <a:t>是递归参数，</a:t>
            </a:r>
            <a:r>
              <a:rPr lang="en-US" altLang="zh-CN" dirty="0" err="1"/>
              <a:t>cond</a:t>
            </a:r>
            <a:r>
              <a:rPr lang="en-US" altLang="zh-CN" dirty="0"/>
              <a:t>(x, y, </a:t>
            </a:r>
            <a:r>
              <a:rPr lang="en-US" altLang="zh-CN" dirty="0" err="1"/>
              <a:t>i</a:t>
            </a:r>
            <a:r>
              <a:rPr lang="en-US" altLang="zh-CN" dirty="0"/>
              <a:t>) </a:t>
            </a:r>
            <a:r>
              <a:rPr lang="zh-CN" altLang="en-US" dirty="0"/>
              <a:t>表示 </a:t>
            </a:r>
            <a:r>
              <a:rPr lang="en-US" altLang="zh-CN" dirty="0"/>
              <a:t>n </a:t>
            </a:r>
            <a:r>
              <a:rPr lang="zh-CN" altLang="en-US" dirty="0"/>
              <a:t>为 </a:t>
            </a:r>
            <a:r>
              <a:rPr lang="en-US" altLang="zh-CN" dirty="0" err="1"/>
              <a:t>i</a:t>
            </a:r>
            <a:r>
              <a:rPr lang="en-US" altLang="zh-CN" dirty="0"/>
              <a:t> </a:t>
            </a:r>
            <a:r>
              <a:rPr lang="zh-CN" altLang="en-US" dirty="0"/>
              <a:t>时的函数值。</a:t>
            </a:r>
          </a:p>
          <a:p>
            <a:pPr marL="1143000" lvl="2" indent="-228600">
              <a:buFont typeface="+mj-lt"/>
              <a:buAutoNum type="arabicPeriod"/>
            </a:pPr>
            <a:r>
              <a:rPr lang="zh-CN" altLang="en-US" dirty="0"/>
              <a:t>定义 </a:t>
            </a:r>
            <a:r>
              <a:rPr lang="en-US" altLang="zh-CN" dirty="0"/>
              <a:t>g </a:t>
            </a:r>
            <a:r>
              <a:rPr lang="zh-CN" altLang="en-US" dirty="0"/>
              <a:t>为：</a:t>
            </a:r>
            <a:r>
              <a:rPr lang="en-US" altLang="zh-CN" dirty="0"/>
              <a:t>g(x, y, </a:t>
            </a:r>
            <a:r>
              <a:rPr lang="en-US" altLang="zh-CN" dirty="0" err="1"/>
              <a:t>i</a:t>
            </a:r>
            <a:r>
              <a:rPr lang="en-US" altLang="zh-CN" dirty="0"/>
              <a:t>, h) = x </a:t>
            </a:r>
          </a:p>
          <a:p>
            <a:pPr marL="1143000" lvl="2" indent="-228600">
              <a:buFont typeface="+mj-lt"/>
              <a:buAutoNum type="arabicPeriod"/>
            </a:pPr>
            <a:r>
              <a:rPr lang="zh-CN" altLang="en-US" dirty="0"/>
              <a:t>无论递归过程中 </a:t>
            </a:r>
            <a:r>
              <a:rPr lang="en-US" altLang="zh-CN" dirty="0" err="1"/>
              <a:t>i</a:t>
            </a:r>
            <a:r>
              <a:rPr lang="en-US" altLang="zh-CN" dirty="0"/>
              <a:t> </a:t>
            </a:r>
            <a:r>
              <a:rPr lang="zh-CN" altLang="en-US" dirty="0"/>
              <a:t>是什么值，</a:t>
            </a:r>
            <a:r>
              <a:rPr lang="en-US" altLang="zh-CN" dirty="0"/>
              <a:t>g </a:t>
            </a:r>
            <a:r>
              <a:rPr lang="zh-CN" altLang="en-US" dirty="0"/>
              <a:t>始终返回 </a:t>
            </a:r>
            <a:r>
              <a:rPr lang="en-US" altLang="zh-CN" dirty="0"/>
              <a:t>x</a:t>
            </a:r>
            <a:r>
              <a:rPr lang="zh-CN" altLang="en-US" dirty="0"/>
              <a:t>，因为 </a:t>
            </a:r>
            <a:r>
              <a:rPr lang="en-US" altLang="zh-CN" dirty="0"/>
              <a:t>n &gt; 0 </a:t>
            </a:r>
            <a:r>
              <a:rPr lang="zh-CN" altLang="en-US" dirty="0"/>
              <a:t>时，最终结果应该是 </a:t>
            </a:r>
            <a:r>
              <a:rPr lang="en-US" altLang="zh-CN" dirty="0"/>
              <a:t>x</a:t>
            </a:r>
            <a:r>
              <a:rPr lang="zh-CN" altLang="en-US" dirty="0"/>
              <a:t>。</a:t>
            </a:r>
          </a:p>
        </p:txBody>
      </p:sp>
    </p:spTree>
    <p:extLst>
      <p:ext uri="{BB962C8B-B14F-4D97-AF65-F5344CB8AC3E}">
        <p14:creationId xmlns:p14="http://schemas.microsoft.com/office/powerpoint/2010/main" val="871041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F2926A8F-2EC2-190F-8092-083EBF0025CA}"/>
              </a:ext>
            </a:extLst>
          </p:cNvPr>
          <p:cNvPicPr>
            <a:picLocks noChangeAspect="1"/>
          </p:cNvPicPr>
          <p:nvPr/>
        </p:nvPicPr>
        <p:blipFill>
          <a:blip r:embed="rId3"/>
          <a:stretch>
            <a:fillRect/>
          </a:stretch>
        </p:blipFill>
        <p:spPr>
          <a:xfrm>
            <a:off x="11918" y="1834845"/>
            <a:ext cx="5779804" cy="2597143"/>
          </a:xfrm>
          <a:prstGeom prst="rect">
            <a:avLst/>
          </a:prstGeom>
        </p:spPr>
      </p:pic>
      <p:sp>
        <p:nvSpPr>
          <p:cNvPr id="7" name="文本框 6">
            <a:extLst>
              <a:ext uri="{FF2B5EF4-FFF2-40B4-BE49-F238E27FC236}">
                <a16:creationId xmlns:a16="http://schemas.microsoft.com/office/drawing/2014/main" id="{60383AE3-BC95-C2BD-4E9B-AC8B54A4A6B6}"/>
              </a:ext>
            </a:extLst>
          </p:cNvPr>
          <p:cNvSpPr txBox="1"/>
          <p:nvPr/>
        </p:nvSpPr>
        <p:spPr>
          <a:xfrm>
            <a:off x="2228067" y="81337"/>
            <a:ext cx="6097044" cy="1754326"/>
          </a:xfrm>
          <a:prstGeom prst="rect">
            <a:avLst/>
          </a:prstGeom>
          <a:noFill/>
        </p:spPr>
        <p:txBody>
          <a:bodyPr wrap="square">
            <a:spAutoFit/>
          </a:bodyPr>
          <a:lstStyle/>
          <a:p>
            <a:pPr marL="285750" indent="-285750">
              <a:buFont typeface="Arial" panose="020B0604020202020204" pitchFamily="34" charset="0"/>
              <a:buChar char="•"/>
            </a:pPr>
            <a:r>
              <a:rPr lang="zh-CN" altLang="en-US" dirty="0"/>
              <a:t>我们需要证明以下条件函数 </a:t>
            </a:r>
            <a:r>
              <a:rPr lang="en-US" altLang="zh-CN" dirty="0" err="1"/>
              <a:t>cond</a:t>
            </a:r>
            <a:r>
              <a:rPr lang="en-US" altLang="zh-CN" dirty="0"/>
              <a:t> </a:t>
            </a:r>
            <a:r>
              <a:rPr lang="zh-CN" altLang="en-US" dirty="0"/>
              <a:t>是原始递归的函数，并且分两步进行：</a:t>
            </a:r>
          </a:p>
          <a:p>
            <a:pPr marL="285750" indent="-285750">
              <a:buFont typeface="Arial" panose="020B0604020202020204" pitchFamily="34" charset="0"/>
              <a:buChar char="•"/>
            </a:pPr>
            <a:r>
              <a:rPr lang="zh-CN" altLang="en-US" b="1" dirty="0"/>
              <a:t>定义条件函数 </a:t>
            </a:r>
            <a:r>
              <a:rPr lang="en-US" altLang="zh-CN" b="1" dirty="0" err="1"/>
              <a:t>cond</a:t>
            </a:r>
            <a:r>
              <a:rPr lang="zh-CN" altLang="en-US" dirty="0"/>
              <a:t>：用原始递归的方法定义 </a:t>
            </a:r>
            <a:r>
              <a:rPr lang="en-US" altLang="zh-CN" dirty="0" err="1"/>
              <a:t>cond</a:t>
            </a:r>
            <a:r>
              <a:rPr lang="zh-CN" altLang="en-US" dirty="0"/>
              <a:t>，其中包含两个函数 </a:t>
            </a:r>
            <a:r>
              <a:rPr lang="en-US" altLang="zh-CN" dirty="0"/>
              <a:t>f </a:t>
            </a:r>
            <a:r>
              <a:rPr lang="zh-CN" altLang="en-US" dirty="0"/>
              <a:t>和 </a:t>
            </a:r>
            <a:r>
              <a:rPr lang="en-US" altLang="zh-CN" dirty="0"/>
              <a:t>g</a:t>
            </a:r>
            <a:r>
              <a:rPr lang="zh-CN" altLang="en-US" dirty="0"/>
              <a:t>，分别用于初始情况（</a:t>
            </a:r>
            <a:r>
              <a:rPr lang="en-US" altLang="zh-CN" dirty="0"/>
              <a:t>base case</a:t>
            </a:r>
            <a:r>
              <a:rPr lang="zh-CN" altLang="en-US" dirty="0"/>
              <a:t>）和递归步骤（</a:t>
            </a:r>
            <a:r>
              <a:rPr lang="en-US" altLang="zh-CN" dirty="0"/>
              <a:t>inductive step</a:t>
            </a:r>
            <a:r>
              <a:rPr lang="zh-CN" altLang="en-US" dirty="0"/>
              <a:t>）。</a:t>
            </a:r>
          </a:p>
          <a:p>
            <a:pPr marL="285750" indent="-285750">
              <a:buFont typeface="Arial" panose="020B0604020202020204" pitchFamily="34" charset="0"/>
              <a:buChar char="•"/>
            </a:pPr>
            <a:r>
              <a:rPr lang="zh-CN" altLang="en-US" b="1" dirty="0"/>
              <a:t>证明 </a:t>
            </a:r>
            <a:r>
              <a:rPr lang="en-US" altLang="zh-CN" b="1" dirty="0"/>
              <a:t>f </a:t>
            </a:r>
            <a:r>
              <a:rPr lang="zh-CN" altLang="en-US" b="1" dirty="0"/>
              <a:t>和 </a:t>
            </a:r>
            <a:r>
              <a:rPr lang="en-US" altLang="zh-CN" b="1" dirty="0"/>
              <a:t>g </a:t>
            </a:r>
            <a:r>
              <a:rPr lang="zh-CN" altLang="en-US" b="1" dirty="0"/>
              <a:t>都是原始递归的</a:t>
            </a:r>
            <a:r>
              <a:rPr lang="zh-CN" altLang="en-US" dirty="0"/>
              <a:t>。</a:t>
            </a:r>
          </a:p>
        </p:txBody>
      </p:sp>
      <p:sp>
        <p:nvSpPr>
          <p:cNvPr id="3" name="文本框 2">
            <a:extLst>
              <a:ext uri="{FF2B5EF4-FFF2-40B4-BE49-F238E27FC236}">
                <a16:creationId xmlns:a16="http://schemas.microsoft.com/office/drawing/2014/main" id="{287B74AC-FD16-D6DD-E6DD-73008A416F25}"/>
              </a:ext>
            </a:extLst>
          </p:cNvPr>
          <p:cNvSpPr txBox="1"/>
          <p:nvPr/>
        </p:nvSpPr>
        <p:spPr>
          <a:xfrm>
            <a:off x="5929508" y="2640232"/>
            <a:ext cx="6097044" cy="2031325"/>
          </a:xfrm>
          <a:prstGeom prst="rect">
            <a:avLst/>
          </a:prstGeom>
          <a:noFill/>
        </p:spPr>
        <p:txBody>
          <a:bodyPr wrap="square">
            <a:spAutoFit/>
          </a:bodyPr>
          <a:lstStyle/>
          <a:p>
            <a:pPr marL="285750" indent="-285750">
              <a:buFont typeface="Arial" panose="020B0604020202020204" pitchFamily="34" charset="0"/>
              <a:buChar char="•"/>
            </a:pPr>
            <a:r>
              <a:rPr lang="zh-CN" altLang="en-US" dirty="0"/>
              <a:t>用 </a:t>
            </a:r>
            <a:r>
              <a:rPr lang="en-US" altLang="zh-CN" dirty="0"/>
              <a:t>f </a:t>
            </a:r>
            <a:r>
              <a:rPr lang="zh-CN" altLang="en-US" dirty="0"/>
              <a:t>和 </a:t>
            </a:r>
            <a:r>
              <a:rPr lang="en-US" altLang="zh-CN" dirty="0"/>
              <a:t>g </a:t>
            </a:r>
            <a:r>
              <a:rPr lang="zh-CN" altLang="en-US" dirty="0"/>
              <a:t>定义 </a:t>
            </a:r>
            <a:r>
              <a:rPr lang="en-US" altLang="zh-CN" dirty="0" err="1"/>
              <a:t>cond</a:t>
            </a:r>
            <a:r>
              <a:rPr lang="zh-CN" altLang="en-US" dirty="0"/>
              <a:t>，其中 </a:t>
            </a:r>
            <a:r>
              <a:rPr lang="en-US" altLang="zh-CN" dirty="0"/>
              <a:t>f(x, y) = y </a:t>
            </a:r>
            <a:r>
              <a:rPr lang="zh-CN" altLang="en-US" dirty="0"/>
              <a:t>处理 </a:t>
            </a:r>
            <a:r>
              <a:rPr lang="en-US" altLang="zh-CN" dirty="0"/>
              <a:t>n = 0 </a:t>
            </a:r>
            <a:r>
              <a:rPr lang="zh-CN" altLang="en-US" dirty="0"/>
              <a:t>的情况，而 </a:t>
            </a:r>
            <a:r>
              <a:rPr lang="en-US" altLang="zh-CN" dirty="0"/>
              <a:t>g(x, y, </a:t>
            </a:r>
            <a:r>
              <a:rPr lang="en-US" altLang="zh-CN" dirty="0" err="1"/>
              <a:t>i</a:t>
            </a:r>
            <a:r>
              <a:rPr lang="en-US" altLang="zh-CN" dirty="0"/>
              <a:t>, h) = x </a:t>
            </a:r>
            <a:r>
              <a:rPr lang="zh-CN" altLang="en-US" dirty="0"/>
              <a:t>处理 </a:t>
            </a:r>
            <a:r>
              <a:rPr lang="en-US" altLang="zh-CN" dirty="0"/>
              <a:t>n &gt; 0 </a:t>
            </a:r>
            <a:r>
              <a:rPr lang="zh-CN" altLang="en-US" dirty="0"/>
              <a:t>的情况。</a:t>
            </a:r>
            <a:endParaRPr lang="en-US" altLang="zh-CN" dirty="0"/>
          </a:p>
          <a:p>
            <a:pPr marL="285750" indent="-285750">
              <a:buFont typeface="Arial" panose="020B0604020202020204" pitchFamily="34" charset="0"/>
              <a:buChar char="•"/>
            </a:pPr>
            <a:r>
              <a:rPr lang="zh-CN" altLang="en-US" dirty="0"/>
              <a:t>证明 </a:t>
            </a:r>
            <a:r>
              <a:rPr lang="en-US" altLang="zh-CN" dirty="0"/>
              <a:t>f </a:t>
            </a:r>
            <a:r>
              <a:rPr lang="zh-CN" altLang="en-US" dirty="0"/>
              <a:t>和 </a:t>
            </a:r>
            <a:r>
              <a:rPr lang="en-US" altLang="zh-CN" dirty="0"/>
              <a:t>g </a:t>
            </a:r>
            <a:r>
              <a:rPr lang="zh-CN" altLang="en-US" dirty="0"/>
              <a:t>都是原始递归的函数，因为它们是投影函数的特殊情况。</a:t>
            </a:r>
            <a:endParaRPr lang="en-US" altLang="zh-CN" dirty="0"/>
          </a:p>
          <a:p>
            <a:pPr marL="285750" indent="-285750">
              <a:buFont typeface="Arial" panose="020B0604020202020204" pitchFamily="34" charset="0"/>
              <a:buChar char="•"/>
            </a:pPr>
            <a:r>
              <a:rPr lang="zh-CN" altLang="en-US" dirty="0"/>
              <a:t>因为 </a:t>
            </a:r>
            <a:r>
              <a:rPr lang="en-US" altLang="zh-CN" dirty="0" err="1"/>
              <a:t>cond</a:t>
            </a:r>
            <a:r>
              <a:rPr lang="en-US" altLang="zh-CN" dirty="0"/>
              <a:t> </a:t>
            </a:r>
            <a:r>
              <a:rPr lang="zh-CN" altLang="en-US" dirty="0"/>
              <a:t>函数可以用原始递归构造出来，并且它的所有构成函数（</a:t>
            </a:r>
            <a:r>
              <a:rPr lang="en-US" altLang="zh-CN" dirty="0"/>
              <a:t>f </a:t>
            </a:r>
            <a:r>
              <a:rPr lang="zh-CN" altLang="en-US" dirty="0"/>
              <a:t>和 </a:t>
            </a:r>
            <a:r>
              <a:rPr lang="en-US" altLang="zh-CN" dirty="0"/>
              <a:t>g</a:t>
            </a:r>
            <a:r>
              <a:rPr lang="zh-CN" altLang="en-US" dirty="0"/>
              <a:t>）都是原始递归的，因此 </a:t>
            </a:r>
            <a:r>
              <a:rPr lang="en-US" altLang="zh-CN" dirty="0" err="1"/>
              <a:t>cond</a:t>
            </a:r>
            <a:r>
              <a:rPr lang="en-US" altLang="zh-CN" dirty="0"/>
              <a:t> </a:t>
            </a:r>
            <a:r>
              <a:rPr lang="zh-CN" altLang="en-US" dirty="0"/>
              <a:t>是原始递归的。</a:t>
            </a:r>
          </a:p>
        </p:txBody>
      </p:sp>
      <p:sp>
        <p:nvSpPr>
          <p:cNvPr id="5" name="文本框 4">
            <a:extLst>
              <a:ext uri="{FF2B5EF4-FFF2-40B4-BE49-F238E27FC236}">
                <a16:creationId xmlns:a16="http://schemas.microsoft.com/office/drawing/2014/main" id="{EA3B566A-FDA7-9AF6-7FE6-8ACD54BE7060}"/>
              </a:ext>
            </a:extLst>
          </p:cNvPr>
          <p:cNvSpPr txBox="1"/>
          <p:nvPr/>
        </p:nvSpPr>
        <p:spPr>
          <a:xfrm>
            <a:off x="2228067" y="5070231"/>
            <a:ext cx="5779804" cy="1200329"/>
          </a:xfrm>
          <a:prstGeom prst="rect">
            <a:avLst/>
          </a:prstGeom>
          <a:noFill/>
        </p:spPr>
        <p:txBody>
          <a:bodyPr wrap="square" rtlCol="0">
            <a:spAutoFit/>
          </a:bodyPr>
          <a:lstStyle/>
          <a:p>
            <a:r>
              <a:rPr lang="zh-CN" altLang="en-US" dirty="0"/>
              <a:t>初始条件：</a:t>
            </a:r>
            <a:r>
              <a:rPr lang="en-US" altLang="zh-CN" dirty="0"/>
              <a:t>Cond(x,y,0) = y</a:t>
            </a:r>
          </a:p>
          <a:p>
            <a:r>
              <a:rPr lang="zh-CN" altLang="en-US" dirty="0"/>
              <a:t>递归条件： </a:t>
            </a:r>
            <a:r>
              <a:rPr lang="en-US" altLang="zh-CN" dirty="0"/>
              <a:t>Cond(x,y,i+1) = g(</a:t>
            </a:r>
            <a:r>
              <a:rPr lang="en-US" altLang="zh-CN" dirty="0" err="1"/>
              <a:t>x,y,I,cond</a:t>
            </a:r>
            <a:r>
              <a:rPr lang="en-US" altLang="zh-CN" dirty="0"/>
              <a:t>(</a:t>
            </a:r>
            <a:r>
              <a:rPr lang="en-US" altLang="zh-CN" dirty="0" err="1"/>
              <a:t>x,y,i</a:t>
            </a:r>
            <a:r>
              <a:rPr lang="en-US" altLang="zh-CN" dirty="0"/>
              <a:t>))</a:t>
            </a:r>
          </a:p>
          <a:p>
            <a:r>
              <a:rPr lang="en-US" altLang="zh-CN" dirty="0"/>
              <a:t>g(</a:t>
            </a:r>
            <a:r>
              <a:rPr lang="en-US" altLang="zh-CN" dirty="0" err="1"/>
              <a:t>x,y,I,k</a:t>
            </a:r>
            <a:r>
              <a:rPr lang="en-US" altLang="zh-CN" dirty="0"/>
              <a:t>) = x</a:t>
            </a:r>
          </a:p>
          <a:p>
            <a:r>
              <a:rPr lang="en-US" altLang="zh-CN" dirty="0"/>
              <a:t>f(</a:t>
            </a:r>
            <a:r>
              <a:rPr lang="en-US" altLang="zh-CN" dirty="0" err="1"/>
              <a:t>x,y</a:t>
            </a:r>
            <a:r>
              <a:rPr lang="en-US" altLang="zh-CN" dirty="0"/>
              <a:t>) = y</a:t>
            </a:r>
            <a:endParaRPr lang="zh-CN" altLang="en-US" dirty="0"/>
          </a:p>
        </p:txBody>
      </p:sp>
    </p:spTree>
    <p:extLst>
      <p:ext uri="{BB962C8B-B14F-4D97-AF65-F5344CB8AC3E}">
        <p14:creationId xmlns:p14="http://schemas.microsoft.com/office/powerpoint/2010/main" val="1080411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2" name="图片 1">
            <a:extLst>
              <a:ext uri="{FF2B5EF4-FFF2-40B4-BE49-F238E27FC236}">
                <a16:creationId xmlns:a16="http://schemas.microsoft.com/office/drawing/2014/main" id="{9135499A-2FC5-C2E3-DA33-1E329930F4D6}"/>
              </a:ext>
            </a:extLst>
          </p:cNvPr>
          <p:cNvPicPr>
            <a:picLocks noChangeAspect="1"/>
          </p:cNvPicPr>
          <p:nvPr/>
        </p:nvPicPr>
        <p:blipFill>
          <a:blip r:embed="rId3"/>
          <a:stretch>
            <a:fillRect/>
          </a:stretch>
        </p:blipFill>
        <p:spPr>
          <a:xfrm>
            <a:off x="1544185" y="1121660"/>
            <a:ext cx="9103630" cy="5249560"/>
          </a:xfrm>
          <a:prstGeom prst="rect">
            <a:avLst/>
          </a:prstGeom>
          <a:noFill/>
          <a:ln>
            <a:noFill/>
          </a:ln>
        </p:spPr>
      </p:pic>
      <p:sp>
        <p:nvSpPr>
          <p:cNvPr id="3" name="文本框 2">
            <a:extLst>
              <a:ext uri="{FF2B5EF4-FFF2-40B4-BE49-F238E27FC236}">
                <a16:creationId xmlns:a16="http://schemas.microsoft.com/office/drawing/2014/main" id="{7E3208DF-5E91-471F-DA48-918D5BD4EE8D}"/>
              </a:ext>
            </a:extLst>
          </p:cNvPr>
          <p:cNvSpPr txBox="1"/>
          <p:nvPr/>
        </p:nvSpPr>
        <p:spPr>
          <a:xfrm>
            <a:off x="4636477" y="322385"/>
            <a:ext cx="2127738" cy="646331"/>
          </a:xfrm>
          <a:prstGeom prst="rect">
            <a:avLst/>
          </a:prstGeom>
          <a:noFill/>
        </p:spPr>
        <p:txBody>
          <a:bodyPr wrap="square" rtlCol="0">
            <a:spAutoFit/>
          </a:bodyPr>
          <a:lstStyle/>
          <a:p>
            <a:r>
              <a:rPr lang="en-US" altLang="zh-CN" dirty="0"/>
              <a:t>Ay*y</a:t>
            </a:r>
          </a:p>
          <a:p>
            <a:r>
              <a:rPr lang="en-US" altLang="zh-CN" dirty="0"/>
              <a:t>Ab*b</a:t>
            </a:r>
            <a:endParaRPr lang="zh-CN" altLang="en-US" dirty="0"/>
          </a:p>
        </p:txBody>
      </p:sp>
    </p:spTree>
    <p:extLst>
      <p:ext uri="{BB962C8B-B14F-4D97-AF65-F5344CB8AC3E}">
        <p14:creationId xmlns:p14="http://schemas.microsoft.com/office/powerpoint/2010/main" val="135514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3132B0BC-536A-53B2-E5F6-FD4EB332DEDE}"/>
              </a:ext>
            </a:extLst>
          </p:cNvPr>
          <p:cNvPicPr>
            <a:picLocks noChangeAspect="1"/>
          </p:cNvPicPr>
          <p:nvPr/>
        </p:nvPicPr>
        <p:blipFill>
          <a:blip r:embed="rId3"/>
          <a:stretch>
            <a:fillRect/>
          </a:stretch>
        </p:blipFill>
        <p:spPr>
          <a:xfrm>
            <a:off x="0" y="0"/>
            <a:ext cx="12192000" cy="8916170"/>
          </a:xfrm>
          <a:prstGeom prst="rect">
            <a:avLst/>
          </a:prstGeom>
        </p:spPr>
      </p:pic>
    </p:spTree>
    <p:extLst>
      <p:ext uri="{BB962C8B-B14F-4D97-AF65-F5344CB8AC3E}">
        <p14:creationId xmlns:p14="http://schemas.microsoft.com/office/powerpoint/2010/main" val="28895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6" name="图片 5">
            <a:extLst>
              <a:ext uri="{FF2B5EF4-FFF2-40B4-BE49-F238E27FC236}">
                <a16:creationId xmlns:a16="http://schemas.microsoft.com/office/drawing/2014/main" id="{FA77B6B1-83B1-1BFD-DFD6-B32770B62D00}"/>
              </a:ext>
            </a:extLst>
          </p:cNvPr>
          <p:cNvPicPr>
            <a:picLocks noChangeAspect="1"/>
          </p:cNvPicPr>
          <p:nvPr/>
        </p:nvPicPr>
        <p:blipFill>
          <a:blip r:embed="rId3"/>
          <a:stretch>
            <a:fillRect/>
          </a:stretch>
        </p:blipFill>
        <p:spPr>
          <a:xfrm>
            <a:off x="46901" y="-27180"/>
            <a:ext cx="6655478" cy="4853836"/>
          </a:xfrm>
          <a:prstGeom prst="rect">
            <a:avLst/>
          </a:prstGeom>
        </p:spPr>
      </p:pic>
      <p:sp>
        <p:nvSpPr>
          <p:cNvPr id="8" name="文本框 7">
            <a:extLst>
              <a:ext uri="{FF2B5EF4-FFF2-40B4-BE49-F238E27FC236}">
                <a16:creationId xmlns:a16="http://schemas.microsoft.com/office/drawing/2014/main" id="{A2EF430A-9586-3250-E8AC-D7BCD97D5B5E}"/>
              </a:ext>
            </a:extLst>
          </p:cNvPr>
          <p:cNvSpPr txBox="1"/>
          <p:nvPr/>
        </p:nvSpPr>
        <p:spPr>
          <a:xfrm>
            <a:off x="6094956" y="1571097"/>
            <a:ext cx="6097044" cy="3693319"/>
          </a:xfrm>
          <a:prstGeom prst="rect">
            <a:avLst/>
          </a:prstGeom>
          <a:noFill/>
        </p:spPr>
        <p:txBody>
          <a:bodyPr wrap="square">
            <a:spAutoFit/>
          </a:bodyPr>
          <a:lstStyle/>
          <a:p>
            <a:r>
              <a:rPr lang="zh-CN" altLang="en-US" dirty="0"/>
              <a:t>在 </a:t>
            </a:r>
            <a:r>
              <a:rPr lang="en-US" altLang="zh-CN" dirty="0"/>
              <a:t>Lambda </a:t>
            </a:r>
            <a:r>
              <a:rPr lang="zh-CN" altLang="en-US" dirty="0"/>
              <a:t>演算中，一个术语（</a:t>
            </a:r>
            <a:r>
              <a:rPr lang="en-US" altLang="zh-CN" dirty="0"/>
              <a:t>term</a:t>
            </a:r>
            <a:r>
              <a:rPr lang="zh-CN" altLang="en-US" dirty="0"/>
              <a:t>）可以是以下三种类型之一：</a:t>
            </a:r>
          </a:p>
          <a:p>
            <a:pPr>
              <a:buFont typeface="Arial" panose="020B0604020202020204" pitchFamily="34" charset="0"/>
              <a:buChar char="•"/>
            </a:pPr>
            <a:r>
              <a:rPr lang="zh-CN" altLang="en-US" b="1" dirty="0"/>
              <a:t>基本或“原子”术语（</a:t>
            </a:r>
            <a:r>
              <a:rPr lang="en-US" altLang="zh-CN" b="1" dirty="0"/>
              <a:t>basic or "atomic" term</a:t>
            </a:r>
            <a:r>
              <a:rPr lang="zh-CN" altLang="en-US" b="1" dirty="0"/>
              <a:t>）</a:t>
            </a:r>
            <a:r>
              <a:rPr lang="zh-CN" altLang="en-US" dirty="0"/>
              <a:t>：</a:t>
            </a:r>
          </a:p>
          <a:p>
            <a:pPr marL="742950" lvl="1" indent="-285750">
              <a:buFont typeface="Arial" panose="020B0604020202020204" pitchFamily="34" charset="0"/>
              <a:buChar char="•"/>
            </a:pPr>
            <a:r>
              <a:rPr lang="zh-CN" altLang="en-US" dirty="0"/>
              <a:t>基本术语是指变量（如 </a:t>
            </a:r>
            <a:r>
              <a:rPr lang="en-US" altLang="zh-CN" dirty="0"/>
              <a:t>x, y, z, ...</a:t>
            </a:r>
            <a:r>
              <a:rPr lang="zh-CN" altLang="en-US" dirty="0"/>
              <a:t>）或常量（如 </a:t>
            </a:r>
            <a:r>
              <a:rPr lang="en-US" altLang="zh-CN" dirty="0"/>
              <a:t>a, b, c, ...</a:t>
            </a:r>
            <a:r>
              <a:rPr lang="zh-CN" altLang="en-US" dirty="0"/>
              <a:t>）。</a:t>
            </a:r>
          </a:p>
          <a:p>
            <a:pPr>
              <a:buFont typeface="Arial" panose="020B0604020202020204" pitchFamily="34" charset="0"/>
              <a:buChar char="•"/>
            </a:pPr>
            <a:r>
              <a:rPr lang="zh-CN" altLang="en-US" b="1" dirty="0"/>
              <a:t>应用（</a:t>
            </a:r>
            <a:r>
              <a:rPr lang="en-US" altLang="zh-CN" b="1" dirty="0"/>
              <a:t>application</a:t>
            </a:r>
            <a:r>
              <a:rPr lang="zh-CN" altLang="en-US" b="1" dirty="0"/>
              <a:t>）</a:t>
            </a:r>
            <a:r>
              <a:rPr lang="zh-CN" altLang="en-US" dirty="0"/>
              <a:t>：</a:t>
            </a:r>
          </a:p>
          <a:p>
            <a:pPr marL="742950" lvl="1" indent="-285750">
              <a:buFont typeface="Arial" panose="020B0604020202020204" pitchFamily="34" charset="0"/>
              <a:buChar char="•"/>
            </a:pPr>
            <a:r>
              <a:rPr lang="en-US" altLang="zh-CN" dirty="0"/>
              <a:t>MN </a:t>
            </a:r>
            <a:r>
              <a:rPr lang="zh-CN" altLang="en-US" dirty="0"/>
              <a:t>表示将术语 </a:t>
            </a:r>
            <a:r>
              <a:rPr lang="en-US" altLang="zh-CN" dirty="0"/>
              <a:t>M </a:t>
            </a:r>
            <a:r>
              <a:rPr lang="zh-CN" altLang="en-US" dirty="0"/>
              <a:t>应用于术语 </a:t>
            </a:r>
            <a:r>
              <a:rPr lang="en-US" altLang="zh-CN" dirty="0"/>
              <a:t>N</a:t>
            </a:r>
            <a:r>
              <a:rPr lang="zh-CN" altLang="en-US" dirty="0"/>
              <a:t>。这是 </a:t>
            </a:r>
            <a:r>
              <a:rPr lang="en-US" altLang="zh-CN" dirty="0"/>
              <a:t>Lambda </a:t>
            </a:r>
            <a:r>
              <a:rPr lang="zh-CN" altLang="en-US" dirty="0"/>
              <a:t>演算中函数应用的形式，即将函数 </a:t>
            </a:r>
            <a:r>
              <a:rPr lang="en-US" altLang="zh-CN" dirty="0"/>
              <a:t>M </a:t>
            </a:r>
            <a:r>
              <a:rPr lang="zh-CN" altLang="en-US" dirty="0"/>
              <a:t>作用到参数 </a:t>
            </a:r>
            <a:r>
              <a:rPr lang="en-US" altLang="zh-CN" dirty="0"/>
              <a:t>N </a:t>
            </a:r>
            <a:r>
              <a:rPr lang="zh-CN" altLang="en-US" dirty="0"/>
              <a:t>上。</a:t>
            </a:r>
          </a:p>
          <a:p>
            <a:pPr>
              <a:buFont typeface="Arial" panose="020B0604020202020204" pitchFamily="34" charset="0"/>
              <a:buChar char="•"/>
            </a:pPr>
            <a:r>
              <a:rPr lang="zh-CN" altLang="en-US" b="1" dirty="0"/>
              <a:t>抽象（</a:t>
            </a:r>
            <a:r>
              <a:rPr lang="en-US" altLang="zh-CN" b="1" dirty="0"/>
              <a:t>abstraction</a:t>
            </a:r>
            <a:r>
              <a:rPr lang="zh-CN" altLang="en-US" b="1" dirty="0"/>
              <a:t>）</a:t>
            </a:r>
            <a:r>
              <a:rPr lang="zh-CN" altLang="en-US" dirty="0"/>
              <a:t>：</a:t>
            </a:r>
          </a:p>
          <a:p>
            <a:pPr marL="742950" lvl="1" indent="-285750">
              <a:buFont typeface="Arial" panose="020B0604020202020204" pitchFamily="34" charset="0"/>
              <a:buChar char="•"/>
            </a:pPr>
            <a:r>
              <a:rPr lang="zh-CN" altLang="en-US" dirty="0"/>
              <a:t>通过 </a:t>
            </a:r>
            <a:r>
              <a:rPr lang="en-US" altLang="zh-CN" dirty="0" err="1"/>
              <a:t>λx.M</a:t>
            </a:r>
            <a:r>
              <a:rPr lang="en-US" altLang="zh-CN" dirty="0"/>
              <a:t> </a:t>
            </a:r>
            <a:r>
              <a:rPr lang="zh-CN" altLang="en-US" dirty="0"/>
              <a:t>形式的 </a:t>
            </a:r>
            <a:r>
              <a:rPr lang="en-US" altLang="zh-CN" dirty="0"/>
              <a:t>lambda </a:t>
            </a:r>
            <a:r>
              <a:rPr lang="zh-CN" altLang="en-US" dirty="0"/>
              <a:t>抽象从其他术语中定义出来。它表示一个函数，</a:t>
            </a:r>
            <a:r>
              <a:rPr lang="en-US" altLang="zh-CN" dirty="0"/>
              <a:t>x </a:t>
            </a:r>
            <a:r>
              <a:rPr lang="zh-CN" altLang="en-US" dirty="0"/>
              <a:t>是这个函数的参数，</a:t>
            </a:r>
            <a:r>
              <a:rPr lang="en-US" altLang="zh-CN" dirty="0"/>
              <a:t>M </a:t>
            </a:r>
            <a:r>
              <a:rPr lang="zh-CN" altLang="en-US" dirty="0"/>
              <a:t>是这个函数的主体。</a:t>
            </a:r>
          </a:p>
        </p:txBody>
      </p:sp>
    </p:spTree>
    <p:extLst>
      <p:ext uri="{BB962C8B-B14F-4D97-AF65-F5344CB8AC3E}">
        <p14:creationId xmlns:p14="http://schemas.microsoft.com/office/powerpoint/2010/main" val="1694340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D15F9A09-A1A8-E159-D992-50495F67EF28}"/>
              </a:ext>
            </a:extLst>
          </p:cNvPr>
          <p:cNvPicPr>
            <a:picLocks noChangeAspect="1"/>
          </p:cNvPicPr>
          <p:nvPr/>
        </p:nvPicPr>
        <p:blipFill>
          <a:blip r:embed="rId3"/>
          <a:stretch>
            <a:fillRect/>
          </a:stretch>
        </p:blipFill>
        <p:spPr>
          <a:xfrm>
            <a:off x="0" y="-27180"/>
            <a:ext cx="6821419" cy="5003822"/>
          </a:xfrm>
          <a:prstGeom prst="rect">
            <a:avLst/>
          </a:prstGeom>
        </p:spPr>
      </p:pic>
      <p:sp>
        <p:nvSpPr>
          <p:cNvPr id="5" name="文本框 4">
            <a:extLst>
              <a:ext uri="{FF2B5EF4-FFF2-40B4-BE49-F238E27FC236}">
                <a16:creationId xmlns:a16="http://schemas.microsoft.com/office/drawing/2014/main" id="{1C0C5038-317D-2102-74D0-4505F10418AE}"/>
              </a:ext>
            </a:extLst>
          </p:cNvPr>
          <p:cNvSpPr txBox="1"/>
          <p:nvPr/>
        </p:nvSpPr>
        <p:spPr>
          <a:xfrm>
            <a:off x="6010927" y="1459068"/>
            <a:ext cx="6097044" cy="2031325"/>
          </a:xfrm>
          <a:prstGeom prst="rect">
            <a:avLst/>
          </a:prstGeom>
          <a:noFill/>
        </p:spPr>
        <p:txBody>
          <a:bodyPr wrap="square">
            <a:spAutoFit/>
          </a:bodyPr>
          <a:lstStyle/>
          <a:p>
            <a:r>
              <a:rPr lang="en-US" altLang="zh-CN" b="1" dirty="0"/>
              <a:t>1. Lambda </a:t>
            </a:r>
            <a:r>
              <a:rPr lang="zh-CN" altLang="en-US" b="1" dirty="0"/>
              <a:t>演算中的 </a:t>
            </a:r>
            <a:r>
              <a:rPr lang="en-US" altLang="zh-CN" b="1" dirty="0"/>
              <a:t>β-</a:t>
            </a:r>
            <a:r>
              <a:rPr lang="zh-CN" altLang="en-US" b="1" dirty="0"/>
              <a:t>归约：</a:t>
            </a:r>
          </a:p>
          <a:p>
            <a:pPr lvl="1">
              <a:buFont typeface="Arial" panose="020B0604020202020204" pitchFamily="34" charset="0"/>
              <a:buChar char="•"/>
            </a:pPr>
            <a:r>
              <a:rPr lang="en-US" altLang="zh-CN" dirty="0"/>
              <a:t>β-</a:t>
            </a:r>
            <a:r>
              <a:rPr lang="zh-CN" altLang="en-US" dirty="0"/>
              <a:t>归约 是 </a:t>
            </a:r>
            <a:r>
              <a:rPr lang="en-US" altLang="zh-CN" dirty="0"/>
              <a:t>Lambda </a:t>
            </a:r>
            <a:r>
              <a:rPr lang="zh-CN" altLang="en-US" dirty="0"/>
              <a:t>演算中的一种计算规则，用来简化表达式。它通过将参数的值替换进函数体中来实现。</a:t>
            </a:r>
          </a:p>
          <a:p>
            <a:pPr lvl="1">
              <a:buFont typeface="Arial" panose="020B0604020202020204" pitchFamily="34" charset="0"/>
              <a:buChar char="•"/>
            </a:pPr>
            <a:r>
              <a:rPr lang="zh-CN" altLang="en-US" dirty="0"/>
              <a:t>形式上，</a:t>
            </a:r>
            <a:r>
              <a:rPr lang="en-US" altLang="zh-CN" dirty="0"/>
              <a:t>β-</a:t>
            </a:r>
            <a:r>
              <a:rPr lang="zh-CN" altLang="en-US" dirty="0"/>
              <a:t>归约 将 </a:t>
            </a:r>
            <a:r>
              <a:rPr lang="en-US" altLang="zh-CN" dirty="0"/>
              <a:t>((</a:t>
            </a:r>
            <a:r>
              <a:rPr lang="en-US" altLang="zh-CN" dirty="0" err="1"/>
              <a:t>λx</a:t>
            </a:r>
            <a:r>
              <a:rPr lang="en-US" altLang="zh-CN" dirty="0"/>
              <a:t>. M) N) </a:t>
            </a:r>
            <a:r>
              <a:rPr lang="zh-CN" altLang="en-US" dirty="0"/>
              <a:t>转换为 </a:t>
            </a:r>
            <a:r>
              <a:rPr lang="en-US" altLang="zh-CN" dirty="0"/>
              <a:t>M[N/x]</a:t>
            </a:r>
            <a:r>
              <a:rPr lang="zh-CN" altLang="en-US" dirty="0"/>
              <a:t>，其中：</a:t>
            </a:r>
          </a:p>
          <a:p>
            <a:pPr marL="1200150" lvl="2" indent="-285750">
              <a:buFont typeface="Arial" panose="020B0604020202020204" pitchFamily="34" charset="0"/>
              <a:buChar char="•"/>
            </a:pPr>
            <a:r>
              <a:rPr lang="en-US" altLang="zh-CN" dirty="0"/>
              <a:t>(</a:t>
            </a:r>
            <a:r>
              <a:rPr lang="en-US" altLang="zh-CN" dirty="0" err="1"/>
              <a:t>λx</a:t>
            </a:r>
            <a:r>
              <a:rPr lang="en-US" altLang="zh-CN" dirty="0"/>
              <a:t>. M) </a:t>
            </a:r>
            <a:r>
              <a:rPr lang="zh-CN" altLang="en-US" dirty="0"/>
              <a:t>是一个 </a:t>
            </a:r>
            <a:r>
              <a:rPr lang="en-US" altLang="zh-CN" dirty="0"/>
              <a:t>lambda </a:t>
            </a:r>
            <a:r>
              <a:rPr lang="zh-CN" altLang="en-US" dirty="0"/>
              <a:t>函数，它将 </a:t>
            </a:r>
            <a:r>
              <a:rPr lang="en-US" altLang="zh-CN" dirty="0"/>
              <a:t>x </a:t>
            </a:r>
            <a:r>
              <a:rPr lang="zh-CN" altLang="en-US" dirty="0"/>
              <a:t>映射到 </a:t>
            </a:r>
            <a:r>
              <a:rPr lang="en-US" altLang="zh-CN" dirty="0"/>
              <a:t>M</a:t>
            </a:r>
            <a:r>
              <a:rPr lang="zh-CN" altLang="en-US" dirty="0"/>
              <a:t>。</a:t>
            </a:r>
          </a:p>
          <a:p>
            <a:pPr marL="1200150" lvl="2" indent="-285750">
              <a:buFont typeface="Arial" panose="020B0604020202020204" pitchFamily="34" charset="0"/>
              <a:buChar char="•"/>
            </a:pPr>
            <a:r>
              <a:rPr lang="en-US" altLang="zh-CN" dirty="0"/>
              <a:t>N </a:t>
            </a:r>
            <a:r>
              <a:rPr lang="zh-CN" altLang="en-US" dirty="0"/>
              <a:t>是应用到这个 </a:t>
            </a:r>
            <a:r>
              <a:rPr lang="en-US" altLang="zh-CN" dirty="0"/>
              <a:t>lambda </a:t>
            </a:r>
            <a:r>
              <a:rPr lang="zh-CN" altLang="en-US" dirty="0"/>
              <a:t>函数的实际参数。</a:t>
            </a:r>
          </a:p>
          <a:p>
            <a:pPr marL="1200150" lvl="2" indent="-285750">
              <a:buFont typeface="Arial" panose="020B0604020202020204" pitchFamily="34" charset="0"/>
              <a:buChar char="•"/>
            </a:pPr>
            <a:r>
              <a:rPr lang="en-US" altLang="zh-CN" dirty="0"/>
              <a:t>M[N/x] </a:t>
            </a:r>
            <a:r>
              <a:rPr lang="zh-CN" altLang="en-US" dirty="0"/>
              <a:t>表示在 </a:t>
            </a:r>
            <a:r>
              <a:rPr lang="en-US" altLang="zh-CN" dirty="0"/>
              <a:t>M </a:t>
            </a:r>
            <a:r>
              <a:rPr lang="zh-CN" altLang="en-US" dirty="0"/>
              <a:t>中用 </a:t>
            </a:r>
            <a:r>
              <a:rPr lang="en-US" altLang="zh-CN" dirty="0"/>
              <a:t>N </a:t>
            </a:r>
            <a:r>
              <a:rPr lang="zh-CN" altLang="en-US" dirty="0"/>
              <a:t>替换所有出现的 </a:t>
            </a:r>
            <a:r>
              <a:rPr lang="en-US" altLang="zh-CN" dirty="0"/>
              <a:t>x</a:t>
            </a:r>
            <a:r>
              <a:rPr lang="zh-CN" altLang="en-US" dirty="0"/>
              <a:t>。</a:t>
            </a:r>
          </a:p>
        </p:txBody>
      </p:sp>
    </p:spTree>
    <p:extLst>
      <p:ext uri="{BB962C8B-B14F-4D97-AF65-F5344CB8AC3E}">
        <p14:creationId xmlns:p14="http://schemas.microsoft.com/office/powerpoint/2010/main" val="1358909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F44FD795-5CCD-6395-1B8F-C24A416A9C0C}"/>
              </a:ext>
            </a:extLst>
          </p:cNvPr>
          <p:cNvPicPr>
            <a:picLocks noChangeAspect="1"/>
          </p:cNvPicPr>
          <p:nvPr/>
        </p:nvPicPr>
        <p:blipFill>
          <a:blip r:embed="rId3"/>
          <a:stretch>
            <a:fillRect/>
          </a:stretch>
        </p:blipFill>
        <p:spPr>
          <a:xfrm>
            <a:off x="-1" y="-27180"/>
            <a:ext cx="8723465" cy="6183722"/>
          </a:xfrm>
          <a:prstGeom prst="rect">
            <a:avLst/>
          </a:prstGeom>
        </p:spPr>
      </p:pic>
      <p:sp>
        <p:nvSpPr>
          <p:cNvPr id="7" name="文本框 6">
            <a:extLst>
              <a:ext uri="{FF2B5EF4-FFF2-40B4-BE49-F238E27FC236}">
                <a16:creationId xmlns:a16="http://schemas.microsoft.com/office/drawing/2014/main" id="{85BFBB47-B803-2B7E-60BC-F9DED76129F2}"/>
              </a:ext>
            </a:extLst>
          </p:cNvPr>
          <p:cNvSpPr txBox="1"/>
          <p:nvPr/>
        </p:nvSpPr>
        <p:spPr>
          <a:xfrm>
            <a:off x="5879256" y="2279345"/>
            <a:ext cx="6097044" cy="1200329"/>
          </a:xfrm>
          <a:prstGeom prst="rect">
            <a:avLst/>
          </a:prstGeom>
          <a:noFill/>
        </p:spPr>
        <p:txBody>
          <a:bodyPr wrap="square">
            <a:spAutoFit/>
          </a:bodyPr>
          <a:lstStyle/>
          <a:p>
            <a:pPr marL="285750" indent="-285750">
              <a:buFont typeface="Arial" panose="020B0604020202020204" pitchFamily="34" charset="0"/>
              <a:buChar char="•"/>
            </a:pPr>
            <a:r>
              <a:rPr lang="en-US" altLang="zh-CN" dirty="0" err="1"/>
              <a:t>λx.M</a:t>
            </a:r>
            <a:r>
              <a:rPr lang="en-US" altLang="zh-CN" dirty="0"/>
              <a:t> </a:t>
            </a:r>
            <a:r>
              <a:rPr lang="zh-CN" altLang="en-US" dirty="0"/>
              <a:t>是一个 </a:t>
            </a:r>
            <a:r>
              <a:rPr lang="en-US" altLang="zh-CN" dirty="0"/>
              <a:t>lambda </a:t>
            </a:r>
            <a:r>
              <a:rPr lang="zh-CN" altLang="en-US" dirty="0"/>
              <a:t>表达式，它表示一个匿名函数，将 </a:t>
            </a:r>
            <a:r>
              <a:rPr lang="en-US" altLang="zh-CN" dirty="0"/>
              <a:t>x </a:t>
            </a:r>
            <a:r>
              <a:rPr lang="zh-CN" altLang="en-US" dirty="0"/>
              <a:t>作为输入，输出 </a:t>
            </a:r>
            <a:r>
              <a:rPr lang="en-US" altLang="zh-CN" dirty="0"/>
              <a:t>M</a:t>
            </a:r>
            <a:r>
              <a:rPr lang="zh-CN" altLang="en-US" dirty="0"/>
              <a:t>。</a:t>
            </a:r>
            <a:endParaRPr lang="en-US" altLang="zh-CN" dirty="0"/>
          </a:p>
          <a:p>
            <a:pPr marL="285750" indent="-285750">
              <a:buFont typeface="Arial" panose="020B0604020202020204" pitchFamily="34" charset="0"/>
              <a:buChar char="•"/>
            </a:pPr>
            <a:r>
              <a:rPr lang="en-US" altLang="zh-CN" dirty="0" err="1"/>
              <a:t>λx.M</a:t>
            </a:r>
            <a:r>
              <a:rPr lang="en-US" altLang="zh-CN" dirty="0"/>
              <a:t> </a:t>
            </a:r>
            <a:r>
              <a:rPr lang="zh-CN" altLang="en-US" dirty="0"/>
              <a:t>可以被看作是一个函数 </a:t>
            </a:r>
            <a:r>
              <a:rPr lang="en-US" altLang="zh-CN" dirty="0"/>
              <a:t>f</a:t>
            </a:r>
            <a:r>
              <a:rPr lang="zh-CN" altLang="en-US" dirty="0"/>
              <a:t>，它的定义是 </a:t>
            </a:r>
            <a:r>
              <a:rPr lang="en-US" altLang="zh-CN" dirty="0"/>
              <a:t>f(x) = M</a:t>
            </a:r>
            <a:r>
              <a:rPr lang="zh-CN" altLang="en-US" dirty="0"/>
              <a:t>，即对于输入 </a:t>
            </a:r>
            <a:r>
              <a:rPr lang="en-US" altLang="zh-CN" dirty="0"/>
              <a:t>x</a:t>
            </a:r>
            <a:r>
              <a:rPr lang="zh-CN" altLang="en-US" dirty="0"/>
              <a:t>，返回 </a:t>
            </a:r>
            <a:r>
              <a:rPr lang="en-US" altLang="zh-CN" dirty="0"/>
              <a:t>M</a:t>
            </a:r>
            <a:r>
              <a:rPr lang="zh-CN" altLang="en-US" dirty="0"/>
              <a:t>。</a:t>
            </a:r>
          </a:p>
        </p:txBody>
      </p:sp>
    </p:spTree>
    <p:extLst>
      <p:ext uri="{BB962C8B-B14F-4D97-AF65-F5344CB8AC3E}">
        <p14:creationId xmlns:p14="http://schemas.microsoft.com/office/powerpoint/2010/main" val="96160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6" name="组合 16"/>
          <p:cNvGrpSpPr/>
          <p:nvPr/>
        </p:nvGrpSpPr>
        <p:grpSpPr>
          <a:xfrm>
            <a:off x="11598840" y="6433200"/>
            <a:ext cx="450720" cy="149760"/>
            <a:chOff x="11598840" y="6433200"/>
            <a:chExt cx="450720" cy="149760"/>
          </a:xfrm>
        </p:grpSpPr>
        <p:sp>
          <p:nvSpPr>
            <p:cNvPr id="97" name="菱形 1"/>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8"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9" name="菱形 2"/>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00"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01" name="文本框 18"/>
          <p:cNvSpPr/>
          <p:nvPr/>
        </p:nvSpPr>
        <p:spPr>
          <a:xfrm>
            <a:off x="565920" y="942840"/>
            <a:ext cx="5093640" cy="52264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50000"/>
              </a:lnSpc>
              <a:buNone/>
              <a:tabLst>
                <a:tab pos="0" algn="l"/>
              </a:tabLst>
            </a:pPr>
            <a:r>
              <a:rPr lang="zh-CN" sz="1500" b="1" strike="noStrike" spc="-1" dirty="0">
                <a:solidFill>
                  <a:srgbClr val="000000"/>
                </a:solidFill>
                <a:latin typeface="微软雅黑"/>
                <a:ea typeface="微软雅黑"/>
              </a:rPr>
              <a:t>本科深圳大学计算机科学与技术，硕士利兹大学</a:t>
            </a:r>
            <a:r>
              <a:rPr lang="en-US" sz="1500" b="1" strike="noStrike" spc="-1" dirty="0">
                <a:solidFill>
                  <a:srgbClr val="000000"/>
                </a:solidFill>
                <a:latin typeface="微软雅黑"/>
                <a:ea typeface="微软雅黑"/>
              </a:rPr>
              <a:t>Embedded System Engineering</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GPA</a:t>
            </a:r>
            <a:r>
              <a:rPr lang="zh-CN" sz="1500" b="1" strike="noStrike" spc="-1" dirty="0">
                <a:solidFill>
                  <a:srgbClr val="000000"/>
                </a:solidFill>
                <a:latin typeface="微软雅黑"/>
                <a:ea typeface="微软雅黑"/>
              </a:rPr>
              <a:t>均前</a:t>
            </a:r>
            <a:r>
              <a:rPr lang="en-US" sz="1500" b="1" strike="noStrike" spc="-1" dirty="0">
                <a:solidFill>
                  <a:srgbClr val="000000"/>
                </a:solidFill>
                <a:latin typeface="微软雅黑"/>
                <a:ea typeface="微软雅黑"/>
              </a:rPr>
              <a:t>5%</a:t>
            </a:r>
            <a:r>
              <a:rPr lang="zh-CN" sz="1500" b="1" strike="noStrike" spc="-1" dirty="0">
                <a:solidFill>
                  <a:srgbClr val="000000"/>
                </a:solidFill>
                <a:latin typeface="微软雅黑"/>
                <a:ea typeface="微软雅黑"/>
              </a:rPr>
              <a:t>并获得优秀毕业生（一等一），擅长计算机、电子等专业。逻辑清晰，语言精准。</a:t>
            </a:r>
            <a:endParaRPr lang="en-US" sz="1500" b="0" strike="noStrike" spc="-1" dirty="0">
              <a:latin typeface="Arial"/>
            </a:endParaRPr>
          </a:p>
          <a:p>
            <a:pPr>
              <a:lnSpc>
                <a:spcPct val="150000"/>
              </a:lnSpc>
              <a:buNone/>
              <a:tabLst>
                <a:tab pos="0" algn="l"/>
              </a:tabLst>
            </a:pPr>
            <a:r>
              <a:rPr lang="zh-CN" sz="1500" b="1" strike="noStrike" spc="-1" dirty="0">
                <a:solidFill>
                  <a:srgbClr val="000000"/>
                </a:solidFill>
                <a:latin typeface="微软雅黑"/>
                <a:ea typeface="微软雅黑"/>
              </a:rPr>
              <a:t>擅长科目：</a:t>
            </a:r>
            <a:endParaRPr lang="en-US" sz="1500" b="0" strike="noStrike" spc="-1" dirty="0">
              <a:latin typeface="Arial"/>
            </a:endParaRPr>
          </a:p>
          <a:p>
            <a:pPr>
              <a:lnSpc>
                <a:spcPct val="150000"/>
              </a:lnSpc>
              <a:buNone/>
              <a:tabLst>
                <a:tab pos="0" algn="l"/>
              </a:tabLst>
            </a:pPr>
            <a:r>
              <a:rPr lang="en-US" sz="1500" b="1" strike="noStrike" spc="-1" dirty="0">
                <a:solidFill>
                  <a:srgbClr val="000000"/>
                </a:solidFill>
                <a:latin typeface="微软雅黑"/>
                <a:ea typeface="微软雅黑"/>
              </a:rPr>
              <a:t>	Data Comms&amp; </a:t>
            </a:r>
            <a:r>
              <a:rPr lang="en-US" sz="1500" b="1" strike="noStrike" spc="-1" dirty="0" err="1">
                <a:solidFill>
                  <a:srgbClr val="000000"/>
                </a:solidFill>
                <a:latin typeface="微软雅黑"/>
                <a:ea typeface="微软雅黑"/>
              </a:rPr>
              <a:t>Ntwk</a:t>
            </a:r>
            <a:r>
              <a:rPr lang="en-US" sz="1500" b="1" strike="noStrike" spc="-1" dirty="0">
                <a:solidFill>
                  <a:srgbClr val="000000"/>
                </a:solidFill>
                <a:latin typeface="微软雅黑"/>
                <a:ea typeface="微软雅黑"/>
              </a:rPr>
              <a:t> Security</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FPGA Design Syst Chip</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Control Systems Design</a:t>
            </a:r>
            <a:r>
              <a:rPr lang="zh-CN" sz="1500" b="1" strike="noStrike" spc="-1" dirty="0">
                <a:solidFill>
                  <a:srgbClr val="000000"/>
                </a:solidFill>
                <a:latin typeface="微软雅黑"/>
                <a:ea typeface="微软雅黑"/>
              </a:rPr>
              <a:t>、</a:t>
            </a:r>
            <a:r>
              <a:rPr lang="en-US" sz="1500" b="1" strike="noStrike" spc="-1" dirty="0" err="1">
                <a:solidFill>
                  <a:srgbClr val="000000"/>
                </a:solidFill>
                <a:latin typeface="微软雅黑"/>
                <a:ea typeface="微软雅黑"/>
              </a:rPr>
              <a:t>Emb</a:t>
            </a:r>
            <a:r>
              <a:rPr lang="en-US" sz="1500" b="1" strike="noStrike" spc="-1" dirty="0">
                <a:solidFill>
                  <a:srgbClr val="000000"/>
                </a:solidFill>
                <a:latin typeface="微软雅黑"/>
                <a:ea typeface="微软雅黑"/>
              </a:rPr>
              <a:t> Microprocessor Syst Design</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Programming</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JAVA</a:t>
            </a:r>
            <a:r>
              <a:rPr lang="zh-CN" sz="1500" b="1" strike="noStrike" spc="-1" dirty="0">
                <a:solidFill>
                  <a:srgbClr val="000000"/>
                </a:solidFill>
                <a:latin typeface="微软雅黑"/>
                <a:ea typeface="微软雅黑"/>
              </a:rPr>
              <a:t>程序设计、离散数学、数据库系统、数据结构与算法、专业基础英语、计算机安全导论、操作系统、并行计算、多媒体系统导论、计算机系统、自动机与形式语言、程序设计基础、概率论与数理统计、高等数学</a:t>
            </a:r>
            <a:r>
              <a:rPr lang="en-US" sz="1500" b="1" strike="noStrike" spc="-1" dirty="0">
                <a:solidFill>
                  <a:srgbClr val="000000"/>
                </a:solidFill>
                <a:latin typeface="微软雅黑"/>
                <a:ea typeface="微软雅黑"/>
              </a:rPr>
              <a:t>A</a:t>
            </a:r>
            <a:r>
              <a:rPr lang="zh-CN" sz="1500" b="1" strike="noStrike" spc="-1" dirty="0">
                <a:solidFill>
                  <a:srgbClr val="000000"/>
                </a:solidFill>
                <a:latin typeface="微软雅黑"/>
                <a:ea typeface="微软雅黑"/>
              </a:rPr>
              <a:t>、线性代数、面向对象程序设计、计算机网络、算法设计与分析、专业研究英语</a:t>
            </a:r>
            <a:endParaRPr lang="en-US" sz="1500" b="0" strike="noStrike" spc="-1" dirty="0">
              <a:latin typeface="Arial"/>
            </a:endParaRPr>
          </a:p>
          <a:p>
            <a:pPr>
              <a:lnSpc>
                <a:spcPct val="150000"/>
              </a:lnSpc>
              <a:buNone/>
              <a:tabLst>
                <a:tab pos="0" algn="l"/>
              </a:tabLst>
            </a:pPr>
            <a:r>
              <a:rPr lang="zh-CN" sz="1500" b="1" strike="noStrike" spc="-1" dirty="0">
                <a:solidFill>
                  <a:srgbClr val="000000"/>
                </a:solidFill>
                <a:latin typeface="微软雅黑"/>
                <a:ea typeface="微软雅黑"/>
              </a:rPr>
              <a:t>教学风格：轻松愉快</a:t>
            </a:r>
            <a:endParaRPr lang="en-US" sz="1500" b="0" strike="noStrike" spc="-1" dirty="0">
              <a:latin typeface="Arial"/>
            </a:endParaRPr>
          </a:p>
        </p:txBody>
      </p:sp>
      <p:pic>
        <p:nvPicPr>
          <p:cNvPr id="102" name="图片 20"/>
          <p:cNvPicPr/>
          <p:nvPr/>
        </p:nvPicPr>
        <p:blipFill>
          <a:blip r:embed="rId2"/>
          <a:stretch/>
        </p:blipFill>
        <p:spPr>
          <a:xfrm>
            <a:off x="6095880" y="2530800"/>
            <a:ext cx="3246480" cy="1796040"/>
          </a:xfrm>
          <a:prstGeom prst="rect">
            <a:avLst/>
          </a:prstGeom>
          <a:ln w="0">
            <a:noFill/>
          </a:ln>
        </p:spPr>
      </p:pic>
      <p:sp>
        <p:nvSpPr>
          <p:cNvPr id="103" name="文本框 9"/>
          <p:cNvSpPr/>
          <p:nvPr/>
        </p:nvSpPr>
        <p:spPr>
          <a:xfrm>
            <a:off x="6364800" y="1732680"/>
            <a:ext cx="2708640" cy="4719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2500" b="1" strike="noStrike" spc="-1" dirty="0">
                <a:solidFill>
                  <a:srgbClr val="000000"/>
                </a:solidFill>
                <a:latin typeface="微软雅黑"/>
                <a:ea typeface="微软雅黑"/>
              </a:rPr>
              <a:t>TUTOR: </a:t>
            </a:r>
            <a:r>
              <a:rPr lang="zh-CN" sz="2500" b="1" strike="noStrike" spc="-1" dirty="0">
                <a:solidFill>
                  <a:srgbClr val="000000"/>
                </a:solidFill>
                <a:latin typeface="微软雅黑"/>
                <a:ea typeface="微软雅黑"/>
              </a:rPr>
              <a:t>刘俊楠</a:t>
            </a:r>
            <a:endParaRPr lang="en-US" sz="25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9554DD57-F28E-FA35-9654-A013C5C9F634}"/>
              </a:ext>
            </a:extLst>
          </p:cNvPr>
          <p:cNvPicPr>
            <a:picLocks noChangeAspect="1"/>
          </p:cNvPicPr>
          <p:nvPr/>
        </p:nvPicPr>
        <p:blipFill>
          <a:blip r:embed="rId3"/>
          <a:stretch>
            <a:fillRect/>
          </a:stretch>
        </p:blipFill>
        <p:spPr>
          <a:xfrm>
            <a:off x="0" y="0"/>
            <a:ext cx="9201150" cy="6838950"/>
          </a:xfrm>
          <a:prstGeom prst="rect">
            <a:avLst/>
          </a:prstGeom>
        </p:spPr>
      </p:pic>
      <p:sp>
        <p:nvSpPr>
          <p:cNvPr id="6" name="文本框 5">
            <a:extLst>
              <a:ext uri="{FF2B5EF4-FFF2-40B4-BE49-F238E27FC236}">
                <a16:creationId xmlns:a16="http://schemas.microsoft.com/office/drawing/2014/main" id="{26982BBD-A0C5-9119-9818-D6DCF3B99688}"/>
              </a:ext>
            </a:extLst>
          </p:cNvPr>
          <p:cNvSpPr txBox="1"/>
          <p:nvPr/>
        </p:nvSpPr>
        <p:spPr>
          <a:xfrm>
            <a:off x="6933800" y="4780667"/>
            <a:ext cx="4811560" cy="1200329"/>
          </a:xfrm>
          <a:prstGeom prst="rect">
            <a:avLst/>
          </a:prstGeom>
          <a:noFill/>
        </p:spPr>
        <p:txBody>
          <a:bodyPr wrap="square">
            <a:spAutoFit/>
          </a:bodyPr>
          <a:lstStyle/>
          <a:p>
            <a:pPr marL="285750" indent="-285750">
              <a:buFont typeface="Arial" panose="020B0604020202020204" pitchFamily="34" charset="0"/>
              <a:buChar char="•"/>
            </a:pPr>
            <a:r>
              <a:rPr lang="en-US" altLang="zh-CN" dirty="0"/>
              <a:t>M[N/x] </a:t>
            </a:r>
            <a:r>
              <a:rPr lang="zh-CN" altLang="en-US" dirty="0"/>
              <a:t>表示在 </a:t>
            </a:r>
            <a:r>
              <a:rPr lang="en-US" altLang="zh-CN" dirty="0"/>
              <a:t>M </a:t>
            </a:r>
            <a:r>
              <a:rPr lang="zh-CN" altLang="en-US" dirty="0"/>
              <a:t>中用 </a:t>
            </a:r>
            <a:r>
              <a:rPr lang="en-US" altLang="zh-CN" dirty="0"/>
              <a:t>N </a:t>
            </a:r>
            <a:r>
              <a:rPr lang="zh-CN" altLang="en-US" dirty="0"/>
              <a:t>替换所有出现的 </a:t>
            </a:r>
            <a:r>
              <a:rPr lang="en-US" altLang="zh-CN" dirty="0"/>
              <a:t>x</a:t>
            </a:r>
            <a:r>
              <a:rPr lang="zh-CN" altLang="en-US" dirty="0"/>
              <a:t>。</a:t>
            </a:r>
            <a:endParaRPr lang="en-US" altLang="zh-CN" dirty="0"/>
          </a:p>
          <a:p>
            <a:pPr marL="285750" indent="-285750">
              <a:buFont typeface="Arial" panose="020B0604020202020204" pitchFamily="34" charset="0"/>
              <a:buChar char="•"/>
            </a:pPr>
            <a:r>
              <a:rPr lang="zh-CN" altLang="en-US" dirty="0"/>
              <a:t>例如，如果 </a:t>
            </a:r>
            <a:r>
              <a:rPr lang="en-US" altLang="zh-CN" dirty="0"/>
              <a:t>M = (x + 3)</a:t>
            </a:r>
            <a:r>
              <a:rPr lang="zh-CN" altLang="en-US" dirty="0"/>
              <a:t>，</a:t>
            </a:r>
            <a:r>
              <a:rPr lang="en-US" altLang="zh-CN" dirty="0"/>
              <a:t>N = 2</a:t>
            </a:r>
            <a:r>
              <a:rPr lang="zh-CN" altLang="en-US" dirty="0"/>
              <a:t>，则 </a:t>
            </a:r>
            <a:r>
              <a:rPr lang="en-US" altLang="zh-CN" dirty="0"/>
              <a:t>M[2/x] </a:t>
            </a:r>
            <a:r>
              <a:rPr lang="zh-CN" altLang="en-US" dirty="0"/>
              <a:t>表示将 </a:t>
            </a:r>
            <a:r>
              <a:rPr lang="en-US" altLang="zh-CN" dirty="0"/>
              <a:t>x + 3 </a:t>
            </a:r>
            <a:r>
              <a:rPr lang="zh-CN" altLang="en-US" dirty="0"/>
              <a:t>中的 </a:t>
            </a:r>
            <a:r>
              <a:rPr lang="en-US" altLang="zh-CN" dirty="0"/>
              <a:t>x </a:t>
            </a:r>
            <a:r>
              <a:rPr lang="zh-CN" altLang="en-US" dirty="0"/>
              <a:t>替换为 </a:t>
            </a:r>
            <a:r>
              <a:rPr lang="en-US" altLang="zh-CN" dirty="0"/>
              <a:t>2</a:t>
            </a:r>
            <a:r>
              <a:rPr lang="zh-CN" altLang="en-US" dirty="0"/>
              <a:t>，结果是 </a:t>
            </a:r>
            <a:r>
              <a:rPr lang="en-US" altLang="zh-CN" dirty="0"/>
              <a:t>2 + 3</a:t>
            </a:r>
            <a:r>
              <a:rPr lang="zh-CN" altLang="en-US" dirty="0"/>
              <a:t>。</a:t>
            </a:r>
          </a:p>
        </p:txBody>
      </p:sp>
      <p:sp>
        <p:nvSpPr>
          <p:cNvPr id="4" name="文本框 3">
            <a:extLst>
              <a:ext uri="{FF2B5EF4-FFF2-40B4-BE49-F238E27FC236}">
                <a16:creationId xmlns:a16="http://schemas.microsoft.com/office/drawing/2014/main" id="{CDEA3C03-623A-956F-652C-1AE68C603DD2}"/>
              </a:ext>
            </a:extLst>
          </p:cNvPr>
          <p:cNvSpPr txBox="1"/>
          <p:nvPr/>
        </p:nvSpPr>
        <p:spPr>
          <a:xfrm>
            <a:off x="6361656" y="1345215"/>
            <a:ext cx="5383704" cy="1200329"/>
          </a:xfrm>
          <a:prstGeom prst="rect">
            <a:avLst/>
          </a:prstGeom>
          <a:noFill/>
        </p:spPr>
        <p:txBody>
          <a:bodyPr wrap="square">
            <a:spAutoFit/>
          </a:bodyPr>
          <a:lstStyle/>
          <a:p>
            <a:pPr marL="285750" indent="-285750">
              <a:buFont typeface="Arial" panose="020B0604020202020204" pitchFamily="34" charset="0"/>
              <a:buChar char="•"/>
            </a:pPr>
            <a:r>
              <a:rPr lang="en-US" altLang="zh-CN" dirty="0"/>
              <a:t>β-</a:t>
            </a:r>
            <a:r>
              <a:rPr lang="zh-CN" altLang="en-US" dirty="0"/>
              <a:t>归约 是一种替换操作，将实际参数代入到函数体中，逐步进行替换，直至无法进一步简化。</a:t>
            </a:r>
            <a:endParaRPr lang="en-US" altLang="zh-CN" dirty="0"/>
          </a:p>
          <a:p>
            <a:pPr marL="285750" indent="-285750">
              <a:buFont typeface="Arial" panose="020B0604020202020204" pitchFamily="34" charset="0"/>
              <a:buChar char="•"/>
            </a:pPr>
            <a:r>
              <a:rPr lang="zh-CN" altLang="en-US" dirty="0"/>
              <a:t>计算过程就是不断应用 </a:t>
            </a:r>
            <a:r>
              <a:rPr lang="en-US" altLang="zh-CN" dirty="0"/>
              <a:t>β-</a:t>
            </a:r>
            <a:r>
              <a:rPr lang="zh-CN" altLang="en-US" dirty="0"/>
              <a:t>归约，直到表达式达到最简状态。</a:t>
            </a:r>
          </a:p>
        </p:txBody>
      </p:sp>
    </p:spTree>
    <p:extLst>
      <p:ext uri="{BB962C8B-B14F-4D97-AF65-F5344CB8AC3E}">
        <p14:creationId xmlns:p14="http://schemas.microsoft.com/office/powerpoint/2010/main" val="3992757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5" name="图片 4">
            <a:extLst>
              <a:ext uri="{FF2B5EF4-FFF2-40B4-BE49-F238E27FC236}">
                <a16:creationId xmlns:a16="http://schemas.microsoft.com/office/drawing/2014/main" id="{FC24F953-931E-7860-00F5-B5789CE878A8}"/>
              </a:ext>
            </a:extLst>
          </p:cNvPr>
          <p:cNvPicPr>
            <a:picLocks noChangeAspect="1"/>
          </p:cNvPicPr>
          <p:nvPr/>
        </p:nvPicPr>
        <p:blipFill>
          <a:blip r:embed="rId3"/>
          <a:stretch>
            <a:fillRect/>
          </a:stretch>
        </p:blipFill>
        <p:spPr>
          <a:xfrm>
            <a:off x="181629" y="1072605"/>
            <a:ext cx="7320392" cy="5052622"/>
          </a:xfrm>
          <a:prstGeom prst="rect">
            <a:avLst/>
          </a:prstGeom>
        </p:spPr>
      </p:pic>
      <p:sp>
        <p:nvSpPr>
          <p:cNvPr id="8" name="文本框 7">
            <a:extLst>
              <a:ext uri="{FF2B5EF4-FFF2-40B4-BE49-F238E27FC236}">
                <a16:creationId xmlns:a16="http://schemas.microsoft.com/office/drawing/2014/main" id="{BCB2C8F0-C68B-F57F-2FD6-F9011BB7D705}"/>
              </a:ext>
            </a:extLst>
          </p:cNvPr>
          <p:cNvSpPr txBox="1"/>
          <p:nvPr/>
        </p:nvSpPr>
        <p:spPr>
          <a:xfrm>
            <a:off x="1132040" y="1678581"/>
            <a:ext cx="6097044" cy="369332"/>
          </a:xfrm>
          <a:prstGeom prst="rect">
            <a:avLst/>
          </a:prstGeom>
          <a:noFill/>
        </p:spPr>
        <p:txBody>
          <a:bodyPr wrap="square">
            <a:spAutoFit/>
          </a:bodyPr>
          <a:lstStyle/>
          <a:p>
            <a:r>
              <a:rPr lang="zh-CN" altLang="en-US" dirty="0"/>
              <a:t>将 </a:t>
            </a:r>
            <a:r>
              <a:rPr lang="en-US" altLang="zh-CN" dirty="0"/>
              <a:t>x </a:t>
            </a:r>
            <a:r>
              <a:rPr lang="zh-CN" altLang="en-US" dirty="0"/>
              <a:t>替换为 </a:t>
            </a:r>
            <a:r>
              <a:rPr lang="en-US" altLang="zh-CN" dirty="0" err="1"/>
              <a:t>λz</a:t>
            </a:r>
            <a:r>
              <a:rPr lang="en-US" altLang="zh-CN" dirty="0"/>
              <a:t>. z</a:t>
            </a:r>
            <a:r>
              <a:rPr lang="zh-CN" altLang="en-US" dirty="0"/>
              <a:t>，得到：</a:t>
            </a:r>
          </a:p>
        </p:txBody>
      </p:sp>
      <p:sp>
        <p:nvSpPr>
          <p:cNvPr id="10" name="文本框 9">
            <a:extLst>
              <a:ext uri="{FF2B5EF4-FFF2-40B4-BE49-F238E27FC236}">
                <a16:creationId xmlns:a16="http://schemas.microsoft.com/office/drawing/2014/main" id="{F41B81DD-6B17-1907-7CCF-FB11E2D0D196}"/>
              </a:ext>
            </a:extLst>
          </p:cNvPr>
          <p:cNvSpPr txBox="1"/>
          <p:nvPr/>
        </p:nvSpPr>
        <p:spPr>
          <a:xfrm>
            <a:off x="4453499" y="1678581"/>
            <a:ext cx="6097044" cy="369332"/>
          </a:xfrm>
          <a:prstGeom prst="rect">
            <a:avLst/>
          </a:prstGeom>
          <a:noFill/>
        </p:spPr>
        <p:txBody>
          <a:bodyPr wrap="square">
            <a:spAutoFit/>
          </a:bodyPr>
          <a:lstStyle/>
          <a:p>
            <a:r>
              <a:rPr lang="zh-CN" altLang="en-US"/>
              <a:t>将 </a:t>
            </a:r>
            <a:r>
              <a:rPr lang="en-US" altLang="zh-CN"/>
              <a:t>z </a:t>
            </a:r>
            <a:r>
              <a:rPr lang="zh-CN" altLang="en-US"/>
              <a:t>替换为 </a:t>
            </a:r>
            <a:r>
              <a:rPr lang="en-US" altLang="zh-CN"/>
              <a:t>y</a:t>
            </a:r>
            <a:r>
              <a:rPr lang="zh-CN" altLang="en-US"/>
              <a:t>，得到：</a:t>
            </a:r>
            <a:endParaRPr lang="zh-CN" altLang="en-US" dirty="0"/>
          </a:p>
        </p:txBody>
      </p:sp>
      <p:sp>
        <p:nvSpPr>
          <p:cNvPr id="12" name="文本框 11">
            <a:extLst>
              <a:ext uri="{FF2B5EF4-FFF2-40B4-BE49-F238E27FC236}">
                <a16:creationId xmlns:a16="http://schemas.microsoft.com/office/drawing/2014/main" id="{834B2E66-6ECF-0A2E-FDCC-E2496CB8CDBF}"/>
              </a:ext>
            </a:extLst>
          </p:cNvPr>
          <p:cNvSpPr txBox="1"/>
          <p:nvPr/>
        </p:nvSpPr>
        <p:spPr>
          <a:xfrm>
            <a:off x="565920" y="3125337"/>
            <a:ext cx="6097044" cy="369332"/>
          </a:xfrm>
          <a:prstGeom prst="rect">
            <a:avLst/>
          </a:prstGeom>
          <a:noFill/>
        </p:spPr>
        <p:txBody>
          <a:bodyPr wrap="square">
            <a:spAutoFit/>
          </a:bodyPr>
          <a:lstStyle/>
          <a:p>
            <a:r>
              <a:rPr lang="zh-CN" altLang="en-US" dirty="0"/>
              <a:t>将 </a:t>
            </a:r>
            <a:r>
              <a:rPr lang="en-US" altLang="zh-CN" dirty="0"/>
              <a:t>x </a:t>
            </a:r>
            <a:r>
              <a:rPr lang="zh-CN" altLang="en-US" dirty="0"/>
              <a:t>替换为 </a:t>
            </a:r>
            <a:r>
              <a:rPr lang="el-GR" altLang="zh-CN" dirty="0"/>
              <a:t>λ</a:t>
            </a:r>
            <a:r>
              <a:rPr lang="en-US" altLang="zh-CN" dirty="0"/>
              <a:t>x. ((xx) y)</a:t>
            </a:r>
            <a:r>
              <a:rPr lang="zh-CN" altLang="en-US" dirty="0"/>
              <a:t>，得到：</a:t>
            </a:r>
          </a:p>
        </p:txBody>
      </p:sp>
      <p:sp>
        <p:nvSpPr>
          <p:cNvPr id="14" name="文本框 13">
            <a:extLst>
              <a:ext uri="{FF2B5EF4-FFF2-40B4-BE49-F238E27FC236}">
                <a16:creationId xmlns:a16="http://schemas.microsoft.com/office/drawing/2014/main" id="{D54C66AD-1112-CBBC-B06B-6E672E0EBADB}"/>
              </a:ext>
            </a:extLst>
          </p:cNvPr>
          <p:cNvSpPr txBox="1"/>
          <p:nvPr/>
        </p:nvSpPr>
        <p:spPr>
          <a:xfrm>
            <a:off x="5008845" y="4156694"/>
            <a:ext cx="6097044" cy="369332"/>
          </a:xfrm>
          <a:prstGeom prst="rect">
            <a:avLst/>
          </a:prstGeom>
          <a:noFill/>
        </p:spPr>
        <p:txBody>
          <a:bodyPr wrap="square">
            <a:spAutoFit/>
          </a:bodyPr>
          <a:lstStyle/>
          <a:p>
            <a:r>
              <a:rPr lang="zh-CN" altLang="en-US" dirty="0"/>
              <a:t>继续应用，导致无限循环：</a:t>
            </a:r>
          </a:p>
        </p:txBody>
      </p:sp>
      <p:sp>
        <p:nvSpPr>
          <p:cNvPr id="17" name="文本框 16">
            <a:extLst>
              <a:ext uri="{FF2B5EF4-FFF2-40B4-BE49-F238E27FC236}">
                <a16:creationId xmlns:a16="http://schemas.microsoft.com/office/drawing/2014/main" id="{A0C9F8AE-F63E-64E4-E314-BF0069E2D684}"/>
              </a:ext>
            </a:extLst>
          </p:cNvPr>
          <p:cNvSpPr txBox="1"/>
          <p:nvPr/>
        </p:nvSpPr>
        <p:spPr>
          <a:xfrm>
            <a:off x="7119333" y="4762004"/>
            <a:ext cx="5072668" cy="1754326"/>
          </a:xfrm>
          <a:prstGeom prst="rect">
            <a:avLst/>
          </a:prstGeom>
          <a:noFill/>
        </p:spPr>
        <p:txBody>
          <a:bodyPr wrap="square">
            <a:spAutoFit/>
          </a:bodyPr>
          <a:lstStyle/>
          <a:p>
            <a:pPr marL="285750" indent="-285750">
              <a:buFont typeface="Arial" panose="020B0604020202020204" pitchFamily="34" charset="0"/>
              <a:buChar char="•"/>
            </a:pPr>
            <a:r>
              <a:rPr lang="zh-CN" altLang="en-US" dirty="0"/>
              <a:t>在 </a:t>
            </a:r>
            <a:r>
              <a:rPr lang="en-US" altLang="zh-CN" dirty="0"/>
              <a:t>Lambda </a:t>
            </a:r>
            <a:r>
              <a:rPr lang="zh-CN" altLang="en-US" dirty="0"/>
              <a:t>演算中，计算有时能够终止（如例子 </a:t>
            </a:r>
            <a:r>
              <a:rPr lang="en-US" altLang="zh-CN" dirty="0"/>
              <a:t>1</a:t>
            </a:r>
            <a:r>
              <a:rPr lang="zh-CN" altLang="en-US" dirty="0"/>
              <a:t>），而有时则会进入无限循环（如例子 </a:t>
            </a:r>
            <a:r>
              <a:rPr lang="en-US" altLang="zh-CN" dirty="0"/>
              <a:t>2</a:t>
            </a:r>
            <a:r>
              <a:rPr lang="zh-CN" altLang="en-US" dirty="0"/>
              <a:t>）。</a:t>
            </a:r>
            <a:endParaRPr lang="en-US" altLang="zh-CN" dirty="0"/>
          </a:p>
          <a:p>
            <a:pPr marL="285750" indent="-285750">
              <a:buFont typeface="Arial" panose="020B0604020202020204" pitchFamily="34" charset="0"/>
              <a:buChar char="•"/>
            </a:pPr>
            <a:r>
              <a:rPr lang="zh-CN" altLang="en-US" dirty="0"/>
              <a:t>这段内容展示了计算在 </a:t>
            </a:r>
            <a:r>
              <a:rPr lang="en-US" altLang="zh-CN" dirty="0"/>
              <a:t>Lambda </a:t>
            </a:r>
            <a:r>
              <a:rPr lang="zh-CN" altLang="en-US" dirty="0"/>
              <a:t>演算中的两种可能性：计算终止（计算可以结束）和计算无法终止（无限递归）。</a:t>
            </a:r>
          </a:p>
        </p:txBody>
      </p:sp>
    </p:spTree>
    <p:extLst>
      <p:ext uri="{BB962C8B-B14F-4D97-AF65-F5344CB8AC3E}">
        <p14:creationId xmlns:p14="http://schemas.microsoft.com/office/powerpoint/2010/main" val="2654046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C2BFDBD0-DC58-5C3C-9BD7-452B8D3FCDB1}"/>
              </a:ext>
            </a:extLst>
          </p:cNvPr>
          <p:cNvPicPr>
            <a:picLocks noChangeAspect="1"/>
          </p:cNvPicPr>
          <p:nvPr/>
        </p:nvPicPr>
        <p:blipFill>
          <a:blip r:embed="rId3"/>
          <a:stretch>
            <a:fillRect/>
          </a:stretch>
        </p:blipFill>
        <p:spPr>
          <a:xfrm>
            <a:off x="184172" y="1065795"/>
            <a:ext cx="9200272" cy="5234797"/>
          </a:xfrm>
          <a:prstGeom prst="rect">
            <a:avLst/>
          </a:prstGeom>
        </p:spPr>
      </p:pic>
      <p:sp>
        <p:nvSpPr>
          <p:cNvPr id="6" name="文本框 5">
            <a:extLst>
              <a:ext uri="{FF2B5EF4-FFF2-40B4-BE49-F238E27FC236}">
                <a16:creationId xmlns:a16="http://schemas.microsoft.com/office/drawing/2014/main" id="{13B2F29C-AC73-BF02-F5F7-72F645B1C4A8}"/>
              </a:ext>
            </a:extLst>
          </p:cNvPr>
          <p:cNvSpPr txBox="1"/>
          <p:nvPr/>
        </p:nvSpPr>
        <p:spPr>
          <a:xfrm>
            <a:off x="2365853" y="0"/>
            <a:ext cx="8168535" cy="1200329"/>
          </a:xfrm>
          <a:prstGeom prst="rect">
            <a:avLst/>
          </a:prstGeom>
          <a:noFill/>
        </p:spPr>
        <p:txBody>
          <a:bodyPr wrap="square">
            <a:spAutoFit/>
          </a:bodyPr>
          <a:lstStyle/>
          <a:p>
            <a:pPr marL="285750" indent="-285750">
              <a:buFont typeface="Arial" panose="020B0604020202020204" pitchFamily="34" charset="0"/>
              <a:buChar char="•"/>
            </a:pPr>
            <a:r>
              <a:rPr lang="zh-CN" altLang="en-US" dirty="0"/>
              <a:t>在 </a:t>
            </a:r>
            <a:r>
              <a:rPr lang="en-US" altLang="zh-CN" dirty="0"/>
              <a:t>Lambda </a:t>
            </a:r>
            <a:r>
              <a:rPr lang="zh-CN" altLang="en-US" dirty="0"/>
              <a:t>演算中，每个函数只能接受一个输入（参数）。这与传统的多参数函数不同，例如加法 </a:t>
            </a:r>
            <a:r>
              <a:rPr lang="en-US" altLang="zh-CN" dirty="0"/>
              <a:t>x + y </a:t>
            </a:r>
            <a:r>
              <a:rPr lang="zh-CN" altLang="en-US" dirty="0"/>
              <a:t>是一个需要两个输入的函数。</a:t>
            </a:r>
            <a:endParaRPr lang="en-US" altLang="zh-CN" dirty="0"/>
          </a:p>
          <a:p>
            <a:pPr marL="285750" indent="-285750">
              <a:buFont typeface="Arial" panose="020B0604020202020204" pitchFamily="34" charset="0"/>
              <a:buChar char="•"/>
            </a:pPr>
            <a:r>
              <a:rPr lang="zh-CN" altLang="en-US" dirty="0"/>
              <a:t>因此，如何在只有单参数的 </a:t>
            </a:r>
            <a:r>
              <a:rPr lang="en-US" altLang="zh-CN" dirty="0"/>
              <a:t>Lambda </a:t>
            </a:r>
            <a:r>
              <a:rPr lang="zh-CN" altLang="en-US" dirty="0"/>
              <a:t>演算中表示多参数函数是一个需要解决的问题。</a:t>
            </a:r>
          </a:p>
        </p:txBody>
      </p:sp>
      <p:sp>
        <p:nvSpPr>
          <p:cNvPr id="9" name="文本框 8">
            <a:extLst>
              <a:ext uri="{FF2B5EF4-FFF2-40B4-BE49-F238E27FC236}">
                <a16:creationId xmlns:a16="http://schemas.microsoft.com/office/drawing/2014/main" id="{2DBB35C0-DE28-97EC-C079-3AAE5DB9C79F}"/>
              </a:ext>
            </a:extLst>
          </p:cNvPr>
          <p:cNvSpPr txBox="1"/>
          <p:nvPr/>
        </p:nvSpPr>
        <p:spPr>
          <a:xfrm>
            <a:off x="6255185" y="2348368"/>
            <a:ext cx="6097044" cy="923330"/>
          </a:xfrm>
          <a:prstGeom prst="rect">
            <a:avLst/>
          </a:prstGeom>
          <a:noFill/>
        </p:spPr>
        <p:txBody>
          <a:bodyPr wrap="square">
            <a:spAutoFit/>
          </a:bodyPr>
          <a:lstStyle/>
          <a:p>
            <a:pPr marL="285750" indent="-285750">
              <a:buFont typeface="Arial" panose="020B0604020202020204" pitchFamily="34" charset="0"/>
              <a:buChar char="•"/>
            </a:pPr>
            <a:r>
              <a:rPr lang="zh-CN" altLang="en-US" dirty="0"/>
              <a:t>柯里化是一种将多参数函数转换为单参数函数的技术。具体地说，可以将多参数函数分解为一系列嵌套的单参数函数。</a:t>
            </a:r>
          </a:p>
        </p:txBody>
      </p:sp>
    </p:spTree>
    <p:extLst>
      <p:ext uri="{BB962C8B-B14F-4D97-AF65-F5344CB8AC3E}">
        <p14:creationId xmlns:p14="http://schemas.microsoft.com/office/powerpoint/2010/main" val="1436963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3C075E50-D364-B9C4-291A-22F1655DB710}"/>
              </a:ext>
            </a:extLst>
          </p:cNvPr>
          <p:cNvPicPr>
            <a:picLocks noChangeAspect="1"/>
          </p:cNvPicPr>
          <p:nvPr/>
        </p:nvPicPr>
        <p:blipFill>
          <a:blip r:embed="rId3"/>
          <a:stretch>
            <a:fillRect/>
          </a:stretch>
        </p:blipFill>
        <p:spPr>
          <a:xfrm>
            <a:off x="0" y="958500"/>
            <a:ext cx="6931293" cy="5617923"/>
          </a:xfrm>
          <a:prstGeom prst="rect">
            <a:avLst/>
          </a:prstGeom>
        </p:spPr>
      </p:pic>
      <p:sp>
        <p:nvSpPr>
          <p:cNvPr id="7" name="文本框 6">
            <a:extLst>
              <a:ext uri="{FF2B5EF4-FFF2-40B4-BE49-F238E27FC236}">
                <a16:creationId xmlns:a16="http://schemas.microsoft.com/office/drawing/2014/main" id="{83638DBE-E505-1BAE-BD40-9574A547D0F2}"/>
              </a:ext>
            </a:extLst>
          </p:cNvPr>
          <p:cNvSpPr txBox="1"/>
          <p:nvPr/>
        </p:nvSpPr>
        <p:spPr>
          <a:xfrm>
            <a:off x="2553745" y="35170"/>
            <a:ext cx="8199850" cy="923330"/>
          </a:xfrm>
          <a:prstGeom prst="rect">
            <a:avLst/>
          </a:prstGeom>
          <a:noFill/>
        </p:spPr>
        <p:txBody>
          <a:bodyPr wrap="square">
            <a:spAutoFit/>
          </a:bodyPr>
          <a:lstStyle/>
          <a:p>
            <a:pPr marL="285750" indent="-285750">
              <a:buFont typeface="Arial" panose="020B0604020202020204" pitchFamily="34" charset="0"/>
              <a:buChar char="•"/>
            </a:pPr>
            <a:r>
              <a:rPr lang="zh-CN" altLang="en-US" dirty="0"/>
              <a:t>在 </a:t>
            </a:r>
            <a:r>
              <a:rPr lang="en-US" altLang="zh-CN" dirty="0"/>
              <a:t>Lambda </a:t>
            </a:r>
            <a:r>
              <a:rPr lang="zh-CN" altLang="en-US" dirty="0"/>
              <a:t>演算中，一切都是函数，因此我们需要用函数来表示自然数。</a:t>
            </a:r>
          </a:p>
          <a:p>
            <a:pPr marL="285750" indent="-285750">
              <a:buFont typeface="Arial" panose="020B0604020202020204" pitchFamily="34" charset="0"/>
              <a:buChar char="•"/>
            </a:pPr>
            <a:r>
              <a:rPr lang="zh-CN" altLang="en-US" dirty="0"/>
              <a:t>一个自然数 </a:t>
            </a:r>
            <a:r>
              <a:rPr lang="en-US" altLang="zh-CN" dirty="0"/>
              <a:t>n </a:t>
            </a:r>
            <a:r>
              <a:rPr lang="zh-CN" altLang="en-US" dirty="0"/>
              <a:t>被表示为一个高阶函数，它接受一个函数 </a:t>
            </a:r>
            <a:r>
              <a:rPr lang="en-US" altLang="zh-CN" dirty="0"/>
              <a:t>f </a:t>
            </a:r>
            <a:r>
              <a:rPr lang="zh-CN" altLang="en-US" dirty="0"/>
              <a:t>和一个参数 </a:t>
            </a:r>
            <a:r>
              <a:rPr lang="en-US" altLang="zh-CN" dirty="0"/>
              <a:t>y</a:t>
            </a:r>
            <a:r>
              <a:rPr lang="zh-CN" altLang="en-US" dirty="0"/>
              <a:t>，然后将 </a:t>
            </a:r>
            <a:r>
              <a:rPr lang="en-US" altLang="zh-CN" dirty="0"/>
              <a:t>f </a:t>
            </a:r>
            <a:r>
              <a:rPr lang="zh-CN" altLang="en-US" dirty="0"/>
              <a:t>作用在 </a:t>
            </a:r>
            <a:r>
              <a:rPr lang="en-US" altLang="zh-CN" dirty="0"/>
              <a:t>y </a:t>
            </a:r>
            <a:r>
              <a:rPr lang="zh-CN" altLang="en-US" dirty="0"/>
              <a:t>上 </a:t>
            </a:r>
            <a:r>
              <a:rPr lang="en-US" altLang="zh-CN" dirty="0"/>
              <a:t>n </a:t>
            </a:r>
            <a:r>
              <a:rPr lang="zh-CN" altLang="en-US" dirty="0"/>
              <a:t>次。</a:t>
            </a:r>
          </a:p>
        </p:txBody>
      </p:sp>
      <p:sp>
        <p:nvSpPr>
          <p:cNvPr id="10" name="文本框 9">
            <a:extLst>
              <a:ext uri="{FF2B5EF4-FFF2-40B4-BE49-F238E27FC236}">
                <a16:creationId xmlns:a16="http://schemas.microsoft.com/office/drawing/2014/main" id="{F36E5170-B0D6-8EC9-8EF2-6527CBCFA3A8}"/>
              </a:ext>
            </a:extLst>
          </p:cNvPr>
          <p:cNvSpPr txBox="1"/>
          <p:nvPr/>
        </p:nvSpPr>
        <p:spPr>
          <a:xfrm>
            <a:off x="5065213" y="1396260"/>
            <a:ext cx="6097044" cy="1200329"/>
          </a:xfrm>
          <a:prstGeom prst="rect">
            <a:avLst/>
          </a:prstGeom>
          <a:noFill/>
        </p:spPr>
        <p:txBody>
          <a:bodyPr wrap="square">
            <a:spAutoFit/>
          </a:bodyPr>
          <a:lstStyle/>
          <a:p>
            <a:pPr marL="285750" indent="-285750">
              <a:buFont typeface="Arial" panose="020B0604020202020204" pitchFamily="34" charset="0"/>
              <a:buChar char="•"/>
            </a:pPr>
            <a:r>
              <a:rPr lang="zh-CN" altLang="en-US" dirty="0"/>
              <a:t>这个表达式表示将函数 </a:t>
            </a:r>
            <a:r>
              <a:rPr lang="en-US" altLang="zh-CN" dirty="0"/>
              <a:t>f </a:t>
            </a:r>
            <a:r>
              <a:rPr lang="zh-CN" altLang="en-US" dirty="0"/>
              <a:t>作用于 </a:t>
            </a:r>
            <a:r>
              <a:rPr lang="en-US" altLang="zh-CN" dirty="0"/>
              <a:t>y </a:t>
            </a:r>
            <a:r>
              <a:rPr lang="zh-CN" altLang="en-US" dirty="0"/>
              <a:t>共 </a:t>
            </a:r>
            <a:r>
              <a:rPr lang="en-US" altLang="zh-CN" dirty="0"/>
              <a:t>n </a:t>
            </a:r>
            <a:r>
              <a:rPr lang="zh-CN" altLang="en-US" dirty="0"/>
              <a:t>次。比如：</a:t>
            </a:r>
            <a:endParaRPr lang="en-US" altLang="zh-CN" dirty="0"/>
          </a:p>
          <a:p>
            <a:pPr marL="742950" lvl="1" indent="-285750">
              <a:buFont typeface="Arial" panose="020B0604020202020204" pitchFamily="34" charset="0"/>
              <a:buChar char="•"/>
            </a:pPr>
            <a:r>
              <a:rPr lang="en-US" altLang="zh-CN" dirty="0"/>
              <a:t>0 </a:t>
            </a:r>
            <a:r>
              <a:rPr lang="zh-CN" altLang="en-US" dirty="0"/>
              <a:t>表示为 </a:t>
            </a:r>
            <a:r>
              <a:rPr lang="el-GR" altLang="zh-CN" dirty="0"/>
              <a:t>λ</a:t>
            </a:r>
            <a:r>
              <a:rPr lang="en-US" altLang="zh-CN" dirty="0"/>
              <a:t>f. </a:t>
            </a:r>
            <a:r>
              <a:rPr lang="el-GR" altLang="zh-CN" dirty="0"/>
              <a:t>λ</a:t>
            </a:r>
            <a:r>
              <a:rPr lang="en-US" altLang="zh-CN" dirty="0"/>
              <a:t>y. y</a:t>
            </a:r>
            <a:r>
              <a:rPr lang="zh-CN" altLang="en-US" dirty="0"/>
              <a:t>（不应用 </a:t>
            </a:r>
            <a:r>
              <a:rPr lang="en-US" altLang="zh-CN" dirty="0"/>
              <a:t>f</a:t>
            </a:r>
            <a:r>
              <a:rPr lang="zh-CN" altLang="en-US" dirty="0"/>
              <a:t>，直接返回 </a:t>
            </a:r>
            <a:r>
              <a:rPr lang="en-US" altLang="zh-CN" dirty="0"/>
              <a:t>y</a:t>
            </a:r>
            <a:r>
              <a:rPr lang="zh-CN" altLang="en-US" dirty="0"/>
              <a:t>）。</a:t>
            </a:r>
          </a:p>
          <a:p>
            <a:pPr marL="742950" lvl="1" indent="-285750">
              <a:buFont typeface="Arial" panose="020B0604020202020204" pitchFamily="34" charset="0"/>
              <a:buChar char="•"/>
            </a:pPr>
            <a:r>
              <a:rPr lang="en-US" altLang="zh-CN" dirty="0"/>
              <a:t>1 </a:t>
            </a:r>
            <a:r>
              <a:rPr lang="zh-CN" altLang="en-US" dirty="0"/>
              <a:t>表示为 </a:t>
            </a:r>
            <a:r>
              <a:rPr lang="el-GR" altLang="zh-CN" dirty="0"/>
              <a:t>λ</a:t>
            </a:r>
            <a:r>
              <a:rPr lang="en-US" altLang="zh-CN" dirty="0"/>
              <a:t>f. </a:t>
            </a:r>
            <a:r>
              <a:rPr lang="el-GR" altLang="zh-CN" dirty="0"/>
              <a:t>λ</a:t>
            </a:r>
            <a:r>
              <a:rPr lang="en-US" altLang="zh-CN" dirty="0"/>
              <a:t>y. (f y)</a:t>
            </a:r>
            <a:r>
              <a:rPr lang="zh-CN" altLang="en-US" dirty="0"/>
              <a:t>（将 </a:t>
            </a:r>
            <a:r>
              <a:rPr lang="en-US" altLang="zh-CN" dirty="0"/>
              <a:t>f </a:t>
            </a:r>
            <a:r>
              <a:rPr lang="zh-CN" altLang="en-US" dirty="0"/>
              <a:t>应用于 </a:t>
            </a:r>
            <a:r>
              <a:rPr lang="en-US" altLang="zh-CN" dirty="0"/>
              <a:t>y </a:t>
            </a:r>
            <a:r>
              <a:rPr lang="zh-CN" altLang="en-US" dirty="0"/>
              <a:t>一次）。</a:t>
            </a:r>
          </a:p>
          <a:p>
            <a:pPr marL="742950" lvl="1" indent="-285750">
              <a:buFont typeface="Arial" panose="020B0604020202020204" pitchFamily="34" charset="0"/>
              <a:buChar char="•"/>
            </a:pPr>
            <a:r>
              <a:rPr lang="en-US" altLang="zh-CN" dirty="0"/>
              <a:t>2 </a:t>
            </a:r>
            <a:r>
              <a:rPr lang="zh-CN" altLang="en-US" dirty="0"/>
              <a:t>表示为 </a:t>
            </a:r>
            <a:r>
              <a:rPr lang="el-GR" altLang="zh-CN" dirty="0"/>
              <a:t>λ</a:t>
            </a:r>
            <a:r>
              <a:rPr lang="en-US" altLang="zh-CN" dirty="0"/>
              <a:t>f. </a:t>
            </a:r>
            <a:r>
              <a:rPr lang="el-GR" altLang="zh-CN" dirty="0"/>
              <a:t>λ</a:t>
            </a:r>
            <a:r>
              <a:rPr lang="en-US" altLang="zh-CN" dirty="0"/>
              <a:t>y. (f (f y))</a:t>
            </a:r>
            <a:r>
              <a:rPr lang="zh-CN" altLang="en-US" dirty="0"/>
              <a:t>（将 </a:t>
            </a:r>
            <a:r>
              <a:rPr lang="en-US" altLang="zh-CN" dirty="0"/>
              <a:t>f </a:t>
            </a:r>
            <a:r>
              <a:rPr lang="zh-CN" altLang="en-US" dirty="0"/>
              <a:t>应用于 </a:t>
            </a:r>
            <a:r>
              <a:rPr lang="en-US" altLang="zh-CN" dirty="0"/>
              <a:t>y </a:t>
            </a:r>
            <a:r>
              <a:rPr lang="zh-CN" altLang="en-US" dirty="0"/>
              <a:t>两次）。</a:t>
            </a:r>
          </a:p>
        </p:txBody>
      </p:sp>
      <p:sp>
        <p:nvSpPr>
          <p:cNvPr id="14" name="文本框 13">
            <a:extLst>
              <a:ext uri="{FF2B5EF4-FFF2-40B4-BE49-F238E27FC236}">
                <a16:creationId xmlns:a16="http://schemas.microsoft.com/office/drawing/2014/main" id="{AF81AF4D-0F54-49A8-B68D-3BF853C9ED04}"/>
              </a:ext>
            </a:extLst>
          </p:cNvPr>
          <p:cNvSpPr txBox="1"/>
          <p:nvPr/>
        </p:nvSpPr>
        <p:spPr>
          <a:xfrm>
            <a:off x="5528675" y="2670885"/>
            <a:ext cx="6097044" cy="1477328"/>
          </a:xfrm>
          <a:prstGeom prst="rect">
            <a:avLst/>
          </a:prstGeom>
          <a:noFill/>
        </p:spPr>
        <p:txBody>
          <a:bodyPr wrap="square">
            <a:spAutoFit/>
          </a:bodyPr>
          <a:lstStyle/>
          <a:p>
            <a:pPr>
              <a:buFont typeface="Arial" panose="020B0604020202020204" pitchFamily="34" charset="0"/>
              <a:buChar char="•"/>
            </a:pPr>
            <a:r>
              <a:rPr lang="zh-CN" altLang="en-US" b="1" dirty="0"/>
              <a:t>基本思想</a:t>
            </a:r>
            <a:r>
              <a:rPr lang="zh-CN" altLang="en-US" dirty="0"/>
              <a:t>是，每一个自然数 </a:t>
            </a:r>
            <a:r>
              <a:rPr lang="en-US" altLang="zh-CN" dirty="0"/>
              <a:t>n </a:t>
            </a:r>
            <a:r>
              <a:rPr lang="zh-CN" altLang="en-US" dirty="0"/>
              <a:t>都可以被表示为一个函数，这个函数接受一个函数 </a:t>
            </a:r>
            <a:r>
              <a:rPr lang="en-US" altLang="zh-CN" dirty="0"/>
              <a:t>f </a:t>
            </a:r>
            <a:r>
              <a:rPr lang="zh-CN" altLang="en-US" dirty="0"/>
              <a:t>和一个初始值 </a:t>
            </a:r>
            <a:r>
              <a:rPr lang="en-US" altLang="zh-CN" dirty="0"/>
              <a:t>y</a:t>
            </a:r>
            <a:r>
              <a:rPr lang="zh-CN" altLang="en-US" dirty="0"/>
              <a:t>，然后将 </a:t>
            </a:r>
            <a:r>
              <a:rPr lang="en-US" altLang="zh-CN" dirty="0"/>
              <a:t>f </a:t>
            </a:r>
            <a:r>
              <a:rPr lang="zh-CN" altLang="en-US" dirty="0"/>
              <a:t>应用于 </a:t>
            </a:r>
            <a:r>
              <a:rPr lang="en-US" altLang="zh-CN" dirty="0"/>
              <a:t>y</a:t>
            </a:r>
            <a:r>
              <a:rPr lang="zh-CN" altLang="en-US" dirty="0"/>
              <a:t>，重复 </a:t>
            </a:r>
            <a:r>
              <a:rPr lang="en-US" altLang="zh-CN" dirty="0"/>
              <a:t>n </a:t>
            </a:r>
            <a:r>
              <a:rPr lang="zh-CN" altLang="en-US" dirty="0"/>
              <a:t>次。</a:t>
            </a:r>
            <a:endParaRPr lang="en-US" altLang="zh-CN" dirty="0"/>
          </a:p>
          <a:p>
            <a:pPr>
              <a:buFont typeface="Arial" panose="020B0604020202020204" pitchFamily="34" charset="0"/>
              <a:buChar char="•"/>
            </a:pPr>
            <a:r>
              <a:rPr lang="zh-CN" altLang="en-US" dirty="0"/>
              <a:t>通过这种方式，数字 </a:t>
            </a:r>
            <a:r>
              <a:rPr lang="en-US" altLang="zh-CN" dirty="0"/>
              <a:t>0 </a:t>
            </a:r>
            <a:r>
              <a:rPr lang="zh-CN" altLang="en-US" dirty="0"/>
              <a:t>就是“零次应用 </a:t>
            </a:r>
            <a:r>
              <a:rPr lang="en-US" altLang="zh-CN" dirty="0"/>
              <a:t>f”</a:t>
            </a:r>
            <a:r>
              <a:rPr lang="zh-CN" altLang="en-US" dirty="0"/>
              <a:t>，数字 </a:t>
            </a:r>
            <a:r>
              <a:rPr lang="en-US" altLang="zh-CN" dirty="0"/>
              <a:t>1 </a:t>
            </a:r>
            <a:r>
              <a:rPr lang="zh-CN" altLang="en-US" dirty="0"/>
              <a:t>就是“一次应用 </a:t>
            </a:r>
            <a:r>
              <a:rPr lang="en-US" altLang="zh-CN" dirty="0"/>
              <a:t>f”</a:t>
            </a:r>
            <a:r>
              <a:rPr lang="zh-CN" altLang="en-US" dirty="0"/>
              <a:t>，数字 </a:t>
            </a:r>
            <a:r>
              <a:rPr lang="en-US" altLang="zh-CN" dirty="0"/>
              <a:t>2 </a:t>
            </a:r>
            <a:r>
              <a:rPr lang="zh-CN" altLang="en-US" dirty="0"/>
              <a:t>就是“两次应用 </a:t>
            </a:r>
            <a:r>
              <a:rPr lang="en-US" altLang="zh-CN" dirty="0"/>
              <a:t>f”</a:t>
            </a:r>
            <a:r>
              <a:rPr lang="zh-CN" altLang="en-US" dirty="0"/>
              <a:t>，以此类推。</a:t>
            </a:r>
          </a:p>
        </p:txBody>
      </p:sp>
      <p:sp>
        <p:nvSpPr>
          <p:cNvPr id="16" name="文本框 15">
            <a:extLst>
              <a:ext uri="{FF2B5EF4-FFF2-40B4-BE49-F238E27FC236}">
                <a16:creationId xmlns:a16="http://schemas.microsoft.com/office/drawing/2014/main" id="{CAB0B948-553A-205D-5697-B2E4CA687B8D}"/>
              </a:ext>
            </a:extLst>
          </p:cNvPr>
          <p:cNvSpPr txBox="1"/>
          <p:nvPr/>
        </p:nvSpPr>
        <p:spPr>
          <a:xfrm>
            <a:off x="5879403" y="4779366"/>
            <a:ext cx="6128358" cy="1477328"/>
          </a:xfrm>
          <a:prstGeom prst="rect">
            <a:avLst/>
          </a:prstGeom>
          <a:noFill/>
        </p:spPr>
        <p:txBody>
          <a:bodyPr wrap="square">
            <a:spAutoFit/>
          </a:bodyPr>
          <a:lstStyle/>
          <a:p>
            <a:pPr>
              <a:buFont typeface="Arial" panose="020B0604020202020204" pitchFamily="34" charset="0"/>
              <a:buChar char="•"/>
            </a:pPr>
            <a:r>
              <a:rPr lang="zh-CN" altLang="en-US" dirty="0"/>
              <a:t>当 </a:t>
            </a:r>
            <a:r>
              <a:rPr lang="en-US" altLang="zh-CN" dirty="0"/>
              <a:t>f(n₁, n₂, ..., nₖ) </a:t>
            </a:r>
            <a:r>
              <a:rPr lang="zh-CN" altLang="en-US" dirty="0"/>
              <a:t>有定义且等于某个 </a:t>
            </a:r>
            <a:r>
              <a:rPr lang="en-US" altLang="zh-CN" dirty="0"/>
              <a:t>n </a:t>
            </a:r>
            <a:r>
              <a:rPr lang="zh-CN" altLang="en-US" dirty="0"/>
              <a:t>时，</a:t>
            </a:r>
            <a:r>
              <a:rPr lang="en-US" altLang="zh-CN" dirty="0"/>
              <a:t>β-</a:t>
            </a:r>
            <a:r>
              <a:rPr lang="zh-CN" altLang="en-US" dirty="0"/>
              <a:t>归约 会将 </a:t>
            </a:r>
            <a:r>
              <a:rPr lang="en-US" altLang="zh-CN" dirty="0"/>
              <a:t>(((</a:t>
            </a:r>
            <a:r>
              <a:rPr lang="en-US" altLang="zh-CN" dirty="0" err="1"/>
              <a:t>Fn</a:t>
            </a:r>
            <a:r>
              <a:rPr lang="en-US" altLang="zh-CN" dirty="0"/>
              <a:t>₁) n₂) ...) nₖ </a:t>
            </a:r>
            <a:r>
              <a:rPr lang="zh-CN" altLang="en-US" dirty="0"/>
              <a:t>化简为 𝑛̄，即表示这个数 </a:t>
            </a:r>
            <a:r>
              <a:rPr lang="en-US" altLang="zh-CN" dirty="0"/>
              <a:t>n </a:t>
            </a:r>
            <a:r>
              <a:rPr lang="zh-CN" altLang="en-US" dirty="0"/>
              <a:t>的 </a:t>
            </a:r>
            <a:r>
              <a:rPr lang="en-US" altLang="zh-CN" dirty="0"/>
              <a:t>Church </a:t>
            </a:r>
            <a:r>
              <a:rPr lang="zh-CN" altLang="en-US" dirty="0"/>
              <a:t>数字。</a:t>
            </a:r>
            <a:endParaRPr lang="en-US" altLang="zh-CN" dirty="0"/>
          </a:p>
          <a:p>
            <a:pPr>
              <a:buFont typeface="Arial" panose="020B0604020202020204" pitchFamily="34" charset="0"/>
              <a:buChar char="•"/>
            </a:pPr>
            <a:r>
              <a:rPr lang="zh-CN" altLang="en-US" dirty="0"/>
              <a:t>但如果 </a:t>
            </a:r>
            <a:r>
              <a:rPr lang="en-US" altLang="zh-CN" dirty="0"/>
              <a:t>f(n₁, n₂, ..., nₖ) </a:t>
            </a:r>
            <a:r>
              <a:rPr lang="zh-CN" altLang="en-US" dirty="0"/>
              <a:t>没有定义，则 </a:t>
            </a:r>
            <a:r>
              <a:rPr lang="en-US" altLang="zh-CN" dirty="0"/>
              <a:t>(((</a:t>
            </a:r>
            <a:r>
              <a:rPr lang="en-US" altLang="zh-CN" dirty="0" err="1"/>
              <a:t>Fn</a:t>
            </a:r>
            <a:r>
              <a:rPr lang="en-US" altLang="zh-CN" dirty="0"/>
              <a:t>₁) n₂) ...) nₖ </a:t>
            </a:r>
            <a:r>
              <a:rPr lang="zh-CN" altLang="en-US" dirty="0"/>
              <a:t>的 </a:t>
            </a:r>
            <a:r>
              <a:rPr lang="en-US" altLang="zh-CN" dirty="0"/>
              <a:t>β-</a:t>
            </a:r>
            <a:r>
              <a:rPr lang="zh-CN" altLang="en-US" dirty="0"/>
              <a:t>归约 将永远不会终止（无法化简到一个正常形式）。</a:t>
            </a:r>
          </a:p>
        </p:txBody>
      </p:sp>
    </p:spTree>
    <p:extLst>
      <p:ext uri="{BB962C8B-B14F-4D97-AF65-F5344CB8AC3E}">
        <p14:creationId xmlns:p14="http://schemas.microsoft.com/office/powerpoint/2010/main" val="1568488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D822BCF0-053B-E08C-4472-A0D1D2F784CE}"/>
              </a:ext>
            </a:extLst>
          </p:cNvPr>
          <p:cNvPicPr>
            <a:picLocks noChangeAspect="1"/>
          </p:cNvPicPr>
          <p:nvPr/>
        </p:nvPicPr>
        <p:blipFill>
          <a:blip r:embed="rId3"/>
          <a:stretch>
            <a:fillRect/>
          </a:stretch>
        </p:blipFill>
        <p:spPr>
          <a:xfrm>
            <a:off x="0" y="1108553"/>
            <a:ext cx="6489014" cy="5041726"/>
          </a:xfrm>
          <a:prstGeom prst="rect">
            <a:avLst/>
          </a:prstGeom>
        </p:spPr>
      </p:pic>
      <p:sp>
        <p:nvSpPr>
          <p:cNvPr id="6" name="文本框 5">
            <a:extLst>
              <a:ext uri="{FF2B5EF4-FFF2-40B4-BE49-F238E27FC236}">
                <a16:creationId xmlns:a16="http://schemas.microsoft.com/office/drawing/2014/main" id="{22822BD0-40B1-297B-363A-878A1DD5842B}"/>
              </a:ext>
            </a:extLst>
          </p:cNvPr>
          <p:cNvSpPr txBox="1"/>
          <p:nvPr/>
        </p:nvSpPr>
        <p:spPr>
          <a:xfrm>
            <a:off x="6017190" y="1656473"/>
            <a:ext cx="6097044" cy="923330"/>
          </a:xfrm>
          <a:prstGeom prst="rect">
            <a:avLst/>
          </a:prstGeom>
          <a:noFill/>
        </p:spPr>
        <p:txBody>
          <a:bodyPr wrap="square">
            <a:spAutoFit/>
          </a:bodyPr>
          <a:lstStyle/>
          <a:p>
            <a:pPr>
              <a:buFont typeface="Arial" panose="020B0604020202020204" pitchFamily="34" charset="0"/>
              <a:buChar char="•"/>
            </a:pPr>
            <a:r>
              <a:rPr lang="zh-CN" altLang="en-US" dirty="0"/>
              <a:t>这个表达式表示了一个四层嵌套的 </a:t>
            </a:r>
            <a:r>
              <a:rPr lang="en-US" altLang="zh-CN" dirty="0"/>
              <a:t>Lambda </a:t>
            </a:r>
            <a:r>
              <a:rPr lang="zh-CN" altLang="en-US" dirty="0"/>
              <a:t>函数，其中：</a:t>
            </a:r>
            <a:r>
              <a:rPr lang="en-US" altLang="zh-CN" dirty="0"/>
              <a:t>u </a:t>
            </a:r>
            <a:r>
              <a:rPr lang="zh-CN" altLang="en-US" dirty="0"/>
              <a:t>和 </a:t>
            </a:r>
            <a:r>
              <a:rPr lang="en-US" altLang="zh-CN" dirty="0"/>
              <a:t>v </a:t>
            </a:r>
            <a:r>
              <a:rPr lang="zh-CN" altLang="en-US" dirty="0"/>
              <a:t>是两个被相加的自然数，它们表示为 </a:t>
            </a:r>
            <a:r>
              <a:rPr lang="en-US" altLang="zh-CN" dirty="0"/>
              <a:t>Church </a:t>
            </a:r>
            <a:r>
              <a:rPr lang="zh-CN" altLang="en-US" dirty="0"/>
              <a:t>数字。</a:t>
            </a:r>
          </a:p>
          <a:p>
            <a:pPr>
              <a:buFont typeface="Arial" panose="020B0604020202020204" pitchFamily="34" charset="0"/>
              <a:buChar char="•"/>
            </a:pPr>
            <a:r>
              <a:rPr lang="en-US" altLang="zh-CN" dirty="0"/>
              <a:t>x </a:t>
            </a:r>
            <a:r>
              <a:rPr lang="zh-CN" altLang="en-US" dirty="0"/>
              <a:t>和 </a:t>
            </a:r>
            <a:r>
              <a:rPr lang="en-US" altLang="zh-CN" dirty="0"/>
              <a:t>y </a:t>
            </a:r>
            <a:r>
              <a:rPr lang="zh-CN" altLang="en-US" dirty="0"/>
              <a:t>是用于表示嵌套函数应用的变量。</a:t>
            </a:r>
          </a:p>
        </p:txBody>
      </p:sp>
      <p:sp>
        <p:nvSpPr>
          <p:cNvPr id="9" name="文本框 8">
            <a:extLst>
              <a:ext uri="{FF2B5EF4-FFF2-40B4-BE49-F238E27FC236}">
                <a16:creationId xmlns:a16="http://schemas.microsoft.com/office/drawing/2014/main" id="{FBD0F62F-AFFF-D562-B4A4-1FFE0503D590}"/>
              </a:ext>
            </a:extLst>
          </p:cNvPr>
          <p:cNvSpPr txBox="1"/>
          <p:nvPr/>
        </p:nvSpPr>
        <p:spPr>
          <a:xfrm>
            <a:off x="637262" y="2374406"/>
            <a:ext cx="6097044" cy="369332"/>
          </a:xfrm>
          <a:prstGeom prst="rect">
            <a:avLst/>
          </a:prstGeom>
          <a:noFill/>
        </p:spPr>
        <p:txBody>
          <a:bodyPr wrap="square">
            <a:spAutoFit/>
          </a:bodyPr>
          <a:lstStyle/>
          <a:p>
            <a:pPr>
              <a:buFont typeface="Arial" panose="020B0604020202020204" pitchFamily="34" charset="0"/>
              <a:buChar char="•"/>
            </a:pPr>
            <a:r>
              <a:rPr lang="zh-CN" altLang="en-US" dirty="0"/>
              <a:t>代入 </a:t>
            </a:r>
            <a:r>
              <a:rPr lang="en-US" altLang="zh-CN" dirty="0"/>
              <a:t>u = </a:t>
            </a:r>
            <a:r>
              <a:rPr lang="zh-CN" altLang="en-US" dirty="0"/>
              <a:t>𝟐̄</a:t>
            </a:r>
          </a:p>
        </p:txBody>
      </p:sp>
      <p:sp>
        <p:nvSpPr>
          <p:cNvPr id="12" name="文本框 11">
            <a:extLst>
              <a:ext uri="{FF2B5EF4-FFF2-40B4-BE49-F238E27FC236}">
                <a16:creationId xmlns:a16="http://schemas.microsoft.com/office/drawing/2014/main" id="{605BD754-928B-9EF7-445F-B658A7C06B5D}"/>
              </a:ext>
            </a:extLst>
          </p:cNvPr>
          <p:cNvSpPr txBox="1"/>
          <p:nvPr/>
        </p:nvSpPr>
        <p:spPr>
          <a:xfrm>
            <a:off x="637262" y="2760611"/>
            <a:ext cx="6097044" cy="369332"/>
          </a:xfrm>
          <a:prstGeom prst="rect">
            <a:avLst/>
          </a:prstGeom>
          <a:noFill/>
        </p:spPr>
        <p:txBody>
          <a:bodyPr wrap="square">
            <a:spAutoFit/>
          </a:bodyPr>
          <a:lstStyle/>
          <a:p>
            <a:pPr>
              <a:buFont typeface="Arial" panose="020B0604020202020204" pitchFamily="34" charset="0"/>
              <a:buChar char="•"/>
            </a:pPr>
            <a:r>
              <a:rPr lang="zh-CN" altLang="en-US" dirty="0"/>
              <a:t>代入 </a:t>
            </a:r>
            <a:r>
              <a:rPr lang="en-US" altLang="zh-CN" dirty="0"/>
              <a:t>v = </a:t>
            </a:r>
            <a:r>
              <a:rPr lang="zh-CN" altLang="en-US" dirty="0"/>
              <a:t>𝟑̄</a:t>
            </a:r>
          </a:p>
        </p:txBody>
      </p:sp>
      <p:sp>
        <p:nvSpPr>
          <p:cNvPr id="15" name="文本框 14">
            <a:extLst>
              <a:ext uri="{FF2B5EF4-FFF2-40B4-BE49-F238E27FC236}">
                <a16:creationId xmlns:a16="http://schemas.microsoft.com/office/drawing/2014/main" id="{36870563-F9DE-8135-11EC-D45ECF6AC225}"/>
              </a:ext>
            </a:extLst>
          </p:cNvPr>
          <p:cNvSpPr txBox="1"/>
          <p:nvPr/>
        </p:nvSpPr>
        <p:spPr>
          <a:xfrm>
            <a:off x="5572516" y="3429000"/>
            <a:ext cx="6097044" cy="369332"/>
          </a:xfrm>
          <a:prstGeom prst="rect">
            <a:avLst/>
          </a:prstGeom>
          <a:noFill/>
        </p:spPr>
        <p:txBody>
          <a:bodyPr wrap="square">
            <a:spAutoFit/>
          </a:bodyPr>
          <a:lstStyle/>
          <a:p>
            <a:pPr>
              <a:buFont typeface="Arial" panose="020B0604020202020204" pitchFamily="34" charset="0"/>
              <a:buChar char="•"/>
            </a:pPr>
            <a:r>
              <a:rPr lang="zh-CN" altLang="en-US" dirty="0"/>
              <a:t>这是将 </a:t>
            </a:r>
            <a:r>
              <a:rPr lang="en-US" altLang="zh-CN" dirty="0"/>
              <a:t>x </a:t>
            </a:r>
            <a:r>
              <a:rPr lang="zh-CN" altLang="en-US" dirty="0"/>
              <a:t>应用 </a:t>
            </a:r>
            <a:r>
              <a:rPr lang="en-US" altLang="zh-CN" dirty="0"/>
              <a:t>5 </a:t>
            </a:r>
            <a:r>
              <a:rPr lang="zh-CN" altLang="en-US" dirty="0"/>
              <a:t>次的结果，表示 </a:t>
            </a:r>
            <a:r>
              <a:rPr lang="en-US" altLang="zh-CN" dirty="0"/>
              <a:t>5</a:t>
            </a:r>
            <a:endParaRPr lang="zh-CN" altLang="en-US" dirty="0"/>
          </a:p>
        </p:txBody>
      </p:sp>
      <p:sp>
        <p:nvSpPr>
          <p:cNvPr id="18" name="文本框 17">
            <a:extLst>
              <a:ext uri="{FF2B5EF4-FFF2-40B4-BE49-F238E27FC236}">
                <a16:creationId xmlns:a16="http://schemas.microsoft.com/office/drawing/2014/main" id="{80E8479E-63DC-798E-CCC6-61BF0683842B}"/>
              </a:ext>
            </a:extLst>
          </p:cNvPr>
          <p:cNvSpPr txBox="1"/>
          <p:nvPr/>
        </p:nvSpPr>
        <p:spPr>
          <a:xfrm>
            <a:off x="5816775" y="3973219"/>
            <a:ext cx="6097044" cy="2862322"/>
          </a:xfrm>
          <a:prstGeom prst="rect">
            <a:avLst/>
          </a:prstGeom>
          <a:noFill/>
        </p:spPr>
        <p:txBody>
          <a:bodyPr wrap="square">
            <a:spAutoFit/>
          </a:bodyPr>
          <a:lstStyle/>
          <a:p>
            <a:r>
              <a:rPr lang="zh-CN" altLang="en-US" b="1" dirty="0"/>
              <a:t>定理</a:t>
            </a:r>
            <a:r>
              <a:rPr lang="zh-CN" altLang="en-US" dirty="0"/>
              <a:t>说明了三种不同的可计算性概念是等价的：</a:t>
            </a:r>
          </a:p>
          <a:p>
            <a:pPr>
              <a:buFont typeface="+mj-lt"/>
              <a:buAutoNum type="arabicPeriod"/>
            </a:pPr>
            <a:r>
              <a:rPr lang="zh-CN" altLang="en-US" b="1" dirty="0"/>
              <a:t>图灵可计算（</a:t>
            </a:r>
            <a:r>
              <a:rPr lang="en-US" altLang="zh-CN" b="1" dirty="0"/>
              <a:t>Turing Computable</a:t>
            </a:r>
            <a:r>
              <a:rPr lang="zh-CN" altLang="en-US" b="1" dirty="0"/>
              <a:t>）</a:t>
            </a:r>
            <a:r>
              <a:rPr lang="zh-CN" altLang="en-US" dirty="0"/>
              <a:t>：</a:t>
            </a:r>
          </a:p>
          <a:p>
            <a:pPr marL="742950" lvl="1" indent="-285750">
              <a:buFont typeface="+mj-lt"/>
              <a:buAutoNum type="arabicPeriod"/>
            </a:pPr>
            <a:r>
              <a:rPr lang="zh-CN" altLang="en-US" dirty="0"/>
              <a:t>如果一个函数 </a:t>
            </a:r>
            <a:r>
              <a:rPr lang="en-US" altLang="zh-CN" dirty="0"/>
              <a:t>f </a:t>
            </a:r>
            <a:r>
              <a:rPr lang="zh-CN" altLang="en-US" dirty="0"/>
              <a:t>是图灵可计算的，那么它可以被图灵机计算出来。</a:t>
            </a:r>
          </a:p>
          <a:p>
            <a:pPr>
              <a:buFont typeface="+mj-lt"/>
              <a:buAutoNum type="arabicPeriod"/>
            </a:pPr>
            <a:r>
              <a:rPr lang="zh-CN" altLang="en-US" b="1" dirty="0"/>
              <a:t>部分递归（</a:t>
            </a:r>
            <a:r>
              <a:rPr lang="en-US" altLang="zh-CN" b="1" dirty="0"/>
              <a:t>Partial Recursive</a:t>
            </a:r>
            <a:r>
              <a:rPr lang="zh-CN" altLang="en-US" b="1" dirty="0"/>
              <a:t>）</a:t>
            </a:r>
            <a:r>
              <a:rPr lang="zh-CN" altLang="en-US" dirty="0"/>
              <a:t>：</a:t>
            </a:r>
          </a:p>
          <a:p>
            <a:pPr marL="742950" lvl="1" indent="-285750">
              <a:buFont typeface="+mj-lt"/>
              <a:buAutoNum type="arabicPeriod"/>
            </a:pPr>
            <a:r>
              <a:rPr lang="zh-CN" altLang="en-US" dirty="0"/>
              <a:t>如果一个函数 </a:t>
            </a:r>
            <a:r>
              <a:rPr lang="en-US" altLang="zh-CN" dirty="0"/>
              <a:t>f </a:t>
            </a:r>
            <a:r>
              <a:rPr lang="zh-CN" altLang="en-US" dirty="0"/>
              <a:t>是部分递归的，它可以用递归函数定义，但不一定在所有输入上都有定义。</a:t>
            </a:r>
          </a:p>
          <a:p>
            <a:pPr>
              <a:buFont typeface="+mj-lt"/>
              <a:buAutoNum type="arabicPeriod"/>
            </a:pPr>
            <a:r>
              <a:rPr lang="en-US" altLang="zh-CN" b="1" dirty="0"/>
              <a:t>Lambda </a:t>
            </a:r>
            <a:r>
              <a:rPr lang="zh-CN" altLang="en-US" b="1" dirty="0"/>
              <a:t>可定义（</a:t>
            </a:r>
            <a:r>
              <a:rPr lang="en-US" altLang="zh-CN" b="1" dirty="0"/>
              <a:t>λ-definable</a:t>
            </a:r>
            <a:r>
              <a:rPr lang="zh-CN" altLang="en-US" b="1" dirty="0"/>
              <a:t>）</a:t>
            </a:r>
            <a:r>
              <a:rPr lang="zh-CN" altLang="en-US" dirty="0"/>
              <a:t>：</a:t>
            </a:r>
          </a:p>
          <a:p>
            <a:pPr marL="742950" lvl="1" indent="-285750">
              <a:buFont typeface="+mj-lt"/>
              <a:buAutoNum type="arabicPeriod"/>
            </a:pPr>
            <a:r>
              <a:rPr lang="zh-CN" altLang="en-US" dirty="0"/>
              <a:t>如果一个函数 </a:t>
            </a:r>
            <a:r>
              <a:rPr lang="en-US" altLang="zh-CN" dirty="0"/>
              <a:t>f </a:t>
            </a:r>
            <a:r>
              <a:rPr lang="zh-CN" altLang="en-US" dirty="0"/>
              <a:t>是 </a:t>
            </a:r>
            <a:r>
              <a:rPr lang="en-US" altLang="zh-CN" dirty="0"/>
              <a:t>Lambda </a:t>
            </a:r>
            <a:r>
              <a:rPr lang="zh-CN" altLang="en-US" dirty="0"/>
              <a:t>可定义的，它可以用 </a:t>
            </a:r>
            <a:r>
              <a:rPr lang="en-US" altLang="zh-CN" dirty="0"/>
              <a:t>Lambda </a:t>
            </a:r>
            <a:r>
              <a:rPr lang="zh-CN" altLang="en-US" dirty="0"/>
              <a:t>演算表达出来。</a:t>
            </a:r>
          </a:p>
        </p:txBody>
      </p:sp>
    </p:spTree>
    <p:extLst>
      <p:ext uri="{BB962C8B-B14F-4D97-AF65-F5344CB8AC3E}">
        <p14:creationId xmlns:p14="http://schemas.microsoft.com/office/powerpoint/2010/main" val="1912115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3CB85-5B15-5064-B4CB-9F99A8BBB0DC}"/>
            </a:ext>
          </a:extLst>
        </p:cNvPr>
        <p:cNvGrpSpPr/>
        <p:nvPr/>
      </p:nvGrpSpPr>
      <p:grpSpPr>
        <a:xfrm>
          <a:off x="0" y="0"/>
          <a:ext cx="0" cy="0"/>
          <a:chOff x="0" y="0"/>
          <a:chExt cx="0" cy="0"/>
        </a:xfrm>
      </p:grpSpPr>
      <p:sp>
        <p:nvSpPr>
          <p:cNvPr id="131" name="五边形 4">
            <a:extLst>
              <a:ext uri="{FF2B5EF4-FFF2-40B4-BE49-F238E27FC236}">
                <a16:creationId xmlns:a16="http://schemas.microsoft.com/office/drawing/2014/main" id="{67A5B41F-BA0C-87DD-09B2-935B3757607C}"/>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B60790BF-46CD-243C-F970-C95170F1D5A5}"/>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5" name="图片 4">
            <a:extLst>
              <a:ext uri="{FF2B5EF4-FFF2-40B4-BE49-F238E27FC236}">
                <a16:creationId xmlns:a16="http://schemas.microsoft.com/office/drawing/2014/main" id="{CC697A4D-65BE-865B-3DE7-1378C3D37079}"/>
              </a:ext>
            </a:extLst>
          </p:cNvPr>
          <p:cNvPicPr>
            <a:picLocks noChangeAspect="1"/>
          </p:cNvPicPr>
          <p:nvPr/>
        </p:nvPicPr>
        <p:blipFill>
          <a:blip r:embed="rId3"/>
          <a:stretch>
            <a:fillRect/>
          </a:stretch>
        </p:blipFill>
        <p:spPr>
          <a:xfrm>
            <a:off x="3568679" y="1536914"/>
            <a:ext cx="7047129" cy="1892086"/>
          </a:xfrm>
          <a:prstGeom prst="rect">
            <a:avLst/>
          </a:prstGeom>
        </p:spPr>
      </p:pic>
      <p:sp>
        <p:nvSpPr>
          <p:cNvPr id="10" name="文本框 9">
            <a:extLst>
              <a:ext uri="{FF2B5EF4-FFF2-40B4-BE49-F238E27FC236}">
                <a16:creationId xmlns:a16="http://schemas.microsoft.com/office/drawing/2014/main" id="{FE93474D-A87C-F302-548F-AF1F7AEC5794}"/>
              </a:ext>
            </a:extLst>
          </p:cNvPr>
          <p:cNvSpPr txBox="1"/>
          <p:nvPr/>
        </p:nvSpPr>
        <p:spPr>
          <a:xfrm>
            <a:off x="565920" y="1721380"/>
            <a:ext cx="3477538" cy="1200329"/>
          </a:xfrm>
          <a:prstGeom prst="rect">
            <a:avLst/>
          </a:prstGeom>
          <a:noFill/>
        </p:spPr>
        <p:txBody>
          <a:bodyPr wrap="square">
            <a:spAutoFit/>
          </a:bodyPr>
          <a:lstStyle/>
          <a:p>
            <a:r>
              <a:rPr lang="zh-CN" altLang="en-US" dirty="0"/>
              <a:t>在 </a:t>
            </a:r>
            <a:r>
              <a:rPr lang="en-US" altLang="zh-CN" b="1" dirty="0"/>
              <a:t>Lambda </a:t>
            </a:r>
            <a:r>
              <a:rPr lang="zh-CN" altLang="en-US" b="1" dirty="0"/>
              <a:t>演算（</a:t>
            </a:r>
            <a:r>
              <a:rPr lang="en-US" altLang="zh-CN" b="1" dirty="0"/>
              <a:t>Lambda Calculus</a:t>
            </a:r>
            <a:r>
              <a:rPr lang="zh-CN" altLang="en-US" b="1" dirty="0"/>
              <a:t>）</a:t>
            </a:r>
            <a:r>
              <a:rPr lang="en-US" altLang="zh-CN" dirty="0"/>
              <a:t> </a:t>
            </a:r>
            <a:r>
              <a:rPr lang="zh-CN" altLang="en-US" dirty="0"/>
              <a:t>中证明给定的布尔值 </a:t>
            </a:r>
            <a:r>
              <a:rPr lang="en-US" altLang="zh-CN" dirty="0"/>
              <a:t>True </a:t>
            </a:r>
            <a:r>
              <a:rPr lang="zh-CN" altLang="en-US" dirty="0"/>
              <a:t>和 </a:t>
            </a:r>
            <a:r>
              <a:rPr lang="en-US" altLang="zh-CN" dirty="0"/>
              <a:t>False </a:t>
            </a:r>
            <a:r>
              <a:rPr lang="zh-CN" altLang="en-US" dirty="0"/>
              <a:t>的行为，具体来说要证明以下两个等式：</a:t>
            </a:r>
          </a:p>
        </p:txBody>
      </p:sp>
      <p:sp>
        <p:nvSpPr>
          <p:cNvPr id="12" name="文本框 11">
            <a:extLst>
              <a:ext uri="{FF2B5EF4-FFF2-40B4-BE49-F238E27FC236}">
                <a16:creationId xmlns:a16="http://schemas.microsoft.com/office/drawing/2014/main" id="{694583B8-861B-4D78-E725-847DDF18878E}"/>
              </a:ext>
            </a:extLst>
          </p:cNvPr>
          <p:cNvSpPr txBox="1"/>
          <p:nvPr/>
        </p:nvSpPr>
        <p:spPr>
          <a:xfrm>
            <a:off x="413297" y="3986780"/>
            <a:ext cx="6097044" cy="1477328"/>
          </a:xfrm>
          <a:prstGeom prst="rect">
            <a:avLst/>
          </a:prstGeom>
          <a:noFill/>
        </p:spPr>
        <p:txBody>
          <a:bodyPr wrap="square">
            <a:spAutoFit/>
          </a:bodyPr>
          <a:lstStyle/>
          <a:p>
            <a:r>
              <a:rPr lang="zh-CN" altLang="en-US" dirty="0"/>
              <a:t>在未类型化的 </a:t>
            </a:r>
            <a:r>
              <a:rPr lang="en-US" altLang="zh-CN" dirty="0"/>
              <a:t>Lambda </a:t>
            </a:r>
            <a:r>
              <a:rPr lang="zh-CN" altLang="en-US" dirty="0"/>
              <a:t>演算中，</a:t>
            </a:r>
            <a:r>
              <a:rPr lang="en-US" altLang="zh-CN" dirty="0"/>
              <a:t>True </a:t>
            </a:r>
            <a:r>
              <a:rPr lang="zh-CN" altLang="en-US" dirty="0"/>
              <a:t>和 </a:t>
            </a:r>
            <a:r>
              <a:rPr lang="en-US" altLang="zh-CN" dirty="0"/>
              <a:t>False </a:t>
            </a:r>
            <a:r>
              <a:rPr lang="zh-CN" altLang="en-US" dirty="0"/>
              <a:t>定义如下：</a:t>
            </a:r>
          </a:p>
          <a:p>
            <a:pPr>
              <a:buFont typeface="Arial" panose="020B0604020202020204" pitchFamily="34" charset="0"/>
              <a:buChar char="•"/>
            </a:pPr>
            <a:r>
              <a:rPr lang="en-US" altLang="zh-CN" dirty="0"/>
              <a:t>True := </a:t>
            </a:r>
            <a:r>
              <a:rPr lang="en-US" altLang="zh-CN" dirty="0" err="1"/>
              <a:t>λx</a:t>
            </a:r>
            <a:r>
              <a:rPr lang="en-US" altLang="zh-CN" dirty="0"/>
              <a:t>. (</a:t>
            </a:r>
            <a:r>
              <a:rPr lang="en-US" altLang="zh-CN" dirty="0" err="1"/>
              <a:t>λy</a:t>
            </a:r>
            <a:r>
              <a:rPr lang="en-US" altLang="zh-CN" dirty="0"/>
              <a:t>. x)</a:t>
            </a:r>
          </a:p>
          <a:p>
            <a:pPr marL="742950" lvl="1" indent="-285750">
              <a:buFont typeface="Arial" panose="020B0604020202020204" pitchFamily="34" charset="0"/>
              <a:buChar char="•"/>
            </a:pPr>
            <a:r>
              <a:rPr lang="en-US" altLang="zh-CN" dirty="0"/>
              <a:t>True </a:t>
            </a:r>
            <a:r>
              <a:rPr lang="zh-CN" altLang="en-US" dirty="0"/>
              <a:t>接受两个参数 </a:t>
            </a:r>
            <a:r>
              <a:rPr lang="en-US" altLang="zh-CN" dirty="0"/>
              <a:t>x </a:t>
            </a:r>
            <a:r>
              <a:rPr lang="zh-CN" altLang="en-US" dirty="0"/>
              <a:t>和 </a:t>
            </a:r>
            <a:r>
              <a:rPr lang="en-US" altLang="zh-CN" dirty="0"/>
              <a:t>y</a:t>
            </a:r>
            <a:r>
              <a:rPr lang="zh-CN" altLang="en-US" dirty="0"/>
              <a:t>，返回第一个参数 </a:t>
            </a:r>
            <a:r>
              <a:rPr lang="en-US" altLang="zh-CN" dirty="0"/>
              <a:t>x</a:t>
            </a:r>
            <a:r>
              <a:rPr lang="zh-CN" altLang="en-US" dirty="0"/>
              <a:t>。</a:t>
            </a:r>
          </a:p>
          <a:p>
            <a:pPr>
              <a:buFont typeface="Arial" panose="020B0604020202020204" pitchFamily="34" charset="0"/>
              <a:buChar char="•"/>
            </a:pPr>
            <a:r>
              <a:rPr lang="en-US" altLang="zh-CN" dirty="0"/>
              <a:t>False := </a:t>
            </a:r>
            <a:r>
              <a:rPr lang="en-US" altLang="zh-CN" dirty="0" err="1"/>
              <a:t>λx</a:t>
            </a:r>
            <a:r>
              <a:rPr lang="en-US" altLang="zh-CN" dirty="0"/>
              <a:t>. (</a:t>
            </a:r>
            <a:r>
              <a:rPr lang="en-US" altLang="zh-CN" dirty="0" err="1"/>
              <a:t>λy</a:t>
            </a:r>
            <a:r>
              <a:rPr lang="en-US" altLang="zh-CN" dirty="0"/>
              <a:t>. y)</a:t>
            </a:r>
          </a:p>
          <a:p>
            <a:pPr marL="742950" lvl="1" indent="-285750">
              <a:buFont typeface="Arial" panose="020B0604020202020204" pitchFamily="34" charset="0"/>
              <a:buChar char="•"/>
            </a:pPr>
            <a:r>
              <a:rPr lang="en-US" altLang="zh-CN" dirty="0"/>
              <a:t>False </a:t>
            </a:r>
            <a:r>
              <a:rPr lang="zh-CN" altLang="en-US" dirty="0"/>
              <a:t>接受两个参数 </a:t>
            </a:r>
            <a:r>
              <a:rPr lang="en-US" altLang="zh-CN" dirty="0"/>
              <a:t>x </a:t>
            </a:r>
            <a:r>
              <a:rPr lang="zh-CN" altLang="en-US" dirty="0"/>
              <a:t>和 </a:t>
            </a:r>
            <a:r>
              <a:rPr lang="en-US" altLang="zh-CN" dirty="0"/>
              <a:t>y</a:t>
            </a:r>
            <a:r>
              <a:rPr lang="zh-CN" altLang="en-US" dirty="0"/>
              <a:t>，返回第二个参数 </a:t>
            </a:r>
            <a:r>
              <a:rPr lang="en-US" altLang="zh-CN" dirty="0"/>
              <a:t>y</a:t>
            </a:r>
            <a:r>
              <a:rPr lang="zh-CN" altLang="en-US" dirty="0"/>
              <a:t>。</a:t>
            </a:r>
          </a:p>
        </p:txBody>
      </p:sp>
    </p:spTree>
    <p:extLst>
      <p:ext uri="{BB962C8B-B14F-4D97-AF65-F5344CB8AC3E}">
        <p14:creationId xmlns:p14="http://schemas.microsoft.com/office/powerpoint/2010/main" val="1361824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0422C-F20D-99B3-CB15-B6A6178AF9CF}"/>
            </a:ext>
          </a:extLst>
        </p:cNvPr>
        <p:cNvGrpSpPr/>
        <p:nvPr/>
      </p:nvGrpSpPr>
      <p:grpSpPr>
        <a:xfrm>
          <a:off x="0" y="0"/>
          <a:ext cx="0" cy="0"/>
          <a:chOff x="0" y="0"/>
          <a:chExt cx="0" cy="0"/>
        </a:xfrm>
      </p:grpSpPr>
      <p:sp>
        <p:nvSpPr>
          <p:cNvPr id="131" name="五边形 4">
            <a:extLst>
              <a:ext uri="{FF2B5EF4-FFF2-40B4-BE49-F238E27FC236}">
                <a16:creationId xmlns:a16="http://schemas.microsoft.com/office/drawing/2014/main" id="{1AB03776-8F04-8A6D-BF75-472E7B6F6234}"/>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DA93C66E-5227-3B05-8CFB-1509C88D66A4}"/>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2D57C6AC-18E3-0A57-B14E-7CC15B247D5C}"/>
              </a:ext>
            </a:extLst>
          </p:cNvPr>
          <p:cNvPicPr>
            <a:picLocks noChangeAspect="1"/>
          </p:cNvPicPr>
          <p:nvPr/>
        </p:nvPicPr>
        <p:blipFill>
          <a:blip r:embed="rId3"/>
          <a:stretch>
            <a:fillRect/>
          </a:stretch>
        </p:blipFill>
        <p:spPr>
          <a:xfrm>
            <a:off x="2390473" y="318247"/>
            <a:ext cx="8279546" cy="6129173"/>
          </a:xfrm>
          <a:prstGeom prst="rect">
            <a:avLst/>
          </a:prstGeom>
        </p:spPr>
      </p:pic>
    </p:spTree>
    <p:extLst>
      <p:ext uri="{BB962C8B-B14F-4D97-AF65-F5344CB8AC3E}">
        <p14:creationId xmlns:p14="http://schemas.microsoft.com/office/powerpoint/2010/main" val="928671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8232B-9E9B-732C-888A-40A3E8084930}"/>
            </a:ext>
          </a:extLst>
        </p:cNvPr>
        <p:cNvGrpSpPr/>
        <p:nvPr/>
      </p:nvGrpSpPr>
      <p:grpSpPr>
        <a:xfrm>
          <a:off x="0" y="0"/>
          <a:ext cx="0" cy="0"/>
          <a:chOff x="0" y="0"/>
          <a:chExt cx="0" cy="0"/>
        </a:xfrm>
      </p:grpSpPr>
      <p:sp>
        <p:nvSpPr>
          <p:cNvPr id="131" name="五边形 4">
            <a:extLst>
              <a:ext uri="{FF2B5EF4-FFF2-40B4-BE49-F238E27FC236}">
                <a16:creationId xmlns:a16="http://schemas.microsoft.com/office/drawing/2014/main" id="{0A9A3CCA-9CE3-23F5-2A1E-7E0E3A14025C}"/>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52FF2B10-803B-16F6-1D06-5B139BA22872}"/>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5" name="文本框 4">
            <a:extLst>
              <a:ext uri="{FF2B5EF4-FFF2-40B4-BE49-F238E27FC236}">
                <a16:creationId xmlns:a16="http://schemas.microsoft.com/office/drawing/2014/main" id="{A825643E-B845-F213-E60C-BEDB7651862C}"/>
              </a:ext>
            </a:extLst>
          </p:cNvPr>
          <p:cNvSpPr txBox="1"/>
          <p:nvPr/>
        </p:nvSpPr>
        <p:spPr>
          <a:xfrm>
            <a:off x="837540" y="2413337"/>
            <a:ext cx="9928783" cy="2308324"/>
          </a:xfrm>
          <a:prstGeom prst="rect">
            <a:avLst/>
          </a:prstGeom>
          <a:noFill/>
        </p:spPr>
        <p:txBody>
          <a:bodyPr wrap="square">
            <a:spAutoFit/>
          </a:bodyPr>
          <a:lstStyle/>
          <a:p>
            <a:r>
              <a:rPr lang="zh-CN" altLang="en-US" b="1" dirty="0"/>
              <a:t>部分递归函数的定义</a:t>
            </a:r>
            <a:r>
              <a:rPr lang="zh-CN" altLang="en-US" dirty="0"/>
              <a:t>： 部分递归函数是所有可以由图灵机计算的函数。这些函数可以是</a:t>
            </a:r>
            <a:r>
              <a:rPr lang="zh-CN" altLang="en-US" b="1" dirty="0"/>
              <a:t>完全递归</a:t>
            </a:r>
            <a:r>
              <a:rPr lang="zh-CN" altLang="en-US" dirty="0"/>
              <a:t>（即对于所有输入都会在有限步骤内给出结果）或者</a:t>
            </a:r>
            <a:r>
              <a:rPr lang="zh-CN" altLang="en-US" b="1" dirty="0"/>
              <a:t>部分递归</a:t>
            </a:r>
            <a:r>
              <a:rPr lang="zh-CN" altLang="en-US" dirty="0"/>
              <a:t>（即对于某些输入可能永远不会停机，不能给出结果）。因此，部分递归函数包括那些可能无法在有限时间内对所有输入都计算出结果的函数。</a:t>
            </a:r>
            <a:endParaRPr lang="en-US" altLang="zh-CN" dirty="0"/>
          </a:p>
          <a:p>
            <a:endParaRPr lang="zh-CN" altLang="en-US" dirty="0"/>
          </a:p>
          <a:p>
            <a:r>
              <a:rPr lang="zh-CN" altLang="en-US" b="1" dirty="0"/>
              <a:t>原始递归函数的定义</a:t>
            </a:r>
            <a:r>
              <a:rPr lang="zh-CN" altLang="en-US" dirty="0"/>
              <a:t>： 原始递归函数是部分递归函数中的一个子集。它们是通过迭代（递归）和基本函数（如零函数、后继函数等）构造的，并且对于所有输入都</a:t>
            </a:r>
            <a:r>
              <a:rPr lang="zh-CN" altLang="en-US" b="1" dirty="0"/>
              <a:t>总是终止并返回一个结果</a:t>
            </a:r>
            <a:r>
              <a:rPr lang="zh-CN" altLang="en-US" dirty="0"/>
              <a:t>。原始递归函数是总是终止的。</a:t>
            </a:r>
          </a:p>
        </p:txBody>
      </p:sp>
      <p:pic>
        <p:nvPicPr>
          <p:cNvPr id="7" name="图片 6">
            <a:extLst>
              <a:ext uri="{FF2B5EF4-FFF2-40B4-BE49-F238E27FC236}">
                <a16:creationId xmlns:a16="http://schemas.microsoft.com/office/drawing/2014/main" id="{C918DBA1-E444-8F25-A6B2-20BFEB6E0D9B}"/>
              </a:ext>
            </a:extLst>
          </p:cNvPr>
          <p:cNvPicPr>
            <a:picLocks noChangeAspect="1"/>
          </p:cNvPicPr>
          <p:nvPr/>
        </p:nvPicPr>
        <p:blipFill>
          <a:blip r:embed="rId3"/>
          <a:stretch>
            <a:fillRect/>
          </a:stretch>
        </p:blipFill>
        <p:spPr>
          <a:xfrm>
            <a:off x="2105025" y="1326482"/>
            <a:ext cx="7981950" cy="571500"/>
          </a:xfrm>
          <a:prstGeom prst="rect">
            <a:avLst/>
          </a:prstGeom>
        </p:spPr>
      </p:pic>
    </p:spTree>
    <p:extLst>
      <p:ext uri="{BB962C8B-B14F-4D97-AF65-F5344CB8AC3E}">
        <p14:creationId xmlns:p14="http://schemas.microsoft.com/office/powerpoint/2010/main" val="3666778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a:latin typeface="Arial"/>
              </a:rPr>
              <a:t>题目概述</a:t>
            </a:r>
            <a:endParaRPr lang="en-US" altLang="zh-CN" sz="2000" spc="-1">
              <a:latin typeface="Arial"/>
            </a:endParaRPr>
          </a:p>
          <a:p>
            <a:pPr>
              <a:lnSpc>
                <a:spcPct val="150000"/>
              </a:lnSpc>
              <a:buNone/>
              <a:tabLst>
                <a:tab pos="0" algn="l"/>
              </a:tabLst>
            </a:pPr>
            <a:r>
              <a:rPr lang="zh-CN" altLang="en-US" sz="2000"/>
              <a:t>    </a:t>
            </a:r>
            <a:endParaRPr lang="en-US" altLang="zh-CN" sz="2000" spc="-1" dirty="0">
              <a:latin typeface="Arial"/>
            </a:endParaRPr>
          </a:p>
        </p:txBody>
      </p:sp>
      <p:pic>
        <p:nvPicPr>
          <p:cNvPr id="3" name="图片 2">
            <a:extLst>
              <a:ext uri="{FF2B5EF4-FFF2-40B4-BE49-F238E27FC236}">
                <a16:creationId xmlns:a16="http://schemas.microsoft.com/office/drawing/2014/main" id="{243E9D13-AB47-AD2E-7EFF-CCAEB5B12B48}"/>
              </a:ext>
            </a:extLst>
          </p:cNvPr>
          <p:cNvPicPr>
            <a:picLocks noChangeAspect="1"/>
          </p:cNvPicPr>
          <p:nvPr/>
        </p:nvPicPr>
        <p:blipFill>
          <a:blip r:embed="rId3"/>
          <a:stretch>
            <a:fillRect/>
          </a:stretch>
        </p:blipFill>
        <p:spPr>
          <a:xfrm>
            <a:off x="2642930" y="958500"/>
            <a:ext cx="6460035" cy="4878562"/>
          </a:xfrm>
          <a:prstGeom prst="rect">
            <a:avLst/>
          </a:prstGeom>
        </p:spPr>
      </p:pic>
      <p:pic>
        <p:nvPicPr>
          <p:cNvPr id="4" name="图片 3">
            <a:extLst>
              <a:ext uri="{FF2B5EF4-FFF2-40B4-BE49-F238E27FC236}">
                <a16:creationId xmlns:a16="http://schemas.microsoft.com/office/drawing/2014/main" id="{82270F46-CF8C-1BF6-F25B-D69727C9F46F}"/>
              </a:ext>
            </a:extLst>
          </p:cNvPr>
          <p:cNvPicPr>
            <a:picLocks noChangeAspect="1"/>
          </p:cNvPicPr>
          <p:nvPr/>
        </p:nvPicPr>
        <p:blipFill>
          <a:blip r:embed="rId4"/>
          <a:stretch>
            <a:fillRect/>
          </a:stretch>
        </p:blipFill>
        <p:spPr>
          <a:xfrm>
            <a:off x="2236621" y="255915"/>
            <a:ext cx="9812940" cy="415411"/>
          </a:xfrm>
          <a:prstGeom prst="rect">
            <a:avLst/>
          </a:prstGeom>
        </p:spPr>
      </p:pic>
    </p:spTree>
    <p:extLst>
      <p:ext uri="{BB962C8B-B14F-4D97-AF65-F5344CB8AC3E}">
        <p14:creationId xmlns:p14="http://schemas.microsoft.com/office/powerpoint/2010/main" val="2961706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5" name="图片 4">
            <a:extLst>
              <a:ext uri="{FF2B5EF4-FFF2-40B4-BE49-F238E27FC236}">
                <a16:creationId xmlns:a16="http://schemas.microsoft.com/office/drawing/2014/main" id="{FC24F953-931E-7860-00F5-B5789CE878A8}"/>
              </a:ext>
            </a:extLst>
          </p:cNvPr>
          <p:cNvPicPr>
            <a:picLocks noChangeAspect="1"/>
          </p:cNvPicPr>
          <p:nvPr/>
        </p:nvPicPr>
        <p:blipFill>
          <a:blip r:embed="rId3"/>
          <a:stretch>
            <a:fillRect/>
          </a:stretch>
        </p:blipFill>
        <p:spPr>
          <a:xfrm>
            <a:off x="181629" y="1072605"/>
            <a:ext cx="7320392" cy="5052622"/>
          </a:xfrm>
          <a:prstGeom prst="rect">
            <a:avLst/>
          </a:prstGeom>
        </p:spPr>
      </p:pic>
      <p:sp>
        <p:nvSpPr>
          <p:cNvPr id="8" name="文本框 7">
            <a:extLst>
              <a:ext uri="{FF2B5EF4-FFF2-40B4-BE49-F238E27FC236}">
                <a16:creationId xmlns:a16="http://schemas.microsoft.com/office/drawing/2014/main" id="{BCB2C8F0-C68B-F57F-2FD6-F9011BB7D705}"/>
              </a:ext>
            </a:extLst>
          </p:cNvPr>
          <p:cNvSpPr txBox="1"/>
          <p:nvPr/>
        </p:nvSpPr>
        <p:spPr>
          <a:xfrm>
            <a:off x="1132040" y="1678581"/>
            <a:ext cx="6097044" cy="369332"/>
          </a:xfrm>
          <a:prstGeom prst="rect">
            <a:avLst/>
          </a:prstGeom>
          <a:noFill/>
        </p:spPr>
        <p:txBody>
          <a:bodyPr wrap="square">
            <a:spAutoFit/>
          </a:bodyPr>
          <a:lstStyle/>
          <a:p>
            <a:r>
              <a:rPr lang="zh-CN" altLang="en-US" dirty="0"/>
              <a:t>将 </a:t>
            </a:r>
            <a:r>
              <a:rPr lang="en-US" altLang="zh-CN" dirty="0"/>
              <a:t>x </a:t>
            </a:r>
            <a:r>
              <a:rPr lang="zh-CN" altLang="en-US" dirty="0"/>
              <a:t>替换为 </a:t>
            </a:r>
            <a:r>
              <a:rPr lang="en-US" altLang="zh-CN" dirty="0" err="1"/>
              <a:t>λz</a:t>
            </a:r>
            <a:r>
              <a:rPr lang="en-US" altLang="zh-CN" dirty="0"/>
              <a:t>. z</a:t>
            </a:r>
            <a:r>
              <a:rPr lang="zh-CN" altLang="en-US" dirty="0"/>
              <a:t>，得到：</a:t>
            </a:r>
          </a:p>
        </p:txBody>
      </p:sp>
      <p:sp>
        <p:nvSpPr>
          <p:cNvPr id="10" name="文本框 9">
            <a:extLst>
              <a:ext uri="{FF2B5EF4-FFF2-40B4-BE49-F238E27FC236}">
                <a16:creationId xmlns:a16="http://schemas.microsoft.com/office/drawing/2014/main" id="{F41B81DD-6B17-1907-7CCF-FB11E2D0D196}"/>
              </a:ext>
            </a:extLst>
          </p:cNvPr>
          <p:cNvSpPr txBox="1"/>
          <p:nvPr/>
        </p:nvSpPr>
        <p:spPr>
          <a:xfrm>
            <a:off x="4453499" y="1678581"/>
            <a:ext cx="6097044" cy="369332"/>
          </a:xfrm>
          <a:prstGeom prst="rect">
            <a:avLst/>
          </a:prstGeom>
          <a:noFill/>
        </p:spPr>
        <p:txBody>
          <a:bodyPr wrap="square">
            <a:spAutoFit/>
          </a:bodyPr>
          <a:lstStyle/>
          <a:p>
            <a:r>
              <a:rPr lang="zh-CN" altLang="en-US"/>
              <a:t>将 </a:t>
            </a:r>
            <a:r>
              <a:rPr lang="en-US" altLang="zh-CN"/>
              <a:t>z </a:t>
            </a:r>
            <a:r>
              <a:rPr lang="zh-CN" altLang="en-US"/>
              <a:t>替换为 </a:t>
            </a:r>
            <a:r>
              <a:rPr lang="en-US" altLang="zh-CN"/>
              <a:t>y</a:t>
            </a:r>
            <a:r>
              <a:rPr lang="zh-CN" altLang="en-US"/>
              <a:t>，得到：</a:t>
            </a:r>
            <a:endParaRPr lang="zh-CN" altLang="en-US" dirty="0"/>
          </a:p>
        </p:txBody>
      </p:sp>
      <p:sp>
        <p:nvSpPr>
          <p:cNvPr id="12" name="文本框 11">
            <a:extLst>
              <a:ext uri="{FF2B5EF4-FFF2-40B4-BE49-F238E27FC236}">
                <a16:creationId xmlns:a16="http://schemas.microsoft.com/office/drawing/2014/main" id="{834B2E66-6ECF-0A2E-FDCC-E2496CB8CDBF}"/>
              </a:ext>
            </a:extLst>
          </p:cNvPr>
          <p:cNvSpPr txBox="1"/>
          <p:nvPr/>
        </p:nvSpPr>
        <p:spPr>
          <a:xfrm>
            <a:off x="565920" y="3125337"/>
            <a:ext cx="6097044" cy="369332"/>
          </a:xfrm>
          <a:prstGeom prst="rect">
            <a:avLst/>
          </a:prstGeom>
          <a:noFill/>
        </p:spPr>
        <p:txBody>
          <a:bodyPr wrap="square">
            <a:spAutoFit/>
          </a:bodyPr>
          <a:lstStyle/>
          <a:p>
            <a:r>
              <a:rPr lang="zh-CN" altLang="en-US" dirty="0"/>
              <a:t>将 </a:t>
            </a:r>
            <a:r>
              <a:rPr lang="en-US" altLang="zh-CN" dirty="0"/>
              <a:t>x </a:t>
            </a:r>
            <a:r>
              <a:rPr lang="zh-CN" altLang="en-US" dirty="0"/>
              <a:t>替换为 </a:t>
            </a:r>
            <a:r>
              <a:rPr lang="el-GR" altLang="zh-CN" dirty="0"/>
              <a:t>λ</a:t>
            </a:r>
            <a:r>
              <a:rPr lang="en-US" altLang="zh-CN" dirty="0"/>
              <a:t>x. ((xx) y)</a:t>
            </a:r>
            <a:r>
              <a:rPr lang="zh-CN" altLang="en-US" dirty="0"/>
              <a:t>，得到：</a:t>
            </a:r>
          </a:p>
        </p:txBody>
      </p:sp>
      <p:sp>
        <p:nvSpPr>
          <p:cNvPr id="14" name="文本框 13">
            <a:extLst>
              <a:ext uri="{FF2B5EF4-FFF2-40B4-BE49-F238E27FC236}">
                <a16:creationId xmlns:a16="http://schemas.microsoft.com/office/drawing/2014/main" id="{D54C66AD-1112-CBBC-B06B-6E672E0EBADB}"/>
              </a:ext>
            </a:extLst>
          </p:cNvPr>
          <p:cNvSpPr txBox="1"/>
          <p:nvPr/>
        </p:nvSpPr>
        <p:spPr>
          <a:xfrm>
            <a:off x="5008845" y="4156694"/>
            <a:ext cx="6097044" cy="369332"/>
          </a:xfrm>
          <a:prstGeom prst="rect">
            <a:avLst/>
          </a:prstGeom>
          <a:noFill/>
        </p:spPr>
        <p:txBody>
          <a:bodyPr wrap="square">
            <a:spAutoFit/>
          </a:bodyPr>
          <a:lstStyle/>
          <a:p>
            <a:r>
              <a:rPr lang="zh-CN" altLang="en-US" dirty="0"/>
              <a:t>继续应用，导致无限循环：</a:t>
            </a:r>
          </a:p>
        </p:txBody>
      </p:sp>
      <p:sp>
        <p:nvSpPr>
          <p:cNvPr id="17" name="文本框 16">
            <a:extLst>
              <a:ext uri="{FF2B5EF4-FFF2-40B4-BE49-F238E27FC236}">
                <a16:creationId xmlns:a16="http://schemas.microsoft.com/office/drawing/2014/main" id="{A0C9F8AE-F63E-64E4-E314-BF0069E2D684}"/>
              </a:ext>
            </a:extLst>
          </p:cNvPr>
          <p:cNvSpPr txBox="1"/>
          <p:nvPr/>
        </p:nvSpPr>
        <p:spPr>
          <a:xfrm>
            <a:off x="7119333" y="4762004"/>
            <a:ext cx="5072668" cy="1754326"/>
          </a:xfrm>
          <a:prstGeom prst="rect">
            <a:avLst/>
          </a:prstGeom>
          <a:noFill/>
        </p:spPr>
        <p:txBody>
          <a:bodyPr wrap="square">
            <a:spAutoFit/>
          </a:bodyPr>
          <a:lstStyle/>
          <a:p>
            <a:pPr marL="285750" indent="-285750">
              <a:buFont typeface="Arial" panose="020B0604020202020204" pitchFamily="34" charset="0"/>
              <a:buChar char="•"/>
            </a:pPr>
            <a:r>
              <a:rPr lang="zh-CN" altLang="en-US" dirty="0"/>
              <a:t>在 </a:t>
            </a:r>
            <a:r>
              <a:rPr lang="en-US" altLang="zh-CN" dirty="0"/>
              <a:t>Lambda </a:t>
            </a:r>
            <a:r>
              <a:rPr lang="zh-CN" altLang="en-US" dirty="0"/>
              <a:t>演算中，计算有时能够终止（如例子 </a:t>
            </a:r>
            <a:r>
              <a:rPr lang="en-US" altLang="zh-CN" dirty="0"/>
              <a:t>1</a:t>
            </a:r>
            <a:r>
              <a:rPr lang="zh-CN" altLang="en-US" dirty="0"/>
              <a:t>），而有时则会进入无限循环（如例子 </a:t>
            </a:r>
            <a:r>
              <a:rPr lang="en-US" altLang="zh-CN" dirty="0"/>
              <a:t>2</a:t>
            </a:r>
            <a:r>
              <a:rPr lang="zh-CN" altLang="en-US" dirty="0"/>
              <a:t>）。</a:t>
            </a:r>
            <a:endParaRPr lang="en-US" altLang="zh-CN" dirty="0"/>
          </a:p>
          <a:p>
            <a:pPr marL="285750" indent="-285750">
              <a:buFont typeface="Arial" panose="020B0604020202020204" pitchFamily="34" charset="0"/>
              <a:buChar char="•"/>
            </a:pPr>
            <a:r>
              <a:rPr lang="zh-CN" altLang="en-US" dirty="0"/>
              <a:t>这段内容展示了计算在 </a:t>
            </a:r>
            <a:r>
              <a:rPr lang="en-US" altLang="zh-CN" dirty="0"/>
              <a:t>Lambda </a:t>
            </a:r>
            <a:r>
              <a:rPr lang="zh-CN" altLang="en-US" dirty="0"/>
              <a:t>演算中的两种可能性：计算终止（计算可以结束）和计算无法终止（无限递归）。</a:t>
            </a:r>
          </a:p>
        </p:txBody>
      </p:sp>
      <p:pic>
        <p:nvPicPr>
          <p:cNvPr id="3" name="图片 2">
            <a:extLst>
              <a:ext uri="{FF2B5EF4-FFF2-40B4-BE49-F238E27FC236}">
                <a16:creationId xmlns:a16="http://schemas.microsoft.com/office/drawing/2014/main" id="{10BA58DA-9537-3A29-7E71-58DD4206829C}"/>
              </a:ext>
            </a:extLst>
          </p:cNvPr>
          <p:cNvPicPr>
            <a:picLocks noChangeAspect="1"/>
          </p:cNvPicPr>
          <p:nvPr/>
        </p:nvPicPr>
        <p:blipFill>
          <a:blip r:embed="rId4"/>
          <a:stretch>
            <a:fillRect/>
          </a:stretch>
        </p:blipFill>
        <p:spPr>
          <a:xfrm>
            <a:off x="2453461" y="268568"/>
            <a:ext cx="9052859" cy="649209"/>
          </a:xfrm>
          <a:prstGeom prst="rect">
            <a:avLst/>
          </a:prstGeom>
        </p:spPr>
      </p:pic>
    </p:spTree>
    <p:extLst>
      <p:ext uri="{BB962C8B-B14F-4D97-AF65-F5344CB8AC3E}">
        <p14:creationId xmlns:p14="http://schemas.microsoft.com/office/powerpoint/2010/main" val="4268602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trike="noStrike" spc="-1">
                <a:solidFill>
                  <a:srgbClr val="262626"/>
                </a:solidFill>
                <a:latin typeface="Arial"/>
                <a:ea typeface="微软雅黑"/>
              </a:rPr>
              <a:t>1</a:t>
            </a:r>
            <a:endParaRPr lang="en-US" sz="28700" b="0" strike="noStrike" spc="-1">
              <a:latin typeface="Arial"/>
            </a:endParaRPr>
          </a:p>
        </p:txBody>
      </p:sp>
      <p:sp>
        <p:nvSpPr>
          <p:cNvPr id="10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学情交流</a:t>
            </a:r>
            <a:endParaRPr lang="en-US" sz="4800" b="0" strike="noStrike" spc="-1">
              <a:latin typeface="Arial"/>
            </a:endParaRPr>
          </a:p>
        </p:txBody>
      </p:sp>
      <p:pic>
        <p:nvPicPr>
          <p:cNvPr id="10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0D751-0766-AF54-2FE3-C8002A49EFA4}"/>
            </a:ext>
          </a:extLst>
        </p:cNvPr>
        <p:cNvGrpSpPr/>
        <p:nvPr/>
      </p:nvGrpSpPr>
      <p:grpSpPr>
        <a:xfrm>
          <a:off x="0" y="0"/>
          <a:ext cx="0" cy="0"/>
          <a:chOff x="0" y="0"/>
          <a:chExt cx="0" cy="0"/>
        </a:xfrm>
      </p:grpSpPr>
      <p:sp>
        <p:nvSpPr>
          <p:cNvPr id="131" name="五边形 4">
            <a:extLst>
              <a:ext uri="{FF2B5EF4-FFF2-40B4-BE49-F238E27FC236}">
                <a16:creationId xmlns:a16="http://schemas.microsoft.com/office/drawing/2014/main" id="{3E6E761D-ED23-C013-BB3A-4C61F5216AC9}"/>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7E9C1DAD-4AE4-DE7F-BE54-6C1740CEDD81}"/>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7FAE3757-4F73-F7CE-6BF1-9C1B278D0DC6}"/>
              </a:ext>
            </a:extLst>
          </p:cNvPr>
          <p:cNvPicPr>
            <a:picLocks noChangeAspect="1"/>
          </p:cNvPicPr>
          <p:nvPr/>
        </p:nvPicPr>
        <p:blipFill>
          <a:blip r:embed="rId3"/>
          <a:stretch>
            <a:fillRect/>
          </a:stretch>
        </p:blipFill>
        <p:spPr>
          <a:xfrm>
            <a:off x="2790564" y="195727"/>
            <a:ext cx="8315325" cy="485775"/>
          </a:xfrm>
          <a:prstGeom prst="rect">
            <a:avLst/>
          </a:prstGeom>
        </p:spPr>
      </p:pic>
      <p:sp>
        <p:nvSpPr>
          <p:cNvPr id="7" name="文本框 6">
            <a:extLst>
              <a:ext uri="{FF2B5EF4-FFF2-40B4-BE49-F238E27FC236}">
                <a16:creationId xmlns:a16="http://schemas.microsoft.com/office/drawing/2014/main" id="{E1999B02-581F-0422-0FC4-6590412D24AB}"/>
              </a:ext>
            </a:extLst>
          </p:cNvPr>
          <p:cNvSpPr txBox="1"/>
          <p:nvPr/>
        </p:nvSpPr>
        <p:spPr>
          <a:xfrm>
            <a:off x="973053" y="1219748"/>
            <a:ext cx="9578641" cy="646331"/>
          </a:xfrm>
          <a:prstGeom prst="rect">
            <a:avLst/>
          </a:prstGeom>
          <a:noFill/>
        </p:spPr>
        <p:txBody>
          <a:bodyPr wrap="square">
            <a:spAutoFit/>
          </a:bodyPr>
          <a:lstStyle/>
          <a:p>
            <a:r>
              <a:rPr lang="zh-CN" altLang="en-US" b="1" dirty="0"/>
              <a:t>所有</a:t>
            </a:r>
            <a:r>
              <a:rPr lang="en-US" altLang="zh-CN" b="1" dirty="0"/>
              <a:t>λ-</a:t>
            </a:r>
            <a:r>
              <a:rPr lang="zh-CN" altLang="en-US" b="1" dirty="0"/>
              <a:t>可定义的函数（</a:t>
            </a:r>
            <a:r>
              <a:rPr lang="en-US" altLang="zh-CN" b="1" dirty="0"/>
              <a:t>λ-definable functions</a:t>
            </a:r>
            <a:r>
              <a:rPr lang="zh-CN" altLang="en-US" b="1" dirty="0"/>
              <a:t>）都可以通过算术表达</a:t>
            </a:r>
            <a:r>
              <a:rPr lang="zh-CN" altLang="en-US" dirty="0"/>
              <a:t>，也就是说，</a:t>
            </a:r>
            <a:r>
              <a:rPr lang="en-US" altLang="zh-CN" dirty="0"/>
              <a:t>λ</a:t>
            </a:r>
            <a:r>
              <a:rPr lang="zh-CN" altLang="en-US" dirty="0"/>
              <a:t>演算中的函数可以在算术中以某种方式进行表示或计算。</a:t>
            </a:r>
          </a:p>
        </p:txBody>
      </p:sp>
      <p:sp>
        <p:nvSpPr>
          <p:cNvPr id="13" name="文本框 12">
            <a:extLst>
              <a:ext uri="{FF2B5EF4-FFF2-40B4-BE49-F238E27FC236}">
                <a16:creationId xmlns:a16="http://schemas.microsoft.com/office/drawing/2014/main" id="{A60D9993-A5FD-A5E7-CED9-7F54CFD1969E}"/>
              </a:ext>
            </a:extLst>
          </p:cNvPr>
          <p:cNvSpPr txBox="1"/>
          <p:nvPr/>
        </p:nvSpPr>
        <p:spPr>
          <a:xfrm>
            <a:off x="1072156" y="2296041"/>
            <a:ext cx="9275002" cy="3139321"/>
          </a:xfrm>
          <a:prstGeom prst="rect">
            <a:avLst/>
          </a:prstGeom>
          <a:noFill/>
        </p:spPr>
        <p:txBody>
          <a:bodyPr wrap="square">
            <a:spAutoFit/>
          </a:bodyPr>
          <a:lstStyle/>
          <a:p>
            <a:r>
              <a:rPr lang="en-US" altLang="zh-CN" b="1" dirty="0"/>
              <a:t>λ</a:t>
            </a:r>
            <a:r>
              <a:rPr lang="zh-CN" altLang="en-US" b="1" dirty="0"/>
              <a:t>演算的定义</a:t>
            </a:r>
            <a:r>
              <a:rPr lang="zh-CN" altLang="en-US" dirty="0"/>
              <a:t>：</a:t>
            </a:r>
            <a:endParaRPr lang="en-US" altLang="zh-CN" dirty="0"/>
          </a:p>
          <a:p>
            <a:endParaRPr lang="zh-CN" altLang="en-US" dirty="0"/>
          </a:p>
          <a:p>
            <a:pPr lvl="1">
              <a:buFont typeface="Arial" panose="020B0604020202020204" pitchFamily="34" charset="0"/>
              <a:buChar char="•"/>
            </a:pPr>
            <a:r>
              <a:rPr lang="en-US" altLang="zh-CN" dirty="0"/>
              <a:t>λ</a:t>
            </a:r>
            <a:r>
              <a:rPr lang="zh-CN" altLang="en-US" dirty="0"/>
              <a:t>演算是一种数学上的抽象模型，它用于定义函数并进行函数的操作。它是计算理论中的一种基础模型，具有很强的表达能力。</a:t>
            </a:r>
            <a:endParaRPr lang="en-US" altLang="zh-CN" dirty="0"/>
          </a:p>
          <a:p>
            <a:pPr lvl="1">
              <a:buFont typeface="Arial" panose="020B0604020202020204" pitchFamily="34" charset="0"/>
              <a:buChar char="•"/>
            </a:pPr>
            <a:endParaRPr lang="zh-CN" altLang="en-US" dirty="0"/>
          </a:p>
          <a:p>
            <a:pPr lvl="1">
              <a:buFont typeface="Arial" panose="020B0604020202020204" pitchFamily="34" charset="0"/>
              <a:buChar char="•"/>
            </a:pPr>
            <a:r>
              <a:rPr lang="zh-CN" altLang="en-US" dirty="0"/>
              <a:t>通过</a:t>
            </a:r>
            <a:r>
              <a:rPr lang="en-US" altLang="zh-CN" dirty="0"/>
              <a:t>λ</a:t>
            </a:r>
            <a:r>
              <a:rPr lang="zh-CN" altLang="en-US" dirty="0"/>
              <a:t>演算，我们可以定义非常复杂的函数和计算过程，</a:t>
            </a:r>
            <a:r>
              <a:rPr lang="en-US" altLang="zh-CN" dirty="0"/>
              <a:t>λ</a:t>
            </a:r>
            <a:r>
              <a:rPr lang="zh-CN" altLang="en-US" dirty="0"/>
              <a:t>演算与图灵机的计算能力是等价的。</a:t>
            </a:r>
          </a:p>
          <a:p>
            <a:r>
              <a:rPr lang="en-US" altLang="zh-CN" b="1" dirty="0"/>
              <a:t>λ-</a:t>
            </a:r>
            <a:r>
              <a:rPr lang="zh-CN" altLang="en-US" b="1" dirty="0"/>
              <a:t>可定义函数</a:t>
            </a:r>
            <a:r>
              <a:rPr lang="zh-CN" altLang="en-US" dirty="0"/>
              <a:t>：</a:t>
            </a:r>
            <a:endParaRPr lang="en-US" altLang="zh-CN" dirty="0"/>
          </a:p>
          <a:p>
            <a:endParaRPr lang="zh-CN" altLang="en-US" dirty="0"/>
          </a:p>
          <a:p>
            <a:pPr lvl="1">
              <a:buFont typeface="Arial" panose="020B0604020202020204" pitchFamily="34" charset="0"/>
              <a:buChar char="•"/>
            </a:pPr>
            <a:r>
              <a:rPr lang="zh-CN" altLang="en-US" dirty="0"/>
              <a:t>一个函数如果能够在</a:t>
            </a:r>
            <a:r>
              <a:rPr lang="en-US" altLang="zh-CN" dirty="0"/>
              <a:t>λ</a:t>
            </a:r>
            <a:r>
              <a:rPr lang="zh-CN" altLang="en-US" dirty="0"/>
              <a:t>演算中表示并计算出来，我们称它为</a:t>
            </a:r>
            <a:r>
              <a:rPr lang="en-US" altLang="zh-CN" dirty="0"/>
              <a:t>λ-</a:t>
            </a:r>
            <a:r>
              <a:rPr lang="zh-CN" altLang="en-US" dirty="0"/>
              <a:t>可定义函数。</a:t>
            </a:r>
            <a:r>
              <a:rPr lang="en-US" altLang="zh-CN" dirty="0"/>
              <a:t>λ</a:t>
            </a:r>
            <a:r>
              <a:rPr lang="zh-CN" altLang="en-US" dirty="0"/>
              <a:t>演算的计算能力足以表示所有可以通过递归定义的函数，也包括基本的算术操作。</a:t>
            </a:r>
          </a:p>
        </p:txBody>
      </p:sp>
    </p:spTree>
    <p:extLst>
      <p:ext uri="{BB962C8B-B14F-4D97-AF65-F5344CB8AC3E}">
        <p14:creationId xmlns:p14="http://schemas.microsoft.com/office/powerpoint/2010/main" val="1065143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16962" y="763821"/>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4" name="图片 3">
            <a:extLst>
              <a:ext uri="{FF2B5EF4-FFF2-40B4-BE49-F238E27FC236}">
                <a16:creationId xmlns:a16="http://schemas.microsoft.com/office/drawing/2014/main" id="{638CE994-D3F5-5757-8D01-4E992873A655}"/>
              </a:ext>
            </a:extLst>
          </p:cNvPr>
          <p:cNvPicPr>
            <a:picLocks noChangeAspect="1"/>
          </p:cNvPicPr>
          <p:nvPr/>
        </p:nvPicPr>
        <p:blipFill>
          <a:blip r:embed="rId3"/>
          <a:stretch>
            <a:fillRect/>
          </a:stretch>
        </p:blipFill>
        <p:spPr>
          <a:xfrm>
            <a:off x="3374640" y="410580"/>
            <a:ext cx="7181850" cy="5686425"/>
          </a:xfrm>
          <a:prstGeom prst="rect">
            <a:avLst/>
          </a:prstGeom>
        </p:spPr>
      </p:pic>
      <p:sp>
        <p:nvSpPr>
          <p:cNvPr id="6" name="文本框 5">
            <a:extLst>
              <a:ext uri="{FF2B5EF4-FFF2-40B4-BE49-F238E27FC236}">
                <a16:creationId xmlns:a16="http://schemas.microsoft.com/office/drawing/2014/main" id="{C0151C2B-2C74-0B6C-B30E-FC26DCFEACFF}"/>
              </a:ext>
            </a:extLst>
          </p:cNvPr>
          <p:cNvSpPr txBox="1"/>
          <p:nvPr/>
        </p:nvSpPr>
        <p:spPr>
          <a:xfrm>
            <a:off x="1016962" y="2731119"/>
            <a:ext cx="6094990" cy="369332"/>
          </a:xfrm>
          <a:prstGeom prst="rect">
            <a:avLst/>
          </a:prstGeom>
          <a:noFill/>
        </p:spPr>
        <p:txBody>
          <a:bodyPr wrap="square">
            <a:spAutoFit/>
          </a:bodyPr>
          <a:lstStyle/>
          <a:p>
            <a:r>
              <a:rPr lang="zh-CN" altLang="en-US" dirty="0"/>
              <a:t>函数可以通过图灵机的假设条件实现</a:t>
            </a:r>
          </a:p>
        </p:txBody>
      </p:sp>
      <p:sp>
        <p:nvSpPr>
          <p:cNvPr id="8" name="文本框 7">
            <a:extLst>
              <a:ext uri="{FF2B5EF4-FFF2-40B4-BE49-F238E27FC236}">
                <a16:creationId xmlns:a16="http://schemas.microsoft.com/office/drawing/2014/main" id="{31A01F7B-6206-2662-3F3C-507AE6ABBFB6}"/>
              </a:ext>
            </a:extLst>
          </p:cNvPr>
          <p:cNvSpPr txBox="1"/>
          <p:nvPr/>
        </p:nvSpPr>
        <p:spPr>
          <a:xfrm>
            <a:off x="5322430" y="684540"/>
            <a:ext cx="6094990" cy="369332"/>
          </a:xfrm>
          <a:prstGeom prst="rect">
            <a:avLst/>
          </a:prstGeom>
          <a:noFill/>
        </p:spPr>
        <p:txBody>
          <a:bodyPr wrap="square">
            <a:spAutoFit/>
          </a:bodyPr>
          <a:lstStyle/>
          <a:p>
            <a:pPr marL="216000" indent="-216000">
              <a:lnSpc>
                <a:spcPct val="100000"/>
              </a:lnSpc>
              <a:buNone/>
            </a:pPr>
            <a:r>
              <a:rPr lang="en-US" altLang="zh-CN" sz="1800" dirty="0"/>
              <a:t>λ</a:t>
            </a:r>
            <a:r>
              <a:rPr lang="zh-CN" altLang="en-US" sz="1800" dirty="0"/>
              <a:t>可定义、部分递归、图灵可计算</a:t>
            </a:r>
            <a:endParaRPr lang="en-US" altLang="zh-CN" sz="1000" b="0" strike="noStrike" spc="-1" dirty="0">
              <a:latin typeface="Arial"/>
            </a:endParaRPr>
          </a:p>
        </p:txBody>
      </p:sp>
      <p:sp>
        <p:nvSpPr>
          <p:cNvPr id="10" name="文本框 9">
            <a:extLst>
              <a:ext uri="{FF2B5EF4-FFF2-40B4-BE49-F238E27FC236}">
                <a16:creationId xmlns:a16="http://schemas.microsoft.com/office/drawing/2014/main" id="{B105305B-5B23-EF4D-67DE-03176B74E679}"/>
              </a:ext>
            </a:extLst>
          </p:cNvPr>
          <p:cNvSpPr txBox="1"/>
          <p:nvPr/>
        </p:nvSpPr>
        <p:spPr>
          <a:xfrm>
            <a:off x="7680052" y="2687136"/>
            <a:ext cx="6094990" cy="369332"/>
          </a:xfrm>
          <a:prstGeom prst="rect">
            <a:avLst/>
          </a:prstGeom>
          <a:noFill/>
        </p:spPr>
        <p:txBody>
          <a:bodyPr wrap="square">
            <a:spAutoFit/>
          </a:bodyPr>
          <a:lstStyle/>
          <a:p>
            <a:pPr marL="216000" indent="-216000">
              <a:lnSpc>
                <a:spcPct val="100000"/>
              </a:lnSpc>
              <a:buNone/>
            </a:pPr>
            <a:r>
              <a:rPr lang="zh-CN" altLang="en-US" sz="1800" dirty="0"/>
              <a:t>函数在算术中是可表达的</a:t>
            </a:r>
            <a:endParaRPr lang="en-US" altLang="zh-CN" sz="800" b="0" strike="noStrike" spc="-1" dirty="0">
              <a:latin typeface="Arial"/>
            </a:endParaRPr>
          </a:p>
        </p:txBody>
      </p:sp>
      <p:sp>
        <p:nvSpPr>
          <p:cNvPr id="12" name="文本框 11">
            <a:extLst>
              <a:ext uri="{FF2B5EF4-FFF2-40B4-BE49-F238E27FC236}">
                <a16:creationId xmlns:a16="http://schemas.microsoft.com/office/drawing/2014/main" id="{5534A759-6D48-5F61-4812-78489ABEF146}"/>
              </a:ext>
            </a:extLst>
          </p:cNvPr>
          <p:cNvSpPr txBox="1"/>
          <p:nvPr/>
        </p:nvSpPr>
        <p:spPr>
          <a:xfrm>
            <a:off x="5303108" y="5629117"/>
            <a:ext cx="6888892" cy="369332"/>
          </a:xfrm>
          <a:prstGeom prst="rect">
            <a:avLst/>
          </a:prstGeom>
          <a:noFill/>
        </p:spPr>
        <p:txBody>
          <a:bodyPr wrap="square">
            <a:spAutoFit/>
          </a:bodyPr>
          <a:lstStyle/>
          <a:p>
            <a:r>
              <a:rPr lang="zh-CN" altLang="en-US" dirty="0"/>
              <a:t>函数可以通过有效计算实现</a:t>
            </a:r>
          </a:p>
        </p:txBody>
      </p:sp>
      <p:pic>
        <p:nvPicPr>
          <p:cNvPr id="2" name="图片 1">
            <a:extLst>
              <a:ext uri="{FF2B5EF4-FFF2-40B4-BE49-F238E27FC236}">
                <a16:creationId xmlns:a16="http://schemas.microsoft.com/office/drawing/2014/main" id="{1209846F-C8CB-4626-62E4-DFFEC47AC50D}"/>
              </a:ext>
            </a:extLst>
          </p:cNvPr>
          <p:cNvPicPr>
            <a:picLocks noChangeAspect="1"/>
          </p:cNvPicPr>
          <p:nvPr/>
        </p:nvPicPr>
        <p:blipFill>
          <a:blip r:embed="rId4"/>
          <a:stretch>
            <a:fillRect/>
          </a:stretch>
        </p:blipFill>
        <p:spPr>
          <a:xfrm>
            <a:off x="2790564" y="195727"/>
            <a:ext cx="8315325" cy="485775"/>
          </a:xfrm>
          <a:prstGeom prst="rect">
            <a:avLst/>
          </a:prstGeom>
        </p:spPr>
      </p:pic>
      <p:sp>
        <p:nvSpPr>
          <p:cNvPr id="18" name="文本框 17">
            <a:extLst>
              <a:ext uri="{FF2B5EF4-FFF2-40B4-BE49-F238E27FC236}">
                <a16:creationId xmlns:a16="http://schemas.microsoft.com/office/drawing/2014/main" id="{B5354C83-B30D-4BB0-CE82-87151E16AE4D}"/>
              </a:ext>
            </a:extLst>
          </p:cNvPr>
          <p:cNvSpPr txBox="1"/>
          <p:nvPr/>
        </p:nvSpPr>
        <p:spPr>
          <a:xfrm>
            <a:off x="697804" y="5906115"/>
            <a:ext cx="11351755" cy="923330"/>
          </a:xfrm>
          <a:prstGeom prst="rect">
            <a:avLst/>
          </a:prstGeom>
          <a:noFill/>
        </p:spPr>
        <p:txBody>
          <a:bodyPr wrap="square">
            <a:spAutoFit/>
          </a:bodyPr>
          <a:lstStyle/>
          <a:p>
            <a:r>
              <a:rPr lang="en-US" altLang="zh-CN" b="1" dirty="0"/>
              <a:t>Church-Turing </a:t>
            </a:r>
            <a:r>
              <a:rPr lang="zh-CN" altLang="en-US" b="1" dirty="0"/>
              <a:t>论题</a:t>
            </a:r>
            <a:r>
              <a:rPr lang="zh-CN" altLang="en-US" dirty="0"/>
              <a:t>表明，</a:t>
            </a:r>
            <a:r>
              <a:rPr lang="en-US" altLang="zh-CN" dirty="0"/>
              <a:t>λ</a:t>
            </a:r>
            <a:r>
              <a:rPr lang="zh-CN" altLang="en-US" dirty="0"/>
              <a:t>演算与图灵机、递归函数的计算能力是等价的，这意味着任何能够通过图灵机或递归函数表示的函数也可以通过</a:t>
            </a:r>
            <a:r>
              <a:rPr lang="en-US" altLang="zh-CN" dirty="0"/>
              <a:t>λ</a:t>
            </a:r>
            <a:r>
              <a:rPr lang="zh-CN" altLang="en-US" dirty="0"/>
              <a:t>演算表示。由于所有</a:t>
            </a:r>
            <a:r>
              <a:rPr lang="en-US" altLang="zh-CN" dirty="0"/>
              <a:t>λ-</a:t>
            </a:r>
            <a:r>
              <a:rPr lang="zh-CN" altLang="en-US" dirty="0"/>
              <a:t>可定义的函数都可以通过递归函数或图灵机来定义和表示，而递归函数又可以通过算术函数来表示，</a:t>
            </a:r>
            <a:r>
              <a:rPr lang="zh-CN" altLang="en-US" b="1" dirty="0"/>
              <a:t>因此，所有</a:t>
            </a:r>
            <a:r>
              <a:rPr lang="en-US" altLang="zh-CN" b="1" dirty="0"/>
              <a:t>λ-</a:t>
            </a:r>
            <a:r>
              <a:rPr lang="zh-CN" altLang="en-US" b="1" dirty="0"/>
              <a:t>可定义的函数也可以在算术中表示</a:t>
            </a:r>
            <a:r>
              <a:rPr lang="zh-CN" altLang="en-US" dirty="0"/>
              <a:t>。</a:t>
            </a:r>
          </a:p>
        </p:txBody>
      </p:sp>
    </p:spTree>
    <p:extLst>
      <p:ext uri="{BB962C8B-B14F-4D97-AF65-F5344CB8AC3E}">
        <p14:creationId xmlns:p14="http://schemas.microsoft.com/office/powerpoint/2010/main" val="3347287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5A87C-73B2-939C-09E3-0E3E4B05C389}"/>
            </a:ext>
          </a:extLst>
        </p:cNvPr>
        <p:cNvGrpSpPr/>
        <p:nvPr/>
      </p:nvGrpSpPr>
      <p:grpSpPr>
        <a:xfrm>
          <a:off x="0" y="0"/>
          <a:ext cx="0" cy="0"/>
          <a:chOff x="0" y="0"/>
          <a:chExt cx="0" cy="0"/>
        </a:xfrm>
      </p:grpSpPr>
      <p:sp>
        <p:nvSpPr>
          <p:cNvPr id="131" name="五边形 4">
            <a:extLst>
              <a:ext uri="{FF2B5EF4-FFF2-40B4-BE49-F238E27FC236}">
                <a16:creationId xmlns:a16="http://schemas.microsoft.com/office/drawing/2014/main" id="{FFE2C787-13B6-879A-FC84-8356B4D4BF23}"/>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4033A47A-B505-4788-44FD-54A997A87E4C}"/>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2563CA5C-5D72-03FF-1987-3707BD9830D8}"/>
              </a:ext>
            </a:extLst>
          </p:cNvPr>
          <p:cNvPicPr>
            <a:picLocks noChangeAspect="1"/>
          </p:cNvPicPr>
          <p:nvPr/>
        </p:nvPicPr>
        <p:blipFill>
          <a:blip r:embed="rId3"/>
          <a:stretch>
            <a:fillRect/>
          </a:stretch>
        </p:blipFill>
        <p:spPr>
          <a:xfrm>
            <a:off x="2790564" y="195727"/>
            <a:ext cx="8315325" cy="485775"/>
          </a:xfrm>
          <a:prstGeom prst="rect">
            <a:avLst/>
          </a:prstGeom>
        </p:spPr>
      </p:pic>
      <p:sp>
        <p:nvSpPr>
          <p:cNvPr id="7" name="文本框 6">
            <a:extLst>
              <a:ext uri="{FF2B5EF4-FFF2-40B4-BE49-F238E27FC236}">
                <a16:creationId xmlns:a16="http://schemas.microsoft.com/office/drawing/2014/main" id="{F9B9FF3A-F8E7-DCFB-BDD2-366D7D6BC527}"/>
              </a:ext>
            </a:extLst>
          </p:cNvPr>
          <p:cNvSpPr txBox="1"/>
          <p:nvPr/>
        </p:nvSpPr>
        <p:spPr>
          <a:xfrm>
            <a:off x="973053" y="1219748"/>
            <a:ext cx="9578641" cy="646331"/>
          </a:xfrm>
          <a:prstGeom prst="rect">
            <a:avLst/>
          </a:prstGeom>
          <a:noFill/>
        </p:spPr>
        <p:txBody>
          <a:bodyPr wrap="square">
            <a:spAutoFit/>
          </a:bodyPr>
          <a:lstStyle/>
          <a:p>
            <a:r>
              <a:rPr lang="zh-CN" altLang="en-US" b="1" dirty="0"/>
              <a:t>所有</a:t>
            </a:r>
            <a:r>
              <a:rPr lang="en-US" altLang="zh-CN" b="1" dirty="0"/>
              <a:t>λ-</a:t>
            </a:r>
            <a:r>
              <a:rPr lang="zh-CN" altLang="en-US" b="1" dirty="0"/>
              <a:t>可定义的函数（</a:t>
            </a:r>
            <a:r>
              <a:rPr lang="en-US" altLang="zh-CN" b="1" dirty="0"/>
              <a:t>λ-definable functions</a:t>
            </a:r>
            <a:r>
              <a:rPr lang="zh-CN" altLang="en-US" b="1" dirty="0"/>
              <a:t>）都可以通过算术表达</a:t>
            </a:r>
            <a:r>
              <a:rPr lang="zh-CN" altLang="en-US" dirty="0"/>
              <a:t>，也就是说，</a:t>
            </a:r>
            <a:r>
              <a:rPr lang="en-US" altLang="zh-CN" dirty="0"/>
              <a:t>λ</a:t>
            </a:r>
            <a:r>
              <a:rPr lang="zh-CN" altLang="en-US" dirty="0"/>
              <a:t>演算中的函数可以在算术中以某种方式进行表示或计算。</a:t>
            </a:r>
          </a:p>
        </p:txBody>
      </p:sp>
      <p:sp>
        <p:nvSpPr>
          <p:cNvPr id="13" name="文本框 12">
            <a:extLst>
              <a:ext uri="{FF2B5EF4-FFF2-40B4-BE49-F238E27FC236}">
                <a16:creationId xmlns:a16="http://schemas.microsoft.com/office/drawing/2014/main" id="{80CA25CA-2D10-23F3-0206-7C453074323E}"/>
              </a:ext>
            </a:extLst>
          </p:cNvPr>
          <p:cNvSpPr txBox="1"/>
          <p:nvPr/>
        </p:nvSpPr>
        <p:spPr>
          <a:xfrm>
            <a:off x="1072156" y="2296041"/>
            <a:ext cx="9275002" cy="3139321"/>
          </a:xfrm>
          <a:prstGeom prst="rect">
            <a:avLst/>
          </a:prstGeom>
          <a:noFill/>
        </p:spPr>
        <p:txBody>
          <a:bodyPr wrap="square">
            <a:spAutoFit/>
          </a:bodyPr>
          <a:lstStyle/>
          <a:p>
            <a:r>
              <a:rPr lang="en-US" altLang="zh-CN" b="1" dirty="0"/>
              <a:t>λ</a:t>
            </a:r>
            <a:r>
              <a:rPr lang="zh-CN" altLang="en-US" b="1" dirty="0"/>
              <a:t>演算的定义</a:t>
            </a:r>
            <a:r>
              <a:rPr lang="zh-CN" altLang="en-US" dirty="0"/>
              <a:t>：</a:t>
            </a:r>
            <a:endParaRPr lang="en-US" altLang="zh-CN" dirty="0"/>
          </a:p>
          <a:p>
            <a:endParaRPr lang="zh-CN" altLang="en-US" dirty="0"/>
          </a:p>
          <a:p>
            <a:pPr lvl="1">
              <a:buFont typeface="Arial" panose="020B0604020202020204" pitchFamily="34" charset="0"/>
              <a:buChar char="•"/>
            </a:pPr>
            <a:r>
              <a:rPr lang="en-US" altLang="zh-CN" dirty="0"/>
              <a:t>λ</a:t>
            </a:r>
            <a:r>
              <a:rPr lang="zh-CN" altLang="en-US" dirty="0"/>
              <a:t>演算是一种数学上的抽象模型，它用于定义函数并进行函数的操作。它是计算理论中的一种基础模型，具有很强的表达能力。</a:t>
            </a:r>
            <a:endParaRPr lang="en-US" altLang="zh-CN" dirty="0"/>
          </a:p>
          <a:p>
            <a:pPr lvl="1">
              <a:buFont typeface="Arial" panose="020B0604020202020204" pitchFamily="34" charset="0"/>
              <a:buChar char="•"/>
            </a:pPr>
            <a:endParaRPr lang="zh-CN" altLang="en-US" dirty="0"/>
          </a:p>
          <a:p>
            <a:pPr lvl="1">
              <a:buFont typeface="Arial" panose="020B0604020202020204" pitchFamily="34" charset="0"/>
              <a:buChar char="•"/>
            </a:pPr>
            <a:r>
              <a:rPr lang="zh-CN" altLang="en-US" dirty="0"/>
              <a:t>通过</a:t>
            </a:r>
            <a:r>
              <a:rPr lang="en-US" altLang="zh-CN" dirty="0"/>
              <a:t>λ</a:t>
            </a:r>
            <a:r>
              <a:rPr lang="zh-CN" altLang="en-US" dirty="0"/>
              <a:t>演算，我们可以定义非常复杂的函数和计算过程，</a:t>
            </a:r>
            <a:r>
              <a:rPr lang="en-US" altLang="zh-CN" dirty="0"/>
              <a:t>λ</a:t>
            </a:r>
            <a:r>
              <a:rPr lang="zh-CN" altLang="en-US" dirty="0"/>
              <a:t>演算与图灵机的计算能力是等价的。</a:t>
            </a:r>
          </a:p>
          <a:p>
            <a:r>
              <a:rPr lang="en-US" altLang="zh-CN" b="1" dirty="0"/>
              <a:t>λ-</a:t>
            </a:r>
            <a:r>
              <a:rPr lang="zh-CN" altLang="en-US" b="1" dirty="0"/>
              <a:t>可定义函数</a:t>
            </a:r>
            <a:r>
              <a:rPr lang="zh-CN" altLang="en-US" dirty="0"/>
              <a:t>：</a:t>
            </a:r>
            <a:endParaRPr lang="en-US" altLang="zh-CN" dirty="0"/>
          </a:p>
          <a:p>
            <a:endParaRPr lang="zh-CN" altLang="en-US" dirty="0"/>
          </a:p>
          <a:p>
            <a:pPr lvl="1">
              <a:buFont typeface="Arial" panose="020B0604020202020204" pitchFamily="34" charset="0"/>
              <a:buChar char="•"/>
            </a:pPr>
            <a:r>
              <a:rPr lang="zh-CN" altLang="en-US" dirty="0"/>
              <a:t>一个函数如果能够在</a:t>
            </a:r>
            <a:r>
              <a:rPr lang="en-US" altLang="zh-CN" dirty="0"/>
              <a:t>λ</a:t>
            </a:r>
            <a:r>
              <a:rPr lang="zh-CN" altLang="en-US" dirty="0"/>
              <a:t>演算中表示并计算出来，我们称它为</a:t>
            </a:r>
            <a:r>
              <a:rPr lang="en-US" altLang="zh-CN" dirty="0"/>
              <a:t>λ-</a:t>
            </a:r>
            <a:r>
              <a:rPr lang="zh-CN" altLang="en-US" dirty="0"/>
              <a:t>可定义函数。</a:t>
            </a:r>
            <a:r>
              <a:rPr lang="en-US" altLang="zh-CN" dirty="0"/>
              <a:t>λ</a:t>
            </a:r>
            <a:r>
              <a:rPr lang="zh-CN" altLang="en-US" dirty="0"/>
              <a:t>演算的计算能力足以表示所有可以通过递归定义的函数，也包括基本的算术操作。</a:t>
            </a:r>
          </a:p>
        </p:txBody>
      </p:sp>
    </p:spTree>
    <p:extLst>
      <p:ext uri="{BB962C8B-B14F-4D97-AF65-F5344CB8AC3E}">
        <p14:creationId xmlns:p14="http://schemas.microsoft.com/office/powerpoint/2010/main" val="4041942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8E8AF-8F03-58C2-17B2-5FAD84C9AA7F}"/>
            </a:ext>
          </a:extLst>
        </p:cNvPr>
        <p:cNvGrpSpPr/>
        <p:nvPr/>
      </p:nvGrpSpPr>
      <p:grpSpPr>
        <a:xfrm>
          <a:off x="0" y="0"/>
          <a:ext cx="0" cy="0"/>
          <a:chOff x="0" y="0"/>
          <a:chExt cx="0" cy="0"/>
        </a:xfrm>
      </p:grpSpPr>
      <p:sp>
        <p:nvSpPr>
          <p:cNvPr id="131" name="五边形 4">
            <a:extLst>
              <a:ext uri="{FF2B5EF4-FFF2-40B4-BE49-F238E27FC236}">
                <a16:creationId xmlns:a16="http://schemas.microsoft.com/office/drawing/2014/main" id="{3A469DE2-A538-B4FC-1FF1-F92824BD7F27}"/>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005B61A1-A82B-64C9-26CE-5D426BBF3FC8}"/>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F071D786-CA7F-80E0-C66E-586993DA2258}"/>
              </a:ext>
            </a:extLst>
          </p:cNvPr>
          <p:cNvPicPr>
            <a:picLocks noChangeAspect="1"/>
          </p:cNvPicPr>
          <p:nvPr/>
        </p:nvPicPr>
        <p:blipFill>
          <a:blip r:embed="rId3"/>
          <a:stretch>
            <a:fillRect/>
          </a:stretch>
        </p:blipFill>
        <p:spPr>
          <a:xfrm>
            <a:off x="2729914" y="410580"/>
            <a:ext cx="8826417" cy="627994"/>
          </a:xfrm>
          <a:prstGeom prst="rect">
            <a:avLst/>
          </a:prstGeom>
        </p:spPr>
      </p:pic>
      <p:sp>
        <p:nvSpPr>
          <p:cNvPr id="6" name="文本框 5">
            <a:extLst>
              <a:ext uri="{FF2B5EF4-FFF2-40B4-BE49-F238E27FC236}">
                <a16:creationId xmlns:a16="http://schemas.microsoft.com/office/drawing/2014/main" id="{CC0016E8-9ED7-ECDF-11BC-49B59642172A}"/>
              </a:ext>
            </a:extLst>
          </p:cNvPr>
          <p:cNvSpPr txBox="1"/>
          <p:nvPr/>
        </p:nvSpPr>
        <p:spPr>
          <a:xfrm>
            <a:off x="1731043" y="2988526"/>
            <a:ext cx="8592052" cy="369332"/>
          </a:xfrm>
          <a:prstGeom prst="rect">
            <a:avLst/>
          </a:prstGeom>
          <a:noFill/>
        </p:spPr>
        <p:txBody>
          <a:bodyPr wrap="square">
            <a:spAutoFit/>
          </a:bodyPr>
          <a:lstStyle/>
          <a:p>
            <a:r>
              <a:rPr lang="en-US" altLang="zh-CN" dirty="0"/>
              <a:t>Church-Turing </a:t>
            </a:r>
            <a:r>
              <a:rPr lang="zh-CN" altLang="en-US" dirty="0"/>
              <a:t>论题并不是一个可以数学证明的定理，而是一个假设或哲学命题</a:t>
            </a:r>
          </a:p>
        </p:txBody>
      </p:sp>
      <p:sp>
        <p:nvSpPr>
          <p:cNvPr id="10" name="文本框 9">
            <a:extLst>
              <a:ext uri="{FF2B5EF4-FFF2-40B4-BE49-F238E27FC236}">
                <a16:creationId xmlns:a16="http://schemas.microsoft.com/office/drawing/2014/main" id="{8D81C4DF-B947-5049-8F01-4DDEAAB294CA}"/>
              </a:ext>
            </a:extLst>
          </p:cNvPr>
          <p:cNvSpPr txBox="1"/>
          <p:nvPr/>
        </p:nvSpPr>
        <p:spPr>
          <a:xfrm>
            <a:off x="1731042" y="3727650"/>
            <a:ext cx="9410199" cy="2031325"/>
          </a:xfrm>
          <a:prstGeom prst="rect">
            <a:avLst/>
          </a:prstGeom>
          <a:noFill/>
        </p:spPr>
        <p:txBody>
          <a:bodyPr wrap="square">
            <a:spAutoFit/>
          </a:bodyPr>
          <a:lstStyle/>
          <a:p>
            <a:r>
              <a:rPr lang="en-US" altLang="zh-CN" dirty="0"/>
              <a:t>Church-Turing </a:t>
            </a:r>
            <a:r>
              <a:rPr lang="zh-CN" altLang="en-US" dirty="0"/>
              <a:t>论题是一个假设（或称为一种信念），它不能通过数学证明。它的本质是哲学上的：假设所有能够通过算法解决的计算问题都可以通过图灵机（或等价的计算模型，如</a:t>
            </a:r>
            <a:r>
              <a:rPr lang="en-US" altLang="zh-CN" dirty="0"/>
              <a:t>λ</a:t>
            </a:r>
            <a:r>
              <a:rPr lang="zh-CN" altLang="en-US" dirty="0"/>
              <a:t>演算）来实现。</a:t>
            </a:r>
            <a:endParaRPr lang="en-US" altLang="zh-CN" dirty="0"/>
          </a:p>
          <a:p>
            <a:endParaRPr lang="en-US" altLang="zh-CN" dirty="0"/>
          </a:p>
          <a:p>
            <a:r>
              <a:rPr lang="zh-CN" altLang="en-US" dirty="0"/>
              <a:t>由于这是一个关于计算能力的假设，而不是一个严格的数学命题，因此不能被“证明”。</a:t>
            </a:r>
            <a:r>
              <a:rPr lang="en-US" altLang="zh-CN" dirty="0"/>
              <a:t>Church-Turing </a:t>
            </a:r>
            <a:r>
              <a:rPr lang="zh-CN" altLang="en-US" dirty="0"/>
              <a:t>论题广泛被接受，因为至今为止还没有找到任何违反这个假设的算法或函数，但它仍然不是一个可以证明的数学定理。</a:t>
            </a:r>
          </a:p>
        </p:txBody>
      </p:sp>
    </p:spTree>
    <p:extLst>
      <p:ext uri="{BB962C8B-B14F-4D97-AF65-F5344CB8AC3E}">
        <p14:creationId xmlns:p14="http://schemas.microsoft.com/office/powerpoint/2010/main" val="1723864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16962" y="763821"/>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5A411CAB-E301-2EB5-E6FB-FF110E33EEC9}"/>
              </a:ext>
            </a:extLst>
          </p:cNvPr>
          <p:cNvPicPr>
            <a:picLocks noChangeAspect="1"/>
          </p:cNvPicPr>
          <p:nvPr/>
        </p:nvPicPr>
        <p:blipFill>
          <a:blip r:embed="rId3"/>
          <a:stretch>
            <a:fillRect/>
          </a:stretch>
        </p:blipFill>
        <p:spPr>
          <a:xfrm>
            <a:off x="3095805" y="0"/>
            <a:ext cx="9248340" cy="6858000"/>
          </a:xfrm>
          <a:prstGeom prst="rect">
            <a:avLst/>
          </a:prstGeom>
        </p:spPr>
      </p:pic>
      <p:sp>
        <p:nvSpPr>
          <p:cNvPr id="4" name="文本框 3">
            <a:extLst>
              <a:ext uri="{FF2B5EF4-FFF2-40B4-BE49-F238E27FC236}">
                <a16:creationId xmlns:a16="http://schemas.microsoft.com/office/drawing/2014/main" id="{2ED873BF-1971-E006-0509-D944B2D8982D}"/>
              </a:ext>
            </a:extLst>
          </p:cNvPr>
          <p:cNvSpPr txBox="1"/>
          <p:nvPr/>
        </p:nvSpPr>
        <p:spPr>
          <a:xfrm>
            <a:off x="499697" y="1087765"/>
            <a:ext cx="2933952" cy="923330"/>
          </a:xfrm>
          <a:prstGeom prst="rect">
            <a:avLst/>
          </a:prstGeom>
          <a:noFill/>
        </p:spPr>
        <p:txBody>
          <a:bodyPr wrap="square">
            <a:spAutoFit/>
          </a:bodyPr>
          <a:lstStyle/>
          <a:p>
            <a:r>
              <a:rPr lang="zh-CN" altLang="en-US" dirty="0"/>
              <a:t>任何可以通过规则或程序自动化执行的任务，图灵机都能够处理。</a:t>
            </a:r>
          </a:p>
        </p:txBody>
      </p:sp>
      <p:sp>
        <p:nvSpPr>
          <p:cNvPr id="6" name="文本框 5">
            <a:extLst>
              <a:ext uri="{FF2B5EF4-FFF2-40B4-BE49-F238E27FC236}">
                <a16:creationId xmlns:a16="http://schemas.microsoft.com/office/drawing/2014/main" id="{9EC689AF-8EC0-EEFF-E346-067D187D2E45}"/>
              </a:ext>
            </a:extLst>
          </p:cNvPr>
          <p:cNvSpPr txBox="1"/>
          <p:nvPr/>
        </p:nvSpPr>
        <p:spPr>
          <a:xfrm>
            <a:off x="294300" y="3511457"/>
            <a:ext cx="3257379" cy="1200329"/>
          </a:xfrm>
          <a:prstGeom prst="rect">
            <a:avLst/>
          </a:prstGeom>
          <a:noFill/>
        </p:spPr>
        <p:txBody>
          <a:bodyPr wrap="square">
            <a:spAutoFit/>
          </a:bodyPr>
          <a:lstStyle/>
          <a:p>
            <a:r>
              <a:rPr lang="en-US" altLang="zh-CN" dirty="0"/>
              <a:t>Church</a:t>
            </a:r>
            <a:r>
              <a:rPr lang="zh-CN" altLang="en-US" dirty="0"/>
              <a:t>的目标是通过递归函数和</a:t>
            </a:r>
            <a:r>
              <a:rPr lang="en-US" altLang="zh-CN" dirty="0"/>
              <a:t>λ</a:t>
            </a:r>
            <a:r>
              <a:rPr lang="zh-CN" altLang="en-US" dirty="0"/>
              <a:t>演算来形式化“可计算”的概念，从而为这个直观概念提供数学上的解释。</a:t>
            </a:r>
          </a:p>
        </p:txBody>
      </p:sp>
      <p:sp>
        <p:nvSpPr>
          <p:cNvPr id="8" name="文本框 7">
            <a:extLst>
              <a:ext uri="{FF2B5EF4-FFF2-40B4-BE49-F238E27FC236}">
                <a16:creationId xmlns:a16="http://schemas.microsoft.com/office/drawing/2014/main" id="{F723E0BA-7CBA-30BF-3A05-E93CD0BF3358}"/>
              </a:ext>
            </a:extLst>
          </p:cNvPr>
          <p:cNvSpPr txBox="1"/>
          <p:nvPr/>
        </p:nvSpPr>
        <p:spPr>
          <a:xfrm>
            <a:off x="288540" y="4705501"/>
            <a:ext cx="3003539" cy="2031325"/>
          </a:xfrm>
          <a:prstGeom prst="rect">
            <a:avLst/>
          </a:prstGeom>
          <a:noFill/>
        </p:spPr>
        <p:txBody>
          <a:bodyPr wrap="square">
            <a:spAutoFit/>
          </a:bodyPr>
          <a:lstStyle/>
          <a:p>
            <a:r>
              <a:rPr lang="zh-CN" altLang="en-US" dirty="0"/>
              <a:t>图灵和</a:t>
            </a:r>
            <a:r>
              <a:rPr lang="en-US" altLang="zh-CN" dirty="0"/>
              <a:t>Church</a:t>
            </a:r>
            <a:r>
              <a:rPr lang="zh-CN" altLang="en-US" dirty="0"/>
              <a:t>的观点都围绕着对“可计算性”的形式化定义。图灵通过图灵机的模型，丘奇通过递归函数和</a:t>
            </a:r>
            <a:r>
              <a:rPr lang="en-US" altLang="zh-CN" dirty="0"/>
              <a:t>λ</a:t>
            </a:r>
            <a:r>
              <a:rPr lang="zh-CN" altLang="en-US" dirty="0"/>
              <a:t>演算。</a:t>
            </a:r>
            <a:endParaRPr lang="en-US" altLang="zh-CN" dirty="0"/>
          </a:p>
          <a:p>
            <a:r>
              <a:rPr lang="zh-CN" altLang="en-US" b="1" dirty="0"/>
              <a:t>共同点：任何能够被计算的任务，都可以通过图灵机或递归函数实现</a:t>
            </a:r>
            <a:r>
              <a:rPr lang="zh-CN" altLang="en-US" dirty="0"/>
              <a:t>。</a:t>
            </a:r>
          </a:p>
        </p:txBody>
      </p:sp>
    </p:spTree>
    <p:extLst>
      <p:ext uri="{BB962C8B-B14F-4D97-AF65-F5344CB8AC3E}">
        <p14:creationId xmlns:p14="http://schemas.microsoft.com/office/powerpoint/2010/main" val="2581619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pc="-1" dirty="0">
                <a:solidFill>
                  <a:srgbClr val="262626"/>
                </a:solidFill>
                <a:latin typeface="Arial"/>
                <a:ea typeface="微软雅黑"/>
              </a:rPr>
              <a:t>4</a:t>
            </a:r>
            <a:endParaRPr lang="en-US" sz="28700" b="0" strike="noStrike" spc="-1" dirty="0">
              <a:latin typeface="Arial"/>
            </a:endParaRPr>
          </a:p>
        </p:txBody>
      </p:sp>
      <p:sp>
        <p:nvSpPr>
          <p:cNvPr id="32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知识总结</a:t>
            </a:r>
            <a:endParaRPr lang="en-US" sz="4800" b="0" strike="noStrike" spc="-1">
              <a:latin typeface="Arial"/>
            </a:endParaRPr>
          </a:p>
        </p:txBody>
      </p:sp>
      <p:pic>
        <p:nvPicPr>
          <p:cNvPr id="32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27" name="组合 16"/>
          <p:cNvGrpSpPr/>
          <p:nvPr/>
        </p:nvGrpSpPr>
        <p:grpSpPr>
          <a:xfrm>
            <a:off x="11598840" y="6433200"/>
            <a:ext cx="450720" cy="149760"/>
            <a:chOff x="11598840" y="6433200"/>
            <a:chExt cx="450720" cy="149760"/>
          </a:xfrm>
        </p:grpSpPr>
        <p:sp>
          <p:nvSpPr>
            <p:cNvPr id="3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332" name="文本框 6"/>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知识总结</a:t>
            </a:r>
            <a:endParaRPr lang="en-US" sz="3000" b="0" strike="noStrike" spc="-1">
              <a:latin typeface="Arial"/>
            </a:endParaRPr>
          </a:p>
        </p:txBody>
      </p:sp>
      <p:sp>
        <p:nvSpPr>
          <p:cNvPr id="333" name="文本框 3"/>
          <p:cNvSpPr/>
          <p:nvPr/>
        </p:nvSpPr>
        <p:spPr>
          <a:xfrm>
            <a:off x="1015920" y="2305440"/>
            <a:ext cx="10464480" cy="228564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请学生总结本课知识，老师适时补充</a:t>
            </a:r>
            <a:endParaRPr lang="en-US" sz="2400" b="0" strike="noStrike" spc="-1">
              <a:latin typeface="Arial"/>
            </a:endParaRPr>
          </a:p>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教师回顾课件，系统总结一下</a:t>
            </a:r>
            <a:endParaRPr lang="en-US" sz="2400" b="0" strike="noStrike" spc="-1">
              <a:latin typeface="Arial"/>
            </a:endParaRPr>
          </a:p>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询问学生是否有疑问以及不明白的地方，若不能及时回复，可考虑课后发送资料或约下一次课。</a:t>
            </a:r>
            <a:endParaRPr lang="en-US" sz="24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pc="-1" dirty="0">
                <a:solidFill>
                  <a:srgbClr val="262626"/>
                </a:solidFill>
                <a:latin typeface="Arial"/>
                <a:ea typeface="微软雅黑"/>
              </a:rPr>
              <a:t>5</a:t>
            </a:r>
            <a:endParaRPr lang="en-US" sz="28700" b="0" strike="noStrike" spc="-1" dirty="0">
              <a:latin typeface="Arial"/>
            </a:endParaRPr>
          </a:p>
        </p:txBody>
      </p:sp>
      <p:sp>
        <p:nvSpPr>
          <p:cNvPr id="33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课后作业</a:t>
            </a:r>
            <a:endParaRPr lang="en-US" sz="4800" b="0" strike="noStrike" spc="-1">
              <a:latin typeface="Arial"/>
            </a:endParaRPr>
          </a:p>
        </p:txBody>
      </p:sp>
      <p:pic>
        <p:nvPicPr>
          <p:cNvPr id="33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37" name="组合 16"/>
          <p:cNvGrpSpPr/>
          <p:nvPr/>
        </p:nvGrpSpPr>
        <p:grpSpPr>
          <a:xfrm>
            <a:off x="11598840" y="6433200"/>
            <a:ext cx="450720" cy="149760"/>
            <a:chOff x="11598840" y="6433200"/>
            <a:chExt cx="450720" cy="149760"/>
          </a:xfrm>
        </p:grpSpPr>
        <p:sp>
          <p:nvSpPr>
            <p:cNvPr id="33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3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4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4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342" name="文本框 3"/>
          <p:cNvSpPr/>
          <p:nvPr/>
        </p:nvSpPr>
        <p:spPr>
          <a:xfrm>
            <a:off x="1711800" y="2234880"/>
            <a:ext cx="10604880" cy="6397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完成</a:t>
            </a:r>
            <a:r>
              <a:rPr lang="en-US" sz="2400" b="0" strike="noStrike" spc="-1">
                <a:solidFill>
                  <a:srgbClr val="000000"/>
                </a:solidFill>
                <a:latin typeface="微软雅黑"/>
                <a:ea typeface="微软雅黑"/>
              </a:rPr>
              <a:t>report</a:t>
            </a:r>
            <a:endParaRPr lang="en-US" sz="2400" b="0" strike="noStrike" spc="-1">
              <a:latin typeface="Arial"/>
            </a:endParaRPr>
          </a:p>
        </p:txBody>
      </p:sp>
      <p:sp>
        <p:nvSpPr>
          <p:cNvPr id="343" name="文本框 4"/>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课后作业</a:t>
            </a:r>
            <a:endParaRPr lang="en-US" sz="3000" b="0" strike="noStrike" spc="-1">
              <a:latin typeface="Arial"/>
            </a:endParaRPr>
          </a:p>
        </p:txBody>
      </p:sp>
      <p:sp>
        <p:nvSpPr>
          <p:cNvPr id="344" name="文本框 8"/>
          <p:cNvSpPr/>
          <p:nvPr/>
        </p:nvSpPr>
        <p:spPr>
          <a:xfrm>
            <a:off x="165240" y="200160"/>
            <a:ext cx="4063680" cy="367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45" name="组合 16"/>
          <p:cNvGrpSpPr/>
          <p:nvPr/>
        </p:nvGrpSpPr>
        <p:grpSpPr>
          <a:xfrm>
            <a:off x="11598840" y="6433200"/>
            <a:ext cx="450720" cy="149760"/>
            <a:chOff x="11598840" y="6433200"/>
            <a:chExt cx="450720" cy="149760"/>
          </a:xfrm>
        </p:grpSpPr>
        <p:sp>
          <p:nvSpPr>
            <p:cNvPr id="346"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47"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48"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49"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350" name="文本框 4"/>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a:t>
            </a:r>
            <a:r>
              <a:rPr lang="en-US" sz="3000" b="1" strike="noStrike" spc="-1">
                <a:solidFill>
                  <a:srgbClr val="000000"/>
                </a:solidFill>
                <a:latin typeface="微软雅黑"/>
                <a:ea typeface="微软雅黑"/>
              </a:rPr>
              <a:t>HD 1V1</a:t>
            </a:r>
            <a:r>
              <a:rPr lang="zh-CN" sz="3000" b="1" strike="noStrike" spc="-1">
                <a:solidFill>
                  <a:srgbClr val="000000"/>
                </a:solidFill>
                <a:latin typeface="微软雅黑"/>
                <a:ea typeface="微软雅黑"/>
              </a:rPr>
              <a:t>】课程与服务评价</a:t>
            </a:r>
            <a:endParaRPr lang="en-US" sz="3000" b="0" strike="noStrike" spc="-1">
              <a:latin typeface="Arial"/>
            </a:endParaRPr>
          </a:p>
        </p:txBody>
      </p:sp>
      <p:pic>
        <p:nvPicPr>
          <p:cNvPr id="351" name="图片 1"/>
          <p:cNvPicPr/>
          <p:nvPr/>
        </p:nvPicPr>
        <p:blipFill>
          <a:blip r:embed="rId2"/>
          <a:stretch/>
        </p:blipFill>
        <p:spPr>
          <a:xfrm>
            <a:off x="591120" y="1505520"/>
            <a:ext cx="3012120" cy="502704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7" name="组合 16"/>
          <p:cNvGrpSpPr/>
          <p:nvPr/>
        </p:nvGrpSpPr>
        <p:grpSpPr>
          <a:xfrm>
            <a:off x="11598840" y="6433200"/>
            <a:ext cx="450720" cy="149760"/>
            <a:chOff x="11598840" y="6433200"/>
            <a:chExt cx="450720" cy="149760"/>
          </a:xfrm>
        </p:grpSpPr>
        <p:sp>
          <p:nvSpPr>
            <p:cNvPr id="10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0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1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1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12" name="文本框 6"/>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学情交流</a:t>
            </a:r>
            <a:endParaRPr lang="en-US" sz="3000" b="0" strike="noStrike" spc="-1">
              <a:latin typeface="Arial"/>
            </a:endParaRPr>
          </a:p>
        </p:txBody>
      </p:sp>
      <p:sp>
        <p:nvSpPr>
          <p:cNvPr id="113" name="文本框 1"/>
          <p:cNvSpPr/>
          <p:nvPr/>
        </p:nvSpPr>
        <p:spPr>
          <a:xfrm>
            <a:off x="1070280" y="1286640"/>
            <a:ext cx="10464480" cy="390183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遇到的困难：</a:t>
            </a:r>
            <a:endParaRPr lang="en-US" sz="2400" b="0" strike="noStrike" spc="-1" dirty="0">
              <a:latin typeface="Arial"/>
            </a:endParaRPr>
          </a:p>
          <a:p>
            <a:pPr marL="800280" lvl="1"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不知道</a:t>
            </a:r>
            <a:r>
              <a:rPr lang="zh-CN" altLang="en-US" sz="2400" b="0" strike="noStrike" spc="-1" dirty="0">
                <a:solidFill>
                  <a:srgbClr val="000000"/>
                </a:solidFill>
                <a:latin typeface="微软雅黑"/>
                <a:ea typeface="微软雅黑"/>
              </a:rPr>
              <a:t>如何学习自动机</a:t>
            </a:r>
            <a:r>
              <a:rPr lang="zh-CN" sz="2400" b="0" strike="noStrike" spc="-1" dirty="0">
                <a:solidFill>
                  <a:srgbClr val="000000"/>
                </a:solidFill>
                <a:latin typeface="微软雅黑"/>
                <a:ea typeface="微软雅黑"/>
              </a:rPr>
              <a:t>，需要讲解和辅导</a:t>
            </a:r>
            <a:endParaRPr lang="en-US" altLang="zh-CN" sz="2400" b="0" strike="noStrike" spc="-1" dirty="0">
              <a:solidFill>
                <a:srgbClr val="000000"/>
              </a:solidFill>
              <a:latin typeface="微软雅黑"/>
              <a:ea typeface="微软雅黑"/>
            </a:endParaRPr>
          </a:p>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解决方案</a:t>
            </a:r>
            <a:endParaRPr lang="en-US" altLang="zh-CN" sz="2400" b="0" strike="noStrike" spc="-1" dirty="0">
              <a:solidFill>
                <a:srgbClr val="000000"/>
              </a:solidFill>
              <a:latin typeface="微软雅黑"/>
              <a:ea typeface="微软雅黑"/>
            </a:endParaRPr>
          </a:p>
          <a:p>
            <a:pPr marL="800280" lvl="1" indent="-343080">
              <a:lnSpc>
                <a:spcPct val="150000"/>
              </a:lnSpc>
              <a:buClr>
                <a:srgbClr val="000000"/>
              </a:buClr>
              <a:buFont typeface="StarSymbol"/>
              <a:buAutoNum type="arabicPeriod"/>
            </a:pPr>
            <a:r>
              <a:rPr lang="zh-CN" altLang="en-US" sz="2400" spc="-1" dirty="0">
                <a:solidFill>
                  <a:srgbClr val="000000"/>
                </a:solidFill>
                <a:latin typeface="微软雅黑"/>
                <a:ea typeface="微软雅黑"/>
              </a:rPr>
              <a:t>先巩固回忆基础知识</a:t>
            </a:r>
            <a:endParaRPr lang="en-US" altLang="zh-CN" sz="2400" spc="-1" dirty="0">
              <a:solidFill>
                <a:srgbClr val="000000"/>
              </a:solidFill>
              <a:latin typeface="微软雅黑"/>
              <a:ea typeface="微软雅黑"/>
            </a:endParaRPr>
          </a:p>
          <a:p>
            <a:pPr marL="800280" lvl="1" indent="-343080">
              <a:lnSpc>
                <a:spcPct val="150000"/>
              </a:lnSpc>
              <a:buClr>
                <a:srgbClr val="000000"/>
              </a:buClr>
              <a:buFont typeface="StarSymbol"/>
              <a:buAutoNum type="arabicPeriod"/>
            </a:pPr>
            <a:r>
              <a:rPr lang="zh-CN" altLang="en-US" sz="2400" b="0" strike="noStrike" spc="-1" dirty="0">
                <a:solidFill>
                  <a:srgbClr val="000000"/>
                </a:solidFill>
                <a:latin typeface="微软雅黑"/>
                <a:ea typeface="微软雅黑"/>
              </a:rPr>
              <a:t>再回头来看作业</a:t>
            </a:r>
            <a:endParaRPr lang="en-US" altLang="zh-CN" sz="2400" b="0" strike="noStrike" spc="-1" dirty="0">
              <a:solidFill>
                <a:srgbClr val="000000"/>
              </a:solidFill>
              <a:latin typeface="微软雅黑"/>
              <a:ea typeface="微软雅黑"/>
            </a:endParaRPr>
          </a:p>
          <a:p>
            <a:pPr marL="343080" indent="-343080">
              <a:lnSpc>
                <a:spcPct val="150000"/>
              </a:lnSpc>
              <a:buClr>
                <a:srgbClr val="000000"/>
              </a:buClr>
              <a:buFont typeface="StarSymbol"/>
              <a:buAutoNum type="arabicPeriod"/>
            </a:pPr>
            <a:endParaRPr lang="en-US" sz="2400" b="0" strike="noStrike" spc="-1" dirty="0">
              <a:latin typeface="Arial"/>
            </a:endParaRPr>
          </a:p>
          <a:p>
            <a:pPr>
              <a:lnSpc>
                <a:spcPct val="150000"/>
              </a:lnSpc>
              <a:buNone/>
            </a:pPr>
            <a:endParaRPr lang="en-US" sz="2400" b="0" strike="noStrike" spc="-1" dirty="0">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52" name="组合 16"/>
          <p:cNvGrpSpPr/>
          <p:nvPr/>
        </p:nvGrpSpPr>
        <p:grpSpPr>
          <a:xfrm>
            <a:off x="11598840" y="6433200"/>
            <a:ext cx="450720" cy="149760"/>
            <a:chOff x="11598840" y="6433200"/>
            <a:chExt cx="450720" cy="149760"/>
          </a:xfrm>
        </p:grpSpPr>
        <p:sp>
          <p:nvSpPr>
            <p:cNvPr id="353"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54"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55"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56"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pic>
        <p:nvPicPr>
          <p:cNvPr id="357" name="图片 1"/>
          <p:cNvPicPr/>
          <p:nvPr/>
        </p:nvPicPr>
        <p:blipFill>
          <a:blip r:embed="rId2"/>
          <a:stretch/>
        </p:blipFill>
        <p:spPr>
          <a:xfrm>
            <a:off x="4381560" y="26640"/>
            <a:ext cx="3459600" cy="577368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trike="noStrike" spc="-1">
                <a:solidFill>
                  <a:srgbClr val="262626"/>
                </a:solidFill>
                <a:latin typeface="Arial"/>
                <a:ea typeface="微软雅黑"/>
              </a:rPr>
              <a:t>2</a:t>
            </a:r>
            <a:endParaRPr lang="en-US" sz="28700" b="0" strike="noStrike" spc="-1">
              <a:latin typeface="Arial"/>
            </a:endParaRPr>
          </a:p>
        </p:txBody>
      </p:sp>
      <p:sp>
        <p:nvSpPr>
          <p:cNvPr id="11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本课信息</a:t>
            </a:r>
            <a:endParaRPr lang="en-US" sz="4800" b="0" strike="noStrike" spc="-1">
              <a:latin typeface="Arial"/>
            </a:endParaRPr>
          </a:p>
        </p:txBody>
      </p:sp>
      <p:pic>
        <p:nvPicPr>
          <p:cNvPr id="116" name="图片 2"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7" name="组合 16"/>
          <p:cNvGrpSpPr/>
          <p:nvPr/>
        </p:nvGrpSpPr>
        <p:grpSpPr>
          <a:xfrm>
            <a:off x="11598840" y="6433200"/>
            <a:ext cx="450720" cy="149760"/>
            <a:chOff x="11598840" y="6433200"/>
            <a:chExt cx="450720" cy="149760"/>
          </a:xfrm>
        </p:grpSpPr>
        <p:sp>
          <p:nvSpPr>
            <p:cNvPr id="11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1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2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22" name="文本框 6"/>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本课信息</a:t>
            </a:r>
            <a:endParaRPr lang="en-US" sz="3000" b="0" strike="noStrike" spc="-1">
              <a:latin typeface="Arial"/>
            </a:endParaRPr>
          </a:p>
        </p:txBody>
      </p:sp>
      <p:sp>
        <p:nvSpPr>
          <p:cNvPr id="123" name="文本框 2"/>
          <p:cNvSpPr/>
          <p:nvPr/>
        </p:nvSpPr>
        <p:spPr>
          <a:xfrm>
            <a:off x="1052280" y="1216800"/>
            <a:ext cx="10464480" cy="4458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课程目标</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先弄明白</a:t>
            </a:r>
            <a:r>
              <a:rPr lang="en-US" altLang="zh-CN" sz="2400" b="0" strike="noStrike" spc="-1" dirty="0">
                <a:solidFill>
                  <a:srgbClr val="000000"/>
                </a:solidFill>
                <a:latin typeface="微软雅黑"/>
                <a:ea typeface="微软雅黑"/>
              </a:rPr>
              <a:t>ppt</a:t>
            </a:r>
            <a:r>
              <a:rPr lang="zh-CN" sz="2400" b="0" strike="noStrike" spc="-1" dirty="0">
                <a:solidFill>
                  <a:srgbClr val="000000"/>
                </a:solidFill>
                <a:latin typeface="微软雅黑"/>
                <a:ea typeface="微软雅黑"/>
              </a:rPr>
              <a:t>相关的基础知识</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了解作业的内容并解决</a:t>
            </a:r>
            <a:endParaRPr lang="en-US" sz="2400" b="0" strike="noStrike" spc="-1" dirty="0">
              <a:latin typeface="Arial"/>
            </a:endParaRPr>
          </a:p>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课程内容安排（知识讲解</a:t>
            </a:r>
            <a:r>
              <a:rPr lang="en-US" sz="2400" b="0" strike="noStrike" spc="-1" dirty="0">
                <a:solidFill>
                  <a:srgbClr val="000000"/>
                </a:solidFill>
                <a:latin typeface="微软雅黑"/>
                <a:ea typeface="微软雅黑"/>
              </a:rPr>
              <a:t>+x</a:t>
            </a:r>
            <a:r>
              <a:rPr lang="zh-CN" sz="2400" b="0" strike="noStrike" spc="-1" dirty="0">
                <a:solidFill>
                  <a:srgbClr val="000000"/>
                </a:solidFill>
                <a:latin typeface="微软雅黑"/>
                <a:ea typeface="微软雅黑"/>
              </a:rPr>
              <a:t>道练习题</a:t>
            </a:r>
            <a:r>
              <a:rPr lang="en-US" sz="2400" b="0" strike="noStrike" spc="-1" dirty="0">
                <a:solidFill>
                  <a:srgbClr val="000000"/>
                </a:solidFill>
                <a:latin typeface="微软雅黑"/>
                <a:ea typeface="微软雅黑"/>
              </a:rPr>
              <a:t>+</a:t>
            </a:r>
            <a:r>
              <a:rPr lang="zh-CN" sz="2400" b="0" strike="noStrike" spc="-1" dirty="0">
                <a:solidFill>
                  <a:srgbClr val="000000"/>
                </a:solidFill>
                <a:latin typeface="微软雅黑"/>
                <a:ea typeface="微软雅黑"/>
              </a:rPr>
              <a:t>课后作业等）</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梳理整体架构的流程</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各个模块的讲解</a:t>
            </a:r>
            <a:endParaRPr lang="en-US" sz="2400" b="0" strike="noStrike" spc="-1" dirty="0">
              <a:latin typeface="Arial"/>
            </a:endParaRPr>
          </a:p>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课程预计时长</a:t>
            </a:r>
            <a:endParaRPr lang="en-US" sz="2400" b="0" strike="noStrike" spc="-1" dirty="0">
              <a:latin typeface="Arial"/>
            </a:endParaRPr>
          </a:p>
          <a:p>
            <a:pPr marL="800280" lvl="1" indent="-343080">
              <a:lnSpc>
                <a:spcPct val="150000"/>
              </a:lnSpc>
              <a:buClr>
                <a:srgbClr val="000000"/>
              </a:buClr>
              <a:buFont typeface="Courier New"/>
              <a:buChar char="o"/>
            </a:pPr>
            <a:r>
              <a:rPr lang="en-US" sz="2400" b="0" strike="noStrike" spc="-1" dirty="0">
                <a:solidFill>
                  <a:srgbClr val="000000"/>
                </a:solidFill>
                <a:latin typeface="微软雅黑"/>
                <a:ea typeface="微软雅黑"/>
              </a:rPr>
              <a:t>1</a:t>
            </a:r>
            <a:r>
              <a:rPr lang="zh-CN" sz="2400" b="0" strike="noStrike" spc="-1" dirty="0">
                <a:solidFill>
                  <a:srgbClr val="000000"/>
                </a:solidFill>
                <a:latin typeface="微软雅黑"/>
                <a:ea typeface="微软雅黑"/>
              </a:rPr>
              <a:t>小时</a:t>
            </a:r>
            <a:endParaRPr lang="en-US" sz="24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trike="noStrike" spc="-1">
                <a:solidFill>
                  <a:srgbClr val="262626"/>
                </a:solidFill>
                <a:latin typeface="Arial"/>
                <a:ea typeface="微软雅黑"/>
              </a:rPr>
              <a:t>3</a:t>
            </a:r>
            <a:endParaRPr lang="en-US" sz="28700" b="0" strike="noStrike" spc="-1">
              <a:latin typeface="Arial"/>
            </a:endParaRPr>
          </a:p>
        </p:txBody>
      </p:sp>
      <p:sp>
        <p:nvSpPr>
          <p:cNvPr id="12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知识分析</a:t>
            </a:r>
            <a:endParaRPr lang="en-US" sz="4800" b="0" strike="noStrike" spc="-1">
              <a:latin typeface="Arial"/>
            </a:endParaRPr>
          </a:p>
        </p:txBody>
      </p:sp>
      <p:pic>
        <p:nvPicPr>
          <p:cNvPr id="12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2" name="图片 1">
            <a:extLst>
              <a:ext uri="{FF2B5EF4-FFF2-40B4-BE49-F238E27FC236}">
                <a16:creationId xmlns:a16="http://schemas.microsoft.com/office/drawing/2014/main" id="{FF961B4A-65E6-B8BE-AAEC-9C601D9F5675}"/>
              </a:ext>
            </a:extLst>
          </p:cNvPr>
          <p:cNvPicPr>
            <a:picLocks noChangeAspect="1"/>
          </p:cNvPicPr>
          <p:nvPr/>
        </p:nvPicPr>
        <p:blipFill>
          <a:blip r:embed="rId3"/>
          <a:stretch>
            <a:fillRect/>
          </a:stretch>
        </p:blipFill>
        <p:spPr>
          <a:xfrm>
            <a:off x="142440" y="3756403"/>
            <a:ext cx="9757449" cy="3101597"/>
          </a:xfrm>
          <a:prstGeom prst="rect">
            <a:avLst/>
          </a:prstGeom>
          <a:noFill/>
          <a:ln>
            <a:noFill/>
          </a:ln>
        </p:spPr>
      </p:pic>
      <p:pic>
        <p:nvPicPr>
          <p:cNvPr id="4" name="图片 3">
            <a:extLst>
              <a:ext uri="{FF2B5EF4-FFF2-40B4-BE49-F238E27FC236}">
                <a16:creationId xmlns:a16="http://schemas.microsoft.com/office/drawing/2014/main" id="{853E9CAA-96F1-DE89-4F88-44DDFCF1410D}"/>
              </a:ext>
            </a:extLst>
          </p:cNvPr>
          <p:cNvPicPr>
            <a:picLocks noChangeAspect="1"/>
          </p:cNvPicPr>
          <p:nvPr/>
        </p:nvPicPr>
        <p:blipFill>
          <a:blip r:embed="rId4"/>
          <a:stretch>
            <a:fillRect/>
          </a:stretch>
        </p:blipFill>
        <p:spPr>
          <a:xfrm>
            <a:off x="2287905" y="571557"/>
            <a:ext cx="5271770" cy="3023870"/>
          </a:xfrm>
          <a:prstGeom prst="rect">
            <a:avLst/>
          </a:prstGeom>
          <a:noFill/>
          <a:ln>
            <a:noFill/>
          </a:ln>
        </p:spPr>
      </p:pic>
      <p:sp>
        <p:nvSpPr>
          <p:cNvPr id="5" name="文本框 4">
            <a:extLst>
              <a:ext uri="{FF2B5EF4-FFF2-40B4-BE49-F238E27FC236}">
                <a16:creationId xmlns:a16="http://schemas.microsoft.com/office/drawing/2014/main" id="{5AB338E7-E064-FBB0-EC8D-492D9482A526}"/>
              </a:ext>
            </a:extLst>
          </p:cNvPr>
          <p:cNvSpPr txBox="1"/>
          <p:nvPr/>
        </p:nvSpPr>
        <p:spPr>
          <a:xfrm>
            <a:off x="8380991" y="623730"/>
            <a:ext cx="1974135" cy="2585323"/>
          </a:xfrm>
          <a:prstGeom prst="rect">
            <a:avLst/>
          </a:prstGeom>
          <a:noFill/>
        </p:spPr>
        <p:txBody>
          <a:bodyPr wrap="square" rtlCol="0">
            <a:spAutoFit/>
          </a:bodyPr>
          <a:lstStyle/>
          <a:p>
            <a:r>
              <a:rPr lang="en-US" altLang="zh-CN" dirty="0"/>
              <a:t>Q0-0000110000</a:t>
            </a:r>
          </a:p>
          <a:p>
            <a:r>
              <a:rPr lang="en-US" altLang="zh-CN" dirty="0"/>
              <a:t>0q1-11011</a:t>
            </a:r>
          </a:p>
          <a:p>
            <a:r>
              <a:rPr lang="en-US" altLang="zh-CN" dirty="0"/>
              <a:t>011q1-011</a:t>
            </a:r>
          </a:p>
          <a:p>
            <a:r>
              <a:rPr lang="en-US" altLang="zh-CN" dirty="0"/>
              <a:t>0110q2-11</a:t>
            </a:r>
          </a:p>
          <a:p>
            <a:r>
              <a:rPr lang="en-US" altLang="zh-CN" dirty="0"/>
              <a:t>011011q3-0000</a:t>
            </a:r>
          </a:p>
          <a:p>
            <a:r>
              <a:rPr lang="en-US" altLang="zh-CN" dirty="0"/>
              <a:t>01101-q40000</a:t>
            </a:r>
          </a:p>
          <a:p>
            <a:r>
              <a:rPr lang="en-US" altLang="zh-CN" dirty="0"/>
              <a:t>0110-q510000</a:t>
            </a:r>
          </a:p>
          <a:p>
            <a:r>
              <a:rPr lang="en-US" altLang="zh-CN" dirty="0"/>
              <a:t>011-q6010000</a:t>
            </a:r>
          </a:p>
          <a:p>
            <a:r>
              <a:rPr lang="en-US" altLang="zh-CN" dirty="0"/>
              <a:t>0-q711010000</a:t>
            </a:r>
            <a:endParaRPr lang="zh-CN" altLang="en-US" dirty="0"/>
          </a:p>
        </p:txBody>
      </p:sp>
      <p:sp>
        <p:nvSpPr>
          <p:cNvPr id="6" name="文本框 5">
            <a:extLst>
              <a:ext uri="{FF2B5EF4-FFF2-40B4-BE49-F238E27FC236}">
                <a16:creationId xmlns:a16="http://schemas.microsoft.com/office/drawing/2014/main" id="{5C1F8706-F484-5204-B9D2-925D7C3DBE32}"/>
              </a:ext>
            </a:extLst>
          </p:cNvPr>
          <p:cNvSpPr txBox="1"/>
          <p:nvPr/>
        </p:nvSpPr>
        <p:spPr>
          <a:xfrm>
            <a:off x="7045569" y="521677"/>
            <a:ext cx="1137139" cy="369332"/>
          </a:xfrm>
          <a:prstGeom prst="rect">
            <a:avLst/>
          </a:prstGeom>
          <a:noFill/>
        </p:spPr>
        <p:txBody>
          <a:bodyPr wrap="square" rtlCol="0">
            <a:spAutoFit/>
          </a:bodyPr>
          <a:lstStyle/>
          <a:p>
            <a:r>
              <a:rPr lang="en-US" altLang="zh-CN" dirty="0"/>
              <a:t>0010000</a:t>
            </a:r>
            <a:endParaRPr lang="zh-CN" altLang="en-US" dirty="0"/>
          </a:p>
        </p:txBody>
      </p:sp>
    </p:spTree>
    <p:extLst>
      <p:ext uri="{BB962C8B-B14F-4D97-AF65-F5344CB8AC3E}">
        <p14:creationId xmlns:p14="http://schemas.microsoft.com/office/powerpoint/2010/main" val="709935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600A3-EEDC-0113-B746-33A109D27640}"/>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8E027141-FFB7-FADB-7A78-3737F64AB590}"/>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9B15B459-FA83-3490-0854-3F0BBF8FF668}"/>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D5F504B6-2B52-7E1B-BE1D-0F0AF17607B6}"/>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0DAB67B4-46BB-ED4E-639E-3A3DD9277696}"/>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EFCA9AA4-C9C8-D1B1-46A4-37E1931E759D}"/>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61349B60-2E0E-6F22-7640-51D6449EB483}"/>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CC7906F5-4FD2-8ECD-199F-74A7746BF5DC}"/>
              </a:ext>
            </a:extLst>
          </p:cNvPr>
          <p:cNvPicPr>
            <a:picLocks noChangeAspect="1"/>
          </p:cNvPicPr>
          <p:nvPr/>
        </p:nvPicPr>
        <p:blipFill>
          <a:blip r:embed="rId3"/>
          <a:stretch>
            <a:fillRect/>
          </a:stretch>
        </p:blipFill>
        <p:spPr>
          <a:xfrm>
            <a:off x="2458587" y="806822"/>
            <a:ext cx="6649511" cy="4645561"/>
          </a:xfrm>
          <a:prstGeom prst="rect">
            <a:avLst/>
          </a:prstGeom>
          <a:noFill/>
          <a:ln>
            <a:noFill/>
          </a:ln>
        </p:spPr>
      </p:pic>
    </p:spTree>
    <p:extLst>
      <p:ext uri="{BB962C8B-B14F-4D97-AF65-F5344CB8AC3E}">
        <p14:creationId xmlns:p14="http://schemas.microsoft.com/office/powerpoint/2010/main" val="2411557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2839</TotalTime>
  <Words>6436</Words>
  <Application>Microsoft Office PowerPoint</Application>
  <PresentationFormat>宽屏</PresentationFormat>
  <Paragraphs>455</Paragraphs>
  <Slides>40</Slides>
  <Notes>27</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40</vt:i4>
      </vt:variant>
    </vt:vector>
  </HeadingPairs>
  <TitlesOfParts>
    <vt:vector size="50" baseType="lpstr">
      <vt:lpstr>等线</vt:lpstr>
      <vt:lpstr>微软雅黑</vt:lpstr>
      <vt:lpstr>StarSymbol</vt:lpstr>
      <vt:lpstr>Arial</vt:lpstr>
      <vt:lpstr>Courier New</vt:lpstr>
      <vt:lpstr>Symbol</vt:lpstr>
      <vt:lpstr>Times New Roman</vt:lpstr>
      <vt:lpstr>Wingdings</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hfy</dc:creator>
  <dc:description/>
  <cp:lastModifiedBy>Junnan Liu [el23jl2]</cp:lastModifiedBy>
  <cp:revision>555</cp:revision>
  <dcterms:created xsi:type="dcterms:W3CDTF">2020-11-13T09:39:00Z</dcterms:created>
  <dcterms:modified xsi:type="dcterms:W3CDTF">2024-10-15T16:14:40Z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0x010100FEAC714E6D3A4A498155A0BD9A20CC1D</vt:lpwstr>
  </property>
  <property fmtid="{D5CDD505-2E9C-101B-9397-08002B2CF9AE}" pid="3" name="ICV">
    <vt:lpwstr>D0D9B43A1E064A8F81BA14C0305F1E1A</vt:lpwstr>
  </property>
  <property fmtid="{D5CDD505-2E9C-101B-9397-08002B2CF9AE}" pid="4" name="KSOProductBuildVer">
    <vt:lpwstr>2052-11.1.0.13703</vt:lpwstr>
  </property>
  <property fmtid="{D5CDD505-2E9C-101B-9397-08002B2CF9AE}" pid="5" name="Notes">
    <vt:i4>24</vt:i4>
  </property>
  <property fmtid="{D5CDD505-2E9C-101B-9397-08002B2CF9AE}" pid="6" name="PresentationFormat">
    <vt:lpwstr>宽屏</vt:lpwstr>
  </property>
  <property fmtid="{D5CDD505-2E9C-101B-9397-08002B2CF9AE}" pid="7" name="Slides">
    <vt:i4>40</vt:i4>
  </property>
</Properties>
</file>