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353" r:id="rId3"/>
    <p:sldId id="257" r:id="rId4"/>
    <p:sldId id="258" r:id="rId5"/>
    <p:sldId id="259" r:id="rId6"/>
    <p:sldId id="260" r:id="rId7"/>
    <p:sldId id="261" r:id="rId8"/>
    <p:sldId id="262"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290" r:id="rId29"/>
    <p:sldId id="291" r:id="rId30"/>
    <p:sldId id="292" r:id="rId31"/>
    <p:sldId id="293" r:id="rId32"/>
    <p:sldId id="294" r:id="rId33"/>
    <p:sldId id="295" r:id="rId3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3" autoAdjust="0"/>
  </p:normalViewPr>
  <p:slideViewPr>
    <p:cSldViewPr snapToGrid="0">
      <p:cViewPr varScale="1">
        <p:scale>
          <a:sx n="109" d="100"/>
          <a:sy n="109" d="100"/>
        </p:scale>
        <p:origin x="10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26E-9F79-841E-AF44-F65B3F5E60A4}"/>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8A363A5-9C77-E845-A7B9-6905ABDD9DE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DA5864B0-0BF3-A177-4007-2A8BF73EF1FD}"/>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F8BF972-09AB-5C97-CA85-9F2F835B43B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2783913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4654A-B033-4F94-23F9-54876932FB6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5A8D7FE-4610-A0F5-E1E2-921569432A6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6B9AD96B-9186-8F75-4F33-AE2AFCBF6A4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8F0AFDB-7BA5-9A2A-BE8A-8BAF371C776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3864536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79DA0-D621-6673-C7BB-E57DBA368A02}"/>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E4DC614-A8DF-4F1B-8272-3A7083CB87B6}"/>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B5605DD-BC73-62F9-15EC-9579A7FF9299}"/>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1E49C8C4-BF0D-EA23-E3F2-E979FEBE037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217128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A28B-2D28-A08B-AF33-E77AD7C8E2C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AE60CD7-A93D-43AB-BFEE-CC4C67886F6B}"/>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35B258ED-380A-0DF4-34D7-7D9BFBB4E91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B3596C36-E99C-36D3-8B7D-76AA567F0AB5}"/>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957653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9A525-B3A9-7B14-B1EF-62FD59897A8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499CD0-4DBE-756D-AA1B-7D3B81554628}"/>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07B1F65D-0AC8-0192-B38E-61F13562DF9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CFDBA0D1-12BC-39A4-17B9-EEA8252FB7B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1316154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5AA58-3B39-E1AB-C32A-B64245CAAE1B}"/>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90C2589-8EF7-3651-CADE-9B4915AF2CA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FA6AFBF-561D-BB44-8952-82E15B4D5E7C}"/>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CD818BC-2570-4978-EE98-35848805D0B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3033261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65E4E-ADBE-F9F7-33CC-44853844DF59}"/>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97C9E34A-7B0B-2E1E-0463-A95DB90D5A7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C4B005E-EDFF-015A-78A5-906C81782C15}"/>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ED40A978-2602-9E29-D3EB-9198D5E78A27}"/>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433460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15E1E-A908-6CAA-E484-A643D0513E86}"/>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3AD730FB-C013-58C1-C2B9-0B34EF44B80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76D3C642-AAEE-6786-432E-5561EA129AE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AFE49176-9F4A-60C3-B26F-90BB36A645B1}"/>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421593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46502-4D8B-F661-619F-E3322123EA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A4A83459-A2B8-F5FF-9161-9DF644D2F952}"/>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94D05BA-D087-8FA4-25F2-E02B9E9114CB}"/>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E22ECD7-5290-5A2A-2B5B-771D00745026}"/>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850266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26CF-47E1-ACDB-ABF0-E844CF24F64C}"/>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F433891D-D9C5-3131-2BFC-12CF6BAAE9E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C015EA74-4792-9686-B3A3-27E4124F8227}"/>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ACB0C95-7A6D-525C-9C58-49D1639BEF4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3834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74F6C-3A8A-9BEE-D842-A0F2D2847F0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9546D75-5892-A1F5-9E20-6776A464B45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8755C6DB-D2BD-612E-77A3-3A5B986C857A}"/>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8884FDDC-FD2B-695C-F40F-BBF875989170}"/>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721794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B682-C9AE-87AE-5CE5-C27F08C94410}"/>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0B3B33F4-2DE0-1845-A939-619D82690D9E}"/>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136C7717-5ADB-D1D3-B9A8-ECBFB42011B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67A6067F-20EB-7250-B348-7E22A92D020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1117182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3482E-F94B-9389-E8FA-6C479F8643B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5F71AEE6-73AB-4C2E-C9EF-49944D76CA7D}"/>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54CF5711-885E-B775-3C1D-BB0C6F84059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F288DABD-B87A-9416-CC19-4E40F5B03CF3}"/>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449336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E22A-F9E4-4692-2E1B-EDE57CB691A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2E0B8BE9-8F31-635F-615F-18DA82D14371}"/>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FBA364D-5230-A695-503A-D314E2921436}"/>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4226DADB-0077-AF88-2750-B70A4167808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2245550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077E-DF23-E415-6496-9E7D6382F09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B99A40C3-2F6B-DE97-7E82-0FBF23A22857}"/>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9406251-CBF1-6808-1CD7-3688665F4C70}"/>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7C6C4178-D160-5203-41E8-CF7A79A4191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2903544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7DC7E-8763-4C81-3463-2D23166E6ED1}"/>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193C7864-BABD-9EE5-1898-565A2BA761F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AA16C56C-EC41-8272-C62F-6FD842B472D8}"/>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0168B89-7FD2-E262-6EC0-063D93474022}"/>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206870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1426-D0D8-E066-D510-A8529F757373}"/>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788D18CC-E2E2-383E-91C4-C2422688F45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EB6A6773-EA34-732B-5116-4FAA16E38ADF}"/>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5F8DFF04-C73F-457B-C65B-4209C7C842CA}"/>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285216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80713-7ED0-DE8E-C530-27584C0EFF2E}"/>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C8A17D10-E7D9-D8AA-C6F0-F0F6EB52F215}"/>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46E44CEB-6F1B-11CB-06A5-99AEBB108942}"/>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r>
              <a:rPr lang="en-US" altLang="zh-CN" sz="2000" dirty="0"/>
              <a:t>- </a:t>
            </a:r>
            <a:r>
              <a:rPr lang="zh-CN" altLang="en-US" sz="2000" dirty="0"/>
              <a:t>假设楼层高度为 </a:t>
            </a:r>
            <a:r>
              <a:rPr lang="en-US" altLang="zh-CN" sz="2000" dirty="0"/>
              <a:t>3 </a:t>
            </a:r>
            <a:r>
              <a:rPr lang="zh-CN" altLang="en-US" sz="2000" dirty="0"/>
              <a:t>米，考虑到走线时的线缆长度。</a:t>
            </a:r>
          </a:p>
          <a:p>
            <a:pPr marL="216000" indent="-216000">
              <a:lnSpc>
                <a:spcPct val="100000"/>
              </a:lnSpc>
              <a:buNone/>
            </a:pPr>
            <a:r>
              <a:rPr lang="en-US" altLang="zh-CN" sz="2000" dirty="0"/>
              <a:t>- </a:t>
            </a:r>
            <a:r>
              <a:rPr lang="zh-CN" altLang="en-US" sz="2000" dirty="0"/>
              <a:t>假设每个交换机和路由器的最大连接数以及每个无线接入点能支持的用户数。</a:t>
            </a:r>
          </a:p>
          <a:p>
            <a:pPr marL="216000" indent="-216000">
              <a:lnSpc>
                <a:spcPct val="100000"/>
              </a:lnSpc>
              <a:buNone/>
            </a:pPr>
            <a:r>
              <a:rPr lang="en-US" altLang="zh-CN" sz="2000" dirty="0"/>
              <a:t>- </a:t>
            </a:r>
            <a:r>
              <a:rPr lang="zh-CN" altLang="en-US" sz="2000" dirty="0"/>
              <a:t>提出网络设计的步骤，如设备布局、线缆规划、流量估算等。</a:t>
            </a:r>
            <a:endParaRPr lang="en-US" sz="2000" b="0" strike="noStrike" spc="-1" dirty="0">
              <a:latin typeface="Arial"/>
            </a:endParaRPr>
          </a:p>
        </p:txBody>
      </p:sp>
      <p:sp>
        <p:nvSpPr>
          <p:cNvPr id="360" name="灯片编号占位符 3">
            <a:extLst>
              <a:ext uri="{FF2B5EF4-FFF2-40B4-BE49-F238E27FC236}">
                <a16:creationId xmlns:a16="http://schemas.microsoft.com/office/drawing/2014/main" id="{92266587-B862-6175-7DD4-8A0F09E380C4}"/>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486047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zh.wikipedia.org/wiki/Haskell"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latin typeface="Arial"/>
              </a:rPr>
              <a:t>Programming Paradigms 2024 </a:t>
            </a:r>
          </a:p>
          <a:p>
            <a:pPr>
              <a:lnSpc>
                <a:spcPct val="100000"/>
              </a:lnSpc>
              <a:buNone/>
              <a:tabLst>
                <a:tab pos="0" algn="l"/>
              </a:tabLst>
            </a:pPr>
            <a:r>
              <a:rPr lang="en-US" sz="3200" b="0" strike="noStrike" spc="-1" dirty="0">
                <a:solidFill>
                  <a:srgbClr val="000000"/>
                </a:solidFill>
                <a:latin typeface="微软雅黑"/>
                <a:ea typeface="微软雅黑"/>
              </a:rPr>
              <a:t>			               </a:t>
            </a:r>
            <a:r>
              <a:rPr lang="en-US" altLang="zh-CN" sz="3200" b="0" strike="noStrike" spc="-1" dirty="0">
                <a:solidFill>
                  <a:srgbClr val="000000"/>
                </a:solidFill>
                <a:latin typeface="微软雅黑"/>
                <a:ea typeface="微软雅黑"/>
              </a:rPr>
              <a:t>Assignment 2</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DF00-7572-C920-717A-F166E0ECEAAE}"/>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E5FD298-5F58-D80F-EB72-B80FC1772613}"/>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582ED52-F0C7-934A-7395-5B92DC7C20E1}"/>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C85EA8E-432C-494C-9078-2C335E165C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9F5993C-6526-2A3A-D1C9-C42DB6695D24}"/>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9D85B97-BDBC-4CB8-DE25-C68BD661166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6A2F3B04-A0F9-7FFF-3DD5-0061E42B2DC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29E7D18-BECD-0B91-E797-11D6D782834B}"/>
              </a:ext>
            </a:extLst>
          </p:cNvPr>
          <p:cNvSpPr txBox="1"/>
          <p:nvPr/>
        </p:nvSpPr>
        <p:spPr>
          <a:xfrm>
            <a:off x="3960386" y="569124"/>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5" name="图片 4">
            <a:extLst>
              <a:ext uri="{FF2B5EF4-FFF2-40B4-BE49-F238E27FC236}">
                <a16:creationId xmlns:a16="http://schemas.microsoft.com/office/drawing/2014/main" id="{C5B31AA6-6E1C-A88B-63D2-658B94CFDA6E}"/>
              </a:ext>
            </a:extLst>
          </p:cNvPr>
          <p:cNvPicPr>
            <a:picLocks noChangeAspect="1"/>
          </p:cNvPicPr>
          <p:nvPr/>
        </p:nvPicPr>
        <p:blipFill>
          <a:blip r:embed="rId3"/>
          <a:stretch>
            <a:fillRect/>
          </a:stretch>
        </p:blipFill>
        <p:spPr>
          <a:xfrm>
            <a:off x="185094" y="1189332"/>
            <a:ext cx="5084429" cy="5576053"/>
          </a:xfrm>
          <a:prstGeom prst="rect">
            <a:avLst/>
          </a:prstGeom>
        </p:spPr>
      </p:pic>
      <p:pic>
        <p:nvPicPr>
          <p:cNvPr id="8" name="图片 7">
            <a:extLst>
              <a:ext uri="{FF2B5EF4-FFF2-40B4-BE49-F238E27FC236}">
                <a16:creationId xmlns:a16="http://schemas.microsoft.com/office/drawing/2014/main" id="{1FECFBA8-34DA-1805-5B05-3F3293D00035}"/>
              </a:ext>
            </a:extLst>
          </p:cNvPr>
          <p:cNvPicPr>
            <a:picLocks noChangeAspect="1"/>
          </p:cNvPicPr>
          <p:nvPr/>
        </p:nvPicPr>
        <p:blipFill>
          <a:blip r:embed="rId4"/>
          <a:stretch>
            <a:fillRect/>
          </a:stretch>
        </p:blipFill>
        <p:spPr>
          <a:xfrm>
            <a:off x="6343611" y="365273"/>
            <a:ext cx="4799101" cy="4965064"/>
          </a:xfrm>
          <a:prstGeom prst="rect">
            <a:avLst/>
          </a:prstGeom>
        </p:spPr>
      </p:pic>
      <p:pic>
        <p:nvPicPr>
          <p:cNvPr id="10" name="图片 9">
            <a:extLst>
              <a:ext uri="{FF2B5EF4-FFF2-40B4-BE49-F238E27FC236}">
                <a16:creationId xmlns:a16="http://schemas.microsoft.com/office/drawing/2014/main" id="{539AD3A0-AB67-419D-D5A2-60DBF34B5D33}"/>
              </a:ext>
            </a:extLst>
          </p:cNvPr>
          <p:cNvPicPr>
            <a:picLocks noChangeAspect="1"/>
          </p:cNvPicPr>
          <p:nvPr/>
        </p:nvPicPr>
        <p:blipFill>
          <a:blip r:embed="rId5"/>
          <a:stretch>
            <a:fillRect/>
          </a:stretch>
        </p:blipFill>
        <p:spPr>
          <a:xfrm>
            <a:off x="6347262" y="5302097"/>
            <a:ext cx="4795449" cy="1299559"/>
          </a:xfrm>
          <a:prstGeom prst="rect">
            <a:avLst/>
          </a:prstGeom>
        </p:spPr>
      </p:pic>
    </p:spTree>
    <p:extLst>
      <p:ext uri="{BB962C8B-B14F-4D97-AF65-F5344CB8AC3E}">
        <p14:creationId xmlns:p14="http://schemas.microsoft.com/office/powerpoint/2010/main" val="184704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8E72A-591E-D3F3-027A-79F07FBC1E7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679833B6-CE37-1AFC-51AC-776B0E3C39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1DAA097C-E89B-E0A0-5847-5C8C02939E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B29E609-9C12-A0FF-F233-2E84D1C5C45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AC5EE1C-2E81-4B8C-3E36-DEF7EDC18729}"/>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BDD187F-2A56-A5E2-B375-E37CF5738BFF}"/>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D009D1C-1675-D758-57A8-B80CC6605D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F3D317D5-5876-6988-6B84-24C262DA8AC0}"/>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7" name="图片 6">
            <a:extLst>
              <a:ext uri="{FF2B5EF4-FFF2-40B4-BE49-F238E27FC236}">
                <a16:creationId xmlns:a16="http://schemas.microsoft.com/office/drawing/2014/main" id="{16CF1257-53A2-619A-8AEA-DDE11318CDEE}"/>
              </a:ext>
            </a:extLst>
          </p:cNvPr>
          <p:cNvPicPr>
            <a:picLocks noChangeAspect="1"/>
          </p:cNvPicPr>
          <p:nvPr/>
        </p:nvPicPr>
        <p:blipFill>
          <a:blip r:embed="rId3"/>
          <a:stretch>
            <a:fillRect/>
          </a:stretch>
        </p:blipFill>
        <p:spPr>
          <a:xfrm>
            <a:off x="565920" y="1583714"/>
            <a:ext cx="1495425" cy="771525"/>
          </a:xfrm>
          <a:prstGeom prst="rect">
            <a:avLst/>
          </a:prstGeom>
        </p:spPr>
      </p:pic>
      <p:pic>
        <p:nvPicPr>
          <p:cNvPr id="10" name="图片 9">
            <a:extLst>
              <a:ext uri="{FF2B5EF4-FFF2-40B4-BE49-F238E27FC236}">
                <a16:creationId xmlns:a16="http://schemas.microsoft.com/office/drawing/2014/main" id="{051C0167-86E0-6ADE-BE79-FC41D903FD99}"/>
              </a:ext>
            </a:extLst>
          </p:cNvPr>
          <p:cNvPicPr>
            <a:picLocks noChangeAspect="1"/>
          </p:cNvPicPr>
          <p:nvPr/>
        </p:nvPicPr>
        <p:blipFill>
          <a:blip r:embed="rId4"/>
          <a:stretch>
            <a:fillRect/>
          </a:stretch>
        </p:blipFill>
        <p:spPr>
          <a:xfrm>
            <a:off x="2459015" y="1442774"/>
            <a:ext cx="5342426" cy="5315580"/>
          </a:xfrm>
          <a:prstGeom prst="rect">
            <a:avLst/>
          </a:prstGeom>
        </p:spPr>
      </p:pic>
    </p:spTree>
    <p:extLst>
      <p:ext uri="{BB962C8B-B14F-4D97-AF65-F5344CB8AC3E}">
        <p14:creationId xmlns:p14="http://schemas.microsoft.com/office/powerpoint/2010/main" val="414452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6DB1C-90D7-FEB9-B474-AD96F7618D2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9014E8F-83DF-C7D0-C3F2-64CB283C281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D798F099-2996-2094-C5C1-662F4186AC0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CAC4915-F044-EF07-CB4F-CA9099857B80}"/>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70CC697-EA36-86BC-5A2D-3AC880A0ADC5}"/>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DB70DCEA-157B-E2E3-9F12-08B1634C505E}"/>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434A2D-674C-CED5-2479-EA0CDC6E7691}"/>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78C59147-674C-244B-DB66-329163C02A69}"/>
              </a:ext>
            </a:extLst>
          </p:cNvPr>
          <p:cNvPicPr>
            <a:picLocks noChangeAspect="1"/>
          </p:cNvPicPr>
          <p:nvPr/>
        </p:nvPicPr>
        <p:blipFill>
          <a:blip r:embed="rId3"/>
          <a:stretch>
            <a:fillRect/>
          </a:stretch>
        </p:blipFill>
        <p:spPr>
          <a:xfrm>
            <a:off x="2968200" y="175982"/>
            <a:ext cx="6018482" cy="6506035"/>
          </a:xfrm>
          <a:prstGeom prst="rect">
            <a:avLst/>
          </a:prstGeom>
        </p:spPr>
      </p:pic>
    </p:spTree>
    <p:extLst>
      <p:ext uri="{BB962C8B-B14F-4D97-AF65-F5344CB8AC3E}">
        <p14:creationId xmlns:p14="http://schemas.microsoft.com/office/powerpoint/2010/main" val="3422899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28725-EB75-E508-CA2A-22538D2797D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C048D23-5425-45CD-6B67-BB6E53F586E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C5B5F5F-6F52-6FE7-79A8-8C3BCFCBF5BE}"/>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3C163D14-19DD-1847-7E0C-2B6EAF3A097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AEC4A61E-B307-022D-AAE1-FD74CD5909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E4C9B279-BCE3-FF35-70BA-C949D72B3D18}"/>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A5421F49-1ACC-2474-210C-CEDDFA95E2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6D187A-FF01-DCBF-4E45-B55B9D71DF18}"/>
              </a:ext>
            </a:extLst>
          </p:cNvPr>
          <p:cNvPicPr>
            <a:picLocks noChangeAspect="1"/>
          </p:cNvPicPr>
          <p:nvPr/>
        </p:nvPicPr>
        <p:blipFill>
          <a:blip r:embed="rId3"/>
          <a:stretch>
            <a:fillRect/>
          </a:stretch>
        </p:blipFill>
        <p:spPr>
          <a:xfrm>
            <a:off x="2447925" y="757237"/>
            <a:ext cx="7296150" cy="5343525"/>
          </a:xfrm>
          <a:prstGeom prst="rect">
            <a:avLst/>
          </a:prstGeom>
        </p:spPr>
      </p:pic>
    </p:spTree>
    <p:extLst>
      <p:ext uri="{BB962C8B-B14F-4D97-AF65-F5344CB8AC3E}">
        <p14:creationId xmlns:p14="http://schemas.microsoft.com/office/powerpoint/2010/main" val="148130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3B44-831A-1667-DC03-A687CF23E2A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3DB0528-E7C9-AE63-4258-32A51F0CF75B}"/>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0D4C8BF-DB9B-055E-889A-8E8995A5092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4BFC1AB-E0F2-2202-8D5F-221D921B6D5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422CFE5D-4127-1ADB-C5AF-BA567F787D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0780998-006F-1DE3-A873-A451B6379EA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1574F343-E5BD-0729-1ABC-4230BB1983B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8" name="图片 7">
            <a:extLst>
              <a:ext uri="{FF2B5EF4-FFF2-40B4-BE49-F238E27FC236}">
                <a16:creationId xmlns:a16="http://schemas.microsoft.com/office/drawing/2014/main" id="{B59DEA4B-F597-D650-6166-073ED62F3477}"/>
              </a:ext>
            </a:extLst>
          </p:cNvPr>
          <p:cNvPicPr>
            <a:picLocks noChangeAspect="1"/>
          </p:cNvPicPr>
          <p:nvPr/>
        </p:nvPicPr>
        <p:blipFill>
          <a:blip r:embed="rId3"/>
          <a:stretch>
            <a:fillRect/>
          </a:stretch>
        </p:blipFill>
        <p:spPr>
          <a:xfrm>
            <a:off x="2376487" y="1514475"/>
            <a:ext cx="7439025" cy="3829050"/>
          </a:xfrm>
          <a:prstGeom prst="rect">
            <a:avLst/>
          </a:prstGeom>
        </p:spPr>
      </p:pic>
    </p:spTree>
    <p:extLst>
      <p:ext uri="{BB962C8B-B14F-4D97-AF65-F5344CB8AC3E}">
        <p14:creationId xmlns:p14="http://schemas.microsoft.com/office/powerpoint/2010/main" val="275386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C40EF-4D5A-F123-2CFB-539F00734E2C}"/>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D5A48DD9-D6C9-DB6C-070B-1E21C93B622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B591247-38AD-C96A-F356-D2CBAFAA07FA}"/>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2516058-8A45-D615-9146-CDAF757A0C2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5345DAD-911F-9FDF-0FF7-F3F55BAE184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269B124-E3D1-5AA5-3709-FC1DB167CB61}"/>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E85A765-BE5B-5967-2520-80C8FE08A0AD}"/>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6426673D-BD0D-2806-21FF-33B7CA7996D5}"/>
              </a:ext>
            </a:extLst>
          </p:cNvPr>
          <p:cNvPicPr>
            <a:picLocks noChangeAspect="1"/>
          </p:cNvPicPr>
          <p:nvPr/>
        </p:nvPicPr>
        <p:blipFill>
          <a:blip r:embed="rId3"/>
          <a:stretch>
            <a:fillRect/>
          </a:stretch>
        </p:blipFill>
        <p:spPr>
          <a:xfrm>
            <a:off x="2978873" y="231927"/>
            <a:ext cx="5495558" cy="6626073"/>
          </a:xfrm>
          <a:prstGeom prst="rect">
            <a:avLst/>
          </a:prstGeom>
        </p:spPr>
      </p:pic>
    </p:spTree>
    <p:extLst>
      <p:ext uri="{BB962C8B-B14F-4D97-AF65-F5344CB8AC3E}">
        <p14:creationId xmlns:p14="http://schemas.microsoft.com/office/powerpoint/2010/main" val="166060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46BE-AE15-8DA6-F92C-36AE4F20F2E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A2B4D9-81B0-2982-5309-0CD540B0C48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2A48F8-1D9F-4CE6-889C-A51E89C9BA55}"/>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A436F9D0-4EFE-E7E9-20AC-5FE9DB0952B3}"/>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0955838-D987-4E52-E6E9-A33372E5A2FA}"/>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69CD53A1-1347-C517-651C-4AE39393AC2C}"/>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BFEE1D20-B177-4E8E-750A-C77439CCE52F}"/>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EA5D9D98-6E81-CD26-8D97-320C63CBAE99}"/>
              </a:ext>
            </a:extLst>
          </p:cNvPr>
          <p:cNvPicPr>
            <a:picLocks noChangeAspect="1"/>
          </p:cNvPicPr>
          <p:nvPr/>
        </p:nvPicPr>
        <p:blipFill>
          <a:blip r:embed="rId3"/>
          <a:stretch>
            <a:fillRect/>
          </a:stretch>
        </p:blipFill>
        <p:spPr>
          <a:xfrm>
            <a:off x="3187935" y="145790"/>
            <a:ext cx="5194667" cy="6712210"/>
          </a:xfrm>
          <a:prstGeom prst="rect">
            <a:avLst/>
          </a:prstGeom>
        </p:spPr>
      </p:pic>
    </p:spTree>
    <p:extLst>
      <p:ext uri="{BB962C8B-B14F-4D97-AF65-F5344CB8AC3E}">
        <p14:creationId xmlns:p14="http://schemas.microsoft.com/office/powerpoint/2010/main" val="21543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1769-4C37-95D9-BD26-485B353D48FD}"/>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714571A-53A9-1B19-0E42-EBEF9EED23E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0F0B57A1-9E2E-7B08-514C-D385F7DADBFB}"/>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4A91202-8944-8909-037A-37AC01A0BD6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75265441-9FA1-42AB-32E5-09595BFE2EAD}"/>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969FE82-248D-1D73-B70C-06B33B453A2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2B91FE76-0155-50CA-7825-8B601F521F46}"/>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5B7E017-EAD9-A7BF-6100-6B004A0BACBD}"/>
              </a:ext>
            </a:extLst>
          </p:cNvPr>
          <p:cNvPicPr>
            <a:picLocks noChangeAspect="1"/>
          </p:cNvPicPr>
          <p:nvPr/>
        </p:nvPicPr>
        <p:blipFill>
          <a:blip r:embed="rId3"/>
          <a:srcRect b="47971"/>
          <a:stretch/>
        </p:blipFill>
        <p:spPr>
          <a:xfrm>
            <a:off x="0" y="1610036"/>
            <a:ext cx="5562845" cy="4120662"/>
          </a:xfrm>
          <a:prstGeom prst="rect">
            <a:avLst/>
          </a:prstGeom>
        </p:spPr>
      </p:pic>
      <p:pic>
        <p:nvPicPr>
          <p:cNvPr id="5" name="图片 4">
            <a:extLst>
              <a:ext uri="{FF2B5EF4-FFF2-40B4-BE49-F238E27FC236}">
                <a16:creationId xmlns:a16="http://schemas.microsoft.com/office/drawing/2014/main" id="{919F723F-3421-72C8-EDFE-EF9BE09739CA}"/>
              </a:ext>
            </a:extLst>
          </p:cNvPr>
          <p:cNvPicPr>
            <a:picLocks noChangeAspect="1"/>
          </p:cNvPicPr>
          <p:nvPr/>
        </p:nvPicPr>
        <p:blipFill>
          <a:blip r:embed="rId3"/>
          <a:srcRect t="52466"/>
          <a:stretch/>
        </p:blipFill>
        <p:spPr>
          <a:xfrm>
            <a:off x="5833165" y="1781907"/>
            <a:ext cx="5765675" cy="3901898"/>
          </a:xfrm>
          <a:prstGeom prst="rect">
            <a:avLst/>
          </a:prstGeom>
        </p:spPr>
      </p:pic>
    </p:spTree>
    <p:extLst>
      <p:ext uri="{BB962C8B-B14F-4D97-AF65-F5344CB8AC3E}">
        <p14:creationId xmlns:p14="http://schemas.microsoft.com/office/powerpoint/2010/main" val="2607934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EE130-2946-B1DF-67D9-97E161C06518}"/>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DAC506F-EFDF-93AD-4DA9-F806B9ED3496}"/>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F790362-A23E-6CEE-62BF-30E4E133F11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1CF9F843-96F9-3A5B-C0ED-1B16F9B7D7CD}"/>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2CD31CA-8838-1E83-F09D-704C2C101B9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75DF97-55EE-65A4-7B96-E9F06515EF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F086351-E092-8FDF-55C5-4F92F451522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B5441CA7-37A7-99D5-57F6-C06CD77C577B}"/>
              </a:ext>
            </a:extLst>
          </p:cNvPr>
          <p:cNvPicPr>
            <a:picLocks noChangeAspect="1"/>
          </p:cNvPicPr>
          <p:nvPr/>
        </p:nvPicPr>
        <p:blipFill>
          <a:blip r:embed="rId3"/>
          <a:stretch>
            <a:fillRect/>
          </a:stretch>
        </p:blipFill>
        <p:spPr>
          <a:xfrm>
            <a:off x="2231427" y="52754"/>
            <a:ext cx="4856992" cy="6858000"/>
          </a:xfrm>
          <a:prstGeom prst="rect">
            <a:avLst/>
          </a:prstGeom>
        </p:spPr>
      </p:pic>
    </p:spTree>
    <p:extLst>
      <p:ext uri="{BB962C8B-B14F-4D97-AF65-F5344CB8AC3E}">
        <p14:creationId xmlns:p14="http://schemas.microsoft.com/office/powerpoint/2010/main" val="1950143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ECF00-3359-FB72-8116-213076B2F6E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B735AAAF-8567-AB46-ED4D-34084A649C78}"/>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23599096-5597-1842-5179-82499EC92E4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EE9763A6-3D63-16AD-E510-0A29E4EE4D3A}"/>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7BE9265-7961-B46E-C4FB-8042439A86A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4865194-9195-5F14-35BC-E598A742C70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91ABABE-5BDF-A228-5466-DB75D57DBE9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7C228262-BE8C-A473-82D8-D3543472A96F}"/>
              </a:ext>
            </a:extLst>
          </p:cNvPr>
          <p:cNvPicPr>
            <a:picLocks noChangeAspect="1"/>
          </p:cNvPicPr>
          <p:nvPr/>
        </p:nvPicPr>
        <p:blipFill>
          <a:blip r:embed="rId3"/>
          <a:stretch>
            <a:fillRect/>
          </a:stretch>
        </p:blipFill>
        <p:spPr>
          <a:xfrm>
            <a:off x="6592161" y="0"/>
            <a:ext cx="4848999" cy="6858000"/>
          </a:xfrm>
          <a:prstGeom prst="rect">
            <a:avLst/>
          </a:prstGeom>
        </p:spPr>
      </p:pic>
    </p:spTree>
    <p:extLst>
      <p:ext uri="{BB962C8B-B14F-4D97-AF65-F5344CB8AC3E}">
        <p14:creationId xmlns:p14="http://schemas.microsoft.com/office/powerpoint/2010/main" val="168941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BC379-244B-6007-CE46-559D1BFF79B6}"/>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1D9019F3-334A-A2E7-063F-783E504D3FB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EDCBD2A-7EBE-9295-CE0D-8B64F8B9C3FC}"/>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DC250020-100C-079E-B93C-98A2B0856325}"/>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1C58B3E-7977-0E4C-0162-48768D4100D0}"/>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C88BE144-0A75-2EE0-CBF4-C63013A80E12}"/>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8EF5E062-8AC9-57CB-9E96-9E0F37DBF4F9}"/>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424BC37-7355-20C3-1CDF-C6F018B26B98}"/>
              </a:ext>
            </a:extLst>
          </p:cNvPr>
          <p:cNvPicPr>
            <a:picLocks noChangeAspect="1"/>
          </p:cNvPicPr>
          <p:nvPr/>
        </p:nvPicPr>
        <p:blipFill>
          <a:blip r:embed="rId3"/>
          <a:stretch>
            <a:fillRect/>
          </a:stretch>
        </p:blipFill>
        <p:spPr>
          <a:xfrm>
            <a:off x="7407460" y="0"/>
            <a:ext cx="4727448" cy="6858000"/>
          </a:xfrm>
          <a:prstGeom prst="rect">
            <a:avLst/>
          </a:prstGeom>
        </p:spPr>
      </p:pic>
    </p:spTree>
    <p:extLst>
      <p:ext uri="{BB962C8B-B14F-4D97-AF65-F5344CB8AC3E}">
        <p14:creationId xmlns:p14="http://schemas.microsoft.com/office/powerpoint/2010/main" val="92927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03F85-1408-9770-EC88-9342AA91C011}"/>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6335FBA-37E9-8B9F-B954-0EFF46314FC5}"/>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7AC20BB-71CE-FBC6-8546-00FA7B651672}"/>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5D47E84B-1CE0-BFCD-44A5-F33D84831072}"/>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CE43B89-7BEE-90B0-CF12-BCFF9E061968}"/>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2E9D73C7-47A6-3BC6-F836-AA1657D5255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37312A06-86B7-DA86-57CE-B05ABFFB8C7A}"/>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01437551-6E8E-371B-AF88-E693F6083A53}"/>
              </a:ext>
            </a:extLst>
          </p:cNvPr>
          <p:cNvPicPr>
            <a:picLocks noChangeAspect="1"/>
          </p:cNvPicPr>
          <p:nvPr/>
        </p:nvPicPr>
        <p:blipFill>
          <a:blip r:embed="rId3"/>
          <a:stretch>
            <a:fillRect/>
          </a:stretch>
        </p:blipFill>
        <p:spPr>
          <a:xfrm>
            <a:off x="7575525" y="0"/>
            <a:ext cx="4616475" cy="6858000"/>
          </a:xfrm>
          <a:prstGeom prst="rect">
            <a:avLst/>
          </a:prstGeom>
        </p:spPr>
      </p:pic>
    </p:spTree>
    <p:extLst>
      <p:ext uri="{BB962C8B-B14F-4D97-AF65-F5344CB8AC3E}">
        <p14:creationId xmlns:p14="http://schemas.microsoft.com/office/powerpoint/2010/main" val="260828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ED660-F83E-8523-1E9F-B527B854A5E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A3BC992D-1A88-B9AB-341D-166753817911}"/>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012131E-A30D-AB13-3F85-102D6011B03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480B75A6-5860-1FF2-79D5-928CB274FB5B}"/>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9E25BBA0-0A99-C4DF-6D1C-4465E7BADA2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6F0B0F5-EFF0-D102-97B6-42BE3554077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AE1C298-31B2-7193-5B53-F2F29CA9C908}"/>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A96EAC3D-DDB9-4792-22FE-8757CB04555B}"/>
              </a:ext>
            </a:extLst>
          </p:cNvPr>
          <p:cNvPicPr>
            <a:picLocks noChangeAspect="1"/>
          </p:cNvPicPr>
          <p:nvPr/>
        </p:nvPicPr>
        <p:blipFill>
          <a:blip r:embed="rId3"/>
          <a:stretch>
            <a:fillRect/>
          </a:stretch>
        </p:blipFill>
        <p:spPr>
          <a:xfrm>
            <a:off x="7418471" y="0"/>
            <a:ext cx="4773529" cy="6858000"/>
          </a:xfrm>
          <a:prstGeom prst="rect">
            <a:avLst/>
          </a:prstGeom>
        </p:spPr>
      </p:pic>
    </p:spTree>
    <p:extLst>
      <p:ext uri="{BB962C8B-B14F-4D97-AF65-F5344CB8AC3E}">
        <p14:creationId xmlns:p14="http://schemas.microsoft.com/office/powerpoint/2010/main" val="3569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8EC-A1D8-785E-3F99-3F33A8AC203A}"/>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5F063A07-8567-0FA4-C287-2E895074F259}"/>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723F9DFA-FE34-3908-EFC0-9D84215C11E4}"/>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C7A3772B-B69D-676F-E6A9-A6FF2AB9C8C1}"/>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D5B3484B-1030-1AA3-2E21-F058958BC02F}"/>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80497B4C-DE40-2479-39BD-D04ECD80C5F0}"/>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4814F5B-C82B-1F3A-6441-EF5A34125FA0}"/>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C3481039-928C-288E-1B88-43A13ABFCD2D}"/>
              </a:ext>
            </a:extLst>
          </p:cNvPr>
          <p:cNvPicPr>
            <a:picLocks noChangeAspect="1"/>
          </p:cNvPicPr>
          <p:nvPr/>
        </p:nvPicPr>
        <p:blipFill>
          <a:blip r:embed="rId3"/>
          <a:stretch>
            <a:fillRect/>
          </a:stretch>
        </p:blipFill>
        <p:spPr>
          <a:xfrm>
            <a:off x="7408382" y="0"/>
            <a:ext cx="4725605" cy="6858000"/>
          </a:xfrm>
          <a:prstGeom prst="rect">
            <a:avLst/>
          </a:prstGeom>
        </p:spPr>
      </p:pic>
    </p:spTree>
    <p:extLst>
      <p:ext uri="{BB962C8B-B14F-4D97-AF65-F5344CB8AC3E}">
        <p14:creationId xmlns:p14="http://schemas.microsoft.com/office/powerpoint/2010/main" val="2951854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DF44-4E22-BDB1-1024-5907EB62A62B}"/>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22598369-EC37-041C-45A8-104646FB469A}"/>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484A8E5B-00B0-46BC-234B-D032E1164768}"/>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93D20551-F787-68B8-B452-044F97731464}"/>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B2927747-A109-4009-92F5-ACD0BC392DF1}"/>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45AA73BA-0DCC-252D-61A4-D26A99E6362D}"/>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EA17EF47-AD81-F2FD-B0A5-F4588CECFE3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6" name="图片 5">
            <a:extLst>
              <a:ext uri="{FF2B5EF4-FFF2-40B4-BE49-F238E27FC236}">
                <a16:creationId xmlns:a16="http://schemas.microsoft.com/office/drawing/2014/main" id="{FFE8D0AD-71CC-0D34-95FC-08B41978AE45}"/>
              </a:ext>
            </a:extLst>
          </p:cNvPr>
          <p:cNvPicPr>
            <a:picLocks noChangeAspect="1"/>
          </p:cNvPicPr>
          <p:nvPr/>
        </p:nvPicPr>
        <p:blipFill>
          <a:blip r:embed="rId3"/>
          <a:stretch>
            <a:fillRect/>
          </a:stretch>
        </p:blipFill>
        <p:spPr>
          <a:xfrm>
            <a:off x="2853103" y="82061"/>
            <a:ext cx="4668715" cy="6858000"/>
          </a:xfrm>
          <a:prstGeom prst="rect">
            <a:avLst/>
          </a:prstGeom>
        </p:spPr>
      </p:pic>
      <p:pic>
        <p:nvPicPr>
          <p:cNvPr id="8" name="图片 7">
            <a:extLst>
              <a:ext uri="{FF2B5EF4-FFF2-40B4-BE49-F238E27FC236}">
                <a16:creationId xmlns:a16="http://schemas.microsoft.com/office/drawing/2014/main" id="{65FEC8D5-B314-9F2E-52E5-DB380DBF0B79}"/>
              </a:ext>
            </a:extLst>
          </p:cNvPr>
          <p:cNvPicPr>
            <a:picLocks noChangeAspect="1"/>
          </p:cNvPicPr>
          <p:nvPr/>
        </p:nvPicPr>
        <p:blipFill>
          <a:blip r:embed="rId4"/>
          <a:stretch>
            <a:fillRect/>
          </a:stretch>
        </p:blipFill>
        <p:spPr>
          <a:xfrm>
            <a:off x="7609415" y="1342291"/>
            <a:ext cx="4399172" cy="4900979"/>
          </a:xfrm>
          <a:prstGeom prst="rect">
            <a:avLst/>
          </a:prstGeom>
        </p:spPr>
      </p:pic>
    </p:spTree>
    <p:extLst>
      <p:ext uri="{BB962C8B-B14F-4D97-AF65-F5344CB8AC3E}">
        <p14:creationId xmlns:p14="http://schemas.microsoft.com/office/powerpoint/2010/main" val="892395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FE118-FE92-C7BF-841B-3F306F785010}"/>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7049F5A-1073-4B4D-6014-A13B935B55CD}"/>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FF4DA6F5-6BD6-7B43-7B7C-EED248B3E35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ACCEE2E-DF6F-954A-0D9D-CE94D9F29E1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F6F81E00-3493-F456-30E3-12AAC4AB0E9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0BE94617-3FC2-19EA-0A5E-038DE27769B6}"/>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7CBDD151-06FB-3A1A-5A4C-01E5D076A8A5}"/>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3" name="图片 2">
            <a:extLst>
              <a:ext uri="{FF2B5EF4-FFF2-40B4-BE49-F238E27FC236}">
                <a16:creationId xmlns:a16="http://schemas.microsoft.com/office/drawing/2014/main" id="{3CA45B5D-D397-1601-C10C-CFA58155D2E4}"/>
              </a:ext>
            </a:extLst>
          </p:cNvPr>
          <p:cNvPicPr>
            <a:picLocks noChangeAspect="1"/>
          </p:cNvPicPr>
          <p:nvPr/>
        </p:nvPicPr>
        <p:blipFill>
          <a:blip r:embed="rId3"/>
          <a:stretch>
            <a:fillRect/>
          </a:stretch>
        </p:blipFill>
        <p:spPr>
          <a:xfrm>
            <a:off x="5591909" y="1647401"/>
            <a:ext cx="6600092" cy="5210599"/>
          </a:xfrm>
          <a:prstGeom prst="rect">
            <a:avLst/>
          </a:prstGeom>
        </p:spPr>
      </p:pic>
    </p:spTree>
    <p:extLst>
      <p:ext uri="{BB962C8B-B14F-4D97-AF65-F5344CB8AC3E}">
        <p14:creationId xmlns:p14="http://schemas.microsoft.com/office/powerpoint/2010/main" val="172334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A18EE-EA2C-A8B5-6CAF-8BD3F37A4DE9}"/>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7206997F-185B-56AE-16AC-E13F7888B8A7}"/>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5EB10399-0489-57EE-942C-670E71304B57}"/>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24C0C2FE-21A1-B9E4-9C84-A75F89A6C95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C1969779-B5FF-BC00-40C6-14CC4FFFE05C}"/>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77E9C611-8DC4-3EE6-3926-0ADC3FF3CD07}"/>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97DB0795-3590-11A3-C11E-0B1A79DEA623}"/>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pic>
        <p:nvPicPr>
          <p:cNvPr id="4" name="图片 3">
            <a:extLst>
              <a:ext uri="{FF2B5EF4-FFF2-40B4-BE49-F238E27FC236}">
                <a16:creationId xmlns:a16="http://schemas.microsoft.com/office/drawing/2014/main" id="{CD327CEC-FAF7-DF3F-631F-67B42913D6C5}"/>
              </a:ext>
            </a:extLst>
          </p:cNvPr>
          <p:cNvPicPr>
            <a:picLocks noChangeAspect="1"/>
          </p:cNvPicPr>
          <p:nvPr/>
        </p:nvPicPr>
        <p:blipFill>
          <a:blip r:embed="rId3"/>
          <a:stretch>
            <a:fillRect/>
          </a:stretch>
        </p:blipFill>
        <p:spPr>
          <a:xfrm>
            <a:off x="5451231" y="432738"/>
            <a:ext cx="6740769" cy="6289714"/>
          </a:xfrm>
          <a:prstGeom prst="rect">
            <a:avLst/>
          </a:prstGeom>
        </p:spPr>
      </p:pic>
    </p:spTree>
    <p:extLst>
      <p:ext uri="{BB962C8B-B14F-4D97-AF65-F5344CB8AC3E}">
        <p14:creationId xmlns:p14="http://schemas.microsoft.com/office/powerpoint/2010/main" val="3421194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6397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完成</a:t>
            </a:r>
            <a:r>
              <a:rPr lang="en-US" sz="2400" b="0" strike="noStrike" spc="-1">
                <a:solidFill>
                  <a:srgbClr val="000000"/>
                </a:solidFill>
                <a:latin typeface="微软雅黑"/>
                <a:ea typeface="微软雅黑"/>
              </a:rPr>
              <a:t>report</a:t>
            </a:r>
            <a:endParaRPr lang="en-US" sz="2400" b="0" strike="noStrike" spc="-1">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a:t>
            </a:r>
            <a:r>
              <a:rPr lang="zh-CN" altLang="en-US" sz="2400" spc="-1" dirty="0">
                <a:solidFill>
                  <a:srgbClr val="000000"/>
                </a:solidFill>
                <a:latin typeface="微软雅黑"/>
                <a:ea typeface="微软雅黑"/>
              </a:rPr>
              <a:t>完成作业</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pdf</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1</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BD97EF26-67D2-2A53-3BC9-7A14EA9B1A0D}"/>
              </a:ext>
            </a:extLst>
          </p:cNvPr>
          <p:cNvSpPr txBox="1"/>
          <p:nvPr/>
        </p:nvSpPr>
        <p:spPr>
          <a:xfrm>
            <a:off x="4848703" y="934595"/>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sp>
        <p:nvSpPr>
          <p:cNvPr id="7" name="文本框 6">
            <a:extLst>
              <a:ext uri="{FF2B5EF4-FFF2-40B4-BE49-F238E27FC236}">
                <a16:creationId xmlns:a16="http://schemas.microsoft.com/office/drawing/2014/main" id="{D162C35C-D314-268E-8CDA-79B1B642200C}"/>
              </a:ext>
            </a:extLst>
          </p:cNvPr>
          <p:cNvSpPr txBox="1"/>
          <p:nvPr/>
        </p:nvSpPr>
        <p:spPr>
          <a:xfrm>
            <a:off x="1247297" y="3386435"/>
            <a:ext cx="9760672" cy="646331"/>
          </a:xfrm>
          <a:prstGeom prst="rect">
            <a:avLst/>
          </a:prstGeom>
          <a:noFill/>
        </p:spPr>
        <p:txBody>
          <a:bodyPr wrap="square">
            <a:spAutoFit/>
          </a:bodyPr>
          <a:lstStyle/>
          <a:p>
            <a:r>
              <a:rPr lang="zh-CN" altLang="en-US" b="0" i="0" dirty="0">
                <a:solidFill>
                  <a:srgbClr val="333333"/>
                </a:solidFill>
                <a:effectLst/>
                <a:latin typeface="-apple-system"/>
              </a:rPr>
              <a:t>与</a:t>
            </a:r>
            <a:r>
              <a:rPr lang="en-US" altLang="zh-CN" b="0" i="0" dirty="0">
                <a:solidFill>
                  <a:srgbClr val="333333"/>
                </a:solidFill>
                <a:effectLst/>
                <a:latin typeface="-apple-system"/>
              </a:rPr>
              <a:t>java</a:t>
            </a:r>
            <a:r>
              <a:rPr lang="zh-CN" altLang="en-US" b="0" i="0" dirty="0">
                <a:solidFill>
                  <a:srgbClr val="333333"/>
                </a:solidFill>
                <a:effectLst/>
                <a:latin typeface="-apple-system"/>
              </a:rPr>
              <a:t>和</a:t>
            </a:r>
            <a:r>
              <a:rPr lang="en-US" altLang="zh-CN" b="0" i="0" dirty="0">
                <a:solidFill>
                  <a:srgbClr val="333333"/>
                </a:solidFill>
                <a:effectLst/>
                <a:latin typeface="-apple-system"/>
              </a:rPr>
              <a:t>pascal</a:t>
            </a:r>
            <a:r>
              <a:rPr lang="zh-CN" altLang="en-US" b="0" i="0" dirty="0">
                <a:solidFill>
                  <a:srgbClr val="333333"/>
                </a:solidFill>
                <a:effectLst/>
                <a:latin typeface="-apple-system"/>
              </a:rPr>
              <a:t>不同，</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支持类型推导。写下一个数字，你就没必要另告诉</a:t>
            </a:r>
            <a:r>
              <a:rPr lang="en-US" altLang="zh-CN" b="0" i="0" dirty="0" err="1">
                <a:solidFill>
                  <a:srgbClr val="333333"/>
                </a:solidFill>
                <a:effectLst/>
                <a:latin typeface="-apple-system"/>
              </a:rPr>
              <a:t>haskell</a:t>
            </a:r>
            <a:r>
              <a:rPr lang="zh-CN" altLang="en-US" b="0" i="0" dirty="0">
                <a:solidFill>
                  <a:srgbClr val="333333"/>
                </a:solidFill>
                <a:effectLst/>
                <a:latin typeface="-apple-system"/>
              </a:rPr>
              <a:t>说“它是个数字”，它自己能推导出来。</a:t>
            </a:r>
            <a:endParaRPr lang="zh-CN" altLang="en-US" dirty="0"/>
          </a:p>
        </p:txBody>
      </p:sp>
      <p:sp>
        <p:nvSpPr>
          <p:cNvPr id="9" name="文本框 8">
            <a:extLst>
              <a:ext uri="{FF2B5EF4-FFF2-40B4-BE49-F238E27FC236}">
                <a16:creationId xmlns:a16="http://schemas.microsoft.com/office/drawing/2014/main" id="{1F66BC28-0CDE-5105-AE4F-BEA93CE144D4}"/>
              </a:ext>
            </a:extLst>
          </p:cNvPr>
          <p:cNvSpPr txBox="1"/>
          <p:nvPr/>
        </p:nvSpPr>
        <p:spPr>
          <a:xfrm>
            <a:off x="1247297" y="1616544"/>
            <a:ext cx="9331569" cy="1477328"/>
          </a:xfrm>
          <a:prstGeom prst="rect">
            <a:avLst/>
          </a:prstGeom>
          <a:noFill/>
        </p:spPr>
        <p:txBody>
          <a:bodyPr wrap="square">
            <a:spAutoFit/>
          </a:bodyPr>
          <a:lstStyle/>
          <a:p>
            <a:r>
              <a:rPr lang="en-US" altLang="zh-CN" dirty="0">
                <a:solidFill>
                  <a:srgbClr val="333333"/>
                </a:solidFill>
                <a:latin typeface="-apple-system"/>
                <a:hlinkClick r:id="rId3">
                  <a:extLst>
                    <a:ext uri="{A12FA001-AC4F-418D-AE19-62706E023703}">
                      <ahyp:hlinkClr xmlns:ahyp="http://schemas.microsoft.com/office/drawing/2018/hyperlinkcolor" val="tx"/>
                    </a:ext>
                  </a:extLst>
                </a:hlinkClick>
              </a:rPr>
              <a:t>Haskell</a:t>
            </a:r>
            <a:r>
              <a:rPr lang="zh-CN" altLang="en-US" dirty="0">
                <a:solidFill>
                  <a:srgbClr val="333333"/>
                </a:solidFill>
                <a:latin typeface="-apple-system"/>
              </a:rPr>
              <a:t>（发音为</a:t>
            </a:r>
            <a:r>
              <a:rPr lang="en-US" altLang="zh-CN" dirty="0">
                <a:solidFill>
                  <a:srgbClr val="333333"/>
                </a:solidFill>
                <a:latin typeface="-apple-system"/>
              </a:rPr>
              <a:t>/ˈ</a:t>
            </a:r>
            <a:r>
              <a:rPr lang="en-US" altLang="zh-CN" dirty="0" err="1">
                <a:solidFill>
                  <a:srgbClr val="333333"/>
                </a:solidFill>
                <a:latin typeface="-apple-system"/>
              </a:rPr>
              <a:t>hæskəl</a:t>
            </a:r>
            <a:r>
              <a:rPr lang="en-US" altLang="zh-CN" dirty="0">
                <a:solidFill>
                  <a:srgbClr val="333333"/>
                </a:solidFill>
                <a:latin typeface="-apple-system"/>
              </a:rPr>
              <a:t>/</a:t>
            </a:r>
            <a:r>
              <a:rPr lang="zh-CN" altLang="en-US" dirty="0">
                <a:solidFill>
                  <a:srgbClr val="333333"/>
                </a:solidFill>
                <a:latin typeface="-apple-system"/>
              </a:rPr>
              <a:t>）是一种标准化的，通用的纯函数式编程语言，有以下特性：</a:t>
            </a:r>
            <a:endParaRPr lang="en-US" altLang="zh-CN" dirty="0">
              <a:solidFill>
                <a:srgbClr val="333333"/>
              </a:solidFill>
              <a:latin typeface="-apple-system"/>
            </a:endParaRPr>
          </a:p>
          <a:p>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惰性求值：</a:t>
            </a:r>
            <a:r>
              <a:rPr lang="zh-CN" altLang="en-US" dirty="0"/>
              <a:t>在需要时才计算表达式。</a:t>
            </a:r>
            <a:endParaRPr lang="en-US" altLang="zh-CN" dirty="0"/>
          </a:p>
          <a:p>
            <a:pPr marL="285750" indent="-285750">
              <a:buFont typeface="Arial" panose="020B0604020202020204" pitchFamily="34" charset="0"/>
              <a:buChar char="•"/>
            </a:pPr>
            <a:endParaRPr lang="en-US" altLang="zh-CN" dirty="0">
              <a:solidFill>
                <a:srgbClr val="333333"/>
              </a:solidFill>
              <a:latin typeface="-apple-system"/>
            </a:endParaRPr>
          </a:p>
          <a:p>
            <a:pPr marL="285750" indent="-285750">
              <a:buFont typeface="Arial" panose="020B0604020202020204" pitchFamily="34" charset="0"/>
              <a:buChar char="•"/>
            </a:pPr>
            <a:r>
              <a:rPr lang="zh-CN" altLang="en-US" dirty="0">
                <a:solidFill>
                  <a:srgbClr val="333333"/>
                </a:solidFill>
                <a:latin typeface="-apple-system"/>
              </a:rPr>
              <a:t>强静态类型：意思是</a:t>
            </a:r>
            <a:r>
              <a:rPr lang="zh-CN" altLang="en-US" b="0" i="0" dirty="0">
                <a:solidFill>
                  <a:srgbClr val="333333"/>
                </a:solidFill>
                <a:effectLst/>
                <a:latin typeface="-apple-system"/>
              </a:rPr>
              <a:t>在编译时每个表达式的类型都已明确</a:t>
            </a:r>
            <a:r>
              <a:rPr lang="zh-CN" altLang="en-US" dirty="0">
                <a:solidFill>
                  <a:srgbClr val="333333"/>
                </a:solidFill>
                <a:latin typeface="-apple-system"/>
              </a:rPr>
              <a:t>。</a:t>
            </a:r>
          </a:p>
        </p:txBody>
      </p:sp>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384-2D39-EDFE-B234-75907FFFBB44}"/>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442D335C-00B9-5666-2446-B940FE7DD33F}"/>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88D2A42F-4886-B2A3-EC41-8A50CCD803A9}"/>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BF213300-06E1-A247-EA5F-C0B35182B67E}"/>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14344708-5FF7-59CC-A20A-B456960D0A06}"/>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98BA7DCA-905E-599D-1639-EF080910DD9A}"/>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F47779B7-1F02-6213-1600-CE68C8BEDABE}"/>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2" name="文本框 1">
            <a:extLst>
              <a:ext uri="{FF2B5EF4-FFF2-40B4-BE49-F238E27FC236}">
                <a16:creationId xmlns:a16="http://schemas.microsoft.com/office/drawing/2014/main" id="{D56D0D47-55C9-1EF7-EB77-9E32BFA5EB23}"/>
              </a:ext>
            </a:extLst>
          </p:cNvPr>
          <p:cNvSpPr txBox="1"/>
          <p:nvPr/>
        </p:nvSpPr>
        <p:spPr>
          <a:xfrm>
            <a:off x="4543903" y="727667"/>
            <a:ext cx="2494594" cy="461665"/>
          </a:xfrm>
          <a:prstGeom prst="rect">
            <a:avLst/>
          </a:prstGeom>
          <a:noFill/>
        </p:spPr>
        <p:txBody>
          <a:bodyPr wrap="none" rtlCol="0">
            <a:spAutoFit/>
          </a:bodyPr>
          <a:lstStyle/>
          <a:p>
            <a:r>
              <a:rPr lang="zh-CN" altLang="en-US" sz="2400" b="1" dirty="0"/>
              <a:t>什么是</a:t>
            </a:r>
            <a:r>
              <a:rPr lang="en-US" altLang="zh-CN" sz="2400" b="1" dirty="0"/>
              <a:t>Haskell</a:t>
            </a:r>
            <a:r>
              <a:rPr lang="zh-CN" altLang="en-US" sz="2400" b="1" dirty="0"/>
              <a:t>？</a:t>
            </a:r>
            <a:endParaRPr lang="en-US" altLang="zh-CN" sz="2400" b="1" dirty="0"/>
          </a:p>
        </p:txBody>
      </p:sp>
      <p:pic>
        <p:nvPicPr>
          <p:cNvPr id="4" name="图片 3">
            <a:extLst>
              <a:ext uri="{FF2B5EF4-FFF2-40B4-BE49-F238E27FC236}">
                <a16:creationId xmlns:a16="http://schemas.microsoft.com/office/drawing/2014/main" id="{5E8E9369-9488-65CF-B1E7-9A158BE6F6AC}"/>
              </a:ext>
            </a:extLst>
          </p:cNvPr>
          <p:cNvPicPr>
            <a:picLocks noChangeAspect="1"/>
          </p:cNvPicPr>
          <p:nvPr/>
        </p:nvPicPr>
        <p:blipFill>
          <a:blip r:embed="rId3"/>
          <a:stretch>
            <a:fillRect/>
          </a:stretch>
        </p:blipFill>
        <p:spPr>
          <a:xfrm>
            <a:off x="503185" y="1307095"/>
            <a:ext cx="3927874" cy="5199185"/>
          </a:xfrm>
          <a:prstGeom prst="rect">
            <a:avLst/>
          </a:prstGeom>
        </p:spPr>
      </p:pic>
      <p:pic>
        <p:nvPicPr>
          <p:cNvPr id="6" name="图片 5">
            <a:extLst>
              <a:ext uri="{FF2B5EF4-FFF2-40B4-BE49-F238E27FC236}">
                <a16:creationId xmlns:a16="http://schemas.microsoft.com/office/drawing/2014/main" id="{623AA463-C1F6-8770-BD3F-B5119D55C8FD}"/>
              </a:ext>
            </a:extLst>
          </p:cNvPr>
          <p:cNvPicPr>
            <a:picLocks noChangeAspect="1"/>
          </p:cNvPicPr>
          <p:nvPr/>
        </p:nvPicPr>
        <p:blipFill>
          <a:blip r:embed="rId4"/>
          <a:stretch>
            <a:fillRect/>
          </a:stretch>
        </p:blipFill>
        <p:spPr>
          <a:xfrm>
            <a:off x="6593132" y="1396260"/>
            <a:ext cx="5152228" cy="4998522"/>
          </a:xfrm>
          <a:prstGeom prst="rect">
            <a:avLst/>
          </a:prstGeom>
        </p:spPr>
      </p:pic>
    </p:spTree>
    <p:extLst>
      <p:ext uri="{BB962C8B-B14F-4D97-AF65-F5344CB8AC3E}">
        <p14:creationId xmlns:p14="http://schemas.microsoft.com/office/powerpoint/2010/main" val="30976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3440</TotalTime>
  <Words>1545</Words>
  <Application>Microsoft Office PowerPoint</Application>
  <PresentationFormat>宽屏</PresentationFormat>
  <Paragraphs>145</Paragraphs>
  <Slides>32</Slides>
  <Notes>19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32</vt:i4>
      </vt:variant>
    </vt:vector>
  </HeadingPairs>
  <TitlesOfParts>
    <vt:vector size="43" baseType="lpstr">
      <vt:lpstr>-apple-system</vt:lpstr>
      <vt:lpstr>等线</vt:lpstr>
      <vt:lpstr>微软雅黑</vt:lpstr>
      <vt:lpstr>StarSymbol</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Junnan Liu [el23jl2]</cp:lastModifiedBy>
  <cp:revision>652</cp:revision>
  <dcterms:created xsi:type="dcterms:W3CDTF">2020-11-13T09:39:00Z</dcterms:created>
  <dcterms:modified xsi:type="dcterms:W3CDTF">2024-10-17T15:38:22Z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