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353" r:id="rId3"/>
    <p:sldId id="257" r:id="rId4"/>
    <p:sldId id="258" r:id="rId5"/>
    <p:sldId id="259" r:id="rId6"/>
    <p:sldId id="260" r:id="rId7"/>
    <p:sldId id="261" r:id="rId8"/>
    <p:sldId id="262" r:id="rId9"/>
    <p:sldId id="385" r:id="rId10"/>
    <p:sldId id="386" r:id="rId11"/>
    <p:sldId id="387" r:id="rId12"/>
    <p:sldId id="388" r:id="rId13"/>
    <p:sldId id="389" r:id="rId14"/>
    <p:sldId id="390" r:id="rId15"/>
    <p:sldId id="391" r:id="rId16"/>
    <p:sldId id="392" r:id="rId17"/>
    <p:sldId id="393" r:id="rId18"/>
    <p:sldId id="394" r:id="rId19"/>
    <p:sldId id="395" r:id="rId20"/>
    <p:sldId id="290" r:id="rId21"/>
    <p:sldId id="291" r:id="rId22"/>
    <p:sldId id="292" r:id="rId23"/>
    <p:sldId id="293" r:id="rId24"/>
    <p:sldId id="294" r:id="rId25"/>
    <p:sldId id="295" r:id="rId26"/>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3538" autoAdjust="0"/>
  </p:normalViewPr>
  <p:slideViewPr>
    <p:cSldViewPr snapToGrid="0">
      <p:cViewPr varScale="1">
        <p:scale>
          <a:sx n="109" d="100"/>
          <a:sy n="109" d="100"/>
        </p:scale>
        <p:origin x="10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865146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B583F-6F09-3005-66A1-D67DA11B0D9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68BA65E2-C8D8-95A1-149D-49CDD071A9A4}"/>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32D0ACF-4A5A-1E0F-25F3-A6E43F1651C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40AFF9D-BB10-3C7B-82C7-0AEE8CC8A82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17</a:t>
            </a:fld>
            <a:endParaRPr lang="en-US" sz="1800" b="0" strike="noStrike" spc="-1">
              <a:latin typeface="Arial"/>
            </a:endParaRPr>
          </a:p>
        </p:txBody>
      </p:sp>
    </p:spTree>
    <p:extLst>
      <p:ext uri="{BB962C8B-B14F-4D97-AF65-F5344CB8AC3E}">
        <p14:creationId xmlns:p14="http://schemas.microsoft.com/office/powerpoint/2010/main" val="533793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7C536-BA49-0694-4C5E-7B5A2C4D1017}"/>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CF540B4B-484A-4399-90E3-2BD549440F3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0BD8380-DE49-4236-F576-0021445EE74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a:buFont typeface="Arial" panose="020B0604020202020204" pitchFamily="34" charset="0"/>
              <a:buChar char="•"/>
            </a:pPr>
            <a:r>
              <a:rPr lang="zh-CN" altLang="en-US" sz="4400" dirty="0"/>
              <a:t>假设你已经计算出 </a:t>
            </a:r>
            <a:r>
              <a:rPr lang="en-US" altLang="zh-CN" sz="4400" dirty="0"/>
              <a:t>KC </a:t>
            </a:r>
            <a:r>
              <a:rPr lang="zh-CN" altLang="en-US" sz="4400" dirty="0"/>
              <a:t>的值，例如 </a:t>
            </a:r>
            <a:r>
              <a:rPr lang="en-US" altLang="zh-CN" sz="4400" dirty="0"/>
              <a:t>KC = 3</a:t>
            </a:r>
            <a:r>
              <a:rPr lang="zh-CN" altLang="en-US" sz="4400" dirty="0"/>
              <a:t>，那么每个字母都会向后移 </a:t>
            </a:r>
            <a:r>
              <a:rPr lang="en-US" altLang="zh-CN" sz="4400" dirty="0"/>
              <a:t>3 </a:t>
            </a:r>
            <a:r>
              <a:rPr lang="zh-CN" altLang="en-US" sz="4400" dirty="0"/>
              <a:t>位。字母的位移方式如下：</a:t>
            </a:r>
            <a:r>
              <a:rPr lang="en-US" altLang="zh-CN" sz="4400" dirty="0"/>
              <a:t>S </a:t>
            </a:r>
            <a:r>
              <a:rPr lang="zh-CN" altLang="en-US" sz="4400" dirty="0"/>
              <a:t>向后移动 </a:t>
            </a:r>
            <a:r>
              <a:rPr lang="en-US" altLang="zh-CN" sz="4400" dirty="0"/>
              <a:t>KC </a:t>
            </a:r>
            <a:r>
              <a:rPr lang="zh-CN" altLang="en-US" sz="4400" dirty="0"/>
              <a:t>位，结果是 </a:t>
            </a:r>
            <a:r>
              <a:rPr lang="en-US" altLang="zh-CN" sz="4400" dirty="0"/>
              <a:t>V</a:t>
            </a:r>
            <a:r>
              <a:rPr lang="zh-CN" altLang="en-US" sz="4400" dirty="0"/>
              <a:t>。</a:t>
            </a:r>
          </a:p>
          <a:p>
            <a:pPr>
              <a:buFont typeface="Arial" panose="020B0604020202020204" pitchFamily="34" charset="0"/>
              <a:buChar char="•"/>
            </a:pPr>
            <a:r>
              <a:rPr lang="en-US" altLang="zh-CN" sz="4400" dirty="0"/>
              <a:t>K </a:t>
            </a:r>
            <a:r>
              <a:rPr lang="zh-CN" altLang="en-US" sz="4400" dirty="0"/>
              <a:t>向后移动 </a:t>
            </a:r>
            <a:r>
              <a:rPr lang="en-US" altLang="zh-CN" sz="4400" dirty="0"/>
              <a:t>KC </a:t>
            </a:r>
            <a:r>
              <a:rPr lang="zh-CN" altLang="en-US" sz="4400" dirty="0"/>
              <a:t>位，结果是 </a:t>
            </a:r>
            <a:r>
              <a:rPr lang="en-US" altLang="zh-CN" sz="4400" dirty="0"/>
              <a:t>N</a:t>
            </a:r>
            <a:r>
              <a:rPr lang="zh-CN" altLang="en-US" sz="4400" dirty="0"/>
              <a:t>。</a:t>
            </a:r>
          </a:p>
          <a:p>
            <a:pPr>
              <a:buFont typeface="Arial" panose="020B0604020202020204" pitchFamily="34" charset="0"/>
              <a:buChar char="•"/>
            </a:pPr>
            <a:r>
              <a:rPr lang="en-US" altLang="zh-CN" sz="4400" dirty="0"/>
              <a:t>Y </a:t>
            </a:r>
            <a:r>
              <a:rPr lang="zh-CN" altLang="en-US" sz="4400" dirty="0"/>
              <a:t>向后移动 </a:t>
            </a:r>
            <a:r>
              <a:rPr lang="en-US" altLang="zh-CN" sz="4400" dirty="0"/>
              <a:t>KC </a:t>
            </a:r>
            <a:r>
              <a:rPr lang="zh-CN" altLang="en-US" sz="4400" dirty="0"/>
              <a:t>位，结果是 </a:t>
            </a:r>
            <a:r>
              <a:rPr lang="en-US" altLang="zh-CN" sz="4400" dirty="0"/>
              <a:t>B</a:t>
            </a:r>
            <a:r>
              <a:rPr lang="zh-CN" altLang="en-US" sz="4400" dirty="0"/>
              <a:t>（因为字母会循环，即到 </a:t>
            </a:r>
            <a:r>
              <a:rPr lang="en-US" altLang="zh-CN" sz="4400" dirty="0"/>
              <a:t>Z </a:t>
            </a:r>
            <a:r>
              <a:rPr lang="zh-CN" altLang="en-US" sz="4400" dirty="0"/>
              <a:t>后从 </a:t>
            </a:r>
            <a:r>
              <a:rPr lang="en-US" altLang="zh-CN" sz="4400" dirty="0"/>
              <a:t>A </a:t>
            </a:r>
            <a:r>
              <a:rPr lang="zh-CN" altLang="en-US" sz="4400" dirty="0"/>
              <a:t>重新开始）</a:t>
            </a:r>
          </a:p>
        </p:txBody>
      </p:sp>
      <p:sp>
        <p:nvSpPr>
          <p:cNvPr id="360" name="灯片编号占位符 3">
            <a:extLst>
              <a:ext uri="{FF2B5EF4-FFF2-40B4-BE49-F238E27FC236}">
                <a16:creationId xmlns:a16="http://schemas.microsoft.com/office/drawing/2014/main" id="{B80DF94D-3A3E-3D07-E9CD-78E91374AEF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18</a:t>
            </a:fld>
            <a:endParaRPr lang="en-US" sz="1800" b="0" strike="noStrike" spc="-1">
              <a:latin typeface="Arial"/>
            </a:endParaRPr>
          </a:p>
        </p:txBody>
      </p:sp>
    </p:spTree>
    <p:extLst>
      <p:ext uri="{BB962C8B-B14F-4D97-AF65-F5344CB8AC3E}">
        <p14:creationId xmlns:p14="http://schemas.microsoft.com/office/powerpoint/2010/main" val="274474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D8075-7E59-723C-3740-3DA8D9952D82}"/>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61ADB1BB-0E97-EAAE-3EC2-B5C839371690}"/>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49C2880-F6F3-95B6-D00B-CD76A29674B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2744FAF9-6D4B-BB15-75E5-34124D879423}"/>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396518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9EF69-D05C-4C53-191B-3904D4C6FBD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645BD9B-54B6-4CC5-2409-EB998E2CD934}"/>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0879C00B-8A21-D348-C850-127CDE1370E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9E15BB99-6A2A-2706-AF8C-0A988B96596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3966166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501B6-12E5-829E-F4FF-3E16D56B05D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A3EEC39-3C33-DD8B-ACC8-6C4B80BBEF94}"/>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CAE0EBF-87CE-A387-2315-DCE4FAAD5B4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93E13ECD-58BB-3F8E-5740-2E5A7F2CF11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5756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BEF7C-C83B-AC83-9911-80D7D6640C48}"/>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57298E78-C336-38FB-0D7C-2FF88F98278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BC61FF30-0504-1114-BFD7-1B6C6FF7729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6AB1F4ED-7F3F-43CF-5800-2C01C8AA74BB}"/>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2516305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9E282-BD19-6A2A-B04B-D5D35491AC1B}"/>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4AB479C-AB99-7017-A1E4-AF8B569D66A8}"/>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CCC05DF-BCE0-4008-8880-AC282B52BEB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F7DCF2C-BD67-2637-484A-7B99AC2A099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317016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B930A-A2BC-A71F-20F9-3D643325B86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EFC3BCFC-E64C-CBA6-0C32-3A53CFFE19F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AFA6D334-B933-01B1-4B34-6E7F5C0D90FE}"/>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5C58CA5-BD5D-DD01-B0BF-A3E6A3ABC02C}"/>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14</a:t>
            </a:fld>
            <a:endParaRPr lang="en-US" sz="1800" b="0" strike="noStrike" spc="-1">
              <a:latin typeface="Arial"/>
            </a:endParaRPr>
          </a:p>
        </p:txBody>
      </p:sp>
    </p:spTree>
    <p:extLst>
      <p:ext uri="{BB962C8B-B14F-4D97-AF65-F5344CB8AC3E}">
        <p14:creationId xmlns:p14="http://schemas.microsoft.com/office/powerpoint/2010/main" val="229118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B7B45-3A95-07B9-2AB8-475AD96C5B2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AFDF2E0-93A2-B941-54EF-7E5D7A5086E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9FF74E97-7653-B0A6-81AE-978CC0D5E0B5}"/>
              </a:ext>
            </a:extLst>
          </p:cNvPr>
          <p:cNvSpPr>
            <a:spLocks noGrp="1"/>
          </p:cNvSpPr>
          <p:nvPr>
            <p:ph type="body"/>
          </p:nvPr>
        </p:nvSpPr>
        <p:spPr>
          <a:xfrm>
            <a:off x="711360" y="4925880"/>
            <a:ext cx="5682960" cy="4028760"/>
          </a:xfrm>
          <a:prstGeom prst="rect">
            <a:avLst/>
          </a:prstGeom>
          <a:noFill/>
          <a:ln w="0">
            <a:noFill/>
          </a:ln>
        </p:spPr>
        <p:txBody>
          <a:bodyPr anchor="t">
            <a:noAutofit/>
          </a:bodyPr>
          <a:lstStyle/>
          <a:p>
            <a:r>
              <a:rPr lang="en-US" altLang="zh-CN" sz="3200" dirty="0"/>
              <a:t>RSA</a:t>
            </a:r>
            <a:r>
              <a:rPr lang="zh-CN" altLang="en-US" sz="3200" dirty="0"/>
              <a:t>总是使用两个大质数来处理加密过程。公钥是通过两个质数的乘积获得的。然而，我们可以通过因式分解将公钥拆分为两个独立的数，从而破解它。密码分析可以通过了解公钥的值来破解公钥，并迅速构建私钥。公钥记为“</a:t>
            </a:r>
            <a:r>
              <a:rPr lang="en-US" altLang="zh-CN" sz="3200" dirty="0"/>
              <a:t>N”</a:t>
            </a:r>
            <a:r>
              <a:rPr lang="zh-CN" altLang="en-US" sz="3200" dirty="0"/>
              <a:t>，且“</a:t>
            </a:r>
            <a:r>
              <a:rPr lang="en-US" altLang="zh-CN" sz="3200" dirty="0"/>
              <a:t>N = P * Q”</a:t>
            </a:r>
            <a:r>
              <a:rPr lang="zh-CN" altLang="en-US" sz="3200" dirty="0"/>
              <a:t>。如果成功将其分解为</a:t>
            </a:r>
            <a:r>
              <a:rPr lang="en-US" altLang="zh-CN" sz="3200" dirty="0"/>
              <a:t>p</a:t>
            </a:r>
            <a:r>
              <a:rPr lang="zh-CN" altLang="en-US" sz="3200" dirty="0"/>
              <a:t>和</a:t>
            </a:r>
            <a:r>
              <a:rPr lang="en-US" altLang="zh-CN" sz="3200" dirty="0"/>
              <a:t>q</a:t>
            </a:r>
            <a:r>
              <a:rPr lang="zh-CN" altLang="en-US" sz="3200" dirty="0"/>
              <a:t>，则</a:t>
            </a:r>
            <a:r>
              <a:rPr lang="en-US" altLang="zh-CN" sz="3200" dirty="0"/>
              <a:t>ɸ(N) = (P - 1) * (Q - 1) </a:t>
            </a:r>
            <a:r>
              <a:rPr lang="zh-CN" altLang="en-US" sz="3200" dirty="0"/>
              <a:t>可以进一步计算。拥有公钥</a:t>
            </a:r>
            <a:r>
              <a:rPr lang="en-US" altLang="zh-CN" sz="3200" dirty="0"/>
              <a:t>e</a:t>
            </a:r>
            <a:r>
              <a:rPr lang="zh-CN" altLang="en-US" sz="3200" dirty="0"/>
              <a:t>后，私钥</a:t>
            </a:r>
            <a:r>
              <a:rPr lang="en-US" altLang="zh-CN" sz="3200" dirty="0"/>
              <a:t>d</a:t>
            </a:r>
            <a:r>
              <a:rPr lang="zh-CN" altLang="en-US" sz="3200" dirty="0"/>
              <a:t>也可以求出。因式分解是破解</a:t>
            </a:r>
            <a:r>
              <a:rPr lang="en-US" altLang="zh-CN" sz="3200" dirty="0"/>
              <a:t>RSA</a:t>
            </a:r>
            <a:r>
              <a:rPr lang="zh-CN" altLang="en-US" sz="3200" dirty="0"/>
              <a:t>公私钥的最佳方法。这项研究涉及数的因式分解。最大公约数</a:t>
            </a:r>
            <a:r>
              <a:rPr lang="en-US" altLang="zh-CN" sz="3200" dirty="0"/>
              <a:t>(GCD)</a:t>
            </a:r>
            <a:r>
              <a:rPr lang="zh-CN" altLang="en-US" sz="3200" dirty="0"/>
              <a:t>的计算将产生加密“</a:t>
            </a:r>
            <a:r>
              <a:rPr lang="en-US" altLang="zh-CN" sz="3200" dirty="0"/>
              <a:t>E”</a:t>
            </a:r>
            <a:r>
              <a:rPr lang="zh-CN" altLang="en-US" sz="3200" dirty="0"/>
              <a:t>和解密“</a:t>
            </a:r>
            <a:r>
              <a:rPr lang="en-US" altLang="zh-CN" sz="3200" dirty="0"/>
              <a:t>D”</a:t>
            </a:r>
            <a:r>
              <a:rPr lang="zh-CN" altLang="en-US" sz="3200" dirty="0"/>
              <a:t>密钥。</a:t>
            </a:r>
          </a:p>
          <a:p>
            <a:r>
              <a:rPr lang="en-US" altLang="zh-CN" sz="3200" dirty="0"/>
              <a:t>% </a:t>
            </a:r>
            <a:r>
              <a:rPr lang="zh-CN" altLang="en-US" sz="3200" dirty="0"/>
              <a:t>我们知道</a:t>
            </a:r>
            <a:r>
              <a:rPr lang="en-US" altLang="zh-CN" sz="3200" dirty="0"/>
              <a:t>N</a:t>
            </a:r>
            <a:r>
              <a:rPr lang="zh-CN" altLang="en-US" sz="3200" dirty="0"/>
              <a:t>和</a:t>
            </a:r>
            <a:r>
              <a:rPr lang="en-US" altLang="zh-CN" sz="3200" dirty="0"/>
              <a:t>c</a:t>
            </a:r>
            <a:r>
              <a:rPr lang="zh-CN" altLang="en-US" sz="3200" dirty="0"/>
              <a:t>，但不知道</a:t>
            </a:r>
            <a:r>
              <a:rPr lang="en-US" altLang="zh-CN" sz="3200" dirty="0"/>
              <a:t>d % </a:t>
            </a:r>
            <a:r>
              <a:rPr lang="zh-CN" altLang="en-US" sz="3200" dirty="0"/>
              <a:t>因此我们需要计算</a:t>
            </a:r>
            <a:r>
              <a:rPr lang="en-US" altLang="zh-CN" sz="3200" dirty="0"/>
              <a:t>d</a:t>
            </a:r>
            <a:r>
              <a:rPr lang="zh-CN" altLang="en-US" sz="3200" dirty="0"/>
              <a:t>，</a:t>
            </a:r>
            <a:r>
              <a:rPr lang="en-US" altLang="zh-CN" sz="3200" dirty="0"/>
              <a:t>d</a:t>
            </a:r>
            <a:r>
              <a:rPr lang="zh-CN" altLang="en-US" sz="3200" dirty="0"/>
              <a:t>可以通过满足</a:t>
            </a:r>
            <a:r>
              <a:rPr lang="en-US" altLang="zh-CN" sz="3200" dirty="0"/>
              <a:t>mod(e * d, z) == 1</a:t>
            </a:r>
            <a:r>
              <a:rPr lang="zh-CN" altLang="en-US" sz="3200" dirty="0"/>
              <a:t>来计算 </a:t>
            </a:r>
            <a:r>
              <a:rPr lang="en-US" altLang="zh-CN" sz="3200" dirty="0"/>
              <a:t>% z</a:t>
            </a:r>
            <a:r>
              <a:rPr lang="zh-CN" altLang="en-US" sz="3200" dirty="0"/>
              <a:t>等于</a:t>
            </a:r>
            <a:r>
              <a:rPr lang="en-US" altLang="zh-CN" sz="3200" dirty="0"/>
              <a:t>(p - 1) * (q - 1)</a:t>
            </a:r>
            <a:r>
              <a:rPr lang="zh-CN" altLang="en-US" sz="3200" dirty="0"/>
              <a:t>，并且</a:t>
            </a:r>
            <a:r>
              <a:rPr lang="en-US" altLang="zh-CN" sz="3200" dirty="0"/>
              <a:t>N = p * q % </a:t>
            </a:r>
            <a:r>
              <a:rPr lang="zh-CN" altLang="en-US" sz="3200" dirty="0"/>
              <a:t>所以我们应该通过</a:t>
            </a:r>
            <a:r>
              <a:rPr lang="en-US" altLang="zh-CN" sz="3200" dirty="0"/>
              <a:t>N</a:t>
            </a:r>
            <a:r>
              <a:rPr lang="zh-CN" altLang="en-US" sz="3200" dirty="0"/>
              <a:t>计算</a:t>
            </a:r>
            <a:r>
              <a:rPr lang="en-US" altLang="zh-CN" sz="3200" dirty="0"/>
              <a:t>P</a:t>
            </a:r>
            <a:r>
              <a:rPr lang="zh-CN" altLang="en-US" sz="3200" dirty="0"/>
              <a:t>和</a:t>
            </a:r>
            <a:r>
              <a:rPr lang="en-US" altLang="zh-CN" sz="3200" dirty="0"/>
              <a:t>Q</a:t>
            </a:r>
            <a:r>
              <a:rPr lang="zh-CN" altLang="en-US" sz="3200" dirty="0"/>
              <a:t>，从而得到</a:t>
            </a:r>
            <a:r>
              <a:rPr lang="en-US" altLang="zh-CN" sz="3200" dirty="0"/>
              <a:t>z</a:t>
            </a:r>
            <a:r>
              <a:rPr lang="zh-CN" altLang="en-US" sz="3200" dirty="0"/>
              <a:t>，然后计算</a:t>
            </a:r>
            <a:r>
              <a:rPr lang="en-US" altLang="zh-CN" sz="3200" dirty="0"/>
              <a:t>d % </a:t>
            </a:r>
            <a:r>
              <a:rPr lang="zh-CN" altLang="en-US" sz="3200" dirty="0"/>
              <a:t>总之，我们需要计算</a:t>
            </a:r>
            <a:r>
              <a:rPr lang="en-US" altLang="zh-CN" sz="3200" dirty="0"/>
              <a:t>p</a:t>
            </a:r>
          </a:p>
        </p:txBody>
      </p:sp>
      <p:sp>
        <p:nvSpPr>
          <p:cNvPr id="360" name="灯片编号占位符 3">
            <a:extLst>
              <a:ext uri="{FF2B5EF4-FFF2-40B4-BE49-F238E27FC236}">
                <a16:creationId xmlns:a16="http://schemas.microsoft.com/office/drawing/2014/main" id="{47B774A0-D4AF-6370-B486-3F79DC026FE8}"/>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15</a:t>
            </a:fld>
            <a:endParaRPr lang="en-US" sz="1800" b="0" strike="noStrike" spc="-1">
              <a:latin typeface="Arial"/>
            </a:endParaRPr>
          </a:p>
        </p:txBody>
      </p:sp>
    </p:spTree>
    <p:extLst>
      <p:ext uri="{BB962C8B-B14F-4D97-AF65-F5344CB8AC3E}">
        <p14:creationId xmlns:p14="http://schemas.microsoft.com/office/powerpoint/2010/main" val="4002780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87F05-C3D3-3B43-16D3-0D7A854D1395}"/>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8AD96D4C-8AB2-5CFB-CC82-E0C73FE334B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A763CA3B-4078-C890-7E63-33CAF59BF7FE}"/>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zh-CN" altLang="en-US" sz="3200" dirty="0"/>
              <a:t>公共素数 </a:t>
            </a:r>
            <a:r>
              <a:rPr lang="en-US" altLang="zh-CN" sz="3200" dirty="0"/>
              <a:t>p = 49033</a:t>
            </a:r>
            <a:r>
              <a:rPr lang="zh-CN" altLang="en-US" sz="3200" dirty="0"/>
              <a:t>公共基数 </a:t>
            </a:r>
            <a:r>
              <a:rPr lang="en-US" altLang="zh-CN" sz="3200" dirty="0"/>
              <a:t>g = 10Carol</a:t>
            </a:r>
            <a:r>
              <a:rPr lang="zh-CN" altLang="en-US" sz="3200" dirty="0"/>
              <a:t>的私钥 </a:t>
            </a:r>
            <a:r>
              <a:rPr lang="en-US" altLang="zh-CN" sz="3200" dirty="0"/>
              <a:t>a = 25748 David</a:t>
            </a:r>
            <a:r>
              <a:rPr lang="zh-CN" altLang="en-US" sz="3200" dirty="0"/>
              <a:t>的公钥 </a:t>
            </a:r>
            <a:r>
              <a:rPr lang="en-US" altLang="zh-CN" sz="3200" dirty="0"/>
              <a:t>Y_D = 115Carol</a:t>
            </a:r>
            <a:r>
              <a:rPr lang="zh-CN" altLang="en-US" sz="3200" dirty="0"/>
              <a:t>的私钥 </a:t>
            </a:r>
            <a:r>
              <a:rPr lang="en-US" altLang="zh-CN" sz="3200" dirty="0"/>
              <a:t>a = 25748</a:t>
            </a:r>
            <a:r>
              <a:rPr lang="zh-CN" altLang="en-US" sz="3200" dirty="0"/>
              <a:t>公共素数 </a:t>
            </a:r>
            <a:r>
              <a:rPr lang="en-US" altLang="zh-CN" sz="3200" dirty="0"/>
              <a:t>p = 49033</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8BAF9C3-7739-4898-45D2-BF04A0068AA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16</a:t>
            </a:fld>
            <a:endParaRPr lang="en-US" sz="1800" b="0" strike="noStrike" spc="-1">
              <a:latin typeface="Arial"/>
            </a:endParaRPr>
          </a:p>
        </p:txBody>
      </p:sp>
    </p:spTree>
    <p:extLst>
      <p:ext uri="{BB962C8B-B14F-4D97-AF65-F5344CB8AC3E}">
        <p14:creationId xmlns:p14="http://schemas.microsoft.com/office/powerpoint/2010/main" val="386166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837720" y="2557080"/>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400" b="0" strike="noStrike" spc="-1" dirty="0">
                <a:solidFill>
                  <a:srgbClr val="000000"/>
                </a:solidFill>
                <a:latin typeface="微软雅黑"/>
                <a:ea typeface="微软雅黑"/>
              </a:rPr>
              <a:t>FIT1043 </a:t>
            </a:r>
            <a:r>
              <a:rPr lang="en-GB" altLang="zh-CN" sz="2400" b="0" strike="noStrike" spc="-1" dirty="0">
                <a:solidFill>
                  <a:srgbClr val="000000"/>
                </a:solidFill>
                <a:latin typeface="微软雅黑"/>
                <a:ea typeface="微软雅黑"/>
              </a:rPr>
              <a:t>Network Traffic Analysis using Wireshark</a:t>
            </a:r>
            <a:endParaRPr lang="en-US" sz="2400" b="0" strike="noStrike" spc="-1" dirty="0">
              <a:latin typeface="Arial"/>
            </a:endParaRPr>
          </a:p>
          <a:p>
            <a:pPr>
              <a:lnSpc>
                <a:spcPct val="100000"/>
              </a:lnSpc>
              <a:buNone/>
              <a:tabLst>
                <a:tab pos="0" algn="l"/>
              </a:tabLst>
            </a:pPr>
            <a:r>
              <a:rPr lang="en-US" sz="3200" b="0" strike="noStrike" spc="-1" dirty="0">
                <a:solidFill>
                  <a:srgbClr val="000000"/>
                </a:solidFill>
                <a:latin typeface="微软雅黑"/>
                <a:ea typeface="微软雅黑"/>
              </a:rPr>
              <a:t>			               Test</a:t>
            </a:r>
            <a:r>
              <a:rPr lang="en-US" altLang="zh-CN" sz="3200" b="0" strike="noStrike" spc="-1" dirty="0">
                <a:solidFill>
                  <a:srgbClr val="000000"/>
                </a:solidFill>
                <a:latin typeface="微软雅黑"/>
                <a:ea typeface="微软雅黑"/>
              </a:rPr>
              <a:t> Questions</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9D18E-975B-B834-6D2B-A5C8A59C1D8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05392CF-9CB8-49FF-D809-F3FA2EDB0340}"/>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CF257777-F6FB-4EA8-8E19-E2EE6E48412B}"/>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CFCA21F-796A-B18E-1503-ED0F6D0E696C}"/>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85DADF4-2324-174E-5734-7E822ACBBCB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3E6A4CE2-0C67-74F1-9523-9A3457FD52C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D7A07651-4835-532E-6B2F-146C74E7BF9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2" name="图片 1" descr="图形用户界面, 文本, 应用程序&#10;&#10;描述已自动生成">
            <a:extLst>
              <a:ext uri="{FF2B5EF4-FFF2-40B4-BE49-F238E27FC236}">
                <a16:creationId xmlns:a16="http://schemas.microsoft.com/office/drawing/2014/main" id="{642CAA2B-31CA-7FA2-54C0-0AEF748CC21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103" y="1109044"/>
            <a:ext cx="12954658" cy="4037387"/>
          </a:xfrm>
          <a:prstGeom prst="rect">
            <a:avLst/>
          </a:prstGeom>
          <a:noFill/>
          <a:ln>
            <a:noFill/>
          </a:ln>
        </p:spPr>
      </p:pic>
    </p:spTree>
    <p:extLst>
      <p:ext uri="{BB962C8B-B14F-4D97-AF65-F5344CB8AC3E}">
        <p14:creationId xmlns:p14="http://schemas.microsoft.com/office/powerpoint/2010/main" val="114950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81ED8-C056-5A00-5865-517336F5E8D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FFE26FFB-7042-0457-6373-6BD8C684E61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107F5EB-1D5C-2088-BA06-5E0E76E9EF61}"/>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3568ADA-60C8-DABF-8C8F-8A187C0E2952}"/>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9B2F43C-AF20-0D12-2C2D-F4C7001E0354}"/>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C06D7A9-E6E4-3B52-CCF2-E557224C049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9A3B269-9296-6A6E-2F9C-3B10E69B1E0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7" name="图片 6" descr="图表, 图示, 雷达图&#10;&#10;描述已自动生成">
            <a:extLst>
              <a:ext uri="{FF2B5EF4-FFF2-40B4-BE49-F238E27FC236}">
                <a16:creationId xmlns:a16="http://schemas.microsoft.com/office/drawing/2014/main" id="{ABE6A3AC-0BCC-16B3-D573-5151D95D8C5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0096" y="4289698"/>
            <a:ext cx="7724150" cy="2407271"/>
          </a:xfrm>
          <a:prstGeom prst="rect">
            <a:avLst/>
          </a:prstGeom>
          <a:noFill/>
          <a:ln>
            <a:noFill/>
          </a:ln>
        </p:spPr>
      </p:pic>
      <p:pic>
        <p:nvPicPr>
          <p:cNvPr id="9" name="图片 8">
            <a:extLst>
              <a:ext uri="{FF2B5EF4-FFF2-40B4-BE49-F238E27FC236}">
                <a16:creationId xmlns:a16="http://schemas.microsoft.com/office/drawing/2014/main" id="{49314D58-95E7-6E98-087F-3366455E990F}"/>
              </a:ext>
            </a:extLst>
          </p:cNvPr>
          <p:cNvPicPr>
            <a:picLocks noChangeAspect="1"/>
          </p:cNvPicPr>
          <p:nvPr/>
        </p:nvPicPr>
        <p:blipFill>
          <a:blip r:embed="rId4"/>
          <a:stretch>
            <a:fillRect/>
          </a:stretch>
        </p:blipFill>
        <p:spPr>
          <a:xfrm>
            <a:off x="87360" y="901865"/>
            <a:ext cx="12192000" cy="3026177"/>
          </a:xfrm>
          <a:prstGeom prst="rect">
            <a:avLst/>
          </a:prstGeom>
        </p:spPr>
      </p:pic>
    </p:spTree>
    <p:extLst>
      <p:ext uri="{BB962C8B-B14F-4D97-AF65-F5344CB8AC3E}">
        <p14:creationId xmlns:p14="http://schemas.microsoft.com/office/powerpoint/2010/main" val="273862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84AFC-FA07-F7B7-5210-F152C7833BD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90A72C2-435B-5844-5F7B-E792E6D710EE}"/>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BBFC5942-92DC-72F9-E3E9-CCF9C970A2C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BDA6A10-3FF4-775E-80EC-B2ED3A7B7608}"/>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268F9673-3687-A473-B3C0-C8EFD4B2E9F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A8844EF6-D6B7-F4DC-B419-FBA916926D5B}"/>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DDE72A54-3414-D7AE-0C50-DE54067C1BF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2" name="图片 1" descr="表格&#10;&#10;中度可信度描述已自动生成">
            <a:extLst>
              <a:ext uri="{FF2B5EF4-FFF2-40B4-BE49-F238E27FC236}">
                <a16:creationId xmlns:a16="http://schemas.microsoft.com/office/drawing/2014/main" id="{05DD5C7D-F465-C8C9-CE3E-FF419638815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2" y="1207210"/>
            <a:ext cx="10681766" cy="4360990"/>
          </a:xfrm>
          <a:prstGeom prst="rect">
            <a:avLst/>
          </a:prstGeom>
          <a:noFill/>
          <a:ln>
            <a:noFill/>
          </a:ln>
        </p:spPr>
      </p:pic>
    </p:spTree>
    <p:extLst>
      <p:ext uri="{BB962C8B-B14F-4D97-AF65-F5344CB8AC3E}">
        <p14:creationId xmlns:p14="http://schemas.microsoft.com/office/powerpoint/2010/main" val="236398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3D647-D8B2-35E0-835E-F73F5D0AB7CD}"/>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12FAED7B-FD06-7269-B44A-7D58BFEC83D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65DE6E0D-4AD3-D99A-5F89-3B3BA0D0ADE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09E02DB-1651-C586-961A-9F8AD757709C}"/>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830D8D8D-6177-F298-496A-B6D67CD1F044}"/>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A8453639-D9D7-7D22-EEBC-9F1C059AF3E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C593345-2857-66F5-CC92-1620E676046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descr="图片包含 图形用户界面&#10;&#10;描述已自动生成">
            <a:extLst>
              <a:ext uri="{FF2B5EF4-FFF2-40B4-BE49-F238E27FC236}">
                <a16:creationId xmlns:a16="http://schemas.microsoft.com/office/drawing/2014/main" id="{825DBE78-53B0-FEE6-1F5A-00D2F959A9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376" y="2233247"/>
            <a:ext cx="13042752" cy="2391506"/>
          </a:xfrm>
          <a:prstGeom prst="rect">
            <a:avLst/>
          </a:prstGeom>
          <a:noFill/>
          <a:ln>
            <a:noFill/>
          </a:ln>
        </p:spPr>
      </p:pic>
    </p:spTree>
    <p:extLst>
      <p:ext uri="{BB962C8B-B14F-4D97-AF65-F5344CB8AC3E}">
        <p14:creationId xmlns:p14="http://schemas.microsoft.com/office/powerpoint/2010/main" val="1957984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FC4BC-1A02-5877-853C-7B74F1DEBACD}"/>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3AC3DCC-A81C-739D-070D-E8D11673C9D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4183422-F723-510F-7C10-FC695FD56CE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028C920-536A-BCF2-42FC-8EA815C61BB9}"/>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27930202-E697-4321-D817-BFE875BC33B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B5B87E9-FD26-94A5-774D-E8B2155E616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031B53F0-3992-9F4D-BCEB-3D5982721E9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2" name="图片 1" descr="图形用户界面, 文本, 应用程序, 电子邮件&#10;&#10;描述已自动生成">
            <a:extLst>
              <a:ext uri="{FF2B5EF4-FFF2-40B4-BE49-F238E27FC236}">
                <a16:creationId xmlns:a16="http://schemas.microsoft.com/office/drawing/2014/main" id="{428539B7-A7C4-1BDE-3A7B-731C01D2F4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454" y="1301262"/>
            <a:ext cx="10303092" cy="4255476"/>
          </a:xfrm>
          <a:prstGeom prst="rect">
            <a:avLst/>
          </a:prstGeom>
          <a:noFill/>
          <a:ln>
            <a:noFill/>
          </a:ln>
        </p:spPr>
      </p:pic>
    </p:spTree>
    <p:extLst>
      <p:ext uri="{BB962C8B-B14F-4D97-AF65-F5344CB8AC3E}">
        <p14:creationId xmlns:p14="http://schemas.microsoft.com/office/powerpoint/2010/main" val="144461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65945-7581-590D-4A7C-B43776241C8F}"/>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F7572DB6-491B-72C5-B15A-0E83C25FC625}"/>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14BCDA97-17B8-F06C-D2B9-7A2AD26DA705}"/>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70FC8AE5-5F79-033C-90C3-A132CC887D4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18D343C-D1D7-66C3-645E-C525DF86EC2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D9E38704-E1E5-8516-4C19-2955786112B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CF392D0-5520-9A1A-0ECA-949A33E6DD4C}"/>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descr="图形用户界面, 文本&#10;&#10;中度可信度描述已自动生成">
            <a:extLst>
              <a:ext uri="{FF2B5EF4-FFF2-40B4-BE49-F238E27FC236}">
                <a16:creationId xmlns:a16="http://schemas.microsoft.com/office/drawing/2014/main" id="{8CEFAC69-F2A9-C9C7-EA1B-951F0D314235}"/>
              </a:ext>
            </a:extLst>
          </p:cNvPr>
          <p:cNvPicPr>
            <a:picLocks noChangeAspect="1"/>
          </p:cNvPicPr>
          <p:nvPr/>
        </p:nvPicPr>
        <p:blipFill>
          <a:blip r:embed="rId3" cstate="print">
            <a:extLst>
              <a:ext uri="{28A0092B-C50C-407E-A947-70E740481C1C}">
                <a14:useLocalDpi xmlns:a14="http://schemas.microsoft.com/office/drawing/2010/main" val="0"/>
              </a:ext>
            </a:extLst>
          </a:blip>
          <a:srcRect l="9967" b="886"/>
          <a:stretch/>
        </p:blipFill>
        <p:spPr bwMode="auto">
          <a:xfrm>
            <a:off x="270943" y="1018460"/>
            <a:ext cx="11401157" cy="4473374"/>
          </a:xfrm>
          <a:prstGeom prst="rect">
            <a:avLst/>
          </a:prstGeom>
          <a:noFill/>
          <a:ln>
            <a:noFill/>
          </a:ln>
        </p:spPr>
      </p:pic>
      <p:pic>
        <p:nvPicPr>
          <p:cNvPr id="8" name="图片 7">
            <a:extLst>
              <a:ext uri="{FF2B5EF4-FFF2-40B4-BE49-F238E27FC236}">
                <a16:creationId xmlns:a16="http://schemas.microsoft.com/office/drawing/2014/main" id="{0514077E-0C84-D1A6-8D86-1F48A963CCE8}"/>
              </a:ext>
            </a:extLst>
          </p:cNvPr>
          <p:cNvPicPr>
            <a:picLocks noChangeAspect="1"/>
          </p:cNvPicPr>
          <p:nvPr/>
        </p:nvPicPr>
        <p:blipFill>
          <a:blip r:embed="rId4"/>
          <a:stretch>
            <a:fillRect/>
          </a:stretch>
        </p:blipFill>
        <p:spPr>
          <a:xfrm>
            <a:off x="2405062" y="4703553"/>
            <a:ext cx="2809875" cy="523875"/>
          </a:xfrm>
          <a:prstGeom prst="rect">
            <a:avLst/>
          </a:prstGeom>
        </p:spPr>
      </p:pic>
      <p:sp>
        <p:nvSpPr>
          <p:cNvPr id="10" name="文本框 9">
            <a:extLst>
              <a:ext uri="{FF2B5EF4-FFF2-40B4-BE49-F238E27FC236}">
                <a16:creationId xmlns:a16="http://schemas.microsoft.com/office/drawing/2014/main" id="{60B62AC8-F12B-24FD-3642-325E637B75EC}"/>
              </a:ext>
            </a:extLst>
          </p:cNvPr>
          <p:cNvSpPr txBox="1"/>
          <p:nvPr/>
        </p:nvSpPr>
        <p:spPr>
          <a:xfrm>
            <a:off x="2284126" y="5551794"/>
            <a:ext cx="6097248" cy="369332"/>
          </a:xfrm>
          <a:prstGeom prst="rect">
            <a:avLst/>
          </a:prstGeom>
          <a:noFill/>
        </p:spPr>
        <p:txBody>
          <a:bodyPr wrap="square">
            <a:spAutoFit/>
          </a:bodyPr>
          <a:lstStyle/>
          <a:p>
            <a:r>
              <a:rPr lang="en-US" altLang="zh-CN" sz="1800" dirty="0"/>
              <a:t>n = 169116919d = 112726907hash = 74157331</a:t>
            </a:r>
            <a:endParaRPr lang="zh-CN" altLang="en-US" dirty="0"/>
          </a:p>
        </p:txBody>
      </p:sp>
    </p:spTree>
    <p:extLst>
      <p:ext uri="{BB962C8B-B14F-4D97-AF65-F5344CB8AC3E}">
        <p14:creationId xmlns:p14="http://schemas.microsoft.com/office/powerpoint/2010/main" val="216035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2A04B-A1D0-126D-0C1C-F1D7FC961B03}"/>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C5489494-C3C9-E4D0-CB07-14A2EE187ABD}"/>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2C2AC32-EC4B-13E8-EDB2-34D4FFE4B263}"/>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B058F7F-2E45-FF14-08B1-706D378B27D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8F1CD199-97AA-71B9-C0DF-00DC1F31FF4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FC5AD26-D744-F094-690F-1DAECAFC824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49BBB15F-5CF3-BB92-8F2E-7639282106E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2" name="图片 1" descr="图形用户界面, 文本, 应用程序, 电子邮件&#10;&#10;描述已自动生成">
            <a:extLst>
              <a:ext uri="{FF2B5EF4-FFF2-40B4-BE49-F238E27FC236}">
                <a16:creationId xmlns:a16="http://schemas.microsoft.com/office/drawing/2014/main" id="{EC755B29-C293-8660-F87D-0C8B18788DF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310" y="1109272"/>
            <a:ext cx="11888250" cy="2615784"/>
          </a:xfrm>
          <a:prstGeom prst="rect">
            <a:avLst/>
          </a:prstGeom>
          <a:noFill/>
          <a:ln>
            <a:noFill/>
          </a:ln>
        </p:spPr>
      </p:pic>
      <p:sp>
        <p:nvSpPr>
          <p:cNvPr id="5" name="文本框 4">
            <a:extLst>
              <a:ext uri="{FF2B5EF4-FFF2-40B4-BE49-F238E27FC236}">
                <a16:creationId xmlns:a16="http://schemas.microsoft.com/office/drawing/2014/main" id="{80113263-16A9-6089-8F6D-186BD078108F}"/>
              </a:ext>
            </a:extLst>
          </p:cNvPr>
          <p:cNvSpPr txBox="1"/>
          <p:nvPr/>
        </p:nvSpPr>
        <p:spPr>
          <a:xfrm>
            <a:off x="3595766" y="958500"/>
            <a:ext cx="7429500" cy="369332"/>
          </a:xfrm>
          <a:prstGeom prst="rect">
            <a:avLst/>
          </a:prstGeom>
          <a:noFill/>
        </p:spPr>
        <p:txBody>
          <a:bodyPr wrap="square">
            <a:spAutoFit/>
          </a:bodyPr>
          <a:lstStyle/>
          <a:p>
            <a:pPr marL="216000" indent="-216000">
              <a:lnSpc>
                <a:spcPct val="100000"/>
              </a:lnSpc>
              <a:buNone/>
            </a:pPr>
            <a:r>
              <a:rPr lang="zh-CN" altLang="en-US" sz="1800" dirty="0"/>
              <a:t>公共素数 </a:t>
            </a:r>
            <a:r>
              <a:rPr lang="en-US" altLang="zh-CN" sz="1800" dirty="0"/>
              <a:t>p = 49033 </a:t>
            </a:r>
            <a:r>
              <a:rPr lang="zh-CN" altLang="en-US" sz="1800" dirty="0"/>
              <a:t>公共基数 </a:t>
            </a:r>
            <a:r>
              <a:rPr lang="en-US" altLang="zh-CN" sz="1800" dirty="0"/>
              <a:t>g = 10 Carol</a:t>
            </a:r>
            <a:r>
              <a:rPr lang="zh-CN" altLang="en-US" sz="1800" dirty="0"/>
              <a:t>的私钥 </a:t>
            </a:r>
            <a:r>
              <a:rPr lang="en-US" altLang="zh-CN" sz="1800" dirty="0"/>
              <a:t>a = 25748</a:t>
            </a:r>
            <a:endParaRPr lang="en-US" altLang="zh-CN" sz="1200" b="0" strike="noStrike" spc="-1" dirty="0">
              <a:latin typeface="Arial"/>
            </a:endParaRPr>
          </a:p>
        </p:txBody>
      </p:sp>
      <p:pic>
        <p:nvPicPr>
          <p:cNvPr id="7" name="图片 6">
            <a:extLst>
              <a:ext uri="{FF2B5EF4-FFF2-40B4-BE49-F238E27FC236}">
                <a16:creationId xmlns:a16="http://schemas.microsoft.com/office/drawing/2014/main" id="{5B019ADC-EF9C-7EB5-F749-B3A23DAB0F27}"/>
              </a:ext>
            </a:extLst>
          </p:cNvPr>
          <p:cNvPicPr>
            <a:picLocks noChangeAspect="1"/>
          </p:cNvPicPr>
          <p:nvPr/>
        </p:nvPicPr>
        <p:blipFill>
          <a:blip r:embed="rId4"/>
          <a:stretch>
            <a:fillRect/>
          </a:stretch>
        </p:blipFill>
        <p:spPr>
          <a:xfrm>
            <a:off x="4231598" y="1981816"/>
            <a:ext cx="3429000" cy="466725"/>
          </a:xfrm>
          <a:prstGeom prst="rect">
            <a:avLst/>
          </a:prstGeom>
        </p:spPr>
      </p:pic>
      <p:sp>
        <p:nvSpPr>
          <p:cNvPr id="10" name="文本框 9">
            <a:extLst>
              <a:ext uri="{FF2B5EF4-FFF2-40B4-BE49-F238E27FC236}">
                <a16:creationId xmlns:a16="http://schemas.microsoft.com/office/drawing/2014/main" id="{24167D20-747F-2968-7524-06CD5FD369BC}"/>
              </a:ext>
            </a:extLst>
          </p:cNvPr>
          <p:cNvSpPr txBox="1"/>
          <p:nvPr/>
        </p:nvSpPr>
        <p:spPr>
          <a:xfrm>
            <a:off x="3595766" y="2993409"/>
            <a:ext cx="6097248" cy="923330"/>
          </a:xfrm>
          <a:prstGeom prst="rect">
            <a:avLst/>
          </a:prstGeom>
          <a:noFill/>
        </p:spPr>
        <p:txBody>
          <a:bodyPr wrap="square">
            <a:spAutoFit/>
          </a:bodyPr>
          <a:lstStyle/>
          <a:p>
            <a:r>
              <a:rPr lang="en-US" altLang="zh-CN" sz="1800" dirty="0"/>
              <a:t>David</a:t>
            </a:r>
            <a:r>
              <a:rPr lang="zh-CN" altLang="en-US" sz="1800" dirty="0"/>
              <a:t>的公钥 </a:t>
            </a:r>
            <a:r>
              <a:rPr lang="en-US" altLang="zh-CN" sz="1800" dirty="0"/>
              <a:t>Y_D = 115 </a:t>
            </a:r>
          </a:p>
          <a:p>
            <a:r>
              <a:rPr lang="en-US" altLang="zh-CN" sz="1800" dirty="0"/>
              <a:t>Carol</a:t>
            </a:r>
            <a:r>
              <a:rPr lang="zh-CN" altLang="en-US" sz="1800" dirty="0"/>
              <a:t>的私钥 </a:t>
            </a:r>
            <a:r>
              <a:rPr lang="en-US" altLang="zh-CN" sz="1800" dirty="0"/>
              <a:t>a = 25748</a:t>
            </a:r>
          </a:p>
          <a:p>
            <a:r>
              <a:rPr lang="zh-CN" altLang="en-US" sz="1800" dirty="0"/>
              <a:t>公共素数 </a:t>
            </a:r>
            <a:r>
              <a:rPr lang="en-US" altLang="zh-CN" sz="1800" dirty="0"/>
              <a:t>p = 49033</a:t>
            </a:r>
            <a:endParaRPr lang="zh-CN" altLang="en-US" dirty="0"/>
          </a:p>
        </p:txBody>
      </p:sp>
      <p:pic>
        <p:nvPicPr>
          <p:cNvPr id="12" name="图片 11">
            <a:extLst>
              <a:ext uri="{FF2B5EF4-FFF2-40B4-BE49-F238E27FC236}">
                <a16:creationId xmlns:a16="http://schemas.microsoft.com/office/drawing/2014/main" id="{8FF51A46-AE2B-E03D-DBE2-1B802B5DCA25}"/>
              </a:ext>
            </a:extLst>
          </p:cNvPr>
          <p:cNvPicPr>
            <a:picLocks noChangeAspect="1"/>
          </p:cNvPicPr>
          <p:nvPr/>
        </p:nvPicPr>
        <p:blipFill>
          <a:blip r:embed="rId5"/>
          <a:stretch>
            <a:fillRect/>
          </a:stretch>
        </p:blipFill>
        <p:spPr>
          <a:xfrm>
            <a:off x="1617277" y="3993699"/>
            <a:ext cx="3514725" cy="552450"/>
          </a:xfrm>
          <a:prstGeom prst="rect">
            <a:avLst/>
          </a:prstGeom>
        </p:spPr>
      </p:pic>
    </p:spTree>
    <p:extLst>
      <p:ext uri="{BB962C8B-B14F-4D97-AF65-F5344CB8AC3E}">
        <p14:creationId xmlns:p14="http://schemas.microsoft.com/office/powerpoint/2010/main" val="4244990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61FEC-C10E-6F12-864E-54D3085833C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9B64EF19-2781-B46A-7AAF-B21B91DEE67E}"/>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AFAAA230-3B5A-FFA5-136E-242E02EE8EC7}"/>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3498EC7-EAB4-B732-7461-6D84829CF52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B7085395-F436-D0F7-3DC8-0B3211E35FD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1893F67-1D83-E3ED-7914-50494399DDB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C650C0A-58A1-1FEF-9EB9-104951CCC77B}"/>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descr="图形用户界面, 文本, 应用程序, 电子邮件&#10;&#10;描述已自动生成">
            <a:extLst>
              <a:ext uri="{FF2B5EF4-FFF2-40B4-BE49-F238E27FC236}">
                <a16:creationId xmlns:a16="http://schemas.microsoft.com/office/drawing/2014/main" id="{4996C8D3-6A62-E77E-E2E0-969AB6F09E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701" y="1396261"/>
            <a:ext cx="10872598" cy="4065478"/>
          </a:xfrm>
          <a:prstGeom prst="rect">
            <a:avLst/>
          </a:prstGeom>
          <a:noFill/>
          <a:ln>
            <a:noFill/>
          </a:ln>
        </p:spPr>
      </p:pic>
    </p:spTree>
    <p:extLst>
      <p:ext uri="{BB962C8B-B14F-4D97-AF65-F5344CB8AC3E}">
        <p14:creationId xmlns:p14="http://schemas.microsoft.com/office/powerpoint/2010/main" val="1733686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BDCEC-B68A-7327-8C43-1C63859A74C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33F79706-0BE9-6B5C-6369-60AB9F90308C}"/>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79A34C4D-331D-AD32-CF29-4F82A820570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6FC5E69-3EB5-D9C7-6B96-ED3EE59CE097}"/>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30B7EACC-D1DC-BF30-AD35-DBD732A43192}"/>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5834F75-1D6D-47BA-149D-1A68A67452DD}"/>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403BCA71-874C-1D4F-D32C-95F27A08E4F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descr="图形用户界面, 文本, 应用程序, 电子邮件&#10;&#10;描述已自动生成">
            <a:extLst>
              <a:ext uri="{FF2B5EF4-FFF2-40B4-BE49-F238E27FC236}">
                <a16:creationId xmlns:a16="http://schemas.microsoft.com/office/drawing/2014/main" id="{2812ACD6-86AA-F20E-AD88-38F182260C1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701" y="1396261"/>
            <a:ext cx="10872598" cy="4065478"/>
          </a:xfrm>
          <a:prstGeom prst="rect">
            <a:avLst/>
          </a:prstGeom>
          <a:noFill/>
          <a:ln>
            <a:noFill/>
          </a:ln>
        </p:spPr>
      </p:pic>
      <p:sp>
        <p:nvSpPr>
          <p:cNvPr id="4" name="文本框 3">
            <a:extLst>
              <a:ext uri="{FF2B5EF4-FFF2-40B4-BE49-F238E27FC236}">
                <a16:creationId xmlns:a16="http://schemas.microsoft.com/office/drawing/2014/main" id="{0469784B-C28E-5005-91D4-F879FE2B7DD4}"/>
              </a:ext>
            </a:extLst>
          </p:cNvPr>
          <p:cNvSpPr txBox="1"/>
          <p:nvPr/>
        </p:nvSpPr>
        <p:spPr>
          <a:xfrm>
            <a:off x="4487680" y="2592581"/>
            <a:ext cx="6097248" cy="923330"/>
          </a:xfrm>
          <a:prstGeom prst="rect">
            <a:avLst/>
          </a:prstGeom>
          <a:noFill/>
        </p:spPr>
        <p:txBody>
          <a:bodyPr wrap="square">
            <a:spAutoFit/>
          </a:bodyPr>
          <a:lstStyle/>
          <a:p>
            <a:pPr marL="216000" indent="-216000">
              <a:lnSpc>
                <a:spcPct val="100000"/>
              </a:lnSpc>
              <a:buNone/>
            </a:pPr>
            <a:r>
              <a:rPr lang="zh-CN" altLang="en-US" sz="1800" dirty="0"/>
              <a:t>凯撒密码是一种替换加密方法，它根据一个密钥 </a:t>
            </a:r>
            <a:r>
              <a:rPr lang="en-US" altLang="zh-CN" sz="1800" dirty="0"/>
              <a:t>KC </a:t>
            </a:r>
            <a:r>
              <a:rPr lang="zh-CN" altLang="en-US" sz="1800" dirty="0"/>
              <a:t>对每个字母进行位移。平文为 </a:t>
            </a:r>
            <a:r>
              <a:rPr lang="en-US" altLang="zh-CN" sz="1800" dirty="0"/>
              <a:t>SKY</a:t>
            </a:r>
            <a:r>
              <a:rPr lang="zh-CN" altLang="en-US" sz="1800" dirty="0"/>
              <a:t>，将 </a:t>
            </a:r>
            <a:r>
              <a:rPr lang="en-US" altLang="zh-CN" sz="1800" dirty="0"/>
              <a:t>KC </a:t>
            </a:r>
            <a:r>
              <a:rPr lang="zh-CN" altLang="en-US" sz="1800" dirty="0"/>
              <a:t>作为密钥对其进行加密。</a:t>
            </a:r>
            <a:endParaRPr lang="en-US" altLang="zh-CN" sz="1200" b="0" strike="noStrike" spc="-1" dirty="0">
              <a:latin typeface="Arial"/>
            </a:endParaRPr>
          </a:p>
        </p:txBody>
      </p:sp>
    </p:spTree>
    <p:extLst>
      <p:ext uri="{BB962C8B-B14F-4D97-AF65-F5344CB8AC3E}">
        <p14:creationId xmlns:p14="http://schemas.microsoft.com/office/powerpoint/2010/main" val="2239595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4</a:t>
            </a:r>
            <a:endParaRPr lang="en-US" sz="28700" b="0" strike="noStrike" spc="-1" dirty="0">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5</a:t>
            </a:r>
            <a:endParaRPr lang="en-US" sz="28700" b="0" strike="noStrike" spc="-1" dirty="0">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6397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完成</a:t>
            </a:r>
            <a:r>
              <a:rPr lang="en-US" sz="2400" b="0" strike="noStrike" spc="-1">
                <a:solidFill>
                  <a:srgbClr val="000000"/>
                </a:solidFill>
                <a:latin typeface="微软雅黑"/>
                <a:ea typeface="微软雅黑"/>
              </a:rPr>
              <a:t>report</a:t>
            </a:r>
            <a:endParaRPr lang="en-US" sz="2400" b="0" strike="noStrike" spc="-1">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a:t>
            </a:r>
            <a:r>
              <a:rPr lang="zh-CN" altLang="en-US" sz="2400" b="0" strike="noStrike" spc="-1" dirty="0">
                <a:solidFill>
                  <a:srgbClr val="000000"/>
                </a:solidFill>
                <a:latin typeface="微软雅黑"/>
                <a:ea typeface="微软雅黑"/>
              </a:rPr>
              <a:t>如何做作业</a:t>
            </a:r>
            <a:r>
              <a:rPr lang="zh-CN" sz="2400" b="0" strike="noStrike" spc="-1" dirty="0">
                <a:solidFill>
                  <a:srgbClr val="000000"/>
                </a:solidFill>
                <a:latin typeface="微软雅黑"/>
                <a:ea typeface="微软雅黑"/>
              </a:rPr>
              <a:t>，需要讲解和辅导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zh-CN" altLang="en-US" sz="2400" b="0" strike="noStrike" spc="-1" dirty="0">
                <a:solidFill>
                  <a:srgbClr val="000000"/>
                </a:solidFill>
                <a:latin typeface="微软雅黑"/>
                <a:ea typeface="微软雅黑"/>
              </a:rPr>
              <a:t>作业</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1</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5" name="图片 4" descr="表格&#10;&#10;中度可信度描述已自动生成">
            <a:extLst>
              <a:ext uri="{FF2B5EF4-FFF2-40B4-BE49-F238E27FC236}">
                <a16:creationId xmlns:a16="http://schemas.microsoft.com/office/drawing/2014/main" id="{E0C9DA59-E0F0-6984-B460-84196D7C9C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040" y="1450429"/>
            <a:ext cx="11809920" cy="3390803"/>
          </a:xfrm>
          <a:prstGeom prst="rect">
            <a:avLst/>
          </a:prstGeom>
        </p:spPr>
      </p:pic>
    </p:spTree>
    <p:extLst>
      <p:ext uri="{BB962C8B-B14F-4D97-AF65-F5344CB8AC3E}">
        <p14:creationId xmlns:p14="http://schemas.microsoft.com/office/powerpoint/2010/main" val="73936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1E708-D774-3E44-FD99-245141175402}"/>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8E3EC2DB-FCE1-060E-7EB2-C76526434A12}"/>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AABDF987-8602-8625-1E88-BD8B085D124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EFF1444-7E8D-C575-6E16-9D77497ECF22}"/>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F6BA4AA0-9BF6-7234-E1E4-6A9B9D61B00B}"/>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E963223-28A2-EB8D-CD3D-B504EF256E23}"/>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AF6F9E3-6661-530B-8D08-826605C09B35}"/>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descr="图表, 图示, 雷达图&#10;&#10;描述已自动生成">
            <a:extLst>
              <a:ext uri="{FF2B5EF4-FFF2-40B4-BE49-F238E27FC236}">
                <a16:creationId xmlns:a16="http://schemas.microsoft.com/office/drawing/2014/main" id="{DCAA73F5-8322-472D-1788-628B80EE269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744" y="1501768"/>
            <a:ext cx="11418276" cy="3558564"/>
          </a:xfrm>
          <a:prstGeom prst="rect">
            <a:avLst/>
          </a:prstGeom>
          <a:noFill/>
          <a:ln>
            <a:noFill/>
          </a:ln>
        </p:spPr>
      </p:pic>
    </p:spTree>
    <p:extLst>
      <p:ext uri="{BB962C8B-B14F-4D97-AF65-F5344CB8AC3E}">
        <p14:creationId xmlns:p14="http://schemas.microsoft.com/office/powerpoint/2010/main" val="2265710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3146</TotalTime>
  <Words>1214</Words>
  <Application>Microsoft Office PowerPoint</Application>
  <PresentationFormat>宽屏</PresentationFormat>
  <Paragraphs>98</Paragraphs>
  <Slides>24</Slides>
  <Notes>11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24</vt:i4>
      </vt:variant>
    </vt:vector>
  </HeadingPairs>
  <TitlesOfParts>
    <vt:vector size="34" baseType="lpstr">
      <vt:lpstr>等线</vt:lpstr>
      <vt:lpstr>微软雅黑</vt:lpstr>
      <vt:lpstr>StarSymbol</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Junnan Liu [el23jl2]</cp:lastModifiedBy>
  <cp:revision>617</cp:revision>
  <dcterms:created xsi:type="dcterms:W3CDTF">2020-11-13T09:39:00Z</dcterms:created>
  <dcterms:modified xsi:type="dcterms:W3CDTF">2024-10-15T12:56:40Z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