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6" r:id="rId3"/>
    <p:sldId id="267" r:id="rId4"/>
    <p:sldId id="273" r:id="rId5"/>
    <p:sldId id="268" r:id="rId6"/>
    <p:sldId id="269" r:id="rId7"/>
    <p:sldId id="270" r:id="rId8"/>
    <p:sldId id="271" r:id="rId9"/>
  </p:sldIdLst>
  <p:sldSz cx="9271000" cy="6946900"/>
  <p:notesSz cx="7023100" cy="93091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9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5EBDC-87B6-408D-92CC-B603B0DE3DBF}" v="107" dt="2025-09-22T18:13:2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/>
  </p:normalViewPr>
  <p:slideViewPr>
    <p:cSldViewPr snapToGrid="0">
      <p:cViewPr varScale="1">
        <p:scale>
          <a:sx n="121" d="100"/>
          <a:sy n="121" d="100"/>
        </p:scale>
        <p:origin x="148" y="64"/>
      </p:cViewPr>
      <p:guideLst>
        <p:guide orient="horz" pos="2188"/>
        <p:guide pos="29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F7511C77-0E54-4433-85F4-76C592F1C2AE}"/>
    <pc:docChg chg="modSld">
      <pc:chgData name="Scott Hauck" userId="34b3899fdf42c681" providerId="LiveId" clId="{F7511C77-0E54-4433-85F4-76C592F1C2AE}" dt="2025-09-22T18:13:21.883" v="105" actId="20577"/>
      <pc:docMkLst>
        <pc:docMk/>
      </pc:docMkLst>
      <pc:sldChg chg="modSp">
        <pc:chgData name="Scott Hauck" userId="34b3899fdf42c681" providerId="LiveId" clId="{F7511C77-0E54-4433-85F4-76C592F1C2AE}" dt="2025-09-22T18:13:21.883" v="105" actId="20577"/>
        <pc:sldMkLst>
          <pc:docMk/>
          <pc:sldMk cId="0" sldId="265"/>
        </pc:sldMkLst>
        <pc:spChg chg="mod">
          <ac:chgData name="Scott Hauck" userId="34b3899fdf42c681" providerId="LiveId" clId="{F7511C77-0E54-4433-85F4-76C592F1C2AE}" dt="2025-09-22T18:13:21.883" v="105" actId="20577"/>
          <ac:spMkLst>
            <pc:docMk/>
            <pc:sldMk cId="0" sldId="265"/>
            <ac:spMk id="3076" creationId="{AB6CAEFE-6067-8D97-031E-4EA57853720A}"/>
          </ac:spMkLst>
        </pc:spChg>
      </pc:sldChg>
    </pc:docChg>
  </pc:docChgLst>
  <pc:docChgLst>
    <pc:chgData name="Scott Hauck" userId="34b3899fdf42c681" providerId="LiveId" clId="{4F0324DB-5CA0-4AC5-88AA-2C123CE4D174}"/>
    <pc:docChg chg="modSld">
      <pc:chgData name="Scott Hauck" userId="34b3899fdf42c681" providerId="LiveId" clId="{4F0324DB-5CA0-4AC5-88AA-2C123CE4D174}" dt="2025-08-26T22:52:02.286" v="38" actId="962"/>
      <pc:docMkLst>
        <pc:docMk/>
      </pc:docMkLst>
      <pc:sldChg chg="modSp">
        <pc:chgData name="Scott Hauck" userId="34b3899fdf42c681" providerId="LiveId" clId="{4F0324DB-5CA0-4AC5-88AA-2C123CE4D174}" dt="2025-08-26T22:46:43.766" v="0" actId="962"/>
        <pc:sldMkLst>
          <pc:docMk/>
          <pc:sldMk cId="0" sldId="265"/>
        </pc:sldMkLst>
        <pc:spChg chg="mod">
          <ac:chgData name="Scott Hauck" userId="34b3899fdf42c681" providerId="LiveId" clId="{4F0324DB-5CA0-4AC5-88AA-2C123CE4D174}" dt="2025-08-26T22:46:43.766" v="0" actId="962"/>
          <ac:spMkLst>
            <pc:docMk/>
            <pc:sldMk cId="0" sldId="265"/>
            <ac:spMk id="3074" creationId="{ABF94ABE-4AF3-50C5-B437-379F330E0E82}"/>
          </ac:spMkLst>
        </pc:spChg>
      </pc:sldChg>
      <pc:sldChg chg="modSp">
        <pc:chgData name="Scott Hauck" userId="34b3899fdf42c681" providerId="LiveId" clId="{4F0324DB-5CA0-4AC5-88AA-2C123CE4D174}" dt="2025-08-26T22:49:26.986" v="16" actId="962"/>
        <pc:sldMkLst>
          <pc:docMk/>
          <pc:sldMk cId="0" sldId="266"/>
        </pc:sldMkLst>
        <pc:spChg chg="mod">
          <ac:chgData name="Scott Hauck" userId="34b3899fdf42c681" providerId="LiveId" clId="{4F0324DB-5CA0-4AC5-88AA-2C123CE4D174}" dt="2025-08-26T22:49:26.986" v="16" actId="962"/>
          <ac:spMkLst>
            <pc:docMk/>
            <pc:sldMk cId="0" sldId="266"/>
            <ac:spMk id="5122" creationId="{4C103DB3-D7A8-A15D-6379-ABA3550578B7}"/>
          </ac:spMkLst>
        </pc:spChg>
      </pc:sldChg>
      <pc:sldChg chg="modSp">
        <pc:chgData name="Scott Hauck" userId="34b3899fdf42c681" providerId="LiveId" clId="{4F0324DB-5CA0-4AC5-88AA-2C123CE4D174}" dt="2025-08-26T22:49:32.056" v="17" actId="962"/>
        <pc:sldMkLst>
          <pc:docMk/>
          <pc:sldMk cId="0" sldId="267"/>
        </pc:sldMkLst>
        <pc:spChg chg="mod">
          <ac:chgData name="Scott Hauck" userId="34b3899fdf42c681" providerId="LiveId" clId="{4F0324DB-5CA0-4AC5-88AA-2C123CE4D174}" dt="2025-08-26T22:49:32.056" v="17" actId="962"/>
          <ac:spMkLst>
            <pc:docMk/>
            <pc:sldMk cId="0" sldId="267"/>
            <ac:spMk id="7170" creationId="{C8F361B0-1EDE-6CE8-414C-42C44196F0EE}"/>
          </ac:spMkLst>
        </pc:spChg>
      </pc:sldChg>
      <pc:sldChg chg="modSp">
        <pc:chgData name="Scott Hauck" userId="34b3899fdf42c681" providerId="LiveId" clId="{4F0324DB-5CA0-4AC5-88AA-2C123CE4D174}" dt="2025-08-26T22:49:44.946" v="19" actId="962"/>
        <pc:sldMkLst>
          <pc:docMk/>
          <pc:sldMk cId="0" sldId="268"/>
        </pc:sldMkLst>
        <pc:spChg chg="mod">
          <ac:chgData name="Scott Hauck" userId="34b3899fdf42c681" providerId="LiveId" clId="{4F0324DB-5CA0-4AC5-88AA-2C123CE4D174}" dt="2025-08-26T22:49:44.946" v="19" actId="962"/>
          <ac:spMkLst>
            <pc:docMk/>
            <pc:sldMk cId="0" sldId="268"/>
            <ac:spMk id="11266" creationId="{61251198-FE03-0810-35D9-8AFA5723DB14}"/>
          </ac:spMkLst>
        </pc:spChg>
        <pc:grpChg chg="mod">
          <ac:chgData name="Scott Hauck" userId="34b3899fdf42c681" providerId="LiveId" clId="{4F0324DB-5CA0-4AC5-88AA-2C123CE4D174}" dt="2025-08-26T22:47:26.986" v="2" actId="962"/>
          <ac:grpSpMkLst>
            <pc:docMk/>
            <pc:sldMk cId="0" sldId="268"/>
            <ac:grpSpMk id="11269" creationId="{2EF88B14-231E-F0F2-1455-ABB5CA33DFB6}"/>
          </ac:grpSpMkLst>
        </pc:grpChg>
      </pc:sldChg>
      <pc:sldChg chg="addSp modSp">
        <pc:chgData name="Scott Hauck" userId="34b3899fdf42c681" providerId="LiveId" clId="{4F0324DB-5CA0-4AC5-88AA-2C123CE4D174}" dt="2025-08-26T22:52:02.286" v="38" actId="962"/>
        <pc:sldMkLst>
          <pc:docMk/>
          <pc:sldMk cId="0" sldId="269"/>
        </pc:sldMkLst>
        <pc:spChg chg="mod">
          <ac:chgData name="Scott Hauck" userId="34b3899fdf42c681" providerId="LiveId" clId="{4F0324DB-5CA0-4AC5-88AA-2C123CE4D174}" dt="2025-08-26T22:52:02.286" v="38" actId="962"/>
          <ac:spMkLst>
            <pc:docMk/>
            <pc:sldMk cId="0" sldId="269"/>
            <ac:spMk id="13314" creationId="{7740FF39-6D92-6F9E-442C-EB2D0CA12848}"/>
          </ac:spMkLst>
        </pc:spChg>
        <pc:spChg chg="mod">
          <ac:chgData name="Scott Hauck" userId="34b3899fdf42c681" providerId="LiveId" clId="{4F0324DB-5CA0-4AC5-88AA-2C123CE4D174}" dt="2025-08-26T22:50:39.226" v="27"/>
          <ac:spMkLst>
            <pc:docMk/>
            <pc:sldMk cId="0" sldId="269"/>
            <ac:spMk id="13325" creationId="{F5367E9C-6162-9A53-257E-3512F919B1DF}"/>
          </ac:spMkLst>
        </pc:spChg>
        <pc:grpChg chg="add mod">
          <ac:chgData name="Scott Hauck" userId="34b3899fdf42c681" providerId="LiveId" clId="{4F0324DB-5CA0-4AC5-88AA-2C123CE4D174}" dt="2025-08-26T22:51:58.546" v="35"/>
          <ac:grpSpMkLst>
            <pc:docMk/>
            <pc:sldMk cId="0" sldId="269"/>
            <ac:grpSpMk id="2" creationId="{3EEB6C78-8E33-159A-36C2-F524DCD27F02}"/>
          </ac:grpSpMkLst>
        </pc:grpChg>
        <pc:grpChg chg="mod">
          <ac:chgData name="Scott Hauck" userId="34b3899fdf42c681" providerId="LiveId" clId="{4F0324DB-5CA0-4AC5-88AA-2C123CE4D174}" dt="2025-08-26T22:51:32.846" v="31" actId="164"/>
          <ac:grpSpMkLst>
            <pc:docMk/>
            <pc:sldMk cId="0" sldId="269"/>
            <ac:grpSpMk id="13318" creationId="{8126B6F4-A885-5DE1-7A29-A13F7AEF5A08}"/>
          </ac:grpSpMkLst>
        </pc:grpChg>
        <pc:grpChg chg="mod">
          <ac:chgData name="Scott Hauck" userId="34b3899fdf42c681" providerId="LiveId" clId="{4F0324DB-5CA0-4AC5-88AA-2C123CE4D174}" dt="2025-08-26T22:51:32.846" v="31" actId="164"/>
          <ac:grpSpMkLst>
            <pc:docMk/>
            <pc:sldMk cId="0" sldId="269"/>
            <ac:grpSpMk id="13319" creationId="{F6EEB344-9965-8D38-E353-D3CBE8B550B4}"/>
          </ac:grpSpMkLst>
        </pc:grpChg>
        <pc:cxnChg chg="mod">
          <ac:chgData name="Scott Hauck" userId="34b3899fdf42c681" providerId="LiveId" clId="{4F0324DB-5CA0-4AC5-88AA-2C123CE4D174}" dt="2025-08-26T22:51:32.846" v="31" actId="164"/>
          <ac:cxnSpMkLst>
            <pc:docMk/>
            <pc:sldMk cId="0" sldId="269"/>
            <ac:cxnSpMk id="13320" creationId="{79D31323-3960-6800-57B9-E1E743964533}"/>
          </ac:cxnSpMkLst>
        </pc:cxnChg>
        <pc:cxnChg chg="mod">
          <ac:chgData name="Scott Hauck" userId="34b3899fdf42c681" providerId="LiveId" clId="{4F0324DB-5CA0-4AC5-88AA-2C123CE4D174}" dt="2025-08-26T22:51:32.846" v="31" actId="164"/>
          <ac:cxnSpMkLst>
            <pc:docMk/>
            <pc:sldMk cId="0" sldId="269"/>
            <ac:cxnSpMk id="13321" creationId="{95E7278B-2D47-1A2C-23C0-50DE40B499C4}"/>
          </ac:cxnSpMkLst>
        </pc:cxnChg>
        <pc:cxnChg chg="mod">
          <ac:chgData name="Scott Hauck" userId="34b3899fdf42c681" providerId="LiveId" clId="{4F0324DB-5CA0-4AC5-88AA-2C123CE4D174}" dt="2025-08-26T22:51:32.846" v="31" actId="164"/>
          <ac:cxnSpMkLst>
            <pc:docMk/>
            <pc:sldMk cId="0" sldId="269"/>
            <ac:cxnSpMk id="13322" creationId="{D9E270DD-0FFF-3D53-0616-3EF65E731131}"/>
          </ac:cxnSpMkLst>
        </pc:cxnChg>
        <pc:cxnChg chg="mod">
          <ac:chgData name="Scott Hauck" userId="34b3899fdf42c681" providerId="LiveId" clId="{4F0324DB-5CA0-4AC5-88AA-2C123CE4D174}" dt="2025-08-26T22:51:32.846" v="31" actId="164"/>
          <ac:cxnSpMkLst>
            <pc:docMk/>
            <pc:sldMk cId="0" sldId="269"/>
            <ac:cxnSpMk id="13323" creationId="{E821207F-1210-C8F0-1E20-5A20B68A8EB4}"/>
          </ac:cxnSpMkLst>
        </pc:cxnChg>
        <pc:cxnChg chg="mod">
          <ac:chgData name="Scott Hauck" userId="34b3899fdf42c681" providerId="LiveId" clId="{4F0324DB-5CA0-4AC5-88AA-2C123CE4D174}" dt="2025-08-26T22:51:32.846" v="31" actId="164"/>
          <ac:cxnSpMkLst>
            <pc:docMk/>
            <pc:sldMk cId="0" sldId="269"/>
            <ac:cxnSpMk id="13324" creationId="{669E0C2A-D263-13F9-2C4A-A250445C47AC}"/>
          </ac:cxnSpMkLst>
        </pc:cxnChg>
      </pc:sldChg>
      <pc:sldChg chg="modSp">
        <pc:chgData name="Scott Hauck" userId="34b3899fdf42c681" providerId="LiveId" clId="{4F0324DB-5CA0-4AC5-88AA-2C123CE4D174}" dt="2025-08-26T22:50:50.336" v="28" actId="962"/>
        <pc:sldMkLst>
          <pc:docMk/>
          <pc:sldMk cId="0" sldId="270"/>
        </pc:sldMkLst>
        <pc:spChg chg="mod">
          <ac:chgData name="Scott Hauck" userId="34b3899fdf42c681" providerId="LiveId" clId="{4F0324DB-5CA0-4AC5-88AA-2C123CE4D174}" dt="2025-08-26T22:50:50.336" v="28" actId="962"/>
          <ac:spMkLst>
            <pc:docMk/>
            <pc:sldMk cId="0" sldId="270"/>
            <ac:spMk id="15362" creationId="{8F1C113D-E890-400D-CE8C-8AD5D4F471D6}"/>
          </ac:spMkLst>
        </pc:spChg>
        <pc:grpChg chg="mod">
          <ac:chgData name="Scott Hauck" userId="34b3899fdf42c681" providerId="LiveId" clId="{4F0324DB-5CA0-4AC5-88AA-2C123CE4D174}" dt="2025-08-26T22:48:47.978" v="13" actId="962"/>
          <ac:grpSpMkLst>
            <pc:docMk/>
            <pc:sldMk cId="0" sldId="270"/>
            <ac:grpSpMk id="15365" creationId="{29C00D74-8F36-252F-6565-974E73B9FADE}"/>
          </ac:grpSpMkLst>
        </pc:grpChg>
      </pc:sldChg>
      <pc:sldChg chg="modSp">
        <pc:chgData name="Scott Hauck" userId="34b3899fdf42c681" providerId="LiveId" clId="{4F0324DB-5CA0-4AC5-88AA-2C123CE4D174}" dt="2025-08-26T22:51:18.356" v="30"/>
        <pc:sldMkLst>
          <pc:docMk/>
          <pc:sldMk cId="0" sldId="271"/>
        </pc:sldMkLst>
        <pc:spChg chg="mod">
          <ac:chgData name="Scott Hauck" userId="34b3899fdf42c681" providerId="LiveId" clId="{4F0324DB-5CA0-4AC5-88AA-2C123CE4D174}" dt="2025-08-26T22:51:12.786" v="29" actId="962"/>
          <ac:spMkLst>
            <pc:docMk/>
            <pc:sldMk cId="0" sldId="271"/>
            <ac:spMk id="17410" creationId="{4FB05103-3EEA-F20B-9103-27F982347F7E}"/>
          </ac:spMkLst>
        </pc:spChg>
        <pc:grpChg chg="mod">
          <ac:chgData name="Scott Hauck" userId="34b3899fdf42c681" providerId="LiveId" clId="{4F0324DB-5CA0-4AC5-88AA-2C123CE4D174}" dt="2025-08-26T22:51:18.356" v="30"/>
          <ac:grpSpMkLst>
            <pc:docMk/>
            <pc:sldMk cId="0" sldId="271"/>
            <ac:grpSpMk id="17413" creationId="{9DF0B085-72C1-20AC-70EF-445D85113A5F}"/>
          </ac:grpSpMkLst>
        </pc:grpChg>
      </pc:sldChg>
      <pc:sldChg chg="modSp">
        <pc:chgData name="Scott Hauck" userId="34b3899fdf42c681" providerId="LiveId" clId="{4F0324DB-5CA0-4AC5-88AA-2C123CE4D174}" dt="2025-08-26T22:49:33.998" v="18" actId="962"/>
        <pc:sldMkLst>
          <pc:docMk/>
          <pc:sldMk cId="0" sldId="273"/>
        </pc:sldMkLst>
        <pc:spChg chg="mod">
          <ac:chgData name="Scott Hauck" userId="34b3899fdf42c681" providerId="LiveId" clId="{4F0324DB-5CA0-4AC5-88AA-2C123CE4D174}" dt="2025-08-26T22:49:33.998" v="18" actId="962"/>
          <ac:spMkLst>
            <pc:docMk/>
            <pc:sldMk cId="0" sldId="273"/>
            <ac:spMk id="9218" creationId="{67C5A587-0285-1562-B0D1-7B0508C03CC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29F7188-392D-2B20-1F26-EC837C6950D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22775"/>
            <a:ext cx="5156200" cy="418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91" tIns="45482" rIns="92591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49C1F30-83C1-D4AA-3082-E6FABEE061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704850"/>
            <a:ext cx="4703762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775CCC-3186-711E-856F-0E03CAB2D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76BDBC0-C4D3-FEF8-2391-12BE1C98B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95E8266-6CF9-A8AB-CE97-9BBE5B743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5013B2-78C2-93E4-9BDD-0F03EC224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B2CACFA-DC25-D718-B419-F2F2D9C9CC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3626D34-A203-626D-5083-2614D35C9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AB05C4-1BC1-E9AD-037F-814DD91BE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FCBF785-F9CA-15FB-1EB5-88C696C19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7378C44-499E-5B78-D25E-FAABED7F3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D78661A-84D5-B6B8-06F5-074B7F5D7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BCDAF6C-6274-3342-F12B-58C6FEE5A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B809595-2E25-F0B3-5CA7-B31F30908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D22A08C-029F-720F-4AF5-3CD7116CE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4C46E36-9DFD-E3CF-9715-D0E122B53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0B461D-C739-B8BA-DC08-5EE2EB381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EB8FEF1-CD78-C805-ED03-3E7637EC2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2157413"/>
            <a:ext cx="7880350" cy="1489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50" y="3937000"/>
            <a:ext cx="6489700" cy="17748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C248821-1C63-67FB-CA73-F0E7E3B06D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B9AF2-C39E-4492-AB08-EE1C9A9C45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9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0988999-3CD8-B1FA-8611-CFC6392676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A9EA-D351-4B98-907E-34C4FED9FF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955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341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819A224-5048-B7DD-FC8B-A6590F1EAE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8288B-9E31-4788-BAA2-2AF4C722B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42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D1F6FC6-9313-3D6A-E785-74AA114309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F08B8-DB65-4F57-870E-D00B071BD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75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38" y="4464050"/>
            <a:ext cx="7880350" cy="13795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838" y="2944813"/>
            <a:ext cx="7880350" cy="15192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6B17BEE-B595-3F13-63C9-81D1C7F3F2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0DA3F-8867-4B92-8B8C-F052AC0A2C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81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14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AAFB365-CC07-3733-4C44-AF4999C83F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9133-AE63-4A05-9F47-8899BA6EE9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04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77813"/>
            <a:ext cx="8343900" cy="11588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550" y="1555750"/>
            <a:ext cx="4095750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" y="2203450"/>
            <a:ext cx="4095750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113" y="1555750"/>
            <a:ext cx="409733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0113" y="2203450"/>
            <a:ext cx="4097337" cy="4002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273BAB2-567D-77EA-A0EB-7C606E2EF9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47740-CD5A-411C-811D-A34AB2687A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8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0CF5B63-C754-3578-3ACD-36EEF9BA96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3D992-4E17-4B79-BE6F-D9AE8EA8F7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37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F68BE12-1599-95B9-11CA-48A0C4959E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D8647-9363-47FD-9AAC-D207E8C87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1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0" y="276225"/>
            <a:ext cx="3049588" cy="11779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263" y="276225"/>
            <a:ext cx="5183187" cy="5929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550" y="1454150"/>
            <a:ext cx="3049588" cy="47513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35F2B1A-AF3E-1C4F-099E-45E2F32FCD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09C2D-FD0B-4EFE-BB5D-BF5C3B98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6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88" y="4862513"/>
            <a:ext cx="5562600" cy="5746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17688" y="620713"/>
            <a:ext cx="5562600" cy="4168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7688" y="5437188"/>
            <a:ext cx="5562600" cy="814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F7B623B-7394-EFBE-EB3D-FED07E921B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A5D53-A87F-4782-A375-3D4BA8A1B4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85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68AFE3B-706A-AAAF-ADE0-3FA906702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7494E0-3336-B5A2-DAE3-A328ABB38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38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71B551F4-853D-AFFA-C9A4-17F1740AD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" y="812800"/>
            <a:ext cx="84582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CC27B859-DAC8-926A-E5D8-5F9BB029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" y="6311900"/>
            <a:ext cx="84582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3A014959-A0F0-035E-6C85-220795F87C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244B46-2C33-4EF5-92EE-D280266F37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rutic2@uw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ujanp@uw.edu" TargetMode="External"/><Relationship Id="rId4" Type="http://schemas.openxmlformats.org/officeDocument/2006/relationships/hyperlink" Target="mailto:ahernan2@uw.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ABF94ABE-4AF3-50C5-B437-379F330E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9584421-ACE8-43C2-9DA9-375A6ADC7250}" type="slidenum">
              <a:rPr lang="en-US" altLang="en-US" smtClean="0"/>
              <a:pPr>
                <a:spcBef>
                  <a:spcPct val="0"/>
                </a:spcBef>
                <a:buSzTx/>
              </a:pPr>
              <a:t>1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785F23F-EF0C-4FA1-A459-D2666EB0B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ECE/CSE 469: Computer Design and Organization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AB6CAEFE-6067-8D97-031E-4EA578537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Professor Scott Hauck, ECEB-307Q, hauck@uw.edu</a:t>
            </a:r>
          </a:p>
          <a:p>
            <a:pPr lvl="1"/>
            <a:r>
              <a:rPr lang="en-US" altLang="en-US" dirty="0"/>
              <a:t>Office hours: email w/schedule</a:t>
            </a:r>
          </a:p>
          <a:p>
            <a:pPr lvl="1"/>
            <a:endParaRPr lang="en-US" altLang="en-US" sz="900" dirty="0"/>
          </a:p>
          <a:p>
            <a:r>
              <a:rPr lang="en-US" altLang="en-US" dirty="0"/>
              <a:t>TA:	</a:t>
            </a:r>
            <a:r>
              <a:rPr lang="sv-SE" altLang="en-US" dirty="0"/>
              <a:t>Shruti Chakraborty </a:t>
            </a:r>
            <a:r>
              <a:rPr lang="sv-SE" altLang="en-US" dirty="0">
                <a:hlinkClick r:id="rId3"/>
              </a:rPr>
              <a:t>shrutic2@uw.edu</a:t>
            </a:r>
            <a:endParaRPr lang="sv-SE" altLang="en-US" dirty="0"/>
          </a:p>
          <a:p>
            <a:r>
              <a:rPr lang="sv-SE" altLang="en-US" dirty="0"/>
              <a:t>		Ember Chow </a:t>
            </a:r>
            <a:r>
              <a:rPr lang="sv-SE" altLang="en-US" dirty="0">
                <a:hlinkClick r:id="rId4"/>
              </a:rPr>
              <a:t>emmychow@uw.edu</a:t>
            </a:r>
            <a:endParaRPr lang="sv-SE" altLang="en-US" dirty="0"/>
          </a:p>
          <a:p>
            <a:r>
              <a:rPr lang="sv-SE" altLang="en-US" dirty="0"/>
              <a:t>	</a:t>
            </a:r>
            <a:r>
              <a:rPr lang="sv-SE" altLang="en-US"/>
              <a:t>	Brady Lindell </a:t>
            </a:r>
            <a:r>
              <a:rPr lang="sv-SE" altLang="en-US">
                <a:hlinkClick r:id="rId5"/>
              </a:rPr>
              <a:t>bdl231@</a:t>
            </a:r>
            <a:r>
              <a:rPr lang="sv-SE" altLang="en-US" dirty="0">
                <a:hlinkClick r:id="rId5"/>
              </a:rPr>
              <a:t>uw.edu</a:t>
            </a:r>
            <a:endParaRPr lang="sv-SE" altLang="en-US" dirty="0"/>
          </a:p>
          <a:p>
            <a:endParaRPr lang="en-US" altLang="en-US" dirty="0"/>
          </a:p>
          <a:p>
            <a:r>
              <a:rPr lang="en-US" altLang="en-US" dirty="0"/>
              <a:t>Office hours: up-to-date times on website</a:t>
            </a:r>
          </a:p>
          <a:p>
            <a:endParaRPr lang="en-US" altLang="en-US" dirty="0"/>
          </a:p>
          <a:p>
            <a:endParaRPr lang="en-US" altLang="en-US" sz="900" dirty="0"/>
          </a:p>
          <a:p>
            <a:endParaRPr lang="en-US" altLang="en-US" sz="900" dirty="0"/>
          </a:p>
          <a:p>
            <a:endParaRPr lang="en-US" altLang="en-US" sz="900" dirty="0"/>
          </a:p>
          <a:p>
            <a:endParaRPr lang="en-US" altLang="en-US" sz="900" dirty="0"/>
          </a:p>
          <a:p>
            <a:endParaRPr lang="en-US" altLang="en-US" sz="900" dirty="0"/>
          </a:p>
          <a:p>
            <a:endParaRPr lang="en-US" altLang="en-US" sz="900" dirty="0"/>
          </a:p>
          <a:p>
            <a:r>
              <a:rPr lang="en-US" altLang="en-US" dirty="0"/>
              <a:t>Book: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sz="1600" dirty="0">
                <a:cs typeface="Times New Roman" panose="02020603050405020304" pitchFamily="18" charset="0"/>
              </a:rPr>
              <a:t>Patterson, Hennessy, </a:t>
            </a:r>
            <a:r>
              <a:rPr lang="en-US" altLang="en-US" sz="1600" i="1" dirty="0">
                <a:cs typeface="Times New Roman" panose="02020603050405020304" pitchFamily="18" charset="0"/>
              </a:rPr>
              <a:t>Computer Organization and Design: The Hardware/Software Interface – ARM Edition</a:t>
            </a:r>
            <a:r>
              <a:rPr lang="en-US" altLang="en-US" sz="1600" dirty="0">
                <a:cs typeface="Times New Roman" panose="02020603050405020304" pitchFamily="18" charset="0"/>
              </a:rPr>
              <a:t>, 2017, Morgan Kaufmann</a:t>
            </a:r>
            <a:r>
              <a:rPr lang="en-US" altLang="en-US" sz="1600" dirty="0">
                <a:latin typeface="Palatino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dirty="0"/>
              <a:t>Grading (approximate):</a:t>
            </a:r>
          </a:p>
          <a:p>
            <a:r>
              <a:rPr lang="en-US" altLang="en-US" dirty="0"/>
              <a:t>     20% - Homeworks   30% - Design Project   20% - Midterm   30% - Final Exam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4C103DB3-D7A8-A15D-6379-ABA35505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6E182D7-9671-4D52-B8FD-811958886824}" type="slidenum">
              <a:rPr lang="en-US" altLang="en-US" smtClean="0"/>
              <a:pPr>
                <a:spcBef>
                  <a:spcPct val="0"/>
                </a:spcBef>
                <a:buSzTx/>
              </a:pPr>
              <a:t>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5120EFC-D5C1-9DF0-6654-CACFC38AE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Prerequisites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28E5BE7-C764-E38D-EF24-637B49902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Logic Design and Boolean Algebra</a:t>
            </a:r>
          </a:p>
          <a:p>
            <a:r>
              <a:rPr lang="en-US" altLang="en-US"/>
              <a:t>	AND, OR, NAND, NOR gates</a:t>
            </a:r>
          </a:p>
          <a:p>
            <a:r>
              <a:rPr lang="en-US" altLang="en-US"/>
              <a:t>	Boolean Algebra</a:t>
            </a:r>
          </a:p>
          <a:p>
            <a:r>
              <a:rPr lang="en-US" altLang="en-US"/>
              <a:t>	D flip-flops, registers, and memories</a:t>
            </a:r>
          </a:p>
          <a:p>
            <a:r>
              <a:rPr lang="en-US" altLang="en-US"/>
              <a:t>	Binary numbers, 2’s complement, negation, overflows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Verilog</a:t>
            </a:r>
          </a:p>
          <a:p>
            <a:endParaRPr lang="en-US" altLang="en-US"/>
          </a:p>
          <a:p>
            <a:r>
              <a:rPr lang="en-US" altLang="en-US"/>
              <a:t>C/C++/Java programming</a:t>
            </a:r>
          </a:p>
          <a:p>
            <a:endParaRPr lang="en-US" altLang="en-US"/>
          </a:p>
          <a:p>
            <a:r>
              <a:rPr lang="en-US" altLang="en-US" b="1"/>
              <a:t>If you don’t know this material, </a:t>
            </a:r>
            <a:r>
              <a:rPr lang="en-US" altLang="en-US" b="1" u="sng"/>
              <a:t>DO NOT TAKE THE CLASS</a:t>
            </a:r>
          </a:p>
          <a:p>
            <a:endParaRPr lang="en-US" altLang="en-US" b="1"/>
          </a:p>
          <a:p>
            <a:r>
              <a:rPr lang="en-US" altLang="en-US" b="1"/>
              <a:t>If you don’t remember this material, </a:t>
            </a:r>
            <a:r>
              <a:rPr lang="en-US" altLang="en-US" b="1" u="sng"/>
              <a:t>REVIEW NOW</a:t>
            </a:r>
            <a:r>
              <a:rPr lang="en-US" altLang="en-US" b="1"/>
              <a:t>.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C8F361B0-1EDE-6CE8-414C-42C44196F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D26AE32-4253-4E72-BAE1-31B91E0454E2}" type="slidenum">
              <a:rPr lang="en-US" altLang="en-US" smtClean="0"/>
              <a:pPr>
                <a:spcBef>
                  <a:spcPct val="0"/>
                </a:spcBef>
                <a:buSzTx/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51373F9-A3DC-ADBB-84D2-5992B1D15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Joint Work Policy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633A8DB-E5BD-9CDE-C0D6-4B5324199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400"/>
              <a:t>The processor design and homeworks will be done in groups of 1-2.</a:t>
            </a:r>
          </a:p>
          <a:p>
            <a:r>
              <a:rPr lang="en-US" altLang="en-US" sz="1400"/>
              <a:t>	Groups may not collaborate on the specifics of homework or on the projects.</a:t>
            </a:r>
          </a:p>
          <a:p>
            <a:r>
              <a:rPr lang="en-US" altLang="en-US" sz="1400"/>
              <a:t>	All submitted student work must be from their own efforts, and not from any other source.</a:t>
            </a:r>
          </a:p>
          <a:p>
            <a:r>
              <a:rPr lang="en-US" altLang="en-US" sz="1400"/>
              <a:t>	Can use Piazza to form groups.</a:t>
            </a:r>
          </a:p>
          <a:p>
            <a:endParaRPr lang="en-US" altLang="en-US" sz="1400"/>
          </a:p>
          <a:p>
            <a:r>
              <a:rPr lang="en-US" altLang="en-US" sz="1400"/>
              <a:t>OK:</a:t>
            </a:r>
          </a:p>
          <a:p>
            <a:pPr lvl="1"/>
            <a:r>
              <a:rPr lang="en-US" altLang="en-US" sz="1400"/>
              <a:t>Studying together for exams</a:t>
            </a:r>
          </a:p>
          <a:p>
            <a:pPr lvl="1"/>
            <a:r>
              <a:rPr lang="en-US" altLang="en-US" sz="1400"/>
              <a:t>Discussing lectures or readings</a:t>
            </a:r>
          </a:p>
          <a:p>
            <a:pPr lvl="1"/>
            <a:r>
              <a:rPr lang="en-US" altLang="en-US" sz="1400"/>
              <a:t>Talking about general approaches</a:t>
            </a:r>
          </a:p>
          <a:p>
            <a:pPr lvl="1"/>
            <a:r>
              <a:rPr lang="en-US" altLang="en-US" sz="1400"/>
              <a:t>Help in debugging, CAD tools peculiarities, etc.</a:t>
            </a:r>
          </a:p>
          <a:p>
            <a:r>
              <a:rPr lang="en-US" altLang="en-US" sz="1400"/>
              <a:t>Not OK:</a:t>
            </a:r>
          </a:p>
          <a:p>
            <a:pPr lvl="1"/>
            <a:r>
              <a:rPr lang="en-US" altLang="en-US" sz="1400"/>
              <a:t>Developing a design between groups</a:t>
            </a:r>
          </a:p>
          <a:p>
            <a:pPr lvl="1"/>
            <a:r>
              <a:rPr lang="en-US" altLang="en-US" sz="1400"/>
              <a:t>Implementing the CPU between groups</a:t>
            </a:r>
          </a:p>
          <a:p>
            <a:pPr lvl="1"/>
            <a:r>
              <a:rPr lang="en-US" altLang="en-US" sz="1400"/>
              <a:t>Checking homework answers between groups</a:t>
            </a:r>
          </a:p>
          <a:p>
            <a:pPr lvl="1"/>
            <a:endParaRPr lang="en-US" altLang="en-US" sz="1400"/>
          </a:p>
          <a:p>
            <a:r>
              <a:rPr lang="en-US" altLang="en-US" sz="1400"/>
              <a:t>Violation of these rules is </a:t>
            </a:r>
            <a:r>
              <a:rPr lang="en-US" altLang="en-US" sz="1400" u="sng"/>
              <a:t>at minimum</a:t>
            </a:r>
            <a:r>
              <a:rPr lang="en-US" altLang="en-US" sz="1400"/>
              <a:t>:</a:t>
            </a:r>
          </a:p>
          <a:p>
            <a:r>
              <a:rPr lang="en-US" altLang="en-US" sz="1400"/>
              <a:t>	Loss of twice the points of that assignment.</a:t>
            </a:r>
          </a:p>
          <a:p>
            <a:r>
              <a:rPr lang="en-US" altLang="en-US" sz="1400"/>
              <a:t>	Report of Academic Misconduct to Dean’s Level.</a:t>
            </a:r>
          </a:p>
          <a:p>
            <a:r>
              <a:rPr lang="en-US" altLang="en-US" sz="1400"/>
              <a:t>	Potentially fail class, be expelled from UW.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67C5A587-0285-1562-B0D1-7B0508C03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570ED80-0CF9-42DB-829C-6E3A68365D0B}" type="slidenum">
              <a:rPr lang="en-US" altLang="en-US" smtClean="0"/>
              <a:pPr>
                <a:spcBef>
                  <a:spcPct val="0"/>
                </a:spcBef>
                <a:buSzTx/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0B8E5E9-71F8-4230-E91C-A1561D672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 Policy, Lab Policy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2DCF0B6-BBE7-EECA-E538-20FB32FA2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homework assignments due by the end of the class period</a:t>
            </a:r>
          </a:p>
          <a:p>
            <a:endParaRPr lang="en-US" altLang="en-US"/>
          </a:p>
          <a:p>
            <a:r>
              <a:rPr lang="en-US" altLang="en-US"/>
              <a:t>Late penalties (homework and lab):</a:t>
            </a:r>
          </a:p>
          <a:p>
            <a:pPr lvl="1"/>
            <a:r>
              <a:rPr lang="en-US" altLang="en-US"/>
              <a:t>-10% for the first 24 hours</a:t>
            </a:r>
          </a:p>
          <a:p>
            <a:pPr lvl="1"/>
            <a:r>
              <a:rPr lang="en-US" altLang="en-US"/>
              <a:t>-20% for the second 24 hours (total –30%)</a:t>
            </a:r>
          </a:p>
          <a:p>
            <a:pPr lvl="1"/>
            <a:r>
              <a:rPr lang="en-US" altLang="en-US"/>
              <a:t>-30% for the third 24 hours (total –60%)</a:t>
            </a:r>
          </a:p>
          <a:p>
            <a:pPr lvl="1"/>
            <a:r>
              <a:rPr lang="en-US" altLang="en-US"/>
              <a:t>-40% for all additional hours (total –100%)</a:t>
            </a:r>
          </a:p>
          <a:p>
            <a:pPr lvl="1"/>
            <a:endParaRPr lang="en-US" altLang="en-US"/>
          </a:p>
          <a:p>
            <a:r>
              <a:rPr lang="en-US" altLang="en-US"/>
              <a:t>Labs are an integral portion of the class learning.  Failure to make a good-faith effort at the labs is grounds for failing the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61251198-FE03-0810-35D9-8AFA572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B18AB33-CC02-4DA6-BE19-79AE99FF34A3}" type="slidenum">
              <a:rPr lang="en-US" altLang="en-US" smtClean="0"/>
              <a:pPr>
                <a:spcBef>
                  <a:spcPct val="0"/>
                </a:spcBef>
                <a:buSzTx/>
              </a:pPr>
              <a:t>5</a:t>
            </a:fld>
            <a:endParaRPr lang="en-US" altLang="en-US"/>
          </a:p>
        </p:txBody>
      </p:sp>
      <p:sp>
        <p:nvSpPr>
          <p:cNvPr id="11267" name="Rectangle 1026">
            <a:extLst>
              <a:ext uri="{FF2B5EF4-FFF2-40B4-BE49-F238E27FC236}">
                <a16:creationId xmlns:a16="http://schemas.microsoft.com/office/drawing/2014/main" id="{328A4014-311E-2109-09E3-F146EC22F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Architecture</a:t>
            </a:r>
          </a:p>
        </p:txBody>
      </p:sp>
      <p:sp>
        <p:nvSpPr>
          <p:cNvPr id="11268" name="Rectangle 1027">
            <a:extLst>
              <a:ext uri="{FF2B5EF4-FFF2-40B4-BE49-F238E27FC236}">
                <a16:creationId xmlns:a16="http://schemas.microsoft.com/office/drawing/2014/main" id="{62C16D94-3765-01D3-1596-135F1B2FB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Readings: 1.1-1.4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Interaction between hardware and software</a:t>
            </a:r>
          </a:p>
          <a:p>
            <a:r>
              <a:rPr lang="en-US" altLang="en-US"/>
              <a:t>	Hardware sets realities, requirements</a:t>
            </a:r>
          </a:p>
          <a:p>
            <a:r>
              <a:rPr lang="en-US" altLang="en-US"/>
              <a:t>		Area, power, performance</a:t>
            </a:r>
          </a:p>
          <a:p>
            <a:r>
              <a:rPr lang="en-US" altLang="en-US"/>
              <a:t>	Software places demands on hardware</a:t>
            </a:r>
          </a:p>
          <a:p>
            <a:r>
              <a:rPr lang="en-US" altLang="en-US"/>
              <a:t>		Processor only as good as software it runs</a:t>
            </a:r>
          </a:p>
        </p:txBody>
      </p:sp>
      <p:grpSp>
        <p:nvGrpSpPr>
          <p:cNvPr id="11269" name="Group 1086" descr="Computer Architecture levels of abstraction, identifying the concept of the Instruction Set Architecture.">
            <a:extLst>
              <a:ext uri="{FF2B5EF4-FFF2-40B4-BE49-F238E27FC236}">
                <a16:creationId xmlns:a16="http://schemas.microsoft.com/office/drawing/2014/main" id="{2EF88B14-231E-F0F2-1455-ABB5CA33DFB6}"/>
              </a:ext>
            </a:extLst>
          </p:cNvPr>
          <p:cNvGrpSpPr>
            <a:grpSpLocks/>
          </p:cNvGrpSpPr>
          <p:nvPr/>
        </p:nvGrpSpPr>
        <p:grpSpPr bwMode="auto">
          <a:xfrm>
            <a:off x="2978150" y="1179513"/>
            <a:ext cx="5746750" cy="3343275"/>
            <a:chOff x="1876" y="683"/>
            <a:chExt cx="3620" cy="2106"/>
          </a:xfrm>
        </p:grpSpPr>
        <p:sp>
          <p:nvSpPr>
            <p:cNvPr id="11270" name="Rectangle 1056">
              <a:extLst>
                <a:ext uri="{FF2B5EF4-FFF2-40B4-BE49-F238E27FC236}">
                  <a16:creationId xmlns:a16="http://schemas.microsoft.com/office/drawing/2014/main" id="{1E68A071-72DE-C484-7FB2-04A21BB4D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699"/>
              <a:ext cx="8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I/O system</a:t>
              </a:r>
            </a:p>
          </p:txBody>
        </p:sp>
        <p:sp>
          <p:nvSpPr>
            <p:cNvPr id="11271" name="Rectangle 1057">
              <a:extLst>
                <a:ext uri="{FF2B5EF4-FFF2-40B4-BE49-F238E27FC236}">
                  <a16:creationId xmlns:a16="http://schemas.microsoft.com/office/drawing/2014/main" id="{6EC45116-FB17-2CDD-F3EA-F0F77E04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563"/>
              <a:ext cx="1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2" name="Rectangle 1058">
              <a:extLst>
                <a:ext uri="{FF2B5EF4-FFF2-40B4-BE49-F238E27FC236}">
                  <a16:creationId xmlns:a16="http://schemas.microsoft.com/office/drawing/2014/main" id="{C6123F8D-1A2C-F2B8-858F-272144C7D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1699"/>
              <a:ext cx="109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Instr. Set Proc.</a:t>
              </a:r>
            </a:p>
          </p:txBody>
        </p:sp>
        <p:sp>
          <p:nvSpPr>
            <p:cNvPr id="11273" name="Rectangle 1059">
              <a:extLst>
                <a:ext uri="{FF2B5EF4-FFF2-40B4-BE49-F238E27FC236}">
                  <a16:creationId xmlns:a16="http://schemas.microsoft.com/office/drawing/2014/main" id="{593D35AB-7F6F-D39D-1DFE-C8DDFA7C4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687"/>
              <a:ext cx="1960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4" name="Line 1060">
              <a:extLst>
                <a:ext uri="{FF2B5EF4-FFF2-40B4-BE49-F238E27FC236}">
                  <a16:creationId xmlns:a16="http://schemas.microsoft.com/office/drawing/2014/main" id="{F149FBAE-B726-AA83-C83A-CD183D42F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" y="1671"/>
              <a:ext cx="0" cy="2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Rectangle 1061">
              <a:extLst>
                <a:ext uri="{FF2B5EF4-FFF2-40B4-BE49-F238E27FC236}">
                  <a16:creationId xmlns:a16="http://schemas.microsoft.com/office/drawing/2014/main" id="{5DF66C76-0EE7-A30E-F7EE-62320020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1395"/>
              <a:ext cx="70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Compiler</a:t>
              </a:r>
            </a:p>
          </p:txBody>
        </p:sp>
        <p:sp>
          <p:nvSpPr>
            <p:cNvPr id="11276" name="Rectangle 1062">
              <a:extLst>
                <a:ext uri="{FF2B5EF4-FFF2-40B4-BE49-F238E27FC236}">
                  <a16:creationId xmlns:a16="http://schemas.microsoft.com/office/drawing/2014/main" id="{7B16A198-F8AA-5BB2-F9C7-0F73107BB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1407"/>
              <a:ext cx="712" cy="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77" name="Rectangle 1063">
              <a:extLst>
                <a:ext uri="{FF2B5EF4-FFF2-40B4-BE49-F238E27FC236}">
                  <a16:creationId xmlns:a16="http://schemas.microsoft.com/office/drawing/2014/main" id="{80DF1D59-B4BD-8CCB-007B-AEAB59DE4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963"/>
              <a:ext cx="76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Operating</a:t>
              </a:r>
            </a:p>
          </p:txBody>
        </p:sp>
        <p:sp>
          <p:nvSpPr>
            <p:cNvPr id="11278" name="Rectangle 1064">
              <a:extLst>
                <a:ext uri="{FF2B5EF4-FFF2-40B4-BE49-F238E27FC236}">
                  <a16:creationId xmlns:a16="http://schemas.microsoft.com/office/drawing/2014/main" id="{69DB85D4-8D74-0681-A378-BBBF00A49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1123"/>
              <a:ext cx="59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System</a:t>
              </a:r>
            </a:p>
          </p:txBody>
        </p:sp>
        <p:sp>
          <p:nvSpPr>
            <p:cNvPr id="11279" name="Line 1065">
              <a:extLst>
                <a:ext uri="{FF2B5EF4-FFF2-40B4-BE49-F238E27FC236}">
                  <a16:creationId xmlns:a16="http://schemas.microsoft.com/office/drawing/2014/main" id="{19B482FD-FAA6-1BCC-5A91-E02EE2BE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6" y="971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066">
              <a:extLst>
                <a:ext uri="{FF2B5EF4-FFF2-40B4-BE49-F238E27FC236}">
                  <a16:creationId xmlns:a16="http://schemas.microsoft.com/office/drawing/2014/main" id="{90E53FF4-360D-7C63-BFFF-FAEB41430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" y="971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067">
              <a:extLst>
                <a:ext uri="{FF2B5EF4-FFF2-40B4-BE49-F238E27FC236}">
                  <a16:creationId xmlns:a16="http://schemas.microsoft.com/office/drawing/2014/main" id="{54E9F114-B31C-63CC-E505-288AC2657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" y="971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Rectangle 1068">
              <a:extLst>
                <a:ext uri="{FF2B5EF4-FFF2-40B4-BE49-F238E27FC236}">
                  <a16:creationId xmlns:a16="http://schemas.microsoft.com/office/drawing/2014/main" id="{E97BF519-CF81-5D83-7052-1994123CC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747"/>
              <a:ext cx="864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Application</a:t>
              </a:r>
            </a:p>
          </p:txBody>
        </p:sp>
        <p:sp>
          <p:nvSpPr>
            <p:cNvPr id="11283" name="Line 1069">
              <a:extLst>
                <a:ext uri="{FF2B5EF4-FFF2-40B4-BE49-F238E27FC236}">
                  <a16:creationId xmlns:a16="http://schemas.microsoft.com/office/drawing/2014/main" id="{3957E210-F904-5035-B982-15D33D682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4" y="683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" name="Line 1070">
              <a:extLst>
                <a:ext uri="{FF2B5EF4-FFF2-40B4-BE49-F238E27FC236}">
                  <a16:creationId xmlns:a16="http://schemas.microsoft.com/office/drawing/2014/main" id="{7B01FD3D-BF2C-EA89-182B-F7FBE1175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" y="68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Rectangle 1071">
              <a:extLst>
                <a:ext uri="{FF2B5EF4-FFF2-40B4-BE49-F238E27FC236}">
                  <a16:creationId xmlns:a16="http://schemas.microsoft.com/office/drawing/2014/main" id="{9FD6980C-2A34-878F-825E-412FDC39C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229"/>
              <a:ext cx="104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Digital Design</a:t>
              </a:r>
            </a:p>
          </p:txBody>
        </p:sp>
        <p:sp>
          <p:nvSpPr>
            <p:cNvPr id="11286" name="Rectangle 1072">
              <a:extLst>
                <a:ext uri="{FF2B5EF4-FFF2-40B4-BE49-F238E27FC236}">
                  <a16:creationId xmlns:a16="http://schemas.microsoft.com/office/drawing/2014/main" id="{2FB805A8-309B-23ED-E513-F6D0B176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2209"/>
              <a:ext cx="1672" cy="21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7" name="Rectangle 1073">
              <a:extLst>
                <a:ext uri="{FF2B5EF4-FFF2-40B4-BE49-F238E27FC236}">
                  <a16:creationId xmlns:a16="http://schemas.microsoft.com/office/drawing/2014/main" id="{C49E624A-81B6-46EB-8F69-2A8DF447F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407"/>
              <a:ext cx="105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Circuit Design</a:t>
              </a:r>
            </a:p>
          </p:txBody>
        </p:sp>
        <p:sp>
          <p:nvSpPr>
            <p:cNvPr id="11288" name="Rectangle 1074">
              <a:extLst>
                <a:ext uri="{FF2B5EF4-FFF2-40B4-BE49-F238E27FC236}">
                  <a16:creationId xmlns:a16="http://schemas.microsoft.com/office/drawing/2014/main" id="{5DD47220-A6C1-883F-1224-A36979839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427"/>
              <a:ext cx="1416" cy="1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89" name="Rectangle 1076">
              <a:extLst>
                <a:ext uri="{FF2B5EF4-FFF2-40B4-BE49-F238E27FC236}">
                  <a16:creationId xmlns:a16="http://schemas.microsoft.com/office/drawing/2014/main" id="{1A0F68C5-1443-7E49-DEB9-C0C74897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486"/>
              <a:ext cx="108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Instruction Set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 Architecture</a:t>
              </a:r>
            </a:p>
          </p:txBody>
        </p:sp>
        <p:sp>
          <p:nvSpPr>
            <p:cNvPr id="11290" name="Rectangle 1077">
              <a:extLst>
                <a:ext uri="{FF2B5EF4-FFF2-40B4-BE49-F238E27FC236}">
                  <a16:creationId xmlns:a16="http://schemas.microsoft.com/office/drawing/2014/main" id="{E5D42C59-4CA2-ACBC-0097-F91270BE1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395"/>
              <a:ext cx="720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2000"/>
                </a:lnSpc>
                <a:spcBef>
                  <a:spcPct val="0"/>
                </a:spcBef>
                <a:buSzTx/>
              </a:pPr>
              <a:r>
                <a:rPr lang="en-US" altLang="en-US" b="1"/>
                <a:t>Firmware</a:t>
              </a:r>
            </a:p>
          </p:txBody>
        </p:sp>
        <p:sp>
          <p:nvSpPr>
            <p:cNvPr id="11291" name="Rectangle 1078">
              <a:extLst>
                <a:ext uri="{FF2B5EF4-FFF2-40B4-BE49-F238E27FC236}">
                  <a16:creationId xmlns:a16="http://schemas.microsoft.com/office/drawing/2014/main" id="{5389F1FE-03A1-6230-B7BB-D51818317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1407"/>
              <a:ext cx="712" cy="2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2" name="Line 1079">
              <a:extLst>
                <a:ext uri="{FF2B5EF4-FFF2-40B4-BE49-F238E27FC236}">
                  <a16:creationId xmlns:a16="http://schemas.microsoft.com/office/drawing/2014/main" id="{B42D0B6E-BB95-FE0B-8D42-68CA28A37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683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Rectangle 1080">
              <a:extLst>
                <a:ext uri="{FF2B5EF4-FFF2-40B4-BE49-F238E27FC236}">
                  <a16:creationId xmlns:a16="http://schemas.microsoft.com/office/drawing/2014/main" id="{FB7A9519-E6FF-7A74-F8CA-A8738E6DD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1959"/>
              <a:ext cx="146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b="1"/>
                <a:t>Datapath &amp; Control </a:t>
              </a:r>
            </a:p>
          </p:txBody>
        </p:sp>
        <p:sp>
          <p:nvSpPr>
            <p:cNvPr id="11294" name="Rectangle 1081">
              <a:extLst>
                <a:ext uri="{FF2B5EF4-FFF2-40B4-BE49-F238E27FC236}">
                  <a16:creationId xmlns:a16="http://schemas.microsoft.com/office/drawing/2014/main" id="{D6A6A89A-7775-B9EE-0655-03B66D1E9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929"/>
              <a:ext cx="1816" cy="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5" name="Rectangle 1082">
              <a:extLst>
                <a:ext uri="{FF2B5EF4-FFF2-40B4-BE49-F238E27FC236}">
                  <a16:creationId xmlns:a16="http://schemas.microsoft.com/office/drawing/2014/main" id="{F6CE3F41-132C-AF41-0360-C822EBFF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" y="2579"/>
              <a:ext cx="5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600" b="1"/>
                <a:t>Layout</a:t>
              </a:r>
            </a:p>
          </p:txBody>
        </p:sp>
        <p:sp>
          <p:nvSpPr>
            <p:cNvPr id="11296" name="Rectangle 1083">
              <a:extLst>
                <a:ext uri="{FF2B5EF4-FFF2-40B4-BE49-F238E27FC236}">
                  <a16:creationId xmlns:a16="http://schemas.microsoft.com/office/drawing/2014/main" id="{0ADF2AF9-9ACA-4BD0-1B08-86E95DA19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83"/>
              <a:ext cx="1288" cy="1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297" name="Rectangle 1075" descr="Horizontal brick">
              <a:extLst>
                <a:ext uri="{FF2B5EF4-FFF2-40B4-BE49-F238E27FC236}">
                  <a16:creationId xmlns:a16="http://schemas.microsoft.com/office/drawing/2014/main" id="{691BEDA9-856C-1E7B-73D0-348BBCB0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95"/>
              <a:ext cx="2472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7740FF39-6D92-6F9E-442C-EB2D0CA1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C5BDB9E-7CB9-48DA-A665-D804C8F3FC23}" type="slidenum">
              <a:rPr lang="en-US" altLang="en-US" smtClean="0"/>
              <a:pPr>
                <a:spcBef>
                  <a:spcPct val="0"/>
                </a:spcBef>
                <a:buSzTx/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7512A9E-FAFC-205C-A708-2B854DB36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Software – The Compilation Process</a:t>
            </a:r>
          </a:p>
        </p:txBody>
      </p:sp>
      <p:grpSp>
        <p:nvGrpSpPr>
          <p:cNvPr id="2" name="Group 1" descr="Compilation flowchart, and target CPU with associated memory.">
            <a:extLst>
              <a:ext uri="{FF2B5EF4-FFF2-40B4-BE49-F238E27FC236}">
                <a16:creationId xmlns:a16="http://schemas.microsoft.com/office/drawing/2014/main" id="{3EEB6C78-8E33-159A-36C2-F524DCD27F02}"/>
              </a:ext>
            </a:extLst>
          </p:cNvPr>
          <p:cNvGrpSpPr/>
          <p:nvPr/>
        </p:nvGrpSpPr>
        <p:grpSpPr>
          <a:xfrm>
            <a:off x="660400" y="1000125"/>
            <a:ext cx="3127375" cy="5053013"/>
            <a:chOff x="660400" y="1000125"/>
            <a:chExt cx="3127375" cy="5053013"/>
          </a:xfrm>
        </p:grpSpPr>
        <p:grpSp>
          <p:nvGrpSpPr>
            <p:cNvPr id="13318" name="Group 25" descr="Example flow of a program from high-level language to assembly via a compiler, and to machine code via an assembler.">
              <a:extLst>
                <a:ext uri="{FF2B5EF4-FFF2-40B4-BE49-F238E27FC236}">
                  <a16:creationId xmlns:a16="http://schemas.microsoft.com/office/drawing/2014/main" id="{8126B6F4-A885-5DE1-7A29-A13F7AEF5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375" y="1000125"/>
              <a:ext cx="2057400" cy="3802063"/>
              <a:chOff x="574" y="630"/>
              <a:chExt cx="1296" cy="2395"/>
            </a:xfrm>
          </p:grpSpPr>
          <p:sp>
            <p:nvSpPr>
              <p:cNvPr id="13329" name="Rectangle 9">
                <a:extLst>
                  <a:ext uri="{FF2B5EF4-FFF2-40B4-BE49-F238E27FC236}">
                    <a16:creationId xmlns:a16="http://schemas.microsoft.com/office/drawing/2014/main" id="{A70F7EC9-2D3C-F149-8544-D6F110B62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" y="1072"/>
                <a:ext cx="761" cy="4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Compiler</a:t>
                </a:r>
              </a:p>
            </p:txBody>
          </p:sp>
          <p:sp>
            <p:nvSpPr>
              <p:cNvPr id="13330" name="Rectangle 10">
                <a:extLst>
                  <a:ext uri="{FF2B5EF4-FFF2-40B4-BE49-F238E27FC236}">
                    <a16:creationId xmlns:a16="http://schemas.microsoft.com/office/drawing/2014/main" id="{ADCDE04E-01BF-8A8F-0510-EC683D105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" y="2154"/>
                <a:ext cx="761" cy="42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Assembler</a:t>
                </a:r>
              </a:p>
            </p:txBody>
          </p:sp>
          <p:sp>
            <p:nvSpPr>
              <p:cNvPr id="13331" name="Text Box 14">
                <a:extLst>
                  <a:ext uri="{FF2B5EF4-FFF2-40B4-BE49-F238E27FC236}">
                    <a16:creationId xmlns:a16="http://schemas.microsoft.com/office/drawing/2014/main" id="{09B19DEB-F6E5-83AF-96E3-BA8FB3194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630"/>
                <a:ext cx="108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C, C++, Java, …</a:t>
                </a:r>
              </a:p>
            </p:txBody>
          </p:sp>
          <p:sp>
            <p:nvSpPr>
              <p:cNvPr id="13332" name="Text Box 16">
                <a:extLst>
                  <a:ext uri="{FF2B5EF4-FFF2-40B4-BE49-F238E27FC236}">
                    <a16:creationId xmlns:a16="http://schemas.microsoft.com/office/drawing/2014/main" id="{9959EC20-CAF9-505F-DF79-6ECBC90A5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12"/>
                <a:ext cx="12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Assembly Language</a:t>
                </a:r>
              </a:p>
            </p:txBody>
          </p:sp>
          <p:sp>
            <p:nvSpPr>
              <p:cNvPr id="13333" name="Text Box 17">
                <a:extLst>
                  <a:ext uri="{FF2B5EF4-FFF2-40B4-BE49-F238E27FC236}">
                    <a16:creationId xmlns:a16="http://schemas.microsoft.com/office/drawing/2014/main" id="{4C39B0FE-ACFD-E602-0E45-0AC48D591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" y="2794"/>
                <a:ext cx="12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>
                    <a:latin typeface="Times New Roman" panose="02020603050405020304" pitchFamily="18" charset="0"/>
                  </a:rPr>
                  <a:t>Machine Language</a:t>
                </a:r>
              </a:p>
            </p:txBody>
          </p:sp>
        </p:grpSp>
        <p:grpSp>
          <p:nvGrpSpPr>
            <p:cNvPr id="13319" name="Group 19" descr="Diagram of a CPU and its attached memory.">
              <a:extLst>
                <a:ext uri="{FF2B5EF4-FFF2-40B4-BE49-F238E27FC236}">
                  <a16:creationId xmlns:a16="http://schemas.microsoft.com/office/drawing/2014/main" id="{F6EEB344-9965-8D38-E353-D3CBE8B550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400" y="5137150"/>
              <a:ext cx="2559050" cy="915988"/>
              <a:chOff x="326" y="3236"/>
              <a:chExt cx="1612" cy="577"/>
            </a:xfrm>
          </p:grpSpPr>
          <p:sp>
            <p:nvSpPr>
              <p:cNvPr id="13326" name="Rectangle 12">
                <a:extLst>
                  <a:ext uri="{FF2B5EF4-FFF2-40B4-BE49-F238E27FC236}">
                    <a16:creationId xmlns:a16="http://schemas.microsoft.com/office/drawing/2014/main" id="{30FC2A64-E758-9143-A813-B65CD9396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" y="3236"/>
                <a:ext cx="577" cy="577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CPU</a:t>
                </a:r>
              </a:p>
            </p:txBody>
          </p:sp>
          <p:sp>
            <p:nvSpPr>
              <p:cNvPr id="13327" name="Rectangle 13">
                <a:extLst>
                  <a:ext uri="{FF2B5EF4-FFF2-40B4-BE49-F238E27FC236}">
                    <a16:creationId xmlns:a16="http://schemas.microsoft.com/office/drawing/2014/main" id="{1AE0A7E5-EBBB-2743-6FC5-53DBB6478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236"/>
                <a:ext cx="577" cy="577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</a:pPr>
                <a:r>
                  <a:rPr lang="en-US" altLang="en-US" b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Memory</a:t>
                </a:r>
              </a:p>
            </p:txBody>
          </p:sp>
          <p:cxnSp>
            <p:nvCxnSpPr>
              <p:cNvPr id="13328" name="AutoShape 18">
                <a:extLst>
                  <a:ext uri="{FF2B5EF4-FFF2-40B4-BE49-F238E27FC236}">
                    <a16:creationId xmlns:a16="http://schemas.microsoft.com/office/drawing/2014/main" id="{82589013-DF56-E765-C25E-E540BE714DCF}"/>
                  </a:ext>
                </a:extLst>
              </p:cNvPr>
              <p:cNvCxnSpPr>
                <a:cxnSpLocks noChangeShapeType="1"/>
                <a:stCxn id="13326" idx="3"/>
                <a:endCxn id="13327" idx="1"/>
              </p:cNvCxnSpPr>
              <p:nvPr/>
            </p:nvCxnSpPr>
            <p:spPr bwMode="auto">
              <a:xfrm>
                <a:off x="903" y="3525"/>
                <a:ext cx="458" cy="0"/>
              </a:xfrm>
              <a:prstGeom prst="straightConnector1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320" name="AutoShape 20">
              <a:extLst>
                <a:ext uri="{FF2B5EF4-FFF2-40B4-BE49-F238E27FC236}">
                  <a16:creationId xmlns:a16="http://schemas.microsoft.com/office/drawing/2014/main" id="{79D31323-3960-6800-57B9-E1E743964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3331" idx="2"/>
              <a:endCxn id="13329" idx="0"/>
            </p:cNvCxnSpPr>
            <p:nvPr/>
          </p:nvCxnSpPr>
          <p:spPr bwMode="auto">
            <a:xfrm>
              <a:off x="2759075" y="1366838"/>
              <a:ext cx="0" cy="334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1" name="AutoShape 21">
              <a:extLst>
                <a:ext uri="{FF2B5EF4-FFF2-40B4-BE49-F238E27FC236}">
                  <a16:creationId xmlns:a16="http://schemas.microsoft.com/office/drawing/2014/main" id="{95E7278B-2D47-1A2C-23C0-50DE40B49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3329" idx="2"/>
              <a:endCxn id="13332" idx="0"/>
            </p:cNvCxnSpPr>
            <p:nvPr/>
          </p:nvCxnSpPr>
          <p:spPr bwMode="auto">
            <a:xfrm>
              <a:off x="2759075" y="2382838"/>
              <a:ext cx="0" cy="334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AutoShape 22">
              <a:extLst>
                <a:ext uri="{FF2B5EF4-FFF2-40B4-BE49-F238E27FC236}">
                  <a16:creationId xmlns:a16="http://schemas.microsoft.com/office/drawing/2014/main" id="{D9E270DD-0FFF-3D53-0616-3EF65E731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3332" idx="2"/>
              <a:endCxn id="13330" idx="0"/>
            </p:cNvCxnSpPr>
            <p:nvPr/>
          </p:nvCxnSpPr>
          <p:spPr bwMode="auto">
            <a:xfrm>
              <a:off x="2759075" y="3084513"/>
              <a:ext cx="0" cy="334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AutoShape 23">
              <a:extLst>
                <a:ext uri="{FF2B5EF4-FFF2-40B4-BE49-F238E27FC236}">
                  <a16:creationId xmlns:a16="http://schemas.microsoft.com/office/drawing/2014/main" id="{E821207F-1210-C8F0-1E20-5A20B68A8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3330" idx="2"/>
              <a:endCxn id="13333" idx="0"/>
            </p:cNvCxnSpPr>
            <p:nvPr/>
          </p:nvCxnSpPr>
          <p:spPr bwMode="auto">
            <a:xfrm>
              <a:off x="2759075" y="4100513"/>
              <a:ext cx="0" cy="334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24">
              <a:extLst>
                <a:ext uri="{FF2B5EF4-FFF2-40B4-BE49-F238E27FC236}">
                  <a16:creationId xmlns:a16="http://schemas.microsoft.com/office/drawing/2014/main" id="{669E0C2A-D263-13F9-2C4A-A250445C4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3333" idx="2"/>
              <a:endCxn id="13327" idx="0"/>
            </p:cNvCxnSpPr>
            <p:nvPr/>
          </p:nvCxnSpPr>
          <p:spPr bwMode="auto">
            <a:xfrm>
              <a:off x="2759075" y="4802188"/>
              <a:ext cx="3175" cy="3349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6" name="Text Box 6">
            <a:extLst>
              <a:ext uri="{FF2B5EF4-FFF2-40B4-BE49-F238E27FC236}">
                <a16:creationId xmlns:a16="http://schemas.microsoft.com/office/drawing/2014/main" id="{5555F328-B388-23CC-32F4-D079157A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839788"/>
            <a:ext cx="421481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/* Swap the ith and (i+1)th element of an array */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swap(int v[], int k) {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int temp = v[k];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v[k] = v[k+1];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v[k+1] = temp;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EB7811ED-7854-8116-E025-10AEADE9F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433638"/>
            <a:ext cx="4722813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SWAP: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LSL	X9, X1, #3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ADD	X9, X0, X9	// Compute address of v[k]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LDUR	X10, [X9, #0]	// get v[k]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LDUR	X11, [X9, #8]	// get v[k+1]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STUR	X11, [X9,#0]	// save new value to v[k]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STUR	X10, [X9, #8]	// save new value to v[k+1]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BR	X30	// return from subroutine</a:t>
            </a:r>
          </a:p>
        </p:txBody>
      </p:sp>
      <p:sp>
        <p:nvSpPr>
          <p:cNvPr id="13325" name="Text Box 26">
            <a:extLst>
              <a:ext uri="{FF2B5EF4-FFF2-40B4-BE49-F238E27FC236}">
                <a16:creationId xmlns:a16="http://schemas.microsoft.com/office/drawing/2014/main" id="{F5367E9C-6162-9A53-257E-3512F919B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4525963"/>
            <a:ext cx="37496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11010011011 00000 000011 00001 01001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10001011000 01001 000000 00000 01001 11111000010 000000000 00 01001 01010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11111000010 000001000 00 01001 01011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11111000000 000000000 00 01001 01011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11111000000 000001000 00 01001 01010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11010110000 00000 000000 00000 11110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F1C113D-E890-400D-CE8C-8AD5D4F47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615AB23-84A7-4D53-8EB1-23B2E4A9AC02}" type="slidenum">
              <a:rPr lang="en-US" altLang="en-US" smtClean="0"/>
              <a:pPr>
                <a:spcBef>
                  <a:spcPct val="0"/>
                </a:spcBef>
                <a:buSzTx/>
              </a:pPr>
              <a:t>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29E862A-A110-64AB-04DC-E3E4E9D26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Computer Organization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A2C042B-8596-BF36-A71C-FAB47EB08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Five classic components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Memory:  Store instructions, data</a:t>
            </a:r>
          </a:p>
          <a:p>
            <a:r>
              <a:rPr lang="en-US" altLang="en-US"/>
              <a:t>	Datapath:  Perform operations (Add, subtract, …)</a:t>
            </a:r>
          </a:p>
          <a:p>
            <a:r>
              <a:rPr lang="en-US" altLang="en-US"/>
              <a:t>	Control:  Orchestrate operations (who does what when)</a:t>
            </a:r>
          </a:p>
          <a:p>
            <a:r>
              <a:rPr lang="en-US" altLang="en-US"/>
              <a:t>	Input:  Get information from the outside world</a:t>
            </a:r>
          </a:p>
          <a:p>
            <a:r>
              <a:rPr lang="en-US" altLang="en-US"/>
              <a:t>	Output:  Provide results</a:t>
            </a:r>
          </a:p>
        </p:txBody>
      </p:sp>
      <p:grpSp>
        <p:nvGrpSpPr>
          <p:cNvPr id="15365" name="Group 655" descr="Overview of a computer, identifying control and datapath, memory, and I/O devices.">
            <a:extLst>
              <a:ext uri="{FF2B5EF4-FFF2-40B4-BE49-F238E27FC236}">
                <a16:creationId xmlns:a16="http://schemas.microsoft.com/office/drawing/2014/main" id="{29C00D74-8F36-252F-6565-974E73B9FADE}"/>
              </a:ext>
            </a:extLst>
          </p:cNvPr>
          <p:cNvGrpSpPr>
            <a:grpSpLocks/>
          </p:cNvGrpSpPr>
          <p:nvPr/>
        </p:nvGrpSpPr>
        <p:grpSpPr bwMode="auto">
          <a:xfrm>
            <a:off x="701675" y="1481138"/>
            <a:ext cx="5143500" cy="2857500"/>
            <a:chOff x="2362" y="1521"/>
            <a:chExt cx="3240" cy="1800"/>
          </a:xfrm>
        </p:grpSpPr>
        <p:sp>
          <p:nvSpPr>
            <p:cNvPr id="15366" name="Rectangle 638">
              <a:extLst>
                <a:ext uri="{FF2B5EF4-FFF2-40B4-BE49-F238E27FC236}">
                  <a16:creationId xmlns:a16="http://schemas.microsoft.com/office/drawing/2014/main" id="{AFA5B572-C18C-AA0E-2C09-D848E495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521"/>
              <a:ext cx="3240" cy="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67" name="Rectangle 639">
              <a:extLst>
                <a:ext uri="{FF2B5EF4-FFF2-40B4-BE49-F238E27FC236}">
                  <a16:creationId xmlns:a16="http://schemas.microsoft.com/office/drawing/2014/main" id="{05A423DB-FD16-EB39-DE0D-E5C06F537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777"/>
              <a:ext cx="920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68" name="Rectangle 640">
              <a:extLst>
                <a:ext uri="{FF2B5EF4-FFF2-40B4-BE49-F238E27FC236}">
                  <a16:creationId xmlns:a16="http://schemas.microsoft.com/office/drawing/2014/main" id="{991A5793-E7EE-F9FC-6731-995D82563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61"/>
              <a:ext cx="8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 Processor</a:t>
              </a:r>
            </a:p>
          </p:txBody>
        </p:sp>
        <p:sp>
          <p:nvSpPr>
            <p:cNvPr id="15369" name="Rectangle 641">
              <a:extLst>
                <a:ext uri="{FF2B5EF4-FFF2-40B4-BE49-F238E27FC236}">
                  <a16:creationId xmlns:a16="http://schemas.microsoft.com/office/drawing/2014/main" id="{5ABBF64C-3005-28A6-1732-31FFAE2CD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70" name="Rectangle 642">
              <a:extLst>
                <a:ext uri="{FF2B5EF4-FFF2-40B4-BE49-F238E27FC236}">
                  <a16:creationId xmlns:a16="http://schemas.microsoft.com/office/drawing/2014/main" id="{4A862EBD-0C35-F4AA-7C0C-E9EEE03C3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71" name="Rectangle 643">
              <a:extLst>
                <a:ext uri="{FF2B5EF4-FFF2-40B4-BE49-F238E27FC236}">
                  <a16:creationId xmlns:a16="http://schemas.microsoft.com/office/drawing/2014/main" id="{1D0718B2-B957-5069-DDE5-44F293356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81"/>
              <a:ext cx="7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Computer</a:t>
              </a:r>
            </a:p>
          </p:txBody>
        </p:sp>
        <p:sp>
          <p:nvSpPr>
            <p:cNvPr id="15372" name="AutoShape 644">
              <a:extLst>
                <a:ext uri="{FF2B5EF4-FFF2-40B4-BE49-F238E27FC236}">
                  <a16:creationId xmlns:a16="http://schemas.microsoft.com/office/drawing/2014/main" id="{737B38BD-0233-D6C9-2655-A2518403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20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73" name="AutoShape 645">
              <a:extLst>
                <a:ext uri="{FF2B5EF4-FFF2-40B4-BE49-F238E27FC236}">
                  <a16:creationId xmlns:a16="http://schemas.microsoft.com/office/drawing/2014/main" id="{BDE862F7-5AB9-DF14-FA9E-5B9393AD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68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74" name="Rectangle 646">
              <a:extLst>
                <a:ext uri="{FF2B5EF4-FFF2-40B4-BE49-F238E27FC236}">
                  <a16:creationId xmlns:a16="http://schemas.microsoft.com/office/drawing/2014/main" id="{88AD83AB-D484-B6BF-D63B-2A90925EE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317"/>
              <a:ext cx="6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Control</a:t>
              </a:r>
            </a:p>
          </p:txBody>
        </p:sp>
        <p:sp>
          <p:nvSpPr>
            <p:cNvPr id="15375" name="Rectangle 647">
              <a:extLst>
                <a:ext uri="{FF2B5EF4-FFF2-40B4-BE49-F238E27FC236}">
                  <a16:creationId xmlns:a16="http://schemas.microsoft.com/office/drawing/2014/main" id="{BB821BB7-9AA6-78F1-A049-E655A9F7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97"/>
              <a:ext cx="7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Datapath</a:t>
              </a:r>
            </a:p>
          </p:txBody>
        </p:sp>
        <p:sp>
          <p:nvSpPr>
            <p:cNvPr id="15376" name="Rectangle 648">
              <a:extLst>
                <a:ext uri="{FF2B5EF4-FFF2-40B4-BE49-F238E27FC236}">
                  <a16:creationId xmlns:a16="http://schemas.microsoft.com/office/drawing/2014/main" id="{48712FF6-E869-2BB0-60E8-144C7ADFC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901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Memory</a:t>
              </a:r>
            </a:p>
          </p:txBody>
        </p:sp>
        <p:sp>
          <p:nvSpPr>
            <p:cNvPr id="15377" name="Rectangle 649">
              <a:extLst>
                <a:ext uri="{FF2B5EF4-FFF2-40B4-BE49-F238E27FC236}">
                  <a16:creationId xmlns:a16="http://schemas.microsoft.com/office/drawing/2014/main" id="{1661904C-1122-2515-89EC-C900926E2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901"/>
              <a:ext cx="6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Devices</a:t>
              </a:r>
            </a:p>
          </p:txBody>
        </p:sp>
        <p:sp>
          <p:nvSpPr>
            <p:cNvPr id="15378" name="AutoShape 650">
              <a:extLst>
                <a:ext uri="{FF2B5EF4-FFF2-40B4-BE49-F238E27FC236}">
                  <a16:creationId xmlns:a16="http://schemas.microsoft.com/office/drawing/2014/main" id="{53D27B68-39D5-7902-6862-90C0B6A8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24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79" name="AutoShape 651">
              <a:extLst>
                <a:ext uri="{FF2B5EF4-FFF2-40B4-BE49-F238E27FC236}">
                  <a16:creationId xmlns:a16="http://schemas.microsoft.com/office/drawing/2014/main" id="{095FFFB4-58B9-5A1A-489C-5D842C61F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72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5380" name="Rectangle 652">
              <a:extLst>
                <a:ext uri="{FF2B5EF4-FFF2-40B4-BE49-F238E27FC236}">
                  <a16:creationId xmlns:a16="http://schemas.microsoft.com/office/drawing/2014/main" id="{1C269183-4864-1E11-3915-4A1EA4F4B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49"/>
              <a:ext cx="6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Input</a:t>
              </a:r>
            </a:p>
          </p:txBody>
        </p:sp>
        <p:sp>
          <p:nvSpPr>
            <p:cNvPr id="15381" name="Rectangle 653">
              <a:extLst>
                <a:ext uri="{FF2B5EF4-FFF2-40B4-BE49-F238E27FC236}">
                  <a16:creationId xmlns:a16="http://schemas.microsoft.com/office/drawing/2014/main" id="{EB2E9349-FB07-2D39-0A38-069153720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829"/>
              <a:ext cx="6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b="1"/>
                <a:t>Output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4FB05103-3EEA-F20B-9103-27F98234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EE69A95-FAD2-44EE-B66E-E5B2AA9C3284}" type="slidenum">
              <a:rPr lang="en-US" altLang="en-US" smtClean="0"/>
              <a:pPr>
                <a:spcBef>
                  <a:spcPct val="0"/>
                </a:spcBef>
                <a:buSzTx/>
              </a:pPr>
              <a:t>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FE47DA4-A194-23B7-4000-04110E8A25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cycle</a:t>
            </a:r>
          </a:p>
        </p:txBody>
      </p:sp>
      <p:grpSp>
        <p:nvGrpSpPr>
          <p:cNvPr id="17413" name="Group 16" descr="Steps in processing an instruction: Instruction Fetch, Instruction Decode, Operand Fetch, Execute, Result Store, Next Instruction.">
            <a:extLst>
              <a:ext uri="{FF2B5EF4-FFF2-40B4-BE49-F238E27FC236}">
                <a16:creationId xmlns:a16="http://schemas.microsoft.com/office/drawing/2014/main" id="{9DF0B085-72C1-20AC-70EF-445D85113A5F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1263650"/>
            <a:ext cx="1574800" cy="4722813"/>
            <a:chOff x="992188" y="1263297"/>
            <a:chExt cx="1574800" cy="4722381"/>
          </a:xfrm>
        </p:grpSpPr>
        <p:sp>
          <p:nvSpPr>
            <p:cNvPr id="17414" name="Rectangle 5">
              <a:extLst>
                <a:ext uri="{FF2B5EF4-FFF2-40B4-BE49-F238E27FC236}">
                  <a16:creationId xmlns:a16="http://schemas.microsoft.com/office/drawing/2014/main" id="{ECA62CDE-4C55-95B8-7684-7D435BDD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126329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Fetch</a:t>
              </a:r>
            </a:p>
          </p:txBody>
        </p:sp>
        <p:sp>
          <p:nvSpPr>
            <p:cNvPr id="17415" name="Rectangle 6">
              <a:extLst>
                <a:ext uri="{FF2B5EF4-FFF2-40B4-BE49-F238E27FC236}">
                  <a16:creationId xmlns:a16="http://schemas.microsoft.com/office/drawing/2014/main" id="{BC57A296-09A3-E2B6-94A4-40370D8D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214788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Decode</a:t>
              </a:r>
            </a:p>
          </p:txBody>
        </p:sp>
        <p:sp>
          <p:nvSpPr>
            <p:cNvPr id="17416" name="Rectangle 7">
              <a:extLst>
                <a:ext uri="{FF2B5EF4-FFF2-40B4-BE49-F238E27FC236}">
                  <a16:creationId xmlns:a16="http://schemas.microsoft.com/office/drawing/2014/main" id="{D2D7420C-068E-D9A1-83CF-6AFF4C907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303247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Fetch</a:t>
              </a:r>
            </a:p>
          </p:txBody>
        </p:sp>
        <p:sp>
          <p:nvSpPr>
            <p:cNvPr id="17417" name="Rectangle 8">
              <a:extLst>
                <a:ext uri="{FF2B5EF4-FFF2-40B4-BE49-F238E27FC236}">
                  <a16:creationId xmlns:a16="http://schemas.microsoft.com/office/drawing/2014/main" id="{9EE77822-885F-5098-7DBE-5DE5F711C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3915597"/>
              <a:ext cx="1574800" cy="295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SzTx/>
              </a:pPr>
              <a:r>
                <a:rPr lang="en-US" altLang="en-US" b="1" i="1"/>
                <a:t>Execute</a:t>
              </a:r>
            </a:p>
          </p:txBody>
        </p:sp>
        <p:sp>
          <p:nvSpPr>
            <p:cNvPr id="17418" name="Rectangle 9">
              <a:extLst>
                <a:ext uri="{FF2B5EF4-FFF2-40B4-BE49-F238E27FC236}">
                  <a16:creationId xmlns:a16="http://schemas.microsoft.com/office/drawing/2014/main" id="{1EE17CB0-DB53-DEFD-8B9A-3B75B1B1D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457699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Store</a:t>
              </a:r>
            </a:p>
          </p:txBody>
        </p:sp>
        <p:sp>
          <p:nvSpPr>
            <p:cNvPr id="17419" name="Rectangle 10">
              <a:extLst>
                <a:ext uri="{FF2B5EF4-FFF2-40B4-BE49-F238E27FC236}">
                  <a16:creationId xmlns:a16="http://schemas.microsoft.com/office/drawing/2014/main" id="{4FBF9483-CA27-74B0-CC9D-5F0CACA8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5340820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</p:txBody>
        </p:sp>
        <p:cxnSp>
          <p:nvCxnSpPr>
            <p:cNvPr id="17420" name="Elbow Connector 2">
              <a:extLst>
                <a:ext uri="{FF2B5EF4-FFF2-40B4-BE49-F238E27FC236}">
                  <a16:creationId xmlns:a16="http://schemas.microsoft.com/office/drawing/2014/main" id="{2AD55D0F-B909-AC68-4CD1-C8FCA06566AE}"/>
                </a:ext>
              </a:extLst>
            </p:cNvPr>
            <p:cNvCxnSpPr>
              <a:cxnSpLocks noChangeShapeType="1"/>
              <a:stCxn id="17419" idx="2"/>
              <a:endCxn id="17414" idx="0"/>
            </p:cNvCxnSpPr>
            <p:nvPr/>
          </p:nvCxnSpPr>
          <p:spPr bwMode="auto">
            <a:xfrm rot="5400000" flipH="1">
              <a:off x="-578428" y="3621313"/>
              <a:ext cx="4716031" cy="12700"/>
            </a:xfrm>
            <a:prstGeom prst="bentConnector5">
              <a:avLst>
                <a:gd name="adj1" fmla="val -4847"/>
                <a:gd name="adj2" fmla="val 8000000"/>
                <a:gd name="adj3" fmla="val 10484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1" name="Straight Connector 7">
              <a:extLst>
                <a:ext uri="{FF2B5EF4-FFF2-40B4-BE49-F238E27FC236}">
                  <a16:creationId xmlns:a16="http://schemas.microsoft.com/office/drawing/2014/main" id="{C129333C-6CEC-9C28-BF9D-F33C8994DC80}"/>
                </a:ext>
              </a:extLst>
            </p:cNvPr>
            <p:cNvCxnSpPr>
              <a:cxnSpLocks noChangeShapeType="1"/>
              <a:stCxn id="17414" idx="2"/>
              <a:endCxn id="17415" idx="0"/>
            </p:cNvCxnSpPr>
            <p:nvPr/>
          </p:nvCxnSpPr>
          <p:spPr bwMode="auto">
            <a:xfrm>
              <a:off x="1779588" y="1901805"/>
              <a:ext cx="0" cy="246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2" name="Straight Connector 9">
              <a:extLst>
                <a:ext uri="{FF2B5EF4-FFF2-40B4-BE49-F238E27FC236}">
                  <a16:creationId xmlns:a16="http://schemas.microsoft.com/office/drawing/2014/main" id="{3199FAA0-7F83-A3CF-22A0-5E11BDC4A7BB}"/>
                </a:ext>
              </a:extLst>
            </p:cNvPr>
            <p:cNvCxnSpPr>
              <a:cxnSpLocks noChangeShapeType="1"/>
              <a:stCxn id="17415" idx="2"/>
              <a:endCxn id="17416" idx="0"/>
            </p:cNvCxnSpPr>
            <p:nvPr/>
          </p:nvCxnSpPr>
          <p:spPr bwMode="auto">
            <a:xfrm>
              <a:off x="1779588" y="2786395"/>
              <a:ext cx="0" cy="246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3" name="Straight Connector 11">
              <a:extLst>
                <a:ext uri="{FF2B5EF4-FFF2-40B4-BE49-F238E27FC236}">
                  <a16:creationId xmlns:a16="http://schemas.microsoft.com/office/drawing/2014/main" id="{80CFF251-3EA1-D04A-1FFE-29BD8448CFB5}"/>
                </a:ext>
              </a:extLst>
            </p:cNvPr>
            <p:cNvCxnSpPr>
              <a:cxnSpLocks noChangeShapeType="1"/>
              <a:stCxn id="17416" idx="2"/>
              <a:endCxn id="17417" idx="0"/>
            </p:cNvCxnSpPr>
            <p:nvPr/>
          </p:nvCxnSpPr>
          <p:spPr bwMode="auto">
            <a:xfrm>
              <a:off x="1779588" y="3670985"/>
              <a:ext cx="0" cy="2446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4" name="Straight Connector 13">
              <a:extLst>
                <a:ext uri="{FF2B5EF4-FFF2-40B4-BE49-F238E27FC236}">
                  <a16:creationId xmlns:a16="http://schemas.microsoft.com/office/drawing/2014/main" id="{87DF3E4A-417D-FA76-5852-DFD678D233F0}"/>
                </a:ext>
              </a:extLst>
            </p:cNvPr>
            <p:cNvCxnSpPr>
              <a:cxnSpLocks noChangeShapeType="1"/>
              <a:stCxn id="17417" idx="2"/>
              <a:endCxn id="17418" idx="0"/>
            </p:cNvCxnSpPr>
            <p:nvPr/>
          </p:nvCxnSpPr>
          <p:spPr bwMode="auto">
            <a:xfrm>
              <a:off x="1779588" y="4210678"/>
              <a:ext cx="0" cy="24702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25" name="Straight Connector 15">
              <a:extLst>
                <a:ext uri="{FF2B5EF4-FFF2-40B4-BE49-F238E27FC236}">
                  <a16:creationId xmlns:a16="http://schemas.microsoft.com/office/drawing/2014/main" id="{66E88CA1-2E13-8432-7079-8F4F9F008EF6}"/>
                </a:ext>
              </a:extLst>
            </p:cNvPr>
            <p:cNvCxnSpPr>
              <a:cxnSpLocks noChangeShapeType="1"/>
              <a:stCxn id="17418" idx="2"/>
              <a:endCxn id="17419" idx="0"/>
            </p:cNvCxnSpPr>
            <p:nvPr/>
          </p:nvCxnSpPr>
          <p:spPr bwMode="auto">
            <a:xfrm>
              <a:off x="1779588" y="5096207"/>
              <a:ext cx="0" cy="2446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AED83A8-9C8A-BFFA-4832-BF3429BA9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4800" y="914400"/>
            <a:ext cx="5994400" cy="5334000"/>
          </a:xfrm>
        </p:spPr>
        <p:txBody>
          <a:bodyPr/>
          <a:lstStyle/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Obtain instruction from program storage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Determine required actions and instruction size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Locate and obtain operand data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Compute result value or status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Deposit results in storage for later use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Determine successor instruction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Pages>8</Pages>
  <Words>814</Words>
  <Application>Microsoft Office PowerPoint</Application>
  <PresentationFormat>Custom</PresentationFormat>
  <Paragraphs>179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</vt:lpstr>
      <vt:lpstr>Times New Roman</vt:lpstr>
      <vt:lpstr>Lectures</vt:lpstr>
      <vt:lpstr>ECE/CSE 469: Computer Design and Organization</vt:lpstr>
      <vt:lpstr>Prerequisites</vt:lpstr>
      <vt:lpstr>Joint Work Policy</vt:lpstr>
      <vt:lpstr>Late Policy, Lab Policy</vt:lpstr>
      <vt:lpstr>Computer Architecture</vt:lpstr>
      <vt:lpstr>Implementing Software – The Compilation Process</vt:lpstr>
      <vt:lpstr>Computer Organization</vt:lpstr>
      <vt:lpstr>Execution 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193</cp:revision>
  <cp:lastPrinted>2020-09-15T19:35:57Z</cp:lastPrinted>
  <dcterms:created xsi:type="dcterms:W3CDTF">1998-01-02T09:45:45Z</dcterms:created>
  <dcterms:modified xsi:type="dcterms:W3CDTF">2025-09-22T18:13:22Z</dcterms:modified>
</cp:coreProperties>
</file>