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2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68920"/>
            <a:ext cx="1097208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78240"/>
            <a:ext cx="10972080" cy="39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68920"/>
            <a:ext cx="1097208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578240"/>
            <a:ext cx="10972080" cy="39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68920"/>
            <a:ext cx="1097208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578240"/>
            <a:ext cx="10972080" cy="39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68920"/>
            <a:ext cx="1097208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578240"/>
            <a:ext cx="10972080" cy="39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68920"/>
            <a:ext cx="1097208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578240"/>
            <a:ext cx="10972080" cy="39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68920"/>
            <a:ext cx="1097208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578240"/>
            <a:ext cx="10972080" cy="39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68920"/>
            <a:ext cx="10972080" cy="112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578240"/>
            <a:ext cx="10972080" cy="391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3.png"/><Relationship Id="rId6" Type="http://schemas.openxmlformats.org/officeDocument/2006/relationships/image" Target="../media/image75.png"/><Relationship Id="rId7" Type="http://schemas.openxmlformats.org/officeDocument/2006/relationships/image" Target="../media/image73.png"/><Relationship Id="rId8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6.png"/><Relationship Id="rId3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98.png"/><Relationship Id="rId10" Type="http://schemas.openxmlformats.org/officeDocument/2006/relationships/image" Target="../media/image100.png"/><Relationship Id="rId1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1.png"/><Relationship Id="rId3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32.png"/><Relationship Id="rId3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3.png"/><Relationship Id="rId3" Type="http://schemas.openxmlformats.org/officeDocument/2006/relationships/image" Target="../media/image11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"/>
          <p:cNvSpPr txBox="1"/>
          <p:nvPr/>
        </p:nvSpPr>
        <p:spPr>
          <a:xfrm>
            <a:off x="1066680" y="2088000"/>
            <a:ext cx="206028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6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双轨并行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: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066680" y="2841120"/>
            <a:ext cx="10183320" cy="80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8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48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技术专家与教学产品化，三年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61760" y="5391000"/>
            <a:ext cx="2095920" cy="1010160"/>
          </a:xfrm>
          <a:custGeom>
            <a:avLst/>
            <a:gdLst/>
            <a:ahLst/>
            <a:rect l="0" t="0" r="r" b="b"/>
            <a:pathLst>
              <a:path w="5822" h="2806">
                <a:moveTo>
                  <a:pt x="0" y="0"/>
                </a:moveTo>
                <a:lnTo>
                  <a:pt x="5822" y="0"/>
                </a:lnTo>
                <a:lnTo>
                  <a:pt x="5822" y="2806"/>
                </a:lnTo>
                <a:lnTo>
                  <a:pt x="0" y="28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66680" y="3654000"/>
            <a:ext cx="3746160" cy="805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48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实现月入</a:t>
            </a:r>
            <a:r>
              <a:rPr b="1" lang="en-US" sz="48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1" lang="zh-CN" sz="48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万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90720" y="560880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主业技术路径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3485880" y="5391000"/>
            <a:ext cx="2095920" cy="1010160"/>
          </a:xfrm>
          <a:custGeom>
            <a:avLst/>
            <a:gdLst/>
            <a:ahLst/>
            <a:rect l="0" t="0" r="r" b="b"/>
            <a:pathLst>
              <a:path w="5822" h="2806">
                <a:moveTo>
                  <a:pt x="0" y="0"/>
                </a:moveTo>
                <a:lnTo>
                  <a:pt x="5822" y="0"/>
                </a:lnTo>
                <a:lnTo>
                  <a:pt x="5822" y="2806"/>
                </a:lnTo>
                <a:lnTo>
                  <a:pt x="0" y="28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90720" y="5937120"/>
            <a:ext cx="16866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三阶段晋升成为</a:t>
            </a: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技术专家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3714840" y="5608800"/>
            <a:ext cx="9532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副业产品化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210000" y="5391000"/>
            <a:ext cx="2095920" cy="1010160"/>
          </a:xfrm>
          <a:custGeom>
            <a:avLst/>
            <a:gdLst/>
            <a:ahLst/>
            <a:rect l="0" t="0" r="r" b="b"/>
            <a:pathLst>
              <a:path w="5822" h="2806">
                <a:moveTo>
                  <a:pt x="0" y="0"/>
                </a:moveTo>
                <a:lnTo>
                  <a:pt x="5822" y="0"/>
                </a:lnTo>
                <a:lnTo>
                  <a:pt x="5822" y="2806"/>
                </a:lnTo>
                <a:lnTo>
                  <a:pt x="0" y="28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3714840" y="5937120"/>
            <a:ext cx="15670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1v1+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录播课组合突破时间瓶颈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6438960" y="5608800"/>
            <a:ext cx="9532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财务可行性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934120" y="5391000"/>
            <a:ext cx="2095920" cy="1010160"/>
          </a:xfrm>
          <a:custGeom>
            <a:avLst/>
            <a:gdLst/>
            <a:ahLst/>
            <a:rect l="0" t="0" r="r" b="b"/>
            <a:pathLst>
              <a:path w="5822" h="2806">
                <a:moveTo>
                  <a:pt x="0" y="0"/>
                </a:moveTo>
                <a:lnTo>
                  <a:pt x="5822" y="0"/>
                </a:lnTo>
                <a:lnTo>
                  <a:pt x="5822" y="2806"/>
                </a:lnTo>
                <a:lnTo>
                  <a:pt x="0" y="28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6438960" y="5937120"/>
            <a:ext cx="13849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三种情景分析验证月入</a:t>
            </a: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万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9163080" y="5608800"/>
            <a:ext cx="762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风险管控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9163080" y="5937120"/>
            <a:ext cx="12582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双轨风险识别与应对策略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65920" y="640080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808080"/>
                </a:solidFill>
                <a:latin typeface="微软雅黑"/>
              </a:rPr>
              <a:t>内容由AI生成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1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02/02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4" name=""/>
          <p:cNvSpPr txBox="1"/>
          <p:nvPr/>
        </p:nvSpPr>
        <p:spPr>
          <a:xfrm>
            <a:off x="380880" y="450000"/>
            <a:ext cx="2579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国产协议协同与竞争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990720" y="14662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星闪技术优势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990720" y="1724760"/>
            <a:ext cx="4916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0.1ms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超低延迟和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12Gbps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超高速率，在无线耳机、车载娱乐等高要求场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609480" y="2419200"/>
            <a:ext cx="2566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8" name=""/>
          <p:cNvSpPr txBox="1"/>
          <p:nvPr/>
        </p:nvSpPr>
        <p:spPr>
          <a:xfrm>
            <a:off x="990720" y="192780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景展现替代潜力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019160" y="24094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鸿蒙智联生态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019160" y="2667600"/>
            <a:ext cx="4686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构建包含硬件、软件、服务在内的完整生态系统，与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形成差异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019160" y="287100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化竞争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6438960" y="146628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协同与竞争格局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6438960" y="1877040"/>
            <a:ext cx="5104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作为全球开放标准解决普遍连接问题，国产系统侧重完整生态构建，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6438600" y="2724120"/>
            <a:ext cx="5144040" cy="1000440"/>
          </a:xfrm>
          <a:custGeom>
            <a:avLst/>
            <a:gdLst/>
            <a:ahLst/>
            <a:rect l="0" t="0" r="r" b="b"/>
            <a:pathLst>
              <a:path w="14289" h="2779">
                <a:moveTo>
                  <a:pt x="0" y="0"/>
                </a:moveTo>
                <a:lnTo>
                  <a:pt x="14289" y="0"/>
                </a:lnTo>
                <a:lnTo>
                  <a:pt x="14289" y="2779"/>
                </a:lnTo>
                <a:lnTo>
                  <a:pt x="0" y="2779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6438600" y="2571480"/>
            <a:ext cx="51436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6438960" y="2080440"/>
            <a:ext cx="2719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形成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协同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差异化竞争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并存格局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4"/>
          <a:stretch/>
        </p:blipFill>
        <p:spPr>
          <a:xfrm>
            <a:off x="6591240" y="291456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9" name=""/>
          <p:cNvSpPr txBox="1"/>
          <p:nvPr/>
        </p:nvSpPr>
        <p:spPr>
          <a:xfrm>
            <a:off x="6753240" y="28771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技术专家能力要求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6591240" y="3183120"/>
            <a:ext cx="4862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未来技术专家需</a:t>
            </a:r>
            <a:r>
              <a:rPr b="0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内外兼修</a:t>
            </a:r>
            <a:r>
              <a:rPr b="0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：精通</a:t>
            </a:r>
            <a:r>
              <a:rPr b="0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全球标准，同时掌握鸿蒙、星闪等中国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6591240" y="3360960"/>
            <a:ext cx="796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特色技术方案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4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02/03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380880" y="2604960"/>
            <a:ext cx="5374800" cy="2515320"/>
          </a:xfrm>
          <a:custGeom>
            <a:avLst/>
            <a:gdLst/>
            <a:ahLst/>
            <a:rect l="0" t="0" r="r" b="b"/>
            <a:pathLst>
              <a:path w="14930" h="6987">
                <a:moveTo>
                  <a:pt x="106" y="0"/>
                </a:moveTo>
                <a:lnTo>
                  <a:pt x="14824" y="0"/>
                </a:lnTo>
                <a:cubicBezTo>
                  <a:pt x="14883" y="0"/>
                  <a:pt x="14930" y="58"/>
                  <a:pt x="14930" y="106"/>
                </a:cubicBezTo>
                <a:lnTo>
                  <a:pt x="14930" y="6881"/>
                </a:lnTo>
                <a:cubicBezTo>
                  <a:pt x="14930" y="6939"/>
                  <a:pt x="14883" y="6987"/>
                  <a:pt x="14824" y="6987"/>
                </a:cubicBezTo>
                <a:lnTo>
                  <a:pt x="106" y="6987"/>
                </a:lnTo>
                <a:cubicBezTo>
                  <a:pt x="47" y="6987"/>
                  <a:pt x="0" y="6928"/>
                  <a:pt x="0" y="6881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380880" y="450000"/>
            <a:ext cx="34387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技术专家的三年晋升路线图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609480" y="282384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泰凌微的战略布局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609480" y="3234600"/>
            <a:ext cx="49276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作为连接标准联盟核心成员，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2022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年推出支持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 1.0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标准的芯片方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609480" y="4081320"/>
            <a:ext cx="4917600" cy="810000"/>
          </a:xfrm>
          <a:custGeom>
            <a:avLst/>
            <a:gdLst/>
            <a:ahLst/>
            <a:rect l="0" t="0" r="r" b="b"/>
            <a:pathLst>
              <a:path w="13660" h="2250">
                <a:moveTo>
                  <a:pt x="0" y="0"/>
                </a:moveTo>
                <a:lnTo>
                  <a:pt x="13660" y="0"/>
                </a:lnTo>
                <a:lnTo>
                  <a:pt x="13660" y="2250"/>
                </a:lnTo>
                <a:lnTo>
                  <a:pt x="0" y="2250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609480" y="3929040"/>
            <a:ext cx="4917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609480" y="343764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案，持续跟进新版本演进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2"/>
          <a:stretch/>
        </p:blipFill>
        <p:spPr>
          <a:xfrm>
            <a:off x="765360" y="4272120"/>
            <a:ext cx="10728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3" name=""/>
          <p:cNvSpPr txBox="1"/>
          <p:nvPr/>
        </p:nvSpPr>
        <p:spPr>
          <a:xfrm>
            <a:off x="923760" y="423468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职业发展平台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6212520" y="1623960"/>
            <a:ext cx="4762800" cy="4476960"/>
          </a:xfrm>
          <a:custGeom>
            <a:avLst/>
            <a:gdLst/>
            <a:ahLst/>
            <a:rect l="0" t="0" r="r" b="b"/>
            <a:pathLst>
              <a:path w="13230" h="12436">
                <a:moveTo>
                  <a:pt x="106" y="0"/>
                </a:moveTo>
                <a:lnTo>
                  <a:pt x="13124" y="0"/>
                </a:lnTo>
                <a:cubicBezTo>
                  <a:pt x="13183" y="0"/>
                  <a:pt x="13230" y="58"/>
                  <a:pt x="13230" y="105"/>
                </a:cubicBezTo>
                <a:lnTo>
                  <a:pt x="13230" y="12330"/>
                </a:lnTo>
                <a:cubicBezTo>
                  <a:pt x="13230" y="12389"/>
                  <a:pt x="13183" y="12436"/>
                  <a:pt x="13124" y="12436"/>
                </a:cubicBezTo>
                <a:lnTo>
                  <a:pt x="106" y="12436"/>
                </a:lnTo>
                <a:cubicBezTo>
                  <a:pt x="47" y="12436"/>
                  <a:pt x="0" y="12378"/>
                  <a:pt x="0" y="1233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762120" y="4540320"/>
            <a:ext cx="4475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泰凌微将</a:t>
            </a:r>
            <a:r>
              <a:rPr b="0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技术作为未来发展核心赛道，为技术专家提供绝佳成长平台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6688800" y="2138040"/>
            <a:ext cx="3810240" cy="3810600"/>
          </a:xfrm>
          <a:custGeom>
            <a:avLst/>
            <a:gdLst/>
            <a:ahLst/>
            <a:rect l="0" t="0" r="r" b="b"/>
            <a:pathLst>
              <a:path w="10584" h="10585">
                <a:moveTo>
                  <a:pt x="0" y="0"/>
                </a:moveTo>
                <a:lnTo>
                  <a:pt x="10584" y="0"/>
                </a:lnTo>
                <a:lnTo>
                  <a:pt x="10584" y="10585"/>
                </a:lnTo>
                <a:lnTo>
                  <a:pt x="0" y="105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158240" y="4519440"/>
            <a:ext cx="1436040" cy="1087560"/>
          </a:xfrm>
          <a:custGeom>
            <a:avLst/>
            <a:gdLst/>
            <a:ahLst/>
            <a:rect l="0" t="0" r="r" b="b"/>
            <a:pathLst>
              <a:path w="3989" h="3021">
                <a:moveTo>
                  <a:pt x="1011" y="0"/>
                </a:moveTo>
                <a:lnTo>
                  <a:pt x="3989" y="744"/>
                </a:lnTo>
                <a:lnTo>
                  <a:pt x="3989" y="3021"/>
                </a:lnTo>
                <a:cubicBezTo>
                  <a:pt x="2931" y="3021"/>
                  <a:pt x="1916" y="2916"/>
                  <a:pt x="1168" y="2729"/>
                </a:cubicBezTo>
                <a:cubicBezTo>
                  <a:pt x="420" y="2542"/>
                  <a:pt x="0" y="2288"/>
                  <a:pt x="0" y="2024"/>
                </a:cubicBezTo>
                <a:lnTo>
                  <a:pt x="1011" y="0"/>
                </a:lnTo>
                <a:close/>
              </a:path>
            </a:pathLst>
          </a:custGeom>
          <a:solidFill>
            <a:srgbClr val="003d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593920" y="4519440"/>
            <a:ext cx="1435680" cy="1087560"/>
          </a:xfrm>
          <a:custGeom>
            <a:avLst/>
            <a:gdLst/>
            <a:ahLst/>
            <a:rect l="0" t="0" r="r" b="b"/>
            <a:pathLst>
              <a:path w="3988" h="3021">
                <a:moveTo>
                  <a:pt x="0" y="744"/>
                </a:moveTo>
                <a:lnTo>
                  <a:pt x="2977" y="0"/>
                </a:lnTo>
                <a:lnTo>
                  <a:pt x="3988" y="2024"/>
                </a:lnTo>
                <a:cubicBezTo>
                  <a:pt x="3988" y="2288"/>
                  <a:pt x="3568" y="2542"/>
                  <a:pt x="2820" y="2729"/>
                </a:cubicBezTo>
                <a:cubicBezTo>
                  <a:pt x="2073" y="2916"/>
                  <a:pt x="1057" y="3021"/>
                  <a:pt x="0" y="3021"/>
                </a:cubicBezTo>
                <a:lnTo>
                  <a:pt x="0" y="744"/>
                </a:lnTo>
                <a:close/>
              </a:path>
            </a:pathLst>
          </a:custGeom>
          <a:solidFill>
            <a:srgbClr val="003d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2200" y="4251600"/>
            <a:ext cx="2143440" cy="536040"/>
          </a:xfrm>
          <a:custGeom>
            <a:avLst/>
            <a:gdLst/>
            <a:ahLst/>
            <a:rect l="0" t="0" r="r" b="b"/>
            <a:pathLst>
              <a:path w="5954" h="1489">
                <a:moveTo>
                  <a:pt x="0" y="744"/>
                </a:moveTo>
                <a:cubicBezTo>
                  <a:pt x="26" y="544"/>
                  <a:pt x="352" y="355"/>
                  <a:pt x="907" y="216"/>
                </a:cubicBezTo>
                <a:cubicBezTo>
                  <a:pt x="1462" y="77"/>
                  <a:pt x="2205" y="0"/>
                  <a:pt x="2977" y="0"/>
                </a:cubicBezTo>
                <a:cubicBezTo>
                  <a:pt x="3748" y="0"/>
                  <a:pt x="4491" y="77"/>
                  <a:pt x="5046" y="216"/>
                </a:cubicBezTo>
                <a:cubicBezTo>
                  <a:pt x="5601" y="355"/>
                  <a:pt x="5928" y="544"/>
                  <a:pt x="5954" y="744"/>
                </a:cubicBezTo>
                <a:cubicBezTo>
                  <a:pt x="5928" y="945"/>
                  <a:pt x="5601" y="1134"/>
                  <a:pt x="5046" y="1273"/>
                </a:cubicBezTo>
                <a:cubicBezTo>
                  <a:pt x="4491" y="1412"/>
                  <a:pt x="3748" y="1489"/>
                  <a:pt x="2977" y="1489"/>
                </a:cubicBezTo>
                <a:cubicBezTo>
                  <a:pt x="2205" y="1489"/>
                  <a:pt x="1462" y="1412"/>
                  <a:pt x="907" y="1273"/>
                </a:cubicBezTo>
                <a:cubicBezTo>
                  <a:pt x="352" y="1134"/>
                  <a:pt x="26" y="945"/>
                  <a:pt x="0" y="744"/>
                </a:cubicBezTo>
                <a:close/>
              </a:path>
            </a:pathLst>
          </a:custGeom>
          <a:solidFill>
            <a:srgbClr val="002e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7641360" y="1765440"/>
            <a:ext cx="1905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1e293b"/>
                </a:solidFill>
                <a:effectLst/>
                <a:uFillTx/>
                <a:latin typeface="MicrosoftYaHei"/>
                <a:ea typeface="MicrosoftYaHei"/>
              </a:rPr>
              <a:t>技术专家三年晋升路线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8289360" y="49593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技术标杆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913160" y="5167440"/>
            <a:ext cx="13723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第三年树立标杆，主导推出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634520" y="3566880"/>
            <a:ext cx="959760" cy="968400"/>
          </a:xfrm>
          <a:custGeom>
            <a:avLst/>
            <a:gdLst/>
            <a:ahLst/>
            <a:rect l="0" t="0" r="r" b="b"/>
            <a:pathLst>
              <a:path w="2666" h="2690">
                <a:moveTo>
                  <a:pt x="1011" y="0"/>
                </a:moveTo>
                <a:lnTo>
                  <a:pt x="2666" y="414"/>
                </a:lnTo>
                <a:lnTo>
                  <a:pt x="2666" y="2690"/>
                </a:lnTo>
                <a:cubicBezTo>
                  <a:pt x="1959" y="2690"/>
                  <a:pt x="1280" y="2620"/>
                  <a:pt x="780" y="2495"/>
                </a:cubicBezTo>
                <a:cubicBezTo>
                  <a:pt x="280" y="2370"/>
                  <a:pt x="0" y="2201"/>
                  <a:pt x="0" y="2023"/>
                </a:cubicBezTo>
                <a:lnTo>
                  <a:pt x="1011" y="0"/>
                </a:lnTo>
                <a:close/>
              </a:path>
            </a:pathLst>
          </a:custGeom>
          <a:solidFill>
            <a:srgbClr val="004e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593920" y="3566880"/>
            <a:ext cx="959760" cy="968400"/>
          </a:xfrm>
          <a:custGeom>
            <a:avLst/>
            <a:gdLst/>
            <a:ahLst/>
            <a:rect l="0" t="0" r="r" b="b"/>
            <a:pathLst>
              <a:path w="2666" h="2690">
                <a:moveTo>
                  <a:pt x="0" y="414"/>
                </a:moveTo>
                <a:lnTo>
                  <a:pt x="1654" y="0"/>
                </a:lnTo>
                <a:lnTo>
                  <a:pt x="2666" y="2023"/>
                </a:lnTo>
                <a:cubicBezTo>
                  <a:pt x="2666" y="2201"/>
                  <a:pt x="2385" y="2370"/>
                  <a:pt x="1885" y="2495"/>
                </a:cubicBezTo>
                <a:cubicBezTo>
                  <a:pt x="1384" y="2620"/>
                  <a:pt x="706" y="2690"/>
                  <a:pt x="0" y="2690"/>
                </a:cubicBezTo>
                <a:lnTo>
                  <a:pt x="0" y="414"/>
                </a:lnTo>
                <a:close/>
              </a:path>
            </a:pathLst>
          </a:custGeom>
          <a:solidFill>
            <a:srgbClr val="004e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998480" y="3418200"/>
            <a:ext cx="1190880" cy="298080"/>
          </a:xfrm>
          <a:custGeom>
            <a:avLst/>
            <a:gdLst/>
            <a:ahLst/>
            <a:rect l="0" t="0" r="r" b="b"/>
            <a:pathLst>
              <a:path w="3308" h="828">
                <a:moveTo>
                  <a:pt x="0" y="414"/>
                </a:moveTo>
                <a:cubicBezTo>
                  <a:pt x="25" y="302"/>
                  <a:pt x="211" y="197"/>
                  <a:pt x="518" y="120"/>
                </a:cubicBezTo>
                <a:cubicBezTo>
                  <a:pt x="825" y="43"/>
                  <a:pt x="1232" y="0"/>
                  <a:pt x="1654" y="0"/>
                </a:cubicBezTo>
                <a:cubicBezTo>
                  <a:pt x="2075" y="0"/>
                  <a:pt x="2482" y="43"/>
                  <a:pt x="2790" y="120"/>
                </a:cubicBezTo>
                <a:cubicBezTo>
                  <a:pt x="3097" y="197"/>
                  <a:pt x="3283" y="302"/>
                  <a:pt x="3308" y="414"/>
                </a:cubicBezTo>
                <a:cubicBezTo>
                  <a:pt x="3283" y="526"/>
                  <a:pt x="3097" y="631"/>
                  <a:pt x="2790" y="708"/>
                </a:cubicBezTo>
                <a:cubicBezTo>
                  <a:pt x="2482" y="785"/>
                  <a:pt x="2075" y="828"/>
                  <a:pt x="1654" y="828"/>
                </a:cubicBezTo>
                <a:cubicBezTo>
                  <a:pt x="1232" y="828"/>
                  <a:pt x="825" y="785"/>
                  <a:pt x="518" y="708"/>
                </a:cubicBezTo>
                <a:cubicBezTo>
                  <a:pt x="211" y="631"/>
                  <a:pt x="25" y="526"/>
                  <a:pt x="0" y="414"/>
                </a:cubicBezTo>
                <a:close/>
              </a:path>
            </a:pathLst>
          </a:custGeom>
          <a:solidFill>
            <a:srgbClr val="002e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913880" y="5281560"/>
            <a:ext cx="13723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认证产品成为公司技术窗口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8289000" y="38876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系统专家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7908840" y="4095720"/>
            <a:ext cx="13723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第二年突破瓶颈，主导设计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8085600" y="2376360"/>
            <a:ext cx="508680" cy="1143720"/>
          </a:xfrm>
          <a:custGeom>
            <a:avLst/>
            <a:gdLst/>
            <a:ahLst/>
            <a:rect l="0" t="0" r="r" b="b"/>
            <a:pathLst>
              <a:path w="1413" h="3177">
                <a:moveTo>
                  <a:pt x="1413" y="3177"/>
                </a:moveTo>
                <a:cubicBezTo>
                  <a:pt x="1038" y="3177"/>
                  <a:pt x="678" y="3140"/>
                  <a:pt x="413" y="3073"/>
                </a:cubicBezTo>
                <a:cubicBezTo>
                  <a:pt x="149" y="3007"/>
                  <a:pt x="0" y="2918"/>
                  <a:pt x="0" y="2824"/>
                </a:cubicBezTo>
                <a:lnTo>
                  <a:pt x="1413" y="0"/>
                </a:lnTo>
                <a:lnTo>
                  <a:pt x="1413" y="3177"/>
                </a:ln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8593920" y="2376360"/>
            <a:ext cx="508320" cy="1143720"/>
          </a:xfrm>
          <a:custGeom>
            <a:avLst/>
            <a:gdLst/>
            <a:ahLst/>
            <a:rect l="0" t="0" r="r" b="b"/>
            <a:pathLst>
              <a:path w="1412" h="3177">
                <a:moveTo>
                  <a:pt x="0" y="3177"/>
                </a:moveTo>
                <a:lnTo>
                  <a:pt x="0" y="0"/>
                </a:lnTo>
                <a:lnTo>
                  <a:pt x="1412" y="2824"/>
                </a:lnTo>
                <a:cubicBezTo>
                  <a:pt x="1412" y="2918"/>
                  <a:pt x="1263" y="3007"/>
                  <a:pt x="999" y="3073"/>
                </a:cubicBezTo>
                <a:cubicBezTo>
                  <a:pt x="733" y="3140"/>
                  <a:pt x="374" y="3177"/>
                  <a:pt x="0" y="3177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8066520" y="4210200"/>
            <a:ext cx="11149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完整</a:t>
            </a: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系统方案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8288280" y="293400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连接专家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7938720" y="3142080"/>
            <a:ext cx="134856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第一年夯实基础，成为</a:t>
            </a: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Ma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8039520" y="3279240"/>
            <a:ext cx="11386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tter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连接问题核心骨干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02/04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609480" y="1476360"/>
            <a:ext cx="457920" cy="45792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636" y="0"/>
                </a:moveTo>
                <a:cubicBezTo>
                  <a:pt x="987" y="0"/>
                  <a:pt x="1272" y="351"/>
                  <a:pt x="1272" y="636"/>
                </a:cubicBezTo>
                <a:cubicBezTo>
                  <a:pt x="1272" y="987"/>
                  <a:pt x="987" y="1272"/>
                  <a:pt x="636" y="1272"/>
                </a:cubicBezTo>
                <a:cubicBezTo>
                  <a:pt x="284" y="1272"/>
                  <a:pt x="0" y="921"/>
                  <a:pt x="0" y="636"/>
                </a:cubicBezTo>
                <a:cubicBezTo>
                  <a:pt x="0" y="285"/>
                  <a:pt x="284" y="0"/>
                  <a:pt x="636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380880" y="450000"/>
            <a:ext cx="22928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三年晋升计划详情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790560" y="1561680"/>
            <a:ext cx="1710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1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219320" y="146628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第一年：连接专家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447920" y="1801080"/>
            <a:ext cx="2248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深入理解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协议栈分层架构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447920" y="2029680"/>
            <a:ext cx="2132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掌握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开发工具链与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SDK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447920" y="2258280"/>
            <a:ext cx="1791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完成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设备原型开发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609480" y="2952720"/>
            <a:ext cx="457920" cy="45792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636" y="0"/>
                </a:moveTo>
                <a:cubicBezTo>
                  <a:pt x="987" y="0"/>
                  <a:pt x="1272" y="350"/>
                  <a:pt x="1272" y="636"/>
                </a:cubicBezTo>
                <a:cubicBezTo>
                  <a:pt x="1272" y="986"/>
                  <a:pt x="987" y="1272"/>
                  <a:pt x="636" y="1272"/>
                </a:cubicBezTo>
                <a:cubicBezTo>
                  <a:pt x="284" y="1272"/>
                  <a:pt x="0" y="920"/>
                  <a:pt x="0" y="636"/>
                </a:cubicBezTo>
                <a:cubicBezTo>
                  <a:pt x="0" y="284"/>
                  <a:pt x="284" y="0"/>
                  <a:pt x="636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447920" y="248688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积累项目经验成为连接问题骨干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790560" y="3038040"/>
            <a:ext cx="1710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2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219320" y="294264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第二年：系统专家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447920" y="327744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研究设备与云平台交互机制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447920" y="350604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主导系统架构设计与性能优化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447920" y="373464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建立行业技术影响力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6438600" y="1476360"/>
            <a:ext cx="457920" cy="457920"/>
          </a:xfrm>
          <a:custGeom>
            <a:avLst/>
            <a:gdLst/>
            <a:ahLst/>
            <a:rect l="0" t="0" r="r" b="b"/>
            <a:pathLst>
              <a:path w="1272" h="1272">
                <a:moveTo>
                  <a:pt x="636" y="0"/>
                </a:moveTo>
                <a:cubicBezTo>
                  <a:pt x="988" y="0"/>
                  <a:pt x="1272" y="351"/>
                  <a:pt x="1272" y="636"/>
                </a:cubicBezTo>
                <a:cubicBezTo>
                  <a:pt x="1272" y="987"/>
                  <a:pt x="988" y="1272"/>
                  <a:pt x="636" y="1272"/>
                </a:cubicBezTo>
                <a:cubicBezTo>
                  <a:pt x="286" y="1272"/>
                  <a:pt x="0" y="921"/>
                  <a:pt x="0" y="636"/>
                </a:cubicBezTo>
                <a:cubicBezTo>
                  <a:pt x="0" y="285"/>
                  <a:pt x="286" y="0"/>
                  <a:pt x="636" y="0"/>
                </a:cubicBezTo>
                <a:close/>
              </a:path>
            </a:pathLst>
          </a:custGeom>
          <a:solidFill>
            <a:srgbClr val="715afb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447920" y="396324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解决关键性能瓶颈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6619680" y="1561680"/>
            <a:ext cx="1710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7048440" y="146628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第三年：技术标杆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7277040" y="1801080"/>
            <a:ext cx="1639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精通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认证全流程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7277040" y="202968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引领团队前沿技术探索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277040" y="225828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深化与头部客户技术交流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2"/>
          <a:stretch/>
        </p:blipFill>
        <p:spPr>
          <a:xfrm>
            <a:off x="6438960" y="295272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"/>
          <p:cNvSpPr txBox="1"/>
          <p:nvPr/>
        </p:nvSpPr>
        <p:spPr>
          <a:xfrm>
            <a:off x="7277040" y="248688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主导推出认证产品成为技术窗口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6877080" y="294264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能力证明里程碑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6877080" y="3201120"/>
            <a:ext cx="4686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成功主导推出至少一款通过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认证的芯片产品，成为公司战略重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6877080" y="34041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要里程碑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8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02/05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380880" y="450000"/>
            <a:ext cx="4019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构建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端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边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云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技术护城河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609480" y="188604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2" name=""/>
          <p:cNvSpPr txBox="1"/>
          <p:nvPr/>
        </p:nvSpPr>
        <p:spPr>
          <a:xfrm>
            <a:off x="609480" y="1466280"/>
            <a:ext cx="18781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纵向深化：技术渗透路径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990720" y="187704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设备层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3"/>
          <a:stretch/>
        </p:blipFill>
        <p:spPr>
          <a:xfrm>
            <a:off x="609480" y="264780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"/>
          <p:cNvSpPr txBox="1"/>
          <p:nvPr/>
        </p:nvSpPr>
        <p:spPr>
          <a:xfrm>
            <a:off x="990720" y="2181960"/>
            <a:ext cx="45417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深耕蓝牙技术，对比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Thread/Wi-Fi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协议特性，为场景选择最优方案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047600" y="263916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网络与通信层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4"/>
          <a:stretch/>
        </p:blipFill>
        <p:spPr>
          <a:xfrm>
            <a:off x="609480" y="340992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8" name=""/>
          <p:cNvSpPr txBox="1"/>
          <p:nvPr/>
        </p:nvSpPr>
        <p:spPr>
          <a:xfrm>
            <a:off x="1047600" y="2944080"/>
            <a:ext cx="37234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掌握基于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IP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的统一通信框架，理解边界路由器工作原理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047600" y="340128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平台与应用层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047600" y="3705840"/>
            <a:ext cx="3128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学习云平台服务，集成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AI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算法实现本地化智能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5"/>
          <a:stretch/>
        </p:blipFill>
        <p:spPr>
          <a:xfrm>
            <a:off x="6438960" y="188604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3" name=""/>
          <p:cNvSpPr txBox="1"/>
          <p:nvPr/>
        </p:nvSpPr>
        <p:spPr>
          <a:xfrm>
            <a:off x="6438960" y="1466280"/>
            <a:ext cx="18781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横向拓展：核心能力构建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6819840" y="18770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安全能力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6"/>
          <a:stretch/>
        </p:blipFill>
        <p:spPr>
          <a:xfrm>
            <a:off x="6438960" y="264780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6819840" y="2181960"/>
            <a:ext cx="4534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深入理解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端到端安全机制，确保设备符合全球最高安全标准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6819840" y="26391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性能优化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7"/>
          <a:stretch/>
        </p:blipFill>
        <p:spPr>
          <a:xfrm>
            <a:off x="6438960" y="3409920"/>
            <a:ext cx="2566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9" name=""/>
          <p:cNvSpPr txBox="1"/>
          <p:nvPr/>
        </p:nvSpPr>
        <p:spPr>
          <a:xfrm>
            <a:off x="6819840" y="2944080"/>
            <a:ext cx="3985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解决系统性能瓶颈，优化协议栈执行效率和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Mesh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网络路由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6848640" y="340128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功耗管理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6848640" y="3705840"/>
            <a:ext cx="3506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掌握功耗优化技术，平衡功能完整性与超低功耗需求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4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02/06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380880" y="450000"/>
            <a:ext cx="33541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认证的投入与回报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609480" y="1466280"/>
            <a:ext cx="8542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认证必要性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609480" y="1877040"/>
            <a:ext cx="52041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消费者和品牌方将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认证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作为选购前提，主导认证的工程师被视为解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609480" y="257184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"/>
          <p:cNvSpPr txBox="1"/>
          <p:nvPr/>
        </p:nvSpPr>
        <p:spPr>
          <a:xfrm>
            <a:off x="609480" y="208044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决复杂技术难题的专家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047600" y="25617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个人价值回报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276200" y="28962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技术深度的权威证明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276200" y="31248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项目管理能力的质变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276200" y="33534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职业价值的显著跃升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6438600" y="1476360"/>
            <a:ext cx="5144040" cy="1019520"/>
          </a:xfrm>
          <a:custGeom>
            <a:avLst/>
            <a:gdLst/>
            <a:ahLst/>
            <a:rect l="0" t="0" r="r" b="b"/>
            <a:pathLst>
              <a:path w="14289" h="2832">
                <a:moveTo>
                  <a:pt x="212" y="0"/>
                </a:moveTo>
                <a:lnTo>
                  <a:pt x="14077" y="0"/>
                </a:lnTo>
                <a:cubicBezTo>
                  <a:pt x="14194" y="0"/>
                  <a:pt x="14289" y="116"/>
                  <a:pt x="14289" y="212"/>
                </a:cubicBezTo>
                <a:lnTo>
                  <a:pt x="14289" y="2620"/>
                </a:lnTo>
                <a:cubicBezTo>
                  <a:pt x="14289" y="2737"/>
                  <a:pt x="14194" y="2832"/>
                  <a:pt x="14077" y="2832"/>
                </a:cubicBezTo>
                <a:lnTo>
                  <a:pt x="212" y="2832"/>
                </a:lnTo>
                <a:cubicBezTo>
                  <a:pt x="95" y="2832"/>
                  <a:pt x="0" y="2715"/>
                  <a:pt x="0" y="2620"/>
                </a:cubicBezTo>
                <a:lnTo>
                  <a:pt x="0" y="212"/>
                </a:lnTo>
                <a:cubicBezTo>
                  <a:pt x="0" y="94"/>
                  <a:pt x="95" y="0"/>
                  <a:pt x="212" y="0"/>
                </a:cubicBezTo>
                <a:close/>
              </a:path>
            </a:pathLst>
          </a:custGeom>
          <a:solidFill>
            <a:srgbClr val="09b372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3"/>
          <a:stretch/>
        </p:blipFill>
        <p:spPr>
          <a:xfrm>
            <a:off x="6594120" y="1814400"/>
            <a:ext cx="2127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8" name=""/>
          <p:cNvSpPr txBox="1"/>
          <p:nvPr/>
        </p:nvSpPr>
        <p:spPr>
          <a:xfrm>
            <a:off x="1276200" y="358200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获得薪资溢价和猎头关注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6962760" y="161892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战略投资价值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6962760" y="1877040"/>
            <a:ext cx="438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将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认证作为职业发展里程碑，是构建个人核心竞争力、实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6962760" y="208044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现薪资稳定增长的战略性投资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6438960" y="271404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行业影响力提升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6438960" y="3124800"/>
            <a:ext cx="5029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申请加入连接标准联盟或蓝牙技术联盟，参与行业标准制定，提升个人专业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6438960" y="332820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品牌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1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7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02/07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380880" y="1247760"/>
            <a:ext cx="11430720" cy="3381480"/>
          </a:xfrm>
          <a:custGeom>
            <a:avLst/>
            <a:gdLst/>
            <a:ahLst/>
            <a:rect l="0" t="0" r="r" b="b"/>
            <a:pathLst>
              <a:path w="31752" h="9393">
                <a:moveTo>
                  <a:pt x="106" y="0"/>
                </a:moveTo>
                <a:lnTo>
                  <a:pt x="31646" y="0"/>
                </a:lnTo>
                <a:cubicBezTo>
                  <a:pt x="31704" y="0"/>
                  <a:pt x="31752" y="58"/>
                  <a:pt x="31752" y="105"/>
                </a:cubicBezTo>
                <a:lnTo>
                  <a:pt x="31752" y="9287"/>
                </a:lnTo>
                <a:cubicBezTo>
                  <a:pt x="31752" y="9346"/>
                  <a:pt x="31704" y="9393"/>
                  <a:pt x="31646" y="9393"/>
                </a:cubicBezTo>
                <a:lnTo>
                  <a:pt x="106" y="9393"/>
                </a:lnTo>
                <a:cubicBezTo>
                  <a:pt x="47" y="9393"/>
                  <a:pt x="0" y="9335"/>
                  <a:pt x="0" y="9287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614160" y="1481040"/>
            <a:ext cx="2092320" cy="428760"/>
          </a:xfrm>
          <a:custGeom>
            <a:avLst/>
            <a:gdLst/>
            <a:ahLst/>
            <a:rect l="0" t="0" r="r" b="b"/>
            <a:pathLst>
              <a:path w="5812" h="1191">
                <a:moveTo>
                  <a:pt x="0" y="0"/>
                </a:moveTo>
                <a:lnTo>
                  <a:pt x="5812" y="0"/>
                </a:lnTo>
                <a:lnTo>
                  <a:pt x="5812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61416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270612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614160" y="148104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614160" y="190944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380880" y="450000"/>
            <a:ext cx="30675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认证流程与成本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2706120" y="1481040"/>
            <a:ext cx="3889080" cy="428760"/>
          </a:xfrm>
          <a:custGeom>
            <a:avLst/>
            <a:gdLst/>
            <a:ahLst/>
            <a:rect l="0" t="0" r="r" b="b"/>
            <a:pathLst>
              <a:path w="10803" h="1191">
                <a:moveTo>
                  <a:pt x="0" y="0"/>
                </a:moveTo>
                <a:lnTo>
                  <a:pt x="10803" y="0"/>
                </a:lnTo>
                <a:lnTo>
                  <a:pt x="10803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270612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659484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2706120" y="148104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2706120" y="190944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719280" y="15771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认证环节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6594840" y="1481040"/>
            <a:ext cx="1515600" cy="428760"/>
          </a:xfrm>
          <a:custGeom>
            <a:avLst/>
            <a:gdLst/>
            <a:ahLst/>
            <a:rect l="0" t="0" r="r" b="b"/>
            <a:pathLst>
              <a:path w="4210" h="1191">
                <a:moveTo>
                  <a:pt x="0" y="0"/>
                </a:moveTo>
                <a:lnTo>
                  <a:pt x="4210" y="0"/>
                </a:lnTo>
                <a:lnTo>
                  <a:pt x="4210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659484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811008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6594840" y="148104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6594840" y="190944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2811240" y="157716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主要内容与要求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8110080" y="1481040"/>
            <a:ext cx="3467880" cy="428760"/>
          </a:xfrm>
          <a:custGeom>
            <a:avLst/>
            <a:gdLst/>
            <a:ahLst/>
            <a:rect l="0" t="0" r="r" b="b"/>
            <a:pathLst>
              <a:path w="9633" h="1191">
                <a:moveTo>
                  <a:pt x="0" y="0"/>
                </a:moveTo>
                <a:lnTo>
                  <a:pt x="9633" y="0"/>
                </a:lnTo>
                <a:lnTo>
                  <a:pt x="9633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811008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11577600" y="148104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8110080" y="148104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110080" y="190944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6699960" y="1577160"/>
            <a:ext cx="1067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预计时间</a:t>
            </a:r>
            <a:r>
              <a:rPr b="1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周期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61416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270612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614160" y="190944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614160" y="233820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8214840" y="157716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主要成本（美元）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270612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659484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2706120" y="190944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2706120" y="233820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719280" y="2005560"/>
            <a:ext cx="1503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1. 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成为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CSA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联盟会员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659484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811008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6594840" y="190944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6594840" y="233820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2811240" y="2005560"/>
            <a:ext cx="2286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申请并获得会员资格，是认证前提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811008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11577600" y="190944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8110080" y="190944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8110080" y="233820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6699960" y="200556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数周至数月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61416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270612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614160" y="233820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614160" y="276696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8214840" y="2005560"/>
            <a:ext cx="1160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会员年费：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7000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270612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659484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2706120" y="233820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2706120" y="276696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719280" y="2434320"/>
            <a:ext cx="1278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2. 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产品开发与测试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659484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811008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6594840" y="233820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6594840" y="276696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2811240" y="2434320"/>
            <a:ext cx="2899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基于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Matter SDK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开发，使用联盟工具自测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811008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11577600" y="233820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8110080" y="233820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8110080" y="276696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6699960" y="243432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数月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61416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270612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614160" y="276696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614160" y="319536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8214840" y="2434320"/>
            <a:ext cx="2515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开发工具与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SDK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费用：根据厂商定价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270612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659484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2706120" y="276696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2706120" y="319536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719280" y="2863080"/>
            <a:ext cx="1126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3. 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提交认证申请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659484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811008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6594840" y="276696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6594840" y="319536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2811240" y="2863080"/>
            <a:ext cx="2477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提交产品信息、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VID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、符合性声明等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811008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11577600" y="2766960"/>
            <a:ext cx="0" cy="4284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8110080" y="276696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8110080" y="319536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6699960" y="286308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数周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61416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270612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614160" y="319536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614160" y="362412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8214840" y="2863080"/>
            <a:ext cx="1735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认证申请费：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2000-8000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270612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659484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2706120" y="319536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2706120" y="362412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719280" y="3291480"/>
            <a:ext cx="1278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4. 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联盟实验室测试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659484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811008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6594840" y="319536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6594840" y="362412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2811240" y="3291480"/>
            <a:ext cx="2743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第三方实验室进行互操作性和合规性测试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811008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11577600" y="319536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8110080" y="319536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8110080" y="362412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6699960" y="329148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数周至数月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61416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270612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614160" y="362412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614160" y="4052880"/>
            <a:ext cx="209196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8214840" y="3291480"/>
            <a:ext cx="2286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实验室测试费：根据测试项目而定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270612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659484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2706120" y="362412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2706120" y="4052880"/>
            <a:ext cx="38887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719280" y="3720240"/>
            <a:ext cx="973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5. 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审核与发证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659484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811008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6594840" y="362412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6594840" y="4052880"/>
            <a:ext cx="15152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2811240" y="3720240"/>
            <a:ext cx="2439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联盟审核测试结果和材料，颁发证书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811008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11577600" y="3624120"/>
            <a:ext cx="0" cy="4287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8110080" y="362412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8110080" y="4052880"/>
            <a:ext cx="34675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6699960" y="372024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数周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8214840" y="372024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年度列名费：根据会员等级而定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609480" y="4202280"/>
            <a:ext cx="1724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数据来源：根据公开信息整理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7" name=""/>
          <p:cNvSpPr txBox="1"/>
          <p:nvPr/>
        </p:nvSpPr>
        <p:spPr>
          <a:xfrm>
            <a:off x="380880" y="182880"/>
            <a:ext cx="729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章节小结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3808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380880" y="450000"/>
            <a:ext cx="28659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技术专家成长核心路径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609480" y="189036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市场与技术融合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838080" y="230112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把握智能家居万亿级市场机遇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838080" y="2605680"/>
            <a:ext cx="2096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精通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协议解决行业痛点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838080" y="29106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平衡全球标准与国产技术方案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42670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838080" y="321552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依托泰凌微战略平台加速成长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44956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能力阶梯构建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4724280" y="2301120"/>
            <a:ext cx="2314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连接专家 → 系统专家 → 技术标杆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4724280" y="2605680"/>
            <a:ext cx="1968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纵向深化端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边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云技术渗透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4724280" y="29106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横向拓展安全与性能核心能力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81532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4724280" y="321552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通过权威认证实现能力跃升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83818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职业价值提升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8610480" y="230112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主导认证产品建立技术标杆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8610480" y="260568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参与行业标准制定提升影响力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8610480" y="291060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实现薪资溢价与职业跃迁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380880" y="4333680"/>
            <a:ext cx="11430720" cy="1057680"/>
          </a:xfrm>
          <a:custGeom>
            <a:avLst/>
            <a:gdLst/>
            <a:ahLst/>
            <a:rect l="0" t="0" r="r" b="b"/>
            <a:pathLst>
              <a:path w="31752" h="2938">
                <a:moveTo>
                  <a:pt x="211" y="0"/>
                </a:moveTo>
                <a:lnTo>
                  <a:pt x="31540" y="0"/>
                </a:lnTo>
                <a:cubicBezTo>
                  <a:pt x="31657" y="0"/>
                  <a:pt x="31752" y="117"/>
                  <a:pt x="31752" y="212"/>
                </a:cubicBezTo>
                <a:lnTo>
                  <a:pt x="31752" y="2726"/>
                </a:lnTo>
                <a:cubicBezTo>
                  <a:pt x="31752" y="2843"/>
                  <a:pt x="31657" y="2938"/>
                  <a:pt x="31540" y="2938"/>
                </a:cubicBezTo>
                <a:lnTo>
                  <a:pt x="211" y="2938"/>
                </a:lnTo>
                <a:cubicBezTo>
                  <a:pt x="95" y="2938"/>
                  <a:pt x="0" y="2821"/>
                  <a:pt x="0" y="2726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380880" y="4181400"/>
            <a:ext cx="1143000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68" name="" descr=""/>
          <p:cNvPicPr/>
          <p:nvPr/>
        </p:nvPicPr>
        <p:blipFill>
          <a:blip r:embed="rId2"/>
          <a:stretch/>
        </p:blipFill>
        <p:spPr>
          <a:xfrm>
            <a:off x="609480" y="469584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9" name=""/>
          <p:cNvSpPr txBox="1"/>
          <p:nvPr/>
        </p:nvSpPr>
        <p:spPr>
          <a:xfrm>
            <a:off x="8610480" y="321552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成为公司战略的技术代言人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047600" y="4560840"/>
            <a:ext cx="1905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技术专家成长核心路径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1047600" y="4925160"/>
            <a:ext cx="6794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通过三年阶梯式晋升计划，系统构建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端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边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云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技术能力，依托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认证实现职业价值跃升，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8704440" y="4925160"/>
            <a:ext cx="2896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成为兼具技术深度与行业影响力的顶尖专家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7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6" name=""/>
          <p:cNvSpPr txBox="1"/>
          <p:nvPr/>
        </p:nvSpPr>
        <p:spPr>
          <a:xfrm>
            <a:off x="4665600" y="-706320"/>
            <a:ext cx="3173760" cy="339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0200" strike="noStrike" u="none">
                <a:solidFill>
                  <a:srgbClr val="edf6f4"/>
                </a:solidFill>
                <a:effectLst/>
                <a:uFillTx/>
                <a:latin typeface="MicrosoftYaHei"/>
                <a:ea typeface="MicrosoftYaHei"/>
              </a:rPr>
              <a:t>03</a:t>
            </a:r>
            <a:endParaRPr b="0" lang="en-US" sz="20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3808440" y="2149920"/>
            <a:ext cx="457272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6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主业副业协同增长分析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60948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6" y="0"/>
                </a:moveTo>
                <a:lnTo>
                  <a:pt x="7356" y="0"/>
                </a:lnTo>
                <a:cubicBezTo>
                  <a:pt x="7415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5" y="4869"/>
                  <a:pt x="7356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52388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0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0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0" y="0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80" name="" descr=""/>
          <p:cNvPicPr/>
          <p:nvPr/>
        </p:nvPicPr>
        <p:blipFill>
          <a:blip r:embed="rId2"/>
          <a:stretch/>
        </p:blipFill>
        <p:spPr>
          <a:xfrm>
            <a:off x="1776600" y="4024440"/>
            <a:ext cx="35172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1" name=""/>
          <p:cNvSpPr txBox="1"/>
          <p:nvPr/>
        </p:nvSpPr>
        <p:spPr>
          <a:xfrm>
            <a:off x="2849400" y="2873520"/>
            <a:ext cx="6455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Breakthrough in Side Business: Model Selection and Cost-Benefit Analysis for Scaling Online Teaching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337176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6" y="0"/>
                </a:moveTo>
                <a:lnTo>
                  <a:pt x="7356" y="0"/>
                </a:lnTo>
                <a:cubicBezTo>
                  <a:pt x="7415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5" y="4869"/>
                  <a:pt x="7356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428616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3"/>
          <a:stretch/>
        </p:blipFill>
        <p:spPr>
          <a:xfrm>
            <a:off x="4605480" y="4026960"/>
            <a:ext cx="218880" cy="33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5" name=""/>
          <p:cNvSpPr txBox="1"/>
          <p:nvPr/>
        </p:nvSpPr>
        <p:spPr>
          <a:xfrm>
            <a:off x="1571760" y="4765680"/>
            <a:ext cx="762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模式抉择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613404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6" y="0"/>
                </a:moveTo>
                <a:lnTo>
                  <a:pt x="7356" y="0"/>
                </a:lnTo>
                <a:cubicBezTo>
                  <a:pt x="7415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5" y="4869"/>
                  <a:pt x="7356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704844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1" y="0"/>
                </a:cubicBezTo>
                <a:close/>
              </a:path>
            </a:pathLst>
          </a:custGeom>
          <a:solidFill>
            <a:srgbClr val="715a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88" name="" descr=""/>
          <p:cNvPicPr/>
          <p:nvPr/>
        </p:nvPicPr>
        <p:blipFill>
          <a:blip r:embed="rId4"/>
          <a:stretch/>
        </p:blipFill>
        <p:spPr>
          <a:xfrm>
            <a:off x="7338240" y="402444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9" name=""/>
          <p:cNvSpPr txBox="1"/>
          <p:nvPr/>
        </p:nvSpPr>
        <p:spPr>
          <a:xfrm>
            <a:off x="4238640" y="4765680"/>
            <a:ext cx="9532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实体化运营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889632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5" y="0"/>
                </a:moveTo>
                <a:lnTo>
                  <a:pt x="7356" y="0"/>
                </a:lnTo>
                <a:cubicBezTo>
                  <a:pt x="7414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4" y="4869"/>
                  <a:pt x="7356" y="4869"/>
                </a:cubicBezTo>
                <a:lnTo>
                  <a:pt x="105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981072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2cb8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5"/>
          <a:stretch/>
        </p:blipFill>
        <p:spPr>
          <a:xfrm>
            <a:off x="10129680" y="4026960"/>
            <a:ext cx="218880" cy="33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3" name=""/>
          <p:cNvSpPr txBox="1"/>
          <p:nvPr/>
        </p:nvSpPr>
        <p:spPr>
          <a:xfrm>
            <a:off x="7000920" y="4765680"/>
            <a:ext cx="9532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规模化路径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966780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成本效益分析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7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03/01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主业副业协同增长分析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380880" y="1247760"/>
            <a:ext cx="5600880" cy="2500560"/>
          </a:xfrm>
          <a:custGeom>
            <a:avLst/>
            <a:gdLst/>
            <a:ahLst/>
            <a:rect l="0" t="0" r="r" b="b"/>
            <a:pathLst>
              <a:path w="15558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9"/>
                  <a:pt x="15558" y="106"/>
                </a:cubicBezTo>
                <a:lnTo>
                  <a:pt x="15558" y="6840"/>
                </a:lnTo>
                <a:cubicBezTo>
                  <a:pt x="15558" y="6898"/>
                  <a:pt x="15511" y="6946"/>
                  <a:pt x="15453" y="6946"/>
                </a:cubicBezTo>
                <a:lnTo>
                  <a:pt x="106" y="6946"/>
                </a:lnTo>
                <a:cubicBezTo>
                  <a:pt x="47" y="6946"/>
                  <a:pt x="0" y="6887"/>
                  <a:pt x="0" y="6840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9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3614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0" name=""/>
          <p:cNvSpPr txBox="1"/>
          <p:nvPr/>
        </p:nvSpPr>
        <p:spPr>
          <a:xfrm>
            <a:off x="380880" y="450000"/>
            <a:ext cx="43506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模式抉择：平台依托 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vs.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自建品牌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1123920" y="150912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依托第三方平台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838080" y="1962720"/>
            <a:ext cx="2591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优势：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低门槛、快启动，聚焦内容创作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838080" y="2267640"/>
            <a:ext cx="3061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劣势：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平台抽佣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10%-30%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，品牌控制权受限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380880" y="3976560"/>
            <a:ext cx="5600880" cy="2500560"/>
          </a:xfrm>
          <a:custGeom>
            <a:avLst/>
            <a:gdLst/>
            <a:ahLst/>
            <a:rect l="0" t="0" r="r" b="b"/>
            <a:pathLst>
              <a:path w="15558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6"/>
                </a:cubicBezTo>
                <a:lnTo>
                  <a:pt x="15558" y="6840"/>
                </a:lnTo>
                <a:cubicBezTo>
                  <a:pt x="15558" y="6899"/>
                  <a:pt x="15511" y="6946"/>
                  <a:pt x="15453" y="6946"/>
                </a:cubicBezTo>
                <a:lnTo>
                  <a:pt x="106" y="6946"/>
                </a:lnTo>
                <a:cubicBezTo>
                  <a:pt x="47" y="6946"/>
                  <a:pt x="0" y="6888"/>
                  <a:pt x="0" y="6840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05" name="" descr=""/>
          <p:cNvPicPr/>
          <p:nvPr/>
        </p:nvPicPr>
        <p:blipFill>
          <a:blip r:embed="rId3"/>
          <a:stretch/>
        </p:blipFill>
        <p:spPr>
          <a:xfrm>
            <a:off x="613440" y="420516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6" name=""/>
          <p:cNvSpPr txBox="1"/>
          <p:nvPr/>
        </p:nvSpPr>
        <p:spPr>
          <a:xfrm>
            <a:off x="838080" y="257256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适用：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个人讲师起步阶段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1047600" y="42382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自建独立品牌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838080" y="4691880"/>
            <a:ext cx="2591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优势：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完全掌控品牌、用户数据和规则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838080" y="4996440"/>
            <a:ext cx="2743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劣势：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初期开发成本高达数万至数十万元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838080" y="5301360"/>
            <a:ext cx="3048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适用：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稳定用户基础和充足预算的成熟创作者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6438600" y="1885680"/>
            <a:ext cx="2495880" cy="1543680"/>
          </a:xfrm>
          <a:custGeom>
            <a:avLst/>
            <a:gdLst/>
            <a:ahLst/>
            <a:rect l="0" t="0" r="r" b="b"/>
            <a:pathLst>
              <a:path w="6933" h="4288">
                <a:moveTo>
                  <a:pt x="106" y="0"/>
                </a:moveTo>
                <a:lnTo>
                  <a:pt x="6828" y="0"/>
                </a:lnTo>
                <a:cubicBezTo>
                  <a:pt x="6886" y="0"/>
                  <a:pt x="6933" y="59"/>
                  <a:pt x="6933" y="106"/>
                </a:cubicBezTo>
                <a:lnTo>
                  <a:pt x="6933" y="4182"/>
                </a:lnTo>
                <a:cubicBezTo>
                  <a:pt x="6933" y="4240"/>
                  <a:pt x="6886" y="4288"/>
                  <a:pt x="6828" y="4288"/>
                </a:cubicBezTo>
                <a:lnTo>
                  <a:pt x="106" y="4288"/>
                </a:lnTo>
                <a:cubicBezTo>
                  <a:pt x="48" y="4288"/>
                  <a:pt x="0" y="4229"/>
                  <a:pt x="0" y="4182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3" name="" descr=""/>
          <p:cNvPicPr/>
          <p:nvPr/>
        </p:nvPicPr>
        <p:blipFill>
          <a:blip r:embed="rId4"/>
          <a:stretch/>
        </p:blipFill>
        <p:spPr>
          <a:xfrm>
            <a:off x="7577280" y="2083680"/>
            <a:ext cx="218880" cy="32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4" name=""/>
          <p:cNvSpPr txBox="1"/>
          <p:nvPr/>
        </p:nvSpPr>
        <p:spPr>
          <a:xfrm>
            <a:off x="6438960" y="146628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平台选择关键因素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 txBox="1"/>
          <p:nvPr/>
        </p:nvSpPr>
        <p:spPr>
          <a:xfrm>
            <a:off x="7045200" y="2499120"/>
            <a:ext cx="127188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10%-30%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9086760" y="1885680"/>
            <a:ext cx="2495880" cy="1543680"/>
          </a:xfrm>
          <a:custGeom>
            <a:avLst/>
            <a:gdLst/>
            <a:ahLst/>
            <a:rect l="0" t="0" r="r" b="b"/>
            <a:pathLst>
              <a:path w="6933" h="4288">
                <a:moveTo>
                  <a:pt x="106" y="0"/>
                </a:moveTo>
                <a:lnTo>
                  <a:pt x="6827" y="0"/>
                </a:lnTo>
                <a:cubicBezTo>
                  <a:pt x="6885" y="0"/>
                  <a:pt x="6933" y="59"/>
                  <a:pt x="6933" y="106"/>
                </a:cubicBezTo>
                <a:lnTo>
                  <a:pt x="6933" y="4182"/>
                </a:lnTo>
                <a:cubicBezTo>
                  <a:pt x="6933" y="4240"/>
                  <a:pt x="6885" y="4288"/>
                  <a:pt x="6827" y="4288"/>
                </a:cubicBezTo>
                <a:lnTo>
                  <a:pt x="106" y="4288"/>
                </a:lnTo>
                <a:cubicBezTo>
                  <a:pt x="47" y="4288"/>
                  <a:pt x="0" y="4229"/>
                  <a:pt x="0" y="4182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7" name="" descr=""/>
          <p:cNvPicPr/>
          <p:nvPr/>
        </p:nvPicPr>
        <p:blipFill>
          <a:blip r:embed="rId5"/>
          <a:stretch/>
        </p:blipFill>
        <p:spPr>
          <a:xfrm>
            <a:off x="10153800" y="2076480"/>
            <a:ext cx="3614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8" name=""/>
          <p:cNvSpPr txBox="1"/>
          <p:nvPr/>
        </p:nvSpPr>
        <p:spPr>
          <a:xfrm>
            <a:off x="7231680" y="300096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平台抽佣比例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9957600" y="2499120"/>
            <a:ext cx="74232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100%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6438600" y="3581280"/>
            <a:ext cx="2495880" cy="1543320"/>
          </a:xfrm>
          <a:custGeom>
            <a:avLst/>
            <a:gdLst/>
            <a:ahLst/>
            <a:rect l="0" t="0" r="r" b="b"/>
            <a:pathLst>
              <a:path w="6933" h="4287">
                <a:moveTo>
                  <a:pt x="106" y="0"/>
                </a:moveTo>
                <a:lnTo>
                  <a:pt x="6828" y="0"/>
                </a:lnTo>
                <a:cubicBezTo>
                  <a:pt x="6886" y="0"/>
                  <a:pt x="6933" y="58"/>
                  <a:pt x="6933" y="106"/>
                </a:cubicBezTo>
                <a:lnTo>
                  <a:pt x="6933" y="4181"/>
                </a:lnTo>
                <a:cubicBezTo>
                  <a:pt x="6933" y="4240"/>
                  <a:pt x="6886" y="4287"/>
                  <a:pt x="6828" y="4287"/>
                </a:cubicBezTo>
                <a:lnTo>
                  <a:pt x="106" y="4287"/>
                </a:lnTo>
                <a:cubicBezTo>
                  <a:pt x="48" y="4287"/>
                  <a:pt x="0" y="4229"/>
                  <a:pt x="0" y="4181"/>
                </a:cubicBezTo>
                <a:lnTo>
                  <a:pt x="0" y="106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1" name="" descr=""/>
          <p:cNvPicPr/>
          <p:nvPr/>
        </p:nvPicPr>
        <p:blipFill>
          <a:blip r:embed="rId6"/>
          <a:stretch/>
        </p:blipFill>
        <p:spPr>
          <a:xfrm>
            <a:off x="7543800" y="377208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2" name=""/>
          <p:cNvSpPr txBox="1"/>
          <p:nvPr/>
        </p:nvSpPr>
        <p:spPr>
          <a:xfrm>
            <a:off x="9800280" y="300096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用户数据控制权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6731640" y="4194720"/>
            <a:ext cx="191412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¥1,000-10,000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9086760" y="3581280"/>
            <a:ext cx="2495880" cy="1543320"/>
          </a:xfrm>
          <a:custGeom>
            <a:avLst/>
            <a:gdLst/>
            <a:ahLst/>
            <a:rect l="0" t="0" r="r" b="b"/>
            <a:pathLst>
              <a:path w="6933" h="4287">
                <a:moveTo>
                  <a:pt x="106" y="0"/>
                </a:moveTo>
                <a:lnTo>
                  <a:pt x="6827" y="0"/>
                </a:lnTo>
                <a:cubicBezTo>
                  <a:pt x="6885" y="0"/>
                  <a:pt x="6933" y="58"/>
                  <a:pt x="6933" y="106"/>
                </a:cubicBezTo>
                <a:lnTo>
                  <a:pt x="6933" y="4181"/>
                </a:lnTo>
                <a:cubicBezTo>
                  <a:pt x="6933" y="4240"/>
                  <a:pt x="6885" y="4287"/>
                  <a:pt x="6827" y="4287"/>
                </a:cubicBezTo>
                <a:lnTo>
                  <a:pt x="106" y="4287"/>
                </a:lnTo>
                <a:cubicBezTo>
                  <a:pt x="47" y="4287"/>
                  <a:pt x="0" y="4229"/>
                  <a:pt x="0" y="4181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5" name="" descr=""/>
          <p:cNvPicPr/>
          <p:nvPr/>
        </p:nvPicPr>
        <p:blipFill>
          <a:blip r:embed="rId7"/>
          <a:stretch/>
        </p:blipFill>
        <p:spPr>
          <a:xfrm>
            <a:off x="10191600" y="377208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6" name=""/>
          <p:cNvSpPr txBox="1"/>
          <p:nvPr/>
        </p:nvSpPr>
        <p:spPr>
          <a:xfrm>
            <a:off x="7381800" y="46965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年费成本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9968760" y="4194720"/>
            <a:ext cx="78300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1-3</a:t>
            </a:r>
            <a:r>
              <a:rPr b="1" lang="zh-CN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天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6438600" y="5352840"/>
            <a:ext cx="5144040" cy="810000"/>
          </a:xfrm>
          <a:custGeom>
            <a:avLst/>
            <a:gdLst/>
            <a:ahLst/>
            <a:rect l="0" t="0" r="r" b="b"/>
            <a:pathLst>
              <a:path w="14289" h="2250">
                <a:moveTo>
                  <a:pt x="0" y="0"/>
                </a:moveTo>
                <a:lnTo>
                  <a:pt x="14289" y="0"/>
                </a:lnTo>
                <a:lnTo>
                  <a:pt x="14289" y="2250"/>
                </a:lnTo>
                <a:lnTo>
                  <a:pt x="0" y="2250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6438600" y="5124240"/>
            <a:ext cx="51436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10033920" y="46965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启动时间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1" name="" descr=""/>
          <p:cNvPicPr/>
          <p:nvPr/>
        </p:nvPicPr>
        <p:blipFill>
          <a:blip r:embed="rId8"/>
          <a:stretch/>
        </p:blipFill>
        <p:spPr>
          <a:xfrm>
            <a:off x="6591240" y="554364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2" name=""/>
          <p:cNvSpPr txBox="1"/>
          <p:nvPr/>
        </p:nvSpPr>
        <p:spPr>
          <a:xfrm>
            <a:off x="6753240" y="550620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决策关键点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6591240" y="5812200"/>
            <a:ext cx="4641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根据发展阶段选择匹配平台：初期优先考虑低门槛平台，规模化后转向自建品牌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"/>
          <p:cNvSpPr/>
          <p:nvPr/>
        </p:nvSpPr>
        <p:spPr>
          <a:xfrm>
            <a:off x="0" y="0"/>
            <a:ext cx="12192120" cy="7105680"/>
          </a:xfrm>
          <a:custGeom>
            <a:avLst/>
            <a:gdLst/>
            <a:ahLst/>
            <a:rect l="0" t="0" r="r" b="b"/>
            <a:pathLst>
              <a:path w="33867" h="19738">
                <a:moveTo>
                  <a:pt x="0" y="0"/>
                </a:moveTo>
                <a:lnTo>
                  <a:pt x="33867" y="0"/>
                </a:lnTo>
                <a:lnTo>
                  <a:pt x="33867" y="19738"/>
                </a:lnTo>
                <a:lnTo>
                  <a:pt x="0" y="19738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10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6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03/02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主业副业协同增长分析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380880" y="1247760"/>
            <a:ext cx="11430720" cy="5477040"/>
          </a:xfrm>
          <a:custGeom>
            <a:avLst/>
            <a:gdLst/>
            <a:ahLst/>
            <a:rect l="0" t="0" r="r" b="b"/>
            <a:pathLst>
              <a:path w="31752" h="15214">
                <a:moveTo>
                  <a:pt x="106" y="0"/>
                </a:moveTo>
                <a:lnTo>
                  <a:pt x="31646" y="0"/>
                </a:lnTo>
                <a:cubicBezTo>
                  <a:pt x="31704" y="0"/>
                  <a:pt x="31752" y="58"/>
                  <a:pt x="31752" y="105"/>
                </a:cubicBezTo>
                <a:lnTo>
                  <a:pt x="31752" y="15108"/>
                </a:lnTo>
                <a:cubicBezTo>
                  <a:pt x="31752" y="15167"/>
                  <a:pt x="31704" y="15214"/>
                  <a:pt x="31646" y="15214"/>
                </a:cubicBezTo>
                <a:lnTo>
                  <a:pt x="106" y="15214"/>
                </a:lnTo>
                <a:cubicBezTo>
                  <a:pt x="47" y="15214"/>
                  <a:pt x="0" y="15156"/>
                  <a:pt x="0" y="15108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609480" y="1476360"/>
            <a:ext cx="810360" cy="457920"/>
          </a:xfrm>
          <a:custGeom>
            <a:avLst/>
            <a:gdLst/>
            <a:ahLst/>
            <a:rect l="0" t="0" r="r" b="b"/>
            <a:pathLst>
              <a:path w="2251" h="1272">
                <a:moveTo>
                  <a:pt x="0" y="0"/>
                </a:moveTo>
                <a:lnTo>
                  <a:pt x="2251" y="0"/>
                </a:lnTo>
                <a:lnTo>
                  <a:pt x="2251" y="1272"/>
                </a:lnTo>
                <a:lnTo>
                  <a:pt x="0" y="1272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380880" y="450000"/>
            <a:ext cx="2579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平台选择精细化对比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1419480" y="1476360"/>
            <a:ext cx="1682280" cy="457920"/>
          </a:xfrm>
          <a:custGeom>
            <a:avLst/>
            <a:gdLst/>
            <a:ahLst/>
            <a:rect l="0" t="0" r="r" b="b"/>
            <a:pathLst>
              <a:path w="4673" h="1272">
                <a:moveTo>
                  <a:pt x="0" y="0"/>
                </a:moveTo>
                <a:lnTo>
                  <a:pt x="4673" y="0"/>
                </a:lnTo>
                <a:lnTo>
                  <a:pt x="4673" y="1272"/>
                </a:lnTo>
                <a:lnTo>
                  <a:pt x="0" y="1272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723960" y="158184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平台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3101400" y="1476360"/>
            <a:ext cx="2025720" cy="457920"/>
          </a:xfrm>
          <a:custGeom>
            <a:avLst/>
            <a:gdLst/>
            <a:ahLst/>
            <a:rect l="0" t="0" r="r" b="b"/>
            <a:pathLst>
              <a:path w="5627" h="1272">
                <a:moveTo>
                  <a:pt x="0" y="0"/>
                </a:moveTo>
                <a:lnTo>
                  <a:pt x="5627" y="0"/>
                </a:lnTo>
                <a:lnTo>
                  <a:pt x="5627" y="1272"/>
                </a:lnTo>
                <a:lnTo>
                  <a:pt x="0" y="1272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1533960" y="15818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核心模式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5126760" y="1476360"/>
            <a:ext cx="1964520" cy="457920"/>
          </a:xfrm>
          <a:custGeom>
            <a:avLst/>
            <a:gdLst/>
            <a:ahLst/>
            <a:rect l="0" t="0" r="r" b="b"/>
            <a:pathLst>
              <a:path w="5457" h="1272">
                <a:moveTo>
                  <a:pt x="0" y="0"/>
                </a:moveTo>
                <a:lnTo>
                  <a:pt x="5457" y="0"/>
                </a:lnTo>
                <a:lnTo>
                  <a:pt x="5457" y="1272"/>
                </a:lnTo>
                <a:lnTo>
                  <a:pt x="0" y="1272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3215880" y="1581840"/>
            <a:ext cx="1067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启动</a:t>
            </a:r>
            <a:r>
              <a:rPr b="1" lang="en-US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年费成本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7090920" y="1476360"/>
            <a:ext cx="2107440" cy="457920"/>
          </a:xfrm>
          <a:custGeom>
            <a:avLst/>
            <a:gdLst/>
            <a:ahLst/>
            <a:rect l="0" t="0" r="r" b="b"/>
            <a:pathLst>
              <a:path w="5854" h="1272">
                <a:moveTo>
                  <a:pt x="0" y="0"/>
                </a:moveTo>
                <a:lnTo>
                  <a:pt x="5854" y="0"/>
                </a:lnTo>
                <a:lnTo>
                  <a:pt x="5854" y="1272"/>
                </a:lnTo>
                <a:lnTo>
                  <a:pt x="0" y="1272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5241240" y="1581840"/>
            <a:ext cx="1067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收入分成</a:t>
            </a:r>
            <a:r>
              <a:rPr b="1" lang="en-US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抽佣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9198000" y="1476360"/>
            <a:ext cx="2384640" cy="457920"/>
          </a:xfrm>
          <a:custGeom>
            <a:avLst/>
            <a:gdLst/>
            <a:ahLst/>
            <a:rect l="0" t="0" r="r" b="b"/>
            <a:pathLst>
              <a:path w="6624" h="1272">
                <a:moveTo>
                  <a:pt x="0" y="0"/>
                </a:moveTo>
                <a:lnTo>
                  <a:pt x="6624" y="0"/>
                </a:lnTo>
                <a:lnTo>
                  <a:pt x="6624" y="1272"/>
                </a:lnTo>
                <a:lnTo>
                  <a:pt x="0" y="1272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7205400" y="15818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主要优势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609480" y="2624040"/>
            <a:ext cx="81000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9312480" y="15818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适用场景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1419480" y="2624040"/>
            <a:ext cx="168192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723960" y="203904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小鹅通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3101400" y="2624040"/>
            <a:ext cx="20253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533960" y="2039040"/>
            <a:ext cx="1187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全功能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SaaS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5126760" y="2624040"/>
            <a:ext cx="19641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3215880" y="2039040"/>
            <a:ext cx="12909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¥1,000-10,000/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7090920" y="2624040"/>
            <a:ext cx="21070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5241240" y="20390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收入分成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9198000" y="2624040"/>
            <a:ext cx="23842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7205400" y="203904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功能全面，一站式解决方案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9312480" y="203904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中大型机构或个人讲师规模化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609480" y="2624040"/>
            <a:ext cx="10973520" cy="695520"/>
          </a:xfrm>
          <a:custGeom>
            <a:avLst/>
            <a:gdLst/>
            <a:ahLst/>
            <a:rect l="0" t="0" r="r" b="b"/>
            <a:pathLst>
              <a:path w="30482" h="1932">
                <a:moveTo>
                  <a:pt x="0" y="0"/>
                </a:moveTo>
                <a:lnTo>
                  <a:pt x="30482" y="0"/>
                </a:lnTo>
                <a:lnTo>
                  <a:pt x="30482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0067d1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609480" y="3319200"/>
            <a:ext cx="81000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9312480" y="224208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运营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1419480" y="3319200"/>
            <a:ext cx="168192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723960" y="272952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课堂街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3101400" y="3319200"/>
            <a:ext cx="20253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1533960" y="27295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垂直领域工具型平台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5126760" y="3319200"/>
            <a:ext cx="19641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7090920" y="3319200"/>
            <a:ext cx="21070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3215880" y="2729520"/>
            <a:ext cx="36147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专业版年销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500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万时约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¥20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 私域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抽佣，公域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4%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7205400" y="272952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成本低，支持公域引流至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9198000" y="3319200"/>
            <a:ext cx="23842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7205400" y="293292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私域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609480" y="4014720"/>
            <a:ext cx="81000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9312480" y="272952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预算有限的中小创作者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1419480" y="4014720"/>
            <a:ext cx="168192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723960" y="34250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荔枝微课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3101400" y="4014720"/>
            <a:ext cx="20253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5126760" y="4014720"/>
            <a:ext cx="19641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1533960" y="3425040"/>
            <a:ext cx="2179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微信生态轻量直播工具 免费使用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7090920" y="4014720"/>
            <a:ext cx="21070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5241240" y="3425040"/>
            <a:ext cx="1269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直播收入抽佣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10%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9198000" y="4014720"/>
            <a:ext cx="23842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7205400" y="342504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无固定年费，上手门槛低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609480" y="4709880"/>
            <a:ext cx="81000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9312480" y="342504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初期尝试直播教学的个人讲师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1419480" y="4709880"/>
            <a:ext cx="168192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723960" y="412020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千聊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3101400" y="4709880"/>
            <a:ext cx="20253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1533960" y="41202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微信生态流量型平台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5126760" y="4709880"/>
            <a:ext cx="196416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3215880" y="412020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免费入驻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5241240" y="412020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私域抽佣，公域流量成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7090920" y="4709880"/>
            <a:ext cx="21070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5241240" y="432360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本高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7205400" y="412020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可利用微信生态进行内容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9198000" y="4709880"/>
            <a:ext cx="2384280" cy="0"/>
          </a:xfrm>
          <a:prstGeom prst="line">
            <a:avLst/>
          </a:prstGeom>
          <a:ln w="9360">
            <a:solidFill>
              <a:srgbClr val="e5e5e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7205400" y="432360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分发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9312480" y="41202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具备强内容自运营能力的团队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723960" y="48157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自建平台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1533960" y="48157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独立品牌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3216240" y="481572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数万至数十万元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5241240" y="481572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无平台抽佣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7205400" y="481572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完全掌控平台规则和品牌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7205400" y="501876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形象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609480" y="5628960"/>
            <a:ext cx="10973520" cy="867240"/>
          </a:xfrm>
          <a:custGeom>
            <a:avLst/>
            <a:gdLst/>
            <a:ahLst/>
            <a:rect l="0" t="0" r="r" b="b"/>
            <a:pathLst>
              <a:path w="30482" h="2409">
                <a:moveTo>
                  <a:pt x="211" y="0"/>
                </a:moveTo>
                <a:lnTo>
                  <a:pt x="30270" y="0"/>
                </a:lnTo>
                <a:cubicBezTo>
                  <a:pt x="30387" y="0"/>
                  <a:pt x="30482" y="118"/>
                  <a:pt x="30482" y="213"/>
                </a:cubicBezTo>
                <a:lnTo>
                  <a:pt x="30482" y="2197"/>
                </a:lnTo>
                <a:cubicBezTo>
                  <a:pt x="30482" y="2314"/>
                  <a:pt x="30387" y="2409"/>
                  <a:pt x="30270" y="2409"/>
                </a:cubicBezTo>
                <a:lnTo>
                  <a:pt x="211" y="2409"/>
                </a:lnTo>
                <a:cubicBezTo>
                  <a:pt x="95" y="2409"/>
                  <a:pt x="0" y="2292"/>
                  <a:pt x="0" y="2197"/>
                </a:cubicBezTo>
                <a:lnTo>
                  <a:pt x="0" y="213"/>
                </a:lnTo>
                <a:cubicBezTo>
                  <a:pt x="0" y="96"/>
                  <a:pt x="95" y="0"/>
                  <a:pt x="211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609480" y="5628960"/>
            <a:ext cx="0" cy="866880"/>
          </a:xfrm>
          <a:prstGeom prst="line">
            <a:avLst/>
          </a:prstGeom>
          <a:ln w="37800">
            <a:solidFill>
              <a:srgbClr val="0067d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18720" bIns="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9312480" y="48157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成熟创作者或机构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1" name="" descr=""/>
          <p:cNvPicPr/>
          <p:nvPr/>
        </p:nvPicPr>
        <p:blipFill>
          <a:blip r:embed="rId2"/>
          <a:stretch/>
        </p:blipFill>
        <p:spPr>
          <a:xfrm>
            <a:off x="804600" y="5824440"/>
            <a:ext cx="162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2" name=""/>
          <p:cNvSpPr txBox="1"/>
          <p:nvPr/>
        </p:nvSpPr>
        <p:spPr>
          <a:xfrm>
            <a:off x="1019160" y="5814360"/>
            <a:ext cx="6836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决策建议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800280" y="6106320"/>
            <a:ext cx="9065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课堂街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凭借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低抽佣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全功能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公私域闭环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优势，成为中小创作者最优解。其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私域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抽佣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模式可完全保留收入，提升利润空间。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"/>
          <p:cNvSpPr txBox="1"/>
          <p:nvPr/>
        </p:nvSpPr>
        <p:spPr>
          <a:xfrm>
            <a:off x="533520" y="5245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核心摘要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3520" y="739800"/>
            <a:ext cx="6532560" cy="503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副业产品化转型是月入</a:t>
            </a:r>
            <a:r>
              <a:rPr b="1" lang="en-US" sz="3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1" lang="zh-CN" sz="3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万的核心杠杆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533160" y="1790640"/>
            <a:ext cx="5487120" cy="1590840"/>
          </a:xfrm>
          <a:custGeom>
            <a:avLst/>
            <a:gdLst/>
            <a:ahLst/>
            <a:rect l="0" t="0" r="r" b="b"/>
            <a:pathLst>
              <a:path w="15242" h="4419">
                <a:moveTo>
                  <a:pt x="106" y="0"/>
                </a:moveTo>
                <a:lnTo>
                  <a:pt x="15136" y="0"/>
                </a:lnTo>
                <a:cubicBezTo>
                  <a:pt x="15195" y="0"/>
                  <a:pt x="15242" y="58"/>
                  <a:pt x="15242" y="105"/>
                </a:cubicBezTo>
                <a:lnTo>
                  <a:pt x="15242" y="4313"/>
                </a:lnTo>
                <a:cubicBezTo>
                  <a:pt x="15242" y="4372"/>
                  <a:pt x="15195" y="4419"/>
                  <a:pt x="15136" y="4419"/>
                </a:cubicBezTo>
                <a:lnTo>
                  <a:pt x="106" y="4419"/>
                </a:lnTo>
                <a:cubicBezTo>
                  <a:pt x="48" y="4419"/>
                  <a:pt x="0" y="4361"/>
                  <a:pt x="0" y="4313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533520" y="1324800"/>
            <a:ext cx="4417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通过主业技术深耕与副业产品化双轨并行，三年内实现月收入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53k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62120" y="1829880"/>
            <a:ext cx="13723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000000"/>
                </a:solidFill>
                <a:effectLst/>
                <a:uFillTx/>
                <a:latin typeface="MicrosoftYaHei"/>
                <a:ea typeface="MicrosoftYaHei"/>
              </a:rPr>
              <a:t>主业技术路径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990720" y="2292480"/>
            <a:ext cx="2401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年：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掌握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协议栈与开发工具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90720" y="2568600"/>
            <a:ext cx="17434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年：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突破系统级优化能力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90720" y="2845080"/>
            <a:ext cx="2136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年：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主导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认证产品落地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172200" y="1790640"/>
            <a:ext cx="5486760" cy="1590840"/>
          </a:xfrm>
          <a:custGeom>
            <a:avLst/>
            <a:gdLst/>
            <a:ahLst/>
            <a:rect l="0" t="0" r="r" b="b"/>
            <a:pathLst>
              <a:path w="15241" h="4419">
                <a:moveTo>
                  <a:pt x="105" y="0"/>
                </a:moveTo>
                <a:lnTo>
                  <a:pt x="15136" y="0"/>
                </a:lnTo>
                <a:cubicBezTo>
                  <a:pt x="15194" y="0"/>
                  <a:pt x="15241" y="58"/>
                  <a:pt x="15241" y="105"/>
                </a:cubicBezTo>
                <a:lnTo>
                  <a:pt x="15241" y="4313"/>
                </a:lnTo>
                <a:cubicBezTo>
                  <a:pt x="15241" y="4372"/>
                  <a:pt x="15194" y="4419"/>
                  <a:pt x="15136" y="4419"/>
                </a:cubicBezTo>
                <a:lnTo>
                  <a:pt x="105" y="4419"/>
                </a:lnTo>
                <a:cubicBezTo>
                  <a:pt x="47" y="4419"/>
                  <a:pt x="0" y="4361"/>
                  <a:pt x="0" y="4313"/>
                </a:cubicBezTo>
                <a:lnTo>
                  <a:pt x="0" y="105"/>
                </a:lnTo>
                <a:cubicBezTo>
                  <a:pt x="0" y="47"/>
                  <a:pt x="47" y="0"/>
                  <a:pt x="10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990720" y="3121200"/>
            <a:ext cx="2255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技术溢价：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考取官方认证提升主业收入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6400800" y="1829880"/>
            <a:ext cx="16009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000000"/>
                </a:solidFill>
                <a:effectLst/>
                <a:uFillTx/>
                <a:latin typeface="MicrosoftYaHei"/>
                <a:ea typeface="MicrosoftYaHei"/>
              </a:rPr>
              <a:t>副业规模化突破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6629400" y="2292480"/>
            <a:ext cx="2387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模式选择：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依托低抽佣平台降低获客成本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6629400" y="2568600"/>
            <a:ext cx="2254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实体化运营：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注册个体户避免双重课税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629400" y="2845080"/>
            <a:ext cx="2470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产品矩阵：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服务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标准化录播课组合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33160" y="3533760"/>
            <a:ext cx="5487120" cy="1590840"/>
          </a:xfrm>
          <a:custGeom>
            <a:avLst/>
            <a:gdLst/>
            <a:ahLst/>
            <a:rect l="0" t="0" r="r" b="b"/>
            <a:pathLst>
              <a:path w="15242" h="4419">
                <a:moveTo>
                  <a:pt x="106" y="0"/>
                </a:moveTo>
                <a:lnTo>
                  <a:pt x="15136" y="0"/>
                </a:lnTo>
                <a:cubicBezTo>
                  <a:pt x="15195" y="0"/>
                  <a:pt x="15242" y="58"/>
                  <a:pt x="15242" y="105"/>
                </a:cubicBezTo>
                <a:lnTo>
                  <a:pt x="15242" y="4313"/>
                </a:lnTo>
                <a:cubicBezTo>
                  <a:pt x="15242" y="4372"/>
                  <a:pt x="15195" y="4419"/>
                  <a:pt x="15136" y="4419"/>
                </a:cubicBezTo>
                <a:lnTo>
                  <a:pt x="106" y="4419"/>
                </a:lnTo>
                <a:cubicBezTo>
                  <a:pt x="48" y="4419"/>
                  <a:pt x="0" y="4361"/>
                  <a:pt x="0" y="4313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6629400" y="3121200"/>
            <a:ext cx="2538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收入目标：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录播课销量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200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份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月达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40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62120" y="3710880"/>
            <a:ext cx="16009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000000"/>
                </a:solidFill>
                <a:effectLst/>
                <a:uFillTx/>
                <a:latin typeface="MicrosoftYaHei"/>
                <a:ea typeface="MicrosoftYaHei"/>
              </a:rPr>
              <a:t>财务可行性验证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990720" y="4173840"/>
            <a:ext cx="1967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保守情景：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三年后总收入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40k/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90720" y="4449960"/>
            <a:ext cx="24588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积极情景：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主业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28k+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副业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25k=53k/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6172200" y="3533760"/>
            <a:ext cx="5486760" cy="1590840"/>
          </a:xfrm>
          <a:custGeom>
            <a:avLst/>
            <a:gdLst/>
            <a:ahLst/>
            <a:rect l="0" t="0" r="r" b="b"/>
            <a:pathLst>
              <a:path w="15241" h="4419">
                <a:moveTo>
                  <a:pt x="105" y="0"/>
                </a:moveTo>
                <a:lnTo>
                  <a:pt x="15136" y="0"/>
                </a:lnTo>
                <a:cubicBezTo>
                  <a:pt x="15194" y="0"/>
                  <a:pt x="15241" y="58"/>
                  <a:pt x="15241" y="105"/>
                </a:cubicBezTo>
                <a:lnTo>
                  <a:pt x="15241" y="4313"/>
                </a:lnTo>
                <a:cubicBezTo>
                  <a:pt x="15241" y="4372"/>
                  <a:pt x="15194" y="4419"/>
                  <a:pt x="15136" y="4419"/>
                </a:cubicBezTo>
                <a:lnTo>
                  <a:pt x="105" y="4419"/>
                </a:lnTo>
                <a:cubicBezTo>
                  <a:pt x="47" y="4419"/>
                  <a:pt x="0" y="4361"/>
                  <a:pt x="0" y="4313"/>
                </a:cubicBezTo>
                <a:lnTo>
                  <a:pt x="0" y="105"/>
                </a:lnTo>
                <a:cubicBezTo>
                  <a:pt x="0" y="47"/>
                  <a:pt x="47" y="0"/>
                  <a:pt x="10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990720" y="4726080"/>
            <a:ext cx="20487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激进情景：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副业首年突破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110k/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400800" y="3573000"/>
            <a:ext cx="13723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000000"/>
                </a:solidFill>
                <a:effectLst/>
                <a:uFillTx/>
                <a:latin typeface="MicrosoftYaHei"/>
                <a:ea typeface="MicrosoftYaHei"/>
              </a:rPr>
              <a:t>风险管控重点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6629400" y="4035600"/>
            <a:ext cx="18572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主业风险：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持续学习防技术断层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6629400" y="4311720"/>
            <a:ext cx="20278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副业风险：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课程加密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水印防侵权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6629400" y="4588200"/>
            <a:ext cx="1957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税务合规：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年收入超</a:t>
            </a:r>
            <a:r>
              <a:rPr b="1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10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万需申报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533160" y="5276520"/>
            <a:ext cx="11125440" cy="810000"/>
          </a:xfrm>
          <a:custGeom>
            <a:avLst/>
            <a:gdLst/>
            <a:ahLst/>
            <a:rect l="0" t="0" r="r" b="b"/>
            <a:pathLst>
              <a:path w="30904" h="2250">
                <a:moveTo>
                  <a:pt x="0" y="0"/>
                </a:moveTo>
                <a:lnTo>
                  <a:pt x="30904" y="0"/>
                </a:lnTo>
                <a:lnTo>
                  <a:pt x="30904" y="2250"/>
                </a:lnTo>
                <a:lnTo>
                  <a:pt x="0" y="2250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533160" y="5124240"/>
            <a:ext cx="111250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629400" y="4864320"/>
            <a:ext cx="1591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平台依赖：</a:t>
            </a:r>
            <a:r>
              <a:rPr b="1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构建私域流量池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685800" y="546732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847800" y="542988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行动计划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685800" y="5735880"/>
            <a:ext cx="43578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立即启动</a:t>
            </a:r>
            <a:r>
              <a:rPr b="0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技术深耕与首门录播课开发，</a:t>
            </a:r>
            <a:r>
              <a:rPr b="0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6</a:t>
            </a:r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个月内完成副业实体注册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"/>
          <p:cNvSpPr/>
          <p:nvPr/>
        </p:nvSpPr>
        <p:spPr>
          <a:xfrm>
            <a:off x="0" y="0"/>
            <a:ext cx="12192120" cy="7239240"/>
          </a:xfrm>
          <a:custGeom>
            <a:avLst/>
            <a:gdLst/>
            <a:ahLst/>
            <a:rect l="0" t="0" r="r" b="b"/>
            <a:pathLst>
              <a:path w="33867" h="20109">
                <a:moveTo>
                  <a:pt x="0" y="0"/>
                </a:moveTo>
                <a:lnTo>
                  <a:pt x="33867" y="0"/>
                </a:lnTo>
                <a:lnTo>
                  <a:pt x="33867" y="20109"/>
                </a:lnTo>
                <a:lnTo>
                  <a:pt x="0" y="20109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2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6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03/03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主业副业协同增长分析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380880" y="1247760"/>
            <a:ext cx="5600880" cy="5610600"/>
          </a:xfrm>
          <a:custGeom>
            <a:avLst/>
            <a:gdLst/>
            <a:ahLst/>
            <a:rect l="0" t="0" r="r" b="b"/>
            <a:pathLst>
              <a:path w="15558" h="15585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5479"/>
                </a:lnTo>
                <a:cubicBezTo>
                  <a:pt x="15558" y="15537"/>
                  <a:pt x="15511" y="15585"/>
                  <a:pt x="15453" y="15585"/>
                </a:cubicBezTo>
                <a:lnTo>
                  <a:pt x="106" y="15585"/>
                </a:lnTo>
                <a:cubicBezTo>
                  <a:pt x="47" y="15585"/>
                  <a:pt x="0" y="15526"/>
                  <a:pt x="0" y="15479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380880" y="450000"/>
            <a:ext cx="46432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实体化运营：注册公司 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or 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个体户？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609480" y="1885680"/>
            <a:ext cx="304920" cy="305280"/>
          </a:xfrm>
          <a:custGeom>
            <a:avLst/>
            <a:gdLst/>
            <a:ahLst/>
            <a:rect l="0" t="0" r="r" b="b"/>
            <a:pathLst>
              <a:path w="847" h="848">
                <a:moveTo>
                  <a:pt x="424" y="0"/>
                </a:moveTo>
                <a:cubicBezTo>
                  <a:pt x="658" y="0"/>
                  <a:pt x="847" y="234"/>
                  <a:pt x="847" y="425"/>
                </a:cubicBezTo>
                <a:cubicBezTo>
                  <a:pt x="847" y="658"/>
                  <a:pt x="658" y="848"/>
                  <a:pt x="424" y="848"/>
                </a:cubicBezTo>
                <a:cubicBezTo>
                  <a:pt x="189" y="848"/>
                  <a:pt x="0" y="614"/>
                  <a:pt x="0" y="425"/>
                </a:cubicBezTo>
                <a:cubicBezTo>
                  <a:pt x="0" y="190"/>
                  <a:pt x="189" y="0"/>
                  <a:pt x="424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60948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注册流程与基础成本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719640" y="191520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2563eb"/>
                </a:solidFill>
                <a:effectLst/>
                <a:uFillTx/>
                <a:latin typeface="MicrosoftYaHei"/>
                <a:ea typeface="MicrosoftYaHei"/>
              </a:rPr>
              <a:t>1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609480" y="2304720"/>
            <a:ext cx="304920" cy="305280"/>
          </a:xfrm>
          <a:custGeom>
            <a:avLst/>
            <a:gdLst/>
            <a:ahLst/>
            <a:rect l="0" t="0" r="r" b="b"/>
            <a:pathLst>
              <a:path w="847" h="848">
                <a:moveTo>
                  <a:pt x="424" y="0"/>
                </a:moveTo>
                <a:cubicBezTo>
                  <a:pt x="658" y="0"/>
                  <a:pt x="847" y="234"/>
                  <a:pt x="847" y="424"/>
                </a:cubicBezTo>
                <a:cubicBezTo>
                  <a:pt x="847" y="658"/>
                  <a:pt x="658" y="848"/>
                  <a:pt x="424" y="848"/>
                </a:cubicBezTo>
                <a:cubicBezTo>
                  <a:pt x="189" y="848"/>
                  <a:pt x="0" y="613"/>
                  <a:pt x="0" y="424"/>
                </a:cubicBezTo>
                <a:cubicBezTo>
                  <a:pt x="0" y="190"/>
                  <a:pt x="189" y="0"/>
                  <a:pt x="424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 txBox="1"/>
          <p:nvPr/>
        </p:nvSpPr>
        <p:spPr>
          <a:xfrm>
            <a:off x="1028880" y="191520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名称核准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719640" y="233424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2563eb"/>
                </a:solidFill>
                <a:effectLst/>
                <a:uFillTx/>
                <a:latin typeface="MicrosoftYaHei"/>
                <a:ea typeface="MicrosoftYaHei"/>
              </a:rPr>
              <a:t>2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609480" y="2724120"/>
            <a:ext cx="304920" cy="304920"/>
          </a:xfrm>
          <a:custGeom>
            <a:avLst/>
            <a:gdLst/>
            <a:ahLst/>
            <a:rect l="0" t="0" r="r" b="b"/>
            <a:pathLst>
              <a:path w="847" h="847">
                <a:moveTo>
                  <a:pt x="424" y="0"/>
                </a:moveTo>
                <a:cubicBezTo>
                  <a:pt x="658" y="0"/>
                  <a:pt x="847" y="233"/>
                  <a:pt x="847" y="423"/>
                </a:cubicBezTo>
                <a:cubicBezTo>
                  <a:pt x="847" y="658"/>
                  <a:pt x="658" y="847"/>
                  <a:pt x="424" y="847"/>
                </a:cubicBezTo>
                <a:cubicBezTo>
                  <a:pt x="189" y="847"/>
                  <a:pt x="0" y="613"/>
                  <a:pt x="0" y="423"/>
                </a:cubicBezTo>
                <a:cubicBezTo>
                  <a:pt x="0" y="189"/>
                  <a:pt x="189" y="0"/>
                  <a:pt x="424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1028880" y="23342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材料提交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719640" y="275328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2563eb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3181320" y="2152440"/>
            <a:ext cx="304920" cy="305280"/>
          </a:xfrm>
          <a:custGeom>
            <a:avLst/>
            <a:gdLst/>
            <a:ahLst/>
            <a:rect l="0" t="0" r="r" b="b"/>
            <a:pathLst>
              <a:path w="847" h="848">
                <a:moveTo>
                  <a:pt x="424" y="0"/>
                </a:moveTo>
                <a:cubicBezTo>
                  <a:pt x="658" y="0"/>
                  <a:pt x="847" y="234"/>
                  <a:pt x="847" y="424"/>
                </a:cubicBezTo>
                <a:cubicBezTo>
                  <a:pt x="847" y="658"/>
                  <a:pt x="658" y="848"/>
                  <a:pt x="424" y="848"/>
                </a:cubicBezTo>
                <a:cubicBezTo>
                  <a:pt x="190" y="848"/>
                  <a:pt x="0" y="614"/>
                  <a:pt x="0" y="424"/>
                </a:cubicBezTo>
                <a:cubicBezTo>
                  <a:pt x="0" y="190"/>
                  <a:pt x="190" y="0"/>
                  <a:pt x="424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1028880" y="275328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领取执照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 txBox="1"/>
          <p:nvPr/>
        </p:nvSpPr>
        <p:spPr>
          <a:xfrm>
            <a:off x="3291480" y="218196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2563eb"/>
                </a:solidFill>
                <a:effectLst/>
                <a:uFillTx/>
                <a:latin typeface="MicrosoftYaHei"/>
                <a:ea typeface="MicrosoftYaHei"/>
              </a:rPr>
              <a:t>4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3181320" y="2571480"/>
            <a:ext cx="304920" cy="305280"/>
          </a:xfrm>
          <a:custGeom>
            <a:avLst/>
            <a:gdLst/>
            <a:ahLst/>
            <a:rect l="0" t="0" r="r" b="b"/>
            <a:pathLst>
              <a:path w="847" h="848">
                <a:moveTo>
                  <a:pt x="424" y="0"/>
                </a:moveTo>
                <a:cubicBezTo>
                  <a:pt x="658" y="0"/>
                  <a:pt x="847" y="235"/>
                  <a:pt x="847" y="425"/>
                </a:cubicBezTo>
                <a:cubicBezTo>
                  <a:pt x="847" y="658"/>
                  <a:pt x="658" y="848"/>
                  <a:pt x="424" y="848"/>
                </a:cubicBezTo>
                <a:cubicBezTo>
                  <a:pt x="190" y="848"/>
                  <a:pt x="0" y="614"/>
                  <a:pt x="0" y="425"/>
                </a:cubicBezTo>
                <a:cubicBezTo>
                  <a:pt x="0" y="191"/>
                  <a:pt x="190" y="0"/>
                  <a:pt x="424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3600360" y="218196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刻章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3291480" y="260100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2563eb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609480" y="3371760"/>
            <a:ext cx="5143680" cy="533520"/>
          </a:xfrm>
          <a:custGeom>
            <a:avLst/>
            <a:gdLst/>
            <a:ahLst/>
            <a:rect l="0" t="0" r="r" b="b"/>
            <a:pathLst>
              <a:path w="14288" h="1482">
                <a:moveTo>
                  <a:pt x="211" y="0"/>
                </a:moveTo>
                <a:lnTo>
                  <a:pt x="14077" y="0"/>
                </a:lnTo>
                <a:cubicBezTo>
                  <a:pt x="14194" y="0"/>
                  <a:pt x="14288" y="117"/>
                  <a:pt x="14288" y="211"/>
                </a:cubicBezTo>
                <a:lnTo>
                  <a:pt x="14288" y="1271"/>
                </a:lnTo>
                <a:cubicBezTo>
                  <a:pt x="14288" y="1388"/>
                  <a:pt x="14194" y="1482"/>
                  <a:pt x="14077" y="1482"/>
                </a:cubicBezTo>
                <a:lnTo>
                  <a:pt x="211" y="1482"/>
                </a:lnTo>
                <a:cubicBezTo>
                  <a:pt x="95" y="1482"/>
                  <a:pt x="0" y="1366"/>
                  <a:pt x="0" y="1271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3600360" y="260100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税务登记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6" name="" descr=""/>
          <p:cNvPicPr/>
          <p:nvPr/>
        </p:nvPicPr>
        <p:blipFill>
          <a:blip r:embed="rId2"/>
          <a:stretch/>
        </p:blipFill>
        <p:spPr>
          <a:xfrm>
            <a:off x="852480" y="3557160"/>
            <a:ext cx="151920" cy="14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7" name=""/>
          <p:cNvSpPr/>
          <p:nvPr/>
        </p:nvSpPr>
        <p:spPr>
          <a:xfrm>
            <a:off x="6210000" y="1247760"/>
            <a:ext cx="5601240" cy="2095560"/>
          </a:xfrm>
          <a:custGeom>
            <a:avLst/>
            <a:gdLst/>
            <a:ahLst/>
            <a:rect l="0" t="0" r="r" b="b"/>
            <a:pathLst>
              <a:path w="15559" h="5821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5716"/>
                </a:lnTo>
                <a:cubicBezTo>
                  <a:pt x="15559" y="5774"/>
                  <a:pt x="15511" y="5821"/>
                  <a:pt x="15453" y="5821"/>
                </a:cubicBezTo>
                <a:lnTo>
                  <a:pt x="106" y="5821"/>
                </a:lnTo>
                <a:cubicBezTo>
                  <a:pt x="48" y="5821"/>
                  <a:pt x="0" y="5763"/>
                  <a:pt x="0" y="5716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8" name="" descr=""/>
          <p:cNvPicPr/>
          <p:nvPr/>
        </p:nvPicPr>
        <p:blipFill>
          <a:blip r:embed="rId3"/>
          <a:stretch/>
        </p:blipFill>
        <p:spPr>
          <a:xfrm>
            <a:off x="6438960" y="1476360"/>
            <a:ext cx="24732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9" name=""/>
          <p:cNvSpPr txBox="1"/>
          <p:nvPr/>
        </p:nvSpPr>
        <p:spPr>
          <a:xfrm>
            <a:off x="1187280" y="3515400"/>
            <a:ext cx="4726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基础成本：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¥500-¥1,000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（政府注册费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地址挂靠费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代理服务费）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6838920" y="1509120"/>
            <a:ext cx="8542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个体工商户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6667560" y="196272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税务方式：核定征收或查账征收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6667560" y="2267640"/>
            <a:ext cx="2439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优势：税务申报简单，避免双重征税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6667560" y="257256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劣势：收入规模受限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6210000" y="3571560"/>
            <a:ext cx="5601240" cy="2095920"/>
          </a:xfrm>
          <a:custGeom>
            <a:avLst/>
            <a:gdLst/>
            <a:ahLst/>
            <a:rect l="0" t="0" r="r" b="b"/>
            <a:pathLst>
              <a:path w="15559" h="5822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9"/>
                  <a:pt x="15559" y="106"/>
                </a:cubicBezTo>
                <a:lnTo>
                  <a:pt x="15559" y="5716"/>
                </a:lnTo>
                <a:cubicBezTo>
                  <a:pt x="15559" y="5775"/>
                  <a:pt x="15511" y="5822"/>
                  <a:pt x="15453" y="5822"/>
                </a:cubicBezTo>
                <a:lnTo>
                  <a:pt x="106" y="5822"/>
                </a:lnTo>
                <a:cubicBezTo>
                  <a:pt x="48" y="5822"/>
                  <a:pt x="0" y="5764"/>
                  <a:pt x="0" y="5716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5" name="" descr=""/>
          <p:cNvPicPr/>
          <p:nvPr/>
        </p:nvPicPr>
        <p:blipFill>
          <a:blip r:embed="rId4"/>
          <a:stretch/>
        </p:blipFill>
        <p:spPr>
          <a:xfrm>
            <a:off x="6438960" y="3800520"/>
            <a:ext cx="2188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6" name=""/>
          <p:cNvSpPr txBox="1"/>
          <p:nvPr/>
        </p:nvSpPr>
        <p:spPr>
          <a:xfrm>
            <a:off x="6667560" y="2877120"/>
            <a:ext cx="2286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税率：经营所得并入个人综合所得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6810480" y="3833280"/>
            <a:ext cx="17074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公司（有限责任公司）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6667560" y="428688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税务方式：必须查账征收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6667560" y="45918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优势：发展灵活，适合规模化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6667560" y="489636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劣势：双重征税问题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6210000" y="5895720"/>
            <a:ext cx="5601240" cy="1095840"/>
          </a:xfrm>
          <a:custGeom>
            <a:avLst/>
            <a:gdLst/>
            <a:ahLst/>
            <a:rect l="0" t="0" r="r" b="b"/>
            <a:pathLst>
              <a:path w="15559" h="3044">
                <a:moveTo>
                  <a:pt x="212" y="0"/>
                </a:moveTo>
                <a:lnTo>
                  <a:pt x="15347" y="0"/>
                </a:lnTo>
                <a:cubicBezTo>
                  <a:pt x="15464" y="0"/>
                  <a:pt x="15559" y="117"/>
                  <a:pt x="15559" y="212"/>
                </a:cubicBezTo>
                <a:lnTo>
                  <a:pt x="15559" y="2832"/>
                </a:lnTo>
                <a:cubicBezTo>
                  <a:pt x="15559" y="2949"/>
                  <a:pt x="15464" y="3044"/>
                  <a:pt x="15347" y="3044"/>
                </a:cubicBezTo>
                <a:lnTo>
                  <a:pt x="212" y="3044"/>
                </a:lnTo>
                <a:cubicBezTo>
                  <a:pt x="95" y="3044"/>
                  <a:pt x="0" y="2927"/>
                  <a:pt x="0" y="2832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6667560" y="5201280"/>
            <a:ext cx="2934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税率：企业所得税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25% + 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股东分红税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20%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3" name="" descr=""/>
          <p:cNvPicPr/>
          <p:nvPr/>
        </p:nvPicPr>
        <p:blipFill>
          <a:blip r:embed="rId5"/>
          <a:stretch/>
        </p:blipFill>
        <p:spPr>
          <a:xfrm>
            <a:off x="6367320" y="6091200"/>
            <a:ext cx="16200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4" name=""/>
          <p:cNvSpPr txBox="1"/>
          <p:nvPr/>
        </p:nvSpPr>
        <p:spPr>
          <a:xfrm>
            <a:off x="6581880" y="6081120"/>
            <a:ext cx="6836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决策建议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6362640" y="6373080"/>
            <a:ext cx="5182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对于收入规模尚不稳定的创作者，</a:t>
            </a:r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注册个体工商户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是更明智的选择，可避免双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6362640" y="6576120"/>
            <a:ext cx="3048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重征税问题，保留更多利润用于业务再投资。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"/>
          <p:cNvSpPr/>
          <p:nvPr/>
        </p:nvSpPr>
        <p:spPr>
          <a:xfrm>
            <a:off x="0" y="0"/>
            <a:ext cx="12192120" cy="7239240"/>
          </a:xfrm>
          <a:custGeom>
            <a:avLst/>
            <a:gdLst/>
            <a:ahLst/>
            <a:rect l="0" t="0" r="r" b="b"/>
            <a:pathLst>
              <a:path w="33867" h="20109">
                <a:moveTo>
                  <a:pt x="0" y="0"/>
                </a:moveTo>
                <a:lnTo>
                  <a:pt x="33867" y="0"/>
                </a:lnTo>
                <a:lnTo>
                  <a:pt x="33867" y="20109"/>
                </a:lnTo>
                <a:lnTo>
                  <a:pt x="0" y="20109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2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9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03/04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主业副业协同增长分析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380880" y="1247760"/>
            <a:ext cx="5600880" cy="2543400"/>
          </a:xfrm>
          <a:custGeom>
            <a:avLst/>
            <a:gdLst/>
            <a:ahLst/>
            <a:rect l="0" t="0" r="r" b="b"/>
            <a:pathLst>
              <a:path w="15558" h="7065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6"/>
                </a:cubicBezTo>
                <a:lnTo>
                  <a:pt x="15558" y="6959"/>
                </a:lnTo>
                <a:cubicBezTo>
                  <a:pt x="15558" y="7018"/>
                  <a:pt x="15511" y="7065"/>
                  <a:pt x="15453" y="7065"/>
                </a:cubicBezTo>
                <a:lnTo>
                  <a:pt x="106" y="7065"/>
                </a:lnTo>
                <a:cubicBezTo>
                  <a:pt x="47" y="7065"/>
                  <a:pt x="0" y="7006"/>
                  <a:pt x="0" y="6959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380880" y="450000"/>
            <a:ext cx="38221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规模化路径：从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到产品化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609480" y="1885680"/>
            <a:ext cx="304920" cy="305280"/>
          </a:xfrm>
          <a:custGeom>
            <a:avLst/>
            <a:gdLst/>
            <a:ahLst/>
            <a:rect l="0" t="0" r="r" b="b"/>
            <a:pathLst>
              <a:path w="847" h="848">
                <a:moveTo>
                  <a:pt x="424" y="0"/>
                </a:moveTo>
                <a:cubicBezTo>
                  <a:pt x="658" y="0"/>
                  <a:pt x="847" y="234"/>
                  <a:pt x="847" y="425"/>
                </a:cubicBezTo>
                <a:cubicBezTo>
                  <a:pt x="847" y="658"/>
                  <a:pt x="658" y="848"/>
                  <a:pt x="424" y="848"/>
                </a:cubicBezTo>
                <a:cubicBezTo>
                  <a:pt x="189" y="848"/>
                  <a:pt x="0" y="614"/>
                  <a:pt x="0" y="425"/>
                </a:cubicBezTo>
                <a:cubicBezTo>
                  <a:pt x="0" y="190"/>
                  <a:pt x="189" y="0"/>
                  <a:pt x="424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609480" y="146628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三层进阶之路模型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719640" y="191520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2563eb"/>
                </a:solidFill>
                <a:effectLst/>
                <a:uFillTx/>
                <a:latin typeface="MicrosoftYaHei"/>
                <a:ea typeface="MicrosoftYaHei"/>
              </a:rPr>
              <a:t>1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1028880" y="187704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时间出售层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609480" y="2495520"/>
            <a:ext cx="304920" cy="304920"/>
          </a:xfrm>
          <a:custGeom>
            <a:avLst/>
            <a:gdLst/>
            <a:ahLst/>
            <a:rect l="0" t="0" r="r" b="b"/>
            <a:pathLst>
              <a:path w="847" h="847">
                <a:moveTo>
                  <a:pt x="424" y="0"/>
                </a:moveTo>
                <a:cubicBezTo>
                  <a:pt x="658" y="0"/>
                  <a:pt x="847" y="233"/>
                  <a:pt x="847" y="424"/>
                </a:cubicBezTo>
                <a:cubicBezTo>
                  <a:pt x="847" y="658"/>
                  <a:pt x="658" y="847"/>
                  <a:pt x="424" y="847"/>
                </a:cubicBezTo>
                <a:cubicBezTo>
                  <a:pt x="189" y="847"/>
                  <a:pt x="0" y="613"/>
                  <a:pt x="0" y="424"/>
                </a:cubicBezTo>
                <a:cubicBezTo>
                  <a:pt x="0" y="189"/>
                  <a:pt x="189" y="0"/>
                  <a:pt x="424" y="0"/>
                </a:cubicBezTo>
                <a:close/>
              </a:path>
            </a:pathLst>
          </a:custGeom>
          <a:solidFill>
            <a:srgbClr val="dcfc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1028880" y="2105640"/>
            <a:ext cx="4149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以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或小班课形式出售个人时间，验证市场需求并建立口碑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719640" y="252468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16a34a"/>
                </a:solidFill>
                <a:effectLst/>
                <a:uFillTx/>
                <a:latin typeface="MicrosoftYaHei"/>
                <a:ea typeface="MicrosoftYaHei"/>
              </a:rPr>
              <a:t>2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1028880" y="248688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价值封装层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609480" y="3105000"/>
            <a:ext cx="304920" cy="305280"/>
          </a:xfrm>
          <a:custGeom>
            <a:avLst/>
            <a:gdLst/>
            <a:ahLst/>
            <a:rect l="0" t="0" r="r" b="b"/>
            <a:pathLst>
              <a:path w="847" h="848">
                <a:moveTo>
                  <a:pt x="424" y="0"/>
                </a:moveTo>
                <a:cubicBezTo>
                  <a:pt x="658" y="0"/>
                  <a:pt x="847" y="234"/>
                  <a:pt x="847" y="424"/>
                </a:cubicBezTo>
                <a:cubicBezTo>
                  <a:pt x="847" y="658"/>
                  <a:pt x="658" y="848"/>
                  <a:pt x="424" y="848"/>
                </a:cubicBezTo>
                <a:cubicBezTo>
                  <a:pt x="189" y="848"/>
                  <a:pt x="0" y="614"/>
                  <a:pt x="0" y="424"/>
                </a:cubicBezTo>
                <a:cubicBezTo>
                  <a:pt x="0" y="189"/>
                  <a:pt x="189" y="0"/>
                  <a:pt x="424" y="0"/>
                </a:cubicBezTo>
                <a:close/>
              </a:path>
            </a:pathLst>
          </a:custGeom>
          <a:solidFill>
            <a:srgbClr val="f3e8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1028880" y="2715480"/>
            <a:ext cx="36921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将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教学中的知识点整理成标准化录播课程、训练营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719640" y="313452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9333ea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 txBox="1"/>
          <p:nvPr/>
        </p:nvSpPr>
        <p:spPr>
          <a:xfrm>
            <a:off x="1028880" y="309636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系统构建层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380880" y="4019400"/>
            <a:ext cx="5600880" cy="2876760"/>
          </a:xfrm>
          <a:custGeom>
            <a:avLst/>
            <a:gdLst/>
            <a:ahLst/>
            <a:rect l="0" t="0" r="r" b="b"/>
            <a:pathLst>
              <a:path w="15558" h="7991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6"/>
                </a:cubicBezTo>
                <a:lnTo>
                  <a:pt x="15558" y="7886"/>
                </a:lnTo>
                <a:cubicBezTo>
                  <a:pt x="15558" y="7944"/>
                  <a:pt x="15511" y="7991"/>
                  <a:pt x="15453" y="7991"/>
                </a:cubicBezTo>
                <a:lnTo>
                  <a:pt x="106" y="7991"/>
                </a:lnTo>
                <a:cubicBezTo>
                  <a:pt x="47" y="7991"/>
                  <a:pt x="0" y="7933"/>
                  <a:pt x="0" y="7886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1028880" y="3324960"/>
            <a:ext cx="40287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构建以个人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IP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为核心的内容生态系统，形成可持续流量闭环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609480" y="4657680"/>
            <a:ext cx="2495880" cy="1400400"/>
          </a:xfrm>
          <a:custGeom>
            <a:avLst/>
            <a:gdLst/>
            <a:ahLst/>
            <a:rect l="0" t="0" r="r" b="b"/>
            <a:pathLst>
              <a:path w="6933" h="3890">
                <a:moveTo>
                  <a:pt x="211" y="0"/>
                </a:moveTo>
                <a:lnTo>
                  <a:pt x="6721" y="0"/>
                </a:lnTo>
                <a:cubicBezTo>
                  <a:pt x="6838" y="0"/>
                  <a:pt x="6933" y="116"/>
                  <a:pt x="6933" y="211"/>
                </a:cubicBezTo>
                <a:lnTo>
                  <a:pt x="6933" y="3678"/>
                </a:lnTo>
                <a:cubicBezTo>
                  <a:pt x="6933" y="3795"/>
                  <a:pt x="6838" y="3890"/>
                  <a:pt x="6721" y="3890"/>
                </a:cubicBezTo>
                <a:lnTo>
                  <a:pt x="211" y="3890"/>
                </a:lnTo>
                <a:cubicBezTo>
                  <a:pt x="95" y="3890"/>
                  <a:pt x="0" y="3773"/>
                  <a:pt x="0" y="3678"/>
                </a:cubicBezTo>
                <a:lnTo>
                  <a:pt x="0" y="211"/>
                </a:lnTo>
                <a:cubicBezTo>
                  <a:pt x="0" y="94"/>
                  <a:pt x="95" y="0"/>
                  <a:pt x="211" y="0"/>
                </a:cubicBezTo>
                <a:close/>
              </a:path>
            </a:pathLst>
          </a:custGeom>
          <a:solidFill>
            <a:srgbClr val="0067d1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609480" y="4238280"/>
            <a:ext cx="18781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产品矩阵构建与定价策略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8" name="" descr=""/>
          <p:cNvPicPr/>
          <p:nvPr/>
        </p:nvPicPr>
        <p:blipFill>
          <a:blip r:embed="rId2"/>
          <a:stretch/>
        </p:blipFill>
        <p:spPr>
          <a:xfrm>
            <a:off x="762120" y="4848120"/>
            <a:ext cx="17100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9" name=""/>
          <p:cNvSpPr txBox="1"/>
          <p:nvPr/>
        </p:nvSpPr>
        <p:spPr>
          <a:xfrm>
            <a:off x="981000" y="483912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高客单价产品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762120" y="5106240"/>
            <a:ext cx="2128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或精品小班课，深度个性化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762120" y="530928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指导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3257280" y="4657680"/>
            <a:ext cx="2495880" cy="1400400"/>
          </a:xfrm>
          <a:custGeom>
            <a:avLst/>
            <a:gdLst/>
            <a:ahLst/>
            <a:rect l="0" t="0" r="r" b="b"/>
            <a:pathLst>
              <a:path w="6933" h="3890">
                <a:moveTo>
                  <a:pt x="212" y="0"/>
                </a:moveTo>
                <a:lnTo>
                  <a:pt x="6722" y="0"/>
                </a:lnTo>
                <a:cubicBezTo>
                  <a:pt x="6839" y="0"/>
                  <a:pt x="6933" y="116"/>
                  <a:pt x="6933" y="211"/>
                </a:cubicBezTo>
                <a:lnTo>
                  <a:pt x="6933" y="3678"/>
                </a:lnTo>
                <a:cubicBezTo>
                  <a:pt x="6933" y="3795"/>
                  <a:pt x="6839" y="3890"/>
                  <a:pt x="6722" y="3890"/>
                </a:cubicBezTo>
                <a:lnTo>
                  <a:pt x="212" y="3890"/>
                </a:lnTo>
                <a:cubicBezTo>
                  <a:pt x="95" y="3890"/>
                  <a:pt x="0" y="3773"/>
                  <a:pt x="0" y="3678"/>
                </a:cubicBezTo>
                <a:lnTo>
                  <a:pt x="0" y="211"/>
                </a:lnTo>
                <a:cubicBezTo>
                  <a:pt x="0" y="94"/>
                  <a:pt x="95" y="0"/>
                  <a:pt x="212" y="0"/>
                </a:cubicBezTo>
                <a:close/>
              </a:path>
            </a:pathLst>
          </a:custGeom>
          <a:solidFill>
            <a:srgbClr val="09aa71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 txBox="1"/>
          <p:nvPr/>
        </p:nvSpPr>
        <p:spPr>
          <a:xfrm>
            <a:off x="762120" y="5638320"/>
            <a:ext cx="1249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¥2,000-5,000+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84" name="" descr=""/>
          <p:cNvPicPr/>
          <p:nvPr/>
        </p:nvPicPr>
        <p:blipFill>
          <a:blip r:embed="rId3"/>
          <a:stretch/>
        </p:blipFill>
        <p:spPr>
          <a:xfrm>
            <a:off x="3409920" y="4848120"/>
            <a:ext cx="17100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5" name=""/>
          <p:cNvSpPr txBox="1"/>
          <p:nvPr/>
        </p:nvSpPr>
        <p:spPr>
          <a:xfrm>
            <a:off x="3629160" y="483912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高边际效益产品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3409920" y="510624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录播课程、训练营等标准化产品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609480" y="6210000"/>
            <a:ext cx="5143680" cy="457920"/>
          </a:xfrm>
          <a:custGeom>
            <a:avLst/>
            <a:gdLst/>
            <a:ahLst/>
            <a:rect l="0" t="0" r="r" b="b"/>
            <a:pathLst>
              <a:path w="14288" h="1272">
                <a:moveTo>
                  <a:pt x="211" y="0"/>
                </a:moveTo>
                <a:lnTo>
                  <a:pt x="14077" y="0"/>
                </a:lnTo>
                <a:cubicBezTo>
                  <a:pt x="14194" y="0"/>
                  <a:pt x="14288" y="117"/>
                  <a:pt x="14288" y="213"/>
                </a:cubicBezTo>
                <a:lnTo>
                  <a:pt x="14288" y="1061"/>
                </a:lnTo>
                <a:cubicBezTo>
                  <a:pt x="14288" y="1178"/>
                  <a:pt x="14194" y="1272"/>
                  <a:pt x="14077" y="1272"/>
                </a:cubicBezTo>
                <a:lnTo>
                  <a:pt x="211" y="1272"/>
                </a:lnTo>
                <a:cubicBezTo>
                  <a:pt x="95" y="1272"/>
                  <a:pt x="0" y="1155"/>
                  <a:pt x="0" y="1061"/>
                </a:cubicBezTo>
                <a:lnTo>
                  <a:pt x="0" y="213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f4840c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609480" y="6210000"/>
            <a:ext cx="0" cy="457200"/>
          </a:xfrm>
          <a:prstGeom prst="line">
            <a:avLst/>
          </a:prstGeom>
          <a:ln w="28440">
            <a:solidFill>
              <a:srgbClr val="f4840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4040" rIns="14040" tIns="14040" bIns="1404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 txBox="1"/>
          <p:nvPr/>
        </p:nvSpPr>
        <p:spPr>
          <a:xfrm>
            <a:off x="3409920" y="5409720"/>
            <a:ext cx="8607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¥99-1,999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90" name="" descr=""/>
          <p:cNvPicPr/>
          <p:nvPr/>
        </p:nvPicPr>
        <p:blipFill>
          <a:blip r:embed="rId4"/>
          <a:stretch/>
        </p:blipFill>
        <p:spPr>
          <a:xfrm>
            <a:off x="752400" y="635328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1" name=""/>
          <p:cNvSpPr/>
          <p:nvPr/>
        </p:nvSpPr>
        <p:spPr>
          <a:xfrm>
            <a:off x="6210000" y="1247760"/>
            <a:ext cx="4762800" cy="5610600"/>
          </a:xfrm>
          <a:custGeom>
            <a:avLst/>
            <a:gdLst/>
            <a:ahLst/>
            <a:rect l="0" t="0" r="r" b="b"/>
            <a:pathLst>
              <a:path w="13230" h="15585">
                <a:moveTo>
                  <a:pt x="106" y="0"/>
                </a:moveTo>
                <a:lnTo>
                  <a:pt x="13125" y="0"/>
                </a:lnTo>
                <a:cubicBezTo>
                  <a:pt x="13183" y="0"/>
                  <a:pt x="13230" y="58"/>
                  <a:pt x="13230" y="105"/>
                </a:cubicBezTo>
                <a:lnTo>
                  <a:pt x="13230" y="15479"/>
                </a:lnTo>
                <a:cubicBezTo>
                  <a:pt x="13230" y="15537"/>
                  <a:pt x="13183" y="15585"/>
                  <a:pt x="13125" y="15585"/>
                </a:cubicBezTo>
                <a:lnTo>
                  <a:pt x="106" y="15585"/>
                </a:lnTo>
                <a:cubicBezTo>
                  <a:pt x="48" y="15585"/>
                  <a:pt x="0" y="15526"/>
                  <a:pt x="0" y="15479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914400" y="6315840"/>
            <a:ext cx="3201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阶梯式定价：低价产品获客，高价产品实现利润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6686280" y="1761840"/>
            <a:ext cx="3810600" cy="3810600"/>
          </a:xfrm>
          <a:custGeom>
            <a:avLst/>
            <a:gdLst/>
            <a:ahLst/>
            <a:rect l="0" t="0" r="r" b="b"/>
            <a:pathLst>
              <a:path w="10585" h="10585">
                <a:moveTo>
                  <a:pt x="0" y="0"/>
                </a:moveTo>
                <a:lnTo>
                  <a:pt x="10585" y="0"/>
                </a:lnTo>
                <a:lnTo>
                  <a:pt x="10585" y="10585"/>
                </a:lnTo>
                <a:lnTo>
                  <a:pt x="0" y="1058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7155720" y="4143240"/>
            <a:ext cx="1436040" cy="1087200"/>
          </a:xfrm>
          <a:custGeom>
            <a:avLst/>
            <a:gdLst/>
            <a:ahLst/>
            <a:rect l="0" t="0" r="r" b="b"/>
            <a:pathLst>
              <a:path w="3989" h="3020">
                <a:moveTo>
                  <a:pt x="1011" y="0"/>
                </a:moveTo>
                <a:lnTo>
                  <a:pt x="3989" y="744"/>
                </a:lnTo>
                <a:lnTo>
                  <a:pt x="3989" y="3020"/>
                </a:lnTo>
                <a:cubicBezTo>
                  <a:pt x="2931" y="3020"/>
                  <a:pt x="1916" y="2915"/>
                  <a:pt x="1168" y="2728"/>
                </a:cubicBezTo>
                <a:cubicBezTo>
                  <a:pt x="420" y="2541"/>
                  <a:pt x="0" y="2288"/>
                  <a:pt x="0" y="2022"/>
                </a:cubicBezTo>
                <a:lnTo>
                  <a:pt x="1011" y="0"/>
                </a:lnTo>
                <a:close/>
              </a:path>
            </a:pathLst>
          </a:custGeom>
          <a:solidFill>
            <a:srgbClr val="003d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8591400" y="4143240"/>
            <a:ext cx="1436040" cy="1087200"/>
          </a:xfrm>
          <a:custGeom>
            <a:avLst/>
            <a:gdLst/>
            <a:ahLst/>
            <a:rect l="0" t="0" r="r" b="b"/>
            <a:pathLst>
              <a:path w="3989" h="3020">
                <a:moveTo>
                  <a:pt x="0" y="744"/>
                </a:moveTo>
                <a:lnTo>
                  <a:pt x="2977" y="0"/>
                </a:lnTo>
                <a:lnTo>
                  <a:pt x="3989" y="2022"/>
                </a:lnTo>
                <a:cubicBezTo>
                  <a:pt x="3989" y="2288"/>
                  <a:pt x="3569" y="2541"/>
                  <a:pt x="2821" y="2728"/>
                </a:cubicBezTo>
                <a:cubicBezTo>
                  <a:pt x="2073" y="2915"/>
                  <a:pt x="1058" y="3020"/>
                  <a:pt x="0" y="3020"/>
                </a:cubicBezTo>
                <a:lnTo>
                  <a:pt x="0" y="744"/>
                </a:lnTo>
                <a:close/>
              </a:path>
            </a:pathLst>
          </a:custGeom>
          <a:solidFill>
            <a:srgbClr val="003d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7519680" y="3875400"/>
            <a:ext cx="2143440" cy="536040"/>
          </a:xfrm>
          <a:custGeom>
            <a:avLst/>
            <a:gdLst/>
            <a:ahLst/>
            <a:rect l="0" t="0" r="r" b="b"/>
            <a:pathLst>
              <a:path w="5954" h="1489">
                <a:moveTo>
                  <a:pt x="0" y="745"/>
                </a:moveTo>
                <a:cubicBezTo>
                  <a:pt x="27" y="545"/>
                  <a:pt x="352" y="355"/>
                  <a:pt x="908" y="216"/>
                </a:cubicBezTo>
                <a:cubicBezTo>
                  <a:pt x="1463" y="77"/>
                  <a:pt x="2205" y="0"/>
                  <a:pt x="2977" y="0"/>
                </a:cubicBezTo>
                <a:cubicBezTo>
                  <a:pt x="3749" y="0"/>
                  <a:pt x="4491" y="77"/>
                  <a:pt x="5046" y="216"/>
                </a:cubicBezTo>
                <a:cubicBezTo>
                  <a:pt x="5602" y="355"/>
                  <a:pt x="5928" y="545"/>
                  <a:pt x="5954" y="745"/>
                </a:cubicBezTo>
                <a:cubicBezTo>
                  <a:pt x="5928" y="945"/>
                  <a:pt x="5602" y="1134"/>
                  <a:pt x="5046" y="1273"/>
                </a:cubicBezTo>
                <a:cubicBezTo>
                  <a:pt x="4491" y="1412"/>
                  <a:pt x="3749" y="1489"/>
                  <a:pt x="2977" y="1489"/>
                </a:cubicBezTo>
                <a:cubicBezTo>
                  <a:pt x="2205" y="1489"/>
                  <a:pt x="1463" y="1412"/>
                  <a:pt x="908" y="1273"/>
                </a:cubicBezTo>
                <a:cubicBezTo>
                  <a:pt x="352" y="1134"/>
                  <a:pt x="27" y="945"/>
                  <a:pt x="0" y="745"/>
                </a:cubicBezTo>
                <a:close/>
              </a:path>
            </a:pathLst>
          </a:custGeom>
          <a:solidFill>
            <a:srgbClr val="002e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7828920" y="1389240"/>
            <a:ext cx="15246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1e293b"/>
                </a:solidFill>
                <a:effectLst/>
                <a:uFillTx/>
                <a:latin typeface="MicrosoftYaHei"/>
                <a:ea typeface="MicrosoftYaHei"/>
              </a:rPr>
              <a:t>副业三层进阶模型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8207280" y="458316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时间出售层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8039880" y="4791240"/>
            <a:ext cx="11692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以</a:t>
            </a: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或小班课形式出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7632000" y="3190680"/>
            <a:ext cx="959760" cy="968400"/>
          </a:xfrm>
          <a:custGeom>
            <a:avLst/>
            <a:gdLst/>
            <a:ahLst/>
            <a:rect l="0" t="0" r="r" b="b"/>
            <a:pathLst>
              <a:path w="2666" h="2690">
                <a:moveTo>
                  <a:pt x="1011" y="0"/>
                </a:moveTo>
                <a:lnTo>
                  <a:pt x="2666" y="413"/>
                </a:lnTo>
                <a:lnTo>
                  <a:pt x="2666" y="2690"/>
                </a:lnTo>
                <a:cubicBezTo>
                  <a:pt x="1959" y="2690"/>
                  <a:pt x="1280" y="2620"/>
                  <a:pt x="780" y="2495"/>
                </a:cubicBezTo>
                <a:cubicBezTo>
                  <a:pt x="281" y="2370"/>
                  <a:pt x="0" y="2200"/>
                  <a:pt x="0" y="2024"/>
                </a:cubicBezTo>
                <a:lnTo>
                  <a:pt x="1011" y="0"/>
                </a:lnTo>
                <a:close/>
              </a:path>
            </a:pathLst>
          </a:custGeom>
          <a:solidFill>
            <a:srgbClr val="004e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8591400" y="3190680"/>
            <a:ext cx="959760" cy="968400"/>
          </a:xfrm>
          <a:custGeom>
            <a:avLst/>
            <a:gdLst/>
            <a:ahLst/>
            <a:rect l="0" t="0" r="r" b="b"/>
            <a:pathLst>
              <a:path w="2666" h="2690">
                <a:moveTo>
                  <a:pt x="0" y="413"/>
                </a:moveTo>
                <a:lnTo>
                  <a:pt x="1655" y="0"/>
                </a:lnTo>
                <a:lnTo>
                  <a:pt x="2666" y="2024"/>
                </a:lnTo>
                <a:cubicBezTo>
                  <a:pt x="2666" y="2200"/>
                  <a:pt x="2385" y="2370"/>
                  <a:pt x="1885" y="2495"/>
                </a:cubicBezTo>
                <a:cubicBezTo>
                  <a:pt x="1385" y="2620"/>
                  <a:pt x="707" y="2690"/>
                  <a:pt x="0" y="2690"/>
                </a:cubicBezTo>
                <a:lnTo>
                  <a:pt x="0" y="413"/>
                </a:lnTo>
                <a:close/>
              </a:path>
            </a:pathLst>
          </a:custGeom>
          <a:solidFill>
            <a:srgbClr val="004e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7995960" y="3042000"/>
            <a:ext cx="1191240" cy="297720"/>
          </a:xfrm>
          <a:custGeom>
            <a:avLst/>
            <a:gdLst/>
            <a:ahLst/>
            <a:rect l="0" t="0" r="r" b="b"/>
            <a:pathLst>
              <a:path w="3309" h="827">
                <a:moveTo>
                  <a:pt x="0" y="414"/>
                </a:moveTo>
                <a:cubicBezTo>
                  <a:pt x="26" y="302"/>
                  <a:pt x="211" y="196"/>
                  <a:pt x="518" y="119"/>
                </a:cubicBezTo>
                <a:cubicBezTo>
                  <a:pt x="826" y="42"/>
                  <a:pt x="1232" y="-1"/>
                  <a:pt x="1654" y="0"/>
                </a:cubicBezTo>
                <a:cubicBezTo>
                  <a:pt x="2076" y="-1"/>
                  <a:pt x="2482" y="42"/>
                  <a:pt x="2790" y="119"/>
                </a:cubicBezTo>
                <a:cubicBezTo>
                  <a:pt x="3098" y="196"/>
                  <a:pt x="3283" y="302"/>
                  <a:pt x="3309" y="414"/>
                </a:cubicBezTo>
                <a:cubicBezTo>
                  <a:pt x="3283" y="526"/>
                  <a:pt x="3098" y="631"/>
                  <a:pt x="2790" y="708"/>
                </a:cubicBezTo>
                <a:cubicBezTo>
                  <a:pt x="2482" y="785"/>
                  <a:pt x="2076" y="828"/>
                  <a:pt x="1654" y="827"/>
                </a:cubicBezTo>
                <a:cubicBezTo>
                  <a:pt x="1232" y="828"/>
                  <a:pt x="826" y="785"/>
                  <a:pt x="518" y="708"/>
                </a:cubicBezTo>
                <a:cubicBezTo>
                  <a:pt x="211" y="631"/>
                  <a:pt x="26" y="526"/>
                  <a:pt x="0" y="414"/>
                </a:cubicBezTo>
                <a:close/>
              </a:path>
            </a:pathLst>
          </a:custGeom>
          <a:solidFill>
            <a:srgbClr val="002e6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7963200" y="4905360"/>
            <a:ext cx="12582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售个人时间验证市场需求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"/>
          <p:cNvSpPr txBox="1"/>
          <p:nvPr/>
        </p:nvSpPr>
        <p:spPr>
          <a:xfrm>
            <a:off x="8210880" y="351144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价值封装层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"/>
          <p:cNvSpPr txBox="1"/>
          <p:nvPr/>
        </p:nvSpPr>
        <p:spPr>
          <a:xfrm>
            <a:off x="8037360" y="3719520"/>
            <a:ext cx="11692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将</a:t>
            </a: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教学内容封装成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8083080" y="2000160"/>
            <a:ext cx="508680" cy="1143720"/>
          </a:xfrm>
          <a:custGeom>
            <a:avLst/>
            <a:gdLst/>
            <a:ahLst/>
            <a:rect l="0" t="0" r="r" b="b"/>
            <a:pathLst>
              <a:path w="1413" h="3177">
                <a:moveTo>
                  <a:pt x="1413" y="3177"/>
                </a:moveTo>
                <a:cubicBezTo>
                  <a:pt x="1039" y="3177"/>
                  <a:pt x="679" y="3140"/>
                  <a:pt x="414" y="3073"/>
                </a:cubicBezTo>
                <a:cubicBezTo>
                  <a:pt x="149" y="3007"/>
                  <a:pt x="0" y="2918"/>
                  <a:pt x="0" y="2824"/>
                </a:cubicBezTo>
                <a:lnTo>
                  <a:pt x="1413" y="0"/>
                </a:lnTo>
                <a:lnTo>
                  <a:pt x="1413" y="3177"/>
                </a:ln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8591400" y="2000160"/>
            <a:ext cx="508320" cy="1143720"/>
          </a:xfrm>
          <a:custGeom>
            <a:avLst/>
            <a:gdLst/>
            <a:ahLst/>
            <a:rect l="0" t="0" r="r" b="b"/>
            <a:pathLst>
              <a:path w="1412" h="3177">
                <a:moveTo>
                  <a:pt x="0" y="3177"/>
                </a:moveTo>
                <a:lnTo>
                  <a:pt x="0" y="0"/>
                </a:lnTo>
                <a:lnTo>
                  <a:pt x="1412" y="2824"/>
                </a:lnTo>
                <a:cubicBezTo>
                  <a:pt x="1412" y="2918"/>
                  <a:pt x="1264" y="3007"/>
                  <a:pt x="999" y="3073"/>
                </a:cubicBezTo>
                <a:cubicBezTo>
                  <a:pt x="733" y="3140"/>
                  <a:pt x="374" y="3177"/>
                  <a:pt x="0" y="3177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8020080" y="3834000"/>
            <a:ext cx="11437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标准化产品实现规模化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8210880" y="255780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系统构建层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0" name=""/>
          <p:cNvSpPr txBox="1"/>
          <p:nvPr/>
        </p:nvSpPr>
        <p:spPr>
          <a:xfrm>
            <a:off x="8026560" y="2765520"/>
            <a:ext cx="11930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构建个人</a:t>
            </a: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IP</a:t>
            </a:r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内容生态系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"/>
          <p:cNvSpPr txBox="1"/>
          <p:nvPr/>
        </p:nvSpPr>
        <p:spPr>
          <a:xfrm>
            <a:off x="7962840" y="2903040"/>
            <a:ext cx="12582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统，形成可持续流量闭环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"/>
          <p:cNvSpPr/>
          <p:nvPr/>
        </p:nvSpPr>
        <p:spPr>
          <a:xfrm>
            <a:off x="0" y="0"/>
            <a:ext cx="12192120" cy="6924960"/>
          </a:xfrm>
          <a:custGeom>
            <a:avLst/>
            <a:gdLst/>
            <a:ahLst/>
            <a:rect l="0" t="0" r="r" b="b"/>
            <a:pathLst>
              <a:path w="33867" h="19236">
                <a:moveTo>
                  <a:pt x="0" y="0"/>
                </a:moveTo>
                <a:lnTo>
                  <a:pt x="33867" y="0"/>
                </a:lnTo>
                <a:lnTo>
                  <a:pt x="33867" y="19236"/>
                </a:lnTo>
                <a:lnTo>
                  <a:pt x="0" y="19236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924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4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03/05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主业副业协同增长分析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380880" y="1247760"/>
            <a:ext cx="5600880" cy="2905200"/>
          </a:xfrm>
          <a:custGeom>
            <a:avLst/>
            <a:gdLst/>
            <a:ahLst/>
            <a:rect l="0" t="0" r="r" b="b"/>
            <a:pathLst>
              <a:path w="15558" h="8070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7964"/>
                </a:lnTo>
                <a:cubicBezTo>
                  <a:pt x="15558" y="8023"/>
                  <a:pt x="15511" y="8070"/>
                  <a:pt x="15453" y="8070"/>
                </a:cubicBezTo>
                <a:lnTo>
                  <a:pt x="106" y="8070"/>
                </a:lnTo>
                <a:cubicBezTo>
                  <a:pt x="47" y="8070"/>
                  <a:pt x="0" y="8012"/>
                  <a:pt x="0" y="7964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 txBox="1"/>
          <p:nvPr/>
        </p:nvSpPr>
        <p:spPr>
          <a:xfrm>
            <a:off x="380880" y="450000"/>
            <a:ext cx="40118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成本效益分析：实现指数级增长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609480" y="1885680"/>
            <a:ext cx="2457720" cy="2038680"/>
          </a:xfrm>
          <a:custGeom>
            <a:avLst/>
            <a:gdLst/>
            <a:ahLst/>
            <a:rect l="0" t="0" r="r" b="b"/>
            <a:pathLst>
              <a:path w="6827" h="5663">
                <a:moveTo>
                  <a:pt x="106" y="0"/>
                </a:moveTo>
                <a:lnTo>
                  <a:pt x="6721" y="0"/>
                </a:lnTo>
                <a:cubicBezTo>
                  <a:pt x="6780" y="0"/>
                  <a:pt x="6827" y="59"/>
                  <a:pt x="6827" y="106"/>
                </a:cubicBezTo>
                <a:lnTo>
                  <a:pt x="6827" y="5557"/>
                </a:lnTo>
                <a:cubicBezTo>
                  <a:pt x="6827" y="5616"/>
                  <a:pt x="6780" y="5663"/>
                  <a:pt x="6721" y="5663"/>
                </a:cubicBezTo>
                <a:lnTo>
                  <a:pt x="106" y="5663"/>
                </a:lnTo>
                <a:cubicBezTo>
                  <a:pt x="47" y="5663"/>
                  <a:pt x="0" y="5605"/>
                  <a:pt x="0" y="5557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8" name="" descr=""/>
          <p:cNvPicPr/>
          <p:nvPr/>
        </p:nvPicPr>
        <p:blipFill>
          <a:blip r:embed="rId2"/>
          <a:stretch/>
        </p:blipFill>
        <p:spPr>
          <a:xfrm>
            <a:off x="1009800" y="2076480"/>
            <a:ext cx="3614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9" name=""/>
          <p:cNvSpPr txBox="1"/>
          <p:nvPr/>
        </p:nvSpPr>
        <p:spPr>
          <a:xfrm>
            <a:off x="609480" y="14662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关键商业指标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 txBox="1"/>
          <p:nvPr/>
        </p:nvSpPr>
        <p:spPr>
          <a:xfrm>
            <a:off x="1448280" y="2109240"/>
            <a:ext cx="12708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获客成本 </a:t>
            </a:r>
            <a:r>
              <a:rPr b="1" lang="en-US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(CAC)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1206360" y="2499120"/>
            <a:ext cx="126828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¥150-500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924120" y="3390840"/>
            <a:ext cx="1828080" cy="343080"/>
          </a:xfrm>
          <a:custGeom>
            <a:avLst/>
            <a:gdLst/>
            <a:ahLst/>
            <a:rect l="0" t="0" r="r" b="b"/>
            <a:pathLst>
              <a:path w="5078" h="953">
                <a:moveTo>
                  <a:pt x="106" y="0"/>
                </a:moveTo>
                <a:lnTo>
                  <a:pt x="4971" y="0"/>
                </a:lnTo>
                <a:cubicBezTo>
                  <a:pt x="5030" y="0"/>
                  <a:pt x="5078" y="58"/>
                  <a:pt x="5078" y="106"/>
                </a:cubicBezTo>
                <a:lnTo>
                  <a:pt x="5078" y="847"/>
                </a:lnTo>
                <a:cubicBezTo>
                  <a:pt x="5078" y="906"/>
                  <a:pt x="5030" y="953"/>
                  <a:pt x="4971" y="953"/>
                </a:cubicBezTo>
                <a:lnTo>
                  <a:pt x="106" y="953"/>
                </a:lnTo>
                <a:cubicBezTo>
                  <a:pt x="48" y="953"/>
                  <a:pt x="0" y="895"/>
                  <a:pt x="0" y="847"/>
                </a:cubicBezTo>
                <a:lnTo>
                  <a:pt x="0" y="106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ef2f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924840" y="300096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获取一个新学员的平均成本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4" name="" descr=""/>
          <p:cNvPicPr/>
          <p:nvPr/>
        </p:nvPicPr>
        <p:blipFill>
          <a:blip r:embed="rId3"/>
          <a:stretch/>
        </p:blipFill>
        <p:spPr>
          <a:xfrm>
            <a:off x="1000440" y="3500280"/>
            <a:ext cx="132840" cy="124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5" name=""/>
          <p:cNvSpPr/>
          <p:nvPr/>
        </p:nvSpPr>
        <p:spPr>
          <a:xfrm>
            <a:off x="3295440" y="1885680"/>
            <a:ext cx="2457720" cy="2038680"/>
          </a:xfrm>
          <a:custGeom>
            <a:avLst/>
            <a:gdLst/>
            <a:ahLst/>
            <a:rect l="0" t="0" r="r" b="b"/>
            <a:pathLst>
              <a:path w="6827" h="5663">
                <a:moveTo>
                  <a:pt x="106" y="0"/>
                </a:moveTo>
                <a:lnTo>
                  <a:pt x="6721" y="0"/>
                </a:lnTo>
                <a:cubicBezTo>
                  <a:pt x="6780" y="0"/>
                  <a:pt x="6827" y="59"/>
                  <a:pt x="6827" y="106"/>
                </a:cubicBezTo>
                <a:lnTo>
                  <a:pt x="6827" y="5557"/>
                </a:lnTo>
                <a:cubicBezTo>
                  <a:pt x="6827" y="5616"/>
                  <a:pt x="6780" y="5663"/>
                  <a:pt x="6721" y="5663"/>
                </a:cubicBezTo>
                <a:lnTo>
                  <a:pt x="106" y="5663"/>
                </a:lnTo>
                <a:cubicBezTo>
                  <a:pt x="47" y="5663"/>
                  <a:pt x="0" y="5605"/>
                  <a:pt x="0" y="5557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26" name="" descr=""/>
          <p:cNvPicPr/>
          <p:nvPr/>
        </p:nvPicPr>
        <p:blipFill>
          <a:blip r:embed="rId4"/>
          <a:stretch/>
        </p:blipFill>
        <p:spPr>
          <a:xfrm>
            <a:off x="3592440" y="2081880"/>
            <a:ext cx="285480" cy="33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7" name=""/>
          <p:cNvSpPr txBox="1"/>
          <p:nvPr/>
        </p:nvSpPr>
        <p:spPr>
          <a:xfrm>
            <a:off x="1284480" y="3459240"/>
            <a:ext cx="14590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平台抽佣是主要成本构成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3942720" y="2109240"/>
            <a:ext cx="15757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客户终身价值 </a:t>
            </a:r>
            <a:r>
              <a:rPr b="1" lang="en-US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(LTV)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 txBox="1"/>
          <p:nvPr/>
        </p:nvSpPr>
        <p:spPr>
          <a:xfrm>
            <a:off x="3987360" y="2499120"/>
            <a:ext cx="110232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¥3,000+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3640680" y="3390840"/>
            <a:ext cx="1767600" cy="343080"/>
          </a:xfrm>
          <a:custGeom>
            <a:avLst/>
            <a:gdLst/>
            <a:ahLst/>
            <a:rect l="0" t="0" r="r" b="b"/>
            <a:pathLst>
              <a:path w="4910" h="953">
                <a:moveTo>
                  <a:pt x="106" y="0"/>
                </a:moveTo>
                <a:lnTo>
                  <a:pt x="4804" y="0"/>
                </a:lnTo>
                <a:cubicBezTo>
                  <a:pt x="4862" y="0"/>
                  <a:pt x="4910" y="58"/>
                  <a:pt x="4910" y="106"/>
                </a:cubicBezTo>
                <a:lnTo>
                  <a:pt x="4910" y="847"/>
                </a:lnTo>
                <a:cubicBezTo>
                  <a:pt x="4910" y="906"/>
                  <a:pt x="4862" y="953"/>
                  <a:pt x="4804" y="953"/>
                </a:cubicBezTo>
                <a:lnTo>
                  <a:pt x="106" y="953"/>
                </a:lnTo>
                <a:cubicBezTo>
                  <a:pt x="47" y="953"/>
                  <a:pt x="0" y="895"/>
                  <a:pt x="0" y="847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0f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"/>
          <p:cNvSpPr txBox="1"/>
          <p:nvPr/>
        </p:nvSpPr>
        <p:spPr>
          <a:xfrm>
            <a:off x="3533040" y="300096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学员生命周期内带来的总收入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2" name="" descr=""/>
          <p:cNvPicPr/>
          <p:nvPr/>
        </p:nvPicPr>
        <p:blipFill>
          <a:blip r:embed="rId5"/>
          <a:stretch/>
        </p:blipFill>
        <p:spPr>
          <a:xfrm>
            <a:off x="3717000" y="3501360"/>
            <a:ext cx="104400" cy="122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3" name=""/>
          <p:cNvSpPr/>
          <p:nvPr/>
        </p:nvSpPr>
        <p:spPr>
          <a:xfrm>
            <a:off x="380880" y="4381200"/>
            <a:ext cx="5600880" cy="2162520"/>
          </a:xfrm>
          <a:custGeom>
            <a:avLst/>
            <a:gdLst/>
            <a:ahLst/>
            <a:rect l="0" t="0" r="r" b="b"/>
            <a:pathLst>
              <a:path w="15558" h="6007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9"/>
                  <a:pt x="15558" y="106"/>
                </a:cubicBezTo>
                <a:lnTo>
                  <a:pt x="15558" y="5902"/>
                </a:lnTo>
                <a:cubicBezTo>
                  <a:pt x="15558" y="5960"/>
                  <a:pt x="15511" y="6007"/>
                  <a:pt x="15453" y="6007"/>
                </a:cubicBezTo>
                <a:lnTo>
                  <a:pt x="106" y="6007"/>
                </a:lnTo>
                <a:cubicBezTo>
                  <a:pt x="47" y="6007"/>
                  <a:pt x="0" y="5949"/>
                  <a:pt x="0" y="5902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3958920" y="3459240"/>
            <a:ext cx="14626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产品矩阵可显著提升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LTV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5" name="" descr=""/>
          <p:cNvPicPr/>
          <p:nvPr/>
        </p:nvPicPr>
        <p:blipFill>
          <a:blip r:embed="rId6"/>
          <a:stretch/>
        </p:blipFill>
        <p:spPr>
          <a:xfrm>
            <a:off x="1576440" y="5024880"/>
            <a:ext cx="342720" cy="37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6" name=""/>
          <p:cNvSpPr txBox="1"/>
          <p:nvPr/>
        </p:nvSpPr>
        <p:spPr>
          <a:xfrm>
            <a:off x="609480" y="46000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增长策略核心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1443240" y="54680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线性增长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8" name=""/>
          <p:cNvSpPr txBox="1"/>
          <p:nvPr/>
        </p:nvSpPr>
        <p:spPr>
          <a:xfrm>
            <a:off x="1495440" y="5735880"/>
            <a:ext cx="5259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模式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9" name="" descr=""/>
          <p:cNvPicPr/>
          <p:nvPr/>
        </p:nvPicPr>
        <p:blipFill>
          <a:blip r:embed="rId7"/>
          <a:stretch/>
        </p:blipFill>
        <p:spPr>
          <a:xfrm>
            <a:off x="4443480" y="5024880"/>
            <a:ext cx="342720" cy="37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0" name=""/>
          <p:cNvSpPr txBox="1"/>
          <p:nvPr/>
        </p:nvSpPr>
        <p:spPr>
          <a:xfrm>
            <a:off x="3038400" y="5288760"/>
            <a:ext cx="2872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00" strike="noStrike" u="none">
                <a:solidFill>
                  <a:srgbClr val="b62bf7"/>
                </a:solidFill>
                <a:effectLst/>
                <a:uFillTx/>
                <a:latin typeface="MicrosoftYaHei"/>
                <a:ea typeface="MicrosoftYaHei"/>
              </a:rPr>
              <a:t>→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1" name=""/>
          <p:cNvSpPr txBox="1"/>
          <p:nvPr/>
        </p:nvSpPr>
        <p:spPr>
          <a:xfrm>
            <a:off x="4309920" y="54680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指数增长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2" name=""/>
          <p:cNvSpPr txBox="1"/>
          <p:nvPr/>
        </p:nvSpPr>
        <p:spPr>
          <a:xfrm>
            <a:off x="4281480" y="5735880"/>
            <a:ext cx="663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产品化模式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6210000" y="1247760"/>
            <a:ext cx="5601240" cy="5295960"/>
          </a:xfrm>
          <a:custGeom>
            <a:avLst/>
            <a:gdLst/>
            <a:ahLst/>
            <a:rect l="0" t="0" r="r" b="b"/>
            <a:pathLst>
              <a:path w="15559" h="14711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606"/>
                </a:lnTo>
                <a:cubicBezTo>
                  <a:pt x="15559" y="14664"/>
                  <a:pt x="15511" y="14711"/>
                  <a:pt x="15453" y="14711"/>
                </a:cubicBezTo>
                <a:lnTo>
                  <a:pt x="106" y="14711"/>
                </a:lnTo>
                <a:cubicBezTo>
                  <a:pt x="48" y="14711"/>
                  <a:pt x="0" y="14653"/>
                  <a:pt x="0" y="14606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"/>
          <p:cNvSpPr txBox="1"/>
          <p:nvPr/>
        </p:nvSpPr>
        <p:spPr>
          <a:xfrm>
            <a:off x="973080" y="6077520"/>
            <a:ext cx="4420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将个人时间投入高杠杆的产品化内容创作，实现收入增长曲线转型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"/>
          <p:cNvSpPr txBox="1"/>
          <p:nvPr/>
        </p:nvSpPr>
        <p:spPr>
          <a:xfrm>
            <a:off x="6438960" y="14662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财务模型推演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6" name=""/>
          <p:cNvSpPr txBox="1"/>
          <p:nvPr/>
        </p:nvSpPr>
        <p:spPr>
          <a:xfrm>
            <a:off x="6438960" y="1877040"/>
            <a:ext cx="966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当前</a:t>
            </a:r>
            <a:r>
              <a:rPr b="1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模式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6438600" y="2190600"/>
            <a:ext cx="5144040" cy="76680"/>
          </a:xfrm>
          <a:custGeom>
            <a:avLst/>
            <a:gdLst/>
            <a:ahLst/>
            <a:rect l="0" t="0" r="r" b="b"/>
            <a:pathLst>
              <a:path w="14289" h="213">
                <a:moveTo>
                  <a:pt x="106" y="0"/>
                </a:moveTo>
                <a:lnTo>
                  <a:pt x="14183" y="0"/>
                </a:lnTo>
                <a:cubicBezTo>
                  <a:pt x="14241" y="0"/>
                  <a:pt x="14289" y="58"/>
                  <a:pt x="14289" y="106"/>
                </a:cubicBezTo>
                <a:cubicBezTo>
                  <a:pt x="14289" y="165"/>
                  <a:pt x="14241" y="213"/>
                  <a:pt x="14183" y="213"/>
                </a:cubicBezTo>
                <a:lnTo>
                  <a:pt x="106" y="213"/>
                </a:lnTo>
                <a:cubicBezTo>
                  <a:pt x="48" y="213"/>
                  <a:pt x="0" y="154"/>
                  <a:pt x="0" y="106"/>
                </a:cubicBez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6438600" y="2190600"/>
            <a:ext cx="1029240" cy="76680"/>
          </a:xfrm>
          <a:custGeom>
            <a:avLst/>
            <a:gdLst/>
            <a:ahLst/>
            <a:rect l="0" t="0" r="r" b="b"/>
            <a:pathLst>
              <a:path w="2859" h="213">
                <a:moveTo>
                  <a:pt x="106" y="0"/>
                </a:moveTo>
                <a:lnTo>
                  <a:pt x="2753" y="0"/>
                </a:lnTo>
                <a:cubicBezTo>
                  <a:pt x="2811" y="0"/>
                  <a:pt x="2859" y="58"/>
                  <a:pt x="2859" y="106"/>
                </a:cubicBezTo>
                <a:cubicBezTo>
                  <a:pt x="2859" y="165"/>
                  <a:pt x="2811" y="213"/>
                  <a:pt x="2753" y="213"/>
                </a:cubicBezTo>
                <a:lnTo>
                  <a:pt x="106" y="213"/>
                </a:lnTo>
                <a:cubicBezTo>
                  <a:pt x="48" y="213"/>
                  <a:pt x="0" y="154"/>
                  <a:pt x="0" y="106"/>
                </a:cubicBez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"/>
          <p:cNvSpPr txBox="1"/>
          <p:nvPr/>
        </p:nvSpPr>
        <p:spPr>
          <a:xfrm>
            <a:off x="10616760" y="1877040"/>
            <a:ext cx="1056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月收入 </a:t>
            </a:r>
            <a:r>
              <a:rPr b="1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¥5,000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0" name=""/>
          <p:cNvSpPr txBox="1"/>
          <p:nvPr/>
        </p:nvSpPr>
        <p:spPr>
          <a:xfrm>
            <a:off x="6438960" y="2297160"/>
            <a:ext cx="8892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服务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10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个学员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1" name=""/>
          <p:cNvSpPr txBox="1"/>
          <p:nvPr/>
        </p:nvSpPr>
        <p:spPr>
          <a:xfrm>
            <a:off x="6438960" y="271548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标准化录播课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6438600" y="3028680"/>
            <a:ext cx="5144040" cy="76680"/>
          </a:xfrm>
          <a:custGeom>
            <a:avLst/>
            <a:gdLst/>
            <a:ahLst/>
            <a:rect l="0" t="0" r="r" b="b"/>
            <a:pathLst>
              <a:path w="14289" h="213">
                <a:moveTo>
                  <a:pt x="106" y="0"/>
                </a:moveTo>
                <a:lnTo>
                  <a:pt x="14183" y="0"/>
                </a:lnTo>
                <a:cubicBezTo>
                  <a:pt x="14241" y="0"/>
                  <a:pt x="14289" y="59"/>
                  <a:pt x="14289" y="106"/>
                </a:cubicBezTo>
                <a:cubicBezTo>
                  <a:pt x="14289" y="166"/>
                  <a:pt x="14241" y="213"/>
                  <a:pt x="14183" y="213"/>
                </a:cubicBezTo>
                <a:lnTo>
                  <a:pt x="106" y="213"/>
                </a:lnTo>
                <a:cubicBezTo>
                  <a:pt x="48" y="213"/>
                  <a:pt x="0" y="154"/>
                  <a:pt x="0" y="106"/>
                </a:cubicBez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e5e7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6438600" y="3028680"/>
            <a:ext cx="4115520" cy="76680"/>
          </a:xfrm>
          <a:custGeom>
            <a:avLst/>
            <a:gdLst/>
            <a:ahLst/>
            <a:rect l="0" t="0" r="r" b="b"/>
            <a:pathLst>
              <a:path w="11432" h="213">
                <a:moveTo>
                  <a:pt x="106" y="0"/>
                </a:moveTo>
                <a:lnTo>
                  <a:pt x="11326" y="0"/>
                </a:lnTo>
                <a:cubicBezTo>
                  <a:pt x="11385" y="0"/>
                  <a:pt x="11432" y="59"/>
                  <a:pt x="11432" y="106"/>
                </a:cubicBezTo>
                <a:cubicBezTo>
                  <a:pt x="11432" y="166"/>
                  <a:pt x="11385" y="213"/>
                  <a:pt x="11326" y="213"/>
                </a:cubicBezTo>
                <a:lnTo>
                  <a:pt x="106" y="213"/>
                </a:lnTo>
                <a:cubicBezTo>
                  <a:pt x="48" y="213"/>
                  <a:pt x="0" y="154"/>
                  <a:pt x="0" y="106"/>
                </a:cubicBez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22c55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"/>
          <p:cNvSpPr txBox="1"/>
          <p:nvPr/>
        </p:nvSpPr>
        <p:spPr>
          <a:xfrm>
            <a:off x="10447200" y="2715480"/>
            <a:ext cx="1244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月收入 </a:t>
            </a:r>
            <a:r>
              <a:rPr b="1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¥200,000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6438600" y="3562200"/>
            <a:ext cx="5144040" cy="1410120"/>
          </a:xfrm>
          <a:custGeom>
            <a:avLst/>
            <a:gdLst/>
            <a:ahLst/>
            <a:rect l="0" t="0" r="r" b="b"/>
            <a:pathLst>
              <a:path w="14289" h="3917">
                <a:moveTo>
                  <a:pt x="212" y="0"/>
                </a:moveTo>
                <a:lnTo>
                  <a:pt x="14077" y="0"/>
                </a:lnTo>
                <a:cubicBezTo>
                  <a:pt x="14194" y="0"/>
                  <a:pt x="14289" y="117"/>
                  <a:pt x="14289" y="212"/>
                </a:cubicBezTo>
                <a:lnTo>
                  <a:pt x="14289" y="3704"/>
                </a:lnTo>
                <a:cubicBezTo>
                  <a:pt x="14289" y="3822"/>
                  <a:pt x="14194" y="3917"/>
                  <a:pt x="14077" y="3917"/>
                </a:cubicBezTo>
                <a:lnTo>
                  <a:pt x="212" y="3917"/>
                </a:lnTo>
                <a:cubicBezTo>
                  <a:pt x="95" y="3917"/>
                  <a:pt x="0" y="3799"/>
                  <a:pt x="0" y="3704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eff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6438960" y="3135600"/>
            <a:ext cx="1593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销量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100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份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 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× ¥1,999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57" name="" descr=""/>
          <p:cNvPicPr/>
          <p:nvPr/>
        </p:nvPicPr>
        <p:blipFill>
          <a:blip r:embed="rId8"/>
          <a:stretch/>
        </p:blipFill>
        <p:spPr>
          <a:xfrm>
            <a:off x="6591240" y="3762360"/>
            <a:ext cx="132840" cy="17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8" name=""/>
          <p:cNvSpPr txBox="1"/>
          <p:nvPr/>
        </p:nvSpPr>
        <p:spPr>
          <a:xfrm>
            <a:off x="6772320" y="37522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增长潜力分析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6781680" y="4048920"/>
            <a:ext cx="2249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产品化转型可实现</a:t>
            </a:r>
            <a:r>
              <a:rPr b="1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40</a:t>
            </a:r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倍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收入增长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6781680" y="4315680"/>
            <a:ext cx="2439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边际成本趋近于零，利润率大幅提升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1" name=""/>
          <p:cNvSpPr txBox="1"/>
          <p:nvPr/>
        </p:nvSpPr>
        <p:spPr>
          <a:xfrm>
            <a:off x="6781680" y="458208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释放个人时间用于更高价值活动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4" name=""/>
          <p:cNvSpPr txBox="1"/>
          <p:nvPr/>
        </p:nvSpPr>
        <p:spPr>
          <a:xfrm>
            <a:off x="380880" y="182880"/>
            <a:ext cx="729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03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章节小结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3808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6" name=""/>
          <p:cNvSpPr txBox="1"/>
          <p:nvPr/>
        </p:nvSpPr>
        <p:spPr>
          <a:xfrm>
            <a:off x="380880" y="450000"/>
            <a:ext cx="22928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副业破局核心策略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"/>
          <p:cNvSpPr txBox="1"/>
          <p:nvPr/>
        </p:nvSpPr>
        <p:spPr>
          <a:xfrm>
            <a:off x="6094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模式选择策略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838080" y="230112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初期选择低抽佣平台（课堂街）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"/>
          <p:cNvSpPr txBox="1"/>
          <p:nvPr/>
        </p:nvSpPr>
        <p:spPr>
          <a:xfrm>
            <a:off x="838080" y="260568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规模化后考虑自建品牌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0" name=""/>
          <p:cNvSpPr txBox="1"/>
          <p:nvPr/>
        </p:nvSpPr>
        <p:spPr>
          <a:xfrm>
            <a:off x="838080" y="291060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平衡控制权与启动成本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42670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"/>
          <p:cNvSpPr txBox="1"/>
          <p:nvPr/>
        </p:nvSpPr>
        <p:spPr>
          <a:xfrm>
            <a:off x="838080" y="3215520"/>
            <a:ext cx="1693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优先考虑私域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抽佣模式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4495680" y="189036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实体化运营路径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4724280" y="230112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收入稳定后注册个体工商户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"/>
          <p:cNvSpPr txBox="1"/>
          <p:nvPr/>
        </p:nvSpPr>
        <p:spPr>
          <a:xfrm>
            <a:off x="4724280" y="260568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避免公司制的双重征税问题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6" name=""/>
          <p:cNvSpPr txBox="1"/>
          <p:nvPr/>
        </p:nvSpPr>
        <p:spPr>
          <a:xfrm>
            <a:off x="4724280" y="291060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控制合规成本在业务承受范围内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81532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8" name=""/>
          <p:cNvSpPr txBox="1"/>
          <p:nvPr/>
        </p:nvSpPr>
        <p:spPr>
          <a:xfrm>
            <a:off x="4724280" y="321552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保留利润用于业务再投资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9" name=""/>
          <p:cNvSpPr txBox="1"/>
          <p:nvPr/>
        </p:nvSpPr>
        <p:spPr>
          <a:xfrm>
            <a:off x="8381880" y="189036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规模化增长引擎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"/>
          <p:cNvSpPr txBox="1"/>
          <p:nvPr/>
        </p:nvSpPr>
        <p:spPr>
          <a:xfrm>
            <a:off x="8610480" y="230112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构建三层进阶产品矩阵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"/>
          <p:cNvSpPr txBox="1"/>
          <p:nvPr/>
        </p:nvSpPr>
        <p:spPr>
          <a:xfrm>
            <a:off x="8610480" y="260568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从时间出售转向价值封装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8610480" y="2910600"/>
            <a:ext cx="146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降低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CAC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，提升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LTV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380880" y="4333680"/>
            <a:ext cx="11430720" cy="1057680"/>
          </a:xfrm>
          <a:custGeom>
            <a:avLst/>
            <a:gdLst/>
            <a:ahLst/>
            <a:rect l="0" t="0" r="r" b="b"/>
            <a:pathLst>
              <a:path w="31752" h="2938">
                <a:moveTo>
                  <a:pt x="211" y="0"/>
                </a:moveTo>
                <a:lnTo>
                  <a:pt x="31540" y="0"/>
                </a:lnTo>
                <a:cubicBezTo>
                  <a:pt x="31657" y="0"/>
                  <a:pt x="31752" y="117"/>
                  <a:pt x="31752" y="212"/>
                </a:cubicBezTo>
                <a:lnTo>
                  <a:pt x="31752" y="2726"/>
                </a:lnTo>
                <a:cubicBezTo>
                  <a:pt x="31752" y="2843"/>
                  <a:pt x="31657" y="2938"/>
                  <a:pt x="31540" y="2938"/>
                </a:cubicBezTo>
                <a:lnTo>
                  <a:pt x="211" y="2938"/>
                </a:lnTo>
                <a:cubicBezTo>
                  <a:pt x="95" y="2938"/>
                  <a:pt x="0" y="2821"/>
                  <a:pt x="0" y="2726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380880" y="4181400"/>
            <a:ext cx="1143000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5" name="" descr=""/>
          <p:cNvPicPr/>
          <p:nvPr/>
        </p:nvPicPr>
        <p:blipFill>
          <a:blip r:embed="rId2"/>
          <a:stretch/>
        </p:blipFill>
        <p:spPr>
          <a:xfrm>
            <a:off x="609480" y="469584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6" name=""/>
          <p:cNvSpPr txBox="1"/>
          <p:nvPr/>
        </p:nvSpPr>
        <p:spPr>
          <a:xfrm>
            <a:off x="8610480" y="32155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实现收入指数级增长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"/>
          <p:cNvSpPr txBox="1"/>
          <p:nvPr/>
        </p:nvSpPr>
        <p:spPr>
          <a:xfrm>
            <a:off x="1047600" y="4560840"/>
            <a:ext cx="15246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副业破局核心公式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8" name=""/>
          <p:cNvSpPr txBox="1"/>
          <p:nvPr/>
        </p:nvSpPr>
        <p:spPr>
          <a:xfrm>
            <a:off x="1047600" y="4925160"/>
            <a:ext cx="52329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成功 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= (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低抽佣平台 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+ 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个体工商户结构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) × 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产品化转型 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+ LTV/CAC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优化。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6590160" y="4925160"/>
            <a:ext cx="5029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通过将个人知识封装为标准产品，突破时间限制，实现收入的指数级增长。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3" name=""/>
          <p:cNvSpPr txBox="1"/>
          <p:nvPr/>
        </p:nvSpPr>
        <p:spPr>
          <a:xfrm>
            <a:off x="4665600" y="-706320"/>
            <a:ext cx="3173760" cy="339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0200" strike="noStrike" u="none">
                <a:solidFill>
                  <a:srgbClr val="edf6f4"/>
                </a:solidFill>
                <a:effectLst/>
                <a:uFillTx/>
                <a:latin typeface="MicrosoftYaHei"/>
                <a:ea typeface="MicrosoftYaHei"/>
              </a:rPr>
              <a:t>04</a:t>
            </a:r>
            <a:endParaRPr b="0" lang="en-US" sz="20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3808800" y="2149920"/>
            <a:ext cx="457272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6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报告框架完整解决方案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609480" y="3538440"/>
            <a:ext cx="3606840" cy="1752840"/>
          </a:xfrm>
          <a:custGeom>
            <a:avLst/>
            <a:gdLst/>
            <a:ahLst/>
            <a:rect l="0" t="0" r="r" b="b"/>
            <a:pathLst>
              <a:path w="10019" h="4869">
                <a:moveTo>
                  <a:pt x="106" y="0"/>
                </a:moveTo>
                <a:lnTo>
                  <a:pt x="9914" y="0"/>
                </a:lnTo>
                <a:cubicBezTo>
                  <a:pt x="9972" y="0"/>
                  <a:pt x="10019" y="58"/>
                  <a:pt x="10019" y="106"/>
                </a:cubicBezTo>
                <a:lnTo>
                  <a:pt x="10019" y="4763"/>
                </a:lnTo>
                <a:cubicBezTo>
                  <a:pt x="10019" y="4822"/>
                  <a:pt x="9972" y="4869"/>
                  <a:pt x="9914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198432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97" name="" descr=""/>
          <p:cNvPicPr/>
          <p:nvPr/>
        </p:nvPicPr>
        <p:blipFill>
          <a:blip r:embed="rId2"/>
          <a:stretch/>
        </p:blipFill>
        <p:spPr>
          <a:xfrm>
            <a:off x="2270160" y="4025160"/>
            <a:ext cx="285480" cy="3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8" name=""/>
          <p:cNvSpPr txBox="1"/>
          <p:nvPr/>
        </p:nvSpPr>
        <p:spPr>
          <a:xfrm>
            <a:off x="2373840" y="2873520"/>
            <a:ext cx="7395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Financial Model Construction: Quantifying the Feasibility Path to Achieve 50,000 Monthly Income Within Three Years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4292280" y="3538440"/>
            <a:ext cx="3607200" cy="1752840"/>
          </a:xfrm>
          <a:custGeom>
            <a:avLst/>
            <a:gdLst/>
            <a:ahLst/>
            <a:rect l="0" t="0" r="r" b="b"/>
            <a:pathLst>
              <a:path w="10020" h="4869">
                <a:moveTo>
                  <a:pt x="106" y="0"/>
                </a:moveTo>
                <a:lnTo>
                  <a:pt x="9914" y="0"/>
                </a:lnTo>
                <a:cubicBezTo>
                  <a:pt x="9973" y="0"/>
                  <a:pt x="10020" y="58"/>
                  <a:pt x="10020" y="106"/>
                </a:cubicBezTo>
                <a:lnTo>
                  <a:pt x="10020" y="4763"/>
                </a:lnTo>
                <a:cubicBezTo>
                  <a:pt x="10020" y="4822"/>
                  <a:pt x="9973" y="4869"/>
                  <a:pt x="9914" y="4869"/>
                </a:cubicBezTo>
                <a:lnTo>
                  <a:pt x="106" y="4869"/>
                </a:lnTo>
                <a:cubicBezTo>
                  <a:pt x="48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566712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0" y="0"/>
                </a:moveTo>
                <a:cubicBezTo>
                  <a:pt x="1848" y="0"/>
                  <a:pt x="2382" y="658"/>
                  <a:pt x="2382" y="1191"/>
                </a:cubicBezTo>
                <a:cubicBezTo>
                  <a:pt x="2382" y="1849"/>
                  <a:pt x="1848" y="2382"/>
                  <a:pt x="1190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0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01" name="" descr=""/>
          <p:cNvPicPr/>
          <p:nvPr/>
        </p:nvPicPr>
        <p:blipFill>
          <a:blip r:embed="rId3"/>
          <a:stretch/>
        </p:blipFill>
        <p:spPr>
          <a:xfrm>
            <a:off x="5915160" y="4024440"/>
            <a:ext cx="3610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2" name=""/>
          <p:cNvSpPr txBox="1"/>
          <p:nvPr/>
        </p:nvSpPr>
        <p:spPr>
          <a:xfrm>
            <a:off x="184140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主业收入预测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3" name=""/>
          <p:cNvSpPr/>
          <p:nvPr/>
        </p:nvSpPr>
        <p:spPr>
          <a:xfrm>
            <a:off x="7975440" y="3538440"/>
            <a:ext cx="3606840" cy="1752840"/>
          </a:xfrm>
          <a:custGeom>
            <a:avLst/>
            <a:gdLst/>
            <a:ahLst/>
            <a:rect l="0" t="0" r="r" b="b"/>
            <a:pathLst>
              <a:path w="10019" h="4869">
                <a:moveTo>
                  <a:pt x="106" y="0"/>
                </a:moveTo>
                <a:lnTo>
                  <a:pt x="9914" y="0"/>
                </a:lnTo>
                <a:cubicBezTo>
                  <a:pt x="9972" y="0"/>
                  <a:pt x="10019" y="58"/>
                  <a:pt x="10019" y="106"/>
                </a:cubicBezTo>
                <a:lnTo>
                  <a:pt x="10019" y="4763"/>
                </a:lnTo>
                <a:cubicBezTo>
                  <a:pt x="10019" y="4822"/>
                  <a:pt x="9972" y="4869"/>
                  <a:pt x="9914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4" name=""/>
          <p:cNvSpPr/>
          <p:nvPr/>
        </p:nvSpPr>
        <p:spPr>
          <a:xfrm>
            <a:off x="9349920" y="3767040"/>
            <a:ext cx="857880" cy="857520"/>
          </a:xfrm>
          <a:custGeom>
            <a:avLst/>
            <a:gdLst/>
            <a:ahLst/>
            <a:rect l="0" t="0" r="r" b="b"/>
            <a:pathLst>
              <a:path w="2383" h="2382">
                <a:moveTo>
                  <a:pt x="1191" y="0"/>
                </a:moveTo>
                <a:cubicBezTo>
                  <a:pt x="1850" y="0"/>
                  <a:pt x="2383" y="658"/>
                  <a:pt x="2383" y="1191"/>
                </a:cubicBezTo>
                <a:cubicBezTo>
                  <a:pt x="2383" y="1849"/>
                  <a:pt x="1850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715a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05" name="" descr=""/>
          <p:cNvPicPr/>
          <p:nvPr/>
        </p:nvPicPr>
        <p:blipFill>
          <a:blip r:embed="rId4"/>
          <a:stretch/>
        </p:blipFill>
        <p:spPr>
          <a:xfrm>
            <a:off x="9669240" y="4026960"/>
            <a:ext cx="218880" cy="33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6" name=""/>
          <p:cNvSpPr txBox="1"/>
          <p:nvPr/>
        </p:nvSpPr>
        <p:spPr>
          <a:xfrm>
            <a:off x="552420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副业收入预测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7" name=""/>
          <p:cNvSpPr txBox="1"/>
          <p:nvPr/>
        </p:nvSpPr>
        <p:spPr>
          <a:xfrm>
            <a:off x="920736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双轨加总论证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0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04/01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报告框架完整解决方案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1" name=""/>
          <p:cNvSpPr/>
          <p:nvPr/>
        </p:nvSpPr>
        <p:spPr>
          <a:xfrm>
            <a:off x="380880" y="1247760"/>
            <a:ext cx="5600880" cy="2500560"/>
          </a:xfrm>
          <a:custGeom>
            <a:avLst/>
            <a:gdLst/>
            <a:ahLst/>
            <a:rect l="0" t="0" r="r" b="b"/>
            <a:pathLst>
              <a:path w="15558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9"/>
                  <a:pt x="15558" y="106"/>
                </a:cubicBezTo>
                <a:lnTo>
                  <a:pt x="15558" y="6840"/>
                </a:lnTo>
                <a:cubicBezTo>
                  <a:pt x="15558" y="6898"/>
                  <a:pt x="15511" y="6946"/>
                  <a:pt x="15453" y="6946"/>
                </a:cubicBezTo>
                <a:lnTo>
                  <a:pt x="106" y="6946"/>
                </a:lnTo>
                <a:cubicBezTo>
                  <a:pt x="47" y="6946"/>
                  <a:pt x="0" y="6887"/>
                  <a:pt x="0" y="6840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2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19980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3" name=""/>
          <p:cNvSpPr txBox="1"/>
          <p:nvPr/>
        </p:nvSpPr>
        <p:spPr>
          <a:xfrm>
            <a:off x="380880" y="450000"/>
            <a:ext cx="63039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主业收入预测：基于上海市场行情的稳定增长模型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4" name=""/>
          <p:cNvSpPr txBox="1"/>
          <p:nvPr/>
        </p:nvSpPr>
        <p:spPr>
          <a:xfrm>
            <a:off x="961920" y="149040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核心假设与参数设定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5" name=""/>
          <p:cNvSpPr txBox="1"/>
          <p:nvPr/>
        </p:nvSpPr>
        <p:spPr>
          <a:xfrm>
            <a:off x="838080" y="1924560"/>
            <a:ext cx="2697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当前基础：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主业月收入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22,000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元人民币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6" name=""/>
          <p:cNvSpPr txBox="1"/>
          <p:nvPr/>
        </p:nvSpPr>
        <p:spPr>
          <a:xfrm>
            <a:off x="838080" y="2229480"/>
            <a:ext cx="333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增长驱动：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年度薪资普调 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 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晋升带来的薪资跃升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380880" y="3976560"/>
            <a:ext cx="5600880" cy="2500560"/>
          </a:xfrm>
          <a:custGeom>
            <a:avLst/>
            <a:gdLst/>
            <a:ahLst/>
            <a:rect l="0" t="0" r="r" b="b"/>
            <a:pathLst>
              <a:path w="15558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6"/>
                </a:cubicBezTo>
                <a:lnTo>
                  <a:pt x="15558" y="6840"/>
                </a:lnTo>
                <a:cubicBezTo>
                  <a:pt x="15558" y="6899"/>
                  <a:pt x="15511" y="6946"/>
                  <a:pt x="15453" y="6946"/>
                </a:cubicBezTo>
                <a:lnTo>
                  <a:pt x="106" y="6946"/>
                </a:lnTo>
                <a:cubicBezTo>
                  <a:pt x="47" y="6946"/>
                  <a:pt x="0" y="6888"/>
                  <a:pt x="0" y="6840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8" name="" descr=""/>
          <p:cNvPicPr/>
          <p:nvPr/>
        </p:nvPicPr>
        <p:blipFill>
          <a:blip r:embed="rId3"/>
          <a:stretch/>
        </p:blipFill>
        <p:spPr>
          <a:xfrm>
            <a:off x="613440" y="4205160"/>
            <a:ext cx="24912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9" name=""/>
          <p:cNvSpPr txBox="1"/>
          <p:nvPr/>
        </p:nvSpPr>
        <p:spPr>
          <a:xfrm>
            <a:off x="838080" y="2534400"/>
            <a:ext cx="3658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增长率设定：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年复合增长率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8%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（低于市场平均水平）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0" name=""/>
          <p:cNvSpPr txBox="1"/>
          <p:nvPr/>
        </p:nvSpPr>
        <p:spPr>
          <a:xfrm>
            <a:off x="1019160" y="421920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收入增长轨迹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845280" y="465372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第一年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569880" y="487800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24,000</a:t>
            </a:r>
            <a:r>
              <a:rPr b="1" lang="zh-CN" sz="18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3" name=""/>
          <p:cNvSpPr txBox="1"/>
          <p:nvPr/>
        </p:nvSpPr>
        <p:spPr>
          <a:xfrm>
            <a:off x="2953080" y="465372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第二年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4" name=""/>
          <p:cNvSpPr txBox="1"/>
          <p:nvPr/>
        </p:nvSpPr>
        <p:spPr>
          <a:xfrm>
            <a:off x="2677680" y="487800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26,000</a:t>
            </a:r>
            <a:r>
              <a:rPr b="1" lang="zh-CN" sz="18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5" name=""/>
          <p:cNvSpPr txBox="1"/>
          <p:nvPr/>
        </p:nvSpPr>
        <p:spPr>
          <a:xfrm>
            <a:off x="5060880" y="465372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第三年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609480" y="5462280"/>
            <a:ext cx="5143680" cy="505440"/>
          </a:xfrm>
          <a:custGeom>
            <a:avLst/>
            <a:gdLst/>
            <a:ahLst/>
            <a:rect l="0" t="0" r="r" b="b"/>
            <a:pathLst>
              <a:path w="14288" h="1404">
                <a:moveTo>
                  <a:pt x="0" y="0"/>
                </a:moveTo>
                <a:lnTo>
                  <a:pt x="14288" y="0"/>
                </a:lnTo>
                <a:lnTo>
                  <a:pt x="14288" y="1404"/>
                </a:lnTo>
                <a:lnTo>
                  <a:pt x="0" y="1404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609480" y="5310000"/>
            <a:ext cx="51433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4785480" y="487800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28,000</a:t>
            </a:r>
            <a:r>
              <a:rPr b="1" lang="zh-CN" sz="18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0" name="" descr=""/>
          <p:cNvPicPr/>
          <p:nvPr/>
        </p:nvPicPr>
        <p:blipFill>
          <a:blip r:embed="rId4"/>
          <a:stretch/>
        </p:blipFill>
        <p:spPr>
          <a:xfrm>
            <a:off x="6438960" y="1476360"/>
            <a:ext cx="5143320" cy="380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1" name=""/>
          <p:cNvSpPr txBox="1"/>
          <p:nvPr/>
        </p:nvSpPr>
        <p:spPr>
          <a:xfrm>
            <a:off x="762120" y="5616720"/>
            <a:ext cx="37130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主业收入提供稳定现金流，是副业探索和规模化转型的坚实基础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4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04/02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报告框架完整解决方案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5" name=""/>
          <p:cNvSpPr/>
          <p:nvPr/>
        </p:nvSpPr>
        <p:spPr>
          <a:xfrm>
            <a:off x="380880" y="1247760"/>
            <a:ext cx="3658320" cy="5229360"/>
          </a:xfrm>
          <a:custGeom>
            <a:avLst/>
            <a:gdLst/>
            <a:ahLst/>
            <a:rect l="0" t="0" r="r" b="b"/>
            <a:pathLst>
              <a:path w="10162" h="14526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14420"/>
                </a:lnTo>
                <a:cubicBezTo>
                  <a:pt x="10162" y="14479"/>
                  <a:pt x="10114" y="14526"/>
                  <a:pt x="10056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6" name=""/>
          <p:cNvSpPr/>
          <p:nvPr/>
        </p:nvSpPr>
        <p:spPr>
          <a:xfrm>
            <a:off x="380880" y="1247760"/>
            <a:ext cx="3657600" cy="0"/>
          </a:xfrm>
          <a:prstGeom prst="line">
            <a:avLst/>
          </a:prstGeom>
          <a:ln w="37800">
            <a:solidFill>
              <a:srgbClr val="e7434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-18720" bIns="-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7" name="" descr=""/>
          <p:cNvPicPr/>
          <p:nvPr/>
        </p:nvPicPr>
        <p:blipFill>
          <a:blip r:embed="rId2"/>
          <a:stretch/>
        </p:blipFill>
        <p:spPr>
          <a:xfrm>
            <a:off x="609480" y="1514520"/>
            <a:ext cx="19008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8" name=""/>
          <p:cNvSpPr txBox="1"/>
          <p:nvPr/>
        </p:nvSpPr>
        <p:spPr>
          <a:xfrm>
            <a:off x="380880" y="450000"/>
            <a:ext cx="51580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副业收入预测：三种情景下的多情景推演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9" name=""/>
          <p:cNvSpPr txBox="1"/>
          <p:nvPr/>
        </p:nvSpPr>
        <p:spPr>
          <a:xfrm>
            <a:off x="876240" y="1509120"/>
            <a:ext cx="17074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保守情景（维持现状）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838080" y="192456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依赖平台自然流量和口碑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838080" y="2229480"/>
            <a:ext cx="16336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每月服务学生：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5-10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人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609480" y="2923920"/>
            <a:ext cx="3200760" cy="981360"/>
          </a:xfrm>
          <a:custGeom>
            <a:avLst/>
            <a:gdLst/>
            <a:ahLst/>
            <a:rect l="0" t="0" r="r" b="b"/>
            <a:pathLst>
              <a:path w="8891" h="2726">
                <a:moveTo>
                  <a:pt x="211" y="0"/>
                </a:moveTo>
                <a:lnTo>
                  <a:pt x="8679" y="0"/>
                </a:lnTo>
                <a:cubicBezTo>
                  <a:pt x="8796" y="0"/>
                  <a:pt x="8891" y="117"/>
                  <a:pt x="8891" y="212"/>
                </a:cubicBezTo>
                <a:lnTo>
                  <a:pt x="8891" y="2515"/>
                </a:lnTo>
                <a:cubicBezTo>
                  <a:pt x="8891" y="2632"/>
                  <a:pt x="8796" y="2726"/>
                  <a:pt x="8679" y="2726"/>
                </a:cubicBezTo>
                <a:lnTo>
                  <a:pt x="211" y="2726"/>
                </a:lnTo>
                <a:cubicBezTo>
                  <a:pt x="95" y="2726"/>
                  <a:pt x="0" y="2610"/>
                  <a:pt x="0" y="2515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e7434a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3" name=""/>
          <p:cNvSpPr txBox="1"/>
          <p:nvPr/>
        </p:nvSpPr>
        <p:spPr>
          <a:xfrm>
            <a:off x="838080" y="2534400"/>
            <a:ext cx="1541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平均客单价：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2,000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1782720" y="3066480"/>
            <a:ext cx="8542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e7434a"/>
                </a:solidFill>
                <a:effectLst/>
                <a:uFillTx/>
                <a:latin typeface="MicrosoftYaHei"/>
                <a:ea typeface="MicrosoftYaHei"/>
              </a:rPr>
              <a:t>月收入预测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5" name=""/>
          <p:cNvSpPr txBox="1"/>
          <p:nvPr/>
        </p:nvSpPr>
        <p:spPr>
          <a:xfrm>
            <a:off x="1338120" y="3396600"/>
            <a:ext cx="1788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5,000-12,000</a:t>
            </a:r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6" name="" descr=""/>
          <p:cNvPicPr/>
          <p:nvPr/>
        </p:nvPicPr>
        <p:blipFill>
          <a:blip r:embed="rId3"/>
          <a:stretch/>
        </p:blipFill>
        <p:spPr>
          <a:xfrm>
            <a:off x="609480" y="4086360"/>
            <a:ext cx="132840" cy="1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7" name=""/>
          <p:cNvSpPr/>
          <p:nvPr/>
        </p:nvSpPr>
        <p:spPr>
          <a:xfrm>
            <a:off x="4267080" y="1247760"/>
            <a:ext cx="3658320" cy="5229360"/>
          </a:xfrm>
          <a:custGeom>
            <a:avLst/>
            <a:gdLst/>
            <a:ahLst/>
            <a:rect l="0" t="0" r="r" b="b"/>
            <a:pathLst>
              <a:path w="10162" h="14526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14420"/>
                </a:lnTo>
                <a:cubicBezTo>
                  <a:pt x="10162" y="14479"/>
                  <a:pt x="10114" y="14526"/>
                  <a:pt x="10056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4267080" y="1247760"/>
            <a:ext cx="3657600" cy="0"/>
          </a:xfrm>
          <a:prstGeom prst="line">
            <a:avLst/>
          </a:prstGeom>
          <a:ln w="37800">
            <a:solidFill>
              <a:srgbClr val="f4840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-18720" bIns="-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49" name="" descr=""/>
          <p:cNvPicPr/>
          <p:nvPr/>
        </p:nvPicPr>
        <p:blipFill>
          <a:blip r:embed="rId4"/>
          <a:stretch/>
        </p:blipFill>
        <p:spPr>
          <a:xfrm>
            <a:off x="4495680" y="1514520"/>
            <a:ext cx="19008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0" name=""/>
          <p:cNvSpPr txBox="1"/>
          <p:nvPr/>
        </p:nvSpPr>
        <p:spPr>
          <a:xfrm>
            <a:off x="790560" y="4050000"/>
            <a:ext cx="2509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代表副业在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出售时间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模式下的自然状态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1" name=""/>
          <p:cNvSpPr txBox="1"/>
          <p:nvPr/>
        </p:nvSpPr>
        <p:spPr>
          <a:xfrm>
            <a:off x="4762440" y="1509120"/>
            <a:ext cx="17074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积极情景（优化运营）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"/>
          <p:cNvSpPr txBox="1"/>
          <p:nvPr/>
        </p:nvSpPr>
        <p:spPr>
          <a:xfrm>
            <a:off x="4724280" y="192456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主动营销推广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"/>
          <p:cNvSpPr txBox="1"/>
          <p:nvPr/>
        </p:nvSpPr>
        <p:spPr>
          <a:xfrm>
            <a:off x="4724280" y="2229480"/>
            <a:ext cx="17229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每月服务学生：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15-20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人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4" name=""/>
          <p:cNvSpPr/>
          <p:nvPr/>
        </p:nvSpPr>
        <p:spPr>
          <a:xfrm>
            <a:off x="4495680" y="2923920"/>
            <a:ext cx="3200760" cy="1124280"/>
          </a:xfrm>
          <a:custGeom>
            <a:avLst/>
            <a:gdLst/>
            <a:ahLst/>
            <a:rect l="0" t="0" r="r" b="b"/>
            <a:pathLst>
              <a:path w="8891" h="3123">
                <a:moveTo>
                  <a:pt x="211" y="0"/>
                </a:moveTo>
                <a:lnTo>
                  <a:pt x="8679" y="0"/>
                </a:lnTo>
                <a:cubicBezTo>
                  <a:pt x="8796" y="0"/>
                  <a:pt x="8891" y="117"/>
                  <a:pt x="8891" y="212"/>
                </a:cubicBezTo>
                <a:lnTo>
                  <a:pt x="8891" y="2912"/>
                </a:lnTo>
                <a:cubicBezTo>
                  <a:pt x="8891" y="3028"/>
                  <a:pt x="8796" y="3123"/>
                  <a:pt x="8679" y="3123"/>
                </a:cubicBezTo>
                <a:lnTo>
                  <a:pt x="211" y="3123"/>
                </a:lnTo>
                <a:cubicBezTo>
                  <a:pt x="95" y="3123"/>
                  <a:pt x="0" y="3006"/>
                  <a:pt x="0" y="2912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f4840c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4724280" y="2534400"/>
            <a:ext cx="1541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平均客单价：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2,500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5668920" y="3066480"/>
            <a:ext cx="8542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f4840c"/>
                </a:solidFill>
                <a:effectLst/>
                <a:uFillTx/>
                <a:latin typeface="MicrosoftYaHei"/>
                <a:ea typeface="MicrosoftYaHei"/>
              </a:rPr>
              <a:t>月收入预测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7" name=""/>
          <p:cNvSpPr txBox="1"/>
          <p:nvPr/>
        </p:nvSpPr>
        <p:spPr>
          <a:xfrm>
            <a:off x="4648320" y="3402360"/>
            <a:ext cx="398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第一年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8" name=""/>
          <p:cNvSpPr txBox="1"/>
          <p:nvPr/>
        </p:nvSpPr>
        <p:spPr>
          <a:xfrm>
            <a:off x="4648320" y="3598920"/>
            <a:ext cx="8830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15,000</a:t>
            </a:r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9" name=""/>
          <p:cNvSpPr txBox="1"/>
          <p:nvPr/>
        </p:nvSpPr>
        <p:spPr>
          <a:xfrm>
            <a:off x="5709240" y="3402360"/>
            <a:ext cx="398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第二年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0" name=""/>
          <p:cNvSpPr txBox="1"/>
          <p:nvPr/>
        </p:nvSpPr>
        <p:spPr>
          <a:xfrm>
            <a:off x="5709240" y="3598920"/>
            <a:ext cx="8830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20,000</a:t>
            </a:r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1" name=""/>
          <p:cNvSpPr txBox="1"/>
          <p:nvPr/>
        </p:nvSpPr>
        <p:spPr>
          <a:xfrm>
            <a:off x="6770520" y="3402360"/>
            <a:ext cx="398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第三年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2" name=""/>
          <p:cNvSpPr txBox="1"/>
          <p:nvPr/>
        </p:nvSpPr>
        <p:spPr>
          <a:xfrm>
            <a:off x="6770520" y="3598920"/>
            <a:ext cx="8830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25,000</a:t>
            </a:r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3" name="" descr=""/>
          <p:cNvPicPr/>
          <p:nvPr/>
        </p:nvPicPr>
        <p:blipFill>
          <a:blip r:embed="rId5"/>
          <a:stretch/>
        </p:blipFill>
        <p:spPr>
          <a:xfrm>
            <a:off x="4495680" y="4229280"/>
            <a:ext cx="132840" cy="1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4" name=""/>
          <p:cNvSpPr/>
          <p:nvPr/>
        </p:nvSpPr>
        <p:spPr>
          <a:xfrm>
            <a:off x="8153280" y="1247760"/>
            <a:ext cx="3658320" cy="5229360"/>
          </a:xfrm>
          <a:custGeom>
            <a:avLst/>
            <a:gdLst/>
            <a:ahLst/>
            <a:rect l="0" t="0" r="r" b="b"/>
            <a:pathLst>
              <a:path w="10162" h="14526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14420"/>
                </a:lnTo>
                <a:cubicBezTo>
                  <a:pt x="10162" y="14479"/>
                  <a:pt x="10114" y="14526"/>
                  <a:pt x="10056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8153280" y="1247760"/>
            <a:ext cx="3657600" cy="0"/>
          </a:xfrm>
          <a:prstGeom prst="line">
            <a:avLst/>
          </a:prstGeom>
          <a:ln w="37800">
            <a:solidFill>
              <a:srgbClr val="09aa7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-18720" bIns="-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66" name="" descr=""/>
          <p:cNvPicPr/>
          <p:nvPr/>
        </p:nvPicPr>
        <p:blipFill>
          <a:blip r:embed="rId6"/>
          <a:stretch/>
        </p:blipFill>
        <p:spPr>
          <a:xfrm>
            <a:off x="8381880" y="1514520"/>
            <a:ext cx="19008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7" name=""/>
          <p:cNvSpPr txBox="1"/>
          <p:nvPr/>
        </p:nvSpPr>
        <p:spPr>
          <a:xfrm>
            <a:off x="4676760" y="4192920"/>
            <a:ext cx="21117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代表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出售时间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模式下的优化上限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8" name=""/>
          <p:cNvSpPr txBox="1"/>
          <p:nvPr/>
        </p:nvSpPr>
        <p:spPr>
          <a:xfrm>
            <a:off x="8648640" y="1509120"/>
            <a:ext cx="18781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激进情景（实现规模化）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9" name=""/>
          <p:cNvSpPr txBox="1"/>
          <p:nvPr/>
        </p:nvSpPr>
        <p:spPr>
          <a:xfrm>
            <a:off x="8610480" y="1924560"/>
            <a:ext cx="2726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教学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标准化课程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产品矩阵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0" name=""/>
          <p:cNvSpPr txBox="1"/>
          <p:nvPr/>
        </p:nvSpPr>
        <p:spPr>
          <a:xfrm>
            <a:off x="8610480" y="2229480"/>
            <a:ext cx="1838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录播课定价：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1,999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8381880" y="2923920"/>
            <a:ext cx="3200760" cy="1410120"/>
          </a:xfrm>
          <a:custGeom>
            <a:avLst/>
            <a:gdLst/>
            <a:ahLst/>
            <a:rect l="0" t="0" r="r" b="b"/>
            <a:pathLst>
              <a:path w="8891" h="3917">
                <a:moveTo>
                  <a:pt x="211" y="0"/>
                </a:moveTo>
                <a:lnTo>
                  <a:pt x="8679" y="0"/>
                </a:lnTo>
                <a:cubicBezTo>
                  <a:pt x="8796" y="0"/>
                  <a:pt x="8891" y="117"/>
                  <a:pt x="8891" y="212"/>
                </a:cubicBezTo>
                <a:lnTo>
                  <a:pt x="8891" y="3705"/>
                </a:lnTo>
                <a:cubicBezTo>
                  <a:pt x="8891" y="3822"/>
                  <a:pt x="8796" y="3917"/>
                  <a:pt x="8679" y="3917"/>
                </a:cubicBezTo>
                <a:lnTo>
                  <a:pt x="211" y="3917"/>
                </a:lnTo>
                <a:cubicBezTo>
                  <a:pt x="95" y="3917"/>
                  <a:pt x="0" y="3800"/>
                  <a:pt x="0" y="3705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8610480" y="2534400"/>
            <a:ext cx="248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销量目标：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50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份→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份→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500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3" name=""/>
          <p:cNvSpPr txBox="1"/>
          <p:nvPr/>
        </p:nvSpPr>
        <p:spPr>
          <a:xfrm>
            <a:off x="9555120" y="3066480"/>
            <a:ext cx="8542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月收入预测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8534520" y="3402360"/>
            <a:ext cx="398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第一年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5" name=""/>
          <p:cNvSpPr txBox="1"/>
          <p:nvPr/>
        </p:nvSpPr>
        <p:spPr>
          <a:xfrm>
            <a:off x="8534520" y="3598920"/>
            <a:ext cx="10004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110,000</a:t>
            </a:r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6" name=""/>
          <p:cNvSpPr txBox="1"/>
          <p:nvPr/>
        </p:nvSpPr>
        <p:spPr>
          <a:xfrm>
            <a:off x="9407520" y="3402360"/>
            <a:ext cx="398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第二年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7" name=""/>
          <p:cNvSpPr txBox="1"/>
          <p:nvPr/>
        </p:nvSpPr>
        <p:spPr>
          <a:xfrm>
            <a:off x="9407520" y="3598920"/>
            <a:ext cx="10004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410,000</a:t>
            </a:r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8" name=""/>
          <p:cNvSpPr txBox="1"/>
          <p:nvPr/>
        </p:nvSpPr>
        <p:spPr>
          <a:xfrm>
            <a:off x="10280880" y="3402360"/>
            <a:ext cx="398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第三年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9" name=""/>
          <p:cNvSpPr txBox="1"/>
          <p:nvPr/>
        </p:nvSpPr>
        <p:spPr>
          <a:xfrm>
            <a:off x="10280880" y="3598920"/>
            <a:ext cx="13172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1,000,000+</a:t>
            </a:r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0" name="" descr=""/>
          <p:cNvPicPr/>
          <p:nvPr/>
        </p:nvPicPr>
        <p:blipFill>
          <a:blip r:embed="rId7"/>
          <a:stretch/>
        </p:blipFill>
        <p:spPr>
          <a:xfrm>
            <a:off x="8381880" y="4514760"/>
            <a:ext cx="132840" cy="1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1" name=""/>
          <p:cNvSpPr txBox="1"/>
          <p:nvPr/>
        </p:nvSpPr>
        <p:spPr>
          <a:xfrm>
            <a:off x="8562960" y="4478400"/>
            <a:ext cx="3029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展示从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出售时间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到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出售产品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的商业模式跃迁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4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04/03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报告框架完整解决方案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6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7" name=""/>
          <p:cNvSpPr txBox="1"/>
          <p:nvPr/>
        </p:nvSpPr>
        <p:spPr>
          <a:xfrm>
            <a:off x="380880" y="450000"/>
            <a:ext cx="4298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副业收入预测：三种情景对比分析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88" name="" descr=""/>
          <p:cNvPicPr/>
          <p:nvPr/>
        </p:nvPicPr>
        <p:blipFill>
          <a:blip r:embed="rId3"/>
          <a:stretch/>
        </p:blipFill>
        <p:spPr>
          <a:xfrm>
            <a:off x="609480" y="1933560"/>
            <a:ext cx="5143320" cy="380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9" name=""/>
          <p:cNvSpPr/>
          <p:nvPr/>
        </p:nvSpPr>
        <p:spPr>
          <a:xfrm>
            <a:off x="6210000" y="1247760"/>
            <a:ext cx="5601240" cy="2500560"/>
          </a:xfrm>
          <a:custGeom>
            <a:avLst/>
            <a:gdLst/>
            <a:ahLst/>
            <a:rect l="0" t="0" r="r" b="b"/>
            <a:pathLst>
              <a:path w="15559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9"/>
                  <a:pt x="15559" y="106"/>
                </a:cubicBezTo>
                <a:lnTo>
                  <a:pt x="15559" y="6840"/>
                </a:lnTo>
                <a:cubicBezTo>
                  <a:pt x="15559" y="6898"/>
                  <a:pt x="15511" y="6946"/>
                  <a:pt x="15453" y="6946"/>
                </a:cubicBezTo>
                <a:lnTo>
                  <a:pt x="106" y="6946"/>
                </a:lnTo>
                <a:cubicBezTo>
                  <a:pt x="48" y="6946"/>
                  <a:pt x="0" y="6887"/>
                  <a:pt x="0" y="6840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0" name="" descr=""/>
          <p:cNvPicPr/>
          <p:nvPr/>
        </p:nvPicPr>
        <p:blipFill>
          <a:blip r:embed="rId4"/>
          <a:stretch/>
        </p:blipFill>
        <p:spPr>
          <a:xfrm>
            <a:off x="6438960" y="1476360"/>
            <a:ext cx="17100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1" name=""/>
          <p:cNvSpPr txBox="1"/>
          <p:nvPr/>
        </p:nvSpPr>
        <p:spPr>
          <a:xfrm>
            <a:off x="990720" y="149040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第三年收入对比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2" name=""/>
          <p:cNvSpPr txBox="1"/>
          <p:nvPr/>
        </p:nvSpPr>
        <p:spPr>
          <a:xfrm>
            <a:off x="6762600" y="149040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情景选择关键因素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3" name=""/>
          <p:cNvSpPr txBox="1"/>
          <p:nvPr/>
        </p:nvSpPr>
        <p:spPr>
          <a:xfrm>
            <a:off x="6667560" y="192456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时间投入与精力分配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4" name=""/>
          <p:cNvSpPr txBox="1"/>
          <p:nvPr/>
        </p:nvSpPr>
        <p:spPr>
          <a:xfrm>
            <a:off x="6667560" y="222948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市场营销能力与资源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5" name=""/>
          <p:cNvSpPr txBox="1"/>
          <p:nvPr/>
        </p:nvSpPr>
        <p:spPr>
          <a:xfrm>
            <a:off x="6667560" y="25344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产品开发与交付能力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6210000" y="3976560"/>
            <a:ext cx="5601240" cy="2500560"/>
          </a:xfrm>
          <a:custGeom>
            <a:avLst/>
            <a:gdLst/>
            <a:ahLst/>
            <a:rect l="0" t="0" r="r" b="b"/>
            <a:pathLst>
              <a:path w="15559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6"/>
                </a:cubicBezTo>
                <a:lnTo>
                  <a:pt x="15559" y="6840"/>
                </a:lnTo>
                <a:cubicBezTo>
                  <a:pt x="15559" y="6899"/>
                  <a:pt x="15511" y="6946"/>
                  <a:pt x="15453" y="6946"/>
                </a:cubicBezTo>
                <a:lnTo>
                  <a:pt x="106" y="6946"/>
                </a:lnTo>
                <a:cubicBezTo>
                  <a:pt x="48" y="6946"/>
                  <a:pt x="0" y="6888"/>
                  <a:pt x="0" y="6840"/>
                </a:cubicBezTo>
                <a:lnTo>
                  <a:pt x="0" y="106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97" name="" descr=""/>
          <p:cNvPicPr/>
          <p:nvPr/>
        </p:nvPicPr>
        <p:blipFill>
          <a:blip r:embed="rId5"/>
          <a:stretch/>
        </p:blipFill>
        <p:spPr>
          <a:xfrm>
            <a:off x="6443280" y="4205160"/>
            <a:ext cx="2768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8" name=""/>
          <p:cNvSpPr txBox="1"/>
          <p:nvPr/>
        </p:nvSpPr>
        <p:spPr>
          <a:xfrm>
            <a:off x="6667560" y="283896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风险承受能力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6438600" y="4662360"/>
            <a:ext cx="1613160" cy="848160"/>
          </a:xfrm>
          <a:custGeom>
            <a:avLst/>
            <a:gdLst/>
            <a:ahLst/>
            <a:rect l="0" t="0" r="r" b="b"/>
            <a:pathLst>
              <a:path w="4481" h="2356">
                <a:moveTo>
                  <a:pt x="212" y="0"/>
                </a:moveTo>
                <a:lnTo>
                  <a:pt x="4270" y="0"/>
                </a:lnTo>
                <a:cubicBezTo>
                  <a:pt x="4387" y="0"/>
                  <a:pt x="4481" y="117"/>
                  <a:pt x="4481" y="212"/>
                </a:cubicBezTo>
                <a:lnTo>
                  <a:pt x="4481" y="2143"/>
                </a:lnTo>
                <a:cubicBezTo>
                  <a:pt x="4481" y="2260"/>
                  <a:pt x="4387" y="2356"/>
                  <a:pt x="4270" y="2356"/>
                </a:cubicBezTo>
                <a:lnTo>
                  <a:pt x="212" y="2356"/>
                </a:lnTo>
                <a:cubicBezTo>
                  <a:pt x="95" y="2356"/>
                  <a:pt x="0" y="2238"/>
                  <a:pt x="0" y="2143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e7434a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6877080" y="421920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风险与收益分析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1" name=""/>
          <p:cNvSpPr txBox="1"/>
          <p:nvPr/>
        </p:nvSpPr>
        <p:spPr>
          <a:xfrm>
            <a:off x="6978600" y="476892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保守情景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2" name=""/>
          <p:cNvSpPr txBox="1"/>
          <p:nvPr/>
        </p:nvSpPr>
        <p:spPr>
          <a:xfrm>
            <a:off x="7074360" y="5008320"/>
            <a:ext cx="343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低风险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8204040" y="4662360"/>
            <a:ext cx="1613160" cy="848160"/>
          </a:xfrm>
          <a:custGeom>
            <a:avLst/>
            <a:gdLst/>
            <a:ahLst/>
            <a:rect l="0" t="0" r="r" b="b"/>
            <a:pathLst>
              <a:path w="4481" h="2356">
                <a:moveTo>
                  <a:pt x="211" y="0"/>
                </a:moveTo>
                <a:lnTo>
                  <a:pt x="4269" y="0"/>
                </a:lnTo>
                <a:cubicBezTo>
                  <a:pt x="4386" y="0"/>
                  <a:pt x="4481" y="117"/>
                  <a:pt x="4481" y="212"/>
                </a:cubicBezTo>
                <a:lnTo>
                  <a:pt x="4481" y="2143"/>
                </a:lnTo>
                <a:cubicBezTo>
                  <a:pt x="4481" y="2260"/>
                  <a:pt x="4386" y="2356"/>
                  <a:pt x="4269" y="2356"/>
                </a:cubicBezTo>
                <a:lnTo>
                  <a:pt x="211" y="2356"/>
                </a:lnTo>
                <a:cubicBezTo>
                  <a:pt x="95" y="2356"/>
                  <a:pt x="0" y="2238"/>
                  <a:pt x="0" y="2143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f4840c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7074720" y="5217840"/>
            <a:ext cx="343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低收益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8744040" y="476892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积极情景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8835120" y="5008320"/>
            <a:ext cx="343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中风险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9969120" y="4662360"/>
            <a:ext cx="1613160" cy="848160"/>
          </a:xfrm>
          <a:custGeom>
            <a:avLst/>
            <a:gdLst/>
            <a:ahLst/>
            <a:rect l="0" t="0" r="r" b="b"/>
            <a:pathLst>
              <a:path w="4481" h="2356">
                <a:moveTo>
                  <a:pt x="212" y="0"/>
                </a:moveTo>
                <a:lnTo>
                  <a:pt x="4270" y="0"/>
                </a:lnTo>
                <a:cubicBezTo>
                  <a:pt x="4387" y="0"/>
                  <a:pt x="4481" y="117"/>
                  <a:pt x="4481" y="212"/>
                </a:cubicBezTo>
                <a:lnTo>
                  <a:pt x="4481" y="2143"/>
                </a:lnTo>
                <a:cubicBezTo>
                  <a:pt x="4481" y="2260"/>
                  <a:pt x="4387" y="2356"/>
                  <a:pt x="4270" y="2356"/>
                </a:cubicBezTo>
                <a:lnTo>
                  <a:pt x="212" y="2356"/>
                </a:lnTo>
                <a:cubicBezTo>
                  <a:pt x="95" y="2356"/>
                  <a:pt x="0" y="2238"/>
                  <a:pt x="0" y="2143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8835480" y="5217840"/>
            <a:ext cx="343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中收益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10509120" y="476892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激进情景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0604160" y="5008320"/>
            <a:ext cx="343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高风险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0604520" y="5217840"/>
            <a:ext cx="343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高收益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4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04/04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报告框架完整解决方案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5" name=""/>
          <p:cNvSpPr/>
          <p:nvPr/>
        </p:nvSpPr>
        <p:spPr>
          <a:xfrm>
            <a:off x="380880" y="1247760"/>
            <a:ext cx="5600880" cy="2500560"/>
          </a:xfrm>
          <a:custGeom>
            <a:avLst/>
            <a:gdLst/>
            <a:ahLst/>
            <a:rect l="0" t="0" r="r" b="b"/>
            <a:pathLst>
              <a:path w="15558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9"/>
                  <a:pt x="15558" y="106"/>
                </a:cubicBezTo>
                <a:lnTo>
                  <a:pt x="15558" y="6840"/>
                </a:lnTo>
                <a:cubicBezTo>
                  <a:pt x="15558" y="6898"/>
                  <a:pt x="15511" y="6946"/>
                  <a:pt x="15453" y="6946"/>
                </a:cubicBezTo>
                <a:lnTo>
                  <a:pt x="106" y="6946"/>
                </a:lnTo>
                <a:cubicBezTo>
                  <a:pt x="47" y="6946"/>
                  <a:pt x="0" y="6887"/>
                  <a:pt x="0" y="6840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6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7" name=""/>
          <p:cNvSpPr txBox="1"/>
          <p:nvPr/>
        </p:nvSpPr>
        <p:spPr>
          <a:xfrm>
            <a:off x="380880" y="450000"/>
            <a:ext cx="63453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双轨加总：三年内实现月入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万的财务可行性论证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990720" y="1490400"/>
            <a:ext cx="6836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保守情景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609480" y="19245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609480" y="214884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28,000</a:t>
            </a:r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1" name=""/>
          <p:cNvSpPr txBox="1"/>
          <p:nvPr/>
        </p:nvSpPr>
        <p:spPr>
          <a:xfrm>
            <a:off x="2043720" y="2031480"/>
            <a:ext cx="2854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2717280" y="19245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2717280" y="214884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12,000</a:t>
            </a:r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4" name=""/>
          <p:cNvSpPr txBox="1"/>
          <p:nvPr/>
        </p:nvSpPr>
        <p:spPr>
          <a:xfrm>
            <a:off x="4151520" y="2031480"/>
            <a:ext cx="2854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=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5" name=""/>
          <p:cNvSpPr txBox="1"/>
          <p:nvPr/>
        </p:nvSpPr>
        <p:spPr>
          <a:xfrm>
            <a:off x="4825080" y="192456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总收入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6" name=""/>
          <p:cNvSpPr/>
          <p:nvPr/>
        </p:nvSpPr>
        <p:spPr>
          <a:xfrm>
            <a:off x="609480" y="2657160"/>
            <a:ext cx="5143680" cy="457920"/>
          </a:xfrm>
          <a:custGeom>
            <a:avLst/>
            <a:gdLst/>
            <a:ahLst/>
            <a:rect l="0" t="0" r="r" b="b"/>
            <a:pathLst>
              <a:path w="14288" h="1272">
                <a:moveTo>
                  <a:pt x="211" y="0"/>
                </a:moveTo>
                <a:lnTo>
                  <a:pt x="14077" y="0"/>
                </a:lnTo>
                <a:cubicBezTo>
                  <a:pt x="14194" y="0"/>
                  <a:pt x="14288" y="117"/>
                  <a:pt x="14288" y="212"/>
                </a:cubicBezTo>
                <a:lnTo>
                  <a:pt x="14288" y="1060"/>
                </a:lnTo>
                <a:cubicBezTo>
                  <a:pt x="14288" y="1177"/>
                  <a:pt x="14194" y="1272"/>
                  <a:pt x="14077" y="1272"/>
                </a:cubicBezTo>
                <a:lnTo>
                  <a:pt x="211" y="1272"/>
                </a:lnTo>
                <a:cubicBezTo>
                  <a:pt x="95" y="1272"/>
                  <a:pt x="0" y="1155"/>
                  <a:pt x="0" y="1060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e7434a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7" name=""/>
          <p:cNvSpPr txBox="1"/>
          <p:nvPr/>
        </p:nvSpPr>
        <p:spPr>
          <a:xfrm>
            <a:off x="4825080" y="214884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e7434a"/>
                </a:solidFill>
                <a:effectLst/>
                <a:uFillTx/>
                <a:latin typeface="MicrosoftYaHei"/>
                <a:ea typeface="MicrosoftYaHei"/>
              </a:rPr>
              <a:t>40,000</a:t>
            </a:r>
            <a:r>
              <a:rPr b="1" lang="zh-CN" sz="1800" strike="noStrike" u="none">
                <a:solidFill>
                  <a:srgbClr val="e7434a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8" name="" descr=""/>
          <p:cNvPicPr/>
          <p:nvPr/>
        </p:nvPicPr>
        <p:blipFill>
          <a:blip r:embed="rId3"/>
          <a:stretch/>
        </p:blipFill>
        <p:spPr>
          <a:xfrm>
            <a:off x="723960" y="28004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9" name=""/>
          <p:cNvSpPr/>
          <p:nvPr/>
        </p:nvSpPr>
        <p:spPr>
          <a:xfrm>
            <a:off x="380880" y="3976560"/>
            <a:ext cx="5600880" cy="2500560"/>
          </a:xfrm>
          <a:custGeom>
            <a:avLst/>
            <a:gdLst/>
            <a:ahLst/>
            <a:rect l="0" t="0" r="r" b="b"/>
            <a:pathLst>
              <a:path w="15558" h="694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6"/>
                </a:cubicBezTo>
                <a:lnTo>
                  <a:pt x="15558" y="6840"/>
                </a:lnTo>
                <a:cubicBezTo>
                  <a:pt x="15558" y="6899"/>
                  <a:pt x="15511" y="6946"/>
                  <a:pt x="15453" y="6946"/>
                </a:cubicBezTo>
                <a:lnTo>
                  <a:pt x="106" y="6946"/>
                </a:lnTo>
                <a:cubicBezTo>
                  <a:pt x="47" y="6946"/>
                  <a:pt x="0" y="6888"/>
                  <a:pt x="0" y="6840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0" name="" descr=""/>
          <p:cNvPicPr/>
          <p:nvPr/>
        </p:nvPicPr>
        <p:blipFill>
          <a:blip r:embed="rId4"/>
          <a:stretch/>
        </p:blipFill>
        <p:spPr>
          <a:xfrm>
            <a:off x="613080" y="4205160"/>
            <a:ext cx="22140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1" name=""/>
          <p:cNvSpPr txBox="1"/>
          <p:nvPr/>
        </p:nvSpPr>
        <p:spPr>
          <a:xfrm>
            <a:off x="923760" y="2763000"/>
            <a:ext cx="23079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e7434a"/>
                </a:solidFill>
                <a:effectLst/>
                <a:uFillTx/>
                <a:latin typeface="MicrosoftYaHei"/>
                <a:ea typeface="MicrosoftYaHei"/>
              </a:rPr>
              <a:t>三年内实现月入</a:t>
            </a:r>
            <a:r>
              <a:rPr b="1" lang="en-US" sz="1200" strike="noStrike" u="none">
                <a:solidFill>
                  <a:srgbClr val="e7434a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1" lang="zh-CN" sz="1200" strike="noStrike" u="none">
                <a:solidFill>
                  <a:srgbClr val="e7434a"/>
                </a:solidFill>
                <a:effectLst/>
                <a:uFillTx/>
                <a:latin typeface="MicrosoftYaHei"/>
                <a:ea typeface="MicrosoftYaHei"/>
              </a:rPr>
              <a:t>万的可能性极低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2" name=""/>
          <p:cNvSpPr txBox="1"/>
          <p:nvPr/>
        </p:nvSpPr>
        <p:spPr>
          <a:xfrm>
            <a:off x="990720" y="4219200"/>
            <a:ext cx="6836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积极情景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3" name=""/>
          <p:cNvSpPr txBox="1"/>
          <p:nvPr/>
        </p:nvSpPr>
        <p:spPr>
          <a:xfrm>
            <a:off x="609480" y="46537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4" name=""/>
          <p:cNvSpPr txBox="1"/>
          <p:nvPr/>
        </p:nvSpPr>
        <p:spPr>
          <a:xfrm>
            <a:off x="609480" y="487800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28,000</a:t>
            </a:r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2043720" y="4760280"/>
            <a:ext cx="2854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2717280" y="46537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2717280" y="487800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25,000</a:t>
            </a:r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4151520" y="4760280"/>
            <a:ext cx="2854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=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4825080" y="465372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总收入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609480" y="5386320"/>
            <a:ext cx="5143680" cy="457920"/>
          </a:xfrm>
          <a:custGeom>
            <a:avLst/>
            <a:gdLst/>
            <a:ahLst/>
            <a:rect l="0" t="0" r="r" b="b"/>
            <a:pathLst>
              <a:path w="14288" h="1272">
                <a:moveTo>
                  <a:pt x="211" y="0"/>
                </a:moveTo>
                <a:lnTo>
                  <a:pt x="14077" y="0"/>
                </a:lnTo>
                <a:cubicBezTo>
                  <a:pt x="14194" y="0"/>
                  <a:pt x="14288" y="117"/>
                  <a:pt x="14288" y="211"/>
                </a:cubicBezTo>
                <a:lnTo>
                  <a:pt x="14288" y="1059"/>
                </a:lnTo>
                <a:cubicBezTo>
                  <a:pt x="14288" y="1176"/>
                  <a:pt x="14194" y="1272"/>
                  <a:pt x="14077" y="1272"/>
                </a:cubicBezTo>
                <a:lnTo>
                  <a:pt x="211" y="1272"/>
                </a:lnTo>
                <a:cubicBezTo>
                  <a:pt x="95" y="1272"/>
                  <a:pt x="0" y="1154"/>
                  <a:pt x="0" y="1059"/>
                </a:cubicBezTo>
                <a:lnTo>
                  <a:pt x="0" y="211"/>
                </a:lnTo>
                <a:cubicBezTo>
                  <a:pt x="0" y="94"/>
                  <a:pt x="95" y="0"/>
                  <a:pt x="211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1" name=""/>
          <p:cNvSpPr txBox="1"/>
          <p:nvPr/>
        </p:nvSpPr>
        <p:spPr>
          <a:xfrm>
            <a:off x="4825080" y="4878000"/>
            <a:ext cx="10594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53,000</a:t>
            </a:r>
            <a:r>
              <a:rPr b="1" lang="zh-CN" sz="18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2" name="" descr=""/>
          <p:cNvPicPr/>
          <p:nvPr/>
        </p:nvPicPr>
        <p:blipFill>
          <a:blip r:embed="rId5"/>
          <a:stretch/>
        </p:blipFill>
        <p:spPr>
          <a:xfrm>
            <a:off x="727920" y="5529240"/>
            <a:ext cx="12528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3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4" name="" descr=""/>
          <p:cNvPicPr/>
          <p:nvPr/>
        </p:nvPicPr>
        <p:blipFill>
          <a:blip r:embed="rId6"/>
          <a:stretch/>
        </p:blipFill>
        <p:spPr>
          <a:xfrm>
            <a:off x="6438960" y="1476360"/>
            <a:ext cx="19980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5" name=""/>
          <p:cNvSpPr txBox="1"/>
          <p:nvPr/>
        </p:nvSpPr>
        <p:spPr>
          <a:xfrm>
            <a:off x="905040" y="5491800"/>
            <a:ext cx="27651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第三年结束时实现月入</a:t>
            </a:r>
            <a:r>
              <a:rPr b="1" lang="en-US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万是大概率事件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6438600" y="2009520"/>
            <a:ext cx="5144040" cy="648000"/>
          </a:xfrm>
          <a:custGeom>
            <a:avLst/>
            <a:gdLst/>
            <a:ahLst/>
            <a:rect l="0" t="0" r="r" b="b"/>
            <a:pathLst>
              <a:path w="14289" h="1800">
                <a:moveTo>
                  <a:pt x="212" y="0"/>
                </a:moveTo>
                <a:lnTo>
                  <a:pt x="14077" y="0"/>
                </a:lnTo>
                <a:cubicBezTo>
                  <a:pt x="14194" y="0"/>
                  <a:pt x="14289" y="117"/>
                  <a:pt x="14289" y="212"/>
                </a:cubicBezTo>
                <a:lnTo>
                  <a:pt x="14289" y="1589"/>
                </a:lnTo>
                <a:cubicBezTo>
                  <a:pt x="14289" y="1706"/>
                  <a:pt x="14194" y="1800"/>
                  <a:pt x="14077" y="1800"/>
                </a:cubicBezTo>
                <a:lnTo>
                  <a:pt x="212" y="1800"/>
                </a:lnTo>
                <a:cubicBezTo>
                  <a:pt x="95" y="1800"/>
                  <a:pt x="0" y="1684"/>
                  <a:pt x="0" y="1589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715afb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6791400" y="1490400"/>
            <a:ext cx="6836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激进情景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6591240" y="221040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第一年收入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10374840" y="2148840"/>
            <a:ext cx="120060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138,000</a:t>
            </a:r>
            <a:r>
              <a:rPr b="1" lang="zh-CN" sz="18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6438600" y="3552480"/>
            <a:ext cx="5144040" cy="533880"/>
          </a:xfrm>
          <a:custGeom>
            <a:avLst/>
            <a:gdLst/>
            <a:ahLst/>
            <a:rect l="0" t="0" r="r" b="b"/>
            <a:pathLst>
              <a:path w="14289" h="1483">
                <a:moveTo>
                  <a:pt x="212" y="0"/>
                </a:moveTo>
                <a:lnTo>
                  <a:pt x="14077" y="0"/>
                </a:lnTo>
                <a:cubicBezTo>
                  <a:pt x="14194" y="0"/>
                  <a:pt x="14289" y="117"/>
                  <a:pt x="14289" y="212"/>
                </a:cubicBezTo>
                <a:lnTo>
                  <a:pt x="14289" y="1271"/>
                </a:lnTo>
                <a:cubicBezTo>
                  <a:pt x="14289" y="1388"/>
                  <a:pt x="14194" y="1483"/>
                  <a:pt x="14077" y="1483"/>
                </a:cubicBezTo>
                <a:lnTo>
                  <a:pt x="212" y="1483"/>
                </a:lnTo>
                <a:cubicBezTo>
                  <a:pt x="95" y="1483"/>
                  <a:pt x="0" y="1366"/>
                  <a:pt x="0" y="1271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8379000" y="2874960"/>
            <a:ext cx="13611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远超</a:t>
            </a:r>
            <a:r>
              <a:rPr b="1" lang="en-US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万元目标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2" name="" descr=""/>
          <p:cNvPicPr/>
          <p:nvPr/>
        </p:nvPicPr>
        <p:blipFill>
          <a:blip r:embed="rId7"/>
          <a:stretch/>
        </p:blipFill>
        <p:spPr>
          <a:xfrm>
            <a:off x="7217640" y="3739680"/>
            <a:ext cx="114120" cy="14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3" name=""/>
          <p:cNvSpPr/>
          <p:nvPr/>
        </p:nvSpPr>
        <p:spPr>
          <a:xfrm>
            <a:off x="6438600" y="4314600"/>
            <a:ext cx="5144040" cy="848160"/>
          </a:xfrm>
          <a:custGeom>
            <a:avLst/>
            <a:gdLst/>
            <a:ahLst/>
            <a:rect l="0" t="0" r="r" b="b"/>
            <a:pathLst>
              <a:path w="14289" h="2356">
                <a:moveTo>
                  <a:pt x="0" y="0"/>
                </a:moveTo>
                <a:lnTo>
                  <a:pt x="14289" y="0"/>
                </a:lnTo>
                <a:lnTo>
                  <a:pt x="14289" y="2356"/>
                </a:lnTo>
                <a:lnTo>
                  <a:pt x="0" y="2356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6438600" y="4162320"/>
            <a:ext cx="51436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5" name=""/>
          <p:cNvSpPr txBox="1"/>
          <p:nvPr/>
        </p:nvSpPr>
        <p:spPr>
          <a:xfrm>
            <a:off x="7501680" y="3696480"/>
            <a:ext cx="3353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副业成为收入绝对主导，带来远超预期的财务自由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6" name="" descr=""/>
          <p:cNvPicPr/>
          <p:nvPr/>
        </p:nvPicPr>
        <p:blipFill>
          <a:blip r:embed="rId8"/>
          <a:stretch/>
        </p:blipFill>
        <p:spPr>
          <a:xfrm>
            <a:off x="6591240" y="450540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7" name=""/>
          <p:cNvSpPr txBox="1"/>
          <p:nvPr/>
        </p:nvSpPr>
        <p:spPr>
          <a:xfrm>
            <a:off x="6753240" y="44679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核心结论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8" name=""/>
          <p:cNvSpPr txBox="1"/>
          <p:nvPr/>
        </p:nvSpPr>
        <p:spPr>
          <a:xfrm>
            <a:off x="6591240" y="4772880"/>
            <a:ext cx="3658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主业的稳定增长是基础，副业的成功转型是决定性因素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1" name=""/>
          <p:cNvSpPr txBox="1"/>
          <p:nvPr/>
        </p:nvSpPr>
        <p:spPr>
          <a:xfrm>
            <a:off x="380880" y="182880"/>
            <a:ext cx="729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04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章节小结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3808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3" name=""/>
          <p:cNvSpPr txBox="1"/>
          <p:nvPr/>
        </p:nvSpPr>
        <p:spPr>
          <a:xfrm>
            <a:off x="380880" y="450000"/>
            <a:ext cx="37252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财务模型核心结论与实施路径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4" name=""/>
          <p:cNvSpPr txBox="1"/>
          <p:nvPr/>
        </p:nvSpPr>
        <p:spPr>
          <a:xfrm>
            <a:off x="6094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主业发展路径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838080" y="230112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保持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8%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的年复合增长率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6" name=""/>
          <p:cNvSpPr txBox="1"/>
          <p:nvPr/>
        </p:nvSpPr>
        <p:spPr>
          <a:xfrm>
            <a:off x="838080" y="260568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通过技术深度积累实现晋升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7" name=""/>
          <p:cNvSpPr txBox="1"/>
          <p:nvPr/>
        </p:nvSpPr>
        <p:spPr>
          <a:xfrm>
            <a:off x="838080" y="2910600"/>
            <a:ext cx="1775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第三年达到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28,000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元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42670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9" name=""/>
          <p:cNvSpPr txBox="1"/>
          <p:nvPr/>
        </p:nvSpPr>
        <p:spPr>
          <a:xfrm>
            <a:off x="838080" y="32155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提供稳定现金流基础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0" name=""/>
          <p:cNvSpPr txBox="1"/>
          <p:nvPr/>
        </p:nvSpPr>
        <p:spPr>
          <a:xfrm>
            <a:off x="44956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副业转型关键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1" name=""/>
          <p:cNvSpPr txBox="1"/>
          <p:nvPr/>
        </p:nvSpPr>
        <p:spPr>
          <a:xfrm>
            <a:off x="4724280" y="2301120"/>
            <a:ext cx="1711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教学转向产品矩阵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4724280" y="260568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构建标准化录播课程体系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3" name=""/>
          <p:cNvSpPr txBox="1"/>
          <p:nvPr/>
        </p:nvSpPr>
        <p:spPr>
          <a:xfrm>
            <a:off x="4724280" y="29106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实现边际效益最大化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81532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4724280" y="32155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完成商业模式跃迁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6" name=""/>
          <p:cNvSpPr txBox="1"/>
          <p:nvPr/>
        </p:nvSpPr>
        <p:spPr>
          <a:xfrm>
            <a:off x="83818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目标达成路径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8610480" y="230112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积极情景：三年内确定性达成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8610480" y="260568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激进情景：一年内超额达成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9" name=""/>
          <p:cNvSpPr txBox="1"/>
          <p:nvPr/>
        </p:nvSpPr>
        <p:spPr>
          <a:xfrm>
            <a:off x="8610480" y="291060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保守情景：需额外努力突破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0" name=""/>
          <p:cNvSpPr/>
          <p:nvPr/>
        </p:nvSpPr>
        <p:spPr>
          <a:xfrm>
            <a:off x="380880" y="4485960"/>
            <a:ext cx="11430720" cy="1286280"/>
          </a:xfrm>
          <a:custGeom>
            <a:avLst/>
            <a:gdLst/>
            <a:ahLst/>
            <a:rect l="0" t="0" r="r" b="b"/>
            <a:pathLst>
              <a:path w="31752" h="3573">
                <a:moveTo>
                  <a:pt x="211" y="0"/>
                </a:moveTo>
                <a:lnTo>
                  <a:pt x="31540" y="0"/>
                </a:lnTo>
                <a:cubicBezTo>
                  <a:pt x="31657" y="0"/>
                  <a:pt x="31752" y="118"/>
                  <a:pt x="31752" y="213"/>
                </a:cubicBezTo>
                <a:lnTo>
                  <a:pt x="31752" y="3362"/>
                </a:lnTo>
                <a:cubicBezTo>
                  <a:pt x="31752" y="3478"/>
                  <a:pt x="31657" y="3573"/>
                  <a:pt x="31540" y="3573"/>
                </a:cubicBezTo>
                <a:lnTo>
                  <a:pt x="211" y="3573"/>
                </a:lnTo>
                <a:cubicBezTo>
                  <a:pt x="95" y="3573"/>
                  <a:pt x="0" y="3456"/>
                  <a:pt x="0" y="3362"/>
                </a:cubicBezTo>
                <a:lnTo>
                  <a:pt x="0" y="213"/>
                </a:lnTo>
                <a:cubicBezTo>
                  <a:pt x="0" y="96"/>
                  <a:pt x="95" y="0"/>
                  <a:pt x="21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380880" y="4333680"/>
            <a:ext cx="1143000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2" name="" descr=""/>
          <p:cNvPicPr/>
          <p:nvPr/>
        </p:nvPicPr>
        <p:blipFill>
          <a:blip r:embed="rId2"/>
          <a:stretch/>
        </p:blipFill>
        <p:spPr>
          <a:xfrm>
            <a:off x="609480" y="496260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3" name=""/>
          <p:cNvSpPr txBox="1"/>
          <p:nvPr/>
        </p:nvSpPr>
        <p:spPr>
          <a:xfrm>
            <a:off x="8610480" y="32155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双轨协同效应最大化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047600" y="4713480"/>
            <a:ext cx="15246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财务自由实现路径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1047600" y="5077440"/>
            <a:ext cx="105076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通过主业稳定增长提供现金流基础，结合副业从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时间出售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向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产品出售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的商业模式转型，在积极情景下三年内实现月入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万确定性高，在激进情景下更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1047600" y="528084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可提前超额达成目标。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1905120" y="5193360"/>
            <a:ext cx="91512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6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目录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6095880" y="1040040"/>
            <a:ext cx="447480" cy="503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01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6629400" y="1747800"/>
            <a:ext cx="4728240" cy="9720"/>
          </a:xfrm>
          <a:custGeom>
            <a:avLst/>
            <a:gdLst/>
            <a:ahLst/>
            <a:rect l="0" t="0" r="r" b="b"/>
            <a:pathLst>
              <a:path w="13134" h="27">
                <a:moveTo>
                  <a:pt x="0" y="0"/>
                </a:moveTo>
                <a:lnTo>
                  <a:pt x="13134" y="0"/>
                </a:lnTo>
                <a:lnTo>
                  <a:pt x="1313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672240" y="1163160"/>
            <a:ext cx="22867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双轨并行财务自由引言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095880" y="1849680"/>
            <a:ext cx="447480" cy="503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6629400" y="2557440"/>
            <a:ext cx="4728240" cy="9720"/>
          </a:xfrm>
          <a:custGeom>
            <a:avLst/>
            <a:gdLst/>
            <a:ahLst/>
            <a:rect l="0" t="0" r="r" b="b"/>
            <a:pathLst>
              <a:path w="13134" h="27">
                <a:moveTo>
                  <a:pt x="0" y="0"/>
                </a:moveTo>
                <a:lnTo>
                  <a:pt x="13134" y="0"/>
                </a:lnTo>
                <a:lnTo>
                  <a:pt x="1313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672240" y="1972800"/>
            <a:ext cx="22867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6095880" y="2659320"/>
            <a:ext cx="447480" cy="503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03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6629400" y="3367080"/>
            <a:ext cx="4728240" cy="9720"/>
          </a:xfrm>
          <a:custGeom>
            <a:avLst/>
            <a:gdLst/>
            <a:ahLst/>
            <a:rect l="0" t="0" r="r" b="b"/>
            <a:pathLst>
              <a:path w="13134" h="27">
                <a:moveTo>
                  <a:pt x="0" y="0"/>
                </a:moveTo>
                <a:lnTo>
                  <a:pt x="13134" y="0"/>
                </a:lnTo>
                <a:lnTo>
                  <a:pt x="1313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672240" y="2782440"/>
            <a:ext cx="22867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主业副业协同增长分析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095880" y="3468960"/>
            <a:ext cx="447480" cy="503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04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6629400" y="4176360"/>
            <a:ext cx="4728240" cy="10080"/>
          </a:xfrm>
          <a:custGeom>
            <a:avLst/>
            <a:gdLst/>
            <a:ahLst/>
            <a:rect l="0" t="0" r="r" b="b"/>
            <a:pathLst>
              <a:path w="13134" h="28">
                <a:moveTo>
                  <a:pt x="0" y="0"/>
                </a:moveTo>
                <a:lnTo>
                  <a:pt x="13134" y="0"/>
                </a:lnTo>
                <a:lnTo>
                  <a:pt x="1313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672240" y="3592080"/>
            <a:ext cx="22867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报告框架完整解决方案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095880" y="4278600"/>
            <a:ext cx="447480" cy="503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05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6629400" y="4986000"/>
            <a:ext cx="4728240" cy="10080"/>
          </a:xfrm>
          <a:custGeom>
            <a:avLst/>
            <a:gdLst/>
            <a:ahLst/>
            <a:rect l="0" t="0" r="r" b="b"/>
            <a:pathLst>
              <a:path w="13134" h="28">
                <a:moveTo>
                  <a:pt x="0" y="0"/>
                </a:moveTo>
                <a:lnTo>
                  <a:pt x="13134" y="0"/>
                </a:lnTo>
                <a:lnTo>
                  <a:pt x="1313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672240" y="4401720"/>
            <a:ext cx="267588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技术专家成长路径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095880" y="5088240"/>
            <a:ext cx="447480" cy="503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06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672240" y="5211360"/>
            <a:ext cx="228672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8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智能家居行业机遇价值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8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8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0" name=""/>
          <p:cNvSpPr txBox="1"/>
          <p:nvPr/>
        </p:nvSpPr>
        <p:spPr>
          <a:xfrm>
            <a:off x="4665600" y="-706320"/>
            <a:ext cx="3173760" cy="339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0200" strike="noStrike" u="none">
                <a:solidFill>
                  <a:srgbClr val="edf6f4"/>
                </a:solidFill>
                <a:effectLst/>
                <a:uFillTx/>
                <a:latin typeface="MicrosoftYaHei"/>
                <a:ea typeface="MicrosoftYaHei"/>
              </a:rPr>
              <a:t>05</a:t>
            </a:r>
            <a:endParaRPr b="0" lang="en-US" sz="20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1" name=""/>
          <p:cNvSpPr txBox="1"/>
          <p:nvPr/>
        </p:nvSpPr>
        <p:spPr>
          <a:xfrm>
            <a:off x="3462480" y="2149920"/>
            <a:ext cx="535176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6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36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技术专家成长路径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609480" y="3538440"/>
            <a:ext cx="3606840" cy="1752840"/>
          </a:xfrm>
          <a:custGeom>
            <a:avLst/>
            <a:gdLst/>
            <a:ahLst/>
            <a:rect l="0" t="0" r="r" b="b"/>
            <a:pathLst>
              <a:path w="10019" h="4869">
                <a:moveTo>
                  <a:pt x="106" y="0"/>
                </a:moveTo>
                <a:lnTo>
                  <a:pt x="9914" y="0"/>
                </a:lnTo>
                <a:cubicBezTo>
                  <a:pt x="9972" y="0"/>
                  <a:pt x="10019" y="58"/>
                  <a:pt x="10019" y="106"/>
                </a:cubicBezTo>
                <a:lnTo>
                  <a:pt x="10019" y="4763"/>
                </a:lnTo>
                <a:cubicBezTo>
                  <a:pt x="10019" y="4822"/>
                  <a:pt x="9972" y="4869"/>
                  <a:pt x="9914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3" name=""/>
          <p:cNvSpPr/>
          <p:nvPr/>
        </p:nvSpPr>
        <p:spPr>
          <a:xfrm>
            <a:off x="198432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4" name="" descr=""/>
          <p:cNvPicPr/>
          <p:nvPr/>
        </p:nvPicPr>
        <p:blipFill>
          <a:blip r:embed="rId2"/>
          <a:stretch/>
        </p:blipFill>
        <p:spPr>
          <a:xfrm>
            <a:off x="2232360" y="4024440"/>
            <a:ext cx="3610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5" name=""/>
          <p:cNvSpPr txBox="1"/>
          <p:nvPr/>
        </p:nvSpPr>
        <p:spPr>
          <a:xfrm>
            <a:off x="3598200" y="2873520"/>
            <a:ext cx="49604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Risk Control: Ensuring the Steady Operation of Both Main and Side Businesses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6" name=""/>
          <p:cNvSpPr/>
          <p:nvPr/>
        </p:nvSpPr>
        <p:spPr>
          <a:xfrm>
            <a:off x="4292280" y="3538440"/>
            <a:ext cx="3607200" cy="1752840"/>
          </a:xfrm>
          <a:custGeom>
            <a:avLst/>
            <a:gdLst/>
            <a:ahLst/>
            <a:rect l="0" t="0" r="r" b="b"/>
            <a:pathLst>
              <a:path w="10020" h="4869">
                <a:moveTo>
                  <a:pt x="106" y="0"/>
                </a:moveTo>
                <a:lnTo>
                  <a:pt x="9914" y="0"/>
                </a:lnTo>
                <a:cubicBezTo>
                  <a:pt x="9973" y="0"/>
                  <a:pt x="10020" y="58"/>
                  <a:pt x="10020" y="106"/>
                </a:cubicBezTo>
                <a:lnTo>
                  <a:pt x="10020" y="4763"/>
                </a:lnTo>
                <a:cubicBezTo>
                  <a:pt x="10020" y="4822"/>
                  <a:pt x="9973" y="4869"/>
                  <a:pt x="9914" y="4869"/>
                </a:cubicBezTo>
                <a:lnTo>
                  <a:pt x="106" y="4869"/>
                </a:lnTo>
                <a:cubicBezTo>
                  <a:pt x="48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7" name=""/>
          <p:cNvSpPr/>
          <p:nvPr/>
        </p:nvSpPr>
        <p:spPr>
          <a:xfrm>
            <a:off x="566712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0" y="0"/>
                </a:moveTo>
                <a:cubicBezTo>
                  <a:pt x="1848" y="0"/>
                  <a:pt x="2382" y="658"/>
                  <a:pt x="2382" y="1191"/>
                </a:cubicBezTo>
                <a:cubicBezTo>
                  <a:pt x="2382" y="1849"/>
                  <a:pt x="1848" y="2382"/>
                  <a:pt x="1190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0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8" name="" descr=""/>
          <p:cNvPicPr/>
          <p:nvPr/>
        </p:nvPicPr>
        <p:blipFill>
          <a:blip r:embed="rId3"/>
          <a:stretch/>
        </p:blipFill>
        <p:spPr>
          <a:xfrm>
            <a:off x="5952960" y="4025160"/>
            <a:ext cx="285480" cy="3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9" name=""/>
          <p:cNvSpPr txBox="1"/>
          <p:nvPr/>
        </p:nvSpPr>
        <p:spPr>
          <a:xfrm>
            <a:off x="184068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主业风险应对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0" name=""/>
          <p:cNvSpPr/>
          <p:nvPr/>
        </p:nvSpPr>
        <p:spPr>
          <a:xfrm>
            <a:off x="7975440" y="3538440"/>
            <a:ext cx="3606840" cy="1752840"/>
          </a:xfrm>
          <a:custGeom>
            <a:avLst/>
            <a:gdLst/>
            <a:ahLst/>
            <a:rect l="0" t="0" r="r" b="b"/>
            <a:pathLst>
              <a:path w="10019" h="4869">
                <a:moveTo>
                  <a:pt x="106" y="0"/>
                </a:moveTo>
                <a:lnTo>
                  <a:pt x="9914" y="0"/>
                </a:lnTo>
                <a:cubicBezTo>
                  <a:pt x="9972" y="0"/>
                  <a:pt x="10019" y="58"/>
                  <a:pt x="10019" y="106"/>
                </a:cubicBezTo>
                <a:lnTo>
                  <a:pt x="10019" y="4763"/>
                </a:lnTo>
                <a:cubicBezTo>
                  <a:pt x="10019" y="4822"/>
                  <a:pt x="9972" y="4869"/>
                  <a:pt x="9914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1" name=""/>
          <p:cNvSpPr/>
          <p:nvPr/>
        </p:nvSpPr>
        <p:spPr>
          <a:xfrm>
            <a:off x="9349920" y="3767040"/>
            <a:ext cx="857880" cy="857520"/>
          </a:xfrm>
          <a:custGeom>
            <a:avLst/>
            <a:gdLst/>
            <a:ahLst/>
            <a:rect l="0" t="0" r="r" b="b"/>
            <a:pathLst>
              <a:path w="2383" h="2382">
                <a:moveTo>
                  <a:pt x="1191" y="0"/>
                </a:moveTo>
                <a:cubicBezTo>
                  <a:pt x="1850" y="0"/>
                  <a:pt x="2383" y="658"/>
                  <a:pt x="2383" y="1191"/>
                </a:cubicBezTo>
                <a:cubicBezTo>
                  <a:pt x="2383" y="1849"/>
                  <a:pt x="1850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715a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02" name="" descr=""/>
          <p:cNvPicPr/>
          <p:nvPr/>
        </p:nvPicPr>
        <p:blipFill>
          <a:blip r:embed="rId4"/>
          <a:stretch/>
        </p:blipFill>
        <p:spPr>
          <a:xfrm>
            <a:off x="9636120" y="4025160"/>
            <a:ext cx="285480" cy="3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3" name=""/>
          <p:cNvSpPr txBox="1"/>
          <p:nvPr/>
        </p:nvSpPr>
        <p:spPr>
          <a:xfrm>
            <a:off x="552960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知识产权保护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4" name=""/>
          <p:cNvSpPr txBox="1"/>
          <p:nvPr/>
        </p:nvSpPr>
        <p:spPr>
          <a:xfrm>
            <a:off x="920736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财税合规管理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0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7" name=""/>
          <p:cNvSpPr txBox="1"/>
          <p:nvPr/>
        </p:nvSpPr>
        <p:spPr>
          <a:xfrm>
            <a:off x="380880" y="182880"/>
            <a:ext cx="1913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05/01</a:t>
            </a:r>
            <a:r>
              <a:rPr b="0" lang="en-US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技术专家成长路径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609480" y="1476360"/>
            <a:ext cx="0" cy="1019160"/>
          </a:xfrm>
          <a:prstGeom prst="line">
            <a:avLst/>
          </a:prstGeom>
          <a:ln w="37800">
            <a:solidFill>
              <a:srgbClr val="0067d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18720" bIns="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380880" y="450000"/>
            <a:ext cx="31525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主业风险：技术断层应对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80028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技术断层与知识过时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800280" y="1801080"/>
            <a:ext cx="4839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物联网行业技术迭代迅速，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协议作为新兴标准不断演进。若未能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800280" y="2004120"/>
            <a:ext cx="4725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持续跟进最新技术动态，可能导致知识体系固化，技术能力落后于行业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4" name=""/>
          <p:cNvSpPr/>
          <p:nvPr/>
        </p:nvSpPr>
        <p:spPr>
          <a:xfrm>
            <a:off x="609480" y="2876400"/>
            <a:ext cx="5143680" cy="619560"/>
          </a:xfrm>
          <a:custGeom>
            <a:avLst/>
            <a:gdLst/>
            <a:ahLst/>
            <a:rect l="0" t="0" r="r" b="b"/>
            <a:pathLst>
              <a:path w="14288" h="1721">
                <a:moveTo>
                  <a:pt x="0" y="0"/>
                </a:moveTo>
                <a:lnTo>
                  <a:pt x="14288" y="0"/>
                </a:lnTo>
                <a:lnTo>
                  <a:pt x="14288" y="1721"/>
                </a:lnTo>
                <a:lnTo>
                  <a:pt x="0" y="1721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5" name=""/>
          <p:cNvSpPr/>
          <p:nvPr/>
        </p:nvSpPr>
        <p:spPr>
          <a:xfrm>
            <a:off x="609480" y="2724120"/>
            <a:ext cx="51433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800280" y="2207160"/>
            <a:ext cx="3810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前沿，在公司内部项目竞争和个人价值提升中陷入被动。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7" name="" descr=""/>
          <p:cNvPicPr/>
          <p:nvPr/>
        </p:nvPicPr>
        <p:blipFill>
          <a:blip r:embed="rId2"/>
          <a:stretch/>
        </p:blipFill>
        <p:spPr>
          <a:xfrm>
            <a:off x="762120" y="306720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8" name=""/>
          <p:cNvSpPr/>
          <p:nvPr/>
        </p:nvSpPr>
        <p:spPr>
          <a:xfrm>
            <a:off x="609480" y="3724200"/>
            <a:ext cx="381240" cy="381240"/>
          </a:xfrm>
          <a:custGeom>
            <a:avLst/>
            <a:gdLst/>
            <a:ahLst/>
            <a:rect l="0" t="0" r="r" b="b"/>
            <a:pathLst>
              <a:path w="1059" h="1059">
                <a:moveTo>
                  <a:pt x="211" y="0"/>
                </a:moveTo>
                <a:lnTo>
                  <a:pt x="846" y="0"/>
                </a:lnTo>
                <a:cubicBezTo>
                  <a:pt x="964" y="0"/>
                  <a:pt x="1059" y="117"/>
                  <a:pt x="1059" y="211"/>
                </a:cubicBezTo>
                <a:lnTo>
                  <a:pt x="1059" y="847"/>
                </a:lnTo>
                <a:cubicBezTo>
                  <a:pt x="1059" y="964"/>
                  <a:pt x="964" y="1059"/>
                  <a:pt x="846" y="1059"/>
                </a:cubicBezTo>
                <a:lnTo>
                  <a:pt x="211" y="1059"/>
                </a:lnTo>
                <a:cubicBezTo>
                  <a:pt x="95" y="1059"/>
                  <a:pt x="0" y="942"/>
                  <a:pt x="0" y="847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9" name="" descr=""/>
          <p:cNvPicPr/>
          <p:nvPr/>
        </p:nvPicPr>
        <p:blipFill>
          <a:blip r:embed="rId3"/>
          <a:stretch/>
        </p:blipFill>
        <p:spPr>
          <a:xfrm>
            <a:off x="733320" y="3838680"/>
            <a:ext cx="13284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0" name=""/>
          <p:cNvSpPr txBox="1"/>
          <p:nvPr/>
        </p:nvSpPr>
        <p:spPr>
          <a:xfrm>
            <a:off x="923760" y="3029760"/>
            <a:ext cx="3367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管控策略：构建主动学习与实践的</a:t>
            </a:r>
            <a:r>
              <a:rPr b="1" lang="en-US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双循环</a:t>
            </a:r>
            <a:r>
              <a:rPr b="1" lang="en-US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1104840" y="371556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系统化持续学习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1104840" y="3981960"/>
            <a:ext cx="2268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每周固定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4-6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小时研读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官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1104840" y="418536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方文档、社区论坛和头部公司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4" name=""/>
          <p:cNvSpPr/>
          <p:nvPr/>
        </p:nvSpPr>
        <p:spPr>
          <a:xfrm>
            <a:off x="3257280" y="3724200"/>
            <a:ext cx="381600" cy="381240"/>
          </a:xfrm>
          <a:custGeom>
            <a:avLst/>
            <a:gdLst/>
            <a:ahLst/>
            <a:rect l="0" t="0" r="r" b="b"/>
            <a:pathLst>
              <a:path w="1060" h="1059">
                <a:moveTo>
                  <a:pt x="212" y="0"/>
                </a:moveTo>
                <a:lnTo>
                  <a:pt x="847" y="0"/>
                </a:lnTo>
                <a:cubicBezTo>
                  <a:pt x="964" y="0"/>
                  <a:pt x="1060" y="117"/>
                  <a:pt x="1060" y="211"/>
                </a:cubicBezTo>
                <a:lnTo>
                  <a:pt x="1060" y="847"/>
                </a:lnTo>
                <a:cubicBezTo>
                  <a:pt x="1060" y="964"/>
                  <a:pt x="964" y="1059"/>
                  <a:pt x="847" y="1059"/>
                </a:cubicBezTo>
                <a:lnTo>
                  <a:pt x="212" y="1059"/>
                </a:lnTo>
                <a:cubicBezTo>
                  <a:pt x="95" y="1059"/>
                  <a:pt x="0" y="942"/>
                  <a:pt x="0" y="847"/>
                </a:cubicBezTo>
                <a:lnTo>
                  <a:pt x="0" y="211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25" name="" descr=""/>
          <p:cNvPicPr/>
          <p:nvPr/>
        </p:nvPicPr>
        <p:blipFill>
          <a:blip r:embed="rId4"/>
          <a:stretch/>
        </p:blipFill>
        <p:spPr>
          <a:xfrm>
            <a:off x="3371760" y="383868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6" name=""/>
          <p:cNvSpPr txBox="1"/>
          <p:nvPr/>
        </p:nvSpPr>
        <p:spPr>
          <a:xfrm>
            <a:off x="1104840" y="438840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技术博客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3753000" y="371556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实践驱动学习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3753000" y="3981960"/>
            <a:ext cx="2095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参与公司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项目，将新特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3753000" y="418536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性应用于个人项目，转化抽象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0" name=""/>
          <p:cNvSpPr/>
          <p:nvPr/>
        </p:nvSpPr>
        <p:spPr>
          <a:xfrm>
            <a:off x="609480" y="4829040"/>
            <a:ext cx="381240" cy="381240"/>
          </a:xfrm>
          <a:custGeom>
            <a:avLst/>
            <a:gdLst/>
            <a:ahLst/>
            <a:rect l="0" t="0" r="r" b="b"/>
            <a:pathLst>
              <a:path w="1059" h="1059">
                <a:moveTo>
                  <a:pt x="211" y="0"/>
                </a:moveTo>
                <a:lnTo>
                  <a:pt x="846" y="0"/>
                </a:lnTo>
                <a:cubicBezTo>
                  <a:pt x="964" y="0"/>
                  <a:pt x="1059" y="117"/>
                  <a:pt x="1059" y="212"/>
                </a:cubicBezTo>
                <a:lnTo>
                  <a:pt x="1059" y="847"/>
                </a:lnTo>
                <a:cubicBezTo>
                  <a:pt x="1059" y="964"/>
                  <a:pt x="964" y="1059"/>
                  <a:pt x="846" y="1059"/>
                </a:cubicBezTo>
                <a:lnTo>
                  <a:pt x="211" y="1059"/>
                </a:lnTo>
                <a:cubicBezTo>
                  <a:pt x="95" y="1059"/>
                  <a:pt x="0" y="942"/>
                  <a:pt x="0" y="847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1" name="" descr=""/>
          <p:cNvPicPr/>
          <p:nvPr/>
        </p:nvPicPr>
        <p:blipFill>
          <a:blip r:embed="rId5"/>
          <a:stretch/>
        </p:blipFill>
        <p:spPr>
          <a:xfrm>
            <a:off x="704880" y="4943520"/>
            <a:ext cx="19008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2" name=""/>
          <p:cNvSpPr txBox="1"/>
          <p:nvPr/>
        </p:nvSpPr>
        <p:spPr>
          <a:xfrm>
            <a:off x="3753000" y="438840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规范为工程能力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3" name=""/>
          <p:cNvSpPr txBox="1"/>
          <p:nvPr/>
        </p:nvSpPr>
        <p:spPr>
          <a:xfrm>
            <a:off x="1104840" y="482040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构建技术雷达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1104840" y="5087160"/>
            <a:ext cx="22431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关注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Zigbee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Bluetooth Mesh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3257280" y="4829040"/>
            <a:ext cx="381600" cy="381240"/>
          </a:xfrm>
          <a:custGeom>
            <a:avLst/>
            <a:gdLst/>
            <a:ahLst/>
            <a:rect l="0" t="0" r="r" b="b"/>
            <a:pathLst>
              <a:path w="1060" h="1059">
                <a:moveTo>
                  <a:pt x="212" y="0"/>
                </a:moveTo>
                <a:lnTo>
                  <a:pt x="847" y="0"/>
                </a:lnTo>
                <a:cubicBezTo>
                  <a:pt x="964" y="0"/>
                  <a:pt x="1060" y="117"/>
                  <a:pt x="1060" y="212"/>
                </a:cubicBezTo>
                <a:lnTo>
                  <a:pt x="1060" y="847"/>
                </a:lnTo>
                <a:cubicBezTo>
                  <a:pt x="1060" y="964"/>
                  <a:pt x="964" y="1059"/>
                  <a:pt x="847" y="1059"/>
                </a:cubicBezTo>
                <a:lnTo>
                  <a:pt x="212" y="1059"/>
                </a:lnTo>
                <a:cubicBezTo>
                  <a:pt x="95" y="1059"/>
                  <a:pt x="0" y="942"/>
                  <a:pt x="0" y="847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6" name="" descr=""/>
          <p:cNvPicPr/>
          <p:nvPr/>
        </p:nvPicPr>
        <p:blipFill>
          <a:blip r:embed="rId6"/>
          <a:stretch/>
        </p:blipFill>
        <p:spPr>
          <a:xfrm>
            <a:off x="3371760" y="494352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7" name=""/>
          <p:cNvSpPr txBox="1"/>
          <p:nvPr/>
        </p:nvSpPr>
        <p:spPr>
          <a:xfrm>
            <a:off x="1104840" y="52902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等协议，培养跨技术领域视野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3753000" y="482040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构建技术护城河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3753000" y="508716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成为更具全局观的系统架构师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1" name="" descr=""/>
          <p:cNvPicPr/>
          <p:nvPr/>
        </p:nvPicPr>
        <p:blipFill>
          <a:blip r:embed="rId7"/>
          <a:stretch/>
        </p:blipFill>
        <p:spPr>
          <a:xfrm>
            <a:off x="6445440" y="1957320"/>
            <a:ext cx="5130360" cy="380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2" name=""/>
          <p:cNvSpPr txBox="1"/>
          <p:nvPr/>
        </p:nvSpPr>
        <p:spPr>
          <a:xfrm>
            <a:off x="3753000" y="529020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，提升不可替代性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"/>
          <p:cNvSpPr/>
          <p:nvPr/>
        </p:nvSpPr>
        <p:spPr>
          <a:xfrm>
            <a:off x="0" y="0"/>
            <a:ext cx="12192120" cy="6896160"/>
          </a:xfrm>
          <a:custGeom>
            <a:avLst/>
            <a:gdLst/>
            <a:ahLst/>
            <a:rect l="0" t="0" r="r" b="b"/>
            <a:pathLst>
              <a:path w="33867" h="19156">
                <a:moveTo>
                  <a:pt x="0" y="0"/>
                </a:moveTo>
                <a:lnTo>
                  <a:pt x="33867" y="0"/>
                </a:lnTo>
                <a:lnTo>
                  <a:pt x="33867" y="19156"/>
                </a:lnTo>
                <a:lnTo>
                  <a:pt x="0" y="19156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9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5" name=""/>
          <p:cNvSpPr txBox="1"/>
          <p:nvPr/>
        </p:nvSpPr>
        <p:spPr>
          <a:xfrm>
            <a:off x="380880" y="182880"/>
            <a:ext cx="1913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05/02</a:t>
            </a:r>
            <a:r>
              <a:rPr b="0" lang="en-US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技术专家成长路径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380880" y="1247760"/>
            <a:ext cx="5600880" cy="5267520"/>
          </a:xfrm>
          <a:custGeom>
            <a:avLst/>
            <a:gdLst/>
            <a:ahLst/>
            <a:rect l="0" t="0" r="r" b="b"/>
            <a:pathLst>
              <a:path w="15558" h="14632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526"/>
                </a:lnTo>
                <a:cubicBezTo>
                  <a:pt x="15558" y="14585"/>
                  <a:pt x="15511" y="14632"/>
                  <a:pt x="15453" y="14632"/>
                </a:cubicBezTo>
                <a:lnTo>
                  <a:pt x="106" y="14632"/>
                </a:lnTo>
                <a:cubicBezTo>
                  <a:pt x="47" y="14632"/>
                  <a:pt x="0" y="14574"/>
                  <a:pt x="0" y="14526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609480" y="1476360"/>
            <a:ext cx="0" cy="1019160"/>
          </a:xfrm>
          <a:prstGeom prst="line">
            <a:avLst/>
          </a:prstGeom>
          <a:ln w="37800">
            <a:solidFill>
              <a:srgbClr val="09aa7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18720" bIns="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8" name=""/>
          <p:cNvSpPr txBox="1"/>
          <p:nvPr/>
        </p:nvSpPr>
        <p:spPr>
          <a:xfrm>
            <a:off x="380880" y="450000"/>
            <a:ext cx="31525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主业风险：职业发展路径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9" name=""/>
          <p:cNvSpPr txBox="1"/>
          <p:nvPr/>
        </p:nvSpPr>
        <p:spPr>
          <a:xfrm>
            <a:off x="80028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职业发展路径不明晰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800280" y="1801080"/>
            <a:ext cx="4725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公司内部晋升通道可能因组织结构、绩效考核体系或领导风格存在模糊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800280" y="2004120"/>
            <a:ext cx="4725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地带。缺乏与上级有效沟通可能导致个人发展目标与公司人才规划脱节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609480" y="2876400"/>
            <a:ext cx="5143680" cy="619560"/>
          </a:xfrm>
          <a:custGeom>
            <a:avLst/>
            <a:gdLst/>
            <a:ahLst/>
            <a:rect l="0" t="0" r="r" b="b"/>
            <a:pathLst>
              <a:path w="14288" h="1721">
                <a:moveTo>
                  <a:pt x="0" y="0"/>
                </a:moveTo>
                <a:lnTo>
                  <a:pt x="14288" y="0"/>
                </a:lnTo>
                <a:lnTo>
                  <a:pt x="14288" y="1721"/>
                </a:lnTo>
                <a:lnTo>
                  <a:pt x="0" y="1721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3" name=""/>
          <p:cNvSpPr/>
          <p:nvPr/>
        </p:nvSpPr>
        <p:spPr>
          <a:xfrm>
            <a:off x="609480" y="2724120"/>
            <a:ext cx="51433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4" name=""/>
          <p:cNvSpPr txBox="1"/>
          <p:nvPr/>
        </p:nvSpPr>
        <p:spPr>
          <a:xfrm>
            <a:off x="800280" y="2207160"/>
            <a:ext cx="2286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，造成晋升受阻或职业发展瓶颈。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5" name="" descr=""/>
          <p:cNvPicPr/>
          <p:nvPr/>
        </p:nvPicPr>
        <p:blipFill>
          <a:blip r:embed="rId2"/>
          <a:stretch/>
        </p:blipFill>
        <p:spPr>
          <a:xfrm>
            <a:off x="762120" y="306720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6" name=""/>
          <p:cNvSpPr/>
          <p:nvPr/>
        </p:nvSpPr>
        <p:spPr>
          <a:xfrm>
            <a:off x="609480" y="3724200"/>
            <a:ext cx="381240" cy="381240"/>
          </a:xfrm>
          <a:custGeom>
            <a:avLst/>
            <a:gdLst/>
            <a:ahLst/>
            <a:rect l="0" t="0" r="r" b="b"/>
            <a:pathLst>
              <a:path w="1059" h="1059">
                <a:moveTo>
                  <a:pt x="211" y="0"/>
                </a:moveTo>
                <a:lnTo>
                  <a:pt x="846" y="0"/>
                </a:lnTo>
                <a:cubicBezTo>
                  <a:pt x="964" y="0"/>
                  <a:pt x="1059" y="117"/>
                  <a:pt x="1059" y="211"/>
                </a:cubicBezTo>
                <a:lnTo>
                  <a:pt x="1059" y="847"/>
                </a:lnTo>
                <a:cubicBezTo>
                  <a:pt x="1059" y="964"/>
                  <a:pt x="964" y="1059"/>
                  <a:pt x="846" y="1059"/>
                </a:cubicBezTo>
                <a:lnTo>
                  <a:pt x="211" y="1059"/>
                </a:lnTo>
                <a:cubicBezTo>
                  <a:pt x="95" y="1059"/>
                  <a:pt x="0" y="942"/>
                  <a:pt x="0" y="847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7" name="" descr=""/>
          <p:cNvPicPr/>
          <p:nvPr/>
        </p:nvPicPr>
        <p:blipFill>
          <a:blip r:embed="rId3"/>
          <a:stretch/>
        </p:blipFill>
        <p:spPr>
          <a:xfrm>
            <a:off x="743040" y="383868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8" name=""/>
          <p:cNvSpPr txBox="1"/>
          <p:nvPr/>
        </p:nvSpPr>
        <p:spPr>
          <a:xfrm>
            <a:off x="923760" y="3029760"/>
            <a:ext cx="2439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管控策略：主动沟通与自我品牌建设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1104840" y="371448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年度职业发展对话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1104840" y="4010760"/>
            <a:ext cx="4572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每年年初与上级进行正式沟通，明确技术目标、期望职责和关键项目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609480" y="4628880"/>
            <a:ext cx="381240" cy="381600"/>
          </a:xfrm>
          <a:custGeom>
            <a:avLst/>
            <a:gdLst/>
            <a:ahLst/>
            <a:rect l="0" t="0" r="r" b="b"/>
            <a:pathLst>
              <a:path w="1059" h="1060">
                <a:moveTo>
                  <a:pt x="211" y="0"/>
                </a:moveTo>
                <a:lnTo>
                  <a:pt x="846" y="0"/>
                </a:lnTo>
                <a:cubicBezTo>
                  <a:pt x="964" y="0"/>
                  <a:pt x="1059" y="117"/>
                  <a:pt x="1059" y="212"/>
                </a:cubicBezTo>
                <a:lnTo>
                  <a:pt x="1059" y="848"/>
                </a:lnTo>
                <a:cubicBezTo>
                  <a:pt x="1059" y="965"/>
                  <a:pt x="964" y="1060"/>
                  <a:pt x="846" y="1060"/>
                </a:cubicBezTo>
                <a:lnTo>
                  <a:pt x="211" y="1060"/>
                </a:lnTo>
                <a:cubicBezTo>
                  <a:pt x="95" y="1060"/>
                  <a:pt x="0" y="943"/>
                  <a:pt x="0" y="848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2" name="" descr=""/>
          <p:cNvPicPr/>
          <p:nvPr/>
        </p:nvPicPr>
        <p:blipFill>
          <a:blip r:embed="rId4"/>
          <a:stretch/>
        </p:blipFill>
        <p:spPr>
          <a:xfrm>
            <a:off x="733320" y="4743360"/>
            <a:ext cx="13284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3" name=""/>
          <p:cNvSpPr txBox="1"/>
          <p:nvPr/>
        </p:nvSpPr>
        <p:spPr>
          <a:xfrm>
            <a:off x="1104840" y="4213800"/>
            <a:ext cx="2286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，确保努力方向符合团队战略需求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4" name=""/>
          <p:cNvSpPr txBox="1"/>
          <p:nvPr/>
        </p:nvSpPr>
        <p:spPr>
          <a:xfrm>
            <a:off x="1104840" y="461916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打造个人技术品牌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5" name=""/>
          <p:cNvSpPr txBox="1"/>
          <p:nvPr/>
        </p:nvSpPr>
        <p:spPr>
          <a:xfrm>
            <a:off x="1104840" y="4915440"/>
            <a:ext cx="4920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在技术分享会演讲，在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CSDN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GitHub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输出原创内容，提升公司内外影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609480" y="5533920"/>
            <a:ext cx="381240" cy="381240"/>
          </a:xfrm>
          <a:custGeom>
            <a:avLst/>
            <a:gdLst/>
            <a:ahLst/>
            <a:rect l="0" t="0" r="r" b="b"/>
            <a:pathLst>
              <a:path w="1059" h="1059">
                <a:moveTo>
                  <a:pt x="211" y="0"/>
                </a:moveTo>
                <a:lnTo>
                  <a:pt x="846" y="0"/>
                </a:lnTo>
                <a:cubicBezTo>
                  <a:pt x="964" y="0"/>
                  <a:pt x="1059" y="117"/>
                  <a:pt x="1059" y="211"/>
                </a:cubicBezTo>
                <a:lnTo>
                  <a:pt x="1059" y="846"/>
                </a:lnTo>
                <a:cubicBezTo>
                  <a:pt x="1059" y="963"/>
                  <a:pt x="964" y="1059"/>
                  <a:pt x="846" y="1059"/>
                </a:cubicBezTo>
                <a:lnTo>
                  <a:pt x="211" y="1059"/>
                </a:lnTo>
                <a:cubicBezTo>
                  <a:pt x="95" y="1059"/>
                  <a:pt x="0" y="941"/>
                  <a:pt x="0" y="846"/>
                </a:cubicBezTo>
                <a:lnTo>
                  <a:pt x="0" y="211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7" name="" descr=""/>
          <p:cNvPicPr/>
          <p:nvPr/>
        </p:nvPicPr>
        <p:blipFill>
          <a:blip r:embed="rId5"/>
          <a:stretch/>
        </p:blipFill>
        <p:spPr>
          <a:xfrm>
            <a:off x="714240" y="5648400"/>
            <a:ext cx="17100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8" name=""/>
          <p:cNvSpPr txBox="1"/>
          <p:nvPr/>
        </p:nvSpPr>
        <p:spPr>
          <a:xfrm>
            <a:off x="1104840" y="511884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响力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9" name=""/>
          <p:cNvSpPr txBox="1"/>
          <p:nvPr/>
        </p:nvSpPr>
        <p:spPr>
          <a:xfrm>
            <a:off x="1104840" y="552420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寻求跨部门合作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0" name=""/>
          <p:cNvSpPr txBox="1"/>
          <p:nvPr/>
        </p:nvSpPr>
        <p:spPr>
          <a:xfrm>
            <a:off x="1104840" y="5820480"/>
            <a:ext cx="4572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参与产品规划、市场调研，理解技术方案如何服务商业目标，实现从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6210000" y="1247760"/>
            <a:ext cx="5601240" cy="5267520"/>
          </a:xfrm>
          <a:custGeom>
            <a:avLst/>
            <a:gdLst/>
            <a:ahLst/>
            <a:rect l="0" t="0" r="r" b="b"/>
            <a:pathLst>
              <a:path w="15559" h="14632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526"/>
                </a:lnTo>
                <a:cubicBezTo>
                  <a:pt x="15559" y="14585"/>
                  <a:pt x="15511" y="14632"/>
                  <a:pt x="15453" y="14632"/>
                </a:cubicBezTo>
                <a:lnTo>
                  <a:pt x="106" y="14632"/>
                </a:lnTo>
                <a:cubicBezTo>
                  <a:pt x="48" y="14632"/>
                  <a:pt x="0" y="14574"/>
                  <a:pt x="0" y="14526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2" name=""/>
          <p:cNvSpPr txBox="1"/>
          <p:nvPr/>
        </p:nvSpPr>
        <p:spPr>
          <a:xfrm>
            <a:off x="1104840" y="60235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工程师到专家的转型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73" name="" descr=""/>
          <p:cNvPicPr/>
          <p:nvPr/>
        </p:nvPicPr>
        <p:blipFill>
          <a:blip r:embed="rId6"/>
          <a:stretch/>
        </p:blipFill>
        <p:spPr>
          <a:xfrm>
            <a:off x="7834320" y="1891800"/>
            <a:ext cx="304560" cy="369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4" name="" descr=""/>
          <p:cNvPicPr/>
          <p:nvPr/>
        </p:nvPicPr>
        <p:blipFill>
          <a:blip r:embed="rId7"/>
          <a:stretch/>
        </p:blipFill>
        <p:spPr>
          <a:xfrm>
            <a:off x="8443800" y="1931040"/>
            <a:ext cx="199800" cy="29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5" name="" descr=""/>
          <p:cNvPicPr/>
          <p:nvPr/>
        </p:nvPicPr>
        <p:blipFill>
          <a:blip r:embed="rId8"/>
          <a:stretch/>
        </p:blipFill>
        <p:spPr>
          <a:xfrm>
            <a:off x="8796240" y="1891800"/>
            <a:ext cx="304560" cy="369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6" name="" descr=""/>
          <p:cNvPicPr/>
          <p:nvPr/>
        </p:nvPicPr>
        <p:blipFill>
          <a:blip r:embed="rId9"/>
          <a:stretch/>
        </p:blipFill>
        <p:spPr>
          <a:xfrm>
            <a:off x="9406080" y="1931040"/>
            <a:ext cx="199800" cy="29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7" name="" descr=""/>
          <p:cNvPicPr/>
          <p:nvPr/>
        </p:nvPicPr>
        <p:blipFill>
          <a:blip r:embed="rId10"/>
          <a:stretch/>
        </p:blipFill>
        <p:spPr>
          <a:xfrm>
            <a:off x="9758520" y="1890000"/>
            <a:ext cx="428400" cy="37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8" name=""/>
          <p:cNvSpPr txBox="1"/>
          <p:nvPr/>
        </p:nvSpPr>
        <p:spPr>
          <a:xfrm>
            <a:off x="8154000" y="1466280"/>
            <a:ext cx="17074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职业发展路径关键要素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9" name=""/>
          <p:cNvSpPr txBox="1"/>
          <p:nvPr/>
        </p:nvSpPr>
        <p:spPr>
          <a:xfrm>
            <a:off x="6534000" y="248688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技术专家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0" name=""/>
          <p:cNvSpPr txBox="1"/>
          <p:nvPr/>
        </p:nvSpPr>
        <p:spPr>
          <a:xfrm>
            <a:off x="6443640" y="2716560"/>
            <a:ext cx="796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深度技术能力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1" name=""/>
          <p:cNvSpPr txBox="1"/>
          <p:nvPr/>
        </p:nvSpPr>
        <p:spPr>
          <a:xfrm>
            <a:off x="8629920" y="248688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项目负责人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2" name=""/>
          <p:cNvSpPr txBox="1"/>
          <p:nvPr/>
        </p:nvSpPr>
        <p:spPr>
          <a:xfrm>
            <a:off x="8611560" y="2716560"/>
            <a:ext cx="796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团队协作能力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3" name=""/>
          <p:cNvSpPr txBox="1"/>
          <p:nvPr/>
        </p:nvSpPr>
        <p:spPr>
          <a:xfrm>
            <a:off x="10801080" y="248688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技术领导者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4" name=""/>
          <p:cNvSpPr txBox="1"/>
          <p:nvPr/>
        </p:nvSpPr>
        <p:spPr>
          <a:xfrm>
            <a:off x="10784880" y="2716560"/>
            <a:ext cx="7963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战略规划能力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6438600" y="35240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425" y="0"/>
                </a:moveTo>
                <a:cubicBezTo>
                  <a:pt x="659" y="0"/>
                  <a:pt x="848" y="234"/>
                  <a:pt x="848" y="423"/>
                </a:cubicBezTo>
                <a:cubicBezTo>
                  <a:pt x="848" y="657"/>
                  <a:pt x="659" y="848"/>
                  <a:pt x="425" y="848"/>
                </a:cubicBezTo>
                <a:cubicBezTo>
                  <a:pt x="190" y="848"/>
                  <a:pt x="0" y="613"/>
                  <a:pt x="0" y="423"/>
                </a:cubicBezTo>
                <a:cubicBezTo>
                  <a:pt x="0" y="190"/>
                  <a:pt x="190" y="0"/>
                  <a:pt x="425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6" name=""/>
          <p:cNvSpPr txBox="1"/>
          <p:nvPr/>
        </p:nvSpPr>
        <p:spPr>
          <a:xfrm>
            <a:off x="6438960" y="321048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影响力提升路径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7" name=""/>
          <p:cNvSpPr txBox="1"/>
          <p:nvPr/>
        </p:nvSpPr>
        <p:spPr>
          <a:xfrm>
            <a:off x="6554160" y="3573720"/>
            <a:ext cx="132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6438600" y="390492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425" y="0"/>
                </a:moveTo>
                <a:cubicBezTo>
                  <a:pt x="659" y="0"/>
                  <a:pt x="848" y="234"/>
                  <a:pt x="848" y="424"/>
                </a:cubicBezTo>
                <a:cubicBezTo>
                  <a:pt x="848" y="659"/>
                  <a:pt x="659" y="848"/>
                  <a:pt x="425" y="848"/>
                </a:cubicBezTo>
                <a:cubicBezTo>
                  <a:pt x="190" y="848"/>
                  <a:pt x="0" y="614"/>
                  <a:pt x="0" y="424"/>
                </a:cubicBezTo>
                <a:cubicBezTo>
                  <a:pt x="0" y="190"/>
                  <a:pt x="190" y="0"/>
                  <a:pt x="425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9" name=""/>
          <p:cNvSpPr txBox="1"/>
          <p:nvPr/>
        </p:nvSpPr>
        <p:spPr>
          <a:xfrm>
            <a:off x="6819840" y="355356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内部技术分享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0" name=""/>
          <p:cNvSpPr txBox="1"/>
          <p:nvPr/>
        </p:nvSpPr>
        <p:spPr>
          <a:xfrm>
            <a:off x="6554160" y="3954600"/>
            <a:ext cx="132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6438600" y="428616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425" y="0"/>
                </a:moveTo>
                <a:cubicBezTo>
                  <a:pt x="659" y="0"/>
                  <a:pt x="848" y="234"/>
                  <a:pt x="848" y="424"/>
                </a:cubicBezTo>
                <a:cubicBezTo>
                  <a:pt x="848" y="658"/>
                  <a:pt x="659" y="847"/>
                  <a:pt x="425" y="847"/>
                </a:cubicBezTo>
                <a:cubicBezTo>
                  <a:pt x="190" y="847"/>
                  <a:pt x="0" y="614"/>
                  <a:pt x="0" y="424"/>
                </a:cubicBezTo>
                <a:cubicBezTo>
                  <a:pt x="0" y="189"/>
                  <a:pt x="190" y="0"/>
                  <a:pt x="425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2" name=""/>
          <p:cNvSpPr txBox="1"/>
          <p:nvPr/>
        </p:nvSpPr>
        <p:spPr>
          <a:xfrm>
            <a:off x="6819840" y="393444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行业会议演讲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3" name=""/>
          <p:cNvSpPr txBox="1"/>
          <p:nvPr/>
        </p:nvSpPr>
        <p:spPr>
          <a:xfrm>
            <a:off x="6554160" y="4335840"/>
            <a:ext cx="132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4" name=""/>
          <p:cNvSpPr txBox="1"/>
          <p:nvPr/>
        </p:nvSpPr>
        <p:spPr>
          <a:xfrm>
            <a:off x="6819840" y="431568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开源项目贡献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7" name=""/>
          <p:cNvSpPr txBox="1"/>
          <p:nvPr/>
        </p:nvSpPr>
        <p:spPr>
          <a:xfrm>
            <a:off x="380880" y="182880"/>
            <a:ext cx="1913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05/03</a:t>
            </a:r>
            <a:r>
              <a:rPr b="0" lang="en-US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技术专家成长路径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609480" y="1476360"/>
            <a:ext cx="0" cy="790560"/>
          </a:xfrm>
          <a:prstGeom prst="line">
            <a:avLst/>
          </a:prstGeom>
          <a:ln w="37800">
            <a:solidFill>
              <a:srgbClr val="715af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18720" bIns="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0" name=""/>
          <p:cNvSpPr txBox="1"/>
          <p:nvPr/>
        </p:nvSpPr>
        <p:spPr>
          <a:xfrm>
            <a:off x="380880" y="450000"/>
            <a:ext cx="31525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副业风险：知识产权保护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1" name=""/>
          <p:cNvSpPr txBox="1"/>
          <p:nvPr/>
        </p:nvSpPr>
        <p:spPr>
          <a:xfrm>
            <a:off x="800280" y="1466280"/>
            <a:ext cx="23904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课程内容被盗版与知识产权侵权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2" name=""/>
          <p:cNvSpPr txBox="1"/>
          <p:nvPr/>
        </p:nvSpPr>
        <p:spPr>
          <a:xfrm>
            <a:off x="800280" y="1801080"/>
            <a:ext cx="4725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课程内容是核心资产，极易被复制、传播和滥用。学生的私下录屏分享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609480" y="2495520"/>
            <a:ext cx="2457720" cy="1105200"/>
          </a:xfrm>
          <a:custGeom>
            <a:avLst/>
            <a:gdLst/>
            <a:ahLst/>
            <a:rect l="0" t="0" r="r" b="b"/>
            <a:pathLst>
              <a:path w="6827" h="3070">
                <a:moveTo>
                  <a:pt x="211" y="0"/>
                </a:moveTo>
                <a:lnTo>
                  <a:pt x="6615" y="0"/>
                </a:lnTo>
                <a:cubicBezTo>
                  <a:pt x="6732" y="0"/>
                  <a:pt x="6827" y="116"/>
                  <a:pt x="6827" y="211"/>
                </a:cubicBezTo>
                <a:lnTo>
                  <a:pt x="6827" y="2858"/>
                </a:lnTo>
                <a:cubicBezTo>
                  <a:pt x="6827" y="2975"/>
                  <a:pt x="6732" y="3070"/>
                  <a:pt x="6615" y="3070"/>
                </a:cubicBezTo>
                <a:lnTo>
                  <a:pt x="211" y="3070"/>
                </a:lnTo>
                <a:cubicBezTo>
                  <a:pt x="95" y="3070"/>
                  <a:pt x="0" y="2953"/>
                  <a:pt x="0" y="2858"/>
                </a:cubicBezTo>
                <a:lnTo>
                  <a:pt x="0" y="211"/>
                </a:lnTo>
                <a:cubicBezTo>
                  <a:pt x="0" y="94"/>
                  <a:pt x="95" y="0"/>
                  <a:pt x="211" y="0"/>
                </a:cubicBezTo>
                <a:close/>
              </a:path>
            </a:pathLst>
          </a:custGeom>
          <a:solidFill>
            <a:srgbClr val="eff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4" name="" descr=""/>
          <p:cNvPicPr/>
          <p:nvPr/>
        </p:nvPicPr>
        <p:blipFill>
          <a:blip r:embed="rId2"/>
          <a:stretch/>
        </p:blipFill>
        <p:spPr>
          <a:xfrm>
            <a:off x="762120" y="2647800"/>
            <a:ext cx="17100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5" name=""/>
          <p:cNvSpPr txBox="1"/>
          <p:nvPr/>
        </p:nvSpPr>
        <p:spPr>
          <a:xfrm>
            <a:off x="800280" y="2004120"/>
            <a:ext cx="4115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或竞争对手的恶意抄袭，可能严重侵蚀课程价值和品牌声誉。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6" name=""/>
          <p:cNvSpPr txBox="1"/>
          <p:nvPr/>
        </p:nvSpPr>
        <p:spPr>
          <a:xfrm>
            <a:off x="1009800" y="26582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技术保护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7" name=""/>
          <p:cNvSpPr txBox="1"/>
          <p:nvPr/>
        </p:nvSpPr>
        <p:spPr>
          <a:xfrm>
            <a:off x="762120" y="2981880"/>
            <a:ext cx="22737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使用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DRM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加密课程视频，为文档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8" name=""/>
          <p:cNvSpPr/>
          <p:nvPr/>
        </p:nvSpPr>
        <p:spPr>
          <a:xfrm>
            <a:off x="3295440" y="2495520"/>
            <a:ext cx="2457720" cy="1105200"/>
          </a:xfrm>
          <a:custGeom>
            <a:avLst/>
            <a:gdLst/>
            <a:ahLst/>
            <a:rect l="0" t="0" r="r" b="b"/>
            <a:pathLst>
              <a:path w="6827" h="3070">
                <a:moveTo>
                  <a:pt x="212" y="0"/>
                </a:moveTo>
                <a:lnTo>
                  <a:pt x="6616" y="0"/>
                </a:lnTo>
                <a:cubicBezTo>
                  <a:pt x="6733" y="0"/>
                  <a:pt x="6827" y="116"/>
                  <a:pt x="6827" y="211"/>
                </a:cubicBezTo>
                <a:lnTo>
                  <a:pt x="6827" y="2858"/>
                </a:lnTo>
                <a:cubicBezTo>
                  <a:pt x="6827" y="2975"/>
                  <a:pt x="6733" y="3070"/>
                  <a:pt x="6616" y="3070"/>
                </a:cubicBezTo>
                <a:lnTo>
                  <a:pt x="212" y="3070"/>
                </a:lnTo>
                <a:cubicBezTo>
                  <a:pt x="95" y="3070"/>
                  <a:pt x="0" y="2953"/>
                  <a:pt x="0" y="2858"/>
                </a:cubicBezTo>
                <a:lnTo>
                  <a:pt x="0" y="211"/>
                </a:lnTo>
                <a:cubicBezTo>
                  <a:pt x="0" y="94"/>
                  <a:pt x="95" y="0"/>
                  <a:pt x="212" y="0"/>
                </a:cubicBezTo>
                <a:close/>
              </a:path>
            </a:pathLst>
          </a:custGeom>
          <a:solidFill>
            <a:srgbClr val="f0f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09" name="" descr=""/>
          <p:cNvPicPr/>
          <p:nvPr/>
        </p:nvPicPr>
        <p:blipFill>
          <a:blip r:embed="rId3"/>
          <a:stretch/>
        </p:blipFill>
        <p:spPr>
          <a:xfrm>
            <a:off x="3448080" y="2647800"/>
            <a:ext cx="19008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0" name=""/>
          <p:cNvSpPr txBox="1"/>
          <p:nvPr/>
        </p:nvSpPr>
        <p:spPr>
          <a:xfrm>
            <a:off x="762120" y="318528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添加不可编辑的版权水印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1" name=""/>
          <p:cNvSpPr txBox="1"/>
          <p:nvPr/>
        </p:nvSpPr>
        <p:spPr>
          <a:xfrm>
            <a:off x="3714840" y="26582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法律保障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2" name=""/>
          <p:cNvSpPr txBox="1"/>
          <p:nvPr/>
        </p:nvSpPr>
        <p:spPr>
          <a:xfrm>
            <a:off x="3448080" y="298188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在服务合同中明确知识产权归属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3" name=""/>
          <p:cNvSpPr/>
          <p:nvPr/>
        </p:nvSpPr>
        <p:spPr>
          <a:xfrm>
            <a:off x="609480" y="3828960"/>
            <a:ext cx="2457720" cy="1105200"/>
          </a:xfrm>
          <a:custGeom>
            <a:avLst/>
            <a:gdLst/>
            <a:ahLst/>
            <a:rect l="0" t="0" r="r" b="b"/>
            <a:pathLst>
              <a:path w="6827" h="3070">
                <a:moveTo>
                  <a:pt x="211" y="0"/>
                </a:moveTo>
                <a:lnTo>
                  <a:pt x="6615" y="0"/>
                </a:lnTo>
                <a:cubicBezTo>
                  <a:pt x="6732" y="0"/>
                  <a:pt x="6827" y="118"/>
                  <a:pt x="6827" y="212"/>
                </a:cubicBezTo>
                <a:lnTo>
                  <a:pt x="6827" y="2858"/>
                </a:lnTo>
                <a:cubicBezTo>
                  <a:pt x="6827" y="2975"/>
                  <a:pt x="6732" y="3070"/>
                  <a:pt x="6615" y="3070"/>
                </a:cubicBezTo>
                <a:lnTo>
                  <a:pt x="211" y="3070"/>
                </a:lnTo>
                <a:cubicBezTo>
                  <a:pt x="95" y="3070"/>
                  <a:pt x="0" y="2953"/>
                  <a:pt x="0" y="2858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faf5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4" name="" descr=""/>
          <p:cNvPicPr/>
          <p:nvPr/>
        </p:nvPicPr>
        <p:blipFill>
          <a:blip r:embed="rId4"/>
          <a:stretch/>
        </p:blipFill>
        <p:spPr>
          <a:xfrm>
            <a:off x="762120" y="3981600"/>
            <a:ext cx="21888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5" name=""/>
          <p:cNvSpPr txBox="1"/>
          <p:nvPr/>
        </p:nvSpPr>
        <p:spPr>
          <a:xfrm>
            <a:off x="3448080" y="318528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，建立侵权投诉和维权机制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1057320" y="399168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价值提升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762120" y="4315680"/>
            <a:ext cx="2168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提供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答疑、社群讨论等高附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8" name=""/>
          <p:cNvSpPr/>
          <p:nvPr/>
        </p:nvSpPr>
        <p:spPr>
          <a:xfrm>
            <a:off x="3295440" y="3828960"/>
            <a:ext cx="2457720" cy="1105200"/>
          </a:xfrm>
          <a:custGeom>
            <a:avLst/>
            <a:gdLst/>
            <a:ahLst/>
            <a:rect l="0" t="0" r="r" b="b"/>
            <a:pathLst>
              <a:path w="6827" h="3070">
                <a:moveTo>
                  <a:pt x="212" y="0"/>
                </a:moveTo>
                <a:lnTo>
                  <a:pt x="6616" y="0"/>
                </a:lnTo>
                <a:cubicBezTo>
                  <a:pt x="6733" y="0"/>
                  <a:pt x="6827" y="118"/>
                  <a:pt x="6827" y="212"/>
                </a:cubicBezTo>
                <a:lnTo>
                  <a:pt x="6827" y="2858"/>
                </a:lnTo>
                <a:cubicBezTo>
                  <a:pt x="6827" y="2975"/>
                  <a:pt x="6733" y="3070"/>
                  <a:pt x="6616" y="3070"/>
                </a:cubicBezTo>
                <a:lnTo>
                  <a:pt x="212" y="3070"/>
                </a:lnTo>
                <a:cubicBezTo>
                  <a:pt x="95" y="3070"/>
                  <a:pt x="0" y="2953"/>
                  <a:pt x="0" y="2858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fefce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9" name="" descr=""/>
          <p:cNvPicPr/>
          <p:nvPr/>
        </p:nvPicPr>
        <p:blipFill>
          <a:blip r:embed="rId5"/>
          <a:stretch/>
        </p:blipFill>
        <p:spPr>
          <a:xfrm>
            <a:off x="3448080" y="3981600"/>
            <a:ext cx="21888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0" name=""/>
          <p:cNvSpPr txBox="1"/>
          <p:nvPr/>
        </p:nvSpPr>
        <p:spPr>
          <a:xfrm>
            <a:off x="762120" y="451872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加值服务，增强课程不可替代性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3743280" y="399168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监控机制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3448080" y="431568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定期搜索网络侵权内容，建立快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4" name=""/>
          <p:cNvSpPr txBox="1"/>
          <p:nvPr/>
        </p:nvSpPr>
        <p:spPr>
          <a:xfrm>
            <a:off x="3448080" y="451872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速响应处理流程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5" name=""/>
          <p:cNvSpPr/>
          <p:nvPr/>
        </p:nvSpPr>
        <p:spPr>
          <a:xfrm>
            <a:off x="8057160" y="1885680"/>
            <a:ext cx="609840" cy="610200"/>
          </a:xfrm>
          <a:custGeom>
            <a:avLst/>
            <a:gdLst/>
            <a:ahLst/>
            <a:rect l="0" t="0" r="r" b="b"/>
            <a:pathLst>
              <a:path w="1694" h="1695">
                <a:moveTo>
                  <a:pt x="847" y="0"/>
                </a:moveTo>
                <a:cubicBezTo>
                  <a:pt x="1315" y="0"/>
                  <a:pt x="1694" y="468"/>
                  <a:pt x="1694" y="848"/>
                </a:cubicBezTo>
                <a:cubicBezTo>
                  <a:pt x="1694" y="1315"/>
                  <a:pt x="1315" y="1695"/>
                  <a:pt x="847" y="1695"/>
                </a:cubicBezTo>
                <a:cubicBezTo>
                  <a:pt x="379" y="1695"/>
                  <a:pt x="0" y="1227"/>
                  <a:pt x="0" y="848"/>
                </a:cubicBezTo>
                <a:cubicBezTo>
                  <a:pt x="0" y="379"/>
                  <a:pt x="379" y="0"/>
                  <a:pt x="847" y="0"/>
                </a:cubicBezTo>
                <a:close/>
              </a:path>
            </a:pathLst>
          </a:custGeom>
          <a:solidFill>
            <a:srgbClr val="dbeaf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6" name="" descr=""/>
          <p:cNvPicPr/>
          <p:nvPr/>
        </p:nvPicPr>
        <p:blipFill>
          <a:blip r:embed="rId6"/>
          <a:stretch/>
        </p:blipFill>
        <p:spPr>
          <a:xfrm>
            <a:off x="8247600" y="2044440"/>
            <a:ext cx="228240" cy="292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7" name=""/>
          <p:cNvSpPr txBox="1"/>
          <p:nvPr/>
        </p:nvSpPr>
        <p:spPr>
          <a:xfrm>
            <a:off x="8325720" y="146628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知识产权保护体系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8" name=""/>
          <p:cNvSpPr txBox="1"/>
          <p:nvPr/>
        </p:nvSpPr>
        <p:spPr>
          <a:xfrm>
            <a:off x="8819280" y="19724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预防措施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8057160" y="2724120"/>
            <a:ext cx="609840" cy="609840"/>
          </a:xfrm>
          <a:custGeom>
            <a:avLst/>
            <a:gdLst/>
            <a:ahLst/>
            <a:rect l="0" t="0" r="r" b="b"/>
            <a:pathLst>
              <a:path w="1694" h="1694">
                <a:moveTo>
                  <a:pt x="847" y="0"/>
                </a:moveTo>
                <a:cubicBezTo>
                  <a:pt x="1315" y="0"/>
                  <a:pt x="1694" y="468"/>
                  <a:pt x="1694" y="847"/>
                </a:cubicBezTo>
                <a:cubicBezTo>
                  <a:pt x="1694" y="1315"/>
                  <a:pt x="1315" y="1694"/>
                  <a:pt x="847" y="1694"/>
                </a:cubicBezTo>
                <a:cubicBezTo>
                  <a:pt x="379" y="1694"/>
                  <a:pt x="0" y="1226"/>
                  <a:pt x="0" y="847"/>
                </a:cubicBezTo>
                <a:cubicBezTo>
                  <a:pt x="0" y="380"/>
                  <a:pt x="379" y="0"/>
                  <a:pt x="847" y="0"/>
                </a:cubicBezTo>
                <a:close/>
              </a:path>
            </a:pathLst>
          </a:custGeom>
          <a:solidFill>
            <a:srgbClr val="dcfce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0" name="" descr=""/>
          <p:cNvPicPr/>
          <p:nvPr/>
        </p:nvPicPr>
        <p:blipFill>
          <a:blip r:embed="rId7"/>
          <a:stretch/>
        </p:blipFill>
        <p:spPr>
          <a:xfrm>
            <a:off x="8247600" y="2882520"/>
            <a:ext cx="228240" cy="292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1" name=""/>
          <p:cNvSpPr txBox="1"/>
          <p:nvPr/>
        </p:nvSpPr>
        <p:spPr>
          <a:xfrm>
            <a:off x="8819280" y="2202120"/>
            <a:ext cx="1229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技术加密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法律条款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2" name=""/>
          <p:cNvSpPr txBox="1"/>
          <p:nvPr/>
        </p:nvSpPr>
        <p:spPr>
          <a:xfrm>
            <a:off x="8819280" y="28105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监控机制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8057160" y="3562200"/>
            <a:ext cx="609840" cy="609840"/>
          </a:xfrm>
          <a:custGeom>
            <a:avLst/>
            <a:gdLst/>
            <a:ahLst/>
            <a:rect l="0" t="0" r="r" b="b"/>
            <a:pathLst>
              <a:path w="1694" h="1694">
                <a:moveTo>
                  <a:pt x="847" y="0"/>
                </a:moveTo>
                <a:cubicBezTo>
                  <a:pt x="1315" y="0"/>
                  <a:pt x="1694" y="467"/>
                  <a:pt x="1694" y="847"/>
                </a:cubicBezTo>
                <a:cubicBezTo>
                  <a:pt x="1694" y="1315"/>
                  <a:pt x="1315" y="1694"/>
                  <a:pt x="847" y="1694"/>
                </a:cubicBezTo>
                <a:cubicBezTo>
                  <a:pt x="379" y="1694"/>
                  <a:pt x="0" y="1227"/>
                  <a:pt x="0" y="847"/>
                </a:cubicBezTo>
                <a:cubicBezTo>
                  <a:pt x="0" y="379"/>
                  <a:pt x="379" y="0"/>
                  <a:pt x="847" y="0"/>
                </a:cubicBezTo>
                <a:close/>
              </a:path>
            </a:pathLst>
          </a:custGeom>
          <a:solidFill>
            <a:srgbClr val="f3e8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4" name="" descr=""/>
          <p:cNvPicPr/>
          <p:nvPr/>
        </p:nvPicPr>
        <p:blipFill>
          <a:blip r:embed="rId8"/>
          <a:stretch/>
        </p:blipFill>
        <p:spPr>
          <a:xfrm>
            <a:off x="8233560" y="3720240"/>
            <a:ext cx="256680" cy="29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5" name=""/>
          <p:cNvSpPr txBox="1"/>
          <p:nvPr/>
        </p:nvSpPr>
        <p:spPr>
          <a:xfrm>
            <a:off x="8819280" y="3040200"/>
            <a:ext cx="1229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定期搜索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侵权举报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6" name=""/>
          <p:cNvSpPr txBox="1"/>
          <p:nvPr/>
        </p:nvSpPr>
        <p:spPr>
          <a:xfrm>
            <a:off x="8819280" y="364860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维权手段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7" name=""/>
          <p:cNvSpPr txBox="1"/>
          <p:nvPr/>
        </p:nvSpPr>
        <p:spPr>
          <a:xfrm>
            <a:off x="8819280" y="3878640"/>
            <a:ext cx="1229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平台投诉</a:t>
            </a:r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法律诉讼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8" name=""/>
          <p:cNvSpPr txBox="1"/>
          <p:nvPr/>
        </p:nvSpPr>
        <p:spPr>
          <a:xfrm>
            <a:off x="6438960" y="446796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保护效果评估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9" name=""/>
          <p:cNvSpPr txBox="1"/>
          <p:nvPr/>
        </p:nvSpPr>
        <p:spPr>
          <a:xfrm>
            <a:off x="6438960" y="477288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盗版发生率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0" name=""/>
          <p:cNvSpPr txBox="1"/>
          <p:nvPr/>
        </p:nvSpPr>
        <p:spPr>
          <a:xfrm>
            <a:off x="10972440" y="4772880"/>
            <a:ext cx="675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降低</a:t>
            </a:r>
            <a:r>
              <a:rPr b="1" lang="en-US" sz="12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65%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1" name=""/>
          <p:cNvSpPr txBox="1"/>
          <p:nvPr/>
        </p:nvSpPr>
        <p:spPr>
          <a:xfrm>
            <a:off x="6438960" y="507744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课程续费率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2" name=""/>
          <p:cNvSpPr txBox="1"/>
          <p:nvPr/>
        </p:nvSpPr>
        <p:spPr>
          <a:xfrm>
            <a:off x="10972440" y="5077440"/>
            <a:ext cx="675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提升</a:t>
            </a:r>
            <a:r>
              <a:rPr b="1" lang="en-US" sz="12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42%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"/>
          <p:cNvSpPr/>
          <p:nvPr/>
        </p:nvSpPr>
        <p:spPr>
          <a:xfrm>
            <a:off x="0" y="0"/>
            <a:ext cx="12192120" cy="7239240"/>
          </a:xfrm>
          <a:custGeom>
            <a:avLst/>
            <a:gdLst/>
            <a:ahLst/>
            <a:rect l="0" t="0" r="r" b="b"/>
            <a:pathLst>
              <a:path w="33867" h="20109">
                <a:moveTo>
                  <a:pt x="0" y="0"/>
                </a:moveTo>
                <a:lnTo>
                  <a:pt x="33867" y="0"/>
                </a:lnTo>
                <a:lnTo>
                  <a:pt x="33867" y="20109"/>
                </a:lnTo>
                <a:lnTo>
                  <a:pt x="0" y="20109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2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5" name=""/>
          <p:cNvSpPr txBox="1"/>
          <p:nvPr/>
        </p:nvSpPr>
        <p:spPr>
          <a:xfrm>
            <a:off x="380880" y="182880"/>
            <a:ext cx="1913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05/04</a:t>
            </a:r>
            <a:r>
              <a:rPr b="0" lang="en-US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技术专家成长路径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380880" y="1247760"/>
            <a:ext cx="11430720" cy="5991480"/>
          </a:xfrm>
          <a:custGeom>
            <a:avLst/>
            <a:gdLst/>
            <a:ahLst/>
            <a:rect l="0" t="0" r="r" b="b"/>
            <a:pathLst>
              <a:path w="31752" h="16643">
                <a:moveTo>
                  <a:pt x="106" y="0"/>
                </a:moveTo>
                <a:lnTo>
                  <a:pt x="31646" y="0"/>
                </a:lnTo>
                <a:cubicBezTo>
                  <a:pt x="31704" y="0"/>
                  <a:pt x="31752" y="58"/>
                  <a:pt x="31752" y="105"/>
                </a:cubicBezTo>
                <a:lnTo>
                  <a:pt x="31752" y="16643"/>
                </a:lnTo>
                <a:lnTo>
                  <a:pt x="0" y="16643"/>
                </a:ln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609480" y="1476360"/>
            <a:ext cx="0" cy="790560"/>
          </a:xfrm>
          <a:prstGeom prst="line">
            <a:avLst/>
          </a:prstGeom>
          <a:ln w="37800">
            <a:solidFill>
              <a:srgbClr val="f4840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8720" rIns="18720" tIns="18720" bIns="1872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8" name=""/>
          <p:cNvSpPr txBox="1"/>
          <p:nvPr/>
        </p:nvSpPr>
        <p:spPr>
          <a:xfrm>
            <a:off x="380880" y="450000"/>
            <a:ext cx="31525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副业风险：财税合规管理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9" name=""/>
          <p:cNvSpPr txBox="1"/>
          <p:nvPr/>
        </p:nvSpPr>
        <p:spPr>
          <a:xfrm>
            <a:off x="80028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财税合规的致命陷阱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0" name=""/>
          <p:cNvSpPr txBox="1"/>
          <p:nvPr/>
        </p:nvSpPr>
        <p:spPr>
          <a:xfrm>
            <a:off x="800280" y="1801080"/>
            <a:ext cx="10609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随着副业收入增长，税务合规成为重要议题。年收入超过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10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万元的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斜杠青年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是税务部门重点关注对象。公转私频繁、收入未如实申报等问题可能成为税务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1" name=""/>
          <p:cNvSpPr/>
          <p:nvPr/>
        </p:nvSpPr>
        <p:spPr>
          <a:xfrm>
            <a:off x="609480" y="2495520"/>
            <a:ext cx="3505320" cy="1105200"/>
          </a:xfrm>
          <a:custGeom>
            <a:avLst/>
            <a:gdLst/>
            <a:ahLst/>
            <a:rect l="0" t="0" r="r" b="b"/>
            <a:pathLst>
              <a:path w="9737" h="3070">
                <a:moveTo>
                  <a:pt x="211" y="0"/>
                </a:moveTo>
                <a:lnTo>
                  <a:pt x="9526" y="0"/>
                </a:lnTo>
                <a:cubicBezTo>
                  <a:pt x="9643" y="0"/>
                  <a:pt x="9737" y="116"/>
                  <a:pt x="9737" y="211"/>
                </a:cubicBezTo>
                <a:lnTo>
                  <a:pt x="9737" y="2858"/>
                </a:lnTo>
                <a:cubicBezTo>
                  <a:pt x="9737" y="2975"/>
                  <a:pt x="9643" y="3070"/>
                  <a:pt x="9526" y="3070"/>
                </a:cubicBezTo>
                <a:lnTo>
                  <a:pt x="211" y="3070"/>
                </a:lnTo>
                <a:cubicBezTo>
                  <a:pt x="95" y="3070"/>
                  <a:pt x="0" y="2953"/>
                  <a:pt x="0" y="2858"/>
                </a:cubicBezTo>
                <a:lnTo>
                  <a:pt x="0" y="211"/>
                </a:lnTo>
                <a:cubicBezTo>
                  <a:pt x="0" y="94"/>
                  <a:pt x="95" y="0"/>
                  <a:pt x="211" y="0"/>
                </a:cubicBezTo>
                <a:close/>
              </a:path>
            </a:pathLst>
          </a:custGeom>
          <a:solidFill>
            <a:srgbClr val="fff7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2" name="" descr=""/>
          <p:cNvPicPr/>
          <p:nvPr/>
        </p:nvPicPr>
        <p:blipFill>
          <a:blip r:embed="rId2"/>
          <a:stretch/>
        </p:blipFill>
        <p:spPr>
          <a:xfrm>
            <a:off x="762120" y="2647800"/>
            <a:ext cx="17100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3" name=""/>
          <p:cNvSpPr txBox="1"/>
          <p:nvPr/>
        </p:nvSpPr>
        <p:spPr>
          <a:xfrm>
            <a:off x="800280" y="200412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稽查导火索。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1009800" y="265824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主动学习税法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5" name=""/>
          <p:cNvSpPr txBox="1"/>
          <p:nvPr/>
        </p:nvSpPr>
        <p:spPr>
          <a:xfrm>
            <a:off x="762120" y="2981880"/>
            <a:ext cx="3340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将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依法纳税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作为常规工作，了解不同收入类型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6" name=""/>
          <p:cNvSpPr/>
          <p:nvPr/>
        </p:nvSpPr>
        <p:spPr>
          <a:xfrm>
            <a:off x="4343400" y="2495520"/>
            <a:ext cx="3505680" cy="1105200"/>
          </a:xfrm>
          <a:custGeom>
            <a:avLst/>
            <a:gdLst/>
            <a:ahLst/>
            <a:rect l="0" t="0" r="r" b="b"/>
            <a:pathLst>
              <a:path w="9738" h="3070">
                <a:moveTo>
                  <a:pt x="212" y="0"/>
                </a:moveTo>
                <a:lnTo>
                  <a:pt x="9526" y="0"/>
                </a:lnTo>
                <a:cubicBezTo>
                  <a:pt x="9643" y="0"/>
                  <a:pt x="9738" y="116"/>
                  <a:pt x="9738" y="211"/>
                </a:cubicBezTo>
                <a:lnTo>
                  <a:pt x="9738" y="2858"/>
                </a:lnTo>
                <a:cubicBezTo>
                  <a:pt x="9738" y="2975"/>
                  <a:pt x="9643" y="3070"/>
                  <a:pt x="9526" y="3070"/>
                </a:cubicBezTo>
                <a:lnTo>
                  <a:pt x="212" y="3070"/>
                </a:lnTo>
                <a:cubicBezTo>
                  <a:pt x="95" y="3070"/>
                  <a:pt x="0" y="2953"/>
                  <a:pt x="0" y="2858"/>
                </a:cubicBezTo>
                <a:lnTo>
                  <a:pt x="0" y="211"/>
                </a:lnTo>
                <a:cubicBezTo>
                  <a:pt x="0" y="94"/>
                  <a:pt x="95" y="0"/>
                  <a:pt x="212" y="0"/>
                </a:cubicBezTo>
                <a:close/>
              </a:path>
            </a:pathLst>
          </a:custGeom>
          <a:solidFill>
            <a:srgbClr val="fff7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7" name="" descr=""/>
          <p:cNvPicPr/>
          <p:nvPr/>
        </p:nvPicPr>
        <p:blipFill>
          <a:blip r:embed="rId3"/>
          <a:stretch/>
        </p:blipFill>
        <p:spPr>
          <a:xfrm>
            <a:off x="4495680" y="2647800"/>
            <a:ext cx="17100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8" name=""/>
          <p:cNvSpPr txBox="1"/>
          <p:nvPr/>
        </p:nvSpPr>
        <p:spPr>
          <a:xfrm>
            <a:off x="762120" y="318528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的纳税规则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9" name=""/>
          <p:cNvSpPr txBox="1"/>
          <p:nvPr/>
        </p:nvSpPr>
        <p:spPr>
          <a:xfrm>
            <a:off x="4743360" y="265824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咨询专业会计师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0" name=""/>
          <p:cNvSpPr txBox="1"/>
          <p:nvPr/>
        </p:nvSpPr>
        <p:spPr>
          <a:xfrm>
            <a:off x="4495680" y="2981880"/>
            <a:ext cx="3048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聘请熟悉自由职业者和在线教育行业的会计师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8076960" y="2495520"/>
            <a:ext cx="3505680" cy="1105200"/>
          </a:xfrm>
          <a:custGeom>
            <a:avLst/>
            <a:gdLst/>
            <a:ahLst/>
            <a:rect l="0" t="0" r="r" b="b"/>
            <a:pathLst>
              <a:path w="9738" h="3070">
                <a:moveTo>
                  <a:pt x="212" y="0"/>
                </a:moveTo>
                <a:lnTo>
                  <a:pt x="9526" y="0"/>
                </a:lnTo>
                <a:cubicBezTo>
                  <a:pt x="9643" y="0"/>
                  <a:pt x="9738" y="116"/>
                  <a:pt x="9738" y="211"/>
                </a:cubicBezTo>
                <a:lnTo>
                  <a:pt x="9738" y="2858"/>
                </a:lnTo>
                <a:cubicBezTo>
                  <a:pt x="9738" y="2975"/>
                  <a:pt x="9643" y="3070"/>
                  <a:pt x="9526" y="3070"/>
                </a:cubicBezTo>
                <a:lnTo>
                  <a:pt x="212" y="3070"/>
                </a:lnTo>
                <a:cubicBezTo>
                  <a:pt x="95" y="3070"/>
                  <a:pt x="0" y="2953"/>
                  <a:pt x="0" y="2858"/>
                </a:cubicBezTo>
                <a:lnTo>
                  <a:pt x="0" y="211"/>
                </a:lnTo>
                <a:cubicBezTo>
                  <a:pt x="0" y="94"/>
                  <a:pt x="95" y="0"/>
                  <a:pt x="212" y="0"/>
                </a:cubicBezTo>
                <a:close/>
              </a:path>
            </a:pathLst>
          </a:custGeom>
          <a:solidFill>
            <a:srgbClr val="fff7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2" name="" descr=""/>
          <p:cNvPicPr/>
          <p:nvPr/>
        </p:nvPicPr>
        <p:blipFill>
          <a:blip r:embed="rId4"/>
          <a:stretch/>
        </p:blipFill>
        <p:spPr>
          <a:xfrm>
            <a:off x="8229600" y="2647800"/>
            <a:ext cx="142560" cy="26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3" name=""/>
          <p:cNvSpPr txBox="1"/>
          <p:nvPr/>
        </p:nvSpPr>
        <p:spPr>
          <a:xfrm>
            <a:off x="4495680" y="318528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提供合规咨询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4" name=""/>
          <p:cNvSpPr txBox="1"/>
          <p:nvPr/>
        </p:nvSpPr>
        <p:spPr>
          <a:xfrm>
            <a:off x="8448840" y="265824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规范财务管理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5" name=""/>
          <p:cNvSpPr txBox="1"/>
          <p:nvPr/>
        </p:nvSpPr>
        <p:spPr>
          <a:xfrm>
            <a:off x="8229600" y="2981880"/>
            <a:ext cx="3048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保存所有收入、支出凭证至少五年，建立规范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6" name=""/>
          <p:cNvSpPr txBox="1"/>
          <p:nvPr/>
        </p:nvSpPr>
        <p:spPr>
          <a:xfrm>
            <a:off x="8229600" y="318528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财务记录习惯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7" name=""/>
          <p:cNvSpPr/>
          <p:nvPr/>
        </p:nvSpPr>
        <p:spPr>
          <a:xfrm>
            <a:off x="614160" y="4243320"/>
            <a:ext cx="2712240" cy="466920"/>
          </a:xfrm>
          <a:custGeom>
            <a:avLst/>
            <a:gdLst/>
            <a:ahLst/>
            <a:rect l="0" t="0" r="r" b="b"/>
            <a:pathLst>
              <a:path w="7534" h="1297">
                <a:moveTo>
                  <a:pt x="0" y="0"/>
                </a:moveTo>
                <a:lnTo>
                  <a:pt x="7534" y="0"/>
                </a:lnTo>
                <a:lnTo>
                  <a:pt x="7534" y="1297"/>
                </a:lnTo>
                <a:lnTo>
                  <a:pt x="0" y="1297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8" name=""/>
          <p:cNvSpPr/>
          <p:nvPr/>
        </p:nvSpPr>
        <p:spPr>
          <a:xfrm>
            <a:off x="614160" y="4243320"/>
            <a:ext cx="0" cy="4665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9" name=""/>
          <p:cNvSpPr/>
          <p:nvPr/>
        </p:nvSpPr>
        <p:spPr>
          <a:xfrm>
            <a:off x="3326040" y="4243320"/>
            <a:ext cx="0" cy="4665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0" name=""/>
          <p:cNvSpPr/>
          <p:nvPr/>
        </p:nvSpPr>
        <p:spPr>
          <a:xfrm>
            <a:off x="614160" y="424332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1" name=""/>
          <p:cNvSpPr/>
          <p:nvPr/>
        </p:nvSpPr>
        <p:spPr>
          <a:xfrm>
            <a:off x="614160" y="470988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2" name=""/>
          <p:cNvSpPr txBox="1"/>
          <p:nvPr/>
        </p:nvSpPr>
        <p:spPr>
          <a:xfrm>
            <a:off x="609480" y="3819240"/>
            <a:ext cx="20491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副业税务风险点及应对策略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3" name=""/>
          <p:cNvSpPr/>
          <p:nvPr/>
        </p:nvSpPr>
        <p:spPr>
          <a:xfrm>
            <a:off x="3326040" y="4243320"/>
            <a:ext cx="4311000" cy="466920"/>
          </a:xfrm>
          <a:custGeom>
            <a:avLst/>
            <a:gdLst/>
            <a:ahLst/>
            <a:rect l="0" t="0" r="r" b="b"/>
            <a:pathLst>
              <a:path w="11975" h="1297">
                <a:moveTo>
                  <a:pt x="0" y="0"/>
                </a:moveTo>
                <a:lnTo>
                  <a:pt x="11975" y="0"/>
                </a:lnTo>
                <a:lnTo>
                  <a:pt x="11975" y="1297"/>
                </a:lnTo>
                <a:lnTo>
                  <a:pt x="0" y="1297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3326040" y="4243320"/>
            <a:ext cx="0" cy="4665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7636680" y="4243320"/>
            <a:ext cx="0" cy="4665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6" name=""/>
          <p:cNvSpPr/>
          <p:nvPr/>
        </p:nvSpPr>
        <p:spPr>
          <a:xfrm>
            <a:off x="3326040" y="424332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3326040" y="470988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8" name=""/>
          <p:cNvSpPr txBox="1"/>
          <p:nvPr/>
        </p:nvSpPr>
        <p:spPr>
          <a:xfrm>
            <a:off x="738360" y="435852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风险点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7636680" y="4243320"/>
            <a:ext cx="3941280" cy="466920"/>
          </a:xfrm>
          <a:custGeom>
            <a:avLst/>
            <a:gdLst/>
            <a:ahLst/>
            <a:rect l="0" t="0" r="r" b="b"/>
            <a:pathLst>
              <a:path w="10948" h="1297">
                <a:moveTo>
                  <a:pt x="0" y="0"/>
                </a:moveTo>
                <a:lnTo>
                  <a:pt x="10948" y="0"/>
                </a:lnTo>
                <a:lnTo>
                  <a:pt x="10948" y="1297"/>
                </a:lnTo>
                <a:lnTo>
                  <a:pt x="0" y="1297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7636680" y="4243320"/>
            <a:ext cx="0" cy="4665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1" name=""/>
          <p:cNvSpPr/>
          <p:nvPr/>
        </p:nvSpPr>
        <p:spPr>
          <a:xfrm>
            <a:off x="11577600" y="4243320"/>
            <a:ext cx="0" cy="4665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2" name=""/>
          <p:cNvSpPr/>
          <p:nvPr/>
        </p:nvSpPr>
        <p:spPr>
          <a:xfrm>
            <a:off x="7636680" y="424332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3" name=""/>
          <p:cNvSpPr/>
          <p:nvPr/>
        </p:nvSpPr>
        <p:spPr>
          <a:xfrm>
            <a:off x="7636680" y="470988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3449880" y="43585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潜在后果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5" name=""/>
          <p:cNvSpPr/>
          <p:nvPr/>
        </p:nvSpPr>
        <p:spPr>
          <a:xfrm>
            <a:off x="614160" y="470988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3326040" y="470988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614160" y="470988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8" name=""/>
          <p:cNvSpPr/>
          <p:nvPr/>
        </p:nvSpPr>
        <p:spPr>
          <a:xfrm>
            <a:off x="614160" y="540540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9" name=""/>
          <p:cNvSpPr txBox="1"/>
          <p:nvPr/>
        </p:nvSpPr>
        <p:spPr>
          <a:xfrm>
            <a:off x="7760520" y="43585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管控策略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0" name=""/>
          <p:cNvSpPr/>
          <p:nvPr/>
        </p:nvSpPr>
        <p:spPr>
          <a:xfrm>
            <a:off x="3326040" y="470988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7636680" y="470988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3326040" y="470988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3" name=""/>
          <p:cNvSpPr/>
          <p:nvPr/>
        </p:nvSpPr>
        <p:spPr>
          <a:xfrm>
            <a:off x="3326040" y="540540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4" name=""/>
          <p:cNvSpPr txBox="1"/>
          <p:nvPr/>
        </p:nvSpPr>
        <p:spPr>
          <a:xfrm>
            <a:off x="738360" y="482508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公转私频繁且无合规凭证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5" name=""/>
          <p:cNvSpPr txBox="1"/>
          <p:nvPr/>
        </p:nvSpPr>
        <p:spPr>
          <a:xfrm>
            <a:off x="3449880" y="4825080"/>
            <a:ext cx="3963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可能被税务部门重点关注，面临补税、罚款甚至影响征信的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7636680" y="470988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7" name=""/>
          <p:cNvSpPr/>
          <p:nvPr/>
        </p:nvSpPr>
        <p:spPr>
          <a:xfrm>
            <a:off x="11577600" y="470988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7636680" y="470988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9" name=""/>
          <p:cNvSpPr/>
          <p:nvPr/>
        </p:nvSpPr>
        <p:spPr>
          <a:xfrm>
            <a:off x="7636680" y="540540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0" name=""/>
          <p:cNvSpPr txBox="1"/>
          <p:nvPr/>
        </p:nvSpPr>
        <p:spPr>
          <a:xfrm>
            <a:off x="3449880" y="502812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风险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1" name=""/>
          <p:cNvSpPr txBox="1"/>
          <p:nvPr/>
        </p:nvSpPr>
        <p:spPr>
          <a:xfrm>
            <a:off x="7760520" y="4825080"/>
            <a:ext cx="3658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规范资金流动，将生意收款纳入对公账户；保留所有交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614160" y="5405400"/>
            <a:ext cx="10963800" cy="695520"/>
          </a:xfrm>
          <a:custGeom>
            <a:avLst/>
            <a:gdLst/>
            <a:ahLst/>
            <a:rect l="0" t="0" r="r" b="b"/>
            <a:pathLst>
              <a:path w="30455" h="1932">
                <a:moveTo>
                  <a:pt x="0" y="0"/>
                </a:moveTo>
                <a:lnTo>
                  <a:pt x="30455" y="0"/>
                </a:lnTo>
                <a:lnTo>
                  <a:pt x="30455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614160" y="5405400"/>
            <a:ext cx="0" cy="6951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3326040" y="5405400"/>
            <a:ext cx="0" cy="6951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614160" y="540540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6" name=""/>
          <p:cNvSpPr/>
          <p:nvPr/>
        </p:nvSpPr>
        <p:spPr>
          <a:xfrm>
            <a:off x="614160" y="610056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7" name=""/>
          <p:cNvSpPr txBox="1"/>
          <p:nvPr/>
        </p:nvSpPr>
        <p:spPr>
          <a:xfrm>
            <a:off x="7760520" y="5028120"/>
            <a:ext cx="106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易记录作为凭证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8" name=""/>
          <p:cNvSpPr/>
          <p:nvPr/>
        </p:nvSpPr>
        <p:spPr>
          <a:xfrm>
            <a:off x="3326040" y="5405400"/>
            <a:ext cx="0" cy="6951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7636680" y="5405400"/>
            <a:ext cx="0" cy="6951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3326040" y="540540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1" name=""/>
          <p:cNvSpPr/>
          <p:nvPr/>
        </p:nvSpPr>
        <p:spPr>
          <a:xfrm>
            <a:off x="3326040" y="610056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2" name=""/>
          <p:cNvSpPr txBox="1"/>
          <p:nvPr/>
        </p:nvSpPr>
        <p:spPr>
          <a:xfrm>
            <a:off x="738360" y="5520600"/>
            <a:ext cx="2241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年收入超过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10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万未主动合并申报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3" name=""/>
          <p:cNvSpPr txBox="1"/>
          <p:nvPr/>
        </p:nvSpPr>
        <p:spPr>
          <a:xfrm>
            <a:off x="3449880" y="5520600"/>
            <a:ext cx="3963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被系统标记为高风险对象，可能触发税务稽查，面临滞纳金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7636680" y="5405400"/>
            <a:ext cx="0" cy="6951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11577600" y="5405400"/>
            <a:ext cx="0" cy="69516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7636680" y="540540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7636680" y="610056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8" name=""/>
          <p:cNvSpPr txBox="1"/>
          <p:nvPr/>
        </p:nvSpPr>
        <p:spPr>
          <a:xfrm>
            <a:off x="3449880" y="572364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、罚款等法律责任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9" name=""/>
          <p:cNvSpPr txBox="1"/>
          <p:nvPr/>
        </p:nvSpPr>
        <p:spPr>
          <a:xfrm>
            <a:off x="7760520" y="5520600"/>
            <a:ext cx="3787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主动登录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个人所得税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"APP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进行合并申报，将副业收入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614160" y="610056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1" name=""/>
          <p:cNvSpPr/>
          <p:nvPr/>
        </p:nvSpPr>
        <p:spPr>
          <a:xfrm>
            <a:off x="3326040" y="610056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2" name=""/>
          <p:cNvSpPr/>
          <p:nvPr/>
        </p:nvSpPr>
        <p:spPr>
          <a:xfrm>
            <a:off x="614160" y="610056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3" name=""/>
          <p:cNvSpPr/>
          <p:nvPr/>
        </p:nvSpPr>
        <p:spPr>
          <a:xfrm>
            <a:off x="614160" y="679608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4" name=""/>
          <p:cNvSpPr txBox="1"/>
          <p:nvPr/>
        </p:nvSpPr>
        <p:spPr>
          <a:xfrm>
            <a:off x="7760520" y="572364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如实纳入年度汇算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5" name=""/>
          <p:cNvSpPr txBox="1"/>
          <p:nvPr/>
        </p:nvSpPr>
        <p:spPr>
          <a:xfrm>
            <a:off x="738360" y="6215760"/>
            <a:ext cx="2579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利用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化整为零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等方式逃避平台抽佣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6" name=""/>
          <p:cNvSpPr/>
          <p:nvPr/>
        </p:nvSpPr>
        <p:spPr>
          <a:xfrm>
            <a:off x="3326040" y="610056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7" name=""/>
          <p:cNvSpPr/>
          <p:nvPr/>
        </p:nvSpPr>
        <p:spPr>
          <a:xfrm>
            <a:off x="7636680" y="610056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8" name=""/>
          <p:cNvSpPr/>
          <p:nvPr/>
        </p:nvSpPr>
        <p:spPr>
          <a:xfrm>
            <a:off x="3326040" y="610056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9" name=""/>
          <p:cNvSpPr/>
          <p:nvPr/>
        </p:nvSpPr>
        <p:spPr>
          <a:xfrm>
            <a:off x="3326040" y="679608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0" name=""/>
          <p:cNvSpPr txBox="1"/>
          <p:nvPr/>
        </p:nvSpPr>
        <p:spPr>
          <a:xfrm>
            <a:off x="738360" y="641880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或税务监管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1" name=""/>
          <p:cNvSpPr txBox="1"/>
          <p:nvPr/>
        </p:nvSpPr>
        <p:spPr>
          <a:xfrm>
            <a:off x="3449880" y="6215760"/>
            <a:ext cx="3963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一旦被平台或税务部门发现，可能面临封号、追缴税款、罚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7636680" y="610056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3" name=""/>
          <p:cNvSpPr/>
          <p:nvPr/>
        </p:nvSpPr>
        <p:spPr>
          <a:xfrm>
            <a:off x="11577600" y="6100560"/>
            <a:ext cx="0" cy="69552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4" name=""/>
          <p:cNvSpPr/>
          <p:nvPr/>
        </p:nvSpPr>
        <p:spPr>
          <a:xfrm>
            <a:off x="7636680" y="610056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5" name=""/>
          <p:cNvSpPr/>
          <p:nvPr/>
        </p:nvSpPr>
        <p:spPr>
          <a:xfrm>
            <a:off x="7636680" y="679608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6" name=""/>
          <p:cNvSpPr txBox="1"/>
          <p:nvPr/>
        </p:nvSpPr>
        <p:spPr>
          <a:xfrm>
            <a:off x="3449880" y="641880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款等严重后果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7" name=""/>
          <p:cNvSpPr txBox="1"/>
          <p:nvPr/>
        </p:nvSpPr>
        <p:spPr>
          <a:xfrm>
            <a:off x="7760520" y="6215760"/>
            <a:ext cx="3658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遵守平台规则及税法规定，将收入如实申报，合规经营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8" name=""/>
          <p:cNvSpPr/>
          <p:nvPr/>
        </p:nvSpPr>
        <p:spPr>
          <a:xfrm>
            <a:off x="614160" y="6796080"/>
            <a:ext cx="10963800" cy="443160"/>
          </a:xfrm>
          <a:custGeom>
            <a:avLst/>
            <a:gdLst/>
            <a:ahLst/>
            <a:rect l="0" t="0" r="r" b="b"/>
            <a:pathLst>
              <a:path w="30455" h="1231">
                <a:moveTo>
                  <a:pt x="0" y="0"/>
                </a:moveTo>
                <a:lnTo>
                  <a:pt x="30455" y="0"/>
                </a:lnTo>
                <a:lnTo>
                  <a:pt x="30455" y="1231"/>
                </a:lnTo>
                <a:lnTo>
                  <a:pt x="0" y="1231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9" name=""/>
          <p:cNvSpPr/>
          <p:nvPr/>
        </p:nvSpPr>
        <p:spPr>
          <a:xfrm>
            <a:off x="614160" y="6796080"/>
            <a:ext cx="0" cy="4428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0" name=""/>
          <p:cNvSpPr/>
          <p:nvPr/>
        </p:nvSpPr>
        <p:spPr>
          <a:xfrm>
            <a:off x="3326040" y="6796080"/>
            <a:ext cx="0" cy="4428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1" name=""/>
          <p:cNvSpPr/>
          <p:nvPr/>
        </p:nvSpPr>
        <p:spPr>
          <a:xfrm>
            <a:off x="614160" y="6796080"/>
            <a:ext cx="271188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2" name=""/>
          <p:cNvSpPr txBox="1"/>
          <p:nvPr/>
        </p:nvSpPr>
        <p:spPr>
          <a:xfrm>
            <a:off x="7760520" y="641880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是长远发展的基石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3" name=""/>
          <p:cNvSpPr txBox="1"/>
          <p:nvPr/>
        </p:nvSpPr>
        <p:spPr>
          <a:xfrm>
            <a:off x="738360" y="6910920"/>
            <a:ext cx="24390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长期将大额收入转入个人微信、支付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4" name=""/>
          <p:cNvSpPr/>
          <p:nvPr/>
        </p:nvSpPr>
        <p:spPr>
          <a:xfrm>
            <a:off x="3326040" y="6796080"/>
            <a:ext cx="0" cy="4428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5" name=""/>
          <p:cNvSpPr/>
          <p:nvPr/>
        </p:nvSpPr>
        <p:spPr>
          <a:xfrm>
            <a:off x="7636680" y="6796080"/>
            <a:ext cx="0" cy="4428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6" name=""/>
          <p:cNvSpPr/>
          <p:nvPr/>
        </p:nvSpPr>
        <p:spPr>
          <a:xfrm>
            <a:off x="3326040" y="6796080"/>
            <a:ext cx="4310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7" name=""/>
          <p:cNvSpPr txBox="1"/>
          <p:nvPr/>
        </p:nvSpPr>
        <p:spPr>
          <a:xfrm>
            <a:off x="738360" y="7114320"/>
            <a:ext cx="91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宝等个人账户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8" name=""/>
          <p:cNvSpPr txBox="1"/>
          <p:nvPr/>
        </p:nvSpPr>
        <p:spPr>
          <a:xfrm>
            <a:off x="3449880" y="6910920"/>
            <a:ext cx="3963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系统会自动比对交易记录与申报收入，若无法证明资金来源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7636680" y="6796080"/>
            <a:ext cx="0" cy="4428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11577600" y="6796080"/>
            <a:ext cx="0" cy="44280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1" name=""/>
          <p:cNvSpPr/>
          <p:nvPr/>
        </p:nvSpPr>
        <p:spPr>
          <a:xfrm>
            <a:off x="7636680" y="6796080"/>
            <a:ext cx="394092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2" name=""/>
          <p:cNvSpPr txBox="1"/>
          <p:nvPr/>
        </p:nvSpPr>
        <p:spPr>
          <a:xfrm>
            <a:off x="3602520" y="711432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可能被认定为偷税漏税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3" name=""/>
          <p:cNvSpPr txBox="1"/>
          <p:nvPr/>
        </p:nvSpPr>
        <p:spPr>
          <a:xfrm>
            <a:off x="7760520" y="6910920"/>
            <a:ext cx="3658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尽量使用对公账户进行交易，确保每一笔收入都有清晰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4" name=""/>
          <p:cNvSpPr txBox="1"/>
          <p:nvPr/>
        </p:nvSpPr>
        <p:spPr>
          <a:xfrm>
            <a:off x="7760520" y="71143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的来源和合规的申报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5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7" name=""/>
          <p:cNvSpPr txBox="1"/>
          <p:nvPr/>
        </p:nvSpPr>
        <p:spPr>
          <a:xfrm>
            <a:off x="380880" y="182880"/>
            <a:ext cx="729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05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章节小结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8" name=""/>
          <p:cNvSpPr/>
          <p:nvPr/>
        </p:nvSpPr>
        <p:spPr>
          <a:xfrm>
            <a:off x="3808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9" name=""/>
          <p:cNvSpPr txBox="1"/>
          <p:nvPr/>
        </p:nvSpPr>
        <p:spPr>
          <a:xfrm>
            <a:off x="380880" y="450000"/>
            <a:ext cx="286596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风险管控核心策略总结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0" name=""/>
          <p:cNvSpPr txBox="1"/>
          <p:nvPr/>
        </p:nvSpPr>
        <p:spPr>
          <a:xfrm>
            <a:off x="6094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主业风险管控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1" name=""/>
          <p:cNvSpPr txBox="1"/>
          <p:nvPr/>
        </p:nvSpPr>
        <p:spPr>
          <a:xfrm>
            <a:off x="838080" y="230112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构建技术学习与实践双循环机制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2" name=""/>
          <p:cNvSpPr txBox="1"/>
          <p:nvPr/>
        </p:nvSpPr>
        <p:spPr>
          <a:xfrm>
            <a:off x="838080" y="260568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定期职业发展对话与目标对齐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3" name=""/>
          <p:cNvSpPr txBox="1"/>
          <p:nvPr/>
        </p:nvSpPr>
        <p:spPr>
          <a:xfrm>
            <a:off x="838080" y="29106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打造个人技术品牌提升影响力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4" name=""/>
          <p:cNvSpPr/>
          <p:nvPr/>
        </p:nvSpPr>
        <p:spPr>
          <a:xfrm>
            <a:off x="42670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5" name=""/>
          <p:cNvSpPr txBox="1"/>
          <p:nvPr/>
        </p:nvSpPr>
        <p:spPr>
          <a:xfrm>
            <a:off x="838080" y="321552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拓展跨部门合作拓宽业务视野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6" name=""/>
          <p:cNvSpPr txBox="1"/>
          <p:nvPr/>
        </p:nvSpPr>
        <p:spPr>
          <a:xfrm>
            <a:off x="44956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副业风险管控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7" name=""/>
          <p:cNvSpPr txBox="1"/>
          <p:nvPr/>
        </p:nvSpPr>
        <p:spPr>
          <a:xfrm>
            <a:off x="4724280" y="230112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构建多层次内容保护体系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8" name=""/>
          <p:cNvSpPr txBox="1"/>
          <p:nvPr/>
        </p:nvSpPr>
        <p:spPr>
          <a:xfrm>
            <a:off x="4724280" y="260568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坚守数据最小化与透明化原则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9" name=""/>
          <p:cNvSpPr txBox="1"/>
          <p:nvPr/>
        </p:nvSpPr>
        <p:spPr>
          <a:xfrm>
            <a:off x="4724280" y="29106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建立以私域为核心的流量体系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0" name=""/>
          <p:cNvSpPr/>
          <p:nvPr/>
        </p:nvSpPr>
        <p:spPr>
          <a:xfrm>
            <a:off x="81532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1" name=""/>
          <p:cNvSpPr txBox="1"/>
          <p:nvPr/>
        </p:nvSpPr>
        <p:spPr>
          <a:xfrm>
            <a:off x="4724280" y="321552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将财税合规作为常规工作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2" name=""/>
          <p:cNvSpPr txBox="1"/>
          <p:nvPr/>
        </p:nvSpPr>
        <p:spPr>
          <a:xfrm>
            <a:off x="83818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双轨协同策略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3" name=""/>
          <p:cNvSpPr txBox="1"/>
          <p:nvPr/>
        </p:nvSpPr>
        <p:spPr>
          <a:xfrm>
            <a:off x="8610480" y="230112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主业技术能力反哺副业内容质量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4" name=""/>
          <p:cNvSpPr txBox="1"/>
          <p:nvPr/>
        </p:nvSpPr>
        <p:spPr>
          <a:xfrm>
            <a:off x="8610480" y="260568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副业运营经验提升主业项目管理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5" name=""/>
          <p:cNvSpPr txBox="1"/>
          <p:nvPr/>
        </p:nvSpPr>
        <p:spPr>
          <a:xfrm>
            <a:off x="8610480" y="291060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时间分配与精力管理的平衡艺术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380880" y="4485960"/>
            <a:ext cx="11430720" cy="1286280"/>
          </a:xfrm>
          <a:custGeom>
            <a:avLst/>
            <a:gdLst/>
            <a:ahLst/>
            <a:rect l="0" t="0" r="r" b="b"/>
            <a:pathLst>
              <a:path w="31752" h="3573">
                <a:moveTo>
                  <a:pt x="211" y="0"/>
                </a:moveTo>
                <a:lnTo>
                  <a:pt x="31540" y="0"/>
                </a:lnTo>
                <a:cubicBezTo>
                  <a:pt x="31657" y="0"/>
                  <a:pt x="31752" y="118"/>
                  <a:pt x="31752" y="213"/>
                </a:cubicBezTo>
                <a:lnTo>
                  <a:pt x="31752" y="3362"/>
                </a:lnTo>
                <a:cubicBezTo>
                  <a:pt x="31752" y="3478"/>
                  <a:pt x="31657" y="3573"/>
                  <a:pt x="31540" y="3573"/>
                </a:cubicBezTo>
                <a:lnTo>
                  <a:pt x="211" y="3573"/>
                </a:lnTo>
                <a:cubicBezTo>
                  <a:pt x="95" y="3573"/>
                  <a:pt x="0" y="3456"/>
                  <a:pt x="0" y="3362"/>
                </a:cubicBezTo>
                <a:lnTo>
                  <a:pt x="0" y="213"/>
                </a:lnTo>
                <a:cubicBezTo>
                  <a:pt x="0" y="96"/>
                  <a:pt x="95" y="0"/>
                  <a:pt x="21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7" name=""/>
          <p:cNvSpPr/>
          <p:nvPr/>
        </p:nvSpPr>
        <p:spPr>
          <a:xfrm>
            <a:off x="380880" y="4333680"/>
            <a:ext cx="1143000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8" name="" descr=""/>
          <p:cNvPicPr/>
          <p:nvPr/>
        </p:nvPicPr>
        <p:blipFill>
          <a:blip r:embed="rId2"/>
          <a:stretch/>
        </p:blipFill>
        <p:spPr>
          <a:xfrm>
            <a:off x="609480" y="496260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9" name=""/>
          <p:cNvSpPr txBox="1"/>
          <p:nvPr/>
        </p:nvSpPr>
        <p:spPr>
          <a:xfrm>
            <a:off x="8610480" y="321552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建立风险隔离机制避免相互影响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0" name=""/>
          <p:cNvSpPr txBox="1"/>
          <p:nvPr/>
        </p:nvSpPr>
        <p:spPr>
          <a:xfrm>
            <a:off x="1047600" y="4713480"/>
            <a:ext cx="15246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风险管控核心价值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1" name=""/>
          <p:cNvSpPr txBox="1"/>
          <p:nvPr/>
        </p:nvSpPr>
        <p:spPr>
          <a:xfrm>
            <a:off x="1047600" y="5077440"/>
            <a:ext cx="10059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通过建立系统化的学习机制、构建多层次的内容与数据保护体系、摆脱平台依赖以及坚守财税合规底线，为双轨并行的财务增长蓝图奠定坚实、稳固的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2" name=""/>
          <p:cNvSpPr txBox="1"/>
          <p:nvPr/>
        </p:nvSpPr>
        <p:spPr>
          <a:xfrm>
            <a:off x="1047600" y="5280840"/>
            <a:ext cx="2591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基础，确保主业与副业长期稳健运行。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4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6" name=""/>
          <p:cNvSpPr txBox="1"/>
          <p:nvPr/>
        </p:nvSpPr>
        <p:spPr>
          <a:xfrm>
            <a:off x="4665600" y="-706320"/>
            <a:ext cx="3173760" cy="339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0200" strike="noStrike" u="none">
                <a:solidFill>
                  <a:srgbClr val="edf6f4"/>
                </a:solidFill>
                <a:effectLst/>
                <a:uFillTx/>
                <a:latin typeface="MicrosoftYaHei"/>
                <a:ea typeface="MicrosoftYaHei"/>
              </a:rPr>
              <a:t>06</a:t>
            </a:r>
            <a:endParaRPr b="0" lang="en-US" sz="20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7" name=""/>
          <p:cNvSpPr txBox="1"/>
          <p:nvPr/>
        </p:nvSpPr>
        <p:spPr>
          <a:xfrm>
            <a:off x="3808080" y="1159200"/>
            <a:ext cx="457272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6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智能家居行业机遇价值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8" name=""/>
          <p:cNvSpPr/>
          <p:nvPr/>
        </p:nvSpPr>
        <p:spPr>
          <a:xfrm>
            <a:off x="609480" y="2547720"/>
            <a:ext cx="3505320" cy="1752840"/>
          </a:xfrm>
          <a:custGeom>
            <a:avLst/>
            <a:gdLst/>
            <a:ahLst/>
            <a:rect l="0" t="0" r="r" b="b"/>
            <a:pathLst>
              <a:path w="9737" h="4869">
                <a:moveTo>
                  <a:pt x="106" y="0"/>
                </a:moveTo>
                <a:lnTo>
                  <a:pt x="9632" y="0"/>
                </a:lnTo>
                <a:cubicBezTo>
                  <a:pt x="9690" y="0"/>
                  <a:pt x="9737" y="59"/>
                  <a:pt x="9737" y="106"/>
                </a:cubicBezTo>
                <a:lnTo>
                  <a:pt x="9737" y="4764"/>
                </a:lnTo>
                <a:cubicBezTo>
                  <a:pt x="9737" y="4822"/>
                  <a:pt x="9690" y="4869"/>
                  <a:pt x="9632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4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9" name=""/>
          <p:cNvSpPr/>
          <p:nvPr/>
        </p:nvSpPr>
        <p:spPr>
          <a:xfrm>
            <a:off x="1933560" y="277632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9"/>
                  <a:pt x="2382" y="1192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3" y="2382"/>
                  <a:pt x="0" y="1725"/>
                  <a:pt x="0" y="1192"/>
                </a:cubicBezTo>
                <a:cubicBezTo>
                  <a:pt x="0" y="533"/>
                  <a:pt x="533" y="0"/>
                  <a:pt x="1191" y="0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0" name="" descr=""/>
          <p:cNvPicPr/>
          <p:nvPr/>
        </p:nvPicPr>
        <p:blipFill>
          <a:blip r:embed="rId2"/>
          <a:stretch/>
        </p:blipFill>
        <p:spPr>
          <a:xfrm>
            <a:off x="2223360" y="303372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1" name=""/>
          <p:cNvSpPr txBox="1"/>
          <p:nvPr/>
        </p:nvSpPr>
        <p:spPr>
          <a:xfrm>
            <a:off x="3972600" y="1882800"/>
            <a:ext cx="42246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Summary: Develop Your Three-Year Financial Freedom Action Plan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4343400" y="2547720"/>
            <a:ext cx="3505680" cy="1752840"/>
          </a:xfrm>
          <a:custGeom>
            <a:avLst/>
            <a:gdLst/>
            <a:ahLst/>
            <a:rect l="0" t="0" r="r" b="b"/>
            <a:pathLst>
              <a:path w="9738" h="4869">
                <a:moveTo>
                  <a:pt x="106" y="0"/>
                </a:moveTo>
                <a:lnTo>
                  <a:pt x="9632" y="0"/>
                </a:lnTo>
                <a:cubicBezTo>
                  <a:pt x="9691" y="0"/>
                  <a:pt x="9738" y="59"/>
                  <a:pt x="9738" y="106"/>
                </a:cubicBezTo>
                <a:lnTo>
                  <a:pt x="9738" y="4764"/>
                </a:lnTo>
                <a:cubicBezTo>
                  <a:pt x="9738" y="4822"/>
                  <a:pt x="9691" y="4869"/>
                  <a:pt x="9632" y="4869"/>
                </a:cubicBezTo>
                <a:lnTo>
                  <a:pt x="106" y="4869"/>
                </a:lnTo>
                <a:cubicBezTo>
                  <a:pt x="48" y="4869"/>
                  <a:pt x="0" y="4811"/>
                  <a:pt x="0" y="4764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5667120" y="277632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8" y="0"/>
                  <a:pt x="2382" y="659"/>
                  <a:pt x="2382" y="1192"/>
                </a:cubicBezTo>
                <a:cubicBezTo>
                  <a:pt x="2382" y="1849"/>
                  <a:pt x="1848" y="2382"/>
                  <a:pt x="1191" y="2382"/>
                </a:cubicBezTo>
                <a:cubicBezTo>
                  <a:pt x="533" y="2382"/>
                  <a:pt x="0" y="1725"/>
                  <a:pt x="0" y="1192"/>
                </a:cubicBezTo>
                <a:cubicBezTo>
                  <a:pt x="0" y="533"/>
                  <a:pt x="533" y="0"/>
                  <a:pt x="119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4" name="" descr=""/>
          <p:cNvPicPr/>
          <p:nvPr/>
        </p:nvPicPr>
        <p:blipFill>
          <a:blip r:embed="rId3"/>
          <a:stretch/>
        </p:blipFill>
        <p:spPr>
          <a:xfrm>
            <a:off x="5975640" y="3033720"/>
            <a:ext cx="240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5" name=""/>
          <p:cNvSpPr txBox="1"/>
          <p:nvPr/>
        </p:nvSpPr>
        <p:spPr>
          <a:xfrm>
            <a:off x="1790640" y="377496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双轨并行战略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6" name=""/>
          <p:cNvSpPr/>
          <p:nvPr/>
        </p:nvSpPr>
        <p:spPr>
          <a:xfrm>
            <a:off x="8076960" y="2547720"/>
            <a:ext cx="3505680" cy="1752840"/>
          </a:xfrm>
          <a:custGeom>
            <a:avLst/>
            <a:gdLst/>
            <a:ahLst/>
            <a:rect l="0" t="0" r="r" b="b"/>
            <a:pathLst>
              <a:path w="9738" h="4869">
                <a:moveTo>
                  <a:pt x="106" y="0"/>
                </a:moveTo>
                <a:lnTo>
                  <a:pt x="9632" y="0"/>
                </a:lnTo>
                <a:cubicBezTo>
                  <a:pt x="9690" y="0"/>
                  <a:pt x="9738" y="59"/>
                  <a:pt x="9738" y="106"/>
                </a:cubicBezTo>
                <a:lnTo>
                  <a:pt x="9738" y="4764"/>
                </a:lnTo>
                <a:cubicBezTo>
                  <a:pt x="9738" y="4822"/>
                  <a:pt x="9690" y="4869"/>
                  <a:pt x="9632" y="4869"/>
                </a:cubicBezTo>
                <a:lnTo>
                  <a:pt x="106" y="4869"/>
                </a:lnTo>
                <a:cubicBezTo>
                  <a:pt x="48" y="4869"/>
                  <a:pt x="0" y="4811"/>
                  <a:pt x="0" y="4764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7" name=""/>
          <p:cNvSpPr/>
          <p:nvPr/>
        </p:nvSpPr>
        <p:spPr>
          <a:xfrm>
            <a:off x="9401040" y="277632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0" y="0"/>
                </a:moveTo>
                <a:cubicBezTo>
                  <a:pt x="1849" y="0"/>
                  <a:pt x="2382" y="659"/>
                  <a:pt x="2382" y="1192"/>
                </a:cubicBezTo>
                <a:cubicBezTo>
                  <a:pt x="2382" y="1849"/>
                  <a:pt x="1849" y="2382"/>
                  <a:pt x="1190" y="2382"/>
                </a:cubicBezTo>
                <a:cubicBezTo>
                  <a:pt x="533" y="2382"/>
                  <a:pt x="0" y="1725"/>
                  <a:pt x="0" y="1192"/>
                </a:cubicBezTo>
                <a:cubicBezTo>
                  <a:pt x="0" y="533"/>
                  <a:pt x="533" y="0"/>
                  <a:pt x="1190" y="0"/>
                </a:cubicBezTo>
                <a:close/>
              </a:path>
            </a:pathLst>
          </a:custGeom>
          <a:solidFill>
            <a:srgbClr val="715a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98" name="" descr=""/>
          <p:cNvPicPr/>
          <p:nvPr/>
        </p:nvPicPr>
        <p:blipFill>
          <a:blip r:embed="rId4"/>
          <a:stretch/>
        </p:blipFill>
        <p:spPr>
          <a:xfrm>
            <a:off x="9720360" y="3036240"/>
            <a:ext cx="218880" cy="33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9" name=""/>
          <p:cNvSpPr txBox="1"/>
          <p:nvPr/>
        </p:nvSpPr>
        <p:spPr>
          <a:xfrm>
            <a:off x="5617800" y="3774960"/>
            <a:ext cx="9532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三阶段路径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609480" y="4528800"/>
            <a:ext cx="3505320" cy="1753200"/>
          </a:xfrm>
          <a:custGeom>
            <a:avLst/>
            <a:gdLst/>
            <a:ahLst/>
            <a:rect l="0" t="0" r="r" b="b"/>
            <a:pathLst>
              <a:path w="9737" h="4870">
                <a:moveTo>
                  <a:pt x="106" y="0"/>
                </a:moveTo>
                <a:lnTo>
                  <a:pt x="9632" y="0"/>
                </a:lnTo>
                <a:cubicBezTo>
                  <a:pt x="9690" y="0"/>
                  <a:pt x="9737" y="59"/>
                  <a:pt x="9737" y="106"/>
                </a:cubicBezTo>
                <a:lnTo>
                  <a:pt x="9737" y="4764"/>
                </a:lnTo>
                <a:cubicBezTo>
                  <a:pt x="9737" y="4822"/>
                  <a:pt x="9690" y="4870"/>
                  <a:pt x="9632" y="4870"/>
                </a:cubicBezTo>
                <a:lnTo>
                  <a:pt x="106" y="4870"/>
                </a:lnTo>
                <a:cubicBezTo>
                  <a:pt x="47" y="4870"/>
                  <a:pt x="0" y="4811"/>
                  <a:pt x="0" y="4764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1" name=""/>
          <p:cNvSpPr/>
          <p:nvPr/>
        </p:nvSpPr>
        <p:spPr>
          <a:xfrm>
            <a:off x="1933560" y="4757400"/>
            <a:ext cx="857520" cy="857880"/>
          </a:xfrm>
          <a:custGeom>
            <a:avLst/>
            <a:gdLst/>
            <a:ahLst/>
            <a:rect l="0" t="0" r="r" b="b"/>
            <a:pathLst>
              <a:path w="2382" h="2383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3"/>
                  <a:pt x="1191" y="2383"/>
                </a:cubicBezTo>
                <a:cubicBezTo>
                  <a:pt x="533" y="2383"/>
                  <a:pt x="0" y="1724"/>
                  <a:pt x="0" y="1191"/>
                </a:cubicBezTo>
                <a:cubicBezTo>
                  <a:pt x="0" y="533"/>
                  <a:pt x="533" y="0"/>
                  <a:pt x="1191" y="0"/>
                </a:cubicBezTo>
                <a:close/>
              </a:path>
            </a:pathLst>
          </a:custGeom>
          <a:solidFill>
            <a:srgbClr val="2cb8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2" name="" descr=""/>
          <p:cNvPicPr/>
          <p:nvPr/>
        </p:nvPicPr>
        <p:blipFill>
          <a:blip r:embed="rId5"/>
          <a:stretch/>
        </p:blipFill>
        <p:spPr>
          <a:xfrm>
            <a:off x="2223360" y="501480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3" name=""/>
          <p:cNvSpPr txBox="1"/>
          <p:nvPr/>
        </p:nvSpPr>
        <p:spPr>
          <a:xfrm>
            <a:off x="9259200" y="377496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关键行动保障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4" name=""/>
          <p:cNvSpPr/>
          <p:nvPr/>
        </p:nvSpPr>
        <p:spPr>
          <a:xfrm>
            <a:off x="4343400" y="4528800"/>
            <a:ext cx="3505680" cy="1753200"/>
          </a:xfrm>
          <a:custGeom>
            <a:avLst/>
            <a:gdLst/>
            <a:ahLst/>
            <a:rect l="0" t="0" r="r" b="b"/>
            <a:pathLst>
              <a:path w="9738" h="4870">
                <a:moveTo>
                  <a:pt x="106" y="0"/>
                </a:moveTo>
                <a:lnTo>
                  <a:pt x="9632" y="0"/>
                </a:lnTo>
                <a:cubicBezTo>
                  <a:pt x="9691" y="0"/>
                  <a:pt x="9738" y="59"/>
                  <a:pt x="9738" y="106"/>
                </a:cubicBezTo>
                <a:lnTo>
                  <a:pt x="9738" y="4764"/>
                </a:lnTo>
                <a:cubicBezTo>
                  <a:pt x="9738" y="4822"/>
                  <a:pt x="9691" y="4870"/>
                  <a:pt x="9632" y="4870"/>
                </a:cubicBezTo>
                <a:lnTo>
                  <a:pt x="106" y="4870"/>
                </a:lnTo>
                <a:cubicBezTo>
                  <a:pt x="48" y="4870"/>
                  <a:pt x="0" y="4811"/>
                  <a:pt x="0" y="4764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5" name=""/>
          <p:cNvSpPr/>
          <p:nvPr/>
        </p:nvSpPr>
        <p:spPr>
          <a:xfrm>
            <a:off x="5667120" y="4757400"/>
            <a:ext cx="857520" cy="857880"/>
          </a:xfrm>
          <a:custGeom>
            <a:avLst/>
            <a:gdLst/>
            <a:ahLst/>
            <a:rect l="0" t="0" r="r" b="b"/>
            <a:pathLst>
              <a:path w="2382" h="2383">
                <a:moveTo>
                  <a:pt x="1191" y="0"/>
                </a:moveTo>
                <a:cubicBezTo>
                  <a:pt x="1848" y="0"/>
                  <a:pt x="2382" y="658"/>
                  <a:pt x="2382" y="1191"/>
                </a:cubicBezTo>
                <a:cubicBezTo>
                  <a:pt x="2382" y="1849"/>
                  <a:pt x="1848" y="2383"/>
                  <a:pt x="1191" y="2383"/>
                </a:cubicBezTo>
                <a:cubicBezTo>
                  <a:pt x="533" y="2383"/>
                  <a:pt x="0" y="1724"/>
                  <a:pt x="0" y="1191"/>
                </a:cubicBezTo>
                <a:cubicBezTo>
                  <a:pt x="0" y="533"/>
                  <a:pt x="533" y="0"/>
                  <a:pt x="1191" y="0"/>
                </a:cubicBezTo>
                <a:close/>
              </a:path>
            </a:pathLst>
          </a:custGeom>
          <a:solidFill>
            <a:srgbClr val="f484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06" name="" descr=""/>
          <p:cNvPicPr/>
          <p:nvPr/>
        </p:nvPicPr>
        <p:blipFill>
          <a:blip r:embed="rId6"/>
          <a:stretch/>
        </p:blipFill>
        <p:spPr>
          <a:xfrm>
            <a:off x="5956920" y="501480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7" name=""/>
          <p:cNvSpPr txBox="1"/>
          <p:nvPr/>
        </p:nvSpPr>
        <p:spPr>
          <a:xfrm>
            <a:off x="1789920" y="575640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主业稳健增长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8" name=""/>
          <p:cNvSpPr/>
          <p:nvPr/>
        </p:nvSpPr>
        <p:spPr>
          <a:xfrm>
            <a:off x="8076960" y="4528800"/>
            <a:ext cx="3505680" cy="1753200"/>
          </a:xfrm>
          <a:custGeom>
            <a:avLst/>
            <a:gdLst/>
            <a:ahLst/>
            <a:rect l="0" t="0" r="r" b="b"/>
            <a:pathLst>
              <a:path w="9738" h="4870">
                <a:moveTo>
                  <a:pt x="106" y="0"/>
                </a:moveTo>
                <a:lnTo>
                  <a:pt x="9632" y="0"/>
                </a:lnTo>
                <a:cubicBezTo>
                  <a:pt x="9690" y="0"/>
                  <a:pt x="9738" y="59"/>
                  <a:pt x="9738" y="106"/>
                </a:cubicBezTo>
                <a:lnTo>
                  <a:pt x="9738" y="4764"/>
                </a:lnTo>
                <a:cubicBezTo>
                  <a:pt x="9738" y="4822"/>
                  <a:pt x="9690" y="4870"/>
                  <a:pt x="9632" y="4870"/>
                </a:cubicBezTo>
                <a:lnTo>
                  <a:pt x="106" y="4870"/>
                </a:lnTo>
                <a:cubicBezTo>
                  <a:pt x="48" y="4870"/>
                  <a:pt x="0" y="4811"/>
                  <a:pt x="0" y="4764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9" name=""/>
          <p:cNvSpPr/>
          <p:nvPr/>
        </p:nvSpPr>
        <p:spPr>
          <a:xfrm>
            <a:off x="9401040" y="4757400"/>
            <a:ext cx="857520" cy="857880"/>
          </a:xfrm>
          <a:custGeom>
            <a:avLst/>
            <a:gdLst/>
            <a:ahLst/>
            <a:rect l="0" t="0" r="r" b="b"/>
            <a:pathLst>
              <a:path w="2382" h="2383">
                <a:moveTo>
                  <a:pt x="1190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3"/>
                  <a:pt x="1190" y="2383"/>
                </a:cubicBezTo>
                <a:cubicBezTo>
                  <a:pt x="533" y="2383"/>
                  <a:pt x="0" y="1724"/>
                  <a:pt x="0" y="1191"/>
                </a:cubicBezTo>
                <a:cubicBezTo>
                  <a:pt x="0" y="533"/>
                  <a:pt x="533" y="0"/>
                  <a:pt x="1190" y="0"/>
                </a:cubicBezTo>
                <a:close/>
              </a:path>
            </a:pathLst>
          </a:custGeom>
          <a:solidFill>
            <a:srgbClr val="b62b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0" name="" descr=""/>
          <p:cNvPicPr/>
          <p:nvPr/>
        </p:nvPicPr>
        <p:blipFill>
          <a:blip r:embed="rId7"/>
          <a:stretch/>
        </p:blipFill>
        <p:spPr>
          <a:xfrm>
            <a:off x="9690840" y="501480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1" name=""/>
          <p:cNvSpPr txBox="1"/>
          <p:nvPr/>
        </p:nvSpPr>
        <p:spPr>
          <a:xfrm>
            <a:off x="5523840" y="575640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副业指数突破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2" name=""/>
          <p:cNvSpPr txBox="1"/>
          <p:nvPr/>
        </p:nvSpPr>
        <p:spPr>
          <a:xfrm>
            <a:off x="9259560" y="575640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风险管理体系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5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06/01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智能家居行业机遇价值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6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7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3236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8" name=""/>
          <p:cNvSpPr txBox="1"/>
          <p:nvPr/>
        </p:nvSpPr>
        <p:spPr>
          <a:xfrm>
            <a:off x="380880" y="450000"/>
            <a:ext cx="57308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核心结论：双轨并行，确定性增长的必由之路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9" name=""/>
          <p:cNvSpPr txBox="1"/>
          <p:nvPr/>
        </p:nvSpPr>
        <p:spPr>
          <a:xfrm>
            <a:off x="1085760" y="150912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主业：收入压舱石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0" name=""/>
          <p:cNvSpPr txBox="1"/>
          <p:nvPr/>
        </p:nvSpPr>
        <p:spPr>
          <a:xfrm>
            <a:off x="914400" y="1962720"/>
            <a:ext cx="3746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深耕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协议技术，构建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端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边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云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系统护城河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1" name=""/>
          <p:cNvSpPr txBox="1"/>
          <p:nvPr/>
        </p:nvSpPr>
        <p:spPr>
          <a:xfrm>
            <a:off x="914400" y="2305800"/>
            <a:ext cx="2883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顺应国家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十五五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数字家庭建设宏观趋势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2" name=""/>
          <p:cNvSpPr txBox="1"/>
          <p:nvPr/>
        </p:nvSpPr>
        <p:spPr>
          <a:xfrm>
            <a:off x="914400" y="2648520"/>
            <a:ext cx="2896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未来三年保持</a:t>
            </a:r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稳定线性增长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，提供财务基础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3" name="" descr=""/>
          <p:cNvPicPr/>
          <p:nvPr/>
        </p:nvPicPr>
        <p:blipFill>
          <a:blip r:embed="rId3"/>
          <a:stretch/>
        </p:blipFill>
        <p:spPr>
          <a:xfrm>
            <a:off x="609480" y="353376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4" name=""/>
          <p:cNvSpPr txBox="1"/>
          <p:nvPr/>
        </p:nvSpPr>
        <p:spPr>
          <a:xfrm>
            <a:off x="914400" y="2991600"/>
            <a:ext cx="2896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将个人职业价值最大化，技术专家路径清晰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5" name=""/>
          <p:cNvSpPr/>
          <p:nvPr/>
        </p:nvSpPr>
        <p:spPr>
          <a:xfrm>
            <a:off x="609480" y="4028760"/>
            <a:ext cx="5143680" cy="533880"/>
          </a:xfrm>
          <a:custGeom>
            <a:avLst/>
            <a:gdLst/>
            <a:ahLst/>
            <a:rect l="0" t="0" r="r" b="b"/>
            <a:pathLst>
              <a:path w="14288" h="1483">
                <a:moveTo>
                  <a:pt x="211" y="0"/>
                </a:moveTo>
                <a:lnTo>
                  <a:pt x="14077" y="0"/>
                </a:lnTo>
                <a:cubicBezTo>
                  <a:pt x="14194" y="0"/>
                  <a:pt x="14288" y="117"/>
                  <a:pt x="14288" y="212"/>
                </a:cubicBezTo>
                <a:lnTo>
                  <a:pt x="14288" y="1270"/>
                </a:lnTo>
                <a:cubicBezTo>
                  <a:pt x="14288" y="1387"/>
                  <a:pt x="14194" y="1483"/>
                  <a:pt x="14077" y="1483"/>
                </a:cubicBezTo>
                <a:lnTo>
                  <a:pt x="211" y="1483"/>
                </a:lnTo>
                <a:cubicBezTo>
                  <a:pt x="95" y="1483"/>
                  <a:pt x="0" y="1365"/>
                  <a:pt x="0" y="1270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6" name=""/>
          <p:cNvSpPr txBox="1"/>
          <p:nvPr/>
        </p:nvSpPr>
        <p:spPr>
          <a:xfrm>
            <a:off x="1047600" y="356652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模式转型必要性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7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28" name="" descr=""/>
          <p:cNvPicPr/>
          <p:nvPr/>
        </p:nvPicPr>
        <p:blipFill>
          <a:blip r:embed="rId4"/>
          <a:stretch/>
        </p:blipFill>
        <p:spPr>
          <a:xfrm>
            <a:off x="6438960" y="147636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9" name=""/>
          <p:cNvSpPr txBox="1"/>
          <p:nvPr/>
        </p:nvSpPr>
        <p:spPr>
          <a:xfrm>
            <a:off x="762120" y="4172760"/>
            <a:ext cx="3679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当前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教学是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时间出售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模式，本质限制收入上限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0" name=""/>
          <p:cNvSpPr txBox="1"/>
          <p:nvPr/>
        </p:nvSpPr>
        <p:spPr>
          <a:xfrm>
            <a:off x="6877080" y="150912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副业：增长突破点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1" name=""/>
          <p:cNvSpPr txBox="1"/>
          <p:nvPr/>
        </p:nvSpPr>
        <p:spPr>
          <a:xfrm>
            <a:off x="6743880" y="1962720"/>
            <a:ext cx="308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教学到</a:t>
            </a:r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标准化产品课程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的商业模式转型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2" name=""/>
          <p:cNvSpPr txBox="1"/>
          <p:nvPr/>
        </p:nvSpPr>
        <p:spPr>
          <a:xfrm>
            <a:off x="6743880" y="2305800"/>
            <a:ext cx="2591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收入结构从线性增长转变为</a:t>
            </a:r>
            <a:r>
              <a:rPr b="1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指数级增长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3" name=""/>
          <p:cNvSpPr txBox="1"/>
          <p:nvPr/>
        </p:nvSpPr>
        <p:spPr>
          <a:xfrm>
            <a:off x="6743880" y="2648520"/>
            <a:ext cx="3353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财务模型推演：产品化后收入将主导财务目标实现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34" name="" descr=""/>
          <p:cNvPicPr/>
          <p:nvPr/>
        </p:nvPicPr>
        <p:blipFill>
          <a:blip r:embed="rId5"/>
          <a:stretch/>
        </p:blipFill>
        <p:spPr>
          <a:xfrm>
            <a:off x="6438960" y="353376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5" name=""/>
          <p:cNvSpPr txBox="1"/>
          <p:nvPr/>
        </p:nvSpPr>
        <p:spPr>
          <a:xfrm>
            <a:off x="6743880" y="2991600"/>
            <a:ext cx="2608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突破月入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万目标，创造超额财务成就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6" name=""/>
          <p:cNvSpPr/>
          <p:nvPr/>
        </p:nvSpPr>
        <p:spPr>
          <a:xfrm>
            <a:off x="6438600" y="4028760"/>
            <a:ext cx="2495880" cy="895680"/>
          </a:xfrm>
          <a:custGeom>
            <a:avLst/>
            <a:gdLst/>
            <a:ahLst/>
            <a:rect l="0" t="0" r="r" b="b"/>
            <a:pathLst>
              <a:path w="6933" h="2488">
                <a:moveTo>
                  <a:pt x="212" y="0"/>
                </a:moveTo>
                <a:lnTo>
                  <a:pt x="6722" y="0"/>
                </a:lnTo>
                <a:cubicBezTo>
                  <a:pt x="6839" y="0"/>
                  <a:pt x="6933" y="118"/>
                  <a:pt x="6933" y="213"/>
                </a:cubicBezTo>
                <a:lnTo>
                  <a:pt x="6933" y="2277"/>
                </a:lnTo>
                <a:cubicBezTo>
                  <a:pt x="6933" y="2394"/>
                  <a:pt x="6839" y="2488"/>
                  <a:pt x="6722" y="2488"/>
                </a:cubicBezTo>
                <a:lnTo>
                  <a:pt x="212" y="2488"/>
                </a:lnTo>
                <a:cubicBezTo>
                  <a:pt x="95" y="2488"/>
                  <a:pt x="0" y="2372"/>
                  <a:pt x="0" y="2277"/>
                </a:cubicBezTo>
                <a:lnTo>
                  <a:pt x="0" y="213"/>
                </a:lnTo>
                <a:cubicBezTo>
                  <a:pt x="0" y="96"/>
                  <a:pt x="95" y="0"/>
                  <a:pt x="212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7" name=""/>
          <p:cNvSpPr txBox="1"/>
          <p:nvPr/>
        </p:nvSpPr>
        <p:spPr>
          <a:xfrm>
            <a:off x="6877080" y="356652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财务目标实现路径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8" name=""/>
          <p:cNvSpPr txBox="1"/>
          <p:nvPr/>
        </p:nvSpPr>
        <p:spPr>
          <a:xfrm>
            <a:off x="7533720" y="417276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9086760" y="4028760"/>
            <a:ext cx="2495880" cy="895680"/>
          </a:xfrm>
          <a:custGeom>
            <a:avLst/>
            <a:gdLst/>
            <a:ahLst/>
            <a:rect l="0" t="0" r="r" b="b"/>
            <a:pathLst>
              <a:path w="6933" h="2488">
                <a:moveTo>
                  <a:pt x="211" y="0"/>
                </a:moveTo>
                <a:lnTo>
                  <a:pt x="6721" y="0"/>
                </a:lnTo>
                <a:cubicBezTo>
                  <a:pt x="6838" y="0"/>
                  <a:pt x="6933" y="118"/>
                  <a:pt x="6933" y="213"/>
                </a:cubicBezTo>
                <a:lnTo>
                  <a:pt x="6933" y="2277"/>
                </a:lnTo>
                <a:cubicBezTo>
                  <a:pt x="6933" y="2394"/>
                  <a:pt x="6838" y="2488"/>
                  <a:pt x="6721" y="2488"/>
                </a:cubicBezTo>
                <a:lnTo>
                  <a:pt x="211" y="2488"/>
                </a:lnTo>
                <a:cubicBezTo>
                  <a:pt x="95" y="2488"/>
                  <a:pt x="0" y="2372"/>
                  <a:pt x="0" y="2277"/>
                </a:cubicBezTo>
                <a:lnTo>
                  <a:pt x="0" y="213"/>
                </a:lnTo>
                <a:cubicBezTo>
                  <a:pt x="0" y="96"/>
                  <a:pt x="95" y="0"/>
                  <a:pt x="211" y="0"/>
                </a:cubicBezTo>
                <a:close/>
              </a:path>
            </a:pathLst>
          </a:custGeom>
          <a:solidFill>
            <a:srgbClr val="f4840c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0" name=""/>
          <p:cNvSpPr txBox="1"/>
          <p:nvPr/>
        </p:nvSpPr>
        <p:spPr>
          <a:xfrm>
            <a:off x="7115760" y="447516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稳健线性增长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1" name=""/>
          <p:cNvSpPr txBox="1"/>
          <p:nvPr/>
        </p:nvSpPr>
        <p:spPr>
          <a:xfrm>
            <a:off x="10181880" y="4172760"/>
            <a:ext cx="305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2" name=""/>
          <p:cNvSpPr txBox="1"/>
          <p:nvPr/>
        </p:nvSpPr>
        <p:spPr>
          <a:xfrm>
            <a:off x="9857160" y="4475160"/>
            <a:ext cx="95328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指数级突破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5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06/02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智能家居行业机遇价值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6" name=""/>
          <p:cNvSpPr/>
          <p:nvPr/>
        </p:nvSpPr>
        <p:spPr>
          <a:xfrm>
            <a:off x="380880" y="1247760"/>
            <a:ext cx="3658320" cy="3638880"/>
          </a:xfrm>
          <a:custGeom>
            <a:avLst/>
            <a:gdLst/>
            <a:ahLst/>
            <a:rect l="0" t="0" r="r" b="b"/>
            <a:pathLst>
              <a:path w="10162" h="1010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10002"/>
                </a:lnTo>
                <a:cubicBezTo>
                  <a:pt x="10162" y="10060"/>
                  <a:pt x="10114" y="10108"/>
                  <a:pt x="10056" y="10108"/>
                </a:cubicBezTo>
                <a:lnTo>
                  <a:pt x="106" y="10108"/>
                </a:lnTo>
                <a:cubicBezTo>
                  <a:pt x="47" y="10108"/>
                  <a:pt x="0" y="10049"/>
                  <a:pt x="0" y="1000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7" name=""/>
          <p:cNvSpPr/>
          <p:nvPr/>
        </p:nvSpPr>
        <p:spPr>
          <a:xfrm>
            <a:off x="609480" y="1542960"/>
            <a:ext cx="381240" cy="381240"/>
          </a:xfrm>
          <a:custGeom>
            <a:avLst/>
            <a:gdLst/>
            <a:ahLst/>
            <a:rect l="0" t="0" r="r" b="b"/>
            <a:pathLst>
              <a:path w="1059" h="1059">
                <a:moveTo>
                  <a:pt x="529" y="0"/>
                </a:moveTo>
                <a:cubicBezTo>
                  <a:pt x="821" y="0"/>
                  <a:pt x="1059" y="292"/>
                  <a:pt x="1059" y="530"/>
                </a:cubicBezTo>
                <a:cubicBezTo>
                  <a:pt x="1059" y="822"/>
                  <a:pt x="821" y="1059"/>
                  <a:pt x="529" y="1059"/>
                </a:cubicBezTo>
                <a:cubicBezTo>
                  <a:pt x="237" y="1059"/>
                  <a:pt x="0" y="767"/>
                  <a:pt x="0" y="530"/>
                </a:cubicBezTo>
                <a:cubicBezTo>
                  <a:pt x="0" y="237"/>
                  <a:pt x="237" y="0"/>
                  <a:pt x="529" y="0"/>
                </a:cubicBezTo>
                <a:close/>
              </a:path>
            </a:pathLst>
          </a:custGeom>
          <a:solidFill>
            <a:srgbClr val="0067d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8" name=""/>
          <p:cNvSpPr txBox="1"/>
          <p:nvPr/>
        </p:nvSpPr>
        <p:spPr>
          <a:xfrm>
            <a:off x="380880" y="450000"/>
            <a:ext cx="4298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战略路径：从技术深耕到商业破局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9" name=""/>
          <p:cNvSpPr txBox="1"/>
          <p:nvPr/>
        </p:nvSpPr>
        <p:spPr>
          <a:xfrm>
            <a:off x="752400" y="1595160"/>
            <a:ext cx="1710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0" name=""/>
          <p:cNvSpPr txBox="1"/>
          <p:nvPr/>
        </p:nvSpPr>
        <p:spPr>
          <a:xfrm>
            <a:off x="110484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技术筑基与模式转型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1" name=""/>
          <p:cNvSpPr txBox="1"/>
          <p:nvPr/>
        </p:nvSpPr>
        <p:spPr>
          <a:xfrm>
            <a:off x="1104840" y="1735200"/>
            <a:ext cx="863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(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1-6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个月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2" name="" descr=""/>
          <p:cNvPicPr/>
          <p:nvPr/>
        </p:nvPicPr>
        <p:blipFill>
          <a:blip r:embed="rId2"/>
          <a:stretch/>
        </p:blipFill>
        <p:spPr>
          <a:xfrm>
            <a:off x="609480" y="21812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3" name=""/>
          <p:cNvSpPr txBox="1"/>
          <p:nvPr/>
        </p:nvSpPr>
        <p:spPr>
          <a:xfrm>
            <a:off x="809640" y="21722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主业行动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4" name=""/>
          <p:cNvSpPr txBox="1"/>
          <p:nvPr/>
        </p:nvSpPr>
        <p:spPr>
          <a:xfrm>
            <a:off x="838080" y="2439000"/>
            <a:ext cx="2248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全面投入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协议学习与实践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5" name=""/>
          <p:cNvSpPr txBox="1"/>
          <p:nvPr/>
        </p:nvSpPr>
        <p:spPr>
          <a:xfrm>
            <a:off x="838080" y="274392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建立每周固定学习机制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6" name=""/>
          <p:cNvSpPr txBox="1"/>
          <p:nvPr/>
        </p:nvSpPr>
        <p:spPr>
          <a:xfrm>
            <a:off x="838080" y="3048840"/>
            <a:ext cx="2108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技能拓展至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端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边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-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云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架构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7" name="" descr=""/>
          <p:cNvPicPr/>
          <p:nvPr/>
        </p:nvPicPr>
        <p:blipFill>
          <a:blip r:embed="rId3"/>
          <a:stretch/>
        </p:blipFill>
        <p:spPr>
          <a:xfrm>
            <a:off x="609480" y="35528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8" name=""/>
          <p:cNvSpPr txBox="1"/>
          <p:nvPr/>
        </p:nvSpPr>
        <p:spPr>
          <a:xfrm>
            <a:off x="809640" y="35438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副业行动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9" name=""/>
          <p:cNvSpPr txBox="1"/>
          <p:nvPr/>
        </p:nvSpPr>
        <p:spPr>
          <a:xfrm>
            <a:off x="838080" y="381060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启动商业模式战略转型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0" name=""/>
          <p:cNvSpPr txBox="1"/>
          <p:nvPr/>
        </p:nvSpPr>
        <p:spPr>
          <a:xfrm>
            <a:off x="838080" y="411552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开发可批量销售录播课程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1" name=""/>
          <p:cNvSpPr/>
          <p:nvPr/>
        </p:nvSpPr>
        <p:spPr>
          <a:xfrm>
            <a:off x="4267080" y="1247760"/>
            <a:ext cx="3658320" cy="3638880"/>
          </a:xfrm>
          <a:custGeom>
            <a:avLst/>
            <a:gdLst/>
            <a:ahLst/>
            <a:rect l="0" t="0" r="r" b="b"/>
            <a:pathLst>
              <a:path w="10162" h="1010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10002"/>
                </a:lnTo>
                <a:cubicBezTo>
                  <a:pt x="10162" y="10060"/>
                  <a:pt x="10114" y="10108"/>
                  <a:pt x="10056" y="10108"/>
                </a:cubicBezTo>
                <a:lnTo>
                  <a:pt x="106" y="10108"/>
                </a:lnTo>
                <a:cubicBezTo>
                  <a:pt x="47" y="10108"/>
                  <a:pt x="0" y="10049"/>
                  <a:pt x="0" y="1000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2" name=""/>
          <p:cNvSpPr/>
          <p:nvPr/>
        </p:nvSpPr>
        <p:spPr>
          <a:xfrm>
            <a:off x="4495680" y="1542960"/>
            <a:ext cx="381240" cy="381240"/>
          </a:xfrm>
          <a:custGeom>
            <a:avLst/>
            <a:gdLst/>
            <a:ahLst/>
            <a:rect l="0" t="0" r="r" b="b"/>
            <a:pathLst>
              <a:path w="1059" h="1059">
                <a:moveTo>
                  <a:pt x="529" y="0"/>
                </a:moveTo>
                <a:cubicBezTo>
                  <a:pt x="822" y="0"/>
                  <a:pt x="1059" y="292"/>
                  <a:pt x="1059" y="530"/>
                </a:cubicBezTo>
                <a:cubicBezTo>
                  <a:pt x="1059" y="822"/>
                  <a:pt x="822" y="1059"/>
                  <a:pt x="529" y="1059"/>
                </a:cubicBezTo>
                <a:cubicBezTo>
                  <a:pt x="237" y="1059"/>
                  <a:pt x="0" y="767"/>
                  <a:pt x="0" y="530"/>
                </a:cubicBezTo>
                <a:cubicBezTo>
                  <a:pt x="0" y="237"/>
                  <a:pt x="237" y="0"/>
                  <a:pt x="529" y="0"/>
                </a:cubicBezTo>
                <a:close/>
              </a:path>
            </a:pathLst>
          </a:custGeom>
          <a:solidFill>
            <a:srgbClr val="09aa71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3" name=""/>
          <p:cNvSpPr txBox="1"/>
          <p:nvPr/>
        </p:nvSpPr>
        <p:spPr>
          <a:xfrm>
            <a:off x="838080" y="442044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完成副业实体化注册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4" name=""/>
          <p:cNvSpPr txBox="1"/>
          <p:nvPr/>
        </p:nvSpPr>
        <p:spPr>
          <a:xfrm>
            <a:off x="4638600" y="1595160"/>
            <a:ext cx="1710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2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5" name=""/>
          <p:cNvSpPr txBox="1"/>
          <p:nvPr/>
        </p:nvSpPr>
        <p:spPr>
          <a:xfrm>
            <a:off x="499104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深度积累与品牌构建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6" name=""/>
          <p:cNvSpPr txBox="1"/>
          <p:nvPr/>
        </p:nvSpPr>
        <p:spPr>
          <a:xfrm>
            <a:off x="4991040" y="1735200"/>
            <a:ext cx="945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(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7-18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个月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7" name="" descr=""/>
          <p:cNvPicPr/>
          <p:nvPr/>
        </p:nvPicPr>
        <p:blipFill>
          <a:blip r:embed="rId4"/>
          <a:stretch/>
        </p:blipFill>
        <p:spPr>
          <a:xfrm>
            <a:off x="4495680" y="21812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8" name=""/>
          <p:cNvSpPr txBox="1"/>
          <p:nvPr/>
        </p:nvSpPr>
        <p:spPr>
          <a:xfrm>
            <a:off x="4695840" y="21722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主业行动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9" name=""/>
          <p:cNvSpPr txBox="1"/>
          <p:nvPr/>
        </p:nvSpPr>
        <p:spPr>
          <a:xfrm>
            <a:off x="4724280" y="243900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聚焦公司内部技术突破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0" name=""/>
          <p:cNvSpPr txBox="1"/>
          <p:nvPr/>
        </p:nvSpPr>
        <p:spPr>
          <a:xfrm>
            <a:off x="4724280" y="27439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积累高质量技术成果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1" name=""/>
          <p:cNvSpPr txBox="1"/>
          <p:nvPr/>
        </p:nvSpPr>
        <p:spPr>
          <a:xfrm>
            <a:off x="4724280" y="3048840"/>
            <a:ext cx="17913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证明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技术专家价值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72" name="" descr=""/>
          <p:cNvPicPr/>
          <p:nvPr/>
        </p:nvPicPr>
        <p:blipFill>
          <a:blip r:embed="rId5"/>
          <a:stretch/>
        </p:blipFill>
        <p:spPr>
          <a:xfrm>
            <a:off x="4495680" y="35528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3" name=""/>
          <p:cNvSpPr txBox="1"/>
          <p:nvPr/>
        </p:nvSpPr>
        <p:spPr>
          <a:xfrm>
            <a:off x="4695840" y="35438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副业行动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4" name=""/>
          <p:cNvSpPr txBox="1"/>
          <p:nvPr/>
        </p:nvSpPr>
        <p:spPr>
          <a:xfrm>
            <a:off x="4724280" y="381060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推进产品化业务规模化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5" name=""/>
          <p:cNvSpPr txBox="1"/>
          <p:nvPr/>
        </p:nvSpPr>
        <p:spPr>
          <a:xfrm>
            <a:off x="4724280" y="41155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优化内容与服务质量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6" name=""/>
          <p:cNvSpPr/>
          <p:nvPr/>
        </p:nvSpPr>
        <p:spPr>
          <a:xfrm>
            <a:off x="8153280" y="1247760"/>
            <a:ext cx="3658320" cy="3638880"/>
          </a:xfrm>
          <a:custGeom>
            <a:avLst/>
            <a:gdLst/>
            <a:ahLst/>
            <a:rect l="0" t="0" r="r" b="b"/>
            <a:pathLst>
              <a:path w="10162" h="1010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10002"/>
                </a:lnTo>
                <a:cubicBezTo>
                  <a:pt x="10162" y="10060"/>
                  <a:pt x="10114" y="10108"/>
                  <a:pt x="10056" y="10108"/>
                </a:cubicBezTo>
                <a:lnTo>
                  <a:pt x="106" y="10108"/>
                </a:lnTo>
                <a:cubicBezTo>
                  <a:pt x="47" y="10108"/>
                  <a:pt x="0" y="10049"/>
                  <a:pt x="0" y="1000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7" name=""/>
          <p:cNvSpPr/>
          <p:nvPr/>
        </p:nvSpPr>
        <p:spPr>
          <a:xfrm>
            <a:off x="8381880" y="1542960"/>
            <a:ext cx="381240" cy="381240"/>
          </a:xfrm>
          <a:custGeom>
            <a:avLst/>
            <a:gdLst/>
            <a:ahLst/>
            <a:rect l="0" t="0" r="r" b="b"/>
            <a:pathLst>
              <a:path w="1059" h="1059">
                <a:moveTo>
                  <a:pt x="530" y="0"/>
                </a:moveTo>
                <a:cubicBezTo>
                  <a:pt x="822" y="0"/>
                  <a:pt x="1059" y="292"/>
                  <a:pt x="1059" y="530"/>
                </a:cubicBezTo>
                <a:cubicBezTo>
                  <a:pt x="1059" y="822"/>
                  <a:pt x="822" y="1059"/>
                  <a:pt x="530" y="1059"/>
                </a:cubicBezTo>
                <a:cubicBezTo>
                  <a:pt x="237" y="1059"/>
                  <a:pt x="0" y="767"/>
                  <a:pt x="0" y="530"/>
                </a:cubicBezTo>
                <a:cubicBezTo>
                  <a:pt x="0" y="237"/>
                  <a:pt x="237" y="0"/>
                  <a:pt x="530" y="0"/>
                </a:cubicBezTo>
                <a:close/>
              </a:path>
            </a:pathLst>
          </a:custGeom>
          <a:solidFill>
            <a:srgbClr val="715afb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8" name=""/>
          <p:cNvSpPr txBox="1"/>
          <p:nvPr/>
        </p:nvSpPr>
        <p:spPr>
          <a:xfrm>
            <a:off x="4724280" y="442044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构建稳定线上教学品牌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9" name=""/>
          <p:cNvSpPr txBox="1"/>
          <p:nvPr/>
        </p:nvSpPr>
        <p:spPr>
          <a:xfrm>
            <a:off x="8524800" y="1595160"/>
            <a:ext cx="1710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0" name=""/>
          <p:cNvSpPr txBox="1"/>
          <p:nvPr/>
        </p:nvSpPr>
        <p:spPr>
          <a:xfrm>
            <a:off x="887724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价值跃迁与全面扩张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1" name=""/>
          <p:cNvSpPr txBox="1"/>
          <p:nvPr/>
        </p:nvSpPr>
        <p:spPr>
          <a:xfrm>
            <a:off x="8877240" y="1735200"/>
            <a:ext cx="1026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(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第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19-36</a:t>
            </a:r>
            <a:r>
              <a:rPr b="1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个月</a:t>
            </a:r>
            <a:r>
              <a:rPr b="1" lang="en-US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)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2" name="" descr=""/>
          <p:cNvPicPr/>
          <p:nvPr/>
        </p:nvPicPr>
        <p:blipFill>
          <a:blip r:embed="rId6"/>
          <a:stretch/>
        </p:blipFill>
        <p:spPr>
          <a:xfrm>
            <a:off x="8381880" y="21812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3" name=""/>
          <p:cNvSpPr txBox="1"/>
          <p:nvPr/>
        </p:nvSpPr>
        <p:spPr>
          <a:xfrm>
            <a:off x="8582040" y="21722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主业行动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4" name=""/>
          <p:cNvSpPr txBox="1"/>
          <p:nvPr/>
        </p:nvSpPr>
        <p:spPr>
          <a:xfrm>
            <a:off x="8610480" y="243900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巩固技术专家职业成果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5" name=""/>
          <p:cNvSpPr txBox="1"/>
          <p:nvPr/>
        </p:nvSpPr>
        <p:spPr>
          <a:xfrm>
            <a:off x="8610480" y="27439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关注行业前沿动态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6" name=""/>
          <p:cNvSpPr txBox="1"/>
          <p:nvPr/>
        </p:nvSpPr>
        <p:spPr>
          <a:xfrm>
            <a:off x="8610480" y="304884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扩展个人行业影响力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7" name="" descr=""/>
          <p:cNvPicPr/>
          <p:nvPr/>
        </p:nvPicPr>
        <p:blipFill>
          <a:blip r:embed="rId7"/>
          <a:stretch/>
        </p:blipFill>
        <p:spPr>
          <a:xfrm>
            <a:off x="8381880" y="35528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8" name=""/>
          <p:cNvSpPr txBox="1"/>
          <p:nvPr/>
        </p:nvSpPr>
        <p:spPr>
          <a:xfrm>
            <a:off x="8582040" y="35438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副业行动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9" name=""/>
          <p:cNvSpPr txBox="1"/>
          <p:nvPr/>
        </p:nvSpPr>
        <p:spPr>
          <a:xfrm>
            <a:off x="8610480" y="38106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实现收入指数级增长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0" name=""/>
          <p:cNvSpPr txBox="1"/>
          <p:nvPr/>
        </p:nvSpPr>
        <p:spPr>
          <a:xfrm>
            <a:off x="8610480" y="41155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持续迭代课程内容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1" name=""/>
          <p:cNvSpPr/>
          <p:nvPr/>
        </p:nvSpPr>
        <p:spPr>
          <a:xfrm>
            <a:off x="380880" y="5114880"/>
            <a:ext cx="11430720" cy="810000"/>
          </a:xfrm>
          <a:custGeom>
            <a:avLst/>
            <a:gdLst/>
            <a:ahLst/>
            <a:rect l="0" t="0" r="r" b="b"/>
            <a:pathLst>
              <a:path w="31752" h="2250">
                <a:moveTo>
                  <a:pt x="0" y="0"/>
                </a:moveTo>
                <a:lnTo>
                  <a:pt x="31752" y="0"/>
                </a:lnTo>
                <a:lnTo>
                  <a:pt x="31752" y="2250"/>
                </a:lnTo>
                <a:lnTo>
                  <a:pt x="0" y="2250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2" name=""/>
          <p:cNvSpPr/>
          <p:nvPr/>
        </p:nvSpPr>
        <p:spPr>
          <a:xfrm>
            <a:off x="380880" y="4886280"/>
            <a:ext cx="1143000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3" name=""/>
          <p:cNvSpPr txBox="1"/>
          <p:nvPr/>
        </p:nvSpPr>
        <p:spPr>
          <a:xfrm>
            <a:off x="8610480" y="442044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形成完整知识产品生态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4" name="" descr=""/>
          <p:cNvPicPr/>
          <p:nvPr/>
        </p:nvPicPr>
        <p:blipFill>
          <a:blip r:embed="rId8"/>
          <a:stretch/>
        </p:blipFill>
        <p:spPr>
          <a:xfrm>
            <a:off x="533520" y="530532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5" name=""/>
          <p:cNvSpPr txBox="1"/>
          <p:nvPr/>
        </p:nvSpPr>
        <p:spPr>
          <a:xfrm>
            <a:off x="695160" y="526788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转型关键点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6" name=""/>
          <p:cNvSpPr txBox="1"/>
          <p:nvPr/>
        </p:nvSpPr>
        <p:spPr>
          <a:xfrm>
            <a:off x="533520" y="5573880"/>
            <a:ext cx="58345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副业收入将不再受限于教学时间，而是由产品销量和品牌溢价驱动，成为实现财务目标的决定性力量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9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06/03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智能家居行业机遇价值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0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1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2" name=""/>
          <p:cNvSpPr txBox="1"/>
          <p:nvPr/>
        </p:nvSpPr>
        <p:spPr>
          <a:xfrm>
            <a:off x="380880" y="450000"/>
            <a:ext cx="487152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行动建议：将蓝图变为现实的关键保障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3" name=""/>
          <p:cNvSpPr txBox="1"/>
          <p:nvPr/>
        </p:nvSpPr>
        <p:spPr>
          <a:xfrm>
            <a:off x="1047600" y="150912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风险管理内化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4" name="" descr=""/>
          <p:cNvPicPr/>
          <p:nvPr/>
        </p:nvPicPr>
        <p:blipFill>
          <a:blip r:embed="rId3"/>
          <a:stretch/>
        </p:blipFill>
        <p:spPr>
          <a:xfrm>
            <a:off x="609480" y="2009880"/>
            <a:ext cx="19008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5" name=""/>
          <p:cNvSpPr txBox="1"/>
          <p:nvPr/>
        </p:nvSpPr>
        <p:spPr>
          <a:xfrm>
            <a:off x="847800" y="20005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主业风险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6" name=""/>
          <p:cNvSpPr txBox="1"/>
          <p:nvPr/>
        </p:nvSpPr>
        <p:spPr>
          <a:xfrm>
            <a:off x="800280" y="226764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技术迭代的知识断层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7" name=""/>
          <p:cNvSpPr txBox="1"/>
          <p:nvPr/>
        </p:nvSpPr>
        <p:spPr>
          <a:xfrm>
            <a:off x="800280" y="257256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建立持续学习机制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8" name=""/>
          <p:cNvSpPr txBox="1"/>
          <p:nvPr/>
        </p:nvSpPr>
        <p:spPr>
          <a:xfrm>
            <a:off x="800280" y="28771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确保晋升通道清晰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9" name="" descr=""/>
          <p:cNvPicPr/>
          <p:nvPr/>
        </p:nvPicPr>
        <p:blipFill>
          <a:blip r:embed="rId4"/>
          <a:stretch/>
        </p:blipFill>
        <p:spPr>
          <a:xfrm>
            <a:off x="3257640" y="2009880"/>
            <a:ext cx="13284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0" name=""/>
          <p:cNvSpPr txBox="1"/>
          <p:nvPr/>
        </p:nvSpPr>
        <p:spPr>
          <a:xfrm>
            <a:off x="3438360" y="200052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副业风险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1" name=""/>
          <p:cNvSpPr txBox="1"/>
          <p:nvPr/>
        </p:nvSpPr>
        <p:spPr>
          <a:xfrm>
            <a:off x="3448080" y="226764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知识产权与数据安全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2" name=""/>
          <p:cNvSpPr txBox="1"/>
          <p:nvPr/>
        </p:nvSpPr>
        <p:spPr>
          <a:xfrm>
            <a:off x="3448080" y="257256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规避单一平台依赖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4" name="" descr=""/>
          <p:cNvPicPr/>
          <p:nvPr/>
        </p:nvPicPr>
        <p:blipFill>
          <a:blip r:embed="rId5"/>
          <a:stretch/>
        </p:blipFill>
        <p:spPr>
          <a:xfrm>
            <a:off x="6438960" y="1476360"/>
            <a:ext cx="3614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5" name=""/>
          <p:cNvSpPr txBox="1"/>
          <p:nvPr/>
        </p:nvSpPr>
        <p:spPr>
          <a:xfrm>
            <a:off x="3448080" y="28771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严守财税合规底线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6" name="" descr=""/>
          <p:cNvPicPr/>
          <p:nvPr/>
        </p:nvPicPr>
        <p:blipFill>
          <a:blip r:embed="rId6"/>
          <a:stretch/>
        </p:blipFill>
        <p:spPr>
          <a:xfrm>
            <a:off x="6438960" y="216216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7" name=""/>
          <p:cNvSpPr txBox="1"/>
          <p:nvPr/>
        </p:nvSpPr>
        <p:spPr>
          <a:xfrm>
            <a:off x="6953400" y="150912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执行决心保障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8" name="" descr=""/>
          <p:cNvPicPr/>
          <p:nvPr/>
        </p:nvPicPr>
        <p:blipFill>
          <a:blip r:embed="rId7"/>
          <a:stretch/>
        </p:blipFill>
        <p:spPr>
          <a:xfrm>
            <a:off x="6438960" y="254304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9" name=""/>
          <p:cNvSpPr txBox="1"/>
          <p:nvPr/>
        </p:nvSpPr>
        <p:spPr>
          <a:xfrm>
            <a:off x="6705720" y="2115360"/>
            <a:ext cx="22744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摒弃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副业可有可无</a:t>
            </a:r>
            <a:r>
              <a:rPr b="0" lang="en-US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的模糊认知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0" name="" descr=""/>
          <p:cNvPicPr/>
          <p:nvPr/>
        </p:nvPicPr>
        <p:blipFill>
          <a:blip r:embed="rId8"/>
          <a:stretch/>
        </p:blipFill>
        <p:spPr>
          <a:xfrm>
            <a:off x="6438960" y="292428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1" name=""/>
          <p:cNvSpPr txBox="1"/>
          <p:nvPr/>
        </p:nvSpPr>
        <p:spPr>
          <a:xfrm>
            <a:off x="6705720" y="249624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以主业决心经营在线教学业务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2" name="" descr=""/>
          <p:cNvPicPr/>
          <p:nvPr/>
        </p:nvPicPr>
        <p:blipFill>
          <a:blip r:embed="rId9"/>
          <a:stretch/>
        </p:blipFill>
        <p:spPr>
          <a:xfrm>
            <a:off x="6438960" y="3419640"/>
            <a:ext cx="3614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3" name=""/>
          <p:cNvSpPr txBox="1"/>
          <p:nvPr/>
        </p:nvSpPr>
        <p:spPr>
          <a:xfrm>
            <a:off x="6705720" y="2877120"/>
            <a:ext cx="2134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设定明确阶段性目标与资源投入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4" name=""/>
          <p:cNvSpPr/>
          <p:nvPr/>
        </p:nvSpPr>
        <p:spPr>
          <a:xfrm>
            <a:off x="6438600" y="3914640"/>
            <a:ext cx="5144040" cy="533880"/>
          </a:xfrm>
          <a:custGeom>
            <a:avLst/>
            <a:gdLst/>
            <a:ahLst/>
            <a:rect l="0" t="0" r="r" b="b"/>
            <a:pathLst>
              <a:path w="14289" h="1483">
                <a:moveTo>
                  <a:pt x="212" y="0"/>
                </a:moveTo>
                <a:lnTo>
                  <a:pt x="14077" y="0"/>
                </a:lnTo>
                <a:cubicBezTo>
                  <a:pt x="14194" y="0"/>
                  <a:pt x="14289" y="117"/>
                  <a:pt x="14289" y="212"/>
                </a:cubicBezTo>
                <a:lnTo>
                  <a:pt x="14289" y="1271"/>
                </a:lnTo>
                <a:cubicBezTo>
                  <a:pt x="14289" y="1388"/>
                  <a:pt x="14194" y="1483"/>
                  <a:pt x="14077" y="1483"/>
                </a:cubicBezTo>
                <a:lnTo>
                  <a:pt x="212" y="1483"/>
                </a:lnTo>
                <a:cubicBezTo>
                  <a:pt x="95" y="1483"/>
                  <a:pt x="0" y="1366"/>
                  <a:pt x="0" y="1271"/>
                </a:cubicBezTo>
                <a:lnTo>
                  <a:pt x="0" y="212"/>
                </a:lnTo>
                <a:cubicBezTo>
                  <a:pt x="0" y="95"/>
                  <a:pt x="95" y="0"/>
                  <a:pt x="212" y="0"/>
                </a:cubicBezTo>
                <a:close/>
              </a:path>
            </a:pathLst>
          </a:custGeom>
          <a:solidFill>
            <a:srgbClr val="b62bf7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5" name=""/>
          <p:cNvSpPr txBox="1"/>
          <p:nvPr/>
        </p:nvSpPr>
        <p:spPr>
          <a:xfrm>
            <a:off x="6953400" y="345240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产品化核心逻辑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6" name=""/>
          <p:cNvSpPr txBox="1"/>
          <p:nvPr/>
        </p:nvSpPr>
        <p:spPr>
          <a:xfrm>
            <a:off x="6591240" y="4058280"/>
            <a:ext cx="4572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集中力量打磨可批量销售的精品课程，将知识转化为可持续商业资产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"/>
          <p:cNvSpPr txBox="1"/>
          <p:nvPr/>
        </p:nvSpPr>
        <p:spPr>
          <a:xfrm>
            <a:off x="4665600" y="-706320"/>
            <a:ext cx="3173760" cy="339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0200" strike="noStrike" u="none">
                <a:solidFill>
                  <a:srgbClr val="edf6f4"/>
                </a:solidFill>
                <a:effectLst/>
                <a:uFillTx/>
                <a:latin typeface="MicrosoftYaHei"/>
                <a:ea typeface="MicrosoftYaHei"/>
              </a:rPr>
              <a:t>01</a:t>
            </a:r>
            <a:endParaRPr b="0" lang="en-US" sz="20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812760" y="1235520"/>
            <a:ext cx="457272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6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双轨并行财务自由引言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609480" y="2624040"/>
            <a:ext cx="3606840" cy="1752840"/>
          </a:xfrm>
          <a:custGeom>
            <a:avLst/>
            <a:gdLst/>
            <a:ahLst/>
            <a:rect l="0" t="0" r="r" b="b"/>
            <a:pathLst>
              <a:path w="10019" h="4869">
                <a:moveTo>
                  <a:pt x="106" y="0"/>
                </a:moveTo>
                <a:lnTo>
                  <a:pt x="9914" y="0"/>
                </a:lnTo>
                <a:cubicBezTo>
                  <a:pt x="9972" y="0"/>
                  <a:pt x="10019" y="59"/>
                  <a:pt x="10019" y="107"/>
                </a:cubicBezTo>
                <a:lnTo>
                  <a:pt x="10019" y="4763"/>
                </a:lnTo>
                <a:cubicBezTo>
                  <a:pt x="10019" y="4822"/>
                  <a:pt x="9972" y="4869"/>
                  <a:pt x="9914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7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984320" y="28526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2270160" y="3110760"/>
            <a:ext cx="285480" cy="3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4729320" y="1959120"/>
            <a:ext cx="27151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Dual-Track Approach to Financial Freedom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4292280" y="2624040"/>
            <a:ext cx="3607200" cy="1752840"/>
          </a:xfrm>
          <a:custGeom>
            <a:avLst/>
            <a:gdLst/>
            <a:ahLst/>
            <a:rect l="0" t="0" r="r" b="b"/>
            <a:pathLst>
              <a:path w="10020" h="4869">
                <a:moveTo>
                  <a:pt x="106" y="0"/>
                </a:moveTo>
                <a:lnTo>
                  <a:pt x="9914" y="0"/>
                </a:lnTo>
                <a:cubicBezTo>
                  <a:pt x="9973" y="0"/>
                  <a:pt x="10020" y="59"/>
                  <a:pt x="10020" y="107"/>
                </a:cubicBezTo>
                <a:lnTo>
                  <a:pt x="10020" y="4763"/>
                </a:lnTo>
                <a:cubicBezTo>
                  <a:pt x="10020" y="4822"/>
                  <a:pt x="9973" y="4869"/>
                  <a:pt x="9914" y="4869"/>
                </a:cubicBezTo>
                <a:lnTo>
                  <a:pt x="106" y="4869"/>
                </a:lnTo>
                <a:cubicBezTo>
                  <a:pt x="48" y="4869"/>
                  <a:pt x="0" y="4811"/>
                  <a:pt x="0" y="4763"/>
                </a:cubicBezTo>
                <a:lnTo>
                  <a:pt x="0" y="107"/>
                </a:lnTo>
                <a:cubicBezTo>
                  <a:pt x="0" y="48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5667120" y="28526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0" y="0"/>
                </a:moveTo>
                <a:cubicBezTo>
                  <a:pt x="1848" y="0"/>
                  <a:pt x="2382" y="658"/>
                  <a:pt x="2382" y="1191"/>
                </a:cubicBezTo>
                <a:cubicBezTo>
                  <a:pt x="2382" y="1849"/>
                  <a:pt x="1848" y="2382"/>
                  <a:pt x="1190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0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5952960" y="3110760"/>
            <a:ext cx="285480" cy="3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2031840" y="3851280"/>
            <a:ext cx="762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核心目标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975440" y="2624040"/>
            <a:ext cx="3606840" cy="1752840"/>
          </a:xfrm>
          <a:custGeom>
            <a:avLst/>
            <a:gdLst/>
            <a:ahLst/>
            <a:rect l="0" t="0" r="r" b="b"/>
            <a:pathLst>
              <a:path w="10019" h="4869">
                <a:moveTo>
                  <a:pt x="106" y="0"/>
                </a:moveTo>
                <a:lnTo>
                  <a:pt x="9914" y="0"/>
                </a:lnTo>
                <a:cubicBezTo>
                  <a:pt x="9972" y="0"/>
                  <a:pt x="10019" y="59"/>
                  <a:pt x="10019" y="107"/>
                </a:cubicBezTo>
                <a:lnTo>
                  <a:pt x="10019" y="4763"/>
                </a:lnTo>
                <a:cubicBezTo>
                  <a:pt x="10019" y="4822"/>
                  <a:pt x="9972" y="4869"/>
                  <a:pt x="9914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7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9349920" y="2852640"/>
            <a:ext cx="857880" cy="857520"/>
          </a:xfrm>
          <a:custGeom>
            <a:avLst/>
            <a:gdLst/>
            <a:ahLst/>
            <a:rect l="0" t="0" r="r" b="b"/>
            <a:pathLst>
              <a:path w="2383" h="2382">
                <a:moveTo>
                  <a:pt x="1191" y="0"/>
                </a:moveTo>
                <a:cubicBezTo>
                  <a:pt x="1850" y="0"/>
                  <a:pt x="2383" y="658"/>
                  <a:pt x="2383" y="1191"/>
                </a:cubicBezTo>
                <a:cubicBezTo>
                  <a:pt x="2383" y="1849"/>
                  <a:pt x="1850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715a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9636120" y="3110760"/>
            <a:ext cx="285480" cy="3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5715000" y="3851280"/>
            <a:ext cx="762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双轨战略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609480" y="4452840"/>
            <a:ext cx="5448600" cy="1752840"/>
          </a:xfrm>
          <a:custGeom>
            <a:avLst/>
            <a:gdLst/>
            <a:ahLst/>
            <a:rect l="0" t="0" r="r" b="b"/>
            <a:pathLst>
              <a:path w="15135" h="4869">
                <a:moveTo>
                  <a:pt x="106" y="0"/>
                </a:moveTo>
                <a:lnTo>
                  <a:pt x="15029" y="0"/>
                </a:lnTo>
                <a:cubicBezTo>
                  <a:pt x="15087" y="0"/>
                  <a:pt x="15135" y="58"/>
                  <a:pt x="15135" y="106"/>
                </a:cubicBezTo>
                <a:lnTo>
                  <a:pt x="15135" y="4763"/>
                </a:lnTo>
                <a:cubicBezTo>
                  <a:pt x="15135" y="4822"/>
                  <a:pt x="15087" y="4869"/>
                  <a:pt x="15029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904840" y="46814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2cb8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5"/>
          <a:stretch/>
        </p:blipFill>
        <p:spPr>
          <a:xfrm>
            <a:off x="3190680" y="4939560"/>
            <a:ext cx="285480" cy="3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9397080" y="3851280"/>
            <a:ext cx="762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增长引擎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6133680" y="4452840"/>
            <a:ext cx="5448600" cy="1752840"/>
          </a:xfrm>
          <a:custGeom>
            <a:avLst/>
            <a:gdLst/>
            <a:ahLst/>
            <a:rect l="0" t="0" r="r" b="b"/>
            <a:pathLst>
              <a:path w="15135" h="4869">
                <a:moveTo>
                  <a:pt x="106" y="0"/>
                </a:moveTo>
                <a:lnTo>
                  <a:pt x="15030" y="0"/>
                </a:lnTo>
                <a:cubicBezTo>
                  <a:pt x="15088" y="0"/>
                  <a:pt x="15135" y="58"/>
                  <a:pt x="15135" y="106"/>
                </a:cubicBezTo>
                <a:lnTo>
                  <a:pt x="15135" y="4763"/>
                </a:lnTo>
                <a:cubicBezTo>
                  <a:pt x="15135" y="4822"/>
                  <a:pt x="15088" y="4869"/>
                  <a:pt x="15030" y="4869"/>
                </a:cubicBezTo>
                <a:lnTo>
                  <a:pt x="106" y="4869"/>
                </a:lnTo>
                <a:cubicBezTo>
                  <a:pt x="48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8429400" y="46814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0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0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0" y="0"/>
                </a:cubicBezTo>
                <a:close/>
              </a:path>
            </a:pathLst>
          </a:custGeom>
          <a:solidFill>
            <a:srgbClr val="f484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8734320" y="4940640"/>
            <a:ext cx="247320" cy="339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2954880" y="5680080"/>
            <a:ext cx="762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风险管控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8481240" y="5680080"/>
            <a:ext cx="76284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行动计划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2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9" name=""/>
          <p:cNvSpPr txBox="1"/>
          <p:nvPr/>
        </p:nvSpPr>
        <p:spPr>
          <a:xfrm>
            <a:off x="380880" y="182880"/>
            <a:ext cx="729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06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章节小结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0" name=""/>
          <p:cNvSpPr/>
          <p:nvPr/>
        </p:nvSpPr>
        <p:spPr>
          <a:xfrm>
            <a:off x="3808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1" name=""/>
          <p:cNvSpPr txBox="1"/>
          <p:nvPr/>
        </p:nvSpPr>
        <p:spPr>
          <a:xfrm>
            <a:off x="380880" y="450000"/>
            <a:ext cx="40118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双轨并行，分阶段实现财务自由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2" name=""/>
          <p:cNvSpPr txBox="1"/>
          <p:nvPr/>
        </p:nvSpPr>
        <p:spPr>
          <a:xfrm>
            <a:off x="6094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核心战略路径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3" name=""/>
          <p:cNvSpPr txBox="1"/>
          <p:nvPr/>
        </p:nvSpPr>
        <p:spPr>
          <a:xfrm>
            <a:off x="838080" y="230112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主业技术深耕构建收入基础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4" name=""/>
          <p:cNvSpPr txBox="1"/>
          <p:nvPr/>
        </p:nvSpPr>
        <p:spPr>
          <a:xfrm>
            <a:off x="838080" y="260568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副业产品化转型突破收入上限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5" name=""/>
          <p:cNvSpPr txBox="1"/>
          <p:nvPr/>
        </p:nvSpPr>
        <p:spPr>
          <a:xfrm>
            <a:off x="838080" y="291060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三阶段渐进式实施路径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6" name=""/>
          <p:cNvSpPr/>
          <p:nvPr/>
        </p:nvSpPr>
        <p:spPr>
          <a:xfrm>
            <a:off x="42670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7" name=""/>
          <p:cNvSpPr txBox="1"/>
          <p:nvPr/>
        </p:nvSpPr>
        <p:spPr>
          <a:xfrm>
            <a:off x="838080" y="321552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风险管理保障计划实施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8" name=""/>
          <p:cNvSpPr txBox="1"/>
          <p:nvPr/>
        </p:nvSpPr>
        <p:spPr>
          <a:xfrm>
            <a:off x="44956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关键成功要素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9" name=""/>
          <p:cNvSpPr txBox="1"/>
          <p:nvPr/>
        </p:nvSpPr>
        <p:spPr>
          <a:xfrm>
            <a:off x="4724280" y="23011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主业技术护城河建设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0" name=""/>
          <p:cNvSpPr txBox="1"/>
          <p:nvPr/>
        </p:nvSpPr>
        <p:spPr>
          <a:xfrm>
            <a:off x="4724280" y="260568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副业标准化产品开发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1" name=""/>
          <p:cNvSpPr txBox="1"/>
          <p:nvPr/>
        </p:nvSpPr>
        <p:spPr>
          <a:xfrm>
            <a:off x="4724280" y="291060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明确阶段性里程碑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81532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3" name=""/>
          <p:cNvSpPr txBox="1"/>
          <p:nvPr/>
        </p:nvSpPr>
        <p:spPr>
          <a:xfrm>
            <a:off x="4724280" y="32155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严格风险管理体系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4" name=""/>
          <p:cNvSpPr txBox="1"/>
          <p:nvPr/>
        </p:nvSpPr>
        <p:spPr>
          <a:xfrm>
            <a:off x="8381880" y="189036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执行保障机制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5" name=""/>
          <p:cNvSpPr txBox="1"/>
          <p:nvPr/>
        </p:nvSpPr>
        <p:spPr>
          <a:xfrm>
            <a:off x="8610480" y="23011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双轨并行的资源分配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6" name=""/>
          <p:cNvSpPr txBox="1"/>
          <p:nvPr/>
        </p:nvSpPr>
        <p:spPr>
          <a:xfrm>
            <a:off x="8610480" y="2605680"/>
            <a:ext cx="1365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月度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/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季度目标分解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7" name=""/>
          <p:cNvSpPr txBox="1"/>
          <p:nvPr/>
        </p:nvSpPr>
        <p:spPr>
          <a:xfrm>
            <a:off x="8610480" y="291060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持续学习与技术更新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8" name=""/>
          <p:cNvSpPr/>
          <p:nvPr/>
        </p:nvSpPr>
        <p:spPr>
          <a:xfrm>
            <a:off x="380880" y="4333680"/>
            <a:ext cx="11430720" cy="1057680"/>
          </a:xfrm>
          <a:custGeom>
            <a:avLst/>
            <a:gdLst/>
            <a:ahLst/>
            <a:rect l="0" t="0" r="r" b="b"/>
            <a:pathLst>
              <a:path w="31752" h="2938">
                <a:moveTo>
                  <a:pt x="211" y="0"/>
                </a:moveTo>
                <a:lnTo>
                  <a:pt x="31540" y="0"/>
                </a:lnTo>
                <a:cubicBezTo>
                  <a:pt x="31657" y="0"/>
                  <a:pt x="31752" y="117"/>
                  <a:pt x="31752" y="212"/>
                </a:cubicBezTo>
                <a:lnTo>
                  <a:pt x="31752" y="2726"/>
                </a:lnTo>
                <a:cubicBezTo>
                  <a:pt x="31752" y="2843"/>
                  <a:pt x="31657" y="2938"/>
                  <a:pt x="31540" y="2938"/>
                </a:cubicBezTo>
                <a:lnTo>
                  <a:pt x="211" y="2938"/>
                </a:lnTo>
                <a:cubicBezTo>
                  <a:pt x="95" y="2938"/>
                  <a:pt x="0" y="2821"/>
                  <a:pt x="0" y="2726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9" name=""/>
          <p:cNvSpPr/>
          <p:nvPr/>
        </p:nvSpPr>
        <p:spPr>
          <a:xfrm>
            <a:off x="380880" y="4181400"/>
            <a:ext cx="1143000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50" name="" descr=""/>
          <p:cNvPicPr/>
          <p:nvPr/>
        </p:nvPicPr>
        <p:blipFill>
          <a:blip r:embed="rId2"/>
          <a:stretch/>
        </p:blipFill>
        <p:spPr>
          <a:xfrm>
            <a:off x="609480" y="4695840"/>
            <a:ext cx="24732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1" name=""/>
          <p:cNvSpPr txBox="1"/>
          <p:nvPr/>
        </p:nvSpPr>
        <p:spPr>
          <a:xfrm>
            <a:off x="8610480" y="3215520"/>
            <a:ext cx="1372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产品化思维贯彻始终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2" name=""/>
          <p:cNvSpPr txBox="1"/>
          <p:nvPr/>
        </p:nvSpPr>
        <p:spPr>
          <a:xfrm>
            <a:off x="1009800" y="456084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行动计划启动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3" name=""/>
          <p:cNvSpPr txBox="1"/>
          <p:nvPr/>
        </p:nvSpPr>
        <p:spPr>
          <a:xfrm>
            <a:off x="1009800" y="4925160"/>
            <a:ext cx="94899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从今天（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2025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年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10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月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27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日）开始，设定清晰里程碑，通过持续专注的努力，让双轨并行的确定性增长蓝图引领你稳步迈向真正的财务自由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>
            <a:off x="0" y="0"/>
            <a:ext cx="12192120" cy="7191720"/>
          </a:xfrm>
          <a:custGeom>
            <a:avLst/>
            <a:gdLst/>
            <a:ahLst/>
            <a:rect l="0" t="0" r="r" b="b"/>
            <a:pathLst>
              <a:path w="33867" h="19977">
                <a:moveTo>
                  <a:pt x="0" y="0"/>
                </a:moveTo>
                <a:lnTo>
                  <a:pt x="33867" y="0"/>
                </a:lnTo>
                <a:lnTo>
                  <a:pt x="33867" y="19977"/>
                </a:lnTo>
                <a:lnTo>
                  <a:pt x="0" y="19977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19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01/01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双轨并行财务自由引言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380880" y="1247760"/>
            <a:ext cx="5600880" cy="2343240"/>
          </a:xfrm>
          <a:custGeom>
            <a:avLst/>
            <a:gdLst/>
            <a:ahLst/>
            <a:rect l="0" t="0" r="r" b="b"/>
            <a:pathLst>
              <a:path w="15558" h="6509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6403"/>
                </a:lnTo>
                <a:cubicBezTo>
                  <a:pt x="15558" y="6462"/>
                  <a:pt x="15511" y="6509"/>
                  <a:pt x="15453" y="6509"/>
                </a:cubicBezTo>
                <a:lnTo>
                  <a:pt x="106" y="6509"/>
                </a:lnTo>
                <a:cubicBezTo>
                  <a:pt x="47" y="6509"/>
                  <a:pt x="0" y="6451"/>
                  <a:pt x="0" y="6403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571680" y="143820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380880" y="450000"/>
            <a:ext cx="2579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核心目标与双轨战略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14400" y="1452240"/>
            <a:ext cx="15613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三年目标：月入</a:t>
            </a:r>
            <a:r>
              <a:rPr b="1" lang="en-US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1" lang="zh-CN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万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571680" y="1886760"/>
            <a:ext cx="5199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构建由主业稳定增长与副业规模化扩张共同驱动的收入结构，实现每月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571680" y="2089800"/>
            <a:ext cx="457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目标。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653760" y="2661120"/>
            <a:ext cx="50220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r>
              <a:rPr b="1" lang="zh-CN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年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568440" y="31629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时间框架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651760" y="2661120"/>
            <a:ext cx="106380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¥50,000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2797920" y="316296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月收入目标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5304600" y="2661120"/>
            <a:ext cx="35208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715afb"/>
                </a:solidFill>
                <a:effectLst/>
                <a:uFillTx/>
                <a:latin typeface="MicrosoftYaHei"/>
                <a:ea typeface="MicrosoftYaHei"/>
              </a:rPr>
              <a:t>2X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380880" y="3819240"/>
            <a:ext cx="5600880" cy="2991240"/>
          </a:xfrm>
          <a:custGeom>
            <a:avLst/>
            <a:gdLst/>
            <a:ahLst/>
            <a:rect l="0" t="0" r="r" b="b"/>
            <a:pathLst>
              <a:path w="15558" h="8309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9"/>
                  <a:pt x="15558" y="106"/>
                </a:cubicBezTo>
                <a:lnTo>
                  <a:pt x="15558" y="8203"/>
                </a:lnTo>
                <a:cubicBezTo>
                  <a:pt x="15558" y="8262"/>
                  <a:pt x="15511" y="8309"/>
                  <a:pt x="15453" y="8309"/>
                </a:cubicBezTo>
                <a:lnTo>
                  <a:pt x="106" y="8309"/>
                </a:lnTo>
                <a:cubicBezTo>
                  <a:pt x="47" y="8309"/>
                  <a:pt x="0" y="8251"/>
                  <a:pt x="0" y="8203"/>
                </a:cubicBezTo>
                <a:lnTo>
                  <a:pt x="0" y="106"/>
                </a:lnTo>
                <a:cubicBezTo>
                  <a:pt x="0" y="48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71680" y="401004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"/>
          <p:cNvSpPr txBox="1"/>
          <p:nvPr/>
        </p:nvSpPr>
        <p:spPr>
          <a:xfrm>
            <a:off x="5182200" y="31629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增长杠杆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914400" y="402372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双轨协同效应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177560" y="4886280"/>
            <a:ext cx="38520" cy="952560"/>
          </a:xfrm>
          <a:custGeom>
            <a:avLst/>
            <a:gdLst/>
            <a:ahLst/>
            <a:rect l="0" t="0" r="r" b="b"/>
            <a:pathLst>
              <a:path w="107" h="2646">
                <a:moveTo>
                  <a:pt x="54" y="0"/>
                </a:moveTo>
                <a:cubicBezTo>
                  <a:pt x="83" y="0"/>
                  <a:pt x="107" y="29"/>
                  <a:pt x="107" y="53"/>
                </a:cubicBezTo>
                <a:lnTo>
                  <a:pt x="107" y="2594"/>
                </a:lnTo>
                <a:cubicBezTo>
                  <a:pt x="107" y="2623"/>
                  <a:pt x="83" y="2646"/>
                  <a:pt x="54" y="2646"/>
                </a:cubicBezTo>
                <a:cubicBezTo>
                  <a:pt x="24" y="2646"/>
                  <a:pt x="0" y="2617"/>
                  <a:pt x="0" y="2594"/>
                </a:cubicBezTo>
                <a:lnTo>
                  <a:pt x="0" y="53"/>
                </a:lnTo>
                <a:cubicBezTo>
                  <a:pt x="0" y="23"/>
                  <a:pt x="24" y="0"/>
                  <a:pt x="54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571680" y="4458240"/>
            <a:ext cx="25916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主业与副业形成有机整体，相互赋能：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77560" y="592524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技术专家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4"/>
          <a:stretch/>
        </p:blipFill>
        <p:spPr>
          <a:xfrm>
            <a:off x="3000240" y="5511960"/>
            <a:ext cx="20916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4422240" y="4886280"/>
            <a:ext cx="38520" cy="952560"/>
          </a:xfrm>
          <a:custGeom>
            <a:avLst/>
            <a:gdLst/>
            <a:ahLst/>
            <a:rect l="0" t="0" r="r" b="b"/>
            <a:pathLst>
              <a:path w="107" h="2646">
                <a:moveTo>
                  <a:pt x="53" y="0"/>
                </a:moveTo>
                <a:cubicBezTo>
                  <a:pt x="84" y="0"/>
                  <a:pt x="107" y="29"/>
                  <a:pt x="107" y="53"/>
                </a:cubicBezTo>
                <a:lnTo>
                  <a:pt x="107" y="2594"/>
                </a:lnTo>
                <a:cubicBezTo>
                  <a:pt x="107" y="2623"/>
                  <a:pt x="84" y="2646"/>
                  <a:pt x="53" y="2646"/>
                </a:cubicBezTo>
                <a:cubicBezTo>
                  <a:pt x="24" y="2646"/>
                  <a:pt x="0" y="2617"/>
                  <a:pt x="0" y="2594"/>
                </a:cubicBezTo>
                <a:lnTo>
                  <a:pt x="0" y="53"/>
                </a:lnTo>
                <a:cubicBezTo>
                  <a:pt x="0" y="23"/>
                  <a:pt x="24" y="0"/>
                  <a:pt x="53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77920" y="623124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收入基石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4422960" y="592524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规模化副业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6210000" y="1247760"/>
            <a:ext cx="5601240" cy="2391120"/>
          </a:xfrm>
          <a:custGeom>
            <a:avLst/>
            <a:gdLst/>
            <a:ahLst/>
            <a:rect l="0" t="0" r="r" b="b"/>
            <a:pathLst>
              <a:path w="15559" h="6642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6536"/>
                </a:lnTo>
                <a:cubicBezTo>
                  <a:pt x="15559" y="6594"/>
                  <a:pt x="15511" y="6642"/>
                  <a:pt x="15453" y="6642"/>
                </a:cubicBezTo>
                <a:lnTo>
                  <a:pt x="106" y="6642"/>
                </a:lnTo>
                <a:cubicBezTo>
                  <a:pt x="48" y="6642"/>
                  <a:pt x="0" y="6583"/>
                  <a:pt x="0" y="6536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5"/>
          <a:stretch/>
        </p:blipFill>
        <p:spPr>
          <a:xfrm>
            <a:off x="6400800" y="143820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"/>
          <p:cNvSpPr txBox="1"/>
          <p:nvPr/>
        </p:nvSpPr>
        <p:spPr>
          <a:xfrm>
            <a:off x="4422600" y="6231240"/>
            <a:ext cx="6638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增长加速器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800760" y="1452240"/>
            <a:ext cx="18781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主业：技术专家成长路径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6629400" y="1886760"/>
            <a:ext cx="37724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把握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协议发展红利，解决智能家居设备互联痛点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6629400" y="2191320"/>
            <a:ext cx="30103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从蓝牙工程师到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技术专家的晋升路线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6629400" y="249624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最终向物联网系统架构师转型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6210000" y="3867120"/>
            <a:ext cx="5601240" cy="2943360"/>
          </a:xfrm>
          <a:custGeom>
            <a:avLst/>
            <a:gdLst/>
            <a:ahLst/>
            <a:rect l="0" t="0" r="r" b="b"/>
            <a:pathLst>
              <a:path w="15559" h="817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8070"/>
                </a:lnTo>
                <a:cubicBezTo>
                  <a:pt x="15559" y="8129"/>
                  <a:pt x="15511" y="8176"/>
                  <a:pt x="15453" y="8176"/>
                </a:cubicBezTo>
                <a:lnTo>
                  <a:pt x="106" y="8176"/>
                </a:lnTo>
                <a:cubicBezTo>
                  <a:pt x="48" y="8176"/>
                  <a:pt x="0" y="8118"/>
                  <a:pt x="0" y="807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6"/>
          <a:stretch/>
        </p:blipFill>
        <p:spPr>
          <a:xfrm>
            <a:off x="6400800" y="405756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"/>
          <p:cNvSpPr txBox="1"/>
          <p:nvPr/>
        </p:nvSpPr>
        <p:spPr>
          <a:xfrm>
            <a:off x="6629400" y="2801160"/>
            <a:ext cx="2400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考取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官方认证提升职业价值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6800760" y="4071600"/>
            <a:ext cx="17074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副业：在线教学规模化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6629400" y="4506120"/>
            <a:ext cx="27187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时间出售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转向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产品化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商业模式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6629400" y="4810680"/>
            <a:ext cx="27262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构建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"1v1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教学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+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标准化课程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产品矩阵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629400" y="511560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分析平台与自建品牌的优劣势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6400800" y="5810040"/>
            <a:ext cx="5220000" cy="810000"/>
          </a:xfrm>
          <a:custGeom>
            <a:avLst/>
            <a:gdLst/>
            <a:ahLst/>
            <a:rect l="0" t="0" r="r" b="b"/>
            <a:pathLst>
              <a:path w="14500" h="2250">
                <a:moveTo>
                  <a:pt x="0" y="0"/>
                </a:moveTo>
                <a:lnTo>
                  <a:pt x="14500" y="0"/>
                </a:lnTo>
                <a:lnTo>
                  <a:pt x="14500" y="2250"/>
                </a:lnTo>
                <a:lnTo>
                  <a:pt x="0" y="2250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6400800" y="5657760"/>
            <a:ext cx="5219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6629400" y="5420520"/>
            <a:ext cx="2885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优化获客成本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(CAC)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与客户终身价值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(LTV)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7"/>
          <a:stretch/>
        </p:blipFill>
        <p:spPr>
          <a:xfrm>
            <a:off x="6553080" y="600084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"/>
          <p:cNvSpPr txBox="1"/>
          <p:nvPr/>
        </p:nvSpPr>
        <p:spPr>
          <a:xfrm>
            <a:off x="6715080" y="596340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关键转型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6553080" y="6269400"/>
            <a:ext cx="305028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产品化转型将实现收入从线性增长到指数增长的跃迁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0" y="0"/>
            <a:ext cx="12192120" cy="7239240"/>
          </a:xfrm>
          <a:custGeom>
            <a:avLst/>
            <a:gdLst/>
            <a:ahLst/>
            <a:rect l="0" t="0" r="r" b="b"/>
            <a:pathLst>
              <a:path w="33867" h="20109">
                <a:moveTo>
                  <a:pt x="0" y="0"/>
                </a:moveTo>
                <a:lnTo>
                  <a:pt x="33867" y="0"/>
                </a:lnTo>
                <a:lnTo>
                  <a:pt x="33867" y="20109"/>
                </a:lnTo>
                <a:lnTo>
                  <a:pt x="0" y="20109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72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01/02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双轨并行财务自由引言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380880" y="1247760"/>
            <a:ext cx="5600880" cy="5610600"/>
          </a:xfrm>
          <a:custGeom>
            <a:avLst/>
            <a:gdLst/>
            <a:ahLst/>
            <a:rect l="0" t="0" r="r" b="b"/>
            <a:pathLst>
              <a:path w="15558" h="15585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5479"/>
                </a:lnTo>
                <a:cubicBezTo>
                  <a:pt x="15558" y="15537"/>
                  <a:pt x="15511" y="15585"/>
                  <a:pt x="15453" y="15585"/>
                </a:cubicBezTo>
                <a:lnTo>
                  <a:pt x="106" y="15585"/>
                </a:lnTo>
                <a:cubicBezTo>
                  <a:pt x="47" y="15585"/>
                  <a:pt x="0" y="15526"/>
                  <a:pt x="0" y="15479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571680" y="1438200"/>
            <a:ext cx="2566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"/>
          <p:cNvSpPr txBox="1"/>
          <p:nvPr/>
        </p:nvSpPr>
        <p:spPr>
          <a:xfrm>
            <a:off x="380880" y="450000"/>
            <a:ext cx="257940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报告框架与解决方案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571320" y="2352600"/>
            <a:ext cx="5220000" cy="57240"/>
          </a:xfrm>
          <a:custGeom>
            <a:avLst/>
            <a:gdLst/>
            <a:ahLst/>
            <a:rect l="0" t="0" r="r" b="b"/>
            <a:pathLst>
              <a:path w="14500" h="159">
                <a:moveTo>
                  <a:pt x="0" y="0"/>
                </a:moveTo>
                <a:lnTo>
                  <a:pt x="14500" y="0"/>
                </a:lnTo>
                <a:lnTo>
                  <a:pt x="14500" y="159"/>
                </a:lnTo>
                <a:lnTo>
                  <a:pt x="0" y="159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571320" y="2238120"/>
            <a:ext cx="286200" cy="286200"/>
          </a:xfrm>
          <a:custGeom>
            <a:avLst/>
            <a:gdLst/>
            <a:ahLst/>
            <a:rect l="0" t="0" r="r" b="b"/>
            <a:pathLst>
              <a:path w="795" h="795">
                <a:moveTo>
                  <a:pt x="398" y="0"/>
                </a:moveTo>
                <a:cubicBezTo>
                  <a:pt x="617" y="0"/>
                  <a:pt x="795" y="219"/>
                  <a:pt x="795" y="397"/>
                </a:cubicBezTo>
                <a:cubicBezTo>
                  <a:pt x="795" y="617"/>
                  <a:pt x="617" y="795"/>
                  <a:pt x="398" y="795"/>
                </a:cubicBezTo>
                <a:cubicBezTo>
                  <a:pt x="178" y="795"/>
                  <a:pt x="0" y="576"/>
                  <a:pt x="0" y="397"/>
                </a:cubicBezTo>
                <a:cubicBezTo>
                  <a:pt x="0" y="178"/>
                  <a:pt x="178" y="0"/>
                  <a:pt x="398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42840" y="145224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系统化解决方案框架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876320" y="2238120"/>
            <a:ext cx="286200" cy="286200"/>
          </a:xfrm>
          <a:custGeom>
            <a:avLst/>
            <a:gdLst/>
            <a:ahLst/>
            <a:rect l="0" t="0" r="r" b="b"/>
            <a:pathLst>
              <a:path w="795" h="795">
                <a:moveTo>
                  <a:pt x="397" y="0"/>
                </a:moveTo>
                <a:cubicBezTo>
                  <a:pt x="616" y="0"/>
                  <a:pt x="795" y="219"/>
                  <a:pt x="795" y="397"/>
                </a:cubicBezTo>
                <a:cubicBezTo>
                  <a:pt x="795" y="617"/>
                  <a:pt x="616" y="795"/>
                  <a:pt x="397" y="795"/>
                </a:cubicBezTo>
                <a:cubicBezTo>
                  <a:pt x="177" y="795"/>
                  <a:pt x="0" y="576"/>
                  <a:pt x="0" y="397"/>
                </a:cubicBezTo>
                <a:cubicBezTo>
                  <a:pt x="0" y="178"/>
                  <a:pt x="177" y="0"/>
                  <a:pt x="397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675000" y="229608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1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3181320" y="2238120"/>
            <a:ext cx="285840" cy="286200"/>
          </a:xfrm>
          <a:custGeom>
            <a:avLst/>
            <a:gdLst/>
            <a:ahLst/>
            <a:rect l="0" t="0" r="r" b="b"/>
            <a:pathLst>
              <a:path w="794" h="795">
                <a:moveTo>
                  <a:pt x="397" y="0"/>
                </a:moveTo>
                <a:cubicBezTo>
                  <a:pt x="617" y="0"/>
                  <a:pt x="794" y="219"/>
                  <a:pt x="794" y="397"/>
                </a:cubicBezTo>
                <a:cubicBezTo>
                  <a:pt x="794" y="617"/>
                  <a:pt x="617" y="795"/>
                  <a:pt x="397" y="795"/>
                </a:cubicBezTo>
                <a:cubicBezTo>
                  <a:pt x="177" y="795"/>
                  <a:pt x="0" y="576"/>
                  <a:pt x="0" y="397"/>
                </a:cubicBezTo>
                <a:cubicBezTo>
                  <a:pt x="0" y="178"/>
                  <a:pt x="177" y="0"/>
                  <a:pt x="397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973160" y="229608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2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4485960" y="2238120"/>
            <a:ext cx="286200" cy="286200"/>
          </a:xfrm>
          <a:custGeom>
            <a:avLst/>
            <a:gdLst/>
            <a:ahLst/>
            <a:rect l="0" t="0" r="r" b="b"/>
            <a:pathLst>
              <a:path w="795" h="795">
                <a:moveTo>
                  <a:pt x="397" y="0"/>
                </a:moveTo>
                <a:cubicBezTo>
                  <a:pt x="617" y="0"/>
                  <a:pt x="795" y="219"/>
                  <a:pt x="795" y="397"/>
                </a:cubicBezTo>
                <a:cubicBezTo>
                  <a:pt x="795" y="617"/>
                  <a:pt x="617" y="795"/>
                  <a:pt x="397" y="795"/>
                </a:cubicBezTo>
                <a:cubicBezTo>
                  <a:pt x="178" y="795"/>
                  <a:pt x="0" y="576"/>
                  <a:pt x="0" y="397"/>
                </a:cubicBezTo>
                <a:cubicBezTo>
                  <a:pt x="0" y="178"/>
                  <a:pt x="178" y="0"/>
                  <a:pt x="397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3276000" y="229608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3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5790960" y="2238120"/>
            <a:ext cx="286200" cy="286200"/>
          </a:xfrm>
          <a:custGeom>
            <a:avLst/>
            <a:gdLst/>
            <a:ahLst/>
            <a:rect l="0" t="0" r="r" b="b"/>
            <a:pathLst>
              <a:path w="795" h="795">
                <a:moveTo>
                  <a:pt x="398" y="0"/>
                </a:moveTo>
                <a:cubicBezTo>
                  <a:pt x="617" y="0"/>
                  <a:pt x="795" y="219"/>
                  <a:pt x="795" y="397"/>
                </a:cubicBezTo>
                <a:cubicBezTo>
                  <a:pt x="795" y="617"/>
                  <a:pt x="617" y="795"/>
                  <a:pt x="398" y="795"/>
                </a:cubicBezTo>
                <a:cubicBezTo>
                  <a:pt x="179" y="795"/>
                  <a:pt x="0" y="576"/>
                  <a:pt x="0" y="397"/>
                </a:cubicBezTo>
                <a:cubicBezTo>
                  <a:pt x="0" y="178"/>
                  <a:pt x="179" y="0"/>
                  <a:pt x="398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4581720" y="229608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4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5885280" y="2296080"/>
            <a:ext cx="151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875880" y="258300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主业分析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184120" y="258300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副业破局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3486240" y="258300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财务模型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4791600" y="258300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风险管控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5838840" y="258300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行动计划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571680" y="268668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第二章：主业分析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571680" y="2991600"/>
            <a:ext cx="4037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协议驱动的技术专家成长路径与泰凌微职业发展战略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571680" y="344880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第三章：副业破局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571680" y="3753360"/>
            <a:ext cx="33534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在线教学业务模式选择、实体化运营与规模化路径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571680" y="421056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第四章：财务模型构建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571680" y="4515480"/>
            <a:ext cx="3925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通过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保守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积极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、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激进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三种情景量化收入预测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571680" y="497268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第五章：风险管控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571680" y="5277600"/>
            <a:ext cx="4267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识别技术断层、知识产权侵权、税务合规等风险并提供应对策略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571680" y="573480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第六章：总结与行动计划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6210000" y="1247760"/>
            <a:ext cx="5601240" cy="5610600"/>
          </a:xfrm>
          <a:custGeom>
            <a:avLst/>
            <a:gdLst/>
            <a:ahLst/>
            <a:rect l="0" t="0" r="r" b="b"/>
            <a:pathLst>
              <a:path w="15559" h="15585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5479"/>
                </a:lnTo>
                <a:cubicBezTo>
                  <a:pt x="15559" y="15537"/>
                  <a:pt x="15511" y="15585"/>
                  <a:pt x="15453" y="15585"/>
                </a:cubicBezTo>
                <a:lnTo>
                  <a:pt x="106" y="15585"/>
                </a:lnTo>
                <a:cubicBezTo>
                  <a:pt x="48" y="15585"/>
                  <a:pt x="0" y="15526"/>
                  <a:pt x="0" y="15479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6400800" y="1438200"/>
            <a:ext cx="17100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571680" y="6039360"/>
            <a:ext cx="3201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提炼核心观点，制定分阶段可执行的三年路线图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686640" y="1452240"/>
            <a:ext cx="136620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财务模型情景分析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004160" y="2051280"/>
            <a:ext cx="53424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100" strike="noStrike" u="none">
                <a:solidFill>
                  <a:srgbClr val="0067d1"/>
                </a:solidFill>
                <a:effectLst/>
                <a:uFillTx/>
                <a:latin typeface="MicrosoftYaHei"/>
                <a:ea typeface="MicrosoftYaHei"/>
              </a:rPr>
              <a:t>保守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004520" y="255456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稳步增长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8743680" y="2051280"/>
            <a:ext cx="53424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1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积极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8744760" y="255456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加速发展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483920" y="2051280"/>
            <a:ext cx="53424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100" strike="noStrike" u="none">
                <a:solidFill>
                  <a:srgbClr val="f4840c"/>
                </a:solidFill>
                <a:effectLst/>
                <a:uFillTx/>
                <a:latin typeface="MicrosoftYaHei"/>
                <a:ea typeface="MicrosoftYaHei"/>
              </a:rPr>
              <a:t>激进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4"/>
          <a:stretch/>
        </p:blipFill>
        <p:spPr>
          <a:xfrm>
            <a:off x="6400800" y="3057480"/>
            <a:ext cx="5219280" cy="285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9" name=""/>
          <p:cNvSpPr/>
          <p:nvPr/>
        </p:nvSpPr>
        <p:spPr>
          <a:xfrm>
            <a:off x="6400800" y="6143400"/>
            <a:ext cx="5220000" cy="810000"/>
          </a:xfrm>
          <a:custGeom>
            <a:avLst/>
            <a:gdLst/>
            <a:ahLst/>
            <a:rect l="0" t="0" r="r" b="b"/>
            <a:pathLst>
              <a:path w="14500" h="2250">
                <a:moveTo>
                  <a:pt x="0" y="0"/>
                </a:moveTo>
                <a:lnTo>
                  <a:pt x="14500" y="0"/>
                </a:lnTo>
                <a:lnTo>
                  <a:pt x="14500" y="2250"/>
                </a:lnTo>
                <a:lnTo>
                  <a:pt x="0" y="2250"/>
                </a:lnTo>
                <a:lnTo>
                  <a:pt x="0" y="0"/>
                </a:lnTo>
                <a:close/>
              </a:path>
            </a:pathLst>
          </a:custGeom>
          <a:solidFill>
            <a:srgbClr val="edf6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6400800" y="5914800"/>
            <a:ext cx="521964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0483560" y="2554560"/>
            <a:ext cx="5310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突破创新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5"/>
          <a:stretch/>
        </p:blipFill>
        <p:spPr>
          <a:xfrm>
            <a:off x="6553080" y="6334200"/>
            <a:ext cx="1141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6715080" y="6296760"/>
            <a:ext cx="6102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2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关键指标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6553080" y="6602760"/>
            <a:ext cx="3728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通过量化模型展示不同努力程度下实现月入</a:t>
            </a:r>
            <a:r>
              <a:rPr b="0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0" lang="zh-CN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万的具体时间节点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7" name=""/>
          <p:cNvSpPr txBox="1"/>
          <p:nvPr/>
        </p:nvSpPr>
        <p:spPr>
          <a:xfrm>
            <a:off x="380880" y="182880"/>
            <a:ext cx="7293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01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章节小结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3808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380880" y="450000"/>
            <a:ext cx="229284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双轨战略核心结论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609480" y="204264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目标明确可行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838080" y="2453400"/>
            <a:ext cx="1389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三年实现月入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838080" y="2758320"/>
            <a:ext cx="1981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基于市场与个人能力合理推演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42670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838080" y="306288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从线性到非线性增长跃迁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4495680" y="204264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双轨协同路径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4724280" y="2453400"/>
            <a:ext cx="16772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主业：技术专家成长路线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4724280" y="2758320"/>
            <a:ext cx="1829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副业：产品化商业模式转型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8153280" y="1247760"/>
            <a:ext cx="3658320" cy="2857680"/>
          </a:xfrm>
          <a:custGeom>
            <a:avLst/>
            <a:gdLst/>
            <a:ahLst/>
            <a:rect l="0" t="0" r="r" b="b"/>
            <a:pathLst>
              <a:path w="10162" h="7938">
                <a:moveTo>
                  <a:pt x="106" y="0"/>
                </a:moveTo>
                <a:lnTo>
                  <a:pt x="10056" y="0"/>
                </a:lnTo>
                <a:cubicBezTo>
                  <a:pt x="10114" y="0"/>
                  <a:pt x="10162" y="58"/>
                  <a:pt x="10162" y="105"/>
                </a:cubicBezTo>
                <a:lnTo>
                  <a:pt x="10162" y="7832"/>
                </a:lnTo>
                <a:cubicBezTo>
                  <a:pt x="10162" y="7891"/>
                  <a:pt x="10114" y="7938"/>
                  <a:pt x="10056" y="7938"/>
                </a:cubicBezTo>
                <a:lnTo>
                  <a:pt x="106" y="7938"/>
                </a:lnTo>
                <a:cubicBezTo>
                  <a:pt x="47" y="7938"/>
                  <a:pt x="0" y="7880"/>
                  <a:pt x="0" y="7832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4724280" y="3062880"/>
            <a:ext cx="15246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双轨相互赋能形成合力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8381880" y="2042640"/>
            <a:ext cx="119556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系统化实施框架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8610480" y="245340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五步解决方案体系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8610480" y="275832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量化财务情景模型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380880" y="4333680"/>
            <a:ext cx="11430720" cy="1286280"/>
          </a:xfrm>
          <a:custGeom>
            <a:avLst/>
            <a:gdLst/>
            <a:ahLst/>
            <a:rect l="0" t="0" r="r" b="b"/>
            <a:pathLst>
              <a:path w="31752" h="3573">
                <a:moveTo>
                  <a:pt x="211" y="0"/>
                </a:moveTo>
                <a:lnTo>
                  <a:pt x="31540" y="0"/>
                </a:lnTo>
                <a:cubicBezTo>
                  <a:pt x="31657" y="0"/>
                  <a:pt x="31752" y="117"/>
                  <a:pt x="31752" y="212"/>
                </a:cubicBezTo>
                <a:lnTo>
                  <a:pt x="31752" y="3361"/>
                </a:lnTo>
                <a:cubicBezTo>
                  <a:pt x="31752" y="3478"/>
                  <a:pt x="31657" y="3573"/>
                  <a:pt x="31540" y="3573"/>
                </a:cubicBezTo>
                <a:lnTo>
                  <a:pt x="211" y="3573"/>
                </a:lnTo>
                <a:cubicBezTo>
                  <a:pt x="95" y="3573"/>
                  <a:pt x="0" y="3456"/>
                  <a:pt x="0" y="3361"/>
                </a:cubicBezTo>
                <a:lnTo>
                  <a:pt x="0" y="212"/>
                </a:lnTo>
                <a:cubicBezTo>
                  <a:pt x="0" y="95"/>
                  <a:pt x="95" y="0"/>
                  <a:pt x="21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380880" y="4181400"/>
            <a:ext cx="11430000" cy="0"/>
          </a:xfrm>
          <a:prstGeom prst="line">
            <a:avLst/>
          </a:prstGeom>
          <a:ln w="9360">
            <a:solidFill>
              <a:srgbClr val="e2e8f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4680" rIns="4680" tIns="-4680" bIns="-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609480" y="4809960"/>
            <a:ext cx="28548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"/>
          <p:cNvSpPr txBox="1"/>
          <p:nvPr/>
        </p:nvSpPr>
        <p:spPr>
          <a:xfrm>
            <a:off x="8610480" y="3062880"/>
            <a:ext cx="12200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风险管控保障实施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047600" y="4560840"/>
            <a:ext cx="17154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迈向财务自由路线图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047600" y="4925160"/>
            <a:ext cx="64015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通过主业深耕与副业规模化的双轨并行战略，结合系统化的五步解决方案框架和量化财务模型，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8711280" y="4925160"/>
            <a:ext cx="169380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为三年实现月入</a:t>
            </a:r>
            <a:r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5</a:t>
            </a:r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万目标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047600" y="5128200"/>
            <a:ext cx="32011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ffffff"/>
                </a:solidFill>
                <a:effectLst/>
                <a:uFillTx/>
                <a:latin typeface="MicrosoftYaHei"/>
                <a:ea typeface="MicrosoftYaHei"/>
              </a:rPr>
              <a:t>提供清晰可行的实施路径，最终迈向财务自由。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4" name=""/>
          <p:cNvSpPr txBox="1"/>
          <p:nvPr/>
        </p:nvSpPr>
        <p:spPr>
          <a:xfrm>
            <a:off x="4665600" y="-706320"/>
            <a:ext cx="3173760" cy="3395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0200" strike="noStrike" u="none">
                <a:solidFill>
                  <a:srgbClr val="edf6f4"/>
                </a:solidFill>
                <a:effectLst/>
                <a:uFillTx/>
                <a:latin typeface="MicrosoftYaHei"/>
                <a:ea typeface="MicrosoftYaHei"/>
              </a:rPr>
              <a:t>02</a:t>
            </a:r>
            <a:endParaRPr b="0" lang="en-US" sz="20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3805560" y="2149920"/>
            <a:ext cx="4572720" cy="603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36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60948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6" y="0"/>
                </a:moveTo>
                <a:lnTo>
                  <a:pt x="7356" y="0"/>
                </a:lnTo>
                <a:cubicBezTo>
                  <a:pt x="7415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5" y="4869"/>
                  <a:pt x="7356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52388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0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0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0" y="0"/>
                </a:cubicBezTo>
                <a:close/>
              </a:path>
            </a:pathLst>
          </a:custGeom>
          <a:solidFill>
            <a:srgbClr val="0067d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2"/>
          <a:stretch/>
        </p:blipFill>
        <p:spPr>
          <a:xfrm>
            <a:off x="1794960" y="4024440"/>
            <a:ext cx="3146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"/>
          <p:cNvSpPr txBox="1"/>
          <p:nvPr/>
        </p:nvSpPr>
        <p:spPr>
          <a:xfrm>
            <a:off x="3791160" y="2873520"/>
            <a:ext cx="45889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Career Analysis: Technical Expert Growth Path Driven by Matter Protocol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337176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6" y="0"/>
                </a:moveTo>
                <a:lnTo>
                  <a:pt x="7356" y="0"/>
                </a:lnTo>
                <a:cubicBezTo>
                  <a:pt x="7415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5" y="4869"/>
                  <a:pt x="7356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428616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1" y="0"/>
                </a:cubicBezTo>
                <a:close/>
              </a:path>
            </a:pathLst>
          </a:custGeom>
          <a:solidFill>
            <a:srgbClr val="09aa7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3"/>
          <a:stretch/>
        </p:blipFill>
        <p:spPr>
          <a:xfrm>
            <a:off x="4575960" y="402444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"/>
          <p:cNvSpPr txBox="1"/>
          <p:nvPr/>
        </p:nvSpPr>
        <p:spPr>
          <a:xfrm>
            <a:off x="1189800" y="4765680"/>
            <a:ext cx="152460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智能家居市场机遇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613404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6" y="0"/>
                </a:moveTo>
                <a:lnTo>
                  <a:pt x="7356" y="0"/>
                </a:lnTo>
                <a:cubicBezTo>
                  <a:pt x="7415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5" y="4869"/>
                  <a:pt x="7356" y="4869"/>
                </a:cubicBezTo>
                <a:lnTo>
                  <a:pt x="106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704844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3" y="2382"/>
                  <a:pt x="0" y="1724"/>
                  <a:pt x="0" y="1191"/>
                </a:cubicBezTo>
                <a:cubicBezTo>
                  <a:pt x="0" y="534"/>
                  <a:pt x="533" y="0"/>
                  <a:pt x="1191" y="0"/>
                </a:cubicBezTo>
                <a:close/>
              </a:path>
            </a:pathLst>
          </a:custGeom>
          <a:solidFill>
            <a:srgbClr val="715af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4"/>
          <a:stretch/>
        </p:blipFill>
        <p:spPr>
          <a:xfrm>
            <a:off x="7319520" y="4024440"/>
            <a:ext cx="31464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"/>
          <p:cNvSpPr txBox="1"/>
          <p:nvPr/>
        </p:nvSpPr>
        <p:spPr>
          <a:xfrm>
            <a:off x="4051080" y="4765680"/>
            <a:ext cx="13341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三年晋升路线图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896320" y="3538440"/>
            <a:ext cx="2686320" cy="1752840"/>
          </a:xfrm>
          <a:custGeom>
            <a:avLst/>
            <a:gdLst/>
            <a:ahLst/>
            <a:rect l="0" t="0" r="r" b="b"/>
            <a:pathLst>
              <a:path w="7462" h="4869">
                <a:moveTo>
                  <a:pt x="105" y="0"/>
                </a:moveTo>
                <a:lnTo>
                  <a:pt x="7356" y="0"/>
                </a:lnTo>
                <a:cubicBezTo>
                  <a:pt x="7414" y="0"/>
                  <a:pt x="7462" y="58"/>
                  <a:pt x="7462" y="106"/>
                </a:cubicBezTo>
                <a:lnTo>
                  <a:pt x="7462" y="4763"/>
                </a:lnTo>
                <a:cubicBezTo>
                  <a:pt x="7462" y="4822"/>
                  <a:pt x="7414" y="4869"/>
                  <a:pt x="7356" y="4869"/>
                </a:cubicBezTo>
                <a:lnTo>
                  <a:pt x="105" y="4869"/>
                </a:lnTo>
                <a:cubicBezTo>
                  <a:pt x="47" y="4869"/>
                  <a:pt x="0" y="4811"/>
                  <a:pt x="0" y="4763"/>
                </a:cubicBezTo>
                <a:lnTo>
                  <a:pt x="0" y="106"/>
                </a:lnTo>
                <a:cubicBezTo>
                  <a:pt x="0" y="47"/>
                  <a:pt x="47" y="0"/>
                  <a:pt x="10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810720" y="3767040"/>
            <a:ext cx="857520" cy="857520"/>
          </a:xfrm>
          <a:custGeom>
            <a:avLst/>
            <a:gdLst/>
            <a:ahLst/>
            <a:rect l="0" t="0" r="r" b="b"/>
            <a:pathLst>
              <a:path w="2382" h="2382">
                <a:moveTo>
                  <a:pt x="1191" y="0"/>
                </a:moveTo>
                <a:cubicBezTo>
                  <a:pt x="1849" y="0"/>
                  <a:pt x="2382" y="658"/>
                  <a:pt x="2382" y="1191"/>
                </a:cubicBezTo>
                <a:cubicBezTo>
                  <a:pt x="2382" y="1849"/>
                  <a:pt x="1849" y="2382"/>
                  <a:pt x="1191" y="2382"/>
                </a:cubicBezTo>
                <a:cubicBezTo>
                  <a:pt x="534" y="2382"/>
                  <a:pt x="0" y="1724"/>
                  <a:pt x="0" y="1191"/>
                </a:cubicBezTo>
                <a:cubicBezTo>
                  <a:pt x="0" y="534"/>
                  <a:pt x="534" y="0"/>
                  <a:pt x="1191" y="0"/>
                </a:cubicBezTo>
                <a:close/>
              </a:path>
            </a:pathLst>
          </a:custGeom>
          <a:solidFill>
            <a:srgbClr val="2cb8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5"/>
          <a:stretch/>
        </p:blipFill>
        <p:spPr>
          <a:xfrm>
            <a:off x="10100520" y="4024440"/>
            <a:ext cx="277560" cy="3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1" name=""/>
          <p:cNvSpPr txBox="1"/>
          <p:nvPr/>
        </p:nvSpPr>
        <p:spPr>
          <a:xfrm>
            <a:off x="6810120" y="4765680"/>
            <a:ext cx="133416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技术护城河构建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9667800" y="4765680"/>
            <a:ext cx="1143720" cy="25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5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权威认证价值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0f2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5" name=""/>
          <p:cNvSpPr txBox="1"/>
          <p:nvPr/>
        </p:nvSpPr>
        <p:spPr>
          <a:xfrm>
            <a:off x="380880" y="182880"/>
            <a:ext cx="1751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000" strike="noStrike" u="none">
                <a:solidFill>
                  <a:srgbClr val="09aa71"/>
                </a:solidFill>
                <a:effectLst/>
                <a:uFillTx/>
                <a:latin typeface="MicrosoftYaHei"/>
                <a:ea typeface="MicrosoftYaHei"/>
              </a:rPr>
              <a:t>02/01</a:t>
            </a:r>
            <a:r>
              <a:rPr b="0" lang="zh-CN" sz="1000" strike="noStrike" u="none">
                <a:solidFill>
                  <a:srgbClr val="4b5563"/>
                </a:solidFill>
                <a:effectLst/>
                <a:uFillTx/>
                <a:latin typeface="MicrosoftYaHei"/>
                <a:ea typeface="MicrosoftYaHei"/>
              </a:rPr>
              <a:t>三年月入五万核心目标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380880" y="1247760"/>
            <a:ext cx="5600880" cy="5229360"/>
          </a:xfrm>
          <a:custGeom>
            <a:avLst/>
            <a:gdLst/>
            <a:ahLst/>
            <a:rect l="0" t="0" r="r" b="b"/>
            <a:pathLst>
              <a:path w="15558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8" y="58"/>
                  <a:pt x="15558" y="105"/>
                </a:cubicBezTo>
                <a:lnTo>
                  <a:pt x="15558" y="14420"/>
                </a:lnTo>
                <a:cubicBezTo>
                  <a:pt x="15558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7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7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609480" y="1476360"/>
            <a:ext cx="2566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8" name=""/>
          <p:cNvSpPr txBox="1"/>
          <p:nvPr/>
        </p:nvSpPr>
        <p:spPr>
          <a:xfrm>
            <a:off x="380880" y="450000"/>
            <a:ext cx="4002480" cy="37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智能家居与</a:t>
            </a:r>
            <a:r>
              <a:rPr b="1" lang="en-US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1" lang="zh-CN" sz="2200" strike="noStrike" u="none">
                <a:solidFill>
                  <a:srgbClr val="191919"/>
                </a:solidFill>
                <a:effectLst/>
                <a:uFillTx/>
                <a:latin typeface="MicrosoftYaHei"/>
                <a:ea typeface="MicrosoftYaHei"/>
              </a:rPr>
              <a:t>协议的价值</a:t>
            </a:r>
            <a:endParaRPr b="0" lang="en-US" sz="2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019160" y="146628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万亿市场可期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019160" y="1724760"/>
            <a:ext cx="493092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2024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年中国智能家居设备市场规模达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7848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亿元，预计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2025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年将增长至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3"/>
          <a:stretch/>
        </p:blipFill>
        <p:spPr>
          <a:xfrm>
            <a:off x="609480" y="234324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2" name=""/>
          <p:cNvSpPr txBox="1"/>
          <p:nvPr/>
        </p:nvSpPr>
        <p:spPr>
          <a:xfrm>
            <a:off x="1019160" y="1927800"/>
            <a:ext cx="7131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1.2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万亿元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990720" y="2333160"/>
            <a:ext cx="85428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结构性升级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4"/>
          <a:stretch/>
        </p:blipFill>
        <p:spPr>
          <a:xfrm>
            <a:off x="609480" y="298116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5" name=""/>
          <p:cNvSpPr txBox="1"/>
          <p:nvPr/>
        </p:nvSpPr>
        <p:spPr>
          <a:xfrm>
            <a:off x="990720" y="2591640"/>
            <a:ext cx="4852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产业从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单品智能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向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全屋智能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转型，推动设备互联互通与数据共享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990720" y="297144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行业痛点解决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6210000" y="1247760"/>
            <a:ext cx="5601240" cy="5229360"/>
          </a:xfrm>
          <a:custGeom>
            <a:avLst/>
            <a:gdLst/>
            <a:ahLst/>
            <a:rect l="0" t="0" r="r" b="b"/>
            <a:pathLst>
              <a:path w="15559" h="14526">
                <a:moveTo>
                  <a:pt x="106" y="0"/>
                </a:moveTo>
                <a:lnTo>
                  <a:pt x="15453" y="0"/>
                </a:lnTo>
                <a:cubicBezTo>
                  <a:pt x="15511" y="0"/>
                  <a:pt x="15559" y="58"/>
                  <a:pt x="15559" y="105"/>
                </a:cubicBezTo>
                <a:lnTo>
                  <a:pt x="15559" y="14420"/>
                </a:lnTo>
                <a:cubicBezTo>
                  <a:pt x="15559" y="14479"/>
                  <a:pt x="15511" y="14526"/>
                  <a:pt x="15453" y="14526"/>
                </a:cubicBezTo>
                <a:lnTo>
                  <a:pt x="106" y="14526"/>
                </a:lnTo>
                <a:cubicBezTo>
                  <a:pt x="48" y="14526"/>
                  <a:pt x="0" y="14468"/>
                  <a:pt x="0" y="14420"/>
                </a:cubicBezTo>
                <a:lnTo>
                  <a:pt x="0" y="105"/>
                </a:lnTo>
                <a:cubicBezTo>
                  <a:pt x="0" y="47"/>
                  <a:pt x="48" y="0"/>
                  <a:pt x="10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>
          <a:xfrm>
            <a:off x="6438960" y="1476360"/>
            <a:ext cx="22824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9" name=""/>
          <p:cNvSpPr txBox="1"/>
          <p:nvPr/>
        </p:nvSpPr>
        <p:spPr>
          <a:xfrm>
            <a:off x="990720" y="3229560"/>
            <a:ext cx="494496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用户需管理平均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4.3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个不同控制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App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，设备兼容性差，难以实现无缝协同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6819840" y="146628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统一生态，打破壁垒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6819840" y="1724760"/>
            <a:ext cx="4646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Matter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协议由苹果、谷歌、亚马逊、小米等联合发起，建立开放统一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6"/>
          <a:stretch/>
        </p:blipFill>
        <p:spPr>
          <a:xfrm>
            <a:off x="6438960" y="234324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"/>
          <p:cNvSpPr txBox="1"/>
          <p:nvPr/>
        </p:nvSpPr>
        <p:spPr>
          <a:xfrm>
            <a:off x="6819840" y="1927800"/>
            <a:ext cx="76284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的互联标准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6877080" y="2333160"/>
            <a:ext cx="153684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降低成本，加速创新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7"/>
          <a:stretch/>
        </p:blipFill>
        <p:spPr>
          <a:xfrm>
            <a:off x="6438960" y="2981160"/>
            <a:ext cx="285480" cy="3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"/>
          <p:cNvSpPr txBox="1"/>
          <p:nvPr/>
        </p:nvSpPr>
        <p:spPr>
          <a:xfrm>
            <a:off x="6877080" y="2591640"/>
            <a:ext cx="43678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一次开发，全生态适配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"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显著降低开发维护成本，聚焦硬件创新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6877080" y="2971440"/>
            <a:ext cx="1024920" cy="22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zh-CN" sz="1300" strike="noStrike" u="none">
                <a:solidFill>
                  <a:srgbClr val="333333"/>
                </a:solidFill>
                <a:effectLst/>
                <a:uFillTx/>
                <a:latin typeface="MicrosoftYaHei"/>
                <a:ea typeface="MicrosoftYaHei"/>
              </a:rPr>
              <a:t>提升用户体验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6877080" y="3229560"/>
            <a:ext cx="3583080" cy="20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设备自动发现安全连接，统一</a:t>
            </a:r>
            <a:r>
              <a:rPr b="0" lang="en-US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App</a:t>
            </a:r>
            <a:r>
              <a:rPr b="0" lang="zh-CN" sz="1200" strike="noStrike" u="none">
                <a:solidFill>
                  <a:srgbClr val="777777"/>
                </a:solidFill>
                <a:effectLst/>
                <a:uFillTx/>
                <a:latin typeface="MicrosoftYaHei"/>
                <a:ea typeface="MicrosoftYaHei"/>
              </a:rPr>
              <a:t>管理所有兼容设备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LibreOffice/25.8.0.1$Linux_X86_64 LibreOffice_project/127f2cf27c25aaac008a1045ebfed22015cb3064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 "1", "ContentProducer": "001191320114777023172010000", "ProduceID": "voiceassistant-e985bd2db03be23b", "ReservedCode1": "{\"SecurityData\":{\"Type\":\"TC260PG\",\"Version\":1,\"Bindings\":[{\"Type\":\"Hash\",\"AlgID\":\"2.16.840.1.101.3.4.2.1\",\"Value\":\"e985bd2db03be23b5cc7e6aaa571bd0e691f6fb63d825658ad4a5d784e7a1eb0\"}],\"PrivSD\":[],\"PubSD\":[{\"AlgID\":\"1.2.840.113549.1.1.10\",\"Type\":\"DS\",\"TBSData\":[{\"Type\":\"Bnd\"},{\"Type\":\"Md\"}],\"Signature\":\"5d1ecd90470c846a070924f2fcca9430c410f6e40bcc8522af2892d47c6126692c22c7f51610d077889b0e88dc39bc652357138574510685858563cd58a121e8471b087cba746710326e6fc7bb52639c4a4f2d1b598f34e81d0d1319f1531a6aa4cae71faa6c8b2f22800b360b20452ff068951472a5957ececb304abf4ca46b4ea5e41be58400beadb0aaf97d85cd610d016d3ddcb61fd03e7ebc37a7e1aee19a160c0978e0f507edf1635a82b7751cd0df62292b945c7c8e6bea47445ce2c286719ac3f564cd13618796bb9603d9d8b14d37f50634392165dbba9a2f3f476e2ff24b85442fea1d84bc7ae0f1488679d9b1397fb69d0a91f5b4ce77bbd7975aa56d2c420c7d226d756f048b1b3523d0752d0f8c2e80ca9ff7a171b29f47d2374074da618784c9aa11b1bce498fcaa682335a9f541c5b02ee5730ae07894c4da27ece4cdca09f10fad03c09af2410edb8d08d36c34420487270ea9dd2cff984407163a7fa1bdc5694a39149329f126cc0bf776e2e5668c488335d849456adc90\"}]}}", "ContentPropagator": "001191320114777023172010000", "PropagateID": "voiceassistant-e985bd2db03be23b"}</vt:lpwstr>
  </property>
</Properties>
</file>