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3"/>
    <p:sldId id="268" r:id="rId4"/>
    <p:sldId id="334" r:id="rId5"/>
    <p:sldId id="269" r:id="rId6"/>
    <p:sldId id="262" r:id="rId7"/>
    <p:sldId id="267" r:id="rId8"/>
    <p:sldId id="271" r:id="rId9"/>
    <p:sldId id="335" r:id="rId10"/>
    <p:sldId id="273" r:id="rId11"/>
    <p:sldId id="274" r:id="rId12"/>
    <p:sldId id="319" r:id="rId13"/>
    <p:sldId id="320" r:id="rId14"/>
    <p:sldId id="321" r:id="rId15"/>
    <p:sldId id="322" r:id="rId16"/>
    <p:sldId id="324" r:id="rId17"/>
    <p:sldId id="325" r:id="rId18"/>
    <p:sldId id="326" r:id="rId19"/>
    <p:sldId id="328" r:id="rId20"/>
    <p:sldId id="329"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36" r:id="rId42"/>
    <p:sldId id="297" r:id="rId43"/>
    <p:sldId id="298" r:id="rId44"/>
    <p:sldId id="299" r:id="rId45"/>
    <p:sldId id="305" r:id="rId46"/>
    <p:sldId id="300" r:id="rId47"/>
    <p:sldId id="301" r:id="rId48"/>
    <p:sldId id="302" r:id="rId49"/>
    <p:sldId id="303" r:id="rId50"/>
    <p:sldId id="304" r:id="rId51"/>
    <p:sldId id="337" r:id="rId52"/>
    <p:sldId id="306" r:id="rId53"/>
    <p:sldId id="307" r:id="rId54"/>
    <p:sldId id="330" r:id="rId55"/>
    <p:sldId id="308" r:id="rId56"/>
    <p:sldId id="309" r:id="rId57"/>
    <p:sldId id="310" r:id="rId58"/>
    <p:sldId id="338" r:id="rId59"/>
    <p:sldId id="340" r:id="rId60"/>
    <p:sldId id="331" r:id="rId61"/>
    <p:sldId id="339" r:id="rId62"/>
    <p:sldId id="312" r:id="rId63"/>
    <p:sldId id="313" r:id="rId64"/>
    <p:sldId id="314" r:id="rId65"/>
    <p:sldId id="315" r:id="rId66"/>
    <p:sldId id="316" r:id="rId67"/>
    <p:sldId id="317" r:id="rId68"/>
    <p:sldId id="332" r:id="rId69"/>
    <p:sldId id="311" r:id="rId70"/>
    <p:sldId id="31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12192000" cy="3429000"/>
          </a:xfrm>
          <a:prstGeom prst="rect">
            <a:avLst/>
          </a:prstGeom>
        </p:spPr>
      </p:pic>
      <p:sp>
        <p:nvSpPr>
          <p:cNvPr id="2" name="Title 1"/>
          <p:cNvSpPr>
            <a:spLocks noGrp="1"/>
          </p:cNvSpPr>
          <p:nvPr>
            <p:ph type="ctrTitle"/>
          </p:nvPr>
        </p:nvSpPr>
        <p:spPr>
          <a:xfrm>
            <a:off x="1039285" y="1918448"/>
            <a:ext cx="10111317" cy="1470025"/>
          </a:xfrm>
        </p:spPr>
        <p:txBody>
          <a:bodyPr anchor="b" anchorCtr="0"/>
          <a:lstStyle/>
          <a:p>
            <a:r>
              <a:rPr lang="en-US"/>
              <a:t>Click to edit Master title style</a:t>
            </a:r>
            <a:endParaRPr lang="en-US"/>
          </a:p>
        </p:txBody>
      </p:sp>
      <p:sp>
        <p:nvSpPr>
          <p:cNvPr id="3" name="Subtitle 2"/>
          <p:cNvSpPr>
            <a:spLocks noGrp="1"/>
          </p:cNvSpPr>
          <p:nvPr>
            <p:ph type="subTitle" idx="1"/>
          </p:nvPr>
        </p:nvSpPr>
        <p:spPr>
          <a:xfrm>
            <a:off x="1039285" y="3478306"/>
            <a:ext cx="10111316" cy="1752600"/>
          </a:xfrm>
        </p:spPr>
        <p:txBody>
          <a:bodyPr>
            <a:normAutofit/>
          </a:bodyPr>
          <a:lstStyle>
            <a:lvl1pPr marL="0" indent="0" algn="ctr">
              <a:spcBef>
                <a:spcPts val="600"/>
              </a:spcBef>
              <a:buNone/>
              <a:defRPr sz="183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pic>
        <p:nvPicPr>
          <p:cNvPr id="7" name="Picture 6" descr="overlay-ruleShadow.png"/>
          <p:cNvPicPr>
            <a:picLocks noChangeAspect="1"/>
          </p:cNvPicPr>
          <p:nvPr/>
        </p:nvPicPr>
        <p:blipFill>
          <a:blip r:embed="rId3"/>
          <a:stretch>
            <a:fillRect/>
          </a:stretch>
        </p:blipFill>
        <p:spPr>
          <a:xfrm>
            <a:off x="0" y="3303984"/>
            <a:ext cx="12192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096000" y="4482"/>
            <a:ext cx="6096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2591049" y="3344239"/>
            <a:ext cx="6855164" cy="166688"/>
          </a:xfrm>
          <a:prstGeom prst="rect">
            <a:avLst/>
          </a:prstGeom>
        </p:spPr>
      </p:pic>
      <p:sp>
        <p:nvSpPr>
          <p:cNvPr id="2" name="Title 1"/>
          <p:cNvSpPr>
            <a:spLocks noGrp="1"/>
          </p:cNvSpPr>
          <p:nvPr>
            <p:ph type="title"/>
          </p:nvPr>
        </p:nvSpPr>
        <p:spPr>
          <a:xfrm>
            <a:off x="402336" y="274320"/>
            <a:ext cx="5279136" cy="1691640"/>
          </a:xfrm>
        </p:spPr>
        <p:txBody>
          <a:bodyPr vert="horz" lIns="130046" tIns="65023" rIns="130046" bIns="65023" rtlCol="0" anchor="b" anchorCtr="0">
            <a:noAutofit/>
          </a:bodyPr>
          <a:lstStyle>
            <a:lvl1pPr marL="0" algn="ctr" defTabSz="914400" rtl="0" eaLnBrk="1" latinLnBrk="0" hangingPunct="1">
              <a:spcBef>
                <a:spcPct val="0"/>
              </a:spcBef>
              <a:buNone/>
              <a:defRPr sz="3585"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lang="en-US"/>
          </a:p>
        </p:txBody>
      </p:sp>
      <p:sp>
        <p:nvSpPr>
          <p:cNvPr id="3" name="Picture Placeholder 2"/>
          <p:cNvSpPr>
            <a:spLocks noGrp="1"/>
          </p:cNvSpPr>
          <p:nvPr>
            <p:ph type="pic" idx="1" hasCustomPrompt="1"/>
          </p:nvPr>
        </p:nvSpPr>
        <p:spPr>
          <a:xfrm>
            <a:off x="6486144" y="264908"/>
            <a:ext cx="5279136"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390"/>
            </a:lvl1pPr>
            <a:lvl2pPr marL="457200" indent="0">
              <a:buNone/>
              <a:defRPr sz="2810"/>
            </a:lvl2pPr>
            <a:lvl3pPr marL="914400" indent="0">
              <a:buNone/>
              <a:defRPr sz="2390"/>
            </a:lvl3pPr>
            <a:lvl4pPr marL="1371600" indent="0">
              <a:buNone/>
              <a:defRPr sz="1970"/>
            </a:lvl4pPr>
            <a:lvl5pPr marL="1828800" indent="0">
              <a:buNone/>
              <a:defRPr sz="1970"/>
            </a:lvl5pPr>
            <a:lvl6pPr marL="2286000" indent="0">
              <a:buNone/>
              <a:defRPr sz="1970"/>
            </a:lvl6pPr>
            <a:lvl7pPr marL="2743200" indent="0">
              <a:buNone/>
              <a:defRPr sz="1970"/>
            </a:lvl7pPr>
            <a:lvl8pPr marL="3200400" indent="0">
              <a:buNone/>
              <a:defRPr sz="1970"/>
            </a:lvl8pPr>
            <a:lvl9pPr marL="3657600" indent="0">
              <a:buNone/>
              <a:defRPr sz="1970"/>
            </a:lvl9pPr>
          </a:lstStyle>
          <a:p>
            <a:r>
              <a:rPr lang="en-US"/>
              <a:t>Drag picture to placeholder or click icon to add</a:t>
            </a:r>
            <a:endParaRPr lang="en-US"/>
          </a:p>
        </p:txBody>
      </p:sp>
      <p:sp>
        <p:nvSpPr>
          <p:cNvPr id="4" name="Text Placeholder 3"/>
          <p:cNvSpPr>
            <a:spLocks noGrp="1"/>
          </p:cNvSpPr>
          <p:nvPr>
            <p:ph type="body" sz="half" idx="2"/>
          </p:nvPr>
        </p:nvSpPr>
        <p:spPr>
          <a:xfrm>
            <a:off x="402336" y="1970801"/>
            <a:ext cx="5279136" cy="3200400"/>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a:lnSpc>
                <a:spcPct val="110000"/>
              </a:lnSpc>
              <a:buNone/>
              <a:defRPr sz="183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195"/>
            </a:lvl2pPr>
            <a:lvl3pPr marL="914400" indent="0">
              <a:buNone/>
              <a:defRPr sz="985"/>
            </a:lvl3pPr>
            <a:lvl4pPr marL="1371600" indent="0">
              <a:buNone/>
              <a:defRPr sz="915"/>
            </a:lvl4pPr>
            <a:lvl5pPr marL="1828800" indent="0">
              <a:buNone/>
              <a:defRPr sz="915"/>
            </a:lvl5pPr>
            <a:lvl6pPr marL="2286000" indent="0">
              <a:buNone/>
              <a:defRPr sz="915"/>
            </a:lvl6pPr>
            <a:lvl7pPr marL="2743200" indent="0">
              <a:buNone/>
              <a:defRPr sz="915"/>
            </a:lvl7pPr>
            <a:lvl8pPr marL="3200400" indent="0">
              <a:buNone/>
              <a:defRPr sz="915"/>
            </a:lvl8pPr>
            <a:lvl9pPr marL="3657600" indent="0">
              <a:buNone/>
              <a:defRPr sz="915"/>
            </a:lvl9pPr>
          </a:lstStyle>
          <a:p>
            <a:pPr marL="0" lvl="0" indent="0" algn="ctr" defTabSz="914400" rtl="0" eaLnBrk="1" latinLnBrk="0" hangingPunct="1">
              <a:lnSpc>
                <a:spcPct val="110000"/>
              </a:lnSpc>
              <a:spcBef>
                <a:spcPts val="2000"/>
              </a:spcBef>
              <a:buFont typeface="Calisto MT" panose="02040603050505030304" pitchFamily="18" charset="0"/>
              <a:buNone/>
            </a:pPr>
            <a:r>
              <a:rPr lang="en-US"/>
              <a:t>Click to edit Master text styles</a:t>
            </a:r>
            <a:endParaRPr lang="en-US"/>
          </a:p>
        </p:txBody>
      </p:sp>
      <p:sp>
        <p:nvSpPr>
          <p:cNvPr id="5" name="Date Placeholder 4"/>
          <p:cNvSpPr>
            <a:spLocks noGrp="1"/>
          </p:cNvSpPr>
          <p:nvPr>
            <p:ph type="dt" sz="half" idx="10"/>
          </p:nvPr>
        </p:nvSpPr>
        <p:spPr>
          <a:xfrm>
            <a:off x="3560064" y="6356351"/>
            <a:ext cx="2170176"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400"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489343B2-20CD-5E47-B705-B8D47D75043B}" type="datetimeFigureOut">
              <a:rPr lang="en-US" smtClean="0"/>
            </a:fld>
            <a:endParaRPr lang="en-US"/>
          </a:p>
        </p:txBody>
      </p:sp>
      <p:sp>
        <p:nvSpPr>
          <p:cNvPr id="6" name="Footer Placeholder 5"/>
          <p:cNvSpPr>
            <a:spLocks noGrp="1"/>
          </p:cNvSpPr>
          <p:nvPr>
            <p:ph type="ftr" sz="quarter" idx="11"/>
          </p:nvPr>
        </p:nvSpPr>
        <p:spPr>
          <a:xfrm>
            <a:off x="322729" y="6356351"/>
            <a:ext cx="2523744"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400"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2523744" y="5738129"/>
            <a:ext cx="1011936" cy="576072"/>
          </a:xfrm>
        </p:spPr>
        <p:txBody>
          <a:bodyPr vert="horz" lIns="130046" tIns="65023" rIns="130046" bIns="65023" rtlCol="0" anchor="ctr">
            <a:noAutofit/>
          </a:bodyPr>
          <a:lstStyle>
            <a:lvl1pPr marL="0" algn="ctr" defTabSz="914400" rtl="0" eaLnBrk="1" latinLnBrk="0" hangingPunct="1">
              <a:spcBef>
                <a:spcPct val="0"/>
              </a:spcBef>
              <a:defRPr sz="3585"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EE724A5A-BE45-454A-BDEE-9CD10F8529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12192000" cy="6858000"/>
          </a:xfrm>
          <a:prstGeom prst="rect">
            <a:avLst/>
          </a:prstGeom>
          <a:noFill/>
          <a:ln>
            <a:noFill/>
          </a:ln>
        </p:spPr>
      </p:pic>
      <p:sp>
        <p:nvSpPr>
          <p:cNvPr id="2" name="Title 1"/>
          <p:cNvSpPr>
            <a:spLocks noGrp="1"/>
          </p:cNvSpPr>
          <p:nvPr>
            <p:ph type="title"/>
          </p:nvPr>
        </p:nvSpPr>
        <p:spPr>
          <a:xfrm>
            <a:off x="1016001" y="4038600"/>
            <a:ext cx="10160000" cy="990600"/>
          </a:xfrm>
        </p:spPr>
        <p:txBody>
          <a:bodyPr vert="horz" lIns="130046" tIns="65023" rIns="130046" bIns="65023" rtlCol="0" anchor="b" anchorCtr="0">
            <a:normAutofit/>
          </a:bodyPr>
          <a:lstStyle>
            <a:lvl1pPr algn="ctr">
              <a:defRPr sz="3585"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anose="02040603050505030304" pitchFamily="18" charset="0"/>
              <a:buNone/>
            </a:pPr>
            <a:r>
              <a:rPr lang="en-US"/>
              <a:t>Click to edit Master title style</a:t>
            </a:r>
            <a:endParaRPr lang="en-US"/>
          </a:p>
        </p:txBody>
      </p:sp>
      <p:sp>
        <p:nvSpPr>
          <p:cNvPr id="3" name="Picture Placeholder 2"/>
          <p:cNvSpPr>
            <a:spLocks noGrp="1"/>
          </p:cNvSpPr>
          <p:nvPr>
            <p:ph type="pic" idx="1" hasCustomPrompt="1"/>
          </p:nvPr>
        </p:nvSpPr>
        <p:spPr>
          <a:xfrm>
            <a:off x="457200" y="265176"/>
            <a:ext cx="11277600" cy="3697224"/>
          </a:xfrm>
          <a:solidFill>
            <a:schemeClr val="tx1">
              <a:lumMod val="50000"/>
            </a:schemeClr>
          </a:solidFill>
          <a:effectLst>
            <a:outerShdw blurRad="50800" dir="2700000" algn="tl" rotWithShape="0">
              <a:schemeClr val="tx1">
                <a:alpha val="40000"/>
              </a:schemeClr>
            </a:outerShdw>
          </a:effectLst>
        </p:spPr>
        <p:txBody>
          <a:bodyPr vert="horz" lIns="130046" tIns="65023" rIns="130046" bIns="65023" rtlCol="0">
            <a:normAutofit/>
          </a:bodyPr>
          <a:lstStyle>
            <a:lvl1pPr marL="0" indent="0" algn="ctr" defTabSz="914400" rtl="0" eaLnBrk="1" latinLnBrk="0" hangingPunct="1">
              <a:spcBef>
                <a:spcPts val="2000"/>
              </a:spcBef>
              <a:buFont typeface="Calisto MT" panose="02040603050505030304" pitchFamily="18" charset="0"/>
              <a:buNone/>
              <a:defRPr sz="239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10"/>
            </a:lvl2pPr>
            <a:lvl3pPr marL="914400" indent="0">
              <a:buNone/>
              <a:defRPr sz="2390"/>
            </a:lvl3pPr>
            <a:lvl4pPr marL="1371600" indent="0">
              <a:buNone/>
              <a:defRPr sz="1970"/>
            </a:lvl4pPr>
            <a:lvl5pPr marL="1828800" indent="0">
              <a:buNone/>
              <a:defRPr sz="1970"/>
            </a:lvl5pPr>
            <a:lvl6pPr marL="2286000" indent="0">
              <a:buNone/>
              <a:defRPr sz="1970"/>
            </a:lvl6pPr>
            <a:lvl7pPr marL="2743200" indent="0">
              <a:buNone/>
              <a:defRPr sz="1970"/>
            </a:lvl7pPr>
            <a:lvl8pPr marL="3200400" indent="0">
              <a:buNone/>
              <a:defRPr sz="1970"/>
            </a:lvl8pPr>
            <a:lvl9pPr marL="3657600" indent="0">
              <a:buNone/>
              <a:defRPr sz="1970"/>
            </a:lvl9pPr>
          </a:lstStyle>
          <a:p>
            <a:r>
              <a:rPr lang="en-US"/>
              <a:t>Drag picture to placeholder or click icon to add</a:t>
            </a:r>
            <a:endParaRPr lang="en-US"/>
          </a:p>
        </p:txBody>
      </p:sp>
      <p:sp>
        <p:nvSpPr>
          <p:cNvPr id="4" name="Text Placeholder 3"/>
          <p:cNvSpPr>
            <a:spLocks noGrp="1"/>
          </p:cNvSpPr>
          <p:nvPr>
            <p:ph type="body" sz="half" idx="2"/>
          </p:nvPr>
        </p:nvSpPr>
        <p:spPr>
          <a:xfrm>
            <a:off x="1016001" y="5042648"/>
            <a:ext cx="10160000" cy="1129553"/>
          </a:xfrm>
        </p:spPr>
        <p:txBody>
          <a:bodyPr>
            <a:normAutofit/>
          </a:bodyPr>
          <a:lstStyle>
            <a:lvl1pPr marL="0" indent="0" algn="ctr">
              <a:lnSpc>
                <a:spcPct val="110000"/>
              </a:lnSpc>
              <a:spcBef>
                <a:spcPct val="1000"/>
              </a:spcBef>
              <a:buNone/>
              <a:defRPr sz="1830"/>
            </a:lvl1pPr>
            <a:lvl2pPr marL="457200" indent="0">
              <a:buNone/>
              <a:defRPr sz="1195"/>
            </a:lvl2pPr>
            <a:lvl3pPr marL="914400" indent="0">
              <a:buNone/>
              <a:defRPr sz="985"/>
            </a:lvl3pPr>
            <a:lvl4pPr marL="1371600" indent="0">
              <a:buNone/>
              <a:defRPr sz="915"/>
            </a:lvl4pPr>
            <a:lvl5pPr marL="1828800" indent="0">
              <a:buNone/>
              <a:defRPr sz="915"/>
            </a:lvl5pPr>
            <a:lvl6pPr marL="2286000" indent="0">
              <a:buNone/>
              <a:defRPr sz="915"/>
            </a:lvl6pPr>
            <a:lvl7pPr marL="2743200" indent="0">
              <a:buNone/>
              <a:defRPr sz="915"/>
            </a:lvl7pPr>
            <a:lvl8pPr marL="3200400" indent="0">
              <a:buNone/>
              <a:defRPr sz="915"/>
            </a:lvl8pPr>
            <a:lvl9pPr marL="3657600" indent="0">
              <a:buNone/>
              <a:defRPr sz="91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9343B2-20CD-5E47-B705-B8D47D7504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489343B2-20CD-5E47-B705-B8D47D75043B}" type="datetimeFigureOut">
              <a:rPr lang="en-US" smtClean="0"/>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EE724A5A-BE45-454A-BDEE-9CD10F85292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12192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12192000" cy="5432612"/>
          </a:xfrm>
          <a:prstGeom prst="rect">
            <a:avLst/>
          </a:prstGeom>
        </p:spPr>
      </p:pic>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10397483" cy="6858000"/>
          </a:xfrm>
          <a:prstGeom prst="rect">
            <a:avLst/>
          </a:prstGeom>
          <a:noFill/>
          <a:ln>
            <a:noFill/>
          </a:ln>
        </p:spPr>
      </p:pic>
      <p:sp>
        <p:nvSpPr>
          <p:cNvPr id="2" name="Vertical Title 1"/>
          <p:cNvSpPr>
            <a:spLocks noGrp="1"/>
          </p:cNvSpPr>
          <p:nvPr>
            <p:ph type="title" orient="vert"/>
          </p:nvPr>
        </p:nvSpPr>
        <p:spPr>
          <a:xfrm>
            <a:off x="10464801" y="457201"/>
            <a:ext cx="1625600" cy="5668963"/>
          </a:xfrm>
        </p:spPr>
        <p:txBody>
          <a:bodyPr vert="eaVert">
            <a:normAutofit/>
          </a:bodyPr>
          <a:lstStyle/>
          <a:p>
            <a:r>
              <a:rPr lang="en-US"/>
              <a:t>Click to edit Master title style</a:t>
            </a:r>
            <a:endParaRPr lang="en-US"/>
          </a:p>
        </p:txBody>
      </p:sp>
      <p:sp>
        <p:nvSpPr>
          <p:cNvPr id="3" name="Vertical Text Placeholder 2"/>
          <p:cNvSpPr>
            <a:spLocks noGrp="1"/>
          </p:cNvSpPr>
          <p:nvPr>
            <p:ph type="body" orient="vert" idx="1"/>
          </p:nvPr>
        </p:nvSpPr>
        <p:spPr>
          <a:xfrm>
            <a:off x="1039284" y="457201"/>
            <a:ext cx="8511116" cy="56689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0566401" y="6356351"/>
            <a:ext cx="1422400"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400"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7037544" y="3344239"/>
            <a:ext cx="6855164" cy="16668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hasCustomPrompt="1"/>
          </p:nvPr>
        </p:nvSpPr>
        <p:spPr>
          <a:prstGeom prst="rect">
            <a:avLst/>
          </a:prstGeom>
        </p:spPr>
        <p:txBody>
          <a:bodyPr/>
          <a:lstStyle/>
          <a:p>
            <a:pPr lvl="0">
              <a:defRPr sz="1800">
                <a:solidFill>
                  <a:srgbClr val="000000"/>
                </a:solidFill>
              </a:defRPr>
            </a:pPr>
            <a:r>
              <a:rPr sz="5625">
                <a:solidFill>
                  <a:srgbClr val="FFFFFF"/>
                </a:solidFill>
              </a:rPr>
              <a:t>Title Text</a:t>
            </a:r>
            <a:endParaRPr sz="5625">
              <a:solidFill>
                <a:srgbClr val="FFFFFF"/>
              </a:solidFill>
            </a:endParaRPr>
          </a:p>
        </p:txBody>
      </p:sp>
      <p:sp>
        <p:nvSpPr>
          <p:cNvPr id="20" name="Shape 20"/>
          <p:cNvSpPr>
            <a:spLocks noGrp="1"/>
          </p:cNvSpPr>
          <p:nvPr>
            <p:ph type="body" idx="1" hasCustomPrompt="1"/>
          </p:nvPr>
        </p:nvSpPr>
        <p:spPr>
          <a:prstGeom prst="rect">
            <a:avLst/>
          </a:prstGeom>
        </p:spPr>
        <p:txBody>
          <a:bodyPr/>
          <a:lstStyle/>
          <a:p>
            <a:pPr lvl="0">
              <a:defRPr sz="1800">
                <a:solidFill>
                  <a:srgbClr val="000000"/>
                </a:solidFill>
              </a:defRPr>
            </a:pPr>
            <a:r>
              <a:rPr sz="2670">
                <a:solidFill>
                  <a:srgbClr val="FFFFFF"/>
                </a:solidFill>
              </a:rPr>
              <a:t>Body Level One</a:t>
            </a:r>
            <a:endParaRPr sz="2670">
              <a:solidFill>
                <a:srgbClr val="FFFFFF"/>
              </a:solidFill>
            </a:endParaRPr>
          </a:p>
          <a:p>
            <a:pPr lvl="1">
              <a:defRPr sz="1800">
                <a:solidFill>
                  <a:srgbClr val="000000"/>
                </a:solidFill>
              </a:defRPr>
            </a:pPr>
            <a:r>
              <a:rPr sz="2670">
                <a:solidFill>
                  <a:srgbClr val="FFFFFF"/>
                </a:solidFill>
              </a:rPr>
              <a:t>Body Level Two</a:t>
            </a:r>
            <a:endParaRPr sz="2670">
              <a:solidFill>
                <a:srgbClr val="FFFFFF"/>
              </a:solidFill>
            </a:endParaRPr>
          </a:p>
          <a:p>
            <a:pPr lvl="2">
              <a:defRPr sz="1800">
                <a:solidFill>
                  <a:srgbClr val="000000"/>
                </a:solidFill>
              </a:defRPr>
            </a:pPr>
            <a:r>
              <a:rPr sz="2670">
                <a:solidFill>
                  <a:srgbClr val="FFFFFF"/>
                </a:solidFill>
              </a:rPr>
              <a:t>Body Level Three</a:t>
            </a:r>
            <a:endParaRPr sz="2670">
              <a:solidFill>
                <a:srgbClr val="FFFFFF"/>
              </a:solidFill>
            </a:endParaRPr>
          </a:p>
          <a:p>
            <a:pPr lvl="3">
              <a:defRPr sz="1800">
                <a:solidFill>
                  <a:srgbClr val="000000"/>
                </a:solidFill>
              </a:defRPr>
            </a:pPr>
            <a:r>
              <a:rPr sz="2670">
                <a:solidFill>
                  <a:srgbClr val="FFFFFF"/>
                </a:solidFill>
              </a:rPr>
              <a:t>Body Level Four</a:t>
            </a:r>
            <a:endParaRPr sz="2670">
              <a:solidFill>
                <a:srgbClr val="FFFFFF"/>
              </a:solidFill>
            </a:endParaRPr>
          </a:p>
          <a:p>
            <a:pPr lvl="4">
              <a:defRPr sz="1800">
                <a:solidFill>
                  <a:srgbClr val="000000"/>
                </a:solidFill>
              </a:defRPr>
            </a:pPr>
            <a:r>
              <a:rPr sz="2670">
                <a:solidFill>
                  <a:srgbClr val="FFFFFF"/>
                </a:solidFill>
              </a:rPr>
              <a:t>Body Level Five</a:t>
            </a:r>
            <a:endParaRPr sz="2670">
              <a:solidFill>
                <a:srgbClr val="FFFFFF"/>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12192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12192000" cy="5432612"/>
          </a:xfrm>
          <a:prstGeom prst="rect">
            <a:avLst/>
          </a:prstGeom>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12192000" cy="3429000"/>
          </a:xfrm>
          <a:prstGeom prst="rect">
            <a:avLst/>
          </a:prstGeom>
        </p:spPr>
      </p:pic>
      <p:sp>
        <p:nvSpPr>
          <p:cNvPr id="2" name="Title 1"/>
          <p:cNvSpPr>
            <a:spLocks noGrp="1"/>
          </p:cNvSpPr>
          <p:nvPr>
            <p:ph type="ctrTitle"/>
          </p:nvPr>
        </p:nvSpPr>
        <p:spPr>
          <a:xfrm>
            <a:off x="1039285" y="789081"/>
            <a:ext cx="10111317" cy="1470025"/>
          </a:xfrm>
        </p:spPr>
        <p:txBody>
          <a:bodyPr anchor="ctr" anchorCtr="0"/>
          <a:lstStyle/>
          <a:p>
            <a:r>
              <a:rPr lang="en-US"/>
              <a:t>Click to edit Master title style</a:t>
            </a:r>
            <a:endParaRPr lang="en-US"/>
          </a:p>
        </p:txBody>
      </p:sp>
      <p:sp>
        <p:nvSpPr>
          <p:cNvPr id="3" name="Subtitle 2"/>
          <p:cNvSpPr>
            <a:spLocks noGrp="1"/>
          </p:cNvSpPr>
          <p:nvPr>
            <p:ph type="subTitle" idx="1"/>
          </p:nvPr>
        </p:nvSpPr>
        <p:spPr>
          <a:xfrm>
            <a:off x="1039285" y="4724401"/>
            <a:ext cx="10111316" cy="1385047"/>
          </a:xfrm>
        </p:spPr>
        <p:txBody>
          <a:bodyPr anchor="ctr" anchorCtr="0">
            <a:normAutofit/>
          </a:bodyPr>
          <a:lstStyle>
            <a:lvl1pPr marL="0" indent="0" algn="ctr">
              <a:spcBef>
                <a:spcPts val="300"/>
              </a:spcBef>
              <a:buNone/>
              <a:defRPr sz="183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pic>
        <p:nvPicPr>
          <p:cNvPr id="7" name="Picture 6" descr="overlay-ruleShadow.png"/>
          <p:cNvPicPr>
            <a:picLocks noChangeAspect="1"/>
          </p:cNvPicPr>
          <p:nvPr/>
        </p:nvPicPr>
        <p:blipFill>
          <a:blip r:embed="rId3"/>
          <a:stretch>
            <a:fillRect/>
          </a:stretch>
        </p:blipFill>
        <p:spPr>
          <a:xfrm>
            <a:off x="0" y="3303984"/>
            <a:ext cx="12192000" cy="125016"/>
          </a:xfrm>
          <a:prstGeom prst="rect">
            <a:avLst/>
          </a:prstGeom>
        </p:spPr>
      </p:pic>
      <p:sp>
        <p:nvSpPr>
          <p:cNvPr id="10" name="Picture Placeholder 9"/>
          <p:cNvSpPr>
            <a:spLocks noGrp="1"/>
          </p:cNvSpPr>
          <p:nvPr>
            <p:ph type="pic" sz="quarter" idx="13" hasCustomPrompt="1"/>
          </p:nvPr>
        </p:nvSpPr>
        <p:spPr>
          <a:xfrm>
            <a:off x="4903161" y="2564086"/>
            <a:ext cx="238567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15">
                <a:solidFill>
                  <a:schemeClr val="tx1"/>
                </a:solidFill>
              </a:defRPr>
            </a:lvl1pPr>
          </a:lstStyle>
          <a:p>
            <a:r>
              <a:rPr lang="en-US"/>
              <a:t>Drag picture to placeholder or click icon to add</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12192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12192000" cy="2286000"/>
          </a:xfrm>
          <a:prstGeom prst="rect">
            <a:avLst/>
          </a:prstGeom>
        </p:spPr>
      </p:pic>
      <p:sp>
        <p:nvSpPr>
          <p:cNvPr id="2" name="Title 1"/>
          <p:cNvSpPr>
            <a:spLocks noGrp="1"/>
          </p:cNvSpPr>
          <p:nvPr>
            <p:ph type="title"/>
          </p:nvPr>
        </p:nvSpPr>
        <p:spPr>
          <a:xfrm>
            <a:off x="1039285" y="2971801"/>
            <a:ext cx="10111316" cy="1362075"/>
          </a:xfrm>
        </p:spPr>
        <p:txBody>
          <a:bodyPr vert="horz" lIns="130046" tIns="65023" rIns="130046" bIns="65023" rtlCol="0" anchor="b" anchorCtr="0">
            <a:noAutofit/>
          </a:bodyPr>
          <a:lstStyle>
            <a:lvl1pPr algn="ctr" defTabSz="914400" rtl="0" eaLnBrk="1" latinLnBrk="0" hangingPunct="1">
              <a:spcBef>
                <a:spcPct val="0"/>
              </a:spcBef>
              <a:buNone/>
              <a:defRPr sz="478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039285" y="4724401"/>
            <a:ext cx="10111316" cy="1398494"/>
          </a:xfrm>
        </p:spPr>
        <p:txBody>
          <a:bodyPr vert="horz" lIns="130046" tIns="65023" rIns="130046" bIns="65023" rtlCol="0">
            <a:normAutofit/>
          </a:bodyPr>
          <a:lstStyle>
            <a:lvl1pPr marL="0" indent="0" algn="ctr" defTabSz="914400" rtl="0" eaLnBrk="1" latinLnBrk="0" hangingPunct="1">
              <a:spcBef>
                <a:spcPts val="600"/>
              </a:spcBef>
              <a:buFont typeface="Calisto MT" panose="02040603050505030304" pitchFamily="18" charset="0"/>
              <a:buNone/>
              <a:defRPr sz="183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30">
                <a:solidFill>
                  <a:schemeClr val="tx1">
                    <a:tint val="75000"/>
                  </a:schemeClr>
                </a:solidFill>
              </a:defRPr>
            </a:lvl2pPr>
            <a:lvl3pPr marL="914400" indent="0">
              <a:buNone/>
              <a:defRPr sz="1615">
                <a:solidFill>
                  <a:schemeClr val="tx1">
                    <a:tint val="75000"/>
                  </a:schemeClr>
                </a:solidFill>
              </a:defRPr>
            </a:lvl3pPr>
            <a:lvl4pPr marL="1371600" indent="0">
              <a:buNone/>
              <a:defRPr sz="1405">
                <a:solidFill>
                  <a:schemeClr val="tx1">
                    <a:tint val="75000"/>
                  </a:schemeClr>
                </a:solidFill>
              </a:defRPr>
            </a:lvl4pPr>
            <a:lvl5pPr marL="1828800" indent="0">
              <a:buNone/>
              <a:defRPr sz="1405">
                <a:solidFill>
                  <a:schemeClr val="tx1">
                    <a:tint val="75000"/>
                  </a:schemeClr>
                </a:solidFill>
              </a:defRPr>
            </a:lvl5pPr>
            <a:lvl6pPr marL="2286000" indent="0">
              <a:buNone/>
              <a:defRPr sz="1405">
                <a:solidFill>
                  <a:schemeClr val="tx1">
                    <a:tint val="75000"/>
                  </a:schemeClr>
                </a:solidFill>
              </a:defRPr>
            </a:lvl6pPr>
            <a:lvl7pPr marL="2743200" indent="0">
              <a:buNone/>
              <a:defRPr sz="1405">
                <a:solidFill>
                  <a:schemeClr val="tx1">
                    <a:tint val="75000"/>
                  </a:schemeClr>
                </a:solidFill>
              </a:defRPr>
            </a:lvl7pPr>
            <a:lvl8pPr marL="3200400" indent="0">
              <a:buNone/>
              <a:defRPr sz="1405">
                <a:solidFill>
                  <a:schemeClr val="tx1">
                    <a:tint val="75000"/>
                  </a:schemeClr>
                </a:solidFill>
              </a:defRPr>
            </a:lvl8pPr>
            <a:lvl9pPr marL="3657600" indent="0">
              <a:buNone/>
              <a:defRPr sz="140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9343B2-20CD-5E47-B705-B8D47D75043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12192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12192000" cy="5432612"/>
          </a:xfrm>
          <a:prstGeom prst="rect">
            <a:avLst/>
          </a:prstGeom>
        </p:spPr>
      </p:pic>
      <p:sp>
        <p:nvSpPr>
          <p:cNvPr id="2" name="Title 1"/>
          <p:cNvSpPr>
            <a:spLocks noGrp="1"/>
          </p:cNvSpPr>
          <p:nvPr>
            <p:ph type="title"/>
          </p:nvPr>
        </p:nvSpPr>
        <p:spPr>
          <a:xfrm>
            <a:off x="1039285" y="62754"/>
            <a:ext cx="10111317" cy="1283167"/>
          </a:xfrm>
        </p:spPr>
        <p:txBody>
          <a:bodyPr/>
          <a:lstStyle/>
          <a:p>
            <a:r>
              <a:rPr lang="en-US"/>
              <a:t>Click to edit Master title style</a:t>
            </a:r>
            <a:endParaRPr lang="en-US"/>
          </a:p>
        </p:txBody>
      </p:sp>
      <p:sp>
        <p:nvSpPr>
          <p:cNvPr id="3" name="Content Placeholder 2"/>
          <p:cNvSpPr>
            <a:spLocks noGrp="1"/>
          </p:cNvSpPr>
          <p:nvPr>
            <p:ph sz="half" idx="1"/>
          </p:nvPr>
        </p:nvSpPr>
        <p:spPr>
          <a:xfrm>
            <a:off x="1039284" y="1828801"/>
            <a:ext cx="4754880" cy="4297363"/>
          </a:xfrm>
        </p:spPr>
        <p:txBody>
          <a:bodyPr>
            <a:normAutofit/>
          </a:bodyPr>
          <a:lstStyle>
            <a:lvl1pPr>
              <a:defRPr sz="1970"/>
            </a:lvl1pPr>
            <a:lvl2pPr>
              <a:defRPr sz="1830"/>
            </a:lvl2pPr>
            <a:lvl3pPr>
              <a:defRPr sz="1830"/>
            </a:lvl3pPr>
            <a:lvl4pPr>
              <a:defRPr sz="1830"/>
            </a:lvl4pPr>
            <a:lvl5pPr>
              <a:defRPr sz="1830"/>
            </a:lvl5pPr>
            <a:lvl6pPr>
              <a:defRPr sz="1830"/>
            </a:lvl6pPr>
            <a:lvl7pPr>
              <a:defRPr sz="1830"/>
            </a:lvl7pPr>
            <a:lvl8pPr>
              <a:defRPr sz="1830"/>
            </a:lvl8pPr>
            <a:lvl9pPr>
              <a:defRPr sz="183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395722" y="1828801"/>
            <a:ext cx="4754880" cy="4297363"/>
          </a:xfrm>
        </p:spPr>
        <p:txBody>
          <a:bodyPr>
            <a:normAutofit/>
          </a:bodyPr>
          <a:lstStyle>
            <a:lvl1pPr>
              <a:defRPr sz="1970"/>
            </a:lvl1pPr>
            <a:lvl2pPr>
              <a:defRPr sz="1830"/>
            </a:lvl2pPr>
            <a:lvl3pPr>
              <a:defRPr sz="1830"/>
            </a:lvl3pPr>
            <a:lvl4pPr>
              <a:defRPr sz="1830"/>
            </a:lvl4pPr>
            <a:lvl5pPr>
              <a:defRPr sz="1830"/>
            </a:lvl5pPr>
            <a:lvl6pPr>
              <a:defRPr sz="1830"/>
            </a:lvl6pPr>
            <a:lvl7pPr>
              <a:defRPr sz="1830"/>
            </a:lvl7pPr>
            <a:lvl8pPr>
              <a:defRPr sz="1830"/>
            </a:lvl8pPr>
            <a:lvl9pPr>
              <a:defRPr sz="183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89343B2-20CD-5E47-B705-B8D47D75043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12192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12192000" cy="5432612"/>
          </a:xfrm>
          <a:prstGeom prst="rect">
            <a:avLst/>
          </a:prstGeom>
        </p:spPr>
      </p:pic>
      <p:sp>
        <p:nvSpPr>
          <p:cNvPr id="2" name="Title 1"/>
          <p:cNvSpPr>
            <a:spLocks noGrp="1"/>
          </p:cNvSpPr>
          <p:nvPr>
            <p:ph type="title"/>
          </p:nvPr>
        </p:nvSpPr>
        <p:spPr>
          <a:xfrm>
            <a:off x="1039285" y="62754"/>
            <a:ext cx="10111317" cy="1283167"/>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39284" y="1524001"/>
            <a:ext cx="4754880" cy="838200"/>
          </a:xfrm>
        </p:spPr>
        <p:txBody>
          <a:bodyPr anchor="ctr" anchorCtr="0">
            <a:noAutofit/>
          </a:bodyPr>
          <a:lstStyle>
            <a:lvl1pPr marL="0" indent="0" algn="ctr">
              <a:spcBef>
                <a:spcPct val="0"/>
              </a:spcBef>
              <a:buNone/>
              <a:defRPr sz="2810" b="0"/>
            </a:lvl1pPr>
            <a:lvl2pPr marL="457200" indent="0">
              <a:buNone/>
              <a:defRPr sz="1970" b="1"/>
            </a:lvl2pPr>
            <a:lvl3pPr marL="914400" indent="0">
              <a:buNone/>
              <a:defRPr sz="1830" b="1"/>
            </a:lvl3pPr>
            <a:lvl4pPr marL="1371600" indent="0">
              <a:buNone/>
              <a:defRPr sz="1615" b="1"/>
            </a:lvl4pPr>
            <a:lvl5pPr marL="1828800" indent="0">
              <a:buNone/>
              <a:defRPr sz="1615" b="1"/>
            </a:lvl5pPr>
            <a:lvl6pPr marL="2286000" indent="0">
              <a:buNone/>
              <a:defRPr sz="1615" b="1"/>
            </a:lvl6pPr>
            <a:lvl7pPr marL="2743200" indent="0">
              <a:buNone/>
              <a:defRPr sz="1615" b="1"/>
            </a:lvl7pPr>
            <a:lvl8pPr marL="3200400" indent="0">
              <a:buNone/>
              <a:defRPr sz="1615" b="1"/>
            </a:lvl8pPr>
            <a:lvl9pPr marL="3657600" indent="0">
              <a:buNone/>
              <a:defRPr sz="1615" b="1"/>
            </a:lvl9pPr>
          </a:lstStyle>
          <a:p>
            <a:pPr lvl="0"/>
            <a:r>
              <a:rPr lang="en-US"/>
              <a:t>Click to edit Master text styles</a:t>
            </a:r>
            <a:endParaRPr lang="en-US"/>
          </a:p>
        </p:txBody>
      </p:sp>
      <p:sp>
        <p:nvSpPr>
          <p:cNvPr id="4" name="Content Placeholder 3"/>
          <p:cNvSpPr>
            <a:spLocks noGrp="1"/>
          </p:cNvSpPr>
          <p:nvPr>
            <p:ph sz="half" idx="2"/>
          </p:nvPr>
        </p:nvSpPr>
        <p:spPr>
          <a:xfrm>
            <a:off x="1039284" y="2393577"/>
            <a:ext cx="4754880" cy="3732585"/>
          </a:xfrm>
        </p:spPr>
        <p:txBody>
          <a:bodyPr>
            <a:normAutofit/>
          </a:bodyPr>
          <a:lstStyle>
            <a:lvl1pPr>
              <a:defRPr sz="1970"/>
            </a:lvl1pPr>
            <a:lvl2pPr>
              <a:defRPr sz="1830"/>
            </a:lvl2pPr>
            <a:lvl3pPr>
              <a:defRPr sz="1830"/>
            </a:lvl3pPr>
            <a:lvl4pPr>
              <a:defRPr sz="1830"/>
            </a:lvl4pPr>
            <a:lvl5pPr>
              <a:defRPr sz="1830"/>
            </a:lvl5pPr>
            <a:lvl6pPr>
              <a:defRPr sz="1615"/>
            </a:lvl6pPr>
            <a:lvl7pPr>
              <a:defRPr sz="1615"/>
            </a:lvl7pPr>
            <a:lvl8pPr>
              <a:defRPr sz="1615"/>
            </a:lvl8pPr>
            <a:lvl9pPr>
              <a:defRPr sz="16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395722" y="1524001"/>
            <a:ext cx="4754880" cy="838200"/>
          </a:xfrm>
        </p:spPr>
        <p:txBody>
          <a:bodyPr anchor="ctr" anchorCtr="0">
            <a:noAutofit/>
          </a:bodyPr>
          <a:lstStyle>
            <a:lvl1pPr marL="0" indent="0" algn="ctr">
              <a:spcBef>
                <a:spcPct val="0"/>
              </a:spcBef>
              <a:buNone/>
              <a:defRPr sz="2810" b="0"/>
            </a:lvl1pPr>
            <a:lvl2pPr marL="457200" indent="0">
              <a:buNone/>
              <a:defRPr sz="1970" b="1"/>
            </a:lvl2pPr>
            <a:lvl3pPr marL="914400" indent="0">
              <a:buNone/>
              <a:defRPr sz="1830" b="1"/>
            </a:lvl3pPr>
            <a:lvl4pPr marL="1371600" indent="0">
              <a:buNone/>
              <a:defRPr sz="1615" b="1"/>
            </a:lvl4pPr>
            <a:lvl5pPr marL="1828800" indent="0">
              <a:buNone/>
              <a:defRPr sz="1615" b="1"/>
            </a:lvl5pPr>
            <a:lvl6pPr marL="2286000" indent="0">
              <a:buNone/>
              <a:defRPr sz="1615" b="1"/>
            </a:lvl6pPr>
            <a:lvl7pPr marL="2743200" indent="0">
              <a:buNone/>
              <a:defRPr sz="1615" b="1"/>
            </a:lvl7pPr>
            <a:lvl8pPr marL="3200400" indent="0">
              <a:buNone/>
              <a:defRPr sz="1615" b="1"/>
            </a:lvl8pPr>
            <a:lvl9pPr marL="3657600" indent="0">
              <a:buNone/>
              <a:defRPr sz="1615" b="1"/>
            </a:lvl9pPr>
          </a:lstStyle>
          <a:p>
            <a:pPr lvl="0"/>
            <a:r>
              <a:rPr lang="en-US"/>
              <a:t>Click to edit Master text styles</a:t>
            </a:r>
            <a:endParaRPr lang="en-US"/>
          </a:p>
        </p:txBody>
      </p:sp>
      <p:sp>
        <p:nvSpPr>
          <p:cNvPr id="6" name="Content Placeholder 5"/>
          <p:cNvSpPr>
            <a:spLocks noGrp="1"/>
          </p:cNvSpPr>
          <p:nvPr>
            <p:ph sz="quarter" idx="4"/>
          </p:nvPr>
        </p:nvSpPr>
        <p:spPr>
          <a:xfrm>
            <a:off x="6395722" y="2393577"/>
            <a:ext cx="4754880" cy="3732585"/>
          </a:xfrm>
        </p:spPr>
        <p:txBody>
          <a:bodyPr>
            <a:normAutofit/>
          </a:bodyPr>
          <a:lstStyle>
            <a:lvl1pPr>
              <a:defRPr sz="1970"/>
            </a:lvl1pPr>
            <a:lvl2pPr>
              <a:defRPr sz="1830"/>
            </a:lvl2pPr>
            <a:lvl3pPr>
              <a:defRPr sz="1830"/>
            </a:lvl3pPr>
            <a:lvl4pPr>
              <a:defRPr sz="1830"/>
            </a:lvl4pPr>
            <a:lvl5pPr>
              <a:defRPr sz="1830"/>
            </a:lvl5pPr>
            <a:lvl6pPr>
              <a:defRPr sz="1615"/>
            </a:lvl6pPr>
            <a:lvl7pPr>
              <a:defRPr sz="1615"/>
            </a:lvl7pPr>
            <a:lvl8pPr>
              <a:defRPr sz="1615"/>
            </a:lvl8pPr>
            <a:lvl9pPr>
              <a:defRPr sz="16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89343B2-20CD-5E47-B705-B8D47D75043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12192000" cy="125016"/>
          </a:xfrm>
          <a:prstGeom prst="rect">
            <a:avLst/>
          </a:prstGeom>
        </p:spPr>
      </p:pic>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89343B2-20CD-5E47-B705-B8D47D75043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24A5A-BE45-454A-BDEE-9CD10F852923}" type="slidenum">
              <a:rPr lang="en-US" smtClean="0"/>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12192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12192000" cy="6858000"/>
          </a:xfrm>
          <a:prstGeom prst="rect">
            <a:avLst/>
          </a:prstGeom>
          <a:noFill/>
          <a:ln>
            <a:noFill/>
          </a:ln>
        </p:spPr>
      </p:pic>
      <p:sp>
        <p:nvSpPr>
          <p:cNvPr id="2" name="Date Placeholder 1"/>
          <p:cNvSpPr>
            <a:spLocks noGrp="1"/>
          </p:cNvSpPr>
          <p:nvPr>
            <p:ph type="dt" sz="half" idx="10"/>
          </p:nvPr>
        </p:nvSpPr>
        <p:spPr/>
        <p:txBody>
          <a:bodyPr/>
          <a:lstStyle/>
          <a:p>
            <a:fld id="{489343B2-20CD-5E47-B705-B8D47D75043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24A5A-BE45-454A-BDEE-9CD10F8529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6096000" y="4482"/>
            <a:ext cx="6096000" cy="6858000"/>
          </a:xfrm>
          <a:prstGeom prst="rect">
            <a:avLst/>
          </a:prstGeom>
          <a:noFill/>
          <a:ln>
            <a:noFill/>
          </a:ln>
        </p:spPr>
      </p:pic>
      <p:sp>
        <p:nvSpPr>
          <p:cNvPr id="2" name="Title 1"/>
          <p:cNvSpPr>
            <a:spLocks noGrp="1"/>
          </p:cNvSpPr>
          <p:nvPr>
            <p:ph type="title"/>
          </p:nvPr>
        </p:nvSpPr>
        <p:spPr>
          <a:xfrm>
            <a:off x="402337" y="273050"/>
            <a:ext cx="5283200" cy="1690221"/>
          </a:xfrm>
        </p:spPr>
        <p:txBody>
          <a:bodyPr vert="horz" lIns="130046" tIns="65023" rIns="130046" bIns="65023" rtlCol="0" anchor="b" anchorCtr="0">
            <a:noAutofit/>
          </a:bodyPr>
          <a:lstStyle>
            <a:lvl1pPr marL="0" algn="ctr" defTabSz="914400" rtl="0" eaLnBrk="1" latinLnBrk="0" hangingPunct="1">
              <a:spcBef>
                <a:spcPct val="0"/>
              </a:spcBef>
              <a:defRPr sz="3585"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lang="en-US"/>
          </a:p>
        </p:txBody>
      </p:sp>
      <p:sp>
        <p:nvSpPr>
          <p:cNvPr id="3" name="Content Placeholder 2"/>
          <p:cNvSpPr>
            <a:spLocks noGrp="1"/>
          </p:cNvSpPr>
          <p:nvPr>
            <p:ph idx="1"/>
          </p:nvPr>
        </p:nvSpPr>
        <p:spPr>
          <a:xfrm>
            <a:off x="6488535" y="273051"/>
            <a:ext cx="5279136" cy="5853113"/>
          </a:xfrm>
        </p:spPr>
        <p:txBody>
          <a:bodyPr>
            <a:normAutofit/>
          </a:bodyPr>
          <a:lstStyle>
            <a:lvl1pPr>
              <a:defRPr sz="2390"/>
            </a:lvl1pPr>
            <a:lvl2pPr>
              <a:defRPr sz="2180"/>
            </a:lvl2pPr>
            <a:lvl3pPr>
              <a:defRPr sz="1970"/>
            </a:lvl3pPr>
            <a:lvl4pPr>
              <a:defRPr sz="1830"/>
            </a:lvl4pPr>
            <a:lvl5pPr>
              <a:defRPr sz="1830"/>
            </a:lvl5pPr>
            <a:lvl6pPr>
              <a:defRPr sz="1970"/>
            </a:lvl6pPr>
            <a:lvl7pPr>
              <a:defRPr sz="1970"/>
            </a:lvl7pPr>
            <a:lvl8pPr>
              <a:defRPr sz="1970"/>
            </a:lvl8pPr>
            <a:lvl9pPr>
              <a:defRPr sz="197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02337" y="1975105"/>
            <a:ext cx="5283200" cy="3200401"/>
          </a:xfrm>
          <a:effectLst>
            <a:outerShdw blurRad="50800" dist="38100" dir="2700000" algn="tl" rotWithShape="0">
              <a:prstClr val="black">
                <a:alpha val="40000"/>
              </a:prstClr>
            </a:outerShdw>
          </a:effectLst>
        </p:spPr>
        <p:txBody>
          <a:bodyPr vert="horz" lIns="130046" tIns="65023" rIns="130046" bIns="65023" rtlCol="0" anchor="t" anchorCtr="0">
            <a:normAutofit/>
          </a:bodyPr>
          <a:lstStyle>
            <a:lvl1pPr marL="0" indent="0" algn="ctr" defTabSz="914400" rtl="0" eaLnBrk="1" latinLnBrk="0" hangingPunct="1">
              <a:lnSpc>
                <a:spcPct val="110000"/>
              </a:lnSpc>
              <a:spcBef>
                <a:spcPts val="2000"/>
              </a:spcBef>
              <a:buNone/>
              <a:defRPr sz="183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195"/>
            </a:lvl2pPr>
            <a:lvl3pPr marL="914400" indent="0">
              <a:buNone/>
              <a:defRPr sz="985"/>
            </a:lvl3pPr>
            <a:lvl4pPr marL="1371600" indent="0">
              <a:buNone/>
              <a:defRPr sz="915"/>
            </a:lvl4pPr>
            <a:lvl5pPr marL="1828800" indent="0">
              <a:buNone/>
              <a:defRPr sz="915"/>
            </a:lvl5pPr>
            <a:lvl6pPr marL="2286000" indent="0">
              <a:buNone/>
              <a:defRPr sz="915"/>
            </a:lvl6pPr>
            <a:lvl7pPr marL="2743200" indent="0">
              <a:buNone/>
              <a:defRPr sz="915"/>
            </a:lvl7pPr>
            <a:lvl8pPr marL="3200400" indent="0">
              <a:buNone/>
              <a:defRPr sz="915"/>
            </a:lvl8pPr>
            <a:lvl9pPr marL="3657600" indent="0">
              <a:buNone/>
              <a:defRPr sz="915"/>
            </a:lvl9pPr>
          </a:lstStyle>
          <a:p>
            <a:pPr lvl="0"/>
            <a:r>
              <a:rPr lang="en-US"/>
              <a:t>Click to edit Master text styles</a:t>
            </a:r>
            <a:endParaRPr lang="en-US"/>
          </a:p>
        </p:txBody>
      </p:sp>
      <p:sp>
        <p:nvSpPr>
          <p:cNvPr id="5" name="Date Placeholder 4"/>
          <p:cNvSpPr>
            <a:spLocks noGrp="1"/>
          </p:cNvSpPr>
          <p:nvPr>
            <p:ph type="dt" sz="half" idx="10"/>
          </p:nvPr>
        </p:nvSpPr>
        <p:spPr>
          <a:xfrm>
            <a:off x="3556001" y="6356351"/>
            <a:ext cx="2163483" cy="365125"/>
          </a:xfrm>
          <a:effectLst>
            <a:outerShdw blurRad="50800" dist="38100" dir="2700000" algn="tl" rotWithShape="0">
              <a:prstClr val="black">
                <a:alpha val="40000"/>
              </a:prstClr>
            </a:outerShdw>
          </a:effectLst>
        </p:spPr>
        <p:txBody>
          <a:bodyPr vert="horz" lIns="130046" tIns="65023" rIns="130046" bIns="65023" rtlCol="0" anchor="ctr"/>
          <a:lstStyle>
            <a:lvl1pPr marL="0" algn="r" defTabSz="914400"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489343B2-20CD-5E47-B705-B8D47D75043B}" type="datetimeFigureOut">
              <a:rPr lang="en-US" smtClean="0"/>
            </a:fld>
            <a:endParaRPr lang="en-US"/>
          </a:p>
        </p:txBody>
      </p:sp>
      <p:sp>
        <p:nvSpPr>
          <p:cNvPr id="6" name="Footer Placeholder 5"/>
          <p:cNvSpPr>
            <a:spLocks noGrp="1"/>
          </p:cNvSpPr>
          <p:nvPr>
            <p:ph type="ftr" sz="quarter" idx="11"/>
          </p:nvPr>
        </p:nvSpPr>
        <p:spPr>
          <a:xfrm>
            <a:off x="322730" y="6356351"/>
            <a:ext cx="2522071" cy="365125"/>
          </a:xfrm>
          <a:effectLst>
            <a:outerShdw blurRad="50800" dist="38100" dir="2700000" algn="tl" rotWithShape="0">
              <a:prstClr val="black">
                <a:alpha val="40000"/>
              </a:prstClr>
            </a:outerShdw>
          </a:effectLst>
        </p:spPr>
        <p:txBody>
          <a:bodyPr vert="horz" lIns="130046" tIns="65023" rIns="130046" bIns="65023" rtlCol="0" anchor="ctr"/>
          <a:lstStyle>
            <a:lvl1pPr marL="0" algn="l" defTabSz="914400" rtl="0" eaLnBrk="1" latinLnBrk="0" hangingPunct="1">
              <a:defRPr sz="1195"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2523745" y="5748338"/>
            <a:ext cx="1016000" cy="576262"/>
          </a:xfrm>
        </p:spPr>
        <p:txBody>
          <a:bodyPr vert="horz" lIns="130046" tIns="65023" rIns="130046" bIns="65023" rtlCol="0" anchor="ctr">
            <a:noAutofit/>
          </a:bodyPr>
          <a:lstStyle>
            <a:lvl1pPr marL="0" algn="ctr" defTabSz="914400" rtl="0" eaLnBrk="1" latinLnBrk="0" hangingPunct="1">
              <a:spcBef>
                <a:spcPct val="0"/>
              </a:spcBef>
              <a:defRPr sz="3585"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EE724A5A-BE45-454A-BDEE-9CD10F852923}" type="slidenum">
              <a:rPr lang="en-US" smtClean="0"/>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2591049" y="3344239"/>
            <a:ext cx="6855164" cy="16668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285" y="62754"/>
            <a:ext cx="10111317" cy="1283167"/>
          </a:xfrm>
          <a:prstGeom prst="rect">
            <a:avLst/>
          </a:prstGeom>
        </p:spPr>
        <p:txBody>
          <a:bodyPr vert="horz" lIns="130046" tIns="65023" rIns="130046" bIns="65023"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1039285" y="1828801"/>
            <a:ext cx="10111317" cy="4297363"/>
          </a:xfrm>
          <a:prstGeom prst="rect">
            <a:avLst/>
          </a:prstGeom>
        </p:spPr>
        <p:txBody>
          <a:bodyPr vert="horz" lIns="130046" tIns="65023" rIns="130046" bIns="65023"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976659" y="6356351"/>
            <a:ext cx="2844800" cy="365125"/>
          </a:xfrm>
          <a:prstGeom prst="rect">
            <a:avLst/>
          </a:prstGeom>
        </p:spPr>
        <p:txBody>
          <a:bodyPr vert="horz" lIns="130046" tIns="65023" rIns="130046" bIns="65023" rtlCol="0" anchor="ctr"/>
          <a:lstStyle>
            <a:lvl1pPr algn="r">
              <a:defRPr sz="1195">
                <a:solidFill>
                  <a:schemeClr val="bg2"/>
                </a:solidFill>
                <a:effectLst>
                  <a:outerShdw blurRad="63500" dir="2700000" algn="tl" rotWithShape="0">
                    <a:schemeClr val="tx1">
                      <a:alpha val="40000"/>
                    </a:schemeClr>
                  </a:outerShdw>
                </a:effectLst>
              </a:defRPr>
            </a:lvl1pPr>
          </a:lstStyle>
          <a:p>
            <a:fld id="{489343B2-20CD-5E47-B705-B8D47D75043B}" type="datetimeFigureOut">
              <a:rPr lang="en-US" smtClean="0"/>
            </a:fld>
            <a:endParaRPr lang="en-US"/>
          </a:p>
        </p:txBody>
      </p:sp>
      <p:sp>
        <p:nvSpPr>
          <p:cNvPr id="5" name="Footer Placeholder 4"/>
          <p:cNvSpPr>
            <a:spLocks noGrp="1"/>
          </p:cNvSpPr>
          <p:nvPr>
            <p:ph type="ftr" sz="quarter" idx="3"/>
          </p:nvPr>
        </p:nvSpPr>
        <p:spPr>
          <a:xfrm>
            <a:off x="322729" y="6356351"/>
            <a:ext cx="3860800" cy="365125"/>
          </a:xfrm>
          <a:prstGeom prst="rect">
            <a:avLst/>
          </a:prstGeom>
        </p:spPr>
        <p:txBody>
          <a:bodyPr vert="horz" lIns="130046" tIns="65023" rIns="130046" bIns="65023" rtlCol="0" anchor="ctr"/>
          <a:lstStyle>
            <a:lvl1pPr algn="l">
              <a:defRPr sz="1195">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5689601" y="6356351"/>
            <a:ext cx="812800" cy="365125"/>
          </a:xfrm>
          <a:prstGeom prst="rect">
            <a:avLst/>
          </a:prstGeom>
        </p:spPr>
        <p:txBody>
          <a:bodyPr vert="horz" lIns="130046" tIns="65023" rIns="130046" bIns="65023" rtlCol="0" anchor="ctr"/>
          <a:lstStyle>
            <a:lvl1pPr algn="ctr">
              <a:defRPr sz="1195">
                <a:solidFill>
                  <a:schemeClr val="bg2"/>
                </a:solidFill>
                <a:effectLst>
                  <a:outerShdw blurRad="63500" dir="2700000" algn="tl" rotWithShape="0">
                    <a:schemeClr val="tx1">
                      <a:alpha val="40000"/>
                    </a:schemeClr>
                  </a:outerShdw>
                </a:effectLst>
              </a:defRPr>
            </a:lvl1pPr>
          </a:lstStyle>
          <a:p>
            <a:fld id="{EE724A5A-BE45-454A-BDEE-9CD10F85292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78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anose="02040603050505030304" pitchFamily="18" charset="0"/>
        <a:buChar char="•"/>
        <a:defRPr sz="239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anose="02040603050505030304" pitchFamily="18" charset="0"/>
        <a:buChar char="•"/>
        <a:defRPr sz="218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anose="02040603050505030304" pitchFamily="18" charset="0"/>
        <a:buChar char="•"/>
        <a:defRPr sz="197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anose="02040603050505030304" pitchFamily="18" charset="0"/>
        <a:buChar char="•"/>
        <a:defRPr sz="183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anose="02040603050505030304" pitchFamily="18" charset="0"/>
        <a:buChar char="•"/>
        <a:defRPr sz="183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9pPr>
    </p:bodyStyle>
    <p:otherStyle>
      <a:defPPr>
        <a:defRPr/>
      </a:defPPr>
      <a:lvl1pPr marL="0" algn="l" defTabSz="914400" rtl="0" eaLnBrk="1" latinLnBrk="0" hangingPunct="1">
        <a:defRPr sz="1830" kern="1200">
          <a:solidFill>
            <a:schemeClr val="tx1"/>
          </a:solidFill>
          <a:latin typeface="+mn-lt"/>
          <a:ea typeface="+mn-ea"/>
          <a:cs typeface="+mn-cs"/>
        </a:defRPr>
      </a:lvl1pPr>
      <a:lvl2pPr marL="457200" algn="l" defTabSz="914400" rtl="0" eaLnBrk="1" latinLnBrk="0" hangingPunct="1">
        <a:defRPr sz="1830" kern="1200">
          <a:solidFill>
            <a:schemeClr val="tx1"/>
          </a:solidFill>
          <a:latin typeface="+mn-lt"/>
          <a:ea typeface="+mn-ea"/>
          <a:cs typeface="+mn-cs"/>
        </a:defRPr>
      </a:lvl2pPr>
      <a:lvl3pPr marL="914400" algn="l" defTabSz="914400" rtl="0" eaLnBrk="1" latinLnBrk="0" hangingPunct="1">
        <a:defRPr sz="1830" kern="1200">
          <a:solidFill>
            <a:schemeClr val="tx1"/>
          </a:solidFill>
          <a:latin typeface="+mn-lt"/>
          <a:ea typeface="+mn-ea"/>
          <a:cs typeface="+mn-cs"/>
        </a:defRPr>
      </a:lvl3pPr>
      <a:lvl4pPr marL="1371600" algn="l" defTabSz="914400" rtl="0" eaLnBrk="1" latinLnBrk="0" hangingPunct="1">
        <a:defRPr sz="1830" kern="1200">
          <a:solidFill>
            <a:schemeClr val="tx1"/>
          </a:solidFill>
          <a:latin typeface="+mn-lt"/>
          <a:ea typeface="+mn-ea"/>
          <a:cs typeface="+mn-cs"/>
        </a:defRPr>
      </a:lvl4pPr>
      <a:lvl5pPr marL="1828800" algn="l" defTabSz="914400" rtl="0" eaLnBrk="1" latinLnBrk="0" hangingPunct="1">
        <a:defRPr sz="1830" kern="1200">
          <a:solidFill>
            <a:schemeClr val="tx1"/>
          </a:solidFill>
          <a:latin typeface="+mn-lt"/>
          <a:ea typeface="+mn-ea"/>
          <a:cs typeface="+mn-cs"/>
        </a:defRPr>
      </a:lvl5pPr>
      <a:lvl6pPr marL="2286000" algn="l" defTabSz="914400" rtl="0" eaLnBrk="1" latinLnBrk="0" hangingPunct="1">
        <a:defRPr sz="1830" kern="1200">
          <a:solidFill>
            <a:schemeClr val="tx1"/>
          </a:solidFill>
          <a:latin typeface="+mn-lt"/>
          <a:ea typeface="+mn-ea"/>
          <a:cs typeface="+mn-cs"/>
        </a:defRPr>
      </a:lvl6pPr>
      <a:lvl7pPr marL="2743200" algn="l" defTabSz="914400" rtl="0" eaLnBrk="1" latinLnBrk="0" hangingPunct="1">
        <a:defRPr sz="1830" kern="1200">
          <a:solidFill>
            <a:schemeClr val="tx1"/>
          </a:solidFill>
          <a:latin typeface="+mn-lt"/>
          <a:ea typeface="+mn-ea"/>
          <a:cs typeface="+mn-cs"/>
        </a:defRPr>
      </a:lvl7pPr>
      <a:lvl8pPr marL="3200400" algn="l" defTabSz="914400" rtl="0" eaLnBrk="1" latinLnBrk="0" hangingPunct="1">
        <a:defRPr sz="1830" kern="1200">
          <a:solidFill>
            <a:schemeClr val="tx1"/>
          </a:solidFill>
          <a:latin typeface="+mn-lt"/>
          <a:ea typeface="+mn-ea"/>
          <a:cs typeface="+mn-cs"/>
        </a:defRPr>
      </a:lvl8pPr>
      <a:lvl9pPr marL="3657600" algn="l" defTabSz="914400" rtl="0" eaLnBrk="1" latinLnBrk="0" hangingPunct="1">
        <a:defRPr sz="18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055843"/>
            <a:ext cx="7772400" cy="1143000"/>
          </a:xfrm>
        </p:spPr>
        <p:txBody>
          <a:bodyPr/>
          <a:lstStyle/>
          <a:p>
            <a:r>
              <a:rPr lang="en-US"/>
              <a:t>Memory Virtualization:</a:t>
            </a:r>
            <a:endParaRPr lang="en-US"/>
          </a:p>
        </p:txBody>
      </p:sp>
      <p:sp>
        <p:nvSpPr>
          <p:cNvPr id="2051" name="Rectangle 3"/>
          <p:cNvSpPr>
            <a:spLocks noGrp="1" noChangeArrowheads="1"/>
          </p:cNvSpPr>
          <p:nvPr>
            <p:ph type="subTitle" idx="1"/>
          </p:nvPr>
        </p:nvSpPr>
        <p:spPr>
          <a:xfrm>
            <a:off x="418478" y="3571767"/>
            <a:ext cx="9944722" cy="2819400"/>
          </a:xfrm>
        </p:spPr>
        <p:txBody>
          <a:bodyPr vert="horz" lIns="130046" tIns="65023" rIns="130046" bIns="65023" rtlCol="0" anchor="t">
            <a:normAutofit/>
          </a:bodyPr>
          <a:lstStyle/>
          <a:p>
            <a:pPr marL="608965" indent="-608965" algn="l"/>
            <a:r>
              <a:rPr lang="en-US" sz="2250" b="1"/>
              <a:t>Questions answered in this class:</a:t>
            </a:r>
            <a:endParaRPr lang="en-US"/>
          </a:p>
          <a:p>
            <a:pPr marL="608965" indent="-608965" algn="l"/>
            <a:r>
              <a:rPr lang="en-US" sz="2250"/>
              <a:t>What is in the address space of a process (review)?</a:t>
            </a:r>
            <a:endParaRPr lang="en-US" sz="2250">
              <a:effectLst>
                <a:outerShdw blurRad="63500" dir="2700000" algn="tl" rotWithShape="0">
                  <a:prstClr val="white">
                    <a:alpha val="40000"/>
                  </a:prstClr>
                </a:outerShdw>
              </a:effectLst>
            </a:endParaRPr>
          </a:p>
          <a:p>
            <a:pPr marL="608965" indent="-608965" algn="l"/>
            <a:r>
              <a:rPr lang="en-US" sz="2250"/>
              <a:t>What are the different ways that that OS can virtualize memory?</a:t>
            </a:r>
            <a:endParaRPr lang="en-US" sz="2250">
              <a:effectLst>
                <a:outerShdw blurRad="63500" dir="2700000" algn="tl" rotWithShape="0">
                  <a:prstClr val="white">
                    <a:alpha val="40000"/>
                  </a:prstClr>
                </a:outerShdw>
              </a:effectLst>
            </a:endParaRPr>
          </a:p>
          <a:p>
            <a:pPr marL="608965" indent="-608965" algn="l"/>
            <a:r>
              <a:rPr lang="en-US" sz="2250"/>
              <a:t>	Time-sharing; Space-sharing: static relocation, dynamic relocation </a:t>
            </a:r>
            <a:endParaRPr lang="en-US" sz="2250">
              <a:effectLst>
                <a:outerShdw blurRad="63500" dir="2700000" algn="tl" rotWithShape="0">
                  <a:prstClr val="white">
                    <a:alpha val="40000"/>
                  </a:prstClr>
                </a:outerShdw>
              </a:effectLst>
            </a:endParaRPr>
          </a:p>
          <a:p>
            <a:pPr marL="608965" indent="-608965" algn="l"/>
            <a:r>
              <a:rPr lang="en-US" sz="2250"/>
              <a:t>		(base, base + bounds, segmentation, paging (next slide set))</a:t>
            </a:r>
            <a:endParaRPr lang="en-US" sz="2250">
              <a:effectLst>
                <a:outerShdw blurRad="63500" dir="2700000" algn="tl" rotWithShape="0">
                  <a:prstClr val="white">
                    <a:alpha val="40000"/>
                  </a:prstClr>
                </a:outerShdw>
              </a:effectLst>
            </a:endParaRPr>
          </a:p>
          <a:p>
            <a:pPr marL="608965" indent="-608965" algn="l"/>
            <a:r>
              <a:rPr lang="en-US" sz="2250"/>
              <a:t>What hardware support is needed for dynamic relocation?</a:t>
            </a:r>
            <a:endParaRPr lang="en-US" sz="2250">
              <a:effectLst>
                <a:outerShdw blurRad="63500" dir="2700000" algn="tl" rotWithShape="0">
                  <a:prstClr val="white">
                    <a:alpha val="40000"/>
                  </a:prstClr>
                </a:outerShdw>
              </a:effectLst>
            </a:endParaRPr>
          </a:p>
          <a:p>
            <a:pPr marL="989965" lvl="1" indent="-532765" algn="l"/>
            <a:endParaRPr lang="en-US" sz="2250">
              <a:effectLst>
                <a:outerShdw blurRad="63500" dir="2700000" algn="tl" rotWithShape="0">
                  <a:prstClr val="white">
                    <a:alpha val="40000"/>
                  </a:prstClr>
                </a:outerShdw>
              </a:effectLst>
            </a:endParaRPr>
          </a:p>
        </p:txBody>
      </p:sp>
      <p:sp>
        <p:nvSpPr>
          <p:cNvPr id="2053" name="Text Box 5"/>
          <p:cNvSpPr txBox="1">
            <a:spLocks noChangeArrowheads="1"/>
          </p:cNvSpPr>
          <p:nvPr/>
        </p:nvSpPr>
        <p:spPr bwMode="auto">
          <a:xfrm>
            <a:off x="418478" y="1143001"/>
            <a:ext cx="3581400" cy="525014"/>
          </a:xfrm>
          <a:prstGeom prst="rect">
            <a:avLst/>
          </a:prstGeom>
          <a:noFill/>
          <a:ln w="9525">
            <a:noFill/>
            <a:miter lim="800000"/>
          </a:ln>
          <a:effectLst/>
        </p:spPr>
        <p:txBody>
          <a:bodyPr lIns="91439" tIns="45719" rIns="91439" bIns="45719">
            <a:spAutoFit/>
          </a:bodyPr>
          <a:lstStyle/>
          <a:p>
            <a:pPr algn="l">
              <a:spcBef>
                <a:spcPct val="50000"/>
              </a:spcBef>
            </a:pPr>
            <a:r>
              <a:rPr lang="en-US" sz="1405"/>
              <a:t>CSE 2431</a:t>
            </a:r>
            <a:br>
              <a:rPr lang="en-US" sz="1405"/>
            </a:br>
            <a:r>
              <a:rPr lang="en-US" sz="1405"/>
              <a:t>Introduction to Operating Systems</a:t>
            </a:r>
            <a:endParaRPr lang="en-US" sz="1405"/>
          </a:p>
        </p:txBody>
      </p:sp>
      <p:sp>
        <p:nvSpPr>
          <p:cNvPr id="2054" name="Text Box 6"/>
          <p:cNvSpPr txBox="1">
            <a:spLocks noChangeArrowheads="1"/>
          </p:cNvSpPr>
          <p:nvPr/>
        </p:nvSpPr>
        <p:spPr bwMode="auto">
          <a:xfrm>
            <a:off x="6771861" y="1143001"/>
            <a:ext cx="4910470" cy="525014"/>
          </a:xfrm>
          <a:prstGeom prst="rect">
            <a:avLst/>
          </a:prstGeom>
          <a:noFill/>
          <a:ln w="9525">
            <a:noFill/>
            <a:miter lim="800000"/>
          </a:ln>
          <a:effectLst/>
        </p:spPr>
        <p:txBody>
          <a:bodyPr wrap="square" lIns="91439" tIns="45719" rIns="91439" bIns="45719">
            <a:spAutoFit/>
          </a:bodyPr>
          <a:lstStyle/>
          <a:p>
            <a:pPr algn="r">
              <a:spcBef>
                <a:spcPct val="50000"/>
              </a:spcBef>
            </a:pPr>
            <a:r>
              <a:rPr lang="en-US" sz="1405"/>
              <a:t> Based on slides by Andrea C. Arpaci-Dusseau</a:t>
            </a:r>
            <a:br>
              <a:rPr lang="en-US" sz="1405"/>
            </a:br>
            <a:r>
              <a:rPr lang="en-US" sz="1405" err="1"/>
              <a:t>Remzi</a:t>
            </a:r>
            <a:r>
              <a:rPr lang="en-US" sz="1405"/>
              <a:t> H. Arpaci-Dusseau</a:t>
            </a:r>
            <a:endParaRPr lang="en-US" sz="1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4800">
                <a:solidFill>
                  <a:srgbClr val="FFFFFF"/>
                </a:solidFill>
              </a:rPr>
              <a:t>1) </a:t>
            </a:r>
            <a:r>
              <a:rPr sz="4800">
                <a:solidFill>
                  <a:srgbClr val="FFFFFF"/>
                </a:solidFill>
              </a:rPr>
              <a:t>Time Sharing</a:t>
            </a:r>
            <a:r>
              <a:rPr lang="en-US" sz="4800">
                <a:solidFill>
                  <a:srgbClr val="FFFFFF"/>
                </a:solidFill>
              </a:rPr>
              <a:t> of Memory</a:t>
            </a:r>
            <a:endParaRPr sz="4800">
              <a:solidFill>
                <a:srgbClr val="FFFFFF"/>
              </a:solidFill>
            </a:endParaRPr>
          </a:p>
        </p:txBody>
      </p:sp>
      <p:sp>
        <p:nvSpPr>
          <p:cNvPr id="455" name="Shape 455"/>
          <p:cNvSpPr>
            <a:spLocks noGrp="1"/>
          </p:cNvSpPr>
          <p:nvPr>
            <p:ph type="body" idx="4294967295"/>
          </p:nvPr>
        </p:nvSpPr>
        <p:spPr>
          <a:xfrm>
            <a:off x="394447" y="1721224"/>
            <a:ext cx="11098306" cy="4625787"/>
          </a:xfrm>
          <a:prstGeom prst="rect">
            <a:avLst/>
          </a:prstGeom>
        </p:spPr>
        <p:txBody>
          <a:bodyPr vert="horz" lIns="130046" tIns="65023" rIns="130046" bIns="65023" rtlCol="0" anchor="t">
            <a:normAutofit/>
          </a:bodyPr>
          <a:lstStyle/>
          <a:p>
            <a:pPr marL="0" indent="0">
              <a:buNone/>
              <a:defRPr sz="1800">
                <a:solidFill>
                  <a:srgbClr val="000000"/>
                </a:solidFill>
              </a:defRPr>
            </a:pPr>
            <a:r>
              <a:rPr lang="en-US" sz="2500"/>
              <a:t>IDEA: Try similar approach to how OS virtualizes CPU</a:t>
            </a:r>
            <a:endParaRPr lang="en-US" sz="2500"/>
          </a:p>
          <a:p>
            <a:pPr marL="0" indent="0">
              <a:buNone/>
              <a:defRPr sz="1800">
                <a:solidFill>
                  <a:srgbClr val="000000"/>
                </a:solidFill>
              </a:defRPr>
            </a:pPr>
            <a:r>
              <a:rPr lang="en-US" sz="2500"/>
              <a:t>Observation: OS gives </a:t>
            </a:r>
            <a:r>
              <a:rPr sz="2500"/>
              <a:t>illusion of many virtual CPUs by saving</a:t>
            </a:r>
            <a:r>
              <a:rPr lang="en-US" sz="2500"/>
              <a:t> </a:t>
            </a:r>
            <a:r>
              <a:rPr sz="2500" b="1">
                <a:latin typeface="Helvetica"/>
                <a:ea typeface="Helvetica"/>
                <a:cs typeface="Helvetica"/>
                <a:sym typeface="Helvetica"/>
              </a:rPr>
              <a:t>CPU registers</a:t>
            </a:r>
            <a:r>
              <a:rPr sz="2500"/>
              <a:t> to </a:t>
            </a:r>
            <a:r>
              <a:rPr sz="2500" b="1">
                <a:latin typeface="Helvetica"/>
                <a:ea typeface="Helvetica"/>
                <a:cs typeface="Helvetica"/>
                <a:sym typeface="Helvetica"/>
              </a:rPr>
              <a:t>memory</a:t>
            </a:r>
            <a:r>
              <a:rPr sz="2500"/>
              <a:t> when a process isn’t running</a:t>
            </a:r>
            <a:endParaRPr sz="2500">
              <a:effectLst>
                <a:outerShdw blurRad="63500" dir="2700000" algn="tl" rotWithShape="0">
                  <a:prstClr val="white">
                    <a:alpha val="40000"/>
                  </a:prstClr>
                </a:outerShdw>
              </a:effectLst>
            </a:endParaRPr>
          </a:p>
          <a:p>
            <a:pPr marL="0" lvl="0" indent="0">
              <a:buNone/>
              <a:defRPr sz="1800">
                <a:solidFill>
                  <a:srgbClr val="000000"/>
                </a:solidFill>
              </a:defRPr>
            </a:pPr>
            <a:r>
              <a:rPr lang="en-US" sz="2530"/>
              <a:t>Could </a:t>
            </a:r>
            <a:r>
              <a:rPr sz="2530"/>
              <a:t>give illusion of many virtual memories by saving </a:t>
            </a:r>
            <a:r>
              <a:rPr sz="2530" b="1">
                <a:latin typeface="Helvetica"/>
                <a:ea typeface="Helvetica"/>
                <a:cs typeface="Helvetica"/>
                <a:sym typeface="Helvetica"/>
              </a:rPr>
              <a:t>memory</a:t>
            </a:r>
            <a:r>
              <a:rPr sz="2530"/>
              <a:t> to </a:t>
            </a:r>
            <a:r>
              <a:rPr sz="2530" b="1">
                <a:latin typeface="Helvetica"/>
                <a:ea typeface="Helvetica"/>
                <a:cs typeface="Helvetica"/>
                <a:sym typeface="Helvetica"/>
              </a:rPr>
              <a:t>disk</a:t>
            </a:r>
            <a:r>
              <a:rPr sz="2530"/>
              <a:t> when process isn’t running</a:t>
            </a:r>
            <a:r>
              <a:rPr lang="en-US" sz="2530"/>
              <a:t> (and when it’s time for process to run again, bring address space back into memory from disk).</a:t>
            </a:r>
            <a:endParaRPr lang="en-US" sz="2530"/>
          </a:p>
          <a:p>
            <a:pPr marL="0" lvl="0" indent="0">
              <a:buNone/>
              <a:defRPr sz="1800">
                <a:solidFill>
                  <a:srgbClr val="000000"/>
                </a:solidFill>
              </a:defRPr>
            </a:pPr>
            <a:r>
              <a:rPr lang="en-US" sz="2500" b="1" i="1"/>
              <a:t>HUUUUUGE</a:t>
            </a:r>
            <a:r>
              <a:rPr lang="en-US" sz="2500"/>
              <a:t> </a:t>
            </a:r>
            <a:r>
              <a:rPr lang="en-US" sz="2500" b="1"/>
              <a:t>ADVANTAGE</a:t>
            </a:r>
            <a:r>
              <a:rPr lang="en-US" sz="2500"/>
              <a:t> OF THIS: We have </a:t>
            </a:r>
            <a:r>
              <a:rPr lang="en-US" sz="2500" b="1"/>
              <a:t>no conflicts</a:t>
            </a:r>
            <a:r>
              <a:rPr lang="en-US" sz="2500"/>
              <a:t> between different processes that use the same address for different things, because ONLY ONE PROCESS AT A TIME is in physical memory!</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58" name="Shape 458"/>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459" name="Shape 459"/>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60" name="Shape 460"/>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461" name="Shape 461"/>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462" name="Shape 462"/>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463" name="Shape 463"/>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2" name="Title 1"/>
          <p:cNvSpPr>
            <a:spLocks noGrp="1"/>
          </p:cNvSpPr>
          <p:nvPr>
            <p:ph type="title"/>
          </p:nvPr>
        </p:nvSpPr>
        <p:spPr>
          <a:xfrm>
            <a:off x="1012391" y="4786308"/>
            <a:ext cx="10111316" cy="1362075"/>
          </a:xfrm>
        </p:spPr>
        <p:txBody>
          <a:bodyPr/>
          <a:lstStyle/>
          <a:p>
            <a:r>
              <a:rPr lang="en-US"/>
              <a:t>Time Share Memory: Example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66" name="Shape 466"/>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467" name="Shape 467"/>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68" name="Shape 468"/>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469" name="Shape 469"/>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470" name="Shape 470"/>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471" name="Shape 471"/>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472" name="Shape 472"/>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473" name="Shape 473"/>
          <p:cNvSpPr/>
          <p:nvPr/>
        </p:nvSpPr>
        <p:spPr>
          <a:xfrm>
            <a:off x="7718831" y="1010189"/>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474" name="Shape 474"/>
          <p:cNvSpPr/>
          <p:nvPr/>
        </p:nvSpPr>
        <p:spPr>
          <a:xfrm>
            <a:off x="3714570" y="1154683"/>
            <a:ext cx="3960183" cy="1"/>
          </a:xfrm>
          <a:prstGeom prst="line">
            <a:avLst/>
          </a:prstGeom>
          <a:ln w="76200">
            <a:solidFill>
              <a:srgbClr val="971817"/>
            </a:solidFill>
            <a:prstDash val="sysDot"/>
            <a:miter lim="400000"/>
            <a:tailEnd type="triangle"/>
          </a:ln>
        </p:spPr>
        <p:txBody>
          <a:bodyPr lIns="0" tIns="0" rIns="0" bIns="0" anchor="ctr"/>
          <a:lstStyle/>
          <a:p>
            <a:pPr lvl="0">
              <a:defRPr sz="2600"/>
            </a:pPr>
            <a:endParaRPr sz="1830"/>
          </a:p>
        </p:txBody>
      </p:sp>
      <p:sp>
        <p:nvSpPr>
          <p:cNvPr id="475" name="Shape 475"/>
          <p:cNvSpPr/>
          <p:nvPr/>
        </p:nvSpPr>
        <p:spPr>
          <a:xfrm>
            <a:off x="6074104" y="623711"/>
            <a:ext cx="888065"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create</a:t>
            </a:r>
            <a:endParaRPr sz="2530">
              <a:solidFill>
                <a:srgbClr val="FFFFFF"/>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78" name="Shape 478"/>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479" name="Shape 479"/>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80" name="Shape 480"/>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481" name="Shape 481"/>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482" name="Shape 482"/>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483" name="Shape 483"/>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484" name="Shape 484"/>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485" name="Shape 485"/>
          <p:cNvSpPr/>
          <p:nvPr/>
        </p:nvSpPr>
        <p:spPr>
          <a:xfrm>
            <a:off x="7718831" y="1010189"/>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2" name="TextBox 1"/>
          <p:cNvSpPr txBox="1"/>
          <p:nvPr/>
        </p:nvSpPr>
        <p:spPr>
          <a:xfrm>
            <a:off x="7341897" y="398242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Process 1 running</a:t>
            </a:r>
            <a:endParaRPr lang="en-US" sz="24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88" name="Shape 488"/>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489" name="Shape 489"/>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490" name="Shape 490"/>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491" name="Shape 491"/>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492" name="Shape 492"/>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493" name="Shape 493"/>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494" name="Shape 494"/>
          <p:cNvSpPr/>
          <p:nvPr/>
        </p:nvSpPr>
        <p:spPr>
          <a:xfrm>
            <a:off x="4134093" y="2597923"/>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495" name="Shape 495"/>
          <p:cNvSpPr/>
          <p:nvPr/>
        </p:nvSpPr>
        <p:spPr>
          <a:xfrm>
            <a:off x="3968362" y="2706831"/>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496" name="Shape 496"/>
          <p:cNvSpPr/>
          <p:nvPr/>
        </p:nvSpPr>
        <p:spPr>
          <a:xfrm flipH="1">
            <a:off x="5606603" y="1899384"/>
            <a:ext cx="2812852" cy="1299307"/>
          </a:xfrm>
          <a:prstGeom prst="line">
            <a:avLst/>
          </a:prstGeom>
          <a:ln w="76200">
            <a:solidFill>
              <a:srgbClr val="971817"/>
            </a:solidFill>
            <a:prstDash val="sysDot"/>
            <a:miter lim="400000"/>
            <a:tailEnd type="triangle"/>
          </a:ln>
        </p:spPr>
        <p:txBody>
          <a:bodyPr lIns="0" tIns="0" rIns="0" bIns="0" anchor="ctr"/>
          <a:lstStyle/>
          <a:p>
            <a:pPr lvl="0">
              <a:defRPr sz="2600"/>
            </a:pPr>
            <a:endParaRPr sz="1830"/>
          </a:p>
        </p:txBody>
      </p:sp>
      <p:sp>
        <p:nvSpPr>
          <p:cNvPr id="2" name="TextBox 1"/>
          <p:cNvSpPr txBox="1"/>
          <p:nvPr/>
        </p:nvSpPr>
        <p:spPr>
          <a:xfrm>
            <a:off x="6930306" y="4082540"/>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Time for another process to run: Move Process 1 back to disk.</a:t>
            </a:r>
            <a:endParaRPr lang="en-US" sz="24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09" name="Shape 509"/>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510" name="Shape 510"/>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11" name="Shape 511"/>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512" name="Shape 512"/>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513" name="Shape 513"/>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514" name="Shape 514"/>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515" name="Shape 515"/>
          <p:cNvSpPr/>
          <p:nvPr/>
        </p:nvSpPr>
        <p:spPr>
          <a:xfrm>
            <a:off x="4134093" y="2597923"/>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516" name="Shape 516"/>
          <p:cNvSpPr/>
          <p:nvPr/>
        </p:nvSpPr>
        <p:spPr>
          <a:xfrm>
            <a:off x="3968362" y="2706831"/>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17" name="Shape 517"/>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2</a:t>
            </a:r>
            <a:br>
              <a:rPr sz="2040" dirty="0"/>
            </a:br>
            <a:r>
              <a:rPr sz="2040" dirty="0"/>
              <a:t>data2</a:t>
            </a:r>
            <a:endParaRPr sz="2040" dirty="0"/>
          </a:p>
          <a:p>
            <a:pPr lvl="0">
              <a:defRPr sz="1800">
                <a:solidFill>
                  <a:srgbClr val="000000"/>
                </a:solidFill>
              </a:defRPr>
            </a:pPr>
            <a:r>
              <a:rPr sz="2040" dirty="0"/>
              <a:t>heap2</a:t>
            </a:r>
            <a:endParaRPr sz="2040" dirty="0"/>
          </a:p>
          <a:p>
            <a:pPr lvl="0">
              <a:defRPr sz="1800">
                <a:solidFill>
                  <a:srgbClr val="000000"/>
                </a:solidFill>
              </a:defRPr>
            </a:pPr>
            <a:endParaRPr sz="705" dirty="0"/>
          </a:p>
          <a:p>
            <a:pPr lvl="0">
              <a:defRPr sz="1800">
                <a:solidFill>
                  <a:srgbClr val="000000"/>
                </a:solidFill>
              </a:defRPr>
            </a:pPr>
            <a:r>
              <a:rPr sz="2040" dirty="0"/>
              <a:t>stack2</a:t>
            </a:r>
            <a:endParaRPr sz="2040" dirty="0"/>
          </a:p>
          <a:p>
            <a:pPr lvl="0">
              <a:lnSpc>
                <a:spcPct val="120000"/>
              </a:lnSpc>
              <a:defRPr sz="1800">
                <a:solidFill>
                  <a:srgbClr val="000000"/>
                </a:solidFill>
              </a:defRPr>
            </a:pPr>
            <a:r>
              <a:rPr sz="2040" dirty="0"/>
              <a:t>Process 2</a:t>
            </a:r>
            <a:endParaRPr sz="2040" dirty="0"/>
          </a:p>
        </p:txBody>
      </p:sp>
      <p:sp>
        <p:nvSpPr>
          <p:cNvPr id="518" name="Shape 518"/>
          <p:cNvSpPr/>
          <p:nvPr/>
        </p:nvSpPr>
        <p:spPr>
          <a:xfrm>
            <a:off x="7718831" y="1010189"/>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19" name="Shape 519"/>
          <p:cNvSpPr/>
          <p:nvPr/>
        </p:nvSpPr>
        <p:spPr>
          <a:xfrm>
            <a:off x="3714570" y="1154683"/>
            <a:ext cx="3960183" cy="1"/>
          </a:xfrm>
          <a:prstGeom prst="line">
            <a:avLst/>
          </a:prstGeom>
          <a:ln w="76200">
            <a:solidFill>
              <a:srgbClr val="971817"/>
            </a:solidFill>
            <a:prstDash val="sysDot"/>
            <a:miter lim="400000"/>
            <a:tailEnd type="triangle"/>
          </a:ln>
        </p:spPr>
        <p:txBody>
          <a:bodyPr lIns="0" tIns="0" rIns="0" bIns="0" anchor="ctr"/>
          <a:lstStyle/>
          <a:p>
            <a:pPr lvl="0">
              <a:defRPr sz="2600"/>
            </a:pPr>
            <a:endParaRPr sz="1830"/>
          </a:p>
        </p:txBody>
      </p:sp>
      <p:sp>
        <p:nvSpPr>
          <p:cNvPr id="520" name="Shape 520"/>
          <p:cNvSpPr/>
          <p:nvPr/>
        </p:nvSpPr>
        <p:spPr>
          <a:xfrm>
            <a:off x="6074104" y="623711"/>
            <a:ext cx="888065"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create</a:t>
            </a:r>
            <a:endParaRPr sz="2530">
              <a:solidFill>
                <a:srgbClr val="FFFFFF"/>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23" name="Shape 523"/>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524" name="Shape 524"/>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25" name="Shape 525"/>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526" name="Shape 526"/>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527" name="Shape 527"/>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528" name="Shape 528"/>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529" name="Shape 529"/>
          <p:cNvSpPr/>
          <p:nvPr/>
        </p:nvSpPr>
        <p:spPr>
          <a:xfrm>
            <a:off x="4134093" y="2613793"/>
            <a:ext cx="1106073" cy="1780360"/>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lang="en-US" sz="2040" dirty="0"/>
              <a:t>h</a:t>
            </a:r>
            <a:r>
              <a:rPr sz="2040" dirty="0"/>
              <a:t>eap</a:t>
            </a:r>
            <a:r>
              <a:rPr lang="en-US" sz="2040" dirty="0"/>
              <a:t>1</a:t>
            </a:r>
            <a:endParaRPr lang="en-US"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530" name="Shape 530"/>
          <p:cNvSpPr/>
          <p:nvPr/>
        </p:nvSpPr>
        <p:spPr>
          <a:xfrm>
            <a:off x="3968362" y="2706831"/>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31" name="Shape 531"/>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2</a:t>
            </a:r>
            <a:br>
              <a:rPr sz="2040" dirty="0"/>
            </a:br>
            <a:r>
              <a:rPr sz="2040" dirty="0"/>
              <a:t>data2</a:t>
            </a:r>
            <a:endParaRPr sz="2040" dirty="0"/>
          </a:p>
          <a:p>
            <a:pPr lvl="0">
              <a:defRPr sz="1800">
                <a:solidFill>
                  <a:srgbClr val="000000"/>
                </a:solidFill>
              </a:defRPr>
            </a:pPr>
            <a:r>
              <a:rPr sz="2040" dirty="0"/>
              <a:t>heap2</a:t>
            </a:r>
            <a:endParaRPr sz="2040" dirty="0"/>
          </a:p>
          <a:p>
            <a:pPr lvl="0">
              <a:defRPr sz="1800">
                <a:solidFill>
                  <a:srgbClr val="000000"/>
                </a:solidFill>
              </a:defRPr>
            </a:pPr>
            <a:endParaRPr sz="705" dirty="0"/>
          </a:p>
          <a:p>
            <a:pPr lvl="0">
              <a:defRPr sz="1800">
                <a:solidFill>
                  <a:srgbClr val="000000"/>
                </a:solidFill>
              </a:defRPr>
            </a:pPr>
            <a:r>
              <a:rPr sz="2040" dirty="0"/>
              <a:t>stack2</a:t>
            </a:r>
            <a:endParaRPr sz="2040" dirty="0"/>
          </a:p>
          <a:p>
            <a:pPr lvl="0">
              <a:lnSpc>
                <a:spcPct val="120000"/>
              </a:lnSpc>
              <a:defRPr sz="1800">
                <a:solidFill>
                  <a:srgbClr val="000000"/>
                </a:solidFill>
              </a:defRPr>
            </a:pPr>
            <a:r>
              <a:rPr sz="2040" dirty="0"/>
              <a:t>Process 2</a:t>
            </a:r>
            <a:endParaRPr sz="2040" dirty="0"/>
          </a:p>
        </p:txBody>
      </p:sp>
      <p:sp>
        <p:nvSpPr>
          <p:cNvPr id="532" name="Shape 532"/>
          <p:cNvSpPr/>
          <p:nvPr/>
        </p:nvSpPr>
        <p:spPr>
          <a:xfrm>
            <a:off x="7718831" y="1010189"/>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2" name="TextBox 1"/>
          <p:cNvSpPr txBox="1"/>
          <p:nvPr/>
        </p:nvSpPr>
        <p:spPr>
          <a:xfrm>
            <a:off x="7108291" y="3826686"/>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Process 2 running</a:t>
            </a:r>
            <a:endParaRPr lang="en-US" sz="2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35" name="Shape 535"/>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536" name="Shape 536"/>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37" name="Shape 537"/>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538" name="Shape 538"/>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539" name="Shape 539"/>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540" name="Shape 540"/>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541" name="Shape 541"/>
          <p:cNvSpPr/>
          <p:nvPr/>
        </p:nvSpPr>
        <p:spPr>
          <a:xfrm>
            <a:off x="4134093" y="2597923"/>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542" name="Shape 542"/>
          <p:cNvSpPr/>
          <p:nvPr/>
        </p:nvSpPr>
        <p:spPr>
          <a:xfrm>
            <a:off x="3968362" y="2706831"/>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43" name="Shape 543"/>
          <p:cNvSpPr/>
          <p:nvPr/>
        </p:nvSpPr>
        <p:spPr>
          <a:xfrm>
            <a:off x="4134093" y="722688"/>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2</a:t>
            </a:r>
            <a:br>
              <a:rPr sz="2040" dirty="0"/>
            </a:br>
            <a:r>
              <a:rPr sz="2040" dirty="0"/>
              <a:t>data2</a:t>
            </a:r>
            <a:endParaRPr sz="2040" dirty="0"/>
          </a:p>
          <a:p>
            <a:pPr lvl="0">
              <a:defRPr sz="1800">
                <a:solidFill>
                  <a:srgbClr val="000000"/>
                </a:solidFill>
              </a:defRPr>
            </a:pPr>
            <a:r>
              <a:rPr sz="2040" dirty="0"/>
              <a:t>heap2</a:t>
            </a:r>
            <a:endParaRPr sz="2040" dirty="0"/>
          </a:p>
          <a:p>
            <a:pPr lvl="0">
              <a:defRPr sz="1800">
                <a:solidFill>
                  <a:srgbClr val="000000"/>
                </a:solidFill>
              </a:defRPr>
            </a:pPr>
            <a:endParaRPr sz="705" dirty="0"/>
          </a:p>
          <a:p>
            <a:pPr lvl="0">
              <a:defRPr sz="1800">
                <a:solidFill>
                  <a:srgbClr val="000000"/>
                </a:solidFill>
              </a:defRPr>
            </a:pPr>
            <a:r>
              <a:rPr sz="2040" dirty="0"/>
              <a:t>stack2</a:t>
            </a:r>
            <a:endParaRPr sz="2040" dirty="0"/>
          </a:p>
          <a:p>
            <a:pPr lvl="0">
              <a:lnSpc>
                <a:spcPct val="120000"/>
              </a:lnSpc>
              <a:defRPr sz="1800">
                <a:solidFill>
                  <a:srgbClr val="000000"/>
                </a:solidFill>
              </a:defRPr>
            </a:pPr>
            <a:r>
              <a:rPr sz="2040" dirty="0"/>
              <a:t>Process 2</a:t>
            </a:r>
            <a:endParaRPr sz="2040" dirty="0"/>
          </a:p>
        </p:txBody>
      </p:sp>
      <p:sp>
        <p:nvSpPr>
          <p:cNvPr id="544" name="Shape 544"/>
          <p:cNvSpPr/>
          <p:nvPr/>
        </p:nvSpPr>
        <p:spPr>
          <a:xfrm>
            <a:off x="3968362" y="831596"/>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45" name="Shape 545"/>
          <p:cNvSpPr/>
          <p:nvPr/>
        </p:nvSpPr>
        <p:spPr>
          <a:xfrm flipH="1" flipV="1">
            <a:off x="5583750" y="1575176"/>
            <a:ext cx="2815298" cy="174797"/>
          </a:xfrm>
          <a:prstGeom prst="line">
            <a:avLst/>
          </a:prstGeom>
          <a:ln w="76200">
            <a:solidFill>
              <a:srgbClr val="971817"/>
            </a:solidFill>
            <a:prstDash val="sysDot"/>
            <a:miter lim="400000"/>
            <a:tailEnd type="triangle"/>
          </a:ln>
        </p:spPr>
        <p:txBody>
          <a:bodyPr lIns="0" tIns="0" rIns="0" bIns="0" anchor="ctr"/>
          <a:lstStyle/>
          <a:p>
            <a:pPr lvl="0">
              <a:defRPr sz="2600"/>
            </a:pPr>
            <a:endParaRPr sz="1830"/>
          </a:p>
        </p:txBody>
      </p:sp>
      <p:sp>
        <p:nvSpPr>
          <p:cNvPr id="2" name="TextBox 1"/>
          <p:cNvSpPr txBox="1"/>
          <p:nvPr/>
        </p:nvSpPr>
        <p:spPr>
          <a:xfrm>
            <a:off x="6874686" y="386005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Time for Process 1 to run again: Move Process 2 back to disk</a:t>
            </a:r>
            <a:endParaRPr lang="en-US" sz="24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60" name="Shape 560"/>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561" name="Shape 561"/>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62" name="Shape 562"/>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563" name="Shape 563"/>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564" name="Shape 564"/>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565" name="Shape 565"/>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566" name="Shape 566"/>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567" name="Shape 567"/>
          <p:cNvSpPr/>
          <p:nvPr/>
        </p:nvSpPr>
        <p:spPr>
          <a:xfrm>
            <a:off x="7718831" y="1010190"/>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68" name="Shape 568"/>
          <p:cNvSpPr/>
          <p:nvPr/>
        </p:nvSpPr>
        <p:spPr>
          <a:xfrm>
            <a:off x="4134093" y="722688"/>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2</a:t>
            </a:r>
            <a:br>
              <a:rPr sz="2040" dirty="0"/>
            </a:br>
            <a:r>
              <a:rPr sz="2040" dirty="0"/>
              <a:t>data2</a:t>
            </a:r>
            <a:endParaRPr sz="2040" dirty="0"/>
          </a:p>
          <a:p>
            <a:pPr lvl="0">
              <a:defRPr sz="1800">
                <a:solidFill>
                  <a:srgbClr val="000000"/>
                </a:solidFill>
              </a:defRPr>
            </a:pPr>
            <a:r>
              <a:rPr sz="2040" dirty="0"/>
              <a:t>heap2</a:t>
            </a:r>
            <a:endParaRPr sz="2040" dirty="0"/>
          </a:p>
          <a:p>
            <a:pPr lvl="0">
              <a:defRPr sz="1800">
                <a:solidFill>
                  <a:srgbClr val="000000"/>
                </a:solidFill>
              </a:defRPr>
            </a:pPr>
            <a:endParaRPr sz="705" dirty="0"/>
          </a:p>
          <a:p>
            <a:pPr lvl="0">
              <a:defRPr sz="1800">
                <a:solidFill>
                  <a:srgbClr val="000000"/>
                </a:solidFill>
              </a:defRPr>
            </a:pPr>
            <a:r>
              <a:rPr sz="2040" dirty="0"/>
              <a:t>stack2</a:t>
            </a:r>
            <a:endParaRPr sz="2040" dirty="0"/>
          </a:p>
          <a:p>
            <a:pPr lvl="0">
              <a:lnSpc>
                <a:spcPct val="120000"/>
              </a:lnSpc>
              <a:defRPr sz="1800">
                <a:solidFill>
                  <a:srgbClr val="000000"/>
                </a:solidFill>
              </a:defRPr>
            </a:pPr>
            <a:r>
              <a:rPr sz="2040" dirty="0"/>
              <a:t>Process 2</a:t>
            </a:r>
            <a:endParaRPr sz="2040" dirty="0"/>
          </a:p>
        </p:txBody>
      </p:sp>
      <p:sp>
        <p:nvSpPr>
          <p:cNvPr id="569" name="Shape 569"/>
          <p:cNvSpPr/>
          <p:nvPr/>
        </p:nvSpPr>
        <p:spPr>
          <a:xfrm>
            <a:off x="3968362" y="831596"/>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70" name="Shape 570"/>
          <p:cNvSpPr/>
          <p:nvPr/>
        </p:nvSpPr>
        <p:spPr>
          <a:xfrm flipV="1">
            <a:off x="4953358" y="2064698"/>
            <a:ext cx="2651727" cy="1607257"/>
          </a:xfrm>
          <a:prstGeom prst="line">
            <a:avLst/>
          </a:prstGeom>
          <a:ln w="76200">
            <a:solidFill>
              <a:srgbClr val="971817"/>
            </a:solidFill>
            <a:prstDash val="sysDot"/>
            <a:miter lim="400000"/>
            <a:tailEnd type="triangle"/>
          </a:ln>
        </p:spPr>
        <p:txBody>
          <a:bodyPr lIns="0" tIns="0" rIns="0" bIns="0" anchor="ctr"/>
          <a:lstStyle/>
          <a:p>
            <a:pPr lvl="0">
              <a:defRPr sz="2600"/>
            </a:pPr>
            <a:endParaRPr sz="1830"/>
          </a:p>
        </p:txBody>
      </p:sp>
      <p:sp>
        <p:nvSpPr>
          <p:cNvPr id="2" name="TextBox 1"/>
          <p:cNvSpPr txBox="1"/>
          <p:nvPr/>
        </p:nvSpPr>
        <p:spPr>
          <a:xfrm>
            <a:off x="7086043" y="401579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Move Process 1 back to memory for it to run again</a:t>
            </a:r>
            <a:endParaRPr lang="en-US" sz="24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Shape 572"/>
          <p:cNvSpPr/>
          <p:nvPr/>
        </p:nvSpPr>
        <p:spPr>
          <a:xfrm>
            <a:off x="1966923" y="4170164"/>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73" name="Shape 573"/>
          <p:cNvSpPr/>
          <p:nvPr/>
        </p:nvSpPr>
        <p:spPr>
          <a:xfrm>
            <a:off x="1961555" y="527616"/>
            <a:ext cx="3743321" cy="3822712"/>
          </a:xfrm>
          <a:prstGeom prst="rect">
            <a:avLst/>
          </a:prstGeom>
          <a:solidFill>
            <a:srgbClr val="1497FC"/>
          </a:solidFill>
          <a:ln w="12700">
            <a:miter lim="400000"/>
          </a:ln>
        </p:spPr>
        <p:txBody>
          <a:bodyPr lIns="0" tIns="0" rIns="0" bIns="0" anchor="ctr"/>
          <a:lstStyle/>
          <a:p>
            <a:pPr lvl="0">
              <a:defRPr sz="1800">
                <a:solidFill>
                  <a:srgbClr val="000000"/>
                </a:solidFill>
              </a:defRPr>
            </a:pPr>
            <a:endParaRPr sz="1830">
              <a:solidFill>
                <a:srgbClr val="FFFFFF"/>
              </a:solidFill>
            </a:endParaRPr>
          </a:p>
        </p:txBody>
      </p:sp>
      <p:sp>
        <p:nvSpPr>
          <p:cNvPr id="574" name="Shape 574"/>
          <p:cNvSpPr/>
          <p:nvPr/>
        </p:nvSpPr>
        <p:spPr>
          <a:xfrm>
            <a:off x="1966923" y="330399"/>
            <a:ext cx="3732584"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sz="1830"/>
          </a:p>
        </p:txBody>
      </p:sp>
      <p:sp>
        <p:nvSpPr>
          <p:cNvPr id="575" name="Shape 575"/>
          <p:cNvSpPr/>
          <p:nvPr/>
        </p:nvSpPr>
        <p:spPr>
          <a:xfrm>
            <a:off x="7280087" y="806556"/>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sz="1830"/>
          </a:p>
        </p:txBody>
      </p:sp>
      <p:sp>
        <p:nvSpPr>
          <p:cNvPr id="576" name="Shape 576"/>
          <p:cNvSpPr/>
          <p:nvPr/>
        </p:nvSpPr>
        <p:spPr>
          <a:xfrm>
            <a:off x="2436458" y="810222"/>
            <a:ext cx="1040799" cy="1076321"/>
          </a:xfrm>
          <a:prstGeom prst="rect">
            <a:avLst/>
          </a:prstGeom>
          <a:ln w="12700">
            <a:miter lim="400000"/>
          </a:ln>
        </p:spPr>
        <p:txBody>
          <a:bodyPr wrap="none" lIns="35719" tIns="35719" rIns="35719" bIns="35719" anchor="ctr">
            <a:spAutoFit/>
          </a:bodyPr>
          <a:lstStyle/>
          <a:p>
            <a:pPr lvl="0">
              <a:lnSpc>
                <a:spcPct val="80000"/>
              </a:lnSpc>
              <a:defRPr sz="1800">
                <a:solidFill>
                  <a:srgbClr val="000000"/>
                </a:solidFill>
              </a:defRPr>
            </a:pPr>
            <a:r>
              <a:rPr sz="2040">
                <a:solidFill>
                  <a:srgbClr val="FFFFFF"/>
                </a:solidFill>
              </a:rPr>
              <a:t>code</a:t>
            </a:r>
            <a:endParaRPr sz="2040">
              <a:solidFill>
                <a:srgbClr val="FFFFFF"/>
              </a:solidFill>
            </a:endParaRPr>
          </a:p>
          <a:p>
            <a:pPr lvl="0">
              <a:lnSpc>
                <a:spcPct val="120000"/>
              </a:lnSpc>
              <a:defRPr sz="1800">
                <a:solidFill>
                  <a:srgbClr val="000000"/>
                </a:solidFill>
              </a:defRPr>
            </a:pPr>
            <a:r>
              <a:rPr sz="2040">
                <a:solidFill>
                  <a:srgbClr val="FFFFFF"/>
                </a:solidFill>
              </a:rPr>
              <a:t>data</a:t>
            </a:r>
            <a:endParaRPr sz="2040">
              <a:solidFill>
                <a:srgbClr val="FFFFFF"/>
              </a:solidFill>
            </a:endParaRPr>
          </a:p>
          <a:p>
            <a:pPr lvl="0">
              <a:lnSpc>
                <a:spcPct val="120000"/>
              </a:lnSpc>
              <a:defRPr sz="1800">
                <a:solidFill>
                  <a:srgbClr val="000000"/>
                </a:solidFill>
              </a:defRPr>
            </a:pPr>
            <a:r>
              <a:rPr sz="2040">
                <a:solidFill>
                  <a:srgbClr val="FFFFFF"/>
                </a:solidFill>
              </a:rPr>
              <a:t>Program</a:t>
            </a:r>
            <a:endParaRPr sz="2040">
              <a:solidFill>
                <a:srgbClr val="FFFFFF"/>
              </a:solidFill>
            </a:endParaRPr>
          </a:p>
        </p:txBody>
      </p:sp>
      <p:sp>
        <p:nvSpPr>
          <p:cNvPr id="577" name="Shape 577"/>
          <p:cNvSpPr/>
          <p:nvPr/>
        </p:nvSpPr>
        <p:spPr>
          <a:xfrm>
            <a:off x="2271721" y="823391"/>
            <a:ext cx="1397776" cy="659960"/>
          </a:xfrm>
          <a:prstGeom prst="rect">
            <a:avLst/>
          </a:prstGeom>
          <a:ln w="25400">
            <a:solidFill>
              <a:srgbClr val="FFFFFF"/>
            </a:solidFill>
            <a:prstDash val="sysDot"/>
            <a:miter lim="400000"/>
          </a:ln>
        </p:spPr>
        <p:txBody>
          <a:bodyPr lIns="0" tIns="0" rIns="0" bIns="0" anchor="ctr"/>
          <a:lstStyle/>
          <a:p>
            <a:pPr lvl="0">
              <a:defRPr sz="2600"/>
            </a:pPr>
            <a:endParaRPr sz="1830"/>
          </a:p>
        </p:txBody>
      </p:sp>
      <p:sp>
        <p:nvSpPr>
          <p:cNvPr id="578" name="Shape 578"/>
          <p:cNvSpPr/>
          <p:nvPr/>
        </p:nvSpPr>
        <p:spPr>
          <a:xfrm>
            <a:off x="7988018" y="427777"/>
            <a:ext cx="1040991" cy="323166"/>
          </a:xfrm>
          <a:prstGeom prst="rect">
            <a:avLst/>
          </a:prstGeom>
          <a:ln w="12700">
            <a:miter lim="400000"/>
          </a:ln>
        </p:spPr>
        <p:txBody>
          <a:bodyPr wrap="none" lIns="35719" tIns="35719" rIns="35719" bIns="35719" anchor="ctr">
            <a:spAutoFit/>
          </a:bodyPr>
          <a:lstStyle>
            <a:lvl1pPr>
              <a:lnSpc>
                <a:spcPct val="80000"/>
              </a:lnSpc>
              <a:defRPr sz="2900"/>
            </a:lvl1pPr>
          </a:lstStyle>
          <a:p>
            <a:pPr lvl="0">
              <a:defRPr sz="1800">
                <a:solidFill>
                  <a:srgbClr val="000000"/>
                </a:solidFill>
              </a:defRPr>
            </a:pPr>
            <a:r>
              <a:rPr sz="2040">
                <a:solidFill>
                  <a:srgbClr val="FFFFFF"/>
                </a:solidFill>
              </a:rPr>
              <a:t>Memory</a:t>
            </a:r>
            <a:endParaRPr sz="2040">
              <a:solidFill>
                <a:srgbClr val="FFFFFF"/>
              </a:solidFill>
            </a:endParaRPr>
          </a:p>
        </p:txBody>
      </p:sp>
      <p:sp>
        <p:nvSpPr>
          <p:cNvPr id="579" name="Shape 579"/>
          <p:cNvSpPr/>
          <p:nvPr/>
        </p:nvSpPr>
        <p:spPr>
          <a:xfrm>
            <a:off x="7884562" y="901282"/>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dirty="0"/>
              <a:t>code</a:t>
            </a:r>
            <a:r>
              <a:rPr lang="en-US" sz="2040" dirty="0"/>
              <a:t>1</a:t>
            </a:r>
            <a:br>
              <a:rPr sz="2040" dirty="0"/>
            </a:br>
            <a:r>
              <a:rPr sz="2040" dirty="0"/>
              <a:t>data</a:t>
            </a:r>
            <a:r>
              <a:rPr lang="en-US" sz="2040" dirty="0"/>
              <a:t>1</a:t>
            </a:r>
            <a:endParaRPr sz="2040" dirty="0"/>
          </a:p>
          <a:p>
            <a:pPr lvl="0">
              <a:defRPr sz="1800">
                <a:solidFill>
                  <a:srgbClr val="000000"/>
                </a:solidFill>
              </a:defRPr>
            </a:pPr>
            <a:r>
              <a:rPr sz="2040" dirty="0"/>
              <a:t>heap</a:t>
            </a:r>
            <a:r>
              <a:rPr lang="en-US" sz="2040" dirty="0"/>
              <a:t>1</a:t>
            </a:r>
            <a:endParaRPr sz="2040" dirty="0"/>
          </a:p>
          <a:p>
            <a:pPr lvl="0">
              <a:defRPr sz="1800">
                <a:solidFill>
                  <a:srgbClr val="000000"/>
                </a:solidFill>
              </a:defRPr>
            </a:pPr>
            <a:endParaRPr sz="705" dirty="0"/>
          </a:p>
          <a:p>
            <a:pPr lvl="0">
              <a:defRPr sz="1800">
                <a:solidFill>
                  <a:srgbClr val="000000"/>
                </a:solidFill>
              </a:defRPr>
            </a:pPr>
            <a:r>
              <a:rPr sz="2040" dirty="0"/>
              <a:t>stack</a:t>
            </a:r>
            <a:r>
              <a:rPr lang="en-US" sz="2040" dirty="0"/>
              <a:t>1</a:t>
            </a:r>
            <a:endParaRPr sz="2040" dirty="0"/>
          </a:p>
          <a:p>
            <a:pPr lvl="0">
              <a:lnSpc>
                <a:spcPct val="120000"/>
              </a:lnSpc>
              <a:defRPr sz="1800">
                <a:solidFill>
                  <a:srgbClr val="000000"/>
                </a:solidFill>
              </a:defRPr>
            </a:pPr>
            <a:r>
              <a:rPr sz="2040" dirty="0"/>
              <a:t>Process 1</a:t>
            </a:r>
            <a:endParaRPr sz="2040" dirty="0"/>
          </a:p>
        </p:txBody>
      </p:sp>
      <p:sp>
        <p:nvSpPr>
          <p:cNvPr id="580" name="Shape 580"/>
          <p:cNvSpPr/>
          <p:nvPr/>
        </p:nvSpPr>
        <p:spPr>
          <a:xfrm>
            <a:off x="7718831" y="1010190"/>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581" name="Shape 581"/>
          <p:cNvSpPr/>
          <p:nvPr/>
        </p:nvSpPr>
        <p:spPr>
          <a:xfrm>
            <a:off x="4134093" y="722688"/>
            <a:ext cx="1106073" cy="1812099"/>
          </a:xfrm>
          <a:prstGeom prst="rect">
            <a:avLst/>
          </a:prstGeom>
          <a:ln w="12700">
            <a:miter lim="400000"/>
          </a:ln>
        </p:spPr>
        <p:txBody>
          <a:bodyPr wrap="none" lIns="35719" tIns="35719" rIns="35719" bIns="35719" anchor="ctr">
            <a:spAutoFit/>
          </a:bodyPr>
          <a:lstStyle/>
          <a:p>
            <a:pPr lvl="0">
              <a:defRPr sz="1800">
                <a:solidFill>
                  <a:srgbClr val="000000"/>
                </a:solidFill>
              </a:defRPr>
            </a:pPr>
            <a:r>
              <a:rPr sz="2040"/>
              <a:t>code</a:t>
            </a:r>
            <a:br>
              <a:rPr sz="2040"/>
            </a:br>
            <a:r>
              <a:rPr sz="2040"/>
              <a:t>data2</a:t>
            </a:r>
            <a:endParaRPr sz="2040"/>
          </a:p>
          <a:p>
            <a:pPr lvl="0">
              <a:defRPr sz="1800">
                <a:solidFill>
                  <a:srgbClr val="000000"/>
                </a:solidFill>
              </a:defRPr>
            </a:pPr>
            <a:r>
              <a:rPr sz="2040"/>
              <a:t>heap2</a:t>
            </a:r>
            <a:endParaRPr sz="2040"/>
          </a:p>
          <a:p>
            <a:pPr lvl="0">
              <a:defRPr sz="1800">
                <a:solidFill>
                  <a:srgbClr val="000000"/>
                </a:solidFill>
              </a:defRPr>
            </a:pPr>
            <a:endParaRPr sz="705"/>
          </a:p>
          <a:p>
            <a:pPr lvl="0">
              <a:defRPr sz="1800">
                <a:solidFill>
                  <a:srgbClr val="000000"/>
                </a:solidFill>
              </a:defRPr>
            </a:pPr>
            <a:r>
              <a:rPr sz="2040"/>
              <a:t>stack2</a:t>
            </a:r>
            <a:endParaRPr sz="2040"/>
          </a:p>
          <a:p>
            <a:pPr lvl="0">
              <a:lnSpc>
                <a:spcPct val="120000"/>
              </a:lnSpc>
              <a:defRPr sz="1800">
                <a:solidFill>
                  <a:srgbClr val="000000"/>
                </a:solidFill>
              </a:defRPr>
            </a:pPr>
            <a:r>
              <a:rPr sz="2040"/>
              <a:t>Process 2</a:t>
            </a:r>
            <a:endParaRPr sz="2040"/>
          </a:p>
        </p:txBody>
      </p:sp>
      <p:sp>
        <p:nvSpPr>
          <p:cNvPr id="582" name="Shape 582"/>
          <p:cNvSpPr/>
          <p:nvPr/>
        </p:nvSpPr>
        <p:spPr>
          <a:xfrm>
            <a:off x="3968362" y="831596"/>
            <a:ext cx="1558510" cy="1311067"/>
          </a:xfrm>
          <a:prstGeom prst="rect">
            <a:avLst/>
          </a:prstGeom>
          <a:ln w="25400">
            <a:solidFill/>
            <a:prstDash val="sysDot"/>
            <a:miter lim="400000"/>
          </a:ln>
        </p:spPr>
        <p:txBody>
          <a:bodyPr lIns="0" tIns="0" rIns="0" bIns="0" anchor="ctr"/>
          <a:lstStyle/>
          <a:p>
            <a:pPr lvl="0">
              <a:defRPr sz="2600">
                <a:solidFill>
                  <a:srgbClr val="000000"/>
                </a:solidFill>
              </a:defRPr>
            </a:pPr>
            <a:endParaRPr sz="1830"/>
          </a:p>
        </p:txBody>
      </p:sp>
      <p:sp>
        <p:nvSpPr>
          <p:cNvPr id="2" name="TextBox 1"/>
          <p:cNvSpPr txBox="1"/>
          <p:nvPr/>
        </p:nvSpPr>
        <p:spPr>
          <a:xfrm>
            <a:off x="6885810" y="384893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Process 1 continues running </a:t>
            </a:r>
            <a:endParaRPr lang="en-US" sz="240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14"/>
          <p:cNvSpPr>
            <a:spLocks noGrp="1" noChangeArrowheads="1"/>
          </p:cNvSpPr>
          <p:nvPr>
            <p:ph type="title"/>
          </p:nvPr>
        </p:nvSpPr>
        <p:spPr/>
        <p:txBody>
          <a:bodyPr/>
          <a:lstStyle/>
          <a:p>
            <a:r>
              <a:rPr lang="en-US" altLang="en-US"/>
              <a:t>Motivation for </a:t>
            </a:r>
            <a:br>
              <a:rPr lang="en-US" altLang="en-US"/>
            </a:br>
            <a:r>
              <a:rPr lang="en-US" altLang="en-US"/>
              <a:t> Virtualization</a:t>
            </a:r>
            <a:endParaRPr lang="en-US" altLang="en-US"/>
          </a:p>
        </p:txBody>
      </p:sp>
      <p:sp>
        <p:nvSpPr>
          <p:cNvPr id="6160" name="Rectangle 16"/>
          <p:cNvSpPr>
            <a:spLocks noGrp="1" noChangeArrowheads="1"/>
          </p:cNvSpPr>
          <p:nvPr>
            <p:ph type="body" idx="1"/>
          </p:nvPr>
        </p:nvSpPr>
        <p:spPr>
          <a:xfrm>
            <a:off x="653143" y="1524000"/>
            <a:ext cx="9633857" cy="914400"/>
          </a:xfrm>
          <a:noFill/>
        </p:spPr>
        <p:txBody>
          <a:bodyPr vert="horz" lIns="130046" tIns="65023" rIns="130046" bIns="65023" rtlCol="0" anchor="t">
            <a:normAutofit/>
          </a:bodyPr>
          <a:lstStyle/>
          <a:p>
            <a:pPr marL="0" indent="0">
              <a:lnSpc>
                <a:spcPct val="90000"/>
              </a:lnSpc>
              <a:buNone/>
            </a:pPr>
            <a:r>
              <a:rPr lang="en-US" altLang="en-US" sz="2400" err="1"/>
              <a:t>Uniprogramming</a:t>
            </a:r>
            <a:r>
              <a:rPr lang="en-US" altLang="en-US" sz="2400"/>
              <a:t>:  Only one process runs at a time  (Imagine that!)</a:t>
            </a:r>
            <a:endParaRPr lang="en-US" altLang="en-US" sz="2400"/>
          </a:p>
          <a:p>
            <a:pPr marL="533400" indent="-533400">
              <a:lnSpc>
                <a:spcPct val="90000"/>
              </a:lnSpc>
            </a:pPr>
            <a:endParaRPr lang="en-US" altLang="en-US" sz="2400"/>
          </a:p>
        </p:txBody>
      </p:sp>
      <p:sp>
        <p:nvSpPr>
          <p:cNvPr id="6156" name="Rectangle 12"/>
          <p:cNvSpPr>
            <a:spLocks noChangeArrowheads="1"/>
          </p:cNvSpPr>
          <p:nvPr/>
        </p:nvSpPr>
        <p:spPr bwMode="auto">
          <a:xfrm>
            <a:off x="7670800" y="220980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6344" name="Rectangle 200"/>
          <p:cNvSpPr>
            <a:spLocks noChangeArrowheads="1"/>
          </p:cNvSpPr>
          <p:nvPr/>
        </p:nvSpPr>
        <p:spPr bwMode="auto">
          <a:xfrm>
            <a:off x="3429000" y="3290888"/>
            <a:ext cx="2362200" cy="21336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User </a:t>
            </a:r>
            <a:br>
              <a:rPr lang="en-US" altLang="en-US"/>
            </a:br>
            <a:r>
              <a:rPr lang="en-US" altLang="en-US"/>
              <a:t>Process</a:t>
            </a:r>
            <a:endParaRPr lang="en-US" altLang="en-US"/>
          </a:p>
        </p:txBody>
      </p:sp>
      <p:sp>
        <p:nvSpPr>
          <p:cNvPr id="6345" name="Rectangle 201"/>
          <p:cNvSpPr>
            <a:spLocks noChangeArrowheads="1"/>
          </p:cNvSpPr>
          <p:nvPr/>
        </p:nvSpPr>
        <p:spPr bwMode="auto">
          <a:xfrm>
            <a:off x="3429000" y="2224088"/>
            <a:ext cx="2362200" cy="1066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OS</a:t>
            </a:r>
            <a:endParaRPr lang="en-US" altLang="en-US"/>
          </a:p>
        </p:txBody>
      </p:sp>
      <p:sp>
        <p:nvSpPr>
          <p:cNvPr id="6346" name="Text Box 202"/>
          <p:cNvSpPr txBox="1">
            <a:spLocks noChangeArrowheads="1"/>
          </p:cNvSpPr>
          <p:nvPr/>
        </p:nvSpPr>
        <p:spPr bwMode="auto">
          <a:xfrm>
            <a:off x="2346325" y="2701622"/>
            <a:ext cx="10445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Physical Memory</a:t>
            </a:r>
            <a:endParaRPr lang="en-US" altLang="en-US"/>
          </a:p>
        </p:txBody>
      </p:sp>
      <p:sp>
        <p:nvSpPr>
          <p:cNvPr id="6347" name="Text Box 203"/>
          <p:cNvSpPr txBox="1">
            <a:spLocks noChangeArrowheads="1"/>
          </p:cNvSpPr>
          <p:nvPr/>
        </p:nvSpPr>
        <p:spPr bwMode="auto">
          <a:xfrm>
            <a:off x="2911475" y="2112870"/>
            <a:ext cx="301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0</a:t>
            </a:r>
            <a:endParaRPr lang="en-US" altLang="en-US"/>
          </a:p>
        </p:txBody>
      </p:sp>
      <p:sp>
        <p:nvSpPr>
          <p:cNvPr id="6348" name="Text Box 204"/>
          <p:cNvSpPr txBox="1">
            <a:spLocks noChangeArrowheads="1"/>
          </p:cNvSpPr>
          <p:nvPr/>
        </p:nvSpPr>
        <p:spPr bwMode="auto">
          <a:xfrm>
            <a:off x="2717426" y="5152232"/>
            <a:ext cx="5715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2</a:t>
            </a:r>
            <a:r>
              <a:rPr lang="en-US" altLang="en-US" baseline="30000"/>
              <a:t>n</a:t>
            </a:r>
            <a:r>
              <a:rPr lang="en-US" altLang="en-US"/>
              <a:t>-1</a:t>
            </a:r>
            <a:endParaRPr lang="en-US" altLang="en-US"/>
          </a:p>
        </p:txBody>
      </p:sp>
      <p:sp>
        <p:nvSpPr>
          <p:cNvPr id="6351" name="Rectangle 207"/>
          <p:cNvSpPr>
            <a:spLocks noChangeArrowheads="1"/>
          </p:cNvSpPr>
          <p:nvPr/>
        </p:nvSpPr>
        <p:spPr bwMode="auto">
          <a:xfrm>
            <a:off x="7315200" y="2528888"/>
            <a:ext cx="2209800" cy="297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2" name="Rectangle 208"/>
          <p:cNvSpPr>
            <a:spLocks noChangeArrowheads="1"/>
          </p:cNvSpPr>
          <p:nvPr/>
        </p:nvSpPr>
        <p:spPr bwMode="auto">
          <a:xfrm>
            <a:off x="7315200" y="4700588"/>
            <a:ext cx="2209800" cy="7620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2"/>
                </a:solidFill>
              </a:rPr>
              <a:t>Stack</a:t>
            </a:r>
            <a:endParaRPr lang="en-US" altLang="en-US">
              <a:solidFill>
                <a:schemeClr val="bg2"/>
              </a:solidFill>
            </a:endParaRPr>
          </a:p>
        </p:txBody>
      </p:sp>
      <p:sp>
        <p:nvSpPr>
          <p:cNvPr id="6353" name="Rectangle 209"/>
          <p:cNvSpPr>
            <a:spLocks noChangeArrowheads="1"/>
          </p:cNvSpPr>
          <p:nvPr/>
        </p:nvSpPr>
        <p:spPr bwMode="auto">
          <a:xfrm>
            <a:off x="7315200" y="2565865"/>
            <a:ext cx="2209800" cy="5334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1"/>
                </a:solidFill>
              </a:rPr>
              <a:t>Code</a:t>
            </a:r>
            <a:endParaRPr lang="en-US" altLang="en-US">
              <a:solidFill>
                <a:schemeClr val="bg1"/>
              </a:solidFill>
            </a:endParaRPr>
          </a:p>
        </p:txBody>
      </p:sp>
      <p:sp>
        <p:nvSpPr>
          <p:cNvPr id="6354" name="Rectangle 210"/>
          <p:cNvSpPr>
            <a:spLocks noChangeArrowheads="1"/>
          </p:cNvSpPr>
          <p:nvPr/>
        </p:nvSpPr>
        <p:spPr bwMode="auto">
          <a:xfrm>
            <a:off x="7315200" y="3124199"/>
            <a:ext cx="2209800" cy="63892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endParaRPr lang="en-US" altLang="en-US"/>
          </a:p>
        </p:txBody>
      </p:sp>
      <p:sp>
        <p:nvSpPr>
          <p:cNvPr id="6355" name="Line 211"/>
          <p:cNvSpPr>
            <a:spLocks noChangeShapeType="1"/>
          </p:cNvSpPr>
          <p:nvPr/>
        </p:nvSpPr>
        <p:spPr bwMode="auto">
          <a:xfrm>
            <a:off x="8402170" y="3761626"/>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6" name="Line 212"/>
          <p:cNvSpPr>
            <a:spLocks noChangeShapeType="1"/>
          </p:cNvSpPr>
          <p:nvPr/>
        </p:nvSpPr>
        <p:spPr bwMode="auto">
          <a:xfrm>
            <a:off x="8411135" y="4352925"/>
            <a:ext cx="0" cy="3048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9" name="Line 215"/>
          <p:cNvSpPr>
            <a:spLocks noChangeShapeType="1"/>
          </p:cNvSpPr>
          <p:nvPr/>
        </p:nvSpPr>
        <p:spPr bwMode="auto">
          <a:xfrm flipV="1">
            <a:off x="5791200" y="2528888"/>
            <a:ext cx="14478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60" name="Line 216"/>
          <p:cNvSpPr>
            <a:spLocks noChangeShapeType="1"/>
          </p:cNvSpPr>
          <p:nvPr/>
        </p:nvSpPr>
        <p:spPr bwMode="auto">
          <a:xfrm>
            <a:off x="5867400" y="5424488"/>
            <a:ext cx="12954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65" name="Text Box 221"/>
          <p:cNvSpPr txBox="1">
            <a:spLocks noChangeArrowheads="1"/>
          </p:cNvSpPr>
          <p:nvPr/>
        </p:nvSpPr>
        <p:spPr bwMode="auto">
          <a:xfrm>
            <a:off x="5851525" y="3986213"/>
            <a:ext cx="10715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Address</a:t>
            </a:r>
            <a:br>
              <a:rPr lang="en-US" altLang="en-US" sz="2000"/>
            </a:br>
            <a:r>
              <a:rPr lang="en-US" altLang="en-US" sz="2000"/>
              <a:t>Space</a:t>
            </a:r>
            <a:endParaRPr lang="en-US" altLang="en-US" sz="2000"/>
          </a:p>
        </p:txBody>
      </p:sp>
      <p:sp>
        <p:nvSpPr>
          <p:cNvPr id="6367" name="Rectangle 223"/>
          <p:cNvSpPr>
            <a:spLocks noChangeArrowheads="1"/>
          </p:cNvSpPr>
          <p:nvPr/>
        </p:nvSpPr>
        <p:spPr bwMode="auto">
          <a:xfrm>
            <a:off x="955919" y="5646354"/>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533400" indent="-533400">
              <a:spcBef>
                <a:spcPct val="20000"/>
              </a:spcBef>
              <a:defRPr sz="2800">
                <a:solidFill>
                  <a:schemeClr val="tx1"/>
                </a:solidFill>
                <a:latin typeface="Chalkboard" charset="0"/>
              </a:defRPr>
            </a:lvl1pPr>
            <a:lvl2pPr marL="914400" indent="-457200">
              <a:spcBef>
                <a:spcPct val="20000"/>
              </a:spcBef>
              <a:buFont typeface="Times" charset="0"/>
              <a:buChar char="•"/>
              <a:defRPr sz="2400">
                <a:solidFill>
                  <a:schemeClr val="tx1"/>
                </a:solidFill>
                <a:latin typeface="Chalkboard" charset="0"/>
              </a:defRPr>
            </a:lvl2pPr>
            <a:lvl3pPr marL="1295400" indent="-381000">
              <a:spcBef>
                <a:spcPct val="20000"/>
              </a:spcBef>
              <a:buChar char="–"/>
              <a:defRPr sz="2000">
                <a:solidFill>
                  <a:schemeClr val="tx1"/>
                </a:solidFill>
                <a:latin typeface="Chalkboard" charset="0"/>
              </a:defRPr>
            </a:lvl3pPr>
            <a:lvl4pPr marL="1714500" indent="-342900">
              <a:spcBef>
                <a:spcPct val="20000"/>
              </a:spcBef>
              <a:buFont typeface="Times" charset="0"/>
              <a:buChar char="•"/>
              <a:defRPr>
                <a:solidFill>
                  <a:schemeClr val="tx1"/>
                </a:solidFill>
                <a:latin typeface="Chalkboard" charset="0"/>
              </a:defRPr>
            </a:lvl4pPr>
            <a:lvl5pPr marL="2171700" indent="-342900">
              <a:spcBef>
                <a:spcPct val="20000"/>
              </a:spcBef>
              <a:buChar char="»"/>
              <a:defRPr>
                <a:solidFill>
                  <a:schemeClr val="tx1"/>
                </a:solidFill>
                <a:latin typeface="Chalkboard" charset="0"/>
              </a:defRPr>
            </a:lvl5pPr>
            <a:lvl6pPr marL="2628900" indent="-342900" fontAlgn="base">
              <a:spcBef>
                <a:spcPct val="20000"/>
              </a:spcBef>
              <a:spcAft>
                <a:spcPct val="0"/>
              </a:spcAft>
              <a:buChar char="»"/>
              <a:defRPr>
                <a:solidFill>
                  <a:schemeClr val="tx1"/>
                </a:solidFill>
                <a:latin typeface="Chalkboard" charset="0"/>
              </a:defRPr>
            </a:lvl6pPr>
            <a:lvl7pPr marL="3086100" indent="-342900" fontAlgn="base">
              <a:spcBef>
                <a:spcPct val="20000"/>
              </a:spcBef>
              <a:spcAft>
                <a:spcPct val="0"/>
              </a:spcAft>
              <a:buChar char="»"/>
              <a:defRPr>
                <a:solidFill>
                  <a:schemeClr val="tx1"/>
                </a:solidFill>
                <a:latin typeface="Chalkboard" charset="0"/>
              </a:defRPr>
            </a:lvl7pPr>
            <a:lvl8pPr marL="3543300" indent="-342900" fontAlgn="base">
              <a:spcBef>
                <a:spcPct val="20000"/>
              </a:spcBef>
              <a:spcAft>
                <a:spcPct val="0"/>
              </a:spcAft>
              <a:buChar char="»"/>
              <a:defRPr>
                <a:solidFill>
                  <a:schemeClr val="tx1"/>
                </a:solidFill>
                <a:latin typeface="Chalkboard" charset="0"/>
              </a:defRPr>
            </a:lvl8pPr>
            <a:lvl9pPr marL="4000500" indent="-3429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latin typeface="+mn-lt"/>
              </a:rPr>
              <a:t>Disadvantages:  </a:t>
            </a:r>
            <a:endParaRPr lang="en-US" altLang="en-US" sz="2400">
              <a:latin typeface="+mn-lt"/>
            </a:endParaRPr>
          </a:p>
          <a:p>
            <a:pPr lvl="1" eaLnBrk="1" hangingPunct="1">
              <a:lnSpc>
                <a:spcPct val="90000"/>
              </a:lnSpc>
            </a:pPr>
            <a:r>
              <a:rPr lang="en-US" altLang="en-US" sz="2000">
                <a:latin typeface="+mn-lt"/>
              </a:rPr>
              <a:t>Only one process runs at a time</a:t>
            </a:r>
            <a:endParaRPr lang="en-US" altLang="en-US" sz="2000">
              <a:latin typeface="+mn-lt"/>
            </a:endParaRPr>
          </a:p>
          <a:p>
            <a:pPr lvl="1" eaLnBrk="1" hangingPunct="1">
              <a:lnSpc>
                <a:spcPct val="90000"/>
              </a:lnSpc>
            </a:pPr>
            <a:r>
              <a:rPr lang="en-US" altLang="en-US" sz="2000">
                <a:latin typeface="+mn-lt"/>
              </a:rPr>
              <a:t>Process can destroy OS (no protection)</a:t>
            </a:r>
            <a:endParaRPr lang="en-US" altLang="en-US" sz="2000">
              <a:latin typeface="+mn-lt"/>
            </a:endParaRPr>
          </a:p>
          <a:p>
            <a:pPr eaLnBrk="1" hangingPunct="1">
              <a:lnSpc>
                <a:spcPct val="90000"/>
              </a:lnSpc>
            </a:pP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4555">
                <a:solidFill>
                  <a:srgbClr val="FFFFFF"/>
                </a:solidFill>
              </a:rPr>
              <a:t>Problems with </a:t>
            </a:r>
            <a:br>
              <a:rPr lang="en-US" sz="4555">
                <a:solidFill>
                  <a:srgbClr val="FFFFFF"/>
                </a:solidFill>
              </a:rPr>
            </a:br>
            <a:r>
              <a:rPr sz="4555">
                <a:solidFill>
                  <a:srgbClr val="FFFFFF"/>
                </a:solidFill>
              </a:rPr>
              <a:t>Time Sharing</a:t>
            </a:r>
            <a:r>
              <a:rPr lang="en-US" sz="4555">
                <a:solidFill>
                  <a:srgbClr val="FFFFFF"/>
                </a:solidFill>
              </a:rPr>
              <a:t> Memory</a:t>
            </a:r>
            <a:endParaRPr sz="4555">
              <a:solidFill>
                <a:srgbClr val="FFFFFF"/>
              </a:solidFill>
            </a:endParaRPr>
          </a:p>
        </p:txBody>
      </p:sp>
      <p:sp>
        <p:nvSpPr>
          <p:cNvPr id="2" name="Content Placeholder 1"/>
          <p:cNvSpPr>
            <a:spLocks noGrp="1"/>
          </p:cNvSpPr>
          <p:nvPr>
            <p:ph idx="1"/>
          </p:nvPr>
        </p:nvSpPr>
        <p:spPr>
          <a:xfrm>
            <a:off x="537883" y="1828801"/>
            <a:ext cx="10612720" cy="4297363"/>
          </a:xfrm>
        </p:spPr>
        <p:txBody>
          <a:bodyPr vert="horz" lIns="130046" tIns="65023" rIns="130046" bIns="65023" rtlCol="0" anchor="t">
            <a:normAutofit fontScale="77500" lnSpcReduction="20000"/>
          </a:bodyPr>
          <a:lstStyle/>
          <a:p>
            <a:pPr marL="0" indent="0">
              <a:buNone/>
            </a:pPr>
            <a:r>
              <a:rPr lang="en-US" sz="2350"/>
              <a:t>Problem: </a:t>
            </a:r>
            <a:r>
              <a:rPr lang="en-US" sz="2350" b="1" i="1"/>
              <a:t>RIDICULOUSLY</a:t>
            </a:r>
            <a:r>
              <a:rPr lang="en-US" sz="2350" b="1"/>
              <a:t> poor performance</a:t>
            </a:r>
            <a:r>
              <a:rPr lang="en-US" sz="2350"/>
              <a:t> (worse if the processes have large address spaces, because the time to swap to/from disk will be very large) [No real system ever used time sharing for memory, because the performance is so bad!]</a:t>
            </a:r>
            <a:endParaRPr lang="en-US" sz="2350"/>
          </a:p>
          <a:p>
            <a:pPr marL="0" indent="0">
              <a:buNone/>
            </a:pPr>
            <a:r>
              <a:rPr lang="en-US" sz="2350"/>
              <a:t>Much Better Alternative: </a:t>
            </a:r>
            <a:r>
              <a:rPr lang="en-US" sz="2350" b="1"/>
              <a:t>SPACE SHARING</a:t>
            </a:r>
            <a:endParaRPr lang="en-US" sz="2350" b="1">
              <a:effectLst>
                <a:outerShdw blurRad="63500" dir="2700000" algn="tl" rotWithShape="0">
                  <a:prstClr val="white">
                    <a:alpha val="40000"/>
                  </a:prstClr>
                </a:outerShdw>
              </a:effectLst>
            </a:endParaRPr>
          </a:p>
          <a:p>
            <a:pPr marL="637540" lvl="1" indent="-342900"/>
            <a:r>
              <a:rPr lang="en-US" sz="2150"/>
              <a:t>At any time, space of memory is divided between processes (no one process gets all of space in memory; </a:t>
            </a:r>
            <a:r>
              <a:rPr lang="en-US" sz="2150" b="1" i="1"/>
              <a:t>each only gets a part of space in memory</a:t>
            </a:r>
            <a:r>
              <a:rPr lang="en-US" sz="2150"/>
              <a:t>)</a:t>
            </a:r>
            <a:endParaRPr lang="en-US" sz="2150">
              <a:effectLst>
                <a:outerShdw blurRad="63500" dir="2700000" algn="tl" rotWithShape="0">
                  <a:prstClr val="white">
                    <a:alpha val="40000"/>
                  </a:prstClr>
                </a:outerShdw>
              </a:effectLst>
            </a:endParaRPr>
          </a:p>
          <a:p>
            <a:pPr marL="0" indent="0">
              <a:buNone/>
            </a:pPr>
            <a:r>
              <a:rPr lang="en-US"/>
              <a:t>Remainder of solutions all use space sharing:</a:t>
            </a:r>
            <a:endParaRPr lang="en-US"/>
          </a:p>
          <a:p>
            <a:pPr marL="0" indent="0">
              <a:buNone/>
            </a:pPr>
            <a:r>
              <a:rPr lang="en-US" sz="2350"/>
              <a:t>	</a:t>
            </a:r>
            <a:r>
              <a:rPr lang="en-US" sz="2350" b="1"/>
              <a:t>-IMPORTANT: Space sharing gives much better performance, but it also makes memory virtualization </a:t>
            </a:r>
            <a:r>
              <a:rPr lang="en-US" sz="2350" b="1" i="1"/>
              <a:t>more complicated </a:t>
            </a:r>
            <a:r>
              <a:rPr lang="en-US" sz="2350" b="1"/>
              <a:t>(because we can now have multiple processes in memory which use the same address for different instructions/data).</a:t>
            </a:r>
            <a:endParaRPr lang="en-US" sz="2350" b="1">
              <a:effectLst>
                <a:outerShdw blurRad="63500" dir="2700000" algn="tl" rotWithShape="0">
                  <a:prstClr val="white">
                    <a:alpha val="40000"/>
                  </a:prstClr>
                </a:outerShdw>
              </a:effectLst>
            </a:endParaRPr>
          </a:p>
          <a:p>
            <a:pPr marL="0" indent="0">
              <a:buNone/>
            </a:pPr>
            <a:r>
              <a:rPr lang="en-US" sz="2350"/>
              <a:t>	</a:t>
            </a:r>
            <a:r>
              <a:rPr lang="en-US" sz="2350" b="1"/>
              <a:t>-THE KEY, then, with space sharing: Find a way to avoid conflicts between multiple processes using the same address for different things. Different approaches avoid the conflict by using different mechanisms.</a:t>
            </a:r>
            <a:endParaRPr lang="en-US" sz="2350" b="1">
              <a:effectLst>
                <a:outerShdw blurRad="63500" dir="2700000" algn="tl" rotWithShape="0">
                  <a:prstClr val="white">
                    <a:alpha val="40000"/>
                  </a:prstClr>
                </a:outerShdw>
              </a:effectLst>
            </a:endParaRPr>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Shape 590"/>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5400">
                <a:solidFill>
                  <a:srgbClr val="FFFFFF"/>
                </a:solidFill>
              </a:rPr>
              <a:t>2) </a:t>
            </a:r>
            <a:r>
              <a:rPr sz="5400">
                <a:solidFill>
                  <a:srgbClr val="FFFFFF"/>
                </a:solidFill>
              </a:rPr>
              <a:t>Static Relocation</a:t>
            </a:r>
            <a:endParaRPr sz="5400">
              <a:solidFill>
                <a:srgbClr val="FFFFFF"/>
              </a:solidFill>
            </a:endParaRPr>
          </a:p>
        </p:txBody>
      </p:sp>
      <p:sp>
        <p:nvSpPr>
          <p:cNvPr id="591" name="Shape 591"/>
          <p:cNvSpPr>
            <a:spLocks noGrp="1"/>
          </p:cNvSpPr>
          <p:nvPr>
            <p:ph type="body" idx="4294967295"/>
          </p:nvPr>
        </p:nvSpPr>
        <p:spPr>
          <a:xfrm>
            <a:off x="179293" y="1572653"/>
            <a:ext cx="11170025" cy="4732157"/>
          </a:xfrm>
          <a:prstGeom prst="rect">
            <a:avLst/>
          </a:prstGeom>
        </p:spPr>
        <p:txBody>
          <a:bodyPr vert="horz" lIns="130046" tIns="65023" rIns="130046" bIns="65023" rtlCol="0" anchor="t">
            <a:normAutofit/>
          </a:bodyPr>
          <a:lstStyle/>
          <a:p>
            <a:pPr marL="281940" indent="-281940">
              <a:defRPr sz="1800">
                <a:solidFill>
                  <a:srgbClr val="000000"/>
                </a:solidFill>
              </a:defRPr>
            </a:pPr>
            <a:r>
              <a:rPr sz="2000">
                <a:solidFill>
                  <a:srgbClr val="FFFFFF"/>
                </a:solidFill>
              </a:rPr>
              <a:t>Idea: </a:t>
            </a:r>
            <a:r>
              <a:rPr lang="en-US" sz="2000">
                <a:solidFill>
                  <a:srgbClr val="FFFFFF"/>
                </a:solidFill>
              </a:rPr>
              <a:t>OS loader REWRITES</a:t>
            </a:r>
            <a:r>
              <a:rPr sz="2000">
                <a:solidFill>
                  <a:srgbClr val="FFFFFF"/>
                </a:solidFill>
              </a:rPr>
              <a:t> </a:t>
            </a:r>
            <a:r>
              <a:rPr lang="en-US" sz="2000">
                <a:solidFill>
                  <a:srgbClr val="FFFFFF"/>
                </a:solidFill>
              </a:rPr>
              <a:t>ADDRESSES in </a:t>
            </a:r>
            <a:r>
              <a:rPr sz="2000">
                <a:solidFill>
                  <a:srgbClr val="FFFFFF"/>
                </a:solidFill>
              </a:rPr>
              <a:t>each program</a:t>
            </a:r>
            <a:r>
              <a:rPr lang="en-US" sz="2000">
                <a:solidFill>
                  <a:srgbClr val="FFFFFF"/>
                </a:solidFill>
              </a:rPr>
              <a:t> BEFORE LOADING</a:t>
            </a:r>
            <a:r>
              <a:rPr sz="2000" i="1">
                <a:solidFill>
                  <a:srgbClr val="FFFFFF"/>
                </a:solidFill>
              </a:rPr>
              <a:t> it as a process</a:t>
            </a:r>
            <a:r>
              <a:rPr lang="en-US" sz="2000" i="1">
                <a:solidFill>
                  <a:srgbClr val="FFFFFF"/>
                </a:solidFill>
              </a:rPr>
              <a:t> </a:t>
            </a:r>
            <a:r>
              <a:rPr lang="en-US" sz="2000">
                <a:solidFill>
                  <a:srgbClr val="FFFFFF"/>
                </a:solidFill>
              </a:rPr>
              <a:t>in memory (by adding address where process will be loaded to each address in program as a fixed offset of the address); this is called </a:t>
            </a:r>
            <a:r>
              <a:rPr lang="en-US" sz="2000" b="1" i="1">
                <a:solidFill>
                  <a:srgbClr val="FFFFFF"/>
                </a:solidFill>
              </a:rPr>
              <a:t>static</a:t>
            </a:r>
            <a:r>
              <a:rPr lang="en-US" sz="2000">
                <a:solidFill>
                  <a:srgbClr val="FFFFFF"/>
                </a:solidFill>
              </a:rPr>
              <a:t> relocation because the displacement of addresses is done before run time (that is, before the process starts running).</a:t>
            </a:r>
            <a:endParaRPr lang="en-US" sz="2000">
              <a:solidFill>
                <a:srgbClr val="FFFFFF"/>
              </a:solidFill>
              <a:effectLst>
                <a:outerShdw blurRad="63500" dir="2700000" algn="tl" rotWithShape="0">
                  <a:prstClr val="white">
                    <a:alpha val="40000"/>
                  </a:prstClr>
                </a:outerShdw>
              </a:effectLst>
            </a:endParaRPr>
          </a:p>
          <a:p>
            <a:pPr marL="281940" lvl="0" indent="-281940">
              <a:defRPr sz="1800">
                <a:solidFill>
                  <a:srgbClr val="000000"/>
                </a:solidFill>
              </a:defRPr>
            </a:pPr>
            <a:r>
              <a:rPr sz="2000">
                <a:solidFill>
                  <a:srgbClr val="FFFFFF"/>
                </a:solidFill>
              </a:rPr>
              <a:t>Each rewrite </a:t>
            </a:r>
            <a:r>
              <a:rPr lang="en-US" sz="2000">
                <a:solidFill>
                  <a:srgbClr val="FFFFFF"/>
                </a:solidFill>
              </a:rPr>
              <a:t>for different process </a:t>
            </a:r>
            <a:r>
              <a:rPr sz="2000">
                <a:solidFill>
                  <a:srgbClr val="FFFFFF"/>
                </a:solidFill>
              </a:rPr>
              <a:t>uses different addresses and pointers</a:t>
            </a:r>
            <a:endParaRPr sz="2000">
              <a:solidFill>
                <a:srgbClr val="FFFFFF"/>
              </a:solidFill>
              <a:effectLst>
                <a:outerShdw blurRad="63500" dir="2700000" algn="tl" rotWithShape="0">
                  <a:prstClr val="white">
                    <a:alpha val="40000"/>
                  </a:prstClr>
                </a:outerShdw>
              </a:effectLst>
            </a:endParaRPr>
          </a:p>
          <a:p>
            <a:pPr marL="281940" lvl="0" indent="-281940">
              <a:defRPr sz="1800">
                <a:solidFill>
                  <a:srgbClr val="000000"/>
                </a:solidFill>
              </a:defRPr>
            </a:pPr>
            <a:r>
              <a:rPr sz="2000">
                <a:solidFill>
                  <a:srgbClr val="FFFFFF"/>
                </a:solidFill>
              </a:rPr>
              <a:t>Change jumps, loads</a:t>
            </a:r>
            <a:r>
              <a:rPr lang="en-US" sz="2000">
                <a:solidFill>
                  <a:srgbClr val="FFFFFF"/>
                </a:solidFill>
              </a:rPr>
              <a:t> of static data</a:t>
            </a:r>
            <a:endParaRPr sz="2000">
              <a:solidFill>
                <a:srgbClr val="FFFFFF"/>
              </a:solidFill>
              <a:effectLst>
                <a:outerShdw blurRad="63500" dir="2700000" algn="tl" rotWithShape="0">
                  <a:prstClr val="white">
                    <a:alpha val="40000"/>
                  </a:prstClr>
                </a:outerShdw>
              </a:effectLst>
            </a:endParaRPr>
          </a:p>
        </p:txBody>
      </p:sp>
      <p:sp>
        <p:nvSpPr>
          <p:cNvPr id="4" name="Shape 594"/>
          <p:cNvSpPr txBox="1"/>
          <p:nvPr/>
        </p:nvSpPr>
        <p:spPr>
          <a:xfrm>
            <a:off x="1841419" y="4382999"/>
            <a:ext cx="3755891" cy="1163336"/>
          </a:xfrm>
          <a:prstGeom prst="rect">
            <a:avLst/>
          </a:prstGeom>
        </p:spPr>
        <p:txBody>
          <a:bodyPr>
            <a:normAutofit/>
          </a:bodyPr>
          <a:lstStyle>
            <a:lvl1pPr marL="282575" indent="-282575" algn="l" defTabSz="914400" rtl="0" eaLnBrk="1" latinLnBrk="0" hangingPunct="1">
              <a:spcBef>
                <a:spcPts val="2000"/>
              </a:spcBef>
              <a:buFont typeface="Calisto MT" panose="02040603050505030304" pitchFamily="18" charset="0"/>
              <a:buChar char="•"/>
              <a:defRPr sz="239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anose="02040603050505030304" pitchFamily="18" charset="0"/>
              <a:buChar char="•"/>
              <a:defRPr sz="218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anose="02040603050505030304" pitchFamily="18" charset="0"/>
              <a:buChar char="•"/>
              <a:defRPr sz="197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anose="02040603050505030304" pitchFamily="18" charset="0"/>
              <a:buChar char="•"/>
              <a:defRPr sz="183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anose="02040603050505030304" pitchFamily="18" charset="0"/>
              <a:buChar char="•"/>
              <a:defRPr sz="183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970" kern="1200">
                <a:solidFill>
                  <a:schemeClr val="tx1"/>
                </a:solidFill>
                <a:latin typeface="+mn-lt"/>
                <a:ea typeface="+mn-ea"/>
                <a:cs typeface="+mn-cs"/>
              </a:defRPr>
            </a:lvl9pPr>
          </a:lstStyle>
          <a:p>
            <a:pPr defTabSz="321310">
              <a:spcBef>
                <a:spcPts val="0"/>
              </a:spcBef>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lang="hr-HR" sz="1760">
                <a:latin typeface="Menlo"/>
                <a:ea typeface="Menlo"/>
                <a:cs typeface="Menlo"/>
                <a:sym typeface="Menlo"/>
              </a:rPr>
              <a:t>0x10:	movl	0x8(%rbp), %edi</a:t>
            </a:r>
            <a:endParaRPr lang="hr-HR" sz="1760">
              <a:latin typeface="Menlo"/>
              <a:ea typeface="Menlo"/>
              <a:cs typeface="Menlo"/>
              <a:sym typeface="Menlo"/>
            </a:endParaRPr>
          </a:p>
          <a:p>
            <a:pPr defTabSz="321310">
              <a:spcBef>
                <a:spcPts val="0"/>
              </a:spcBef>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lang="hr-HR" sz="1760">
                <a:latin typeface="Menlo"/>
                <a:ea typeface="Menlo"/>
                <a:cs typeface="Menlo"/>
                <a:sym typeface="Menlo"/>
              </a:rPr>
              <a:t>0x13:	addl	$0x3, %edi</a:t>
            </a:r>
            <a:endParaRPr lang="hr-HR" sz="1760">
              <a:latin typeface="Menlo"/>
              <a:ea typeface="Menlo"/>
              <a:cs typeface="Menlo"/>
              <a:sym typeface="Menlo"/>
            </a:endParaRPr>
          </a:p>
          <a:p>
            <a:pPr defTabSz="321310">
              <a:spcBef>
                <a:spcPts val="0"/>
              </a:spcBef>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lang="hr-HR" sz="1760">
                <a:latin typeface="Menlo"/>
                <a:ea typeface="Menlo"/>
                <a:cs typeface="Menlo"/>
                <a:sym typeface="Menlo"/>
              </a:rPr>
              <a:t>0x19:	movl	%edi, 0x8(%rbp)</a:t>
            </a:r>
            <a:endParaRPr lang="hr-HR" sz="1760">
              <a:latin typeface="Menlo"/>
              <a:ea typeface="Menlo"/>
              <a:cs typeface="Menlo"/>
              <a:sym typeface="Menlo"/>
            </a:endParaRPr>
          </a:p>
        </p:txBody>
      </p:sp>
      <p:sp>
        <p:nvSpPr>
          <p:cNvPr id="5" name="Shape 595"/>
          <p:cNvSpPr/>
          <p:nvPr/>
        </p:nvSpPr>
        <p:spPr>
          <a:xfrm>
            <a:off x="6480210" y="3687792"/>
            <a:ext cx="3995223" cy="1163336"/>
          </a:xfrm>
          <a:prstGeom prst="rect">
            <a:avLst/>
          </a:prstGeom>
          <a:ln w="12700">
            <a:miter lim="400000"/>
          </a:ln>
        </p:spPr>
        <p:txBody>
          <a:bodyPr lIns="0" tIns="0" rIns="0" bIns="0">
            <a:normAutofit/>
          </a:bodyPr>
          <a:lstStyle/>
          <a:p>
            <a:pPr defTabSz="321310">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1760" dirty="0">
                <a:solidFill>
                  <a:schemeClr val="bg2"/>
                </a:solidFill>
                <a:latin typeface="Menlo"/>
                <a:ea typeface="Menlo"/>
                <a:cs typeface="Menlo"/>
                <a:sym typeface="Menlo"/>
              </a:rPr>
              <a:t>0x1010:	</a:t>
            </a:r>
            <a:r>
              <a:rPr sz="1760" dirty="0" err="1">
                <a:solidFill>
                  <a:schemeClr val="bg2"/>
                </a:solidFill>
                <a:latin typeface="Menlo"/>
                <a:ea typeface="Menlo"/>
                <a:cs typeface="Menlo"/>
                <a:sym typeface="Menlo"/>
              </a:rPr>
              <a:t>movl</a:t>
            </a:r>
            <a:r>
              <a:rPr sz="1760" dirty="0">
                <a:solidFill>
                  <a:schemeClr val="bg2"/>
                </a:solidFill>
                <a:latin typeface="Menlo"/>
                <a:ea typeface="Menlo"/>
                <a:cs typeface="Menlo"/>
                <a:sym typeface="Menlo"/>
              </a:rPr>
              <a:t>	0x8(%</a:t>
            </a:r>
            <a:r>
              <a:rPr sz="1760" dirty="0" err="1">
                <a:solidFill>
                  <a:schemeClr val="bg2"/>
                </a:solidFill>
                <a:latin typeface="Menlo"/>
                <a:ea typeface="Menlo"/>
                <a:cs typeface="Menlo"/>
                <a:sym typeface="Menlo"/>
              </a:rPr>
              <a:t>rbp</a:t>
            </a:r>
            <a:r>
              <a:rPr sz="1760" dirty="0">
                <a:solidFill>
                  <a:schemeClr val="bg2"/>
                </a:solidFill>
                <a:latin typeface="Menlo"/>
                <a:ea typeface="Menlo"/>
                <a:cs typeface="Menlo"/>
                <a:sym typeface="Menlo"/>
              </a:rPr>
              <a:t>), %</a:t>
            </a:r>
            <a:r>
              <a:rPr sz="1760" dirty="0" err="1">
                <a:solidFill>
                  <a:schemeClr val="bg2"/>
                </a:solidFill>
                <a:latin typeface="Menlo"/>
                <a:ea typeface="Menlo"/>
                <a:cs typeface="Menlo"/>
                <a:sym typeface="Menlo"/>
              </a:rPr>
              <a:t>edi</a:t>
            </a:r>
            <a:endParaRPr sz="1760" dirty="0">
              <a:solidFill>
                <a:schemeClr val="bg2"/>
              </a:solidFill>
              <a:latin typeface="Menlo"/>
              <a:ea typeface="Menlo"/>
              <a:cs typeface="Menlo"/>
              <a:sym typeface="Menlo"/>
            </a:endParaRPr>
          </a:p>
          <a:p>
            <a:pPr defTabSz="321310">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1760" dirty="0">
                <a:solidFill>
                  <a:schemeClr val="bg2"/>
                </a:solidFill>
                <a:latin typeface="Menlo"/>
                <a:ea typeface="Menlo"/>
                <a:cs typeface="Menlo"/>
                <a:sym typeface="Menlo"/>
              </a:rPr>
              <a:t>0x1013:	</a:t>
            </a:r>
            <a:r>
              <a:rPr sz="1760" dirty="0" err="1">
                <a:solidFill>
                  <a:schemeClr val="bg2"/>
                </a:solidFill>
                <a:latin typeface="Menlo"/>
                <a:ea typeface="Menlo"/>
                <a:cs typeface="Menlo"/>
                <a:sym typeface="Menlo"/>
              </a:rPr>
              <a:t>addl</a:t>
            </a:r>
            <a:r>
              <a:rPr sz="1760" dirty="0">
                <a:solidFill>
                  <a:schemeClr val="bg2"/>
                </a:solidFill>
                <a:latin typeface="Menlo"/>
                <a:ea typeface="Menlo"/>
                <a:cs typeface="Menlo"/>
                <a:sym typeface="Menlo"/>
              </a:rPr>
              <a:t>	$0x3, %</a:t>
            </a:r>
            <a:r>
              <a:rPr sz="1760" dirty="0" err="1">
                <a:solidFill>
                  <a:schemeClr val="bg2"/>
                </a:solidFill>
                <a:latin typeface="Menlo"/>
                <a:ea typeface="Menlo"/>
                <a:cs typeface="Menlo"/>
                <a:sym typeface="Menlo"/>
              </a:rPr>
              <a:t>edi</a:t>
            </a:r>
            <a:endParaRPr sz="1760" dirty="0">
              <a:solidFill>
                <a:schemeClr val="bg2"/>
              </a:solidFill>
              <a:latin typeface="Menlo"/>
              <a:ea typeface="Menlo"/>
              <a:cs typeface="Menlo"/>
              <a:sym typeface="Menlo"/>
            </a:endParaRPr>
          </a:p>
          <a:p>
            <a:pPr defTabSz="321310">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1760" dirty="0">
                <a:solidFill>
                  <a:schemeClr val="bg2"/>
                </a:solidFill>
                <a:latin typeface="Menlo"/>
                <a:ea typeface="Menlo"/>
                <a:cs typeface="Menlo"/>
                <a:sym typeface="Menlo"/>
              </a:rPr>
              <a:t>0x1019:	</a:t>
            </a:r>
            <a:r>
              <a:rPr sz="1760" dirty="0" err="1">
                <a:solidFill>
                  <a:schemeClr val="bg2"/>
                </a:solidFill>
                <a:latin typeface="Menlo"/>
                <a:ea typeface="Menlo"/>
                <a:cs typeface="Menlo"/>
                <a:sym typeface="Menlo"/>
              </a:rPr>
              <a:t>movl</a:t>
            </a:r>
            <a:r>
              <a:rPr sz="1760" dirty="0">
                <a:solidFill>
                  <a:schemeClr val="bg2"/>
                </a:solidFill>
                <a:latin typeface="Menlo"/>
                <a:ea typeface="Menlo"/>
                <a:cs typeface="Menlo"/>
                <a:sym typeface="Menlo"/>
              </a:rPr>
              <a:t>	%</a:t>
            </a:r>
            <a:r>
              <a:rPr sz="1760" dirty="0" err="1">
                <a:solidFill>
                  <a:schemeClr val="bg2"/>
                </a:solidFill>
                <a:latin typeface="Menlo"/>
                <a:ea typeface="Menlo"/>
                <a:cs typeface="Menlo"/>
                <a:sym typeface="Menlo"/>
              </a:rPr>
              <a:t>edi</a:t>
            </a:r>
            <a:r>
              <a:rPr sz="1760" dirty="0">
                <a:solidFill>
                  <a:schemeClr val="bg2"/>
                </a:solidFill>
                <a:latin typeface="Menlo"/>
                <a:ea typeface="Menlo"/>
                <a:cs typeface="Menlo"/>
                <a:sym typeface="Menlo"/>
              </a:rPr>
              <a:t>, 0x8(%</a:t>
            </a:r>
            <a:r>
              <a:rPr sz="1760" dirty="0" err="1">
                <a:solidFill>
                  <a:schemeClr val="bg2"/>
                </a:solidFill>
                <a:latin typeface="Menlo"/>
                <a:ea typeface="Menlo"/>
                <a:cs typeface="Menlo"/>
                <a:sym typeface="Menlo"/>
              </a:rPr>
              <a:t>rbp</a:t>
            </a:r>
            <a:r>
              <a:rPr sz="1760" dirty="0">
                <a:solidFill>
                  <a:schemeClr val="bg2"/>
                </a:solidFill>
                <a:latin typeface="Menlo"/>
                <a:ea typeface="Menlo"/>
                <a:cs typeface="Menlo"/>
                <a:sym typeface="Menlo"/>
              </a:rPr>
              <a:t>)</a:t>
            </a:r>
            <a:endParaRPr sz="1760" dirty="0">
              <a:solidFill>
                <a:schemeClr val="bg2"/>
              </a:solidFill>
              <a:latin typeface="Menlo"/>
              <a:ea typeface="Menlo"/>
              <a:cs typeface="Menlo"/>
              <a:sym typeface="Menlo"/>
            </a:endParaRPr>
          </a:p>
        </p:txBody>
      </p:sp>
      <p:sp>
        <p:nvSpPr>
          <p:cNvPr id="6" name="Shape 596"/>
          <p:cNvSpPr/>
          <p:nvPr/>
        </p:nvSpPr>
        <p:spPr>
          <a:xfrm>
            <a:off x="6476276" y="5043127"/>
            <a:ext cx="3755890" cy="1163336"/>
          </a:xfrm>
          <a:prstGeom prst="rect">
            <a:avLst/>
          </a:prstGeom>
          <a:ln w="12700">
            <a:miter lim="400000"/>
          </a:ln>
        </p:spPr>
        <p:txBody>
          <a:bodyPr lIns="0" tIns="0" rIns="0" bIns="0">
            <a:normAutofit/>
          </a:bodyPr>
          <a:lstStyle/>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70" dirty="0">
                <a:solidFill>
                  <a:schemeClr val="bg2"/>
                </a:solidFill>
                <a:latin typeface="Menlo"/>
                <a:ea typeface="Menlo"/>
                <a:cs typeface="Menlo"/>
                <a:sym typeface="Menlo"/>
              </a:rPr>
              <a:t>0x3010:	</a:t>
            </a:r>
            <a:r>
              <a:rPr sz="1670" dirty="0" err="1">
                <a:solidFill>
                  <a:schemeClr val="bg2"/>
                </a:solidFill>
                <a:latin typeface="Menlo"/>
                <a:ea typeface="Menlo"/>
                <a:cs typeface="Menlo"/>
                <a:sym typeface="Menlo"/>
              </a:rPr>
              <a:t>movl</a:t>
            </a:r>
            <a:r>
              <a:rPr sz="1670" dirty="0">
                <a:solidFill>
                  <a:schemeClr val="bg2"/>
                </a:solidFill>
                <a:latin typeface="Menlo"/>
                <a:ea typeface="Menlo"/>
                <a:cs typeface="Menlo"/>
                <a:sym typeface="Menlo"/>
              </a:rPr>
              <a:t>	0x8(%</a:t>
            </a:r>
            <a:r>
              <a:rPr sz="1670" dirty="0" err="1">
                <a:solidFill>
                  <a:schemeClr val="bg2"/>
                </a:solidFill>
                <a:latin typeface="Menlo"/>
                <a:ea typeface="Menlo"/>
                <a:cs typeface="Menlo"/>
                <a:sym typeface="Menlo"/>
              </a:rPr>
              <a:t>rbp</a:t>
            </a:r>
            <a:r>
              <a:rPr sz="1670" dirty="0">
                <a:solidFill>
                  <a:schemeClr val="bg2"/>
                </a:solidFill>
                <a:latin typeface="Menlo"/>
                <a:ea typeface="Menlo"/>
                <a:cs typeface="Menlo"/>
                <a:sym typeface="Menlo"/>
              </a:rPr>
              <a:t>), %</a:t>
            </a:r>
            <a:r>
              <a:rPr sz="1670" dirty="0" err="1">
                <a:solidFill>
                  <a:schemeClr val="bg2"/>
                </a:solidFill>
                <a:latin typeface="Menlo"/>
                <a:ea typeface="Menlo"/>
                <a:cs typeface="Menlo"/>
                <a:sym typeface="Menlo"/>
              </a:rPr>
              <a:t>edi</a:t>
            </a:r>
            <a:endParaRPr sz="1670" dirty="0">
              <a:solidFill>
                <a:schemeClr val="bg2"/>
              </a:solidFill>
              <a:latin typeface="Menlo"/>
              <a:ea typeface="Menlo"/>
              <a:cs typeface="Menlo"/>
              <a:sym typeface="Menlo"/>
            </a:endParaRPr>
          </a:p>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70" dirty="0">
                <a:solidFill>
                  <a:schemeClr val="bg2"/>
                </a:solidFill>
                <a:latin typeface="Menlo"/>
                <a:ea typeface="Menlo"/>
                <a:cs typeface="Menlo"/>
                <a:sym typeface="Menlo"/>
              </a:rPr>
              <a:t>0x3013:	</a:t>
            </a:r>
            <a:r>
              <a:rPr sz="1670" dirty="0" err="1">
                <a:solidFill>
                  <a:schemeClr val="bg2"/>
                </a:solidFill>
                <a:latin typeface="Menlo"/>
                <a:ea typeface="Menlo"/>
                <a:cs typeface="Menlo"/>
                <a:sym typeface="Menlo"/>
              </a:rPr>
              <a:t>addl</a:t>
            </a:r>
            <a:r>
              <a:rPr sz="1670" dirty="0">
                <a:solidFill>
                  <a:schemeClr val="bg2"/>
                </a:solidFill>
                <a:latin typeface="Menlo"/>
                <a:ea typeface="Menlo"/>
                <a:cs typeface="Menlo"/>
                <a:sym typeface="Menlo"/>
              </a:rPr>
              <a:t>	$0x3, %</a:t>
            </a:r>
            <a:r>
              <a:rPr sz="1670" dirty="0" err="1">
                <a:solidFill>
                  <a:schemeClr val="bg2"/>
                </a:solidFill>
                <a:latin typeface="Menlo"/>
                <a:ea typeface="Menlo"/>
                <a:cs typeface="Menlo"/>
                <a:sym typeface="Menlo"/>
              </a:rPr>
              <a:t>edi</a:t>
            </a:r>
            <a:endParaRPr sz="1670" dirty="0">
              <a:solidFill>
                <a:schemeClr val="bg2"/>
              </a:solidFill>
              <a:latin typeface="Menlo"/>
              <a:ea typeface="Menlo"/>
              <a:cs typeface="Menlo"/>
              <a:sym typeface="Menlo"/>
            </a:endParaRPr>
          </a:p>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70" dirty="0">
                <a:solidFill>
                  <a:schemeClr val="bg2"/>
                </a:solidFill>
                <a:latin typeface="Menlo"/>
                <a:ea typeface="Menlo"/>
                <a:cs typeface="Menlo"/>
                <a:sym typeface="Menlo"/>
              </a:rPr>
              <a:t>0x3019:	</a:t>
            </a:r>
            <a:r>
              <a:rPr sz="1670" dirty="0" err="1">
                <a:solidFill>
                  <a:schemeClr val="bg2"/>
                </a:solidFill>
                <a:latin typeface="Menlo"/>
                <a:ea typeface="Menlo"/>
                <a:cs typeface="Menlo"/>
                <a:sym typeface="Menlo"/>
              </a:rPr>
              <a:t>movl</a:t>
            </a:r>
            <a:r>
              <a:rPr sz="1670" dirty="0">
                <a:solidFill>
                  <a:schemeClr val="bg2"/>
                </a:solidFill>
                <a:latin typeface="Menlo"/>
                <a:ea typeface="Menlo"/>
                <a:cs typeface="Menlo"/>
                <a:sym typeface="Menlo"/>
              </a:rPr>
              <a:t>	%</a:t>
            </a:r>
            <a:r>
              <a:rPr sz="1670" dirty="0" err="1">
                <a:solidFill>
                  <a:schemeClr val="bg2"/>
                </a:solidFill>
                <a:latin typeface="Menlo"/>
                <a:ea typeface="Menlo"/>
                <a:cs typeface="Menlo"/>
                <a:sym typeface="Menlo"/>
              </a:rPr>
              <a:t>edi</a:t>
            </a:r>
            <a:r>
              <a:rPr sz="1670" dirty="0">
                <a:solidFill>
                  <a:schemeClr val="bg2"/>
                </a:solidFill>
                <a:latin typeface="Menlo"/>
                <a:ea typeface="Menlo"/>
                <a:cs typeface="Menlo"/>
                <a:sym typeface="Menlo"/>
              </a:rPr>
              <a:t>, 0x8(%</a:t>
            </a:r>
            <a:r>
              <a:rPr sz="1670" dirty="0" err="1">
                <a:solidFill>
                  <a:schemeClr val="bg2"/>
                </a:solidFill>
                <a:latin typeface="Menlo"/>
                <a:ea typeface="Menlo"/>
                <a:cs typeface="Menlo"/>
                <a:sym typeface="Menlo"/>
              </a:rPr>
              <a:t>rbp</a:t>
            </a:r>
            <a:r>
              <a:rPr sz="1670" dirty="0">
                <a:solidFill>
                  <a:schemeClr val="bg2"/>
                </a:solidFill>
                <a:latin typeface="Menlo"/>
                <a:ea typeface="Menlo"/>
                <a:cs typeface="Menlo"/>
                <a:sym typeface="Menlo"/>
              </a:rPr>
              <a:t>)</a:t>
            </a:r>
            <a:endParaRPr sz="1670" dirty="0">
              <a:solidFill>
                <a:schemeClr val="bg2"/>
              </a:solidFill>
              <a:latin typeface="Menlo"/>
              <a:ea typeface="Menlo"/>
              <a:cs typeface="Menlo"/>
              <a:sym typeface="Menlo"/>
            </a:endParaRPr>
          </a:p>
        </p:txBody>
      </p:sp>
      <p:sp>
        <p:nvSpPr>
          <p:cNvPr id="7" name="Shape 597"/>
          <p:cNvSpPr/>
          <p:nvPr/>
        </p:nvSpPr>
        <p:spPr>
          <a:xfrm flipV="1">
            <a:off x="5224057" y="3972982"/>
            <a:ext cx="1071335" cy="566194"/>
          </a:xfrm>
          <a:prstGeom prst="line">
            <a:avLst/>
          </a:prstGeom>
          <a:ln w="50800">
            <a:solidFill>
              <a:srgbClr val="FFFFFF"/>
            </a:solidFill>
            <a:miter lim="400000"/>
            <a:tailEnd type="triangle"/>
          </a:ln>
        </p:spPr>
        <p:txBody>
          <a:bodyPr lIns="0" tIns="0" rIns="0" bIns="0" anchor="ctr"/>
          <a:lstStyle/>
          <a:p>
            <a:pPr lvl="0">
              <a:defRPr sz="2600"/>
            </a:pPr>
            <a:endParaRPr sz="1830">
              <a:solidFill>
                <a:schemeClr val="bg2"/>
              </a:solidFill>
            </a:endParaRPr>
          </a:p>
        </p:txBody>
      </p:sp>
      <p:sp>
        <p:nvSpPr>
          <p:cNvPr id="8" name="Shape 598"/>
          <p:cNvSpPr/>
          <p:nvPr/>
        </p:nvSpPr>
        <p:spPr>
          <a:xfrm>
            <a:off x="5224057" y="4856963"/>
            <a:ext cx="1071335" cy="566194"/>
          </a:xfrm>
          <a:prstGeom prst="line">
            <a:avLst/>
          </a:prstGeom>
          <a:ln w="50800">
            <a:solidFill>
              <a:srgbClr val="FFFFFF"/>
            </a:solidFill>
            <a:miter lim="400000"/>
            <a:tailEnd type="triangle"/>
          </a:ln>
        </p:spPr>
        <p:txBody>
          <a:bodyPr lIns="0" tIns="0" rIns="0" bIns="0" anchor="ctr"/>
          <a:lstStyle/>
          <a:p>
            <a:pPr lvl="0">
              <a:defRPr sz="2600"/>
            </a:pPr>
            <a:endParaRPr sz="1830">
              <a:solidFill>
                <a:schemeClr val="bg2"/>
              </a:solidFill>
            </a:endParaRPr>
          </a:p>
        </p:txBody>
      </p:sp>
      <p:sp>
        <p:nvSpPr>
          <p:cNvPr id="9" name="Shape 599"/>
          <p:cNvSpPr/>
          <p:nvPr/>
        </p:nvSpPr>
        <p:spPr>
          <a:xfrm>
            <a:off x="5089446" y="3922199"/>
            <a:ext cx="764569" cy="353431"/>
          </a:xfrm>
          <a:prstGeom prst="rect">
            <a:avLst/>
          </a:prstGeom>
          <a:ln w="12700">
            <a:miter lim="400000"/>
          </a:ln>
        </p:spPr>
        <p:txBody>
          <a:bodyPr wrap="none" lIns="35719" tIns="35719" rIns="35719" bIns="35719" anchor="ctr">
            <a:spAutoFit/>
          </a:bodyPr>
          <a:lstStyle>
            <a:lvl1pPr>
              <a:defRPr sz="2600"/>
            </a:lvl1pPr>
          </a:lstStyle>
          <a:p>
            <a:pPr lvl="0">
              <a:defRPr sz="1800">
                <a:solidFill>
                  <a:srgbClr val="000000"/>
                </a:solidFill>
              </a:defRPr>
            </a:pPr>
            <a:r>
              <a:rPr sz="1830" dirty="0">
                <a:solidFill>
                  <a:schemeClr val="bg2"/>
                </a:solidFill>
              </a:rPr>
              <a:t>rewrite</a:t>
            </a:r>
            <a:endParaRPr sz="1830" dirty="0">
              <a:solidFill>
                <a:schemeClr val="bg2"/>
              </a:solidFill>
            </a:endParaRPr>
          </a:p>
        </p:txBody>
      </p:sp>
      <p:sp>
        <p:nvSpPr>
          <p:cNvPr id="10" name="Shape 600"/>
          <p:cNvSpPr/>
          <p:nvPr/>
        </p:nvSpPr>
        <p:spPr>
          <a:xfrm>
            <a:off x="5160456" y="5273243"/>
            <a:ext cx="764569" cy="353431"/>
          </a:xfrm>
          <a:prstGeom prst="rect">
            <a:avLst/>
          </a:prstGeom>
          <a:ln w="12700">
            <a:miter lim="400000"/>
          </a:ln>
        </p:spPr>
        <p:txBody>
          <a:bodyPr wrap="none" lIns="35719" tIns="35719" rIns="35719" bIns="35719" anchor="ctr">
            <a:spAutoFit/>
          </a:bodyPr>
          <a:lstStyle>
            <a:lvl1pPr>
              <a:defRPr sz="2600"/>
            </a:lvl1pPr>
          </a:lstStyle>
          <a:p>
            <a:pPr lvl="0">
              <a:defRPr sz="1800">
                <a:solidFill>
                  <a:srgbClr val="000000"/>
                </a:solidFill>
              </a:defRPr>
            </a:pPr>
            <a:r>
              <a:rPr sz="1830" dirty="0">
                <a:solidFill>
                  <a:schemeClr val="bg2"/>
                </a:solidFill>
              </a:rPr>
              <a:t>rewrite</a:t>
            </a:r>
            <a:endParaRPr sz="1830" dirty="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Shape 602"/>
          <p:cNvSpPr/>
          <p:nvPr/>
        </p:nvSpPr>
        <p:spPr>
          <a:xfrm>
            <a:off x="3866551" y="2607752"/>
            <a:ext cx="2278512" cy="448083"/>
          </a:xfrm>
          <a:prstGeom prst="rect">
            <a:avLst/>
          </a:prstGeom>
          <a:solidFill>
            <a:srgbClr val="DCDEE0"/>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(free)</a:t>
            </a:r>
            <a:endParaRPr sz="1405"/>
          </a:p>
        </p:txBody>
      </p:sp>
      <p:sp>
        <p:nvSpPr>
          <p:cNvPr id="603" name="Shape 603"/>
          <p:cNvSpPr/>
          <p:nvPr/>
        </p:nvSpPr>
        <p:spPr>
          <a:xfrm>
            <a:off x="3866551" y="2070630"/>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Program Code</a:t>
            </a:r>
            <a:endParaRPr sz="1405"/>
          </a:p>
        </p:txBody>
      </p:sp>
      <p:sp>
        <p:nvSpPr>
          <p:cNvPr id="604" name="Shape 604"/>
          <p:cNvSpPr/>
          <p:nvPr/>
        </p:nvSpPr>
        <p:spPr>
          <a:xfrm>
            <a:off x="3866551" y="3052896"/>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stack</a:t>
            </a:r>
            <a:endParaRPr sz="1405"/>
          </a:p>
        </p:txBody>
      </p:sp>
      <p:sp>
        <p:nvSpPr>
          <p:cNvPr id="605" name="Shape 605"/>
          <p:cNvSpPr/>
          <p:nvPr/>
        </p:nvSpPr>
        <p:spPr>
          <a:xfrm>
            <a:off x="3866551" y="2338521"/>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Heap</a:t>
            </a:r>
            <a:endParaRPr sz="1405"/>
          </a:p>
        </p:txBody>
      </p:sp>
      <p:sp>
        <p:nvSpPr>
          <p:cNvPr id="606" name="Shape 606"/>
          <p:cNvSpPr/>
          <p:nvPr/>
        </p:nvSpPr>
        <p:spPr>
          <a:xfrm>
            <a:off x="3866551" y="5286658"/>
            <a:ext cx="2278512" cy="448083"/>
          </a:xfrm>
          <a:prstGeom prst="rect">
            <a:avLst/>
          </a:prstGeom>
          <a:solidFill>
            <a:srgbClr val="DCDEE0"/>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(free)</a:t>
            </a:r>
            <a:endParaRPr sz="1405"/>
          </a:p>
        </p:txBody>
      </p:sp>
      <p:sp>
        <p:nvSpPr>
          <p:cNvPr id="607" name="Shape 607"/>
          <p:cNvSpPr/>
          <p:nvPr/>
        </p:nvSpPr>
        <p:spPr>
          <a:xfrm>
            <a:off x="3866551" y="4749536"/>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Program Code</a:t>
            </a:r>
            <a:endParaRPr sz="1405"/>
          </a:p>
        </p:txBody>
      </p:sp>
      <p:sp>
        <p:nvSpPr>
          <p:cNvPr id="608" name="Shape 608"/>
          <p:cNvSpPr/>
          <p:nvPr/>
        </p:nvSpPr>
        <p:spPr>
          <a:xfrm>
            <a:off x="3866551" y="5731802"/>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stack</a:t>
            </a:r>
            <a:endParaRPr sz="1405"/>
          </a:p>
        </p:txBody>
      </p:sp>
      <p:sp>
        <p:nvSpPr>
          <p:cNvPr id="609" name="Shape 609"/>
          <p:cNvSpPr/>
          <p:nvPr/>
        </p:nvSpPr>
        <p:spPr>
          <a:xfrm>
            <a:off x="3866551" y="5017427"/>
            <a:ext cx="2278512" cy="319059"/>
          </a:xfrm>
          <a:prstGeom prst="rect">
            <a:avLst/>
          </a:prstGeom>
          <a:solidFill>
            <a:srgbClr val="FFFFF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Heap</a:t>
            </a:r>
            <a:endParaRPr sz="1405"/>
          </a:p>
        </p:txBody>
      </p:sp>
      <p:sp>
        <p:nvSpPr>
          <p:cNvPr id="610" name="Shape 610"/>
          <p:cNvSpPr/>
          <p:nvPr/>
        </p:nvSpPr>
        <p:spPr>
          <a:xfrm>
            <a:off x="3866551" y="3322127"/>
            <a:ext cx="2278512" cy="1429007"/>
          </a:xfrm>
          <a:prstGeom prst="rect">
            <a:avLst/>
          </a:prstGeom>
          <a:solidFill>
            <a:srgbClr val="53585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(free)</a:t>
            </a:r>
            <a:endParaRPr sz="1405"/>
          </a:p>
        </p:txBody>
      </p:sp>
      <p:sp>
        <p:nvSpPr>
          <p:cNvPr id="611" name="Shape 611"/>
          <p:cNvSpPr/>
          <p:nvPr/>
        </p:nvSpPr>
        <p:spPr>
          <a:xfrm>
            <a:off x="3866551" y="6072471"/>
            <a:ext cx="2278512" cy="319058"/>
          </a:xfrm>
          <a:prstGeom prst="rect">
            <a:avLst/>
          </a:prstGeom>
          <a:solidFill>
            <a:srgbClr val="53585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(free)</a:t>
            </a:r>
            <a:endParaRPr sz="1405"/>
          </a:p>
        </p:txBody>
      </p:sp>
      <p:sp>
        <p:nvSpPr>
          <p:cNvPr id="612" name="Shape 612"/>
          <p:cNvSpPr/>
          <p:nvPr/>
        </p:nvSpPr>
        <p:spPr>
          <a:xfrm>
            <a:off x="3866551" y="1624146"/>
            <a:ext cx="2278512" cy="448083"/>
          </a:xfrm>
          <a:prstGeom prst="rect">
            <a:avLst/>
          </a:prstGeom>
          <a:solidFill>
            <a:srgbClr val="53585F"/>
          </a:solidFill>
          <a:ln w="25400">
            <a:solidFill>
              <a:srgbClr val="53585F"/>
            </a:solidFill>
            <a:miter lim="400000"/>
          </a:ln>
        </p:spPr>
        <p:txBody>
          <a:bodyPr lIns="0" tIns="0" rIns="0" bIns="0" anchor="ctr"/>
          <a:lstStyle>
            <a:lvl1pPr>
              <a:defRPr sz="2000">
                <a:solidFill>
                  <a:srgbClr val="000000"/>
                </a:solidFill>
              </a:defRPr>
            </a:lvl1pPr>
          </a:lstStyle>
          <a:p>
            <a:pPr lvl="0">
              <a:defRPr sz="1800"/>
            </a:pPr>
            <a:r>
              <a:rPr sz="1405"/>
              <a:t>(free)</a:t>
            </a:r>
            <a:endParaRPr sz="1405"/>
          </a:p>
        </p:txBody>
      </p:sp>
      <p:sp>
        <p:nvSpPr>
          <p:cNvPr id="613" name="Shape 613"/>
          <p:cNvSpPr/>
          <p:nvPr/>
        </p:nvSpPr>
        <p:spPr>
          <a:xfrm flipV="1">
            <a:off x="2584335" y="2102303"/>
            <a:ext cx="1" cy="1150508"/>
          </a:xfrm>
          <a:prstGeom prst="line">
            <a:avLst/>
          </a:prstGeom>
          <a:ln w="38100">
            <a:solidFill>
              <a:srgbClr val="FFFFFF"/>
            </a:solidFill>
            <a:miter lim="400000"/>
            <a:headEnd type="triangle"/>
            <a:tailEnd type="triangle"/>
          </a:ln>
        </p:spPr>
        <p:txBody>
          <a:bodyPr lIns="0" tIns="0" rIns="0" bIns="0" anchor="ctr"/>
          <a:lstStyle/>
          <a:p>
            <a:pPr lvl="0">
              <a:defRPr sz="2600"/>
            </a:pPr>
            <a:endParaRPr sz="1830"/>
          </a:p>
        </p:txBody>
      </p:sp>
      <p:sp>
        <p:nvSpPr>
          <p:cNvPr id="614" name="Shape 614"/>
          <p:cNvSpPr/>
          <p:nvPr/>
        </p:nvSpPr>
        <p:spPr>
          <a:xfrm>
            <a:off x="3231618" y="192574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615" name="Shape 615"/>
          <p:cNvSpPr/>
          <p:nvPr/>
        </p:nvSpPr>
        <p:spPr>
          <a:xfrm>
            <a:off x="3231618" y="3158046"/>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8 KB</a:t>
            </a:r>
            <a:endParaRPr sz="1685">
              <a:solidFill>
                <a:srgbClr val="FFFFFF"/>
              </a:solidFill>
            </a:endParaRPr>
          </a:p>
        </p:txBody>
      </p:sp>
      <p:sp>
        <p:nvSpPr>
          <p:cNvPr id="616" name="Shape 616"/>
          <p:cNvSpPr/>
          <p:nvPr/>
        </p:nvSpPr>
        <p:spPr>
          <a:xfrm>
            <a:off x="3121012" y="4586796"/>
            <a:ext cx="654026"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12 KB</a:t>
            </a:r>
            <a:endParaRPr sz="1685">
              <a:solidFill>
                <a:srgbClr val="FFFFFF"/>
              </a:solidFill>
            </a:endParaRPr>
          </a:p>
        </p:txBody>
      </p:sp>
      <p:sp>
        <p:nvSpPr>
          <p:cNvPr id="617" name="Shape 617"/>
          <p:cNvSpPr/>
          <p:nvPr/>
        </p:nvSpPr>
        <p:spPr>
          <a:xfrm>
            <a:off x="3121012" y="5872671"/>
            <a:ext cx="654026"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16 KB</a:t>
            </a:r>
            <a:endParaRPr sz="1685">
              <a:solidFill>
                <a:srgbClr val="FFFFFF"/>
              </a:solidFill>
            </a:endParaRPr>
          </a:p>
        </p:txBody>
      </p:sp>
      <p:sp>
        <p:nvSpPr>
          <p:cNvPr id="618" name="Shape 618"/>
          <p:cNvSpPr/>
          <p:nvPr/>
        </p:nvSpPr>
        <p:spPr>
          <a:xfrm flipV="1">
            <a:off x="2584335" y="4781209"/>
            <a:ext cx="1" cy="1150508"/>
          </a:xfrm>
          <a:prstGeom prst="line">
            <a:avLst/>
          </a:prstGeom>
          <a:ln w="38100">
            <a:solidFill>
              <a:srgbClr val="FFFFFF"/>
            </a:solidFill>
            <a:miter lim="400000"/>
            <a:headEnd type="triangle"/>
            <a:tailEnd type="triangle"/>
          </a:ln>
        </p:spPr>
        <p:txBody>
          <a:bodyPr lIns="0" tIns="0" rIns="0" bIns="0" anchor="ctr"/>
          <a:lstStyle/>
          <a:p>
            <a:pPr lvl="0">
              <a:defRPr sz="2600"/>
            </a:pPr>
            <a:endParaRPr sz="1830"/>
          </a:p>
        </p:txBody>
      </p:sp>
      <p:sp>
        <p:nvSpPr>
          <p:cNvPr id="619" name="Shape 619"/>
          <p:cNvSpPr/>
          <p:nvPr/>
        </p:nvSpPr>
        <p:spPr>
          <a:xfrm>
            <a:off x="1526681" y="2461530"/>
            <a:ext cx="908904"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process 1</a:t>
            </a:r>
            <a:endParaRPr sz="1685">
              <a:solidFill>
                <a:srgbClr val="FFFFFF"/>
              </a:solidFill>
            </a:endParaRPr>
          </a:p>
        </p:txBody>
      </p:sp>
      <p:sp>
        <p:nvSpPr>
          <p:cNvPr id="620" name="Shape 620"/>
          <p:cNvSpPr/>
          <p:nvPr/>
        </p:nvSpPr>
        <p:spPr>
          <a:xfrm>
            <a:off x="1526681" y="5140436"/>
            <a:ext cx="908904"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process 2</a:t>
            </a:r>
            <a:endParaRPr sz="1685">
              <a:solidFill>
                <a:srgbClr val="FFFFFF"/>
              </a:solidFill>
            </a:endParaRPr>
          </a:p>
        </p:txBody>
      </p:sp>
      <p:sp>
        <p:nvSpPr>
          <p:cNvPr id="621" name="Shape 621"/>
          <p:cNvSpPr/>
          <p:nvPr/>
        </p:nvSpPr>
        <p:spPr>
          <a:xfrm>
            <a:off x="6043334" y="2188383"/>
            <a:ext cx="544997"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622" name="Shape 622"/>
          <p:cNvSpPr/>
          <p:nvPr/>
        </p:nvSpPr>
        <p:spPr>
          <a:xfrm>
            <a:off x="6043334" y="4903008"/>
            <a:ext cx="544997"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623" name="Shape 623"/>
          <p:cNvSpPr/>
          <p:nvPr/>
        </p:nvSpPr>
        <p:spPr>
          <a:xfrm>
            <a:off x="6654019" y="1769130"/>
            <a:ext cx="3755890" cy="1163336"/>
          </a:xfrm>
          <a:prstGeom prst="rect">
            <a:avLst/>
          </a:prstGeom>
          <a:ln w="12700">
            <a:miter lim="400000"/>
          </a:ln>
        </p:spPr>
        <p:txBody>
          <a:bodyPr lIns="0" tIns="0" rIns="0" bIns="0" anchor="t">
            <a:normAutofit/>
          </a:bodyPr>
          <a:lstStyle/>
          <a:p>
            <a:pPr defTabSz="318135">
              <a:tabLst>
                <a:tab pos="240665" algn="l"/>
                <a:tab pos="490855" algn="l"/>
                <a:tab pos="741045" algn="l"/>
                <a:tab pos="981710" algn="l"/>
                <a:tab pos="1231900" algn="l"/>
                <a:tab pos="1482090" algn="l"/>
                <a:tab pos="1732280" algn="l"/>
                <a:tab pos="1972945" algn="l"/>
                <a:tab pos="2223135" algn="l"/>
                <a:tab pos="2473325" algn="l"/>
                <a:tab pos="2713990" algn="l"/>
                <a:tab pos="2964180" algn="l"/>
              </a:tabLst>
              <a:defRPr sz="1800">
                <a:solidFill>
                  <a:srgbClr val="000000"/>
                </a:solidFill>
              </a:defRPr>
            </a:pPr>
            <a:r>
              <a:rPr sz="1650" dirty="0">
                <a:solidFill>
                  <a:schemeClr val="bg2"/>
                </a:solidFill>
                <a:latin typeface="Menlo"/>
                <a:ea typeface="Menlo"/>
                <a:cs typeface="Menlo"/>
                <a:sym typeface="Menlo"/>
              </a:rPr>
              <a:t>0x1010:	</a:t>
            </a:r>
            <a:r>
              <a:rPr sz="1650" dirty="0" err="1">
                <a:solidFill>
                  <a:schemeClr val="bg2"/>
                </a:solidFill>
                <a:latin typeface="Menlo"/>
                <a:ea typeface="Menlo"/>
                <a:cs typeface="Menlo"/>
                <a:sym typeface="Menlo"/>
              </a:rPr>
              <a:t>movl</a:t>
            </a:r>
            <a:r>
              <a:rPr lang="en-US" sz="1650" dirty="0">
                <a:solidFill>
                  <a:schemeClr val="bg2"/>
                </a:solidFill>
                <a:latin typeface="Menlo"/>
                <a:ea typeface="Menlo"/>
                <a:cs typeface="Menlo"/>
                <a:sym typeface="Menlo"/>
              </a:rPr>
              <a:t> -8</a:t>
            </a:r>
            <a:r>
              <a:rPr sz="1650" dirty="0">
                <a:solidFill>
                  <a:schemeClr val="bg2"/>
                </a:solidFill>
                <a:latin typeface="Menlo"/>
                <a:ea typeface="Menlo"/>
                <a:cs typeface="Menlo"/>
                <a:sym typeface="Menlo"/>
              </a:rPr>
              <a:t>(%</a:t>
            </a:r>
            <a:r>
              <a:rPr sz="1650" dirty="0" err="1">
                <a:solidFill>
                  <a:schemeClr val="bg2"/>
                </a:solidFill>
                <a:latin typeface="Menlo"/>
                <a:ea typeface="Menlo"/>
                <a:cs typeface="Menlo"/>
                <a:sym typeface="Menlo"/>
              </a:rPr>
              <a:t>rbp</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endParaRPr lang="en-US" sz="1650" dirty="0" err="1">
              <a:solidFill>
                <a:schemeClr val="bg2"/>
              </a:solidFill>
              <a:latin typeface="Menlo"/>
              <a:ea typeface="Menlo"/>
              <a:cs typeface="Menlo"/>
            </a:endParaRPr>
          </a:p>
          <a:p>
            <a:pPr defTabSz="318135">
              <a:tabLst>
                <a:tab pos="240665" algn="l"/>
                <a:tab pos="490855" algn="l"/>
                <a:tab pos="741045" algn="l"/>
                <a:tab pos="981710" algn="l"/>
                <a:tab pos="1231900" algn="l"/>
                <a:tab pos="1482090" algn="l"/>
                <a:tab pos="1732280" algn="l"/>
                <a:tab pos="1972945" algn="l"/>
                <a:tab pos="2223135" algn="l"/>
                <a:tab pos="2473325" algn="l"/>
                <a:tab pos="2713990" algn="l"/>
                <a:tab pos="2964180" algn="l"/>
              </a:tabLst>
              <a:defRPr sz="1800">
                <a:solidFill>
                  <a:srgbClr val="000000"/>
                </a:solidFill>
              </a:defRPr>
            </a:pPr>
            <a:r>
              <a:rPr sz="1650" dirty="0">
                <a:solidFill>
                  <a:schemeClr val="bg2"/>
                </a:solidFill>
                <a:latin typeface="Menlo"/>
                <a:ea typeface="Menlo"/>
                <a:cs typeface="Menlo"/>
                <a:sym typeface="Menlo"/>
              </a:rPr>
              <a:t>0x1013:	</a:t>
            </a:r>
            <a:r>
              <a:rPr sz="1650" dirty="0" err="1">
                <a:solidFill>
                  <a:schemeClr val="bg2"/>
                </a:solidFill>
                <a:latin typeface="Menlo"/>
                <a:ea typeface="Menlo"/>
                <a:cs typeface="Menlo"/>
                <a:sym typeface="Menlo"/>
              </a:rPr>
              <a:t>addl</a:t>
            </a:r>
            <a:r>
              <a:rPr sz="1650" dirty="0">
                <a:solidFill>
                  <a:schemeClr val="bg2"/>
                </a:solidFill>
                <a:latin typeface="Menlo"/>
                <a:ea typeface="Menlo"/>
                <a:cs typeface="Menlo"/>
                <a:sym typeface="Menlo"/>
              </a:rPr>
              <a:t>	$</a:t>
            </a:r>
            <a:r>
              <a:rPr lang="en-US" sz="1650" dirty="0">
                <a:solidFill>
                  <a:schemeClr val="bg2"/>
                </a:solidFill>
                <a:latin typeface="Menlo"/>
                <a:ea typeface="Menlo"/>
                <a:cs typeface="Menlo"/>
                <a:sym typeface="Menlo"/>
              </a:rPr>
              <a:t>3</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endParaRPr sz="1650" dirty="0" err="1">
              <a:solidFill>
                <a:schemeClr val="bg2"/>
              </a:solidFill>
              <a:latin typeface="Menlo"/>
              <a:ea typeface="Menlo"/>
              <a:cs typeface="Menlo"/>
            </a:endParaRPr>
          </a:p>
          <a:p>
            <a:pPr defTabSz="318135">
              <a:tabLst>
                <a:tab pos="240665" algn="l"/>
                <a:tab pos="490855" algn="l"/>
                <a:tab pos="741045" algn="l"/>
                <a:tab pos="981710" algn="l"/>
                <a:tab pos="1231900" algn="l"/>
                <a:tab pos="1482090" algn="l"/>
                <a:tab pos="1732280" algn="l"/>
                <a:tab pos="1972945" algn="l"/>
                <a:tab pos="2223135" algn="l"/>
                <a:tab pos="2473325" algn="l"/>
                <a:tab pos="2713990" algn="l"/>
                <a:tab pos="2964180" algn="l"/>
              </a:tabLst>
              <a:defRPr sz="1800">
                <a:solidFill>
                  <a:srgbClr val="000000"/>
                </a:solidFill>
              </a:defRPr>
            </a:pPr>
            <a:r>
              <a:rPr sz="1650" dirty="0">
                <a:solidFill>
                  <a:schemeClr val="bg2"/>
                </a:solidFill>
                <a:latin typeface="Menlo"/>
                <a:ea typeface="Menlo"/>
                <a:cs typeface="Menlo"/>
                <a:sym typeface="Menlo"/>
              </a:rPr>
              <a:t>0x1019:	</a:t>
            </a:r>
            <a:r>
              <a:rPr sz="1650" dirty="0" err="1">
                <a:solidFill>
                  <a:schemeClr val="bg2"/>
                </a:solidFill>
                <a:latin typeface="Menlo"/>
                <a:ea typeface="Menlo"/>
                <a:cs typeface="Menlo"/>
                <a:sym typeface="Menlo"/>
              </a:rPr>
              <a:t>movl</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r>
              <a:rPr sz="1650" dirty="0">
                <a:solidFill>
                  <a:schemeClr val="bg2"/>
                </a:solidFill>
                <a:latin typeface="Menlo"/>
                <a:ea typeface="Menlo"/>
                <a:cs typeface="Menlo"/>
                <a:sym typeface="Menlo"/>
              </a:rPr>
              <a:t>, </a:t>
            </a:r>
            <a:r>
              <a:rPr lang="en-US" sz="1650" dirty="0">
                <a:solidFill>
                  <a:schemeClr val="bg2"/>
                </a:solidFill>
                <a:latin typeface="Menlo"/>
                <a:ea typeface="Menlo"/>
                <a:cs typeface="Menlo"/>
                <a:sym typeface="Menlo"/>
              </a:rPr>
              <a:t>-8</a:t>
            </a:r>
            <a:r>
              <a:rPr sz="1650" dirty="0">
                <a:solidFill>
                  <a:schemeClr val="bg2"/>
                </a:solidFill>
                <a:latin typeface="Menlo"/>
                <a:ea typeface="Menlo"/>
                <a:cs typeface="Menlo"/>
                <a:sym typeface="Menlo"/>
              </a:rPr>
              <a:t>(%</a:t>
            </a:r>
            <a:r>
              <a:rPr sz="1650" dirty="0" err="1">
                <a:solidFill>
                  <a:schemeClr val="bg2"/>
                </a:solidFill>
                <a:latin typeface="Menlo"/>
                <a:ea typeface="Menlo"/>
                <a:cs typeface="Menlo"/>
                <a:sym typeface="Menlo"/>
              </a:rPr>
              <a:t>rbp</a:t>
            </a:r>
            <a:r>
              <a:rPr sz="1650" dirty="0">
                <a:solidFill>
                  <a:schemeClr val="bg2"/>
                </a:solidFill>
                <a:latin typeface="Menlo"/>
                <a:ea typeface="Menlo"/>
                <a:cs typeface="Menlo"/>
                <a:sym typeface="Menlo"/>
              </a:rPr>
              <a:t>)</a:t>
            </a:r>
            <a:endParaRPr sz="1650" dirty="0">
              <a:solidFill>
                <a:schemeClr val="bg2"/>
              </a:solidFill>
              <a:latin typeface="Menlo"/>
              <a:ea typeface="Menlo"/>
              <a:cs typeface="Menlo"/>
            </a:endParaRPr>
          </a:p>
        </p:txBody>
      </p:sp>
      <p:sp>
        <p:nvSpPr>
          <p:cNvPr id="624" name="Shape 624"/>
          <p:cNvSpPr/>
          <p:nvPr/>
        </p:nvSpPr>
        <p:spPr>
          <a:xfrm>
            <a:off x="6684389" y="4499552"/>
            <a:ext cx="3755890" cy="1163336"/>
          </a:xfrm>
          <a:prstGeom prst="rect">
            <a:avLst/>
          </a:prstGeom>
          <a:ln w="12700">
            <a:miter lim="400000"/>
          </a:ln>
        </p:spPr>
        <p:txBody>
          <a:bodyPr lIns="0" tIns="0" rIns="0" bIns="0" anchor="t">
            <a:normAutofit/>
          </a:bodyPr>
          <a:lstStyle/>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50" dirty="0">
                <a:solidFill>
                  <a:schemeClr val="bg2"/>
                </a:solidFill>
                <a:latin typeface="Menlo"/>
                <a:ea typeface="Menlo"/>
                <a:cs typeface="Menlo"/>
                <a:sym typeface="Menlo"/>
              </a:rPr>
              <a:t>0x3010:	</a:t>
            </a:r>
            <a:r>
              <a:rPr sz="1650" dirty="0" err="1">
                <a:solidFill>
                  <a:schemeClr val="bg2"/>
                </a:solidFill>
                <a:latin typeface="Menlo"/>
                <a:ea typeface="Menlo"/>
                <a:cs typeface="Menlo"/>
                <a:sym typeface="Menlo"/>
              </a:rPr>
              <a:t>movl</a:t>
            </a:r>
            <a:r>
              <a:rPr lang="en-US" sz="1650" dirty="0">
                <a:solidFill>
                  <a:schemeClr val="bg2"/>
                </a:solidFill>
                <a:latin typeface="Menlo"/>
                <a:ea typeface="Menlo"/>
                <a:cs typeface="Menlo"/>
                <a:sym typeface="Menlo"/>
              </a:rPr>
              <a:t> -8</a:t>
            </a:r>
            <a:r>
              <a:rPr sz="1650" dirty="0">
                <a:solidFill>
                  <a:schemeClr val="bg2"/>
                </a:solidFill>
                <a:latin typeface="Menlo"/>
                <a:ea typeface="Menlo"/>
                <a:cs typeface="Menlo"/>
                <a:sym typeface="Menlo"/>
              </a:rPr>
              <a:t>(%</a:t>
            </a:r>
            <a:r>
              <a:rPr sz="1650" dirty="0" err="1">
                <a:solidFill>
                  <a:schemeClr val="bg2"/>
                </a:solidFill>
                <a:latin typeface="Menlo"/>
                <a:ea typeface="Menlo"/>
                <a:cs typeface="Menlo"/>
                <a:sym typeface="Menlo"/>
              </a:rPr>
              <a:t>rbp</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endParaRPr lang="en-US" sz="1650" dirty="0" err="1">
              <a:solidFill>
                <a:schemeClr val="bg2"/>
              </a:solidFill>
              <a:latin typeface="Menlo"/>
              <a:ea typeface="Menlo"/>
              <a:cs typeface="Menlo"/>
            </a:endParaRPr>
          </a:p>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50" dirty="0">
                <a:solidFill>
                  <a:schemeClr val="bg2"/>
                </a:solidFill>
                <a:latin typeface="Menlo"/>
                <a:ea typeface="Menlo"/>
                <a:cs typeface="Menlo"/>
                <a:sym typeface="Menlo"/>
              </a:rPr>
              <a:t>0x3013:	</a:t>
            </a:r>
            <a:r>
              <a:rPr sz="1650" dirty="0" err="1">
                <a:solidFill>
                  <a:schemeClr val="bg2"/>
                </a:solidFill>
                <a:latin typeface="Menlo"/>
                <a:ea typeface="Menlo"/>
                <a:cs typeface="Menlo"/>
                <a:sym typeface="Menlo"/>
              </a:rPr>
              <a:t>addl</a:t>
            </a:r>
            <a:r>
              <a:rPr sz="1650" dirty="0">
                <a:solidFill>
                  <a:schemeClr val="bg2"/>
                </a:solidFill>
                <a:latin typeface="Menlo"/>
                <a:ea typeface="Menlo"/>
                <a:cs typeface="Menlo"/>
                <a:sym typeface="Menlo"/>
              </a:rPr>
              <a:t>	$</a:t>
            </a:r>
            <a:r>
              <a:rPr lang="en-US" sz="1650" dirty="0">
                <a:solidFill>
                  <a:schemeClr val="bg2"/>
                </a:solidFill>
                <a:latin typeface="Menlo"/>
                <a:ea typeface="Menlo"/>
                <a:cs typeface="Menlo"/>
                <a:sym typeface="Menlo"/>
              </a:rPr>
              <a:t>3</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endParaRPr sz="1650" dirty="0" err="1">
              <a:solidFill>
                <a:schemeClr val="bg2"/>
              </a:solidFill>
              <a:latin typeface="Menlo"/>
              <a:ea typeface="Menlo"/>
              <a:cs typeface="Menlo"/>
            </a:endParaRPr>
          </a:p>
          <a:p>
            <a:pPr defTabSz="305435">
              <a:tabLst>
                <a:tab pos="231775" algn="l"/>
                <a:tab pos="473075" algn="l"/>
                <a:tab pos="704850" algn="l"/>
                <a:tab pos="946150" algn="l"/>
                <a:tab pos="1178560" algn="l"/>
                <a:tab pos="1419225" algn="l"/>
                <a:tab pos="1660525" algn="l"/>
                <a:tab pos="1892935" algn="l"/>
                <a:tab pos="2133600" algn="l"/>
                <a:tab pos="2366010" algn="l"/>
                <a:tab pos="2607310" algn="l"/>
                <a:tab pos="2847975" algn="l"/>
              </a:tabLst>
              <a:defRPr sz="1800">
                <a:solidFill>
                  <a:srgbClr val="000000"/>
                </a:solidFill>
              </a:defRPr>
            </a:pPr>
            <a:r>
              <a:rPr sz="1650" dirty="0">
                <a:solidFill>
                  <a:schemeClr val="bg2"/>
                </a:solidFill>
                <a:latin typeface="Menlo"/>
                <a:ea typeface="Menlo"/>
                <a:cs typeface="Menlo"/>
                <a:sym typeface="Menlo"/>
              </a:rPr>
              <a:t>0x3019:	</a:t>
            </a:r>
            <a:r>
              <a:rPr sz="1650" dirty="0" err="1">
                <a:solidFill>
                  <a:schemeClr val="bg2"/>
                </a:solidFill>
                <a:latin typeface="Menlo"/>
                <a:ea typeface="Menlo"/>
                <a:cs typeface="Menlo"/>
                <a:sym typeface="Menlo"/>
              </a:rPr>
              <a:t>movl</a:t>
            </a:r>
            <a:r>
              <a:rPr sz="1650" dirty="0">
                <a:solidFill>
                  <a:schemeClr val="bg2"/>
                </a:solidFill>
                <a:latin typeface="Menlo"/>
                <a:ea typeface="Menlo"/>
                <a:cs typeface="Menlo"/>
                <a:sym typeface="Menlo"/>
              </a:rPr>
              <a:t>	%</a:t>
            </a:r>
            <a:r>
              <a:rPr sz="1650" dirty="0" err="1">
                <a:solidFill>
                  <a:schemeClr val="bg2"/>
                </a:solidFill>
                <a:latin typeface="Menlo"/>
                <a:ea typeface="Menlo"/>
                <a:cs typeface="Menlo"/>
                <a:sym typeface="Menlo"/>
              </a:rPr>
              <a:t>edi</a:t>
            </a:r>
            <a:r>
              <a:rPr sz="1650" dirty="0">
                <a:solidFill>
                  <a:schemeClr val="bg2"/>
                </a:solidFill>
                <a:latin typeface="Menlo"/>
                <a:ea typeface="Menlo"/>
                <a:cs typeface="Menlo"/>
                <a:sym typeface="Menlo"/>
              </a:rPr>
              <a:t>, </a:t>
            </a:r>
            <a:r>
              <a:rPr lang="en-US" sz="1650" dirty="0">
                <a:solidFill>
                  <a:schemeClr val="bg2"/>
                </a:solidFill>
                <a:latin typeface="Menlo"/>
                <a:ea typeface="Menlo"/>
                <a:cs typeface="Menlo"/>
                <a:sym typeface="Menlo"/>
              </a:rPr>
              <a:t>-8</a:t>
            </a:r>
            <a:r>
              <a:rPr sz="1650" dirty="0">
                <a:solidFill>
                  <a:schemeClr val="bg2"/>
                </a:solidFill>
                <a:latin typeface="Menlo"/>
                <a:ea typeface="Menlo"/>
                <a:cs typeface="Menlo"/>
                <a:sym typeface="Menlo"/>
              </a:rPr>
              <a:t>(%</a:t>
            </a:r>
            <a:r>
              <a:rPr sz="1650" dirty="0" err="1">
                <a:solidFill>
                  <a:schemeClr val="bg2"/>
                </a:solidFill>
                <a:latin typeface="Menlo"/>
                <a:ea typeface="Menlo"/>
                <a:cs typeface="Menlo"/>
                <a:sym typeface="Menlo"/>
              </a:rPr>
              <a:t>rbp</a:t>
            </a:r>
            <a:r>
              <a:rPr sz="1650" dirty="0">
                <a:solidFill>
                  <a:schemeClr val="bg2"/>
                </a:solidFill>
                <a:latin typeface="Menlo"/>
                <a:ea typeface="Menlo"/>
                <a:cs typeface="Menlo"/>
                <a:sym typeface="Menlo"/>
              </a:rPr>
              <a:t>)</a:t>
            </a:r>
            <a:endParaRPr sz="1650" dirty="0">
              <a:solidFill>
                <a:schemeClr val="bg2"/>
              </a:solidFill>
              <a:latin typeface="Menlo"/>
              <a:ea typeface="Menlo"/>
              <a:cs typeface="Menlo"/>
            </a:endParaRPr>
          </a:p>
        </p:txBody>
      </p:sp>
      <p:sp>
        <p:nvSpPr>
          <p:cNvPr id="2" name="Title 1"/>
          <p:cNvSpPr>
            <a:spLocks noGrp="1"/>
          </p:cNvSpPr>
          <p:nvPr>
            <p:ph type="title"/>
          </p:nvPr>
        </p:nvSpPr>
        <p:spPr/>
        <p:txBody>
          <a:bodyPr/>
          <a:lstStyle/>
          <a:p>
            <a:r>
              <a:rPr lang="en-US" sz="5400"/>
              <a:t>Static: Layout in Memory</a:t>
            </a:r>
            <a:endParaRPr lang="en-US" sz="5400"/>
          </a:p>
        </p:txBody>
      </p:sp>
      <p:sp>
        <p:nvSpPr>
          <p:cNvPr id="26" name="Shape 651"/>
          <p:cNvSpPr/>
          <p:nvPr/>
        </p:nvSpPr>
        <p:spPr>
          <a:xfrm>
            <a:off x="6866964" y="5742828"/>
            <a:ext cx="4840941" cy="461601"/>
          </a:xfrm>
          <a:prstGeom prst="rect">
            <a:avLst/>
          </a:prstGeom>
          <a:ln w="12700">
            <a:miter lim="400000"/>
          </a:ln>
        </p:spPr>
        <p:txBody>
          <a:bodyPr wrap="square" lIns="35719" tIns="35719" rIns="35719" bIns="35719" anchor="ctr">
            <a:spAutoFit/>
          </a:bodyPr>
          <a:lstStyle/>
          <a:p>
            <a:pPr lvl="0" algn="l">
              <a:defRPr sz="1800">
                <a:solidFill>
                  <a:srgbClr val="000000"/>
                </a:solidFill>
              </a:defRPr>
            </a:pPr>
            <a:endParaRPr sz="2530"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Static Relocation: Disadvantages</a:t>
            </a:r>
            <a:endParaRPr lang="en-US" altLang="en-US"/>
          </a:p>
        </p:txBody>
      </p:sp>
      <p:sp>
        <p:nvSpPr>
          <p:cNvPr id="158723" name="Rectangle 3"/>
          <p:cNvSpPr>
            <a:spLocks noGrp="1" noChangeArrowheads="1"/>
          </p:cNvSpPr>
          <p:nvPr>
            <p:ph type="body" idx="1"/>
          </p:nvPr>
        </p:nvSpPr>
        <p:spPr>
          <a:xfrm>
            <a:off x="304801" y="1828801"/>
            <a:ext cx="10845802" cy="4297363"/>
          </a:xfrm>
        </p:spPr>
        <p:txBody>
          <a:bodyPr vert="horz" lIns="130046" tIns="65023" rIns="130046" bIns="65023" rtlCol="0" anchor="t">
            <a:normAutofit/>
          </a:bodyPr>
          <a:lstStyle/>
          <a:p>
            <a:pPr marL="0" indent="0">
              <a:buNone/>
            </a:pPr>
            <a:r>
              <a:rPr lang="en-US" altLang="en-US" sz="2350" b="1"/>
              <a:t>No protection (because no mechanism to implement protection)</a:t>
            </a:r>
            <a:endParaRPr lang="en-US" altLang="en-US" sz="2350" b="1"/>
          </a:p>
          <a:p>
            <a:pPr marL="577215" lvl="1" indent="-294640"/>
            <a:r>
              <a:rPr lang="en-US" altLang="en-US" sz="2150"/>
              <a:t>Process can destroy OS or other processes because it can access memory outside its code and data (no protection mechanism to prevent this)</a:t>
            </a:r>
            <a:endParaRPr lang="en-US" altLang="en-US">
              <a:effectLst>
                <a:outerShdw blurRad="63500" dir="2700000" algn="tl" rotWithShape="0">
                  <a:prstClr val="white">
                    <a:alpha val="40000"/>
                  </a:prstClr>
                </a:outerShdw>
              </a:effectLst>
            </a:endParaRPr>
          </a:p>
          <a:p>
            <a:pPr marL="577215" lvl="1" indent="-294640"/>
            <a:r>
              <a:rPr lang="en-US" altLang="en-US"/>
              <a:t>No privacy (process can read/write data of other process higher in memory)</a:t>
            </a:r>
            <a:endParaRPr lang="en-US" altLang="en-US">
              <a:effectLst>
                <a:outerShdw blurRad="63500" dir="2700000" algn="tl" rotWithShape="0">
                  <a:prstClr val="white">
                    <a:alpha val="40000"/>
                  </a:prstClr>
                </a:outerShdw>
              </a:effectLst>
            </a:endParaRPr>
          </a:p>
          <a:p>
            <a:pPr marL="0" indent="0">
              <a:buNone/>
            </a:pPr>
            <a:r>
              <a:rPr lang="en-US" altLang="en-US" sz="2350" b="1"/>
              <a:t>No sharing</a:t>
            </a:r>
            <a:r>
              <a:rPr lang="en-US" altLang="en-US" sz="2350"/>
              <a:t> (two processes cannot share their address space, if desired).</a:t>
            </a:r>
            <a:endParaRPr lang="en-US" altLang="en-US" sz="2350">
              <a:effectLst>
                <a:outerShdw blurRad="63500" dir="2700000" algn="tl" rotWithShape="0">
                  <a:prstClr val="white">
                    <a:alpha val="40000"/>
                  </a:prstClr>
                </a:outerShdw>
              </a:effectLst>
            </a:endParaRPr>
          </a:p>
          <a:p>
            <a:pPr marL="0" indent="0">
              <a:buNone/>
            </a:pPr>
            <a:r>
              <a:rPr lang="en-US" altLang="en-US" sz="2350" b="1"/>
              <a:t>Cannot move address space after it has been placed, so this approach is inflexible</a:t>
            </a:r>
            <a:r>
              <a:rPr lang="en-US" altLang="en-US" sz="2350"/>
              <a:t> (relocation is STATIC, that is, before process starts executing instructions )</a:t>
            </a:r>
            <a:endParaRPr lang="en-US" altLang="en-US" sz="2350">
              <a:effectLst>
                <a:outerShdw blurRad="63500" dir="2700000" algn="tl" rotWithShape="0">
                  <a:prstClr val="white">
                    <a:alpha val="40000"/>
                  </a:prstClr>
                </a:outerShdw>
              </a:effectLst>
            </a:endParaRPr>
          </a:p>
          <a:p>
            <a:pPr marL="577215" lvl="1" indent="-294640"/>
            <a:r>
              <a:rPr lang="en-US" altLang="en-US" sz="2150"/>
              <a:t>May not be able to allocate memory for a new process, if do not have a free space (hole) in memory which is large enough, with all the processes currently running.</a:t>
            </a:r>
            <a:endParaRPr lang="en-US" altLang="en-US" sz="2150">
              <a:effectLst>
                <a:outerShdw blurRad="63500" dir="2700000" algn="tl" rotWithShape="0">
                  <a:prstClr val="white">
                    <a:alpha val="40000"/>
                  </a:prst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sz="5400"/>
              <a:t>3) Dynamic Relocation</a:t>
            </a:r>
            <a:endParaRPr lang="en-US" altLang="en-US" sz="5400"/>
          </a:p>
        </p:txBody>
      </p:sp>
      <p:sp>
        <p:nvSpPr>
          <p:cNvPr id="160771" name="Rectangle 3"/>
          <p:cNvSpPr>
            <a:spLocks noGrp="1" noChangeArrowheads="1"/>
          </p:cNvSpPr>
          <p:nvPr>
            <p:ph type="body" idx="1"/>
          </p:nvPr>
        </p:nvSpPr>
        <p:spPr>
          <a:xfrm>
            <a:off x="412376" y="1524000"/>
            <a:ext cx="9950824" cy="2667000"/>
          </a:xfrm>
        </p:spPr>
        <p:txBody>
          <a:bodyPr vert="horz" lIns="130046" tIns="65023" rIns="130046" bIns="65023" rtlCol="0" anchor="t">
            <a:normAutofit fontScale="92500" lnSpcReduction="20000"/>
          </a:bodyPr>
          <a:lstStyle/>
          <a:p>
            <a:pPr marL="0" indent="0">
              <a:lnSpc>
                <a:spcPct val="90000"/>
              </a:lnSpc>
              <a:buNone/>
            </a:pPr>
            <a:r>
              <a:rPr lang="en-US" altLang="en-US" sz="2400" dirty="0"/>
              <a:t>Goal: Protect processes from one another; enable movement of process address space after it is placed in memory (unlike static relocation)</a:t>
            </a:r>
            <a:endParaRPr lang="en-US" altLang="en-US" sz="2400" dirty="0">
              <a:effectLst>
                <a:outerShdw blurRad="63500" dir="2700000" algn="tl" rotWithShape="0">
                  <a:prstClr val="white">
                    <a:alpha val="40000"/>
                  </a:prstClr>
                </a:outerShdw>
              </a:effectLst>
            </a:endParaRPr>
          </a:p>
          <a:p>
            <a:pPr marL="0" indent="0">
              <a:lnSpc>
                <a:spcPct val="90000"/>
              </a:lnSpc>
              <a:buNone/>
            </a:pPr>
            <a:r>
              <a:rPr lang="en-US" altLang="en-US" sz="2400" dirty="0"/>
              <a:t>Requires additional hardware support</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000" dirty="0"/>
              <a:t>Memory Management Unit (MMU); MMU is part of hardware</a:t>
            </a:r>
            <a:endParaRPr lang="en-US" altLang="en-US" sz="2000" dirty="0">
              <a:effectLst>
                <a:outerShdw blurRad="63500" dir="2700000" algn="tl" rotWithShape="0">
                  <a:prstClr val="white">
                    <a:alpha val="40000"/>
                  </a:prstClr>
                </a:outerShdw>
              </a:effectLst>
            </a:endParaRPr>
          </a:p>
          <a:p>
            <a:pPr marL="0" indent="0">
              <a:lnSpc>
                <a:spcPct val="90000"/>
              </a:lnSpc>
              <a:buNone/>
            </a:pPr>
            <a:r>
              <a:rPr lang="en-US" altLang="en-US" sz="2400" dirty="0"/>
              <a:t>MMU </a:t>
            </a:r>
            <a:r>
              <a:rPr lang="en-US" altLang="en-US" sz="2400" b="1" dirty="0"/>
              <a:t>dynamically (at run time) changes/converts process address</a:t>
            </a:r>
            <a:r>
              <a:rPr lang="en-US" altLang="en-US" sz="2400" dirty="0"/>
              <a:t> at every memory reference</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000" dirty="0"/>
              <a:t>Process generates</a:t>
            </a:r>
            <a:r>
              <a:rPr lang="en-US" altLang="en-US" sz="2000" dirty="0">
                <a:solidFill>
                  <a:schemeClr val="folHlink"/>
                </a:solidFill>
              </a:rPr>
              <a:t> logical </a:t>
            </a:r>
            <a:r>
              <a:rPr lang="en-US" altLang="en-US" sz="2000" dirty="0"/>
              <a:t>or </a:t>
            </a:r>
            <a:r>
              <a:rPr lang="en-US" altLang="en-US" sz="2000" dirty="0">
                <a:solidFill>
                  <a:schemeClr val="folHlink"/>
                </a:solidFill>
              </a:rPr>
              <a:t>virtual</a:t>
            </a:r>
            <a:r>
              <a:rPr lang="en-US" altLang="en-US" sz="2000" dirty="0"/>
              <a:t> addresses (in their address space)</a:t>
            </a:r>
            <a:endParaRPr lang="en-US" altLang="en-US" sz="2000" dirty="0">
              <a:effectLst>
                <a:outerShdw blurRad="63500" dir="2700000" algn="tl" rotWithShape="0">
                  <a:prstClr val="white">
                    <a:alpha val="40000"/>
                  </a:prstClr>
                </a:outerShdw>
              </a:effectLst>
            </a:endParaRPr>
          </a:p>
          <a:p>
            <a:pPr marL="577215" lvl="1" indent="-294640">
              <a:lnSpc>
                <a:spcPct val="90000"/>
              </a:lnSpc>
            </a:pPr>
            <a:r>
              <a:rPr lang="en-US" altLang="en-US" sz="2000" dirty="0"/>
              <a:t>Memory hardware uses </a:t>
            </a:r>
            <a:r>
              <a:rPr lang="en-US" altLang="en-US" sz="2000" dirty="0">
                <a:solidFill>
                  <a:schemeClr val="folHlink"/>
                </a:solidFill>
              </a:rPr>
              <a:t>physical</a:t>
            </a:r>
            <a:r>
              <a:rPr lang="en-US" altLang="en-US" sz="2000" dirty="0"/>
              <a:t> or </a:t>
            </a:r>
            <a:r>
              <a:rPr lang="en-US" altLang="en-US" sz="2000" dirty="0">
                <a:solidFill>
                  <a:schemeClr val="folHlink"/>
                </a:solidFill>
              </a:rPr>
              <a:t>real</a:t>
            </a:r>
            <a:r>
              <a:rPr lang="en-US" altLang="en-US" sz="2000" dirty="0"/>
              <a:t> addresses (this is why conversion is required)</a:t>
            </a:r>
            <a:endParaRPr lang="en-US" altLang="en-US" sz="2000" dirty="0">
              <a:effectLst>
                <a:outerShdw blurRad="63500" dir="2700000" algn="tl" rotWithShape="0">
                  <a:prstClr val="white">
                    <a:alpha val="40000"/>
                  </a:prstClr>
                </a:outerShdw>
              </a:effectLst>
            </a:endParaRPr>
          </a:p>
          <a:p>
            <a:pPr marL="281940" indent="-281940">
              <a:lnSpc>
                <a:spcPct val="90000"/>
              </a:lnSpc>
            </a:pPr>
            <a:endParaRPr lang="en-US" altLang="en-US" sz="2400">
              <a:effectLst>
                <a:outerShdw blurRad="63500" dir="2700000" algn="tl" rotWithShape="0">
                  <a:prstClr val="white">
                    <a:alpha val="40000"/>
                  </a:prstClr>
                </a:outerShdw>
              </a:effectLst>
            </a:endParaRPr>
          </a:p>
        </p:txBody>
      </p:sp>
      <p:sp>
        <p:nvSpPr>
          <p:cNvPr id="160772" name="Rectangle 4"/>
          <p:cNvSpPr>
            <a:spLocks noChangeArrowheads="1"/>
          </p:cNvSpPr>
          <p:nvPr/>
        </p:nvSpPr>
        <p:spPr bwMode="auto">
          <a:xfrm>
            <a:off x="2133600" y="4648200"/>
            <a:ext cx="2209800" cy="1219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CPU</a:t>
            </a:r>
            <a:endParaRPr lang="en-US" altLang="en-US"/>
          </a:p>
        </p:txBody>
      </p:sp>
      <p:sp>
        <p:nvSpPr>
          <p:cNvPr id="160773" name="Rectangle 5"/>
          <p:cNvSpPr>
            <a:spLocks noChangeArrowheads="1"/>
          </p:cNvSpPr>
          <p:nvPr/>
        </p:nvSpPr>
        <p:spPr bwMode="auto">
          <a:xfrm>
            <a:off x="5486400" y="4724400"/>
            <a:ext cx="1676400" cy="91440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MMU</a:t>
            </a:r>
            <a:endParaRPr lang="en-US" altLang="en-US"/>
          </a:p>
        </p:txBody>
      </p:sp>
      <p:sp>
        <p:nvSpPr>
          <p:cNvPr id="160774" name="Rectangle 6"/>
          <p:cNvSpPr>
            <a:spLocks noChangeArrowheads="1"/>
          </p:cNvSpPr>
          <p:nvPr/>
        </p:nvSpPr>
        <p:spPr bwMode="auto">
          <a:xfrm>
            <a:off x="8153400" y="4267200"/>
            <a:ext cx="1295400" cy="2590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Memory</a:t>
            </a:r>
            <a:endParaRPr lang="en-US" altLang="en-US"/>
          </a:p>
        </p:txBody>
      </p:sp>
      <p:sp>
        <p:nvSpPr>
          <p:cNvPr id="160778" name="Line 10"/>
          <p:cNvSpPr>
            <a:spLocks noChangeShapeType="1"/>
          </p:cNvSpPr>
          <p:nvPr/>
        </p:nvSpPr>
        <p:spPr bwMode="auto">
          <a:xfrm>
            <a:off x="4343400" y="51054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9" name="Line 11"/>
          <p:cNvSpPr>
            <a:spLocks noChangeShapeType="1"/>
          </p:cNvSpPr>
          <p:nvPr/>
        </p:nvSpPr>
        <p:spPr bwMode="auto">
          <a:xfrm>
            <a:off x="7162800" y="5105400"/>
            <a:ext cx="9906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0" name="Text Box 12"/>
          <p:cNvSpPr txBox="1">
            <a:spLocks noChangeArrowheads="1"/>
          </p:cNvSpPr>
          <p:nvPr/>
        </p:nvSpPr>
        <p:spPr bwMode="auto">
          <a:xfrm>
            <a:off x="2133600" y="4267200"/>
            <a:ext cx="2081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Process runs here</a:t>
            </a:r>
            <a:endParaRPr lang="en-US" altLang="en-US" sz="2000"/>
          </a:p>
        </p:txBody>
      </p:sp>
      <p:sp>
        <p:nvSpPr>
          <p:cNvPr id="160781" name="Text Box 13"/>
          <p:cNvSpPr txBox="1">
            <a:spLocks noChangeArrowheads="1"/>
          </p:cNvSpPr>
          <p:nvPr/>
        </p:nvSpPr>
        <p:spPr bwMode="auto">
          <a:xfrm>
            <a:off x="5257800" y="4343400"/>
            <a:ext cx="2616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OS can control MMU</a:t>
            </a:r>
            <a:endParaRPr lang="en-US" altLang="en-US" sz="2000"/>
          </a:p>
        </p:txBody>
      </p:sp>
      <p:sp>
        <p:nvSpPr>
          <p:cNvPr id="160784" name="Text Box 16"/>
          <p:cNvSpPr txBox="1">
            <a:spLocks noChangeArrowheads="1"/>
          </p:cNvSpPr>
          <p:nvPr/>
        </p:nvSpPr>
        <p:spPr bwMode="auto">
          <a:xfrm>
            <a:off x="3431576" y="5916676"/>
            <a:ext cx="299548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000"/>
              <a:t>Logical/virtual address</a:t>
            </a:r>
            <a:endParaRPr lang="en-US" altLang="en-US" sz="2000"/>
          </a:p>
        </p:txBody>
      </p:sp>
      <p:sp>
        <p:nvSpPr>
          <p:cNvPr id="160785" name="Text Box 17"/>
          <p:cNvSpPr txBox="1">
            <a:spLocks noChangeArrowheads="1"/>
          </p:cNvSpPr>
          <p:nvPr/>
        </p:nvSpPr>
        <p:spPr bwMode="auto">
          <a:xfrm>
            <a:off x="6324601" y="5715000"/>
            <a:ext cx="19666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Physical address</a:t>
            </a:r>
            <a:endParaRPr lang="en-US" altLang="en-US" sz="2000"/>
          </a:p>
        </p:txBody>
      </p:sp>
      <p:sp>
        <p:nvSpPr>
          <p:cNvPr id="160786" name="Line 18"/>
          <p:cNvSpPr>
            <a:spLocks noChangeShapeType="1"/>
          </p:cNvSpPr>
          <p:nvPr/>
        </p:nvSpPr>
        <p:spPr bwMode="auto">
          <a:xfrm flipV="1">
            <a:off x="4800600" y="5181600"/>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7" name="Line 19"/>
          <p:cNvSpPr>
            <a:spLocks noChangeShapeType="1"/>
          </p:cNvSpPr>
          <p:nvPr/>
        </p:nvSpPr>
        <p:spPr bwMode="auto">
          <a:xfrm flipV="1">
            <a:off x="7696200" y="5181600"/>
            <a:ext cx="0" cy="609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Hardware Support for </a:t>
            </a:r>
            <a:br>
              <a:rPr lang="en-US" altLang="en-US"/>
            </a:br>
            <a:r>
              <a:rPr lang="en-US" altLang="en-US"/>
              <a:t>Dynamic Relocation</a:t>
            </a:r>
            <a:endParaRPr lang="en-US" altLang="en-US"/>
          </a:p>
        </p:txBody>
      </p:sp>
      <p:sp>
        <p:nvSpPr>
          <p:cNvPr id="161795" name="Rectangle 3"/>
          <p:cNvSpPr>
            <a:spLocks noGrp="1" noChangeArrowheads="1"/>
          </p:cNvSpPr>
          <p:nvPr>
            <p:ph type="body" idx="1"/>
          </p:nvPr>
        </p:nvSpPr>
        <p:spPr>
          <a:xfrm>
            <a:off x="304801" y="1631577"/>
            <a:ext cx="11618258" cy="4912658"/>
          </a:xfrm>
        </p:spPr>
        <p:txBody>
          <a:bodyPr vert="horz" lIns="130046" tIns="65023" rIns="130046" bIns="65023" rtlCol="0" anchor="t">
            <a:noAutofit/>
          </a:bodyPr>
          <a:lstStyle/>
          <a:p>
            <a:pPr marL="0" indent="0">
              <a:buNone/>
            </a:pPr>
            <a:r>
              <a:rPr lang="en-US" altLang="en-US" sz="2000" dirty="0"/>
              <a:t>Two operating modes</a:t>
            </a:r>
            <a:endParaRPr lang="en-US" altLang="en-US" sz="2000" dirty="0"/>
          </a:p>
          <a:p>
            <a:pPr marL="577215" lvl="1" indent="-294640"/>
            <a:r>
              <a:rPr lang="en-US" altLang="en-US" sz="1800" dirty="0"/>
              <a:t>Privileged (protected, kernel) mode: OS runs</a:t>
            </a:r>
            <a:endParaRPr lang="en-US" altLang="en-US" sz="1800" dirty="0">
              <a:effectLst>
                <a:outerShdw blurRad="63500" dir="2700000" algn="tl" rotWithShape="0">
                  <a:prstClr val="white">
                    <a:alpha val="40000"/>
                  </a:prstClr>
                </a:outerShdw>
              </a:effectLst>
            </a:endParaRPr>
          </a:p>
          <a:p>
            <a:pPr marL="859790" lvl="2" indent="-281940"/>
            <a:r>
              <a:rPr lang="en-US" altLang="en-US" sz="1800" dirty="0"/>
              <a:t>When enter OS (trap (e.g., system call), interrupt, or exception)</a:t>
            </a:r>
            <a:endParaRPr lang="en-US" altLang="en-US" sz="1800" dirty="0">
              <a:effectLst>
                <a:outerShdw blurRad="63500" dir="2700000" algn="tl" rotWithShape="0">
                  <a:prstClr val="white">
                    <a:alpha val="40000"/>
                  </a:prstClr>
                </a:outerShdw>
              </a:effectLst>
            </a:endParaRPr>
          </a:p>
          <a:p>
            <a:pPr marL="859790" lvl="2" indent="-281940"/>
            <a:r>
              <a:rPr lang="en-US" altLang="en-US" sz="1800" dirty="0"/>
              <a:t>Allows certain instructions to be executed in kernel mode which cannot be in user mode</a:t>
            </a:r>
            <a:endParaRPr lang="en-US" altLang="en-US" sz="1800" dirty="0">
              <a:effectLst>
                <a:outerShdw blurRad="63500" dir="2700000" algn="tl" rotWithShape="0">
                  <a:prstClr val="white">
                    <a:alpha val="40000"/>
                  </a:prstClr>
                </a:outerShdw>
              </a:effectLst>
            </a:endParaRPr>
          </a:p>
          <a:p>
            <a:pPr marL="1142365" lvl="3" indent="-281940"/>
            <a:r>
              <a:rPr lang="en-US" altLang="en-US" sz="1800" b="1" dirty="0"/>
              <a:t>Can manipulate contents of MMU (these instructions are privileged/restricted)</a:t>
            </a:r>
            <a:endParaRPr lang="en-US" altLang="en-US" sz="1800" b="1" dirty="0">
              <a:effectLst>
                <a:outerShdw blurRad="63500" dir="2700000" algn="tl" rotWithShape="0">
                  <a:prstClr val="white">
                    <a:alpha val="40000"/>
                  </a:prstClr>
                </a:outerShdw>
              </a:effectLst>
            </a:endParaRPr>
          </a:p>
          <a:p>
            <a:pPr marL="859790" lvl="2" indent="-281940"/>
            <a:r>
              <a:rPr lang="en-US" altLang="en-US" sz="1800" b="1" dirty="0"/>
              <a:t>Allows OS to access all of physical memory</a:t>
            </a:r>
            <a:endParaRPr lang="en-US" altLang="en-US" sz="1800" b="1" dirty="0">
              <a:effectLst>
                <a:outerShdw blurRad="63500" dir="2700000" algn="tl" rotWithShape="0">
                  <a:prstClr val="white">
                    <a:alpha val="40000"/>
                  </a:prstClr>
                </a:outerShdw>
              </a:effectLst>
            </a:endParaRPr>
          </a:p>
          <a:p>
            <a:pPr marL="577215" lvl="1" indent="-294640"/>
            <a:r>
              <a:rPr lang="en-US" altLang="en-US" sz="1800" dirty="0"/>
              <a:t>User mode: User processes run</a:t>
            </a:r>
            <a:endParaRPr lang="en-US" altLang="en-US" sz="1800" dirty="0">
              <a:effectLst>
                <a:outerShdw blurRad="63500" dir="2700000" algn="tl" rotWithShape="0">
                  <a:prstClr val="white">
                    <a:alpha val="40000"/>
                  </a:prstClr>
                </a:outerShdw>
              </a:effectLst>
            </a:endParaRPr>
          </a:p>
          <a:p>
            <a:pPr marL="859790" lvl="2" indent="-281940"/>
            <a:r>
              <a:rPr lang="en-US" altLang="en-US" sz="1800" b="1" dirty="0"/>
              <a:t>Perform translation of each logical address to physical address (but MMU registers cannot be changed in user mode)</a:t>
            </a:r>
            <a:endParaRPr lang="en-US" altLang="en-US" sz="1800" b="1" dirty="0">
              <a:effectLst>
                <a:outerShdw blurRad="63500" dir="2700000" algn="tl" rotWithShape="0">
                  <a:prstClr val="white">
                    <a:alpha val="40000"/>
                  </a:prstClr>
                </a:outerShdw>
              </a:effectLst>
            </a:endParaRPr>
          </a:p>
          <a:p>
            <a:pPr marL="0" indent="0">
              <a:buNone/>
            </a:pPr>
            <a:r>
              <a:rPr lang="en-US" altLang="en-US" sz="2000" dirty="0"/>
              <a:t>Minimal MMU contains </a:t>
            </a:r>
            <a:r>
              <a:rPr lang="en-US" altLang="en-US" sz="2000" b="1" dirty="0"/>
              <a:t>base register </a:t>
            </a:r>
            <a:r>
              <a:rPr lang="en-US" altLang="en-US" sz="2000" dirty="0"/>
              <a:t>for translation</a:t>
            </a:r>
            <a:endParaRPr lang="en-US" altLang="en-US" sz="2000" dirty="0">
              <a:effectLst>
                <a:outerShdw blurRad="63500" dir="2700000" algn="tl" rotWithShape="0">
                  <a:prstClr val="white">
                    <a:alpha val="40000"/>
                  </a:prstClr>
                </a:outerShdw>
              </a:effectLst>
            </a:endParaRPr>
          </a:p>
          <a:p>
            <a:pPr marL="577215" lvl="1" indent="-294640"/>
            <a:r>
              <a:rPr lang="en-US" altLang="en-US" sz="1800" b="1" dirty="0"/>
              <a:t>base: </a:t>
            </a:r>
            <a:r>
              <a:rPr lang="en-US" altLang="en-US" sz="1800" dirty="0"/>
              <a:t>start location for physical address space of process (that is, the physical address where  the first byte of the process is loaded into memory by the OS); the OS stores in the PCB the base address where the process was loaded when it was brought into memory, and the Dispatcher will get this address from the PCB and put it in the base register each time the process is going to run on the CPU</a:t>
            </a:r>
            <a:endParaRPr lang="en-US" altLang="en-US" sz="1800" dirty="0">
              <a:effectLst>
                <a:outerShdw blurRad="63500" dir="2700000" algn="tl" rotWithShape="0">
                  <a:prstClr val="white">
                    <a:alpha val="40000"/>
                  </a:prstClr>
                </a:outerShdw>
              </a:effectLst>
            </a:endParaRPr>
          </a:p>
          <a:p>
            <a:pPr marL="577215" lvl="1" indent="-294640">
              <a:buClr>
                <a:srgbClr val="858585"/>
              </a:buClr>
            </a:pPr>
            <a:r>
              <a:rPr lang="en-US" altLang="en-US" sz="1800" dirty="0">
                <a:effectLst>
                  <a:outerShdw blurRad="63500" dir="2700000" algn="tl" rotWithShape="0">
                    <a:prstClr val="white">
                      <a:alpha val="40000"/>
                    </a:prstClr>
                  </a:outerShdw>
                </a:effectLst>
              </a:rPr>
              <a:t>s</a:t>
            </a:r>
            <a:endParaRPr lang="en-US" altLang="en-US" sz="1800" dirty="0">
              <a:effectLst>
                <a:outerShdw blurRad="63500" dir="2700000" algn="tl" rotWithShape="0">
                  <a:prstClr val="white">
                    <a:alpha val="40000"/>
                  </a:prst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268941" y="62754"/>
            <a:ext cx="11698941" cy="1283167"/>
          </a:xfrm>
        </p:spPr>
        <p:txBody>
          <a:bodyPr/>
          <a:lstStyle/>
          <a:p>
            <a:r>
              <a:rPr lang="en-US" altLang="en-US"/>
              <a:t>Implementation of</a:t>
            </a:r>
            <a:br>
              <a:rPr lang="en-US" altLang="en-US"/>
            </a:br>
            <a:r>
              <a:rPr lang="en-US" altLang="en-US"/>
              <a:t> Dynamic Relocation: BASE REG </a:t>
            </a:r>
            <a:endParaRPr lang="en-US" altLang="en-US"/>
          </a:p>
        </p:txBody>
      </p:sp>
      <p:sp>
        <p:nvSpPr>
          <p:cNvPr id="162819" name="Rectangle 3"/>
          <p:cNvSpPr>
            <a:spLocks noGrp="1" noChangeArrowheads="1"/>
          </p:cNvSpPr>
          <p:nvPr>
            <p:ph type="body" idx="1"/>
          </p:nvPr>
        </p:nvSpPr>
        <p:spPr>
          <a:xfrm>
            <a:off x="268941" y="1524000"/>
            <a:ext cx="10018059" cy="871954"/>
          </a:xfrm>
        </p:spPr>
        <p:txBody>
          <a:bodyPr/>
          <a:lstStyle/>
          <a:p>
            <a:pPr marL="0" indent="0">
              <a:lnSpc>
                <a:spcPct val="90000"/>
              </a:lnSpc>
              <a:buNone/>
            </a:pPr>
            <a:r>
              <a:rPr lang="en-US" altLang="en-US" sz="2400"/>
              <a:t>Translation on every memory access by user process</a:t>
            </a:r>
            <a:endParaRPr lang="en-US" altLang="en-US" sz="2400"/>
          </a:p>
          <a:p>
            <a:pPr lvl="1">
              <a:lnSpc>
                <a:spcPct val="90000"/>
              </a:lnSpc>
            </a:pPr>
            <a:r>
              <a:rPr lang="en-US" altLang="en-US" sz="2000"/>
              <a:t>MMU adds base register (memory offset) to logical address to form physical address</a:t>
            </a:r>
            <a:endParaRPr lang="en-US" altLang="en-US" sz="2000"/>
          </a:p>
        </p:txBody>
      </p:sp>
      <p:sp>
        <p:nvSpPr>
          <p:cNvPr id="162820" name="Rectangle 4"/>
          <p:cNvSpPr>
            <a:spLocks noChangeArrowheads="1"/>
          </p:cNvSpPr>
          <p:nvPr/>
        </p:nvSpPr>
        <p:spPr bwMode="auto">
          <a:xfrm>
            <a:off x="2590800" y="3275411"/>
            <a:ext cx="6858000" cy="3200400"/>
          </a:xfrm>
          <a:prstGeom prst="rect">
            <a:avLst/>
          </a:prstGeom>
          <a:solidFill>
            <a:schemeClr val="accent3"/>
          </a:solidFill>
          <a:ln w="9525">
            <a:solidFill>
              <a:schemeClr val="tx1"/>
            </a:solidFill>
            <a:miter lim="800000"/>
          </a:ln>
          <a:effectLst/>
        </p:spPr>
        <p:txBody>
          <a:bodyPr wrap="none" anchor="ctr"/>
          <a:lstStyle/>
          <a:p>
            <a:pPr algn="ctr"/>
            <a:endParaRPr lang="en-US" altLang="en-US"/>
          </a:p>
        </p:txBody>
      </p:sp>
      <p:sp>
        <p:nvSpPr>
          <p:cNvPr id="162821" name="Rectangle 5"/>
          <p:cNvSpPr>
            <a:spLocks noChangeArrowheads="1"/>
          </p:cNvSpPr>
          <p:nvPr/>
        </p:nvSpPr>
        <p:spPr bwMode="auto">
          <a:xfrm>
            <a:off x="4419600" y="3580635"/>
            <a:ext cx="1676400" cy="457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base</a:t>
            </a:r>
            <a:endParaRPr lang="en-US" altLang="en-US"/>
          </a:p>
        </p:txBody>
      </p:sp>
      <p:sp>
        <p:nvSpPr>
          <p:cNvPr id="162822" name="Rectangle 6"/>
          <p:cNvSpPr>
            <a:spLocks noChangeArrowheads="1"/>
          </p:cNvSpPr>
          <p:nvPr/>
        </p:nvSpPr>
        <p:spPr bwMode="auto">
          <a:xfrm>
            <a:off x="7040817" y="3572283"/>
            <a:ext cx="685800" cy="457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mode</a:t>
            </a:r>
            <a:endParaRPr lang="en-US" altLang="en-US"/>
          </a:p>
        </p:txBody>
      </p:sp>
      <p:sp>
        <p:nvSpPr>
          <p:cNvPr id="162829" name="Text Box 13"/>
          <p:cNvSpPr txBox="1">
            <a:spLocks noChangeArrowheads="1"/>
          </p:cNvSpPr>
          <p:nvPr/>
        </p:nvSpPr>
        <p:spPr bwMode="auto">
          <a:xfrm>
            <a:off x="2956236" y="3506978"/>
            <a:ext cx="1252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t>registers</a:t>
            </a:r>
            <a:endParaRPr lang="en-US" altLang="en-US" sz="2400"/>
          </a:p>
        </p:txBody>
      </p:sp>
      <p:sp>
        <p:nvSpPr>
          <p:cNvPr id="162830" name="Text Box 14"/>
          <p:cNvSpPr txBox="1">
            <a:spLocks noChangeArrowheads="1"/>
          </p:cNvSpPr>
          <p:nvPr/>
        </p:nvSpPr>
        <p:spPr bwMode="auto">
          <a:xfrm>
            <a:off x="4800601" y="3277365"/>
            <a:ext cx="7489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t>32 bits</a:t>
            </a:r>
            <a:endParaRPr lang="en-US" altLang="en-US" sz="1600"/>
          </a:p>
        </p:txBody>
      </p:sp>
      <p:sp>
        <p:nvSpPr>
          <p:cNvPr id="162832" name="Text Box 16"/>
          <p:cNvSpPr txBox="1">
            <a:spLocks noChangeArrowheads="1"/>
          </p:cNvSpPr>
          <p:nvPr/>
        </p:nvSpPr>
        <p:spPr bwMode="auto">
          <a:xfrm>
            <a:off x="7141992" y="3259723"/>
            <a:ext cx="5661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t>1 bit</a:t>
            </a:r>
            <a:endParaRPr lang="en-US" altLang="en-US" sz="1600"/>
          </a:p>
        </p:txBody>
      </p:sp>
      <p:sp>
        <p:nvSpPr>
          <p:cNvPr id="162833" name="AutoShape 17"/>
          <p:cNvSpPr>
            <a:spLocks noChangeArrowheads="1"/>
          </p:cNvSpPr>
          <p:nvPr/>
        </p:nvSpPr>
        <p:spPr bwMode="auto">
          <a:xfrm>
            <a:off x="3124200" y="4267200"/>
            <a:ext cx="762000" cy="990600"/>
          </a:xfrm>
          <a:prstGeom prst="diamond">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a:t>mode </a:t>
            </a:r>
            <a:br>
              <a:rPr lang="en-US" altLang="en-US" sz="1400"/>
            </a:br>
            <a:r>
              <a:rPr lang="en-US" altLang="en-US" sz="1400"/>
              <a:t>= </a:t>
            </a:r>
            <a:br>
              <a:rPr lang="en-US" altLang="en-US" sz="1400"/>
            </a:br>
            <a:r>
              <a:rPr lang="en-US" altLang="en-US" sz="1400"/>
              <a:t>user?</a:t>
            </a:r>
            <a:endParaRPr lang="en-US" altLang="en-US"/>
          </a:p>
        </p:txBody>
      </p:sp>
      <p:sp>
        <p:nvSpPr>
          <p:cNvPr id="162836" name="Text Box 20"/>
          <p:cNvSpPr txBox="1">
            <a:spLocks noChangeArrowheads="1"/>
          </p:cNvSpPr>
          <p:nvPr/>
        </p:nvSpPr>
        <p:spPr bwMode="auto">
          <a:xfrm>
            <a:off x="3733800" y="4343400"/>
            <a:ext cx="609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no</a:t>
            </a:r>
            <a:endParaRPr lang="en-US" altLang="en-US" sz="2000"/>
          </a:p>
        </p:txBody>
      </p:sp>
      <p:sp>
        <p:nvSpPr>
          <p:cNvPr id="162838" name="Text Box 22"/>
          <p:cNvSpPr txBox="1">
            <a:spLocks noChangeArrowheads="1"/>
          </p:cNvSpPr>
          <p:nvPr/>
        </p:nvSpPr>
        <p:spPr bwMode="auto">
          <a:xfrm>
            <a:off x="3505200" y="5029200"/>
            <a:ext cx="609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yes</a:t>
            </a:r>
            <a:endParaRPr lang="en-US" altLang="en-US" sz="2000"/>
          </a:p>
        </p:txBody>
      </p:sp>
      <p:sp>
        <p:nvSpPr>
          <p:cNvPr id="162841" name="Line 25"/>
          <p:cNvSpPr>
            <a:spLocks noChangeShapeType="1"/>
          </p:cNvSpPr>
          <p:nvPr/>
        </p:nvSpPr>
        <p:spPr bwMode="auto">
          <a:xfrm>
            <a:off x="1524000" y="4800600"/>
            <a:ext cx="16002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2" name="Line 26"/>
          <p:cNvSpPr>
            <a:spLocks noChangeShapeType="1"/>
          </p:cNvSpPr>
          <p:nvPr/>
        </p:nvSpPr>
        <p:spPr bwMode="auto">
          <a:xfrm>
            <a:off x="3886200" y="4800600"/>
            <a:ext cx="64008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3" name="Line 27"/>
          <p:cNvSpPr>
            <a:spLocks noChangeShapeType="1"/>
          </p:cNvSpPr>
          <p:nvPr/>
        </p:nvSpPr>
        <p:spPr bwMode="auto">
          <a:xfrm flipV="1">
            <a:off x="3505200" y="5943600"/>
            <a:ext cx="2514600" cy="3175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4" name="Rectangle 28"/>
          <p:cNvSpPr>
            <a:spLocks noChangeArrowheads="1"/>
          </p:cNvSpPr>
          <p:nvPr/>
        </p:nvSpPr>
        <p:spPr bwMode="auto">
          <a:xfrm>
            <a:off x="6096000" y="5486400"/>
            <a:ext cx="990600" cy="838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 </a:t>
            </a:r>
            <a:br>
              <a:rPr lang="en-US" altLang="en-US"/>
            </a:br>
            <a:r>
              <a:rPr lang="en-US" altLang="en-US"/>
              <a:t>base</a:t>
            </a:r>
            <a:endParaRPr lang="en-US" altLang="en-US"/>
          </a:p>
        </p:txBody>
      </p:sp>
      <p:sp>
        <p:nvSpPr>
          <p:cNvPr id="162851" name="Line 35"/>
          <p:cNvSpPr>
            <a:spLocks noChangeShapeType="1"/>
          </p:cNvSpPr>
          <p:nvPr/>
        </p:nvSpPr>
        <p:spPr bwMode="auto">
          <a:xfrm>
            <a:off x="3505200" y="5257800"/>
            <a:ext cx="0" cy="71755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53" name="Freeform 37"/>
          <p:cNvSpPr/>
          <p:nvPr/>
        </p:nvSpPr>
        <p:spPr bwMode="auto">
          <a:xfrm>
            <a:off x="7086600" y="4800600"/>
            <a:ext cx="685800" cy="1143000"/>
          </a:xfrm>
          <a:custGeom>
            <a:avLst/>
            <a:gdLst>
              <a:gd name="T0" fmla="*/ 0 w 432"/>
              <a:gd name="T1" fmla="*/ 720 h 720"/>
              <a:gd name="T2" fmla="*/ 432 w 432"/>
              <a:gd name="T3" fmla="*/ 720 h 720"/>
              <a:gd name="T4" fmla="*/ 432 w 432"/>
              <a:gd name="T5" fmla="*/ 0 h 720"/>
            </a:gdLst>
            <a:ahLst/>
            <a:cxnLst>
              <a:cxn ang="0">
                <a:pos x="T0" y="T1"/>
              </a:cxn>
              <a:cxn ang="0">
                <a:pos x="T2" y="T3"/>
              </a:cxn>
              <a:cxn ang="0">
                <a:pos x="T4" y="T5"/>
              </a:cxn>
            </a:cxnLst>
            <a:rect l="0" t="0" r="r" b="b"/>
            <a:pathLst>
              <a:path w="432" h="720">
                <a:moveTo>
                  <a:pt x="0" y="720"/>
                </a:moveTo>
                <a:lnTo>
                  <a:pt x="432" y="720"/>
                </a:lnTo>
                <a:lnTo>
                  <a:pt x="432" y="0"/>
                </a:lnTo>
              </a:path>
            </a:pathLst>
          </a:custGeom>
          <a:noFill/>
          <a:ln w="254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56" name="Text Box 40"/>
          <p:cNvSpPr txBox="1">
            <a:spLocks noChangeArrowheads="1"/>
          </p:cNvSpPr>
          <p:nvPr/>
        </p:nvSpPr>
        <p:spPr bwMode="auto">
          <a:xfrm>
            <a:off x="1676401" y="4114800"/>
            <a:ext cx="9957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logical</a:t>
            </a:r>
            <a:br>
              <a:rPr lang="en-US" altLang="en-US" sz="2000"/>
            </a:br>
            <a:r>
              <a:rPr lang="en-US" altLang="en-US" sz="2000"/>
              <a:t>address</a:t>
            </a:r>
            <a:endParaRPr lang="en-US" altLang="en-US" sz="2000"/>
          </a:p>
        </p:txBody>
      </p:sp>
      <p:sp>
        <p:nvSpPr>
          <p:cNvPr id="162857" name="Text Box 41"/>
          <p:cNvSpPr txBox="1">
            <a:spLocks noChangeArrowheads="1"/>
          </p:cNvSpPr>
          <p:nvPr/>
        </p:nvSpPr>
        <p:spPr bwMode="auto">
          <a:xfrm>
            <a:off x="9448800" y="4114801"/>
            <a:ext cx="1104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physical</a:t>
            </a:r>
            <a:br>
              <a:rPr lang="en-US" altLang="en-US" sz="2000"/>
            </a:br>
            <a:r>
              <a:rPr lang="en-US" altLang="en-US" sz="2000"/>
              <a:t>address</a:t>
            </a:r>
            <a:endParaRPr lang="en-US" altLang="en-US" sz="2000"/>
          </a:p>
        </p:txBody>
      </p:sp>
      <p:sp>
        <p:nvSpPr>
          <p:cNvPr id="2" name="TextBox 1"/>
          <p:cNvSpPr txBox="1"/>
          <p:nvPr/>
        </p:nvSpPr>
        <p:spPr>
          <a:xfrm>
            <a:off x="5175062" y="2615903"/>
            <a:ext cx="1168910" cy="523220"/>
          </a:xfrm>
          <a:prstGeom prst="rect">
            <a:avLst/>
          </a:prstGeom>
          <a:noFill/>
        </p:spPr>
        <p:txBody>
          <a:bodyPr wrap="none" rtlCol="0">
            <a:spAutoFit/>
          </a:bodyPr>
          <a:lstStyle/>
          <a:p>
            <a:r>
              <a:rPr lang="en-US" sz="2800"/>
              <a:t>MMU</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4555">
                <a:solidFill>
                  <a:srgbClr val="FFFFFF"/>
                </a:solidFill>
              </a:rPr>
              <a:t>Dynamic Relocation with </a:t>
            </a:r>
            <a:r>
              <a:rPr sz="4555">
                <a:solidFill>
                  <a:srgbClr val="FFFFFF"/>
                </a:solidFill>
              </a:rPr>
              <a:t>Base</a:t>
            </a:r>
            <a:r>
              <a:rPr lang="en-US" sz="4555">
                <a:solidFill>
                  <a:srgbClr val="FFFFFF"/>
                </a:solidFill>
              </a:rPr>
              <a:t> Register</a:t>
            </a:r>
            <a:endParaRPr sz="4555">
              <a:solidFill>
                <a:srgbClr val="FFFFFF"/>
              </a:solidFill>
            </a:endParaRPr>
          </a:p>
        </p:txBody>
      </p:sp>
      <p:sp>
        <p:nvSpPr>
          <p:cNvPr id="657" name="Shape 657"/>
          <p:cNvSpPr>
            <a:spLocks noGrp="1"/>
          </p:cNvSpPr>
          <p:nvPr>
            <p:ph type="body" idx="4294967295"/>
          </p:nvPr>
        </p:nvSpPr>
        <p:spPr>
          <a:xfrm>
            <a:off x="268941" y="1626441"/>
            <a:ext cx="11654117" cy="4792288"/>
          </a:xfrm>
          <a:prstGeom prst="rect">
            <a:avLst/>
          </a:prstGeom>
        </p:spPr>
        <p:txBody>
          <a:bodyPr vert="horz" lIns="130046" tIns="65023" rIns="130046" bIns="65023" rtlCol="0" anchor="t">
            <a:normAutofit/>
          </a:bodyPr>
          <a:lstStyle/>
          <a:p>
            <a:pPr marL="0" indent="0">
              <a:buNone/>
              <a:defRPr sz="1800">
                <a:solidFill>
                  <a:srgbClr val="000000"/>
                </a:solidFill>
              </a:defRPr>
            </a:pPr>
            <a:r>
              <a:rPr lang="en-US" sz="2300" dirty="0"/>
              <a:t>IDEA</a:t>
            </a:r>
            <a:r>
              <a:rPr sz="2300" dirty="0"/>
              <a:t>: translate virtual addresses to physical by adding a fixed offset </a:t>
            </a:r>
            <a:r>
              <a:rPr lang="en-US" sz="2300" dirty="0"/>
              <a:t>(starting address of process in physical memory) </a:t>
            </a:r>
            <a:r>
              <a:rPr sz="2300" dirty="0"/>
              <a:t>each time</a:t>
            </a:r>
            <a:r>
              <a:rPr lang="en-US" sz="2300" dirty="0"/>
              <a:t> process accesses memory</a:t>
            </a:r>
            <a:r>
              <a:rPr sz="2300" dirty="0"/>
              <a:t>.</a:t>
            </a:r>
            <a:endParaRPr sz="2300" dirty="0"/>
          </a:p>
          <a:p>
            <a:pPr marL="0" indent="0">
              <a:buNone/>
              <a:defRPr sz="1800">
                <a:solidFill>
                  <a:srgbClr val="000000"/>
                </a:solidFill>
              </a:defRPr>
            </a:pPr>
            <a:r>
              <a:rPr lang="en-US" sz="2300" dirty="0"/>
              <a:t>OS (Dispatcher) s</a:t>
            </a:r>
            <a:r>
              <a:rPr sz="2300" dirty="0"/>
              <a:t>tore</a:t>
            </a:r>
            <a:r>
              <a:rPr lang="en-US" sz="2300" dirty="0"/>
              <a:t>s</a:t>
            </a:r>
            <a:r>
              <a:rPr sz="2300" dirty="0"/>
              <a:t> offset in base register</a:t>
            </a:r>
            <a:r>
              <a:rPr lang="en-US" sz="2300" dirty="0"/>
              <a:t> whenever a process is going to run</a:t>
            </a:r>
            <a:endParaRPr sz="2300" dirty="0"/>
          </a:p>
          <a:p>
            <a:pPr marL="0" lvl="0" indent="0">
              <a:buNone/>
              <a:defRPr sz="1800">
                <a:solidFill>
                  <a:srgbClr val="000000"/>
                </a:solidFill>
              </a:defRPr>
            </a:pPr>
            <a:r>
              <a:rPr sz="2300" dirty="0"/>
              <a:t>Each process has different value in base register </a:t>
            </a:r>
            <a:r>
              <a:rPr lang="en-US" sz="2300" dirty="0"/>
              <a:t>(unless two processes are sharing entire address spaces – in that case, they will have the same base register value)</a:t>
            </a:r>
            <a:endParaRPr lang="en-US" sz="2300" dirty="0">
              <a:effectLst>
                <a:outerShdw blurRad="63500" dir="2700000" algn="tl" rotWithShape="0">
                  <a:prstClr val="white">
                    <a:alpha val="40000"/>
                  </a:prst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660" name="Shape 660"/>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61" name="Shape 661"/>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62" name="Shape 662"/>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663" name="Shape 663"/>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64" name="Shape 664"/>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65" name="Shape 665"/>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666" name="Shape 666"/>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667" name="Shape 667"/>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668" name="Shape 668"/>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669" name="Shape 669"/>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670" name="Shape 670"/>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671" name="Shape 671"/>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672" name="Shape 672"/>
          <p:cNvSpPr/>
          <p:nvPr/>
        </p:nvSpPr>
        <p:spPr>
          <a:xfrm>
            <a:off x="7048488" y="1610214"/>
            <a:ext cx="2996975" cy="1611018"/>
          </a:xfrm>
          <a:prstGeom prst="rect">
            <a:avLst/>
          </a:prstGeom>
          <a:ln w="12700">
            <a:miter lim="400000"/>
          </a:ln>
        </p:spPr>
        <p:txBody>
          <a:bodyPr wrap="none" lIns="35719" tIns="35719" rIns="35719" bIns="35719" anchor="ctr">
            <a:spAutoFit/>
          </a:bodyPr>
          <a:lstStyle/>
          <a:p>
            <a:pPr>
              <a:defRPr sz="1800">
                <a:solidFill>
                  <a:srgbClr val="000000"/>
                </a:solidFill>
              </a:defRPr>
            </a:pPr>
            <a:r>
              <a:rPr lang="en-US" sz="2500" dirty="0">
                <a:solidFill>
                  <a:srgbClr val="FFFFFF"/>
                </a:solidFill>
              </a:rPr>
              <a:t>Suppose same</a:t>
            </a:r>
            <a:r>
              <a:rPr sz="2500" dirty="0">
                <a:solidFill>
                  <a:srgbClr val="FFFFFF"/>
                </a:solidFill>
              </a:rPr>
              <a:t> code</a:t>
            </a:r>
            <a:endParaRPr sz="2500" dirty="0">
              <a:solidFill>
                <a:srgbClr val="FFFFFF"/>
              </a:solidFill>
            </a:endParaRPr>
          </a:p>
          <a:p>
            <a:pPr>
              <a:defRPr sz="1800">
                <a:solidFill>
                  <a:srgbClr val="000000"/>
                </a:solidFill>
              </a:defRPr>
            </a:pPr>
            <a:r>
              <a:rPr lang="en-US" sz="2500" dirty="0">
                <a:solidFill>
                  <a:srgbClr val="FFFFFF"/>
                </a:solidFill>
              </a:rPr>
              <a:t>for P1 and P2 (same</a:t>
            </a:r>
            <a:endParaRPr lang="en-US" sz="2500" dirty="0">
              <a:solidFill>
                <a:srgbClr val="FFFFFF"/>
              </a:solidFill>
            </a:endParaRPr>
          </a:p>
          <a:p>
            <a:pPr>
              <a:defRPr sz="1800">
                <a:solidFill>
                  <a:srgbClr val="000000"/>
                </a:solidFill>
              </a:defRPr>
            </a:pPr>
            <a:r>
              <a:rPr lang="en-US" sz="2500" dirty="0">
                <a:solidFill>
                  <a:srgbClr val="FFFFFF"/>
                </a:solidFill>
              </a:rPr>
              <a:t>program running as 2</a:t>
            </a:r>
            <a:endParaRPr lang="en-US" sz="2500" dirty="0">
              <a:solidFill>
                <a:srgbClr val="FFFFFF"/>
              </a:solidFill>
            </a:endParaRPr>
          </a:p>
          <a:p>
            <a:pPr>
              <a:defRPr sz="1800">
                <a:solidFill>
                  <a:srgbClr val="000000"/>
                </a:solidFill>
              </a:defRPr>
            </a:pPr>
            <a:r>
              <a:rPr lang="en-US" sz="2500">
                <a:solidFill>
                  <a:srgbClr val="FFFFFF"/>
                </a:solidFill>
              </a:rPr>
              <a:t>different processes)</a:t>
            </a:r>
            <a:endParaRPr lang="en-US" sz="2500" dirty="0">
              <a:solidFill>
                <a:srgbClr val="FFFFFF"/>
              </a:solidFill>
            </a:endParaRPr>
          </a:p>
        </p:txBody>
      </p:sp>
      <p:sp>
        <p:nvSpPr>
          <p:cNvPr id="673" name="Shape 673"/>
          <p:cNvSpPr/>
          <p:nvPr/>
        </p:nvSpPr>
        <p:spPr>
          <a:xfrm flipH="1" flipV="1">
            <a:off x="4856974" y="1654745"/>
            <a:ext cx="2154107" cy="664407"/>
          </a:xfrm>
          <a:prstGeom prst="line">
            <a:avLst/>
          </a:prstGeom>
          <a:ln w="50800">
            <a:solidFill>
              <a:srgbClr val="FFFFFF"/>
            </a:solidFill>
            <a:miter lim="400000"/>
            <a:tailEnd type="triangle"/>
          </a:ln>
        </p:spPr>
        <p:txBody>
          <a:bodyPr lIns="0" tIns="0" rIns="0" bIns="0" anchor="ctr"/>
          <a:lstStyle/>
          <a:p>
            <a:pPr lvl="0">
              <a:defRPr sz="2600"/>
            </a:pPr>
            <a:endParaRPr sz="1830"/>
          </a:p>
        </p:txBody>
      </p:sp>
      <p:sp>
        <p:nvSpPr>
          <p:cNvPr id="674" name="Shape 674"/>
          <p:cNvSpPr/>
          <p:nvPr/>
        </p:nvSpPr>
        <p:spPr>
          <a:xfrm flipH="1">
            <a:off x="4856974" y="2547714"/>
            <a:ext cx="2154107" cy="664407"/>
          </a:xfrm>
          <a:prstGeom prst="line">
            <a:avLst/>
          </a:prstGeom>
          <a:ln w="50800">
            <a:solidFill>
              <a:srgbClr val="FFFFFF"/>
            </a:solidFill>
            <a:miter lim="400000"/>
            <a:tailEnd type="triangle"/>
          </a:ln>
        </p:spPr>
        <p:txBody>
          <a:bodyPr lIns="0" tIns="0" rIns="0" bIns="0" anchor="ctr"/>
          <a:lstStyle/>
          <a:p>
            <a:pPr lvl="0">
              <a:defRPr sz="2600"/>
            </a:pPr>
            <a:endParaRPr sz="1830"/>
          </a:p>
        </p:txBody>
      </p:sp>
      <p:sp>
        <p:nvSpPr>
          <p:cNvPr id="2" name="Title 1"/>
          <p:cNvSpPr>
            <a:spLocks noGrp="1"/>
          </p:cNvSpPr>
          <p:nvPr>
            <p:ph type="title"/>
          </p:nvPr>
        </p:nvSpPr>
        <p:spPr>
          <a:xfrm>
            <a:off x="1016001" y="4806724"/>
            <a:ext cx="10160000" cy="990600"/>
          </a:xfrm>
        </p:spPr>
        <p:txBody>
          <a:bodyPr>
            <a:normAutofit fontScale="90000"/>
          </a:bodyPr>
          <a:lstStyle/>
          <a:p>
            <a:r>
              <a:rPr lang="en-US"/>
              <a:t>VISUAL Example of DYNAMIC RELOCATION: </a:t>
            </a:r>
            <a:br>
              <a:rPr lang="en-US"/>
            </a:br>
            <a:r>
              <a:rPr lang="en-US"/>
              <a:t>BASE REGISTER</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Shape 676"/>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677" name="Shape 677"/>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78" name="Shape 678"/>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79" name="Shape 679"/>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680" name="Shape 680"/>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81" name="Shape 681"/>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82" name="Shape 682"/>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683" name="Shape 683"/>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684" name="Shape 684"/>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685" name="Shape 685"/>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686" name="Shape 686"/>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687" name="Shape 687"/>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688" name="Shape 688"/>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689" name="Shape 689"/>
          <p:cNvSpPr/>
          <p:nvPr/>
        </p:nvSpPr>
        <p:spPr>
          <a:xfrm flipH="1">
            <a:off x="4857742" y="1348826"/>
            <a:ext cx="456658"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690" name="Shape 690"/>
          <p:cNvSpPr/>
          <p:nvPr/>
        </p:nvSpPr>
        <p:spPr>
          <a:xfrm>
            <a:off x="5317085" y="1115732"/>
            <a:ext cx="3532763" cy="456856"/>
          </a:xfrm>
          <a:prstGeom prst="rect">
            <a:avLst/>
          </a:prstGeom>
          <a:ln w="12700">
            <a:miter lim="400000"/>
          </a:ln>
        </p:spPr>
        <p:txBody>
          <a:bodyPr wrap="none" lIns="35719" tIns="35719" rIns="35719" bIns="35719" anchor="ctr">
            <a:spAutoFit/>
          </a:bodyPr>
          <a:lstStyle/>
          <a:p>
            <a:pPr>
              <a:defRPr sz="1800">
                <a:solidFill>
                  <a:srgbClr val="000000"/>
                </a:solidFill>
              </a:defRPr>
            </a:pPr>
            <a:r>
              <a:rPr sz="2500" dirty="0">
                <a:solidFill>
                  <a:srgbClr val="FFFFFF"/>
                </a:solidFill>
              </a:rPr>
              <a:t>base register</a:t>
            </a:r>
            <a:r>
              <a:rPr lang="en-US" sz="2500" dirty="0">
                <a:solidFill>
                  <a:srgbClr val="FFFFFF"/>
                </a:solidFill>
              </a:rPr>
              <a:t> (1 KB, 1024)</a:t>
            </a:r>
            <a:endParaRPr sz="2530" dirty="0">
              <a:solidFill>
                <a:srgbClr val="FFFFFF"/>
              </a:solidFill>
            </a:endParaRPr>
          </a:p>
        </p:txBody>
      </p:sp>
      <p:sp>
        <p:nvSpPr>
          <p:cNvPr id="691" name="Shape 691"/>
          <p:cNvSpPr/>
          <p:nvPr/>
        </p:nvSpPr>
        <p:spPr>
          <a:xfrm>
            <a:off x="7893552" y="1993120"/>
            <a:ext cx="1913474"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P1 is running</a:t>
            </a:r>
            <a:endParaRPr sz="253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Modern Systems</a:t>
            </a:r>
            <a:endParaRPr lang="en-US"/>
          </a:p>
        </p:txBody>
      </p:sp>
      <p:sp>
        <p:nvSpPr>
          <p:cNvPr id="3" name="Content Placeholder 2"/>
          <p:cNvSpPr>
            <a:spLocks noGrp="1"/>
          </p:cNvSpPr>
          <p:nvPr>
            <p:ph idx="1"/>
          </p:nvPr>
        </p:nvSpPr>
        <p:spPr/>
        <p:txBody>
          <a:bodyPr vert="horz" lIns="130046" tIns="65023" rIns="130046" bIns="65023" rtlCol="0" anchor="t">
            <a:normAutofit/>
          </a:bodyPr>
          <a:lstStyle/>
          <a:p>
            <a:pPr marL="281940" indent="-281940"/>
            <a:r>
              <a:rPr lang="en-US" sz="2350"/>
              <a:t>We want </a:t>
            </a:r>
            <a:r>
              <a:rPr lang="en-US" sz="2350" b="1" i="1"/>
              <a:t>multiprogramming</a:t>
            </a:r>
            <a:r>
              <a:rPr lang="en-US" sz="2350"/>
              <a:t> (or </a:t>
            </a:r>
            <a:r>
              <a:rPr lang="en-US" sz="2350" b="1" i="1"/>
              <a:t>multitasking, </a:t>
            </a:r>
            <a:r>
              <a:rPr lang="en-US" sz="2350" b="1"/>
              <a:t>another term for the same thing</a:t>
            </a:r>
            <a:r>
              <a:rPr lang="en-US" sz="2350"/>
              <a:t>)</a:t>
            </a:r>
            <a:endParaRPr lang="en-US" sz="2350">
              <a:effectLst>
                <a:outerShdw blurRad="63500" dir="2700000" algn="tl" rotWithShape="0">
                  <a:prstClr val="white">
                    <a:alpha val="40000"/>
                  </a:prstClr>
                </a:outerShdw>
              </a:effectLst>
            </a:endParaRPr>
          </a:p>
          <a:p>
            <a:pPr marL="281940" indent="-281940"/>
            <a:r>
              <a:rPr lang="en-US" sz="2350"/>
              <a:t>This means </a:t>
            </a:r>
            <a:r>
              <a:rPr lang="en-US" sz="2350" b="1" i="1"/>
              <a:t>more than one program </a:t>
            </a:r>
            <a:r>
              <a:rPr lang="en-US" sz="2350"/>
              <a:t>can be run as a process at any given time (typically, it will be </a:t>
            </a:r>
            <a:r>
              <a:rPr lang="en-US" sz="2350" b="1" i="1"/>
              <a:t>many more</a:t>
            </a:r>
            <a:r>
              <a:rPr lang="en-US" sz="2350"/>
              <a:t> than one).</a:t>
            </a:r>
            <a:endParaRPr lang="en-US" sz="2350">
              <a:effectLst>
                <a:outerShdw blurRad="63500" dir="2700000" algn="tl" rotWithShape="0">
                  <a:prstClr val="white">
                    <a:alpha val="40000"/>
                  </a:prstClr>
                </a:outerShdw>
              </a:effectLst>
            </a:endParaRPr>
          </a:p>
          <a:p>
            <a:pPr marL="281940" indent="-281940"/>
            <a:r>
              <a:rPr lang="en-US" sz="2350"/>
              <a:t>Thus, in modern systems, we have many processes running at any given time typically (virtually always).</a:t>
            </a:r>
            <a:endParaRPr lang="en-US" sz="2350">
              <a:effectLst>
                <a:outerShdw blurRad="63500" dir="2700000" algn="tl" rotWithShape="0">
                  <a:prstClr val="white">
                    <a:alpha val="40000"/>
                  </a:prstClr>
                </a:outerShdw>
              </a:effectLst>
            </a:endParaRPr>
          </a:p>
          <a:p>
            <a:pPr marL="281940" indent="-281940"/>
            <a:r>
              <a:rPr lang="en-US" sz="2350"/>
              <a:t>Major Complication: This means that </a:t>
            </a:r>
            <a:r>
              <a:rPr lang="en-US" sz="2350" b="1" i="1"/>
              <a:t>all these processes</a:t>
            </a:r>
            <a:r>
              <a:rPr lang="en-US" sz="2350"/>
              <a:t> have to </a:t>
            </a:r>
            <a:r>
              <a:rPr lang="en-US" sz="2350" b="1" i="1"/>
              <a:t>share</a:t>
            </a:r>
            <a:r>
              <a:rPr lang="en-US" sz="2350"/>
              <a:t>:</a:t>
            </a:r>
            <a:endParaRPr lang="en-US" sz="2350">
              <a:effectLst>
                <a:outerShdw blurRad="63500" dir="2700000" algn="tl" rotWithShape="0">
                  <a:prstClr val="white">
                    <a:alpha val="40000"/>
                  </a:prstClr>
                </a:outerShdw>
              </a:effectLst>
            </a:endParaRPr>
          </a:p>
          <a:p>
            <a:pPr marL="577215" lvl="1" indent="-294640"/>
            <a:r>
              <a:rPr lang="en-US" sz="2150"/>
              <a:t>A </a:t>
            </a:r>
            <a:r>
              <a:rPr lang="en-US" sz="2150" i="1"/>
              <a:t>single CPU </a:t>
            </a:r>
            <a:r>
              <a:rPr lang="en-US" sz="2150"/>
              <a:t>(prior slides – </a:t>
            </a:r>
            <a:r>
              <a:rPr lang="en-US" sz="2150" i="1"/>
              <a:t>CPU virtualization - using time-sharing</a:t>
            </a:r>
            <a:r>
              <a:rPr lang="en-US" sz="2150"/>
              <a:t>)</a:t>
            </a:r>
            <a:endParaRPr lang="en-US" sz="2150">
              <a:effectLst>
                <a:outerShdw blurRad="63500" dir="2700000" algn="tl" rotWithShape="0">
                  <a:prstClr val="white">
                    <a:alpha val="40000"/>
                  </a:prstClr>
                </a:outerShdw>
              </a:effectLst>
            </a:endParaRPr>
          </a:p>
          <a:p>
            <a:pPr marL="577215" lvl="1" indent="-294640"/>
            <a:r>
              <a:rPr lang="en-US" sz="2150" b="1"/>
              <a:t>A </a:t>
            </a:r>
            <a:r>
              <a:rPr lang="en-US" sz="2150" b="1" i="1"/>
              <a:t>single physical memory</a:t>
            </a:r>
            <a:r>
              <a:rPr lang="en-US" sz="2150" i="1"/>
              <a:t> </a:t>
            </a:r>
            <a:r>
              <a:rPr lang="en-US" sz="2150"/>
              <a:t>(This, and following slide sets, </a:t>
            </a:r>
            <a:r>
              <a:rPr lang="en-US" sz="2150" i="1"/>
              <a:t>Memory virtualization</a:t>
            </a:r>
            <a:r>
              <a:rPr lang="en-US" sz="2150"/>
              <a:t>)</a:t>
            </a:r>
            <a:endParaRPr lang="en-US" sz="2150">
              <a:effectLst>
                <a:outerShdw blurRad="63500" dir="2700000" algn="tl" rotWithShape="0">
                  <a:prstClr val="white">
                    <a:alpha val="40000"/>
                  </a:prst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Shape 693"/>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694" name="Shape 694"/>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95" name="Shape 695"/>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96" name="Shape 696"/>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697" name="Shape 697"/>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698" name="Shape 698"/>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699" name="Shape 699"/>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700" name="Shape 700"/>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701" name="Shape 701"/>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702" name="Shape 702"/>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703" name="Shape 703"/>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704" name="Shape 704"/>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705" name="Shape 705"/>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706" name="Shape 706"/>
          <p:cNvSpPr/>
          <p:nvPr/>
        </p:nvSpPr>
        <p:spPr>
          <a:xfrm flipH="1">
            <a:off x="4857742" y="2956170"/>
            <a:ext cx="456658"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707" name="Shape 707"/>
          <p:cNvSpPr/>
          <p:nvPr/>
        </p:nvSpPr>
        <p:spPr>
          <a:xfrm>
            <a:off x="5317085" y="2723076"/>
            <a:ext cx="3532763" cy="456856"/>
          </a:xfrm>
          <a:prstGeom prst="rect">
            <a:avLst/>
          </a:prstGeom>
          <a:ln w="12700">
            <a:miter lim="400000"/>
          </a:ln>
        </p:spPr>
        <p:txBody>
          <a:bodyPr wrap="none" lIns="35719" tIns="35719" rIns="35719" bIns="35719" anchor="ctr">
            <a:spAutoFit/>
          </a:bodyPr>
          <a:lstStyle/>
          <a:p>
            <a:pPr>
              <a:defRPr sz="1800">
                <a:solidFill>
                  <a:srgbClr val="000000"/>
                </a:solidFill>
              </a:defRPr>
            </a:pPr>
            <a:r>
              <a:rPr sz="2500" dirty="0">
                <a:solidFill>
                  <a:srgbClr val="FFFFFF"/>
                </a:solidFill>
              </a:rPr>
              <a:t>base register</a:t>
            </a:r>
            <a:r>
              <a:rPr lang="en-US" sz="2500" dirty="0">
                <a:solidFill>
                  <a:srgbClr val="FFFFFF"/>
                </a:solidFill>
              </a:rPr>
              <a:t> (4 KB, 4096)</a:t>
            </a:r>
            <a:endParaRPr sz="2530" dirty="0">
              <a:solidFill>
                <a:srgbClr val="FFFFFF"/>
              </a:solidFill>
            </a:endParaRPr>
          </a:p>
        </p:txBody>
      </p:sp>
      <p:sp>
        <p:nvSpPr>
          <p:cNvPr id="708" name="Shape 708"/>
          <p:cNvSpPr/>
          <p:nvPr/>
        </p:nvSpPr>
        <p:spPr>
          <a:xfrm>
            <a:off x="7893552" y="1993120"/>
            <a:ext cx="1913474"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P2 is running</a:t>
            </a:r>
            <a:endParaRPr sz="253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711" name="Shape 711"/>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12" name="Shape 712"/>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13" name="Shape 713"/>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714" name="Shape 714"/>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15" name="Shape 715"/>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16" name="Shape 716"/>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717" name="Shape 717"/>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718" name="Shape 718"/>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719" name="Shape 719"/>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720" name="Shape 720"/>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721" name="Shape 721"/>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722" name="Shape 722"/>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723" name="Shape 723"/>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724" name="Shape 724"/>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25" name="Shape 725"/>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26" name="Shape 726"/>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727" name="Shape 727"/>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2" name="TextBox 1"/>
          <p:cNvSpPr txBox="1"/>
          <p:nvPr/>
        </p:nvSpPr>
        <p:spPr>
          <a:xfrm>
            <a:off x="5989298" y="187711"/>
            <a:ext cx="3363421" cy="369332"/>
          </a:xfrm>
          <a:prstGeom prst="rect">
            <a:avLst/>
          </a:prstGeom>
          <a:noFill/>
        </p:spPr>
        <p:txBody>
          <a:bodyPr wrap="none" lIns="91440" tIns="45720" rIns="91440" bIns="45720" rtlCol="0" anchor="t">
            <a:spAutoFit/>
          </a:bodyPr>
          <a:lstStyle/>
          <a:p>
            <a:r>
              <a:rPr lang="en-US" dirty="0"/>
              <a:t>(Decimal notation for addresses)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730" name="Shape 730"/>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31" name="Shape 731"/>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32" name="Shape 732"/>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733" name="Shape 733"/>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34" name="Shape 734"/>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35" name="Shape 735"/>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736" name="Shape 736"/>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737" name="Shape 737"/>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738" name="Shape 738"/>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739" name="Shape 739"/>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740" name="Shape 740"/>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741" name="Shape 741"/>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742" name="Shape 742"/>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743" name="Shape 743"/>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44" name="Shape 744"/>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45" name="Shape 745"/>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746" name="Shape 746"/>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747" name="Shape 747"/>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748" name="Shape 748"/>
          <p:cNvSpPr/>
          <p:nvPr/>
        </p:nvSpPr>
        <p:spPr>
          <a:xfrm>
            <a:off x="4842748" y="1372090"/>
            <a:ext cx="146876" cy="1468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
        <p:nvSpPr>
          <p:cNvPr id="2" name="TextBox 1"/>
          <p:cNvSpPr txBox="1"/>
          <p:nvPr/>
        </p:nvSpPr>
        <p:spPr>
          <a:xfrm>
            <a:off x="10367682" y="975599"/>
            <a:ext cx="1426994" cy="369332"/>
          </a:xfrm>
          <a:prstGeom prst="rect">
            <a:avLst/>
          </a:prstGeom>
          <a:noFill/>
        </p:spPr>
        <p:txBody>
          <a:bodyPr wrap="none" rtlCol="0">
            <a:spAutoFit/>
          </a:bodyPr>
          <a:lstStyle/>
          <a:p>
            <a:r>
              <a:rPr lang="en-US"/>
              <a:t>(1024 + 100)</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Shape 750"/>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751" name="Shape 751"/>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52" name="Shape 752"/>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53" name="Shape 753"/>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754" name="Shape 754"/>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55" name="Shape 755"/>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56" name="Shape 756"/>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757" name="Shape 757"/>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758" name="Shape 758"/>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759" name="Shape 759"/>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760" name="Shape 760"/>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761" name="Shape 761"/>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762" name="Shape 762"/>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763" name="Shape 763"/>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764" name="Shape 764"/>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65" name="Shape 765"/>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66" name="Shape 766"/>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767" name="Shape 767"/>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768" name="Shape 768"/>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769" name="Shape 769"/>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Shape 771"/>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772" name="Shape 772"/>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73" name="Shape 773"/>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74" name="Shape 774"/>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775" name="Shape 775"/>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76" name="Shape 776"/>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77" name="Shape 777"/>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778" name="Shape 778"/>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779" name="Shape 779"/>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780" name="Shape 780"/>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781" name="Shape 781"/>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782" name="Shape 782"/>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783" name="Shape 783"/>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784" name="Shape 784"/>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785" name="Shape 785"/>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86" name="Shape 786"/>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787" name="Shape 787"/>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788" name="Shape 788"/>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789" name="Shape 789"/>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790" name="Shape 790"/>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791" name="Shape 791"/>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792" name="Shape 792"/>
          <p:cNvSpPr/>
          <p:nvPr/>
        </p:nvSpPr>
        <p:spPr>
          <a:xfrm>
            <a:off x="4842748" y="2961576"/>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
        <p:nvSpPr>
          <p:cNvPr id="2" name="TextBox 1"/>
          <p:cNvSpPr txBox="1"/>
          <p:nvPr/>
        </p:nvSpPr>
        <p:spPr>
          <a:xfrm>
            <a:off x="10249597" y="1344731"/>
            <a:ext cx="1426994" cy="369332"/>
          </a:xfrm>
          <a:prstGeom prst="rect">
            <a:avLst/>
          </a:prstGeom>
          <a:noFill/>
        </p:spPr>
        <p:txBody>
          <a:bodyPr wrap="none" rtlCol="0">
            <a:spAutoFit/>
          </a:bodyPr>
          <a:lstStyle/>
          <a:p>
            <a:r>
              <a:rPr lang="en-US"/>
              <a:t>(4096 + 100)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795" name="Shape 795"/>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96" name="Shape 796"/>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797" name="Shape 797"/>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798" name="Shape 798"/>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799" name="Shape 799"/>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00" name="Shape 800"/>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801" name="Shape 801"/>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802" name="Shape 802"/>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803" name="Shape 803"/>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804" name="Shape 804"/>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805" name="Shape 805"/>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806" name="Shape 806"/>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807" name="Shape 807"/>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808" name="Shape 808"/>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09" name="Shape 809"/>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10" name="Shape 810"/>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811" name="Shape 811"/>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812" name="Shape 812"/>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813" name="Shape 813"/>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814" name="Shape 814"/>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815" name="Shape 815"/>
          <p:cNvSpPr/>
          <p:nvPr/>
        </p:nvSpPr>
        <p:spPr>
          <a:xfrm>
            <a:off x="6135413"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818" name="Shape 818"/>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19" name="Shape 819"/>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20" name="Shape 820"/>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821" name="Shape 821"/>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22" name="Shape 822"/>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23" name="Shape 823"/>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824" name="Shape 824"/>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825" name="Shape 825"/>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826" name="Shape 826"/>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827" name="Shape 827"/>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828" name="Shape 828"/>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829" name="Shape 829"/>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830" name="Shape 830"/>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831" name="Shape 831"/>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32" name="Shape 832"/>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33" name="Shape 833"/>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834" name="Shape 834"/>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835" name="Shape 835"/>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836" name="Shape 836"/>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837" name="Shape 837"/>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838" name="Shape 838"/>
          <p:cNvSpPr/>
          <p:nvPr/>
        </p:nvSpPr>
        <p:spPr>
          <a:xfrm>
            <a:off x="6135413"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839" name="Shape 839"/>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840" name="Shape 840"/>
          <p:cNvSpPr/>
          <p:nvPr/>
        </p:nvSpPr>
        <p:spPr>
          <a:xfrm>
            <a:off x="4842748" y="3300904"/>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Shape 842"/>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843" name="Shape 843"/>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44" name="Shape 844"/>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45" name="Shape 845"/>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846" name="Shape 846"/>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47" name="Shape 847"/>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48" name="Shape 848"/>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849" name="Shape 849"/>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850" name="Shape 850"/>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851" name="Shape 851"/>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852" name="Shape 852"/>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853" name="Shape 853"/>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854" name="Shape 854"/>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855" name="Shape 855"/>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856" name="Shape 856"/>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57" name="Shape 857"/>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58" name="Shape 858"/>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859" name="Shape 859"/>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860" name="Shape 860"/>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861" name="Shape 861"/>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862" name="Shape 862"/>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863" name="Shape 863"/>
          <p:cNvSpPr/>
          <p:nvPr/>
        </p:nvSpPr>
        <p:spPr>
          <a:xfrm>
            <a:off x="6135413"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864" name="Shape 864"/>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865" name="Shape 865"/>
          <p:cNvSpPr/>
          <p:nvPr/>
        </p:nvSpPr>
        <p:spPr>
          <a:xfrm>
            <a:off x="6135413"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Shape 867"/>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868" name="Shape 868"/>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69" name="Shape 869"/>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70" name="Shape 870"/>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871" name="Shape 871"/>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72" name="Shape 872"/>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873" name="Shape 873"/>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874" name="Shape 874"/>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875" name="Shape 875"/>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876" name="Shape 876"/>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877" name="Shape 877"/>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878" name="Shape 878"/>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879" name="Shape 879"/>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880" name="Shape 880"/>
          <p:cNvSpPr/>
          <p:nvPr/>
        </p:nvSpPr>
        <p:spPr>
          <a:xfrm>
            <a:off x="6135414"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881" name="Shape 881"/>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82" name="Shape 882"/>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883" name="Shape 883"/>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884" name="Shape 884"/>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885" name="Shape 885"/>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886" name="Shape 886"/>
          <p:cNvSpPr/>
          <p:nvPr/>
        </p:nvSpPr>
        <p:spPr>
          <a:xfrm>
            <a:off x="6135414"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887" name="Shape 887"/>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888" name="Shape 888"/>
          <p:cNvSpPr/>
          <p:nvPr/>
        </p:nvSpPr>
        <p:spPr>
          <a:xfrm>
            <a:off x="6135413"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889" name="Shape 889"/>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890" name="Shape 890"/>
          <p:cNvSpPr/>
          <p:nvPr/>
        </p:nvSpPr>
        <p:spPr>
          <a:xfrm>
            <a:off x="6135413"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891" name="Shape 891"/>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892" name="Shape 892"/>
          <p:cNvSpPr/>
          <p:nvPr/>
        </p:nvSpPr>
        <p:spPr>
          <a:xfrm>
            <a:off x="4842748" y="1684629"/>
            <a:ext cx="146876" cy="1468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p:cNvSpPr>
          <p:nvPr>
            <p:ph type="title"/>
          </p:nvPr>
        </p:nvSpPr>
        <p:spPr>
          <a:prstGeom prst="rect">
            <a:avLst/>
          </a:prstGeom>
        </p:spPr>
        <p:txBody>
          <a:bodyPr/>
          <a:lstStyle>
            <a:lvl1pPr defTabSz="426720">
              <a:defRPr sz="5840"/>
            </a:lvl1pPr>
          </a:lstStyle>
          <a:p>
            <a:pPr>
              <a:defRPr sz="1800">
                <a:solidFill>
                  <a:srgbClr val="000000"/>
                </a:solidFill>
              </a:defRPr>
            </a:pPr>
            <a:r>
              <a:rPr lang="en-US" sz="4100" dirty="0">
                <a:solidFill>
                  <a:srgbClr val="FFFFFF"/>
                </a:solidFill>
              </a:rPr>
              <a:t>Quiz: </a:t>
            </a:r>
            <a:r>
              <a:rPr sz="4100" dirty="0">
                <a:solidFill>
                  <a:srgbClr val="FFFFFF"/>
                </a:solidFill>
              </a:rPr>
              <a:t>Wh</a:t>
            </a:r>
            <a:r>
              <a:rPr lang="en-US" sz="4100" dirty="0">
                <a:solidFill>
                  <a:srgbClr val="FFFFFF"/>
                </a:solidFill>
              </a:rPr>
              <a:t>o uses and manages</a:t>
            </a:r>
            <a:r>
              <a:rPr sz="4100" dirty="0">
                <a:solidFill>
                  <a:srgbClr val="FFFFFF"/>
                </a:solidFill>
              </a:rPr>
              <a:t> the </a:t>
            </a:r>
            <a:br>
              <a:rPr lang="en-US" sz="4100" dirty="0"/>
            </a:br>
            <a:r>
              <a:rPr sz="4100" dirty="0">
                <a:solidFill>
                  <a:srgbClr val="FFFFFF"/>
                </a:solidFill>
              </a:rPr>
              <a:t>Base Register?</a:t>
            </a:r>
            <a:endParaRPr sz="4100" dirty="0">
              <a:solidFill>
                <a:srgbClr val="FFFFFF"/>
              </a:solidFill>
            </a:endParaRPr>
          </a:p>
        </p:txBody>
      </p:sp>
      <p:sp>
        <p:nvSpPr>
          <p:cNvPr id="895" name="Shape 895"/>
          <p:cNvSpPr>
            <a:spLocks noGrp="1"/>
          </p:cNvSpPr>
          <p:nvPr>
            <p:ph type="body" idx="4294967295"/>
          </p:nvPr>
        </p:nvSpPr>
        <p:spPr>
          <a:xfrm>
            <a:off x="627530" y="1767728"/>
            <a:ext cx="11008658" cy="3567113"/>
          </a:xfrm>
          <a:prstGeom prst="rect">
            <a:avLst/>
          </a:prstGeom>
        </p:spPr>
        <p:txBody>
          <a:bodyPr vert="horz" lIns="130046" tIns="65023" rIns="130046" bIns="65023" rtlCol="0" anchor="t">
            <a:normAutofit/>
          </a:bodyPr>
          <a:lstStyle/>
          <a:p>
            <a:pPr marL="0" indent="0">
              <a:buNone/>
              <a:defRPr sz="1800">
                <a:solidFill>
                  <a:srgbClr val="000000"/>
                </a:solidFill>
              </a:defRPr>
            </a:pPr>
            <a:r>
              <a:rPr sz="2650" dirty="0">
                <a:solidFill>
                  <a:srgbClr val="FFFFFF"/>
                </a:solidFill>
              </a:rPr>
              <a:t>Wh</a:t>
            </a:r>
            <a:r>
              <a:rPr lang="en-US" sz="2650" dirty="0">
                <a:solidFill>
                  <a:srgbClr val="FFFFFF"/>
                </a:solidFill>
              </a:rPr>
              <a:t>at entity</a:t>
            </a:r>
            <a:r>
              <a:rPr sz="2650" dirty="0">
                <a:solidFill>
                  <a:srgbClr val="FFFFFF"/>
                </a:solidFill>
              </a:rPr>
              <a:t> should </a:t>
            </a:r>
            <a:r>
              <a:rPr sz="2650" dirty="0"/>
              <a:t>do translation </a:t>
            </a:r>
            <a:r>
              <a:rPr lang="en-US" sz="2650" dirty="0">
                <a:solidFill>
                  <a:schemeClr val="tx1"/>
                </a:solidFill>
              </a:rPr>
              <a:t>of addresses </a:t>
            </a:r>
            <a:r>
              <a:rPr sz="2650" dirty="0">
                <a:solidFill>
                  <a:srgbClr val="FFFFFF"/>
                </a:solidFill>
              </a:rPr>
              <a:t>with base register?</a:t>
            </a:r>
            <a:br>
              <a:rPr sz="2650" dirty="0"/>
            </a:br>
            <a:r>
              <a:rPr sz="2650" dirty="0">
                <a:solidFill>
                  <a:srgbClr val="FFFFFF"/>
                </a:solidFill>
              </a:rPr>
              <a:t>	(1) process, (2) OS, or (3) HW</a:t>
            </a:r>
            <a:r>
              <a:rPr lang="en-US" sz="2650" dirty="0">
                <a:solidFill>
                  <a:srgbClr val="FFFFFF"/>
                </a:solidFill>
              </a:rPr>
              <a:t> (hardware)</a:t>
            </a:r>
            <a:endParaRPr lang="en-US" sz="2670" dirty="0">
              <a:solidFill>
                <a:srgbClr val="FFFFFF"/>
              </a:solidFill>
            </a:endParaRPr>
          </a:p>
          <a:p>
            <a:pPr marL="0" lvl="0" indent="0">
              <a:buNone/>
              <a:defRPr sz="1800">
                <a:solidFill>
                  <a:srgbClr val="000000"/>
                </a:solidFill>
              </a:defRPr>
            </a:pPr>
            <a:endParaRPr sz="2670">
              <a:solidFill>
                <a:srgbClr val="FFFFFF"/>
              </a:solidFill>
            </a:endParaRPr>
          </a:p>
          <a:p>
            <a:pPr marL="0" indent="0">
              <a:buNone/>
              <a:defRPr sz="1800">
                <a:solidFill>
                  <a:srgbClr val="000000"/>
                </a:solidFill>
              </a:defRPr>
            </a:pPr>
            <a:r>
              <a:rPr sz="2650" dirty="0">
                <a:solidFill>
                  <a:srgbClr val="FFFFFF"/>
                </a:solidFill>
              </a:rPr>
              <a:t>Wh</a:t>
            </a:r>
            <a:r>
              <a:rPr lang="en-US" sz="2650" dirty="0">
                <a:solidFill>
                  <a:srgbClr val="FFFFFF"/>
                </a:solidFill>
              </a:rPr>
              <a:t>at entity </a:t>
            </a:r>
            <a:r>
              <a:rPr sz="2650" dirty="0">
                <a:solidFill>
                  <a:srgbClr val="FFFFFF"/>
                </a:solidFill>
              </a:rPr>
              <a:t>should </a:t>
            </a:r>
            <a:r>
              <a:rPr sz="2650" dirty="0"/>
              <a:t>modify </a:t>
            </a:r>
            <a:r>
              <a:rPr sz="2650" dirty="0">
                <a:solidFill>
                  <a:srgbClr val="FFFFFF"/>
                </a:solidFill>
              </a:rPr>
              <a:t>the base register</a:t>
            </a:r>
            <a:r>
              <a:rPr lang="en-US" sz="2650" dirty="0">
                <a:solidFill>
                  <a:srgbClr val="FFFFFF"/>
                </a:solidFill>
              </a:rPr>
              <a:t> before process runs</a:t>
            </a:r>
            <a:r>
              <a:rPr sz="2650" dirty="0">
                <a:solidFill>
                  <a:srgbClr val="FFFFFF"/>
                </a:solidFill>
              </a:rPr>
              <a:t>?</a:t>
            </a:r>
            <a:br>
              <a:rPr sz="2650" dirty="0"/>
            </a:br>
            <a:r>
              <a:rPr sz="2650" dirty="0">
                <a:solidFill>
                  <a:srgbClr val="FFFFFF"/>
                </a:solidFill>
              </a:rPr>
              <a:t>	(1) process, (2) OS, or (3) HW</a:t>
            </a:r>
            <a:endParaRPr sz="2650" dirty="0">
              <a:solidFill>
                <a:srgbClr val="FFFFFF"/>
              </a:solidFill>
              <a:effectLst>
                <a:outerShdw blurRad="63500" dir="2700000" algn="tl" rotWithShape="0">
                  <a:prstClr val="white">
                    <a:alpha val="40000"/>
                  </a:prst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z="4750"/>
              <a:t>Multiprogramming </a:t>
            </a:r>
            <a:br>
              <a:rPr lang="en-US" altLang="en-US" sz="4750"/>
            </a:br>
            <a:r>
              <a:rPr lang="en-US" altLang="en-US" sz="4750"/>
              <a:t>Goals for memory</a:t>
            </a:r>
            <a:endParaRPr lang="en-US" altLang="en-US"/>
          </a:p>
        </p:txBody>
      </p:sp>
      <p:sp>
        <p:nvSpPr>
          <p:cNvPr id="156675" name="Rectangle 3"/>
          <p:cNvSpPr>
            <a:spLocks noGrp="1" noChangeArrowheads="1"/>
          </p:cNvSpPr>
          <p:nvPr>
            <p:ph type="body" idx="1"/>
          </p:nvPr>
        </p:nvSpPr>
        <p:spPr>
          <a:xfrm>
            <a:off x="277587" y="1649187"/>
            <a:ext cx="10873016" cy="4476978"/>
          </a:xfrm>
        </p:spPr>
        <p:txBody>
          <a:bodyPr vert="horz" lIns="130046" tIns="65023" rIns="130046" bIns="65023" rtlCol="0" anchor="t">
            <a:normAutofit lnSpcReduction="10000"/>
          </a:bodyPr>
          <a:lstStyle/>
          <a:p>
            <a:pPr marL="0" indent="0">
              <a:lnSpc>
                <a:spcPct val="90000"/>
              </a:lnSpc>
              <a:buNone/>
            </a:pPr>
            <a:r>
              <a:rPr lang="en-US" altLang="en-US" sz="2000"/>
              <a:t>Transparency</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Processes are not aware that memory is shared</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Works regardless of number and/or location of processes in memory</a:t>
            </a:r>
            <a:endParaRPr lang="en-US" altLang="en-US" sz="2000">
              <a:effectLst>
                <a:outerShdw blurRad="63500" dir="2700000" algn="tl" rotWithShape="0">
                  <a:prstClr val="white">
                    <a:alpha val="40000"/>
                  </a:prstClr>
                </a:outerShdw>
              </a:effectLst>
            </a:endParaRPr>
          </a:p>
          <a:p>
            <a:pPr marL="0" indent="0">
              <a:lnSpc>
                <a:spcPct val="90000"/>
              </a:lnSpc>
              <a:buNone/>
            </a:pPr>
            <a:r>
              <a:rPr lang="en-US" altLang="en-US" sz="2000"/>
              <a:t>Protection (We said processes cannot access memory that does not belong to them, but this protection must be implemented by the memory virtualization mechanism) </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Correctness: A process cannot corrupt OS or other processes</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Privacy: Cannot read/write data (or instructions) of other processes</a:t>
            </a:r>
            <a:endParaRPr lang="en-US" altLang="en-US" sz="2000">
              <a:effectLst>
                <a:outerShdw blurRad="63500" dir="2700000" algn="tl" rotWithShape="0">
                  <a:prstClr val="white">
                    <a:alpha val="40000"/>
                  </a:prstClr>
                </a:outerShdw>
              </a:effectLst>
            </a:endParaRPr>
          </a:p>
          <a:p>
            <a:pPr marL="0" indent="0">
              <a:lnSpc>
                <a:spcPct val="90000"/>
              </a:lnSpc>
              <a:buNone/>
            </a:pPr>
            <a:r>
              <a:rPr lang="en-US" altLang="en-US" sz="2000"/>
              <a:t>Efficiency</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Do not waste memory resources (minimize fragmentation – later discussion)</a:t>
            </a:r>
            <a:endParaRPr lang="en-US" altLang="en-US" sz="2000">
              <a:effectLst>
                <a:outerShdw blurRad="63500" dir="2700000" algn="tl" rotWithShape="0">
                  <a:prstClr val="white">
                    <a:alpha val="40000"/>
                  </a:prstClr>
                </a:outerShdw>
              </a:effectLst>
            </a:endParaRPr>
          </a:p>
          <a:p>
            <a:pPr marL="0" indent="0">
              <a:lnSpc>
                <a:spcPct val="90000"/>
              </a:lnSpc>
              <a:buNone/>
            </a:pPr>
            <a:r>
              <a:rPr lang="en-US" altLang="en-US" sz="2000"/>
              <a:t>Sharing (if desired)</a:t>
            </a: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000"/>
              <a:t>Cooperating processes can share part (or even all) of address space; sometimes we may want partial sharing, and sometimes, complete sharing (for example, parent and child processes)</a:t>
            </a:r>
            <a:endParaRPr lang="en-US" altLang="en-US" sz="2000">
              <a:effectLst>
                <a:outerShdw blurRad="63500" dir="2700000" algn="tl" rotWithShape="0">
                  <a:prstClr val="white">
                    <a:alpha val="40000"/>
                  </a:prstClr>
                </a:outerShdw>
              </a:effectLst>
            </a:endParaRPr>
          </a:p>
          <a:p>
            <a:pPr marL="577215" lvl="1" indent="-294640">
              <a:lnSpc>
                <a:spcPct val="90000"/>
              </a:lnSpc>
            </a:pPr>
            <a:endParaRPr lang="en-US" altLang="en-US" sz="2000">
              <a:effectLst>
                <a:outerShdw blurRad="63500" dir="2700000" algn="tl" rotWithShape="0">
                  <a:prstClr val="white">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67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67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p:cNvSpPr>
          <p:nvPr>
            <p:ph type="title"/>
          </p:nvPr>
        </p:nvSpPr>
        <p:spPr>
          <a:prstGeom prst="rect">
            <a:avLst/>
          </a:prstGeom>
        </p:spPr>
        <p:txBody>
          <a:bodyPr/>
          <a:lstStyle>
            <a:lvl1pPr defTabSz="426720">
              <a:defRPr sz="5840"/>
            </a:lvl1pPr>
          </a:lstStyle>
          <a:p>
            <a:pPr>
              <a:defRPr sz="1800">
                <a:solidFill>
                  <a:srgbClr val="000000"/>
                </a:solidFill>
              </a:defRPr>
            </a:pPr>
            <a:r>
              <a:rPr lang="en-US" sz="4100" dirty="0">
                <a:solidFill>
                  <a:srgbClr val="FFFFFF"/>
                </a:solidFill>
              </a:rPr>
              <a:t>Quiz: </a:t>
            </a:r>
            <a:r>
              <a:rPr sz="4100" dirty="0">
                <a:solidFill>
                  <a:srgbClr val="FFFFFF"/>
                </a:solidFill>
              </a:rPr>
              <a:t>Wh</a:t>
            </a:r>
            <a:r>
              <a:rPr lang="en-US" sz="4100" dirty="0">
                <a:solidFill>
                  <a:srgbClr val="FFFFFF"/>
                </a:solidFill>
              </a:rPr>
              <a:t>o uses and manages </a:t>
            </a:r>
            <a:r>
              <a:rPr sz="4100" dirty="0">
                <a:solidFill>
                  <a:srgbClr val="FFFFFF"/>
                </a:solidFill>
              </a:rPr>
              <a:t>the </a:t>
            </a:r>
            <a:br>
              <a:rPr lang="en-US" sz="4100" dirty="0"/>
            </a:br>
            <a:r>
              <a:rPr sz="4100" dirty="0">
                <a:solidFill>
                  <a:srgbClr val="FFFFFF"/>
                </a:solidFill>
              </a:rPr>
              <a:t>Base Register?</a:t>
            </a:r>
            <a:endParaRPr sz="4100" dirty="0">
              <a:solidFill>
                <a:srgbClr val="FFFFFF"/>
              </a:solidFill>
            </a:endParaRPr>
          </a:p>
        </p:txBody>
      </p:sp>
      <p:sp>
        <p:nvSpPr>
          <p:cNvPr id="895" name="Shape 895"/>
          <p:cNvSpPr>
            <a:spLocks noGrp="1"/>
          </p:cNvSpPr>
          <p:nvPr>
            <p:ph type="body" idx="4294967295"/>
          </p:nvPr>
        </p:nvSpPr>
        <p:spPr>
          <a:xfrm>
            <a:off x="627530" y="1767728"/>
            <a:ext cx="11008658" cy="3567113"/>
          </a:xfrm>
          <a:prstGeom prst="rect">
            <a:avLst/>
          </a:prstGeom>
        </p:spPr>
        <p:txBody>
          <a:bodyPr vert="horz" lIns="130046" tIns="65023" rIns="130046" bIns="65023" rtlCol="0" anchor="t">
            <a:normAutofit/>
          </a:bodyPr>
          <a:lstStyle/>
          <a:p>
            <a:pPr marL="0" lvl="0" indent="0">
              <a:buNone/>
              <a:defRPr sz="1800">
                <a:solidFill>
                  <a:srgbClr val="000000"/>
                </a:solidFill>
              </a:defRPr>
            </a:pPr>
            <a:r>
              <a:rPr sz="2670">
                <a:solidFill>
                  <a:srgbClr val="FFFFFF"/>
                </a:solidFill>
              </a:rPr>
              <a:t>Wh</a:t>
            </a:r>
            <a:r>
              <a:rPr lang="en-US" sz="2670">
                <a:solidFill>
                  <a:srgbClr val="FFFFFF"/>
                </a:solidFill>
              </a:rPr>
              <a:t>at entity</a:t>
            </a:r>
            <a:r>
              <a:rPr sz="2670">
                <a:solidFill>
                  <a:srgbClr val="FFFFFF"/>
                </a:solidFill>
              </a:rPr>
              <a:t> should </a:t>
            </a:r>
            <a:r>
              <a:rPr sz="2670"/>
              <a:t>do translation </a:t>
            </a:r>
            <a:r>
              <a:rPr lang="en-US" sz="2670">
                <a:solidFill>
                  <a:schemeClr val="tx1"/>
                </a:solidFill>
              </a:rPr>
              <a:t>of addresses </a:t>
            </a:r>
            <a:r>
              <a:rPr sz="2670">
                <a:solidFill>
                  <a:srgbClr val="FFFFFF"/>
                </a:solidFill>
              </a:rPr>
              <a:t>with base register?</a:t>
            </a:r>
            <a:br>
              <a:rPr sz="2670">
                <a:solidFill>
                  <a:srgbClr val="FFFFFF"/>
                </a:solidFill>
              </a:rPr>
            </a:br>
            <a:r>
              <a:rPr sz="2670">
                <a:solidFill>
                  <a:srgbClr val="FFFFFF"/>
                </a:solidFill>
              </a:rPr>
              <a:t>	(1) process, (2) OS, or (3) HW</a:t>
            </a:r>
            <a:endParaRPr lang="en-US" sz="2670">
              <a:solidFill>
                <a:srgbClr val="FFFFFF"/>
              </a:solidFill>
            </a:endParaRPr>
          </a:p>
          <a:p>
            <a:pPr marL="0" lvl="0" indent="0">
              <a:buNone/>
              <a:defRPr sz="1800">
                <a:solidFill>
                  <a:srgbClr val="000000"/>
                </a:solidFill>
              </a:defRPr>
            </a:pPr>
            <a:r>
              <a:rPr lang="en-US" sz="2670">
                <a:solidFill>
                  <a:srgbClr val="FFFFFF"/>
                </a:solidFill>
              </a:rPr>
              <a:t>		</a:t>
            </a:r>
            <a:r>
              <a:rPr lang="en-US" sz="2670" i="1">
                <a:solidFill>
                  <a:srgbClr val="FFFFFF"/>
                </a:solidFill>
              </a:rPr>
              <a:t>HW (MMU)</a:t>
            </a:r>
            <a:endParaRPr sz="2670" i="1">
              <a:solidFill>
                <a:srgbClr val="FFFFFF"/>
              </a:solidFill>
            </a:endParaRPr>
          </a:p>
          <a:p>
            <a:pPr marL="0" indent="0">
              <a:buNone/>
              <a:defRPr sz="1800">
                <a:solidFill>
                  <a:srgbClr val="000000"/>
                </a:solidFill>
              </a:defRPr>
            </a:pPr>
            <a:r>
              <a:rPr sz="2650">
                <a:solidFill>
                  <a:srgbClr val="FFFFFF"/>
                </a:solidFill>
              </a:rPr>
              <a:t>Wh</a:t>
            </a:r>
            <a:r>
              <a:rPr lang="en-US" sz="2650">
                <a:solidFill>
                  <a:srgbClr val="FFFFFF"/>
                </a:solidFill>
              </a:rPr>
              <a:t>at entity </a:t>
            </a:r>
            <a:r>
              <a:rPr sz="2650">
                <a:solidFill>
                  <a:srgbClr val="FFFFFF"/>
                </a:solidFill>
              </a:rPr>
              <a:t>should </a:t>
            </a:r>
            <a:r>
              <a:rPr sz="2650"/>
              <a:t>modify </a:t>
            </a:r>
            <a:r>
              <a:rPr sz="2650">
                <a:solidFill>
                  <a:srgbClr val="FFFFFF"/>
                </a:solidFill>
              </a:rPr>
              <a:t>the base register</a:t>
            </a:r>
            <a:r>
              <a:rPr lang="en-US" sz="2650">
                <a:solidFill>
                  <a:srgbClr val="FFFFFF"/>
                </a:solidFill>
              </a:rPr>
              <a:t> </a:t>
            </a:r>
            <a:r>
              <a:rPr lang="en-US" sz="2600">
                <a:solidFill>
                  <a:srgbClr val="FFFFFF"/>
                </a:solidFill>
              </a:rPr>
              <a:t>before process runs</a:t>
            </a:r>
            <a:r>
              <a:rPr sz="2650">
                <a:solidFill>
                  <a:srgbClr val="FFFFFF"/>
                </a:solidFill>
              </a:rPr>
              <a:t>?</a:t>
            </a:r>
            <a:br>
              <a:rPr sz="2650"/>
            </a:br>
            <a:r>
              <a:rPr sz="2650">
                <a:solidFill>
                  <a:srgbClr val="FFFFFF"/>
                </a:solidFill>
              </a:rPr>
              <a:t>	(1) process, (2) OS, or (3) HW</a:t>
            </a:r>
            <a:endParaRPr lang="en-US" sz="2650">
              <a:solidFill>
                <a:srgbClr val="FFFFFF"/>
              </a:solidFill>
            </a:endParaRPr>
          </a:p>
          <a:p>
            <a:pPr marL="0" lvl="0" indent="0">
              <a:buNone/>
              <a:defRPr sz="1800">
                <a:solidFill>
                  <a:srgbClr val="000000"/>
                </a:solidFill>
              </a:defRPr>
            </a:pPr>
            <a:r>
              <a:rPr lang="en-US" sz="2670">
                <a:solidFill>
                  <a:srgbClr val="FFFFFF"/>
                </a:solidFill>
              </a:rPr>
              <a:t>		</a:t>
            </a:r>
            <a:r>
              <a:rPr lang="en-US" sz="2670" i="1">
                <a:solidFill>
                  <a:srgbClr val="FFFFFF"/>
                </a:solidFill>
              </a:rPr>
              <a:t>OS (dispatcher)</a:t>
            </a:r>
            <a:endParaRPr sz="2670" i="1">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hape 897"/>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898" name="Shape 898"/>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899" name="Shape 899"/>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00" name="Shape 900"/>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901" name="Shape 901"/>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02" name="Shape 902"/>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03" name="Shape 903"/>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904" name="Shape 904"/>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905" name="Shape 905"/>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906" name="Shape 906"/>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907" name="Shape 907"/>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908" name="Shape 908"/>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1 KB</a:t>
            </a:r>
            <a:endParaRPr sz="1685" dirty="0">
              <a:solidFill>
                <a:srgbClr val="FFFFFF"/>
              </a:solidFill>
            </a:endParaRPr>
          </a:p>
        </p:txBody>
      </p:sp>
      <p:sp>
        <p:nvSpPr>
          <p:cNvPr id="909" name="Shape 909"/>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910" name="Shape 910"/>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911" name="Shape 911"/>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912" name="Shape 912"/>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913" name="Shape 913"/>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914" name="Shape 914"/>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915" name="Shape 915"/>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916" name="Shape 916"/>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917" name="Shape 917"/>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918" name="Shape 918"/>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919" name="Shape 919"/>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920" name="Shape 920"/>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921" name="Shape 921"/>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922" name="Shape 922"/>
          <p:cNvSpPr/>
          <p:nvPr/>
        </p:nvSpPr>
        <p:spPr>
          <a:xfrm>
            <a:off x="5267777" y="3125729"/>
            <a:ext cx="2329228" cy="851067"/>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b="1" dirty="0">
                <a:solidFill>
                  <a:srgbClr val="0D0D0D"/>
                </a:solidFill>
              </a:rPr>
              <a:t>P2</a:t>
            </a:r>
            <a:r>
              <a:rPr sz="2500" dirty="0">
                <a:solidFill>
                  <a:srgbClr val="FFFFFF"/>
                </a:solidFill>
              </a:rPr>
              <a:t> hurt </a:t>
            </a:r>
            <a:r>
              <a:rPr sz="2500" b="1" dirty="0">
                <a:solidFill>
                  <a:srgbClr val="0D0D0D"/>
                </a:solidFill>
              </a:rPr>
              <a:t>P1</a:t>
            </a:r>
            <a:r>
              <a:rPr sz="2500" dirty="0">
                <a:solidFill>
                  <a:srgbClr val="FFFFFF"/>
                </a:solidFill>
              </a:rPr>
              <a:t>?</a:t>
            </a:r>
            <a:br>
              <a:rPr sz="2500" dirty="0"/>
            </a:br>
            <a:r>
              <a:rPr sz="2500" dirty="0">
                <a:solidFill>
                  <a:srgbClr val="FFFFFF"/>
                </a:solidFill>
              </a:rPr>
              <a:t>Can </a:t>
            </a:r>
            <a:r>
              <a:rPr sz="2500" b="1" dirty="0">
                <a:solidFill>
                  <a:srgbClr val="0D0D0D"/>
                </a:solidFill>
              </a:rPr>
              <a:t>P1</a:t>
            </a:r>
            <a:r>
              <a:rPr sz="2500" dirty="0">
                <a:solidFill>
                  <a:srgbClr val="FFFFFF"/>
                </a:solidFill>
              </a:rPr>
              <a:t> hurt</a:t>
            </a:r>
            <a:r>
              <a:rPr sz="2500" b="1" dirty="0">
                <a:solidFill>
                  <a:srgbClr val="FFFFFF"/>
                </a:solidFill>
              </a:rPr>
              <a:t> </a:t>
            </a:r>
            <a:r>
              <a:rPr sz="2500" b="1" dirty="0">
                <a:solidFill>
                  <a:srgbClr val="0D0D0D"/>
                </a:solidFill>
              </a:rPr>
              <a:t>P2</a:t>
            </a:r>
            <a:r>
              <a:rPr sz="2500" dirty="0">
                <a:solidFill>
                  <a:srgbClr val="FFFFFF"/>
                </a:solidFill>
              </a:rPr>
              <a:t>?</a:t>
            </a:r>
            <a:endParaRPr sz="2500" dirty="0">
              <a:solidFill>
                <a:srgbClr val="FFFFFF"/>
              </a:solidFill>
            </a:endParaRPr>
          </a:p>
        </p:txBody>
      </p:sp>
      <p:sp>
        <p:nvSpPr>
          <p:cNvPr id="2" name="TextBox 1"/>
          <p:cNvSpPr txBox="1"/>
          <p:nvPr/>
        </p:nvSpPr>
        <p:spPr>
          <a:xfrm>
            <a:off x="428546" y="4558520"/>
            <a:ext cx="10951524" cy="523220"/>
          </a:xfrm>
          <a:prstGeom prst="rect">
            <a:avLst/>
          </a:prstGeom>
          <a:noFill/>
        </p:spPr>
        <p:txBody>
          <a:bodyPr wrap="none" rtlCol="0">
            <a:spAutoFit/>
          </a:bodyPr>
          <a:lstStyle/>
          <a:p>
            <a:r>
              <a:rPr lang="en-US" sz="2800">
                <a:solidFill>
                  <a:schemeClr val="bg2"/>
                </a:solidFill>
              </a:rPr>
              <a:t>How well does dynamic relocation do with base register for protection?</a:t>
            </a:r>
            <a:endParaRPr lang="en-US" sz="280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Shape 924"/>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925" name="Shape 925"/>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26" name="Shape 926"/>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27" name="Shape 927"/>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928" name="Shape 928"/>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29" name="Shape 929"/>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30" name="Shape 930"/>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931" name="Shape 931"/>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932" name="Shape 932"/>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933" name="Shape 933"/>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934" name="Shape 934"/>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935" name="Shape 935"/>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936" name="Shape 936"/>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937" name="Shape 937"/>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938" name="Shape 938"/>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939" name="Shape 939"/>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940" name="Shape 940"/>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941" name="Shape 941"/>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/logical</a:t>
            </a:r>
            <a:endParaRPr sz="1830" dirty="0">
              <a:solidFill>
                <a:srgbClr val="FFFFFF"/>
              </a:solidFill>
            </a:endParaRPr>
          </a:p>
        </p:txBody>
      </p:sp>
      <p:sp>
        <p:nvSpPr>
          <p:cNvPr id="942" name="Shape 942"/>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943" name="Shape 943"/>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944" name="Shape 944"/>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945" name="Shape 945"/>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946" name="Shape 946"/>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5196, R1</a:t>
            </a:r>
            <a:endParaRPr sz="1830">
              <a:solidFill>
                <a:srgbClr val="FFFFFF"/>
              </a:solidFill>
            </a:endParaRPr>
          </a:p>
        </p:txBody>
      </p:sp>
      <p:sp>
        <p:nvSpPr>
          <p:cNvPr id="947" name="Shape 947"/>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948" name="Shape 948"/>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949" name="Shape 949"/>
          <p:cNvSpPr/>
          <p:nvPr/>
        </p:nvSpPr>
        <p:spPr>
          <a:xfrm>
            <a:off x="5267777" y="3125729"/>
            <a:ext cx="2329228" cy="851067"/>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dirty="0">
                <a:solidFill>
                  <a:srgbClr val="0D0D0D"/>
                </a:solidFill>
              </a:rPr>
              <a:t>P2</a:t>
            </a:r>
            <a:r>
              <a:rPr sz="2500" dirty="0">
                <a:solidFill>
                  <a:srgbClr val="FFFFFF"/>
                </a:solidFill>
              </a:rPr>
              <a:t> hurt </a:t>
            </a:r>
            <a:r>
              <a:rPr sz="2500" dirty="0">
                <a:solidFill>
                  <a:srgbClr val="0D0D0D"/>
                </a:solidFill>
              </a:rPr>
              <a:t>P1</a:t>
            </a:r>
            <a:r>
              <a:rPr sz="2500" dirty="0">
                <a:solidFill>
                  <a:srgbClr val="FFFFFF"/>
                </a:solidFill>
              </a:rPr>
              <a:t>?</a:t>
            </a:r>
            <a:br>
              <a:rPr sz="2500" dirty="0"/>
            </a:br>
            <a:r>
              <a:rPr sz="2500" dirty="0">
                <a:solidFill>
                  <a:srgbClr val="FFFFFF"/>
                </a:solidFill>
              </a:rPr>
              <a:t>Can </a:t>
            </a:r>
            <a:r>
              <a:rPr sz="2500" dirty="0">
                <a:solidFill>
                  <a:srgbClr val="0D0D0D"/>
                </a:solidFill>
              </a:rPr>
              <a:t>P1</a:t>
            </a:r>
            <a:r>
              <a:rPr sz="2500" dirty="0">
                <a:solidFill>
                  <a:srgbClr val="FFFFFF"/>
                </a:solidFill>
              </a:rPr>
              <a:t> hurt </a:t>
            </a:r>
            <a:r>
              <a:rPr sz="2500" dirty="0">
                <a:solidFill>
                  <a:srgbClr val="0D0D0D"/>
                </a:solidFill>
              </a:rPr>
              <a:t>P2</a:t>
            </a:r>
            <a:r>
              <a:rPr sz="2500" dirty="0">
                <a:solidFill>
                  <a:srgbClr val="FFFFFF"/>
                </a:solidFill>
              </a:rPr>
              <a:t>?</a:t>
            </a:r>
            <a:endParaRPr sz="2500" dirty="0">
              <a:solidFill>
                <a:srgbClr val="FFFFFF"/>
              </a:solidFill>
            </a:endParaRPr>
          </a:p>
        </p:txBody>
      </p:sp>
      <p:sp>
        <p:nvSpPr>
          <p:cNvPr id="950" name="Shape 950"/>
          <p:cNvSpPr/>
          <p:nvPr/>
        </p:nvSpPr>
        <p:spPr>
          <a:xfrm>
            <a:off x="6046116" y="2417601"/>
            <a:ext cx="2022183"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store 3072, R1</a:t>
            </a:r>
            <a:endParaRPr sz="1830">
              <a:solidFill>
                <a:srgbClr val="FFFFFF"/>
              </a:solidFill>
            </a:endParaRPr>
          </a:p>
        </p:txBody>
      </p:sp>
      <p:sp>
        <p:nvSpPr>
          <p:cNvPr id="951" name="Shape 951"/>
          <p:cNvSpPr/>
          <p:nvPr/>
        </p:nvSpPr>
        <p:spPr>
          <a:xfrm>
            <a:off x="8189242" y="241760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store 4096, R1</a:t>
            </a:r>
            <a:endParaRPr sz="1830">
              <a:solidFill>
                <a:srgbClr val="FFFFFF"/>
              </a:solidFill>
            </a:endParaRPr>
          </a:p>
        </p:txBody>
      </p:sp>
      <p:sp>
        <p:nvSpPr>
          <p:cNvPr id="952" name="Shape 952"/>
          <p:cNvSpPr/>
          <p:nvPr/>
        </p:nvSpPr>
        <p:spPr>
          <a:xfrm>
            <a:off x="4842748" y="2890138"/>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solidFill>
                <a:schemeClr val="bg2"/>
              </a:solidFill>
            </a:endParaRPr>
          </a:p>
        </p:txBody>
      </p:sp>
      <p:sp>
        <p:nvSpPr>
          <p:cNvPr id="2" name="TextBox 1"/>
          <p:cNvSpPr txBox="1"/>
          <p:nvPr/>
        </p:nvSpPr>
        <p:spPr>
          <a:xfrm>
            <a:off x="9950968" y="2421319"/>
            <a:ext cx="1544012" cy="369332"/>
          </a:xfrm>
          <a:prstGeom prst="rect">
            <a:avLst/>
          </a:prstGeom>
          <a:noFill/>
        </p:spPr>
        <p:txBody>
          <a:bodyPr wrap="none" rtlCol="0">
            <a:spAutoFit/>
          </a:bodyPr>
          <a:lstStyle/>
          <a:p>
            <a:r>
              <a:rPr lang="en-US"/>
              <a:t>(3072 + 1024)</a:t>
            </a:r>
            <a:endParaRPr lang="en-US"/>
          </a:p>
        </p:txBody>
      </p:sp>
      <p:sp>
        <p:nvSpPr>
          <p:cNvPr id="32" name="TextBox 31"/>
          <p:cNvSpPr txBox="1"/>
          <p:nvPr/>
        </p:nvSpPr>
        <p:spPr>
          <a:xfrm>
            <a:off x="285033" y="4395516"/>
            <a:ext cx="10950755" cy="1815882"/>
          </a:xfrm>
          <a:prstGeom prst="rect">
            <a:avLst/>
          </a:prstGeom>
          <a:noFill/>
        </p:spPr>
        <p:txBody>
          <a:bodyPr wrap="none" lIns="91440" tIns="45720" rIns="91440" bIns="45720" rtlCol="0" anchor="t">
            <a:spAutoFit/>
          </a:bodyPr>
          <a:lstStyle/>
          <a:p>
            <a:r>
              <a:rPr lang="en-US" sz="2800" dirty="0">
                <a:solidFill>
                  <a:schemeClr val="bg2"/>
                </a:solidFill>
              </a:rPr>
              <a:t>How well does dynamic relocation do with base register for protection?</a:t>
            </a:r>
            <a:endParaRPr lang="en-US" sz="2800" dirty="0">
              <a:solidFill>
                <a:schemeClr val="bg2"/>
              </a:solidFill>
            </a:endParaRPr>
          </a:p>
          <a:p>
            <a:r>
              <a:rPr lang="en-US" sz="2800" dirty="0">
                <a:solidFill>
                  <a:schemeClr val="bg2"/>
                </a:solidFill>
              </a:rPr>
              <a:t>	A process which is lower in physical memory </a:t>
            </a:r>
            <a:r>
              <a:rPr lang="en-US" sz="2800" b="1" i="1" dirty="0">
                <a:solidFill>
                  <a:schemeClr val="bg2"/>
                </a:solidFill>
              </a:rPr>
              <a:t>can access</a:t>
            </a:r>
            <a:endParaRPr lang="en-US" sz="2800" b="1" i="1" dirty="0">
              <a:solidFill>
                <a:schemeClr val="bg2"/>
              </a:solidFill>
            </a:endParaRPr>
          </a:p>
          <a:p>
            <a:r>
              <a:rPr lang="en-US" sz="2800" dirty="0">
                <a:solidFill>
                  <a:schemeClr val="bg2"/>
                </a:solidFill>
              </a:rPr>
              <a:t>	 a process which is higher in memory by using a large enough</a:t>
            </a:r>
            <a:endParaRPr lang="en-US" sz="2800" dirty="0">
              <a:solidFill>
                <a:schemeClr val="bg2"/>
              </a:solidFill>
            </a:endParaRPr>
          </a:p>
          <a:p>
            <a:r>
              <a:rPr lang="en-US" sz="2800" dirty="0">
                <a:solidFill>
                  <a:schemeClr val="bg2"/>
                </a:solidFill>
              </a:rPr>
              <a:t>	 virtual/logical address (so lack of complete protection).</a:t>
            </a:r>
            <a:endParaRPr lang="en-US" sz="2800" dirty="0">
              <a:solidFill>
                <a:schemeClr val="bg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Shape 957"/>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4555">
                <a:solidFill>
                  <a:srgbClr val="FFFFFF"/>
                </a:solidFill>
              </a:rPr>
              <a:t>4) Dynamic with </a:t>
            </a:r>
            <a:r>
              <a:rPr sz="4555" err="1">
                <a:solidFill>
                  <a:srgbClr val="FFFFFF"/>
                </a:solidFill>
              </a:rPr>
              <a:t>Base+Bounds</a:t>
            </a:r>
            <a:endParaRPr sz="4555">
              <a:solidFill>
                <a:srgbClr val="FFFFFF"/>
              </a:solidFill>
            </a:endParaRPr>
          </a:p>
        </p:txBody>
      </p:sp>
      <p:sp>
        <p:nvSpPr>
          <p:cNvPr id="958" name="Shape 958"/>
          <p:cNvSpPr>
            <a:spLocks noGrp="1"/>
          </p:cNvSpPr>
          <p:nvPr>
            <p:ph type="body" idx="4294967295"/>
          </p:nvPr>
        </p:nvSpPr>
        <p:spPr>
          <a:xfrm>
            <a:off x="179294" y="1794871"/>
            <a:ext cx="11775141" cy="3635375"/>
          </a:xfrm>
          <a:prstGeom prst="rect">
            <a:avLst/>
          </a:prstGeom>
        </p:spPr>
        <p:txBody>
          <a:bodyPr vert="horz" lIns="130046" tIns="65023" rIns="130046" bIns="65023" rtlCol="0" anchor="t">
            <a:normAutofit/>
          </a:bodyPr>
          <a:lstStyle/>
          <a:p>
            <a:pPr marL="281940" indent="-281940">
              <a:defRPr sz="1800">
                <a:solidFill>
                  <a:srgbClr val="000000"/>
                </a:solidFill>
              </a:defRPr>
            </a:pPr>
            <a:r>
              <a:rPr lang="en-US" sz="2300" dirty="0">
                <a:solidFill>
                  <a:srgbClr val="FFFFFF"/>
                </a:solidFill>
              </a:rPr>
              <a:t>IDEA</a:t>
            </a:r>
            <a:r>
              <a:rPr sz="2300" dirty="0">
                <a:solidFill>
                  <a:srgbClr val="FFFFFF"/>
                </a:solidFill>
              </a:rPr>
              <a:t>: </a:t>
            </a:r>
            <a:r>
              <a:rPr lang="en-US" sz="2300" dirty="0">
                <a:solidFill>
                  <a:srgbClr val="FFFFFF"/>
                </a:solidFill>
              </a:rPr>
              <a:t>to get complete protection, limit</a:t>
            </a:r>
            <a:r>
              <a:rPr sz="2300" dirty="0">
                <a:solidFill>
                  <a:srgbClr val="FFFFFF"/>
                </a:solidFill>
              </a:rPr>
              <a:t> the </a:t>
            </a:r>
            <a:r>
              <a:rPr lang="en-US" sz="2300" dirty="0">
                <a:solidFill>
                  <a:srgbClr val="FFFFFF"/>
                </a:solidFill>
              </a:rPr>
              <a:t>upper bound of </a:t>
            </a:r>
            <a:r>
              <a:rPr sz="2300" dirty="0">
                <a:solidFill>
                  <a:srgbClr val="FFFFFF"/>
                </a:solidFill>
              </a:rPr>
              <a:t>address space with a </a:t>
            </a:r>
            <a:r>
              <a:rPr sz="2300" b="1" dirty="0">
                <a:solidFill>
                  <a:srgbClr val="FFFFFF"/>
                </a:solidFill>
              </a:rPr>
              <a:t>bounds </a:t>
            </a:r>
            <a:r>
              <a:rPr sz="2300" dirty="0">
                <a:solidFill>
                  <a:srgbClr val="FFFFFF"/>
                </a:solidFill>
              </a:rPr>
              <a:t>register </a:t>
            </a:r>
            <a:endParaRPr lang="en-US" sz="2300" dirty="0">
              <a:solidFill>
                <a:srgbClr val="FFFFFF"/>
              </a:solidFill>
              <a:effectLst>
                <a:outerShdw blurRad="63500" dir="2700000" algn="tl" rotWithShape="0">
                  <a:prstClr val="white">
                    <a:alpha val="40000"/>
                  </a:prstClr>
                </a:outerShdw>
              </a:effectLst>
            </a:endParaRPr>
          </a:p>
          <a:p>
            <a:pPr marL="281940" lvl="0" indent="-281940">
              <a:defRPr sz="1800">
                <a:solidFill>
                  <a:srgbClr val="000000"/>
                </a:solidFill>
              </a:defRPr>
            </a:pPr>
            <a:r>
              <a:rPr sz="2300" dirty="0"/>
              <a:t>Base register:</a:t>
            </a:r>
            <a:r>
              <a:rPr lang="en-US" sz="2300" dirty="0">
                <a:solidFill>
                  <a:srgbClr val="FFFFFF"/>
                </a:solidFill>
              </a:rPr>
              <a:t> starting location</a:t>
            </a:r>
            <a:endParaRPr sz="2300" dirty="0">
              <a:solidFill>
                <a:srgbClr val="FFFFFF"/>
              </a:solidFill>
              <a:effectLst>
                <a:outerShdw blurRad="63500" dir="2700000" algn="tl" rotWithShape="0">
                  <a:prstClr val="white">
                    <a:alpha val="40000"/>
                  </a:prstClr>
                </a:outerShdw>
              </a:effectLst>
            </a:endParaRPr>
          </a:p>
          <a:p>
            <a:pPr marL="281940" lvl="0" indent="-281940">
              <a:defRPr sz="1800">
                <a:solidFill>
                  <a:srgbClr val="000000"/>
                </a:solidFill>
              </a:defRPr>
            </a:pPr>
            <a:r>
              <a:rPr sz="2300" dirty="0"/>
              <a:t>Bounds register: </a:t>
            </a:r>
            <a:r>
              <a:rPr lang="en-US" sz="2300" dirty="0">
                <a:solidFill>
                  <a:schemeClr val="tx1"/>
                </a:solidFill>
              </a:rPr>
              <a:t>size </a:t>
            </a:r>
            <a:r>
              <a:rPr lang="en-US" sz="2300" dirty="0">
                <a:solidFill>
                  <a:srgbClr val="FFFFFF"/>
                </a:solidFill>
              </a:rPr>
              <a:t>of this process’s virtual address space (in bytes)</a:t>
            </a:r>
            <a:endParaRPr lang="en-US" sz="2300" dirty="0">
              <a:solidFill>
                <a:srgbClr val="FFFFFF"/>
              </a:solidFill>
              <a:effectLst>
                <a:outerShdw blurRad="63500" dir="2700000" algn="tl" rotWithShape="0">
                  <a:prstClr val="white">
                    <a:alpha val="40000"/>
                  </a:prstClr>
                </a:outerShdw>
              </a:effectLst>
            </a:endParaRPr>
          </a:p>
          <a:p>
            <a:pPr marL="281940" lvl="0" indent="-281940">
              <a:defRPr sz="1800">
                <a:solidFill>
                  <a:srgbClr val="000000"/>
                </a:solidFill>
              </a:defRPr>
            </a:pPr>
            <a:r>
              <a:rPr lang="en-US" sz="2300" dirty="0">
                <a:solidFill>
                  <a:srgbClr val="FFFFFF"/>
                </a:solidFill>
              </a:rPr>
              <a:t>OS terminates/kills process </a:t>
            </a:r>
            <a:r>
              <a:rPr sz="2300" dirty="0">
                <a:solidFill>
                  <a:srgbClr val="FFFFFF"/>
                </a:solidFill>
              </a:rPr>
              <a:t>if </a:t>
            </a:r>
            <a:r>
              <a:rPr lang="en-US" sz="2300" dirty="0">
                <a:solidFill>
                  <a:srgbClr val="FFFFFF"/>
                </a:solidFill>
              </a:rPr>
              <a:t>process tries to access</a:t>
            </a:r>
            <a:r>
              <a:rPr sz="2300" dirty="0">
                <a:solidFill>
                  <a:srgbClr val="FFFFFF"/>
                </a:solidFill>
              </a:rPr>
              <a:t> </a:t>
            </a:r>
            <a:r>
              <a:rPr lang="en-US" sz="2300" dirty="0">
                <a:solidFill>
                  <a:srgbClr val="FFFFFF"/>
                </a:solidFill>
              </a:rPr>
              <a:t>address &gt;= bounds</a:t>
            </a:r>
            <a:endParaRPr sz="2300" dirty="0">
              <a:solidFill>
                <a:srgbClr val="FFFFFF"/>
              </a:solidFill>
              <a:effectLst>
                <a:outerShdw blurRad="63500" dir="2700000" algn="tl" rotWithShape="0">
                  <a:prstClr val="white">
                    <a:alpha val="40000"/>
                  </a:prst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Implementation of</a:t>
            </a:r>
            <a:br>
              <a:rPr lang="en-US" altLang="en-US"/>
            </a:br>
            <a:r>
              <a:rPr lang="en-US" altLang="en-US"/>
              <a:t> BASE+BOUNDS</a:t>
            </a:r>
            <a:endParaRPr lang="en-US" altLang="en-US"/>
          </a:p>
        </p:txBody>
      </p:sp>
      <p:sp>
        <p:nvSpPr>
          <p:cNvPr id="162819" name="Rectangle 3"/>
          <p:cNvSpPr>
            <a:spLocks noGrp="1" noChangeArrowheads="1"/>
          </p:cNvSpPr>
          <p:nvPr>
            <p:ph type="body" idx="1"/>
          </p:nvPr>
        </p:nvSpPr>
        <p:spPr>
          <a:xfrm>
            <a:off x="268941" y="1524000"/>
            <a:ext cx="10018059" cy="1752600"/>
          </a:xfrm>
        </p:spPr>
        <p:txBody>
          <a:bodyPr vert="horz" lIns="130046" tIns="65023" rIns="130046" bIns="65023" rtlCol="0" anchor="t">
            <a:normAutofit/>
          </a:bodyPr>
          <a:lstStyle/>
          <a:p>
            <a:pPr marL="0" indent="0">
              <a:lnSpc>
                <a:spcPct val="90000"/>
              </a:lnSpc>
              <a:buNone/>
            </a:pPr>
            <a:r>
              <a:rPr lang="en-US" altLang="en-US" sz="2400"/>
              <a:t>Translation on every memory access of user process</a:t>
            </a:r>
            <a:endParaRPr lang="en-US" altLang="en-US" sz="2400"/>
          </a:p>
          <a:p>
            <a:pPr marL="577215" lvl="1" indent="-294640">
              <a:lnSpc>
                <a:spcPct val="90000"/>
              </a:lnSpc>
            </a:pPr>
            <a:r>
              <a:rPr lang="en-US" altLang="en-US" sz="2000"/>
              <a:t>MMU compares logical address to bounds register</a:t>
            </a:r>
            <a:endParaRPr lang="en-US" altLang="en-US" sz="2000">
              <a:effectLst>
                <a:outerShdw blurRad="63500" dir="2700000" algn="tl" rotWithShape="0">
                  <a:prstClr val="white">
                    <a:alpha val="40000"/>
                  </a:prstClr>
                </a:outerShdw>
              </a:effectLst>
            </a:endParaRPr>
          </a:p>
          <a:p>
            <a:pPr marL="859790" lvl="2" indent="-281940">
              <a:lnSpc>
                <a:spcPct val="90000"/>
              </a:lnSpc>
            </a:pPr>
            <a:r>
              <a:rPr lang="en-US" altLang="en-US" sz="1800"/>
              <a:t>if logical address is &gt;= bounds, then generate error, trap to OS (address error/segmentation fault)</a:t>
            </a:r>
            <a:endParaRPr lang="en-US" altLang="en-US" sz="1800">
              <a:effectLst>
                <a:outerShdw blurRad="63500" dir="2700000" algn="tl" rotWithShape="0">
                  <a:prstClr val="white">
                    <a:alpha val="40000"/>
                  </a:prstClr>
                </a:outerShdw>
              </a:effectLst>
            </a:endParaRPr>
          </a:p>
          <a:p>
            <a:pPr marL="577215" lvl="1" indent="-294640">
              <a:lnSpc>
                <a:spcPct val="90000"/>
              </a:lnSpc>
            </a:pPr>
            <a:r>
              <a:rPr lang="en-US" altLang="en-US" sz="2000"/>
              <a:t>MMU adds base register to logical address to form physical address</a:t>
            </a:r>
            <a:endParaRPr lang="en-US" altLang="en-US" sz="2000">
              <a:effectLst>
                <a:outerShdw blurRad="63500" dir="2700000" algn="tl" rotWithShape="0">
                  <a:prstClr val="white">
                    <a:alpha val="40000"/>
                  </a:prstClr>
                </a:outerShdw>
              </a:effectLst>
            </a:endParaRPr>
          </a:p>
          <a:p>
            <a:pPr marL="281940" indent="-281940">
              <a:lnSpc>
                <a:spcPct val="90000"/>
              </a:lnSpc>
            </a:pPr>
            <a:endParaRPr lang="en-US" altLang="en-US" sz="2400">
              <a:effectLst>
                <a:outerShdw blurRad="63500" dir="2700000" algn="tl" rotWithShape="0">
                  <a:prstClr val="white">
                    <a:alpha val="40000"/>
                  </a:prstClr>
                </a:outerShdw>
              </a:effectLst>
            </a:endParaRPr>
          </a:p>
        </p:txBody>
      </p:sp>
      <p:sp>
        <p:nvSpPr>
          <p:cNvPr id="162820" name="Rectangle 4"/>
          <p:cNvSpPr>
            <a:spLocks noChangeArrowheads="1"/>
          </p:cNvSpPr>
          <p:nvPr/>
        </p:nvSpPr>
        <p:spPr bwMode="auto">
          <a:xfrm>
            <a:off x="2590800" y="3429000"/>
            <a:ext cx="6858000" cy="3200400"/>
          </a:xfrm>
          <a:prstGeom prst="rect">
            <a:avLst/>
          </a:prstGeom>
          <a:solidFill>
            <a:schemeClr val="accent3"/>
          </a:solidFill>
          <a:ln w="9525">
            <a:solidFill>
              <a:schemeClr val="tx1"/>
            </a:solidFill>
            <a:miter lim="800000"/>
          </a:ln>
          <a:effectLst/>
        </p:spPr>
        <p:txBody>
          <a:bodyPr wrap="none" anchor="ctr"/>
          <a:lstStyle/>
          <a:p>
            <a:pPr algn="ctr"/>
            <a:endParaRPr lang="en-US" altLang="en-US"/>
          </a:p>
        </p:txBody>
      </p:sp>
      <p:sp>
        <p:nvSpPr>
          <p:cNvPr id="162821" name="Rectangle 5"/>
          <p:cNvSpPr>
            <a:spLocks noChangeArrowheads="1"/>
          </p:cNvSpPr>
          <p:nvPr/>
        </p:nvSpPr>
        <p:spPr bwMode="auto">
          <a:xfrm>
            <a:off x="4419600" y="3657600"/>
            <a:ext cx="1676400" cy="457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base</a:t>
            </a:r>
            <a:endParaRPr lang="en-US" altLang="en-US"/>
          </a:p>
        </p:txBody>
      </p:sp>
      <p:sp>
        <p:nvSpPr>
          <p:cNvPr id="162822" name="Rectangle 6"/>
          <p:cNvSpPr>
            <a:spLocks noChangeArrowheads="1"/>
          </p:cNvSpPr>
          <p:nvPr/>
        </p:nvSpPr>
        <p:spPr bwMode="auto">
          <a:xfrm>
            <a:off x="8229600" y="3657600"/>
            <a:ext cx="685800" cy="457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mode</a:t>
            </a:r>
            <a:endParaRPr lang="en-US" altLang="en-US"/>
          </a:p>
        </p:txBody>
      </p:sp>
      <p:sp>
        <p:nvSpPr>
          <p:cNvPr id="162823" name="Rectangle 7"/>
          <p:cNvSpPr>
            <a:spLocks noChangeArrowheads="1"/>
          </p:cNvSpPr>
          <p:nvPr/>
        </p:nvSpPr>
        <p:spPr bwMode="auto">
          <a:xfrm>
            <a:off x="6324600" y="3657600"/>
            <a:ext cx="1676400" cy="457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bounds</a:t>
            </a:r>
            <a:endParaRPr lang="en-US" altLang="en-US"/>
          </a:p>
        </p:txBody>
      </p:sp>
      <p:sp>
        <p:nvSpPr>
          <p:cNvPr id="162829" name="Text Box 13"/>
          <p:cNvSpPr txBox="1">
            <a:spLocks noChangeArrowheads="1"/>
          </p:cNvSpPr>
          <p:nvPr/>
        </p:nvSpPr>
        <p:spPr bwMode="auto">
          <a:xfrm>
            <a:off x="3048000" y="3657601"/>
            <a:ext cx="1252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t>registers</a:t>
            </a:r>
            <a:endParaRPr lang="en-US" altLang="en-US" sz="2400"/>
          </a:p>
        </p:txBody>
      </p:sp>
      <p:sp>
        <p:nvSpPr>
          <p:cNvPr id="162830" name="Text Box 14"/>
          <p:cNvSpPr txBox="1">
            <a:spLocks noChangeArrowheads="1"/>
          </p:cNvSpPr>
          <p:nvPr/>
        </p:nvSpPr>
        <p:spPr bwMode="auto">
          <a:xfrm>
            <a:off x="4800601" y="3429000"/>
            <a:ext cx="7489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t>32 bits</a:t>
            </a:r>
            <a:endParaRPr lang="en-US" altLang="en-US" sz="1600"/>
          </a:p>
        </p:txBody>
      </p:sp>
      <p:sp>
        <p:nvSpPr>
          <p:cNvPr id="162831" name="Text Box 15"/>
          <p:cNvSpPr txBox="1">
            <a:spLocks noChangeArrowheads="1"/>
          </p:cNvSpPr>
          <p:nvPr/>
        </p:nvSpPr>
        <p:spPr bwMode="auto">
          <a:xfrm>
            <a:off x="6781801" y="3429000"/>
            <a:ext cx="7489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t>32 bits</a:t>
            </a:r>
            <a:endParaRPr lang="en-US" altLang="en-US" sz="1600"/>
          </a:p>
        </p:txBody>
      </p:sp>
      <p:sp>
        <p:nvSpPr>
          <p:cNvPr id="162832" name="Text Box 16"/>
          <p:cNvSpPr txBox="1">
            <a:spLocks noChangeArrowheads="1"/>
          </p:cNvSpPr>
          <p:nvPr/>
        </p:nvSpPr>
        <p:spPr bwMode="auto">
          <a:xfrm>
            <a:off x="8153401" y="3429000"/>
            <a:ext cx="5661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a:t>1 bit</a:t>
            </a:r>
            <a:endParaRPr lang="en-US" altLang="en-US" sz="1600"/>
          </a:p>
        </p:txBody>
      </p:sp>
      <p:sp>
        <p:nvSpPr>
          <p:cNvPr id="162833" name="AutoShape 17"/>
          <p:cNvSpPr>
            <a:spLocks noChangeArrowheads="1"/>
          </p:cNvSpPr>
          <p:nvPr/>
        </p:nvSpPr>
        <p:spPr bwMode="auto">
          <a:xfrm>
            <a:off x="3124200" y="4267200"/>
            <a:ext cx="762000" cy="990600"/>
          </a:xfrm>
          <a:prstGeom prst="diamond">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a:t>mode </a:t>
            </a:r>
            <a:br>
              <a:rPr lang="en-US" altLang="en-US" sz="1400"/>
            </a:br>
            <a:r>
              <a:rPr lang="en-US" altLang="en-US" sz="1400"/>
              <a:t>= </a:t>
            </a:r>
            <a:br>
              <a:rPr lang="en-US" altLang="en-US" sz="1400"/>
            </a:br>
            <a:r>
              <a:rPr lang="en-US" altLang="en-US" sz="1400"/>
              <a:t>user?</a:t>
            </a:r>
            <a:endParaRPr lang="en-US" altLang="en-US"/>
          </a:p>
        </p:txBody>
      </p:sp>
      <p:sp>
        <p:nvSpPr>
          <p:cNvPr id="162835" name="AutoShape 19"/>
          <p:cNvSpPr>
            <a:spLocks noChangeArrowheads="1"/>
          </p:cNvSpPr>
          <p:nvPr/>
        </p:nvSpPr>
        <p:spPr bwMode="auto">
          <a:xfrm>
            <a:off x="3124200" y="5486400"/>
            <a:ext cx="762000" cy="990600"/>
          </a:xfrm>
          <a:prstGeom prst="diamond">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a:t>&lt;</a:t>
            </a:r>
            <a:br>
              <a:rPr lang="en-US" altLang="en-US" sz="1400"/>
            </a:br>
            <a:r>
              <a:rPr lang="en-US" altLang="en-US" sz="1400"/>
              <a:t>bounds?</a:t>
            </a:r>
            <a:endParaRPr lang="en-US" altLang="en-US"/>
          </a:p>
        </p:txBody>
      </p:sp>
      <p:sp>
        <p:nvSpPr>
          <p:cNvPr id="162836" name="Text Box 20"/>
          <p:cNvSpPr txBox="1">
            <a:spLocks noChangeArrowheads="1"/>
          </p:cNvSpPr>
          <p:nvPr/>
        </p:nvSpPr>
        <p:spPr bwMode="auto">
          <a:xfrm>
            <a:off x="3733800" y="4343400"/>
            <a:ext cx="609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no</a:t>
            </a:r>
            <a:endParaRPr lang="en-US" altLang="en-US" sz="2000"/>
          </a:p>
        </p:txBody>
      </p:sp>
      <p:sp>
        <p:nvSpPr>
          <p:cNvPr id="162837" name="Text Box 21"/>
          <p:cNvSpPr txBox="1">
            <a:spLocks noChangeArrowheads="1"/>
          </p:cNvSpPr>
          <p:nvPr/>
        </p:nvSpPr>
        <p:spPr bwMode="auto">
          <a:xfrm>
            <a:off x="3657600" y="6172200"/>
            <a:ext cx="533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no</a:t>
            </a:r>
            <a:endParaRPr lang="en-US" altLang="en-US" sz="2000"/>
          </a:p>
        </p:txBody>
      </p:sp>
      <p:sp>
        <p:nvSpPr>
          <p:cNvPr id="162838" name="Text Box 22"/>
          <p:cNvSpPr txBox="1">
            <a:spLocks noChangeArrowheads="1"/>
          </p:cNvSpPr>
          <p:nvPr/>
        </p:nvSpPr>
        <p:spPr bwMode="auto">
          <a:xfrm>
            <a:off x="3505200" y="5029200"/>
            <a:ext cx="609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yes</a:t>
            </a:r>
            <a:endParaRPr lang="en-US" altLang="en-US" sz="2000"/>
          </a:p>
        </p:txBody>
      </p:sp>
      <p:sp>
        <p:nvSpPr>
          <p:cNvPr id="162839" name="Text Box 23"/>
          <p:cNvSpPr txBox="1">
            <a:spLocks noChangeArrowheads="1"/>
          </p:cNvSpPr>
          <p:nvPr/>
        </p:nvSpPr>
        <p:spPr bwMode="auto">
          <a:xfrm>
            <a:off x="3810000" y="5562600"/>
            <a:ext cx="609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000"/>
              <a:t>yes</a:t>
            </a:r>
            <a:endParaRPr lang="en-US" altLang="en-US" sz="2000"/>
          </a:p>
        </p:txBody>
      </p:sp>
      <p:sp>
        <p:nvSpPr>
          <p:cNvPr id="162841" name="Line 25"/>
          <p:cNvSpPr>
            <a:spLocks noChangeShapeType="1"/>
          </p:cNvSpPr>
          <p:nvPr/>
        </p:nvSpPr>
        <p:spPr bwMode="auto">
          <a:xfrm>
            <a:off x="1524000" y="4800600"/>
            <a:ext cx="16002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2" name="Line 26"/>
          <p:cNvSpPr>
            <a:spLocks noChangeShapeType="1"/>
          </p:cNvSpPr>
          <p:nvPr/>
        </p:nvSpPr>
        <p:spPr bwMode="auto">
          <a:xfrm>
            <a:off x="3886200" y="4800600"/>
            <a:ext cx="64008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3" name="Line 27"/>
          <p:cNvSpPr>
            <a:spLocks noChangeShapeType="1"/>
          </p:cNvSpPr>
          <p:nvPr/>
        </p:nvSpPr>
        <p:spPr bwMode="auto">
          <a:xfrm>
            <a:off x="3886200" y="5943600"/>
            <a:ext cx="21336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44" name="Rectangle 28"/>
          <p:cNvSpPr>
            <a:spLocks noChangeArrowheads="1"/>
          </p:cNvSpPr>
          <p:nvPr/>
        </p:nvSpPr>
        <p:spPr bwMode="auto">
          <a:xfrm>
            <a:off x="6096000" y="5486400"/>
            <a:ext cx="990600" cy="8382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 </a:t>
            </a:r>
            <a:br>
              <a:rPr lang="en-US" altLang="en-US"/>
            </a:br>
            <a:r>
              <a:rPr lang="en-US" altLang="en-US"/>
              <a:t>base</a:t>
            </a:r>
            <a:endParaRPr lang="en-US" altLang="en-US"/>
          </a:p>
        </p:txBody>
      </p:sp>
      <p:sp>
        <p:nvSpPr>
          <p:cNvPr id="162851" name="Line 35"/>
          <p:cNvSpPr>
            <a:spLocks noChangeShapeType="1"/>
          </p:cNvSpPr>
          <p:nvPr/>
        </p:nvSpPr>
        <p:spPr bwMode="auto">
          <a:xfrm>
            <a:off x="3505200" y="5257800"/>
            <a:ext cx="0" cy="3048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53" name="Freeform 37"/>
          <p:cNvSpPr/>
          <p:nvPr/>
        </p:nvSpPr>
        <p:spPr bwMode="auto">
          <a:xfrm>
            <a:off x="7086600" y="4800600"/>
            <a:ext cx="685800" cy="1143000"/>
          </a:xfrm>
          <a:custGeom>
            <a:avLst/>
            <a:gdLst>
              <a:gd name="T0" fmla="*/ 0 w 432"/>
              <a:gd name="T1" fmla="*/ 720 h 720"/>
              <a:gd name="T2" fmla="*/ 432 w 432"/>
              <a:gd name="T3" fmla="*/ 720 h 720"/>
              <a:gd name="T4" fmla="*/ 432 w 432"/>
              <a:gd name="T5" fmla="*/ 0 h 720"/>
            </a:gdLst>
            <a:ahLst/>
            <a:cxnLst>
              <a:cxn ang="0">
                <a:pos x="T0" y="T1"/>
              </a:cxn>
              <a:cxn ang="0">
                <a:pos x="T2" y="T3"/>
              </a:cxn>
              <a:cxn ang="0">
                <a:pos x="T4" y="T5"/>
              </a:cxn>
            </a:cxnLst>
            <a:rect l="0" t="0" r="r" b="b"/>
            <a:pathLst>
              <a:path w="432" h="720">
                <a:moveTo>
                  <a:pt x="0" y="720"/>
                </a:moveTo>
                <a:lnTo>
                  <a:pt x="432" y="720"/>
                </a:lnTo>
                <a:lnTo>
                  <a:pt x="432" y="0"/>
                </a:lnTo>
              </a:path>
            </a:pathLst>
          </a:custGeom>
          <a:noFill/>
          <a:ln w="254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54" name="Freeform 38"/>
          <p:cNvSpPr/>
          <p:nvPr/>
        </p:nvSpPr>
        <p:spPr bwMode="auto">
          <a:xfrm>
            <a:off x="1752600" y="6477000"/>
            <a:ext cx="1752600" cy="304800"/>
          </a:xfrm>
          <a:custGeom>
            <a:avLst/>
            <a:gdLst>
              <a:gd name="T0" fmla="*/ 1104 w 1104"/>
              <a:gd name="T1" fmla="*/ 0 h 192"/>
              <a:gd name="T2" fmla="*/ 1104 w 1104"/>
              <a:gd name="T3" fmla="*/ 192 h 192"/>
              <a:gd name="T4" fmla="*/ 0 w 1104"/>
              <a:gd name="T5" fmla="*/ 192 h 192"/>
            </a:gdLst>
            <a:ahLst/>
            <a:cxnLst>
              <a:cxn ang="0">
                <a:pos x="T0" y="T1"/>
              </a:cxn>
              <a:cxn ang="0">
                <a:pos x="T2" y="T3"/>
              </a:cxn>
              <a:cxn ang="0">
                <a:pos x="T4" y="T5"/>
              </a:cxn>
            </a:cxnLst>
            <a:rect l="0" t="0" r="r" b="b"/>
            <a:pathLst>
              <a:path w="1104" h="192">
                <a:moveTo>
                  <a:pt x="1104" y="0"/>
                </a:moveTo>
                <a:lnTo>
                  <a:pt x="1104" y="192"/>
                </a:lnTo>
                <a:lnTo>
                  <a:pt x="0" y="192"/>
                </a:lnTo>
              </a:path>
            </a:pathLst>
          </a:custGeom>
          <a:noFill/>
          <a:ln w="254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855" name="Text Box 39"/>
          <p:cNvSpPr txBox="1">
            <a:spLocks noChangeArrowheads="1"/>
          </p:cNvSpPr>
          <p:nvPr/>
        </p:nvSpPr>
        <p:spPr bwMode="auto">
          <a:xfrm>
            <a:off x="1546226" y="6316663"/>
            <a:ext cx="2720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error</a:t>
            </a:r>
            <a:endParaRPr lang="en-US" altLang="en-US"/>
          </a:p>
        </p:txBody>
      </p:sp>
      <p:sp>
        <p:nvSpPr>
          <p:cNvPr id="162856" name="Text Box 40"/>
          <p:cNvSpPr txBox="1">
            <a:spLocks noChangeArrowheads="1"/>
          </p:cNvSpPr>
          <p:nvPr/>
        </p:nvSpPr>
        <p:spPr bwMode="auto">
          <a:xfrm>
            <a:off x="1676401" y="4114800"/>
            <a:ext cx="9957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logical</a:t>
            </a:r>
            <a:br>
              <a:rPr lang="en-US" altLang="en-US" sz="2000"/>
            </a:br>
            <a:r>
              <a:rPr lang="en-US" altLang="en-US" sz="2000"/>
              <a:t>address</a:t>
            </a:r>
            <a:endParaRPr lang="en-US" altLang="en-US" sz="2000"/>
          </a:p>
        </p:txBody>
      </p:sp>
      <p:sp>
        <p:nvSpPr>
          <p:cNvPr id="162857" name="Text Box 41"/>
          <p:cNvSpPr txBox="1">
            <a:spLocks noChangeArrowheads="1"/>
          </p:cNvSpPr>
          <p:nvPr/>
        </p:nvSpPr>
        <p:spPr bwMode="auto">
          <a:xfrm>
            <a:off x="9448800" y="4114801"/>
            <a:ext cx="1104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t>physical</a:t>
            </a:r>
            <a:br>
              <a:rPr lang="en-US" altLang="en-US" sz="2000"/>
            </a:br>
            <a:r>
              <a:rPr lang="en-US" altLang="en-US" sz="2000"/>
              <a:t>address</a:t>
            </a:r>
            <a:endParaRPr lang="en-US"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Shape 961"/>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962" name="Shape 962"/>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63" name="Shape 963"/>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64" name="Shape 964"/>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965" name="Shape 965"/>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66" name="Shape 966"/>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67" name="Shape 967"/>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968" name="Shape 968"/>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969" name="Shape 969"/>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970" name="Shape 970"/>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971" name="Shape 971"/>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972" name="Shape 972"/>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973" name="Shape 973"/>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974" name="Shape 974"/>
          <p:cNvSpPr/>
          <p:nvPr/>
        </p:nvSpPr>
        <p:spPr>
          <a:xfrm flipH="1">
            <a:off x="4857742" y="1348826"/>
            <a:ext cx="456658"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975" name="Shape 975"/>
          <p:cNvSpPr/>
          <p:nvPr/>
        </p:nvSpPr>
        <p:spPr>
          <a:xfrm>
            <a:off x="5317085" y="1113360"/>
            <a:ext cx="1755289" cy="461601"/>
          </a:xfrm>
          <a:prstGeom prst="rect">
            <a:avLst/>
          </a:prstGeom>
          <a:ln w="12700">
            <a:miter lim="400000"/>
          </a:ln>
        </p:spPr>
        <p:txBody>
          <a:bodyPr wrap="none" lIns="35719" tIns="35719" rIns="35719" bIns="35719" anchor="ctr">
            <a:spAutoFit/>
          </a:bodyPr>
          <a:lstStyle>
            <a:lvl1pPr algn="l"/>
          </a:lstStyle>
          <a:p>
            <a:pPr lvl="0">
              <a:defRPr sz="1800">
                <a:solidFill>
                  <a:srgbClr val="000000"/>
                </a:solidFill>
              </a:defRPr>
            </a:pPr>
            <a:r>
              <a:rPr sz="2530">
                <a:solidFill>
                  <a:srgbClr val="FFFFFF"/>
                </a:solidFill>
              </a:rPr>
              <a:t>base register</a:t>
            </a:r>
            <a:endParaRPr sz="2530">
              <a:solidFill>
                <a:srgbClr val="FFFFFF"/>
              </a:solidFill>
            </a:endParaRPr>
          </a:p>
        </p:txBody>
      </p:sp>
      <p:sp>
        <p:nvSpPr>
          <p:cNvPr id="976" name="Shape 976"/>
          <p:cNvSpPr/>
          <p:nvPr/>
        </p:nvSpPr>
        <p:spPr>
          <a:xfrm>
            <a:off x="7893552" y="1993120"/>
            <a:ext cx="1913474"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P1 is running</a:t>
            </a:r>
            <a:endParaRPr sz="2530">
              <a:solidFill>
                <a:srgbClr val="FFFFFF"/>
              </a:solidFill>
            </a:endParaRPr>
          </a:p>
        </p:txBody>
      </p:sp>
      <p:sp>
        <p:nvSpPr>
          <p:cNvPr id="977" name="Shape 977"/>
          <p:cNvSpPr/>
          <p:nvPr/>
        </p:nvSpPr>
        <p:spPr>
          <a:xfrm>
            <a:off x="4962633" y="1348826"/>
            <a:ext cx="2685" cy="517923"/>
          </a:xfrm>
          <a:prstGeom prst="line">
            <a:avLst/>
          </a:prstGeom>
          <a:ln w="25400">
            <a:solidFill>
              <a:schemeClr val="bg2"/>
            </a:solidFill>
            <a:miter lim="400000"/>
            <a:headEnd type="triangle"/>
            <a:tailEnd type="triangle"/>
          </a:ln>
        </p:spPr>
        <p:txBody>
          <a:bodyPr lIns="35719" tIns="35719" rIns="35719" bIns="35719" anchor="ctr"/>
          <a:lstStyle/>
          <a:p>
            <a:pPr lvl="0">
              <a:defRPr sz="2600"/>
            </a:pPr>
            <a:endParaRPr sz="1830">
              <a:solidFill>
                <a:schemeClr val="bg2"/>
              </a:solidFill>
            </a:endParaRPr>
          </a:p>
        </p:txBody>
      </p:sp>
      <p:sp>
        <p:nvSpPr>
          <p:cNvPr id="978" name="Shape 978"/>
          <p:cNvSpPr/>
          <p:nvPr/>
        </p:nvSpPr>
        <p:spPr>
          <a:xfrm>
            <a:off x="5317085" y="1631282"/>
            <a:ext cx="2159245" cy="461601"/>
          </a:xfrm>
          <a:prstGeom prst="rect">
            <a:avLst/>
          </a:prstGeom>
          <a:ln w="12700">
            <a:miter lim="400000"/>
          </a:ln>
        </p:spPr>
        <p:txBody>
          <a:bodyPr wrap="none" lIns="35719" tIns="35719" rIns="35719" bIns="35719" anchor="ctr">
            <a:spAutoFit/>
          </a:bodyPr>
          <a:lstStyle>
            <a:lvl1pPr algn="l"/>
          </a:lstStyle>
          <a:p>
            <a:pPr lvl="0">
              <a:defRPr sz="1800">
                <a:solidFill>
                  <a:srgbClr val="000000"/>
                </a:solidFill>
              </a:defRPr>
            </a:pPr>
            <a:r>
              <a:rPr sz="2530">
                <a:solidFill>
                  <a:schemeClr val="bg2"/>
                </a:solidFill>
              </a:rPr>
              <a:t>bounds register</a:t>
            </a:r>
            <a:endParaRPr sz="2530">
              <a:solidFill>
                <a:schemeClr val="bg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Shape 980"/>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981" name="Shape 981"/>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82" name="Shape 982"/>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83" name="Shape 983"/>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984" name="Shape 984"/>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985" name="Shape 985"/>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986" name="Shape 986"/>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987" name="Shape 987"/>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988" name="Shape 988"/>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989" name="Shape 989"/>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990" name="Shape 990"/>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991" name="Shape 991"/>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992" name="Shape 992"/>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993" name="Shape 993"/>
          <p:cNvSpPr/>
          <p:nvPr/>
        </p:nvSpPr>
        <p:spPr>
          <a:xfrm>
            <a:off x="7893552" y="1993120"/>
            <a:ext cx="1913474"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30">
                <a:solidFill>
                  <a:srgbClr val="FFFFFF"/>
                </a:solidFill>
              </a:rPr>
              <a:t>P2 is running</a:t>
            </a:r>
            <a:endParaRPr sz="2530">
              <a:solidFill>
                <a:srgbClr val="FFFFFF"/>
              </a:solidFill>
            </a:endParaRPr>
          </a:p>
        </p:txBody>
      </p:sp>
      <p:sp>
        <p:nvSpPr>
          <p:cNvPr id="994" name="Shape 994"/>
          <p:cNvSpPr/>
          <p:nvPr/>
        </p:nvSpPr>
        <p:spPr>
          <a:xfrm flipH="1">
            <a:off x="4857742" y="2956170"/>
            <a:ext cx="456658" cy="1"/>
          </a:xfrm>
          <a:prstGeom prst="line">
            <a:avLst/>
          </a:prstGeom>
          <a:ln w="25400">
            <a:solidFill>
              <a:srgbClr val="FFFFFF"/>
            </a:solidFill>
            <a:miter lim="400000"/>
            <a:tailEnd type="triangle"/>
          </a:ln>
        </p:spPr>
        <p:txBody>
          <a:bodyPr lIns="35719" tIns="35719" rIns="35719" bIns="35719" anchor="ctr"/>
          <a:lstStyle/>
          <a:p>
            <a:pPr lvl="0">
              <a:defRPr sz="2600"/>
            </a:pPr>
            <a:endParaRPr sz="1830"/>
          </a:p>
        </p:txBody>
      </p:sp>
      <p:sp>
        <p:nvSpPr>
          <p:cNvPr id="995" name="Shape 995"/>
          <p:cNvSpPr/>
          <p:nvPr/>
        </p:nvSpPr>
        <p:spPr>
          <a:xfrm>
            <a:off x="5317085" y="2720704"/>
            <a:ext cx="1755289" cy="461601"/>
          </a:xfrm>
          <a:prstGeom prst="rect">
            <a:avLst/>
          </a:prstGeom>
          <a:ln w="12700">
            <a:miter lim="400000"/>
          </a:ln>
        </p:spPr>
        <p:txBody>
          <a:bodyPr wrap="none" lIns="35719" tIns="35719" rIns="35719" bIns="35719" anchor="ctr">
            <a:spAutoFit/>
          </a:bodyPr>
          <a:lstStyle>
            <a:lvl1pPr algn="l"/>
          </a:lstStyle>
          <a:p>
            <a:pPr lvl="0">
              <a:defRPr sz="1800">
                <a:solidFill>
                  <a:srgbClr val="000000"/>
                </a:solidFill>
              </a:defRPr>
            </a:pPr>
            <a:r>
              <a:rPr sz="2530">
                <a:solidFill>
                  <a:srgbClr val="FFFFFF"/>
                </a:solidFill>
              </a:rPr>
              <a:t>base register</a:t>
            </a:r>
            <a:endParaRPr sz="2530">
              <a:solidFill>
                <a:srgbClr val="FFFFFF"/>
              </a:solidFill>
            </a:endParaRPr>
          </a:p>
        </p:txBody>
      </p:sp>
      <p:sp>
        <p:nvSpPr>
          <p:cNvPr id="996" name="Shape 996"/>
          <p:cNvSpPr/>
          <p:nvPr/>
        </p:nvSpPr>
        <p:spPr>
          <a:xfrm flipH="1">
            <a:off x="4951871" y="2956170"/>
            <a:ext cx="0" cy="517923"/>
          </a:xfrm>
          <a:prstGeom prst="line">
            <a:avLst/>
          </a:prstGeom>
          <a:ln w="25400">
            <a:solidFill>
              <a:schemeClr val="bg2"/>
            </a:solidFill>
            <a:miter lim="400000"/>
            <a:headEnd type="triangle"/>
            <a:tailEnd type="triangle"/>
          </a:ln>
        </p:spPr>
        <p:txBody>
          <a:bodyPr lIns="35719" tIns="35719" rIns="35719" bIns="35719" anchor="ctr"/>
          <a:lstStyle/>
          <a:p>
            <a:pPr lvl="0">
              <a:defRPr sz="2600"/>
            </a:pPr>
            <a:endParaRPr sz="1830"/>
          </a:p>
        </p:txBody>
      </p:sp>
      <p:sp>
        <p:nvSpPr>
          <p:cNvPr id="997" name="Shape 997"/>
          <p:cNvSpPr/>
          <p:nvPr/>
        </p:nvSpPr>
        <p:spPr>
          <a:xfrm>
            <a:off x="5317085" y="3238625"/>
            <a:ext cx="2159245" cy="461601"/>
          </a:xfrm>
          <a:prstGeom prst="rect">
            <a:avLst/>
          </a:prstGeom>
          <a:ln w="12700">
            <a:miter lim="400000"/>
          </a:ln>
        </p:spPr>
        <p:txBody>
          <a:bodyPr wrap="none" lIns="35719" tIns="35719" rIns="35719" bIns="35719" anchor="ctr">
            <a:spAutoFit/>
          </a:bodyPr>
          <a:lstStyle>
            <a:lvl1pPr algn="l"/>
          </a:lstStyle>
          <a:p>
            <a:pPr lvl="0">
              <a:defRPr sz="1800">
                <a:solidFill>
                  <a:srgbClr val="000000"/>
                </a:solidFill>
              </a:defRPr>
            </a:pPr>
            <a:r>
              <a:rPr sz="2530" dirty="0">
                <a:solidFill>
                  <a:schemeClr val="bg2"/>
                </a:solidFill>
              </a:rPr>
              <a:t>bounds register</a:t>
            </a:r>
            <a:endParaRPr sz="2530" dirty="0">
              <a:solidFill>
                <a:schemeClr val="bg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Shape 999"/>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1000" name="Shape 1000"/>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01" name="Shape 1001"/>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02" name="Shape 1002"/>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1003" name="Shape 1003"/>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04" name="Shape 1004"/>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05" name="Shape 1005"/>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1006" name="Shape 1006"/>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1007" name="Shape 1007"/>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1008" name="Shape 1008"/>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1009" name="Shape 1009"/>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1010" name="Shape 1010"/>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1011" name="Shape 1011"/>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1012" name="Shape 1012"/>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1013" name="Shape 1013"/>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14" name="Shape 1014"/>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15" name="Shape 1015"/>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1016" name="Shape 1016"/>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017" name="Shape 1017"/>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1018" name="Shape 1018"/>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1019" name="Shape 1019"/>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1020" name="Shape 1020"/>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1021" name="Shape 1021"/>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1022" name="Shape 1022"/>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1023" name="Shape 1023"/>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1024" name="Shape 1024"/>
          <p:cNvSpPr/>
          <p:nvPr/>
        </p:nvSpPr>
        <p:spPr>
          <a:xfrm>
            <a:off x="5267777" y="3320462"/>
            <a:ext cx="2329228"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dirty="0">
                <a:solidFill>
                  <a:srgbClr val="0D0D0D"/>
                </a:solidFill>
              </a:rPr>
              <a:t>P1</a:t>
            </a:r>
            <a:r>
              <a:rPr sz="2500" dirty="0">
                <a:solidFill>
                  <a:srgbClr val="FFFFFF"/>
                </a:solidFill>
              </a:rPr>
              <a:t> hurt</a:t>
            </a:r>
            <a:r>
              <a:rPr sz="2500" dirty="0">
                <a:solidFill>
                  <a:srgbClr val="0D0D0D"/>
                </a:solidFill>
              </a:rPr>
              <a:t> P2</a:t>
            </a:r>
            <a:r>
              <a:rPr sz="2500" dirty="0">
                <a:solidFill>
                  <a:srgbClr val="FFFFFF"/>
                </a:solidFill>
              </a:rPr>
              <a:t>?</a:t>
            </a:r>
            <a:endParaRPr sz="2500" dirty="0">
              <a:solidFill>
                <a:srgbClr val="FFFFFF"/>
              </a:solidFill>
            </a:endParaRPr>
          </a:p>
        </p:txBody>
      </p:sp>
      <p:sp>
        <p:nvSpPr>
          <p:cNvPr id="1025" name="Shape 1025"/>
          <p:cNvSpPr/>
          <p:nvPr/>
        </p:nvSpPr>
        <p:spPr>
          <a:xfrm>
            <a:off x="6046116" y="2417601"/>
            <a:ext cx="2022183"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store 3072, R1</a:t>
            </a:r>
            <a:endParaRPr sz="183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hape 1027"/>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1028" name="Shape 1028"/>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29" name="Shape 1029"/>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30" name="Shape 1030"/>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1031" name="Shape 1031"/>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32" name="Shape 1032"/>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33" name="Shape 1033"/>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1034" name="Shape 1034"/>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1035" name="Shape 1035"/>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1036" name="Shape 1036"/>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1037" name="Shape 1037"/>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1038" name="Shape 1038"/>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1039" name="Shape 1039"/>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1040" name="Shape 1040"/>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1041" name="Shape 1041"/>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42" name="Shape 1042"/>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43" name="Shape 1043"/>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1044" name="Shape 1044"/>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045" name="Shape 1045"/>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1046" name="Shape 1046"/>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1047" name="Shape 1047"/>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1048" name="Shape 1048"/>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1049" name="Shape 1049"/>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1050" name="Shape 1050"/>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1051" name="Shape 1051"/>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1052" name="Shape 1052"/>
          <p:cNvSpPr/>
          <p:nvPr/>
        </p:nvSpPr>
        <p:spPr>
          <a:xfrm>
            <a:off x="5267777" y="3320462"/>
            <a:ext cx="2329228"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dirty="0">
                <a:solidFill>
                  <a:srgbClr val="0D0D0D"/>
                </a:solidFill>
              </a:rPr>
              <a:t>P1</a:t>
            </a:r>
            <a:r>
              <a:rPr sz="2500" dirty="0">
                <a:solidFill>
                  <a:srgbClr val="FFFFFF"/>
                </a:solidFill>
              </a:rPr>
              <a:t> hurt </a:t>
            </a:r>
            <a:r>
              <a:rPr sz="2500" dirty="0">
                <a:solidFill>
                  <a:srgbClr val="0D0D0D"/>
                </a:solidFill>
              </a:rPr>
              <a:t>P2</a:t>
            </a:r>
            <a:r>
              <a:rPr sz="2500" dirty="0">
                <a:solidFill>
                  <a:srgbClr val="FFFFFF"/>
                </a:solidFill>
              </a:rPr>
              <a:t>?</a:t>
            </a:r>
            <a:endParaRPr sz="2500" dirty="0">
              <a:solidFill>
                <a:srgbClr val="FFFFFF"/>
              </a:solidFill>
            </a:endParaRPr>
          </a:p>
        </p:txBody>
      </p:sp>
      <p:sp>
        <p:nvSpPr>
          <p:cNvPr id="1053" name="Shape 1053"/>
          <p:cNvSpPr/>
          <p:nvPr/>
        </p:nvSpPr>
        <p:spPr>
          <a:xfrm>
            <a:off x="6046116" y="2417601"/>
            <a:ext cx="2022183"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store 3072, R1</a:t>
            </a:r>
            <a:endParaRPr sz="1830">
              <a:solidFill>
                <a:srgbClr val="FFFFFF"/>
              </a:solidFill>
            </a:endParaRPr>
          </a:p>
        </p:txBody>
      </p:sp>
      <p:sp>
        <p:nvSpPr>
          <p:cNvPr id="1054" name="Shape 1054"/>
          <p:cNvSpPr/>
          <p:nvPr/>
        </p:nvSpPr>
        <p:spPr>
          <a:xfrm>
            <a:off x="8251749" y="2399741"/>
            <a:ext cx="1901239" cy="353431"/>
          </a:xfrm>
          <a:prstGeom prst="rect">
            <a:avLst/>
          </a:prstGeom>
          <a:ln w="12700">
            <a:miter lim="400000"/>
          </a:ln>
        </p:spPr>
        <p:txBody>
          <a:bodyPr lIns="35719" tIns="35719" rIns="35719" bIns="35719" anchor="ctr">
            <a:spAutoFit/>
          </a:bodyPr>
          <a:lstStyle>
            <a:lvl1pPr algn="l">
              <a:defRPr sz="2600" b="1">
                <a:solidFill>
                  <a:srgbClr val="971817"/>
                </a:solidFill>
                <a:latin typeface="Helvetica"/>
                <a:ea typeface="Helvetica"/>
                <a:cs typeface="Helvetica"/>
                <a:sym typeface="Helvetica"/>
              </a:defRPr>
            </a:lvl1pPr>
          </a:lstStyle>
          <a:p>
            <a:pPr lvl="0">
              <a:defRPr sz="1800" b="0">
                <a:solidFill>
                  <a:srgbClr val="000000"/>
                </a:solidFill>
              </a:defRPr>
            </a:pPr>
            <a:r>
              <a:rPr lang="en-US" sz="1830" dirty="0"/>
              <a:t>Trap to</a:t>
            </a:r>
            <a:r>
              <a:rPr sz="1830" dirty="0"/>
              <a:t> OS!</a:t>
            </a:r>
            <a:endParaRPr sz="1830" dirty="0"/>
          </a:p>
        </p:txBody>
      </p:sp>
      <p:sp>
        <p:nvSpPr>
          <p:cNvPr id="2" name="TextBox 1"/>
          <p:cNvSpPr txBox="1"/>
          <p:nvPr/>
        </p:nvSpPr>
        <p:spPr>
          <a:xfrm>
            <a:off x="10046418" y="2409650"/>
            <a:ext cx="1547218" cy="369332"/>
          </a:xfrm>
          <a:prstGeom prst="rect">
            <a:avLst/>
          </a:prstGeom>
          <a:noFill/>
        </p:spPr>
        <p:txBody>
          <a:bodyPr wrap="none" rtlCol="0">
            <a:spAutoFit/>
          </a:bodyPr>
          <a:lstStyle/>
          <a:p>
            <a:r>
              <a:rPr lang="en-US">
                <a:solidFill>
                  <a:schemeClr val="bg2"/>
                </a:solidFill>
              </a:rPr>
              <a:t>3072 &gt;= 1024</a:t>
            </a:r>
            <a:endParaRPr lang="en-US">
              <a:solidFill>
                <a:schemeClr val="bg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1057" name="Shape 1057"/>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58" name="Shape 1058"/>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59" name="Shape 1059"/>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1060" name="Shape 1060"/>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61" name="Shape 1061"/>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62" name="Shape 1062"/>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1063" name="Shape 1063"/>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1064" name="Shape 1064"/>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1065" name="Shape 1065"/>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1066" name="Shape 1066"/>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1067" name="Shape 1067"/>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1068" name="Shape 1068"/>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1069" name="Shape 1069"/>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1070" name="Shape 1070"/>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71" name="Shape 1071"/>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72" name="Shape 1072"/>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1073" name="Shape 1073"/>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074" name="Shape 1074"/>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1075" name="Shape 1075"/>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1076" name="Shape 1076"/>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1077" name="Shape 1077"/>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1078" name="Shape 1078"/>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1079" name="Shape 1079"/>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1080" name="Shape 1080"/>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1081" name="Shape 1081"/>
          <p:cNvSpPr/>
          <p:nvPr/>
        </p:nvSpPr>
        <p:spPr>
          <a:xfrm>
            <a:off x="5267777" y="3320462"/>
            <a:ext cx="2329228" cy="461601"/>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dirty="0">
                <a:solidFill>
                  <a:srgbClr val="0D0D0D"/>
                </a:solidFill>
              </a:rPr>
              <a:t>P1</a:t>
            </a:r>
            <a:r>
              <a:rPr sz="2500" dirty="0">
                <a:solidFill>
                  <a:srgbClr val="FFFFFF"/>
                </a:solidFill>
              </a:rPr>
              <a:t> hurt </a:t>
            </a:r>
            <a:r>
              <a:rPr sz="2500" dirty="0">
                <a:solidFill>
                  <a:srgbClr val="0D0D0D"/>
                </a:solidFill>
              </a:rPr>
              <a:t>P2</a:t>
            </a:r>
            <a:r>
              <a:rPr sz="2500" dirty="0">
                <a:solidFill>
                  <a:srgbClr val="FFFFFF"/>
                </a:solidFill>
              </a:rPr>
              <a:t>?</a:t>
            </a:r>
            <a:endParaRPr sz="2500" dirty="0">
              <a:solidFill>
                <a:srgbClr val="FFFFFF"/>
              </a:solidFill>
            </a:endParaRPr>
          </a:p>
        </p:txBody>
      </p:sp>
      <p:sp>
        <p:nvSpPr>
          <p:cNvPr id="1082" name="Shape 1082"/>
          <p:cNvSpPr/>
          <p:nvPr/>
        </p:nvSpPr>
        <p:spPr>
          <a:xfrm>
            <a:off x="6046116" y="2417601"/>
            <a:ext cx="2022183"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store 3072, R1</a:t>
            </a:r>
            <a:endParaRPr sz="1830">
              <a:solidFill>
                <a:srgbClr val="FFFFFF"/>
              </a:solidFill>
            </a:endParaRPr>
          </a:p>
        </p:txBody>
      </p:sp>
      <p:sp>
        <p:nvSpPr>
          <p:cNvPr id="1083" name="Shape 1083"/>
          <p:cNvSpPr/>
          <p:nvPr/>
        </p:nvSpPr>
        <p:spPr>
          <a:xfrm>
            <a:off x="8251749" y="2399741"/>
            <a:ext cx="1901239" cy="353431"/>
          </a:xfrm>
          <a:prstGeom prst="rect">
            <a:avLst/>
          </a:prstGeom>
          <a:ln w="12700">
            <a:miter lim="400000"/>
          </a:ln>
        </p:spPr>
        <p:txBody>
          <a:bodyPr lIns="35719" tIns="35719" rIns="35719" bIns="35719" anchor="ctr">
            <a:spAutoFit/>
          </a:bodyPr>
          <a:lstStyle>
            <a:lvl1pPr algn="l">
              <a:defRPr sz="2600" b="1">
                <a:solidFill>
                  <a:srgbClr val="971817"/>
                </a:solidFill>
                <a:latin typeface="Helvetica"/>
                <a:ea typeface="Helvetica"/>
                <a:cs typeface="Helvetica"/>
                <a:sym typeface="Helvetica"/>
              </a:defRPr>
            </a:lvl1pPr>
          </a:lstStyle>
          <a:p>
            <a:pPr lvl="0">
              <a:defRPr sz="1800" b="0">
                <a:solidFill>
                  <a:srgbClr val="000000"/>
                </a:solidFill>
              </a:defRPr>
            </a:pPr>
            <a:r>
              <a:rPr lang="en-US" sz="1830" dirty="0"/>
              <a:t>Trap to</a:t>
            </a:r>
            <a:r>
              <a:rPr sz="1830" dirty="0"/>
              <a:t> OS!</a:t>
            </a:r>
            <a:endParaRPr sz="1830" dirty="0"/>
          </a:p>
        </p:txBody>
      </p:sp>
      <p:pic>
        <p:nvPicPr>
          <p:cNvPr id="1084" name="pasted-image.png"/>
          <p:cNvPicPr/>
          <p:nvPr/>
        </p:nvPicPr>
        <p:blipFill>
          <a:blip r:embed="rId1"/>
          <a:stretch>
            <a:fillRect/>
          </a:stretch>
        </p:blipFill>
        <p:spPr>
          <a:xfrm>
            <a:off x="3608279" y="1336557"/>
            <a:ext cx="669763" cy="535811"/>
          </a:xfrm>
          <a:prstGeom prst="rect">
            <a:avLst/>
          </a:prstGeom>
          <a:ln w="12700">
            <a:miter lim="4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sz="4555">
                <a:solidFill>
                  <a:srgbClr val="FFFFFF"/>
                </a:solidFill>
              </a:rPr>
              <a:t>Abstraction</a:t>
            </a:r>
            <a:r>
              <a:rPr lang="en-US" sz="4555">
                <a:solidFill>
                  <a:srgbClr val="FFFFFF"/>
                </a:solidFill>
              </a:rPr>
              <a:t>: Address SPace</a:t>
            </a:r>
            <a:endParaRPr sz="4555">
              <a:solidFill>
                <a:srgbClr val="FFFFFF"/>
              </a:solidFill>
            </a:endParaRPr>
          </a:p>
        </p:txBody>
      </p:sp>
      <p:sp>
        <p:nvSpPr>
          <p:cNvPr id="2" name="Content Placeholder 1"/>
          <p:cNvSpPr>
            <a:spLocks noGrp="1"/>
          </p:cNvSpPr>
          <p:nvPr>
            <p:ph idx="1"/>
          </p:nvPr>
        </p:nvSpPr>
        <p:spPr>
          <a:xfrm>
            <a:off x="349625" y="1828801"/>
            <a:ext cx="10720296" cy="4297363"/>
          </a:xfrm>
        </p:spPr>
        <p:txBody>
          <a:bodyPr vert="horz" lIns="130046" tIns="65023" rIns="130046" bIns="65023" rtlCol="0" anchor="t">
            <a:noAutofit/>
          </a:bodyPr>
          <a:lstStyle/>
          <a:p>
            <a:pPr marL="0" indent="0" defTabSz="398145">
              <a:spcBef>
                <a:spcPts val="2810"/>
              </a:spcBef>
              <a:buNone/>
              <a:defRPr sz="1800">
                <a:solidFill>
                  <a:srgbClr val="000000"/>
                </a:solidFill>
              </a:defRPr>
            </a:pPr>
            <a:r>
              <a:rPr lang="en-US" sz="1800">
                <a:sym typeface="Wingdings" panose="05000000000000000000"/>
              </a:rPr>
              <a:t>Address space: Each p</a:t>
            </a:r>
            <a:r>
              <a:rPr lang="en-US" sz="1800"/>
              <a:t>rocess has set of addresses that map to bytes in memory</a:t>
            </a:r>
            <a:endParaRPr lang="en-US" sz="1800">
              <a:effectLst>
                <a:outerShdw blurRad="63500" dir="2700000" algn="tl" rotWithShape="0">
                  <a:prstClr val="white">
                    <a:alpha val="40000"/>
                  </a:prstClr>
                </a:outerShdw>
              </a:effectLst>
            </a:endParaRPr>
          </a:p>
          <a:p>
            <a:pPr marL="0" indent="0" defTabSz="398145">
              <a:spcBef>
                <a:spcPts val="2810"/>
              </a:spcBef>
              <a:buNone/>
              <a:defRPr sz="1800">
                <a:solidFill>
                  <a:srgbClr val="000000"/>
                </a:solidFill>
              </a:defRPr>
            </a:pPr>
            <a:r>
              <a:rPr lang="en-US" sz="1800">
                <a:sym typeface="Wingdings" panose="05000000000000000000"/>
              </a:rPr>
              <a:t>Problem:</a:t>
            </a:r>
            <a:r>
              <a:rPr lang="en-US" sz="1800"/>
              <a:t> How can OS provide illusion of private address space to each process?</a:t>
            </a:r>
            <a:endParaRPr lang="en-US" sz="1800">
              <a:effectLst>
                <a:outerShdw blurRad="63500" dir="2700000" algn="tl" rotWithShape="0">
                  <a:prstClr val="white">
                    <a:alpha val="40000"/>
                  </a:prstClr>
                </a:outerShdw>
              </a:effectLst>
            </a:endParaRPr>
          </a:p>
          <a:p>
            <a:pPr marL="0" indent="0" defTabSz="398145">
              <a:spcBef>
                <a:spcPts val="2810"/>
              </a:spcBef>
              <a:buNone/>
              <a:defRPr sz="1800">
                <a:solidFill>
                  <a:srgbClr val="000000"/>
                </a:solidFill>
              </a:defRPr>
            </a:pPr>
            <a:r>
              <a:rPr lang="en-US" sz="1800"/>
              <a:t>Review: What is in an address space?</a:t>
            </a:r>
            <a:endParaRPr lang="en-US" sz="1800">
              <a:effectLst>
                <a:outerShdw blurRad="63500" dir="2700000" algn="tl" rotWithShape="0">
                  <a:prstClr val="white">
                    <a:alpha val="40000"/>
                  </a:prstClr>
                </a:outerShdw>
              </a:effectLst>
            </a:endParaRPr>
          </a:p>
          <a:p>
            <a:pPr marL="0" indent="0" defTabSz="398145">
              <a:spcBef>
                <a:spcPts val="2810"/>
              </a:spcBef>
              <a:buNone/>
              <a:defRPr sz="1800">
                <a:solidFill>
                  <a:srgbClr val="000000"/>
                </a:solidFill>
              </a:defRPr>
            </a:pPr>
            <a:r>
              <a:rPr lang="en-US" sz="1800"/>
              <a:t>Has  both static (unchanging) and dynamic (changing) components</a:t>
            </a:r>
            <a:endParaRPr lang="en-US" sz="1800">
              <a:effectLst>
                <a:outerShdw blurRad="63500" dir="2700000" algn="tl" rotWithShape="0">
                  <a:prstClr val="white">
                    <a:alpha val="40000"/>
                  </a:prstClr>
                </a:outerShdw>
              </a:effectLst>
            </a:endParaRPr>
          </a:p>
          <a:p>
            <a:pPr marL="637540" lvl="1" indent="-342900" defTabSz="398145">
              <a:spcBef>
                <a:spcPts val="2810"/>
              </a:spcBef>
              <a:defRPr sz="1800">
                <a:solidFill>
                  <a:srgbClr val="000000"/>
                </a:solidFill>
              </a:defRPr>
            </a:pPr>
            <a:r>
              <a:rPr lang="en-US" sz="1800"/>
              <a:t>Static: Code and some “global” (file scope) variables</a:t>
            </a:r>
            <a:endParaRPr lang="en-US" sz="1800">
              <a:effectLst>
                <a:outerShdw blurRad="63500" dir="2700000" algn="tl" rotWithShape="0">
                  <a:prstClr val="white">
                    <a:alpha val="40000"/>
                  </a:prstClr>
                </a:outerShdw>
              </a:effectLst>
            </a:endParaRPr>
          </a:p>
          <a:p>
            <a:pPr marL="637540" lvl="1" indent="-342900" defTabSz="398145">
              <a:spcBef>
                <a:spcPts val="2810"/>
              </a:spcBef>
              <a:defRPr sz="1800">
                <a:solidFill>
                  <a:srgbClr val="000000"/>
                </a:solidFill>
              </a:defRPr>
            </a:pPr>
            <a:r>
              <a:rPr lang="en-US" sz="1800"/>
              <a:t>Dynamic: Stack and Heap</a:t>
            </a:r>
            <a:endParaRPr lang="en-US" sz="1800">
              <a:effectLst>
                <a:outerShdw blurRad="63500" dir="2700000" algn="tl" rotWithShape="0">
                  <a:prstClr val="white">
                    <a:alpha val="40000"/>
                  </a:prstClr>
                </a:outerShdw>
              </a:effectLst>
            </a:endParaRPr>
          </a:p>
          <a:p>
            <a:pPr marL="281940" indent="-281940"/>
            <a:endParaRPr lang="en-US">
              <a:effectLst>
                <a:outerShdw blurRad="63500" dir="2700000" algn="tl" rotWithShape="0">
                  <a:prstClr val="white">
                    <a:alpha val="40000"/>
                  </a:prstClr>
                </a:outerShdw>
              </a:effectLst>
            </a:endParaRPr>
          </a:p>
        </p:txBody>
      </p:sp>
      <p:sp>
        <p:nvSpPr>
          <p:cNvPr id="5" name="Rectangle 12"/>
          <p:cNvSpPr>
            <a:spLocks noChangeArrowheads="1"/>
          </p:cNvSpPr>
          <p:nvPr/>
        </p:nvSpPr>
        <p:spPr bwMode="auto">
          <a:xfrm>
            <a:off x="8818282" y="2442882"/>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6" name="Rectangle 207"/>
          <p:cNvSpPr>
            <a:spLocks noChangeArrowheads="1"/>
          </p:cNvSpPr>
          <p:nvPr/>
        </p:nvSpPr>
        <p:spPr bwMode="auto">
          <a:xfrm>
            <a:off x="8462682" y="2761970"/>
            <a:ext cx="2209800" cy="297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208"/>
          <p:cNvSpPr>
            <a:spLocks noChangeArrowheads="1"/>
          </p:cNvSpPr>
          <p:nvPr/>
        </p:nvSpPr>
        <p:spPr bwMode="auto">
          <a:xfrm>
            <a:off x="8462682" y="4933670"/>
            <a:ext cx="2209800" cy="7620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2"/>
                </a:solidFill>
              </a:rPr>
              <a:t>Stack</a:t>
            </a:r>
            <a:endParaRPr lang="en-US" altLang="en-US">
              <a:solidFill>
                <a:schemeClr val="bg2"/>
              </a:solidFill>
            </a:endParaRPr>
          </a:p>
        </p:txBody>
      </p:sp>
      <p:sp>
        <p:nvSpPr>
          <p:cNvPr id="8" name="Rectangle 209"/>
          <p:cNvSpPr>
            <a:spLocks noChangeArrowheads="1"/>
          </p:cNvSpPr>
          <p:nvPr/>
        </p:nvSpPr>
        <p:spPr bwMode="auto">
          <a:xfrm>
            <a:off x="8484930" y="2815633"/>
            <a:ext cx="2209800" cy="5334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1"/>
                </a:solidFill>
              </a:rPr>
              <a:t>Code</a:t>
            </a:r>
            <a:endParaRPr lang="en-US" altLang="en-US">
              <a:solidFill>
                <a:schemeClr val="bg1"/>
              </a:solidFill>
            </a:endParaRPr>
          </a:p>
        </p:txBody>
      </p:sp>
      <p:sp>
        <p:nvSpPr>
          <p:cNvPr id="9" name="Rectangle 210"/>
          <p:cNvSpPr>
            <a:spLocks noChangeArrowheads="1"/>
          </p:cNvSpPr>
          <p:nvPr/>
        </p:nvSpPr>
        <p:spPr bwMode="auto">
          <a:xfrm>
            <a:off x="8484930" y="3351719"/>
            <a:ext cx="2209800" cy="63892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endParaRPr lang="en-US" altLang="en-US"/>
          </a:p>
        </p:txBody>
      </p:sp>
      <p:sp>
        <p:nvSpPr>
          <p:cNvPr id="10" name="Line 211"/>
          <p:cNvSpPr>
            <a:spLocks noChangeShapeType="1"/>
          </p:cNvSpPr>
          <p:nvPr/>
        </p:nvSpPr>
        <p:spPr bwMode="auto">
          <a:xfrm>
            <a:off x="9549652" y="3994708"/>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212"/>
          <p:cNvSpPr>
            <a:spLocks noChangeShapeType="1"/>
          </p:cNvSpPr>
          <p:nvPr/>
        </p:nvSpPr>
        <p:spPr bwMode="auto">
          <a:xfrm>
            <a:off x="9558617" y="4586007"/>
            <a:ext cx="0" cy="3048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TextBox 2"/>
          <p:cNvSpPr txBox="1"/>
          <p:nvPr/>
        </p:nvSpPr>
        <p:spPr>
          <a:xfrm>
            <a:off x="10793510" y="2635624"/>
            <a:ext cx="301686" cy="369332"/>
          </a:xfrm>
          <a:prstGeom prst="rect">
            <a:avLst/>
          </a:prstGeom>
          <a:noFill/>
        </p:spPr>
        <p:txBody>
          <a:bodyPr wrap="none" rtlCol="0">
            <a:spAutoFit/>
          </a:bodyPr>
          <a:lstStyle/>
          <a:p>
            <a:r>
              <a:rPr lang="en-US"/>
              <a:t>0</a:t>
            </a:r>
            <a:endParaRPr lang="en-US"/>
          </a:p>
        </p:txBody>
      </p:sp>
      <p:sp>
        <p:nvSpPr>
          <p:cNvPr id="4" name="TextBox 3"/>
          <p:cNvSpPr txBox="1"/>
          <p:nvPr/>
        </p:nvSpPr>
        <p:spPr>
          <a:xfrm>
            <a:off x="10757652" y="5540190"/>
            <a:ext cx="570990" cy="369332"/>
          </a:xfrm>
          <a:prstGeom prst="rect">
            <a:avLst/>
          </a:prstGeom>
          <a:noFill/>
        </p:spPr>
        <p:txBody>
          <a:bodyPr wrap="none" rtlCol="0">
            <a:spAutoFit/>
          </a:bodyPr>
          <a:lstStyle/>
          <a:p>
            <a:r>
              <a:rPr lang="en-US"/>
              <a:t>2</a:t>
            </a:r>
            <a:r>
              <a:rPr lang="en-US" baseline="30000"/>
              <a:t>n</a:t>
            </a:r>
            <a:r>
              <a:rPr lang="en-US"/>
              <a:t>-1</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p:nvPr/>
        </p:nvSpPr>
        <p:spPr>
          <a:xfrm>
            <a:off x="3064072" y="1336543"/>
            <a:ext cx="1758179" cy="535810"/>
          </a:xfrm>
          <a:prstGeom prst="rect">
            <a:avLst/>
          </a:prstGeom>
          <a:solidFill>
            <a:srgbClr val="11DBE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P1</a:t>
            </a:r>
            <a:endParaRPr sz="1830">
              <a:solidFill>
                <a:srgbClr val="FFFFFF"/>
              </a:solidFill>
            </a:endParaRPr>
          </a:p>
        </p:txBody>
      </p:sp>
      <p:sp>
        <p:nvSpPr>
          <p:cNvPr id="1057" name="Shape 1057"/>
          <p:cNvSpPr/>
          <p:nvPr/>
        </p:nvSpPr>
        <p:spPr>
          <a:xfrm>
            <a:off x="3064072" y="1872325"/>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58" name="Shape 1058"/>
          <p:cNvSpPr/>
          <p:nvPr/>
        </p:nvSpPr>
        <p:spPr>
          <a:xfrm>
            <a:off x="3064072" y="2408105"/>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59" name="Shape 1059"/>
          <p:cNvSpPr/>
          <p:nvPr/>
        </p:nvSpPr>
        <p:spPr>
          <a:xfrm>
            <a:off x="3064072" y="2943887"/>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P2</a:t>
            </a:r>
            <a:endParaRPr sz="1830">
              <a:solidFill>
                <a:srgbClr val="FFFFFF"/>
              </a:solidFill>
            </a:endParaRPr>
          </a:p>
        </p:txBody>
      </p:sp>
      <p:sp>
        <p:nvSpPr>
          <p:cNvPr id="1060" name="Shape 1060"/>
          <p:cNvSpPr/>
          <p:nvPr/>
        </p:nvSpPr>
        <p:spPr>
          <a:xfrm>
            <a:off x="3064072" y="800762"/>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061" name="Shape 1061"/>
          <p:cNvSpPr/>
          <p:nvPr/>
        </p:nvSpPr>
        <p:spPr>
          <a:xfrm>
            <a:off x="3064072" y="347966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062" name="Shape 1062"/>
          <p:cNvSpPr/>
          <p:nvPr/>
        </p:nvSpPr>
        <p:spPr>
          <a:xfrm>
            <a:off x="2500154" y="2785625"/>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4 KB</a:t>
            </a:r>
            <a:endParaRPr sz="1685">
              <a:solidFill>
                <a:srgbClr val="FFFFFF"/>
              </a:solidFill>
            </a:endParaRPr>
          </a:p>
        </p:txBody>
      </p:sp>
      <p:sp>
        <p:nvSpPr>
          <p:cNvPr id="1063" name="Shape 1063"/>
          <p:cNvSpPr/>
          <p:nvPr/>
        </p:nvSpPr>
        <p:spPr>
          <a:xfrm>
            <a:off x="2500154" y="3294617"/>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5 KB</a:t>
            </a:r>
            <a:endParaRPr sz="1685">
              <a:solidFill>
                <a:srgbClr val="FFFFFF"/>
              </a:solidFill>
            </a:endParaRPr>
          </a:p>
        </p:txBody>
      </p:sp>
      <p:sp>
        <p:nvSpPr>
          <p:cNvPr id="1064" name="Shape 1064"/>
          <p:cNvSpPr/>
          <p:nvPr/>
        </p:nvSpPr>
        <p:spPr>
          <a:xfrm>
            <a:off x="2500154" y="3830399"/>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6 KB</a:t>
            </a:r>
            <a:endParaRPr sz="1685">
              <a:solidFill>
                <a:srgbClr val="FFFFFF"/>
              </a:solidFill>
            </a:endParaRPr>
          </a:p>
        </p:txBody>
      </p:sp>
      <p:sp>
        <p:nvSpPr>
          <p:cNvPr id="1065" name="Shape 1065"/>
          <p:cNvSpPr/>
          <p:nvPr/>
        </p:nvSpPr>
        <p:spPr>
          <a:xfrm>
            <a:off x="2500154" y="1714063"/>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2 KB</a:t>
            </a:r>
            <a:endParaRPr sz="1685">
              <a:solidFill>
                <a:srgbClr val="FFFFFF"/>
              </a:solidFill>
            </a:endParaRPr>
          </a:p>
        </p:txBody>
      </p:sp>
      <p:sp>
        <p:nvSpPr>
          <p:cNvPr id="1066" name="Shape 1066"/>
          <p:cNvSpPr/>
          <p:nvPr/>
        </p:nvSpPr>
        <p:spPr>
          <a:xfrm>
            <a:off x="2500154" y="2249844"/>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3 KB</a:t>
            </a:r>
            <a:endParaRPr sz="1685">
              <a:solidFill>
                <a:srgbClr val="FFFFFF"/>
              </a:solidFill>
            </a:endParaRPr>
          </a:p>
        </p:txBody>
      </p:sp>
      <p:sp>
        <p:nvSpPr>
          <p:cNvPr id="1067" name="Shape 1067"/>
          <p:cNvSpPr/>
          <p:nvPr/>
        </p:nvSpPr>
        <p:spPr>
          <a:xfrm>
            <a:off x="2500154" y="1178282"/>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1 KB</a:t>
            </a:r>
            <a:endParaRPr sz="1685">
              <a:solidFill>
                <a:srgbClr val="FFFFFF"/>
              </a:solidFill>
            </a:endParaRPr>
          </a:p>
        </p:txBody>
      </p:sp>
      <p:sp>
        <p:nvSpPr>
          <p:cNvPr id="1068" name="Shape 1068"/>
          <p:cNvSpPr/>
          <p:nvPr/>
        </p:nvSpPr>
        <p:spPr>
          <a:xfrm>
            <a:off x="2500154" y="642500"/>
            <a:ext cx="543420"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a:solidFill>
                  <a:srgbClr val="FFFFFF"/>
                </a:solidFill>
              </a:rPr>
              <a:t>0 KB</a:t>
            </a:r>
            <a:endParaRPr sz="1685">
              <a:solidFill>
                <a:srgbClr val="FFFFFF"/>
              </a:solidFill>
            </a:endParaRPr>
          </a:p>
        </p:txBody>
      </p:sp>
      <p:sp>
        <p:nvSpPr>
          <p:cNvPr id="1069" name="Shape 1069"/>
          <p:cNvSpPr/>
          <p:nvPr/>
        </p:nvSpPr>
        <p:spPr>
          <a:xfrm>
            <a:off x="6046117"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load 100, R1</a:t>
            </a:r>
            <a:endParaRPr sz="1830">
              <a:solidFill>
                <a:srgbClr val="FFFFFF"/>
              </a:solidFill>
            </a:endParaRPr>
          </a:p>
        </p:txBody>
      </p:sp>
      <p:sp>
        <p:nvSpPr>
          <p:cNvPr id="1070" name="Shape 1070"/>
          <p:cNvSpPr/>
          <p:nvPr/>
        </p:nvSpPr>
        <p:spPr>
          <a:xfrm flipV="1">
            <a:off x="8130999" y="692864"/>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71" name="Shape 1071"/>
          <p:cNvSpPr/>
          <p:nvPr/>
        </p:nvSpPr>
        <p:spPr>
          <a:xfrm flipH="1" flipV="1">
            <a:off x="6130363" y="976574"/>
            <a:ext cx="3820605"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072" name="Shape 1072"/>
          <p:cNvSpPr/>
          <p:nvPr/>
        </p:nvSpPr>
        <p:spPr>
          <a:xfrm>
            <a:off x="8189242" y="988851"/>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1124, R1</a:t>
            </a:r>
            <a:endParaRPr sz="1830">
              <a:solidFill>
                <a:srgbClr val="FFFFFF"/>
              </a:solidFill>
            </a:endParaRPr>
          </a:p>
        </p:txBody>
      </p:sp>
      <p:sp>
        <p:nvSpPr>
          <p:cNvPr id="1073" name="Shape 1073"/>
          <p:cNvSpPr/>
          <p:nvPr/>
        </p:nvSpPr>
        <p:spPr>
          <a:xfrm>
            <a:off x="6224710"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074" name="Shape 1074"/>
          <p:cNvSpPr/>
          <p:nvPr/>
        </p:nvSpPr>
        <p:spPr>
          <a:xfrm>
            <a:off x="8189242" y="631663"/>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1075" name="Shape 1075"/>
          <p:cNvSpPr/>
          <p:nvPr/>
        </p:nvSpPr>
        <p:spPr>
          <a:xfrm>
            <a:off x="6046117"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 R1</a:t>
            </a:r>
            <a:endParaRPr sz="1830">
              <a:solidFill>
                <a:srgbClr val="FFFFFF"/>
              </a:solidFill>
            </a:endParaRPr>
          </a:p>
        </p:txBody>
      </p:sp>
      <p:sp>
        <p:nvSpPr>
          <p:cNvPr id="1076" name="Shape 1076"/>
          <p:cNvSpPr/>
          <p:nvPr/>
        </p:nvSpPr>
        <p:spPr>
          <a:xfrm>
            <a:off x="8189242" y="1346038"/>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4196, R1</a:t>
            </a:r>
            <a:endParaRPr sz="1830">
              <a:solidFill>
                <a:srgbClr val="FFFFFF"/>
              </a:solidFill>
            </a:endParaRPr>
          </a:p>
        </p:txBody>
      </p:sp>
      <p:sp>
        <p:nvSpPr>
          <p:cNvPr id="1077" name="Shape 1077"/>
          <p:cNvSpPr/>
          <p:nvPr/>
        </p:nvSpPr>
        <p:spPr>
          <a:xfrm>
            <a:off x="6046116" y="1703226"/>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P2: load 1000, R1</a:t>
            </a:r>
            <a:endParaRPr sz="1830">
              <a:solidFill>
                <a:srgbClr val="FFFFFF"/>
              </a:solidFill>
            </a:endParaRPr>
          </a:p>
        </p:txBody>
      </p:sp>
      <p:sp>
        <p:nvSpPr>
          <p:cNvPr id="1078" name="Shape 1078"/>
          <p:cNvSpPr/>
          <p:nvPr/>
        </p:nvSpPr>
        <p:spPr>
          <a:xfrm>
            <a:off x="8189242" y="1703226"/>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 load 5</a:t>
            </a:r>
            <a:r>
              <a:rPr lang="en-US" sz="1830" dirty="0">
                <a:solidFill>
                  <a:srgbClr val="FFFFFF"/>
                </a:solidFill>
              </a:rPr>
              <a:t>0</a:t>
            </a:r>
            <a:r>
              <a:rPr sz="1830" dirty="0">
                <a:solidFill>
                  <a:srgbClr val="FFFFFF"/>
                </a:solidFill>
              </a:rPr>
              <a:t>96, R1</a:t>
            </a:r>
            <a:endParaRPr sz="1830" dirty="0">
              <a:solidFill>
                <a:srgbClr val="FFFFFF"/>
              </a:solidFill>
            </a:endParaRPr>
          </a:p>
        </p:txBody>
      </p:sp>
      <p:sp>
        <p:nvSpPr>
          <p:cNvPr id="1079" name="Shape 1079"/>
          <p:cNvSpPr/>
          <p:nvPr/>
        </p:nvSpPr>
        <p:spPr>
          <a:xfrm>
            <a:off x="6046116" y="2060413"/>
            <a:ext cx="1937344"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dirty="0">
                <a:solidFill>
                  <a:srgbClr val="FFFFFF"/>
                </a:solidFill>
              </a:rPr>
              <a:t>P1: load 100</a:t>
            </a:r>
            <a:r>
              <a:rPr lang="en-US" sz="1830" dirty="0">
                <a:solidFill>
                  <a:srgbClr val="FFFFFF"/>
                </a:solidFill>
              </a:rPr>
              <a:t>0</a:t>
            </a:r>
            <a:r>
              <a:rPr sz="1830" dirty="0">
                <a:solidFill>
                  <a:srgbClr val="FFFFFF"/>
                </a:solidFill>
              </a:rPr>
              <a:t>, R1</a:t>
            </a:r>
            <a:endParaRPr sz="1830" dirty="0">
              <a:solidFill>
                <a:srgbClr val="FFFFFF"/>
              </a:solidFill>
            </a:endParaRPr>
          </a:p>
        </p:txBody>
      </p:sp>
      <p:sp>
        <p:nvSpPr>
          <p:cNvPr id="1080" name="Shape 1080"/>
          <p:cNvSpPr/>
          <p:nvPr/>
        </p:nvSpPr>
        <p:spPr>
          <a:xfrm>
            <a:off x="8189242" y="2060413"/>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 load 2024, R1</a:t>
            </a:r>
            <a:endParaRPr sz="1830">
              <a:solidFill>
                <a:srgbClr val="FFFFFF"/>
              </a:solidFill>
            </a:endParaRPr>
          </a:p>
        </p:txBody>
      </p:sp>
      <p:sp>
        <p:nvSpPr>
          <p:cNvPr id="1081" name="Shape 1081"/>
          <p:cNvSpPr/>
          <p:nvPr/>
        </p:nvSpPr>
        <p:spPr>
          <a:xfrm>
            <a:off x="5670245" y="4159509"/>
            <a:ext cx="3716723" cy="1226298"/>
          </a:xfrm>
          <a:prstGeom prst="rect">
            <a:avLst/>
          </a:prstGeom>
          <a:ln w="12700">
            <a:miter lim="400000"/>
          </a:ln>
        </p:spPr>
        <p:txBody>
          <a:bodyPr wrap="none" lIns="35719" tIns="35719" rIns="35719" bIns="35719" anchor="ctr">
            <a:spAutoFit/>
          </a:bodyPr>
          <a:lstStyle/>
          <a:p>
            <a:pPr lvl="0">
              <a:defRPr sz="1800">
                <a:solidFill>
                  <a:srgbClr val="000000"/>
                </a:solidFill>
              </a:defRPr>
            </a:pPr>
            <a:r>
              <a:rPr sz="2500" dirty="0">
                <a:solidFill>
                  <a:srgbClr val="FFFFFF"/>
                </a:solidFill>
              </a:rPr>
              <a:t>Can </a:t>
            </a:r>
            <a:r>
              <a:rPr sz="2500" dirty="0">
                <a:solidFill>
                  <a:srgbClr val="0D0D0D"/>
                </a:solidFill>
              </a:rPr>
              <a:t>P1</a:t>
            </a:r>
            <a:r>
              <a:rPr sz="2500" dirty="0">
                <a:solidFill>
                  <a:srgbClr val="FFFFFF"/>
                </a:solidFill>
              </a:rPr>
              <a:t> hurt </a:t>
            </a:r>
            <a:r>
              <a:rPr sz="2500" dirty="0">
                <a:solidFill>
                  <a:srgbClr val="0D0D0D"/>
                </a:solidFill>
              </a:rPr>
              <a:t>P2</a:t>
            </a:r>
            <a:r>
              <a:rPr sz="2500" dirty="0">
                <a:solidFill>
                  <a:srgbClr val="FFFFFF"/>
                </a:solidFill>
              </a:rPr>
              <a:t>?</a:t>
            </a:r>
            <a:endParaRPr sz="2500" dirty="0">
              <a:solidFill>
                <a:srgbClr val="FFFFFF"/>
              </a:solidFill>
            </a:endParaRPr>
          </a:p>
          <a:p>
            <a:pPr>
              <a:defRPr sz="1800">
                <a:solidFill>
                  <a:srgbClr val="000000"/>
                </a:solidFill>
              </a:defRPr>
            </a:pPr>
            <a:r>
              <a:rPr lang="en-US" sz="2500" dirty="0">
                <a:solidFill>
                  <a:srgbClr val="FFFFFF"/>
                </a:solidFill>
              </a:rPr>
              <a:t>NO, not with bounds </a:t>
            </a:r>
            <a:endParaRPr lang="en-US" sz="2500" dirty="0">
              <a:solidFill>
                <a:srgbClr val="FFFFFF"/>
              </a:solidFill>
            </a:endParaRPr>
          </a:p>
          <a:p>
            <a:pPr>
              <a:defRPr sz="1800">
                <a:solidFill>
                  <a:srgbClr val="000000"/>
                </a:solidFill>
              </a:defRPr>
            </a:pPr>
            <a:r>
              <a:rPr lang="en-US" sz="2500" dirty="0">
                <a:solidFill>
                  <a:srgbClr val="FFFFFF"/>
                </a:solidFill>
              </a:rPr>
              <a:t>to limit maximum address!</a:t>
            </a:r>
            <a:endParaRPr lang="en-US" dirty="0"/>
          </a:p>
        </p:txBody>
      </p:sp>
      <p:sp>
        <p:nvSpPr>
          <p:cNvPr id="1082" name="Shape 1082"/>
          <p:cNvSpPr/>
          <p:nvPr/>
        </p:nvSpPr>
        <p:spPr>
          <a:xfrm>
            <a:off x="6046116" y="2417601"/>
            <a:ext cx="2022183"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P1: store 3072, R1</a:t>
            </a:r>
            <a:endParaRPr sz="1830">
              <a:solidFill>
                <a:srgbClr val="FFFFFF"/>
              </a:solidFill>
            </a:endParaRPr>
          </a:p>
        </p:txBody>
      </p:sp>
      <p:sp>
        <p:nvSpPr>
          <p:cNvPr id="1083" name="Shape 1083"/>
          <p:cNvSpPr/>
          <p:nvPr/>
        </p:nvSpPr>
        <p:spPr>
          <a:xfrm>
            <a:off x="8251749" y="2399741"/>
            <a:ext cx="1901239" cy="353431"/>
          </a:xfrm>
          <a:prstGeom prst="rect">
            <a:avLst/>
          </a:prstGeom>
          <a:ln w="12700">
            <a:miter lim="400000"/>
          </a:ln>
        </p:spPr>
        <p:txBody>
          <a:bodyPr lIns="35719" tIns="35719" rIns="35719" bIns="35719" anchor="ctr">
            <a:spAutoFit/>
          </a:bodyPr>
          <a:lstStyle>
            <a:lvl1pPr algn="l">
              <a:defRPr sz="2600" b="1">
                <a:solidFill>
                  <a:srgbClr val="971817"/>
                </a:solidFill>
                <a:latin typeface="Helvetica"/>
                <a:ea typeface="Helvetica"/>
                <a:cs typeface="Helvetica"/>
                <a:sym typeface="Helvetica"/>
              </a:defRPr>
            </a:lvl1pPr>
          </a:lstStyle>
          <a:p>
            <a:pPr lvl="0">
              <a:defRPr sz="1800" b="0">
                <a:solidFill>
                  <a:srgbClr val="000000"/>
                </a:solidFill>
              </a:defRPr>
            </a:pPr>
            <a:r>
              <a:rPr lang="en-US" sz="1830" dirty="0"/>
              <a:t>Trap to</a:t>
            </a:r>
            <a:r>
              <a:rPr sz="1830" dirty="0"/>
              <a:t> OS!</a:t>
            </a:r>
            <a:endParaRPr sz="1830" dirty="0"/>
          </a:p>
        </p:txBody>
      </p:sp>
      <p:pic>
        <p:nvPicPr>
          <p:cNvPr id="1084" name="pasted-image.png"/>
          <p:cNvPicPr/>
          <p:nvPr/>
        </p:nvPicPr>
        <p:blipFill>
          <a:blip r:embed="rId1"/>
          <a:stretch>
            <a:fillRect/>
          </a:stretch>
        </p:blipFill>
        <p:spPr>
          <a:xfrm>
            <a:off x="3608279" y="1336557"/>
            <a:ext cx="669763" cy="535811"/>
          </a:xfrm>
          <a:prstGeom prst="rect">
            <a:avLst/>
          </a:prstGeom>
          <a:ln w="12700">
            <a:miter lim="4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Managing Processes</a:t>
            </a:r>
            <a:br>
              <a:rPr lang="en-US" altLang="en-US"/>
            </a:br>
            <a:r>
              <a:rPr lang="en-US" altLang="en-US"/>
              <a:t> with Base and Bounds</a:t>
            </a:r>
            <a:endParaRPr lang="en-US" altLang="en-US"/>
          </a:p>
        </p:txBody>
      </p:sp>
      <p:sp>
        <p:nvSpPr>
          <p:cNvPr id="164867" name="Rectangle 3"/>
          <p:cNvSpPr>
            <a:spLocks noGrp="1" noChangeArrowheads="1"/>
          </p:cNvSpPr>
          <p:nvPr>
            <p:ph type="body" idx="1"/>
          </p:nvPr>
        </p:nvSpPr>
        <p:spPr>
          <a:xfrm>
            <a:off x="376519" y="1828801"/>
            <a:ext cx="10774084" cy="4297363"/>
          </a:xfrm>
        </p:spPr>
        <p:txBody>
          <a:bodyPr vert="horz" lIns="130046" tIns="65023" rIns="130046" bIns="65023" rtlCol="0" anchor="t">
            <a:normAutofit fontScale="85000" lnSpcReduction="10000"/>
          </a:bodyPr>
          <a:lstStyle/>
          <a:p>
            <a:pPr marL="0" indent="0">
              <a:lnSpc>
                <a:spcPct val="90000"/>
              </a:lnSpc>
              <a:buNone/>
            </a:pPr>
            <a:r>
              <a:rPr lang="en-US" altLang="en-US" sz="2400" dirty="0"/>
              <a:t>Context-switch</a:t>
            </a:r>
            <a:endParaRPr lang="en-US" altLang="en-US" sz="2400" dirty="0"/>
          </a:p>
          <a:p>
            <a:pPr marL="577215" lvl="1" indent="-294640">
              <a:lnSpc>
                <a:spcPct val="90000"/>
              </a:lnSpc>
            </a:pPr>
            <a:r>
              <a:rPr lang="en-US" altLang="en-US" sz="2000" dirty="0"/>
              <a:t>Add base and bounds registers to PCB</a:t>
            </a:r>
            <a:endParaRPr lang="en-US" altLang="en-US" sz="2000" dirty="0">
              <a:effectLst>
                <a:outerShdw blurRad="63500" dir="2700000" algn="tl" rotWithShape="0">
                  <a:prstClr val="white">
                    <a:alpha val="40000"/>
                  </a:prstClr>
                </a:outerShdw>
              </a:effectLst>
            </a:endParaRPr>
          </a:p>
          <a:p>
            <a:pPr marL="577215" lvl="1" indent="-294640">
              <a:lnSpc>
                <a:spcPct val="90000"/>
              </a:lnSpc>
            </a:pPr>
            <a:r>
              <a:rPr lang="en-US" altLang="en-US" sz="2000" dirty="0"/>
              <a:t>Steps</a:t>
            </a:r>
            <a:endParaRPr lang="en-US" altLang="en-US" sz="2000" dirty="0">
              <a:effectLst>
                <a:outerShdw blurRad="63500" dir="2700000" algn="tl" rotWithShape="0">
                  <a:prstClr val="white">
                    <a:alpha val="40000"/>
                  </a:prstClr>
                </a:outerShdw>
              </a:effectLst>
            </a:endParaRPr>
          </a:p>
          <a:p>
            <a:pPr marL="859790" lvl="2" indent="-281940">
              <a:lnSpc>
                <a:spcPct val="90000"/>
              </a:lnSpc>
            </a:pPr>
            <a:r>
              <a:rPr lang="en-US" altLang="en-US" sz="1800" dirty="0"/>
              <a:t>Change to privileged mode (CPU does this on interrupt, trap, or fault)</a:t>
            </a:r>
            <a:endParaRPr lang="en-US" altLang="en-US" sz="1800" dirty="0">
              <a:effectLst>
                <a:outerShdw blurRad="63500" dir="2700000" algn="tl" rotWithShape="0">
                  <a:prstClr val="white">
                    <a:alpha val="40000"/>
                  </a:prstClr>
                </a:outerShdw>
              </a:effectLst>
            </a:endParaRPr>
          </a:p>
          <a:p>
            <a:pPr marL="859790" lvl="2" indent="-281940">
              <a:lnSpc>
                <a:spcPct val="90000"/>
              </a:lnSpc>
            </a:pPr>
            <a:r>
              <a:rPr lang="en-US" altLang="en-US" sz="1800" dirty="0"/>
              <a:t>Save base and bounds registers of old process</a:t>
            </a:r>
            <a:endParaRPr lang="en-US" altLang="en-US" sz="1800" dirty="0">
              <a:effectLst>
                <a:outerShdw blurRad="63500" dir="2700000" algn="tl" rotWithShape="0">
                  <a:prstClr val="white">
                    <a:alpha val="40000"/>
                  </a:prstClr>
                </a:outerShdw>
              </a:effectLst>
            </a:endParaRPr>
          </a:p>
          <a:p>
            <a:pPr marL="859790" lvl="2" indent="-281940">
              <a:lnSpc>
                <a:spcPct val="90000"/>
              </a:lnSpc>
            </a:pPr>
            <a:r>
              <a:rPr lang="en-US" altLang="en-US" sz="1800" dirty="0"/>
              <a:t>Load base and bounds registers of new process</a:t>
            </a:r>
            <a:endParaRPr lang="en-US" altLang="en-US" sz="1800" dirty="0">
              <a:effectLst>
                <a:outerShdw blurRad="63500" dir="2700000" algn="tl" rotWithShape="0">
                  <a:prstClr val="white">
                    <a:alpha val="40000"/>
                  </a:prstClr>
                </a:outerShdw>
              </a:effectLst>
            </a:endParaRPr>
          </a:p>
          <a:p>
            <a:pPr marL="859790" lvl="2" indent="-281940">
              <a:lnSpc>
                <a:spcPct val="90000"/>
              </a:lnSpc>
            </a:pPr>
            <a:r>
              <a:rPr lang="en-US" altLang="en-US" sz="1800" dirty="0"/>
              <a:t>Change to user mode and jump to new process</a:t>
            </a:r>
            <a:endParaRPr lang="en-US" altLang="en-US" sz="1800" dirty="0">
              <a:effectLst>
                <a:outerShdw blurRad="63500" dir="2700000" algn="tl" rotWithShape="0">
                  <a:prstClr val="white">
                    <a:alpha val="40000"/>
                  </a:prstClr>
                </a:outerShdw>
              </a:effectLst>
            </a:endParaRPr>
          </a:p>
          <a:p>
            <a:pPr marL="0" indent="0">
              <a:lnSpc>
                <a:spcPct val="90000"/>
              </a:lnSpc>
              <a:buNone/>
            </a:pPr>
            <a:r>
              <a:rPr lang="en-US" altLang="en-US" sz="2400" dirty="0"/>
              <a:t>QUESTION: What if don’t change base and bounds registers when context switch done?</a:t>
            </a:r>
            <a:endParaRPr lang="en-US" altLang="en-US" sz="2400" dirty="0">
              <a:effectLst>
                <a:outerShdw blurRad="63500" dir="2700000" algn="tl" rotWithShape="0">
                  <a:prstClr val="white">
                    <a:alpha val="40000"/>
                  </a:prstClr>
                </a:outerShdw>
              </a:effectLst>
            </a:endParaRPr>
          </a:p>
          <a:p>
            <a:pPr marL="0" indent="0">
              <a:lnSpc>
                <a:spcPct val="90000"/>
              </a:lnSpc>
              <a:buNone/>
            </a:pPr>
            <a:r>
              <a:rPr lang="en-US" altLang="en-US" sz="2400" dirty="0">
                <a:effectLst>
                  <a:outerShdw blurRad="63500" dir="2700000" algn="tl" rotWithShape="0">
                    <a:prstClr val="white">
                      <a:alpha val="40000"/>
                    </a:prstClr>
                  </a:outerShdw>
                </a:effectLst>
              </a:rPr>
              <a:t>ANSWER: The process that runs after the context switch will have addresses translated incorrectly, and will crash or corrupt the memory of the process at the address in the base register.</a:t>
            </a:r>
            <a:endParaRPr lang="en-US" altLang="en-US" sz="2400" dirty="0">
              <a:effectLst>
                <a:outerShdw blurRad="63500" dir="2700000" algn="tl" rotWithShape="0">
                  <a:prstClr val="white">
                    <a:alpha val="40000"/>
                  </a:prstClr>
                </a:outerShdw>
              </a:effectLst>
            </a:endParaRPr>
          </a:p>
          <a:p>
            <a:pPr marL="0" indent="0">
              <a:lnSpc>
                <a:spcPct val="90000"/>
              </a:lnSpc>
              <a:buNone/>
            </a:pPr>
            <a:r>
              <a:rPr lang="en-US" altLang="en-US" sz="2400" dirty="0"/>
              <a:t>Protection requirement</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000" dirty="0"/>
              <a:t>User process cannot change base and bounds registers (instructions for this are privileged)</a:t>
            </a:r>
            <a:endParaRPr lang="en-US" altLang="en-US" sz="2000" dirty="0">
              <a:effectLst>
                <a:outerShdw blurRad="63500" dir="2700000" algn="tl" rotWithShape="0">
                  <a:prstClr val="white">
                    <a:alpha val="40000"/>
                  </a:prstClr>
                </a:outerShdw>
              </a:effectLst>
            </a:endParaRPr>
          </a:p>
          <a:p>
            <a:pPr marL="577215" lvl="1" indent="-294640">
              <a:lnSpc>
                <a:spcPct val="90000"/>
              </a:lnSpc>
            </a:pPr>
            <a:r>
              <a:rPr lang="en-US" altLang="en-US" sz="2000" dirty="0"/>
              <a:t>User process cannot change to privileged mode (user process cannot change mode bit)</a:t>
            </a:r>
            <a:endParaRPr lang="en-US" altLang="en-US" sz="2000" dirty="0">
              <a:effectLst>
                <a:outerShdw blurRad="63500" dir="2700000" algn="tl" rotWithShape="0">
                  <a:prstClr val="white">
                    <a:alpha val="40000"/>
                  </a:prstClr>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Base and Bounds Advantages</a:t>
            </a:r>
            <a:endParaRPr lang="en-US" altLang="en-US"/>
          </a:p>
        </p:txBody>
      </p:sp>
      <p:sp>
        <p:nvSpPr>
          <p:cNvPr id="165891" name="Rectangle 3"/>
          <p:cNvSpPr>
            <a:spLocks noGrp="1" noChangeArrowheads="1"/>
          </p:cNvSpPr>
          <p:nvPr>
            <p:ph type="body" idx="1"/>
          </p:nvPr>
        </p:nvSpPr>
        <p:spPr>
          <a:xfrm>
            <a:off x="89648" y="1506073"/>
            <a:ext cx="11716870" cy="5038163"/>
          </a:xfrm>
        </p:spPr>
        <p:txBody>
          <a:bodyPr vert="horz" lIns="130046" tIns="65023" rIns="130046" bIns="65023" rtlCol="0" anchor="t">
            <a:normAutofit/>
          </a:bodyPr>
          <a:lstStyle/>
          <a:p>
            <a:pPr marL="0" indent="0">
              <a:lnSpc>
                <a:spcPct val="90000"/>
              </a:lnSpc>
              <a:buNone/>
            </a:pPr>
            <a:r>
              <a:rPr lang="en-US" altLang="en-US" sz="2400" dirty="0"/>
              <a:t>Advantages</a:t>
            </a:r>
            <a:endParaRPr lang="en-US" altLang="en-US" sz="2400" dirty="0"/>
          </a:p>
          <a:p>
            <a:pPr marL="577215" lvl="1" indent="-294640">
              <a:lnSpc>
                <a:spcPct val="90000"/>
              </a:lnSpc>
            </a:pPr>
            <a:r>
              <a:rPr lang="en-US" altLang="en-US" sz="2400" dirty="0"/>
              <a:t>Provides protection (both read and write) across address spaces</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400" dirty="0"/>
              <a:t>No partial sharing of address spaces by processes, but complete sharing possible</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400" dirty="0"/>
              <a:t>Supports dynamic relocation</a:t>
            </a:r>
            <a:endParaRPr lang="en-US" altLang="en-US" sz="2400" dirty="0">
              <a:effectLst>
                <a:outerShdw blurRad="63500" dir="2700000" algn="tl" rotWithShape="0">
                  <a:prstClr val="white">
                    <a:alpha val="40000"/>
                  </a:prstClr>
                </a:outerShdw>
              </a:effectLst>
            </a:endParaRPr>
          </a:p>
          <a:p>
            <a:pPr marL="859790" lvl="2" indent="-281940">
              <a:lnSpc>
                <a:spcPct val="90000"/>
              </a:lnSpc>
            </a:pPr>
            <a:r>
              <a:rPr lang="en-US" altLang="en-US" sz="2400" dirty="0"/>
              <a:t>Can place process at different locations initially each time program runs as a process and also move address spaces of running processes</a:t>
            </a:r>
            <a:endParaRPr lang="en-US" altLang="en-US" sz="2400" dirty="0">
              <a:effectLst>
                <a:outerShdw blurRad="63500" dir="2700000" algn="tl" rotWithShape="0">
                  <a:prstClr val="white">
                    <a:alpha val="40000"/>
                  </a:prstClr>
                </a:outerShdw>
              </a:effectLst>
            </a:endParaRPr>
          </a:p>
          <a:p>
            <a:pPr marL="577215" lvl="2" indent="0">
              <a:lnSpc>
                <a:spcPct val="90000"/>
              </a:lnSpc>
              <a:buNone/>
            </a:pPr>
            <a:endParaRPr lang="en-US" altLang="en-US" sz="2400">
              <a:effectLst>
                <a:outerShdw blurRad="63500" dir="2700000" algn="tl" rotWithShape="0">
                  <a:prstClr val="white">
                    <a:alpha val="40000"/>
                  </a:prstClr>
                </a:outerShdw>
              </a:effectLst>
            </a:endParaRPr>
          </a:p>
          <a:p>
            <a:pPr marL="577215" lvl="1" indent="-294640">
              <a:lnSpc>
                <a:spcPct val="90000"/>
              </a:lnSpc>
            </a:pPr>
            <a:r>
              <a:rPr lang="en-US" altLang="en-US" sz="2400" dirty="0"/>
              <a:t>Simple, inexpensive implementation</a:t>
            </a:r>
            <a:endParaRPr lang="en-US" altLang="en-US" sz="2400" dirty="0">
              <a:effectLst>
                <a:outerShdw blurRad="63500" dir="2700000" algn="tl" rotWithShape="0">
                  <a:prstClr val="white">
                    <a:alpha val="40000"/>
                  </a:prstClr>
                </a:outerShdw>
              </a:effectLst>
            </a:endParaRPr>
          </a:p>
          <a:p>
            <a:pPr marL="859790" lvl="2" indent="-281940">
              <a:lnSpc>
                <a:spcPct val="90000"/>
              </a:lnSpc>
            </a:pPr>
            <a:r>
              <a:rPr lang="en-US" altLang="en-US" sz="2400" dirty="0"/>
              <a:t>Few registers, little logic in MMU</a:t>
            </a:r>
            <a:endParaRPr lang="en-US" altLang="en-US" sz="2400" dirty="0">
              <a:effectLst>
                <a:outerShdw blurRad="63500" dir="2700000" algn="tl" rotWithShape="0">
                  <a:prstClr val="white">
                    <a:alpha val="40000"/>
                  </a:prstClr>
                </a:outerShdw>
              </a:effectLst>
            </a:endParaRPr>
          </a:p>
          <a:p>
            <a:pPr marL="577215" lvl="1" indent="-294640">
              <a:lnSpc>
                <a:spcPct val="90000"/>
              </a:lnSpc>
            </a:pPr>
            <a:r>
              <a:rPr lang="en-US" altLang="en-US" sz="2400" dirty="0"/>
              <a:t>Fast</a:t>
            </a:r>
            <a:endParaRPr lang="en-US" altLang="en-US" sz="2400" dirty="0">
              <a:effectLst>
                <a:outerShdw blurRad="63500" dir="2700000" algn="tl" rotWithShape="0">
                  <a:prstClr val="white">
                    <a:alpha val="40000"/>
                  </a:prstClr>
                </a:outerShdw>
              </a:effectLst>
            </a:endParaRPr>
          </a:p>
          <a:p>
            <a:pPr marL="859790" lvl="2" indent="-281940">
              <a:lnSpc>
                <a:spcPct val="90000"/>
              </a:lnSpc>
            </a:pPr>
            <a:r>
              <a:rPr lang="en-US" altLang="en-US" sz="2400" dirty="0"/>
              <a:t>Add and compare in parallel</a:t>
            </a:r>
            <a:endParaRPr lang="en-US" altLang="en-US" sz="2400" dirty="0">
              <a:effectLst>
                <a:outerShdw blurRad="63500" dir="2700000" algn="tl" rotWithShape="0">
                  <a:prstClr val="white">
                    <a:alpha val="40000"/>
                  </a:prstClr>
                </a:outerShdw>
              </a:effectLst>
            </a:endParaRPr>
          </a:p>
        </p:txBody>
      </p:sp>
      <p:sp>
        <p:nvSpPr>
          <p:cNvPr id="4" name="Rectangle 4"/>
          <p:cNvSpPr>
            <a:spLocks noChangeArrowheads="1"/>
          </p:cNvSpPr>
          <p:nvPr/>
        </p:nvSpPr>
        <p:spPr bwMode="auto">
          <a:xfrm>
            <a:off x="6264137" y="4072226"/>
            <a:ext cx="5143925" cy="2199205"/>
          </a:xfrm>
          <a:prstGeom prst="rect">
            <a:avLst/>
          </a:prstGeom>
          <a:solidFill>
            <a:schemeClr val="accent3"/>
          </a:solidFill>
          <a:ln w="9525">
            <a:solidFill>
              <a:schemeClr val="tx1"/>
            </a:solidFill>
            <a:miter lim="800000"/>
          </a:ln>
          <a:effectLst/>
        </p:spPr>
        <p:txBody>
          <a:bodyPr wrap="none" anchor="ctr"/>
          <a:lstStyle/>
          <a:p>
            <a:pPr algn="ctr"/>
            <a:endParaRPr lang="en-US" altLang="en-US" sz="1100"/>
          </a:p>
        </p:txBody>
      </p:sp>
      <p:sp>
        <p:nvSpPr>
          <p:cNvPr id="5" name="Rectangle 5"/>
          <p:cNvSpPr>
            <a:spLocks noChangeArrowheads="1"/>
          </p:cNvSpPr>
          <p:nvPr/>
        </p:nvSpPr>
        <p:spPr bwMode="auto">
          <a:xfrm>
            <a:off x="7864469" y="4343604"/>
            <a:ext cx="1257404" cy="31417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a:t>base</a:t>
            </a:r>
            <a:endParaRPr lang="en-US" altLang="en-US" sz="1100"/>
          </a:p>
        </p:txBody>
      </p:sp>
      <p:sp>
        <p:nvSpPr>
          <p:cNvPr id="6" name="Rectangle 6"/>
          <p:cNvSpPr>
            <a:spLocks noChangeArrowheads="1"/>
          </p:cNvSpPr>
          <p:nvPr/>
        </p:nvSpPr>
        <p:spPr bwMode="auto">
          <a:xfrm>
            <a:off x="10722205" y="4343604"/>
            <a:ext cx="514392" cy="31417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a:t>mode</a:t>
            </a:r>
            <a:endParaRPr lang="en-US" altLang="en-US" sz="1100"/>
          </a:p>
        </p:txBody>
      </p:sp>
      <p:sp>
        <p:nvSpPr>
          <p:cNvPr id="7" name="Rectangle 7"/>
          <p:cNvSpPr>
            <a:spLocks noChangeArrowheads="1"/>
          </p:cNvSpPr>
          <p:nvPr/>
        </p:nvSpPr>
        <p:spPr bwMode="auto">
          <a:xfrm>
            <a:off x="9293337" y="4343604"/>
            <a:ext cx="1257404" cy="31417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a:t>bounds</a:t>
            </a:r>
            <a:endParaRPr lang="en-US" altLang="en-US" sz="1100"/>
          </a:p>
        </p:txBody>
      </p:sp>
      <p:sp>
        <p:nvSpPr>
          <p:cNvPr id="8" name="Text Box 13"/>
          <p:cNvSpPr txBox="1">
            <a:spLocks noChangeArrowheads="1"/>
          </p:cNvSpPr>
          <p:nvPr/>
        </p:nvSpPr>
        <p:spPr bwMode="auto">
          <a:xfrm>
            <a:off x="6835685" y="4343605"/>
            <a:ext cx="8066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400"/>
              <a:t>registers</a:t>
            </a:r>
            <a:endParaRPr lang="en-US" altLang="en-US" sz="1400"/>
          </a:p>
        </p:txBody>
      </p:sp>
      <p:sp>
        <p:nvSpPr>
          <p:cNvPr id="9" name="Text Box 14"/>
          <p:cNvSpPr txBox="1">
            <a:spLocks noChangeArrowheads="1"/>
          </p:cNvSpPr>
          <p:nvPr/>
        </p:nvSpPr>
        <p:spPr bwMode="auto">
          <a:xfrm>
            <a:off x="8150244" y="4186518"/>
            <a:ext cx="5741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050"/>
              <a:t>32 bits</a:t>
            </a:r>
            <a:endParaRPr lang="en-US" altLang="en-US" sz="1050"/>
          </a:p>
        </p:txBody>
      </p:sp>
      <p:sp>
        <p:nvSpPr>
          <p:cNvPr id="10" name="Text Box 15"/>
          <p:cNvSpPr txBox="1">
            <a:spLocks noChangeArrowheads="1"/>
          </p:cNvSpPr>
          <p:nvPr/>
        </p:nvSpPr>
        <p:spPr bwMode="auto">
          <a:xfrm>
            <a:off x="9636266" y="4186518"/>
            <a:ext cx="5741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050"/>
              <a:t>32 bits</a:t>
            </a:r>
            <a:endParaRPr lang="en-US" altLang="en-US" sz="1050"/>
          </a:p>
        </p:txBody>
      </p:sp>
      <p:sp>
        <p:nvSpPr>
          <p:cNvPr id="11" name="Text Box 16"/>
          <p:cNvSpPr txBox="1">
            <a:spLocks noChangeArrowheads="1"/>
          </p:cNvSpPr>
          <p:nvPr/>
        </p:nvSpPr>
        <p:spPr bwMode="auto">
          <a:xfrm>
            <a:off x="10665051" y="4186518"/>
            <a:ext cx="44755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050"/>
              <a:t>1 bit</a:t>
            </a:r>
            <a:endParaRPr lang="en-US" altLang="en-US" sz="1050"/>
          </a:p>
        </p:txBody>
      </p:sp>
      <p:sp>
        <p:nvSpPr>
          <p:cNvPr id="12" name="AutoShape 17"/>
          <p:cNvSpPr>
            <a:spLocks noChangeArrowheads="1"/>
          </p:cNvSpPr>
          <p:nvPr/>
        </p:nvSpPr>
        <p:spPr bwMode="auto">
          <a:xfrm>
            <a:off x="6892839" y="4762500"/>
            <a:ext cx="571547" cy="680706"/>
          </a:xfrm>
          <a:prstGeom prst="diamond">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00"/>
              <a:t>mode </a:t>
            </a:r>
            <a:br>
              <a:rPr lang="en-US" altLang="en-US" sz="1000"/>
            </a:br>
            <a:r>
              <a:rPr lang="en-US" altLang="en-US" sz="1000"/>
              <a:t>= </a:t>
            </a:r>
            <a:br>
              <a:rPr lang="en-US" altLang="en-US" sz="1000"/>
            </a:br>
            <a:r>
              <a:rPr lang="en-US" altLang="en-US" sz="1000"/>
              <a:t>user?</a:t>
            </a:r>
            <a:endParaRPr lang="en-US" altLang="en-US" sz="1100"/>
          </a:p>
        </p:txBody>
      </p:sp>
      <p:sp>
        <p:nvSpPr>
          <p:cNvPr id="13" name="AutoShape 19"/>
          <p:cNvSpPr>
            <a:spLocks noChangeArrowheads="1"/>
          </p:cNvSpPr>
          <p:nvPr/>
        </p:nvSpPr>
        <p:spPr bwMode="auto">
          <a:xfrm>
            <a:off x="6892839" y="5600293"/>
            <a:ext cx="571547" cy="680706"/>
          </a:xfrm>
          <a:prstGeom prst="diamond">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00"/>
              <a:t>&lt;</a:t>
            </a:r>
            <a:br>
              <a:rPr lang="en-US" altLang="en-US" sz="1000"/>
            </a:br>
            <a:r>
              <a:rPr lang="en-US" altLang="en-US" sz="1000"/>
              <a:t>bounds?</a:t>
            </a:r>
            <a:endParaRPr lang="en-US" altLang="en-US" sz="1100"/>
          </a:p>
        </p:txBody>
      </p:sp>
      <p:sp>
        <p:nvSpPr>
          <p:cNvPr id="14" name="Text Box 20"/>
          <p:cNvSpPr txBox="1">
            <a:spLocks noChangeArrowheads="1"/>
          </p:cNvSpPr>
          <p:nvPr/>
        </p:nvSpPr>
        <p:spPr bwMode="auto">
          <a:xfrm>
            <a:off x="7350077" y="4814862"/>
            <a:ext cx="4572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no</a:t>
            </a:r>
            <a:endParaRPr lang="en-US" altLang="en-US" sz="1200"/>
          </a:p>
        </p:txBody>
      </p:sp>
      <p:sp>
        <p:nvSpPr>
          <p:cNvPr id="15" name="Text Box 21"/>
          <p:cNvSpPr txBox="1">
            <a:spLocks noChangeArrowheads="1"/>
          </p:cNvSpPr>
          <p:nvPr/>
        </p:nvSpPr>
        <p:spPr bwMode="auto">
          <a:xfrm>
            <a:off x="7292922" y="6071551"/>
            <a:ext cx="4000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no</a:t>
            </a:r>
            <a:endParaRPr lang="en-US" altLang="en-US" sz="1200"/>
          </a:p>
        </p:txBody>
      </p:sp>
      <p:sp>
        <p:nvSpPr>
          <p:cNvPr id="16" name="Text Box 22"/>
          <p:cNvSpPr txBox="1">
            <a:spLocks noChangeArrowheads="1"/>
          </p:cNvSpPr>
          <p:nvPr/>
        </p:nvSpPr>
        <p:spPr bwMode="auto">
          <a:xfrm>
            <a:off x="7178613" y="5286121"/>
            <a:ext cx="4572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yes</a:t>
            </a:r>
            <a:endParaRPr lang="en-US" altLang="en-US" sz="1200"/>
          </a:p>
        </p:txBody>
      </p:sp>
      <p:sp>
        <p:nvSpPr>
          <p:cNvPr id="17" name="Text Box 23"/>
          <p:cNvSpPr txBox="1">
            <a:spLocks noChangeArrowheads="1"/>
          </p:cNvSpPr>
          <p:nvPr/>
        </p:nvSpPr>
        <p:spPr bwMode="auto">
          <a:xfrm>
            <a:off x="7407232" y="5652655"/>
            <a:ext cx="4572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yes</a:t>
            </a:r>
            <a:endParaRPr lang="en-US" altLang="en-US" sz="1200"/>
          </a:p>
        </p:txBody>
      </p:sp>
      <p:sp>
        <p:nvSpPr>
          <p:cNvPr id="18" name="Line 25"/>
          <p:cNvSpPr>
            <a:spLocks noChangeShapeType="1"/>
          </p:cNvSpPr>
          <p:nvPr/>
        </p:nvSpPr>
        <p:spPr bwMode="auto">
          <a:xfrm>
            <a:off x="5692590" y="5129034"/>
            <a:ext cx="1200249"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19" name="Line 26"/>
          <p:cNvSpPr>
            <a:spLocks noChangeShapeType="1"/>
          </p:cNvSpPr>
          <p:nvPr/>
        </p:nvSpPr>
        <p:spPr bwMode="auto">
          <a:xfrm>
            <a:off x="7464386" y="5129034"/>
            <a:ext cx="4800997"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20" name="Line 27"/>
          <p:cNvSpPr>
            <a:spLocks noChangeShapeType="1"/>
          </p:cNvSpPr>
          <p:nvPr/>
        </p:nvSpPr>
        <p:spPr bwMode="auto">
          <a:xfrm>
            <a:off x="7464386" y="5914465"/>
            <a:ext cx="160033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21" name="Rectangle 28"/>
          <p:cNvSpPr>
            <a:spLocks noChangeArrowheads="1"/>
          </p:cNvSpPr>
          <p:nvPr/>
        </p:nvSpPr>
        <p:spPr bwMode="auto">
          <a:xfrm>
            <a:off x="9121873" y="5600293"/>
            <a:ext cx="743011" cy="5759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a:t>+ </a:t>
            </a:r>
            <a:br>
              <a:rPr lang="en-US" altLang="en-US" sz="1100"/>
            </a:br>
            <a:r>
              <a:rPr lang="en-US" altLang="en-US" sz="1100"/>
              <a:t>base</a:t>
            </a:r>
            <a:endParaRPr lang="en-US" altLang="en-US" sz="1100"/>
          </a:p>
        </p:txBody>
      </p:sp>
      <p:sp>
        <p:nvSpPr>
          <p:cNvPr id="22" name="Line 35"/>
          <p:cNvSpPr>
            <a:spLocks noChangeShapeType="1"/>
          </p:cNvSpPr>
          <p:nvPr/>
        </p:nvSpPr>
        <p:spPr bwMode="auto">
          <a:xfrm>
            <a:off x="7178613" y="5443207"/>
            <a:ext cx="0" cy="20944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23" name="Freeform 37"/>
          <p:cNvSpPr/>
          <p:nvPr/>
        </p:nvSpPr>
        <p:spPr bwMode="auto">
          <a:xfrm>
            <a:off x="9864885" y="5129034"/>
            <a:ext cx="514392" cy="785430"/>
          </a:xfrm>
          <a:custGeom>
            <a:avLst/>
            <a:gdLst>
              <a:gd name="T0" fmla="*/ 0 w 432"/>
              <a:gd name="T1" fmla="*/ 720 h 720"/>
              <a:gd name="T2" fmla="*/ 432 w 432"/>
              <a:gd name="T3" fmla="*/ 720 h 720"/>
              <a:gd name="T4" fmla="*/ 432 w 432"/>
              <a:gd name="T5" fmla="*/ 0 h 720"/>
            </a:gdLst>
            <a:ahLst/>
            <a:cxnLst>
              <a:cxn ang="0">
                <a:pos x="T0" y="T1"/>
              </a:cxn>
              <a:cxn ang="0">
                <a:pos x="T2" y="T3"/>
              </a:cxn>
              <a:cxn ang="0">
                <a:pos x="T4" y="T5"/>
              </a:cxn>
            </a:cxnLst>
            <a:rect l="0" t="0" r="r" b="b"/>
            <a:pathLst>
              <a:path w="432" h="720">
                <a:moveTo>
                  <a:pt x="0" y="720"/>
                </a:moveTo>
                <a:lnTo>
                  <a:pt x="432" y="720"/>
                </a:lnTo>
                <a:lnTo>
                  <a:pt x="432" y="0"/>
                </a:lnTo>
              </a:path>
            </a:pathLst>
          </a:custGeom>
          <a:noFill/>
          <a:ln w="254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24" name="Freeform 38"/>
          <p:cNvSpPr/>
          <p:nvPr/>
        </p:nvSpPr>
        <p:spPr bwMode="auto">
          <a:xfrm>
            <a:off x="5864054" y="6280999"/>
            <a:ext cx="1314559" cy="209448"/>
          </a:xfrm>
          <a:custGeom>
            <a:avLst/>
            <a:gdLst>
              <a:gd name="T0" fmla="*/ 1104 w 1104"/>
              <a:gd name="T1" fmla="*/ 0 h 192"/>
              <a:gd name="T2" fmla="*/ 1104 w 1104"/>
              <a:gd name="T3" fmla="*/ 192 h 192"/>
              <a:gd name="T4" fmla="*/ 0 w 1104"/>
              <a:gd name="T5" fmla="*/ 192 h 192"/>
            </a:gdLst>
            <a:ahLst/>
            <a:cxnLst>
              <a:cxn ang="0">
                <a:pos x="T0" y="T1"/>
              </a:cxn>
              <a:cxn ang="0">
                <a:pos x="T2" y="T3"/>
              </a:cxn>
              <a:cxn ang="0">
                <a:pos x="T4" y="T5"/>
              </a:cxn>
            </a:cxnLst>
            <a:rect l="0" t="0" r="r" b="b"/>
            <a:pathLst>
              <a:path w="1104" h="192">
                <a:moveTo>
                  <a:pt x="1104" y="0"/>
                </a:moveTo>
                <a:lnTo>
                  <a:pt x="1104" y="192"/>
                </a:lnTo>
                <a:lnTo>
                  <a:pt x="0" y="192"/>
                </a:lnTo>
              </a:path>
            </a:pathLst>
          </a:custGeom>
          <a:noFill/>
          <a:ln w="254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100"/>
          </a:p>
        </p:txBody>
      </p:sp>
      <p:sp>
        <p:nvSpPr>
          <p:cNvPr id="25" name="Text Box 39"/>
          <p:cNvSpPr txBox="1">
            <a:spLocks noChangeArrowheads="1"/>
          </p:cNvSpPr>
          <p:nvPr/>
        </p:nvSpPr>
        <p:spPr bwMode="auto">
          <a:xfrm>
            <a:off x="5709261" y="6170821"/>
            <a:ext cx="20409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100"/>
              <a:t>error</a:t>
            </a:r>
            <a:endParaRPr lang="en-US" altLang="en-US" sz="1100"/>
          </a:p>
        </p:txBody>
      </p:sp>
      <p:sp>
        <p:nvSpPr>
          <p:cNvPr id="26" name="Text Box 40"/>
          <p:cNvSpPr txBox="1">
            <a:spLocks noChangeArrowheads="1"/>
          </p:cNvSpPr>
          <p:nvPr/>
        </p:nvSpPr>
        <p:spPr bwMode="auto">
          <a:xfrm>
            <a:off x="5806900" y="4657776"/>
            <a:ext cx="670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200"/>
              <a:t>logical</a:t>
            </a:r>
            <a:br>
              <a:rPr lang="en-US" altLang="en-US" sz="1200"/>
            </a:br>
            <a:r>
              <a:rPr lang="en-US" altLang="en-US" sz="1200"/>
              <a:t>address</a:t>
            </a:r>
            <a:endParaRPr lang="en-US" altLang="en-US" sz="1200"/>
          </a:p>
        </p:txBody>
      </p:sp>
      <p:sp>
        <p:nvSpPr>
          <p:cNvPr id="27" name="Text Box 41"/>
          <p:cNvSpPr txBox="1">
            <a:spLocks noChangeArrowheads="1"/>
          </p:cNvSpPr>
          <p:nvPr/>
        </p:nvSpPr>
        <p:spPr bwMode="auto">
          <a:xfrm>
            <a:off x="11488763" y="4657777"/>
            <a:ext cx="7152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200"/>
              <a:t>physical</a:t>
            </a:r>
            <a:br>
              <a:rPr lang="en-US" altLang="en-US" sz="1200"/>
            </a:br>
            <a:r>
              <a:rPr lang="en-US" altLang="en-US" sz="1200"/>
              <a:t>address</a:t>
            </a:r>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Base and Bounds DISADVANTAGES</a:t>
            </a:r>
            <a:endParaRPr lang="en-US" altLang="en-US"/>
          </a:p>
        </p:txBody>
      </p:sp>
      <p:sp>
        <p:nvSpPr>
          <p:cNvPr id="165891" name="Rectangle 3"/>
          <p:cNvSpPr>
            <a:spLocks noGrp="1" noChangeArrowheads="1"/>
          </p:cNvSpPr>
          <p:nvPr>
            <p:ph type="body" idx="1"/>
          </p:nvPr>
        </p:nvSpPr>
        <p:spPr>
          <a:xfrm>
            <a:off x="251012" y="1667437"/>
            <a:ext cx="10899590" cy="5038163"/>
          </a:xfrm>
        </p:spPr>
        <p:txBody>
          <a:bodyPr vert="horz" lIns="130046" tIns="65023" rIns="130046" bIns="65023" rtlCol="0" anchor="t">
            <a:normAutofit/>
          </a:bodyPr>
          <a:lstStyle/>
          <a:p>
            <a:pPr marL="0" indent="0">
              <a:lnSpc>
                <a:spcPct val="90000"/>
              </a:lnSpc>
              <a:buNone/>
            </a:pPr>
            <a:r>
              <a:rPr lang="en-US" altLang="en-US" sz="2800" dirty="0"/>
              <a:t>Disadvantages</a:t>
            </a:r>
            <a:endParaRPr lang="en-US" altLang="en-US" sz="2800" dirty="0"/>
          </a:p>
          <a:p>
            <a:pPr marL="577215" lvl="1" indent="-294640">
              <a:lnSpc>
                <a:spcPct val="90000"/>
              </a:lnSpc>
            </a:pPr>
            <a:r>
              <a:rPr lang="en-US" altLang="en-US" sz="2400" dirty="0"/>
              <a:t>Each process must be allocated contiguously (beginning to end) in physical memory (cannot subdivide process into smaller pieces)</a:t>
            </a:r>
            <a:endParaRPr lang="en-US" altLang="en-US" sz="2400" dirty="0">
              <a:effectLst>
                <a:outerShdw blurRad="63500" dir="2700000" algn="tl" rotWithShape="0">
                  <a:prstClr val="white">
                    <a:alpha val="40000"/>
                  </a:prstClr>
                </a:outerShdw>
              </a:effectLst>
            </a:endParaRPr>
          </a:p>
          <a:p>
            <a:pPr marL="859790" lvl="2" indent="-281940">
              <a:lnSpc>
                <a:spcPct val="90000"/>
              </a:lnSpc>
            </a:pPr>
            <a:r>
              <a:rPr lang="en-US" altLang="en-US" sz="2000" dirty="0"/>
              <a:t>Must allocate memory that may not be used by process (e.g., hole between stack and heap)</a:t>
            </a:r>
            <a:endParaRPr lang="en-US" altLang="en-US" sz="2000" dirty="0">
              <a:effectLst>
                <a:outerShdw blurRad="63500" dir="2700000" algn="tl" rotWithShape="0">
                  <a:prstClr val="white">
                    <a:alpha val="40000"/>
                  </a:prstClr>
                </a:outerShdw>
              </a:effectLst>
            </a:endParaRPr>
          </a:p>
          <a:p>
            <a:pPr marL="577215" lvl="2" indent="0">
              <a:lnSpc>
                <a:spcPct val="90000"/>
              </a:lnSpc>
              <a:buNone/>
            </a:pPr>
            <a:endParaRPr lang="en-US" altLang="en-US" sz="2000">
              <a:effectLst>
                <a:outerShdw blurRad="63500" dir="2700000" algn="tl" rotWithShape="0">
                  <a:prstClr val="white">
                    <a:alpha val="40000"/>
                  </a:prstClr>
                </a:outerShdw>
              </a:effectLst>
            </a:endParaRPr>
          </a:p>
          <a:p>
            <a:pPr marL="577215" lvl="1" indent="-294640">
              <a:lnSpc>
                <a:spcPct val="90000"/>
              </a:lnSpc>
            </a:pPr>
            <a:r>
              <a:rPr lang="en-US" altLang="en-US" sz="2400" dirty="0"/>
              <a:t>No partial sharing: Cannot share limited parts of </a:t>
            </a:r>
            <a:endParaRPr lang="en-US" altLang="en-US" sz="2400" dirty="0"/>
          </a:p>
          <a:p>
            <a:pPr marL="282575" lvl="1" indent="0">
              <a:lnSpc>
                <a:spcPct val="90000"/>
              </a:lnSpc>
              <a:buClr>
                <a:srgbClr val="858585"/>
              </a:buClr>
              <a:buNone/>
            </a:pPr>
            <a:r>
              <a:rPr lang="en-US" altLang="en-US" sz="2400" dirty="0"/>
              <a:t>address space (but can share whole address space)</a:t>
            </a:r>
            <a:endParaRPr lang="en-US" dirty="0">
              <a:effectLst>
                <a:outerShdw blurRad="63500" dir="2700000" algn="tl" rotWithShape="0">
                  <a:prstClr val="white">
                    <a:alpha val="40000"/>
                  </a:prstClr>
                </a:outerShdw>
              </a:effectLst>
            </a:endParaRPr>
          </a:p>
          <a:p>
            <a:pPr marL="577215" lvl="1" indent="-294640">
              <a:lnSpc>
                <a:spcPct val="90000"/>
              </a:lnSpc>
            </a:pPr>
            <a:endParaRPr lang="en-US" altLang="en-US" sz="2000">
              <a:effectLst>
                <a:outerShdw blurRad="63500" dir="2700000" algn="tl" rotWithShape="0">
                  <a:prstClr val="white">
                    <a:alpha val="40000"/>
                  </a:prstClr>
                </a:outerShdw>
              </a:effectLst>
            </a:endParaRPr>
          </a:p>
          <a:p>
            <a:pPr marL="577215" lvl="1" indent="-294640">
              <a:lnSpc>
                <a:spcPct val="90000"/>
              </a:lnSpc>
            </a:pPr>
            <a:endParaRPr lang="en-US" altLang="en-US" sz="2000">
              <a:effectLst>
                <a:outerShdw blurRad="63500" dir="2700000" algn="tl" rotWithShape="0">
                  <a:prstClr val="white">
                    <a:alpha val="40000"/>
                  </a:prstClr>
                </a:outerShdw>
              </a:effectLst>
            </a:endParaRPr>
          </a:p>
          <a:p>
            <a:pPr marL="859790" lvl="2" indent="-281940">
              <a:lnSpc>
                <a:spcPct val="90000"/>
              </a:lnSpc>
            </a:pPr>
            <a:endParaRPr lang="en-US" altLang="en-US" sz="1800">
              <a:effectLst>
                <a:outerShdw blurRad="63500" dir="2700000" algn="tl" rotWithShape="0">
                  <a:prstClr val="white">
                    <a:alpha val="40000"/>
                  </a:prstClr>
                </a:outerShdw>
              </a:effectLst>
            </a:endParaRPr>
          </a:p>
        </p:txBody>
      </p:sp>
      <p:sp>
        <p:nvSpPr>
          <p:cNvPr id="4" name="Rectangle 12"/>
          <p:cNvSpPr>
            <a:spLocks noChangeArrowheads="1"/>
          </p:cNvSpPr>
          <p:nvPr/>
        </p:nvSpPr>
        <p:spPr bwMode="auto">
          <a:xfrm>
            <a:off x="9409950" y="3411066"/>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5" name="Rectangle 207"/>
          <p:cNvSpPr>
            <a:spLocks noChangeArrowheads="1"/>
          </p:cNvSpPr>
          <p:nvPr/>
        </p:nvSpPr>
        <p:spPr bwMode="auto">
          <a:xfrm>
            <a:off x="9054350" y="3730154"/>
            <a:ext cx="2209800" cy="297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208"/>
          <p:cNvSpPr>
            <a:spLocks noChangeArrowheads="1"/>
          </p:cNvSpPr>
          <p:nvPr/>
        </p:nvSpPr>
        <p:spPr bwMode="auto">
          <a:xfrm>
            <a:off x="9054350" y="5901854"/>
            <a:ext cx="2209800" cy="7620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2"/>
                </a:solidFill>
              </a:rPr>
              <a:t>Stack</a:t>
            </a:r>
            <a:endParaRPr lang="en-US" altLang="en-US">
              <a:solidFill>
                <a:schemeClr val="bg2"/>
              </a:solidFill>
            </a:endParaRPr>
          </a:p>
        </p:txBody>
      </p:sp>
      <p:sp>
        <p:nvSpPr>
          <p:cNvPr id="7" name="Rectangle 209"/>
          <p:cNvSpPr>
            <a:spLocks noChangeArrowheads="1"/>
          </p:cNvSpPr>
          <p:nvPr/>
        </p:nvSpPr>
        <p:spPr bwMode="auto">
          <a:xfrm>
            <a:off x="9054350" y="3767131"/>
            <a:ext cx="2209800" cy="5334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1"/>
                </a:solidFill>
              </a:rPr>
              <a:t>Code</a:t>
            </a:r>
            <a:endParaRPr lang="en-US" altLang="en-US">
              <a:solidFill>
                <a:schemeClr val="bg1"/>
              </a:solidFill>
            </a:endParaRPr>
          </a:p>
        </p:txBody>
      </p:sp>
      <p:sp>
        <p:nvSpPr>
          <p:cNvPr id="8" name="Rectangle 210"/>
          <p:cNvSpPr>
            <a:spLocks noChangeArrowheads="1"/>
          </p:cNvSpPr>
          <p:nvPr/>
        </p:nvSpPr>
        <p:spPr bwMode="auto">
          <a:xfrm>
            <a:off x="9054350" y="4325465"/>
            <a:ext cx="2209800" cy="63892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endParaRPr lang="en-US" altLang="en-US"/>
          </a:p>
        </p:txBody>
      </p:sp>
      <p:sp>
        <p:nvSpPr>
          <p:cNvPr id="9" name="Line 211"/>
          <p:cNvSpPr>
            <a:spLocks noChangeShapeType="1"/>
          </p:cNvSpPr>
          <p:nvPr/>
        </p:nvSpPr>
        <p:spPr bwMode="auto">
          <a:xfrm>
            <a:off x="10141320" y="4962892"/>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12"/>
          <p:cNvSpPr>
            <a:spLocks noChangeShapeType="1"/>
          </p:cNvSpPr>
          <p:nvPr/>
        </p:nvSpPr>
        <p:spPr bwMode="auto">
          <a:xfrm>
            <a:off x="10150285" y="5554191"/>
            <a:ext cx="0" cy="3048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Box 10"/>
          <p:cNvSpPr txBox="1"/>
          <p:nvPr/>
        </p:nvSpPr>
        <p:spPr>
          <a:xfrm>
            <a:off x="11385178" y="3603808"/>
            <a:ext cx="301686" cy="369332"/>
          </a:xfrm>
          <a:prstGeom prst="rect">
            <a:avLst/>
          </a:prstGeom>
          <a:noFill/>
        </p:spPr>
        <p:txBody>
          <a:bodyPr wrap="none" rtlCol="0">
            <a:spAutoFit/>
          </a:bodyPr>
          <a:lstStyle/>
          <a:p>
            <a:r>
              <a:rPr lang="en-US"/>
              <a:t>0</a:t>
            </a:r>
            <a:endParaRPr lang="en-US"/>
          </a:p>
        </p:txBody>
      </p:sp>
      <p:sp>
        <p:nvSpPr>
          <p:cNvPr id="12" name="TextBox 11"/>
          <p:cNvSpPr txBox="1"/>
          <p:nvPr/>
        </p:nvSpPr>
        <p:spPr>
          <a:xfrm>
            <a:off x="11349320" y="6508374"/>
            <a:ext cx="570990" cy="369332"/>
          </a:xfrm>
          <a:prstGeom prst="rect">
            <a:avLst/>
          </a:prstGeom>
          <a:noFill/>
        </p:spPr>
        <p:txBody>
          <a:bodyPr wrap="none" rtlCol="0">
            <a:spAutoFit/>
          </a:bodyPr>
          <a:lstStyle/>
          <a:p>
            <a:r>
              <a:rPr lang="en-US"/>
              <a:t>2</a:t>
            </a:r>
            <a:r>
              <a:rPr lang="en-US" baseline="30000"/>
              <a:t>n</a:t>
            </a:r>
            <a:r>
              <a:rPr lang="en-US"/>
              <a:t>-1</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sz="5400"/>
              <a:t>5) Segmentation</a:t>
            </a:r>
            <a:endParaRPr lang="en-US" altLang="en-US" sz="5400"/>
          </a:p>
        </p:txBody>
      </p:sp>
      <p:sp>
        <p:nvSpPr>
          <p:cNvPr id="166915" name="Rectangle 3"/>
          <p:cNvSpPr>
            <a:spLocks noGrp="1" noChangeArrowheads="1"/>
          </p:cNvSpPr>
          <p:nvPr>
            <p:ph type="body" idx="1"/>
          </p:nvPr>
        </p:nvSpPr>
        <p:spPr>
          <a:xfrm>
            <a:off x="304801" y="1828801"/>
            <a:ext cx="10845802" cy="4297363"/>
          </a:xfrm>
        </p:spPr>
        <p:txBody>
          <a:bodyPr vert="horz" lIns="130046" tIns="65023" rIns="130046" bIns="65023" rtlCol="0" anchor="t">
            <a:normAutofit/>
          </a:bodyPr>
          <a:lstStyle/>
          <a:p>
            <a:pPr marL="0" indent="0">
              <a:buNone/>
            </a:pPr>
            <a:r>
              <a:rPr lang="en-US" altLang="en-US" sz="2350" dirty="0"/>
              <a:t>IDEA: Divide address space into logical segments</a:t>
            </a:r>
            <a:endParaRPr lang="en-US" altLang="en-US" sz="2350" dirty="0"/>
          </a:p>
          <a:p>
            <a:pPr marL="577215" lvl="1" indent="-294640"/>
            <a:r>
              <a:rPr lang="en-US" altLang="en-US" sz="2150" dirty="0"/>
              <a:t>Each segment corresponds to logical entity in address space</a:t>
            </a:r>
            <a:endParaRPr lang="en-US" altLang="en-US" sz="2150" dirty="0">
              <a:effectLst>
                <a:outerShdw blurRad="63500" dir="2700000" algn="tl" rotWithShape="0">
                  <a:prstClr val="white">
                    <a:alpha val="40000"/>
                  </a:prstClr>
                </a:outerShdw>
              </a:effectLst>
            </a:endParaRPr>
          </a:p>
          <a:p>
            <a:pPr marL="859790" lvl="2" indent="-281940"/>
            <a:r>
              <a:rPr lang="en-US" altLang="en-US" sz="1950" dirty="0"/>
              <a:t>code, stack, heap (and perhaps others, for example, for shared data)</a:t>
            </a:r>
            <a:endParaRPr lang="en-US" altLang="en-US" sz="1950" dirty="0">
              <a:effectLst>
                <a:outerShdw blurRad="63500" dir="2700000" algn="tl" rotWithShape="0">
                  <a:prstClr val="white">
                    <a:alpha val="40000"/>
                  </a:prstClr>
                </a:outerShdw>
              </a:effectLst>
            </a:endParaRPr>
          </a:p>
          <a:p>
            <a:pPr marL="0" indent="0">
              <a:buNone/>
            </a:pPr>
            <a:r>
              <a:rPr lang="en-US" altLang="en-US" sz="2350" dirty="0"/>
              <a:t>Each segment can independently:</a:t>
            </a:r>
            <a:endParaRPr lang="en-US" altLang="en-US" sz="2350" dirty="0">
              <a:effectLst>
                <a:outerShdw blurRad="63500" dir="2700000" algn="tl" rotWithShape="0">
                  <a:prstClr val="white">
                    <a:alpha val="40000"/>
                  </a:prstClr>
                </a:outerShdw>
              </a:effectLst>
            </a:endParaRPr>
          </a:p>
          <a:p>
            <a:pPr marL="577215" lvl="1" indent="-294640"/>
            <a:r>
              <a:rPr lang="en-US" altLang="en-US" sz="2150" dirty="0"/>
              <a:t>be placed separately in physical memory</a:t>
            </a:r>
            <a:endParaRPr lang="en-US" altLang="en-US" sz="2150" dirty="0">
              <a:effectLst>
                <a:outerShdw blurRad="63500" dir="2700000" algn="tl" rotWithShape="0">
                  <a:prstClr val="white">
                    <a:alpha val="40000"/>
                  </a:prstClr>
                </a:outerShdw>
              </a:effectLst>
            </a:endParaRPr>
          </a:p>
          <a:p>
            <a:pPr marL="577215" lvl="1" indent="-294640"/>
            <a:r>
              <a:rPr lang="en-US" altLang="en-US" sz="2150" dirty="0"/>
              <a:t>grow and shrink</a:t>
            </a:r>
            <a:endParaRPr lang="en-US" altLang="en-US" sz="2150" dirty="0">
              <a:effectLst>
                <a:outerShdw blurRad="63500" dir="2700000" algn="tl" rotWithShape="0">
                  <a:prstClr val="white">
                    <a:alpha val="40000"/>
                  </a:prstClr>
                </a:outerShdw>
              </a:effectLst>
            </a:endParaRPr>
          </a:p>
          <a:p>
            <a:pPr marL="577215" lvl="1" indent="-294640"/>
            <a:r>
              <a:rPr lang="en-US" altLang="en-US" sz="2150" dirty="0"/>
              <a:t>be protected (separate read/write/execute protection bits)</a:t>
            </a:r>
            <a:endParaRPr lang="en-US" altLang="en-US" sz="2150" dirty="0">
              <a:effectLst>
                <a:outerShdw blurRad="63500" dir="2700000" algn="tl" rotWithShape="0">
                  <a:prstClr val="white">
                    <a:alpha val="40000"/>
                  </a:prstClr>
                </a:outerShdw>
              </a:effectLst>
            </a:endParaRPr>
          </a:p>
        </p:txBody>
      </p:sp>
      <p:sp>
        <p:nvSpPr>
          <p:cNvPr id="4" name="Rectangle 12"/>
          <p:cNvSpPr>
            <a:spLocks noChangeArrowheads="1"/>
          </p:cNvSpPr>
          <p:nvPr/>
        </p:nvSpPr>
        <p:spPr bwMode="auto">
          <a:xfrm>
            <a:off x="9409950" y="3411066"/>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5" name="Rectangle 207"/>
          <p:cNvSpPr>
            <a:spLocks noChangeArrowheads="1"/>
          </p:cNvSpPr>
          <p:nvPr/>
        </p:nvSpPr>
        <p:spPr bwMode="auto">
          <a:xfrm>
            <a:off x="9054350" y="3730154"/>
            <a:ext cx="2209800" cy="297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208"/>
          <p:cNvSpPr>
            <a:spLocks noChangeArrowheads="1"/>
          </p:cNvSpPr>
          <p:nvPr/>
        </p:nvSpPr>
        <p:spPr bwMode="auto">
          <a:xfrm>
            <a:off x="9054350" y="5901854"/>
            <a:ext cx="2209800" cy="7620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2"/>
                </a:solidFill>
              </a:rPr>
              <a:t>Stack</a:t>
            </a:r>
            <a:endParaRPr lang="en-US" altLang="en-US">
              <a:solidFill>
                <a:schemeClr val="bg2"/>
              </a:solidFill>
            </a:endParaRPr>
          </a:p>
        </p:txBody>
      </p:sp>
      <p:sp>
        <p:nvSpPr>
          <p:cNvPr id="7" name="Rectangle 209"/>
          <p:cNvSpPr>
            <a:spLocks noChangeArrowheads="1"/>
          </p:cNvSpPr>
          <p:nvPr/>
        </p:nvSpPr>
        <p:spPr bwMode="auto">
          <a:xfrm>
            <a:off x="9054350" y="3767131"/>
            <a:ext cx="2209800" cy="5334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1"/>
                </a:solidFill>
              </a:rPr>
              <a:t>Code</a:t>
            </a:r>
            <a:endParaRPr lang="en-US" altLang="en-US">
              <a:solidFill>
                <a:schemeClr val="bg1"/>
              </a:solidFill>
            </a:endParaRPr>
          </a:p>
        </p:txBody>
      </p:sp>
      <p:sp>
        <p:nvSpPr>
          <p:cNvPr id="8" name="Rectangle 210"/>
          <p:cNvSpPr>
            <a:spLocks noChangeArrowheads="1"/>
          </p:cNvSpPr>
          <p:nvPr/>
        </p:nvSpPr>
        <p:spPr bwMode="auto">
          <a:xfrm>
            <a:off x="9054350" y="4325465"/>
            <a:ext cx="2209800" cy="63892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endParaRPr lang="en-US" altLang="en-US"/>
          </a:p>
        </p:txBody>
      </p:sp>
      <p:sp>
        <p:nvSpPr>
          <p:cNvPr id="9" name="Line 211"/>
          <p:cNvSpPr>
            <a:spLocks noChangeShapeType="1"/>
          </p:cNvSpPr>
          <p:nvPr/>
        </p:nvSpPr>
        <p:spPr bwMode="auto">
          <a:xfrm>
            <a:off x="10141320" y="4962892"/>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12"/>
          <p:cNvSpPr>
            <a:spLocks noChangeShapeType="1"/>
          </p:cNvSpPr>
          <p:nvPr/>
        </p:nvSpPr>
        <p:spPr bwMode="auto">
          <a:xfrm>
            <a:off x="10150285" y="5554191"/>
            <a:ext cx="0" cy="3048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Box 10"/>
          <p:cNvSpPr txBox="1"/>
          <p:nvPr/>
        </p:nvSpPr>
        <p:spPr>
          <a:xfrm>
            <a:off x="11385178" y="3603808"/>
            <a:ext cx="301686" cy="369332"/>
          </a:xfrm>
          <a:prstGeom prst="rect">
            <a:avLst/>
          </a:prstGeom>
          <a:noFill/>
        </p:spPr>
        <p:txBody>
          <a:bodyPr wrap="none" rtlCol="0">
            <a:spAutoFit/>
          </a:bodyPr>
          <a:lstStyle/>
          <a:p>
            <a:r>
              <a:rPr lang="en-US"/>
              <a:t>0</a:t>
            </a:r>
            <a:endParaRPr lang="en-US"/>
          </a:p>
        </p:txBody>
      </p:sp>
      <p:sp>
        <p:nvSpPr>
          <p:cNvPr id="12" name="TextBox 11"/>
          <p:cNvSpPr txBox="1"/>
          <p:nvPr/>
        </p:nvSpPr>
        <p:spPr>
          <a:xfrm>
            <a:off x="11349320" y="6508374"/>
            <a:ext cx="570990" cy="369332"/>
          </a:xfrm>
          <a:prstGeom prst="rect">
            <a:avLst/>
          </a:prstGeom>
          <a:noFill/>
        </p:spPr>
        <p:txBody>
          <a:bodyPr wrap="none" rtlCol="0">
            <a:spAutoFit/>
          </a:bodyPr>
          <a:lstStyle/>
          <a:p>
            <a:r>
              <a:rPr lang="en-US"/>
              <a:t>2</a:t>
            </a:r>
            <a:r>
              <a:rPr lang="en-US" baseline="30000"/>
              <a:t>n</a:t>
            </a:r>
            <a:r>
              <a:rPr lang="en-US"/>
              <a:t>-1</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sz="5400"/>
              <a:t>Segmented Addressing</a:t>
            </a:r>
            <a:endParaRPr lang="en-US" altLang="en-US" sz="5400"/>
          </a:p>
        </p:txBody>
      </p:sp>
      <p:sp>
        <p:nvSpPr>
          <p:cNvPr id="167939" name="Rectangle 3"/>
          <p:cNvSpPr>
            <a:spLocks noGrp="1" noChangeArrowheads="1"/>
          </p:cNvSpPr>
          <p:nvPr>
            <p:ph type="body" idx="1"/>
          </p:nvPr>
        </p:nvSpPr>
        <p:spPr>
          <a:xfrm>
            <a:off x="304800" y="1739153"/>
            <a:ext cx="10845802" cy="4387011"/>
          </a:xfrm>
        </p:spPr>
        <p:txBody>
          <a:bodyPr vert="horz" lIns="130046" tIns="65023" rIns="130046" bIns="65023" rtlCol="0" anchor="t">
            <a:normAutofit/>
          </a:bodyPr>
          <a:lstStyle/>
          <a:p>
            <a:pPr marL="0" indent="0">
              <a:buNone/>
            </a:pPr>
            <a:r>
              <a:rPr lang="en-US" altLang="en-US" sz="2350" dirty="0"/>
              <a:t>Process now specifies segment and offset within segment as part of address</a:t>
            </a:r>
            <a:endParaRPr lang="en-US" altLang="en-US" dirty="0"/>
          </a:p>
          <a:p>
            <a:pPr marL="0" indent="0">
              <a:buNone/>
            </a:pPr>
            <a:r>
              <a:rPr lang="en-US" altLang="en-US" sz="2350" dirty="0"/>
              <a:t>How does process designate a particular segment?</a:t>
            </a:r>
            <a:endParaRPr lang="en-US" altLang="en-US" sz="2350" dirty="0">
              <a:effectLst>
                <a:outerShdw blurRad="63500" dir="2700000" algn="tl" rotWithShape="0">
                  <a:prstClr val="white">
                    <a:alpha val="40000"/>
                  </a:prstClr>
                </a:outerShdw>
              </a:effectLst>
            </a:endParaRPr>
          </a:p>
          <a:p>
            <a:pPr marL="577215" lvl="1" indent="-294640"/>
            <a:r>
              <a:rPr lang="en-US" altLang="en-US" sz="2150" dirty="0"/>
              <a:t>Use part of logical address</a:t>
            </a:r>
            <a:endParaRPr lang="en-US" altLang="en-US" sz="2150" dirty="0">
              <a:effectLst>
                <a:outerShdw blurRad="63500" dir="2700000" algn="tl" rotWithShape="0">
                  <a:prstClr val="white">
                    <a:alpha val="40000"/>
                  </a:prstClr>
                </a:outerShdw>
              </a:effectLst>
            </a:endParaRPr>
          </a:p>
          <a:p>
            <a:pPr marL="859790" lvl="2" indent="-281940"/>
            <a:r>
              <a:rPr lang="en-US" altLang="en-US" sz="1950" dirty="0"/>
              <a:t>Top bits (</a:t>
            </a:r>
            <a:r>
              <a:rPr lang="en-US" altLang="en-US" sz="1950" dirty="0" err="1"/>
              <a:t>msbs</a:t>
            </a:r>
            <a:r>
              <a:rPr lang="en-US" altLang="en-US" sz="1950" dirty="0"/>
              <a:t>) of logical address select segment</a:t>
            </a:r>
            <a:endParaRPr lang="en-US" altLang="en-US" sz="1950" dirty="0">
              <a:effectLst>
                <a:outerShdw blurRad="63500" dir="2700000" algn="tl" rotWithShape="0">
                  <a:prstClr val="white">
                    <a:alpha val="40000"/>
                  </a:prstClr>
                </a:outerShdw>
              </a:effectLst>
            </a:endParaRPr>
          </a:p>
          <a:p>
            <a:pPr marL="859790" lvl="2" indent="-281940"/>
            <a:r>
              <a:rPr lang="en-US" altLang="en-US" sz="1950" dirty="0"/>
              <a:t>Low bits (</a:t>
            </a:r>
            <a:r>
              <a:rPr lang="en-US" altLang="en-US" sz="1950" dirty="0" err="1"/>
              <a:t>lsbs</a:t>
            </a:r>
            <a:r>
              <a:rPr lang="en-US" altLang="en-US" sz="1950" dirty="0"/>
              <a:t>) of logical address select offset within segment</a:t>
            </a:r>
            <a:endParaRPr lang="en-US" altLang="en-US" sz="1950" dirty="0">
              <a:effectLst>
                <a:outerShdw blurRad="63500" dir="2700000" algn="tl" rotWithShape="0">
                  <a:prstClr val="white">
                    <a:alpha val="40000"/>
                  </a:prstClr>
                </a:outerShdw>
              </a:effectLst>
            </a:endParaRPr>
          </a:p>
          <a:p>
            <a:pPr marL="859790" lvl="2" indent="-281940"/>
            <a:endParaRPr lang="en-US" altLang="en-US">
              <a:effectLst>
                <a:outerShdw blurRad="63500" dir="2700000" algn="tl" rotWithShape="0">
                  <a:prstClr val="white">
                    <a:alpha val="40000"/>
                  </a:prstClr>
                </a:outerShdw>
              </a:effectLst>
            </a:endParaRPr>
          </a:p>
          <a:p>
            <a:pPr marL="577215" lvl="2" indent="0">
              <a:buNone/>
            </a:pPr>
            <a:r>
              <a:rPr lang="en-US" altLang="en-US" sz="2000" dirty="0"/>
              <a:t>Translatuon of addresses</a:t>
            </a:r>
            <a:endParaRPr lang="en-US" altLang="en-US" dirty="0">
              <a:effectLst>
                <a:outerShdw blurRad="63500" dir="2700000" algn="tl" rotWithShape="0">
                  <a:prstClr val="white">
                    <a:alpha val="40000"/>
                  </a:prstClr>
                </a:outerShdw>
              </a:effectLst>
            </a:endParaRPr>
          </a:p>
          <a:p>
            <a:pPr marL="859790" lvl="2" indent="-281940"/>
            <a:r>
              <a:rPr lang="en-US" altLang="en-US" sz="2000" dirty="0"/>
              <a:t>Special registers (base and bounds) used to translate virtual addresses to physical addresses.</a:t>
            </a:r>
            <a:endParaRPr lang="en-US" altLang="en-US" sz="2000" dirty="0">
              <a:effectLst>
                <a:outerShdw blurRad="63500" dir="2700000" algn="tl" rotWithShape="0">
                  <a:prstClr val="white">
                    <a:alpha val="40000"/>
                  </a:prstClr>
                </a:outerShdw>
              </a:effectLst>
            </a:endParaRPr>
          </a:p>
          <a:p>
            <a:pPr marL="859790" lvl="2" indent="-281940"/>
            <a:r>
              <a:rPr lang="en-US" altLang="en-US" sz="2000" dirty="0"/>
              <a:t>One pair of base and bounds registers used for each segment, so need multiple pairs of base and bounds registers in MMU (see below)</a:t>
            </a:r>
            <a:endParaRPr lang="en-US" altLang="en-US" sz="2000" dirty="0">
              <a:effectLst>
                <a:outerShdw blurRad="63500" dir="2700000" algn="tl" rotWithShape="0">
                  <a:prstClr val="white">
                    <a:alpha val="40000"/>
                  </a:prstClr>
                </a:outerShdw>
              </a:effectLst>
            </a:endParaRPr>
          </a:p>
          <a:p>
            <a:pPr marL="281940" indent="-281940"/>
            <a:endParaRPr lang="en-US" altLang="en-US">
              <a:effectLst>
                <a:outerShdw blurRad="63500" dir="2700000" algn="tl" rotWithShape="0">
                  <a:prstClr val="white">
                    <a:alpha val="40000"/>
                  </a:prstClr>
                </a:outerShdw>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Segmentation Implementation</a:t>
            </a:r>
            <a:endParaRPr lang="en-US" altLang="en-US"/>
          </a:p>
        </p:txBody>
      </p:sp>
      <p:sp>
        <p:nvSpPr>
          <p:cNvPr id="168963" name="Rectangle 3"/>
          <p:cNvSpPr>
            <a:spLocks noGrp="1" noChangeArrowheads="1"/>
          </p:cNvSpPr>
          <p:nvPr>
            <p:ph type="body" idx="1"/>
          </p:nvPr>
        </p:nvSpPr>
        <p:spPr>
          <a:xfrm>
            <a:off x="1600200" y="5410200"/>
            <a:ext cx="8458200" cy="1524000"/>
          </a:xfrm>
        </p:spPr>
        <p:txBody>
          <a:bodyPr/>
          <a:lstStyle/>
          <a:p>
            <a:pPr lvl="1">
              <a:buFont typeface="Times" charset="0"/>
              <a:buNone/>
            </a:pPr>
            <a:endParaRPr lang="en-US" altLang="en-US"/>
          </a:p>
          <a:p>
            <a:pPr lvl="1"/>
            <a:endParaRPr lang="en-US" altLang="en-US"/>
          </a:p>
        </p:txBody>
      </p:sp>
      <p:graphicFrame>
        <p:nvGraphicFramePr>
          <p:cNvPr id="169005" name="Group 45"/>
          <p:cNvGraphicFramePr>
            <a:graphicFrameLocks noGrp="1"/>
          </p:cNvGraphicFramePr>
          <p:nvPr/>
        </p:nvGraphicFramePr>
        <p:xfrm>
          <a:off x="1286807" y="3615906"/>
          <a:ext cx="6096000" cy="2286000"/>
        </p:xfrm>
        <a:graphic>
          <a:graphicData uri="http://schemas.openxmlformats.org/drawingml/2006/table">
            <a:tbl>
              <a:tblPr/>
              <a:tblGrid>
                <a:gridCol w="1524000"/>
                <a:gridCol w="1524000"/>
                <a:gridCol w="1524000"/>
                <a:gridCol w="1524000"/>
              </a:tblGrid>
              <a:tr h="3651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Segment</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Base</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Bounds</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R W</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0x2000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0x6ff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0x4ff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2</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0x3000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0xfff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3</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9006" name="Rectangle 46"/>
          <p:cNvSpPr>
            <a:spLocks noChangeArrowheads="1"/>
          </p:cNvSpPr>
          <p:nvPr/>
        </p:nvSpPr>
        <p:spPr bwMode="auto">
          <a:xfrm>
            <a:off x="340659" y="1461245"/>
            <a:ext cx="1173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nchor="t"/>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dirty="0">
                <a:solidFill>
                  <a:schemeClr val="bg2"/>
                </a:solidFill>
                <a:latin typeface="+mn-lt"/>
              </a:rPr>
              <a:t>MMU contains Segment Table (per process)</a:t>
            </a:r>
            <a:endParaRPr lang="en-US" altLang="en-US" sz="2400" dirty="0">
              <a:solidFill>
                <a:schemeClr val="bg2"/>
              </a:solidFill>
              <a:latin typeface="+mn-lt"/>
            </a:endParaRPr>
          </a:p>
          <a:p>
            <a:pPr lvl="1">
              <a:lnSpc>
                <a:spcPct val="90000"/>
              </a:lnSpc>
            </a:pPr>
            <a:r>
              <a:rPr lang="en-US" altLang="en-US" sz="2000" dirty="0">
                <a:solidFill>
                  <a:schemeClr val="bg2"/>
                </a:solidFill>
                <a:latin typeface="+mn-lt"/>
              </a:rPr>
              <a:t>Each segment has own base and bounds, and protection bits</a:t>
            </a:r>
            <a:endParaRPr lang="en-US" altLang="en-US" sz="2000" dirty="0">
              <a:solidFill>
                <a:schemeClr val="bg2"/>
              </a:solidFill>
              <a:latin typeface="+mn-lt"/>
            </a:endParaRPr>
          </a:p>
          <a:p>
            <a:pPr lvl="1">
              <a:lnSpc>
                <a:spcPct val="90000"/>
              </a:lnSpc>
            </a:pPr>
            <a:r>
              <a:rPr lang="en-US" altLang="en-US" sz="2000" dirty="0">
                <a:solidFill>
                  <a:schemeClr val="bg2"/>
                </a:solidFill>
                <a:latin typeface="+mn-lt"/>
              </a:rPr>
              <a:t>Example: 14 bit logical address, 4 segments.</a:t>
            </a:r>
            <a:endParaRPr lang="en-US" altLang="en-US" sz="2000" dirty="0">
              <a:solidFill>
                <a:schemeClr val="bg2"/>
              </a:solidFill>
              <a:latin typeface="+mn-lt"/>
            </a:endParaRPr>
          </a:p>
          <a:p>
            <a:pPr lvl="1">
              <a:lnSpc>
                <a:spcPct val="90000"/>
              </a:lnSpc>
            </a:pPr>
            <a:r>
              <a:rPr lang="en-US" altLang="en-US" sz="2000" dirty="0">
                <a:solidFill>
                  <a:schemeClr val="bg2"/>
                </a:solidFill>
                <a:latin typeface="+mn-lt"/>
              </a:rPr>
              <a:t>How many bits for segment? </a:t>
            </a:r>
            <a:endParaRPr lang="en-US" dirty="0">
              <a:solidFill>
                <a:schemeClr val="bg2"/>
              </a:solidFill>
            </a:endParaRPr>
          </a:p>
          <a:p>
            <a:pPr lvl="1">
              <a:lnSpc>
                <a:spcPct val="90000"/>
              </a:lnSpc>
            </a:pPr>
            <a:r>
              <a:rPr lang="en-US" altLang="en-US" sz="2000" dirty="0">
                <a:solidFill>
                  <a:schemeClr val="bg2"/>
                </a:solidFill>
                <a:latin typeface="+mn-lt"/>
              </a:rPr>
              <a:t>How many bits for offset?</a:t>
            </a:r>
            <a:endParaRPr lang="en-US" dirty="0">
              <a:solidFill>
                <a:schemeClr val="bg2"/>
              </a:solidFill>
            </a:endParaRPr>
          </a:p>
          <a:p>
            <a:pPr lvl="1" eaLnBrk="1" hangingPunct="1">
              <a:lnSpc>
                <a:spcPct val="90000"/>
              </a:lnSpc>
              <a:buFont typeface="Times" charset="0"/>
              <a:buNone/>
            </a:pPr>
            <a:endParaRPr lang="en-US" altLang="en-US" sz="2000">
              <a:solidFill>
                <a:schemeClr val="bg2"/>
              </a:solidFill>
              <a:latin typeface="+mn-lt"/>
            </a:endParaRPr>
          </a:p>
          <a:p>
            <a:pPr lvl="1" eaLnBrk="1" hangingPunct="1">
              <a:lnSpc>
                <a:spcPct val="90000"/>
              </a:lnSpc>
            </a:pPr>
            <a:endParaRPr lang="en-US" altLang="en-US" sz="2000">
              <a:solidFill>
                <a:schemeClr val="bg2"/>
              </a:solidFill>
              <a:latin typeface="+mn-lt"/>
            </a:endParaRPr>
          </a:p>
        </p:txBody>
      </p:sp>
      <p:sp>
        <p:nvSpPr>
          <p:cNvPr id="2" name="Rectangle 1"/>
          <p:cNvSpPr/>
          <p:nvPr/>
        </p:nvSpPr>
        <p:spPr>
          <a:xfrm>
            <a:off x="7746519" y="3632531"/>
            <a:ext cx="2016899" cy="590931"/>
          </a:xfrm>
          <a:prstGeom prst="rect">
            <a:avLst/>
          </a:prstGeom>
        </p:spPr>
        <p:txBody>
          <a:bodyPr wrap="none">
            <a:spAutoFit/>
          </a:bodyPr>
          <a:lstStyle/>
          <a:p>
            <a:pPr>
              <a:lnSpc>
                <a:spcPct val="90000"/>
              </a:lnSpc>
            </a:pPr>
            <a:r>
              <a:rPr lang="en-US" altLang="en-US">
                <a:solidFill>
                  <a:schemeClr val="bg2"/>
                </a:solidFill>
              </a:rPr>
              <a:t>remember: </a:t>
            </a:r>
            <a:br>
              <a:rPr lang="en-US" altLang="en-US">
                <a:solidFill>
                  <a:schemeClr val="bg2"/>
                </a:solidFill>
              </a:rPr>
            </a:br>
            <a:r>
              <a:rPr lang="en-US" altLang="en-US">
                <a:solidFill>
                  <a:schemeClr val="bg2"/>
                </a:solidFill>
              </a:rPr>
              <a:t>1 hex digit-&gt;4 bits</a:t>
            </a:r>
            <a:endParaRPr lang="en-US" altLang="en-US">
              <a:solidFill>
                <a:schemeClr val="bg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Segmentation Implementation</a:t>
            </a:r>
            <a:endParaRPr lang="en-US" altLang="en-US"/>
          </a:p>
        </p:txBody>
      </p:sp>
      <p:sp>
        <p:nvSpPr>
          <p:cNvPr id="168963" name="Rectangle 3"/>
          <p:cNvSpPr>
            <a:spLocks noGrp="1" noChangeArrowheads="1"/>
          </p:cNvSpPr>
          <p:nvPr>
            <p:ph type="body" idx="1"/>
          </p:nvPr>
        </p:nvSpPr>
        <p:spPr>
          <a:xfrm>
            <a:off x="1600200" y="5410200"/>
            <a:ext cx="8458200" cy="1524000"/>
          </a:xfrm>
        </p:spPr>
        <p:txBody>
          <a:bodyPr/>
          <a:lstStyle/>
          <a:p>
            <a:pPr lvl="1">
              <a:buFont typeface="Times" charset="0"/>
              <a:buNone/>
            </a:pPr>
            <a:endParaRPr lang="en-US" altLang="en-US"/>
          </a:p>
          <a:p>
            <a:pPr lvl="1"/>
            <a:endParaRPr lang="en-US" altLang="en-US"/>
          </a:p>
        </p:txBody>
      </p:sp>
      <p:graphicFrame>
        <p:nvGraphicFramePr>
          <p:cNvPr id="169005" name="Group 45"/>
          <p:cNvGraphicFramePr>
            <a:graphicFrameLocks noGrp="1"/>
          </p:cNvGraphicFramePr>
          <p:nvPr/>
        </p:nvGraphicFramePr>
        <p:xfrm>
          <a:off x="1301184" y="3745302"/>
          <a:ext cx="6096000" cy="2286000"/>
        </p:xfrm>
        <a:graphic>
          <a:graphicData uri="http://schemas.openxmlformats.org/drawingml/2006/table">
            <a:tbl>
              <a:tblPr/>
              <a:tblGrid>
                <a:gridCol w="1524000"/>
                <a:gridCol w="1524000"/>
                <a:gridCol w="1524000"/>
                <a:gridCol w="1524000"/>
              </a:tblGrid>
              <a:tr h="3651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Segment</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Base</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Bounds</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R W</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0x2000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0x6ff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0x4ff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2</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0x3000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0xfff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3</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9006" name="Rectangle 46"/>
          <p:cNvSpPr>
            <a:spLocks noChangeArrowheads="1"/>
          </p:cNvSpPr>
          <p:nvPr/>
        </p:nvSpPr>
        <p:spPr bwMode="auto">
          <a:xfrm>
            <a:off x="340659" y="1461245"/>
            <a:ext cx="1173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nchor="t"/>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solidFill>
                  <a:schemeClr val="bg2"/>
                </a:solidFill>
                <a:latin typeface="+mn-lt"/>
              </a:rPr>
              <a:t>MMU contains Segment Table (per process)</a:t>
            </a:r>
            <a:endParaRPr lang="en-US" altLang="en-US" sz="2400">
              <a:solidFill>
                <a:schemeClr val="bg2"/>
              </a:solidFill>
              <a:latin typeface="+mn-lt"/>
            </a:endParaRPr>
          </a:p>
          <a:p>
            <a:pPr lvl="1" eaLnBrk="1" hangingPunct="1">
              <a:lnSpc>
                <a:spcPct val="90000"/>
              </a:lnSpc>
            </a:pPr>
            <a:r>
              <a:rPr lang="en-US" altLang="en-US" sz="2000">
                <a:solidFill>
                  <a:schemeClr val="bg2"/>
                </a:solidFill>
                <a:latin typeface="+mn-lt"/>
              </a:rPr>
              <a:t>Each segment has own base and bounds, protection bits</a:t>
            </a:r>
            <a:endParaRPr lang="en-US" altLang="en-US" sz="2000">
              <a:solidFill>
                <a:schemeClr val="bg2"/>
              </a:solidFill>
              <a:latin typeface="+mn-lt"/>
            </a:endParaRPr>
          </a:p>
          <a:p>
            <a:pPr lvl="1">
              <a:lnSpc>
                <a:spcPct val="90000"/>
              </a:lnSpc>
            </a:pPr>
            <a:r>
              <a:rPr lang="en-US" altLang="en-US" sz="2000">
                <a:solidFill>
                  <a:schemeClr val="bg2"/>
                </a:solidFill>
                <a:latin typeface="+mn-lt"/>
              </a:rPr>
              <a:t>Example: 14 bit logical address, 4 segments.</a:t>
            </a:r>
            <a:endParaRPr lang="en-US" altLang="en-US" sz="2000">
              <a:solidFill>
                <a:schemeClr val="bg2"/>
              </a:solidFill>
              <a:latin typeface="+mn-lt"/>
            </a:endParaRPr>
          </a:p>
          <a:p>
            <a:pPr lvl="1">
              <a:lnSpc>
                <a:spcPct val="90000"/>
              </a:lnSpc>
            </a:pPr>
            <a:r>
              <a:rPr lang="en-US" altLang="en-US" sz="2000">
                <a:solidFill>
                  <a:schemeClr val="bg2"/>
                </a:solidFill>
                <a:latin typeface="+mn-lt"/>
              </a:rPr>
              <a:t>How many bits for segment? ANSWER: 2 (2^2 is 4)</a:t>
            </a:r>
            <a:endParaRPr lang="en-US">
              <a:solidFill>
                <a:schemeClr val="bg2"/>
              </a:solidFill>
            </a:endParaRPr>
          </a:p>
          <a:p>
            <a:pPr lvl="1">
              <a:lnSpc>
                <a:spcPct val="90000"/>
              </a:lnSpc>
            </a:pPr>
            <a:r>
              <a:rPr lang="en-US" altLang="en-US" sz="2000">
                <a:solidFill>
                  <a:schemeClr val="bg2"/>
                </a:solidFill>
                <a:latin typeface="+mn-lt"/>
              </a:rPr>
              <a:t>How many bits for offset? ANSWER: 12 (14 – 2 is 12)</a:t>
            </a:r>
            <a:endParaRPr lang="en-US">
              <a:solidFill>
                <a:schemeClr val="bg2"/>
              </a:solidFill>
            </a:endParaRPr>
          </a:p>
          <a:p>
            <a:pPr lvl="1" eaLnBrk="1" hangingPunct="1">
              <a:lnSpc>
                <a:spcPct val="90000"/>
              </a:lnSpc>
              <a:buFont typeface="Times" charset="0"/>
              <a:buNone/>
            </a:pPr>
            <a:endParaRPr lang="en-US" altLang="en-US" sz="2000">
              <a:solidFill>
                <a:schemeClr val="bg2"/>
              </a:solidFill>
              <a:latin typeface="+mn-lt"/>
            </a:endParaRPr>
          </a:p>
          <a:p>
            <a:pPr lvl="1" eaLnBrk="1" hangingPunct="1">
              <a:lnSpc>
                <a:spcPct val="90000"/>
              </a:lnSpc>
            </a:pPr>
            <a:endParaRPr lang="en-US" altLang="en-US" sz="2000">
              <a:solidFill>
                <a:schemeClr val="bg2"/>
              </a:solidFill>
              <a:latin typeface="+mn-lt"/>
            </a:endParaRPr>
          </a:p>
        </p:txBody>
      </p:sp>
      <p:sp>
        <p:nvSpPr>
          <p:cNvPr id="2" name="Rectangle 1"/>
          <p:cNvSpPr/>
          <p:nvPr/>
        </p:nvSpPr>
        <p:spPr>
          <a:xfrm>
            <a:off x="7890291" y="3718796"/>
            <a:ext cx="2016899" cy="590931"/>
          </a:xfrm>
          <a:prstGeom prst="rect">
            <a:avLst/>
          </a:prstGeom>
        </p:spPr>
        <p:txBody>
          <a:bodyPr wrap="none">
            <a:spAutoFit/>
          </a:bodyPr>
          <a:lstStyle/>
          <a:p>
            <a:pPr>
              <a:lnSpc>
                <a:spcPct val="90000"/>
              </a:lnSpc>
            </a:pPr>
            <a:r>
              <a:rPr lang="en-US" altLang="en-US">
                <a:solidFill>
                  <a:schemeClr val="bg2"/>
                </a:solidFill>
              </a:rPr>
              <a:t>remember: </a:t>
            </a:r>
            <a:br>
              <a:rPr lang="en-US" altLang="en-US">
                <a:solidFill>
                  <a:schemeClr val="bg2"/>
                </a:solidFill>
              </a:rPr>
            </a:br>
            <a:r>
              <a:rPr lang="en-US" altLang="en-US">
                <a:solidFill>
                  <a:schemeClr val="bg2"/>
                </a:solidFill>
              </a:rPr>
              <a:t>1 hex digit-&gt;4 bits</a:t>
            </a:r>
            <a:endParaRPr lang="en-US" altLang="en-US">
              <a:solidFill>
                <a:schemeClr val="bg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Segmentation Implementation</a:t>
            </a:r>
            <a:endParaRPr lang="en-US" dirty="0"/>
          </a:p>
        </p:txBody>
      </p:sp>
      <p:sp>
        <p:nvSpPr>
          <p:cNvPr id="3" name="Content Placeholder 2"/>
          <p:cNvSpPr>
            <a:spLocks noGrp="1"/>
          </p:cNvSpPr>
          <p:nvPr>
            <p:ph idx="1"/>
          </p:nvPr>
        </p:nvSpPr>
        <p:spPr/>
        <p:txBody>
          <a:bodyPr vert="horz" lIns="130046" tIns="65023" rIns="130046" bIns="65023" rtlCol="0" anchor="t">
            <a:normAutofit/>
          </a:bodyPr>
          <a:lstStyle/>
          <a:p>
            <a:pPr marL="0" indent="0">
              <a:buNone/>
            </a:pPr>
            <a:r>
              <a:rPr lang="en-US" sz="2350" dirty="0">
                <a:effectLst>
                  <a:outerShdw blurRad="63500" dir="2700000" algn="tl" rotWithShape="0">
                    <a:prstClr val="white">
                      <a:alpha val="40000"/>
                    </a:prstClr>
                  </a:outerShdw>
                </a:effectLst>
              </a:rPr>
              <a:t>How address translation is done with segmentation:</a:t>
            </a:r>
            <a:endParaRPr lang="en-US" dirty="0">
              <a:effectLst>
                <a:outerShdw blurRad="63500" dir="2700000" algn="tl" rotWithShape="0">
                  <a:prstClr val="white">
                    <a:alpha val="40000"/>
                  </a:prstClr>
                </a:outerShdw>
              </a:effectLst>
            </a:endParaRPr>
          </a:p>
          <a:p>
            <a:pPr marL="457200" indent="-457200">
              <a:buAutoNum type="arabicPeriod"/>
            </a:pPr>
            <a:r>
              <a:rPr lang="en-US" sz="2350" dirty="0">
                <a:effectLst>
                  <a:outerShdw blurRad="63500" dir="2700000" algn="tl" rotWithShape="0">
                    <a:prstClr val="white">
                      <a:alpha val="40000"/>
                    </a:prstClr>
                  </a:outerShdw>
                </a:effectLst>
              </a:rPr>
              <a:t>MMU extracts segment number from </a:t>
            </a:r>
            <a:r>
              <a:rPr lang="en-US" sz="2350" dirty="0" err="1">
                <a:effectLst>
                  <a:outerShdw blurRad="63500" dir="2700000" algn="tl" rotWithShape="0">
                    <a:prstClr val="white">
                      <a:alpha val="40000"/>
                    </a:prstClr>
                  </a:outerShdw>
                </a:effectLst>
              </a:rPr>
              <a:t>msbs</a:t>
            </a:r>
            <a:r>
              <a:rPr lang="en-US" sz="2350" dirty="0">
                <a:effectLst>
                  <a:outerShdw blurRad="63500" dir="2700000" algn="tl" rotWithShape="0">
                    <a:prstClr val="white">
                      <a:alpha val="40000"/>
                    </a:prstClr>
                  </a:outerShdw>
                </a:effectLst>
              </a:rPr>
              <a:t> of logical/virtual address</a:t>
            </a:r>
            <a:endParaRPr lang="en-US" sz="2350" dirty="0">
              <a:effectLst>
                <a:outerShdw blurRad="63500" dir="2700000" algn="tl" rotWithShape="0">
                  <a:prstClr val="white">
                    <a:alpha val="40000"/>
                  </a:prstClr>
                </a:outerShdw>
              </a:effectLst>
            </a:endParaRPr>
          </a:p>
          <a:p>
            <a:pPr marL="457200" indent="-457200">
              <a:buAutoNum type="arabicPeriod"/>
            </a:pPr>
            <a:r>
              <a:rPr lang="en-US" sz="2350" dirty="0">
                <a:effectLst>
                  <a:outerShdw blurRad="63500" dir="2700000" algn="tl" rotWithShape="0">
                    <a:prstClr val="white">
                      <a:alpha val="40000"/>
                    </a:prstClr>
                  </a:outerShdw>
                </a:effectLst>
              </a:rPr>
              <a:t>MMU accesses base register for that segment to get base address</a:t>
            </a:r>
            <a:endParaRPr lang="en-US" dirty="0">
              <a:effectLst>
                <a:outerShdw blurRad="63500" dir="2700000" algn="tl" rotWithShape="0">
                  <a:prstClr val="white">
                    <a:alpha val="40000"/>
                  </a:prstClr>
                </a:outerShdw>
              </a:effectLst>
            </a:endParaRPr>
          </a:p>
          <a:p>
            <a:pPr marL="457200" indent="-457200">
              <a:buAutoNum type="arabicPeriod"/>
            </a:pPr>
            <a:r>
              <a:rPr lang="en-US" sz="2350" dirty="0">
                <a:effectLst>
                  <a:outerShdw blurRad="63500" dir="2700000" algn="tl" rotWithShape="0">
                    <a:prstClr val="white">
                      <a:alpha val="40000"/>
                    </a:prstClr>
                  </a:outerShdw>
                </a:effectLst>
              </a:rPr>
              <a:t>MMU compares offset from </a:t>
            </a:r>
            <a:r>
              <a:rPr lang="en-US" sz="2400" dirty="0">
                <a:effectLst>
                  <a:outerShdw blurRad="63500" dir="2700000" algn="tl" rotWithShape="0">
                    <a:prstClr val="white">
                      <a:alpha val="40000"/>
                    </a:prstClr>
                  </a:outerShdw>
                </a:effectLst>
              </a:rPr>
              <a:t>logical/virtual address to bounds register for segment; if less, address is valid, but if offset &gt;= bounds, invalid address (segmentation fault) and CPU will call OS to terminate process</a:t>
            </a:r>
            <a:endParaRPr lang="en-US" sz="2350" dirty="0">
              <a:effectLst>
                <a:outerShdw blurRad="63500" dir="2700000" algn="tl" rotWithShape="0">
                  <a:prstClr val="white">
                    <a:alpha val="40000"/>
                  </a:prstClr>
                </a:outerShdw>
              </a:effectLs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Quiz: Address Translations with Segmentation</a:t>
            </a:r>
            <a:endParaRPr lang="en-US" altLang="en-US"/>
          </a:p>
        </p:txBody>
      </p:sp>
      <p:sp>
        <p:nvSpPr>
          <p:cNvPr id="168963" name="Rectangle 3"/>
          <p:cNvSpPr>
            <a:spLocks noGrp="1" noChangeArrowheads="1"/>
          </p:cNvSpPr>
          <p:nvPr>
            <p:ph type="body" idx="1"/>
          </p:nvPr>
        </p:nvSpPr>
        <p:spPr>
          <a:xfrm>
            <a:off x="1600200" y="5410200"/>
            <a:ext cx="8458200" cy="1524000"/>
          </a:xfrm>
        </p:spPr>
        <p:txBody>
          <a:bodyPr/>
          <a:lstStyle/>
          <a:p>
            <a:pPr lvl="1">
              <a:buFont typeface="Times" charset="0"/>
              <a:buNone/>
            </a:pPr>
            <a:endParaRPr lang="en-US" altLang="en-US"/>
          </a:p>
          <a:p>
            <a:pPr lvl="1"/>
            <a:endParaRPr lang="en-US" altLang="en-US"/>
          </a:p>
        </p:txBody>
      </p:sp>
      <p:graphicFrame>
        <p:nvGraphicFramePr>
          <p:cNvPr id="169005" name="Group 45"/>
          <p:cNvGraphicFramePr>
            <a:graphicFrameLocks noGrp="1"/>
          </p:cNvGraphicFramePr>
          <p:nvPr/>
        </p:nvGraphicFramePr>
        <p:xfrm>
          <a:off x="2667000" y="2667000"/>
          <a:ext cx="6096000" cy="2286000"/>
        </p:xfrm>
        <a:graphic>
          <a:graphicData uri="http://schemas.openxmlformats.org/drawingml/2006/table">
            <a:tbl>
              <a:tblPr/>
              <a:tblGrid>
                <a:gridCol w="1524000"/>
                <a:gridCol w="1524000"/>
                <a:gridCol w="1524000"/>
                <a:gridCol w="1524000"/>
              </a:tblGrid>
              <a:tr h="3651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Segment</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Base</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Bounds</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R W</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0x2000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0x6ff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0x4ff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2</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0x3000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0xfff</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1 1</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3</a:t>
                      </a:r>
                      <a:endParaRPr kumimoji="0" lang="en-US" altLang="en-US" sz="2400" b="0" i="0" u="none" strike="noStrike" cap="none" normalizeH="0" baseline="0">
                        <a:ln>
                          <a:noFill/>
                        </a:ln>
                        <a:solidFill>
                          <a:schemeClr val="tx1"/>
                        </a:solidFill>
                        <a:effectLst/>
                        <a:latin typeface="Courier"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0x0000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rgbClr val="FF0000"/>
                          </a:solidFill>
                          <a:effectLst/>
                          <a:latin typeface="Courier" charset="0"/>
                        </a:rPr>
                        <a:t>0x000</a:t>
                      </a:r>
                      <a:endParaRPr kumimoji="0" lang="en-US" altLang="en-US" sz="2400" b="0" i="0" u="none" strike="noStrike" cap="none" normalizeH="0" baseline="0">
                        <a:ln>
                          <a:noFill/>
                        </a:ln>
                        <a:solidFill>
                          <a:srgbClr val="FF0000"/>
                        </a:solidFill>
                        <a:effectLst/>
                        <a:latin typeface="Courier"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400" b="0" i="0" u="none" strike="noStrike" cap="none" normalizeH="0" baseline="0">
                          <a:ln>
                            <a:noFill/>
                          </a:ln>
                          <a:solidFill>
                            <a:schemeClr val="tx1"/>
                          </a:solidFill>
                          <a:effectLst/>
                          <a:latin typeface="Courier" charset="0"/>
                        </a:rPr>
                        <a:t>0 0</a:t>
                      </a:r>
                      <a:endParaRPr kumimoji="0" lang="en-US" altLang="en-US" sz="2400" b="0" i="0" u="none" strike="noStrike" cap="none" normalizeH="0" baseline="0">
                        <a:ln>
                          <a:noFill/>
                        </a:ln>
                        <a:solidFill>
                          <a:schemeClr val="tx1"/>
                        </a:solidFill>
                        <a:effectLst/>
                        <a:latin typeface="Courier"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9006" name="Rectangle 46"/>
          <p:cNvSpPr>
            <a:spLocks noChangeArrowheads="1"/>
          </p:cNvSpPr>
          <p:nvPr/>
        </p:nvSpPr>
        <p:spPr bwMode="auto">
          <a:xfrm>
            <a:off x="340659" y="1461245"/>
            <a:ext cx="1170790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solidFill>
                  <a:schemeClr val="bg2"/>
                </a:solidFill>
                <a:latin typeface="+mn-lt"/>
              </a:rPr>
              <a:t>MMU contains Segment Table (per process)</a:t>
            </a:r>
            <a:endParaRPr lang="en-US" altLang="en-US" sz="2400">
              <a:solidFill>
                <a:schemeClr val="bg2"/>
              </a:solidFill>
              <a:latin typeface="+mn-lt"/>
            </a:endParaRPr>
          </a:p>
          <a:p>
            <a:pPr lvl="1" eaLnBrk="1" hangingPunct="1">
              <a:lnSpc>
                <a:spcPct val="90000"/>
              </a:lnSpc>
            </a:pPr>
            <a:r>
              <a:rPr lang="en-US" altLang="en-US" sz="2000">
                <a:solidFill>
                  <a:schemeClr val="bg2"/>
                </a:solidFill>
                <a:latin typeface="+mn-lt"/>
              </a:rPr>
              <a:t>Each segment has own base and bounds, protection bits</a:t>
            </a:r>
            <a:endParaRPr lang="en-US" altLang="en-US" sz="2000">
              <a:solidFill>
                <a:schemeClr val="bg2"/>
              </a:solidFill>
              <a:latin typeface="+mn-lt"/>
            </a:endParaRPr>
          </a:p>
          <a:p>
            <a:pPr lvl="1">
              <a:lnSpc>
                <a:spcPct val="90000"/>
              </a:lnSpc>
            </a:pPr>
            <a:r>
              <a:rPr lang="en-US" altLang="en-US" sz="2000">
                <a:solidFill>
                  <a:schemeClr val="bg2"/>
                </a:solidFill>
                <a:latin typeface="+mn-lt"/>
              </a:rPr>
              <a:t>Example: 14 bit logical address, 4 segments; how many bits for segment? How many bits for offset?</a:t>
            </a:r>
            <a:endParaRPr lang="en-US" altLang="en-US" sz="2000">
              <a:solidFill>
                <a:schemeClr val="bg2"/>
              </a:solidFill>
              <a:latin typeface="+mn-lt"/>
            </a:endParaRPr>
          </a:p>
          <a:p>
            <a:pPr lvl="1">
              <a:lnSpc>
                <a:spcPct val="90000"/>
              </a:lnSpc>
            </a:pPr>
            <a:endParaRPr lang="en-US" altLang="en-US" sz="2000">
              <a:solidFill>
                <a:schemeClr val="bg2"/>
              </a:solidFill>
              <a:latin typeface="+mn-lt"/>
            </a:endParaRPr>
          </a:p>
          <a:p>
            <a:pPr lvl="1" eaLnBrk="1" hangingPunct="1">
              <a:lnSpc>
                <a:spcPct val="90000"/>
              </a:lnSpc>
              <a:buFont typeface="Times" charset="0"/>
              <a:buNone/>
            </a:pPr>
            <a:endParaRPr lang="en-US" altLang="en-US" sz="2000">
              <a:solidFill>
                <a:schemeClr val="bg2"/>
              </a:solidFill>
              <a:latin typeface="+mn-lt"/>
            </a:endParaRPr>
          </a:p>
          <a:p>
            <a:pPr marL="457200" lvl="1" indent="0" eaLnBrk="1" hangingPunct="1">
              <a:lnSpc>
                <a:spcPct val="90000"/>
              </a:lnSpc>
              <a:buNone/>
            </a:pPr>
            <a:r>
              <a:rPr lang="en-US" altLang="en-US" sz="2000" i="1">
                <a:solidFill>
                  <a:schemeClr val="bg2"/>
                </a:solidFill>
                <a:latin typeface="+mn-lt"/>
              </a:rPr>
              <a:t>bound</a:t>
            </a:r>
            <a:endParaRPr lang="en-US" altLang="en-US" sz="2000" i="1">
              <a:solidFill>
                <a:schemeClr val="bg2"/>
              </a:solidFill>
              <a:latin typeface="+mn-lt"/>
            </a:endParaRPr>
          </a:p>
        </p:txBody>
      </p:sp>
      <p:sp>
        <p:nvSpPr>
          <p:cNvPr id="169007" name="Rectangle 47"/>
          <p:cNvSpPr>
            <a:spLocks noChangeArrowheads="1"/>
          </p:cNvSpPr>
          <p:nvPr/>
        </p:nvSpPr>
        <p:spPr bwMode="auto">
          <a:xfrm>
            <a:off x="484093" y="5141258"/>
            <a:ext cx="1156447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solidFill>
                  <a:schemeClr val="bg2"/>
                </a:solidFill>
              </a:rPr>
              <a:t>Translate logical addresses (in hex) to physical addresses</a:t>
            </a:r>
            <a:endParaRPr lang="en-US" altLang="en-US" sz="2400">
              <a:solidFill>
                <a:schemeClr val="bg2"/>
              </a:solidFill>
            </a:endParaRPr>
          </a:p>
          <a:p>
            <a:pPr eaLnBrk="1" hangingPunct="1">
              <a:lnSpc>
                <a:spcPct val="90000"/>
              </a:lnSpc>
            </a:pPr>
            <a:r>
              <a:rPr lang="en-US" altLang="en-US" sz="1800">
                <a:solidFill>
                  <a:schemeClr val="bg2"/>
                </a:solidFill>
                <a:latin typeface="Courier" charset="0"/>
              </a:rPr>
              <a:t>0x0240:</a:t>
            </a:r>
            <a:endParaRPr lang="en-US" altLang="en-US" sz="1800">
              <a:solidFill>
                <a:schemeClr val="bg2"/>
              </a:solidFill>
              <a:latin typeface="Courier" charset="0"/>
            </a:endParaRPr>
          </a:p>
          <a:p>
            <a:pPr eaLnBrk="1" hangingPunct="1">
              <a:lnSpc>
                <a:spcPct val="90000"/>
              </a:lnSpc>
            </a:pPr>
            <a:r>
              <a:rPr lang="en-US" altLang="en-US" sz="1800">
                <a:solidFill>
                  <a:schemeClr val="bg2"/>
                </a:solidFill>
                <a:latin typeface="Courier" charset="0"/>
              </a:rPr>
              <a:t>0x1108:</a:t>
            </a:r>
            <a:endParaRPr lang="en-US" altLang="en-US" sz="1800">
              <a:solidFill>
                <a:schemeClr val="bg2"/>
              </a:solidFill>
              <a:latin typeface="Courier" charset="0"/>
            </a:endParaRPr>
          </a:p>
          <a:p>
            <a:pPr eaLnBrk="1" hangingPunct="1">
              <a:lnSpc>
                <a:spcPct val="90000"/>
              </a:lnSpc>
            </a:pPr>
            <a:r>
              <a:rPr lang="en-US" altLang="en-US" sz="1800">
                <a:solidFill>
                  <a:schemeClr val="bg2"/>
                </a:solidFill>
                <a:latin typeface="Courier" charset="0"/>
              </a:rPr>
              <a:t>0x265c:</a:t>
            </a:r>
            <a:endParaRPr lang="en-US" altLang="en-US" sz="1800">
              <a:solidFill>
                <a:schemeClr val="bg2"/>
              </a:solidFill>
              <a:latin typeface="Courier" charset="0"/>
            </a:endParaRPr>
          </a:p>
          <a:p>
            <a:pPr eaLnBrk="1" hangingPunct="1">
              <a:lnSpc>
                <a:spcPct val="90000"/>
              </a:lnSpc>
            </a:pPr>
            <a:r>
              <a:rPr lang="en-US" altLang="en-US" sz="1800">
                <a:solidFill>
                  <a:srgbClr val="FF0000"/>
                </a:solidFill>
                <a:latin typeface="Courier" charset="0"/>
              </a:rPr>
              <a:t>0x3002:   </a:t>
            </a:r>
            <a:endParaRPr lang="en-US" altLang="en-US" sz="1800">
              <a:solidFill>
                <a:schemeClr val="bg2"/>
              </a:solidFill>
              <a:latin typeface="Courier" charset="0"/>
            </a:endParaRPr>
          </a:p>
          <a:p>
            <a:pPr lvl="1" eaLnBrk="1" hangingPunct="1">
              <a:lnSpc>
                <a:spcPct val="90000"/>
              </a:lnSpc>
            </a:pPr>
            <a:endParaRPr lang="en-US" altLang="en-US" sz="1800">
              <a:solidFill>
                <a:schemeClr val="bg2"/>
              </a:solidFill>
            </a:endParaRPr>
          </a:p>
        </p:txBody>
      </p:sp>
      <p:sp>
        <p:nvSpPr>
          <p:cNvPr id="7" name="Rectangle 6"/>
          <p:cNvSpPr/>
          <p:nvPr/>
        </p:nvSpPr>
        <p:spPr>
          <a:xfrm>
            <a:off x="9054858" y="3100569"/>
            <a:ext cx="2016899" cy="590931"/>
          </a:xfrm>
          <a:prstGeom prst="rect">
            <a:avLst/>
          </a:prstGeom>
        </p:spPr>
        <p:txBody>
          <a:bodyPr wrap="none">
            <a:spAutoFit/>
          </a:bodyPr>
          <a:lstStyle/>
          <a:p>
            <a:pPr>
              <a:lnSpc>
                <a:spcPct val="90000"/>
              </a:lnSpc>
            </a:pPr>
            <a:r>
              <a:rPr lang="en-US" altLang="en-US">
                <a:solidFill>
                  <a:schemeClr val="bg2"/>
                </a:solidFill>
              </a:rPr>
              <a:t>remember: </a:t>
            </a:r>
            <a:br>
              <a:rPr lang="en-US" altLang="en-US">
                <a:solidFill>
                  <a:schemeClr val="bg2"/>
                </a:solidFill>
              </a:rPr>
            </a:br>
            <a:r>
              <a:rPr lang="en-US" altLang="en-US">
                <a:solidFill>
                  <a:schemeClr val="bg2"/>
                </a:solidFill>
              </a:rPr>
              <a:t>1 hex digit-&gt;4 bits</a:t>
            </a:r>
            <a:endParaRPr lang="en-US" altLang="en-US">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4000">
                <a:solidFill>
                  <a:srgbClr val="FFFFFF"/>
                </a:solidFill>
              </a:rPr>
              <a:t>Quiz: </a:t>
            </a:r>
            <a:r>
              <a:rPr sz="4000">
                <a:solidFill>
                  <a:srgbClr val="FFFFFF"/>
                </a:solidFill>
              </a:rPr>
              <a:t>Match that</a:t>
            </a:r>
            <a:r>
              <a:rPr lang="en-US" sz="4000">
                <a:solidFill>
                  <a:srgbClr val="FFFFFF"/>
                </a:solidFill>
              </a:rPr>
              <a:t> Address Location</a:t>
            </a:r>
            <a:endParaRPr sz="4000">
              <a:solidFill>
                <a:srgbClr val="FFFFFF"/>
              </a:solidFill>
            </a:endParaRPr>
          </a:p>
        </p:txBody>
      </p:sp>
      <p:sp>
        <p:nvSpPr>
          <p:cNvPr id="355" name="Shape 355"/>
          <p:cNvSpPr>
            <a:spLocks noGrp="1"/>
          </p:cNvSpPr>
          <p:nvPr>
            <p:ph type="body" idx="4294967295"/>
          </p:nvPr>
        </p:nvSpPr>
        <p:spPr>
          <a:xfrm>
            <a:off x="461410" y="1638696"/>
            <a:ext cx="7875765" cy="1522413"/>
          </a:xfrm>
          <a:prstGeom prst="rect">
            <a:avLst/>
          </a:prstGeom>
        </p:spPr>
        <p:txBody>
          <a:bodyPr vert="horz" lIns="130046" tIns="65023" rIns="130046" bIns="65023" rtlCol="0" anchor="t">
            <a:noAutofit/>
          </a:bodyPr>
          <a:lstStyle/>
          <a:p>
            <a:pPr marL="0" indent="0" defTabSz="321310">
              <a:spcBef>
                <a:spcPts val="0"/>
              </a:spcBef>
              <a:buNone/>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2000">
                <a:solidFill>
                  <a:srgbClr val="35A327"/>
                </a:solidFill>
                <a:latin typeface="Menlo"/>
                <a:ea typeface="Menlo"/>
                <a:cs typeface="Menlo"/>
                <a:sym typeface="Menlo"/>
              </a:rPr>
              <a:t>int</a:t>
            </a:r>
            <a:r>
              <a:rPr sz="2000">
                <a:latin typeface="Menlo"/>
                <a:ea typeface="Menlo"/>
                <a:cs typeface="Menlo"/>
                <a:sym typeface="Menlo"/>
              </a:rPr>
              <a:t> </a:t>
            </a:r>
            <a:r>
              <a:rPr sz="2000">
                <a:solidFill>
                  <a:srgbClr val="CE7924"/>
                </a:solidFill>
                <a:latin typeface="Menlo"/>
                <a:ea typeface="Menlo"/>
                <a:cs typeface="Menlo"/>
                <a:sym typeface="Menlo"/>
              </a:rPr>
              <a:t>x</a:t>
            </a:r>
            <a:r>
              <a:rPr sz="2000">
                <a:solidFill>
                  <a:srgbClr val="FFFFFF"/>
                </a:solidFill>
                <a:latin typeface="Menlo"/>
                <a:ea typeface="Menlo"/>
                <a:cs typeface="Menlo"/>
                <a:sym typeface="Menlo"/>
              </a:rPr>
              <a:t>;</a:t>
            </a:r>
            <a:endParaRPr sz="2000">
              <a:solidFill>
                <a:srgbClr val="35A327"/>
              </a:solidFill>
              <a:latin typeface="Menlo"/>
              <a:ea typeface="Menlo"/>
              <a:cs typeface="Menlo"/>
              <a:sym typeface="Menlo"/>
            </a:endParaRPr>
          </a:p>
          <a:p>
            <a:pPr marL="0" indent="0" defTabSz="321310">
              <a:spcBef>
                <a:spcPts val="0"/>
              </a:spcBef>
              <a:buNone/>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2000">
                <a:solidFill>
                  <a:srgbClr val="35A327"/>
                </a:solidFill>
                <a:latin typeface="Menlo"/>
                <a:ea typeface="Menlo"/>
                <a:cs typeface="Menlo"/>
                <a:sym typeface="Menlo"/>
              </a:rPr>
              <a:t>int</a:t>
            </a:r>
            <a:r>
              <a:rPr sz="2000">
                <a:latin typeface="Menlo"/>
                <a:ea typeface="Menlo"/>
                <a:cs typeface="Menlo"/>
                <a:sym typeface="Menlo"/>
              </a:rPr>
              <a:t> </a:t>
            </a:r>
            <a:r>
              <a:rPr sz="2000">
                <a:solidFill>
                  <a:srgbClr val="5E34FF"/>
                </a:solidFill>
                <a:latin typeface="Menlo"/>
                <a:ea typeface="Menlo"/>
                <a:cs typeface="Menlo"/>
                <a:sym typeface="Menlo"/>
              </a:rPr>
              <a:t>main</a:t>
            </a:r>
            <a:r>
              <a:rPr sz="2000">
                <a:solidFill>
                  <a:srgbClr val="FFFFFF"/>
                </a:solidFill>
                <a:latin typeface="Menlo"/>
                <a:ea typeface="Menlo"/>
                <a:cs typeface="Menlo"/>
                <a:sym typeface="Menlo"/>
              </a:rPr>
              <a:t>(</a:t>
            </a:r>
            <a:r>
              <a:rPr sz="2000">
                <a:solidFill>
                  <a:srgbClr val="35A327"/>
                </a:solidFill>
                <a:latin typeface="Menlo"/>
                <a:ea typeface="Menlo"/>
                <a:cs typeface="Menlo"/>
                <a:sym typeface="Menlo"/>
              </a:rPr>
              <a:t>int</a:t>
            </a:r>
            <a:r>
              <a:rPr sz="2000">
                <a:latin typeface="Menlo"/>
                <a:ea typeface="Menlo"/>
                <a:cs typeface="Menlo"/>
                <a:sym typeface="Menlo"/>
              </a:rPr>
              <a:t> </a:t>
            </a:r>
            <a:r>
              <a:rPr sz="2000">
                <a:solidFill>
                  <a:srgbClr val="CE7924"/>
                </a:solidFill>
                <a:latin typeface="Menlo"/>
                <a:ea typeface="Menlo"/>
                <a:cs typeface="Menlo"/>
                <a:sym typeface="Menlo"/>
              </a:rPr>
              <a:t>argc</a:t>
            </a:r>
            <a:r>
              <a:rPr sz="2000">
                <a:solidFill>
                  <a:srgbClr val="FFFFFF"/>
                </a:solidFill>
                <a:latin typeface="Menlo"/>
                <a:ea typeface="Menlo"/>
                <a:cs typeface="Menlo"/>
                <a:sym typeface="Menlo"/>
              </a:rPr>
              <a:t>, </a:t>
            </a:r>
            <a:r>
              <a:rPr sz="2000">
                <a:solidFill>
                  <a:srgbClr val="35A327"/>
                </a:solidFill>
                <a:latin typeface="Menlo"/>
                <a:ea typeface="Menlo"/>
                <a:cs typeface="Menlo"/>
                <a:sym typeface="Menlo"/>
              </a:rPr>
              <a:t>char</a:t>
            </a:r>
            <a:r>
              <a:rPr sz="2000">
                <a:solidFill>
                  <a:srgbClr val="FFFFFF"/>
                </a:solidFill>
                <a:latin typeface="Menlo"/>
                <a:ea typeface="Menlo"/>
                <a:cs typeface="Menlo"/>
                <a:sym typeface="Menlo"/>
              </a:rPr>
              <a:t> *</a:t>
            </a:r>
            <a:r>
              <a:rPr sz="2000">
                <a:solidFill>
                  <a:srgbClr val="CE7924"/>
                </a:solidFill>
                <a:latin typeface="Menlo"/>
                <a:ea typeface="Menlo"/>
                <a:cs typeface="Menlo"/>
                <a:sym typeface="Menlo"/>
              </a:rPr>
              <a:t>argv</a:t>
            </a:r>
            <a:r>
              <a:rPr sz="2000">
                <a:solidFill>
                  <a:srgbClr val="FFFFFF"/>
                </a:solidFill>
                <a:latin typeface="Menlo"/>
                <a:ea typeface="Menlo"/>
                <a:cs typeface="Menlo"/>
                <a:sym typeface="Menlo"/>
              </a:rPr>
              <a:t>[]) {</a:t>
            </a:r>
            <a:endParaRPr sz="2000">
              <a:solidFill>
                <a:srgbClr val="FFFFFF"/>
              </a:solidFill>
              <a:latin typeface="Menlo"/>
              <a:ea typeface="Menlo"/>
              <a:cs typeface="Menlo"/>
              <a:sym typeface="Menlo"/>
            </a:endParaRPr>
          </a:p>
          <a:p>
            <a:pPr marL="0" indent="0" defTabSz="321310">
              <a:spcBef>
                <a:spcPts val="0"/>
              </a:spcBef>
              <a:buNone/>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2000">
                <a:latin typeface="Menlo"/>
                <a:ea typeface="Menlo"/>
                <a:cs typeface="Menlo"/>
                <a:sym typeface="Menlo"/>
              </a:rPr>
              <a:t>  </a:t>
            </a:r>
            <a:r>
              <a:rPr sz="2000">
                <a:solidFill>
                  <a:srgbClr val="35A327"/>
                </a:solidFill>
                <a:latin typeface="Menlo"/>
                <a:ea typeface="Menlo"/>
                <a:cs typeface="Menlo"/>
                <a:sym typeface="Menlo"/>
              </a:rPr>
              <a:t>int</a:t>
            </a:r>
            <a:r>
              <a:rPr sz="2000">
                <a:latin typeface="Menlo"/>
                <a:ea typeface="Menlo"/>
                <a:cs typeface="Menlo"/>
                <a:sym typeface="Menlo"/>
              </a:rPr>
              <a:t> </a:t>
            </a:r>
            <a:r>
              <a:rPr sz="2000">
                <a:solidFill>
                  <a:srgbClr val="CE7924"/>
                </a:solidFill>
                <a:latin typeface="Menlo"/>
                <a:ea typeface="Menlo"/>
                <a:cs typeface="Menlo"/>
                <a:sym typeface="Menlo"/>
              </a:rPr>
              <a:t>y</a:t>
            </a:r>
            <a:r>
              <a:rPr sz="2000">
                <a:solidFill>
                  <a:srgbClr val="FFFFFF"/>
                </a:solidFill>
                <a:latin typeface="Menlo"/>
                <a:ea typeface="Menlo"/>
                <a:cs typeface="Menlo"/>
                <a:sym typeface="Menlo"/>
              </a:rPr>
              <a:t>;</a:t>
            </a:r>
            <a:endParaRPr sz="2000">
              <a:solidFill>
                <a:srgbClr val="FFFFFF"/>
              </a:solidFill>
              <a:latin typeface="Menlo"/>
              <a:ea typeface="Menlo"/>
              <a:cs typeface="Menlo"/>
              <a:sym typeface="Menlo"/>
            </a:endParaRPr>
          </a:p>
          <a:p>
            <a:pPr marL="0" indent="0" defTabSz="321310">
              <a:spcBef>
                <a:spcPts val="0"/>
              </a:spcBef>
              <a:buNone/>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2000">
                <a:latin typeface="Menlo"/>
                <a:ea typeface="Menlo"/>
                <a:cs typeface="Menlo"/>
                <a:sym typeface="Menlo"/>
              </a:rPr>
              <a:t>  </a:t>
            </a:r>
            <a:r>
              <a:rPr sz="2000">
                <a:solidFill>
                  <a:srgbClr val="35A327"/>
                </a:solidFill>
                <a:latin typeface="Menlo"/>
                <a:ea typeface="Menlo"/>
                <a:cs typeface="Menlo"/>
                <a:sym typeface="Menlo"/>
              </a:rPr>
              <a:t>int</a:t>
            </a:r>
            <a:r>
              <a:rPr sz="2000">
                <a:latin typeface="Menlo"/>
                <a:ea typeface="Menlo"/>
                <a:cs typeface="Menlo"/>
                <a:sym typeface="Menlo"/>
              </a:rPr>
              <a:t> </a:t>
            </a:r>
            <a:r>
              <a:rPr sz="2000">
                <a:solidFill>
                  <a:srgbClr val="FFFFFF"/>
                </a:solidFill>
                <a:latin typeface="Menlo"/>
                <a:ea typeface="Menlo"/>
                <a:cs typeface="Menlo"/>
                <a:sym typeface="Menlo"/>
              </a:rPr>
              <a:t>*</a:t>
            </a:r>
            <a:r>
              <a:rPr sz="2000">
                <a:solidFill>
                  <a:srgbClr val="CE7924"/>
                </a:solidFill>
                <a:latin typeface="Menlo"/>
                <a:ea typeface="Menlo"/>
                <a:cs typeface="Menlo"/>
                <a:sym typeface="Menlo"/>
              </a:rPr>
              <a:t>z</a:t>
            </a:r>
            <a:r>
              <a:rPr sz="2000">
                <a:solidFill>
                  <a:srgbClr val="FFFFFF"/>
                </a:solidFill>
                <a:latin typeface="Menlo"/>
                <a:ea typeface="Menlo"/>
                <a:cs typeface="Menlo"/>
                <a:sym typeface="Menlo"/>
              </a:rPr>
              <a:t> = </a:t>
            </a:r>
            <a:r>
              <a:rPr lang="en-US" sz="2000" err="1">
                <a:solidFill>
                  <a:srgbClr val="FFFFFF"/>
                </a:solidFill>
                <a:latin typeface="Menlo"/>
                <a:ea typeface="Menlo"/>
                <a:cs typeface="Menlo"/>
                <a:sym typeface="Menlo"/>
              </a:rPr>
              <a:t>calloc</a:t>
            </a:r>
            <a:r>
              <a:rPr sz="2000">
                <a:solidFill>
                  <a:srgbClr val="FFFFFF"/>
                </a:solidFill>
                <a:latin typeface="Menlo"/>
                <a:ea typeface="Menlo"/>
                <a:cs typeface="Menlo"/>
                <a:sym typeface="Menlo"/>
              </a:rPr>
              <a:t>(</a:t>
            </a:r>
            <a:r>
              <a:rPr sz="2000" err="1">
                <a:solidFill>
                  <a:srgbClr val="D03CFF"/>
                </a:solidFill>
                <a:latin typeface="Menlo"/>
                <a:ea typeface="Menlo"/>
                <a:cs typeface="Menlo"/>
                <a:sym typeface="Menlo"/>
              </a:rPr>
              <a:t>sizeof</a:t>
            </a:r>
            <a:r>
              <a:rPr sz="2000">
                <a:latin typeface="Menlo"/>
                <a:ea typeface="Menlo"/>
                <a:cs typeface="Menlo"/>
                <a:sym typeface="Menlo"/>
              </a:rPr>
              <a:t>(</a:t>
            </a:r>
            <a:r>
              <a:rPr sz="2000">
                <a:solidFill>
                  <a:srgbClr val="35A327"/>
                </a:solidFill>
                <a:latin typeface="Menlo"/>
                <a:ea typeface="Menlo"/>
                <a:cs typeface="Menlo"/>
                <a:sym typeface="Menlo"/>
              </a:rPr>
              <a:t>int</a:t>
            </a:r>
            <a:r>
              <a:rPr sz="2000">
                <a:solidFill>
                  <a:srgbClr val="FFFFFF"/>
                </a:solidFill>
                <a:latin typeface="Menlo"/>
                <a:ea typeface="Menlo"/>
                <a:cs typeface="Menlo"/>
                <a:sym typeface="Menlo"/>
              </a:rPr>
              <a:t>));</a:t>
            </a:r>
            <a:r>
              <a:rPr sz="2000">
                <a:latin typeface="Menlo"/>
                <a:ea typeface="Menlo"/>
                <a:cs typeface="Menlo"/>
                <a:sym typeface="Menlo"/>
              </a:rPr>
              <a:t>);</a:t>
            </a:r>
            <a:endParaRPr sz="2000">
              <a:effectLst>
                <a:outerShdw blurRad="63500" dir="2700000" algn="tl" rotWithShape="0">
                  <a:prstClr val="white">
                    <a:alpha val="40000"/>
                  </a:prstClr>
                </a:outerShdw>
              </a:effectLst>
              <a:latin typeface="Menlo"/>
              <a:ea typeface="Menlo"/>
              <a:cs typeface="Menlo"/>
            </a:endParaRPr>
          </a:p>
          <a:p>
            <a:pPr marL="0" indent="0" defTabSz="321310">
              <a:spcBef>
                <a:spcPts val="0"/>
              </a:spcBef>
              <a:buNone/>
              <a:tabLst>
                <a:tab pos="249555" algn="l"/>
                <a:tab pos="499745" algn="l"/>
                <a:tab pos="749935" algn="l"/>
                <a:tab pos="999490" algn="l"/>
                <a:tab pos="1249680" algn="l"/>
                <a:tab pos="1499870" algn="l"/>
                <a:tab pos="1750060" algn="l"/>
                <a:tab pos="1999615" algn="l"/>
                <a:tab pos="2249805" algn="l"/>
                <a:tab pos="2499995" algn="l"/>
                <a:tab pos="2750185" algn="l"/>
                <a:tab pos="2999740" algn="l"/>
              </a:tabLst>
              <a:defRPr sz="1800">
                <a:solidFill>
                  <a:srgbClr val="000000"/>
                </a:solidFill>
              </a:defRPr>
            </a:pPr>
            <a:r>
              <a:rPr sz="2000">
                <a:solidFill>
                  <a:srgbClr val="FFFFFF"/>
                </a:solidFill>
                <a:latin typeface="Menlo"/>
                <a:ea typeface="Menlo"/>
                <a:cs typeface="Menlo"/>
                <a:sym typeface="Menlo"/>
              </a:rPr>
              <a:t>}</a:t>
            </a:r>
            <a:endParaRPr sz="2000">
              <a:solidFill>
                <a:srgbClr val="FFFFFF"/>
              </a:solidFill>
              <a:latin typeface="Menlo"/>
              <a:ea typeface="Menlo"/>
              <a:cs typeface="Menlo"/>
              <a:sym typeface="Menlo"/>
            </a:endParaRPr>
          </a:p>
        </p:txBody>
      </p:sp>
      <p:graphicFrame>
        <p:nvGraphicFramePr>
          <p:cNvPr id="2" name="Table 1"/>
          <p:cNvGraphicFramePr>
            <a:graphicFrameLocks noGrp="1"/>
          </p:cNvGraphicFramePr>
          <p:nvPr/>
        </p:nvGraphicFramePr>
        <p:xfrm>
          <a:off x="552594" y="3958529"/>
          <a:ext cx="8128000" cy="2654309"/>
        </p:xfrm>
        <a:graphic>
          <a:graphicData uri="http://schemas.openxmlformats.org/drawingml/2006/table">
            <a:tbl>
              <a:tblPr firstRow="1" bandRow="1">
                <a:tableStyleId>{5C22544A-7EE6-4342-B048-85BDC9FD1C3A}</a:tableStyleId>
              </a:tblPr>
              <a:tblGrid>
                <a:gridCol w="4064000"/>
                <a:gridCol w="4064000"/>
              </a:tblGrid>
              <a:tr h="800934">
                <a:tc>
                  <a:txBody>
                    <a:bodyPr/>
                    <a:lstStyle/>
                    <a:p>
                      <a:r>
                        <a:rPr lang="en-US"/>
                        <a:t>Address</a:t>
                      </a:r>
                      <a:endParaRPr lang="en-US"/>
                    </a:p>
                  </a:txBody>
                  <a:tcPr/>
                </a:tc>
                <a:tc>
                  <a:txBody>
                    <a:bodyPr/>
                    <a:lstStyle/>
                    <a:p>
                      <a:r>
                        <a:rPr lang="en-US"/>
                        <a:t>Location</a:t>
                      </a:r>
                      <a:endParaRPr lang="en-US"/>
                    </a:p>
                  </a:txBody>
                  <a:tcPr/>
                </a:tc>
              </a:tr>
              <a:tr h="367094">
                <a:tc>
                  <a:txBody>
                    <a:bodyPr/>
                    <a:lstStyle/>
                    <a:p>
                      <a:r>
                        <a:rPr lang="en-US"/>
                        <a:t>x</a:t>
                      </a:r>
                      <a:endParaRPr lang="en-US"/>
                    </a:p>
                  </a:txBody>
                  <a:tcPr/>
                </a:tc>
                <a:tc>
                  <a:txBody>
                    <a:bodyPr/>
                    <a:lstStyle/>
                    <a:p>
                      <a:endParaRPr lang="en-US"/>
                    </a:p>
                  </a:txBody>
                  <a:tcPr/>
                </a:tc>
              </a:tr>
              <a:tr h="370840">
                <a:tc>
                  <a:txBody>
                    <a:bodyPr/>
                    <a:lstStyle/>
                    <a:p>
                      <a:r>
                        <a:rPr lang="en-US"/>
                        <a:t>main</a:t>
                      </a:r>
                      <a:endParaRPr lang="en-US"/>
                    </a:p>
                  </a:txBody>
                  <a:tcPr/>
                </a:tc>
                <a:tc>
                  <a:txBody>
                    <a:bodyPr/>
                    <a:lstStyle/>
                    <a:p>
                      <a:endParaRPr lang="en-US"/>
                    </a:p>
                  </a:txBody>
                  <a:tcPr/>
                </a:tc>
              </a:tr>
              <a:tr h="370840">
                <a:tc>
                  <a:txBody>
                    <a:bodyPr/>
                    <a:lstStyle/>
                    <a:p>
                      <a:r>
                        <a:rPr lang="en-US"/>
                        <a:t>y</a:t>
                      </a:r>
                      <a:endParaRPr lang="en-US"/>
                    </a:p>
                  </a:txBody>
                  <a:tcPr/>
                </a:tc>
                <a:tc>
                  <a:txBody>
                    <a:bodyPr/>
                    <a:lstStyle/>
                    <a:p>
                      <a:endParaRPr lang="en-US"/>
                    </a:p>
                  </a:txBody>
                  <a:tcPr/>
                </a:tc>
              </a:tr>
              <a:tr h="370840">
                <a:tc>
                  <a:txBody>
                    <a:bodyPr/>
                    <a:lstStyle/>
                    <a:p>
                      <a:r>
                        <a:rPr lang="en-US"/>
                        <a:t>z</a:t>
                      </a:r>
                      <a:endParaRPr lang="en-US"/>
                    </a:p>
                  </a:txBody>
                  <a:tcPr/>
                </a:tc>
                <a:tc>
                  <a:txBody>
                    <a:bodyPr/>
                    <a:lstStyle/>
                    <a:p>
                      <a:endParaRPr lang="en-US"/>
                    </a:p>
                  </a:txBody>
                  <a:tcPr/>
                </a:tc>
              </a:tr>
              <a:tr h="370840">
                <a:tc>
                  <a:txBody>
                    <a:bodyPr/>
                    <a:lstStyle/>
                    <a:p>
                      <a:r>
                        <a:rPr lang="en-US"/>
                        <a:t>*z</a:t>
                      </a:r>
                      <a:endParaRPr lang="en-US"/>
                    </a:p>
                  </a:txBody>
                  <a:tcPr/>
                </a:tc>
                <a:tc>
                  <a:txBody>
                    <a:bodyPr/>
                    <a:lstStyle/>
                    <a:p>
                      <a:endParaRPr lang="en-US"/>
                    </a:p>
                  </a:txBody>
                  <a:tcPr/>
                </a:tc>
              </a:tr>
            </a:tbl>
          </a:graphicData>
        </a:graphic>
      </p:graphicFrame>
      <p:sp>
        <p:nvSpPr>
          <p:cNvPr id="3" name="TextBox 2"/>
          <p:cNvSpPr txBox="1"/>
          <p:nvPr/>
        </p:nvSpPr>
        <p:spPr>
          <a:xfrm>
            <a:off x="461410" y="3426935"/>
            <a:ext cx="6024733" cy="400110"/>
          </a:xfrm>
          <a:prstGeom prst="rect">
            <a:avLst/>
          </a:prstGeom>
          <a:noFill/>
        </p:spPr>
        <p:txBody>
          <a:bodyPr wrap="square" rtlCol="0">
            <a:spAutoFit/>
          </a:bodyPr>
          <a:lstStyle/>
          <a:p>
            <a:r>
              <a:rPr lang="en-US" sz="2000">
                <a:solidFill>
                  <a:schemeClr val="bg2"/>
                </a:solidFill>
              </a:rPr>
              <a:t>Possible segments: static data, code, stack, heap</a:t>
            </a:r>
            <a:endParaRPr lang="en-US" sz="2000">
              <a:solidFill>
                <a:schemeClr val="bg2"/>
              </a:solidFill>
            </a:endParaRPr>
          </a:p>
        </p:txBody>
      </p:sp>
      <p:sp>
        <p:nvSpPr>
          <p:cNvPr id="5" name="TextBox 4"/>
          <p:cNvSpPr txBox="1"/>
          <p:nvPr/>
        </p:nvSpPr>
        <p:spPr>
          <a:xfrm>
            <a:off x="7298872" y="3292135"/>
            <a:ext cx="3605411" cy="400110"/>
          </a:xfrm>
          <a:prstGeom prst="rect">
            <a:avLst/>
          </a:prstGeom>
          <a:noFill/>
        </p:spPr>
        <p:txBody>
          <a:bodyPr wrap="none" rtlCol="0">
            <a:spAutoFit/>
          </a:bodyPr>
          <a:lstStyle/>
          <a:p>
            <a:r>
              <a:rPr lang="en-US" sz="2000">
                <a:solidFill>
                  <a:schemeClr val="bg2"/>
                </a:solidFill>
              </a:rPr>
              <a:t>What if no static data segment?</a:t>
            </a:r>
            <a:endParaRPr lang="en-US" sz="20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Quiz: Address Translations with Segmentation</a:t>
            </a:r>
            <a:endParaRPr lang="en-US" altLang="en-US"/>
          </a:p>
        </p:txBody>
      </p:sp>
      <p:sp>
        <p:nvSpPr>
          <p:cNvPr id="168963" name="Rectangle 3"/>
          <p:cNvSpPr>
            <a:spLocks noGrp="1" noChangeArrowheads="1"/>
          </p:cNvSpPr>
          <p:nvPr>
            <p:ph type="body" idx="1"/>
          </p:nvPr>
        </p:nvSpPr>
        <p:spPr>
          <a:xfrm>
            <a:off x="1600200" y="5410200"/>
            <a:ext cx="8458200" cy="1524000"/>
          </a:xfrm>
        </p:spPr>
        <p:txBody>
          <a:bodyPr vert="horz" lIns="130046" tIns="65023" rIns="130046" bIns="65023" rtlCol="0" anchor="t">
            <a:normAutofit/>
          </a:bodyPr>
          <a:lstStyle/>
          <a:p>
            <a:pPr marL="577215" lvl="1" indent="-294640">
              <a:buFont typeface="Times" charset="0"/>
              <a:buNone/>
            </a:pPr>
            <a:endParaRPr lang="en-US" altLang="en-US">
              <a:effectLst>
                <a:outerShdw blurRad="63500" dir="2700000" algn="tl" rotWithShape="0">
                  <a:prstClr val="white">
                    <a:alpha val="40000"/>
                  </a:prstClr>
                </a:outerShdw>
              </a:effectLst>
            </a:endParaRPr>
          </a:p>
          <a:p>
            <a:pPr marL="577215" lvl="1" indent="-294640"/>
            <a:endParaRPr lang="en-US" altLang="en-US">
              <a:effectLst>
                <a:outerShdw blurRad="63500" dir="2700000" algn="tl" rotWithShape="0">
                  <a:prstClr val="white">
                    <a:alpha val="40000"/>
                  </a:prstClr>
                </a:outerShdw>
              </a:effectLst>
            </a:endParaRPr>
          </a:p>
        </p:txBody>
      </p:sp>
      <p:graphicFrame>
        <p:nvGraphicFramePr>
          <p:cNvPr id="169005" name="Group 45"/>
          <p:cNvGraphicFramePr>
            <a:graphicFrameLocks noGrp="1"/>
          </p:cNvGraphicFramePr>
          <p:nvPr/>
        </p:nvGraphicFramePr>
        <p:xfrm>
          <a:off x="2667000" y="2667000"/>
          <a:ext cx="6096000" cy="2164716"/>
        </p:xfrm>
        <a:graphic>
          <a:graphicData uri="http://schemas.openxmlformats.org/drawingml/2006/table">
            <a:tbl>
              <a:tblPr/>
              <a:tblGrid>
                <a:gridCol w="1524000"/>
                <a:gridCol w="1524000"/>
                <a:gridCol w="1524000"/>
                <a:gridCol w="1524000"/>
              </a:tblGrid>
              <a:tr h="3651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Segment</a:t>
                      </a:r>
                      <a:endParaRPr kumimoji="0" lang="en-US" altLang="en-US" sz="2000" b="0" i="0" u="none" strike="noStrike" cap="none" normalizeH="0" baseline="0">
                        <a:ln>
                          <a:noFill/>
                        </a:ln>
                        <a:solidFill>
                          <a:schemeClr val="tx1"/>
                        </a:solidFill>
                        <a:effectLst/>
                        <a:latin typeface="Courier"/>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Base</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Bounds</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R W</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a:t>
                      </a:r>
                      <a:endParaRPr kumimoji="0" lang="en-US" altLang="en-US" sz="2000" b="0" i="0" u="none" strike="noStrike" cap="none" normalizeH="0" baseline="0">
                        <a:ln>
                          <a:noFill/>
                        </a:ln>
                        <a:solidFill>
                          <a:schemeClr val="tx1"/>
                        </a:solidFill>
                        <a:effectLst/>
                        <a:latin typeface="Courier"/>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0x2000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0x6ff</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1 0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1</a:t>
                      </a:r>
                      <a:endParaRPr kumimoji="0" lang="en-US" altLang="en-US" sz="2000" b="0" i="0" u="none" strike="noStrike" cap="none" normalizeH="0" baseline="0">
                        <a:ln>
                          <a:noFill/>
                        </a:ln>
                        <a:solidFill>
                          <a:schemeClr val="tx1"/>
                        </a:solidFill>
                        <a:effectLst/>
                        <a:latin typeface="Courier"/>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0x0000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0x4ff</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1 1</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2</a:t>
                      </a:r>
                      <a:endParaRPr kumimoji="0" lang="en-US" altLang="en-US" sz="2000" b="0" i="0" u="none" strike="noStrike" cap="none" normalizeH="0" baseline="0">
                        <a:ln>
                          <a:noFill/>
                        </a:ln>
                        <a:solidFill>
                          <a:schemeClr val="tx1"/>
                        </a:solidFill>
                        <a:effectLst/>
                        <a:latin typeface="Courier"/>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0x3000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0xfff</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1 1</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3</a:t>
                      </a:r>
                      <a:endParaRPr kumimoji="0" lang="en-US" altLang="en-US" sz="2000" b="0" i="0" u="none" strike="noStrike" cap="none" normalizeH="0" baseline="0">
                        <a:ln>
                          <a:noFill/>
                        </a:ln>
                        <a:solidFill>
                          <a:schemeClr val="tx1"/>
                        </a:solidFill>
                        <a:effectLst/>
                        <a:latin typeface="Courier"/>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0x0000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0x000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Chalkboard" charset="0"/>
                        </a:defRPr>
                      </a:lvl1pPr>
                      <a:lvl2pPr>
                        <a:spcBef>
                          <a:spcPct val="20000"/>
                        </a:spcBef>
                        <a:buFont typeface="Times" charset="0"/>
                        <a:defRPr sz="2000">
                          <a:solidFill>
                            <a:schemeClr val="tx1"/>
                          </a:solidFill>
                          <a:latin typeface="Chalkboard" charset="0"/>
                        </a:defRPr>
                      </a:lvl2pPr>
                      <a:lvl3pPr>
                        <a:spcBef>
                          <a:spcPct val="20000"/>
                        </a:spcBef>
                        <a:defRPr>
                          <a:solidFill>
                            <a:schemeClr val="tx1"/>
                          </a:solidFill>
                          <a:latin typeface="Chalkboard" charset="0"/>
                        </a:defRPr>
                      </a:lvl3pPr>
                      <a:lvl4pPr>
                        <a:spcBef>
                          <a:spcPct val="20000"/>
                        </a:spcBef>
                        <a:buFont typeface="Times" charset="0"/>
                        <a:defRPr sz="1600">
                          <a:solidFill>
                            <a:schemeClr val="tx1"/>
                          </a:solidFill>
                          <a:latin typeface="Chalkboard" charset="0"/>
                        </a:defRPr>
                      </a:lvl4pPr>
                      <a:lvl5pPr>
                        <a:spcBef>
                          <a:spcPct val="20000"/>
                        </a:spcBef>
                        <a:defRPr sz="1600">
                          <a:solidFill>
                            <a:schemeClr val="tx1"/>
                          </a:solidFill>
                          <a:latin typeface="Chalkboard" charset="0"/>
                        </a:defRPr>
                      </a:lvl5pPr>
                      <a:lvl6pPr fontAlgn="base">
                        <a:spcBef>
                          <a:spcPct val="20000"/>
                        </a:spcBef>
                        <a:spcAft>
                          <a:spcPct val="0"/>
                        </a:spcAft>
                        <a:defRPr sz="1600">
                          <a:solidFill>
                            <a:schemeClr val="tx1"/>
                          </a:solidFill>
                          <a:latin typeface="Chalkboard" charset="0"/>
                        </a:defRPr>
                      </a:lvl6pPr>
                      <a:lvl7pPr fontAlgn="base">
                        <a:spcBef>
                          <a:spcPct val="20000"/>
                        </a:spcBef>
                        <a:spcAft>
                          <a:spcPct val="0"/>
                        </a:spcAft>
                        <a:defRPr sz="1600">
                          <a:solidFill>
                            <a:schemeClr val="tx1"/>
                          </a:solidFill>
                          <a:latin typeface="Chalkboard" charset="0"/>
                        </a:defRPr>
                      </a:lvl7pPr>
                      <a:lvl8pPr fontAlgn="base">
                        <a:spcBef>
                          <a:spcPct val="20000"/>
                        </a:spcBef>
                        <a:spcAft>
                          <a:spcPct val="0"/>
                        </a:spcAft>
                        <a:defRPr sz="1600">
                          <a:solidFill>
                            <a:schemeClr val="tx1"/>
                          </a:solidFill>
                          <a:latin typeface="Chalkboard" charset="0"/>
                        </a:defRPr>
                      </a:lvl8pPr>
                      <a:lvl9pPr fontAlgn="base">
                        <a:spcBef>
                          <a:spcPct val="20000"/>
                        </a:spcBef>
                        <a:spcAft>
                          <a:spcPct val="0"/>
                        </a:spcAft>
                        <a:defRPr sz="1600">
                          <a:solidFill>
                            <a:schemeClr val="tx1"/>
                          </a:solidFill>
                          <a:latin typeface="Chalkboard"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Courier"/>
                        </a:rPr>
                        <a:t>0 0</a:t>
                      </a:r>
                      <a:endParaRPr kumimoji="0" lang="en-US" altLang="en-US" sz="2000" b="0" i="0" u="none" strike="noStrike" cap="none" normalizeH="0" baseline="0">
                        <a:ln>
                          <a:noFill/>
                        </a:ln>
                        <a:solidFill>
                          <a:schemeClr val="tx1"/>
                        </a:solidFill>
                        <a:effectLst/>
                        <a:latin typeface="Courier"/>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9006" name="Rectangle 46"/>
          <p:cNvSpPr>
            <a:spLocks noChangeArrowheads="1"/>
          </p:cNvSpPr>
          <p:nvPr/>
        </p:nvSpPr>
        <p:spPr bwMode="auto">
          <a:xfrm>
            <a:off x="340360" y="1461135"/>
            <a:ext cx="11708130" cy="126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solidFill>
                  <a:schemeClr val="bg2"/>
                </a:solidFill>
                <a:latin typeface="+mn-lt"/>
              </a:rPr>
              <a:t>MMU contains Segment Table (per process)</a:t>
            </a:r>
            <a:endParaRPr lang="en-US" altLang="en-US" sz="2400">
              <a:solidFill>
                <a:schemeClr val="bg2"/>
              </a:solidFill>
              <a:latin typeface="+mn-lt"/>
            </a:endParaRPr>
          </a:p>
          <a:p>
            <a:pPr lvl="1" eaLnBrk="1" hangingPunct="1">
              <a:lnSpc>
                <a:spcPct val="90000"/>
              </a:lnSpc>
            </a:pPr>
            <a:r>
              <a:rPr lang="en-US" altLang="en-US" sz="2000">
                <a:solidFill>
                  <a:schemeClr val="bg2"/>
                </a:solidFill>
                <a:latin typeface="+mn-lt"/>
              </a:rPr>
              <a:t>Each segment has own base and bounds, protection bits</a:t>
            </a:r>
            <a:endParaRPr lang="en-US" altLang="en-US" sz="2000">
              <a:solidFill>
                <a:schemeClr val="bg2"/>
              </a:solidFill>
              <a:latin typeface="+mn-lt"/>
            </a:endParaRPr>
          </a:p>
          <a:p>
            <a:pPr lvl="1">
              <a:lnSpc>
                <a:spcPct val="90000"/>
              </a:lnSpc>
            </a:pPr>
            <a:r>
              <a:rPr lang="en-US" altLang="en-US" sz="2000">
                <a:solidFill>
                  <a:schemeClr val="bg2"/>
                </a:solidFill>
                <a:latin typeface="+mn-lt"/>
              </a:rPr>
              <a:t>Example: 14 bit logical address, 4 segments; how many bits for segment? How many bits for offset?</a:t>
            </a:r>
            <a:endParaRPr lang="en-US" altLang="en-US" sz="2000">
              <a:solidFill>
                <a:schemeClr val="bg2"/>
              </a:solidFill>
              <a:latin typeface="+mn-lt"/>
            </a:endParaRPr>
          </a:p>
          <a:p>
            <a:pPr lvl="1">
              <a:lnSpc>
                <a:spcPct val="90000"/>
              </a:lnSpc>
            </a:pPr>
            <a:endParaRPr lang="en-US" altLang="en-US" sz="2000">
              <a:solidFill>
                <a:schemeClr val="bg2"/>
              </a:solidFill>
              <a:latin typeface="+mn-lt"/>
            </a:endParaRPr>
          </a:p>
          <a:p>
            <a:pPr lvl="1" eaLnBrk="1" hangingPunct="1">
              <a:lnSpc>
                <a:spcPct val="90000"/>
              </a:lnSpc>
              <a:buFont typeface="Times" charset="0"/>
              <a:buNone/>
            </a:pPr>
            <a:endParaRPr lang="en-US" altLang="en-US" sz="2000">
              <a:solidFill>
                <a:schemeClr val="bg2"/>
              </a:solidFill>
              <a:latin typeface="+mn-lt"/>
            </a:endParaRPr>
          </a:p>
          <a:p>
            <a:pPr lvl="1" eaLnBrk="1" hangingPunct="1">
              <a:lnSpc>
                <a:spcPct val="90000"/>
              </a:lnSpc>
            </a:pPr>
            <a:endParaRPr lang="en-US" altLang="en-US" sz="2000">
              <a:solidFill>
                <a:schemeClr val="bg2"/>
              </a:solidFill>
              <a:latin typeface="+mn-lt"/>
            </a:endParaRPr>
          </a:p>
        </p:txBody>
      </p:sp>
      <p:sp>
        <p:nvSpPr>
          <p:cNvPr id="169007" name="Rectangle 47"/>
          <p:cNvSpPr>
            <a:spLocks noChangeArrowheads="1"/>
          </p:cNvSpPr>
          <p:nvPr/>
        </p:nvSpPr>
        <p:spPr bwMode="auto">
          <a:xfrm>
            <a:off x="412206" y="4983107"/>
            <a:ext cx="11564471" cy="166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nchor="t"/>
          <a:lstStyle>
            <a:lvl1pPr marL="342900" indent="-342900">
              <a:spcBef>
                <a:spcPct val="20000"/>
              </a:spcBef>
              <a:defRPr sz="2800">
                <a:solidFill>
                  <a:schemeClr val="tx1"/>
                </a:solidFill>
                <a:latin typeface="Chalkboard" charset="0"/>
              </a:defRPr>
            </a:lvl1pPr>
            <a:lvl2pPr marL="742950" indent="-285750">
              <a:spcBef>
                <a:spcPct val="20000"/>
              </a:spcBef>
              <a:buFont typeface="Times" charset="0"/>
              <a:buChar char="•"/>
              <a:defRPr sz="2400">
                <a:solidFill>
                  <a:schemeClr val="tx1"/>
                </a:solidFill>
                <a:latin typeface="Chalkboard" charset="0"/>
              </a:defRPr>
            </a:lvl2pPr>
            <a:lvl3pPr marL="1143000" indent="-228600">
              <a:spcBef>
                <a:spcPct val="20000"/>
              </a:spcBef>
              <a:buChar char="–"/>
              <a:defRPr sz="2000">
                <a:solidFill>
                  <a:schemeClr val="tx1"/>
                </a:solidFill>
                <a:latin typeface="Chalkboard" charset="0"/>
              </a:defRPr>
            </a:lvl3pPr>
            <a:lvl4pPr marL="1600200" indent="-228600">
              <a:spcBef>
                <a:spcPct val="20000"/>
              </a:spcBef>
              <a:buFont typeface="Times" charset="0"/>
              <a:buChar char="•"/>
              <a:defRPr>
                <a:solidFill>
                  <a:schemeClr val="tx1"/>
                </a:solidFill>
                <a:latin typeface="Chalkboard" charset="0"/>
              </a:defRPr>
            </a:lvl4pPr>
            <a:lvl5pPr marL="2057400" indent="-228600">
              <a:spcBef>
                <a:spcPct val="20000"/>
              </a:spcBef>
              <a:buChar char="»"/>
              <a:defRPr>
                <a:solidFill>
                  <a:schemeClr val="tx1"/>
                </a:solidFill>
                <a:latin typeface="Chalkboard" charset="0"/>
              </a:defRPr>
            </a:lvl5pPr>
            <a:lvl6pPr marL="2514600" indent="-228600" fontAlgn="base">
              <a:spcBef>
                <a:spcPct val="20000"/>
              </a:spcBef>
              <a:spcAft>
                <a:spcPct val="0"/>
              </a:spcAft>
              <a:buChar char="»"/>
              <a:defRPr>
                <a:solidFill>
                  <a:schemeClr val="tx1"/>
                </a:solidFill>
                <a:latin typeface="Chalkboard" charset="0"/>
              </a:defRPr>
            </a:lvl6pPr>
            <a:lvl7pPr marL="2971800" indent="-228600" fontAlgn="base">
              <a:spcBef>
                <a:spcPct val="20000"/>
              </a:spcBef>
              <a:spcAft>
                <a:spcPct val="0"/>
              </a:spcAft>
              <a:buChar char="»"/>
              <a:defRPr>
                <a:solidFill>
                  <a:schemeClr val="tx1"/>
                </a:solidFill>
                <a:latin typeface="Chalkboard" charset="0"/>
              </a:defRPr>
            </a:lvl7pPr>
            <a:lvl8pPr marL="3429000" indent="-228600" fontAlgn="base">
              <a:spcBef>
                <a:spcPct val="20000"/>
              </a:spcBef>
              <a:spcAft>
                <a:spcPct val="0"/>
              </a:spcAft>
              <a:buChar char="»"/>
              <a:defRPr>
                <a:solidFill>
                  <a:schemeClr val="tx1"/>
                </a:solidFill>
                <a:latin typeface="Chalkboard" charset="0"/>
              </a:defRPr>
            </a:lvl8pPr>
            <a:lvl9pPr marL="3886200" indent="-228600" fontAlgn="base">
              <a:spcBef>
                <a:spcPct val="20000"/>
              </a:spcBef>
              <a:spcAft>
                <a:spcPct val="0"/>
              </a:spcAft>
              <a:buChar char="»"/>
              <a:defRPr>
                <a:solidFill>
                  <a:schemeClr val="tx1"/>
                </a:solidFill>
                <a:latin typeface="Chalkboard" charset="0"/>
              </a:defRPr>
            </a:lvl9pPr>
          </a:lstStyle>
          <a:p>
            <a:pPr eaLnBrk="1" hangingPunct="1">
              <a:lnSpc>
                <a:spcPct val="90000"/>
              </a:lnSpc>
            </a:pPr>
            <a:r>
              <a:rPr lang="en-US" altLang="en-US" sz="2400">
                <a:solidFill>
                  <a:schemeClr val="bg2"/>
                </a:solidFill>
              </a:rPr>
              <a:t>Translate logical addresses (in hex) to physical addresses</a:t>
            </a:r>
            <a:endParaRPr lang="en-US" altLang="en-US" sz="2400">
              <a:solidFill>
                <a:schemeClr val="bg2"/>
              </a:solidFill>
            </a:endParaRPr>
          </a:p>
          <a:p>
            <a:pPr>
              <a:lnSpc>
                <a:spcPct val="90000"/>
              </a:lnSpc>
            </a:pPr>
            <a:r>
              <a:rPr lang="en-US" altLang="en-US" sz="1800">
                <a:solidFill>
                  <a:schemeClr val="bg2"/>
                </a:solidFill>
                <a:latin typeface="Courier"/>
              </a:rPr>
              <a:t>0x0240: Physical address is: 0x2000 + 0x240 = 0x2420</a:t>
            </a:r>
            <a:endParaRPr lang="en-US" altLang="en-US" sz="1800">
              <a:solidFill>
                <a:schemeClr val="bg2"/>
              </a:solidFill>
              <a:latin typeface="Courier" charset="0"/>
            </a:endParaRPr>
          </a:p>
          <a:p>
            <a:pPr>
              <a:lnSpc>
                <a:spcPct val="90000"/>
              </a:lnSpc>
            </a:pPr>
            <a:r>
              <a:rPr lang="en-US" altLang="en-US" sz="1800">
                <a:solidFill>
                  <a:schemeClr val="bg2"/>
                </a:solidFill>
                <a:latin typeface="Courier"/>
              </a:rPr>
              <a:t>0x1108: Physical address is: 0x0000 + 0x108 = 0x0108</a:t>
            </a:r>
            <a:endParaRPr lang="en-US" altLang="en-US" sz="1800">
              <a:solidFill>
                <a:schemeClr val="bg2"/>
              </a:solidFill>
              <a:latin typeface="Courier" charset="0"/>
            </a:endParaRPr>
          </a:p>
          <a:p>
            <a:pPr>
              <a:lnSpc>
                <a:spcPct val="90000"/>
              </a:lnSpc>
            </a:pPr>
            <a:r>
              <a:rPr lang="en-US" altLang="en-US" sz="1800">
                <a:solidFill>
                  <a:schemeClr val="bg2"/>
                </a:solidFill>
                <a:latin typeface="Courier"/>
              </a:rPr>
              <a:t>0x265c: </a:t>
            </a:r>
            <a:r>
              <a:rPr lang="en-US" sz="1800">
                <a:solidFill>
                  <a:schemeClr val="bg2"/>
                </a:solidFill>
                <a:latin typeface="Courier"/>
              </a:rPr>
              <a:t>Physical address is: 0x3000 + 0x65c = 0x365c</a:t>
            </a:r>
            <a:endParaRPr lang="en-US" sz="1800">
              <a:solidFill>
                <a:schemeClr val="bg2"/>
              </a:solidFill>
              <a:latin typeface="Chalkboard"/>
            </a:endParaRPr>
          </a:p>
          <a:p>
            <a:pPr>
              <a:lnSpc>
                <a:spcPct val="90000"/>
              </a:lnSpc>
            </a:pPr>
            <a:r>
              <a:rPr lang="en-US" altLang="en-US" sz="1800">
                <a:solidFill>
                  <a:schemeClr val="bg2"/>
                </a:solidFill>
                <a:latin typeface="Courier"/>
              </a:rPr>
              <a:t>0x3002: </a:t>
            </a:r>
            <a:r>
              <a:rPr lang="en-US" sz="1800">
                <a:solidFill>
                  <a:schemeClr val="bg2"/>
                </a:solidFill>
                <a:latin typeface="Courier"/>
              </a:rPr>
              <a:t>Physical address is: 0x0000 + 0x002 = 0x0002; SEGFAULT (R and W both 0)</a:t>
            </a:r>
            <a:endParaRPr lang="en-US" sz="1800">
              <a:solidFill>
                <a:schemeClr val="bg2"/>
              </a:solidFill>
              <a:latin typeface="Chalkboard"/>
            </a:endParaRPr>
          </a:p>
          <a:p>
            <a:pPr>
              <a:lnSpc>
                <a:spcPct val="90000"/>
              </a:lnSpc>
            </a:pPr>
            <a:endParaRPr lang="en-US" altLang="en-US" sz="1800">
              <a:solidFill>
                <a:schemeClr val="bg2"/>
              </a:solidFill>
              <a:latin typeface="Courier" charset="0"/>
            </a:endParaRPr>
          </a:p>
          <a:p>
            <a:pPr lvl="1" eaLnBrk="1" hangingPunct="1">
              <a:lnSpc>
                <a:spcPct val="90000"/>
              </a:lnSpc>
            </a:pPr>
            <a:endParaRPr lang="en-US" altLang="en-US" sz="1800">
              <a:solidFill>
                <a:schemeClr val="bg2"/>
              </a:solidFill>
            </a:endParaRPr>
          </a:p>
        </p:txBody>
      </p:sp>
      <p:sp>
        <p:nvSpPr>
          <p:cNvPr id="7" name="Rectangle 6"/>
          <p:cNvSpPr/>
          <p:nvPr/>
        </p:nvSpPr>
        <p:spPr>
          <a:xfrm>
            <a:off x="9054858" y="3100569"/>
            <a:ext cx="2016899" cy="590931"/>
          </a:xfrm>
          <a:prstGeom prst="rect">
            <a:avLst/>
          </a:prstGeom>
        </p:spPr>
        <p:txBody>
          <a:bodyPr wrap="none">
            <a:spAutoFit/>
          </a:bodyPr>
          <a:lstStyle/>
          <a:p>
            <a:pPr>
              <a:lnSpc>
                <a:spcPct val="90000"/>
              </a:lnSpc>
            </a:pPr>
            <a:r>
              <a:rPr lang="en-US" altLang="en-US">
                <a:solidFill>
                  <a:schemeClr val="bg2"/>
                </a:solidFill>
              </a:rPr>
              <a:t>remember: </a:t>
            </a:r>
            <a:br>
              <a:rPr lang="en-US" altLang="en-US">
                <a:solidFill>
                  <a:schemeClr val="bg2"/>
                </a:solidFill>
              </a:rPr>
            </a:br>
            <a:r>
              <a:rPr lang="en-US" altLang="en-US">
                <a:solidFill>
                  <a:schemeClr val="bg2"/>
                </a:solidFill>
              </a:rPr>
              <a:t>1 hex digit-&gt;4 bits</a:t>
            </a:r>
            <a:endParaRPr lang="en-US" altLang="en-US">
              <a:solidFill>
                <a:schemeClr val="bg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 name="Shape 1300"/>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301" name="Shape 1301"/>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02" name="Shape 1302"/>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03" name="Shape 1303"/>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304" name="Shape 1304"/>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305" name="Shape 1305"/>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06"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1307"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1308"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1309"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1310"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1311"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1312"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
        <p:nvSpPr>
          <p:cNvPr id="1313" name="Shape 1313"/>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314" name="Shape 1314"/>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15" name="Shape 1315"/>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16" name="Shape 1316"/>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 (hex)</a:t>
            </a:r>
            <a:endParaRPr sz="1830" dirty="0">
              <a:solidFill>
                <a:srgbClr val="FFFFFF"/>
              </a:solidFill>
            </a:endParaRPr>
          </a:p>
        </p:txBody>
      </p:sp>
      <p:sp>
        <p:nvSpPr>
          <p:cNvPr id="1317" name="Shape 1317"/>
          <p:cNvSpPr/>
          <p:nvPr/>
        </p:nvSpPr>
        <p:spPr>
          <a:xfrm>
            <a:off x="8189242" y="1078147"/>
            <a:ext cx="2403469" cy="353431"/>
          </a:xfrm>
          <a:prstGeom prst="rect">
            <a:avLst/>
          </a:prstGeom>
          <a:ln w="12700">
            <a:miter lim="400000"/>
          </a:ln>
        </p:spPr>
        <p:txBody>
          <a:bodyPr wrap="square"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Physical</a:t>
            </a:r>
            <a:endParaRPr sz="1830" dirty="0">
              <a:solidFill>
                <a:srgbClr val="FFFFFF"/>
              </a:solidFill>
            </a:endParaRPr>
          </a:p>
        </p:txBody>
      </p:sp>
      <p:sp>
        <p:nvSpPr>
          <p:cNvPr id="2" name="Rectangle 1"/>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3" name="Title 2"/>
          <p:cNvSpPr>
            <a:spLocks noGrp="1"/>
          </p:cNvSpPr>
          <p:nvPr>
            <p:ph type="title"/>
          </p:nvPr>
        </p:nvSpPr>
        <p:spPr/>
        <p:txBody>
          <a:bodyPr/>
          <a:lstStyle/>
          <a:p>
            <a:r>
              <a:rPr lang="en-US"/>
              <a:t>Visual Interpretation</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Shape 1319"/>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320" name="Shape 1320"/>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21" name="Shape 1321"/>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22" name="Shape 1322"/>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323" name="Shape 1323"/>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324" name="Shape 1324"/>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32" name="Shape 1332"/>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333" name="Shape 1333"/>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34" name="Shape 1334"/>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35" name="Shape 1335"/>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 (hex)</a:t>
            </a:r>
            <a:endParaRPr sz="1830" dirty="0">
              <a:solidFill>
                <a:srgbClr val="FFFFFF"/>
              </a:solidFill>
            </a:endParaRPr>
          </a:p>
        </p:txBody>
      </p:sp>
      <p:sp>
        <p:nvSpPr>
          <p:cNvPr id="1336" name="Shape 1336"/>
          <p:cNvSpPr/>
          <p:nvPr/>
        </p:nvSpPr>
        <p:spPr>
          <a:xfrm>
            <a:off x="8189242" y="1078147"/>
            <a:ext cx="2595299" cy="353431"/>
          </a:xfrm>
          <a:prstGeom prst="rect">
            <a:avLst/>
          </a:prstGeom>
          <a:ln w="12700">
            <a:miter lim="400000"/>
          </a:ln>
        </p:spPr>
        <p:txBody>
          <a:bodyPr wrap="square"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Physical</a:t>
            </a:r>
            <a:endParaRPr sz="1830" dirty="0">
              <a:solidFill>
                <a:srgbClr val="FFFFFF"/>
              </a:solidFill>
            </a:endParaRPr>
          </a:p>
        </p:txBody>
      </p:sp>
      <p:sp>
        <p:nvSpPr>
          <p:cNvPr id="1337" name="Shape 1337"/>
          <p:cNvSpPr/>
          <p:nvPr/>
        </p:nvSpPr>
        <p:spPr>
          <a:xfrm>
            <a:off x="8189242" y="1435335"/>
            <a:ext cx="3415570"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dirty="0">
                <a:solidFill>
                  <a:srgbClr val="FFFFFF"/>
                </a:solidFill>
              </a:rPr>
              <a:t>0x1600 + 0x010 = 0x1610</a:t>
            </a:r>
            <a:endParaRPr sz="1830" dirty="0">
              <a:solidFill>
                <a:srgbClr val="FFFFFF"/>
              </a:solidFill>
            </a:endParaRPr>
          </a:p>
        </p:txBody>
      </p:sp>
      <p:sp>
        <p:nvSpPr>
          <p:cNvPr id="1338" name="Shape 1338"/>
          <p:cNvSpPr/>
          <p:nvPr/>
        </p:nvSpPr>
        <p:spPr>
          <a:xfrm>
            <a:off x="4842748" y="3354482"/>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
        <p:nvSpPr>
          <p:cNvPr id="23" name="Rectangle 22"/>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24"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25"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26"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27"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28"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29"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30"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Shape 1340"/>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341" name="Shape 1341"/>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42" name="Shape 1342"/>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43" name="Shape 1343"/>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344" name="Shape 1344"/>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345" name="Shape 1345"/>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53" name="Shape 1353"/>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354" name="Shape 1354"/>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55" name="Shape 1355"/>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56" name="Shape 1356"/>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 (hex)</a:t>
            </a:r>
            <a:endParaRPr sz="1830" dirty="0">
              <a:solidFill>
                <a:srgbClr val="FFFFFF"/>
              </a:solidFill>
            </a:endParaRPr>
          </a:p>
        </p:txBody>
      </p:sp>
      <p:sp>
        <p:nvSpPr>
          <p:cNvPr id="1357" name="Shape 1357"/>
          <p:cNvSpPr/>
          <p:nvPr/>
        </p:nvSpPr>
        <p:spPr>
          <a:xfrm>
            <a:off x="8189242" y="1078147"/>
            <a:ext cx="2806998" cy="353431"/>
          </a:xfrm>
          <a:prstGeom prst="rect">
            <a:avLst/>
          </a:prstGeom>
          <a:ln w="12700">
            <a:miter lim="400000"/>
          </a:ln>
        </p:spPr>
        <p:txBody>
          <a:bodyPr wrap="square"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Physical</a:t>
            </a:r>
            <a:endParaRPr sz="1830" dirty="0">
              <a:solidFill>
                <a:srgbClr val="FFFFFF"/>
              </a:solidFill>
            </a:endParaRPr>
          </a:p>
        </p:txBody>
      </p:sp>
      <p:sp>
        <p:nvSpPr>
          <p:cNvPr id="1358" name="Shape 1358"/>
          <p:cNvSpPr/>
          <p:nvPr/>
        </p:nvSpPr>
        <p:spPr>
          <a:xfrm>
            <a:off x="8189242"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endParaRPr sz="1830" dirty="0">
              <a:solidFill>
                <a:srgbClr val="FFFFFF"/>
              </a:solidFill>
            </a:endParaRPr>
          </a:p>
        </p:txBody>
      </p:sp>
      <p:sp>
        <p:nvSpPr>
          <p:cNvPr id="1359" name="Shape 1359"/>
          <p:cNvSpPr/>
          <p:nvPr/>
        </p:nvSpPr>
        <p:spPr>
          <a:xfrm>
            <a:off x="5867523" y="1792522"/>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0x1010, R1</a:t>
            </a:r>
            <a:endParaRPr sz="1830">
              <a:solidFill>
                <a:srgbClr val="FFFFFF"/>
              </a:solidFill>
            </a:endParaRPr>
          </a:p>
        </p:txBody>
      </p:sp>
      <p:sp>
        <p:nvSpPr>
          <p:cNvPr id="22" name="Rectangle 21"/>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23"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24"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25"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26"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27"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28"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29"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
        <p:nvSpPr>
          <p:cNvPr id="30" name="Shape 1337"/>
          <p:cNvSpPr/>
          <p:nvPr/>
        </p:nvSpPr>
        <p:spPr>
          <a:xfrm>
            <a:off x="8189242" y="1435335"/>
            <a:ext cx="3415570"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dirty="0">
                <a:solidFill>
                  <a:srgbClr val="FFFFFF"/>
                </a:solidFill>
              </a:rPr>
              <a:t>0x1600 + 0x010 = 0x1610</a:t>
            </a:r>
            <a:endParaRPr sz="1830" dirty="0">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Shape 1361"/>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362" name="Shape 1362"/>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63" name="Shape 1363"/>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64" name="Shape 1364"/>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365" name="Shape 1365"/>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366" name="Shape 1366"/>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74" name="Shape 1374"/>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375" name="Shape 1375"/>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76" name="Shape 1376"/>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77" name="Shape 1377"/>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Virtual</a:t>
            </a:r>
            <a:r>
              <a:rPr lang="en-US" sz="1830" dirty="0">
                <a:solidFill>
                  <a:srgbClr val="FFFFFF"/>
                </a:solidFill>
              </a:rPr>
              <a:t> (hex)</a:t>
            </a:r>
            <a:endParaRPr sz="1830" dirty="0">
              <a:solidFill>
                <a:srgbClr val="FFFFFF"/>
              </a:solidFill>
            </a:endParaRPr>
          </a:p>
        </p:txBody>
      </p:sp>
      <p:sp>
        <p:nvSpPr>
          <p:cNvPr id="1378" name="Shape 1378"/>
          <p:cNvSpPr/>
          <p:nvPr/>
        </p:nvSpPr>
        <p:spPr>
          <a:xfrm>
            <a:off x="8189242" y="1078147"/>
            <a:ext cx="2720895" cy="353431"/>
          </a:xfrm>
          <a:prstGeom prst="rect">
            <a:avLst/>
          </a:prstGeom>
          <a:ln w="12700">
            <a:miter lim="400000"/>
          </a:ln>
        </p:spPr>
        <p:txBody>
          <a:bodyPr wrap="square"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Physical</a:t>
            </a:r>
            <a:endParaRPr sz="1830" dirty="0">
              <a:solidFill>
                <a:srgbClr val="FFFFFF"/>
              </a:solidFill>
            </a:endParaRPr>
          </a:p>
        </p:txBody>
      </p:sp>
      <p:sp>
        <p:nvSpPr>
          <p:cNvPr id="1380" name="Shape 1380"/>
          <p:cNvSpPr/>
          <p:nvPr/>
        </p:nvSpPr>
        <p:spPr>
          <a:xfrm>
            <a:off x="5867523" y="1792522"/>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0x1010, R1</a:t>
            </a:r>
            <a:endParaRPr sz="1830">
              <a:solidFill>
                <a:srgbClr val="FFFFFF"/>
              </a:solidFill>
            </a:endParaRPr>
          </a:p>
        </p:txBody>
      </p:sp>
      <p:sp>
        <p:nvSpPr>
          <p:cNvPr id="1381" name="Shape 1381"/>
          <p:cNvSpPr/>
          <p:nvPr/>
        </p:nvSpPr>
        <p:spPr>
          <a:xfrm>
            <a:off x="8189242" y="1792522"/>
            <a:ext cx="2888268"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a:solidFill>
                  <a:srgbClr val="FFFFFF"/>
                </a:solidFill>
              </a:rPr>
              <a:t>0x400 + 0x010 = 0x410</a:t>
            </a:r>
            <a:endParaRPr sz="1830" dirty="0">
              <a:solidFill>
                <a:srgbClr val="FFFFFF"/>
              </a:solidFill>
            </a:endParaRPr>
          </a:p>
        </p:txBody>
      </p:sp>
      <p:sp>
        <p:nvSpPr>
          <p:cNvPr id="1382" name="Shape 1382"/>
          <p:cNvSpPr/>
          <p:nvPr/>
        </p:nvSpPr>
        <p:spPr>
          <a:xfrm>
            <a:off x="4842748" y="1764998"/>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
        <p:nvSpPr>
          <p:cNvPr id="24" name="Rectangle 23"/>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25"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26"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27"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28"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29"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30"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31"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
        <p:nvSpPr>
          <p:cNvPr id="32" name="Shape 1337"/>
          <p:cNvSpPr/>
          <p:nvPr/>
        </p:nvSpPr>
        <p:spPr>
          <a:xfrm>
            <a:off x="8189242" y="1435335"/>
            <a:ext cx="3415570"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dirty="0">
                <a:solidFill>
                  <a:srgbClr val="FFFFFF"/>
                </a:solidFill>
              </a:rPr>
              <a:t>0x1600 + 0x010 = 0x1610</a:t>
            </a:r>
            <a:endParaRPr sz="1830" dirty="0">
              <a:solidFill>
                <a:srgbClr val="FFFF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Shape 1384"/>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385" name="Shape 1385"/>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86" name="Shape 1386"/>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87" name="Shape 1387"/>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388" name="Shape 1388"/>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389" name="Shape 1389"/>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397" name="Shape 1397"/>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398" name="Shape 1398"/>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399" name="Shape 1399"/>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400" name="Shape 1400"/>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401" name="Shape 1401"/>
          <p:cNvSpPr/>
          <p:nvPr/>
        </p:nvSpPr>
        <p:spPr>
          <a:xfrm>
            <a:off x="8189242"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Physical</a:t>
            </a:r>
            <a:endParaRPr sz="1830">
              <a:solidFill>
                <a:srgbClr val="FFFFFF"/>
              </a:solidFill>
            </a:endParaRPr>
          </a:p>
        </p:txBody>
      </p:sp>
      <p:sp>
        <p:nvSpPr>
          <p:cNvPr id="1403" name="Shape 1403"/>
          <p:cNvSpPr/>
          <p:nvPr/>
        </p:nvSpPr>
        <p:spPr>
          <a:xfrm>
            <a:off x="5867523" y="1792522"/>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0x1010, R1</a:t>
            </a:r>
            <a:endParaRPr sz="1830">
              <a:solidFill>
                <a:srgbClr val="FFFFFF"/>
              </a:solidFill>
            </a:endParaRPr>
          </a:p>
        </p:txBody>
      </p:sp>
      <p:sp>
        <p:nvSpPr>
          <p:cNvPr id="1405" name="Shape 1405"/>
          <p:cNvSpPr/>
          <p:nvPr/>
        </p:nvSpPr>
        <p:spPr>
          <a:xfrm>
            <a:off x="5867523" y="2149710"/>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0x1100, R1</a:t>
            </a:r>
            <a:endParaRPr sz="1830">
              <a:solidFill>
                <a:srgbClr val="FFFFFF"/>
              </a:solidFill>
            </a:endParaRPr>
          </a:p>
        </p:txBody>
      </p:sp>
      <p:sp>
        <p:nvSpPr>
          <p:cNvPr id="24" name="Rectangle 23"/>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25"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26"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27"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28"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29"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30"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31"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
        <p:nvSpPr>
          <p:cNvPr id="32" name="Shape 1381"/>
          <p:cNvSpPr/>
          <p:nvPr/>
        </p:nvSpPr>
        <p:spPr>
          <a:xfrm>
            <a:off x="8189242" y="1792522"/>
            <a:ext cx="2888268"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a:solidFill>
                  <a:srgbClr val="FFFFFF"/>
                </a:solidFill>
              </a:rPr>
              <a:t>0x400 + 0x010 = 0x410</a:t>
            </a:r>
            <a:endParaRPr sz="1830" dirty="0">
              <a:solidFill>
                <a:srgbClr val="FFFFFF"/>
              </a:solidFill>
            </a:endParaRPr>
          </a:p>
        </p:txBody>
      </p:sp>
      <p:sp>
        <p:nvSpPr>
          <p:cNvPr id="33" name="Shape 1337"/>
          <p:cNvSpPr/>
          <p:nvPr/>
        </p:nvSpPr>
        <p:spPr>
          <a:xfrm>
            <a:off x="8189242" y="1435335"/>
            <a:ext cx="3415570"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dirty="0">
                <a:solidFill>
                  <a:srgbClr val="FFFFFF"/>
                </a:solidFill>
              </a:rPr>
              <a:t>0x1600 + 0x010 = 0x1610</a:t>
            </a:r>
            <a:endParaRPr sz="1830" dirty="0">
              <a:solidFill>
                <a:srgbClr val="FFFF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Shape 1407"/>
          <p:cNvSpPr/>
          <p:nvPr/>
        </p:nvSpPr>
        <p:spPr>
          <a:xfrm>
            <a:off x="3064072" y="1783028"/>
            <a:ext cx="1758179" cy="535810"/>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heap (seg1)</a:t>
            </a:r>
            <a:endParaRPr sz="1830">
              <a:solidFill>
                <a:srgbClr val="FFFFFF"/>
              </a:solidFill>
            </a:endParaRPr>
          </a:p>
        </p:txBody>
      </p:sp>
      <p:sp>
        <p:nvSpPr>
          <p:cNvPr id="1408" name="Shape 1408"/>
          <p:cNvSpPr/>
          <p:nvPr/>
        </p:nvSpPr>
        <p:spPr>
          <a:xfrm>
            <a:off x="3064072" y="2318808"/>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409" name="Shape 1409"/>
          <p:cNvSpPr/>
          <p:nvPr/>
        </p:nvSpPr>
        <p:spPr>
          <a:xfrm>
            <a:off x="3064072" y="2854590"/>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410" name="Shape 1410"/>
          <p:cNvSpPr/>
          <p:nvPr/>
        </p:nvSpPr>
        <p:spPr>
          <a:xfrm>
            <a:off x="3064072" y="3390371"/>
            <a:ext cx="1758179" cy="535811"/>
          </a:xfrm>
          <a:prstGeom prst="rect">
            <a:avLst/>
          </a:prstGeom>
          <a:solidFill>
            <a:srgbClr val="E8A433"/>
          </a:solidFill>
          <a:ln w="12700">
            <a:miter lim="400000"/>
          </a:ln>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stack (seg2)</a:t>
            </a:r>
            <a:endParaRPr sz="1830">
              <a:solidFill>
                <a:srgbClr val="FFFFFF"/>
              </a:solidFill>
            </a:endParaRPr>
          </a:p>
        </p:txBody>
      </p:sp>
      <p:sp>
        <p:nvSpPr>
          <p:cNvPr id="1411" name="Shape 1411"/>
          <p:cNvSpPr/>
          <p:nvPr/>
        </p:nvSpPr>
        <p:spPr>
          <a:xfrm>
            <a:off x="3064072" y="1247246"/>
            <a:ext cx="1758179" cy="535810"/>
          </a:xfrm>
          <a:prstGeom prst="rect">
            <a:avLst/>
          </a:prstGeom>
          <a:solidFill>
            <a:srgbClr val="53585F"/>
          </a:solidFill>
          <a:ln w="12700">
            <a:miter lim="400000"/>
          </a:ln>
        </p:spPr>
        <p:txBody>
          <a:bodyPr lIns="0" tIns="0" rIns="0" bIns="0" anchor="ctr"/>
          <a:lstStyle/>
          <a:p>
            <a:pPr lvl="0">
              <a:defRPr sz="2600"/>
            </a:pPr>
            <a:endParaRPr sz="1830"/>
          </a:p>
        </p:txBody>
      </p:sp>
      <p:sp>
        <p:nvSpPr>
          <p:cNvPr id="1412" name="Shape 1412"/>
          <p:cNvSpPr/>
          <p:nvPr/>
        </p:nvSpPr>
        <p:spPr>
          <a:xfrm>
            <a:off x="3064072" y="3926152"/>
            <a:ext cx="1758179" cy="535811"/>
          </a:xfrm>
          <a:prstGeom prst="rect">
            <a:avLst/>
          </a:prstGeom>
          <a:solidFill>
            <a:srgbClr val="53585F"/>
          </a:solidFill>
          <a:ln w="12700">
            <a:miter lim="400000"/>
          </a:ln>
        </p:spPr>
        <p:txBody>
          <a:bodyPr lIns="0" tIns="0" rIns="0" bIns="0" anchor="ctr"/>
          <a:lstStyle/>
          <a:p>
            <a:pPr lvl="0">
              <a:defRPr sz="2600"/>
            </a:pPr>
            <a:endParaRPr sz="1830"/>
          </a:p>
        </p:txBody>
      </p:sp>
      <p:sp>
        <p:nvSpPr>
          <p:cNvPr id="1420" name="Shape 1420"/>
          <p:cNvSpPr/>
          <p:nvPr/>
        </p:nvSpPr>
        <p:spPr>
          <a:xfrm>
            <a:off x="5867523" y="1435335"/>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0x2010, R1</a:t>
            </a:r>
            <a:endParaRPr sz="1830">
              <a:solidFill>
                <a:srgbClr val="FFFFFF"/>
              </a:solidFill>
            </a:endParaRPr>
          </a:p>
        </p:txBody>
      </p:sp>
      <p:sp>
        <p:nvSpPr>
          <p:cNvPr id="1421" name="Shape 1421"/>
          <p:cNvSpPr/>
          <p:nvPr/>
        </p:nvSpPr>
        <p:spPr>
          <a:xfrm flipV="1">
            <a:off x="8130999" y="1139348"/>
            <a:ext cx="1" cy="289473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422" name="Shape 1422"/>
          <p:cNvSpPr/>
          <p:nvPr/>
        </p:nvSpPr>
        <p:spPr>
          <a:xfrm flipH="1" flipV="1">
            <a:off x="5785487" y="1423058"/>
            <a:ext cx="4165481" cy="1"/>
          </a:xfrm>
          <a:prstGeom prst="line">
            <a:avLst/>
          </a:prstGeom>
          <a:ln w="25400">
            <a:solidFill>
              <a:srgbClr val="FFFFFF"/>
            </a:solidFill>
            <a:miter lim="400000"/>
          </a:ln>
        </p:spPr>
        <p:txBody>
          <a:bodyPr lIns="35719" tIns="35719" rIns="35719" bIns="35719" anchor="ctr"/>
          <a:lstStyle/>
          <a:p>
            <a:pPr lvl="0">
              <a:defRPr sz="2600"/>
            </a:pPr>
            <a:endParaRPr sz="1830"/>
          </a:p>
        </p:txBody>
      </p:sp>
      <p:sp>
        <p:nvSpPr>
          <p:cNvPr id="1423" name="Shape 1423"/>
          <p:cNvSpPr/>
          <p:nvPr/>
        </p:nvSpPr>
        <p:spPr>
          <a:xfrm>
            <a:off x="5867523"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a:solidFill>
                  <a:srgbClr val="FFFFFF"/>
                </a:solidFill>
              </a:rPr>
              <a:t>Virtual</a:t>
            </a:r>
            <a:endParaRPr sz="1830">
              <a:solidFill>
                <a:srgbClr val="FFFFFF"/>
              </a:solidFill>
            </a:endParaRPr>
          </a:p>
        </p:txBody>
      </p:sp>
      <p:sp>
        <p:nvSpPr>
          <p:cNvPr id="1424" name="Shape 1424"/>
          <p:cNvSpPr/>
          <p:nvPr/>
        </p:nvSpPr>
        <p:spPr>
          <a:xfrm>
            <a:off x="8189242" y="1078147"/>
            <a:ext cx="1901239" cy="353431"/>
          </a:xfrm>
          <a:prstGeom prst="rect">
            <a:avLst/>
          </a:prstGeom>
          <a:ln w="12700">
            <a:miter lim="400000"/>
          </a:ln>
        </p:spPr>
        <p:txBody>
          <a:bodyPr lIns="35719" tIns="35719" rIns="35719" bIns="35719" anchor="ctr">
            <a:spAutoFit/>
          </a:bodyPr>
          <a:lstStyle>
            <a:lvl1pPr algn="l">
              <a:defRPr sz="2600" b="1">
                <a:latin typeface="Helvetica"/>
                <a:ea typeface="Helvetica"/>
                <a:cs typeface="Helvetica"/>
                <a:sym typeface="Helvetica"/>
              </a:defRPr>
            </a:lvl1pPr>
          </a:lstStyle>
          <a:p>
            <a:pPr lvl="0">
              <a:defRPr sz="1800" b="0">
                <a:solidFill>
                  <a:srgbClr val="000000"/>
                </a:solidFill>
              </a:defRPr>
            </a:pPr>
            <a:r>
              <a:rPr sz="1830" dirty="0">
                <a:solidFill>
                  <a:srgbClr val="FFFFFF"/>
                </a:solidFill>
              </a:rPr>
              <a:t>Physical</a:t>
            </a:r>
            <a:endParaRPr sz="1830" dirty="0">
              <a:solidFill>
                <a:srgbClr val="FFFFFF"/>
              </a:solidFill>
            </a:endParaRPr>
          </a:p>
        </p:txBody>
      </p:sp>
      <p:sp>
        <p:nvSpPr>
          <p:cNvPr id="1426" name="Shape 1426"/>
          <p:cNvSpPr/>
          <p:nvPr/>
        </p:nvSpPr>
        <p:spPr>
          <a:xfrm>
            <a:off x="5867523" y="1792522"/>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0x1010, R1</a:t>
            </a:r>
            <a:endParaRPr sz="1830">
              <a:solidFill>
                <a:srgbClr val="FFFFFF"/>
              </a:solidFill>
            </a:endParaRPr>
          </a:p>
        </p:txBody>
      </p:sp>
      <p:sp>
        <p:nvSpPr>
          <p:cNvPr id="1428" name="Shape 1428"/>
          <p:cNvSpPr/>
          <p:nvPr/>
        </p:nvSpPr>
        <p:spPr>
          <a:xfrm>
            <a:off x="5867523" y="2149710"/>
            <a:ext cx="1901239" cy="353431"/>
          </a:xfrm>
          <a:prstGeom prst="rect">
            <a:avLst/>
          </a:prstGeom>
          <a:ln w="12700">
            <a:miter lim="400000"/>
          </a:ln>
        </p:spPr>
        <p:txBody>
          <a:bodyPr lIns="35719" tIns="35719" rIns="35719" bIns="35719" anchor="ctr">
            <a:spAutoFit/>
          </a:bodyPr>
          <a:lstStyle>
            <a:lvl1pPr algn="l">
              <a:defRPr sz="2600"/>
            </a:lvl1pPr>
          </a:lstStyle>
          <a:p>
            <a:pPr lvl="0">
              <a:defRPr sz="1800">
                <a:solidFill>
                  <a:srgbClr val="000000"/>
                </a:solidFill>
              </a:defRPr>
            </a:pPr>
            <a:r>
              <a:rPr sz="1830">
                <a:solidFill>
                  <a:srgbClr val="FFFFFF"/>
                </a:solidFill>
              </a:rPr>
              <a:t>load 0x1100, R1</a:t>
            </a:r>
            <a:endParaRPr sz="1830">
              <a:solidFill>
                <a:srgbClr val="FFFFFF"/>
              </a:solidFill>
            </a:endParaRPr>
          </a:p>
        </p:txBody>
      </p:sp>
      <p:sp>
        <p:nvSpPr>
          <p:cNvPr id="1429" name="Shape 1429"/>
          <p:cNvSpPr/>
          <p:nvPr/>
        </p:nvSpPr>
        <p:spPr>
          <a:xfrm>
            <a:off x="8189242" y="2149710"/>
            <a:ext cx="2998711"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a:solidFill>
                  <a:srgbClr val="FFFFFF"/>
                </a:solidFill>
              </a:rPr>
              <a:t>0x400 + 0x100 = 0x500</a:t>
            </a:r>
            <a:endParaRPr sz="1830" dirty="0">
              <a:solidFill>
                <a:srgbClr val="FFFFFF"/>
              </a:solidFill>
            </a:endParaRPr>
          </a:p>
        </p:txBody>
      </p:sp>
      <p:sp>
        <p:nvSpPr>
          <p:cNvPr id="1430" name="Shape 1430"/>
          <p:cNvSpPr/>
          <p:nvPr/>
        </p:nvSpPr>
        <p:spPr>
          <a:xfrm>
            <a:off x="4842748" y="1818576"/>
            <a:ext cx="146876" cy="1468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p:spPr>
        <p:txBody>
          <a:bodyPr lIns="0" tIns="0" rIns="0" bIns="0" anchor="ctr"/>
          <a:lstStyle/>
          <a:p>
            <a:pPr lvl="0">
              <a:defRPr sz="2600"/>
            </a:pPr>
            <a:endParaRPr sz="1830"/>
          </a:p>
        </p:txBody>
      </p:sp>
      <p:sp>
        <p:nvSpPr>
          <p:cNvPr id="26" name="Rectangle 25"/>
          <p:cNvSpPr/>
          <p:nvPr/>
        </p:nvSpPr>
        <p:spPr>
          <a:xfrm>
            <a:off x="2500154" y="5159658"/>
            <a:ext cx="6096000" cy="1200329"/>
          </a:xfrm>
          <a:prstGeom prst="rect">
            <a:avLst/>
          </a:prstGeom>
        </p:spPr>
        <p:txBody>
          <a:bodyPr>
            <a:spAutoFit/>
          </a:bodyPr>
          <a:lstStyle/>
          <a:p>
            <a:pPr lvl="0">
              <a:defRPr sz="1800">
                <a:solidFill>
                  <a:srgbClr val="000000"/>
                </a:solidFill>
              </a:defRPr>
            </a:pPr>
            <a:r>
              <a:rPr lang="en-US">
                <a:solidFill>
                  <a:srgbClr val="FFFFFF"/>
                </a:solidFill>
              </a:rPr>
              <a:t>Segment numbers:</a:t>
            </a:r>
            <a:br>
              <a:rPr lang="en-US">
                <a:solidFill>
                  <a:srgbClr val="FFFFFF"/>
                </a:solidFill>
              </a:rPr>
            </a:br>
            <a:r>
              <a:rPr lang="en-US">
                <a:solidFill>
                  <a:srgbClr val="FFFFFF"/>
                </a:solidFill>
              </a:rPr>
              <a:t>	0: </a:t>
            </a:r>
            <a:r>
              <a:rPr lang="en-US" err="1">
                <a:solidFill>
                  <a:srgbClr val="FFFFFF"/>
                </a:solidFill>
              </a:rPr>
              <a:t>code+data</a:t>
            </a:r>
            <a:br>
              <a:rPr lang="en-US">
                <a:solidFill>
                  <a:srgbClr val="FFFFFF"/>
                </a:solidFill>
              </a:rPr>
            </a:br>
            <a:r>
              <a:rPr lang="en-US">
                <a:solidFill>
                  <a:srgbClr val="FFFFFF"/>
                </a:solidFill>
              </a:rPr>
              <a:t>	1: heap</a:t>
            </a:r>
            <a:br>
              <a:rPr lang="en-US">
                <a:solidFill>
                  <a:srgbClr val="FFFFFF"/>
                </a:solidFill>
              </a:rPr>
            </a:br>
            <a:r>
              <a:rPr lang="en-US">
                <a:solidFill>
                  <a:srgbClr val="FFFFFF"/>
                </a:solidFill>
              </a:rPr>
              <a:t>	2: stack</a:t>
            </a:r>
            <a:endParaRPr lang="en-US">
              <a:solidFill>
                <a:srgbClr val="FFFFFF"/>
              </a:solidFill>
            </a:endParaRPr>
          </a:p>
        </p:txBody>
      </p:sp>
      <p:sp>
        <p:nvSpPr>
          <p:cNvPr id="27" name="Shape 1306"/>
          <p:cNvSpPr/>
          <p:nvPr/>
        </p:nvSpPr>
        <p:spPr>
          <a:xfrm>
            <a:off x="2306192" y="3232110"/>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0x1600</a:t>
            </a:r>
            <a:endParaRPr sz="1685" dirty="0">
              <a:solidFill>
                <a:srgbClr val="FFFFFF"/>
              </a:solidFill>
            </a:endParaRPr>
          </a:p>
        </p:txBody>
      </p:sp>
      <p:sp>
        <p:nvSpPr>
          <p:cNvPr id="28" name="Shape 1307"/>
          <p:cNvSpPr/>
          <p:nvPr/>
        </p:nvSpPr>
        <p:spPr>
          <a:xfrm>
            <a:off x="2306192" y="3741102"/>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0x2000</a:t>
            </a:r>
            <a:endParaRPr sz="1685" dirty="0">
              <a:solidFill>
                <a:srgbClr val="FFFFFF"/>
              </a:solidFill>
            </a:endParaRPr>
          </a:p>
        </p:txBody>
      </p:sp>
      <p:sp>
        <p:nvSpPr>
          <p:cNvPr id="29" name="Shape 1308"/>
          <p:cNvSpPr/>
          <p:nvPr/>
        </p:nvSpPr>
        <p:spPr>
          <a:xfrm>
            <a:off x="2306192" y="4276883"/>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0x2400</a:t>
            </a:r>
            <a:endParaRPr sz="1685" dirty="0">
              <a:solidFill>
                <a:srgbClr val="FFFFFF"/>
              </a:solidFill>
            </a:endParaRPr>
          </a:p>
        </p:txBody>
      </p:sp>
      <p:sp>
        <p:nvSpPr>
          <p:cNvPr id="30" name="Shape 1309"/>
          <p:cNvSpPr/>
          <p:nvPr/>
        </p:nvSpPr>
        <p:spPr>
          <a:xfrm>
            <a:off x="2416799" y="2160547"/>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0x800</a:t>
            </a:r>
            <a:endParaRPr sz="1685" dirty="0">
              <a:solidFill>
                <a:srgbClr val="FFFFFF"/>
              </a:solidFill>
            </a:endParaRPr>
          </a:p>
        </p:txBody>
      </p:sp>
      <p:sp>
        <p:nvSpPr>
          <p:cNvPr id="31" name="Shape 1310"/>
          <p:cNvSpPr/>
          <p:nvPr/>
        </p:nvSpPr>
        <p:spPr>
          <a:xfrm>
            <a:off x="2306192" y="2696328"/>
            <a:ext cx="737382"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0x1200</a:t>
            </a:r>
            <a:endParaRPr sz="1685" dirty="0">
              <a:solidFill>
                <a:srgbClr val="FFFFFF"/>
              </a:solidFill>
            </a:endParaRPr>
          </a:p>
        </p:txBody>
      </p:sp>
      <p:sp>
        <p:nvSpPr>
          <p:cNvPr id="32" name="Shape 1311"/>
          <p:cNvSpPr/>
          <p:nvPr/>
        </p:nvSpPr>
        <p:spPr>
          <a:xfrm>
            <a:off x="2416799" y="1624766"/>
            <a:ext cx="626775"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lang="en-US" sz="1685" dirty="0">
                <a:solidFill>
                  <a:srgbClr val="FFFFFF"/>
                </a:solidFill>
              </a:rPr>
              <a:t>0x400</a:t>
            </a:r>
            <a:endParaRPr sz="1685" dirty="0">
              <a:solidFill>
                <a:srgbClr val="FFFFFF"/>
              </a:solidFill>
            </a:endParaRPr>
          </a:p>
        </p:txBody>
      </p:sp>
      <p:sp>
        <p:nvSpPr>
          <p:cNvPr id="33" name="Shape 1312"/>
          <p:cNvSpPr/>
          <p:nvPr/>
        </p:nvSpPr>
        <p:spPr>
          <a:xfrm>
            <a:off x="2527406" y="1088985"/>
            <a:ext cx="516168" cy="331758"/>
          </a:xfrm>
          <a:prstGeom prst="rect">
            <a:avLst/>
          </a:prstGeom>
          <a:ln w="12700">
            <a:miter lim="400000"/>
          </a:ln>
        </p:spPr>
        <p:txBody>
          <a:bodyPr wrap="none" lIns="35719" tIns="35719" rIns="35719" bIns="35719" anchor="ctr">
            <a:spAutoFit/>
          </a:bodyPr>
          <a:lstStyle>
            <a:lvl1pPr algn="r">
              <a:defRPr sz="2400"/>
            </a:lvl1pPr>
          </a:lstStyle>
          <a:p>
            <a:pPr lvl="0">
              <a:defRPr sz="1800">
                <a:solidFill>
                  <a:srgbClr val="000000"/>
                </a:solidFill>
              </a:defRPr>
            </a:pPr>
            <a:r>
              <a:rPr sz="1685" dirty="0">
                <a:solidFill>
                  <a:srgbClr val="FFFFFF"/>
                </a:solidFill>
              </a:rPr>
              <a:t>0</a:t>
            </a:r>
            <a:r>
              <a:rPr lang="en-US" sz="1685" dirty="0">
                <a:solidFill>
                  <a:srgbClr val="FFFFFF"/>
                </a:solidFill>
              </a:rPr>
              <a:t>x00</a:t>
            </a:r>
            <a:endParaRPr sz="1685" dirty="0">
              <a:solidFill>
                <a:srgbClr val="FFFFFF"/>
              </a:solidFill>
            </a:endParaRPr>
          </a:p>
        </p:txBody>
      </p:sp>
      <p:sp>
        <p:nvSpPr>
          <p:cNvPr id="34" name="Shape 1381"/>
          <p:cNvSpPr/>
          <p:nvPr/>
        </p:nvSpPr>
        <p:spPr>
          <a:xfrm>
            <a:off x="8189242" y="1792522"/>
            <a:ext cx="2888268"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a:solidFill>
                  <a:srgbClr val="FFFFFF"/>
                </a:solidFill>
              </a:rPr>
              <a:t>0x400 + 0x010 = 0x410</a:t>
            </a:r>
            <a:endParaRPr sz="1830" dirty="0">
              <a:solidFill>
                <a:srgbClr val="FFFFFF"/>
              </a:solidFill>
            </a:endParaRPr>
          </a:p>
        </p:txBody>
      </p:sp>
      <p:sp>
        <p:nvSpPr>
          <p:cNvPr id="35" name="Shape 1337"/>
          <p:cNvSpPr/>
          <p:nvPr/>
        </p:nvSpPr>
        <p:spPr>
          <a:xfrm>
            <a:off x="8189242" y="1435335"/>
            <a:ext cx="3415570" cy="353431"/>
          </a:xfrm>
          <a:prstGeom prst="rect">
            <a:avLst/>
          </a:prstGeom>
          <a:ln w="12700">
            <a:miter lim="400000"/>
          </a:ln>
        </p:spPr>
        <p:txBody>
          <a:bodyPr wrap="square" lIns="35719" tIns="35719" rIns="35719" bIns="35719" anchor="ctr">
            <a:spAutoFit/>
          </a:bodyPr>
          <a:lstStyle>
            <a:lvl1pPr algn="l">
              <a:defRPr sz="2600"/>
            </a:lvl1pPr>
          </a:lstStyle>
          <a:p>
            <a:pPr lvl="0">
              <a:defRPr sz="1800">
                <a:solidFill>
                  <a:srgbClr val="000000"/>
                </a:solidFill>
              </a:defRPr>
            </a:pPr>
            <a:r>
              <a:rPr lang="en-US" sz="1830" dirty="0">
                <a:solidFill>
                  <a:srgbClr val="FFFFFF"/>
                </a:solidFill>
              </a:rPr>
              <a:t>0x1600 + 0x010 = 0x1610</a:t>
            </a:r>
            <a:endParaRPr sz="1830" dirty="0">
              <a:solidFill>
                <a:srgbClr val="FFFF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Advantages of Segmentation</a:t>
            </a:r>
            <a:endParaRPr lang="en-US" altLang="en-US"/>
          </a:p>
        </p:txBody>
      </p:sp>
      <p:sp>
        <p:nvSpPr>
          <p:cNvPr id="169987" name="Rectangle 3"/>
          <p:cNvSpPr>
            <a:spLocks noGrp="1" noChangeArrowheads="1"/>
          </p:cNvSpPr>
          <p:nvPr>
            <p:ph type="body" idx="1"/>
          </p:nvPr>
        </p:nvSpPr>
        <p:spPr>
          <a:xfrm>
            <a:off x="322729" y="1667435"/>
            <a:ext cx="10827873" cy="4984377"/>
          </a:xfrm>
        </p:spPr>
        <p:txBody>
          <a:bodyPr vert="horz" lIns="130046" tIns="65023" rIns="130046" bIns="65023" rtlCol="0" anchor="t">
            <a:normAutofit/>
          </a:bodyPr>
          <a:lstStyle/>
          <a:p>
            <a:pPr marL="281940" indent="-281940">
              <a:lnSpc>
                <a:spcPct val="90000"/>
              </a:lnSpc>
            </a:pPr>
            <a:r>
              <a:rPr lang="en-US" altLang="en-US" sz="2200" dirty="0"/>
              <a:t>Enables sparse allocation of address space</a:t>
            </a:r>
            <a:endParaRPr lang="en-US" sz="2200" dirty="0"/>
          </a:p>
          <a:p>
            <a:pPr marL="577215" lvl="1" indent="-294640">
              <a:lnSpc>
                <a:spcPct val="90000"/>
              </a:lnSpc>
            </a:pPr>
            <a:r>
              <a:rPr lang="en-US" altLang="en-US" sz="2000" dirty="0"/>
              <a:t>Stack and heap can grow independently</a:t>
            </a:r>
            <a:endParaRPr lang="en-US" altLang="en-US" sz="2000" dirty="0">
              <a:effectLst>
                <a:outerShdw blurRad="63500" dir="2700000" algn="tl" rotWithShape="0">
                  <a:prstClr val="white">
                    <a:alpha val="40000"/>
                  </a:prstClr>
                </a:outerShdw>
              </a:effectLst>
            </a:endParaRPr>
          </a:p>
          <a:p>
            <a:pPr marL="577215" lvl="1" indent="-294640">
              <a:lnSpc>
                <a:spcPct val="90000"/>
              </a:lnSpc>
            </a:pPr>
            <a:r>
              <a:rPr lang="en-US" altLang="en-US" sz="2000" dirty="0"/>
              <a:t>Heap: If no memory space on free list, dynamic memory allocator requests more from OS</a:t>
            </a:r>
            <a:endParaRPr lang="en-US" altLang="en-US" sz="2000" dirty="0">
              <a:effectLst>
                <a:outerShdw blurRad="63500" dir="2700000" algn="tl" rotWithShape="0">
                  <a:prstClr val="white">
                    <a:alpha val="40000"/>
                  </a:prstClr>
                </a:outerShdw>
              </a:effectLst>
            </a:endParaRPr>
          </a:p>
          <a:p>
            <a:pPr marL="577215" lvl="1" indent="-294640">
              <a:lnSpc>
                <a:spcPct val="90000"/>
              </a:lnSpc>
            </a:pPr>
            <a:r>
              <a:rPr lang="en-US" altLang="en-US" sz="2000" dirty="0"/>
              <a:t>Stack: OS recognizes reference outside legal segment, extends stack implicitly (by increasing bounds register value, and moving stack segment if necessary to different part of memory</a:t>
            </a:r>
            <a:endParaRPr lang="en-US" altLang="en-US" sz="2010" dirty="0">
              <a:effectLst>
                <a:outerShdw blurRad="63500" dir="2700000" algn="tl" rotWithShape="0">
                  <a:prstClr val="white">
                    <a:alpha val="40000"/>
                  </a:prstClr>
                </a:outerShdw>
              </a:effectLst>
            </a:endParaRPr>
          </a:p>
          <a:p>
            <a:pPr marL="281940" indent="-281940">
              <a:lnSpc>
                <a:spcPct val="90000"/>
              </a:lnSpc>
            </a:pPr>
            <a:r>
              <a:rPr lang="en-US" altLang="en-US" sz="2200" dirty="0"/>
              <a:t>Different protection for different segments</a:t>
            </a:r>
            <a:endParaRPr lang="en-US" altLang="en-US" sz="2200" dirty="0">
              <a:effectLst>
                <a:outerShdw blurRad="63500" dir="2700000" algn="tl" rotWithShape="0">
                  <a:prstClr val="white">
                    <a:alpha val="40000"/>
                  </a:prstClr>
                </a:outerShdw>
              </a:effectLst>
            </a:endParaRPr>
          </a:p>
          <a:p>
            <a:pPr marL="577215" lvl="1" indent="-294640">
              <a:lnSpc>
                <a:spcPct val="90000"/>
              </a:lnSpc>
            </a:pPr>
            <a:r>
              <a:rPr lang="en-US" altLang="en-US" sz="2000" dirty="0"/>
              <a:t>Read-only status for code</a:t>
            </a:r>
            <a:endParaRPr lang="en-US" altLang="en-US" sz="2000" dirty="0">
              <a:effectLst>
                <a:outerShdw blurRad="63500" dir="2700000" algn="tl" rotWithShape="0">
                  <a:prstClr val="white">
                    <a:alpha val="40000"/>
                  </a:prstClr>
                </a:outerShdw>
              </a:effectLst>
            </a:endParaRPr>
          </a:p>
          <a:p>
            <a:pPr marL="281940" indent="-281940">
              <a:lnSpc>
                <a:spcPct val="90000"/>
              </a:lnSpc>
            </a:pPr>
            <a:r>
              <a:rPr lang="en-US" altLang="en-US" sz="2200" dirty="0"/>
              <a:t>Enables sharing of selected segments (two processes can have same</a:t>
            </a:r>
            <a:endParaRPr lang="en-US" altLang="en-US" sz="2200" dirty="0">
              <a:effectLst>
                <a:outerShdw blurRad="63500" dir="2700000" algn="tl" rotWithShape="0">
                  <a:prstClr val="white">
                    <a:alpha val="40000"/>
                  </a:prstClr>
                </a:outerShdw>
              </a:effectLst>
            </a:endParaRPr>
          </a:p>
          <a:p>
            <a:pPr marL="0" indent="0">
              <a:lnSpc>
                <a:spcPct val="90000"/>
              </a:lnSpc>
              <a:buNone/>
            </a:pPr>
            <a:r>
              <a:rPr lang="en-US" altLang="en-US" sz="2200" dirty="0"/>
              <a:t> base and bounds values for a shared segment)</a:t>
            </a:r>
            <a:endParaRPr lang="en-US" altLang="en-US" sz="2200" dirty="0">
              <a:effectLst>
                <a:outerShdw blurRad="63500" dir="2700000" algn="tl" rotWithShape="0">
                  <a:prstClr val="white">
                    <a:alpha val="40000"/>
                  </a:prstClr>
                </a:outerShdw>
              </a:effectLst>
            </a:endParaRPr>
          </a:p>
          <a:p>
            <a:pPr marL="281940" indent="-281940">
              <a:lnSpc>
                <a:spcPct val="90000"/>
              </a:lnSpc>
            </a:pPr>
            <a:r>
              <a:rPr lang="en-US" altLang="en-US" sz="2200" dirty="0"/>
              <a:t>Supports dynamic relocation of each segment</a:t>
            </a:r>
            <a:endParaRPr lang="en-US" altLang="en-US" sz="2200" dirty="0">
              <a:effectLst>
                <a:outerShdw blurRad="63500" dir="2700000" algn="tl" rotWithShape="0">
                  <a:prstClr val="white">
                    <a:alpha val="40000"/>
                  </a:prstClr>
                </a:outerShdw>
              </a:effectLst>
            </a:endParaRPr>
          </a:p>
        </p:txBody>
      </p:sp>
      <p:sp>
        <p:nvSpPr>
          <p:cNvPr id="4" name="Rectangle 12"/>
          <p:cNvSpPr>
            <a:spLocks noChangeArrowheads="1"/>
          </p:cNvSpPr>
          <p:nvPr/>
        </p:nvSpPr>
        <p:spPr bwMode="auto">
          <a:xfrm>
            <a:off x="9409950" y="3411066"/>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5" name="Rectangle 207"/>
          <p:cNvSpPr>
            <a:spLocks noChangeArrowheads="1"/>
          </p:cNvSpPr>
          <p:nvPr/>
        </p:nvSpPr>
        <p:spPr bwMode="auto">
          <a:xfrm>
            <a:off x="9054350" y="3730154"/>
            <a:ext cx="2209800" cy="2971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208"/>
          <p:cNvSpPr>
            <a:spLocks noChangeArrowheads="1"/>
          </p:cNvSpPr>
          <p:nvPr/>
        </p:nvSpPr>
        <p:spPr bwMode="auto">
          <a:xfrm>
            <a:off x="9054350" y="5901854"/>
            <a:ext cx="2209800" cy="76200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2"/>
                </a:solidFill>
              </a:rPr>
              <a:t>Stack</a:t>
            </a:r>
            <a:endParaRPr lang="en-US" altLang="en-US">
              <a:solidFill>
                <a:schemeClr val="bg2"/>
              </a:solidFill>
            </a:endParaRPr>
          </a:p>
        </p:txBody>
      </p:sp>
      <p:sp>
        <p:nvSpPr>
          <p:cNvPr id="7" name="Rectangle 209"/>
          <p:cNvSpPr>
            <a:spLocks noChangeArrowheads="1"/>
          </p:cNvSpPr>
          <p:nvPr/>
        </p:nvSpPr>
        <p:spPr bwMode="auto">
          <a:xfrm>
            <a:off x="9054350" y="3767131"/>
            <a:ext cx="2209800" cy="5334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solidFill>
                  <a:schemeClr val="bg1"/>
                </a:solidFill>
              </a:rPr>
              <a:t>Code</a:t>
            </a:r>
            <a:endParaRPr lang="en-US" altLang="en-US">
              <a:solidFill>
                <a:schemeClr val="bg1"/>
              </a:solidFill>
            </a:endParaRPr>
          </a:p>
        </p:txBody>
      </p:sp>
      <p:sp>
        <p:nvSpPr>
          <p:cNvPr id="8" name="Rectangle 210"/>
          <p:cNvSpPr>
            <a:spLocks noChangeArrowheads="1"/>
          </p:cNvSpPr>
          <p:nvPr/>
        </p:nvSpPr>
        <p:spPr bwMode="auto">
          <a:xfrm>
            <a:off x="9054350" y="4325465"/>
            <a:ext cx="2209800" cy="63892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endParaRPr lang="en-US" altLang="en-US"/>
          </a:p>
        </p:txBody>
      </p:sp>
      <p:sp>
        <p:nvSpPr>
          <p:cNvPr id="9" name="Line 211"/>
          <p:cNvSpPr>
            <a:spLocks noChangeShapeType="1"/>
          </p:cNvSpPr>
          <p:nvPr/>
        </p:nvSpPr>
        <p:spPr bwMode="auto">
          <a:xfrm>
            <a:off x="10141320" y="4962892"/>
            <a:ext cx="0" cy="3048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12"/>
          <p:cNvSpPr>
            <a:spLocks noChangeShapeType="1"/>
          </p:cNvSpPr>
          <p:nvPr/>
        </p:nvSpPr>
        <p:spPr bwMode="auto">
          <a:xfrm>
            <a:off x="10150285" y="5554191"/>
            <a:ext cx="0" cy="304800"/>
          </a:xfrm>
          <a:prstGeom prst="line">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Disadvantages of Segmentation</a:t>
            </a:r>
            <a:endParaRPr lang="en-US" altLang="en-US"/>
          </a:p>
        </p:txBody>
      </p:sp>
      <p:sp>
        <p:nvSpPr>
          <p:cNvPr id="169987" name="Rectangle 3"/>
          <p:cNvSpPr>
            <a:spLocks noGrp="1" noChangeArrowheads="1"/>
          </p:cNvSpPr>
          <p:nvPr>
            <p:ph type="body" idx="1"/>
          </p:nvPr>
        </p:nvSpPr>
        <p:spPr>
          <a:xfrm>
            <a:off x="322729" y="1667435"/>
            <a:ext cx="10827873" cy="4984377"/>
          </a:xfrm>
        </p:spPr>
        <p:txBody>
          <a:bodyPr vert="horz" lIns="130046" tIns="65023" rIns="130046" bIns="65023" rtlCol="0" anchor="t">
            <a:normAutofit/>
          </a:bodyPr>
          <a:lstStyle/>
          <a:p>
            <a:pPr marL="0" indent="0">
              <a:lnSpc>
                <a:spcPct val="90000"/>
              </a:lnSpc>
              <a:buNone/>
            </a:pPr>
            <a:r>
              <a:rPr lang="en-US" altLang="en-US" sz="2200" dirty="0"/>
              <a:t>Each segment must be allocated contiguously (from beginning to end); segments cannot be subdivided into smaller pieces</a:t>
            </a:r>
            <a:endParaRPr lang="en-US" altLang="en-US" sz="2210" dirty="0"/>
          </a:p>
          <a:p>
            <a:pPr marL="577215" lvl="1" indent="-294640">
              <a:lnSpc>
                <a:spcPct val="90000"/>
              </a:lnSpc>
            </a:pPr>
            <a:r>
              <a:rPr lang="en-US" altLang="en-US" sz="2000" dirty="0"/>
              <a:t>May not have sufficient free/available physical memory for large segments</a:t>
            </a:r>
            <a:endParaRPr lang="en-US" altLang="en-US" sz="2000">
              <a:effectLst>
                <a:outerShdw blurRad="63500" dir="2700000" algn="tl" rotWithShape="0">
                  <a:prstClr val="white">
                    <a:alpha val="40000"/>
                  </a:prstClr>
                </a:outerShdw>
              </a:effectLst>
            </a:endParaRPr>
          </a:p>
          <a:p>
            <a:pPr marL="577215" lvl="1" indent="-294640">
              <a:lnSpc>
                <a:spcPct val="90000"/>
              </a:lnSpc>
            </a:pPr>
            <a:endParaRPr lang="en-US" altLang="en-US" sz="2010">
              <a:effectLst>
                <a:outerShdw blurRad="63500" dir="2700000" algn="tl" rotWithShape="0">
                  <a:prstClr val="white">
                    <a:alpha val="40000"/>
                  </a:prstClr>
                </a:outerShdw>
              </a:effectLst>
            </a:endParaRPr>
          </a:p>
          <a:p>
            <a:pPr marL="0" indent="0">
              <a:lnSpc>
                <a:spcPct val="90000"/>
              </a:lnSpc>
              <a:buNone/>
            </a:pPr>
            <a:r>
              <a:rPr lang="en-US" altLang="en-US" sz="2200" dirty="0"/>
              <a:t>Fix in next slide set with paging…</a:t>
            </a:r>
            <a:endParaRPr lang="en-US" altLang="en-US" sz="2200" dirty="0">
              <a:effectLst>
                <a:outerShdw blurRad="63500" dir="2700000" algn="tl" rotWithShape="0">
                  <a:prstClr val="white">
                    <a:alpha val="40000"/>
                  </a:prstClr>
                </a:outerShdw>
              </a:effectLs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 name="Shape 1778"/>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sz="4555">
                <a:solidFill>
                  <a:srgbClr val="FFFFFF"/>
                </a:solidFill>
              </a:rPr>
              <a:t>Conclusion</a:t>
            </a:r>
            <a:endParaRPr sz="4555">
              <a:solidFill>
                <a:srgbClr val="FFFFFF"/>
              </a:solidFill>
            </a:endParaRPr>
          </a:p>
        </p:txBody>
      </p:sp>
      <p:sp>
        <p:nvSpPr>
          <p:cNvPr id="1779" name="Shape 1779"/>
          <p:cNvSpPr>
            <a:spLocks noGrp="1"/>
          </p:cNvSpPr>
          <p:nvPr>
            <p:ph type="body" idx="4294967295"/>
          </p:nvPr>
        </p:nvSpPr>
        <p:spPr>
          <a:xfrm>
            <a:off x="412374" y="1828800"/>
            <a:ext cx="11528613" cy="4297363"/>
          </a:xfrm>
          <a:prstGeom prst="rect">
            <a:avLst/>
          </a:prstGeom>
        </p:spPr>
        <p:txBody>
          <a:bodyPr vert="horz" lIns="130046" tIns="65023" rIns="130046" bIns="65023" rtlCol="0" anchor="t">
            <a:normAutofit/>
          </a:bodyPr>
          <a:lstStyle/>
          <a:p>
            <a:pPr marL="0" lvl="0" indent="0">
              <a:buNone/>
              <a:defRPr sz="1800">
                <a:solidFill>
                  <a:srgbClr val="000000"/>
                </a:solidFill>
              </a:defRPr>
            </a:pPr>
            <a:r>
              <a:rPr sz="2500" dirty="0"/>
              <a:t>HW+OS work together to </a:t>
            </a:r>
            <a:r>
              <a:rPr lang="en-US" sz="2500" dirty="0"/>
              <a:t>virtualize memory</a:t>
            </a:r>
            <a:endParaRPr lang="en-US" sz="2500" dirty="0"/>
          </a:p>
          <a:p>
            <a:pPr marL="577215" lvl="1" indent="-294640">
              <a:defRPr sz="1800">
                <a:solidFill>
                  <a:srgbClr val="000000"/>
                </a:solidFill>
              </a:defRPr>
            </a:pPr>
            <a:r>
              <a:rPr lang="en-US" sz="2300" dirty="0"/>
              <a:t>Give </a:t>
            </a:r>
            <a:r>
              <a:rPr sz="2300" dirty="0"/>
              <a:t>illusion of private </a:t>
            </a:r>
            <a:r>
              <a:rPr lang="en-US" sz="2300" dirty="0"/>
              <a:t>address space to each process, even though in fact, multiple processes share memory</a:t>
            </a:r>
            <a:endParaRPr sz="2320" dirty="0">
              <a:effectLst>
                <a:outerShdw blurRad="63500" dir="2700000" algn="tl" rotWithShape="0">
                  <a:prstClr val="white">
                    <a:alpha val="40000"/>
                  </a:prstClr>
                </a:outerShdw>
              </a:effectLst>
            </a:endParaRPr>
          </a:p>
          <a:p>
            <a:pPr marL="0" indent="0">
              <a:buNone/>
              <a:defRPr sz="1800">
                <a:solidFill>
                  <a:srgbClr val="000000"/>
                </a:solidFill>
              </a:defRPr>
            </a:pPr>
            <a:r>
              <a:rPr sz="2500" dirty="0"/>
              <a:t>Add</a:t>
            </a:r>
            <a:r>
              <a:rPr lang="en-US" sz="2500" dirty="0"/>
              <a:t> MMU </a:t>
            </a:r>
            <a:r>
              <a:rPr sz="2500" dirty="0"/>
              <a:t>registers for </a:t>
            </a:r>
            <a:r>
              <a:rPr sz="2500" dirty="0" err="1"/>
              <a:t>base+bounds</a:t>
            </a:r>
            <a:r>
              <a:rPr sz="2500" dirty="0"/>
              <a:t> so translation </a:t>
            </a:r>
            <a:r>
              <a:rPr lang="en-US" sz="2500" dirty="0"/>
              <a:t>of addresses </a:t>
            </a:r>
            <a:r>
              <a:rPr sz="2500" dirty="0"/>
              <a:t>is fast </a:t>
            </a:r>
            <a:endParaRPr lang="en-US" sz="2500" dirty="0"/>
          </a:p>
          <a:p>
            <a:pPr marL="577215" lvl="1" indent="-294640">
              <a:defRPr sz="1800">
                <a:solidFill>
                  <a:srgbClr val="000000"/>
                </a:solidFill>
              </a:defRPr>
            </a:pPr>
            <a:r>
              <a:rPr lang="en-US" sz="2300" dirty="0"/>
              <a:t>OS not involved with every address translation, only involved on context switch or errors</a:t>
            </a:r>
            <a:endParaRPr lang="en-US" sz="2300" dirty="0">
              <a:effectLst>
                <a:outerShdw blurRad="63500" dir="2700000" algn="tl" rotWithShape="0">
                  <a:prstClr val="white">
                    <a:alpha val="40000"/>
                  </a:prstClr>
                </a:outerShdw>
              </a:effectLst>
            </a:endParaRPr>
          </a:p>
          <a:p>
            <a:pPr marL="0" indent="0">
              <a:buNone/>
              <a:defRPr sz="1800">
                <a:solidFill>
                  <a:srgbClr val="000000"/>
                </a:solidFill>
              </a:defRPr>
            </a:pPr>
            <a:r>
              <a:rPr lang="en-US" sz="2500" dirty="0"/>
              <a:t>Dynamic relocation with segments is good building block</a:t>
            </a:r>
            <a:endParaRPr lang="en-US" sz="2500" dirty="0">
              <a:effectLst>
                <a:outerShdw blurRad="63500" dir="2700000" algn="tl" rotWithShape="0">
                  <a:prstClr val="white">
                    <a:alpha val="40000"/>
                  </a:prstClr>
                </a:outerShdw>
              </a:effectLst>
            </a:endParaRPr>
          </a:p>
          <a:p>
            <a:pPr marL="637540" lvl="1" indent="-342900">
              <a:defRPr sz="1800">
                <a:solidFill>
                  <a:srgbClr val="000000"/>
                </a:solidFill>
              </a:defRPr>
            </a:pPr>
            <a:r>
              <a:rPr sz="2300" dirty="0"/>
              <a:t>Next </a:t>
            </a:r>
            <a:r>
              <a:rPr lang="en-US" sz="2300" dirty="0"/>
              <a:t>class</a:t>
            </a:r>
            <a:r>
              <a:rPr sz="2300" dirty="0"/>
              <a:t>: </a:t>
            </a:r>
            <a:r>
              <a:rPr lang="en-US" sz="2300" dirty="0"/>
              <a:t>S</a:t>
            </a:r>
            <a:r>
              <a:rPr sz="2300" dirty="0"/>
              <a:t>olve fragmentation </a:t>
            </a:r>
            <a:r>
              <a:rPr lang="en-US" sz="2300" dirty="0"/>
              <a:t>(we will see definition of this) </a:t>
            </a:r>
            <a:r>
              <a:rPr sz="2300" dirty="0"/>
              <a:t>with paging</a:t>
            </a:r>
            <a:endParaRPr sz="2300" dirty="0">
              <a:effectLst>
                <a:outerShdw blurRad="63500" dir="2700000" algn="tl" rotWithShape="0">
                  <a:prstClr val="white">
                    <a:alpha val="40000"/>
                  </a:prst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p:cNvSpPr>
          <p:nvPr>
            <p:ph type="title"/>
          </p:nvPr>
        </p:nvSpPr>
        <p:spPr>
          <a:prstGeom prst="rect">
            <a:avLst/>
          </a:prstGeom>
        </p:spPr>
        <p:txBody>
          <a:bodyPr/>
          <a:lstStyle>
            <a:lvl1pPr defTabSz="473075">
              <a:defRPr sz="6480"/>
            </a:lvl1pPr>
          </a:lstStyle>
          <a:p>
            <a:pPr lvl="0">
              <a:defRPr sz="1800">
                <a:solidFill>
                  <a:srgbClr val="000000"/>
                </a:solidFill>
              </a:defRPr>
            </a:pPr>
            <a:r>
              <a:rPr lang="en-US" sz="6000" dirty="0">
                <a:solidFill>
                  <a:srgbClr val="FFFFFF"/>
                </a:solidFill>
              </a:rPr>
              <a:t>Quiz: </a:t>
            </a:r>
            <a:r>
              <a:rPr sz="6000" dirty="0">
                <a:solidFill>
                  <a:srgbClr val="FFFFFF"/>
                </a:solidFill>
              </a:rPr>
              <a:t>Memory Accesses</a:t>
            </a:r>
            <a:r>
              <a:rPr lang="en-US" sz="6000" dirty="0">
                <a:solidFill>
                  <a:srgbClr val="FFFFFF"/>
                </a:solidFill>
              </a:rPr>
              <a:t>?</a:t>
            </a:r>
            <a:endParaRPr sz="6000" dirty="0">
              <a:solidFill>
                <a:srgbClr val="FFFFFF"/>
              </a:solidFill>
            </a:endParaRPr>
          </a:p>
        </p:txBody>
      </p:sp>
      <p:sp>
        <p:nvSpPr>
          <p:cNvPr id="446" name="Shape 446"/>
          <p:cNvSpPr>
            <a:spLocks noGrp="1"/>
          </p:cNvSpPr>
          <p:nvPr>
            <p:ph type="body" idx="4294967295"/>
          </p:nvPr>
        </p:nvSpPr>
        <p:spPr>
          <a:xfrm>
            <a:off x="636815" y="2309173"/>
            <a:ext cx="4767943" cy="1766661"/>
          </a:xfrm>
          <a:prstGeom prst="rect">
            <a:avLst/>
          </a:prstGeom>
        </p:spPr>
        <p:txBody>
          <a:bodyPr vert="horz" lIns="130046" tIns="65023" rIns="130046" bIns="65023" rtlCol="0" anchor="t">
            <a:normAutofit/>
          </a:bodyPr>
          <a:lstStyle/>
          <a:p>
            <a:pPr marL="0" indent="0" defTabSz="302260">
              <a:spcBef>
                <a:spcPts val="0"/>
              </a:spcBef>
              <a:buNone/>
              <a:tabLst>
                <a:tab pos="231775" algn="l"/>
                <a:tab pos="464185" algn="l"/>
                <a:tab pos="695960" algn="l"/>
                <a:tab pos="937260" algn="l"/>
                <a:tab pos="1169670" algn="l"/>
                <a:tab pos="1401445" algn="l"/>
                <a:tab pos="1642745" algn="l"/>
                <a:tab pos="1875155" algn="l"/>
                <a:tab pos="2106930" algn="l"/>
                <a:tab pos="2348230" algn="l"/>
                <a:tab pos="2580005" algn="l"/>
                <a:tab pos="2812415" algn="l"/>
              </a:tabLst>
              <a:defRPr sz="1800">
                <a:solidFill>
                  <a:srgbClr val="000000"/>
                </a:solidFill>
              </a:defRPr>
            </a:pPr>
            <a:r>
              <a:rPr sz="1850" dirty="0">
                <a:latin typeface="Menlo"/>
                <a:ea typeface="Menlo"/>
                <a:cs typeface="Menlo"/>
                <a:sym typeface="Menlo"/>
              </a:rPr>
              <a:t>0x10:	</a:t>
            </a:r>
            <a:r>
              <a:rPr sz="1850" dirty="0" err="1">
                <a:latin typeface="Menlo"/>
                <a:ea typeface="Menlo"/>
                <a:cs typeface="Menlo"/>
                <a:sym typeface="Menlo"/>
              </a:rPr>
              <a:t>movl</a:t>
            </a:r>
            <a:r>
              <a:rPr lang="en-US" sz="1850" dirty="0">
                <a:latin typeface="Menlo"/>
                <a:ea typeface="Menlo"/>
                <a:cs typeface="Menlo"/>
                <a:sym typeface="Menlo"/>
              </a:rPr>
              <a:t> -8</a:t>
            </a:r>
            <a:r>
              <a:rPr sz="1850" dirty="0">
                <a:latin typeface="Menlo"/>
                <a:ea typeface="Menlo"/>
                <a:cs typeface="Menlo"/>
                <a:sym typeface="Menlo"/>
              </a:rPr>
              <a:t>(%</a:t>
            </a:r>
            <a:r>
              <a:rPr sz="1850" dirty="0" err="1">
                <a:latin typeface="Menlo"/>
                <a:ea typeface="Menlo"/>
                <a:cs typeface="Menlo"/>
                <a:sym typeface="Menlo"/>
              </a:rPr>
              <a:t>rbp</a:t>
            </a:r>
            <a:r>
              <a:rPr sz="1850" dirty="0">
                <a:latin typeface="Menlo"/>
                <a:ea typeface="Menlo"/>
                <a:cs typeface="Menlo"/>
                <a:sym typeface="Menlo"/>
              </a:rPr>
              <a:t>), %</a:t>
            </a:r>
            <a:r>
              <a:rPr sz="1850" dirty="0" err="1">
                <a:latin typeface="Menlo"/>
                <a:ea typeface="Menlo"/>
                <a:cs typeface="Menlo"/>
                <a:sym typeface="Menlo"/>
              </a:rPr>
              <a:t>edi</a:t>
            </a:r>
            <a:endParaRPr lang="en-US" sz="1850" dirty="0" err="1">
              <a:effectLst>
                <a:outerShdw blurRad="63500" dir="2700000" algn="tl" rotWithShape="0">
                  <a:prstClr val="white">
                    <a:alpha val="40000"/>
                  </a:prstClr>
                </a:outerShdw>
              </a:effectLst>
              <a:latin typeface="Menlo"/>
              <a:ea typeface="Menlo"/>
              <a:cs typeface="Menlo"/>
            </a:endParaRPr>
          </a:p>
          <a:p>
            <a:pPr marL="0" indent="0" defTabSz="302260">
              <a:spcBef>
                <a:spcPts val="0"/>
              </a:spcBef>
              <a:buNone/>
              <a:tabLst>
                <a:tab pos="231775" algn="l"/>
                <a:tab pos="464185" algn="l"/>
                <a:tab pos="695960" algn="l"/>
                <a:tab pos="937260" algn="l"/>
                <a:tab pos="1169670" algn="l"/>
                <a:tab pos="1401445" algn="l"/>
                <a:tab pos="1642745" algn="l"/>
                <a:tab pos="1875155" algn="l"/>
                <a:tab pos="2106930" algn="l"/>
                <a:tab pos="2348230" algn="l"/>
                <a:tab pos="2580005" algn="l"/>
                <a:tab pos="2812415" algn="l"/>
              </a:tabLst>
              <a:defRPr sz="1800">
                <a:solidFill>
                  <a:srgbClr val="000000"/>
                </a:solidFill>
              </a:defRPr>
            </a:pPr>
            <a:r>
              <a:rPr sz="1850" dirty="0">
                <a:latin typeface="Menlo"/>
                <a:ea typeface="Menlo"/>
                <a:cs typeface="Menlo"/>
                <a:sym typeface="Menlo"/>
              </a:rPr>
              <a:t>0x13:	</a:t>
            </a:r>
            <a:r>
              <a:rPr sz="1850" dirty="0" err="1">
                <a:latin typeface="Menlo"/>
                <a:ea typeface="Menlo"/>
                <a:cs typeface="Menlo"/>
                <a:sym typeface="Menlo"/>
              </a:rPr>
              <a:t>addl</a:t>
            </a:r>
            <a:r>
              <a:rPr sz="1850" dirty="0">
                <a:latin typeface="Menlo"/>
                <a:ea typeface="Menlo"/>
                <a:cs typeface="Menlo"/>
                <a:sym typeface="Menlo"/>
              </a:rPr>
              <a:t>	$</a:t>
            </a:r>
            <a:r>
              <a:rPr lang="en-US" sz="1850" dirty="0">
                <a:latin typeface="Menlo"/>
                <a:ea typeface="Menlo"/>
                <a:cs typeface="Menlo"/>
                <a:sym typeface="Menlo"/>
              </a:rPr>
              <a:t>3</a:t>
            </a:r>
            <a:r>
              <a:rPr sz="1850" dirty="0">
                <a:latin typeface="Menlo"/>
                <a:ea typeface="Menlo"/>
                <a:cs typeface="Menlo"/>
                <a:sym typeface="Menlo"/>
              </a:rPr>
              <a:t>, %</a:t>
            </a:r>
            <a:r>
              <a:rPr sz="1850" dirty="0" err="1">
                <a:latin typeface="Menlo"/>
                <a:ea typeface="Menlo"/>
                <a:cs typeface="Menlo"/>
                <a:sym typeface="Menlo"/>
              </a:rPr>
              <a:t>edi</a:t>
            </a:r>
            <a:endParaRPr sz="1850" dirty="0" err="1">
              <a:effectLst>
                <a:outerShdw blurRad="63500" dir="2700000" algn="tl" rotWithShape="0">
                  <a:prstClr val="white">
                    <a:alpha val="40000"/>
                  </a:prstClr>
                </a:outerShdw>
              </a:effectLst>
              <a:latin typeface="Menlo"/>
              <a:ea typeface="Menlo"/>
              <a:cs typeface="Menlo"/>
            </a:endParaRPr>
          </a:p>
          <a:p>
            <a:pPr marL="0" indent="0" defTabSz="302260">
              <a:spcBef>
                <a:spcPts val="0"/>
              </a:spcBef>
              <a:buNone/>
              <a:tabLst>
                <a:tab pos="231775" algn="l"/>
                <a:tab pos="464185" algn="l"/>
                <a:tab pos="695960" algn="l"/>
                <a:tab pos="937260" algn="l"/>
                <a:tab pos="1169670" algn="l"/>
                <a:tab pos="1401445" algn="l"/>
                <a:tab pos="1642745" algn="l"/>
                <a:tab pos="1875155" algn="l"/>
                <a:tab pos="2106930" algn="l"/>
                <a:tab pos="2348230" algn="l"/>
                <a:tab pos="2580005" algn="l"/>
                <a:tab pos="2812415" algn="l"/>
              </a:tabLst>
              <a:defRPr sz="1800">
                <a:solidFill>
                  <a:srgbClr val="000000"/>
                </a:solidFill>
              </a:defRPr>
            </a:pPr>
            <a:r>
              <a:rPr sz="1850" dirty="0">
                <a:latin typeface="Menlo"/>
                <a:ea typeface="Menlo"/>
                <a:cs typeface="Menlo"/>
                <a:sym typeface="Menlo"/>
              </a:rPr>
              <a:t>0x19:	</a:t>
            </a:r>
            <a:r>
              <a:rPr sz="1850" dirty="0" err="1">
                <a:latin typeface="Menlo"/>
                <a:ea typeface="Menlo"/>
                <a:cs typeface="Menlo"/>
                <a:sym typeface="Menlo"/>
              </a:rPr>
              <a:t>movl</a:t>
            </a:r>
            <a:r>
              <a:rPr sz="1850" dirty="0">
                <a:latin typeface="Menlo"/>
                <a:ea typeface="Menlo"/>
                <a:cs typeface="Menlo"/>
                <a:sym typeface="Menlo"/>
              </a:rPr>
              <a:t>	%</a:t>
            </a:r>
            <a:r>
              <a:rPr sz="1850" dirty="0" err="1">
                <a:latin typeface="Menlo"/>
                <a:ea typeface="Menlo"/>
                <a:cs typeface="Menlo"/>
                <a:sym typeface="Menlo"/>
              </a:rPr>
              <a:t>edi</a:t>
            </a:r>
            <a:r>
              <a:rPr sz="1850" dirty="0">
                <a:latin typeface="Menlo"/>
                <a:ea typeface="Menlo"/>
                <a:cs typeface="Menlo"/>
                <a:sym typeface="Menlo"/>
              </a:rPr>
              <a:t>, </a:t>
            </a:r>
            <a:r>
              <a:rPr lang="en-US" sz="1850" dirty="0">
                <a:latin typeface="Menlo"/>
                <a:ea typeface="Menlo"/>
                <a:cs typeface="Menlo"/>
                <a:sym typeface="Menlo"/>
              </a:rPr>
              <a:t>-8</a:t>
            </a:r>
            <a:r>
              <a:rPr sz="1850" dirty="0">
                <a:latin typeface="Menlo"/>
                <a:ea typeface="Menlo"/>
                <a:cs typeface="Menlo"/>
                <a:sym typeface="Menlo"/>
              </a:rPr>
              <a:t>(%</a:t>
            </a:r>
            <a:r>
              <a:rPr sz="1850" dirty="0" err="1">
                <a:latin typeface="Menlo"/>
                <a:ea typeface="Menlo"/>
                <a:cs typeface="Menlo"/>
                <a:sym typeface="Menlo"/>
              </a:rPr>
              <a:t>rbp</a:t>
            </a:r>
            <a:r>
              <a:rPr sz="1850" dirty="0">
                <a:latin typeface="Menlo"/>
                <a:ea typeface="Menlo"/>
                <a:cs typeface="Menlo"/>
                <a:sym typeface="Menlo"/>
              </a:rPr>
              <a:t>)</a:t>
            </a:r>
            <a:endParaRPr sz="1850" dirty="0">
              <a:effectLst>
                <a:outerShdw blurRad="63500" dir="2700000" algn="tl" rotWithShape="0">
                  <a:prstClr val="white">
                    <a:alpha val="40000"/>
                  </a:prstClr>
                </a:outerShdw>
              </a:effectLst>
              <a:latin typeface="Menlo"/>
              <a:ea typeface="Menlo"/>
              <a:cs typeface="Menlo"/>
            </a:endParaRPr>
          </a:p>
        </p:txBody>
      </p:sp>
      <p:sp>
        <p:nvSpPr>
          <p:cNvPr id="447" name="Shape 447"/>
          <p:cNvSpPr/>
          <p:nvPr/>
        </p:nvSpPr>
        <p:spPr>
          <a:xfrm>
            <a:off x="6908193" y="1774478"/>
            <a:ext cx="5034530" cy="4966446"/>
          </a:xfrm>
          <a:prstGeom prst="rect">
            <a:avLst/>
          </a:prstGeom>
          <a:ln w="12700">
            <a:miter lim="400000"/>
          </a:ln>
        </p:spPr>
        <p:txBody>
          <a:bodyPr lIns="0" tIns="0" rIns="0" bIns="0" anchor="t">
            <a:normAutofit/>
          </a:bodyPr>
          <a:lstStyle/>
          <a:p>
            <a:pPr>
              <a:spcBef>
                <a:spcPts val="2955"/>
              </a:spcBef>
              <a:defRPr sz="1800">
                <a:solidFill>
                  <a:srgbClr val="000000"/>
                </a:solidFill>
              </a:defRPr>
            </a:pPr>
            <a:r>
              <a:rPr sz="2100" dirty="0">
                <a:solidFill>
                  <a:schemeClr val="bg2"/>
                </a:solidFill>
              </a:rPr>
              <a:t>Fetch instruction at </a:t>
            </a:r>
            <a:r>
              <a:rPr sz="2100" dirty="0" err="1">
                <a:solidFill>
                  <a:schemeClr val="bg2"/>
                </a:solidFill>
              </a:rPr>
              <a:t>addr</a:t>
            </a:r>
            <a:r>
              <a:rPr sz="2100" dirty="0">
                <a:solidFill>
                  <a:schemeClr val="bg2"/>
                </a:solidFill>
              </a:rPr>
              <a:t> 0x10</a:t>
            </a:r>
            <a:r>
              <a:rPr lang="en-US" sz="2100" dirty="0">
                <a:solidFill>
                  <a:schemeClr val="bg2"/>
                </a:solidFill>
              </a:rPr>
              <a:t> (1 access)</a:t>
            </a:r>
            <a:br>
              <a:rPr lang="en-US" sz="2100" dirty="0"/>
            </a:br>
            <a:r>
              <a:rPr sz="2100" dirty="0">
                <a:solidFill>
                  <a:schemeClr val="bg2"/>
                </a:solidFill>
              </a:rPr>
              <a:t>Exec</a:t>
            </a:r>
            <a:r>
              <a:rPr lang="en-US" sz="2100" dirty="0">
                <a:solidFill>
                  <a:schemeClr val="bg2"/>
                </a:solidFill>
              </a:rPr>
              <a:t>: </a:t>
            </a:r>
            <a:r>
              <a:rPr sz="2100" dirty="0">
                <a:solidFill>
                  <a:schemeClr val="bg2"/>
                </a:solidFill>
              </a:rPr>
              <a:t>load from </a:t>
            </a:r>
            <a:r>
              <a:rPr sz="2100" dirty="0" err="1">
                <a:solidFill>
                  <a:schemeClr val="bg2"/>
                </a:solidFill>
              </a:rPr>
              <a:t>addr</a:t>
            </a:r>
            <a:r>
              <a:rPr sz="2100" dirty="0">
                <a:solidFill>
                  <a:schemeClr val="bg2"/>
                </a:solidFill>
              </a:rPr>
              <a:t> </a:t>
            </a:r>
            <a:r>
              <a:rPr lang="en-US" sz="2100" dirty="0">
                <a:solidFill>
                  <a:schemeClr val="bg2"/>
                </a:solidFill>
              </a:rPr>
              <a:t>0x1F8 (1 access)</a:t>
            </a:r>
            <a:endParaRPr lang="en-US" dirty="0">
              <a:solidFill>
                <a:schemeClr val="bg2"/>
              </a:solidFill>
            </a:endParaRPr>
          </a:p>
          <a:p>
            <a:pPr>
              <a:spcBef>
                <a:spcPts val="2955"/>
              </a:spcBef>
              <a:defRPr sz="1800">
                <a:solidFill>
                  <a:srgbClr val="000000"/>
                </a:solidFill>
              </a:defRPr>
            </a:pPr>
            <a:r>
              <a:rPr sz="2100" dirty="0">
                <a:solidFill>
                  <a:schemeClr val="bg2"/>
                </a:solidFill>
              </a:rPr>
              <a:t>Fetch instruction at </a:t>
            </a:r>
            <a:r>
              <a:rPr sz="2100" dirty="0" err="1">
                <a:solidFill>
                  <a:schemeClr val="bg2"/>
                </a:solidFill>
              </a:rPr>
              <a:t>addr</a:t>
            </a:r>
            <a:r>
              <a:rPr sz="2100" dirty="0">
                <a:solidFill>
                  <a:schemeClr val="bg2"/>
                </a:solidFill>
              </a:rPr>
              <a:t> 0x13</a:t>
            </a:r>
            <a:r>
              <a:rPr lang="en-US" sz="2100" dirty="0">
                <a:solidFill>
                  <a:schemeClr val="bg2"/>
                </a:solidFill>
              </a:rPr>
              <a:t> (1 access)</a:t>
            </a:r>
            <a:br>
              <a:rPr sz="2100" dirty="0"/>
            </a:br>
            <a:r>
              <a:rPr sz="2100" dirty="0">
                <a:solidFill>
                  <a:schemeClr val="bg2"/>
                </a:solidFill>
              </a:rPr>
              <a:t>Exec</a:t>
            </a:r>
            <a:r>
              <a:rPr lang="en-US" sz="2100" dirty="0">
                <a:solidFill>
                  <a:schemeClr val="bg2"/>
                </a:solidFill>
              </a:rPr>
              <a:t>: </a:t>
            </a:r>
            <a:r>
              <a:rPr sz="2100" dirty="0">
                <a:solidFill>
                  <a:schemeClr val="bg2"/>
                </a:solidFill>
              </a:rPr>
              <a:t>no </a:t>
            </a:r>
            <a:r>
              <a:rPr lang="en-US" sz="2100" dirty="0">
                <a:solidFill>
                  <a:schemeClr val="bg2"/>
                </a:solidFill>
              </a:rPr>
              <a:t>memory access (only register)</a:t>
            </a:r>
            <a:endParaRPr lang="en-US" sz="2100" dirty="0">
              <a:solidFill>
                <a:schemeClr val="bg2"/>
              </a:solidFill>
            </a:endParaRPr>
          </a:p>
          <a:p>
            <a:pPr>
              <a:spcBef>
                <a:spcPts val="2955"/>
              </a:spcBef>
              <a:defRPr sz="1800">
                <a:solidFill>
                  <a:srgbClr val="000000"/>
                </a:solidFill>
              </a:defRPr>
            </a:pPr>
            <a:r>
              <a:rPr sz="2100" dirty="0">
                <a:solidFill>
                  <a:schemeClr val="bg2"/>
                </a:solidFill>
              </a:rPr>
              <a:t>Fetch instruction at </a:t>
            </a:r>
            <a:r>
              <a:rPr sz="2100" dirty="0" err="1">
                <a:solidFill>
                  <a:schemeClr val="bg2"/>
                </a:solidFill>
              </a:rPr>
              <a:t>addr</a:t>
            </a:r>
            <a:r>
              <a:rPr sz="2100" dirty="0">
                <a:solidFill>
                  <a:schemeClr val="bg2"/>
                </a:solidFill>
              </a:rPr>
              <a:t> 0x19</a:t>
            </a:r>
            <a:br>
              <a:rPr sz="2100" dirty="0"/>
            </a:br>
            <a:r>
              <a:rPr sz="2100" dirty="0">
                <a:solidFill>
                  <a:schemeClr val="bg2"/>
                </a:solidFill>
              </a:rPr>
              <a:t>Exec</a:t>
            </a:r>
            <a:r>
              <a:rPr lang="en-US" sz="2100" dirty="0">
                <a:solidFill>
                  <a:schemeClr val="bg2"/>
                </a:solidFill>
              </a:rPr>
              <a:t>: </a:t>
            </a:r>
            <a:r>
              <a:rPr sz="2100" dirty="0">
                <a:solidFill>
                  <a:schemeClr val="bg2"/>
                </a:solidFill>
              </a:rPr>
              <a:t>store to </a:t>
            </a:r>
            <a:r>
              <a:rPr sz="2100" dirty="0" err="1">
                <a:solidFill>
                  <a:schemeClr val="bg2"/>
                </a:solidFill>
              </a:rPr>
              <a:t>addr</a:t>
            </a:r>
            <a:r>
              <a:rPr sz="2100" dirty="0">
                <a:solidFill>
                  <a:schemeClr val="bg2"/>
                </a:solidFill>
              </a:rPr>
              <a:t> </a:t>
            </a:r>
            <a:r>
              <a:rPr lang="en-US" sz="2100" dirty="0">
                <a:solidFill>
                  <a:schemeClr val="bg2"/>
                </a:solidFill>
              </a:rPr>
              <a:t>0x1F8 (0x200 – 8) (1 access)</a:t>
            </a:r>
            <a:endParaRPr sz="2100" dirty="0">
              <a:solidFill>
                <a:schemeClr val="bg2"/>
              </a:solidFill>
            </a:endParaRPr>
          </a:p>
        </p:txBody>
      </p:sp>
      <p:sp>
        <p:nvSpPr>
          <p:cNvPr id="448" name="Shape 448"/>
          <p:cNvSpPr/>
          <p:nvPr/>
        </p:nvSpPr>
        <p:spPr>
          <a:xfrm>
            <a:off x="795545" y="1563806"/>
            <a:ext cx="5522138" cy="745367"/>
          </a:xfrm>
          <a:prstGeom prst="rect">
            <a:avLst/>
          </a:prstGeom>
          <a:ln w="12700">
            <a:miter lim="400000"/>
          </a:ln>
        </p:spPr>
        <p:txBody>
          <a:bodyPr lIns="0" tIns="0" rIns="0" bIns="0">
            <a:normAutofit/>
          </a:bodyPr>
          <a:lstStyle/>
          <a:p>
            <a:pPr>
              <a:spcBef>
                <a:spcPts val="2955"/>
              </a:spcBef>
              <a:defRPr sz="1800">
                <a:solidFill>
                  <a:srgbClr val="000000"/>
                </a:solidFill>
              </a:defRPr>
            </a:pPr>
            <a:r>
              <a:rPr lang="en-US" sz="2110" dirty="0">
                <a:solidFill>
                  <a:srgbClr val="FFFFFF"/>
                </a:solidFill>
              </a:rPr>
              <a:t>Initial </a:t>
            </a:r>
            <a:r>
              <a:rPr sz="2110" dirty="0">
                <a:solidFill>
                  <a:srgbClr val="FFFFFF"/>
                </a:solidFill>
              </a:rPr>
              <a:t>%rip = 0x1</a:t>
            </a:r>
            <a:r>
              <a:rPr lang="en-US" sz="2110" dirty="0">
                <a:solidFill>
                  <a:srgbClr val="FFFFFF"/>
                </a:solidFill>
              </a:rPr>
              <a:t>0 (PC in X86-64 is %rip)</a:t>
            </a:r>
            <a:br>
              <a:rPr sz="2110" dirty="0">
                <a:solidFill>
                  <a:srgbClr val="FFFFFF"/>
                </a:solidFill>
              </a:rPr>
            </a:br>
            <a:r>
              <a:rPr sz="2110" dirty="0">
                <a:solidFill>
                  <a:srgbClr val="FFFFFF"/>
                </a:solidFill>
              </a:rPr>
              <a:t>%rbp = 0x200</a:t>
            </a:r>
            <a:endParaRPr sz="2110" dirty="0">
              <a:solidFill>
                <a:srgbClr val="FFFFFF"/>
              </a:solidFill>
            </a:endParaRPr>
          </a:p>
        </p:txBody>
      </p:sp>
      <p:sp>
        <p:nvSpPr>
          <p:cNvPr id="449" name="Shape 449"/>
          <p:cNvSpPr/>
          <p:nvPr/>
        </p:nvSpPr>
        <p:spPr>
          <a:xfrm>
            <a:off x="193182" y="2309173"/>
            <a:ext cx="443633" cy="474076"/>
          </a:xfrm>
          <a:prstGeom prst="rightArrow">
            <a:avLst>
              <a:gd name="adj1" fmla="val 32000"/>
              <a:gd name="adj2" fmla="val 55727"/>
            </a:avLst>
          </a:prstGeom>
          <a:blipFill>
            <a:blip r:embed="rId1"/>
          </a:blipFill>
          <a:ln w="12700">
            <a:miter lim="400000"/>
          </a:ln>
        </p:spPr>
        <p:txBody>
          <a:bodyPr lIns="35719" tIns="35719" rIns="35719" bIns="35719" anchor="ctr"/>
          <a:lstStyle/>
          <a:p>
            <a:pPr lvl="0">
              <a:defRPr sz="2600"/>
            </a:pPr>
            <a:endParaRPr sz="1830"/>
          </a:p>
        </p:txBody>
      </p:sp>
      <p:sp>
        <p:nvSpPr>
          <p:cNvPr id="8" name="Rectangle 7"/>
          <p:cNvSpPr/>
          <p:nvPr/>
        </p:nvSpPr>
        <p:spPr>
          <a:xfrm>
            <a:off x="193182" y="3811101"/>
            <a:ext cx="5802086" cy="1323439"/>
          </a:xfrm>
          <a:prstGeom prst="rect">
            <a:avLst/>
          </a:prstGeom>
        </p:spPr>
        <p:txBody>
          <a:bodyPr wrap="square">
            <a:spAutoFit/>
          </a:bodyPr>
          <a:lstStyle/>
          <a:p>
            <a:r>
              <a:rPr lang="en-US" sz="2000" b="0" i="0" dirty="0">
                <a:solidFill>
                  <a:srgbClr val="222222"/>
                </a:solidFill>
                <a:effectLst/>
                <a:latin typeface="Arial" panose="020B0604020202020204" pitchFamily="34" charset="0"/>
              </a:rPr>
              <a:t>%</a:t>
            </a:r>
            <a:r>
              <a:rPr lang="en-US" sz="2000" b="1" i="0" dirty="0" err="1">
                <a:solidFill>
                  <a:srgbClr val="222222"/>
                </a:solidFill>
                <a:effectLst/>
                <a:latin typeface="Arial" panose="020B0604020202020204" pitchFamily="34" charset="0"/>
              </a:rPr>
              <a:t>rbp</a:t>
            </a:r>
            <a:r>
              <a:rPr lang="en-US" sz="2000" b="0" i="0" dirty="0">
                <a:solidFill>
                  <a:srgbClr val="222222"/>
                </a:solidFill>
                <a:effectLst/>
                <a:latin typeface="Arial" panose="020B0604020202020204" pitchFamily="34" charset="0"/>
              </a:rPr>
              <a:t> is the base pointer:</a:t>
            </a: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points to base of current stack frame</a:t>
            </a:r>
            <a:endParaRPr lang="en-US" sz="2000" b="0" i="0" dirty="0">
              <a:solidFill>
                <a:srgbClr val="222222"/>
              </a:solidFill>
              <a:effectLst/>
              <a:latin typeface="Arial" panose="020B0604020202020204" pitchFamily="34" charset="0"/>
            </a:endParaRPr>
          </a:p>
          <a:p>
            <a:endParaRPr lang="en-US" sz="2000"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%rip </a:t>
            </a:r>
            <a:r>
              <a:rPr lang="en-US" sz="2000" dirty="0">
                <a:solidFill>
                  <a:srgbClr val="222222"/>
                </a:solidFill>
                <a:latin typeface="Arial" panose="020B0604020202020204" pitchFamily="34" charset="0"/>
              </a:rPr>
              <a:t>is instruction pointer (or program counter)</a:t>
            </a:r>
            <a:endParaRPr lang="en-US" sz="2000" dirty="0"/>
          </a:p>
        </p:txBody>
      </p:sp>
      <p:sp>
        <p:nvSpPr>
          <p:cNvPr id="9" name="Rectangle 8"/>
          <p:cNvSpPr/>
          <p:nvPr/>
        </p:nvSpPr>
        <p:spPr>
          <a:xfrm>
            <a:off x="193182" y="5398858"/>
            <a:ext cx="5820952" cy="461665"/>
          </a:xfrm>
          <a:prstGeom prst="rect">
            <a:avLst/>
          </a:prstGeom>
        </p:spPr>
        <p:txBody>
          <a:bodyPr wrap="none">
            <a:spAutoFit/>
          </a:bodyPr>
          <a:lstStyle/>
          <a:p>
            <a:r>
              <a:rPr lang="en-US" sz="2400" b="1" dirty="0">
                <a:solidFill>
                  <a:schemeClr val="bg2"/>
                </a:solidFill>
                <a:latin typeface="Helvetica"/>
                <a:ea typeface="Helvetica"/>
                <a:cs typeface="Helvetica"/>
                <a:sym typeface="Helvetica"/>
              </a:rPr>
              <a:t>Memory Accesses to what addresses?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0" bldLvl="2"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a:t>
            </a:r>
            <a:endParaRPr lang="en-US"/>
          </a:p>
        </p:txBody>
      </p:sp>
      <p:sp>
        <p:nvSpPr>
          <p:cNvPr id="3" name="Content Placeholder 2"/>
          <p:cNvSpPr>
            <a:spLocks noGrp="1"/>
          </p:cNvSpPr>
          <p:nvPr>
            <p:ph idx="1"/>
          </p:nvPr>
        </p:nvSpPr>
        <p:spPr/>
        <p:txBody>
          <a:bodyPr vert="horz" lIns="130046" tIns="65023" rIns="130046" bIns="65023" rtlCol="0" anchor="t">
            <a:normAutofit/>
          </a:bodyPr>
          <a:lstStyle/>
          <a:p>
            <a:pPr marL="281940" indent="-281940"/>
            <a:r>
              <a:rPr lang="en-US" sz="2350"/>
              <a:t>The problem we have to solve (actually, that the OS has to solve) is raised by this question: What if we run the same program shown on the prior slide as </a:t>
            </a:r>
            <a:r>
              <a:rPr lang="en-US" sz="2350" b="1" i="1"/>
              <a:t>two different processes </a:t>
            </a:r>
            <a:r>
              <a:rPr lang="en-US" sz="2350"/>
              <a:t>at the same time?</a:t>
            </a:r>
            <a:endParaRPr lang="en-US" sz="2350"/>
          </a:p>
          <a:p>
            <a:pPr marL="281940" indent="-281940"/>
            <a:r>
              <a:rPr lang="en-US" sz="2350"/>
              <a:t>Of course, you may want to do this kind of thing (open two process instances of a browser, for example).</a:t>
            </a:r>
            <a:endParaRPr lang="en-US" sz="2350">
              <a:effectLst>
                <a:outerShdw blurRad="63500" dir="2700000" algn="tl" rotWithShape="0">
                  <a:prstClr val="white">
                    <a:alpha val="40000"/>
                  </a:prstClr>
                </a:outerShdw>
              </a:effectLst>
            </a:endParaRPr>
          </a:p>
          <a:p>
            <a:pPr marL="281940" indent="-281940"/>
            <a:r>
              <a:rPr lang="en-US" sz="2350"/>
              <a:t>Even if we run </a:t>
            </a:r>
            <a:r>
              <a:rPr lang="en-US" sz="2350" i="1"/>
              <a:t>two different programs </a:t>
            </a:r>
            <a:r>
              <a:rPr lang="en-US" sz="2350"/>
              <a:t>at the same time as distinct processes, </a:t>
            </a:r>
            <a:r>
              <a:rPr lang="en-US" sz="2350" b="1" i="1"/>
              <a:t>the problem still comes up</a:t>
            </a:r>
            <a:r>
              <a:rPr lang="en-US" sz="2350"/>
              <a:t>, because all programs have addresses in their address spaces which start at 0x0 (address 0)! So, in this example, we will have two processes with addresses that start at 0: How can they both be in memory at the same time without conflicting with each other?</a:t>
            </a:r>
            <a:endParaRPr lang="en-US" sz="2350">
              <a:effectLst>
                <a:outerShdw blurRad="63500" dir="2700000" algn="tl" rotWithShape="0">
                  <a:prstClr val="white">
                    <a:alpha val="40000"/>
                  </a:prst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Shape 451"/>
          <p:cNvSpPr>
            <a:spLocks noGrp="1"/>
          </p:cNvSpPr>
          <p:nvPr>
            <p:ph type="title"/>
          </p:nvPr>
        </p:nvSpPr>
        <p:spPr>
          <a:prstGeom prst="rect">
            <a:avLst/>
          </a:prstGeom>
        </p:spPr>
        <p:txBody>
          <a:bodyPr/>
          <a:lstStyle>
            <a:lvl1pPr defTabSz="339090">
              <a:defRPr sz="4640"/>
            </a:lvl1pPr>
          </a:lstStyle>
          <a:p>
            <a:pPr lvl="0">
              <a:defRPr sz="1800">
                <a:solidFill>
                  <a:srgbClr val="000000"/>
                </a:solidFill>
              </a:defRPr>
            </a:pPr>
            <a:r>
              <a:rPr sz="4800">
                <a:solidFill>
                  <a:srgbClr val="FFFFFF"/>
                </a:solidFill>
              </a:rPr>
              <a:t>How to </a:t>
            </a:r>
            <a:r>
              <a:rPr lang="en-US" sz="4800">
                <a:solidFill>
                  <a:srgbClr val="FFFFFF"/>
                </a:solidFill>
              </a:rPr>
              <a:t>Virtualize Memory?</a:t>
            </a:r>
            <a:endParaRPr sz="4800">
              <a:solidFill>
                <a:srgbClr val="FFFFFF"/>
              </a:solidFill>
            </a:endParaRPr>
          </a:p>
        </p:txBody>
      </p:sp>
      <p:sp>
        <p:nvSpPr>
          <p:cNvPr id="2" name="Content Placeholder 1"/>
          <p:cNvSpPr>
            <a:spLocks noGrp="1"/>
          </p:cNvSpPr>
          <p:nvPr>
            <p:ph idx="1"/>
          </p:nvPr>
        </p:nvSpPr>
        <p:spPr>
          <a:xfrm>
            <a:off x="457201" y="1640541"/>
            <a:ext cx="10693402" cy="5029200"/>
          </a:xfrm>
        </p:spPr>
        <p:txBody>
          <a:bodyPr vert="horz" lIns="130046" tIns="65023" rIns="130046" bIns="65023" rtlCol="0" anchor="t">
            <a:normAutofit lnSpcReduction="10000"/>
          </a:bodyPr>
          <a:lstStyle/>
          <a:p>
            <a:pPr marL="0" lvl="0" indent="0">
              <a:buNone/>
              <a:defRPr sz="1800">
                <a:solidFill>
                  <a:srgbClr val="000000"/>
                </a:solidFill>
              </a:defRPr>
            </a:pPr>
            <a:r>
              <a:rPr lang="en-US" sz="2400"/>
              <a:t>Problem: How to run multiple processes simultaneously without conflicts?</a:t>
            </a:r>
            <a:endParaRPr lang="en-US" sz="2400"/>
          </a:p>
          <a:p>
            <a:pPr marL="0" indent="0">
              <a:buNone/>
              <a:defRPr sz="1800">
                <a:solidFill>
                  <a:srgbClr val="000000"/>
                </a:solidFill>
              </a:defRPr>
            </a:pPr>
            <a:r>
              <a:rPr lang="en-US" sz="2400"/>
              <a:t>Addresses are “hardcoded” into process binaries (by the assembler and linker)</a:t>
            </a:r>
            <a:endParaRPr lang="en-US" sz="2400">
              <a:effectLst>
                <a:outerShdw blurRad="63500" dir="2700000" algn="tl" rotWithShape="0">
                  <a:prstClr val="white">
                    <a:alpha val="40000"/>
                  </a:prstClr>
                </a:outerShdw>
              </a:effectLst>
            </a:endParaRPr>
          </a:p>
          <a:p>
            <a:pPr marL="0" indent="0">
              <a:buNone/>
              <a:defRPr sz="1800">
                <a:solidFill>
                  <a:srgbClr val="000000"/>
                </a:solidFill>
              </a:defRPr>
            </a:pPr>
            <a:r>
              <a:rPr lang="en-US" sz="2400"/>
              <a:t>How to avoid collisions between 2 different processes that use the SAME ADDRESS for different instructions/data? [Two different instructions/pieces of data cannot be at the same address in memory!]</a:t>
            </a:r>
            <a:endParaRPr lang="en-US" sz="2400">
              <a:effectLst>
                <a:outerShdw blurRad="63500" dir="2700000" algn="tl" rotWithShape="0">
                  <a:prstClr val="white">
                    <a:alpha val="40000"/>
                  </a:prstClr>
                </a:outerShdw>
              </a:effectLst>
            </a:endParaRPr>
          </a:p>
          <a:p>
            <a:pPr marL="0" lvl="0" indent="0">
              <a:buNone/>
              <a:defRPr sz="1800">
                <a:solidFill>
                  <a:srgbClr val="000000"/>
                </a:solidFill>
              </a:defRPr>
            </a:pPr>
            <a:r>
              <a:rPr lang="en-US" sz="2400"/>
              <a:t>Possible Solutions for Mechanisms (covered in this slide set):</a:t>
            </a:r>
            <a:endParaRPr lang="en-US" sz="2400"/>
          </a:p>
          <a:p>
            <a:pPr marL="751840" lvl="1" indent="-457200">
              <a:buFont typeface="+mj-lt"/>
              <a:buAutoNum type="arabicPeriod"/>
              <a:defRPr sz="1800">
                <a:solidFill>
                  <a:srgbClr val="000000"/>
                </a:solidFill>
              </a:defRPr>
            </a:pPr>
            <a:r>
              <a:rPr lang="en-US" sz="2190">
                <a:solidFill>
                  <a:schemeClr val="bg1"/>
                </a:solidFill>
              </a:rPr>
              <a:t>Time Sharing</a:t>
            </a:r>
            <a:endParaRPr lang="en-US" sz="2190">
              <a:solidFill>
                <a:schemeClr val="bg1"/>
              </a:solidFill>
              <a:effectLst>
                <a:outerShdw blurRad="63500" dir="2700000" algn="tl" rotWithShape="0">
                  <a:prstClr val="white">
                    <a:alpha val="40000"/>
                  </a:prstClr>
                </a:outerShdw>
              </a:effectLst>
            </a:endParaRPr>
          </a:p>
          <a:p>
            <a:pPr marL="751840" lvl="1" indent="-457200">
              <a:buFont typeface="+mj-lt"/>
              <a:buAutoNum type="arabicPeriod"/>
              <a:defRPr sz="1800">
                <a:solidFill>
                  <a:srgbClr val="000000"/>
                </a:solidFill>
              </a:defRPr>
            </a:pPr>
            <a:r>
              <a:rPr lang="en-US" sz="2190">
                <a:solidFill>
                  <a:srgbClr val="53585F"/>
                </a:solidFill>
              </a:rPr>
              <a:t>Static Relocation</a:t>
            </a:r>
            <a:endParaRPr lang="en-US" sz="2190">
              <a:solidFill>
                <a:srgbClr val="53585F"/>
              </a:solidFill>
              <a:effectLst>
                <a:outerShdw blurRad="63500" dir="2700000" algn="tl" rotWithShape="0">
                  <a:prstClr val="white">
                    <a:alpha val="40000"/>
                  </a:prstClr>
                </a:outerShdw>
              </a:effectLst>
            </a:endParaRPr>
          </a:p>
          <a:p>
            <a:pPr marL="751840" lvl="1" indent="-457200">
              <a:buFont typeface="+mj-lt"/>
              <a:buAutoNum type="arabicPeriod"/>
              <a:defRPr sz="1800">
                <a:solidFill>
                  <a:srgbClr val="000000"/>
                </a:solidFill>
              </a:defRPr>
            </a:pPr>
            <a:r>
              <a:rPr lang="en-US" sz="2150">
                <a:solidFill>
                  <a:srgbClr val="53585F"/>
                </a:solidFill>
              </a:rPr>
              <a:t>Dynamic Relocation with Base Register</a:t>
            </a:r>
            <a:endParaRPr lang="en-US" sz="2190">
              <a:solidFill>
                <a:srgbClr val="53585F"/>
              </a:solidFill>
              <a:effectLst>
                <a:outerShdw blurRad="63500" dir="2700000" algn="tl" rotWithShape="0">
                  <a:prstClr val="white">
                    <a:alpha val="40000"/>
                  </a:prstClr>
                </a:outerShdw>
              </a:effectLst>
            </a:endParaRPr>
          </a:p>
          <a:p>
            <a:pPr marL="751840" lvl="1" indent="-457200">
              <a:buAutoNum type="arabicPeriod"/>
              <a:defRPr sz="1800">
                <a:solidFill>
                  <a:srgbClr val="000000"/>
                </a:solidFill>
              </a:defRPr>
            </a:pPr>
            <a:r>
              <a:rPr lang="en-US" sz="2100">
                <a:solidFill>
                  <a:srgbClr val="53585F"/>
                </a:solidFill>
              </a:rPr>
              <a:t>Dynamic Relocation with </a:t>
            </a:r>
            <a:r>
              <a:rPr lang="en-US" sz="2150" err="1">
                <a:solidFill>
                  <a:srgbClr val="53585F"/>
                </a:solidFill>
              </a:rPr>
              <a:t>Base+Bounds</a:t>
            </a:r>
            <a:r>
              <a:rPr lang="en-US" sz="2150">
                <a:solidFill>
                  <a:srgbClr val="53585F"/>
                </a:solidFill>
              </a:rPr>
              <a:t> Registers</a:t>
            </a:r>
            <a:endParaRPr lang="en-US" sz="2150">
              <a:solidFill>
                <a:srgbClr val="53585F"/>
              </a:solidFill>
              <a:effectLst>
                <a:outerShdw blurRad="63500" dir="2700000" algn="tl" rotWithShape="0">
                  <a:prstClr val="white">
                    <a:alpha val="40000"/>
                  </a:prstClr>
                </a:outerShdw>
              </a:effectLst>
            </a:endParaRPr>
          </a:p>
          <a:p>
            <a:pPr marL="751840" lvl="1" indent="-457200">
              <a:buFont typeface="+mj-lt"/>
              <a:buAutoNum type="arabicPeriod"/>
              <a:defRPr sz="1800">
                <a:solidFill>
                  <a:srgbClr val="000000"/>
                </a:solidFill>
              </a:defRPr>
            </a:pPr>
            <a:r>
              <a:rPr lang="en-US" sz="2190">
                <a:solidFill>
                  <a:srgbClr val="53585F"/>
                </a:solidFill>
              </a:rPr>
              <a:t>Segmentation</a:t>
            </a:r>
            <a:endParaRPr lang="en-US" sz="2190">
              <a:solidFill>
                <a:srgbClr val="53585F"/>
              </a:solidFill>
              <a:effectLst>
                <a:outerShdw blurRad="63500" dir="2700000" algn="tl" rotWithShape="0">
                  <a:prstClr val="white">
                    <a:alpha val="40000"/>
                  </a:prstClr>
                </a:outerShdw>
              </a:effectLst>
            </a:endParaRPr>
          </a:p>
          <a:p>
            <a:pPr marL="281940" indent="-281940"/>
            <a:endParaRPr lang="en-US">
              <a:effectLst>
                <a:outerShdw blurRad="63500" dir="2700000" algn="tl" rotWithShape="0">
                  <a:prstClr val="white">
                    <a:alpha val="40000"/>
                  </a:prst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CS537-Theme">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fillRect/>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CS537-Theme</Template>
  <TotalTime>0</TotalTime>
  <Words>22264</Words>
  <Application>WPS 演示</Application>
  <PresentationFormat>Widescreen</PresentationFormat>
  <Paragraphs>1742</Paragraphs>
  <Slides>69</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69</vt:i4>
      </vt:variant>
    </vt:vector>
  </HeadingPairs>
  <TitlesOfParts>
    <vt:vector size="95" baseType="lpstr">
      <vt:lpstr>Arial</vt:lpstr>
      <vt:lpstr>SimSun</vt:lpstr>
      <vt:lpstr>Wingdings</vt:lpstr>
      <vt:lpstr>Calisto MT</vt:lpstr>
      <vt:lpstr>Marker Felt</vt:lpstr>
      <vt:lpstr>Chalkboard</vt:lpstr>
      <vt:lpstr>Segoe Print</vt:lpstr>
      <vt:lpstr>Times</vt:lpstr>
      <vt:lpstr>Times New Roman</vt:lpstr>
      <vt:lpstr>Wingdings</vt:lpstr>
      <vt:lpstr>Menlo</vt:lpstr>
      <vt:lpstr>Helvetica</vt:lpstr>
      <vt:lpstr>Perpetua Titling MT</vt:lpstr>
      <vt:lpstr>Microsoft YaHei</vt:lpstr>
      <vt:lpstr>Arial Unicode MS</vt:lpstr>
      <vt:lpstr>Calibri</vt:lpstr>
      <vt:lpstr>Courier</vt:lpstr>
      <vt:lpstr>Courier New</vt:lpstr>
      <vt:lpstr>Courier</vt:lpstr>
      <vt:lpstr>Chalkboard</vt:lpstr>
      <vt:lpstr>Myanmar Text</vt:lpstr>
      <vt:lpstr>Therese</vt:lpstr>
      <vt:lpstr>Stencil</vt:lpstr>
      <vt:lpstr>Miss Sweetie</vt:lpstr>
      <vt:lpstr>Corbel</vt:lpstr>
      <vt:lpstr>CS537-Theme</vt:lpstr>
      <vt:lpstr>Memory Virtualization:</vt:lpstr>
      <vt:lpstr>Motivation for   Virtualization</vt:lpstr>
      <vt:lpstr>Modern Systems</vt:lpstr>
      <vt:lpstr>Multiprogramming  Goals for memory</vt:lpstr>
      <vt:lpstr>Abstraction: Address SPace</vt:lpstr>
      <vt:lpstr>Quiz: Match that Address Location</vt:lpstr>
      <vt:lpstr>Quiz: Memory Accesses?</vt:lpstr>
      <vt:lpstr>Question</vt:lpstr>
      <vt:lpstr>How to Virtualize Memory?</vt:lpstr>
      <vt:lpstr>1) Time Sharing of Memory</vt:lpstr>
      <vt:lpstr>Time Share Memory: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Problems with  Time Sharing Memory</vt:lpstr>
      <vt:lpstr>2) Static Relocation</vt:lpstr>
      <vt:lpstr>Static: Layout in Memory</vt:lpstr>
      <vt:lpstr>Static Relocation: Disadvantages</vt:lpstr>
      <vt:lpstr>3) Dynamic Relocation</vt:lpstr>
      <vt:lpstr>Hardware Support for  Dynamic Relocation</vt:lpstr>
      <vt:lpstr>Implementation of  Dynamic Relocation: BASE REG </vt:lpstr>
      <vt:lpstr>Dynamic Relocation with Base Register</vt:lpstr>
      <vt:lpstr>VISUAL Example of DYNAMIC RELOCATION:  BASE REGISTER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Quiz: Who uses and manages the  Base Register?</vt:lpstr>
      <vt:lpstr>Quiz: Who uses and manages the  Base Register?</vt:lpstr>
      <vt:lpstr>PowerPoint 演示文稿</vt:lpstr>
      <vt:lpstr>PowerPoint 演示文稿</vt:lpstr>
      <vt:lpstr>4) Dynamic with Base+Bounds</vt:lpstr>
      <vt:lpstr>Implementation of  BASE+BOUNDS</vt:lpstr>
      <vt:lpstr>PowerPoint 演示文稿</vt:lpstr>
      <vt:lpstr>PowerPoint 演示文稿</vt:lpstr>
      <vt:lpstr>PowerPoint 演示文稿</vt:lpstr>
      <vt:lpstr>PowerPoint 演示文稿</vt:lpstr>
      <vt:lpstr>PowerPoint 演示文稿</vt:lpstr>
      <vt:lpstr>PowerPoint 演示文稿</vt:lpstr>
      <vt:lpstr>Managing Processes  with Base and Bounds</vt:lpstr>
      <vt:lpstr>Base and Bounds Advantages</vt:lpstr>
      <vt:lpstr>Base and Bounds DISADVANTAGES</vt:lpstr>
      <vt:lpstr>5) Segmentation</vt:lpstr>
      <vt:lpstr>Segmented Addressing</vt:lpstr>
      <vt:lpstr>Segmentation Implementation</vt:lpstr>
      <vt:lpstr>Segmentation Implementation</vt:lpstr>
      <vt:lpstr>Segmentation Implementation</vt:lpstr>
      <vt:lpstr>Quiz: Address Translations with Segmentation</vt:lpstr>
      <vt:lpstr>Quiz: Address Translations with Segmentation</vt:lpstr>
      <vt:lpstr>Visual Interpretation</vt:lpstr>
      <vt:lpstr>PowerPoint 演示文稿</vt:lpstr>
      <vt:lpstr>PowerPoint 演示文稿</vt:lpstr>
      <vt:lpstr>PowerPoint 演示文稿</vt:lpstr>
      <vt:lpstr>PowerPoint 演示文稿</vt:lpstr>
      <vt:lpstr>PowerPoint 演示文稿</vt:lpstr>
      <vt:lpstr>Advantages of Segmentation</vt:lpstr>
      <vt:lpstr>Disadvantages of Segmentation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C ARPACI-DUSSEAU</dc:creator>
  <cp:lastModifiedBy>周御寒</cp:lastModifiedBy>
  <cp:revision>236</cp:revision>
  <dcterms:created xsi:type="dcterms:W3CDTF">2015-09-14T16:45:00Z</dcterms:created>
  <dcterms:modified xsi:type="dcterms:W3CDTF">2025-09-09T17:23:24Z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068625A09ED941E99E7DAA6E0F2505ED_12</vt:lpwstr>
  </property>
  <property fmtid="{D5CDD505-2E9C-101B-9397-08002B2CF9AE}" pid="3" name="KSOProductBuildVer">
    <vt:lpwstr>2052-12.1.0.22529</vt:lpwstr>
  </property>
</Properties>
</file>