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353" r:id="rId3"/>
    <p:sldId id="257" r:id="rId4"/>
    <p:sldId id="258" r:id="rId5"/>
    <p:sldId id="259" r:id="rId6"/>
    <p:sldId id="260" r:id="rId7"/>
    <p:sldId id="261" r:id="rId8"/>
    <p:sldId id="262"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73" r:id="rId24"/>
    <p:sldId id="374" r:id="rId25"/>
    <p:sldId id="375" r:id="rId26"/>
    <p:sldId id="369" r:id="rId27"/>
    <p:sldId id="370" r:id="rId28"/>
    <p:sldId id="371" r:id="rId29"/>
    <p:sldId id="372" r:id="rId30"/>
    <p:sldId id="290" r:id="rId31"/>
    <p:sldId id="291" r:id="rId32"/>
    <p:sldId id="292" r:id="rId33"/>
    <p:sldId id="293" r:id="rId34"/>
    <p:sldId id="294" r:id="rId35"/>
    <p:sldId id="295" r:id="rId3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33" autoAdjust="0"/>
  </p:normalViewPr>
  <p:slideViewPr>
    <p:cSldViewPr snapToGrid="0">
      <p:cViewPr varScale="1">
        <p:scale>
          <a:sx n="106" d="100"/>
          <a:sy n="106" d="100"/>
        </p:scale>
        <p:origin x="2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单击以移动幻灯片</a:t>
            </a:r>
            <a:endParaRPr lang="en-US" sz="1800" b="0" strike="noStrike" spc="-1">
              <a:solidFill>
                <a:srgbClr val="000000"/>
              </a:solidFill>
              <a:latin typeface="等线"/>
            </a:endParaRPr>
          </a:p>
        </p:txBody>
      </p:sp>
      <p:sp>
        <p:nvSpPr>
          <p:cNvPr id="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zh-CN" sz="2000" b="0" strike="noStrike" spc="-1">
                <a:latin typeface="Arial"/>
              </a:rPr>
              <a:t>点击编辑备注格式</a:t>
            </a:r>
            <a:endParaRPr lang="en-US" sz="2000" b="0" strike="noStrike" spc="-1">
              <a:latin typeface="Arial"/>
            </a:endParaRPr>
          </a:p>
        </p:txBody>
      </p:sp>
      <p:sp>
        <p:nvSpPr>
          <p:cNvPr id="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&lt;页眉&gt;</a:t>
            </a:r>
          </a:p>
        </p:txBody>
      </p:sp>
      <p:sp>
        <p:nvSpPr>
          <p:cNvPr id="86" name="PlaceHolder 4"/>
          <p:cNvSpPr>
            <a:spLocks noGrp="1"/>
          </p:cNvSpPr>
          <p:nvPr>
            <p:ph type="dt" idx="6"/>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&lt;日期/时间&gt;</a:t>
            </a:r>
          </a:p>
        </p:txBody>
      </p:sp>
      <p:sp>
        <p:nvSpPr>
          <p:cNvPr id="87" name="PlaceHolder 5"/>
          <p:cNvSpPr>
            <a:spLocks noGrp="1"/>
          </p:cNvSpPr>
          <p:nvPr>
            <p:ph type="ftr" idx="7"/>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&lt;页脚&gt;</a:t>
            </a:r>
          </a:p>
        </p:txBody>
      </p:sp>
      <p:sp>
        <p:nvSpPr>
          <p:cNvPr id="88" name="PlaceHolder 6"/>
          <p:cNvSpPr>
            <a:spLocks noGrp="1"/>
          </p:cNvSpPr>
          <p:nvPr>
            <p:ph type="sldNum" idx="8"/>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6C62054A-8343-4823-AF86-5D92B727225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8</a:t>
            </a:fld>
            <a:endParaRPr lang="en-US" sz="1800" b="0" strike="noStrike" spc="-1">
              <a:latin typeface="Arial"/>
            </a:endParaRPr>
          </a:p>
        </p:txBody>
      </p:sp>
    </p:spTree>
    <p:extLst>
      <p:ext uri="{BB962C8B-B14F-4D97-AF65-F5344CB8AC3E}">
        <p14:creationId xmlns:p14="http://schemas.microsoft.com/office/powerpoint/2010/main" val="3969438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3DAA4-96E2-CB2B-A709-AA60710B520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AFC6F2C-33B4-B18D-6E85-6B2E0E9D39B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FCEAD323-EDFC-2872-D37C-E0CAB7DF35ED}"/>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B01E657-A216-26DD-E9D1-0D49DE3EA341}"/>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17</a:t>
            </a:fld>
            <a:endParaRPr lang="en-US" sz="1800" b="0" strike="noStrike" spc="-1">
              <a:latin typeface="Arial"/>
            </a:endParaRPr>
          </a:p>
        </p:txBody>
      </p:sp>
    </p:spTree>
    <p:extLst>
      <p:ext uri="{BB962C8B-B14F-4D97-AF65-F5344CB8AC3E}">
        <p14:creationId xmlns:p14="http://schemas.microsoft.com/office/powerpoint/2010/main" val="2485599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E3B95-5A9B-9E7D-FAB9-314B2ACED0A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DF104F74-71C0-F4E7-944B-975167D8D94C}"/>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86AFC682-CE92-4D60-5494-045B5289507F}"/>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C6EC2CC9-822D-5F98-79C5-A90193B5722F}"/>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18</a:t>
            </a:fld>
            <a:endParaRPr lang="en-US" sz="1800" b="0" strike="noStrike" spc="-1">
              <a:latin typeface="Arial"/>
            </a:endParaRPr>
          </a:p>
        </p:txBody>
      </p:sp>
    </p:spTree>
    <p:extLst>
      <p:ext uri="{BB962C8B-B14F-4D97-AF65-F5344CB8AC3E}">
        <p14:creationId xmlns:p14="http://schemas.microsoft.com/office/powerpoint/2010/main" val="2810573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A4F60-252B-050B-4ADF-8F072C23082A}"/>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8E74E093-23E8-2347-AE1E-0DAAEBAE6E54}"/>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DC1487D8-6A8E-198E-8F0C-C4C6A8A72D34}"/>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B56A5000-1CBA-8619-33A3-FF15B6E618DE}"/>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19</a:t>
            </a:fld>
            <a:endParaRPr lang="en-US" sz="1800" b="0" strike="noStrike" spc="-1">
              <a:latin typeface="Arial"/>
            </a:endParaRPr>
          </a:p>
        </p:txBody>
      </p:sp>
    </p:spTree>
    <p:extLst>
      <p:ext uri="{BB962C8B-B14F-4D97-AF65-F5344CB8AC3E}">
        <p14:creationId xmlns:p14="http://schemas.microsoft.com/office/powerpoint/2010/main" val="2621150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AEC9C-3ED9-D420-647F-FE5C8016133C}"/>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168591D1-5DC4-A703-0492-3DC1042BAAE9}"/>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33391801-2078-D468-CB31-99745779F19B}"/>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4EC14EB3-5993-B5FD-D2AD-5F1EDFB6A19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20</a:t>
            </a:fld>
            <a:endParaRPr lang="en-US" sz="1800" b="0" strike="noStrike" spc="-1">
              <a:latin typeface="Arial"/>
            </a:endParaRPr>
          </a:p>
        </p:txBody>
      </p:sp>
    </p:spTree>
    <p:extLst>
      <p:ext uri="{BB962C8B-B14F-4D97-AF65-F5344CB8AC3E}">
        <p14:creationId xmlns:p14="http://schemas.microsoft.com/office/powerpoint/2010/main" val="2654235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82448-1BC2-5506-C397-FFD6CA0BEA28}"/>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2651D45-44B7-7CC4-3962-9EE39D36318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F5BB60A6-E6CD-7BA3-7EFF-221AA91C38E5}"/>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F509D875-9E9B-DA59-DAD1-61D640845F3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21</a:t>
            </a:fld>
            <a:endParaRPr lang="en-US" sz="1800" b="0" strike="noStrike" spc="-1">
              <a:latin typeface="Arial"/>
            </a:endParaRPr>
          </a:p>
        </p:txBody>
      </p:sp>
    </p:spTree>
    <p:extLst>
      <p:ext uri="{BB962C8B-B14F-4D97-AF65-F5344CB8AC3E}">
        <p14:creationId xmlns:p14="http://schemas.microsoft.com/office/powerpoint/2010/main" val="1033691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379A0-7180-CEEB-8879-9E3ED23CDA04}"/>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DBEB6F5-F772-AE80-244C-6E4AE607BDE0}"/>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9C2878A-15B5-0667-90A4-A34A09BB687B}"/>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BACA4CE2-B7C3-21CB-D899-4E2BA1DBA7C5}"/>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22</a:t>
            </a:fld>
            <a:endParaRPr lang="en-US" sz="1800" b="0" strike="noStrike" spc="-1">
              <a:latin typeface="Arial"/>
            </a:endParaRPr>
          </a:p>
        </p:txBody>
      </p:sp>
    </p:spTree>
    <p:extLst>
      <p:ext uri="{BB962C8B-B14F-4D97-AF65-F5344CB8AC3E}">
        <p14:creationId xmlns:p14="http://schemas.microsoft.com/office/powerpoint/2010/main" val="3944205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15ABB-278F-EA87-A698-FEE3BFD071C8}"/>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E9E8253F-D5ED-5433-8C51-E5C3354F022A}"/>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688FF20D-B88A-D2A5-6C0C-FE4B2FACD4DA}"/>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29BC60FB-C923-71A7-08FC-EB73F2AF3C35}"/>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23</a:t>
            </a:fld>
            <a:endParaRPr lang="en-US" sz="1800" b="0" strike="noStrike" spc="-1">
              <a:latin typeface="Arial"/>
            </a:endParaRPr>
          </a:p>
        </p:txBody>
      </p:sp>
    </p:spTree>
    <p:extLst>
      <p:ext uri="{BB962C8B-B14F-4D97-AF65-F5344CB8AC3E}">
        <p14:creationId xmlns:p14="http://schemas.microsoft.com/office/powerpoint/2010/main" val="3538467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4F6D0-2C71-2E80-02BC-10F7CAA75C1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B099E80-4256-7AB4-D67F-DEB682F5C3CA}"/>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4DD14B24-32CD-FC74-E4CD-9743EF4E6CF1}"/>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E595711-98D9-EF79-16D3-3961166BAD1E}"/>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24</a:t>
            </a:fld>
            <a:endParaRPr lang="en-US" sz="1800" b="0" strike="noStrike" spc="-1">
              <a:latin typeface="Arial"/>
            </a:endParaRPr>
          </a:p>
        </p:txBody>
      </p:sp>
    </p:spTree>
    <p:extLst>
      <p:ext uri="{BB962C8B-B14F-4D97-AF65-F5344CB8AC3E}">
        <p14:creationId xmlns:p14="http://schemas.microsoft.com/office/powerpoint/2010/main" val="924032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70893-F524-0F43-AB6A-B38BCFF47AEA}"/>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2C572625-5EF4-D00A-4119-90E3974E3172}"/>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5BEF4A6C-76DA-9DE1-B909-78335C915985}"/>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3200" b="1" dirty="0"/>
              <a:t>经验与归纳推理的依赖</a:t>
            </a:r>
            <a:r>
              <a:rPr lang="zh-CN" altLang="en-US" sz="3200" dirty="0"/>
              <a:t>：</a:t>
            </a:r>
          </a:p>
          <a:p>
            <a:pPr>
              <a:buFont typeface="Arial" panose="020B0604020202020204" pitchFamily="34" charset="0"/>
              <a:buChar char="•"/>
            </a:pPr>
            <a:r>
              <a:rPr lang="zh-CN" altLang="en-US" sz="3200" dirty="0"/>
              <a:t>我们通过过去的经验推断未来的事件，但这种推理并没有逻辑的必然性。</a:t>
            </a:r>
          </a:p>
          <a:p>
            <a:r>
              <a:rPr lang="zh-CN" altLang="en-US" sz="3200" b="1" dirty="0"/>
              <a:t>演绎推理与概率推理的区分</a:t>
            </a:r>
            <a:r>
              <a:rPr lang="zh-CN" altLang="en-US" sz="3200" dirty="0"/>
              <a:t>：</a:t>
            </a:r>
          </a:p>
          <a:p>
            <a:pPr>
              <a:buFont typeface="Arial" panose="020B0604020202020204" pitchFamily="34" charset="0"/>
              <a:buChar char="•"/>
            </a:pPr>
            <a:r>
              <a:rPr lang="zh-CN" altLang="en-US" sz="3200" dirty="0"/>
              <a:t>演绎推理只能处理逻辑上的必然关系，不能证明未来会像过去一样。</a:t>
            </a:r>
          </a:p>
          <a:p>
            <a:pPr>
              <a:buFont typeface="Arial" panose="020B0604020202020204" pitchFamily="34" charset="0"/>
              <a:buChar char="•"/>
            </a:pPr>
            <a:r>
              <a:rPr lang="zh-CN" altLang="en-US" sz="3200" dirty="0"/>
              <a:t>概率推理基于经验，但依赖于“未来会像过去”的假设，无法逃脱循环论证。</a:t>
            </a:r>
          </a:p>
          <a:p>
            <a:r>
              <a:rPr lang="zh-CN" altLang="en-US" sz="3200" b="1" dirty="0"/>
              <a:t>一致性原则（</a:t>
            </a:r>
            <a:r>
              <a:rPr lang="en-US" altLang="zh-CN" sz="3200" b="1" dirty="0"/>
              <a:t>UP</a:t>
            </a:r>
            <a:r>
              <a:rPr lang="zh-CN" altLang="en-US" sz="3200" b="1" dirty="0"/>
              <a:t>）</a:t>
            </a:r>
            <a:r>
              <a:rPr lang="zh-CN" altLang="en-US" sz="3200" dirty="0"/>
              <a:t>：</a:t>
            </a:r>
          </a:p>
          <a:p>
            <a:pPr>
              <a:buFont typeface="Arial" panose="020B0604020202020204" pitchFamily="34" charset="0"/>
              <a:buChar char="•"/>
            </a:pPr>
            <a:r>
              <a:rPr lang="zh-CN" altLang="en-US" sz="3200" dirty="0"/>
              <a:t>一致性原则假设“未来的事件会像过去一样”。</a:t>
            </a:r>
          </a:p>
          <a:p>
            <a:pPr>
              <a:buFont typeface="Arial" panose="020B0604020202020204" pitchFamily="34" charset="0"/>
              <a:buChar char="•"/>
            </a:pPr>
            <a:r>
              <a:rPr lang="zh-CN" altLang="en-US" sz="3200" dirty="0"/>
              <a:t>休谟认为无法通过演绎或概率推理证明一致性原则。</a:t>
            </a:r>
          </a:p>
          <a:p>
            <a:r>
              <a:rPr lang="zh-CN" altLang="en-US" sz="3200" b="1" dirty="0"/>
              <a:t>循环论证的风险</a:t>
            </a:r>
            <a:r>
              <a:rPr lang="zh-CN" altLang="en-US" sz="3200" dirty="0"/>
              <a:t>：</a:t>
            </a:r>
          </a:p>
          <a:p>
            <a:pPr>
              <a:buFont typeface="Arial" panose="020B0604020202020204" pitchFamily="34" charset="0"/>
              <a:buChar char="•"/>
            </a:pPr>
            <a:r>
              <a:rPr lang="zh-CN" altLang="en-US" sz="3200" dirty="0"/>
              <a:t>所有的归纳推理都假设未来会像过去一样，因此无法通过自身证明一致性原则，导致循环论证。</a:t>
            </a:r>
          </a:p>
          <a:p>
            <a:r>
              <a:rPr lang="zh-CN" altLang="en-US" sz="3200" b="1" dirty="0"/>
              <a:t>结论</a:t>
            </a:r>
            <a:r>
              <a:rPr lang="zh-CN" altLang="en-US" sz="3200" dirty="0"/>
              <a:t>：</a:t>
            </a:r>
          </a:p>
          <a:p>
            <a:pPr>
              <a:buFont typeface="Arial" panose="020B0604020202020204" pitchFamily="34" charset="0"/>
              <a:buChar char="•"/>
            </a:pPr>
            <a:r>
              <a:rPr lang="zh-CN" altLang="en-US" sz="3200" dirty="0"/>
              <a:t>归纳推理没有坚实的理性基础，只是基于习惯和心理联想的推断，而非逻辑必然性。</a:t>
            </a:r>
          </a:p>
        </p:txBody>
      </p:sp>
      <p:sp>
        <p:nvSpPr>
          <p:cNvPr id="360" name="灯片编号占位符 3">
            <a:extLst>
              <a:ext uri="{FF2B5EF4-FFF2-40B4-BE49-F238E27FC236}">
                <a16:creationId xmlns:a16="http://schemas.microsoft.com/office/drawing/2014/main" id="{DA7FA748-126F-8BDC-A144-86BC9490AE8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25</a:t>
            </a:fld>
            <a:endParaRPr lang="en-US" sz="1800" b="0" strike="noStrike" spc="-1">
              <a:latin typeface="Arial"/>
            </a:endParaRPr>
          </a:p>
        </p:txBody>
      </p:sp>
    </p:spTree>
    <p:extLst>
      <p:ext uri="{BB962C8B-B14F-4D97-AF65-F5344CB8AC3E}">
        <p14:creationId xmlns:p14="http://schemas.microsoft.com/office/powerpoint/2010/main" val="3274526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B39C6-0CEA-2B44-2C2B-CA92A256935A}"/>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3FFF964E-E011-1E3B-B6DC-589BB818828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813CF9C6-5C54-6348-1535-2202BAD7DB49}"/>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3200" b="1" dirty="0"/>
              <a:t>经验与归纳推理的依赖</a:t>
            </a:r>
            <a:r>
              <a:rPr lang="zh-CN" altLang="en-US" sz="3200" dirty="0"/>
              <a:t>：</a:t>
            </a:r>
          </a:p>
          <a:p>
            <a:pPr>
              <a:buFont typeface="Arial" panose="020B0604020202020204" pitchFamily="34" charset="0"/>
              <a:buChar char="•"/>
            </a:pPr>
            <a:r>
              <a:rPr lang="zh-CN" altLang="en-US" sz="3200" dirty="0"/>
              <a:t>我们通过过去的经验推断未来的事件，但这种推理并没有逻辑的必然性。</a:t>
            </a:r>
          </a:p>
          <a:p>
            <a:r>
              <a:rPr lang="zh-CN" altLang="en-US" sz="3200" b="1" dirty="0"/>
              <a:t>演绎推理与概率推理的区分</a:t>
            </a:r>
            <a:r>
              <a:rPr lang="zh-CN" altLang="en-US" sz="3200" dirty="0"/>
              <a:t>：</a:t>
            </a:r>
          </a:p>
          <a:p>
            <a:pPr>
              <a:buFont typeface="Arial" panose="020B0604020202020204" pitchFamily="34" charset="0"/>
              <a:buChar char="•"/>
            </a:pPr>
            <a:r>
              <a:rPr lang="zh-CN" altLang="en-US" sz="3200" dirty="0"/>
              <a:t>演绎推理只能处理逻辑上的必然关系，不能证明未来会像过去一样。</a:t>
            </a:r>
          </a:p>
          <a:p>
            <a:pPr>
              <a:buFont typeface="Arial" panose="020B0604020202020204" pitchFamily="34" charset="0"/>
              <a:buChar char="•"/>
            </a:pPr>
            <a:r>
              <a:rPr lang="zh-CN" altLang="en-US" sz="3200" dirty="0"/>
              <a:t>概率推理基于经验，但依赖于“未来会像过去”的假设，无法逃脱循环论证。</a:t>
            </a:r>
          </a:p>
          <a:p>
            <a:r>
              <a:rPr lang="zh-CN" altLang="en-US" sz="3200" b="1" dirty="0"/>
              <a:t>一致性原则（</a:t>
            </a:r>
            <a:r>
              <a:rPr lang="en-US" altLang="zh-CN" sz="3200" b="1" dirty="0"/>
              <a:t>UP</a:t>
            </a:r>
            <a:r>
              <a:rPr lang="zh-CN" altLang="en-US" sz="3200" b="1" dirty="0"/>
              <a:t>）</a:t>
            </a:r>
            <a:r>
              <a:rPr lang="zh-CN" altLang="en-US" sz="3200" dirty="0"/>
              <a:t>：</a:t>
            </a:r>
          </a:p>
          <a:p>
            <a:pPr>
              <a:buFont typeface="Arial" panose="020B0604020202020204" pitchFamily="34" charset="0"/>
              <a:buChar char="•"/>
            </a:pPr>
            <a:r>
              <a:rPr lang="zh-CN" altLang="en-US" sz="3200" dirty="0"/>
              <a:t>一致性原则假设“未来的事件会像过去一样”。</a:t>
            </a:r>
          </a:p>
          <a:p>
            <a:pPr>
              <a:buFont typeface="Arial" panose="020B0604020202020204" pitchFamily="34" charset="0"/>
              <a:buChar char="•"/>
            </a:pPr>
            <a:r>
              <a:rPr lang="zh-CN" altLang="en-US" sz="3200" dirty="0"/>
              <a:t>休谟认为无法通过演绎或概率推理证明一致性原则。</a:t>
            </a:r>
          </a:p>
          <a:p>
            <a:r>
              <a:rPr lang="zh-CN" altLang="en-US" sz="3200" b="1" dirty="0"/>
              <a:t>循环论证的风险</a:t>
            </a:r>
            <a:r>
              <a:rPr lang="zh-CN" altLang="en-US" sz="3200" dirty="0"/>
              <a:t>：</a:t>
            </a:r>
          </a:p>
          <a:p>
            <a:pPr>
              <a:buFont typeface="Arial" panose="020B0604020202020204" pitchFamily="34" charset="0"/>
              <a:buChar char="•"/>
            </a:pPr>
            <a:r>
              <a:rPr lang="zh-CN" altLang="en-US" sz="3200" dirty="0"/>
              <a:t>所有的归纳推理都假设未来会像过去一样，因此无法通过自身证明一致性原则，导致循环论证。</a:t>
            </a:r>
          </a:p>
          <a:p>
            <a:r>
              <a:rPr lang="zh-CN" altLang="en-US" sz="3200" b="1" dirty="0"/>
              <a:t>结论</a:t>
            </a:r>
            <a:r>
              <a:rPr lang="zh-CN" altLang="en-US" sz="3200" dirty="0"/>
              <a:t>：</a:t>
            </a:r>
          </a:p>
          <a:p>
            <a:pPr>
              <a:buFont typeface="Arial" panose="020B0604020202020204" pitchFamily="34" charset="0"/>
              <a:buChar char="•"/>
            </a:pPr>
            <a:r>
              <a:rPr lang="zh-CN" altLang="en-US" sz="3200" dirty="0"/>
              <a:t>归纳推理没有坚实的理性基础，只是基于习惯和心理联想的推断，而非逻辑必然性。</a:t>
            </a:r>
          </a:p>
        </p:txBody>
      </p:sp>
      <p:sp>
        <p:nvSpPr>
          <p:cNvPr id="360" name="灯片编号占位符 3">
            <a:extLst>
              <a:ext uri="{FF2B5EF4-FFF2-40B4-BE49-F238E27FC236}">
                <a16:creationId xmlns:a16="http://schemas.microsoft.com/office/drawing/2014/main" id="{159B832B-EB37-B3A4-3CA0-EBABC698C167}"/>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26</a:t>
            </a:fld>
            <a:endParaRPr lang="en-US" sz="1800" b="0" strike="noStrike" spc="-1">
              <a:latin typeface="Arial"/>
            </a:endParaRPr>
          </a:p>
        </p:txBody>
      </p:sp>
    </p:spTree>
    <p:extLst>
      <p:ext uri="{BB962C8B-B14F-4D97-AF65-F5344CB8AC3E}">
        <p14:creationId xmlns:p14="http://schemas.microsoft.com/office/powerpoint/2010/main" val="400374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9B78A-C753-DCA1-CD03-A2B192046368}"/>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A120C24F-A4AD-2089-A628-CAF1C99E47C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613B34E1-A8F4-108E-DAD5-514D0178F68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37214CDE-29A3-6AD3-D036-684398A7095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9</a:t>
            </a:fld>
            <a:endParaRPr lang="en-US" sz="1800" b="0" strike="noStrike" spc="-1">
              <a:latin typeface="Arial"/>
            </a:endParaRPr>
          </a:p>
        </p:txBody>
      </p:sp>
    </p:spTree>
    <p:extLst>
      <p:ext uri="{BB962C8B-B14F-4D97-AF65-F5344CB8AC3E}">
        <p14:creationId xmlns:p14="http://schemas.microsoft.com/office/powerpoint/2010/main" val="2193079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D46FB-E64D-0C97-8C8E-F42B9E333D8D}"/>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44624C66-8C1D-7F42-23B3-BB72D15C6BED}"/>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005CFE2C-6418-5686-122D-569FA3010D56}"/>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3200" b="1" dirty="0"/>
              <a:t>经验与归纳推理的依赖</a:t>
            </a:r>
            <a:r>
              <a:rPr lang="zh-CN" altLang="en-US" sz="3200" dirty="0"/>
              <a:t>：</a:t>
            </a:r>
          </a:p>
          <a:p>
            <a:pPr>
              <a:buFont typeface="Arial" panose="020B0604020202020204" pitchFamily="34" charset="0"/>
              <a:buChar char="•"/>
            </a:pPr>
            <a:r>
              <a:rPr lang="zh-CN" altLang="en-US" sz="3200" dirty="0"/>
              <a:t>我们通过过去的经验推断未来的事件，但这种推理并没有逻辑的必然性。</a:t>
            </a:r>
          </a:p>
          <a:p>
            <a:r>
              <a:rPr lang="zh-CN" altLang="en-US" sz="3200" b="1" dirty="0"/>
              <a:t>演绎推理与概率推理的区分</a:t>
            </a:r>
            <a:r>
              <a:rPr lang="zh-CN" altLang="en-US" sz="3200" dirty="0"/>
              <a:t>：</a:t>
            </a:r>
          </a:p>
          <a:p>
            <a:pPr>
              <a:buFont typeface="Arial" panose="020B0604020202020204" pitchFamily="34" charset="0"/>
              <a:buChar char="•"/>
            </a:pPr>
            <a:r>
              <a:rPr lang="zh-CN" altLang="en-US" sz="3200" dirty="0"/>
              <a:t>演绎推理只能处理逻辑上的必然关系，不能证明未来会像过去一样。</a:t>
            </a:r>
          </a:p>
          <a:p>
            <a:pPr>
              <a:buFont typeface="Arial" panose="020B0604020202020204" pitchFamily="34" charset="0"/>
              <a:buChar char="•"/>
            </a:pPr>
            <a:r>
              <a:rPr lang="zh-CN" altLang="en-US" sz="3200" dirty="0"/>
              <a:t>概率推理基于经验，但依赖于“未来会像过去”的假设，无法逃脱循环论证。</a:t>
            </a:r>
          </a:p>
          <a:p>
            <a:r>
              <a:rPr lang="zh-CN" altLang="en-US" sz="3200" b="1" dirty="0"/>
              <a:t>一致性原则（</a:t>
            </a:r>
            <a:r>
              <a:rPr lang="en-US" altLang="zh-CN" sz="3200" b="1" dirty="0"/>
              <a:t>UP</a:t>
            </a:r>
            <a:r>
              <a:rPr lang="zh-CN" altLang="en-US" sz="3200" b="1" dirty="0"/>
              <a:t>）</a:t>
            </a:r>
            <a:r>
              <a:rPr lang="zh-CN" altLang="en-US" sz="3200" dirty="0"/>
              <a:t>：</a:t>
            </a:r>
          </a:p>
          <a:p>
            <a:pPr>
              <a:buFont typeface="Arial" panose="020B0604020202020204" pitchFamily="34" charset="0"/>
              <a:buChar char="•"/>
            </a:pPr>
            <a:r>
              <a:rPr lang="zh-CN" altLang="en-US" sz="3200" dirty="0"/>
              <a:t>一致性原则假设“未来的事件会像过去一样”。</a:t>
            </a:r>
          </a:p>
          <a:p>
            <a:pPr>
              <a:buFont typeface="Arial" panose="020B0604020202020204" pitchFamily="34" charset="0"/>
              <a:buChar char="•"/>
            </a:pPr>
            <a:r>
              <a:rPr lang="zh-CN" altLang="en-US" sz="3200" dirty="0"/>
              <a:t>休谟认为无法通过演绎或概率推理证明一致性原则。</a:t>
            </a:r>
          </a:p>
          <a:p>
            <a:r>
              <a:rPr lang="zh-CN" altLang="en-US" sz="3200" b="1" dirty="0"/>
              <a:t>循环论证的风险</a:t>
            </a:r>
            <a:r>
              <a:rPr lang="zh-CN" altLang="en-US" sz="3200" dirty="0"/>
              <a:t>：</a:t>
            </a:r>
          </a:p>
          <a:p>
            <a:pPr>
              <a:buFont typeface="Arial" panose="020B0604020202020204" pitchFamily="34" charset="0"/>
              <a:buChar char="•"/>
            </a:pPr>
            <a:r>
              <a:rPr lang="zh-CN" altLang="en-US" sz="3200" dirty="0"/>
              <a:t>所有的归纳推理都假设未来会像过去一样，因此无法通过自身证明一致性原则，导致循环论证。</a:t>
            </a:r>
          </a:p>
          <a:p>
            <a:r>
              <a:rPr lang="zh-CN" altLang="en-US" sz="3200" b="1" dirty="0"/>
              <a:t>结论</a:t>
            </a:r>
            <a:r>
              <a:rPr lang="zh-CN" altLang="en-US" sz="3200" dirty="0"/>
              <a:t>：</a:t>
            </a:r>
          </a:p>
          <a:p>
            <a:pPr>
              <a:buFont typeface="Arial" panose="020B0604020202020204" pitchFamily="34" charset="0"/>
              <a:buChar char="•"/>
            </a:pPr>
            <a:r>
              <a:rPr lang="zh-CN" altLang="en-US" sz="3200" dirty="0"/>
              <a:t>归纳推理没有坚实的理性基础，只是基于习惯和心理联想的推断，而非逻辑必然性。</a:t>
            </a:r>
          </a:p>
        </p:txBody>
      </p:sp>
      <p:sp>
        <p:nvSpPr>
          <p:cNvPr id="360" name="灯片编号占位符 3">
            <a:extLst>
              <a:ext uri="{FF2B5EF4-FFF2-40B4-BE49-F238E27FC236}">
                <a16:creationId xmlns:a16="http://schemas.microsoft.com/office/drawing/2014/main" id="{34C28858-E090-521C-6574-8FAD0DEFA68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27</a:t>
            </a:fld>
            <a:endParaRPr lang="en-US" sz="1800" b="0" strike="noStrike" spc="-1">
              <a:latin typeface="Arial"/>
            </a:endParaRPr>
          </a:p>
        </p:txBody>
      </p:sp>
    </p:spTree>
    <p:extLst>
      <p:ext uri="{BB962C8B-B14F-4D97-AF65-F5344CB8AC3E}">
        <p14:creationId xmlns:p14="http://schemas.microsoft.com/office/powerpoint/2010/main" val="3684047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0F9E5-6BAB-5A8D-5ACB-5B04043A488E}"/>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7F2C87BB-8AED-7EAE-A06E-A64EC0B560C0}"/>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FBA4E97A-D68E-2926-824E-BFE8D91D86C8}"/>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4400" b="1" dirty="0"/>
              <a:t>防御的成功之处</a:t>
            </a:r>
            <a:r>
              <a:rPr lang="zh-CN" altLang="en-US" sz="4400" dirty="0"/>
              <a:t>：</a:t>
            </a:r>
          </a:p>
          <a:p>
            <a:pPr>
              <a:buFont typeface="Arial" panose="020B0604020202020204" pitchFamily="34" charset="0"/>
              <a:buChar char="•"/>
            </a:pPr>
            <a:r>
              <a:rPr lang="zh-CN" altLang="en-US" sz="4400" b="1" dirty="0"/>
              <a:t>习惯与实用性</a:t>
            </a:r>
            <a:r>
              <a:rPr lang="zh-CN" altLang="en-US" sz="4400" dirty="0"/>
              <a:t>：休谟认为，推断未来类似于过去是基于习惯和长期经验，在实践中有效。</a:t>
            </a:r>
          </a:p>
          <a:p>
            <a:pPr>
              <a:buFont typeface="Arial" panose="020B0604020202020204" pitchFamily="34" charset="0"/>
              <a:buChar char="•"/>
            </a:pPr>
            <a:r>
              <a:rPr lang="zh-CN" altLang="en-US" sz="4400" b="1" dirty="0"/>
              <a:t>行动导向</a:t>
            </a:r>
            <a:r>
              <a:rPr lang="zh-CN" altLang="en-US" sz="4400" dirty="0"/>
              <a:t>：即使缺乏严格的逻辑支持，这种推理方式在日常生活和科学中依然不可避免，且指导行动有效。</a:t>
            </a:r>
          </a:p>
          <a:p>
            <a:r>
              <a:rPr lang="zh-CN" altLang="en-US" sz="4400" b="1" dirty="0"/>
              <a:t>防御的不足</a:t>
            </a:r>
            <a:r>
              <a:rPr lang="zh-CN" altLang="en-US" sz="4400" dirty="0"/>
              <a:t>：</a:t>
            </a:r>
          </a:p>
          <a:p>
            <a:pPr>
              <a:buFont typeface="Arial" panose="020B0604020202020204" pitchFamily="34" charset="0"/>
              <a:buChar char="•"/>
            </a:pPr>
            <a:r>
              <a:rPr lang="zh-CN" altLang="en-US" sz="4400" b="1" dirty="0"/>
              <a:t>循环论证</a:t>
            </a:r>
            <a:r>
              <a:rPr lang="zh-CN" altLang="en-US" sz="4400" dirty="0"/>
              <a:t>：休谟无法回避一致性原则存在循环论证，即未来像过去的推论需要依赖于其自身的假设。</a:t>
            </a:r>
          </a:p>
          <a:p>
            <a:pPr>
              <a:buFont typeface="Arial" panose="020B0604020202020204" pitchFamily="34" charset="0"/>
              <a:buChar char="•"/>
            </a:pPr>
            <a:r>
              <a:rPr lang="zh-CN" altLang="en-US" sz="4400" b="1" dirty="0"/>
              <a:t>缺乏理性支持</a:t>
            </a:r>
            <a:r>
              <a:rPr lang="zh-CN" altLang="en-US" sz="4400" dirty="0"/>
              <a:t>：一致性原则基于习惯，而非理性逻辑或因果关系的必然性。</a:t>
            </a:r>
          </a:p>
          <a:p>
            <a:r>
              <a:rPr lang="zh-CN" altLang="en-US" sz="4400" b="1" dirty="0"/>
              <a:t>结论</a:t>
            </a:r>
            <a:r>
              <a:rPr lang="zh-CN" altLang="en-US" sz="4400" dirty="0"/>
              <a:t>：</a:t>
            </a:r>
          </a:p>
          <a:p>
            <a:pPr>
              <a:buFont typeface="Arial" panose="020B0604020202020204" pitchFamily="34" charset="0"/>
              <a:buChar char="•"/>
            </a:pPr>
            <a:r>
              <a:rPr lang="zh-CN" altLang="en-US" sz="4400" dirty="0"/>
              <a:t>休谟的辩护在实践上有效，但在逻辑上由于循环论证缺乏坚实的理性基础，因此防御并不完全成功。</a:t>
            </a:r>
          </a:p>
        </p:txBody>
      </p:sp>
      <p:sp>
        <p:nvSpPr>
          <p:cNvPr id="360" name="灯片编号占位符 3">
            <a:extLst>
              <a:ext uri="{FF2B5EF4-FFF2-40B4-BE49-F238E27FC236}">
                <a16:creationId xmlns:a16="http://schemas.microsoft.com/office/drawing/2014/main" id="{F32172CD-32A6-0040-57A8-39E496DAF0F8}"/>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28</a:t>
            </a:fld>
            <a:endParaRPr lang="en-US" sz="1800" b="0" strike="noStrike" spc="-1">
              <a:latin typeface="Arial"/>
            </a:endParaRPr>
          </a:p>
        </p:txBody>
      </p:sp>
    </p:spTree>
    <p:extLst>
      <p:ext uri="{BB962C8B-B14F-4D97-AF65-F5344CB8AC3E}">
        <p14:creationId xmlns:p14="http://schemas.microsoft.com/office/powerpoint/2010/main" val="2910112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5B7AC-1406-5564-E0EA-B3176483C4F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4814C007-6DD6-8E60-304E-E6AFE15E7EA2}"/>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DF202E27-B10B-4F52-AE14-20DF9A91B8B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5A219888-3CEC-F061-8FA1-231FD8DD63E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10</a:t>
            </a:fld>
            <a:endParaRPr lang="en-US" sz="1800" b="0" strike="noStrike" spc="-1">
              <a:latin typeface="Arial"/>
            </a:endParaRPr>
          </a:p>
        </p:txBody>
      </p:sp>
    </p:spTree>
    <p:extLst>
      <p:ext uri="{BB962C8B-B14F-4D97-AF65-F5344CB8AC3E}">
        <p14:creationId xmlns:p14="http://schemas.microsoft.com/office/powerpoint/2010/main" val="2792452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17C41-3F25-998C-FA4B-B63EECAD32A2}"/>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893EC330-FBC7-E01A-32C7-D5CCE50B4063}"/>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F9724C53-358B-51E1-B241-F11D5CB18458}"/>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2DB0595B-D5AD-CE47-2912-A2D7F78865D4}"/>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11</a:t>
            </a:fld>
            <a:endParaRPr lang="en-US" sz="1800" b="0" strike="noStrike" spc="-1">
              <a:latin typeface="Arial"/>
            </a:endParaRPr>
          </a:p>
        </p:txBody>
      </p:sp>
    </p:spTree>
    <p:extLst>
      <p:ext uri="{BB962C8B-B14F-4D97-AF65-F5344CB8AC3E}">
        <p14:creationId xmlns:p14="http://schemas.microsoft.com/office/powerpoint/2010/main" val="242394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F6366-3209-9655-D137-D7C8A4D4EA0A}"/>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7C9E5238-F3A3-3551-991E-944D36BF70C7}"/>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1FDFE6C-7D8F-D766-EED7-5AD7F415CEC9}"/>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98926EFA-16F8-C18D-379B-FB5DF7D36D1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12</a:t>
            </a:fld>
            <a:endParaRPr lang="en-US" sz="1800" b="0" strike="noStrike" spc="-1">
              <a:latin typeface="Arial"/>
            </a:endParaRPr>
          </a:p>
        </p:txBody>
      </p:sp>
    </p:spTree>
    <p:extLst>
      <p:ext uri="{BB962C8B-B14F-4D97-AF65-F5344CB8AC3E}">
        <p14:creationId xmlns:p14="http://schemas.microsoft.com/office/powerpoint/2010/main" val="2602266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89CD8-918E-099B-6BDB-A4EBBE407288}"/>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B572016-49BB-333A-6261-7F79F338CACB}"/>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4BB3516D-BC55-8871-E5BD-CA77A1D84CA6}"/>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E6E31471-AB7A-1BB9-DB0D-1AACE02E21B5}"/>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13</a:t>
            </a:fld>
            <a:endParaRPr lang="en-US" sz="1800" b="0" strike="noStrike" spc="-1">
              <a:latin typeface="Arial"/>
            </a:endParaRPr>
          </a:p>
        </p:txBody>
      </p:sp>
    </p:spTree>
    <p:extLst>
      <p:ext uri="{BB962C8B-B14F-4D97-AF65-F5344CB8AC3E}">
        <p14:creationId xmlns:p14="http://schemas.microsoft.com/office/powerpoint/2010/main" val="1351888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AAC25-CB46-8792-935D-7975D8643AE9}"/>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D0FA1D54-78FC-F748-791A-8C30DAEAE5E8}"/>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5EA6D043-020B-6FAB-3074-5E5205458B7D}"/>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3FD3D691-3C51-C354-E10E-96A5AFD25212}"/>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14</a:t>
            </a:fld>
            <a:endParaRPr lang="en-US" sz="1800" b="0" strike="noStrike" spc="-1">
              <a:latin typeface="Arial"/>
            </a:endParaRPr>
          </a:p>
        </p:txBody>
      </p:sp>
    </p:spTree>
    <p:extLst>
      <p:ext uri="{BB962C8B-B14F-4D97-AF65-F5344CB8AC3E}">
        <p14:creationId xmlns:p14="http://schemas.microsoft.com/office/powerpoint/2010/main" val="607207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1BB0C-3B28-CE8B-B39D-83C3020C7E7C}"/>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6091D94-4C61-6D31-C090-E635D8ECF39A}"/>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9C5F54B2-25AD-E6CA-FA71-11AB8C874D68}"/>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0E508441-7F90-4B13-DB74-48763F36A68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15</a:t>
            </a:fld>
            <a:endParaRPr lang="en-US" sz="1800" b="0" strike="noStrike" spc="-1">
              <a:latin typeface="Arial"/>
            </a:endParaRPr>
          </a:p>
        </p:txBody>
      </p:sp>
    </p:spTree>
    <p:extLst>
      <p:ext uri="{BB962C8B-B14F-4D97-AF65-F5344CB8AC3E}">
        <p14:creationId xmlns:p14="http://schemas.microsoft.com/office/powerpoint/2010/main" val="1482730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563C2-0F9A-6E4D-1005-DD6CE38A458F}"/>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760FBD0-5317-22C8-B2F5-8403C70AE039}"/>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69FCBB1C-8B9B-5EF3-7041-E9CB08CACDDF}"/>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4010E05D-F079-46CF-2339-A13AD88537AE}"/>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16</a:t>
            </a:fld>
            <a:endParaRPr lang="en-US" sz="1800" b="0" strike="noStrike" spc="-1">
              <a:latin typeface="Arial"/>
            </a:endParaRPr>
          </a:p>
        </p:txBody>
      </p:sp>
    </p:spTree>
    <p:extLst>
      <p:ext uri="{BB962C8B-B14F-4D97-AF65-F5344CB8AC3E}">
        <p14:creationId xmlns:p14="http://schemas.microsoft.com/office/powerpoint/2010/main" val="273867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7F2E57C6-0B00-47B8-9F41-F1ADC472D870}"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6423F1C-7897-435B-AF83-04AC36245F27}"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B3F09BC-484D-48FC-AE27-E070CB2F462B}"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186247BA-612B-404F-B645-F7231D5EFD3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7E40381B-A30C-4B08-B17C-314A78CCD5F9}"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835D416-09E2-45C2-80C0-8EA8556438B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7C6ECB7-2BE4-41E3-8B26-24F54B9C180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12A8159-7C0E-439F-9460-52F05B3A2AD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3CBEE00-1731-4D31-9D7F-71F92BE156F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1D9FC90-BBF2-403B-B415-842FDCBFCE1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F8419B0-81C5-4468-A908-E90AA6E7B22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56122BCD-2CD9-4DC8-B93E-47E40F4792DA}"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F65D423-6278-43F7-A5B3-995F822724C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A2379FD-3205-496D-B230-D6F74590EAA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D2F35D3-72B1-4B78-9D1A-0BA116C25FA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0866BBF-6279-41A3-BE55-6B16E3F39A3F}"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C75C1ABD-C769-4667-B11A-09ABD3B594F9}"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35BF0E8-2010-47D6-93C7-68C1317BA637}"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2BB2243-ABB2-4CD2-B725-3F35D529133C}"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827D39C-1C2E-4D00-A616-B6D7C22D8058}"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0C616D5-677C-41FF-A3FC-4A90A0B99068}"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AAE29F-BF8D-469E-BFD1-C45F966C05EC}"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844E81B-F347-44F5-A1A8-BAB14054C755}"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86AD54A-FB72-4FD9-AB23-D2101AF2BB24}"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6" name="PlaceHolder 1"/>
          <p:cNvSpPr>
            <a:spLocks noGrp="1"/>
          </p:cNvSpPr>
          <p:nvPr>
            <p:ph type="ftr" idx="1"/>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2" name="PlaceHolder 2"/>
          <p:cNvSpPr>
            <a:spLocks noGrp="1"/>
          </p:cNvSpPr>
          <p:nvPr>
            <p:ph type="sldNum" idx="2"/>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67177B67-6BF7-4C8F-A02B-6C65936C2286}" type="slidenum">
              <a:rPr lang="en-US" sz="1200" b="0" strike="noStrike" spc="-1">
                <a:solidFill>
                  <a:srgbClr val="898989"/>
                </a:solidFill>
                <a:latin typeface="Arial"/>
                <a:ea typeface="微软雅黑"/>
              </a:rPr>
              <a:t>‹#›</a:t>
            </a:fld>
            <a:endParaRPr lang="en-US" sz="1200" b="0" strike="noStrike" spc="-1">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单击以编辑标题文本格式</a:t>
            </a:r>
            <a:endParaRPr lang="en-US" sz="1800" b="0" strike="noStrike" spc="-1">
              <a:solidFill>
                <a:srgbClr val="000000"/>
              </a:solidFill>
              <a:latin typeface="等线"/>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30000"/>
              </a:lnSpc>
              <a:spcBef>
                <a:spcPts val="1417"/>
              </a:spcBef>
              <a:buClr>
                <a:srgbClr val="000000"/>
              </a:buClr>
              <a:buSzPct val="45000"/>
              <a:buFont typeface="Wingdings" charset="2"/>
              <a:buChar char=""/>
              <a:tabLst>
                <a:tab pos="1609560" algn="l"/>
              </a:tabLst>
            </a:pPr>
            <a:r>
              <a:rPr lang="zh-CN" sz="1600" b="0" strike="noStrike" spc="148">
                <a:solidFill>
                  <a:srgbClr val="262626"/>
                </a:solidFill>
                <a:latin typeface="Arial"/>
              </a:rPr>
              <a:t>点击以编辑提纲文本格式</a:t>
            </a:r>
            <a:endParaRPr lang="en-US" sz="1600" b="0" strike="noStrike" spc="148">
              <a:solidFill>
                <a:srgbClr val="262626"/>
              </a:solidFill>
              <a:latin typeface="Arial"/>
            </a:endParaRPr>
          </a:p>
          <a:p>
            <a:pPr marL="864000" lvl="1" indent="-324000">
              <a:lnSpc>
                <a:spcPct val="130000"/>
              </a:lnSpc>
              <a:spcBef>
                <a:spcPts val="1134"/>
              </a:spcBef>
              <a:buClr>
                <a:srgbClr val="000000"/>
              </a:buClr>
              <a:buSzPct val="75000"/>
              <a:buFont typeface="Symbol" charset="2"/>
              <a:buChar char=""/>
              <a:tabLst>
                <a:tab pos="1609560" algn="l"/>
              </a:tabLst>
            </a:pPr>
            <a:r>
              <a:rPr lang="zh-CN" sz="1600" b="0" strike="noStrike" spc="148">
                <a:solidFill>
                  <a:srgbClr val="262626"/>
                </a:solidFill>
                <a:latin typeface="Arial"/>
              </a:rPr>
              <a:t>第二提纲级别</a:t>
            </a:r>
            <a:endParaRPr lang="en-US" sz="1600" b="0" strike="noStrike" spc="148">
              <a:solidFill>
                <a:srgbClr val="262626"/>
              </a:solidFill>
              <a:latin typeface="Arial"/>
            </a:endParaRPr>
          </a:p>
          <a:p>
            <a:pPr marL="1296000" lvl="2" indent="-288000">
              <a:lnSpc>
                <a:spcPct val="130000"/>
              </a:lnSpc>
              <a:spcBef>
                <a:spcPts val="850"/>
              </a:spcBef>
              <a:buClr>
                <a:srgbClr val="000000"/>
              </a:buClr>
              <a:buSzPct val="45000"/>
              <a:buFont typeface="Wingdings" charset="2"/>
              <a:buChar char=""/>
              <a:tabLst>
                <a:tab pos="1609560" algn="l"/>
              </a:tabLst>
            </a:pPr>
            <a:r>
              <a:rPr lang="zh-CN" sz="1600" b="0" strike="noStrike" spc="148">
                <a:solidFill>
                  <a:srgbClr val="262626"/>
                </a:solidFill>
                <a:latin typeface="Arial"/>
              </a:rPr>
              <a:t>第三提纲级别</a:t>
            </a:r>
            <a:endParaRPr lang="en-US" sz="1600" b="0" strike="noStrike" spc="148">
              <a:solidFill>
                <a:srgbClr val="262626"/>
              </a:solidFill>
              <a:latin typeface="Arial"/>
            </a:endParaRPr>
          </a:p>
          <a:p>
            <a:pPr marL="1728000" lvl="3" indent="-216000">
              <a:lnSpc>
                <a:spcPct val="130000"/>
              </a:lnSpc>
              <a:spcBef>
                <a:spcPts val="567"/>
              </a:spcBef>
              <a:buClr>
                <a:srgbClr val="000000"/>
              </a:buClr>
              <a:buSzPct val="75000"/>
              <a:buFont typeface="Symbol" charset="2"/>
              <a:buChar char=""/>
              <a:tabLst>
                <a:tab pos="1609560" algn="l"/>
              </a:tabLst>
            </a:pPr>
            <a:r>
              <a:rPr lang="zh-CN" sz="1600" b="0" strike="noStrike" spc="148">
                <a:solidFill>
                  <a:srgbClr val="262626"/>
                </a:solidFill>
                <a:latin typeface="Arial"/>
              </a:rPr>
              <a:t>第四提纲级别</a:t>
            </a:r>
            <a:endParaRPr lang="en-US" sz="1600" b="0" strike="noStrike" spc="148">
              <a:solidFill>
                <a:srgbClr val="262626"/>
              </a:solidFill>
              <a:latin typeface="Arial"/>
            </a:endParaRPr>
          </a:p>
          <a:p>
            <a:pPr marL="2160000" lvl="4"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第五提纲级别</a:t>
            </a:r>
            <a:endParaRPr lang="en-US" sz="2000" b="0" strike="noStrike" spc="148">
              <a:solidFill>
                <a:srgbClr val="262626"/>
              </a:solidFill>
              <a:latin typeface="Arial"/>
            </a:endParaRPr>
          </a:p>
          <a:p>
            <a:pPr marL="2592000" lvl="5"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第六提纲级别</a:t>
            </a:r>
            <a:endParaRPr lang="en-US" sz="2000" b="0" strike="noStrike" spc="148">
              <a:solidFill>
                <a:srgbClr val="262626"/>
              </a:solidFill>
              <a:latin typeface="Arial"/>
            </a:endParaRPr>
          </a:p>
          <a:p>
            <a:pPr marL="3024000" lvl="6"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第七提纲级别</a:t>
            </a:r>
            <a:endParaRPr lang="en-US" sz="2000" b="0" strike="noStrike" spc="148">
              <a:solidFill>
                <a:srgbClr val="262626"/>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42" name="PlaceHolder 1"/>
          <p:cNvSpPr>
            <a:spLocks noGrp="1"/>
          </p:cNvSpPr>
          <p:nvPr>
            <p:ph type="title"/>
          </p:nvPr>
        </p:nvSpPr>
        <p:spPr>
          <a:xfrm>
            <a:off x="4115880" y="2651760"/>
            <a:ext cx="5409360" cy="938880"/>
          </a:xfrm>
          <a:prstGeom prst="rect">
            <a:avLst/>
          </a:prstGeom>
          <a:noFill/>
          <a:ln w="0">
            <a:noFill/>
          </a:ln>
        </p:spPr>
        <p:txBody>
          <a:bodyPr lIns="90000" tIns="46800" rIns="90000" bIns="46800" anchor="b">
            <a:normAutofit/>
          </a:bodyPr>
          <a:lstStyle/>
          <a:p>
            <a:pPr>
              <a:lnSpc>
                <a:spcPct val="100000"/>
              </a:lnSpc>
              <a:buNone/>
              <a:tabLst>
                <a:tab pos="0" algn="l"/>
              </a:tabLst>
            </a:pPr>
            <a:r>
              <a:rPr lang="zh-CN" sz="4800" b="1" strike="noStrike" spc="-1">
                <a:solidFill>
                  <a:srgbClr val="262626"/>
                </a:solidFill>
                <a:latin typeface="Arial"/>
                <a:ea typeface="汉仪旗黑-85S"/>
              </a:rPr>
              <a:t>单击此处编辑标题</a:t>
            </a:r>
            <a:endParaRPr lang="en-US" sz="4800" b="0" strike="noStrike" spc="-1">
              <a:solidFill>
                <a:srgbClr val="000000"/>
              </a:solidFill>
              <a:latin typeface="等线"/>
            </a:endParaRPr>
          </a:p>
        </p:txBody>
      </p:sp>
      <p:sp>
        <p:nvSpPr>
          <p:cNvPr id="43" name="PlaceHolder 2"/>
          <p:cNvSpPr>
            <a:spLocks noGrp="1"/>
          </p:cNvSpPr>
          <p:nvPr>
            <p:ph type="body"/>
          </p:nvPr>
        </p:nvSpPr>
        <p:spPr>
          <a:xfrm>
            <a:off x="4115880" y="3646440"/>
            <a:ext cx="5409360" cy="1310400"/>
          </a:xfrm>
          <a:prstGeom prst="rect">
            <a:avLst/>
          </a:prstGeom>
          <a:noFill/>
          <a:ln w="0">
            <a:noFill/>
          </a:ln>
        </p:spPr>
        <p:txBody>
          <a:bodyPr lIns="90000" tIns="0" rIns="90000" bIns="46800" anchor="t">
            <a:noAutofit/>
          </a:bodyPr>
          <a:lstStyle/>
          <a:p>
            <a:pPr>
              <a:lnSpc>
                <a:spcPct val="130000"/>
              </a:lnSpc>
              <a:spcAft>
                <a:spcPts val="1001"/>
              </a:spcAft>
              <a:buNone/>
              <a:tabLst>
                <a:tab pos="0" algn="l"/>
              </a:tabLst>
            </a:pPr>
            <a:r>
              <a:rPr lang="zh-CN" sz="1600" b="0" strike="noStrike" spc="-1">
                <a:solidFill>
                  <a:srgbClr val="262626"/>
                </a:solidFill>
                <a:latin typeface="Arial"/>
                <a:ea typeface="微软雅黑"/>
              </a:rPr>
              <a:t>单击此处编辑文本</a:t>
            </a:r>
            <a:endParaRPr lang="en-US" sz="1600" b="0" strike="noStrike" spc="148">
              <a:solidFill>
                <a:srgbClr val="262626"/>
              </a:solidFill>
              <a:latin typeface="Arial"/>
            </a:endParaRPr>
          </a:p>
        </p:txBody>
      </p:sp>
      <p:sp>
        <p:nvSpPr>
          <p:cNvPr id="44" name="PlaceHolder 3"/>
          <p:cNvSpPr>
            <a:spLocks noGrp="1"/>
          </p:cNvSpPr>
          <p:nvPr>
            <p:ph type="dt" idx="3"/>
          </p:nvPr>
        </p:nvSpPr>
        <p:spPr>
          <a:xfrm>
            <a:off x="879840" y="6349680"/>
            <a:ext cx="2699640" cy="316440"/>
          </a:xfrm>
          <a:prstGeom prst="rect">
            <a:avLst/>
          </a:prstGeom>
          <a:noFill/>
          <a:ln w="0">
            <a:noFill/>
          </a:ln>
        </p:spPr>
        <p:txBody>
          <a:bodyPr anchor="ctr">
            <a:noAutofit/>
          </a:bodyPr>
          <a:lstStyle>
            <a:lvl1pPr>
              <a:lnSpc>
                <a:spcPct val="100000"/>
              </a:lnSpc>
              <a:buNone/>
              <a:tabLst>
                <a:tab pos="0" algn="l"/>
              </a:tabLst>
              <a:defRPr lang="en-US" sz="1200" b="0" strike="noStrike" spc="-1">
                <a:solidFill>
                  <a:srgbClr val="898989"/>
                </a:solidFill>
                <a:latin typeface="Arial"/>
                <a:ea typeface="微软雅黑"/>
              </a:defRPr>
            </a:lvl1pPr>
          </a:lstStyle>
          <a:p>
            <a:pPr>
              <a:lnSpc>
                <a:spcPct val="100000"/>
              </a:lnSpc>
              <a:buNone/>
              <a:tabLst>
                <a:tab pos="0" algn="l"/>
              </a:tabLst>
            </a:pPr>
            <a:r>
              <a:rPr lang="en-US" sz="1200" b="0" strike="noStrike" spc="-1">
                <a:solidFill>
                  <a:srgbClr val="898989"/>
                </a:solidFill>
                <a:latin typeface="Arial"/>
                <a:ea typeface="微软雅黑"/>
              </a:rPr>
              <a:t>&lt;日期/时间&gt;</a:t>
            </a:r>
            <a:endParaRPr lang="en-US" sz="1200" b="0" strike="noStrike" spc="-1">
              <a:latin typeface="Times New Roman"/>
            </a:endParaRPr>
          </a:p>
        </p:txBody>
      </p:sp>
      <p:sp>
        <p:nvSpPr>
          <p:cNvPr id="45" name="PlaceHolder 4"/>
          <p:cNvSpPr>
            <a:spLocks noGrp="1"/>
          </p:cNvSpPr>
          <p:nvPr>
            <p:ph type="ftr" idx="4"/>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46" name="PlaceHolder 5"/>
          <p:cNvSpPr>
            <a:spLocks noGrp="1"/>
          </p:cNvSpPr>
          <p:nvPr>
            <p:ph type="sldNum" idx="5"/>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8C13C63E-8C5F-4890-A930-71A57B640692}" type="slidenum">
              <a:rPr lang="en-US" sz="1200" b="0" strike="noStrike" spc="-1">
                <a:solidFill>
                  <a:srgbClr val="898989"/>
                </a:solidFill>
                <a:latin typeface="Arial"/>
                <a:ea typeface="微软雅黑"/>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16"/>
          <p:cNvGrpSpPr/>
          <p:nvPr/>
        </p:nvGrpSpPr>
        <p:grpSpPr>
          <a:xfrm>
            <a:off x="11598840" y="6433200"/>
            <a:ext cx="450720" cy="149760"/>
            <a:chOff x="11598840" y="6433200"/>
            <a:chExt cx="450720" cy="149760"/>
          </a:xfrm>
        </p:grpSpPr>
        <p:sp>
          <p:nvSpPr>
            <p:cNvPr id="90"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1"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2"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93"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94" name="文本框 2"/>
          <p:cNvSpPr/>
          <p:nvPr/>
        </p:nvSpPr>
        <p:spPr>
          <a:xfrm>
            <a:off x="837720" y="2557080"/>
            <a:ext cx="10834560" cy="95410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400" b="0" strike="noStrike" spc="-1" dirty="0">
                <a:solidFill>
                  <a:srgbClr val="000000"/>
                </a:solidFill>
                <a:latin typeface="微软雅黑"/>
                <a:ea typeface="微软雅黑"/>
              </a:rPr>
              <a:t>Phil222 </a:t>
            </a:r>
            <a:r>
              <a:rPr lang="en-GB" sz="2400" b="0" strike="noStrike" spc="-1" dirty="0">
                <a:solidFill>
                  <a:srgbClr val="000000"/>
                </a:solidFill>
                <a:latin typeface="微软雅黑"/>
                <a:ea typeface="微软雅黑"/>
              </a:rPr>
              <a:t>Philosophical Foundations of Computer Science</a:t>
            </a:r>
            <a:endParaRPr lang="en-US" sz="2400" b="0" strike="noStrike" spc="-1" dirty="0">
              <a:latin typeface="Arial"/>
            </a:endParaRPr>
          </a:p>
          <a:p>
            <a:pPr>
              <a:lnSpc>
                <a:spcPct val="100000"/>
              </a:lnSpc>
              <a:buNone/>
              <a:tabLst>
                <a:tab pos="0" algn="l"/>
              </a:tabLst>
            </a:pPr>
            <a:r>
              <a:rPr lang="en-US" sz="3200" b="0" strike="noStrike" spc="-1" dirty="0">
                <a:solidFill>
                  <a:srgbClr val="000000"/>
                </a:solidFill>
                <a:latin typeface="微软雅黑"/>
                <a:ea typeface="微软雅黑"/>
              </a:rPr>
              <a:t>			               03</a:t>
            </a:r>
            <a:r>
              <a:rPr lang="en-US" sz="3200" spc="-1" dirty="0">
                <a:solidFill>
                  <a:srgbClr val="000000"/>
                </a:solidFill>
                <a:latin typeface="微软雅黑"/>
                <a:ea typeface="微软雅黑"/>
              </a:rPr>
              <a:t>b</a:t>
            </a:r>
            <a:r>
              <a:rPr lang="en-US" altLang="zh-CN" sz="3200" b="0" strike="noStrike" spc="-1" dirty="0">
                <a:solidFill>
                  <a:srgbClr val="000000"/>
                </a:solidFill>
                <a:latin typeface="微软雅黑"/>
                <a:ea typeface="微软雅黑"/>
              </a:rPr>
              <a:t>-04a-04b &amp; homework</a:t>
            </a:r>
            <a:endParaRPr lang="en-US" sz="3200" b="0" strike="noStrike" spc="-1" dirty="0">
              <a:latin typeface="Arial"/>
            </a:endParaRPr>
          </a:p>
        </p:txBody>
      </p:sp>
      <p:sp>
        <p:nvSpPr>
          <p:cNvPr id="95" name="文本框 9"/>
          <p:cNvSpPr/>
          <p:nvPr/>
        </p:nvSpPr>
        <p:spPr>
          <a:xfrm>
            <a:off x="837720" y="5956200"/>
            <a:ext cx="367380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a:solidFill>
                  <a:srgbClr val="000000"/>
                </a:solidFill>
                <a:latin typeface="微软雅黑"/>
                <a:ea typeface="微软雅黑"/>
              </a:rPr>
              <a:t>TUTOR: JannLeo</a:t>
            </a:r>
            <a:endParaRPr lang="en-US" sz="25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F1DE-06FA-E105-C73E-1E4064DAA214}"/>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8C48340-EE2B-EF52-FD71-D3809D097672}"/>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00D5D164-ACCF-3211-006D-6FC4EE1882D8}"/>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62379E7-2AA1-FF91-755F-8FCA0485B078}"/>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88FC6394-BEA9-438F-2C22-995AC78451B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413BA9F0-1EEC-AAFD-15F5-916A520B3402}"/>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31D6F2B5-DD2C-3229-DA91-A8DB69C71A5B}"/>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DEB4C0C3-8BA6-851D-BD3C-7E4CC62E10C8}"/>
              </a:ext>
            </a:extLst>
          </p:cNvPr>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4" name="图片 3">
            <a:extLst>
              <a:ext uri="{FF2B5EF4-FFF2-40B4-BE49-F238E27FC236}">
                <a16:creationId xmlns:a16="http://schemas.microsoft.com/office/drawing/2014/main" id="{B8E5F1A0-595C-CAE3-2462-9F00846E65F7}"/>
              </a:ext>
            </a:extLst>
          </p:cNvPr>
          <p:cNvPicPr>
            <a:picLocks noChangeAspect="1"/>
          </p:cNvPicPr>
          <p:nvPr/>
        </p:nvPicPr>
        <p:blipFill>
          <a:blip r:embed="rId3"/>
          <a:stretch>
            <a:fillRect/>
          </a:stretch>
        </p:blipFill>
        <p:spPr>
          <a:xfrm>
            <a:off x="2495550" y="1552575"/>
            <a:ext cx="7200900" cy="3752850"/>
          </a:xfrm>
          <a:prstGeom prst="rect">
            <a:avLst/>
          </a:prstGeom>
        </p:spPr>
      </p:pic>
    </p:spTree>
    <p:extLst>
      <p:ext uri="{BB962C8B-B14F-4D97-AF65-F5344CB8AC3E}">
        <p14:creationId xmlns:p14="http://schemas.microsoft.com/office/powerpoint/2010/main" val="334941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4A75E-0E52-5DEA-DE38-F550B39EF999}"/>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90BE14AC-37BE-B8D3-EE52-AF7E8D18CA4C}"/>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7DC071A6-409C-1537-51C6-C23EB9353D3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E56CF0BE-2341-7ACF-BF51-FFE997D393F1}"/>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105610BC-CEA2-E188-EAC3-C006D63DD4A5}"/>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B89E38F7-0055-A2CB-2797-4A317EF8D787}"/>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0737EFB4-C527-F6DF-9B8B-DB920636FB8C}"/>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6F5B20EA-E701-04A0-5AF8-B3C4096CA5A8}"/>
              </a:ext>
            </a:extLst>
          </p:cNvPr>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15783DB8-48EF-9AD0-267B-9944B5AF11D4}"/>
              </a:ext>
            </a:extLst>
          </p:cNvPr>
          <p:cNvPicPr>
            <a:picLocks noChangeAspect="1"/>
          </p:cNvPicPr>
          <p:nvPr/>
        </p:nvPicPr>
        <p:blipFill>
          <a:blip r:embed="rId3"/>
          <a:stretch>
            <a:fillRect/>
          </a:stretch>
        </p:blipFill>
        <p:spPr>
          <a:xfrm>
            <a:off x="-163561" y="-90834"/>
            <a:ext cx="12355561" cy="8959303"/>
          </a:xfrm>
          <a:prstGeom prst="rect">
            <a:avLst/>
          </a:prstGeom>
        </p:spPr>
      </p:pic>
    </p:spTree>
    <p:extLst>
      <p:ext uri="{BB962C8B-B14F-4D97-AF65-F5344CB8AC3E}">
        <p14:creationId xmlns:p14="http://schemas.microsoft.com/office/powerpoint/2010/main" val="2654437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29445-BFCD-9229-8A02-151BBCB9864E}"/>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1BDEE5F3-B9E3-42C4-575D-B313D83C9986}"/>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3E56139C-C813-760B-A625-BF6A1938E5F5}"/>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448E04BF-F18E-7A0B-F891-87820E045864}"/>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04A60D4D-9075-7C63-C46A-932F4D87E3A8}"/>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34E2CC57-0E54-8A3B-C38B-A65692A106D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4C8D602-7F4B-2078-187C-F710BD74259F}"/>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D14AF916-6D92-210F-A6DB-27F904F33AAF}"/>
              </a:ext>
            </a:extLst>
          </p:cNvPr>
          <p:cNvSpPr/>
          <p:nvPr/>
        </p:nvSpPr>
        <p:spPr>
          <a:xfrm>
            <a:off x="635302" y="719952"/>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4" name="图片 3">
            <a:extLst>
              <a:ext uri="{FF2B5EF4-FFF2-40B4-BE49-F238E27FC236}">
                <a16:creationId xmlns:a16="http://schemas.microsoft.com/office/drawing/2014/main" id="{DC940041-3DF1-5058-13D5-5027451E200B}"/>
              </a:ext>
            </a:extLst>
          </p:cNvPr>
          <p:cNvPicPr>
            <a:picLocks noChangeAspect="1"/>
          </p:cNvPicPr>
          <p:nvPr/>
        </p:nvPicPr>
        <p:blipFill>
          <a:blip r:embed="rId3"/>
          <a:stretch>
            <a:fillRect/>
          </a:stretch>
        </p:blipFill>
        <p:spPr>
          <a:xfrm>
            <a:off x="2296709" y="1267872"/>
            <a:ext cx="7598581" cy="5321330"/>
          </a:xfrm>
          <a:prstGeom prst="rect">
            <a:avLst/>
          </a:prstGeom>
        </p:spPr>
      </p:pic>
    </p:spTree>
    <p:extLst>
      <p:ext uri="{BB962C8B-B14F-4D97-AF65-F5344CB8AC3E}">
        <p14:creationId xmlns:p14="http://schemas.microsoft.com/office/powerpoint/2010/main" val="373607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99693-292B-FA15-A398-9D241DA5DEE3}"/>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A2F9E927-5802-408C-8CA0-C0916187A11E}"/>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54B90E0E-29F9-9319-B57C-487AC7CAEF85}"/>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E6461858-3F43-8564-99A6-BE74BBC09195}"/>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046D0F31-13B7-656A-F0D5-FF24F6AAA87F}"/>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61C9187B-9C86-DA69-36D7-2C40D008BC3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6955F5BF-646D-F3CA-C894-0B38A16C96C0}"/>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259FB889-C537-4A76-2217-DEB97F8509E3}"/>
              </a:ext>
            </a:extLst>
          </p:cNvPr>
          <p:cNvSpPr/>
          <p:nvPr/>
        </p:nvSpPr>
        <p:spPr>
          <a:xfrm>
            <a:off x="837540" y="68454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8DA75067-4853-106A-9C45-453115025425}"/>
              </a:ext>
            </a:extLst>
          </p:cNvPr>
          <p:cNvPicPr>
            <a:picLocks noChangeAspect="1"/>
          </p:cNvPicPr>
          <p:nvPr/>
        </p:nvPicPr>
        <p:blipFill>
          <a:blip r:embed="rId3"/>
          <a:stretch>
            <a:fillRect/>
          </a:stretch>
        </p:blipFill>
        <p:spPr>
          <a:xfrm>
            <a:off x="2484849" y="1150106"/>
            <a:ext cx="6955854" cy="5561733"/>
          </a:xfrm>
          <a:prstGeom prst="rect">
            <a:avLst/>
          </a:prstGeom>
        </p:spPr>
      </p:pic>
    </p:spTree>
    <p:extLst>
      <p:ext uri="{BB962C8B-B14F-4D97-AF65-F5344CB8AC3E}">
        <p14:creationId xmlns:p14="http://schemas.microsoft.com/office/powerpoint/2010/main" val="2493927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3D155-1533-B9B5-54DC-B302BA05E462}"/>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08FCC39A-62C6-A0F4-E298-3A8EA73A5143}"/>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96047267-2BB2-4927-29CA-3307E9CF907E}"/>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3DCBC846-FBD4-6FDA-3E49-1EC6E2D38197}"/>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AECB204A-4EA2-E492-E72E-4532285BD8ED}"/>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253784F-46BE-92CC-70B4-949C8C5B134B}"/>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F08DE69-903A-ACB5-3DCA-F610D4C8CE3B}"/>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532760FD-16E0-A815-AFFF-E252C746425C}"/>
              </a:ext>
            </a:extLst>
          </p:cNvPr>
          <p:cNvSpPr/>
          <p:nvPr/>
        </p:nvSpPr>
        <p:spPr>
          <a:xfrm>
            <a:off x="837540" y="68454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4" name="图片 3">
            <a:extLst>
              <a:ext uri="{FF2B5EF4-FFF2-40B4-BE49-F238E27FC236}">
                <a16:creationId xmlns:a16="http://schemas.microsoft.com/office/drawing/2014/main" id="{896D72FA-BE01-312B-82D7-A0813A8BC6DD}"/>
              </a:ext>
            </a:extLst>
          </p:cNvPr>
          <p:cNvPicPr>
            <a:picLocks noChangeAspect="1"/>
          </p:cNvPicPr>
          <p:nvPr/>
        </p:nvPicPr>
        <p:blipFill>
          <a:blip r:embed="rId3"/>
          <a:stretch>
            <a:fillRect/>
          </a:stretch>
        </p:blipFill>
        <p:spPr>
          <a:xfrm>
            <a:off x="2447658" y="1232460"/>
            <a:ext cx="7180868" cy="5312848"/>
          </a:xfrm>
          <a:prstGeom prst="rect">
            <a:avLst/>
          </a:prstGeom>
        </p:spPr>
      </p:pic>
    </p:spTree>
    <p:extLst>
      <p:ext uri="{BB962C8B-B14F-4D97-AF65-F5344CB8AC3E}">
        <p14:creationId xmlns:p14="http://schemas.microsoft.com/office/powerpoint/2010/main" val="1422292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EBF20-3484-EBC8-CE59-638871BEB3DE}"/>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E8B4A48-3D66-F142-739E-9BB91CEB26A3}"/>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EB55463-5311-AC8A-EB85-D982B6E41E50}"/>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F11DA75-7221-E8ED-D6D9-42E2F4C75A27}"/>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8BD992DA-92D6-5D65-F8CB-3F9495AD1F99}"/>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AD1F1A76-00A9-DAB6-6FC2-6B266DBF8A7E}"/>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405EA83B-061F-2761-093E-FC7276E8C662}"/>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A0230051-D184-294E-F32B-FB066F5C2B8B}"/>
              </a:ext>
            </a:extLst>
          </p:cNvPr>
          <p:cNvSpPr/>
          <p:nvPr/>
        </p:nvSpPr>
        <p:spPr>
          <a:xfrm>
            <a:off x="752762" y="47917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55E12E99-01A1-F4E1-AE14-74DD126372DD}"/>
              </a:ext>
            </a:extLst>
          </p:cNvPr>
          <p:cNvPicPr>
            <a:picLocks noChangeAspect="1"/>
          </p:cNvPicPr>
          <p:nvPr/>
        </p:nvPicPr>
        <p:blipFill>
          <a:blip r:embed="rId3"/>
          <a:stretch>
            <a:fillRect/>
          </a:stretch>
        </p:blipFill>
        <p:spPr>
          <a:xfrm>
            <a:off x="2228472" y="1027090"/>
            <a:ext cx="7340181" cy="5697893"/>
          </a:xfrm>
          <a:prstGeom prst="rect">
            <a:avLst/>
          </a:prstGeom>
        </p:spPr>
      </p:pic>
    </p:spTree>
    <p:extLst>
      <p:ext uri="{BB962C8B-B14F-4D97-AF65-F5344CB8AC3E}">
        <p14:creationId xmlns:p14="http://schemas.microsoft.com/office/powerpoint/2010/main" val="268880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AF1B5-6A16-1450-4901-F32448694DD6}"/>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785BF93-B116-1C8B-A0C0-5F0730AE88A5}"/>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C6DCE4FA-B2A7-CFC3-3501-7A8CB331510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1E2408BE-9E46-5B94-FA05-88B128B76B22}"/>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B631E5B4-5E81-E3F1-DA79-FB837834509A}"/>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8EB084D2-44B7-CB9F-C4EE-79FE5D1754B3}"/>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15748D1-533B-856A-10C5-C9681B3DEEC7}"/>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7BF51D11-DE5F-5E32-0948-0068B94179B7}"/>
              </a:ext>
            </a:extLst>
          </p:cNvPr>
          <p:cNvSpPr/>
          <p:nvPr/>
        </p:nvSpPr>
        <p:spPr>
          <a:xfrm>
            <a:off x="752762" y="47917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4" name="图片 3">
            <a:extLst>
              <a:ext uri="{FF2B5EF4-FFF2-40B4-BE49-F238E27FC236}">
                <a16:creationId xmlns:a16="http://schemas.microsoft.com/office/drawing/2014/main" id="{633BAE34-95E6-DB5D-A520-7E929AE820DA}"/>
              </a:ext>
            </a:extLst>
          </p:cNvPr>
          <p:cNvPicPr>
            <a:picLocks noChangeAspect="1"/>
          </p:cNvPicPr>
          <p:nvPr/>
        </p:nvPicPr>
        <p:blipFill>
          <a:blip r:embed="rId3"/>
          <a:stretch>
            <a:fillRect/>
          </a:stretch>
        </p:blipFill>
        <p:spPr>
          <a:xfrm>
            <a:off x="2337473" y="950673"/>
            <a:ext cx="7977280" cy="5907327"/>
          </a:xfrm>
          <a:prstGeom prst="rect">
            <a:avLst/>
          </a:prstGeom>
        </p:spPr>
      </p:pic>
    </p:spTree>
    <p:extLst>
      <p:ext uri="{BB962C8B-B14F-4D97-AF65-F5344CB8AC3E}">
        <p14:creationId xmlns:p14="http://schemas.microsoft.com/office/powerpoint/2010/main" val="4055148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D1850-D969-0721-133F-A0EE02A95452}"/>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ECC0918C-8413-09B0-0F19-4312FD96D9C4}"/>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157D6475-0D5F-0385-AE1F-561D3973BAC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716FE33C-DCDC-6F70-4D78-FC353634B06D}"/>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12FA9D00-DE90-F014-21EB-05A64DBDC1DF}"/>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FCEAB849-D16C-E892-3303-5BA1F267FB1B}"/>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489A54F8-6DC5-CB78-7899-F1443225D1E8}"/>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5E0D9114-4E4F-CC75-5B53-F4601680CC7B}"/>
              </a:ext>
            </a:extLst>
          </p:cNvPr>
          <p:cNvSpPr/>
          <p:nvPr/>
        </p:nvSpPr>
        <p:spPr>
          <a:xfrm>
            <a:off x="752762" y="47917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40B13E7C-3635-5093-5BFA-69414F3FA71D}"/>
              </a:ext>
            </a:extLst>
          </p:cNvPr>
          <p:cNvPicPr>
            <a:picLocks noChangeAspect="1"/>
          </p:cNvPicPr>
          <p:nvPr/>
        </p:nvPicPr>
        <p:blipFill>
          <a:blip r:embed="rId3"/>
          <a:stretch>
            <a:fillRect/>
          </a:stretch>
        </p:blipFill>
        <p:spPr>
          <a:xfrm>
            <a:off x="2573642" y="1113917"/>
            <a:ext cx="7651003" cy="5397898"/>
          </a:xfrm>
          <a:prstGeom prst="rect">
            <a:avLst/>
          </a:prstGeom>
        </p:spPr>
      </p:pic>
    </p:spTree>
    <p:extLst>
      <p:ext uri="{BB962C8B-B14F-4D97-AF65-F5344CB8AC3E}">
        <p14:creationId xmlns:p14="http://schemas.microsoft.com/office/powerpoint/2010/main" val="3944951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85076-00EB-D00F-9179-95684F9F7FB7}"/>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23158A36-032F-1704-ACE6-CB5D9DA4307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BAD22A1-C734-C6BF-4BB0-BB52CC18B96B}"/>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ABFDEA03-7386-B5A8-BF8F-7BF9F74D3D18}"/>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97C482D9-7081-E9C9-7296-C4D03E7E950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0B550C2C-3051-65F0-05ED-2C81B668513C}"/>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58BD9989-618B-7674-2329-5F1978A147EF}"/>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EB3197E4-77BE-DE04-E0D2-EC72E685B3F9}"/>
              </a:ext>
            </a:extLst>
          </p:cNvPr>
          <p:cNvSpPr/>
          <p:nvPr/>
        </p:nvSpPr>
        <p:spPr>
          <a:xfrm>
            <a:off x="752762" y="47917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4" name="图片 3">
            <a:extLst>
              <a:ext uri="{FF2B5EF4-FFF2-40B4-BE49-F238E27FC236}">
                <a16:creationId xmlns:a16="http://schemas.microsoft.com/office/drawing/2014/main" id="{B79DDD76-6FF3-540F-E582-93F18939E62B}"/>
              </a:ext>
            </a:extLst>
          </p:cNvPr>
          <p:cNvPicPr>
            <a:picLocks noChangeAspect="1"/>
          </p:cNvPicPr>
          <p:nvPr/>
        </p:nvPicPr>
        <p:blipFill>
          <a:blip r:embed="rId3"/>
          <a:stretch>
            <a:fillRect/>
          </a:stretch>
        </p:blipFill>
        <p:spPr>
          <a:xfrm>
            <a:off x="2835753" y="1027090"/>
            <a:ext cx="6520493" cy="5734794"/>
          </a:xfrm>
          <a:prstGeom prst="rect">
            <a:avLst/>
          </a:prstGeom>
        </p:spPr>
      </p:pic>
    </p:spTree>
    <p:extLst>
      <p:ext uri="{BB962C8B-B14F-4D97-AF65-F5344CB8AC3E}">
        <p14:creationId xmlns:p14="http://schemas.microsoft.com/office/powerpoint/2010/main" val="493722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A30C2-637A-ABD4-C7E0-CECBEF0D9211}"/>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B8EFFFF3-276C-6646-070D-366F657596A3}"/>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38EEA4D5-B2B2-FC1F-BD9F-1A2689A3EF98}"/>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9178ADA0-E1CD-23E8-8D06-219E215D9660}"/>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6DF96CDD-9572-65DE-EC20-E0FA8D60543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524342E-D68E-B1D3-255A-CD069A6474D3}"/>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A829FEB-889A-420C-AB87-A9138A78C0C0}"/>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384A4963-A441-EE55-3454-C9BC4070F1AC}"/>
              </a:ext>
            </a:extLst>
          </p:cNvPr>
          <p:cNvSpPr/>
          <p:nvPr/>
        </p:nvSpPr>
        <p:spPr>
          <a:xfrm>
            <a:off x="752762" y="47917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5FAC5FAF-32CF-CD27-4DE8-0D81CAA5279B}"/>
              </a:ext>
            </a:extLst>
          </p:cNvPr>
          <p:cNvPicPr>
            <a:picLocks noChangeAspect="1"/>
          </p:cNvPicPr>
          <p:nvPr/>
        </p:nvPicPr>
        <p:blipFill>
          <a:blip r:embed="rId3"/>
          <a:stretch>
            <a:fillRect/>
          </a:stretch>
        </p:blipFill>
        <p:spPr>
          <a:xfrm>
            <a:off x="2089191" y="1086196"/>
            <a:ext cx="7330385" cy="5625644"/>
          </a:xfrm>
          <a:prstGeom prst="rect">
            <a:avLst/>
          </a:prstGeom>
        </p:spPr>
      </p:pic>
    </p:spTree>
    <p:extLst>
      <p:ext uri="{BB962C8B-B14F-4D97-AF65-F5344CB8AC3E}">
        <p14:creationId xmlns:p14="http://schemas.microsoft.com/office/powerpoint/2010/main" val="224077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6" name="组合 16"/>
          <p:cNvGrpSpPr/>
          <p:nvPr/>
        </p:nvGrpSpPr>
        <p:grpSpPr>
          <a:xfrm>
            <a:off x="11598840" y="6433200"/>
            <a:ext cx="450720" cy="149760"/>
            <a:chOff x="11598840" y="6433200"/>
            <a:chExt cx="450720" cy="149760"/>
          </a:xfrm>
        </p:grpSpPr>
        <p:sp>
          <p:nvSpPr>
            <p:cNvPr id="97" name="菱形 1"/>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8"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9" name="菱形 2"/>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00"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01" name="文本框 18"/>
          <p:cNvSpPr/>
          <p:nvPr/>
        </p:nvSpPr>
        <p:spPr>
          <a:xfrm>
            <a:off x="565920" y="942840"/>
            <a:ext cx="5093640" cy="52264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buNone/>
              <a:tabLst>
                <a:tab pos="0" algn="l"/>
              </a:tabLst>
            </a:pPr>
            <a:r>
              <a:rPr lang="zh-CN" sz="1500" b="1" strike="noStrike" spc="-1" dirty="0">
                <a:solidFill>
                  <a:srgbClr val="000000"/>
                </a:solidFill>
                <a:latin typeface="微软雅黑"/>
                <a:ea typeface="微软雅黑"/>
              </a:rPr>
              <a:t>本科深圳大学计算机科学与技术，硕士利兹大学</a:t>
            </a:r>
            <a:r>
              <a:rPr lang="en-US" sz="1500" b="1" strike="noStrike" spc="-1" dirty="0">
                <a:solidFill>
                  <a:srgbClr val="000000"/>
                </a:solidFill>
                <a:latin typeface="微软雅黑"/>
                <a:ea typeface="微软雅黑"/>
              </a:rPr>
              <a:t>Embedded System Engineering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GPA</a:t>
            </a:r>
            <a:r>
              <a:rPr lang="zh-CN" sz="1500" b="1" strike="noStrike" spc="-1" dirty="0">
                <a:solidFill>
                  <a:srgbClr val="000000"/>
                </a:solidFill>
                <a:latin typeface="微软雅黑"/>
                <a:ea typeface="微软雅黑"/>
              </a:rPr>
              <a:t>均前</a:t>
            </a:r>
            <a:r>
              <a:rPr lang="en-US" sz="1500" b="1" strike="noStrike" spc="-1" dirty="0">
                <a:solidFill>
                  <a:srgbClr val="000000"/>
                </a:solidFill>
                <a:latin typeface="微软雅黑"/>
                <a:ea typeface="微软雅黑"/>
              </a:rPr>
              <a:t>5%</a:t>
            </a:r>
            <a:r>
              <a:rPr lang="zh-CN" sz="1500" b="1" strike="noStrike" spc="-1" dirty="0">
                <a:solidFill>
                  <a:srgbClr val="000000"/>
                </a:solidFill>
                <a:latin typeface="微软雅黑"/>
                <a:ea typeface="微软雅黑"/>
              </a:rPr>
              <a:t>并获得优秀毕业生（一等一），擅长计算机、电子等专业。逻辑清晰，语言精准。</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擅长科目：</a:t>
            </a:r>
            <a:endParaRPr lang="en-US" sz="1500" b="0" strike="noStrike" spc="-1" dirty="0">
              <a:latin typeface="Arial"/>
            </a:endParaRPr>
          </a:p>
          <a:p>
            <a:pPr>
              <a:lnSpc>
                <a:spcPct val="150000"/>
              </a:lnSpc>
              <a:buNone/>
              <a:tabLst>
                <a:tab pos="0" algn="l"/>
              </a:tabLst>
            </a:pPr>
            <a:r>
              <a:rPr lang="en-US" sz="1500" b="1" strike="noStrike" spc="-1" dirty="0">
                <a:solidFill>
                  <a:srgbClr val="000000"/>
                </a:solidFill>
                <a:latin typeface="微软雅黑"/>
                <a:ea typeface="微软雅黑"/>
              </a:rPr>
              <a:t>	Data Comms&amp; </a:t>
            </a:r>
            <a:r>
              <a:rPr lang="en-US" sz="1500" b="1" strike="noStrike" spc="-1" dirty="0" err="1">
                <a:solidFill>
                  <a:srgbClr val="000000"/>
                </a:solidFill>
                <a:latin typeface="微软雅黑"/>
                <a:ea typeface="微软雅黑"/>
              </a:rPr>
              <a:t>Ntwk</a:t>
            </a:r>
            <a:r>
              <a:rPr lang="en-US" sz="1500" b="1" strike="noStrike" spc="-1" dirty="0">
                <a:solidFill>
                  <a:srgbClr val="000000"/>
                </a:solidFill>
                <a:latin typeface="微软雅黑"/>
                <a:ea typeface="微软雅黑"/>
              </a:rPr>
              <a:t> Security</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FPGA Design Syst Chip</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Control Systems Design</a:t>
            </a:r>
            <a:r>
              <a:rPr lang="zh-CN" sz="1500" b="1" strike="noStrike" spc="-1" dirty="0">
                <a:solidFill>
                  <a:srgbClr val="000000"/>
                </a:solidFill>
                <a:latin typeface="微软雅黑"/>
                <a:ea typeface="微软雅黑"/>
              </a:rPr>
              <a:t>、</a:t>
            </a:r>
            <a:r>
              <a:rPr lang="en-US" sz="1500" b="1" strike="noStrike" spc="-1" dirty="0" err="1">
                <a:solidFill>
                  <a:srgbClr val="000000"/>
                </a:solidFill>
                <a:latin typeface="微软雅黑"/>
                <a:ea typeface="微软雅黑"/>
              </a:rPr>
              <a:t>Emb</a:t>
            </a:r>
            <a:r>
              <a:rPr lang="en-US" sz="1500" b="1" strike="noStrike" spc="-1" dirty="0">
                <a:solidFill>
                  <a:srgbClr val="000000"/>
                </a:solidFill>
                <a:latin typeface="微软雅黑"/>
                <a:ea typeface="微软雅黑"/>
              </a:rPr>
              <a:t> Microprocessor Syst Design</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Programming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JAVA</a:t>
            </a:r>
            <a:r>
              <a:rPr lang="zh-CN" sz="1500" b="1" strike="noStrike" spc="-1" dirty="0">
                <a:solidFill>
                  <a:srgbClr val="000000"/>
                </a:solidFill>
                <a:latin typeface="微软雅黑"/>
                <a:ea typeface="微软雅黑"/>
              </a:rPr>
              <a:t>程序设计、离散数学、数据库系统、数据结构与算法、专业基础英语、计算机安全导论、操作系统、并行计算、多媒体系统导论、计算机系统、自动机与形式语言、程序设计基础、概率论与数理统计、高等数学</a:t>
            </a:r>
            <a:r>
              <a:rPr lang="en-US" sz="1500" b="1" strike="noStrike" spc="-1" dirty="0">
                <a:solidFill>
                  <a:srgbClr val="000000"/>
                </a:solidFill>
                <a:latin typeface="微软雅黑"/>
                <a:ea typeface="微软雅黑"/>
              </a:rPr>
              <a:t>A</a:t>
            </a:r>
            <a:r>
              <a:rPr lang="zh-CN" sz="1500" b="1" strike="noStrike" spc="-1" dirty="0">
                <a:solidFill>
                  <a:srgbClr val="000000"/>
                </a:solidFill>
                <a:latin typeface="微软雅黑"/>
                <a:ea typeface="微软雅黑"/>
              </a:rPr>
              <a:t>、线性代数、面向对象程序设计、计算机网络、算法设计与分析、专业研究英语</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教学风格：轻松愉快</a:t>
            </a:r>
            <a:endParaRPr lang="en-US" sz="1500" b="0" strike="noStrike" spc="-1" dirty="0">
              <a:latin typeface="Arial"/>
            </a:endParaRPr>
          </a:p>
        </p:txBody>
      </p:sp>
      <p:pic>
        <p:nvPicPr>
          <p:cNvPr id="102" name="图片 20"/>
          <p:cNvPicPr/>
          <p:nvPr/>
        </p:nvPicPr>
        <p:blipFill>
          <a:blip r:embed="rId2"/>
          <a:stretch/>
        </p:blipFill>
        <p:spPr>
          <a:xfrm>
            <a:off x="6095880" y="2530800"/>
            <a:ext cx="3246480" cy="1796040"/>
          </a:xfrm>
          <a:prstGeom prst="rect">
            <a:avLst/>
          </a:prstGeom>
          <a:ln w="0">
            <a:noFill/>
          </a:ln>
        </p:spPr>
      </p:pic>
      <p:sp>
        <p:nvSpPr>
          <p:cNvPr id="103" name="文本框 9"/>
          <p:cNvSpPr/>
          <p:nvPr/>
        </p:nvSpPr>
        <p:spPr>
          <a:xfrm>
            <a:off x="6364800" y="1732680"/>
            <a:ext cx="270864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dirty="0">
                <a:solidFill>
                  <a:srgbClr val="000000"/>
                </a:solidFill>
                <a:latin typeface="微软雅黑"/>
                <a:ea typeface="微软雅黑"/>
              </a:rPr>
              <a:t>TUTOR: </a:t>
            </a:r>
            <a:r>
              <a:rPr lang="zh-CN" sz="2500" b="1" strike="noStrike" spc="-1" dirty="0">
                <a:solidFill>
                  <a:srgbClr val="000000"/>
                </a:solidFill>
                <a:latin typeface="微软雅黑"/>
                <a:ea typeface="微软雅黑"/>
              </a:rPr>
              <a:t>刘俊楠</a:t>
            </a:r>
            <a:endParaRPr lang="en-US" sz="25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D04D0-C526-4446-4D57-33656D75F604}"/>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BF517E57-85EA-542B-A79E-F01979CE853A}"/>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1E4B6EE-C2A0-6A8B-6F6D-1282ECFFB576}"/>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A2823C4D-9C6F-4551-0721-2534217CD698}"/>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E6D5679C-E814-07FF-6373-EC9925FCAA00}"/>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AAA6F934-11CB-1539-39D2-7C44746C3627}"/>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336D2114-3273-6BCD-46A6-50D7183C8A20}"/>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D7D33454-3296-30DC-DD2E-577619DE7843}"/>
              </a:ext>
            </a:extLst>
          </p:cNvPr>
          <p:cNvSpPr/>
          <p:nvPr/>
        </p:nvSpPr>
        <p:spPr>
          <a:xfrm>
            <a:off x="752762" y="47917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4" name="图片 3">
            <a:extLst>
              <a:ext uri="{FF2B5EF4-FFF2-40B4-BE49-F238E27FC236}">
                <a16:creationId xmlns:a16="http://schemas.microsoft.com/office/drawing/2014/main" id="{179A99DD-AE3A-7BA0-7798-00CA4FBB0E68}"/>
              </a:ext>
            </a:extLst>
          </p:cNvPr>
          <p:cNvPicPr>
            <a:picLocks noChangeAspect="1"/>
          </p:cNvPicPr>
          <p:nvPr/>
        </p:nvPicPr>
        <p:blipFill>
          <a:blip r:embed="rId3"/>
          <a:stretch>
            <a:fillRect/>
          </a:stretch>
        </p:blipFill>
        <p:spPr>
          <a:xfrm>
            <a:off x="2592993" y="1123757"/>
            <a:ext cx="7359716" cy="5655519"/>
          </a:xfrm>
          <a:prstGeom prst="rect">
            <a:avLst/>
          </a:prstGeom>
        </p:spPr>
      </p:pic>
    </p:spTree>
    <p:extLst>
      <p:ext uri="{BB962C8B-B14F-4D97-AF65-F5344CB8AC3E}">
        <p14:creationId xmlns:p14="http://schemas.microsoft.com/office/powerpoint/2010/main" val="1736941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659EB-0476-DE77-CC2B-361E8E8732A3}"/>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BFDF6E87-7529-3BA2-A446-36DBC1BAAD06}"/>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00FEE885-11AF-2773-812E-5752FAEEC8AE}"/>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814EF566-0ACF-F23D-FD9D-12D094894CC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5C352979-5BA6-0E7B-178D-78C807215FCE}"/>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DAC8C406-BCC5-1FB6-AA9A-A2859A77FC8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57E04FB7-E75E-4B7C-C824-D652F28A8F26}"/>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153EF124-8ECA-D497-6209-02058AB75A15}"/>
              </a:ext>
            </a:extLst>
          </p:cNvPr>
          <p:cNvSpPr/>
          <p:nvPr/>
        </p:nvSpPr>
        <p:spPr>
          <a:xfrm>
            <a:off x="752762" y="47917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A75E5FAA-7F01-8F3D-B5EF-96512836BDF0}"/>
              </a:ext>
            </a:extLst>
          </p:cNvPr>
          <p:cNvPicPr>
            <a:picLocks noChangeAspect="1"/>
          </p:cNvPicPr>
          <p:nvPr/>
        </p:nvPicPr>
        <p:blipFill>
          <a:blip r:embed="rId3"/>
          <a:stretch>
            <a:fillRect/>
          </a:stretch>
        </p:blipFill>
        <p:spPr>
          <a:xfrm>
            <a:off x="2092239" y="1094198"/>
            <a:ext cx="8405383" cy="5485162"/>
          </a:xfrm>
          <a:prstGeom prst="rect">
            <a:avLst/>
          </a:prstGeom>
        </p:spPr>
      </p:pic>
    </p:spTree>
    <p:extLst>
      <p:ext uri="{BB962C8B-B14F-4D97-AF65-F5344CB8AC3E}">
        <p14:creationId xmlns:p14="http://schemas.microsoft.com/office/powerpoint/2010/main" val="1353446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FE3AD-0245-F1A4-BBA3-C58EEEF7BAA5}"/>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6B131BE0-278C-B5FD-EC80-2118C532990D}"/>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9A494D21-E3CB-3177-4677-766B1BC054DE}"/>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28EEEB1-9C9C-3871-CF1F-F4AF75C39D91}"/>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40A2088-3CAE-C6A7-272B-9CC5269BFD6F}"/>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60B021FC-09DC-7DB8-3233-683F79C2F9A1}"/>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11B521CF-9363-8068-9F7A-BDF5A716FCDB}"/>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5D6BCF18-8F78-3540-2548-CA343E5B661F}"/>
              </a:ext>
            </a:extLst>
          </p:cNvPr>
          <p:cNvSpPr/>
          <p:nvPr/>
        </p:nvSpPr>
        <p:spPr>
          <a:xfrm>
            <a:off x="752762" y="47917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10" name="图片 9">
            <a:extLst>
              <a:ext uri="{FF2B5EF4-FFF2-40B4-BE49-F238E27FC236}">
                <a16:creationId xmlns:a16="http://schemas.microsoft.com/office/drawing/2014/main" id="{F7445056-BB00-A80B-A474-66A9888655DA}"/>
              </a:ext>
            </a:extLst>
          </p:cNvPr>
          <p:cNvPicPr>
            <a:picLocks noChangeAspect="1"/>
          </p:cNvPicPr>
          <p:nvPr/>
        </p:nvPicPr>
        <p:blipFill>
          <a:blip r:embed="rId3"/>
          <a:stretch>
            <a:fillRect/>
          </a:stretch>
        </p:blipFill>
        <p:spPr>
          <a:xfrm>
            <a:off x="2667000" y="0"/>
            <a:ext cx="6858000" cy="6858000"/>
          </a:xfrm>
          <a:prstGeom prst="rect">
            <a:avLst/>
          </a:prstGeom>
        </p:spPr>
      </p:pic>
    </p:spTree>
    <p:extLst>
      <p:ext uri="{BB962C8B-B14F-4D97-AF65-F5344CB8AC3E}">
        <p14:creationId xmlns:p14="http://schemas.microsoft.com/office/powerpoint/2010/main" val="3310422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9EFB9-6150-A6D7-C1ED-B5A652B39794}"/>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80D8BB6A-9B53-C541-39BD-08999C23C079}"/>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83E7A39B-A861-759B-C64D-86A1DA8611EA}"/>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5DD3C85-AA96-F157-B435-287498C2AA39}"/>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06E58C16-34F1-14DF-AA96-10F66216EC52}"/>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A8253640-C72C-EC0D-BDE1-2D99EA21E222}"/>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AEB0B406-35EE-3267-95CB-F4EC0F01E147}"/>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0A7DE7E8-9D4E-77D6-5E16-94CB4F1714CB}"/>
              </a:ext>
            </a:extLst>
          </p:cNvPr>
          <p:cNvSpPr/>
          <p:nvPr/>
        </p:nvSpPr>
        <p:spPr>
          <a:xfrm>
            <a:off x="752762" y="47917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5" name="图片 4">
            <a:extLst>
              <a:ext uri="{FF2B5EF4-FFF2-40B4-BE49-F238E27FC236}">
                <a16:creationId xmlns:a16="http://schemas.microsoft.com/office/drawing/2014/main" id="{0D2FAA28-5B97-3704-CE65-73FDBA4D994E}"/>
              </a:ext>
            </a:extLst>
          </p:cNvPr>
          <p:cNvPicPr>
            <a:picLocks noChangeAspect="1"/>
          </p:cNvPicPr>
          <p:nvPr/>
        </p:nvPicPr>
        <p:blipFill>
          <a:blip r:embed="rId3"/>
          <a:stretch>
            <a:fillRect/>
          </a:stretch>
        </p:blipFill>
        <p:spPr>
          <a:xfrm>
            <a:off x="1617245" y="1027090"/>
            <a:ext cx="8572500" cy="3228975"/>
          </a:xfrm>
          <a:prstGeom prst="rect">
            <a:avLst/>
          </a:prstGeom>
        </p:spPr>
      </p:pic>
      <p:pic>
        <p:nvPicPr>
          <p:cNvPr id="7" name="图片 6">
            <a:extLst>
              <a:ext uri="{FF2B5EF4-FFF2-40B4-BE49-F238E27FC236}">
                <a16:creationId xmlns:a16="http://schemas.microsoft.com/office/drawing/2014/main" id="{48BB666B-5590-2C41-AF16-E68708419D4A}"/>
              </a:ext>
            </a:extLst>
          </p:cNvPr>
          <p:cNvPicPr>
            <a:picLocks noChangeAspect="1"/>
          </p:cNvPicPr>
          <p:nvPr/>
        </p:nvPicPr>
        <p:blipFill>
          <a:blip r:embed="rId4"/>
          <a:srcRect b="59894"/>
          <a:stretch/>
        </p:blipFill>
        <p:spPr>
          <a:xfrm>
            <a:off x="1677095" y="4122521"/>
            <a:ext cx="8515350" cy="2383759"/>
          </a:xfrm>
          <a:prstGeom prst="rect">
            <a:avLst/>
          </a:prstGeom>
        </p:spPr>
      </p:pic>
    </p:spTree>
    <p:extLst>
      <p:ext uri="{BB962C8B-B14F-4D97-AF65-F5344CB8AC3E}">
        <p14:creationId xmlns:p14="http://schemas.microsoft.com/office/powerpoint/2010/main" val="1028529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18058-4A95-034C-6FAF-726D2FDDE410}"/>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F581E9C-47DE-BD6E-30BF-164A7A9C157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A64C80CA-CA6A-38D0-0FD9-E24AECEF56C5}"/>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653986C3-03F9-BB5D-5C02-C4A320DF69B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B3BD4017-96F0-38D5-C92C-AB11DB3AE97A}"/>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D8DC9E4D-D4E7-850F-D0C7-7A6B5B30E69C}"/>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D365EE74-303F-64D6-5A9C-0827ADE5F2D1}"/>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3FFB1013-5489-5AFA-7100-C72F6A192042}"/>
              </a:ext>
            </a:extLst>
          </p:cNvPr>
          <p:cNvSpPr/>
          <p:nvPr/>
        </p:nvSpPr>
        <p:spPr>
          <a:xfrm>
            <a:off x="752762" y="47917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5EC462C5-C35E-EB7C-1D34-0D0129EA1D93}"/>
              </a:ext>
            </a:extLst>
          </p:cNvPr>
          <p:cNvPicPr>
            <a:picLocks noChangeAspect="1"/>
          </p:cNvPicPr>
          <p:nvPr/>
        </p:nvPicPr>
        <p:blipFill>
          <a:blip r:embed="rId3"/>
          <a:stretch>
            <a:fillRect/>
          </a:stretch>
        </p:blipFill>
        <p:spPr>
          <a:xfrm>
            <a:off x="2450130" y="0"/>
            <a:ext cx="7291740" cy="6858000"/>
          </a:xfrm>
          <a:prstGeom prst="rect">
            <a:avLst/>
          </a:prstGeom>
        </p:spPr>
      </p:pic>
    </p:spTree>
    <p:extLst>
      <p:ext uri="{BB962C8B-B14F-4D97-AF65-F5344CB8AC3E}">
        <p14:creationId xmlns:p14="http://schemas.microsoft.com/office/powerpoint/2010/main" val="387848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18672-737E-4AD1-4A62-1D56358C30BB}"/>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2AA2E511-2C9F-6E5D-BEF0-1D2FD02A8083}"/>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1A5A7599-A016-CF49-A77F-58DEB7707108}"/>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1E9391C-3177-2CC5-5ABE-3778940608A0}"/>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2BF363DC-DC3D-1819-5ED7-4742C3ECA259}"/>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50F7E688-646C-E52E-263E-526A3CB7EAD5}"/>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816EEE9F-D167-3B30-8F75-A7E3736BB289}"/>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360ACACC-28DD-8D0D-4E25-BD1E3F95AF8C}"/>
              </a:ext>
            </a:extLst>
          </p:cNvPr>
          <p:cNvSpPr/>
          <p:nvPr/>
        </p:nvSpPr>
        <p:spPr>
          <a:xfrm>
            <a:off x="752762" y="47917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4" name="图片 3">
            <a:extLst>
              <a:ext uri="{FF2B5EF4-FFF2-40B4-BE49-F238E27FC236}">
                <a16:creationId xmlns:a16="http://schemas.microsoft.com/office/drawing/2014/main" id="{E311728B-C5D6-6341-31A5-AD3F9A0C67E1}"/>
              </a:ext>
            </a:extLst>
          </p:cNvPr>
          <p:cNvPicPr>
            <a:picLocks noChangeAspect="1"/>
          </p:cNvPicPr>
          <p:nvPr/>
        </p:nvPicPr>
        <p:blipFill>
          <a:blip r:embed="rId3"/>
          <a:stretch>
            <a:fillRect/>
          </a:stretch>
        </p:blipFill>
        <p:spPr>
          <a:xfrm>
            <a:off x="1911397" y="1267191"/>
            <a:ext cx="8543925" cy="923925"/>
          </a:xfrm>
          <a:prstGeom prst="rect">
            <a:avLst/>
          </a:prstGeom>
        </p:spPr>
      </p:pic>
      <p:sp>
        <p:nvSpPr>
          <p:cNvPr id="6" name="文本框 5">
            <a:extLst>
              <a:ext uri="{FF2B5EF4-FFF2-40B4-BE49-F238E27FC236}">
                <a16:creationId xmlns:a16="http://schemas.microsoft.com/office/drawing/2014/main" id="{77756A4B-B936-78F7-987D-66819E67A733}"/>
              </a:ext>
            </a:extLst>
          </p:cNvPr>
          <p:cNvSpPr txBox="1"/>
          <p:nvPr/>
        </p:nvSpPr>
        <p:spPr>
          <a:xfrm>
            <a:off x="1553395" y="2337553"/>
            <a:ext cx="8863214" cy="3693319"/>
          </a:xfrm>
          <a:prstGeom prst="rect">
            <a:avLst/>
          </a:prstGeom>
          <a:noFill/>
        </p:spPr>
        <p:txBody>
          <a:bodyPr wrap="square">
            <a:spAutoFit/>
          </a:bodyPr>
          <a:lstStyle/>
          <a:p>
            <a:r>
              <a:rPr lang="zh-CN" altLang="en-US" sz="1800" b="1" dirty="0"/>
              <a:t>经验与归纳推理的依赖</a:t>
            </a:r>
            <a:r>
              <a:rPr lang="zh-CN" altLang="en-US" sz="1800" dirty="0"/>
              <a:t>：</a:t>
            </a:r>
          </a:p>
          <a:p>
            <a:pPr marL="285750" indent="-285750">
              <a:buFont typeface="Arial" panose="020B0604020202020204" pitchFamily="34" charset="0"/>
              <a:buChar char="•"/>
            </a:pPr>
            <a:r>
              <a:rPr lang="zh-CN" altLang="en-US" sz="1800" dirty="0"/>
              <a:t>我们通过过去的经验推断未来的事件，但这种推理并没有逻辑的必然性。</a:t>
            </a:r>
          </a:p>
          <a:p>
            <a:r>
              <a:rPr lang="zh-CN" altLang="en-US" sz="1800" b="1" dirty="0"/>
              <a:t>演绎推理与概率推理的区分</a:t>
            </a:r>
            <a:r>
              <a:rPr lang="zh-CN" altLang="en-US" sz="1800" dirty="0"/>
              <a:t>：</a:t>
            </a:r>
          </a:p>
          <a:p>
            <a:pPr marL="285750" indent="-285750">
              <a:buFont typeface="Arial" panose="020B0604020202020204" pitchFamily="34" charset="0"/>
              <a:buChar char="•"/>
            </a:pPr>
            <a:r>
              <a:rPr lang="zh-CN" altLang="en-US" sz="1800" dirty="0"/>
              <a:t>演绎推理只能处理逻辑上的必然关系，不能证明未来会像过去一样。</a:t>
            </a:r>
          </a:p>
          <a:p>
            <a:pPr marL="285750" indent="-285750">
              <a:buFont typeface="Arial" panose="020B0604020202020204" pitchFamily="34" charset="0"/>
              <a:buChar char="•"/>
            </a:pPr>
            <a:r>
              <a:rPr lang="zh-CN" altLang="en-US" sz="1800" dirty="0"/>
              <a:t>概率推理基于经验，但依赖于“未来会像过去”的假设，无法逃脱循环论证。</a:t>
            </a:r>
          </a:p>
          <a:p>
            <a:r>
              <a:rPr lang="zh-CN" altLang="en-US" sz="1800" b="1" dirty="0"/>
              <a:t>一致性原则（</a:t>
            </a:r>
            <a:r>
              <a:rPr lang="en-US" altLang="zh-CN" sz="1800" b="1" dirty="0"/>
              <a:t>UP</a:t>
            </a:r>
            <a:r>
              <a:rPr lang="zh-CN" altLang="en-US" sz="1800" b="1" dirty="0"/>
              <a:t>）</a:t>
            </a:r>
            <a:r>
              <a:rPr lang="zh-CN" altLang="en-US" sz="1800" dirty="0"/>
              <a:t>：</a:t>
            </a:r>
          </a:p>
          <a:p>
            <a:pPr marL="285750" indent="-285750">
              <a:buFont typeface="Arial" panose="020B0604020202020204" pitchFamily="34" charset="0"/>
              <a:buChar char="•"/>
            </a:pPr>
            <a:r>
              <a:rPr lang="zh-CN" altLang="en-US" sz="1800" dirty="0"/>
              <a:t>一致性原则假设“未来的事件会像过去一样”。</a:t>
            </a:r>
          </a:p>
          <a:p>
            <a:pPr marL="285750" indent="-285750">
              <a:buFont typeface="Arial" panose="020B0604020202020204" pitchFamily="34" charset="0"/>
              <a:buChar char="•"/>
            </a:pPr>
            <a:r>
              <a:rPr lang="zh-CN" altLang="en-US" sz="1800" dirty="0"/>
              <a:t>休谟认为无法通过演绎或概率推理证明一致性原则。</a:t>
            </a:r>
          </a:p>
          <a:p>
            <a:r>
              <a:rPr lang="zh-CN" altLang="en-US" sz="1800" b="1" dirty="0"/>
              <a:t>循环论证的风险</a:t>
            </a:r>
            <a:r>
              <a:rPr lang="zh-CN" altLang="en-US" sz="1800" dirty="0"/>
              <a:t>：</a:t>
            </a:r>
          </a:p>
          <a:p>
            <a:pPr marL="285750" indent="-285750">
              <a:buFont typeface="Arial" panose="020B0604020202020204" pitchFamily="34" charset="0"/>
              <a:buChar char="•"/>
            </a:pPr>
            <a:r>
              <a:rPr lang="zh-CN" altLang="en-US" sz="1800" dirty="0"/>
              <a:t>所有的归纳推理都假设未来会像过去一样，因此无法通过自身证明一致性原则，导致循环论证。</a:t>
            </a:r>
          </a:p>
          <a:p>
            <a:r>
              <a:rPr lang="zh-CN" altLang="en-US" sz="1800" b="1" dirty="0"/>
              <a:t>结论</a:t>
            </a:r>
            <a:r>
              <a:rPr lang="zh-CN" altLang="en-US" sz="1800" dirty="0"/>
              <a:t>：</a:t>
            </a:r>
          </a:p>
          <a:p>
            <a:pPr marL="285750" indent="-285750">
              <a:buFont typeface="Arial" panose="020B0604020202020204" pitchFamily="34" charset="0"/>
              <a:buChar char="•"/>
            </a:pPr>
            <a:r>
              <a:rPr lang="zh-CN" altLang="en-US" sz="1800" dirty="0"/>
              <a:t>归纳推理没有坚实的理性基础，只是基于习惯和心理联想的推断，而非逻辑必然性。</a:t>
            </a:r>
          </a:p>
        </p:txBody>
      </p:sp>
    </p:spTree>
    <p:extLst>
      <p:ext uri="{BB962C8B-B14F-4D97-AF65-F5344CB8AC3E}">
        <p14:creationId xmlns:p14="http://schemas.microsoft.com/office/powerpoint/2010/main" val="2072058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A1CD0-F64D-5E2D-FE87-10481DC12327}"/>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38698A53-5FE0-24E0-75ED-C8E5E8E20D3A}"/>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80A6F162-853A-59AD-BFEF-025E454482CF}"/>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21DFC2B-68C3-FCE2-B863-0FB4C40C26F6}"/>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1E7CC630-2C22-F562-1CCF-30EF48ACDCD9}"/>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785B4FD0-1898-A327-1AAE-27BB710DF6AB}"/>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2B7DC6D0-4147-BF3A-3850-4DE489F77BEA}"/>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2FAEDBCF-5A3B-E42B-FD7F-73F709CBE48F}"/>
              </a:ext>
            </a:extLst>
          </p:cNvPr>
          <p:cNvSpPr/>
          <p:nvPr/>
        </p:nvSpPr>
        <p:spPr>
          <a:xfrm>
            <a:off x="752762" y="47917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596E127F-658C-9975-8BC9-8E081B06744E}"/>
              </a:ext>
            </a:extLst>
          </p:cNvPr>
          <p:cNvPicPr>
            <a:picLocks noChangeAspect="1"/>
          </p:cNvPicPr>
          <p:nvPr/>
        </p:nvPicPr>
        <p:blipFill>
          <a:blip r:embed="rId3"/>
          <a:stretch>
            <a:fillRect/>
          </a:stretch>
        </p:blipFill>
        <p:spPr>
          <a:xfrm>
            <a:off x="565920" y="947292"/>
            <a:ext cx="11744325" cy="981075"/>
          </a:xfrm>
          <a:prstGeom prst="rect">
            <a:avLst/>
          </a:prstGeom>
        </p:spPr>
      </p:pic>
      <p:sp>
        <p:nvSpPr>
          <p:cNvPr id="7" name="文本框 6">
            <a:extLst>
              <a:ext uri="{FF2B5EF4-FFF2-40B4-BE49-F238E27FC236}">
                <a16:creationId xmlns:a16="http://schemas.microsoft.com/office/drawing/2014/main" id="{79E2A34F-64B0-497D-D3CD-7CD12E78F7AC}"/>
              </a:ext>
            </a:extLst>
          </p:cNvPr>
          <p:cNvSpPr txBox="1"/>
          <p:nvPr/>
        </p:nvSpPr>
        <p:spPr>
          <a:xfrm>
            <a:off x="1075322" y="2220703"/>
            <a:ext cx="9650830" cy="3693319"/>
          </a:xfrm>
          <a:prstGeom prst="rect">
            <a:avLst/>
          </a:prstGeom>
          <a:noFill/>
        </p:spPr>
        <p:txBody>
          <a:bodyPr wrap="square">
            <a:spAutoFit/>
          </a:bodyPr>
          <a:lstStyle/>
          <a:p>
            <a:r>
              <a:rPr lang="zh-CN" altLang="en-US" b="1" dirty="0"/>
              <a:t>休谟最不具说服力的前提：一致性原则</a:t>
            </a:r>
          </a:p>
          <a:p>
            <a:pPr>
              <a:buFont typeface="+mj-lt"/>
              <a:buAutoNum type="arabicPeriod"/>
            </a:pPr>
            <a:r>
              <a:rPr lang="zh-CN" altLang="en-US" b="1" dirty="0"/>
              <a:t>一致性原则（</a:t>
            </a:r>
            <a:r>
              <a:rPr lang="en-US" altLang="zh-CN" b="1" dirty="0"/>
              <a:t>UP</a:t>
            </a:r>
            <a:r>
              <a:rPr lang="zh-CN" altLang="en-US" b="1" dirty="0"/>
              <a:t>）</a:t>
            </a:r>
            <a:r>
              <a:rPr lang="zh-CN" altLang="en-US" dirty="0"/>
              <a:t>：</a:t>
            </a:r>
          </a:p>
          <a:p>
            <a:pPr marL="742950" lvl="1" indent="-285750">
              <a:buFont typeface="+mj-lt"/>
              <a:buAutoNum type="arabicPeriod"/>
            </a:pPr>
            <a:r>
              <a:rPr lang="zh-CN" altLang="en-US" dirty="0"/>
              <a:t>假设“未来会像过去一样”。</a:t>
            </a:r>
          </a:p>
          <a:p>
            <a:pPr marL="742950" lvl="1" indent="-285750">
              <a:buFont typeface="+mj-lt"/>
              <a:buAutoNum type="arabicPeriod"/>
            </a:pPr>
            <a:r>
              <a:rPr lang="zh-CN" altLang="en-US" dirty="0"/>
              <a:t>休谟认为这一假设是我们归纳推理的基础，但不能通过理性论证证明。</a:t>
            </a:r>
          </a:p>
          <a:p>
            <a:pPr>
              <a:buFont typeface="+mj-lt"/>
              <a:buAutoNum type="arabicPeriod"/>
            </a:pPr>
            <a:r>
              <a:rPr lang="zh-CN" altLang="en-US" b="1" dirty="0"/>
              <a:t>循环论证的风险</a:t>
            </a:r>
            <a:r>
              <a:rPr lang="zh-CN" altLang="en-US" dirty="0"/>
              <a:t>：</a:t>
            </a:r>
          </a:p>
          <a:p>
            <a:pPr marL="742950" lvl="1" indent="-285750">
              <a:buFont typeface="+mj-lt"/>
              <a:buAutoNum type="arabicPeriod"/>
            </a:pPr>
            <a:r>
              <a:rPr lang="zh-CN" altLang="en-US" dirty="0"/>
              <a:t>通过经验来证明未来会像过去一样，实际上是循环论证，因为这一推理本身依赖于未来与过去相似的假设。</a:t>
            </a:r>
          </a:p>
          <a:p>
            <a:pPr>
              <a:buFont typeface="+mj-lt"/>
              <a:buAutoNum type="arabicPeriod"/>
            </a:pPr>
            <a:r>
              <a:rPr lang="zh-CN" altLang="en-US" b="1" dirty="0"/>
              <a:t>逻辑不成立</a:t>
            </a:r>
            <a:r>
              <a:rPr lang="zh-CN" altLang="en-US" dirty="0"/>
              <a:t>：</a:t>
            </a:r>
          </a:p>
          <a:p>
            <a:pPr marL="742950" lvl="1" indent="-285750">
              <a:buFont typeface="+mj-lt"/>
              <a:buAutoNum type="arabicPeriod"/>
            </a:pPr>
            <a:r>
              <a:rPr lang="zh-CN" altLang="en-US" dirty="0"/>
              <a:t>否定一致性原则不会导致逻辑上的矛盾，自然规律的改变是可以设想的，没有必然性证明它必须保持不变。</a:t>
            </a:r>
          </a:p>
          <a:p>
            <a:pPr>
              <a:buFont typeface="+mj-lt"/>
              <a:buAutoNum type="arabicPeriod"/>
            </a:pPr>
            <a:r>
              <a:rPr lang="zh-CN" altLang="en-US" b="1" dirty="0"/>
              <a:t>结论</a:t>
            </a:r>
            <a:r>
              <a:rPr lang="zh-CN" altLang="en-US" dirty="0"/>
              <a:t>：</a:t>
            </a:r>
          </a:p>
          <a:p>
            <a:pPr marL="742950" lvl="1" indent="-285750">
              <a:buFont typeface="+mj-lt"/>
              <a:buAutoNum type="arabicPeriod"/>
            </a:pPr>
            <a:r>
              <a:rPr lang="zh-CN" altLang="en-US" dirty="0"/>
              <a:t>一致性原则缺乏理性基础，无法有效支撑归纳推理，因此是休谟论证中最不具说服力的前提。</a:t>
            </a:r>
          </a:p>
        </p:txBody>
      </p:sp>
    </p:spTree>
    <p:extLst>
      <p:ext uri="{BB962C8B-B14F-4D97-AF65-F5344CB8AC3E}">
        <p14:creationId xmlns:p14="http://schemas.microsoft.com/office/powerpoint/2010/main" val="704436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BA9D1-302B-7FF9-6F60-75137B3ABF3B}"/>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3C8B8441-F1A8-33EC-282F-9AC5BC23A7C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7A34F42-A526-61C8-02CF-AD0ACAA6C4B6}"/>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1F4B3C2C-A890-A03B-20BB-F9B5312BA622}"/>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678C13DD-B62C-A42A-D513-95D929F8C995}"/>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1B8307E-3306-7A3B-0D46-0D563721C58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DA4AE250-6906-1AE9-8F30-A60D7D18685A}"/>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41CC9B06-77E4-B832-08C8-48B27FA6DE82}"/>
              </a:ext>
            </a:extLst>
          </p:cNvPr>
          <p:cNvSpPr/>
          <p:nvPr/>
        </p:nvSpPr>
        <p:spPr>
          <a:xfrm>
            <a:off x="752762" y="47917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4" name="图片 3">
            <a:extLst>
              <a:ext uri="{FF2B5EF4-FFF2-40B4-BE49-F238E27FC236}">
                <a16:creationId xmlns:a16="http://schemas.microsoft.com/office/drawing/2014/main" id="{6406E8C1-E9F7-75F0-B126-8807E7FF4A45}"/>
              </a:ext>
            </a:extLst>
          </p:cNvPr>
          <p:cNvPicPr>
            <a:picLocks noChangeAspect="1"/>
          </p:cNvPicPr>
          <p:nvPr/>
        </p:nvPicPr>
        <p:blipFill>
          <a:blip r:embed="rId3"/>
          <a:stretch>
            <a:fillRect/>
          </a:stretch>
        </p:blipFill>
        <p:spPr>
          <a:xfrm>
            <a:off x="200580" y="943978"/>
            <a:ext cx="11696700" cy="1400175"/>
          </a:xfrm>
          <a:prstGeom prst="rect">
            <a:avLst/>
          </a:prstGeom>
        </p:spPr>
      </p:pic>
      <p:sp>
        <p:nvSpPr>
          <p:cNvPr id="6" name="文本框 5">
            <a:extLst>
              <a:ext uri="{FF2B5EF4-FFF2-40B4-BE49-F238E27FC236}">
                <a16:creationId xmlns:a16="http://schemas.microsoft.com/office/drawing/2014/main" id="{6CA46B17-8247-DE1E-47C8-3D0B0DEFEECF}"/>
              </a:ext>
            </a:extLst>
          </p:cNvPr>
          <p:cNvSpPr txBox="1"/>
          <p:nvPr/>
        </p:nvSpPr>
        <p:spPr>
          <a:xfrm>
            <a:off x="912896" y="2464469"/>
            <a:ext cx="9620752" cy="3139321"/>
          </a:xfrm>
          <a:prstGeom prst="rect">
            <a:avLst/>
          </a:prstGeom>
          <a:noFill/>
        </p:spPr>
        <p:txBody>
          <a:bodyPr wrap="square">
            <a:spAutoFit/>
          </a:bodyPr>
          <a:lstStyle/>
          <a:p>
            <a:r>
              <a:rPr lang="zh-CN" altLang="en-US" b="1" dirty="0"/>
              <a:t>休谟对一致性原则的辩护</a:t>
            </a:r>
          </a:p>
          <a:p>
            <a:pPr>
              <a:buFont typeface="+mj-lt"/>
              <a:buAutoNum type="arabicPeriod"/>
            </a:pPr>
            <a:r>
              <a:rPr lang="zh-CN" altLang="en-US" b="1" dirty="0"/>
              <a:t>习惯和本能</a:t>
            </a:r>
            <a:r>
              <a:rPr lang="zh-CN" altLang="en-US" dirty="0"/>
              <a:t>：</a:t>
            </a:r>
          </a:p>
          <a:p>
            <a:pPr marL="742950" lvl="1" indent="-285750">
              <a:buFont typeface="+mj-lt"/>
              <a:buAutoNum type="arabicPeriod"/>
            </a:pPr>
            <a:r>
              <a:rPr lang="zh-CN" altLang="en-US" dirty="0"/>
              <a:t>人类依赖于习惯性联想推断未来，而非严格的理性推导。这是我们生存和认知世界的自然方式。</a:t>
            </a:r>
          </a:p>
          <a:p>
            <a:pPr>
              <a:buFont typeface="+mj-lt"/>
              <a:buAutoNum type="arabicPeriod"/>
            </a:pPr>
            <a:r>
              <a:rPr lang="zh-CN" altLang="en-US" b="1" dirty="0"/>
              <a:t>实用性</a:t>
            </a:r>
            <a:r>
              <a:rPr lang="zh-CN" altLang="en-US" dirty="0"/>
              <a:t>：</a:t>
            </a:r>
          </a:p>
          <a:p>
            <a:pPr marL="742950" lvl="1" indent="-285750">
              <a:buFont typeface="+mj-lt"/>
              <a:buAutoNum type="arabicPeriod"/>
            </a:pPr>
            <a:r>
              <a:rPr lang="zh-CN" altLang="en-US" dirty="0"/>
              <a:t>一致性原则尽管无法证明，但它在生活中具有高度的实用性，是我们处理自然现象和社会运作的基础。</a:t>
            </a:r>
          </a:p>
          <a:p>
            <a:pPr>
              <a:buFont typeface="+mj-lt"/>
              <a:buAutoNum type="arabicPeriod"/>
            </a:pPr>
            <a:r>
              <a:rPr lang="zh-CN" altLang="en-US" b="1" dirty="0"/>
              <a:t>经验支持</a:t>
            </a:r>
            <a:r>
              <a:rPr lang="zh-CN" altLang="en-US" dirty="0"/>
              <a:t>：</a:t>
            </a:r>
          </a:p>
          <a:p>
            <a:pPr marL="742950" lvl="1" indent="-285750">
              <a:buFont typeface="+mj-lt"/>
              <a:buAutoNum type="arabicPeriod"/>
            </a:pPr>
            <a:r>
              <a:rPr lang="zh-CN" altLang="en-US" dirty="0"/>
              <a:t>虽然没有理论上的绝对证明，但长期经验表明自然规律通常稳定，实用性得到了验证。</a:t>
            </a:r>
          </a:p>
          <a:p>
            <a:pPr>
              <a:buFont typeface="+mj-lt"/>
              <a:buAutoNum type="arabicPeriod"/>
            </a:pPr>
            <a:r>
              <a:rPr lang="zh-CN" altLang="en-US" b="1" dirty="0"/>
              <a:t>与自然法则的和谐</a:t>
            </a:r>
            <a:r>
              <a:rPr lang="zh-CN" altLang="en-US" dirty="0"/>
              <a:t>：</a:t>
            </a:r>
          </a:p>
          <a:p>
            <a:pPr marL="742950" lvl="1" indent="-285750">
              <a:buFont typeface="+mj-lt"/>
              <a:buAutoNum type="arabicPeriod"/>
            </a:pPr>
            <a:r>
              <a:rPr lang="zh-CN" altLang="en-US" dirty="0"/>
              <a:t>我们的推理与自然世界的运作方式一致，尽管我们无法完全理解其中的奥秘。</a:t>
            </a:r>
          </a:p>
        </p:txBody>
      </p:sp>
    </p:spTree>
    <p:extLst>
      <p:ext uri="{BB962C8B-B14F-4D97-AF65-F5344CB8AC3E}">
        <p14:creationId xmlns:p14="http://schemas.microsoft.com/office/powerpoint/2010/main" val="1623964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49B7A-E530-EB1F-CB20-9F09B1BB4649}"/>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2C46F09-412E-F031-3E1C-B7FB2CAD6B6C}"/>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314CBFB7-EF98-3B7C-4FF8-E6B183EE966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755AEA90-68C2-7D3D-4C82-98B7F865C7B2}"/>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5B57044B-CFBA-875F-0A98-487A373F191E}"/>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46AC42FF-1920-A243-60BB-52C05AF0AF3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0E4B6F2F-3969-5DDF-E88C-560DE98D35FA}"/>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985F9B4C-3E74-9F54-4779-78CC544E9FDD}"/>
              </a:ext>
            </a:extLst>
          </p:cNvPr>
          <p:cNvSpPr/>
          <p:nvPr/>
        </p:nvSpPr>
        <p:spPr>
          <a:xfrm>
            <a:off x="752762" y="47917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D2C4555A-C80D-71FD-5E85-5576E267C4EE}"/>
              </a:ext>
            </a:extLst>
          </p:cNvPr>
          <p:cNvPicPr>
            <a:picLocks noChangeAspect="1"/>
          </p:cNvPicPr>
          <p:nvPr/>
        </p:nvPicPr>
        <p:blipFill>
          <a:blip r:embed="rId3"/>
          <a:stretch>
            <a:fillRect/>
          </a:stretch>
        </p:blipFill>
        <p:spPr>
          <a:xfrm>
            <a:off x="229155" y="1027090"/>
            <a:ext cx="11668125" cy="695325"/>
          </a:xfrm>
          <a:prstGeom prst="rect">
            <a:avLst/>
          </a:prstGeom>
        </p:spPr>
      </p:pic>
      <p:sp>
        <p:nvSpPr>
          <p:cNvPr id="8" name="文本框 7">
            <a:extLst>
              <a:ext uri="{FF2B5EF4-FFF2-40B4-BE49-F238E27FC236}">
                <a16:creationId xmlns:a16="http://schemas.microsoft.com/office/drawing/2014/main" id="{BFACB9E8-2E3E-2EE7-4AED-387EC3CDB48F}"/>
              </a:ext>
            </a:extLst>
          </p:cNvPr>
          <p:cNvSpPr txBox="1"/>
          <p:nvPr/>
        </p:nvSpPr>
        <p:spPr>
          <a:xfrm>
            <a:off x="1255795" y="2054340"/>
            <a:ext cx="8989094" cy="3693319"/>
          </a:xfrm>
          <a:prstGeom prst="rect">
            <a:avLst/>
          </a:prstGeom>
          <a:noFill/>
        </p:spPr>
        <p:txBody>
          <a:bodyPr wrap="square">
            <a:spAutoFit/>
          </a:bodyPr>
          <a:lstStyle/>
          <a:p>
            <a:r>
              <a:rPr lang="zh-CN" altLang="en-US" b="1" dirty="0"/>
              <a:t>休谟防卫一致性原则的有效性分析</a:t>
            </a:r>
          </a:p>
          <a:p>
            <a:pPr>
              <a:buFont typeface="+mj-lt"/>
              <a:buAutoNum type="arabicPeriod"/>
            </a:pPr>
            <a:r>
              <a:rPr lang="zh-CN" altLang="en-US" b="1" dirty="0"/>
              <a:t>防御的成功之处</a:t>
            </a:r>
            <a:r>
              <a:rPr lang="zh-CN" altLang="en-US" dirty="0"/>
              <a:t>：</a:t>
            </a:r>
          </a:p>
          <a:p>
            <a:pPr marL="742950" lvl="1" indent="-285750">
              <a:buFont typeface="+mj-lt"/>
              <a:buAutoNum type="arabicPeriod"/>
            </a:pPr>
            <a:r>
              <a:rPr lang="zh-CN" altLang="en-US" b="1" dirty="0"/>
              <a:t>习惯与实用性</a:t>
            </a:r>
            <a:r>
              <a:rPr lang="zh-CN" altLang="en-US" dirty="0"/>
              <a:t>：休谟认为，推断未来类似于过去是基于习惯和长期经验，在实践中有效。</a:t>
            </a:r>
          </a:p>
          <a:p>
            <a:pPr marL="742950" lvl="1" indent="-285750">
              <a:buFont typeface="+mj-lt"/>
              <a:buAutoNum type="arabicPeriod"/>
            </a:pPr>
            <a:r>
              <a:rPr lang="zh-CN" altLang="en-US" b="1" dirty="0"/>
              <a:t>行动导向</a:t>
            </a:r>
            <a:r>
              <a:rPr lang="zh-CN" altLang="en-US" dirty="0"/>
              <a:t>：即使缺乏严格的逻辑支持，这种推理方式在日常生活和科学中依然不可避免，且指导行动有效。</a:t>
            </a:r>
          </a:p>
          <a:p>
            <a:pPr>
              <a:buFont typeface="+mj-lt"/>
              <a:buAutoNum type="arabicPeriod"/>
            </a:pPr>
            <a:r>
              <a:rPr lang="zh-CN" altLang="en-US" b="1" dirty="0"/>
              <a:t>防御的不足</a:t>
            </a:r>
            <a:r>
              <a:rPr lang="zh-CN" altLang="en-US" dirty="0"/>
              <a:t>：</a:t>
            </a:r>
          </a:p>
          <a:p>
            <a:pPr marL="742950" lvl="1" indent="-285750">
              <a:buFont typeface="+mj-lt"/>
              <a:buAutoNum type="arabicPeriod"/>
            </a:pPr>
            <a:r>
              <a:rPr lang="zh-CN" altLang="en-US" b="1" dirty="0"/>
              <a:t>循环论证</a:t>
            </a:r>
            <a:r>
              <a:rPr lang="zh-CN" altLang="en-US" dirty="0"/>
              <a:t>：休谟无法回避一致性原则存在循环论证，即未来像过去的推论需要依赖于其自身的假设。</a:t>
            </a:r>
          </a:p>
          <a:p>
            <a:pPr marL="742950" lvl="1" indent="-285750">
              <a:buFont typeface="+mj-lt"/>
              <a:buAutoNum type="arabicPeriod"/>
            </a:pPr>
            <a:r>
              <a:rPr lang="zh-CN" altLang="en-US" b="1" dirty="0"/>
              <a:t>缺乏理性支持</a:t>
            </a:r>
            <a:r>
              <a:rPr lang="zh-CN" altLang="en-US" dirty="0"/>
              <a:t>：一致性原则基于习惯，而非理性逻辑或因果关系的必然性。</a:t>
            </a:r>
          </a:p>
          <a:p>
            <a:pPr>
              <a:buFont typeface="+mj-lt"/>
              <a:buAutoNum type="arabicPeriod"/>
            </a:pPr>
            <a:r>
              <a:rPr lang="zh-CN" altLang="en-US" b="1" dirty="0"/>
              <a:t>结论</a:t>
            </a:r>
            <a:r>
              <a:rPr lang="zh-CN" altLang="en-US" dirty="0"/>
              <a:t>：</a:t>
            </a:r>
          </a:p>
          <a:p>
            <a:pPr marL="742950" lvl="1" indent="-285750">
              <a:buFont typeface="+mj-lt"/>
              <a:buAutoNum type="arabicPeriod"/>
            </a:pPr>
            <a:r>
              <a:rPr lang="zh-CN" altLang="en-US" dirty="0"/>
              <a:t>休谟的辩护在实践上有效，但在逻辑上由于循环论证缺乏坚实的理性基础，因此防御并不完全成功。</a:t>
            </a:r>
          </a:p>
        </p:txBody>
      </p:sp>
    </p:spTree>
    <p:extLst>
      <p:ext uri="{BB962C8B-B14F-4D97-AF65-F5344CB8AC3E}">
        <p14:creationId xmlns:p14="http://schemas.microsoft.com/office/powerpoint/2010/main" val="1396297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4</a:t>
            </a:r>
            <a:endParaRPr lang="en-US" sz="28700" b="0" strike="noStrike" spc="-1" dirty="0">
              <a:latin typeface="Arial"/>
            </a:endParaRPr>
          </a:p>
        </p:txBody>
      </p:sp>
      <p:sp>
        <p:nvSpPr>
          <p:cNvPr id="3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知识总结</a:t>
            </a:r>
            <a:endParaRPr lang="en-US" sz="4800" b="0" strike="noStrike" spc="-1">
              <a:latin typeface="Arial"/>
            </a:endParaRPr>
          </a:p>
        </p:txBody>
      </p:sp>
      <p:pic>
        <p:nvPicPr>
          <p:cNvPr id="3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1</a:t>
            </a:r>
            <a:endParaRPr lang="en-US" sz="28700" b="0" strike="noStrike" spc="-1">
              <a:latin typeface="Arial"/>
            </a:endParaRPr>
          </a:p>
        </p:txBody>
      </p:sp>
      <p:sp>
        <p:nvSpPr>
          <p:cNvPr id="10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学情交流</a:t>
            </a:r>
            <a:endParaRPr lang="en-US" sz="4800" b="0" strike="noStrike" spc="-1">
              <a:latin typeface="Arial"/>
            </a:endParaRPr>
          </a:p>
        </p:txBody>
      </p:sp>
      <p:pic>
        <p:nvPicPr>
          <p:cNvPr id="10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7" name="组合 16"/>
          <p:cNvGrpSpPr/>
          <p:nvPr/>
        </p:nvGrpSpPr>
        <p:grpSpPr>
          <a:xfrm>
            <a:off x="11598840" y="6433200"/>
            <a:ext cx="450720" cy="149760"/>
            <a:chOff x="11598840" y="6433200"/>
            <a:chExt cx="450720" cy="149760"/>
          </a:xfrm>
        </p:grpSpPr>
        <p:sp>
          <p:nvSpPr>
            <p:cNvPr id="3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3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知识总结</a:t>
            </a:r>
            <a:endParaRPr lang="en-US" sz="3000" b="0" strike="noStrike" spc="-1">
              <a:latin typeface="Arial"/>
            </a:endParaRPr>
          </a:p>
        </p:txBody>
      </p:sp>
      <p:sp>
        <p:nvSpPr>
          <p:cNvPr id="333" name="文本框 3"/>
          <p:cNvSpPr/>
          <p:nvPr/>
        </p:nvSpPr>
        <p:spPr>
          <a:xfrm>
            <a:off x="1015920" y="2305440"/>
            <a:ext cx="10464480" cy="22856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请学生总结本课知识，老师适时补充</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教师回顾课件，系统总结一下</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询问学生是否有疑问以及不明白的地方，若不能及时回复，可考虑课后发送资料或约下一次课。</a:t>
            </a:r>
            <a:endParaRPr lang="en-US" sz="24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5</a:t>
            </a:r>
            <a:endParaRPr lang="en-US" sz="28700" b="0" strike="noStrike" spc="-1" dirty="0">
              <a:latin typeface="Arial"/>
            </a:endParaRPr>
          </a:p>
        </p:txBody>
      </p:sp>
      <p:sp>
        <p:nvSpPr>
          <p:cNvPr id="33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课后作业</a:t>
            </a:r>
            <a:endParaRPr lang="en-US" sz="4800" b="0" strike="noStrike" spc="-1">
              <a:latin typeface="Arial"/>
            </a:endParaRPr>
          </a:p>
        </p:txBody>
      </p:sp>
      <p:pic>
        <p:nvPicPr>
          <p:cNvPr id="33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37" name="组合 16"/>
          <p:cNvGrpSpPr/>
          <p:nvPr/>
        </p:nvGrpSpPr>
        <p:grpSpPr>
          <a:xfrm>
            <a:off x="11598840" y="6433200"/>
            <a:ext cx="450720" cy="149760"/>
            <a:chOff x="11598840" y="6433200"/>
            <a:chExt cx="450720" cy="149760"/>
          </a:xfrm>
        </p:grpSpPr>
        <p:sp>
          <p:nvSpPr>
            <p:cNvPr id="33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42" name="文本框 3"/>
          <p:cNvSpPr/>
          <p:nvPr/>
        </p:nvSpPr>
        <p:spPr>
          <a:xfrm>
            <a:off x="1711800" y="2234880"/>
            <a:ext cx="10604880" cy="6397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完成</a:t>
            </a:r>
            <a:r>
              <a:rPr lang="en-US" sz="2400" b="0" strike="noStrike" spc="-1">
                <a:solidFill>
                  <a:srgbClr val="000000"/>
                </a:solidFill>
                <a:latin typeface="微软雅黑"/>
                <a:ea typeface="微软雅黑"/>
              </a:rPr>
              <a:t>report</a:t>
            </a:r>
            <a:endParaRPr lang="en-US" sz="2400" b="0" strike="noStrike" spc="-1">
              <a:latin typeface="Arial"/>
            </a:endParaRPr>
          </a:p>
        </p:txBody>
      </p:sp>
      <p:sp>
        <p:nvSpPr>
          <p:cNvPr id="343"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课后作业</a:t>
            </a:r>
            <a:endParaRPr lang="en-US" sz="3000" b="0" strike="noStrike" spc="-1">
              <a:latin typeface="Arial"/>
            </a:endParaRPr>
          </a:p>
        </p:txBody>
      </p:sp>
      <p:sp>
        <p:nvSpPr>
          <p:cNvPr id="344" name="文本框 8"/>
          <p:cNvSpPr/>
          <p:nvPr/>
        </p:nvSpPr>
        <p:spPr>
          <a:xfrm>
            <a:off x="165240" y="200160"/>
            <a:ext cx="4063680" cy="367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5" name="组合 16"/>
          <p:cNvGrpSpPr/>
          <p:nvPr/>
        </p:nvGrpSpPr>
        <p:grpSpPr>
          <a:xfrm>
            <a:off x="11598840" y="6433200"/>
            <a:ext cx="450720" cy="149760"/>
            <a:chOff x="11598840" y="6433200"/>
            <a:chExt cx="450720" cy="149760"/>
          </a:xfrm>
        </p:grpSpPr>
        <p:sp>
          <p:nvSpPr>
            <p:cNvPr id="34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50"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a:t>
            </a:r>
            <a:r>
              <a:rPr lang="en-US" sz="3000" b="1" strike="noStrike" spc="-1">
                <a:solidFill>
                  <a:srgbClr val="000000"/>
                </a:solidFill>
                <a:latin typeface="微软雅黑"/>
                <a:ea typeface="微软雅黑"/>
              </a:rPr>
              <a:t>HD 1V1</a:t>
            </a:r>
            <a:r>
              <a:rPr lang="zh-CN" sz="3000" b="1" strike="noStrike" spc="-1">
                <a:solidFill>
                  <a:srgbClr val="000000"/>
                </a:solidFill>
                <a:latin typeface="微软雅黑"/>
                <a:ea typeface="微软雅黑"/>
              </a:rPr>
              <a:t>】课程与服务评价</a:t>
            </a:r>
            <a:endParaRPr lang="en-US" sz="3000" b="0" strike="noStrike" spc="-1">
              <a:latin typeface="Arial"/>
            </a:endParaRPr>
          </a:p>
        </p:txBody>
      </p:sp>
      <p:pic>
        <p:nvPicPr>
          <p:cNvPr id="351" name="图片 1"/>
          <p:cNvPicPr/>
          <p:nvPr/>
        </p:nvPicPr>
        <p:blipFill>
          <a:blip r:embed="rId2"/>
          <a:stretch/>
        </p:blipFill>
        <p:spPr>
          <a:xfrm>
            <a:off x="591120" y="1505520"/>
            <a:ext cx="3012120" cy="5027040"/>
          </a:xfrm>
          <a:prstGeom prst="rect">
            <a:avLst/>
          </a:prstGeom>
          <a:ln w="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2" name="组合 16"/>
          <p:cNvGrpSpPr/>
          <p:nvPr/>
        </p:nvGrpSpPr>
        <p:grpSpPr>
          <a:xfrm>
            <a:off x="11598840" y="6433200"/>
            <a:ext cx="450720" cy="149760"/>
            <a:chOff x="11598840" y="6433200"/>
            <a:chExt cx="450720" cy="149760"/>
          </a:xfrm>
        </p:grpSpPr>
        <p:sp>
          <p:nvSpPr>
            <p:cNvPr id="353"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4"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5"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56"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pic>
        <p:nvPicPr>
          <p:cNvPr id="357" name="图片 1"/>
          <p:cNvPicPr/>
          <p:nvPr/>
        </p:nvPicPr>
        <p:blipFill>
          <a:blip r:embed="rId2"/>
          <a:stretch/>
        </p:blipFill>
        <p:spPr>
          <a:xfrm>
            <a:off x="4381560" y="26640"/>
            <a:ext cx="3459600" cy="577368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 name="组合 16"/>
          <p:cNvGrpSpPr/>
          <p:nvPr/>
        </p:nvGrpSpPr>
        <p:grpSpPr>
          <a:xfrm>
            <a:off x="11598840" y="6433200"/>
            <a:ext cx="450720" cy="149760"/>
            <a:chOff x="11598840" y="6433200"/>
            <a:chExt cx="450720" cy="149760"/>
          </a:xfrm>
        </p:grpSpPr>
        <p:sp>
          <p:nvSpPr>
            <p:cNvPr id="10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0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1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1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学情交流</a:t>
            </a:r>
            <a:endParaRPr lang="en-US" sz="3000" b="0" strike="noStrike" spc="-1">
              <a:latin typeface="Arial"/>
            </a:endParaRPr>
          </a:p>
        </p:txBody>
      </p:sp>
      <p:sp>
        <p:nvSpPr>
          <p:cNvPr id="113" name="文本框 1"/>
          <p:cNvSpPr/>
          <p:nvPr/>
        </p:nvSpPr>
        <p:spPr>
          <a:xfrm>
            <a:off x="1070280" y="1286640"/>
            <a:ext cx="10464480" cy="390183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遇到的困难：</a:t>
            </a:r>
            <a:endParaRPr lang="en-US" sz="2400" b="0" strike="noStrike" spc="-1" dirty="0">
              <a:latin typeface="Arial"/>
            </a:endParaRPr>
          </a:p>
          <a:p>
            <a:pPr marL="800280" lvl="1"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不知道</a:t>
            </a:r>
            <a:r>
              <a:rPr lang="zh-CN" altLang="en-US" sz="2400" b="0" strike="noStrike" spc="-1" dirty="0">
                <a:solidFill>
                  <a:srgbClr val="000000"/>
                </a:solidFill>
                <a:latin typeface="微软雅黑"/>
                <a:ea typeface="微软雅黑"/>
              </a:rPr>
              <a:t>如何学习自动机</a:t>
            </a:r>
            <a:r>
              <a:rPr lang="zh-CN" sz="2400" b="0" strike="noStrike" spc="-1" dirty="0">
                <a:solidFill>
                  <a:srgbClr val="000000"/>
                </a:solidFill>
                <a:latin typeface="微软雅黑"/>
                <a:ea typeface="微软雅黑"/>
              </a:rPr>
              <a:t>，需要讲解和辅导</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解决方案</a:t>
            </a:r>
            <a:endParaRPr lang="en-US" altLang="zh-CN" sz="2400" b="0" strike="noStrike"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spc="-1" dirty="0">
                <a:solidFill>
                  <a:srgbClr val="000000"/>
                </a:solidFill>
                <a:latin typeface="微软雅黑"/>
                <a:ea typeface="微软雅黑"/>
              </a:rPr>
              <a:t>先巩固回忆基础知识</a:t>
            </a:r>
            <a:endParaRPr lang="en-US" altLang="zh-CN" sz="2400"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b="0" strike="noStrike" spc="-1" dirty="0">
                <a:solidFill>
                  <a:srgbClr val="000000"/>
                </a:solidFill>
                <a:latin typeface="微软雅黑"/>
                <a:ea typeface="微软雅黑"/>
              </a:rPr>
              <a:t>再回头来看作业</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endParaRPr lang="en-US" sz="2400" b="0" strike="noStrike" spc="-1" dirty="0">
              <a:latin typeface="Arial"/>
            </a:endParaRPr>
          </a:p>
          <a:p>
            <a:pPr>
              <a:lnSpc>
                <a:spcPct val="150000"/>
              </a:lnSpc>
              <a:buNone/>
            </a:pPr>
            <a:endParaRPr lang="en-US" sz="24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2</a:t>
            </a:r>
            <a:endParaRPr lang="en-US" sz="28700" b="0" strike="noStrike" spc="-1">
              <a:latin typeface="Arial"/>
            </a:endParaRPr>
          </a:p>
        </p:txBody>
      </p:sp>
      <p:sp>
        <p:nvSpPr>
          <p:cNvPr id="11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本课信息</a:t>
            </a:r>
            <a:endParaRPr lang="en-US" sz="4800" b="0" strike="noStrike" spc="-1">
              <a:latin typeface="Arial"/>
            </a:endParaRPr>
          </a:p>
        </p:txBody>
      </p:sp>
      <p:pic>
        <p:nvPicPr>
          <p:cNvPr id="116" name="图片 2"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 name="组合 16"/>
          <p:cNvGrpSpPr/>
          <p:nvPr/>
        </p:nvGrpSpPr>
        <p:grpSpPr>
          <a:xfrm>
            <a:off x="11598840" y="6433200"/>
            <a:ext cx="450720" cy="149760"/>
            <a:chOff x="11598840" y="6433200"/>
            <a:chExt cx="450720" cy="149760"/>
          </a:xfrm>
        </p:grpSpPr>
        <p:sp>
          <p:nvSpPr>
            <p:cNvPr id="11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2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2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本课信息</a:t>
            </a:r>
            <a:endParaRPr lang="en-US" sz="3000" b="0" strike="noStrike" spc="-1">
              <a:latin typeface="Arial"/>
            </a:endParaRPr>
          </a:p>
        </p:txBody>
      </p:sp>
      <p:sp>
        <p:nvSpPr>
          <p:cNvPr id="123" name="文本框 2"/>
          <p:cNvSpPr/>
          <p:nvPr/>
        </p:nvSpPr>
        <p:spPr>
          <a:xfrm>
            <a:off x="1052280" y="1216800"/>
            <a:ext cx="10464480" cy="4458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课程目标</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先弄明白</a:t>
            </a:r>
            <a:r>
              <a:rPr lang="en-US" altLang="zh-CN" sz="2400" b="0" strike="noStrike" spc="-1" dirty="0">
                <a:solidFill>
                  <a:srgbClr val="000000"/>
                </a:solidFill>
                <a:latin typeface="微软雅黑"/>
                <a:ea typeface="微软雅黑"/>
              </a:rPr>
              <a:t>ppt</a:t>
            </a:r>
            <a:r>
              <a:rPr lang="zh-CN" sz="2400" b="0" strike="noStrike" spc="-1" dirty="0">
                <a:solidFill>
                  <a:srgbClr val="000000"/>
                </a:solidFill>
                <a:latin typeface="微软雅黑"/>
                <a:ea typeface="微软雅黑"/>
              </a:rPr>
              <a:t>相关的基础知识</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了解作业的内容并解决</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课程内容安排（知识讲解</a:t>
            </a:r>
            <a:r>
              <a:rPr lang="en-US" sz="2400" b="0" strike="noStrike" spc="-1" dirty="0">
                <a:solidFill>
                  <a:srgbClr val="000000"/>
                </a:solidFill>
                <a:latin typeface="微软雅黑"/>
                <a:ea typeface="微软雅黑"/>
              </a:rPr>
              <a:t>+x</a:t>
            </a:r>
            <a:r>
              <a:rPr lang="zh-CN" sz="2400" b="0" strike="noStrike" spc="-1" dirty="0">
                <a:solidFill>
                  <a:srgbClr val="000000"/>
                </a:solidFill>
                <a:latin typeface="微软雅黑"/>
                <a:ea typeface="微软雅黑"/>
              </a:rPr>
              <a:t>道练习题</a:t>
            </a:r>
            <a:r>
              <a:rPr lang="en-US" sz="2400" b="0" strike="noStrike" spc="-1" dirty="0">
                <a:solidFill>
                  <a:srgbClr val="000000"/>
                </a:solidFill>
                <a:latin typeface="微软雅黑"/>
                <a:ea typeface="微软雅黑"/>
              </a:rPr>
              <a:t>+</a:t>
            </a:r>
            <a:r>
              <a:rPr lang="zh-CN" sz="2400" b="0" strike="noStrike" spc="-1" dirty="0">
                <a:solidFill>
                  <a:srgbClr val="000000"/>
                </a:solidFill>
                <a:latin typeface="微软雅黑"/>
                <a:ea typeface="微软雅黑"/>
              </a:rPr>
              <a:t>课后作业等）</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梳理整体架构的流程</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各个模块的讲解</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课程预计时长</a:t>
            </a:r>
            <a:endParaRPr lang="en-US" sz="2400" b="0" strike="noStrike" spc="-1" dirty="0">
              <a:latin typeface="Arial"/>
            </a:endParaRPr>
          </a:p>
          <a:p>
            <a:pPr marL="800280" lvl="1" indent="-343080">
              <a:lnSpc>
                <a:spcPct val="150000"/>
              </a:lnSpc>
              <a:buClr>
                <a:srgbClr val="000000"/>
              </a:buClr>
              <a:buFont typeface="Courier New"/>
              <a:buChar char="o"/>
            </a:pPr>
            <a:r>
              <a:rPr lang="en-US" sz="2400" b="0" strike="noStrike" spc="-1" dirty="0">
                <a:solidFill>
                  <a:srgbClr val="000000"/>
                </a:solidFill>
                <a:latin typeface="微软雅黑"/>
                <a:ea typeface="微软雅黑"/>
              </a:rPr>
              <a:t>1</a:t>
            </a:r>
            <a:r>
              <a:rPr lang="zh-CN" sz="2400" b="0" strike="noStrike" spc="-1" dirty="0">
                <a:solidFill>
                  <a:srgbClr val="000000"/>
                </a:solidFill>
                <a:latin typeface="微软雅黑"/>
                <a:ea typeface="微软雅黑"/>
              </a:rPr>
              <a:t>小时</a:t>
            </a:r>
            <a:endParaRPr lang="en-US" sz="2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3</a:t>
            </a:r>
            <a:endParaRPr lang="en-US" sz="28700" b="0" strike="noStrike" spc="-1">
              <a:latin typeface="Arial"/>
            </a:endParaRPr>
          </a:p>
        </p:txBody>
      </p:sp>
      <p:sp>
        <p:nvSpPr>
          <p:cNvPr id="1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知识分析</a:t>
            </a:r>
            <a:endParaRPr lang="en-US" sz="4800" b="0" strike="noStrike" spc="-1">
              <a:latin typeface="Arial"/>
            </a:endParaRPr>
          </a:p>
        </p:txBody>
      </p:sp>
      <p:pic>
        <p:nvPicPr>
          <p:cNvPr id="1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4" name="图片 3">
            <a:extLst>
              <a:ext uri="{FF2B5EF4-FFF2-40B4-BE49-F238E27FC236}">
                <a16:creationId xmlns:a16="http://schemas.microsoft.com/office/drawing/2014/main" id="{ED12FD07-6541-8D53-2BEC-5AC13600B528}"/>
              </a:ext>
            </a:extLst>
          </p:cNvPr>
          <p:cNvPicPr>
            <a:picLocks noChangeAspect="1"/>
          </p:cNvPicPr>
          <p:nvPr/>
        </p:nvPicPr>
        <p:blipFill>
          <a:blip r:embed="rId3"/>
          <a:stretch>
            <a:fillRect/>
          </a:stretch>
        </p:blipFill>
        <p:spPr>
          <a:xfrm>
            <a:off x="0" y="-27180"/>
            <a:ext cx="13019602" cy="9493818"/>
          </a:xfrm>
          <a:prstGeom prst="rect">
            <a:avLst/>
          </a:prstGeom>
        </p:spPr>
      </p:pic>
    </p:spTree>
    <p:extLst>
      <p:ext uri="{BB962C8B-B14F-4D97-AF65-F5344CB8AC3E}">
        <p14:creationId xmlns:p14="http://schemas.microsoft.com/office/powerpoint/2010/main" val="709935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049B5-7270-46DF-19DA-87402F4C50F2}"/>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18CBB14C-C752-29AF-319C-39FDBBA874C7}"/>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12778FD8-39BD-5A6A-20A2-8A38FE91DA3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6D16DDF2-64DA-2A21-FE12-AD920F06A928}"/>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93792714-6E4B-21E5-28E8-E9A9EADCDC38}"/>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1559D9A7-CC54-4B63-BE78-F6B247550CED}"/>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DC05F450-EA43-4CCE-297B-D3590E222ADF}"/>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57FDDBA1-A015-DC69-0459-014C168CD731}"/>
              </a:ext>
            </a:extLst>
          </p:cNvPr>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0BAA7E16-7D19-31EC-0232-D99E0BD7A873}"/>
              </a:ext>
            </a:extLst>
          </p:cNvPr>
          <p:cNvPicPr>
            <a:picLocks noChangeAspect="1"/>
          </p:cNvPicPr>
          <p:nvPr/>
        </p:nvPicPr>
        <p:blipFill>
          <a:blip r:embed="rId3"/>
          <a:stretch>
            <a:fillRect/>
          </a:stretch>
        </p:blipFill>
        <p:spPr>
          <a:xfrm>
            <a:off x="2279124" y="891367"/>
            <a:ext cx="7115175" cy="4895850"/>
          </a:xfrm>
          <a:prstGeom prst="rect">
            <a:avLst/>
          </a:prstGeom>
        </p:spPr>
      </p:pic>
    </p:spTree>
    <p:extLst>
      <p:ext uri="{BB962C8B-B14F-4D97-AF65-F5344CB8AC3E}">
        <p14:creationId xmlns:p14="http://schemas.microsoft.com/office/powerpoint/2010/main" val="2781779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2710</TotalTime>
  <Words>2503</Words>
  <Application>Microsoft Office PowerPoint</Application>
  <PresentationFormat>宽屏</PresentationFormat>
  <Paragraphs>259</Paragraphs>
  <Slides>34</Slides>
  <Notes>21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34</vt:i4>
      </vt:variant>
    </vt:vector>
  </HeadingPairs>
  <TitlesOfParts>
    <vt:vector size="44" baseType="lpstr">
      <vt:lpstr>等线</vt:lpstr>
      <vt:lpstr>微软雅黑</vt:lpstr>
      <vt:lpstr>StarSymbol</vt:lpstr>
      <vt:lpstr>Arial</vt:lpstr>
      <vt:lpstr>Courier New</vt:lpstr>
      <vt:lpstr>Symbol</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hfy</dc:creator>
  <dc:description/>
  <cp:lastModifiedBy>Junnan Liu [el23jl2]</cp:lastModifiedBy>
  <cp:revision>561</cp:revision>
  <dcterms:created xsi:type="dcterms:W3CDTF">2020-11-13T09:39:00Z</dcterms:created>
  <dcterms:modified xsi:type="dcterms:W3CDTF">2024-10-25T14:07:40Z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0x010100FEAC714E6D3A4A498155A0BD9A20CC1D</vt:lpwstr>
  </property>
  <property fmtid="{D5CDD505-2E9C-101B-9397-08002B2CF9AE}" pid="3" name="ICV">
    <vt:lpwstr>D0D9B43A1E064A8F81BA14C0305F1E1A</vt:lpwstr>
  </property>
  <property fmtid="{D5CDD505-2E9C-101B-9397-08002B2CF9AE}" pid="4" name="KSOProductBuildVer">
    <vt:lpwstr>2052-11.1.0.13703</vt:lpwstr>
  </property>
  <property fmtid="{D5CDD505-2E9C-101B-9397-08002B2CF9AE}" pid="5" name="Notes">
    <vt:i4>24</vt:i4>
  </property>
  <property fmtid="{D5CDD505-2E9C-101B-9397-08002B2CF9AE}" pid="6" name="PresentationFormat">
    <vt:lpwstr>宽屏</vt:lpwstr>
  </property>
  <property fmtid="{D5CDD505-2E9C-101B-9397-08002B2CF9AE}" pid="7" name="Slides">
    <vt:i4>40</vt:i4>
  </property>
</Properties>
</file>