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57"/>
  </p:notesMasterIdLst>
  <p:handoutMasterIdLst>
    <p:handoutMasterId r:id="rId58"/>
  </p:handoutMasterIdLst>
  <p:sldIdLst>
    <p:sldId id="342" r:id="rId2"/>
    <p:sldId id="347" r:id="rId3"/>
    <p:sldId id="343" r:id="rId4"/>
    <p:sldId id="261" r:id="rId5"/>
    <p:sldId id="271" r:id="rId6"/>
    <p:sldId id="348" r:id="rId7"/>
    <p:sldId id="351" r:id="rId8"/>
    <p:sldId id="273" r:id="rId9"/>
    <p:sldId id="274" r:id="rId10"/>
    <p:sldId id="276" r:id="rId11"/>
    <p:sldId id="277" r:id="rId12"/>
    <p:sldId id="278" r:id="rId13"/>
    <p:sldId id="279" r:id="rId14"/>
    <p:sldId id="281" r:id="rId15"/>
    <p:sldId id="283" r:id="rId16"/>
    <p:sldId id="285" r:id="rId17"/>
    <p:sldId id="286" r:id="rId18"/>
    <p:sldId id="287" r:id="rId19"/>
    <p:sldId id="289" r:id="rId20"/>
    <p:sldId id="290" r:id="rId21"/>
    <p:sldId id="291" r:id="rId22"/>
    <p:sldId id="292" r:id="rId23"/>
    <p:sldId id="294" r:id="rId24"/>
    <p:sldId id="357" r:id="rId25"/>
    <p:sldId id="295" r:id="rId26"/>
    <p:sldId id="297" r:id="rId27"/>
    <p:sldId id="298" r:id="rId28"/>
    <p:sldId id="299" r:id="rId29"/>
    <p:sldId id="302" r:id="rId30"/>
    <p:sldId id="303" r:id="rId31"/>
    <p:sldId id="306" r:id="rId32"/>
    <p:sldId id="352" r:id="rId33"/>
    <p:sldId id="307" r:id="rId34"/>
    <p:sldId id="311" r:id="rId35"/>
    <p:sldId id="312" r:id="rId36"/>
    <p:sldId id="313" r:id="rId37"/>
    <p:sldId id="314" r:id="rId38"/>
    <p:sldId id="353" r:id="rId39"/>
    <p:sldId id="317" r:id="rId40"/>
    <p:sldId id="319" r:id="rId41"/>
    <p:sldId id="320" r:id="rId42"/>
    <p:sldId id="321" r:id="rId43"/>
    <p:sldId id="323" r:id="rId44"/>
    <p:sldId id="354" r:id="rId45"/>
    <p:sldId id="355" r:id="rId46"/>
    <p:sldId id="325" r:id="rId47"/>
    <p:sldId id="326" r:id="rId48"/>
    <p:sldId id="329" r:id="rId49"/>
    <p:sldId id="330" r:id="rId50"/>
    <p:sldId id="331" r:id="rId51"/>
    <p:sldId id="332" r:id="rId52"/>
    <p:sldId id="358" r:id="rId53"/>
    <p:sldId id="356" r:id="rId54"/>
    <p:sldId id="349" r:id="rId55"/>
    <p:sldId id="341" r:id="rId56"/>
  </p:sldIdLst>
  <p:sldSz cx="13004800" cy="9753600"/>
  <p:notesSz cx="9144000" cy="6858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177F10-1533-F78C-9DEE-8AD1D6404664}" v="32" dt="2025-08-28T16:36:00.73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595"/>
  </p:normalViewPr>
  <p:slideViewPr>
    <p:cSldViewPr snapToGrid="0" snapToObjects="1">
      <p:cViewPr varScale="1">
        <p:scale>
          <a:sx n="44" d="100"/>
          <a:sy n="44" d="100"/>
        </p:scale>
        <p:origin x="1560" y="66"/>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4E9CB5E-4EF6-A542-A2EE-BB84ADA50C75}" type="datetimeFigureOut">
              <a:rPr lang="en-US" smtClean="0"/>
              <a:t>8/28/2025</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8E4CCAB-90B6-4446-9A2F-542B30311AE7}" type="slidenum">
              <a:rPr lang="en-US" smtClean="0"/>
              <a:t>‹#›</a:t>
            </a:fld>
            <a:endParaRPr lang="en-US"/>
          </a:p>
        </p:txBody>
      </p:sp>
    </p:spTree>
    <p:extLst>
      <p:ext uri="{BB962C8B-B14F-4D97-AF65-F5344CB8AC3E}">
        <p14:creationId xmlns:p14="http://schemas.microsoft.com/office/powerpoint/2010/main" val="422367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2857500" y="514350"/>
            <a:ext cx="3429000" cy="2571750"/>
          </a:xfrm>
          <a:prstGeom prst="rect">
            <a:avLst/>
          </a:prstGeom>
        </p:spPr>
        <p:txBody>
          <a:bodyPr/>
          <a:lstStyle/>
          <a:p>
            <a:pPr lvl="0"/>
            <a:endParaRPr/>
          </a:p>
        </p:txBody>
      </p:sp>
      <p:sp>
        <p:nvSpPr>
          <p:cNvPr id="31" name="Shape 31"/>
          <p:cNvSpPr>
            <a:spLocks noGrp="1"/>
          </p:cNvSpPr>
          <p:nvPr>
            <p:ph type="body" sz="quarter" idx="1"/>
          </p:nvPr>
        </p:nvSpPr>
        <p:spPr>
          <a:xfrm>
            <a:off x="1219200" y="3257550"/>
            <a:ext cx="6705600" cy="3086100"/>
          </a:xfrm>
          <a:prstGeom prst="rect">
            <a:avLst/>
          </a:prstGeom>
        </p:spPr>
        <p:txBody>
          <a:bodyPr/>
          <a:lstStyle/>
          <a:p>
            <a:pPr lvl="0"/>
            <a:endParaRPr/>
          </a:p>
        </p:txBody>
      </p:sp>
    </p:spTree>
    <p:extLst>
      <p:ext uri="{BB962C8B-B14F-4D97-AF65-F5344CB8AC3E}">
        <p14:creationId xmlns:p14="http://schemas.microsoft.com/office/powerpoint/2010/main" val="203609897"/>
      </p:ext>
    </p:extLst>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3004803" cy="97536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1" y="1"/>
            <a:ext cx="3278295" cy="97536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702561" y="1596249"/>
            <a:ext cx="9377680" cy="3395698"/>
          </a:xfrm>
        </p:spPr>
        <p:txBody>
          <a:bodyPr anchor="b">
            <a:normAutofit/>
          </a:bodyPr>
          <a:lstStyle>
            <a:lvl1pPr algn="l">
              <a:defRPr sz="6827"/>
            </a:lvl1pPr>
          </a:lstStyle>
          <a:p>
            <a:r>
              <a:rPr lang="en-US"/>
              <a:t>Click to edit Master title style</a:t>
            </a:r>
            <a:endParaRPr lang="en-US" dirty="0"/>
          </a:p>
        </p:txBody>
      </p:sp>
      <p:sp>
        <p:nvSpPr>
          <p:cNvPr id="3" name="Subtitle 2"/>
          <p:cNvSpPr>
            <a:spLocks noGrp="1"/>
          </p:cNvSpPr>
          <p:nvPr>
            <p:ph type="subTitle" idx="1"/>
          </p:nvPr>
        </p:nvSpPr>
        <p:spPr>
          <a:xfrm>
            <a:off x="2702561" y="5122898"/>
            <a:ext cx="9377680" cy="2354862"/>
          </a:xfrm>
        </p:spPr>
        <p:txBody>
          <a:bodyPr>
            <a:normAutofit/>
          </a:bodyPr>
          <a:lstStyle>
            <a:lvl1pPr marL="0" indent="0" algn="l">
              <a:buNone/>
              <a:defRPr sz="2844" cap="all" baseline="0">
                <a:solidFill>
                  <a:schemeClr val="tx2"/>
                </a:solidFill>
              </a:defRPr>
            </a:lvl1pPr>
            <a:lvl2pPr marL="650230" indent="0" algn="ctr">
              <a:buNone/>
              <a:defRPr sz="2844"/>
            </a:lvl2pPr>
            <a:lvl3pPr marL="1300460" indent="0" algn="ctr">
              <a:buNone/>
              <a:defRPr sz="2560"/>
            </a:lvl3pPr>
            <a:lvl4pPr marL="1950690" indent="0" algn="ctr">
              <a:buNone/>
              <a:defRPr sz="2276"/>
            </a:lvl4pPr>
            <a:lvl5pPr marL="2600919" indent="0" algn="ctr">
              <a:buNone/>
              <a:defRPr sz="2276"/>
            </a:lvl5pPr>
            <a:lvl6pPr marL="3251149" indent="0" algn="ctr">
              <a:buNone/>
              <a:defRPr sz="2276"/>
            </a:lvl6pPr>
            <a:lvl7pPr marL="3901379" indent="0" algn="ctr">
              <a:buNone/>
              <a:defRPr sz="2276"/>
            </a:lvl7pPr>
            <a:lvl8pPr marL="4551609" indent="0" algn="ctr">
              <a:buNone/>
              <a:defRPr sz="2276"/>
            </a:lvl8pPr>
            <a:lvl9pPr marL="5201839" indent="0" algn="ctr">
              <a:buNone/>
              <a:defRPr sz="2276"/>
            </a:lvl9pPr>
          </a:lstStyle>
          <a:p>
            <a:r>
              <a:rPr lang="en-US"/>
              <a:t>Click to edit Master subtitle style</a:t>
            </a:r>
            <a:endParaRPr lang="en-US" dirty="0"/>
          </a:p>
        </p:txBody>
      </p:sp>
      <p:sp>
        <p:nvSpPr>
          <p:cNvPr id="4" name="Date Placeholder 3"/>
          <p:cNvSpPr>
            <a:spLocks noGrp="1"/>
          </p:cNvSpPr>
          <p:nvPr>
            <p:ph type="dt" sz="half" idx="10"/>
          </p:nvPr>
        </p:nvSpPr>
        <p:spPr>
          <a:xfrm>
            <a:off x="8250385" y="7694510"/>
            <a:ext cx="2926080" cy="519289"/>
          </a:xfrm>
        </p:spPr>
        <p:txBody>
          <a:bodyPr/>
          <a:lstStyle/>
          <a:p>
            <a:fld id="{196F663E-5ED1-47B2-8DFB-BADDA486BF96}" type="datetimeFigureOut">
              <a:rPr lang="en-US" smtClean="0"/>
              <a:pPr/>
              <a:t>8/28/2025</a:t>
            </a:fld>
            <a:endParaRPr lang="en-US"/>
          </a:p>
        </p:txBody>
      </p:sp>
      <p:sp>
        <p:nvSpPr>
          <p:cNvPr id="5" name="Footer Placeholder 4"/>
          <p:cNvSpPr>
            <a:spLocks noGrp="1"/>
          </p:cNvSpPr>
          <p:nvPr>
            <p:ph type="ftr" sz="quarter" idx="11"/>
          </p:nvPr>
        </p:nvSpPr>
        <p:spPr>
          <a:xfrm>
            <a:off x="2702560" y="7694510"/>
            <a:ext cx="5466546" cy="519289"/>
          </a:xfrm>
        </p:spPr>
        <p:txBody>
          <a:bodyPr/>
          <a:lstStyle/>
          <a:p>
            <a:endParaRPr lang="en-US"/>
          </a:p>
        </p:txBody>
      </p:sp>
      <p:sp>
        <p:nvSpPr>
          <p:cNvPr id="6" name="Slide Number Placeholder 5"/>
          <p:cNvSpPr>
            <a:spLocks noGrp="1"/>
          </p:cNvSpPr>
          <p:nvPr>
            <p:ph type="sldNum" sz="quarter" idx="12"/>
          </p:nvPr>
        </p:nvSpPr>
        <p:spPr>
          <a:xfrm>
            <a:off x="11257747" y="7694507"/>
            <a:ext cx="822495" cy="519289"/>
          </a:xfrm>
        </p:spPr>
        <p:txBody>
          <a:bodyPr/>
          <a:lstStyle/>
          <a:p>
            <a:fld id="{EBF5CD18-686B-47A9-AFD5-66CE5FA52A66}" type="slidenum">
              <a:rPr lang="en-US" smtClean="0"/>
              <a:pPr/>
              <a:t>‹#›</a:t>
            </a:fld>
            <a:endParaRPr lang="en-US"/>
          </a:p>
        </p:txBody>
      </p:sp>
    </p:spTree>
    <p:extLst>
      <p:ext uri="{BB962C8B-B14F-4D97-AF65-F5344CB8AC3E}">
        <p14:creationId xmlns:p14="http://schemas.microsoft.com/office/powerpoint/2010/main" val="290323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7505" y="6122191"/>
            <a:ext cx="10573178" cy="1165305"/>
          </a:xfrm>
        </p:spPr>
        <p:txBody>
          <a:bodyPr anchor="b">
            <a:normAutofit/>
          </a:bodyPr>
          <a:lstStyle>
            <a:lvl1pPr>
              <a:defRPr sz="4551"/>
            </a:lvl1pPr>
          </a:lstStyle>
          <a:p>
            <a:r>
              <a:rPr lang="en-US"/>
              <a:t>Click to edit Master title style</a:t>
            </a:r>
            <a:endParaRPr lang="en-US" dirty="0"/>
          </a:p>
        </p:txBody>
      </p:sp>
      <p:sp>
        <p:nvSpPr>
          <p:cNvPr id="3" name="Picture Placeholder 2"/>
          <p:cNvSpPr>
            <a:spLocks noGrp="1" noChangeAspect="1"/>
          </p:cNvSpPr>
          <p:nvPr>
            <p:ph type="pic" idx="1"/>
          </p:nvPr>
        </p:nvSpPr>
        <p:spPr>
          <a:xfrm>
            <a:off x="1217505" y="862472"/>
            <a:ext cx="10573178" cy="469301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551"/>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217456" y="7287495"/>
            <a:ext cx="10571583" cy="970627"/>
          </a:xfrm>
        </p:spPr>
        <p:txBody>
          <a:bodyPr>
            <a:normAutofit/>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5" name="Date Placeholder 4"/>
          <p:cNvSpPr>
            <a:spLocks noGrp="1"/>
          </p:cNvSpPr>
          <p:nvPr>
            <p:ph type="dt" sz="half" idx="10"/>
          </p:nvPr>
        </p:nvSpPr>
        <p:spPr/>
        <p:txBody>
          <a:bodyPr/>
          <a:lstStyle/>
          <a:p>
            <a:fld id="{196F663E-5ED1-47B2-8DFB-BADDA486BF96}"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84E61-BFA6-4150-9FE3-AA0C8F288190}" type="slidenum">
              <a:rPr lang="en-US" smtClean="0"/>
              <a:pPr/>
              <a:t>‹#›</a:t>
            </a:fld>
            <a:endParaRPr lang="en-US"/>
          </a:p>
        </p:txBody>
      </p:sp>
    </p:spTree>
    <p:extLst>
      <p:ext uri="{BB962C8B-B14F-4D97-AF65-F5344CB8AC3E}">
        <p14:creationId xmlns:p14="http://schemas.microsoft.com/office/powerpoint/2010/main" val="421634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17554" y="866987"/>
            <a:ext cx="10566352" cy="4876800"/>
          </a:xfrm>
        </p:spPr>
        <p:txBody>
          <a:bodyPr anchor="ctr">
            <a:normAutofit/>
          </a:bodyPr>
          <a:lstStyle>
            <a:lvl1pPr>
              <a:defRPr sz="5120"/>
            </a:lvl1pPr>
          </a:lstStyle>
          <a:p>
            <a:r>
              <a:rPr lang="en-US"/>
              <a:t>Click to edit Master title style</a:t>
            </a:r>
            <a:endParaRPr lang="en-US" dirty="0"/>
          </a:p>
        </p:txBody>
      </p:sp>
      <p:sp>
        <p:nvSpPr>
          <p:cNvPr id="4" name="Text Placeholder 3"/>
          <p:cNvSpPr>
            <a:spLocks noGrp="1"/>
          </p:cNvSpPr>
          <p:nvPr>
            <p:ph type="body" sz="half" idx="2"/>
          </p:nvPr>
        </p:nvSpPr>
        <p:spPr>
          <a:xfrm>
            <a:off x="1217505" y="6285654"/>
            <a:ext cx="10564756" cy="1950719"/>
          </a:xfrm>
        </p:spPr>
        <p:txBody>
          <a:bodyPr anchor="ctr">
            <a:normAutofit/>
          </a:bodyPr>
          <a:lstStyle>
            <a:lvl1pPr marL="0" indent="0">
              <a:buNone/>
              <a:defRPr sz="2560"/>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5" name="Date Placeholder 4"/>
          <p:cNvSpPr>
            <a:spLocks noGrp="1"/>
          </p:cNvSpPr>
          <p:nvPr>
            <p:ph type="dt" sz="half" idx="10"/>
          </p:nvPr>
        </p:nvSpPr>
        <p:spPr/>
        <p:txBody>
          <a:bodyPr/>
          <a:lstStyle/>
          <a:p>
            <a:fld id="{196F663E-5ED1-47B2-8DFB-BADDA486BF96}"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84E61-BFA6-4150-9FE3-AA0C8F288190}" type="slidenum">
              <a:rPr lang="en-US" smtClean="0"/>
              <a:pPr/>
              <a:t>‹#›</a:t>
            </a:fld>
            <a:endParaRPr lang="en-US"/>
          </a:p>
        </p:txBody>
      </p:sp>
    </p:spTree>
    <p:extLst>
      <p:ext uri="{BB962C8B-B14F-4D97-AF65-F5344CB8AC3E}">
        <p14:creationId xmlns:p14="http://schemas.microsoft.com/office/powerpoint/2010/main" val="855059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42626" y="866987"/>
            <a:ext cx="9922935" cy="3908877"/>
          </a:xfrm>
        </p:spPr>
        <p:txBody>
          <a:bodyPr anchor="ctr">
            <a:normAutofit/>
          </a:bodyPr>
          <a:lstStyle>
            <a:lvl1pPr>
              <a:defRPr sz="5120"/>
            </a:lvl1pPr>
          </a:lstStyle>
          <a:p>
            <a:r>
              <a:rPr lang="en-US"/>
              <a:t>Click to edit Master title style</a:t>
            </a:r>
            <a:endParaRPr lang="en-US" dirty="0"/>
          </a:p>
        </p:txBody>
      </p:sp>
      <p:sp>
        <p:nvSpPr>
          <p:cNvPr id="12" name="Text Placeholder 3"/>
          <p:cNvSpPr>
            <a:spLocks noGrp="1"/>
          </p:cNvSpPr>
          <p:nvPr>
            <p:ph type="body" sz="half" idx="13"/>
          </p:nvPr>
        </p:nvSpPr>
        <p:spPr>
          <a:xfrm>
            <a:off x="1835355" y="4786570"/>
            <a:ext cx="9335785" cy="780754"/>
          </a:xfrm>
        </p:spPr>
        <p:txBody>
          <a:bodyPr anchor="t">
            <a:normAutofit/>
          </a:bodyPr>
          <a:lstStyle>
            <a:lvl1pPr marL="0" indent="0">
              <a:buNone/>
              <a:defRPr sz="1991"/>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4" name="Text Placeholder 3"/>
          <p:cNvSpPr>
            <a:spLocks noGrp="1"/>
          </p:cNvSpPr>
          <p:nvPr>
            <p:ph type="body" sz="half" idx="2"/>
          </p:nvPr>
        </p:nvSpPr>
        <p:spPr>
          <a:xfrm>
            <a:off x="1217505" y="6129663"/>
            <a:ext cx="10566403" cy="2118394"/>
          </a:xfrm>
        </p:spPr>
        <p:txBody>
          <a:bodyPr anchor="ctr">
            <a:normAutofit/>
          </a:bodyPr>
          <a:lstStyle>
            <a:lvl1pPr marL="0" indent="0">
              <a:buNone/>
              <a:defRPr sz="2560"/>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5" name="Date Placeholder 4"/>
          <p:cNvSpPr>
            <a:spLocks noGrp="1"/>
          </p:cNvSpPr>
          <p:nvPr>
            <p:ph type="dt" sz="half" idx="10"/>
          </p:nvPr>
        </p:nvSpPr>
        <p:spPr/>
        <p:txBody>
          <a:bodyPr/>
          <a:lstStyle/>
          <a:p>
            <a:fld id="{196F663E-5ED1-47B2-8DFB-BADDA486BF96}"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84E61-BFA6-4150-9FE3-AA0C8F288190}" type="slidenum">
              <a:rPr lang="en-US" smtClean="0"/>
              <a:pPr/>
              <a:t>‹#›</a:t>
            </a:fld>
            <a:endParaRPr lang="en-US"/>
          </a:p>
        </p:txBody>
      </p:sp>
      <p:sp>
        <p:nvSpPr>
          <p:cNvPr id="52" name="TextBox 51"/>
          <p:cNvSpPr txBox="1"/>
          <p:nvPr/>
        </p:nvSpPr>
        <p:spPr>
          <a:xfrm>
            <a:off x="990690" y="1021807"/>
            <a:ext cx="650240" cy="831681"/>
          </a:xfrm>
          <a:prstGeom prst="rect">
            <a:avLst/>
          </a:prstGeom>
        </p:spPr>
        <p:txBody>
          <a:bodyPr vert="horz" lIns="130048" tIns="65024" rIns="130048" bIns="6502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1378" dirty="0">
                <a:solidFill>
                  <a:schemeClr val="tx1"/>
                </a:solidFill>
                <a:effectLst/>
              </a:rPr>
              <a:t>“</a:t>
            </a:r>
          </a:p>
        </p:txBody>
      </p:sp>
      <p:sp>
        <p:nvSpPr>
          <p:cNvPr id="53" name="TextBox 52"/>
          <p:cNvSpPr txBox="1"/>
          <p:nvPr/>
        </p:nvSpPr>
        <p:spPr>
          <a:xfrm>
            <a:off x="11118184" y="3932405"/>
            <a:ext cx="650240" cy="831681"/>
          </a:xfrm>
          <a:prstGeom prst="rect">
            <a:avLst/>
          </a:prstGeom>
        </p:spPr>
        <p:txBody>
          <a:bodyPr vert="horz" lIns="130048" tIns="65024" rIns="130048" bIns="6502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1378" dirty="0">
                <a:solidFill>
                  <a:schemeClr val="tx1"/>
                </a:solidFill>
                <a:effectLst/>
              </a:rPr>
              <a:t>”</a:t>
            </a:r>
          </a:p>
        </p:txBody>
      </p:sp>
    </p:spTree>
    <p:extLst>
      <p:ext uri="{BB962C8B-B14F-4D97-AF65-F5344CB8AC3E}">
        <p14:creationId xmlns:p14="http://schemas.microsoft.com/office/powerpoint/2010/main" val="4084698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17506" y="3035082"/>
            <a:ext cx="10566401" cy="3572388"/>
          </a:xfrm>
        </p:spPr>
        <p:txBody>
          <a:bodyPr anchor="b">
            <a:normAutofit/>
          </a:bodyPr>
          <a:lstStyle>
            <a:lvl1pPr>
              <a:defRPr sz="5120"/>
            </a:lvl1pPr>
          </a:lstStyle>
          <a:p>
            <a:r>
              <a:rPr lang="en-US"/>
              <a:t>Click to edit Master title style</a:t>
            </a:r>
            <a:endParaRPr lang="en-US" dirty="0"/>
          </a:p>
        </p:txBody>
      </p:sp>
      <p:sp>
        <p:nvSpPr>
          <p:cNvPr id="4" name="Text Placeholder 3"/>
          <p:cNvSpPr>
            <a:spLocks noGrp="1"/>
          </p:cNvSpPr>
          <p:nvPr>
            <p:ph type="body" sz="half" idx="2"/>
          </p:nvPr>
        </p:nvSpPr>
        <p:spPr>
          <a:xfrm>
            <a:off x="1217455" y="6624221"/>
            <a:ext cx="10564806" cy="1622249"/>
          </a:xfrm>
        </p:spPr>
        <p:txBody>
          <a:bodyPr anchor="t">
            <a:normAutofit/>
          </a:bodyPr>
          <a:lstStyle>
            <a:lvl1pPr marL="0" indent="0">
              <a:buNone/>
              <a:defRPr sz="2560"/>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5" name="Date Placeholder 4"/>
          <p:cNvSpPr>
            <a:spLocks noGrp="1"/>
          </p:cNvSpPr>
          <p:nvPr>
            <p:ph type="dt" sz="half" idx="10"/>
          </p:nvPr>
        </p:nvSpPr>
        <p:spPr/>
        <p:txBody>
          <a:bodyPr/>
          <a:lstStyle/>
          <a:p>
            <a:fld id="{196F663E-5ED1-47B2-8DFB-BADDA486BF96}"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84E61-BFA6-4150-9FE3-AA0C8F288190}" type="slidenum">
              <a:rPr lang="en-US" smtClean="0"/>
              <a:pPr/>
              <a:t>‹#›</a:t>
            </a:fld>
            <a:endParaRPr lang="en-US"/>
          </a:p>
        </p:txBody>
      </p:sp>
    </p:spTree>
    <p:extLst>
      <p:ext uri="{BB962C8B-B14F-4D97-AF65-F5344CB8AC3E}">
        <p14:creationId xmlns:p14="http://schemas.microsoft.com/office/powerpoint/2010/main" val="954721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217508" y="866987"/>
            <a:ext cx="10566399" cy="270933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217505" y="3803681"/>
            <a:ext cx="3410025" cy="975360"/>
          </a:xfrm>
        </p:spPr>
        <p:txBody>
          <a:bodyPr anchor="b">
            <a:noAutofit/>
          </a:bodyPr>
          <a:lstStyle>
            <a:lvl1pPr marL="0" indent="0">
              <a:lnSpc>
                <a:spcPct val="90000"/>
              </a:lnSpc>
              <a:buNone/>
              <a:defRPr sz="2844" b="0" cap="all" baseline="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8" name="Text Placeholder 3"/>
          <p:cNvSpPr>
            <a:spLocks noGrp="1"/>
          </p:cNvSpPr>
          <p:nvPr>
            <p:ph type="body" sz="half" idx="15"/>
          </p:nvPr>
        </p:nvSpPr>
        <p:spPr>
          <a:xfrm>
            <a:off x="1217506" y="4779041"/>
            <a:ext cx="3408259" cy="3457331"/>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9" name="Text Placeholder 4"/>
          <p:cNvSpPr>
            <a:spLocks noGrp="1"/>
          </p:cNvSpPr>
          <p:nvPr>
            <p:ph type="body" sz="quarter" idx="3"/>
          </p:nvPr>
        </p:nvSpPr>
        <p:spPr>
          <a:xfrm>
            <a:off x="4815752" y="3808192"/>
            <a:ext cx="3396678" cy="975360"/>
          </a:xfrm>
        </p:spPr>
        <p:txBody>
          <a:bodyPr anchor="b">
            <a:noAutofit/>
          </a:bodyPr>
          <a:lstStyle>
            <a:lvl1pPr marL="0" indent="0">
              <a:lnSpc>
                <a:spcPct val="90000"/>
              </a:lnSpc>
              <a:buNone/>
              <a:defRPr sz="2844" b="0" cap="all" baseline="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10" name="Text Placeholder 3"/>
          <p:cNvSpPr>
            <a:spLocks noGrp="1"/>
          </p:cNvSpPr>
          <p:nvPr>
            <p:ph type="body" sz="half" idx="16"/>
          </p:nvPr>
        </p:nvSpPr>
        <p:spPr>
          <a:xfrm>
            <a:off x="4815751" y="4783552"/>
            <a:ext cx="3397629" cy="3457331"/>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11" name="Text Placeholder 4"/>
          <p:cNvSpPr>
            <a:spLocks noGrp="1"/>
          </p:cNvSpPr>
          <p:nvPr>
            <p:ph type="body" sz="quarter" idx="13"/>
          </p:nvPr>
        </p:nvSpPr>
        <p:spPr>
          <a:xfrm>
            <a:off x="8375939" y="3803681"/>
            <a:ext cx="3407966" cy="975360"/>
          </a:xfrm>
        </p:spPr>
        <p:txBody>
          <a:bodyPr anchor="b">
            <a:noAutofit/>
          </a:bodyPr>
          <a:lstStyle>
            <a:lvl1pPr marL="0" indent="0">
              <a:lnSpc>
                <a:spcPct val="90000"/>
              </a:lnSpc>
              <a:buNone/>
              <a:defRPr sz="2844" b="0" cap="all" baseline="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12" name="Text Placeholder 3"/>
          <p:cNvSpPr>
            <a:spLocks noGrp="1"/>
          </p:cNvSpPr>
          <p:nvPr>
            <p:ph type="body" sz="half" idx="17"/>
          </p:nvPr>
        </p:nvSpPr>
        <p:spPr>
          <a:xfrm>
            <a:off x="8375939" y="4779041"/>
            <a:ext cx="3407966" cy="3457331"/>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3" name="Date Placeholder 2"/>
          <p:cNvSpPr>
            <a:spLocks noGrp="1"/>
          </p:cNvSpPr>
          <p:nvPr>
            <p:ph type="dt" sz="half" idx="10"/>
          </p:nvPr>
        </p:nvSpPr>
        <p:spPr/>
        <p:txBody>
          <a:bodyPr/>
          <a:lstStyle/>
          <a:p>
            <a:fld id="{196F663E-5ED1-47B2-8DFB-BADDA486BF96}" type="datetimeFigureOut">
              <a:rPr lang="en-US" smtClean="0"/>
              <a:pPr/>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F84E61-BFA6-4150-9FE3-AA0C8F288190}" type="slidenum">
              <a:rPr lang="en-US" smtClean="0"/>
              <a:pPr/>
              <a:t>‹#›</a:t>
            </a:fld>
            <a:endParaRPr lang="en-US"/>
          </a:p>
        </p:txBody>
      </p:sp>
    </p:spTree>
    <p:extLst>
      <p:ext uri="{BB962C8B-B14F-4D97-AF65-F5344CB8AC3E}">
        <p14:creationId xmlns:p14="http://schemas.microsoft.com/office/powerpoint/2010/main" val="476352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217507" y="866987"/>
            <a:ext cx="10566399" cy="270933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217508" y="6264314"/>
            <a:ext cx="3408256" cy="819573"/>
          </a:xfrm>
        </p:spPr>
        <p:txBody>
          <a:bodyPr anchor="b">
            <a:noAutofit/>
          </a:bodyPr>
          <a:lstStyle>
            <a:lvl1pPr marL="0" indent="0">
              <a:lnSpc>
                <a:spcPct val="90000"/>
              </a:lnSpc>
              <a:buNone/>
              <a:defRPr sz="2844" b="0" cap="all" baseline="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20" name="Picture Placeholder 2"/>
          <p:cNvSpPr>
            <a:spLocks noGrp="1" noChangeAspect="1"/>
          </p:cNvSpPr>
          <p:nvPr>
            <p:ph type="pic" idx="15"/>
          </p:nvPr>
        </p:nvSpPr>
        <p:spPr>
          <a:xfrm>
            <a:off x="1217508" y="3793064"/>
            <a:ext cx="3408256" cy="2167467"/>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56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217508" y="7083889"/>
            <a:ext cx="3408256" cy="1163154"/>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22" name="Text Placeholder 4"/>
          <p:cNvSpPr>
            <a:spLocks noGrp="1"/>
          </p:cNvSpPr>
          <p:nvPr>
            <p:ph type="body" sz="quarter" idx="3"/>
          </p:nvPr>
        </p:nvSpPr>
        <p:spPr>
          <a:xfrm>
            <a:off x="4788324" y="6264314"/>
            <a:ext cx="3413760" cy="819573"/>
          </a:xfrm>
        </p:spPr>
        <p:txBody>
          <a:bodyPr anchor="b">
            <a:noAutofit/>
          </a:bodyPr>
          <a:lstStyle>
            <a:lvl1pPr marL="0" indent="0">
              <a:lnSpc>
                <a:spcPct val="90000"/>
              </a:lnSpc>
              <a:buNone/>
              <a:defRPr sz="2844" b="0" cap="all" baseline="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23" name="Picture Placeholder 2"/>
          <p:cNvSpPr>
            <a:spLocks noGrp="1" noChangeAspect="1"/>
          </p:cNvSpPr>
          <p:nvPr>
            <p:ph type="pic" idx="21"/>
          </p:nvPr>
        </p:nvSpPr>
        <p:spPr>
          <a:xfrm>
            <a:off x="4788324" y="3793064"/>
            <a:ext cx="3412203" cy="2167467"/>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56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786766" y="7083886"/>
            <a:ext cx="3413760" cy="1152486"/>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25" name="Text Placeholder 4"/>
          <p:cNvSpPr>
            <a:spLocks noGrp="1"/>
          </p:cNvSpPr>
          <p:nvPr>
            <p:ph type="body" sz="quarter" idx="13"/>
          </p:nvPr>
        </p:nvSpPr>
        <p:spPr>
          <a:xfrm>
            <a:off x="8376073" y="6264313"/>
            <a:ext cx="3403457" cy="819573"/>
          </a:xfrm>
        </p:spPr>
        <p:txBody>
          <a:bodyPr anchor="b">
            <a:noAutofit/>
          </a:bodyPr>
          <a:lstStyle>
            <a:lvl1pPr marL="0" indent="0">
              <a:lnSpc>
                <a:spcPct val="90000"/>
              </a:lnSpc>
              <a:buNone/>
              <a:defRPr sz="2844" b="0" cap="all" baseline="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26" name="Picture Placeholder 2"/>
          <p:cNvSpPr>
            <a:spLocks noGrp="1" noChangeAspect="1"/>
          </p:cNvSpPr>
          <p:nvPr>
            <p:ph type="pic" idx="22"/>
          </p:nvPr>
        </p:nvSpPr>
        <p:spPr>
          <a:xfrm>
            <a:off x="8375940" y="3793064"/>
            <a:ext cx="3407967" cy="2167467"/>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56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8375939" y="7083883"/>
            <a:ext cx="3407966" cy="1152491"/>
          </a:xfrm>
        </p:spPr>
        <p:txBody>
          <a:bodyPr anchor="t">
            <a:normAutofit/>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3" name="Date Placeholder 2"/>
          <p:cNvSpPr>
            <a:spLocks noGrp="1"/>
          </p:cNvSpPr>
          <p:nvPr>
            <p:ph type="dt" sz="half" idx="10"/>
          </p:nvPr>
        </p:nvSpPr>
        <p:spPr/>
        <p:txBody>
          <a:bodyPr/>
          <a:lstStyle/>
          <a:p>
            <a:fld id="{196F663E-5ED1-47B2-8DFB-BADDA486BF96}" type="datetimeFigureOut">
              <a:rPr lang="en-US" smtClean="0"/>
              <a:pPr/>
              <a:t>8/28/2025</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61F84E61-BFA6-4150-9FE3-AA0C8F288190}" type="slidenum">
              <a:rPr lang="en-US" smtClean="0"/>
              <a:pPr/>
              <a:t>‹#›</a:t>
            </a:fld>
            <a:endParaRPr lang="en-US"/>
          </a:p>
        </p:txBody>
      </p:sp>
    </p:spTree>
    <p:extLst>
      <p:ext uri="{BB962C8B-B14F-4D97-AF65-F5344CB8AC3E}">
        <p14:creationId xmlns:p14="http://schemas.microsoft.com/office/powerpoint/2010/main" val="1331423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F663E-5ED1-47B2-8DFB-BADDA486BF96}"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84E61-BFA6-4150-9FE3-AA0C8F288190}" type="slidenum">
              <a:rPr lang="en-US" smtClean="0"/>
              <a:pPr/>
              <a:t>‹#›</a:t>
            </a:fld>
            <a:endParaRPr lang="en-US"/>
          </a:p>
        </p:txBody>
      </p:sp>
    </p:spTree>
    <p:extLst>
      <p:ext uri="{BB962C8B-B14F-4D97-AF65-F5344CB8AC3E}">
        <p14:creationId xmlns:p14="http://schemas.microsoft.com/office/powerpoint/2010/main" val="2420282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45228" y="866987"/>
            <a:ext cx="2138678" cy="73693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17504" y="866987"/>
            <a:ext cx="8265163" cy="7369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F663E-5ED1-47B2-8DFB-BADDA486BF96}"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84E61-BFA6-4150-9FE3-AA0C8F288190}" type="slidenum">
              <a:rPr lang="en-US" smtClean="0"/>
              <a:pPr/>
              <a:t>‹#›</a:t>
            </a:fld>
            <a:endParaRPr lang="en-US"/>
          </a:p>
        </p:txBody>
      </p:sp>
    </p:spTree>
    <p:extLst>
      <p:ext uri="{BB962C8B-B14F-4D97-AF65-F5344CB8AC3E}">
        <p14:creationId xmlns:p14="http://schemas.microsoft.com/office/powerpoint/2010/main" val="2947208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1217508" y="879670"/>
            <a:ext cx="10566399" cy="2102855"/>
          </a:xfrm>
        </p:spPr>
        <p:txBody>
          <a:bodyPr/>
          <a:lstStyle/>
          <a:p>
            <a:r>
              <a:rPr lang="en-US"/>
              <a:t>Click to edit Master title style</a:t>
            </a:r>
            <a:endParaRPr lang="en-US" dirty="0"/>
          </a:p>
        </p:txBody>
      </p:sp>
      <p:sp>
        <p:nvSpPr>
          <p:cNvPr id="48" name="Content Placeholder 2"/>
          <p:cNvSpPr>
            <a:spLocks noGrp="1"/>
          </p:cNvSpPr>
          <p:nvPr>
            <p:ph idx="1"/>
          </p:nvPr>
        </p:nvSpPr>
        <p:spPr>
          <a:xfrm>
            <a:off x="1217508" y="3199271"/>
            <a:ext cx="10566399" cy="503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7954049" y="8367328"/>
            <a:ext cx="2926080" cy="519289"/>
          </a:xfrm>
        </p:spPr>
        <p:txBody>
          <a:bodyPr/>
          <a:lstStyle/>
          <a:p>
            <a:fld id="{196F663E-5ED1-47B2-8DFB-BADDA486BF96}" type="datetimeFigureOut">
              <a:rPr lang="en-US" smtClean="0"/>
              <a:pPr/>
              <a:t>8/28/2025</a:t>
            </a:fld>
            <a:endParaRPr lang="en-US"/>
          </a:p>
        </p:txBody>
      </p:sp>
      <p:sp>
        <p:nvSpPr>
          <p:cNvPr id="50" name="Footer Placeholder 4"/>
          <p:cNvSpPr>
            <a:spLocks noGrp="1"/>
          </p:cNvSpPr>
          <p:nvPr>
            <p:ph type="ftr" sz="quarter" idx="11"/>
          </p:nvPr>
        </p:nvSpPr>
        <p:spPr>
          <a:xfrm>
            <a:off x="1217506" y="8367327"/>
            <a:ext cx="6655263" cy="519289"/>
          </a:xfrm>
        </p:spPr>
        <p:txBody>
          <a:bodyPr/>
          <a:lstStyle/>
          <a:p>
            <a:endParaRPr lang="en-US"/>
          </a:p>
        </p:txBody>
      </p:sp>
      <p:sp>
        <p:nvSpPr>
          <p:cNvPr id="51" name="Slide Number Placeholder 5"/>
          <p:cNvSpPr>
            <a:spLocks noGrp="1"/>
          </p:cNvSpPr>
          <p:nvPr>
            <p:ph type="sldNum" sz="quarter" idx="12"/>
          </p:nvPr>
        </p:nvSpPr>
        <p:spPr>
          <a:xfrm>
            <a:off x="10961410" y="8367325"/>
            <a:ext cx="822495" cy="519289"/>
          </a:xfrm>
        </p:spPr>
        <p:txBody>
          <a:bodyPr/>
          <a:lstStyle/>
          <a:p>
            <a:fld id="{61F84E61-BFA6-4150-9FE3-AA0C8F288190}" type="slidenum">
              <a:rPr lang="en-US" smtClean="0"/>
              <a:pPr/>
              <a:t>‹#›</a:t>
            </a:fld>
            <a:endParaRPr lang="en-US"/>
          </a:p>
        </p:txBody>
      </p:sp>
    </p:spTree>
    <p:extLst>
      <p:ext uri="{BB962C8B-B14F-4D97-AF65-F5344CB8AC3E}">
        <p14:creationId xmlns:p14="http://schemas.microsoft.com/office/powerpoint/2010/main" val="316745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505" y="2018457"/>
            <a:ext cx="10566400" cy="4057226"/>
          </a:xfrm>
        </p:spPr>
        <p:txBody>
          <a:bodyPr anchor="b">
            <a:normAutofit/>
          </a:bodyPr>
          <a:lstStyle>
            <a:lvl1pPr>
              <a:defRPr sz="5120"/>
            </a:lvl1pPr>
          </a:lstStyle>
          <a:p>
            <a:r>
              <a:rPr lang="en-US"/>
              <a:t>Click to edit Master title style</a:t>
            </a:r>
            <a:endParaRPr lang="en-US" dirty="0"/>
          </a:p>
        </p:txBody>
      </p:sp>
      <p:sp>
        <p:nvSpPr>
          <p:cNvPr id="3" name="Text Placeholder 2"/>
          <p:cNvSpPr>
            <a:spLocks noGrp="1"/>
          </p:cNvSpPr>
          <p:nvPr>
            <p:ph type="body" idx="1"/>
          </p:nvPr>
        </p:nvSpPr>
        <p:spPr>
          <a:xfrm>
            <a:off x="1217505" y="6292426"/>
            <a:ext cx="10566400" cy="1955237"/>
          </a:xfrm>
        </p:spPr>
        <p:txBody>
          <a:bodyPr>
            <a:normAutofit/>
          </a:bodyPr>
          <a:lstStyle>
            <a:lvl1pPr marL="0" indent="0">
              <a:buNone/>
              <a:defRPr sz="2560" cap="all" baseline="0">
                <a:solidFill>
                  <a:schemeClr val="tx1">
                    <a:tint val="75000"/>
                  </a:schemeClr>
                </a:solidFill>
              </a:defRPr>
            </a:lvl1pPr>
            <a:lvl2pPr marL="650230" indent="0">
              <a:buNone/>
              <a:defRPr sz="2560">
                <a:solidFill>
                  <a:schemeClr val="tx1">
                    <a:tint val="75000"/>
                  </a:schemeClr>
                </a:solidFill>
              </a:defRPr>
            </a:lvl2pPr>
            <a:lvl3pPr marL="1300460" indent="0">
              <a:buNone/>
              <a:defRPr sz="2560">
                <a:solidFill>
                  <a:schemeClr val="tx1">
                    <a:tint val="75000"/>
                  </a:schemeClr>
                </a:solidFill>
              </a:defRPr>
            </a:lvl3pPr>
            <a:lvl4pPr marL="1950690" indent="0">
              <a:buNone/>
              <a:defRPr sz="2276">
                <a:solidFill>
                  <a:schemeClr val="tx1">
                    <a:tint val="75000"/>
                  </a:schemeClr>
                </a:solidFill>
              </a:defRPr>
            </a:lvl4pPr>
            <a:lvl5pPr marL="2600919" indent="0">
              <a:buNone/>
              <a:defRPr sz="2276">
                <a:solidFill>
                  <a:schemeClr val="tx1">
                    <a:tint val="75000"/>
                  </a:schemeClr>
                </a:solidFill>
              </a:defRPr>
            </a:lvl5pPr>
            <a:lvl6pPr marL="3251149" indent="0">
              <a:buNone/>
              <a:defRPr sz="2276">
                <a:solidFill>
                  <a:schemeClr val="tx1">
                    <a:tint val="75000"/>
                  </a:schemeClr>
                </a:solidFill>
              </a:defRPr>
            </a:lvl6pPr>
            <a:lvl7pPr marL="3901379" indent="0">
              <a:buNone/>
              <a:defRPr sz="2276">
                <a:solidFill>
                  <a:schemeClr val="tx1">
                    <a:tint val="75000"/>
                  </a:schemeClr>
                </a:solidFill>
              </a:defRPr>
            </a:lvl7pPr>
            <a:lvl8pPr marL="4551609" indent="0">
              <a:buNone/>
              <a:defRPr sz="2276">
                <a:solidFill>
                  <a:schemeClr val="tx1">
                    <a:tint val="75000"/>
                  </a:schemeClr>
                </a:solidFill>
              </a:defRPr>
            </a:lvl8pPr>
            <a:lvl9pPr marL="5201839" indent="0">
              <a:buNone/>
              <a:defRPr sz="227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AAB499-F5DE-4BE5-BB26-90CC428051F7}" type="datetime1">
              <a:rPr lang="en-US" smtClean="0"/>
              <a:pPr/>
              <a:t>8/28/2025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EBF5CD18-686B-47A9-AFD5-66CE5FA52A66}" type="slidenum">
              <a:rPr lang="en-US" smtClean="0"/>
              <a:pPr/>
              <a:t>‹#›</a:t>
            </a:fld>
            <a:endParaRPr lang="en-US"/>
          </a:p>
        </p:txBody>
      </p:sp>
    </p:spTree>
    <p:extLst>
      <p:ext uri="{BB962C8B-B14F-4D97-AF65-F5344CB8AC3E}">
        <p14:creationId xmlns:p14="http://schemas.microsoft.com/office/powerpoint/2010/main" val="369723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17505" y="3199269"/>
            <a:ext cx="5203615" cy="503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83681" y="3199269"/>
            <a:ext cx="5200225" cy="5037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F663E-5ED1-47B2-8DFB-BADDA486BF96}"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84E61-BFA6-4150-9FE3-AA0C8F288190}" type="slidenum">
              <a:rPr lang="en-US" smtClean="0"/>
              <a:pPr/>
              <a:t>‹#›</a:t>
            </a:fld>
            <a:endParaRPr lang="en-US"/>
          </a:p>
        </p:txBody>
      </p:sp>
    </p:spTree>
    <p:extLst>
      <p:ext uri="{BB962C8B-B14F-4D97-AF65-F5344CB8AC3E}">
        <p14:creationId xmlns:p14="http://schemas.microsoft.com/office/powerpoint/2010/main" val="399207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505" y="880537"/>
            <a:ext cx="10566400" cy="210198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439" y="3199269"/>
            <a:ext cx="4886683" cy="1171786"/>
          </a:xfrm>
        </p:spPr>
        <p:txBody>
          <a:bodyPr anchor="b"/>
          <a:lstStyle>
            <a:lvl1pPr marL="0" indent="0">
              <a:lnSpc>
                <a:spcPct val="90000"/>
              </a:lnSpc>
              <a:buNone/>
              <a:defRPr sz="3413" b="0" cap="all" baseline="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4" name="Content Placeholder 3"/>
          <p:cNvSpPr>
            <a:spLocks noGrp="1"/>
          </p:cNvSpPr>
          <p:nvPr>
            <p:ph sz="half" idx="2"/>
          </p:nvPr>
        </p:nvSpPr>
        <p:spPr>
          <a:xfrm>
            <a:off x="1217505" y="4371056"/>
            <a:ext cx="5203617" cy="38653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00612" y="3199268"/>
            <a:ext cx="4883292" cy="1171786"/>
          </a:xfrm>
        </p:spPr>
        <p:txBody>
          <a:bodyPr anchor="b"/>
          <a:lstStyle>
            <a:lvl1pPr marL="0" indent="0">
              <a:lnSpc>
                <a:spcPct val="90000"/>
              </a:lnSpc>
              <a:buNone/>
              <a:defRPr sz="3413" b="0" cap="all" baseline="0">
                <a:solidFill>
                  <a:schemeClr val="tx1"/>
                </a:solidFill>
              </a:defRPr>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6" name="Content Placeholder 5"/>
          <p:cNvSpPr>
            <a:spLocks noGrp="1"/>
          </p:cNvSpPr>
          <p:nvPr>
            <p:ph sz="quarter" idx="4"/>
          </p:nvPr>
        </p:nvSpPr>
        <p:spPr>
          <a:xfrm>
            <a:off x="6583680" y="4371056"/>
            <a:ext cx="5200225" cy="38653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F663E-5ED1-47B2-8DFB-BADDA486BF96}" type="datetimeFigureOut">
              <a:rPr lang="en-US" smtClean="0"/>
              <a:pPr/>
              <a:t>8/28/2025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F84E61-BFA6-4150-9FE3-AA0C8F288190}" type="slidenum">
              <a:rPr lang="en-US" smtClean="0"/>
              <a:pPr/>
              <a:t>‹#›</a:t>
            </a:fld>
            <a:endParaRPr lang="en-US"/>
          </a:p>
        </p:txBody>
      </p:sp>
    </p:spTree>
    <p:extLst>
      <p:ext uri="{BB962C8B-B14F-4D97-AF65-F5344CB8AC3E}">
        <p14:creationId xmlns:p14="http://schemas.microsoft.com/office/powerpoint/2010/main" val="41722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6F663E-5ED1-47B2-8DFB-BADDA486BF96}" type="datetimeFigureOut">
              <a:rPr lang="en-US" smtClean="0"/>
              <a:pPr/>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F84E61-BFA6-4150-9FE3-AA0C8F288190}" type="slidenum">
              <a:rPr lang="en-US" smtClean="0"/>
              <a:pPr/>
              <a:t>‹#›</a:t>
            </a:fld>
            <a:endParaRPr lang="en-US"/>
          </a:p>
        </p:txBody>
      </p:sp>
    </p:spTree>
    <p:extLst>
      <p:ext uri="{BB962C8B-B14F-4D97-AF65-F5344CB8AC3E}">
        <p14:creationId xmlns:p14="http://schemas.microsoft.com/office/powerpoint/2010/main" val="129374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F663E-5ED1-47B2-8DFB-BADDA486BF96}"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F84E61-BFA6-4150-9FE3-AA0C8F288190}" type="slidenum">
              <a:rPr lang="en-US" smtClean="0"/>
              <a:pPr/>
              <a:t>‹#›</a:t>
            </a:fld>
            <a:endParaRPr lang="en-US"/>
          </a:p>
        </p:txBody>
      </p:sp>
    </p:spTree>
    <p:extLst>
      <p:ext uri="{BB962C8B-B14F-4D97-AF65-F5344CB8AC3E}">
        <p14:creationId xmlns:p14="http://schemas.microsoft.com/office/powerpoint/2010/main" val="389985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23153" y="866988"/>
            <a:ext cx="4113106" cy="2332279"/>
          </a:xfrm>
        </p:spPr>
        <p:txBody>
          <a:bodyPr anchor="b"/>
          <a:lstStyle>
            <a:lvl1pPr>
              <a:defRPr sz="4551"/>
            </a:lvl1pPr>
          </a:lstStyle>
          <a:p>
            <a:r>
              <a:rPr lang="en-US"/>
              <a:t>Click to edit Master title style</a:t>
            </a:r>
            <a:endParaRPr lang="en-US" dirty="0"/>
          </a:p>
        </p:txBody>
      </p:sp>
      <p:sp>
        <p:nvSpPr>
          <p:cNvPr id="3" name="Content Placeholder 2"/>
          <p:cNvSpPr>
            <a:spLocks noGrp="1"/>
          </p:cNvSpPr>
          <p:nvPr>
            <p:ph idx="1"/>
          </p:nvPr>
        </p:nvSpPr>
        <p:spPr>
          <a:xfrm>
            <a:off x="5499947" y="842903"/>
            <a:ext cx="6283957" cy="739347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23153" y="3199269"/>
            <a:ext cx="4113106" cy="5037104"/>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5" name="Date Placeholder 4"/>
          <p:cNvSpPr>
            <a:spLocks noGrp="1"/>
          </p:cNvSpPr>
          <p:nvPr>
            <p:ph type="dt" sz="half" idx="10"/>
          </p:nvPr>
        </p:nvSpPr>
        <p:spPr/>
        <p:txBody>
          <a:bodyPr/>
          <a:lstStyle/>
          <a:p>
            <a:fld id="{196F663E-5ED1-47B2-8DFB-BADDA486BF96}"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84E61-BFA6-4150-9FE3-AA0C8F288190}" type="slidenum">
              <a:rPr lang="en-US" smtClean="0"/>
              <a:pPr/>
              <a:t>‹#›</a:t>
            </a:fld>
            <a:endParaRPr lang="en-US"/>
          </a:p>
        </p:txBody>
      </p:sp>
    </p:spTree>
    <p:extLst>
      <p:ext uri="{BB962C8B-B14F-4D97-AF65-F5344CB8AC3E}">
        <p14:creationId xmlns:p14="http://schemas.microsoft.com/office/powerpoint/2010/main" val="350712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7509" y="866987"/>
            <a:ext cx="5338968" cy="2332282"/>
          </a:xfrm>
        </p:spPr>
        <p:txBody>
          <a:bodyPr anchor="b"/>
          <a:lstStyle>
            <a:lvl1pPr>
              <a:defRPr sz="4551"/>
            </a:lvl1pPr>
          </a:lstStyle>
          <a:p>
            <a:r>
              <a:rPr lang="en-US"/>
              <a:t>Click to edit Master title style</a:t>
            </a:r>
            <a:endParaRPr lang="en-US" dirty="0"/>
          </a:p>
        </p:txBody>
      </p:sp>
      <p:sp>
        <p:nvSpPr>
          <p:cNvPr id="3" name="Picture Placeholder 2"/>
          <p:cNvSpPr>
            <a:spLocks noGrp="1" noChangeAspect="1"/>
          </p:cNvSpPr>
          <p:nvPr>
            <p:ph type="pic" idx="1"/>
          </p:nvPr>
        </p:nvSpPr>
        <p:spPr>
          <a:xfrm>
            <a:off x="6873410" y="866986"/>
            <a:ext cx="4910497" cy="7369390"/>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4551"/>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217506" y="3199269"/>
            <a:ext cx="5338971" cy="5037104"/>
          </a:xfrm>
        </p:spPr>
        <p:txBody>
          <a:bodyPr/>
          <a:lstStyle>
            <a:lvl1pPr marL="0" indent="0">
              <a:buNone/>
              <a:defRPr sz="2276"/>
            </a:lvl1pPr>
            <a:lvl2pPr marL="650230" indent="0">
              <a:buNone/>
              <a:defRPr sz="1991"/>
            </a:lvl2pPr>
            <a:lvl3pPr marL="1300460" indent="0">
              <a:buNone/>
              <a:defRPr sz="1707"/>
            </a:lvl3pPr>
            <a:lvl4pPr marL="1950690" indent="0">
              <a:buNone/>
              <a:defRPr sz="1422"/>
            </a:lvl4pPr>
            <a:lvl5pPr marL="2600919" indent="0">
              <a:buNone/>
              <a:defRPr sz="1422"/>
            </a:lvl5pPr>
            <a:lvl6pPr marL="3251149" indent="0">
              <a:buNone/>
              <a:defRPr sz="1422"/>
            </a:lvl6pPr>
            <a:lvl7pPr marL="3901379" indent="0">
              <a:buNone/>
              <a:defRPr sz="1422"/>
            </a:lvl7pPr>
            <a:lvl8pPr marL="4551609" indent="0">
              <a:buNone/>
              <a:defRPr sz="1422"/>
            </a:lvl8pPr>
            <a:lvl9pPr marL="5201839" indent="0">
              <a:buNone/>
              <a:defRPr sz="1422"/>
            </a:lvl9pPr>
          </a:lstStyle>
          <a:p>
            <a:pPr lvl="0"/>
            <a:r>
              <a:rPr lang="en-US"/>
              <a:t>Click to edit Master text styles</a:t>
            </a:r>
          </a:p>
        </p:txBody>
      </p:sp>
      <p:sp>
        <p:nvSpPr>
          <p:cNvPr id="5" name="Date Placeholder 4"/>
          <p:cNvSpPr>
            <a:spLocks noGrp="1"/>
          </p:cNvSpPr>
          <p:nvPr>
            <p:ph type="dt" sz="half" idx="10"/>
          </p:nvPr>
        </p:nvSpPr>
        <p:spPr/>
        <p:txBody>
          <a:bodyPr/>
          <a:lstStyle/>
          <a:p>
            <a:fld id="{196F663E-5ED1-47B2-8DFB-BADDA486BF96}"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84E61-BFA6-4150-9FE3-AA0C8F288190}" type="slidenum">
              <a:rPr lang="en-US" smtClean="0"/>
              <a:pPr/>
              <a:t>‹#›</a:t>
            </a:fld>
            <a:endParaRPr lang="en-US"/>
          </a:p>
        </p:txBody>
      </p:sp>
    </p:spTree>
    <p:extLst>
      <p:ext uri="{BB962C8B-B14F-4D97-AF65-F5344CB8AC3E}">
        <p14:creationId xmlns:p14="http://schemas.microsoft.com/office/powerpoint/2010/main" val="2438088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3004803" cy="97536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20321" y="1"/>
            <a:ext cx="12859412" cy="97536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217508" y="879670"/>
            <a:ext cx="10566399" cy="2102855"/>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217508" y="3199271"/>
            <a:ext cx="10566399" cy="50371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54049" y="8367328"/>
            <a:ext cx="2926080" cy="519289"/>
          </a:xfrm>
          <a:prstGeom prst="rect">
            <a:avLst/>
          </a:prstGeom>
        </p:spPr>
        <p:txBody>
          <a:bodyPr vert="horz" lIns="91440" tIns="45720" rIns="91440" bIns="45720" rtlCol="0" anchor="ctr"/>
          <a:lstStyle>
            <a:lvl1pPr algn="r">
              <a:defRPr sz="1493">
                <a:solidFill>
                  <a:schemeClr val="tx1">
                    <a:tint val="75000"/>
                  </a:schemeClr>
                </a:solidFill>
              </a:defRPr>
            </a:lvl1pPr>
          </a:lstStyle>
          <a:p>
            <a:fld id="{196F663E-5ED1-47B2-8DFB-BADDA486BF96}" type="datetimeFigureOut">
              <a:rPr lang="en-US" smtClean="0"/>
              <a:pPr/>
              <a:t>8/28/2025</a:t>
            </a:fld>
            <a:endParaRPr lang="en-US"/>
          </a:p>
        </p:txBody>
      </p:sp>
      <p:sp>
        <p:nvSpPr>
          <p:cNvPr id="5" name="Footer Placeholder 4"/>
          <p:cNvSpPr>
            <a:spLocks noGrp="1"/>
          </p:cNvSpPr>
          <p:nvPr>
            <p:ph type="ftr" sz="quarter" idx="3"/>
          </p:nvPr>
        </p:nvSpPr>
        <p:spPr>
          <a:xfrm>
            <a:off x="1217506" y="8367327"/>
            <a:ext cx="6655263" cy="519289"/>
          </a:xfrm>
          <a:prstGeom prst="rect">
            <a:avLst/>
          </a:prstGeom>
        </p:spPr>
        <p:txBody>
          <a:bodyPr vert="horz" lIns="91440" tIns="45720" rIns="91440" bIns="45720" rtlCol="0" anchor="ctr"/>
          <a:lstStyle>
            <a:lvl1pPr algn="l">
              <a:defRPr sz="149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961410" y="8367325"/>
            <a:ext cx="822495" cy="519289"/>
          </a:xfrm>
          <a:prstGeom prst="rect">
            <a:avLst/>
          </a:prstGeom>
        </p:spPr>
        <p:txBody>
          <a:bodyPr vert="horz" lIns="91440" tIns="45720" rIns="91440" bIns="45720" rtlCol="0" anchor="ctr"/>
          <a:lstStyle>
            <a:lvl1pPr algn="r">
              <a:defRPr sz="1493">
                <a:solidFill>
                  <a:schemeClr val="tx1">
                    <a:tint val="75000"/>
                  </a:schemeClr>
                </a:solidFill>
              </a:defRPr>
            </a:lvl1pPr>
          </a:lstStyle>
          <a:p>
            <a:fld id="{61F84E61-BFA6-4150-9FE3-AA0C8F288190}" type="slidenum">
              <a:rPr lang="en-US" smtClean="0"/>
              <a:pPr/>
              <a:t>‹#›</a:t>
            </a:fld>
            <a:endParaRPr lang="en-US"/>
          </a:p>
        </p:txBody>
      </p:sp>
    </p:spTree>
    <p:extLst>
      <p:ext uri="{BB962C8B-B14F-4D97-AF65-F5344CB8AC3E}">
        <p14:creationId xmlns:p14="http://schemas.microsoft.com/office/powerpoint/2010/main" val="292453824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txStyles>
    <p:titleStyle>
      <a:lvl1pPr algn="l" defTabSz="1300460" rtl="0" eaLnBrk="1" latinLnBrk="0" hangingPunct="1">
        <a:lnSpc>
          <a:spcPct val="90000"/>
        </a:lnSpc>
        <a:spcBef>
          <a:spcPct val="0"/>
        </a:spcBef>
        <a:buNone/>
        <a:defRPr sz="5120" kern="1200" cap="all" baseline="0">
          <a:solidFill>
            <a:schemeClr val="tx1"/>
          </a:solidFill>
          <a:latin typeface="+mj-lt"/>
          <a:ea typeface="+mj-ea"/>
          <a:cs typeface="+mj-cs"/>
        </a:defRPr>
      </a:lvl1pPr>
    </p:titleStyle>
    <p:bodyStyle>
      <a:lvl1pPr marL="325115" indent="-325115" algn="l" defTabSz="1300460" rtl="0" eaLnBrk="1" latinLnBrk="0" hangingPunct="1">
        <a:lnSpc>
          <a:spcPct val="120000"/>
        </a:lnSpc>
        <a:spcBef>
          <a:spcPts val="1422"/>
        </a:spcBef>
        <a:buSzPct val="125000"/>
        <a:buFont typeface="Arial" panose="020B0604020202020204" pitchFamily="34" charset="0"/>
        <a:buChar char="•"/>
        <a:defRPr sz="3413" kern="1200">
          <a:solidFill>
            <a:schemeClr val="tx1"/>
          </a:solidFill>
          <a:latin typeface="+mn-lt"/>
          <a:ea typeface="+mn-ea"/>
          <a:cs typeface="+mn-cs"/>
        </a:defRPr>
      </a:lvl1pPr>
      <a:lvl2pPr marL="975345" indent="-325115" algn="l" defTabSz="1300460" rtl="0" eaLnBrk="1" latinLnBrk="0" hangingPunct="1">
        <a:lnSpc>
          <a:spcPct val="120000"/>
        </a:lnSpc>
        <a:spcBef>
          <a:spcPts val="711"/>
        </a:spcBef>
        <a:buSzPct val="125000"/>
        <a:buFont typeface="Arial" panose="020B0604020202020204" pitchFamily="34" charset="0"/>
        <a:buChar char="•"/>
        <a:defRPr sz="2844" kern="1200">
          <a:solidFill>
            <a:schemeClr val="tx1"/>
          </a:solidFill>
          <a:latin typeface="+mn-lt"/>
          <a:ea typeface="+mn-ea"/>
          <a:cs typeface="+mn-cs"/>
        </a:defRPr>
      </a:lvl2pPr>
      <a:lvl3pPr marL="1625575" indent="-325115" algn="l" defTabSz="1300460" rtl="0" eaLnBrk="1" latinLnBrk="0" hangingPunct="1">
        <a:lnSpc>
          <a:spcPct val="120000"/>
        </a:lnSpc>
        <a:spcBef>
          <a:spcPts val="711"/>
        </a:spcBef>
        <a:buSzPct val="125000"/>
        <a:buFont typeface="Arial" panose="020B0604020202020204" pitchFamily="34" charset="0"/>
        <a:buChar char="•"/>
        <a:defRPr sz="2560" kern="1200">
          <a:solidFill>
            <a:schemeClr val="tx1"/>
          </a:solidFill>
          <a:latin typeface="+mn-lt"/>
          <a:ea typeface="+mn-ea"/>
          <a:cs typeface="+mn-cs"/>
        </a:defRPr>
      </a:lvl3pPr>
      <a:lvl4pPr marL="2275804" indent="-325115" algn="l" defTabSz="1300460" rtl="0" eaLnBrk="1" latinLnBrk="0" hangingPunct="1">
        <a:lnSpc>
          <a:spcPct val="120000"/>
        </a:lnSpc>
        <a:spcBef>
          <a:spcPts val="711"/>
        </a:spcBef>
        <a:buSzPct val="125000"/>
        <a:buFont typeface="Arial" panose="020B0604020202020204" pitchFamily="34" charset="0"/>
        <a:buChar char="•"/>
        <a:defRPr sz="2276" kern="1200">
          <a:solidFill>
            <a:schemeClr val="tx1"/>
          </a:solidFill>
          <a:latin typeface="+mn-lt"/>
          <a:ea typeface="+mn-ea"/>
          <a:cs typeface="+mn-cs"/>
        </a:defRPr>
      </a:lvl4pPr>
      <a:lvl5pPr marL="2926034" indent="-325115" algn="l" defTabSz="1300460" rtl="0" eaLnBrk="1" latinLnBrk="0" hangingPunct="1">
        <a:lnSpc>
          <a:spcPct val="120000"/>
        </a:lnSpc>
        <a:spcBef>
          <a:spcPts val="711"/>
        </a:spcBef>
        <a:buSzPct val="125000"/>
        <a:buFont typeface="Arial" panose="020B0604020202020204" pitchFamily="34" charset="0"/>
        <a:buChar char="•"/>
        <a:defRPr sz="2276" kern="1200">
          <a:solidFill>
            <a:schemeClr val="tx1"/>
          </a:solidFill>
          <a:latin typeface="+mn-lt"/>
          <a:ea typeface="+mn-ea"/>
          <a:cs typeface="+mn-cs"/>
        </a:defRPr>
      </a:lvl5pPr>
      <a:lvl6pPr marL="3576264" indent="-325115" algn="l" defTabSz="1300460" rtl="0" eaLnBrk="1" latinLnBrk="0" hangingPunct="1">
        <a:lnSpc>
          <a:spcPct val="120000"/>
        </a:lnSpc>
        <a:spcBef>
          <a:spcPts val="711"/>
        </a:spcBef>
        <a:buSzPct val="125000"/>
        <a:buFont typeface="Arial" panose="020B0604020202020204" pitchFamily="34" charset="0"/>
        <a:buChar char="•"/>
        <a:defRPr sz="1991" kern="1200">
          <a:solidFill>
            <a:schemeClr val="tx1"/>
          </a:solidFill>
          <a:latin typeface="+mn-lt"/>
          <a:ea typeface="+mn-ea"/>
          <a:cs typeface="+mn-cs"/>
        </a:defRPr>
      </a:lvl6pPr>
      <a:lvl7pPr marL="4226494" indent="-325115" algn="l" defTabSz="1300460" rtl="0" eaLnBrk="1" latinLnBrk="0" hangingPunct="1">
        <a:lnSpc>
          <a:spcPct val="120000"/>
        </a:lnSpc>
        <a:spcBef>
          <a:spcPts val="711"/>
        </a:spcBef>
        <a:buSzPct val="125000"/>
        <a:buFont typeface="Arial" panose="020B0604020202020204" pitchFamily="34" charset="0"/>
        <a:buChar char="•"/>
        <a:defRPr sz="1991" kern="1200">
          <a:solidFill>
            <a:schemeClr val="tx1"/>
          </a:solidFill>
          <a:latin typeface="+mn-lt"/>
          <a:ea typeface="+mn-ea"/>
          <a:cs typeface="+mn-cs"/>
        </a:defRPr>
      </a:lvl7pPr>
      <a:lvl8pPr marL="4876724" indent="-325115" algn="l" defTabSz="1300460" rtl="0" eaLnBrk="1" latinLnBrk="0" hangingPunct="1">
        <a:lnSpc>
          <a:spcPct val="120000"/>
        </a:lnSpc>
        <a:spcBef>
          <a:spcPts val="711"/>
        </a:spcBef>
        <a:buSzPct val="125000"/>
        <a:buFont typeface="Arial" panose="020B0604020202020204" pitchFamily="34" charset="0"/>
        <a:buChar char="•"/>
        <a:defRPr sz="1991" kern="1200">
          <a:solidFill>
            <a:schemeClr val="tx1"/>
          </a:solidFill>
          <a:latin typeface="+mn-lt"/>
          <a:ea typeface="+mn-ea"/>
          <a:cs typeface="+mn-cs"/>
        </a:defRPr>
      </a:lvl8pPr>
      <a:lvl9pPr marL="5526954" indent="-325115" algn="l" defTabSz="1300460" rtl="0" eaLnBrk="1" latinLnBrk="0" hangingPunct="1">
        <a:lnSpc>
          <a:spcPct val="120000"/>
        </a:lnSpc>
        <a:spcBef>
          <a:spcPts val="711"/>
        </a:spcBef>
        <a:buSzPct val="125000"/>
        <a:buFont typeface="Arial" panose="020B0604020202020204" pitchFamily="34" charset="0"/>
        <a:buChar char="•"/>
        <a:defRPr sz="1991" kern="120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75360" y="2923865"/>
            <a:ext cx="11054080" cy="1625600"/>
          </a:xfrm>
        </p:spPr>
        <p:txBody>
          <a:bodyPr>
            <a:normAutofit fontScale="90000"/>
          </a:bodyPr>
          <a:lstStyle/>
          <a:p>
            <a:r>
              <a:rPr lang="en-US" dirty="0"/>
              <a:t>CPU Virtualization:</a:t>
            </a:r>
            <a:br>
              <a:rPr lang="en-US" dirty="0"/>
            </a:br>
            <a:r>
              <a:rPr lang="en-US" dirty="0"/>
              <a:t>Scheduling</a:t>
            </a:r>
          </a:p>
        </p:txBody>
      </p:sp>
      <p:sp>
        <p:nvSpPr>
          <p:cNvPr id="2051" name="Rectangle 3"/>
          <p:cNvSpPr>
            <a:spLocks noGrp="1" noChangeArrowheads="1"/>
          </p:cNvSpPr>
          <p:nvPr>
            <p:ph type="subTitle" idx="1"/>
          </p:nvPr>
        </p:nvSpPr>
        <p:spPr>
          <a:xfrm>
            <a:off x="541867" y="5079846"/>
            <a:ext cx="12029440" cy="4009813"/>
          </a:xfrm>
        </p:spPr>
        <p:txBody>
          <a:bodyPr vert="horz" lIns="91440" tIns="45720" rIns="91440" bIns="45720" rtlCol="0" anchor="t">
            <a:normAutofit/>
          </a:bodyPr>
          <a:lstStyle/>
          <a:p>
            <a:pPr marL="866775" indent="-866775" algn="l"/>
            <a:r>
              <a:rPr lang="en-US" sz="3200" dirty="0"/>
              <a:t>Questions answered in this CLASS:</a:t>
            </a:r>
            <a:br>
              <a:rPr lang="en-US" sz="3200" dirty="0"/>
            </a:br>
            <a:endParaRPr lang="en-US" sz="3200" dirty="0"/>
          </a:p>
          <a:p>
            <a:pPr marL="1408430" lvl="1" indent="-758190" algn="l"/>
            <a:r>
              <a:rPr lang="en-US" sz="3200" dirty="0"/>
              <a:t>What are different basic scheduling policies, such as:</a:t>
            </a:r>
            <a:br>
              <a:rPr lang="en-US" sz="3200" dirty="0"/>
            </a:br>
            <a:r>
              <a:rPr lang="en-US" sz="3200" dirty="0"/>
              <a:t>FCFS, SJF, STCF, RR and MLFQ?</a:t>
            </a:r>
          </a:p>
          <a:p>
            <a:pPr marL="1408430" lvl="1" indent="-758190" algn="l"/>
            <a:r>
              <a:rPr lang="en-US" sz="3200" dirty="0"/>
              <a:t>What type of workload performs well with each scheduler? </a:t>
            </a:r>
          </a:p>
          <a:p>
            <a:pPr marL="1408430" lvl="1" indent="-758190" algn="l"/>
            <a:endParaRPr lang="en-US" sz="3200" dirty="0"/>
          </a:p>
        </p:txBody>
      </p:sp>
      <p:sp>
        <p:nvSpPr>
          <p:cNvPr id="2053" name="Text Box 5"/>
          <p:cNvSpPr txBox="1">
            <a:spLocks noChangeArrowheads="1"/>
          </p:cNvSpPr>
          <p:nvPr/>
        </p:nvSpPr>
        <p:spPr bwMode="auto">
          <a:xfrm>
            <a:off x="325120" y="993986"/>
            <a:ext cx="5093547" cy="900757"/>
          </a:xfrm>
          <a:prstGeom prst="rect">
            <a:avLst/>
          </a:prstGeom>
          <a:noFill/>
          <a:ln w="9525">
            <a:noFill/>
            <a:miter lim="800000"/>
            <a:headEnd/>
            <a:tailEnd/>
          </a:ln>
          <a:effectLst/>
        </p:spPr>
        <p:txBody>
          <a:bodyPr lIns="130046" tIns="65023" rIns="130046" bIns="65023">
            <a:prstTxWarp prst="textNoShape">
              <a:avLst/>
            </a:prstTxWarp>
            <a:spAutoFit/>
          </a:bodyPr>
          <a:lstStyle/>
          <a:p>
            <a:pPr algn="l">
              <a:spcBef>
                <a:spcPct val="50000"/>
              </a:spcBef>
            </a:pPr>
            <a:r>
              <a:rPr lang="en-US" sz="2000" dirty="0">
                <a:solidFill>
                  <a:schemeClr val="tx1"/>
                </a:solidFill>
              </a:rPr>
              <a:t>CSE 2431</a:t>
            </a:r>
          </a:p>
          <a:p>
            <a:pPr algn="l">
              <a:spcBef>
                <a:spcPct val="50000"/>
              </a:spcBef>
            </a:pPr>
            <a:r>
              <a:rPr lang="en-US" sz="2000" dirty="0">
                <a:solidFill>
                  <a:schemeClr val="tx1"/>
                </a:solidFill>
              </a:rPr>
              <a:t>Systems II</a:t>
            </a:r>
          </a:p>
        </p:txBody>
      </p:sp>
      <p:sp>
        <p:nvSpPr>
          <p:cNvPr id="2054" name="Text Box 6"/>
          <p:cNvSpPr txBox="1">
            <a:spLocks noChangeArrowheads="1"/>
          </p:cNvSpPr>
          <p:nvPr/>
        </p:nvSpPr>
        <p:spPr bwMode="auto">
          <a:xfrm>
            <a:off x="7032170" y="912311"/>
            <a:ext cx="5539137" cy="900757"/>
          </a:xfrm>
          <a:prstGeom prst="rect">
            <a:avLst/>
          </a:prstGeom>
          <a:noFill/>
          <a:ln w="9525">
            <a:noFill/>
            <a:miter lim="800000"/>
            <a:headEnd/>
            <a:tailEnd/>
          </a:ln>
          <a:effectLst/>
        </p:spPr>
        <p:txBody>
          <a:bodyPr wrap="square" lIns="130046" tIns="65023" rIns="130046" bIns="65023">
            <a:prstTxWarp prst="textNoShape">
              <a:avLst/>
            </a:prstTxWarp>
            <a:spAutoFit/>
          </a:bodyPr>
          <a:lstStyle/>
          <a:p>
            <a:pPr algn="r">
              <a:spcBef>
                <a:spcPct val="50000"/>
              </a:spcBef>
            </a:pPr>
            <a:r>
              <a:rPr lang="en-US" sz="2000" dirty="0">
                <a:solidFill>
                  <a:schemeClr val="tx1"/>
                </a:solidFill>
              </a:rPr>
              <a:t>Based on slides by Andrea C. </a:t>
            </a:r>
            <a:r>
              <a:rPr lang="en-US" sz="2000" dirty="0" err="1">
                <a:solidFill>
                  <a:schemeClr val="tx1"/>
                </a:solidFill>
              </a:rPr>
              <a:t>Arpaci-Dusseau</a:t>
            </a:r>
            <a:r>
              <a:rPr lang="en-US" sz="2000" dirty="0">
                <a:solidFill>
                  <a:schemeClr val="tx1"/>
                </a:solidFill>
              </a:rPr>
              <a:t>,</a:t>
            </a:r>
          </a:p>
          <a:p>
            <a:pPr algn="r">
              <a:spcBef>
                <a:spcPct val="50000"/>
              </a:spcBef>
            </a:pPr>
            <a:r>
              <a:rPr lang="en-US" sz="2000" dirty="0">
                <a:solidFill>
                  <a:schemeClr val="tx1"/>
                </a:solidFill>
              </a:rPr>
              <a:t>University of Wisconsin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prstGeom prst="rect">
            <a:avLst/>
          </a:prstGeom>
        </p:spPr>
        <p:txBody>
          <a:bodyPr/>
          <a:lstStyle>
            <a:lvl1pPr defTabSz="373887">
              <a:defRPr sz="5119"/>
            </a:lvl1pPr>
          </a:lstStyle>
          <a:p>
            <a:pPr lvl="0">
              <a:defRPr sz="1800">
                <a:solidFill>
                  <a:srgbClr val="000000"/>
                </a:solidFill>
              </a:defRPr>
            </a:pPr>
            <a:r>
              <a:rPr sz="5119">
                <a:solidFill>
                  <a:srgbClr val="FFFFFF"/>
                </a:solidFill>
              </a:rPr>
              <a:t>Example: workload, scheduler, metric</a:t>
            </a:r>
          </a:p>
        </p:txBody>
      </p:sp>
      <p:graphicFrame>
        <p:nvGraphicFramePr>
          <p:cNvPr id="176" name="Table 176"/>
          <p:cNvGraphicFramePr/>
          <p:nvPr/>
        </p:nvGraphicFramePr>
        <p:xfrm>
          <a:off x="3975100" y="2323856"/>
          <a:ext cx="5295900" cy="2172970"/>
        </p:xfrm>
        <a:graphic>
          <a:graphicData uri="http://schemas.openxmlformats.org/drawingml/2006/table">
            <a:tbl>
              <a:tblPr firstRow="1">
                <a:tableStyleId>{4C3C2611-4C71-4FC5-86AE-919BDF0F9419}</a:tableStyleId>
              </a:tblPr>
              <a:tblGrid>
                <a:gridCol w="8255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485312">
                <a:tc>
                  <a:txBody>
                    <a:bodyPr/>
                    <a:lstStyle/>
                    <a:p>
                      <a:pPr lvl="0" defTabSz="914400">
                        <a:defRPr>
                          <a:solidFill>
                            <a:srgbClr val="000000"/>
                          </a:solidFill>
                        </a:defRPr>
                      </a:pPr>
                      <a:r>
                        <a:rPr sz="2800" dirty="0">
                          <a:solidFill>
                            <a:srgbClr val="FFFFFF"/>
                          </a:solidFill>
                        </a:rPr>
                        <a:t>JOB</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a:solidFill>
                            <a:srgbClr val="FFFFFF"/>
                          </a:solidFill>
                        </a:rPr>
                        <a:t>arrival_time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a:solidFill>
                            <a:srgbClr val="FFFFFF"/>
                          </a:solidFill>
                        </a:rPr>
                        <a:t>run_time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extLst>
                  <a:ext uri="{0D108BD9-81ED-4DB2-BD59-A6C34878D82A}">
                    <a16:rowId xmlns:a16="http://schemas.microsoft.com/office/drawing/2014/main" val="10000"/>
                  </a:ext>
                </a:extLst>
              </a:tr>
              <a:tr h="552450">
                <a:tc>
                  <a:txBody>
                    <a:bodyPr/>
                    <a:lstStyle/>
                    <a:p>
                      <a:pPr lvl="0" defTabSz="914400">
                        <a:defRPr>
                          <a:solidFill>
                            <a:srgbClr val="000000"/>
                          </a:solidFill>
                        </a:defRPr>
                      </a:pPr>
                      <a:r>
                        <a:rPr sz="2800">
                          <a:solidFill>
                            <a:srgbClr val="FFFFFF"/>
                          </a:solidFill>
                        </a:rPr>
                        <a:t>A</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546100">
                <a:tc>
                  <a:txBody>
                    <a:bodyPr/>
                    <a:lstStyle/>
                    <a:p>
                      <a:pPr lvl="0" defTabSz="914400">
                        <a:defRPr>
                          <a:solidFill>
                            <a:srgbClr val="000000"/>
                          </a:solidFill>
                        </a:defRPr>
                      </a:pPr>
                      <a:r>
                        <a:rPr sz="2800">
                          <a:solidFill>
                            <a:srgbClr val="FFFFFF"/>
                          </a:solidFill>
                        </a:rPr>
                        <a:t>B</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546100">
                <a:tc>
                  <a:txBody>
                    <a:bodyPr/>
                    <a:lstStyle/>
                    <a:p>
                      <a:pPr lvl="0" defTabSz="914400">
                        <a:defRPr>
                          <a:solidFill>
                            <a:srgbClr val="000000"/>
                          </a:solidFill>
                        </a:defRPr>
                      </a:pPr>
                      <a:r>
                        <a:rPr sz="2800">
                          <a:solidFill>
                            <a:srgbClr val="FFFFFF"/>
                          </a:solidFill>
                        </a:rPr>
                        <a:t>C</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sp>
        <p:nvSpPr>
          <p:cNvPr id="177" name="Shape 177"/>
          <p:cNvSpPr/>
          <p:nvPr/>
        </p:nvSpPr>
        <p:spPr>
          <a:xfrm>
            <a:off x="723900" y="4782575"/>
            <a:ext cx="11328400" cy="234138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algn="l" defTabSz="554990">
              <a:spcBef>
                <a:spcPts val="3900"/>
              </a:spcBef>
              <a:defRPr sz="1800">
                <a:solidFill>
                  <a:srgbClr val="000000"/>
                </a:solidFill>
              </a:defRPr>
            </a:pPr>
            <a:r>
              <a:rPr sz="3609" b="1" dirty="0">
                <a:solidFill>
                  <a:srgbClr val="7BDB45"/>
                </a:solidFill>
                <a:latin typeface="Helvetica"/>
                <a:ea typeface="Helvetica"/>
                <a:cs typeface="Helvetica"/>
                <a:sym typeface="Helvetica"/>
              </a:rPr>
              <a:t>FIFO</a:t>
            </a:r>
            <a:r>
              <a:rPr sz="3609" dirty="0">
                <a:solidFill>
                  <a:srgbClr val="7BDB45"/>
                </a:solidFill>
              </a:rPr>
              <a:t>: </a:t>
            </a:r>
            <a:r>
              <a:rPr sz="3609" dirty="0">
                <a:solidFill>
                  <a:srgbClr val="333333"/>
                </a:solidFill>
              </a:rPr>
              <a:t>First In, First Out </a:t>
            </a:r>
            <a:br>
              <a:rPr lang="en-US" sz="3609" dirty="0">
                <a:solidFill>
                  <a:srgbClr val="333333"/>
                </a:solidFill>
              </a:rPr>
            </a:br>
            <a:r>
              <a:rPr lang="en-US" sz="3609" dirty="0">
                <a:solidFill>
                  <a:srgbClr val="333333"/>
                </a:solidFill>
              </a:rPr>
              <a:t>	- also called FCFS (first come first served)</a:t>
            </a:r>
            <a:br>
              <a:rPr lang="en-US" sz="3609" dirty="0">
                <a:solidFill>
                  <a:srgbClr val="333333"/>
                </a:solidFill>
              </a:rPr>
            </a:br>
            <a:r>
              <a:rPr lang="en-US" sz="3609" dirty="0">
                <a:solidFill>
                  <a:srgbClr val="333333"/>
                </a:solidFill>
              </a:rPr>
              <a:t> 	- run jobs in </a:t>
            </a:r>
            <a:r>
              <a:rPr lang="en-US" sz="3609" i="1" dirty="0">
                <a:solidFill>
                  <a:srgbClr val="333333"/>
                </a:solidFill>
              </a:rPr>
              <a:t>arrival_time</a:t>
            </a:r>
            <a:r>
              <a:rPr lang="en-US" sz="3609" dirty="0">
                <a:solidFill>
                  <a:srgbClr val="333333"/>
                </a:solidFill>
              </a:rPr>
              <a:t> order</a:t>
            </a:r>
          </a:p>
        </p:txBody>
      </p:sp>
      <p:sp>
        <p:nvSpPr>
          <p:cNvPr id="178" name="Shape 178"/>
          <p:cNvSpPr/>
          <p:nvPr/>
        </p:nvSpPr>
        <p:spPr>
          <a:xfrm>
            <a:off x="728775" y="6928003"/>
            <a:ext cx="11099800" cy="7599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defTabSz="519937">
              <a:spcBef>
                <a:spcPts val="3700"/>
              </a:spcBef>
              <a:defRPr sz="1800">
                <a:solidFill>
                  <a:srgbClr val="000000"/>
                </a:solidFill>
              </a:defRPr>
            </a:pPr>
            <a:r>
              <a:rPr sz="3382" b="1" dirty="0">
                <a:solidFill>
                  <a:schemeClr val="bg2"/>
                </a:solidFill>
                <a:latin typeface="Helvetica"/>
                <a:ea typeface="Helvetica"/>
                <a:cs typeface="Helvetica"/>
                <a:sym typeface="Helvetica"/>
              </a:rPr>
              <a:t>What is our turnaround?</a:t>
            </a:r>
            <a:r>
              <a:rPr sz="3382" dirty="0">
                <a:solidFill>
                  <a:schemeClr val="bg2"/>
                </a:solidFill>
              </a:rPr>
              <a:t>: </a:t>
            </a:r>
            <a:r>
              <a:rPr sz="3382" i="1" dirty="0">
                <a:solidFill>
                  <a:schemeClr val="bg1"/>
                </a:solidFill>
              </a:rPr>
              <a:t>completion_time</a:t>
            </a:r>
            <a:r>
              <a:rPr sz="3382" dirty="0">
                <a:solidFill>
                  <a:schemeClr val="bg1"/>
                </a:solidFill>
              </a:rPr>
              <a:t> - </a:t>
            </a:r>
            <a:r>
              <a:rPr sz="3382" i="1" dirty="0">
                <a:solidFill>
                  <a:schemeClr val="bg1"/>
                </a:solidFill>
              </a:rPr>
              <a:t>arrival_time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a:solidFill>
                  <a:srgbClr val="FFFFFF"/>
                </a:solidFill>
              </a:rPr>
              <a:t>FIFO: </a:t>
            </a:r>
            <a:r>
              <a:rPr sz="6480" dirty="0">
                <a:solidFill>
                  <a:srgbClr val="FFFFFF"/>
                </a:solidFill>
              </a:rPr>
              <a:t>Event Trace</a:t>
            </a:r>
          </a:p>
        </p:txBody>
      </p:sp>
      <p:graphicFrame>
        <p:nvGraphicFramePr>
          <p:cNvPr id="181" name="Table 181"/>
          <p:cNvGraphicFramePr/>
          <p:nvPr>
            <p:extLst>
              <p:ext uri="{D42A27DB-BD31-4B8C-83A1-F6EECF244321}">
                <p14:modId xmlns:p14="http://schemas.microsoft.com/office/powerpoint/2010/main" val="2806967304"/>
              </p:ext>
            </p:extLst>
          </p:nvPr>
        </p:nvGraphicFramePr>
        <p:xfrm>
          <a:off x="6266276" y="2471529"/>
          <a:ext cx="5295900" cy="5367932"/>
        </p:xfrm>
        <a:graphic>
          <a:graphicData uri="http://schemas.openxmlformats.org/drawingml/2006/table">
            <a:tbl>
              <a:tblPr>
                <a:tableStyleId>{4C3C2611-4C71-4FC5-86AE-919BDF0F9419}</a:tableStyleId>
              </a:tblPr>
              <a:tblGrid>
                <a:gridCol w="2918763">
                  <a:extLst>
                    <a:ext uri="{9D8B030D-6E8A-4147-A177-3AD203B41FA5}">
                      <a16:colId xmlns:a16="http://schemas.microsoft.com/office/drawing/2014/main" val="20000"/>
                    </a:ext>
                  </a:extLst>
                </a:gridCol>
                <a:gridCol w="2377137">
                  <a:extLst>
                    <a:ext uri="{9D8B030D-6E8A-4147-A177-3AD203B41FA5}">
                      <a16:colId xmlns:a16="http://schemas.microsoft.com/office/drawing/2014/main" val="20001"/>
                    </a:ext>
                  </a:extLst>
                </a:gridCol>
              </a:tblGrid>
              <a:tr h="577850">
                <a:tc>
                  <a:txBody>
                    <a:bodyPr/>
                    <a:lstStyle/>
                    <a:p>
                      <a:pPr lvl="0" defTabSz="914400">
                        <a:defRPr>
                          <a:solidFill>
                            <a:srgbClr val="000000"/>
                          </a:solidFill>
                        </a:defRPr>
                      </a:pPr>
                      <a:r>
                        <a:rPr sz="3100" b="1" dirty="0">
                          <a:solidFill>
                            <a:srgbClr val="FFFFFF"/>
                          </a:solidFill>
                          <a:latin typeface="Helvetica"/>
                          <a:ea typeface="Helvetica"/>
                          <a:cs typeface="Helvetica"/>
                          <a:sym typeface="Helvetica"/>
                        </a:rPr>
                        <a:t>Time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3100" b="1">
                          <a:solidFill>
                            <a:srgbClr val="FFFFFF"/>
                          </a:solidFill>
                          <a:latin typeface="Helvetica"/>
                          <a:ea typeface="Helvetica"/>
                          <a:cs typeface="Helvetica"/>
                          <a:sym typeface="Helvetica"/>
                        </a:rPr>
                        <a:t>Event</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513540">
                <a:tc>
                  <a:txBody>
                    <a:bodyPr/>
                    <a:lstStyle/>
                    <a:p>
                      <a:pPr lvl="0" defTabSz="914400">
                        <a:defRPr>
                          <a:solidFill>
                            <a:srgbClr val="000000"/>
                          </a:solidFill>
                        </a:defRPr>
                      </a:pPr>
                      <a:r>
                        <a:rPr sz="2800" dirty="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0B5D12"/>
                          </a:solidFill>
                        </a:rPr>
                        <a:t>A arrives</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507638">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11DBE3"/>
                          </a:solidFill>
                        </a:rPr>
                        <a:t>B arrives</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507638">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BC8027"/>
                          </a:solidFill>
                        </a:rPr>
                        <a:t>C arrives</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507638">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0B5D12"/>
                          </a:solidFill>
                        </a:rPr>
                        <a:t>run A</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r h="507638">
                <a:tc>
                  <a:txBody>
                    <a:bodyPr/>
                    <a:lstStyle/>
                    <a:p>
                      <a:pPr lvl="0" defTabSz="914400">
                        <a:defRPr>
                          <a:solidFill>
                            <a:srgbClr val="000000"/>
                          </a:solidFill>
                        </a:defRPr>
                      </a:pPr>
                      <a:r>
                        <a:rPr sz="280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0B5D12"/>
                          </a:solidFill>
                        </a:rPr>
                        <a:t>complete A</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5"/>
                  </a:ext>
                </a:extLst>
              </a:tr>
              <a:tr h="563522">
                <a:tc>
                  <a:txBody>
                    <a:bodyPr/>
                    <a:lstStyle/>
                    <a:p>
                      <a:pPr lvl="0" defTabSz="914400">
                        <a:defRPr>
                          <a:solidFill>
                            <a:srgbClr val="000000"/>
                          </a:solidFill>
                        </a:defRPr>
                      </a:pPr>
                      <a:r>
                        <a:rPr sz="2800" dirty="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11DBE3"/>
                          </a:solidFill>
                        </a:rPr>
                        <a:t>run B</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6"/>
                  </a:ext>
                </a:extLst>
              </a:tr>
              <a:tr h="507638">
                <a:tc>
                  <a:txBody>
                    <a:bodyPr/>
                    <a:lstStyle/>
                    <a:p>
                      <a:pPr lvl="0" defTabSz="914400">
                        <a:defRPr>
                          <a:solidFill>
                            <a:srgbClr val="000000"/>
                          </a:solidFill>
                        </a:defRPr>
                      </a:pPr>
                      <a:r>
                        <a:rPr sz="2800">
                          <a:solidFill>
                            <a:srgbClr val="FFFFFF"/>
                          </a:solidFill>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11DBE3"/>
                          </a:solidFill>
                        </a:rPr>
                        <a:t>complete B</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7"/>
                  </a:ext>
                </a:extLst>
              </a:tr>
              <a:tr h="507638">
                <a:tc>
                  <a:txBody>
                    <a:bodyPr/>
                    <a:lstStyle/>
                    <a:p>
                      <a:pPr lvl="0" defTabSz="914400">
                        <a:defRPr>
                          <a:solidFill>
                            <a:srgbClr val="000000"/>
                          </a:solidFill>
                        </a:defRPr>
                      </a:pPr>
                      <a:r>
                        <a:rPr sz="2800">
                          <a:solidFill>
                            <a:srgbClr val="FFFFFF"/>
                          </a:solidFill>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BC8027"/>
                          </a:solidFill>
                        </a:rPr>
                        <a:t>run C</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8"/>
                  </a:ext>
                </a:extLst>
              </a:tr>
              <a:tr h="507638">
                <a:tc>
                  <a:txBody>
                    <a:bodyPr/>
                    <a:lstStyle/>
                    <a:p>
                      <a:pPr lvl="0" defTabSz="914400">
                        <a:defRPr>
                          <a:solidFill>
                            <a:srgbClr val="000000"/>
                          </a:solidFill>
                        </a:defRPr>
                      </a:pPr>
                      <a:r>
                        <a:rPr sz="2800">
                          <a:solidFill>
                            <a:srgbClr val="FFFFFF"/>
                          </a:solidFill>
                        </a:rPr>
                        <a:t>30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BC8027"/>
                          </a:solidFill>
                        </a:rPr>
                        <a:t>complete C</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9"/>
                  </a:ext>
                </a:extLst>
              </a:tr>
            </a:tbl>
          </a:graphicData>
        </a:graphic>
      </p:graphicFrame>
      <p:graphicFrame>
        <p:nvGraphicFramePr>
          <p:cNvPr id="4" name="Table 176"/>
          <p:cNvGraphicFramePr/>
          <p:nvPr>
            <p:extLst>
              <p:ext uri="{D42A27DB-BD31-4B8C-83A1-F6EECF244321}">
                <p14:modId xmlns:p14="http://schemas.microsoft.com/office/powerpoint/2010/main" val="2007259846"/>
              </p:ext>
            </p:extLst>
          </p:nvPr>
        </p:nvGraphicFramePr>
        <p:xfrm>
          <a:off x="748646" y="2982525"/>
          <a:ext cx="5295900" cy="2172970"/>
        </p:xfrm>
        <a:graphic>
          <a:graphicData uri="http://schemas.openxmlformats.org/drawingml/2006/table">
            <a:tbl>
              <a:tblPr firstRow="1">
                <a:tableStyleId>{4C3C2611-4C71-4FC5-86AE-919BDF0F9419}</a:tableStyleId>
              </a:tblPr>
              <a:tblGrid>
                <a:gridCol w="8255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485312">
                <a:tc>
                  <a:txBody>
                    <a:bodyPr/>
                    <a:lstStyle/>
                    <a:p>
                      <a:pPr lvl="0" defTabSz="914400">
                        <a:defRPr>
                          <a:solidFill>
                            <a:srgbClr val="000000"/>
                          </a:solidFill>
                        </a:defRPr>
                      </a:pPr>
                      <a:r>
                        <a:rPr sz="2800" dirty="0">
                          <a:solidFill>
                            <a:srgbClr val="FFFFFF"/>
                          </a:solidFill>
                        </a:rPr>
                        <a:t>JOB</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dirty="0">
                          <a:solidFill>
                            <a:srgbClr val="FFFFFF"/>
                          </a:solidFill>
                        </a:rPr>
                        <a:t>arrival_time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a:solidFill>
                            <a:srgbClr val="FFFFFF"/>
                          </a:solidFill>
                        </a:rPr>
                        <a:t>run_time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extLst>
                  <a:ext uri="{0D108BD9-81ED-4DB2-BD59-A6C34878D82A}">
                    <a16:rowId xmlns:a16="http://schemas.microsoft.com/office/drawing/2014/main" val="10000"/>
                  </a:ext>
                </a:extLst>
              </a:tr>
              <a:tr h="552450">
                <a:tc>
                  <a:txBody>
                    <a:bodyPr/>
                    <a:lstStyle/>
                    <a:p>
                      <a:pPr lvl="0" defTabSz="914400">
                        <a:defRPr>
                          <a:solidFill>
                            <a:srgbClr val="000000"/>
                          </a:solidFill>
                        </a:defRPr>
                      </a:pPr>
                      <a:r>
                        <a:rPr sz="2800">
                          <a:solidFill>
                            <a:srgbClr val="FFFFFF"/>
                          </a:solidFill>
                        </a:rPr>
                        <a:t>A</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546100">
                <a:tc>
                  <a:txBody>
                    <a:bodyPr/>
                    <a:lstStyle/>
                    <a:p>
                      <a:pPr lvl="0" defTabSz="914400">
                        <a:defRPr>
                          <a:solidFill>
                            <a:srgbClr val="000000"/>
                          </a:solidFill>
                        </a:defRPr>
                      </a:pPr>
                      <a:r>
                        <a:rPr sz="2800">
                          <a:solidFill>
                            <a:srgbClr val="FFFFFF"/>
                          </a:solidFill>
                        </a:rPr>
                        <a:t>B</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546100">
                <a:tc>
                  <a:txBody>
                    <a:bodyPr/>
                    <a:lstStyle/>
                    <a:p>
                      <a:pPr lvl="0" defTabSz="914400">
                        <a:defRPr>
                          <a:solidFill>
                            <a:srgbClr val="000000"/>
                          </a:solidFill>
                        </a:defRPr>
                      </a:pPr>
                      <a:r>
                        <a:rPr sz="2800">
                          <a:solidFill>
                            <a:srgbClr val="FFFFFF"/>
                          </a:solidFill>
                        </a:rPr>
                        <a:t>C</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a:solidFill>
                  <a:srgbClr val="FFFFFF"/>
                </a:solidFill>
              </a:rPr>
              <a:t>FIFO (Identical JOBS)</a:t>
            </a:r>
            <a:endParaRPr sz="6480" dirty="0">
              <a:solidFill>
                <a:srgbClr val="FFFFFF"/>
              </a:solidFill>
            </a:endParaRPr>
          </a:p>
        </p:txBody>
      </p:sp>
      <p:sp>
        <p:nvSpPr>
          <p:cNvPr id="184" name="Shape 184"/>
          <p:cNvSpPr/>
          <p:nvPr/>
        </p:nvSpPr>
        <p:spPr>
          <a:xfrm>
            <a:off x="6327375" y="2826391"/>
            <a:ext cx="678260" cy="1270001"/>
          </a:xfrm>
          <a:prstGeom prst="rect">
            <a:avLst/>
          </a:prstGeom>
          <a:solidFill>
            <a:srgbClr val="0B5D12"/>
          </a:solidFill>
          <a:ln w="25400">
            <a:solidFill/>
            <a:miter lim="400000"/>
          </a:ln>
        </p:spPr>
        <p:txBody>
          <a:bodyPr lIns="0" tIns="0" rIns="0" bIns="0" anchor="ctr"/>
          <a:lstStyle/>
          <a:p>
            <a:pPr lvl="0">
              <a:defRPr sz="2600">
                <a:solidFill>
                  <a:srgbClr val="53585F"/>
                </a:solidFill>
              </a:defRPr>
            </a:pPr>
            <a:endParaRPr/>
          </a:p>
        </p:txBody>
      </p:sp>
      <p:sp>
        <p:nvSpPr>
          <p:cNvPr id="185" name="Shape 185"/>
          <p:cNvSpPr/>
          <p:nvPr/>
        </p:nvSpPr>
        <p:spPr>
          <a:xfrm>
            <a:off x="7597375" y="2826391"/>
            <a:ext cx="678260" cy="1270001"/>
          </a:xfrm>
          <a:prstGeom prst="rect">
            <a:avLst/>
          </a:prstGeom>
          <a:solidFill>
            <a:srgbClr val="BC8027"/>
          </a:solidFill>
          <a:ln w="25400">
            <a:solidFill/>
            <a:miter lim="400000"/>
          </a:ln>
        </p:spPr>
        <p:txBody>
          <a:bodyPr lIns="0" tIns="0" rIns="0" bIns="0" anchor="ctr"/>
          <a:lstStyle/>
          <a:p>
            <a:pPr lvl="0">
              <a:defRPr sz="2600">
                <a:solidFill>
                  <a:srgbClr val="53585F"/>
                </a:solidFill>
              </a:defRPr>
            </a:pPr>
            <a:endParaRPr/>
          </a:p>
        </p:txBody>
      </p:sp>
      <p:sp>
        <p:nvSpPr>
          <p:cNvPr id="186" name="Shape 186"/>
          <p:cNvSpPr/>
          <p:nvPr/>
        </p:nvSpPr>
        <p:spPr>
          <a:xfrm>
            <a:off x="6962375" y="2826391"/>
            <a:ext cx="678260" cy="1270001"/>
          </a:xfrm>
          <a:prstGeom prst="rect">
            <a:avLst/>
          </a:prstGeom>
          <a:solidFill>
            <a:srgbClr val="11DBE3"/>
          </a:solidFill>
          <a:ln w="25400">
            <a:solidFill/>
            <a:miter lim="400000"/>
          </a:ln>
        </p:spPr>
        <p:txBody>
          <a:bodyPr lIns="0" tIns="0" rIns="0" bIns="0" anchor="ctr"/>
          <a:lstStyle/>
          <a:p>
            <a:pPr lvl="0">
              <a:defRPr sz="2600">
                <a:solidFill>
                  <a:srgbClr val="53585F"/>
                </a:solidFill>
              </a:defRPr>
            </a:pPr>
            <a:endParaRPr/>
          </a:p>
        </p:txBody>
      </p:sp>
      <p:sp>
        <p:nvSpPr>
          <p:cNvPr id="187" name="Shape 187"/>
          <p:cNvSpPr/>
          <p:nvPr/>
        </p:nvSpPr>
        <p:spPr>
          <a:xfrm>
            <a:off x="6443715" y="2266950"/>
            <a:ext cx="41925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a:t>
            </a:r>
          </a:p>
        </p:txBody>
      </p:sp>
      <p:sp>
        <p:nvSpPr>
          <p:cNvPr id="188" name="Shape 188"/>
          <p:cNvSpPr/>
          <p:nvPr/>
        </p:nvSpPr>
        <p:spPr>
          <a:xfrm>
            <a:off x="7066015" y="2266950"/>
            <a:ext cx="41925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B</a:t>
            </a:r>
          </a:p>
        </p:txBody>
      </p:sp>
      <p:sp>
        <p:nvSpPr>
          <p:cNvPr id="189" name="Shape 189"/>
          <p:cNvSpPr/>
          <p:nvPr/>
        </p:nvSpPr>
        <p:spPr>
          <a:xfrm>
            <a:off x="7675742" y="2266950"/>
            <a:ext cx="444400"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C</a:t>
            </a:r>
          </a:p>
        </p:txBody>
      </p:sp>
      <p:sp>
        <p:nvSpPr>
          <p:cNvPr id="190" name="Shape 190"/>
          <p:cNvSpPr/>
          <p:nvPr/>
        </p:nvSpPr>
        <p:spPr>
          <a:xfrm>
            <a:off x="6339839" y="4189081"/>
            <a:ext cx="5080000" cy="1"/>
          </a:xfrm>
          <a:prstGeom prst="line">
            <a:avLst/>
          </a:prstGeom>
          <a:ln w="50800">
            <a:solidFill>
              <a:srgbClr val="FFFFFF"/>
            </a:solidFill>
            <a:miter lim="400000"/>
          </a:ln>
        </p:spPr>
        <p:txBody>
          <a:bodyPr lIns="0" tIns="0" rIns="0" bIns="0" anchor="ctr"/>
          <a:lstStyle/>
          <a:p>
            <a:pPr lvl="0">
              <a:defRPr sz="2600"/>
            </a:pPr>
            <a:endParaRPr/>
          </a:p>
        </p:txBody>
      </p:sp>
      <p:sp>
        <p:nvSpPr>
          <p:cNvPr id="191" name="Shape 191"/>
          <p:cNvSpPr/>
          <p:nvPr/>
        </p:nvSpPr>
        <p:spPr>
          <a:xfrm>
            <a:off x="6339839" y="418908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92" name="Shape 192"/>
          <p:cNvSpPr/>
          <p:nvPr/>
        </p:nvSpPr>
        <p:spPr>
          <a:xfrm>
            <a:off x="6138890" y="4248150"/>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193" name="Shape 193"/>
          <p:cNvSpPr/>
          <p:nvPr/>
        </p:nvSpPr>
        <p:spPr>
          <a:xfrm>
            <a:off x="7609839" y="418908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94" name="Shape 194"/>
          <p:cNvSpPr/>
          <p:nvPr/>
        </p:nvSpPr>
        <p:spPr>
          <a:xfrm>
            <a:off x="7281788" y="4248150"/>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20</a:t>
            </a:r>
          </a:p>
        </p:txBody>
      </p:sp>
      <p:sp>
        <p:nvSpPr>
          <p:cNvPr id="195" name="Shape 195"/>
          <p:cNvSpPr/>
          <p:nvPr/>
        </p:nvSpPr>
        <p:spPr>
          <a:xfrm>
            <a:off x="8879839" y="418908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96" name="Shape 196"/>
          <p:cNvSpPr/>
          <p:nvPr/>
        </p:nvSpPr>
        <p:spPr>
          <a:xfrm>
            <a:off x="8551788" y="4248150"/>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40</a:t>
            </a:r>
          </a:p>
        </p:txBody>
      </p:sp>
      <p:sp>
        <p:nvSpPr>
          <p:cNvPr id="197" name="Shape 197"/>
          <p:cNvSpPr/>
          <p:nvPr/>
        </p:nvSpPr>
        <p:spPr>
          <a:xfrm>
            <a:off x="8879839" y="418908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98" name="Shape 198"/>
          <p:cNvSpPr/>
          <p:nvPr/>
        </p:nvSpPr>
        <p:spPr>
          <a:xfrm>
            <a:off x="10149839" y="418908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199" name="Shape 199"/>
          <p:cNvSpPr/>
          <p:nvPr/>
        </p:nvSpPr>
        <p:spPr>
          <a:xfrm>
            <a:off x="9821788" y="4248150"/>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60</a:t>
            </a:r>
          </a:p>
        </p:txBody>
      </p:sp>
      <p:sp>
        <p:nvSpPr>
          <p:cNvPr id="200" name="Shape 200"/>
          <p:cNvSpPr/>
          <p:nvPr/>
        </p:nvSpPr>
        <p:spPr>
          <a:xfrm>
            <a:off x="11419839" y="418908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01" name="Shape 201"/>
          <p:cNvSpPr/>
          <p:nvPr/>
        </p:nvSpPr>
        <p:spPr>
          <a:xfrm>
            <a:off x="11091788" y="4248150"/>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80</a:t>
            </a:r>
          </a:p>
        </p:txBody>
      </p:sp>
      <p:sp>
        <p:nvSpPr>
          <p:cNvPr id="21" name="TextBox 20"/>
          <p:cNvSpPr txBox="1"/>
          <p:nvPr/>
        </p:nvSpPr>
        <p:spPr>
          <a:xfrm>
            <a:off x="829273" y="5630354"/>
            <a:ext cx="12363481" cy="1754326"/>
          </a:xfrm>
          <a:prstGeom prst="rect">
            <a:avLst/>
          </a:prstGeom>
          <a:noFill/>
        </p:spPr>
        <p:txBody>
          <a:bodyPr wrap="square" lIns="91440" tIns="45720" rIns="91440" bIns="45720" rtlCol="0" anchor="t">
            <a:spAutoFit/>
          </a:bodyPr>
          <a:lstStyle/>
          <a:p>
            <a:pPr algn="l"/>
            <a:r>
              <a:rPr lang="en-US" dirty="0"/>
              <a:t>Gantt chart: </a:t>
            </a:r>
            <a:br>
              <a:rPr lang="en-US" dirty="0"/>
            </a:br>
            <a:r>
              <a:rPr lang="en-US" dirty="0"/>
              <a:t>Illustrates how jobs are scheduled over time on a CPU</a:t>
            </a:r>
          </a:p>
          <a:p>
            <a:pPr algn="l"/>
            <a:r>
              <a:rPr lang="en-US" dirty="0"/>
              <a:t>(NOTE that ALL TRANSITION POINT TIMES should be included.</a:t>
            </a:r>
          </a:p>
        </p:txBody>
      </p:sp>
      <p:graphicFrame>
        <p:nvGraphicFramePr>
          <p:cNvPr id="22" name="Table 176"/>
          <p:cNvGraphicFramePr/>
          <p:nvPr>
            <p:extLst>
              <p:ext uri="{D42A27DB-BD31-4B8C-83A1-F6EECF244321}">
                <p14:modId xmlns:p14="http://schemas.microsoft.com/office/powerpoint/2010/main" val="320829719"/>
              </p:ext>
            </p:extLst>
          </p:nvPr>
        </p:nvGraphicFramePr>
        <p:xfrm>
          <a:off x="182589" y="2293876"/>
          <a:ext cx="5295900" cy="2172970"/>
        </p:xfrm>
        <a:graphic>
          <a:graphicData uri="http://schemas.openxmlformats.org/drawingml/2006/table">
            <a:tbl>
              <a:tblPr firstRow="1">
                <a:tableStyleId>{4C3C2611-4C71-4FC5-86AE-919BDF0F9419}</a:tableStyleId>
              </a:tblPr>
              <a:tblGrid>
                <a:gridCol w="8255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485312">
                <a:tc>
                  <a:txBody>
                    <a:bodyPr/>
                    <a:lstStyle/>
                    <a:p>
                      <a:pPr lvl="0" defTabSz="914400">
                        <a:defRPr>
                          <a:solidFill>
                            <a:srgbClr val="000000"/>
                          </a:solidFill>
                        </a:defRPr>
                      </a:pPr>
                      <a:r>
                        <a:rPr sz="2800">
                          <a:solidFill>
                            <a:srgbClr val="FFFFFF"/>
                          </a:solidFill>
                        </a:rPr>
                        <a:t>JOB</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dirty="0">
                          <a:solidFill>
                            <a:srgbClr val="FFFFFF"/>
                          </a:solidFill>
                        </a:rPr>
                        <a:t>arrival_time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a:solidFill>
                            <a:srgbClr val="FFFFFF"/>
                          </a:solidFill>
                        </a:rPr>
                        <a:t>run_time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extLst>
                  <a:ext uri="{0D108BD9-81ED-4DB2-BD59-A6C34878D82A}">
                    <a16:rowId xmlns:a16="http://schemas.microsoft.com/office/drawing/2014/main" val="10000"/>
                  </a:ext>
                </a:extLst>
              </a:tr>
              <a:tr h="552450">
                <a:tc>
                  <a:txBody>
                    <a:bodyPr/>
                    <a:lstStyle/>
                    <a:p>
                      <a:pPr lvl="0" defTabSz="914400">
                        <a:defRPr>
                          <a:solidFill>
                            <a:srgbClr val="000000"/>
                          </a:solidFill>
                        </a:defRPr>
                      </a:pPr>
                      <a:r>
                        <a:rPr sz="2800">
                          <a:solidFill>
                            <a:srgbClr val="FFFFFF"/>
                          </a:solidFill>
                        </a:rPr>
                        <a:t>A</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546100">
                <a:tc>
                  <a:txBody>
                    <a:bodyPr/>
                    <a:lstStyle/>
                    <a:p>
                      <a:pPr lvl="0" defTabSz="914400">
                        <a:defRPr>
                          <a:solidFill>
                            <a:srgbClr val="000000"/>
                          </a:solidFill>
                        </a:defRPr>
                      </a:pPr>
                      <a:r>
                        <a:rPr sz="2800">
                          <a:solidFill>
                            <a:srgbClr val="FFFFFF"/>
                          </a:solidFill>
                        </a:rPr>
                        <a:t>B</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546100">
                <a:tc>
                  <a:txBody>
                    <a:bodyPr/>
                    <a:lstStyle/>
                    <a:p>
                      <a:pPr lvl="0" defTabSz="914400">
                        <a:defRPr>
                          <a:solidFill>
                            <a:srgbClr val="000000"/>
                          </a:solidFill>
                        </a:defRPr>
                      </a:pPr>
                      <a:r>
                        <a:rPr sz="2800">
                          <a:solidFill>
                            <a:srgbClr val="FFFFFF"/>
                          </a:solidFill>
                        </a:rPr>
                        <a:t>C</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B47176C1-395B-0DBD-4D0B-3488B7A82523}"/>
              </a:ext>
            </a:extLst>
          </p:cNvPr>
          <p:cNvSpPr txBox="1"/>
          <p:nvPr/>
        </p:nvSpPr>
        <p:spPr>
          <a:xfrm>
            <a:off x="6588000" y="4245018"/>
            <a:ext cx="7393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10</a:t>
            </a:r>
          </a:p>
        </p:txBody>
      </p:sp>
      <p:sp>
        <p:nvSpPr>
          <p:cNvPr id="3" name="TextBox 2">
            <a:extLst>
              <a:ext uri="{FF2B5EF4-FFF2-40B4-BE49-F238E27FC236}">
                <a16:creationId xmlns:a16="http://schemas.microsoft.com/office/drawing/2014/main" id="{A85BF964-CAA8-E017-777D-D519E7A4E400}"/>
              </a:ext>
            </a:extLst>
          </p:cNvPr>
          <p:cNvSpPr txBox="1"/>
          <p:nvPr/>
        </p:nvSpPr>
        <p:spPr>
          <a:xfrm>
            <a:off x="7924596" y="4231504"/>
            <a:ext cx="8006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30</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a:solidFill>
                  <a:srgbClr val="FFFFFF"/>
                </a:solidFill>
              </a:rPr>
              <a:t>FIFO (IDENTICAL JOBS)</a:t>
            </a:r>
            <a:endParaRPr sz="6480" dirty="0">
              <a:solidFill>
                <a:srgbClr val="FFFFFF"/>
              </a:solidFill>
            </a:endParaRPr>
          </a:p>
        </p:txBody>
      </p:sp>
      <p:sp>
        <p:nvSpPr>
          <p:cNvPr id="204" name="Shape 204"/>
          <p:cNvSpPr/>
          <p:nvPr/>
        </p:nvSpPr>
        <p:spPr>
          <a:xfrm>
            <a:off x="4258733" y="3607975"/>
            <a:ext cx="678260" cy="1270001"/>
          </a:xfrm>
          <a:prstGeom prst="rect">
            <a:avLst/>
          </a:prstGeom>
          <a:solidFill>
            <a:srgbClr val="0B5D12"/>
          </a:solidFill>
          <a:ln w="25400">
            <a:solidFill/>
            <a:miter lim="400000"/>
          </a:ln>
        </p:spPr>
        <p:txBody>
          <a:bodyPr lIns="0" tIns="0" rIns="0" bIns="0" anchor="ctr"/>
          <a:lstStyle/>
          <a:p>
            <a:pPr lvl="0">
              <a:defRPr sz="2600">
                <a:solidFill>
                  <a:srgbClr val="53585F"/>
                </a:solidFill>
              </a:defRPr>
            </a:pPr>
            <a:endParaRPr/>
          </a:p>
        </p:txBody>
      </p:sp>
      <p:sp>
        <p:nvSpPr>
          <p:cNvPr id="205" name="Shape 205"/>
          <p:cNvSpPr/>
          <p:nvPr/>
        </p:nvSpPr>
        <p:spPr>
          <a:xfrm>
            <a:off x="5528733" y="3607975"/>
            <a:ext cx="678260" cy="1270001"/>
          </a:xfrm>
          <a:prstGeom prst="rect">
            <a:avLst/>
          </a:prstGeom>
          <a:solidFill>
            <a:srgbClr val="BC8027"/>
          </a:solidFill>
          <a:ln w="25400">
            <a:solidFill/>
            <a:miter lim="400000"/>
          </a:ln>
        </p:spPr>
        <p:txBody>
          <a:bodyPr lIns="0" tIns="0" rIns="0" bIns="0" anchor="ctr"/>
          <a:lstStyle/>
          <a:p>
            <a:pPr lvl="0">
              <a:defRPr sz="2600">
                <a:solidFill>
                  <a:srgbClr val="53585F"/>
                </a:solidFill>
              </a:defRPr>
            </a:pPr>
            <a:endParaRPr/>
          </a:p>
        </p:txBody>
      </p:sp>
      <p:sp>
        <p:nvSpPr>
          <p:cNvPr id="206" name="Shape 206"/>
          <p:cNvSpPr/>
          <p:nvPr/>
        </p:nvSpPr>
        <p:spPr>
          <a:xfrm>
            <a:off x="4893733" y="3607975"/>
            <a:ext cx="678260" cy="1270001"/>
          </a:xfrm>
          <a:prstGeom prst="rect">
            <a:avLst/>
          </a:prstGeom>
          <a:solidFill>
            <a:srgbClr val="11DBE3"/>
          </a:solidFill>
          <a:ln w="25400">
            <a:solidFill/>
            <a:miter lim="400000"/>
          </a:ln>
        </p:spPr>
        <p:txBody>
          <a:bodyPr lIns="0" tIns="0" rIns="0" bIns="0" anchor="ctr"/>
          <a:lstStyle/>
          <a:p>
            <a:pPr lvl="0">
              <a:defRPr sz="2600">
                <a:solidFill>
                  <a:srgbClr val="53585F"/>
                </a:solidFill>
              </a:defRPr>
            </a:pPr>
            <a:endParaRPr/>
          </a:p>
        </p:txBody>
      </p:sp>
      <p:sp>
        <p:nvSpPr>
          <p:cNvPr id="207" name="Shape 207"/>
          <p:cNvSpPr/>
          <p:nvPr/>
        </p:nvSpPr>
        <p:spPr>
          <a:xfrm>
            <a:off x="4375073" y="3048534"/>
            <a:ext cx="41925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a:t>
            </a:r>
          </a:p>
        </p:txBody>
      </p:sp>
      <p:sp>
        <p:nvSpPr>
          <p:cNvPr id="208" name="Shape 208"/>
          <p:cNvSpPr/>
          <p:nvPr/>
        </p:nvSpPr>
        <p:spPr>
          <a:xfrm>
            <a:off x="4997373" y="3048534"/>
            <a:ext cx="41925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B</a:t>
            </a:r>
          </a:p>
        </p:txBody>
      </p:sp>
      <p:sp>
        <p:nvSpPr>
          <p:cNvPr id="209" name="Shape 209"/>
          <p:cNvSpPr/>
          <p:nvPr/>
        </p:nvSpPr>
        <p:spPr>
          <a:xfrm>
            <a:off x="5607100" y="3048534"/>
            <a:ext cx="444400"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C</a:t>
            </a:r>
          </a:p>
        </p:txBody>
      </p:sp>
      <p:sp>
        <p:nvSpPr>
          <p:cNvPr id="210" name="Shape 210"/>
          <p:cNvSpPr/>
          <p:nvPr/>
        </p:nvSpPr>
        <p:spPr>
          <a:xfrm>
            <a:off x="4271197" y="4970665"/>
            <a:ext cx="5080000" cy="1"/>
          </a:xfrm>
          <a:prstGeom prst="line">
            <a:avLst/>
          </a:prstGeom>
          <a:ln w="50800">
            <a:solidFill>
              <a:srgbClr val="FFFFFF"/>
            </a:solidFill>
            <a:miter lim="400000"/>
          </a:ln>
        </p:spPr>
        <p:txBody>
          <a:bodyPr lIns="0" tIns="0" rIns="0" bIns="0" anchor="ctr"/>
          <a:lstStyle/>
          <a:p>
            <a:pPr lvl="0">
              <a:defRPr sz="2600"/>
            </a:pPr>
            <a:endParaRPr/>
          </a:p>
        </p:txBody>
      </p:sp>
      <p:sp>
        <p:nvSpPr>
          <p:cNvPr id="211" name="Shape 211"/>
          <p:cNvSpPr/>
          <p:nvPr/>
        </p:nvSpPr>
        <p:spPr>
          <a:xfrm>
            <a:off x="4271197" y="4970665"/>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12" name="Shape 212"/>
          <p:cNvSpPr/>
          <p:nvPr/>
        </p:nvSpPr>
        <p:spPr>
          <a:xfrm>
            <a:off x="4070248" y="5029734"/>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213" name="Shape 213"/>
          <p:cNvSpPr/>
          <p:nvPr/>
        </p:nvSpPr>
        <p:spPr>
          <a:xfrm>
            <a:off x="5541197" y="4970665"/>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14" name="Shape 214"/>
          <p:cNvSpPr/>
          <p:nvPr/>
        </p:nvSpPr>
        <p:spPr>
          <a:xfrm>
            <a:off x="5213146" y="5029734"/>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20</a:t>
            </a:r>
          </a:p>
        </p:txBody>
      </p:sp>
      <p:sp>
        <p:nvSpPr>
          <p:cNvPr id="215" name="Shape 215"/>
          <p:cNvSpPr/>
          <p:nvPr/>
        </p:nvSpPr>
        <p:spPr>
          <a:xfrm>
            <a:off x="6811197" y="4970665"/>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16" name="Shape 216"/>
          <p:cNvSpPr/>
          <p:nvPr/>
        </p:nvSpPr>
        <p:spPr>
          <a:xfrm>
            <a:off x="6483146" y="5029734"/>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40</a:t>
            </a:r>
          </a:p>
        </p:txBody>
      </p:sp>
      <p:sp>
        <p:nvSpPr>
          <p:cNvPr id="217" name="Shape 217"/>
          <p:cNvSpPr/>
          <p:nvPr/>
        </p:nvSpPr>
        <p:spPr>
          <a:xfrm>
            <a:off x="6811197" y="4970665"/>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18" name="Shape 218"/>
          <p:cNvSpPr/>
          <p:nvPr/>
        </p:nvSpPr>
        <p:spPr>
          <a:xfrm>
            <a:off x="8081197" y="4970665"/>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19" name="Shape 219"/>
          <p:cNvSpPr/>
          <p:nvPr/>
        </p:nvSpPr>
        <p:spPr>
          <a:xfrm>
            <a:off x="7753146" y="5029734"/>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60</a:t>
            </a:r>
          </a:p>
        </p:txBody>
      </p:sp>
      <p:sp>
        <p:nvSpPr>
          <p:cNvPr id="220" name="Shape 220"/>
          <p:cNvSpPr/>
          <p:nvPr/>
        </p:nvSpPr>
        <p:spPr>
          <a:xfrm>
            <a:off x="9351197" y="4970665"/>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21" name="Shape 221"/>
          <p:cNvSpPr/>
          <p:nvPr/>
        </p:nvSpPr>
        <p:spPr>
          <a:xfrm>
            <a:off x="9023146" y="5029734"/>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80</a:t>
            </a:r>
          </a:p>
        </p:txBody>
      </p:sp>
      <p:sp>
        <p:nvSpPr>
          <p:cNvPr id="222" name="Shape 222"/>
          <p:cNvSpPr/>
          <p:nvPr/>
        </p:nvSpPr>
        <p:spPr>
          <a:xfrm>
            <a:off x="1369837" y="6277214"/>
            <a:ext cx="10226618" cy="13798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dirty="0">
                <a:solidFill>
                  <a:srgbClr val="FFFFFF"/>
                </a:solidFill>
              </a:rPr>
              <a:t>What is the average turnaround time?</a:t>
            </a:r>
          </a:p>
          <a:p>
            <a:pPr lvl="0">
              <a:defRPr sz="1800">
                <a:solidFill>
                  <a:srgbClr val="000000"/>
                </a:solidFill>
              </a:defRPr>
            </a:pPr>
            <a:endParaRPr sz="1100" dirty="0">
              <a:solidFill>
                <a:srgbClr val="FFFFFF"/>
              </a:solidFill>
            </a:endParaRPr>
          </a:p>
          <a:p>
            <a:pPr lvl="0">
              <a:defRPr sz="1800">
                <a:solidFill>
                  <a:srgbClr val="000000"/>
                </a:solidFill>
              </a:defRPr>
            </a:pPr>
            <a:r>
              <a:rPr sz="3600" dirty="0">
                <a:solidFill>
                  <a:srgbClr val="FFFFFF"/>
                </a:solidFill>
              </a:rPr>
              <a:t>Def: </a:t>
            </a:r>
            <a:r>
              <a:rPr sz="3600" i="1" dirty="0">
                <a:solidFill>
                  <a:srgbClr val="FFFFFF"/>
                </a:solidFill>
              </a:rPr>
              <a:t>turnaround_time</a:t>
            </a:r>
            <a:r>
              <a:rPr sz="3600" dirty="0">
                <a:solidFill>
                  <a:srgbClr val="FFFFFF"/>
                </a:solidFill>
              </a:rPr>
              <a:t> = </a:t>
            </a:r>
            <a:r>
              <a:rPr sz="3600" i="1" dirty="0">
                <a:solidFill>
                  <a:srgbClr val="FFFFFF"/>
                </a:solidFill>
              </a:rPr>
              <a:t>completion_time</a:t>
            </a:r>
            <a:r>
              <a:rPr sz="3600" dirty="0">
                <a:solidFill>
                  <a:srgbClr val="FFFFFF"/>
                </a:solidFill>
              </a:rPr>
              <a:t> - </a:t>
            </a:r>
            <a:r>
              <a:rPr sz="3600" i="1" dirty="0">
                <a:solidFill>
                  <a:srgbClr val="FFFFFF"/>
                </a:solidFill>
              </a:rPr>
              <a:t>arrival_time</a:t>
            </a:r>
          </a:p>
        </p:txBody>
      </p:sp>
      <p:sp>
        <p:nvSpPr>
          <p:cNvPr id="223" name="Shape 223"/>
          <p:cNvSpPr/>
          <p:nvPr/>
        </p:nvSpPr>
        <p:spPr>
          <a:xfrm>
            <a:off x="3414115" y="2248433"/>
            <a:ext cx="1960170" cy="469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400"/>
            </a:lvl1pPr>
          </a:lstStyle>
          <a:p>
            <a:pPr lvl="0">
              <a:defRPr sz="1800">
                <a:solidFill>
                  <a:srgbClr val="000000"/>
                </a:solidFill>
              </a:defRPr>
            </a:pPr>
            <a:r>
              <a:rPr sz="2400">
                <a:solidFill>
                  <a:srgbClr val="FFFFFF"/>
                </a:solidFill>
              </a:rPr>
              <a:t>[A,B,C arrive]</a:t>
            </a:r>
          </a:p>
        </p:txBody>
      </p:sp>
      <p:sp>
        <p:nvSpPr>
          <p:cNvPr id="224" name="Shape 224"/>
          <p:cNvSpPr/>
          <p:nvPr/>
        </p:nvSpPr>
        <p:spPr>
          <a:xfrm>
            <a:off x="4296370" y="2734736"/>
            <a:ext cx="1" cy="844138"/>
          </a:xfrm>
          <a:prstGeom prst="line">
            <a:avLst/>
          </a:prstGeom>
          <a:ln w="12700">
            <a:solidFill>
              <a:srgbClr val="FFFFFF"/>
            </a:solidFill>
            <a:miter lim="400000"/>
            <a:tailEnd type="triangle"/>
          </a:ln>
        </p:spPr>
        <p:txBody>
          <a:bodyPr lIns="0" tIns="0" rIns="0" bIns="0" anchor="ctr"/>
          <a:lstStyle/>
          <a:p>
            <a:pPr lvl="0">
              <a:defRPr sz="2600"/>
            </a:pPr>
            <a:endParaRPr/>
          </a:p>
        </p:txBody>
      </p:sp>
      <p:sp>
        <p:nvSpPr>
          <p:cNvPr id="2" name="TextBox 1">
            <a:extLst>
              <a:ext uri="{FF2B5EF4-FFF2-40B4-BE49-F238E27FC236}">
                <a16:creationId xmlns:a16="http://schemas.microsoft.com/office/drawing/2014/main" id="{A4F8523D-C686-E730-FD60-9AC2E4D9A2BA}"/>
              </a:ext>
            </a:extLst>
          </p:cNvPr>
          <p:cNvSpPr txBox="1"/>
          <p:nvPr/>
        </p:nvSpPr>
        <p:spPr>
          <a:xfrm>
            <a:off x="4527434" y="5040902"/>
            <a:ext cx="7393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10</a:t>
            </a:r>
          </a:p>
        </p:txBody>
      </p:sp>
      <p:sp>
        <p:nvSpPr>
          <p:cNvPr id="3" name="TextBox 2">
            <a:extLst>
              <a:ext uri="{FF2B5EF4-FFF2-40B4-BE49-F238E27FC236}">
                <a16:creationId xmlns:a16="http://schemas.microsoft.com/office/drawing/2014/main" id="{17A78B65-16A6-F9D4-40BB-2D51021D0DAF}"/>
              </a:ext>
            </a:extLst>
          </p:cNvPr>
          <p:cNvSpPr txBox="1"/>
          <p:nvPr/>
        </p:nvSpPr>
        <p:spPr>
          <a:xfrm>
            <a:off x="5869566" y="5050000"/>
            <a:ext cx="7188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30</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a:solidFill>
                  <a:srgbClr val="FFFFFF"/>
                </a:solidFill>
              </a:rPr>
              <a:t>FIFO (IDENTICAL Jobs)</a:t>
            </a:r>
            <a:endParaRPr sz="6480" dirty="0">
              <a:solidFill>
                <a:srgbClr val="FFFFFF"/>
              </a:solidFill>
            </a:endParaRPr>
          </a:p>
        </p:txBody>
      </p:sp>
      <p:sp>
        <p:nvSpPr>
          <p:cNvPr id="251" name="Shape 251"/>
          <p:cNvSpPr/>
          <p:nvPr/>
        </p:nvSpPr>
        <p:spPr>
          <a:xfrm>
            <a:off x="4258733" y="3803371"/>
            <a:ext cx="678260" cy="1270001"/>
          </a:xfrm>
          <a:prstGeom prst="rect">
            <a:avLst/>
          </a:prstGeom>
          <a:solidFill>
            <a:srgbClr val="0B5D12"/>
          </a:solidFill>
          <a:ln w="25400">
            <a:solidFill/>
            <a:miter lim="400000"/>
          </a:ln>
        </p:spPr>
        <p:txBody>
          <a:bodyPr lIns="0" tIns="0" rIns="0" bIns="0" anchor="ctr"/>
          <a:lstStyle/>
          <a:p>
            <a:pPr lvl="0">
              <a:defRPr sz="2600">
                <a:solidFill>
                  <a:srgbClr val="53585F"/>
                </a:solidFill>
              </a:defRPr>
            </a:pPr>
            <a:endParaRPr/>
          </a:p>
        </p:txBody>
      </p:sp>
      <p:sp>
        <p:nvSpPr>
          <p:cNvPr id="252" name="Shape 252"/>
          <p:cNvSpPr/>
          <p:nvPr/>
        </p:nvSpPr>
        <p:spPr>
          <a:xfrm>
            <a:off x="5528733" y="3803371"/>
            <a:ext cx="678260" cy="1270001"/>
          </a:xfrm>
          <a:prstGeom prst="rect">
            <a:avLst/>
          </a:prstGeom>
          <a:solidFill>
            <a:srgbClr val="BC8027"/>
          </a:solidFill>
          <a:ln w="25400">
            <a:solidFill/>
            <a:miter lim="400000"/>
          </a:ln>
        </p:spPr>
        <p:txBody>
          <a:bodyPr lIns="0" tIns="0" rIns="0" bIns="0" anchor="ctr"/>
          <a:lstStyle/>
          <a:p>
            <a:pPr lvl="0">
              <a:defRPr sz="2600">
                <a:solidFill>
                  <a:srgbClr val="53585F"/>
                </a:solidFill>
              </a:defRPr>
            </a:pPr>
            <a:endParaRPr/>
          </a:p>
        </p:txBody>
      </p:sp>
      <p:sp>
        <p:nvSpPr>
          <p:cNvPr id="253" name="Shape 253"/>
          <p:cNvSpPr/>
          <p:nvPr/>
        </p:nvSpPr>
        <p:spPr>
          <a:xfrm>
            <a:off x="4893733" y="3803371"/>
            <a:ext cx="678260" cy="1270001"/>
          </a:xfrm>
          <a:prstGeom prst="rect">
            <a:avLst/>
          </a:prstGeom>
          <a:solidFill>
            <a:srgbClr val="11DBE3"/>
          </a:solidFill>
          <a:ln w="25400">
            <a:solidFill/>
            <a:miter lim="400000"/>
          </a:ln>
        </p:spPr>
        <p:txBody>
          <a:bodyPr lIns="0" tIns="0" rIns="0" bIns="0" anchor="ctr"/>
          <a:lstStyle/>
          <a:p>
            <a:pPr lvl="0">
              <a:defRPr sz="2600">
                <a:solidFill>
                  <a:srgbClr val="53585F"/>
                </a:solidFill>
              </a:defRPr>
            </a:pPr>
            <a:endParaRPr/>
          </a:p>
        </p:txBody>
      </p:sp>
      <p:sp>
        <p:nvSpPr>
          <p:cNvPr id="254" name="Shape 254"/>
          <p:cNvSpPr/>
          <p:nvPr/>
        </p:nvSpPr>
        <p:spPr>
          <a:xfrm>
            <a:off x="4271197" y="5166061"/>
            <a:ext cx="5080000" cy="1"/>
          </a:xfrm>
          <a:prstGeom prst="line">
            <a:avLst/>
          </a:prstGeom>
          <a:ln w="50800">
            <a:solidFill>
              <a:srgbClr val="FFFFFF"/>
            </a:solidFill>
            <a:miter lim="400000"/>
          </a:ln>
        </p:spPr>
        <p:txBody>
          <a:bodyPr lIns="0" tIns="0" rIns="0" bIns="0" anchor="ctr"/>
          <a:lstStyle/>
          <a:p>
            <a:pPr lvl="0">
              <a:defRPr sz="2600"/>
            </a:pPr>
            <a:endParaRPr/>
          </a:p>
        </p:txBody>
      </p:sp>
      <p:sp>
        <p:nvSpPr>
          <p:cNvPr id="255" name="Shape 255"/>
          <p:cNvSpPr/>
          <p:nvPr/>
        </p:nvSpPr>
        <p:spPr>
          <a:xfrm>
            <a:off x="4271197" y="516606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56" name="Shape 256"/>
          <p:cNvSpPr/>
          <p:nvPr/>
        </p:nvSpPr>
        <p:spPr>
          <a:xfrm>
            <a:off x="4070248" y="5225130"/>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257" name="Shape 257"/>
          <p:cNvSpPr/>
          <p:nvPr/>
        </p:nvSpPr>
        <p:spPr>
          <a:xfrm>
            <a:off x="5541197" y="516606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58" name="Shape 258"/>
          <p:cNvSpPr/>
          <p:nvPr/>
        </p:nvSpPr>
        <p:spPr>
          <a:xfrm>
            <a:off x="5213146" y="5225130"/>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20</a:t>
            </a:r>
          </a:p>
        </p:txBody>
      </p:sp>
      <p:sp>
        <p:nvSpPr>
          <p:cNvPr id="259" name="Shape 259"/>
          <p:cNvSpPr/>
          <p:nvPr/>
        </p:nvSpPr>
        <p:spPr>
          <a:xfrm>
            <a:off x="6811197" y="516606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60" name="Shape 260"/>
          <p:cNvSpPr/>
          <p:nvPr/>
        </p:nvSpPr>
        <p:spPr>
          <a:xfrm>
            <a:off x="6483146" y="5225130"/>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40</a:t>
            </a:r>
          </a:p>
        </p:txBody>
      </p:sp>
      <p:sp>
        <p:nvSpPr>
          <p:cNvPr id="261" name="Shape 261"/>
          <p:cNvSpPr/>
          <p:nvPr/>
        </p:nvSpPr>
        <p:spPr>
          <a:xfrm>
            <a:off x="6811197" y="516606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62" name="Shape 262"/>
          <p:cNvSpPr/>
          <p:nvPr/>
        </p:nvSpPr>
        <p:spPr>
          <a:xfrm>
            <a:off x="8081197" y="516606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63" name="Shape 263"/>
          <p:cNvSpPr/>
          <p:nvPr/>
        </p:nvSpPr>
        <p:spPr>
          <a:xfrm>
            <a:off x="7753146" y="5225130"/>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60</a:t>
            </a:r>
          </a:p>
        </p:txBody>
      </p:sp>
      <p:sp>
        <p:nvSpPr>
          <p:cNvPr id="264" name="Shape 264"/>
          <p:cNvSpPr/>
          <p:nvPr/>
        </p:nvSpPr>
        <p:spPr>
          <a:xfrm>
            <a:off x="9351197" y="516606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265" name="Shape 265"/>
          <p:cNvSpPr/>
          <p:nvPr/>
        </p:nvSpPr>
        <p:spPr>
          <a:xfrm>
            <a:off x="9023146" y="5225130"/>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80</a:t>
            </a:r>
          </a:p>
        </p:txBody>
      </p:sp>
      <p:sp>
        <p:nvSpPr>
          <p:cNvPr id="266" name="Shape 266"/>
          <p:cNvSpPr/>
          <p:nvPr/>
        </p:nvSpPr>
        <p:spPr>
          <a:xfrm>
            <a:off x="2104561" y="6289350"/>
            <a:ext cx="8795678" cy="157992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200" dirty="0">
                <a:solidFill>
                  <a:srgbClr val="FFFFFF"/>
                </a:solidFill>
              </a:rPr>
              <a:t>What is the average turnaround time? </a:t>
            </a:r>
          </a:p>
          <a:p>
            <a:pPr lvl="0">
              <a:defRPr sz="1800">
                <a:solidFill>
                  <a:srgbClr val="000000"/>
                </a:solidFill>
              </a:defRPr>
            </a:pPr>
            <a:r>
              <a:rPr sz="3200" dirty="0">
                <a:solidFill>
                  <a:srgbClr val="FFFFFF"/>
                </a:solidFill>
              </a:rPr>
              <a:t>Def: </a:t>
            </a:r>
            <a:r>
              <a:rPr sz="3200" i="1" dirty="0">
                <a:solidFill>
                  <a:srgbClr val="FFFFFF"/>
                </a:solidFill>
              </a:rPr>
              <a:t>turnaround_time</a:t>
            </a:r>
            <a:r>
              <a:rPr sz="3200" dirty="0">
                <a:solidFill>
                  <a:srgbClr val="FFFFFF"/>
                </a:solidFill>
              </a:rPr>
              <a:t> = </a:t>
            </a:r>
            <a:r>
              <a:rPr sz="3200" i="1" dirty="0">
                <a:solidFill>
                  <a:srgbClr val="FFFFFF"/>
                </a:solidFill>
              </a:rPr>
              <a:t>completion_time</a:t>
            </a:r>
            <a:r>
              <a:rPr sz="3200" dirty="0">
                <a:solidFill>
                  <a:srgbClr val="FFFFFF"/>
                </a:solidFill>
              </a:rPr>
              <a:t> - </a:t>
            </a:r>
            <a:r>
              <a:rPr sz="3200" i="1" dirty="0">
                <a:solidFill>
                  <a:srgbClr val="FFFFFF"/>
                </a:solidFill>
              </a:rPr>
              <a:t>arrival_time</a:t>
            </a:r>
            <a:endParaRPr lang="en-US" sz="3200" i="1" dirty="0">
              <a:solidFill>
                <a:srgbClr val="FFFFFF"/>
              </a:solidFill>
            </a:endParaRPr>
          </a:p>
          <a:p>
            <a:pPr>
              <a:defRPr sz="1800">
                <a:solidFill>
                  <a:srgbClr val="000000"/>
                </a:solidFill>
              </a:defRPr>
            </a:pPr>
            <a:r>
              <a:rPr lang="en-US" sz="3200" dirty="0"/>
              <a:t>(10 + 20 + 30) / 3 = </a:t>
            </a:r>
            <a:r>
              <a:rPr lang="en-US" sz="3200" b="1" dirty="0">
                <a:solidFill>
                  <a:srgbClr val="11DBE3"/>
                </a:solidFill>
                <a:latin typeface="Helvetica"/>
                <a:ea typeface="Helvetica"/>
                <a:cs typeface="Helvetica"/>
                <a:sym typeface="Helvetica"/>
              </a:rPr>
              <a:t>20s</a:t>
            </a:r>
          </a:p>
        </p:txBody>
      </p:sp>
      <p:sp>
        <p:nvSpPr>
          <p:cNvPr id="267" name="Shape 267"/>
          <p:cNvSpPr/>
          <p:nvPr/>
        </p:nvSpPr>
        <p:spPr>
          <a:xfrm>
            <a:off x="4287894" y="2482571"/>
            <a:ext cx="622707" cy="1"/>
          </a:xfrm>
          <a:prstGeom prst="line">
            <a:avLst/>
          </a:prstGeom>
          <a:ln w="38100">
            <a:solidFill>
              <a:srgbClr val="FFFFFF"/>
            </a:solidFill>
            <a:miter lim="400000"/>
            <a:headEnd type="triangle"/>
            <a:tailEnd type="triangle"/>
          </a:ln>
        </p:spPr>
        <p:txBody>
          <a:bodyPr lIns="0" tIns="0" rIns="0" bIns="0" anchor="ctr"/>
          <a:lstStyle/>
          <a:p>
            <a:pPr lvl="0">
              <a:defRPr sz="2600"/>
            </a:pPr>
            <a:endParaRPr/>
          </a:p>
        </p:txBody>
      </p:sp>
      <p:sp>
        <p:nvSpPr>
          <p:cNvPr id="268" name="Shape 268"/>
          <p:cNvSpPr/>
          <p:nvPr/>
        </p:nvSpPr>
        <p:spPr>
          <a:xfrm>
            <a:off x="4287894" y="2990571"/>
            <a:ext cx="1267893" cy="1"/>
          </a:xfrm>
          <a:prstGeom prst="line">
            <a:avLst/>
          </a:prstGeom>
          <a:ln w="38100">
            <a:solidFill>
              <a:srgbClr val="FFFFFF"/>
            </a:solidFill>
            <a:miter lim="400000"/>
            <a:headEnd type="triangle"/>
            <a:tailEnd type="triangle"/>
          </a:ln>
        </p:spPr>
        <p:txBody>
          <a:bodyPr lIns="0" tIns="0" rIns="0" bIns="0" anchor="ctr"/>
          <a:lstStyle/>
          <a:p>
            <a:pPr lvl="0">
              <a:defRPr sz="2600"/>
            </a:pPr>
            <a:endParaRPr/>
          </a:p>
        </p:txBody>
      </p:sp>
      <p:sp>
        <p:nvSpPr>
          <p:cNvPr id="269" name="Shape 269"/>
          <p:cNvSpPr/>
          <p:nvPr/>
        </p:nvSpPr>
        <p:spPr>
          <a:xfrm>
            <a:off x="4287894" y="3498571"/>
            <a:ext cx="1889939" cy="1"/>
          </a:xfrm>
          <a:prstGeom prst="line">
            <a:avLst/>
          </a:prstGeom>
          <a:ln w="38100">
            <a:solidFill>
              <a:srgbClr val="FFFFFF"/>
            </a:solidFill>
            <a:miter lim="400000"/>
            <a:headEnd type="triangle"/>
            <a:tailEnd type="triangle"/>
          </a:ln>
        </p:spPr>
        <p:txBody>
          <a:bodyPr lIns="0" tIns="0" rIns="0" bIns="0" anchor="ctr"/>
          <a:lstStyle/>
          <a:p>
            <a:pPr lvl="0">
              <a:defRPr sz="2600"/>
            </a:pPr>
            <a:endParaRPr/>
          </a:p>
        </p:txBody>
      </p:sp>
      <p:sp>
        <p:nvSpPr>
          <p:cNvPr id="270" name="Shape 270"/>
          <p:cNvSpPr/>
          <p:nvPr/>
        </p:nvSpPr>
        <p:spPr>
          <a:xfrm>
            <a:off x="2740786" y="2184124"/>
            <a:ext cx="112242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A: 10s</a:t>
            </a:r>
          </a:p>
        </p:txBody>
      </p:sp>
      <p:sp>
        <p:nvSpPr>
          <p:cNvPr id="271" name="Shape 271"/>
          <p:cNvSpPr/>
          <p:nvPr/>
        </p:nvSpPr>
        <p:spPr>
          <a:xfrm>
            <a:off x="2740786" y="2730224"/>
            <a:ext cx="112242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B: 20s</a:t>
            </a:r>
          </a:p>
        </p:txBody>
      </p:sp>
      <p:sp>
        <p:nvSpPr>
          <p:cNvPr id="272" name="Shape 272"/>
          <p:cNvSpPr/>
          <p:nvPr/>
        </p:nvSpPr>
        <p:spPr>
          <a:xfrm>
            <a:off x="2731007" y="3238224"/>
            <a:ext cx="1141985"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C: 30s</a:t>
            </a:r>
          </a:p>
        </p:txBody>
      </p:sp>
      <p:sp>
        <p:nvSpPr>
          <p:cNvPr id="2" name="TextBox 1">
            <a:extLst>
              <a:ext uri="{FF2B5EF4-FFF2-40B4-BE49-F238E27FC236}">
                <a16:creationId xmlns:a16="http://schemas.microsoft.com/office/drawing/2014/main" id="{4F57726A-FD5F-64EE-BC37-0822A533E933}"/>
              </a:ext>
            </a:extLst>
          </p:cNvPr>
          <p:cNvSpPr txBox="1"/>
          <p:nvPr/>
        </p:nvSpPr>
        <p:spPr>
          <a:xfrm>
            <a:off x="4506050" y="5226758"/>
            <a:ext cx="8620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10</a:t>
            </a:r>
          </a:p>
        </p:txBody>
      </p:sp>
      <p:sp>
        <p:nvSpPr>
          <p:cNvPr id="3" name="TextBox 2">
            <a:extLst>
              <a:ext uri="{FF2B5EF4-FFF2-40B4-BE49-F238E27FC236}">
                <a16:creationId xmlns:a16="http://schemas.microsoft.com/office/drawing/2014/main" id="{9966A110-5C42-3B13-D6F7-DFA7F8934EFD}"/>
              </a:ext>
            </a:extLst>
          </p:cNvPr>
          <p:cNvSpPr txBox="1"/>
          <p:nvPr/>
        </p:nvSpPr>
        <p:spPr>
          <a:xfrm>
            <a:off x="5864883" y="5216455"/>
            <a:ext cx="7597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30</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Scheduling Basics</a:t>
            </a:r>
          </a:p>
        </p:txBody>
      </p:sp>
      <p:sp>
        <p:nvSpPr>
          <p:cNvPr id="299" name="Shape 299"/>
          <p:cNvSpPr>
            <a:spLocks noGrp="1"/>
          </p:cNvSpPr>
          <p:nvPr>
            <p:ph type="body" idx="4294967295"/>
          </p:nvPr>
        </p:nvSpPr>
        <p:spPr>
          <a:xfrm>
            <a:off x="8713788" y="2466975"/>
            <a:ext cx="4291012" cy="2663825"/>
          </a:xfrm>
          <a:prstGeom prst="rect">
            <a:avLst/>
          </a:prstGeom>
        </p:spPr>
        <p:txBody>
          <a:bodyPr>
            <a:normAutofit lnSpcReduction="10000"/>
          </a:bodyPr>
          <a:lstStyle/>
          <a:p>
            <a:pPr lvl="0">
              <a:buNone/>
              <a:defRPr sz="1800">
                <a:solidFill>
                  <a:srgbClr val="000000"/>
                </a:solidFill>
              </a:defRPr>
            </a:pPr>
            <a:r>
              <a:rPr sz="3800" b="1" dirty="0">
                <a:solidFill>
                  <a:srgbClr val="0070C0"/>
                </a:solidFill>
                <a:latin typeface="Helvetica"/>
                <a:ea typeface="Helvetica"/>
                <a:cs typeface="Helvetica"/>
                <a:sym typeface="Helvetica"/>
              </a:rPr>
              <a:t>Metrics</a:t>
            </a:r>
            <a:r>
              <a:rPr sz="3800" dirty="0">
                <a:solidFill>
                  <a:srgbClr val="0070C0"/>
                </a:solidFill>
              </a:rPr>
              <a:t>:</a:t>
            </a:r>
            <a:br>
              <a:rPr sz="3800" dirty="0">
                <a:solidFill>
                  <a:srgbClr val="0070C0"/>
                </a:solidFill>
              </a:rPr>
            </a:br>
            <a:r>
              <a:rPr sz="3800" dirty="0">
                <a:solidFill>
                  <a:srgbClr val="0070C0"/>
                </a:solidFill>
              </a:rPr>
              <a:t>turnaround_time</a:t>
            </a:r>
            <a:br>
              <a:rPr sz="3800" dirty="0">
                <a:solidFill>
                  <a:srgbClr val="53585F"/>
                </a:solidFill>
              </a:rPr>
            </a:br>
            <a:r>
              <a:rPr sz="3800" dirty="0">
                <a:solidFill>
                  <a:srgbClr val="53585F"/>
                </a:solidFill>
              </a:rPr>
              <a:t>response_time</a:t>
            </a:r>
            <a:br>
              <a:rPr sz="3800" dirty="0">
                <a:solidFill>
                  <a:srgbClr val="53585F"/>
                </a:solidFill>
              </a:rPr>
            </a:br>
            <a:r>
              <a:rPr sz="3800" dirty="0">
                <a:solidFill>
                  <a:srgbClr val="53585F"/>
                </a:solidFill>
              </a:rPr>
              <a:t>	</a:t>
            </a:r>
          </a:p>
        </p:txBody>
      </p:sp>
      <p:sp>
        <p:nvSpPr>
          <p:cNvPr id="300" name="Shape 300"/>
          <p:cNvSpPr/>
          <p:nvPr/>
        </p:nvSpPr>
        <p:spPr>
          <a:xfrm>
            <a:off x="4615971" y="2467101"/>
            <a:ext cx="3086100" cy="362036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spcBef>
                <a:spcPts val="4200"/>
              </a:spcBef>
              <a:defRPr sz="1800">
                <a:solidFill>
                  <a:srgbClr val="000000"/>
                </a:solidFill>
              </a:defRPr>
            </a:pPr>
            <a:r>
              <a:rPr sz="3800" b="1" dirty="0">
                <a:solidFill>
                  <a:srgbClr val="FF0000"/>
                </a:solidFill>
                <a:latin typeface="Helvetica"/>
                <a:ea typeface="Helvetica"/>
                <a:cs typeface="Helvetica"/>
                <a:sym typeface="Helvetica"/>
              </a:rPr>
              <a:t>Schedulers</a:t>
            </a:r>
            <a:r>
              <a:rPr sz="3800" dirty="0">
                <a:solidFill>
                  <a:srgbClr val="FF0000"/>
                </a:solidFill>
              </a:rPr>
              <a:t>:</a:t>
            </a:r>
            <a:br>
              <a:rPr sz="3800" dirty="0">
                <a:solidFill>
                  <a:srgbClr val="FF0000"/>
                </a:solidFill>
              </a:rPr>
            </a:br>
            <a:r>
              <a:rPr sz="3800" dirty="0">
                <a:solidFill>
                  <a:srgbClr val="FF0000"/>
                </a:solidFill>
              </a:rPr>
              <a:t>	FIFO</a:t>
            </a:r>
            <a:br>
              <a:rPr sz="3800" dirty="0">
                <a:solidFill>
                  <a:srgbClr val="53585F"/>
                </a:solidFill>
              </a:rPr>
            </a:br>
            <a:r>
              <a:rPr sz="3800" dirty="0">
                <a:solidFill>
                  <a:srgbClr val="53585F"/>
                </a:solidFill>
              </a:rPr>
              <a:t>	SJF</a:t>
            </a:r>
            <a:br>
              <a:rPr sz="3800" dirty="0">
                <a:solidFill>
                  <a:srgbClr val="53585F"/>
                </a:solidFill>
              </a:rPr>
            </a:br>
            <a:r>
              <a:rPr sz="3800" dirty="0">
                <a:solidFill>
                  <a:srgbClr val="53585F"/>
                </a:solidFill>
              </a:rPr>
              <a:t>	STCF</a:t>
            </a:r>
            <a:br>
              <a:rPr sz="3800" dirty="0">
                <a:solidFill>
                  <a:srgbClr val="53585F"/>
                </a:solidFill>
              </a:rPr>
            </a:br>
            <a:r>
              <a:rPr sz="3800" dirty="0">
                <a:solidFill>
                  <a:srgbClr val="53585F"/>
                </a:solidFill>
              </a:rPr>
              <a:t>	RR</a:t>
            </a:r>
          </a:p>
        </p:txBody>
      </p:sp>
      <p:sp>
        <p:nvSpPr>
          <p:cNvPr id="301" name="Shape 301"/>
          <p:cNvSpPr/>
          <p:nvPr/>
        </p:nvSpPr>
        <p:spPr>
          <a:xfrm>
            <a:off x="551971" y="2467101"/>
            <a:ext cx="3275079" cy="362036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spcBef>
                <a:spcPts val="4200"/>
              </a:spcBef>
              <a:defRPr sz="1800">
                <a:solidFill>
                  <a:srgbClr val="000000"/>
                </a:solidFill>
              </a:defRPr>
            </a:pPr>
            <a:r>
              <a:rPr sz="3800" b="1">
                <a:solidFill>
                  <a:srgbClr val="D45954"/>
                </a:solidFill>
                <a:latin typeface="Helvetica"/>
                <a:ea typeface="Helvetica"/>
                <a:cs typeface="Helvetica"/>
                <a:sym typeface="Helvetica"/>
              </a:rPr>
              <a:t>Workloads</a:t>
            </a:r>
            <a:r>
              <a:rPr sz="3800">
                <a:solidFill>
                  <a:srgbClr val="D45954"/>
                </a:solidFill>
              </a:rPr>
              <a:t>:</a:t>
            </a:r>
            <a:br>
              <a:rPr sz="3800">
                <a:solidFill>
                  <a:srgbClr val="D45954"/>
                </a:solidFill>
              </a:rPr>
            </a:br>
            <a:r>
              <a:rPr sz="3800">
                <a:solidFill>
                  <a:srgbClr val="A6AAA8"/>
                </a:solidFill>
              </a:rPr>
              <a:t>	</a:t>
            </a:r>
            <a:r>
              <a:rPr sz="3800">
                <a:solidFill>
                  <a:srgbClr val="D45954"/>
                </a:solidFill>
              </a:rPr>
              <a:t>arrival_time</a:t>
            </a:r>
            <a:br>
              <a:rPr sz="3800">
                <a:solidFill>
                  <a:srgbClr val="D45954"/>
                </a:solidFill>
              </a:rPr>
            </a:br>
            <a:r>
              <a:rPr sz="3800">
                <a:solidFill>
                  <a:srgbClr val="D45954"/>
                </a:solidFill>
              </a:rPr>
              <a:t>	run_time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p:cNvSpPr>
          <p:nvPr>
            <p:ph type="title"/>
          </p:nvPr>
        </p:nvSpPr>
        <p:spPr>
          <a:xfrm>
            <a:off x="1217508" y="879670"/>
            <a:ext cx="10566399" cy="2647595"/>
          </a:xfrm>
          <a:prstGeom prst="rect">
            <a:avLst/>
          </a:prstGeom>
        </p:spPr>
        <p:txBody>
          <a:bodyPr/>
          <a:lstStyle>
            <a:lvl1pPr defTabSz="473201">
              <a:defRPr sz="6480"/>
            </a:lvl1pPr>
          </a:lstStyle>
          <a:p>
            <a:pPr lvl="0">
              <a:defRPr sz="1800">
                <a:solidFill>
                  <a:srgbClr val="000000"/>
                </a:solidFill>
              </a:defRPr>
            </a:pPr>
            <a:r>
              <a:rPr sz="6480" dirty="0">
                <a:solidFill>
                  <a:srgbClr val="FFFFFF"/>
                </a:solidFill>
              </a:rPr>
              <a:t>Workload Assumptions</a:t>
            </a:r>
            <a:r>
              <a:rPr lang="en-US" sz="6480" dirty="0">
                <a:solidFill>
                  <a:srgbClr val="FFFFFF"/>
                </a:solidFill>
              </a:rPr>
              <a:t> – remove 1st</a:t>
            </a:r>
            <a:endParaRPr sz="6480" dirty="0">
              <a:solidFill>
                <a:srgbClr val="FFFFFF"/>
              </a:solidFill>
            </a:endParaRPr>
          </a:p>
        </p:txBody>
      </p:sp>
      <p:sp>
        <p:nvSpPr>
          <p:cNvPr id="307" name="Shape 307"/>
          <p:cNvSpPr>
            <a:spLocks noGrp="1"/>
          </p:cNvSpPr>
          <p:nvPr>
            <p:ph type="body" idx="4294967295"/>
          </p:nvPr>
        </p:nvSpPr>
        <p:spPr>
          <a:xfrm>
            <a:off x="1217508" y="3527265"/>
            <a:ext cx="11099800" cy="5027613"/>
          </a:xfrm>
          <a:prstGeom prst="rect">
            <a:avLst/>
          </a:prstGeom>
        </p:spPr>
        <p:txBody>
          <a:bodyPr/>
          <a:lstStyle/>
          <a:p>
            <a:pPr lvl="0">
              <a:buNone/>
              <a:defRPr sz="1800">
                <a:solidFill>
                  <a:srgbClr val="000000"/>
                </a:solidFill>
              </a:defRPr>
            </a:pPr>
            <a:r>
              <a:rPr sz="3800" strike="sngStrike" dirty="0">
                <a:solidFill>
                  <a:srgbClr val="FFFFFF"/>
                </a:solidFill>
              </a:rPr>
              <a:t>1. Each job runs for the same amount of time</a:t>
            </a:r>
          </a:p>
          <a:p>
            <a:pPr lvl="0">
              <a:buNone/>
              <a:defRPr sz="1800">
                <a:solidFill>
                  <a:srgbClr val="000000"/>
                </a:solidFill>
              </a:defRPr>
            </a:pPr>
            <a:r>
              <a:rPr sz="3800" dirty="0">
                <a:solidFill>
                  <a:srgbClr val="FFFFFF"/>
                </a:solidFill>
              </a:rPr>
              <a:t>2. All jobs arrive at the same time</a:t>
            </a:r>
          </a:p>
          <a:p>
            <a:pPr lvl="0">
              <a:buNone/>
              <a:defRPr sz="1800">
                <a:solidFill>
                  <a:srgbClr val="000000"/>
                </a:solidFill>
              </a:defRPr>
            </a:pPr>
            <a:r>
              <a:rPr sz="3800" dirty="0">
                <a:solidFill>
                  <a:srgbClr val="FFFFFF"/>
                </a:solidFill>
              </a:rPr>
              <a:t>3. All jobs only use the CPU (no I/O)</a:t>
            </a:r>
          </a:p>
          <a:p>
            <a:pPr lvl="0">
              <a:buNone/>
              <a:defRPr sz="1800">
                <a:solidFill>
                  <a:srgbClr val="000000"/>
                </a:solidFill>
              </a:defRPr>
            </a:pPr>
            <a:r>
              <a:rPr sz="3800" dirty="0">
                <a:solidFill>
                  <a:srgbClr val="FFFFFF"/>
                </a:solidFill>
              </a:rPr>
              <a:t>4. The run-time of each job is known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a:solidFill>
                  <a:srgbClr val="FFFFFF"/>
                </a:solidFill>
              </a:rPr>
              <a:t>Any Problematic Workloads for FIFO?</a:t>
            </a:r>
            <a:endParaRPr sz="6480" dirty="0">
              <a:solidFill>
                <a:srgbClr val="FFFFFF"/>
              </a:solidFill>
            </a:endParaRPr>
          </a:p>
        </p:txBody>
      </p:sp>
      <p:sp>
        <p:nvSpPr>
          <p:cNvPr id="310" name="Shape 310"/>
          <p:cNvSpPr/>
          <p:nvPr/>
        </p:nvSpPr>
        <p:spPr>
          <a:xfrm>
            <a:off x="987726" y="2982525"/>
            <a:ext cx="10507588" cy="53494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rmAutofit/>
          </a:bodyPr>
          <a:lstStyle/>
          <a:p>
            <a:pPr lvl="0" algn="l">
              <a:spcBef>
                <a:spcPts val="4200"/>
              </a:spcBef>
              <a:defRPr sz="1800">
                <a:solidFill>
                  <a:srgbClr val="000000"/>
                </a:solidFill>
              </a:defRPr>
            </a:pPr>
            <a:r>
              <a:rPr sz="3800" b="1" dirty="0">
                <a:solidFill>
                  <a:srgbClr val="D45954"/>
                </a:solidFill>
                <a:latin typeface="Helvetica"/>
                <a:ea typeface="Helvetica"/>
                <a:cs typeface="Helvetica"/>
                <a:sym typeface="Helvetica"/>
              </a:rPr>
              <a:t>Workload</a:t>
            </a:r>
            <a:r>
              <a:rPr sz="3800" dirty="0">
                <a:solidFill>
                  <a:srgbClr val="D45954"/>
                </a:solidFill>
              </a:rPr>
              <a:t>: </a:t>
            </a:r>
            <a:r>
              <a:rPr sz="3800" dirty="0">
                <a:solidFill>
                  <a:srgbClr val="333333"/>
                </a:solidFill>
              </a:rPr>
              <a:t>?</a:t>
            </a:r>
          </a:p>
          <a:p>
            <a:pPr lvl="0" algn="l">
              <a:spcBef>
                <a:spcPts val="4200"/>
              </a:spcBef>
              <a:defRPr sz="1800">
                <a:solidFill>
                  <a:srgbClr val="000000"/>
                </a:solidFill>
              </a:defRPr>
            </a:pPr>
            <a:r>
              <a:rPr sz="3800" b="1" dirty="0">
                <a:solidFill>
                  <a:srgbClr val="FF0000"/>
                </a:solidFill>
                <a:latin typeface="Helvetica"/>
                <a:ea typeface="Helvetica"/>
                <a:cs typeface="Helvetica"/>
                <a:sym typeface="Helvetica"/>
              </a:rPr>
              <a:t>Scheduler</a:t>
            </a:r>
            <a:r>
              <a:rPr sz="3800" dirty="0">
                <a:solidFill>
                  <a:srgbClr val="7BDB45"/>
                </a:solidFill>
              </a:rPr>
              <a:t>: </a:t>
            </a:r>
            <a:r>
              <a:rPr sz="3800" dirty="0">
                <a:solidFill>
                  <a:srgbClr val="333333"/>
                </a:solidFill>
              </a:rPr>
              <a:t>FIFO</a:t>
            </a:r>
          </a:p>
          <a:p>
            <a:pPr lvl="0" algn="l">
              <a:spcBef>
                <a:spcPts val="4200"/>
              </a:spcBef>
              <a:defRPr sz="1800">
                <a:solidFill>
                  <a:srgbClr val="000000"/>
                </a:solidFill>
              </a:defRPr>
            </a:pPr>
            <a:r>
              <a:rPr sz="3800" b="1" dirty="0">
                <a:solidFill>
                  <a:schemeClr val="bg2">
                    <a:lumMod val="75000"/>
                  </a:schemeClr>
                </a:solidFill>
                <a:latin typeface="Helvetica"/>
                <a:ea typeface="Helvetica"/>
                <a:cs typeface="Helvetica"/>
                <a:sym typeface="Helvetica"/>
              </a:rPr>
              <a:t>Metric</a:t>
            </a:r>
            <a:r>
              <a:rPr sz="3800" b="1" dirty="0">
                <a:solidFill>
                  <a:schemeClr val="bg2">
                    <a:lumMod val="75000"/>
                  </a:schemeClr>
                </a:solidFill>
              </a:rPr>
              <a:t>:</a:t>
            </a:r>
            <a:r>
              <a:rPr sz="3800" dirty="0">
                <a:solidFill>
                  <a:srgbClr val="1497FC"/>
                </a:solidFill>
              </a:rPr>
              <a:t> </a:t>
            </a:r>
            <a:r>
              <a:rPr sz="3800" dirty="0">
                <a:solidFill>
                  <a:srgbClr val="333333"/>
                </a:solidFill>
              </a:rPr>
              <a:t>turnaround is high</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Example: Big First Job</a:t>
            </a:r>
          </a:p>
        </p:txBody>
      </p:sp>
      <p:graphicFrame>
        <p:nvGraphicFramePr>
          <p:cNvPr id="313" name="Table 313"/>
          <p:cNvGraphicFramePr/>
          <p:nvPr>
            <p:extLst>
              <p:ext uri="{D42A27DB-BD31-4B8C-83A1-F6EECF244321}">
                <p14:modId xmlns:p14="http://schemas.microsoft.com/office/powerpoint/2010/main" val="1910234625"/>
              </p:ext>
            </p:extLst>
          </p:nvPr>
        </p:nvGraphicFramePr>
        <p:xfrm>
          <a:off x="3234871" y="2677886"/>
          <a:ext cx="5295900" cy="2172970"/>
        </p:xfrm>
        <a:graphic>
          <a:graphicData uri="http://schemas.openxmlformats.org/drawingml/2006/table">
            <a:tbl>
              <a:tblPr firstRow="1">
                <a:tableStyleId>{4C3C2611-4C71-4FC5-86AE-919BDF0F9419}</a:tableStyleId>
              </a:tblPr>
              <a:tblGrid>
                <a:gridCol w="8255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485312">
                <a:tc>
                  <a:txBody>
                    <a:bodyPr/>
                    <a:lstStyle/>
                    <a:p>
                      <a:pPr lvl="0" defTabSz="914400">
                        <a:defRPr>
                          <a:solidFill>
                            <a:srgbClr val="000000"/>
                          </a:solidFill>
                        </a:defRPr>
                      </a:pPr>
                      <a:r>
                        <a:rPr sz="2800" dirty="0">
                          <a:solidFill>
                            <a:srgbClr val="FFFFFF"/>
                          </a:solidFill>
                        </a:rPr>
                        <a:t>JOB</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dirty="0">
                          <a:solidFill>
                            <a:srgbClr val="FFFFFF"/>
                          </a:solidFill>
                        </a:rPr>
                        <a:t>arrival_time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a:solidFill>
                            <a:srgbClr val="FFFFFF"/>
                          </a:solidFill>
                        </a:rPr>
                        <a:t>run_time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extLst>
                  <a:ext uri="{0D108BD9-81ED-4DB2-BD59-A6C34878D82A}">
                    <a16:rowId xmlns:a16="http://schemas.microsoft.com/office/drawing/2014/main" val="10000"/>
                  </a:ext>
                </a:extLst>
              </a:tr>
              <a:tr h="552450">
                <a:tc>
                  <a:txBody>
                    <a:bodyPr/>
                    <a:lstStyle/>
                    <a:p>
                      <a:pPr lvl="0" defTabSz="914400">
                        <a:defRPr>
                          <a:solidFill>
                            <a:srgbClr val="000000"/>
                          </a:solidFill>
                        </a:defRPr>
                      </a:pPr>
                      <a:r>
                        <a:rPr sz="2800">
                          <a:solidFill>
                            <a:srgbClr val="FFFFFF"/>
                          </a:solidFill>
                        </a:rPr>
                        <a:t>A</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b="1">
                          <a:solidFill>
                            <a:srgbClr val="FFFFFF"/>
                          </a:solidFill>
                          <a:latin typeface="Helvetica"/>
                          <a:ea typeface="Helvetica"/>
                          <a:cs typeface="Helvetica"/>
                          <a:sym typeface="Helvetica"/>
                        </a:rPr>
                        <a:t>60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546100">
                <a:tc>
                  <a:txBody>
                    <a:bodyPr/>
                    <a:lstStyle/>
                    <a:p>
                      <a:pPr lvl="0" defTabSz="914400">
                        <a:defRPr>
                          <a:solidFill>
                            <a:srgbClr val="000000"/>
                          </a:solidFill>
                        </a:defRPr>
                      </a:pPr>
                      <a:r>
                        <a:rPr sz="2800">
                          <a:solidFill>
                            <a:srgbClr val="FFFFFF"/>
                          </a:solidFill>
                        </a:rPr>
                        <a:t>B</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546100">
                <a:tc>
                  <a:txBody>
                    <a:bodyPr/>
                    <a:lstStyle/>
                    <a:p>
                      <a:pPr lvl="0" defTabSz="914400">
                        <a:defRPr>
                          <a:solidFill>
                            <a:srgbClr val="000000"/>
                          </a:solidFill>
                        </a:defRPr>
                      </a:pPr>
                      <a:r>
                        <a:rPr sz="2800">
                          <a:solidFill>
                            <a:srgbClr val="FFFFFF"/>
                          </a:solidFill>
                        </a:rPr>
                        <a:t>C</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sp>
        <p:nvSpPr>
          <p:cNvPr id="314" name="Shape 314"/>
          <p:cNvSpPr/>
          <p:nvPr/>
        </p:nvSpPr>
        <p:spPr>
          <a:xfrm>
            <a:off x="1969150" y="5330762"/>
            <a:ext cx="8544006" cy="131831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lang="en-US" sz="3200" dirty="0"/>
              <a:t>Draw Gantt chart for this workload and policy…</a:t>
            </a:r>
          </a:p>
          <a:p>
            <a:pPr lvl="0">
              <a:defRPr sz="1800">
                <a:solidFill>
                  <a:srgbClr val="000000"/>
                </a:solidFill>
              </a:defRPr>
            </a:pPr>
            <a:r>
              <a:rPr sz="3600" dirty="0">
                <a:solidFill>
                  <a:srgbClr val="FFFFFF"/>
                </a:solidFill>
              </a:rPr>
              <a:t>What is the average turnaround time? </a:t>
            </a:r>
          </a:p>
          <a:p>
            <a:pPr lvl="0">
              <a:defRPr sz="1800">
                <a:solidFill>
                  <a:srgbClr val="000000"/>
                </a:solidFill>
              </a:defRPr>
            </a:pPr>
            <a:endParaRPr sz="1100" dirty="0">
              <a:solidFill>
                <a:srgbClr val="FFFFFF"/>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hape 321"/>
          <p:cNvSpPr/>
          <p:nvPr/>
        </p:nvSpPr>
        <p:spPr>
          <a:xfrm>
            <a:off x="4798375" y="6299505"/>
            <a:ext cx="3809141"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A</a:t>
            </a:r>
          </a:p>
        </p:txBody>
      </p:sp>
      <p:sp>
        <p:nvSpPr>
          <p:cNvPr id="322" name="Shape 322"/>
          <p:cNvSpPr/>
          <p:nvPr/>
        </p:nvSpPr>
        <p:spPr>
          <a:xfrm>
            <a:off x="9230675" y="6299506"/>
            <a:ext cx="678261" cy="1270001"/>
          </a:xfrm>
          <a:prstGeom prst="rect">
            <a:avLst/>
          </a:prstGeom>
          <a:solidFill>
            <a:srgbClr val="BC8027"/>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C</a:t>
            </a:r>
          </a:p>
        </p:txBody>
      </p:sp>
      <p:sp>
        <p:nvSpPr>
          <p:cNvPr id="323" name="Shape 323"/>
          <p:cNvSpPr/>
          <p:nvPr/>
        </p:nvSpPr>
        <p:spPr>
          <a:xfrm>
            <a:off x="8595675" y="6299506"/>
            <a:ext cx="678261" cy="1270001"/>
          </a:xfrm>
          <a:prstGeom prst="rect">
            <a:avLst/>
          </a:prstGeom>
          <a:solidFill>
            <a:srgbClr val="11DBE3"/>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B</a:t>
            </a:r>
          </a:p>
        </p:txBody>
      </p:sp>
      <p:sp>
        <p:nvSpPr>
          <p:cNvPr id="324" name="Shape 324"/>
          <p:cNvSpPr/>
          <p:nvPr/>
        </p:nvSpPr>
        <p:spPr>
          <a:xfrm>
            <a:off x="4810839" y="7662196"/>
            <a:ext cx="5080000" cy="1"/>
          </a:xfrm>
          <a:prstGeom prst="line">
            <a:avLst/>
          </a:prstGeom>
          <a:ln w="50800">
            <a:solidFill>
              <a:srgbClr val="FFFFFF"/>
            </a:solidFill>
            <a:miter lim="400000"/>
          </a:ln>
        </p:spPr>
        <p:txBody>
          <a:bodyPr lIns="0" tIns="0" rIns="0" bIns="0" anchor="ctr"/>
          <a:lstStyle/>
          <a:p>
            <a:pPr lvl="0">
              <a:defRPr sz="2600"/>
            </a:pPr>
            <a:endParaRPr/>
          </a:p>
        </p:txBody>
      </p:sp>
      <p:sp>
        <p:nvSpPr>
          <p:cNvPr id="325" name="Shape 325"/>
          <p:cNvSpPr/>
          <p:nvPr/>
        </p:nvSpPr>
        <p:spPr>
          <a:xfrm>
            <a:off x="4810839" y="7662196"/>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326" name="Shape 326"/>
          <p:cNvSpPr/>
          <p:nvPr/>
        </p:nvSpPr>
        <p:spPr>
          <a:xfrm>
            <a:off x="4609890" y="7721264"/>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327" name="Shape 327"/>
          <p:cNvSpPr/>
          <p:nvPr/>
        </p:nvSpPr>
        <p:spPr>
          <a:xfrm>
            <a:off x="6080839" y="7662196"/>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328" name="Shape 328"/>
          <p:cNvSpPr/>
          <p:nvPr/>
        </p:nvSpPr>
        <p:spPr>
          <a:xfrm>
            <a:off x="5752788" y="7721264"/>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20</a:t>
            </a:r>
          </a:p>
        </p:txBody>
      </p:sp>
      <p:sp>
        <p:nvSpPr>
          <p:cNvPr id="329" name="Shape 329"/>
          <p:cNvSpPr/>
          <p:nvPr/>
        </p:nvSpPr>
        <p:spPr>
          <a:xfrm>
            <a:off x="7350839" y="7662196"/>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330" name="Shape 330"/>
          <p:cNvSpPr/>
          <p:nvPr/>
        </p:nvSpPr>
        <p:spPr>
          <a:xfrm>
            <a:off x="7022788" y="7721264"/>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40</a:t>
            </a:r>
          </a:p>
        </p:txBody>
      </p:sp>
      <p:sp>
        <p:nvSpPr>
          <p:cNvPr id="331" name="Shape 331"/>
          <p:cNvSpPr/>
          <p:nvPr/>
        </p:nvSpPr>
        <p:spPr>
          <a:xfrm>
            <a:off x="7350839" y="7662196"/>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332" name="Shape 332"/>
          <p:cNvSpPr/>
          <p:nvPr/>
        </p:nvSpPr>
        <p:spPr>
          <a:xfrm>
            <a:off x="8620839" y="7662196"/>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333" name="Shape 333"/>
          <p:cNvSpPr/>
          <p:nvPr/>
        </p:nvSpPr>
        <p:spPr>
          <a:xfrm>
            <a:off x="8292788" y="7721264"/>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60</a:t>
            </a:r>
          </a:p>
        </p:txBody>
      </p:sp>
      <p:sp>
        <p:nvSpPr>
          <p:cNvPr id="334" name="Shape 334"/>
          <p:cNvSpPr/>
          <p:nvPr/>
        </p:nvSpPr>
        <p:spPr>
          <a:xfrm>
            <a:off x="9890839" y="7662196"/>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335" name="Shape 335"/>
          <p:cNvSpPr/>
          <p:nvPr/>
        </p:nvSpPr>
        <p:spPr>
          <a:xfrm>
            <a:off x="9562788" y="7721264"/>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80</a:t>
            </a:r>
          </a:p>
        </p:txBody>
      </p:sp>
      <p:sp>
        <p:nvSpPr>
          <p:cNvPr id="336" name="Shape 336"/>
          <p:cNvSpPr/>
          <p:nvPr/>
        </p:nvSpPr>
        <p:spPr>
          <a:xfrm>
            <a:off x="3288770" y="8483727"/>
            <a:ext cx="6204872" cy="64770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dirty="0">
                <a:solidFill>
                  <a:srgbClr val="FFFFFF"/>
                </a:solidFill>
              </a:rPr>
              <a:t>Average turnaround time: </a:t>
            </a:r>
            <a:r>
              <a:rPr sz="3600" b="1" dirty="0">
                <a:solidFill>
                  <a:srgbClr val="FF2600"/>
                </a:solidFill>
                <a:latin typeface="Helvetica"/>
                <a:ea typeface="Helvetica"/>
                <a:cs typeface="Helvetica"/>
                <a:sym typeface="Helvetica"/>
              </a:rPr>
              <a:t>70s</a:t>
            </a:r>
          </a:p>
        </p:txBody>
      </p:sp>
      <p:sp>
        <p:nvSpPr>
          <p:cNvPr id="337" name="Shape 337"/>
          <p:cNvSpPr/>
          <p:nvPr/>
        </p:nvSpPr>
        <p:spPr>
          <a:xfrm>
            <a:off x="4827536" y="4904723"/>
            <a:ext cx="3881823" cy="1"/>
          </a:xfrm>
          <a:prstGeom prst="line">
            <a:avLst/>
          </a:prstGeom>
          <a:ln w="38100">
            <a:solidFill>
              <a:srgbClr val="FFFFFF"/>
            </a:solidFill>
            <a:miter lim="400000"/>
            <a:headEnd type="triangle"/>
            <a:tailEnd type="triangle"/>
          </a:ln>
        </p:spPr>
        <p:txBody>
          <a:bodyPr lIns="0" tIns="0" rIns="0" bIns="0" anchor="ctr"/>
          <a:lstStyle/>
          <a:p>
            <a:pPr lvl="0">
              <a:defRPr sz="2600"/>
            </a:pPr>
            <a:endParaRPr/>
          </a:p>
        </p:txBody>
      </p:sp>
      <p:sp>
        <p:nvSpPr>
          <p:cNvPr id="338" name="Shape 338"/>
          <p:cNvSpPr/>
          <p:nvPr/>
        </p:nvSpPr>
        <p:spPr>
          <a:xfrm flipV="1">
            <a:off x="4832413" y="5412723"/>
            <a:ext cx="4459337" cy="1"/>
          </a:xfrm>
          <a:prstGeom prst="line">
            <a:avLst/>
          </a:prstGeom>
          <a:ln w="38100">
            <a:solidFill>
              <a:srgbClr val="FFFFFF"/>
            </a:solidFill>
            <a:miter lim="400000"/>
            <a:headEnd type="triangle"/>
            <a:tailEnd type="triangle"/>
          </a:ln>
        </p:spPr>
        <p:txBody>
          <a:bodyPr lIns="0" tIns="0" rIns="0" bIns="0" anchor="ctr"/>
          <a:lstStyle/>
          <a:p>
            <a:pPr lvl="0">
              <a:defRPr sz="2600"/>
            </a:pPr>
            <a:endParaRPr/>
          </a:p>
        </p:txBody>
      </p:sp>
      <p:sp>
        <p:nvSpPr>
          <p:cNvPr id="339" name="Shape 339"/>
          <p:cNvSpPr/>
          <p:nvPr/>
        </p:nvSpPr>
        <p:spPr>
          <a:xfrm flipV="1">
            <a:off x="4798138" y="5920723"/>
            <a:ext cx="5105402" cy="1"/>
          </a:xfrm>
          <a:prstGeom prst="line">
            <a:avLst/>
          </a:prstGeom>
          <a:ln w="38100">
            <a:solidFill>
              <a:srgbClr val="FFFFFF"/>
            </a:solidFill>
            <a:miter lim="400000"/>
            <a:headEnd type="triangle"/>
            <a:tailEnd type="triangle"/>
          </a:ln>
        </p:spPr>
        <p:txBody>
          <a:bodyPr lIns="0" tIns="0" rIns="0" bIns="0" anchor="ctr"/>
          <a:lstStyle/>
          <a:p>
            <a:pPr lvl="0">
              <a:defRPr sz="2600"/>
            </a:pPr>
            <a:endParaRPr/>
          </a:p>
        </p:txBody>
      </p:sp>
      <p:sp>
        <p:nvSpPr>
          <p:cNvPr id="340" name="Shape 340"/>
          <p:cNvSpPr/>
          <p:nvPr/>
        </p:nvSpPr>
        <p:spPr>
          <a:xfrm>
            <a:off x="3280428" y="4606276"/>
            <a:ext cx="112242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A: 60s</a:t>
            </a:r>
          </a:p>
        </p:txBody>
      </p:sp>
      <p:sp>
        <p:nvSpPr>
          <p:cNvPr id="341" name="Shape 341"/>
          <p:cNvSpPr/>
          <p:nvPr/>
        </p:nvSpPr>
        <p:spPr>
          <a:xfrm>
            <a:off x="3280428" y="5152376"/>
            <a:ext cx="112242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dirty="0">
                <a:solidFill>
                  <a:srgbClr val="FFFFFF"/>
                </a:solidFill>
              </a:rPr>
              <a:t>B: 70s</a:t>
            </a:r>
          </a:p>
        </p:txBody>
      </p:sp>
      <p:sp>
        <p:nvSpPr>
          <p:cNvPr id="342" name="Shape 342"/>
          <p:cNvSpPr/>
          <p:nvPr/>
        </p:nvSpPr>
        <p:spPr>
          <a:xfrm>
            <a:off x="3270649" y="5660376"/>
            <a:ext cx="1141985"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dirty="0">
                <a:solidFill>
                  <a:srgbClr val="FFFFFF"/>
                </a:solidFill>
              </a:rPr>
              <a:t>C: 80s</a:t>
            </a:r>
          </a:p>
        </p:txBody>
      </p:sp>
      <p:sp>
        <p:nvSpPr>
          <p:cNvPr id="343" name="Shape 34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Example: Big First Job</a:t>
            </a:r>
          </a:p>
        </p:txBody>
      </p:sp>
      <p:graphicFrame>
        <p:nvGraphicFramePr>
          <p:cNvPr id="27" name="Table 313"/>
          <p:cNvGraphicFramePr/>
          <p:nvPr>
            <p:extLst>
              <p:ext uri="{D42A27DB-BD31-4B8C-83A1-F6EECF244321}">
                <p14:modId xmlns:p14="http://schemas.microsoft.com/office/powerpoint/2010/main" val="1771162824"/>
              </p:ext>
            </p:extLst>
          </p:nvPr>
        </p:nvGraphicFramePr>
        <p:xfrm>
          <a:off x="429683" y="2270035"/>
          <a:ext cx="5295900" cy="2172970"/>
        </p:xfrm>
        <a:graphic>
          <a:graphicData uri="http://schemas.openxmlformats.org/drawingml/2006/table">
            <a:tbl>
              <a:tblPr firstRow="1">
                <a:tableStyleId>{4C3C2611-4C71-4FC5-86AE-919BDF0F9419}</a:tableStyleId>
              </a:tblPr>
              <a:tblGrid>
                <a:gridCol w="8255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485312">
                <a:tc>
                  <a:txBody>
                    <a:bodyPr/>
                    <a:lstStyle/>
                    <a:p>
                      <a:pPr lvl="0" defTabSz="914400">
                        <a:defRPr>
                          <a:solidFill>
                            <a:srgbClr val="000000"/>
                          </a:solidFill>
                        </a:defRPr>
                      </a:pPr>
                      <a:r>
                        <a:rPr sz="2800" dirty="0">
                          <a:solidFill>
                            <a:srgbClr val="FFFFFF"/>
                          </a:solidFill>
                        </a:rPr>
                        <a:t>JOB</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dirty="0">
                          <a:solidFill>
                            <a:srgbClr val="FFFFFF"/>
                          </a:solidFill>
                        </a:rPr>
                        <a:t>arrival_time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a:solidFill>
                            <a:srgbClr val="FFFFFF"/>
                          </a:solidFill>
                        </a:rPr>
                        <a:t>run_time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extLst>
                  <a:ext uri="{0D108BD9-81ED-4DB2-BD59-A6C34878D82A}">
                    <a16:rowId xmlns:a16="http://schemas.microsoft.com/office/drawing/2014/main" val="10000"/>
                  </a:ext>
                </a:extLst>
              </a:tr>
              <a:tr h="552450">
                <a:tc>
                  <a:txBody>
                    <a:bodyPr/>
                    <a:lstStyle/>
                    <a:p>
                      <a:pPr lvl="0" defTabSz="914400">
                        <a:defRPr>
                          <a:solidFill>
                            <a:srgbClr val="000000"/>
                          </a:solidFill>
                        </a:defRPr>
                      </a:pPr>
                      <a:r>
                        <a:rPr sz="2800">
                          <a:solidFill>
                            <a:srgbClr val="FFFFFF"/>
                          </a:solidFill>
                        </a:rPr>
                        <a:t>A</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b="1">
                          <a:solidFill>
                            <a:srgbClr val="FFFFFF"/>
                          </a:solidFill>
                          <a:latin typeface="Helvetica"/>
                          <a:ea typeface="Helvetica"/>
                          <a:cs typeface="Helvetica"/>
                          <a:sym typeface="Helvetica"/>
                        </a:rPr>
                        <a:t>60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546100">
                <a:tc>
                  <a:txBody>
                    <a:bodyPr/>
                    <a:lstStyle/>
                    <a:p>
                      <a:pPr lvl="0" defTabSz="914400">
                        <a:defRPr>
                          <a:solidFill>
                            <a:srgbClr val="000000"/>
                          </a:solidFill>
                        </a:defRPr>
                      </a:pPr>
                      <a:r>
                        <a:rPr sz="2800">
                          <a:solidFill>
                            <a:srgbClr val="FFFFFF"/>
                          </a:solidFill>
                        </a:rPr>
                        <a:t>B</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546100">
                <a:tc>
                  <a:txBody>
                    <a:bodyPr/>
                    <a:lstStyle/>
                    <a:p>
                      <a:pPr lvl="0" defTabSz="914400">
                        <a:defRPr>
                          <a:solidFill>
                            <a:srgbClr val="000000"/>
                          </a:solidFill>
                        </a:defRPr>
                      </a:pPr>
                      <a:r>
                        <a:rPr sz="2800">
                          <a:solidFill>
                            <a:srgbClr val="FFFFFF"/>
                          </a:solidFill>
                        </a:rPr>
                        <a:t>C</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8EBCA604-C0C7-1533-77C4-7D9B320D75E3}"/>
              </a:ext>
            </a:extLst>
          </p:cNvPr>
          <p:cNvSpPr txBox="1"/>
          <p:nvPr/>
        </p:nvSpPr>
        <p:spPr>
          <a:xfrm>
            <a:off x="8933741" y="7709200"/>
            <a:ext cx="6984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70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7" grpId="0" animBg="1"/>
      <p:bldP spid="338" grpId="0" animBg="1"/>
      <p:bldP spid="339" grpId="0" animBg="1"/>
      <p:bldP spid="340" grpId="0" animBg="1"/>
      <p:bldP spid="341" grpId="0" animBg="1"/>
      <p:bldP spid="3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185" y="391543"/>
            <a:ext cx="10566399" cy="2102855"/>
          </a:xfrm>
        </p:spPr>
        <p:txBody>
          <a:bodyPr/>
          <a:lstStyle/>
          <a:p>
            <a:r>
              <a:rPr lang="en-US" dirty="0"/>
              <a:t>overview</a:t>
            </a:r>
          </a:p>
        </p:txBody>
      </p:sp>
      <p:sp>
        <p:nvSpPr>
          <p:cNvPr id="3" name="Content Placeholder 2"/>
          <p:cNvSpPr>
            <a:spLocks noGrp="1"/>
          </p:cNvSpPr>
          <p:nvPr>
            <p:ph idx="1"/>
          </p:nvPr>
        </p:nvSpPr>
        <p:spPr>
          <a:xfrm>
            <a:off x="602114" y="2963954"/>
            <a:ext cx="12271953" cy="7265362"/>
          </a:xfrm>
        </p:spPr>
        <p:txBody>
          <a:bodyPr vert="horz" lIns="91440" tIns="45720" rIns="91440" bIns="45720" rtlCol="0" anchor="t">
            <a:normAutofit/>
          </a:bodyPr>
          <a:lstStyle/>
          <a:p>
            <a:pPr marL="324485" indent="-324485"/>
            <a:r>
              <a:rPr lang="en-US" sz="3200" dirty="0"/>
              <a:t>Reading:</a:t>
            </a:r>
          </a:p>
          <a:p>
            <a:pPr marL="974725" lvl="1" indent="-324485"/>
            <a:r>
              <a:rPr lang="en-US" sz="3200" dirty="0"/>
              <a:t>Today cover Chapters 7-9</a:t>
            </a:r>
          </a:p>
          <a:p>
            <a:pPr marL="974725" lvl="1" indent="-324485"/>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Convoy Effect</a:t>
            </a:r>
          </a:p>
        </p:txBody>
      </p:sp>
      <p:pic>
        <p:nvPicPr>
          <p:cNvPr id="346" name="pasted-image.png"/>
          <p:cNvPicPr/>
          <p:nvPr/>
        </p:nvPicPr>
        <p:blipFill>
          <a:blip r:embed="rId2"/>
          <a:stretch>
            <a:fillRect/>
          </a:stretch>
        </p:blipFill>
        <p:spPr>
          <a:xfrm>
            <a:off x="647418" y="2339782"/>
            <a:ext cx="11856728" cy="6925324"/>
          </a:xfrm>
          <a:prstGeom prst="rect">
            <a:avLst/>
          </a:prstGeom>
          <a:ln w="12700">
            <a:miter lim="400000"/>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Shape 348"/>
          <p:cNvSpPr>
            <a:spLocks noGrp="1"/>
          </p:cNvSpPr>
          <p:nvPr>
            <p:ph type="title"/>
          </p:nvPr>
        </p:nvSpPr>
        <p:spPr>
          <a:xfrm>
            <a:off x="1136153" y="676284"/>
            <a:ext cx="10566399" cy="1509869"/>
          </a:xfrm>
          <a:prstGeom prst="rect">
            <a:avLst/>
          </a:prstGeom>
        </p:spPr>
        <p:txBody>
          <a:bodyPr/>
          <a:lstStyle>
            <a:lvl1pPr defTabSz="473201">
              <a:defRPr sz="6480"/>
            </a:lvl1pPr>
          </a:lstStyle>
          <a:p>
            <a:pPr lvl="0">
              <a:defRPr sz="1800">
                <a:solidFill>
                  <a:srgbClr val="000000"/>
                </a:solidFill>
              </a:defRPr>
            </a:pPr>
            <a:r>
              <a:rPr sz="6480">
                <a:solidFill>
                  <a:srgbClr val="FFFFFF"/>
                </a:solidFill>
              </a:rPr>
              <a:t>Passing the Tractor</a:t>
            </a:r>
          </a:p>
        </p:txBody>
      </p:sp>
      <p:sp>
        <p:nvSpPr>
          <p:cNvPr id="349" name="Shape 349"/>
          <p:cNvSpPr>
            <a:spLocks noGrp="1"/>
          </p:cNvSpPr>
          <p:nvPr>
            <p:ph type="body" idx="4294967295"/>
          </p:nvPr>
        </p:nvSpPr>
        <p:spPr>
          <a:xfrm>
            <a:off x="0" y="2378075"/>
            <a:ext cx="10488613" cy="4468813"/>
          </a:xfrm>
          <a:prstGeom prst="rect">
            <a:avLst/>
          </a:prstGeom>
        </p:spPr>
        <p:txBody>
          <a:bodyPr>
            <a:normAutofit fontScale="92500" lnSpcReduction="10000"/>
          </a:bodyPr>
          <a:lstStyle/>
          <a:p>
            <a:pPr lvl="0">
              <a:buNone/>
              <a:defRPr sz="1800">
                <a:solidFill>
                  <a:srgbClr val="000000"/>
                </a:solidFill>
              </a:defRPr>
            </a:pPr>
            <a:r>
              <a:rPr lang="en-US" sz="3800" b="1" dirty="0">
                <a:ea typeface="Helvetica"/>
                <a:cs typeface="Helvetica"/>
                <a:sym typeface="Helvetica"/>
              </a:rPr>
              <a:t>Problem with Previous Scheduler: </a:t>
            </a:r>
          </a:p>
          <a:p>
            <a:pPr lvl="0">
              <a:buNone/>
              <a:defRPr sz="1800">
                <a:solidFill>
                  <a:srgbClr val="000000"/>
                </a:solidFill>
              </a:defRPr>
            </a:pPr>
            <a:r>
              <a:rPr lang="en-US" sz="3800" b="1" dirty="0">
                <a:ea typeface="Helvetica"/>
                <a:cs typeface="Helvetica"/>
                <a:sym typeface="Helvetica"/>
              </a:rPr>
              <a:t>	</a:t>
            </a:r>
            <a:r>
              <a:rPr lang="en-US" sz="3800" dirty="0">
                <a:ea typeface="Helvetica"/>
                <a:cs typeface="Helvetica"/>
                <a:sym typeface="Helvetica"/>
              </a:rPr>
              <a:t>FIFO: Turnaround time can suffer when short jobs must wait for long jobs</a:t>
            </a:r>
          </a:p>
          <a:p>
            <a:pPr lvl="0">
              <a:buNone/>
              <a:defRPr sz="1800">
                <a:solidFill>
                  <a:srgbClr val="000000"/>
                </a:solidFill>
              </a:defRPr>
            </a:pPr>
            <a:r>
              <a:rPr sz="3800" b="1" dirty="0">
                <a:ea typeface="Helvetica"/>
                <a:cs typeface="Helvetica"/>
                <a:sym typeface="Helvetica"/>
              </a:rPr>
              <a:t>New scheduler</a:t>
            </a:r>
            <a:r>
              <a:rPr sz="3800" dirty="0"/>
              <a:t>: </a:t>
            </a:r>
            <a:endParaRPr lang="en-US" sz="3800" dirty="0"/>
          </a:p>
          <a:p>
            <a:pPr lvl="0">
              <a:buNone/>
              <a:defRPr sz="1800">
                <a:solidFill>
                  <a:srgbClr val="000000"/>
                </a:solidFill>
              </a:defRPr>
            </a:pPr>
            <a:r>
              <a:rPr lang="en-US" sz="3800" dirty="0"/>
              <a:t>	</a:t>
            </a:r>
            <a:r>
              <a:rPr sz="3800" dirty="0"/>
              <a:t>SJF (Shortest Job First)</a:t>
            </a:r>
            <a:endParaRPr lang="en-US" sz="3800" dirty="0"/>
          </a:p>
          <a:p>
            <a:pPr lvl="0">
              <a:buNone/>
              <a:defRPr sz="1800">
                <a:solidFill>
                  <a:srgbClr val="000000"/>
                </a:solidFill>
              </a:defRPr>
            </a:pPr>
            <a:r>
              <a:rPr lang="en-US" sz="3800" dirty="0"/>
              <a:t>	C</a:t>
            </a:r>
            <a:r>
              <a:rPr sz="3800" dirty="0"/>
              <a:t>hoose </a:t>
            </a:r>
            <a:r>
              <a:rPr lang="en-US" sz="3800" dirty="0"/>
              <a:t>job</a:t>
            </a:r>
            <a:r>
              <a:rPr sz="3800" dirty="0"/>
              <a:t> with smallest </a:t>
            </a:r>
            <a:r>
              <a:rPr sz="3800" i="1" dirty="0"/>
              <a:t>run_time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Shortest Job First</a:t>
            </a:r>
          </a:p>
        </p:txBody>
      </p:sp>
      <p:graphicFrame>
        <p:nvGraphicFramePr>
          <p:cNvPr id="352" name="Table 352"/>
          <p:cNvGraphicFramePr/>
          <p:nvPr>
            <p:extLst>
              <p:ext uri="{D42A27DB-BD31-4B8C-83A1-F6EECF244321}">
                <p14:modId xmlns:p14="http://schemas.microsoft.com/office/powerpoint/2010/main" val="725077423"/>
              </p:ext>
            </p:extLst>
          </p:nvPr>
        </p:nvGraphicFramePr>
        <p:xfrm>
          <a:off x="3169557" y="2743200"/>
          <a:ext cx="5295900" cy="2172970"/>
        </p:xfrm>
        <a:graphic>
          <a:graphicData uri="http://schemas.openxmlformats.org/drawingml/2006/table">
            <a:tbl>
              <a:tblPr firstRow="1">
                <a:tableStyleId>{4C3C2611-4C71-4FC5-86AE-919BDF0F9419}</a:tableStyleId>
              </a:tblPr>
              <a:tblGrid>
                <a:gridCol w="8255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485312">
                <a:tc>
                  <a:txBody>
                    <a:bodyPr/>
                    <a:lstStyle/>
                    <a:p>
                      <a:pPr lvl="0" defTabSz="914400">
                        <a:defRPr>
                          <a:solidFill>
                            <a:srgbClr val="000000"/>
                          </a:solidFill>
                        </a:defRPr>
                      </a:pPr>
                      <a:r>
                        <a:rPr sz="2800">
                          <a:solidFill>
                            <a:srgbClr val="FFFFFF"/>
                          </a:solidFill>
                        </a:rPr>
                        <a:t>JOB</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a:solidFill>
                            <a:srgbClr val="FFFFFF"/>
                          </a:solidFill>
                        </a:rPr>
                        <a:t>arrival_time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a:solidFill>
                            <a:srgbClr val="FFFFFF"/>
                          </a:solidFill>
                        </a:rPr>
                        <a:t>run_time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extLst>
                  <a:ext uri="{0D108BD9-81ED-4DB2-BD59-A6C34878D82A}">
                    <a16:rowId xmlns:a16="http://schemas.microsoft.com/office/drawing/2014/main" val="10000"/>
                  </a:ext>
                </a:extLst>
              </a:tr>
              <a:tr h="552450">
                <a:tc>
                  <a:txBody>
                    <a:bodyPr/>
                    <a:lstStyle/>
                    <a:p>
                      <a:pPr lvl="0" defTabSz="914400">
                        <a:defRPr>
                          <a:solidFill>
                            <a:srgbClr val="000000"/>
                          </a:solidFill>
                        </a:defRPr>
                      </a:pPr>
                      <a:r>
                        <a:rPr sz="2800">
                          <a:solidFill>
                            <a:srgbClr val="FFFFFF"/>
                          </a:solidFill>
                        </a:rPr>
                        <a:t>A</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b="1">
                          <a:solidFill>
                            <a:srgbClr val="FFFFFF"/>
                          </a:solidFill>
                          <a:latin typeface="Helvetica"/>
                          <a:ea typeface="Helvetica"/>
                          <a:cs typeface="Helvetica"/>
                          <a:sym typeface="Helvetica"/>
                        </a:rPr>
                        <a:t>60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546100">
                <a:tc>
                  <a:txBody>
                    <a:bodyPr/>
                    <a:lstStyle/>
                    <a:p>
                      <a:pPr lvl="0" defTabSz="914400">
                        <a:defRPr>
                          <a:solidFill>
                            <a:srgbClr val="000000"/>
                          </a:solidFill>
                        </a:defRPr>
                      </a:pPr>
                      <a:r>
                        <a:rPr sz="2800">
                          <a:solidFill>
                            <a:srgbClr val="FFFFFF"/>
                          </a:solidFill>
                        </a:rPr>
                        <a:t>B</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546100">
                <a:tc>
                  <a:txBody>
                    <a:bodyPr/>
                    <a:lstStyle/>
                    <a:p>
                      <a:pPr lvl="0" defTabSz="914400">
                        <a:defRPr>
                          <a:solidFill>
                            <a:srgbClr val="000000"/>
                          </a:solidFill>
                        </a:defRPr>
                      </a:pPr>
                      <a:r>
                        <a:rPr sz="2800">
                          <a:solidFill>
                            <a:srgbClr val="FFFFFF"/>
                          </a:solidFill>
                        </a:rPr>
                        <a:t>C</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sp>
        <p:nvSpPr>
          <p:cNvPr id="353" name="Shape 353"/>
          <p:cNvSpPr/>
          <p:nvPr/>
        </p:nvSpPr>
        <p:spPr>
          <a:xfrm>
            <a:off x="1844374" y="5485582"/>
            <a:ext cx="9316052" cy="82586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dirty="0">
                <a:solidFill>
                  <a:srgbClr val="FFFFFF"/>
                </a:solidFill>
              </a:rPr>
              <a:t>What is the average turnaround time with SJF? </a:t>
            </a:r>
          </a:p>
          <a:p>
            <a:pPr lvl="0">
              <a:defRPr sz="1800">
                <a:solidFill>
                  <a:srgbClr val="000000"/>
                </a:solidFill>
              </a:defRPr>
            </a:pPr>
            <a:endParaRPr sz="1100" dirty="0">
              <a:solidFill>
                <a:srgbClr val="FFFFFF"/>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p:cNvSpPr>
          <p:nvPr>
            <p:ph type="title"/>
          </p:nvPr>
        </p:nvSpPr>
        <p:spPr>
          <a:xfrm>
            <a:off x="1217508" y="879671"/>
            <a:ext cx="10566399" cy="1082626"/>
          </a:xfrm>
          <a:prstGeom prst="rect">
            <a:avLst/>
          </a:prstGeom>
        </p:spPr>
        <p:txBody>
          <a:bodyPr/>
          <a:lstStyle>
            <a:lvl1pPr defTabSz="473201">
              <a:defRPr sz="6480"/>
            </a:lvl1pPr>
          </a:lstStyle>
          <a:p>
            <a:pPr lvl="0">
              <a:defRPr sz="1800">
                <a:solidFill>
                  <a:srgbClr val="000000"/>
                </a:solidFill>
              </a:defRPr>
            </a:pPr>
            <a:r>
              <a:rPr lang="en-US" sz="6480" dirty="0">
                <a:solidFill>
                  <a:srgbClr val="FFFFFF"/>
                </a:solidFill>
              </a:rPr>
              <a:t>SJF Turnaround Time</a:t>
            </a:r>
            <a:endParaRPr sz="6480" dirty="0">
              <a:solidFill>
                <a:srgbClr val="FFFFFF"/>
              </a:solidFill>
            </a:endParaRPr>
          </a:p>
        </p:txBody>
      </p:sp>
      <p:sp>
        <p:nvSpPr>
          <p:cNvPr id="361" name="Shape 361"/>
          <p:cNvSpPr/>
          <p:nvPr/>
        </p:nvSpPr>
        <p:spPr>
          <a:xfrm>
            <a:off x="5528733" y="3640611"/>
            <a:ext cx="3809141"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A</a:t>
            </a:r>
          </a:p>
        </p:txBody>
      </p:sp>
      <p:sp>
        <p:nvSpPr>
          <p:cNvPr id="362" name="Shape 362"/>
          <p:cNvSpPr/>
          <p:nvPr/>
        </p:nvSpPr>
        <p:spPr>
          <a:xfrm>
            <a:off x="4881033" y="3640611"/>
            <a:ext cx="678261" cy="1270001"/>
          </a:xfrm>
          <a:prstGeom prst="rect">
            <a:avLst/>
          </a:prstGeom>
          <a:solidFill>
            <a:srgbClr val="BC8027"/>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C</a:t>
            </a:r>
          </a:p>
        </p:txBody>
      </p:sp>
      <p:sp>
        <p:nvSpPr>
          <p:cNvPr id="363" name="Shape 363"/>
          <p:cNvSpPr/>
          <p:nvPr/>
        </p:nvSpPr>
        <p:spPr>
          <a:xfrm>
            <a:off x="4246033" y="3640611"/>
            <a:ext cx="678261" cy="1270001"/>
          </a:xfrm>
          <a:prstGeom prst="rect">
            <a:avLst/>
          </a:prstGeom>
          <a:solidFill>
            <a:srgbClr val="11DBE3"/>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B</a:t>
            </a:r>
          </a:p>
        </p:txBody>
      </p:sp>
      <p:sp>
        <p:nvSpPr>
          <p:cNvPr id="364" name="Shape 364"/>
          <p:cNvSpPr/>
          <p:nvPr/>
        </p:nvSpPr>
        <p:spPr>
          <a:xfrm>
            <a:off x="4271197" y="5003301"/>
            <a:ext cx="5080000" cy="1"/>
          </a:xfrm>
          <a:prstGeom prst="line">
            <a:avLst/>
          </a:prstGeom>
          <a:ln w="50800">
            <a:solidFill>
              <a:srgbClr val="FFFFFF"/>
            </a:solidFill>
            <a:miter lim="400000"/>
          </a:ln>
        </p:spPr>
        <p:txBody>
          <a:bodyPr lIns="0" tIns="0" rIns="0" bIns="0" anchor="ctr"/>
          <a:lstStyle/>
          <a:p>
            <a:pPr lvl="0">
              <a:defRPr sz="2600"/>
            </a:pPr>
            <a:endParaRPr/>
          </a:p>
        </p:txBody>
      </p:sp>
      <p:sp>
        <p:nvSpPr>
          <p:cNvPr id="365" name="Shape 365"/>
          <p:cNvSpPr/>
          <p:nvPr/>
        </p:nvSpPr>
        <p:spPr>
          <a:xfrm>
            <a:off x="4271197" y="500330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366" name="Shape 366"/>
          <p:cNvSpPr/>
          <p:nvPr/>
        </p:nvSpPr>
        <p:spPr>
          <a:xfrm>
            <a:off x="4070248" y="5062370"/>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367" name="Shape 367"/>
          <p:cNvSpPr/>
          <p:nvPr/>
        </p:nvSpPr>
        <p:spPr>
          <a:xfrm>
            <a:off x="5541197" y="500330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368" name="Shape 368"/>
          <p:cNvSpPr/>
          <p:nvPr/>
        </p:nvSpPr>
        <p:spPr>
          <a:xfrm>
            <a:off x="5213146" y="5062370"/>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20</a:t>
            </a:r>
          </a:p>
        </p:txBody>
      </p:sp>
      <p:sp>
        <p:nvSpPr>
          <p:cNvPr id="369" name="Shape 369"/>
          <p:cNvSpPr/>
          <p:nvPr/>
        </p:nvSpPr>
        <p:spPr>
          <a:xfrm>
            <a:off x="6811197" y="500330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370" name="Shape 370"/>
          <p:cNvSpPr/>
          <p:nvPr/>
        </p:nvSpPr>
        <p:spPr>
          <a:xfrm>
            <a:off x="6483146" y="5062370"/>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40</a:t>
            </a:r>
          </a:p>
        </p:txBody>
      </p:sp>
      <p:sp>
        <p:nvSpPr>
          <p:cNvPr id="371" name="Shape 371"/>
          <p:cNvSpPr/>
          <p:nvPr/>
        </p:nvSpPr>
        <p:spPr>
          <a:xfrm>
            <a:off x="6811197" y="500330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372" name="Shape 372"/>
          <p:cNvSpPr/>
          <p:nvPr/>
        </p:nvSpPr>
        <p:spPr>
          <a:xfrm>
            <a:off x="8081197" y="500330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373" name="Shape 373"/>
          <p:cNvSpPr/>
          <p:nvPr/>
        </p:nvSpPr>
        <p:spPr>
          <a:xfrm>
            <a:off x="7753146" y="5062370"/>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60</a:t>
            </a:r>
          </a:p>
        </p:txBody>
      </p:sp>
      <p:sp>
        <p:nvSpPr>
          <p:cNvPr id="374" name="Shape 374"/>
          <p:cNvSpPr/>
          <p:nvPr/>
        </p:nvSpPr>
        <p:spPr>
          <a:xfrm>
            <a:off x="9351197" y="5003301"/>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375" name="Shape 375"/>
          <p:cNvSpPr/>
          <p:nvPr/>
        </p:nvSpPr>
        <p:spPr>
          <a:xfrm>
            <a:off x="9023146" y="5062370"/>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80</a:t>
            </a:r>
          </a:p>
        </p:txBody>
      </p:sp>
      <p:sp>
        <p:nvSpPr>
          <p:cNvPr id="376" name="Shape 376"/>
          <p:cNvSpPr/>
          <p:nvPr/>
        </p:nvSpPr>
        <p:spPr>
          <a:xfrm>
            <a:off x="4287894" y="2319811"/>
            <a:ext cx="5013212" cy="1"/>
          </a:xfrm>
          <a:prstGeom prst="line">
            <a:avLst/>
          </a:prstGeom>
          <a:ln w="38100">
            <a:solidFill>
              <a:srgbClr val="FFFFFF"/>
            </a:solidFill>
            <a:miter lim="400000"/>
            <a:headEnd type="triangle"/>
            <a:tailEnd type="triangle"/>
          </a:ln>
        </p:spPr>
        <p:txBody>
          <a:bodyPr lIns="0" tIns="0" rIns="0" bIns="0" anchor="ctr"/>
          <a:lstStyle/>
          <a:p>
            <a:pPr lvl="0">
              <a:defRPr sz="2600"/>
            </a:pPr>
            <a:endParaRPr/>
          </a:p>
        </p:txBody>
      </p:sp>
      <p:sp>
        <p:nvSpPr>
          <p:cNvPr id="377" name="Shape 377"/>
          <p:cNvSpPr/>
          <p:nvPr/>
        </p:nvSpPr>
        <p:spPr>
          <a:xfrm>
            <a:off x="4287894" y="2827811"/>
            <a:ext cx="703660" cy="1"/>
          </a:xfrm>
          <a:prstGeom prst="line">
            <a:avLst/>
          </a:prstGeom>
          <a:ln w="38100">
            <a:solidFill>
              <a:srgbClr val="FFFFFF"/>
            </a:solidFill>
            <a:miter lim="400000"/>
            <a:headEnd type="triangle"/>
            <a:tailEnd type="triangle"/>
          </a:ln>
        </p:spPr>
        <p:txBody>
          <a:bodyPr lIns="0" tIns="0" rIns="0" bIns="0" anchor="ctr"/>
          <a:lstStyle/>
          <a:p>
            <a:pPr lvl="0">
              <a:defRPr sz="2600"/>
            </a:pPr>
            <a:endParaRPr/>
          </a:p>
        </p:txBody>
      </p:sp>
      <p:sp>
        <p:nvSpPr>
          <p:cNvPr id="378" name="Shape 378"/>
          <p:cNvSpPr/>
          <p:nvPr/>
        </p:nvSpPr>
        <p:spPr>
          <a:xfrm>
            <a:off x="4287894" y="3335811"/>
            <a:ext cx="1282148" cy="1"/>
          </a:xfrm>
          <a:prstGeom prst="line">
            <a:avLst/>
          </a:prstGeom>
          <a:ln w="38100">
            <a:solidFill>
              <a:srgbClr val="FFFFFF"/>
            </a:solidFill>
            <a:miter lim="400000"/>
            <a:headEnd type="triangle"/>
            <a:tailEnd type="triangle"/>
          </a:ln>
        </p:spPr>
        <p:txBody>
          <a:bodyPr lIns="0" tIns="0" rIns="0" bIns="0" anchor="ctr"/>
          <a:lstStyle/>
          <a:p>
            <a:pPr lvl="0">
              <a:defRPr sz="2600"/>
            </a:pPr>
            <a:endParaRPr/>
          </a:p>
        </p:txBody>
      </p:sp>
      <p:sp>
        <p:nvSpPr>
          <p:cNvPr id="379" name="Shape 379"/>
          <p:cNvSpPr/>
          <p:nvPr/>
        </p:nvSpPr>
        <p:spPr>
          <a:xfrm>
            <a:off x="2740786" y="2021364"/>
            <a:ext cx="112242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A: 80s</a:t>
            </a:r>
          </a:p>
        </p:txBody>
      </p:sp>
      <p:sp>
        <p:nvSpPr>
          <p:cNvPr id="380" name="Shape 380"/>
          <p:cNvSpPr/>
          <p:nvPr/>
        </p:nvSpPr>
        <p:spPr>
          <a:xfrm>
            <a:off x="2740786" y="2567464"/>
            <a:ext cx="112242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B: 10s</a:t>
            </a:r>
          </a:p>
        </p:txBody>
      </p:sp>
      <p:sp>
        <p:nvSpPr>
          <p:cNvPr id="381" name="Shape 381"/>
          <p:cNvSpPr/>
          <p:nvPr/>
        </p:nvSpPr>
        <p:spPr>
          <a:xfrm>
            <a:off x="2731007" y="3075464"/>
            <a:ext cx="1141985"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dirty="0">
                <a:solidFill>
                  <a:srgbClr val="FFFFFF"/>
                </a:solidFill>
              </a:rPr>
              <a:t>C: 20s</a:t>
            </a:r>
          </a:p>
        </p:txBody>
      </p:sp>
      <p:sp>
        <p:nvSpPr>
          <p:cNvPr id="382" name="Shape 382"/>
          <p:cNvSpPr/>
          <p:nvPr/>
        </p:nvSpPr>
        <p:spPr>
          <a:xfrm>
            <a:off x="888459" y="5790716"/>
            <a:ext cx="9316052" cy="13798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dirty="0">
                <a:solidFill>
                  <a:srgbClr val="FFFFFF"/>
                </a:solidFill>
              </a:rPr>
              <a:t>What is the average turnaround time with SJF? </a:t>
            </a:r>
          </a:p>
          <a:p>
            <a:pPr lvl="0">
              <a:defRPr sz="1800">
                <a:solidFill>
                  <a:srgbClr val="000000"/>
                </a:solidFill>
              </a:defRPr>
            </a:pPr>
            <a:endParaRPr sz="1100" dirty="0">
              <a:solidFill>
                <a:srgbClr val="FFFFFF"/>
              </a:solidFill>
            </a:endParaRPr>
          </a:p>
          <a:p>
            <a:pPr lvl="0">
              <a:defRPr sz="1800">
                <a:solidFill>
                  <a:srgbClr val="000000"/>
                </a:solidFill>
              </a:defRPr>
            </a:pPr>
            <a:r>
              <a:rPr sz="3600" dirty="0">
                <a:solidFill>
                  <a:srgbClr val="FFFFFF"/>
                </a:solidFill>
              </a:rPr>
              <a:t>(80 + 10 + 20) / 3 = </a:t>
            </a:r>
            <a:r>
              <a:rPr sz="3600" dirty="0">
                <a:solidFill>
                  <a:srgbClr val="FF2600"/>
                </a:solidFill>
              </a:rPr>
              <a:t>~</a:t>
            </a:r>
            <a:r>
              <a:rPr sz="3600" b="1" dirty="0">
                <a:solidFill>
                  <a:srgbClr val="FF2600"/>
                </a:solidFill>
                <a:latin typeface="Helvetica"/>
                <a:ea typeface="Helvetica"/>
                <a:cs typeface="Helvetica"/>
                <a:sym typeface="Helvetica"/>
              </a:rPr>
              <a:t>36.7s</a:t>
            </a:r>
          </a:p>
        </p:txBody>
      </p:sp>
      <p:sp>
        <p:nvSpPr>
          <p:cNvPr id="2" name="Rectangle 1"/>
          <p:cNvSpPr/>
          <p:nvPr/>
        </p:nvSpPr>
        <p:spPr>
          <a:xfrm>
            <a:off x="6188027" y="7297118"/>
            <a:ext cx="3988746" cy="830997"/>
          </a:xfrm>
          <a:prstGeom prst="rect">
            <a:avLst/>
          </a:prstGeom>
        </p:spPr>
        <p:txBody>
          <a:bodyPr wrap="square">
            <a:spAutoFit/>
          </a:bodyPr>
          <a:lstStyle/>
          <a:p>
            <a:pPr lvl="0">
              <a:defRPr sz="1800">
                <a:solidFill>
                  <a:srgbClr val="000000"/>
                </a:solidFill>
              </a:defRPr>
            </a:pPr>
            <a:r>
              <a:rPr lang="en-US" sz="2400" b="1" dirty="0">
                <a:solidFill>
                  <a:srgbClr val="FF2600"/>
                </a:solidFill>
                <a:latin typeface="Helvetica"/>
                <a:ea typeface="Helvetica"/>
                <a:cs typeface="Helvetica"/>
                <a:sym typeface="Helvetica"/>
              </a:rPr>
              <a:t>Average turnaround with FIFO: 70s</a:t>
            </a:r>
          </a:p>
        </p:txBody>
      </p:sp>
      <p:sp>
        <p:nvSpPr>
          <p:cNvPr id="3" name="TextBox 2">
            <a:extLst>
              <a:ext uri="{FF2B5EF4-FFF2-40B4-BE49-F238E27FC236}">
                <a16:creationId xmlns:a16="http://schemas.microsoft.com/office/drawing/2014/main" id="{A292E79B-E27F-377D-75DA-5CA6951E8EB4}"/>
              </a:ext>
            </a:extLst>
          </p:cNvPr>
          <p:cNvSpPr txBox="1"/>
          <p:nvPr/>
        </p:nvSpPr>
        <p:spPr>
          <a:xfrm>
            <a:off x="4559732" y="5061533"/>
            <a:ext cx="7188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animBg="1"/>
      <p:bldP spid="377" grpId="0" animBg="1"/>
      <p:bldP spid="378" grpId="0" animBg="1"/>
      <p:bldP spid="379" grpId="0" animBg="1"/>
      <p:bldP spid="380" grpId="0" animBg="1"/>
      <p:bldP spid="381" grpId="0" animBg="1"/>
      <p:bldP spid="38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B58C-2E5B-D13D-B04C-C38270974824}"/>
              </a:ext>
            </a:extLst>
          </p:cNvPr>
          <p:cNvSpPr>
            <a:spLocks noGrp="1"/>
          </p:cNvSpPr>
          <p:nvPr>
            <p:ph type="title"/>
          </p:nvPr>
        </p:nvSpPr>
        <p:spPr>
          <a:xfrm>
            <a:off x="1217508" y="635607"/>
            <a:ext cx="10566399" cy="1325840"/>
          </a:xfrm>
        </p:spPr>
        <p:txBody>
          <a:bodyPr/>
          <a:lstStyle/>
          <a:p>
            <a:r>
              <a:rPr lang="en-US" sz="5100" dirty="0"/>
              <a:t>SJF TURNAROUND TIME</a:t>
            </a:r>
            <a:endParaRPr lang="en-US" dirty="0"/>
          </a:p>
        </p:txBody>
      </p:sp>
      <p:sp>
        <p:nvSpPr>
          <p:cNvPr id="3" name="TextBox 2">
            <a:extLst>
              <a:ext uri="{FF2B5EF4-FFF2-40B4-BE49-F238E27FC236}">
                <a16:creationId xmlns:a16="http://schemas.microsoft.com/office/drawing/2014/main" id="{6A50EABE-42F0-B2E3-3B22-D0135456D093}"/>
              </a:ext>
            </a:extLst>
          </p:cNvPr>
          <p:cNvSpPr txBox="1"/>
          <p:nvPr/>
        </p:nvSpPr>
        <p:spPr>
          <a:xfrm>
            <a:off x="1870885" y="2430599"/>
            <a:ext cx="836634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333333"/>
                </a:solidFill>
                <a:ea typeface="+mn-lt"/>
                <a:cs typeface="+mn-lt"/>
              </a:rPr>
              <a:t>For minimizing average turnaround time (with no preemption; see below):</a:t>
            </a:r>
            <a:endParaRPr lang="en-US" dirty="0">
              <a:ea typeface="+mn-lt"/>
              <a:cs typeface="+mn-lt"/>
            </a:endParaRPr>
          </a:p>
          <a:p>
            <a:r>
              <a:rPr lang="en-US" dirty="0">
                <a:solidFill>
                  <a:srgbClr val="333333"/>
                </a:solidFill>
                <a:ea typeface="+mn-lt"/>
                <a:cs typeface="+mn-lt"/>
              </a:rPr>
              <a:t>SJF is provably optimal. </a:t>
            </a:r>
            <a:br>
              <a:rPr lang="en-US" dirty="0">
                <a:solidFill>
                  <a:srgbClr val="333333"/>
                </a:solidFill>
                <a:ea typeface="+mn-lt"/>
                <a:cs typeface="+mn-lt"/>
              </a:rPr>
            </a:br>
            <a:r>
              <a:rPr lang="en-US" dirty="0">
                <a:solidFill>
                  <a:srgbClr val="333333"/>
                </a:solidFill>
                <a:ea typeface="+mn-lt"/>
                <a:cs typeface="+mn-lt"/>
              </a:rPr>
              <a:t>Moving shorter job before longer job improves turnaround time of short job more than it harms turnaround time of long job.</a:t>
            </a:r>
            <a:endParaRPr lang="en-US" dirty="0"/>
          </a:p>
        </p:txBody>
      </p:sp>
    </p:spTree>
    <p:extLst>
      <p:ext uri="{BB962C8B-B14F-4D97-AF65-F5344CB8AC3E}">
        <p14:creationId xmlns:p14="http://schemas.microsoft.com/office/powerpoint/2010/main" val="4216293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Scheduling Basics</a:t>
            </a:r>
          </a:p>
        </p:txBody>
      </p:sp>
      <p:sp>
        <p:nvSpPr>
          <p:cNvPr id="385" name="Shape 385"/>
          <p:cNvSpPr>
            <a:spLocks noGrp="1"/>
          </p:cNvSpPr>
          <p:nvPr>
            <p:ph type="body" idx="4294967295"/>
          </p:nvPr>
        </p:nvSpPr>
        <p:spPr>
          <a:xfrm>
            <a:off x="8713788" y="2401888"/>
            <a:ext cx="4291012" cy="2663825"/>
          </a:xfrm>
          <a:prstGeom prst="rect">
            <a:avLst/>
          </a:prstGeom>
        </p:spPr>
        <p:txBody>
          <a:bodyPr>
            <a:normAutofit lnSpcReduction="10000"/>
          </a:bodyPr>
          <a:lstStyle/>
          <a:p>
            <a:pPr lvl="0">
              <a:buNone/>
              <a:defRPr sz="1800">
                <a:solidFill>
                  <a:srgbClr val="000000"/>
                </a:solidFill>
              </a:defRPr>
            </a:pPr>
            <a:r>
              <a:rPr sz="3800" b="1" dirty="0">
                <a:solidFill>
                  <a:srgbClr val="0070C0"/>
                </a:solidFill>
                <a:latin typeface="Helvetica"/>
                <a:ea typeface="Helvetica"/>
                <a:cs typeface="Helvetica"/>
                <a:sym typeface="Helvetica"/>
              </a:rPr>
              <a:t>Metrics</a:t>
            </a:r>
            <a:r>
              <a:rPr sz="3800" dirty="0">
                <a:solidFill>
                  <a:srgbClr val="0070C0"/>
                </a:solidFill>
              </a:rPr>
              <a:t>:</a:t>
            </a:r>
            <a:br>
              <a:rPr sz="3800" dirty="0">
                <a:solidFill>
                  <a:srgbClr val="0070C0"/>
                </a:solidFill>
              </a:rPr>
            </a:br>
            <a:r>
              <a:rPr sz="3800" dirty="0">
                <a:solidFill>
                  <a:srgbClr val="0070C0"/>
                </a:solidFill>
              </a:rPr>
              <a:t>turnaround_time</a:t>
            </a:r>
            <a:br>
              <a:rPr sz="3800" dirty="0">
                <a:solidFill>
                  <a:srgbClr val="53585F"/>
                </a:solidFill>
              </a:rPr>
            </a:br>
            <a:r>
              <a:rPr sz="3800" dirty="0">
                <a:solidFill>
                  <a:srgbClr val="53585F"/>
                </a:solidFill>
              </a:rPr>
              <a:t>response_time</a:t>
            </a:r>
            <a:br>
              <a:rPr sz="3800" dirty="0">
                <a:solidFill>
                  <a:srgbClr val="53585F"/>
                </a:solidFill>
              </a:rPr>
            </a:br>
            <a:r>
              <a:rPr sz="3800" dirty="0">
                <a:solidFill>
                  <a:srgbClr val="53585F"/>
                </a:solidFill>
              </a:rPr>
              <a:t>	</a:t>
            </a:r>
          </a:p>
        </p:txBody>
      </p:sp>
      <p:sp>
        <p:nvSpPr>
          <p:cNvPr id="386" name="Shape 386"/>
          <p:cNvSpPr/>
          <p:nvPr/>
        </p:nvSpPr>
        <p:spPr>
          <a:xfrm>
            <a:off x="4648533" y="2401969"/>
            <a:ext cx="3086100" cy="362036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spcBef>
                <a:spcPts val="4200"/>
              </a:spcBef>
              <a:defRPr sz="1800">
                <a:solidFill>
                  <a:srgbClr val="000000"/>
                </a:solidFill>
              </a:defRPr>
            </a:pPr>
            <a:r>
              <a:rPr sz="3800" b="1" dirty="0">
                <a:solidFill>
                  <a:srgbClr val="FF0000"/>
                </a:solidFill>
                <a:latin typeface="Helvetica"/>
                <a:ea typeface="Helvetica"/>
                <a:cs typeface="Helvetica"/>
                <a:sym typeface="Helvetica"/>
              </a:rPr>
              <a:t>Schedulers</a:t>
            </a:r>
            <a:r>
              <a:rPr sz="3800" dirty="0">
                <a:solidFill>
                  <a:srgbClr val="FF0000"/>
                </a:solidFill>
              </a:rPr>
              <a:t>:</a:t>
            </a:r>
            <a:br>
              <a:rPr sz="3800" dirty="0">
                <a:solidFill>
                  <a:srgbClr val="FF0000"/>
                </a:solidFill>
              </a:rPr>
            </a:br>
            <a:r>
              <a:rPr sz="3800" dirty="0">
                <a:solidFill>
                  <a:srgbClr val="FF0000"/>
                </a:solidFill>
              </a:rPr>
              <a:t>	FIFO</a:t>
            </a:r>
            <a:br>
              <a:rPr sz="3800" dirty="0">
                <a:solidFill>
                  <a:srgbClr val="53585F"/>
                </a:solidFill>
              </a:rPr>
            </a:br>
            <a:r>
              <a:rPr sz="3800" dirty="0">
                <a:solidFill>
                  <a:srgbClr val="53585F"/>
                </a:solidFill>
              </a:rPr>
              <a:t>	</a:t>
            </a:r>
            <a:r>
              <a:rPr sz="3800" dirty="0">
                <a:solidFill>
                  <a:srgbClr val="FF0000"/>
                </a:solidFill>
              </a:rPr>
              <a:t>SJF</a:t>
            </a:r>
            <a:br>
              <a:rPr sz="3800" dirty="0">
                <a:solidFill>
                  <a:srgbClr val="53585F"/>
                </a:solidFill>
              </a:rPr>
            </a:br>
            <a:r>
              <a:rPr sz="3800" dirty="0">
                <a:solidFill>
                  <a:srgbClr val="53585F"/>
                </a:solidFill>
              </a:rPr>
              <a:t>	STCF</a:t>
            </a:r>
            <a:br>
              <a:rPr sz="3800" dirty="0">
                <a:solidFill>
                  <a:srgbClr val="53585F"/>
                </a:solidFill>
              </a:rPr>
            </a:br>
            <a:r>
              <a:rPr sz="3800" dirty="0">
                <a:solidFill>
                  <a:srgbClr val="53585F"/>
                </a:solidFill>
              </a:rPr>
              <a:t>	RR</a:t>
            </a:r>
          </a:p>
        </p:txBody>
      </p:sp>
      <p:sp>
        <p:nvSpPr>
          <p:cNvPr id="387" name="Shape 387"/>
          <p:cNvSpPr/>
          <p:nvPr/>
        </p:nvSpPr>
        <p:spPr>
          <a:xfrm>
            <a:off x="584533" y="2401969"/>
            <a:ext cx="3275079" cy="362036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spcBef>
                <a:spcPts val="4200"/>
              </a:spcBef>
              <a:defRPr sz="1800">
                <a:solidFill>
                  <a:srgbClr val="000000"/>
                </a:solidFill>
              </a:defRPr>
            </a:pPr>
            <a:r>
              <a:rPr sz="3800" b="1">
                <a:solidFill>
                  <a:srgbClr val="D45954"/>
                </a:solidFill>
                <a:latin typeface="Helvetica"/>
                <a:ea typeface="Helvetica"/>
                <a:cs typeface="Helvetica"/>
                <a:sym typeface="Helvetica"/>
              </a:rPr>
              <a:t>Workloads</a:t>
            </a:r>
            <a:r>
              <a:rPr sz="3800">
                <a:solidFill>
                  <a:srgbClr val="D45954"/>
                </a:solidFill>
              </a:rPr>
              <a:t>:</a:t>
            </a:r>
            <a:br>
              <a:rPr sz="3800">
                <a:solidFill>
                  <a:srgbClr val="D45954"/>
                </a:solidFill>
              </a:rPr>
            </a:br>
            <a:r>
              <a:rPr sz="3800">
                <a:solidFill>
                  <a:srgbClr val="A6AAA8"/>
                </a:solidFill>
              </a:rPr>
              <a:t>	</a:t>
            </a:r>
            <a:r>
              <a:rPr sz="3800">
                <a:solidFill>
                  <a:srgbClr val="D45954"/>
                </a:solidFill>
              </a:rPr>
              <a:t>arrival_time</a:t>
            </a:r>
            <a:br>
              <a:rPr sz="3800">
                <a:solidFill>
                  <a:srgbClr val="D45954"/>
                </a:solidFill>
              </a:rPr>
            </a:br>
            <a:r>
              <a:rPr sz="3800">
                <a:solidFill>
                  <a:srgbClr val="D45954"/>
                </a:solidFill>
              </a:rPr>
              <a:t>	run_time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Shape 39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Workload Assumptions</a:t>
            </a:r>
            <a:r>
              <a:rPr lang="en-US" sz="6480" dirty="0">
                <a:solidFill>
                  <a:srgbClr val="FFFFFF"/>
                </a:solidFill>
              </a:rPr>
              <a:t> – Remove 2nd</a:t>
            </a:r>
            <a:endParaRPr sz="6480" dirty="0">
              <a:solidFill>
                <a:srgbClr val="FFFFFF"/>
              </a:solidFill>
            </a:endParaRPr>
          </a:p>
        </p:txBody>
      </p:sp>
      <p:sp>
        <p:nvSpPr>
          <p:cNvPr id="393" name="Shape 393"/>
          <p:cNvSpPr>
            <a:spLocks noGrp="1"/>
          </p:cNvSpPr>
          <p:nvPr>
            <p:ph type="body" idx="4294967295"/>
          </p:nvPr>
        </p:nvSpPr>
        <p:spPr>
          <a:xfrm>
            <a:off x="1217508" y="3405641"/>
            <a:ext cx="11099800" cy="5027612"/>
          </a:xfrm>
          <a:prstGeom prst="rect">
            <a:avLst/>
          </a:prstGeom>
        </p:spPr>
        <p:txBody>
          <a:bodyPr/>
          <a:lstStyle/>
          <a:p>
            <a:pPr lvl="0">
              <a:buNone/>
              <a:defRPr sz="1800">
                <a:solidFill>
                  <a:srgbClr val="000000"/>
                </a:solidFill>
              </a:defRPr>
            </a:pPr>
            <a:r>
              <a:rPr sz="3800" strike="sngStrike" dirty="0">
                <a:solidFill>
                  <a:srgbClr val="FFFFFF"/>
                </a:solidFill>
              </a:rPr>
              <a:t>1. Each job runs for the same amount of time</a:t>
            </a:r>
          </a:p>
          <a:p>
            <a:pPr lvl="0">
              <a:buNone/>
              <a:defRPr sz="1800">
                <a:solidFill>
                  <a:srgbClr val="000000"/>
                </a:solidFill>
              </a:defRPr>
            </a:pPr>
            <a:r>
              <a:rPr sz="3800" strike="sngStrike" dirty="0">
                <a:solidFill>
                  <a:srgbClr val="FFFFFF"/>
                </a:solidFill>
              </a:rPr>
              <a:t>2. All jobs arrive at the same time</a:t>
            </a:r>
          </a:p>
          <a:p>
            <a:pPr lvl="0">
              <a:buNone/>
              <a:defRPr sz="1800">
                <a:solidFill>
                  <a:srgbClr val="000000"/>
                </a:solidFill>
              </a:defRPr>
            </a:pPr>
            <a:r>
              <a:rPr sz="3800" dirty="0">
                <a:solidFill>
                  <a:srgbClr val="FFFFFF"/>
                </a:solidFill>
              </a:rPr>
              <a:t>3. All jobs only use the CPU (no I/O)</a:t>
            </a:r>
          </a:p>
          <a:p>
            <a:pPr lvl="0">
              <a:buNone/>
              <a:defRPr sz="1800">
                <a:solidFill>
                  <a:srgbClr val="000000"/>
                </a:solidFill>
              </a:defRPr>
            </a:pPr>
            <a:r>
              <a:rPr sz="3800" dirty="0">
                <a:solidFill>
                  <a:srgbClr val="FFFFFF"/>
                </a:solidFill>
              </a:rPr>
              <a:t>4. The run-time of each job is known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Shape 395"/>
          <p:cNvSpPr>
            <a:spLocks noGrp="1"/>
          </p:cNvSpPr>
          <p:nvPr>
            <p:ph type="title"/>
          </p:nvPr>
        </p:nvSpPr>
        <p:spPr>
          <a:prstGeom prst="rect">
            <a:avLst/>
          </a:prstGeom>
        </p:spPr>
        <p:txBody>
          <a:bodyPr/>
          <a:lstStyle>
            <a:lvl1pPr defTabSz="449833">
              <a:defRPr sz="6160"/>
            </a:lvl1pPr>
          </a:lstStyle>
          <a:p>
            <a:pPr lvl="0">
              <a:defRPr sz="1800">
                <a:solidFill>
                  <a:srgbClr val="000000"/>
                </a:solidFill>
              </a:defRPr>
            </a:pPr>
            <a:r>
              <a:rPr sz="6160">
                <a:solidFill>
                  <a:srgbClr val="FFFFFF"/>
                </a:solidFill>
              </a:rPr>
              <a:t>Shortest Job First (Arrival Time)</a:t>
            </a:r>
          </a:p>
        </p:txBody>
      </p:sp>
      <p:graphicFrame>
        <p:nvGraphicFramePr>
          <p:cNvPr id="396" name="Table 396"/>
          <p:cNvGraphicFramePr/>
          <p:nvPr/>
        </p:nvGraphicFramePr>
        <p:xfrm>
          <a:off x="3975100" y="2286000"/>
          <a:ext cx="5295900" cy="2172970"/>
        </p:xfrm>
        <a:graphic>
          <a:graphicData uri="http://schemas.openxmlformats.org/drawingml/2006/table">
            <a:tbl>
              <a:tblPr firstRow="1">
                <a:tableStyleId>{4C3C2611-4C71-4FC5-86AE-919BDF0F9419}</a:tableStyleId>
              </a:tblPr>
              <a:tblGrid>
                <a:gridCol w="8255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485312">
                <a:tc>
                  <a:txBody>
                    <a:bodyPr/>
                    <a:lstStyle/>
                    <a:p>
                      <a:pPr lvl="0" defTabSz="914400">
                        <a:defRPr>
                          <a:solidFill>
                            <a:srgbClr val="000000"/>
                          </a:solidFill>
                        </a:defRPr>
                      </a:pPr>
                      <a:r>
                        <a:rPr sz="2800" dirty="0">
                          <a:solidFill>
                            <a:srgbClr val="FFFFFF"/>
                          </a:solidFill>
                        </a:rPr>
                        <a:t>JOB</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a:solidFill>
                            <a:srgbClr val="FFFFFF"/>
                          </a:solidFill>
                        </a:rPr>
                        <a:t>arrival_time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a:solidFill>
                            <a:srgbClr val="FFFFFF"/>
                          </a:solidFill>
                        </a:rPr>
                        <a:t>run_time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extLst>
                  <a:ext uri="{0D108BD9-81ED-4DB2-BD59-A6C34878D82A}">
                    <a16:rowId xmlns:a16="http://schemas.microsoft.com/office/drawing/2014/main" val="10000"/>
                  </a:ext>
                </a:extLst>
              </a:tr>
              <a:tr h="552450">
                <a:tc>
                  <a:txBody>
                    <a:bodyPr/>
                    <a:lstStyle/>
                    <a:p>
                      <a:pPr lvl="0" defTabSz="914400">
                        <a:defRPr>
                          <a:solidFill>
                            <a:srgbClr val="000000"/>
                          </a:solidFill>
                        </a:defRPr>
                      </a:pPr>
                      <a:r>
                        <a:rPr sz="2800">
                          <a:solidFill>
                            <a:srgbClr val="FFFFFF"/>
                          </a:solidFill>
                        </a:rPr>
                        <a:t>A</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60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546100">
                <a:tc>
                  <a:txBody>
                    <a:bodyPr/>
                    <a:lstStyle/>
                    <a:p>
                      <a:pPr lvl="0" defTabSz="914400">
                        <a:defRPr>
                          <a:solidFill>
                            <a:srgbClr val="000000"/>
                          </a:solidFill>
                        </a:defRPr>
                      </a:pPr>
                      <a:r>
                        <a:rPr sz="2800">
                          <a:solidFill>
                            <a:srgbClr val="FFFFFF"/>
                          </a:solidFill>
                        </a:rPr>
                        <a:t>B</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546100">
                <a:tc>
                  <a:txBody>
                    <a:bodyPr/>
                    <a:lstStyle/>
                    <a:p>
                      <a:pPr lvl="0" defTabSz="914400">
                        <a:defRPr>
                          <a:solidFill>
                            <a:srgbClr val="000000"/>
                          </a:solidFill>
                        </a:defRPr>
                      </a:pPr>
                      <a:r>
                        <a:rPr sz="2800">
                          <a:solidFill>
                            <a:srgbClr val="FFFFFF"/>
                          </a:solidFill>
                        </a:rPr>
                        <a:t>C</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sp>
        <p:nvSpPr>
          <p:cNvPr id="397" name="Shape 397"/>
          <p:cNvSpPr/>
          <p:nvPr/>
        </p:nvSpPr>
        <p:spPr>
          <a:xfrm>
            <a:off x="1642821" y="5219065"/>
            <a:ext cx="9719158" cy="1358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What is the average turnaround time with SJF?</a:t>
            </a:r>
          </a:p>
          <a:p>
            <a:pPr lvl="0">
              <a:defRPr sz="1800">
                <a:solidFill>
                  <a:srgbClr val="000000"/>
                </a:solidFill>
              </a:defRPr>
            </a:pPr>
            <a:endParaRPr sz="1100">
              <a:solidFill>
                <a:srgbClr val="FFFFFF"/>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hape 399"/>
          <p:cNvSpPr>
            <a:spLocks noGrp="1"/>
          </p:cNvSpPr>
          <p:nvPr>
            <p:ph type="title"/>
          </p:nvPr>
        </p:nvSpPr>
        <p:spPr>
          <a:xfrm>
            <a:off x="1217508" y="879670"/>
            <a:ext cx="10566399" cy="1286409"/>
          </a:xfrm>
          <a:prstGeom prst="rect">
            <a:avLst/>
          </a:prstGeom>
        </p:spPr>
        <p:txBody>
          <a:bodyPr>
            <a:normAutofit fontScale="90000"/>
          </a:bodyPr>
          <a:lstStyle>
            <a:lvl1pPr defTabSz="473201">
              <a:defRPr sz="6480"/>
            </a:lvl1pPr>
          </a:lstStyle>
          <a:p>
            <a:pPr lvl="0">
              <a:defRPr sz="1800">
                <a:solidFill>
                  <a:srgbClr val="000000"/>
                </a:solidFill>
              </a:defRPr>
            </a:pPr>
            <a:r>
              <a:rPr sz="6480" dirty="0">
                <a:solidFill>
                  <a:srgbClr val="FFFFFF"/>
                </a:solidFill>
              </a:rPr>
              <a:t>Stuck Behind a Tractor Again</a:t>
            </a:r>
          </a:p>
        </p:txBody>
      </p:sp>
      <p:sp>
        <p:nvSpPr>
          <p:cNvPr id="400" name="Shape 400"/>
          <p:cNvSpPr/>
          <p:nvPr/>
        </p:nvSpPr>
        <p:spPr>
          <a:xfrm>
            <a:off x="1972733" y="3835937"/>
            <a:ext cx="3809141"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A</a:t>
            </a:r>
          </a:p>
        </p:txBody>
      </p:sp>
      <p:sp>
        <p:nvSpPr>
          <p:cNvPr id="401" name="Shape 401"/>
          <p:cNvSpPr/>
          <p:nvPr/>
        </p:nvSpPr>
        <p:spPr>
          <a:xfrm>
            <a:off x="6405033" y="3835937"/>
            <a:ext cx="678260" cy="1270001"/>
          </a:xfrm>
          <a:prstGeom prst="rect">
            <a:avLst/>
          </a:prstGeom>
          <a:solidFill>
            <a:srgbClr val="BC8027"/>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C</a:t>
            </a:r>
          </a:p>
        </p:txBody>
      </p:sp>
      <p:sp>
        <p:nvSpPr>
          <p:cNvPr id="402" name="Shape 402"/>
          <p:cNvSpPr/>
          <p:nvPr/>
        </p:nvSpPr>
        <p:spPr>
          <a:xfrm>
            <a:off x="5770033" y="3835937"/>
            <a:ext cx="678260" cy="1270001"/>
          </a:xfrm>
          <a:prstGeom prst="rect">
            <a:avLst/>
          </a:prstGeom>
          <a:solidFill>
            <a:srgbClr val="11DBE3"/>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B</a:t>
            </a:r>
          </a:p>
        </p:txBody>
      </p:sp>
      <p:sp>
        <p:nvSpPr>
          <p:cNvPr id="403" name="Shape 403"/>
          <p:cNvSpPr/>
          <p:nvPr/>
        </p:nvSpPr>
        <p:spPr>
          <a:xfrm>
            <a:off x="1985197" y="5198627"/>
            <a:ext cx="5080000" cy="1"/>
          </a:xfrm>
          <a:prstGeom prst="line">
            <a:avLst/>
          </a:prstGeom>
          <a:ln w="50800">
            <a:solidFill>
              <a:srgbClr val="FFFFFF"/>
            </a:solidFill>
            <a:miter lim="400000"/>
          </a:ln>
        </p:spPr>
        <p:txBody>
          <a:bodyPr lIns="0" tIns="0" rIns="0" bIns="0" anchor="ctr"/>
          <a:lstStyle/>
          <a:p>
            <a:pPr lvl="0">
              <a:defRPr sz="2600"/>
            </a:pPr>
            <a:endParaRPr/>
          </a:p>
        </p:txBody>
      </p:sp>
      <p:sp>
        <p:nvSpPr>
          <p:cNvPr id="404" name="Shape 404"/>
          <p:cNvSpPr/>
          <p:nvPr/>
        </p:nvSpPr>
        <p:spPr>
          <a:xfrm>
            <a:off x="1985197" y="5198627"/>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405" name="Shape 405"/>
          <p:cNvSpPr/>
          <p:nvPr/>
        </p:nvSpPr>
        <p:spPr>
          <a:xfrm>
            <a:off x="1784248" y="5257696"/>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406" name="Shape 406"/>
          <p:cNvSpPr/>
          <p:nvPr/>
        </p:nvSpPr>
        <p:spPr>
          <a:xfrm>
            <a:off x="3255197" y="5198627"/>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407" name="Shape 407"/>
          <p:cNvSpPr/>
          <p:nvPr/>
        </p:nvSpPr>
        <p:spPr>
          <a:xfrm>
            <a:off x="2927146" y="5257696"/>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20</a:t>
            </a:r>
          </a:p>
        </p:txBody>
      </p:sp>
      <p:sp>
        <p:nvSpPr>
          <p:cNvPr id="408" name="Shape 408"/>
          <p:cNvSpPr/>
          <p:nvPr/>
        </p:nvSpPr>
        <p:spPr>
          <a:xfrm>
            <a:off x="4525197" y="5198627"/>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409" name="Shape 409"/>
          <p:cNvSpPr/>
          <p:nvPr/>
        </p:nvSpPr>
        <p:spPr>
          <a:xfrm>
            <a:off x="4197146" y="5257696"/>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40</a:t>
            </a:r>
          </a:p>
        </p:txBody>
      </p:sp>
      <p:sp>
        <p:nvSpPr>
          <p:cNvPr id="410" name="Shape 410"/>
          <p:cNvSpPr/>
          <p:nvPr/>
        </p:nvSpPr>
        <p:spPr>
          <a:xfrm>
            <a:off x="4525197" y="5198627"/>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411" name="Shape 411"/>
          <p:cNvSpPr/>
          <p:nvPr/>
        </p:nvSpPr>
        <p:spPr>
          <a:xfrm>
            <a:off x="5795197" y="5198627"/>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412" name="Shape 412"/>
          <p:cNvSpPr/>
          <p:nvPr/>
        </p:nvSpPr>
        <p:spPr>
          <a:xfrm>
            <a:off x="5467146" y="5257696"/>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60</a:t>
            </a:r>
          </a:p>
        </p:txBody>
      </p:sp>
      <p:sp>
        <p:nvSpPr>
          <p:cNvPr id="413" name="Shape 413"/>
          <p:cNvSpPr/>
          <p:nvPr/>
        </p:nvSpPr>
        <p:spPr>
          <a:xfrm>
            <a:off x="7065197" y="5198627"/>
            <a:ext cx="1" cy="105438"/>
          </a:xfrm>
          <a:prstGeom prst="line">
            <a:avLst/>
          </a:prstGeom>
          <a:ln w="25400">
            <a:solidFill>
              <a:srgbClr val="FFFFFF"/>
            </a:solidFill>
            <a:miter lim="400000"/>
          </a:ln>
        </p:spPr>
        <p:txBody>
          <a:bodyPr lIns="50800" tIns="50800" rIns="50800" bIns="50800" anchor="ctr"/>
          <a:lstStyle/>
          <a:p>
            <a:pPr lvl="0">
              <a:defRPr sz="2600"/>
            </a:pPr>
            <a:endParaRPr/>
          </a:p>
        </p:txBody>
      </p:sp>
      <p:sp>
        <p:nvSpPr>
          <p:cNvPr id="414" name="Shape 414"/>
          <p:cNvSpPr/>
          <p:nvPr/>
        </p:nvSpPr>
        <p:spPr>
          <a:xfrm>
            <a:off x="6737146" y="5257696"/>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80</a:t>
            </a:r>
          </a:p>
        </p:txBody>
      </p:sp>
      <p:sp>
        <p:nvSpPr>
          <p:cNvPr id="416" name="Shape 416"/>
          <p:cNvSpPr/>
          <p:nvPr/>
        </p:nvSpPr>
        <p:spPr>
          <a:xfrm>
            <a:off x="1907133" y="2476395"/>
            <a:ext cx="1672134" cy="469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400"/>
            </a:lvl1pPr>
          </a:lstStyle>
          <a:p>
            <a:pPr lvl="0">
              <a:defRPr sz="1800">
                <a:solidFill>
                  <a:srgbClr val="000000"/>
                </a:solidFill>
              </a:defRPr>
            </a:pPr>
            <a:r>
              <a:rPr sz="2400" dirty="0">
                <a:solidFill>
                  <a:srgbClr val="FFFFFF"/>
                </a:solidFill>
              </a:rPr>
              <a:t>[B,C arrive]</a:t>
            </a:r>
          </a:p>
        </p:txBody>
      </p:sp>
      <p:sp>
        <p:nvSpPr>
          <p:cNvPr id="417" name="Shape 417"/>
          <p:cNvSpPr/>
          <p:nvPr/>
        </p:nvSpPr>
        <p:spPr>
          <a:xfrm>
            <a:off x="2645370" y="2962698"/>
            <a:ext cx="1" cy="844138"/>
          </a:xfrm>
          <a:prstGeom prst="line">
            <a:avLst/>
          </a:prstGeom>
          <a:ln w="12700">
            <a:solidFill>
              <a:srgbClr val="FFFFFF"/>
            </a:solidFill>
            <a:miter lim="400000"/>
            <a:tailEnd type="triangle"/>
          </a:ln>
        </p:spPr>
        <p:txBody>
          <a:bodyPr lIns="0" tIns="0" rIns="0" bIns="0" anchor="ctr"/>
          <a:lstStyle/>
          <a:p>
            <a:pPr lvl="0">
              <a:defRPr sz="2600"/>
            </a:pPr>
            <a:endParaRPr/>
          </a:p>
        </p:txBody>
      </p:sp>
      <p:sp>
        <p:nvSpPr>
          <p:cNvPr id="22" name="Shape 458"/>
          <p:cNvSpPr/>
          <p:nvPr/>
        </p:nvSpPr>
        <p:spPr>
          <a:xfrm>
            <a:off x="1332048" y="6396640"/>
            <a:ext cx="7458773" cy="82586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dirty="0">
                <a:solidFill>
                  <a:srgbClr val="FFFFFF"/>
                </a:solidFill>
              </a:rPr>
              <a:t>What is the average turnaround time?</a:t>
            </a:r>
          </a:p>
          <a:p>
            <a:pPr lvl="0">
              <a:defRPr sz="1800">
                <a:solidFill>
                  <a:srgbClr val="000000"/>
                </a:solidFill>
              </a:defRPr>
            </a:pPr>
            <a:endParaRPr sz="1100" dirty="0">
              <a:solidFill>
                <a:srgbClr val="FFFFFF"/>
              </a:solidFill>
            </a:endParaRPr>
          </a:p>
        </p:txBody>
      </p:sp>
      <p:graphicFrame>
        <p:nvGraphicFramePr>
          <p:cNvPr id="23" name="Table 396"/>
          <p:cNvGraphicFramePr/>
          <p:nvPr>
            <p:extLst>
              <p:ext uri="{D42A27DB-BD31-4B8C-83A1-F6EECF244321}">
                <p14:modId xmlns:p14="http://schemas.microsoft.com/office/powerpoint/2010/main" val="1641042836"/>
              </p:ext>
            </p:extLst>
          </p:nvPr>
        </p:nvGraphicFramePr>
        <p:xfrm>
          <a:off x="7597643" y="2846779"/>
          <a:ext cx="5295900" cy="2172970"/>
        </p:xfrm>
        <a:graphic>
          <a:graphicData uri="http://schemas.openxmlformats.org/drawingml/2006/table">
            <a:tbl>
              <a:tblPr firstRow="1">
                <a:tableStyleId>{4C3C2611-4C71-4FC5-86AE-919BDF0F9419}</a:tableStyleId>
              </a:tblPr>
              <a:tblGrid>
                <a:gridCol w="8255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485312">
                <a:tc>
                  <a:txBody>
                    <a:bodyPr/>
                    <a:lstStyle/>
                    <a:p>
                      <a:pPr lvl="0" defTabSz="914400">
                        <a:defRPr>
                          <a:solidFill>
                            <a:srgbClr val="000000"/>
                          </a:solidFill>
                        </a:defRPr>
                      </a:pPr>
                      <a:r>
                        <a:rPr sz="2800">
                          <a:solidFill>
                            <a:srgbClr val="FFFFFF"/>
                          </a:solidFill>
                        </a:rPr>
                        <a:t>JOB</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dirty="0">
                          <a:solidFill>
                            <a:srgbClr val="FFFFFF"/>
                          </a:solidFill>
                        </a:rPr>
                        <a:t>arrival_time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a:solidFill>
                            <a:srgbClr val="FFFFFF"/>
                          </a:solidFill>
                        </a:rPr>
                        <a:t>run_time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extLst>
                  <a:ext uri="{0D108BD9-81ED-4DB2-BD59-A6C34878D82A}">
                    <a16:rowId xmlns:a16="http://schemas.microsoft.com/office/drawing/2014/main" val="10000"/>
                  </a:ext>
                </a:extLst>
              </a:tr>
              <a:tr h="552450">
                <a:tc>
                  <a:txBody>
                    <a:bodyPr/>
                    <a:lstStyle/>
                    <a:p>
                      <a:pPr lvl="0" defTabSz="914400">
                        <a:defRPr>
                          <a:solidFill>
                            <a:srgbClr val="000000"/>
                          </a:solidFill>
                        </a:defRPr>
                      </a:pPr>
                      <a:r>
                        <a:rPr sz="2800">
                          <a:solidFill>
                            <a:srgbClr val="FFFFFF"/>
                          </a:solidFill>
                        </a:rPr>
                        <a:t>A</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60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546100">
                <a:tc>
                  <a:txBody>
                    <a:bodyPr/>
                    <a:lstStyle/>
                    <a:p>
                      <a:pPr lvl="0" defTabSz="914400">
                        <a:defRPr>
                          <a:solidFill>
                            <a:srgbClr val="000000"/>
                          </a:solidFill>
                        </a:defRPr>
                      </a:pPr>
                      <a:r>
                        <a:rPr sz="2800">
                          <a:solidFill>
                            <a:srgbClr val="FFFFFF"/>
                          </a:solidFill>
                        </a:rPr>
                        <a:t>B</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546100">
                <a:tc>
                  <a:txBody>
                    <a:bodyPr/>
                    <a:lstStyle/>
                    <a:p>
                      <a:pPr lvl="0" defTabSz="914400">
                        <a:defRPr>
                          <a:solidFill>
                            <a:srgbClr val="000000"/>
                          </a:solidFill>
                        </a:defRPr>
                      </a:pPr>
                      <a:r>
                        <a:rPr sz="2800">
                          <a:solidFill>
                            <a:srgbClr val="FFFFFF"/>
                          </a:solidFill>
                        </a:rPr>
                        <a:t>C</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sp>
        <p:nvSpPr>
          <p:cNvPr id="2" name="Rectangle 1"/>
          <p:cNvSpPr/>
          <p:nvPr/>
        </p:nvSpPr>
        <p:spPr>
          <a:xfrm>
            <a:off x="1978336" y="7217823"/>
            <a:ext cx="6151043" cy="523220"/>
          </a:xfrm>
          <a:prstGeom prst="rect">
            <a:avLst/>
          </a:prstGeom>
        </p:spPr>
        <p:txBody>
          <a:bodyPr wrap="none">
            <a:spAutoFit/>
          </a:bodyPr>
          <a:lstStyle/>
          <a:p>
            <a:pPr lvl="0">
              <a:defRPr sz="1800">
                <a:solidFill>
                  <a:srgbClr val="000000"/>
                </a:solidFill>
              </a:defRPr>
            </a:pPr>
            <a:r>
              <a:rPr lang="en-US" sz="2800" dirty="0"/>
              <a:t>(60 + (70 – 10) + (80 – 10)) / 3 = </a:t>
            </a:r>
            <a:r>
              <a:rPr lang="en-US" sz="2800" b="1" dirty="0">
                <a:solidFill>
                  <a:srgbClr val="FF2600"/>
                </a:solidFill>
                <a:latin typeface="Helvetica"/>
                <a:ea typeface="Helvetica"/>
                <a:cs typeface="Helvetica"/>
                <a:sym typeface="Helvetica"/>
              </a:rPr>
              <a:t>63.3s</a:t>
            </a:r>
          </a:p>
        </p:txBody>
      </p:sp>
      <p:sp>
        <p:nvSpPr>
          <p:cNvPr id="3" name="TextBox 2">
            <a:extLst>
              <a:ext uri="{FF2B5EF4-FFF2-40B4-BE49-F238E27FC236}">
                <a16:creationId xmlns:a16="http://schemas.microsoft.com/office/drawing/2014/main" id="{4E63B695-8AFE-A117-127B-3E831F7A6F20}"/>
              </a:ext>
            </a:extLst>
          </p:cNvPr>
          <p:cNvSpPr txBox="1"/>
          <p:nvPr/>
        </p:nvSpPr>
        <p:spPr>
          <a:xfrm>
            <a:off x="6108277" y="5295268"/>
            <a:ext cx="7597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70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 grpId="0" animBg="1"/>
      <p:bldP spid="402" grpId="0" animBg="1"/>
      <p:bldP spid="416" grpId="0" animBg="1"/>
      <p:bldP spid="417" grpId="0" animBg="1"/>
      <p:bldP spid="22" grpId="0" animBg="1"/>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a:spLocks noGrp="1"/>
          </p:cNvSpPr>
          <p:nvPr>
            <p:ph type="title"/>
          </p:nvPr>
        </p:nvSpPr>
        <p:spPr>
          <a:xfrm>
            <a:off x="1156492" y="594929"/>
            <a:ext cx="10566399" cy="1509869"/>
          </a:xfrm>
          <a:prstGeom prst="rect">
            <a:avLst/>
          </a:prstGeom>
        </p:spPr>
        <p:txBody>
          <a:bodyPr/>
          <a:lstStyle>
            <a:lvl1pPr defTabSz="473201">
              <a:defRPr sz="6480"/>
            </a:lvl1pPr>
          </a:lstStyle>
          <a:p>
            <a:pPr lvl="0">
              <a:defRPr sz="1800">
                <a:solidFill>
                  <a:srgbClr val="000000"/>
                </a:solidFill>
              </a:defRPr>
            </a:pPr>
            <a:r>
              <a:rPr sz="6480" dirty="0">
                <a:solidFill>
                  <a:srgbClr val="FFFFFF"/>
                </a:solidFill>
              </a:rPr>
              <a:t>Preemptive Schedul</a:t>
            </a:r>
            <a:r>
              <a:rPr lang="en-US" sz="6480" dirty="0">
                <a:solidFill>
                  <a:srgbClr val="FFFFFF"/>
                </a:solidFill>
              </a:rPr>
              <a:t>ING</a:t>
            </a:r>
            <a:endParaRPr sz="6480" dirty="0">
              <a:solidFill>
                <a:srgbClr val="FFFFFF"/>
              </a:solidFill>
            </a:endParaRPr>
          </a:p>
        </p:txBody>
      </p:sp>
      <p:sp>
        <p:nvSpPr>
          <p:cNvPr id="468" name="Shape 468"/>
          <p:cNvSpPr>
            <a:spLocks noGrp="1"/>
          </p:cNvSpPr>
          <p:nvPr>
            <p:ph type="body" idx="4294967295"/>
          </p:nvPr>
        </p:nvSpPr>
        <p:spPr>
          <a:xfrm>
            <a:off x="387350" y="2392363"/>
            <a:ext cx="12617450" cy="7170737"/>
          </a:xfrm>
          <a:prstGeom prst="rect">
            <a:avLst/>
          </a:prstGeom>
        </p:spPr>
        <p:txBody>
          <a:bodyPr vert="horz" lIns="91440" tIns="45720" rIns="91440" bIns="45720" rtlCol="0" anchor="t">
            <a:normAutofit/>
          </a:bodyPr>
          <a:lstStyle/>
          <a:p>
            <a:pPr marL="324485" lvl="0" indent="-324485">
              <a:buNone/>
              <a:defRPr sz="1800">
                <a:solidFill>
                  <a:srgbClr val="000000"/>
                </a:solidFill>
              </a:defRPr>
            </a:pPr>
            <a:r>
              <a:rPr sz="2800" b="1" dirty="0">
                <a:solidFill>
                  <a:srgbClr val="333333"/>
                </a:solidFill>
                <a:ea typeface="Helvetica"/>
                <a:cs typeface="Helvetica"/>
                <a:sym typeface="Helvetica"/>
              </a:rPr>
              <a:t>Prev</a:t>
            </a:r>
            <a:r>
              <a:rPr lang="en-US" sz="2800" b="1" dirty="0">
                <a:solidFill>
                  <a:srgbClr val="333333"/>
                </a:solidFill>
                <a:ea typeface="Helvetica"/>
                <a:cs typeface="Helvetica"/>
                <a:sym typeface="Helvetica"/>
              </a:rPr>
              <a:t>ious</a:t>
            </a:r>
            <a:r>
              <a:rPr sz="2800" b="1" dirty="0">
                <a:solidFill>
                  <a:srgbClr val="333333"/>
                </a:solidFill>
                <a:ea typeface="Helvetica"/>
                <a:cs typeface="Helvetica"/>
                <a:sym typeface="Helvetica"/>
              </a:rPr>
              <a:t> schedulers</a:t>
            </a:r>
            <a:r>
              <a:rPr sz="2800" dirty="0">
                <a:solidFill>
                  <a:srgbClr val="333333"/>
                </a:solidFill>
              </a:rPr>
              <a:t>: </a:t>
            </a:r>
            <a:endParaRPr lang="en-US" sz="2800" dirty="0">
              <a:solidFill>
                <a:srgbClr val="333333"/>
              </a:solidFill>
            </a:endParaRPr>
          </a:p>
          <a:p>
            <a:pPr marL="974725" lvl="1" indent="-324485">
              <a:defRPr sz="1800">
                <a:solidFill>
                  <a:srgbClr val="000000"/>
                </a:solidFill>
              </a:defRPr>
            </a:pPr>
            <a:r>
              <a:rPr sz="2800" dirty="0">
                <a:solidFill>
                  <a:srgbClr val="333333"/>
                </a:solidFill>
              </a:rPr>
              <a:t>FIFO and SJF are </a:t>
            </a:r>
            <a:r>
              <a:rPr sz="2800" b="1" i="1" dirty="0">
                <a:solidFill>
                  <a:srgbClr val="333333"/>
                </a:solidFill>
              </a:rPr>
              <a:t>non-preemptive</a:t>
            </a:r>
            <a:endParaRPr lang="en-US" sz="2800" b="1" i="1" dirty="0">
              <a:solidFill>
                <a:srgbClr val="333333"/>
              </a:solidFill>
              <a:ea typeface="Helvetica"/>
              <a:cs typeface="Helvetica"/>
            </a:endParaRPr>
          </a:p>
          <a:p>
            <a:pPr marL="974725" lvl="1" indent="-324485">
              <a:defRPr sz="1800">
                <a:solidFill>
                  <a:srgbClr val="000000"/>
                </a:solidFill>
              </a:defRPr>
            </a:pPr>
            <a:r>
              <a:rPr lang="en-US" sz="2800" dirty="0">
                <a:solidFill>
                  <a:srgbClr val="333333"/>
                </a:solidFill>
              </a:rPr>
              <a:t>Non-preemptive</a:t>
            </a:r>
            <a:r>
              <a:rPr lang="en-US" sz="2800" b="1" dirty="0">
                <a:solidFill>
                  <a:srgbClr val="333333"/>
                </a:solidFill>
                <a:cs typeface="Helvetica"/>
                <a:sym typeface="Helvetica"/>
              </a:rPr>
              <a:t>: </a:t>
            </a:r>
            <a:r>
              <a:rPr lang="en-US" sz="2800" dirty="0">
                <a:solidFill>
                  <a:srgbClr val="333333"/>
                </a:solidFill>
                <a:effectLst/>
                <a:ea typeface="Helvetica"/>
                <a:cs typeface="Helvetica"/>
                <a:sym typeface="Helvetica"/>
              </a:rPr>
              <a:t>Only schedule new job when previous job voluntarily relinquishes CPU (performs I/O or makes exit() system call) (that is, do not take CPU back from job after giving it the CPU)</a:t>
            </a:r>
            <a:endParaRPr sz="2800" dirty="0">
              <a:solidFill>
                <a:srgbClr val="333333"/>
              </a:solidFill>
              <a:effectLst/>
            </a:endParaRPr>
          </a:p>
          <a:p>
            <a:pPr marL="324485" lvl="0" indent="-324485">
              <a:buNone/>
              <a:defRPr sz="1800">
                <a:solidFill>
                  <a:srgbClr val="000000"/>
                </a:solidFill>
              </a:defRPr>
            </a:pPr>
            <a:r>
              <a:rPr sz="2800" b="1" dirty="0">
                <a:solidFill>
                  <a:srgbClr val="333333"/>
                </a:solidFill>
                <a:ea typeface="Helvetica"/>
                <a:cs typeface="Helvetica"/>
                <a:sym typeface="Helvetica"/>
              </a:rPr>
              <a:t>New scheduler</a:t>
            </a:r>
            <a:r>
              <a:rPr sz="2800" dirty="0">
                <a:solidFill>
                  <a:srgbClr val="333333"/>
                </a:solidFill>
              </a:rPr>
              <a:t>: </a:t>
            </a:r>
            <a:endParaRPr lang="en-US" sz="2800" dirty="0">
              <a:solidFill>
                <a:srgbClr val="333333"/>
              </a:solidFill>
            </a:endParaRPr>
          </a:p>
          <a:p>
            <a:pPr marL="974725" lvl="1" indent="-324485">
              <a:defRPr sz="1800">
                <a:solidFill>
                  <a:srgbClr val="000000"/>
                </a:solidFill>
              </a:defRPr>
            </a:pPr>
            <a:r>
              <a:rPr lang="en-US" sz="2800" dirty="0">
                <a:solidFill>
                  <a:srgbClr val="333333"/>
                </a:solidFill>
              </a:rPr>
              <a:t>Preemptive: Potentially schedule different job at any point by taking CPU away from running job</a:t>
            </a:r>
          </a:p>
          <a:p>
            <a:pPr marL="974725" lvl="1" indent="-324485">
              <a:defRPr sz="1800">
                <a:solidFill>
                  <a:srgbClr val="000000"/>
                </a:solidFill>
              </a:defRPr>
            </a:pPr>
            <a:r>
              <a:rPr sz="2800" dirty="0">
                <a:solidFill>
                  <a:srgbClr val="333333"/>
                </a:solidFill>
              </a:rPr>
              <a:t>STCF (Shortest Time-to-Completion First)</a:t>
            </a:r>
            <a:r>
              <a:rPr lang="en-US" sz="2800" dirty="0">
                <a:solidFill>
                  <a:srgbClr val="333333"/>
                </a:solidFill>
              </a:rPr>
              <a:t> is pre-emptive</a:t>
            </a:r>
          </a:p>
          <a:p>
            <a:pPr marL="974725" lvl="1" indent="-324485">
              <a:defRPr sz="1800">
                <a:solidFill>
                  <a:srgbClr val="000000"/>
                </a:solidFill>
              </a:defRPr>
            </a:pPr>
            <a:r>
              <a:rPr lang="en-US" sz="2800" dirty="0">
                <a:solidFill>
                  <a:srgbClr val="333333"/>
                </a:solidFill>
              </a:rPr>
              <a:t>Always </a:t>
            </a:r>
            <a:r>
              <a:rPr sz="2800" dirty="0">
                <a:solidFill>
                  <a:srgbClr val="333333"/>
                </a:solidFill>
              </a:rPr>
              <a:t>run </a:t>
            </a:r>
            <a:r>
              <a:rPr lang="en-US" sz="2800" dirty="0">
                <a:solidFill>
                  <a:srgbClr val="333333"/>
                </a:solidFill>
              </a:rPr>
              <a:t>job that </a:t>
            </a:r>
            <a:r>
              <a:rPr sz="2800" dirty="0">
                <a:solidFill>
                  <a:srgbClr val="333333"/>
                </a:solidFill>
              </a:rPr>
              <a:t>will complete the quickest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dirty="0"/>
              <a:t>CPU Virtualization:</a:t>
            </a:r>
            <a:br>
              <a:rPr lang="en-US" dirty="0"/>
            </a:br>
            <a:r>
              <a:rPr lang="en-US" dirty="0"/>
              <a:t>Two Components</a:t>
            </a:r>
          </a:p>
        </p:txBody>
      </p:sp>
      <p:sp>
        <p:nvSpPr>
          <p:cNvPr id="143363" name="Rectangle 3"/>
          <p:cNvSpPr>
            <a:spLocks noGrp="1" noChangeArrowheads="1"/>
          </p:cNvSpPr>
          <p:nvPr>
            <p:ph idx="1"/>
          </p:nvPr>
        </p:nvSpPr>
        <p:spPr>
          <a:xfrm>
            <a:off x="487334" y="2600961"/>
            <a:ext cx="11406641" cy="6111805"/>
          </a:xfrm>
        </p:spPr>
        <p:txBody>
          <a:bodyPr vert="horz" lIns="91440" tIns="45720" rIns="91440" bIns="45720" rtlCol="0" anchor="t">
            <a:normAutofit/>
          </a:bodyPr>
          <a:lstStyle/>
          <a:p>
            <a:pPr marL="324485" indent="-324485">
              <a:lnSpc>
                <a:spcPct val="90000"/>
              </a:lnSpc>
              <a:buNone/>
            </a:pPr>
            <a:r>
              <a:rPr lang="en-US" sz="3400" dirty="0"/>
              <a:t>Dispatcher (Previous class)</a:t>
            </a:r>
          </a:p>
          <a:p>
            <a:pPr marL="974725" lvl="1" indent="-324485">
              <a:lnSpc>
                <a:spcPct val="90000"/>
              </a:lnSpc>
            </a:pPr>
            <a:r>
              <a:rPr lang="en-US" sz="2800" dirty="0"/>
              <a:t>Low-level mechanism</a:t>
            </a:r>
          </a:p>
          <a:p>
            <a:pPr marL="974725" lvl="1" indent="-324485">
              <a:lnSpc>
                <a:spcPct val="90000"/>
              </a:lnSpc>
            </a:pPr>
            <a:r>
              <a:rPr lang="en-US" sz="2800" dirty="0"/>
              <a:t>Performs context-switches periodically (when timer interrupt occurs)</a:t>
            </a:r>
          </a:p>
          <a:p>
            <a:pPr marL="1624965" lvl="2" indent="-324485">
              <a:lnSpc>
                <a:spcPct val="90000"/>
              </a:lnSpc>
            </a:pPr>
            <a:r>
              <a:rPr lang="en-US" sz="2600" dirty="0"/>
              <a:t>CPU switches from user mode to kernel mode, calls dispatcher</a:t>
            </a:r>
          </a:p>
          <a:p>
            <a:pPr marL="1624965" lvl="2" indent="-324485">
              <a:lnSpc>
                <a:spcPct val="90000"/>
              </a:lnSpc>
            </a:pPr>
            <a:r>
              <a:rPr lang="en-US" sz="2600" dirty="0"/>
              <a:t>Save execution state (registers) of previously running process in PCB</a:t>
            </a:r>
          </a:p>
          <a:p>
            <a:pPr marL="1624965" lvl="2" indent="-324485">
              <a:lnSpc>
                <a:spcPct val="90000"/>
              </a:lnSpc>
            </a:pPr>
            <a:r>
              <a:rPr lang="en-US" sz="2600" dirty="0"/>
              <a:t>Insert PCB of previously running process in ready queue</a:t>
            </a:r>
          </a:p>
          <a:p>
            <a:pPr marL="1624965" lvl="2" indent="-324485">
              <a:lnSpc>
                <a:spcPct val="90000"/>
              </a:lnSpc>
            </a:pPr>
            <a:r>
              <a:rPr lang="en-US" sz="2600" dirty="0"/>
              <a:t>Load state of next process to run from PCB into registers</a:t>
            </a:r>
          </a:p>
          <a:p>
            <a:pPr marL="1624965" lvl="2" indent="-324485">
              <a:lnSpc>
                <a:spcPct val="90000"/>
              </a:lnSpc>
            </a:pPr>
            <a:r>
              <a:rPr lang="en-US" sz="2600" dirty="0"/>
              <a:t>Switch from kernel to user mode AND jump to instruction in new user process (put address of next instruction in PC)</a:t>
            </a:r>
          </a:p>
          <a:p>
            <a:pPr marL="324485" indent="-324485">
              <a:lnSpc>
                <a:spcPct val="90000"/>
              </a:lnSpc>
            </a:pPr>
            <a:r>
              <a:rPr lang="en-US" dirty="0"/>
              <a:t>Scheduler (Today)</a:t>
            </a:r>
          </a:p>
          <a:p>
            <a:pPr marL="974725" lvl="1" indent="-324485">
              <a:lnSpc>
                <a:spcPct val="90000"/>
              </a:lnSpc>
            </a:pPr>
            <a:r>
              <a:rPr lang="en-US" sz="2800" dirty="0"/>
              <a:t>Policy to determine which process gets CPU when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Shape 47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a:solidFill>
                  <a:srgbClr val="FFFFFF"/>
                </a:solidFill>
              </a:rPr>
              <a:t>NON-PREEMPTIVE: </a:t>
            </a:r>
            <a:r>
              <a:rPr sz="6480" dirty="0">
                <a:solidFill>
                  <a:srgbClr val="FFFFFF"/>
                </a:solidFill>
              </a:rPr>
              <a:t>SJF</a:t>
            </a:r>
          </a:p>
        </p:txBody>
      </p:sp>
      <p:sp>
        <p:nvSpPr>
          <p:cNvPr id="471" name="Shape 471"/>
          <p:cNvSpPr/>
          <p:nvPr/>
        </p:nvSpPr>
        <p:spPr>
          <a:xfrm>
            <a:off x="5248082" y="4525364"/>
            <a:ext cx="3809141"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A</a:t>
            </a:r>
          </a:p>
        </p:txBody>
      </p:sp>
      <p:sp>
        <p:nvSpPr>
          <p:cNvPr id="472" name="Shape 472"/>
          <p:cNvSpPr/>
          <p:nvPr/>
        </p:nvSpPr>
        <p:spPr>
          <a:xfrm>
            <a:off x="9680382" y="4525365"/>
            <a:ext cx="678261" cy="1270001"/>
          </a:xfrm>
          <a:prstGeom prst="rect">
            <a:avLst/>
          </a:prstGeom>
          <a:solidFill>
            <a:srgbClr val="BC8027"/>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C</a:t>
            </a:r>
          </a:p>
        </p:txBody>
      </p:sp>
      <p:sp>
        <p:nvSpPr>
          <p:cNvPr id="473" name="Shape 473"/>
          <p:cNvSpPr/>
          <p:nvPr/>
        </p:nvSpPr>
        <p:spPr>
          <a:xfrm>
            <a:off x="9045382" y="4525365"/>
            <a:ext cx="678261" cy="1270001"/>
          </a:xfrm>
          <a:prstGeom prst="rect">
            <a:avLst/>
          </a:prstGeom>
          <a:solidFill>
            <a:srgbClr val="11DBE3"/>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B</a:t>
            </a:r>
          </a:p>
        </p:txBody>
      </p:sp>
      <p:sp>
        <p:nvSpPr>
          <p:cNvPr id="474" name="Shape 474"/>
          <p:cNvSpPr/>
          <p:nvPr/>
        </p:nvSpPr>
        <p:spPr>
          <a:xfrm>
            <a:off x="5260546" y="5888055"/>
            <a:ext cx="5080000" cy="1"/>
          </a:xfrm>
          <a:prstGeom prst="line">
            <a:avLst/>
          </a:prstGeom>
          <a:ln w="50800">
            <a:solidFill>
              <a:srgbClr val="FFFFFF"/>
            </a:solidFill>
            <a:miter lim="400000"/>
          </a:ln>
        </p:spPr>
        <p:txBody>
          <a:bodyPr lIns="0" tIns="0" rIns="0" bIns="0" anchor="ctr"/>
          <a:lstStyle/>
          <a:p>
            <a:pPr lvl="0">
              <a:defRPr sz="2600"/>
            </a:pPr>
            <a:endParaRPr/>
          </a:p>
        </p:txBody>
      </p:sp>
      <p:sp>
        <p:nvSpPr>
          <p:cNvPr id="475" name="Shape 475"/>
          <p:cNvSpPr/>
          <p:nvPr/>
        </p:nvSpPr>
        <p:spPr>
          <a:xfrm>
            <a:off x="5260546" y="5888055"/>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476" name="Shape 476"/>
          <p:cNvSpPr/>
          <p:nvPr/>
        </p:nvSpPr>
        <p:spPr>
          <a:xfrm>
            <a:off x="5059597" y="5947123"/>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477" name="Shape 477"/>
          <p:cNvSpPr/>
          <p:nvPr/>
        </p:nvSpPr>
        <p:spPr>
          <a:xfrm>
            <a:off x="6530546" y="5888055"/>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478" name="Shape 478"/>
          <p:cNvSpPr/>
          <p:nvPr/>
        </p:nvSpPr>
        <p:spPr>
          <a:xfrm>
            <a:off x="6202495" y="5947123"/>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20</a:t>
            </a:r>
          </a:p>
        </p:txBody>
      </p:sp>
      <p:sp>
        <p:nvSpPr>
          <p:cNvPr id="479" name="Shape 479"/>
          <p:cNvSpPr/>
          <p:nvPr/>
        </p:nvSpPr>
        <p:spPr>
          <a:xfrm>
            <a:off x="7800546" y="5888055"/>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480" name="Shape 480"/>
          <p:cNvSpPr/>
          <p:nvPr/>
        </p:nvSpPr>
        <p:spPr>
          <a:xfrm>
            <a:off x="7472495" y="5947123"/>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40</a:t>
            </a:r>
          </a:p>
        </p:txBody>
      </p:sp>
      <p:sp>
        <p:nvSpPr>
          <p:cNvPr id="481" name="Shape 481"/>
          <p:cNvSpPr/>
          <p:nvPr/>
        </p:nvSpPr>
        <p:spPr>
          <a:xfrm>
            <a:off x="7800546" y="5888055"/>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482" name="Shape 482"/>
          <p:cNvSpPr/>
          <p:nvPr/>
        </p:nvSpPr>
        <p:spPr>
          <a:xfrm>
            <a:off x="9070546" y="5888055"/>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483" name="Shape 483"/>
          <p:cNvSpPr/>
          <p:nvPr/>
        </p:nvSpPr>
        <p:spPr>
          <a:xfrm>
            <a:off x="8742495" y="5947123"/>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60</a:t>
            </a:r>
          </a:p>
        </p:txBody>
      </p:sp>
      <p:sp>
        <p:nvSpPr>
          <p:cNvPr id="484" name="Shape 484"/>
          <p:cNvSpPr/>
          <p:nvPr/>
        </p:nvSpPr>
        <p:spPr>
          <a:xfrm>
            <a:off x="10340546" y="5888055"/>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485" name="Shape 485"/>
          <p:cNvSpPr/>
          <p:nvPr/>
        </p:nvSpPr>
        <p:spPr>
          <a:xfrm>
            <a:off x="10012495" y="5947123"/>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80</a:t>
            </a:r>
          </a:p>
        </p:txBody>
      </p:sp>
      <p:sp>
        <p:nvSpPr>
          <p:cNvPr id="486" name="Shape 486"/>
          <p:cNvSpPr/>
          <p:nvPr/>
        </p:nvSpPr>
        <p:spPr>
          <a:xfrm>
            <a:off x="4727999" y="6847097"/>
            <a:ext cx="529151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dirty="0">
                <a:solidFill>
                  <a:srgbClr val="FFFFFF"/>
                </a:solidFill>
              </a:rPr>
              <a:t>Average turnaround time: </a:t>
            </a:r>
            <a:endParaRPr lang="en-US" sz="3600" dirty="0">
              <a:solidFill>
                <a:srgbClr val="FFFFFF"/>
              </a:solidFill>
            </a:endParaRPr>
          </a:p>
        </p:txBody>
      </p:sp>
      <p:sp>
        <p:nvSpPr>
          <p:cNvPr id="487" name="Shape 487"/>
          <p:cNvSpPr/>
          <p:nvPr/>
        </p:nvSpPr>
        <p:spPr>
          <a:xfrm>
            <a:off x="5182482" y="3165823"/>
            <a:ext cx="1672134" cy="469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400"/>
            </a:lvl1pPr>
          </a:lstStyle>
          <a:p>
            <a:pPr lvl="0">
              <a:defRPr sz="1800">
                <a:solidFill>
                  <a:srgbClr val="000000"/>
                </a:solidFill>
              </a:defRPr>
            </a:pPr>
            <a:r>
              <a:rPr sz="2400" dirty="0">
                <a:solidFill>
                  <a:srgbClr val="FFFFFF"/>
                </a:solidFill>
              </a:rPr>
              <a:t>[B,C arrive]</a:t>
            </a:r>
          </a:p>
        </p:txBody>
      </p:sp>
      <p:sp>
        <p:nvSpPr>
          <p:cNvPr id="488" name="Shape 488"/>
          <p:cNvSpPr/>
          <p:nvPr/>
        </p:nvSpPr>
        <p:spPr>
          <a:xfrm>
            <a:off x="5920719" y="3652125"/>
            <a:ext cx="1" cy="844139"/>
          </a:xfrm>
          <a:prstGeom prst="line">
            <a:avLst/>
          </a:prstGeom>
          <a:ln w="12700">
            <a:solidFill>
              <a:srgbClr val="FFFFFF"/>
            </a:solidFill>
            <a:miter lim="400000"/>
            <a:tailEnd type="triangle"/>
          </a:ln>
        </p:spPr>
        <p:txBody>
          <a:bodyPr lIns="0" tIns="0" rIns="0" bIns="0" anchor="ctr"/>
          <a:lstStyle/>
          <a:p>
            <a:pPr lvl="0">
              <a:defRPr sz="2600"/>
            </a:pPr>
            <a:endParaRPr/>
          </a:p>
        </p:txBody>
      </p:sp>
      <p:graphicFrame>
        <p:nvGraphicFramePr>
          <p:cNvPr id="21" name="Table 396"/>
          <p:cNvGraphicFramePr/>
          <p:nvPr>
            <p:extLst>
              <p:ext uri="{D42A27DB-BD31-4B8C-83A1-F6EECF244321}">
                <p14:modId xmlns:p14="http://schemas.microsoft.com/office/powerpoint/2010/main" val="533955848"/>
              </p:ext>
            </p:extLst>
          </p:nvPr>
        </p:nvGraphicFramePr>
        <p:xfrm>
          <a:off x="245297" y="2293331"/>
          <a:ext cx="5295900" cy="2172970"/>
        </p:xfrm>
        <a:graphic>
          <a:graphicData uri="http://schemas.openxmlformats.org/drawingml/2006/table">
            <a:tbl>
              <a:tblPr firstRow="1">
                <a:tableStyleId>{4C3C2611-4C71-4FC5-86AE-919BDF0F9419}</a:tableStyleId>
              </a:tblPr>
              <a:tblGrid>
                <a:gridCol w="8255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485312">
                <a:tc>
                  <a:txBody>
                    <a:bodyPr/>
                    <a:lstStyle/>
                    <a:p>
                      <a:pPr lvl="0" defTabSz="914400">
                        <a:defRPr>
                          <a:solidFill>
                            <a:srgbClr val="000000"/>
                          </a:solidFill>
                        </a:defRPr>
                      </a:pPr>
                      <a:r>
                        <a:rPr sz="2800">
                          <a:solidFill>
                            <a:srgbClr val="FFFFFF"/>
                          </a:solidFill>
                        </a:rPr>
                        <a:t>JOB</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dirty="0">
                          <a:solidFill>
                            <a:srgbClr val="FFFFFF"/>
                          </a:solidFill>
                        </a:rPr>
                        <a:t>arrival_time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a:solidFill>
                            <a:srgbClr val="FFFFFF"/>
                          </a:solidFill>
                        </a:rPr>
                        <a:t>run_time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extLst>
                  <a:ext uri="{0D108BD9-81ED-4DB2-BD59-A6C34878D82A}">
                    <a16:rowId xmlns:a16="http://schemas.microsoft.com/office/drawing/2014/main" val="10000"/>
                  </a:ext>
                </a:extLst>
              </a:tr>
              <a:tr h="552450">
                <a:tc>
                  <a:txBody>
                    <a:bodyPr/>
                    <a:lstStyle/>
                    <a:p>
                      <a:pPr lvl="0" defTabSz="914400">
                        <a:defRPr>
                          <a:solidFill>
                            <a:srgbClr val="000000"/>
                          </a:solidFill>
                        </a:defRPr>
                      </a:pPr>
                      <a:r>
                        <a:rPr sz="2800">
                          <a:solidFill>
                            <a:srgbClr val="FFFFFF"/>
                          </a:solidFill>
                        </a:rPr>
                        <a:t>A</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60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546100">
                <a:tc>
                  <a:txBody>
                    <a:bodyPr/>
                    <a:lstStyle/>
                    <a:p>
                      <a:pPr lvl="0" defTabSz="914400">
                        <a:defRPr>
                          <a:solidFill>
                            <a:srgbClr val="000000"/>
                          </a:solidFill>
                        </a:defRPr>
                      </a:pPr>
                      <a:r>
                        <a:rPr sz="2800">
                          <a:solidFill>
                            <a:srgbClr val="FFFFFF"/>
                          </a:solidFill>
                        </a:rPr>
                        <a:t>B</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546100">
                <a:tc>
                  <a:txBody>
                    <a:bodyPr/>
                    <a:lstStyle/>
                    <a:p>
                      <a:pPr lvl="0" defTabSz="914400">
                        <a:defRPr>
                          <a:solidFill>
                            <a:srgbClr val="000000"/>
                          </a:solidFill>
                        </a:defRPr>
                      </a:pPr>
                      <a:r>
                        <a:rPr sz="2800">
                          <a:solidFill>
                            <a:srgbClr val="FFFFFF"/>
                          </a:solidFill>
                        </a:rPr>
                        <a:t>C</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sp>
        <p:nvSpPr>
          <p:cNvPr id="22" name="Rectangle 21"/>
          <p:cNvSpPr/>
          <p:nvPr/>
        </p:nvSpPr>
        <p:spPr>
          <a:xfrm>
            <a:off x="4298233" y="7546509"/>
            <a:ext cx="6151043" cy="523220"/>
          </a:xfrm>
          <a:prstGeom prst="rect">
            <a:avLst/>
          </a:prstGeom>
        </p:spPr>
        <p:txBody>
          <a:bodyPr wrap="none">
            <a:spAutoFit/>
          </a:bodyPr>
          <a:lstStyle/>
          <a:p>
            <a:pPr lvl="0">
              <a:defRPr sz="1800">
                <a:solidFill>
                  <a:srgbClr val="000000"/>
                </a:solidFill>
              </a:defRPr>
            </a:pPr>
            <a:r>
              <a:rPr lang="en-US" sz="2800" dirty="0"/>
              <a:t>(60 + (70 – 10) + (80 – 10)) / 3 = </a:t>
            </a:r>
            <a:r>
              <a:rPr lang="en-US" sz="2800" b="1" dirty="0">
                <a:solidFill>
                  <a:srgbClr val="FF2600"/>
                </a:solidFill>
                <a:latin typeface="Helvetica"/>
                <a:ea typeface="Helvetica"/>
                <a:cs typeface="Helvetica"/>
                <a:sym typeface="Helvetica"/>
              </a:rPr>
              <a:t>63.3s</a:t>
            </a:r>
          </a:p>
        </p:txBody>
      </p:sp>
      <p:sp>
        <p:nvSpPr>
          <p:cNvPr id="2" name="TextBox 1">
            <a:extLst>
              <a:ext uri="{FF2B5EF4-FFF2-40B4-BE49-F238E27FC236}">
                <a16:creationId xmlns:a16="http://schemas.microsoft.com/office/drawing/2014/main" id="{C297B2E3-7EAF-8626-C6F2-45C6141C6F4F}"/>
              </a:ext>
            </a:extLst>
          </p:cNvPr>
          <p:cNvSpPr txBox="1"/>
          <p:nvPr/>
        </p:nvSpPr>
        <p:spPr>
          <a:xfrm>
            <a:off x="9387480" y="5946104"/>
            <a:ext cx="780212" cy="6667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70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Shape 53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a:solidFill>
                  <a:srgbClr val="FFFFFF"/>
                </a:solidFill>
              </a:rPr>
              <a:t>PREEMPTIVE: </a:t>
            </a:r>
            <a:r>
              <a:rPr sz="6480" dirty="0">
                <a:solidFill>
                  <a:srgbClr val="FFFFFF"/>
                </a:solidFill>
              </a:rPr>
              <a:t>STCF</a:t>
            </a:r>
          </a:p>
        </p:txBody>
      </p:sp>
      <p:sp>
        <p:nvSpPr>
          <p:cNvPr id="534" name="Shape 534"/>
          <p:cNvSpPr/>
          <p:nvPr/>
        </p:nvSpPr>
        <p:spPr>
          <a:xfrm>
            <a:off x="6432296" y="4905587"/>
            <a:ext cx="678260"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A</a:t>
            </a:r>
          </a:p>
        </p:txBody>
      </p:sp>
      <p:sp>
        <p:nvSpPr>
          <p:cNvPr id="535" name="Shape 535"/>
          <p:cNvSpPr/>
          <p:nvPr/>
        </p:nvSpPr>
        <p:spPr>
          <a:xfrm>
            <a:off x="7689596" y="4905588"/>
            <a:ext cx="678261" cy="1270001"/>
          </a:xfrm>
          <a:prstGeom prst="rect">
            <a:avLst/>
          </a:prstGeom>
          <a:solidFill>
            <a:srgbClr val="BC8027"/>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C</a:t>
            </a:r>
          </a:p>
        </p:txBody>
      </p:sp>
      <p:sp>
        <p:nvSpPr>
          <p:cNvPr id="536" name="Shape 536"/>
          <p:cNvSpPr/>
          <p:nvPr/>
        </p:nvSpPr>
        <p:spPr>
          <a:xfrm>
            <a:off x="7054596" y="4905588"/>
            <a:ext cx="678261" cy="1270001"/>
          </a:xfrm>
          <a:prstGeom prst="rect">
            <a:avLst/>
          </a:prstGeom>
          <a:solidFill>
            <a:srgbClr val="11DBE3"/>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B</a:t>
            </a:r>
          </a:p>
        </p:txBody>
      </p:sp>
      <p:sp>
        <p:nvSpPr>
          <p:cNvPr id="537" name="Shape 537"/>
          <p:cNvSpPr/>
          <p:nvPr/>
        </p:nvSpPr>
        <p:spPr>
          <a:xfrm>
            <a:off x="6444760" y="6268278"/>
            <a:ext cx="5080000" cy="1"/>
          </a:xfrm>
          <a:prstGeom prst="line">
            <a:avLst/>
          </a:prstGeom>
          <a:ln w="50800">
            <a:solidFill>
              <a:srgbClr val="FFFFFF"/>
            </a:solidFill>
            <a:miter lim="400000"/>
          </a:ln>
        </p:spPr>
        <p:txBody>
          <a:bodyPr lIns="0" tIns="0" rIns="0" bIns="0" anchor="ctr"/>
          <a:lstStyle/>
          <a:p>
            <a:pPr lvl="0">
              <a:defRPr sz="2600"/>
            </a:pPr>
            <a:endParaRPr/>
          </a:p>
        </p:txBody>
      </p:sp>
      <p:sp>
        <p:nvSpPr>
          <p:cNvPr id="538" name="Shape 538"/>
          <p:cNvSpPr/>
          <p:nvPr/>
        </p:nvSpPr>
        <p:spPr>
          <a:xfrm>
            <a:off x="6444760" y="626827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539" name="Shape 539"/>
          <p:cNvSpPr/>
          <p:nvPr/>
        </p:nvSpPr>
        <p:spPr>
          <a:xfrm>
            <a:off x="6243811" y="6327346"/>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540" name="Shape 540"/>
          <p:cNvSpPr/>
          <p:nvPr/>
        </p:nvSpPr>
        <p:spPr>
          <a:xfrm>
            <a:off x="7714760" y="626827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541" name="Shape 541"/>
          <p:cNvSpPr/>
          <p:nvPr/>
        </p:nvSpPr>
        <p:spPr>
          <a:xfrm>
            <a:off x="7386709" y="6327346"/>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20</a:t>
            </a:r>
          </a:p>
        </p:txBody>
      </p:sp>
      <p:sp>
        <p:nvSpPr>
          <p:cNvPr id="542" name="Shape 542"/>
          <p:cNvSpPr/>
          <p:nvPr/>
        </p:nvSpPr>
        <p:spPr>
          <a:xfrm>
            <a:off x="8984760" y="626827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543" name="Shape 543"/>
          <p:cNvSpPr/>
          <p:nvPr/>
        </p:nvSpPr>
        <p:spPr>
          <a:xfrm>
            <a:off x="8656709" y="6327346"/>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40</a:t>
            </a:r>
          </a:p>
        </p:txBody>
      </p:sp>
      <p:sp>
        <p:nvSpPr>
          <p:cNvPr id="544" name="Shape 544"/>
          <p:cNvSpPr/>
          <p:nvPr/>
        </p:nvSpPr>
        <p:spPr>
          <a:xfrm>
            <a:off x="8984760" y="626827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545" name="Shape 545"/>
          <p:cNvSpPr/>
          <p:nvPr/>
        </p:nvSpPr>
        <p:spPr>
          <a:xfrm>
            <a:off x="10254760" y="626827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546" name="Shape 546"/>
          <p:cNvSpPr/>
          <p:nvPr/>
        </p:nvSpPr>
        <p:spPr>
          <a:xfrm>
            <a:off x="9926709" y="6327346"/>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60</a:t>
            </a:r>
          </a:p>
        </p:txBody>
      </p:sp>
      <p:sp>
        <p:nvSpPr>
          <p:cNvPr id="547" name="Shape 547"/>
          <p:cNvSpPr/>
          <p:nvPr/>
        </p:nvSpPr>
        <p:spPr>
          <a:xfrm>
            <a:off x="11524760" y="626827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548" name="Shape 548"/>
          <p:cNvSpPr/>
          <p:nvPr/>
        </p:nvSpPr>
        <p:spPr>
          <a:xfrm>
            <a:off x="11196709" y="6327346"/>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80</a:t>
            </a:r>
          </a:p>
        </p:txBody>
      </p:sp>
      <p:sp>
        <p:nvSpPr>
          <p:cNvPr id="549" name="Shape 549"/>
          <p:cNvSpPr/>
          <p:nvPr/>
        </p:nvSpPr>
        <p:spPr>
          <a:xfrm>
            <a:off x="1838120" y="7090239"/>
            <a:ext cx="8590493" cy="127214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1800">
                <a:solidFill>
                  <a:srgbClr val="000000"/>
                </a:solidFill>
              </a:defRPr>
            </a:pPr>
            <a:r>
              <a:rPr sz="4000" dirty="0">
                <a:solidFill>
                  <a:srgbClr val="FFFFFF"/>
                </a:solidFill>
              </a:rPr>
              <a:t>Average turnaround time</a:t>
            </a:r>
            <a:r>
              <a:rPr lang="en-US" sz="4000" dirty="0">
                <a:solidFill>
                  <a:srgbClr val="FFFFFF"/>
                </a:solidFill>
              </a:rPr>
              <a:t> with STCF: </a:t>
            </a:r>
            <a:r>
              <a:rPr lang="en-US" sz="4000" b="1" dirty="0">
                <a:solidFill>
                  <a:srgbClr val="FF2600"/>
                </a:solidFill>
                <a:latin typeface="Helvetica"/>
                <a:ea typeface="Helvetica"/>
                <a:cs typeface="Helvetica"/>
                <a:sym typeface="Helvetica"/>
              </a:rPr>
              <a:t>36.6</a:t>
            </a:r>
          </a:p>
          <a:p>
            <a:pPr lvl="0">
              <a:defRPr sz="1800">
                <a:solidFill>
                  <a:srgbClr val="000000"/>
                </a:solidFill>
              </a:defRPr>
            </a:pPr>
            <a:endParaRPr lang="en-US" sz="3600" dirty="0">
              <a:solidFill>
                <a:srgbClr val="FFFFFF"/>
              </a:solidFill>
            </a:endParaRPr>
          </a:p>
        </p:txBody>
      </p:sp>
      <p:sp>
        <p:nvSpPr>
          <p:cNvPr id="550" name="Shape 550"/>
          <p:cNvSpPr/>
          <p:nvPr/>
        </p:nvSpPr>
        <p:spPr>
          <a:xfrm>
            <a:off x="8342389" y="4905587"/>
            <a:ext cx="3169048"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A</a:t>
            </a:r>
          </a:p>
        </p:txBody>
      </p:sp>
      <p:sp>
        <p:nvSpPr>
          <p:cNvPr id="551" name="Shape 551"/>
          <p:cNvSpPr/>
          <p:nvPr/>
        </p:nvSpPr>
        <p:spPr>
          <a:xfrm>
            <a:off x="6461457" y="3637805"/>
            <a:ext cx="5013212" cy="1"/>
          </a:xfrm>
          <a:prstGeom prst="line">
            <a:avLst/>
          </a:prstGeom>
          <a:ln w="38100">
            <a:solidFill>
              <a:srgbClr val="FFFFFF"/>
            </a:solidFill>
            <a:miter lim="400000"/>
            <a:headEnd type="triangle"/>
            <a:tailEnd type="triangle"/>
          </a:ln>
        </p:spPr>
        <p:txBody>
          <a:bodyPr lIns="0" tIns="0" rIns="0" bIns="0" anchor="ctr"/>
          <a:lstStyle/>
          <a:p>
            <a:pPr lvl="0">
              <a:defRPr sz="2600"/>
            </a:pPr>
            <a:endParaRPr/>
          </a:p>
        </p:txBody>
      </p:sp>
      <p:sp>
        <p:nvSpPr>
          <p:cNvPr id="552" name="Shape 552"/>
          <p:cNvSpPr/>
          <p:nvPr/>
        </p:nvSpPr>
        <p:spPr>
          <a:xfrm>
            <a:off x="7043849" y="4145805"/>
            <a:ext cx="699756" cy="1"/>
          </a:xfrm>
          <a:prstGeom prst="line">
            <a:avLst/>
          </a:prstGeom>
          <a:ln w="38100">
            <a:solidFill>
              <a:srgbClr val="FFFFFF"/>
            </a:solidFill>
            <a:miter lim="400000"/>
            <a:headEnd type="triangle"/>
            <a:tailEnd type="triangle"/>
          </a:ln>
        </p:spPr>
        <p:txBody>
          <a:bodyPr lIns="0" tIns="0" rIns="0" bIns="0" anchor="ctr"/>
          <a:lstStyle/>
          <a:p>
            <a:pPr lvl="0">
              <a:defRPr sz="2600"/>
            </a:pPr>
            <a:endParaRPr/>
          </a:p>
        </p:txBody>
      </p:sp>
      <p:sp>
        <p:nvSpPr>
          <p:cNvPr id="553" name="Shape 553"/>
          <p:cNvSpPr/>
          <p:nvPr/>
        </p:nvSpPr>
        <p:spPr>
          <a:xfrm>
            <a:off x="7078124" y="4653805"/>
            <a:ext cx="1247873" cy="1"/>
          </a:xfrm>
          <a:prstGeom prst="line">
            <a:avLst/>
          </a:prstGeom>
          <a:ln w="38100">
            <a:solidFill>
              <a:srgbClr val="FFFFFF"/>
            </a:solidFill>
            <a:miter lim="400000"/>
            <a:headEnd type="triangle"/>
            <a:tailEnd type="triangle"/>
          </a:ln>
        </p:spPr>
        <p:txBody>
          <a:bodyPr lIns="0" tIns="0" rIns="0" bIns="0" anchor="ctr"/>
          <a:lstStyle/>
          <a:p>
            <a:pPr lvl="0">
              <a:defRPr sz="2600"/>
            </a:pPr>
            <a:endParaRPr/>
          </a:p>
        </p:txBody>
      </p:sp>
      <p:sp>
        <p:nvSpPr>
          <p:cNvPr id="554" name="Shape 554"/>
          <p:cNvSpPr/>
          <p:nvPr/>
        </p:nvSpPr>
        <p:spPr>
          <a:xfrm>
            <a:off x="4914349" y="3339358"/>
            <a:ext cx="112242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A: 80s</a:t>
            </a:r>
          </a:p>
        </p:txBody>
      </p:sp>
      <p:sp>
        <p:nvSpPr>
          <p:cNvPr id="555" name="Shape 555"/>
          <p:cNvSpPr/>
          <p:nvPr/>
        </p:nvSpPr>
        <p:spPr>
          <a:xfrm>
            <a:off x="4914349" y="3885458"/>
            <a:ext cx="112242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dirty="0">
                <a:solidFill>
                  <a:srgbClr val="FFFFFF"/>
                </a:solidFill>
              </a:rPr>
              <a:t>B: 10s</a:t>
            </a:r>
          </a:p>
        </p:txBody>
      </p:sp>
      <p:sp>
        <p:nvSpPr>
          <p:cNvPr id="556" name="Shape 556"/>
          <p:cNvSpPr/>
          <p:nvPr/>
        </p:nvSpPr>
        <p:spPr>
          <a:xfrm>
            <a:off x="4904570" y="4393458"/>
            <a:ext cx="1141985"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dirty="0">
                <a:solidFill>
                  <a:srgbClr val="FFFFFF"/>
                </a:solidFill>
              </a:rPr>
              <a:t>C: 20s</a:t>
            </a:r>
          </a:p>
        </p:txBody>
      </p:sp>
      <p:graphicFrame>
        <p:nvGraphicFramePr>
          <p:cNvPr id="26" name="Table 396"/>
          <p:cNvGraphicFramePr/>
          <p:nvPr>
            <p:extLst>
              <p:ext uri="{D42A27DB-BD31-4B8C-83A1-F6EECF244321}">
                <p14:modId xmlns:p14="http://schemas.microsoft.com/office/powerpoint/2010/main" val="1370514271"/>
              </p:ext>
            </p:extLst>
          </p:nvPr>
        </p:nvGraphicFramePr>
        <p:xfrm>
          <a:off x="245297" y="2293331"/>
          <a:ext cx="5295900" cy="2172970"/>
        </p:xfrm>
        <a:graphic>
          <a:graphicData uri="http://schemas.openxmlformats.org/drawingml/2006/table">
            <a:tbl>
              <a:tblPr firstRow="1">
                <a:tableStyleId>{4C3C2611-4C71-4FC5-86AE-919BDF0F9419}</a:tableStyleId>
              </a:tblPr>
              <a:tblGrid>
                <a:gridCol w="825500">
                  <a:extLst>
                    <a:ext uri="{9D8B030D-6E8A-4147-A177-3AD203B41FA5}">
                      <a16:colId xmlns:a16="http://schemas.microsoft.com/office/drawing/2014/main" val="20000"/>
                    </a:ext>
                  </a:extLst>
                </a:gridCol>
                <a:gridCol w="24638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485312">
                <a:tc>
                  <a:txBody>
                    <a:bodyPr/>
                    <a:lstStyle/>
                    <a:p>
                      <a:pPr lvl="0" defTabSz="914400">
                        <a:defRPr>
                          <a:solidFill>
                            <a:srgbClr val="000000"/>
                          </a:solidFill>
                        </a:defRPr>
                      </a:pPr>
                      <a:r>
                        <a:rPr sz="2800">
                          <a:solidFill>
                            <a:srgbClr val="FFFFFF"/>
                          </a:solidFill>
                        </a:rPr>
                        <a:t>JOB</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dirty="0">
                          <a:solidFill>
                            <a:srgbClr val="FFFFFF"/>
                          </a:solidFill>
                        </a:rPr>
                        <a:t>arrival_time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tc>
                  <a:txBody>
                    <a:bodyPr/>
                    <a:lstStyle/>
                    <a:p>
                      <a:pPr lvl="0" defTabSz="914400">
                        <a:defRPr>
                          <a:solidFill>
                            <a:srgbClr val="000000"/>
                          </a:solidFill>
                        </a:defRPr>
                      </a:pPr>
                      <a:r>
                        <a:rPr sz="2800">
                          <a:solidFill>
                            <a:srgbClr val="FFFFFF"/>
                          </a:solidFill>
                        </a:rPr>
                        <a:t>run_time (s)</a:t>
                      </a:r>
                    </a:p>
                  </a:txBody>
                  <a:tcPr marL="50800" marR="50800" marT="50800" marB="50800" anchor="ctr" horzOverflow="overflow">
                    <a:lnL w="12700">
                      <a:miter lim="400000"/>
                    </a:lnL>
                    <a:lnR w="12700">
                      <a:miter lim="400000"/>
                    </a:lnR>
                    <a:lnT w="12700">
                      <a:miter lim="400000"/>
                    </a:lnT>
                    <a:lnB w="12700">
                      <a:miter lim="400000"/>
                    </a:lnB>
                    <a:solidFill>
                      <a:srgbClr val="D45954"/>
                    </a:solidFill>
                  </a:tcPr>
                </a:tc>
                <a:extLst>
                  <a:ext uri="{0D108BD9-81ED-4DB2-BD59-A6C34878D82A}">
                    <a16:rowId xmlns:a16="http://schemas.microsoft.com/office/drawing/2014/main" val="10000"/>
                  </a:ext>
                </a:extLst>
              </a:tr>
              <a:tr h="552450">
                <a:tc>
                  <a:txBody>
                    <a:bodyPr/>
                    <a:lstStyle/>
                    <a:p>
                      <a:pPr lvl="0" defTabSz="914400">
                        <a:defRPr>
                          <a:solidFill>
                            <a:srgbClr val="000000"/>
                          </a:solidFill>
                        </a:defRPr>
                      </a:pPr>
                      <a:r>
                        <a:rPr sz="2800">
                          <a:solidFill>
                            <a:srgbClr val="FFFFFF"/>
                          </a:solidFill>
                        </a:rPr>
                        <a:t>A</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60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546100">
                <a:tc>
                  <a:txBody>
                    <a:bodyPr/>
                    <a:lstStyle/>
                    <a:p>
                      <a:pPr lvl="0" defTabSz="914400">
                        <a:defRPr>
                          <a:solidFill>
                            <a:srgbClr val="000000"/>
                          </a:solidFill>
                        </a:defRPr>
                      </a:pPr>
                      <a:r>
                        <a:rPr sz="2800">
                          <a:solidFill>
                            <a:srgbClr val="FFFFFF"/>
                          </a:solidFill>
                        </a:rPr>
                        <a:t>B</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546100">
                <a:tc>
                  <a:txBody>
                    <a:bodyPr/>
                    <a:lstStyle/>
                    <a:p>
                      <a:pPr lvl="0" defTabSz="914400">
                        <a:defRPr>
                          <a:solidFill>
                            <a:srgbClr val="000000"/>
                          </a:solidFill>
                        </a:defRPr>
                      </a:pPr>
                      <a:r>
                        <a:rPr sz="2800">
                          <a:solidFill>
                            <a:srgbClr val="FFFFFF"/>
                          </a:solidFill>
                        </a:rPr>
                        <a:t>C</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2800" dirty="0">
                          <a:solidFill>
                            <a:srgbClr val="FFFFFF"/>
                          </a:solidFill>
                        </a:rPr>
                        <a:t>10</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sp>
        <p:nvSpPr>
          <p:cNvPr id="27" name="Shape 487"/>
          <p:cNvSpPr/>
          <p:nvPr/>
        </p:nvSpPr>
        <p:spPr>
          <a:xfrm>
            <a:off x="6337283" y="2882235"/>
            <a:ext cx="1672134" cy="469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400"/>
            </a:lvl1pPr>
          </a:lstStyle>
          <a:p>
            <a:pPr lvl="0">
              <a:defRPr sz="1800">
                <a:solidFill>
                  <a:srgbClr val="000000"/>
                </a:solidFill>
              </a:defRPr>
            </a:pPr>
            <a:r>
              <a:rPr sz="2400" dirty="0">
                <a:solidFill>
                  <a:srgbClr val="FFFFFF"/>
                </a:solidFill>
              </a:rPr>
              <a:t>[B,C arrive]</a:t>
            </a:r>
          </a:p>
        </p:txBody>
      </p:sp>
      <p:sp>
        <p:nvSpPr>
          <p:cNvPr id="28" name="Shape 488"/>
          <p:cNvSpPr/>
          <p:nvPr/>
        </p:nvSpPr>
        <p:spPr>
          <a:xfrm flipH="1">
            <a:off x="7075521" y="3339359"/>
            <a:ext cx="2603" cy="1562864"/>
          </a:xfrm>
          <a:prstGeom prst="line">
            <a:avLst/>
          </a:prstGeom>
          <a:ln w="12700">
            <a:solidFill>
              <a:srgbClr val="FFFFFF"/>
            </a:solidFill>
            <a:miter lim="400000"/>
            <a:tailEnd type="triangle"/>
          </a:ln>
        </p:spPr>
        <p:txBody>
          <a:bodyPr lIns="0" tIns="0" rIns="0" bIns="0" anchor="ctr"/>
          <a:lstStyle/>
          <a:p>
            <a:pPr lvl="0">
              <a:defRPr sz="2600"/>
            </a:pPr>
            <a:endParaRPr/>
          </a:p>
        </p:txBody>
      </p:sp>
      <p:sp>
        <p:nvSpPr>
          <p:cNvPr id="30" name="Shape 486"/>
          <p:cNvSpPr/>
          <p:nvPr/>
        </p:nvSpPr>
        <p:spPr>
          <a:xfrm>
            <a:off x="2231109" y="7807737"/>
            <a:ext cx="8539197" cy="71814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4000" dirty="0">
                <a:solidFill>
                  <a:srgbClr val="FFFFFF"/>
                </a:solidFill>
              </a:rPr>
              <a:t>Average turnaround time</a:t>
            </a:r>
            <a:r>
              <a:rPr lang="en-US" sz="4000" dirty="0">
                <a:solidFill>
                  <a:srgbClr val="FFFFFF"/>
                </a:solidFill>
              </a:rPr>
              <a:t> with SJF</a:t>
            </a:r>
            <a:r>
              <a:rPr sz="4000" dirty="0">
                <a:solidFill>
                  <a:srgbClr val="FFFFFF"/>
                </a:solidFill>
              </a:rPr>
              <a:t>: </a:t>
            </a:r>
            <a:r>
              <a:rPr lang="en-US" sz="4000" b="1" dirty="0">
                <a:solidFill>
                  <a:srgbClr val="FF2600"/>
                </a:solidFill>
                <a:latin typeface="Helvetica"/>
                <a:ea typeface="Helvetica"/>
                <a:cs typeface="Helvetica"/>
                <a:sym typeface="Helvetica"/>
              </a:rPr>
              <a:t>63.3</a:t>
            </a:r>
            <a:r>
              <a:rPr sz="4000" b="1" dirty="0">
                <a:solidFill>
                  <a:srgbClr val="FF2600"/>
                </a:solidFill>
                <a:latin typeface="Helvetica"/>
                <a:ea typeface="Helvetica"/>
                <a:cs typeface="Helvetica"/>
                <a:sym typeface="Helvetica"/>
              </a:rPr>
              <a:t>s</a:t>
            </a:r>
          </a:p>
        </p:txBody>
      </p:sp>
      <p:sp>
        <p:nvSpPr>
          <p:cNvPr id="2" name="TextBox 1">
            <a:extLst>
              <a:ext uri="{FF2B5EF4-FFF2-40B4-BE49-F238E27FC236}">
                <a16:creationId xmlns:a16="http://schemas.microsoft.com/office/drawing/2014/main" id="{B1C26B77-367B-B11D-6455-73E695851158}"/>
              </a:ext>
            </a:extLst>
          </p:cNvPr>
          <p:cNvSpPr txBox="1"/>
          <p:nvPr/>
        </p:nvSpPr>
        <p:spPr>
          <a:xfrm>
            <a:off x="6698098" y="6317551"/>
            <a:ext cx="7802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10</a:t>
            </a:r>
          </a:p>
        </p:txBody>
      </p:sp>
      <p:sp>
        <p:nvSpPr>
          <p:cNvPr id="3" name="TextBox 2">
            <a:extLst>
              <a:ext uri="{FF2B5EF4-FFF2-40B4-BE49-F238E27FC236}">
                <a16:creationId xmlns:a16="http://schemas.microsoft.com/office/drawing/2014/main" id="{105AAEF9-1940-AA7A-51A4-1962E85E17A2}"/>
              </a:ext>
            </a:extLst>
          </p:cNvPr>
          <p:cNvSpPr txBox="1"/>
          <p:nvPr/>
        </p:nvSpPr>
        <p:spPr>
          <a:xfrm>
            <a:off x="8014087" y="6322235"/>
            <a:ext cx="7802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30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 grpId="0" animBg="1"/>
      <p:bldP spid="535" grpId="0" animBg="1"/>
      <p:bldP spid="536" grpId="0" animBg="1"/>
      <p:bldP spid="549" grpId="0" animBg="1"/>
      <p:bldP spid="550" grpId="0" animBg="1"/>
      <p:bldP spid="551" grpId="0" animBg="1"/>
      <p:bldP spid="552" grpId="0" animBg="1"/>
      <p:bldP spid="553" grpId="0" animBg="1"/>
      <p:bldP spid="554" grpId="0" animBg="1"/>
      <p:bldP spid="555" grpId="0" animBg="1"/>
      <p:bldP spid="556" grpId="0" animBg="1"/>
      <p:bldP spid="27" grpId="0" animBg="1"/>
      <p:bldP spid="28"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7A15-3C27-4C19-A74B-BE4321EB1581}"/>
              </a:ext>
            </a:extLst>
          </p:cNvPr>
          <p:cNvSpPr>
            <a:spLocks noGrp="1"/>
          </p:cNvSpPr>
          <p:nvPr>
            <p:ph type="title"/>
          </p:nvPr>
        </p:nvSpPr>
        <p:spPr>
          <a:xfrm>
            <a:off x="1217508" y="879670"/>
            <a:ext cx="10566399" cy="1449873"/>
          </a:xfrm>
        </p:spPr>
        <p:txBody>
          <a:bodyPr/>
          <a:lstStyle/>
          <a:p>
            <a:r>
              <a:rPr lang="en-US" dirty="0"/>
              <a:t>Priority scheduling</a:t>
            </a:r>
          </a:p>
        </p:txBody>
      </p:sp>
      <p:sp>
        <p:nvSpPr>
          <p:cNvPr id="3" name="Content Placeholder 2">
            <a:extLst>
              <a:ext uri="{FF2B5EF4-FFF2-40B4-BE49-F238E27FC236}">
                <a16:creationId xmlns:a16="http://schemas.microsoft.com/office/drawing/2014/main" id="{5038DE8C-EF00-430E-B39C-50B3D6E76FC1}"/>
              </a:ext>
            </a:extLst>
          </p:cNvPr>
          <p:cNvSpPr>
            <a:spLocks noGrp="1"/>
          </p:cNvSpPr>
          <p:nvPr>
            <p:ph idx="1"/>
          </p:nvPr>
        </p:nvSpPr>
        <p:spPr>
          <a:xfrm>
            <a:off x="1217507" y="2654985"/>
            <a:ext cx="10566399" cy="5037104"/>
          </a:xfrm>
        </p:spPr>
        <p:txBody>
          <a:bodyPr vert="horz" lIns="91440" tIns="45720" rIns="91440" bIns="45720" rtlCol="0" anchor="t">
            <a:normAutofit fontScale="85000" lnSpcReduction="10000"/>
          </a:bodyPr>
          <a:lstStyle/>
          <a:p>
            <a:pPr marL="324485" indent="-324485"/>
            <a:r>
              <a:rPr lang="en-US" dirty="0"/>
              <a:t>STCF and SJF ae both types of priority scheduling.</a:t>
            </a:r>
            <a:endParaRPr lang="en-US"/>
          </a:p>
          <a:p>
            <a:pPr marL="324485" indent="-324485"/>
            <a:r>
              <a:rPr lang="en-US" sz="3400" dirty="0"/>
              <a:t>Priority scheduling using some characteristic of a job to give the job a scheduling priority: jobs with higher priority are scheduled sooner.</a:t>
            </a:r>
          </a:p>
          <a:p>
            <a:pPr marL="324485" indent="-324485"/>
            <a:r>
              <a:rPr lang="en-US" dirty="0"/>
              <a:t>In the case of SJF, the priority is based on the CPU run time. Shorter jobs get a higher priority.</a:t>
            </a:r>
          </a:p>
          <a:p>
            <a:pPr marL="324485" indent="-324485"/>
            <a:r>
              <a:rPr lang="en-US" dirty="0"/>
              <a:t>STCF uses remaining time to completion to assign priority. The job with the shortest time to completion gets the highest priority.</a:t>
            </a:r>
          </a:p>
          <a:p>
            <a:pPr marL="324485" indent="-324485"/>
            <a:r>
              <a:rPr lang="en-US" dirty="0"/>
              <a:t>There are other ways of assigning priorities to jobs (discussed later).</a:t>
            </a:r>
          </a:p>
        </p:txBody>
      </p:sp>
    </p:spTree>
    <p:extLst>
      <p:ext uri="{BB962C8B-B14F-4D97-AF65-F5344CB8AC3E}">
        <p14:creationId xmlns:p14="http://schemas.microsoft.com/office/powerpoint/2010/main" val="1425094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Shape 55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Scheduling Basics</a:t>
            </a:r>
          </a:p>
        </p:txBody>
      </p:sp>
      <p:sp>
        <p:nvSpPr>
          <p:cNvPr id="559" name="Shape 559"/>
          <p:cNvSpPr>
            <a:spLocks noGrp="1"/>
          </p:cNvSpPr>
          <p:nvPr>
            <p:ph type="body" idx="4294967295"/>
          </p:nvPr>
        </p:nvSpPr>
        <p:spPr>
          <a:xfrm>
            <a:off x="8713788" y="2759075"/>
            <a:ext cx="4291012" cy="2663825"/>
          </a:xfrm>
          <a:prstGeom prst="rect">
            <a:avLst/>
          </a:prstGeom>
        </p:spPr>
        <p:txBody>
          <a:bodyPr>
            <a:normAutofit lnSpcReduction="10000"/>
          </a:bodyPr>
          <a:lstStyle/>
          <a:p>
            <a:pPr lvl="0">
              <a:buNone/>
              <a:defRPr sz="1800">
                <a:solidFill>
                  <a:srgbClr val="000000"/>
                </a:solidFill>
              </a:defRPr>
            </a:pPr>
            <a:r>
              <a:rPr sz="3800" b="1" dirty="0">
                <a:solidFill>
                  <a:srgbClr val="0070C0"/>
                </a:solidFill>
                <a:latin typeface="Helvetica"/>
                <a:ea typeface="Helvetica"/>
                <a:cs typeface="Helvetica"/>
                <a:sym typeface="Helvetica"/>
              </a:rPr>
              <a:t>Metrics</a:t>
            </a:r>
            <a:r>
              <a:rPr sz="3800" dirty="0">
                <a:solidFill>
                  <a:srgbClr val="0070C0"/>
                </a:solidFill>
              </a:rPr>
              <a:t>:</a:t>
            </a:r>
            <a:br>
              <a:rPr sz="3800" dirty="0">
                <a:solidFill>
                  <a:srgbClr val="0070C0"/>
                </a:solidFill>
              </a:rPr>
            </a:br>
            <a:r>
              <a:rPr sz="3800" dirty="0">
                <a:solidFill>
                  <a:srgbClr val="0070C0"/>
                </a:solidFill>
              </a:rPr>
              <a:t>turnaround_time</a:t>
            </a:r>
            <a:br>
              <a:rPr sz="3800" dirty="0">
                <a:solidFill>
                  <a:srgbClr val="53585F"/>
                </a:solidFill>
              </a:rPr>
            </a:br>
            <a:r>
              <a:rPr sz="3800" dirty="0">
                <a:solidFill>
                  <a:srgbClr val="53585F"/>
                </a:solidFill>
              </a:rPr>
              <a:t>response_time</a:t>
            </a:r>
            <a:br>
              <a:rPr sz="3800" dirty="0">
                <a:solidFill>
                  <a:srgbClr val="53585F"/>
                </a:solidFill>
              </a:rPr>
            </a:br>
            <a:r>
              <a:rPr sz="3800" dirty="0">
                <a:solidFill>
                  <a:srgbClr val="53585F"/>
                </a:solidFill>
              </a:rPr>
              <a:t>	</a:t>
            </a:r>
          </a:p>
        </p:txBody>
      </p:sp>
      <p:sp>
        <p:nvSpPr>
          <p:cNvPr id="560" name="Shape 560"/>
          <p:cNvSpPr/>
          <p:nvPr/>
        </p:nvSpPr>
        <p:spPr>
          <a:xfrm>
            <a:off x="4762500" y="2759704"/>
            <a:ext cx="3086100" cy="362036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spcBef>
                <a:spcPts val="4200"/>
              </a:spcBef>
              <a:defRPr sz="1800">
                <a:solidFill>
                  <a:srgbClr val="000000"/>
                </a:solidFill>
              </a:defRPr>
            </a:pPr>
            <a:r>
              <a:rPr sz="3800" b="1" dirty="0">
                <a:solidFill>
                  <a:srgbClr val="FF0000"/>
                </a:solidFill>
                <a:latin typeface="Helvetica"/>
                <a:ea typeface="Helvetica"/>
                <a:cs typeface="Helvetica"/>
                <a:sym typeface="Helvetica"/>
              </a:rPr>
              <a:t>Schedulers</a:t>
            </a:r>
            <a:r>
              <a:rPr sz="3800" dirty="0">
                <a:solidFill>
                  <a:srgbClr val="FF0000"/>
                </a:solidFill>
              </a:rPr>
              <a:t>:</a:t>
            </a:r>
            <a:br>
              <a:rPr sz="3800" dirty="0">
                <a:solidFill>
                  <a:srgbClr val="FF0000"/>
                </a:solidFill>
              </a:rPr>
            </a:br>
            <a:r>
              <a:rPr sz="3800" dirty="0">
                <a:solidFill>
                  <a:srgbClr val="FF0000"/>
                </a:solidFill>
              </a:rPr>
              <a:t>	FIFO</a:t>
            </a:r>
            <a:br>
              <a:rPr sz="3800" dirty="0">
                <a:solidFill>
                  <a:srgbClr val="53585F"/>
                </a:solidFill>
              </a:rPr>
            </a:br>
            <a:r>
              <a:rPr sz="3800" dirty="0">
                <a:solidFill>
                  <a:srgbClr val="53585F"/>
                </a:solidFill>
              </a:rPr>
              <a:t>	</a:t>
            </a:r>
            <a:r>
              <a:rPr sz="3800" dirty="0">
                <a:solidFill>
                  <a:srgbClr val="FF0000"/>
                </a:solidFill>
              </a:rPr>
              <a:t>SJF</a:t>
            </a:r>
            <a:br>
              <a:rPr sz="3800" dirty="0">
                <a:solidFill>
                  <a:srgbClr val="FF0000"/>
                </a:solidFill>
              </a:rPr>
            </a:br>
            <a:r>
              <a:rPr sz="3800" dirty="0">
                <a:solidFill>
                  <a:srgbClr val="FF0000"/>
                </a:solidFill>
              </a:rPr>
              <a:t>	STCF</a:t>
            </a:r>
            <a:br>
              <a:rPr sz="3800" dirty="0">
                <a:solidFill>
                  <a:srgbClr val="53585F"/>
                </a:solidFill>
              </a:rPr>
            </a:br>
            <a:r>
              <a:rPr sz="3800" dirty="0">
                <a:solidFill>
                  <a:srgbClr val="53585F"/>
                </a:solidFill>
              </a:rPr>
              <a:t>	RR</a:t>
            </a:r>
          </a:p>
        </p:txBody>
      </p:sp>
      <p:sp>
        <p:nvSpPr>
          <p:cNvPr id="561" name="Shape 561"/>
          <p:cNvSpPr/>
          <p:nvPr/>
        </p:nvSpPr>
        <p:spPr>
          <a:xfrm>
            <a:off x="698500" y="2759704"/>
            <a:ext cx="3275079" cy="362036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spcBef>
                <a:spcPts val="4200"/>
              </a:spcBef>
              <a:defRPr sz="1800">
                <a:solidFill>
                  <a:srgbClr val="000000"/>
                </a:solidFill>
              </a:defRPr>
            </a:pPr>
            <a:r>
              <a:rPr sz="3800" b="1" dirty="0">
                <a:solidFill>
                  <a:srgbClr val="D45954"/>
                </a:solidFill>
                <a:latin typeface="Helvetica"/>
                <a:ea typeface="Helvetica"/>
                <a:cs typeface="Helvetica"/>
                <a:sym typeface="Helvetica"/>
              </a:rPr>
              <a:t>Workloads</a:t>
            </a:r>
            <a:r>
              <a:rPr sz="3800" dirty="0">
                <a:solidFill>
                  <a:srgbClr val="D45954"/>
                </a:solidFill>
              </a:rPr>
              <a:t>:</a:t>
            </a:r>
            <a:br>
              <a:rPr sz="3800" dirty="0">
                <a:solidFill>
                  <a:srgbClr val="D45954"/>
                </a:solidFill>
              </a:rPr>
            </a:br>
            <a:r>
              <a:rPr sz="3800" dirty="0">
                <a:solidFill>
                  <a:srgbClr val="A6AAA8"/>
                </a:solidFill>
              </a:rPr>
              <a:t>	</a:t>
            </a:r>
            <a:r>
              <a:rPr sz="3800" dirty="0">
                <a:solidFill>
                  <a:srgbClr val="D45954"/>
                </a:solidFill>
              </a:rPr>
              <a:t>arrival_time</a:t>
            </a:r>
            <a:br>
              <a:rPr sz="3800" dirty="0">
                <a:solidFill>
                  <a:srgbClr val="D45954"/>
                </a:solidFill>
              </a:rPr>
            </a:br>
            <a:r>
              <a:rPr sz="3800" dirty="0">
                <a:solidFill>
                  <a:srgbClr val="D45954"/>
                </a:solidFill>
              </a:rPr>
              <a:t>	run_time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Shape 57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Response Time</a:t>
            </a:r>
          </a:p>
        </p:txBody>
      </p:sp>
      <p:sp>
        <p:nvSpPr>
          <p:cNvPr id="4" name="Content Placeholder 3"/>
          <p:cNvSpPr>
            <a:spLocks noGrp="1"/>
          </p:cNvSpPr>
          <p:nvPr>
            <p:ph idx="1"/>
          </p:nvPr>
        </p:nvSpPr>
        <p:spPr>
          <a:xfrm>
            <a:off x="464696" y="2615951"/>
            <a:ext cx="12291934" cy="6111805"/>
          </a:xfrm>
        </p:spPr>
        <p:txBody>
          <a:bodyPr/>
          <a:lstStyle/>
          <a:p>
            <a:pPr lvl="0">
              <a:buNone/>
              <a:defRPr sz="1800">
                <a:solidFill>
                  <a:srgbClr val="000000"/>
                </a:solidFill>
              </a:defRPr>
            </a:pPr>
            <a:r>
              <a:rPr lang="en-US" sz="3600" dirty="0">
                <a:solidFill>
                  <a:srgbClr val="FFFFFF"/>
                </a:solidFill>
              </a:rPr>
              <a:t>Sometimes we care about when job </a:t>
            </a:r>
            <a:r>
              <a:rPr lang="en-US" sz="3600" i="1" dirty="0">
                <a:solidFill>
                  <a:srgbClr val="FFFFFF"/>
                </a:solidFill>
              </a:rPr>
              <a:t>starts </a:t>
            </a:r>
            <a:r>
              <a:rPr lang="en-US" sz="3600" dirty="0">
                <a:solidFill>
                  <a:srgbClr val="FFFFFF"/>
                </a:solidFill>
              </a:rPr>
              <a:t>instead of when it </a:t>
            </a:r>
            <a:r>
              <a:rPr lang="en-US" sz="3600" i="1" dirty="0">
                <a:solidFill>
                  <a:srgbClr val="FFFFFF"/>
                </a:solidFill>
              </a:rPr>
              <a:t>finishes </a:t>
            </a:r>
          </a:p>
          <a:p>
            <a:pPr lvl="0">
              <a:buNone/>
              <a:defRPr sz="1800">
                <a:solidFill>
                  <a:srgbClr val="000000"/>
                </a:solidFill>
              </a:defRPr>
            </a:pPr>
            <a:r>
              <a:rPr lang="en-US" sz="3600" dirty="0">
                <a:solidFill>
                  <a:srgbClr val="FFFFFF"/>
                </a:solidFill>
              </a:rPr>
              <a:t>New metric:</a:t>
            </a:r>
          </a:p>
          <a:p>
            <a:pPr lvl="0">
              <a:buNone/>
              <a:defRPr sz="1800">
                <a:solidFill>
                  <a:srgbClr val="000000"/>
                </a:solidFill>
              </a:defRPr>
            </a:pPr>
            <a:r>
              <a:rPr lang="en-US" sz="3600" i="1" dirty="0">
                <a:solidFill>
                  <a:srgbClr val="FFFFFF"/>
                </a:solidFill>
              </a:rPr>
              <a:t>	</a:t>
            </a:r>
            <a:r>
              <a:rPr lang="en-US" sz="3600" i="1" dirty="0" err="1">
                <a:solidFill>
                  <a:srgbClr val="FFFFFF"/>
                </a:solidFill>
              </a:rPr>
              <a:t>response_time</a:t>
            </a:r>
            <a:r>
              <a:rPr lang="en-US" sz="3600" dirty="0">
                <a:solidFill>
                  <a:srgbClr val="FFFFFF"/>
                </a:solidFill>
              </a:rPr>
              <a:t> = </a:t>
            </a:r>
            <a:r>
              <a:rPr lang="en-US" sz="3600" i="1" dirty="0" err="1">
                <a:solidFill>
                  <a:srgbClr val="FFFFFF"/>
                </a:solidFill>
              </a:rPr>
              <a:t>first_run_time</a:t>
            </a:r>
            <a:r>
              <a:rPr lang="en-US" sz="3600" dirty="0">
                <a:solidFill>
                  <a:srgbClr val="FFFFFF"/>
                </a:solidFill>
              </a:rPr>
              <a:t> - </a:t>
            </a:r>
            <a:r>
              <a:rPr lang="en-US" sz="3600" i="1" dirty="0" err="1">
                <a:solidFill>
                  <a:srgbClr val="FFFFFF"/>
                </a:solidFill>
              </a:rPr>
              <a:t>arrival_time</a:t>
            </a:r>
            <a:r>
              <a:rPr lang="en-US" sz="3600" dirty="0">
                <a:solidFill>
                  <a:srgbClr val="FFFFFF"/>
                </a:solidFill>
              </a:rPr>
              <a:t> </a:t>
            </a:r>
          </a:p>
          <a:p>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a:spLocks noGrp="1"/>
          </p:cNvSpPr>
          <p:nvPr>
            <p:ph type="title"/>
          </p:nvPr>
        </p:nvSpPr>
        <p:spPr>
          <a:xfrm>
            <a:off x="1217508" y="879671"/>
            <a:ext cx="10566399" cy="1006922"/>
          </a:xfrm>
          <a:prstGeom prst="rect">
            <a:avLst/>
          </a:prstGeom>
        </p:spPr>
        <p:txBody>
          <a:bodyPr/>
          <a:lstStyle>
            <a:lvl1pPr defTabSz="473201">
              <a:defRPr sz="6480"/>
            </a:lvl1pPr>
          </a:lstStyle>
          <a:p>
            <a:pPr lvl="0">
              <a:defRPr sz="1800">
                <a:solidFill>
                  <a:srgbClr val="000000"/>
                </a:solidFill>
              </a:defRPr>
            </a:pPr>
            <a:r>
              <a:rPr sz="6480" dirty="0">
                <a:solidFill>
                  <a:srgbClr val="FFFFFF"/>
                </a:solidFill>
              </a:rPr>
              <a:t>Response vs. Turnaround</a:t>
            </a:r>
          </a:p>
        </p:txBody>
      </p:sp>
      <p:sp>
        <p:nvSpPr>
          <p:cNvPr id="577" name="Shape 577"/>
          <p:cNvSpPr/>
          <p:nvPr/>
        </p:nvSpPr>
        <p:spPr>
          <a:xfrm>
            <a:off x="4258733" y="3281374"/>
            <a:ext cx="1360171"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A</a:t>
            </a:r>
          </a:p>
        </p:txBody>
      </p:sp>
      <p:sp>
        <p:nvSpPr>
          <p:cNvPr id="578" name="Shape 578"/>
          <p:cNvSpPr/>
          <p:nvPr/>
        </p:nvSpPr>
        <p:spPr>
          <a:xfrm>
            <a:off x="4271197" y="4644064"/>
            <a:ext cx="5080000" cy="1"/>
          </a:xfrm>
          <a:prstGeom prst="line">
            <a:avLst/>
          </a:prstGeom>
          <a:ln w="50800">
            <a:solidFill>
              <a:srgbClr val="FFFFFF"/>
            </a:solidFill>
            <a:miter lim="400000"/>
          </a:ln>
        </p:spPr>
        <p:txBody>
          <a:bodyPr lIns="0" tIns="0" rIns="0" bIns="0" anchor="ctr"/>
          <a:lstStyle/>
          <a:p>
            <a:pPr lvl="0">
              <a:defRPr sz="2600"/>
            </a:pPr>
            <a:endParaRPr/>
          </a:p>
        </p:txBody>
      </p:sp>
      <p:sp>
        <p:nvSpPr>
          <p:cNvPr id="579" name="Shape 579"/>
          <p:cNvSpPr/>
          <p:nvPr/>
        </p:nvSpPr>
        <p:spPr>
          <a:xfrm>
            <a:off x="4271197" y="4644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580" name="Shape 580"/>
          <p:cNvSpPr/>
          <p:nvPr/>
        </p:nvSpPr>
        <p:spPr>
          <a:xfrm>
            <a:off x="4070248" y="4703132"/>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581" name="Shape 581"/>
          <p:cNvSpPr/>
          <p:nvPr/>
        </p:nvSpPr>
        <p:spPr>
          <a:xfrm>
            <a:off x="5541197" y="4644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582" name="Shape 582"/>
          <p:cNvSpPr/>
          <p:nvPr/>
        </p:nvSpPr>
        <p:spPr>
          <a:xfrm>
            <a:off x="5213146" y="4703132"/>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20</a:t>
            </a:r>
          </a:p>
        </p:txBody>
      </p:sp>
      <p:sp>
        <p:nvSpPr>
          <p:cNvPr id="583" name="Shape 583"/>
          <p:cNvSpPr/>
          <p:nvPr/>
        </p:nvSpPr>
        <p:spPr>
          <a:xfrm>
            <a:off x="6811197" y="4644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584" name="Shape 584"/>
          <p:cNvSpPr/>
          <p:nvPr/>
        </p:nvSpPr>
        <p:spPr>
          <a:xfrm>
            <a:off x="6483146" y="4703132"/>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40</a:t>
            </a:r>
          </a:p>
        </p:txBody>
      </p:sp>
      <p:sp>
        <p:nvSpPr>
          <p:cNvPr id="585" name="Shape 585"/>
          <p:cNvSpPr/>
          <p:nvPr/>
        </p:nvSpPr>
        <p:spPr>
          <a:xfrm>
            <a:off x="6811197" y="4644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586" name="Shape 586"/>
          <p:cNvSpPr/>
          <p:nvPr/>
        </p:nvSpPr>
        <p:spPr>
          <a:xfrm>
            <a:off x="8081197" y="4644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587" name="Shape 587"/>
          <p:cNvSpPr/>
          <p:nvPr/>
        </p:nvSpPr>
        <p:spPr>
          <a:xfrm>
            <a:off x="7753146" y="4703132"/>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60</a:t>
            </a:r>
          </a:p>
        </p:txBody>
      </p:sp>
      <p:sp>
        <p:nvSpPr>
          <p:cNvPr id="588" name="Shape 588"/>
          <p:cNvSpPr/>
          <p:nvPr/>
        </p:nvSpPr>
        <p:spPr>
          <a:xfrm>
            <a:off x="9351197" y="4644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589" name="Shape 589"/>
          <p:cNvSpPr/>
          <p:nvPr/>
        </p:nvSpPr>
        <p:spPr>
          <a:xfrm>
            <a:off x="9023146" y="4703132"/>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80</a:t>
            </a:r>
          </a:p>
        </p:txBody>
      </p:sp>
      <p:sp>
        <p:nvSpPr>
          <p:cNvPr id="590" name="Shape 590"/>
          <p:cNvSpPr/>
          <p:nvPr/>
        </p:nvSpPr>
        <p:spPr>
          <a:xfrm>
            <a:off x="4917196" y="2902591"/>
            <a:ext cx="622708" cy="1"/>
          </a:xfrm>
          <a:prstGeom prst="line">
            <a:avLst/>
          </a:prstGeom>
          <a:ln w="38100">
            <a:solidFill>
              <a:srgbClr val="FFFFFF"/>
            </a:solidFill>
            <a:miter lim="400000"/>
            <a:headEnd type="triangle"/>
            <a:tailEnd type="triangle"/>
          </a:ln>
        </p:spPr>
        <p:txBody>
          <a:bodyPr lIns="0" tIns="0" rIns="0" bIns="0" anchor="ctr"/>
          <a:lstStyle/>
          <a:p>
            <a:pPr lvl="0">
              <a:defRPr sz="2600"/>
            </a:pPr>
            <a:endParaRPr/>
          </a:p>
        </p:txBody>
      </p:sp>
      <p:sp>
        <p:nvSpPr>
          <p:cNvPr id="591" name="Shape 591"/>
          <p:cNvSpPr/>
          <p:nvPr/>
        </p:nvSpPr>
        <p:spPr>
          <a:xfrm>
            <a:off x="4911628" y="2394591"/>
            <a:ext cx="1385571" cy="1"/>
          </a:xfrm>
          <a:prstGeom prst="line">
            <a:avLst/>
          </a:prstGeom>
          <a:ln w="38100">
            <a:solidFill>
              <a:srgbClr val="FFFFFF"/>
            </a:solidFill>
            <a:miter lim="400000"/>
            <a:headEnd type="triangle"/>
            <a:tailEnd type="triangle"/>
          </a:ln>
        </p:spPr>
        <p:txBody>
          <a:bodyPr lIns="0" tIns="0" rIns="0" bIns="0" anchor="ctr"/>
          <a:lstStyle/>
          <a:p>
            <a:pPr lvl="0">
              <a:defRPr sz="2600"/>
            </a:pPr>
            <a:endParaRPr/>
          </a:p>
        </p:txBody>
      </p:sp>
      <p:sp>
        <p:nvSpPr>
          <p:cNvPr id="592" name="Shape 592"/>
          <p:cNvSpPr/>
          <p:nvPr/>
        </p:nvSpPr>
        <p:spPr>
          <a:xfrm>
            <a:off x="1566824" y="2108844"/>
            <a:ext cx="3190952"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2800"/>
            </a:lvl1pPr>
          </a:lstStyle>
          <a:p>
            <a:pPr lvl="0">
              <a:defRPr sz="1800">
                <a:solidFill>
                  <a:srgbClr val="000000"/>
                </a:solidFill>
              </a:defRPr>
            </a:pPr>
            <a:r>
              <a:rPr sz="2800" dirty="0">
                <a:solidFill>
                  <a:srgbClr val="FFFFFF"/>
                </a:solidFill>
              </a:rPr>
              <a:t>B’s turnaround: 20s</a:t>
            </a:r>
          </a:p>
        </p:txBody>
      </p:sp>
      <p:sp>
        <p:nvSpPr>
          <p:cNvPr id="593" name="Shape 593"/>
          <p:cNvSpPr/>
          <p:nvPr/>
        </p:nvSpPr>
        <p:spPr>
          <a:xfrm>
            <a:off x="5516033" y="3281374"/>
            <a:ext cx="678261" cy="1270001"/>
          </a:xfrm>
          <a:prstGeom prst="rect">
            <a:avLst/>
          </a:prstGeom>
          <a:solidFill>
            <a:srgbClr val="BC8027"/>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B</a:t>
            </a:r>
          </a:p>
        </p:txBody>
      </p:sp>
      <p:sp>
        <p:nvSpPr>
          <p:cNvPr id="594" name="Shape 594"/>
          <p:cNvSpPr/>
          <p:nvPr/>
        </p:nvSpPr>
        <p:spPr>
          <a:xfrm>
            <a:off x="4269333" y="5477832"/>
            <a:ext cx="1519734" cy="469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400"/>
            </a:lvl1pPr>
          </a:lstStyle>
          <a:p>
            <a:pPr lvl="0">
              <a:defRPr sz="1800">
                <a:solidFill>
                  <a:srgbClr val="000000"/>
                </a:solidFill>
              </a:defRPr>
            </a:pPr>
            <a:r>
              <a:rPr sz="2400">
                <a:solidFill>
                  <a:srgbClr val="FFFFFF"/>
                </a:solidFill>
              </a:rPr>
              <a:t>[B arrives]</a:t>
            </a:r>
          </a:p>
        </p:txBody>
      </p:sp>
      <p:sp>
        <p:nvSpPr>
          <p:cNvPr id="595" name="Shape 595"/>
          <p:cNvSpPr/>
          <p:nvPr/>
        </p:nvSpPr>
        <p:spPr>
          <a:xfrm flipV="1">
            <a:off x="4931370" y="4694134"/>
            <a:ext cx="1" cy="844139"/>
          </a:xfrm>
          <a:prstGeom prst="line">
            <a:avLst/>
          </a:prstGeom>
          <a:ln w="25400">
            <a:solidFill>
              <a:srgbClr val="FFFFFF"/>
            </a:solidFill>
            <a:miter lim="400000"/>
            <a:tailEnd type="triangle"/>
          </a:ln>
        </p:spPr>
        <p:txBody>
          <a:bodyPr lIns="50800" tIns="50800" rIns="50800" bIns="50800" anchor="ctr"/>
          <a:lstStyle/>
          <a:p>
            <a:pPr lvl="0">
              <a:defRPr sz="2600"/>
            </a:pPr>
            <a:endParaRPr/>
          </a:p>
        </p:txBody>
      </p:sp>
      <p:sp>
        <p:nvSpPr>
          <p:cNvPr id="596" name="Shape 596"/>
          <p:cNvSpPr/>
          <p:nvPr/>
        </p:nvSpPr>
        <p:spPr>
          <a:xfrm>
            <a:off x="1830323" y="2616844"/>
            <a:ext cx="2927453"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defRPr sz="2800"/>
            </a:lvl1pPr>
          </a:lstStyle>
          <a:p>
            <a:pPr lvl="0">
              <a:defRPr sz="1800">
                <a:solidFill>
                  <a:srgbClr val="000000"/>
                </a:solidFill>
              </a:defRPr>
            </a:pPr>
            <a:r>
              <a:rPr sz="2800" dirty="0">
                <a:solidFill>
                  <a:srgbClr val="FFFFFF"/>
                </a:solidFill>
              </a:rPr>
              <a:t>B’s response: 10s</a:t>
            </a:r>
          </a:p>
        </p:txBody>
      </p:sp>
      <p:sp>
        <p:nvSpPr>
          <p:cNvPr id="2" name="TextBox 1">
            <a:extLst>
              <a:ext uri="{FF2B5EF4-FFF2-40B4-BE49-F238E27FC236}">
                <a16:creationId xmlns:a16="http://schemas.microsoft.com/office/drawing/2014/main" id="{D2860BBB-999D-B17D-B074-913FC7A85892}"/>
              </a:ext>
            </a:extLst>
          </p:cNvPr>
          <p:cNvSpPr txBox="1"/>
          <p:nvPr/>
        </p:nvSpPr>
        <p:spPr>
          <a:xfrm>
            <a:off x="5848157" y="4704109"/>
            <a:ext cx="7802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30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 grpId="0" animBg="1"/>
      <p:bldP spid="591" grpId="0" animBg="1"/>
      <p:bldP spid="592" grpId="0" animBg="1"/>
      <p:bldP spid="59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Shape 59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Round-Robin Scheduler</a:t>
            </a:r>
          </a:p>
        </p:txBody>
      </p:sp>
      <p:sp>
        <p:nvSpPr>
          <p:cNvPr id="599" name="Shape 599"/>
          <p:cNvSpPr>
            <a:spLocks noGrp="1"/>
          </p:cNvSpPr>
          <p:nvPr>
            <p:ph type="body" idx="4294967295"/>
          </p:nvPr>
        </p:nvSpPr>
        <p:spPr>
          <a:xfrm>
            <a:off x="387350" y="2378075"/>
            <a:ext cx="12617450" cy="4468813"/>
          </a:xfrm>
          <a:prstGeom prst="rect">
            <a:avLst/>
          </a:prstGeom>
        </p:spPr>
        <p:txBody>
          <a:bodyPr/>
          <a:lstStyle/>
          <a:p>
            <a:pPr lvl="0">
              <a:buNone/>
              <a:defRPr sz="1800">
                <a:solidFill>
                  <a:srgbClr val="000000"/>
                </a:solidFill>
              </a:defRPr>
            </a:pPr>
            <a:r>
              <a:rPr sz="3800" b="1" dirty="0">
                <a:solidFill>
                  <a:srgbClr val="333333"/>
                </a:solidFill>
                <a:ea typeface="Helvetica"/>
                <a:cs typeface="Helvetica"/>
                <a:sym typeface="Helvetica"/>
              </a:rPr>
              <a:t>Prev schedulers</a:t>
            </a:r>
            <a:r>
              <a:rPr sz="3800" dirty="0">
                <a:solidFill>
                  <a:srgbClr val="333333"/>
                </a:solidFill>
              </a:rPr>
              <a:t>: </a:t>
            </a:r>
            <a:endParaRPr lang="en-US" sz="3800" dirty="0">
              <a:solidFill>
                <a:srgbClr val="333333"/>
              </a:solidFill>
            </a:endParaRPr>
          </a:p>
          <a:p>
            <a:pPr lvl="0">
              <a:buNone/>
              <a:defRPr sz="1800">
                <a:solidFill>
                  <a:srgbClr val="000000"/>
                </a:solidFill>
              </a:defRPr>
            </a:pPr>
            <a:r>
              <a:rPr lang="en-US" sz="3800" dirty="0">
                <a:solidFill>
                  <a:srgbClr val="333333"/>
                </a:solidFill>
              </a:rPr>
              <a:t>	</a:t>
            </a:r>
            <a:r>
              <a:rPr sz="3800" dirty="0">
                <a:solidFill>
                  <a:srgbClr val="333333"/>
                </a:solidFill>
              </a:rPr>
              <a:t>FIFO, SJF, and STCF </a:t>
            </a:r>
            <a:r>
              <a:rPr lang="en-US" sz="3800" dirty="0">
                <a:solidFill>
                  <a:srgbClr val="333333"/>
                </a:solidFill>
              </a:rPr>
              <a:t>can have</a:t>
            </a:r>
            <a:r>
              <a:rPr sz="3800" dirty="0">
                <a:solidFill>
                  <a:srgbClr val="333333"/>
                </a:solidFill>
              </a:rPr>
              <a:t> poo</a:t>
            </a:r>
            <a:r>
              <a:rPr lang="en-US" sz="3800" dirty="0">
                <a:solidFill>
                  <a:srgbClr val="333333"/>
                </a:solidFill>
              </a:rPr>
              <a:t>r </a:t>
            </a:r>
            <a:r>
              <a:rPr sz="3800" dirty="0">
                <a:solidFill>
                  <a:srgbClr val="333333"/>
                </a:solidFill>
              </a:rPr>
              <a:t>response time</a:t>
            </a:r>
          </a:p>
          <a:p>
            <a:pPr lvl="0">
              <a:buNone/>
              <a:defRPr sz="1800">
                <a:solidFill>
                  <a:srgbClr val="000000"/>
                </a:solidFill>
              </a:defRPr>
            </a:pPr>
            <a:r>
              <a:rPr sz="3800" b="1" dirty="0">
                <a:solidFill>
                  <a:srgbClr val="333333"/>
                </a:solidFill>
                <a:ea typeface="Helvetica"/>
                <a:cs typeface="Helvetica"/>
                <a:sym typeface="Helvetica"/>
              </a:rPr>
              <a:t>New scheduler</a:t>
            </a:r>
            <a:r>
              <a:rPr sz="3800" dirty="0">
                <a:solidFill>
                  <a:srgbClr val="333333"/>
                </a:solidFill>
              </a:rPr>
              <a:t>: RR (Round Robin)</a:t>
            </a:r>
            <a:endParaRPr lang="en-US" sz="3800" dirty="0">
              <a:solidFill>
                <a:srgbClr val="333333"/>
              </a:solidFill>
            </a:endParaRPr>
          </a:p>
          <a:p>
            <a:pPr marL="401878" lvl="1" indent="0">
              <a:buNone/>
              <a:defRPr sz="1800">
                <a:solidFill>
                  <a:srgbClr val="000000"/>
                </a:solidFill>
              </a:defRPr>
            </a:pPr>
            <a:r>
              <a:rPr sz="3500" dirty="0">
                <a:solidFill>
                  <a:srgbClr val="333333"/>
                </a:solidFill>
              </a:rPr>
              <a:t>Alternate ready processes </a:t>
            </a:r>
            <a:r>
              <a:rPr lang="en-US" sz="3500" dirty="0">
                <a:solidFill>
                  <a:srgbClr val="333333"/>
                </a:solidFill>
              </a:rPr>
              <a:t>every </a:t>
            </a:r>
            <a:r>
              <a:rPr sz="3500" dirty="0">
                <a:solidFill>
                  <a:srgbClr val="333333"/>
                </a:solidFill>
              </a:rPr>
              <a:t>fixed-length </a:t>
            </a:r>
            <a:r>
              <a:rPr lang="en-US" sz="3500" dirty="0">
                <a:solidFill>
                  <a:srgbClr val="333333"/>
                </a:solidFill>
              </a:rPr>
              <a:t>time-</a:t>
            </a:r>
            <a:r>
              <a:rPr sz="3500" dirty="0">
                <a:solidFill>
                  <a:srgbClr val="333333"/>
                </a:solidFill>
              </a:rPr>
              <a:t>slice</a:t>
            </a:r>
            <a:r>
              <a:rPr lang="en-US" sz="3500" dirty="0">
                <a:solidFill>
                  <a:srgbClr val="333333"/>
                </a:solidFill>
              </a:rPr>
              <a:t> (usually called </a:t>
            </a:r>
            <a:r>
              <a:rPr lang="en-US" sz="3500" b="1" i="1" dirty="0">
                <a:solidFill>
                  <a:srgbClr val="333333"/>
                </a:solidFill>
              </a:rPr>
              <a:t>time quantum</a:t>
            </a:r>
            <a:r>
              <a:rPr lang="en-US" sz="3500" dirty="0">
                <a:solidFill>
                  <a:srgbClr val="333333"/>
                </a:solidFill>
              </a:rPr>
              <a:t>)</a:t>
            </a:r>
            <a:endParaRPr sz="3500" dirty="0">
              <a:solidFill>
                <a:srgbClr val="333333"/>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p:cNvSpPr>
            <a:spLocks noGrp="1"/>
          </p:cNvSpPr>
          <p:nvPr>
            <p:ph type="title"/>
          </p:nvPr>
        </p:nvSpPr>
        <p:spPr>
          <a:xfrm>
            <a:off x="1583603" y="615268"/>
            <a:ext cx="10525504" cy="1264496"/>
          </a:xfrm>
        </p:spPr>
        <p:txBody>
          <a:bodyPr/>
          <a:lstStyle/>
          <a:p>
            <a:r>
              <a:rPr lang="en-US" dirty="0"/>
              <a:t>FIFO </a:t>
            </a:r>
            <a:r>
              <a:rPr lang="en-US" dirty="0" err="1"/>
              <a:t>vs</a:t>
            </a:r>
            <a:r>
              <a:rPr lang="en-US" dirty="0"/>
              <a:t> RR</a:t>
            </a:r>
          </a:p>
        </p:txBody>
      </p:sp>
      <p:grpSp>
        <p:nvGrpSpPr>
          <p:cNvPr id="57" name="Group 56"/>
          <p:cNvGrpSpPr/>
          <p:nvPr/>
        </p:nvGrpSpPr>
        <p:grpSpPr>
          <a:xfrm>
            <a:off x="449448" y="2250410"/>
            <a:ext cx="5575606" cy="2657450"/>
            <a:chOff x="6914575" y="1946689"/>
            <a:chExt cx="5575606" cy="2657450"/>
          </a:xfrm>
        </p:grpSpPr>
        <p:sp>
          <p:nvSpPr>
            <p:cNvPr id="602" name="Shape 602"/>
            <p:cNvSpPr/>
            <p:nvPr/>
          </p:nvSpPr>
          <p:spPr>
            <a:xfrm>
              <a:off x="7103061" y="2534680"/>
              <a:ext cx="1241426" cy="1270001"/>
            </a:xfrm>
            <a:prstGeom prst="rect">
              <a:avLst/>
            </a:prstGeom>
            <a:solidFill>
              <a:srgbClr val="0B5D12"/>
            </a:solidFill>
            <a:ln w="25400">
              <a:solidFill/>
              <a:miter lim="400000"/>
            </a:ln>
          </p:spPr>
          <p:txBody>
            <a:bodyPr lIns="0" tIns="0" rIns="0" bIns="0" anchor="ctr"/>
            <a:lstStyle/>
            <a:p>
              <a:pPr lvl="0">
                <a:defRPr sz="2600"/>
              </a:pPr>
              <a:endParaRPr/>
            </a:p>
          </p:txBody>
        </p:sp>
        <p:sp>
          <p:nvSpPr>
            <p:cNvPr id="603" name="Shape 603"/>
            <p:cNvSpPr/>
            <p:nvPr/>
          </p:nvSpPr>
          <p:spPr>
            <a:xfrm>
              <a:off x="7115524" y="3897370"/>
              <a:ext cx="5080001" cy="1"/>
            </a:xfrm>
            <a:prstGeom prst="line">
              <a:avLst/>
            </a:prstGeom>
            <a:ln w="50800">
              <a:solidFill>
                <a:srgbClr val="FFFFFF"/>
              </a:solidFill>
              <a:miter lim="400000"/>
            </a:ln>
          </p:spPr>
          <p:txBody>
            <a:bodyPr lIns="0" tIns="0" rIns="0" bIns="0" anchor="ctr"/>
            <a:lstStyle/>
            <a:p>
              <a:pPr lvl="0">
                <a:defRPr sz="2600"/>
              </a:pPr>
              <a:endParaRPr/>
            </a:p>
          </p:txBody>
        </p:sp>
        <p:sp>
          <p:nvSpPr>
            <p:cNvPr id="604" name="Shape 604"/>
            <p:cNvSpPr/>
            <p:nvPr/>
          </p:nvSpPr>
          <p:spPr>
            <a:xfrm>
              <a:off x="7115524" y="3897370"/>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605" name="Shape 605"/>
            <p:cNvSpPr/>
            <p:nvPr/>
          </p:nvSpPr>
          <p:spPr>
            <a:xfrm>
              <a:off x="6914575" y="3956438"/>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606" name="Shape 606"/>
            <p:cNvSpPr/>
            <p:nvPr/>
          </p:nvSpPr>
          <p:spPr>
            <a:xfrm>
              <a:off x="8385524" y="3897370"/>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607" name="Shape 607"/>
            <p:cNvSpPr/>
            <p:nvPr/>
          </p:nvSpPr>
          <p:spPr>
            <a:xfrm>
              <a:off x="8184575" y="3956438"/>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5</a:t>
              </a:r>
            </a:p>
          </p:txBody>
        </p:sp>
        <p:sp>
          <p:nvSpPr>
            <p:cNvPr id="608" name="Shape 608"/>
            <p:cNvSpPr/>
            <p:nvPr/>
          </p:nvSpPr>
          <p:spPr>
            <a:xfrm>
              <a:off x="9655524" y="3897370"/>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609" name="Shape 609"/>
            <p:cNvSpPr/>
            <p:nvPr/>
          </p:nvSpPr>
          <p:spPr>
            <a:xfrm>
              <a:off x="9327473" y="3956438"/>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10</a:t>
              </a:r>
            </a:p>
          </p:txBody>
        </p:sp>
        <p:sp>
          <p:nvSpPr>
            <p:cNvPr id="610" name="Shape 610"/>
            <p:cNvSpPr/>
            <p:nvPr/>
          </p:nvSpPr>
          <p:spPr>
            <a:xfrm>
              <a:off x="9655524" y="3897370"/>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611" name="Shape 611"/>
            <p:cNvSpPr/>
            <p:nvPr/>
          </p:nvSpPr>
          <p:spPr>
            <a:xfrm>
              <a:off x="10925524" y="3897370"/>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612" name="Shape 612"/>
            <p:cNvSpPr/>
            <p:nvPr/>
          </p:nvSpPr>
          <p:spPr>
            <a:xfrm>
              <a:off x="10597473" y="3956438"/>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15</a:t>
              </a:r>
            </a:p>
          </p:txBody>
        </p:sp>
        <p:sp>
          <p:nvSpPr>
            <p:cNvPr id="613" name="Shape 613"/>
            <p:cNvSpPr/>
            <p:nvPr/>
          </p:nvSpPr>
          <p:spPr>
            <a:xfrm>
              <a:off x="11867473" y="3956438"/>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20</a:t>
              </a:r>
            </a:p>
          </p:txBody>
        </p:sp>
        <p:sp>
          <p:nvSpPr>
            <p:cNvPr id="614" name="Shape 614"/>
            <p:cNvSpPr/>
            <p:nvPr/>
          </p:nvSpPr>
          <p:spPr>
            <a:xfrm>
              <a:off x="8373061" y="2534680"/>
              <a:ext cx="1241425" cy="1270001"/>
            </a:xfrm>
            <a:prstGeom prst="rect">
              <a:avLst/>
            </a:prstGeom>
            <a:solidFill>
              <a:srgbClr val="11DBE3"/>
            </a:solidFill>
            <a:ln w="25400">
              <a:solidFill/>
              <a:miter lim="400000"/>
            </a:ln>
          </p:spPr>
          <p:txBody>
            <a:bodyPr lIns="0" tIns="0" rIns="0" bIns="0" anchor="ctr"/>
            <a:lstStyle/>
            <a:p>
              <a:pPr lvl="0">
                <a:defRPr sz="2600"/>
              </a:pPr>
              <a:endParaRPr/>
            </a:p>
          </p:txBody>
        </p:sp>
        <p:sp>
          <p:nvSpPr>
            <p:cNvPr id="615" name="Shape 615"/>
            <p:cNvSpPr/>
            <p:nvPr/>
          </p:nvSpPr>
          <p:spPr>
            <a:xfrm>
              <a:off x="9643061" y="2534680"/>
              <a:ext cx="1241426" cy="1270001"/>
            </a:xfrm>
            <a:prstGeom prst="rect">
              <a:avLst/>
            </a:prstGeom>
            <a:solidFill>
              <a:srgbClr val="BC8027"/>
            </a:solidFill>
            <a:ln w="25400">
              <a:solidFill/>
              <a:miter lim="400000"/>
            </a:ln>
          </p:spPr>
          <p:txBody>
            <a:bodyPr lIns="0" tIns="0" rIns="0" bIns="0" anchor="ctr"/>
            <a:lstStyle/>
            <a:p>
              <a:pPr lvl="0">
                <a:defRPr sz="2600"/>
              </a:pPr>
              <a:endParaRPr/>
            </a:p>
          </p:txBody>
        </p:sp>
        <p:sp>
          <p:nvSpPr>
            <p:cNvPr id="643" name="Shape 643"/>
            <p:cNvSpPr/>
            <p:nvPr/>
          </p:nvSpPr>
          <p:spPr>
            <a:xfrm>
              <a:off x="7514147" y="1946689"/>
              <a:ext cx="419253"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a:t>
              </a:r>
            </a:p>
          </p:txBody>
        </p:sp>
        <p:sp>
          <p:nvSpPr>
            <p:cNvPr id="644" name="Shape 644"/>
            <p:cNvSpPr/>
            <p:nvPr/>
          </p:nvSpPr>
          <p:spPr>
            <a:xfrm>
              <a:off x="8784147" y="1946689"/>
              <a:ext cx="419253"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B</a:t>
              </a:r>
            </a:p>
          </p:txBody>
        </p:sp>
        <p:sp>
          <p:nvSpPr>
            <p:cNvPr id="645" name="Shape 645"/>
            <p:cNvSpPr/>
            <p:nvPr/>
          </p:nvSpPr>
          <p:spPr>
            <a:xfrm>
              <a:off x="10041574" y="1946689"/>
              <a:ext cx="444399"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C</a:t>
              </a:r>
            </a:p>
          </p:txBody>
        </p:sp>
      </p:grpSp>
      <p:sp>
        <p:nvSpPr>
          <p:cNvPr id="616" name="Shape 616"/>
          <p:cNvSpPr/>
          <p:nvPr/>
        </p:nvSpPr>
        <p:spPr>
          <a:xfrm>
            <a:off x="6899976" y="2803419"/>
            <a:ext cx="225426" cy="1270001"/>
          </a:xfrm>
          <a:prstGeom prst="rect">
            <a:avLst/>
          </a:prstGeom>
          <a:solidFill>
            <a:srgbClr val="0B5D12"/>
          </a:solidFill>
          <a:ln w="25400">
            <a:solidFill/>
            <a:miter lim="400000"/>
          </a:ln>
        </p:spPr>
        <p:txBody>
          <a:bodyPr lIns="0" tIns="0" rIns="0" bIns="0" anchor="ctr"/>
          <a:lstStyle/>
          <a:p>
            <a:pPr lvl="0">
              <a:defRPr sz="2600"/>
            </a:pPr>
            <a:endParaRPr/>
          </a:p>
        </p:txBody>
      </p:sp>
      <p:sp>
        <p:nvSpPr>
          <p:cNvPr id="617" name="Shape 617"/>
          <p:cNvSpPr/>
          <p:nvPr/>
        </p:nvSpPr>
        <p:spPr>
          <a:xfrm>
            <a:off x="6912440" y="4166109"/>
            <a:ext cx="5080001" cy="1"/>
          </a:xfrm>
          <a:prstGeom prst="line">
            <a:avLst/>
          </a:prstGeom>
          <a:ln w="50800">
            <a:solidFill>
              <a:srgbClr val="FFFFFF"/>
            </a:solidFill>
            <a:miter lim="400000"/>
          </a:ln>
        </p:spPr>
        <p:txBody>
          <a:bodyPr lIns="0" tIns="0" rIns="0" bIns="0" anchor="ctr"/>
          <a:lstStyle/>
          <a:p>
            <a:pPr lvl="0">
              <a:defRPr sz="2600"/>
            </a:pPr>
            <a:endParaRPr/>
          </a:p>
        </p:txBody>
      </p:sp>
      <p:sp>
        <p:nvSpPr>
          <p:cNvPr id="618" name="Shape 618"/>
          <p:cNvSpPr/>
          <p:nvPr/>
        </p:nvSpPr>
        <p:spPr>
          <a:xfrm>
            <a:off x="6912440" y="4166109"/>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619" name="Shape 619"/>
          <p:cNvSpPr/>
          <p:nvPr/>
        </p:nvSpPr>
        <p:spPr>
          <a:xfrm>
            <a:off x="6711491" y="4225177"/>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620" name="Shape 620"/>
          <p:cNvSpPr/>
          <p:nvPr/>
        </p:nvSpPr>
        <p:spPr>
          <a:xfrm>
            <a:off x="8182440" y="4166109"/>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621" name="Shape 621"/>
          <p:cNvSpPr/>
          <p:nvPr/>
        </p:nvSpPr>
        <p:spPr>
          <a:xfrm>
            <a:off x="7981491" y="4225177"/>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5</a:t>
            </a:r>
          </a:p>
        </p:txBody>
      </p:sp>
      <p:sp>
        <p:nvSpPr>
          <p:cNvPr id="622" name="Shape 622"/>
          <p:cNvSpPr/>
          <p:nvPr/>
        </p:nvSpPr>
        <p:spPr>
          <a:xfrm>
            <a:off x="9452440" y="4166109"/>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623" name="Shape 623"/>
          <p:cNvSpPr/>
          <p:nvPr/>
        </p:nvSpPr>
        <p:spPr>
          <a:xfrm>
            <a:off x="9124390" y="4225177"/>
            <a:ext cx="622707"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10</a:t>
            </a:r>
          </a:p>
        </p:txBody>
      </p:sp>
      <p:sp>
        <p:nvSpPr>
          <p:cNvPr id="624" name="Shape 624"/>
          <p:cNvSpPr/>
          <p:nvPr/>
        </p:nvSpPr>
        <p:spPr>
          <a:xfrm>
            <a:off x="9452440" y="4166109"/>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625" name="Shape 625"/>
          <p:cNvSpPr/>
          <p:nvPr/>
        </p:nvSpPr>
        <p:spPr>
          <a:xfrm>
            <a:off x="10722440" y="4166109"/>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626" name="Shape 626"/>
          <p:cNvSpPr/>
          <p:nvPr/>
        </p:nvSpPr>
        <p:spPr>
          <a:xfrm>
            <a:off x="10394390" y="4225177"/>
            <a:ext cx="622707"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15</a:t>
            </a:r>
          </a:p>
        </p:txBody>
      </p:sp>
      <p:sp>
        <p:nvSpPr>
          <p:cNvPr id="627" name="Shape 627"/>
          <p:cNvSpPr/>
          <p:nvPr/>
        </p:nvSpPr>
        <p:spPr>
          <a:xfrm>
            <a:off x="11992440" y="4166109"/>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628" name="Shape 628"/>
          <p:cNvSpPr/>
          <p:nvPr/>
        </p:nvSpPr>
        <p:spPr>
          <a:xfrm>
            <a:off x="11664390" y="4225177"/>
            <a:ext cx="622707"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20</a:t>
            </a:r>
          </a:p>
        </p:txBody>
      </p:sp>
      <p:sp>
        <p:nvSpPr>
          <p:cNvPr id="629" name="Shape 629"/>
          <p:cNvSpPr/>
          <p:nvPr/>
        </p:nvSpPr>
        <p:spPr>
          <a:xfrm>
            <a:off x="7153976" y="2803419"/>
            <a:ext cx="225426" cy="1270001"/>
          </a:xfrm>
          <a:prstGeom prst="rect">
            <a:avLst/>
          </a:prstGeom>
          <a:solidFill>
            <a:srgbClr val="11DBE3"/>
          </a:solidFill>
          <a:ln w="25400">
            <a:solidFill/>
            <a:miter lim="400000"/>
          </a:ln>
        </p:spPr>
        <p:txBody>
          <a:bodyPr lIns="0" tIns="0" rIns="0" bIns="0" anchor="ctr"/>
          <a:lstStyle/>
          <a:p>
            <a:pPr lvl="0">
              <a:defRPr sz="2600"/>
            </a:pPr>
            <a:endParaRPr/>
          </a:p>
        </p:txBody>
      </p:sp>
      <p:sp>
        <p:nvSpPr>
          <p:cNvPr id="630" name="Shape 630"/>
          <p:cNvSpPr/>
          <p:nvPr/>
        </p:nvSpPr>
        <p:spPr>
          <a:xfrm>
            <a:off x="7407976" y="2803419"/>
            <a:ext cx="225426" cy="1270001"/>
          </a:xfrm>
          <a:prstGeom prst="rect">
            <a:avLst/>
          </a:prstGeom>
          <a:solidFill>
            <a:srgbClr val="BC8027"/>
          </a:solidFill>
          <a:ln w="25400">
            <a:solidFill/>
            <a:miter lim="400000"/>
          </a:ln>
        </p:spPr>
        <p:txBody>
          <a:bodyPr lIns="0" tIns="0" rIns="0" bIns="0" anchor="ctr"/>
          <a:lstStyle/>
          <a:p>
            <a:pPr lvl="0">
              <a:defRPr sz="2600"/>
            </a:pPr>
            <a:endParaRPr/>
          </a:p>
        </p:txBody>
      </p:sp>
      <p:sp>
        <p:nvSpPr>
          <p:cNvPr id="631" name="Shape 631"/>
          <p:cNvSpPr/>
          <p:nvPr/>
        </p:nvSpPr>
        <p:spPr>
          <a:xfrm>
            <a:off x="7661977" y="2803419"/>
            <a:ext cx="225426" cy="1270001"/>
          </a:xfrm>
          <a:prstGeom prst="rect">
            <a:avLst/>
          </a:prstGeom>
          <a:solidFill>
            <a:srgbClr val="0B5D12"/>
          </a:solidFill>
          <a:ln w="25400">
            <a:solidFill/>
            <a:miter lim="400000"/>
          </a:ln>
        </p:spPr>
        <p:txBody>
          <a:bodyPr lIns="0" tIns="0" rIns="0" bIns="0" anchor="ctr"/>
          <a:lstStyle/>
          <a:p>
            <a:pPr lvl="0">
              <a:defRPr sz="2600"/>
            </a:pPr>
            <a:endParaRPr/>
          </a:p>
        </p:txBody>
      </p:sp>
      <p:sp>
        <p:nvSpPr>
          <p:cNvPr id="632" name="Shape 632"/>
          <p:cNvSpPr/>
          <p:nvPr/>
        </p:nvSpPr>
        <p:spPr>
          <a:xfrm>
            <a:off x="7915977" y="2803419"/>
            <a:ext cx="225426" cy="1270001"/>
          </a:xfrm>
          <a:prstGeom prst="rect">
            <a:avLst/>
          </a:prstGeom>
          <a:solidFill>
            <a:srgbClr val="11DBE3"/>
          </a:solidFill>
          <a:ln w="25400">
            <a:solidFill/>
            <a:miter lim="400000"/>
          </a:ln>
        </p:spPr>
        <p:txBody>
          <a:bodyPr lIns="0" tIns="0" rIns="0" bIns="0" anchor="ctr"/>
          <a:lstStyle/>
          <a:p>
            <a:pPr lvl="0">
              <a:defRPr sz="2600"/>
            </a:pPr>
            <a:endParaRPr/>
          </a:p>
        </p:txBody>
      </p:sp>
      <p:sp>
        <p:nvSpPr>
          <p:cNvPr id="633" name="Shape 633"/>
          <p:cNvSpPr/>
          <p:nvPr/>
        </p:nvSpPr>
        <p:spPr>
          <a:xfrm>
            <a:off x="8169977" y="2803419"/>
            <a:ext cx="225426" cy="1270001"/>
          </a:xfrm>
          <a:prstGeom prst="rect">
            <a:avLst/>
          </a:prstGeom>
          <a:solidFill>
            <a:srgbClr val="BC8027"/>
          </a:solidFill>
          <a:ln w="25400">
            <a:solidFill/>
            <a:miter lim="400000"/>
          </a:ln>
        </p:spPr>
        <p:txBody>
          <a:bodyPr lIns="0" tIns="0" rIns="0" bIns="0" anchor="ctr"/>
          <a:lstStyle/>
          <a:p>
            <a:pPr lvl="0">
              <a:defRPr sz="2600"/>
            </a:pPr>
            <a:endParaRPr/>
          </a:p>
        </p:txBody>
      </p:sp>
      <p:sp>
        <p:nvSpPr>
          <p:cNvPr id="634" name="Shape 634"/>
          <p:cNvSpPr/>
          <p:nvPr/>
        </p:nvSpPr>
        <p:spPr>
          <a:xfrm>
            <a:off x="8423977" y="2803419"/>
            <a:ext cx="225426" cy="1270001"/>
          </a:xfrm>
          <a:prstGeom prst="rect">
            <a:avLst/>
          </a:prstGeom>
          <a:solidFill>
            <a:srgbClr val="0B5D12"/>
          </a:solidFill>
          <a:ln w="25400">
            <a:solidFill/>
            <a:miter lim="400000"/>
          </a:ln>
        </p:spPr>
        <p:txBody>
          <a:bodyPr lIns="0" tIns="0" rIns="0" bIns="0" anchor="ctr"/>
          <a:lstStyle/>
          <a:p>
            <a:pPr lvl="0">
              <a:defRPr sz="2600"/>
            </a:pPr>
            <a:endParaRPr/>
          </a:p>
        </p:txBody>
      </p:sp>
      <p:sp>
        <p:nvSpPr>
          <p:cNvPr id="635" name="Shape 635"/>
          <p:cNvSpPr/>
          <p:nvPr/>
        </p:nvSpPr>
        <p:spPr>
          <a:xfrm>
            <a:off x="8677977" y="2803419"/>
            <a:ext cx="225426" cy="1270001"/>
          </a:xfrm>
          <a:prstGeom prst="rect">
            <a:avLst/>
          </a:prstGeom>
          <a:solidFill>
            <a:srgbClr val="11DBE3"/>
          </a:solidFill>
          <a:ln w="25400">
            <a:solidFill/>
            <a:miter lim="400000"/>
          </a:ln>
        </p:spPr>
        <p:txBody>
          <a:bodyPr lIns="0" tIns="0" rIns="0" bIns="0" anchor="ctr"/>
          <a:lstStyle/>
          <a:p>
            <a:pPr lvl="0">
              <a:defRPr sz="2600"/>
            </a:pPr>
            <a:endParaRPr/>
          </a:p>
        </p:txBody>
      </p:sp>
      <p:sp>
        <p:nvSpPr>
          <p:cNvPr id="636" name="Shape 636"/>
          <p:cNvSpPr/>
          <p:nvPr/>
        </p:nvSpPr>
        <p:spPr>
          <a:xfrm>
            <a:off x="8931977" y="2803419"/>
            <a:ext cx="225426" cy="1270001"/>
          </a:xfrm>
          <a:prstGeom prst="rect">
            <a:avLst/>
          </a:prstGeom>
          <a:solidFill>
            <a:srgbClr val="BC8027"/>
          </a:solidFill>
          <a:ln w="25400">
            <a:solidFill/>
            <a:miter lim="400000"/>
          </a:ln>
        </p:spPr>
        <p:txBody>
          <a:bodyPr lIns="0" tIns="0" rIns="0" bIns="0" anchor="ctr"/>
          <a:lstStyle/>
          <a:p>
            <a:pPr lvl="0">
              <a:defRPr sz="2600"/>
            </a:pPr>
            <a:endParaRPr/>
          </a:p>
        </p:txBody>
      </p:sp>
      <p:sp>
        <p:nvSpPr>
          <p:cNvPr id="637" name="Shape 637"/>
          <p:cNvSpPr/>
          <p:nvPr/>
        </p:nvSpPr>
        <p:spPr>
          <a:xfrm>
            <a:off x="9185977" y="2803419"/>
            <a:ext cx="225426" cy="1270001"/>
          </a:xfrm>
          <a:prstGeom prst="rect">
            <a:avLst/>
          </a:prstGeom>
          <a:solidFill>
            <a:srgbClr val="0B5D12"/>
          </a:solidFill>
          <a:ln w="25400">
            <a:solidFill/>
            <a:miter lim="400000"/>
          </a:ln>
        </p:spPr>
        <p:txBody>
          <a:bodyPr lIns="0" tIns="0" rIns="0" bIns="0" anchor="ctr"/>
          <a:lstStyle/>
          <a:p>
            <a:pPr lvl="0">
              <a:defRPr sz="2600"/>
            </a:pPr>
            <a:endParaRPr/>
          </a:p>
        </p:txBody>
      </p:sp>
      <p:sp>
        <p:nvSpPr>
          <p:cNvPr id="638" name="Shape 638"/>
          <p:cNvSpPr/>
          <p:nvPr/>
        </p:nvSpPr>
        <p:spPr>
          <a:xfrm>
            <a:off x="9439977" y="2803419"/>
            <a:ext cx="225426" cy="1270001"/>
          </a:xfrm>
          <a:prstGeom prst="rect">
            <a:avLst/>
          </a:prstGeom>
          <a:solidFill>
            <a:srgbClr val="11DBE3"/>
          </a:solidFill>
          <a:ln w="25400">
            <a:solidFill/>
            <a:miter lim="400000"/>
          </a:ln>
        </p:spPr>
        <p:txBody>
          <a:bodyPr lIns="0" tIns="0" rIns="0" bIns="0" anchor="ctr"/>
          <a:lstStyle/>
          <a:p>
            <a:pPr lvl="0">
              <a:defRPr sz="2600"/>
            </a:pPr>
            <a:endParaRPr/>
          </a:p>
        </p:txBody>
      </p:sp>
      <p:sp>
        <p:nvSpPr>
          <p:cNvPr id="639" name="Shape 639"/>
          <p:cNvSpPr/>
          <p:nvPr/>
        </p:nvSpPr>
        <p:spPr>
          <a:xfrm>
            <a:off x="9693977" y="2803419"/>
            <a:ext cx="225426" cy="1270001"/>
          </a:xfrm>
          <a:prstGeom prst="rect">
            <a:avLst/>
          </a:prstGeom>
          <a:solidFill>
            <a:srgbClr val="BC8027"/>
          </a:solidFill>
          <a:ln w="25400">
            <a:solidFill/>
            <a:miter lim="400000"/>
          </a:ln>
        </p:spPr>
        <p:txBody>
          <a:bodyPr lIns="0" tIns="0" rIns="0" bIns="0" anchor="ctr"/>
          <a:lstStyle/>
          <a:p>
            <a:pPr lvl="0">
              <a:defRPr sz="2600"/>
            </a:pPr>
            <a:endParaRPr/>
          </a:p>
        </p:txBody>
      </p:sp>
      <p:sp>
        <p:nvSpPr>
          <p:cNvPr id="640" name="Shape 640"/>
          <p:cNvSpPr/>
          <p:nvPr/>
        </p:nvSpPr>
        <p:spPr>
          <a:xfrm>
            <a:off x="9947977" y="2803419"/>
            <a:ext cx="225426" cy="1270001"/>
          </a:xfrm>
          <a:prstGeom prst="rect">
            <a:avLst/>
          </a:prstGeom>
          <a:solidFill>
            <a:srgbClr val="0B5D12"/>
          </a:solidFill>
          <a:ln w="25400">
            <a:solidFill/>
            <a:miter lim="400000"/>
          </a:ln>
        </p:spPr>
        <p:txBody>
          <a:bodyPr lIns="0" tIns="0" rIns="0" bIns="0" anchor="ctr"/>
          <a:lstStyle/>
          <a:p>
            <a:pPr lvl="0">
              <a:defRPr sz="2600"/>
            </a:pPr>
            <a:endParaRPr/>
          </a:p>
        </p:txBody>
      </p:sp>
      <p:sp>
        <p:nvSpPr>
          <p:cNvPr id="641" name="Shape 641"/>
          <p:cNvSpPr/>
          <p:nvPr/>
        </p:nvSpPr>
        <p:spPr>
          <a:xfrm>
            <a:off x="10201977" y="2803419"/>
            <a:ext cx="225426" cy="1270001"/>
          </a:xfrm>
          <a:prstGeom prst="rect">
            <a:avLst/>
          </a:prstGeom>
          <a:solidFill>
            <a:srgbClr val="11DBE3"/>
          </a:solidFill>
          <a:ln w="25400">
            <a:solidFill/>
            <a:miter lim="400000"/>
          </a:ln>
        </p:spPr>
        <p:txBody>
          <a:bodyPr lIns="0" tIns="0" rIns="0" bIns="0" anchor="ctr"/>
          <a:lstStyle/>
          <a:p>
            <a:pPr lvl="0">
              <a:defRPr sz="2600"/>
            </a:pPr>
            <a:endParaRPr/>
          </a:p>
        </p:txBody>
      </p:sp>
      <p:sp>
        <p:nvSpPr>
          <p:cNvPr id="642" name="Shape 642"/>
          <p:cNvSpPr/>
          <p:nvPr/>
        </p:nvSpPr>
        <p:spPr>
          <a:xfrm>
            <a:off x="10455977" y="2803419"/>
            <a:ext cx="225426" cy="1270001"/>
          </a:xfrm>
          <a:prstGeom prst="rect">
            <a:avLst/>
          </a:prstGeom>
          <a:solidFill>
            <a:srgbClr val="BC8027"/>
          </a:solidFill>
          <a:ln w="25400">
            <a:solidFill/>
            <a:miter lim="400000"/>
          </a:ln>
        </p:spPr>
        <p:txBody>
          <a:bodyPr lIns="0" tIns="0" rIns="0" bIns="0" anchor="ctr"/>
          <a:lstStyle/>
          <a:p>
            <a:pPr lvl="0">
              <a:defRPr sz="2600"/>
            </a:pPr>
            <a:endParaRPr/>
          </a:p>
        </p:txBody>
      </p:sp>
      <p:sp>
        <p:nvSpPr>
          <p:cNvPr id="646" name="Shape 646"/>
          <p:cNvSpPr/>
          <p:nvPr/>
        </p:nvSpPr>
        <p:spPr>
          <a:xfrm>
            <a:off x="6803063" y="2215428"/>
            <a:ext cx="419253"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a:t>
            </a:r>
          </a:p>
        </p:txBody>
      </p:sp>
      <p:sp>
        <p:nvSpPr>
          <p:cNvPr id="647" name="Shape 647"/>
          <p:cNvSpPr/>
          <p:nvPr/>
        </p:nvSpPr>
        <p:spPr>
          <a:xfrm>
            <a:off x="7057063" y="2215428"/>
            <a:ext cx="419253"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B</a:t>
            </a:r>
          </a:p>
        </p:txBody>
      </p:sp>
      <p:sp>
        <p:nvSpPr>
          <p:cNvPr id="648" name="Shape 648"/>
          <p:cNvSpPr/>
          <p:nvPr/>
        </p:nvSpPr>
        <p:spPr>
          <a:xfrm>
            <a:off x="7298490" y="2215428"/>
            <a:ext cx="444399"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C</a:t>
            </a:r>
          </a:p>
        </p:txBody>
      </p:sp>
      <p:sp>
        <p:nvSpPr>
          <p:cNvPr id="649" name="Shape 649"/>
          <p:cNvSpPr/>
          <p:nvPr/>
        </p:nvSpPr>
        <p:spPr>
          <a:xfrm>
            <a:off x="7615939" y="2215428"/>
            <a:ext cx="5715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54" name="Shape 755"/>
          <p:cNvSpPr/>
          <p:nvPr/>
        </p:nvSpPr>
        <p:spPr>
          <a:xfrm>
            <a:off x="6711491" y="5053919"/>
            <a:ext cx="4577945" cy="119380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dirty="0">
                <a:solidFill>
                  <a:srgbClr val="FFFFFF"/>
                </a:solidFill>
              </a:rPr>
              <a:t>Avg Response Time?</a:t>
            </a:r>
          </a:p>
          <a:p>
            <a:pPr lvl="0">
              <a:defRPr sz="1800">
                <a:solidFill>
                  <a:srgbClr val="000000"/>
                </a:solidFill>
              </a:defRPr>
            </a:pPr>
            <a:r>
              <a:rPr sz="3600" dirty="0">
                <a:solidFill>
                  <a:srgbClr val="FFFFFF"/>
                </a:solidFill>
              </a:rPr>
              <a:t>(0+1+2)/3 = </a:t>
            </a:r>
            <a:r>
              <a:rPr sz="3600" b="1" dirty="0">
                <a:solidFill>
                  <a:srgbClr val="7BDB45"/>
                </a:solidFill>
                <a:latin typeface="Helvetica"/>
                <a:ea typeface="Helvetica"/>
                <a:cs typeface="Helvetica"/>
                <a:sym typeface="Helvetica"/>
              </a:rPr>
              <a:t>1</a:t>
            </a:r>
          </a:p>
        </p:txBody>
      </p:sp>
      <p:sp>
        <p:nvSpPr>
          <p:cNvPr id="55" name="Shape 756"/>
          <p:cNvSpPr/>
          <p:nvPr/>
        </p:nvSpPr>
        <p:spPr>
          <a:xfrm>
            <a:off x="817952" y="4995808"/>
            <a:ext cx="4577945" cy="119380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dirty="0">
                <a:solidFill>
                  <a:srgbClr val="FFFFFF"/>
                </a:solidFill>
              </a:rPr>
              <a:t>Avg Response Time?</a:t>
            </a:r>
          </a:p>
          <a:p>
            <a:pPr lvl="0">
              <a:defRPr sz="1800">
                <a:solidFill>
                  <a:srgbClr val="000000"/>
                </a:solidFill>
              </a:defRPr>
            </a:pPr>
            <a:r>
              <a:rPr sz="3600" dirty="0">
                <a:solidFill>
                  <a:srgbClr val="FFFFFF"/>
                </a:solidFill>
              </a:rPr>
              <a:t>(0+5+10)/3 = </a:t>
            </a:r>
            <a:r>
              <a:rPr sz="3600" b="1" dirty="0">
                <a:solidFill>
                  <a:srgbClr val="D45954"/>
                </a:solidFill>
                <a:latin typeface="Helvetica"/>
                <a:ea typeface="Helvetica"/>
                <a:cs typeface="Helvetica"/>
                <a:sym typeface="Helvetica"/>
              </a:rPr>
              <a:t>5</a:t>
            </a:r>
          </a:p>
        </p:txBody>
      </p:sp>
      <p:sp>
        <p:nvSpPr>
          <p:cNvPr id="58" name="TextBox 57"/>
          <p:cNvSpPr txBox="1"/>
          <p:nvPr/>
        </p:nvSpPr>
        <p:spPr>
          <a:xfrm>
            <a:off x="249144" y="7702904"/>
            <a:ext cx="11973537" cy="1754326"/>
          </a:xfrm>
          <a:prstGeom prst="rect">
            <a:avLst/>
          </a:prstGeom>
          <a:noFill/>
        </p:spPr>
        <p:txBody>
          <a:bodyPr wrap="square" rtlCol="0">
            <a:spAutoFit/>
          </a:bodyPr>
          <a:lstStyle/>
          <a:p>
            <a:pPr algn="l"/>
            <a:r>
              <a:rPr lang="en-US" dirty="0"/>
              <a:t>Other reasons why RR could be better?</a:t>
            </a:r>
          </a:p>
          <a:p>
            <a:pPr algn="l"/>
            <a:r>
              <a:rPr lang="en-US" dirty="0"/>
              <a:t>If don’t know run-time of each job, gives short jobs a chance to run and finish fast</a:t>
            </a:r>
          </a:p>
        </p:txBody>
      </p:sp>
      <p:sp>
        <p:nvSpPr>
          <p:cNvPr id="2" name="TextBox 1"/>
          <p:cNvSpPr txBox="1"/>
          <p:nvPr/>
        </p:nvSpPr>
        <p:spPr>
          <a:xfrm>
            <a:off x="357541" y="6404980"/>
            <a:ext cx="10229082" cy="1200329"/>
          </a:xfrm>
          <a:prstGeom prst="rect">
            <a:avLst/>
          </a:prstGeom>
          <a:noFill/>
        </p:spPr>
        <p:txBody>
          <a:bodyPr wrap="none" lIns="91440" tIns="45720" rIns="91440" bIns="45720" rtlCol="0" anchor="t">
            <a:spAutoFit/>
          </a:bodyPr>
          <a:lstStyle/>
          <a:p>
            <a:pPr algn="l"/>
            <a:r>
              <a:rPr lang="en-US" dirty="0"/>
              <a:t>In what way is RR worse?</a:t>
            </a:r>
          </a:p>
          <a:p>
            <a:pPr algn="l"/>
            <a:r>
              <a:rPr lang="en-US" dirty="0"/>
              <a:t>Avg. turn-around time with equal job lengths is horrible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 grpId="0" animBg="1"/>
      <p:bldP spid="629" grpId="0" animBg="1"/>
      <p:bldP spid="631" grpId="0" animBg="1"/>
      <p:bldP spid="632" grpId="0" animBg="1"/>
      <p:bldP spid="634" grpId="0" animBg="1"/>
      <p:bldP spid="635" grpId="0" animBg="1"/>
      <p:bldP spid="636" grpId="0" animBg="1"/>
      <p:bldP spid="637" grpId="0" animBg="1"/>
      <p:bldP spid="638" grpId="0" animBg="1"/>
      <p:bldP spid="639" grpId="0" animBg="1"/>
      <p:bldP spid="640" grpId="0" animBg="1"/>
      <p:bldP spid="641" grpId="0" animBg="1"/>
      <p:bldP spid="642" grpId="0" animBg="1"/>
      <p:bldP spid="54" grpId="0" animBg="1"/>
      <p:bldP spid="55" grpId="0" animBg="1"/>
      <p:bldP spid="58" grpId="0" build="p"/>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0371-2789-4AC4-B431-4F7E4EE615D0}"/>
              </a:ext>
            </a:extLst>
          </p:cNvPr>
          <p:cNvSpPr>
            <a:spLocks noGrp="1"/>
          </p:cNvSpPr>
          <p:nvPr>
            <p:ph type="title"/>
          </p:nvPr>
        </p:nvSpPr>
        <p:spPr>
          <a:xfrm>
            <a:off x="1217508" y="879670"/>
            <a:ext cx="10566399" cy="1232159"/>
          </a:xfrm>
        </p:spPr>
        <p:txBody>
          <a:bodyPr/>
          <a:lstStyle/>
          <a:p>
            <a:r>
              <a:rPr lang="en-US" dirty="0"/>
              <a:t>Importance of response time</a:t>
            </a:r>
          </a:p>
        </p:txBody>
      </p:sp>
      <p:sp>
        <p:nvSpPr>
          <p:cNvPr id="3" name="Content Placeholder 2">
            <a:extLst>
              <a:ext uri="{FF2B5EF4-FFF2-40B4-BE49-F238E27FC236}">
                <a16:creationId xmlns:a16="http://schemas.microsoft.com/office/drawing/2014/main" id="{C6D083B9-D925-4B03-88A6-59A6E22104AC}"/>
              </a:ext>
            </a:extLst>
          </p:cNvPr>
          <p:cNvSpPr>
            <a:spLocks noGrp="1"/>
          </p:cNvSpPr>
          <p:nvPr>
            <p:ph idx="1"/>
          </p:nvPr>
        </p:nvSpPr>
        <p:spPr>
          <a:xfrm>
            <a:off x="1043337" y="2358247"/>
            <a:ext cx="10566399" cy="5893124"/>
          </a:xfrm>
        </p:spPr>
        <p:txBody>
          <a:bodyPr vert="horz" lIns="91440" tIns="45720" rIns="91440" bIns="45720" rtlCol="0" anchor="t">
            <a:normAutofit fontScale="85000" lnSpcReduction="20000"/>
          </a:bodyPr>
          <a:lstStyle/>
          <a:p>
            <a:pPr marL="324485" indent="-324485"/>
            <a:r>
              <a:rPr lang="en-US" sz="3400" dirty="0"/>
              <a:t>A lot of research shows that human users will be unhappy if response time is over 1 sec. If it is 1 sec or less, the exact response time is not critical.</a:t>
            </a:r>
            <a:endParaRPr lang="en-US" sz="3400"/>
          </a:p>
          <a:p>
            <a:pPr marL="324485" indent="-324485"/>
            <a:r>
              <a:rPr lang="en-US" dirty="0"/>
              <a:t>As response time goes above 1 sec, though, users get frustrated/unhappy, and if it rises more, they will usually quit using the system, and come back later, hoping to get better response time.</a:t>
            </a:r>
          </a:p>
          <a:p>
            <a:pPr marL="324485" indent="-324485"/>
            <a:r>
              <a:rPr lang="en-US" dirty="0"/>
              <a:t>Response time is especially important for interactive programs, where users give input and get output as the program runs (as a process).</a:t>
            </a:r>
          </a:p>
          <a:p>
            <a:pPr marL="324485" indent="-324485"/>
            <a:r>
              <a:rPr lang="en-US" dirty="0"/>
              <a:t>RR schedulers with an appropriate time quantum (10 to 20 </a:t>
            </a:r>
            <a:r>
              <a:rPr lang="en-US" dirty="0" err="1"/>
              <a:t>ms</a:t>
            </a:r>
            <a:r>
              <a:rPr lang="en-US" dirty="0"/>
              <a:t> is common) give excellent response time.</a:t>
            </a:r>
          </a:p>
        </p:txBody>
      </p:sp>
    </p:spTree>
    <p:extLst>
      <p:ext uri="{BB962C8B-B14F-4D97-AF65-F5344CB8AC3E}">
        <p14:creationId xmlns:p14="http://schemas.microsoft.com/office/powerpoint/2010/main" val="156174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Shape 759"/>
          <p:cNvSpPr>
            <a:spLocks noGrp="1"/>
          </p:cNvSpPr>
          <p:nvPr>
            <p:ph type="title"/>
          </p:nvPr>
        </p:nvSpPr>
        <p:spPr>
          <a:xfrm>
            <a:off x="1217508" y="879670"/>
            <a:ext cx="10566399" cy="1387183"/>
          </a:xfrm>
          <a:prstGeom prst="rect">
            <a:avLst/>
          </a:prstGeom>
        </p:spPr>
        <p:txBody>
          <a:bodyPr/>
          <a:lstStyle>
            <a:lvl1pPr defTabSz="473201">
              <a:defRPr sz="6480"/>
            </a:lvl1pPr>
          </a:lstStyle>
          <a:p>
            <a:pPr lvl="0">
              <a:defRPr sz="1800">
                <a:solidFill>
                  <a:srgbClr val="000000"/>
                </a:solidFill>
              </a:defRPr>
            </a:pPr>
            <a:r>
              <a:rPr sz="6480">
                <a:solidFill>
                  <a:srgbClr val="FFFFFF"/>
                </a:solidFill>
              </a:rPr>
              <a:t>Scheduling Basics</a:t>
            </a:r>
          </a:p>
        </p:txBody>
      </p:sp>
      <p:sp>
        <p:nvSpPr>
          <p:cNvPr id="760" name="Shape 760"/>
          <p:cNvSpPr>
            <a:spLocks noGrp="1"/>
          </p:cNvSpPr>
          <p:nvPr>
            <p:ph type="body" idx="4294967295"/>
          </p:nvPr>
        </p:nvSpPr>
        <p:spPr>
          <a:xfrm>
            <a:off x="8083291" y="2494859"/>
            <a:ext cx="4291012" cy="2663825"/>
          </a:xfrm>
          <a:prstGeom prst="rect">
            <a:avLst/>
          </a:prstGeom>
        </p:spPr>
        <p:txBody>
          <a:bodyPr>
            <a:normAutofit lnSpcReduction="10000"/>
          </a:bodyPr>
          <a:lstStyle/>
          <a:p>
            <a:pPr lvl="0">
              <a:buNone/>
              <a:defRPr sz="1800">
                <a:solidFill>
                  <a:srgbClr val="000000"/>
                </a:solidFill>
              </a:defRPr>
            </a:pPr>
            <a:r>
              <a:rPr sz="3800" b="1" dirty="0">
                <a:solidFill>
                  <a:srgbClr val="0070C0"/>
                </a:solidFill>
                <a:latin typeface="Helvetica"/>
                <a:ea typeface="Helvetica"/>
                <a:cs typeface="Helvetica"/>
                <a:sym typeface="Helvetica"/>
              </a:rPr>
              <a:t>Metrics</a:t>
            </a:r>
            <a:r>
              <a:rPr sz="3800" dirty="0">
                <a:solidFill>
                  <a:srgbClr val="0070C0"/>
                </a:solidFill>
              </a:rPr>
              <a:t>:</a:t>
            </a:r>
            <a:br>
              <a:rPr sz="3800" dirty="0">
                <a:solidFill>
                  <a:srgbClr val="0070C0"/>
                </a:solidFill>
              </a:rPr>
            </a:br>
            <a:r>
              <a:rPr sz="3800" dirty="0">
                <a:solidFill>
                  <a:srgbClr val="0070C0"/>
                </a:solidFill>
              </a:rPr>
              <a:t>turnaround_time</a:t>
            </a:r>
            <a:br>
              <a:rPr sz="3800" dirty="0">
                <a:solidFill>
                  <a:srgbClr val="0070C0"/>
                </a:solidFill>
              </a:rPr>
            </a:br>
            <a:r>
              <a:rPr sz="3800" dirty="0">
                <a:solidFill>
                  <a:srgbClr val="0070C0"/>
                </a:solidFill>
              </a:rPr>
              <a:t>response_time</a:t>
            </a:r>
            <a:br>
              <a:rPr sz="3800" dirty="0">
                <a:solidFill>
                  <a:srgbClr val="53585F"/>
                </a:solidFill>
              </a:rPr>
            </a:br>
            <a:r>
              <a:rPr sz="3800" dirty="0">
                <a:solidFill>
                  <a:srgbClr val="53585F"/>
                </a:solidFill>
              </a:rPr>
              <a:t>	</a:t>
            </a:r>
          </a:p>
        </p:txBody>
      </p:sp>
      <p:sp>
        <p:nvSpPr>
          <p:cNvPr id="761" name="Shape 761"/>
          <p:cNvSpPr/>
          <p:nvPr/>
        </p:nvSpPr>
        <p:spPr>
          <a:xfrm>
            <a:off x="4762500" y="2555444"/>
            <a:ext cx="3086100" cy="362036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spcBef>
                <a:spcPts val="4200"/>
              </a:spcBef>
              <a:defRPr sz="1800">
                <a:solidFill>
                  <a:srgbClr val="000000"/>
                </a:solidFill>
              </a:defRPr>
            </a:pPr>
            <a:r>
              <a:rPr sz="3800" b="1" dirty="0">
                <a:solidFill>
                  <a:srgbClr val="FF0000"/>
                </a:solidFill>
                <a:latin typeface="Helvetica"/>
                <a:ea typeface="Helvetica"/>
                <a:cs typeface="Helvetica"/>
                <a:sym typeface="Helvetica"/>
              </a:rPr>
              <a:t>Schedulers</a:t>
            </a:r>
            <a:r>
              <a:rPr sz="3800" dirty="0">
                <a:solidFill>
                  <a:srgbClr val="FF0000"/>
                </a:solidFill>
              </a:rPr>
              <a:t>:</a:t>
            </a:r>
            <a:br>
              <a:rPr sz="3800" dirty="0">
                <a:solidFill>
                  <a:srgbClr val="FF0000"/>
                </a:solidFill>
              </a:rPr>
            </a:br>
            <a:r>
              <a:rPr sz="3800" dirty="0">
                <a:solidFill>
                  <a:srgbClr val="FF0000"/>
                </a:solidFill>
              </a:rPr>
              <a:t>	FIFO</a:t>
            </a:r>
            <a:br>
              <a:rPr sz="3800" dirty="0">
                <a:solidFill>
                  <a:srgbClr val="FF0000"/>
                </a:solidFill>
              </a:rPr>
            </a:br>
            <a:r>
              <a:rPr sz="3800" dirty="0">
                <a:solidFill>
                  <a:srgbClr val="FF0000"/>
                </a:solidFill>
              </a:rPr>
              <a:t>	SJF</a:t>
            </a:r>
            <a:br>
              <a:rPr sz="3800" dirty="0">
                <a:solidFill>
                  <a:srgbClr val="FF0000"/>
                </a:solidFill>
              </a:rPr>
            </a:br>
            <a:r>
              <a:rPr sz="3800" dirty="0">
                <a:solidFill>
                  <a:srgbClr val="FF0000"/>
                </a:solidFill>
              </a:rPr>
              <a:t>	STCF</a:t>
            </a:r>
            <a:br>
              <a:rPr sz="3800" dirty="0">
                <a:solidFill>
                  <a:srgbClr val="FF0000"/>
                </a:solidFill>
              </a:rPr>
            </a:br>
            <a:r>
              <a:rPr sz="3800" dirty="0">
                <a:solidFill>
                  <a:srgbClr val="FF0000"/>
                </a:solidFill>
              </a:rPr>
              <a:t>	RR</a:t>
            </a:r>
          </a:p>
        </p:txBody>
      </p:sp>
      <p:sp>
        <p:nvSpPr>
          <p:cNvPr id="762" name="Shape 762"/>
          <p:cNvSpPr/>
          <p:nvPr/>
        </p:nvSpPr>
        <p:spPr>
          <a:xfrm>
            <a:off x="698500" y="2555444"/>
            <a:ext cx="3275079" cy="362036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spcBef>
                <a:spcPts val="4200"/>
              </a:spcBef>
              <a:defRPr sz="1800">
                <a:solidFill>
                  <a:srgbClr val="000000"/>
                </a:solidFill>
              </a:defRPr>
            </a:pPr>
            <a:r>
              <a:rPr sz="3800" b="1" dirty="0">
                <a:solidFill>
                  <a:srgbClr val="D45954"/>
                </a:solidFill>
                <a:latin typeface="Helvetica"/>
                <a:ea typeface="Helvetica"/>
                <a:cs typeface="Helvetica"/>
                <a:sym typeface="Helvetica"/>
              </a:rPr>
              <a:t>Workloads</a:t>
            </a:r>
            <a:r>
              <a:rPr sz="3800" dirty="0">
                <a:solidFill>
                  <a:srgbClr val="D45954"/>
                </a:solidFill>
              </a:rPr>
              <a:t>:</a:t>
            </a:r>
            <a:br>
              <a:rPr sz="3800" dirty="0">
                <a:solidFill>
                  <a:srgbClr val="D45954"/>
                </a:solidFill>
              </a:rPr>
            </a:br>
            <a:r>
              <a:rPr sz="3800" dirty="0">
                <a:solidFill>
                  <a:srgbClr val="A6AAA8"/>
                </a:solidFill>
              </a:rPr>
              <a:t>	</a:t>
            </a:r>
            <a:r>
              <a:rPr sz="3800" dirty="0">
                <a:solidFill>
                  <a:srgbClr val="D45954"/>
                </a:solidFill>
              </a:rPr>
              <a:t>arrival_time</a:t>
            </a:r>
            <a:br>
              <a:rPr sz="3800" dirty="0">
                <a:solidFill>
                  <a:srgbClr val="D45954"/>
                </a:solidFill>
              </a:rPr>
            </a:br>
            <a:r>
              <a:rPr sz="3800" dirty="0">
                <a:solidFill>
                  <a:srgbClr val="D45954"/>
                </a:solidFill>
              </a:rPr>
              <a:t>	run_time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xfrm>
            <a:off x="1054799" y="228834"/>
            <a:ext cx="10566399" cy="2102855"/>
          </a:xfrm>
          <a:prstGeom prst="rect">
            <a:avLst/>
          </a:prstGeom>
        </p:spPr>
        <p:txBody>
          <a:bodyPr/>
          <a:lstStyle>
            <a:lvl1pPr defTabSz="473201">
              <a:defRPr sz="6480"/>
            </a:lvl1pPr>
          </a:lstStyle>
          <a:p>
            <a:pPr lvl="0">
              <a:defRPr sz="1800">
                <a:solidFill>
                  <a:srgbClr val="000000"/>
                </a:solidFill>
              </a:defRPr>
            </a:pPr>
            <a:r>
              <a:rPr lang="en-US" sz="6480" dirty="0">
                <a:solidFill>
                  <a:srgbClr val="FFFFFF"/>
                </a:solidFill>
              </a:rPr>
              <a:t>Review:</a:t>
            </a:r>
            <a:br>
              <a:rPr lang="en-US" sz="6480" dirty="0">
                <a:solidFill>
                  <a:srgbClr val="FFFFFF"/>
                </a:solidFill>
              </a:rPr>
            </a:br>
            <a:r>
              <a:rPr sz="6480" dirty="0">
                <a:solidFill>
                  <a:srgbClr val="FFFFFF"/>
                </a:solidFill>
              </a:rPr>
              <a:t>State Transitions</a:t>
            </a:r>
          </a:p>
        </p:txBody>
      </p:sp>
      <p:sp>
        <p:nvSpPr>
          <p:cNvPr id="76" name="Shape 76"/>
          <p:cNvSpPr/>
          <p:nvPr/>
        </p:nvSpPr>
        <p:spPr>
          <a:xfrm>
            <a:off x="2942994" y="2461263"/>
            <a:ext cx="2051051" cy="2051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3200" b="1">
                <a:latin typeface="Helvetica"/>
                <a:ea typeface="Helvetica"/>
                <a:cs typeface="Helvetica"/>
                <a:sym typeface="Helvetica"/>
              </a:defRPr>
            </a:lvl1pPr>
          </a:lstStyle>
          <a:p>
            <a:pPr lvl="0">
              <a:defRPr sz="1800" b="0">
                <a:solidFill>
                  <a:srgbClr val="000000"/>
                </a:solidFill>
              </a:defRPr>
            </a:pPr>
            <a:r>
              <a:rPr sz="3200" b="1">
                <a:solidFill>
                  <a:srgbClr val="FFFFFF"/>
                </a:solidFill>
              </a:rPr>
              <a:t>Running</a:t>
            </a:r>
          </a:p>
        </p:txBody>
      </p:sp>
      <p:sp>
        <p:nvSpPr>
          <p:cNvPr id="77" name="Shape 77"/>
          <p:cNvSpPr/>
          <p:nvPr/>
        </p:nvSpPr>
        <p:spPr>
          <a:xfrm>
            <a:off x="7895994" y="2420586"/>
            <a:ext cx="2051051" cy="2051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8A433"/>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3200" b="1">
                <a:latin typeface="Helvetica"/>
                <a:ea typeface="Helvetica"/>
                <a:cs typeface="Helvetica"/>
                <a:sym typeface="Helvetica"/>
              </a:defRPr>
            </a:lvl1pPr>
          </a:lstStyle>
          <a:p>
            <a:pPr lvl="0">
              <a:defRPr sz="1800" b="0">
                <a:solidFill>
                  <a:srgbClr val="000000"/>
                </a:solidFill>
              </a:defRPr>
            </a:pPr>
            <a:r>
              <a:rPr sz="3200" b="1" baseline="30000">
                <a:solidFill>
                  <a:srgbClr val="FFFFFF"/>
                </a:solidFill>
              </a:rPr>
              <a:t>Ready</a:t>
            </a:r>
          </a:p>
        </p:txBody>
      </p:sp>
      <p:sp>
        <p:nvSpPr>
          <p:cNvPr id="78" name="Shape 78"/>
          <p:cNvSpPr/>
          <p:nvPr/>
        </p:nvSpPr>
        <p:spPr>
          <a:xfrm>
            <a:off x="5360963" y="4722094"/>
            <a:ext cx="2051051" cy="2051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3200" b="1">
                <a:latin typeface="Helvetica"/>
                <a:ea typeface="Helvetica"/>
                <a:cs typeface="Helvetica"/>
                <a:sym typeface="Helvetica"/>
              </a:defRPr>
            </a:lvl1pPr>
          </a:lstStyle>
          <a:p>
            <a:pPr lvl="0">
              <a:defRPr sz="1800" b="0">
                <a:solidFill>
                  <a:srgbClr val="000000"/>
                </a:solidFill>
              </a:defRPr>
            </a:pPr>
            <a:r>
              <a:rPr sz="3200" b="1">
                <a:solidFill>
                  <a:srgbClr val="FFFFFF"/>
                </a:solidFill>
              </a:rPr>
              <a:t>Blocked</a:t>
            </a:r>
          </a:p>
        </p:txBody>
      </p:sp>
      <p:sp>
        <p:nvSpPr>
          <p:cNvPr id="79" name="Shape 79"/>
          <p:cNvSpPr/>
          <p:nvPr/>
        </p:nvSpPr>
        <p:spPr>
          <a:xfrm>
            <a:off x="5126222" y="3291756"/>
            <a:ext cx="2515565" cy="1"/>
          </a:xfrm>
          <a:prstGeom prst="line">
            <a:avLst/>
          </a:prstGeom>
          <a:ln w="63500">
            <a:solidFill>
              <a:srgbClr val="FFFFFF"/>
            </a:solidFill>
            <a:miter lim="400000"/>
            <a:tailEnd type="triangle"/>
          </a:ln>
        </p:spPr>
        <p:txBody>
          <a:bodyPr lIns="0" tIns="0" rIns="0" bIns="0" anchor="ctr"/>
          <a:lstStyle/>
          <a:p>
            <a:pPr lvl="0">
              <a:defRPr sz="2600"/>
            </a:pPr>
            <a:endParaRPr/>
          </a:p>
        </p:txBody>
      </p:sp>
      <p:sp>
        <p:nvSpPr>
          <p:cNvPr id="80" name="Shape 80"/>
          <p:cNvSpPr/>
          <p:nvPr/>
        </p:nvSpPr>
        <p:spPr>
          <a:xfrm flipH="1" flipV="1">
            <a:off x="5126222" y="3759078"/>
            <a:ext cx="2515565" cy="1"/>
          </a:xfrm>
          <a:prstGeom prst="line">
            <a:avLst/>
          </a:prstGeom>
          <a:ln w="63500">
            <a:solidFill>
              <a:srgbClr val="FFFFFF"/>
            </a:solidFill>
            <a:miter lim="400000"/>
            <a:tailEnd type="triangle"/>
          </a:ln>
        </p:spPr>
        <p:txBody>
          <a:bodyPr lIns="0" tIns="0" rIns="0" bIns="0" anchor="ctr"/>
          <a:lstStyle/>
          <a:p>
            <a:pPr lvl="0">
              <a:defRPr sz="2600"/>
            </a:pPr>
            <a:endParaRPr/>
          </a:p>
        </p:txBody>
      </p:sp>
      <p:sp>
        <p:nvSpPr>
          <p:cNvPr id="81" name="Shape 81"/>
          <p:cNvSpPr/>
          <p:nvPr/>
        </p:nvSpPr>
        <p:spPr>
          <a:xfrm>
            <a:off x="4325749" y="4475305"/>
            <a:ext cx="1138541" cy="916547"/>
          </a:xfrm>
          <a:prstGeom prst="line">
            <a:avLst/>
          </a:prstGeom>
          <a:ln w="63500">
            <a:solidFill>
              <a:srgbClr val="FFFFFF"/>
            </a:solidFill>
            <a:miter lim="400000"/>
            <a:tailEnd type="triangle"/>
          </a:ln>
        </p:spPr>
        <p:txBody>
          <a:bodyPr lIns="0" tIns="0" rIns="0" bIns="0" anchor="ctr"/>
          <a:lstStyle/>
          <a:p>
            <a:pPr lvl="0">
              <a:defRPr sz="2600"/>
            </a:pPr>
            <a:endParaRPr/>
          </a:p>
        </p:txBody>
      </p:sp>
      <p:sp>
        <p:nvSpPr>
          <p:cNvPr id="82" name="Shape 82"/>
          <p:cNvSpPr/>
          <p:nvPr/>
        </p:nvSpPr>
        <p:spPr>
          <a:xfrm flipV="1">
            <a:off x="7322670" y="4393950"/>
            <a:ext cx="1138541" cy="916547"/>
          </a:xfrm>
          <a:prstGeom prst="line">
            <a:avLst/>
          </a:prstGeom>
          <a:ln w="63500">
            <a:solidFill>
              <a:srgbClr val="FFFFFF"/>
            </a:solidFill>
            <a:miter lim="400000"/>
            <a:tailEnd type="triangle"/>
          </a:ln>
        </p:spPr>
        <p:txBody>
          <a:bodyPr lIns="0" tIns="0" rIns="0" bIns="0" anchor="ctr"/>
          <a:lstStyle/>
          <a:p>
            <a:pPr lvl="0">
              <a:defRPr sz="2600"/>
            </a:pPr>
            <a:endParaRPr/>
          </a:p>
        </p:txBody>
      </p:sp>
      <p:sp>
        <p:nvSpPr>
          <p:cNvPr id="83" name="Shape 83"/>
          <p:cNvSpPr/>
          <p:nvPr/>
        </p:nvSpPr>
        <p:spPr>
          <a:xfrm>
            <a:off x="5463555" y="3954067"/>
            <a:ext cx="183362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Scheduled</a:t>
            </a:r>
          </a:p>
        </p:txBody>
      </p:sp>
      <p:sp>
        <p:nvSpPr>
          <p:cNvPr id="84" name="Shape 84"/>
          <p:cNvSpPr/>
          <p:nvPr/>
        </p:nvSpPr>
        <p:spPr>
          <a:xfrm>
            <a:off x="5256062" y="2648358"/>
            <a:ext cx="2248612"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Descheduled</a:t>
            </a:r>
          </a:p>
        </p:txBody>
      </p:sp>
      <p:sp>
        <p:nvSpPr>
          <p:cNvPr id="85" name="Shape 85"/>
          <p:cNvSpPr/>
          <p:nvPr/>
        </p:nvSpPr>
        <p:spPr>
          <a:xfrm>
            <a:off x="2506222" y="5010465"/>
            <a:ext cx="1814069"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I/O: initiate</a:t>
            </a:r>
          </a:p>
        </p:txBody>
      </p:sp>
      <p:sp>
        <p:nvSpPr>
          <p:cNvPr id="86" name="Shape 86"/>
          <p:cNvSpPr/>
          <p:nvPr/>
        </p:nvSpPr>
        <p:spPr>
          <a:xfrm>
            <a:off x="8035646" y="5010465"/>
            <a:ext cx="1596798"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lvl1pPr>
          </a:lstStyle>
          <a:p>
            <a:pPr lvl="0">
              <a:defRPr sz="1800">
                <a:solidFill>
                  <a:srgbClr val="000000"/>
                </a:solidFill>
              </a:defRPr>
            </a:pPr>
            <a:r>
              <a:rPr sz="2800">
                <a:solidFill>
                  <a:srgbClr val="FFFFFF"/>
                </a:solidFill>
              </a:rPr>
              <a:t>I/O: done</a:t>
            </a:r>
          </a:p>
        </p:txBody>
      </p:sp>
      <p:sp>
        <p:nvSpPr>
          <p:cNvPr id="2" name="TextBox 1">
            <a:extLst>
              <a:ext uri="{FF2B5EF4-FFF2-40B4-BE49-F238E27FC236}">
                <a16:creationId xmlns:a16="http://schemas.microsoft.com/office/drawing/2014/main" id="{0DEA15E7-58C4-958D-985E-8D3E19E99F40}"/>
              </a:ext>
            </a:extLst>
          </p:cNvPr>
          <p:cNvSpPr txBox="1"/>
          <p:nvPr/>
        </p:nvSpPr>
        <p:spPr>
          <a:xfrm>
            <a:off x="1494220" y="7023248"/>
            <a:ext cx="797006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How to transition ("mechanism")</a:t>
            </a:r>
          </a:p>
          <a:p>
            <a:pPr algn="l"/>
            <a:r>
              <a:rPr lang="en-US" dirty="0"/>
              <a:t>When to transition ("policy" or rule)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Shape 767"/>
          <p:cNvSpPr>
            <a:spLocks noGrp="1"/>
          </p:cNvSpPr>
          <p:nvPr>
            <p:ph type="title"/>
          </p:nvPr>
        </p:nvSpPr>
        <p:spPr>
          <a:xfrm>
            <a:off x="1217508" y="879670"/>
            <a:ext cx="10566399" cy="1701605"/>
          </a:xfrm>
          <a:prstGeom prst="rect">
            <a:avLst/>
          </a:prstGeom>
        </p:spPr>
        <p:txBody>
          <a:bodyPr>
            <a:normAutofit fontScale="90000"/>
          </a:bodyPr>
          <a:lstStyle>
            <a:lvl1pPr defTabSz="473201">
              <a:defRPr sz="6480"/>
            </a:lvl1pPr>
          </a:lstStyle>
          <a:p>
            <a:pPr lvl="0">
              <a:defRPr sz="1800">
                <a:solidFill>
                  <a:srgbClr val="000000"/>
                </a:solidFill>
              </a:defRPr>
            </a:pPr>
            <a:r>
              <a:rPr sz="6480" dirty="0">
                <a:solidFill>
                  <a:srgbClr val="FFFFFF"/>
                </a:solidFill>
              </a:rPr>
              <a:t>Workload Assumptions</a:t>
            </a:r>
            <a:r>
              <a:rPr lang="en-US" sz="6480" dirty="0">
                <a:solidFill>
                  <a:srgbClr val="FFFFFF"/>
                </a:solidFill>
              </a:rPr>
              <a:t> – remove 3rd</a:t>
            </a:r>
            <a:endParaRPr sz="6480" dirty="0">
              <a:solidFill>
                <a:srgbClr val="FFFFFF"/>
              </a:solidFill>
            </a:endParaRPr>
          </a:p>
        </p:txBody>
      </p:sp>
      <p:sp>
        <p:nvSpPr>
          <p:cNvPr id="768" name="Shape 768"/>
          <p:cNvSpPr>
            <a:spLocks noGrp="1"/>
          </p:cNvSpPr>
          <p:nvPr>
            <p:ph type="body" idx="4294967295"/>
          </p:nvPr>
        </p:nvSpPr>
        <p:spPr>
          <a:xfrm>
            <a:off x="684107" y="3212646"/>
            <a:ext cx="11099800" cy="5661284"/>
          </a:xfrm>
          <a:prstGeom prst="rect">
            <a:avLst/>
          </a:prstGeom>
        </p:spPr>
        <p:txBody>
          <a:bodyPr>
            <a:normAutofit/>
          </a:bodyPr>
          <a:lstStyle/>
          <a:p>
            <a:pPr lvl="0">
              <a:buNone/>
              <a:defRPr sz="1800">
                <a:solidFill>
                  <a:srgbClr val="000000"/>
                </a:solidFill>
              </a:defRPr>
            </a:pPr>
            <a:r>
              <a:rPr sz="4000" strike="sngStrike" dirty="0">
                <a:solidFill>
                  <a:srgbClr val="FFFFFF"/>
                </a:solidFill>
              </a:rPr>
              <a:t>1. Each job runs for the same amount of time</a:t>
            </a:r>
          </a:p>
          <a:p>
            <a:pPr lvl="0">
              <a:buNone/>
              <a:defRPr sz="1800">
                <a:solidFill>
                  <a:srgbClr val="000000"/>
                </a:solidFill>
              </a:defRPr>
            </a:pPr>
            <a:r>
              <a:rPr sz="4000" strike="sngStrike" dirty="0">
                <a:solidFill>
                  <a:srgbClr val="FFFFFF"/>
                </a:solidFill>
              </a:rPr>
              <a:t>2. All jobs arrive at the same time</a:t>
            </a:r>
          </a:p>
          <a:p>
            <a:pPr lvl="0">
              <a:buNone/>
              <a:defRPr sz="1800">
                <a:solidFill>
                  <a:srgbClr val="000000"/>
                </a:solidFill>
              </a:defRPr>
            </a:pPr>
            <a:r>
              <a:rPr sz="4000" strike="sngStrike" dirty="0">
                <a:solidFill>
                  <a:srgbClr val="FFFFFF"/>
                </a:solidFill>
              </a:rPr>
              <a:t>3. All jobs only use the CPU (no I/O)</a:t>
            </a:r>
          </a:p>
          <a:p>
            <a:pPr lvl="0">
              <a:buNone/>
              <a:defRPr sz="1800">
                <a:solidFill>
                  <a:srgbClr val="000000"/>
                </a:solidFill>
              </a:defRPr>
            </a:pPr>
            <a:r>
              <a:rPr sz="4000" dirty="0">
                <a:solidFill>
                  <a:srgbClr val="FFFFFF"/>
                </a:solidFill>
              </a:rPr>
              <a:t>4. The run-time of each job is known</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Shape 770"/>
          <p:cNvSpPr>
            <a:spLocks noGrp="1"/>
          </p:cNvSpPr>
          <p:nvPr>
            <p:ph type="title"/>
          </p:nvPr>
        </p:nvSpPr>
        <p:spPr>
          <a:xfrm>
            <a:off x="1217508" y="623187"/>
            <a:ext cx="10566399" cy="1258703"/>
          </a:xfrm>
          <a:prstGeom prst="rect">
            <a:avLst/>
          </a:prstGeom>
        </p:spPr>
        <p:txBody>
          <a:bodyPr/>
          <a:lstStyle>
            <a:lvl1pPr defTabSz="473201">
              <a:defRPr sz="6480"/>
            </a:lvl1pPr>
          </a:lstStyle>
          <a:p>
            <a:pPr lvl="0">
              <a:defRPr sz="1800">
                <a:solidFill>
                  <a:srgbClr val="000000"/>
                </a:solidFill>
              </a:defRPr>
            </a:pPr>
            <a:r>
              <a:rPr sz="6480" dirty="0">
                <a:solidFill>
                  <a:srgbClr val="FFFFFF"/>
                </a:solidFill>
              </a:rPr>
              <a:t>Not I/O Aware</a:t>
            </a:r>
          </a:p>
        </p:txBody>
      </p:sp>
      <p:sp>
        <p:nvSpPr>
          <p:cNvPr id="771" name="Shape 771"/>
          <p:cNvSpPr/>
          <p:nvPr/>
        </p:nvSpPr>
        <p:spPr>
          <a:xfrm>
            <a:off x="4893733" y="3662374"/>
            <a:ext cx="678260"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A</a:t>
            </a:r>
          </a:p>
        </p:txBody>
      </p:sp>
      <p:sp>
        <p:nvSpPr>
          <p:cNvPr id="772" name="Shape 772"/>
          <p:cNvSpPr/>
          <p:nvPr/>
        </p:nvSpPr>
        <p:spPr>
          <a:xfrm>
            <a:off x="4271197" y="5025064"/>
            <a:ext cx="5080000" cy="1"/>
          </a:xfrm>
          <a:prstGeom prst="line">
            <a:avLst/>
          </a:prstGeom>
          <a:ln w="50800">
            <a:solidFill>
              <a:srgbClr val="FFFFFF"/>
            </a:solidFill>
            <a:miter lim="400000"/>
          </a:ln>
        </p:spPr>
        <p:txBody>
          <a:bodyPr lIns="0" tIns="0" rIns="0" bIns="0" anchor="ctr"/>
          <a:lstStyle/>
          <a:p>
            <a:pPr lvl="0">
              <a:defRPr sz="2600"/>
            </a:pPr>
            <a:endParaRPr/>
          </a:p>
        </p:txBody>
      </p:sp>
      <p:sp>
        <p:nvSpPr>
          <p:cNvPr id="773" name="Shape 773"/>
          <p:cNvSpPr/>
          <p:nvPr/>
        </p:nvSpPr>
        <p:spPr>
          <a:xfrm>
            <a:off x="4271197" y="5025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774" name="Shape 774"/>
          <p:cNvSpPr/>
          <p:nvPr/>
        </p:nvSpPr>
        <p:spPr>
          <a:xfrm>
            <a:off x="4070248" y="5084132"/>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775" name="Shape 775"/>
          <p:cNvSpPr/>
          <p:nvPr/>
        </p:nvSpPr>
        <p:spPr>
          <a:xfrm>
            <a:off x="5541197" y="5025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776" name="Shape 776"/>
          <p:cNvSpPr/>
          <p:nvPr/>
        </p:nvSpPr>
        <p:spPr>
          <a:xfrm>
            <a:off x="5213146" y="5084132"/>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dirty="0">
                <a:solidFill>
                  <a:srgbClr val="FFFFFF"/>
                </a:solidFill>
              </a:rPr>
              <a:t>20</a:t>
            </a:r>
          </a:p>
        </p:txBody>
      </p:sp>
      <p:sp>
        <p:nvSpPr>
          <p:cNvPr id="777" name="Shape 777"/>
          <p:cNvSpPr/>
          <p:nvPr/>
        </p:nvSpPr>
        <p:spPr>
          <a:xfrm>
            <a:off x="6811197" y="5025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778" name="Shape 778"/>
          <p:cNvSpPr/>
          <p:nvPr/>
        </p:nvSpPr>
        <p:spPr>
          <a:xfrm>
            <a:off x="6483146" y="5084132"/>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40</a:t>
            </a:r>
          </a:p>
        </p:txBody>
      </p:sp>
      <p:sp>
        <p:nvSpPr>
          <p:cNvPr id="779" name="Shape 779"/>
          <p:cNvSpPr/>
          <p:nvPr/>
        </p:nvSpPr>
        <p:spPr>
          <a:xfrm>
            <a:off x="6811197" y="5025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780" name="Shape 780"/>
          <p:cNvSpPr/>
          <p:nvPr/>
        </p:nvSpPr>
        <p:spPr>
          <a:xfrm>
            <a:off x="8081197" y="5025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781" name="Shape 781"/>
          <p:cNvSpPr/>
          <p:nvPr/>
        </p:nvSpPr>
        <p:spPr>
          <a:xfrm>
            <a:off x="7753146" y="5084132"/>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60</a:t>
            </a:r>
          </a:p>
        </p:txBody>
      </p:sp>
      <p:sp>
        <p:nvSpPr>
          <p:cNvPr id="782" name="Shape 782"/>
          <p:cNvSpPr/>
          <p:nvPr/>
        </p:nvSpPr>
        <p:spPr>
          <a:xfrm>
            <a:off x="9351197" y="5025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783" name="Shape 783"/>
          <p:cNvSpPr/>
          <p:nvPr/>
        </p:nvSpPr>
        <p:spPr>
          <a:xfrm>
            <a:off x="9023146" y="5084132"/>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80</a:t>
            </a:r>
          </a:p>
        </p:txBody>
      </p:sp>
      <p:sp>
        <p:nvSpPr>
          <p:cNvPr id="784" name="Shape 784"/>
          <p:cNvSpPr/>
          <p:nvPr/>
        </p:nvSpPr>
        <p:spPr>
          <a:xfrm>
            <a:off x="2616301" y="3941132"/>
            <a:ext cx="1130200"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785" name="Shape 785"/>
          <p:cNvSpPr/>
          <p:nvPr/>
        </p:nvSpPr>
        <p:spPr>
          <a:xfrm>
            <a:off x="4258733" y="2138374"/>
            <a:ext cx="678260"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A</a:t>
            </a:r>
          </a:p>
        </p:txBody>
      </p:sp>
      <p:sp>
        <p:nvSpPr>
          <p:cNvPr id="786" name="Shape 786"/>
          <p:cNvSpPr/>
          <p:nvPr/>
        </p:nvSpPr>
        <p:spPr>
          <a:xfrm>
            <a:off x="7421033" y="2138374"/>
            <a:ext cx="1944556" cy="1270001"/>
          </a:xfrm>
          <a:prstGeom prst="rect">
            <a:avLst/>
          </a:prstGeom>
          <a:solidFill>
            <a:srgbClr val="11DBE3"/>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B</a:t>
            </a:r>
          </a:p>
        </p:txBody>
      </p:sp>
      <p:sp>
        <p:nvSpPr>
          <p:cNvPr id="787" name="Shape 787"/>
          <p:cNvSpPr/>
          <p:nvPr/>
        </p:nvSpPr>
        <p:spPr>
          <a:xfrm>
            <a:off x="2565552" y="2417132"/>
            <a:ext cx="118094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dirty="0">
                <a:solidFill>
                  <a:srgbClr val="FFFFFF"/>
                </a:solidFill>
              </a:rPr>
              <a:t>CPU:</a:t>
            </a:r>
          </a:p>
        </p:txBody>
      </p:sp>
      <p:sp>
        <p:nvSpPr>
          <p:cNvPr id="788" name="Shape 788"/>
          <p:cNvSpPr/>
          <p:nvPr/>
        </p:nvSpPr>
        <p:spPr>
          <a:xfrm>
            <a:off x="6163733" y="3662374"/>
            <a:ext cx="678260"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A</a:t>
            </a:r>
          </a:p>
        </p:txBody>
      </p:sp>
      <p:sp>
        <p:nvSpPr>
          <p:cNvPr id="789" name="Shape 789"/>
          <p:cNvSpPr/>
          <p:nvPr/>
        </p:nvSpPr>
        <p:spPr>
          <a:xfrm>
            <a:off x="5528733" y="2138374"/>
            <a:ext cx="678260"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A</a:t>
            </a:r>
          </a:p>
        </p:txBody>
      </p:sp>
      <p:sp>
        <p:nvSpPr>
          <p:cNvPr id="790" name="Shape 790"/>
          <p:cNvSpPr/>
          <p:nvPr/>
        </p:nvSpPr>
        <p:spPr>
          <a:xfrm>
            <a:off x="6798733" y="2138374"/>
            <a:ext cx="678261"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A</a:t>
            </a:r>
          </a:p>
        </p:txBody>
      </p:sp>
      <p:sp>
        <p:nvSpPr>
          <p:cNvPr id="2" name="TextBox 1"/>
          <p:cNvSpPr txBox="1"/>
          <p:nvPr/>
        </p:nvSpPr>
        <p:spPr>
          <a:xfrm>
            <a:off x="783511" y="6483092"/>
            <a:ext cx="11399274" cy="1200329"/>
          </a:xfrm>
          <a:prstGeom prst="rect">
            <a:avLst/>
          </a:prstGeom>
          <a:noFill/>
        </p:spPr>
        <p:txBody>
          <a:bodyPr wrap="none" rtlCol="0">
            <a:spAutoFit/>
          </a:bodyPr>
          <a:lstStyle/>
          <a:p>
            <a:r>
              <a:rPr lang="en-US" dirty="0"/>
              <a:t>Don’t let Job A hold on to CPU while blocked waiting for disk</a:t>
            </a:r>
          </a:p>
          <a:p>
            <a:r>
              <a:rPr lang="en-US" dirty="0"/>
              <a:t> (otherwise, CPU is unused while A is blocked) </a:t>
            </a:r>
          </a:p>
        </p:txBody>
      </p:sp>
      <p:sp>
        <p:nvSpPr>
          <p:cNvPr id="3" name="TextBox 2">
            <a:extLst>
              <a:ext uri="{FF2B5EF4-FFF2-40B4-BE49-F238E27FC236}">
                <a16:creationId xmlns:a16="http://schemas.microsoft.com/office/drawing/2014/main" id="{871E1C8A-2C69-EA17-B509-0B9F4EECC0DB}"/>
              </a:ext>
            </a:extLst>
          </p:cNvPr>
          <p:cNvSpPr txBox="1"/>
          <p:nvPr/>
        </p:nvSpPr>
        <p:spPr>
          <a:xfrm>
            <a:off x="4546570" y="5071895"/>
            <a:ext cx="7802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10</a:t>
            </a:r>
          </a:p>
        </p:txBody>
      </p:sp>
      <p:sp>
        <p:nvSpPr>
          <p:cNvPr id="4" name="TextBox 3">
            <a:extLst>
              <a:ext uri="{FF2B5EF4-FFF2-40B4-BE49-F238E27FC236}">
                <a16:creationId xmlns:a16="http://schemas.microsoft.com/office/drawing/2014/main" id="{57EC7EC1-4DFE-0296-C6DA-7D801043A6D3}"/>
              </a:ext>
            </a:extLst>
          </p:cNvPr>
          <p:cNvSpPr txBox="1"/>
          <p:nvPr/>
        </p:nvSpPr>
        <p:spPr>
          <a:xfrm>
            <a:off x="5863946" y="5072663"/>
            <a:ext cx="7393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30</a:t>
            </a:r>
          </a:p>
        </p:txBody>
      </p:sp>
      <p:sp>
        <p:nvSpPr>
          <p:cNvPr id="5" name="TextBox 4">
            <a:extLst>
              <a:ext uri="{FF2B5EF4-FFF2-40B4-BE49-F238E27FC236}">
                <a16:creationId xmlns:a16="http://schemas.microsoft.com/office/drawing/2014/main" id="{CB6276E8-7358-B80C-1A50-03C3F967B615}"/>
              </a:ext>
            </a:extLst>
          </p:cNvPr>
          <p:cNvSpPr txBox="1"/>
          <p:nvPr/>
        </p:nvSpPr>
        <p:spPr>
          <a:xfrm>
            <a:off x="7139660" y="5070179"/>
            <a:ext cx="7597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50</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Shape 792"/>
          <p:cNvSpPr>
            <a:spLocks noGrp="1"/>
          </p:cNvSpPr>
          <p:nvPr>
            <p:ph type="title"/>
          </p:nvPr>
        </p:nvSpPr>
        <p:spPr>
          <a:xfrm>
            <a:off x="1147072" y="491034"/>
            <a:ext cx="10566399" cy="1324182"/>
          </a:xfrm>
          <a:prstGeom prst="rect">
            <a:avLst/>
          </a:prstGeom>
        </p:spPr>
        <p:txBody>
          <a:bodyPr/>
          <a:lstStyle>
            <a:lvl1pPr defTabSz="473201">
              <a:defRPr sz="6480"/>
            </a:lvl1pPr>
          </a:lstStyle>
          <a:p>
            <a:pPr lvl="0">
              <a:defRPr sz="1800">
                <a:solidFill>
                  <a:srgbClr val="000000"/>
                </a:solidFill>
              </a:defRPr>
            </a:pPr>
            <a:r>
              <a:rPr sz="6480" dirty="0">
                <a:solidFill>
                  <a:srgbClr val="FFFFFF"/>
                </a:solidFill>
              </a:rPr>
              <a:t>I/O Aware (Overlap)</a:t>
            </a:r>
          </a:p>
        </p:txBody>
      </p:sp>
      <p:sp>
        <p:nvSpPr>
          <p:cNvPr id="793" name="Shape 793"/>
          <p:cNvSpPr/>
          <p:nvPr/>
        </p:nvSpPr>
        <p:spPr>
          <a:xfrm>
            <a:off x="4893733" y="3662374"/>
            <a:ext cx="678260"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A</a:t>
            </a:r>
          </a:p>
        </p:txBody>
      </p:sp>
      <p:sp>
        <p:nvSpPr>
          <p:cNvPr id="794" name="Shape 794"/>
          <p:cNvSpPr/>
          <p:nvPr/>
        </p:nvSpPr>
        <p:spPr>
          <a:xfrm>
            <a:off x="4271197" y="5025064"/>
            <a:ext cx="5080000" cy="1"/>
          </a:xfrm>
          <a:prstGeom prst="line">
            <a:avLst/>
          </a:prstGeom>
          <a:ln w="50800">
            <a:solidFill>
              <a:srgbClr val="FFFFFF"/>
            </a:solidFill>
            <a:miter lim="400000"/>
          </a:ln>
        </p:spPr>
        <p:txBody>
          <a:bodyPr lIns="0" tIns="0" rIns="0" bIns="0" anchor="ctr"/>
          <a:lstStyle/>
          <a:p>
            <a:pPr lvl="0">
              <a:defRPr sz="2600"/>
            </a:pPr>
            <a:endParaRPr/>
          </a:p>
        </p:txBody>
      </p:sp>
      <p:sp>
        <p:nvSpPr>
          <p:cNvPr id="795" name="Shape 795"/>
          <p:cNvSpPr/>
          <p:nvPr/>
        </p:nvSpPr>
        <p:spPr>
          <a:xfrm>
            <a:off x="4271197" y="5025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796" name="Shape 796"/>
          <p:cNvSpPr/>
          <p:nvPr/>
        </p:nvSpPr>
        <p:spPr>
          <a:xfrm>
            <a:off x="4070248" y="5084132"/>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797" name="Shape 797"/>
          <p:cNvSpPr/>
          <p:nvPr/>
        </p:nvSpPr>
        <p:spPr>
          <a:xfrm>
            <a:off x="5541197" y="5025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798" name="Shape 798"/>
          <p:cNvSpPr/>
          <p:nvPr/>
        </p:nvSpPr>
        <p:spPr>
          <a:xfrm>
            <a:off x="5213146" y="5084132"/>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20</a:t>
            </a:r>
          </a:p>
        </p:txBody>
      </p:sp>
      <p:sp>
        <p:nvSpPr>
          <p:cNvPr id="799" name="Shape 799"/>
          <p:cNvSpPr/>
          <p:nvPr/>
        </p:nvSpPr>
        <p:spPr>
          <a:xfrm>
            <a:off x="6811197" y="5025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800" name="Shape 800"/>
          <p:cNvSpPr/>
          <p:nvPr/>
        </p:nvSpPr>
        <p:spPr>
          <a:xfrm>
            <a:off x="6483146" y="5084132"/>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40</a:t>
            </a:r>
          </a:p>
        </p:txBody>
      </p:sp>
      <p:sp>
        <p:nvSpPr>
          <p:cNvPr id="801" name="Shape 801"/>
          <p:cNvSpPr/>
          <p:nvPr/>
        </p:nvSpPr>
        <p:spPr>
          <a:xfrm>
            <a:off x="6811197" y="5025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802" name="Shape 802"/>
          <p:cNvSpPr/>
          <p:nvPr/>
        </p:nvSpPr>
        <p:spPr>
          <a:xfrm>
            <a:off x="8081197" y="5025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803" name="Shape 803"/>
          <p:cNvSpPr/>
          <p:nvPr/>
        </p:nvSpPr>
        <p:spPr>
          <a:xfrm>
            <a:off x="7753146" y="5084132"/>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60</a:t>
            </a:r>
          </a:p>
        </p:txBody>
      </p:sp>
      <p:sp>
        <p:nvSpPr>
          <p:cNvPr id="804" name="Shape 804"/>
          <p:cNvSpPr/>
          <p:nvPr/>
        </p:nvSpPr>
        <p:spPr>
          <a:xfrm>
            <a:off x="9351197" y="5025064"/>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805" name="Shape 805"/>
          <p:cNvSpPr/>
          <p:nvPr/>
        </p:nvSpPr>
        <p:spPr>
          <a:xfrm>
            <a:off x="9023146" y="5084132"/>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80</a:t>
            </a:r>
          </a:p>
        </p:txBody>
      </p:sp>
      <p:sp>
        <p:nvSpPr>
          <p:cNvPr id="806" name="Shape 806"/>
          <p:cNvSpPr/>
          <p:nvPr/>
        </p:nvSpPr>
        <p:spPr>
          <a:xfrm>
            <a:off x="2616301" y="3941132"/>
            <a:ext cx="1130200"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Disk:</a:t>
            </a:r>
          </a:p>
        </p:txBody>
      </p:sp>
      <p:sp>
        <p:nvSpPr>
          <p:cNvPr id="807" name="Shape 807"/>
          <p:cNvSpPr/>
          <p:nvPr/>
        </p:nvSpPr>
        <p:spPr>
          <a:xfrm>
            <a:off x="4258733" y="2138374"/>
            <a:ext cx="678260"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dirty="0">
                <a:solidFill>
                  <a:srgbClr val="FFFFFF"/>
                </a:solidFill>
              </a:rPr>
              <a:t>A</a:t>
            </a:r>
          </a:p>
        </p:txBody>
      </p:sp>
      <p:sp>
        <p:nvSpPr>
          <p:cNvPr id="808" name="Shape 808"/>
          <p:cNvSpPr/>
          <p:nvPr/>
        </p:nvSpPr>
        <p:spPr>
          <a:xfrm>
            <a:off x="7421033" y="2138374"/>
            <a:ext cx="678261" cy="1270001"/>
          </a:xfrm>
          <a:prstGeom prst="rect">
            <a:avLst/>
          </a:prstGeom>
          <a:solidFill>
            <a:srgbClr val="11DBE3"/>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B</a:t>
            </a:r>
          </a:p>
        </p:txBody>
      </p:sp>
      <p:sp>
        <p:nvSpPr>
          <p:cNvPr id="809" name="Shape 809"/>
          <p:cNvSpPr/>
          <p:nvPr/>
        </p:nvSpPr>
        <p:spPr>
          <a:xfrm>
            <a:off x="2565552" y="2417132"/>
            <a:ext cx="118094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CPU:</a:t>
            </a:r>
          </a:p>
        </p:txBody>
      </p:sp>
      <p:sp>
        <p:nvSpPr>
          <p:cNvPr id="810" name="Shape 810"/>
          <p:cNvSpPr/>
          <p:nvPr/>
        </p:nvSpPr>
        <p:spPr>
          <a:xfrm>
            <a:off x="6163733" y="3662374"/>
            <a:ext cx="678260"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A</a:t>
            </a:r>
          </a:p>
        </p:txBody>
      </p:sp>
      <p:sp>
        <p:nvSpPr>
          <p:cNvPr id="811" name="Shape 811"/>
          <p:cNvSpPr/>
          <p:nvPr/>
        </p:nvSpPr>
        <p:spPr>
          <a:xfrm>
            <a:off x="5528733" y="2138374"/>
            <a:ext cx="678260"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dirty="0">
                <a:solidFill>
                  <a:srgbClr val="FFFFFF"/>
                </a:solidFill>
              </a:rPr>
              <a:t>A</a:t>
            </a:r>
          </a:p>
        </p:txBody>
      </p:sp>
      <p:sp>
        <p:nvSpPr>
          <p:cNvPr id="812" name="Shape 812"/>
          <p:cNvSpPr/>
          <p:nvPr/>
        </p:nvSpPr>
        <p:spPr>
          <a:xfrm>
            <a:off x="6798733" y="2138374"/>
            <a:ext cx="678261" cy="1270001"/>
          </a:xfrm>
          <a:prstGeom prst="rect">
            <a:avLst/>
          </a:prstGeom>
          <a:solidFill>
            <a:srgbClr val="0B5D12"/>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dirty="0">
                <a:solidFill>
                  <a:srgbClr val="FFFFFF"/>
                </a:solidFill>
              </a:rPr>
              <a:t>A</a:t>
            </a:r>
          </a:p>
        </p:txBody>
      </p:sp>
      <p:sp>
        <p:nvSpPr>
          <p:cNvPr id="813" name="Shape 813"/>
          <p:cNvSpPr/>
          <p:nvPr/>
        </p:nvSpPr>
        <p:spPr>
          <a:xfrm>
            <a:off x="6151033" y="2138374"/>
            <a:ext cx="678261" cy="1270001"/>
          </a:xfrm>
          <a:prstGeom prst="rect">
            <a:avLst/>
          </a:prstGeom>
          <a:solidFill>
            <a:srgbClr val="11DBE3"/>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B</a:t>
            </a:r>
          </a:p>
        </p:txBody>
      </p:sp>
      <p:sp>
        <p:nvSpPr>
          <p:cNvPr id="814" name="Shape 814"/>
          <p:cNvSpPr/>
          <p:nvPr/>
        </p:nvSpPr>
        <p:spPr>
          <a:xfrm>
            <a:off x="4881033" y="2138374"/>
            <a:ext cx="678261" cy="1270001"/>
          </a:xfrm>
          <a:prstGeom prst="rect">
            <a:avLst/>
          </a:prstGeom>
          <a:solidFill>
            <a:srgbClr val="11DBE3"/>
          </a:solidFill>
          <a:ln w="2540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lvl1pPr>
          </a:lstStyle>
          <a:p>
            <a:pPr lvl="0">
              <a:defRPr sz="1800">
                <a:solidFill>
                  <a:srgbClr val="000000"/>
                </a:solidFill>
              </a:defRPr>
            </a:pPr>
            <a:r>
              <a:rPr sz="2600">
                <a:solidFill>
                  <a:srgbClr val="FFFFFF"/>
                </a:solidFill>
              </a:rPr>
              <a:t>B</a:t>
            </a:r>
          </a:p>
        </p:txBody>
      </p:sp>
      <p:sp>
        <p:nvSpPr>
          <p:cNvPr id="25" name="TextBox 24"/>
          <p:cNvSpPr txBox="1"/>
          <p:nvPr/>
        </p:nvSpPr>
        <p:spPr>
          <a:xfrm>
            <a:off x="680832" y="6378150"/>
            <a:ext cx="11604627" cy="1200329"/>
          </a:xfrm>
          <a:prstGeom prst="rect">
            <a:avLst/>
          </a:prstGeom>
          <a:noFill/>
        </p:spPr>
        <p:txBody>
          <a:bodyPr wrap="square" rtlCol="0">
            <a:spAutoFit/>
          </a:bodyPr>
          <a:lstStyle/>
          <a:p>
            <a:r>
              <a:rPr lang="en-US" dirty="0"/>
              <a:t>While Job A is blocked for I/O, schedule another</a:t>
            </a:r>
          </a:p>
          <a:p>
            <a:r>
              <a:rPr lang="en-US" dirty="0"/>
              <a:t> ready job (here, job B)</a:t>
            </a:r>
          </a:p>
        </p:txBody>
      </p:sp>
      <p:sp>
        <p:nvSpPr>
          <p:cNvPr id="2" name="TextBox 1">
            <a:extLst>
              <a:ext uri="{FF2B5EF4-FFF2-40B4-BE49-F238E27FC236}">
                <a16:creationId xmlns:a16="http://schemas.microsoft.com/office/drawing/2014/main" id="{5AF2F6C6-E703-4DB4-A77E-093FC2DA4955}"/>
              </a:ext>
            </a:extLst>
          </p:cNvPr>
          <p:cNvSpPr txBox="1"/>
          <p:nvPr/>
        </p:nvSpPr>
        <p:spPr>
          <a:xfrm>
            <a:off x="4492829" y="5075691"/>
            <a:ext cx="7188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10</a:t>
            </a:r>
          </a:p>
        </p:txBody>
      </p:sp>
      <p:sp>
        <p:nvSpPr>
          <p:cNvPr id="3" name="TextBox 2">
            <a:extLst>
              <a:ext uri="{FF2B5EF4-FFF2-40B4-BE49-F238E27FC236}">
                <a16:creationId xmlns:a16="http://schemas.microsoft.com/office/drawing/2014/main" id="{01A78D1D-109A-0833-505D-59857DFCAC8D}"/>
              </a:ext>
            </a:extLst>
          </p:cNvPr>
          <p:cNvSpPr txBox="1"/>
          <p:nvPr/>
        </p:nvSpPr>
        <p:spPr>
          <a:xfrm>
            <a:off x="5876792" y="5078125"/>
            <a:ext cx="7393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30</a:t>
            </a:r>
          </a:p>
        </p:txBody>
      </p:sp>
      <p:sp>
        <p:nvSpPr>
          <p:cNvPr id="4" name="TextBox 3">
            <a:extLst>
              <a:ext uri="{FF2B5EF4-FFF2-40B4-BE49-F238E27FC236}">
                <a16:creationId xmlns:a16="http://schemas.microsoft.com/office/drawing/2014/main" id="{0FFFD997-33B4-A731-AEF0-5C3D4C3F6B4F}"/>
              </a:ext>
            </a:extLst>
          </p:cNvPr>
          <p:cNvSpPr txBox="1"/>
          <p:nvPr/>
        </p:nvSpPr>
        <p:spPr>
          <a:xfrm>
            <a:off x="7139660" y="5072663"/>
            <a:ext cx="7802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50</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Shape 81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Workload Assumptions</a:t>
            </a:r>
          </a:p>
        </p:txBody>
      </p:sp>
      <p:sp>
        <p:nvSpPr>
          <p:cNvPr id="820" name="Shape 820"/>
          <p:cNvSpPr>
            <a:spLocks noGrp="1"/>
          </p:cNvSpPr>
          <p:nvPr>
            <p:ph type="body" idx="4294967295"/>
          </p:nvPr>
        </p:nvSpPr>
        <p:spPr>
          <a:xfrm>
            <a:off x="793206" y="2967709"/>
            <a:ext cx="11099800" cy="5027613"/>
          </a:xfrm>
          <a:prstGeom prst="rect">
            <a:avLst/>
          </a:prstGeom>
        </p:spPr>
        <p:txBody>
          <a:bodyPr vert="horz" lIns="91440" tIns="45720" rIns="91440" bIns="45720" rtlCol="0" anchor="t">
            <a:normAutofit/>
          </a:bodyPr>
          <a:lstStyle/>
          <a:p>
            <a:pPr marL="324485" indent="-324485">
              <a:buNone/>
              <a:defRPr sz="1800">
                <a:solidFill>
                  <a:srgbClr val="000000"/>
                </a:solidFill>
              </a:defRPr>
            </a:pPr>
            <a:r>
              <a:rPr sz="3800" strike="sngStrike" dirty="0">
                <a:solidFill>
                  <a:srgbClr val="FFFFFF"/>
                </a:solidFill>
              </a:rPr>
              <a:t>1. Each job runs for the same amount of time</a:t>
            </a:r>
            <a:endParaRPr lang="en-US"/>
          </a:p>
          <a:p>
            <a:pPr marL="324485" lvl="0" indent="-324485">
              <a:buNone/>
              <a:defRPr sz="1800">
                <a:solidFill>
                  <a:srgbClr val="000000"/>
                </a:solidFill>
              </a:defRPr>
            </a:pPr>
            <a:r>
              <a:rPr sz="3800" strike="sngStrike" dirty="0">
                <a:solidFill>
                  <a:srgbClr val="FFFFFF"/>
                </a:solidFill>
              </a:rPr>
              <a:t>2. All jobs arrive at the same time</a:t>
            </a:r>
          </a:p>
          <a:p>
            <a:pPr marL="324485" lvl="0" indent="-324485">
              <a:buNone/>
              <a:defRPr sz="1800">
                <a:solidFill>
                  <a:srgbClr val="000000"/>
                </a:solidFill>
              </a:defRPr>
            </a:pPr>
            <a:r>
              <a:rPr sz="3800" strike="sngStrike" dirty="0">
                <a:solidFill>
                  <a:srgbClr val="FFFFFF"/>
                </a:solidFill>
              </a:rPr>
              <a:t>3. All jobs only use the CPU (no I/O)</a:t>
            </a:r>
          </a:p>
          <a:p>
            <a:pPr marL="324485" indent="-324485">
              <a:buNone/>
              <a:defRPr sz="1800">
                <a:solidFill>
                  <a:srgbClr val="000000"/>
                </a:solidFill>
              </a:defRPr>
            </a:pPr>
            <a:r>
              <a:rPr sz="3800" strike="sngStrike" dirty="0">
                <a:solidFill>
                  <a:srgbClr val="FFFFFF"/>
                </a:solidFill>
              </a:rPr>
              <a:t>4. The run-time of each job is known</a:t>
            </a:r>
            <a:br>
              <a:rPr sz="3800" strike="sngStrike" dirty="0">
                <a:solidFill>
                  <a:srgbClr val="FFFFFF"/>
                </a:solidFill>
              </a:rPr>
            </a:br>
            <a:r>
              <a:rPr lang="en-US" sz="3800" dirty="0">
                <a:solidFill>
                  <a:srgbClr val="FFFFFF"/>
                </a:solidFill>
              </a:rPr>
              <a:t> </a:t>
            </a:r>
            <a:r>
              <a:rPr lang="en-US" sz="3800" dirty="0">
                <a:solidFill>
                  <a:schemeClr val="bg2">
                    <a:lumMod val="75000"/>
                  </a:schemeClr>
                </a:solidFill>
              </a:rPr>
              <a:t>  </a:t>
            </a:r>
            <a:r>
              <a:rPr sz="3800" dirty="0">
                <a:solidFill>
                  <a:schemeClr val="bg2">
                    <a:lumMod val="75000"/>
                  </a:schemeClr>
                </a:solidFill>
              </a:rPr>
              <a:t> (</a:t>
            </a:r>
            <a:r>
              <a:rPr lang="en-US" sz="3800" dirty="0">
                <a:solidFill>
                  <a:schemeClr val="bg2">
                    <a:lumMod val="75000"/>
                  </a:schemeClr>
                </a:solidFill>
              </a:rPr>
              <a:t>We n</a:t>
            </a:r>
            <a:r>
              <a:rPr sz="3800" dirty="0">
                <a:solidFill>
                  <a:schemeClr val="bg2">
                    <a:lumMod val="75000"/>
                  </a:schemeClr>
                </a:solidFill>
              </a:rPr>
              <a:t>eed </a:t>
            </a:r>
            <a:r>
              <a:rPr lang="en-US" sz="3800" dirty="0">
                <a:solidFill>
                  <a:schemeClr val="bg2">
                    <a:lumMod val="75000"/>
                  </a:schemeClr>
                </a:solidFill>
              </a:rPr>
              <a:t>a </a:t>
            </a:r>
            <a:r>
              <a:rPr sz="3800" dirty="0">
                <a:solidFill>
                  <a:schemeClr val="bg2">
                    <a:lumMod val="75000"/>
                  </a:schemeClr>
                </a:solidFill>
              </a:rPr>
              <a:t>smarter, fancier scheduler</a:t>
            </a:r>
            <a:r>
              <a:rPr lang="en-US" sz="3800" dirty="0">
                <a:solidFill>
                  <a:schemeClr val="bg2">
                    <a:lumMod val="75000"/>
                  </a:schemeClr>
                </a:solidFill>
              </a:rPr>
              <a:t> (see below)</a:t>
            </a:r>
            <a:r>
              <a:rPr sz="3800" dirty="0">
                <a:solidFill>
                  <a:schemeClr val="bg2">
                    <a:lumMod val="75000"/>
                  </a:schemeClr>
                </a:solidFill>
              </a:rPr>
              <a: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41EA-2361-476D-8029-A8DFF297CF2C}"/>
              </a:ext>
            </a:extLst>
          </p:cNvPr>
          <p:cNvSpPr>
            <a:spLocks noGrp="1"/>
          </p:cNvSpPr>
          <p:nvPr>
            <p:ph type="title"/>
          </p:nvPr>
        </p:nvSpPr>
        <p:spPr>
          <a:xfrm>
            <a:off x="1217508" y="879671"/>
            <a:ext cx="10566399" cy="1319244"/>
          </a:xfrm>
        </p:spPr>
        <p:txBody>
          <a:bodyPr/>
          <a:lstStyle/>
          <a:p>
            <a:r>
              <a:rPr lang="en-US" dirty="0"/>
              <a:t>Predicting/knowing run time</a:t>
            </a:r>
          </a:p>
        </p:txBody>
      </p:sp>
      <p:sp>
        <p:nvSpPr>
          <p:cNvPr id="3" name="Content Placeholder 2">
            <a:extLst>
              <a:ext uri="{FF2B5EF4-FFF2-40B4-BE49-F238E27FC236}">
                <a16:creationId xmlns:a16="http://schemas.microsoft.com/office/drawing/2014/main" id="{AA8F8CC3-4DA6-4D20-A683-B6F7AB6F66E2}"/>
              </a:ext>
            </a:extLst>
          </p:cNvPr>
          <p:cNvSpPr>
            <a:spLocks noGrp="1"/>
          </p:cNvSpPr>
          <p:nvPr>
            <p:ph idx="1"/>
          </p:nvPr>
        </p:nvSpPr>
        <p:spPr>
          <a:xfrm>
            <a:off x="1217508" y="2358248"/>
            <a:ext cx="10566399" cy="6176152"/>
          </a:xfrm>
        </p:spPr>
        <p:txBody>
          <a:bodyPr vert="horz" lIns="91440" tIns="45720" rIns="91440" bIns="45720" rtlCol="0" anchor="t">
            <a:normAutofit lnSpcReduction="10000"/>
          </a:bodyPr>
          <a:lstStyle/>
          <a:p>
            <a:pPr marL="324485" indent="-324485"/>
            <a:r>
              <a:rPr lang="en-US" dirty="0"/>
              <a:t>In real systems, predicting/knowing the run time of a process before it runs is a very difficult problem.</a:t>
            </a:r>
            <a:endParaRPr lang="en-US"/>
          </a:p>
          <a:p>
            <a:pPr marL="324485" indent="-324485"/>
            <a:r>
              <a:rPr lang="en-US" sz="3400" dirty="0"/>
              <a:t>For some kinds of programs, information about prior runs may allow reasonably accurate predictions of run time, but for interactive programs, good predictions are extremely difficult.</a:t>
            </a:r>
          </a:p>
          <a:p>
            <a:pPr marL="324485" indent="-324485"/>
            <a:r>
              <a:rPr lang="en-US" sz="3400" dirty="0"/>
              <a:t>For these reasons, implementing schedulers such as STCF is difficult in real systems, and also for these reasons, real systems use schedulers that do not require a knowledge of run time for jobs (processes).</a:t>
            </a:r>
          </a:p>
        </p:txBody>
      </p:sp>
    </p:spTree>
    <p:extLst>
      <p:ext uri="{BB962C8B-B14F-4D97-AF65-F5344CB8AC3E}">
        <p14:creationId xmlns:p14="http://schemas.microsoft.com/office/powerpoint/2010/main" val="2747350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F6D5-BBF9-458C-B31A-DC3F6DA7FB72}"/>
              </a:ext>
            </a:extLst>
          </p:cNvPr>
          <p:cNvSpPr>
            <a:spLocks noGrp="1"/>
          </p:cNvSpPr>
          <p:nvPr>
            <p:ph type="title"/>
          </p:nvPr>
        </p:nvSpPr>
        <p:spPr/>
        <p:txBody>
          <a:bodyPr/>
          <a:lstStyle/>
          <a:p>
            <a:r>
              <a:rPr lang="en-US" dirty="0"/>
              <a:t>Next scheduler</a:t>
            </a:r>
          </a:p>
        </p:txBody>
      </p:sp>
      <p:sp>
        <p:nvSpPr>
          <p:cNvPr id="3" name="Content Placeholder 2">
            <a:extLst>
              <a:ext uri="{FF2B5EF4-FFF2-40B4-BE49-F238E27FC236}">
                <a16:creationId xmlns:a16="http://schemas.microsoft.com/office/drawing/2014/main" id="{E56297A8-BF8B-406B-A745-D014E6A8119E}"/>
              </a:ext>
            </a:extLst>
          </p:cNvPr>
          <p:cNvSpPr>
            <a:spLocks noGrp="1"/>
          </p:cNvSpPr>
          <p:nvPr>
            <p:ph idx="1"/>
          </p:nvPr>
        </p:nvSpPr>
        <p:spPr/>
        <p:txBody>
          <a:bodyPr/>
          <a:lstStyle/>
          <a:p>
            <a:r>
              <a:rPr lang="en-US" dirty="0"/>
              <a:t>The scheduler below is very similar to many schedulers used in real systems (such as the ones we use every day).</a:t>
            </a:r>
          </a:p>
          <a:p>
            <a:r>
              <a:rPr lang="en-US" dirty="0"/>
              <a:t>Real schedulers may be different in some details, but the overall approach is often quite similar to the MLFQ scheduler described below (though it is still simpler than schedulers used in real systems).</a:t>
            </a:r>
          </a:p>
        </p:txBody>
      </p:sp>
    </p:spTree>
    <p:extLst>
      <p:ext uri="{BB962C8B-B14F-4D97-AF65-F5344CB8AC3E}">
        <p14:creationId xmlns:p14="http://schemas.microsoft.com/office/powerpoint/2010/main" val="2712773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Shape 824"/>
          <p:cNvSpPr>
            <a:spLocks noGrp="1"/>
          </p:cNvSpPr>
          <p:nvPr>
            <p:ph type="title"/>
          </p:nvPr>
        </p:nvSpPr>
        <p:spPr>
          <a:xfrm>
            <a:off x="1664958" y="777977"/>
            <a:ext cx="10566399" cy="1550765"/>
          </a:xfrm>
          <a:prstGeom prst="rect">
            <a:avLst/>
          </a:prstGeom>
        </p:spPr>
        <p:txBody>
          <a:bodyPr/>
          <a:lstStyle>
            <a:lvl1pPr defTabSz="379729">
              <a:defRPr sz="5200"/>
            </a:lvl1pPr>
          </a:lstStyle>
          <a:p>
            <a:pPr lvl="0">
              <a:defRPr sz="1800">
                <a:solidFill>
                  <a:srgbClr val="000000"/>
                </a:solidFill>
              </a:defRPr>
            </a:pPr>
            <a:r>
              <a:rPr sz="5200" dirty="0">
                <a:solidFill>
                  <a:srgbClr val="FFFFFF"/>
                </a:solidFill>
              </a:rPr>
              <a:t>MLFQ </a:t>
            </a:r>
            <a:br>
              <a:rPr lang="en-US" sz="5200" dirty="0">
                <a:solidFill>
                  <a:srgbClr val="FFFFFF"/>
                </a:solidFill>
              </a:rPr>
            </a:br>
            <a:r>
              <a:rPr sz="5200" dirty="0">
                <a:solidFill>
                  <a:srgbClr val="FFFFFF"/>
                </a:solidFill>
              </a:rPr>
              <a:t>(Multi-Level Feedback Queue)</a:t>
            </a:r>
          </a:p>
        </p:txBody>
      </p:sp>
      <p:sp>
        <p:nvSpPr>
          <p:cNvPr id="4" name="Content Placeholder 3"/>
          <p:cNvSpPr>
            <a:spLocks noGrp="1"/>
          </p:cNvSpPr>
          <p:nvPr>
            <p:ph idx="1"/>
          </p:nvPr>
        </p:nvSpPr>
        <p:spPr>
          <a:xfrm>
            <a:off x="1115532" y="2580622"/>
            <a:ext cx="11429280" cy="6111805"/>
          </a:xfrm>
        </p:spPr>
        <p:txBody>
          <a:bodyPr/>
          <a:lstStyle/>
          <a:p>
            <a:pPr lvl="0">
              <a:buNone/>
              <a:defRPr sz="1800">
                <a:solidFill>
                  <a:srgbClr val="000000"/>
                </a:solidFill>
              </a:defRPr>
            </a:pPr>
            <a:r>
              <a:rPr lang="en-US" sz="3600" dirty="0">
                <a:solidFill>
                  <a:srgbClr val="FFFFFF"/>
                </a:solidFill>
              </a:rPr>
              <a:t>Goal: general-purpose scheduling (real systems)</a:t>
            </a:r>
          </a:p>
          <a:p>
            <a:pPr lvl="0">
              <a:buNone/>
              <a:defRPr sz="1800">
                <a:solidFill>
                  <a:srgbClr val="000000"/>
                </a:solidFill>
              </a:defRPr>
            </a:pPr>
            <a:r>
              <a:rPr lang="en-US" sz="3600" dirty="0">
                <a:solidFill>
                  <a:srgbClr val="FFFFFF"/>
                </a:solidFill>
              </a:rPr>
              <a:t>Must support two job types with distinct goals</a:t>
            </a:r>
            <a:br>
              <a:rPr lang="en-US" sz="3600" dirty="0">
                <a:solidFill>
                  <a:srgbClr val="FFFFFF"/>
                </a:solidFill>
              </a:rPr>
            </a:br>
            <a:r>
              <a:rPr lang="en-US" sz="3600" dirty="0">
                <a:solidFill>
                  <a:srgbClr val="FFFFFF"/>
                </a:solidFill>
              </a:rPr>
              <a:t> - “</a:t>
            </a:r>
            <a:r>
              <a:rPr lang="en-US" sz="3600" dirty="0">
                <a:solidFill>
                  <a:srgbClr val="D45954"/>
                </a:solidFill>
              </a:rPr>
              <a:t>interactive</a:t>
            </a:r>
            <a:r>
              <a:rPr lang="en-US" sz="3600" dirty="0">
                <a:solidFill>
                  <a:srgbClr val="FFFFFF"/>
                </a:solidFill>
              </a:rPr>
              <a:t>” programs care about </a:t>
            </a:r>
            <a:r>
              <a:rPr lang="en-US" sz="3600" dirty="0">
                <a:solidFill>
                  <a:srgbClr val="D45954"/>
                </a:solidFill>
              </a:rPr>
              <a:t>response time</a:t>
            </a:r>
            <a:br>
              <a:rPr lang="en-US" sz="3600" dirty="0">
                <a:solidFill>
                  <a:srgbClr val="D45954"/>
                </a:solidFill>
              </a:rPr>
            </a:br>
            <a:r>
              <a:rPr lang="en-US" sz="3600" dirty="0">
                <a:solidFill>
                  <a:srgbClr val="FFFFFF"/>
                </a:solidFill>
              </a:rPr>
              <a:t> - “</a:t>
            </a:r>
            <a:r>
              <a:rPr lang="en-US" sz="3600" dirty="0">
                <a:solidFill>
                  <a:schemeClr val="accent2">
                    <a:lumMod val="50000"/>
                  </a:schemeClr>
                </a:solidFill>
              </a:rPr>
              <a:t>batch</a:t>
            </a:r>
            <a:r>
              <a:rPr lang="en-US" sz="3600" dirty="0">
                <a:solidFill>
                  <a:srgbClr val="FFFFFF"/>
                </a:solidFill>
              </a:rPr>
              <a:t>” programs care about </a:t>
            </a:r>
            <a:r>
              <a:rPr lang="en-US" sz="3600" dirty="0">
                <a:solidFill>
                  <a:schemeClr val="bg2">
                    <a:lumMod val="75000"/>
                  </a:schemeClr>
                </a:solidFill>
              </a:rPr>
              <a:t>turnaround time</a:t>
            </a:r>
          </a:p>
          <a:p>
            <a:pPr lvl="0">
              <a:buNone/>
              <a:defRPr sz="1800">
                <a:solidFill>
                  <a:srgbClr val="000000"/>
                </a:solidFill>
              </a:defRPr>
            </a:pPr>
            <a:r>
              <a:rPr lang="en-US" sz="3600" dirty="0">
                <a:solidFill>
                  <a:srgbClr val="FFFFFF"/>
                </a:solidFill>
              </a:rPr>
              <a:t>Approach: multiple levels of round-robin;</a:t>
            </a:r>
            <a:br>
              <a:rPr lang="en-US" sz="3600" dirty="0">
                <a:solidFill>
                  <a:srgbClr val="FFFFFF"/>
                </a:solidFill>
              </a:rPr>
            </a:br>
            <a:r>
              <a:rPr lang="en-US" sz="3600" dirty="0">
                <a:solidFill>
                  <a:srgbClr val="FFFFFF"/>
                </a:solidFill>
              </a:rPr>
              <a:t>each level has higher priority than lower levels and preempts them</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Shape 827"/>
          <p:cNvSpPr>
            <a:spLocks noGrp="1"/>
          </p:cNvSpPr>
          <p:nvPr>
            <p:ph type="title"/>
          </p:nvPr>
        </p:nvSpPr>
        <p:spPr>
          <a:xfrm>
            <a:off x="1461571" y="594929"/>
            <a:ext cx="10566399" cy="1244048"/>
          </a:xfrm>
          <a:prstGeom prst="rect">
            <a:avLst/>
          </a:prstGeom>
        </p:spPr>
        <p:txBody>
          <a:bodyPr/>
          <a:lstStyle>
            <a:lvl1pPr defTabSz="473201">
              <a:defRPr sz="6480"/>
            </a:lvl1pPr>
          </a:lstStyle>
          <a:p>
            <a:pPr lvl="0">
              <a:defRPr sz="1800">
                <a:solidFill>
                  <a:srgbClr val="000000"/>
                </a:solidFill>
              </a:defRPr>
            </a:pPr>
            <a:r>
              <a:rPr sz="6480">
                <a:solidFill>
                  <a:srgbClr val="FFFFFF"/>
                </a:solidFill>
              </a:rPr>
              <a:t>Priorities</a:t>
            </a:r>
          </a:p>
        </p:txBody>
      </p:sp>
      <p:sp>
        <p:nvSpPr>
          <p:cNvPr id="828" name="Shape 828"/>
          <p:cNvSpPr>
            <a:spLocks noGrp="1"/>
          </p:cNvSpPr>
          <p:nvPr>
            <p:ph type="body" idx="4294967295"/>
          </p:nvPr>
        </p:nvSpPr>
        <p:spPr>
          <a:xfrm>
            <a:off x="1301672" y="1998477"/>
            <a:ext cx="11099800" cy="1455737"/>
          </a:xfrm>
          <a:prstGeom prst="rect">
            <a:avLst/>
          </a:prstGeom>
        </p:spPr>
        <p:txBody>
          <a:bodyPr>
            <a:normAutofit fontScale="92500" lnSpcReduction="10000"/>
          </a:bodyPr>
          <a:lstStyle/>
          <a:p>
            <a:pPr lvl="0">
              <a:buNone/>
              <a:defRPr sz="1800">
                <a:solidFill>
                  <a:srgbClr val="000000"/>
                </a:solidFill>
              </a:defRPr>
            </a:pPr>
            <a:r>
              <a:rPr sz="3800" dirty="0">
                <a:solidFill>
                  <a:srgbClr val="FFFFFF"/>
                </a:solidFill>
              </a:rPr>
              <a:t>Rule 1: If priority(A) &gt; Priority(B), A runs</a:t>
            </a:r>
            <a:endParaRPr lang="en-US" sz="3800" dirty="0">
              <a:solidFill>
                <a:srgbClr val="FFFFFF"/>
              </a:solidFill>
            </a:endParaRPr>
          </a:p>
          <a:p>
            <a:pPr lvl="0">
              <a:buNone/>
              <a:defRPr sz="1800">
                <a:solidFill>
                  <a:srgbClr val="000000"/>
                </a:solidFill>
              </a:defRPr>
            </a:pPr>
            <a:r>
              <a:rPr sz="3800" dirty="0">
                <a:solidFill>
                  <a:srgbClr val="FFFFFF"/>
                </a:solidFill>
              </a:rPr>
              <a:t>Rule 2: If priority(A) == Priority(B), A &amp; B run in RR</a:t>
            </a:r>
          </a:p>
        </p:txBody>
      </p:sp>
      <p:sp>
        <p:nvSpPr>
          <p:cNvPr id="829" name="Shape 829"/>
          <p:cNvSpPr/>
          <p:nvPr/>
        </p:nvSpPr>
        <p:spPr>
          <a:xfrm>
            <a:off x="2345266" y="4081238"/>
            <a:ext cx="737263" cy="7372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A</a:t>
            </a:r>
          </a:p>
        </p:txBody>
      </p:sp>
      <p:sp>
        <p:nvSpPr>
          <p:cNvPr id="830" name="Shape 830"/>
          <p:cNvSpPr/>
          <p:nvPr/>
        </p:nvSpPr>
        <p:spPr>
          <a:xfrm>
            <a:off x="2345266" y="4970238"/>
            <a:ext cx="737262" cy="7372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BDB45"/>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B</a:t>
            </a:r>
          </a:p>
        </p:txBody>
      </p:sp>
      <p:sp>
        <p:nvSpPr>
          <p:cNvPr id="831" name="Shape 831"/>
          <p:cNvSpPr/>
          <p:nvPr/>
        </p:nvSpPr>
        <p:spPr>
          <a:xfrm>
            <a:off x="2345266" y="6748238"/>
            <a:ext cx="737262" cy="7372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881F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C</a:t>
            </a:r>
          </a:p>
        </p:txBody>
      </p:sp>
      <p:sp>
        <p:nvSpPr>
          <p:cNvPr id="832" name="Shape 832"/>
          <p:cNvSpPr/>
          <p:nvPr/>
        </p:nvSpPr>
        <p:spPr>
          <a:xfrm>
            <a:off x="1009497" y="4100288"/>
            <a:ext cx="72420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Q3</a:t>
            </a:r>
          </a:p>
        </p:txBody>
      </p:sp>
      <p:sp>
        <p:nvSpPr>
          <p:cNvPr id="833" name="Shape 833"/>
          <p:cNvSpPr/>
          <p:nvPr/>
        </p:nvSpPr>
        <p:spPr>
          <a:xfrm>
            <a:off x="1009497" y="4989288"/>
            <a:ext cx="72420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Q2</a:t>
            </a:r>
          </a:p>
        </p:txBody>
      </p:sp>
      <p:sp>
        <p:nvSpPr>
          <p:cNvPr id="834" name="Shape 834"/>
          <p:cNvSpPr/>
          <p:nvPr/>
        </p:nvSpPr>
        <p:spPr>
          <a:xfrm>
            <a:off x="1009497" y="5878288"/>
            <a:ext cx="72420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Q1</a:t>
            </a:r>
          </a:p>
        </p:txBody>
      </p:sp>
      <p:sp>
        <p:nvSpPr>
          <p:cNvPr id="835" name="Shape 835"/>
          <p:cNvSpPr/>
          <p:nvPr/>
        </p:nvSpPr>
        <p:spPr>
          <a:xfrm>
            <a:off x="1009497" y="6767288"/>
            <a:ext cx="72420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Q0</a:t>
            </a:r>
          </a:p>
        </p:txBody>
      </p:sp>
      <p:sp>
        <p:nvSpPr>
          <p:cNvPr id="836" name="Shape 836"/>
          <p:cNvSpPr/>
          <p:nvPr/>
        </p:nvSpPr>
        <p:spPr>
          <a:xfrm>
            <a:off x="3742266" y="6748238"/>
            <a:ext cx="737262" cy="7372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45954"/>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2600" b="1">
                <a:solidFill>
                  <a:srgbClr val="FFFFFF"/>
                </a:solidFill>
              </a:rPr>
              <a:t>D</a:t>
            </a:r>
          </a:p>
        </p:txBody>
      </p:sp>
      <p:sp>
        <p:nvSpPr>
          <p:cNvPr id="837" name="Shape 837"/>
          <p:cNvSpPr/>
          <p:nvPr/>
        </p:nvSpPr>
        <p:spPr>
          <a:xfrm>
            <a:off x="3169840" y="7135082"/>
            <a:ext cx="485114" cy="1"/>
          </a:xfrm>
          <a:prstGeom prst="line">
            <a:avLst/>
          </a:prstGeom>
          <a:ln w="50800">
            <a:solidFill>
              <a:srgbClr val="FFFFFF"/>
            </a:solidFill>
            <a:miter lim="400000"/>
            <a:tailEnd type="triangle"/>
          </a:ln>
        </p:spPr>
        <p:txBody>
          <a:bodyPr lIns="0" tIns="0" rIns="0" bIns="0" anchor="ctr"/>
          <a:lstStyle/>
          <a:p>
            <a:pPr lvl="0">
              <a:defRPr sz="2600"/>
            </a:pPr>
            <a:endParaRPr/>
          </a:p>
        </p:txBody>
      </p:sp>
      <p:sp>
        <p:nvSpPr>
          <p:cNvPr id="838" name="Shape 838"/>
          <p:cNvSpPr/>
          <p:nvPr/>
        </p:nvSpPr>
        <p:spPr>
          <a:xfrm>
            <a:off x="1772840" y="7135082"/>
            <a:ext cx="485114" cy="1"/>
          </a:xfrm>
          <a:prstGeom prst="line">
            <a:avLst/>
          </a:prstGeom>
          <a:ln w="50800">
            <a:solidFill>
              <a:srgbClr val="FFFFFF"/>
            </a:solidFill>
            <a:miter lim="400000"/>
            <a:tailEnd type="triangle"/>
          </a:ln>
        </p:spPr>
        <p:txBody>
          <a:bodyPr lIns="0" tIns="0" rIns="0" bIns="0" anchor="ctr"/>
          <a:lstStyle/>
          <a:p>
            <a:pPr lvl="0">
              <a:defRPr sz="2600"/>
            </a:pPr>
            <a:endParaRPr/>
          </a:p>
        </p:txBody>
      </p:sp>
      <p:sp>
        <p:nvSpPr>
          <p:cNvPr id="839" name="Shape 839"/>
          <p:cNvSpPr/>
          <p:nvPr/>
        </p:nvSpPr>
        <p:spPr>
          <a:xfrm>
            <a:off x="1772840" y="5357082"/>
            <a:ext cx="485114" cy="1"/>
          </a:xfrm>
          <a:prstGeom prst="line">
            <a:avLst/>
          </a:prstGeom>
          <a:ln w="50800">
            <a:solidFill>
              <a:srgbClr val="FFFFFF"/>
            </a:solidFill>
            <a:miter lim="400000"/>
            <a:tailEnd type="triangle"/>
          </a:ln>
        </p:spPr>
        <p:txBody>
          <a:bodyPr lIns="0" tIns="0" rIns="0" bIns="0" anchor="ctr"/>
          <a:lstStyle/>
          <a:p>
            <a:pPr lvl="0">
              <a:defRPr sz="2600"/>
            </a:pPr>
            <a:endParaRPr/>
          </a:p>
        </p:txBody>
      </p:sp>
      <p:sp>
        <p:nvSpPr>
          <p:cNvPr id="840" name="Shape 840"/>
          <p:cNvSpPr/>
          <p:nvPr/>
        </p:nvSpPr>
        <p:spPr>
          <a:xfrm>
            <a:off x="1772840" y="4417282"/>
            <a:ext cx="485114" cy="1"/>
          </a:xfrm>
          <a:prstGeom prst="line">
            <a:avLst/>
          </a:prstGeom>
          <a:ln w="50800">
            <a:solidFill>
              <a:srgbClr val="FFFFFF"/>
            </a:solidFill>
            <a:miter lim="400000"/>
            <a:tailEnd type="triangle"/>
          </a:ln>
        </p:spPr>
        <p:txBody>
          <a:bodyPr lIns="0" tIns="0" rIns="0" bIns="0" anchor="ctr"/>
          <a:lstStyle/>
          <a:p>
            <a:pPr lvl="0">
              <a:defRPr sz="2600"/>
            </a:pPr>
            <a:endParaRPr/>
          </a:p>
        </p:txBody>
      </p:sp>
      <p:sp>
        <p:nvSpPr>
          <p:cNvPr id="16" name="Shape 855"/>
          <p:cNvSpPr/>
          <p:nvPr/>
        </p:nvSpPr>
        <p:spPr>
          <a:xfrm>
            <a:off x="5921115" y="4065220"/>
            <a:ext cx="6925455" cy="480895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spcBef>
                <a:spcPts val="4200"/>
              </a:spcBef>
              <a:defRPr sz="1800">
                <a:solidFill>
                  <a:srgbClr val="000000"/>
                </a:solidFill>
              </a:defRPr>
            </a:pPr>
            <a:r>
              <a:rPr lang="en-US" sz="3800" dirty="0">
                <a:solidFill>
                  <a:srgbClr val="FFFFFF"/>
                </a:solidFill>
              </a:rPr>
              <a:t>“Multi-level”</a:t>
            </a:r>
          </a:p>
          <a:p>
            <a:pPr lvl="0" algn="l">
              <a:spcBef>
                <a:spcPts val="4200"/>
              </a:spcBef>
              <a:defRPr sz="1800">
                <a:solidFill>
                  <a:srgbClr val="000000"/>
                </a:solidFill>
              </a:defRPr>
            </a:pPr>
            <a:r>
              <a:rPr sz="3800" dirty="0">
                <a:solidFill>
                  <a:schemeClr val="tx1"/>
                </a:solidFill>
              </a:rPr>
              <a:t>How to know </a:t>
            </a:r>
            <a:r>
              <a:rPr lang="en-US" sz="3800" dirty="0">
                <a:solidFill>
                  <a:schemeClr val="tx1"/>
                </a:solidFill>
              </a:rPr>
              <a:t>how to </a:t>
            </a:r>
            <a:r>
              <a:rPr sz="3800" dirty="0">
                <a:solidFill>
                  <a:schemeClr val="tx1"/>
                </a:solidFill>
              </a:rPr>
              <a:t>set priority?</a:t>
            </a:r>
          </a:p>
          <a:p>
            <a:pPr lvl="0" algn="l">
              <a:defRPr sz="1800">
                <a:solidFill>
                  <a:srgbClr val="000000"/>
                </a:solidFill>
              </a:defRPr>
            </a:pPr>
            <a:r>
              <a:rPr sz="3800" dirty="0">
                <a:solidFill>
                  <a:schemeClr val="tx1"/>
                </a:solidFill>
              </a:rPr>
              <a:t>Approach 1: nice</a:t>
            </a:r>
            <a:r>
              <a:rPr lang="en-US" sz="3800" dirty="0">
                <a:solidFill>
                  <a:schemeClr val="tx1"/>
                </a:solidFill>
              </a:rPr>
              <a:t> (used in Linux)</a:t>
            </a:r>
            <a:br>
              <a:rPr sz="3800" dirty="0">
                <a:solidFill>
                  <a:schemeClr val="tx1"/>
                </a:solidFill>
              </a:rPr>
            </a:br>
            <a:r>
              <a:rPr sz="3800" dirty="0">
                <a:solidFill>
                  <a:schemeClr val="tx1"/>
                </a:solidFill>
              </a:rPr>
              <a:t>Approach 2: history</a:t>
            </a:r>
            <a:r>
              <a:rPr lang="en-US" sz="3800" dirty="0">
                <a:solidFill>
                  <a:schemeClr val="tx1"/>
                </a:solidFill>
              </a:rPr>
              <a:t> “feedback”</a:t>
            </a:r>
          </a:p>
          <a:p>
            <a:pPr lvl="0" algn="l">
              <a:defRPr sz="1800">
                <a:solidFill>
                  <a:srgbClr val="000000"/>
                </a:solidFill>
              </a:defRPr>
            </a:pPr>
            <a:r>
              <a:rPr lang="en-US" sz="3800" dirty="0">
                <a:solidFill>
                  <a:schemeClr val="tx1"/>
                </a:solidFill>
              </a:rPr>
              <a:t>(this MLFQ scheduler uses history</a:t>
            </a:r>
          </a:p>
          <a:p>
            <a:pPr lvl="0" algn="l">
              <a:defRPr sz="1800">
                <a:solidFill>
                  <a:srgbClr val="000000"/>
                </a:solidFill>
              </a:defRPr>
            </a:pPr>
            <a:r>
              <a:rPr lang="en-US" sz="3800" dirty="0">
                <a:solidFill>
                  <a:schemeClr val="tx1"/>
                </a:solidFill>
              </a:rPr>
              <a:t>feedback)</a:t>
            </a:r>
            <a:endParaRPr sz="3800" dirty="0">
              <a:solidFill>
                <a:srgbClr val="FFFFFF"/>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 name="Shape 874"/>
          <p:cNvSpPr>
            <a:spLocks noGrp="1"/>
          </p:cNvSpPr>
          <p:nvPr>
            <p:ph type="title"/>
          </p:nvPr>
        </p:nvSpPr>
        <p:spPr>
          <a:xfrm>
            <a:off x="1624280" y="879670"/>
            <a:ext cx="10566399" cy="1284944"/>
          </a:xfrm>
          <a:prstGeom prst="rect">
            <a:avLst/>
          </a:prstGeom>
        </p:spPr>
        <p:txBody>
          <a:bodyPr/>
          <a:lstStyle>
            <a:lvl1pPr defTabSz="473201">
              <a:defRPr sz="6480"/>
            </a:lvl1pPr>
          </a:lstStyle>
          <a:p>
            <a:pPr lvl="0">
              <a:defRPr sz="1800">
                <a:solidFill>
                  <a:srgbClr val="000000"/>
                </a:solidFill>
              </a:defRPr>
            </a:pPr>
            <a:r>
              <a:rPr sz="6480">
                <a:solidFill>
                  <a:srgbClr val="FFFFFF"/>
                </a:solidFill>
              </a:rPr>
              <a:t>History</a:t>
            </a:r>
          </a:p>
        </p:txBody>
      </p:sp>
      <p:sp>
        <p:nvSpPr>
          <p:cNvPr id="875" name="Shape 875"/>
          <p:cNvSpPr>
            <a:spLocks noGrp="1"/>
          </p:cNvSpPr>
          <p:nvPr>
            <p:ph type="body" idx="4294967295"/>
          </p:nvPr>
        </p:nvSpPr>
        <p:spPr>
          <a:xfrm>
            <a:off x="751054" y="2830792"/>
            <a:ext cx="12782550" cy="3730625"/>
          </a:xfrm>
          <a:prstGeom prst="rect">
            <a:avLst/>
          </a:prstGeom>
        </p:spPr>
        <p:txBody>
          <a:bodyPr vert="horz" lIns="91440" tIns="45720" rIns="91440" bIns="45720" rtlCol="0" anchor="t">
            <a:normAutofit fontScale="92500" lnSpcReduction="20000"/>
          </a:bodyPr>
          <a:lstStyle/>
          <a:p>
            <a:pPr marL="324485" lvl="0" indent="-324485">
              <a:defRPr sz="1800">
                <a:solidFill>
                  <a:srgbClr val="000000"/>
                </a:solidFill>
              </a:defRPr>
            </a:pPr>
            <a:r>
              <a:rPr lang="en-US" sz="3800" dirty="0">
                <a:solidFill>
                  <a:srgbClr val="FFFFFF"/>
                </a:solidFill>
              </a:rPr>
              <a:t>Use past behavior of process to predict future behavior (history feedback)</a:t>
            </a:r>
            <a:endParaRPr lang="en-US"/>
          </a:p>
          <a:p>
            <a:pPr marL="974725" lvl="1" indent="-324485">
              <a:defRPr sz="1800">
                <a:solidFill>
                  <a:srgbClr val="000000"/>
                </a:solidFill>
              </a:defRPr>
            </a:pPr>
            <a:r>
              <a:rPr lang="en-US" sz="3500" dirty="0">
                <a:solidFill>
                  <a:srgbClr val="FFFFFF"/>
                </a:solidFill>
              </a:rPr>
              <a:t>Common technique in systems</a:t>
            </a:r>
          </a:p>
          <a:p>
            <a:pPr marL="324485" lvl="0" indent="-324485">
              <a:defRPr sz="1800">
                <a:solidFill>
                  <a:srgbClr val="000000"/>
                </a:solidFill>
              </a:defRPr>
            </a:pPr>
            <a:r>
              <a:rPr sz="3800" dirty="0">
                <a:solidFill>
                  <a:srgbClr val="FFFFFF"/>
                </a:solidFill>
              </a:rPr>
              <a:t>Processes alternate between </a:t>
            </a:r>
            <a:r>
              <a:rPr sz="3800" dirty="0">
                <a:solidFill>
                  <a:schemeClr val="accent1">
                    <a:lumMod val="49000"/>
                  </a:schemeClr>
                </a:solidFill>
              </a:rPr>
              <a:t>I/O</a:t>
            </a:r>
            <a:r>
              <a:rPr sz="3800" dirty="0">
                <a:solidFill>
                  <a:srgbClr val="FFFFFF"/>
                </a:solidFill>
              </a:rPr>
              <a:t> and </a:t>
            </a:r>
            <a:r>
              <a:rPr sz="3800" dirty="0">
                <a:solidFill>
                  <a:schemeClr val="accent5">
                    <a:lumMod val="49000"/>
                  </a:schemeClr>
                </a:solidFill>
              </a:rPr>
              <a:t>CPU</a:t>
            </a:r>
            <a:r>
              <a:rPr sz="3800" dirty="0">
                <a:solidFill>
                  <a:srgbClr val="FFFFFF"/>
                </a:solidFill>
              </a:rPr>
              <a:t> work</a:t>
            </a:r>
          </a:p>
          <a:p>
            <a:pPr marL="324485" lvl="0" indent="-324485">
              <a:defRPr sz="1800">
                <a:solidFill>
                  <a:srgbClr val="000000"/>
                </a:solidFill>
              </a:defRPr>
            </a:pPr>
            <a:r>
              <a:rPr sz="3800" dirty="0">
                <a:solidFill>
                  <a:srgbClr val="FFFFFF"/>
                </a:solidFill>
              </a:rPr>
              <a:t>Guess </a:t>
            </a:r>
            <a:r>
              <a:rPr lang="en-US" sz="3800" dirty="0">
                <a:solidFill>
                  <a:srgbClr val="FFFFFF"/>
                </a:solidFill>
              </a:rPr>
              <a:t>how</a:t>
            </a:r>
            <a:r>
              <a:rPr sz="3800" dirty="0">
                <a:solidFill>
                  <a:srgbClr val="FFFFFF"/>
                </a:solidFill>
              </a:rPr>
              <a:t> </a:t>
            </a:r>
            <a:r>
              <a:rPr lang="en-US" sz="3800" dirty="0">
                <a:solidFill>
                  <a:srgbClr val="FFFFFF"/>
                </a:solidFill>
              </a:rPr>
              <a:t>each CPU burst/run</a:t>
            </a:r>
            <a:r>
              <a:rPr sz="3800" dirty="0">
                <a:solidFill>
                  <a:srgbClr val="FFFFFF"/>
                </a:solidFill>
              </a:rPr>
              <a:t> will </a:t>
            </a:r>
            <a:r>
              <a:rPr lang="en-US" sz="3800" dirty="0">
                <a:solidFill>
                  <a:srgbClr val="FFFFFF"/>
                </a:solidFill>
              </a:rPr>
              <a:t>behave based </a:t>
            </a:r>
            <a:r>
              <a:rPr sz="3800" dirty="0">
                <a:solidFill>
                  <a:srgbClr val="FFFFFF"/>
                </a:solidFill>
              </a:rPr>
              <a:t>on past </a:t>
            </a:r>
            <a:r>
              <a:rPr lang="en-US" sz="3800" dirty="0">
                <a:solidFill>
                  <a:srgbClr val="FFFFFF"/>
                </a:solidFill>
              </a:rPr>
              <a:t>CPU bursts/runs</a:t>
            </a:r>
            <a:r>
              <a:rPr sz="3800" dirty="0">
                <a:solidFill>
                  <a:srgbClr val="FFFFFF"/>
                </a:solidFill>
              </a:rPr>
              <a:t> </a:t>
            </a:r>
            <a:r>
              <a:rPr lang="en-US" sz="3800" dirty="0">
                <a:solidFill>
                  <a:srgbClr val="FFFFFF"/>
                </a:solidFill>
              </a:rPr>
              <a:t>of this process</a:t>
            </a:r>
            <a:endParaRPr sz="3800" dirty="0">
              <a:solidFill>
                <a:srgbClr val="FFFFFF"/>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 name="Shape 877"/>
          <p:cNvSpPr>
            <a:spLocks noGrp="1"/>
          </p:cNvSpPr>
          <p:nvPr>
            <p:ph type="title"/>
          </p:nvPr>
        </p:nvSpPr>
        <p:spPr>
          <a:xfrm>
            <a:off x="1563265" y="554252"/>
            <a:ext cx="10566399" cy="1632556"/>
          </a:xfrm>
          <a:prstGeom prst="rect">
            <a:avLst/>
          </a:prstGeom>
        </p:spPr>
        <p:txBody>
          <a:bodyPr/>
          <a:lstStyle>
            <a:lvl1pPr defTabSz="473201">
              <a:defRPr sz="6480"/>
            </a:lvl1pPr>
          </a:lstStyle>
          <a:p>
            <a:pPr lvl="0">
              <a:defRPr sz="1800">
                <a:solidFill>
                  <a:srgbClr val="000000"/>
                </a:solidFill>
              </a:defRPr>
            </a:pPr>
            <a:r>
              <a:rPr sz="6480">
                <a:solidFill>
                  <a:srgbClr val="FFFFFF"/>
                </a:solidFill>
              </a:rPr>
              <a:t>More MLFQ Rules</a:t>
            </a:r>
          </a:p>
        </p:txBody>
      </p:sp>
      <p:sp>
        <p:nvSpPr>
          <p:cNvPr id="878" name="Shape 878"/>
          <p:cNvSpPr>
            <a:spLocks noGrp="1"/>
          </p:cNvSpPr>
          <p:nvPr>
            <p:ph type="body" idx="4294967295"/>
          </p:nvPr>
        </p:nvSpPr>
        <p:spPr>
          <a:xfrm>
            <a:off x="1322011" y="2609252"/>
            <a:ext cx="12133263" cy="4919663"/>
          </a:xfrm>
          <a:prstGeom prst="rect">
            <a:avLst/>
          </a:prstGeom>
        </p:spPr>
        <p:txBody>
          <a:bodyPr vert="horz" lIns="91440" tIns="45720" rIns="91440" bIns="45720" rtlCol="0" anchor="t">
            <a:normAutofit lnSpcReduction="10000"/>
          </a:bodyPr>
          <a:lstStyle/>
          <a:p>
            <a:pPr marL="324485" lvl="0" indent="-324485">
              <a:buNone/>
              <a:defRPr sz="1800">
                <a:solidFill>
                  <a:srgbClr val="000000"/>
                </a:solidFill>
              </a:defRPr>
            </a:pPr>
            <a:r>
              <a:rPr sz="3800" dirty="0">
                <a:solidFill>
                  <a:srgbClr val="FFFFFF"/>
                </a:solidFill>
              </a:rPr>
              <a:t>Rule 1: If priority(A) &gt; Priority(B), A runs</a:t>
            </a:r>
            <a:endParaRPr lang="en-US" sz="3800" dirty="0">
              <a:solidFill>
                <a:srgbClr val="FFFFFF"/>
              </a:solidFill>
            </a:endParaRPr>
          </a:p>
          <a:p>
            <a:pPr marL="324485" lvl="0" indent="-324485">
              <a:buNone/>
              <a:defRPr sz="1800">
                <a:solidFill>
                  <a:srgbClr val="000000"/>
                </a:solidFill>
              </a:defRPr>
            </a:pPr>
            <a:r>
              <a:rPr sz="3800" dirty="0">
                <a:solidFill>
                  <a:srgbClr val="FFFFFF"/>
                </a:solidFill>
              </a:rPr>
              <a:t>Rule 2: If priority(A) == Priority(B), A &amp; B run in RR</a:t>
            </a:r>
          </a:p>
          <a:p>
            <a:pPr marL="324485" lvl="0" indent="-324485">
              <a:buNone/>
              <a:defRPr sz="1800">
                <a:solidFill>
                  <a:srgbClr val="000000"/>
                </a:solidFill>
              </a:defRPr>
            </a:pPr>
            <a:r>
              <a:rPr sz="3800" dirty="0">
                <a:solidFill>
                  <a:srgbClr val="FFFFFF"/>
                </a:solidFill>
              </a:rPr>
              <a:t>More rules:</a:t>
            </a:r>
            <a:br>
              <a:rPr sz="3800" dirty="0">
                <a:solidFill>
                  <a:srgbClr val="FFFFFF"/>
                </a:solidFill>
              </a:rPr>
            </a:br>
            <a:r>
              <a:rPr sz="3800" dirty="0">
                <a:solidFill>
                  <a:srgbClr val="D45954"/>
                </a:solidFill>
              </a:rPr>
              <a:t>Rule 3: Processes start at top priority</a:t>
            </a:r>
            <a:br>
              <a:rPr sz="3800" dirty="0">
                <a:solidFill>
                  <a:srgbClr val="D45954"/>
                </a:solidFill>
              </a:rPr>
            </a:br>
            <a:r>
              <a:rPr sz="3800" dirty="0">
                <a:solidFill>
                  <a:schemeClr val="bg2">
                    <a:lumMod val="75000"/>
                  </a:schemeClr>
                </a:solidFill>
              </a:rPr>
              <a:t>Rule 4: If job uses whole slice, demote process</a:t>
            </a:r>
            <a:r>
              <a:rPr lang="en-US" sz="3800" dirty="0">
                <a:solidFill>
                  <a:schemeClr val="bg2">
                    <a:lumMod val="75000"/>
                  </a:schemeClr>
                </a:solidFill>
              </a:rPr>
              <a:t> </a:t>
            </a:r>
            <a:br>
              <a:rPr lang="en-US" sz="3800" dirty="0">
                <a:solidFill>
                  <a:schemeClr val="bg2">
                    <a:lumMod val="75000"/>
                  </a:schemeClr>
                </a:solidFill>
              </a:rPr>
            </a:br>
            <a:r>
              <a:rPr lang="en-US" sz="3800" dirty="0">
                <a:solidFill>
                  <a:schemeClr val="bg2">
                    <a:lumMod val="75000"/>
                  </a:schemeClr>
                </a:solidFill>
              </a:rPr>
              <a:t>(longer time slices at lower priorities)</a:t>
            </a:r>
            <a:br>
              <a:rPr sz="3800" dirty="0">
                <a:solidFill>
                  <a:srgbClr val="11DBE3"/>
                </a:solidFill>
              </a:rPr>
            </a:br>
            <a:endParaRPr sz="3800" dirty="0">
              <a:solidFill>
                <a:srgbClr val="11DBE3"/>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xfrm>
            <a:off x="627688" y="330527"/>
            <a:ext cx="10566399" cy="1428078"/>
          </a:xfrm>
          <a:prstGeom prst="rect">
            <a:avLst/>
          </a:prstGeom>
        </p:spPr>
        <p:txBody>
          <a:bodyPr/>
          <a:lstStyle>
            <a:lvl1pPr defTabSz="473201">
              <a:defRPr sz="6480"/>
            </a:lvl1pPr>
          </a:lstStyle>
          <a:p>
            <a:pPr lvl="0">
              <a:defRPr sz="1800">
                <a:solidFill>
                  <a:srgbClr val="000000"/>
                </a:solidFill>
              </a:defRPr>
            </a:pPr>
            <a:r>
              <a:rPr sz="6480">
                <a:solidFill>
                  <a:srgbClr val="FFFFFF"/>
                </a:solidFill>
              </a:rPr>
              <a:t>Vocabulary</a:t>
            </a:r>
          </a:p>
        </p:txBody>
      </p:sp>
      <p:sp>
        <p:nvSpPr>
          <p:cNvPr id="4" name="Content Placeholder 3"/>
          <p:cNvSpPr>
            <a:spLocks noGrp="1"/>
          </p:cNvSpPr>
          <p:nvPr>
            <p:ph idx="1"/>
          </p:nvPr>
        </p:nvSpPr>
        <p:spPr>
          <a:xfrm>
            <a:off x="455136" y="1675366"/>
            <a:ext cx="12468116" cy="7087287"/>
          </a:xfrm>
        </p:spPr>
        <p:txBody>
          <a:bodyPr vert="horz" lIns="91440" tIns="45720" rIns="91440" bIns="45720" rtlCol="0" anchor="t">
            <a:normAutofit/>
          </a:bodyPr>
          <a:lstStyle/>
          <a:p>
            <a:pPr marL="324485" lvl="0" indent="-324485">
              <a:spcBef>
                <a:spcPts val="4200"/>
              </a:spcBef>
              <a:buNone/>
              <a:defRPr sz="1800">
                <a:solidFill>
                  <a:srgbClr val="000000"/>
                </a:solidFill>
              </a:defRPr>
            </a:pPr>
            <a:r>
              <a:rPr lang="en-US" sz="3800" b="1" dirty="0">
                <a:solidFill>
                  <a:srgbClr val="D45954"/>
                </a:solidFill>
                <a:latin typeface="Helvetica"/>
                <a:ea typeface="Helvetica"/>
                <a:cs typeface="Helvetica"/>
                <a:sym typeface="Helvetica"/>
              </a:rPr>
              <a:t>Workload</a:t>
            </a:r>
            <a:r>
              <a:rPr lang="en-US" sz="3800" dirty="0">
                <a:solidFill>
                  <a:srgbClr val="D45954"/>
                </a:solidFill>
              </a:rPr>
              <a:t>: </a:t>
            </a:r>
            <a:r>
              <a:rPr lang="en-US" sz="3800" dirty="0"/>
              <a:t>set of </a:t>
            </a:r>
            <a:r>
              <a:rPr lang="en-US" sz="3800" b="1" dirty="0"/>
              <a:t>job</a:t>
            </a:r>
            <a:r>
              <a:rPr lang="en-US" sz="3800" dirty="0"/>
              <a:t> descriptions (</a:t>
            </a:r>
            <a:r>
              <a:rPr lang="en-US" sz="3800" dirty="0" err="1"/>
              <a:t>arrival_time</a:t>
            </a:r>
            <a:r>
              <a:rPr lang="en-US" sz="3800" dirty="0"/>
              <a:t>, </a:t>
            </a:r>
            <a:r>
              <a:rPr lang="en-US" sz="3800" dirty="0" err="1"/>
              <a:t>run_time</a:t>
            </a:r>
            <a:r>
              <a:rPr lang="en-US" sz="3800" dirty="0"/>
              <a:t>)</a:t>
            </a:r>
            <a:endParaRPr lang="en-US"/>
          </a:p>
          <a:p>
            <a:pPr marL="974725" lvl="1" indent="-324485">
              <a:spcBef>
                <a:spcPts val="4200"/>
              </a:spcBef>
              <a:defRPr sz="1800">
                <a:solidFill>
                  <a:srgbClr val="000000"/>
                </a:solidFill>
              </a:defRPr>
            </a:pPr>
            <a:r>
              <a:rPr lang="en-US" sz="3700" dirty="0"/>
              <a:t>Job: View as current CPU burst (amount of time process runs on CPU) of a process</a:t>
            </a:r>
          </a:p>
          <a:p>
            <a:pPr marL="974725" lvl="1" indent="-324485">
              <a:spcBef>
                <a:spcPts val="4200"/>
              </a:spcBef>
              <a:defRPr sz="1800">
                <a:solidFill>
                  <a:srgbClr val="000000"/>
                </a:solidFill>
              </a:defRPr>
            </a:pPr>
            <a:r>
              <a:rPr lang="en-US" sz="3700" dirty="0"/>
              <a:t>Process alternates between CPU and I/O;</a:t>
            </a:r>
            <a:br>
              <a:rPr lang="en-US" sz="3700" dirty="0"/>
            </a:br>
            <a:r>
              <a:rPr lang="en-US" sz="3700" dirty="0"/>
              <a:t>process moves between ready and blocked queues</a:t>
            </a:r>
            <a:endParaRPr lang="en-US" sz="1800" dirty="0"/>
          </a:p>
          <a:p>
            <a:pPr marL="650240" lvl="1" indent="0">
              <a:spcBef>
                <a:spcPts val="4200"/>
              </a:spcBef>
              <a:buNone/>
              <a:defRPr sz="1800">
                <a:solidFill>
                  <a:srgbClr val="000000"/>
                </a:solidFill>
              </a:defRPr>
            </a:pPr>
            <a:r>
              <a:rPr lang="en-US" sz="3800" b="1" dirty="0">
                <a:solidFill>
                  <a:srgbClr val="7BDB45"/>
                </a:solidFill>
                <a:latin typeface="Helvetica"/>
                <a:cs typeface="Helvetica"/>
              </a:rPr>
              <a:t>Scheduler</a:t>
            </a:r>
            <a:r>
              <a:rPr lang="en-US" sz="3800" dirty="0">
                <a:solidFill>
                  <a:srgbClr val="7BDB45"/>
                </a:solidFill>
              </a:rPr>
              <a:t>: </a:t>
            </a:r>
            <a:r>
              <a:rPr lang="en-US" sz="3800" dirty="0">
                <a:solidFill>
                  <a:srgbClr val="333333"/>
                </a:solidFill>
              </a:rPr>
              <a:t>logic that decides which ready job to run</a:t>
            </a:r>
            <a:endParaRPr lang="en-US" sz="1800">
              <a:solidFill>
                <a:srgbClr val="000000"/>
              </a:solidFill>
            </a:endParaRPr>
          </a:p>
          <a:p>
            <a:pPr marL="324485" indent="-324485">
              <a:spcBef>
                <a:spcPts val="4200"/>
              </a:spcBef>
              <a:buNone/>
              <a:defRPr sz="1800">
                <a:solidFill>
                  <a:srgbClr val="000000"/>
                </a:solidFill>
              </a:defRPr>
            </a:pPr>
            <a:r>
              <a:rPr lang="en-US" sz="3800" b="1" dirty="0">
                <a:solidFill>
                  <a:srgbClr val="1497FC"/>
                </a:solidFill>
                <a:latin typeface="Helvetica"/>
                <a:cs typeface="Helvetica"/>
              </a:rPr>
              <a:t>     Metric</a:t>
            </a:r>
            <a:r>
              <a:rPr lang="en-US" sz="3800" dirty="0">
                <a:solidFill>
                  <a:srgbClr val="1497FC"/>
                </a:solidFill>
              </a:rPr>
              <a:t>: </a:t>
            </a:r>
            <a:r>
              <a:rPr lang="en-US" sz="3800" dirty="0">
                <a:solidFill>
                  <a:srgbClr val="333333"/>
                </a:solidFill>
              </a:rPr>
              <a:t>measurement of scheduling quality</a:t>
            </a:r>
            <a:endParaRPr lang="en-US"/>
          </a:p>
          <a:p>
            <a:pPr marL="324485" indent="-324485"/>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 name="Shape 880"/>
          <p:cNvSpPr/>
          <p:nvPr/>
        </p:nvSpPr>
        <p:spPr>
          <a:xfrm>
            <a:off x="4855450" y="5679372"/>
            <a:ext cx="4579013"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881" name="Shape 881"/>
          <p:cNvSpPr/>
          <p:nvPr/>
        </p:nvSpPr>
        <p:spPr>
          <a:xfrm>
            <a:off x="4486914" y="6584598"/>
            <a:ext cx="5080001" cy="1"/>
          </a:xfrm>
          <a:prstGeom prst="line">
            <a:avLst/>
          </a:prstGeom>
          <a:ln w="50800">
            <a:solidFill>
              <a:srgbClr val="FFFFFF"/>
            </a:solidFill>
            <a:miter lim="400000"/>
          </a:ln>
        </p:spPr>
        <p:txBody>
          <a:bodyPr lIns="0" tIns="0" rIns="0" bIns="0" anchor="ctr"/>
          <a:lstStyle/>
          <a:p>
            <a:pPr lvl="0">
              <a:defRPr sz="2600"/>
            </a:pPr>
            <a:endParaRPr/>
          </a:p>
        </p:txBody>
      </p:sp>
      <p:sp>
        <p:nvSpPr>
          <p:cNvPr id="882" name="Shape 882"/>
          <p:cNvSpPr/>
          <p:nvPr/>
        </p:nvSpPr>
        <p:spPr>
          <a:xfrm>
            <a:off x="4486914" y="658459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883" name="Shape 883"/>
          <p:cNvSpPr/>
          <p:nvPr/>
        </p:nvSpPr>
        <p:spPr>
          <a:xfrm>
            <a:off x="4285965" y="6643666"/>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0</a:t>
            </a:r>
          </a:p>
        </p:txBody>
      </p:sp>
      <p:sp>
        <p:nvSpPr>
          <p:cNvPr id="884" name="Shape 884"/>
          <p:cNvSpPr/>
          <p:nvPr/>
        </p:nvSpPr>
        <p:spPr>
          <a:xfrm>
            <a:off x="5756914" y="658459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885" name="Shape 885"/>
          <p:cNvSpPr/>
          <p:nvPr/>
        </p:nvSpPr>
        <p:spPr>
          <a:xfrm>
            <a:off x="5555965" y="6643666"/>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5</a:t>
            </a:r>
          </a:p>
        </p:txBody>
      </p:sp>
      <p:sp>
        <p:nvSpPr>
          <p:cNvPr id="886" name="Shape 886"/>
          <p:cNvSpPr/>
          <p:nvPr/>
        </p:nvSpPr>
        <p:spPr>
          <a:xfrm>
            <a:off x="7026914" y="658459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887" name="Shape 887"/>
          <p:cNvSpPr/>
          <p:nvPr/>
        </p:nvSpPr>
        <p:spPr>
          <a:xfrm>
            <a:off x="6698864" y="6643666"/>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10</a:t>
            </a:r>
          </a:p>
        </p:txBody>
      </p:sp>
      <p:sp>
        <p:nvSpPr>
          <p:cNvPr id="888" name="Shape 888"/>
          <p:cNvSpPr/>
          <p:nvPr/>
        </p:nvSpPr>
        <p:spPr>
          <a:xfrm>
            <a:off x="7026914" y="658459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889" name="Shape 889"/>
          <p:cNvSpPr/>
          <p:nvPr/>
        </p:nvSpPr>
        <p:spPr>
          <a:xfrm>
            <a:off x="8296914" y="658459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890" name="Shape 890"/>
          <p:cNvSpPr/>
          <p:nvPr/>
        </p:nvSpPr>
        <p:spPr>
          <a:xfrm>
            <a:off x="7968864" y="6643666"/>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15</a:t>
            </a:r>
          </a:p>
        </p:txBody>
      </p:sp>
      <p:sp>
        <p:nvSpPr>
          <p:cNvPr id="891" name="Shape 891"/>
          <p:cNvSpPr/>
          <p:nvPr/>
        </p:nvSpPr>
        <p:spPr>
          <a:xfrm>
            <a:off x="9566914" y="658459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892" name="Shape 892"/>
          <p:cNvSpPr/>
          <p:nvPr/>
        </p:nvSpPr>
        <p:spPr>
          <a:xfrm>
            <a:off x="9238864" y="6643666"/>
            <a:ext cx="62270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20</a:t>
            </a:r>
          </a:p>
        </p:txBody>
      </p:sp>
      <p:sp>
        <p:nvSpPr>
          <p:cNvPr id="893" name="Shape 893"/>
          <p:cNvSpPr>
            <a:spLocks noGrp="1"/>
          </p:cNvSpPr>
          <p:nvPr>
            <p:ph type="title"/>
          </p:nvPr>
        </p:nvSpPr>
        <p:spPr>
          <a:xfrm>
            <a:off x="1217508" y="879671"/>
            <a:ext cx="10566399" cy="1221142"/>
          </a:xfrm>
          <a:prstGeom prst="rect">
            <a:avLst/>
          </a:prstGeom>
        </p:spPr>
        <p:txBody>
          <a:bodyPr>
            <a:noAutofit/>
          </a:bodyPr>
          <a:lstStyle/>
          <a:p>
            <a:pPr lvl="0" defTabSz="473201">
              <a:defRPr sz="1800">
                <a:solidFill>
                  <a:srgbClr val="000000"/>
                </a:solidFill>
              </a:defRPr>
            </a:pPr>
            <a:r>
              <a:rPr sz="4400" dirty="0">
                <a:solidFill>
                  <a:srgbClr val="FFFFFF"/>
                </a:solidFill>
              </a:rPr>
              <a:t>One Long Job (Example)</a:t>
            </a:r>
            <a:r>
              <a:rPr lang="en-US" sz="4400" dirty="0">
                <a:solidFill>
                  <a:srgbClr val="FFFFFF"/>
                </a:solidFill>
              </a:rPr>
              <a:t> (assume process is batch process-uses full time quantum)</a:t>
            </a:r>
            <a:endParaRPr sz="4400" dirty="0">
              <a:solidFill>
                <a:srgbClr val="FFFFFF"/>
              </a:solidFill>
            </a:endParaRPr>
          </a:p>
        </p:txBody>
      </p:sp>
      <p:sp>
        <p:nvSpPr>
          <p:cNvPr id="894" name="Shape 894"/>
          <p:cNvSpPr/>
          <p:nvPr/>
        </p:nvSpPr>
        <p:spPr>
          <a:xfrm>
            <a:off x="4703050" y="4663372"/>
            <a:ext cx="225426"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895" name="Shape 895"/>
          <p:cNvSpPr/>
          <p:nvPr/>
        </p:nvSpPr>
        <p:spPr>
          <a:xfrm>
            <a:off x="4474450" y="3647372"/>
            <a:ext cx="225426"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896" name="Shape 896"/>
          <p:cNvSpPr/>
          <p:nvPr/>
        </p:nvSpPr>
        <p:spPr>
          <a:xfrm>
            <a:off x="3240281" y="2702144"/>
            <a:ext cx="72420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Q3</a:t>
            </a:r>
          </a:p>
        </p:txBody>
      </p:sp>
      <p:sp>
        <p:nvSpPr>
          <p:cNvPr id="897" name="Shape 897"/>
          <p:cNvSpPr/>
          <p:nvPr/>
        </p:nvSpPr>
        <p:spPr>
          <a:xfrm>
            <a:off x="3240281" y="3667344"/>
            <a:ext cx="72420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Q2</a:t>
            </a:r>
          </a:p>
        </p:txBody>
      </p:sp>
      <p:sp>
        <p:nvSpPr>
          <p:cNvPr id="898" name="Shape 898"/>
          <p:cNvSpPr/>
          <p:nvPr/>
        </p:nvSpPr>
        <p:spPr>
          <a:xfrm>
            <a:off x="3240281" y="4759544"/>
            <a:ext cx="72420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Q1</a:t>
            </a:r>
          </a:p>
        </p:txBody>
      </p:sp>
      <p:sp>
        <p:nvSpPr>
          <p:cNvPr id="899" name="Shape 899"/>
          <p:cNvSpPr/>
          <p:nvPr/>
        </p:nvSpPr>
        <p:spPr>
          <a:xfrm>
            <a:off x="3240281" y="5813644"/>
            <a:ext cx="72420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Q0</a:t>
            </a:r>
          </a:p>
        </p:txBody>
      </p:sp>
      <p:sp>
        <p:nvSpPr>
          <p:cNvPr id="900" name="Shape 900"/>
          <p:cNvSpPr/>
          <p:nvPr/>
        </p:nvSpPr>
        <p:spPr>
          <a:xfrm>
            <a:off x="4271250" y="2631372"/>
            <a:ext cx="225426" cy="812537"/>
          </a:xfrm>
          <a:prstGeom prst="rect">
            <a:avLst/>
          </a:prstGeom>
          <a:solidFill>
            <a:srgbClr val="0B5D12"/>
          </a:solidFill>
          <a:ln w="25400">
            <a:solidFill/>
            <a:miter lim="400000"/>
          </a:ln>
        </p:spPr>
        <p:txBody>
          <a:bodyPr lIns="0" tIns="0" rIns="0" bIns="0" anchor="ctr"/>
          <a:lstStyle/>
          <a:p>
            <a:pPr lvl="0">
              <a:defRPr sz="2600"/>
            </a:pPr>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 name="Shape 902"/>
          <p:cNvSpPr/>
          <p:nvPr/>
        </p:nvSpPr>
        <p:spPr>
          <a:xfrm>
            <a:off x="3798054" y="5748402"/>
            <a:ext cx="419630"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03" name="Shape 903"/>
          <p:cNvSpPr/>
          <p:nvPr/>
        </p:nvSpPr>
        <p:spPr>
          <a:xfrm>
            <a:off x="3810518" y="6653628"/>
            <a:ext cx="5080001" cy="1"/>
          </a:xfrm>
          <a:prstGeom prst="line">
            <a:avLst/>
          </a:prstGeom>
          <a:ln w="50800">
            <a:solidFill>
              <a:srgbClr val="FFFFFF"/>
            </a:solidFill>
            <a:miter lim="400000"/>
          </a:ln>
        </p:spPr>
        <p:txBody>
          <a:bodyPr lIns="0" tIns="0" rIns="0" bIns="0" anchor="ctr"/>
          <a:lstStyle/>
          <a:p>
            <a:pPr lvl="0">
              <a:defRPr sz="2600"/>
            </a:pPr>
            <a:endParaRPr/>
          </a:p>
        </p:txBody>
      </p:sp>
      <p:sp>
        <p:nvSpPr>
          <p:cNvPr id="904" name="Shape 904"/>
          <p:cNvSpPr/>
          <p:nvPr/>
        </p:nvSpPr>
        <p:spPr>
          <a:xfrm>
            <a:off x="3810518" y="665362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05" name="Shape 905"/>
          <p:cNvSpPr/>
          <p:nvPr/>
        </p:nvSpPr>
        <p:spPr>
          <a:xfrm>
            <a:off x="3355366" y="6712696"/>
            <a:ext cx="87691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120</a:t>
            </a:r>
          </a:p>
        </p:txBody>
      </p:sp>
      <p:sp>
        <p:nvSpPr>
          <p:cNvPr id="906" name="Shape 906"/>
          <p:cNvSpPr/>
          <p:nvPr/>
        </p:nvSpPr>
        <p:spPr>
          <a:xfrm>
            <a:off x="5080518" y="665362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07" name="Shape 907"/>
          <p:cNvSpPr/>
          <p:nvPr/>
        </p:nvSpPr>
        <p:spPr>
          <a:xfrm>
            <a:off x="4625366" y="6712696"/>
            <a:ext cx="876910"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140</a:t>
            </a:r>
          </a:p>
        </p:txBody>
      </p:sp>
      <p:sp>
        <p:nvSpPr>
          <p:cNvPr id="908" name="Shape 908"/>
          <p:cNvSpPr/>
          <p:nvPr/>
        </p:nvSpPr>
        <p:spPr>
          <a:xfrm>
            <a:off x="6350518" y="665362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09" name="Shape 909"/>
          <p:cNvSpPr/>
          <p:nvPr/>
        </p:nvSpPr>
        <p:spPr>
          <a:xfrm>
            <a:off x="5895367" y="6712696"/>
            <a:ext cx="876910"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160</a:t>
            </a:r>
          </a:p>
        </p:txBody>
      </p:sp>
      <p:sp>
        <p:nvSpPr>
          <p:cNvPr id="910" name="Shape 910"/>
          <p:cNvSpPr/>
          <p:nvPr/>
        </p:nvSpPr>
        <p:spPr>
          <a:xfrm>
            <a:off x="6350518" y="665362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11" name="Shape 911"/>
          <p:cNvSpPr/>
          <p:nvPr/>
        </p:nvSpPr>
        <p:spPr>
          <a:xfrm>
            <a:off x="7620518" y="665362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12" name="Shape 912"/>
          <p:cNvSpPr/>
          <p:nvPr/>
        </p:nvSpPr>
        <p:spPr>
          <a:xfrm>
            <a:off x="7165367" y="6712696"/>
            <a:ext cx="876910"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180</a:t>
            </a:r>
          </a:p>
        </p:txBody>
      </p:sp>
      <p:sp>
        <p:nvSpPr>
          <p:cNvPr id="913" name="Shape 913"/>
          <p:cNvSpPr/>
          <p:nvPr/>
        </p:nvSpPr>
        <p:spPr>
          <a:xfrm>
            <a:off x="8890518" y="665362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14" name="Shape 914"/>
          <p:cNvSpPr/>
          <p:nvPr/>
        </p:nvSpPr>
        <p:spPr>
          <a:xfrm>
            <a:off x="8435367" y="6712696"/>
            <a:ext cx="876910"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200</a:t>
            </a:r>
          </a:p>
        </p:txBody>
      </p:sp>
      <p:sp>
        <p:nvSpPr>
          <p:cNvPr id="915" name="Shape 915"/>
          <p:cNvSpPr>
            <a:spLocks noGrp="1"/>
          </p:cNvSpPr>
          <p:nvPr>
            <p:ph type="title"/>
          </p:nvPr>
        </p:nvSpPr>
        <p:spPr>
          <a:prstGeom prst="rect">
            <a:avLst/>
          </a:prstGeom>
        </p:spPr>
        <p:txBody>
          <a:bodyPr>
            <a:normAutofit/>
          </a:bodyPr>
          <a:lstStyle>
            <a:lvl1pPr defTabSz="473201">
              <a:defRPr sz="6480"/>
            </a:lvl1pPr>
          </a:lstStyle>
          <a:p>
            <a:pPr lvl="0">
              <a:defRPr sz="1800">
                <a:solidFill>
                  <a:srgbClr val="000000"/>
                </a:solidFill>
              </a:defRPr>
            </a:pPr>
            <a:r>
              <a:rPr sz="4800" dirty="0">
                <a:solidFill>
                  <a:srgbClr val="FFFFFF"/>
                </a:solidFill>
              </a:rPr>
              <a:t>An Interactive Process</a:t>
            </a:r>
            <a:r>
              <a:rPr lang="en-US" sz="4800" dirty="0">
                <a:solidFill>
                  <a:srgbClr val="FFFFFF"/>
                </a:solidFill>
              </a:rPr>
              <a:t> (red in q3)</a:t>
            </a:r>
            <a:r>
              <a:rPr sz="4800" dirty="0">
                <a:solidFill>
                  <a:srgbClr val="FFFFFF"/>
                </a:solidFill>
              </a:rPr>
              <a:t> Joins</a:t>
            </a:r>
          </a:p>
        </p:txBody>
      </p:sp>
      <p:sp>
        <p:nvSpPr>
          <p:cNvPr id="916" name="Shape 916"/>
          <p:cNvSpPr/>
          <p:nvPr/>
        </p:nvSpPr>
        <p:spPr>
          <a:xfrm>
            <a:off x="2563885" y="2771174"/>
            <a:ext cx="72420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Q3</a:t>
            </a:r>
          </a:p>
        </p:txBody>
      </p:sp>
      <p:sp>
        <p:nvSpPr>
          <p:cNvPr id="917" name="Shape 917"/>
          <p:cNvSpPr/>
          <p:nvPr/>
        </p:nvSpPr>
        <p:spPr>
          <a:xfrm>
            <a:off x="2563885" y="3736374"/>
            <a:ext cx="72420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Q2</a:t>
            </a:r>
          </a:p>
        </p:txBody>
      </p:sp>
      <p:sp>
        <p:nvSpPr>
          <p:cNvPr id="918" name="Shape 918"/>
          <p:cNvSpPr/>
          <p:nvPr/>
        </p:nvSpPr>
        <p:spPr>
          <a:xfrm>
            <a:off x="2563885" y="4828574"/>
            <a:ext cx="72420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Q1</a:t>
            </a:r>
          </a:p>
        </p:txBody>
      </p:sp>
      <p:sp>
        <p:nvSpPr>
          <p:cNvPr id="919" name="Shape 919"/>
          <p:cNvSpPr/>
          <p:nvPr/>
        </p:nvSpPr>
        <p:spPr>
          <a:xfrm>
            <a:off x="2563885" y="5882674"/>
            <a:ext cx="72420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Q0</a:t>
            </a:r>
          </a:p>
        </p:txBody>
      </p:sp>
      <p:sp>
        <p:nvSpPr>
          <p:cNvPr id="920" name="Shape 920"/>
          <p:cNvSpPr/>
          <p:nvPr/>
        </p:nvSpPr>
        <p:spPr>
          <a:xfrm>
            <a:off x="4179054" y="2725802"/>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921" name="Shape 921"/>
          <p:cNvSpPr/>
          <p:nvPr/>
        </p:nvSpPr>
        <p:spPr>
          <a:xfrm>
            <a:off x="4267954" y="5748402"/>
            <a:ext cx="419630"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22" name="Shape 922"/>
          <p:cNvSpPr/>
          <p:nvPr/>
        </p:nvSpPr>
        <p:spPr>
          <a:xfrm>
            <a:off x="4648954" y="2725802"/>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923" name="Shape 923"/>
          <p:cNvSpPr/>
          <p:nvPr/>
        </p:nvSpPr>
        <p:spPr>
          <a:xfrm>
            <a:off x="4750554" y="5748402"/>
            <a:ext cx="1248504"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24" name="Shape 924"/>
          <p:cNvSpPr/>
          <p:nvPr/>
        </p:nvSpPr>
        <p:spPr>
          <a:xfrm>
            <a:off x="5995154" y="2725802"/>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925" name="Shape 925"/>
          <p:cNvSpPr/>
          <p:nvPr/>
        </p:nvSpPr>
        <p:spPr>
          <a:xfrm>
            <a:off x="6084054" y="5748402"/>
            <a:ext cx="698806"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26" name="Shape 926"/>
          <p:cNvSpPr/>
          <p:nvPr/>
        </p:nvSpPr>
        <p:spPr>
          <a:xfrm>
            <a:off x="6719054" y="2725802"/>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927" name="Shape 927"/>
          <p:cNvSpPr/>
          <p:nvPr/>
        </p:nvSpPr>
        <p:spPr>
          <a:xfrm>
            <a:off x="6820654" y="5748402"/>
            <a:ext cx="313878"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28" name="Shape 928"/>
          <p:cNvSpPr/>
          <p:nvPr/>
        </p:nvSpPr>
        <p:spPr>
          <a:xfrm>
            <a:off x="7125454" y="2725802"/>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929" name="Shape 929"/>
          <p:cNvSpPr/>
          <p:nvPr/>
        </p:nvSpPr>
        <p:spPr>
          <a:xfrm>
            <a:off x="7218323" y="5748402"/>
            <a:ext cx="1634637"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30" name="Shape 930"/>
          <p:cNvSpPr/>
          <p:nvPr/>
        </p:nvSpPr>
        <p:spPr>
          <a:xfrm>
            <a:off x="8789154" y="2725802"/>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31" name="TextBox 30"/>
          <p:cNvSpPr txBox="1"/>
          <p:nvPr/>
        </p:nvSpPr>
        <p:spPr>
          <a:xfrm>
            <a:off x="658042" y="7641153"/>
            <a:ext cx="12183142" cy="1200329"/>
          </a:xfrm>
          <a:prstGeom prst="rect">
            <a:avLst/>
          </a:prstGeom>
          <a:noFill/>
        </p:spPr>
        <p:txBody>
          <a:bodyPr wrap="none" rtlCol="0">
            <a:spAutoFit/>
          </a:bodyPr>
          <a:lstStyle/>
          <a:p>
            <a:r>
              <a:rPr lang="en-US" dirty="0"/>
              <a:t>Interactive process never uses entire time slice, so never demoted;</a:t>
            </a:r>
          </a:p>
          <a:p>
            <a:r>
              <a:rPr lang="en-US" dirty="0"/>
              <a:t>While interactive job waits for I/O, batch process can run.</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 name="Shape 902"/>
          <p:cNvSpPr/>
          <p:nvPr/>
        </p:nvSpPr>
        <p:spPr>
          <a:xfrm>
            <a:off x="3798054" y="5748402"/>
            <a:ext cx="419630"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03" name="Shape 903"/>
          <p:cNvSpPr/>
          <p:nvPr/>
        </p:nvSpPr>
        <p:spPr>
          <a:xfrm>
            <a:off x="3810518" y="6653628"/>
            <a:ext cx="5080001" cy="1"/>
          </a:xfrm>
          <a:prstGeom prst="line">
            <a:avLst/>
          </a:prstGeom>
          <a:ln w="50800">
            <a:solidFill>
              <a:srgbClr val="FFFFFF"/>
            </a:solidFill>
            <a:miter lim="400000"/>
          </a:ln>
        </p:spPr>
        <p:txBody>
          <a:bodyPr lIns="0" tIns="0" rIns="0" bIns="0" anchor="ctr"/>
          <a:lstStyle/>
          <a:p>
            <a:pPr lvl="0">
              <a:defRPr sz="2600"/>
            </a:pPr>
            <a:endParaRPr/>
          </a:p>
        </p:txBody>
      </p:sp>
      <p:sp>
        <p:nvSpPr>
          <p:cNvPr id="904" name="Shape 904"/>
          <p:cNvSpPr/>
          <p:nvPr/>
        </p:nvSpPr>
        <p:spPr>
          <a:xfrm>
            <a:off x="3810518" y="665362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05" name="Shape 905"/>
          <p:cNvSpPr/>
          <p:nvPr/>
        </p:nvSpPr>
        <p:spPr>
          <a:xfrm>
            <a:off x="3355366" y="6712696"/>
            <a:ext cx="876911"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600">
                <a:solidFill>
                  <a:srgbClr val="FFFFFF"/>
                </a:solidFill>
              </a:rPr>
              <a:t>120</a:t>
            </a:r>
          </a:p>
        </p:txBody>
      </p:sp>
      <p:sp>
        <p:nvSpPr>
          <p:cNvPr id="906" name="Shape 906"/>
          <p:cNvSpPr/>
          <p:nvPr/>
        </p:nvSpPr>
        <p:spPr>
          <a:xfrm>
            <a:off x="5080518" y="665362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07" name="Shape 907"/>
          <p:cNvSpPr/>
          <p:nvPr/>
        </p:nvSpPr>
        <p:spPr>
          <a:xfrm>
            <a:off x="4625366" y="6712696"/>
            <a:ext cx="8769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600">
                <a:solidFill>
                  <a:srgbClr val="FFFFFF"/>
                </a:solidFill>
              </a:rPr>
              <a:t>140</a:t>
            </a:r>
          </a:p>
        </p:txBody>
      </p:sp>
      <p:sp>
        <p:nvSpPr>
          <p:cNvPr id="908" name="Shape 908"/>
          <p:cNvSpPr/>
          <p:nvPr/>
        </p:nvSpPr>
        <p:spPr>
          <a:xfrm>
            <a:off x="6350518" y="665362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09" name="Shape 909"/>
          <p:cNvSpPr/>
          <p:nvPr/>
        </p:nvSpPr>
        <p:spPr>
          <a:xfrm>
            <a:off x="5895367" y="6712696"/>
            <a:ext cx="8769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600">
                <a:solidFill>
                  <a:srgbClr val="FFFFFF"/>
                </a:solidFill>
              </a:rPr>
              <a:t>160</a:t>
            </a:r>
          </a:p>
        </p:txBody>
      </p:sp>
      <p:sp>
        <p:nvSpPr>
          <p:cNvPr id="910" name="Shape 910"/>
          <p:cNvSpPr/>
          <p:nvPr/>
        </p:nvSpPr>
        <p:spPr>
          <a:xfrm>
            <a:off x="6350518" y="665362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11" name="Shape 911"/>
          <p:cNvSpPr/>
          <p:nvPr/>
        </p:nvSpPr>
        <p:spPr>
          <a:xfrm>
            <a:off x="7620518" y="665362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12" name="Shape 912"/>
          <p:cNvSpPr/>
          <p:nvPr/>
        </p:nvSpPr>
        <p:spPr>
          <a:xfrm>
            <a:off x="7165367" y="6712696"/>
            <a:ext cx="8769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600">
                <a:solidFill>
                  <a:srgbClr val="FFFFFF"/>
                </a:solidFill>
              </a:rPr>
              <a:t>180</a:t>
            </a:r>
          </a:p>
        </p:txBody>
      </p:sp>
      <p:sp>
        <p:nvSpPr>
          <p:cNvPr id="913" name="Shape 913"/>
          <p:cNvSpPr/>
          <p:nvPr/>
        </p:nvSpPr>
        <p:spPr>
          <a:xfrm>
            <a:off x="8890518" y="6653628"/>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14" name="Shape 914"/>
          <p:cNvSpPr/>
          <p:nvPr/>
        </p:nvSpPr>
        <p:spPr>
          <a:xfrm>
            <a:off x="8435367" y="6712696"/>
            <a:ext cx="87691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600">
                <a:solidFill>
                  <a:srgbClr val="FFFFFF"/>
                </a:solidFill>
              </a:rPr>
              <a:t>200</a:t>
            </a:r>
          </a:p>
        </p:txBody>
      </p:sp>
      <p:sp>
        <p:nvSpPr>
          <p:cNvPr id="915" name="Shape 915"/>
          <p:cNvSpPr>
            <a:spLocks noGrp="1"/>
          </p:cNvSpPr>
          <p:nvPr>
            <p:ph type="title"/>
          </p:nvPr>
        </p:nvSpPr>
        <p:spPr>
          <a:prstGeom prst="rect">
            <a:avLst/>
          </a:prstGeom>
        </p:spPr>
        <p:txBody>
          <a:bodyPr>
            <a:normAutofit/>
          </a:bodyPr>
          <a:lstStyle>
            <a:lvl1pPr defTabSz="473201">
              <a:defRPr sz="6480"/>
            </a:lvl1pPr>
          </a:lstStyle>
          <a:p>
            <a:pPr>
              <a:defRPr sz="1800">
                <a:solidFill>
                  <a:srgbClr val="000000"/>
                </a:solidFill>
              </a:defRPr>
            </a:pPr>
            <a:r>
              <a:rPr lang="en-US" sz="4800" dirty="0">
                <a:solidFill>
                  <a:srgbClr val="FFFFFF"/>
                </a:solidFill>
              </a:rPr>
              <a:t>Problems with </a:t>
            </a:r>
            <a:r>
              <a:rPr lang="en-US" sz="4800" dirty="0" err="1">
                <a:solidFill>
                  <a:srgbClr val="FFFFFF"/>
                </a:solidFill>
              </a:rPr>
              <a:t>mlfq</a:t>
            </a:r>
            <a:r>
              <a:rPr lang="en-US" sz="4800" dirty="0">
                <a:solidFill>
                  <a:srgbClr val="FFFFFF"/>
                </a:solidFill>
              </a:rPr>
              <a:t>?</a:t>
            </a:r>
          </a:p>
        </p:txBody>
      </p:sp>
      <p:sp>
        <p:nvSpPr>
          <p:cNvPr id="916" name="Shape 916"/>
          <p:cNvSpPr/>
          <p:nvPr/>
        </p:nvSpPr>
        <p:spPr>
          <a:xfrm>
            <a:off x="2563885" y="2771174"/>
            <a:ext cx="72420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600">
                <a:solidFill>
                  <a:srgbClr val="FFFFFF"/>
                </a:solidFill>
              </a:rPr>
              <a:t>Q3</a:t>
            </a:r>
          </a:p>
        </p:txBody>
      </p:sp>
      <p:sp>
        <p:nvSpPr>
          <p:cNvPr id="917" name="Shape 917"/>
          <p:cNvSpPr/>
          <p:nvPr/>
        </p:nvSpPr>
        <p:spPr>
          <a:xfrm>
            <a:off x="2563885" y="3736374"/>
            <a:ext cx="72420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600">
                <a:solidFill>
                  <a:srgbClr val="FFFFFF"/>
                </a:solidFill>
              </a:rPr>
              <a:t>Q2</a:t>
            </a:r>
          </a:p>
        </p:txBody>
      </p:sp>
      <p:sp>
        <p:nvSpPr>
          <p:cNvPr id="918" name="Shape 918"/>
          <p:cNvSpPr/>
          <p:nvPr/>
        </p:nvSpPr>
        <p:spPr>
          <a:xfrm>
            <a:off x="2563885" y="4828574"/>
            <a:ext cx="72420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600">
                <a:solidFill>
                  <a:srgbClr val="FFFFFF"/>
                </a:solidFill>
              </a:rPr>
              <a:t>Q1</a:t>
            </a:r>
          </a:p>
        </p:txBody>
      </p:sp>
      <p:sp>
        <p:nvSpPr>
          <p:cNvPr id="919" name="Shape 919"/>
          <p:cNvSpPr/>
          <p:nvPr/>
        </p:nvSpPr>
        <p:spPr>
          <a:xfrm>
            <a:off x="2563885" y="5882674"/>
            <a:ext cx="724206"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solidFill>
                  <a:srgbClr val="000000"/>
                </a:solidFill>
              </a:defRPr>
            </a:pPr>
            <a:r>
              <a:rPr sz="3600">
                <a:solidFill>
                  <a:srgbClr val="FFFFFF"/>
                </a:solidFill>
              </a:rPr>
              <a:t>Q0</a:t>
            </a:r>
          </a:p>
        </p:txBody>
      </p:sp>
      <p:sp>
        <p:nvSpPr>
          <p:cNvPr id="920" name="Shape 920"/>
          <p:cNvSpPr/>
          <p:nvPr/>
        </p:nvSpPr>
        <p:spPr>
          <a:xfrm>
            <a:off x="4179054" y="2725802"/>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921" name="Shape 921"/>
          <p:cNvSpPr/>
          <p:nvPr/>
        </p:nvSpPr>
        <p:spPr>
          <a:xfrm>
            <a:off x="4267954" y="5748402"/>
            <a:ext cx="419630"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22" name="Shape 922"/>
          <p:cNvSpPr/>
          <p:nvPr/>
        </p:nvSpPr>
        <p:spPr>
          <a:xfrm>
            <a:off x="4648954" y="2725802"/>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923" name="Shape 923"/>
          <p:cNvSpPr/>
          <p:nvPr/>
        </p:nvSpPr>
        <p:spPr>
          <a:xfrm>
            <a:off x="4750554" y="5748402"/>
            <a:ext cx="1248504"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24" name="Shape 924"/>
          <p:cNvSpPr/>
          <p:nvPr/>
        </p:nvSpPr>
        <p:spPr>
          <a:xfrm>
            <a:off x="5995154" y="2725802"/>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925" name="Shape 925"/>
          <p:cNvSpPr/>
          <p:nvPr/>
        </p:nvSpPr>
        <p:spPr>
          <a:xfrm>
            <a:off x="6084054" y="5748402"/>
            <a:ext cx="698806"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26" name="Shape 926"/>
          <p:cNvSpPr/>
          <p:nvPr/>
        </p:nvSpPr>
        <p:spPr>
          <a:xfrm>
            <a:off x="6719054" y="2725802"/>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927" name="Shape 927"/>
          <p:cNvSpPr/>
          <p:nvPr/>
        </p:nvSpPr>
        <p:spPr>
          <a:xfrm>
            <a:off x="6820654" y="5748402"/>
            <a:ext cx="313878"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28" name="Shape 928"/>
          <p:cNvSpPr/>
          <p:nvPr/>
        </p:nvSpPr>
        <p:spPr>
          <a:xfrm>
            <a:off x="7125454" y="2725802"/>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929" name="Shape 929"/>
          <p:cNvSpPr/>
          <p:nvPr/>
        </p:nvSpPr>
        <p:spPr>
          <a:xfrm>
            <a:off x="7218323" y="5748402"/>
            <a:ext cx="1634637"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30" name="Shape 930"/>
          <p:cNvSpPr/>
          <p:nvPr/>
        </p:nvSpPr>
        <p:spPr>
          <a:xfrm>
            <a:off x="8789154" y="2725802"/>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31" name="TextBox 30"/>
          <p:cNvSpPr txBox="1"/>
          <p:nvPr/>
        </p:nvSpPr>
        <p:spPr>
          <a:xfrm>
            <a:off x="1573036" y="7872368"/>
            <a:ext cx="9131026" cy="646331"/>
          </a:xfrm>
          <a:prstGeom prst="rect">
            <a:avLst/>
          </a:prstGeom>
          <a:noFill/>
        </p:spPr>
        <p:txBody>
          <a:bodyPr wrap="none" lIns="91440" tIns="45720" rIns="91440" bIns="45720" rtlCol="0" anchor="t">
            <a:spAutoFit/>
          </a:bodyPr>
          <a:lstStyle/>
          <a:p>
            <a:r>
              <a:rPr lang="en-US" dirty="0"/>
              <a:t>(1) Can be inflexible; (2) Possibility of starvation</a:t>
            </a:r>
          </a:p>
        </p:txBody>
      </p:sp>
    </p:spTree>
    <p:extLst>
      <p:ext uri="{BB962C8B-B14F-4D97-AF65-F5344CB8AC3E}">
        <p14:creationId xmlns:p14="http://schemas.microsoft.com/office/powerpoint/2010/main" val="369052851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2C5B-563A-4731-8C99-F95CA02167C6}"/>
              </a:ext>
            </a:extLst>
          </p:cNvPr>
          <p:cNvSpPr>
            <a:spLocks noGrp="1"/>
          </p:cNvSpPr>
          <p:nvPr>
            <p:ph type="title"/>
          </p:nvPr>
        </p:nvSpPr>
        <p:spPr>
          <a:xfrm>
            <a:off x="1420894" y="818654"/>
            <a:ext cx="10566399" cy="1297473"/>
          </a:xfrm>
        </p:spPr>
        <p:txBody>
          <a:bodyPr/>
          <a:lstStyle/>
          <a:p>
            <a:r>
              <a:rPr lang="en-US" dirty="0" err="1"/>
              <a:t>MLfq</a:t>
            </a:r>
            <a:r>
              <a:rPr lang="en-US" dirty="0"/>
              <a:t> Problems explained </a:t>
            </a:r>
          </a:p>
        </p:txBody>
      </p:sp>
      <p:sp>
        <p:nvSpPr>
          <p:cNvPr id="3" name="Content Placeholder 2">
            <a:extLst>
              <a:ext uri="{FF2B5EF4-FFF2-40B4-BE49-F238E27FC236}">
                <a16:creationId xmlns:a16="http://schemas.microsoft.com/office/drawing/2014/main" id="{2E667FD0-D6BC-4032-A245-591BD734F826}"/>
              </a:ext>
            </a:extLst>
          </p:cNvPr>
          <p:cNvSpPr>
            <a:spLocks noGrp="1"/>
          </p:cNvSpPr>
          <p:nvPr>
            <p:ph idx="1"/>
          </p:nvPr>
        </p:nvSpPr>
        <p:spPr>
          <a:xfrm>
            <a:off x="1217508" y="2358248"/>
            <a:ext cx="10566399" cy="5037104"/>
          </a:xfrm>
        </p:spPr>
        <p:txBody>
          <a:bodyPr vert="horz" lIns="91440" tIns="45720" rIns="91440" bIns="45720" rtlCol="0" anchor="t">
            <a:noAutofit/>
          </a:bodyPr>
          <a:lstStyle/>
          <a:p>
            <a:pPr marL="324485" indent="-324485"/>
            <a:r>
              <a:rPr lang="en-US" sz="2800" dirty="0"/>
              <a:t>This scheduler can be unforgiving (inflexible)</a:t>
            </a:r>
            <a:endParaRPr lang="en-US"/>
          </a:p>
          <a:p>
            <a:pPr marL="974725" lvl="1" indent="-324485"/>
            <a:r>
              <a:rPr lang="en-US" sz="2800" dirty="0"/>
              <a:t>Some processes START as batch processed, but later become interactive; they will end up in the lower-level queues, though, and get poor response time.</a:t>
            </a:r>
          </a:p>
          <a:p>
            <a:pPr marL="324485" indent="-324485"/>
            <a:r>
              <a:rPr lang="en-US" sz="2800" dirty="0"/>
              <a:t>One solution shown below (same solution as the one to prevent starvation).</a:t>
            </a:r>
          </a:p>
        </p:txBody>
      </p:sp>
    </p:spTree>
    <p:extLst>
      <p:ext uri="{BB962C8B-B14F-4D97-AF65-F5344CB8AC3E}">
        <p14:creationId xmlns:p14="http://schemas.microsoft.com/office/powerpoint/2010/main" val="14836459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Shape 963"/>
          <p:cNvSpPr/>
          <p:nvPr/>
        </p:nvSpPr>
        <p:spPr>
          <a:xfrm>
            <a:off x="4628887" y="5344074"/>
            <a:ext cx="419630"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64" name="Shape 964"/>
          <p:cNvSpPr/>
          <p:nvPr/>
        </p:nvSpPr>
        <p:spPr>
          <a:xfrm>
            <a:off x="4641351" y="6249300"/>
            <a:ext cx="5080001" cy="1"/>
          </a:xfrm>
          <a:prstGeom prst="line">
            <a:avLst/>
          </a:prstGeom>
          <a:ln w="50800">
            <a:solidFill>
              <a:srgbClr val="FFFFFF"/>
            </a:solidFill>
            <a:miter lim="400000"/>
          </a:ln>
        </p:spPr>
        <p:txBody>
          <a:bodyPr lIns="0" tIns="0" rIns="0" bIns="0" anchor="ctr"/>
          <a:lstStyle/>
          <a:p>
            <a:pPr lvl="0">
              <a:defRPr sz="2600"/>
            </a:pPr>
            <a:endParaRPr/>
          </a:p>
        </p:txBody>
      </p:sp>
      <p:sp>
        <p:nvSpPr>
          <p:cNvPr id="965" name="Shape 965"/>
          <p:cNvSpPr/>
          <p:nvPr/>
        </p:nvSpPr>
        <p:spPr>
          <a:xfrm>
            <a:off x="4641351" y="6249300"/>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66" name="Shape 966"/>
          <p:cNvSpPr/>
          <p:nvPr/>
        </p:nvSpPr>
        <p:spPr>
          <a:xfrm>
            <a:off x="4186200" y="6308368"/>
            <a:ext cx="876910"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120</a:t>
            </a:r>
          </a:p>
        </p:txBody>
      </p:sp>
      <p:sp>
        <p:nvSpPr>
          <p:cNvPr id="967" name="Shape 967"/>
          <p:cNvSpPr/>
          <p:nvPr/>
        </p:nvSpPr>
        <p:spPr>
          <a:xfrm>
            <a:off x="5911351" y="6249300"/>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68" name="Shape 968"/>
          <p:cNvSpPr/>
          <p:nvPr/>
        </p:nvSpPr>
        <p:spPr>
          <a:xfrm>
            <a:off x="5456199" y="6308368"/>
            <a:ext cx="876910"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140</a:t>
            </a:r>
          </a:p>
        </p:txBody>
      </p:sp>
      <p:sp>
        <p:nvSpPr>
          <p:cNvPr id="969" name="Shape 969"/>
          <p:cNvSpPr/>
          <p:nvPr/>
        </p:nvSpPr>
        <p:spPr>
          <a:xfrm>
            <a:off x="7181351" y="6249300"/>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70" name="Shape 970"/>
          <p:cNvSpPr/>
          <p:nvPr/>
        </p:nvSpPr>
        <p:spPr>
          <a:xfrm>
            <a:off x="6726200" y="6308368"/>
            <a:ext cx="876910"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160</a:t>
            </a:r>
          </a:p>
        </p:txBody>
      </p:sp>
      <p:sp>
        <p:nvSpPr>
          <p:cNvPr id="971" name="Shape 971"/>
          <p:cNvSpPr/>
          <p:nvPr/>
        </p:nvSpPr>
        <p:spPr>
          <a:xfrm>
            <a:off x="7181351" y="6249300"/>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72" name="Shape 972"/>
          <p:cNvSpPr/>
          <p:nvPr/>
        </p:nvSpPr>
        <p:spPr>
          <a:xfrm>
            <a:off x="8451351" y="6249300"/>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73" name="Shape 973"/>
          <p:cNvSpPr/>
          <p:nvPr/>
        </p:nvSpPr>
        <p:spPr>
          <a:xfrm>
            <a:off x="7996200" y="6308368"/>
            <a:ext cx="876910"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180</a:t>
            </a:r>
          </a:p>
        </p:txBody>
      </p:sp>
      <p:sp>
        <p:nvSpPr>
          <p:cNvPr id="974" name="Shape 974"/>
          <p:cNvSpPr/>
          <p:nvPr/>
        </p:nvSpPr>
        <p:spPr>
          <a:xfrm>
            <a:off x="9721351" y="6249300"/>
            <a:ext cx="1" cy="105437"/>
          </a:xfrm>
          <a:prstGeom prst="line">
            <a:avLst/>
          </a:prstGeom>
          <a:ln w="25400">
            <a:solidFill>
              <a:srgbClr val="FFFFFF"/>
            </a:solidFill>
            <a:miter lim="400000"/>
          </a:ln>
        </p:spPr>
        <p:txBody>
          <a:bodyPr lIns="50800" tIns="50800" rIns="50800" bIns="50800" anchor="ctr"/>
          <a:lstStyle/>
          <a:p>
            <a:pPr lvl="0">
              <a:defRPr sz="2600"/>
            </a:pPr>
            <a:endParaRPr/>
          </a:p>
        </p:txBody>
      </p:sp>
      <p:sp>
        <p:nvSpPr>
          <p:cNvPr id="975" name="Shape 975"/>
          <p:cNvSpPr/>
          <p:nvPr/>
        </p:nvSpPr>
        <p:spPr>
          <a:xfrm>
            <a:off x="9266200" y="6308368"/>
            <a:ext cx="876910"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200</a:t>
            </a:r>
          </a:p>
        </p:txBody>
      </p:sp>
      <p:sp>
        <p:nvSpPr>
          <p:cNvPr id="976" name="Shape 976"/>
          <p:cNvSpPr>
            <a:spLocks noGrp="1"/>
          </p:cNvSpPr>
          <p:nvPr>
            <p:ph type="title"/>
          </p:nvPr>
        </p:nvSpPr>
        <p:spPr>
          <a:xfrm>
            <a:off x="1217508" y="879670"/>
            <a:ext cx="10566399" cy="997305"/>
          </a:xfrm>
          <a:prstGeom prst="rect">
            <a:avLst/>
          </a:prstGeom>
        </p:spPr>
        <p:txBody>
          <a:bodyPr/>
          <a:lstStyle>
            <a:lvl1pPr defTabSz="473201">
              <a:defRPr sz="6480"/>
            </a:lvl1pPr>
          </a:lstStyle>
          <a:p>
            <a:pPr lvl="0">
              <a:defRPr sz="1800">
                <a:solidFill>
                  <a:srgbClr val="000000"/>
                </a:solidFill>
              </a:defRPr>
            </a:pPr>
            <a:r>
              <a:rPr lang="en-US" sz="6480" dirty="0">
                <a:solidFill>
                  <a:srgbClr val="FFFFFF"/>
                </a:solidFill>
              </a:rPr>
              <a:t>Prevent Starvation</a:t>
            </a:r>
            <a:endParaRPr sz="6480" dirty="0">
              <a:solidFill>
                <a:srgbClr val="FFFFFF"/>
              </a:solidFill>
            </a:endParaRPr>
          </a:p>
        </p:txBody>
      </p:sp>
      <p:sp>
        <p:nvSpPr>
          <p:cNvPr id="977" name="Shape 977"/>
          <p:cNvSpPr/>
          <p:nvPr/>
        </p:nvSpPr>
        <p:spPr>
          <a:xfrm>
            <a:off x="3394718" y="2366846"/>
            <a:ext cx="72420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dirty="0">
                <a:solidFill>
                  <a:srgbClr val="FFFFFF"/>
                </a:solidFill>
              </a:rPr>
              <a:t>Q3</a:t>
            </a:r>
          </a:p>
        </p:txBody>
      </p:sp>
      <p:sp>
        <p:nvSpPr>
          <p:cNvPr id="978" name="Shape 978"/>
          <p:cNvSpPr/>
          <p:nvPr/>
        </p:nvSpPr>
        <p:spPr>
          <a:xfrm>
            <a:off x="3394718" y="3332046"/>
            <a:ext cx="72420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dirty="0">
                <a:solidFill>
                  <a:srgbClr val="FFFFFF"/>
                </a:solidFill>
              </a:rPr>
              <a:t>Q2</a:t>
            </a:r>
          </a:p>
        </p:txBody>
      </p:sp>
      <p:sp>
        <p:nvSpPr>
          <p:cNvPr id="979" name="Shape 979"/>
          <p:cNvSpPr/>
          <p:nvPr/>
        </p:nvSpPr>
        <p:spPr>
          <a:xfrm>
            <a:off x="3394718" y="4424246"/>
            <a:ext cx="72420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Q1</a:t>
            </a:r>
          </a:p>
        </p:txBody>
      </p:sp>
      <p:sp>
        <p:nvSpPr>
          <p:cNvPr id="980" name="Shape 980"/>
          <p:cNvSpPr/>
          <p:nvPr/>
        </p:nvSpPr>
        <p:spPr>
          <a:xfrm>
            <a:off x="3394718" y="5478346"/>
            <a:ext cx="724206"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Q0</a:t>
            </a:r>
          </a:p>
        </p:txBody>
      </p:sp>
      <p:sp>
        <p:nvSpPr>
          <p:cNvPr id="981" name="Shape 981"/>
          <p:cNvSpPr/>
          <p:nvPr/>
        </p:nvSpPr>
        <p:spPr>
          <a:xfrm>
            <a:off x="5009887" y="2321474"/>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982" name="Shape 982"/>
          <p:cNvSpPr/>
          <p:nvPr/>
        </p:nvSpPr>
        <p:spPr>
          <a:xfrm>
            <a:off x="5098787" y="5344074"/>
            <a:ext cx="419630"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83" name="Shape 983"/>
          <p:cNvSpPr/>
          <p:nvPr/>
        </p:nvSpPr>
        <p:spPr>
          <a:xfrm>
            <a:off x="5479787" y="2321474"/>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984" name="Shape 984"/>
          <p:cNvSpPr/>
          <p:nvPr/>
        </p:nvSpPr>
        <p:spPr>
          <a:xfrm>
            <a:off x="5581387" y="5344074"/>
            <a:ext cx="1248504"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85" name="Shape 985"/>
          <p:cNvSpPr/>
          <p:nvPr/>
        </p:nvSpPr>
        <p:spPr>
          <a:xfrm>
            <a:off x="6825987" y="2321474"/>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986" name="Shape 986"/>
          <p:cNvSpPr/>
          <p:nvPr/>
        </p:nvSpPr>
        <p:spPr>
          <a:xfrm>
            <a:off x="6914887" y="5344074"/>
            <a:ext cx="698806"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87" name="Shape 987"/>
          <p:cNvSpPr/>
          <p:nvPr/>
        </p:nvSpPr>
        <p:spPr>
          <a:xfrm>
            <a:off x="7549887" y="2321474"/>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988" name="Shape 988"/>
          <p:cNvSpPr/>
          <p:nvPr/>
        </p:nvSpPr>
        <p:spPr>
          <a:xfrm>
            <a:off x="7651487" y="5344074"/>
            <a:ext cx="313878"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89" name="Shape 989"/>
          <p:cNvSpPr/>
          <p:nvPr/>
        </p:nvSpPr>
        <p:spPr>
          <a:xfrm>
            <a:off x="7956287" y="2321474"/>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990" name="Shape 990"/>
          <p:cNvSpPr/>
          <p:nvPr/>
        </p:nvSpPr>
        <p:spPr>
          <a:xfrm>
            <a:off x="8049156" y="5344074"/>
            <a:ext cx="1634637" cy="812537"/>
          </a:xfrm>
          <a:prstGeom prst="rect">
            <a:avLst/>
          </a:prstGeom>
          <a:solidFill>
            <a:srgbClr val="0B5D12"/>
          </a:solidFill>
          <a:ln w="25400">
            <a:solidFill/>
            <a:miter lim="400000"/>
          </a:ln>
        </p:spPr>
        <p:txBody>
          <a:bodyPr lIns="0" tIns="0" rIns="0" bIns="0" anchor="ctr"/>
          <a:lstStyle/>
          <a:p>
            <a:pPr lvl="0">
              <a:defRPr sz="2600"/>
            </a:pPr>
            <a:endParaRPr/>
          </a:p>
        </p:txBody>
      </p:sp>
      <p:sp>
        <p:nvSpPr>
          <p:cNvPr id="991" name="Shape 991"/>
          <p:cNvSpPr/>
          <p:nvPr/>
        </p:nvSpPr>
        <p:spPr>
          <a:xfrm>
            <a:off x="9619987" y="2321474"/>
            <a:ext cx="105504" cy="812537"/>
          </a:xfrm>
          <a:prstGeom prst="rect">
            <a:avLst/>
          </a:prstGeom>
          <a:solidFill>
            <a:srgbClr val="971817"/>
          </a:solidFill>
          <a:ln w="25400">
            <a:solidFill/>
            <a:miter lim="400000"/>
          </a:ln>
        </p:spPr>
        <p:txBody>
          <a:bodyPr lIns="0" tIns="0" rIns="0" bIns="0" anchor="ctr"/>
          <a:lstStyle/>
          <a:p>
            <a:pPr lvl="0">
              <a:defRPr sz="2600"/>
            </a:pPr>
            <a:endParaRPr/>
          </a:p>
        </p:txBody>
      </p:sp>
      <p:sp>
        <p:nvSpPr>
          <p:cNvPr id="992" name="Shape 992"/>
          <p:cNvSpPr/>
          <p:nvPr/>
        </p:nvSpPr>
        <p:spPr>
          <a:xfrm>
            <a:off x="416685" y="7017872"/>
            <a:ext cx="12659708" cy="259335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algn="l">
              <a:defRPr sz="1800">
                <a:solidFill>
                  <a:srgbClr val="000000"/>
                </a:solidFill>
              </a:defRPr>
            </a:pPr>
            <a:r>
              <a:rPr lang="en-US" sz="3800" dirty="0">
                <a:solidFill>
                  <a:srgbClr val="FFFFFF"/>
                </a:solidFill>
              </a:rPr>
              <a:t>Problem: Low priority job may never get scheduled</a:t>
            </a:r>
            <a:endParaRPr lang="en-US" sz="3800" dirty="0">
              <a:solidFill>
                <a:srgbClr val="000000"/>
              </a:solidFill>
            </a:endParaRPr>
          </a:p>
          <a:p>
            <a:pPr algn="l">
              <a:defRPr sz="1800">
                <a:solidFill>
                  <a:srgbClr val="000000"/>
                </a:solidFill>
              </a:defRPr>
            </a:pPr>
            <a:r>
              <a:rPr lang="en-US" sz="3800" dirty="0">
                <a:solidFill>
                  <a:srgbClr val="FFFFFF"/>
                </a:solidFill>
              </a:rPr>
              <a:t>	ONE SOLUTION: Periodically boost priority of all jobs (or all jobs that haven’t been scheduled in certain time period)</a:t>
            </a:r>
            <a:endParaRPr sz="3800" dirty="0">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Shape 1024"/>
          <p:cNvSpPr>
            <a:spLocks noGrp="1"/>
          </p:cNvSpPr>
          <p:nvPr>
            <p:ph type="title"/>
          </p:nvPr>
        </p:nvSpPr>
        <p:spPr>
          <a:xfrm>
            <a:off x="1644619" y="859332"/>
            <a:ext cx="10566399" cy="1279330"/>
          </a:xfrm>
          <a:prstGeom prst="rect">
            <a:avLst/>
          </a:prstGeom>
        </p:spPr>
        <p:txBody>
          <a:bodyPr/>
          <a:lstStyle>
            <a:lvl1pPr defTabSz="473201">
              <a:defRPr sz="6480"/>
            </a:lvl1pPr>
          </a:lstStyle>
          <a:p>
            <a:pPr lvl="0">
              <a:defRPr sz="1800">
                <a:solidFill>
                  <a:srgbClr val="000000"/>
                </a:solidFill>
              </a:defRPr>
            </a:pPr>
            <a:r>
              <a:rPr sz="6480" dirty="0">
                <a:solidFill>
                  <a:srgbClr val="FFFFFF"/>
                </a:solidFill>
              </a:rPr>
              <a:t>Summary</a:t>
            </a:r>
          </a:p>
        </p:txBody>
      </p:sp>
      <p:sp>
        <p:nvSpPr>
          <p:cNvPr id="1025" name="Shape 1025"/>
          <p:cNvSpPr>
            <a:spLocks noGrp="1"/>
          </p:cNvSpPr>
          <p:nvPr>
            <p:ph type="body" idx="4294967295"/>
          </p:nvPr>
        </p:nvSpPr>
        <p:spPr>
          <a:xfrm>
            <a:off x="650836" y="2846873"/>
            <a:ext cx="11568113" cy="4930775"/>
          </a:xfrm>
          <a:prstGeom prst="rect">
            <a:avLst/>
          </a:prstGeom>
        </p:spPr>
        <p:txBody>
          <a:bodyPr>
            <a:normAutofit/>
          </a:bodyPr>
          <a:lstStyle/>
          <a:p>
            <a:pPr marL="0" lvl="0" indent="0">
              <a:buNone/>
              <a:defRPr sz="1800">
                <a:solidFill>
                  <a:srgbClr val="000000"/>
                </a:solidFill>
              </a:defRPr>
            </a:pPr>
            <a:r>
              <a:rPr sz="4000" dirty="0">
                <a:solidFill>
                  <a:srgbClr val="FFFFFF"/>
                </a:solidFill>
              </a:rPr>
              <a:t>Understand goals (metrics) and workload, then design scheduler around that</a:t>
            </a:r>
          </a:p>
          <a:p>
            <a:pPr marL="0" lvl="0" indent="0">
              <a:buNone/>
              <a:defRPr sz="1800">
                <a:solidFill>
                  <a:srgbClr val="000000"/>
                </a:solidFill>
              </a:defRPr>
            </a:pPr>
            <a:r>
              <a:rPr sz="4000" dirty="0">
                <a:solidFill>
                  <a:srgbClr val="FFFFFF"/>
                </a:solidFill>
              </a:rPr>
              <a:t>General purpose schedulers need to support processes with different goals</a:t>
            </a:r>
            <a:r>
              <a:rPr lang="en-US" sz="4000" dirty="0">
                <a:solidFill>
                  <a:srgbClr val="FFFFFF"/>
                </a:solidFill>
              </a:rPr>
              <a:t> (interactive versus batch)</a:t>
            </a:r>
          </a:p>
          <a:p>
            <a:pPr marL="0" lvl="0" indent="0">
              <a:buNone/>
              <a:defRPr sz="1800">
                <a:solidFill>
                  <a:srgbClr val="000000"/>
                </a:solidFill>
              </a:defRPr>
            </a:pPr>
            <a:r>
              <a:rPr lang="en-US" sz="4000" dirty="0">
                <a:solidFill>
                  <a:srgbClr val="FFFFFF"/>
                </a:solidFill>
              </a:rPr>
              <a:t>Past behavior is often good predictor of future behavior</a:t>
            </a:r>
            <a:endParaRPr sz="4000" dirty="0">
              <a:solidFill>
                <a:srgbClr val="FFFFFF"/>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217508" y="313613"/>
            <a:ext cx="10566399" cy="2102855"/>
          </a:xfrm>
        </p:spPr>
        <p:txBody>
          <a:bodyPr/>
          <a:lstStyle/>
          <a:p>
            <a:r>
              <a:rPr lang="en-US" sz="4000" dirty="0"/>
              <a:t>Scheduling Performance Metrics</a:t>
            </a:r>
            <a:br>
              <a:rPr lang="en-US" sz="4000" dirty="0"/>
            </a:br>
            <a:r>
              <a:rPr lang="en-US" sz="4000" dirty="0"/>
              <a:t>(continued on next slide)</a:t>
            </a:r>
          </a:p>
        </p:txBody>
      </p:sp>
      <p:sp>
        <p:nvSpPr>
          <p:cNvPr id="144387" name="Rectangle 3"/>
          <p:cNvSpPr>
            <a:spLocks noGrp="1" noChangeArrowheads="1"/>
          </p:cNvSpPr>
          <p:nvPr>
            <p:ph idx="1"/>
          </p:nvPr>
        </p:nvSpPr>
        <p:spPr>
          <a:xfrm>
            <a:off x="433493" y="2628121"/>
            <a:ext cx="12029440" cy="7604450"/>
          </a:xfrm>
        </p:spPr>
        <p:txBody>
          <a:bodyPr>
            <a:normAutofit/>
          </a:bodyPr>
          <a:lstStyle/>
          <a:p>
            <a:pPr>
              <a:lnSpc>
                <a:spcPct val="90000"/>
              </a:lnSpc>
              <a:buNone/>
            </a:pPr>
            <a:r>
              <a:rPr lang="en-US" dirty="0"/>
              <a:t>Minimize turnaround time</a:t>
            </a:r>
          </a:p>
          <a:p>
            <a:pPr lvl="1">
              <a:lnSpc>
                <a:spcPct val="90000"/>
              </a:lnSpc>
            </a:pPr>
            <a:r>
              <a:rPr lang="en-US" sz="2800" dirty="0"/>
              <a:t>Do not want to wait long for job to complete</a:t>
            </a:r>
          </a:p>
          <a:p>
            <a:pPr lvl="1">
              <a:lnSpc>
                <a:spcPct val="90000"/>
              </a:lnSpc>
            </a:pPr>
            <a:r>
              <a:rPr lang="en-US" sz="3200" dirty="0" err="1"/>
              <a:t>turnaround_time</a:t>
            </a:r>
            <a:r>
              <a:rPr lang="en-US" sz="3200" dirty="0"/>
              <a:t> = </a:t>
            </a:r>
            <a:r>
              <a:rPr lang="en-US" sz="2800" dirty="0" err="1"/>
              <a:t>completion_time</a:t>
            </a:r>
            <a:r>
              <a:rPr lang="en-US" sz="2800" dirty="0"/>
              <a:t> – </a:t>
            </a:r>
            <a:r>
              <a:rPr lang="en-US" sz="2800" dirty="0" err="1"/>
              <a:t>arrival_time</a:t>
            </a:r>
            <a:endParaRPr lang="en-US" sz="2800" dirty="0"/>
          </a:p>
          <a:p>
            <a:pPr>
              <a:lnSpc>
                <a:spcPct val="90000"/>
              </a:lnSpc>
              <a:buNone/>
            </a:pPr>
            <a:r>
              <a:rPr lang="en-US" dirty="0"/>
              <a:t>Minimize response time</a:t>
            </a:r>
          </a:p>
          <a:p>
            <a:pPr lvl="1">
              <a:lnSpc>
                <a:spcPct val="90000"/>
              </a:lnSpc>
            </a:pPr>
            <a:r>
              <a:rPr lang="en-US" sz="2800" dirty="0"/>
              <a:t>Schedule interactive jobs promptly so users see output quickly</a:t>
            </a:r>
          </a:p>
          <a:p>
            <a:pPr lvl="1">
              <a:lnSpc>
                <a:spcPct val="90000"/>
              </a:lnSpc>
            </a:pPr>
            <a:r>
              <a:rPr lang="en-US" sz="3200" dirty="0"/>
              <a:t>response time = </a:t>
            </a:r>
            <a:r>
              <a:rPr lang="en-US" sz="2800" dirty="0" err="1"/>
              <a:t>initial_schedule_time</a:t>
            </a:r>
            <a:r>
              <a:rPr lang="en-US" sz="2800" dirty="0"/>
              <a:t> – </a:t>
            </a:r>
            <a:r>
              <a:rPr lang="en-US" sz="2800" dirty="0" err="1"/>
              <a:t>arrival_time</a:t>
            </a:r>
            <a:endParaRPr lang="en-US" sz="2800" dirty="0"/>
          </a:p>
          <a:p>
            <a:pPr>
              <a:lnSpc>
                <a:spcPct val="90000"/>
              </a:lnSpc>
              <a:buNone/>
            </a:pPr>
            <a:r>
              <a:rPr lang="en-US" dirty="0"/>
              <a:t>Minimize waiting time</a:t>
            </a:r>
          </a:p>
          <a:p>
            <a:pPr lvl="1">
              <a:lnSpc>
                <a:spcPct val="90000"/>
              </a:lnSpc>
            </a:pPr>
            <a:r>
              <a:rPr lang="en-US" sz="2800" dirty="0"/>
              <a:t>Do not want to spend much time in Ready queue</a:t>
            </a:r>
          </a:p>
          <a:p>
            <a:pPr lvl="1">
              <a:lnSpc>
                <a:spcPct val="90000"/>
              </a:lnSpc>
            </a:pPr>
            <a:r>
              <a:rPr lang="en-US" sz="3200" dirty="0"/>
              <a:t>waiting time = </a:t>
            </a:r>
            <a:r>
              <a:rPr lang="en-US" sz="2800" dirty="0" err="1"/>
              <a:t>completion_time</a:t>
            </a:r>
            <a:r>
              <a:rPr lang="en-US" sz="2800" dirty="0"/>
              <a:t> – </a:t>
            </a:r>
            <a:r>
              <a:rPr lang="en-US" sz="2800" dirty="0" err="1"/>
              <a:t>arrival_time</a:t>
            </a:r>
            <a:r>
              <a:rPr lang="en-US" sz="2800" dirty="0"/>
              <a:t> – </a:t>
            </a:r>
            <a:r>
              <a:rPr lang="en-US" sz="2800" dirty="0" err="1"/>
              <a:t>run_time</a:t>
            </a:r>
            <a:endParaRPr lang="en-US" sz="2800" dirty="0"/>
          </a:p>
          <a:p>
            <a:pPr>
              <a:lnSpc>
                <a:spcPct val="90000"/>
              </a:lnSpc>
              <a:buNone/>
            </a:pPr>
            <a:r>
              <a:rPr lang="en-US" dirty="0"/>
              <a:t>Minimize overhead</a:t>
            </a:r>
          </a:p>
          <a:p>
            <a:pPr lvl="1">
              <a:lnSpc>
                <a:spcPct val="90000"/>
              </a:lnSpc>
            </a:pPr>
            <a:r>
              <a:rPr lang="en-US" sz="2800" dirty="0"/>
              <a:t>Reduce number of context switches</a:t>
            </a:r>
          </a:p>
          <a:p>
            <a:pPr>
              <a:lnSpc>
                <a:spcPct val="90000"/>
              </a:lnSpc>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Scheduling Performance Metrics</a:t>
            </a:r>
            <a:br>
              <a:rPr lang="en-US" sz="4000" dirty="0"/>
            </a:br>
            <a:r>
              <a:rPr lang="en-US" sz="4000" dirty="0"/>
              <a:t>(continued)</a:t>
            </a:r>
          </a:p>
        </p:txBody>
      </p:sp>
      <p:sp>
        <p:nvSpPr>
          <p:cNvPr id="3" name="Content Placeholder 2"/>
          <p:cNvSpPr>
            <a:spLocks noGrp="1"/>
          </p:cNvSpPr>
          <p:nvPr>
            <p:ph idx="1"/>
          </p:nvPr>
        </p:nvSpPr>
        <p:spPr/>
        <p:txBody>
          <a:bodyPr/>
          <a:lstStyle/>
          <a:p>
            <a:pPr>
              <a:lnSpc>
                <a:spcPct val="90000"/>
              </a:lnSpc>
              <a:buNone/>
            </a:pPr>
            <a:r>
              <a:rPr lang="en-US" dirty="0"/>
              <a:t>Maximize throughput</a:t>
            </a:r>
          </a:p>
          <a:p>
            <a:pPr lvl="1">
              <a:lnSpc>
                <a:spcPct val="90000"/>
              </a:lnSpc>
            </a:pPr>
            <a:r>
              <a:rPr lang="en-US" sz="2800" dirty="0"/>
              <a:t>Want more jobs to complete per unit of time</a:t>
            </a:r>
          </a:p>
          <a:p>
            <a:pPr>
              <a:lnSpc>
                <a:spcPct val="90000"/>
              </a:lnSpc>
              <a:buNone/>
            </a:pPr>
            <a:r>
              <a:rPr lang="en-US" dirty="0"/>
              <a:t>Maximize resource utilization</a:t>
            </a:r>
          </a:p>
          <a:p>
            <a:pPr lvl="1">
              <a:lnSpc>
                <a:spcPct val="90000"/>
              </a:lnSpc>
            </a:pPr>
            <a:r>
              <a:rPr lang="en-US" sz="2800" dirty="0"/>
              <a:t>Keep expensive devices (CPU and Disk) busy</a:t>
            </a:r>
          </a:p>
          <a:p>
            <a:pPr>
              <a:lnSpc>
                <a:spcPct val="90000"/>
              </a:lnSpc>
              <a:buNone/>
            </a:pPr>
            <a:r>
              <a:rPr lang="en-US" dirty="0"/>
              <a:t>Maximize fairness</a:t>
            </a:r>
          </a:p>
          <a:p>
            <a:pPr lvl="1">
              <a:lnSpc>
                <a:spcPct val="90000"/>
              </a:lnSpc>
            </a:pPr>
            <a:r>
              <a:rPr lang="en-US" sz="2800" dirty="0"/>
              <a:t>All jobs get same amount of CPU over some time interval</a:t>
            </a:r>
          </a:p>
          <a:p>
            <a:endParaRPr lang="en-US" dirty="0"/>
          </a:p>
        </p:txBody>
      </p:sp>
    </p:spTree>
    <p:extLst>
      <p:ext uri="{BB962C8B-B14F-4D97-AF65-F5344CB8AC3E}">
        <p14:creationId xmlns:p14="http://schemas.microsoft.com/office/powerpoint/2010/main" val="161161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3600" dirty="0">
                <a:solidFill>
                  <a:srgbClr val="FFFFFF"/>
                </a:solidFill>
              </a:rPr>
              <a:t>INITIAL </a:t>
            </a:r>
            <a:r>
              <a:rPr sz="3600" dirty="0">
                <a:solidFill>
                  <a:srgbClr val="FFFFFF"/>
                </a:solidFill>
              </a:rPr>
              <a:t>Workload Assumptions</a:t>
            </a:r>
            <a:br>
              <a:rPr lang="en-US" sz="3600" dirty="0">
                <a:solidFill>
                  <a:srgbClr val="FFFFFF"/>
                </a:solidFill>
              </a:rPr>
            </a:br>
            <a:r>
              <a:rPr lang="en-US" sz="3600" dirty="0">
                <a:solidFill>
                  <a:srgbClr val="FFFFFF"/>
                </a:solidFill>
              </a:rPr>
              <a:t>(for simplification – but unrealistic!)</a:t>
            </a:r>
            <a:endParaRPr sz="3600" dirty="0">
              <a:solidFill>
                <a:srgbClr val="FFFFFF"/>
              </a:solidFill>
            </a:endParaRPr>
          </a:p>
        </p:txBody>
      </p:sp>
      <p:sp>
        <p:nvSpPr>
          <p:cNvPr id="163" name="Shape 163"/>
          <p:cNvSpPr>
            <a:spLocks noGrp="1"/>
          </p:cNvSpPr>
          <p:nvPr>
            <p:ph type="body" idx="4294967295"/>
          </p:nvPr>
        </p:nvSpPr>
        <p:spPr>
          <a:xfrm>
            <a:off x="950807" y="2643642"/>
            <a:ext cx="11099800" cy="5027612"/>
          </a:xfrm>
          <a:prstGeom prst="rect">
            <a:avLst/>
          </a:prstGeom>
        </p:spPr>
        <p:txBody>
          <a:bodyPr vert="horz" lIns="91440" tIns="45720" rIns="91440" bIns="45720" rtlCol="0" anchor="t">
            <a:normAutofit fontScale="92500" lnSpcReduction="10000"/>
          </a:bodyPr>
          <a:lstStyle/>
          <a:p>
            <a:pPr marL="324485" lvl="0" indent="-324485">
              <a:buNone/>
              <a:defRPr sz="1800">
                <a:solidFill>
                  <a:srgbClr val="000000"/>
                </a:solidFill>
              </a:defRPr>
            </a:pPr>
            <a:r>
              <a:rPr sz="3800" dirty="0">
                <a:solidFill>
                  <a:srgbClr val="FFFFFF"/>
                </a:solidFill>
              </a:rPr>
              <a:t>1. Each job runs for the same amount of time</a:t>
            </a:r>
            <a:endParaRPr lang="en-US"/>
          </a:p>
          <a:p>
            <a:pPr marL="324485" lvl="0" indent="-324485">
              <a:buNone/>
              <a:defRPr sz="1800">
                <a:solidFill>
                  <a:srgbClr val="000000"/>
                </a:solidFill>
              </a:defRPr>
            </a:pPr>
            <a:r>
              <a:rPr sz="3800" dirty="0">
                <a:solidFill>
                  <a:srgbClr val="FFFFFF"/>
                </a:solidFill>
              </a:rPr>
              <a:t>2. All jobs arrive at the same time</a:t>
            </a:r>
          </a:p>
          <a:p>
            <a:pPr marL="324485" lvl="0" indent="-324485">
              <a:buNone/>
              <a:defRPr sz="1800">
                <a:solidFill>
                  <a:srgbClr val="000000"/>
                </a:solidFill>
              </a:defRPr>
            </a:pPr>
            <a:r>
              <a:rPr sz="3800" dirty="0">
                <a:solidFill>
                  <a:srgbClr val="FFFFFF"/>
                </a:solidFill>
              </a:rPr>
              <a:t>3. All jobs only use the CPU (no I/O)</a:t>
            </a:r>
          </a:p>
          <a:p>
            <a:pPr marL="324485" lvl="0" indent="-324485">
              <a:buNone/>
              <a:defRPr sz="1800">
                <a:solidFill>
                  <a:srgbClr val="000000"/>
                </a:solidFill>
              </a:defRPr>
            </a:pPr>
            <a:r>
              <a:rPr sz="3800" dirty="0">
                <a:solidFill>
                  <a:srgbClr val="FFFFFF"/>
                </a:solidFill>
              </a:rPr>
              <a:t>4. </a:t>
            </a:r>
            <a:r>
              <a:rPr lang="en-US" sz="3800" dirty="0">
                <a:solidFill>
                  <a:srgbClr val="FFFFFF"/>
                </a:solidFill>
              </a:rPr>
              <a:t>R</a:t>
            </a:r>
            <a:r>
              <a:rPr sz="3800" dirty="0">
                <a:solidFill>
                  <a:srgbClr val="FFFFFF"/>
                </a:solidFill>
              </a:rPr>
              <a:t>un-time of each job is known</a:t>
            </a:r>
            <a:endParaRPr lang="en-US" sz="3800" dirty="0">
              <a:solidFill>
                <a:srgbClr val="FFFFFF"/>
              </a:solidFill>
            </a:endParaRPr>
          </a:p>
          <a:p>
            <a:pPr marL="324485" indent="-324485">
              <a:buNone/>
              <a:defRPr sz="1800">
                <a:solidFill>
                  <a:srgbClr val="000000"/>
                </a:solidFill>
              </a:defRPr>
            </a:pPr>
            <a:r>
              <a:rPr lang="en-US" sz="3800" dirty="0">
                <a:solidFill>
                  <a:srgbClr val="FFFFFF"/>
                </a:solidFill>
              </a:rPr>
              <a:t>We will remove these unrealistic assumptions one by one later, after we have a clearer view of the basics in terms of how scheduling works.</a:t>
            </a:r>
            <a:endParaRPr sz="3800" dirty="0">
              <a:solidFill>
                <a:srgbClr val="FFFFFF"/>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p:nvPr>
        </p:nvSpPr>
        <p:spPr>
          <a:xfrm>
            <a:off x="1217508" y="818654"/>
            <a:ext cx="10566399" cy="2102855"/>
          </a:xfrm>
          <a:prstGeom prst="rect">
            <a:avLst/>
          </a:prstGeom>
        </p:spPr>
        <p:txBody>
          <a:bodyPr/>
          <a:lstStyle>
            <a:lvl1pPr defTabSz="473201">
              <a:defRPr sz="6480"/>
            </a:lvl1pPr>
          </a:lstStyle>
          <a:p>
            <a:pPr lvl="0">
              <a:defRPr sz="1800">
                <a:solidFill>
                  <a:srgbClr val="000000"/>
                </a:solidFill>
              </a:defRPr>
            </a:pPr>
            <a:r>
              <a:rPr sz="6480">
                <a:solidFill>
                  <a:srgbClr val="FFFFFF"/>
                </a:solidFill>
              </a:rPr>
              <a:t>Scheduling Basics</a:t>
            </a:r>
          </a:p>
        </p:txBody>
      </p:sp>
      <p:sp>
        <p:nvSpPr>
          <p:cNvPr id="166" name="Shape 166"/>
          <p:cNvSpPr>
            <a:spLocks noGrp="1"/>
          </p:cNvSpPr>
          <p:nvPr>
            <p:ph type="body" idx="4294967295"/>
          </p:nvPr>
        </p:nvSpPr>
        <p:spPr>
          <a:xfrm>
            <a:off x="7330761" y="2853634"/>
            <a:ext cx="4291012" cy="2663825"/>
          </a:xfrm>
          <a:prstGeom prst="rect">
            <a:avLst/>
          </a:prstGeom>
        </p:spPr>
        <p:txBody>
          <a:bodyPr>
            <a:normAutofit lnSpcReduction="10000"/>
          </a:bodyPr>
          <a:lstStyle/>
          <a:p>
            <a:pPr lvl="0">
              <a:buNone/>
              <a:defRPr sz="1800">
                <a:solidFill>
                  <a:srgbClr val="000000"/>
                </a:solidFill>
              </a:defRPr>
            </a:pPr>
            <a:r>
              <a:rPr sz="3800" b="1" dirty="0">
                <a:solidFill>
                  <a:srgbClr val="0070C0"/>
                </a:solidFill>
                <a:latin typeface="Helvetica"/>
                <a:ea typeface="Helvetica"/>
                <a:cs typeface="Helvetica"/>
                <a:sym typeface="Helvetica"/>
              </a:rPr>
              <a:t>Metrics</a:t>
            </a:r>
            <a:r>
              <a:rPr sz="3800" dirty="0">
                <a:solidFill>
                  <a:srgbClr val="1497FC"/>
                </a:solidFill>
              </a:rPr>
              <a:t>:</a:t>
            </a:r>
            <a:br>
              <a:rPr sz="3800" dirty="0">
                <a:solidFill>
                  <a:srgbClr val="1497FC"/>
                </a:solidFill>
              </a:rPr>
            </a:br>
            <a:r>
              <a:rPr sz="3800" dirty="0">
                <a:solidFill>
                  <a:srgbClr val="53585F"/>
                </a:solidFill>
              </a:rPr>
              <a:t>turnaround_time</a:t>
            </a:r>
            <a:br>
              <a:rPr sz="3800" dirty="0">
                <a:solidFill>
                  <a:srgbClr val="53585F"/>
                </a:solidFill>
              </a:rPr>
            </a:br>
            <a:r>
              <a:rPr sz="3800" dirty="0">
                <a:solidFill>
                  <a:srgbClr val="53585F"/>
                </a:solidFill>
              </a:rPr>
              <a:t>response_time</a:t>
            </a:r>
            <a:br>
              <a:rPr sz="3800" dirty="0">
                <a:solidFill>
                  <a:srgbClr val="53585F"/>
                </a:solidFill>
              </a:rPr>
            </a:br>
            <a:r>
              <a:rPr sz="3800" dirty="0">
                <a:solidFill>
                  <a:srgbClr val="53585F"/>
                </a:solidFill>
              </a:rPr>
              <a:t>	</a:t>
            </a:r>
          </a:p>
        </p:txBody>
      </p:sp>
      <p:sp>
        <p:nvSpPr>
          <p:cNvPr id="167" name="Shape 167"/>
          <p:cNvSpPr/>
          <p:nvPr/>
        </p:nvSpPr>
        <p:spPr>
          <a:xfrm>
            <a:off x="4152341" y="2914682"/>
            <a:ext cx="3086100" cy="362036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spcBef>
                <a:spcPts val="4200"/>
              </a:spcBef>
              <a:defRPr sz="1800">
                <a:solidFill>
                  <a:srgbClr val="000000"/>
                </a:solidFill>
              </a:defRPr>
            </a:pPr>
            <a:r>
              <a:rPr sz="3800" b="1" dirty="0">
                <a:solidFill>
                  <a:srgbClr val="FF0000"/>
                </a:solidFill>
                <a:latin typeface="Helvetica"/>
                <a:ea typeface="Helvetica"/>
                <a:cs typeface="Helvetica"/>
                <a:sym typeface="Helvetica"/>
              </a:rPr>
              <a:t>Schedulers</a:t>
            </a:r>
            <a:r>
              <a:rPr sz="3800" dirty="0">
                <a:solidFill>
                  <a:srgbClr val="FF0000"/>
                </a:solidFill>
              </a:rPr>
              <a:t>:</a:t>
            </a:r>
            <a:br>
              <a:rPr sz="3800" dirty="0">
                <a:solidFill>
                  <a:srgbClr val="FF0000"/>
                </a:solidFill>
              </a:rPr>
            </a:br>
            <a:r>
              <a:rPr sz="3800" dirty="0">
                <a:solidFill>
                  <a:srgbClr val="A6AAA8"/>
                </a:solidFill>
              </a:rPr>
              <a:t>	</a:t>
            </a:r>
            <a:r>
              <a:rPr sz="3800" dirty="0">
                <a:solidFill>
                  <a:srgbClr val="53585F"/>
                </a:solidFill>
              </a:rPr>
              <a:t>FIFO</a:t>
            </a:r>
            <a:br>
              <a:rPr sz="3800" dirty="0">
                <a:solidFill>
                  <a:srgbClr val="53585F"/>
                </a:solidFill>
              </a:rPr>
            </a:br>
            <a:r>
              <a:rPr sz="3800" dirty="0">
                <a:solidFill>
                  <a:srgbClr val="53585F"/>
                </a:solidFill>
              </a:rPr>
              <a:t>	SJF</a:t>
            </a:r>
            <a:br>
              <a:rPr sz="3800" dirty="0">
                <a:solidFill>
                  <a:srgbClr val="53585F"/>
                </a:solidFill>
              </a:rPr>
            </a:br>
            <a:r>
              <a:rPr sz="3800" dirty="0">
                <a:solidFill>
                  <a:srgbClr val="53585F"/>
                </a:solidFill>
              </a:rPr>
              <a:t>	STCF</a:t>
            </a:r>
            <a:br>
              <a:rPr sz="3800" dirty="0">
                <a:solidFill>
                  <a:srgbClr val="53585F"/>
                </a:solidFill>
              </a:rPr>
            </a:br>
            <a:r>
              <a:rPr sz="3800" dirty="0">
                <a:solidFill>
                  <a:srgbClr val="53585F"/>
                </a:solidFill>
              </a:rPr>
              <a:t>	RR</a:t>
            </a:r>
          </a:p>
        </p:txBody>
      </p:sp>
      <p:sp>
        <p:nvSpPr>
          <p:cNvPr id="168" name="Shape 168"/>
          <p:cNvSpPr/>
          <p:nvPr/>
        </p:nvSpPr>
        <p:spPr>
          <a:xfrm>
            <a:off x="698500" y="2914682"/>
            <a:ext cx="3275079" cy="362036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spcBef>
                <a:spcPts val="4200"/>
              </a:spcBef>
              <a:defRPr sz="1800">
                <a:solidFill>
                  <a:srgbClr val="000000"/>
                </a:solidFill>
              </a:defRPr>
            </a:pPr>
            <a:r>
              <a:rPr sz="3800" b="1" dirty="0">
                <a:solidFill>
                  <a:srgbClr val="D45954"/>
                </a:solidFill>
                <a:latin typeface="Helvetica"/>
                <a:ea typeface="Helvetica"/>
                <a:cs typeface="Helvetica"/>
                <a:sym typeface="Helvetica"/>
              </a:rPr>
              <a:t>Workloads</a:t>
            </a:r>
            <a:r>
              <a:rPr sz="3800" dirty="0">
                <a:solidFill>
                  <a:srgbClr val="D45954"/>
                </a:solidFill>
              </a:rPr>
              <a:t>:</a:t>
            </a:r>
            <a:br>
              <a:rPr sz="3800" dirty="0">
                <a:solidFill>
                  <a:srgbClr val="D45954"/>
                </a:solidFill>
              </a:rPr>
            </a:br>
            <a:r>
              <a:rPr sz="3800" dirty="0">
                <a:solidFill>
                  <a:srgbClr val="A6AAA8"/>
                </a:solidFill>
              </a:rPr>
              <a:t>	</a:t>
            </a:r>
            <a:r>
              <a:rPr sz="3800" dirty="0">
                <a:solidFill>
                  <a:srgbClr val="53585F"/>
                </a:solidFill>
              </a:rPr>
              <a:t>arrival_time</a:t>
            </a:r>
            <a:br>
              <a:rPr sz="3800" dirty="0">
                <a:solidFill>
                  <a:srgbClr val="53585F"/>
                </a:solidFill>
              </a:rPr>
            </a:br>
            <a:r>
              <a:rPr sz="3800" dirty="0">
                <a:solidFill>
                  <a:srgbClr val="53585F"/>
                </a:solidFill>
              </a:rPr>
              <a:t>	run_time</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1853</TotalTime>
  <Words>2996</Words>
  <Application>Microsoft Office PowerPoint</Application>
  <PresentationFormat>Custom</PresentationFormat>
  <Paragraphs>573</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Circuit</vt:lpstr>
      <vt:lpstr>CPU Virtualization: Scheduling</vt:lpstr>
      <vt:lpstr>overview</vt:lpstr>
      <vt:lpstr>CPU Virtualization: Two Components</vt:lpstr>
      <vt:lpstr>Review: State Transitions</vt:lpstr>
      <vt:lpstr>Vocabulary</vt:lpstr>
      <vt:lpstr>Scheduling Performance Metrics (continued on next slide)</vt:lpstr>
      <vt:lpstr>Scheduling Performance Metrics (continued)</vt:lpstr>
      <vt:lpstr>INITIAL Workload Assumptions (for simplification – but unrealistic!)</vt:lpstr>
      <vt:lpstr>Scheduling Basics</vt:lpstr>
      <vt:lpstr>Example: workload, scheduler, metric</vt:lpstr>
      <vt:lpstr>FIFO: Event Trace</vt:lpstr>
      <vt:lpstr>FIFO (Identical JOBS)</vt:lpstr>
      <vt:lpstr>FIFO (IDENTICAL JOBS)</vt:lpstr>
      <vt:lpstr>FIFO (IDENTICAL Jobs)</vt:lpstr>
      <vt:lpstr>Scheduling Basics</vt:lpstr>
      <vt:lpstr>Workload Assumptions – remove 1st</vt:lpstr>
      <vt:lpstr>Any Problematic Workloads for FIFO?</vt:lpstr>
      <vt:lpstr>Example: Big First Job</vt:lpstr>
      <vt:lpstr>Example: Big First Job</vt:lpstr>
      <vt:lpstr>Convoy Effect</vt:lpstr>
      <vt:lpstr>Passing the Tractor</vt:lpstr>
      <vt:lpstr>Shortest Job First</vt:lpstr>
      <vt:lpstr>SJF Turnaround Time</vt:lpstr>
      <vt:lpstr>SJF TURNAROUND TIME</vt:lpstr>
      <vt:lpstr>Scheduling Basics</vt:lpstr>
      <vt:lpstr>Workload Assumptions – Remove 2nd</vt:lpstr>
      <vt:lpstr>Shortest Job First (Arrival Time)</vt:lpstr>
      <vt:lpstr>Stuck Behind a Tractor Again</vt:lpstr>
      <vt:lpstr>Preemptive SchedulING</vt:lpstr>
      <vt:lpstr>NON-PREEMPTIVE: SJF</vt:lpstr>
      <vt:lpstr>PREEMPTIVE: STCF</vt:lpstr>
      <vt:lpstr>Priority scheduling</vt:lpstr>
      <vt:lpstr>Scheduling Basics</vt:lpstr>
      <vt:lpstr>Response Time</vt:lpstr>
      <vt:lpstr>Response vs. Turnaround</vt:lpstr>
      <vt:lpstr>Round-Robin Scheduler</vt:lpstr>
      <vt:lpstr>FIFO vs RR</vt:lpstr>
      <vt:lpstr>Importance of response time</vt:lpstr>
      <vt:lpstr>Scheduling Basics</vt:lpstr>
      <vt:lpstr>Workload Assumptions – remove 3rd</vt:lpstr>
      <vt:lpstr>Not I/O Aware</vt:lpstr>
      <vt:lpstr>I/O Aware (Overlap)</vt:lpstr>
      <vt:lpstr>Workload Assumptions</vt:lpstr>
      <vt:lpstr>Predicting/knowing run time</vt:lpstr>
      <vt:lpstr>Next scheduler</vt:lpstr>
      <vt:lpstr>MLFQ  (Multi-Level Feedback Queue)</vt:lpstr>
      <vt:lpstr>Priorities</vt:lpstr>
      <vt:lpstr>History</vt:lpstr>
      <vt:lpstr>More MLFQ Rules</vt:lpstr>
      <vt:lpstr>One Long Job (Example) (assume process is batch process-uses full time quantum)</vt:lpstr>
      <vt:lpstr>An Interactive Process (red in q3) Joins</vt:lpstr>
      <vt:lpstr>Problems with mlfq?</vt:lpstr>
      <vt:lpstr>MLfq Problems explained </vt:lpstr>
      <vt:lpstr>Prevent Starvation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[537] Schedulers</dc:title>
  <dc:creator>George Green</dc:creator>
  <cp:lastModifiedBy>George Green</cp:lastModifiedBy>
  <cp:revision>409</cp:revision>
  <dcterms:created xsi:type="dcterms:W3CDTF">2015-09-10T02:36:14Z</dcterms:created>
  <dcterms:modified xsi:type="dcterms:W3CDTF">2025-08-28T16:36:48Z</dcterms:modified>
</cp:coreProperties>
</file>