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315" r:id="rId3"/>
    <p:sldId id="261" r:id="rId4"/>
    <p:sldId id="262" r:id="rId5"/>
    <p:sldId id="267" r:id="rId6"/>
    <p:sldId id="268" r:id="rId7"/>
    <p:sldId id="317" r:id="rId8"/>
    <p:sldId id="318" r:id="rId9"/>
    <p:sldId id="258" r:id="rId10"/>
    <p:sldId id="319" r:id="rId11"/>
    <p:sldId id="320" r:id="rId12"/>
    <p:sldId id="324" r:id="rId13"/>
    <p:sldId id="259" r:id="rId14"/>
    <p:sldId id="316" r:id="rId15"/>
    <p:sldId id="279" r:id="rId16"/>
    <p:sldId id="321" r:id="rId17"/>
    <p:sldId id="283" r:id="rId18"/>
    <p:sldId id="322" r:id="rId19"/>
    <p:sldId id="284" r:id="rId20"/>
    <p:sldId id="287" r:id="rId21"/>
    <p:sldId id="323" r:id="rId22"/>
    <p:sldId id="290" r:id="rId23"/>
    <p:sldId id="295" r:id="rId24"/>
    <p:sldId id="327" r:id="rId25"/>
    <p:sldId id="299" r:id="rId26"/>
    <p:sldId id="309" r:id="rId27"/>
    <p:sldId id="307" r:id="rId28"/>
    <p:sldId id="328" r:id="rId29"/>
    <p:sldId id="313" r:id="rId30"/>
    <p:sldId id="314" r:id="rId31"/>
    <p:sldId id="32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D8B60-5E9B-2C96-86BD-7A5CAC5FDAEA}" v="1002" dt="2025-09-07T22:30:42.077"/>
    <p1510:client id="{7E21F3E8-141D-DA4F-EBFE-94762546C963}" v="12" dt="2025-09-09T03:49:53.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595"/>
  </p:normalViewPr>
  <p:slideViewPr>
    <p:cSldViewPr snapToGrid="0" snapToObjects="1">
      <p:cViewPr varScale="1">
        <p:scale>
          <a:sx n="64" d="100"/>
          <a:sy n="64" d="100"/>
        </p:scale>
        <p:origin x="156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DD647C58-F112-D64A-9A8E-B03E3392E563}"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F0838-0020-2240-ACAE-EE6E055AC6E4}"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D647C58-F112-D64A-9A8E-B03E3392E563}" type="datetimeFigureOut">
              <a:rPr lang="en-US" smtClean="0"/>
              <a:pPr/>
              <a:t>9/8/2025</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BF0838-0020-2240-ACAE-EE6E055AC6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647C58-F112-D64A-9A8E-B03E3392E563}"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DD647C58-F112-D64A-9A8E-B03E3392E563}" type="datetimeFigureOut">
              <a:rPr lang="en-US" smtClean="0"/>
              <a:pPr/>
              <a:t>9/8/2025</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80BF0838-0020-2240-ACAE-EE6E055AC6E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647C58-F112-D64A-9A8E-B03E3392E563}"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D647C58-F112-D64A-9A8E-B03E3392E563}"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F0838-0020-2240-ACAE-EE6E055AC6E4}"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647C58-F112-D64A-9A8E-B03E3392E563}"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DD647C58-F112-D64A-9A8E-B03E3392E563}"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F0838-0020-2240-ACAE-EE6E055AC6E4}"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47C58-F112-D64A-9A8E-B03E3392E563}"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647C58-F112-D64A-9A8E-B03E3392E563}"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D647C58-F112-D64A-9A8E-B03E3392E563}"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D647C58-F112-D64A-9A8E-B03E3392E563}"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F0838-0020-2240-ACAE-EE6E055AC6E4}" type="slidenum">
              <a:rPr lang="en-US" smtClean="0"/>
              <a:pPr/>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DD647C58-F112-D64A-9A8E-B03E3392E563}"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F0838-0020-2240-ACAE-EE6E055AC6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DD647C58-F112-D64A-9A8E-B03E3392E563}" type="datetimeFigureOut">
              <a:rPr lang="en-US" smtClean="0"/>
              <a:pPr/>
              <a:t>9/8/2025</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80BF0838-0020-2240-ACAE-EE6E055AC6E4}"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DD647C58-F112-D64A-9A8E-B03E3392E563}" type="datetimeFigureOut">
              <a:rPr lang="en-US" smtClean="0"/>
              <a:pPr/>
              <a:t>9/8/2025</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80BF0838-0020-2240-ACAE-EE6E055AC6E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919010"/>
            <a:ext cx="7772400" cy="1281390"/>
          </a:xfrm>
        </p:spPr>
        <p:txBody>
          <a:bodyPr/>
          <a:lstStyle/>
          <a:p>
            <a:r>
              <a:rPr lang="en-US" sz="3600" dirty="0"/>
              <a:t>Virtualizing Memory:</a:t>
            </a:r>
            <a:br>
              <a:rPr lang="en-US" sz="3600" dirty="0"/>
            </a:br>
            <a:r>
              <a:rPr lang="en-US" sz="3600" dirty="0"/>
              <a:t>Paging</a:t>
            </a:r>
          </a:p>
        </p:txBody>
      </p:sp>
      <p:sp>
        <p:nvSpPr>
          <p:cNvPr id="2051" name="Rectangle 3"/>
          <p:cNvSpPr>
            <a:spLocks noGrp="1" noChangeArrowheads="1"/>
          </p:cNvSpPr>
          <p:nvPr>
            <p:ph type="subTitle" idx="1"/>
          </p:nvPr>
        </p:nvSpPr>
        <p:spPr>
          <a:xfrm>
            <a:off x="381000" y="3552345"/>
            <a:ext cx="8458200" cy="2819400"/>
          </a:xfrm>
        </p:spPr>
        <p:txBody>
          <a:bodyPr/>
          <a:lstStyle/>
          <a:p>
            <a:pPr marL="609600" indent="-609600" algn="l"/>
            <a:r>
              <a:rPr lang="en-US" b="1" dirty="0"/>
              <a:t>Questions answered in this lecture:</a:t>
            </a:r>
          </a:p>
          <a:p>
            <a:pPr marL="990600" lvl="1" indent="-533400" algn="l"/>
            <a:r>
              <a:rPr lang="en-US" dirty="0"/>
              <a:t>Review segmentation and fragmentation</a:t>
            </a:r>
          </a:p>
          <a:p>
            <a:pPr marL="990600" lvl="1" indent="-533400" algn="l"/>
            <a:r>
              <a:rPr lang="en-US" dirty="0"/>
              <a:t>What is paging?</a:t>
            </a:r>
          </a:p>
          <a:p>
            <a:pPr marL="990600" lvl="1" indent="-533400" algn="l"/>
            <a:r>
              <a:rPr lang="en-US" dirty="0"/>
              <a:t>Where are page tables stored?</a:t>
            </a:r>
          </a:p>
          <a:p>
            <a:pPr marL="990600" lvl="1" indent="-533400" algn="l"/>
            <a:r>
              <a:rPr lang="en-US" dirty="0"/>
              <a:t>What are advantages and disadvantages of paging?</a:t>
            </a:r>
          </a:p>
          <a:p>
            <a:pPr marL="990600" lvl="1" indent="-533400" algn="l"/>
            <a:endParaRPr lang="en-US" dirty="0"/>
          </a:p>
        </p:txBody>
      </p:sp>
      <p:sp>
        <p:nvSpPr>
          <p:cNvPr id="2053" name="Text Box 5"/>
          <p:cNvSpPr txBox="1">
            <a:spLocks noChangeArrowheads="1"/>
          </p:cNvSpPr>
          <p:nvPr/>
        </p:nvSpPr>
        <p:spPr bwMode="auto">
          <a:xfrm>
            <a:off x="228600" y="1143000"/>
            <a:ext cx="3581400" cy="52322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1400" dirty="0">
                <a:solidFill>
                  <a:schemeClr val="tx1"/>
                </a:solidFill>
              </a:rPr>
              <a:t>CSE 2431</a:t>
            </a:r>
            <a:br>
              <a:rPr lang="en-US" sz="1400" dirty="0">
                <a:solidFill>
                  <a:schemeClr val="tx1"/>
                </a:solidFill>
              </a:rPr>
            </a:br>
            <a:r>
              <a:rPr lang="en-US" sz="1400" dirty="0">
                <a:solidFill>
                  <a:schemeClr val="tx1"/>
                </a:solidFill>
              </a:rPr>
              <a:t>Introduction to Operating Systems</a:t>
            </a:r>
          </a:p>
        </p:txBody>
      </p:sp>
      <p:sp>
        <p:nvSpPr>
          <p:cNvPr id="2054" name="Text Box 6"/>
          <p:cNvSpPr txBox="1">
            <a:spLocks noChangeArrowheads="1"/>
          </p:cNvSpPr>
          <p:nvPr/>
        </p:nvSpPr>
        <p:spPr bwMode="auto">
          <a:xfrm>
            <a:off x="4688958" y="1143000"/>
            <a:ext cx="4150242" cy="523220"/>
          </a:xfrm>
          <a:prstGeom prst="rect">
            <a:avLst/>
          </a:prstGeom>
          <a:noFill/>
          <a:ln w="9525">
            <a:noFill/>
            <a:miter lim="800000"/>
            <a:headEnd/>
            <a:tailEnd/>
          </a:ln>
          <a:effectLst/>
        </p:spPr>
        <p:txBody>
          <a:bodyPr wrap="square">
            <a:prstTxWarp prst="textNoShape">
              <a:avLst/>
            </a:prstTxWarp>
            <a:spAutoFit/>
          </a:bodyPr>
          <a:lstStyle/>
          <a:p>
            <a:pPr algn="r">
              <a:spcBef>
                <a:spcPct val="50000"/>
              </a:spcBef>
            </a:pPr>
            <a:r>
              <a:rPr lang="en-US" sz="1400" dirty="0">
                <a:solidFill>
                  <a:schemeClr val="tx1"/>
                </a:solidFill>
              </a:rPr>
              <a:t> Based on slides by Andrea C. </a:t>
            </a:r>
            <a:r>
              <a:rPr lang="en-US" sz="1400" dirty="0" err="1">
                <a:solidFill>
                  <a:schemeClr val="tx1"/>
                </a:solidFill>
              </a:rPr>
              <a:t>Arpaci-Dusseau</a:t>
            </a:r>
            <a:br>
              <a:rPr lang="en-US" sz="1400" dirty="0">
                <a:solidFill>
                  <a:schemeClr val="tx1"/>
                </a:solidFill>
              </a:rPr>
            </a:br>
            <a:r>
              <a:rPr lang="en-US" sz="1400" dirty="0" err="1">
                <a:solidFill>
                  <a:schemeClr val="tx1"/>
                </a:solidFill>
              </a:rPr>
              <a:t>Remzi</a:t>
            </a:r>
            <a:r>
              <a:rPr lang="en-US" sz="1400" dirty="0">
                <a:solidFill>
                  <a:schemeClr val="tx1"/>
                </a:solidFill>
              </a:rPr>
              <a:t> H. </a:t>
            </a:r>
            <a:r>
              <a:rPr lang="en-US" sz="1400" dirty="0" err="1">
                <a:solidFill>
                  <a:schemeClr val="tx1"/>
                </a:solidFill>
              </a:rPr>
              <a:t>Arpaci-Dusseau</a:t>
            </a:r>
            <a:endParaRPr lang="en-US" sz="1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AF89-D554-4A82-A3B1-DF0E8D7194C3}"/>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FECD8ACE-35E3-4C84-82FE-5C08E883F5C5}"/>
              </a:ext>
            </a:extLst>
          </p:cNvPr>
          <p:cNvSpPr>
            <a:spLocks noGrp="1"/>
          </p:cNvSpPr>
          <p:nvPr>
            <p:ph idx="1"/>
          </p:nvPr>
        </p:nvSpPr>
        <p:spPr/>
        <p:txBody>
          <a:bodyPr vert="horz" lIns="91440" tIns="45720" rIns="91440" bIns="45720" rtlCol="0" anchor="t">
            <a:normAutofit/>
          </a:bodyPr>
          <a:lstStyle/>
          <a:p>
            <a:r>
              <a:rPr lang="en-US" dirty="0"/>
              <a:t>On the prior slide, the fixed size holes that physical memory is divided into are call </a:t>
            </a:r>
            <a:r>
              <a:rPr lang="en-US" b="1" i="1" dirty="0"/>
              <a:t>physical pages </a:t>
            </a:r>
            <a:r>
              <a:rPr lang="en-US" dirty="0"/>
              <a:t>(or </a:t>
            </a:r>
            <a:r>
              <a:rPr lang="en-US" b="1" i="1" dirty="0"/>
              <a:t>page frames</a:t>
            </a:r>
            <a:r>
              <a:rPr lang="en-US" dirty="0"/>
              <a:t>).</a:t>
            </a:r>
            <a:endParaRPr lang="en-US" dirty="0">
              <a:effectLst>
                <a:outerShdw blurRad="63500" dir="2700000" algn="tl" rotWithShape="0">
                  <a:prstClr val="white">
                    <a:alpha val="40000"/>
                  </a:prstClr>
                </a:outerShdw>
              </a:effectLst>
            </a:endParaRPr>
          </a:p>
          <a:p>
            <a:r>
              <a:rPr lang="en-US" dirty="0"/>
              <a:t>The fixed size pieces that each process’s address space is divided into are called </a:t>
            </a:r>
            <a:r>
              <a:rPr lang="en-US" b="1" i="1" dirty="0"/>
              <a:t>virtual pages</a:t>
            </a:r>
            <a:r>
              <a:rPr lang="en-US" dirty="0"/>
              <a:t>.</a:t>
            </a:r>
          </a:p>
          <a:p>
            <a:r>
              <a:rPr lang="en-US" dirty="0"/>
              <a:t>Whenever the OS needs to bring a virtual page of a process into physical memory, any physical page/page frame that is available is exactly the right size!</a:t>
            </a:r>
            <a:endParaRPr lang="en-US" dirty="0">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34928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8975-2C38-483A-A321-9641644FB1AB}"/>
              </a:ext>
            </a:extLst>
          </p:cNvPr>
          <p:cNvSpPr>
            <a:spLocks noGrp="1"/>
          </p:cNvSpPr>
          <p:nvPr>
            <p:ph type="title"/>
          </p:nvPr>
        </p:nvSpPr>
        <p:spPr/>
        <p:txBody>
          <a:bodyPr/>
          <a:lstStyle/>
          <a:p>
            <a:r>
              <a:rPr lang="en-US" dirty="0"/>
              <a:t>Other requirements</a:t>
            </a:r>
          </a:p>
        </p:txBody>
      </p:sp>
      <p:sp>
        <p:nvSpPr>
          <p:cNvPr id="3" name="Content Placeholder 2">
            <a:extLst>
              <a:ext uri="{FF2B5EF4-FFF2-40B4-BE49-F238E27FC236}">
                <a16:creationId xmlns:a16="http://schemas.microsoft.com/office/drawing/2014/main" id="{8E50BB87-F8C6-479A-9A42-D46A280D2713}"/>
              </a:ext>
            </a:extLst>
          </p:cNvPr>
          <p:cNvSpPr>
            <a:spLocks noGrp="1"/>
          </p:cNvSpPr>
          <p:nvPr>
            <p:ph idx="1"/>
          </p:nvPr>
        </p:nvSpPr>
        <p:spPr/>
        <p:txBody>
          <a:bodyPr vert="horz" lIns="91440" tIns="45720" rIns="91440" bIns="45720" rtlCol="0" anchor="t">
            <a:normAutofit/>
          </a:bodyPr>
          <a:lstStyle/>
          <a:p>
            <a:r>
              <a:rPr lang="en-US" dirty="0"/>
              <a:t>The OS keeps a list of available/unused physical pages, so it does not have to search; when it needs a physical page, it just takes the one from the front of the list to use in order to bring a process’s virtual page into </a:t>
            </a:r>
            <a:r>
              <a:rPr lang="en-US" dirty="0" err="1"/>
              <a:t>memoryand</a:t>
            </a:r>
            <a:r>
              <a:rPr lang="en-US" dirty="0"/>
              <a:t> then moves the front-of-list pointer to the 2</a:t>
            </a:r>
            <a:r>
              <a:rPr lang="en-US" baseline="30000" dirty="0"/>
              <a:t>nd</a:t>
            </a:r>
            <a:r>
              <a:rPr lang="en-US" dirty="0"/>
              <a:t> page in the list.</a:t>
            </a:r>
          </a:p>
          <a:p>
            <a:r>
              <a:rPr lang="en-US" b="1" dirty="0"/>
              <a:t>LET'S NOTE CAREFULLY:</a:t>
            </a:r>
            <a:r>
              <a:rPr lang="en-US" dirty="0"/>
              <a:t> Virtual pages for processes and physical pages in memory MUST be the same size for paging to work (the virtual/physical page size is always a number of bytes equal to a power of 2).</a:t>
            </a:r>
          </a:p>
          <a:p>
            <a:endParaRPr lang="en-US" dirty="0"/>
          </a:p>
        </p:txBody>
      </p:sp>
    </p:spTree>
    <p:extLst>
      <p:ext uri="{BB962C8B-B14F-4D97-AF65-F5344CB8AC3E}">
        <p14:creationId xmlns:p14="http://schemas.microsoft.com/office/powerpoint/2010/main" val="4055024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783B-7FF3-0180-F1CB-0762FB0BF69A}"/>
              </a:ext>
            </a:extLst>
          </p:cNvPr>
          <p:cNvSpPr>
            <a:spLocks noGrp="1"/>
          </p:cNvSpPr>
          <p:nvPr>
            <p:ph type="title"/>
          </p:nvPr>
        </p:nvSpPr>
        <p:spPr/>
        <p:txBody>
          <a:bodyPr/>
          <a:lstStyle/>
          <a:p>
            <a:r>
              <a:rPr lang="en-US" dirty="0"/>
              <a:t>Addresses in paging</a:t>
            </a:r>
          </a:p>
        </p:txBody>
      </p:sp>
      <p:sp>
        <p:nvSpPr>
          <p:cNvPr id="3" name="Content Placeholder 2">
            <a:extLst>
              <a:ext uri="{FF2B5EF4-FFF2-40B4-BE49-F238E27FC236}">
                <a16:creationId xmlns:a16="http://schemas.microsoft.com/office/drawing/2014/main" id="{4F39C862-BF00-7387-4DD4-03B291D57522}"/>
              </a:ext>
            </a:extLst>
          </p:cNvPr>
          <p:cNvSpPr>
            <a:spLocks noGrp="1"/>
          </p:cNvSpPr>
          <p:nvPr>
            <p:ph idx="1"/>
          </p:nvPr>
        </p:nvSpPr>
        <p:spPr>
          <a:xfrm>
            <a:off x="692911" y="1518230"/>
            <a:ext cx="7583488" cy="4564341"/>
          </a:xfrm>
        </p:spPr>
        <p:txBody>
          <a:bodyPr vert="horz" lIns="91440" tIns="45720" rIns="91440" bIns="45720" rtlCol="0" anchor="t">
            <a:noAutofit/>
          </a:bodyPr>
          <a:lstStyle/>
          <a:p>
            <a:r>
              <a:rPr lang="en-US" sz="1800" dirty="0">
                <a:effectLst>
                  <a:outerShdw blurRad="63500" dir="2700000" algn="tl" rotWithShape="0">
                    <a:prstClr val="white">
                      <a:alpha val="40000"/>
                    </a:prstClr>
                  </a:outerShdw>
                </a:effectLst>
              </a:rPr>
              <a:t>If we look at slide 9 above, we can see that, when paging is used, </a:t>
            </a:r>
            <a:r>
              <a:rPr lang="en-US" sz="1800" b="1" i="1" dirty="0">
                <a:effectLst>
                  <a:outerShdw blurRad="63500" dir="2700000" algn="tl" rotWithShape="0">
                    <a:prstClr val="white">
                      <a:alpha val="40000"/>
                    </a:prstClr>
                  </a:outerShdw>
                </a:effectLst>
              </a:rPr>
              <a:t>each process's address space is just an array of virtual/logical pages</a:t>
            </a:r>
            <a:r>
              <a:rPr lang="en-US" sz="1800" dirty="0">
                <a:effectLst>
                  <a:outerShdw blurRad="63500" dir="2700000" algn="tl" rotWithShape="0">
                    <a:prstClr val="white">
                      <a:alpha val="40000"/>
                    </a:prstClr>
                  </a:outerShdw>
                </a:effectLst>
              </a:rPr>
              <a:t> (page 0, page 1, page 2, …., page n – 1 for an n-page process).</a:t>
            </a:r>
          </a:p>
          <a:p>
            <a:r>
              <a:rPr lang="en-US" sz="1800" dirty="0">
                <a:effectLst>
                  <a:outerShdw blurRad="63500" dir="2700000" algn="tl" rotWithShape="0">
                    <a:prstClr val="white">
                      <a:alpha val="40000"/>
                    </a:prstClr>
                  </a:outerShdw>
                </a:effectLst>
              </a:rPr>
              <a:t>In the same way, </a:t>
            </a:r>
            <a:r>
              <a:rPr lang="en-US" sz="1800" b="1" dirty="0">
                <a:effectLst>
                  <a:outerShdw blurRad="63500" dir="2700000" algn="tl" rotWithShape="0">
                    <a:prstClr val="white">
                      <a:alpha val="40000"/>
                    </a:prstClr>
                  </a:outerShdw>
                </a:effectLst>
              </a:rPr>
              <a:t>each virtual/logical page is just an array of bytes</a:t>
            </a:r>
            <a:r>
              <a:rPr lang="en-US" sz="1800" dirty="0">
                <a:effectLst>
                  <a:outerShdw blurRad="63500" dir="2700000" algn="tl" rotWithShape="0">
                    <a:prstClr val="white">
                      <a:alpha val="40000"/>
                    </a:prstClr>
                  </a:outerShdw>
                </a:effectLst>
              </a:rPr>
              <a:t> (byte 0, byte 1, byte 2, …., byte p – 1 for a page size of p bytes).</a:t>
            </a:r>
          </a:p>
          <a:p>
            <a:r>
              <a:rPr lang="en-US" sz="1800" dirty="0">
                <a:effectLst>
                  <a:outerShdw blurRad="63500" dir="2700000" algn="tl" rotWithShape="0">
                    <a:prstClr val="white">
                      <a:alpha val="40000"/>
                    </a:prstClr>
                  </a:outerShdw>
                </a:effectLst>
              </a:rPr>
              <a:t>For any data or instruction it wishes to access, a process must therefore use a logical/virtual address which specifies </a:t>
            </a:r>
            <a:r>
              <a:rPr lang="en-US" sz="1800" b="1" i="1" dirty="0">
                <a:effectLst>
                  <a:outerShdw blurRad="63500" dir="2700000" algn="tl" rotWithShape="0">
                    <a:prstClr val="white">
                      <a:alpha val="40000"/>
                    </a:prstClr>
                  </a:outerShdw>
                </a:effectLst>
              </a:rPr>
              <a:t>both</a:t>
            </a:r>
            <a:r>
              <a:rPr lang="en-US" sz="1800" dirty="0">
                <a:effectLst>
                  <a:outerShdw blurRad="63500" dir="2700000" algn="tl" rotWithShape="0">
                    <a:prstClr val="white">
                      <a:alpha val="40000"/>
                    </a:prstClr>
                  </a:outerShdw>
                </a:effectLst>
              </a:rPr>
              <a:t> 1) which virtual/logical page, and 2) which byte in that page to start the access at.</a:t>
            </a:r>
          </a:p>
          <a:p>
            <a:r>
              <a:rPr lang="en-US" sz="1800" dirty="0">
                <a:effectLst>
                  <a:outerShdw blurRad="63500" dir="2700000" algn="tl" rotWithShape="0">
                    <a:prstClr val="white">
                      <a:alpha val="40000"/>
                    </a:prstClr>
                  </a:outerShdw>
                </a:effectLst>
              </a:rPr>
              <a:t>We can therefore think of the address space of the process as being organized as a two-dimensional array (an array of virtual pages, each of which is an array of bytes). The two parts of the address (virtual page number and byte number within the page) specify the indexes of the row (virtual page) and column (byte) of the two-dimensional array.</a:t>
            </a:r>
          </a:p>
        </p:txBody>
      </p:sp>
    </p:spTree>
    <p:extLst>
      <p:ext uri="{BB962C8B-B14F-4D97-AF65-F5344CB8AC3E}">
        <p14:creationId xmlns:p14="http://schemas.microsoft.com/office/powerpoint/2010/main" val="417297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t>Translation of </a:t>
            </a:r>
            <a:br>
              <a:rPr lang="en-US" dirty="0"/>
            </a:br>
            <a:r>
              <a:rPr lang="en-US" dirty="0"/>
              <a:t>Page Addresses</a:t>
            </a:r>
          </a:p>
        </p:txBody>
      </p:sp>
      <p:sp>
        <p:nvSpPr>
          <p:cNvPr id="177155" name="Rectangle 3"/>
          <p:cNvSpPr>
            <a:spLocks noGrp="1" noChangeArrowheads="1"/>
          </p:cNvSpPr>
          <p:nvPr>
            <p:ph type="body" idx="1"/>
          </p:nvPr>
        </p:nvSpPr>
        <p:spPr>
          <a:xfrm>
            <a:off x="304800" y="1447800"/>
            <a:ext cx="8458200" cy="1371600"/>
          </a:xfrm>
        </p:spPr>
        <p:txBody>
          <a:bodyPr>
            <a:normAutofit fontScale="92500" lnSpcReduction="20000"/>
          </a:bodyPr>
          <a:lstStyle/>
          <a:p>
            <a:pPr>
              <a:lnSpc>
                <a:spcPct val="90000"/>
              </a:lnSpc>
            </a:pPr>
            <a:r>
              <a:rPr lang="en-US" sz="2400" dirty="0"/>
              <a:t>How to </a:t>
            </a:r>
            <a:r>
              <a:rPr lang="en-US" sz="2400" b="1" i="1" dirty="0"/>
              <a:t>translate</a:t>
            </a:r>
            <a:r>
              <a:rPr lang="en-US" sz="2400" dirty="0"/>
              <a:t> logical address to physical address?</a:t>
            </a:r>
          </a:p>
          <a:p>
            <a:pPr lvl="1">
              <a:lnSpc>
                <a:spcPct val="90000"/>
              </a:lnSpc>
            </a:pPr>
            <a:r>
              <a:rPr lang="en-US" sz="2000" dirty="0"/>
              <a:t>High-order bits of address designate </a:t>
            </a:r>
            <a:r>
              <a:rPr lang="en-US" sz="2000" b="1" i="1" dirty="0"/>
              <a:t>virtual page number</a:t>
            </a:r>
          </a:p>
          <a:p>
            <a:pPr lvl="1">
              <a:lnSpc>
                <a:spcPct val="90000"/>
              </a:lnSpc>
            </a:pPr>
            <a:r>
              <a:rPr lang="en-US" sz="2000" dirty="0"/>
              <a:t>Low-order bits of address designate </a:t>
            </a:r>
            <a:r>
              <a:rPr lang="en-US" sz="2000" b="1" i="1" dirty="0"/>
              <a:t>offset within page </a:t>
            </a:r>
            <a:r>
              <a:rPr lang="en-US" sz="2000" dirty="0"/>
              <a:t>(how many bytes from beginning of page)</a:t>
            </a:r>
          </a:p>
          <a:p>
            <a:pPr lvl="1">
              <a:lnSpc>
                <a:spcPct val="90000"/>
              </a:lnSpc>
            </a:pPr>
            <a:r>
              <a:rPr lang="en-US" sz="2000" dirty="0"/>
              <a:t>See example below:</a:t>
            </a:r>
          </a:p>
          <a:p>
            <a:pPr lvl="1">
              <a:lnSpc>
                <a:spcPct val="90000"/>
              </a:lnSpc>
            </a:pPr>
            <a:endParaRPr lang="en-US" sz="2000" dirty="0"/>
          </a:p>
        </p:txBody>
      </p:sp>
      <p:sp>
        <p:nvSpPr>
          <p:cNvPr id="177156" name="Rectangle 4"/>
          <p:cNvSpPr>
            <a:spLocks noChangeArrowheads="1"/>
          </p:cNvSpPr>
          <p:nvPr/>
        </p:nvSpPr>
        <p:spPr bwMode="auto">
          <a:xfrm>
            <a:off x="762000" y="3505200"/>
            <a:ext cx="3581400" cy="6096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pPr algn="ctr"/>
            <a:r>
              <a:rPr lang="en-US" sz="2000" dirty="0">
                <a:solidFill>
                  <a:srgbClr val="333333"/>
                </a:solidFill>
              </a:rPr>
              <a:t>virtual page number</a:t>
            </a:r>
          </a:p>
        </p:txBody>
      </p:sp>
      <p:sp>
        <p:nvSpPr>
          <p:cNvPr id="177157" name="Rectangle 5"/>
          <p:cNvSpPr>
            <a:spLocks noChangeArrowheads="1"/>
          </p:cNvSpPr>
          <p:nvPr/>
        </p:nvSpPr>
        <p:spPr bwMode="auto">
          <a:xfrm>
            <a:off x="762000" y="5105400"/>
            <a:ext cx="3581400" cy="6096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pPr algn="ctr"/>
            <a:r>
              <a:rPr lang="en-US" sz="2000"/>
              <a:t>frame number</a:t>
            </a:r>
          </a:p>
        </p:txBody>
      </p:sp>
      <p:sp>
        <p:nvSpPr>
          <p:cNvPr id="177158" name="Rectangle 6"/>
          <p:cNvSpPr>
            <a:spLocks noChangeArrowheads="1"/>
          </p:cNvSpPr>
          <p:nvPr/>
        </p:nvSpPr>
        <p:spPr bwMode="auto">
          <a:xfrm>
            <a:off x="4343400" y="3505200"/>
            <a:ext cx="1676400" cy="6096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2000"/>
              <a:t>page offset</a:t>
            </a:r>
          </a:p>
        </p:txBody>
      </p:sp>
      <p:sp>
        <p:nvSpPr>
          <p:cNvPr id="177159" name="Rectangle 7"/>
          <p:cNvSpPr>
            <a:spLocks noChangeArrowheads="1"/>
          </p:cNvSpPr>
          <p:nvPr/>
        </p:nvSpPr>
        <p:spPr bwMode="auto">
          <a:xfrm>
            <a:off x="4343400" y="5105400"/>
            <a:ext cx="1676400" cy="6096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sz="2000"/>
              <a:t>page offset</a:t>
            </a:r>
          </a:p>
        </p:txBody>
      </p:sp>
      <p:sp>
        <p:nvSpPr>
          <p:cNvPr id="177160" name="Text Box 8"/>
          <p:cNvSpPr txBox="1">
            <a:spLocks noChangeArrowheads="1"/>
          </p:cNvSpPr>
          <p:nvPr/>
        </p:nvSpPr>
        <p:spPr bwMode="auto">
          <a:xfrm>
            <a:off x="6145967" y="3490913"/>
            <a:ext cx="2878112" cy="769441"/>
          </a:xfrm>
          <a:prstGeom prst="rect">
            <a:avLst/>
          </a:prstGeom>
          <a:noFill/>
          <a:ln w="9525">
            <a:noFill/>
            <a:miter lim="800000"/>
            <a:headEnd/>
            <a:tailEnd/>
          </a:ln>
          <a:effectLst/>
        </p:spPr>
        <p:txBody>
          <a:bodyPr wrap="square">
            <a:prstTxWarp prst="textNoShape">
              <a:avLst/>
            </a:prstTxWarp>
            <a:spAutoFit/>
          </a:bodyPr>
          <a:lstStyle/>
          <a:p>
            <a:r>
              <a:rPr lang="en-US" sz="2200" dirty="0"/>
              <a:t>Virtual/Logical address</a:t>
            </a:r>
          </a:p>
        </p:txBody>
      </p:sp>
      <p:sp>
        <p:nvSpPr>
          <p:cNvPr id="177161" name="Text Box 9"/>
          <p:cNvSpPr txBox="1">
            <a:spLocks noChangeArrowheads="1"/>
          </p:cNvSpPr>
          <p:nvPr/>
        </p:nvSpPr>
        <p:spPr bwMode="auto">
          <a:xfrm>
            <a:off x="6145967" y="5196681"/>
            <a:ext cx="2262188" cy="427038"/>
          </a:xfrm>
          <a:prstGeom prst="rect">
            <a:avLst/>
          </a:prstGeom>
          <a:noFill/>
          <a:ln w="9525">
            <a:noFill/>
            <a:miter lim="800000"/>
            <a:headEnd/>
            <a:tailEnd/>
          </a:ln>
          <a:effectLst/>
        </p:spPr>
        <p:txBody>
          <a:bodyPr wrap="none">
            <a:prstTxWarp prst="textNoShape">
              <a:avLst/>
            </a:prstTxWarp>
            <a:spAutoFit/>
          </a:bodyPr>
          <a:lstStyle/>
          <a:p>
            <a:r>
              <a:rPr lang="en-US" sz="2200"/>
              <a:t>Physical address</a:t>
            </a:r>
          </a:p>
        </p:txBody>
      </p:sp>
      <p:sp>
        <p:nvSpPr>
          <p:cNvPr id="177162" name="Text Box 10"/>
          <p:cNvSpPr txBox="1">
            <a:spLocks noChangeArrowheads="1"/>
          </p:cNvSpPr>
          <p:nvPr/>
        </p:nvSpPr>
        <p:spPr bwMode="auto">
          <a:xfrm>
            <a:off x="6802437" y="2988585"/>
            <a:ext cx="1328738" cy="519113"/>
          </a:xfrm>
          <a:prstGeom prst="rect">
            <a:avLst/>
          </a:prstGeom>
          <a:noFill/>
          <a:ln w="9525">
            <a:noFill/>
            <a:miter lim="800000"/>
            <a:headEnd/>
            <a:tailEnd/>
          </a:ln>
          <a:effectLst/>
        </p:spPr>
        <p:txBody>
          <a:bodyPr wrap="none">
            <a:prstTxWarp prst="textNoShape">
              <a:avLst/>
            </a:prstTxWarp>
            <a:spAutoFit/>
          </a:bodyPr>
          <a:lstStyle/>
          <a:p>
            <a:r>
              <a:rPr lang="en-US" dirty="0"/>
              <a:t>32 bits</a:t>
            </a:r>
          </a:p>
        </p:txBody>
      </p:sp>
      <p:sp>
        <p:nvSpPr>
          <p:cNvPr id="177167" name="AutoShape 15"/>
          <p:cNvSpPr>
            <a:spLocks noChangeArrowheads="1"/>
          </p:cNvSpPr>
          <p:nvPr/>
        </p:nvSpPr>
        <p:spPr bwMode="auto">
          <a:xfrm>
            <a:off x="1295400" y="4343400"/>
            <a:ext cx="1981200" cy="457200"/>
          </a:xfrm>
          <a:prstGeom prst="flowChartInternalStorage">
            <a:avLst/>
          </a:prstGeom>
          <a:solidFill>
            <a:schemeClr val="accent3"/>
          </a:solidFill>
          <a:ln w="9525">
            <a:solidFill>
              <a:schemeClr val="tx1"/>
            </a:solidFill>
            <a:miter lim="800000"/>
            <a:headEnd/>
            <a:tailEnd/>
          </a:ln>
          <a:effectLst/>
        </p:spPr>
        <p:txBody>
          <a:bodyPr wrap="none" anchor="ctr">
            <a:prstTxWarp prst="textNoShape">
              <a:avLst/>
            </a:prstTxWarp>
          </a:bodyPr>
          <a:lstStyle/>
          <a:p>
            <a:pPr algn="ctr"/>
            <a:r>
              <a:rPr lang="en-US" sz="2000" dirty="0"/>
              <a:t>translate</a:t>
            </a:r>
          </a:p>
        </p:txBody>
      </p:sp>
      <p:sp>
        <p:nvSpPr>
          <p:cNvPr id="177169" name="Line 17"/>
          <p:cNvSpPr>
            <a:spLocks noChangeShapeType="1"/>
          </p:cNvSpPr>
          <p:nvPr/>
        </p:nvSpPr>
        <p:spPr bwMode="auto">
          <a:xfrm>
            <a:off x="2286000" y="4114800"/>
            <a:ext cx="0" cy="2286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7170" name="Line 18"/>
          <p:cNvSpPr>
            <a:spLocks noChangeShapeType="1"/>
          </p:cNvSpPr>
          <p:nvPr/>
        </p:nvSpPr>
        <p:spPr bwMode="auto">
          <a:xfrm>
            <a:off x="2286000" y="4800600"/>
            <a:ext cx="0" cy="3048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7171" name="Text Box 19"/>
          <p:cNvSpPr txBox="1">
            <a:spLocks noChangeArrowheads="1"/>
          </p:cNvSpPr>
          <p:nvPr/>
        </p:nvSpPr>
        <p:spPr bwMode="auto">
          <a:xfrm>
            <a:off x="2117725" y="2957513"/>
            <a:ext cx="1328738" cy="519112"/>
          </a:xfrm>
          <a:prstGeom prst="rect">
            <a:avLst/>
          </a:prstGeom>
          <a:noFill/>
          <a:ln w="9525">
            <a:noFill/>
            <a:miter lim="800000"/>
            <a:headEnd/>
            <a:tailEnd/>
          </a:ln>
          <a:effectLst/>
        </p:spPr>
        <p:txBody>
          <a:bodyPr wrap="none">
            <a:prstTxWarp prst="textNoShape">
              <a:avLst/>
            </a:prstTxWarp>
            <a:spAutoFit/>
          </a:bodyPr>
          <a:lstStyle/>
          <a:p>
            <a:r>
              <a:rPr lang="en-US"/>
              <a:t>20 bits</a:t>
            </a:r>
          </a:p>
        </p:txBody>
      </p:sp>
      <p:sp>
        <p:nvSpPr>
          <p:cNvPr id="177172" name="Text Box 20"/>
          <p:cNvSpPr txBox="1">
            <a:spLocks noChangeArrowheads="1"/>
          </p:cNvSpPr>
          <p:nvPr/>
        </p:nvSpPr>
        <p:spPr bwMode="auto">
          <a:xfrm>
            <a:off x="4495800" y="2971800"/>
            <a:ext cx="1257300" cy="519113"/>
          </a:xfrm>
          <a:prstGeom prst="rect">
            <a:avLst/>
          </a:prstGeom>
          <a:noFill/>
          <a:ln w="9525">
            <a:noFill/>
            <a:miter lim="800000"/>
            <a:headEnd/>
            <a:tailEnd/>
          </a:ln>
          <a:effectLst/>
        </p:spPr>
        <p:txBody>
          <a:bodyPr wrap="none">
            <a:prstTxWarp prst="textNoShape">
              <a:avLst/>
            </a:prstTxWarp>
            <a:spAutoFit/>
          </a:bodyPr>
          <a:lstStyle/>
          <a:p>
            <a:r>
              <a:rPr lang="en-US"/>
              <a:t>12 bits</a:t>
            </a:r>
          </a:p>
        </p:txBody>
      </p:sp>
      <p:sp>
        <p:nvSpPr>
          <p:cNvPr id="177173" name="Line 21"/>
          <p:cNvSpPr>
            <a:spLocks noChangeShapeType="1"/>
          </p:cNvSpPr>
          <p:nvPr/>
        </p:nvSpPr>
        <p:spPr bwMode="auto">
          <a:xfrm>
            <a:off x="5181600" y="4191000"/>
            <a:ext cx="0" cy="914400"/>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17" name="TextBox 16"/>
          <p:cNvSpPr txBox="1"/>
          <p:nvPr/>
        </p:nvSpPr>
        <p:spPr>
          <a:xfrm>
            <a:off x="763046" y="5932739"/>
            <a:ext cx="6186309" cy="369332"/>
          </a:xfrm>
          <a:prstGeom prst="rect">
            <a:avLst/>
          </a:prstGeom>
          <a:noFill/>
        </p:spPr>
        <p:txBody>
          <a:bodyPr wrap="none" rtlCol="0">
            <a:spAutoFit/>
          </a:bodyPr>
          <a:lstStyle/>
          <a:p>
            <a:r>
              <a:rPr lang="en-US" b="1" dirty="0">
                <a:solidFill>
                  <a:schemeClr val="bg2"/>
                </a:solidFill>
              </a:rPr>
              <a:t>No addition needed</a:t>
            </a:r>
            <a:r>
              <a:rPr lang="en-US" dirty="0">
                <a:solidFill>
                  <a:schemeClr val="bg2"/>
                </a:solidFill>
              </a:rPr>
              <a:t>; just append/concatenate bits correctly…</a:t>
            </a:r>
          </a:p>
        </p:txBody>
      </p:sp>
      <p:sp>
        <p:nvSpPr>
          <p:cNvPr id="18" name="TextBox 17"/>
          <p:cNvSpPr txBox="1"/>
          <p:nvPr/>
        </p:nvSpPr>
        <p:spPr>
          <a:xfrm>
            <a:off x="302588" y="6304860"/>
            <a:ext cx="7983919" cy="369332"/>
          </a:xfrm>
          <a:prstGeom prst="rect">
            <a:avLst/>
          </a:prstGeom>
          <a:noFill/>
        </p:spPr>
        <p:txBody>
          <a:bodyPr wrap="square" rtlCol="0">
            <a:spAutoFit/>
          </a:bodyPr>
          <a:lstStyle/>
          <a:p>
            <a:r>
              <a:rPr lang="en-US" b="1" dirty="0">
                <a:solidFill>
                  <a:srgbClr val="333333"/>
                </a:solidFill>
              </a:rPr>
              <a:t>How does format of address space determine </a:t>
            </a:r>
            <a:r>
              <a:rPr lang="en-US" b="1" i="1" dirty="0">
                <a:solidFill>
                  <a:srgbClr val="333333"/>
                </a:solidFill>
              </a:rPr>
              <a:t>number of pages </a:t>
            </a:r>
            <a:r>
              <a:rPr lang="en-US" b="1" dirty="0">
                <a:solidFill>
                  <a:srgbClr val="333333"/>
                </a:solidFill>
              </a:rPr>
              <a:t>and </a:t>
            </a:r>
            <a:r>
              <a:rPr lang="en-US" b="1" i="1" dirty="0">
                <a:solidFill>
                  <a:srgbClr val="333333"/>
                </a:solidFill>
              </a:rPr>
              <a:t>size of pages</a:t>
            </a:r>
            <a:r>
              <a:rPr lang="en-US" b="1" dirty="0">
                <a:solidFill>
                  <a:srgbClr val="333333"/>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B622-A16B-432D-B716-3E6DBA685A7C}"/>
              </a:ext>
            </a:extLst>
          </p:cNvPr>
          <p:cNvSpPr>
            <a:spLocks noGrp="1"/>
          </p:cNvSpPr>
          <p:nvPr>
            <p:ph type="title"/>
          </p:nvPr>
        </p:nvSpPr>
        <p:spPr/>
        <p:txBody>
          <a:bodyPr/>
          <a:lstStyle/>
          <a:p>
            <a:r>
              <a:rPr lang="en-US" dirty="0" err="1"/>
              <a:t>IdeaS</a:t>
            </a:r>
            <a:r>
              <a:rPr lang="en-US" dirty="0"/>
              <a:t> behind paging</a:t>
            </a:r>
          </a:p>
        </p:txBody>
      </p:sp>
      <p:sp>
        <p:nvSpPr>
          <p:cNvPr id="3" name="Content Placeholder 2">
            <a:extLst>
              <a:ext uri="{FF2B5EF4-FFF2-40B4-BE49-F238E27FC236}">
                <a16:creationId xmlns:a16="http://schemas.microsoft.com/office/drawing/2014/main" id="{0DDFB987-AB40-4C29-8AAB-6949B399F51A}"/>
              </a:ext>
            </a:extLst>
          </p:cNvPr>
          <p:cNvSpPr>
            <a:spLocks noGrp="1"/>
          </p:cNvSpPr>
          <p:nvPr>
            <p:ph idx="1"/>
          </p:nvPr>
        </p:nvSpPr>
        <p:spPr/>
        <p:txBody>
          <a:bodyPr vert="horz" lIns="91440" tIns="45720" rIns="91440" bIns="45720" rtlCol="0" anchor="t">
            <a:normAutofit fontScale="85000" lnSpcReduction="20000"/>
          </a:bodyPr>
          <a:lstStyle/>
          <a:p>
            <a:r>
              <a:rPr lang="en-US" dirty="0"/>
              <a:t>The fundamental idea behind paging is that each process’s address space can be treated as an array of equal-sized virtual pages.</a:t>
            </a:r>
          </a:p>
          <a:p>
            <a:r>
              <a:rPr lang="en-US" dirty="0"/>
              <a:t>Each page in the process’s address space is an array of bytes.</a:t>
            </a:r>
          </a:p>
          <a:p>
            <a:r>
              <a:rPr lang="en-US" dirty="0"/>
              <a:t>A huge advantage of this, as we will see later, is that the pages of the process’s address space can be separate from each other in physical memory (</a:t>
            </a:r>
            <a:r>
              <a:rPr lang="en-US" b="1" dirty="0"/>
              <a:t>the entire address space of the process DOES NOT HAVE TO BE PLACED SEQUENTIALLY IN PHYSICAL MEMORY</a:t>
            </a:r>
            <a:r>
              <a:rPr lang="en-US" dirty="0"/>
              <a:t> (similarly to segmentation, where segments do not have to be sequentially placed in memory either)).</a:t>
            </a:r>
            <a:endParaRPr lang="en-US" dirty="0">
              <a:effectLst>
                <a:outerShdw blurRad="63500" dir="2700000" algn="tl" rotWithShape="0">
                  <a:prstClr val="white">
                    <a:alpha val="40000"/>
                  </a:prstClr>
                </a:outerShdw>
              </a:effectLst>
            </a:endParaRPr>
          </a:p>
          <a:p>
            <a:r>
              <a:rPr lang="en-US" b="1" dirty="0"/>
              <a:t>We will also see, ultimately</a:t>
            </a:r>
            <a:r>
              <a:rPr lang="en-US" dirty="0"/>
              <a:t>: </a:t>
            </a:r>
            <a:r>
              <a:rPr lang="en-US" b="1" dirty="0"/>
              <a:t>Not all of the pages of a process’s address space have to be in memory for the process to run! This is a TREMENDOUS ADVANTAGE of paging!</a:t>
            </a:r>
            <a:endParaRPr lang="en-US" b="1" dirty="0">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06964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Shape 56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4600" dirty="0">
                <a:solidFill>
                  <a:srgbClr val="FFFFFF"/>
                </a:solidFill>
              </a:rPr>
              <a:t>Quiz: </a:t>
            </a:r>
            <a:r>
              <a:rPr sz="4600" dirty="0">
                <a:solidFill>
                  <a:srgbClr val="FFFFFF"/>
                </a:solidFill>
              </a:rPr>
              <a:t>Address </a:t>
            </a:r>
            <a:r>
              <a:rPr lang="en-US" sz="4600" dirty="0">
                <a:solidFill>
                  <a:srgbClr val="FFFFFF"/>
                </a:solidFill>
              </a:rPr>
              <a:t>Format</a:t>
            </a:r>
            <a:endParaRPr sz="4600" dirty="0">
              <a:solidFill>
                <a:srgbClr val="FFFFFF"/>
              </a:solidFill>
            </a:endParaRPr>
          </a:p>
        </p:txBody>
      </p:sp>
      <p:sp>
        <p:nvSpPr>
          <p:cNvPr id="562" name="Shape 562"/>
          <p:cNvSpPr/>
          <p:nvPr/>
        </p:nvSpPr>
        <p:spPr>
          <a:xfrm>
            <a:off x="3147700" y="2122441"/>
            <a:ext cx="1109074"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800"/>
            </a:lvl1pPr>
          </a:lstStyle>
          <a:p>
            <a:pPr lvl="0">
              <a:defRPr sz="1800">
                <a:solidFill>
                  <a:srgbClr val="000000"/>
                </a:solidFill>
              </a:defRPr>
            </a:pPr>
            <a:r>
              <a:rPr sz="2000" dirty="0">
                <a:solidFill>
                  <a:schemeClr val="bg2"/>
                </a:solidFill>
              </a:rPr>
              <a:t>Page Size</a:t>
            </a:r>
          </a:p>
        </p:txBody>
      </p:sp>
      <p:sp>
        <p:nvSpPr>
          <p:cNvPr id="563" name="Shape 563"/>
          <p:cNvSpPr/>
          <p:nvPr/>
        </p:nvSpPr>
        <p:spPr>
          <a:xfrm>
            <a:off x="2811209" y="2713188"/>
            <a:ext cx="3988209" cy="11125"/>
          </a:xfrm>
          <a:prstGeom prst="line">
            <a:avLst/>
          </a:prstGeom>
          <a:ln w="25400">
            <a:solidFill>
              <a:srgbClr val="FFFFFF"/>
            </a:solidFill>
            <a:miter lim="400000"/>
          </a:ln>
        </p:spPr>
        <p:txBody>
          <a:bodyPr lIns="35717" tIns="35717" rIns="35717" bIns="35717" anchor="ctr"/>
          <a:lstStyle/>
          <a:p>
            <a:pPr lvl="0">
              <a:defRPr sz="2600"/>
            </a:pPr>
            <a:endParaRPr>
              <a:solidFill>
                <a:schemeClr val="bg2"/>
              </a:solidFill>
            </a:endParaRPr>
          </a:p>
        </p:txBody>
      </p:sp>
      <p:sp>
        <p:nvSpPr>
          <p:cNvPr id="564" name="Shape 564"/>
          <p:cNvSpPr/>
          <p:nvPr/>
        </p:nvSpPr>
        <p:spPr>
          <a:xfrm>
            <a:off x="4871639" y="2122441"/>
            <a:ext cx="1964274" cy="37990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p>
            <a:pPr lvl="0">
              <a:defRPr sz="1800">
                <a:solidFill>
                  <a:srgbClr val="000000"/>
                </a:solidFill>
              </a:defRPr>
            </a:pPr>
            <a:r>
              <a:rPr sz="2000" dirty="0">
                <a:solidFill>
                  <a:schemeClr val="bg2"/>
                </a:solidFill>
              </a:rPr>
              <a:t>Low Bits</a:t>
            </a:r>
            <a:r>
              <a:rPr lang="en-US" sz="2000" dirty="0">
                <a:solidFill>
                  <a:schemeClr val="bg2"/>
                </a:solidFill>
              </a:rPr>
              <a:t> </a:t>
            </a:r>
            <a:r>
              <a:rPr sz="1500" dirty="0">
                <a:solidFill>
                  <a:schemeClr val="bg2"/>
                </a:solidFill>
              </a:rPr>
              <a:t>(offset)</a:t>
            </a:r>
          </a:p>
        </p:txBody>
      </p:sp>
      <p:sp>
        <p:nvSpPr>
          <p:cNvPr id="565" name="Shape 565"/>
          <p:cNvSpPr/>
          <p:nvPr/>
        </p:nvSpPr>
        <p:spPr>
          <a:xfrm>
            <a:off x="3147700" y="2834346"/>
            <a:ext cx="865843"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chemeClr val="bg2"/>
                </a:solidFill>
              </a:rPr>
              <a:t>16 bytes</a:t>
            </a:r>
          </a:p>
        </p:txBody>
      </p:sp>
      <p:sp>
        <p:nvSpPr>
          <p:cNvPr id="566" name="Shape 566"/>
          <p:cNvSpPr/>
          <p:nvPr/>
        </p:nvSpPr>
        <p:spPr>
          <a:xfrm>
            <a:off x="5314284" y="2834346"/>
            <a:ext cx="1101259"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a:defRPr sz="1800">
                <a:solidFill>
                  <a:srgbClr val="000000"/>
                </a:solidFill>
              </a:defRPr>
            </a:pPr>
            <a:r>
              <a:rPr sz="1800" dirty="0">
                <a:solidFill>
                  <a:schemeClr val="bg2"/>
                </a:solidFill>
              </a:rPr>
              <a:t>4</a:t>
            </a:r>
            <a:r>
              <a:rPr lang="en-US" sz="1800" dirty="0">
                <a:solidFill>
                  <a:schemeClr val="bg2"/>
                </a:solidFill>
              </a:rPr>
              <a:t> (2</a:t>
            </a:r>
            <a:r>
              <a:rPr lang="en-US" sz="1800" baseline="30000" dirty="0">
                <a:solidFill>
                  <a:schemeClr val="bg2"/>
                </a:solidFill>
              </a:rPr>
              <a:t>4</a:t>
            </a:r>
            <a:r>
              <a:rPr lang="en-US" sz="1800" dirty="0">
                <a:solidFill>
                  <a:schemeClr val="bg2"/>
                </a:solidFill>
              </a:rPr>
              <a:t> = 16)</a:t>
            </a:r>
            <a:endParaRPr sz="1800" dirty="0">
              <a:solidFill>
                <a:schemeClr val="bg2"/>
              </a:solidFill>
            </a:endParaRPr>
          </a:p>
        </p:txBody>
      </p:sp>
      <p:sp>
        <p:nvSpPr>
          <p:cNvPr id="567" name="Shape 567"/>
          <p:cNvSpPr/>
          <p:nvPr/>
        </p:nvSpPr>
        <p:spPr>
          <a:xfrm>
            <a:off x="3341216" y="3281266"/>
            <a:ext cx="583716"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chemeClr val="bg2"/>
                </a:solidFill>
              </a:rPr>
              <a:t>1 KB</a:t>
            </a:r>
          </a:p>
        </p:txBody>
      </p:sp>
      <p:sp>
        <p:nvSpPr>
          <p:cNvPr id="568" name="Shape 568"/>
          <p:cNvSpPr/>
          <p:nvPr/>
        </p:nvSpPr>
        <p:spPr>
          <a:xfrm>
            <a:off x="5249740" y="3280830"/>
            <a:ext cx="1615824"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a:defRPr sz="1800">
                <a:solidFill>
                  <a:srgbClr val="000000"/>
                </a:solidFill>
              </a:defRPr>
            </a:pPr>
            <a:r>
              <a:rPr sz="1800" dirty="0">
                <a:solidFill>
                  <a:schemeClr val="bg2"/>
                </a:solidFill>
              </a:rPr>
              <a:t>10</a:t>
            </a:r>
            <a:r>
              <a:rPr lang="en-US" sz="1800" dirty="0">
                <a:solidFill>
                  <a:schemeClr val="bg2"/>
                </a:solidFill>
              </a:rPr>
              <a:t> (2</a:t>
            </a:r>
            <a:r>
              <a:rPr lang="en-US" sz="1800" baseline="30000" dirty="0">
                <a:solidFill>
                  <a:schemeClr val="bg2"/>
                </a:solidFill>
              </a:rPr>
              <a:t>10</a:t>
            </a:r>
            <a:r>
              <a:rPr lang="en-US" sz="1800" dirty="0">
                <a:solidFill>
                  <a:schemeClr val="bg2"/>
                </a:solidFill>
              </a:rPr>
              <a:t> </a:t>
            </a:r>
            <a:r>
              <a:rPr lang="en-US" sz="1200" baseline="30000" dirty="0">
                <a:solidFill>
                  <a:schemeClr val="bg2"/>
                </a:solidFill>
              </a:rPr>
              <a:t> </a:t>
            </a:r>
            <a:r>
              <a:rPr lang="en-US" sz="1800" dirty="0">
                <a:solidFill>
                  <a:schemeClr val="bg2"/>
                </a:solidFill>
              </a:rPr>
              <a:t>= 1024)</a:t>
            </a:r>
            <a:endParaRPr sz="1800" dirty="0">
              <a:solidFill>
                <a:schemeClr val="bg2"/>
              </a:solidFill>
            </a:endParaRPr>
          </a:p>
        </p:txBody>
      </p:sp>
      <p:sp>
        <p:nvSpPr>
          <p:cNvPr id="569" name="Shape 569"/>
          <p:cNvSpPr/>
          <p:nvPr/>
        </p:nvSpPr>
        <p:spPr>
          <a:xfrm>
            <a:off x="3321945" y="3727750"/>
            <a:ext cx="622257"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chemeClr val="bg2"/>
                </a:solidFill>
              </a:rPr>
              <a:t>1 MB</a:t>
            </a:r>
          </a:p>
        </p:txBody>
      </p:sp>
      <p:sp>
        <p:nvSpPr>
          <p:cNvPr id="570" name="Shape 570"/>
          <p:cNvSpPr/>
          <p:nvPr/>
        </p:nvSpPr>
        <p:spPr>
          <a:xfrm>
            <a:off x="5249740" y="3727314"/>
            <a:ext cx="2308321"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a:defRPr sz="1800">
                <a:solidFill>
                  <a:srgbClr val="000000"/>
                </a:solidFill>
              </a:defRPr>
            </a:pPr>
            <a:r>
              <a:rPr sz="1800" dirty="0">
                <a:solidFill>
                  <a:schemeClr val="bg2"/>
                </a:solidFill>
              </a:rPr>
              <a:t>20</a:t>
            </a:r>
            <a:r>
              <a:rPr lang="en-US" sz="1800" dirty="0">
                <a:solidFill>
                  <a:schemeClr val="bg2"/>
                </a:solidFill>
              </a:rPr>
              <a:t> (2</a:t>
            </a:r>
            <a:r>
              <a:rPr lang="en-US" sz="1800" baseline="30000" dirty="0">
                <a:solidFill>
                  <a:schemeClr val="bg2"/>
                </a:solidFill>
              </a:rPr>
              <a:t>20</a:t>
            </a:r>
            <a:r>
              <a:rPr lang="en-US" sz="1800" dirty="0">
                <a:solidFill>
                  <a:schemeClr val="bg2"/>
                </a:solidFill>
              </a:rPr>
              <a:t> </a:t>
            </a:r>
            <a:r>
              <a:rPr lang="en-US" sz="800" baseline="30000" dirty="0">
                <a:solidFill>
                  <a:schemeClr val="bg2"/>
                </a:solidFill>
              </a:rPr>
              <a:t> </a:t>
            </a:r>
            <a:r>
              <a:rPr lang="en-US" sz="1800" dirty="0">
                <a:solidFill>
                  <a:schemeClr val="bg2"/>
                </a:solidFill>
              </a:rPr>
              <a:t>= 1024 X 1024)</a:t>
            </a:r>
            <a:endParaRPr sz="1800" dirty="0">
              <a:solidFill>
                <a:schemeClr val="bg2"/>
              </a:solidFill>
            </a:endParaRPr>
          </a:p>
        </p:txBody>
      </p:sp>
      <p:sp>
        <p:nvSpPr>
          <p:cNvPr id="571" name="Shape 571"/>
          <p:cNvSpPr/>
          <p:nvPr/>
        </p:nvSpPr>
        <p:spPr>
          <a:xfrm>
            <a:off x="3083156" y="4173799"/>
            <a:ext cx="983514"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chemeClr val="bg2"/>
                </a:solidFill>
              </a:rPr>
              <a:t>512 bytes</a:t>
            </a:r>
          </a:p>
        </p:txBody>
      </p:sp>
      <p:sp>
        <p:nvSpPr>
          <p:cNvPr id="572" name="Shape 572"/>
          <p:cNvSpPr/>
          <p:nvPr/>
        </p:nvSpPr>
        <p:spPr>
          <a:xfrm>
            <a:off x="5314284" y="4173799"/>
            <a:ext cx="1277590"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a:defRPr sz="1800">
                <a:solidFill>
                  <a:srgbClr val="000000"/>
                </a:solidFill>
              </a:defRPr>
            </a:pPr>
            <a:r>
              <a:rPr sz="1800" dirty="0">
                <a:solidFill>
                  <a:schemeClr val="bg2"/>
                </a:solidFill>
              </a:rPr>
              <a:t>9</a:t>
            </a:r>
            <a:r>
              <a:rPr lang="en-US" sz="1800" dirty="0">
                <a:solidFill>
                  <a:schemeClr val="bg2"/>
                </a:solidFill>
              </a:rPr>
              <a:t> (2</a:t>
            </a:r>
            <a:r>
              <a:rPr lang="en-US" sz="1800" baseline="30000" dirty="0">
                <a:solidFill>
                  <a:schemeClr val="bg2"/>
                </a:solidFill>
              </a:rPr>
              <a:t>9</a:t>
            </a:r>
            <a:r>
              <a:rPr lang="en-US" sz="1800" dirty="0">
                <a:solidFill>
                  <a:schemeClr val="bg2"/>
                </a:solidFill>
              </a:rPr>
              <a:t> =  512)</a:t>
            </a:r>
            <a:endParaRPr sz="1800" dirty="0">
              <a:solidFill>
                <a:schemeClr val="bg2"/>
              </a:solidFill>
            </a:endParaRPr>
          </a:p>
        </p:txBody>
      </p:sp>
      <p:sp>
        <p:nvSpPr>
          <p:cNvPr id="573" name="Shape 573"/>
          <p:cNvSpPr/>
          <p:nvPr/>
        </p:nvSpPr>
        <p:spPr>
          <a:xfrm>
            <a:off x="3341216" y="4620719"/>
            <a:ext cx="583716"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chemeClr val="bg2"/>
                </a:solidFill>
              </a:rPr>
              <a:t>4 KB</a:t>
            </a:r>
          </a:p>
        </p:txBody>
      </p:sp>
      <p:sp>
        <p:nvSpPr>
          <p:cNvPr id="574" name="Shape 574"/>
          <p:cNvSpPr/>
          <p:nvPr/>
        </p:nvSpPr>
        <p:spPr>
          <a:xfrm>
            <a:off x="5249740" y="4620283"/>
            <a:ext cx="1939631"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a:defRPr sz="1800">
                <a:solidFill>
                  <a:srgbClr val="000000"/>
                </a:solidFill>
              </a:defRPr>
            </a:pPr>
            <a:r>
              <a:rPr sz="1800" dirty="0">
                <a:solidFill>
                  <a:schemeClr val="bg2"/>
                </a:solidFill>
              </a:rPr>
              <a:t>12</a:t>
            </a:r>
            <a:r>
              <a:rPr lang="en-US" sz="1800" dirty="0">
                <a:solidFill>
                  <a:schemeClr val="bg2"/>
                </a:solidFill>
              </a:rPr>
              <a:t> (2</a:t>
            </a:r>
            <a:r>
              <a:rPr lang="en-US" sz="1800" baseline="30000" dirty="0">
                <a:solidFill>
                  <a:schemeClr val="bg2"/>
                </a:solidFill>
              </a:rPr>
              <a:t>12</a:t>
            </a:r>
            <a:r>
              <a:rPr lang="en-US" sz="1800" dirty="0">
                <a:solidFill>
                  <a:schemeClr val="bg2"/>
                </a:solidFill>
              </a:rPr>
              <a:t> = 4 X 1024)</a:t>
            </a:r>
            <a:endParaRPr sz="1800" dirty="0">
              <a:solidFill>
                <a:schemeClr val="bg2"/>
              </a:solidFill>
            </a:endParaRPr>
          </a:p>
        </p:txBody>
      </p:sp>
      <p:sp>
        <p:nvSpPr>
          <p:cNvPr id="16" name="TextBox 15"/>
          <p:cNvSpPr txBox="1"/>
          <p:nvPr/>
        </p:nvSpPr>
        <p:spPr>
          <a:xfrm>
            <a:off x="290353" y="1617248"/>
            <a:ext cx="8563838" cy="369332"/>
          </a:xfrm>
          <a:prstGeom prst="rect">
            <a:avLst/>
          </a:prstGeom>
          <a:noFill/>
        </p:spPr>
        <p:txBody>
          <a:bodyPr wrap="none" lIns="91440" tIns="45720" rIns="91440" bIns="45720" rtlCol="0" anchor="t">
            <a:spAutoFit/>
          </a:bodyPr>
          <a:lstStyle/>
          <a:p>
            <a:r>
              <a:rPr lang="en-US" dirty="0">
                <a:solidFill>
                  <a:srgbClr val="333333"/>
                </a:solidFill>
              </a:rPr>
              <a:t>Given known page-size, how many bits are needed in address to specify offset in page?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0" animBg="1"/>
      <p:bldP spid="568" grpId="0" animBg="1"/>
      <p:bldP spid="570" grpId="0" animBg="1"/>
      <p:bldP spid="572" grpId="0" animBg="1"/>
      <p:bldP spid="5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F934-7EEA-41F2-8BF8-4C6D6589312E}"/>
              </a:ext>
            </a:extLst>
          </p:cNvPr>
          <p:cNvSpPr>
            <a:spLocks noGrp="1"/>
          </p:cNvSpPr>
          <p:nvPr>
            <p:ph type="title"/>
          </p:nvPr>
        </p:nvSpPr>
        <p:spPr/>
        <p:txBody>
          <a:bodyPr/>
          <a:lstStyle/>
          <a:p>
            <a:r>
              <a:rPr lang="en-US" dirty="0"/>
              <a:t>Notice (IMPORTANT!)</a:t>
            </a:r>
          </a:p>
        </p:txBody>
      </p:sp>
      <p:sp>
        <p:nvSpPr>
          <p:cNvPr id="3" name="Content Placeholder 2">
            <a:extLst>
              <a:ext uri="{FF2B5EF4-FFF2-40B4-BE49-F238E27FC236}">
                <a16:creationId xmlns:a16="http://schemas.microsoft.com/office/drawing/2014/main" id="{CA6D07E5-009E-48CC-9B97-14F53072EAAA}"/>
              </a:ext>
            </a:extLst>
          </p:cNvPr>
          <p:cNvSpPr>
            <a:spLocks noGrp="1"/>
          </p:cNvSpPr>
          <p:nvPr>
            <p:ph idx="1"/>
          </p:nvPr>
        </p:nvSpPr>
        <p:spPr/>
        <p:txBody>
          <a:bodyPr vert="horz" lIns="91440" tIns="45720" rIns="91440" bIns="45720" rtlCol="0" anchor="t">
            <a:normAutofit/>
          </a:bodyPr>
          <a:lstStyle/>
          <a:p>
            <a:r>
              <a:rPr lang="en-US" dirty="0"/>
              <a:t>You can see from the examples on the prior slide why the size of a page is always a number of bytes equal to a power of 2.</a:t>
            </a:r>
            <a:endParaRPr lang="en-US" dirty="0">
              <a:effectLst>
                <a:outerShdw blurRad="63500" dir="2700000" algn="tl" rotWithShape="0">
                  <a:prstClr val="white">
                    <a:alpha val="40000"/>
                  </a:prstClr>
                </a:outerShdw>
              </a:effectLst>
            </a:endParaRPr>
          </a:p>
          <a:p>
            <a:r>
              <a:rPr lang="en-US" dirty="0"/>
              <a:t>Page size = 2</a:t>
            </a:r>
            <a:r>
              <a:rPr lang="en-US" baseline="30000" dirty="0"/>
              <a:t>number of offset bits in virtual address</a:t>
            </a:r>
          </a:p>
        </p:txBody>
      </p:sp>
    </p:spTree>
    <p:extLst>
      <p:ext uri="{BB962C8B-B14F-4D97-AF65-F5344CB8AC3E}">
        <p14:creationId xmlns:p14="http://schemas.microsoft.com/office/powerpoint/2010/main" val="281266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Shape 64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4600" dirty="0">
                <a:solidFill>
                  <a:srgbClr val="FFFFFF"/>
                </a:solidFill>
              </a:rPr>
              <a:t>Quiz: </a:t>
            </a:r>
            <a:r>
              <a:rPr sz="4600" dirty="0">
                <a:solidFill>
                  <a:srgbClr val="FFFFFF"/>
                </a:solidFill>
              </a:rPr>
              <a:t>Address </a:t>
            </a:r>
            <a:r>
              <a:rPr lang="en-US" sz="4600" dirty="0">
                <a:solidFill>
                  <a:srgbClr val="FFFFFF"/>
                </a:solidFill>
              </a:rPr>
              <a:t>Format</a:t>
            </a:r>
            <a:endParaRPr sz="4600" dirty="0">
              <a:solidFill>
                <a:srgbClr val="FFFFFF"/>
              </a:solidFill>
            </a:endParaRPr>
          </a:p>
        </p:txBody>
      </p:sp>
      <p:sp>
        <p:nvSpPr>
          <p:cNvPr id="649" name="Shape 649"/>
          <p:cNvSpPr/>
          <p:nvPr/>
        </p:nvSpPr>
        <p:spPr>
          <a:xfrm>
            <a:off x="1075248" y="2631614"/>
            <a:ext cx="1109074"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800"/>
            </a:lvl1pPr>
          </a:lstStyle>
          <a:p>
            <a:pPr lvl="0">
              <a:defRPr sz="1800">
                <a:solidFill>
                  <a:srgbClr val="000000"/>
                </a:solidFill>
              </a:defRPr>
            </a:pPr>
            <a:r>
              <a:rPr sz="2000" dirty="0">
                <a:solidFill>
                  <a:srgbClr val="333333"/>
                </a:solidFill>
              </a:rPr>
              <a:t>Page Size</a:t>
            </a:r>
          </a:p>
        </p:txBody>
      </p:sp>
      <p:sp>
        <p:nvSpPr>
          <p:cNvPr id="650" name="Shape 650"/>
          <p:cNvSpPr/>
          <p:nvPr/>
        </p:nvSpPr>
        <p:spPr>
          <a:xfrm>
            <a:off x="856261" y="3329516"/>
            <a:ext cx="7286282" cy="1"/>
          </a:xfrm>
          <a:prstGeom prst="line">
            <a:avLst/>
          </a:prstGeom>
          <a:ln w="25400">
            <a:solidFill>
              <a:srgbClr val="FFFFFF"/>
            </a:solidFill>
            <a:miter lim="400000"/>
          </a:ln>
        </p:spPr>
        <p:txBody>
          <a:bodyPr lIns="35717" tIns="35717" rIns="35717" bIns="35717" anchor="ctr"/>
          <a:lstStyle/>
          <a:p>
            <a:pPr lvl="0">
              <a:defRPr sz="2600"/>
            </a:pPr>
            <a:endParaRPr>
              <a:solidFill>
                <a:srgbClr val="333333"/>
              </a:solidFill>
            </a:endParaRPr>
          </a:p>
        </p:txBody>
      </p:sp>
      <p:sp>
        <p:nvSpPr>
          <p:cNvPr id="651" name="Shape 651"/>
          <p:cNvSpPr/>
          <p:nvPr/>
        </p:nvSpPr>
        <p:spPr>
          <a:xfrm>
            <a:off x="2916692" y="2623353"/>
            <a:ext cx="1047709" cy="61074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000" dirty="0">
                <a:solidFill>
                  <a:srgbClr val="333333"/>
                </a:solidFill>
              </a:rPr>
              <a:t>Low Bits</a:t>
            </a:r>
          </a:p>
          <a:p>
            <a:pPr lvl="0">
              <a:defRPr sz="1800">
                <a:solidFill>
                  <a:srgbClr val="000000"/>
                </a:solidFill>
              </a:defRPr>
            </a:pPr>
            <a:r>
              <a:rPr sz="1500" dirty="0">
                <a:solidFill>
                  <a:srgbClr val="333333"/>
                </a:solidFill>
              </a:rPr>
              <a:t>(offset)</a:t>
            </a:r>
          </a:p>
        </p:txBody>
      </p:sp>
      <p:sp>
        <p:nvSpPr>
          <p:cNvPr id="652" name="Shape 652"/>
          <p:cNvSpPr/>
          <p:nvPr/>
        </p:nvSpPr>
        <p:spPr>
          <a:xfrm>
            <a:off x="4562898" y="2631614"/>
            <a:ext cx="1602498"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800"/>
            </a:lvl1pPr>
          </a:lstStyle>
          <a:p>
            <a:pPr lvl="0">
              <a:defRPr sz="1800">
                <a:solidFill>
                  <a:srgbClr val="000000"/>
                </a:solidFill>
              </a:defRPr>
            </a:pPr>
            <a:r>
              <a:rPr sz="2000" dirty="0">
                <a:solidFill>
                  <a:srgbClr val="333333"/>
                </a:solidFill>
              </a:rPr>
              <a:t>Virt Addr Bits</a:t>
            </a:r>
          </a:p>
        </p:txBody>
      </p:sp>
      <p:sp>
        <p:nvSpPr>
          <p:cNvPr id="653" name="Shape 653"/>
          <p:cNvSpPr/>
          <p:nvPr/>
        </p:nvSpPr>
        <p:spPr>
          <a:xfrm>
            <a:off x="6632532" y="2623353"/>
            <a:ext cx="1096175" cy="61074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000" dirty="0">
                <a:solidFill>
                  <a:srgbClr val="333333"/>
                </a:solidFill>
              </a:rPr>
              <a:t>High Bits</a:t>
            </a:r>
          </a:p>
          <a:p>
            <a:pPr lvl="0">
              <a:defRPr sz="1800">
                <a:solidFill>
                  <a:srgbClr val="000000"/>
                </a:solidFill>
              </a:defRPr>
            </a:pPr>
            <a:r>
              <a:rPr sz="1500" dirty="0">
                <a:solidFill>
                  <a:srgbClr val="333333"/>
                </a:solidFill>
              </a:rPr>
              <a:t>(vpn)</a:t>
            </a:r>
          </a:p>
        </p:txBody>
      </p:sp>
      <p:sp>
        <p:nvSpPr>
          <p:cNvPr id="654" name="Shape 654"/>
          <p:cNvSpPr/>
          <p:nvPr/>
        </p:nvSpPr>
        <p:spPr>
          <a:xfrm flipV="1">
            <a:off x="4416369" y="2556982"/>
            <a:ext cx="1" cy="3570031"/>
          </a:xfrm>
          <a:prstGeom prst="line">
            <a:avLst/>
          </a:prstGeom>
          <a:ln w="25400">
            <a:solidFill>
              <a:srgbClr val="FFFFFF"/>
            </a:solidFill>
            <a:miter lim="400000"/>
          </a:ln>
        </p:spPr>
        <p:txBody>
          <a:bodyPr lIns="35717" tIns="35717" rIns="35717" bIns="35717" anchor="ctr"/>
          <a:lstStyle/>
          <a:p>
            <a:pPr lvl="0">
              <a:defRPr sz="2600"/>
            </a:pPr>
            <a:endParaRPr>
              <a:solidFill>
                <a:srgbClr val="333333"/>
              </a:solidFill>
            </a:endParaRPr>
          </a:p>
        </p:txBody>
      </p:sp>
      <p:sp>
        <p:nvSpPr>
          <p:cNvPr id="655" name="Shape 655"/>
          <p:cNvSpPr/>
          <p:nvPr/>
        </p:nvSpPr>
        <p:spPr>
          <a:xfrm>
            <a:off x="1192754" y="3450673"/>
            <a:ext cx="865843"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16 bytes</a:t>
            </a:r>
          </a:p>
        </p:txBody>
      </p:sp>
      <p:sp>
        <p:nvSpPr>
          <p:cNvPr id="656" name="Shape 656"/>
          <p:cNvSpPr/>
          <p:nvPr/>
        </p:nvSpPr>
        <p:spPr>
          <a:xfrm>
            <a:off x="3359337" y="3450673"/>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4</a:t>
            </a:r>
          </a:p>
        </p:txBody>
      </p:sp>
      <p:sp>
        <p:nvSpPr>
          <p:cNvPr id="657" name="Shape 657"/>
          <p:cNvSpPr/>
          <p:nvPr/>
        </p:nvSpPr>
        <p:spPr>
          <a:xfrm>
            <a:off x="5170027" y="3450673"/>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10</a:t>
            </a:r>
          </a:p>
        </p:txBody>
      </p:sp>
      <p:sp>
        <p:nvSpPr>
          <p:cNvPr id="658" name="Shape 658"/>
          <p:cNvSpPr/>
          <p:nvPr/>
        </p:nvSpPr>
        <p:spPr>
          <a:xfrm>
            <a:off x="7109805" y="3450673"/>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6</a:t>
            </a:r>
          </a:p>
        </p:txBody>
      </p:sp>
      <p:sp>
        <p:nvSpPr>
          <p:cNvPr id="659" name="Shape 659"/>
          <p:cNvSpPr/>
          <p:nvPr/>
        </p:nvSpPr>
        <p:spPr>
          <a:xfrm>
            <a:off x="1386269" y="3897594"/>
            <a:ext cx="583717"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 KB</a:t>
            </a:r>
          </a:p>
        </p:txBody>
      </p:sp>
      <p:sp>
        <p:nvSpPr>
          <p:cNvPr id="660" name="Shape 660"/>
          <p:cNvSpPr/>
          <p:nvPr/>
        </p:nvSpPr>
        <p:spPr>
          <a:xfrm>
            <a:off x="3294793" y="3897158"/>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10</a:t>
            </a:r>
          </a:p>
        </p:txBody>
      </p:sp>
      <p:sp>
        <p:nvSpPr>
          <p:cNvPr id="661" name="Shape 661"/>
          <p:cNvSpPr/>
          <p:nvPr/>
        </p:nvSpPr>
        <p:spPr>
          <a:xfrm>
            <a:off x="5170027" y="3897158"/>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20</a:t>
            </a:r>
          </a:p>
        </p:txBody>
      </p:sp>
      <p:sp>
        <p:nvSpPr>
          <p:cNvPr id="662" name="Shape 662"/>
          <p:cNvSpPr/>
          <p:nvPr/>
        </p:nvSpPr>
        <p:spPr>
          <a:xfrm>
            <a:off x="7045262" y="3897158"/>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10</a:t>
            </a:r>
          </a:p>
        </p:txBody>
      </p:sp>
      <p:sp>
        <p:nvSpPr>
          <p:cNvPr id="663" name="Shape 663"/>
          <p:cNvSpPr/>
          <p:nvPr/>
        </p:nvSpPr>
        <p:spPr>
          <a:xfrm>
            <a:off x="1366999" y="4344078"/>
            <a:ext cx="622257"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 MB</a:t>
            </a:r>
          </a:p>
        </p:txBody>
      </p:sp>
      <p:sp>
        <p:nvSpPr>
          <p:cNvPr id="664" name="Shape 664"/>
          <p:cNvSpPr/>
          <p:nvPr/>
        </p:nvSpPr>
        <p:spPr>
          <a:xfrm>
            <a:off x="3294793" y="4343642"/>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20</a:t>
            </a:r>
          </a:p>
        </p:txBody>
      </p:sp>
      <p:sp>
        <p:nvSpPr>
          <p:cNvPr id="665" name="Shape 665"/>
          <p:cNvSpPr/>
          <p:nvPr/>
        </p:nvSpPr>
        <p:spPr>
          <a:xfrm>
            <a:off x="5170027" y="4343642"/>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32</a:t>
            </a:r>
          </a:p>
        </p:txBody>
      </p:sp>
      <p:sp>
        <p:nvSpPr>
          <p:cNvPr id="666" name="Shape 666"/>
          <p:cNvSpPr/>
          <p:nvPr/>
        </p:nvSpPr>
        <p:spPr>
          <a:xfrm>
            <a:off x="7045262" y="4343642"/>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12</a:t>
            </a:r>
          </a:p>
        </p:txBody>
      </p:sp>
      <p:sp>
        <p:nvSpPr>
          <p:cNvPr id="667" name="Shape 667"/>
          <p:cNvSpPr/>
          <p:nvPr/>
        </p:nvSpPr>
        <p:spPr>
          <a:xfrm>
            <a:off x="1128210" y="4790126"/>
            <a:ext cx="983514"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512 bytes</a:t>
            </a:r>
          </a:p>
        </p:txBody>
      </p:sp>
      <p:sp>
        <p:nvSpPr>
          <p:cNvPr id="668" name="Shape 668"/>
          <p:cNvSpPr/>
          <p:nvPr/>
        </p:nvSpPr>
        <p:spPr>
          <a:xfrm>
            <a:off x="3359337" y="4790126"/>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9</a:t>
            </a:r>
          </a:p>
        </p:txBody>
      </p:sp>
      <p:sp>
        <p:nvSpPr>
          <p:cNvPr id="669" name="Shape 669"/>
          <p:cNvSpPr/>
          <p:nvPr/>
        </p:nvSpPr>
        <p:spPr>
          <a:xfrm>
            <a:off x="5170027" y="4790126"/>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16</a:t>
            </a:r>
          </a:p>
        </p:txBody>
      </p:sp>
      <p:sp>
        <p:nvSpPr>
          <p:cNvPr id="670" name="Shape 670"/>
          <p:cNvSpPr/>
          <p:nvPr/>
        </p:nvSpPr>
        <p:spPr>
          <a:xfrm>
            <a:off x="7109805" y="4790126"/>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5</a:t>
            </a:r>
          </a:p>
        </p:txBody>
      </p:sp>
      <p:sp>
        <p:nvSpPr>
          <p:cNvPr id="671" name="Shape 671"/>
          <p:cNvSpPr/>
          <p:nvPr/>
        </p:nvSpPr>
        <p:spPr>
          <a:xfrm>
            <a:off x="1386269" y="5237047"/>
            <a:ext cx="583717"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4 KB</a:t>
            </a:r>
          </a:p>
        </p:txBody>
      </p:sp>
      <p:sp>
        <p:nvSpPr>
          <p:cNvPr id="672" name="Shape 672"/>
          <p:cNvSpPr/>
          <p:nvPr/>
        </p:nvSpPr>
        <p:spPr>
          <a:xfrm>
            <a:off x="3294793" y="5236611"/>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12</a:t>
            </a:r>
          </a:p>
        </p:txBody>
      </p:sp>
      <p:sp>
        <p:nvSpPr>
          <p:cNvPr id="673" name="Shape 673"/>
          <p:cNvSpPr/>
          <p:nvPr/>
        </p:nvSpPr>
        <p:spPr>
          <a:xfrm>
            <a:off x="5170027" y="5236611"/>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32</a:t>
            </a:r>
          </a:p>
        </p:txBody>
      </p:sp>
      <p:sp>
        <p:nvSpPr>
          <p:cNvPr id="674" name="Shape 674"/>
          <p:cNvSpPr/>
          <p:nvPr/>
        </p:nvSpPr>
        <p:spPr>
          <a:xfrm>
            <a:off x="7045262" y="5236611"/>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20</a:t>
            </a:r>
          </a:p>
        </p:txBody>
      </p:sp>
      <p:sp>
        <p:nvSpPr>
          <p:cNvPr id="29" name="TextBox 28"/>
          <p:cNvSpPr txBox="1"/>
          <p:nvPr/>
        </p:nvSpPr>
        <p:spPr>
          <a:xfrm>
            <a:off x="1656337" y="1699172"/>
            <a:ext cx="5813122" cy="646331"/>
          </a:xfrm>
          <a:prstGeom prst="rect">
            <a:avLst/>
          </a:prstGeom>
          <a:noFill/>
        </p:spPr>
        <p:txBody>
          <a:bodyPr wrap="none" rtlCol="0">
            <a:spAutoFit/>
          </a:bodyPr>
          <a:lstStyle/>
          <a:p>
            <a:r>
              <a:rPr lang="en-US" dirty="0">
                <a:solidFill>
                  <a:srgbClr val="333333"/>
                </a:solidFill>
              </a:rPr>
              <a:t>Given number of bits in virtual address and bits for offset, </a:t>
            </a:r>
            <a:br>
              <a:rPr lang="en-US" dirty="0">
                <a:solidFill>
                  <a:srgbClr val="333333"/>
                </a:solidFill>
              </a:rPr>
            </a:br>
            <a:r>
              <a:rPr lang="en-US" dirty="0">
                <a:solidFill>
                  <a:srgbClr val="333333"/>
                </a:solidFill>
              </a:rPr>
              <a:t>how many bits for virtual page number?</a:t>
            </a:r>
          </a:p>
        </p:txBody>
      </p:sp>
      <p:sp>
        <p:nvSpPr>
          <p:cNvPr id="2" name="TextBox 1"/>
          <p:cNvSpPr txBox="1"/>
          <p:nvPr/>
        </p:nvSpPr>
        <p:spPr>
          <a:xfrm>
            <a:off x="1989256" y="6127013"/>
            <a:ext cx="1010213" cy="369332"/>
          </a:xfrm>
          <a:prstGeom prst="rect">
            <a:avLst/>
          </a:prstGeom>
          <a:noFill/>
        </p:spPr>
        <p:txBody>
          <a:bodyPr wrap="none" rtlCol="0">
            <a:spAutoFit/>
          </a:bodyPr>
          <a:lstStyle/>
          <a:p>
            <a:r>
              <a:rPr lang="en-US" dirty="0"/>
              <a:t>Correct?</a:t>
            </a:r>
          </a:p>
        </p:txBody>
      </p:sp>
      <p:sp>
        <p:nvSpPr>
          <p:cNvPr id="3" name="TextBox 2"/>
          <p:cNvSpPr txBox="1"/>
          <p:nvPr/>
        </p:nvSpPr>
        <p:spPr>
          <a:xfrm>
            <a:off x="7349820" y="4775487"/>
            <a:ext cx="1585690" cy="369332"/>
          </a:xfrm>
          <a:prstGeom prst="rect">
            <a:avLst/>
          </a:prstGeom>
          <a:noFill/>
        </p:spPr>
        <p:txBody>
          <a:bodyPr wrap="none" lIns="91440" tIns="45720" rIns="91440" bIns="45720" rtlCol="0" anchor="t">
            <a:spAutoFit/>
          </a:bodyPr>
          <a:lstStyle/>
          <a:p>
            <a:r>
              <a:rPr lang="en-US" dirty="0"/>
              <a:t>(5 is wrong! 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 grpId="0" animBg="1"/>
      <p:bldP spid="662" grpId="0" animBg="1"/>
      <p:bldP spid="666" grpId="0" animBg="1"/>
      <p:bldP spid="670" grpId="0" animBg="1"/>
      <p:bldP spid="674" grpId="0" animBg="1"/>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2038-190E-4D89-9370-7D115B413A1D}"/>
              </a:ext>
            </a:extLst>
          </p:cNvPr>
          <p:cNvSpPr>
            <a:spLocks noGrp="1"/>
          </p:cNvSpPr>
          <p:nvPr>
            <p:ph type="title"/>
          </p:nvPr>
        </p:nvSpPr>
        <p:spPr/>
        <p:txBody>
          <a:bodyPr/>
          <a:lstStyle/>
          <a:p>
            <a:r>
              <a:rPr lang="en-US" dirty="0"/>
              <a:t>notice</a:t>
            </a:r>
          </a:p>
        </p:txBody>
      </p:sp>
      <p:sp>
        <p:nvSpPr>
          <p:cNvPr id="3" name="Content Placeholder 2">
            <a:extLst>
              <a:ext uri="{FF2B5EF4-FFF2-40B4-BE49-F238E27FC236}">
                <a16:creationId xmlns:a16="http://schemas.microsoft.com/office/drawing/2014/main" id="{9DA069CE-68DB-4DD7-A77A-B876122BBD76}"/>
              </a:ext>
            </a:extLst>
          </p:cNvPr>
          <p:cNvSpPr>
            <a:spLocks noGrp="1"/>
          </p:cNvSpPr>
          <p:nvPr>
            <p:ph idx="1"/>
          </p:nvPr>
        </p:nvSpPr>
        <p:spPr/>
        <p:txBody>
          <a:bodyPr>
            <a:normAutofit fontScale="92500" lnSpcReduction="10000"/>
          </a:bodyPr>
          <a:lstStyle/>
          <a:p>
            <a:r>
              <a:rPr lang="en-US" dirty="0"/>
              <a:t>The (maximum) number of virtual pages in a process’s address space = 2</a:t>
            </a:r>
            <a:r>
              <a:rPr lang="en-US" baseline="30000" dirty="0"/>
              <a:t>number of virtual page number bits</a:t>
            </a:r>
          </a:p>
          <a:p>
            <a:r>
              <a:rPr lang="en-US" dirty="0"/>
              <a:t>The point above says </a:t>
            </a:r>
            <a:r>
              <a:rPr lang="en-US" i="1" dirty="0"/>
              <a:t>maximum</a:t>
            </a:r>
            <a:r>
              <a:rPr lang="en-US" dirty="0"/>
              <a:t> number because a process may not use all of the virtual pages available in its address space (some processes are smaller, some are larger).</a:t>
            </a:r>
          </a:p>
          <a:p>
            <a:r>
              <a:rPr lang="en-US" dirty="0"/>
              <a:t>Normally, when we ask how many pages are in a process’s virtual address space, we mean the maximum number, as shown above.</a:t>
            </a:r>
          </a:p>
          <a:p>
            <a:r>
              <a:rPr lang="en-US" dirty="0"/>
              <a:t>We’ll see later how a process can leave some (or perhaps many) of the pages in its virtual address space unused, and this will cause no waste/loss of memory in the system.</a:t>
            </a:r>
          </a:p>
        </p:txBody>
      </p:sp>
    </p:spTree>
    <p:extLst>
      <p:ext uri="{BB962C8B-B14F-4D97-AF65-F5344CB8AC3E}">
        <p14:creationId xmlns:p14="http://schemas.microsoft.com/office/powerpoint/2010/main" val="150805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Shape 67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4600" dirty="0">
                <a:solidFill>
                  <a:srgbClr val="FFFFFF"/>
                </a:solidFill>
              </a:rPr>
              <a:t>Quiz: </a:t>
            </a:r>
            <a:r>
              <a:rPr sz="4600" dirty="0">
                <a:solidFill>
                  <a:srgbClr val="FFFFFF"/>
                </a:solidFill>
              </a:rPr>
              <a:t>Address </a:t>
            </a:r>
            <a:r>
              <a:rPr lang="en-US" sz="4600" dirty="0">
                <a:solidFill>
                  <a:srgbClr val="FFFFFF"/>
                </a:solidFill>
              </a:rPr>
              <a:t>Format</a:t>
            </a:r>
            <a:endParaRPr sz="4600" dirty="0">
              <a:solidFill>
                <a:srgbClr val="FFFFFF"/>
              </a:solidFill>
            </a:endParaRPr>
          </a:p>
        </p:txBody>
      </p:sp>
      <p:sp>
        <p:nvSpPr>
          <p:cNvPr id="677" name="Shape 677"/>
          <p:cNvSpPr/>
          <p:nvPr/>
        </p:nvSpPr>
        <p:spPr>
          <a:xfrm>
            <a:off x="441436" y="2561942"/>
            <a:ext cx="1109074"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800"/>
            </a:lvl1pPr>
          </a:lstStyle>
          <a:p>
            <a:pPr lvl="0">
              <a:defRPr sz="1800">
                <a:solidFill>
                  <a:srgbClr val="000000"/>
                </a:solidFill>
              </a:defRPr>
            </a:pPr>
            <a:r>
              <a:rPr sz="2000" dirty="0">
                <a:solidFill>
                  <a:srgbClr val="333333"/>
                </a:solidFill>
              </a:rPr>
              <a:t>Page Size</a:t>
            </a:r>
          </a:p>
        </p:txBody>
      </p:sp>
      <p:sp>
        <p:nvSpPr>
          <p:cNvPr id="678" name="Shape 678"/>
          <p:cNvSpPr/>
          <p:nvPr/>
        </p:nvSpPr>
        <p:spPr>
          <a:xfrm>
            <a:off x="222449" y="3259844"/>
            <a:ext cx="8921551" cy="1"/>
          </a:xfrm>
          <a:prstGeom prst="line">
            <a:avLst/>
          </a:prstGeom>
          <a:ln w="25400">
            <a:solidFill>
              <a:srgbClr val="FFFFFF"/>
            </a:solidFill>
            <a:miter lim="400000"/>
          </a:ln>
        </p:spPr>
        <p:txBody>
          <a:bodyPr lIns="35717" tIns="35717" rIns="35717" bIns="35717" anchor="ctr"/>
          <a:lstStyle/>
          <a:p>
            <a:pPr lvl="0">
              <a:defRPr sz="2600"/>
            </a:pPr>
            <a:endParaRPr>
              <a:solidFill>
                <a:srgbClr val="333333"/>
              </a:solidFill>
            </a:endParaRPr>
          </a:p>
        </p:txBody>
      </p:sp>
      <p:sp>
        <p:nvSpPr>
          <p:cNvPr id="679" name="Shape 679"/>
          <p:cNvSpPr/>
          <p:nvPr/>
        </p:nvSpPr>
        <p:spPr>
          <a:xfrm>
            <a:off x="2282880" y="2553682"/>
            <a:ext cx="1047709" cy="61074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000" dirty="0">
                <a:solidFill>
                  <a:srgbClr val="333333"/>
                </a:solidFill>
              </a:rPr>
              <a:t>Low Bits</a:t>
            </a:r>
          </a:p>
          <a:p>
            <a:pPr lvl="0">
              <a:defRPr sz="1800">
                <a:solidFill>
                  <a:srgbClr val="000000"/>
                </a:solidFill>
              </a:defRPr>
            </a:pPr>
            <a:r>
              <a:rPr sz="1500" dirty="0">
                <a:solidFill>
                  <a:srgbClr val="333333"/>
                </a:solidFill>
              </a:rPr>
              <a:t>(offset)</a:t>
            </a:r>
          </a:p>
        </p:txBody>
      </p:sp>
      <p:sp>
        <p:nvSpPr>
          <p:cNvPr id="680" name="Shape 680"/>
          <p:cNvSpPr/>
          <p:nvPr/>
        </p:nvSpPr>
        <p:spPr>
          <a:xfrm>
            <a:off x="3929085" y="2561942"/>
            <a:ext cx="1602498" cy="37990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800"/>
            </a:lvl1pPr>
          </a:lstStyle>
          <a:p>
            <a:pPr lvl="0">
              <a:defRPr sz="1800">
                <a:solidFill>
                  <a:srgbClr val="000000"/>
                </a:solidFill>
              </a:defRPr>
            </a:pPr>
            <a:r>
              <a:rPr sz="2000" dirty="0">
                <a:solidFill>
                  <a:srgbClr val="333333"/>
                </a:solidFill>
              </a:rPr>
              <a:t>Virt Addr Bits</a:t>
            </a:r>
          </a:p>
        </p:txBody>
      </p:sp>
      <p:sp>
        <p:nvSpPr>
          <p:cNvPr id="681" name="Shape 681"/>
          <p:cNvSpPr/>
          <p:nvPr/>
        </p:nvSpPr>
        <p:spPr>
          <a:xfrm>
            <a:off x="5998719" y="2553682"/>
            <a:ext cx="1096175" cy="61074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000" dirty="0">
                <a:solidFill>
                  <a:srgbClr val="333333"/>
                </a:solidFill>
              </a:rPr>
              <a:t>High Bits</a:t>
            </a:r>
          </a:p>
          <a:p>
            <a:pPr lvl="0">
              <a:defRPr sz="1800">
                <a:solidFill>
                  <a:srgbClr val="000000"/>
                </a:solidFill>
              </a:defRPr>
            </a:pPr>
            <a:r>
              <a:rPr sz="1500" dirty="0">
                <a:solidFill>
                  <a:srgbClr val="333333"/>
                </a:solidFill>
              </a:rPr>
              <a:t>(vpn)</a:t>
            </a:r>
          </a:p>
        </p:txBody>
      </p:sp>
      <p:sp>
        <p:nvSpPr>
          <p:cNvPr id="682" name="Shape 682"/>
          <p:cNvSpPr/>
          <p:nvPr/>
        </p:nvSpPr>
        <p:spPr>
          <a:xfrm flipV="1">
            <a:off x="3782557" y="2487311"/>
            <a:ext cx="1" cy="3570030"/>
          </a:xfrm>
          <a:prstGeom prst="line">
            <a:avLst/>
          </a:prstGeom>
          <a:ln w="25400">
            <a:solidFill>
              <a:srgbClr val="FFFFFF"/>
            </a:solidFill>
            <a:miter lim="400000"/>
          </a:ln>
        </p:spPr>
        <p:txBody>
          <a:bodyPr lIns="35717" tIns="35717" rIns="35717" bIns="35717" anchor="ctr"/>
          <a:lstStyle/>
          <a:p>
            <a:pPr lvl="0">
              <a:defRPr sz="2600"/>
            </a:pPr>
            <a:endParaRPr>
              <a:solidFill>
                <a:srgbClr val="333333"/>
              </a:solidFill>
            </a:endParaRPr>
          </a:p>
        </p:txBody>
      </p:sp>
      <p:sp>
        <p:nvSpPr>
          <p:cNvPr id="683" name="Shape 683"/>
          <p:cNvSpPr/>
          <p:nvPr/>
        </p:nvSpPr>
        <p:spPr>
          <a:xfrm>
            <a:off x="558941" y="3381003"/>
            <a:ext cx="865843"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16 bytes</a:t>
            </a:r>
          </a:p>
        </p:txBody>
      </p:sp>
      <p:sp>
        <p:nvSpPr>
          <p:cNvPr id="684" name="Shape 684"/>
          <p:cNvSpPr/>
          <p:nvPr/>
        </p:nvSpPr>
        <p:spPr>
          <a:xfrm>
            <a:off x="2725525" y="3381003"/>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4</a:t>
            </a:r>
          </a:p>
        </p:txBody>
      </p:sp>
      <p:sp>
        <p:nvSpPr>
          <p:cNvPr id="685" name="Shape 685"/>
          <p:cNvSpPr/>
          <p:nvPr/>
        </p:nvSpPr>
        <p:spPr>
          <a:xfrm>
            <a:off x="4536215" y="3381003"/>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10</a:t>
            </a:r>
          </a:p>
        </p:txBody>
      </p:sp>
      <p:sp>
        <p:nvSpPr>
          <p:cNvPr id="686" name="Shape 686"/>
          <p:cNvSpPr/>
          <p:nvPr/>
        </p:nvSpPr>
        <p:spPr>
          <a:xfrm>
            <a:off x="6475993" y="3381003"/>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6</a:t>
            </a:r>
          </a:p>
        </p:txBody>
      </p:sp>
      <p:sp>
        <p:nvSpPr>
          <p:cNvPr id="687" name="Shape 687"/>
          <p:cNvSpPr/>
          <p:nvPr/>
        </p:nvSpPr>
        <p:spPr>
          <a:xfrm flipV="1">
            <a:off x="7443729" y="2487311"/>
            <a:ext cx="1" cy="3570030"/>
          </a:xfrm>
          <a:prstGeom prst="line">
            <a:avLst/>
          </a:prstGeom>
          <a:ln w="25400">
            <a:solidFill>
              <a:srgbClr val="FFFFFF"/>
            </a:solidFill>
            <a:miter lim="400000"/>
          </a:ln>
        </p:spPr>
        <p:txBody>
          <a:bodyPr lIns="35717" tIns="35717" rIns="35717" bIns="35717" anchor="ctr"/>
          <a:lstStyle/>
          <a:p>
            <a:pPr lvl="0">
              <a:defRPr sz="2600"/>
            </a:pPr>
            <a:endParaRPr>
              <a:solidFill>
                <a:srgbClr val="333333"/>
              </a:solidFill>
            </a:endParaRPr>
          </a:p>
        </p:txBody>
      </p:sp>
      <p:sp>
        <p:nvSpPr>
          <p:cNvPr id="688" name="Shape 688"/>
          <p:cNvSpPr/>
          <p:nvPr/>
        </p:nvSpPr>
        <p:spPr>
          <a:xfrm>
            <a:off x="7667606" y="2524189"/>
            <a:ext cx="1101063" cy="30777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defRPr sz="2800"/>
            </a:lvl1pPr>
          </a:lstStyle>
          <a:p>
            <a:pPr lvl="0">
              <a:defRPr sz="1800">
                <a:solidFill>
                  <a:srgbClr val="000000"/>
                </a:solidFill>
              </a:defRPr>
            </a:pPr>
            <a:r>
              <a:rPr sz="2000" dirty="0">
                <a:solidFill>
                  <a:srgbClr val="333333"/>
                </a:solidFill>
              </a:rPr>
              <a:t>Virt Pages</a:t>
            </a:r>
          </a:p>
        </p:txBody>
      </p:sp>
      <p:sp>
        <p:nvSpPr>
          <p:cNvPr id="689" name="Shape 689"/>
          <p:cNvSpPr/>
          <p:nvPr/>
        </p:nvSpPr>
        <p:spPr>
          <a:xfrm>
            <a:off x="752457" y="3827923"/>
            <a:ext cx="583717"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 KB</a:t>
            </a:r>
          </a:p>
        </p:txBody>
      </p:sp>
      <p:sp>
        <p:nvSpPr>
          <p:cNvPr id="690" name="Shape 690"/>
          <p:cNvSpPr/>
          <p:nvPr/>
        </p:nvSpPr>
        <p:spPr>
          <a:xfrm>
            <a:off x="2660981" y="3827487"/>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10</a:t>
            </a:r>
          </a:p>
        </p:txBody>
      </p:sp>
      <p:sp>
        <p:nvSpPr>
          <p:cNvPr id="691" name="Shape 691"/>
          <p:cNvSpPr/>
          <p:nvPr/>
        </p:nvSpPr>
        <p:spPr>
          <a:xfrm>
            <a:off x="4536215" y="3827487"/>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20</a:t>
            </a:r>
          </a:p>
        </p:txBody>
      </p:sp>
      <p:sp>
        <p:nvSpPr>
          <p:cNvPr id="692" name="Shape 692"/>
          <p:cNvSpPr/>
          <p:nvPr/>
        </p:nvSpPr>
        <p:spPr>
          <a:xfrm>
            <a:off x="6411449" y="3827487"/>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10</a:t>
            </a:r>
          </a:p>
        </p:txBody>
      </p:sp>
      <p:sp>
        <p:nvSpPr>
          <p:cNvPr id="693" name="Shape 693"/>
          <p:cNvSpPr/>
          <p:nvPr/>
        </p:nvSpPr>
        <p:spPr>
          <a:xfrm>
            <a:off x="733187" y="4274407"/>
            <a:ext cx="622256"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 MB</a:t>
            </a:r>
          </a:p>
        </p:txBody>
      </p:sp>
      <p:sp>
        <p:nvSpPr>
          <p:cNvPr id="694" name="Shape 694"/>
          <p:cNvSpPr/>
          <p:nvPr/>
        </p:nvSpPr>
        <p:spPr>
          <a:xfrm>
            <a:off x="2660981" y="4273971"/>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20</a:t>
            </a:r>
          </a:p>
        </p:txBody>
      </p:sp>
      <p:sp>
        <p:nvSpPr>
          <p:cNvPr id="695" name="Shape 695"/>
          <p:cNvSpPr/>
          <p:nvPr/>
        </p:nvSpPr>
        <p:spPr>
          <a:xfrm>
            <a:off x="4536215" y="4273971"/>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32</a:t>
            </a:r>
          </a:p>
        </p:txBody>
      </p:sp>
      <p:sp>
        <p:nvSpPr>
          <p:cNvPr id="696" name="Shape 696"/>
          <p:cNvSpPr/>
          <p:nvPr/>
        </p:nvSpPr>
        <p:spPr>
          <a:xfrm>
            <a:off x="6411449" y="4273971"/>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12</a:t>
            </a:r>
          </a:p>
        </p:txBody>
      </p:sp>
      <p:sp>
        <p:nvSpPr>
          <p:cNvPr id="697" name="Shape 697"/>
          <p:cNvSpPr/>
          <p:nvPr/>
        </p:nvSpPr>
        <p:spPr>
          <a:xfrm>
            <a:off x="494398" y="4720456"/>
            <a:ext cx="983514"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512 bytes</a:t>
            </a:r>
          </a:p>
        </p:txBody>
      </p:sp>
      <p:sp>
        <p:nvSpPr>
          <p:cNvPr id="698" name="Shape 698"/>
          <p:cNvSpPr/>
          <p:nvPr/>
        </p:nvSpPr>
        <p:spPr>
          <a:xfrm>
            <a:off x="2725525" y="4720456"/>
            <a:ext cx="18980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9</a:t>
            </a:r>
          </a:p>
        </p:txBody>
      </p:sp>
      <p:sp>
        <p:nvSpPr>
          <p:cNvPr id="699" name="Shape 699"/>
          <p:cNvSpPr/>
          <p:nvPr/>
        </p:nvSpPr>
        <p:spPr>
          <a:xfrm>
            <a:off x="4536215" y="4720456"/>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16</a:t>
            </a:r>
          </a:p>
        </p:txBody>
      </p:sp>
      <p:sp>
        <p:nvSpPr>
          <p:cNvPr id="700" name="Shape 700"/>
          <p:cNvSpPr/>
          <p:nvPr/>
        </p:nvSpPr>
        <p:spPr>
          <a:xfrm>
            <a:off x="6475993" y="4720456"/>
            <a:ext cx="189151"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lang="en-US" sz="1800" dirty="0">
                <a:solidFill>
                  <a:srgbClr val="333333"/>
                </a:solidFill>
              </a:rPr>
              <a:t>7</a:t>
            </a:r>
            <a:endParaRPr sz="1800" dirty="0">
              <a:solidFill>
                <a:srgbClr val="333333"/>
              </a:solidFill>
            </a:endParaRPr>
          </a:p>
        </p:txBody>
      </p:sp>
      <p:sp>
        <p:nvSpPr>
          <p:cNvPr id="701" name="Shape 701"/>
          <p:cNvSpPr/>
          <p:nvPr/>
        </p:nvSpPr>
        <p:spPr>
          <a:xfrm>
            <a:off x="752457" y="5167376"/>
            <a:ext cx="583717"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4 KB</a:t>
            </a:r>
          </a:p>
        </p:txBody>
      </p:sp>
      <p:sp>
        <p:nvSpPr>
          <p:cNvPr id="702" name="Shape 702"/>
          <p:cNvSpPr/>
          <p:nvPr/>
        </p:nvSpPr>
        <p:spPr>
          <a:xfrm>
            <a:off x="2660981" y="5166940"/>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12</a:t>
            </a:r>
          </a:p>
        </p:txBody>
      </p:sp>
      <p:sp>
        <p:nvSpPr>
          <p:cNvPr id="703" name="Shape 703"/>
          <p:cNvSpPr/>
          <p:nvPr/>
        </p:nvSpPr>
        <p:spPr>
          <a:xfrm>
            <a:off x="4536215" y="5166940"/>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32</a:t>
            </a:r>
          </a:p>
        </p:txBody>
      </p:sp>
      <p:sp>
        <p:nvSpPr>
          <p:cNvPr id="704" name="Shape 704"/>
          <p:cNvSpPr/>
          <p:nvPr/>
        </p:nvSpPr>
        <p:spPr>
          <a:xfrm>
            <a:off x="6411449" y="5166940"/>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20</a:t>
            </a:r>
          </a:p>
        </p:txBody>
      </p:sp>
      <p:sp>
        <p:nvSpPr>
          <p:cNvPr id="31" name="TextBox 30"/>
          <p:cNvSpPr txBox="1"/>
          <p:nvPr/>
        </p:nvSpPr>
        <p:spPr>
          <a:xfrm>
            <a:off x="222449" y="1667275"/>
            <a:ext cx="8651471" cy="646331"/>
          </a:xfrm>
          <a:prstGeom prst="rect">
            <a:avLst/>
          </a:prstGeom>
          <a:noFill/>
        </p:spPr>
        <p:txBody>
          <a:bodyPr wrap="none" lIns="91440" tIns="45720" rIns="91440" bIns="45720" rtlCol="0" anchor="t">
            <a:spAutoFit/>
          </a:bodyPr>
          <a:lstStyle/>
          <a:p>
            <a:r>
              <a:rPr lang="en-US" dirty="0">
                <a:solidFill>
                  <a:srgbClr val="333333"/>
                </a:solidFill>
              </a:rPr>
              <a:t>Given number of bits for </a:t>
            </a:r>
            <a:r>
              <a:rPr lang="en-US" err="1">
                <a:solidFill>
                  <a:srgbClr val="333333"/>
                </a:solidFill>
              </a:rPr>
              <a:t>vpn</a:t>
            </a:r>
            <a:r>
              <a:rPr lang="en-US" dirty="0">
                <a:solidFill>
                  <a:srgbClr val="333333"/>
                </a:solidFill>
              </a:rPr>
              <a:t> (virtual page number), how many virtual pages can there </a:t>
            </a:r>
            <a:endParaRPr lang="en-US"/>
          </a:p>
          <a:p>
            <a:r>
              <a:rPr lang="en-US" dirty="0">
                <a:solidFill>
                  <a:srgbClr val="333333"/>
                </a:solidFill>
              </a:rPr>
              <a:t>be in an address space?</a:t>
            </a:r>
            <a:endParaRPr lang="en-US" dirty="0"/>
          </a:p>
        </p:txBody>
      </p:sp>
      <p:sp>
        <p:nvSpPr>
          <p:cNvPr id="32" name="Shape 750"/>
          <p:cNvSpPr/>
          <p:nvPr/>
        </p:nvSpPr>
        <p:spPr>
          <a:xfrm>
            <a:off x="8030712" y="3381439"/>
            <a:ext cx="30747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64</a:t>
            </a:r>
          </a:p>
        </p:txBody>
      </p:sp>
      <p:sp>
        <p:nvSpPr>
          <p:cNvPr id="33" name="Shape 755"/>
          <p:cNvSpPr/>
          <p:nvPr/>
        </p:nvSpPr>
        <p:spPr>
          <a:xfrm>
            <a:off x="7985555" y="3828359"/>
            <a:ext cx="428858"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1 K</a:t>
            </a:r>
          </a:p>
        </p:txBody>
      </p:sp>
      <p:sp>
        <p:nvSpPr>
          <p:cNvPr id="34" name="Shape 760"/>
          <p:cNvSpPr/>
          <p:nvPr/>
        </p:nvSpPr>
        <p:spPr>
          <a:xfrm>
            <a:off x="7985555" y="4274843"/>
            <a:ext cx="428858" cy="34825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dirty="0">
                <a:solidFill>
                  <a:srgbClr val="333333"/>
                </a:solidFill>
              </a:rPr>
              <a:t>4 K</a:t>
            </a:r>
          </a:p>
        </p:txBody>
      </p:sp>
      <p:sp>
        <p:nvSpPr>
          <p:cNvPr id="35" name="Shape 765"/>
          <p:cNvSpPr/>
          <p:nvPr/>
        </p:nvSpPr>
        <p:spPr>
          <a:xfrm>
            <a:off x="8030712" y="4720892"/>
            <a:ext cx="423190"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lang="en-US" sz="1800" dirty="0">
                <a:solidFill>
                  <a:srgbClr val="333333"/>
                </a:solidFill>
              </a:rPr>
              <a:t>128</a:t>
            </a:r>
          </a:p>
        </p:txBody>
      </p:sp>
      <p:sp>
        <p:nvSpPr>
          <p:cNvPr id="36" name="Shape 770"/>
          <p:cNvSpPr/>
          <p:nvPr/>
        </p:nvSpPr>
        <p:spPr>
          <a:xfrm>
            <a:off x="7904897" y="5167376"/>
            <a:ext cx="472882" cy="349131"/>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2600"/>
            </a:lvl1pPr>
          </a:lstStyle>
          <a:p>
            <a:pPr lvl="0">
              <a:defRPr sz="1800">
                <a:solidFill>
                  <a:srgbClr val="000000"/>
                </a:solidFill>
              </a:defRPr>
            </a:pPr>
            <a:r>
              <a:rPr sz="1800">
                <a:solidFill>
                  <a:srgbClr val="333333"/>
                </a:solidFill>
              </a:rPr>
              <a:t>1 M</a:t>
            </a:r>
            <a:endParaRPr sz="1800" dirty="0">
              <a:solidFill>
                <a:srgbClr val="33333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dirty="0"/>
              <a:t>Chapter 18: Introduction to Paging</a:t>
            </a:r>
          </a:p>
        </p:txBody>
      </p:sp>
    </p:spTree>
    <p:extLst>
      <p:ext uri="{BB962C8B-B14F-4D97-AF65-F5344CB8AC3E}">
        <p14:creationId xmlns:p14="http://schemas.microsoft.com/office/powerpoint/2010/main" val="2940367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Shape 772"/>
          <p:cNvSpPr>
            <a:spLocks noGrp="1"/>
          </p:cNvSpPr>
          <p:nvPr>
            <p:ph type="title"/>
          </p:nvPr>
        </p:nvSpPr>
        <p:spPr>
          <a:xfrm>
            <a:off x="82084" y="62753"/>
            <a:ext cx="8940671" cy="1283167"/>
          </a:xfrm>
          <a:prstGeom prst="rect">
            <a:avLst/>
          </a:prstGeom>
        </p:spPr>
        <p:txBody>
          <a:bodyPr/>
          <a:lstStyle>
            <a:lvl1pPr defTabSz="473201">
              <a:defRPr sz="6480"/>
            </a:lvl1pPr>
          </a:lstStyle>
          <a:p>
            <a:pPr lvl="0">
              <a:defRPr sz="1800">
                <a:solidFill>
                  <a:srgbClr val="000000"/>
                </a:solidFill>
              </a:defRPr>
            </a:pPr>
            <a:r>
              <a:rPr sz="4600" dirty="0">
                <a:solidFill>
                  <a:srgbClr val="FFFFFF"/>
                </a:solidFill>
              </a:rPr>
              <a:t>Virt</a:t>
            </a:r>
            <a:r>
              <a:rPr lang="en-US" sz="4600" dirty="0">
                <a:solidFill>
                  <a:srgbClr val="FFFFFF"/>
                </a:solidFill>
              </a:rPr>
              <a:t>UAL</a:t>
            </a:r>
            <a:r>
              <a:rPr sz="4600" dirty="0">
                <a:solidFill>
                  <a:srgbClr val="FFFFFF"/>
                </a:solidFill>
              </a:rPr>
              <a:t> =&gt; Phys</a:t>
            </a:r>
            <a:r>
              <a:rPr lang="en-US" sz="4600" dirty="0">
                <a:solidFill>
                  <a:srgbClr val="FFFFFF"/>
                </a:solidFill>
              </a:rPr>
              <a:t>ical PAGE</a:t>
            </a:r>
            <a:r>
              <a:rPr sz="4600" dirty="0">
                <a:solidFill>
                  <a:srgbClr val="FFFFFF"/>
                </a:solidFill>
              </a:rPr>
              <a:t> Mapping</a:t>
            </a:r>
          </a:p>
        </p:txBody>
      </p:sp>
      <p:sp>
        <p:nvSpPr>
          <p:cNvPr id="773" name="Shape 773"/>
          <p:cNvSpPr>
            <a:spLocks noGrp="1"/>
          </p:cNvSpPr>
          <p:nvPr>
            <p:ph type="body" idx="4294967295"/>
          </p:nvPr>
        </p:nvSpPr>
        <p:spPr>
          <a:xfrm>
            <a:off x="376820" y="4728989"/>
            <a:ext cx="8338555" cy="1970803"/>
          </a:xfrm>
          <a:prstGeom prst="rect">
            <a:avLst/>
          </a:prstGeom>
        </p:spPr>
        <p:txBody>
          <a:bodyPr>
            <a:normAutofit fontScale="92500" lnSpcReduction="10000"/>
          </a:bodyPr>
          <a:lstStyle/>
          <a:p>
            <a:pPr lvl="0">
              <a:buNone/>
              <a:defRPr sz="1800">
                <a:solidFill>
                  <a:srgbClr val="000000"/>
                </a:solidFill>
              </a:defRPr>
            </a:pPr>
            <a:r>
              <a:rPr lang="en-US" sz="2000" dirty="0">
                <a:solidFill>
                  <a:srgbClr val="333333"/>
                </a:solidFill>
              </a:rPr>
              <a:t>How should OS translate VPN to PPN?</a:t>
            </a:r>
          </a:p>
          <a:p>
            <a:pPr lvl="0">
              <a:buNone/>
              <a:defRPr sz="1800">
                <a:solidFill>
                  <a:srgbClr val="000000"/>
                </a:solidFill>
              </a:defRPr>
            </a:pPr>
            <a:r>
              <a:rPr sz="2000" dirty="0">
                <a:solidFill>
                  <a:srgbClr val="333333"/>
                </a:solidFill>
              </a:rPr>
              <a:t>For segmentation, </a:t>
            </a:r>
            <a:r>
              <a:rPr lang="en-US" sz="2000" dirty="0">
                <a:solidFill>
                  <a:srgbClr val="333333"/>
                </a:solidFill>
              </a:rPr>
              <a:t>OS</a:t>
            </a:r>
            <a:r>
              <a:rPr sz="2000" dirty="0">
                <a:solidFill>
                  <a:srgbClr val="333333"/>
                </a:solidFill>
              </a:rPr>
              <a:t> used a formula</a:t>
            </a:r>
            <a:r>
              <a:rPr lang="en-US" sz="2000" dirty="0">
                <a:solidFill>
                  <a:srgbClr val="333333"/>
                </a:solidFill>
              </a:rPr>
              <a:t> </a:t>
            </a:r>
            <a:r>
              <a:rPr sz="2000" dirty="0">
                <a:solidFill>
                  <a:srgbClr val="333333"/>
                </a:solidFill>
              </a:rPr>
              <a:t>(e.g., phys</a:t>
            </a:r>
            <a:r>
              <a:rPr lang="en-US" sz="2000" dirty="0">
                <a:solidFill>
                  <a:srgbClr val="333333"/>
                </a:solidFill>
              </a:rPr>
              <a:t> addr</a:t>
            </a:r>
            <a:r>
              <a:rPr sz="2000" dirty="0">
                <a:solidFill>
                  <a:srgbClr val="333333"/>
                </a:solidFill>
              </a:rPr>
              <a:t> = virt_offset + base_reg)</a:t>
            </a:r>
          </a:p>
          <a:p>
            <a:pPr lvl="0">
              <a:buNone/>
              <a:defRPr sz="1800">
                <a:solidFill>
                  <a:srgbClr val="000000"/>
                </a:solidFill>
              </a:defRPr>
            </a:pPr>
            <a:r>
              <a:rPr lang="en-US" sz="2000" dirty="0">
                <a:solidFill>
                  <a:srgbClr val="333333"/>
                </a:solidFill>
              </a:rPr>
              <a:t>For paging</a:t>
            </a:r>
            <a:r>
              <a:rPr sz="2000" dirty="0">
                <a:solidFill>
                  <a:srgbClr val="333333"/>
                </a:solidFill>
              </a:rPr>
              <a:t>, </a:t>
            </a:r>
            <a:r>
              <a:rPr lang="en-US" sz="2000" dirty="0">
                <a:solidFill>
                  <a:srgbClr val="333333"/>
                </a:solidFill>
              </a:rPr>
              <a:t>OS</a:t>
            </a:r>
            <a:r>
              <a:rPr sz="2000" dirty="0">
                <a:solidFill>
                  <a:srgbClr val="333333"/>
                </a:solidFill>
              </a:rPr>
              <a:t> need</a:t>
            </a:r>
            <a:r>
              <a:rPr lang="en-US" sz="2000" dirty="0">
                <a:solidFill>
                  <a:srgbClr val="333333"/>
                </a:solidFill>
              </a:rPr>
              <a:t>s</a:t>
            </a:r>
            <a:r>
              <a:rPr sz="2000" dirty="0">
                <a:solidFill>
                  <a:srgbClr val="333333"/>
                </a:solidFill>
              </a:rPr>
              <a:t> mor</a:t>
            </a:r>
            <a:r>
              <a:rPr lang="en-US" sz="2000" dirty="0">
                <a:solidFill>
                  <a:srgbClr val="333333"/>
                </a:solidFill>
              </a:rPr>
              <a:t>e </a:t>
            </a:r>
            <a:r>
              <a:rPr sz="2000" dirty="0">
                <a:solidFill>
                  <a:srgbClr val="333333"/>
                </a:solidFill>
              </a:rPr>
              <a:t>general mapping mechanism</a:t>
            </a:r>
          </a:p>
          <a:p>
            <a:pPr lvl="0">
              <a:buNone/>
              <a:defRPr sz="1800">
                <a:solidFill>
                  <a:srgbClr val="000000"/>
                </a:solidFill>
              </a:defRPr>
            </a:pPr>
            <a:r>
              <a:rPr sz="2000" b="1" dirty="0">
                <a:solidFill>
                  <a:srgbClr val="333333"/>
                </a:solidFill>
              </a:rPr>
              <a:t>What </a:t>
            </a:r>
            <a:r>
              <a:rPr sz="2000" b="1" i="1" dirty="0">
                <a:solidFill>
                  <a:srgbClr val="333333"/>
                </a:solidFill>
              </a:rPr>
              <a:t>data structure </a:t>
            </a:r>
            <a:r>
              <a:rPr sz="2000" b="1" dirty="0">
                <a:solidFill>
                  <a:srgbClr val="333333"/>
                </a:solidFill>
              </a:rPr>
              <a:t>is good?</a:t>
            </a:r>
          </a:p>
        </p:txBody>
      </p:sp>
      <p:sp>
        <p:nvSpPr>
          <p:cNvPr id="774" name="Shape 774"/>
          <p:cNvSpPr/>
          <p:nvPr/>
        </p:nvSpPr>
        <p:spPr>
          <a:xfrm>
            <a:off x="3333820" y="1910953"/>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0</a:t>
            </a:r>
          </a:p>
        </p:txBody>
      </p:sp>
      <p:sp>
        <p:nvSpPr>
          <p:cNvPr id="775" name="Shape 775"/>
          <p:cNvSpPr/>
          <p:nvPr/>
        </p:nvSpPr>
        <p:spPr>
          <a:xfrm>
            <a:off x="3869601" y="1910953"/>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76" name="Shape 776"/>
          <p:cNvSpPr/>
          <p:nvPr/>
        </p:nvSpPr>
        <p:spPr>
          <a:xfrm>
            <a:off x="4405382" y="1910953"/>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0</a:t>
            </a:r>
          </a:p>
        </p:txBody>
      </p:sp>
      <p:sp>
        <p:nvSpPr>
          <p:cNvPr id="777" name="Shape 777"/>
          <p:cNvSpPr/>
          <p:nvPr/>
        </p:nvSpPr>
        <p:spPr>
          <a:xfrm>
            <a:off x="4941164" y="1910953"/>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78" name="Shape 778"/>
          <p:cNvSpPr/>
          <p:nvPr/>
        </p:nvSpPr>
        <p:spPr>
          <a:xfrm>
            <a:off x="5476945" y="1910953"/>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0</a:t>
            </a:r>
          </a:p>
        </p:txBody>
      </p:sp>
      <p:sp>
        <p:nvSpPr>
          <p:cNvPr id="779" name="Shape 779"/>
          <p:cNvSpPr/>
          <p:nvPr/>
        </p:nvSpPr>
        <p:spPr>
          <a:xfrm>
            <a:off x="6012726" y="1910953"/>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80" name="Shape 780"/>
          <p:cNvSpPr/>
          <p:nvPr/>
        </p:nvSpPr>
        <p:spPr>
          <a:xfrm>
            <a:off x="3516949" y="1325341"/>
            <a:ext cx="75387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VPN</a:t>
            </a:r>
          </a:p>
        </p:txBody>
      </p:sp>
      <p:sp>
        <p:nvSpPr>
          <p:cNvPr id="781" name="Shape 781"/>
          <p:cNvSpPr/>
          <p:nvPr/>
        </p:nvSpPr>
        <p:spPr>
          <a:xfrm>
            <a:off x="5037568" y="1325341"/>
            <a:ext cx="815925"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offset</a:t>
            </a:r>
          </a:p>
        </p:txBody>
      </p:sp>
      <p:sp>
        <p:nvSpPr>
          <p:cNvPr id="782" name="Shape 782"/>
          <p:cNvSpPr/>
          <p:nvPr/>
        </p:nvSpPr>
        <p:spPr>
          <a:xfrm flipV="1">
            <a:off x="4554023" y="1741289"/>
            <a:ext cx="1940906" cy="1"/>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83" name="Shape 783"/>
          <p:cNvSpPr/>
          <p:nvPr/>
        </p:nvSpPr>
        <p:spPr>
          <a:xfrm flipV="1">
            <a:off x="3387398" y="1741289"/>
            <a:ext cx="964406" cy="1"/>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84" name="Shape 784"/>
          <p:cNvSpPr/>
          <p:nvPr/>
        </p:nvSpPr>
        <p:spPr>
          <a:xfrm>
            <a:off x="4351804" y="1750218"/>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85" name="Shape 785"/>
          <p:cNvSpPr/>
          <p:nvPr/>
        </p:nvSpPr>
        <p:spPr>
          <a:xfrm flipH="1">
            <a:off x="3342750" y="1750218"/>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86" name="Shape 786"/>
          <p:cNvSpPr/>
          <p:nvPr/>
        </p:nvSpPr>
        <p:spPr>
          <a:xfrm>
            <a:off x="6494929" y="1750218"/>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87" name="Shape 787"/>
          <p:cNvSpPr/>
          <p:nvPr/>
        </p:nvSpPr>
        <p:spPr>
          <a:xfrm flipH="1">
            <a:off x="4512539" y="1750218"/>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88" name="Shape 788"/>
          <p:cNvSpPr/>
          <p:nvPr/>
        </p:nvSpPr>
        <p:spPr>
          <a:xfrm>
            <a:off x="3333820"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89" name="Shape 789"/>
          <p:cNvSpPr/>
          <p:nvPr/>
        </p:nvSpPr>
        <p:spPr>
          <a:xfrm>
            <a:off x="3869601"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90" name="Shape 790"/>
          <p:cNvSpPr/>
          <p:nvPr/>
        </p:nvSpPr>
        <p:spPr>
          <a:xfrm>
            <a:off x="4405382"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0</a:t>
            </a:r>
          </a:p>
        </p:txBody>
      </p:sp>
      <p:sp>
        <p:nvSpPr>
          <p:cNvPr id="791" name="Shape 791"/>
          <p:cNvSpPr/>
          <p:nvPr/>
        </p:nvSpPr>
        <p:spPr>
          <a:xfrm>
            <a:off x="4941164"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92" name="Shape 792"/>
          <p:cNvSpPr/>
          <p:nvPr/>
        </p:nvSpPr>
        <p:spPr>
          <a:xfrm>
            <a:off x="5476945"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0</a:t>
            </a:r>
          </a:p>
        </p:txBody>
      </p:sp>
      <p:sp>
        <p:nvSpPr>
          <p:cNvPr id="793" name="Shape 793"/>
          <p:cNvSpPr/>
          <p:nvPr/>
        </p:nvSpPr>
        <p:spPr>
          <a:xfrm>
            <a:off x="6012726"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94" name="Shape 794"/>
          <p:cNvSpPr/>
          <p:nvPr/>
        </p:nvSpPr>
        <p:spPr>
          <a:xfrm>
            <a:off x="2262257"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1</a:t>
            </a:r>
          </a:p>
        </p:txBody>
      </p:sp>
      <p:sp>
        <p:nvSpPr>
          <p:cNvPr id="795" name="Shape 795"/>
          <p:cNvSpPr/>
          <p:nvPr/>
        </p:nvSpPr>
        <p:spPr>
          <a:xfrm>
            <a:off x="2798039" y="3518297"/>
            <a:ext cx="559524" cy="519258"/>
          </a:xfrm>
          <a:prstGeom prst="rect">
            <a:avLst/>
          </a:prstGeom>
          <a:solidFill>
            <a:srgbClr val="FFFFFF"/>
          </a:solidFill>
          <a:ln w="25400">
            <a:solidFill>
              <a:srgbClr val="8881F0"/>
            </a:solidFill>
            <a:miter lim="400000"/>
          </a:ln>
          <a:extLst>
            <a:ext uri="{C572A759-6A51-4108-AA02-DFA0A04FC94B}">
              <ma14:wrappingTextBoxFlag xmlns="" xmlns:ma14="http://schemas.microsoft.com/office/mac/drawingml/2011/main" val="1"/>
            </a:ext>
          </a:extLst>
        </p:spPr>
        <p:txBody>
          <a:bodyPr lIns="0" tIns="0" rIns="0" bIns="0" anchor="ctr"/>
          <a:lstStyle>
            <a:lvl1pPr>
              <a:defRPr sz="2600">
                <a:solidFill>
                  <a:srgbClr val="000000"/>
                </a:solidFill>
              </a:defRPr>
            </a:lvl1pPr>
          </a:lstStyle>
          <a:p>
            <a:pPr lvl="0">
              <a:defRPr sz="1800"/>
            </a:pPr>
            <a:r>
              <a:rPr sz="1800" dirty="0"/>
              <a:t>0</a:t>
            </a:r>
          </a:p>
        </p:txBody>
      </p:sp>
      <p:sp>
        <p:nvSpPr>
          <p:cNvPr id="796" name="Shape 796"/>
          <p:cNvSpPr/>
          <p:nvPr/>
        </p:nvSpPr>
        <p:spPr>
          <a:xfrm>
            <a:off x="3010899" y="4289773"/>
            <a:ext cx="727265"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PPN</a:t>
            </a:r>
          </a:p>
        </p:txBody>
      </p:sp>
      <p:sp>
        <p:nvSpPr>
          <p:cNvPr id="797" name="Shape 797"/>
          <p:cNvSpPr/>
          <p:nvPr/>
        </p:nvSpPr>
        <p:spPr>
          <a:xfrm>
            <a:off x="5037568" y="4272138"/>
            <a:ext cx="815925"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offset</a:t>
            </a:r>
          </a:p>
        </p:txBody>
      </p:sp>
      <p:sp>
        <p:nvSpPr>
          <p:cNvPr id="798" name="Shape 798"/>
          <p:cNvSpPr/>
          <p:nvPr/>
        </p:nvSpPr>
        <p:spPr>
          <a:xfrm flipV="1">
            <a:off x="4554023" y="4214812"/>
            <a:ext cx="1940906" cy="1"/>
          </a:xfrm>
          <a:prstGeom prst="line">
            <a:avLst/>
          </a:prstGeom>
          <a:ln w="25400">
            <a:solidFill>
              <a:srgbClr val="FFFFFF"/>
            </a:solidFill>
            <a:miter lim="400000"/>
          </a:ln>
        </p:spPr>
        <p:txBody>
          <a:bodyPr lIns="35717" tIns="35717" rIns="35717" bIns="35717" anchor="ctr"/>
          <a:lstStyle/>
          <a:p>
            <a:pPr lvl="0">
              <a:defRPr sz="2600"/>
            </a:pPr>
            <a:endParaRPr/>
          </a:p>
        </p:txBody>
      </p:sp>
      <p:sp>
        <p:nvSpPr>
          <p:cNvPr id="799" name="Shape 799"/>
          <p:cNvSpPr/>
          <p:nvPr/>
        </p:nvSpPr>
        <p:spPr>
          <a:xfrm flipV="1">
            <a:off x="6494929" y="4161234"/>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800" name="Shape 800"/>
          <p:cNvSpPr/>
          <p:nvPr/>
        </p:nvSpPr>
        <p:spPr>
          <a:xfrm flipH="1" flipV="1">
            <a:off x="4512539" y="4161234"/>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801" name="Shape 801"/>
          <p:cNvSpPr/>
          <p:nvPr/>
        </p:nvSpPr>
        <p:spPr>
          <a:xfrm flipV="1">
            <a:off x="2339460" y="4214812"/>
            <a:ext cx="1940906" cy="1"/>
          </a:xfrm>
          <a:prstGeom prst="line">
            <a:avLst/>
          </a:prstGeom>
          <a:ln w="25400">
            <a:solidFill>
              <a:srgbClr val="FFFFFF"/>
            </a:solidFill>
            <a:miter lim="400000"/>
          </a:ln>
        </p:spPr>
        <p:txBody>
          <a:bodyPr lIns="35717" tIns="35717" rIns="35717" bIns="35717" anchor="ctr"/>
          <a:lstStyle/>
          <a:p>
            <a:pPr lvl="0">
              <a:defRPr sz="2600"/>
            </a:pPr>
            <a:endParaRPr/>
          </a:p>
        </p:txBody>
      </p:sp>
      <p:sp>
        <p:nvSpPr>
          <p:cNvPr id="802" name="Shape 802"/>
          <p:cNvSpPr/>
          <p:nvPr/>
        </p:nvSpPr>
        <p:spPr>
          <a:xfrm flipV="1">
            <a:off x="4280367" y="4161234"/>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803" name="Shape 803"/>
          <p:cNvSpPr/>
          <p:nvPr/>
        </p:nvSpPr>
        <p:spPr>
          <a:xfrm flipH="1" flipV="1">
            <a:off x="2297976" y="4161234"/>
            <a:ext cx="41603" cy="41603"/>
          </a:xfrm>
          <a:prstGeom prst="line">
            <a:avLst/>
          </a:prstGeom>
          <a:ln w="25400">
            <a:solidFill>
              <a:srgbClr val="FFFFFF"/>
            </a:solidFill>
            <a:miter lim="400000"/>
          </a:ln>
        </p:spPr>
        <p:txBody>
          <a:bodyPr lIns="35717" tIns="35717" rIns="35717" bIns="35717" anchor="ctr"/>
          <a:lstStyle/>
          <a:p>
            <a:pPr lvl="0">
              <a:defRPr sz="2600"/>
            </a:pPr>
            <a:endParaRPr/>
          </a:p>
        </p:txBody>
      </p:sp>
      <p:sp>
        <p:nvSpPr>
          <p:cNvPr id="804" name="Shape 804"/>
          <p:cNvSpPr/>
          <p:nvPr/>
        </p:nvSpPr>
        <p:spPr>
          <a:xfrm>
            <a:off x="2246901" y="2766854"/>
            <a:ext cx="2126144" cy="365874"/>
          </a:xfrm>
          <a:prstGeom prst="rect">
            <a:avLst/>
          </a:prstGeom>
          <a:solidFill>
            <a:srgbClr val="8881F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600" b="1">
                <a:latin typeface="Helvetica"/>
                <a:ea typeface="Helvetica"/>
                <a:cs typeface="Helvetica"/>
                <a:sym typeface="Helvetica"/>
              </a:defRPr>
            </a:lvl1pPr>
          </a:lstStyle>
          <a:p>
            <a:pPr lvl="0">
              <a:defRPr sz="1800" b="0">
                <a:solidFill>
                  <a:srgbClr val="000000"/>
                </a:solidFill>
              </a:defRPr>
            </a:pPr>
            <a:r>
              <a:rPr sz="1800" dirty="0">
                <a:solidFill>
                  <a:srgbClr val="FFFFFF"/>
                </a:solidFill>
              </a:rPr>
              <a:t>Addr Mapper</a:t>
            </a:r>
          </a:p>
        </p:txBody>
      </p:sp>
      <p:sp>
        <p:nvSpPr>
          <p:cNvPr id="805" name="Shape 805"/>
          <p:cNvSpPr/>
          <p:nvPr/>
        </p:nvSpPr>
        <p:spPr>
          <a:xfrm>
            <a:off x="6307405" y="2445385"/>
            <a:ext cx="1" cy="1057737"/>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06" name="Shape 806"/>
          <p:cNvSpPr/>
          <p:nvPr/>
        </p:nvSpPr>
        <p:spPr>
          <a:xfrm>
            <a:off x="5771624" y="2445385"/>
            <a:ext cx="1" cy="1057737"/>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07" name="Shape 807"/>
          <p:cNvSpPr/>
          <p:nvPr/>
        </p:nvSpPr>
        <p:spPr>
          <a:xfrm>
            <a:off x="5235843" y="2445385"/>
            <a:ext cx="1" cy="1057737"/>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08" name="Shape 808"/>
          <p:cNvSpPr/>
          <p:nvPr/>
        </p:nvSpPr>
        <p:spPr>
          <a:xfrm>
            <a:off x="4700061" y="2445385"/>
            <a:ext cx="1" cy="1057737"/>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09" name="Shape 809"/>
          <p:cNvSpPr/>
          <p:nvPr/>
        </p:nvSpPr>
        <p:spPr>
          <a:xfrm>
            <a:off x="4164280" y="2445385"/>
            <a:ext cx="1" cy="29781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10" name="Shape 810"/>
          <p:cNvSpPr/>
          <p:nvPr/>
        </p:nvSpPr>
        <p:spPr>
          <a:xfrm>
            <a:off x="3628499" y="2445385"/>
            <a:ext cx="1" cy="29781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11" name="Shape 811"/>
          <p:cNvSpPr/>
          <p:nvPr/>
        </p:nvSpPr>
        <p:spPr>
          <a:xfrm>
            <a:off x="3628499" y="3159760"/>
            <a:ext cx="1" cy="29781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12" name="Shape 812"/>
          <p:cNvSpPr/>
          <p:nvPr/>
        </p:nvSpPr>
        <p:spPr>
          <a:xfrm>
            <a:off x="4164280" y="3159760"/>
            <a:ext cx="1" cy="29781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13" name="Shape 813"/>
          <p:cNvSpPr/>
          <p:nvPr/>
        </p:nvSpPr>
        <p:spPr>
          <a:xfrm>
            <a:off x="2556936" y="3159760"/>
            <a:ext cx="1" cy="29781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814" name="Shape 814"/>
          <p:cNvSpPr/>
          <p:nvPr/>
        </p:nvSpPr>
        <p:spPr>
          <a:xfrm>
            <a:off x="3092718" y="3159760"/>
            <a:ext cx="1" cy="297811"/>
          </a:xfrm>
          <a:prstGeom prst="line">
            <a:avLst/>
          </a:prstGeom>
          <a:ln w="38100">
            <a:solidFill>
              <a:srgbClr val="FFFFFF"/>
            </a:solidFill>
            <a:miter lim="400000"/>
            <a:tailEnd type="triangle"/>
          </a:ln>
        </p:spPr>
        <p:txBody>
          <a:bodyPr lIns="0" tIns="0" rIns="0" bIns="0" anchor="ctr"/>
          <a:lstStyle/>
          <a:p>
            <a:pPr lvl="0">
              <a:defRPr sz="2600"/>
            </a:pPr>
            <a:endParaRPr/>
          </a:p>
        </p:txBody>
      </p:sp>
      <p:sp>
        <p:nvSpPr>
          <p:cNvPr id="45" name="Rectangle 44"/>
          <p:cNvSpPr/>
          <p:nvPr/>
        </p:nvSpPr>
        <p:spPr>
          <a:xfrm>
            <a:off x="4331495" y="6091619"/>
            <a:ext cx="3196003" cy="523220"/>
          </a:xfrm>
          <a:prstGeom prst="rect">
            <a:avLst/>
          </a:prstGeom>
        </p:spPr>
        <p:txBody>
          <a:bodyPr wrap="none" lIns="91440" tIns="45720" rIns="91440" bIns="45720" anchor="t">
            <a:spAutoFit/>
          </a:bodyPr>
          <a:lstStyle/>
          <a:p>
            <a:r>
              <a:rPr lang="en-US" sz="2800" dirty="0">
                <a:solidFill>
                  <a:srgbClr val="FFFFFF"/>
                </a:solidFill>
              </a:rPr>
              <a:t>Big array: </a:t>
            </a:r>
            <a:r>
              <a:rPr lang="en-US" sz="2800" dirty="0" err="1">
                <a:solidFill>
                  <a:schemeClr val="bg1"/>
                </a:solidFill>
              </a:rPr>
              <a:t>pagetable</a:t>
            </a:r>
            <a:endParaRPr lang="en-US" sz="2800" dirty="0">
              <a:solidFill>
                <a:schemeClr val="bg1"/>
              </a:solidFill>
            </a:endParaRPr>
          </a:p>
        </p:txBody>
      </p:sp>
      <p:sp>
        <p:nvSpPr>
          <p:cNvPr id="2" name="TextBox 1"/>
          <p:cNvSpPr txBox="1"/>
          <p:nvPr/>
        </p:nvSpPr>
        <p:spPr>
          <a:xfrm>
            <a:off x="215767" y="2006403"/>
            <a:ext cx="1943177" cy="1815882"/>
          </a:xfrm>
          <a:prstGeom prst="rect">
            <a:avLst/>
          </a:prstGeom>
          <a:noFill/>
        </p:spPr>
        <p:txBody>
          <a:bodyPr wrap="square" rtlCol="0">
            <a:spAutoFit/>
          </a:bodyPr>
          <a:lstStyle/>
          <a:p>
            <a:r>
              <a:rPr lang="en-US" sz="1600" dirty="0">
                <a:solidFill>
                  <a:schemeClr val="bg2"/>
                </a:solidFill>
              </a:rPr>
              <a:t>Number of bits in</a:t>
            </a:r>
            <a:br>
              <a:rPr lang="en-US" sz="1600" dirty="0">
                <a:solidFill>
                  <a:schemeClr val="bg2"/>
                </a:solidFill>
              </a:rPr>
            </a:br>
            <a:r>
              <a:rPr lang="en-US" sz="1600" dirty="0">
                <a:solidFill>
                  <a:schemeClr val="bg2"/>
                </a:solidFill>
              </a:rPr>
              <a:t>virtual address format does not need to equal</a:t>
            </a:r>
          </a:p>
          <a:p>
            <a:r>
              <a:rPr lang="en-US" sz="1600" dirty="0">
                <a:solidFill>
                  <a:schemeClr val="bg2"/>
                </a:solidFill>
              </a:rPr>
              <a:t>number of bits in physical address format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6502-3DDE-42FD-A8F1-77A663C77BD2}"/>
              </a:ext>
            </a:extLst>
          </p:cNvPr>
          <p:cNvSpPr>
            <a:spLocks noGrp="1"/>
          </p:cNvSpPr>
          <p:nvPr>
            <p:ph type="title"/>
          </p:nvPr>
        </p:nvSpPr>
        <p:spPr/>
        <p:txBody>
          <a:bodyPr/>
          <a:lstStyle/>
          <a:p>
            <a:r>
              <a:rPr lang="en-US" dirty="0"/>
              <a:t>notice</a:t>
            </a:r>
          </a:p>
        </p:txBody>
      </p:sp>
      <p:sp>
        <p:nvSpPr>
          <p:cNvPr id="3" name="Content Placeholder 2">
            <a:extLst>
              <a:ext uri="{FF2B5EF4-FFF2-40B4-BE49-F238E27FC236}">
                <a16:creationId xmlns:a16="http://schemas.microsoft.com/office/drawing/2014/main" id="{7296A616-F5CA-4B69-A5A8-440215E4C574}"/>
              </a:ext>
            </a:extLst>
          </p:cNvPr>
          <p:cNvSpPr>
            <a:spLocks noGrp="1"/>
          </p:cNvSpPr>
          <p:nvPr>
            <p:ph idx="1"/>
          </p:nvPr>
        </p:nvSpPr>
        <p:spPr/>
        <p:txBody>
          <a:bodyPr vert="horz" lIns="91440" tIns="45720" rIns="91440" bIns="45720" rtlCol="0" anchor="t">
            <a:normAutofit fontScale="92500"/>
          </a:bodyPr>
          <a:lstStyle/>
          <a:p>
            <a:r>
              <a:rPr lang="en-US" dirty="0"/>
              <a:t>The segment table used with segmentation can be thought of as an array of entries used to map virtual addresses to physical addresses when segmentation is used.</a:t>
            </a:r>
          </a:p>
          <a:p>
            <a:r>
              <a:rPr lang="en-US" dirty="0"/>
              <a:t>The array does not have to be large, because the number of segments is fairly small (usually, 4); therefore, the array can be stored in an MMU using registers, as we saw before.</a:t>
            </a:r>
            <a:endParaRPr lang="en-US" dirty="0">
              <a:effectLst>
                <a:outerShdw blurRad="63500" dir="2700000" algn="tl" rotWithShape="0">
                  <a:prstClr val="white">
                    <a:alpha val="40000"/>
                  </a:prstClr>
                </a:outerShdw>
              </a:effectLst>
            </a:endParaRPr>
          </a:p>
          <a:p>
            <a:r>
              <a:rPr lang="en-US" dirty="0"/>
              <a:t>For paging, though, the number of virtual pages is many times larger than the number of segments with segmentation, so the array cannot be stored in an MMU (it will have to be stored in main memory; more on this later).</a:t>
            </a:r>
          </a:p>
        </p:txBody>
      </p:sp>
    </p:spTree>
    <p:extLst>
      <p:ext uri="{BB962C8B-B14F-4D97-AF65-F5344CB8AC3E}">
        <p14:creationId xmlns:p14="http://schemas.microsoft.com/office/powerpoint/2010/main" val="2019610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Shape 903"/>
          <p:cNvSpPr>
            <a:spLocks noGrp="1"/>
          </p:cNvSpPr>
          <p:nvPr>
            <p:ph type="title"/>
          </p:nvPr>
        </p:nvSpPr>
        <p:spPr>
          <a:prstGeom prst="rect">
            <a:avLst/>
          </a:prstGeom>
        </p:spPr>
        <p:txBody>
          <a:bodyPr/>
          <a:lstStyle>
            <a:lvl1pPr defTabSz="473201">
              <a:defRPr sz="6480"/>
            </a:lvl1pPr>
          </a:lstStyle>
          <a:p>
            <a:pPr>
              <a:defRPr sz="1800">
                <a:solidFill>
                  <a:srgbClr val="000000"/>
                </a:solidFill>
              </a:defRPr>
            </a:pPr>
            <a:r>
              <a:rPr sz="2800" dirty="0">
                <a:solidFill>
                  <a:srgbClr val="FFFFFF"/>
                </a:solidFill>
              </a:rPr>
              <a:t>The Mapping</a:t>
            </a:r>
            <a:r>
              <a:rPr lang="en-US" sz="2800" dirty="0">
                <a:solidFill>
                  <a:srgbClr val="FFFFFF"/>
                </a:solidFill>
              </a:rPr>
              <a:t> with paging </a:t>
            </a:r>
            <a:br>
              <a:rPr lang="en-US" sz="2800" dirty="0"/>
            </a:br>
            <a:r>
              <a:rPr lang="en-US" sz="2400" dirty="0">
                <a:solidFill>
                  <a:srgbClr val="FFFFFF"/>
                </a:solidFill>
              </a:rPr>
              <a:t>(example with 3 processes, P1, P2 and P3)</a:t>
            </a:r>
            <a:endParaRPr sz="2400" dirty="0">
              <a:solidFill>
                <a:srgbClr val="FFFFFF"/>
              </a:solidFill>
            </a:endParaRPr>
          </a:p>
        </p:txBody>
      </p:sp>
      <p:sp>
        <p:nvSpPr>
          <p:cNvPr id="904" name="Shape 904"/>
          <p:cNvSpPr/>
          <p:nvPr/>
        </p:nvSpPr>
        <p:spPr>
          <a:xfrm>
            <a:off x="275604" y="2574787"/>
            <a:ext cx="1086018" cy="36451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r">
              <a:defRPr sz="2700">
                <a:solidFill>
                  <a:srgbClr val="D45954"/>
                </a:solidFill>
              </a:defRPr>
            </a:lvl1pPr>
          </a:lstStyle>
          <a:p>
            <a:pPr lvl="0">
              <a:defRPr sz="1800">
                <a:solidFill>
                  <a:srgbClr val="000000"/>
                </a:solidFill>
              </a:defRPr>
            </a:pPr>
            <a:r>
              <a:rPr sz="1900" dirty="0"/>
              <a:t>Virt Mem</a:t>
            </a:r>
          </a:p>
        </p:txBody>
      </p:sp>
      <p:sp>
        <p:nvSpPr>
          <p:cNvPr id="905" name="Shape 905"/>
          <p:cNvSpPr/>
          <p:nvPr/>
        </p:nvSpPr>
        <p:spPr>
          <a:xfrm>
            <a:off x="176975" y="3994607"/>
            <a:ext cx="1184647" cy="36451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r">
              <a:defRPr sz="2700">
                <a:solidFill>
                  <a:srgbClr val="0065C1"/>
                </a:solidFill>
              </a:defRPr>
            </a:lvl1pPr>
          </a:lstStyle>
          <a:p>
            <a:pPr lvl="0">
              <a:defRPr sz="1800">
                <a:solidFill>
                  <a:srgbClr val="000000"/>
                </a:solidFill>
              </a:defRPr>
            </a:pPr>
            <a:r>
              <a:rPr sz="1900" dirty="0"/>
              <a:t>Phys Mem</a:t>
            </a:r>
          </a:p>
        </p:txBody>
      </p:sp>
      <p:sp>
        <p:nvSpPr>
          <p:cNvPr id="906" name="Shape 906"/>
          <p:cNvSpPr/>
          <p:nvPr/>
        </p:nvSpPr>
        <p:spPr>
          <a:xfrm>
            <a:off x="1860879" y="2531425"/>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07" name="Shape 907"/>
          <p:cNvSpPr/>
          <p:nvPr/>
        </p:nvSpPr>
        <p:spPr>
          <a:xfrm>
            <a:off x="2307363" y="2531425"/>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08" name="Shape 908"/>
          <p:cNvSpPr/>
          <p:nvPr/>
        </p:nvSpPr>
        <p:spPr>
          <a:xfrm>
            <a:off x="2753848" y="2531425"/>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09" name="Shape 909"/>
          <p:cNvSpPr/>
          <p:nvPr/>
        </p:nvSpPr>
        <p:spPr>
          <a:xfrm>
            <a:off x="3200332" y="2531425"/>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10" name="Shape 910"/>
          <p:cNvSpPr/>
          <p:nvPr/>
        </p:nvSpPr>
        <p:spPr>
          <a:xfrm>
            <a:off x="4361191" y="2531425"/>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11" name="Shape 911"/>
          <p:cNvSpPr/>
          <p:nvPr/>
        </p:nvSpPr>
        <p:spPr>
          <a:xfrm>
            <a:off x="4807676" y="2531425"/>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12" name="Shape 912"/>
          <p:cNvSpPr/>
          <p:nvPr/>
        </p:nvSpPr>
        <p:spPr>
          <a:xfrm>
            <a:off x="5254160" y="2531425"/>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13" name="Shape 913"/>
          <p:cNvSpPr/>
          <p:nvPr/>
        </p:nvSpPr>
        <p:spPr>
          <a:xfrm>
            <a:off x="5700645" y="2531425"/>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14" name="Shape 914"/>
          <p:cNvSpPr/>
          <p:nvPr/>
        </p:nvSpPr>
        <p:spPr>
          <a:xfrm>
            <a:off x="6861504" y="2531425"/>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15" name="Shape 915"/>
          <p:cNvSpPr/>
          <p:nvPr/>
        </p:nvSpPr>
        <p:spPr>
          <a:xfrm>
            <a:off x="7307988" y="2531425"/>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16" name="Shape 916"/>
          <p:cNvSpPr/>
          <p:nvPr/>
        </p:nvSpPr>
        <p:spPr>
          <a:xfrm>
            <a:off x="7754473" y="2531425"/>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17" name="Shape 917"/>
          <p:cNvSpPr/>
          <p:nvPr/>
        </p:nvSpPr>
        <p:spPr>
          <a:xfrm>
            <a:off x="8200957" y="2531425"/>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18" name="Shape 918"/>
          <p:cNvSpPr/>
          <p:nvPr/>
        </p:nvSpPr>
        <p:spPr>
          <a:xfrm>
            <a:off x="2713258" y="3955710"/>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19" name="Shape 919"/>
          <p:cNvSpPr/>
          <p:nvPr/>
        </p:nvSpPr>
        <p:spPr>
          <a:xfrm>
            <a:off x="3703642" y="3955710"/>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20" name="Shape 920"/>
          <p:cNvSpPr/>
          <p:nvPr/>
        </p:nvSpPr>
        <p:spPr>
          <a:xfrm>
            <a:off x="7169984" y="3955710"/>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21" name="Shape 921"/>
          <p:cNvSpPr/>
          <p:nvPr/>
        </p:nvSpPr>
        <p:spPr>
          <a:xfrm>
            <a:off x="5684409" y="3955710"/>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922" name="Shape 922"/>
          <p:cNvSpPr/>
          <p:nvPr/>
        </p:nvSpPr>
        <p:spPr>
          <a:xfrm>
            <a:off x="2218066" y="3955710"/>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23" name="Shape 923"/>
          <p:cNvSpPr/>
          <p:nvPr/>
        </p:nvSpPr>
        <p:spPr>
          <a:xfrm>
            <a:off x="3208450" y="3955710"/>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24" name="Shape 924"/>
          <p:cNvSpPr/>
          <p:nvPr/>
        </p:nvSpPr>
        <p:spPr>
          <a:xfrm>
            <a:off x="4198834" y="3955710"/>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25" name="Shape 925"/>
          <p:cNvSpPr/>
          <p:nvPr/>
        </p:nvSpPr>
        <p:spPr>
          <a:xfrm>
            <a:off x="5189217" y="3955710"/>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926" name="Shape 926"/>
          <p:cNvSpPr/>
          <p:nvPr/>
        </p:nvSpPr>
        <p:spPr>
          <a:xfrm>
            <a:off x="4694025" y="3955710"/>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27" name="Shape 927"/>
          <p:cNvSpPr/>
          <p:nvPr/>
        </p:nvSpPr>
        <p:spPr>
          <a:xfrm>
            <a:off x="6179601" y="3955710"/>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28" name="Shape 928"/>
          <p:cNvSpPr/>
          <p:nvPr/>
        </p:nvSpPr>
        <p:spPr>
          <a:xfrm>
            <a:off x="6674792" y="3955710"/>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29" name="Shape 929"/>
          <p:cNvSpPr/>
          <p:nvPr/>
        </p:nvSpPr>
        <p:spPr>
          <a:xfrm>
            <a:off x="7665176" y="3955710"/>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930" name="Shape 930"/>
          <p:cNvSpPr/>
          <p:nvPr/>
        </p:nvSpPr>
        <p:spPr>
          <a:xfrm>
            <a:off x="2083412" y="3001885"/>
            <a:ext cx="1795806" cy="939161"/>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931" name="Shape 931"/>
          <p:cNvSpPr/>
          <p:nvPr/>
        </p:nvSpPr>
        <p:spPr>
          <a:xfrm>
            <a:off x="2529896" y="3001885"/>
            <a:ext cx="449899" cy="936211"/>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932" name="Shape 932"/>
          <p:cNvSpPr/>
          <p:nvPr/>
        </p:nvSpPr>
        <p:spPr>
          <a:xfrm>
            <a:off x="2976381" y="3001885"/>
            <a:ext cx="2901416" cy="919797"/>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933" name="Shape 933"/>
          <p:cNvSpPr/>
          <p:nvPr/>
        </p:nvSpPr>
        <p:spPr>
          <a:xfrm>
            <a:off x="3422865" y="3001885"/>
            <a:ext cx="3987821" cy="906899"/>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934" name="Shape 934"/>
          <p:cNvSpPr/>
          <p:nvPr/>
        </p:nvSpPr>
        <p:spPr>
          <a:xfrm flipH="1">
            <a:off x="2528520" y="3001885"/>
            <a:ext cx="2055205" cy="941780"/>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935" name="Shape 935"/>
          <p:cNvSpPr/>
          <p:nvPr/>
        </p:nvSpPr>
        <p:spPr>
          <a:xfrm flipH="1">
            <a:off x="4516970" y="3001885"/>
            <a:ext cx="513239" cy="940102"/>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936" name="Shape 936"/>
          <p:cNvSpPr/>
          <p:nvPr/>
        </p:nvSpPr>
        <p:spPr>
          <a:xfrm flipH="1">
            <a:off x="3421290" y="3001885"/>
            <a:ext cx="2055404" cy="943753"/>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937" name="Shape 937"/>
          <p:cNvSpPr/>
          <p:nvPr/>
        </p:nvSpPr>
        <p:spPr>
          <a:xfrm flipH="1">
            <a:off x="5467703" y="3001885"/>
            <a:ext cx="455475" cy="93957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938" name="Shape 938"/>
          <p:cNvSpPr/>
          <p:nvPr/>
        </p:nvSpPr>
        <p:spPr>
          <a:xfrm flipH="1">
            <a:off x="6426179" y="3001885"/>
            <a:ext cx="657859" cy="939991"/>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939" name="Shape 939"/>
          <p:cNvSpPr/>
          <p:nvPr/>
        </p:nvSpPr>
        <p:spPr>
          <a:xfrm flipH="1">
            <a:off x="5030522" y="3001885"/>
            <a:ext cx="2500000" cy="925391"/>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940" name="Shape 940"/>
          <p:cNvSpPr/>
          <p:nvPr/>
        </p:nvSpPr>
        <p:spPr>
          <a:xfrm flipH="1">
            <a:off x="7026110" y="3003501"/>
            <a:ext cx="939537" cy="939537"/>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941" name="Shape 941"/>
          <p:cNvSpPr/>
          <p:nvPr/>
        </p:nvSpPr>
        <p:spPr>
          <a:xfrm flipH="1">
            <a:off x="7941002" y="3003501"/>
            <a:ext cx="471129" cy="935175"/>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942" name="Shape 942"/>
          <p:cNvSpPr/>
          <p:nvPr/>
        </p:nvSpPr>
        <p:spPr>
          <a:xfrm>
            <a:off x="5023834" y="2028537"/>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P2</a:t>
            </a:r>
          </a:p>
        </p:txBody>
      </p:sp>
      <p:sp>
        <p:nvSpPr>
          <p:cNvPr id="943" name="Shape 943"/>
          <p:cNvSpPr/>
          <p:nvPr/>
        </p:nvSpPr>
        <p:spPr>
          <a:xfrm>
            <a:off x="7529000" y="2027770"/>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P3</a:t>
            </a:r>
          </a:p>
        </p:txBody>
      </p:sp>
      <p:sp>
        <p:nvSpPr>
          <p:cNvPr id="944" name="Shape 944"/>
          <p:cNvSpPr/>
          <p:nvPr/>
        </p:nvSpPr>
        <p:spPr>
          <a:xfrm>
            <a:off x="1858300" y="2017229"/>
            <a:ext cx="1" cy="455415"/>
          </a:xfrm>
          <a:prstGeom prst="line">
            <a:avLst/>
          </a:prstGeom>
          <a:ln w="76200">
            <a:solidFill>
              <a:srgbClr val="FFFFFF"/>
            </a:solidFill>
            <a:miter lim="400000"/>
            <a:tailEnd type="triangle"/>
          </a:ln>
        </p:spPr>
        <p:txBody>
          <a:bodyPr lIns="0" tIns="0" rIns="0" bIns="0" anchor="ctr"/>
          <a:lstStyle/>
          <a:p>
            <a:pPr lvl="0">
              <a:defRPr sz="2600"/>
            </a:pPr>
            <a:endParaRPr/>
          </a:p>
        </p:txBody>
      </p:sp>
      <p:sp>
        <p:nvSpPr>
          <p:cNvPr id="945" name="Shape 945"/>
          <p:cNvSpPr/>
          <p:nvPr/>
        </p:nvSpPr>
        <p:spPr>
          <a:xfrm flipV="1">
            <a:off x="3856920" y="4408191"/>
            <a:ext cx="1" cy="455415"/>
          </a:xfrm>
          <a:prstGeom prst="line">
            <a:avLst/>
          </a:prstGeom>
          <a:ln w="76200">
            <a:solidFill>
              <a:srgbClr val="FFFFFF"/>
            </a:solidFill>
            <a:miter lim="400000"/>
            <a:tailEnd type="triangle"/>
          </a:ln>
        </p:spPr>
        <p:txBody>
          <a:bodyPr lIns="0" tIns="0" rIns="0" bIns="0" anchor="ctr"/>
          <a:lstStyle/>
          <a:p>
            <a:pPr lvl="0">
              <a:defRPr sz="2600"/>
            </a:pPr>
            <a:endParaRPr/>
          </a:p>
        </p:txBody>
      </p:sp>
      <p:sp>
        <p:nvSpPr>
          <p:cNvPr id="45" name="Shape 899"/>
          <p:cNvSpPr/>
          <p:nvPr/>
        </p:nvSpPr>
        <p:spPr>
          <a:xfrm>
            <a:off x="2520351" y="2028537"/>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P1</a:t>
            </a:r>
          </a:p>
        </p:txBody>
      </p:sp>
      <p:sp>
        <p:nvSpPr>
          <p:cNvPr id="48" name="Shape 1032"/>
          <p:cNvSpPr/>
          <p:nvPr/>
        </p:nvSpPr>
        <p:spPr>
          <a:xfrm>
            <a:off x="4452037" y="2017229"/>
            <a:ext cx="1" cy="455415"/>
          </a:xfrm>
          <a:prstGeom prst="line">
            <a:avLst/>
          </a:prstGeom>
          <a:ln w="76200">
            <a:solidFill>
              <a:srgbClr val="FFFFFF"/>
            </a:solidFill>
            <a:miter lim="400000"/>
            <a:tailEnd type="triangle"/>
          </a:ln>
        </p:spPr>
        <p:txBody>
          <a:bodyPr lIns="0" tIns="0" rIns="0" bIns="0" anchor="ctr"/>
          <a:lstStyle/>
          <a:p>
            <a:pPr lvl="0">
              <a:defRPr sz="2600"/>
            </a:pPr>
            <a:endParaRPr/>
          </a:p>
        </p:txBody>
      </p:sp>
      <p:sp>
        <p:nvSpPr>
          <p:cNvPr id="49" name="Shape 1033"/>
          <p:cNvSpPr/>
          <p:nvPr/>
        </p:nvSpPr>
        <p:spPr>
          <a:xfrm flipV="1">
            <a:off x="2257572" y="4408191"/>
            <a:ext cx="1" cy="455415"/>
          </a:xfrm>
          <a:prstGeom prst="line">
            <a:avLst/>
          </a:prstGeom>
          <a:ln w="76200">
            <a:solidFill>
              <a:srgbClr val="FFFFFF"/>
            </a:solidFill>
            <a:miter lim="400000"/>
            <a:tailEnd type="triangle"/>
          </a:ln>
        </p:spPr>
        <p:txBody>
          <a:bodyPr lIns="0" tIns="0" rIns="0" bIns="0" anchor="ctr"/>
          <a:lstStyle/>
          <a:p>
            <a:pPr lvl="0">
              <a:defRPr sz="2600"/>
            </a:pP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4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4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 grpId="0" animBg="1"/>
      <p:bldP spid="944" grpId="1" animBg="1"/>
      <p:bldP spid="945" grpId="0" animBg="1"/>
      <p:bldP spid="945" grpId="1" animBg="1"/>
      <p:bldP spid="48" grpId="0" animBg="1"/>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Shape 1133"/>
          <p:cNvSpPr/>
          <p:nvPr/>
        </p:nvSpPr>
        <p:spPr>
          <a:xfrm>
            <a:off x="395599" y="2250286"/>
            <a:ext cx="1086018" cy="36451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r">
              <a:defRPr sz="2700">
                <a:solidFill>
                  <a:srgbClr val="D45954"/>
                </a:solidFill>
              </a:defRPr>
            </a:lvl1pPr>
          </a:lstStyle>
          <a:p>
            <a:pPr lvl="0">
              <a:defRPr sz="1800">
                <a:solidFill>
                  <a:srgbClr val="000000"/>
                </a:solidFill>
              </a:defRPr>
            </a:pPr>
            <a:r>
              <a:rPr sz="1900" dirty="0"/>
              <a:t>Virt Mem</a:t>
            </a:r>
          </a:p>
        </p:txBody>
      </p:sp>
      <p:sp>
        <p:nvSpPr>
          <p:cNvPr id="1134" name="Shape 1134"/>
          <p:cNvSpPr/>
          <p:nvPr/>
        </p:nvSpPr>
        <p:spPr>
          <a:xfrm>
            <a:off x="296970" y="3670107"/>
            <a:ext cx="1184647" cy="36451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lgn="r">
              <a:defRPr sz="2700">
                <a:solidFill>
                  <a:srgbClr val="0065C1"/>
                </a:solidFill>
              </a:defRPr>
            </a:lvl1pPr>
          </a:lstStyle>
          <a:p>
            <a:pPr lvl="0">
              <a:defRPr sz="1800">
                <a:solidFill>
                  <a:srgbClr val="000000"/>
                </a:solidFill>
              </a:defRPr>
            </a:pPr>
            <a:r>
              <a:rPr sz="1900" dirty="0"/>
              <a:t>Phys Mem</a:t>
            </a:r>
          </a:p>
        </p:txBody>
      </p:sp>
      <p:sp>
        <p:nvSpPr>
          <p:cNvPr id="1135" name="Shape 1135"/>
          <p:cNvSpPr/>
          <p:nvPr/>
        </p:nvSpPr>
        <p:spPr>
          <a:xfrm>
            <a:off x="1980873"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6" name="Shape 1136"/>
          <p:cNvSpPr/>
          <p:nvPr/>
        </p:nvSpPr>
        <p:spPr>
          <a:xfrm>
            <a:off x="2427358"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7" name="Shape 1137"/>
          <p:cNvSpPr/>
          <p:nvPr/>
        </p:nvSpPr>
        <p:spPr>
          <a:xfrm>
            <a:off x="2873842"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8" name="Shape 1138"/>
          <p:cNvSpPr/>
          <p:nvPr/>
        </p:nvSpPr>
        <p:spPr>
          <a:xfrm>
            <a:off x="3320327"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9" name="Shape 1139"/>
          <p:cNvSpPr/>
          <p:nvPr/>
        </p:nvSpPr>
        <p:spPr>
          <a:xfrm>
            <a:off x="4481186"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0" name="Shape 1140"/>
          <p:cNvSpPr/>
          <p:nvPr/>
        </p:nvSpPr>
        <p:spPr>
          <a:xfrm>
            <a:off x="4927670"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1" name="Shape 1141"/>
          <p:cNvSpPr/>
          <p:nvPr/>
        </p:nvSpPr>
        <p:spPr>
          <a:xfrm>
            <a:off x="5374155"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2" name="Shape 1142"/>
          <p:cNvSpPr/>
          <p:nvPr/>
        </p:nvSpPr>
        <p:spPr>
          <a:xfrm>
            <a:off x="5820639"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3" name="Shape 1143"/>
          <p:cNvSpPr/>
          <p:nvPr/>
        </p:nvSpPr>
        <p:spPr>
          <a:xfrm>
            <a:off x="6981498"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4" name="Shape 1144"/>
          <p:cNvSpPr/>
          <p:nvPr/>
        </p:nvSpPr>
        <p:spPr>
          <a:xfrm>
            <a:off x="7427983"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5" name="Shape 1145"/>
          <p:cNvSpPr/>
          <p:nvPr/>
        </p:nvSpPr>
        <p:spPr>
          <a:xfrm>
            <a:off x="7874467"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6" name="Shape 1146"/>
          <p:cNvSpPr/>
          <p:nvPr/>
        </p:nvSpPr>
        <p:spPr>
          <a:xfrm>
            <a:off x="8320952"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7" name="Shape 1147"/>
          <p:cNvSpPr/>
          <p:nvPr/>
        </p:nvSpPr>
        <p:spPr>
          <a:xfrm>
            <a:off x="2833253"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48" name="Shape 1148"/>
          <p:cNvSpPr/>
          <p:nvPr/>
        </p:nvSpPr>
        <p:spPr>
          <a:xfrm>
            <a:off x="3823636"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49" name="Shape 1149"/>
          <p:cNvSpPr/>
          <p:nvPr/>
        </p:nvSpPr>
        <p:spPr>
          <a:xfrm>
            <a:off x="7289978"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50" name="Shape 1150"/>
          <p:cNvSpPr/>
          <p:nvPr/>
        </p:nvSpPr>
        <p:spPr>
          <a:xfrm>
            <a:off x="5804403"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51" name="Shape 1151"/>
          <p:cNvSpPr/>
          <p:nvPr/>
        </p:nvSpPr>
        <p:spPr>
          <a:xfrm>
            <a:off x="2338061"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2" name="Shape 1152"/>
          <p:cNvSpPr/>
          <p:nvPr/>
        </p:nvSpPr>
        <p:spPr>
          <a:xfrm>
            <a:off x="3328444"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3" name="Shape 1153"/>
          <p:cNvSpPr/>
          <p:nvPr/>
        </p:nvSpPr>
        <p:spPr>
          <a:xfrm>
            <a:off x="4318828"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4" name="Shape 1154"/>
          <p:cNvSpPr/>
          <p:nvPr/>
        </p:nvSpPr>
        <p:spPr>
          <a:xfrm>
            <a:off x="5309211"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5" name="Shape 1155"/>
          <p:cNvSpPr/>
          <p:nvPr/>
        </p:nvSpPr>
        <p:spPr>
          <a:xfrm>
            <a:off x="4814019"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6" name="Shape 1156"/>
          <p:cNvSpPr/>
          <p:nvPr/>
        </p:nvSpPr>
        <p:spPr>
          <a:xfrm>
            <a:off x="6299594"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7" name="Shape 1157"/>
          <p:cNvSpPr/>
          <p:nvPr/>
        </p:nvSpPr>
        <p:spPr>
          <a:xfrm>
            <a:off x="6794786"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8" name="Shape 1158"/>
          <p:cNvSpPr/>
          <p:nvPr/>
        </p:nvSpPr>
        <p:spPr>
          <a:xfrm>
            <a:off x="7785170"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9" name="Shape 1159"/>
          <p:cNvSpPr/>
          <p:nvPr/>
        </p:nvSpPr>
        <p:spPr>
          <a:xfrm>
            <a:off x="2203407" y="2677385"/>
            <a:ext cx="1795806" cy="939160"/>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0" name="Shape 1160"/>
          <p:cNvSpPr/>
          <p:nvPr/>
        </p:nvSpPr>
        <p:spPr>
          <a:xfrm>
            <a:off x="2649891" y="2677385"/>
            <a:ext cx="449899" cy="936211"/>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1" name="Shape 1161"/>
          <p:cNvSpPr/>
          <p:nvPr/>
        </p:nvSpPr>
        <p:spPr>
          <a:xfrm>
            <a:off x="3096376" y="2677384"/>
            <a:ext cx="2901416" cy="919798"/>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2" name="Shape 1162"/>
          <p:cNvSpPr/>
          <p:nvPr/>
        </p:nvSpPr>
        <p:spPr>
          <a:xfrm>
            <a:off x="3542860" y="2677385"/>
            <a:ext cx="3987821" cy="906899"/>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3" name="Shape 1163"/>
          <p:cNvSpPr/>
          <p:nvPr/>
        </p:nvSpPr>
        <p:spPr>
          <a:xfrm flipH="1">
            <a:off x="2648515" y="2677385"/>
            <a:ext cx="2055205" cy="941780"/>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4" name="Shape 1164"/>
          <p:cNvSpPr/>
          <p:nvPr/>
        </p:nvSpPr>
        <p:spPr>
          <a:xfrm flipH="1">
            <a:off x="4636965" y="2677385"/>
            <a:ext cx="513239" cy="940101"/>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5" name="Shape 1165"/>
          <p:cNvSpPr/>
          <p:nvPr/>
        </p:nvSpPr>
        <p:spPr>
          <a:xfrm flipH="1">
            <a:off x="3541285" y="2677385"/>
            <a:ext cx="2055404" cy="943753"/>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6" name="Shape 1166"/>
          <p:cNvSpPr/>
          <p:nvPr/>
        </p:nvSpPr>
        <p:spPr>
          <a:xfrm flipH="1">
            <a:off x="5587698" y="2677385"/>
            <a:ext cx="455475" cy="93957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7" name="Shape 1167"/>
          <p:cNvSpPr/>
          <p:nvPr/>
        </p:nvSpPr>
        <p:spPr>
          <a:xfrm flipH="1">
            <a:off x="6546174" y="2677385"/>
            <a:ext cx="657859" cy="939991"/>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68" name="Shape 1168"/>
          <p:cNvSpPr/>
          <p:nvPr/>
        </p:nvSpPr>
        <p:spPr>
          <a:xfrm flipH="1">
            <a:off x="5150517" y="2677385"/>
            <a:ext cx="2500000" cy="925390"/>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69" name="Shape 1169"/>
          <p:cNvSpPr/>
          <p:nvPr/>
        </p:nvSpPr>
        <p:spPr>
          <a:xfrm flipH="1">
            <a:off x="7146104" y="2679001"/>
            <a:ext cx="939537" cy="939537"/>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70" name="Shape 1170"/>
          <p:cNvSpPr/>
          <p:nvPr/>
        </p:nvSpPr>
        <p:spPr>
          <a:xfrm flipH="1">
            <a:off x="8060996" y="2679000"/>
            <a:ext cx="471129" cy="935175"/>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71" name="Shape 1171"/>
          <p:cNvSpPr/>
          <p:nvPr/>
        </p:nvSpPr>
        <p:spPr>
          <a:xfrm>
            <a:off x="5235843" y="1793434"/>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P2</a:t>
            </a:r>
          </a:p>
        </p:txBody>
      </p:sp>
      <p:sp>
        <p:nvSpPr>
          <p:cNvPr id="1172" name="Shape 1172"/>
          <p:cNvSpPr/>
          <p:nvPr/>
        </p:nvSpPr>
        <p:spPr>
          <a:xfrm>
            <a:off x="7652834" y="1750072"/>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P3</a:t>
            </a:r>
          </a:p>
        </p:txBody>
      </p:sp>
      <p:sp>
        <p:nvSpPr>
          <p:cNvPr id="1173" name="Shape 1173"/>
          <p:cNvSpPr/>
          <p:nvPr/>
        </p:nvSpPr>
        <p:spPr>
          <a:xfrm>
            <a:off x="2431165"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0</a:t>
            </a:r>
          </a:p>
        </p:txBody>
      </p:sp>
      <p:sp>
        <p:nvSpPr>
          <p:cNvPr id="1174" name="Shape 1174"/>
          <p:cNvSpPr/>
          <p:nvPr/>
        </p:nvSpPr>
        <p:spPr>
          <a:xfrm>
            <a:off x="2927980"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1</a:t>
            </a:r>
          </a:p>
        </p:txBody>
      </p:sp>
      <p:sp>
        <p:nvSpPr>
          <p:cNvPr id="1175" name="Shape 1175"/>
          <p:cNvSpPr/>
          <p:nvPr/>
        </p:nvSpPr>
        <p:spPr>
          <a:xfrm>
            <a:off x="3424796"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2</a:t>
            </a:r>
          </a:p>
        </p:txBody>
      </p:sp>
      <p:sp>
        <p:nvSpPr>
          <p:cNvPr id="1176" name="Shape 1176"/>
          <p:cNvSpPr/>
          <p:nvPr/>
        </p:nvSpPr>
        <p:spPr>
          <a:xfrm>
            <a:off x="3921611"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3</a:t>
            </a:r>
          </a:p>
        </p:txBody>
      </p:sp>
      <p:sp>
        <p:nvSpPr>
          <p:cNvPr id="1177" name="Shape 1177"/>
          <p:cNvSpPr/>
          <p:nvPr/>
        </p:nvSpPr>
        <p:spPr>
          <a:xfrm>
            <a:off x="4418426" y="4108645"/>
            <a:ext cx="213196"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4</a:t>
            </a:r>
          </a:p>
        </p:txBody>
      </p:sp>
      <p:sp>
        <p:nvSpPr>
          <p:cNvPr id="1178" name="Shape 1178"/>
          <p:cNvSpPr/>
          <p:nvPr/>
        </p:nvSpPr>
        <p:spPr>
          <a:xfrm>
            <a:off x="4915242"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5</a:t>
            </a:r>
          </a:p>
        </p:txBody>
      </p:sp>
      <p:sp>
        <p:nvSpPr>
          <p:cNvPr id="1179" name="Shape 1179"/>
          <p:cNvSpPr/>
          <p:nvPr/>
        </p:nvSpPr>
        <p:spPr>
          <a:xfrm>
            <a:off x="5412057"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6</a:t>
            </a:r>
          </a:p>
        </p:txBody>
      </p:sp>
      <p:sp>
        <p:nvSpPr>
          <p:cNvPr id="1180" name="Shape 1180"/>
          <p:cNvSpPr/>
          <p:nvPr/>
        </p:nvSpPr>
        <p:spPr>
          <a:xfrm>
            <a:off x="5908873"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7</a:t>
            </a:r>
          </a:p>
        </p:txBody>
      </p:sp>
      <p:sp>
        <p:nvSpPr>
          <p:cNvPr id="1181" name="Shape 1181"/>
          <p:cNvSpPr/>
          <p:nvPr/>
        </p:nvSpPr>
        <p:spPr>
          <a:xfrm>
            <a:off x="6405687"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8</a:t>
            </a:r>
          </a:p>
        </p:txBody>
      </p:sp>
      <p:sp>
        <p:nvSpPr>
          <p:cNvPr id="1182" name="Shape 1182"/>
          <p:cNvSpPr/>
          <p:nvPr/>
        </p:nvSpPr>
        <p:spPr>
          <a:xfrm>
            <a:off x="6902504" y="4108645"/>
            <a:ext cx="209414"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9</a:t>
            </a:r>
          </a:p>
        </p:txBody>
      </p:sp>
      <p:sp>
        <p:nvSpPr>
          <p:cNvPr id="1183" name="Shape 1183"/>
          <p:cNvSpPr/>
          <p:nvPr/>
        </p:nvSpPr>
        <p:spPr>
          <a:xfrm>
            <a:off x="7324846" y="4108645"/>
            <a:ext cx="346696"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10</a:t>
            </a:r>
          </a:p>
        </p:txBody>
      </p:sp>
      <p:sp>
        <p:nvSpPr>
          <p:cNvPr id="1184" name="Shape 1184"/>
          <p:cNvSpPr/>
          <p:nvPr/>
        </p:nvSpPr>
        <p:spPr>
          <a:xfrm>
            <a:off x="7821660" y="4108645"/>
            <a:ext cx="346696" cy="395297"/>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11</a:t>
            </a:r>
          </a:p>
        </p:txBody>
      </p:sp>
      <p:sp>
        <p:nvSpPr>
          <p:cNvPr id="1185" name="Shape 1185"/>
          <p:cNvSpPr/>
          <p:nvPr/>
        </p:nvSpPr>
        <p:spPr>
          <a:xfrm>
            <a:off x="2616849" y="1750072"/>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P1</a:t>
            </a:r>
          </a:p>
        </p:txBody>
      </p:sp>
      <p:sp>
        <p:nvSpPr>
          <p:cNvPr id="1186" name="Shape 1186"/>
          <p:cNvSpPr/>
          <p:nvPr/>
        </p:nvSpPr>
        <p:spPr>
          <a:xfrm>
            <a:off x="1398848" y="5531155"/>
            <a:ext cx="176514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Page Tables:</a:t>
            </a:r>
          </a:p>
        </p:txBody>
      </p:sp>
      <p:sp>
        <p:nvSpPr>
          <p:cNvPr id="1187" name="Shape 1187"/>
          <p:cNvSpPr/>
          <p:nvPr/>
        </p:nvSpPr>
        <p:spPr>
          <a:xfrm>
            <a:off x="3787143" y="4615562"/>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P1</a:t>
            </a:r>
          </a:p>
        </p:txBody>
      </p:sp>
      <p:sp>
        <p:nvSpPr>
          <p:cNvPr id="1188" name="Shape 1188"/>
          <p:cNvSpPr/>
          <p:nvPr/>
        </p:nvSpPr>
        <p:spPr>
          <a:xfrm>
            <a:off x="3789283" y="5042992"/>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3</a:t>
            </a:r>
          </a:p>
        </p:txBody>
      </p:sp>
      <p:sp>
        <p:nvSpPr>
          <p:cNvPr id="1189" name="Shape 1189"/>
          <p:cNvSpPr/>
          <p:nvPr/>
        </p:nvSpPr>
        <p:spPr>
          <a:xfrm>
            <a:off x="3789283" y="5400180"/>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1</a:t>
            </a:r>
          </a:p>
        </p:txBody>
      </p:sp>
      <p:sp>
        <p:nvSpPr>
          <p:cNvPr id="1190" name="Shape 1190"/>
          <p:cNvSpPr/>
          <p:nvPr/>
        </p:nvSpPr>
        <p:spPr>
          <a:xfrm>
            <a:off x="3789283" y="5757367"/>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7</a:t>
            </a:r>
          </a:p>
        </p:txBody>
      </p:sp>
      <p:sp>
        <p:nvSpPr>
          <p:cNvPr id="1191" name="Shape 1191"/>
          <p:cNvSpPr/>
          <p:nvPr/>
        </p:nvSpPr>
        <p:spPr>
          <a:xfrm>
            <a:off x="3789283" y="6114555"/>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10</a:t>
            </a:r>
          </a:p>
        </p:txBody>
      </p:sp>
      <p:sp>
        <p:nvSpPr>
          <p:cNvPr id="1192" name="Shape 1192"/>
          <p:cNvSpPr/>
          <p:nvPr/>
        </p:nvSpPr>
        <p:spPr>
          <a:xfrm>
            <a:off x="5019440" y="4648092"/>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P2</a:t>
            </a:r>
          </a:p>
        </p:txBody>
      </p:sp>
      <p:sp>
        <p:nvSpPr>
          <p:cNvPr id="1193" name="Shape 1193"/>
          <p:cNvSpPr/>
          <p:nvPr/>
        </p:nvSpPr>
        <p:spPr>
          <a:xfrm>
            <a:off x="5021580" y="5075522"/>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0</a:t>
            </a:r>
          </a:p>
        </p:txBody>
      </p:sp>
      <p:sp>
        <p:nvSpPr>
          <p:cNvPr id="1194" name="Shape 1194"/>
          <p:cNvSpPr/>
          <p:nvPr/>
        </p:nvSpPr>
        <p:spPr>
          <a:xfrm>
            <a:off x="5021580" y="5432710"/>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4</a:t>
            </a:r>
          </a:p>
        </p:txBody>
      </p:sp>
      <p:sp>
        <p:nvSpPr>
          <p:cNvPr id="1195" name="Shape 1195"/>
          <p:cNvSpPr/>
          <p:nvPr/>
        </p:nvSpPr>
        <p:spPr>
          <a:xfrm>
            <a:off x="5021580" y="5789897"/>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2</a:t>
            </a:r>
          </a:p>
        </p:txBody>
      </p:sp>
      <p:sp>
        <p:nvSpPr>
          <p:cNvPr id="1196" name="Shape 1196"/>
          <p:cNvSpPr/>
          <p:nvPr/>
        </p:nvSpPr>
        <p:spPr>
          <a:xfrm>
            <a:off x="5021580" y="6147085"/>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6</a:t>
            </a:r>
          </a:p>
        </p:txBody>
      </p:sp>
      <p:sp>
        <p:nvSpPr>
          <p:cNvPr id="1197" name="Shape 1197"/>
          <p:cNvSpPr/>
          <p:nvPr/>
        </p:nvSpPr>
        <p:spPr>
          <a:xfrm>
            <a:off x="6252841" y="4648092"/>
            <a:ext cx="432807" cy="456852"/>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P3</a:t>
            </a:r>
          </a:p>
        </p:txBody>
      </p:sp>
      <p:sp>
        <p:nvSpPr>
          <p:cNvPr id="1198" name="Shape 1198"/>
          <p:cNvSpPr/>
          <p:nvPr/>
        </p:nvSpPr>
        <p:spPr>
          <a:xfrm>
            <a:off x="6254981" y="5075522"/>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endParaRPr sz="1800" dirty="0"/>
          </a:p>
        </p:txBody>
      </p:sp>
      <p:sp>
        <p:nvSpPr>
          <p:cNvPr id="1199" name="Shape 1199"/>
          <p:cNvSpPr/>
          <p:nvPr/>
        </p:nvSpPr>
        <p:spPr>
          <a:xfrm>
            <a:off x="6254981" y="5432710"/>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endParaRPr sz="1800" dirty="0"/>
          </a:p>
        </p:txBody>
      </p:sp>
      <p:sp>
        <p:nvSpPr>
          <p:cNvPr id="1200" name="Shape 1200"/>
          <p:cNvSpPr/>
          <p:nvPr/>
        </p:nvSpPr>
        <p:spPr>
          <a:xfrm>
            <a:off x="6254981" y="5789897"/>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endParaRPr sz="1800" dirty="0"/>
          </a:p>
        </p:txBody>
      </p:sp>
      <p:sp>
        <p:nvSpPr>
          <p:cNvPr id="1201" name="Shape 1201"/>
          <p:cNvSpPr/>
          <p:nvPr/>
        </p:nvSpPr>
        <p:spPr>
          <a:xfrm>
            <a:off x="6254981" y="6147085"/>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endParaRPr sz="1800" dirty="0"/>
          </a:p>
        </p:txBody>
      </p:sp>
      <p:sp>
        <p:nvSpPr>
          <p:cNvPr id="71" name="Title 70"/>
          <p:cNvSpPr>
            <a:spLocks noGrp="1"/>
          </p:cNvSpPr>
          <p:nvPr>
            <p:ph type="title"/>
          </p:nvPr>
        </p:nvSpPr>
        <p:spPr>
          <a:xfrm>
            <a:off x="845221" y="83741"/>
            <a:ext cx="7583488" cy="1283167"/>
          </a:xfrm>
        </p:spPr>
        <p:txBody>
          <a:bodyPr/>
          <a:lstStyle/>
          <a:p>
            <a:r>
              <a:rPr lang="en-US" dirty="0"/>
              <a:t>Quiz: </a:t>
            </a:r>
            <a:br>
              <a:rPr lang="en-US" dirty="0"/>
            </a:br>
            <a:r>
              <a:rPr lang="en-US" dirty="0"/>
              <a:t>Fill in P3's Page Table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177C1-57C7-8786-EC58-796FF43A3DCB}"/>
            </a:ext>
          </a:extLst>
        </p:cNvPr>
        <p:cNvGrpSpPr/>
        <p:nvPr/>
      </p:nvGrpSpPr>
      <p:grpSpPr>
        <a:xfrm>
          <a:off x="0" y="0"/>
          <a:ext cx="0" cy="0"/>
          <a:chOff x="0" y="0"/>
          <a:chExt cx="0" cy="0"/>
        </a:xfrm>
      </p:grpSpPr>
      <p:sp>
        <p:nvSpPr>
          <p:cNvPr id="1133" name="Shape 1133">
            <a:extLst>
              <a:ext uri="{FF2B5EF4-FFF2-40B4-BE49-F238E27FC236}">
                <a16:creationId xmlns:a16="http://schemas.microsoft.com/office/drawing/2014/main" id="{B86A3984-B4A7-4586-28B0-D537A6F89D8E}"/>
              </a:ext>
            </a:extLst>
          </p:cNvPr>
          <p:cNvSpPr/>
          <p:nvPr/>
        </p:nvSpPr>
        <p:spPr>
          <a:xfrm>
            <a:off x="395599" y="2250286"/>
            <a:ext cx="1086018" cy="364519"/>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r">
              <a:defRPr sz="2700">
                <a:solidFill>
                  <a:srgbClr val="D45954"/>
                </a:solidFill>
              </a:defRPr>
            </a:lvl1pPr>
          </a:lstStyle>
          <a:p>
            <a:pPr lvl="0">
              <a:defRPr sz="1800">
                <a:solidFill>
                  <a:srgbClr val="000000"/>
                </a:solidFill>
              </a:defRPr>
            </a:pPr>
            <a:r>
              <a:rPr sz="1900" dirty="0"/>
              <a:t>Virt Mem</a:t>
            </a:r>
          </a:p>
        </p:txBody>
      </p:sp>
      <p:sp>
        <p:nvSpPr>
          <p:cNvPr id="1134" name="Shape 1134">
            <a:extLst>
              <a:ext uri="{FF2B5EF4-FFF2-40B4-BE49-F238E27FC236}">
                <a16:creationId xmlns:a16="http://schemas.microsoft.com/office/drawing/2014/main" id="{D5054B10-F08F-5142-D689-226FCB13E297}"/>
              </a:ext>
            </a:extLst>
          </p:cNvPr>
          <p:cNvSpPr/>
          <p:nvPr/>
        </p:nvSpPr>
        <p:spPr>
          <a:xfrm>
            <a:off x="296970" y="3670107"/>
            <a:ext cx="1184647" cy="364519"/>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r">
              <a:defRPr sz="2700">
                <a:solidFill>
                  <a:srgbClr val="0065C1"/>
                </a:solidFill>
              </a:defRPr>
            </a:lvl1pPr>
          </a:lstStyle>
          <a:p>
            <a:pPr lvl="0">
              <a:defRPr sz="1800">
                <a:solidFill>
                  <a:srgbClr val="000000"/>
                </a:solidFill>
              </a:defRPr>
            </a:pPr>
            <a:r>
              <a:rPr sz="1900" dirty="0"/>
              <a:t>Phys Mem</a:t>
            </a:r>
          </a:p>
        </p:txBody>
      </p:sp>
      <p:sp>
        <p:nvSpPr>
          <p:cNvPr id="1135" name="Shape 1135">
            <a:extLst>
              <a:ext uri="{FF2B5EF4-FFF2-40B4-BE49-F238E27FC236}">
                <a16:creationId xmlns:a16="http://schemas.microsoft.com/office/drawing/2014/main" id="{B28EF2C2-B2CD-10A5-6C92-28E7C6746887}"/>
              </a:ext>
            </a:extLst>
          </p:cNvPr>
          <p:cNvSpPr/>
          <p:nvPr/>
        </p:nvSpPr>
        <p:spPr>
          <a:xfrm>
            <a:off x="1980873"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6" name="Shape 1136">
            <a:extLst>
              <a:ext uri="{FF2B5EF4-FFF2-40B4-BE49-F238E27FC236}">
                <a16:creationId xmlns:a16="http://schemas.microsoft.com/office/drawing/2014/main" id="{40A5812F-75E0-9A98-2E4E-67C55F35EBB2}"/>
              </a:ext>
            </a:extLst>
          </p:cNvPr>
          <p:cNvSpPr/>
          <p:nvPr/>
        </p:nvSpPr>
        <p:spPr>
          <a:xfrm>
            <a:off x="2427358"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7" name="Shape 1137">
            <a:extLst>
              <a:ext uri="{FF2B5EF4-FFF2-40B4-BE49-F238E27FC236}">
                <a16:creationId xmlns:a16="http://schemas.microsoft.com/office/drawing/2014/main" id="{74A1E9F4-2969-72CE-9E21-698F1E55E4E2}"/>
              </a:ext>
            </a:extLst>
          </p:cNvPr>
          <p:cNvSpPr/>
          <p:nvPr/>
        </p:nvSpPr>
        <p:spPr>
          <a:xfrm>
            <a:off x="2873842"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8" name="Shape 1138">
            <a:extLst>
              <a:ext uri="{FF2B5EF4-FFF2-40B4-BE49-F238E27FC236}">
                <a16:creationId xmlns:a16="http://schemas.microsoft.com/office/drawing/2014/main" id="{8BCA9B4C-B582-45CE-9C26-05AB5861A17D}"/>
              </a:ext>
            </a:extLst>
          </p:cNvPr>
          <p:cNvSpPr/>
          <p:nvPr/>
        </p:nvSpPr>
        <p:spPr>
          <a:xfrm>
            <a:off x="3320327" y="2206924"/>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39" name="Shape 1139">
            <a:extLst>
              <a:ext uri="{FF2B5EF4-FFF2-40B4-BE49-F238E27FC236}">
                <a16:creationId xmlns:a16="http://schemas.microsoft.com/office/drawing/2014/main" id="{9B9BB406-DEC9-E84E-0865-5234F2A0DD08}"/>
              </a:ext>
            </a:extLst>
          </p:cNvPr>
          <p:cNvSpPr/>
          <p:nvPr/>
        </p:nvSpPr>
        <p:spPr>
          <a:xfrm>
            <a:off x="4481186"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0" name="Shape 1140">
            <a:extLst>
              <a:ext uri="{FF2B5EF4-FFF2-40B4-BE49-F238E27FC236}">
                <a16:creationId xmlns:a16="http://schemas.microsoft.com/office/drawing/2014/main" id="{F9F09605-3DBB-E2D1-3612-5C6FB82A2FE1}"/>
              </a:ext>
            </a:extLst>
          </p:cNvPr>
          <p:cNvSpPr/>
          <p:nvPr/>
        </p:nvSpPr>
        <p:spPr>
          <a:xfrm>
            <a:off x="4927670"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1" name="Shape 1141">
            <a:extLst>
              <a:ext uri="{FF2B5EF4-FFF2-40B4-BE49-F238E27FC236}">
                <a16:creationId xmlns:a16="http://schemas.microsoft.com/office/drawing/2014/main" id="{12755F1E-5961-233A-6C75-6170A2D00FF1}"/>
              </a:ext>
            </a:extLst>
          </p:cNvPr>
          <p:cNvSpPr/>
          <p:nvPr/>
        </p:nvSpPr>
        <p:spPr>
          <a:xfrm>
            <a:off x="5374155"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2" name="Shape 1142">
            <a:extLst>
              <a:ext uri="{FF2B5EF4-FFF2-40B4-BE49-F238E27FC236}">
                <a16:creationId xmlns:a16="http://schemas.microsoft.com/office/drawing/2014/main" id="{A8691E53-8772-CC42-D5CF-D2B93DC98420}"/>
              </a:ext>
            </a:extLst>
          </p:cNvPr>
          <p:cNvSpPr/>
          <p:nvPr/>
        </p:nvSpPr>
        <p:spPr>
          <a:xfrm>
            <a:off x="5820639" y="2206924"/>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43" name="Shape 1143">
            <a:extLst>
              <a:ext uri="{FF2B5EF4-FFF2-40B4-BE49-F238E27FC236}">
                <a16:creationId xmlns:a16="http://schemas.microsoft.com/office/drawing/2014/main" id="{22DF0E29-30DC-DD87-39F0-F989F0F39385}"/>
              </a:ext>
            </a:extLst>
          </p:cNvPr>
          <p:cNvSpPr/>
          <p:nvPr/>
        </p:nvSpPr>
        <p:spPr>
          <a:xfrm>
            <a:off x="6981498"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4" name="Shape 1144">
            <a:extLst>
              <a:ext uri="{FF2B5EF4-FFF2-40B4-BE49-F238E27FC236}">
                <a16:creationId xmlns:a16="http://schemas.microsoft.com/office/drawing/2014/main" id="{C6260DE9-FF52-7E75-DCB1-0F1ED1852D34}"/>
              </a:ext>
            </a:extLst>
          </p:cNvPr>
          <p:cNvSpPr/>
          <p:nvPr/>
        </p:nvSpPr>
        <p:spPr>
          <a:xfrm>
            <a:off x="7427983"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5" name="Shape 1145">
            <a:extLst>
              <a:ext uri="{FF2B5EF4-FFF2-40B4-BE49-F238E27FC236}">
                <a16:creationId xmlns:a16="http://schemas.microsoft.com/office/drawing/2014/main" id="{A8870DA5-ECC8-BAA1-019E-AAFD903C45AE}"/>
              </a:ext>
            </a:extLst>
          </p:cNvPr>
          <p:cNvSpPr/>
          <p:nvPr/>
        </p:nvSpPr>
        <p:spPr>
          <a:xfrm>
            <a:off x="7874467"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6" name="Shape 1146">
            <a:extLst>
              <a:ext uri="{FF2B5EF4-FFF2-40B4-BE49-F238E27FC236}">
                <a16:creationId xmlns:a16="http://schemas.microsoft.com/office/drawing/2014/main" id="{A380B46D-07C8-E6D4-E9DA-6CAC07D87B67}"/>
              </a:ext>
            </a:extLst>
          </p:cNvPr>
          <p:cNvSpPr/>
          <p:nvPr/>
        </p:nvSpPr>
        <p:spPr>
          <a:xfrm>
            <a:off x="8320952" y="2206924"/>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47" name="Shape 1147">
            <a:extLst>
              <a:ext uri="{FF2B5EF4-FFF2-40B4-BE49-F238E27FC236}">
                <a16:creationId xmlns:a16="http://schemas.microsoft.com/office/drawing/2014/main" id="{01C83854-242C-7B62-48EE-07BAD7A32CE1}"/>
              </a:ext>
            </a:extLst>
          </p:cNvPr>
          <p:cNvSpPr/>
          <p:nvPr/>
        </p:nvSpPr>
        <p:spPr>
          <a:xfrm>
            <a:off x="2833253"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48" name="Shape 1148">
            <a:extLst>
              <a:ext uri="{FF2B5EF4-FFF2-40B4-BE49-F238E27FC236}">
                <a16:creationId xmlns:a16="http://schemas.microsoft.com/office/drawing/2014/main" id="{6162D08F-82C0-758F-DC52-3ED61981024E}"/>
              </a:ext>
            </a:extLst>
          </p:cNvPr>
          <p:cNvSpPr/>
          <p:nvPr/>
        </p:nvSpPr>
        <p:spPr>
          <a:xfrm>
            <a:off x="3823636"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49" name="Shape 1149">
            <a:extLst>
              <a:ext uri="{FF2B5EF4-FFF2-40B4-BE49-F238E27FC236}">
                <a16:creationId xmlns:a16="http://schemas.microsoft.com/office/drawing/2014/main" id="{95195DEC-54E2-1F37-782C-624AC405E3A3}"/>
              </a:ext>
            </a:extLst>
          </p:cNvPr>
          <p:cNvSpPr/>
          <p:nvPr/>
        </p:nvSpPr>
        <p:spPr>
          <a:xfrm>
            <a:off x="7289978"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50" name="Shape 1150">
            <a:extLst>
              <a:ext uri="{FF2B5EF4-FFF2-40B4-BE49-F238E27FC236}">
                <a16:creationId xmlns:a16="http://schemas.microsoft.com/office/drawing/2014/main" id="{208F125C-8D31-9D25-01D8-DEB02A12F16F}"/>
              </a:ext>
            </a:extLst>
          </p:cNvPr>
          <p:cNvSpPr/>
          <p:nvPr/>
        </p:nvSpPr>
        <p:spPr>
          <a:xfrm>
            <a:off x="5804403" y="3631209"/>
            <a:ext cx="451242" cy="451242"/>
          </a:xfrm>
          <a:prstGeom prst="rect">
            <a:avLst/>
          </a:prstGeom>
          <a:solidFill>
            <a:srgbClr val="0B5D12"/>
          </a:solidFill>
          <a:ln w="50800">
            <a:solidFill>
              <a:srgbClr val="FFFFFF"/>
            </a:solidFill>
            <a:miter lim="400000"/>
          </a:ln>
        </p:spPr>
        <p:txBody>
          <a:bodyPr lIns="0" tIns="0" rIns="0" bIns="0" anchor="ctr"/>
          <a:lstStyle/>
          <a:p>
            <a:pPr lvl="0">
              <a:defRPr sz="2600"/>
            </a:pPr>
            <a:endParaRPr/>
          </a:p>
        </p:txBody>
      </p:sp>
      <p:sp>
        <p:nvSpPr>
          <p:cNvPr id="1151" name="Shape 1151">
            <a:extLst>
              <a:ext uri="{FF2B5EF4-FFF2-40B4-BE49-F238E27FC236}">
                <a16:creationId xmlns:a16="http://schemas.microsoft.com/office/drawing/2014/main" id="{E356DC0B-7AB6-C18F-44FE-9C56975385C7}"/>
              </a:ext>
            </a:extLst>
          </p:cNvPr>
          <p:cNvSpPr/>
          <p:nvPr/>
        </p:nvSpPr>
        <p:spPr>
          <a:xfrm>
            <a:off x="2338061"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2" name="Shape 1152">
            <a:extLst>
              <a:ext uri="{FF2B5EF4-FFF2-40B4-BE49-F238E27FC236}">
                <a16:creationId xmlns:a16="http://schemas.microsoft.com/office/drawing/2014/main" id="{4B32E079-7F73-57C0-1573-14157A4868F9}"/>
              </a:ext>
            </a:extLst>
          </p:cNvPr>
          <p:cNvSpPr/>
          <p:nvPr/>
        </p:nvSpPr>
        <p:spPr>
          <a:xfrm>
            <a:off x="3328444"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3" name="Shape 1153">
            <a:extLst>
              <a:ext uri="{FF2B5EF4-FFF2-40B4-BE49-F238E27FC236}">
                <a16:creationId xmlns:a16="http://schemas.microsoft.com/office/drawing/2014/main" id="{51E54975-C550-B59E-F8EE-29B4AF710B85}"/>
              </a:ext>
            </a:extLst>
          </p:cNvPr>
          <p:cNvSpPr/>
          <p:nvPr/>
        </p:nvSpPr>
        <p:spPr>
          <a:xfrm>
            <a:off x="4318828"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4" name="Shape 1154">
            <a:extLst>
              <a:ext uri="{FF2B5EF4-FFF2-40B4-BE49-F238E27FC236}">
                <a16:creationId xmlns:a16="http://schemas.microsoft.com/office/drawing/2014/main" id="{233F84DB-0018-FF40-BC40-3B452F4B9501}"/>
              </a:ext>
            </a:extLst>
          </p:cNvPr>
          <p:cNvSpPr/>
          <p:nvPr/>
        </p:nvSpPr>
        <p:spPr>
          <a:xfrm>
            <a:off x="5309211" y="3631209"/>
            <a:ext cx="451242" cy="451242"/>
          </a:xfrm>
          <a:prstGeom prst="rect">
            <a:avLst/>
          </a:prstGeom>
          <a:solidFill>
            <a:srgbClr val="1497FC"/>
          </a:solidFill>
          <a:ln w="50800">
            <a:solidFill>
              <a:srgbClr val="FFFFFF"/>
            </a:solidFill>
            <a:miter lim="400000"/>
          </a:ln>
        </p:spPr>
        <p:txBody>
          <a:bodyPr lIns="0" tIns="0" rIns="0" bIns="0" anchor="ctr"/>
          <a:lstStyle/>
          <a:p>
            <a:pPr lvl="0">
              <a:defRPr sz="2600"/>
            </a:pPr>
            <a:endParaRPr/>
          </a:p>
        </p:txBody>
      </p:sp>
      <p:sp>
        <p:nvSpPr>
          <p:cNvPr id="1155" name="Shape 1155">
            <a:extLst>
              <a:ext uri="{FF2B5EF4-FFF2-40B4-BE49-F238E27FC236}">
                <a16:creationId xmlns:a16="http://schemas.microsoft.com/office/drawing/2014/main" id="{E5D0E7F9-D403-4974-448A-D31070305878}"/>
              </a:ext>
            </a:extLst>
          </p:cNvPr>
          <p:cNvSpPr/>
          <p:nvPr/>
        </p:nvSpPr>
        <p:spPr>
          <a:xfrm>
            <a:off x="4814019"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6" name="Shape 1156">
            <a:extLst>
              <a:ext uri="{FF2B5EF4-FFF2-40B4-BE49-F238E27FC236}">
                <a16:creationId xmlns:a16="http://schemas.microsoft.com/office/drawing/2014/main" id="{A4D5B500-ACF7-5B0A-D9FC-E19739B802D9}"/>
              </a:ext>
            </a:extLst>
          </p:cNvPr>
          <p:cNvSpPr/>
          <p:nvPr/>
        </p:nvSpPr>
        <p:spPr>
          <a:xfrm>
            <a:off x="6299594"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7" name="Shape 1157">
            <a:extLst>
              <a:ext uri="{FF2B5EF4-FFF2-40B4-BE49-F238E27FC236}">
                <a16:creationId xmlns:a16="http://schemas.microsoft.com/office/drawing/2014/main" id="{3623A1FE-86B0-29BF-DE39-D4E59F3D4700}"/>
              </a:ext>
            </a:extLst>
          </p:cNvPr>
          <p:cNvSpPr/>
          <p:nvPr/>
        </p:nvSpPr>
        <p:spPr>
          <a:xfrm>
            <a:off x="6794786"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8" name="Shape 1158">
            <a:extLst>
              <a:ext uri="{FF2B5EF4-FFF2-40B4-BE49-F238E27FC236}">
                <a16:creationId xmlns:a16="http://schemas.microsoft.com/office/drawing/2014/main" id="{858E0E01-8483-A6BB-8AB5-8B4119FC1C63}"/>
              </a:ext>
            </a:extLst>
          </p:cNvPr>
          <p:cNvSpPr/>
          <p:nvPr/>
        </p:nvSpPr>
        <p:spPr>
          <a:xfrm>
            <a:off x="7785170" y="3631209"/>
            <a:ext cx="451242" cy="451242"/>
          </a:xfrm>
          <a:prstGeom prst="rect">
            <a:avLst/>
          </a:prstGeom>
          <a:solidFill>
            <a:srgbClr val="971817"/>
          </a:solidFill>
          <a:ln w="50800">
            <a:solidFill>
              <a:srgbClr val="FFFFFF"/>
            </a:solidFill>
            <a:miter lim="400000"/>
          </a:ln>
        </p:spPr>
        <p:txBody>
          <a:bodyPr lIns="0" tIns="0" rIns="0" bIns="0" anchor="ctr"/>
          <a:lstStyle/>
          <a:p>
            <a:pPr lvl="0">
              <a:defRPr sz="2600"/>
            </a:pPr>
            <a:endParaRPr/>
          </a:p>
        </p:txBody>
      </p:sp>
      <p:sp>
        <p:nvSpPr>
          <p:cNvPr id="1159" name="Shape 1159">
            <a:extLst>
              <a:ext uri="{FF2B5EF4-FFF2-40B4-BE49-F238E27FC236}">
                <a16:creationId xmlns:a16="http://schemas.microsoft.com/office/drawing/2014/main" id="{B7A5622C-4882-76F9-C53E-3B038FC3E276}"/>
              </a:ext>
            </a:extLst>
          </p:cNvPr>
          <p:cNvSpPr/>
          <p:nvPr/>
        </p:nvSpPr>
        <p:spPr>
          <a:xfrm>
            <a:off x="2203407" y="2677385"/>
            <a:ext cx="1795806" cy="939160"/>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0" name="Shape 1160">
            <a:extLst>
              <a:ext uri="{FF2B5EF4-FFF2-40B4-BE49-F238E27FC236}">
                <a16:creationId xmlns:a16="http://schemas.microsoft.com/office/drawing/2014/main" id="{727005E0-CBB1-36B5-9488-FEEC7E5E4548}"/>
              </a:ext>
            </a:extLst>
          </p:cNvPr>
          <p:cNvSpPr/>
          <p:nvPr/>
        </p:nvSpPr>
        <p:spPr>
          <a:xfrm>
            <a:off x="2649891" y="2677385"/>
            <a:ext cx="449899" cy="936211"/>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1" name="Shape 1161">
            <a:extLst>
              <a:ext uri="{FF2B5EF4-FFF2-40B4-BE49-F238E27FC236}">
                <a16:creationId xmlns:a16="http://schemas.microsoft.com/office/drawing/2014/main" id="{63753165-C109-5F7C-58C5-CCE6EC7E22E4}"/>
              </a:ext>
            </a:extLst>
          </p:cNvPr>
          <p:cNvSpPr/>
          <p:nvPr/>
        </p:nvSpPr>
        <p:spPr>
          <a:xfrm>
            <a:off x="3096376" y="2677384"/>
            <a:ext cx="2901416" cy="919798"/>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2" name="Shape 1162">
            <a:extLst>
              <a:ext uri="{FF2B5EF4-FFF2-40B4-BE49-F238E27FC236}">
                <a16:creationId xmlns:a16="http://schemas.microsoft.com/office/drawing/2014/main" id="{7BFA608F-F094-9EAD-C156-15FF819CC109}"/>
              </a:ext>
            </a:extLst>
          </p:cNvPr>
          <p:cNvSpPr/>
          <p:nvPr/>
        </p:nvSpPr>
        <p:spPr>
          <a:xfrm>
            <a:off x="3542860" y="2677385"/>
            <a:ext cx="3987821" cy="906899"/>
          </a:xfrm>
          <a:prstGeom prst="line">
            <a:avLst/>
          </a:prstGeom>
          <a:ln w="50800">
            <a:solidFill>
              <a:srgbClr val="0B5D12"/>
            </a:solidFill>
            <a:miter lim="400000"/>
            <a:tailEnd type="triangle"/>
          </a:ln>
        </p:spPr>
        <p:txBody>
          <a:bodyPr lIns="0" tIns="0" rIns="0" bIns="0" anchor="ctr"/>
          <a:lstStyle/>
          <a:p>
            <a:pPr lvl="0">
              <a:defRPr sz="2600"/>
            </a:pPr>
            <a:endParaRPr/>
          </a:p>
        </p:txBody>
      </p:sp>
      <p:sp>
        <p:nvSpPr>
          <p:cNvPr id="1163" name="Shape 1163">
            <a:extLst>
              <a:ext uri="{FF2B5EF4-FFF2-40B4-BE49-F238E27FC236}">
                <a16:creationId xmlns:a16="http://schemas.microsoft.com/office/drawing/2014/main" id="{60E323AB-2376-F82D-6183-2559CAC645E8}"/>
              </a:ext>
            </a:extLst>
          </p:cNvPr>
          <p:cNvSpPr/>
          <p:nvPr/>
        </p:nvSpPr>
        <p:spPr>
          <a:xfrm flipH="1">
            <a:off x="2648515" y="2677385"/>
            <a:ext cx="2055205" cy="941780"/>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4" name="Shape 1164">
            <a:extLst>
              <a:ext uri="{FF2B5EF4-FFF2-40B4-BE49-F238E27FC236}">
                <a16:creationId xmlns:a16="http://schemas.microsoft.com/office/drawing/2014/main" id="{A01A647A-1CFD-46AA-D65F-70E51727AE80}"/>
              </a:ext>
            </a:extLst>
          </p:cNvPr>
          <p:cNvSpPr/>
          <p:nvPr/>
        </p:nvSpPr>
        <p:spPr>
          <a:xfrm flipH="1">
            <a:off x="4636965" y="2677385"/>
            <a:ext cx="513239" cy="940101"/>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5" name="Shape 1165">
            <a:extLst>
              <a:ext uri="{FF2B5EF4-FFF2-40B4-BE49-F238E27FC236}">
                <a16:creationId xmlns:a16="http://schemas.microsoft.com/office/drawing/2014/main" id="{04F82060-9CAA-C50B-00A6-28BC0FAE0830}"/>
              </a:ext>
            </a:extLst>
          </p:cNvPr>
          <p:cNvSpPr/>
          <p:nvPr/>
        </p:nvSpPr>
        <p:spPr>
          <a:xfrm flipH="1">
            <a:off x="3541285" y="2677385"/>
            <a:ext cx="2055404" cy="943753"/>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6" name="Shape 1166">
            <a:extLst>
              <a:ext uri="{FF2B5EF4-FFF2-40B4-BE49-F238E27FC236}">
                <a16:creationId xmlns:a16="http://schemas.microsoft.com/office/drawing/2014/main" id="{1BE0779F-190E-1F7B-F0D1-0239F2602B57}"/>
              </a:ext>
            </a:extLst>
          </p:cNvPr>
          <p:cNvSpPr/>
          <p:nvPr/>
        </p:nvSpPr>
        <p:spPr>
          <a:xfrm flipH="1">
            <a:off x="5587698" y="2677385"/>
            <a:ext cx="455475" cy="939574"/>
          </a:xfrm>
          <a:prstGeom prst="line">
            <a:avLst/>
          </a:prstGeom>
          <a:ln w="50800">
            <a:solidFill>
              <a:srgbClr val="1497FC"/>
            </a:solidFill>
            <a:miter lim="400000"/>
            <a:tailEnd type="triangle"/>
          </a:ln>
        </p:spPr>
        <p:txBody>
          <a:bodyPr lIns="0" tIns="0" rIns="0" bIns="0" anchor="ctr"/>
          <a:lstStyle/>
          <a:p>
            <a:pPr lvl="0">
              <a:defRPr sz="2600"/>
            </a:pPr>
            <a:endParaRPr/>
          </a:p>
        </p:txBody>
      </p:sp>
      <p:sp>
        <p:nvSpPr>
          <p:cNvPr id="1167" name="Shape 1167">
            <a:extLst>
              <a:ext uri="{FF2B5EF4-FFF2-40B4-BE49-F238E27FC236}">
                <a16:creationId xmlns:a16="http://schemas.microsoft.com/office/drawing/2014/main" id="{6CF7CF5C-3786-CC42-4302-4AA9B2C0659A}"/>
              </a:ext>
            </a:extLst>
          </p:cNvPr>
          <p:cNvSpPr/>
          <p:nvPr/>
        </p:nvSpPr>
        <p:spPr>
          <a:xfrm flipH="1">
            <a:off x="6546174" y="2677385"/>
            <a:ext cx="657859" cy="939991"/>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68" name="Shape 1168">
            <a:extLst>
              <a:ext uri="{FF2B5EF4-FFF2-40B4-BE49-F238E27FC236}">
                <a16:creationId xmlns:a16="http://schemas.microsoft.com/office/drawing/2014/main" id="{E3958181-50E9-7E5A-6657-DBA16847B0FC}"/>
              </a:ext>
            </a:extLst>
          </p:cNvPr>
          <p:cNvSpPr/>
          <p:nvPr/>
        </p:nvSpPr>
        <p:spPr>
          <a:xfrm flipH="1">
            <a:off x="5150517" y="2677385"/>
            <a:ext cx="2500000" cy="925390"/>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69" name="Shape 1169">
            <a:extLst>
              <a:ext uri="{FF2B5EF4-FFF2-40B4-BE49-F238E27FC236}">
                <a16:creationId xmlns:a16="http://schemas.microsoft.com/office/drawing/2014/main" id="{53C7BE1B-6699-6F12-A3DF-1817E7212BA6}"/>
              </a:ext>
            </a:extLst>
          </p:cNvPr>
          <p:cNvSpPr/>
          <p:nvPr/>
        </p:nvSpPr>
        <p:spPr>
          <a:xfrm flipH="1">
            <a:off x="7146104" y="2679001"/>
            <a:ext cx="939537" cy="939537"/>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70" name="Shape 1170">
            <a:extLst>
              <a:ext uri="{FF2B5EF4-FFF2-40B4-BE49-F238E27FC236}">
                <a16:creationId xmlns:a16="http://schemas.microsoft.com/office/drawing/2014/main" id="{165D36EE-BE80-BE44-6BBF-5CDC145625B1}"/>
              </a:ext>
            </a:extLst>
          </p:cNvPr>
          <p:cNvSpPr/>
          <p:nvPr/>
        </p:nvSpPr>
        <p:spPr>
          <a:xfrm flipH="1">
            <a:off x="8060996" y="2679000"/>
            <a:ext cx="471129" cy="935175"/>
          </a:xfrm>
          <a:prstGeom prst="line">
            <a:avLst/>
          </a:prstGeom>
          <a:ln w="50800">
            <a:solidFill>
              <a:srgbClr val="971817"/>
            </a:solidFill>
            <a:miter lim="400000"/>
            <a:tailEnd type="triangle"/>
          </a:ln>
        </p:spPr>
        <p:txBody>
          <a:bodyPr lIns="0" tIns="0" rIns="0" bIns="0" anchor="ctr"/>
          <a:lstStyle/>
          <a:p>
            <a:pPr lvl="0">
              <a:defRPr sz="2600"/>
            </a:pPr>
            <a:endParaRPr/>
          </a:p>
        </p:txBody>
      </p:sp>
      <p:sp>
        <p:nvSpPr>
          <p:cNvPr id="1171" name="Shape 1171">
            <a:extLst>
              <a:ext uri="{FF2B5EF4-FFF2-40B4-BE49-F238E27FC236}">
                <a16:creationId xmlns:a16="http://schemas.microsoft.com/office/drawing/2014/main" id="{0B271D77-C174-498F-1C07-F2AC5E4819EF}"/>
              </a:ext>
            </a:extLst>
          </p:cNvPr>
          <p:cNvSpPr/>
          <p:nvPr/>
        </p:nvSpPr>
        <p:spPr>
          <a:xfrm>
            <a:off x="5235843" y="1793434"/>
            <a:ext cx="43280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P2</a:t>
            </a:r>
          </a:p>
        </p:txBody>
      </p:sp>
      <p:sp>
        <p:nvSpPr>
          <p:cNvPr id="1172" name="Shape 1172">
            <a:extLst>
              <a:ext uri="{FF2B5EF4-FFF2-40B4-BE49-F238E27FC236}">
                <a16:creationId xmlns:a16="http://schemas.microsoft.com/office/drawing/2014/main" id="{F8FB4740-A965-B0D4-575C-F353C739E6BB}"/>
              </a:ext>
            </a:extLst>
          </p:cNvPr>
          <p:cNvSpPr/>
          <p:nvPr/>
        </p:nvSpPr>
        <p:spPr>
          <a:xfrm>
            <a:off x="7652834" y="1750072"/>
            <a:ext cx="43280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P3</a:t>
            </a:r>
          </a:p>
        </p:txBody>
      </p:sp>
      <p:sp>
        <p:nvSpPr>
          <p:cNvPr id="1173" name="Shape 1173">
            <a:extLst>
              <a:ext uri="{FF2B5EF4-FFF2-40B4-BE49-F238E27FC236}">
                <a16:creationId xmlns:a16="http://schemas.microsoft.com/office/drawing/2014/main" id="{32E4108A-6FBE-7BE6-5A78-E5EACC618C39}"/>
              </a:ext>
            </a:extLst>
          </p:cNvPr>
          <p:cNvSpPr/>
          <p:nvPr/>
        </p:nvSpPr>
        <p:spPr>
          <a:xfrm>
            <a:off x="2431165"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0</a:t>
            </a:r>
          </a:p>
        </p:txBody>
      </p:sp>
      <p:sp>
        <p:nvSpPr>
          <p:cNvPr id="1174" name="Shape 1174">
            <a:extLst>
              <a:ext uri="{FF2B5EF4-FFF2-40B4-BE49-F238E27FC236}">
                <a16:creationId xmlns:a16="http://schemas.microsoft.com/office/drawing/2014/main" id="{C50E18AC-42A8-5E22-7883-C6EA53D0D2E4}"/>
              </a:ext>
            </a:extLst>
          </p:cNvPr>
          <p:cNvSpPr/>
          <p:nvPr/>
        </p:nvSpPr>
        <p:spPr>
          <a:xfrm>
            <a:off x="2927980"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1</a:t>
            </a:r>
          </a:p>
        </p:txBody>
      </p:sp>
      <p:sp>
        <p:nvSpPr>
          <p:cNvPr id="1175" name="Shape 1175">
            <a:extLst>
              <a:ext uri="{FF2B5EF4-FFF2-40B4-BE49-F238E27FC236}">
                <a16:creationId xmlns:a16="http://schemas.microsoft.com/office/drawing/2014/main" id="{F8818D31-141C-B652-3C8E-5D785E9C9F0B}"/>
              </a:ext>
            </a:extLst>
          </p:cNvPr>
          <p:cNvSpPr/>
          <p:nvPr/>
        </p:nvSpPr>
        <p:spPr>
          <a:xfrm>
            <a:off x="3424796"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2</a:t>
            </a:r>
          </a:p>
        </p:txBody>
      </p:sp>
      <p:sp>
        <p:nvSpPr>
          <p:cNvPr id="1176" name="Shape 1176">
            <a:extLst>
              <a:ext uri="{FF2B5EF4-FFF2-40B4-BE49-F238E27FC236}">
                <a16:creationId xmlns:a16="http://schemas.microsoft.com/office/drawing/2014/main" id="{68DD0B46-CE05-AD4D-8536-7736C0AF6ECC}"/>
              </a:ext>
            </a:extLst>
          </p:cNvPr>
          <p:cNvSpPr/>
          <p:nvPr/>
        </p:nvSpPr>
        <p:spPr>
          <a:xfrm>
            <a:off x="3921611"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3</a:t>
            </a:r>
          </a:p>
        </p:txBody>
      </p:sp>
      <p:sp>
        <p:nvSpPr>
          <p:cNvPr id="1177" name="Shape 1177">
            <a:extLst>
              <a:ext uri="{FF2B5EF4-FFF2-40B4-BE49-F238E27FC236}">
                <a16:creationId xmlns:a16="http://schemas.microsoft.com/office/drawing/2014/main" id="{E34AB990-C18B-E756-B9D6-A7C8D45057F5}"/>
              </a:ext>
            </a:extLst>
          </p:cNvPr>
          <p:cNvSpPr/>
          <p:nvPr/>
        </p:nvSpPr>
        <p:spPr>
          <a:xfrm>
            <a:off x="4418426" y="4108645"/>
            <a:ext cx="213196"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4</a:t>
            </a:r>
          </a:p>
        </p:txBody>
      </p:sp>
      <p:sp>
        <p:nvSpPr>
          <p:cNvPr id="1178" name="Shape 1178">
            <a:extLst>
              <a:ext uri="{FF2B5EF4-FFF2-40B4-BE49-F238E27FC236}">
                <a16:creationId xmlns:a16="http://schemas.microsoft.com/office/drawing/2014/main" id="{A609B83B-8CA6-382C-A286-031BF661B1CE}"/>
              </a:ext>
            </a:extLst>
          </p:cNvPr>
          <p:cNvSpPr/>
          <p:nvPr/>
        </p:nvSpPr>
        <p:spPr>
          <a:xfrm>
            <a:off x="4915242"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5</a:t>
            </a:r>
          </a:p>
        </p:txBody>
      </p:sp>
      <p:sp>
        <p:nvSpPr>
          <p:cNvPr id="1179" name="Shape 1179">
            <a:extLst>
              <a:ext uri="{FF2B5EF4-FFF2-40B4-BE49-F238E27FC236}">
                <a16:creationId xmlns:a16="http://schemas.microsoft.com/office/drawing/2014/main" id="{CC9C82E8-3A6E-2183-FC8E-863775DDCE1F}"/>
              </a:ext>
            </a:extLst>
          </p:cNvPr>
          <p:cNvSpPr/>
          <p:nvPr/>
        </p:nvSpPr>
        <p:spPr>
          <a:xfrm>
            <a:off x="5412057"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6</a:t>
            </a:r>
          </a:p>
        </p:txBody>
      </p:sp>
      <p:sp>
        <p:nvSpPr>
          <p:cNvPr id="1180" name="Shape 1180">
            <a:extLst>
              <a:ext uri="{FF2B5EF4-FFF2-40B4-BE49-F238E27FC236}">
                <a16:creationId xmlns:a16="http://schemas.microsoft.com/office/drawing/2014/main" id="{6FC80981-1E24-6D18-A3DC-3C8AF0C66691}"/>
              </a:ext>
            </a:extLst>
          </p:cNvPr>
          <p:cNvSpPr/>
          <p:nvPr/>
        </p:nvSpPr>
        <p:spPr>
          <a:xfrm>
            <a:off x="5908873"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7</a:t>
            </a:r>
          </a:p>
        </p:txBody>
      </p:sp>
      <p:sp>
        <p:nvSpPr>
          <p:cNvPr id="1181" name="Shape 1181">
            <a:extLst>
              <a:ext uri="{FF2B5EF4-FFF2-40B4-BE49-F238E27FC236}">
                <a16:creationId xmlns:a16="http://schemas.microsoft.com/office/drawing/2014/main" id="{CED71C53-63B1-9CA6-294D-1FCA19248087}"/>
              </a:ext>
            </a:extLst>
          </p:cNvPr>
          <p:cNvSpPr/>
          <p:nvPr/>
        </p:nvSpPr>
        <p:spPr>
          <a:xfrm>
            <a:off x="6405687"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8</a:t>
            </a:r>
          </a:p>
        </p:txBody>
      </p:sp>
      <p:sp>
        <p:nvSpPr>
          <p:cNvPr id="1182" name="Shape 1182">
            <a:extLst>
              <a:ext uri="{FF2B5EF4-FFF2-40B4-BE49-F238E27FC236}">
                <a16:creationId xmlns:a16="http://schemas.microsoft.com/office/drawing/2014/main" id="{2496CF35-364D-98A6-E37D-3D98D78D9A8E}"/>
              </a:ext>
            </a:extLst>
          </p:cNvPr>
          <p:cNvSpPr/>
          <p:nvPr/>
        </p:nvSpPr>
        <p:spPr>
          <a:xfrm>
            <a:off x="6902504" y="4108645"/>
            <a:ext cx="209414"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9</a:t>
            </a:r>
          </a:p>
        </p:txBody>
      </p:sp>
      <p:sp>
        <p:nvSpPr>
          <p:cNvPr id="1183" name="Shape 1183">
            <a:extLst>
              <a:ext uri="{FF2B5EF4-FFF2-40B4-BE49-F238E27FC236}">
                <a16:creationId xmlns:a16="http://schemas.microsoft.com/office/drawing/2014/main" id="{E5A98698-AE3D-092F-32C7-0EAC130BB9AD}"/>
              </a:ext>
            </a:extLst>
          </p:cNvPr>
          <p:cNvSpPr/>
          <p:nvPr/>
        </p:nvSpPr>
        <p:spPr>
          <a:xfrm>
            <a:off x="7324846" y="4108645"/>
            <a:ext cx="346696"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10</a:t>
            </a:r>
          </a:p>
        </p:txBody>
      </p:sp>
      <p:sp>
        <p:nvSpPr>
          <p:cNvPr id="1184" name="Shape 1184">
            <a:extLst>
              <a:ext uri="{FF2B5EF4-FFF2-40B4-BE49-F238E27FC236}">
                <a16:creationId xmlns:a16="http://schemas.microsoft.com/office/drawing/2014/main" id="{7A0EEFA5-9001-F7E9-6BD0-F028D9629E90}"/>
              </a:ext>
            </a:extLst>
          </p:cNvPr>
          <p:cNvSpPr/>
          <p:nvPr/>
        </p:nvSpPr>
        <p:spPr>
          <a:xfrm>
            <a:off x="7821660" y="4108645"/>
            <a:ext cx="346696" cy="395297"/>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000"/>
            </a:lvl1pPr>
          </a:lstStyle>
          <a:p>
            <a:pPr lvl="0">
              <a:defRPr sz="1800">
                <a:solidFill>
                  <a:srgbClr val="000000"/>
                </a:solidFill>
              </a:defRPr>
            </a:pPr>
            <a:r>
              <a:rPr sz="2100" dirty="0">
                <a:solidFill>
                  <a:srgbClr val="FFFFFF"/>
                </a:solidFill>
              </a:rPr>
              <a:t>11</a:t>
            </a:r>
          </a:p>
        </p:txBody>
      </p:sp>
      <p:sp>
        <p:nvSpPr>
          <p:cNvPr id="1185" name="Shape 1185">
            <a:extLst>
              <a:ext uri="{FF2B5EF4-FFF2-40B4-BE49-F238E27FC236}">
                <a16:creationId xmlns:a16="http://schemas.microsoft.com/office/drawing/2014/main" id="{1199216C-84A3-6C28-656B-70520A23E36F}"/>
              </a:ext>
            </a:extLst>
          </p:cNvPr>
          <p:cNvSpPr/>
          <p:nvPr/>
        </p:nvSpPr>
        <p:spPr>
          <a:xfrm>
            <a:off x="2616849" y="1750072"/>
            <a:ext cx="43280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P1</a:t>
            </a:r>
          </a:p>
        </p:txBody>
      </p:sp>
      <p:sp>
        <p:nvSpPr>
          <p:cNvPr id="1186" name="Shape 1186">
            <a:extLst>
              <a:ext uri="{FF2B5EF4-FFF2-40B4-BE49-F238E27FC236}">
                <a16:creationId xmlns:a16="http://schemas.microsoft.com/office/drawing/2014/main" id="{60FBBC2A-C0CF-0191-0077-BD66E787A3B6}"/>
              </a:ext>
            </a:extLst>
          </p:cNvPr>
          <p:cNvSpPr/>
          <p:nvPr/>
        </p:nvSpPr>
        <p:spPr>
          <a:xfrm>
            <a:off x="1398848" y="5531155"/>
            <a:ext cx="176514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Page Tables:</a:t>
            </a:r>
          </a:p>
        </p:txBody>
      </p:sp>
      <p:sp>
        <p:nvSpPr>
          <p:cNvPr id="1187" name="Shape 1187">
            <a:extLst>
              <a:ext uri="{FF2B5EF4-FFF2-40B4-BE49-F238E27FC236}">
                <a16:creationId xmlns:a16="http://schemas.microsoft.com/office/drawing/2014/main" id="{3BBB76B7-71AB-5922-CE89-80290B354E77}"/>
              </a:ext>
            </a:extLst>
          </p:cNvPr>
          <p:cNvSpPr/>
          <p:nvPr/>
        </p:nvSpPr>
        <p:spPr>
          <a:xfrm>
            <a:off x="3787143" y="4615562"/>
            <a:ext cx="43280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P1</a:t>
            </a:r>
          </a:p>
        </p:txBody>
      </p:sp>
      <p:sp>
        <p:nvSpPr>
          <p:cNvPr id="1188" name="Shape 1188">
            <a:extLst>
              <a:ext uri="{FF2B5EF4-FFF2-40B4-BE49-F238E27FC236}">
                <a16:creationId xmlns:a16="http://schemas.microsoft.com/office/drawing/2014/main" id="{6850A255-7D74-CA26-61BC-6528432B7124}"/>
              </a:ext>
            </a:extLst>
          </p:cNvPr>
          <p:cNvSpPr/>
          <p:nvPr/>
        </p:nvSpPr>
        <p:spPr>
          <a:xfrm>
            <a:off x="3789283" y="5042992"/>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3</a:t>
            </a:r>
          </a:p>
        </p:txBody>
      </p:sp>
      <p:sp>
        <p:nvSpPr>
          <p:cNvPr id="1189" name="Shape 1189">
            <a:extLst>
              <a:ext uri="{FF2B5EF4-FFF2-40B4-BE49-F238E27FC236}">
                <a16:creationId xmlns:a16="http://schemas.microsoft.com/office/drawing/2014/main" id="{4BF73F85-2064-24E8-BFBF-0E7FAD6BA4C7}"/>
              </a:ext>
            </a:extLst>
          </p:cNvPr>
          <p:cNvSpPr/>
          <p:nvPr/>
        </p:nvSpPr>
        <p:spPr>
          <a:xfrm>
            <a:off x="3789283" y="5400180"/>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1</a:t>
            </a:r>
          </a:p>
        </p:txBody>
      </p:sp>
      <p:sp>
        <p:nvSpPr>
          <p:cNvPr id="1190" name="Shape 1190">
            <a:extLst>
              <a:ext uri="{FF2B5EF4-FFF2-40B4-BE49-F238E27FC236}">
                <a16:creationId xmlns:a16="http://schemas.microsoft.com/office/drawing/2014/main" id="{DDB4B18D-FB3A-193C-C6D5-8D415E9C1B43}"/>
              </a:ext>
            </a:extLst>
          </p:cNvPr>
          <p:cNvSpPr/>
          <p:nvPr/>
        </p:nvSpPr>
        <p:spPr>
          <a:xfrm>
            <a:off x="3789283" y="5757367"/>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7</a:t>
            </a:r>
          </a:p>
        </p:txBody>
      </p:sp>
      <p:sp>
        <p:nvSpPr>
          <p:cNvPr id="1191" name="Shape 1191">
            <a:extLst>
              <a:ext uri="{FF2B5EF4-FFF2-40B4-BE49-F238E27FC236}">
                <a16:creationId xmlns:a16="http://schemas.microsoft.com/office/drawing/2014/main" id="{40624D4A-9FD9-E736-415E-4B8BF8196F83}"/>
              </a:ext>
            </a:extLst>
          </p:cNvPr>
          <p:cNvSpPr/>
          <p:nvPr/>
        </p:nvSpPr>
        <p:spPr>
          <a:xfrm>
            <a:off x="3789283" y="6114555"/>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10</a:t>
            </a:r>
          </a:p>
        </p:txBody>
      </p:sp>
      <p:sp>
        <p:nvSpPr>
          <p:cNvPr id="1192" name="Shape 1192">
            <a:extLst>
              <a:ext uri="{FF2B5EF4-FFF2-40B4-BE49-F238E27FC236}">
                <a16:creationId xmlns:a16="http://schemas.microsoft.com/office/drawing/2014/main" id="{C00EFE4E-5366-D02A-416C-7AFA4D2AB0D9}"/>
              </a:ext>
            </a:extLst>
          </p:cNvPr>
          <p:cNvSpPr/>
          <p:nvPr/>
        </p:nvSpPr>
        <p:spPr>
          <a:xfrm>
            <a:off x="5019440" y="4648092"/>
            <a:ext cx="43280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P2</a:t>
            </a:r>
          </a:p>
        </p:txBody>
      </p:sp>
      <p:sp>
        <p:nvSpPr>
          <p:cNvPr id="1193" name="Shape 1193">
            <a:extLst>
              <a:ext uri="{FF2B5EF4-FFF2-40B4-BE49-F238E27FC236}">
                <a16:creationId xmlns:a16="http://schemas.microsoft.com/office/drawing/2014/main" id="{C17E86CA-ADEB-22D7-A19F-AB654AA4A8DA}"/>
              </a:ext>
            </a:extLst>
          </p:cNvPr>
          <p:cNvSpPr/>
          <p:nvPr/>
        </p:nvSpPr>
        <p:spPr>
          <a:xfrm>
            <a:off x="5021580" y="5075522"/>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0</a:t>
            </a:r>
          </a:p>
        </p:txBody>
      </p:sp>
      <p:sp>
        <p:nvSpPr>
          <p:cNvPr id="1194" name="Shape 1194">
            <a:extLst>
              <a:ext uri="{FF2B5EF4-FFF2-40B4-BE49-F238E27FC236}">
                <a16:creationId xmlns:a16="http://schemas.microsoft.com/office/drawing/2014/main" id="{7A300A7F-C08B-CB4F-7669-975223EDBED1}"/>
              </a:ext>
            </a:extLst>
          </p:cNvPr>
          <p:cNvSpPr/>
          <p:nvPr/>
        </p:nvSpPr>
        <p:spPr>
          <a:xfrm>
            <a:off x="5021580" y="5432710"/>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4</a:t>
            </a:r>
          </a:p>
        </p:txBody>
      </p:sp>
      <p:sp>
        <p:nvSpPr>
          <p:cNvPr id="1195" name="Shape 1195">
            <a:extLst>
              <a:ext uri="{FF2B5EF4-FFF2-40B4-BE49-F238E27FC236}">
                <a16:creationId xmlns:a16="http://schemas.microsoft.com/office/drawing/2014/main" id="{6F74515A-2BD6-25C5-FE6F-C66E77B7AD29}"/>
              </a:ext>
            </a:extLst>
          </p:cNvPr>
          <p:cNvSpPr/>
          <p:nvPr/>
        </p:nvSpPr>
        <p:spPr>
          <a:xfrm>
            <a:off x="5021580" y="5789897"/>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2</a:t>
            </a:r>
          </a:p>
        </p:txBody>
      </p:sp>
      <p:sp>
        <p:nvSpPr>
          <p:cNvPr id="1196" name="Shape 1196">
            <a:extLst>
              <a:ext uri="{FF2B5EF4-FFF2-40B4-BE49-F238E27FC236}">
                <a16:creationId xmlns:a16="http://schemas.microsoft.com/office/drawing/2014/main" id="{6D47FD3B-9FF3-B4A5-479C-16D2986878A7}"/>
              </a:ext>
            </a:extLst>
          </p:cNvPr>
          <p:cNvSpPr/>
          <p:nvPr/>
        </p:nvSpPr>
        <p:spPr>
          <a:xfrm>
            <a:off x="5021580" y="6147085"/>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6</a:t>
            </a:r>
          </a:p>
        </p:txBody>
      </p:sp>
      <p:sp>
        <p:nvSpPr>
          <p:cNvPr id="1197" name="Shape 1197">
            <a:extLst>
              <a:ext uri="{FF2B5EF4-FFF2-40B4-BE49-F238E27FC236}">
                <a16:creationId xmlns:a16="http://schemas.microsoft.com/office/drawing/2014/main" id="{5C8CC10A-574F-FA31-1894-25F366F3906B}"/>
              </a:ext>
            </a:extLst>
          </p:cNvPr>
          <p:cNvSpPr/>
          <p:nvPr/>
        </p:nvSpPr>
        <p:spPr>
          <a:xfrm>
            <a:off x="6252841" y="4648092"/>
            <a:ext cx="43280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500" dirty="0">
                <a:solidFill>
                  <a:srgbClr val="FFFFFF"/>
                </a:solidFill>
              </a:rPr>
              <a:t>P3</a:t>
            </a:r>
          </a:p>
        </p:txBody>
      </p:sp>
      <p:sp>
        <p:nvSpPr>
          <p:cNvPr id="1198" name="Shape 1198">
            <a:extLst>
              <a:ext uri="{FF2B5EF4-FFF2-40B4-BE49-F238E27FC236}">
                <a16:creationId xmlns:a16="http://schemas.microsoft.com/office/drawing/2014/main" id="{8367EFA0-F65A-7531-B609-DEE2C16FFAFF}"/>
              </a:ext>
            </a:extLst>
          </p:cNvPr>
          <p:cNvSpPr/>
          <p:nvPr/>
        </p:nvSpPr>
        <p:spPr>
          <a:xfrm>
            <a:off x="6254981" y="5075522"/>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defRPr sz="1800" b="0"/>
            </a:pPr>
            <a:r>
              <a:rPr lang="en-US" sz="1800" dirty="0">
                <a:solidFill>
                  <a:schemeClr val="tx1"/>
                </a:solidFill>
              </a:rPr>
              <a:t>   5</a:t>
            </a:r>
          </a:p>
        </p:txBody>
      </p:sp>
      <p:sp>
        <p:nvSpPr>
          <p:cNvPr id="1199" name="Shape 1199">
            <a:extLst>
              <a:ext uri="{FF2B5EF4-FFF2-40B4-BE49-F238E27FC236}">
                <a16:creationId xmlns:a16="http://schemas.microsoft.com/office/drawing/2014/main" id="{E994EACA-5493-7250-0C66-8D70D3F633CB}"/>
              </a:ext>
            </a:extLst>
          </p:cNvPr>
          <p:cNvSpPr/>
          <p:nvPr/>
        </p:nvSpPr>
        <p:spPr>
          <a:xfrm>
            <a:off x="6254981" y="5432710"/>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a:defRPr sz="1800" b="0"/>
            </a:pPr>
            <a:r>
              <a:rPr lang="en-US" sz="1800" dirty="0">
                <a:solidFill>
                  <a:schemeClr val="tx1"/>
                </a:solidFill>
              </a:rPr>
              <a:t>   8</a:t>
            </a:r>
          </a:p>
        </p:txBody>
      </p:sp>
      <p:sp>
        <p:nvSpPr>
          <p:cNvPr id="1200" name="Shape 1200">
            <a:extLst>
              <a:ext uri="{FF2B5EF4-FFF2-40B4-BE49-F238E27FC236}">
                <a16:creationId xmlns:a16="http://schemas.microsoft.com/office/drawing/2014/main" id="{F9F5EA28-46FB-10E9-1C78-95840D5EAD31}"/>
              </a:ext>
            </a:extLst>
          </p:cNvPr>
          <p:cNvSpPr/>
          <p:nvPr/>
        </p:nvSpPr>
        <p:spPr>
          <a:xfrm>
            <a:off x="6254981" y="5789897"/>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endParaRPr sz="1800" dirty="0"/>
          </a:p>
        </p:txBody>
      </p:sp>
      <p:sp>
        <p:nvSpPr>
          <p:cNvPr id="1201" name="Shape 1201">
            <a:extLst>
              <a:ext uri="{FF2B5EF4-FFF2-40B4-BE49-F238E27FC236}">
                <a16:creationId xmlns:a16="http://schemas.microsoft.com/office/drawing/2014/main" id="{6ADE441A-B6EB-C864-7511-70475CE6721F}"/>
              </a:ext>
            </a:extLst>
          </p:cNvPr>
          <p:cNvSpPr/>
          <p:nvPr/>
        </p:nvSpPr>
        <p:spPr>
          <a:xfrm>
            <a:off x="6254981" y="6147085"/>
            <a:ext cx="451242" cy="348259"/>
          </a:xfrm>
          <a:prstGeom prst="rect">
            <a:avLst/>
          </a:prstGeom>
          <a:solidFill>
            <a:srgbClr val="53585F"/>
          </a:solidFill>
          <a:ln w="12700">
            <a:solidFill>
              <a:srgbClr val="A6AAA8"/>
            </a:solidFill>
            <a:miter lim="400000"/>
          </a:ln>
          <a:extLst>
            <a:ext uri="{C572A759-6A51-4108-AA02-DFA0A04FC94B}">
              <ma14:wrappingTextBoxFlag xmlns:ma14="http://schemas.microsoft.com/office/mac/drawingml/2011/main" xmlns=""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endParaRPr sz="1800" dirty="0"/>
          </a:p>
        </p:txBody>
      </p:sp>
      <p:sp>
        <p:nvSpPr>
          <p:cNvPr id="71" name="Title 70">
            <a:extLst>
              <a:ext uri="{FF2B5EF4-FFF2-40B4-BE49-F238E27FC236}">
                <a16:creationId xmlns:a16="http://schemas.microsoft.com/office/drawing/2014/main" id="{DA965048-9549-4F65-4096-11DB4B4DC62A}"/>
              </a:ext>
            </a:extLst>
          </p:cNvPr>
          <p:cNvSpPr>
            <a:spLocks noGrp="1"/>
          </p:cNvSpPr>
          <p:nvPr>
            <p:ph type="title"/>
          </p:nvPr>
        </p:nvSpPr>
        <p:spPr>
          <a:xfrm>
            <a:off x="845221" y="83741"/>
            <a:ext cx="7583488" cy="1283167"/>
          </a:xfrm>
        </p:spPr>
        <p:txBody>
          <a:bodyPr/>
          <a:lstStyle/>
          <a:p>
            <a:r>
              <a:rPr lang="en-US" dirty="0"/>
              <a:t>Quiz: </a:t>
            </a:r>
            <a:br>
              <a:rPr lang="en-US" dirty="0"/>
            </a:br>
            <a:r>
              <a:rPr lang="en-US" dirty="0"/>
              <a:t>Fill in Page Table</a:t>
            </a:r>
          </a:p>
        </p:txBody>
      </p:sp>
      <p:sp>
        <p:nvSpPr>
          <p:cNvPr id="74" name="TextBox 73">
            <a:extLst>
              <a:ext uri="{FF2B5EF4-FFF2-40B4-BE49-F238E27FC236}">
                <a16:creationId xmlns:a16="http://schemas.microsoft.com/office/drawing/2014/main" id="{EC44601C-ACEE-EAAA-5A99-B172F8B3F8D4}"/>
              </a:ext>
            </a:extLst>
          </p:cNvPr>
          <p:cNvSpPr txBox="1"/>
          <p:nvPr/>
        </p:nvSpPr>
        <p:spPr>
          <a:xfrm>
            <a:off x="6383312" y="5777753"/>
            <a:ext cx="302336" cy="369332"/>
          </a:xfrm>
          <a:prstGeom prst="rect">
            <a:avLst/>
          </a:prstGeom>
          <a:noFill/>
        </p:spPr>
        <p:txBody>
          <a:bodyPr wrap="none" rtlCol="0">
            <a:spAutoFit/>
          </a:bodyPr>
          <a:lstStyle/>
          <a:p>
            <a:r>
              <a:rPr lang="en-US" dirty="0"/>
              <a:t>9</a:t>
            </a:r>
          </a:p>
        </p:txBody>
      </p:sp>
      <p:sp>
        <p:nvSpPr>
          <p:cNvPr id="75" name="TextBox 74">
            <a:extLst>
              <a:ext uri="{FF2B5EF4-FFF2-40B4-BE49-F238E27FC236}">
                <a16:creationId xmlns:a16="http://schemas.microsoft.com/office/drawing/2014/main" id="{590B7C86-185F-B0EC-CA7D-384BC6F47A5A}"/>
              </a:ext>
            </a:extLst>
          </p:cNvPr>
          <p:cNvSpPr txBox="1"/>
          <p:nvPr/>
        </p:nvSpPr>
        <p:spPr>
          <a:xfrm>
            <a:off x="6265641" y="6126012"/>
            <a:ext cx="420007"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2236465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Shape 1279"/>
          <p:cNvSpPr>
            <a:spLocks noGrp="1"/>
          </p:cNvSpPr>
          <p:nvPr>
            <p:ph type="title"/>
          </p:nvPr>
        </p:nvSpPr>
        <p:spPr>
          <a:prstGeom prst="rect">
            <a:avLst/>
          </a:prstGeom>
        </p:spPr>
        <p:txBody>
          <a:bodyPr/>
          <a:lstStyle>
            <a:lvl1pPr defTabSz="455675">
              <a:defRPr sz="6240"/>
            </a:lvl1pPr>
          </a:lstStyle>
          <a:p>
            <a:pPr lvl="0">
              <a:defRPr sz="1800">
                <a:solidFill>
                  <a:srgbClr val="000000"/>
                </a:solidFill>
              </a:defRPr>
            </a:pPr>
            <a:r>
              <a:rPr sz="4400" dirty="0">
                <a:solidFill>
                  <a:srgbClr val="FFFFFF"/>
                </a:solidFill>
              </a:rPr>
              <a:t>Where Are Pagetables Stored?</a:t>
            </a:r>
          </a:p>
        </p:txBody>
      </p:sp>
      <p:sp>
        <p:nvSpPr>
          <p:cNvPr id="1280" name="Shape 1280"/>
          <p:cNvSpPr>
            <a:spLocks noGrp="1"/>
          </p:cNvSpPr>
          <p:nvPr>
            <p:ph type="body" idx="4294967295"/>
          </p:nvPr>
        </p:nvSpPr>
        <p:spPr>
          <a:xfrm>
            <a:off x="272147" y="1584092"/>
            <a:ext cx="8701759" cy="5170977"/>
          </a:xfrm>
          <a:prstGeom prst="rect">
            <a:avLst/>
          </a:prstGeom>
        </p:spPr>
        <p:txBody>
          <a:bodyPr vert="horz" lIns="91440" tIns="45720" rIns="91440" bIns="45720" rtlCol="0" anchor="t">
            <a:normAutofit fontScale="70000" lnSpcReduction="20000"/>
          </a:bodyPr>
          <a:lstStyle/>
          <a:p>
            <a:pPr>
              <a:buNone/>
              <a:defRPr sz="1800">
                <a:solidFill>
                  <a:srgbClr val="000000"/>
                </a:solidFill>
              </a:defRPr>
            </a:pPr>
            <a:r>
              <a:rPr sz="2700" dirty="0">
                <a:solidFill>
                  <a:srgbClr val="333333"/>
                </a:solidFill>
              </a:rPr>
              <a:t>How big is a typical page table?</a:t>
            </a:r>
            <a:r>
              <a:rPr lang="en-US" sz="2700" dirty="0">
                <a:solidFill>
                  <a:srgbClr val="333333"/>
                </a:solidFill>
              </a:rPr>
              <a:t> EXAMPLE:</a:t>
            </a:r>
            <a:br>
              <a:rPr sz="2700" dirty="0">
                <a:solidFill>
                  <a:srgbClr val="333333"/>
                </a:solidFill>
              </a:rPr>
            </a:br>
            <a:r>
              <a:rPr sz="2700" dirty="0">
                <a:solidFill>
                  <a:srgbClr val="333333"/>
                </a:solidFill>
              </a:rPr>
              <a:t> - assume </a:t>
            </a:r>
            <a:r>
              <a:rPr sz="2700" b="1" dirty="0">
                <a:solidFill>
                  <a:srgbClr val="333333"/>
                </a:solidFill>
              </a:rPr>
              <a:t>32-bit</a:t>
            </a:r>
            <a:r>
              <a:rPr sz="2700" dirty="0">
                <a:solidFill>
                  <a:srgbClr val="333333"/>
                </a:solidFill>
              </a:rPr>
              <a:t> address space</a:t>
            </a:r>
            <a:br>
              <a:rPr sz="2700" dirty="0">
                <a:solidFill>
                  <a:srgbClr val="333333"/>
                </a:solidFill>
              </a:rPr>
            </a:br>
            <a:r>
              <a:rPr sz="2700" dirty="0">
                <a:solidFill>
                  <a:srgbClr val="333333"/>
                </a:solidFill>
              </a:rPr>
              <a:t> - assume 4 KB pages</a:t>
            </a:r>
            <a:r>
              <a:rPr lang="en-US" sz="2700" dirty="0">
                <a:solidFill>
                  <a:srgbClr val="333333"/>
                </a:solidFill>
              </a:rPr>
              <a:t> (12 offset bits)</a:t>
            </a:r>
            <a:br>
              <a:rPr sz="2700" dirty="0">
                <a:solidFill>
                  <a:srgbClr val="333333"/>
                </a:solidFill>
              </a:rPr>
            </a:br>
            <a:r>
              <a:rPr sz="2700" dirty="0">
                <a:solidFill>
                  <a:srgbClr val="333333"/>
                </a:solidFill>
              </a:rPr>
              <a:t> - assume 4 byte entries</a:t>
            </a:r>
            <a:r>
              <a:rPr lang="en-US" sz="2700" dirty="0">
                <a:solidFill>
                  <a:srgbClr val="333333"/>
                </a:solidFill>
              </a:rPr>
              <a:t> in page table array</a:t>
            </a:r>
          </a:p>
          <a:p>
            <a:pPr>
              <a:buNone/>
              <a:defRPr sz="1800">
                <a:solidFill>
                  <a:srgbClr val="000000"/>
                </a:solidFill>
              </a:defRPr>
            </a:pPr>
            <a:r>
              <a:rPr lang="en-US" sz="2800" dirty="0">
                <a:solidFill>
                  <a:srgbClr val="333333"/>
                </a:solidFill>
              </a:rPr>
              <a:t>Final answer: 2 ^ (32 - log(4KB)) * 4 = </a:t>
            </a:r>
            <a:r>
              <a:rPr lang="en-US" sz="2800" b="1" dirty="0">
                <a:solidFill>
                  <a:srgbClr val="333333"/>
                </a:solidFill>
                <a:latin typeface="Helvetica"/>
                <a:ea typeface="Helvetica"/>
                <a:cs typeface="Helvetica"/>
                <a:sym typeface="Helvetica"/>
              </a:rPr>
              <a:t>4 MB</a:t>
            </a:r>
            <a:endParaRPr lang="en-US" sz="2700" dirty="0">
              <a:solidFill>
                <a:srgbClr val="333333"/>
              </a:solidFill>
            </a:endParaRPr>
          </a:p>
          <a:p>
            <a:pPr lvl="1">
              <a:defRPr sz="1800">
                <a:solidFill>
                  <a:srgbClr val="000000"/>
                </a:solidFill>
              </a:defRPr>
            </a:pPr>
            <a:r>
              <a:rPr lang="en-US" sz="2500" dirty="0">
                <a:solidFill>
                  <a:srgbClr val="333333"/>
                </a:solidFill>
              </a:rPr>
              <a:t>Page table size = Num entries * size of each entry</a:t>
            </a:r>
          </a:p>
          <a:p>
            <a:pPr lvl="1">
              <a:defRPr sz="1800">
                <a:solidFill>
                  <a:srgbClr val="000000"/>
                </a:solidFill>
              </a:defRPr>
            </a:pPr>
            <a:r>
              <a:rPr lang="en-US" sz="2500" dirty="0">
                <a:solidFill>
                  <a:srgbClr val="333333"/>
                </a:solidFill>
              </a:rPr>
              <a:t>Num entries = num virtual pages = 2^(bits for </a:t>
            </a:r>
            <a:r>
              <a:rPr lang="en-US" sz="2500" dirty="0" err="1">
                <a:solidFill>
                  <a:srgbClr val="333333"/>
                </a:solidFill>
              </a:rPr>
              <a:t>vpn</a:t>
            </a:r>
            <a:r>
              <a:rPr lang="en-US" sz="2500" dirty="0">
                <a:solidFill>
                  <a:srgbClr val="333333"/>
                </a:solidFill>
              </a:rPr>
              <a:t>)</a:t>
            </a:r>
          </a:p>
          <a:p>
            <a:pPr lvl="1">
              <a:defRPr sz="1800">
                <a:solidFill>
                  <a:srgbClr val="000000"/>
                </a:solidFill>
              </a:defRPr>
            </a:pPr>
            <a:r>
              <a:rPr lang="en-US" sz="2500" dirty="0">
                <a:solidFill>
                  <a:srgbClr val="333333"/>
                </a:solidFill>
              </a:rPr>
              <a:t>Bits for </a:t>
            </a:r>
            <a:r>
              <a:rPr lang="en-US" sz="2500" dirty="0" err="1">
                <a:solidFill>
                  <a:srgbClr val="333333"/>
                </a:solidFill>
              </a:rPr>
              <a:t>vpn</a:t>
            </a:r>
            <a:r>
              <a:rPr lang="en-US" sz="2500" dirty="0">
                <a:solidFill>
                  <a:srgbClr val="333333"/>
                </a:solidFill>
              </a:rPr>
              <a:t> = 32– number of bits for page offset</a:t>
            </a:r>
          </a:p>
          <a:p>
            <a:pPr lvl="2">
              <a:buNone/>
              <a:defRPr sz="1800">
                <a:solidFill>
                  <a:srgbClr val="000000"/>
                </a:solidFill>
              </a:defRPr>
            </a:pPr>
            <a:r>
              <a:rPr lang="en-US" sz="2300" dirty="0">
                <a:solidFill>
                  <a:srgbClr val="333333"/>
                </a:solidFill>
              </a:rPr>
              <a:t>= 32 – lg(4KB) = 32 – 12 = 20</a:t>
            </a:r>
          </a:p>
          <a:p>
            <a:pPr lvl="1">
              <a:defRPr sz="1800">
                <a:solidFill>
                  <a:srgbClr val="000000"/>
                </a:solidFill>
              </a:defRPr>
            </a:pPr>
            <a:r>
              <a:rPr lang="en-US" sz="2500" dirty="0">
                <a:solidFill>
                  <a:srgbClr val="333333"/>
                </a:solidFill>
              </a:rPr>
              <a:t>Num entries = 2^20 = 1 MB</a:t>
            </a:r>
          </a:p>
          <a:p>
            <a:pPr lvl="1">
              <a:defRPr sz="1800">
                <a:solidFill>
                  <a:srgbClr val="000000"/>
                </a:solidFill>
              </a:defRPr>
            </a:pPr>
            <a:r>
              <a:rPr lang="en-US" sz="2500" dirty="0">
                <a:solidFill>
                  <a:srgbClr val="333333"/>
                </a:solidFill>
              </a:rPr>
              <a:t>Page table size = Num entries * 4 bytes (size of each entry) = 4 MB</a:t>
            </a:r>
          </a:p>
          <a:p>
            <a:pPr>
              <a:buNone/>
              <a:defRPr sz="1800">
                <a:solidFill>
                  <a:srgbClr val="000000"/>
                </a:solidFill>
              </a:defRPr>
            </a:pPr>
            <a:r>
              <a:rPr lang="en-US" sz="2700" dirty="0">
                <a:solidFill>
                  <a:srgbClr val="333333"/>
                </a:solidFill>
              </a:rPr>
              <a:t>Implication: </a:t>
            </a:r>
            <a:r>
              <a:rPr sz="2700" dirty="0">
                <a:solidFill>
                  <a:srgbClr val="333333"/>
                </a:solidFill>
              </a:rPr>
              <a:t>Store </a:t>
            </a:r>
            <a:r>
              <a:rPr lang="en-US" sz="2700" dirty="0">
                <a:solidFill>
                  <a:srgbClr val="333333"/>
                </a:solidFill>
              </a:rPr>
              <a:t>each page table </a:t>
            </a:r>
            <a:r>
              <a:rPr sz="2700" dirty="0">
                <a:solidFill>
                  <a:srgbClr val="333333"/>
                </a:solidFill>
              </a:rPr>
              <a:t>in memory</a:t>
            </a:r>
            <a:endParaRPr lang="en-US" sz="2700" dirty="0">
              <a:solidFill>
                <a:srgbClr val="333333"/>
              </a:solidFill>
            </a:endParaRPr>
          </a:p>
          <a:p>
            <a:pPr lvl="1">
              <a:defRPr sz="1800">
                <a:solidFill>
                  <a:srgbClr val="000000"/>
                </a:solidFill>
              </a:defRPr>
            </a:pPr>
            <a:r>
              <a:rPr lang="en-US" sz="2500" dirty="0">
                <a:solidFill>
                  <a:srgbClr val="333333"/>
                </a:solidFill>
              </a:rPr>
              <a:t>Hardware finds page table base (beginning) with register </a:t>
            </a:r>
            <a:r>
              <a:rPr sz="2500" dirty="0">
                <a:solidFill>
                  <a:srgbClr val="333333"/>
                </a:solidFill>
              </a:rPr>
              <a:t>(</a:t>
            </a:r>
            <a:r>
              <a:rPr lang="en-US" sz="2500" dirty="0">
                <a:solidFill>
                  <a:srgbClr val="333333"/>
                </a:solidFill>
              </a:rPr>
              <a:t>Page Table Base Register; </a:t>
            </a:r>
            <a:r>
              <a:rPr lang="en-US" sz="2500" b="1" dirty="0">
                <a:solidFill>
                  <a:srgbClr val="333333"/>
                </a:solidFill>
              </a:rPr>
              <a:t>PTBR</a:t>
            </a:r>
            <a:r>
              <a:rPr sz="2500" dirty="0">
                <a:solidFill>
                  <a:srgbClr val="333333"/>
                </a:solidFill>
              </a:rPr>
              <a:t>)</a:t>
            </a:r>
            <a:r>
              <a:rPr lang="en-US" sz="2500" dirty="0">
                <a:solidFill>
                  <a:srgbClr val="333333"/>
                </a:solidFill>
              </a:rPr>
              <a:t> in MMU</a:t>
            </a:r>
          </a:p>
          <a:p>
            <a:pPr>
              <a:buNone/>
              <a:defRPr sz="1800">
                <a:solidFill>
                  <a:srgbClr val="000000"/>
                </a:solidFill>
              </a:defRPr>
            </a:pPr>
            <a:r>
              <a:rPr lang="en-US" sz="2700" dirty="0">
                <a:solidFill>
                  <a:srgbClr val="333333"/>
                </a:solidFill>
              </a:rPr>
              <a:t>What happens on a context-switch?</a:t>
            </a:r>
          </a:p>
          <a:p>
            <a:pPr lvl="1">
              <a:defRPr sz="1800">
                <a:solidFill>
                  <a:srgbClr val="000000"/>
                </a:solidFill>
              </a:defRPr>
            </a:pPr>
            <a:r>
              <a:rPr lang="en-US" sz="2500" dirty="0">
                <a:solidFill>
                  <a:srgbClr val="333333"/>
                </a:solidFill>
              </a:rPr>
              <a:t>Change contents of page table base register to newly scheduled process</a:t>
            </a:r>
          </a:p>
          <a:p>
            <a:pPr marL="282575" lvl="1" indent="0">
              <a:buNone/>
              <a:defRPr sz="1800">
                <a:solidFill>
                  <a:srgbClr val="000000"/>
                </a:solidFill>
              </a:defRPr>
            </a:pPr>
            <a:endParaRPr lang="en-US" sz="2500">
              <a:solidFill>
                <a:srgbClr val="333333"/>
              </a:solidFill>
              <a:effectLst>
                <a:outerShdw blurRad="63500" dir="2700000" algn="tl" rotWithShape="0">
                  <a:prstClr val="white">
                    <a:alpha val="40000"/>
                  </a:prst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0">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8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80">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0">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8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Shape 137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4600" dirty="0">
                <a:solidFill>
                  <a:srgbClr val="FFFFFF"/>
                </a:solidFill>
              </a:rPr>
              <a:t>Other PT info</a:t>
            </a:r>
          </a:p>
        </p:txBody>
      </p:sp>
      <p:sp>
        <p:nvSpPr>
          <p:cNvPr id="1375" name="Shape 1375"/>
          <p:cNvSpPr>
            <a:spLocks noGrp="1"/>
          </p:cNvSpPr>
          <p:nvPr>
            <p:ph type="body" idx="4294967295"/>
          </p:nvPr>
        </p:nvSpPr>
        <p:spPr>
          <a:xfrm>
            <a:off x="181432" y="1667832"/>
            <a:ext cx="8611043" cy="4297363"/>
          </a:xfrm>
          <a:prstGeom prst="rect">
            <a:avLst/>
          </a:prstGeom>
        </p:spPr>
        <p:txBody>
          <a:bodyPr vert="horz" lIns="91440" tIns="45720" rIns="91440" bIns="45720" rtlCol="0" anchor="t">
            <a:normAutofit fontScale="92500" lnSpcReduction="20000"/>
          </a:bodyPr>
          <a:lstStyle/>
          <a:p>
            <a:pPr lvl="0">
              <a:buNone/>
              <a:defRPr sz="1800">
                <a:solidFill>
                  <a:srgbClr val="000000"/>
                </a:solidFill>
              </a:defRPr>
            </a:pPr>
            <a:r>
              <a:rPr sz="2700" dirty="0">
                <a:solidFill>
                  <a:srgbClr val="333333"/>
                </a:solidFill>
              </a:rPr>
              <a:t>What other </a:t>
            </a:r>
            <a:r>
              <a:rPr lang="en-US" sz="2700" dirty="0">
                <a:solidFill>
                  <a:srgbClr val="333333"/>
                </a:solidFill>
              </a:rPr>
              <a:t>info</a:t>
            </a:r>
            <a:r>
              <a:rPr sz="2700" dirty="0">
                <a:solidFill>
                  <a:srgbClr val="333333"/>
                </a:solidFill>
              </a:rPr>
              <a:t> </a:t>
            </a:r>
            <a:r>
              <a:rPr lang="en-US" sz="2700" dirty="0">
                <a:solidFill>
                  <a:srgbClr val="333333"/>
                </a:solidFill>
              </a:rPr>
              <a:t>is </a:t>
            </a:r>
            <a:r>
              <a:rPr sz="2700" dirty="0">
                <a:solidFill>
                  <a:srgbClr val="333333"/>
                </a:solidFill>
              </a:rPr>
              <a:t>in pagetable entries besides translation</a:t>
            </a:r>
            <a:r>
              <a:rPr lang="en-US" sz="2700" dirty="0">
                <a:solidFill>
                  <a:srgbClr val="333333"/>
                </a:solidFill>
              </a:rPr>
              <a:t> (some of this info covered in more detail later)</a:t>
            </a:r>
            <a:r>
              <a:rPr sz="2700" dirty="0">
                <a:solidFill>
                  <a:srgbClr val="333333"/>
                </a:solidFill>
              </a:rPr>
              <a:t>?</a:t>
            </a:r>
          </a:p>
          <a:p>
            <a:pPr lvl="1">
              <a:defRPr sz="1800">
                <a:solidFill>
                  <a:srgbClr val="000000"/>
                </a:solidFill>
              </a:defRPr>
            </a:pPr>
            <a:r>
              <a:rPr sz="2500" dirty="0">
                <a:solidFill>
                  <a:srgbClr val="333333"/>
                </a:solidFill>
              </a:rPr>
              <a:t>valid bi</a:t>
            </a:r>
            <a:r>
              <a:rPr lang="en-US" sz="2500" dirty="0">
                <a:solidFill>
                  <a:srgbClr val="333333"/>
                </a:solidFill>
              </a:rPr>
              <a:t>t (whether page is valid (used) or not (unused))</a:t>
            </a:r>
          </a:p>
          <a:p>
            <a:pPr lvl="1">
              <a:defRPr sz="1800">
                <a:solidFill>
                  <a:srgbClr val="000000"/>
                </a:solidFill>
              </a:defRPr>
            </a:pPr>
            <a:r>
              <a:rPr sz="2500" dirty="0">
                <a:solidFill>
                  <a:srgbClr val="333333"/>
                </a:solidFill>
              </a:rPr>
              <a:t>protection bits</a:t>
            </a:r>
            <a:r>
              <a:rPr lang="en-US" sz="2500" dirty="0">
                <a:solidFill>
                  <a:srgbClr val="333333"/>
                </a:solidFill>
              </a:rPr>
              <a:t> (how page can be accessed by process)</a:t>
            </a:r>
          </a:p>
          <a:p>
            <a:pPr lvl="1">
              <a:defRPr sz="1800">
                <a:solidFill>
                  <a:srgbClr val="000000"/>
                </a:solidFill>
              </a:defRPr>
            </a:pPr>
            <a:r>
              <a:rPr sz="2500" dirty="0">
                <a:solidFill>
                  <a:srgbClr val="333333"/>
                </a:solidFill>
              </a:rPr>
              <a:t>present bit</a:t>
            </a:r>
            <a:r>
              <a:rPr lang="en-US" sz="2500" dirty="0">
                <a:solidFill>
                  <a:srgbClr val="333333"/>
                </a:solidFill>
              </a:rPr>
              <a:t> (needed later)</a:t>
            </a:r>
          </a:p>
          <a:p>
            <a:pPr lvl="1">
              <a:defRPr sz="1800">
                <a:solidFill>
                  <a:srgbClr val="000000"/>
                </a:solidFill>
              </a:defRPr>
            </a:pPr>
            <a:r>
              <a:rPr sz="2500" dirty="0">
                <a:solidFill>
                  <a:srgbClr val="333333"/>
                </a:solidFill>
              </a:rPr>
              <a:t>reference bit</a:t>
            </a:r>
            <a:r>
              <a:rPr lang="en-US" sz="2500" dirty="0">
                <a:solidFill>
                  <a:srgbClr val="333333"/>
                </a:solidFill>
              </a:rPr>
              <a:t> (needed later)</a:t>
            </a:r>
          </a:p>
          <a:p>
            <a:pPr lvl="1">
              <a:defRPr sz="1800">
                <a:solidFill>
                  <a:srgbClr val="000000"/>
                </a:solidFill>
              </a:defRPr>
            </a:pPr>
            <a:r>
              <a:rPr sz="2500" dirty="0">
                <a:solidFill>
                  <a:srgbClr val="333333"/>
                </a:solidFill>
              </a:rPr>
              <a:t>dirty bit</a:t>
            </a:r>
            <a:r>
              <a:rPr lang="en-US" sz="2500" dirty="0">
                <a:solidFill>
                  <a:srgbClr val="333333"/>
                </a:solidFill>
              </a:rPr>
              <a:t> (needed later)</a:t>
            </a:r>
          </a:p>
          <a:p>
            <a:pPr lvl="1">
              <a:defRPr sz="1800">
                <a:solidFill>
                  <a:srgbClr val="000000"/>
                </a:solidFill>
              </a:defRPr>
            </a:pPr>
            <a:endParaRPr lang="en-US" sz="2500" dirty="0">
              <a:solidFill>
                <a:srgbClr val="333333"/>
              </a:solidFill>
            </a:endParaRPr>
          </a:p>
          <a:p>
            <a:pPr marL="0" indent="0">
              <a:buNone/>
              <a:defRPr sz="1800">
                <a:solidFill>
                  <a:srgbClr val="000000"/>
                </a:solidFill>
              </a:defRPr>
            </a:pPr>
            <a:r>
              <a:rPr lang="en-US" sz="2700" dirty="0" err="1">
                <a:solidFill>
                  <a:srgbClr val="333333"/>
                </a:solidFill>
              </a:rPr>
              <a:t>Pagetable</a:t>
            </a:r>
            <a:r>
              <a:rPr lang="en-US" sz="2700" dirty="0">
                <a:solidFill>
                  <a:srgbClr val="333333"/>
                </a:solidFill>
              </a:rPr>
              <a:t> entries are just bits stored in memory</a:t>
            </a:r>
          </a:p>
          <a:p>
            <a:pPr lvl="1">
              <a:defRPr sz="1800">
                <a:solidFill>
                  <a:srgbClr val="000000"/>
                </a:solidFill>
              </a:defRPr>
            </a:pPr>
            <a:r>
              <a:rPr lang="en-US" sz="2500" dirty="0">
                <a:solidFill>
                  <a:srgbClr val="333333"/>
                </a:solidFill>
              </a:rPr>
              <a:t>Must be AGREEMENT between HW (CPU) and OS about interpretation of bits/data in entries</a:t>
            </a:r>
            <a:endParaRPr sz="2500" dirty="0">
              <a:solidFill>
                <a:srgbClr val="333333"/>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Shape 1361"/>
          <p:cNvSpPr>
            <a:spLocks noGrp="1"/>
          </p:cNvSpPr>
          <p:nvPr>
            <p:ph type="title"/>
          </p:nvPr>
        </p:nvSpPr>
        <p:spPr>
          <a:prstGeom prst="rect">
            <a:avLst/>
          </a:prstGeom>
        </p:spPr>
        <p:txBody>
          <a:bodyPr/>
          <a:lstStyle>
            <a:lvl1pPr defTabSz="473201">
              <a:defRPr sz="6480"/>
            </a:lvl1pPr>
          </a:lstStyle>
          <a:p>
            <a:pPr>
              <a:defRPr sz="1800">
                <a:solidFill>
                  <a:srgbClr val="000000"/>
                </a:solidFill>
              </a:defRPr>
            </a:pPr>
            <a:r>
              <a:rPr lang="en-US" sz="4600" dirty="0">
                <a:solidFill>
                  <a:srgbClr val="FFFFFF"/>
                </a:solidFill>
              </a:rPr>
              <a:t>ISSUE: Memory Accesses </a:t>
            </a:r>
            <a:br>
              <a:rPr lang="en-US" sz="4600" dirty="0">
                <a:solidFill>
                  <a:srgbClr val="FFFFFF"/>
                </a:solidFill>
              </a:rPr>
            </a:br>
            <a:r>
              <a:rPr lang="en-US" sz="4600" dirty="0">
                <a:solidFill>
                  <a:srgbClr val="FFFFFF"/>
                </a:solidFill>
              </a:rPr>
              <a:t>with Pages</a:t>
            </a:r>
            <a:endParaRPr sz="4600" dirty="0">
              <a:solidFill>
                <a:srgbClr val="FFFFFF"/>
              </a:solidFill>
            </a:endParaRPr>
          </a:p>
        </p:txBody>
      </p:sp>
      <p:sp>
        <p:nvSpPr>
          <p:cNvPr id="1359" name="Shape 1359"/>
          <p:cNvSpPr>
            <a:spLocks noGrp="1"/>
          </p:cNvSpPr>
          <p:nvPr>
            <p:ph type="body" idx="4294967295"/>
          </p:nvPr>
        </p:nvSpPr>
        <p:spPr>
          <a:xfrm>
            <a:off x="0" y="1389836"/>
            <a:ext cx="4046538" cy="1163637"/>
          </a:xfrm>
          <a:prstGeom prst="rect">
            <a:avLst/>
          </a:prstGeom>
        </p:spPr>
        <p:txBody>
          <a:bodyPr>
            <a:normAutofit/>
          </a:bodyPr>
          <a:lstStyle/>
          <a:p>
            <a:pPr defTabSz="321457">
              <a:spcBef>
                <a:spcPts val="0"/>
              </a:spcBef>
              <a:buNone/>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000000"/>
                </a:solidFill>
              </a:defRPr>
            </a:pPr>
            <a:r>
              <a:rPr sz="2000" dirty="0">
                <a:latin typeface="Menlo"/>
                <a:ea typeface="Menlo"/>
                <a:cs typeface="Menlo"/>
                <a:sym typeface="Menlo"/>
              </a:rPr>
              <a:t>0x0010:	movl	0x1100, %edi</a:t>
            </a:r>
          </a:p>
          <a:p>
            <a:pPr defTabSz="321457">
              <a:spcBef>
                <a:spcPts val="0"/>
              </a:spcBef>
              <a:buNone/>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000000"/>
                </a:solidFill>
              </a:defRPr>
            </a:pPr>
            <a:r>
              <a:rPr sz="2000" dirty="0">
                <a:latin typeface="Menlo"/>
                <a:ea typeface="Menlo"/>
                <a:cs typeface="Menlo"/>
                <a:sym typeface="Menlo"/>
              </a:rPr>
              <a:t>0x0013:	addl	$0x3, %edi</a:t>
            </a:r>
          </a:p>
          <a:p>
            <a:pPr defTabSz="321457">
              <a:spcBef>
                <a:spcPts val="0"/>
              </a:spcBef>
              <a:buNone/>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000000"/>
                </a:solidFill>
              </a:defRPr>
            </a:pPr>
            <a:r>
              <a:rPr sz="2000" dirty="0">
                <a:latin typeface="Menlo"/>
                <a:ea typeface="Menlo"/>
                <a:cs typeface="Menlo"/>
                <a:sym typeface="Menlo"/>
              </a:rPr>
              <a:t>0x0019:	movl	%edi, 0x1100</a:t>
            </a:r>
          </a:p>
        </p:txBody>
      </p:sp>
      <p:sp>
        <p:nvSpPr>
          <p:cNvPr id="1362" name="Shape 1362"/>
          <p:cNvSpPr/>
          <p:nvPr/>
        </p:nvSpPr>
        <p:spPr>
          <a:xfrm>
            <a:off x="215136" y="2537955"/>
            <a:ext cx="3752053" cy="123110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lvl="0" algn="l">
              <a:defRPr sz="1800">
                <a:solidFill>
                  <a:srgbClr val="000000"/>
                </a:solidFill>
              </a:defRPr>
            </a:pPr>
            <a:r>
              <a:rPr sz="2000" dirty="0">
                <a:solidFill>
                  <a:srgbClr val="FFFFFF"/>
                </a:solidFill>
              </a:rPr>
              <a:t>Assume PT is </a:t>
            </a:r>
            <a:r>
              <a:rPr sz="2000">
                <a:solidFill>
                  <a:srgbClr val="FFFFFF"/>
                </a:solidFill>
              </a:rPr>
              <a:t>at </a:t>
            </a:r>
            <a:r>
              <a:rPr lang="en-US" sz="2000">
                <a:solidFill>
                  <a:srgbClr val="FFFFFF"/>
                </a:solidFill>
              </a:rPr>
              <a:t>phys addr </a:t>
            </a:r>
            <a:r>
              <a:rPr sz="2000" dirty="0">
                <a:solidFill>
                  <a:srgbClr val="FFFFFF"/>
                </a:solidFill>
              </a:rPr>
              <a:t>0x5000</a:t>
            </a:r>
          </a:p>
          <a:p>
            <a:pPr lvl="0" algn="l">
              <a:defRPr sz="1800">
                <a:solidFill>
                  <a:srgbClr val="000000"/>
                </a:solidFill>
              </a:defRPr>
            </a:pPr>
            <a:r>
              <a:rPr sz="2000" dirty="0">
                <a:solidFill>
                  <a:srgbClr val="FFFFFF"/>
                </a:solidFill>
              </a:rPr>
              <a:t>Assume PTE’s are 4 bytes</a:t>
            </a:r>
          </a:p>
          <a:p>
            <a:pPr lvl="0" algn="l">
              <a:defRPr sz="1800">
                <a:solidFill>
                  <a:srgbClr val="000000"/>
                </a:solidFill>
              </a:defRPr>
            </a:pPr>
            <a:r>
              <a:rPr sz="2000" dirty="0">
                <a:solidFill>
                  <a:srgbClr val="FFFFFF"/>
                </a:solidFill>
              </a:rPr>
              <a:t>Assume 4KB pages</a:t>
            </a:r>
            <a:endParaRPr lang="en-US" sz="2000" dirty="0">
              <a:solidFill>
                <a:srgbClr val="FFFFFF"/>
              </a:solidFill>
            </a:endParaRPr>
          </a:p>
          <a:p>
            <a:pPr lvl="0" algn="l">
              <a:defRPr sz="1800">
                <a:solidFill>
                  <a:srgbClr val="000000"/>
                </a:solidFill>
              </a:defRPr>
            </a:pPr>
            <a:r>
              <a:rPr lang="en-US" sz="2000" dirty="0">
                <a:solidFill>
                  <a:srgbClr val="FFFFFF"/>
                </a:solidFill>
              </a:rPr>
              <a:t>How many bits for offset? </a:t>
            </a:r>
            <a:endParaRPr sz="2000" dirty="0">
              <a:solidFill>
                <a:srgbClr val="FFFFFF"/>
              </a:solidFill>
            </a:endParaRPr>
          </a:p>
        </p:txBody>
      </p:sp>
      <p:sp>
        <p:nvSpPr>
          <p:cNvPr id="1363" name="Shape 1363"/>
          <p:cNvSpPr/>
          <p:nvPr/>
        </p:nvSpPr>
        <p:spPr>
          <a:xfrm>
            <a:off x="1289549" y="4000861"/>
            <a:ext cx="1586970" cy="626129"/>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lvl="0">
              <a:defRPr sz="1800">
                <a:solidFill>
                  <a:srgbClr val="000000"/>
                </a:solidFill>
              </a:defRPr>
            </a:pPr>
            <a:r>
              <a:rPr lang="en-US" dirty="0">
                <a:solidFill>
                  <a:srgbClr val="FFFFFF"/>
                </a:solidFill>
              </a:rPr>
              <a:t>Simplified view</a:t>
            </a:r>
            <a:br>
              <a:rPr lang="en-US" dirty="0">
                <a:solidFill>
                  <a:srgbClr val="FFFFFF"/>
                </a:solidFill>
              </a:rPr>
            </a:br>
            <a:r>
              <a:rPr lang="en-US" dirty="0">
                <a:solidFill>
                  <a:srgbClr val="FFFFFF"/>
                </a:solidFill>
              </a:rPr>
              <a:t>of page table</a:t>
            </a:r>
            <a:endParaRPr dirty="0">
              <a:solidFill>
                <a:srgbClr val="FFFFFF"/>
              </a:solidFill>
            </a:endParaRPr>
          </a:p>
        </p:txBody>
      </p:sp>
      <p:sp>
        <p:nvSpPr>
          <p:cNvPr id="1364" name="Shape 1364"/>
          <p:cNvSpPr/>
          <p:nvPr/>
        </p:nvSpPr>
        <p:spPr>
          <a:xfrm>
            <a:off x="1708671" y="4717827"/>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2</a:t>
            </a:r>
          </a:p>
        </p:txBody>
      </p:sp>
      <p:sp>
        <p:nvSpPr>
          <p:cNvPr id="1365" name="Shape 1365"/>
          <p:cNvSpPr/>
          <p:nvPr/>
        </p:nvSpPr>
        <p:spPr>
          <a:xfrm>
            <a:off x="1721923" y="5075015"/>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0</a:t>
            </a:r>
          </a:p>
        </p:txBody>
      </p:sp>
      <p:sp>
        <p:nvSpPr>
          <p:cNvPr id="1366" name="Shape 1366"/>
          <p:cNvSpPr/>
          <p:nvPr/>
        </p:nvSpPr>
        <p:spPr>
          <a:xfrm>
            <a:off x="1708671" y="5432202"/>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80</a:t>
            </a:r>
          </a:p>
        </p:txBody>
      </p:sp>
      <p:sp>
        <p:nvSpPr>
          <p:cNvPr id="1367" name="Shape 1367"/>
          <p:cNvSpPr/>
          <p:nvPr/>
        </p:nvSpPr>
        <p:spPr>
          <a:xfrm>
            <a:off x="1708671" y="5789390"/>
            <a:ext cx="451242" cy="348259"/>
          </a:xfrm>
          <a:prstGeom prst="rect">
            <a:avLst/>
          </a:prstGeom>
          <a:solidFill>
            <a:srgbClr val="53585F"/>
          </a:solidFill>
          <a:ln w="12700">
            <a:solidFill>
              <a:srgbClr val="A6AAA8"/>
            </a:solidFill>
            <a:miter lim="400000"/>
          </a:ln>
          <a:extLst>
            <a:ext uri="{C572A759-6A51-4108-AA02-DFA0A04FC94B}">
              <ma14:wrappingTextBoxFlag xmlns="" xmlns:ma14="http://schemas.microsoft.com/office/mac/drawingml/2011/main" val="1"/>
            </a:ext>
          </a:extLst>
        </p:spPr>
        <p:txBody>
          <a:bodyPr lIns="0" tIns="0" rIns="0" bIns="0" anchor="ctr"/>
          <a:lstStyle>
            <a:lvl1pPr>
              <a:defRPr sz="2600" b="1">
                <a:solidFill>
                  <a:srgbClr val="000000"/>
                </a:solidFill>
                <a:latin typeface="Helvetica"/>
                <a:ea typeface="Helvetica"/>
                <a:cs typeface="Helvetica"/>
                <a:sym typeface="Helvetica"/>
              </a:defRPr>
            </a:lvl1pPr>
          </a:lstStyle>
          <a:p>
            <a:pPr lvl="0">
              <a:defRPr sz="1800" b="0"/>
            </a:pPr>
            <a:r>
              <a:rPr sz="1800" dirty="0"/>
              <a:t>99</a:t>
            </a:r>
          </a:p>
        </p:txBody>
      </p:sp>
      <p:sp>
        <p:nvSpPr>
          <p:cNvPr id="1369" name="Shape 1369"/>
          <p:cNvSpPr/>
          <p:nvPr/>
        </p:nvSpPr>
        <p:spPr>
          <a:xfrm>
            <a:off x="215136" y="6281203"/>
            <a:ext cx="8319264" cy="441463"/>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p>
            <a:pPr lvl="0">
              <a:defRPr sz="1800">
                <a:solidFill>
                  <a:srgbClr val="000000"/>
                </a:solidFill>
              </a:defRPr>
            </a:pPr>
            <a:r>
              <a:rPr lang="en-US" sz="2400" b="1" dirty="0" err="1">
                <a:solidFill>
                  <a:srgbClr val="971817"/>
                </a:solidFill>
                <a:latin typeface="Helvetica"/>
                <a:ea typeface="Helvetica"/>
                <a:cs typeface="Helvetica"/>
                <a:sym typeface="Helvetica"/>
              </a:rPr>
              <a:t>P</a:t>
            </a:r>
            <a:r>
              <a:rPr sz="2400" b="1" dirty="0" err="1">
                <a:solidFill>
                  <a:srgbClr val="971817"/>
                </a:solidFill>
                <a:latin typeface="Helvetica"/>
                <a:ea typeface="Helvetica"/>
                <a:cs typeface="Helvetica"/>
                <a:sym typeface="Helvetica"/>
              </a:rPr>
              <a:t>agetable</a:t>
            </a:r>
            <a:r>
              <a:rPr sz="2400" b="1" dirty="0">
                <a:solidFill>
                  <a:srgbClr val="971817"/>
                </a:solidFill>
                <a:latin typeface="Helvetica"/>
                <a:ea typeface="Helvetica"/>
                <a:cs typeface="Helvetica"/>
                <a:sym typeface="Helvetica"/>
              </a:rPr>
              <a:t> slow</a:t>
            </a:r>
            <a:r>
              <a:rPr lang="en-US" sz="2400" b="1" dirty="0">
                <a:solidFill>
                  <a:srgbClr val="971817"/>
                </a:solidFill>
                <a:latin typeface="Helvetica"/>
                <a:ea typeface="Helvetica"/>
                <a:cs typeface="Helvetica"/>
                <a:sym typeface="Helvetica"/>
              </a:rPr>
              <a:t>s access</a:t>
            </a:r>
            <a:r>
              <a:rPr sz="2400" b="1" dirty="0">
                <a:solidFill>
                  <a:srgbClr val="971817"/>
                </a:solidFill>
                <a:latin typeface="Helvetica"/>
                <a:ea typeface="Helvetica"/>
                <a:cs typeface="Helvetica"/>
                <a:sym typeface="Helvetica"/>
              </a:rPr>
              <a:t>!!!</a:t>
            </a:r>
            <a:r>
              <a:rPr lang="en-US" sz="2400" b="1" dirty="0">
                <a:solidFill>
                  <a:srgbClr val="971817"/>
                </a:solidFill>
                <a:latin typeface="Helvetica"/>
                <a:ea typeface="Helvetica"/>
                <a:cs typeface="Helvetica"/>
                <a:sym typeface="Helvetica"/>
              </a:rPr>
              <a:t> Doubles memory references</a:t>
            </a:r>
            <a:endParaRPr sz="2400" b="1" dirty="0">
              <a:solidFill>
                <a:srgbClr val="971817"/>
              </a:solidFill>
              <a:latin typeface="Helvetica"/>
              <a:ea typeface="Helvetica"/>
              <a:cs typeface="Helvetica"/>
              <a:sym typeface="Helvetica"/>
            </a:endParaRPr>
          </a:p>
        </p:txBody>
      </p:sp>
      <p:sp>
        <p:nvSpPr>
          <p:cNvPr id="13" name="Content Placeholder 12"/>
          <p:cNvSpPr txBox="1">
            <a:spLocks/>
          </p:cNvSpPr>
          <p:nvPr/>
        </p:nvSpPr>
        <p:spPr>
          <a:xfrm>
            <a:off x="4441339" y="2239246"/>
            <a:ext cx="4461564" cy="4125623"/>
          </a:xfrm>
          <a:prstGeom prst="rect">
            <a:avLst/>
          </a:prstGeom>
        </p:spPr>
        <p:txBody>
          <a:bodyPr vert="horz" lIns="91440" tIns="45720" rIns="91440" bIns="45720" rtlCol="0">
            <a:normAutofit fontScale="92500" lnSpcReduction="10000"/>
          </a:bodyPr>
          <a:lstStyle/>
          <a:p>
            <a:pPr marL="282575" marR="0" lvl="0" indent="-282575" algn="l" defTabSz="914400" rtl="0" eaLnBrk="1" fontAlgn="auto" latinLnBrk="0" hangingPunct="1">
              <a:lnSpc>
                <a:spcPct val="100000"/>
              </a:lnSpc>
              <a:spcBef>
                <a:spcPts val="1000"/>
              </a:spcBef>
              <a:spcAft>
                <a:spcPts val="0"/>
              </a:spcAft>
              <a:buClrTx/>
              <a:buSzTx/>
              <a:buFont typeface="Calisto MT" pitchFamily="18" charset="0"/>
              <a:buNone/>
              <a:tabLst/>
              <a:defRPr sz="1800">
                <a:solidFill>
                  <a:srgbClr val="000000"/>
                </a:solidFill>
              </a:defRPr>
            </a:pPr>
            <a:r>
              <a:rPr kumimoji="0" lang="en-US" sz="1800" b="1" i="0" u="none" strike="noStrike" kern="1200" cap="none" spc="0" normalizeH="0" baseline="0" noProof="0" dirty="0">
                <a:ln>
                  <a:noFill/>
                </a:ln>
                <a:solidFill>
                  <a:srgbClr val="333333"/>
                </a:solidFill>
                <a:effectLst>
                  <a:outerShdw blurRad="63500" dir="2700000" algn="tl" rotWithShape="0">
                    <a:schemeClr val="tx1">
                      <a:alpha val="40000"/>
                    </a:schemeClr>
                  </a:outerShdw>
                </a:effectLst>
                <a:uLnTx/>
                <a:uFillTx/>
                <a:latin typeface="Helvetica"/>
                <a:ea typeface="Helvetica"/>
                <a:cs typeface="Helvetica"/>
                <a:sym typeface="Helvetica"/>
              </a:rPr>
              <a:t>Physical Memory Accesses with Paging?</a:t>
            </a:r>
          </a:p>
          <a:p>
            <a:pPr marL="282575" marR="0" lvl="0" indent="-282575" algn="l" defTabSz="914400" rtl="0" eaLnBrk="1" fontAlgn="auto" latinLnBrk="0" hangingPunct="1">
              <a:lnSpc>
                <a:spcPct val="100000"/>
              </a:lnSpc>
              <a:spcBef>
                <a:spcPts val="1000"/>
              </a:spcBef>
              <a:spcAft>
                <a:spcPts val="0"/>
              </a:spcAft>
              <a:buClrTx/>
              <a:buSzTx/>
              <a:buFont typeface="Calisto MT" pitchFamily="18" charset="0"/>
              <a:buNone/>
              <a:tabLst/>
              <a:defRPr sz="1800">
                <a:solidFill>
                  <a:srgbClr val="000000"/>
                </a:solidFill>
              </a:defRPr>
            </a:pPr>
            <a:r>
              <a:rPr kumimoji="0" lang="en-US" sz="1800" b="0" i="0" u="none" strike="noStrike" kern="1200" cap="none" spc="0" normalizeH="0" baseline="0" noProof="0" dirty="0">
                <a:ln>
                  <a:noFill/>
                </a:ln>
                <a:solidFill>
                  <a:srgbClr val="FFFFFF"/>
                </a:solidFill>
                <a:effectLst>
                  <a:outerShdw blurRad="63500" dir="2700000" algn="tl" rotWithShape="0">
                    <a:schemeClr val="tx1">
                      <a:alpha val="40000"/>
                    </a:schemeClr>
                  </a:outerShdw>
                </a:effectLst>
                <a:uLnTx/>
                <a:uFillTx/>
                <a:latin typeface="+mn-lt"/>
                <a:ea typeface="+mn-ea"/>
                <a:cs typeface="+mn-cs"/>
              </a:rPr>
              <a:t> </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1) Fetch instruction at logical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addr</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0x0010;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vpn</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a:t>
            </a: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kumimoji="0" lang="en-US" sz="16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Access page table to get </a:t>
            </a:r>
            <a:r>
              <a:rPr kumimoji="0" lang="en-US" sz="16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ppn</a:t>
            </a:r>
            <a:r>
              <a:rPr kumimoji="0" lang="en-US" sz="16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for </a:t>
            </a:r>
            <a:r>
              <a:rPr kumimoji="0" lang="en-US" sz="16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vpn</a:t>
            </a:r>
            <a:r>
              <a:rPr kumimoji="0" lang="en-US" sz="1600" b="0" i="0" u="none" strike="noStrike" kern="1200" cap="none" spc="0" normalizeH="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0</a:t>
            </a:r>
            <a:endParaRPr kumimoji="0" lang="en-US" sz="16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endParaRP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kumimoji="0" lang="en-US" sz="1600" b="0" i="0" u="none" strike="noStrike" kern="1200" cap="none" spc="0" normalizeH="0" baseline="0" noProof="0" dirty="0">
                <a:ln>
                  <a:noFill/>
                </a:ln>
                <a:solidFill>
                  <a:schemeClr val="bg1"/>
                </a:solidFill>
                <a:effectLst>
                  <a:outerShdw blurRad="63500" dir="2700000" algn="tl" rotWithShape="0">
                    <a:schemeClr val="tx1">
                      <a:alpha val="40000"/>
                    </a:schemeClr>
                  </a:outerShdw>
                </a:effectLst>
                <a:uLnTx/>
                <a:uFillTx/>
                <a:latin typeface="+mn-lt"/>
                <a:ea typeface="+mn-ea"/>
                <a:cs typeface="+mn-cs"/>
              </a:rPr>
              <a:t>Mem ref 1: 0x5000</a:t>
            </a: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lang="en-US" sz="1600" dirty="0">
                <a:effectLst>
                  <a:outerShdw blurRad="63500" dir="2700000" algn="tl" rotWithShape="0">
                    <a:schemeClr val="tx1">
                      <a:alpha val="40000"/>
                    </a:schemeClr>
                  </a:outerShdw>
                </a:effectLst>
              </a:rPr>
              <a:t>Learn </a:t>
            </a:r>
            <a:r>
              <a:rPr lang="en-US" sz="1600" dirty="0" err="1">
                <a:effectLst>
                  <a:outerShdw blurRad="63500" dir="2700000" algn="tl" rotWithShape="0">
                    <a:schemeClr val="tx1">
                      <a:alpha val="40000"/>
                    </a:schemeClr>
                  </a:outerShdw>
                </a:effectLst>
              </a:rPr>
              <a:t>vpn</a:t>
            </a:r>
            <a:r>
              <a:rPr lang="en-US" sz="1600" dirty="0">
                <a:effectLst>
                  <a:outerShdw blurRad="63500" dir="2700000" algn="tl" rotWithShape="0">
                    <a:schemeClr val="tx1">
                      <a:alpha val="40000"/>
                    </a:schemeClr>
                  </a:outerShdw>
                </a:effectLst>
              </a:rPr>
              <a:t> 0 is at </a:t>
            </a:r>
            <a:r>
              <a:rPr lang="en-US" sz="1600" dirty="0" err="1">
                <a:effectLst>
                  <a:outerShdw blurRad="63500" dir="2700000" algn="tl" rotWithShape="0">
                    <a:schemeClr val="tx1">
                      <a:alpha val="40000"/>
                    </a:schemeClr>
                  </a:outerShdw>
                </a:effectLst>
              </a:rPr>
              <a:t>ppn</a:t>
            </a:r>
            <a:r>
              <a:rPr lang="en-US" sz="1600" dirty="0">
                <a:effectLst>
                  <a:outerShdw blurRad="63500" dir="2700000" algn="tl" rotWithShape="0">
                    <a:schemeClr val="tx1">
                      <a:alpha val="40000"/>
                    </a:schemeClr>
                  </a:outerShdw>
                </a:effectLst>
              </a:rPr>
              <a:t> 2</a:t>
            </a:r>
            <a:endParaRPr kumimoji="0" lang="en-US" sz="1600" b="0" i="0" u="none" strike="noStrike" kern="1200" cap="none" spc="0" normalizeH="0" baseline="0" noProof="0" dirty="0">
              <a:ln>
                <a:noFill/>
              </a:ln>
              <a:effectLst>
                <a:outerShdw blurRad="63500" dir="2700000" algn="tl" rotWithShape="0">
                  <a:schemeClr val="tx1">
                    <a:alpha val="40000"/>
                  </a:schemeClr>
                </a:outerShdw>
              </a:effectLst>
              <a:uLnTx/>
              <a:uFillTx/>
            </a:endParaRP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kumimoji="0" lang="en-US" sz="16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Fetch instruction at</a:t>
            </a:r>
            <a:r>
              <a:rPr kumimoji="0" lang="en-US" sz="1600" b="0" i="0" u="none" strike="noStrike" kern="1200" cap="none" spc="0" normalizeH="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a:t>
            </a:r>
            <a:r>
              <a:rPr kumimoji="0" lang="en-US" sz="16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0x2010 </a:t>
            </a:r>
            <a:r>
              <a:rPr kumimoji="0" lang="en-US" sz="1600" b="0" i="0" u="none" strike="noStrike" kern="1200" cap="none" spc="0" normalizeH="0" baseline="0" noProof="0" dirty="0">
                <a:ln>
                  <a:noFill/>
                </a:ln>
                <a:solidFill>
                  <a:schemeClr val="bg1"/>
                </a:solidFill>
                <a:effectLst>
                  <a:outerShdw blurRad="63500" dir="2700000" algn="tl" rotWithShape="0">
                    <a:schemeClr val="tx1">
                      <a:alpha val="40000"/>
                    </a:schemeClr>
                  </a:outerShdw>
                </a:effectLst>
                <a:uLnTx/>
                <a:uFillTx/>
                <a:latin typeface="+mn-lt"/>
                <a:ea typeface="+mn-ea"/>
                <a:cs typeface="+mn-cs"/>
              </a:rPr>
              <a:t>(Mem</a:t>
            </a:r>
            <a:r>
              <a:rPr kumimoji="0" lang="en-US" sz="1600" b="0" i="0" u="none" strike="noStrike" kern="1200" cap="none" spc="0" normalizeH="0" noProof="0" dirty="0">
                <a:ln>
                  <a:noFill/>
                </a:ln>
                <a:solidFill>
                  <a:schemeClr val="bg1"/>
                </a:solidFill>
                <a:effectLst>
                  <a:outerShdw blurRad="63500" dir="2700000" algn="tl" rotWithShape="0">
                    <a:schemeClr val="tx1">
                      <a:alpha val="40000"/>
                    </a:schemeClr>
                  </a:outerShdw>
                </a:effectLst>
                <a:uLnTx/>
                <a:uFillTx/>
                <a:latin typeface="+mn-lt"/>
                <a:ea typeface="+mn-ea"/>
                <a:cs typeface="+mn-cs"/>
              </a:rPr>
              <a:t> ref 2)</a:t>
            </a:r>
            <a:endParaRPr kumimoji="0" lang="en-US" sz="1600" b="0" i="0" u="none" strike="noStrike" kern="1200" cap="none" spc="0" normalizeH="0" baseline="0" noProof="0" dirty="0">
              <a:ln>
                <a:noFill/>
              </a:ln>
              <a:solidFill>
                <a:schemeClr val="bg1"/>
              </a:solidFill>
              <a:effectLst>
                <a:outerShdw blurRad="63500" dir="2700000" algn="tl" rotWithShape="0">
                  <a:schemeClr val="tx1">
                    <a:alpha val="40000"/>
                  </a:schemeClr>
                </a:outerShdw>
              </a:effectLst>
              <a:uLnTx/>
              <a:uFillTx/>
              <a:latin typeface="+mn-lt"/>
              <a:ea typeface="+mn-ea"/>
              <a:cs typeface="+mn-cs"/>
            </a:endParaRPr>
          </a:p>
          <a:p>
            <a:pPr marL="282575" marR="0" lvl="0" indent="-282575" algn="l" defTabSz="914400" rtl="0" eaLnBrk="1" fontAlgn="auto" latinLnBrk="0" hangingPunct="1">
              <a:lnSpc>
                <a:spcPct val="100000"/>
              </a:lnSpc>
              <a:spcBef>
                <a:spcPts val="1000"/>
              </a:spcBef>
              <a:spcAft>
                <a:spcPts val="0"/>
              </a:spcAft>
              <a:buClrTx/>
              <a:buSzTx/>
              <a:buFont typeface="Calisto MT" pitchFamily="18" charset="0"/>
              <a:buNone/>
              <a:tabLst/>
              <a:defRPr sz="1800">
                <a:solidFill>
                  <a:srgbClr val="000000"/>
                </a:solidFill>
              </a:defRPr>
            </a:pPr>
            <a:r>
              <a:rPr kumimoji="0" lang="en-US" sz="1800" b="0" i="0" u="none" strike="noStrike" kern="1200" cap="none" spc="0" normalizeH="0" baseline="0" noProof="0" dirty="0">
                <a:ln>
                  <a:noFill/>
                </a:ln>
                <a:solidFill>
                  <a:srgbClr val="FFFFFF"/>
                </a:solidFill>
                <a:effectLst>
                  <a:outerShdw blurRad="63500" dir="2700000" algn="tl" rotWithShape="0">
                    <a:schemeClr val="tx1">
                      <a:alpha val="40000"/>
                    </a:schemeClr>
                  </a:outerShdw>
                </a:effectLst>
                <a:uLnTx/>
                <a:uFillTx/>
                <a:latin typeface="+mn-lt"/>
                <a:ea typeface="+mn-ea"/>
                <a:cs typeface="+mn-cs"/>
              </a:rPr>
              <a:t> </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Exec, load from logical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addr</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0x1100;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vpn</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a:t>
            </a: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Access page table to get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ppn</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for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latin typeface="+mn-lt"/>
                <a:ea typeface="+mn-ea"/>
                <a:cs typeface="+mn-cs"/>
              </a:rPr>
              <a:t>vpn</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rPr>
              <a:t> 1</a:t>
            </a: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lang="en-US" dirty="0">
                <a:solidFill>
                  <a:schemeClr val="bg1"/>
                </a:solidFill>
                <a:effectLst>
                  <a:outerShdw blurRad="63500" dir="2700000" algn="tl" rotWithShape="0">
                    <a:schemeClr val="tx1">
                      <a:alpha val="40000"/>
                    </a:schemeClr>
                  </a:outerShdw>
                </a:effectLst>
              </a:rPr>
              <a:t>Mem ref 3: 0x5004</a:t>
            </a: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rPr>
              <a:t>Learn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rPr>
              <a:t>vpn</a:t>
            </a:r>
            <a:r>
              <a:rPr kumimoji="0" lang="en-US" sz="18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rPr>
              <a:t> 1 is at </a:t>
            </a:r>
            <a:r>
              <a:rPr kumimoji="0" lang="en-US" sz="1800" b="0" i="0" u="none" strike="noStrike" kern="1200" cap="none" spc="0" normalizeH="0" baseline="0" noProof="0" dirty="0" err="1">
                <a:ln>
                  <a:noFill/>
                </a:ln>
                <a:solidFill>
                  <a:schemeClr val="bg2"/>
                </a:solidFill>
                <a:effectLst>
                  <a:outerShdw blurRad="63500" dir="2700000" algn="tl" rotWithShape="0">
                    <a:schemeClr val="tx1">
                      <a:alpha val="40000"/>
                    </a:schemeClr>
                  </a:outerShdw>
                </a:effectLst>
                <a:uLnTx/>
                <a:uFillTx/>
              </a:rPr>
              <a:t>ppn</a:t>
            </a:r>
            <a:r>
              <a:rPr kumimoji="0" lang="en-US" sz="1800" b="0" i="0" u="none" strike="noStrike" kern="1200" cap="none" spc="0" normalizeH="0" noProof="0" dirty="0">
                <a:ln>
                  <a:noFill/>
                </a:ln>
                <a:solidFill>
                  <a:schemeClr val="bg2"/>
                </a:solidFill>
                <a:effectLst>
                  <a:outerShdw blurRad="63500" dir="2700000" algn="tl" rotWithShape="0">
                    <a:schemeClr val="tx1">
                      <a:alpha val="40000"/>
                    </a:schemeClr>
                  </a:outerShdw>
                </a:effectLst>
                <a:uLnTx/>
                <a:uFillTx/>
              </a:rPr>
              <a:t> 0</a:t>
            </a:r>
          </a:p>
          <a:p>
            <a:pPr marL="577850" marR="0" lvl="1" indent="-295275" algn="l" defTabSz="914400" rtl="0" eaLnBrk="1" fontAlgn="auto" latinLnBrk="0" hangingPunct="1">
              <a:lnSpc>
                <a:spcPct val="100000"/>
              </a:lnSpc>
              <a:spcBef>
                <a:spcPts val="1000"/>
              </a:spcBef>
              <a:spcAft>
                <a:spcPts val="0"/>
              </a:spcAft>
              <a:buClr>
                <a:schemeClr val="bg2">
                  <a:lumMod val="60000"/>
                  <a:lumOff val="40000"/>
                </a:schemeClr>
              </a:buClr>
              <a:buSzTx/>
              <a:buFont typeface="Calisto MT" pitchFamily="18" charset="0"/>
              <a:buChar char="•"/>
              <a:tabLst/>
              <a:defRPr sz="1800">
                <a:solidFill>
                  <a:srgbClr val="000000"/>
                </a:solidFill>
              </a:defRPr>
            </a:pPr>
            <a:r>
              <a:rPr lang="en-US" dirty="0" err="1">
                <a:solidFill>
                  <a:schemeClr val="bg2"/>
                </a:solidFill>
                <a:effectLst>
                  <a:outerShdw blurRad="63500" dir="2700000" algn="tl" rotWithShape="0">
                    <a:schemeClr val="tx1">
                      <a:alpha val="40000"/>
                    </a:schemeClr>
                  </a:outerShdw>
                </a:effectLst>
              </a:rPr>
              <a:t>Movl</a:t>
            </a:r>
            <a:r>
              <a:rPr lang="en-US" dirty="0">
                <a:solidFill>
                  <a:schemeClr val="bg2"/>
                </a:solidFill>
                <a:effectLst>
                  <a:outerShdw blurRad="63500" dir="2700000" algn="tl" rotWithShape="0">
                    <a:schemeClr val="tx1">
                      <a:alpha val="40000"/>
                    </a:schemeClr>
                  </a:outerShdw>
                </a:effectLst>
              </a:rPr>
              <a:t> from 0x0100 into </a:t>
            </a:r>
            <a:r>
              <a:rPr lang="en-US" dirty="0" err="1">
                <a:solidFill>
                  <a:schemeClr val="bg2"/>
                </a:solidFill>
                <a:effectLst>
                  <a:outerShdw blurRad="63500" dir="2700000" algn="tl" rotWithShape="0">
                    <a:schemeClr val="tx1">
                      <a:alpha val="40000"/>
                    </a:schemeClr>
                  </a:outerShdw>
                </a:effectLst>
              </a:rPr>
              <a:t>reg</a:t>
            </a:r>
            <a:r>
              <a:rPr lang="en-US" dirty="0">
                <a:solidFill>
                  <a:schemeClr val="bg2"/>
                </a:solidFill>
                <a:effectLst>
                  <a:outerShdw blurRad="63500" dir="2700000" algn="tl" rotWithShape="0">
                    <a:schemeClr val="tx1">
                      <a:alpha val="40000"/>
                    </a:schemeClr>
                  </a:outerShdw>
                </a:effectLst>
              </a:rPr>
              <a:t> </a:t>
            </a:r>
            <a:r>
              <a:rPr lang="en-US" dirty="0">
                <a:solidFill>
                  <a:schemeClr val="bg1"/>
                </a:solidFill>
                <a:effectLst>
                  <a:outerShdw blurRad="63500" dir="2700000" algn="tl" rotWithShape="0">
                    <a:schemeClr val="tx1">
                      <a:alpha val="40000"/>
                    </a:schemeClr>
                  </a:outerShdw>
                </a:effectLst>
              </a:rPr>
              <a:t>(Mem ref 4)</a:t>
            </a:r>
            <a:endParaRPr kumimoji="0" lang="en-US" sz="1800" b="0" i="0" u="none" strike="noStrike" kern="1200" cap="none" spc="0" normalizeH="0" baseline="0" noProof="0" dirty="0">
              <a:ln>
                <a:noFill/>
              </a:ln>
              <a:solidFill>
                <a:schemeClr val="bg1"/>
              </a:solidFill>
              <a:effectLst>
                <a:outerShdw blurRad="63500" dir="2700000" algn="tl" rotWithShape="0">
                  <a:schemeClr val="tx1">
                    <a:alpha val="40000"/>
                  </a:schemeClr>
                </a:outerShdw>
              </a:effectLst>
              <a:uLnTx/>
              <a:uFillTx/>
            </a:endParaRPr>
          </a:p>
          <a:p>
            <a:pPr marL="282575" marR="0" lvl="0" indent="-282575" algn="l" defTabSz="914400" rtl="0" eaLnBrk="1" fontAlgn="auto" latinLnBrk="0" hangingPunct="1">
              <a:lnSpc>
                <a:spcPct val="100000"/>
              </a:lnSpc>
              <a:spcBef>
                <a:spcPts val="2000"/>
              </a:spcBef>
              <a:spcAft>
                <a:spcPts val="0"/>
              </a:spcAft>
              <a:buClrTx/>
              <a:buSzTx/>
              <a:buFont typeface="Calisto MT" pitchFamily="18" charset="0"/>
              <a:buChar char="•"/>
              <a:tabLst/>
              <a:defRPr/>
            </a:pPr>
            <a:endParaRPr kumimoji="0" lang="en-US" sz="2000" b="0" i="0" u="none" strike="noStrike" kern="1200" cap="none" spc="0" normalizeH="0" baseline="0" noProof="0" dirty="0">
              <a:ln>
                <a:noFill/>
              </a:ln>
              <a:solidFill>
                <a:schemeClr val="bg2"/>
              </a:solidFill>
              <a:effectLst>
                <a:outerShdw blurRad="63500" dir="2700000" algn="tl" rotWithShape="0">
                  <a:schemeClr val="tx1">
                    <a:alpha val="40000"/>
                  </a:schemeClr>
                </a:outerShdw>
              </a:effectLst>
              <a:uLnTx/>
              <a:uFillTx/>
              <a:latin typeface="+mn-lt"/>
              <a:ea typeface="+mn-ea"/>
              <a:cs typeface="+mn-cs"/>
            </a:endParaRPr>
          </a:p>
        </p:txBody>
      </p:sp>
      <p:sp>
        <p:nvSpPr>
          <p:cNvPr id="14" name="Rectangle 13"/>
          <p:cNvSpPr/>
          <p:nvPr/>
        </p:nvSpPr>
        <p:spPr>
          <a:xfrm>
            <a:off x="3356594" y="3399729"/>
            <a:ext cx="420007" cy="369332"/>
          </a:xfrm>
          <a:prstGeom prst="rect">
            <a:avLst/>
          </a:prstGeom>
        </p:spPr>
        <p:txBody>
          <a:bodyPr wrap="none">
            <a:spAutoFit/>
          </a:bodyPr>
          <a:lstStyle/>
          <a:p>
            <a:r>
              <a:rPr lang="en-US" dirty="0">
                <a:solidFill>
                  <a:srgbClr val="FFFFFF"/>
                </a:solidFill>
              </a:rPr>
              <a:t>12</a:t>
            </a:r>
            <a:endParaRPr lang="en-US" dirty="0"/>
          </a:p>
        </p:txBody>
      </p:sp>
      <p:sp>
        <p:nvSpPr>
          <p:cNvPr id="2" name="TextBox 1"/>
          <p:cNvSpPr txBox="1"/>
          <p:nvPr/>
        </p:nvSpPr>
        <p:spPr>
          <a:xfrm>
            <a:off x="4228290" y="1489474"/>
            <a:ext cx="4674613" cy="369332"/>
          </a:xfrm>
          <a:prstGeom prst="rect">
            <a:avLst/>
          </a:prstGeom>
          <a:noFill/>
        </p:spPr>
        <p:txBody>
          <a:bodyPr wrap="none" rtlCol="0">
            <a:spAutoFit/>
          </a:bodyPr>
          <a:lstStyle/>
          <a:p>
            <a:r>
              <a:rPr lang="en-US"/>
              <a:t>Old: How </a:t>
            </a:r>
            <a:r>
              <a:rPr lang="en-US" dirty="0"/>
              <a:t>many mem refs with segmentation?</a:t>
            </a:r>
          </a:p>
        </p:txBody>
      </p:sp>
      <p:sp>
        <p:nvSpPr>
          <p:cNvPr id="3" name="TextBox 2"/>
          <p:cNvSpPr txBox="1"/>
          <p:nvPr/>
        </p:nvSpPr>
        <p:spPr>
          <a:xfrm>
            <a:off x="5367131" y="1858806"/>
            <a:ext cx="1990866" cy="369332"/>
          </a:xfrm>
          <a:prstGeom prst="rect">
            <a:avLst/>
          </a:prstGeom>
          <a:noFill/>
        </p:spPr>
        <p:txBody>
          <a:bodyPr wrap="none" rtlCol="0">
            <a:spAutoFit/>
          </a:bodyPr>
          <a:lstStyle/>
          <a:p>
            <a:r>
              <a:rPr lang="en-US" dirty="0"/>
              <a:t>5 (3 </a:t>
            </a:r>
            <a:r>
              <a:rPr lang="en-US" dirty="0" err="1"/>
              <a:t>instrs</a:t>
            </a:r>
            <a:r>
              <a:rPr lang="en-US" dirty="0"/>
              <a:t>, 2 </a:t>
            </a:r>
            <a:r>
              <a:rPr lang="en-US" dirty="0" err="1"/>
              <a:t>movl</a:t>
            </a:r>
            <a:r>
              <a:rPr lang="en-US"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animBg="1"/>
      <p:bldP spid="13" grpId="0" build="p" bldLvl="2"/>
      <p:bldP spid="14"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B5F0-A7F5-DD9D-A6D7-977EBB66465A}"/>
              </a:ext>
            </a:extLst>
          </p:cNvPr>
          <p:cNvSpPr>
            <a:spLocks noGrp="1"/>
          </p:cNvSpPr>
          <p:nvPr>
            <p:ph type="title"/>
          </p:nvPr>
        </p:nvSpPr>
        <p:spPr/>
        <p:txBody>
          <a:bodyPr/>
          <a:lstStyle/>
          <a:p>
            <a:r>
              <a:rPr lang="en-US" sz="2800" dirty="0"/>
              <a:t>Why does paging double number of memory accesses?</a:t>
            </a:r>
          </a:p>
        </p:txBody>
      </p:sp>
      <p:sp>
        <p:nvSpPr>
          <p:cNvPr id="3" name="Content Placeholder 2">
            <a:extLst>
              <a:ext uri="{FF2B5EF4-FFF2-40B4-BE49-F238E27FC236}">
                <a16:creationId xmlns:a16="http://schemas.microsoft.com/office/drawing/2014/main" id="{52E92374-D9E5-243C-A5D3-F3CCCBADEB52}"/>
              </a:ext>
            </a:extLst>
          </p:cNvPr>
          <p:cNvSpPr>
            <a:spLocks noGrp="1"/>
          </p:cNvSpPr>
          <p:nvPr>
            <p:ph idx="1"/>
          </p:nvPr>
        </p:nvSpPr>
        <p:spPr/>
        <p:txBody>
          <a:bodyPr vert="horz" lIns="91440" tIns="45720" rIns="91440" bIns="45720" rtlCol="0" anchor="t">
            <a:normAutofit fontScale="92500"/>
          </a:bodyPr>
          <a:lstStyle/>
          <a:p>
            <a:r>
              <a:rPr lang="en-US" dirty="0">
                <a:effectLst>
                  <a:outerShdw blurRad="63500" dir="2700000" algn="tl" rotWithShape="0">
                    <a:prstClr val="white">
                      <a:alpha val="40000"/>
                    </a:prstClr>
                  </a:outerShdw>
                </a:effectLst>
              </a:rPr>
              <a:t>ANSWER: Because for each access to memory by a process (instruction read/fetch or data read or data </a:t>
            </a:r>
            <a:r>
              <a:rPr lang="en-US">
                <a:effectLst>
                  <a:outerShdw blurRad="63500" dir="2700000" algn="tl" rotWithShape="0">
                    <a:prstClr val="white">
                      <a:alpha val="40000"/>
                    </a:prstClr>
                  </a:outerShdw>
                </a:effectLst>
              </a:rPr>
              <a:t>write):</a:t>
            </a:r>
            <a:endParaRPr lang="en-US" dirty="0">
              <a:effectLst>
                <a:outerShdw blurRad="63500" dir="2700000" algn="tl" rotWithShape="0">
                  <a:prstClr val="white">
                    <a:alpha val="40000"/>
                  </a:prstClr>
                </a:outerShdw>
              </a:effectLst>
            </a:endParaRPr>
          </a:p>
          <a:p>
            <a:pPr lvl="1" indent="-533400">
              <a:buClr>
                <a:srgbClr val="858585"/>
              </a:buClr>
              <a:buFont typeface="Courier New" pitchFamily="18" charset="0"/>
              <a:buChar char="o"/>
            </a:pPr>
            <a:r>
              <a:rPr lang="en-US" dirty="0">
                <a:effectLst>
                  <a:outerShdw blurRad="63500" dir="2700000" algn="tl" rotWithShape="0">
                    <a:prstClr val="white">
                      <a:alpha val="40000"/>
                    </a:prstClr>
                  </a:outerShdw>
                </a:effectLst>
              </a:rPr>
              <a:t>System must FIRST access memory to read the Page Table Entry in order to translate the virtual/logical address for the instruction/data being accessed by the process AND THEN make a second access to read/fetch the instruction or read/write the data.</a:t>
            </a:r>
          </a:p>
          <a:p>
            <a:pPr lvl="1" indent="-533400">
              <a:buClr>
                <a:srgbClr val="858585"/>
              </a:buClr>
              <a:buFont typeface="Courier New" pitchFamily="18" charset="0"/>
              <a:buChar char="o"/>
            </a:pPr>
            <a:r>
              <a:rPr lang="en-US" sz="2400" dirty="0">
                <a:effectLst>
                  <a:outerShdw blurRad="63500" dir="2700000" algn="tl" rotWithShape="0">
                    <a:prstClr val="white">
                      <a:alpha val="40000"/>
                    </a:prstClr>
                  </a:outerShdw>
                </a:effectLst>
              </a:rPr>
              <a:t>So we have a doubling of the number of memory accesses when paging is used (100% increase in accesses).</a:t>
            </a:r>
            <a:endParaRPr lang="en-US" dirty="0">
              <a:effectLst>
                <a:outerShdw blurRad="63500" dir="2700000" algn="tl" rotWithShape="0">
                  <a:prstClr val="white">
                    <a:alpha val="40000"/>
                  </a:prstClr>
                </a:outerShdw>
              </a:effectLst>
            </a:endParaRPr>
          </a:p>
          <a:p>
            <a:pPr lvl="1" indent="-533400">
              <a:buClr>
                <a:srgbClr val="858585"/>
              </a:buClr>
              <a:buFont typeface="Courier New" pitchFamily="18" charset="0"/>
              <a:buChar char="o"/>
            </a:pPr>
            <a:r>
              <a:rPr lang="en-US" sz="2400" dirty="0">
                <a:effectLst>
                  <a:outerShdw blurRad="63500" dir="2700000" algn="tl" rotWithShape="0">
                    <a:prstClr val="white">
                      <a:alpha val="40000"/>
                    </a:prstClr>
                  </a:outerShdw>
                </a:effectLst>
              </a:rPr>
              <a:t>This is a fatal disadvantage for paging unless we can find a way to reduce the increase (Fortunately, we can!)</a:t>
            </a:r>
          </a:p>
          <a:p>
            <a:pPr marL="44450" lvl="1" indent="0">
              <a:buClr>
                <a:srgbClr val="858585"/>
              </a:buClr>
              <a:buNone/>
            </a:pPr>
            <a:endParaRPr lang="en-US" dirty="0">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72120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4400" dirty="0"/>
              <a:t>Advantages of Paging</a:t>
            </a:r>
          </a:p>
        </p:txBody>
      </p:sp>
      <p:sp>
        <p:nvSpPr>
          <p:cNvPr id="180227" name="Rectangle 3"/>
          <p:cNvSpPr>
            <a:spLocks noGrp="1" noChangeArrowheads="1"/>
          </p:cNvSpPr>
          <p:nvPr>
            <p:ph type="body" idx="1"/>
          </p:nvPr>
        </p:nvSpPr>
        <p:spPr>
          <a:xfrm>
            <a:off x="446602" y="1828800"/>
            <a:ext cx="8273328" cy="4297363"/>
          </a:xfrm>
        </p:spPr>
        <p:txBody>
          <a:bodyPr vert="horz" lIns="91440" tIns="45720" rIns="91440" bIns="45720" rtlCol="0" anchor="t">
            <a:normAutofit fontScale="92500" lnSpcReduction="20000"/>
          </a:bodyPr>
          <a:lstStyle/>
          <a:p>
            <a:pPr>
              <a:lnSpc>
                <a:spcPct val="90000"/>
              </a:lnSpc>
              <a:buNone/>
            </a:pPr>
            <a:r>
              <a:rPr lang="en-US" sz="2400" dirty="0"/>
              <a:t>No external fragmentation</a:t>
            </a:r>
            <a:r>
              <a:rPr lang="en-US" dirty="0"/>
              <a:t> (Big advantage!)</a:t>
            </a:r>
            <a:endParaRPr lang="en-US" sz="2400" dirty="0"/>
          </a:p>
          <a:p>
            <a:pPr lvl="1">
              <a:lnSpc>
                <a:spcPct val="90000"/>
              </a:lnSpc>
            </a:pPr>
            <a:r>
              <a:rPr lang="en-US" sz="2000" dirty="0"/>
              <a:t>Any page can be placed in any frame in physical memory</a:t>
            </a:r>
          </a:p>
          <a:p>
            <a:pPr marL="0" indent="0">
              <a:lnSpc>
                <a:spcPct val="90000"/>
              </a:lnSpc>
              <a:buNone/>
            </a:pPr>
            <a:r>
              <a:rPr lang="en-US" dirty="0"/>
              <a:t>Fast to allocate and free physical pages/page frames (Big advantages!)</a:t>
            </a:r>
            <a:endParaRPr lang="en-US" dirty="0">
              <a:effectLst>
                <a:outerShdw blurRad="63500" dir="2700000" algn="tl" rotWithShape="0">
                  <a:prstClr val="white">
                    <a:alpha val="40000"/>
                  </a:prstClr>
                </a:outerShdw>
              </a:effectLst>
            </a:endParaRPr>
          </a:p>
          <a:p>
            <a:pPr lvl="1">
              <a:lnSpc>
                <a:spcPct val="90000"/>
              </a:lnSpc>
            </a:pPr>
            <a:r>
              <a:rPr lang="en-US" dirty="0"/>
              <a:t>Alloc: No searching for suitable free space (since all pages are same size, any free page is the right size)</a:t>
            </a:r>
          </a:p>
          <a:p>
            <a:pPr lvl="1">
              <a:lnSpc>
                <a:spcPct val="90000"/>
              </a:lnSpc>
            </a:pPr>
            <a:r>
              <a:rPr lang="en-US" dirty="0"/>
              <a:t>Free: Doesn’t have to </a:t>
            </a:r>
            <a:r>
              <a:rPr lang="en-US" dirty="0" err="1"/>
              <a:t>coallesce</a:t>
            </a:r>
            <a:r>
              <a:rPr lang="en-US" dirty="0"/>
              <a:t> with adjacent free space</a:t>
            </a:r>
          </a:p>
          <a:p>
            <a:pPr lvl="1">
              <a:lnSpc>
                <a:spcPct val="90000"/>
              </a:lnSpc>
            </a:pPr>
            <a:r>
              <a:rPr lang="en-US" dirty="0"/>
              <a:t>Just use bitmap (or free page list) to show free/allocated page frames</a:t>
            </a:r>
          </a:p>
          <a:p>
            <a:pPr>
              <a:lnSpc>
                <a:spcPct val="90000"/>
              </a:lnSpc>
              <a:buNone/>
            </a:pPr>
            <a:r>
              <a:rPr lang="en-US" sz="2400" dirty="0"/>
              <a:t>Simple to swap-out portions of memory to disk (</a:t>
            </a:r>
            <a:r>
              <a:rPr lang="en-US" dirty="0"/>
              <a:t>Also big advantages! Later</a:t>
            </a:r>
            <a:r>
              <a:rPr lang="en-US" sz="2400" dirty="0"/>
              <a:t> </a:t>
            </a:r>
            <a:r>
              <a:rPr lang="en-US" dirty="0"/>
              <a:t>class</a:t>
            </a:r>
            <a:r>
              <a:rPr lang="en-US" sz="2400" dirty="0"/>
              <a:t>)</a:t>
            </a:r>
            <a:endParaRPr lang="en-US" sz="2400" dirty="0">
              <a:effectLst>
                <a:outerShdw blurRad="63500" dir="2700000" algn="tl" rotWithShape="0">
                  <a:prstClr val="white">
                    <a:alpha val="40000"/>
                  </a:prstClr>
                </a:outerShdw>
              </a:effectLst>
            </a:endParaRPr>
          </a:p>
          <a:p>
            <a:pPr lvl="1">
              <a:lnSpc>
                <a:spcPct val="90000"/>
              </a:lnSpc>
            </a:pPr>
            <a:r>
              <a:rPr lang="en-US" sz="2000" dirty="0"/>
              <a:t>Page size matches disk block size</a:t>
            </a:r>
          </a:p>
          <a:p>
            <a:pPr lvl="1">
              <a:lnSpc>
                <a:spcPct val="90000"/>
              </a:lnSpc>
              <a:buClr>
                <a:srgbClr val="858585"/>
              </a:buClr>
            </a:pPr>
            <a:r>
              <a:rPr lang="en-US" sz="2100" dirty="0">
                <a:effectLst>
                  <a:outerShdw blurRad="63500" dir="2700000" algn="tl" rotWithShape="0">
                    <a:prstClr val="white">
                      <a:alpha val="40000"/>
                    </a:prstClr>
                  </a:outerShdw>
                </a:effectLst>
              </a:rPr>
              <a:t>Add “present” bit to PTE (Page Table Entry)</a:t>
            </a:r>
            <a:endParaRPr lang="en-US" sz="2000" dirty="0"/>
          </a:p>
          <a:p>
            <a:pPr lvl="1">
              <a:lnSpc>
                <a:spcPct val="90000"/>
              </a:lnSpc>
            </a:pPr>
            <a:r>
              <a:rPr lang="en-US" sz="2000" dirty="0"/>
              <a:t>Can run process when many pages are on disk (Incredible advantage!)</a:t>
            </a:r>
            <a:endParaRPr lang="en-US" sz="2000" dirty="0">
              <a:effectLst>
                <a:outerShdw blurRad="63500" dir="2700000" algn="tl" rotWithShape="0">
                  <a:prstClr val="white">
                    <a:alpha val="40000"/>
                  </a:prstClr>
                </a:outerShdw>
              </a:effectLst>
            </a:endParaRPr>
          </a:p>
          <a:p>
            <a:pPr lvl="1">
              <a:lnSpc>
                <a:spcPct val="90000"/>
              </a:lnSpc>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4600" dirty="0">
                <a:solidFill>
                  <a:srgbClr val="FFFFFF"/>
                </a:solidFill>
              </a:rPr>
              <a:t>Review: </a:t>
            </a:r>
            <a:br>
              <a:rPr lang="en-US" sz="4600" dirty="0">
                <a:solidFill>
                  <a:srgbClr val="FFFFFF"/>
                </a:solidFill>
              </a:rPr>
            </a:br>
            <a:r>
              <a:rPr lang="en-US" sz="4600" dirty="0">
                <a:solidFill>
                  <a:srgbClr val="FFFFFF"/>
                </a:solidFill>
              </a:rPr>
              <a:t>Match Description</a:t>
            </a:r>
            <a:endParaRPr sz="4600" dirty="0">
              <a:solidFill>
                <a:srgbClr val="FFFFFF"/>
              </a:solidFill>
            </a:endParaRPr>
          </a:p>
        </p:txBody>
      </p:sp>
      <p:sp>
        <p:nvSpPr>
          <p:cNvPr id="5" name="Text Placeholder 4"/>
          <p:cNvSpPr>
            <a:spLocks noGrp="1"/>
          </p:cNvSpPr>
          <p:nvPr>
            <p:ph type="body" idx="1"/>
          </p:nvPr>
        </p:nvSpPr>
        <p:spPr>
          <a:xfrm>
            <a:off x="4749772" y="1643724"/>
            <a:ext cx="4575921" cy="838200"/>
          </a:xfrm>
        </p:spPr>
        <p:txBody>
          <a:bodyPr/>
          <a:lstStyle/>
          <a:p>
            <a:r>
              <a:rPr lang="en-US" dirty="0">
                <a:solidFill>
                  <a:srgbClr val="333333"/>
                </a:solidFill>
              </a:rPr>
              <a:t>Name of approach</a:t>
            </a:r>
            <a:br>
              <a:rPr lang="en-US" dirty="0">
                <a:solidFill>
                  <a:srgbClr val="333333"/>
                </a:solidFill>
              </a:rPr>
            </a:br>
            <a:r>
              <a:rPr lang="en-US" dirty="0">
                <a:solidFill>
                  <a:srgbClr val="333333"/>
                </a:solidFill>
              </a:rPr>
              <a:t> (covered previous class):</a:t>
            </a:r>
          </a:p>
        </p:txBody>
      </p:sp>
      <p:sp>
        <p:nvSpPr>
          <p:cNvPr id="45" name="Shape 45"/>
          <p:cNvSpPr>
            <a:spLocks noGrp="1"/>
          </p:cNvSpPr>
          <p:nvPr>
            <p:ph sz="half" idx="2"/>
          </p:nvPr>
        </p:nvSpPr>
        <p:spPr>
          <a:xfrm>
            <a:off x="5308365" y="2513300"/>
            <a:ext cx="3566160" cy="3732585"/>
          </a:xfrm>
          <a:prstGeom prst="rect">
            <a:avLst/>
          </a:prstGeom>
        </p:spPr>
        <p:txBody>
          <a:bodyPr vert="horz" lIns="91440" tIns="45720" rIns="91440" bIns="45720" rtlCol="0" anchor="t">
            <a:normAutofit fontScale="92500" lnSpcReduction="20000"/>
          </a:bodyPr>
          <a:lstStyle/>
          <a:p>
            <a:pPr>
              <a:lnSpc>
                <a:spcPct val="120000"/>
              </a:lnSpc>
              <a:spcBef>
                <a:spcPts val="3164"/>
              </a:spcBef>
              <a:buNone/>
              <a:defRPr sz="1800">
                <a:solidFill>
                  <a:srgbClr val="000000"/>
                </a:solidFill>
              </a:defRPr>
            </a:pPr>
            <a:r>
              <a:rPr sz="2700" b="1" dirty="0">
                <a:solidFill>
                  <a:srgbClr val="333333"/>
                </a:solidFill>
                <a:ea typeface="Helvetica"/>
                <a:cs typeface="Helvetica"/>
                <a:sym typeface="Helvetica"/>
              </a:rPr>
              <a:t>Segmentation</a:t>
            </a:r>
            <a:endParaRPr lang="en-US" sz="2700" b="1" dirty="0">
              <a:solidFill>
                <a:srgbClr val="333333"/>
              </a:solidFill>
              <a:ea typeface="Helvetica"/>
              <a:cs typeface="Helvetica"/>
              <a:sym typeface="Helvetica"/>
            </a:endParaRPr>
          </a:p>
          <a:p>
            <a:pPr>
              <a:lnSpc>
                <a:spcPct val="120000"/>
              </a:lnSpc>
              <a:spcBef>
                <a:spcPts val="3164"/>
              </a:spcBef>
              <a:buNone/>
              <a:defRPr sz="1800">
                <a:solidFill>
                  <a:srgbClr val="000000"/>
                </a:solidFill>
              </a:defRPr>
            </a:pPr>
            <a:r>
              <a:rPr lang="en-US" sz="2700" b="1" dirty="0">
                <a:solidFill>
                  <a:srgbClr val="333333"/>
                </a:solidFill>
                <a:ea typeface="Helvetica"/>
                <a:cs typeface="Helvetica"/>
                <a:sym typeface="Helvetica"/>
              </a:rPr>
              <a:t>Base </a:t>
            </a:r>
            <a:endParaRPr lang="en-US" sz="2700" dirty="0">
              <a:solidFill>
                <a:srgbClr val="333333"/>
              </a:solidFill>
              <a:effectLst>
                <a:outerShdw blurRad="63500" dir="2700000" algn="tl" rotWithShape="0">
                  <a:prstClr val="white">
                    <a:alpha val="40000"/>
                  </a:prstClr>
                </a:outerShdw>
              </a:effectLst>
            </a:endParaRPr>
          </a:p>
          <a:p>
            <a:pPr>
              <a:lnSpc>
                <a:spcPct val="120000"/>
              </a:lnSpc>
              <a:spcBef>
                <a:spcPts val="3164"/>
              </a:spcBef>
              <a:buNone/>
              <a:defRPr sz="1800">
                <a:solidFill>
                  <a:srgbClr val="000000"/>
                </a:solidFill>
              </a:defRPr>
            </a:pPr>
            <a:r>
              <a:rPr lang="en-US" sz="2700" b="1" dirty="0">
                <a:solidFill>
                  <a:srgbClr val="333333"/>
                </a:solidFill>
                <a:effectLst>
                  <a:outerShdw blurRad="63500" dir="2700000" algn="tl" rotWithShape="0">
                    <a:prstClr val="white">
                      <a:alpha val="40000"/>
                    </a:prstClr>
                  </a:outerShdw>
                </a:effectLst>
                <a:cs typeface="Helvetica"/>
              </a:rPr>
              <a:t>Static Relocation</a:t>
            </a:r>
            <a:endParaRPr lang="en-US" dirty="0"/>
          </a:p>
          <a:p>
            <a:pPr>
              <a:lnSpc>
                <a:spcPct val="120000"/>
              </a:lnSpc>
              <a:spcBef>
                <a:spcPts val="3164"/>
              </a:spcBef>
              <a:buNone/>
              <a:defRPr sz="1800">
                <a:solidFill>
                  <a:srgbClr val="000000"/>
                </a:solidFill>
              </a:defRPr>
            </a:pPr>
            <a:r>
              <a:rPr lang="en-US" sz="2700" b="1" dirty="0" err="1">
                <a:solidFill>
                  <a:srgbClr val="333333"/>
                </a:solidFill>
                <a:ea typeface="Helvetica"/>
                <a:cs typeface="Helvetica"/>
                <a:sym typeface="Helvetica"/>
              </a:rPr>
              <a:t>Base+Bounds</a:t>
            </a:r>
            <a:endParaRPr lang="en-US" sz="2700" b="1" dirty="0">
              <a:solidFill>
                <a:srgbClr val="333333"/>
              </a:solidFill>
              <a:ea typeface="Helvetica"/>
              <a:cs typeface="Helvetica"/>
              <a:sym typeface="Helvetica"/>
            </a:endParaRPr>
          </a:p>
          <a:p>
            <a:pPr>
              <a:lnSpc>
                <a:spcPct val="120000"/>
              </a:lnSpc>
              <a:spcBef>
                <a:spcPts val="3164"/>
              </a:spcBef>
              <a:buNone/>
              <a:defRPr sz="1800">
                <a:solidFill>
                  <a:srgbClr val="000000"/>
                </a:solidFill>
              </a:defRPr>
            </a:pPr>
            <a:r>
              <a:rPr lang="en-US" sz="2700" b="1" dirty="0">
                <a:solidFill>
                  <a:srgbClr val="333333"/>
                </a:solidFill>
                <a:ea typeface="Helvetica"/>
                <a:cs typeface="Helvetica"/>
                <a:sym typeface="Helvetica"/>
              </a:rPr>
              <a:t>Time Sharing</a:t>
            </a:r>
            <a:r>
              <a:rPr lang="en-US" sz="2700" dirty="0">
                <a:solidFill>
                  <a:srgbClr val="333333"/>
                </a:solidFill>
              </a:rPr>
              <a:t> </a:t>
            </a:r>
          </a:p>
          <a:p>
            <a:pPr>
              <a:lnSpc>
                <a:spcPct val="120000"/>
              </a:lnSpc>
              <a:spcBef>
                <a:spcPts val="3164"/>
              </a:spcBef>
              <a:buNone/>
              <a:defRPr sz="1800">
                <a:solidFill>
                  <a:srgbClr val="000000"/>
                </a:solidFill>
              </a:defRPr>
            </a:pPr>
            <a:endParaRPr sz="2700" dirty="0">
              <a:solidFill>
                <a:srgbClr val="A6AAA8"/>
              </a:solidFill>
            </a:endParaRPr>
          </a:p>
        </p:txBody>
      </p:sp>
      <p:sp>
        <p:nvSpPr>
          <p:cNvPr id="6" name="Text Placeholder 5"/>
          <p:cNvSpPr>
            <a:spLocks noGrp="1"/>
          </p:cNvSpPr>
          <p:nvPr>
            <p:ph type="body" sz="quarter" idx="3"/>
          </p:nvPr>
        </p:nvSpPr>
        <p:spPr>
          <a:xfrm>
            <a:off x="449583" y="1612348"/>
            <a:ext cx="3566160" cy="838200"/>
          </a:xfrm>
        </p:spPr>
        <p:txBody>
          <a:bodyPr/>
          <a:lstStyle/>
          <a:p>
            <a:r>
              <a:rPr lang="en-US" dirty="0"/>
              <a:t>Description</a:t>
            </a:r>
          </a:p>
        </p:txBody>
      </p:sp>
      <p:sp>
        <p:nvSpPr>
          <p:cNvPr id="7" name="Content Placeholder 6"/>
          <p:cNvSpPr>
            <a:spLocks noGrp="1"/>
          </p:cNvSpPr>
          <p:nvPr>
            <p:ph sz="quarter" idx="4"/>
          </p:nvPr>
        </p:nvSpPr>
        <p:spPr>
          <a:xfrm>
            <a:off x="85163" y="2481924"/>
            <a:ext cx="4773983" cy="3732585"/>
          </a:xfrm>
        </p:spPr>
        <p:txBody>
          <a:bodyPr>
            <a:normAutofit/>
          </a:bodyPr>
          <a:lstStyle/>
          <a:p>
            <a:r>
              <a:rPr lang="en-US" dirty="0"/>
              <a:t>one process uses RAM at a time</a:t>
            </a:r>
          </a:p>
          <a:p>
            <a:r>
              <a:rPr lang="en-US" dirty="0"/>
              <a:t>rewrite code and addresses before running</a:t>
            </a:r>
          </a:p>
          <a:p>
            <a:r>
              <a:rPr lang="en-US" dirty="0"/>
              <a:t>add per-process starting location to </a:t>
            </a:r>
            <a:r>
              <a:rPr lang="en-US" dirty="0" err="1"/>
              <a:t>virt</a:t>
            </a:r>
            <a:r>
              <a:rPr lang="en-US" dirty="0"/>
              <a:t> </a:t>
            </a:r>
            <a:r>
              <a:rPr lang="en-US" dirty="0" err="1"/>
              <a:t>addr</a:t>
            </a:r>
            <a:r>
              <a:rPr lang="en-US" dirty="0"/>
              <a:t> to obtain phys </a:t>
            </a:r>
            <a:r>
              <a:rPr lang="en-US" dirty="0" err="1"/>
              <a:t>addr</a:t>
            </a:r>
            <a:endParaRPr lang="en-US" dirty="0"/>
          </a:p>
          <a:p>
            <a:r>
              <a:rPr lang="en-US" dirty="0"/>
              <a:t>dynamic approach that verifies address is in valid range</a:t>
            </a:r>
          </a:p>
          <a:p>
            <a:r>
              <a:rPr lang="en-US" dirty="0">
                <a:solidFill>
                  <a:srgbClr val="333333"/>
                </a:solidFill>
              </a:rPr>
              <a:t>several </a:t>
            </a:r>
            <a:r>
              <a:rPr lang="en-US" dirty="0" err="1">
                <a:solidFill>
                  <a:srgbClr val="333333"/>
                </a:solidFill>
              </a:rPr>
              <a:t>base+bound</a:t>
            </a:r>
            <a:r>
              <a:rPr lang="en-US" dirty="0">
                <a:solidFill>
                  <a:srgbClr val="333333"/>
                </a:solidFill>
              </a:rPr>
              <a:t> pairs per process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4400" dirty="0"/>
              <a:t>Disadvantages of Paging</a:t>
            </a:r>
          </a:p>
        </p:txBody>
      </p:sp>
      <p:sp>
        <p:nvSpPr>
          <p:cNvPr id="181251" name="Rectangle 3"/>
          <p:cNvSpPr>
            <a:spLocks noGrp="1" noChangeArrowheads="1"/>
          </p:cNvSpPr>
          <p:nvPr>
            <p:ph type="body" idx="1"/>
          </p:nvPr>
        </p:nvSpPr>
        <p:spPr>
          <a:xfrm>
            <a:off x="198084" y="1828800"/>
            <a:ext cx="8746246" cy="4297363"/>
          </a:xfrm>
        </p:spPr>
        <p:txBody>
          <a:bodyPr vert="horz" lIns="91440" tIns="45720" rIns="91440" bIns="45720" rtlCol="0" anchor="t">
            <a:normAutofit fontScale="85000" lnSpcReduction="20000"/>
          </a:bodyPr>
          <a:lstStyle/>
          <a:p>
            <a:pPr marL="457200" indent="-457200">
              <a:lnSpc>
                <a:spcPct val="90000"/>
              </a:lnSpc>
              <a:buAutoNum type="arabicPeriod"/>
            </a:pPr>
            <a:r>
              <a:rPr lang="en-US" dirty="0"/>
              <a:t>Internal</a:t>
            </a:r>
            <a:r>
              <a:rPr lang="en-US" sz="2400" dirty="0"/>
              <a:t> fragmentation (</a:t>
            </a:r>
            <a:r>
              <a:rPr lang="en-US" dirty="0"/>
              <a:t>Small</a:t>
            </a:r>
            <a:r>
              <a:rPr lang="en-US" sz="2400" dirty="0"/>
              <a:t> disadvantage): Page size may not match size</a:t>
            </a:r>
            <a:r>
              <a:rPr lang="en-US" dirty="0"/>
              <a:t> of space </a:t>
            </a:r>
            <a:r>
              <a:rPr lang="en-US" sz="2400" dirty="0"/>
              <a:t>needed by process</a:t>
            </a:r>
            <a:r>
              <a:rPr lang="en-US" dirty="0"/>
              <a:t> (the page size is sometimes too big)</a:t>
            </a:r>
            <a:endParaRPr lang="en-US">
              <a:effectLst>
                <a:outerShdw blurRad="63500" dir="2700000" algn="tl" rotWithShape="0">
                  <a:prstClr val="white">
                    <a:alpha val="40000"/>
                  </a:prstClr>
                </a:outerShdw>
              </a:effectLst>
            </a:endParaRPr>
          </a:p>
          <a:p>
            <a:pPr lvl="1">
              <a:lnSpc>
                <a:spcPct val="90000"/>
              </a:lnSpc>
            </a:pPr>
            <a:r>
              <a:rPr lang="en-US" sz="2000" dirty="0"/>
              <a:t>Wasted memory from internal fragmentation grows with larger pages</a:t>
            </a:r>
            <a:endParaRPr lang="en-US" sz="2000" dirty="0">
              <a:effectLst>
                <a:outerShdw blurRad="63500" dir="2700000" algn="tl" rotWithShape="0">
                  <a:prstClr val="white">
                    <a:alpha val="40000"/>
                  </a:prstClr>
                </a:outerShdw>
              </a:effectLst>
            </a:endParaRPr>
          </a:p>
          <a:p>
            <a:pPr lvl="1">
              <a:lnSpc>
                <a:spcPct val="90000"/>
              </a:lnSpc>
            </a:pPr>
            <a:r>
              <a:rPr lang="en-US" sz="2000" b="1" dirty="0"/>
              <a:t>Tension: How to reduce internal fragmentation?</a:t>
            </a:r>
            <a:endParaRPr lang="en-US" sz="2000" b="1" dirty="0">
              <a:effectLst>
                <a:outerShdw blurRad="63500" dir="2700000" algn="tl" rotWithShape="0">
                  <a:prstClr val="white">
                    <a:alpha val="40000"/>
                  </a:prstClr>
                </a:outerShdw>
              </a:effectLst>
            </a:endParaRPr>
          </a:p>
          <a:p>
            <a:pPr>
              <a:lnSpc>
                <a:spcPct val="90000"/>
              </a:lnSpc>
              <a:buNone/>
            </a:pPr>
            <a:r>
              <a:rPr lang="en-US" dirty="0"/>
              <a:t>2. Additional</a:t>
            </a:r>
            <a:r>
              <a:rPr lang="en-US" sz="2400" dirty="0"/>
              <a:t> memory reference to page table --&gt; </a:t>
            </a:r>
            <a:r>
              <a:rPr lang="en-US" dirty="0"/>
              <a:t>Fatal disadvantage (must solve, but we can!)</a:t>
            </a:r>
            <a:endParaRPr lang="en-US" sz="2400" dirty="0">
              <a:effectLst>
                <a:outerShdw blurRad="63500" dir="2700000" algn="tl" rotWithShape="0">
                  <a:prstClr val="white">
                    <a:alpha val="40000"/>
                  </a:prstClr>
                </a:outerShdw>
              </a:effectLst>
            </a:endParaRPr>
          </a:p>
          <a:p>
            <a:pPr lvl="1">
              <a:lnSpc>
                <a:spcPct val="90000"/>
              </a:lnSpc>
            </a:pPr>
            <a:r>
              <a:rPr lang="en-US" sz="2000" dirty="0"/>
              <a:t>Page table must be stored in memory</a:t>
            </a:r>
          </a:p>
          <a:p>
            <a:pPr lvl="1">
              <a:lnSpc>
                <a:spcPct val="90000"/>
              </a:lnSpc>
            </a:pPr>
            <a:r>
              <a:rPr lang="en-US" sz="2000" dirty="0"/>
              <a:t>MMU stores only base address of page table in PTBR</a:t>
            </a:r>
          </a:p>
          <a:p>
            <a:pPr lvl="1">
              <a:lnSpc>
                <a:spcPct val="90000"/>
              </a:lnSpc>
            </a:pPr>
            <a:r>
              <a:rPr lang="en-US" sz="2000" dirty="0"/>
              <a:t>Solution: Add TLBs (cache for PTEs (future class))</a:t>
            </a:r>
            <a:endParaRPr lang="en-US" sz="2000" dirty="0">
              <a:effectLst>
                <a:outerShdw blurRad="63500" dir="2700000" algn="tl" rotWithShape="0">
                  <a:prstClr val="white">
                    <a:alpha val="40000"/>
                  </a:prstClr>
                </a:outerShdw>
              </a:effectLst>
            </a:endParaRPr>
          </a:p>
          <a:p>
            <a:pPr>
              <a:lnSpc>
                <a:spcPct val="90000"/>
              </a:lnSpc>
              <a:buNone/>
            </a:pPr>
            <a:r>
              <a:rPr lang="en-US" dirty="0"/>
              <a:t>3. Storage</a:t>
            </a:r>
            <a:r>
              <a:rPr lang="en-US" sz="2400" dirty="0"/>
              <a:t> for page tables may be substantial</a:t>
            </a:r>
            <a:endParaRPr lang="en-US" sz="2400" dirty="0">
              <a:effectLst>
                <a:outerShdw blurRad="63500" dir="2700000" algn="tl" rotWithShape="0">
                  <a:prstClr val="white">
                    <a:alpha val="40000"/>
                  </a:prstClr>
                </a:outerShdw>
              </a:effectLst>
            </a:endParaRPr>
          </a:p>
          <a:p>
            <a:pPr lvl="1">
              <a:lnSpc>
                <a:spcPct val="90000"/>
              </a:lnSpc>
            </a:pPr>
            <a:r>
              <a:rPr lang="en-US" sz="2000" dirty="0"/>
              <a:t>Simple page table: Requires PTE for all pages in address space</a:t>
            </a:r>
          </a:p>
          <a:p>
            <a:pPr lvl="2">
              <a:lnSpc>
                <a:spcPct val="90000"/>
              </a:lnSpc>
            </a:pPr>
            <a:r>
              <a:rPr lang="en-US" sz="1800" dirty="0"/>
              <a:t>Entry needed even if page not allocated</a:t>
            </a:r>
          </a:p>
          <a:p>
            <a:pPr lvl="1">
              <a:lnSpc>
                <a:spcPct val="90000"/>
              </a:lnSpc>
            </a:pPr>
            <a:r>
              <a:rPr lang="en-US" sz="2000" dirty="0"/>
              <a:t>Problematic with dynamic stack and heap within address space</a:t>
            </a:r>
          </a:p>
          <a:p>
            <a:pPr lvl="1">
              <a:lnSpc>
                <a:spcPct val="90000"/>
              </a:lnSpc>
            </a:pPr>
            <a:r>
              <a:rPr lang="en-US" sz="2000" dirty="0"/>
              <a:t>Page tables must be allocated contiguously in memory</a:t>
            </a:r>
          </a:p>
          <a:p>
            <a:pPr lvl="1">
              <a:lnSpc>
                <a:spcPct val="90000"/>
              </a:lnSpc>
            </a:pPr>
            <a:r>
              <a:rPr lang="en-US" sz="2000" dirty="0"/>
              <a:t>Solution: Combine paging and segmentation (future class)</a:t>
            </a:r>
            <a:endParaRPr lang="en-US" sz="2000" dirty="0">
              <a:effectLst>
                <a:outerShdw blurRad="63500" dir="2700000" algn="tl" rotWithShape="0">
                  <a:prstClr val="white">
                    <a:alpha val="40000"/>
                  </a:prstClr>
                </a:outerShdw>
              </a:effectLst>
            </a:endParaRPr>
          </a:p>
          <a:p>
            <a:pPr lvl="1">
              <a:lnSpc>
                <a:spcPct val="90000"/>
              </a:lnSpc>
            </a:pPr>
            <a:endParaRPr lang="en-US" sz="2000" dirty="0"/>
          </a:p>
        </p:txBody>
      </p:sp>
      <p:grpSp>
        <p:nvGrpSpPr>
          <p:cNvPr id="2" name="Group 1"/>
          <p:cNvGrpSpPr/>
          <p:nvPr/>
        </p:nvGrpSpPr>
        <p:grpSpPr>
          <a:xfrm>
            <a:off x="7343745" y="3644348"/>
            <a:ext cx="1842528" cy="2814391"/>
            <a:chOff x="6734530" y="3142403"/>
            <a:chExt cx="2590556" cy="3290888"/>
          </a:xfrm>
        </p:grpSpPr>
        <p:sp>
          <p:nvSpPr>
            <p:cNvPr id="4" name="Rectangle 12"/>
            <p:cNvSpPr>
              <a:spLocks noChangeArrowheads="1"/>
            </p:cNvSpPr>
            <p:nvPr/>
          </p:nvSpPr>
          <p:spPr bwMode="auto">
            <a:xfrm>
              <a:off x="7090130" y="3142403"/>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a:latin typeface="Marker Felt" charset="0"/>
              </a:endParaRPr>
            </a:p>
          </p:txBody>
        </p:sp>
        <p:sp>
          <p:nvSpPr>
            <p:cNvPr id="5" name="Rectangle 207"/>
            <p:cNvSpPr>
              <a:spLocks noChangeArrowheads="1"/>
            </p:cNvSpPr>
            <p:nvPr/>
          </p:nvSpPr>
          <p:spPr bwMode="auto">
            <a:xfrm>
              <a:off x="6734530" y="3461491"/>
              <a:ext cx="2209800" cy="297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Rectangle 208"/>
            <p:cNvSpPr>
              <a:spLocks noChangeArrowheads="1"/>
            </p:cNvSpPr>
            <p:nvPr/>
          </p:nvSpPr>
          <p:spPr bwMode="auto">
            <a:xfrm>
              <a:off x="6734530" y="5633191"/>
              <a:ext cx="2209800" cy="7620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a:solidFill>
                    <a:schemeClr val="bg2"/>
                  </a:solidFill>
                </a:rPr>
                <a:t>Stack</a:t>
              </a:r>
            </a:p>
          </p:txBody>
        </p:sp>
        <p:sp>
          <p:nvSpPr>
            <p:cNvPr id="7" name="Rectangle 209"/>
            <p:cNvSpPr>
              <a:spLocks noChangeArrowheads="1"/>
            </p:cNvSpPr>
            <p:nvPr/>
          </p:nvSpPr>
          <p:spPr bwMode="auto">
            <a:xfrm>
              <a:off x="6734530" y="3498468"/>
              <a:ext cx="2209800" cy="533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dirty="0">
                  <a:solidFill>
                    <a:schemeClr val="bg1"/>
                  </a:solidFill>
                </a:rPr>
                <a:t>Code</a:t>
              </a:r>
            </a:p>
          </p:txBody>
        </p:sp>
        <p:sp>
          <p:nvSpPr>
            <p:cNvPr id="8" name="Rectangle 210"/>
            <p:cNvSpPr>
              <a:spLocks noChangeArrowheads="1"/>
            </p:cNvSpPr>
            <p:nvPr/>
          </p:nvSpPr>
          <p:spPr bwMode="auto">
            <a:xfrm>
              <a:off x="6734530" y="4056802"/>
              <a:ext cx="2209800" cy="63892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a:t>Heap</a:t>
              </a:r>
            </a:p>
          </p:txBody>
        </p:sp>
        <p:sp>
          <p:nvSpPr>
            <p:cNvPr id="9" name="Line 211"/>
            <p:cNvSpPr>
              <a:spLocks noChangeShapeType="1"/>
            </p:cNvSpPr>
            <p:nvPr/>
          </p:nvSpPr>
          <p:spPr bwMode="auto">
            <a:xfrm>
              <a:off x="7821500" y="4694229"/>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212"/>
            <p:cNvSpPr>
              <a:spLocks noChangeShapeType="1"/>
            </p:cNvSpPr>
            <p:nvPr/>
          </p:nvSpPr>
          <p:spPr bwMode="auto">
            <a:xfrm>
              <a:off x="7830465" y="5285528"/>
              <a:ext cx="0" cy="3048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Box 10"/>
            <p:cNvSpPr txBox="1"/>
            <p:nvPr/>
          </p:nvSpPr>
          <p:spPr>
            <a:xfrm>
              <a:off x="9065358" y="3335145"/>
              <a:ext cx="259728" cy="431863"/>
            </a:xfrm>
            <a:prstGeom prst="rect">
              <a:avLst/>
            </a:prstGeom>
            <a:noFill/>
          </p:spPr>
          <p:txBody>
            <a:bodyPr wrap="none" rtlCol="0">
              <a:spAutoFit/>
            </a:bodyPr>
            <a:lstStyle/>
            <a:p>
              <a:endParaRPr lang="en-US"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07B6-6942-E1E5-4E2D-38D356712BF8}"/>
              </a:ext>
            </a:extLst>
          </p:cNvPr>
          <p:cNvSpPr>
            <a:spLocks noGrp="1"/>
          </p:cNvSpPr>
          <p:nvPr>
            <p:ph type="title"/>
          </p:nvPr>
        </p:nvSpPr>
        <p:spPr/>
        <p:txBody>
          <a:bodyPr/>
          <a:lstStyle/>
          <a:p>
            <a:r>
              <a:rPr lang="en-US" sz="3600" dirty="0"/>
              <a:t>Disadvantages (more)</a:t>
            </a:r>
          </a:p>
        </p:txBody>
      </p:sp>
      <p:sp>
        <p:nvSpPr>
          <p:cNvPr id="3" name="Content Placeholder 2">
            <a:extLst>
              <a:ext uri="{FF2B5EF4-FFF2-40B4-BE49-F238E27FC236}">
                <a16:creationId xmlns:a16="http://schemas.microsoft.com/office/drawing/2014/main" id="{E5354219-B80B-DB31-483C-F775E98A0DB7}"/>
              </a:ext>
            </a:extLst>
          </p:cNvPr>
          <p:cNvSpPr>
            <a:spLocks noGrp="1"/>
          </p:cNvSpPr>
          <p:nvPr>
            <p:ph idx="1"/>
          </p:nvPr>
        </p:nvSpPr>
        <p:spPr/>
        <p:txBody>
          <a:bodyPr vert="horz" lIns="91440" tIns="45720" rIns="91440" bIns="45720" rtlCol="0" anchor="t">
            <a:normAutofit/>
          </a:bodyPr>
          <a:lstStyle/>
          <a:p>
            <a:r>
              <a:rPr lang="en-US" dirty="0">
                <a:effectLst>
                  <a:outerShdw blurRad="63500" dir="2700000" algn="tl" rotWithShape="0">
                    <a:prstClr val="white">
                      <a:alpha val="40000"/>
                    </a:prstClr>
                  </a:outerShdw>
                </a:effectLst>
              </a:rPr>
              <a:t>Disadvantage 1 on the prior slide is not significant (all approaches to memory virtualization allow internal fragmentation), and generally does not have to be addressed (page size is not usually really large, so the maximum internal fragmentation for a process will not be large either).</a:t>
            </a:r>
          </a:p>
          <a:p>
            <a:r>
              <a:rPr lang="en-US" dirty="0">
                <a:effectLst>
                  <a:outerShdw blurRad="63500" dir="2700000" algn="tl" rotWithShape="0">
                    <a:prstClr val="white">
                      <a:alpha val="40000"/>
                    </a:prstClr>
                  </a:outerShdw>
                </a:effectLst>
              </a:rPr>
              <a:t>Disadvantages 2 and 3 are both quite significant, and must be addressed for paging to work well. We will see how they can be addressed in future classes soon.</a:t>
            </a:r>
          </a:p>
        </p:txBody>
      </p:sp>
    </p:spTree>
    <p:extLst>
      <p:ext uri="{BB962C8B-B14F-4D97-AF65-F5344CB8AC3E}">
        <p14:creationId xmlns:p14="http://schemas.microsoft.com/office/powerpoint/2010/main" val="160826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4600" dirty="0">
                <a:solidFill>
                  <a:srgbClr val="FFFFFF"/>
                </a:solidFill>
              </a:rPr>
              <a:t>Review: </a:t>
            </a:r>
            <a:r>
              <a:rPr sz="4600" dirty="0">
                <a:solidFill>
                  <a:srgbClr val="FFFFFF"/>
                </a:solidFill>
              </a:rPr>
              <a:t>Segmentation</a:t>
            </a:r>
          </a:p>
        </p:txBody>
      </p:sp>
      <p:sp>
        <p:nvSpPr>
          <p:cNvPr id="48" name="Shape 48"/>
          <p:cNvSpPr>
            <a:spLocks noGrp="1"/>
          </p:cNvSpPr>
          <p:nvPr>
            <p:ph type="body" idx="4294967295"/>
          </p:nvPr>
        </p:nvSpPr>
        <p:spPr>
          <a:xfrm>
            <a:off x="53990" y="1603535"/>
            <a:ext cx="9144000" cy="564252"/>
          </a:xfrm>
          <a:prstGeom prst="rect">
            <a:avLst/>
          </a:prstGeom>
        </p:spPr>
        <p:txBody>
          <a:bodyPr/>
          <a:lstStyle/>
          <a:p>
            <a:pPr lvl="0">
              <a:buNone/>
              <a:defRPr sz="1800">
                <a:solidFill>
                  <a:srgbClr val="000000"/>
                </a:solidFill>
              </a:defRPr>
            </a:pPr>
            <a:r>
              <a:rPr sz="2700" dirty="0">
                <a:solidFill>
                  <a:srgbClr val="FFFFFF"/>
                </a:solidFill>
              </a:rPr>
              <a:t>Assume </a:t>
            </a:r>
            <a:r>
              <a:rPr sz="2700" dirty="0">
                <a:solidFill>
                  <a:srgbClr val="D45954"/>
                </a:solidFill>
              </a:rPr>
              <a:t>14-bit</a:t>
            </a:r>
            <a:r>
              <a:rPr sz="2700" dirty="0">
                <a:solidFill>
                  <a:srgbClr val="FFFFFF"/>
                </a:solidFill>
              </a:rPr>
              <a:t> virtual addresses,</a:t>
            </a:r>
            <a:r>
              <a:rPr lang="en-US" sz="2700" dirty="0">
                <a:solidFill>
                  <a:srgbClr val="FFFFFF"/>
                </a:solidFill>
              </a:rPr>
              <a:t> </a:t>
            </a:r>
            <a:r>
              <a:rPr sz="2700" dirty="0">
                <a:solidFill>
                  <a:srgbClr val="333333"/>
                </a:solidFill>
              </a:rPr>
              <a:t>high 2 bits</a:t>
            </a:r>
            <a:r>
              <a:rPr sz="2700" dirty="0">
                <a:solidFill>
                  <a:srgbClr val="FFFFFF"/>
                </a:solidFill>
              </a:rPr>
              <a:t> indicat</a:t>
            </a:r>
            <a:r>
              <a:rPr lang="en-US" sz="2700" dirty="0">
                <a:solidFill>
                  <a:srgbClr val="FFFFFF"/>
                </a:solidFill>
              </a:rPr>
              <a:t>e</a:t>
            </a:r>
            <a:r>
              <a:rPr sz="2700" dirty="0">
                <a:solidFill>
                  <a:srgbClr val="FFFFFF"/>
                </a:solidFill>
              </a:rPr>
              <a:t> segment</a:t>
            </a:r>
          </a:p>
        </p:txBody>
      </p:sp>
      <p:sp>
        <p:nvSpPr>
          <p:cNvPr id="39" name="Shape 85"/>
          <p:cNvSpPr/>
          <p:nvPr/>
        </p:nvSpPr>
        <p:spPr>
          <a:xfrm>
            <a:off x="189234" y="3006511"/>
            <a:ext cx="1180458" cy="1303238"/>
          </a:xfrm>
          <a:prstGeom prst="rect">
            <a:avLst/>
          </a:prstGeom>
          <a:ln w="12700">
            <a:miter lim="400000"/>
          </a:ln>
          <a:extLst>
            <a:ext uri="{C572A759-6A51-4108-AA02-DFA0A04FC94B}">
              <ma14:wrappingTextBoxFlag xmlns="" xmlns:ma14="http://schemas.microsoft.com/office/mac/drawingml/2011/main" val="1"/>
            </a:ext>
          </a:extLst>
        </p:spPr>
        <p:txBody>
          <a:bodyPr wrap="none" lIns="35717" tIns="35717" rIns="35717" bIns="35717" anchor="ctr">
            <a:spAutoFit/>
          </a:bodyPr>
          <a:lstStyle/>
          <a:p>
            <a:pPr>
              <a:spcBef>
                <a:spcPts val="2953"/>
              </a:spcBef>
              <a:defRPr sz="1800">
                <a:solidFill>
                  <a:srgbClr val="000000"/>
                </a:solidFill>
              </a:defRPr>
            </a:pPr>
            <a:r>
              <a:rPr sz="2000" dirty="0">
                <a:solidFill>
                  <a:srgbClr val="333333"/>
                </a:solidFill>
              </a:rPr>
              <a:t>Segments:</a:t>
            </a:r>
            <a:br>
              <a:rPr sz="2000" dirty="0">
                <a:solidFill>
                  <a:srgbClr val="333333"/>
                </a:solidFill>
              </a:rPr>
            </a:br>
            <a:r>
              <a:rPr sz="2000" dirty="0">
                <a:solidFill>
                  <a:srgbClr val="333333"/>
                </a:solidFill>
              </a:rPr>
              <a:t>0=&gt;code</a:t>
            </a:r>
            <a:br>
              <a:rPr sz="2000" dirty="0">
                <a:solidFill>
                  <a:srgbClr val="333333"/>
                </a:solidFill>
              </a:rPr>
            </a:br>
            <a:r>
              <a:rPr sz="2000" dirty="0">
                <a:solidFill>
                  <a:srgbClr val="333333"/>
                </a:solidFill>
              </a:rPr>
              <a:t>1=&gt;heap</a:t>
            </a:r>
            <a:br>
              <a:rPr sz="2000" dirty="0">
                <a:solidFill>
                  <a:srgbClr val="333333"/>
                </a:solidFill>
              </a:rPr>
            </a:br>
            <a:r>
              <a:rPr sz="2000" dirty="0">
                <a:solidFill>
                  <a:srgbClr val="333333"/>
                </a:solidFill>
              </a:rPr>
              <a:t>2=&gt;stack</a:t>
            </a:r>
            <a:r>
              <a:rPr sz="2000" dirty="0">
                <a:solidFill>
                  <a:srgbClr val="A6AAA8"/>
                </a:solidFill>
              </a:rPr>
              <a:t>.</a:t>
            </a:r>
          </a:p>
        </p:txBody>
      </p:sp>
      <p:sp>
        <p:nvSpPr>
          <p:cNvPr id="4" name="Shape 50"/>
          <p:cNvSpPr/>
          <p:nvPr/>
        </p:nvSpPr>
        <p:spPr>
          <a:xfrm flipV="1">
            <a:off x="2561637" y="2730896"/>
            <a:ext cx="1" cy="122317"/>
          </a:xfrm>
          <a:prstGeom prst="line">
            <a:avLst/>
          </a:prstGeom>
          <a:ln w="25400">
            <a:solidFill>
              <a:srgbClr val="D45954"/>
            </a:solidFill>
            <a:miter lim="400000"/>
          </a:ln>
        </p:spPr>
        <p:txBody>
          <a:bodyPr lIns="0" tIns="0" rIns="0" bIns="0" anchor="ctr"/>
          <a:lstStyle/>
          <a:p>
            <a:pPr lvl="0">
              <a:defRPr sz="2600"/>
            </a:pPr>
            <a:endParaRPr/>
          </a:p>
        </p:txBody>
      </p:sp>
      <p:sp>
        <p:nvSpPr>
          <p:cNvPr id="5" name="Shape 51"/>
          <p:cNvSpPr/>
          <p:nvPr/>
        </p:nvSpPr>
        <p:spPr>
          <a:xfrm>
            <a:off x="2362404" y="2420048"/>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0x0000</a:t>
            </a:r>
            <a:endParaRPr sz="1200" dirty="0">
              <a:solidFill>
                <a:srgbClr val="FFFFFF"/>
              </a:solidFill>
            </a:endParaRPr>
          </a:p>
        </p:txBody>
      </p:sp>
      <p:sp>
        <p:nvSpPr>
          <p:cNvPr id="6" name="Shape 52"/>
          <p:cNvSpPr/>
          <p:nvPr/>
        </p:nvSpPr>
        <p:spPr>
          <a:xfrm flipV="1">
            <a:off x="4020145" y="2730896"/>
            <a:ext cx="1" cy="122317"/>
          </a:xfrm>
          <a:prstGeom prst="line">
            <a:avLst/>
          </a:prstGeom>
          <a:ln w="25400">
            <a:solidFill>
              <a:srgbClr val="D45954"/>
            </a:solidFill>
            <a:miter lim="400000"/>
          </a:ln>
        </p:spPr>
        <p:txBody>
          <a:bodyPr lIns="0" tIns="0" rIns="0" bIns="0" anchor="ctr"/>
          <a:lstStyle/>
          <a:p>
            <a:pPr lvl="0">
              <a:defRPr sz="2600"/>
            </a:pPr>
            <a:endParaRPr/>
          </a:p>
        </p:txBody>
      </p:sp>
      <p:sp>
        <p:nvSpPr>
          <p:cNvPr id="7" name="Shape 53"/>
          <p:cNvSpPr/>
          <p:nvPr/>
        </p:nvSpPr>
        <p:spPr>
          <a:xfrm>
            <a:off x="3710961" y="2409824"/>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0x1000</a:t>
            </a:r>
            <a:endParaRPr sz="1200" dirty="0">
              <a:solidFill>
                <a:srgbClr val="FFFFFF"/>
              </a:solidFill>
            </a:endParaRPr>
          </a:p>
        </p:txBody>
      </p:sp>
      <p:sp>
        <p:nvSpPr>
          <p:cNvPr id="8" name="Shape 54"/>
          <p:cNvSpPr/>
          <p:nvPr/>
        </p:nvSpPr>
        <p:spPr>
          <a:xfrm flipV="1">
            <a:off x="5478654" y="2730896"/>
            <a:ext cx="1" cy="122317"/>
          </a:xfrm>
          <a:prstGeom prst="line">
            <a:avLst/>
          </a:prstGeom>
          <a:ln w="25400">
            <a:solidFill>
              <a:srgbClr val="D45954"/>
            </a:solidFill>
            <a:miter lim="400000"/>
          </a:ln>
        </p:spPr>
        <p:txBody>
          <a:bodyPr lIns="0" tIns="0" rIns="0" bIns="0" anchor="ctr"/>
          <a:lstStyle/>
          <a:p>
            <a:pPr lvl="0">
              <a:defRPr sz="2600"/>
            </a:pPr>
            <a:endParaRPr/>
          </a:p>
        </p:txBody>
      </p:sp>
      <p:sp>
        <p:nvSpPr>
          <p:cNvPr id="9" name="Shape 55"/>
          <p:cNvSpPr/>
          <p:nvPr/>
        </p:nvSpPr>
        <p:spPr>
          <a:xfrm>
            <a:off x="5279422" y="2420048"/>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0x2000</a:t>
            </a:r>
            <a:endParaRPr sz="1200" dirty="0">
              <a:solidFill>
                <a:srgbClr val="FFFFFF"/>
              </a:solidFill>
            </a:endParaRPr>
          </a:p>
        </p:txBody>
      </p:sp>
      <p:sp>
        <p:nvSpPr>
          <p:cNvPr id="10" name="Shape 56"/>
          <p:cNvSpPr/>
          <p:nvPr/>
        </p:nvSpPr>
        <p:spPr>
          <a:xfrm flipV="1">
            <a:off x="6937163" y="2730896"/>
            <a:ext cx="1" cy="122317"/>
          </a:xfrm>
          <a:prstGeom prst="line">
            <a:avLst/>
          </a:prstGeom>
          <a:ln w="25400">
            <a:solidFill>
              <a:srgbClr val="D45954"/>
            </a:solidFill>
            <a:miter lim="400000"/>
          </a:ln>
        </p:spPr>
        <p:txBody>
          <a:bodyPr lIns="0" tIns="0" rIns="0" bIns="0" anchor="ctr"/>
          <a:lstStyle/>
          <a:p>
            <a:pPr lvl="0">
              <a:defRPr sz="2600"/>
            </a:pPr>
            <a:endParaRPr/>
          </a:p>
        </p:txBody>
      </p:sp>
      <p:sp>
        <p:nvSpPr>
          <p:cNvPr id="11" name="Shape 57"/>
          <p:cNvSpPr/>
          <p:nvPr/>
        </p:nvSpPr>
        <p:spPr>
          <a:xfrm>
            <a:off x="6689024" y="2420048"/>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0x3000</a:t>
            </a:r>
            <a:endParaRPr sz="1200" dirty="0">
              <a:solidFill>
                <a:srgbClr val="FFFFFF"/>
              </a:solidFill>
            </a:endParaRPr>
          </a:p>
        </p:txBody>
      </p:sp>
      <p:sp>
        <p:nvSpPr>
          <p:cNvPr id="12" name="Shape 58"/>
          <p:cNvSpPr/>
          <p:nvPr/>
        </p:nvSpPr>
        <p:spPr>
          <a:xfrm flipV="1">
            <a:off x="8395672" y="2730896"/>
            <a:ext cx="1" cy="122317"/>
          </a:xfrm>
          <a:prstGeom prst="line">
            <a:avLst/>
          </a:prstGeom>
          <a:ln w="25400">
            <a:solidFill>
              <a:srgbClr val="D45954"/>
            </a:solidFill>
            <a:miter lim="400000"/>
          </a:ln>
        </p:spPr>
        <p:txBody>
          <a:bodyPr lIns="0" tIns="0" rIns="0" bIns="0" anchor="ctr"/>
          <a:lstStyle/>
          <a:p>
            <a:pPr lvl="0">
              <a:defRPr sz="2600"/>
            </a:pPr>
            <a:endParaRPr/>
          </a:p>
        </p:txBody>
      </p:sp>
      <p:sp>
        <p:nvSpPr>
          <p:cNvPr id="13" name="Shape 59"/>
          <p:cNvSpPr/>
          <p:nvPr/>
        </p:nvSpPr>
        <p:spPr>
          <a:xfrm>
            <a:off x="8147533" y="2420048"/>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0x4000</a:t>
            </a:r>
            <a:endParaRPr sz="1200" dirty="0">
              <a:solidFill>
                <a:srgbClr val="FFFFFF"/>
              </a:solidFill>
            </a:endParaRPr>
          </a:p>
        </p:txBody>
      </p:sp>
      <p:sp>
        <p:nvSpPr>
          <p:cNvPr id="14" name="Shape 60"/>
          <p:cNvSpPr/>
          <p:nvPr/>
        </p:nvSpPr>
        <p:spPr>
          <a:xfrm flipV="1">
            <a:off x="2561637" y="4469047"/>
            <a:ext cx="1" cy="122318"/>
          </a:xfrm>
          <a:prstGeom prst="line">
            <a:avLst/>
          </a:prstGeom>
          <a:ln w="25400">
            <a:solidFill>
              <a:srgbClr val="0065C1"/>
            </a:solidFill>
            <a:miter lim="400000"/>
          </a:ln>
        </p:spPr>
        <p:txBody>
          <a:bodyPr lIns="0" tIns="0" rIns="0" bIns="0" anchor="ctr"/>
          <a:lstStyle/>
          <a:p>
            <a:pPr lvl="0">
              <a:defRPr sz="2600"/>
            </a:pPr>
            <a:endParaRPr/>
          </a:p>
        </p:txBody>
      </p:sp>
      <p:sp>
        <p:nvSpPr>
          <p:cNvPr id="15" name="Shape 61"/>
          <p:cNvSpPr/>
          <p:nvPr/>
        </p:nvSpPr>
        <p:spPr>
          <a:xfrm>
            <a:off x="2313497" y="4632936"/>
            <a:ext cx="657484"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0x4000</a:t>
            </a:r>
            <a:endParaRPr sz="1200" dirty="0">
              <a:solidFill>
                <a:srgbClr val="FFFFFF"/>
              </a:solidFill>
            </a:endParaRPr>
          </a:p>
        </p:txBody>
      </p:sp>
      <p:sp>
        <p:nvSpPr>
          <p:cNvPr id="16" name="Shape 62"/>
          <p:cNvSpPr/>
          <p:nvPr/>
        </p:nvSpPr>
        <p:spPr>
          <a:xfrm flipV="1">
            <a:off x="4020145" y="4469047"/>
            <a:ext cx="1" cy="122318"/>
          </a:xfrm>
          <a:prstGeom prst="line">
            <a:avLst/>
          </a:prstGeom>
          <a:ln w="25400">
            <a:solidFill>
              <a:srgbClr val="0065C1"/>
            </a:solidFill>
            <a:miter lim="400000"/>
          </a:ln>
        </p:spPr>
        <p:txBody>
          <a:bodyPr lIns="0" tIns="0" rIns="0" bIns="0" anchor="ctr"/>
          <a:lstStyle/>
          <a:p>
            <a:pPr lvl="0">
              <a:defRPr sz="2600"/>
            </a:pPr>
            <a:endParaRPr/>
          </a:p>
        </p:txBody>
      </p:sp>
      <p:sp>
        <p:nvSpPr>
          <p:cNvPr id="17" name="Shape 63"/>
          <p:cNvSpPr/>
          <p:nvPr/>
        </p:nvSpPr>
        <p:spPr>
          <a:xfrm>
            <a:off x="3772005" y="4632936"/>
            <a:ext cx="687303"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0x5000</a:t>
            </a:r>
            <a:endParaRPr sz="1200" dirty="0">
              <a:solidFill>
                <a:srgbClr val="FFFFFF"/>
              </a:solidFill>
            </a:endParaRPr>
          </a:p>
        </p:txBody>
      </p:sp>
      <p:sp>
        <p:nvSpPr>
          <p:cNvPr id="18" name="Shape 64"/>
          <p:cNvSpPr/>
          <p:nvPr/>
        </p:nvSpPr>
        <p:spPr>
          <a:xfrm flipV="1">
            <a:off x="5478654" y="4469047"/>
            <a:ext cx="1" cy="122318"/>
          </a:xfrm>
          <a:prstGeom prst="line">
            <a:avLst/>
          </a:prstGeom>
          <a:ln w="25400">
            <a:solidFill>
              <a:srgbClr val="0065C1"/>
            </a:solidFill>
            <a:miter lim="400000"/>
          </a:ln>
        </p:spPr>
        <p:txBody>
          <a:bodyPr lIns="0" tIns="0" rIns="0" bIns="0" anchor="ctr"/>
          <a:lstStyle/>
          <a:p>
            <a:pPr lvl="0">
              <a:defRPr sz="2600"/>
            </a:pPr>
            <a:endParaRPr/>
          </a:p>
        </p:txBody>
      </p:sp>
      <p:sp>
        <p:nvSpPr>
          <p:cNvPr id="19" name="Shape 65"/>
          <p:cNvSpPr/>
          <p:nvPr/>
        </p:nvSpPr>
        <p:spPr>
          <a:xfrm>
            <a:off x="5230515" y="4632936"/>
            <a:ext cx="657484"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0x6000</a:t>
            </a:r>
            <a:endParaRPr sz="1200" dirty="0">
              <a:solidFill>
                <a:srgbClr val="FFFFFF"/>
              </a:solidFill>
            </a:endParaRPr>
          </a:p>
        </p:txBody>
      </p:sp>
      <p:sp>
        <p:nvSpPr>
          <p:cNvPr id="20" name="Shape 66"/>
          <p:cNvSpPr/>
          <p:nvPr/>
        </p:nvSpPr>
        <p:spPr>
          <a:xfrm flipV="1">
            <a:off x="6937163" y="4469047"/>
            <a:ext cx="1" cy="122318"/>
          </a:xfrm>
          <a:prstGeom prst="line">
            <a:avLst/>
          </a:prstGeom>
          <a:ln w="25400">
            <a:solidFill>
              <a:srgbClr val="0065C1"/>
            </a:solidFill>
            <a:miter lim="400000"/>
          </a:ln>
        </p:spPr>
        <p:txBody>
          <a:bodyPr lIns="0" tIns="0" rIns="0" bIns="0" anchor="ctr"/>
          <a:lstStyle/>
          <a:p>
            <a:pPr lvl="0">
              <a:defRPr sz="2600"/>
            </a:pPr>
            <a:endParaRPr/>
          </a:p>
        </p:txBody>
      </p:sp>
      <p:sp>
        <p:nvSpPr>
          <p:cNvPr id="21" name="Shape 67"/>
          <p:cNvSpPr/>
          <p:nvPr/>
        </p:nvSpPr>
        <p:spPr>
          <a:xfrm>
            <a:off x="6689023" y="4632936"/>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0x7000</a:t>
            </a:r>
            <a:endParaRPr sz="1200" dirty="0">
              <a:solidFill>
                <a:srgbClr val="FFFFFF"/>
              </a:solidFill>
            </a:endParaRPr>
          </a:p>
        </p:txBody>
      </p:sp>
      <p:sp>
        <p:nvSpPr>
          <p:cNvPr id="22" name="Shape 68"/>
          <p:cNvSpPr/>
          <p:nvPr/>
        </p:nvSpPr>
        <p:spPr>
          <a:xfrm flipV="1">
            <a:off x="8395672" y="4469047"/>
            <a:ext cx="1" cy="122318"/>
          </a:xfrm>
          <a:prstGeom prst="line">
            <a:avLst/>
          </a:prstGeom>
          <a:ln w="25400">
            <a:solidFill>
              <a:srgbClr val="0065C1"/>
            </a:solidFill>
            <a:miter lim="400000"/>
          </a:ln>
        </p:spPr>
        <p:txBody>
          <a:bodyPr lIns="0" tIns="0" rIns="0" bIns="0" anchor="ctr"/>
          <a:lstStyle/>
          <a:p>
            <a:pPr lvl="0">
              <a:defRPr sz="2600"/>
            </a:pPr>
            <a:endParaRPr/>
          </a:p>
        </p:txBody>
      </p:sp>
      <p:sp>
        <p:nvSpPr>
          <p:cNvPr id="23" name="Shape 69"/>
          <p:cNvSpPr/>
          <p:nvPr/>
        </p:nvSpPr>
        <p:spPr>
          <a:xfrm>
            <a:off x="8147532" y="4632936"/>
            <a:ext cx="608577" cy="256798"/>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sz="2400"/>
            </a:lvl1pPr>
          </a:lstStyle>
          <a:p>
            <a:pPr lvl="0">
              <a:defRPr sz="1800">
                <a:solidFill>
                  <a:srgbClr val="000000"/>
                </a:solidFill>
              </a:defRPr>
            </a:pPr>
            <a:r>
              <a:rPr lang="en-US" sz="1200" dirty="0">
                <a:solidFill>
                  <a:srgbClr val="FFFFFF"/>
                </a:solidFill>
              </a:rPr>
              <a:t>0x8000</a:t>
            </a:r>
            <a:endParaRPr sz="1200" dirty="0">
              <a:solidFill>
                <a:srgbClr val="FFFFFF"/>
              </a:solidFill>
            </a:endParaRPr>
          </a:p>
        </p:txBody>
      </p:sp>
      <p:sp>
        <p:nvSpPr>
          <p:cNvPr id="24" name="Shape 70"/>
          <p:cNvSpPr/>
          <p:nvPr/>
        </p:nvSpPr>
        <p:spPr>
          <a:xfrm>
            <a:off x="1594795" y="2709425"/>
            <a:ext cx="891482" cy="287575"/>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2700">
                <a:solidFill>
                  <a:srgbClr val="D45954"/>
                </a:solidFill>
              </a:defRPr>
            </a:lvl1pPr>
          </a:lstStyle>
          <a:p>
            <a:pPr lvl="0">
              <a:defRPr sz="1800">
                <a:solidFill>
                  <a:srgbClr val="000000"/>
                </a:solidFill>
              </a:defRPr>
            </a:pPr>
            <a:r>
              <a:rPr sz="1400" dirty="0"/>
              <a:t>Virt Mem</a:t>
            </a:r>
          </a:p>
        </p:txBody>
      </p:sp>
      <p:sp>
        <p:nvSpPr>
          <p:cNvPr id="25" name="Shape 71"/>
          <p:cNvSpPr/>
          <p:nvPr/>
        </p:nvSpPr>
        <p:spPr>
          <a:xfrm>
            <a:off x="1513833" y="4309749"/>
            <a:ext cx="972444" cy="287575"/>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lgn="r">
              <a:defRPr sz="2700">
                <a:solidFill>
                  <a:srgbClr val="0065C1"/>
                </a:solidFill>
              </a:defRPr>
            </a:lvl1pPr>
          </a:lstStyle>
          <a:p>
            <a:pPr lvl="0">
              <a:defRPr sz="1800">
                <a:solidFill>
                  <a:srgbClr val="000000"/>
                </a:solidFill>
              </a:defRPr>
            </a:pPr>
            <a:r>
              <a:rPr sz="1400" dirty="0"/>
              <a:t>Phys Mem</a:t>
            </a:r>
          </a:p>
        </p:txBody>
      </p:sp>
      <p:sp>
        <p:nvSpPr>
          <p:cNvPr id="26" name="Shape 72"/>
          <p:cNvSpPr/>
          <p:nvPr/>
        </p:nvSpPr>
        <p:spPr>
          <a:xfrm>
            <a:off x="6225079" y="2858610"/>
            <a:ext cx="705337" cy="1592563"/>
          </a:xfrm>
          <a:prstGeom prst="rect">
            <a:avLst/>
          </a:prstGeom>
          <a:solidFill>
            <a:srgbClr val="A6AAA8"/>
          </a:solidFill>
          <a:ln w="12700">
            <a:miter lim="400000"/>
          </a:ln>
        </p:spPr>
        <p:txBody>
          <a:bodyPr lIns="0" tIns="0" rIns="0" bIns="0" anchor="ctr"/>
          <a:lstStyle/>
          <a:p>
            <a:pPr lvl="0">
              <a:defRPr sz="2600">
                <a:solidFill>
                  <a:srgbClr val="53585F"/>
                </a:solidFill>
              </a:defRPr>
            </a:pPr>
            <a:endParaRPr/>
          </a:p>
        </p:txBody>
      </p:sp>
      <p:sp>
        <p:nvSpPr>
          <p:cNvPr id="27" name="Shape 73"/>
          <p:cNvSpPr/>
          <p:nvPr/>
        </p:nvSpPr>
        <p:spPr>
          <a:xfrm>
            <a:off x="2560013" y="2853213"/>
            <a:ext cx="1455237" cy="1586526"/>
          </a:xfrm>
          <a:prstGeom prst="rect">
            <a:avLst/>
          </a:prstGeom>
          <a:solidFill>
            <a:srgbClr val="A6AAA8"/>
          </a:solidFill>
          <a:ln w="12700">
            <a:miter lim="400000"/>
          </a:ln>
        </p:spPr>
        <p:txBody>
          <a:bodyPr lIns="0" tIns="0" rIns="0" bIns="0" anchor="ctr"/>
          <a:lstStyle/>
          <a:p>
            <a:pPr lvl="0">
              <a:defRPr sz="2600">
                <a:solidFill>
                  <a:srgbClr val="53585F"/>
                </a:solidFill>
              </a:defRPr>
            </a:pPr>
            <a:endParaRPr/>
          </a:p>
        </p:txBody>
      </p:sp>
      <p:sp>
        <p:nvSpPr>
          <p:cNvPr id="28" name="Shape 74"/>
          <p:cNvSpPr/>
          <p:nvPr/>
        </p:nvSpPr>
        <p:spPr>
          <a:xfrm>
            <a:off x="4037514" y="2860871"/>
            <a:ext cx="2194621" cy="1586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134" y="21600"/>
                </a:lnTo>
                <a:lnTo>
                  <a:pt x="21600" y="21515"/>
                </a:lnTo>
                <a:lnTo>
                  <a:pt x="14172" y="13"/>
                </a:lnTo>
                <a:lnTo>
                  <a:pt x="0" y="0"/>
                </a:lnTo>
                <a:close/>
              </a:path>
            </a:pathLst>
          </a:custGeom>
          <a:solidFill>
            <a:srgbClr val="A6AAA8"/>
          </a:solidFill>
          <a:ln w="12700">
            <a:miter lim="400000"/>
          </a:ln>
        </p:spPr>
        <p:txBody>
          <a:bodyPr lIns="0" tIns="0" rIns="0" bIns="0" anchor="ctr"/>
          <a:lstStyle/>
          <a:p>
            <a:pPr lvl="0">
              <a:defRPr sz="2600"/>
            </a:pPr>
            <a:endParaRPr/>
          </a:p>
        </p:txBody>
      </p:sp>
      <p:sp>
        <p:nvSpPr>
          <p:cNvPr id="29" name="Shape 75"/>
          <p:cNvSpPr/>
          <p:nvPr/>
        </p:nvSpPr>
        <p:spPr>
          <a:xfrm>
            <a:off x="2550552" y="2854729"/>
            <a:ext cx="5832205" cy="0"/>
          </a:xfrm>
          <a:prstGeom prst="line">
            <a:avLst/>
          </a:prstGeom>
          <a:ln w="50800">
            <a:solidFill>
              <a:srgbClr val="D45954"/>
            </a:solidFill>
            <a:miter lim="400000"/>
          </a:ln>
        </p:spPr>
        <p:txBody>
          <a:bodyPr lIns="0" tIns="0" rIns="0" bIns="0" anchor="ctr"/>
          <a:lstStyle/>
          <a:p>
            <a:pPr lvl="0">
              <a:defRPr sz="2600"/>
            </a:pPr>
            <a:endParaRPr/>
          </a:p>
        </p:txBody>
      </p:sp>
      <p:sp>
        <p:nvSpPr>
          <p:cNvPr id="30" name="Shape 76"/>
          <p:cNvSpPr/>
          <p:nvPr/>
        </p:nvSpPr>
        <p:spPr>
          <a:xfrm>
            <a:off x="2550552" y="4455053"/>
            <a:ext cx="5832205" cy="0"/>
          </a:xfrm>
          <a:prstGeom prst="line">
            <a:avLst/>
          </a:prstGeom>
          <a:ln w="50800">
            <a:solidFill>
              <a:srgbClr val="0065C1"/>
            </a:solidFill>
            <a:miter lim="400000"/>
          </a:ln>
        </p:spPr>
        <p:txBody>
          <a:bodyPr lIns="0" tIns="0" rIns="0" bIns="0" anchor="ctr"/>
          <a:lstStyle/>
          <a:p>
            <a:pPr lvl="0">
              <a:defRPr sz="2600"/>
            </a:pPr>
            <a:endParaRPr/>
          </a:p>
        </p:txBody>
      </p:sp>
      <p:sp>
        <p:nvSpPr>
          <p:cNvPr id="31" name="Shape 77"/>
          <p:cNvSpPr/>
          <p:nvPr/>
        </p:nvSpPr>
        <p:spPr>
          <a:xfrm rot="5402897">
            <a:off x="3010182" y="3397919"/>
            <a:ext cx="561293" cy="497184"/>
          </a:xfrm>
          <a:prstGeom prst="rightArrow">
            <a:avLst>
              <a:gd name="adj1" fmla="val 32000"/>
              <a:gd name="adj2" fmla="val 69168"/>
            </a:avLst>
          </a:prstGeom>
          <a:solidFill>
            <a:srgbClr val="53585F"/>
          </a:solidFill>
          <a:ln w="12700">
            <a:miter lim="400000"/>
          </a:ln>
        </p:spPr>
        <p:txBody>
          <a:bodyPr lIns="0" tIns="0" rIns="0" bIns="0" anchor="ctr"/>
          <a:lstStyle/>
          <a:p>
            <a:pPr lvl="0">
              <a:defRPr sz="2600"/>
            </a:pPr>
            <a:endParaRPr/>
          </a:p>
        </p:txBody>
      </p:sp>
      <p:sp>
        <p:nvSpPr>
          <p:cNvPr id="32" name="Shape 78"/>
          <p:cNvSpPr/>
          <p:nvPr/>
        </p:nvSpPr>
        <p:spPr>
          <a:xfrm rot="5402897">
            <a:off x="6297038" y="3397919"/>
            <a:ext cx="561293" cy="497184"/>
          </a:xfrm>
          <a:prstGeom prst="rightArrow">
            <a:avLst>
              <a:gd name="adj1" fmla="val 32000"/>
              <a:gd name="adj2" fmla="val 69168"/>
            </a:avLst>
          </a:prstGeom>
          <a:solidFill>
            <a:srgbClr val="53585F"/>
          </a:solidFill>
          <a:ln w="12700">
            <a:miter lim="400000"/>
          </a:ln>
        </p:spPr>
        <p:txBody>
          <a:bodyPr lIns="0" tIns="0" rIns="0" bIns="0" anchor="ctr"/>
          <a:lstStyle/>
          <a:p>
            <a:pPr lvl="0">
              <a:defRPr sz="2600"/>
            </a:pPr>
            <a:endParaRPr/>
          </a:p>
        </p:txBody>
      </p:sp>
      <p:sp>
        <p:nvSpPr>
          <p:cNvPr id="35" name="Shape 81"/>
          <p:cNvSpPr/>
          <p:nvPr/>
        </p:nvSpPr>
        <p:spPr>
          <a:xfrm rot="3842897">
            <a:off x="4875416" y="3416066"/>
            <a:ext cx="561294" cy="497184"/>
          </a:xfrm>
          <a:prstGeom prst="rightArrow">
            <a:avLst>
              <a:gd name="adj1" fmla="val 32000"/>
              <a:gd name="adj2" fmla="val 69168"/>
            </a:avLst>
          </a:prstGeom>
          <a:solidFill>
            <a:srgbClr val="53585F"/>
          </a:solidFill>
          <a:ln w="12700">
            <a:miter lim="400000"/>
          </a:ln>
        </p:spPr>
        <p:txBody>
          <a:bodyPr lIns="0" tIns="0" rIns="0" bIns="0" anchor="ctr"/>
          <a:lstStyle/>
          <a:p>
            <a:pPr lvl="0">
              <a:defRPr sz="2600"/>
            </a:pPr>
            <a:endParaRPr/>
          </a:p>
        </p:txBody>
      </p:sp>
      <p:sp>
        <p:nvSpPr>
          <p:cNvPr id="36" name="Shape 82"/>
          <p:cNvSpPr/>
          <p:nvPr/>
        </p:nvSpPr>
        <p:spPr>
          <a:xfrm>
            <a:off x="3191935" y="2167787"/>
            <a:ext cx="160471" cy="349131"/>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a:solidFill>
                  <a:srgbClr val="D45954"/>
                </a:solidFill>
              </a:defRPr>
            </a:lvl1pPr>
          </a:lstStyle>
          <a:p>
            <a:pPr lvl="0">
              <a:defRPr sz="1800">
                <a:solidFill>
                  <a:srgbClr val="000000"/>
                </a:solidFill>
              </a:defRPr>
            </a:pPr>
            <a:r>
              <a:rPr dirty="0"/>
              <a:t>?</a:t>
            </a:r>
          </a:p>
        </p:txBody>
      </p:sp>
      <p:sp>
        <p:nvSpPr>
          <p:cNvPr id="37" name="Shape 83"/>
          <p:cNvSpPr/>
          <p:nvPr/>
        </p:nvSpPr>
        <p:spPr>
          <a:xfrm>
            <a:off x="4625990" y="2169099"/>
            <a:ext cx="160471" cy="349131"/>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a:solidFill>
                  <a:srgbClr val="D45954"/>
                </a:solidFill>
              </a:defRPr>
            </a:lvl1pPr>
          </a:lstStyle>
          <a:p>
            <a:pPr lvl="0">
              <a:defRPr sz="1800">
                <a:solidFill>
                  <a:srgbClr val="000000"/>
                </a:solidFill>
              </a:defRPr>
            </a:pPr>
            <a:r>
              <a:rPr dirty="0"/>
              <a:t>?</a:t>
            </a:r>
          </a:p>
        </p:txBody>
      </p:sp>
      <p:sp>
        <p:nvSpPr>
          <p:cNvPr id="38" name="Shape 84"/>
          <p:cNvSpPr/>
          <p:nvPr/>
        </p:nvSpPr>
        <p:spPr>
          <a:xfrm>
            <a:off x="6133405" y="2169099"/>
            <a:ext cx="160471" cy="349131"/>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a:solidFill>
                  <a:srgbClr val="D45954"/>
                </a:solidFill>
              </a:defRPr>
            </a:lvl1pPr>
          </a:lstStyle>
          <a:p>
            <a:pPr lvl="0">
              <a:defRPr sz="1800">
                <a:solidFill>
                  <a:srgbClr val="000000"/>
                </a:solidFill>
              </a:defRPr>
            </a:pPr>
            <a:r>
              <a:rPr dirty="0"/>
              <a:t>?</a:t>
            </a:r>
          </a:p>
        </p:txBody>
      </p:sp>
      <p:sp>
        <p:nvSpPr>
          <p:cNvPr id="40" name="Shape 194"/>
          <p:cNvSpPr/>
          <p:nvPr/>
        </p:nvSpPr>
        <p:spPr>
          <a:xfrm>
            <a:off x="3025253" y="2309563"/>
            <a:ext cx="654303" cy="349131"/>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a:solidFill>
                  <a:srgbClr val="D45954"/>
                </a:solidFill>
              </a:defRPr>
            </a:lvl1pPr>
          </a:lstStyle>
          <a:p>
            <a:pPr lvl="0">
              <a:defRPr sz="1800">
                <a:solidFill>
                  <a:srgbClr val="000000"/>
                </a:solidFill>
              </a:defRPr>
            </a:pPr>
            <a:r>
              <a:rPr dirty="0"/>
              <a:t>Code</a:t>
            </a:r>
          </a:p>
        </p:txBody>
      </p:sp>
      <p:sp>
        <p:nvSpPr>
          <p:cNvPr id="41" name="Shape 195"/>
          <p:cNvSpPr/>
          <p:nvPr/>
        </p:nvSpPr>
        <p:spPr>
          <a:xfrm>
            <a:off x="4459309" y="2310875"/>
            <a:ext cx="659444" cy="349131"/>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a:solidFill>
                  <a:srgbClr val="D45954"/>
                </a:solidFill>
              </a:defRPr>
            </a:lvl1pPr>
          </a:lstStyle>
          <a:p>
            <a:pPr lvl="0">
              <a:defRPr sz="1800">
                <a:solidFill>
                  <a:srgbClr val="000000"/>
                </a:solidFill>
              </a:defRPr>
            </a:pPr>
            <a:r>
              <a:rPr dirty="0"/>
              <a:t>Heap</a:t>
            </a:r>
          </a:p>
        </p:txBody>
      </p:sp>
      <p:sp>
        <p:nvSpPr>
          <p:cNvPr id="42" name="Shape 196"/>
          <p:cNvSpPr/>
          <p:nvPr/>
        </p:nvSpPr>
        <p:spPr>
          <a:xfrm>
            <a:off x="5959335" y="2310875"/>
            <a:ext cx="669770" cy="349131"/>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a:defRPr>
                <a:solidFill>
                  <a:srgbClr val="D45954"/>
                </a:solidFill>
              </a:defRPr>
            </a:lvl1pPr>
          </a:lstStyle>
          <a:p>
            <a:pPr lvl="0">
              <a:defRPr sz="1800">
                <a:solidFill>
                  <a:srgbClr val="000000"/>
                </a:solidFill>
              </a:defRPr>
            </a:pPr>
            <a:r>
              <a:rPr dirty="0"/>
              <a:t>Stack</a:t>
            </a:r>
          </a:p>
        </p:txBody>
      </p:sp>
      <p:graphicFrame>
        <p:nvGraphicFramePr>
          <p:cNvPr id="43" name="Table 198"/>
          <p:cNvGraphicFramePr/>
          <p:nvPr/>
        </p:nvGraphicFramePr>
        <p:xfrm>
          <a:off x="3292623" y="5223565"/>
          <a:ext cx="2932455" cy="1381067"/>
        </p:xfrm>
        <a:graphic>
          <a:graphicData uri="http://schemas.openxmlformats.org/drawingml/2006/table">
            <a:tbl>
              <a:tblPr firstRow="1"/>
              <a:tblGrid>
                <a:gridCol w="892486">
                  <a:extLst>
                    <a:ext uri="{9D8B030D-6E8A-4147-A177-3AD203B41FA5}">
                      <a16:colId xmlns:a16="http://schemas.microsoft.com/office/drawing/2014/main" val="20000"/>
                    </a:ext>
                  </a:extLst>
                </a:gridCol>
                <a:gridCol w="866987">
                  <a:extLst>
                    <a:ext uri="{9D8B030D-6E8A-4147-A177-3AD203B41FA5}">
                      <a16:colId xmlns:a16="http://schemas.microsoft.com/office/drawing/2014/main" val="20001"/>
                    </a:ext>
                  </a:extLst>
                </a:gridCol>
                <a:gridCol w="1172982">
                  <a:extLst>
                    <a:ext uri="{9D8B030D-6E8A-4147-A177-3AD203B41FA5}">
                      <a16:colId xmlns:a16="http://schemas.microsoft.com/office/drawing/2014/main" val="20002"/>
                    </a:ext>
                  </a:extLst>
                </a:gridCol>
              </a:tblGrid>
              <a:tr h="343793">
                <a:tc>
                  <a:txBody>
                    <a:bodyPr/>
                    <a:lstStyle/>
                    <a:p>
                      <a:pPr lvl="0" defTabSz="914400">
                        <a:defRPr>
                          <a:solidFill>
                            <a:srgbClr val="000000"/>
                          </a:solidFill>
                        </a:defRPr>
                      </a:pPr>
                      <a:r>
                        <a:rPr sz="1700">
                          <a:solidFill>
                            <a:srgbClr val="FFFFFF"/>
                          </a:solidFill>
                        </a:rPr>
                        <a:t>Seg</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a:solidFill>
                            <a:srgbClr val="FFFFFF"/>
                          </a:solidFill>
                        </a:rPr>
                        <a:t>Base</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dirty="0">
                          <a:solidFill>
                            <a:srgbClr val="FFFFFF"/>
                          </a:solidFill>
                        </a:rPr>
                        <a:t>Bounds</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43793">
                <a:tc>
                  <a:txBody>
                    <a:bodyPr/>
                    <a:lstStyle/>
                    <a:p>
                      <a:pPr lvl="0" defTabSz="914400">
                        <a:defRPr>
                          <a:solidFill>
                            <a:srgbClr val="000000"/>
                          </a:solidFill>
                        </a:defRPr>
                      </a:pPr>
                      <a:r>
                        <a:rPr sz="1700">
                          <a:solidFill>
                            <a:srgbClr val="FFFFFF"/>
                          </a:solidFill>
                        </a:rPr>
                        <a:t>0</a:t>
                      </a:r>
                    </a:p>
                  </a:txBody>
                  <a:tcPr marL="35719" marR="35719" marT="35719" marB="35719" anchor="ctr" horzOverflow="overflow">
                    <a:lnL w="12700">
                      <a:miter lim="400000"/>
                    </a:lnL>
                    <a:lnR w="12700">
                      <a:miter lim="400000"/>
                    </a:lnR>
                    <a:lnT w="12700">
                      <a:miter lim="400000"/>
                    </a:lnT>
                    <a:lnB w="12700">
                      <a:miter lim="400000"/>
                    </a:lnB>
                  </a:tcPr>
                </a:tc>
                <a:tc>
                  <a:txBody>
                    <a:bodyPr/>
                    <a:lstStyle/>
                    <a:p>
                      <a:endParaRPr lang="en-US" dirty="0"/>
                    </a:p>
                  </a:txBody>
                  <a:tcPr marL="35719" marR="35719" marT="35719" marB="35719" anchor="ctr" horzOverflow="overflow">
                    <a:lnL w="12700">
                      <a:miter lim="400000"/>
                    </a:lnL>
                    <a:lnR w="12700">
                      <a:miter lim="400000"/>
                    </a:lnR>
                    <a:lnT w="12700">
                      <a:miter lim="400000"/>
                    </a:lnT>
                    <a:lnB w="12700">
                      <a:miter lim="400000"/>
                    </a:lnB>
                  </a:tcPr>
                </a:tc>
                <a:tc>
                  <a:txBody>
                    <a:bodyPr/>
                    <a:lstStyle/>
                    <a:p>
                      <a:endParaRPr lang="en-US" dirty="0"/>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39328">
                <a:tc>
                  <a:txBody>
                    <a:bodyPr/>
                    <a:lstStyle/>
                    <a:p>
                      <a:pPr lvl="0" defTabSz="914400">
                        <a:defRPr>
                          <a:solidFill>
                            <a:srgbClr val="000000"/>
                          </a:solidFill>
                        </a:defRPr>
                      </a:pPr>
                      <a:r>
                        <a:rPr sz="1700">
                          <a:solidFill>
                            <a:srgbClr val="FFFFFF"/>
                          </a:solidFill>
                        </a:rPr>
                        <a:t>1</a:t>
                      </a:r>
                    </a:p>
                  </a:txBody>
                  <a:tcPr marL="35719" marR="35719" marT="35719" marB="35719" anchor="ctr" horzOverflow="overflow">
                    <a:lnL w="12700">
                      <a:miter lim="400000"/>
                    </a:lnL>
                    <a:lnR w="12700">
                      <a:miter lim="400000"/>
                    </a:lnR>
                    <a:lnT w="12700">
                      <a:miter lim="400000"/>
                    </a:lnT>
                    <a:lnB w="12700">
                      <a:miter lim="400000"/>
                    </a:lnB>
                  </a:tcPr>
                </a:tc>
                <a:tc>
                  <a:txBody>
                    <a:bodyPr/>
                    <a:lstStyle/>
                    <a:p>
                      <a:endParaRPr lang="en-US" dirty="0"/>
                    </a:p>
                  </a:txBody>
                  <a:tcPr marL="35719" marR="35719" marT="35719" marB="35719" anchor="ctr" horzOverflow="overflow">
                    <a:lnL w="12700">
                      <a:miter lim="400000"/>
                    </a:lnL>
                    <a:lnR w="12700">
                      <a:miter lim="400000"/>
                    </a:lnR>
                    <a:lnT w="12700">
                      <a:miter lim="400000"/>
                    </a:lnT>
                    <a:lnB w="12700">
                      <a:miter lim="400000"/>
                    </a:lnB>
                  </a:tcPr>
                </a:tc>
                <a:tc>
                  <a:txBody>
                    <a:bodyPr/>
                    <a:lstStyle/>
                    <a:p>
                      <a:endParaRPr lang="en-US"/>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339328">
                <a:tc>
                  <a:txBody>
                    <a:bodyPr/>
                    <a:lstStyle/>
                    <a:p>
                      <a:pPr lvl="0" defTabSz="914400">
                        <a:defRPr>
                          <a:solidFill>
                            <a:srgbClr val="000000"/>
                          </a:solidFill>
                        </a:defRPr>
                      </a:pPr>
                      <a:r>
                        <a:rPr sz="1700">
                          <a:solidFill>
                            <a:srgbClr val="FFFFFF"/>
                          </a:solidFill>
                        </a:rPr>
                        <a:t>2</a:t>
                      </a:r>
                    </a:p>
                  </a:txBody>
                  <a:tcPr marL="35719" marR="35719" marT="35719" marB="35719" anchor="ctr" horzOverflow="overflow">
                    <a:lnL w="12700">
                      <a:miter lim="400000"/>
                    </a:lnL>
                    <a:lnR w="12700">
                      <a:miter lim="400000"/>
                    </a:lnR>
                    <a:lnT w="12700">
                      <a:miter lim="400000"/>
                    </a:lnT>
                    <a:lnB w="12700">
                      <a:miter lim="400000"/>
                    </a:lnB>
                  </a:tcPr>
                </a:tc>
                <a:tc>
                  <a:txBody>
                    <a:bodyPr/>
                    <a:lstStyle/>
                    <a:p>
                      <a:endParaRPr lang="en-US"/>
                    </a:p>
                  </a:txBody>
                  <a:tcPr marL="35719" marR="35719" marT="35719" marB="35719" anchor="ctr" horzOverflow="overflow">
                    <a:lnL w="12700">
                      <a:miter lim="400000"/>
                    </a:lnL>
                    <a:lnR w="12700">
                      <a:miter lim="400000"/>
                    </a:lnR>
                    <a:lnT w="12700">
                      <a:miter lim="400000"/>
                    </a:lnT>
                    <a:lnB w="12700">
                      <a:miter lim="400000"/>
                    </a:lnB>
                  </a:tcPr>
                </a:tc>
                <a:tc>
                  <a:txBody>
                    <a:bodyPr/>
                    <a:lstStyle/>
                    <a:p>
                      <a:endParaRPr lang="en-US" dirty="0"/>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46" name="TextBox 45"/>
          <p:cNvSpPr txBox="1"/>
          <p:nvPr/>
        </p:nvSpPr>
        <p:spPr>
          <a:xfrm>
            <a:off x="5179237" y="5549917"/>
            <a:ext cx="646331" cy="369332"/>
          </a:xfrm>
          <a:prstGeom prst="rect">
            <a:avLst/>
          </a:prstGeom>
          <a:noFill/>
        </p:spPr>
        <p:txBody>
          <a:bodyPr wrap="none" rtlCol="0">
            <a:spAutoFit/>
          </a:bodyPr>
          <a:lstStyle/>
          <a:p>
            <a:r>
              <a:rPr lang="en-US" dirty="0"/>
              <a:t>0xfff</a:t>
            </a:r>
          </a:p>
        </p:txBody>
      </p:sp>
      <p:sp>
        <p:nvSpPr>
          <p:cNvPr id="49" name="TextBox 48"/>
          <p:cNvSpPr txBox="1"/>
          <p:nvPr/>
        </p:nvSpPr>
        <p:spPr>
          <a:xfrm>
            <a:off x="5179237" y="5919249"/>
            <a:ext cx="646331" cy="369332"/>
          </a:xfrm>
          <a:prstGeom prst="rect">
            <a:avLst/>
          </a:prstGeom>
          <a:noFill/>
        </p:spPr>
        <p:txBody>
          <a:bodyPr wrap="none" rtlCol="0">
            <a:spAutoFit/>
          </a:bodyPr>
          <a:lstStyle/>
          <a:p>
            <a:r>
              <a:rPr lang="en-US" dirty="0"/>
              <a:t>0xfff</a:t>
            </a:r>
          </a:p>
        </p:txBody>
      </p:sp>
      <p:sp>
        <p:nvSpPr>
          <p:cNvPr id="50" name="TextBox 49"/>
          <p:cNvSpPr txBox="1"/>
          <p:nvPr/>
        </p:nvSpPr>
        <p:spPr>
          <a:xfrm>
            <a:off x="5185011" y="6235300"/>
            <a:ext cx="697627" cy="369332"/>
          </a:xfrm>
          <a:prstGeom prst="rect">
            <a:avLst/>
          </a:prstGeom>
          <a:noFill/>
        </p:spPr>
        <p:txBody>
          <a:bodyPr wrap="none" rtlCol="0">
            <a:spAutoFit/>
          </a:bodyPr>
          <a:lstStyle/>
          <a:p>
            <a:r>
              <a:rPr lang="en-US" dirty="0"/>
              <a:t>0x7ff</a:t>
            </a:r>
          </a:p>
        </p:txBody>
      </p:sp>
      <p:sp>
        <p:nvSpPr>
          <p:cNvPr id="51" name="TextBox 50"/>
          <p:cNvSpPr txBox="1"/>
          <p:nvPr/>
        </p:nvSpPr>
        <p:spPr>
          <a:xfrm>
            <a:off x="4186788" y="5567806"/>
            <a:ext cx="893281" cy="369332"/>
          </a:xfrm>
          <a:prstGeom prst="rect">
            <a:avLst/>
          </a:prstGeom>
          <a:noFill/>
        </p:spPr>
        <p:txBody>
          <a:bodyPr wrap="none" rtlCol="0">
            <a:spAutoFit/>
          </a:bodyPr>
          <a:lstStyle/>
          <a:p>
            <a:r>
              <a:rPr lang="en-US" dirty="0"/>
              <a:t>0x4000</a:t>
            </a:r>
          </a:p>
        </p:txBody>
      </p:sp>
      <p:sp>
        <p:nvSpPr>
          <p:cNvPr id="52" name="TextBox 51"/>
          <p:cNvSpPr txBox="1"/>
          <p:nvPr/>
        </p:nvSpPr>
        <p:spPr>
          <a:xfrm>
            <a:off x="4186788" y="5919249"/>
            <a:ext cx="893281" cy="369332"/>
          </a:xfrm>
          <a:prstGeom prst="rect">
            <a:avLst/>
          </a:prstGeom>
          <a:noFill/>
        </p:spPr>
        <p:txBody>
          <a:bodyPr wrap="none" rtlCol="0">
            <a:spAutoFit/>
          </a:bodyPr>
          <a:lstStyle/>
          <a:p>
            <a:r>
              <a:rPr lang="en-US" dirty="0"/>
              <a:t>0x5800</a:t>
            </a:r>
          </a:p>
        </p:txBody>
      </p:sp>
      <p:sp>
        <p:nvSpPr>
          <p:cNvPr id="53" name="TextBox 52"/>
          <p:cNvSpPr txBox="1"/>
          <p:nvPr/>
        </p:nvSpPr>
        <p:spPr>
          <a:xfrm>
            <a:off x="4188701" y="6241938"/>
            <a:ext cx="893281" cy="369332"/>
          </a:xfrm>
          <a:prstGeom prst="rect">
            <a:avLst/>
          </a:prstGeom>
          <a:noFill/>
        </p:spPr>
        <p:txBody>
          <a:bodyPr wrap="none" rtlCol="0">
            <a:spAutoFit/>
          </a:bodyPr>
          <a:lstStyle/>
          <a:p>
            <a:r>
              <a:rPr lang="en-US" dirty="0"/>
              <a:t>0x6800</a:t>
            </a:r>
          </a:p>
        </p:txBody>
      </p:sp>
      <p:sp>
        <p:nvSpPr>
          <p:cNvPr id="2" name="TextBox 1"/>
          <p:cNvSpPr txBox="1"/>
          <p:nvPr/>
        </p:nvSpPr>
        <p:spPr>
          <a:xfrm>
            <a:off x="54858" y="5160566"/>
            <a:ext cx="3137077" cy="369332"/>
          </a:xfrm>
          <a:prstGeom prst="rect">
            <a:avLst/>
          </a:prstGeom>
          <a:noFill/>
        </p:spPr>
        <p:txBody>
          <a:bodyPr wrap="none" rtlCol="0">
            <a:spAutoFit/>
          </a:bodyPr>
          <a:lstStyle/>
          <a:p>
            <a:r>
              <a:rPr lang="en-US"/>
              <a:t>Where doe segment table live?</a:t>
            </a:r>
          </a:p>
        </p:txBody>
      </p:sp>
      <p:sp>
        <p:nvSpPr>
          <p:cNvPr id="3" name="TextBox 2"/>
          <p:cNvSpPr txBox="1"/>
          <p:nvPr/>
        </p:nvSpPr>
        <p:spPr>
          <a:xfrm>
            <a:off x="322931" y="5566848"/>
            <a:ext cx="2093522" cy="369332"/>
          </a:xfrm>
          <a:prstGeom prst="rect">
            <a:avLst/>
          </a:prstGeom>
          <a:noFill/>
        </p:spPr>
        <p:txBody>
          <a:bodyPr wrap="none" rtlCol="0">
            <a:spAutoFit/>
          </a:bodyPr>
          <a:lstStyle/>
          <a:p>
            <a:r>
              <a:rPr lang="en-US"/>
              <a:t>All registers, MMU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40" grpId="0" animBg="1"/>
      <p:bldP spid="41" grpId="0" animBg="1"/>
      <p:bldP spid="42" grpId="0" animBg="1"/>
      <p:bldP spid="46" grpId="0"/>
      <p:bldP spid="49" grpId="0"/>
      <p:bldP spid="50" grpId="0"/>
      <p:bldP spid="51" grpId="0"/>
      <p:bldP spid="52" grpId="0"/>
      <p:bldP spid="53"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4600" dirty="0">
                <a:solidFill>
                  <a:srgbClr val="FFFFFF"/>
                </a:solidFill>
              </a:rPr>
              <a:t>Review: </a:t>
            </a:r>
            <a:br>
              <a:rPr lang="en-US" sz="4600" dirty="0">
                <a:solidFill>
                  <a:srgbClr val="FFFFFF"/>
                </a:solidFill>
              </a:rPr>
            </a:br>
            <a:r>
              <a:rPr sz="4600" dirty="0">
                <a:solidFill>
                  <a:srgbClr val="FFFFFF"/>
                </a:solidFill>
              </a:rPr>
              <a:t>Memory Accesses</a:t>
            </a:r>
          </a:p>
        </p:txBody>
      </p:sp>
      <p:sp>
        <p:nvSpPr>
          <p:cNvPr id="201" name="Shape 201"/>
          <p:cNvSpPr>
            <a:spLocks noGrp="1"/>
          </p:cNvSpPr>
          <p:nvPr>
            <p:ph sz="half" idx="1"/>
          </p:nvPr>
        </p:nvSpPr>
        <p:spPr>
          <a:xfrm>
            <a:off x="154609" y="1828800"/>
            <a:ext cx="4191014" cy="4297363"/>
          </a:xfrm>
          <a:prstGeom prst="rect">
            <a:avLst/>
          </a:prstGeom>
        </p:spPr>
        <p:txBody>
          <a:bodyPr>
            <a:normAutofit fontScale="92500" lnSpcReduction="10000"/>
          </a:bodyPr>
          <a:lstStyle/>
          <a:p>
            <a:pPr defTabSz="321457">
              <a:spcBef>
                <a:spcPts val="0"/>
              </a:spcBef>
              <a:buNone/>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000000"/>
                </a:solidFill>
              </a:defRPr>
            </a:pPr>
            <a:r>
              <a:rPr sz="2000" dirty="0">
                <a:solidFill>
                  <a:srgbClr val="333333"/>
                </a:solidFill>
                <a:latin typeface="Menlo"/>
                <a:ea typeface="Menlo"/>
                <a:cs typeface="Menlo"/>
                <a:sym typeface="Menlo"/>
              </a:rPr>
              <a:t>0x0010:	movl	0x1100, %edi</a:t>
            </a:r>
          </a:p>
          <a:p>
            <a:pPr defTabSz="321457">
              <a:spcBef>
                <a:spcPts val="0"/>
              </a:spcBef>
              <a:buNone/>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000000"/>
                </a:solidFill>
              </a:defRPr>
            </a:pPr>
            <a:r>
              <a:rPr sz="2000" dirty="0">
                <a:solidFill>
                  <a:srgbClr val="333333"/>
                </a:solidFill>
                <a:latin typeface="Menlo"/>
                <a:ea typeface="Menlo"/>
                <a:cs typeface="Menlo"/>
                <a:sym typeface="Menlo"/>
              </a:rPr>
              <a:t>0x0013:	addl	$0x3, %edi</a:t>
            </a:r>
          </a:p>
          <a:p>
            <a:pPr defTabSz="321457">
              <a:spcBef>
                <a:spcPts val="0"/>
              </a:spcBef>
              <a:buNone/>
              <a:tabLst>
                <a:tab pos="250022" algn="l"/>
                <a:tab pos="500045" algn="l"/>
                <a:tab pos="750067" algn="l"/>
                <a:tab pos="1000089" algn="l"/>
                <a:tab pos="1250112" algn="l"/>
                <a:tab pos="1500134" algn="l"/>
                <a:tab pos="1750157" algn="l"/>
                <a:tab pos="2000179" algn="l"/>
                <a:tab pos="2250201" algn="l"/>
                <a:tab pos="2500224" algn="l"/>
                <a:tab pos="2750246" algn="l"/>
                <a:tab pos="3000268" algn="l"/>
              </a:tabLst>
              <a:defRPr sz="1800">
                <a:solidFill>
                  <a:srgbClr val="000000"/>
                </a:solidFill>
              </a:defRPr>
            </a:pPr>
            <a:r>
              <a:rPr sz="2000" dirty="0">
                <a:solidFill>
                  <a:srgbClr val="333333"/>
                </a:solidFill>
                <a:latin typeface="Menlo"/>
                <a:ea typeface="Menlo"/>
                <a:cs typeface="Menlo"/>
                <a:sym typeface="Menlo"/>
              </a:rPr>
              <a:t>0x0019:	movl	%edi, 0x1100</a:t>
            </a:r>
          </a:p>
        </p:txBody>
      </p:sp>
      <p:sp>
        <p:nvSpPr>
          <p:cNvPr id="13" name="Content Placeholder 12"/>
          <p:cNvSpPr>
            <a:spLocks noGrp="1"/>
          </p:cNvSpPr>
          <p:nvPr>
            <p:ph sz="half" idx="2"/>
          </p:nvPr>
        </p:nvSpPr>
        <p:spPr>
          <a:xfrm>
            <a:off x="4836418" y="1828800"/>
            <a:ext cx="4188395" cy="4297363"/>
          </a:xfrm>
        </p:spPr>
        <p:txBody>
          <a:bodyPr>
            <a:normAutofit fontScale="92500" lnSpcReduction="10000"/>
          </a:bodyPr>
          <a:lstStyle/>
          <a:p>
            <a:pPr>
              <a:spcBef>
                <a:spcPts val="1000"/>
              </a:spcBef>
              <a:buNone/>
              <a:defRPr sz="1800">
                <a:solidFill>
                  <a:srgbClr val="000000"/>
                </a:solidFill>
              </a:defRPr>
            </a:pPr>
            <a:r>
              <a:rPr lang="en-US" b="1" dirty="0">
                <a:solidFill>
                  <a:srgbClr val="333333"/>
                </a:solidFill>
                <a:latin typeface="Helvetica"/>
                <a:ea typeface="Helvetica"/>
                <a:cs typeface="Helvetica"/>
                <a:sym typeface="Helvetica"/>
              </a:rPr>
              <a:t>Physical Memory Accesses?</a:t>
            </a:r>
          </a:p>
          <a:p>
            <a:pPr>
              <a:spcBef>
                <a:spcPts val="1000"/>
              </a:spcBef>
              <a:buNone/>
              <a:defRPr sz="1800">
                <a:solidFill>
                  <a:srgbClr val="000000"/>
                </a:solidFill>
              </a:defRPr>
            </a:pPr>
            <a:r>
              <a:rPr lang="en-US" dirty="0">
                <a:solidFill>
                  <a:srgbClr val="FFFFFF"/>
                </a:solidFill>
              </a:rPr>
              <a:t> 1) </a:t>
            </a:r>
            <a:r>
              <a:rPr lang="en-US" dirty="0">
                <a:solidFill>
                  <a:srgbClr val="333333"/>
                </a:solidFill>
              </a:rPr>
              <a:t>Fetch</a:t>
            </a:r>
            <a:r>
              <a:rPr lang="en-US" dirty="0">
                <a:solidFill>
                  <a:srgbClr val="FFFFFF"/>
                </a:solidFill>
              </a:rPr>
              <a:t> instruction at logical </a:t>
            </a:r>
            <a:r>
              <a:rPr lang="en-US" dirty="0" err="1">
                <a:solidFill>
                  <a:srgbClr val="FFFFFF"/>
                </a:solidFill>
              </a:rPr>
              <a:t>addr</a:t>
            </a:r>
            <a:r>
              <a:rPr lang="en-US" dirty="0">
                <a:solidFill>
                  <a:srgbClr val="FFFFFF"/>
                </a:solidFill>
              </a:rPr>
              <a:t> 0x0010</a:t>
            </a:r>
          </a:p>
          <a:p>
            <a:pPr lvl="1">
              <a:spcBef>
                <a:spcPts val="1000"/>
              </a:spcBef>
              <a:defRPr sz="1800">
                <a:solidFill>
                  <a:srgbClr val="000000"/>
                </a:solidFill>
              </a:defRPr>
            </a:pPr>
            <a:r>
              <a:rPr lang="en-US" sz="1600" dirty="0">
                <a:solidFill>
                  <a:srgbClr val="FFFFFF"/>
                </a:solidFill>
              </a:rPr>
              <a:t>Physical </a:t>
            </a:r>
            <a:r>
              <a:rPr lang="en-US" sz="1600" dirty="0" err="1">
                <a:solidFill>
                  <a:srgbClr val="FFFFFF"/>
                </a:solidFill>
              </a:rPr>
              <a:t>addr</a:t>
            </a:r>
            <a:r>
              <a:rPr lang="en-US" sz="1600" dirty="0">
                <a:solidFill>
                  <a:srgbClr val="FFFFFF"/>
                </a:solidFill>
              </a:rPr>
              <a:t>:</a:t>
            </a:r>
          </a:p>
          <a:p>
            <a:pPr>
              <a:spcBef>
                <a:spcPts val="1000"/>
              </a:spcBef>
              <a:buNone/>
              <a:defRPr sz="1800">
                <a:solidFill>
                  <a:srgbClr val="000000"/>
                </a:solidFill>
              </a:defRPr>
            </a:pPr>
            <a:r>
              <a:rPr lang="en-US" dirty="0">
                <a:solidFill>
                  <a:srgbClr val="FFFFFF"/>
                </a:solidFill>
              </a:rPr>
              <a:t> Exec, </a:t>
            </a:r>
            <a:r>
              <a:rPr lang="en-US" dirty="0">
                <a:solidFill>
                  <a:srgbClr val="333333"/>
                </a:solidFill>
              </a:rPr>
              <a:t>load</a:t>
            </a:r>
            <a:r>
              <a:rPr lang="en-US" dirty="0">
                <a:solidFill>
                  <a:srgbClr val="FFFFFF"/>
                </a:solidFill>
              </a:rPr>
              <a:t> from logical </a:t>
            </a:r>
            <a:r>
              <a:rPr lang="en-US" dirty="0" err="1">
                <a:solidFill>
                  <a:srgbClr val="FFFFFF"/>
                </a:solidFill>
              </a:rPr>
              <a:t>addr</a:t>
            </a:r>
            <a:r>
              <a:rPr lang="en-US" dirty="0">
                <a:solidFill>
                  <a:srgbClr val="FFFFFF"/>
                </a:solidFill>
              </a:rPr>
              <a:t> 0x1100</a:t>
            </a:r>
          </a:p>
          <a:p>
            <a:pPr lvl="1">
              <a:spcBef>
                <a:spcPts val="1000"/>
              </a:spcBef>
              <a:defRPr sz="1800">
                <a:solidFill>
                  <a:srgbClr val="000000"/>
                </a:solidFill>
              </a:defRPr>
            </a:pPr>
            <a:r>
              <a:rPr lang="en-US" dirty="0">
                <a:solidFill>
                  <a:srgbClr val="FFFFFF"/>
                </a:solidFill>
              </a:rPr>
              <a:t>Physical </a:t>
            </a:r>
            <a:r>
              <a:rPr lang="en-US" dirty="0" err="1">
                <a:solidFill>
                  <a:srgbClr val="FFFFFF"/>
                </a:solidFill>
              </a:rPr>
              <a:t>addr</a:t>
            </a:r>
            <a:r>
              <a:rPr lang="en-US" dirty="0">
                <a:solidFill>
                  <a:srgbClr val="FFFFFF"/>
                </a:solidFill>
              </a:rPr>
              <a:t>:</a:t>
            </a:r>
            <a:endParaRPr lang="en-US" dirty="0">
              <a:solidFill>
                <a:srgbClr val="D45954"/>
              </a:solidFill>
            </a:endParaRPr>
          </a:p>
          <a:p>
            <a:pPr>
              <a:spcBef>
                <a:spcPts val="1000"/>
              </a:spcBef>
              <a:buNone/>
              <a:defRPr sz="1800">
                <a:solidFill>
                  <a:srgbClr val="000000"/>
                </a:solidFill>
              </a:defRPr>
            </a:pPr>
            <a:r>
              <a:rPr lang="en-US" dirty="0">
                <a:solidFill>
                  <a:srgbClr val="FFFFFF"/>
                </a:solidFill>
              </a:rPr>
              <a:t>2) </a:t>
            </a:r>
            <a:r>
              <a:rPr lang="en-US" dirty="0">
                <a:solidFill>
                  <a:srgbClr val="333333"/>
                </a:solidFill>
              </a:rPr>
              <a:t>Fetch</a:t>
            </a:r>
            <a:r>
              <a:rPr lang="en-US" dirty="0">
                <a:solidFill>
                  <a:srgbClr val="FFFFFF"/>
                </a:solidFill>
              </a:rPr>
              <a:t> instruction at logical </a:t>
            </a:r>
            <a:r>
              <a:rPr lang="en-US" dirty="0" err="1">
                <a:solidFill>
                  <a:srgbClr val="FFFFFF"/>
                </a:solidFill>
              </a:rPr>
              <a:t>addr</a:t>
            </a:r>
            <a:r>
              <a:rPr lang="en-US" dirty="0">
                <a:solidFill>
                  <a:srgbClr val="FFFFFF"/>
                </a:solidFill>
              </a:rPr>
              <a:t> 0x0013</a:t>
            </a:r>
          </a:p>
          <a:p>
            <a:pPr lvl="1">
              <a:spcBef>
                <a:spcPts val="1000"/>
              </a:spcBef>
              <a:defRPr sz="1800">
                <a:solidFill>
                  <a:srgbClr val="000000"/>
                </a:solidFill>
              </a:defRPr>
            </a:pPr>
            <a:r>
              <a:rPr lang="en-US" dirty="0">
                <a:solidFill>
                  <a:srgbClr val="FFFFFF"/>
                </a:solidFill>
              </a:rPr>
              <a:t>Physical </a:t>
            </a:r>
            <a:r>
              <a:rPr lang="en-US" dirty="0" err="1">
                <a:solidFill>
                  <a:srgbClr val="FFFFFF"/>
                </a:solidFill>
              </a:rPr>
              <a:t>addr</a:t>
            </a:r>
            <a:r>
              <a:rPr lang="en-US" dirty="0">
                <a:solidFill>
                  <a:srgbClr val="FFFFFF"/>
                </a:solidFill>
              </a:rPr>
              <a:t>:</a:t>
            </a:r>
          </a:p>
          <a:p>
            <a:pPr>
              <a:spcBef>
                <a:spcPts val="1000"/>
              </a:spcBef>
              <a:buNone/>
              <a:defRPr sz="1800">
                <a:solidFill>
                  <a:srgbClr val="000000"/>
                </a:solidFill>
              </a:defRPr>
            </a:pPr>
            <a:r>
              <a:rPr lang="en-US" dirty="0">
                <a:solidFill>
                  <a:srgbClr val="FFFFFF"/>
                </a:solidFill>
              </a:rPr>
              <a:t>Exec, no load</a:t>
            </a:r>
          </a:p>
          <a:p>
            <a:pPr>
              <a:spcBef>
                <a:spcPts val="1000"/>
              </a:spcBef>
              <a:buNone/>
              <a:defRPr sz="1800">
                <a:solidFill>
                  <a:srgbClr val="000000"/>
                </a:solidFill>
              </a:defRPr>
            </a:pPr>
            <a:r>
              <a:rPr lang="en-US" dirty="0">
                <a:solidFill>
                  <a:srgbClr val="FFFFFF"/>
                </a:solidFill>
              </a:rPr>
              <a:t>3)  </a:t>
            </a:r>
            <a:r>
              <a:rPr lang="en-US" dirty="0">
                <a:solidFill>
                  <a:srgbClr val="333333"/>
                </a:solidFill>
              </a:rPr>
              <a:t>Fetch </a:t>
            </a:r>
            <a:r>
              <a:rPr lang="en-US" dirty="0">
                <a:solidFill>
                  <a:srgbClr val="FFFFFF"/>
                </a:solidFill>
              </a:rPr>
              <a:t>instruction at logical </a:t>
            </a:r>
            <a:r>
              <a:rPr lang="en-US" dirty="0" err="1">
                <a:solidFill>
                  <a:srgbClr val="FFFFFF"/>
                </a:solidFill>
              </a:rPr>
              <a:t>addr</a:t>
            </a:r>
            <a:r>
              <a:rPr lang="en-US" dirty="0">
                <a:solidFill>
                  <a:srgbClr val="FFFFFF"/>
                </a:solidFill>
              </a:rPr>
              <a:t> 0x0019</a:t>
            </a:r>
          </a:p>
          <a:p>
            <a:pPr lvl="1">
              <a:spcBef>
                <a:spcPts val="1000"/>
              </a:spcBef>
              <a:defRPr sz="1800">
                <a:solidFill>
                  <a:srgbClr val="000000"/>
                </a:solidFill>
              </a:defRPr>
            </a:pPr>
            <a:r>
              <a:rPr lang="en-US" dirty="0">
                <a:solidFill>
                  <a:srgbClr val="FFFFFF"/>
                </a:solidFill>
              </a:rPr>
              <a:t>Physical </a:t>
            </a:r>
            <a:r>
              <a:rPr lang="en-US" dirty="0" err="1">
                <a:solidFill>
                  <a:srgbClr val="FFFFFF"/>
                </a:solidFill>
              </a:rPr>
              <a:t>addr</a:t>
            </a:r>
            <a:r>
              <a:rPr lang="en-US" dirty="0">
                <a:solidFill>
                  <a:srgbClr val="FFFFFF"/>
                </a:solidFill>
              </a:rPr>
              <a:t>:</a:t>
            </a:r>
          </a:p>
          <a:p>
            <a:pPr>
              <a:spcBef>
                <a:spcPts val="1000"/>
              </a:spcBef>
              <a:buNone/>
              <a:defRPr sz="1800">
                <a:solidFill>
                  <a:srgbClr val="000000"/>
                </a:solidFill>
              </a:defRPr>
            </a:pPr>
            <a:r>
              <a:rPr lang="en-US" dirty="0">
                <a:solidFill>
                  <a:srgbClr val="FFFFFF"/>
                </a:solidFill>
              </a:rPr>
              <a:t> Exec, </a:t>
            </a:r>
            <a:r>
              <a:rPr lang="en-US" dirty="0">
                <a:solidFill>
                  <a:srgbClr val="1497FC"/>
                </a:solidFill>
              </a:rPr>
              <a:t>store</a:t>
            </a:r>
            <a:r>
              <a:rPr lang="en-US" dirty="0">
                <a:solidFill>
                  <a:srgbClr val="FFFFFF"/>
                </a:solidFill>
              </a:rPr>
              <a:t> to logical </a:t>
            </a:r>
            <a:r>
              <a:rPr lang="en-US" dirty="0" err="1">
                <a:solidFill>
                  <a:srgbClr val="FFFFFF"/>
                </a:solidFill>
              </a:rPr>
              <a:t>addr</a:t>
            </a:r>
            <a:r>
              <a:rPr lang="en-US" dirty="0">
                <a:solidFill>
                  <a:srgbClr val="FFFFFF"/>
                </a:solidFill>
              </a:rPr>
              <a:t> 0x1100</a:t>
            </a:r>
          </a:p>
          <a:p>
            <a:pPr lvl="1">
              <a:spcBef>
                <a:spcPts val="1000"/>
              </a:spcBef>
              <a:defRPr sz="1800">
                <a:solidFill>
                  <a:srgbClr val="000000"/>
                </a:solidFill>
              </a:defRPr>
            </a:pPr>
            <a:r>
              <a:rPr lang="en-US" dirty="0">
                <a:solidFill>
                  <a:srgbClr val="FFFFFF"/>
                </a:solidFill>
              </a:rPr>
              <a:t>Physical </a:t>
            </a:r>
            <a:r>
              <a:rPr lang="en-US" dirty="0" err="1">
                <a:solidFill>
                  <a:srgbClr val="FFFFFF"/>
                </a:solidFill>
              </a:rPr>
              <a:t>addr</a:t>
            </a:r>
            <a:r>
              <a:rPr lang="en-US" dirty="0">
                <a:solidFill>
                  <a:srgbClr val="FFFFFF"/>
                </a:solidFill>
              </a:rPr>
              <a:t>:</a:t>
            </a:r>
            <a:endParaRPr lang="en-US" dirty="0">
              <a:solidFill>
                <a:srgbClr val="D45954"/>
              </a:solidFill>
            </a:endParaRPr>
          </a:p>
          <a:p>
            <a:endParaRPr lang="en-US" dirty="0"/>
          </a:p>
        </p:txBody>
      </p:sp>
      <p:graphicFrame>
        <p:nvGraphicFramePr>
          <p:cNvPr id="204" name="Table 204"/>
          <p:cNvGraphicFramePr/>
          <p:nvPr>
            <p:extLst>
              <p:ext uri="{D42A27DB-BD31-4B8C-83A1-F6EECF244321}">
                <p14:modId xmlns:p14="http://schemas.microsoft.com/office/powerpoint/2010/main" val="1445320182"/>
              </p:ext>
            </p:extLst>
          </p:nvPr>
        </p:nvGraphicFramePr>
        <p:xfrm>
          <a:off x="143267" y="4060947"/>
          <a:ext cx="4610777" cy="1357432"/>
        </p:xfrm>
        <a:graphic>
          <a:graphicData uri="http://schemas.openxmlformats.org/drawingml/2006/table">
            <a:tbl>
              <a:tblPr firstRow="1"/>
              <a:tblGrid>
                <a:gridCol w="625078">
                  <a:extLst>
                    <a:ext uri="{9D8B030D-6E8A-4147-A177-3AD203B41FA5}">
                      <a16:colId xmlns:a16="http://schemas.microsoft.com/office/drawing/2014/main" val="20000"/>
                    </a:ext>
                  </a:extLst>
                </a:gridCol>
                <a:gridCol w="1837436">
                  <a:extLst>
                    <a:ext uri="{9D8B030D-6E8A-4147-A177-3AD203B41FA5}">
                      <a16:colId xmlns:a16="http://schemas.microsoft.com/office/drawing/2014/main" val="20001"/>
                    </a:ext>
                  </a:extLst>
                </a:gridCol>
                <a:gridCol w="2148263">
                  <a:extLst>
                    <a:ext uri="{9D8B030D-6E8A-4147-A177-3AD203B41FA5}">
                      <a16:colId xmlns:a16="http://schemas.microsoft.com/office/drawing/2014/main" val="20002"/>
                    </a:ext>
                  </a:extLst>
                </a:gridCol>
              </a:tblGrid>
              <a:tr h="343793">
                <a:tc>
                  <a:txBody>
                    <a:bodyPr/>
                    <a:lstStyle/>
                    <a:p>
                      <a:pPr lvl="0" defTabSz="914400">
                        <a:defRPr>
                          <a:solidFill>
                            <a:srgbClr val="000000"/>
                          </a:solidFill>
                        </a:defRPr>
                      </a:pPr>
                      <a:r>
                        <a:rPr sz="1700">
                          <a:solidFill>
                            <a:srgbClr val="FFFFFF"/>
                          </a:solidFill>
                        </a:rPr>
                        <a:t>Seg</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a:solidFill>
                            <a:srgbClr val="FFFFFF"/>
                          </a:solidFill>
                        </a:rPr>
                        <a:t>Base</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a:solidFill>
                            <a:srgbClr val="FFFFFF"/>
                          </a:solidFill>
                        </a:rPr>
                        <a:t>Bounds</a:t>
                      </a: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43793">
                <a:tc>
                  <a:txBody>
                    <a:bodyPr/>
                    <a:lstStyle/>
                    <a:p>
                      <a:pPr lvl="0" defTabSz="914400">
                        <a:defRPr>
                          <a:solidFill>
                            <a:srgbClr val="000000"/>
                          </a:solidFill>
                        </a:defRPr>
                      </a:pPr>
                      <a:r>
                        <a:rPr lang="en-US" sz="1700" dirty="0">
                          <a:solidFill>
                            <a:srgbClr val="FFFFFF"/>
                          </a:solidFill>
                        </a:rPr>
                        <a:t>0</a:t>
                      </a:r>
                      <a:endParaRPr sz="1700" dirty="0">
                        <a:solidFill>
                          <a:srgbClr val="FFFFFF"/>
                        </a:solidFill>
                      </a:endParaRP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dirty="0">
                          <a:solidFill>
                            <a:srgbClr val="FFFFFF"/>
                          </a:solidFill>
                        </a:rPr>
                        <a:t>0x4000</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1700" dirty="0">
                          <a:solidFill>
                            <a:srgbClr val="FFFFFF"/>
                          </a:solidFill>
                        </a:rPr>
                        <a:t>0xfff</a:t>
                      </a:r>
                      <a:endParaRPr sz="1700" dirty="0">
                        <a:solidFill>
                          <a:srgbClr val="FFFFFF"/>
                        </a:solidFill>
                      </a:endParaRP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290419">
                <a:tc>
                  <a:txBody>
                    <a:bodyPr/>
                    <a:lstStyle/>
                    <a:p>
                      <a:pPr lvl="0" defTabSz="914400">
                        <a:defRPr>
                          <a:solidFill>
                            <a:srgbClr val="000000"/>
                          </a:solidFill>
                        </a:defRPr>
                      </a:pPr>
                      <a:r>
                        <a:rPr lang="en-US" sz="1700" dirty="0">
                          <a:solidFill>
                            <a:srgbClr val="FFFFFF"/>
                          </a:solidFill>
                        </a:rPr>
                        <a:t>1</a:t>
                      </a:r>
                      <a:endParaRPr sz="1700" dirty="0">
                        <a:solidFill>
                          <a:srgbClr val="FFFFFF"/>
                        </a:solidFill>
                      </a:endParaRP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dirty="0">
                          <a:solidFill>
                            <a:srgbClr val="FFFFFF"/>
                          </a:solidFill>
                        </a:rPr>
                        <a:t>0x5800</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1700" dirty="0">
                          <a:solidFill>
                            <a:srgbClr val="FFFFFF"/>
                          </a:solidFill>
                        </a:rPr>
                        <a:t>0xfff</a:t>
                      </a:r>
                      <a:endParaRPr sz="1700" dirty="0">
                        <a:solidFill>
                          <a:srgbClr val="FFFFFF"/>
                        </a:solidFill>
                      </a:endParaRP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339328">
                <a:tc>
                  <a:txBody>
                    <a:bodyPr/>
                    <a:lstStyle/>
                    <a:p>
                      <a:pPr lvl="0" defTabSz="914400">
                        <a:defRPr>
                          <a:solidFill>
                            <a:srgbClr val="000000"/>
                          </a:solidFill>
                        </a:defRPr>
                      </a:pPr>
                      <a:r>
                        <a:rPr lang="en-US" sz="1700" dirty="0">
                          <a:solidFill>
                            <a:srgbClr val="FFFFFF"/>
                          </a:solidFill>
                        </a:rPr>
                        <a:t>2</a:t>
                      </a:r>
                      <a:endParaRPr sz="1700" dirty="0">
                        <a:solidFill>
                          <a:srgbClr val="FFFFFF"/>
                        </a:solidFill>
                      </a:endParaRP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sz="1700" dirty="0">
                          <a:solidFill>
                            <a:srgbClr val="FFFFFF"/>
                          </a:solidFill>
                        </a:rPr>
                        <a:t>0x6800</a:t>
                      </a:r>
                    </a:p>
                  </a:txBody>
                  <a:tcPr marL="35719" marR="35719" marT="35719" marB="35719" anchor="ctr" horzOverflow="overflow">
                    <a:lnL w="12700">
                      <a:miter lim="400000"/>
                    </a:lnL>
                    <a:lnR w="12700">
                      <a:miter lim="400000"/>
                    </a:lnR>
                    <a:lnT w="12700">
                      <a:miter lim="400000"/>
                    </a:lnT>
                    <a:lnB w="12700">
                      <a:miter lim="400000"/>
                    </a:lnB>
                  </a:tcPr>
                </a:tc>
                <a:tc>
                  <a:txBody>
                    <a:bodyPr/>
                    <a:lstStyle/>
                    <a:p>
                      <a:pPr lvl="0" defTabSz="914400">
                        <a:defRPr>
                          <a:solidFill>
                            <a:srgbClr val="000000"/>
                          </a:solidFill>
                        </a:defRPr>
                      </a:pPr>
                      <a:r>
                        <a:rPr lang="en-US" sz="1700" dirty="0">
                          <a:solidFill>
                            <a:srgbClr val="FFFFFF"/>
                          </a:solidFill>
                        </a:rPr>
                        <a:t>0x7ff</a:t>
                      </a:r>
                      <a:endParaRPr sz="1700" dirty="0">
                        <a:solidFill>
                          <a:srgbClr val="FFFFFF"/>
                        </a:solidFill>
                      </a:endParaRPr>
                    </a:p>
                  </a:txBody>
                  <a:tcPr marL="35719" marR="35719" marT="35719" marB="35719"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bl>
          </a:graphicData>
        </a:graphic>
      </p:graphicFrame>
      <p:sp>
        <p:nvSpPr>
          <p:cNvPr id="8" name="Rectangle 7"/>
          <p:cNvSpPr/>
          <p:nvPr/>
        </p:nvSpPr>
        <p:spPr>
          <a:xfrm>
            <a:off x="6438348" y="2506870"/>
            <a:ext cx="893281" cy="369332"/>
          </a:xfrm>
          <a:prstGeom prst="rect">
            <a:avLst/>
          </a:prstGeom>
        </p:spPr>
        <p:txBody>
          <a:bodyPr wrap="none">
            <a:spAutoFit/>
          </a:bodyPr>
          <a:lstStyle/>
          <a:p>
            <a:r>
              <a:rPr lang="en-US" dirty="0">
                <a:solidFill>
                  <a:srgbClr val="D45954"/>
                </a:solidFill>
              </a:rPr>
              <a:t>0x4010</a:t>
            </a:r>
            <a:endParaRPr lang="en-US" dirty="0"/>
          </a:p>
        </p:txBody>
      </p:sp>
      <p:sp>
        <p:nvSpPr>
          <p:cNvPr id="9" name="Rectangle 8"/>
          <p:cNvSpPr/>
          <p:nvPr/>
        </p:nvSpPr>
        <p:spPr>
          <a:xfrm>
            <a:off x="6570870" y="3162952"/>
            <a:ext cx="893281" cy="369332"/>
          </a:xfrm>
          <a:prstGeom prst="rect">
            <a:avLst/>
          </a:prstGeom>
        </p:spPr>
        <p:txBody>
          <a:bodyPr wrap="none">
            <a:spAutoFit/>
          </a:bodyPr>
          <a:lstStyle/>
          <a:p>
            <a:r>
              <a:rPr lang="en-US" dirty="0">
                <a:solidFill>
                  <a:srgbClr val="D45954"/>
                </a:solidFill>
              </a:rPr>
              <a:t>0x5900</a:t>
            </a:r>
            <a:endParaRPr lang="en-US" dirty="0"/>
          </a:p>
        </p:txBody>
      </p:sp>
      <p:sp>
        <p:nvSpPr>
          <p:cNvPr id="10" name="Rectangle 9"/>
          <p:cNvSpPr/>
          <p:nvPr/>
        </p:nvSpPr>
        <p:spPr>
          <a:xfrm>
            <a:off x="6570870" y="4005677"/>
            <a:ext cx="893281" cy="369332"/>
          </a:xfrm>
          <a:prstGeom prst="rect">
            <a:avLst/>
          </a:prstGeom>
        </p:spPr>
        <p:txBody>
          <a:bodyPr wrap="none">
            <a:spAutoFit/>
          </a:bodyPr>
          <a:lstStyle/>
          <a:p>
            <a:r>
              <a:rPr lang="en-US" dirty="0">
                <a:solidFill>
                  <a:srgbClr val="D45954"/>
                </a:solidFill>
              </a:rPr>
              <a:t>0x4013</a:t>
            </a:r>
            <a:endParaRPr lang="en-US" dirty="0"/>
          </a:p>
        </p:txBody>
      </p:sp>
      <p:sp>
        <p:nvSpPr>
          <p:cNvPr id="11" name="Rectangle 10"/>
          <p:cNvSpPr/>
          <p:nvPr/>
        </p:nvSpPr>
        <p:spPr>
          <a:xfrm>
            <a:off x="6570870" y="4969565"/>
            <a:ext cx="893281" cy="369332"/>
          </a:xfrm>
          <a:prstGeom prst="rect">
            <a:avLst/>
          </a:prstGeom>
        </p:spPr>
        <p:txBody>
          <a:bodyPr wrap="none">
            <a:spAutoFit/>
          </a:bodyPr>
          <a:lstStyle/>
          <a:p>
            <a:r>
              <a:rPr lang="en-US" dirty="0">
                <a:solidFill>
                  <a:srgbClr val="D45954"/>
                </a:solidFill>
              </a:rPr>
              <a:t>0x4019</a:t>
            </a:r>
            <a:endParaRPr lang="en-US" dirty="0"/>
          </a:p>
        </p:txBody>
      </p:sp>
      <p:sp>
        <p:nvSpPr>
          <p:cNvPr id="12" name="Rectangle 11"/>
          <p:cNvSpPr/>
          <p:nvPr/>
        </p:nvSpPr>
        <p:spPr>
          <a:xfrm>
            <a:off x="6715472" y="5756831"/>
            <a:ext cx="893281" cy="369332"/>
          </a:xfrm>
          <a:prstGeom prst="rect">
            <a:avLst/>
          </a:prstGeom>
        </p:spPr>
        <p:txBody>
          <a:bodyPr wrap="none">
            <a:spAutoFit/>
          </a:bodyPr>
          <a:lstStyle/>
          <a:p>
            <a:r>
              <a:rPr lang="en-US" dirty="0">
                <a:solidFill>
                  <a:srgbClr val="D45954"/>
                </a:solidFill>
              </a:rPr>
              <a:t>0x5900</a:t>
            </a:r>
            <a:endParaRPr lang="en-US" dirty="0"/>
          </a:p>
        </p:txBody>
      </p:sp>
      <p:sp>
        <p:nvSpPr>
          <p:cNvPr id="2" name="TextBox 1"/>
          <p:cNvSpPr txBox="1"/>
          <p:nvPr/>
        </p:nvSpPr>
        <p:spPr>
          <a:xfrm>
            <a:off x="416437" y="3394905"/>
            <a:ext cx="1471878" cy="369332"/>
          </a:xfrm>
          <a:prstGeom prst="rect">
            <a:avLst/>
          </a:prstGeom>
          <a:noFill/>
        </p:spPr>
        <p:txBody>
          <a:bodyPr wrap="none" rtlCol="0">
            <a:spAutoFit/>
          </a:bodyPr>
          <a:lstStyle/>
          <a:p>
            <a:r>
              <a:rPr lang="en-US"/>
              <a:t>%rip: 0x0010</a:t>
            </a:r>
          </a:p>
        </p:txBody>
      </p:sp>
      <p:sp>
        <p:nvSpPr>
          <p:cNvPr id="3" name="TextBox 2"/>
          <p:cNvSpPr txBox="1"/>
          <p:nvPr/>
        </p:nvSpPr>
        <p:spPr>
          <a:xfrm>
            <a:off x="415646" y="6228247"/>
            <a:ext cx="8260338" cy="369332"/>
          </a:xfrm>
          <a:prstGeom prst="rect">
            <a:avLst/>
          </a:prstGeom>
          <a:noFill/>
        </p:spPr>
        <p:txBody>
          <a:bodyPr wrap="none" rtlCol="0">
            <a:spAutoFit/>
          </a:bodyPr>
          <a:lstStyle/>
          <a:p>
            <a:r>
              <a:rPr lang="en-US" b="1" dirty="0"/>
              <a:t>Total of 5 memory references </a:t>
            </a:r>
            <a:r>
              <a:rPr lang="en-US" dirty="0"/>
              <a:t>(3 instruction reads/fetches, 2 </a:t>
            </a:r>
            <a:r>
              <a:rPr lang="en-US" dirty="0" err="1"/>
              <a:t>movl</a:t>
            </a:r>
            <a:r>
              <a:rPr lang="en-US" dirty="0"/>
              <a:t> (1 read, 1 write)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Problem: Fragmentation</a:t>
            </a:r>
          </a:p>
        </p:txBody>
      </p:sp>
      <p:sp>
        <p:nvSpPr>
          <p:cNvPr id="139267" name="Rectangle 3"/>
          <p:cNvSpPr>
            <a:spLocks noGrp="1" noChangeArrowheads="1"/>
          </p:cNvSpPr>
          <p:nvPr>
            <p:ph type="body" idx="1"/>
          </p:nvPr>
        </p:nvSpPr>
        <p:spPr>
          <a:xfrm>
            <a:off x="375478" y="1479826"/>
            <a:ext cx="8492435" cy="2253974"/>
          </a:xfrm>
        </p:spPr>
        <p:txBody>
          <a:bodyPr vert="horz" lIns="91440" tIns="45720" rIns="91440" bIns="45720" rtlCol="0" anchor="t">
            <a:normAutofit fontScale="70000" lnSpcReduction="20000"/>
          </a:bodyPr>
          <a:lstStyle/>
          <a:p>
            <a:pPr>
              <a:lnSpc>
                <a:spcPct val="90000"/>
              </a:lnSpc>
              <a:buNone/>
            </a:pPr>
            <a:r>
              <a:rPr lang="en-US" sz="2400" dirty="0"/>
              <a:t>Definition: Free memory that can’t be usefully allocated</a:t>
            </a:r>
            <a:r>
              <a:rPr lang="en-US" dirty="0"/>
              <a:t> by OS or used by a process</a:t>
            </a:r>
            <a:endParaRPr lang="en-US" sz="2400" dirty="0"/>
          </a:p>
          <a:p>
            <a:pPr>
              <a:lnSpc>
                <a:spcPct val="90000"/>
              </a:lnSpc>
              <a:buNone/>
            </a:pPr>
            <a:r>
              <a:rPr lang="en-US" dirty="0"/>
              <a:t>Why?</a:t>
            </a:r>
          </a:p>
          <a:p>
            <a:pPr lvl="1">
              <a:lnSpc>
                <a:spcPct val="90000"/>
              </a:lnSpc>
            </a:pPr>
            <a:r>
              <a:rPr lang="en-US" dirty="0"/>
              <a:t>Free memory (hole) too small and/or too scattered</a:t>
            </a:r>
          </a:p>
          <a:p>
            <a:pPr lvl="1">
              <a:lnSpc>
                <a:spcPct val="90000"/>
              </a:lnSpc>
            </a:pPr>
            <a:r>
              <a:rPr lang="en-US" sz="2200" dirty="0"/>
              <a:t>Rules for allocating memory prohibit using this free space, or make it a lot of work to use it (OS </a:t>
            </a:r>
            <a:r>
              <a:rPr lang="en-US" sz="2200"/>
              <a:t>may have to combine multiple small fragments to get enough RAM to bring a segment in)</a:t>
            </a:r>
            <a:endParaRPr lang="en-US"/>
          </a:p>
          <a:p>
            <a:pPr marL="282575" lvl="1" indent="0">
              <a:lnSpc>
                <a:spcPct val="90000"/>
              </a:lnSpc>
              <a:buClr>
                <a:srgbClr val="858585"/>
              </a:buClr>
              <a:buNone/>
            </a:pPr>
            <a:r>
              <a:rPr lang="en-US" dirty="0"/>
              <a:t>Types of fragmentation</a:t>
            </a:r>
            <a:endParaRPr lang="en-US" dirty="0">
              <a:effectLst>
                <a:outerShdw blurRad="63500" dir="2700000" algn="tl" rotWithShape="0">
                  <a:prstClr val="white">
                    <a:alpha val="40000"/>
                  </a:prstClr>
                </a:outerShdw>
              </a:effectLst>
            </a:endParaRPr>
          </a:p>
          <a:p>
            <a:pPr lvl="1">
              <a:lnSpc>
                <a:spcPct val="90000"/>
              </a:lnSpc>
            </a:pPr>
            <a:r>
              <a:rPr lang="en-US" sz="2000" dirty="0"/>
              <a:t>External: Visible to allocator (OS)</a:t>
            </a:r>
          </a:p>
          <a:p>
            <a:pPr lvl="1">
              <a:lnSpc>
                <a:spcPct val="90000"/>
              </a:lnSpc>
            </a:pPr>
            <a:r>
              <a:rPr lang="en-US" sz="2000" dirty="0"/>
              <a:t>Internal: Visible to requester (process)</a:t>
            </a:r>
          </a:p>
        </p:txBody>
      </p:sp>
      <p:sp>
        <p:nvSpPr>
          <p:cNvPr id="4" name="Rectangle 4"/>
          <p:cNvSpPr>
            <a:spLocks noChangeArrowheads="1"/>
          </p:cNvSpPr>
          <p:nvPr/>
        </p:nvSpPr>
        <p:spPr bwMode="auto">
          <a:xfrm>
            <a:off x="336861" y="3733800"/>
            <a:ext cx="1905000" cy="28956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5" name="Rectangle 5"/>
          <p:cNvSpPr>
            <a:spLocks noChangeArrowheads="1"/>
          </p:cNvSpPr>
          <p:nvPr/>
        </p:nvSpPr>
        <p:spPr bwMode="auto">
          <a:xfrm>
            <a:off x="336861" y="3733800"/>
            <a:ext cx="1905000" cy="533400"/>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pPr algn="ctr"/>
            <a:r>
              <a:rPr lang="en-US" dirty="0">
                <a:solidFill>
                  <a:schemeClr val="bg1"/>
                </a:solidFill>
              </a:rPr>
              <a:t>Segment A</a:t>
            </a:r>
            <a:endParaRPr lang="en-US" dirty="0"/>
          </a:p>
        </p:txBody>
      </p:sp>
      <p:sp>
        <p:nvSpPr>
          <p:cNvPr id="6" name="Rectangle 6"/>
          <p:cNvSpPr>
            <a:spLocks noChangeArrowheads="1"/>
          </p:cNvSpPr>
          <p:nvPr/>
        </p:nvSpPr>
        <p:spPr bwMode="auto">
          <a:xfrm>
            <a:off x="336861" y="4572000"/>
            <a:ext cx="1905000" cy="6096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pPr algn="ctr"/>
            <a:endParaRPr lang="en-US">
              <a:solidFill>
                <a:schemeClr val="tx1"/>
              </a:solidFill>
            </a:endParaRPr>
          </a:p>
        </p:txBody>
      </p:sp>
      <p:sp>
        <p:nvSpPr>
          <p:cNvPr id="7" name="Rectangle 7"/>
          <p:cNvSpPr>
            <a:spLocks noChangeArrowheads="1"/>
          </p:cNvSpPr>
          <p:nvPr/>
        </p:nvSpPr>
        <p:spPr bwMode="auto">
          <a:xfrm>
            <a:off x="336861" y="5486400"/>
            <a:ext cx="1905000" cy="6096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pPr algn="ctr"/>
            <a:r>
              <a:rPr lang="en-US" dirty="0"/>
              <a:t>Segment C</a:t>
            </a:r>
          </a:p>
        </p:txBody>
      </p:sp>
      <p:sp>
        <p:nvSpPr>
          <p:cNvPr id="8" name="Rectangle 8"/>
          <p:cNvSpPr>
            <a:spLocks noChangeArrowheads="1"/>
          </p:cNvSpPr>
          <p:nvPr/>
        </p:nvSpPr>
        <p:spPr bwMode="auto">
          <a:xfrm>
            <a:off x="336861" y="6096000"/>
            <a:ext cx="1905000" cy="533400"/>
          </a:xfrm>
          <a:prstGeom prst="rect">
            <a:avLst/>
          </a:prstGeom>
          <a:solidFill>
            <a:schemeClr val="bg2"/>
          </a:solidFill>
          <a:ln w="9525">
            <a:solidFill>
              <a:schemeClr val="tx1"/>
            </a:solidFill>
            <a:miter lim="800000"/>
            <a:headEnd/>
            <a:tailEnd/>
          </a:ln>
          <a:effectLst/>
        </p:spPr>
        <p:txBody>
          <a:bodyPr wrap="none" anchor="ctr">
            <a:prstTxWarp prst="textNoShape">
              <a:avLst/>
            </a:prstTxWarp>
          </a:bodyPr>
          <a:lstStyle/>
          <a:p>
            <a:pPr algn="ctr"/>
            <a:r>
              <a:rPr lang="en-US" dirty="0"/>
              <a:t>Segment D</a:t>
            </a:r>
          </a:p>
        </p:txBody>
      </p:sp>
      <p:sp>
        <p:nvSpPr>
          <p:cNvPr id="9" name="Text Box 16"/>
          <p:cNvSpPr txBox="1">
            <a:spLocks noChangeArrowheads="1"/>
          </p:cNvSpPr>
          <p:nvPr/>
        </p:nvSpPr>
        <p:spPr bwMode="auto">
          <a:xfrm>
            <a:off x="633930" y="4572000"/>
            <a:ext cx="1236486" cy="369332"/>
          </a:xfrm>
          <a:prstGeom prst="rect">
            <a:avLst/>
          </a:prstGeom>
          <a:noFill/>
          <a:ln w="9525">
            <a:noFill/>
            <a:miter lim="800000"/>
            <a:headEnd/>
            <a:tailEnd/>
          </a:ln>
          <a:effectLst/>
        </p:spPr>
        <p:txBody>
          <a:bodyPr wrap="none">
            <a:prstTxWarp prst="textNoShape">
              <a:avLst/>
            </a:prstTxWarp>
            <a:spAutoFit/>
          </a:bodyPr>
          <a:lstStyle/>
          <a:p>
            <a:r>
              <a:rPr lang="en-US" dirty="0">
                <a:solidFill>
                  <a:srgbClr val="333333"/>
                </a:solidFill>
              </a:rPr>
              <a:t>Segment B</a:t>
            </a:r>
          </a:p>
        </p:txBody>
      </p:sp>
      <p:sp>
        <p:nvSpPr>
          <p:cNvPr id="10" name="Rectangle 7"/>
          <p:cNvSpPr>
            <a:spLocks noChangeArrowheads="1"/>
          </p:cNvSpPr>
          <p:nvPr/>
        </p:nvSpPr>
        <p:spPr bwMode="auto">
          <a:xfrm>
            <a:off x="2496379" y="4941332"/>
            <a:ext cx="1905000" cy="609600"/>
          </a:xfrm>
          <a:prstGeom prst="rect">
            <a:avLst/>
          </a:prstGeom>
          <a:solidFill>
            <a:schemeClr val="accent6"/>
          </a:solidFill>
          <a:ln w="9525">
            <a:solidFill>
              <a:schemeClr val="tx1"/>
            </a:solidFill>
            <a:miter lim="800000"/>
            <a:headEnd/>
            <a:tailEnd/>
          </a:ln>
          <a:effectLst/>
        </p:spPr>
        <p:txBody>
          <a:bodyPr wrap="none" anchor="ctr">
            <a:prstTxWarp prst="textNoShape">
              <a:avLst/>
            </a:prstTxWarp>
          </a:bodyPr>
          <a:lstStyle/>
          <a:p>
            <a:pPr algn="ctr"/>
            <a:r>
              <a:rPr lang="en-US" dirty="0"/>
              <a:t>Segment E</a:t>
            </a:r>
          </a:p>
        </p:txBody>
      </p:sp>
      <p:sp>
        <p:nvSpPr>
          <p:cNvPr id="11" name="TextBox 10"/>
          <p:cNvSpPr txBox="1"/>
          <p:nvPr/>
        </p:nvSpPr>
        <p:spPr>
          <a:xfrm>
            <a:off x="2496379" y="5572059"/>
            <a:ext cx="3793026" cy="646331"/>
          </a:xfrm>
          <a:prstGeom prst="rect">
            <a:avLst/>
          </a:prstGeom>
          <a:noFill/>
        </p:spPr>
        <p:txBody>
          <a:bodyPr wrap="none" lIns="91440" tIns="45720" rIns="91440" bIns="45720" rtlCol="0" anchor="t">
            <a:spAutoFit/>
          </a:bodyPr>
          <a:lstStyle/>
          <a:p>
            <a:r>
              <a:rPr lang="en-US" dirty="0"/>
              <a:t>No contiguous space for Segment E; </a:t>
            </a:r>
          </a:p>
          <a:p>
            <a:r>
              <a:rPr lang="en-US" dirty="0"/>
              <a:t>no hole big enough!</a:t>
            </a:r>
          </a:p>
        </p:txBody>
      </p:sp>
      <p:sp>
        <p:nvSpPr>
          <p:cNvPr id="12" name="Rectangle 11"/>
          <p:cNvSpPr/>
          <p:nvPr/>
        </p:nvSpPr>
        <p:spPr>
          <a:xfrm>
            <a:off x="5322958" y="4267200"/>
            <a:ext cx="1270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466522" y="4267200"/>
            <a:ext cx="1126435" cy="503583"/>
          </a:xfrm>
          <a:prstGeom prst="rect">
            <a:avLst/>
          </a:prstGeom>
          <a:solidFill>
            <a:srgbClr val="8F7A0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useful</a:t>
            </a:r>
          </a:p>
        </p:txBody>
      </p:sp>
      <p:sp>
        <p:nvSpPr>
          <p:cNvPr id="15" name="Rectangle 14"/>
          <p:cNvSpPr/>
          <p:nvPr/>
        </p:nvSpPr>
        <p:spPr>
          <a:xfrm>
            <a:off x="5466522" y="4770783"/>
            <a:ext cx="1126435" cy="41081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333333"/>
                </a:solidFill>
              </a:rPr>
              <a:t>free</a:t>
            </a:r>
          </a:p>
        </p:txBody>
      </p:sp>
      <p:sp>
        <p:nvSpPr>
          <p:cNvPr id="16" name="TextBox 15"/>
          <p:cNvSpPr txBox="1"/>
          <p:nvPr/>
        </p:nvSpPr>
        <p:spPr>
          <a:xfrm>
            <a:off x="4782206" y="3824117"/>
            <a:ext cx="3714478" cy="369332"/>
          </a:xfrm>
          <a:prstGeom prst="rect">
            <a:avLst/>
          </a:prstGeom>
          <a:noFill/>
        </p:spPr>
        <p:txBody>
          <a:bodyPr wrap="none" rtlCol="0">
            <a:spAutoFit/>
          </a:bodyPr>
          <a:lstStyle/>
          <a:p>
            <a:r>
              <a:rPr lang="en-US" dirty="0">
                <a:solidFill>
                  <a:schemeClr val="bg1"/>
                </a:solidFill>
              </a:rPr>
              <a:t>Allocated to requester (user process)</a:t>
            </a:r>
          </a:p>
        </p:txBody>
      </p:sp>
      <p:sp>
        <p:nvSpPr>
          <p:cNvPr id="17" name="TextBox 16"/>
          <p:cNvSpPr txBox="1"/>
          <p:nvPr/>
        </p:nvSpPr>
        <p:spPr>
          <a:xfrm>
            <a:off x="6783143" y="4812268"/>
            <a:ext cx="2026773" cy="646331"/>
          </a:xfrm>
          <a:prstGeom prst="rect">
            <a:avLst/>
          </a:prstGeom>
          <a:noFill/>
        </p:spPr>
        <p:txBody>
          <a:bodyPr wrap="none" rtlCol="0">
            <a:spAutoFit/>
          </a:bodyPr>
          <a:lstStyle/>
          <a:p>
            <a:r>
              <a:rPr lang="en-US" dirty="0"/>
              <a:t>Internal (visible to </a:t>
            </a:r>
          </a:p>
          <a:p>
            <a:r>
              <a:rPr lang="en-US" dirty="0"/>
              <a:t>user process)</a:t>
            </a:r>
          </a:p>
        </p:txBody>
      </p:sp>
      <p:sp>
        <p:nvSpPr>
          <p:cNvPr id="18" name="TextBox 17"/>
          <p:cNvSpPr txBox="1"/>
          <p:nvPr/>
        </p:nvSpPr>
        <p:spPr>
          <a:xfrm>
            <a:off x="2241861" y="4267200"/>
            <a:ext cx="2474011" cy="369332"/>
          </a:xfrm>
          <a:prstGeom prst="rect">
            <a:avLst/>
          </a:prstGeom>
          <a:noFill/>
        </p:spPr>
        <p:txBody>
          <a:bodyPr wrap="none" rtlCol="0">
            <a:spAutoFit/>
          </a:bodyPr>
          <a:lstStyle/>
          <a:p>
            <a:r>
              <a:rPr lang="en-US" dirty="0">
                <a:solidFill>
                  <a:srgbClr val="921F07"/>
                </a:solidFill>
              </a:rPr>
              <a:t>External (visible to 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0745-EB62-490E-B5AB-7CAE6FACDDB8}"/>
              </a:ext>
            </a:extLst>
          </p:cNvPr>
          <p:cNvSpPr>
            <a:spLocks noGrp="1"/>
          </p:cNvSpPr>
          <p:nvPr>
            <p:ph type="title"/>
          </p:nvPr>
        </p:nvSpPr>
        <p:spPr/>
        <p:txBody>
          <a:bodyPr/>
          <a:lstStyle/>
          <a:p>
            <a:r>
              <a:rPr lang="en-US" dirty="0"/>
              <a:t>fragmentation</a:t>
            </a:r>
          </a:p>
        </p:txBody>
      </p:sp>
      <p:sp>
        <p:nvSpPr>
          <p:cNvPr id="3" name="Content Placeholder 2">
            <a:extLst>
              <a:ext uri="{FF2B5EF4-FFF2-40B4-BE49-F238E27FC236}">
                <a16:creationId xmlns:a16="http://schemas.microsoft.com/office/drawing/2014/main" id="{77139645-3930-49B8-BB5F-1DED2917C4ED}"/>
              </a:ext>
            </a:extLst>
          </p:cNvPr>
          <p:cNvSpPr>
            <a:spLocks noGrp="1"/>
          </p:cNvSpPr>
          <p:nvPr>
            <p:ph idx="1"/>
          </p:nvPr>
        </p:nvSpPr>
        <p:spPr/>
        <p:txBody>
          <a:bodyPr vert="horz" lIns="91440" tIns="45720" rIns="91440" bIns="45720" rtlCol="0" anchor="t">
            <a:normAutofit fontScale="85000" lnSpcReduction="10000"/>
          </a:bodyPr>
          <a:lstStyle/>
          <a:p>
            <a:r>
              <a:rPr lang="en-US" dirty="0"/>
              <a:t>All the prior approaches to space sharing for memory suffer from fragmentation (both internal and external)</a:t>
            </a:r>
            <a:endParaRPr lang="en-US" dirty="0">
              <a:effectLst>
                <a:outerShdw blurRad="63500" dir="2700000" algn="tl" rotWithShape="0">
                  <a:prstClr val="white">
                    <a:alpha val="40000"/>
                  </a:prstClr>
                </a:outerShdw>
              </a:effectLst>
            </a:endParaRPr>
          </a:p>
          <a:p>
            <a:r>
              <a:rPr lang="en-US" dirty="0"/>
              <a:t>This is because they all result in </a:t>
            </a:r>
            <a:r>
              <a:rPr lang="en-US" b="1" i="1" dirty="0"/>
              <a:t>holes (free chunks of RAM) that are various different sizes</a:t>
            </a:r>
            <a:r>
              <a:rPr lang="en-US" dirty="0"/>
              <a:t>, and may be too small to use to satisfy a particular need for memory (in order to bring a whole process or a segment of a process into RAM).</a:t>
            </a:r>
          </a:p>
          <a:p>
            <a:r>
              <a:rPr lang="en-US" dirty="0"/>
              <a:t>In modern systems, external fragmentation (which is seen by the OS) is a </a:t>
            </a:r>
            <a:r>
              <a:rPr lang="en-US" dirty="0" err="1"/>
              <a:t>waaaaaaaay</a:t>
            </a:r>
            <a:r>
              <a:rPr lang="en-US" dirty="0"/>
              <a:t> more serious problem than internal fragmentation (which only results in small losses)!</a:t>
            </a:r>
            <a:endParaRPr lang="en-US" dirty="0">
              <a:effectLst>
                <a:outerShdw blurRad="63500" dir="2700000" algn="tl" rotWithShape="0">
                  <a:prstClr val="white">
                    <a:alpha val="40000"/>
                  </a:prstClr>
                </a:outerShdw>
              </a:effectLst>
            </a:endParaRPr>
          </a:p>
          <a:p>
            <a:pPr lvl="1"/>
            <a:r>
              <a:rPr lang="en-US" dirty="0"/>
              <a:t>Why? Because external fragmentation makes it difficult for the OS to manage memory efficiently:</a:t>
            </a:r>
            <a:endParaRPr lang="en-US" dirty="0">
              <a:effectLst>
                <a:outerShdw blurRad="63500" dir="2700000" algn="tl" rotWithShape="0">
                  <a:prstClr val="white">
                    <a:alpha val="40000"/>
                  </a:prstClr>
                </a:outerShdw>
              </a:effectLst>
            </a:endParaRPr>
          </a:p>
          <a:p>
            <a:pPr lvl="2"/>
            <a:r>
              <a:rPr lang="en-US" dirty="0"/>
              <a:t>It may spend a lot of time searching for holes of the right size</a:t>
            </a:r>
          </a:p>
          <a:p>
            <a:pPr lvl="2"/>
            <a:r>
              <a:rPr lang="en-US" dirty="0"/>
              <a:t>And/or combining multiple holes when each is too small by itself. </a:t>
            </a:r>
            <a:endParaRPr lang="en-US" dirty="0">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10544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9623-76F8-47D3-A931-56403A1D4E04}"/>
              </a:ext>
            </a:extLst>
          </p:cNvPr>
          <p:cNvSpPr>
            <a:spLocks noGrp="1"/>
          </p:cNvSpPr>
          <p:nvPr>
            <p:ph type="title"/>
          </p:nvPr>
        </p:nvSpPr>
        <p:spPr/>
        <p:txBody>
          <a:bodyPr/>
          <a:lstStyle/>
          <a:p>
            <a:r>
              <a:rPr lang="en-US" sz="3600" dirty="0"/>
              <a:t>Eliminating external fragmentation with paging</a:t>
            </a:r>
          </a:p>
        </p:txBody>
      </p:sp>
      <p:sp>
        <p:nvSpPr>
          <p:cNvPr id="3" name="Content Placeholder 2">
            <a:extLst>
              <a:ext uri="{FF2B5EF4-FFF2-40B4-BE49-F238E27FC236}">
                <a16:creationId xmlns:a16="http://schemas.microsoft.com/office/drawing/2014/main" id="{5EE17D6F-BB06-4CDF-A5CA-D165F90F6527}"/>
              </a:ext>
            </a:extLst>
          </p:cNvPr>
          <p:cNvSpPr>
            <a:spLocks noGrp="1"/>
          </p:cNvSpPr>
          <p:nvPr>
            <p:ph idx="1"/>
          </p:nvPr>
        </p:nvSpPr>
        <p:spPr/>
        <p:txBody>
          <a:bodyPr vert="horz" lIns="91440" tIns="45720" rIns="91440" bIns="45720" rtlCol="0" anchor="t">
            <a:normAutofit fontScale="85000" lnSpcReduction="10000"/>
          </a:bodyPr>
          <a:lstStyle/>
          <a:p>
            <a:r>
              <a:rPr lang="en-US" dirty="0"/>
              <a:t>Since external fragmentation is caused by having </a:t>
            </a:r>
            <a:r>
              <a:rPr lang="en-US" b="1" dirty="0"/>
              <a:t>holes of</a:t>
            </a:r>
            <a:r>
              <a:rPr lang="en-US" dirty="0"/>
              <a:t> </a:t>
            </a:r>
            <a:r>
              <a:rPr lang="en-US" b="1" i="1" dirty="0"/>
              <a:t>different sizes </a:t>
            </a:r>
            <a:r>
              <a:rPr lang="en-US" dirty="0"/>
              <a:t>spread</a:t>
            </a:r>
            <a:r>
              <a:rPr lang="en-US" b="1" i="1" dirty="0"/>
              <a:t> </a:t>
            </a:r>
            <a:r>
              <a:rPr lang="en-US" dirty="0"/>
              <a:t>throughout memory, paging uses a clever idea to eliminate external fragmentation:</a:t>
            </a:r>
          </a:p>
          <a:p>
            <a:pPr lvl="1"/>
            <a:r>
              <a:rPr lang="en-US" dirty="0"/>
              <a:t>Make each hole (each space available to bring something into) in memory </a:t>
            </a:r>
            <a:r>
              <a:rPr lang="en-US" b="1" dirty="0"/>
              <a:t>THE SAME SIZE!!!!!</a:t>
            </a:r>
            <a:endParaRPr lang="en-US" b="1" i="1" dirty="0">
              <a:effectLst>
                <a:outerShdw blurRad="63500" dir="2700000" algn="tl" rotWithShape="0">
                  <a:prstClr val="white">
                    <a:alpha val="40000"/>
                  </a:prstClr>
                </a:outerShdw>
              </a:effectLst>
            </a:endParaRPr>
          </a:p>
          <a:p>
            <a:pPr lvl="1"/>
            <a:r>
              <a:rPr lang="en-US"/>
              <a:t>Divide the address space of each process into equal-sized pieces that </a:t>
            </a:r>
            <a:r>
              <a:rPr lang="en-US" dirty="0"/>
              <a:t>are </a:t>
            </a:r>
            <a:r>
              <a:rPr lang="en-US" b="1" dirty="0"/>
              <a:t>THE SAME SIZE AS THE HOLES!!!!</a:t>
            </a:r>
            <a:endParaRPr lang="en-US" b="1" dirty="0">
              <a:effectLst>
                <a:outerShdw blurRad="63500" dir="2700000" algn="tl" rotWithShape="0">
                  <a:prstClr val="white">
                    <a:alpha val="40000"/>
                  </a:prstClr>
                </a:outerShdw>
              </a:effectLst>
            </a:endParaRPr>
          </a:p>
          <a:p>
            <a:r>
              <a:rPr lang="en-US" dirty="0"/>
              <a:t>Now, whenever the OS needs to bring a piece of a process into memory, it does not have to search for a hole of the “right” size, </a:t>
            </a:r>
            <a:r>
              <a:rPr lang="en-US" b="1" i="1" dirty="0"/>
              <a:t>BECAUSE </a:t>
            </a:r>
            <a:r>
              <a:rPr lang="en-US" b="1" i="1" u="sng" dirty="0"/>
              <a:t>ALL HOLES </a:t>
            </a:r>
            <a:r>
              <a:rPr lang="en-US" b="1" i="1" dirty="0"/>
              <a:t>ARE "THE RIGHT SIZE" </a:t>
            </a:r>
            <a:r>
              <a:rPr lang="en-US" b="1" dirty="0"/>
              <a:t> (because they're all THE SAME SIZE)</a:t>
            </a:r>
            <a:r>
              <a:rPr lang="en-US" dirty="0"/>
              <a:t>, and the piece of the process to be brought in will fit in </a:t>
            </a:r>
            <a:r>
              <a:rPr lang="en-US" b="1" i="1" dirty="0"/>
              <a:t>any hole that is available</a:t>
            </a:r>
            <a:r>
              <a:rPr lang="en-US" dirty="0"/>
              <a:t>! </a:t>
            </a:r>
          </a:p>
          <a:p>
            <a:r>
              <a:rPr lang="en-US" b="1" dirty="0"/>
              <a:t>VOILA! NO EXTERNAL FRAGMENTATION!!!!</a:t>
            </a:r>
            <a:endParaRPr lang="en-US" b="1" dirty="0">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39765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8" name="Rectangle 14"/>
          <p:cNvSpPr>
            <a:spLocks noGrp="1" noChangeArrowheads="1"/>
          </p:cNvSpPr>
          <p:nvPr>
            <p:ph type="title"/>
          </p:nvPr>
        </p:nvSpPr>
        <p:spPr/>
        <p:txBody>
          <a:bodyPr/>
          <a:lstStyle/>
          <a:p>
            <a:r>
              <a:rPr lang="en-US"/>
              <a:t>Paging</a:t>
            </a:r>
          </a:p>
        </p:txBody>
      </p:sp>
      <p:sp>
        <p:nvSpPr>
          <p:cNvPr id="6160" name="Rectangle 16"/>
          <p:cNvSpPr>
            <a:spLocks noGrp="1" noChangeArrowheads="1"/>
          </p:cNvSpPr>
          <p:nvPr>
            <p:ph type="body" idx="1"/>
          </p:nvPr>
        </p:nvSpPr>
        <p:spPr>
          <a:xfrm>
            <a:off x="190500" y="1523999"/>
            <a:ext cx="7239000" cy="2020935"/>
          </a:xfrm>
          <a:noFill/>
          <a:ln/>
        </p:spPr>
        <p:txBody>
          <a:bodyPr vert="horz" lIns="91440" tIns="45720" rIns="91440" bIns="45720" rtlCol="0" anchor="t">
            <a:normAutofit lnSpcReduction="10000"/>
          </a:bodyPr>
          <a:lstStyle/>
          <a:p>
            <a:pPr marL="533400" indent="-533400">
              <a:lnSpc>
                <a:spcPct val="90000"/>
              </a:lnSpc>
              <a:buNone/>
            </a:pPr>
            <a:r>
              <a:rPr lang="en-US" sz="1800" dirty="0"/>
              <a:t>Goal: </a:t>
            </a:r>
            <a:r>
              <a:rPr lang="en-US" sz="1800" b="1" dirty="0"/>
              <a:t>Eliminate requirement that entire address space is contiguous</a:t>
            </a:r>
          </a:p>
          <a:p>
            <a:pPr marL="828675" lvl="1" indent="-533400">
              <a:lnSpc>
                <a:spcPct val="90000"/>
              </a:lnSpc>
            </a:pPr>
            <a:r>
              <a:rPr lang="en-US" sz="1600" b="1" dirty="0"/>
              <a:t>Eliminate external fragmentation </a:t>
            </a:r>
            <a:r>
              <a:rPr lang="en-US" sz="1600" dirty="0"/>
              <a:t>(but not necessarily internal)</a:t>
            </a:r>
          </a:p>
          <a:p>
            <a:pPr marL="828675" lvl="1" indent="-533400">
              <a:lnSpc>
                <a:spcPct val="90000"/>
              </a:lnSpc>
            </a:pPr>
            <a:r>
              <a:rPr lang="en-US" sz="1600" dirty="0"/>
              <a:t>Grow segments of processes as needed</a:t>
            </a:r>
          </a:p>
          <a:p>
            <a:pPr marL="533400" indent="-533400">
              <a:lnSpc>
                <a:spcPct val="90000"/>
              </a:lnSpc>
              <a:buNone/>
            </a:pPr>
            <a:r>
              <a:rPr lang="en-US" sz="1800" dirty="0"/>
              <a:t>Idea: Divide address spaces and physical memory into fixed-sized </a:t>
            </a:r>
            <a:r>
              <a:rPr lang="en-US" sz="1800" b="1" dirty="0"/>
              <a:t>pages</a:t>
            </a:r>
          </a:p>
          <a:p>
            <a:pPr marL="828675" lvl="1" indent="-533400">
              <a:lnSpc>
                <a:spcPct val="90000"/>
              </a:lnSpc>
            </a:pPr>
            <a:r>
              <a:rPr lang="en-US" sz="1600" dirty="0"/>
              <a:t>Size: 2^n; Example: 4KB (2</a:t>
            </a:r>
            <a:r>
              <a:rPr lang="en-US" sz="1600" baseline="30000" dirty="0"/>
              <a:t>12</a:t>
            </a:r>
            <a:r>
              <a:rPr lang="en-US" sz="1600" dirty="0"/>
              <a:t>)</a:t>
            </a:r>
            <a:endParaRPr lang="en-US" sz="1100" baseline="30000" dirty="0">
              <a:effectLst>
                <a:outerShdw blurRad="63500" dir="2700000" algn="tl" rotWithShape="0">
                  <a:prstClr val="white">
                    <a:alpha val="40000"/>
                  </a:prstClr>
                </a:outerShdw>
              </a:effectLst>
            </a:endParaRPr>
          </a:p>
          <a:p>
            <a:pPr marL="828675" lvl="1" indent="-533400">
              <a:lnSpc>
                <a:spcPct val="90000"/>
              </a:lnSpc>
            </a:pPr>
            <a:r>
              <a:rPr lang="en-US" sz="1600" dirty="0"/>
              <a:t>Physical page: page frame (2 terms for same thing); Same size (2^n) </a:t>
            </a:r>
            <a:endParaRPr lang="en-US" sz="1600" dirty="0">
              <a:effectLst>
                <a:outerShdw blurRad="63500" dir="2700000" algn="tl" rotWithShape="0">
                  <a:prstClr val="white">
                    <a:alpha val="40000"/>
                  </a:prstClr>
                </a:outerShdw>
              </a:effectLst>
            </a:endParaRPr>
          </a:p>
        </p:txBody>
      </p:sp>
      <p:grpSp>
        <p:nvGrpSpPr>
          <p:cNvPr id="2" name="Group 231"/>
          <p:cNvGrpSpPr>
            <a:grpSpLocks/>
          </p:cNvGrpSpPr>
          <p:nvPr/>
        </p:nvGrpSpPr>
        <p:grpSpPr bwMode="auto">
          <a:xfrm>
            <a:off x="636817" y="3809683"/>
            <a:ext cx="762000" cy="1828800"/>
            <a:chOff x="576" y="1920"/>
            <a:chExt cx="480" cy="1152"/>
          </a:xfrm>
        </p:grpSpPr>
        <p:sp>
          <p:nvSpPr>
            <p:cNvPr id="6368" name="Rectangle 224"/>
            <p:cNvSpPr>
              <a:spLocks noChangeArrowheads="1"/>
            </p:cNvSpPr>
            <p:nvPr/>
          </p:nvSpPr>
          <p:spPr bwMode="auto">
            <a:xfrm>
              <a:off x="576" y="1920"/>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69" name="Rectangle 225"/>
            <p:cNvSpPr>
              <a:spLocks noChangeArrowheads="1"/>
            </p:cNvSpPr>
            <p:nvPr/>
          </p:nvSpPr>
          <p:spPr bwMode="auto">
            <a:xfrm>
              <a:off x="576" y="2112"/>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70" name="Rectangle 226"/>
            <p:cNvSpPr>
              <a:spLocks noChangeArrowheads="1"/>
            </p:cNvSpPr>
            <p:nvPr/>
          </p:nvSpPr>
          <p:spPr bwMode="auto">
            <a:xfrm>
              <a:off x="576" y="2304"/>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71" name="Rectangle 227"/>
            <p:cNvSpPr>
              <a:spLocks noChangeArrowheads="1"/>
            </p:cNvSpPr>
            <p:nvPr/>
          </p:nvSpPr>
          <p:spPr bwMode="auto">
            <a:xfrm>
              <a:off x="576" y="2496"/>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72" name="Rectangle 228"/>
            <p:cNvSpPr>
              <a:spLocks noChangeArrowheads="1"/>
            </p:cNvSpPr>
            <p:nvPr/>
          </p:nvSpPr>
          <p:spPr bwMode="auto">
            <a:xfrm>
              <a:off x="576" y="2880"/>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73" name="Rectangle 229"/>
            <p:cNvSpPr>
              <a:spLocks noChangeArrowheads="1"/>
            </p:cNvSpPr>
            <p:nvPr/>
          </p:nvSpPr>
          <p:spPr bwMode="auto">
            <a:xfrm>
              <a:off x="576" y="2688"/>
              <a:ext cx="480" cy="192"/>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6374" name="Text Box 230"/>
          <p:cNvSpPr txBox="1">
            <a:spLocks noChangeArrowheads="1"/>
          </p:cNvSpPr>
          <p:nvPr/>
        </p:nvSpPr>
        <p:spPr bwMode="auto">
          <a:xfrm>
            <a:off x="434013" y="5638314"/>
            <a:ext cx="1235075" cy="396875"/>
          </a:xfrm>
          <a:prstGeom prst="rect">
            <a:avLst/>
          </a:prstGeom>
          <a:noFill/>
          <a:ln w="9525">
            <a:noFill/>
            <a:miter lim="800000"/>
            <a:headEnd/>
            <a:tailEnd/>
          </a:ln>
          <a:effectLst/>
        </p:spPr>
        <p:txBody>
          <a:bodyPr wrap="none">
            <a:prstTxWarp prst="textNoShape">
              <a:avLst/>
            </a:prstTxWarp>
            <a:spAutoFit/>
          </a:bodyPr>
          <a:lstStyle/>
          <a:p>
            <a:r>
              <a:rPr lang="en-US" sz="2000"/>
              <a:t>Process 1</a:t>
            </a:r>
          </a:p>
        </p:txBody>
      </p:sp>
      <p:grpSp>
        <p:nvGrpSpPr>
          <p:cNvPr id="3" name="Group 239"/>
          <p:cNvGrpSpPr>
            <a:grpSpLocks/>
          </p:cNvGrpSpPr>
          <p:nvPr/>
        </p:nvGrpSpPr>
        <p:grpSpPr bwMode="auto">
          <a:xfrm>
            <a:off x="1981200" y="4114800"/>
            <a:ext cx="762000" cy="1828800"/>
            <a:chOff x="576" y="1920"/>
            <a:chExt cx="480" cy="1152"/>
          </a:xfrm>
        </p:grpSpPr>
        <p:sp>
          <p:nvSpPr>
            <p:cNvPr id="6384" name="Rectangle 240"/>
            <p:cNvSpPr>
              <a:spLocks noChangeArrowheads="1"/>
            </p:cNvSpPr>
            <p:nvPr/>
          </p:nvSpPr>
          <p:spPr bwMode="auto">
            <a:xfrm>
              <a:off x="576" y="1920"/>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5" name="Rectangle 241"/>
            <p:cNvSpPr>
              <a:spLocks noChangeArrowheads="1"/>
            </p:cNvSpPr>
            <p:nvPr/>
          </p:nvSpPr>
          <p:spPr bwMode="auto">
            <a:xfrm>
              <a:off x="576" y="2112"/>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6" name="Rectangle 242"/>
            <p:cNvSpPr>
              <a:spLocks noChangeArrowheads="1"/>
            </p:cNvSpPr>
            <p:nvPr/>
          </p:nvSpPr>
          <p:spPr bwMode="auto">
            <a:xfrm>
              <a:off x="576" y="2304"/>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7" name="Rectangle 243"/>
            <p:cNvSpPr>
              <a:spLocks noChangeArrowheads="1"/>
            </p:cNvSpPr>
            <p:nvPr/>
          </p:nvSpPr>
          <p:spPr bwMode="auto">
            <a:xfrm>
              <a:off x="576" y="2496"/>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8" name="Rectangle 244"/>
            <p:cNvSpPr>
              <a:spLocks noChangeArrowheads="1"/>
            </p:cNvSpPr>
            <p:nvPr/>
          </p:nvSpPr>
          <p:spPr bwMode="auto">
            <a:xfrm>
              <a:off x="576" y="2880"/>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9" name="Rectangle 245"/>
            <p:cNvSpPr>
              <a:spLocks noChangeArrowheads="1"/>
            </p:cNvSpPr>
            <p:nvPr/>
          </p:nvSpPr>
          <p:spPr bwMode="auto">
            <a:xfrm>
              <a:off x="576" y="2688"/>
              <a:ext cx="480" cy="192"/>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6390" name="Text Box 246"/>
          <p:cNvSpPr txBox="1">
            <a:spLocks noChangeArrowheads="1"/>
          </p:cNvSpPr>
          <p:nvPr/>
        </p:nvSpPr>
        <p:spPr bwMode="auto">
          <a:xfrm>
            <a:off x="1828800" y="5943600"/>
            <a:ext cx="1285875" cy="396875"/>
          </a:xfrm>
          <a:prstGeom prst="rect">
            <a:avLst/>
          </a:prstGeom>
          <a:noFill/>
          <a:ln w="9525">
            <a:noFill/>
            <a:miter lim="800000"/>
            <a:headEnd/>
            <a:tailEnd/>
          </a:ln>
          <a:effectLst/>
        </p:spPr>
        <p:txBody>
          <a:bodyPr wrap="none">
            <a:prstTxWarp prst="textNoShape">
              <a:avLst/>
            </a:prstTxWarp>
            <a:spAutoFit/>
          </a:bodyPr>
          <a:lstStyle/>
          <a:p>
            <a:r>
              <a:rPr lang="en-US" sz="2000"/>
              <a:t>Process 2</a:t>
            </a:r>
          </a:p>
        </p:txBody>
      </p:sp>
      <p:sp>
        <p:nvSpPr>
          <p:cNvPr id="6393" name="Text Box 249"/>
          <p:cNvSpPr txBox="1">
            <a:spLocks noChangeArrowheads="1"/>
          </p:cNvSpPr>
          <p:nvPr/>
        </p:nvSpPr>
        <p:spPr bwMode="auto">
          <a:xfrm>
            <a:off x="304800" y="6316663"/>
            <a:ext cx="2189163" cy="519112"/>
          </a:xfrm>
          <a:prstGeom prst="rect">
            <a:avLst/>
          </a:prstGeom>
          <a:noFill/>
          <a:ln w="9525">
            <a:noFill/>
            <a:miter lim="800000"/>
            <a:headEnd/>
            <a:tailEnd/>
          </a:ln>
          <a:effectLst/>
        </p:spPr>
        <p:txBody>
          <a:bodyPr wrap="none">
            <a:prstTxWarp prst="textNoShape">
              <a:avLst/>
            </a:prstTxWarp>
            <a:spAutoFit/>
          </a:bodyPr>
          <a:lstStyle/>
          <a:p>
            <a:r>
              <a:rPr lang="en-US"/>
              <a:t>Logical View</a:t>
            </a:r>
          </a:p>
        </p:txBody>
      </p:sp>
      <p:sp>
        <p:nvSpPr>
          <p:cNvPr id="6416" name="Rectangle 272"/>
          <p:cNvSpPr>
            <a:spLocks noChangeArrowheads="1"/>
          </p:cNvSpPr>
          <p:nvPr/>
        </p:nvSpPr>
        <p:spPr bwMode="auto">
          <a:xfrm>
            <a:off x="7620000" y="6553200"/>
            <a:ext cx="762000" cy="304800"/>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21" name="Text Box 277"/>
          <p:cNvSpPr txBox="1">
            <a:spLocks noChangeArrowheads="1"/>
          </p:cNvSpPr>
          <p:nvPr/>
        </p:nvSpPr>
        <p:spPr bwMode="auto">
          <a:xfrm rot="-5400000">
            <a:off x="7461250" y="3600450"/>
            <a:ext cx="2386013" cy="519113"/>
          </a:xfrm>
          <a:prstGeom prst="rect">
            <a:avLst/>
          </a:prstGeom>
          <a:noFill/>
          <a:ln w="9525">
            <a:noFill/>
            <a:miter lim="800000"/>
            <a:headEnd/>
            <a:tailEnd/>
          </a:ln>
          <a:effectLst/>
        </p:spPr>
        <p:txBody>
          <a:bodyPr wrap="none">
            <a:prstTxWarp prst="textNoShape">
              <a:avLst/>
            </a:prstTxWarp>
            <a:spAutoFit/>
          </a:bodyPr>
          <a:lstStyle/>
          <a:p>
            <a:r>
              <a:rPr lang="en-US"/>
              <a:t>Physical View</a:t>
            </a:r>
          </a:p>
        </p:txBody>
      </p:sp>
      <p:sp>
        <p:nvSpPr>
          <p:cNvPr id="6377" name="Rectangle 233"/>
          <p:cNvSpPr>
            <a:spLocks noChangeArrowheads="1"/>
          </p:cNvSpPr>
          <p:nvPr/>
        </p:nvSpPr>
        <p:spPr bwMode="auto">
          <a:xfrm>
            <a:off x="3124200" y="37338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78" name="Rectangle 234"/>
          <p:cNvSpPr>
            <a:spLocks noChangeArrowheads="1"/>
          </p:cNvSpPr>
          <p:nvPr/>
        </p:nvSpPr>
        <p:spPr bwMode="auto">
          <a:xfrm>
            <a:off x="3124200" y="40386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79" name="Rectangle 235"/>
          <p:cNvSpPr>
            <a:spLocks noChangeArrowheads="1"/>
          </p:cNvSpPr>
          <p:nvPr/>
        </p:nvSpPr>
        <p:spPr bwMode="auto">
          <a:xfrm>
            <a:off x="3124200" y="4343400"/>
            <a:ext cx="762000" cy="304800"/>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0" name="Rectangle 236"/>
          <p:cNvSpPr>
            <a:spLocks noChangeArrowheads="1"/>
          </p:cNvSpPr>
          <p:nvPr/>
        </p:nvSpPr>
        <p:spPr bwMode="auto">
          <a:xfrm>
            <a:off x="3124200" y="46482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1" name="Rectangle 237"/>
          <p:cNvSpPr>
            <a:spLocks noChangeArrowheads="1"/>
          </p:cNvSpPr>
          <p:nvPr/>
        </p:nvSpPr>
        <p:spPr bwMode="auto">
          <a:xfrm>
            <a:off x="3124200" y="52578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82" name="Rectangle 238"/>
          <p:cNvSpPr>
            <a:spLocks noChangeArrowheads="1"/>
          </p:cNvSpPr>
          <p:nvPr/>
        </p:nvSpPr>
        <p:spPr bwMode="auto">
          <a:xfrm>
            <a:off x="3124200" y="49530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91" name="Text Box 247"/>
          <p:cNvSpPr txBox="1">
            <a:spLocks noChangeArrowheads="1"/>
          </p:cNvSpPr>
          <p:nvPr/>
        </p:nvSpPr>
        <p:spPr bwMode="auto">
          <a:xfrm>
            <a:off x="2895600" y="5562600"/>
            <a:ext cx="1285875" cy="396875"/>
          </a:xfrm>
          <a:prstGeom prst="rect">
            <a:avLst/>
          </a:prstGeom>
          <a:noFill/>
          <a:ln w="9525">
            <a:noFill/>
            <a:miter lim="800000"/>
            <a:headEnd/>
            <a:tailEnd/>
          </a:ln>
          <a:effectLst/>
        </p:spPr>
        <p:txBody>
          <a:bodyPr wrap="none">
            <a:prstTxWarp prst="textNoShape">
              <a:avLst/>
            </a:prstTxWarp>
            <a:spAutoFit/>
          </a:bodyPr>
          <a:lstStyle/>
          <a:p>
            <a:r>
              <a:rPr lang="en-US" sz="2000"/>
              <a:t>Process 3</a:t>
            </a:r>
          </a:p>
        </p:txBody>
      </p:sp>
      <p:sp>
        <p:nvSpPr>
          <p:cNvPr id="6398" name="Rectangle 254"/>
          <p:cNvSpPr>
            <a:spLocks noChangeArrowheads="1"/>
          </p:cNvSpPr>
          <p:nvPr/>
        </p:nvSpPr>
        <p:spPr bwMode="auto">
          <a:xfrm>
            <a:off x="7620000" y="14478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399" name="Rectangle 255"/>
          <p:cNvSpPr>
            <a:spLocks noChangeArrowheads="1"/>
          </p:cNvSpPr>
          <p:nvPr/>
        </p:nvSpPr>
        <p:spPr bwMode="auto">
          <a:xfrm>
            <a:off x="7620000" y="17526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0" name="Rectangle 256"/>
          <p:cNvSpPr>
            <a:spLocks noChangeArrowheads="1"/>
          </p:cNvSpPr>
          <p:nvPr/>
        </p:nvSpPr>
        <p:spPr bwMode="auto">
          <a:xfrm>
            <a:off x="7620000" y="2057400"/>
            <a:ext cx="762000" cy="3048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1" name="Rectangle 257"/>
          <p:cNvSpPr>
            <a:spLocks noChangeArrowheads="1"/>
          </p:cNvSpPr>
          <p:nvPr/>
        </p:nvSpPr>
        <p:spPr bwMode="auto">
          <a:xfrm>
            <a:off x="7620000" y="23622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2" name="Rectangle 258"/>
          <p:cNvSpPr>
            <a:spLocks noChangeArrowheads="1"/>
          </p:cNvSpPr>
          <p:nvPr/>
        </p:nvSpPr>
        <p:spPr bwMode="auto">
          <a:xfrm>
            <a:off x="7620000" y="2971800"/>
            <a:ext cx="762000" cy="3048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3" name="Rectangle 259"/>
          <p:cNvSpPr>
            <a:spLocks noChangeArrowheads="1"/>
          </p:cNvSpPr>
          <p:nvPr/>
        </p:nvSpPr>
        <p:spPr bwMode="auto">
          <a:xfrm>
            <a:off x="7620000" y="26670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5" name="Rectangle 261"/>
          <p:cNvSpPr>
            <a:spLocks noChangeArrowheads="1"/>
          </p:cNvSpPr>
          <p:nvPr/>
        </p:nvSpPr>
        <p:spPr bwMode="auto">
          <a:xfrm>
            <a:off x="7620000" y="32766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6" name="Rectangle 262"/>
          <p:cNvSpPr>
            <a:spLocks noChangeArrowheads="1"/>
          </p:cNvSpPr>
          <p:nvPr/>
        </p:nvSpPr>
        <p:spPr bwMode="auto">
          <a:xfrm>
            <a:off x="7620000" y="35814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7" name="Rectangle 263"/>
          <p:cNvSpPr>
            <a:spLocks noChangeArrowheads="1"/>
          </p:cNvSpPr>
          <p:nvPr/>
        </p:nvSpPr>
        <p:spPr bwMode="auto">
          <a:xfrm>
            <a:off x="7620000" y="38862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8" name="Rectangle 264"/>
          <p:cNvSpPr>
            <a:spLocks noChangeArrowheads="1"/>
          </p:cNvSpPr>
          <p:nvPr/>
        </p:nvSpPr>
        <p:spPr bwMode="auto">
          <a:xfrm>
            <a:off x="7620000" y="41910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09" name="Rectangle 265"/>
          <p:cNvSpPr>
            <a:spLocks noChangeArrowheads="1"/>
          </p:cNvSpPr>
          <p:nvPr/>
        </p:nvSpPr>
        <p:spPr bwMode="auto">
          <a:xfrm>
            <a:off x="7620000" y="48006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0" name="Rectangle 266"/>
          <p:cNvSpPr>
            <a:spLocks noChangeArrowheads="1"/>
          </p:cNvSpPr>
          <p:nvPr/>
        </p:nvSpPr>
        <p:spPr bwMode="auto">
          <a:xfrm>
            <a:off x="7620000" y="44958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2" name="Rectangle 268"/>
          <p:cNvSpPr>
            <a:spLocks noChangeArrowheads="1"/>
          </p:cNvSpPr>
          <p:nvPr/>
        </p:nvSpPr>
        <p:spPr bwMode="auto">
          <a:xfrm>
            <a:off x="7620000" y="5029200"/>
            <a:ext cx="762000" cy="304800"/>
          </a:xfrm>
          <a:prstGeom prst="rect">
            <a:avLst/>
          </a:prstGeom>
          <a:solidFill>
            <a:schemeClr val="fo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3" name="Rectangle 269"/>
          <p:cNvSpPr>
            <a:spLocks noChangeArrowheads="1"/>
          </p:cNvSpPr>
          <p:nvPr/>
        </p:nvSpPr>
        <p:spPr bwMode="auto">
          <a:xfrm>
            <a:off x="7620000" y="5334000"/>
            <a:ext cx="762000" cy="304800"/>
          </a:xfrm>
          <a:prstGeom prst="rect">
            <a:avLst/>
          </a:prstGeom>
          <a:solidFill>
            <a:schemeClr val="tx2"/>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4" name="Rectangle 270"/>
          <p:cNvSpPr>
            <a:spLocks noChangeArrowheads="1"/>
          </p:cNvSpPr>
          <p:nvPr/>
        </p:nvSpPr>
        <p:spPr bwMode="auto">
          <a:xfrm>
            <a:off x="7620000" y="56388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5" name="Rectangle 271"/>
          <p:cNvSpPr>
            <a:spLocks noChangeArrowheads="1"/>
          </p:cNvSpPr>
          <p:nvPr/>
        </p:nvSpPr>
        <p:spPr bwMode="auto">
          <a:xfrm>
            <a:off x="7620000" y="59436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7" name="Rectangle 273"/>
          <p:cNvSpPr>
            <a:spLocks noChangeArrowheads="1"/>
          </p:cNvSpPr>
          <p:nvPr/>
        </p:nvSpPr>
        <p:spPr bwMode="auto">
          <a:xfrm>
            <a:off x="7620000" y="62484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8" name="Rectangle 274"/>
          <p:cNvSpPr>
            <a:spLocks noChangeArrowheads="1"/>
          </p:cNvSpPr>
          <p:nvPr/>
        </p:nvSpPr>
        <p:spPr bwMode="auto">
          <a:xfrm>
            <a:off x="7620000" y="11430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19" name="Rectangle 275"/>
          <p:cNvSpPr>
            <a:spLocks noChangeArrowheads="1"/>
          </p:cNvSpPr>
          <p:nvPr/>
        </p:nvSpPr>
        <p:spPr bwMode="auto">
          <a:xfrm>
            <a:off x="7620000" y="838200"/>
            <a:ext cx="762000" cy="304800"/>
          </a:xfrm>
          <a:prstGeom prst="rect">
            <a:avLst/>
          </a:prstGeom>
          <a:solidFill>
            <a:schemeClr val="hlink"/>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20" name="Rectangle 276"/>
          <p:cNvSpPr>
            <a:spLocks noChangeArrowheads="1"/>
          </p:cNvSpPr>
          <p:nvPr/>
        </p:nvSpPr>
        <p:spPr bwMode="auto">
          <a:xfrm>
            <a:off x="7620000" y="533400"/>
            <a:ext cx="762000" cy="3048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6423" name="Line 279"/>
          <p:cNvSpPr>
            <a:spLocks noChangeShapeType="1"/>
          </p:cNvSpPr>
          <p:nvPr/>
        </p:nvSpPr>
        <p:spPr bwMode="auto">
          <a:xfrm flipV="1">
            <a:off x="3886200" y="1905000"/>
            <a:ext cx="3733800" cy="1981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24" name="Line 280"/>
          <p:cNvSpPr>
            <a:spLocks noChangeShapeType="1"/>
          </p:cNvSpPr>
          <p:nvPr/>
        </p:nvSpPr>
        <p:spPr bwMode="auto">
          <a:xfrm flipV="1">
            <a:off x="3886200" y="4038600"/>
            <a:ext cx="3657600" cy="762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26" name="Line 282"/>
          <p:cNvSpPr>
            <a:spLocks noChangeShapeType="1"/>
          </p:cNvSpPr>
          <p:nvPr/>
        </p:nvSpPr>
        <p:spPr bwMode="auto">
          <a:xfrm flipV="1">
            <a:off x="3886200" y="4724400"/>
            <a:ext cx="3733800" cy="381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27" name="Line 283"/>
          <p:cNvSpPr>
            <a:spLocks noChangeShapeType="1"/>
          </p:cNvSpPr>
          <p:nvPr/>
        </p:nvSpPr>
        <p:spPr bwMode="auto">
          <a:xfrm flipV="1">
            <a:off x="3810000" y="5181600"/>
            <a:ext cx="3886200" cy="2286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6428" name="Line 284"/>
          <p:cNvSpPr>
            <a:spLocks noChangeShapeType="1"/>
          </p:cNvSpPr>
          <p:nvPr/>
        </p:nvSpPr>
        <p:spPr bwMode="auto">
          <a:xfrm flipV="1">
            <a:off x="3886200" y="2895600"/>
            <a:ext cx="3733800" cy="1905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1949</TotalTime>
  <Words>2497</Words>
  <Application>Microsoft Office PowerPoint</Application>
  <PresentationFormat>On-screen Show (4:3)</PresentationFormat>
  <Paragraphs>404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Precedent</vt:lpstr>
      <vt:lpstr>Virtualizing Memory: Paging</vt:lpstr>
      <vt:lpstr>Reading</vt:lpstr>
      <vt:lpstr>Review:  Match Description</vt:lpstr>
      <vt:lpstr>Review: Segmentation</vt:lpstr>
      <vt:lpstr>Review:  Memory Accesses</vt:lpstr>
      <vt:lpstr>Problem: Fragmentation</vt:lpstr>
      <vt:lpstr>fragmentation</vt:lpstr>
      <vt:lpstr>Eliminating external fragmentation with paging</vt:lpstr>
      <vt:lpstr>Paging</vt:lpstr>
      <vt:lpstr>terms</vt:lpstr>
      <vt:lpstr>Other requirements</vt:lpstr>
      <vt:lpstr>Addresses in paging</vt:lpstr>
      <vt:lpstr>Translation of  Page Addresses</vt:lpstr>
      <vt:lpstr>IdeaS behind paging</vt:lpstr>
      <vt:lpstr>Quiz: Address Format</vt:lpstr>
      <vt:lpstr>Notice (IMPORTANT!)</vt:lpstr>
      <vt:lpstr>Quiz: Address Format</vt:lpstr>
      <vt:lpstr>notice</vt:lpstr>
      <vt:lpstr>Quiz: Address Format</vt:lpstr>
      <vt:lpstr>VirtUAL =&gt; Physical PAGE Mapping</vt:lpstr>
      <vt:lpstr>notice</vt:lpstr>
      <vt:lpstr>The Mapping with paging  (example with 3 processes, P1, P2 and P3)</vt:lpstr>
      <vt:lpstr>Quiz:  Fill in P3's Page Table</vt:lpstr>
      <vt:lpstr>Quiz:  Fill in Page Table</vt:lpstr>
      <vt:lpstr>Where Are Pagetables Stored?</vt:lpstr>
      <vt:lpstr>Other PT info</vt:lpstr>
      <vt:lpstr>ISSUE: Memory Accesses  with Pages</vt:lpstr>
      <vt:lpstr>Why does paging double number of memory accesses?</vt:lpstr>
      <vt:lpstr>Advantages of Paging</vt:lpstr>
      <vt:lpstr>Disadvantages of Paging</vt:lpstr>
      <vt:lpstr>Disadvantages (more)</vt:lpstr>
    </vt:vector>
  </TitlesOfParts>
  <Company>UW Madison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Virtualizing Memory: Paging</dc:title>
  <dc:creator>Andrea Arpaci-Dusseau</dc:creator>
  <cp:lastModifiedBy>George Green</cp:lastModifiedBy>
  <cp:revision>581</cp:revision>
  <dcterms:created xsi:type="dcterms:W3CDTF">2015-09-17T02:09:08Z</dcterms:created>
  <dcterms:modified xsi:type="dcterms:W3CDTF">2025-09-09T03:52:34Z</dcterms:modified>
</cp:coreProperties>
</file>