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11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1" r:id="rId4"/>
    <p:sldId id="263" r:id="rId5"/>
    <p:sldId id="264" r:id="rId6"/>
    <p:sldId id="265" r:id="rId7"/>
    <p:sldId id="323" r:id="rId8"/>
    <p:sldId id="324" r:id="rId9"/>
    <p:sldId id="312" r:id="rId10"/>
    <p:sldId id="310" r:id="rId11"/>
    <p:sldId id="299" r:id="rId12"/>
    <p:sldId id="314" r:id="rId13"/>
    <p:sldId id="300" r:id="rId14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121FF"/>
    <a:srgbClr val="1B1BFF"/>
    <a:srgbClr val="1111FF"/>
    <a:srgbClr val="0000FF"/>
    <a:srgbClr val="1717FF"/>
    <a:srgbClr val="2929FF"/>
    <a:srgbClr val="1919FF"/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D0CD0-29AE-4443-9E4F-18682DDC44A6}" v="4" dt="2025-08-27T23:29:29.469"/>
    <p1510:client id="{F8887A68-0609-491B-B177-75198C12D329}" v="1" dt="2025-08-27T23:45:5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F8887A68-0609-491B-B177-75198C12D329}"/>
    <pc:docChg chg="delSld">
      <pc:chgData name="Scott Hauck" userId="34b3899fdf42c681" providerId="LiveId" clId="{F8887A68-0609-491B-B177-75198C12D329}" dt="2025-08-27T23:45:51.742" v="2" actId="2696"/>
      <pc:docMkLst>
        <pc:docMk/>
      </pc:docMkLst>
      <pc:sldChg chg="del">
        <pc:chgData name="Scott Hauck" userId="34b3899fdf42c681" providerId="LiveId" clId="{F8887A68-0609-491B-B177-75198C12D329}" dt="2025-08-27T23:45:51.728" v="1" actId="2696"/>
        <pc:sldMkLst>
          <pc:docMk/>
          <pc:sldMk cId="0" sldId="317"/>
        </pc:sldMkLst>
      </pc:sldChg>
      <pc:sldChg chg="del">
        <pc:chgData name="Scott Hauck" userId="34b3899fdf42c681" providerId="LiveId" clId="{F8887A68-0609-491B-B177-75198C12D329}" dt="2025-08-27T23:45:51.724" v="0" actId="2696"/>
        <pc:sldMkLst>
          <pc:docMk/>
          <pc:sldMk cId="0" sldId="328"/>
        </pc:sldMkLst>
      </pc:sldChg>
      <pc:sldChg chg="del">
        <pc:chgData name="Scott Hauck" userId="34b3899fdf42c681" providerId="LiveId" clId="{F8887A68-0609-491B-B177-75198C12D329}" dt="2025-08-27T23:45:51.742" v="2" actId="2696"/>
        <pc:sldMkLst>
          <pc:docMk/>
          <pc:sldMk cId="0" sldId="329"/>
        </pc:sldMkLst>
      </pc:sldChg>
    </pc:docChg>
  </pc:docChgLst>
  <pc:docChgLst>
    <pc:chgData name="Scott Hauck" userId="34b3899fdf42c681" providerId="LiveId" clId="{B43D0CD0-29AE-4443-9E4F-18682DDC44A6}"/>
    <pc:docChg chg="modSld">
      <pc:chgData name="Scott Hauck" userId="34b3899fdf42c681" providerId="LiveId" clId="{B43D0CD0-29AE-4443-9E4F-18682DDC44A6}" dt="2025-08-27T23:29:29.469" v="3" actId="207"/>
      <pc:docMkLst>
        <pc:docMk/>
      </pc:docMkLst>
      <pc:sldChg chg="modSp">
        <pc:chgData name="Scott Hauck" userId="34b3899fdf42c681" providerId="LiveId" clId="{B43D0CD0-29AE-4443-9E4F-18682DDC44A6}" dt="2025-08-27T23:28:31.554" v="0" actId="207"/>
        <pc:sldMkLst>
          <pc:docMk/>
          <pc:sldMk cId="0" sldId="259"/>
        </pc:sldMkLst>
        <pc:spChg chg="mod">
          <ac:chgData name="Scott Hauck" userId="34b3899fdf42c681" providerId="LiveId" clId="{B43D0CD0-29AE-4443-9E4F-18682DDC44A6}" dt="2025-08-27T23:28:31.554" v="0" actId="207"/>
          <ac:spMkLst>
            <pc:docMk/>
            <pc:sldMk cId="0" sldId="259"/>
            <ac:spMk id="3074" creationId="{E4756F74-DADA-5657-F7CA-865BB6204EED}"/>
          </ac:spMkLst>
        </pc:spChg>
      </pc:sldChg>
      <pc:sldChg chg="modSp">
        <pc:chgData name="Scott Hauck" userId="34b3899fdf42c681" providerId="LiveId" clId="{B43D0CD0-29AE-4443-9E4F-18682DDC44A6}" dt="2025-08-27T23:28:55.442" v="2"/>
        <pc:sldMkLst>
          <pc:docMk/>
          <pc:sldMk cId="0" sldId="261"/>
        </pc:sldMkLst>
        <pc:graphicFrameChg chg="mod">
          <ac:chgData name="Scott Hauck" userId="34b3899fdf42c681" providerId="LiveId" clId="{B43D0CD0-29AE-4443-9E4F-18682DDC44A6}" dt="2025-08-27T23:28:48.376" v="1"/>
          <ac:graphicFrameMkLst>
            <pc:docMk/>
            <pc:sldMk cId="0" sldId="261"/>
            <ac:graphicFrameMk id="905251" creationId="{08C07F31-23EE-AF7D-01C2-D355BC42296F}"/>
          </ac:graphicFrameMkLst>
        </pc:graphicFrameChg>
        <pc:graphicFrameChg chg="mod">
          <ac:chgData name="Scott Hauck" userId="34b3899fdf42c681" providerId="LiveId" clId="{B43D0CD0-29AE-4443-9E4F-18682DDC44A6}" dt="2025-08-27T23:28:55.442" v="2"/>
          <ac:graphicFrameMkLst>
            <pc:docMk/>
            <pc:sldMk cId="0" sldId="261"/>
            <ac:graphicFrameMk id="905285" creationId="{A1A60155-8064-074B-222E-00E237755C0A}"/>
          </ac:graphicFrameMkLst>
        </pc:graphicFrameChg>
      </pc:sldChg>
      <pc:sldChg chg="modSp">
        <pc:chgData name="Scott Hauck" userId="34b3899fdf42c681" providerId="LiveId" clId="{B43D0CD0-29AE-4443-9E4F-18682DDC44A6}" dt="2025-08-27T23:29:29.469" v="3" actId="207"/>
        <pc:sldMkLst>
          <pc:docMk/>
          <pc:sldMk cId="0" sldId="329"/>
        </pc:sldMkLst>
        <pc:spChg chg="mod">
          <ac:chgData name="Scott Hauck" userId="34b3899fdf42c681" providerId="LiveId" clId="{B43D0CD0-29AE-4443-9E4F-18682DDC44A6}" dt="2025-08-27T23:29:29.469" v="3" actId="207"/>
          <ac:spMkLst>
            <pc:docMk/>
            <pc:sldMk cId="0" sldId="329"/>
            <ac:spMk id="28675" creationId="{F0B8BF02-D99C-0B65-8BC1-034B2BF79AF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C5F39BF-3B91-AC65-7028-984410DBC7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2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959" tIns="47136" rIns="95959" bIns="47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937E139-3884-E280-C06E-CD6958FCB7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8250" y="727075"/>
            <a:ext cx="4841875" cy="363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5D1EBE-FCE0-5ED3-B17A-D10DEB9E6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F19F8D-B643-AC5A-86DB-EAC77ADC2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9F008A5-1278-0CEC-0E68-CF4924796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7617E69-33A2-E46C-8630-D469F277D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8073F0-0176-A0B7-A5A2-818399920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7EE1BB-1AD8-9CFC-80ED-0B3111859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2062A9-2B8D-7842-38E2-6AA4BB9E0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087877D-5413-CA99-089B-7B7631D66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8F49255-3E6C-5936-E70E-19919BD04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1805BE0-27EE-3E08-653E-3053174A5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478E616-5046-C7DD-D0AD-8825AB5A4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BBD5264-E81F-74C5-0C33-21D0B537D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FBC550-1B51-FC67-C26B-A40A79780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9848595-5CB7-E576-71F6-E9BDA46FF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EE7EA82-0B82-7C8D-86A3-5EA982AA7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FB905FE-159C-958F-6169-76570292C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94815C-3472-CE31-E73A-3CB8E1DF78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F29229-D34A-C21D-876B-FAF762BA1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DED0522-17FD-5D0C-B641-D9FCCED7D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EDA9F76-F93C-D879-2999-DB7A46034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5D2B179-6A27-6B8C-13D9-1D2F4947D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09FBA-5F91-4ED4-87C6-9441136C5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06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78711E6-D282-FAB3-7B63-552327587C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4869A-4199-478A-B91A-E7F22BFFB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91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4929630-3B8A-D276-5055-98C5C2B1F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F8562-00F6-46A6-96F2-792B03244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20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225425"/>
            <a:ext cx="8267700" cy="527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D4E0A6-9C82-0747-C2A9-CF1338943D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0ADE-264F-4573-B310-AA44C2D0FE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5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48ABAE3-90B1-6DF9-DC8D-0B72AD03BC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409EA-9B5D-4472-99B7-AAA9BAE4D1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92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895BDBC-9063-33EA-791D-824F4E5475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B7227-7340-4BEB-B8AD-794B572FD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00FAA2-8E91-C6AF-F9FC-446274FBE2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E0ED6-7A1D-4853-ABA6-CACCC81DC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71CD74A-1D68-0D13-F756-529713415A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33CA-845A-4D77-8A41-53E91EBEA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6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74CC8E8-5A70-F65B-9E7C-3F6786CDE2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B0C1-FC8C-449C-8A7E-07A854228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43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0B0759A2-3292-642D-8C82-04D0AF479B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5432C-8B20-4155-B8D4-F21D703BE2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5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7F129D3-9AFA-D115-D1C8-68BA9C47FC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13B3A-3120-43CE-992C-D577E25ED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8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5AEAC4F-0B4F-A0ED-37DD-0F5D0AAA59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D8B3E-AB0D-4A03-93C8-CAFFBCE63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6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5239C6-1A07-E787-FD0F-91555C10D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50C253B-9DEA-7596-65D6-0EFCA55C4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236D6B7E-4011-5BE8-84A9-70112684E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653C821-E80A-C207-6E88-921DF3845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AB0D739-82C4-6618-DC69-590F6FF097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45B9AE-604C-436D-9E97-A65F0BFF64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E4756F74-DADA-5657-F7CA-865BB6204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>
                <a:solidFill>
                  <a:srgbClr val="C00000"/>
                </a:solidFill>
              </a:rPr>
              <a:t>Goal: Fast overview of one of Intel’s main processors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Highlights:</a:t>
            </a:r>
          </a:p>
          <a:p>
            <a:pPr marL="0" indent="0"/>
            <a:r>
              <a:rPr lang="en-US" altLang="en-US" dirty="0"/>
              <a:t>     Superscalar</a:t>
            </a:r>
          </a:p>
          <a:p>
            <a:pPr marL="0" indent="0"/>
            <a:r>
              <a:rPr lang="en-US" altLang="en-US" dirty="0"/>
              <a:t>     Speculative Execution</a:t>
            </a:r>
          </a:p>
          <a:p>
            <a:pPr marL="0" indent="0"/>
            <a:r>
              <a:rPr lang="en-US" altLang="en-US" dirty="0"/>
              <a:t>     Register Renaming</a:t>
            </a:r>
          </a:p>
          <a:p>
            <a:pPr marL="0" indent="0"/>
            <a:r>
              <a:rPr lang="en-US" altLang="en-US" dirty="0"/>
              <a:t>     14-deep pipeline</a:t>
            </a:r>
          </a:p>
          <a:p>
            <a:pPr marL="0" indent="0"/>
            <a:endParaRPr lang="en-US" altLang="en-US" dirty="0"/>
          </a:p>
          <a:p>
            <a:pPr marL="0" indent="0"/>
            <a:r>
              <a:rPr lang="en-US" altLang="en-US" dirty="0"/>
              <a:t>A bit of x86 instruction set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6DAC682E-609D-06AB-54F7-0FB80A9C8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Intel Micro-Architecture (Ice Lake/Sunny Cove)</a:t>
            </a:r>
          </a:p>
        </p:txBody>
      </p:sp>
      <p:sp>
        <p:nvSpPr>
          <p:cNvPr id="3076" name="Slide Number Placeholder 4">
            <a:extLst>
              <a:ext uri="{FF2B5EF4-FFF2-40B4-BE49-F238E27FC236}">
                <a16:creationId xmlns:a16="http://schemas.microsoft.com/office/drawing/2014/main" id="{36268B3F-04BA-AED8-C509-9C16C2EF7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D5D8790-35DF-44E9-90DE-20FA36CF0706}" type="slidenum">
              <a:rPr lang="en-US" altLang="en-US" smtClean="0"/>
              <a:pPr>
                <a:spcBef>
                  <a:spcPct val="0"/>
                </a:spcBef>
                <a:buSzTx/>
              </a:pPr>
              <a:t>211</a:t>
            </a:fld>
            <a:endParaRPr lang="en-US" altLang="en-US"/>
          </a:p>
        </p:txBody>
      </p:sp>
      <p:pic>
        <p:nvPicPr>
          <p:cNvPr id="3077" name="Picture 2" descr="A circuit board&#10;&#10;Description automatically generated">
            <a:extLst>
              <a:ext uri="{FF2B5EF4-FFF2-40B4-BE49-F238E27FC236}">
                <a16:creationId xmlns:a16="http://schemas.microsoft.com/office/drawing/2014/main" id="{47296ACA-9E83-1F0D-2C45-6632119E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593850"/>
            <a:ext cx="5748337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6B39B233-D080-5215-2774-B9E3F8548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6F1EDA0-4A8D-4094-8667-E9811B291580}" type="slidenum">
              <a:rPr lang="en-US" altLang="en-US" smtClean="0"/>
              <a:pPr>
                <a:spcBef>
                  <a:spcPct val="0"/>
                </a:spcBef>
                <a:buSzTx/>
              </a:pPr>
              <a:t>220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81D63E3-C747-B37E-16DC-9F7FDD76F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Organization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EEF83BF-E9C8-38BD-9E0A-1EBED2985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/>
              <a:t>All 64 byte blocks, write-back.</a:t>
            </a:r>
          </a:p>
          <a:p>
            <a:endParaRPr lang="en-US" altLang="en-US" sz="1600"/>
          </a:p>
          <a:p>
            <a:r>
              <a:rPr lang="en-US" altLang="en-US" sz="1600"/>
              <a:t>(Per core) Split L1 Caches</a:t>
            </a:r>
          </a:p>
          <a:p>
            <a:r>
              <a:rPr lang="en-US" altLang="en-US" sz="1600"/>
              <a:t>	32KB, 8-way Set Associative Instruction Cache</a:t>
            </a:r>
          </a:p>
          <a:p>
            <a:r>
              <a:rPr lang="en-US" altLang="en-US" sz="1600"/>
              <a:t>		Can fetch 16B/cycle.</a:t>
            </a:r>
          </a:p>
          <a:p>
            <a:r>
              <a:rPr lang="en-US" altLang="en-US" sz="1600"/>
              <a:t>	48KB, 12-way Set Associative Data Cache</a:t>
            </a:r>
          </a:p>
          <a:p>
            <a:r>
              <a:rPr lang="en-US" altLang="en-US" sz="1600"/>
              <a:t>		5-cycle latency.  128B/cycle loads &amp; stores.</a:t>
            </a:r>
          </a:p>
          <a:p>
            <a:r>
              <a:rPr lang="en-US" altLang="en-US" sz="1600"/>
              <a:t> </a:t>
            </a:r>
          </a:p>
          <a:p>
            <a:r>
              <a:rPr lang="en-US" altLang="en-US" sz="1600"/>
              <a:t>(Per core) L2 Unified Cache</a:t>
            </a:r>
          </a:p>
          <a:p>
            <a:r>
              <a:rPr lang="en-US" altLang="en-US" sz="1600"/>
              <a:t>	512KB, 8-way Set Associative</a:t>
            </a:r>
          </a:p>
          <a:p>
            <a:r>
              <a:rPr lang="en-US" altLang="en-US" sz="1600"/>
              <a:t>	non-inclusive</a:t>
            </a:r>
          </a:p>
          <a:p>
            <a:r>
              <a:rPr lang="en-US" altLang="en-US" sz="1600"/>
              <a:t>	13-cycle latency</a:t>
            </a:r>
          </a:p>
          <a:p>
            <a:endParaRPr lang="en-US" altLang="en-US"/>
          </a:p>
          <a:p>
            <a:r>
              <a:rPr lang="en-US" altLang="en-US"/>
              <a:t>(Per-chip) L3 Unified Cache</a:t>
            </a:r>
            <a:endParaRPr lang="en-US" altLang="en-US" sz="1600">
              <a:solidFill>
                <a:srgbClr val="FF0000"/>
              </a:solidFill>
            </a:endParaRPr>
          </a:p>
          <a:p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/>
              <a:t>up to 8MB, 16-way Set Associative</a:t>
            </a:r>
          </a:p>
          <a:p>
            <a:r>
              <a:rPr lang="en-US" altLang="en-US"/>
              <a:t>	inclusive</a:t>
            </a:r>
          </a:p>
          <a:p>
            <a:r>
              <a:rPr lang="en-US" altLang="en-US">
                <a:solidFill>
                  <a:srgbClr val="FF0000"/>
                </a:solidFill>
              </a:rPr>
              <a:t>	</a:t>
            </a:r>
            <a:r>
              <a:rPr lang="en-US" altLang="en-US"/>
              <a:t>~36-cycle latency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7D995C2A-1289-295B-8F33-5FC65876A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45B3BFF-5B0A-4652-B6FB-DDC4E9772C23}" type="slidenum">
              <a:rPr lang="en-US" altLang="en-US" smtClean="0"/>
              <a:pPr>
                <a:spcBef>
                  <a:spcPct val="0"/>
                </a:spcBef>
                <a:buSzTx/>
              </a:pPr>
              <a:t>221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E9EC6CF-9AAF-56A0-1EC2-FE8BBB2A4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B91DA9E-1759-E9AB-50C0-F1BA0E802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14-19 stages</a:t>
            </a:r>
          </a:p>
        </p:txBody>
      </p:sp>
      <p:pic>
        <p:nvPicPr>
          <p:cNvPr id="2150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A0316F5-1623-98EB-A14A-02733AAA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0"/>
            <a:ext cx="63912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A8E795A-0116-91A0-129D-3209DEB58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Layout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54ABBA44-417F-D0F3-16CD-5F7DA962E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CA2FA3-5BC3-4CB3-B6E0-DAC822B6404F}" type="slidenum">
              <a:rPr lang="en-US" altLang="en-US" smtClean="0">
                <a:latin typeface="Arial" panose="020B0604020202020204" pitchFamily="34" charset="0"/>
              </a:rPr>
              <a:pPr/>
              <a:t>222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23556" name="Content Placeholder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D1A1856-98DD-88C0-FD0A-A9275925B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0" t="8253" r="53983" b="12872"/>
          <a:stretch>
            <a:fillRect/>
          </a:stretch>
        </p:blipFill>
        <p:spPr>
          <a:xfrm>
            <a:off x="2935288" y="152400"/>
            <a:ext cx="6086475" cy="6553200"/>
          </a:xfrm>
        </p:spPr>
      </p:pic>
      <p:sp>
        <p:nvSpPr>
          <p:cNvPr id="23557" name="Text Placeholder 7">
            <a:extLst>
              <a:ext uri="{FF2B5EF4-FFF2-40B4-BE49-F238E27FC236}">
                <a16:creationId xmlns:a16="http://schemas.microsoft.com/office/drawing/2014/main" id="{4FA8861E-31D5-EA41-BDCF-86BC009DC5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03288"/>
            <a:ext cx="8718550" cy="5265737"/>
          </a:xfrm>
        </p:spPr>
        <p:txBody>
          <a:bodyPr/>
          <a:lstStyle/>
          <a:p>
            <a:r>
              <a:rPr lang="en-US" altLang="en-US"/>
              <a:t>Core: CPU</a:t>
            </a:r>
          </a:p>
          <a:p>
            <a:r>
              <a:rPr lang="en-US" altLang="en-US"/>
              <a:t>RING: interconnect</a:t>
            </a:r>
          </a:p>
          <a:p>
            <a:r>
              <a:rPr lang="en-US" altLang="en-US"/>
              <a:t>GT: GPU</a:t>
            </a:r>
          </a:p>
          <a:p>
            <a:r>
              <a:rPr lang="en-US" altLang="en-US"/>
              <a:t>Type C: I/O port</a:t>
            </a:r>
          </a:p>
          <a:p>
            <a:r>
              <a:rPr lang="en-US" altLang="en-US"/>
              <a:t>Display: Display driver</a:t>
            </a:r>
          </a:p>
          <a:p>
            <a:r>
              <a:rPr lang="en-US" altLang="en-US"/>
              <a:t>IPU: Image Processing Unit</a:t>
            </a:r>
          </a:p>
          <a:p>
            <a:r>
              <a:rPr lang="en-US" altLang="en-US"/>
              <a:t>OPIO: on-package I/O</a:t>
            </a:r>
          </a:p>
          <a:p>
            <a:r>
              <a:rPr lang="en-US" altLang="en-US"/>
              <a:t>DDR: Memory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5CB3EE97-9649-F8D4-22F5-768A3E9FE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C36BCAD-A5AC-40A1-BABF-A18D1F1F7FA3}" type="slidenum">
              <a:rPr lang="en-US" altLang="en-US" smtClean="0"/>
              <a:pPr>
                <a:spcBef>
                  <a:spcPct val="0"/>
                </a:spcBef>
                <a:buSzTx/>
              </a:pPr>
              <a:t>223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50600DA-546E-A9AA-7226-DDAA6DC9F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Intel Ice Lake Die</a:t>
            </a:r>
          </a:p>
        </p:txBody>
      </p:sp>
      <p:pic>
        <p:nvPicPr>
          <p:cNvPr id="24580" name="Picture 2" descr="A picture containing indoor, table, cake, filled&#10;&#10;Description automatically generated">
            <a:extLst>
              <a:ext uri="{FF2B5EF4-FFF2-40B4-BE49-F238E27FC236}">
                <a16:creationId xmlns:a16="http://schemas.microsoft.com/office/drawing/2014/main" id="{4ABD9FAB-59BF-A9B7-556D-97883322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947738"/>
            <a:ext cx="7720012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5F87D431-36A8-EF0C-A977-049DD6BE1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99BF794-0357-44F0-8DFD-35AEB775CA65}" type="slidenum">
              <a:rPr lang="en-US" altLang="en-US" smtClean="0"/>
              <a:pPr>
                <a:spcBef>
                  <a:spcPct val="0"/>
                </a:spcBef>
                <a:buSzTx/>
              </a:pPr>
              <a:t>212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AF25FBB-4FF3-A2CE-FF49-83D3D7DCE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X86 Milestones – Evolution of the instruction set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10E1B94-62C4-3617-952E-C48B6F44B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815975"/>
            <a:ext cx="8267700" cy="5265738"/>
          </a:xfrm>
        </p:spPr>
        <p:txBody>
          <a:bodyPr/>
          <a:lstStyle/>
          <a:p>
            <a:r>
              <a:rPr lang="en-US" altLang="en-US" sz="1600"/>
              <a:t>Some relevant steps (not all):</a:t>
            </a:r>
          </a:p>
          <a:p>
            <a:r>
              <a:rPr lang="en-US" altLang="en-US" sz="1600"/>
              <a:t>1974: 8080 8-bit, 2MHz, 6k transistors</a:t>
            </a:r>
          </a:p>
          <a:p>
            <a:r>
              <a:rPr lang="en-US" altLang="en-US" sz="1600"/>
              <a:t>1978: 8086 16-bit, 5-10MHz, 29k transistors</a:t>
            </a:r>
          </a:p>
          <a:p>
            <a:r>
              <a:rPr lang="en-US" altLang="en-US" sz="1600"/>
              <a:t>1980: 8087 floating point coprocessor</a:t>
            </a:r>
          </a:p>
          <a:p>
            <a:r>
              <a:rPr lang="en-US" altLang="en-US" sz="1600"/>
              <a:t>1982: 80286 16-bit, 6-12.5MHz, 134k transistors, 24-bit address space</a:t>
            </a:r>
          </a:p>
          <a:p>
            <a:r>
              <a:rPr lang="en-US" altLang="en-US" sz="1600"/>
              <a:t>1985: 80386 32-bit, 16-33MHz, 256k transistors, 256B code cache</a:t>
            </a:r>
          </a:p>
          <a:p>
            <a:r>
              <a:rPr lang="en-US" altLang="en-US" sz="1600"/>
              <a:t>1989: 80486 32-bit, 25MHz, 1.2M transistors, 8KB L1, 5-stage pipe</a:t>
            </a:r>
          </a:p>
          <a:p>
            <a:r>
              <a:rPr lang="en-US" altLang="en-US" sz="1600"/>
              <a:t>1992: Pentium 32-bit, 60-66MHz, 3.3M transistors, 16KB L1, L2, branch predict, superscalar (CPI=0.5).</a:t>
            </a:r>
          </a:p>
          <a:p>
            <a:r>
              <a:rPr lang="en-US" altLang="en-US" sz="1600"/>
              <a:t>1995: Pentium Pro, 32-bit, 200MHz, 5.5M transistors, CPI=1/3, 12-stage pipeline, out-of-order execute, predicated instructions, 4-bit branch history.</a:t>
            </a:r>
          </a:p>
          <a:p>
            <a:r>
              <a:rPr lang="en-US" altLang="en-US" sz="1600"/>
              <a:t>1996: Pentium MMX, 150-233MHz, 4.5M transistors, SIMD (single instruction multiple data) instructions.</a:t>
            </a:r>
          </a:p>
          <a:p>
            <a:r>
              <a:rPr lang="en-US" altLang="en-US" sz="1600"/>
              <a:t>2000: Pentium 4, 1.3-3.0GHz, 42M transistors, 20-deep pipeline, symmetric multithreading</a:t>
            </a:r>
          </a:p>
          <a:p>
            <a:r>
              <a:rPr lang="en-US" altLang="en-US" sz="1600"/>
              <a:t>2006: Core 2 Duo, 64-bit, 1.0-2.3GHz, 291M transistors, 14-stage pipeline, multi-core</a:t>
            </a:r>
          </a:p>
          <a:p>
            <a:r>
              <a:rPr lang="en-US" altLang="en-US" sz="1600"/>
              <a:t>2008: Nehalem/i7, 1.73-3.46 GHz, 2.6B transistors, quad/octo-core, SMT, shared L3</a:t>
            </a:r>
          </a:p>
          <a:p>
            <a:r>
              <a:rPr lang="en-US" altLang="en-US" sz="1600"/>
              <a:t>2013: Haswell/i7, 1.9-4.6GHz, 1.4B transistors, 2-8 cores, on-die GPU, 2 branch units</a:t>
            </a:r>
          </a:p>
          <a:p>
            <a:r>
              <a:rPr lang="en-US" altLang="en-US" sz="1600"/>
              <a:t>2019: Ice Lake/Sunny Cove … </a:t>
            </a:r>
          </a:p>
          <a:p>
            <a:endParaRPr lang="en-US" altLang="en-US" sz="1600"/>
          </a:p>
          <a:p>
            <a:r>
              <a:rPr lang="en-US" altLang="en-US" sz="1600"/>
              <a:t>Backwards compatible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976C64F3-8EFC-7270-C029-D64BD7BA9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078BE53-D887-4B48-ABBE-D3BCA660F2A7}" type="slidenum">
              <a:rPr lang="en-US" altLang="en-US" smtClean="0"/>
              <a:pPr>
                <a:spcBef>
                  <a:spcPct val="0"/>
                </a:spcBef>
                <a:buSzTx/>
              </a:pPr>
              <a:t>213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D50DC85-4116-0C59-9EFA-33D36F238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X86 Operands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3A2EFCA-C069-8CBB-31B2-E25E1EA58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16x64-bit registers plus special-purpose registers (Flag, segments, etc).</a:t>
            </a:r>
          </a:p>
          <a:p>
            <a:r>
              <a:rPr lang="en-US" altLang="en-US"/>
              <a:t>2-operand instructions: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Multiple data memory addressing modes:</a:t>
            </a:r>
          </a:p>
        </p:txBody>
      </p:sp>
      <p:graphicFrame>
        <p:nvGraphicFramePr>
          <p:cNvPr id="905251" name="Group 35">
            <a:extLst>
              <a:ext uri="{FF2B5EF4-FFF2-40B4-BE49-F238E27FC236}">
                <a16:creationId xmlns:a16="http://schemas.microsoft.com/office/drawing/2014/main" id="{08C07F31-23EE-AF7D-01C2-D355BC42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62366"/>
              </p:ext>
            </p:extLst>
          </p:nvPr>
        </p:nvGraphicFramePr>
        <p:xfrm>
          <a:off x="1036638" y="1741488"/>
          <a:ext cx="7427912" cy="2011380"/>
        </p:xfrm>
        <a:graphic>
          <a:graphicData uri="http://schemas.openxmlformats.org/drawingml/2006/table">
            <a:tbl>
              <a:tblPr firstRow="1"/>
              <a:tblGrid>
                <a:gridCol w="37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Source/Destination operand Type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Second source operand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Immediate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05285" name="Group 69">
            <a:extLst>
              <a:ext uri="{FF2B5EF4-FFF2-40B4-BE49-F238E27FC236}">
                <a16:creationId xmlns:a16="http://schemas.microsoft.com/office/drawing/2014/main" id="{A1A60155-8064-074B-222E-00E237755C0A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44574256"/>
              </p:ext>
            </p:extLst>
          </p:nvPr>
        </p:nvGraphicFramePr>
        <p:xfrm>
          <a:off x="1016000" y="4271963"/>
          <a:ext cx="7440613" cy="1676400"/>
        </p:xfrm>
        <a:graphic>
          <a:graphicData uri="http://schemas.openxmlformats.org/drawingml/2006/table">
            <a:tbl>
              <a:tblPr firstRow="1"/>
              <a:tblGrid>
                <a:gridCol w="323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Indirect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[id]]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 + 8/32/64-bit displace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[id]+displace]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 + scaled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[id]+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[id2]*2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], scale=0..3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 + scaled + 8/32/64 displace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[id]+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[id2]*2</a:t>
                      </a:r>
                      <a:r>
                        <a:rPr kumimoji="0" 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scale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+displace]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DFF20A0D-0DF4-7169-2CE6-CBEAF1E17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17DD76B-E6FB-4D8F-A3C5-7B6FF9FDBCEF}" type="slidenum">
              <a:rPr lang="en-US" altLang="en-US" smtClean="0"/>
              <a:pPr>
                <a:spcBef>
                  <a:spcPct val="0"/>
                </a:spcBef>
                <a:buSzTx/>
              </a:pPr>
              <a:t>214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38F5D74-1EB1-4EFA-7FD4-1C03697FD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7DCF3E2-98E8-7521-BCA0-F4CAFBC98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movement: Move, push, pop</a:t>
            </a:r>
          </a:p>
          <a:p>
            <a:r>
              <a:rPr lang="en-US" altLang="en-US"/>
              <a:t>Arithmetic &amp; logic: test, integer, decimal math, etc.</a:t>
            </a:r>
          </a:p>
          <a:p>
            <a:r>
              <a:rPr lang="en-US" altLang="en-US"/>
              <a:t>Control Flow: conditional &amp; unconditional jumps, calls, returns</a:t>
            </a:r>
          </a:p>
          <a:p>
            <a:r>
              <a:rPr lang="en-US" altLang="en-US"/>
              <a:t>String instructions: string move, compare (legacy from 8080, not much used)</a:t>
            </a:r>
          </a:p>
          <a:p>
            <a:endParaRPr lang="en-US" altLang="en-US"/>
          </a:p>
          <a:p>
            <a:r>
              <a:rPr lang="en-US" altLang="en-US"/>
              <a:t>Streaming SIMD (MMX, SSE)</a:t>
            </a:r>
          </a:p>
          <a:p>
            <a:r>
              <a:rPr lang="en-US" altLang="en-US"/>
              <a:t>	Single instruction, multiple data (i.e. 4x8-bit adds simultaneously)</a:t>
            </a:r>
          </a:p>
          <a:p>
            <a:r>
              <a:rPr lang="en-US" altLang="en-US"/>
              <a:t>	Intended for multi-media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2DDDFE71-FB21-05B1-A2F3-C237C0E7F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2E1D785-2F08-4AB0-AF9E-0E6C1A2A1D68}" type="slidenum">
              <a:rPr lang="en-US" altLang="en-US" smtClean="0"/>
              <a:pPr>
                <a:spcBef>
                  <a:spcPct val="0"/>
                </a:spcBef>
                <a:buSzTx/>
              </a:pPr>
              <a:t>215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D7F930-360D-A217-1177-621021ABA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Encoding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4A64B39-A901-8A92-AB37-6BEC4B1FF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Range from 1-byte to 17-byte!</a:t>
            </a:r>
          </a:p>
          <a:p>
            <a:pPr lvl="1"/>
            <a:r>
              <a:rPr lang="en-US" altLang="en-US"/>
              <a:t>Opcode says bitwidth of 8-bit/32-bit…</a:t>
            </a:r>
          </a:p>
          <a:p>
            <a:pPr lvl="1"/>
            <a:r>
              <a:rPr lang="en-US" altLang="en-US"/>
              <a:t>May have extra byte to indicate addressing mode</a:t>
            </a:r>
          </a:p>
          <a:p>
            <a:pPr lvl="1"/>
            <a:r>
              <a:rPr lang="en-US" altLang="en-US"/>
              <a:t>Extra byte for scaled index mode.</a:t>
            </a:r>
          </a:p>
        </p:txBody>
      </p:sp>
      <p:grpSp>
        <p:nvGrpSpPr>
          <p:cNvPr id="11269" name="Group 94">
            <a:extLst>
              <a:ext uri="{FF2B5EF4-FFF2-40B4-BE49-F238E27FC236}">
                <a16:creationId xmlns:a16="http://schemas.microsoft.com/office/drawing/2014/main" id="{6E572078-009D-BFF7-C2D8-FE4C63EB3E6C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2590800"/>
            <a:ext cx="2441575" cy="863600"/>
            <a:chOff x="151" y="1477"/>
            <a:chExt cx="1538" cy="544"/>
          </a:xfrm>
        </p:grpSpPr>
        <p:grpSp>
          <p:nvGrpSpPr>
            <p:cNvPr id="11333" name="Group 50">
              <a:extLst>
                <a:ext uri="{FF2B5EF4-FFF2-40B4-BE49-F238E27FC236}">
                  <a16:creationId xmlns:a16="http://schemas.microsoft.com/office/drawing/2014/main" id="{BDFB2147-7D0C-56DD-0E55-FF6C3D9523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" y="1646"/>
              <a:ext cx="927" cy="375"/>
              <a:chOff x="668" y="1616"/>
              <a:chExt cx="927" cy="375"/>
            </a:xfrm>
          </p:grpSpPr>
          <p:grpSp>
            <p:nvGrpSpPr>
              <p:cNvPr id="11335" name="Group 10">
                <a:extLst>
                  <a:ext uri="{FF2B5EF4-FFF2-40B4-BE49-F238E27FC236}">
                    <a16:creationId xmlns:a16="http://schemas.microsoft.com/office/drawing/2014/main" id="{F3F37320-A477-5C72-EC8D-ED9D51AB0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" y="1617"/>
                <a:ext cx="230" cy="374"/>
                <a:chOff x="620" y="1617"/>
                <a:chExt cx="230" cy="374"/>
              </a:xfrm>
            </p:grpSpPr>
            <p:sp>
              <p:nvSpPr>
                <p:cNvPr id="11342" name="Rectangle 4">
                  <a:extLst>
                    <a:ext uri="{FF2B5EF4-FFF2-40B4-BE49-F238E27FC236}">
                      <a16:creationId xmlns:a16="http://schemas.microsoft.com/office/drawing/2014/main" id="{7411A87F-9F45-3CB6-0D4D-ACDE35727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1818"/>
                  <a:ext cx="230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JE</a:t>
                  </a:r>
                </a:p>
              </p:txBody>
            </p:sp>
            <p:sp>
              <p:nvSpPr>
                <p:cNvPr id="11343" name="Text Box 5">
                  <a:extLst>
                    <a:ext uri="{FF2B5EF4-FFF2-40B4-BE49-F238E27FC236}">
                      <a16:creationId xmlns:a16="http://schemas.microsoft.com/office/drawing/2014/main" id="{ECC36299-547B-6F3E-5C5F-F3C2FA8125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" y="1617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11336" name="Group 19">
                <a:extLst>
                  <a:ext uri="{FF2B5EF4-FFF2-40B4-BE49-F238E27FC236}">
                    <a16:creationId xmlns:a16="http://schemas.microsoft.com/office/drawing/2014/main" id="{40D88CD2-0B4B-1640-6C22-C1560C5D3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" y="1617"/>
                <a:ext cx="230" cy="374"/>
                <a:chOff x="902" y="1617"/>
                <a:chExt cx="230" cy="374"/>
              </a:xfrm>
            </p:grpSpPr>
            <p:sp>
              <p:nvSpPr>
                <p:cNvPr id="11340" name="Rectangle 17">
                  <a:extLst>
                    <a:ext uri="{FF2B5EF4-FFF2-40B4-BE49-F238E27FC236}">
                      <a16:creationId xmlns:a16="http://schemas.microsoft.com/office/drawing/2014/main" id="{E46043B4-1BBE-2B52-401E-D7868776D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2" y="1818"/>
                  <a:ext cx="230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Cond</a:t>
                  </a:r>
                </a:p>
              </p:txBody>
            </p:sp>
            <p:sp>
              <p:nvSpPr>
                <p:cNvPr id="11341" name="Text Box 18">
                  <a:extLst>
                    <a:ext uri="{FF2B5EF4-FFF2-40B4-BE49-F238E27FC236}">
                      <a16:creationId xmlns:a16="http://schemas.microsoft.com/office/drawing/2014/main" id="{7CA8C4C5-F449-76DE-C718-482386E10A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23" y="1617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11337" name="Group 23">
                <a:extLst>
                  <a:ext uri="{FF2B5EF4-FFF2-40B4-BE49-F238E27FC236}">
                    <a16:creationId xmlns:a16="http://schemas.microsoft.com/office/drawing/2014/main" id="{F02F7A45-BF53-C1C3-EAEA-40D4D4E4C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1616"/>
                <a:ext cx="461" cy="374"/>
                <a:chOff x="844" y="2698"/>
                <a:chExt cx="461" cy="374"/>
              </a:xfrm>
            </p:grpSpPr>
            <p:sp>
              <p:nvSpPr>
                <p:cNvPr id="11338" name="Rectangle 24">
                  <a:extLst>
                    <a:ext uri="{FF2B5EF4-FFF2-40B4-BE49-F238E27FC236}">
                      <a16:creationId xmlns:a16="http://schemas.microsoft.com/office/drawing/2014/main" id="{1DB109EB-F141-AD17-0FAF-F27189916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" y="2899"/>
                  <a:ext cx="461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Displace</a:t>
                  </a:r>
                </a:p>
              </p:txBody>
            </p:sp>
            <p:sp>
              <p:nvSpPr>
                <p:cNvPr id="11339" name="Text Box 25">
                  <a:extLst>
                    <a:ext uri="{FF2B5EF4-FFF2-40B4-BE49-F238E27FC236}">
                      <a16:creationId xmlns:a16="http://schemas.microsoft.com/office/drawing/2014/main" id="{60BAA629-20E1-9D17-9E90-E08F822217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0" y="269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</p:grpSp>
        </p:grpSp>
        <p:sp>
          <p:nvSpPr>
            <p:cNvPr id="11334" name="Text Box 27">
              <a:extLst>
                <a:ext uri="{FF2B5EF4-FFF2-40B4-BE49-F238E27FC236}">
                  <a16:creationId xmlns:a16="http://schemas.microsoft.com/office/drawing/2014/main" id="{4A6C8B0F-A87A-4E8F-6B80-203346C03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1477"/>
              <a:ext cx="15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Conditional Branch (JE)</a:t>
              </a:r>
            </a:p>
          </p:txBody>
        </p:sp>
      </p:grpSp>
      <p:grpSp>
        <p:nvGrpSpPr>
          <p:cNvPr id="11270" name="Group 92">
            <a:extLst>
              <a:ext uri="{FF2B5EF4-FFF2-40B4-BE49-F238E27FC236}">
                <a16:creationId xmlns:a16="http://schemas.microsoft.com/office/drawing/2014/main" id="{B9BA3D0C-CC09-587E-8546-A901FE4B6895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3849688"/>
            <a:ext cx="3656012" cy="863600"/>
            <a:chOff x="289" y="2233"/>
            <a:chExt cx="2303" cy="544"/>
          </a:xfrm>
        </p:grpSpPr>
        <p:grpSp>
          <p:nvGrpSpPr>
            <p:cNvPr id="11325" name="Group 35">
              <a:extLst>
                <a:ext uri="{FF2B5EF4-FFF2-40B4-BE49-F238E27FC236}">
                  <a16:creationId xmlns:a16="http://schemas.microsoft.com/office/drawing/2014/main" id="{3DFDD008-94D2-5ADB-A4DB-0EE90D7D3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403"/>
              <a:ext cx="2303" cy="374"/>
              <a:chOff x="389" y="2390"/>
              <a:chExt cx="2303" cy="374"/>
            </a:xfrm>
          </p:grpSpPr>
          <p:grpSp>
            <p:nvGrpSpPr>
              <p:cNvPr id="11327" name="Group 28">
                <a:extLst>
                  <a:ext uri="{FF2B5EF4-FFF2-40B4-BE49-F238E27FC236}">
                    <a16:creationId xmlns:a16="http://schemas.microsoft.com/office/drawing/2014/main" id="{78403AC6-85D6-E392-8F25-FD9B0F12C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" y="2390"/>
                <a:ext cx="461" cy="374"/>
                <a:chOff x="844" y="2698"/>
                <a:chExt cx="461" cy="374"/>
              </a:xfrm>
            </p:grpSpPr>
            <p:sp>
              <p:nvSpPr>
                <p:cNvPr id="11331" name="Rectangle 29">
                  <a:extLst>
                    <a:ext uri="{FF2B5EF4-FFF2-40B4-BE49-F238E27FC236}">
                      <a16:creationId xmlns:a16="http://schemas.microsoft.com/office/drawing/2014/main" id="{B88D5E8D-8B23-0D75-1B29-4C85BA413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" y="2899"/>
                  <a:ext cx="461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CALL</a:t>
                  </a:r>
                </a:p>
              </p:txBody>
            </p:sp>
            <p:sp>
              <p:nvSpPr>
                <p:cNvPr id="11332" name="Text Box 30">
                  <a:extLst>
                    <a:ext uri="{FF2B5EF4-FFF2-40B4-BE49-F238E27FC236}">
                      <a16:creationId xmlns:a16="http://schemas.microsoft.com/office/drawing/2014/main" id="{C7639965-E311-373B-DAD9-21756842B6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0" y="269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11328" name="Group 31">
                <a:extLst>
                  <a:ext uri="{FF2B5EF4-FFF2-40B4-BE49-F238E27FC236}">
                    <a16:creationId xmlns:a16="http://schemas.microsoft.com/office/drawing/2014/main" id="{15B09438-F6BF-89FD-319F-39CE8E7838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9" y="2390"/>
                <a:ext cx="1843" cy="374"/>
                <a:chOff x="1330" y="1867"/>
                <a:chExt cx="1843" cy="374"/>
              </a:xfrm>
            </p:grpSpPr>
            <p:sp>
              <p:nvSpPr>
                <p:cNvPr id="11329" name="Rectangle 32">
                  <a:extLst>
                    <a:ext uri="{FF2B5EF4-FFF2-40B4-BE49-F238E27FC236}">
                      <a16:creationId xmlns:a16="http://schemas.microsoft.com/office/drawing/2014/main" id="{9F11B846-7F14-069E-0158-E35CD5F6ED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0" y="2068"/>
                  <a:ext cx="1843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Offset</a:t>
                  </a:r>
                </a:p>
              </p:txBody>
            </p:sp>
            <p:sp>
              <p:nvSpPr>
                <p:cNvPr id="11330" name="Text Box 33">
                  <a:extLst>
                    <a:ext uri="{FF2B5EF4-FFF2-40B4-BE49-F238E27FC236}">
                      <a16:creationId xmlns:a16="http://schemas.microsoft.com/office/drawing/2014/main" id="{026101E0-4F52-1637-9F91-C472E1E4F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1" y="1867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32</a:t>
                  </a:r>
                </a:p>
              </p:txBody>
            </p:sp>
          </p:grpSp>
        </p:grpSp>
        <p:sp>
          <p:nvSpPr>
            <p:cNvPr id="11326" name="Text Box 34">
              <a:extLst>
                <a:ext uri="{FF2B5EF4-FFF2-40B4-BE49-F238E27FC236}">
                  <a16:creationId xmlns:a16="http://schemas.microsoft.com/office/drawing/2014/main" id="{B00EB0D0-5668-9F20-4C2F-1DF2443C2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" y="2233"/>
              <a:ext cx="14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Branch w/link (CALL)</a:t>
              </a:r>
            </a:p>
          </p:txBody>
        </p:sp>
      </p:grpSp>
      <p:grpSp>
        <p:nvGrpSpPr>
          <p:cNvPr id="11271" name="Group 93">
            <a:extLst>
              <a:ext uri="{FF2B5EF4-FFF2-40B4-BE49-F238E27FC236}">
                <a16:creationId xmlns:a16="http://schemas.microsoft.com/office/drawing/2014/main" id="{096D1FE6-6C01-C7FA-D0B7-F9AECC260D82}"/>
              </a:ext>
            </a:extLst>
          </p:cNvPr>
          <p:cNvGrpSpPr>
            <a:grpSpLocks/>
          </p:cNvGrpSpPr>
          <p:nvPr/>
        </p:nvGrpSpPr>
        <p:grpSpPr bwMode="auto">
          <a:xfrm>
            <a:off x="6626225" y="2590800"/>
            <a:ext cx="2217738" cy="863600"/>
            <a:chOff x="2855" y="2233"/>
            <a:chExt cx="1397" cy="544"/>
          </a:xfrm>
        </p:grpSpPr>
        <p:grpSp>
          <p:nvGrpSpPr>
            <p:cNvPr id="11311" name="Group 82">
              <a:extLst>
                <a:ext uri="{FF2B5EF4-FFF2-40B4-BE49-F238E27FC236}">
                  <a16:creationId xmlns:a16="http://schemas.microsoft.com/office/drawing/2014/main" id="{74C73FD8-472B-BA7E-4BFC-7A490A0D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2403"/>
              <a:ext cx="1384" cy="374"/>
              <a:chOff x="351" y="3062"/>
              <a:chExt cx="1384" cy="374"/>
            </a:xfrm>
          </p:grpSpPr>
          <p:grpSp>
            <p:nvGrpSpPr>
              <p:cNvPr id="11313" name="Group 39">
                <a:extLst>
                  <a:ext uri="{FF2B5EF4-FFF2-40B4-BE49-F238E27FC236}">
                    <a16:creationId xmlns:a16="http://schemas.microsoft.com/office/drawing/2014/main" id="{2C961096-2C41-D103-ECE8-25C6618623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" y="3062"/>
                <a:ext cx="345" cy="374"/>
                <a:chOff x="382" y="2979"/>
                <a:chExt cx="345" cy="374"/>
              </a:xfrm>
            </p:grpSpPr>
            <p:sp>
              <p:nvSpPr>
                <p:cNvPr id="11323" name="Rectangle 37">
                  <a:extLst>
                    <a:ext uri="{FF2B5EF4-FFF2-40B4-BE49-F238E27FC236}">
                      <a16:creationId xmlns:a16="http://schemas.microsoft.com/office/drawing/2014/main" id="{0CC2C7F3-4DEC-1E36-D706-48779A229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" y="3180"/>
                  <a:ext cx="345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600"/>
                    <a:t>MOV</a:t>
                  </a:r>
                </a:p>
              </p:txBody>
            </p:sp>
            <p:sp>
              <p:nvSpPr>
                <p:cNvPr id="11324" name="Text Box 38">
                  <a:extLst>
                    <a:ext uri="{FF2B5EF4-FFF2-40B4-BE49-F238E27FC236}">
                      <a16:creationId xmlns:a16="http://schemas.microsoft.com/office/drawing/2014/main" id="{16A477D4-13DE-F34F-C7CC-21A77C0F3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1" y="2979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</p:grpSp>
          <p:grpSp>
            <p:nvGrpSpPr>
              <p:cNvPr id="11314" name="Group 43">
                <a:extLst>
                  <a:ext uri="{FF2B5EF4-FFF2-40B4-BE49-F238E27FC236}">
                    <a16:creationId xmlns:a16="http://schemas.microsoft.com/office/drawing/2014/main" id="{0D6F3389-4220-FA94-86EC-2576B87EAC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2" y="3062"/>
                <a:ext cx="188" cy="374"/>
                <a:chOff x="1195" y="3153"/>
                <a:chExt cx="188" cy="374"/>
              </a:xfrm>
            </p:grpSpPr>
            <p:sp>
              <p:nvSpPr>
                <p:cNvPr id="11321" name="Rectangle 41">
                  <a:extLst>
                    <a:ext uri="{FF2B5EF4-FFF2-40B4-BE49-F238E27FC236}">
                      <a16:creationId xmlns:a16="http://schemas.microsoft.com/office/drawing/2014/main" id="{A1690785-3BF1-66FC-D2EA-EED46CD0FB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1" y="3354"/>
                  <a:ext cx="115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000"/>
                    <a:t>type</a:t>
                  </a:r>
                </a:p>
              </p:txBody>
            </p:sp>
            <p:sp>
              <p:nvSpPr>
                <p:cNvPr id="11322" name="Text Box 42">
                  <a:extLst>
                    <a:ext uri="{FF2B5EF4-FFF2-40B4-BE49-F238E27FC236}">
                      <a16:creationId xmlns:a16="http://schemas.microsoft.com/office/drawing/2014/main" id="{3D757990-E4DF-F554-F074-5B252FBD2D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5" y="3153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11315" name="Group 44">
                <a:extLst>
                  <a:ext uri="{FF2B5EF4-FFF2-40B4-BE49-F238E27FC236}">
                    <a16:creationId xmlns:a16="http://schemas.microsoft.com/office/drawing/2014/main" id="{721575E9-977E-B067-78BC-12C946373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3" y="3062"/>
                <a:ext cx="461" cy="374"/>
                <a:chOff x="844" y="2698"/>
                <a:chExt cx="461" cy="374"/>
              </a:xfrm>
            </p:grpSpPr>
            <p:sp>
              <p:nvSpPr>
                <p:cNvPr id="11319" name="Rectangle 45">
                  <a:extLst>
                    <a:ext uri="{FF2B5EF4-FFF2-40B4-BE49-F238E27FC236}">
                      <a16:creationId xmlns:a16="http://schemas.microsoft.com/office/drawing/2014/main" id="{C46DD538-E0A1-9CC0-755C-974ECD8440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" y="2899"/>
                  <a:ext cx="461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AddrMode</a:t>
                  </a:r>
                </a:p>
              </p:txBody>
            </p:sp>
            <p:sp>
              <p:nvSpPr>
                <p:cNvPr id="11320" name="Text Box 46">
                  <a:extLst>
                    <a:ext uri="{FF2B5EF4-FFF2-40B4-BE49-F238E27FC236}">
                      <a16:creationId xmlns:a16="http://schemas.microsoft.com/office/drawing/2014/main" id="{3E91CE83-5608-6F99-C097-550B26C143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0" y="269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11316" name="Group 47">
                <a:extLst>
                  <a:ext uri="{FF2B5EF4-FFF2-40B4-BE49-F238E27FC236}">
                    <a16:creationId xmlns:a16="http://schemas.microsoft.com/office/drawing/2014/main" id="{C584B95A-4DB7-DE83-2B54-DB082721B9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74" y="3062"/>
                <a:ext cx="461" cy="374"/>
                <a:chOff x="844" y="2698"/>
                <a:chExt cx="461" cy="374"/>
              </a:xfrm>
            </p:grpSpPr>
            <p:sp>
              <p:nvSpPr>
                <p:cNvPr id="11317" name="Rectangle 48">
                  <a:extLst>
                    <a:ext uri="{FF2B5EF4-FFF2-40B4-BE49-F238E27FC236}">
                      <a16:creationId xmlns:a16="http://schemas.microsoft.com/office/drawing/2014/main" id="{21CBB25D-8627-21AC-CB2F-364D75B5DC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" y="2899"/>
                  <a:ext cx="461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Displace</a:t>
                  </a:r>
                </a:p>
              </p:txBody>
            </p:sp>
            <p:sp>
              <p:nvSpPr>
                <p:cNvPr id="11318" name="Text Box 49">
                  <a:extLst>
                    <a:ext uri="{FF2B5EF4-FFF2-40B4-BE49-F238E27FC236}">
                      <a16:creationId xmlns:a16="http://schemas.microsoft.com/office/drawing/2014/main" id="{DA255FD8-ACD8-E8F6-90C7-20029095D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0" y="269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</p:grpSp>
        </p:grpSp>
        <p:sp>
          <p:nvSpPr>
            <p:cNvPr id="11312" name="Text Box 52">
              <a:extLst>
                <a:ext uri="{FF2B5EF4-FFF2-40B4-BE49-F238E27FC236}">
                  <a16:creationId xmlns:a16="http://schemas.microsoft.com/office/drawing/2014/main" id="{B61B237C-430A-A06C-FFA7-31E71A56D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5" y="2233"/>
              <a:ext cx="13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LDUR/STUR (MOV)</a:t>
              </a:r>
            </a:p>
          </p:txBody>
        </p:sp>
      </p:grpSp>
      <p:grpSp>
        <p:nvGrpSpPr>
          <p:cNvPr id="11272" name="Group 90">
            <a:extLst>
              <a:ext uri="{FF2B5EF4-FFF2-40B4-BE49-F238E27FC236}">
                <a16:creationId xmlns:a16="http://schemas.microsoft.com/office/drawing/2014/main" id="{662C2E33-87CC-F7D1-C5D9-8577395A8CDA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2590800"/>
            <a:ext cx="2457450" cy="863600"/>
            <a:chOff x="544" y="3430"/>
            <a:chExt cx="1548" cy="544"/>
          </a:xfrm>
        </p:grpSpPr>
        <p:grpSp>
          <p:nvGrpSpPr>
            <p:cNvPr id="11303" name="Group 69">
              <a:extLst>
                <a:ext uri="{FF2B5EF4-FFF2-40B4-BE49-F238E27FC236}">
                  <a16:creationId xmlns:a16="http://schemas.microsoft.com/office/drawing/2014/main" id="{72753B49-AB67-0BD2-6ED6-68B42A028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2" y="3600"/>
              <a:ext cx="471" cy="374"/>
              <a:chOff x="2255" y="2981"/>
              <a:chExt cx="471" cy="374"/>
            </a:xfrm>
          </p:grpSpPr>
          <p:grpSp>
            <p:nvGrpSpPr>
              <p:cNvPr id="11305" name="Group 60">
                <a:extLst>
                  <a:ext uri="{FF2B5EF4-FFF2-40B4-BE49-F238E27FC236}">
                    <a16:creationId xmlns:a16="http://schemas.microsoft.com/office/drawing/2014/main" id="{7A3D8B79-DCCA-3650-348D-E403FD2EB9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8" y="2981"/>
                <a:ext cx="188" cy="374"/>
                <a:chOff x="3000" y="2981"/>
                <a:chExt cx="188" cy="374"/>
              </a:xfrm>
            </p:grpSpPr>
            <p:sp>
              <p:nvSpPr>
                <p:cNvPr id="11309" name="Rectangle 54">
                  <a:extLst>
                    <a:ext uri="{FF2B5EF4-FFF2-40B4-BE49-F238E27FC236}">
                      <a16:creationId xmlns:a16="http://schemas.microsoft.com/office/drawing/2014/main" id="{02FABCD7-A9CA-00C4-0043-52985C8C0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7" y="3182"/>
                  <a:ext cx="173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000"/>
                    <a:t>Reg</a:t>
                  </a:r>
                </a:p>
              </p:txBody>
            </p:sp>
            <p:sp>
              <p:nvSpPr>
                <p:cNvPr id="11310" name="Text Box 55">
                  <a:extLst>
                    <a:ext uri="{FF2B5EF4-FFF2-40B4-BE49-F238E27FC236}">
                      <a16:creationId xmlns:a16="http://schemas.microsoft.com/office/drawing/2014/main" id="{A6F2A1DE-9091-EDEB-21F6-3AC777C6E1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0" y="298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11306" name="Group 59">
                <a:extLst>
                  <a:ext uri="{FF2B5EF4-FFF2-40B4-BE49-F238E27FC236}">
                    <a16:creationId xmlns:a16="http://schemas.microsoft.com/office/drawing/2014/main" id="{12A2016F-826F-56C2-34AD-A523F65C4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5" y="2981"/>
                <a:ext cx="288" cy="374"/>
                <a:chOff x="2669" y="2981"/>
                <a:chExt cx="288" cy="374"/>
              </a:xfrm>
            </p:grpSpPr>
            <p:sp>
              <p:nvSpPr>
                <p:cNvPr id="11307" name="Rectangle 57">
                  <a:extLst>
                    <a:ext uri="{FF2B5EF4-FFF2-40B4-BE49-F238E27FC236}">
                      <a16:creationId xmlns:a16="http://schemas.microsoft.com/office/drawing/2014/main" id="{C4CC4584-EC79-3460-8ADD-8FCAB7526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9" y="3182"/>
                  <a:ext cx="288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PUSH</a:t>
                  </a:r>
                </a:p>
              </p:txBody>
            </p:sp>
            <p:sp>
              <p:nvSpPr>
                <p:cNvPr id="11308" name="Text Box 58">
                  <a:extLst>
                    <a:ext uri="{FF2B5EF4-FFF2-40B4-BE49-F238E27FC236}">
                      <a16:creationId xmlns:a16="http://schemas.microsoft.com/office/drawing/2014/main" id="{A595A74B-D244-8AB6-8948-AAE846FB3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19" y="298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5</a:t>
                  </a:r>
                </a:p>
              </p:txBody>
            </p:sp>
          </p:grpSp>
        </p:grpSp>
        <p:sp>
          <p:nvSpPr>
            <p:cNvPr id="11304" name="Text Box 62">
              <a:extLst>
                <a:ext uri="{FF2B5EF4-FFF2-40B4-BE49-F238E27FC236}">
                  <a16:creationId xmlns:a16="http://schemas.microsoft.com/office/drawing/2014/main" id="{1FBECFA5-D2DF-7D0F-7984-3B346DBB7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3430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Stack Operation (PUSH)</a:t>
              </a:r>
            </a:p>
          </p:txBody>
        </p:sp>
      </p:grpSp>
      <p:grpSp>
        <p:nvGrpSpPr>
          <p:cNvPr id="11273" name="Group 95">
            <a:extLst>
              <a:ext uri="{FF2B5EF4-FFF2-40B4-BE49-F238E27FC236}">
                <a16:creationId xmlns:a16="http://schemas.microsoft.com/office/drawing/2014/main" id="{F1CC9A88-C466-AC2F-B858-81E1159B743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849688"/>
            <a:ext cx="3706813" cy="863600"/>
            <a:chOff x="2026" y="1477"/>
            <a:chExt cx="2335" cy="544"/>
          </a:xfrm>
        </p:grpSpPr>
        <p:grpSp>
          <p:nvGrpSpPr>
            <p:cNvPr id="11289" name="Group 86">
              <a:extLst>
                <a:ext uri="{FF2B5EF4-FFF2-40B4-BE49-F238E27FC236}">
                  <a16:creationId xmlns:a16="http://schemas.microsoft.com/office/drawing/2014/main" id="{67CCA66F-C5CD-50A4-CF42-58FD75930A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6" y="1647"/>
              <a:ext cx="2335" cy="374"/>
              <a:chOff x="2897" y="1462"/>
              <a:chExt cx="2335" cy="374"/>
            </a:xfrm>
          </p:grpSpPr>
          <p:grpSp>
            <p:nvGrpSpPr>
              <p:cNvPr id="11291" name="Group 63">
                <a:extLst>
                  <a:ext uri="{FF2B5EF4-FFF2-40B4-BE49-F238E27FC236}">
                    <a16:creationId xmlns:a16="http://schemas.microsoft.com/office/drawing/2014/main" id="{166F74F0-470F-E9F0-FDA8-A7719B35F2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7" y="1462"/>
                <a:ext cx="230" cy="374"/>
                <a:chOff x="620" y="1617"/>
                <a:chExt cx="230" cy="374"/>
              </a:xfrm>
            </p:grpSpPr>
            <p:sp>
              <p:nvSpPr>
                <p:cNvPr id="11301" name="Rectangle 64">
                  <a:extLst>
                    <a:ext uri="{FF2B5EF4-FFF2-40B4-BE49-F238E27FC236}">
                      <a16:creationId xmlns:a16="http://schemas.microsoft.com/office/drawing/2014/main" id="{C782CED8-6028-807B-A7C6-AA9042E414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1818"/>
                  <a:ext cx="230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ADD</a:t>
                  </a:r>
                </a:p>
              </p:txBody>
            </p:sp>
            <p:sp>
              <p:nvSpPr>
                <p:cNvPr id="11302" name="Text Box 65">
                  <a:extLst>
                    <a:ext uri="{FF2B5EF4-FFF2-40B4-BE49-F238E27FC236}">
                      <a16:creationId xmlns:a16="http://schemas.microsoft.com/office/drawing/2014/main" id="{1F6687DB-4BEA-52DD-8232-8B9ABC7692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" y="1617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11292" name="Group 66">
                <a:extLst>
                  <a:ext uri="{FF2B5EF4-FFF2-40B4-BE49-F238E27FC236}">
                    <a16:creationId xmlns:a16="http://schemas.microsoft.com/office/drawing/2014/main" id="{E8CABDBC-15A1-4E8D-A62C-12969FDCA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1" y="1462"/>
                <a:ext cx="188" cy="374"/>
                <a:chOff x="3000" y="2981"/>
                <a:chExt cx="188" cy="374"/>
              </a:xfrm>
            </p:grpSpPr>
            <p:sp>
              <p:nvSpPr>
                <p:cNvPr id="11299" name="Rectangle 67">
                  <a:extLst>
                    <a:ext uri="{FF2B5EF4-FFF2-40B4-BE49-F238E27FC236}">
                      <a16:creationId xmlns:a16="http://schemas.microsoft.com/office/drawing/2014/main" id="{E5826E0D-D87C-325F-28AD-250CE4BFD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7" y="3182"/>
                  <a:ext cx="173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000"/>
                    <a:t>Reg</a:t>
                  </a:r>
                </a:p>
              </p:txBody>
            </p:sp>
            <p:sp>
              <p:nvSpPr>
                <p:cNvPr id="11300" name="Text Box 68">
                  <a:extLst>
                    <a:ext uri="{FF2B5EF4-FFF2-40B4-BE49-F238E27FC236}">
                      <a16:creationId xmlns:a16="http://schemas.microsoft.com/office/drawing/2014/main" id="{45C4A353-1020-F313-3926-E8471CECEA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0" y="298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11293" name="Group 73">
                <a:extLst>
                  <a:ext uri="{FF2B5EF4-FFF2-40B4-BE49-F238E27FC236}">
                    <a16:creationId xmlns:a16="http://schemas.microsoft.com/office/drawing/2014/main" id="{D0FD818E-4DD8-1F7C-B0B0-0EC92A21E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1462"/>
                <a:ext cx="188" cy="374"/>
                <a:chOff x="3506" y="1631"/>
                <a:chExt cx="188" cy="374"/>
              </a:xfrm>
            </p:grpSpPr>
            <p:sp>
              <p:nvSpPr>
                <p:cNvPr id="11297" name="Rectangle 71">
                  <a:extLst>
                    <a:ext uri="{FF2B5EF4-FFF2-40B4-BE49-F238E27FC236}">
                      <a16:creationId xmlns:a16="http://schemas.microsoft.com/office/drawing/2014/main" id="{6A1D9F6E-1E1B-693F-0F59-50C445E784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6" y="1832"/>
                  <a:ext cx="86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w</a:t>
                  </a:r>
                </a:p>
              </p:txBody>
            </p:sp>
            <p:sp>
              <p:nvSpPr>
                <p:cNvPr id="11298" name="Text Box 72">
                  <a:extLst>
                    <a:ext uri="{FF2B5EF4-FFF2-40B4-BE49-F238E27FC236}">
                      <a16:creationId xmlns:a16="http://schemas.microsoft.com/office/drawing/2014/main" id="{EC2CAC95-F289-7786-2DCC-95848B2A27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6" y="163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</a:t>
                  </a:r>
                </a:p>
              </p:txBody>
            </p:sp>
          </p:grpSp>
          <p:grpSp>
            <p:nvGrpSpPr>
              <p:cNvPr id="11294" name="Group 74">
                <a:extLst>
                  <a:ext uri="{FF2B5EF4-FFF2-40B4-BE49-F238E27FC236}">
                    <a16:creationId xmlns:a16="http://schemas.microsoft.com/office/drawing/2014/main" id="{E9928100-F0F8-EE28-D510-3FB231E012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9" y="1462"/>
                <a:ext cx="1843" cy="374"/>
                <a:chOff x="1330" y="1867"/>
                <a:chExt cx="1843" cy="374"/>
              </a:xfrm>
            </p:grpSpPr>
            <p:sp>
              <p:nvSpPr>
                <p:cNvPr id="11295" name="Rectangle 75">
                  <a:extLst>
                    <a:ext uri="{FF2B5EF4-FFF2-40B4-BE49-F238E27FC236}">
                      <a16:creationId xmlns:a16="http://schemas.microsoft.com/office/drawing/2014/main" id="{495E04CC-D268-3E93-9B05-505D785F1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0" y="2068"/>
                  <a:ext cx="1843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Immediate</a:t>
                  </a:r>
                </a:p>
              </p:txBody>
            </p:sp>
            <p:sp>
              <p:nvSpPr>
                <p:cNvPr id="11296" name="Text Box 76">
                  <a:extLst>
                    <a:ext uri="{FF2B5EF4-FFF2-40B4-BE49-F238E27FC236}">
                      <a16:creationId xmlns:a16="http://schemas.microsoft.com/office/drawing/2014/main" id="{5B179679-FE17-F2E5-43DC-E84723E8D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1" y="1867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32</a:t>
                  </a:r>
                </a:p>
              </p:txBody>
            </p:sp>
          </p:grpSp>
        </p:grpSp>
        <p:sp>
          <p:nvSpPr>
            <p:cNvPr id="11290" name="Text Box 78">
              <a:extLst>
                <a:ext uri="{FF2B5EF4-FFF2-40B4-BE49-F238E27FC236}">
                  <a16:creationId xmlns:a16="http://schemas.microsoft.com/office/drawing/2014/main" id="{8E781F6B-9298-F71F-1AAF-D6C5F7E4F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1477"/>
              <a:ext cx="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ADDI (ADD)</a:t>
              </a:r>
            </a:p>
          </p:txBody>
        </p:sp>
      </p:grpSp>
      <p:grpSp>
        <p:nvGrpSpPr>
          <p:cNvPr id="11274" name="Group 91">
            <a:extLst>
              <a:ext uri="{FF2B5EF4-FFF2-40B4-BE49-F238E27FC236}">
                <a16:creationId xmlns:a16="http://schemas.microsoft.com/office/drawing/2014/main" id="{A577B990-B3FE-1283-5B52-96DB6C6CBE6D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5110163"/>
            <a:ext cx="4440237" cy="863600"/>
            <a:chOff x="2395" y="3430"/>
            <a:chExt cx="2797" cy="544"/>
          </a:xfrm>
        </p:grpSpPr>
        <p:grpSp>
          <p:nvGrpSpPr>
            <p:cNvPr id="11275" name="Group 88">
              <a:extLst>
                <a:ext uri="{FF2B5EF4-FFF2-40B4-BE49-F238E27FC236}">
                  <a16:creationId xmlns:a16="http://schemas.microsoft.com/office/drawing/2014/main" id="{1EC059B9-F61B-58DA-74D3-6A9FE4A9C2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5" y="3600"/>
              <a:ext cx="2797" cy="374"/>
              <a:chOff x="2153" y="3455"/>
              <a:chExt cx="2797" cy="374"/>
            </a:xfrm>
          </p:grpSpPr>
          <p:grpSp>
            <p:nvGrpSpPr>
              <p:cNvPr id="11277" name="Group 11">
                <a:extLst>
                  <a:ext uri="{FF2B5EF4-FFF2-40B4-BE49-F238E27FC236}">
                    <a16:creationId xmlns:a16="http://schemas.microsoft.com/office/drawing/2014/main" id="{4E487D47-C869-AF28-8F6F-58A791D23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7" y="3455"/>
                <a:ext cx="1843" cy="374"/>
                <a:chOff x="1330" y="1867"/>
                <a:chExt cx="1843" cy="374"/>
              </a:xfrm>
            </p:grpSpPr>
            <p:sp>
              <p:nvSpPr>
                <p:cNvPr id="11287" name="Rectangle 8">
                  <a:extLst>
                    <a:ext uri="{FF2B5EF4-FFF2-40B4-BE49-F238E27FC236}">
                      <a16:creationId xmlns:a16="http://schemas.microsoft.com/office/drawing/2014/main" id="{08CEE801-A24E-BF08-5D07-A3F01B482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0" y="2068"/>
                  <a:ext cx="1843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Immediate</a:t>
                  </a:r>
                </a:p>
              </p:txBody>
            </p:sp>
            <p:sp>
              <p:nvSpPr>
                <p:cNvPr id="11288" name="Text Box 9">
                  <a:extLst>
                    <a:ext uri="{FF2B5EF4-FFF2-40B4-BE49-F238E27FC236}">
                      <a16:creationId xmlns:a16="http://schemas.microsoft.com/office/drawing/2014/main" id="{863B4E8C-0BA9-074D-E869-37D65A396E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1" y="1867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32</a:t>
                  </a:r>
                </a:p>
              </p:txBody>
            </p:sp>
          </p:grpSp>
          <p:grpSp>
            <p:nvGrpSpPr>
              <p:cNvPr id="11278" name="Group 87">
                <a:extLst>
                  <a:ext uri="{FF2B5EF4-FFF2-40B4-BE49-F238E27FC236}">
                    <a16:creationId xmlns:a16="http://schemas.microsoft.com/office/drawing/2014/main" id="{F2A5FD40-9C41-5AEE-0954-0331A62C5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3455"/>
                <a:ext cx="403" cy="374"/>
                <a:chOff x="2195" y="3461"/>
                <a:chExt cx="403" cy="374"/>
              </a:xfrm>
            </p:grpSpPr>
            <p:sp>
              <p:nvSpPr>
                <p:cNvPr id="11285" name="Rectangle 21">
                  <a:extLst>
                    <a:ext uri="{FF2B5EF4-FFF2-40B4-BE49-F238E27FC236}">
                      <a16:creationId xmlns:a16="http://schemas.microsoft.com/office/drawing/2014/main" id="{6FD1A89B-76A8-B81F-3204-646AE09F7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5" y="3662"/>
                  <a:ext cx="403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TEST</a:t>
                  </a:r>
                </a:p>
              </p:txBody>
            </p:sp>
            <p:sp>
              <p:nvSpPr>
                <p:cNvPr id="11286" name="Text Box 22">
                  <a:extLst>
                    <a:ext uri="{FF2B5EF4-FFF2-40B4-BE49-F238E27FC236}">
                      <a16:creationId xmlns:a16="http://schemas.microsoft.com/office/drawing/2014/main" id="{34E1667A-009D-C30F-44B2-9F5E5A0824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2" y="346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7</a:t>
                  </a:r>
                </a:p>
              </p:txBody>
            </p:sp>
          </p:grpSp>
          <p:grpSp>
            <p:nvGrpSpPr>
              <p:cNvPr id="11279" name="Group 79">
                <a:extLst>
                  <a:ext uri="{FF2B5EF4-FFF2-40B4-BE49-F238E27FC236}">
                    <a16:creationId xmlns:a16="http://schemas.microsoft.com/office/drawing/2014/main" id="{313CD771-A305-D21E-927C-5B8784B62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7" y="3455"/>
                <a:ext cx="461" cy="374"/>
                <a:chOff x="844" y="2698"/>
                <a:chExt cx="461" cy="374"/>
              </a:xfrm>
            </p:grpSpPr>
            <p:sp>
              <p:nvSpPr>
                <p:cNvPr id="11283" name="Rectangle 80">
                  <a:extLst>
                    <a:ext uri="{FF2B5EF4-FFF2-40B4-BE49-F238E27FC236}">
                      <a16:creationId xmlns:a16="http://schemas.microsoft.com/office/drawing/2014/main" id="{AD8D7A71-5844-A8F9-9930-048F542C3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4" y="2899"/>
                  <a:ext cx="461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200"/>
                    <a:t>AddrMode</a:t>
                  </a:r>
                </a:p>
              </p:txBody>
            </p:sp>
            <p:sp>
              <p:nvSpPr>
                <p:cNvPr id="11284" name="Text Box 81">
                  <a:extLst>
                    <a:ext uri="{FF2B5EF4-FFF2-40B4-BE49-F238E27FC236}">
                      <a16:creationId xmlns:a16="http://schemas.microsoft.com/office/drawing/2014/main" id="{A4A276B7-2678-6080-503A-8E07CD9B10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0" y="2698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11280" name="Group 83">
                <a:extLst>
                  <a:ext uri="{FF2B5EF4-FFF2-40B4-BE49-F238E27FC236}">
                    <a16:creationId xmlns:a16="http://schemas.microsoft.com/office/drawing/2014/main" id="{5A50CBB5-33DE-FCFE-C416-0065384ED5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9" y="3455"/>
                <a:ext cx="188" cy="374"/>
                <a:chOff x="3506" y="1631"/>
                <a:chExt cx="188" cy="374"/>
              </a:xfrm>
            </p:grpSpPr>
            <p:sp>
              <p:nvSpPr>
                <p:cNvPr id="11281" name="Rectangle 84">
                  <a:extLst>
                    <a:ext uri="{FF2B5EF4-FFF2-40B4-BE49-F238E27FC236}">
                      <a16:creationId xmlns:a16="http://schemas.microsoft.com/office/drawing/2014/main" id="{C9F3D694-0636-5CFE-9730-66BC2FBCA4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6" y="1832"/>
                  <a:ext cx="86" cy="17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w</a:t>
                  </a:r>
                </a:p>
              </p:txBody>
            </p:sp>
            <p:sp>
              <p:nvSpPr>
                <p:cNvPr id="11282" name="Text Box 85">
                  <a:extLst>
                    <a:ext uri="{FF2B5EF4-FFF2-40B4-BE49-F238E27FC236}">
                      <a16:creationId xmlns:a16="http://schemas.microsoft.com/office/drawing/2014/main" id="{60150157-A196-A6B3-6C67-F1CCFB2A01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6" y="1631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</a:t>
                  </a:r>
                </a:p>
              </p:txBody>
            </p:sp>
          </p:grpSp>
        </p:grpSp>
        <p:sp>
          <p:nvSpPr>
            <p:cNvPr id="11276" name="Text Box 89">
              <a:extLst>
                <a:ext uri="{FF2B5EF4-FFF2-40B4-BE49-F238E27FC236}">
                  <a16:creationId xmlns:a16="http://schemas.microsoft.com/office/drawing/2014/main" id="{950162F9-9980-42B5-EF87-FEDA04A44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" y="3430"/>
              <a:ext cx="16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Set flag with AND (TEST)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14DA6734-48CB-B0F5-4CF4-B0D4EEB1F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93C44FA-39BB-403D-8378-650775B8BFF6}" type="slidenum">
              <a:rPr lang="en-US" altLang="en-US" smtClean="0"/>
              <a:pPr>
                <a:spcBef>
                  <a:spcPct val="0"/>
                </a:spcBef>
                <a:buSzTx/>
              </a:pPr>
              <a:t>216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D1EFCFC-49E2-CCCE-48BB-334F067EE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Decoding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7ABB046-7D7E-6871-7AD1-1DB7F0781E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0850" y="903288"/>
            <a:ext cx="3343275" cy="5265737"/>
          </a:xfrm>
        </p:spPr>
        <p:txBody>
          <a:bodyPr/>
          <a:lstStyle/>
          <a:p>
            <a:pPr marL="0" indent="0"/>
            <a:r>
              <a:rPr lang="en-US" altLang="en-US"/>
              <a:t>X86 instructions are essentially pseudo-instructions, converted to multiple RISC-like micro-ops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</p:txBody>
      </p:sp>
      <p:sp>
        <p:nvSpPr>
          <p:cNvPr id="13317" name="TextBox 4">
            <a:extLst>
              <a:ext uri="{FF2B5EF4-FFF2-40B4-BE49-F238E27FC236}">
                <a16:creationId xmlns:a16="http://schemas.microsoft.com/office/drawing/2014/main" id="{560A0283-C4FA-8E76-DCCC-7DB56F7F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6324600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Picture from David Schor, wikichip.org</a:t>
            </a:r>
          </a:p>
        </p:txBody>
      </p:sp>
      <p:sp>
        <p:nvSpPr>
          <p:cNvPr id="13318" name="Content Placeholder 1">
            <a:extLst>
              <a:ext uri="{FF2B5EF4-FFF2-40B4-BE49-F238E27FC236}">
                <a16:creationId xmlns:a16="http://schemas.microsoft.com/office/drawing/2014/main" id="{4BC01F06-DAED-8FFC-1AA9-1E1267E63A7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/>
            <a:r>
              <a:rPr lang="en-US" altLang="en-US"/>
              <a:t>CPU decodes X86 into micro-ops at runtime</a:t>
            </a:r>
          </a:p>
          <a:p>
            <a:pPr marL="0" indent="0"/>
            <a:endParaRPr lang="en-US" altLang="en-US"/>
          </a:p>
        </p:txBody>
      </p:sp>
      <p:pic>
        <p:nvPicPr>
          <p:cNvPr id="13319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52F95A1-5F00-219A-4AB2-A5D948ED3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78" b="56483"/>
          <a:stretch>
            <a:fillRect/>
          </a:stretch>
        </p:blipFill>
        <p:spPr bwMode="auto">
          <a:xfrm>
            <a:off x="1049338" y="1901825"/>
            <a:ext cx="6804025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F833C51-C4CE-63FD-88EA-695A80E7A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15165D98-F389-FFD4-DC43-524ACD6E0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633AE-59C4-4DFD-B2E1-AAB7C9302E60}" type="slidenum">
              <a:rPr lang="en-US" altLang="en-US" smtClean="0">
                <a:latin typeface="Arial" panose="020B0604020202020204" pitchFamily="34" charset="0"/>
              </a:rPr>
              <a:pPr/>
              <a:t>217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Content Placeholder 1">
            <a:extLst>
              <a:ext uri="{FF2B5EF4-FFF2-40B4-BE49-F238E27FC236}">
                <a16:creationId xmlns:a16="http://schemas.microsoft.com/office/drawing/2014/main" id="{B17953F2-1E53-BCE4-3D06-FAD213AE80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5" name="TextBox 4">
            <a:extLst>
              <a:ext uri="{FF2B5EF4-FFF2-40B4-BE49-F238E27FC236}">
                <a16:creationId xmlns:a16="http://schemas.microsoft.com/office/drawing/2014/main" id="{31343211-7603-CBE6-E308-AD395F7E8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6324600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Picture from David Schor, wikichip.org</a:t>
            </a:r>
          </a:p>
        </p:txBody>
      </p:sp>
      <p:pic>
        <p:nvPicPr>
          <p:cNvPr id="15366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1C591F7-C81B-F59B-32C4-F55D77340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r="19894" b="27605"/>
          <a:stretch>
            <a:fillRect/>
          </a:stretch>
        </p:blipFill>
        <p:spPr bwMode="auto">
          <a:xfrm>
            <a:off x="733425" y="1549400"/>
            <a:ext cx="73247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FA1224E-7442-8DE1-3D36-F3FE1EDB2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ALUs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79C51C5-52DD-354B-931E-932B029B4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673D98-5332-461B-9381-78ABC1AA4A4C}" type="slidenum">
              <a:rPr lang="en-US" altLang="en-US" smtClean="0">
                <a:latin typeface="Arial" panose="020B0604020202020204" pitchFamily="34" charset="0"/>
              </a:rPr>
              <a:pPr/>
              <a:t>218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Content Placeholder 5">
            <a:extLst>
              <a:ext uri="{FF2B5EF4-FFF2-40B4-BE49-F238E27FC236}">
                <a16:creationId xmlns:a16="http://schemas.microsoft.com/office/drawing/2014/main" id="{9007EAC5-7B8E-BC20-E9DE-6DECEF0A0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FC4D920C-B091-F978-9E01-47C45AF9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6324600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Picture from David Schor, wikichip.org</a:t>
            </a:r>
          </a:p>
        </p:txBody>
      </p:sp>
      <p:pic>
        <p:nvPicPr>
          <p:cNvPr id="16390" name="Content Placeholder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610D3-1D0D-515A-AD9A-3A8B94BC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21" r="20210" b="-2"/>
          <a:stretch>
            <a:fillRect/>
          </a:stretch>
        </p:blipFill>
        <p:spPr bwMode="auto">
          <a:xfrm>
            <a:off x="747713" y="1465263"/>
            <a:ext cx="7296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1569D9-12E7-9335-8C99-BF5A35A98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Parallelism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C4DC56A-D4BE-F302-0DA7-63E3EAC1A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CPU is ~8-way superscalar, ~14 pipeline stages (P4 had 20!)</a:t>
            </a:r>
          </a:p>
          <a:p>
            <a:pPr marL="0" indent="0"/>
            <a:r>
              <a:rPr lang="en-US" altLang="en-US"/>
              <a:t>     Superscalar picks from 352-Instruction window.</a:t>
            </a:r>
          </a:p>
          <a:p>
            <a:pPr marL="0" indent="0"/>
            <a:r>
              <a:rPr lang="en-US" altLang="en-US">
                <a:solidFill>
                  <a:srgbClr val="FF0000"/>
                </a:solidFill>
              </a:rPr>
              <a:t>     </a:t>
            </a:r>
            <a:r>
              <a:rPr lang="en-US" altLang="en-US"/>
              <a:t>Register renaming to 180 registers.</a:t>
            </a:r>
          </a:p>
          <a:p>
            <a:pPr marL="0" indent="0"/>
            <a:r>
              <a:rPr lang="en-US" altLang="en-US"/>
              <a:t>Each chip has 2-4 cores</a:t>
            </a:r>
          </a:p>
          <a:p>
            <a:pPr marL="0" indent="0"/>
            <a:r>
              <a:rPr lang="en-US" altLang="en-US"/>
              <a:t>Symmetric Multithreading (2-way per core)</a:t>
            </a:r>
          </a:p>
          <a:p>
            <a:pPr marL="0" indent="0"/>
            <a:r>
              <a:rPr lang="en-US" altLang="en-US"/>
              <a:t>On-chip GPU</a:t>
            </a:r>
          </a:p>
        </p:txBody>
      </p:sp>
      <p:sp>
        <p:nvSpPr>
          <p:cNvPr id="17412" name="Slide Number Placeholder 4">
            <a:extLst>
              <a:ext uri="{FF2B5EF4-FFF2-40B4-BE49-F238E27FC236}">
                <a16:creationId xmlns:a16="http://schemas.microsoft.com/office/drawing/2014/main" id="{65237AB8-E896-18C4-5D84-4C2BFAA2B8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8B4158D-E08D-49CF-9D61-78C87A414027}" type="slidenum">
              <a:rPr lang="en-US" altLang="en-US" smtClean="0"/>
              <a:pPr>
                <a:spcBef>
                  <a:spcPct val="0"/>
                </a:spcBef>
                <a:buSzTx/>
              </a:pPr>
              <a:t>219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7742</TotalTime>
  <Pages>8</Pages>
  <Words>792</Words>
  <Application>Microsoft Office PowerPoint</Application>
  <PresentationFormat>On-screen Show (4:3)</PresentationFormat>
  <Paragraphs>178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Lectures</vt:lpstr>
      <vt:lpstr>Intel Micro-Architecture (Ice Lake/Sunny Cove)</vt:lpstr>
      <vt:lpstr>X86 Milestones – Evolution of the instruction set</vt:lpstr>
      <vt:lpstr>X86 Operands</vt:lpstr>
      <vt:lpstr>Instructions</vt:lpstr>
      <vt:lpstr>Instruction Encoding</vt:lpstr>
      <vt:lpstr>Instruction Decoding</vt:lpstr>
      <vt:lpstr>Instruction Scheduling</vt:lpstr>
      <vt:lpstr>ALUs</vt:lpstr>
      <vt:lpstr>Parallelism</vt:lpstr>
      <vt:lpstr>Cache Organization</vt:lpstr>
      <vt:lpstr>Pipeline</vt:lpstr>
      <vt:lpstr>Layout</vt:lpstr>
      <vt:lpstr>Intel Ice Lake 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649</cp:revision>
  <cp:lastPrinted>2011-11-23T19:34:18Z</cp:lastPrinted>
  <dcterms:created xsi:type="dcterms:W3CDTF">1998-01-02T09:45:45Z</dcterms:created>
  <dcterms:modified xsi:type="dcterms:W3CDTF">2025-08-27T23:45:52Z</dcterms:modified>
</cp:coreProperties>
</file>